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11.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325" r:id="rId3"/>
    <p:sldId id="259" r:id="rId4"/>
    <p:sldId id="260" r:id="rId5"/>
    <p:sldId id="261" r:id="rId6"/>
    <p:sldId id="276" r:id="rId7"/>
    <p:sldId id="264" r:id="rId8"/>
    <p:sldId id="265" r:id="rId9"/>
    <p:sldId id="267" r:id="rId10"/>
    <p:sldId id="268" r:id="rId11"/>
    <p:sldId id="269" r:id="rId12"/>
    <p:sldId id="271" r:id="rId13"/>
    <p:sldId id="270" r:id="rId14"/>
    <p:sldId id="272" r:id="rId15"/>
    <p:sldId id="273" r:id="rId16"/>
    <p:sldId id="275" r:id="rId17"/>
    <p:sldId id="262" r:id="rId18"/>
    <p:sldId id="277" r:id="rId19"/>
    <p:sldId id="326" r:id="rId20"/>
    <p:sldId id="327" r:id="rId21"/>
    <p:sldId id="328"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7" r:id="rId51"/>
    <p:sldId id="306"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66"/>
    <a:srgbClr val="0000FF"/>
    <a:srgbClr val="00009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78" d="100"/>
          <a:sy n="78" d="100"/>
        </p:scale>
        <p:origin x="-92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14.xml.rels><?xml version="1.0" encoding="UTF-8" standalone="yes"?>
<Relationships xmlns="http://schemas.openxmlformats.org/package/2006/relationships"><Relationship Id="rId1" Type="http://schemas.openxmlformats.org/officeDocument/2006/relationships/oleObject" Target="file:///D:\RESPALDOS\respaldos\Mis%20documentos\trabajos%20Jorge\ESPE\TESIS%20JORGE%20LLERENA\graficos%20indicadores%20alfa%20y%20oemg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oleObject" Target="file:///D:\RESPALDOS\respaldos\Mis%20documentos\trabajos%20Jorge\ESPE\TESIS%20JORGE%20LLERENA\graficos%20indicadores%20alfa%20y%20oemg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RESPALDOS\respaldos\Mis%20documentos\trabajos%20Jorge\ESPE\TESIS%20JORGE%20LLERENA\agosto2014%20nuevo%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Hoja1!$C$2</c:f>
              <c:strCache>
                <c:ptCount val="1"/>
                <c:pt idx="0">
                  <c:v>Literal A</c:v>
                </c:pt>
              </c:strCache>
            </c:strRef>
          </c:tx>
          <c:invertIfNegative val="0"/>
          <c:cat>
            <c:strRef>
              <c:f>Hoja1!$D$1</c:f>
              <c:strCache>
                <c:ptCount val="1"/>
                <c:pt idx="0">
                  <c:v>Pregunta 1 </c:v>
                </c:pt>
              </c:strCache>
            </c:strRef>
          </c:cat>
          <c:val>
            <c:numRef>
              <c:f>Hoja1!$D$2</c:f>
              <c:numCache>
                <c:formatCode>0.00%</c:formatCode>
                <c:ptCount val="1"/>
                <c:pt idx="0">
                  <c:v>0.1111111111111111</c:v>
                </c:pt>
              </c:numCache>
            </c:numRef>
          </c:val>
        </c:ser>
        <c:ser>
          <c:idx val="1"/>
          <c:order val="1"/>
          <c:tx>
            <c:strRef>
              <c:f>Hoja1!$C$3</c:f>
              <c:strCache>
                <c:ptCount val="1"/>
                <c:pt idx="0">
                  <c:v>Literal B</c:v>
                </c:pt>
              </c:strCache>
            </c:strRef>
          </c:tx>
          <c:invertIfNegative val="0"/>
          <c:cat>
            <c:strRef>
              <c:f>Hoja1!$D$1</c:f>
              <c:strCache>
                <c:ptCount val="1"/>
                <c:pt idx="0">
                  <c:v>Pregunta 1 </c:v>
                </c:pt>
              </c:strCache>
            </c:strRef>
          </c:cat>
          <c:val>
            <c:numRef>
              <c:f>Hoja1!$D$3</c:f>
              <c:numCache>
                <c:formatCode>0.00%</c:formatCode>
                <c:ptCount val="1"/>
                <c:pt idx="0">
                  <c:v>0.22222222222222221</c:v>
                </c:pt>
              </c:numCache>
            </c:numRef>
          </c:val>
        </c:ser>
        <c:ser>
          <c:idx val="2"/>
          <c:order val="2"/>
          <c:tx>
            <c:strRef>
              <c:f>Hoja1!$C$4</c:f>
              <c:strCache>
                <c:ptCount val="1"/>
                <c:pt idx="0">
                  <c:v>Literal C</c:v>
                </c:pt>
              </c:strCache>
            </c:strRef>
          </c:tx>
          <c:invertIfNegative val="0"/>
          <c:cat>
            <c:strRef>
              <c:f>Hoja1!$D$1</c:f>
              <c:strCache>
                <c:ptCount val="1"/>
                <c:pt idx="0">
                  <c:v>Pregunta 1 </c:v>
                </c:pt>
              </c:strCache>
            </c:strRef>
          </c:cat>
          <c:val>
            <c:numRef>
              <c:f>Hoja1!$D$4</c:f>
              <c:numCache>
                <c:formatCode>0.00%</c:formatCode>
                <c:ptCount val="1"/>
                <c:pt idx="0">
                  <c:v>0.66666666666666663</c:v>
                </c:pt>
              </c:numCache>
            </c:numRef>
          </c:val>
        </c:ser>
        <c:dLbls>
          <c:showLegendKey val="0"/>
          <c:showVal val="0"/>
          <c:showCatName val="0"/>
          <c:showSerName val="0"/>
          <c:showPercent val="0"/>
          <c:showBubbleSize val="0"/>
        </c:dLbls>
        <c:gapWidth val="150"/>
        <c:shape val="cylinder"/>
        <c:axId val="184516608"/>
        <c:axId val="143550144"/>
        <c:axId val="0"/>
      </c:bar3DChart>
      <c:catAx>
        <c:axId val="184516608"/>
        <c:scaling>
          <c:orientation val="minMax"/>
        </c:scaling>
        <c:delete val="0"/>
        <c:axPos val="b"/>
        <c:majorTickMark val="none"/>
        <c:minorTickMark val="none"/>
        <c:tickLblPos val="nextTo"/>
        <c:crossAx val="143550144"/>
        <c:crosses val="autoZero"/>
        <c:auto val="1"/>
        <c:lblAlgn val="ctr"/>
        <c:lblOffset val="100"/>
        <c:noMultiLvlLbl val="0"/>
      </c:catAx>
      <c:valAx>
        <c:axId val="143550144"/>
        <c:scaling>
          <c:orientation val="minMax"/>
        </c:scaling>
        <c:delete val="0"/>
        <c:axPos val="l"/>
        <c:majorGridlines/>
        <c:title>
          <c:tx>
            <c:rich>
              <a:bodyPr/>
              <a:lstStyle/>
              <a:p>
                <a:pPr>
                  <a:defRPr/>
                </a:pPr>
                <a:r>
                  <a:rPr lang="es-EC"/>
                  <a:t>Porcentajes</a:t>
                </a:r>
              </a:p>
            </c:rich>
          </c:tx>
          <c:layout/>
          <c:overlay val="0"/>
        </c:title>
        <c:numFmt formatCode="0.00%" sourceLinked="1"/>
        <c:majorTickMark val="none"/>
        <c:minorTickMark val="none"/>
        <c:tickLblPos val="nextTo"/>
        <c:crossAx val="184516608"/>
        <c:crosses val="autoZero"/>
        <c:crossBetween val="between"/>
      </c:valAx>
      <c:dTable>
        <c:showHorzBorder val="1"/>
        <c:showVertBorder val="1"/>
        <c:showOutline val="1"/>
        <c:showKeys val="1"/>
      </c:dTable>
      <c:spPr>
        <a:solidFill>
          <a:srgbClr val="FFFF00"/>
        </a:solidFill>
      </c:spPr>
    </c:plotArea>
    <c:plotVisOnly val="1"/>
    <c:dispBlanksAs val="gap"/>
    <c:showDLblsOverMax val="0"/>
  </c:chart>
  <c:spPr>
    <a:solidFill>
      <a:srgbClr val="FFFF00"/>
    </a:solidFill>
    <a:ln w="9525">
      <a:solidFill>
        <a:sysClr val="windowText" lastClr="000000"/>
      </a:solid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s-EC" sz="1600"/>
              <a:t>Cartera</a:t>
            </a:r>
            <a:r>
              <a:rPr lang="es-EC" sz="1600" baseline="0"/>
              <a:t> vencida por tiempo de morosidad al 31/08/2014</a:t>
            </a:r>
          </a:p>
          <a:p>
            <a:pPr>
              <a:defRPr/>
            </a:pPr>
            <a:r>
              <a:rPr lang="es-EC" sz="1400"/>
              <a:t>(Número de Clientes)</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tx>
            <c:strRef>
              <c:f>Hoja5!$O$182</c:f>
              <c:strCache>
                <c:ptCount val="1"/>
                <c:pt idx="0">
                  <c:v>Número de Clientes</c:v>
                </c:pt>
              </c:strCache>
            </c:strRef>
          </c:tx>
          <c:dLbls>
            <c:showLegendKey val="0"/>
            <c:showVal val="0"/>
            <c:showCatName val="0"/>
            <c:showSerName val="0"/>
            <c:showPercent val="1"/>
            <c:showBubbleSize val="0"/>
            <c:showLeaderLines val="1"/>
          </c:dLbls>
          <c:cat>
            <c:strRef>
              <c:f>Hoja5!$N$183:$N$188</c:f>
              <c:strCache>
                <c:ptCount val="6"/>
                <c:pt idx="0">
                  <c:v>Hasta 1 año o menos  </c:v>
                </c:pt>
                <c:pt idx="1">
                  <c:v>Entre uno y 2 años </c:v>
                </c:pt>
                <c:pt idx="2">
                  <c:v>Entre 2 y 3 años </c:v>
                </c:pt>
                <c:pt idx="3">
                  <c:v>Entre 3 y 4 años </c:v>
                </c:pt>
                <c:pt idx="4">
                  <c:v>Entre 4 y 5 años </c:v>
                </c:pt>
                <c:pt idx="5">
                  <c:v>Más de 5 años</c:v>
                </c:pt>
              </c:strCache>
            </c:strRef>
          </c:cat>
          <c:val>
            <c:numRef>
              <c:f>Hoja5!$O$183:$O$188</c:f>
              <c:numCache>
                <c:formatCode>General</c:formatCode>
                <c:ptCount val="6"/>
                <c:pt idx="0">
                  <c:v>48</c:v>
                </c:pt>
                <c:pt idx="1">
                  <c:v>50</c:v>
                </c:pt>
                <c:pt idx="2">
                  <c:v>38</c:v>
                </c:pt>
                <c:pt idx="3">
                  <c:v>24</c:v>
                </c:pt>
                <c:pt idx="4">
                  <c:v>2</c:v>
                </c:pt>
                <c:pt idx="5">
                  <c:v>7</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spPr>
    <a:solidFill>
      <a:srgbClr val="4BACC6">
        <a:lumMod val="20000"/>
        <a:lumOff val="80000"/>
      </a:srgbClr>
    </a:solidFill>
    <a:ln>
      <a:solidFill>
        <a:sysClr val="windowText" lastClr="000000"/>
      </a:solid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s-EC" sz="1600" baseline="0"/>
              <a:t>Concentración de Morosidad al 31/08/2014</a:t>
            </a:r>
          </a:p>
          <a:p>
            <a:pPr>
              <a:defRPr/>
            </a:pPr>
            <a:r>
              <a:rPr lang="es-EC" sz="1400"/>
              <a:t>(Número</a:t>
            </a:r>
            <a:r>
              <a:rPr lang="es-EC" sz="1400" baseline="0"/>
              <a:t> de Clientes</a:t>
            </a:r>
            <a:r>
              <a:rPr lang="es-EC" sz="1400"/>
              <a:t>)</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tx>
            <c:strRef>
              <c:f>Hoja6!$X$166</c:f>
              <c:strCache>
                <c:ptCount val="1"/>
                <c:pt idx="0">
                  <c:v>Número de Clientes</c:v>
                </c:pt>
              </c:strCache>
            </c:strRef>
          </c:tx>
          <c:dLbls>
            <c:showLegendKey val="0"/>
            <c:showVal val="0"/>
            <c:showCatName val="0"/>
            <c:showSerName val="0"/>
            <c:showPercent val="1"/>
            <c:showBubbleSize val="0"/>
            <c:showLeaderLines val="1"/>
          </c:dLbls>
          <c:cat>
            <c:strRef>
              <c:f>Hoja6!$W$167:$W$170</c:f>
              <c:strCache>
                <c:ptCount val="4"/>
                <c:pt idx="0">
                  <c:v>0 a 500 dólares</c:v>
                </c:pt>
                <c:pt idx="1">
                  <c:v>501 a 1000 dólares</c:v>
                </c:pt>
                <c:pt idx="2">
                  <c:v>1001 a 3000 dólares</c:v>
                </c:pt>
                <c:pt idx="3">
                  <c:v>Más de 3000 dólares </c:v>
                </c:pt>
              </c:strCache>
            </c:strRef>
          </c:cat>
          <c:val>
            <c:numRef>
              <c:f>Hoja6!$X$167:$X$170</c:f>
              <c:numCache>
                <c:formatCode>General</c:formatCode>
                <c:ptCount val="4"/>
                <c:pt idx="0">
                  <c:v>129</c:v>
                </c:pt>
                <c:pt idx="1">
                  <c:v>28</c:v>
                </c:pt>
                <c:pt idx="2">
                  <c:v>11</c:v>
                </c:pt>
                <c:pt idx="3">
                  <c:v>1</c:v>
                </c:pt>
              </c:numCache>
            </c:numRef>
          </c:val>
        </c:ser>
        <c:ser>
          <c:idx val="1"/>
          <c:order val="1"/>
          <c:tx>
            <c:strRef>
              <c:f>Hoja6!$Y$166</c:f>
              <c:strCache>
                <c:ptCount val="1"/>
                <c:pt idx="0">
                  <c:v>Porcentaje Clientes</c:v>
                </c:pt>
              </c:strCache>
            </c:strRef>
          </c:tx>
          <c:dLbls>
            <c:showLegendKey val="0"/>
            <c:showVal val="0"/>
            <c:showCatName val="0"/>
            <c:showSerName val="0"/>
            <c:showPercent val="1"/>
            <c:showBubbleSize val="0"/>
            <c:showLeaderLines val="1"/>
          </c:dLbls>
          <c:cat>
            <c:strRef>
              <c:f>Hoja6!$W$167:$W$170</c:f>
              <c:strCache>
                <c:ptCount val="4"/>
                <c:pt idx="0">
                  <c:v>0 a 500 dólares</c:v>
                </c:pt>
                <c:pt idx="1">
                  <c:v>501 a 1000 dólares</c:v>
                </c:pt>
                <c:pt idx="2">
                  <c:v>1001 a 3000 dólares</c:v>
                </c:pt>
                <c:pt idx="3">
                  <c:v>Más de 3000 dólares </c:v>
                </c:pt>
              </c:strCache>
            </c:strRef>
          </c:cat>
          <c:val>
            <c:numRef>
              <c:f>Hoja6!$Y$167:$Y$170</c:f>
              <c:numCache>
                <c:formatCode>0.00%</c:formatCode>
                <c:ptCount val="4"/>
                <c:pt idx="0">
                  <c:v>0.76331360946745563</c:v>
                </c:pt>
                <c:pt idx="1">
                  <c:v>0.16568047337278108</c:v>
                </c:pt>
                <c:pt idx="2">
                  <c:v>6.5088757396449703E-2</c:v>
                </c:pt>
                <c:pt idx="3">
                  <c:v>5.9171597633136093E-3</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spPr>
    <a:solidFill>
      <a:srgbClr val="4BACC6">
        <a:lumMod val="20000"/>
        <a:lumOff val="80000"/>
      </a:srgbClr>
    </a:solidFill>
    <a:ln>
      <a:solidFill>
        <a:sysClr val="windowText" lastClr="000000"/>
      </a:solid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a:pPr>
            <a:r>
              <a:rPr lang="es-EC" sz="1600" baseline="0"/>
              <a:t>Concentración de Morosidad al 31/08/2014</a:t>
            </a:r>
          </a:p>
          <a:p>
            <a:pPr>
              <a:defRPr/>
            </a:pPr>
            <a:r>
              <a:rPr lang="es-EC" sz="1400"/>
              <a:t>(Cartera Vencida)</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Hoja6!$W$176:$W$179</c:f>
              <c:strCache>
                <c:ptCount val="4"/>
                <c:pt idx="0">
                  <c:v>0 a 500 dólares</c:v>
                </c:pt>
                <c:pt idx="1">
                  <c:v>501 a 1000 dólares</c:v>
                </c:pt>
                <c:pt idx="2">
                  <c:v>1001 a 3000 dólares</c:v>
                </c:pt>
                <c:pt idx="3">
                  <c:v>Más de 3000 dólares </c:v>
                </c:pt>
              </c:strCache>
            </c:strRef>
          </c:cat>
          <c:val>
            <c:numRef>
              <c:f>Hoja6!$X$176:$X$179</c:f>
              <c:numCache>
                <c:formatCode>_([$$-300A]\ * #,##0.00_);_([$$-300A]\ * \(#,##0.00\);_([$$-300A]\ * "-"??_);_(@_)</c:formatCode>
                <c:ptCount val="4"/>
                <c:pt idx="0">
                  <c:v>30546.93</c:v>
                </c:pt>
                <c:pt idx="1">
                  <c:v>18039</c:v>
                </c:pt>
                <c:pt idx="2">
                  <c:v>15819.02</c:v>
                </c:pt>
                <c:pt idx="3">
                  <c:v>3930.76</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spPr>
    <a:solidFill>
      <a:srgbClr val="4BACC6">
        <a:lumMod val="20000"/>
        <a:lumOff val="80000"/>
      </a:srgbClr>
    </a:solidFill>
    <a:ln>
      <a:solidFill>
        <a:sysClr val="windowText" lastClr="000000"/>
      </a:solid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sz="1600" baseline="0"/>
              <a:t>COBERTURA CARTERA DE CRÉDITO IMPRODUCTIVA MICROEMPRESA(%)</a:t>
            </a:r>
            <a:endParaRPr lang="es-EC" sz="1600"/>
          </a:p>
        </c:rich>
      </c:tx>
      <c:layout>
        <c:manualLayout>
          <c:xMode val="edge"/>
          <c:yMode val="edge"/>
          <c:x val="0.22694878120035994"/>
          <c:y val="5.8945452152742946E-5"/>
        </c:manualLayout>
      </c:layout>
      <c:overlay val="0"/>
    </c:title>
    <c:autoTitleDeleted val="0"/>
    <c:plotArea>
      <c:layout/>
      <c:barChart>
        <c:barDir val="col"/>
        <c:grouping val="clustered"/>
        <c:varyColors val="0"/>
        <c:ser>
          <c:idx val="0"/>
          <c:order val="0"/>
          <c:tx>
            <c:strRef>
              <c:f>Hoja4!$D$415</c:f>
              <c:strCache>
                <c:ptCount val="1"/>
                <c:pt idx="0">
                  <c:v>2012</c:v>
                </c:pt>
              </c:strCache>
            </c:strRef>
          </c:tx>
          <c:invertIfNegative val="0"/>
          <c:cat>
            <c:strRef>
              <c:f>Hoja4!$C$416:$C$424</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Hoja4!$D$416:$D$424</c:f>
              <c:numCache>
                <c:formatCode>0.00</c:formatCode>
                <c:ptCount val="9"/>
                <c:pt idx="0" formatCode="General">
                  <c:v>9.14</c:v>
                </c:pt>
                <c:pt idx="1">
                  <c:v>120.38180188302256</c:v>
                </c:pt>
                <c:pt idx="2">
                  <c:v>86.643401070185675</c:v>
                </c:pt>
                <c:pt idx="3">
                  <c:v>119.89597477928417</c:v>
                </c:pt>
                <c:pt idx="4">
                  <c:v>118.46853386302084</c:v>
                </c:pt>
                <c:pt idx="5">
                  <c:v>116.93183699264753</c:v>
                </c:pt>
                <c:pt idx="6">
                  <c:v>125.81730267566127</c:v>
                </c:pt>
                <c:pt idx="7">
                  <c:v>146.04751111702222</c:v>
                </c:pt>
                <c:pt idx="8">
                  <c:v>127.88755478625175</c:v>
                </c:pt>
              </c:numCache>
            </c:numRef>
          </c:val>
        </c:ser>
        <c:ser>
          <c:idx val="1"/>
          <c:order val="1"/>
          <c:tx>
            <c:strRef>
              <c:f>Hoja4!$E$415</c:f>
              <c:strCache>
                <c:ptCount val="1"/>
                <c:pt idx="0">
                  <c:v>2013</c:v>
                </c:pt>
              </c:strCache>
            </c:strRef>
          </c:tx>
          <c:invertIfNegative val="0"/>
          <c:cat>
            <c:strRef>
              <c:f>Hoja4!$C$416:$C$424</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Hoja4!$E$416:$E$424</c:f>
              <c:numCache>
                <c:formatCode>0.00</c:formatCode>
                <c:ptCount val="9"/>
                <c:pt idx="0" formatCode="General">
                  <c:v>13.26</c:v>
                </c:pt>
                <c:pt idx="1">
                  <c:v>55.320878684321372</c:v>
                </c:pt>
                <c:pt idx="2">
                  <c:v>82.09262143001493</c:v>
                </c:pt>
                <c:pt idx="3">
                  <c:v>79.731755018504629</c:v>
                </c:pt>
                <c:pt idx="4">
                  <c:v>78.725322132220015</c:v>
                </c:pt>
                <c:pt idx="5">
                  <c:v>111.0517571907607</c:v>
                </c:pt>
                <c:pt idx="6">
                  <c:v>76.830486858313407</c:v>
                </c:pt>
                <c:pt idx="7">
                  <c:v>95.208323164645066</c:v>
                </c:pt>
                <c:pt idx="8">
                  <c:v>88.26842311035567</c:v>
                </c:pt>
              </c:numCache>
            </c:numRef>
          </c:val>
        </c:ser>
        <c:ser>
          <c:idx val="2"/>
          <c:order val="2"/>
          <c:tx>
            <c:strRef>
              <c:f>Hoja4!$F$415</c:f>
              <c:strCache>
                <c:ptCount val="1"/>
                <c:pt idx="0">
                  <c:v>2014</c:v>
                </c:pt>
              </c:strCache>
            </c:strRef>
          </c:tx>
          <c:invertIfNegative val="0"/>
          <c:cat>
            <c:strRef>
              <c:f>Hoja4!$C$416:$C$424</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Hoja4!$F$416:$F$424</c:f>
              <c:numCache>
                <c:formatCode>0.00</c:formatCode>
                <c:ptCount val="9"/>
                <c:pt idx="0">
                  <c:v>19.86</c:v>
                </c:pt>
                <c:pt idx="1">
                  <c:v>92.995007594542699</c:v>
                </c:pt>
                <c:pt idx="2">
                  <c:v>88.711151026669029</c:v>
                </c:pt>
                <c:pt idx="3">
                  <c:v>80.651734817731082</c:v>
                </c:pt>
                <c:pt idx="4">
                  <c:v>80.326335929835594</c:v>
                </c:pt>
                <c:pt idx="5">
                  <c:v>111.30499273430937</c:v>
                </c:pt>
                <c:pt idx="6">
                  <c:v>86.906328928397997</c:v>
                </c:pt>
                <c:pt idx="7">
                  <c:v>122.55365038602608</c:v>
                </c:pt>
                <c:pt idx="8">
                  <c:v>94.585520798613771</c:v>
                </c:pt>
              </c:numCache>
            </c:numRef>
          </c:val>
        </c:ser>
        <c:ser>
          <c:idx val="3"/>
          <c:order val="3"/>
          <c:tx>
            <c:strRef>
              <c:f>Hoja4!$G$415</c:f>
              <c:strCache>
                <c:ptCount val="1"/>
                <c:pt idx="0">
                  <c:v>Sept 2015</c:v>
                </c:pt>
              </c:strCache>
            </c:strRef>
          </c:tx>
          <c:invertIfNegative val="0"/>
          <c:cat>
            <c:strRef>
              <c:f>Hoja4!$C$416:$C$424</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Hoja4!$G$416:$G$424</c:f>
              <c:numCache>
                <c:formatCode>0.00</c:formatCode>
                <c:ptCount val="9"/>
                <c:pt idx="0" formatCode="General">
                  <c:v>15.62</c:v>
                </c:pt>
                <c:pt idx="1">
                  <c:v>79.701913632391424</c:v>
                </c:pt>
                <c:pt idx="2">
                  <c:v>80.726342073952864</c:v>
                </c:pt>
                <c:pt idx="3">
                  <c:v>73.915035655884793</c:v>
                </c:pt>
                <c:pt idx="4">
                  <c:v>81.173979748448915</c:v>
                </c:pt>
                <c:pt idx="5">
                  <c:v>108.40767991314534</c:v>
                </c:pt>
                <c:pt idx="6">
                  <c:v>90.197855943424841</c:v>
                </c:pt>
                <c:pt idx="7">
                  <c:v>100.28195310053079</c:v>
                </c:pt>
                <c:pt idx="8">
                  <c:v>82.082223426599171</c:v>
                </c:pt>
              </c:numCache>
            </c:numRef>
          </c:val>
        </c:ser>
        <c:dLbls>
          <c:showLegendKey val="0"/>
          <c:showVal val="0"/>
          <c:showCatName val="0"/>
          <c:showSerName val="0"/>
          <c:showPercent val="0"/>
          <c:showBubbleSize val="0"/>
        </c:dLbls>
        <c:gapWidth val="150"/>
        <c:axId val="190616064"/>
        <c:axId val="128929728"/>
      </c:barChart>
      <c:catAx>
        <c:axId val="190616064"/>
        <c:scaling>
          <c:orientation val="minMax"/>
        </c:scaling>
        <c:delete val="0"/>
        <c:axPos val="b"/>
        <c:majorTickMark val="none"/>
        <c:minorTickMark val="none"/>
        <c:tickLblPos val="nextTo"/>
        <c:crossAx val="128929728"/>
        <c:crosses val="autoZero"/>
        <c:auto val="1"/>
        <c:lblAlgn val="ctr"/>
        <c:lblOffset val="100"/>
        <c:noMultiLvlLbl val="0"/>
      </c:catAx>
      <c:valAx>
        <c:axId val="128929728"/>
        <c:scaling>
          <c:orientation val="minMax"/>
        </c:scaling>
        <c:delete val="0"/>
        <c:axPos val="l"/>
        <c:majorGridlines/>
        <c:title>
          <c:tx>
            <c:rich>
              <a:bodyPr/>
              <a:lstStyle/>
              <a:p>
                <a:pPr>
                  <a:defRPr/>
                </a:pPr>
                <a:r>
                  <a:rPr lang="es-EC"/>
                  <a:t>PORCENTAJE</a:t>
                </a:r>
              </a:p>
            </c:rich>
          </c:tx>
          <c:layout/>
          <c:overlay val="0"/>
        </c:title>
        <c:numFmt formatCode="General" sourceLinked="1"/>
        <c:majorTickMark val="none"/>
        <c:minorTickMark val="none"/>
        <c:tickLblPos val="nextTo"/>
        <c:crossAx val="190616064"/>
        <c:crosses val="autoZero"/>
        <c:crossBetween val="between"/>
      </c:valAx>
      <c:dTable>
        <c:showHorzBorder val="1"/>
        <c:showVertBorder val="1"/>
        <c:showOutline val="1"/>
        <c:showKeys val="1"/>
      </c:dTable>
      <c:spPr>
        <a:solidFill>
          <a:schemeClr val="accent6">
            <a:lumMod val="20000"/>
            <a:lumOff val="80000"/>
          </a:schemeClr>
        </a:solidFill>
      </c:spPr>
    </c:plotArea>
    <c:plotVisOnly val="1"/>
    <c:dispBlanksAs val="gap"/>
    <c:showDLblsOverMax val="0"/>
  </c:chart>
  <c:spPr>
    <a:solidFill>
      <a:schemeClr val="accent6">
        <a:lumMod val="20000"/>
        <a:lumOff val="80000"/>
      </a:schemeClr>
    </a:solidFill>
    <a:ln>
      <a:solidFill>
        <a:schemeClr val="tx1"/>
      </a:solid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sz="1600" baseline="0"/>
              <a:t>FONDOS DISPONIBLES / TOTAL DEPÓSITOS A CORTO PLAZO (%)</a:t>
            </a:r>
            <a:endParaRPr lang="es-EC" sz="1600"/>
          </a:p>
        </c:rich>
      </c:tx>
      <c:layout>
        <c:manualLayout>
          <c:xMode val="edge"/>
          <c:yMode val="edge"/>
          <c:x val="0.1339360982938004"/>
          <c:y val="1.3998336171968155E-2"/>
        </c:manualLayout>
      </c:layout>
      <c:overlay val="0"/>
    </c:title>
    <c:autoTitleDeleted val="0"/>
    <c:plotArea>
      <c:layout/>
      <c:barChart>
        <c:barDir val="col"/>
        <c:grouping val="clustered"/>
        <c:varyColors val="0"/>
        <c:ser>
          <c:idx val="0"/>
          <c:order val="0"/>
          <c:tx>
            <c:strRef>
              <c:f>Hoja4!$D$456</c:f>
              <c:strCache>
                <c:ptCount val="1"/>
                <c:pt idx="0">
                  <c:v>2012</c:v>
                </c:pt>
              </c:strCache>
            </c:strRef>
          </c:tx>
          <c:invertIfNegative val="0"/>
          <c:cat>
            <c:strRef>
              <c:f>Hoja4!$C$457:$C$465</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Hoja4!$D$457:$D$465</c:f>
              <c:numCache>
                <c:formatCode>0.00</c:formatCode>
                <c:ptCount val="9"/>
                <c:pt idx="0" formatCode="General">
                  <c:v>15.9</c:v>
                </c:pt>
                <c:pt idx="1">
                  <c:v>16.787981610772949</c:v>
                </c:pt>
                <c:pt idx="2">
                  <c:v>22.387140841859914</c:v>
                </c:pt>
                <c:pt idx="3">
                  <c:v>26.979361591765983</c:v>
                </c:pt>
                <c:pt idx="4">
                  <c:v>23.736492739214309</c:v>
                </c:pt>
                <c:pt idx="5">
                  <c:v>30.926365679469136</c:v>
                </c:pt>
                <c:pt idx="6">
                  <c:v>14.756009899010106</c:v>
                </c:pt>
                <c:pt idx="7">
                  <c:v>11.998988974189436</c:v>
                </c:pt>
                <c:pt idx="8">
                  <c:v>20.970079577729159</c:v>
                </c:pt>
              </c:numCache>
            </c:numRef>
          </c:val>
        </c:ser>
        <c:ser>
          <c:idx val="1"/>
          <c:order val="1"/>
          <c:tx>
            <c:strRef>
              <c:f>Hoja4!$E$456</c:f>
              <c:strCache>
                <c:ptCount val="1"/>
                <c:pt idx="0">
                  <c:v>2013</c:v>
                </c:pt>
              </c:strCache>
            </c:strRef>
          </c:tx>
          <c:invertIfNegative val="0"/>
          <c:cat>
            <c:strRef>
              <c:f>Hoja4!$C$457:$C$465</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Hoja4!$E$457:$E$465</c:f>
              <c:numCache>
                <c:formatCode>0.00</c:formatCode>
                <c:ptCount val="9"/>
                <c:pt idx="0" formatCode="General">
                  <c:v>50.44</c:v>
                </c:pt>
                <c:pt idx="1">
                  <c:v>15.99113271571701</c:v>
                </c:pt>
                <c:pt idx="2">
                  <c:v>28.996986989622155</c:v>
                </c:pt>
                <c:pt idx="3">
                  <c:v>28.871712499601216</c:v>
                </c:pt>
                <c:pt idx="4">
                  <c:v>22.252454579983898</c:v>
                </c:pt>
                <c:pt idx="5">
                  <c:v>35.763881524105926</c:v>
                </c:pt>
                <c:pt idx="6">
                  <c:v>12.777463557578958</c:v>
                </c:pt>
                <c:pt idx="7">
                  <c:v>15.700240252574149</c:v>
                </c:pt>
                <c:pt idx="8">
                  <c:v>22.521782009191995</c:v>
                </c:pt>
              </c:numCache>
            </c:numRef>
          </c:val>
        </c:ser>
        <c:ser>
          <c:idx val="2"/>
          <c:order val="2"/>
          <c:tx>
            <c:strRef>
              <c:f>Hoja4!$F$456</c:f>
              <c:strCache>
                <c:ptCount val="1"/>
                <c:pt idx="0">
                  <c:v>2014</c:v>
                </c:pt>
              </c:strCache>
            </c:strRef>
          </c:tx>
          <c:invertIfNegative val="0"/>
          <c:cat>
            <c:strRef>
              <c:f>Hoja4!$C$457:$C$465</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Hoja4!$F$457:$F$465</c:f>
              <c:numCache>
                <c:formatCode>0.00</c:formatCode>
                <c:ptCount val="9"/>
                <c:pt idx="0">
                  <c:v>17.16</c:v>
                </c:pt>
                <c:pt idx="1">
                  <c:v>15.745258464325984</c:v>
                </c:pt>
                <c:pt idx="2">
                  <c:v>28.730865690366159</c:v>
                </c:pt>
                <c:pt idx="3">
                  <c:v>29.343875657330308</c:v>
                </c:pt>
                <c:pt idx="4">
                  <c:v>20.700314202599795</c:v>
                </c:pt>
                <c:pt idx="5">
                  <c:v>21.745652914699654</c:v>
                </c:pt>
                <c:pt idx="6">
                  <c:v>11.276506822547024</c:v>
                </c:pt>
                <c:pt idx="7">
                  <c:v>17.828676919887741</c:v>
                </c:pt>
                <c:pt idx="8">
                  <c:v>21.585534761138728</c:v>
                </c:pt>
              </c:numCache>
            </c:numRef>
          </c:val>
        </c:ser>
        <c:ser>
          <c:idx val="3"/>
          <c:order val="3"/>
          <c:tx>
            <c:strRef>
              <c:f>Hoja4!$G$456</c:f>
              <c:strCache>
                <c:ptCount val="1"/>
                <c:pt idx="0">
                  <c:v>Sept 2015</c:v>
                </c:pt>
              </c:strCache>
            </c:strRef>
          </c:tx>
          <c:invertIfNegative val="0"/>
          <c:cat>
            <c:strRef>
              <c:f>Hoja4!$C$457:$C$465</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Hoja4!$G$457:$G$465</c:f>
              <c:numCache>
                <c:formatCode>0.00</c:formatCode>
                <c:ptCount val="9"/>
                <c:pt idx="0">
                  <c:v>9.8000000000000007</c:v>
                </c:pt>
                <c:pt idx="1">
                  <c:v>14.516308267104138</c:v>
                </c:pt>
                <c:pt idx="2">
                  <c:v>18.296828227483832</c:v>
                </c:pt>
                <c:pt idx="3">
                  <c:v>26.575878848154499</c:v>
                </c:pt>
                <c:pt idx="4">
                  <c:v>14.264004479025729</c:v>
                </c:pt>
                <c:pt idx="5">
                  <c:v>21.530419278022315</c:v>
                </c:pt>
                <c:pt idx="6">
                  <c:v>11.143740498749626</c:v>
                </c:pt>
                <c:pt idx="7">
                  <c:v>10.805250992844917</c:v>
                </c:pt>
                <c:pt idx="8">
                  <c:v>18.50008393523834</c:v>
                </c:pt>
              </c:numCache>
            </c:numRef>
          </c:val>
        </c:ser>
        <c:dLbls>
          <c:showLegendKey val="0"/>
          <c:showVal val="0"/>
          <c:showCatName val="0"/>
          <c:showSerName val="0"/>
          <c:showPercent val="0"/>
          <c:showBubbleSize val="0"/>
        </c:dLbls>
        <c:gapWidth val="150"/>
        <c:axId val="40334336"/>
        <c:axId val="68306624"/>
      </c:barChart>
      <c:catAx>
        <c:axId val="40334336"/>
        <c:scaling>
          <c:orientation val="minMax"/>
        </c:scaling>
        <c:delete val="0"/>
        <c:axPos val="b"/>
        <c:majorTickMark val="none"/>
        <c:minorTickMark val="none"/>
        <c:tickLblPos val="nextTo"/>
        <c:crossAx val="68306624"/>
        <c:crosses val="autoZero"/>
        <c:auto val="1"/>
        <c:lblAlgn val="ctr"/>
        <c:lblOffset val="100"/>
        <c:noMultiLvlLbl val="0"/>
      </c:catAx>
      <c:valAx>
        <c:axId val="68306624"/>
        <c:scaling>
          <c:orientation val="minMax"/>
        </c:scaling>
        <c:delete val="0"/>
        <c:axPos val="l"/>
        <c:majorGridlines/>
        <c:title>
          <c:tx>
            <c:rich>
              <a:bodyPr/>
              <a:lstStyle/>
              <a:p>
                <a:pPr>
                  <a:defRPr/>
                </a:pPr>
                <a:r>
                  <a:rPr lang="es-EC"/>
                  <a:t>PORCENTAJE</a:t>
                </a:r>
              </a:p>
            </c:rich>
          </c:tx>
          <c:layout/>
          <c:overlay val="0"/>
        </c:title>
        <c:numFmt formatCode="General" sourceLinked="1"/>
        <c:majorTickMark val="none"/>
        <c:minorTickMark val="none"/>
        <c:tickLblPos val="nextTo"/>
        <c:crossAx val="40334336"/>
        <c:crosses val="autoZero"/>
        <c:crossBetween val="between"/>
      </c:valAx>
      <c:dTable>
        <c:showHorzBorder val="1"/>
        <c:showVertBorder val="1"/>
        <c:showOutline val="1"/>
        <c:showKeys val="1"/>
      </c:dTable>
      <c:spPr>
        <a:solidFill>
          <a:schemeClr val="accent6">
            <a:lumMod val="20000"/>
            <a:lumOff val="80000"/>
          </a:schemeClr>
        </a:solidFill>
      </c:spPr>
    </c:plotArea>
    <c:plotVisOnly val="1"/>
    <c:dispBlanksAs val="gap"/>
    <c:showDLblsOverMax val="0"/>
  </c:chart>
  <c:spPr>
    <a:solidFill>
      <a:schemeClr val="accent6">
        <a:lumMod val="20000"/>
        <a:lumOff val="80000"/>
      </a:schemeClr>
    </a:solidFill>
    <a:ln>
      <a:solidFill>
        <a:schemeClr val="tx1"/>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sz="1600" baseline="0"/>
              <a:t>FONDOS MAYOR LIQUIDEZ / SALDO DE LOS 25 MAYORES DEPOSITANTES(%)</a:t>
            </a:r>
            <a:endParaRPr lang="es-EC" sz="1600"/>
          </a:p>
        </c:rich>
      </c:tx>
      <c:layout>
        <c:manualLayout>
          <c:xMode val="edge"/>
          <c:yMode val="edge"/>
          <c:x val="0.17913383170457883"/>
          <c:y val="3.5134125839447485E-3"/>
        </c:manualLayout>
      </c:layout>
      <c:overlay val="0"/>
    </c:title>
    <c:autoTitleDeleted val="0"/>
    <c:plotArea>
      <c:layout/>
      <c:barChart>
        <c:barDir val="col"/>
        <c:grouping val="clustered"/>
        <c:varyColors val="0"/>
        <c:ser>
          <c:idx val="0"/>
          <c:order val="0"/>
          <c:tx>
            <c:strRef>
              <c:f>'[graficos indicadores alfa y oemga.xlsx]Hoja4'!$D$489</c:f>
              <c:strCache>
                <c:ptCount val="1"/>
                <c:pt idx="0">
                  <c:v>2014</c:v>
                </c:pt>
              </c:strCache>
            </c:strRef>
          </c:tx>
          <c:invertIfNegative val="0"/>
          <c:cat>
            <c:strRef>
              <c:f>'[graficos indicadores alfa y oemga.xlsx]Hoja4'!$C$490:$C$498</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'[graficos indicadores alfa y oemga.xlsx]Hoja4'!$D$490:$D$498</c:f>
              <c:numCache>
                <c:formatCode>0.00</c:formatCode>
                <c:ptCount val="9"/>
                <c:pt idx="0">
                  <c:v>74.38</c:v>
                </c:pt>
                <c:pt idx="1">
                  <c:v>330.86632966307553</c:v>
                </c:pt>
                <c:pt idx="2">
                  <c:v>165.88825384951284</c:v>
                </c:pt>
                <c:pt idx="3">
                  <c:v>99.233055885605353</c:v>
                </c:pt>
                <c:pt idx="4">
                  <c:v>663.25469626838196</c:v>
                </c:pt>
                <c:pt idx="5">
                  <c:v>172.75532137768781</c:v>
                </c:pt>
                <c:pt idx="6">
                  <c:v>335.73160630025654</c:v>
                </c:pt>
                <c:pt idx="7">
                  <c:v>101.90678204051729</c:v>
                </c:pt>
                <c:pt idx="8">
                  <c:v>182.15259911157372</c:v>
                </c:pt>
              </c:numCache>
            </c:numRef>
          </c:val>
        </c:ser>
        <c:ser>
          <c:idx val="1"/>
          <c:order val="1"/>
          <c:tx>
            <c:strRef>
              <c:f>'[graficos indicadores alfa y oemga.xlsx]Hoja4'!$E$489</c:f>
              <c:strCache>
                <c:ptCount val="1"/>
                <c:pt idx="0">
                  <c:v>Sept 2015</c:v>
                </c:pt>
              </c:strCache>
            </c:strRef>
          </c:tx>
          <c:invertIfNegative val="0"/>
          <c:cat>
            <c:strRef>
              <c:f>'[graficos indicadores alfa y oemga.xlsx]Hoja4'!$C$490:$C$498</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'[graficos indicadores alfa y oemga.xlsx]Hoja4'!$E$490:$E$498</c:f>
              <c:numCache>
                <c:formatCode>0.00</c:formatCode>
                <c:ptCount val="9"/>
                <c:pt idx="0">
                  <c:v>34.11</c:v>
                </c:pt>
                <c:pt idx="1">
                  <c:v>338.7224024221581</c:v>
                </c:pt>
                <c:pt idx="2">
                  <c:v>230.71208641639723</c:v>
                </c:pt>
                <c:pt idx="3">
                  <c:v>108.04492600046831</c:v>
                </c:pt>
                <c:pt idx="4">
                  <c:v>544.85518558865363</c:v>
                </c:pt>
                <c:pt idx="5">
                  <c:v>102.4339630128285</c:v>
                </c:pt>
                <c:pt idx="6">
                  <c:v>234.89520708328931</c:v>
                </c:pt>
                <c:pt idx="7">
                  <c:v>100.74394242302431</c:v>
                </c:pt>
                <c:pt idx="8">
                  <c:v>186.31</c:v>
                </c:pt>
              </c:numCache>
            </c:numRef>
          </c:val>
        </c:ser>
        <c:dLbls>
          <c:showLegendKey val="0"/>
          <c:showVal val="0"/>
          <c:showCatName val="0"/>
          <c:showSerName val="0"/>
          <c:showPercent val="0"/>
          <c:showBubbleSize val="0"/>
        </c:dLbls>
        <c:gapWidth val="150"/>
        <c:axId val="190359040"/>
        <c:axId val="128923840"/>
      </c:barChart>
      <c:catAx>
        <c:axId val="190359040"/>
        <c:scaling>
          <c:orientation val="minMax"/>
        </c:scaling>
        <c:delete val="0"/>
        <c:axPos val="b"/>
        <c:majorTickMark val="none"/>
        <c:minorTickMark val="none"/>
        <c:tickLblPos val="nextTo"/>
        <c:crossAx val="128923840"/>
        <c:crosses val="autoZero"/>
        <c:auto val="1"/>
        <c:lblAlgn val="ctr"/>
        <c:lblOffset val="100"/>
        <c:noMultiLvlLbl val="0"/>
      </c:catAx>
      <c:valAx>
        <c:axId val="128923840"/>
        <c:scaling>
          <c:orientation val="minMax"/>
        </c:scaling>
        <c:delete val="0"/>
        <c:axPos val="l"/>
        <c:majorGridlines/>
        <c:title>
          <c:tx>
            <c:rich>
              <a:bodyPr/>
              <a:lstStyle/>
              <a:p>
                <a:pPr>
                  <a:defRPr/>
                </a:pPr>
                <a:r>
                  <a:rPr lang="es-EC"/>
                  <a:t>PORCENTAJE</a:t>
                </a:r>
              </a:p>
            </c:rich>
          </c:tx>
          <c:layout/>
          <c:overlay val="0"/>
        </c:title>
        <c:numFmt formatCode="0.00" sourceLinked="1"/>
        <c:majorTickMark val="none"/>
        <c:minorTickMark val="none"/>
        <c:tickLblPos val="nextTo"/>
        <c:crossAx val="190359040"/>
        <c:crosses val="autoZero"/>
        <c:crossBetween val="between"/>
      </c:valAx>
      <c:dTable>
        <c:showHorzBorder val="1"/>
        <c:showVertBorder val="1"/>
        <c:showOutline val="1"/>
        <c:showKeys val="1"/>
      </c:dTable>
      <c:spPr>
        <a:solidFill>
          <a:schemeClr val="accent6">
            <a:lumMod val="20000"/>
            <a:lumOff val="80000"/>
          </a:schemeClr>
        </a:solidFill>
      </c:spPr>
    </c:plotArea>
    <c:plotVisOnly val="1"/>
    <c:dispBlanksAs val="gap"/>
    <c:showDLblsOverMax val="0"/>
  </c:chart>
  <c:spPr>
    <a:solidFill>
      <a:schemeClr val="accent6">
        <a:lumMod val="20000"/>
        <a:lumOff val="80000"/>
      </a:schemeClr>
    </a:solidFill>
    <a:ln>
      <a:solidFill>
        <a:schemeClr val="tx1"/>
      </a:solid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s-EC" sz="1600" baseline="0"/>
              <a:t>FONDOS MAYOR LIQUIDEZ AMPLIADO / SALDO DE LOS 100 MAYORES DEPOSITANTES(%)</a:t>
            </a:r>
            <a:endParaRPr lang="es-EC" sz="1600"/>
          </a:p>
        </c:rich>
      </c:tx>
      <c:layout>
        <c:manualLayout>
          <c:xMode val="edge"/>
          <c:yMode val="edge"/>
          <c:x val="0.17913383170457883"/>
          <c:y val="3.5134125839447485E-3"/>
        </c:manualLayout>
      </c:layout>
      <c:overlay val="0"/>
    </c:title>
    <c:autoTitleDeleted val="0"/>
    <c:plotArea>
      <c:layout/>
      <c:barChart>
        <c:barDir val="col"/>
        <c:grouping val="clustered"/>
        <c:varyColors val="0"/>
        <c:ser>
          <c:idx val="0"/>
          <c:order val="0"/>
          <c:tx>
            <c:strRef>
              <c:f>'[graficos indicadores alfa y oemga.xlsx]Hoja4'!$D$529</c:f>
              <c:strCache>
                <c:ptCount val="1"/>
                <c:pt idx="0">
                  <c:v>2014</c:v>
                </c:pt>
              </c:strCache>
            </c:strRef>
          </c:tx>
          <c:invertIfNegative val="0"/>
          <c:cat>
            <c:strRef>
              <c:f>'[graficos indicadores alfa y oemga.xlsx]Hoja4'!$C$530:$C$538</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'[graficos indicadores alfa y oemga.xlsx]Hoja4'!$D$530:$D$538</c:f>
              <c:numCache>
                <c:formatCode>0.00</c:formatCode>
                <c:ptCount val="9"/>
                <c:pt idx="0">
                  <c:v>45.29</c:v>
                </c:pt>
                <c:pt idx="1">
                  <c:v>246.16981378107582</c:v>
                </c:pt>
                <c:pt idx="2">
                  <c:v>137.47068554659936</c:v>
                </c:pt>
                <c:pt idx="3">
                  <c:v>85.674124241902206</c:v>
                </c:pt>
                <c:pt idx="4">
                  <c:v>270.89060934316461</c:v>
                </c:pt>
                <c:pt idx="5">
                  <c:v>129.92062870996492</c:v>
                </c:pt>
                <c:pt idx="6">
                  <c:v>218.45517573209898</c:v>
                </c:pt>
                <c:pt idx="7">
                  <c:v>98.133809964586987</c:v>
                </c:pt>
                <c:pt idx="8">
                  <c:v>138.30447935230612</c:v>
                </c:pt>
              </c:numCache>
            </c:numRef>
          </c:val>
        </c:ser>
        <c:ser>
          <c:idx val="1"/>
          <c:order val="1"/>
          <c:tx>
            <c:strRef>
              <c:f>'[graficos indicadores alfa y oemga.xlsx]Hoja4'!$E$529</c:f>
              <c:strCache>
                <c:ptCount val="1"/>
                <c:pt idx="0">
                  <c:v>Sept 2015</c:v>
                </c:pt>
              </c:strCache>
            </c:strRef>
          </c:tx>
          <c:invertIfNegative val="0"/>
          <c:cat>
            <c:strRef>
              <c:f>'[graficos indicadores alfa y oemga.xlsx]Hoja4'!$C$530:$C$538</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'[graficos indicadores alfa y oemga.xlsx]Hoja4'!$E$530:$E$538</c:f>
              <c:numCache>
                <c:formatCode>0.00</c:formatCode>
                <c:ptCount val="9"/>
                <c:pt idx="0">
                  <c:v>18.93</c:v>
                </c:pt>
                <c:pt idx="1">
                  <c:v>220.22861227581907</c:v>
                </c:pt>
                <c:pt idx="2">
                  <c:v>152.81598342207002</c:v>
                </c:pt>
                <c:pt idx="3">
                  <c:v>93.62089482759805</c:v>
                </c:pt>
                <c:pt idx="4">
                  <c:v>224.83382121825107</c:v>
                </c:pt>
                <c:pt idx="5">
                  <c:v>80.024056610233387</c:v>
                </c:pt>
                <c:pt idx="6">
                  <c:v>141.00150529381935</c:v>
                </c:pt>
                <c:pt idx="7">
                  <c:v>85.684274976861659</c:v>
                </c:pt>
                <c:pt idx="8">
                  <c:v>141.63999999999999</c:v>
                </c:pt>
              </c:numCache>
            </c:numRef>
          </c:val>
        </c:ser>
        <c:dLbls>
          <c:showLegendKey val="0"/>
          <c:showVal val="0"/>
          <c:showCatName val="0"/>
          <c:showSerName val="0"/>
          <c:showPercent val="0"/>
          <c:showBubbleSize val="0"/>
        </c:dLbls>
        <c:gapWidth val="150"/>
        <c:axId val="190865920"/>
        <c:axId val="128926848"/>
      </c:barChart>
      <c:catAx>
        <c:axId val="190865920"/>
        <c:scaling>
          <c:orientation val="minMax"/>
        </c:scaling>
        <c:delete val="0"/>
        <c:axPos val="b"/>
        <c:majorTickMark val="none"/>
        <c:minorTickMark val="none"/>
        <c:tickLblPos val="nextTo"/>
        <c:crossAx val="128926848"/>
        <c:crosses val="autoZero"/>
        <c:auto val="1"/>
        <c:lblAlgn val="ctr"/>
        <c:lblOffset val="100"/>
        <c:noMultiLvlLbl val="0"/>
      </c:catAx>
      <c:valAx>
        <c:axId val="128926848"/>
        <c:scaling>
          <c:orientation val="minMax"/>
        </c:scaling>
        <c:delete val="0"/>
        <c:axPos val="l"/>
        <c:majorGridlines/>
        <c:title>
          <c:tx>
            <c:rich>
              <a:bodyPr/>
              <a:lstStyle/>
              <a:p>
                <a:pPr>
                  <a:defRPr/>
                </a:pPr>
                <a:r>
                  <a:rPr lang="es-EC"/>
                  <a:t>PORCENTAJE</a:t>
                </a:r>
              </a:p>
            </c:rich>
          </c:tx>
          <c:layout/>
          <c:overlay val="0"/>
        </c:title>
        <c:numFmt formatCode="0.00" sourceLinked="1"/>
        <c:majorTickMark val="none"/>
        <c:minorTickMark val="none"/>
        <c:tickLblPos val="nextTo"/>
        <c:crossAx val="190865920"/>
        <c:crosses val="autoZero"/>
        <c:crossBetween val="between"/>
      </c:valAx>
      <c:dTable>
        <c:showHorzBorder val="1"/>
        <c:showVertBorder val="1"/>
        <c:showOutline val="1"/>
        <c:showKeys val="1"/>
      </c:dTable>
      <c:spPr>
        <a:solidFill>
          <a:schemeClr val="accent6">
            <a:lumMod val="20000"/>
            <a:lumOff val="80000"/>
          </a:schemeClr>
        </a:solidFill>
      </c:spPr>
    </c:plotArea>
    <c:plotVisOnly val="1"/>
    <c:dispBlanksAs val="gap"/>
    <c:showDLblsOverMax val="0"/>
  </c:chart>
  <c:spPr>
    <a:solidFill>
      <a:schemeClr val="accent6">
        <a:lumMod val="20000"/>
        <a:lumOff val="80000"/>
      </a:schemeClr>
    </a:solidFill>
    <a:ln>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Hoja1!$C$39</c:f>
              <c:strCache>
                <c:ptCount val="1"/>
                <c:pt idx="0">
                  <c:v>Literal A</c:v>
                </c:pt>
              </c:strCache>
            </c:strRef>
          </c:tx>
          <c:invertIfNegative val="0"/>
          <c:cat>
            <c:strRef>
              <c:f>Hoja1!$D$38</c:f>
              <c:strCache>
                <c:ptCount val="1"/>
                <c:pt idx="0">
                  <c:v>Pregunta 3</c:v>
                </c:pt>
              </c:strCache>
            </c:strRef>
          </c:cat>
          <c:val>
            <c:numRef>
              <c:f>Hoja1!$D$39</c:f>
              <c:numCache>
                <c:formatCode>0.00%</c:formatCode>
                <c:ptCount val="1"/>
                <c:pt idx="0">
                  <c:v>0.45454545454545453</c:v>
                </c:pt>
              </c:numCache>
            </c:numRef>
          </c:val>
        </c:ser>
        <c:ser>
          <c:idx val="1"/>
          <c:order val="1"/>
          <c:tx>
            <c:strRef>
              <c:f>Hoja1!$C$40</c:f>
              <c:strCache>
                <c:ptCount val="1"/>
                <c:pt idx="0">
                  <c:v>Literal B</c:v>
                </c:pt>
              </c:strCache>
            </c:strRef>
          </c:tx>
          <c:invertIfNegative val="0"/>
          <c:cat>
            <c:strRef>
              <c:f>Hoja1!$D$38</c:f>
              <c:strCache>
                <c:ptCount val="1"/>
                <c:pt idx="0">
                  <c:v>Pregunta 3</c:v>
                </c:pt>
              </c:strCache>
            </c:strRef>
          </c:cat>
          <c:val>
            <c:numRef>
              <c:f>Hoja1!$D$40</c:f>
              <c:numCache>
                <c:formatCode>0.00%</c:formatCode>
                <c:ptCount val="1"/>
                <c:pt idx="0">
                  <c:v>0.36363636363636365</c:v>
                </c:pt>
              </c:numCache>
            </c:numRef>
          </c:val>
        </c:ser>
        <c:ser>
          <c:idx val="2"/>
          <c:order val="2"/>
          <c:tx>
            <c:strRef>
              <c:f>Hoja1!$C$41</c:f>
              <c:strCache>
                <c:ptCount val="1"/>
                <c:pt idx="0">
                  <c:v>Literal C</c:v>
                </c:pt>
              </c:strCache>
            </c:strRef>
          </c:tx>
          <c:invertIfNegative val="0"/>
          <c:cat>
            <c:strRef>
              <c:f>Hoja1!$D$38</c:f>
              <c:strCache>
                <c:ptCount val="1"/>
                <c:pt idx="0">
                  <c:v>Pregunta 3</c:v>
                </c:pt>
              </c:strCache>
            </c:strRef>
          </c:cat>
          <c:val>
            <c:numRef>
              <c:f>Hoja1!$D$41</c:f>
              <c:numCache>
                <c:formatCode>0.00%</c:formatCode>
                <c:ptCount val="1"/>
                <c:pt idx="0">
                  <c:v>0.18181818181818182</c:v>
                </c:pt>
              </c:numCache>
            </c:numRef>
          </c:val>
        </c:ser>
        <c:dLbls>
          <c:showLegendKey val="0"/>
          <c:showVal val="0"/>
          <c:showCatName val="0"/>
          <c:showSerName val="0"/>
          <c:showPercent val="0"/>
          <c:showBubbleSize val="0"/>
        </c:dLbls>
        <c:gapWidth val="150"/>
        <c:shape val="cylinder"/>
        <c:axId val="184520192"/>
        <c:axId val="143554752"/>
        <c:axId val="0"/>
      </c:bar3DChart>
      <c:catAx>
        <c:axId val="184520192"/>
        <c:scaling>
          <c:orientation val="minMax"/>
        </c:scaling>
        <c:delete val="0"/>
        <c:axPos val="b"/>
        <c:majorTickMark val="none"/>
        <c:minorTickMark val="none"/>
        <c:tickLblPos val="nextTo"/>
        <c:crossAx val="143554752"/>
        <c:crosses val="autoZero"/>
        <c:auto val="1"/>
        <c:lblAlgn val="ctr"/>
        <c:lblOffset val="100"/>
        <c:noMultiLvlLbl val="0"/>
      </c:catAx>
      <c:valAx>
        <c:axId val="143554752"/>
        <c:scaling>
          <c:orientation val="minMax"/>
        </c:scaling>
        <c:delete val="0"/>
        <c:axPos val="l"/>
        <c:majorGridlines/>
        <c:title>
          <c:tx>
            <c:rich>
              <a:bodyPr/>
              <a:lstStyle/>
              <a:p>
                <a:pPr>
                  <a:defRPr/>
                </a:pPr>
                <a:r>
                  <a:rPr lang="es-EC"/>
                  <a:t>Porcentajes</a:t>
                </a:r>
              </a:p>
            </c:rich>
          </c:tx>
          <c:layout/>
          <c:overlay val="0"/>
        </c:title>
        <c:numFmt formatCode="0.00%" sourceLinked="1"/>
        <c:majorTickMark val="none"/>
        <c:minorTickMark val="none"/>
        <c:tickLblPos val="nextTo"/>
        <c:crossAx val="184520192"/>
        <c:crosses val="autoZero"/>
        <c:crossBetween val="between"/>
      </c:valAx>
      <c:dTable>
        <c:showHorzBorder val="1"/>
        <c:showVertBorder val="1"/>
        <c:showOutline val="1"/>
        <c:showKeys val="1"/>
      </c:dTable>
    </c:plotArea>
    <c:plotVisOnly val="1"/>
    <c:dispBlanksAs val="gap"/>
    <c:showDLblsOverMax val="0"/>
  </c:chart>
  <c:spPr>
    <a:solidFill>
      <a:srgbClr val="4BACC6">
        <a:lumMod val="20000"/>
        <a:lumOff val="80000"/>
      </a:srgbClr>
    </a:solidFill>
    <a:ln>
      <a:solidFill>
        <a:sysClr val="windowText" lastClr="000000"/>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7.3611111111111113E-2"/>
          <c:y val="0.31998505395158938"/>
          <c:w val="0.86111111111111116"/>
          <c:h val="0.5825204141149023"/>
        </c:manualLayout>
      </c:layout>
      <c:pie3DChart>
        <c:varyColors val="1"/>
        <c:ser>
          <c:idx val="0"/>
          <c:order val="0"/>
          <c:tx>
            <c:strRef>
              <c:f>Hoja1!$Q$20</c:f>
              <c:strCache>
                <c:ptCount val="1"/>
                <c:pt idx="0">
                  <c:v>Pregunta 7</c:v>
                </c:pt>
              </c:strCache>
            </c:strRef>
          </c:tx>
          <c:dLbls>
            <c:showLegendKey val="0"/>
            <c:showVal val="0"/>
            <c:showCatName val="0"/>
            <c:showSerName val="0"/>
            <c:showPercent val="1"/>
            <c:showBubbleSize val="0"/>
            <c:showLeaderLines val="1"/>
          </c:dLbls>
          <c:cat>
            <c:strRef>
              <c:f>Hoja1!$P$21:$P$22</c:f>
              <c:strCache>
                <c:ptCount val="2"/>
                <c:pt idx="0">
                  <c:v>SÍ</c:v>
                </c:pt>
                <c:pt idx="1">
                  <c:v>NO</c:v>
                </c:pt>
              </c:strCache>
            </c:strRef>
          </c:cat>
          <c:val>
            <c:numRef>
              <c:f>Hoja1!$Q$21:$Q$22</c:f>
              <c:numCache>
                <c:formatCode>0.00%</c:formatCode>
                <c:ptCount val="2"/>
                <c:pt idx="0">
                  <c:v>0.44444444444444442</c:v>
                </c:pt>
                <c:pt idx="1">
                  <c:v>0.55555555555555558</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spPr>
    <a:solidFill>
      <a:srgbClr val="9BBB59">
        <a:lumMod val="20000"/>
        <a:lumOff val="80000"/>
      </a:srgbClr>
    </a:solidFill>
    <a:ln>
      <a:solidFill>
        <a:sysClr val="windowText" lastClr="000000"/>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Hoja1!$P$39</c:f>
              <c:strCache>
                <c:ptCount val="1"/>
                <c:pt idx="0">
                  <c:v>Literal A</c:v>
                </c:pt>
              </c:strCache>
            </c:strRef>
          </c:tx>
          <c:invertIfNegative val="0"/>
          <c:cat>
            <c:strRef>
              <c:f>Hoja1!$Q$38</c:f>
              <c:strCache>
                <c:ptCount val="1"/>
                <c:pt idx="0">
                  <c:v>Pregunta 8</c:v>
                </c:pt>
              </c:strCache>
            </c:strRef>
          </c:cat>
          <c:val>
            <c:numRef>
              <c:f>Hoja1!$Q$39</c:f>
              <c:numCache>
                <c:formatCode>0.00%</c:formatCode>
                <c:ptCount val="1"/>
                <c:pt idx="0">
                  <c:v>9.5238095238095233E-2</c:v>
                </c:pt>
              </c:numCache>
            </c:numRef>
          </c:val>
        </c:ser>
        <c:ser>
          <c:idx val="1"/>
          <c:order val="1"/>
          <c:tx>
            <c:strRef>
              <c:f>Hoja1!$P$40</c:f>
              <c:strCache>
                <c:ptCount val="1"/>
                <c:pt idx="0">
                  <c:v>Literal B</c:v>
                </c:pt>
              </c:strCache>
            </c:strRef>
          </c:tx>
          <c:invertIfNegative val="0"/>
          <c:cat>
            <c:strRef>
              <c:f>Hoja1!$Q$38</c:f>
              <c:strCache>
                <c:ptCount val="1"/>
                <c:pt idx="0">
                  <c:v>Pregunta 8</c:v>
                </c:pt>
              </c:strCache>
            </c:strRef>
          </c:cat>
          <c:val>
            <c:numRef>
              <c:f>Hoja1!$Q$40</c:f>
              <c:numCache>
                <c:formatCode>0.00%</c:formatCode>
                <c:ptCount val="1"/>
                <c:pt idx="0">
                  <c:v>0.19047619047619047</c:v>
                </c:pt>
              </c:numCache>
            </c:numRef>
          </c:val>
        </c:ser>
        <c:ser>
          <c:idx val="2"/>
          <c:order val="2"/>
          <c:tx>
            <c:strRef>
              <c:f>Hoja1!$P$41</c:f>
              <c:strCache>
                <c:ptCount val="1"/>
                <c:pt idx="0">
                  <c:v>Literal C</c:v>
                </c:pt>
              </c:strCache>
            </c:strRef>
          </c:tx>
          <c:invertIfNegative val="0"/>
          <c:cat>
            <c:strRef>
              <c:f>Hoja1!$Q$38</c:f>
              <c:strCache>
                <c:ptCount val="1"/>
                <c:pt idx="0">
                  <c:v>Pregunta 8</c:v>
                </c:pt>
              </c:strCache>
            </c:strRef>
          </c:cat>
          <c:val>
            <c:numRef>
              <c:f>Hoja1!$Q$41</c:f>
              <c:numCache>
                <c:formatCode>0.00%</c:formatCode>
                <c:ptCount val="1"/>
                <c:pt idx="0">
                  <c:v>0.2857142857142857</c:v>
                </c:pt>
              </c:numCache>
            </c:numRef>
          </c:val>
        </c:ser>
        <c:ser>
          <c:idx val="3"/>
          <c:order val="3"/>
          <c:tx>
            <c:strRef>
              <c:f>Hoja1!$P$42</c:f>
              <c:strCache>
                <c:ptCount val="1"/>
                <c:pt idx="0">
                  <c:v>Literal D</c:v>
                </c:pt>
              </c:strCache>
            </c:strRef>
          </c:tx>
          <c:invertIfNegative val="0"/>
          <c:cat>
            <c:strRef>
              <c:f>Hoja1!$Q$38</c:f>
              <c:strCache>
                <c:ptCount val="1"/>
                <c:pt idx="0">
                  <c:v>Pregunta 8</c:v>
                </c:pt>
              </c:strCache>
            </c:strRef>
          </c:cat>
          <c:val>
            <c:numRef>
              <c:f>Hoja1!$Q$42</c:f>
              <c:numCache>
                <c:formatCode>0.00%</c:formatCode>
                <c:ptCount val="1"/>
                <c:pt idx="0">
                  <c:v>0.19047619047619047</c:v>
                </c:pt>
              </c:numCache>
            </c:numRef>
          </c:val>
        </c:ser>
        <c:ser>
          <c:idx val="4"/>
          <c:order val="4"/>
          <c:tx>
            <c:strRef>
              <c:f>Hoja1!$P$43</c:f>
              <c:strCache>
                <c:ptCount val="1"/>
                <c:pt idx="0">
                  <c:v>Literal E</c:v>
                </c:pt>
              </c:strCache>
            </c:strRef>
          </c:tx>
          <c:invertIfNegative val="0"/>
          <c:cat>
            <c:strRef>
              <c:f>Hoja1!$Q$38</c:f>
              <c:strCache>
                <c:ptCount val="1"/>
                <c:pt idx="0">
                  <c:v>Pregunta 8</c:v>
                </c:pt>
              </c:strCache>
            </c:strRef>
          </c:cat>
          <c:val>
            <c:numRef>
              <c:f>Hoja1!$Q$43</c:f>
              <c:numCache>
                <c:formatCode>0.00%</c:formatCode>
                <c:ptCount val="1"/>
                <c:pt idx="0">
                  <c:v>0.14285714285714285</c:v>
                </c:pt>
              </c:numCache>
            </c:numRef>
          </c:val>
        </c:ser>
        <c:ser>
          <c:idx val="5"/>
          <c:order val="5"/>
          <c:tx>
            <c:strRef>
              <c:f>Hoja1!$P$44</c:f>
              <c:strCache>
                <c:ptCount val="1"/>
                <c:pt idx="0">
                  <c:v>Literal F</c:v>
                </c:pt>
              </c:strCache>
            </c:strRef>
          </c:tx>
          <c:invertIfNegative val="0"/>
          <c:cat>
            <c:strRef>
              <c:f>Hoja1!$Q$38</c:f>
              <c:strCache>
                <c:ptCount val="1"/>
                <c:pt idx="0">
                  <c:v>Pregunta 8</c:v>
                </c:pt>
              </c:strCache>
            </c:strRef>
          </c:cat>
          <c:val>
            <c:numRef>
              <c:f>Hoja1!$Q$44</c:f>
              <c:numCache>
                <c:formatCode>0.00%</c:formatCode>
                <c:ptCount val="1"/>
                <c:pt idx="0">
                  <c:v>9.5238095238095233E-2</c:v>
                </c:pt>
              </c:numCache>
            </c:numRef>
          </c:val>
        </c:ser>
        <c:dLbls>
          <c:showLegendKey val="0"/>
          <c:showVal val="0"/>
          <c:showCatName val="0"/>
          <c:showSerName val="0"/>
          <c:showPercent val="0"/>
          <c:showBubbleSize val="0"/>
        </c:dLbls>
        <c:gapWidth val="150"/>
        <c:shape val="cylinder"/>
        <c:axId val="193658880"/>
        <c:axId val="192777600"/>
        <c:axId val="0"/>
      </c:bar3DChart>
      <c:catAx>
        <c:axId val="193658880"/>
        <c:scaling>
          <c:orientation val="minMax"/>
        </c:scaling>
        <c:delete val="0"/>
        <c:axPos val="b"/>
        <c:majorTickMark val="none"/>
        <c:minorTickMark val="none"/>
        <c:tickLblPos val="nextTo"/>
        <c:crossAx val="192777600"/>
        <c:crosses val="autoZero"/>
        <c:auto val="1"/>
        <c:lblAlgn val="ctr"/>
        <c:lblOffset val="100"/>
        <c:noMultiLvlLbl val="0"/>
      </c:catAx>
      <c:valAx>
        <c:axId val="192777600"/>
        <c:scaling>
          <c:orientation val="minMax"/>
        </c:scaling>
        <c:delete val="0"/>
        <c:axPos val="l"/>
        <c:majorGridlines/>
        <c:title>
          <c:tx>
            <c:rich>
              <a:bodyPr/>
              <a:lstStyle/>
              <a:p>
                <a:pPr>
                  <a:defRPr/>
                </a:pPr>
                <a:r>
                  <a:rPr lang="es-EC"/>
                  <a:t>Porcentajes</a:t>
                </a:r>
              </a:p>
            </c:rich>
          </c:tx>
          <c:layout/>
          <c:overlay val="0"/>
        </c:title>
        <c:numFmt formatCode="0.00%" sourceLinked="1"/>
        <c:majorTickMark val="none"/>
        <c:minorTickMark val="none"/>
        <c:tickLblPos val="nextTo"/>
        <c:crossAx val="193658880"/>
        <c:crosses val="autoZero"/>
        <c:crossBetween val="between"/>
      </c:valAx>
      <c:dTable>
        <c:showHorzBorder val="1"/>
        <c:showVertBorder val="1"/>
        <c:showOutline val="1"/>
        <c:showKeys val="1"/>
      </c:dTable>
    </c:plotArea>
    <c:plotVisOnly val="1"/>
    <c:dispBlanksAs val="gap"/>
    <c:showDLblsOverMax val="0"/>
  </c:chart>
  <c:spPr>
    <a:solidFill>
      <a:srgbClr val="C0504D">
        <a:lumMod val="20000"/>
        <a:lumOff val="80000"/>
      </a:srgbClr>
    </a:solidFill>
    <a:ln>
      <a:solidFill>
        <a:sysClr val="windowText" lastClr="000000"/>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112181536566859"/>
          <c:y val="4.8156667469266404E-2"/>
          <c:w val="0.8819715953546533"/>
          <c:h val="0.45799005117854086"/>
        </c:manualLayout>
      </c:layout>
      <c:bar3DChart>
        <c:barDir val="col"/>
        <c:grouping val="clustered"/>
        <c:varyColors val="0"/>
        <c:ser>
          <c:idx val="0"/>
          <c:order val="0"/>
          <c:tx>
            <c:strRef>
              <c:f>Hoja1!$P$57</c:f>
              <c:strCache>
                <c:ptCount val="1"/>
                <c:pt idx="0">
                  <c:v>Literal A</c:v>
                </c:pt>
              </c:strCache>
            </c:strRef>
          </c:tx>
          <c:invertIfNegative val="0"/>
          <c:cat>
            <c:strRef>
              <c:f>Hoja1!$Q$56</c:f>
              <c:strCache>
                <c:ptCount val="1"/>
                <c:pt idx="0">
                  <c:v>Pregunta 9</c:v>
                </c:pt>
              </c:strCache>
            </c:strRef>
          </c:cat>
          <c:val>
            <c:numRef>
              <c:f>Hoja1!$Q$57</c:f>
              <c:numCache>
                <c:formatCode>0.00%</c:formatCode>
                <c:ptCount val="1"/>
                <c:pt idx="0">
                  <c:v>8.3333333333333329E-2</c:v>
                </c:pt>
              </c:numCache>
            </c:numRef>
          </c:val>
        </c:ser>
        <c:ser>
          <c:idx val="1"/>
          <c:order val="1"/>
          <c:tx>
            <c:strRef>
              <c:f>Hoja1!$P$58</c:f>
              <c:strCache>
                <c:ptCount val="1"/>
                <c:pt idx="0">
                  <c:v>Literal B</c:v>
                </c:pt>
              </c:strCache>
            </c:strRef>
          </c:tx>
          <c:invertIfNegative val="0"/>
          <c:cat>
            <c:strRef>
              <c:f>Hoja1!$Q$56</c:f>
              <c:strCache>
                <c:ptCount val="1"/>
                <c:pt idx="0">
                  <c:v>Pregunta 9</c:v>
                </c:pt>
              </c:strCache>
            </c:strRef>
          </c:cat>
          <c:val>
            <c:numRef>
              <c:f>Hoja1!$Q$58</c:f>
              <c:numCache>
                <c:formatCode>0.00%</c:formatCode>
                <c:ptCount val="1"/>
                <c:pt idx="0">
                  <c:v>8.3333333333333329E-2</c:v>
                </c:pt>
              </c:numCache>
            </c:numRef>
          </c:val>
        </c:ser>
        <c:ser>
          <c:idx val="2"/>
          <c:order val="2"/>
          <c:tx>
            <c:strRef>
              <c:f>Hoja1!$P$59</c:f>
              <c:strCache>
                <c:ptCount val="1"/>
                <c:pt idx="0">
                  <c:v>Literal C</c:v>
                </c:pt>
              </c:strCache>
            </c:strRef>
          </c:tx>
          <c:invertIfNegative val="0"/>
          <c:cat>
            <c:strRef>
              <c:f>Hoja1!$Q$56</c:f>
              <c:strCache>
                <c:ptCount val="1"/>
                <c:pt idx="0">
                  <c:v>Pregunta 9</c:v>
                </c:pt>
              </c:strCache>
            </c:strRef>
          </c:cat>
          <c:val>
            <c:numRef>
              <c:f>Hoja1!$Q$59</c:f>
              <c:numCache>
                <c:formatCode>0.00%</c:formatCode>
                <c:ptCount val="1"/>
                <c:pt idx="0">
                  <c:v>0.5</c:v>
                </c:pt>
              </c:numCache>
            </c:numRef>
          </c:val>
        </c:ser>
        <c:ser>
          <c:idx val="3"/>
          <c:order val="3"/>
          <c:tx>
            <c:strRef>
              <c:f>Hoja1!$P$60</c:f>
              <c:strCache>
                <c:ptCount val="1"/>
                <c:pt idx="0">
                  <c:v>Literal D</c:v>
                </c:pt>
              </c:strCache>
            </c:strRef>
          </c:tx>
          <c:invertIfNegative val="0"/>
          <c:cat>
            <c:strRef>
              <c:f>Hoja1!$Q$56</c:f>
              <c:strCache>
                <c:ptCount val="1"/>
                <c:pt idx="0">
                  <c:v>Pregunta 9</c:v>
                </c:pt>
              </c:strCache>
            </c:strRef>
          </c:cat>
          <c:val>
            <c:numRef>
              <c:f>Hoja1!$Q$60</c:f>
              <c:numCache>
                <c:formatCode>0.00%</c:formatCode>
                <c:ptCount val="1"/>
                <c:pt idx="0">
                  <c:v>0.25</c:v>
                </c:pt>
              </c:numCache>
            </c:numRef>
          </c:val>
        </c:ser>
        <c:ser>
          <c:idx val="4"/>
          <c:order val="4"/>
          <c:tx>
            <c:strRef>
              <c:f>Hoja1!$P$61</c:f>
              <c:strCache>
                <c:ptCount val="1"/>
                <c:pt idx="0">
                  <c:v>Literal E</c:v>
                </c:pt>
              </c:strCache>
            </c:strRef>
          </c:tx>
          <c:invertIfNegative val="0"/>
          <c:cat>
            <c:strRef>
              <c:f>Hoja1!$Q$56</c:f>
              <c:strCache>
                <c:ptCount val="1"/>
                <c:pt idx="0">
                  <c:v>Pregunta 9</c:v>
                </c:pt>
              </c:strCache>
            </c:strRef>
          </c:cat>
          <c:val>
            <c:numRef>
              <c:f>Hoja1!$Q$61</c:f>
              <c:numCache>
                <c:formatCode>0.00%</c:formatCode>
                <c:ptCount val="1"/>
                <c:pt idx="0">
                  <c:v>8.3333333333333329E-2</c:v>
                </c:pt>
              </c:numCache>
            </c:numRef>
          </c:val>
        </c:ser>
        <c:ser>
          <c:idx val="5"/>
          <c:order val="5"/>
          <c:tx>
            <c:strRef>
              <c:f>Hoja1!$P$62</c:f>
              <c:strCache>
                <c:ptCount val="1"/>
                <c:pt idx="0">
                  <c:v>Literal F</c:v>
                </c:pt>
              </c:strCache>
            </c:strRef>
          </c:tx>
          <c:invertIfNegative val="0"/>
          <c:cat>
            <c:strRef>
              <c:f>Hoja1!$Q$56</c:f>
              <c:strCache>
                <c:ptCount val="1"/>
                <c:pt idx="0">
                  <c:v>Pregunta 9</c:v>
                </c:pt>
              </c:strCache>
            </c:strRef>
          </c:cat>
          <c:val>
            <c:numRef>
              <c:f>Hoja1!$Q$62</c:f>
              <c:numCache>
                <c:formatCode>0.00%</c:formatCode>
                <c:ptCount val="1"/>
                <c:pt idx="0">
                  <c:v>0</c:v>
                </c:pt>
              </c:numCache>
            </c:numRef>
          </c:val>
        </c:ser>
        <c:dLbls>
          <c:showLegendKey val="0"/>
          <c:showVal val="0"/>
          <c:showCatName val="0"/>
          <c:showSerName val="0"/>
          <c:showPercent val="0"/>
          <c:showBubbleSize val="0"/>
        </c:dLbls>
        <c:gapWidth val="150"/>
        <c:shape val="cylinder"/>
        <c:axId val="192944128"/>
        <c:axId val="192775296"/>
        <c:axId val="0"/>
      </c:bar3DChart>
      <c:catAx>
        <c:axId val="192944128"/>
        <c:scaling>
          <c:orientation val="minMax"/>
        </c:scaling>
        <c:delete val="0"/>
        <c:axPos val="b"/>
        <c:majorTickMark val="none"/>
        <c:minorTickMark val="none"/>
        <c:tickLblPos val="nextTo"/>
        <c:crossAx val="192775296"/>
        <c:crosses val="autoZero"/>
        <c:auto val="1"/>
        <c:lblAlgn val="ctr"/>
        <c:lblOffset val="100"/>
        <c:noMultiLvlLbl val="0"/>
      </c:catAx>
      <c:valAx>
        <c:axId val="192775296"/>
        <c:scaling>
          <c:orientation val="minMax"/>
        </c:scaling>
        <c:delete val="0"/>
        <c:axPos val="l"/>
        <c:majorGridlines/>
        <c:title>
          <c:tx>
            <c:rich>
              <a:bodyPr/>
              <a:lstStyle/>
              <a:p>
                <a:pPr>
                  <a:defRPr/>
                </a:pPr>
                <a:r>
                  <a:rPr lang="es-EC"/>
                  <a:t>Porcentajes</a:t>
                </a:r>
              </a:p>
            </c:rich>
          </c:tx>
          <c:layout/>
          <c:overlay val="0"/>
        </c:title>
        <c:numFmt formatCode="0.00%" sourceLinked="1"/>
        <c:majorTickMark val="none"/>
        <c:minorTickMark val="none"/>
        <c:tickLblPos val="nextTo"/>
        <c:crossAx val="192944128"/>
        <c:crosses val="autoZero"/>
        <c:crossBetween val="between"/>
      </c:valAx>
      <c:dTable>
        <c:showHorzBorder val="1"/>
        <c:showVertBorder val="1"/>
        <c:showOutline val="1"/>
        <c:showKeys val="1"/>
      </c:dTable>
      <c:spPr>
        <a:solidFill>
          <a:srgbClr val="4F81BD">
            <a:lumMod val="20000"/>
            <a:lumOff val="80000"/>
          </a:srgbClr>
        </a:solidFill>
        <a:ln>
          <a:solidFill>
            <a:sysClr val="windowText" lastClr="000000"/>
          </a:solidFill>
        </a:ln>
      </c:spPr>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Hoja1!$AC$57</c:f>
              <c:strCache>
                <c:ptCount val="1"/>
                <c:pt idx="0">
                  <c:v>Literal A</c:v>
                </c:pt>
              </c:strCache>
            </c:strRef>
          </c:tx>
          <c:invertIfNegative val="0"/>
          <c:cat>
            <c:strRef>
              <c:f>Hoja1!$AD$56</c:f>
              <c:strCache>
                <c:ptCount val="1"/>
                <c:pt idx="0">
                  <c:v>Pregunta 14</c:v>
                </c:pt>
              </c:strCache>
            </c:strRef>
          </c:cat>
          <c:val>
            <c:numRef>
              <c:f>Hoja1!$AD$57</c:f>
              <c:numCache>
                <c:formatCode>0.00%</c:formatCode>
                <c:ptCount val="1"/>
                <c:pt idx="0">
                  <c:v>0.41666666666666669</c:v>
                </c:pt>
              </c:numCache>
            </c:numRef>
          </c:val>
        </c:ser>
        <c:ser>
          <c:idx val="1"/>
          <c:order val="1"/>
          <c:tx>
            <c:strRef>
              <c:f>Hoja1!$AC$58</c:f>
              <c:strCache>
                <c:ptCount val="1"/>
                <c:pt idx="0">
                  <c:v>Literal B</c:v>
                </c:pt>
              </c:strCache>
            </c:strRef>
          </c:tx>
          <c:invertIfNegative val="0"/>
          <c:cat>
            <c:strRef>
              <c:f>Hoja1!$AD$56</c:f>
              <c:strCache>
                <c:ptCount val="1"/>
                <c:pt idx="0">
                  <c:v>Pregunta 14</c:v>
                </c:pt>
              </c:strCache>
            </c:strRef>
          </c:cat>
          <c:val>
            <c:numRef>
              <c:f>Hoja1!$AD$58</c:f>
              <c:numCache>
                <c:formatCode>0.00%</c:formatCode>
                <c:ptCount val="1"/>
                <c:pt idx="0">
                  <c:v>0.33333333333333331</c:v>
                </c:pt>
              </c:numCache>
            </c:numRef>
          </c:val>
        </c:ser>
        <c:ser>
          <c:idx val="2"/>
          <c:order val="2"/>
          <c:tx>
            <c:strRef>
              <c:f>Hoja1!$AC$59</c:f>
              <c:strCache>
                <c:ptCount val="1"/>
                <c:pt idx="0">
                  <c:v>Literal C</c:v>
                </c:pt>
              </c:strCache>
            </c:strRef>
          </c:tx>
          <c:invertIfNegative val="0"/>
          <c:cat>
            <c:strRef>
              <c:f>Hoja1!$AD$56</c:f>
              <c:strCache>
                <c:ptCount val="1"/>
                <c:pt idx="0">
                  <c:v>Pregunta 14</c:v>
                </c:pt>
              </c:strCache>
            </c:strRef>
          </c:cat>
          <c:val>
            <c:numRef>
              <c:f>Hoja1!$AD$59</c:f>
              <c:numCache>
                <c:formatCode>0.00%</c:formatCode>
                <c:ptCount val="1"/>
                <c:pt idx="0">
                  <c:v>0.25</c:v>
                </c:pt>
              </c:numCache>
            </c:numRef>
          </c:val>
        </c:ser>
        <c:dLbls>
          <c:showLegendKey val="0"/>
          <c:showVal val="0"/>
          <c:showCatName val="0"/>
          <c:showSerName val="0"/>
          <c:showPercent val="0"/>
          <c:showBubbleSize val="0"/>
        </c:dLbls>
        <c:gapWidth val="150"/>
        <c:shape val="cylinder"/>
        <c:axId val="192930816"/>
        <c:axId val="191838976"/>
        <c:axId val="0"/>
      </c:bar3DChart>
      <c:catAx>
        <c:axId val="192930816"/>
        <c:scaling>
          <c:orientation val="minMax"/>
        </c:scaling>
        <c:delete val="0"/>
        <c:axPos val="b"/>
        <c:majorTickMark val="none"/>
        <c:minorTickMark val="none"/>
        <c:tickLblPos val="nextTo"/>
        <c:crossAx val="191838976"/>
        <c:crosses val="autoZero"/>
        <c:auto val="1"/>
        <c:lblAlgn val="ctr"/>
        <c:lblOffset val="100"/>
        <c:noMultiLvlLbl val="0"/>
      </c:catAx>
      <c:valAx>
        <c:axId val="191838976"/>
        <c:scaling>
          <c:orientation val="minMax"/>
        </c:scaling>
        <c:delete val="0"/>
        <c:axPos val="l"/>
        <c:majorGridlines/>
        <c:title>
          <c:tx>
            <c:rich>
              <a:bodyPr/>
              <a:lstStyle/>
              <a:p>
                <a:pPr>
                  <a:defRPr/>
                </a:pPr>
                <a:r>
                  <a:rPr lang="es-EC"/>
                  <a:t>Porcentajes</a:t>
                </a:r>
              </a:p>
            </c:rich>
          </c:tx>
          <c:layout/>
          <c:overlay val="0"/>
        </c:title>
        <c:numFmt formatCode="0.00%" sourceLinked="1"/>
        <c:majorTickMark val="none"/>
        <c:minorTickMark val="none"/>
        <c:tickLblPos val="nextTo"/>
        <c:crossAx val="192930816"/>
        <c:crosses val="autoZero"/>
        <c:crossBetween val="between"/>
      </c:valAx>
      <c:dTable>
        <c:showHorzBorder val="1"/>
        <c:showVertBorder val="1"/>
        <c:showOutline val="1"/>
        <c:showKeys val="1"/>
      </c:dTable>
    </c:plotArea>
    <c:plotVisOnly val="1"/>
    <c:dispBlanksAs val="gap"/>
    <c:showDLblsOverMax val="0"/>
  </c:chart>
  <c:spPr>
    <a:solidFill>
      <a:srgbClr val="F79646">
        <a:lumMod val="20000"/>
        <a:lumOff val="80000"/>
      </a:srgbClr>
    </a:solidFill>
    <a:ln>
      <a:solidFill>
        <a:sysClr val="windowText" lastClr="00000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Hoja1!$AC$75</c:f>
              <c:strCache>
                <c:ptCount val="1"/>
                <c:pt idx="0">
                  <c:v>Literal A</c:v>
                </c:pt>
              </c:strCache>
            </c:strRef>
          </c:tx>
          <c:invertIfNegative val="0"/>
          <c:cat>
            <c:strRef>
              <c:f>Hoja1!$AD$74</c:f>
              <c:strCache>
                <c:ptCount val="1"/>
                <c:pt idx="0">
                  <c:v>Pregunta 15</c:v>
                </c:pt>
              </c:strCache>
            </c:strRef>
          </c:cat>
          <c:val>
            <c:numRef>
              <c:f>Hoja1!$AD$75</c:f>
              <c:numCache>
                <c:formatCode>0.00%</c:formatCode>
                <c:ptCount val="1"/>
                <c:pt idx="0">
                  <c:v>0.1111111111111111</c:v>
                </c:pt>
              </c:numCache>
            </c:numRef>
          </c:val>
        </c:ser>
        <c:ser>
          <c:idx val="1"/>
          <c:order val="1"/>
          <c:tx>
            <c:strRef>
              <c:f>Hoja1!$AC$76</c:f>
              <c:strCache>
                <c:ptCount val="1"/>
                <c:pt idx="0">
                  <c:v>Literal B</c:v>
                </c:pt>
              </c:strCache>
            </c:strRef>
          </c:tx>
          <c:invertIfNegative val="0"/>
          <c:cat>
            <c:strRef>
              <c:f>Hoja1!$AD$74</c:f>
              <c:strCache>
                <c:ptCount val="1"/>
                <c:pt idx="0">
                  <c:v>Pregunta 15</c:v>
                </c:pt>
              </c:strCache>
            </c:strRef>
          </c:cat>
          <c:val>
            <c:numRef>
              <c:f>Hoja1!$AD$76</c:f>
              <c:numCache>
                <c:formatCode>0.00%</c:formatCode>
                <c:ptCount val="1"/>
                <c:pt idx="0">
                  <c:v>0.77777777777777779</c:v>
                </c:pt>
              </c:numCache>
            </c:numRef>
          </c:val>
        </c:ser>
        <c:ser>
          <c:idx val="2"/>
          <c:order val="2"/>
          <c:tx>
            <c:strRef>
              <c:f>Hoja1!$AC$77</c:f>
              <c:strCache>
                <c:ptCount val="1"/>
                <c:pt idx="0">
                  <c:v>Literal C</c:v>
                </c:pt>
              </c:strCache>
            </c:strRef>
          </c:tx>
          <c:invertIfNegative val="0"/>
          <c:cat>
            <c:strRef>
              <c:f>Hoja1!$AD$74</c:f>
              <c:strCache>
                <c:ptCount val="1"/>
                <c:pt idx="0">
                  <c:v>Pregunta 15</c:v>
                </c:pt>
              </c:strCache>
            </c:strRef>
          </c:cat>
          <c:val>
            <c:numRef>
              <c:f>Hoja1!$AD$77</c:f>
              <c:numCache>
                <c:formatCode>0.00%</c:formatCode>
                <c:ptCount val="1"/>
                <c:pt idx="0">
                  <c:v>0.1111111111111111</c:v>
                </c:pt>
              </c:numCache>
            </c:numRef>
          </c:val>
        </c:ser>
        <c:dLbls>
          <c:showLegendKey val="0"/>
          <c:showVal val="0"/>
          <c:showCatName val="0"/>
          <c:showSerName val="0"/>
          <c:showPercent val="0"/>
          <c:showBubbleSize val="0"/>
        </c:dLbls>
        <c:gapWidth val="150"/>
        <c:shape val="cylinder"/>
        <c:axId val="193482240"/>
        <c:axId val="191836672"/>
        <c:axId val="0"/>
      </c:bar3DChart>
      <c:catAx>
        <c:axId val="193482240"/>
        <c:scaling>
          <c:orientation val="minMax"/>
        </c:scaling>
        <c:delete val="0"/>
        <c:axPos val="b"/>
        <c:majorTickMark val="none"/>
        <c:minorTickMark val="none"/>
        <c:tickLblPos val="nextTo"/>
        <c:crossAx val="191836672"/>
        <c:crosses val="autoZero"/>
        <c:auto val="1"/>
        <c:lblAlgn val="ctr"/>
        <c:lblOffset val="100"/>
        <c:noMultiLvlLbl val="0"/>
      </c:catAx>
      <c:valAx>
        <c:axId val="191836672"/>
        <c:scaling>
          <c:orientation val="minMax"/>
        </c:scaling>
        <c:delete val="0"/>
        <c:axPos val="l"/>
        <c:majorGridlines/>
        <c:title>
          <c:tx>
            <c:rich>
              <a:bodyPr/>
              <a:lstStyle/>
              <a:p>
                <a:pPr>
                  <a:defRPr/>
                </a:pPr>
                <a:r>
                  <a:rPr lang="es-EC"/>
                  <a:t>Porcentajes</a:t>
                </a:r>
              </a:p>
            </c:rich>
          </c:tx>
          <c:layout/>
          <c:overlay val="0"/>
        </c:title>
        <c:numFmt formatCode="0.00%" sourceLinked="1"/>
        <c:majorTickMark val="none"/>
        <c:minorTickMark val="none"/>
        <c:tickLblPos val="nextTo"/>
        <c:crossAx val="193482240"/>
        <c:crosses val="autoZero"/>
        <c:crossBetween val="between"/>
      </c:valAx>
      <c:dTable>
        <c:showHorzBorder val="1"/>
        <c:showVertBorder val="1"/>
        <c:showOutline val="1"/>
        <c:showKeys val="1"/>
      </c:dTable>
    </c:plotArea>
    <c:plotVisOnly val="1"/>
    <c:dispBlanksAs val="gap"/>
    <c:showDLblsOverMax val="0"/>
  </c:chart>
  <c:spPr>
    <a:solidFill>
      <a:sysClr val="window" lastClr="FFFFFF">
        <a:lumMod val="85000"/>
      </a:sysClr>
    </a:solidFill>
    <a:ln>
      <a:solidFill>
        <a:sysClr val="windowText" lastClr="000000"/>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EC" sz="1600" baseline="0"/>
              <a:t>MOROSIDAD DE CARTERA (%)</a:t>
            </a:r>
            <a:endParaRPr lang="es-EC" sz="1600"/>
          </a:p>
        </c:rich>
      </c:tx>
      <c:layout>
        <c:manualLayout>
          <c:xMode val="edge"/>
          <c:yMode val="edge"/>
          <c:x val="0.3599529397878109"/>
          <c:y val="7.0083194822452228E-3"/>
        </c:manualLayout>
      </c:layout>
      <c:overlay val="0"/>
    </c:title>
    <c:autoTitleDeleted val="0"/>
    <c:plotArea>
      <c:layout/>
      <c:barChart>
        <c:barDir val="col"/>
        <c:grouping val="clustered"/>
        <c:varyColors val="0"/>
        <c:ser>
          <c:idx val="0"/>
          <c:order val="0"/>
          <c:tx>
            <c:strRef>
              <c:f>Hoja4!$D$345</c:f>
              <c:strCache>
                <c:ptCount val="1"/>
                <c:pt idx="0">
                  <c:v>2012</c:v>
                </c:pt>
              </c:strCache>
            </c:strRef>
          </c:tx>
          <c:invertIfNegative val="0"/>
          <c:cat>
            <c:strRef>
              <c:f>Hoja4!$C$346:$C$354</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Hoja4!$D$346:$D$354</c:f>
              <c:numCache>
                <c:formatCode>#,##0.00</c:formatCode>
                <c:ptCount val="9"/>
                <c:pt idx="0" formatCode="General">
                  <c:v>16.96</c:v>
                </c:pt>
                <c:pt idx="1">
                  <c:v>5.42494268701246</c:v>
                </c:pt>
                <c:pt idx="2">
                  <c:v>3.6665341877516848</c:v>
                </c:pt>
                <c:pt idx="3">
                  <c:v>4.7621856215671468</c:v>
                </c:pt>
                <c:pt idx="4">
                  <c:v>8.0178936352237269</c:v>
                </c:pt>
                <c:pt idx="5">
                  <c:v>3.4255277045356527</c:v>
                </c:pt>
                <c:pt idx="6">
                  <c:v>3.0941657292976972</c:v>
                </c:pt>
                <c:pt idx="7">
                  <c:v>3.7816653991881908</c:v>
                </c:pt>
                <c:pt idx="8">
                  <c:v>5.2232944191556214</c:v>
                </c:pt>
              </c:numCache>
            </c:numRef>
          </c:val>
        </c:ser>
        <c:ser>
          <c:idx val="1"/>
          <c:order val="1"/>
          <c:tx>
            <c:strRef>
              <c:f>Hoja4!$E$345</c:f>
              <c:strCache>
                <c:ptCount val="1"/>
                <c:pt idx="0">
                  <c:v>2013</c:v>
                </c:pt>
              </c:strCache>
            </c:strRef>
          </c:tx>
          <c:invertIfNegative val="0"/>
          <c:cat>
            <c:strRef>
              <c:f>Hoja4!$C$346:$C$354</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Hoja4!$E$346:$E$354</c:f>
              <c:numCache>
                <c:formatCode>#,##0.00</c:formatCode>
                <c:ptCount val="9"/>
                <c:pt idx="0" formatCode="General">
                  <c:v>20.59</c:v>
                </c:pt>
                <c:pt idx="1">
                  <c:v>9.2972761405545548</c:v>
                </c:pt>
                <c:pt idx="2">
                  <c:v>6.5569452940248532</c:v>
                </c:pt>
                <c:pt idx="3">
                  <c:v>6.6567379456919484</c:v>
                </c:pt>
                <c:pt idx="4">
                  <c:v>8.3285016016864599</c:v>
                </c:pt>
                <c:pt idx="5">
                  <c:v>5.3363430880185412</c:v>
                </c:pt>
                <c:pt idx="6">
                  <c:v>5.3300255922828841</c:v>
                </c:pt>
                <c:pt idx="7">
                  <c:v>5.7801695951328922</c:v>
                </c:pt>
                <c:pt idx="8">
                  <c:v>6.6404410369361777</c:v>
                </c:pt>
              </c:numCache>
            </c:numRef>
          </c:val>
        </c:ser>
        <c:ser>
          <c:idx val="2"/>
          <c:order val="2"/>
          <c:tx>
            <c:strRef>
              <c:f>Hoja4!$F$345</c:f>
              <c:strCache>
                <c:ptCount val="1"/>
                <c:pt idx="0">
                  <c:v>2014</c:v>
                </c:pt>
              </c:strCache>
            </c:strRef>
          </c:tx>
          <c:invertIfNegative val="0"/>
          <c:cat>
            <c:strRef>
              <c:f>Hoja4!$C$346:$C$354</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Hoja4!$F$346:$F$354</c:f>
              <c:numCache>
                <c:formatCode>#,##0.00</c:formatCode>
                <c:ptCount val="9"/>
                <c:pt idx="0" formatCode="0.00">
                  <c:v>16.399999999999999</c:v>
                </c:pt>
                <c:pt idx="1">
                  <c:v>4.4762005544909629</c:v>
                </c:pt>
                <c:pt idx="2">
                  <c:v>13.042518114256687</c:v>
                </c:pt>
                <c:pt idx="3">
                  <c:v>5.6823816095926354</c:v>
                </c:pt>
                <c:pt idx="4">
                  <c:v>9.4501855874321201</c:v>
                </c:pt>
                <c:pt idx="5">
                  <c:v>8.0861635588419709</c:v>
                </c:pt>
                <c:pt idx="6">
                  <c:v>6.0080986339043738</c:v>
                </c:pt>
                <c:pt idx="7">
                  <c:v>4.1691119487822714</c:v>
                </c:pt>
                <c:pt idx="8">
                  <c:v>6.4493919944255076</c:v>
                </c:pt>
              </c:numCache>
            </c:numRef>
          </c:val>
        </c:ser>
        <c:ser>
          <c:idx val="3"/>
          <c:order val="3"/>
          <c:tx>
            <c:strRef>
              <c:f>Hoja4!$G$345</c:f>
              <c:strCache>
                <c:ptCount val="1"/>
                <c:pt idx="0">
                  <c:v>Sept 2015</c:v>
                </c:pt>
              </c:strCache>
            </c:strRef>
          </c:tx>
          <c:invertIfNegative val="0"/>
          <c:cat>
            <c:strRef>
              <c:f>Hoja4!$C$346:$C$354</c:f>
              <c:strCache>
                <c:ptCount val="9"/>
                <c:pt idx="0">
                  <c:v>ALFA Y OMEGA LTDA.</c:v>
                </c:pt>
                <c:pt idx="1">
                  <c:v>JUVENTUD ECUATORIANA PROGRESISTA</c:v>
                </c:pt>
                <c:pt idx="2">
                  <c:v>29 DE OCTUBRE</c:v>
                </c:pt>
                <c:pt idx="3">
                  <c:v>COOPROGRESO</c:v>
                </c:pt>
                <c:pt idx="4">
                  <c:v>MUSHUC RUNA</c:v>
                </c:pt>
                <c:pt idx="5">
                  <c:v>EL SAGRARIO</c:v>
                </c:pt>
                <c:pt idx="6">
                  <c:v>ATUNTAQUI</c:v>
                </c:pt>
                <c:pt idx="7">
                  <c:v>ALIANZA DEL VALLE</c:v>
                </c:pt>
                <c:pt idx="8">
                  <c:v>A NIVEL NACIONAL</c:v>
                </c:pt>
              </c:strCache>
            </c:strRef>
          </c:cat>
          <c:val>
            <c:numRef>
              <c:f>Hoja4!$G$346:$G$354</c:f>
              <c:numCache>
                <c:formatCode>#,##0.00</c:formatCode>
                <c:ptCount val="9"/>
                <c:pt idx="0" formatCode="General">
                  <c:v>17.18</c:v>
                </c:pt>
                <c:pt idx="1">
                  <c:v>4.6488550075568638</c:v>
                </c:pt>
                <c:pt idx="2">
                  <c:v>13.734885428095305</c:v>
                </c:pt>
                <c:pt idx="3">
                  <c:v>5.8936306654472697</c:v>
                </c:pt>
                <c:pt idx="4">
                  <c:v>9.988264526007546</c:v>
                </c:pt>
                <c:pt idx="5">
                  <c:v>8.2948861822512612</c:v>
                </c:pt>
                <c:pt idx="6">
                  <c:v>6.6444285121844375</c:v>
                </c:pt>
                <c:pt idx="7">
                  <c:v>5.7613175554039522</c:v>
                </c:pt>
                <c:pt idx="8">
                  <c:v>7.0255249996092815</c:v>
                </c:pt>
              </c:numCache>
            </c:numRef>
          </c:val>
        </c:ser>
        <c:dLbls>
          <c:showLegendKey val="0"/>
          <c:showVal val="0"/>
          <c:showCatName val="0"/>
          <c:showSerName val="0"/>
          <c:showPercent val="0"/>
          <c:showBubbleSize val="0"/>
        </c:dLbls>
        <c:gapWidth val="150"/>
        <c:axId val="40134144"/>
        <c:axId val="67565184"/>
      </c:barChart>
      <c:catAx>
        <c:axId val="40134144"/>
        <c:scaling>
          <c:orientation val="minMax"/>
        </c:scaling>
        <c:delete val="0"/>
        <c:axPos val="b"/>
        <c:majorTickMark val="none"/>
        <c:minorTickMark val="none"/>
        <c:tickLblPos val="nextTo"/>
        <c:crossAx val="67565184"/>
        <c:crosses val="autoZero"/>
        <c:auto val="1"/>
        <c:lblAlgn val="ctr"/>
        <c:lblOffset val="100"/>
        <c:noMultiLvlLbl val="0"/>
      </c:catAx>
      <c:valAx>
        <c:axId val="67565184"/>
        <c:scaling>
          <c:orientation val="minMax"/>
        </c:scaling>
        <c:delete val="0"/>
        <c:axPos val="l"/>
        <c:majorGridlines/>
        <c:title>
          <c:tx>
            <c:rich>
              <a:bodyPr/>
              <a:lstStyle/>
              <a:p>
                <a:pPr>
                  <a:defRPr/>
                </a:pPr>
                <a:r>
                  <a:rPr lang="es-EC"/>
                  <a:t>PORCENTAJE</a:t>
                </a:r>
              </a:p>
            </c:rich>
          </c:tx>
          <c:layout/>
          <c:overlay val="0"/>
        </c:title>
        <c:numFmt formatCode="General" sourceLinked="1"/>
        <c:majorTickMark val="none"/>
        <c:minorTickMark val="none"/>
        <c:tickLblPos val="nextTo"/>
        <c:crossAx val="40134144"/>
        <c:crosses val="autoZero"/>
        <c:crossBetween val="between"/>
      </c:valAx>
      <c:dTable>
        <c:showHorzBorder val="1"/>
        <c:showVertBorder val="1"/>
        <c:showOutline val="1"/>
        <c:showKeys val="1"/>
      </c:dTable>
      <c:spPr>
        <a:solidFill>
          <a:schemeClr val="accent6">
            <a:lumMod val="20000"/>
            <a:lumOff val="80000"/>
          </a:schemeClr>
        </a:solidFill>
      </c:spPr>
    </c:plotArea>
    <c:plotVisOnly val="1"/>
    <c:dispBlanksAs val="gap"/>
    <c:showDLblsOverMax val="0"/>
  </c:chart>
  <c:spPr>
    <a:solidFill>
      <a:schemeClr val="accent6">
        <a:lumMod val="20000"/>
        <a:lumOff val="80000"/>
      </a:schemeClr>
    </a:solidFill>
    <a:ln>
      <a:solidFill>
        <a:schemeClr val="tx1"/>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s-EC"/>
              <a:t>Cartera</a:t>
            </a:r>
            <a:r>
              <a:rPr lang="es-EC" baseline="0"/>
              <a:t> vencida por categoría al 31/08/2014</a:t>
            </a:r>
          </a:p>
          <a:p>
            <a:pPr>
              <a:defRPr/>
            </a:pPr>
            <a:r>
              <a:rPr lang="es-EC" sz="1400"/>
              <a:t>(Número de Clientes)</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tx>
            <c:strRef>
              <c:f>Hoja4!$E$184</c:f>
              <c:strCache>
                <c:ptCount val="1"/>
                <c:pt idx="0">
                  <c:v>Número de Clientes</c:v>
                </c:pt>
              </c:strCache>
            </c:strRef>
          </c:tx>
          <c:dLbls>
            <c:showLegendKey val="0"/>
            <c:showVal val="0"/>
            <c:showCatName val="0"/>
            <c:showSerName val="0"/>
            <c:showPercent val="1"/>
            <c:showBubbleSize val="0"/>
            <c:showLeaderLines val="1"/>
          </c:dLbls>
          <c:cat>
            <c:strRef>
              <c:f>Hoja4!$D$185:$D$189</c:f>
              <c:strCache>
                <c:ptCount val="5"/>
                <c:pt idx="0">
                  <c:v>Categoría A</c:v>
                </c:pt>
                <c:pt idx="1">
                  <c:v>Categoría B</c:v>
                </c:pt>
                <c:pt idx="2">
                  <c:v>Categoría C</c:v>
                </c:pt>
                <c:pt idx="3">
                  <c:v>Categoría D</c:v>
                </c:pt>
                <c:pt idx="4">
                  <c:v>Categoría E</c:v>
                </c:pt>
              </c:strCache>
            </c:strRef>
          </c:cat>
          <c:val>
            <c:numRef>
              <c:f>Hoja4!$E$185:$E$189</c:f>
              <c:numCache>
                <c:formatCode>General</c:formatCode>
                <c:ptCount val="5"/>
                <c:pt idx="0">
                  <c:v>1</c:v>
                </c:pt>
                <c:pt idx="1">
                  <c:v>3</c:v>
                </c:pt>
                <c:pt idx="2">
                  <c:v>5</c:v>
                </c:pt>
                <c:pt idx="3">
                  <c:v>5</c:v>
                </c:pt>
                <c:pt idx="4">
                  <c:v>155</c:v>
                </c:pt>
              </c:numCache>
            </c:numRef>
          </c:val>
        </c:ser>
        <c:dLbls>
          <c:showLegendKey val="0"/>
          <c:showVal val="0"/>
          <c:showCatName val="0"/>
          <c:showSerName val="0"/>
          <c:showPercent val="1"/>
          <c:showBubbleSize val="0"/>
          <c:showLeaderLines val="1"/>
        </c:dLbls>
      </c:pie3DChart>
    </c:plotArea>
    <c:legend>
      <c:legendPos val="t"/>
      <c:layout/>
      <c:overlay val="0"/>
    </c:legend>
    <c:plotVisOnly val="1"/>
    <c:dispBlanksAs val="gap"/>
    <c:showDLblsOverMax val="0"/>
  </c:chart>
  <c:spPr>
    <a:solidFill>
      <a:schemeClr val="accent5">
        <a:lumMod val="20000"/>
        <a:lumOff val="80000"/>
      </a:schemeClr>
    </a:solidFill>
    <a:ln>
      <a:solidFill>
        <a:schemeClr val="tx1"/>
      </a:solidFill>
    </a:ln>
  </c:spPr>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147F7-B3B3-4318-9CA6-623470EFBD93}" type="doc">
      <dgm:prSet loTypeId="urn:microsoft.com/office/officeart/2005/8/layout/matrix1" loCatId="matrix" qsTypeId="urn:microsoft.com/office/officeart/2005/8/quickstyle/3d3" qsCatId="3D" csTypeId="urn:microsoft.com/office/officeart/2005/8/colors/colorful1" csCatId="colorful" phldr="1"/>
      <dgm:spPr/>
      <dgm:t>
        <a:bodyPr/>
        <a:lstStyle/>
        <a:p>
          <a:endParaRPr lang="es-EC"/>
        </a:p>
      </dgm:t>
    </dgm:pt>
    <dgm:pt modelId="{3384D37D-E8AC-45A2-9721-D88EDEB044E6}">
      <dgm:prSet phldrT="[Texto]" custT="1"/>
      <dgm:spPr/>
      <dgm:t>
        <a:bodyPr/>
        <a:lstStyle/>
        <a:p>
          <a:endParaRPr lang="es-ES" sz="16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r>
            <a:rPr lang="es-ES" sz="1600" b="1"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FUNDAMENTOS DEL PROBLEMA</a:t>
          </a:r>
        </a:p>
        <a:p>
          <a:endParaRPr lang="es-EC" sz="1500" dirty="0"/>
        </a:p>
      </dgm:t>
    </dgm:pt>
    <dgm:pt modelId="{D5B5B259-D914-4906-B222-097F3CAD1CB3}" type="parTrans" cxnId="{01B2159B-0123-4DFC-A66B-FC22F22B6849}">
      <dgm:prSet/>
      <dgm:spPr/>
      <dgm:t>
        <a:bodyPr/>
        <a:lstStyle/>
        <a:p>
          <a:endParaRPr lang="es-EC"/>
        </a:p>
      </dgm:t>
    </dgm:pt>
    <dgm:pt modelId="{BC4267AA-1A9C-435E-A115-572E90891548}" type="sibTrans" cxnId="{01B2159B-0123-4DFC-A66B-FC22F22B6849}">
      <dgm:prSet/>
      <dgm:spPr/>
      <dgm:t>
        <a:bodyPr/>
        <a:lstStyle/>
        <a:p>
          <a:endParaRPr lang="es-EC"/>
        </a:p>
      </dgm:t>
    </dgm:pt>
    <dgm:pt modelId="{50EC02AD-0380-4754-85AD-D062499AC59C}">
      <dgm:prSet phldrT="[Texto]"/>
      <dgm:spPr>
        <a:ln>
          <a:solidFill>
            <a:schemeClr val="tx1"/>
          </a:solidFill>
        </a:ln>
      </dgm:spPr>
      <dgm:t>
        <a:bodyPr/>
        <a:lstStyle/>
        <a:p>
          <a:endParaRPr lang="es-EC" dirty="0"/>
        </a:p>
      </dgm:t>
    </dgm:pt>
    <dgm:pt modelId="{27B0C75E-7192-4F60-B4EA-A8432F5DB1C9}" type="parTrans" cxnId="{04687215-DEFF-468C-9D58-BB6484A1B3E2}">
      <dgm:prSet/>
      <dgm:spPr/>
      <dgm:t>
        <a:bodyPr/>
        <a:lstStyle/>
        <a:p>
          <a:endParaRPr lang="es-EC"/>
        </a:p>
      </dgm:t>
    </dgm:pt>
    <dgm:pt modelId="{62D288F5-BAD5-4CA3-8C18-C5C67529981E}" type="sibTrans" cxnId="{04687215-DEFF-468C-9D58-BB6484A1B3E2}">
      <dgm:prSet/>
      <dgm:spPr/>
      <dgm:t>
        <a:bodyPr/>
        <a:lstStyle/>
        <a:p>
          <a:endParaRPr lang="es-EC"/>
        </a:p>
      </dgm:t>
    </dgm:pt>
    <dgm:pt modelId="{80F0981B-F20A-450C-9CAD-AFDD2F722E2F}">
      <dgm:prSet phldrT="[Texto]"/>
      <dgm:spPr/>
      <dgm:t>
        <a:bodyPr/>
        <a:lstStyle/>
        <a:p>
          <a:endParaRPr lang="es-EC" dirty="0"/>
        </a:p>
      </dgm:t>
    </dgm:pt>
    <dgm:pt modelId="{443AA919-FB82-4C5C-99FF-831EA931D276}" type="parTrans" cxnId="{C44B9E87-535B-4BF4-BA35-647A9F61FEFB}">
      <dgm:prSet/>
      <dgm:spPr/>
      <dgm:t>
        <a:bodyPr/>
        <a:lstStyle/>
        <a:p>
          <a:endParaRPr lang="es-EC"/>
        </a:p>
      </dgm:t>
    </dgm:pt>
    <dgm:pt modelId="{211BD9E7-1EAC-40C5-8625-D9717F7B346B}" type="sibTrans" cxnId="{C44B9E87-535B-4BF4-BA35-647A9F61FEFB}">
      <dgm:prSet/>
      <dgm:spPr/>
      <dgm:t>
        <a:bodyPr/>
        <a:lstStyle/>
        <a:p>
          <a:endParaRPr lang="es-EC"/>
        </a:p>
      </dgm:t>
    </dgm:pt>
    <dgm:pt modelId="{31AC79D3-BD09-4D87-86DC-083C63812492}">
      <dgm:prSet phldrT="[Texto]"/>
      <dgm:spPr/>
      <dgm:t>
        <a:bodyPr/>
        <a:lstStyle/>
        <a:p>
          <a:endParaRPr lang="es-EC" dirty="0"/>
        </a:p>
      </dgm:t>
    </dgm:pt>
    <dgm:pt modelId="{F203554C-CEBA-4BB0-98C3-4A4BCFB22DE7}" type="parTrans" cxnId="{C14454BF-21D6-4D74-BBE0-76441E1A101B}">
      <dgm:prSet/>
      <dgm:spPr/>
      <dgm:t>
        <a:bodyPr/>
        <a:lstStyle/>
        <a:p>
          <a:endParaRPr lang="es-EC"/>
        </a:p>
      </dgm:t>
    </dgm:pt>
    <dgm:pt modelId="{1DDB5BD4-A330-488C-A72E-925C476CB0FD}" type="sibTrans" cxnId="{C14454BF-21D6-4D74-BBE0-76441E1A101B}">
      <dgm:prSet/>
      <dgm:spPr/>
      <dgm:t>
        <a:bodyPr/>
        <a:lstStyle/>
        <a:p>
          <a:endParaRPr lang="es-EC"/>
        </a:p>
      </dgm:t>
    </dgm:pt>
    <dgm:pt modelId="{F3A7EFF7-EEE4-48B6-9201-8E221301DD28}" type="pres">
      <dgm:prSet presAssocID="{984147F7-B3B3-4318-9CA6-623470EFBD93}" presName="diagram" presStyleCnt="0">
        <dgm:presLayoutVars>
          <dgm:chMax val="1"/>
          <dgm:dir/>
          <dgm:animLvl val="ctr"/>
          <dgm:resizeHandles val="exact"/>
        </dgm:presLayoutVars>
      </dgm:prSet>
      <dgm:spPr/>
      <dgm:t>
        <a:bodyPr/>
        <a:lstStyle/>
        <a:p>
          <a:endParaRPr lang="es-EC"/>
        </a:p>
      </dgm:t>
    </dgm:pt>
    <dgm:pt modelId="{E90F067C-EE39-4D93-B3F7-4145F1B95045}" type="pres">
      <dgm:prSet presAssocID="{984147F7-B3B3-4318-9CA6-623470EFBD93}" presName="matrix" presStyleCnt="0"/>
      <dgm:spPr/>
    </dgm:pt>
    <dgm:pt modelId="{3392D97A-96E7-4E8D-81EB-E44CF5930AA1}" type="pres">
      <dgm:prSet presAssocID="{984147F7-B3B3-4318-9CA6-623470EFBD93}" presName="tile1" presStyleLbl="node1" presStyleIdx="0" presStyleCnt="4"/>
      <dgm:spPr/>
      <dgm:t>
        <a:bodyPr/>
        <a:lstStyle/>
        <a:p>
          <a:endParaRPr lang="es-EC"/>
        </a:p>
      </dgm:t>
    </dgm:pt>
    <dgm:pt modelId="{248924A2-441E-4B3D-8752-378440228CB1}" type="pres">
      <dgm:prSet presAssocID="{984147F7-B3B3-4318-9CA6-623470EFBD93}" presName="tile1text" presStyleLbl="node1" presStyleIdx="0" presStyleCnt="4">
        <dgm:presLayoutVars>
          <dgm:chMax val="0"/>
          <dgm:chPref val="0"/>
          <dgm:bulletEnabled val="1"/>
        </dgm:presLayoutVars>
      </dgm:prSet>
      <dgm:spPr/>
      <dgm:t>
        <a:bodyPr/>
        <a:lstStyle/>
        <a:p>
          <a:endParaRPr lang="es-EC"/>
        </a:p>
      </dgm:t>
    </dgm:pt>
    <dgm:pt modelId="{62B060FE-AA92-425E-BB6A-A19E00BA2954}" type="pres">
      <dgm:prSet presAssocID="{984147F7-B3B3-4318-9CA6-623470EFBD93}" presName="tile2" presStyleLbl="node1" presStyleIdx="1" presStyleCnt="4"/>
      <dgm:spPr/>
      <dgm:t>
        <a:bodyPr/>
        <a:lstStyle/>
        <a:p>
          <a:endParaRPr lang="es-EC"/>
        </a:p>
      </dgm:t>
    </dgm:pt>
    <dgm:pt modelId="{5A46B6CA-1100-4A31-B991-776860007B4C}" type="pres">
      <dgm:prSet presAssocID="{984147F7-B3B3-4318-9CA6-623470EFBD93}" presName="tile2text" presStyleLbl="node1" presStyleIdx="1" presStyleCnt="4">
        <dgm:presLayoutVars>
          <dgm:chMax val="0"/>
          <dgm:chPref val="0"/>
          <dgm:bulletEnabled val="1"/>
        </dgm:presLayoutVars>
      </dgm:prSet>
      <dgm:spPr/>
      <dgm:t>
        <a:bodyPr/>
        <a:lstStyle/>
        <a:p>
          <a:endParaRPr lang="es-EC"/>
        </a:p>
      </dgm:t>
    </dgm:pt>
    <dgm:pt modelId="{0C9E758D-77D7-4F2E-8111-34B60734D6D4}" type="pres">
      <dgm:prSet presAssocID="{984147F7-B3B3-4318-9CA6-623470EFBD93}" presName="tile3" presStyleLbl="node1" presStyleIdx="2" presStyleCnt="4"/>
      <dgm:spPr/>
      <dgm:t>
        <a:bodyPr/>
        <a:lstStyle/>
        <a:p>
          <a:endParaRPr lang="es-EC"/>
        </a:p>
      </dgm:t>
    </dgm:pt>
    <dgm:pt modelId="{4E97C93B-CB11-4077-A7C5-2062A5C89E3C}" type="pres">
      <dgm:prSet presAssocID="{984147F7-B3B3-4318-9CA6-623470EFBD93}" presName="tile3text" presStyleLbl="node1" presStyleIdx="2" presStyleCnt="4">
        <dgm:presLayoutVars>
          <dgm:chMax val="0"/>
          <dgm:chPref val="0"/>
          <dgm:bulletEnabled val="1"/>
        </dgm:presLayoutVars>
      </dgm:prSet>
      <dgm:spPr/>
      <dgm:t>
        <a:bodyPr/>
        <a:lstStyle/>
        <a:p>
          <a:endParaRPr lang="es-EC"/>
        </a:p>
      </dgm:t>
    </dgm:pt>
    <dgm:pt modelId="{80F8C62E-5B2A-467C-A048-5B1E95A832E9}" type="pres">
      <dgm:prSet presAssocID="{984147F7-B3B3-4318-9CA6-623470EFBD93}" presName="tile4" presStyleLbl="node1" presStyleIdx="3" presStyleCnt="4"/>
      <dgm:spPr/>
      <dgm:t>
        <a:bodyPr/>
        <a:lstStyle/>
        <a:p>
          <a:endParaRPr lang="es-EC"/>
        </a:p>
      </dgm:t>
    </dgm:pt>
    <dgm:pt modelId="{64C9C28A-C419-42DD-8EDB-228F0FC90160}" type="pres">
      <dgm:prSet presAssocID="{984147F7-B3B3-4318-9CA6-623470EFBD93}" presName="tile4text" presStyleLbl="node1" presStyleIdx="3" presStyleCnt="4">
        <dgm:presLayoutVars>
          <dgm:chMax val="0"/>
          <dgm:chPref val="0"/>
          <dgm:bulletEnabled val="1"/>
        </dgm:presLayoutVars>
      </dgm:prSet>
      <dgm:spPr/>
      <dgm:t>
        <a:bodyPr/>
        <a:lstStyle/>
        <a:p>
          <a:endParaRPr lang="es-EC"/>
        </a:p>
      </dgm:t>
    </dgm:pt>
    <dgm:pt modelId="{5302BD69-9D5B-47B0-B1DD-A1FDF0EDE1D1}" type="pres">
      <dgm:prSet presAssocID="{984147F7-B3B3-4318-9CA6-623470EFBD93}" presName="centerTile" presStyleLbl="fgShp" presStyleIdx="0" presStyleCnt="1" custScaleY="81944">
        <dgm:presLayoutVars>
          <dgm:chMax val="0"/>
          <dgm:chPref val="0"/>
        </dgm:presLayoutVars>
      </dgm:prSet>
      <dgm:spPr/>
      <dgm:t>
        <a:bodyPr/>
        <a:lstStyle/>
        <a:p>
          <a:endParaRPr lang="es-EC"/>
        </a:p>
      </dgm:t>
    </dgm:pt>
  </dgm:ptLst>
  <dgm:cxnLst>
    <dgm:cxn modelId="{CC0330BF-975E-4C42-85FD-62A2AC0BF01E}" type="presOf" srcId="{80F0981B-F20A-450C-9CAD-AFDD2F722E2F}" destId="{62B060FE-AA92-425E-BB6A-A19E00BA2954}" srcOrd="0" destOrd="0" presId="urn:microsoft.com/office/officeart/2005/8/layout/matrix1"/>
    <dgm:cxn modelId="{138021EA-2258-4F94-974E-F5357208F005}" type="presOf" srcId="{50EC02AD-0380-4754-85AD-D062499AC59C}" destId="{3392D97A-96E7-4E8D-81EB-E44CF5930AA1}" srcOrd="0" destOrd="0" presId="urn:microsoft.com/office/officeart/2005/8/layout/matrix1"/>
    <dgm:cxn modelId="{C070003B-6ED7-4F91-9263-23F54ACB94DB}" type="presOf" srcId="{31AC79D3-BD09-4D87-86DC-083C63812492}" destId="{0C9E758D-77D7-4F2E-8111-34B60734D6D4}" srcOrd="0" destOrd="0" presId="urn:microsoft.com/office/officeart/2005/8/layout/matrix1"/>
    <dgm:cxn modelId="{C44B9E87-535B-4BF4-BA35-647A9F61FEFB}" srcId="{3384D37D-E8AC-45A2-9721-D88EDEB044E6}" destId="{80F0981B-F20A-450C-9CAD-AFDD2F722E2F}" srcOrd="1" destOrd="0" parTransId="{443AA919-FB82-4C5C-99FF-831EA931D276}" sibTransId="{211BD9E7-1EAC-40C5-8625-D9717F7B346B}"/>
    <dgm:cxn modelId="{335D5E5E-362C-4D61-975C-8134A33035DB}" type="presOf" srcId="{50EC02AD-0380-4754-85AD-D062499AC59C}" destId="{248924A2-441E-4B3D-8752-378440228CB1}" srcOrd="1" destOrd="0" presId="urn:microsoft.com/office/officeart/2005/8/layout/matrix1"/>
    <dgm:cxn modelId="{19DB3450-059E-4FDD-800C-C521EEE82C84}" type="presOf" srcId="{80F0981B-F20A-450C-9CAD-AFDD2F722E2F}" destId="{5A46B6CA-1100-4A31-B991-776860007B4C}" srcOrd="1" destOrd="0" presId="urn:microsoft.com/office/officeart/2005/8/layout/matrix1"/>
    <dgm:cxn modelId="{B81A3703-5F27-4A21-AD98-A7C40C349722}" type="presOf" srcId="{3384D37D-E8AC-45A2-9721-D88EDEB044E6}" destId="{5302BD69-9D5B-47B0-B1DD-A1FDF0EDE1D1}" srcOrd="0" destOrd="0" presId="urn:microsoft.com/office/officeart/2005/8/layout/matrix1"/>
    <dgm:cxn modelId="{C14454BF-21D6-4D74-BBE0-76441E1A101B}" srcId="{3384D37D-E8AC-45A2-9721-D88EDEB044E6}" destId="{31AC79D3-BD09-4D87-86DC-083C63812492}" srcOrd="2" destOrd="0" parTransId="{F203554C-CEBA-4BB0-98C3-4A4BCFB22DE7}" sibTransId="{1DDB5BD4-A330-488C-A72E-925C476CB0FD}"/>
    <dgm:cxn modelId="{61CC0D43-B8D7-4D20-BF02-32B948F7E228}" type="presOf" srcId="{984147F7-B3B3-4318-9CA6-623470EFBD93}" destId="{F3A7EFF7-EEE4-48B6-9201-8E221301DD28}" srcOrd="0" destOrd="0" presId="urn:microsoft.com/office/officeart/2005/8/layout/matrix1"/>
    <dgm:cxn modelId="{01B2159B-0123-4DFC-A66B-FC22F22B6849}" srcId="{984147F7-B3B3-4318-9CA6-623470EFBD93}" destId="{3384D37D-E8AC-45A2-9721-D88EDEB044E6}" srcOrd="0" destOrd="0" parTransId="{D5B5B259-D914-4906-B222-097F3CAD1CB3}" sibTransId="{BC4267AA-1A9C-435E-A115-572E90891548}"/>
    <dgm:cxn modelId="{897A2F92-8D26-41A2-A34D-EA9CA58827DD}" type="presOf" srcId="{31AC79D3-BD09-4D87-86DC-083C63812492}" destId="{4E97C93B-CB11-4077-A7C5-2062A5C89E3C}" srcOrd="1" destOrd="0" presId="urn:microsoft.com/office/officeart/2005/8/layout/matrix1"/>
    <dgm:cxn modelId="{04687215-DEFF-468C-9D58-BB6484A1B3E2}" srcId="{3384D37D-E8AC-45A2-9721-D88EDEB044E6}" destId="{50EC02AD-0380-4754-85AD-D062499AC59C}" srcOrd="0" destOrd="0" parTransId="{27B0C75E-7192-4F60-B4EA-A8432F5DB1C9}" sibTransId="{62D288F5-BAD5-4CA3-8C18-C5C67529981E}"/>
    <dgm:cxn modelId="{49689234-EE54-4A5B-B0EF-A842ED50E816}" type="presParOf" srcId="{F3A7EFF7-EEE4-48B6-9201-8E221301DD28}" destId="{E90F067C-EE39-4D93-B3F7-4145F1B95045}" srcOrd="0" destOrd="0" presId="urn:microsoft.com/office/officeart/2005/8/layout/matrix1"/>
    <dgm:cxn modelId="{27C9AD43-5789-4763-B20D-876FE5D4EF0B}" type="presParOf" srcId="{E90F067C-EE39-4D93-B3F7-4145F1B95045}" destId="{3392D97A-96E7-4E8D-81EB-E44CF5930AA1}" srcOrd="0" destOrd="0" presId="urn:microsoft.com/office/officeart/2005/8/layout/matrix1"/>
    <dgm:cxn modelId="{24F372C6-04B0-41C5-9D4D-C3716F26CB8F}" type="presParOf" srcId="{E90F067C-EE39-4D93-B3F7-4145F1B95045}" destId="{248924A2-441E-4B3D-8752-378440228CB1}" srcOrd="1" destOrd="0" presId="urn:microsoft.com/office/officeart/2005/8/layout/matrix1"/>
    <dgm:cxn modelId="{4175EE52-A399-4957-A4D7-913F725E0458}" type="presParOf" srcId="{E90F067C-EE39-4D93-B3F7-4145F1B95045}" destId="{62B060FE-AA92-425E-BB6A-A19E00BA2954}" srcOrd="2" destOrd="0" presId="urn:microsoft.com/office/officeart/2005/8/layout/matrix1"/>
    <dgm:cxn modelId="{4B6A7426-5BE8-47E7-BAAB-247E2C80254B}" type="presParOf" srcId="{E90F067C-EE39-4D93-B3F7-4145F1B95045}" destId="{5A46B6CA-1100-4A31-B991-776860007B4C}" srcOrd="3" destOrd="0" presId="urn:microsoft.com/office/officeart/2005/8/layout/matrix1"/>
    <dgm:cxn modelId="{279F9C43-0E8B-4C3A-BF5E-AB506B2CEE2B}" type="presParOf" srcId="{E90F067C-EE39-4D93-B3F7-4145F1B95045}" destId="{0C9E758D-77D7-4F2E-8111-34B60734D6D4}" srcOrd="4" destOrd="0" presId="urn:microsoft.com/office/officeart/2005/8/layout/matrix1"/>
    <dgm:cxn modelId="{E7E39C9A-5BC7-46CE-AB74-19CB18E7BD3E}" type="presParOf" srcId="{E90F067C-EE39-4D93-B3F7-4145F1B95045}" destId="{4E97C93B-CB11-4077-A7C5-2062A5C89E3C}" srcOrd="5" destOrd="0" presId="urn:microsoft.com/office/officeart/2005/8/layout/matrix1"/>
    <dgm:cxn modelId="{060BF2D0-D3AE-4218-88EF-58117CBA2EEA}" type="presParOf" srcId="{E90F067C-EE39-4D93-B3F7-4145F1B95045}" destId="{80F8C62E-5B2A-467C-A048-5B1E95A832E9}" srcOrd="6" destOrd="0" presId="urn:microsoft.com/office/officeart/2005/8/layout/matrix1"/>
    <dgm:cxn modelId="{381E0D3D-19D6-40AC-954D-8C9FF6B7FF37}" type="presParOf" srcId="{E90F067C-EE39-4D93-B3F7-4145F1B95045}" destId="{64C9C28A-C419-42DD-8EDB-228F0FC90160}" srcOrd="7" destOrd="0" presId="urn:microsoft.com/office/officeart/2005/8/layout/matrix1"/>
    <dgm:cxn modelId="{7E1C712F-6855-4E4F-A6E4-88532658EAFF}" type="presParOf" srcId="{F3A7EFF7-EEE4-48B6-9201-8E221301DD28}" destId="{5302BD69-9D5B-47B0-B1DD-A1FDF0EDE1D1}" srcOrd="1" destOrd="0" presId="urn:microsoft.com/office/officeart/2005/8/layout/matrix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C1D36C-3D24-4240-8FB1-892AA6B6478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058B57D8-5239-451E-B3F7-23FF5630DE8A}">
      <dgm:prSet phldrT="[Texto]" custT="1"/>
      <dgm:spPr/>
      <dgm:t>
        <a:bodyPr/>
        <a:lstStyle/>
        <a:p>
          <a:r>
            <a:rPr lang="es-EC" sz="2000" dirty="0" smtClean="0">
              <a:solidFill>
                <a:schemeClr val="tx1"/>
              </a:solidFill>
            </a:rPr>
            <a:t>5</a:t>
          </a:r>
          <a:endParaRPr lang="es-EC" sz="2000" dirty="0">
            <a:solidFill>
              <a:schemeClr val="tx1"/>
            </a:solidFill>
          </a:endParaRPr>
        </a:p>
      </dgm:t>
    </dgm:pt>
    <dgm:pt modelId="{0DD385EB-E1D6-494A-A763-CCA70B1E768B}" type="parTrans" cxnId="{63EBBE5E-707A-49E3-AC7D-C8E068F981F3}">
      <dgm:prSet/>
      <dgm:spPr/>
      <dgm:t>
        <a:bodyPr/>
        <a:lstStyle/>
        <a:p>
          <a:endParaRPr lang="es-EC"/>
        </a:p>
      </dgm:t>
    </dgm:pt>
    <dgm:pt modelId="{D3F049BD-31CC-4D21-AD2C-618A55BA5450}" type="sibTrans" cxnId="{63EBBE5E-707A-49E3-AC7D-C8E068F981F3}">
      <dgm:prSet/>
      <dgm:spPr/>
      <dgm:t>
        <a:bodyPr/>
        <a:lstStyle/>
        <a:p>
          <a:endParaRPr lang="es-EC"/>
        </a:p>
      </dgm:t>
    </dgm:pt>
    <dgm:pt modelId="{3765E7BF-022A-4382-946F-910C3A8EA80E}">
      <dgm:prSet phldrT="[Texto]" custT="1"/>
      <dgm:spPr/>
      <dgm:t>
        <a:bodyPr/>
        <a:lstStyle/>
        <a:p>
          <a:pPr algn="just"/>
          <a:r>
            <a:rPr lang="es-EC" sz="1000" b="1" dirty="0" smtClean="0">
              <a:latin typeface="Times New Roman" pitchFamily="18" charset="0"/>
              <a:cs typeface="Times New Roman" pitchFamily="18" charset="0"/>
            </a:rPr>
            <a:t>En la cooperativa no se está llevando a cabo un adecuado proceso de evaluación y aprobación de créditos ya que la mayoría de clientes que se encuentran en mora se encuentran la categoría “E”; la cual corresponde a las personas con créditos de difícil cobro, con  valores ve recuperación bajos y con mucho tiempo de antigüedad.</a:t>
          </a:r>
          <a:endParaRPr lang="es-EC" sz="1000" b="1" dirty="0">
            <a:latin typeface="Times New Roman" pitchFamily="18" charset="0"/>
            <a:cs typeface="Times New Roman" pitchFamily="18" charset="0"/>
          </a:endParaRPr>
        </a:p>
      </dgm:t>
    </dgm:pt>
    <dgm:pt modelId="{674D8E08-777F-4159-AC68-B4637165D30F}" type="parTrans" cxnId="{6D065F4E-C093-4794-B75E-ADFE46A79FDD}">
      <dgm:prSet/>
      <dgm:spPr/>
      <dgm:t>
        <a:bodyPr/>
        <a:lstStyle/>
        <a:p>
          <a:endParaRPr lang="es-EC"/>
        </a:p>
      </dgm:t>
    </dgm:pt>
    <dgm:pt modelId="{45F3B68B-ACDA-43FA-B687-831564E04A18}" type="sibTrans" cxnId="{6D065F4E-C093-4794-B75E-ADFE46A79FDD}">
      <dgm:prSet/>
      <dgm:spPr/>
      <dgm:t>
        <a:bodyPr/>
        <a:lstStyle/>
        <a:p>
          <a:endParaRPr lang="es-EC"/>
        </a:p>
      </dgm:t>
    </dgm:pt>
    <dgm:pt modelId="{387296CA-7547-4187-A7D3-9BE445C2506A}">
      <dgm:prSet phldrT="[Texto]" custT="1"/>
      <dgm:spPr/>
      <dgm:t>
        <a:bodyPr/>
        <a:lstStyle/>
        <a:p>
          <a:r>
            <a:rPr lang="es-EC" sz="2000" dirty="0" smtClean="0">
              <a:solidFill>
                <a:schemeClr val="tx1"/>
              </a:solidFill>
            </a:rPr>
            <a:t>8</a:t>
          </a:r>
          <a:endParaRPr lang="es-EC" sz="2000" dirty="0">
            <a:solidFill>
              <a:schemeClr val="tx1"/>
            </a:solidFill>
          </a:endParaRPr>
        </a:p>
      </dgm:t>
    </dgm:pt>
    <dgm:pt modelId="{45FF8F4A-449B-4336-80C8-FF8892BE5B0B}" type="parTrans" cxnId="{AD3606C2-7EBB-4F75-A002-F06FC86FF097}">
      <dgm:prSet/>
      <dgm:spPr/>
      <dgm:t>
        <a:bodyPr/>
        <a:lstStyle/>
        <a:p>
          <a:endParaRPr lang="es-EC"/>
        </a:p>
      </dgm:t>
    </dgm:pt>
    <dgm:pt modelId="{89107C28-62A3-4D7A-BD94-5A0E2AF65D04}" type="sibTrans" cxnId="{AD3606C2-7EBB-4F75-A002-F06FC86FF097}">
      <dgm:prSet/>
      <dgm:spPr/>
      <dgm:t>
        <a:bodyPr/>
        <a:lstStyle/>
        <a:p>
          <a:endParaRPr lang="es-EC"/>
        </a:p>
      </dgm:t>
    </dgm:pt>
    <dgm:pt modelId="{58A5AE94-5BF7-48DF-89E8-12045CFEBE84}">
      <dgm:prSet phldrT="[Texto]" custT="1"/>
      <dgm:spPr/>
      <dgm:t>
        <a:bodyPr/>
        <a:lstStyle/>
        <a:p>
          <a:pPr algn="just"/>
          <a:r>
            <a:rPr lang="es-EC" sz="1000" b="1" dirty="0" smtClean="0">
              <a:latin typeface="Times New Roman" pitchFamily="18" charset="0"/>
              <a:cs typeface="Times New Roman" pitchFamily="18" charset="0"/>
            </a:rPr>
            <a:t>La cooperativa no posee muchos fondos disponibles que permitan cubrir las necesidades de efectivo de sus depositantes en el corto plazo salvo si recibe financiamiento externo por parte de la CONAFIPS o cualquier otra entidad financiera.</a:t>
          </a:r>
          <a:endParaRPr lang="es-EC" sz="1000" b="1" dirty="0">
            <a:latin typeface="Times New Roman" pitchFamily="18" charset="0"/>
            <a:cs typeface="Times New Roman" pitchFamily="18" charset="0"/>
          </a:endParaRPr>
        </a:p>
      </dgm:t>
    </dgm:pt>
    <dgm:pt modelId="{3FC4851C-D79C-4248-B067-75D715236CF7}" type="parTrans" cxnId="{21F68388-D5A9-4F8A-9D43-FD2380EAC58D}">
      <dgm:prSet/>
      <dgm:spPr/>
      <dgm:t>
        <a:bodyPr/>
        <a:lstStyle/>
        <a:p>
          <a:endParaRPr lang="es-EC"/>
        </a:p>
      </dgm:t>
    </dgm:pt>
    <dgm:pt modelId="{06A12EB8-3B51-4ABE-939B-8F088B910020}" type="sibTrans" cxnId="{21F68388-D5A9-4F8A-9D43-FD2380EAC58D}">
      <dgm:prSet/>
      <dgm:spPr/>
      <dgm:t>
        <a:bodyPr/>
        <a:lstStyle/>
        <a:p>
          <a:endParaRPr lang="es-EC"/>
        </a:p>
      </dgm:t>
    </dgm:pt>
    <dgm:pt modelId="{1EAF0B6E-827F-4B8A-9DCA-D36AB040BE43}">
      <dgm:prSet phldrT="[Texto]" custT="1"/>
      <dgm:spPr/>
      <dgm:t>
        <a:bodyPr/>
        <a:lstStyle/>
        <a:p>
          <a:r>
            <a:rPr lang="es-EC" sz="2000" dirty="0" smtClean="0">
              <a:solidFill>
                <a:schemeClr val="tx1"/>
              </a:solidFill>
            </a:rPr>
            <a:t>9</a:t>
          </a:r>
          <a:endParaRPr lang="es-EC" sz="2000" dirty="0">
            <a:solidFill>
              <a:schemeClr val="tx1"/>
            </a:solidFill>
          </a:endParaRPr>
        </a:p>
      </dgm:t>
    </dgm:pt>
    <dgm:pt modelId="{5FD246AD-22A8-4089-A21E-3E416E17EA4A}" type="parTrans" cxnId="{4C05DB6E-C736-4CAA-8CA9-0067BAA5A596}">
      <dgm:prSet/>
      <dgm:spPr/>
      <dgm:t>
        <a:bodyPr/>
        <a:lstStyle/>
        <a:p>
          <a:endParaRPr lang="es-EC"/>
        </a:p>
      </dgm:t>
    </dgm:pt>
    <dgm:pt modelId="{96AFC8AB-4A8A-433C-80DD-DCFF3729EEE0}" type="sibTrans" cxnId="{4C05DB6E-C736-4CAA-8CA9-0067BAA5A596}">
      <dgm:prSet/>
      <dgm:spPr/>
      <dgm:t>
        <a:bodyPr/>
        <a:lstStyle/>
        <a:p>
          <a:endParaRPr lang="es-EC"/>
        </a:p>
      </dgm:t>
    </dgm:pt>
    <dgm:pt modelId="{03F66DA7-F3C7-4E52-BFE5-6C205309E8BD}">
      <dgm:prSet phldrT="[Texto]" custT="1"/>
      <dgm:spPr/>
      <dgm:t>
        <a:bodyPr/>
        <a:lstStyle/>
        <a:p>
          <a:pPr algn="just"/>
          <a:r>
            <a:rPr lang="es-EC" sz="1000" b="1" dirty="0" smtClean="0">
              <a:latin typeface="Times New Roman" pitchFamily="18" charset="0"/>
              <a:cs typeface="Times New Roman" pitchFamily="18" charset="0"/>
            </a:rPr>
            <a:t>La entidad no se encuentra preparada para cubrir las necesidades de sus cien mayores depositantes ya que sus fondos de mayor liquidez apenas alcanzan para satisfacer los requerimientos de efectivo de máximo doce clientes. </a:t>
          </a:r>
          <a:endParaRPr lang="es-EC" sz="1000" b="1" dirty="0">
            <a:latin typeface="Times New Roman" pitchFamily="18" charset="0"/>
            <a:cs typeface="Times New Roman" pitchFamily="18" charset="0"/>
          </a:endParaRPr>
        </a:p>
      </dgm:t>
    </dgm:pt>
    <dgm:pt modelId="{A184F3BC-7703-4889-8834-FBD01A213A3A}" type="parTrans" cxnId="{01D53AC7-FB1A-4A4A-AFF3-714B857DE6F4}">
      <dgm:prSet/>
      <dgm:spPr/>
      <dgm:t>
        <a:bodyPr/>
        <a:lstStyle/>
        <a:p>
          <a:endParaRPr lang="es-EC"/>
        </a:p>
      </dgm:t>
    </dgm:pt>
    <dgm:pt modelId="{25BAF1CE-20BD-4D2C-8133-54E935DF3C22}" type="sibTrans" cxnId="{01D53AC7-FB1A-4A4A-AFF3-714B857DE6F4}">
      <dgm:prSet/>
      <dgm:spPr/>
      <dgm:t>
        <a:bodyPr/>
        <a:lstStyle/>
        <a:p>
          <a:endParaRPr lang="es-EC"/>
        </a:p>
      </dgm:t>
    </dgm:pt>
    <dgm:pt modelId="{7DD71543-23B2-4F28-AF38-FF1AF200617C}">
      <dgm:prSet custT="1"/>
      <dgm:spPr/>
      <dgm:t>
        <a:bodyPr/>
        <a:lstStyle/>
        <a:p>
          <a:r>
            <a:rPr lang="es-EC" sz="2000" dirty="0" smtClean="0">
              <a:solidFill>
                <a:schemeClr val="tx1"/>
              </a:solidFill>
            </a:rPr>
            <a:t>2</a:t>
          </a:r>
          <a:endParaRPr lang="es-EC" sz="2000" dirty="0">
            <a:solidFill>
              <a:schemeClr val="tx1"/>
            </a:solidFill>
          </a:endParaRPr>
        </a:p>
      </dgm:t>
    </dgm:pt>
    <dgm:pt modelId="{FDC1C1CB-F87B-4DB1-98E3-24EA40E615F6}" type="parTrans" cxnId="{3D39C2A0-3E0A-4C51-9B46-C9ECFFDEDAA0}">
      <dgm:prSet/>
      <dgm:spPr/>
      <dgm:t>
        <a:bodyPr/>
        <a:lstStyle/>
        <a:p>
          <a:endParaRPr lang="es-EC"/>
        </a:p>
      </dgm:t>
    </dgm:pt>
    <dgm:pt modelId="{2AD63330-D320-49E4-99C4-30A197DDD30F}" type="sibTrans" cxnId="{3D39C2A0-3E0A-4C51-9B46-C9ECFFDEDAA0}">
      <dgm:prSet/>
      <dgm:spPr/>
      <dgm:t>
        <a:bodyPr/>
        <a:lstStyle/>
        <a:p>
          <a:endParaRPr lang="es-EC"/>
        </a:p>
      </dgm:t>
    </dgm:pt>
    <dgm:pt modelId="{1D65CFB8-2A16-4E40-8DC0-A7E58A9A5AD9}">
      <dgm:prSet custT="1"/>
      <dgm:spPr/>
      <dgm:t>
        <a:bodyPr/>
        <a:lstStyle/>
        <a:p>
          <a:r>
            <a:rPr lang="es-EC" sz="2000" dirty="0" smtClean="0">
              <a:solidFill>
                <a:schemeClr val="tx1"/>
              </a:solidFill>
            </a:rPr>
            <a:t>1</a:t>
          </a:r>
          <a:endParaRPr lang="es-EC" sz="2000" dirty="0">
            <a:solidFill>
              <a:schemeClr val="tx1"/>
            </a:solidFill>
          </a:endParaRPr>
        </a:p>
      </dgm:t>
    </dgm:pt>
    <dgm:pt modelId="{C50C8128-0D6D-416D-855D-AD2A1227C4B1}" type="parTrans" cxnId="{4ABC9CB5-76DA-4521-99FF-A4DEAA88A060}">
      <dgm:prSet/>
      <dgm:spPr/>
      <dgm:t>
        <a:bodyPr/>
        <a:lstStyle/>
        <a:p>
          <a:endParaRPr lang="es-EC"/>
        </a:p>
      </dgm:t>
    </dgm:pt>
    <dgm:pt modelId="{9DA35C8C-C1FB-44EF-945B-C7A772B6BC1C}" type="sibTrans" cxnId="{4ABC9CB5-76DA-4521-99FF-A4DEAA88A060}">
      <dgm:prSet/>
      <dgm:spPr/>
      <dgm:t>
        <a:bodyPr/>
        <a:lstStyle/>
        <a:p>
          <a:endParaRPr lang="es-EC"/>
        </a:p>
      </dgm:t>
    </dgm:pt>
    <dgm:pt modelId="{4C790B87-E4EC-4D77-918F-C938D7384841}">
      <dgm:prSet custT="1"/>
      <dgm:spPr/>
      <dgm:t>
        <a:bodyPr/>
        <a:lstStyle/>
        <a:p>
          <a:r>
            <a:rPr lang="es-EC" sz="2000" dirty="0" smtClean="0">
              <a:solidFill>
                <a:schemeClr val="tx1"/>
              </a:solidFill>
            </a:rPr>
            <a:t>3</a:t>
          </a:r>
          <a:endParaRPr lang="es-EC" sz="2000" dirty="0">
            <a:solidFill>
              <a:schemeClr val="tx1"/>
            </a:solidFill>
          </a:endParaRPr>
        </a:p>
      </dgm:t>
    </dgm:pt>
    <dgm:pt modelId="{7674CDD4-258E-4960-BE38-6EC92F8BBA10}" type="parTrans" cxnId="{C1968891-400F-49A4-B621-8EA61EB6E715}">
      <dgm:prSet/>
      <dgm:spPr/>
      <dgm:t>
        <a:bodyPr/>
        <a:lstStyle/>
        <a:p>
          <a:endParaRPr lang="es-EC"/>
        </a:p>
      </dgm:t>
    </dgm:pt>
    <dgm:pt modelId="{F2610930-286D-4DEB-898E-BFE3AA0367DF}" type="sibTrans" cxnId="{C1968891-400F-49A4-B621-8EA61EB6E715}">
      <dgm:prSet/>
      <dgm:spPr/>
      <dgm:t>
        <a:bodyPr/>
        <a:lstStyle/>
        <a:p>
          <a:endParaRPr lang="es-EC"/>
        </a:p>
      </dgm:t>
    </dgm:pt>
    <dgm:pt modelId="{9EACFF45-46A5-47B2-8C02-DC11FA7EDAB7}">
      <dgm:prSet custT="1"/>
      <dgm:spPr/>
      <dgm:t>
        <a:bodyPr/>
        <a:lstStyle/>
        <a:p>
          <a:r>
            <a:rPr lang="es-EC" sz="2000" dirty="0" smtClean="0">
              <a:solidFill>
                <a:schemeClr val="tx1"/>
              </a:solidFill>
            </a:rPr>
            <a:t>4</a:t>
          </a:r>
          <a:endParaRPr lang="es-EC" sz="2000" dirty="0">
            <a:solidFill>
              <a:schemeClr val="tx1"/>
            </a:solidFill>
          </a:endParaRPr>
        </a:p>
      </dgm:t>
    </dgm:pt>
    <dgm:pt modelId="{A1F2E0F4-8F55-4B83-9288-E728A0741187}" type="parTrans" cxnId="{9F37C51F-0F07-4DE4-8ED4-0DC46F02D1EA}">
      <dgm:prSet/>
      <dgm:spPr/>
      <dgm:t>
        <a:bodyPr/>
        <a:lstStyle/>
        <a:p>
          <a:endParaRPr lang="es-EC"/>
        </a:p>
      </dgm:t>
    </dgm:pt>
    <dgm:pt modelId="{10F8FB5B-3EBE-4E1B-A254-2ED89C19F1BE}" type="sibTrans" cxnId="{9F37C51F-0F07-4DE4-8ED4-0DC46F02D1EA}">
      <dgm:prSet/>
      <dgm:spPr/>
      <dgm:t>
        <a:bodyPr/>
        <a:lstStyle/>
        <a:p>
          <a:endParaRPr lang="es-EC"/>
        </a:p>
      </dgm:t>
    </dgm:pt>
    <dgm:pt modelId="{D51EB70A-B440-4EAD-8C70-014C3A79ABDD}">
      <dgm:prSet custT="1"/>
      <dgm:spPr/>
      <dgm:t>
        <a:bodyPr/>
        <a:lstStyle/>
        <a:p>
          <a:r>
            <a:rPr lang="es-EC" sz="2000" dirty="0" smtClean="0">
              <a:solidFill>
                <a:schemeClr val="tx1"/>
              </a:solidFill>
            </a:rPr>
            <a:t>6</a:t>
          </a:r>
          <a:endParaRPr lang="es-EC" sz="2000" dirty="0">
            <a:solidFill>
              <a:schemeClr val="tx1"/>
            </a:solidFill>
          </a:endParaRPr>
        </a:p>
      </dgm:t>
    </dgm:pt>
    <dgm:pt modelId="{1E397066-DCA3-445E-9CCA-B8BCA3314ACC}" type="parTrans" cxnId="{B2DD58F6-1140-4C86-9F81-628A2C7A09D8}">
      <dgm:prSet/>
      <dgm:spPr/>
      <dgm:t>
        <a:bodyPr/>
        <a:lstStyle/>
        <a:p>
          <a:endParaRPr lang="es-EC"/>
        </a:p>
      </dgm:t>
    </dgm:pt>
    <dgm:pt modelId="{502D7E0C-E963-4B7E-B211-CDDEF5EC6356}" type="sibTrans" cxnId="{B2DD58F6-1140-4C86-9F81-628A2C7A09D8}">
      <dgm:prSet/>
      <dgm:spPr/>
      <dgm:t>
        <a:bodyPr/>
        <a:lstStyle/>
        <a:p>
          <a:endParaRPr lang="es-EC"/>
        </a:p>
      </dgm:t>
    </dgm:pt>
    <dgm:pt modelId="{F65A3769-860F-4C2F-B0DB-F7FA1A0A9EF0}">
      <dgm:prSet custT="1"/>
      <dgm:spPr/>
      <dgm:t>
        <a:bodyPr/>
        <a:lstStyle/>
        <a:p>
          <a:r>
            <a:rPr lang="es-EC" sz="2000" dirty="0" smtClean="0">
              <a:solidFill>
                <a:schemeClr val="tx1"/>
              </a:solidFill>
            </a:rPr>
            <a:t>7</a:t>
          </a:r>
          <a:endParaRPr lang="es-EC" sz="2000" dirty="0">
            <a:solidFill>
              <a:schemeClr val="tx1"/>
            </a:solidFill>
          </a:endParaRPr>
        </a:p>
      </dgm:t>
    </dgm:pt>
    <dgm:pt modelId="{6ADDECBB-9662-4E41-B9DA-69B3358430A1}" type="parTrans" cxnId="{DBC027D4-CB88-4850-B04C-5FD70783C250}">
      <dgm:prSet/>
      <dgm:spPr/>
      <dgm:t>
        <a:bodyPr/>
        <a:lstStyle/>
        <a:p>
          <a:endParaRPr lang="es-EC"/>
        </a:p>
      </dgm:t>
    </dgm:pt>
    <dgm:pt modelId="{660CDE91-D28F-41F9-9FF2-EBBA9507DD0F}" type="sibTrans" cxnId="{DBC027D4-CB88-4850-B04C-5FD70783C250}">
      <dgm:prSet/>
      <dgm:spPr/>
      <dgm:t>
        <a:bodyPr/>
        <a:lstStyle/>
        <a:p>
          <a:endParaRPr lang="es-EC"/>
        </a:p>
      </dgm:t>
    </dgm:pt>
    <dgm:pt modelId="{0DD50595-C30A-4C3C-BC03-70E13AC4B1B7}">
      <dgm:prSet custT="1"/>
      <dgm:spPr/>
      <dgm:t>
        <a:bodyPr/>
        <a:lstStyle/>
        <a:p>
          <a:pPr algn="just"/>
          <a:r>
            <a:rPr lang="es-EC" sz="1000" b="1" dirty="0" smtClean="0">
              <a:latin typeface="Times New Roman" pitchFamily="18" charset="0"/>
              <a:cs typeface="Times New Roman" pitchFamily="18" charset="0"/>
            </a:rPr>
            <a:t>La cooperativa en estudio en la actualidad no cuenta con objetivos estratégicos que permitan direccionar a la entidad cómo y hacia dónde quiere llegar a corto y largo plazo; ocasionando que a futuro sus altos directivos no puedan decidir si expandir su mercado o primero mejorar los productos y servicios que brindan en las agencias que tienen actualmente.</a:t>
          </a:r>
          <a:endParaRPr lang="es-EC" sz="1000" b="1" dirty="0">
            <a:latin typeface="Times New Roman" pitchFamily="18" charset="0"/>
            <a:cs typeface="Times New Roman" pitchFamily="18" charset="0"/>
          </a:endParaRPr>
        </a:p>
      </dgm:t>
    </dgm:pt>
    <dgm:pt modelId="{A9C5B184-0E10-4AAD-8CA2-A1903B5A3220}" type="parTrans" cxnId="{E7483AA2-F1B8-476C-AB0A-59D5ADD73A88}">
      <dgm:prSet/>
      <dgm:spPr/>
      <dgm:t>
        <a:bodyPr/>
        <a:lstStyle/>
        <a:p>
          <a:endParaRPr lang="es-EC"/>
        </a:p>
      </dgm:t>
    </dgm:pt>
    <dgm:pt modelId="{7D11649C-EB7D-46C7-B9CD-77712B2EE8D1}" type="sibTrans" cxnId="{E7483AA2-F1B8-476C-AB0A-59D5ADD73A88}">
      <dgm:prSet/>
      <dgm:spPr/>
      <dgm:t>
        <a:bodyPr/>
        <a:lstStyle/>
        <a:p>
          <a:endParaRPr lang="es-EC"/>
        </a:p>
      </dgm:t>
    </dgm:pt>
    <dgm:pt modelId="{9230F035-241C-4CDA-8F69-AEB0DBC87590}">
      <dgm:prSet custT="1"/>
      <dgm:spPr/>
      <dgm:t>
        <a:bodyPr/>
        <a:lstStyle/>
        <a:p>
          <a:pPr algn="just"/>
          <a:r>
            <a:rPr lang="es-EC" sz="1000" b="1" dirty="0" smtClean="0">
              <a:latin typeface="Times New Roman" pitchFamily="18" charset="0"/>
              <a:cs typeface="Times New Roman" pitchFamily="18" charset="0"/>
            </a:rPr>
            <a:t>Las bases de datos sobre créditos concedidos, cartera improductiva, depósitos y estados financieros de años anteriores no se encuentran actualizados o simplemente no constan en el nuevo Software Financiero “DATABOX”, lo cual puede ser contraproducente para la institución al momento de rendir cuentas ante los auditores externos de la SEPS.</a:t>
          </a:r>
          <a:endParaRPr lang="es-EC" sz="1000" b="1" dirty="0">
            <a:latin typeface="Times New Roman" pitchFamily="18" charset="0"/>
            <a:cs typeface="Times New Roman" pitchFamily="18" charset="0"/>
          </a:endParaRPr>
        </a:p>
      </dgm:t>
    </dgm:pt>
    <dgm:pt modelId="{822A0A72-6231-4FC6-A66D-B5DE5CC42C99}" type="parTrans" cxnId="{74105239-A943-4D1A-8BE7-3F88A459D745}">
      <dgm:prSet/>
      <dgm:spPr/>
      <dgm:t>
        <a:bodyPr/>
        <a:lstStyle/>
        <a:p>
          <a:endParaRPr lang="es-EC"/>
        </a:p>
      </dgm:t>
    </dgm:pt>
    <dgm:pt modelId="{34B5C2E0-9F94-4FE2-93F7-8421C33C11C3}" type="sibTrans" cxnId="{74105239-A943-4D1A-8BE7-3F88A459D745}">
      <dgm:prSet/>
      <dgm:spPr/>
      <dgm:t>
        <a:bodyPr/>
        <a:lstStyle/>
        <a:p>
          <a:endParaRPr lang="es-EC"/>
        </a:p>
      </dgm:t>
    </dgm:pt>
    <dgm:pt modelId="{311057EE-0952-479D-B902-32F650F593B1}">
      <dgm:prSet custT="1"/>
      <dgm:spPr/>
      <dgm:t>
        <a:bodyPr/>
        <a:lstStyle/>
        <a:p>
          <a:pPr algn="just"/>
          <a:r>
            <a:rPr lang="es-EC" sz="1000" b="1" dirty="0" smtClean="0">
              <a:latin typeface="Times New Roman" pitchFamily="18" charset="0"/>
              <a:cs typeface="Times New Roman" pitchFamily="18" charset="0"/>
            </a:rPr>
            <a:t>La cooperativa hasta el año 2014 no calculaba índices financieros básicamente porque en anteriores administraciones los altos directivos no realizaban procesos de capacitación de su personal sobre este tema por no tener datos actualizados de sus movimientos financieros y también por los costos elevados que implicaba financiar los mismos.</a:t>
          </a:r>
          <a:endParaRPr lang="es-EC" sz="1000" b="1" dirty="0">
            <a:latin typeface="Times New Roman" pitchFamily="18" charset="0"/>
            <a:cs typeface="Times New Roman" pitchFamily="18" charset="0"/>
          </a:endParaRPr>
        </a:p>
      </dgm:t>
    </dgm:pt>
    <dgm:pt modelId="{945ADBB9-3EA8-4D42-8A94-EDB36E1FF14E}" type="parTrans" cxnId="{9E195627-A7A1-4A12-92FA-17AB69904659}">
      <dgm:prSet/>
      <dgm:spPr/>
      <dgm:t>
        <a:bodyPr/>
        <a:lstStyle/>
        <a:p>
          <a:endParaRPr lang="es-EC"/>
        </a:p>
      </dgm:t>
    </dgm:pt>
    <dgm:pt modelId="{1E2DB2E4-9BD5-4A91-B335-8D4490963C5F}" type="sibTrans" cxnId="{9E195627-A7A1-4A12-92FA-17AB69904659}">
      <dgm:prSet/>
      <dgm:spPr/>
      <dgm:t>
        <a:bodyPr/>
        <a:lstStyle/>
        <a:p>
          <a:endParaRPr lang="es-EC"/>
        </a:p>
      </dgm:t>
    </dgm:pt>
    <dgm:pt modelId="{3D7A56F0-8E35-4D99-993E-DC626CD7E0DD}">
      <dgm:prSet custT="1"/>
      <dgm:spPr/>
      <dgm:t>
        <a:bodyPr/>
        <a:lstStyle/>
        <a:p>
          <a:pPr algn="just"/>
          <a:r>
            <a:rPr lang="es-EC" sz="1000" b="1" dirty="0" smtClean="0">
              <a:latin typeface="Times New Roman" pitchFamily="18" charset="0"/>
              <a:cs typeface="Times New Roman" pitchFamily="18" charset="0"/>
            </a:rPr>
            <a:t>La entidad en estudio tiene ratios financieros que no se acercan a las cifras registradas en las grandes cooperativas de ahorro y crédito del país, ni tampoco a las cantidades establecidas por la SEPS; especialmente en relación a la morosidad, cobertura de provisiones para la cartera improductiva y liquidez.</a:t>
          </a:r>
          <a:endParaRPr lang="es-EC" sz="1000" b="1" dirty="0">
            <a:latin typeface="Times New Roman" pitchFamily="18" charset="0"/>
            <a:cs typeface="Times New Roman" pitchFamily="18" charset="0"/>
          </a:endParaRPr>
        </a:p>
      </dgm:t>
    </dgm:pt>
    <dgm:pt modelId="{A8488698-96AE-44D7-87BE-1B8E865899B3}" type="parTrans" cxnId="{D27D3563-A217-4D49-AC67-A85A62F7299F}">
      <dgm:prSet/>
      <dgm:spPr/>
      <dgm:t>
        <a:bodyPr/>
        <a:lstStyle/>
        <a:p>
          <a:endParaRPr lang="es-EC"/>
        </a:p>
      </dgm:t>
    </dgm:pt>
    <dgm:pt modelId="{769F9583-0A29-46C0-966D-0E0DC06625C6}" type="sibTrans" cxnId="{D27D3563-A217-4D49-AC67-A85A62F7299F}">
      <dgm:prSet/>
      <dgm:spPr/>
      <dgm:t>
        <a:bodyPr/>
        <a:lstStyle/>
        <a:p>
          <a:endParaRPr lang="es-EC"/>
        </a:p>
      </dgm:t>
    </dgm:pt>
    <dgm:pt modelId="{04ECE872-AD98-4B00-93B8-971E936A401A}">
      <dgm:prSet custT="1"/>
      <dgm:spPr/>
      <dgm:t>
        <a:bodyPr/>
        <a:lstStyle/>
        <a:p>
          <a:r>
            <a:rPr lang="es-EC" sz="1000" b="1" dirty="0" smtClean="0">
              <a:latin typeface="Times New Roman" pitchFamily="18" charset="0"/>
              <a:cs typeface="Times New Roman" pitchFamily="18" charset="0"/>
            </a:rPr>
            <a:t>No se ha llevado a cabo el castigo de créditos irrecuperables en la entidad porque al momento de analizar los saldos crediticios de los clientes con más de tres años en mora se encontró que sus cantidades estaban en “cero”; caso contrario, la organización no tendría actualmente índices de morosidad tan elevados.</a:t>
          </a:r>
          <a:endParaRPr lang="es-EC" sz="1000" b="1" dirty="0">
            <a:latin typeface="Times New Roman" pitchFamily="18" charset="0"/>
            <a:cs typeface="Times New Roman" pitchFamily="18" charset="0"/>
          </a:endParaRPr>
        </a:p>
      </dgm:t>
    </dgm:pt>
    <dgm:pt modelId="{ADC93CF5-43CB-41F4-A647-E92B0EC27B7E}" type="parTrans" cxnId="{CE9746CE-7237-472B-A32C-FFA06E46B659}">
      <dgm:prSet/>
      <dgm:spPr/>
      <dgm:t>
        <a:bodyPr/>
        <a:lstStyle/>
        <a:p>
          <a:endParaRPr lang="es-EC"/>
        </a:p>
      </dgm:t>
    </dgm:pt>
    <dgm:pt modelId="{6FD70ADD-209C-43AB-94D8-7341B4151B0B}" type="sibTrans" cxnId="{CE9746CE-7237-472B-A32C-FFA06E46B659}">
      <dgm:prSet/>
      <dgm:spPr/>
      <dgm:t>
        <a:bodyPr/>
        <a:lstStyle/>
        <a:p>
          <a:endParaRPr lang="es-EC"/>
        </a:p>
      </dgm:t>
    </dgm:pt>
    <dgm:pt modelId="{C422F0EA-E995-49EF-9759-357D3C30DD1B}">
      <dgm:prSet custT="1"/>
      <dgm:spPr/>
      <dgm:t>
        <a:bodyPr/>
        <a:lstStyle/>
        <a:p>
          <a:pPr algn="just"/>
          <a:r>
            <a:rPr lang="es-EC" sz="1000" b="1" dirty="0" smtClean="0">
              <a:latin typeface="Times New Roman" pitchFamily="18" charset="0"/>
              <a:cs typeface="Times New Roman" pitchFamily="18" charset="0"/>
            </a:rPr>
            <a:t>Más de la cuarta parte de la cartera vencida se concentra en un reducido número de clientes; dando a entender que los mismos tienen muchos créditos recurrentes o que los montos de sus préstamos son demasiado altos.</a:t>
          </a:r>
          <a:endParaRPr lang="es-EC" sz="1000" b="1" dirty="0">
            <a:latin typeface="Times New Roman" pitchFamily="18" charset="0"/>
            <a:cs typeface="Times New Roman" pitchFamily="18" charset="0"/>
          </a:endParaRPr>
        </a:p>
      </dgm:t>
    </dgm:pt>
    <dgm:pt modelId="{EA1B75D9-EC1D-40F0-9C21-D178FC9AC9F7}" type="parTrans" cxnId="{C434E4F3-9D10-4831-B50E-2422BCAF3634}">
      <dgm:prSet/>
      <dgm:spPr/>
      <dgm:t>
        <a:bodyPr/>
        <a:lstStyle/>
        <a:p>
          <a:endParaRPr lang="es-EC"/>
        </a:p>
      </dgm:t>
    </dgm:pt>
    <dgm:pt modelId="{6FEE1A8A-553B-4862-B2C2-6EE62292E2F1}" type="sibTrans" cxnId="{C434E4F3-9D10-4831-B50E-2422BCAF3634}">
      <dgm:prSet/>
      <dgm:spPr/>
      <dgm:t>
        <a:bodyPr/>
        <a:lstStyle/>
        <a:p>
          <a:endParaRPr lang="es-EC"/>
        </a:p>
      </dgm:t>
    </dgm:pt>
    <dgm:pt modelId="{EDD9B2D8-2F29-463E-8FD1-F1F4FC1EE794}" type="pres">
      <dgm:prSet presAssocID="{0AC1D36C-3D24-4240-8FB1-892AA6B6478F}" presName="linearFlow" presStyleCnt="0">
        <dgm:presLayoutVars>
          <dgm:dir/>
          <dgm:animLvl val="lvl"/>
          <dgm:resizeHandles val="exact"/>
        </dgm:presLayoutVars>
      </dgm:prSet>
      <dgm:spPr/>
      <dgm:t>
        <a:bodyPr/>
        <a:lstStyle/>
        <a:p>
          <a:endParaRPr lang="es-EC"/>
        </a:p>
      </dgm:t>
    </dgm:pt>
    <dgm:pt modelId="{93A782B4-5160-4ADE-B882-9E95B32BD163}" type="pres">
      <dgm:prSet presAssocID="{1D65CFB8-2A16-4E40-8DC0-A7E58A9A5AD9}" presName="composite" presStyleCnt="0"/>
      <dgm:spPr/>
    </dgm:pt>
    <dgm:pt modelId="{01C01C36-C58C-445C-8DDC-17B8C975577F}" type="pres">
      <dgm:prSet presAssocID="{1D65CFB8-2A16-4E40-8DC0-A7E58A9A5AD9}" presName="parentText" presStyleLbl="alignNode1" presStyleIdx="0" presStyleCnt="9">
        <dgm:presLayoutVars>
          <dgm:chMax val="1"/>
          <dgm:bulletEnabled val="1"/>
        </dgm:presLayoutVars>
      </dgm:prSet>
      <dgm:spPr/>
      <dgm:t>
        <a:bodyPr/>
        <a:lstStyle/>
        <a:p>
          <a:endParaRPr lang="es-EC"/>
        </a:p>
      </dgm:t>
    </dgm:pt>
    <dgm:pt modelId="{0F363322-3444-4549-8BA8-3CF79C6426C7}" type="pres">
      <dgm:prSet presAssocID="{1D65CFB8-2A16-4E40-8DC0-A7E58A9A5AD9}" presName="descendantText" presStyleLbl="alignAcc1" presStyleIdx="0" presStyleCnt="9" custScaleY="127066">
        <dgm:presLayoutVars>
          <dgm:bulletEnabled val="1"/>
        </dgm:presLayoutVars>
      </dgm:prSet>
      <dgm:spPr/>
      <dgm:t>
        <a:bodyPr/>
        <a:lstStyle/>
        <a:p>
          <a:endParaRPr lang="es-EC"/>
        </a:p>
      </dgm:t>
    </dgm:pt>
    <dgm:pt modelId="{B5AFC682-A16D-408F-BCF8-4E7ADF1B5755}" type="pres">
      <dgm:prSet presAssocID="{9DA35C8C-C1FB-44EF-945B-C7A772B6BC1C}" presName="sp" presStyleCnt="0"/>
      <dgm:spPr/>
    </dgm:pt>
    <dgm:pt modelId="{02578FBE-EA2C-4EF8-BC34-517D007B0020}" type="pres">
      <dgm:prSet presAssocID="{7DD71543-23B2-4F28-AF38-FF1AF200617C}" presName="composite" presStyleCnt="0"/>
      <dgm:spPr/>
    </dgm:pt>
    <dgm:pt modelId="{FDB89D93-7708-47CC-BE3D-0EA391B96295}" type="pres">
      <dgm:prSet presAssocID="{7DD71543-23B2-4F28-AF38-FF1AF200617C}" presName="parentText" presStyleLbl="alignNode1" presStyleIdx="1" presStyleCnt="9">
        <dgm:presLayoutVars>
          <dgm:chMax val="1"/>
          <dgm:bulletEnabled val="1"/>
        </dgm:presLayoutVars>
      </dgm:prSet>
      <dgm:spPr/>
      <dgm:t>
        <a:bodyPr/>
        <a:lstStyle/>
        <a:p>
          <a:endParaRPr lang="es-EC"/>
        </a:p>
      </dgm:t>
    </dgm:pt>
    <dgm:pt modelId="{5EB3D8A9-2BCC-423C-B669-AF6EE140BE85}" type="pres">
      <dgm:prSet presAssocID="{7DD71543-23B2-4F28-AF38-FF1AF200617C}" presName="descendantText" presStyleLbl="alignAcc1" presStyleIdx="1" presStyleCnt="9">
        <dgm:presLayoutVars>
          <dgm:bulletEnabled val="1"/>
        </dgm:presLayoutVars>
      </dgm:prSet>
      <dgm:spPr/>
      <dgm:t>
        <a:bodyPr/>
        <a:lstStyle/>
        <a:p>
          <a:endParaRPr lang="es-EC"/>
        </a:p>
      </dgm:t>
    </dgm:pt>
    <dgm:pt modelId="{1527A39D-67CA-4FA0-9113-272F75EE4FCC}" type="pres">
      <dgm:prSet presAssocID="{2AD63330-D320-49E4-99C4-30A197DDD30F}" presName="sp" presStyleCnt="0"/>
      <dgm:spPr/>
    </dgm:pt>
    <dgm:pt modelId="{6F01C002-0D8A-4DC2-A021-C5E907DEA017}" type="pres">
      <dgm:prSet presAssocID="{4C790B87-E4EC-4D77-918F-C938D7384841}" presName="composite" presStyleCnt="0"/>
      <dgm:spPr/>
    </dgm:pt>
    <dgm:pt modelId="{86ADB0BC-22A6-4D44-A350-A7E47E90BA5C}" type="pres">
      <dgm:prSet presAssocID="{4C790B87-E4EC-4D77-918F-C938D7384841}" presName="parentText" presStyleLbl="alignNode1" presStyleIdx="2" presStyleCnt="9">
        <dgm:presLayoutVars>
          <dgm:chMax val="1"/>
          <dgm:bulletEnabled val="1"/>
        </dgm:presLayoutVars>
      </dgm:prSet>
      <dgm:spPr/>
      <dgm:t>
        <a:bodyPr/>
        <a:lstStyle/>
        <a:p>
          <a:endParaRPr lang="es-EC"/>
        </a:p>
      </dgm:t>
    </dgm:pt>
    <dgm:pt modelId="{46FBB974-0B57-4204-A67E-BF0AD9B0662F}" type="pres">
      <dgm:prSet presAssocID="{4C790B87-E4EC-4D77-918F-C938D7384841}" presName="descendantText" presStyleLbl="alignAcc1" presStyleIdx="2" presStyleCnt="9">
        <dgm:presLayoutVars>
          <dgm:bulletEnabled val="1"/>
        </dgm:presLayoutVars>
      </dgm:prSet>
      <dgm:spPr/>
      <dgm:t>
        <a:bodyPr/>
        <a:lstStyle/>
        <a:p>
          <a:endParaRPr lang="es-EC"/>
        </a:p>
      </dgm:t>
    </dgm:pt>
    <dgm:pt modelId="{A92EB0BE-8303-4208-9FAE-42262BE17D35}" type="pres">
      <dgm:prSet presAssocID="{F2610930-286D-4DEB-898E-BFE3AA0367DF}" presName="sp" presStyleCnt="0"/>
      <dgm:spPr/>
    </dgm:pt>
    <dgm:pt modelId="{8C2A69C6-78E8-47D7-8980-55A39459F51D}" type="pres">
      <dgm:prSet presAssocID="{9EACFF45-46A5-47B2-8C02-DC11FA7EDAB7}" presName="composite" presStyleCnt="0"/>
      <dgm:spPr/>
    </dgm:pt>
    <dgm:pt modelId="{2C2B853F-972A-4A77-BED5-E3298C728013}" type="pres">
      <dgm:prSet presAssocID="{9EACFF45-46A5-47B2-8C02-DC11FA7EDAB7}" presName="parentText" presStyleLbl="alignNode1" presStyleIdx="3" presStyleCnt="9">
        <dgm:presLayoutVars>
          <dgm:chMax val="1"/>
          <dgm:bulletEnabled val="1"/>
        </dgm:presLayoutVars>
      </dgm:prSet>
      <dgm:spPr/>
      <dgm:t>
        <a:bodyPr/>
        <a:lstStyle/>
        <a:p>
          <a:endParaRPr lang="es-EC"/>
        </a:p>
      </dgm:t>
    </dgm:pt>
    <dgm:pt modelId="{6FEE4F27-3855-4AD8-9D51-79713294132E}" type="pres">
      <dgm:prSet presAssocID="{9EACFF45-46A5-47B2-8C02-DC11FA7EDAB7}" presName="descendantText" presStyleLbl="alignAcc1" presStyleIdx="3" presStyleCnt="9">
        <dgm:presLayoutVars>
          <dgm:bulletEnabled val="1"/>
        </dgm:presLayoutVars>
      </dgm:prSet>
      <dgm:spPr/>
      <dgm:t>
        <a:bodyPr/>
        <a:lstStyle/>
        <a:p>
          <a:endParaRPr lang="es-EC"/>
        </a:p>
      </dgm:t>
    </dgm:pt>
    <dgm:pt modelId="{577FBDC8-D4F9-43AA-A133-7C339B4F2D5A}" type="pres">
      <dgm:prSet presAssocID="{10F8FB5B-3EBE-4E1B-A254-2ED89C19F1BE}" presName="sp" presStyleCnt="0"/>
      <dgm:spPr/>
    </dgm:pt>
    <dgm:pt modelId="{56A9FFAC-F2C0-44DA-82F4-993BE44D69FF}" type="pres">
      <dgm:prSet presAssocID="{058B57D8-5239-451E-B3F7-23FF5630DE8A}" presName="composite" presStyleCnt="0"/>
      <dgm:spPr/>
    </dgm:pt>
    <dgm:pt modelId="{56DEDC64-2C57-437C-A18C-525F579F10E2}" type="pres">
      <dgm:prSet presAssocID="{058B57D8-5239-451E-B3F7-23FF5630DE8A}" presName="parentText" presStyleLbl="alignNode1" presStyleIdx="4" presStyleCnt="9">
        <dgm:presLayoutVars>
          <dgm:chMax val="1"/>
          <dgm:bulletEnabled val="1"/>
        </dgm:presLayoutVars>
      </dgm:prSet>
      <dgm:spPr/>
      <dgm:t>
        <a:bodyPr/>
        <a:lstStyle/>
        <a:p>
          <a:endParaRPr lang="es-EC"/>
        </a:p>
      </dgm:t>
    </dgm:pt>
    <dgm:pt modelId="{293467AB-A377-406D-86E2-BD6FDB611EAB}" type="pres">
      <dgm:prSet presAssocID="{058B57D8-5239-451E-B3F7-23FF5630DE8A}" presName="descendantText" presStyleLbl="alignAcc1" presStyleIdx="4" presStyleCnt="9">
        <dgm:presLayoutVars>
          <dgm:bulletEnabled val="1"/>
        </dgm:presLayoutVars>
      </dgm:prSet>
      <dgm:spPr/>
      <dgm:t>
        <a:bodyPr/>
        <a:lstStyle/>
        <a:p>
          <a:endParaRPr lang="es-EC"/>
        </a:p>
      </dgm:t>
    </dgm:pt>
    <dgm:pt modelId="{B4FA8B97-BAD2-4940-BB07-44B6A351B9F8}" type="pres">
      <dgm:prSet presAssocID="{D3F049BD-31CC-4D21-AD2C-618A55BA5450}" presName="sp" presStyleCnt="0"/>
      <dgm:spPr/>
    </dgm:pt>
    <dgm:pt modelId="{380085C2-3E8A-496B-B0C2-1E0535436457}" type="pres">
      <dgm:prSet presAssocID="{D51EB70A-B440-4EAD-8C70-014C3A79ABDD}" presName="composite" presStyleCnt="0"/>
      <dgm:spPr/>
    </dgm:pt>
    <dgm:pt modelId="{CDBD03C2-760A-4C02-88E7-F8C7FBC31D51}" type="pres">
      <dgm:prSet presAssocID="{D51EB70A-B440-4EAD-8C70-014C3A79ABDD}" presName="parentText" presStyleLbl="alignNode1" presStyleIdx="5" presStyleCnt="9">
        <dgm:presLayoutVars>
          <dgm:chMax val="1"/>
          <dgm:bulletEnabled val="1"/>
        </dgm:presLayoutVars>
      </dgm:prSet>
      <dgm:spPr/>
      <dgm:t>
        <a:bodyPr/>
        <a:lstStyle/>
        <a:p>
          <a:endParaRPr lang="es-EC"/>
        </a:p>
      </dgm:t>
    </dgm:pt>
    <dgm:pt modelId="{D72556BB-51E3-4199-B679-A567238EBC0A}" type="pres">
      <dgm:prSet presAssocID="{D51EB70A-B440-4EAD-8C70-014C3A79ABDD}" presName="descendantText" presStyleLbl="alignAcc1" presStyleIdx="5" presStyleCnt="9">
        <dgm:presLayoutVars>
          <dgm:bulletEnabled val="1"/>
        </dgm:presLayoutVars>
      </dgm:prSet>
      <dgm:spPr/>
      <dgm:t>
        <a:bodyPr/>
        <a:lstStyle/>
        <a:p>
          <a:endParaRPr lang="es-EC"/>
        </a:p>
      </dgm:t>
    </dgm:pt>
    <dgm:pt modelId="{37BE1FF9-4F34-47F9-B63A-156EF8AD0686}" type="pres">
      <dgm:prSet presAssocID="{502D7E0C-E963-4B7E-B211-CDDEF5EC6356}" presName="sp" presStyleCnt="0"/>
      <dgm:spPr/>
    </dgm:pt>
    <dgm:pt modelId="{F2233B6F-A07E-4932-BEA0-D380E7D94AA4}" type="pres">
      <dgm:prSet presAssocID="{F65A3769-860F-4C2F-B0DB-F7FA1A0A9EF0}" presName="composite" presStyleCnt="0"/>
      <dgm:spPr/>
    </dgm:pt>
    <dgm:pt modelId="{09C0D0CE-10BB-4E3A-935F-D1E7D8A76AF4}" type="pres">
      <dgm:prSet presAssocID="{F65A3769-860F-4C2F-B0DB-F7FA1A0A9EF0}" presName="parentText" presStyleLbl="alignNode1" presStyleIdx="6" presStyleCnt="9">
        <dgm:presLayoutVars>
          <dgm:chMax val="1"/>
          <dgm:bulletEnabled val="1"/>
        </dgm:presLayoutVars>
      </dgm:prSet>
      <dgm:spPr/>
      <dgm:t>
        <a:bodyPr/>
        <a:lstStyle/>
        <a:p>
          <a:endParaRPr lang="es-EC"/>
        </a:p>
      </dgm:t>
    </dgm:pt>
    <dgm:pt modelId="{200C2987-5790-486F-A253-9E115B5A90B1}" type="pres">
      <dgm:prSet presAssocID="{F65A3769-860F-4C2F-B0DB-F7FA1A0A9EF0}" presName="descendantText" presStyleLbl="alignAcc1" presStyleIdx="6" presStyleCnt="9">
        <dgm:presLayoutVars>
          <dgm:bulletEnabled val="1"/>
        </dgm:presLayoutVars>
      </dgm:prSet>
      <dgm:spPr/>
      <dgm:t>
        <a:bodyPr/>
        <a:lstStyle/>
        <a:p>
          <a:endParaRPr lang="es-EC"/>
        </a:p>
      </dgm:t>
    </dgm:pt>
    <dgm:pt modelId="{424EC8F8-4ABD-4D0C-A42D-A2367590A534}" type="pres">
      <dgm:prSet presAssocID="{660CDE91-D28F-41F9-9FF2-EBBA9507DD0F}" presName="sp" presStyleCnt="0"/>
      <dgm:spPr/>
    </dgm:pt>
    <dgm:pt modelId="{56CDE787-761E-4334-B3A0-B1F556D868E5}" type="pres">
      <dgm:prSet presAssocID="{387296CA-7547-4187-A7D3-9BE445C2506A}" presName="composite" presStyleCnt="0"/>
      <dgm:spPr/>
    </dgm:pt>
    <dgm:pt modelId="{77FFBA59-15C6-4DE0-9F7D-C0EE53CB6102}" type="pres">
      <dgm:prSet presAssocID="{387296CA-7547-4187-A7D3-9BE445C2506A}" presName="parentText" presStyleLbl="alignNode1" presStyleIdx="7" presStyleCnt="9">
        <dgm:presLayoutVars>
          <dgm:chMax val="1"/>
          <dgm:bulletEnabled val="1"/>
        </dgm:presLayoutVars>
      </dgm:prSet>
      <dgm:spPr/>
      <dgm:t>
        <a:bodyPr/>
        <a:lstStyle/>
        <a:p>
          <a:endParaRPr lang="es-EC"/>
        </a:p>
      </dgm:t>
    </dgm:pt>
    <dgm:pt modelId="{01774291-B3D0-49BC-8381-B2031A4EB9CC}" type="pres">
      <dgm:prSet presAssocID="{387296CA-7547-4187-A7D3-9BE445C2506A}" presName="descendantText" presStyleLbl="alignAcc1" presStyleIdx="7" presStyleCnt="9">
        <dgm:presLayoutVars>
          <dgm:bulletEnabled val="1"/>
        </dgm:presLayoutVars>
      </dgm:prSet>
      <dgm:spPr/>
      <dgm:t>
        <a:bodyPr/>
        <a:lstStyle/>
        <a:p>
          <a:endParaRPr lang="es-EC"/>
        </a:p>
      </dgm:t>
    </dgm:pt>
    <dgm:pt modelId="{34BCF916-3C3C-41EA-ACD8-B224BB32D325}" type="pres">
      <dgm:prSet presAssocID="{89107C28-62A3-4D7A-BD94-5A0E2AF65D04}" presName="sp" presStyleCnt="0"/>
      <dgm:spPr/>
    </dgm:pt>
    <dgm:pt modelId="{674C954A-A041-4E09-BD79-DF3C9F192AD0}" type="pres">
      <dgm:prSet presAssocID="{1EAF0B6E-827F-4B8A-9DCA-D36AB040BE43}" presName="composite" presStyleCnt="0"/>
      <dgm:spPr/>
    </dgm:pt>
    <dgm:pt modelId="{314F2CDF-09BD-4FFE-8BBF-4EA1EE1755B7}" type="pres">
      <dgm:prSet presAssocID="{1EAF0B6E-827F-4B8A-9DCA-D36AB040BE43}" presName="parentText" presStyleLbl="alignNode1" presStyleIdx="8" presStyleCnt="9">
        <dgm:presLayoutVars>
          <dgm:chMax val="1"/>
          <dgm:bulletEnabled val="1"/>
        </dgm:presLayoutVars>
      </dgm:prSet>
      <dgm:spPr/>
      <dgm:t>
        <a:bodyPr/>
        <a:lstStyle/>
        <a:p>
          <a:endParaRPr lang="es-EC"/>
        </a:p>
      </dgm:t>
    </dgm:pt>
    <dgm:pt modelId="{753923BA-B07A-48A9-9F88-A83F3BDEEBD3}" type="pres">
      <dgm:prSet presAssocID="{1EAF0B6E-827F-4B8A-9DCA-D36AB040BE43}" presName="descendantText" presStyleLbl="alignAcc1" presStyleIdx="8" presStyleCnt="9">
        <dgm:presLayoutVars>
          <dgm:bulletEnabled val="1"/>
        </dgm:presLayoutVars>
      </dgm:prSet>
      <dgm:spPr/>
      <dgm:t>
        <a:bodyPr/>
        <a:lstStyle/>
        <a:p>
          <a:endParaRPr lang="es-EC"/>
        </a:p>
      </dgm:t>
    </dgm:pt>
  </dgm:ptLst>
  <dgm:cxnLst>
    <dgm:cxn modelId="{C1968891-400F-49A4-B621-8EA61EB6E715}" srcId="{0AC1D36C-3D24-4240-8FB1-892AA6B6478F}" destId="{4C790B87-E4EC-4D77-918F-C938D7384841}" srcOrd="2" destOrd="0" parTransId="{7674CDD4-258E-4960-BE38-6EC92F8BBA10}" sibTransId="{F2610930-286D-4DEB-898E-BFE3AA0367DF}"/>
    <dgm:cxn modelId="{F2EFBDE9-4055-451E-922B-AD523C9CF463}" type="presOf" srcId="{D51EB70A-B440-4EAD-8C70-014C3A79ABDD}" destId="{CDBD03C2-760A-4C02-88E7-F8C7FBC31D51}" srcOrd="0" destOrd="0" presId="urn:microsoft.com/office/officeart/2005/8/layout/chevron2"/>
    <dgm:cxn modelId="{5233CEBC-1BEE-4AEE-989F-31FA12844215}" type="presOf" srcId="{4C790B87-E4EC-4D77-918F-C938D7384841}" destId="{86ADB0BC-22A6-4D44-A350-A7E47E90BA5C}" srcOrd="0" destOrd="0" presId="urn:microsoft.com/office/officeart/2005/8/layout/chevron2"/>
    <dgm:cxn modelId="{74105239-A943-4D1A-8BE7-3F88A459D745}" srcId="{7DD71543-23B2-4F28-AF38-FF1AF200617C}" destId="{9230F035-241C-4CDA-8F69-AEB0DBC87590}" srcOrd="0" destOrd="0" parTransId="{822A0A72-6231-4FC6-A66D-B5DE5CC42C99}" sibTransId="{34B5C2E0-9F94-4FE2-93F7-8421C33C11C3}"/>
    <dgm:cxn modelId="{A5787436-6BF7-4535-9777-F80C843C56E7}" type="presOf" srcId="{9230F035-241C-4CDA-8F69-AEB0DBC87590}" destId="{5EB3D8A9-2BCC-423C-B669-AF6EE140BE85}" srcOrd="0" destOrd="0" presId="urn:microsoft.com/office/officeart/2005/8/layout/chevron2"/>
    <dgm:cxn modelId="{9E195627-A7A1-4A12-92FA-17AB69904659}" srcId="{4C790B87-E4EC-4D77-918F-C938D7384841}" destId="{311057EE-0952-479D-B902-32F650F593B1}" srcOrd="0" destOrd="0" parTransId="{945ADBB9-3EA8-4D42-8A94-EDB36E1FF14E}" sibTransId="{1E2DB2E4-9BD5-4A91-B335-8D4490963C5F}"/>
    <dgm:cxn modelId="{1F712935-0B59-4B3D-8FB8-1D555119E2B6}" type="presOf" srcId="{C422F0EA-E995-49EF-9759-357D3C30DD1B}" destId="{200C2987-5790-486F-A253-9E115B5A90B1}" srcOrd="0" destOrd="0" presId="urn:microsoft.com/office/officeart/2005/8/layout/chevron2"/>
    <dgm:cxn modelId="{E7483AA2-F1B8-476C-AB0A-59D5ADD73A88}" srcId="{1D65CFB8-2A16-4E40-8DC0-A7E58A9A5AD9}" destId="{0DD50595-C30A-4C3C-BC03-70E13AC4B1B7}" srcOrd="0" destOrd="0" parTransId="{A9C5B184-0E10-4AAD-8CA2-A1903B5A3220}" sibTransId="{7D11649C-EB7D-46C7-B9CD-77712B2EE8D1}"/>
    <dgm:cxn modelId="{4B544D9A-6E18-4041-8176-09847BEAEF07}" type="presOf" srcId="{1EAF0B6E-827F-4B8A-9DCA-D36AB040BE43}" destId="{314F2CDF-09BD-4FFE-8BBF-4EA1EE1755B7}" srcOrd="0" destOrd="0" presId="urn:microsoft.com/office/officeart/2005/8/layout/chevron2"/>
    <dgm:cxn modelId="{655DAB37-05AF-46E4-A15D-1D3D02736B69}" type="presOf" srcId="{058B57D8-5239-451E-B3F7-23FF5630DE8A}" destId="{56DEDC64-2C57-437C-A18C-525F579F10E2}" srcOrd="0" destOrd="0" presId="urn:microsoft.com/office/officeart/2005/8/layout/chevron2"/>
    <dgm:cxn modelId="{63EBBE5E-707A-49E3-AC7D-C8E068F981F3}" srcId="{0AC1D36C-3D24-4240-8FB1-892AA6B6478F}" destId="{058B57D8-5239-451E-B3F7-23FF5630DE8A}" srcOrd="4" destOrd="0" parTransId="{0DD385EB-E1D6-494A-A763-CCA70B1E768B}" sibTransId="{D3F049BD-31CC-4D21-AD2C-618A55BA5450}"/>
    <dgm:cxn modelId="{11579905-2C61-4705-AC2D-B065F5A02B07}" type="presOf" srcId="{0DD50595-C30A-4C3C-BC03-70E13AC4B1B7}" destId="{0F363322-3444-4549-8BA8-3CF79C6426C7}" srcOrd="0" destOrd="0" presId="urn:microsoft.com/office/officeart/2005/8/layout/chevron2"/>
    <dgm:cxn modelId="{999DAEC8-2C85-43F7-B4AC-7A2762B312D0}" type="presOf" srcId="{04ECE872-AD98-4B00-93B8-971E936A401A}" destId="{D72556BB-51E3-4199-B679-A567238EBC0A}" srcOrd="0" destOrd="0" presId="urn:microsoft.com/office/officeart/2005/8/layout/chevron2"/>
    <dgm:cxn modelId="{FF45876D-1949-4791-B5F8-1406930DCE76}" type="presOf" srcId="{9EACFF45-46A5-47B2-8C02-DC11FA7EDAB7}" destId="{2C2B853F-972A-4A77-BED5-E3298C728013}" srcOrd="0" destOrd="0" presId="urn:microsoft.com/office/officeart/2005/8/layout/chevron2"/>
    <dgm:cxn modelId="{500D239C-FD55-441B-8B93-1ADDE26587DF}" type="presOf" srcId="{1D65CFB8-2A16-4E40-8DC0-A7E58A9A5AD9}" destId="{01C01C36-C58C-445C-8DDC-17B8C975577F}" srcOrd="0" destOrd="0" presId="urn:microsoft.com/office/officeart/2005/8/layout/chevron2"/>
    <dgm:cxn modelId="{DC508EF9-1F64-4148-AA97-76234EEC4D00}" type="presOf" srcId="{7DD71543-23B2-4F28-AF38-FF1AF200617C}" destId="{FDB89D93-7708-47CC-BE3D-0EA391B96295}" srcOrd="0" destOrd="0" presId="urn:microsoft.com/office/officeart/2005/8/layout/chevron2"/>
    <dgm:cxn modelId="{23A42F5E-69BB-4971-B5B7-12CB239F5463}" type="presOf" srcId="{387296CA-7547-4187-A7D3-9BE445C2506A}" destId="{77FFBA59-15C6-4DE0-9F7D-C0EE53CB6102}" srcOrd="0" destOrd="0" presId="urn:microsoft.com/office/officeart/2005/8/layout/chevron2"/>
    <dgm:cxn modelId="{3D39C2A0-3E0A-4C51-9B46-C9ECFFDEDAA0}" srcId="{0AC1D36C-3D24-4240-8FB1-892AA6B6478F}" destId="{7DD71543-23B2-4F28-AF38-FF1AF200617C}" srcOrd="1" destOrd="0" parTransId="{FDC1C1CB-F87B-4DB1-98E3-24EA40E615F6}" sibTransId="{2AD63330-D320-49E4-99C4-30A197DDD30F}"/>
    <dgm:cxn modelId="{B2DD58F6-1140-4C86-9F81-628A2C7A09D8}" srcId="{0AC1D36C-3D24-4240-8FB1-892AA6B6478F}" destId="{D51EB70A-B440-4EAD-8C70-014C3A79ABDD}" srcOrd="5" destOrd="0" parTransId="{1E397066-DCA3-445E-9CCA-B8BCA3314ACC}" sibTransId="{502D7E0C-E963-4B7E-B211-CDDEF5EC6356}"/>
    <dgm:cxn modelId="{5B4BEE10-90B4-43AA-B583-962857A0A780}" type="presOf" srcId="{F65A3769-860F-4C2F-B0DB-F7FA1A0A9EF0}" destId="{09C0D0CE-10BB-4E3A-935F-D1E7D8A76AF4}" srcOrd="0" destOrd="0" presId="urn:microsoft.com/office/officeart/2005/8/layout/chevron2"/>
    <dgm:cxn modelId="{CE9746CE-7237-472B-A32C-FFA06E46B659}" srcId="{D51EB70A-B440-4EAD-8C70-014C3A79ABDD}" destId="{04ECE872-AD98-4B00-93B8-971E936A401A}" srcOrd="0" destOrd="0" parTransId="{ADC93CF5-43CB-41F4-A647-E92B0EC27B7E}" sibTransId="{6FD70ADD-209C-43AB-94D8-7341B4151B0B}"/>
    <dgm:cxn modelId="{01D53AC7-FB1A-4A4A-AFF3-714B857DE6F4}" srcId="{1EAF0B6E-827F-4B8A-9DCA-D36AB040BE43}" destId="{03F66DA7-F3C7-4E52-BFE5-6C205309E8BD}" srcOrd="0" destOrd="0" parTransId="{A184F3BC-7703-4889-8834-FBD01A213A3A}" sibTransId="{25BAF1CE-20BD-4D2C-8133-54E935DF3C22}"/>
    <dgm:cxn modelId="{AD3606C2-7EBB-4F75-A002-F06FC86FF097}" srcId="{0AC1D36C-3D24-4240-8FB1-892AA6B6478F}" destId="{387296CA-7547-4187-A7D3-9BE445C2506A}" srcOrd="7" destOrd="0" parTransId="{45FF8F4A-449B-4336-80C8-FF8892BE5B0B}" sibTransId="{89107C28-62A3-4D7A-BD94-5A0E2AF65D04}"/>
    <dgm:cxn modelId="{4C37DC88-E06C-496D-9589-383B510912E2}" type="presOf" srcId="{3D7A56F0-8E35-4D99-993E-DC626CD7E0DD}" destId="{6FEE4F27-3855-4AD8-9D51-79713294132E}" srcOrd="0" destOrd="0" presId="urn:microsoft.com/office/officeart/2005/8/layout/chevron2"/>
    <dgm:cxn modelId="{0640982A-5649-48AD-9D26-668BB586AD75}" type="presOf" srcId="{58A5AE94-5BF7-48DF-89E8-12045CFEBE84}" destId="{01774291-B3D0-49BC-8381-B2031A4EB9CC}" srcOrd="0" destOrd="0" presId="urn:microsoft.com/office/officeart/2005/8/layout/chevron2"/>
    <dgm:cxn modelId="{C434E4F3-9D10-4831-B50E-2422BCAF3634}" srcId="{F65A3769-860F-4C2F-B0DB-F7FA1A0A9EF0}" destId="{C422F0EA-E995-49EF-9759-357D3C30DD1B}" srcOrd="0" destOrd="0" parTransId="{EA1B75D9-EC1D-40F0-9C21-D178FC9AC9F7}" sibTransId="{6FEE1A8A-553B-4862-B2C2-6EE62292E2F1}"/>
    <dgm:cxn modelId="{DBC027D4-CB88-4850-B04C-5FD70783C250}" srcId="{0AC1D36C-3D24-4240-8FB1-892AA6B6478F}" destId="{F65A3769-860F-4C2F-B0DB-F7FA1A0A9EF0}" srcOrd="6" destOrd="0" parTransId="{6ADDECBB-9662-4E41-B9DA-69B3358430A1}" sibTransId="{660CDE91-D28F-41F9-9FF2-EBBA9507DD0F}"/>
    <dgm:cxn modelId="{4C05DB6E-C736-4CAA-8CA9-0067BAA5A596}" srcId="{0AC1D36C-3D24-4240-8FB1-892AA6B6478F}" destId="{1EAF0B6E-827F-4B8A-9DCA-D36AB040BE43}" srcOrd="8" destOrd="0" parTransId="{5FD246AD-22A8-4089-A21E-3E416E17EA4A}" sibTransId="{96AFC8AB-4A8A-433C-80DD-DCFF3729EEE0}"/>
    <dgm:cxn modelId="{959132F7-A515-4E5B-8CC0-48BED51BB5EA}" type="presOf" srcId="{3765E7BF-022A-4382-946F-910C3A8EA80E}" destId="{293467AB-A377-406D-86E2-BD6FDB611EAB}" srcOrd="0" destOrd="0" presId="urn:microsoft.com/office/officeart/2005/8/layout/chevron2"/>
    <dgm:cxn modelId="{4ABC9CB5-76DA-4521-99FF-A4DEAA88A060}" srcId="{0AC1D36C-3D24-4240-8FB1-892AA6B6478F}" destId="{1D65CFB8-2A16-4E40-8DC0-A7E58A9A5AD9}" srcOrd="0" destOrd="0" parTransId="{C50C8128-0D6D-416D-855D-AD2A1227C4B1}" sibTransId="{9DA35C8C-C1FB-44EF-945B-C7A772B6BC1C}"/>
    <dgm:cxn modelId="{9F37C51F-0F07-4DE4-8ED4-0DC46F02D1EA}" srcId="{0AC1D36C-3D24-4240-8FB1-892AA6B6478F}" destId="{9EACFF45-46A5-47B2-8C02-DC11FA7EDAB7}" srcOrd="3" destOrd="0" parTransId="{A1F2E0F4-8F55-4B83-9288-E728A0741187}" sibTransId="{10F8FB5B-3EBE-4E1B-A254-2ED89C19F1BE}"/>
    <dgm:cxn modelId="{4F88D6E9-F045-4773-8EC4-71ED22D76A13}" type="presOf" srcId="{03F66DA7-F3C7-4E52-BFE5-6C205309E8BD}" destId="{753923BA-B07A-48A9-9F88-A83F3BDEEBD3}" srcOrd="0" destOrd="0" presId="urn:microsoft.com/office/officeart/2005/8/layout/chevron2"/>
    <dgm:cxn modelId="{6D065F4E-C093-4794-B75E-ADFE46A79FDD}" srcId="{058B57D8-5239-451E-B3F7-23FF5630DE8A}" destId="{3765E7BF-022A-4382-946F-910C3A8EA80E}" srcOrd="0" destOrd="0" parTransId="{674D8E08-777F-4159-AC68-B4637165D30F}" sibTransId="{45F3B68B-ACDA-43FA-B687-831564E04A18}"/>
    <dgm:cxn modelId="{21F68388-D5A9-4F8A-9D43-FD2380EAC58D}" srcId="{387296CA-7547-4187-A7D3-9BE445C2506A}" destId="{58A5AE94-5BF7-48DF-89E8-12045CFEBE84}" srcOrd="0" destOrd="0" parTransId="{3FC4851C-D79C-4248-B067-75D715236CF7}" sibTransId="{06A12EB8-3B51-4ABE-939B-8F088B910020}"/>
    <dgm:cxn modelId="{20FE09B5-534B-4636-8FDE-747198C2A76B}" type="presOf" srcId="{311057EE-0952-479D-B902-32F650F593B1}" destId="{46FBB974-0B57-4204-A67E-BF0AD9B0662F}" srcOrd="0" destOrd="0" presId="urn:microsoft.com/office/officeart/2005/8/layout/chevron2"/>
    <dgm:cxn modelId="{D27D3563-A217-4D49-AC67-A85A62F7299F}" srcId="{9EACFF45-46A5-47B2-8C02-DC11FA7EDAB7}" destId="{3D7A56F0-8E35-4D99-993E-DC626CD7E0DD}" srcOrd="0" destOrd="0" parTransId="{A8488698-96AE-44D7-87BE-1B8E865899B3}" sibTransId="{769F9583-0A29-46C0-966D-0E0DC06625C6}"/>
    <dgm:cxn modelId="{7EB8E552-23F9-4268-A2D5-C281C48384FC}" type="presOf" srcId="{0AC1D36C-3D24-4240-8FB1-892AA6B6478F}" destId="{EDD9B2D8-2F29-463E-8FD1-F1F4FC1EE794}" srcOrd="0" destOrd="0" presId="urn:microsoft.com/office/officeart/2005/8/layout/chevron2"/>
    <dgm:cxn modelId="{D2577072-758B-4A2B-A114-E6951C00C2F7}" type="presParOf" srcId="{EDD9B2D8-2F29-463E-8FD1-F1F4FC1EE794}" destId="{93A782B4-5160-4ADE-B882-9E95B32BD163}" srcOrd="0" destOrd="0" presId="urn:microsoft.com/office/officeart/2005/8/layout/chevron2"/>
    <dgm:cxn modelId="{78DDBCD2-FC76-415A-AB0E-A5444C77E320}" type="presParOf" srcId="{93A782B4-5160-4ADE-B882-9E95B32BD163}" destId="{01C01C36-C58C-445C-8DDC-17B8C975577F}" srcOrd="0" destOrd="0" presId="urn:microsoft.com/office/officeart/2005/8/layout/chevron2"/>
    <dgm:cxn modelId="{22F53E78-757C-44EC-A6C9-2D73D1D76AF9}" type="presParOf" srcId="{93A782B4-5160-4ADE-B882-9E95B32BD163}" destId="{0F363322-3444-4549-8BA8-3CF79C6426C7}" srcOrd="1" destOrd="0" presId="urn:microsoft.com/office/officeart/2005/8/layout/chevron2"/>
    <dgm:cxn modelId="{1940F8C0-5567-447D-B74E-8F14A5002AA8}" type="presParOf" srcId="{EDD9B2D8-2F29-463E-8FD1-F1F4FC1EE794}" destId="{B5AFC682-A16D-408F-BCF8-4E7ADF1B5755}" srcOrd="1" destOrd="0" presId="urn:microsoft.com/office/officeart/2005/8/layout/chevron2"/>
    <dgm:cxn modelId="{337B933E-5906-49FB-9571-B183E7C8A3FD}" type="presParOf" srcId="{EDD9B2D8-2F29-463E-8FD1-F1F4FC1EE794}" destId="{02578FBE-EA2C-4EF8-BC34-517D007B0020}" srcOrd="2" destOrd="0" presId="urn:microsoft.com/office/officeart/2005/8/layout/chevron2"/>
    <dgm:cxn modelId="{4830A4CB-39A9-4D2A-B32F-B36DDE46D3F3}" type="presParOf" srcId="{02578FBE-EA2C-4EF8-BC34-517D007B0020}" destId="{FDB89D93-7708-47CC-BE3D-0EA391B96295}" srcOrd="0" destOrd="0" presId="urn:microsoft.com/office/officeart/2005/8/layout/chevron2"/>
    <dgm:cxn modelId="{7C2460E9-97C9-4C4E-8EB6-220D72A74E65}" type="presParOf" srcId="{02578FBE-EA2C-4EF8-BC34-517D007B0020}" destId="{5EB3D8A9-2BCC-423C-B669-AF6EE140BE85}" srcOrd="1" destOrd="0" presId="urn:microsoft.com/office/officeart/2005/8/layout/chevron2"/>
    <dgm:cxn modelId="{266BA192-6E5A-4584-B896-503044DA2A03}" type="presParOf" srcId="{EDD9B2D8-2F29-463E-8FD1-F1F4FC1EE794}" destId="{1527A39D-67CA-4FA0-9113-272F75EE4FCC}" srcOrd="3" destOrd="0" presId="urn:microsoft.com/office/officeart/2005/8/layout/chevron2"/>
    <dgm:cxn modelId="{1AB74571-F261-4AB5-A57D-5FE08CC88FB2}" type="presParOf" srcId="{EDD9B2D8-2F29-463E-8FD1-F1F4FC1EE794}" destId="{6F01C002-0D8A-4DC2-A021-C5E907DEA017}" srcOrd="4" destOrd="0" presId="urn:microsoft.com/office/officeart/2005/8/layout/chevron2"/>
    <dgm:cxn modelId="{38F1B6D6-9015-40C8-9733-4159F997FEAD}" type="presParOf" srcId="{6F01C002-0D8A-4DC2-A021-C5E907DEA017}" destId="{86ADB0BC-22A6-4D44-A350-A7E47E90BA5C}" srcOrd="0" destOrd="0" presId="urn:microsoft.com/office/officeart/2005/8/layout/chevron2"/>
    <dgm:cxn modelId="{3D7B0167-3762-4095-B83F-20344A7FDBC1}" type="presParOf" srcId="{6F01C002-0D8A-4DC2-A021-C5E907DEA017}" destId="{46FBB974-0B57-4204-A67E-BF0AD9B0662F}" srcOrd="1" destOrd="0" presId="urn:microsoft.com/office/officeart/2005/8/layout/chevron2"/>
    <dgm:cxn modelId="{185922C3-6955-44FA-9FFF-8A1EA9616F6C}" type="presParOf" srcId="{EDD9B2D8-2F29-463E-8FD1-F1F4FC1EE794}" destId="{A92EB0BE-8303-4208-9FAE-42262BE17D35}" srcOrd="5" destOrd="0" presId="urn:microsoft.com/office/officeart/2005/8/layout/chevron2"/>
    <dgm:cxn modelId="{5E781269-66DA-42CB-93CF-41774604B5D1}" type="presParOf" srcId="{EDD9B2D8-2F29-463E-8FD1-F1F4FC1EE794}" destId="{8C2A69C6-78E8-47D7-8980-55A39459F51D}" srcOrd="6" destOrd="0" presId="urn:microsoft.com/office/officeart/2005/8/layout/chevron2"/>
    <dgm:cxn modelId="{5F876279-3E0E-4F76-9261-7ADEEFCCF2E6}" type="presParOf" srcId="{8C2A69C6-78E8-47D7-8980-55A39459F51D}" destId="{2C2B853F-972A-4A77-BED5-E3298C728013}" srcOrd="0" destOrd="0" presId="urn:microsoft.com/office/officeart/2005/8/layout/chevron2"/>
    <dgm:cxn modelId="{BFC8B50E-9DA2-4CEC-92DC-272D707D44FF}" type="presParOf" srcId="{8C2A69C6-78E8-47D7-8980-55A39459F51D}" destId="{6FEE4F27-3855-4AD8-9D51-79713294132E}" srcOrd="1" destOrd="0" presId="urn:microsoft.com/office/officeart/2005/8/layout/chevron2"/>
    <dgm:cxn modelId="{0D4C8362-E3F0-444C-B407-69EEEC151AC1}" type="presParOf" srcId="{EDD9B2D8-2F29-463E-8FD1-F1F4FC1EE794}" destId="{577FBDC8-D4F9-43AA-A133-7C339B4F2D5A}" srcOrd="7" destOrd="0" presId="urn:microsoft.com/office/officeart/2005/8/layout/chevron2"/>
    <dgm:cxn modelId="{22759692-4374-4C8D-B809-27D08BFE738B}" type="presParOf" srcId="{EDD9B2D8-2F29-463E-8FD1-F1F4FC1EE794}" destId="{56A9FFAC-F2C0-44DA-82F4-993BE44D69FF}" srcOrd="8" destOrd="0" presId="urn:microsoft.com/office/officeart/2005/8/layout/chevron2"/>
    <dgm:cxn modelId="{D0CD9754-08E4-4BD8-B07D-02AA2F7F0D1F}" type="presParOf" srcId="{56A9FFAC-F2C0-44DA-82F4-993BE44D69FF}" destId="{56DEDC64-2C57-437C-A18C-525F579F10E2}" srcOrd="0" destOrd="0" presId="urn:microsoft.com/office/officeart/2005/8/layout/chevron2"/>
    <dgm:cxn modelId="{38783461-40A2-4549-80E3-41BC54C8E3EE}" type="presParOf" srcId="{56A9FFAC-F2C0-44DA-82F4-993BE44D69FF}" destId="{293467AB-A377-406D-86E2-BD6FDB611EAB}" srcOrd="1" destOrd="0" presId="urn:microsoft.com/office/officeart/2005/8/layout/chevron2"/>
    <dgm:cxn modelId="{A2E49DB4-62D5-4ACB-A6E9-B0377AB8A01B}" type="presParOf" srcId="{EDD9B2D8-2F29-463E-8FD1-F1F4FC1EE794}" destId="{B4FA8B97-BAD2-4940-BB07-44B6A351B9F8}" srcOrd="9" destOrd="0" presId="urn:microsoft.com/office/officeart/2005/8/layout/chevron2"/>
    <dgm:cxn modelId="{77818961-A02A-4745-A807-25E9FCB98435}" type="presParOf" srcId="{EDD9B2D8-2F29-463E-8FD1-F1F4FC1EE794}" destId="{380085C2-3E8A-496B-B0C2-1E0535436457}" srcOrd="10" destOrd="0" presId="urn:microsoft.com/office/officeart/2005/8/layout/chevron2"/>
    <dgm:cxn modelId="{1D9EBCEB-58A6-4005-AA23-8A8F7EC14457}" type="presParOf" srcId="{380085C2-3E8A-496B-B0C2-1E0535436457}" destId="{CDBD03C2-760A-4C02-88E7-F8C7FBC31D51}" srcOrd="0" destOrd="0" presId="urn:microsoft.com/office/officeart/2005/8/layout/chevron2"/>
    <dgm:cxn modelId="{59B6AF60-1C02-4776-A25D-ED40C33C0280}" type="presParOf" srcId="{380085C2-3E8A-496B-B0C2-1E0535436457}" destId="{D72556BB-51E3-4199-B679-A567238EBC0A}" srcOrd="1" destOrd="0" presId="urn:microsoft.com/office/officeart/2005/8/layout/chevron2"/>
    <dgm:cxn modelId="{DD578522-65C5-4D90-AE80-F3A703A74B79}" type="presParOf" srcId="{EDD9B2D8-2F29-463E-8FD1-F1F4FC1EE794}" destId="{37BE1FF9-4F34-47F9-B63A-156EF8AD0686}" srcOrd="11" destOrd="0" presId="urn:microsoft.com/office/officeart/2005/8/layout/chevron2"/>
    <dgm:cxn modelId="{BFC520E2-FE30-49E0-9ADA-F804741C4E85}" type="presParOf" srcId="{EDD9B2D8-2F29-463E-8FD1-F1F4FC1EE794}" destId="{F2233B6F-A07E-4932-BEA0-D380E7D94AA4}" srcOrd="12" destOrd="0" presId="urn:microsoft.com/office/officeart/2005/8/layout/chevron2"/>
    <dgm:cxn modelId="{6B7FB903-D1D9-4198-A3B0-8992E01A0E28}" type="presParOf" srcId="{F2233B6F-A07E-4932-BEA0-D380E7D94AA4}" destId="{09C0D0CE-10BB-4E3A-935F-D1E7D8A76AF4}" srcOrd="0" destOrd="0" presId="urn:microsoft.com/office/officeart/2005/8/layout/chevron2"/>
    <dgm:cxn modelId="{B947E92F-CDC0-4734-ACFF-3369C3028958}" type="presParOf" srcId="{F2233B6F-A07E-4932-BEA0-D380E7D94AA4}" destId="{200C2987-5790-486F-A253-9E115B5A90B1}" srcOrd="1" destOrd="0" presId="urn:microsoft.com/office/officeart/2005/8/layout/chevron2"/>
    <dgm:cxn modelId="{A5B8B543-4E5F-4813-AD8F-CFFD0474B8BF}" type="presParOf" srcId="{EDD9B2D8-2F29-463E-8FD1-F1F4FC1EE794}" destId="{424EC8F8-4ABD-4D0C-A42D-A2367590A534}" srcOrd="13" destOrd="0" presId="urn:microsoft.com/office/officeart/2005/8/layout/chevron2"/>
    <dgm:cxn modelId="{230E4B07-64D8-478B-AB3B-B6F34EE8C7DA}" type="presParOf" srcId="{EDD9B2D8-2F29-463E-8FD1-F1F4FC1EE794}" destId="{56CDE787-761E-4334-B3A0-B1F556D868E5}" srcOrd="14" destOrd="0" presId="urn:microsoft.com/office/officeart/2005/8/layout/chevron2"/>
    <dgm:cxn modelId="{32D6F26A-C8A8-4811-B714-F744506F2AC7}" type="presParOf" srcId="{56CDE787-761E-4334-B3A0-B1F556D868E5}" destId="{77FFBA59-15C6-4DE0-9F7D-C0EE53CB6102}" srcOrd="0" destOrd="0" presId="urn:microsoft.com/office/officeart/2005/8/layout/chevron2"/>
    <dgm:cxn modelId="{6EE213B3-5AB9-42F0-8FC8-E87C61798A28}" type="presParOf" srcId="{56CDE787-761E-4334-B3A0-B1F556D868E5}" destId="{01774291-B3D0-49BC-8381-B2031A4EB9CC}" srcOrd="1" destOrd="0" presId="urn:microsoft.com/office/officeart/2005/8/layout/chevron2"/>
    <dgm:cxn modelId="{2E998AB6-7643-4449-814C-CF7038705944}" type="presParOf" srcId="{EDD9B2D8-2F29-463E-8FD1-F1F4FC1EE794}" destId="{34BCF916-3C3C-41EA-ACD8-B224BB32D325}" srcOrd="15" destOrd="0" presId="urn:microsoft.com/office/officeart/2005/8/layout/chevron2"/>
    <dgm:cxn modelId="{9B4CF5D4-F535-448F-9382-11937904AEFF}" type="presParOf" srcId="{EDD9B2D8-2F29-463E-8FD1-F1F4FC1EE794}" destId="{674C954A-A041-4E09-BD79-DF3C9F192AD0}" srcOrd="16" destOrd="0" presId="urn:microsoft.com/office/officeart/2005/8/layout/chevron2"/>
    <dgm:cxn modelId="{CCF25FC5-C8A6-4F8A-837A-6426A0E05DF2}" type="presParOf" srcId="{674C954A-A041-4E09-BD79-DF3C9F192AD0}" destId="{314F2CDF-09BD-4FFE-8BBF-4EA1EE1755B7}" srcOrd="0" destOrd="0" presId="urn:microsoft.com/office/officeart/2005/8/layout/chevron2"/>
    <dgm:cxn modelId="{E59E69D5-52F4-4CEF-9F1C-35A93802DF20}" type="presParOf" srcId="{674C954A-A041-4E09-BD79-DF3C9F192AD0}" destId="{753923BA-B07A-48A9-9F88-A83F3BDEEB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C1D36C-3D24-4240-8FB1-892AA6B6478F}"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058B57D8-5239-451E-B3F7-23FF5630DE8A}">
      <dgm:prSet phldrT="[Texto]" custT="1"/>
      <dgm:spPr/>
      <dgm:t>
        <a:bodyPr/>
        <a:lstStyle/>
        <a:p>
          <a:r>
            <a:rPr lang="es-EC" sz="2000" dirty="0" smtClean="0">
              <a:solidFill>
                <a:schemeClr val="tx1"/>
              </a:solidFill>
            </a:rPr>
            <a:t>5</a:t>
          </a:r>
          <a:endParaRPr lang="es-EC" sz="2000" dirty="0">
            <a:solidFill>
              <a:schemeClr val="tx1"/>
            </a:solidFill>
          </a:endParaRPr>
        </a:p>
      </dgm:t>
    </dgm:pt>
    <dgm:pt modelId="{0DD385EB-E1D6-494A-A763-CCA70B1E768B}" type="parTrans" cxnId="{63EBBE5E-707A-49E3-AC7D-C8E068F981F3}">
      <dgm:prSet/>
      <dgm:spPr/>
      <dgm:t>
        <a:bodyPr/>
        <a:lstStyle/>
        <a:p>
          <a:endParaRPr lang="es-EC"/>
        </a:p>
      </dgm:t>
    </dgm:pt>
    <dgm:pt modelId="{D3F049BD-31CC-4D21-AD2C-618A55BA5450}" type="sibTrans" cxnId="{63EBBE5E-707A-49E3-AC7D-C8E068F981F3}">
      <dgm:prSet/>
      <dgm:spPr/>
      <dgm:t>
        <a:bodyPr/>
        <a:lstStyle/>
        <a:p>
          <a:endParaRPr lang="es-EC"/>
        </a:p>
      </dgm:t>
    </dgm:pt>
    <dgm:pt modelId="{3765E7BF-022A-4382-946F-910C3A8EA80E}">
      <dgm:prSet phldrT="[Texto]" custT="1"/>
      <dgm:spPr/>
      <dgm:t>
        <a:bodyPr/>
        <a:lstStyle/>
        <a:p>
          <a:pPr algn="just"/>
          <a:r>
            <a:rPr lang="es-EC" sz="1000" b="1" dirty="0" smtClean="0">
              <a:latin typeface="Times New Roman" pitchFamily="18" charset="0"/>
              <a:cs typeface="Times New Roman" pitchFamily="18" charset="0"/>
            </a:rPr>
            <a:t>Indagar de manera exhaustiva los antecedentes crediticios de los clientes a través de visitas a sus domicilios o lugares de trabajo, entrevistas con sus garantes y consultas a la “Central de Riesgos Ecuador” o burós de información de crédito sobre su historial al momento de solicitar y pagar préstamos..</a:t>
          </a:r>
          <a:endParaRPr lang="es-EC" sz="1000" b="1" dirty="0">
            <a:latin typeface="Times New Roman" pitchFamily="18" charset="0"/>
            <a:cs typeface="Times New Roman" pitchFamily="18" charset="0"/>
          </a:endParaRPr>
        </a:p>
      </dgm:t>
    </dgm:pt>
    <dgm:pt modelId="{674D8E08-777F-4159-AC68-B4637165D30F}" type="parTrans" cxnId="{6D065F4E-C093-4794-B75E-ADFE46A79FDD}">
      <dgm:prSet/>
      <dgm:spPr/>
      <dgm:t>
        <a:bodyPr/>
        <a:lstStyle/>
        <a:p>
          <a:endParaRPr lang="es-EC"/>
        </a:p>
      </dgm:t>
    </dgm:pt>
    <dgm:pt modelId="{45F3B68B-ACDA-43FA-B687-831564E04A18}" type="sibTrans" cxnId="{6D065F4E-C093-4794-B75E-ADFE46A79FDD}">
      <dgm:prSet/>
      <dgm:spPr/>
      <dgm:t>
        <a:bodyPr/>
        <a:lstStyle/>
        <a:p>
          <a:endParaRPr lang="es-EC"/>
        </a:p>
      </dgm:t>
    </dgm:pt>
    <dgm:pt modelId="{387296CA-7547-4187-A7D3-9BE445C2506A}">
      <dgm:prSet phldrT="[Texto]" custT="1"/>
      <dgm:spPr/>
      <dgm:t>
        <a:bodyPr/>
        <a:lstStyle/>
        <a:p>
          <a:r>
            <a:rPr lang="es-EC" sz="2000" dirty="0" smtClean="0">
              <a:solidFill>
                <a:schemeClr val="tx1"/>
              </a:solidFill>
            </a:rPr>
            <a:t>8</a:t>
          </a:r>
          <a:endParaRPr lang="es-EC" sz="2000" dirty="0">
            <a:solidFill>
              <a:schemeClr val="tx1"/>
            </a:solidFill>
          </a:endParaRPr>
        </a:p>
      </dgm:t>
    </dgm:pt>
    <dgm:pt modelId="{45FF8F4A-449B-4336-80C8-FF8892BE5B0B}" type="parTrans" cxnId="{AD3606C2-7EBB-4F75-A002-F06FC86FF097}">
      <dgm:prSet/>
      <dgm:spPr/>
      <dgm:t>
        <a:bodyPr/>
        <a:lstStyle/>
        <a:p>
          <a:endParaRPr lang="es-EC"/>
        </a:p>
      </dgm:t>
    </dgm:pt>
    <dgm:pt modelId="{89107C28-62A3-4D7A-BD94-5A0E2AF65D04}" type="sibTrans" cxnId="{AD3606C2-7EBB-4F75-A002-F06FC86FF097}">
      <dgm:prSet/>
      <dgm:spPr/>
      <dgm:t>
        <a:bodyPr/>
        <a:lstStyle/>
        <a:p>
          <a:endParaRPr lang="es-EC"/>
        </a:p>
      </dgm:t>
    </dgm:pt>
    <dgm:pt modelId="{58A5AE94-5BF7-48DF-89E8-12045CFEBE84}">
      <dgm:prSet phldrT="[Texto]" custT="1"/>
      <dgm:spPr/>
      <dgm:t>
        <a:bodyPr/>
        <a:lstStyle/>
        <a:p>
          <a:pPr algn="just"/>
          <a:r>
            <a:rPr lang="es-EC" sz="1000" b="1" dirty="0" smtClean="0">
              <a:latin typeface="Times New Roman" pitchFamily="18" charset="0"/>
              <a:cs typeface="Times New Roman" pitchFamily="18" charset="0"/>
            </a:rPr>
            <a:t>Elaborar proyecciones de flujos de caja incluyendo intereses ganados y pagados que permitan determinar la cantidad de fondos disponibles que la entidad pudiera tener a futuro para satisfacer las necesidades de efectivo de sus depositantes.</a:t>
          </a:r>
          <a:endParaRPr lang="es-EC" sz="1000" b="1" dirty="0">
            <a:latin typeface="Times New Roman" pitchFamily="18" charset="0"/>
            <a:cs typeface="Times New Roman" pitchFamily="18" charset="0"/>
          </a:endParaRPr>
        </a:p>
      </dgm:t>
    </dgm:pt>
    <dgm:pt modelId="{3FC4851C-D79C-4248-B067-75D715236CF7}" type="parTrans" cxnId="{21F68388-D5A9-4F8A-9D43-FD2380EAC58D}">
      <dgm:prSet/>
      <dgm:spPr/>
      <dgm:t>
        <a:bodyPr/>
        <a:lstStyle/>
        <a:p>
          <a:endParaRPr lang="es-EC"/>
        </a:p>
      </dgm:t>
    </dgm:pt>
    <dgm:pt modelId="{06A12EB8-3B51-4ABE-939B-8F088B910020}" type="sibTrans" cxnId="{21F68388-D5A9-4F8A-9D43-FD2380EAC58D}">
      <dgm:prSet/>
      <dgm:spPr/>
      <dgm:t>
        <a:bodyPr/>
        <a:lstStyle/>
        <a:p>
          <a:endParaRPr lang="es-EC"/>
        </a:p>
      </dgm:t>
    </dgm:pt>
    <dgm:pt modelId="{1EAF0B6E-827F-4B8A-9DCA-D36AB040BE43}">
      <dgm:prSet phldrT="[Texto]" custT="1"/>
      <dgm:spPr/>
      <dgm:t>
        <a:bodyPr/>
        <a:lstStyle/>
        <a:p>
          <a:r>
            <a:rPr lang="es-EC" sz="2000" dirty="0" smtClean="0">
              <a:solidFill>
                <a:schemeClr val="tx1"/>
              </a:solidFill>
            </a:rPr>
            <a:t>9</a:t>
          </a:r>
          <a:endParaRPr lang="es-EC" sz="2000" dirty="0">
            <a:solidFill>
              <a:schemeClr val="tx1"/>
            </a:solidFill>
          </a:endParaRPr>
        </a:p>
      </dgm:t>
    </dgm:pt>
    <dgm:pt modelId="{5FD246AD-22A8-4089-A21E-3E416E17EA4A}" type="parTrans" cxnId="{4C05DB6E-C736-4CAA-8CA9-0067BAA5A596}">
      <dgm:prSet/>
      <dgm:spPr/>
      <dgm:t>
        <a:bodyPr/>
        <a:lstStyle/>
        <a:p>
          <a:endParaRPr lang="es-EC"/>
        </a:p>
      </dgm:t>
    </dgm:pt>
    <dgm:pt modelId="{96AFC8AB-4A8A-433C-80DD-DCFF3729EEE0}" type="sibTrans" cxnId="{4C05DB6E-C736-4CAA-8CA9-0067BAA5A596}">
      <dgm:prSet/>
      <dgm:spPr/>
      <dgm:t>
        <a:bodyPr/>
        <a:lstStyle/>
        <a:p>
          <a:endParaRPr lang="es-EC"/>
        </a:p>
      </dgm:t>
    </dgm:pt>
    <dgm:pt modelId="{03F66DA7-F3C7-4E52-BFE5-6C205309E8BD}">
      <dgm:prSet phldrT="[Texto]" custT="1"/>
      <dgm:spPr/>
      <dgm:t>
        <a:bodyPr/>
        <a:lstStyle/>
        <a:p>
          <a:pPr algn="just"/>
          <a:r>
            <a:rPr lang="es-EC" sz="1000" b="1" dirty="0" smtClean="0">
              <a:latin typeface="Times New Roman" pitchFamily="18" charset="0"/>
              <a:cs typeface="Times New Roman" pitchFamily="18" charset="0"/>
            </a:rPr>
            <a:t>Efectuar un estudio detallado de los tipos de depósitos que maneja la entidad a fin de definir a los principales depositantes y el grado de concentración que tiene cada uno en los ahorros.. </a:t>
          </a:r>
          <a:endParaRPr lang="es-EC" sz="1000" b="1" dirty="0">
            <a:latin typeface="Times New Roman" pitchFamily="18" charset="0"/>
            <a:cs typeface="Times New Roman" pitchFamily="18" charset="0"/>
          </a:endParaRPr>
        </a:p>
      </dgm:t>
    </dgm:pt>
    <dgm:pt modelId="{A184F3BC-7703-4889-8834-FBD01A213A3A}" type="parTrans" cxnId="{01D53AC7-FB1A-4A4A-AFF3-714B857DE6F4}">
      <dgm:prSet/>
      <dgm:spPr/>
      <dgm:t>
        <a:bodyPr/>
        <a:lstStyle/>
        <a:p>
          <a:endParaRPr lang="es-EC"/>
        </a:p>
      </dgm:t>
    </dgm:pt>
    <dgm:pt modelId="{25BAF1CE-20BD-4D2C-8133-54E935DF3C22}" type="sibTrans" cxnId="{01D53AC7-FB1A-4A4A-AFF3-714B857DE6F4}">
      <dgm:prSet/>
      <dgm:spPr/>
      <dgm:t>
        <a:bodyPr/>
        <a:lstStyle/>
        <a:p>
          <a:endParaRPr lang="es-EC"/>
        </a:p>
      </dgm:t>
    </dgm:pt>
    <dgm:pt modelId="{7DD71543-23B2-4F28-AF38-FF1AF200617C}">
      <dgm:prSet custT="1"/>
      <dgm:spPr/>
      <dgm:t>
        <a:bodyPr/>
        <a:lstStyle/>
        <a:p>
          <a:r>
            <a:rPr lang="es-EC" sz="2000" dirty="0" smtClean="0">
              <a:solidFill>
                <a:schemeClr val="tx1"/>
              </a:solidFill>
            </a:rPr>
            <a:t>2</a:t>
          </a:r>
          <a:endParaRPr lang="es-EC" sz="2000" dirty="0">
            <a:solidFill>
              <a:schemeClr val="tx1"/>
            </a:solidFill>
          </a:endParaRPr>
        </a:p>
      </dgm:t>
    </dgm:pt>
    <dgm:pt modelId="{FDC1C1CB-F87B-4DB1-98E3-24EA40E615F6}" type="parTrans" cxnId="{3D39C2A0-3E0A-4C51-9B46-C9ECFFDEDAA0}">
      <dgm:prSet/>
      <dgm:spPr/>
      <dgm:t>
        <a:bodyPr/>
        <a:lstStyle/>
        <a:p>
          <a:endParaRPr lang="es-EC"/>
        </a:p>
      </dgm:t>
    </dgm:pt>
    <dgm:pt modelId="{2AD63330-D320-49E4-99C4-30A197DDD30F}" type="sibTrans" cxnId="{3D39C2A0-3E0A-4C51-9B46-C9ECFFDEDAA0}">
      <dgm:prSet/>
      <dgm:spPr/>
      <dgm:t>
        <a:bodyPr/>
        <a:lstStyle/>
        <a:p>
          <a:endParaRPr lang="es-EC"/>
        </a:p>
      </dgm:t>
    </dgm:pt>
    <dgm:pt modelId="{1D65CFB8-2A16-4E40-8DC0-A7E58A9A5AD9}">
      <dgm:prSet custT="1"/>
      <dgm:spPr/>
      <dgm:t>
        <a:bodyPr/>
        <a:lstStyle/>
        <a:p>
          <a:r>
            <a:rPr lang="es-EC" sz="2000" dirty="0" smtClean="0">
              <a:solidFill>
                <a:schemeClr val="tx1"/>
              </a:solidFill>
            </a:rPr>
            <a:t>1</a:t>
          </a:r>
          <a:endParaRPr lang="es-EC" sz="2000" dirty="0">
            <a:solidFill>
              <a:schemeClr val="tx1"/>
            </a:solidFill>
          </a:endParaRPr>
        </a:p>
      </dgm:t>
    </dgm:pt>
    <dgm:pt modelId="{C50C8128-0D6D-416D-855D-AD2A1227C4B1}" type="parTrans" cxnId="{4ABC9CB5-76DA-4521-99FF-A4DEAA88A060}">
      <dgm:prSet/>
      <dgm:spPr/>
      <dgm:t>
        <a:bodyPr/>
        <a:lstStyle/>
        <a:p>
          <a:endParaRPr lang="es-EC"/>
        </a:p>
      </dgm:t>
    </dgm:pt>
    <dgm:pt modelId="{9DA35C8C-C1FB-44EF-945B-C7A772B6BC1C}" type="sibTrans" cxnId="{4ABC9CB5-76DA-4521-99FF-A4DEAA88A060}">
      <dgm:prSet/>
      <dgm:spPr/>
      <dgm:t>
        <a:bodyPr/>
        <a:lstStyle/>
        <a:p>
          <a:endParaRPr lang="es-EC"/>
        </a:p>
      </dgm:t>
    </dgm:pt>
    <dgm:pt modelId="{4C790B87-E4EC-4D77-918F-C938D7384841}">
      <dgm:prSet custT="1"/>
      <dgm:spPr/>
      <dgm:t>
        <a:bodyPr/>
        <a:lstStyle/>
        <a:p>
          <a:r>
            <a:rPr lang="es-EC" sz="2000" dirty="0" smtClean="0">
              <a:solidFill>
                <a:schemeClr val="tx1"/>
              </a:solidFill>
            </a:rPr>
            <a:t>3</a:t>
          </a:r>
          <a:endParaRPr lang="es-EC" sz="2000" dirty="0">
            <a:solidFill>
              <a:schemeClr val="tx1"/>
            </a:solidFill>
          </a:endParaRPr>
        </a:p>
      </dgm:t>
    </dgm:pt>
    <dgm:pt modelId="{7674CDD4-258E-4960-BE38-6EC92F8BBA10}" type="parTrans" cxnId="{C1968891-400F-49A4-B621-8EA61EB6E715}">
      <dgm:prSet/>
      <dgm:spPr/>
      <dgm:t>
        <a:bodyPr/>
        <a:lstStyle/>
        <a:p>
          <a:endParaRPr lang="es-EC"/>
        </a:p>
      </dgm:t>
    </dgm:pt>
    <dgm:pt modelId="{F2610930-286D-4DEB-898E-BFE3AA0367DF}" type="sibTrans" cxnId="{C1968891-400F-49A4-B621-8EA61EB6E715}">
      <dgm:prSet/>
      <dgm:spPr/>
      <dgm:t>
        <a:bodyPr/>
        <a:lstStyle/>
        <a:p>
          <a:endParaRPr lang="es-EC"/>
        </a:p>
      </dgm:t>
    </dgm:pt>
    <dgm:pt modelId="{9EACFF45-46A5-47B2-8C02-DC11FA7EDAB7}">
      <dgm:prSet custT="1"/>
      <dgm:spPr/>
      <dgm:t>
        <a:bodyPr/>
        <a:lstStyle/>
        <a:p>
          <a:r>
            <a:rPr lang="es-EC" sz="2000" dirty="0" smtClean="0">
              <a:solidFill>
                <a:schemeClr val="tx1"/>
              </a:solidFill>
            </a:rPr>
            <a:t>4</a:t>
          </a:r>
          <a:endParaRPr lang="es-EC" sz="2000" dirty="0">
            <a:solidFill>
              <a:schemeClr val="tx1"/>
            </a:solidFill>
          </a:endParaRPr>
        </a:p>
      </dgm:t>
    </dgm:pt>
    <dgm:pt modelId="{A1F2E0F4-8F55-4B83-9288-E728A0741187}" type="parTrans" cxnId="{9F37C51F-0F07-4DE4-8ED4-0DC46F02D1EA}">
      <dgm:prSet/>
      <dgm:spPr/>
      <dgm:t>
        <a:bodyPr/>
        <a:lstStyle/>
        <a:p>
          <a:endParaRPr lang="es-EC"/>
        </a:p>
      </dgm:t>
    </dgm:pt>
    <dgm:pt modelId="{10F8FB5B-3EBE-4E1B-A254-2ED89C19F1BE}" type="sibTrans" cxnId="{9F37C51F-0F07-4DE4-8ED4-0DC46F02D1EA}">
      <dgm:prSet/>
      <dgm:spPr/>
      <dgm:t>
        <a:bodyPr/>
        <a:lstStyle/>
        <a:p>
          <a:endParaRPr lang="es-EC"/>
        </a:p>
      </dgm:t>
    </dgm:pt>
    <dgm:pt modelId="{D51EB70A-B440-4EAD-8C70-014C3A79ABDD}">
      <dgm:prSet custT="1"/>
      <dgm:spPr/>
      <dgm:t>
        <a:bodyPr/>
        <a:lstStyle/>
        <a:p>
          <a:r>
            <a:rPr lang="es-EC" sz="2000" dirty="0" smtClean="0">
              <a:solidFill>
                <a:schemeClr val="tx1"/>
              </a:solidFill>
            </a:rPr>
            <a:t>6</a:t>
          </a:r>
          <a:endParaRPr lang="es-EC" sz="2000" dirty="0">
            <a:solidFill>
              <a:schemeClr val="tx1"/>
            </a:solidFill>
          </a:endParaRPr>
        </a:p>
      </dgm:t>
    </dgm:pt>
    <dgm:pt modelId="{1E397066-DCA3-445E-9CCA-B8BCA3314ACC}" type="parTrans" cxnId="{B2DD58F6-1140-4C86-9F81-628A2C7A09D8}">
      <dgm:prSet/>
      <dgm:spPr/>
      <dgm:t>
        <a:bodyPr/>
        <a:lstStyle/>
        <a:p>
          <a:endParaRPr lang="es-EC"/>
        </a:p>
      </dgm:t>
    </dgm:pt>
    <dgm:pt modelId="{502D7E0C-E963-4B7E-B211-CDDEF5EC6356}" type="sibTrans" cxnId="{B2DD58F6-1140-4C86-9F81-628A2C7A09D8}">
      <dgm:prSet/>
      <dgm:spPr/>
      <dgm:t>
        <a:bodyPr/>
        <a:lstStyle/>
        <a:p>
          <a:endParaRPr lang="es-EC"/>
        </a:p>
      </dgm:t>
    </dgm:pt>
    <dgm:pt modelId="{F65A3769-860F-4C2F-B0DB-F7FA1A0A9EF0}">
      <dgm:prSet custT="1"/>
      <dgm:spPr/>
      <dgm:t>
        <a:bodyPr/>
        <a:lstStyle/>
        <a:p>
          <a:r>
            <a:rPr lang="es-EC" sz="2000" dirty="0" smtClean="0">
              <a:solidFill>
                <a:schemeClr val="tx1"/>
              </a:solidFill>
            </a:rPr>
            <a:t>7</a:t>
          </a:r>
          <a:endParaRPr lang="es-EC" sz="2000" dirty="0">
            <a:solidFill>
              <a:schemeClr val="tx1"/>
            </a:solidFill>
          </a:endParaRPr>
        </a:p>
      </dgm:t>
    </dgm:pt>
    <dgm:pt modelId="{6ADDECBB-9662-4E41-B9DA-69B3358430A1}" type="parTrans" cxnId="{DBC027D4-CB88-4850-B04C-5FD70783C250}">
      <dgm:prSet/>
      <dgm:spPr/>
      <dgm:t>
        <a:bodyPr/>
        <a:lstStyle/>
        <a:p>
          <a:endParaRPr lang="es-EC"/>
        </a:p>
      </dgm:t>
    </dgm:pt>
    <dgm:pt modelId="{660CDE91-D28F-41F9-9FF2-EBBA9507DD0F}" type="sibTrans" cxnId="{DBC027D4-CB88-4850-B04C-5FD70783C250}">
      <dgm:prSet/>
      <dgm:spPr/>
      <dgm:t>
        <a:bodyPr/>
        <a:lstStyle/>
        <a:p>
          <a:endParaRPr lang="es-EC"/>
        </a:p>
      </dgm:t>
    </dgm:pt>
    <dgm:pt modelId="{0DD50595-C30A-4C3C-BC03-70E13AC4B1B7}">
      <dgm:prSet custT="1"/>
      <dgm:spPr/>
      <dgm:t>
        <a:bodyPr/>
        <a:lstStyle/>
        <a:p>
          <a:pPr algn="just"/>
          <a:r>
            <a:rPr lang="es-EC" sz="1000" b="1" dirty="0" smtClean="0">
              <a:latin typeface="Times New Roman" pitchFamily="18" charset="0"/>
              <a:cs typeface="Times New Roman" pitchFamily="18" charset="0"/>
            </a:rPr>
            <a:t>Elaborar de manera inmediata el Plan Estratégico, el Plan Táctico y el Plan Operativo Anual donde se puedan visualizar los objetivos y estrategias que se van a efectuar a corto, mediano y largo plazo para el cumplimiento tanto de las actividades de intermediación financiera como de las labores administrativas y operativas de la entidad.</a:t>
          </a:r>
          <a:endParaRPr lang="es-EC" sz="1000" b="1" dirty="0">
            <a:latin typeface="Times New Roman" pitchFamily="18" charset="0"/>
            <a:cs typeface="Times New Roman" pitchFamily="18" charset="0"/>
          </a:endParaRPr>
        </a:p>
      </dgm:t>
    </dgm:pt>
    <dgm:pt modelId="{A9C5B184-0E10-4AAD-8CA2-A1903B5A3220}" type="parTrans" cxnId="{E7483AA2-F1B8-476C-AB0A-59D5ADD73A88}">
      <dgm:prSet/>
      <dgm:spPr/>
      <dgm:t>
        <a:bodyPr/>
        <a:lstStyle/>
        <a:p>
          <a:endParaRPr lang="es-EC"/>
        </a:p>
      </dgm:t>
    </dgm:pt>
    <dgm:pt modelId="{7D11649C-EB7D-46C7-B9CD-77712B2EE8D1}" type="sibTrans" cxnId="{E7483AA2-F1B8-476C-AB0A-59D5ADD73A88}">
      <dgm:prSet/>
      <dgm:spPr/>
      <dgm:t>
        <a:bodyPr/>
        <a:lstStyle/>
        <a:p>
          <a:endParaRPr lang="es-EC"/>
        </a:p>
      </dgm:t>
    </dgm:pt>
    <dgm:pt modelId="{9230F035-241C-4CDA-8F69-AEB0DBC87590}">
      <dgm:prSet custT="1"/>
      <dgm:spPr/>
      <dgm:t>
        <a:bodyPr/>
        <a:lstStyle/>
        <a:p>
          <a:pPr algn="just"/>
          <a:r>
            <a:rPr lang="es-EC" sz="1000" b="1" dirty="0" smtClean="0">
              <a:latin typeface="Times New Roman" pitchFamily="18" charset="0"/>
              <a:cs typeface="Times New Roman" pitchFamily="18" charset="0"/>
            </a:rPr>
            <a:t>Actualizar en el menor tiempo posible los registros de sus operaciones activas y pasivas así como también sus estados financieros con el propósito de que puedan sustentar la validez de dicha información ante su auditor interno y ante la SEPS.</a:t>
          </a:r>
          <a:endParaRPr lang="es-EC" sz="1000" b="1" dirty="0">
            <a:latin typeface="Times New Roman" pitchFamily="18" charset="0"/>
            <a:cs typeface="Times New Roman" pitchFamily="18" charset="0"/>
          </a:endParaRPr>
        </a:p>
      </dgm:t>
    </dgm:pt>
    <dgm:pt modelId="{822A0A72-6231-4FC6-A66D-B5DE5CC42C99}" type="parTrans" cxnId="{74105239-A943-4D1A-8BE7-3F88A459D745}">
      <dgm:prSet/>
      <dgm:spPr/>
      <dgm:t>
        <a:bodyPr/>
        <a:lstStyle/>
        <a:p>
          <a:endParaRPr lang="es-EC"/>
        </a:p>
      </dgm:t>
    </dgm:pt>
    <dgm:pt modelId="{34B5C2E0-9F94-4FE2-93F7-8421C33C11C3}" type="sibTrans" cxnId="{74105239-A943-4D1A-8BE7-3F88A459D745}">
      <dgm:prSet/>
      <dgm:spPr/>
      <dgm:t>
        <a:bodyPr/>
        <a:lstStyle/>
        <a:p>
          <a:endParaRPr lang="es-EC"/>
        </a:p>
      </dgm:t>
    </dgm:pt>
    <dgm:pt modelId="{311057EE-0952-479D-B902-32F650F593B1}">
      <dgm:prSet custT="1"/>
      <dgm:spPr/>
      <dgm:t>
        <a:bodyPr/>
        <a:lstStyle/>
        <a:p>
          <a:pPr algn="just"/>
          <a:r>
            <a:rPr lang="es-EC" sz="1000" b="1" dirty="0" smtClean="0">
              <a:latin typeface="Times New Roman" pitchFamily="18" charset="0"/>
              <a:cs typeface="Times New Roman" pitchFamily="18" charset="0"/>
            </a:rPr>
            <a:t>Calcular mensualmente o al menos trimestralmente todos los indicadores financieros de la SEPS que corresponden a las cooperativas de ahorro y crédito bajo la premisa de economía popular y solidaria para verificar sus niveles de morosidad, liquidez, rentabilidad, capital y solvencia patrimonial.</a:t>
          </a:r>
          <a:endParaRPr lang="es-EC" sz="1000" b="1" dirty="0">
            <a:latin typeface="Times New Roman" pitchFamily="18" charset="0"/>
            <a:cs typeface="Times New Roman" pitchFamily="18" charset="0"/>
          </a:endParaRPr>
        </a:p>
      </dgm:t>
    </dgm:pt>
    <dgm:pt modelId="{945ADBB9-3EA8-4D42-8A94-EDB36E1FF14E}" type="parTrans" cxnId="{9E195627-A7A1-4A12-92FA-17AB69904659}">
      <dgm:prSet/>
      <dgm:spPr/>
      <dgm:t>
        <a:bodyPr/>
        <a:lstStyle/>
        <a:p>
          <a:endParaRPr lang="es-EC"/>
        </a:p>
      </dgm:t>
    </dgm:pt>
    <dgm:pt modelId="{1E2DB2E4-9BD5-4A91-B335-8D4490963C5F}" type="sibTrans" cxnId="{9E195627-A7A1-4A12-92FA-17AB69904659}">
      <dgm:prSet/>
      <dgm:spPr/>
      <dgm:t>
        <a:bodyPr/>
        <a:lstStyle/>
        <a:p>
          <a:endParaRPr lang="es-EC"/>
        </a:p>
      </dgm:t>
    </dgm:pt>
    <dgm:pt modelId="{3D7A56F0-8E35-4D99-993E-DC626CD7E0DD}">
      <dgm:prSet custT="1"/>
      <dgm:spPr/>
      <dgm:t>
        <a:bodyPr/>
        <a:lstStyle/>
        <a:p>
          <a:pPr algn="just"/>
          <a:r>
            <a:rPr lang="es-EC" sz="1000" b="1" dirty="0" smtClean="0">
              <a:latin typeface="Times New Roman" pitchFamily="18" charset="0"/>
              <a:cs typeface="Times New Roman" pitchFamily="18" charset="0"/>
            </a:rPr>
            <a:t>Crear un plan de contingencia que plantee la revisión continua de los activos productivos (inversiones, créditos por vencer, otros.), la cartera improductiva (que no devenga intereses y vencida), los pasivos con costo (depósitos a la vista, operaciones interbancarias, obligaciones financieras, otros) y los fondos disponibles a fin de establecer estrategias que permitan enfrentar todos los riesgos financieros a los que está expuesta la cooperativa; en especial los riesgos de tasas de interés, de crédito y de liquidez. </a:t>
          </a:r>
          <a:endParaRPr lang="es-EC" sz="1000" b="1" dirty="0">
            <a:latin typeface="Times New Roman" pitchFamily="18" charset="0"/>
            <a:cs typeface="Times New Roman" pitchFamily="18" charset="0"/>
          </a:endParaRPr>
        </a:p>
      </dgm:t>
    </dgm:pt>
    <dgm:pt modelId="{A8488698-96AE-44D7-87BE-1B8E865899B3}" type="parTrans" cxnId="{D27D3563-A217-4D49-AC67-A85A62F7299F}">
      <dgm:prSet/>
      <dgm:spPr/>
      <dgm:t>
        <a:bodyPr/>
        <a:lstStyle/>
        <a:p>
          <a:endParaRPr lang="es-EC"/>
        </a:p>
      </dgm:t>
    </dgm:pt>
    <dgm:pt modelId="{769F9583-0A29-46C0-966D-0E0DC06625C6}" type="sibTrans" cxnId="{D27D3563-A217-4D49-AC67-A85A62F7299F}">
      <dgm:prSet/>
      <dgm:spPr/>
      <dgm:t>
        <a:bodyPr/>
        <a:lstStyle/>
        <a:p>
          <a:endParaRPr lang="es-EC"/>
        </a:p>
      </dgm:t>
    </dgm:pt>
    <dgm:pt modelId="{04ECE872-AD98-4B00-93B8-971E936A401A}">
      <dgm:prSet custT="1"/>
      <dgm:spPr/>
      <dgm:t>
        <a:bodyPr/>
        <a:lstStyle/>
        <a:p>
          <a:r>
            <a:rPr lang="es-EC" sz="1000" b="1" dirty="0" smtClean="0">
              <a:latin typeface="Times New Roman" pitchFamily="18" charset="0"/>
              <a:cs typeface="Times New Roman" pitchFamily="18" charset="0"/>
            </a:rPr>
            <a:t>Establecer provisiones para cuentas incobrables y castigar los créditos que hayan superado los tres años de morosidad luego de haber agotado todas las instancias posibles de cobro a fin de poder estimar de mejor manera los niveles de pérdida máxima aceptada en la cartera de créditos vencida para los próximos períodos económicos.</a:t>
          </a:r>
          <a:endParaRPr lang="es-EC" sz="1000" b="1" dirty="0">
            <a:latin typeface="Times New Roman" pitchFamily="18" charset="0"/>
            <a:cs typeface="Times New Roman" pitchFamily="18" charset="0"/>
          </a:endParaRPr>
        </a:p>
      </dgm:t>
    </dgm:pt>
    <dgm:pt modelId="{ADC93CF5-43CB-41F4-A647-E92B0EC27B7E}" type="parTrans" cxnId="{CE9746CE-7237-472B-A32C-FFA06E46B659}">
      <dgm:prSet/>
      <dgm:spPr/>
      <dgm:t>
        <a:bodyPr/>
        <a:lstStyle/>
        <a:p>
          <a:endParaRPr lang="es-EC"/>
        </a:p>
      </dgm:t>
    </dgm:pt>
    <dgm:pt modelId="{6FD70ADD-209C-43AB-94D8-7341B4151B0B}" type="sibTrans" cxnId="{CE9746CE-7237-472B-A32C-FFA06E46B659}">
      <dgm:prSet/>
      <dgm:spPr/>
      <dgm:t>
        <a:bodyPr/>
        <a:lstStyle/>
        <a:p>
          <a:endParaRPr lang="es-EC"/>
        </a:p>
      </dgm:t>
    </dgm:pt>
    <dgm:pt modelId="{C422F0EA-E995-49EF-9759-357D3C30DD1B}">
      <dgm:prSet custT="1"/>
      <dgm:spPr/>
      <dgm:t>
        <a:bodyPr/>
        <a:lstStyle/>
        <a:p>
          <a:pPr algn="just"/>
          <a:r>
            <a:rPr lang="es-EC" sz="1000" b="1" dirty="0" smtClean="0">
              <a:latin typeface="Times New Roman" pitchFamily="18" charset="0"/>
              <a:cs typeface="Times New Roman" pitchFamily="18" charset="0"/>
            </a:rPr>
            <a:t>Impulsar la gestión de recuperación de la cartera vencida especialmente en las personas que adeuden montos grandes o que tengan muchos préstamos con el objetivo de recuperar toda o al menos la mayor parte de los créditos en mora y así disminuir los niveles de morosidad..</a:t>
          </a:r>
          <a:endParaRPr lang="es-EC" sz="1000" b="1" dirty="0">
            <a:latin typeface="Times New Roman" pitchFamily="18" charset="0"/>
            <a:cs typeface="Times New Roman" pitchFamily="18" charset="0"/>
          </a:endParaRPr>
        </a:p>
      </dgm:t>
    </dgm:pt>
    <dgm:pt modelId="{EA1B75D9-EC1D-40F0-9C21-D178FC9AC9F7}" type="parTrans" cxnId="{C434E4F3-9D10-4831-B50E-2422BCAF3634}">
      <dgm:prSet/>
      <dgm:spPr/>
      <dgm:t>
        <a:bodyPr/>
        <a:lstStyle/>
        <a:p>
          <a:endParaRPr lang="es-EC"/>
        </a:p>
      </dgm:t>
    </dgm:pt>
    <dgm:pt modelId="{6FEE1A8A-553B-4862-B2C2-6EE62292E2F1}" type="sibTrans" cxnId="{C434E4F3-9D10-4831-B50E-2422BCAF3634}">
      <dgm:prSet/>
      <dgm:spPr/>
      <dgm:t>
        <a:bodyPr/>
        <a:lstStyle/>
        <a:p>
          <a:endParaRPr lang="es-EC"/>
        </a:p>
      </dgm:t>
    </dgm:pt>
    <dgm:pt modelId="{EDD9B2D8-2F29-463E-8FD1-F1F4FC1EE794}" type="pres">
      <dgm:prSet presAssocID="{0AC1D36C-3D24-4240-8FB1-892AA6B6478F}" presName="linearFlow" presStyleCnt="0">
        <dgm:presLayoutVars>
          <dgm:dir/>
          <dgm:animLvl val="lvl"/>
          <dgm:resizeHandles val="exact"/>
        </dgm:presLayoutVars>
      </dgm:prSet>
      <dgm:spPr/>
      <dgm:t>
        <a:bodyPr/>
        <a:lstStyle/>
        <a:p>
          <a:endParaRPr lang="es-EC"/>
        </a:p>
      </dgm:t>
    </dgm:pt>
    <dgm:pt modelId="{93A782B4-5160-4ADE-B882-9E95B32BD163}" type="pres">
      <dgm:prSet presAssocID="{1D65CFB8-2A16-4E40-8DC0-A7E58A9A5AD9}" presName="composite" presStyleCnt="0"/>
      <dgm:spPr/>
    </dgm:pt>
    <dgm:pt modelId="{01C01C36-C58C-445C-8DDC-17B8C975577F}" type="pres">
      <dgm:prSet presAssocID="{1D65CFB8-2A16-4E40-8DC0-A7E58A9A5AD9}" presName="parentText" presStyleLbl="alignNode1" presStyleIdx="0" presStyleCnt="9">
        <dgm:presLayoutVars>
          <dgm:chMax val="1"/>
          <dgm:bulletEnabled val="1"/>
        </dgm:presLayoutVars>
      </dgm:prSet>
      <dgm:spPr/>
      <dgm:t>
        <a:bodyPr/>
        <a:lstStyle/>
        <a:p>
          <a:endParaRPr lang="es-EC"/>
        </a:p>
      </dgm:t>
    </dgm:pt>
    <dgm:pt modelId="{0F363322-3444-4549-8BA8-3CF79C6426C7}" type="pres">
      <dgm:prSet presAssocID="{1D65CFB8-2A16-4E40-8DC0-A7E58A9A5AD9}" presName="descendantText" presStyleLbl="alignAcc1" presStyleIdx="0" presStyleCnt="9" custScaleY="127066">
        <dgm:presLayoutVars>
          <dgm:bulletEnabled val="1"/>
        </dgm:presLayoutVars>
      </dgm:prSet>
      <dgm:spPr/>
      <dgm:t>
        <a:bodyPr/>
        <a:lstStyle/>
        <a:p>
          <a:endParaRPr lang="es-EC"/>
        </a:p>
      </dgm:t>
    </dgm:pt>
    <dgm:pt modelId="{B5AFC682-A16D-408F-BCF8-4E7ADF1B5755}" type="pres">
      <dgm:prSet presAssocID="{9DA35C8C-C1FB-44EF-945B-C7A772B6BC1C}" presName="sp" presStyleCnt="0"/>
      <dgm:spPr/>
    </dgm:pt>
    <dgm:pt modelId="{02578FBE-EA2C-4EF8-BC34-517D007B0020}" type="pres">
      <dgm:prSet presAssocID="{7DD71543-23B2-4F28-AF38-FF1AF200617C}" presName="composite" presStyleCnt="0"/>
      <dgm:spPr/>
    </dgm:pt>
    <dgm:pt modelId="{FDB89D93-7708-47CC-BE3D-0EA391B96295}" type="pres">
      <dgm:prSet presAssocID="{7DD71543-23B2-4F28-AF38-FF1AF200617C}" presName="parentText" presStyleLbl="alignNode1" presStyleIdx="1" presStyleCnt="9">
        <dgm:presLayoutVars>
          <dgm:chMax val="1"/>
          <dgm:bulletEnabled val="1"/>
        </dgm:presLayoutVars>
      </dgm:prSet>
      <dgm:spPr/>
      <dgm:t>
        <a:bodyPr/>
        <a:lstStyle/>
        <a:p>
          <a:endParaRPr lang="es-EC"/>
        </a:p>
      </dgm:t>
    </dgm:pt>
    <dgm:pt modelId="{5EB3D8A9-2BCC-423C-B669-AF6EE140BE85}" type="pres">
      <dgm:prSet presAssocID="{7DD71543-23B2-4F28-AF38-FF1AF200617C}" presName="descendantText" presStyleLbl="alignAcc1" presStyleIdx="1" presStyleCnt="9">
        <dgm:presLayoutVars>
          <dgm:bulletEnabled val="1"/>
        </dgm:presLayoutVars>
      </dgm:prSet>
      <dgm:spPr/>
      <dgm:t>
        <a:bodyPr/>
        <a:lstStyle/>
        <a:p>
          <a:endParaRPr lang="es-EC"/>
        </a:p>
      </dgm:t>
    </dgm:pt>
    <dgm:pt modelId="{1527A39D-67CA-4FA0-9113-272F75EE4FCC}" type="pres">
      <dgm:prSet presAssocID="{2AD63330-D320-49E4-99C4-30A197DDD30F}" presName="sp" presStyleCnt="0"/>
      <dgm:spPr/>
    </dgm:pt>
    <dgm:pt modelId="{6F01C002-0D8A-4DC2-A021-C5E907DEA017}" type="pres">
      <dgm:prSet presAssocID="{4C790B87-E4EC-4D77-918F-C938D7384841}" presName="composite" presStyleCnt="0"/>
      <dgm:spPr/>
    </dgm:pt>
    <dgm:pt modelId="{86ADB0BC-22A6-4D44-A350-A7E47E90BA5C}" type="pres">
      <dgm:prSet presAssocID="{4C790B87-E4EC-4D77-918F-C938D7384841}" presName="parentText" presStyleLbl="alignNode1" presStyleIdx="2" presStyleCnt="9">
        <dgm:presLayoutVars>
          <dgm:chMax val="1"/>
          <dgm:bulletEnabled val="1"/>
        </dgm:presLayoutVars>
      </dgm:prSet>
      <dgm:spPr/>
      <dgm:t>
        <a:bodyPr/>
        <a:lstStyle/>
        <a:p>
          <a:endParaRPr lang="es-EC"/>
        </a:p>
      </dgm:t>
    </dgm:pt>
    <dgm:pt modelId="{46FBB974-0B57-4204-A67E-BF0AD9B0662F}" type="pres">
      <dgm:prSet presAssocID="{4C790B87-E4EC-4D77-918F-C938D7384841}" presName="descendantText" presStyleLbl="alignAcc1" presStyleIdx="2" presStyleCnt="9">
        <dgm:presLayoutVars>
          <dgm:bulletEnabled val="1"/>
        </dgm:presLayoutVars>
      </dgm:prSet>
      <dgm:spPr/>
      <dgm:t>
        <a:bodyPr/>
        <a:lstStyle/>
        <a:p>
          <a:endParaRPr lang="es-EC"/>
        </a:p>
      </dgm:t>
    </dgm:pt>
    <dgm:pt modelId="{A92EB0BE-8303-4208-9FAE-42262BE17D35}" type="pres">
      <dgm:prSet presAssocID="{F2610930-286D-4DEB-898E-BFE3AA0367DF}" presName="sp" presStyleCnt="0"/>
      <dgm:spPr/>
    </dgm:pt>
    <dgm:pt modelId="{8C2A69C6-78E8-47D7-8980-55A39459F51D}" type="pres">
      <dgm:prSet presAssocID="{9EACFF45-46A5-47B2-8C02-DC11FA7EDAB7}" presName="composite" presStyleCnt="0"/>
      <dgm:spPr/>
    </dgm:pt>
    <dgm:pt modelId="{2C2B853F-972A-4A77-BED5-E3298C728013}" type="pres">
      <dgm:prSet presAssocID="{9EACFF45-46A5-47B2-8C02-DC11FA7EDAB7}" presName="parentText" presStyleLbl="alignNode1" presStyleIdx="3" presStyleCnt="9">
        <dgm:presLayoutVars>
          <dgm:chMax val="1"/>
          <dgm:bulletEnabled val="1"/>
        </dgm:presLayoutVars>
      </dgm:prSet>
      <dgm:spPr/>
      <dgm:t>
        <a:bodyPr/>
        <a:lstStyle/>
        <a:p>
          <a:endParaRPr lang="es-EC"/>
        </a:p>
      </dgm:t>
    </dgm:pt>
    <dgm:pt modelId="{6FEE4F27-3855-4AD8-9D51-79713294132E}" type="pres">
      <dgm:prSet presAssocID="{9EACFF45-46A5-47B2-8C02-DC11FA7EDAB7}" presName="descendantText" presStyleLbl="alignAcc1" presStyleIdx="3" presStyleCnt="9" custScaleY="150610" custLinFactNeighborX="197" custLinFactNeighborY="-2192">
        <dgm:presLayoutVars>
          <dgm:bulletEnabled val="1"/>
        </dgm:presLayoutVars>
      </dgm:prSet>
      <dgm:spPr/>
      <dgm:t>
        <a:bodyPr/>
        <a:lstStyle/>
        <a:p>
          <a:endParaRPr lang="es-EC"/>
        </a:p>
      </dgm:t>
    </dgm:pt>
    <dgm:pt modelId="{577FBDC8-D4F9-43AA-A133-7C339B4F2D5A}" type="pres">
      <dgm:prSet presAssocID="{10F8FB5B-3EBE-4E1B-A254-2ED89C19F1BE}" presName="sp" presStyleCnt="0"/>
      <dgm:spPr/>
    </dgm:pt>
    <dgm:pt modelId="{56A9FFAC-F2C0-44DA-82F4-993BE44D69FF}" type="pres">
      <dgm:prSet presAssocID="{058B57D8-5239-451E-B3F7-23FF5630DE8A}" presName="composite" presStyleCnt="0"/>
      <dgm:spPr/>
    </dgm:pt>
    <dgm:pt modelId="{56DEDC64-2C57-437C-A18C-525F579F10E2}" type="pres">
      <dgm:prSet presAssocID="{058B57D8-5239-451E-B3F7-23FF5630DE8A}" presName="parentText" presStyleLbl="alignNode1" presStyleIdx="4" presStyleCnt="9">
        <dgm:presLayoutVars>
          <dgm:chMax val="1"/>
          <dgm:bulletEnabled val="1"/>
        </dgm:presLayoutVars>
      </dgm:prSet>
      <dgm:spPr/>
      <dgm:t>
        <a:bodyPr/>
        <a:lstStyle/>
        <a:p>
          <a:endParaRPr lang="es-EC"/>
        </a:p>
      </dgm:t>
    </dgm:pt>
    <dgm:pt modelId="{293467AB-A377-406D-86E2-BD6FDB611EAB}" type="pres">
      <dgm:prSet presAssocID="{058B57D8-5239-451E-B3F7-23FF5630DE8A}" presName="descendantText" presStyleLbl="alignAcc1" presStyleIdx="4" presStyleCnt="9" custLinFactNeighborX="197" custLinFactNeighborY="1877">
        <dgm:presLayoutVars>
          <dgm:bulletEnabled val="1"/>
        </dgm:presLayoutVars>
      </dgm:prSet>
      <dgm:spPr/>
      <dgm:t>
        <a:bodyPr/>
        <a:lstStyle/>
        <a:p>
          <a:endParaRPr lang="es-EC"/>
        </a:p>
      </dgm:t>
    </dgm:pt>
    <dgm:pt modelId="{B4FA8B97-BAD2-4940-BB07-44B6A351B9F8}" type="pres">
      <dgm:prSet presAssocID="{D3F049BD-31CC-4D21-AD2C-618A55BA5450}" presName="sp" presStyleCnt="0"/>
      <dgm:spPr/>
    </dgm:pt>
    <dgm:pt modelId="{380085C2-3E8A-496B-B0C2-1E0535436457}" type="pres">
      <dgm:prSet presAssocID="{D51EB70A-B440-4EAD-8C70-014C3A79ABDD}" presName="composite" presStyleCnt="0"/>
      <dgm:spPr/>
    </dgm:pt>
    <dgm:pt modelId="{CDBD03C2-760A-4C02-88E7-F8C7FBC31D51}" type="pres">
      <dgm:prSet presAssocID="{D51EB70A-B440-4EAD-8C70-014C3A79ABDD}" presName="parentText" presStyleLbl="alignNode1" presStyleIdx="5" presStyleCnt="9">
        <dgm:presLayoutVars>
          <dgm:chMax val="1"/>
          <dgm:bulletEnabled val="1"/>
        </dgm:presLayoutVars>
      </dgm:prSet>
      <dgm:spPr/>
      <dgm:t>
        <a:bodyPr/>
        <a:lstStyle/>
        <a:p>
          <a:endParaRPr lang="es-EC"/>
        </a:p>
      </dgm:t>
    </dgm:pt>
    <dgm:pt modelId="{D72556BB-51E3-4199-B679-A567238EBC0A}" type="pres">
      <dgm:prSet presAssocID="{D51EB70A-B440-4EAD-8C70-014C3A79ABDD}" presName="descendantText" presStyleLbl="alignAcc1" presStyleIdx="5" presStyleCnt="9">
        <dgm:presLayoutVars>
          <dgm:bulletEnabled val="1"/>
        </dgm:presLayoutVars>
      </dgm:prSet>
      <dgm:spPr/>
      <dgm:t>
        <a:bodyPr/>
        <a:lstStyle/>
        <a:p>
          <a:endParaRPr lang="es-EC"/>
        </a:p>
      </dgm:t>
    </dgm:pt>
    <dgm:pt modelId="{37BE1FF9-4F34-47F9-B63A-156EF8AD0686}" type="pres">
      <dgm:prSet presAssocID="{502D7E0C-E963-4B7E-B211-CDDEF5EC6356}" presName="sp" presStyleCnt="0"/>
      <dgm:spPr/>
    </dgm:pt>
    <dgm:pt modelId="{F2233B6F-A07E-4932-BEA0-D380E7D94AA4}" type="pres">
      <dgm:prSet presAssocID="{F65A3769-860F-4C2F-B0DB-F7FA1A0A9EF0}" presName="composite" presStyleCnt="0"/>
      <dgm:spPr/>
    </dgm:pt>
    <dgm:pt modelId="{09C0D0CE-10BB-4E3A-935F-D1E7D8A76AF4}" type="pres">
      <dgm:prSet presAssocID="{F65A3769-860F-4C2F-B0DB-F7FA1A0A9EF0}" presName="parentText" presStyleLbl="alignNode1" presStyleIdx="6" presStyleCnt="9">
        <dgm:presLayoutVars>
          <dgm:chMax val="1"/>
          <dgm:bulletEnabled val="1"/>
        </dgm:presLayoutVars>
      </dgm:prSet>
      <dgm:spPr/>
      <dgm:t>
        <a:bodyPr/>
        <a:lstStyle/>
        <a:p>
          <a:endParaRPr lang="es-EC"/>
        </a:p>
      </dgm:t>
    </dgm:pt>
    <dgm:pt modelId="{200C2987-5790-486F-A253-9E115B5A90B1}" type="pres">
      <dgm:prSet presAssocID="{F65A3769-860F-4C2F-B0DB-F7FA1A0A9EF0}" presName="descendantText" presStyleLbl="alignAcc1" presStyleIdx="6" presStyleCnt="9">
        <dgm:presLayoutVars>
          <dgm:bulletEnabled val="1"/>
        </dgm:presLayoutVars>
      </dgm:prSet>
      <dgm:spPr/>
      <dgm:t>
        <a:bodyPr/>
        <a:lstStyle/>
        <a:p>
          <a:endParaRPr lang="es-EC"/>
        </a:p>
      </dgm:t>
    </dgm:pt>
    <dgm:pt modelId="{424EC8F8-4ABD-4D0C-A42D-A2367590A534}" type="pres">
      <dgm:prSet presAssocID="{660CDE91-D28F-41F9-9FF2-EBBA9507DD0F}" presName="sp" presStyleCnt="0"/>
      <dgm:spPr/>
    </dgm:pt>
    <dgm:pt modelId="{56CDE787-761E-4334-B3A0-B1F556D868E5}" type="pres">
      <dgm:prSet presAssocID="{387296CA-7547-4187-A7D3-9BE445C2506A}" presName="composite" presStyleCnt="0"/>
      <dgm:spPr/>
    </dgm:pt>
    <dgm:pt modelId="{77FFBA59-15C6-4DE0-9F7D-C0EE53CB6102}" type="pres">
      <dgm:prSet presAssocID="{387296CA-7547-4187-A7D3-9BE445C2506A}" presName="parentText" presStyleLbl="alignNode1" presStyleIdx="7" presStyleCnt="9">
        <dgm:presLayoutVars>
          <dgm:chMax val="1"/>
          <dgm:bulletEnabled val="1"/>
        </dgm:presLayoutVars>
      </dgm:prSet>
      <dgm:spPr/>
      <dgm:t>
        <a:bodyPr/>
        <a:lstStyle/>
        <a:p>
          <a:endParaRPr lang="es-EC"/>
        </a:p>
      </dgm:t>
    </dgm:pt>
    <dgm:pt modelId="{01774291-B3D0-49BC-8381-B2031A4EB9CC}" type="pres">
      <dgm:prSet presAssocID="{387296CA-7547-4187-A7D3-9BE445C2506A}" presName="descendantText" presStyleLbl="alignAcc1" presStyleIdx="7" presStyleCnt="9">
        <dgm:presLayoutVars>
          <dgm:bulletEnabled val="1"/>
        </dgm:presLayoutVars>
      </dgm:prSet>
      <dgm:spPr/>
      <dgm:t>
        <a:bodyPr/>
        <a:lstStyle/>
        <a:p>
          <a:endParaRPr lang="es-EC"/>
        </a:p>
      </dgm:t>
    </dgm:pt>
    <dgm:pt modelId="{34BCF916-3C3C-41EA-ACD8-B224BB32D325}" type="pres">
      <dgm:prSet presAssocID="{89107C28-62A3-4D7A-BD94-5A0E2AF65D04}" presName="sp" presStyleCnt="0"/>
      <dgm:spPr/>
    </dgm:pt>
    <dgm:pt modelId="{674C954A-A041-4E09-BD79-DF3C9F192AD0}" type="pres">
      <dgm:prSet presAssocID="{1EAF0B6E-827F-4B8A-9DCA-D36AB040BE43}" presName="composite" presStyleCnt="0"/>
      <dgm:spPr/>
    </dgm:pt>
    <dgm:pt modelId="{314F2CDF-09BD-4FFE-8BBF-4EA1EE1755B7}" type="pres">
      <dgm:prSet presAssocID="{1EAF0B6E-827F-4B8A-9DCA-D36AB040BE43}" presName="parentText" presStyleLbl="alignNode1" presStyleIdx="8" presStyleCnt="9">
        <dgm:presLayoutVars>
          <dgm:chMax val="1"/>
          <dgm:bulletEnabled val="1"/>
        </dgm:presLayoutVars>
      </dgm:prSet>
      <dgm:spPr/>
      <dgm:t>
        <a:bodyPr/>
        <a:lstStyle/>
        <a:p>
          <a:endParaRPr lang="es-EC"/>
        </a:p>
      </dgm:t>
    </dgm:pt>
    <dgm:pt modelId="{753923BA-B07A-48A9-9F88-A83F3BDEEBD3}" type="pres">
      <dgm:prSet presAssocID="{1EAF0B6E-827F-4B8A-9DCA-D36AB040BE43}" presName="descendantText" presStyleLbl="alignAcc1" presStyleIdx="8" presStyleCnt="9">
        <dgm:presLayoutVars>
          <dgm:bulletEnabled val="1"/>
        </dgm:presLayoutVars>
      </dgm:prSet>
      <dgm:spPr/>
      <dgm:t>
        <a:bodyPr/>
        <a:lstStyle/>
        <a:p>
          <a:endParaRPr lang="es-EC"/>
        </a:p>
      </dgm:t>
    </dgm:pt>
  </dgm:ptLst>
  <dgm:cxnLst>
    <dgm:cxn modelId="{C1968891-400F-49A4-B621-8EA61EB6E715}" srcId="{0AC1D36C-3D24-4240-8FB1-892AA6B6478F}" destId="{4C790B87-E4EC-4D77-918F-C938D7384841}" srcOrd="2" destOrd="0" parTransId="{7674CDD4-258E-4960-BE38-6EC92F8BBA10}" sibTransId="{F2610930-286D-4DEB-898E-BFE3AA0367DF}"/>
    <dgm:cxn modelId="{268AD4E2-428C-4EF5-B3A6-BDC804033BC2}" type="presOf" srcId="{C422F0EA-E995-49EF-9759-357D3C30DD1B}" destId="{200C2987-5790-486F-A253-9E115B5A90B1}" srcOrd="0" destOrd="0" presId="urn:microsoft.com/office/officeart/2005/8/layout/chevron2"/>
    <dgm:cxn modelId="{1977A440-1499-4758-A2D6-71D70710F276}" type="presOf" srcId="{0AC1D36C-3D24-4240-8FB1-892AA6B6478F}" destId="{EDD9B2D8-2F29-463E-8FD1-F1F4FC1EE794}" srcOrd="0" destOrd="0" presId="urn:microsoft.com/office/officeart/2005/8/layout/chevron2"/>
    <dgm:cxn modelId="{7032A42E-95B7-46B4-9F3A-71D6B38A8CC1}" type="presOf" srcId="{4C790B87-E4EC-4D77-918F-C938D7384841}" destId="{86ADB0BC-22A6-4D44-A350-A7E47E90BA5C}" srcOrd="0" destOrd="0" presId="urn:microsoft.com/office/officeart/2005/8/layout/chevron2"/>
    <dgm:cxn modelId="{74105239-A943-4D1A-8BE7-3F88A459D745}" srcId="{7DD71543-23B2-4F28-AF38-FF1AF200617C}" destId="{9230F035-241C-4CDA-8F69-AEB0DBC87590}" srcOrd="0" destOrd="0" parTransId="{822A0A72-6231-4FC6-A66D-B5DE5CC42C99}" sibTransId="{34B5C2E0-9F94-4FE2-93F7-8421C33C11C3}"/>
    <dgm:cxn modelId="{9E195627-A7A1-4A12-92FA-17AB69904659}" srcId="{4C790B87-E4EC-4D77-918F-C938D7384841}" destId="{311057EE-0952-479D-B902-32F650F593B1}" srcOrd="0" destOrd="0" parTransId="{945ADBB9-3EA8-4D42-8A94-EDB36E1FF14E}" sibTransId="{1E2DB2E4-9BD5-4A91-B335-8D4490963C5F}"/>
    <dgm:cxn modelId="{E7483AA2-F1B8-476C-AB0A-59D5ADD73A88}" srcId="{1D65CFB8-2A16-4E40-8DC0-A7E58A9A5AD9}" destId="{0DD50595-C30A-4C3C-BC03-70E13AC4B1B7}" srcOrd="0" destOrd="0" parTransId="{A9C5B184-0E10-4AAD-8CA2-A1903B5A3220}" sibTransId="{7D11649C-EB7D-46C7-B9CD-77712B2EE8D1}"/>
    <dgm:cxn modelId="{69ABDD87-92E2-4585-B28E-43B80A41966F}" type="presOf" srcId="{3D7A56F0-8E35-4D99-993E-DC626CD7E0DD}" destId="{6FEE4F27-3855-4AD8-9D51-79713294132E}" srcOrd="0" destOrd="0" presId="urn:microsoft.com/office/officeart/2005/8/layout/chevron2"/>
    <dgm:cxn modelId="{A16864F6-EA5E-496B-A0F8-DBD28C6482AB}" type="presOf" srcId="{058B57D8-5239-451E-B3F7-23FF5630DE8A}" destId="{56DEDC64-2C57-437C-A18C-525F579F10E2}" srcOrd="0" destOrd="0" presId="urn:microsoft.com/office/officeart/2005/8/layout/chevron2"/>
    <dgm:cxn modelId="{63EBBE5E-707A-49E3-AC7D-C8E068F981F3}" srcId="{0AC1D36C-3D24-4240-8FB1-892AA6B6478F}" destId="{058B57D8-5239-451E-B3F7-23FF5630DE8A}" srcOrd="4" destOrd="0" parTransId="{0DD385EB-E1D6-494A-A763-CCA70B1E768B}" sibTransId="{D3F049BD-31CC-4D21-AD2C-618A55BA5450}"/>
    <dgm:cxn modelId="{18356A7C-8635-4AAA-B875-258477E9328E}" type="presOf" srcId="{3765E7BF-022A-4382-946F-910C3A8EA80E}" destId="{293467AB-A377-406D-86E2-BD6FDB611EAB}" srcOrd="0" destOrd="0" presId="urn:microsoft.com/office/officeart/2005/8/layout/chevron2"/>
    <dgm:cxn modelId="{F238AF6C-94C2-4A44-AE1A-ED77C1A21300}" type="presOf" srcId="{9230F035-241C-4CDA-8F69-AEB0DBC87590}" destId="{5EB3D8A9-2BCC-423C-B669-AF6EE140BE85}" srcOrd="0" destOrd="0" presId="urn:microsoft.com/office/officeart/2005/8/layout/chevron2"/>
    <dgm:cxn modelId="{3D39C2A0-3E0A-4C51-9B46-C9ECFFDEDAA0}" srcId="{0AC1D36C-3D24-4240-8FB1-892AA6B6478F}" destId="{7DD71543-23B2-4F28-AF38-FF1AF200617C}" srcOrd="1" destOrd="0" parTransId="{FDC1C1CB-F87B-4DB1-98E3-24EA40E615F6}" sibTransId="{2AD63330-D320-49E4-99C4-30A197DDD30F}"/>
    <dgm:cxn modelId="{B2DD58F6-1140-4C86-9F81-628A2C7A09D8}" srcId="{0AC1D36C-3D24-4240-8FB1-892AA6B6478F}" destId="{D51EB70A-B440-4EAD-8C70-014C3A79ABDD}" srcOrd="5" destOrd="0" parTransId="{1E397066-DCA3-445E-9CCA-B8BCA3314ACC}" sibTransId="{502D7E0C-E963-4B7E-B211-CDDEF5EC6356}"/>
    <dgm:cxn modelId="{4A3F0C4B-8256-479B-8F7B-C59B71F4C884}" type="presOf" srcId="{58A5AE94-5BF7-48DF-89E8-12045CFEBE84}" destId="{01774291-B3D0-49BC-8381-B2031A4EB9CC}" srcOrd="0" destOrd="0" presId="urn:microsoft.com/office/officeart/2005/8/layout/chevron2"/>
    <dgm:cxn modelId="{682AEEC9-3F85-41C9-A7C4-43FA1EAC8C19}" type="presOf" srcId="{04ECE872-AD98-4B00-93B8-971E936A401A}" destId="{D72556BB-51E3-4199-B679-A567238EBC0A}" srcOrd="0" destOrd="0" presId="urn:microsoft.com/office/officeart/2005/8/layout/chevron2"/>
    <dgm:cxn modelId="{D0BD5C6A-5E5F-49F3-8CF8-77C8A091F336}" type="presOf" srcId="{F65A3769-860F-4C2F-B0DB-F7FA1A0A9EF0}" destId="{09C0D0CE-10BB-4E3A-935F-D1E7D8A76AF4}" srcOrd="0" destOrd="0" presId="urn:microsoft.com/office/officeart/2005/8/layout/chevron2"/>
    <dgm:cxn modelId="{2CD2D83B-8954-486F-B3FD-CEA5E0F1C71F}" type="presOf" srcId="{311057EE-0952-479D-B902-32F650F593B1}" destId="{46FBB974-0B57-4204-A67E-BF0AD9B0662F}" srcOrd="0" destOrd="0" presId="urn:microsoft.com/office/officeart/2005/8/layout/chevron2"/>
    <dgm:cxn modelId="{CE9746CE-7237-472B-A32C-FFA06E46B659}" srcId="{D51EB70A-B440-4EAD-8C70-014C3A79ABDD}" destId="{04ECE872-AD98-4B00-93B8-971E936A401A}" srcOrd="0" destOrd="0" parTransId="{ADC93CF5-43CB-41F4-A647-E92B0EC27B7E}" sibTransId="{6FD70ADD-209C-43AB-94D8-7341B4151B0B}"/>
    <dgm:cxn modelId="{1C1DD15F-1D33-404D-9DDE-84D1D05447D0}" type="presOf" srcId="{9EACFF45-46A5-47B2-8C02-DC11FA7EDAB7}" destId="{2C2B853F-972A-4A77-BED5-E3298C728013}" srcOrd="0" destOrd="0" presId="urn:microsoft.com/office/officeart/2005/8/layout/chevron2"/>
    <dgm:cxn modelId="{01D53AC7-FB1A-4A4A-AFF3-714B857DE6F4}" srcId="{1EAF0B6E-827F-4B8A-9DCA-D36AB040BE43}" destId="{03F66DA7-F3C7-4E52-BFE5-6C205309E8BD}" srcOrd="0" destOrd="0" parTransId="{A184F3BC-7703-4889-8834-FBD01A213A3A}" sibTransId="{25BAF1CE-20BD-4D2C-8133-54E935DF3C22}"/>
    <dgm:cxn modelId="{AD3606C2-7EBB-4F75-A002-F06FC86FF097}" srcId="{0AC1D36C-3D24-4240-8FB1-892AA6B6478F}" destId="{387296CA-7547-4187-A7D3-9BE445C2506A}" srcOrd="7" destOrd="0" parTransId="{45FF8F4A-449B-4336-80C8-FF8892BE5B0B}" sibTransId="{89107C28-62A3-4D7A-BD94-5A0E2AF65D04}"/>
    <dgm:cxn modelId="{1DF6DC51-F940-47CE-A9C6-5FD22CDEDDA5}" type="presOf" srcId="{0DD50595-C30A-4C3C-BC03-70E13AC4B1B7}" destId="{0F363322-3444-4549-8BA8-3CF79C6426C7}" srcOrd="0" destOrd="0" presId="urn:microsoft.com/office/officeart/2005/8/layout/chevron2"/>
    <dgm:cxn modelId="{809008C5-CC52-468E-A9D0-6872AC5A1D76}" type="presOf" srcId="{D51EB70A-B440-4EAD-8C70-014C3A79ABDD}" destId="{CDBD03C2-760A-4C02-88E7-F8C7FBC31D51}" srcOrd="0" destOrd="0" presId="urn:microsoft.com/office/officeart/2005/8/layout/chevron2"/>
    <dgm:cxn modelId="{77423415-8525-47D6-AA59-1E668F114761}" type="presOf" srcId="{03F66DA7-F3C7-4E52-BFE5-6C205309E8BD}" destId="{753923BA-B07A-48A9-9F88-A83F3BDEEBD3}" srcOrd="0" destOrd="0" presId="urn:microsoft.com/office/officeart/2005/8/layout/chevron2"/>
    <dgm:cxn modelId="{C434E4F3-9D10-4831-B50E-2422BCAF3634}" srcId="{F65A3769-860F-4C2F-B0DB-F7FA1A0A9EF0}" destId="{C422F0EA-E995-49EF-9759-357D3C30DD1B}" srcOrd="0" destOrd="0" parTransId="{EA1B75D9-EC1D-40F0-9C21-D178FC9AC9F7}" sibTransId="{6FEE1A8A-553B-4862-B2C2-6EE62292E2F1}"/>
    <dgm:cxn modelId="{DBC027D4-CB88-4850-B04C-5FD70783C250}" srcId="{0AC1D36C-3D24-4240-8FB1-892AA6B6478F}" destId="{F65A3769-860F-4C2F-B0DB-F7FA1A0A9EF0}" srcOrd="6" destOrd="0" parTransId="{6ADDECBB-9662-4E41-B9DA-69B3358430A1}" sibTransId="{660CDE91-D28F-41F9-9FF2-EBBA9507DD0F}"/>
    <dgm:cxn modelId="{4C05DB6E-C736-4CAA-8CA9-0067BAA5A596}" srcId="{0AC1D36C-3D24-4240-8FB1-892AA6B6478F}" destId="{1EAF0B6E-827F-4B8A-9DCA-D36AB040BE43}" srcOrd="8" destOrd="0" parTransId="{5FD246AD-22A8-4089-A21E-3E416E17EA4A}" sibTransId="{96AFC8AB-4A8A-433C-80DD-DCFF3729EEE0}"/>
    <dgm:cxn modelId="{4ABC9CB5-76DA-4521-99FF-A4DEAA88A060}" srcId="{0AC1D36C-3D24-4240-8FB1-892AA6B6478F}" destId="{1D65CFB8-2A16-4E40-8DC0-A7E58A9A5AD9}" srcOrd="0" destOrd="0" parTransId="{C50C8128-0D6D-416D-855D-AD2A1227C4B1}" sibTransId="{9DA35C8C-C1FB-44EF-945B-C7A772B6BC1C}"/>
    <dgm:cxn modelId="{9F37C51F-0F07-4DE4-8ED4-0DC46F02D1EA}" srcId="{0AC1D36C-3D24-4240-8FB1-892AA6B6478F}" destId="{9EACFF45-46A5-47B2-8C02-DC11FA7EDAB7}" srcOrd="3" destOrd="0" parTransId="{A1F2E0F4-8F55-4B83-9288-E728A0741187}" sibTransId="{10F8FB5B-3EBE-4E1B-A254-2ED89C19F1BE}"/>
    <dgm:cxn modelId="{17BDFF8F-656B-45BC-84C9-D14B951F46FE}" type="presOf" srcId="{1EAF0B6E-827F-4B8A-9DCA-D36AB040BE43}" destId="{314F2CDF-09BD-4FFE-8BBF-4EA1EE1755B7}" srcOrd="0" destOrd="0" presId="urn:microsoft.com/office/officeart/2005/8/layout/chevron2"/>
    <dgm:cxn modelId="{6D065F4E-C093-4794-B75E-ADFE46A79FDD}" srcId="{058B57D8-5239-451E-B3F7-23FF5630DE8A}" destId="{3765E7BF-022A-4382-946F-910C3A8EA80E}" srcOrd="0" destOrd="0" parTransId="{674D8E08-777F-4159-AC68-B4637165D30F}" sibTransId="{45F3B68B-ACDA-43FA-B687-831564E04A18}"/>
    <dgm:cxn modelId="{21F68388-D5A9-4F8A-9D43-FD2380EAC58D}" srcId="{387296CA-7547-4187-A7D3-9BE445C2506A}" destId="{58A5AE94-5BF7-48DF-89E8-12045CFEBE84}" srcOrd="0" destOrd="0" parTransId="{3FC4851C-D79C-4248-B067-75D715236CF7}" sibTransId="{06A12EB8-3B51-4ABE-939B-8F088B910020}"/>
    <dgm:cxn modelId="{E582F6CD-BBF0-4D61-8B73-72493BF45E81}" type="presOf" srcId="{387296CA-7547-4187-A7D3-9BE445C2506A}" destId="{77FFBA59-15C6-4DE0-9F7D-C0EE53CB6102}" srcOrd="0" destOrd="0" presId="urn:microsoft.com/office/officeart/2005/8/layout/chevron2"/>
    <dgm:cxn modelId="{D27D3563-A217-4D49-AC67-A85A62F7299F}" srcId="{9EACFF45-46A5-47B2-8C02-DC11FA7EDAB7}" destId="{3D7A56F0-8E35-4D99-993E-DC626CD7E0DD}" srcOrd="0" destOrd="0" parTransId="{A8488698-96AE-44D7-87BE-1B8E865899B3}" sibTransId="{769F9583-0A29-46C0-966D-0E0DC06625C6}"/>
    <dgm:cxn modelId="{98F673B1-2676-4D48-9009-8995A8FA4731}" type="presOf" srcId="{1D65CFB8-2A16-4E40-8DC0-A7E58A9A5AD9}" destId="{01C01C36-C58C-445C-8DDC-17B8C975577F}" srcOrd="0" destOrd="0" presId="urn:microsoft.com/office/officeart/2005/8/layout/chevron2"/>
    <dgm:cxn modelId="{E4D47659-EEA2-46E8-89C5-1043A8F84974}" type="presOf" srcId="{7DD71543-23B2-4F28-AF38-FF1AF200617C}" destId="{FDB89D93-7708-47CC-BE3D-0EA391B96295}" srcOrd="0" destOrd="0" presId="urn:microsoft.com/office/officeart/2005/8/layout/chevron2"/>
    <dgm:cxn modelId="{91742CA4-5B93-4900-8D57-4A6F26B20891}" type="presParOf" srcId="{EDD9B2D8-2F29-463E-8FD1-F1F4FC1EE794}" destId="{93A782B4-5160-4ADE-B882-9E95B32BD163}" srcOrd="0" destOrd="0" presId="urn:microsoft.com/office/officeart/2005/8/layout/chevron2"/>
    <dgm:cxn modelId="{BBE59DD1-CE9E-4D91-A680-61666C7F8072}" type="presParOf" srcId="{93A782B4-5160-4ADE-B882-9E95B32BD163}" destId="{01C01C36-C58C-445C-8DDC-17B8C975577F}" srcOrd="0" destOrd="0" presId="urn:microsoft.com/office/officeart/2005/8/layout/chevron2"/>
    <dgm:cxn modelId="{213583DC-B0D2-4849-B73D-381E2FDE29BC}" type="presParOf" srcId="{93A782B4-5160-4ADE-B882-9E95B32BD163}" destId="{0F363322-3444-4549-8BA8-3CF79C6426C7}" srcOrd="1" destOrd="0" presId="urn:microsoft.com/office/officeart/2005/8/layout/chevron2"/>
    <dgm:cxn modelId="{0F4F5C1E-304B-4752-9649-60B06695D0E8}" type="presParOf" srcId="{EDD9B2D8-2F29-463E-8FD1-F1F4FC1EE794}" destId="{B5AFC682-A16D-408F-BCF8-4E7ADF1B5755}" srcOrd="1" destOrd="0" presId="urn:microsoft.com/office/officeart/2005/8/layout/chevron2"/>
    <dgm:cxn modelId="{612CC01D-4D88-4572-9982-9DD4A4840A29}" type="presParOf" srcId="{EDD9B2D8-2F29-463E-8FD1-F1F4FC1EE794}" destId="{02578FBE-EA2C-4EF8-BC34-517D007B0020}" srcOrd="2" destOrd="0" presId="urn:microsoft.com/office/officeart/2005/8/layout/chevron2"/>
    <dgm:cxn modelId="{143FCE3B-D5D8-43F8-A8FE-AB82661ECD36}" type="presParOf" srcId="{02578FBE-EA2C-4EF8-BC34-517D007B0020}" destId="{FDB89D93-7708-47CC-BE3D-0EA391B96295}" srcOrd="0" destOrd="0" presId="urn:microsoft.com/office/officeart/2005/8/layout/chevron2"/>
    <dgm:cxn modelId="{662AD66D-7C55-432B-A697-200AFAD1CD3D}" type="presParOf" srcId="{02578FBE-EA2C-4EF8-BC34-517D007B0020}" destId="{5EB3D8A9-2BCC-423C-B669-AF6EE140BE85}" srcOrd="1" destOrd="0" presId="urn:microsoft.com/office/officeart/2005/8/layout/chevron2"/>
    <dgm:cxn modelId="{C24B60F5-1FAB-41BB-AF1E-8A2C413F0B38}" type="presParOf" srcId="{EDD9B2D8-2F29-463E-8FD1-F1F4FC1EE794}" destId="{1527A39D-67CA-4FA0-9113-272F75EE4FCC}" srcOrd="3" destOrd="0" presId="urn:microsoft.com/office/officeart/2005/8/layout/chevron2"/>
    <dgm:cxn modelId="{9931E1F6-2088-4641-B8B6-4AAE6307D2DE}" type="presParOf" srcId="{EDD9B2D8-2F29-463E-8FD1-F1F4FC1EE794}" destId="{6F01C002-0D8A-4DC2-A021-C5E907DEA017}" srcOrd="4" destOrd="0" presId="urn:microsoft.com/office/officeart/2005/8/layout/chevron2"/>
    <dgm:cxn modelId="{D783B4D9-CD24-4F57-8654-CCEA7E581BA3}" type="presParOf" srcId="{6F01C002-0D8A-4DC2-A021-C5E907DEA017}" destId="{86ADB0BC-22A6-4D44-A350-A7E47E90BA5C}" srcOrd="0" destOrd="0" presId="urn:microsoft.com/office/officeart/2005/8/layout/chevron2"/>
    <dgm:cxn modelId="{40FAA428-C0EB-42F8-BA58-41CC566D2672}" type="presParOf" srcId="{6F01C002-0D8A-4DC2-A021-C5E907DEA017}" destId="{46FBB974-0B57-4204-A67E-BF0AD9B0662F}" srcOrd="1" destOrd="0" presId="urn:microsoft.com/office/officeart/2005/8/layout/chevron2"/>
    <dgm:cxn modelId="{DC227358-1994-4546-A68A-9AC08FABFD23}" type="presParOf" srcId="{EDD9B2D8-2F29-463E-8FD1-F1F4FC1EE794}" destId="{A92EB0BE-8303-4208-9FAE-42262BE17D35}" srcOrd="5" destOrd="0" presId="urn:microsoft.com/office/officeart/2005/8/layout/chevron2"/>
    <dgm:cxn modelId="{F566F386-1DE7-4C3B-B510-FCE74B54EE92}" type="presParOf" srcId="{EDD9B2D8-2F29-463E-8FD1-F1F4FC1EE794}" destId="{8C2A69C6-78E8-47D7-8980-55A39459F51D}" srcOrd="6" destOrd="0" presId="urn:microsoft.com/office/officeart/2005/8/layout/chevron2"/>
    <dgm:cxn modelId="{E973C837-6522-4907-A254-0449A2480B24}" type="presParOf" srcId="{8C2A69C6-78E8-47D7-8980-55A39459F51D}" destId="{2C2B853F-972A-4A77-BED5-E3298C728013}" srcOrd="0" destOrd="0" presId="urn:microsoft.com/office/officeart/2005/8/layout/chevron2"/>
    <dgm:cxn modelId="{6FD471C0-2CAC-4447-A4D8-95F99AA7090F}" type="presParOf" srcId="{8C2A69C6-78E8-47D7-8980-55A39459F51D}" destId="{6FEE4F27-3855-4AD8-9D51-79713294132E}" srcOrd="1" destOrd="0" presId="urn:microsoft.com/office/officeart/2005/8/layout/chevron2"/>
    <dgm:cxn modelId="{CA7288B6-20B5-4723-8053-1D2AFD06BE19}" type="presParOf" srcId="{EDD9B2D8-2F29-463E-8FD1-F1F4FC1EE794}" destId="{577FBDC8-D4F9-43AA-A133-7C339B4F2D5A}" srcOrd="7" destOrd="0" presId="urn:microsoft.com/office/officeart/2005/8/layout/chevron2"/>
    <dgm:cxn modelId="{86292A10-505D-4BD4-A3DC-230501A1FE0D}" type="presParOf" srcId="{EDD9B2D8-2F29-463E-8FD1-F1F4FC1EE794}" destId="{56A9FFAC-F2C0-44DA-82F4-993BE44D69FF}" srcOrd="8" destOrd="0" presId="urn:microsoft.com/office/officeart/2005/8/layout/chevron2"/>
    <dgm:cxn modelId="{BABCBBF1-B880-4F34-99DE-865D1C7CCCF0}" type="presParOf" srcId="{56A9FFAC-F2C0-44DA-82F4-993BE44D69FF}" destId="{56DEDC64-2C57-437C-A18C-525F579F10E2}" srcOrd="0" destOrd="0" presId="urn:microsoft.com/office/officeart/2005/8/layout/chevron2"/>
    <dgm:cxn modelId="{A0E5F9D8-DB44-4C00-AAEE-7B9506B5AD83}" type="presParOf" srcId="{56A9FFAC-F2C0-44DA-82F4-993BE44D69FF}" destId="{293467AB-A377-406D-86E2-BD6FDB611EAB}" srcOrd="1" destOrd="0" presId="urn:microsoft.com/office/officeart/2005/8/layout/chevron2"/>
    <dgm:cxn modelId="{A00E2B8D-F594-4360-836E-17FDA1B2CA01}" type="presParOf" srcId="{EDD9B2D8-2F29-463E-8FD1-F1F4FC1EE794}" destId="{B4FA8B97-BAD2-4940-BB07-44B6A351B9F8}" srcOrd="9" destOrd="0" presId="urn:microsoft.com/office/officeart/2005/8/layout/chevron2"/>
    <dgm:cxn modelId="{A7FCA866-1A65-4998-B3F8-7AF46E9EE6BD}" type="presParOf" srcId="{EDD9B2D8-2F29-463E-8FD1-F1F4FC1EE794}" destId="{380085C2-3E8A-496B-B0C2-1E0535436457}" srcOrd="10" destOrd="0" presId="urn:microsoft.com/office/officeart/2005/8/layout/chevron2"/>
    <dgm:cxn modelId="{D2C5EC44-1488-4266-849F-EF5D781C4675}" type="presParOf" srcId="{380085C2-3E8A-496B-B0C2-1E0535436457}" destId="{CDBD03C2-760A-4C02-88E7-F8C7FBC31D51}" srcOrd="0" destOrd="0" presId="urn:microsoft.com/office/officeart/2005/8/layout/chevron2"/>
    <dgm:cxn modelId="{3CD25A18-DD55-4F46-AFDA-C6528134E68D}" type="presParOf" srcId="{380085C2-3E8A-496B-B0C2-1E0535436457}" destId="{D72556BB-51E3-4199-B679-A567238EBC0A}" srcOrd="1" destOrd="0" presId="urn:microsoft.com/office/officeart/2005/8/layout/chevron2"/>
    <dgm:cxn modelId="{CFE3986E-19B0-4835-BA3F-2913AA4D0B93}" type="presParOf" srcId="{EDD9B2D8-2F29-463E-8FD1-F1F4FC1EE794}" destId="{37BE1FF9-4F34-47F9-B63A-156EF8AD0686}" srcOrd="11" destOrd="0" presId="urn:microsoft.com/office/officeart/2005/8/layout/chevron2"/>
    <dgm:cxn modelId="{1FAA3E58-F686-4CEC-96F5-7CCCDB17E419}" type="presParOf" srcId="{EDD9B2D8-2F29-463E-8FD1-F1F4FC1EE794}" destId="{F2233B6F-A07E-4932-BEA0-D380E7D94AA4}" srcOrd="12" destOrd="0" presId="urn:microsoft.com/office/officeart/2005/8/layout/chevron2"/>
    <dgm:cxn modelId="{E5ED5C40-0844-4F09-B1D5-1A9C0EB66C1C}" type="presParOf" srcId="{F2233B6F-A07E-4932-BEA0-D380E7D94AA4}" destId="{09C0D0CE-10BB-4E3A-935F-D1E7D8A76AF4}" srcOrd="0" destOrd="0" presId="urn:microsoft.com/office/officeart/2005/8/layout/chevron2"/>
    <dgm:cxn modelId="{EDB5F695-656B-4386-A950-571BC4D33340}" type="presParOf" srcId="{F2233B6F-A07E-4932-BEA0-D380E7D94AA4}" destId="{200C2987-5790-486F-A253-9E115B5A90B1}" srcOrd="1" destOrd="0" presId="urn:microsoft.com/office/officeart/2005/8/layout/chevron2"/>
    <dgm:cxn modelId="{212505F9-E87D-44E3-BC6E-45DFBF4A8342}" type="presParOf" srcId="{EDD9B2D8-2F29-463E-8FD1-F1F4FC1EE794}" destId="{424EC8F8-4ABD-4D0C-A42D-A2367590A534}" srcOrd="13" destOrd="0" presId="urn:microsoft.com/office/officeart/2005/8/layout/chevron2"/>
    <dgm:cxn modelId="{1D7CD310-F6BB-464A-9EBD-6C94503F53BB}" type="presParOf" srcId="{EDD9B2D8-2F29-463E-8FD1-F1F4FC1EE794}" destId="{56CDE787-761E-4334-B3A0-B1F556D868E5}" srcOrd="14" destOrd="0" presId="urn:microsoft.com/office/officeart/2005/8/layout/chevron2"/>
    <dgm:cxn modelId="{61BA3367-EC37-421E-8247-FBCEF67242DD}" type="presParOf" srcId="{56CDE787-761E-4334-B3A0-B1F556D868E5}" destId="{77FFBA59-15C6-4DE0-9F7D-C0EE53CB6102}" srcOrd="0" destOrd="0" presId="urn:microsoft.com/office/officeart/2005/8/layout/chevron2"/>
    <dgm:cxn modelId="{8AC72B63-8D2A-42D3-8486-FB98977A2CCD}" type="presParOf" srcId="{56CDE787-761E-4334-B3A0-B1F556D868E5}" destId="{01774291-B3D0-49BC-8381-B2031A4EB9CC}" srcOrd="1" destOrd="0" presId="urn:microsoft.com/office/officeart/2005/8/layout/chevron2"/>
    <dgm:cxn modelId="{DE7DB633-A647-4630-AF2D-8A5BDB087455}" type="presParOf" srcId="{EDD9B2D8-2F29-463E-8FD1-F1F4FC1EE794}" destId="{34BCF916-3C3C-41EA-ACD8-B224BB32D325}" srcOrd="15" destOrd="0" presId="urn:microsoft.com/office/officeart/2005/8/layout/chevron2"/>
    <dgm:cxn modelId="{BD6DF71E-36A0-4950-BD51-3D8B96277C56}" type="presParOf" srcId="{EDD9B2D8-2F29-463E-8FD1-F1F4FC1EE794}" destId="{674C954A-A041-4E09-BD79-DF3C9F192AD0}" srcOrd="16" destOrd="0" presId="urn:microsoft.com/office/officeart/2005/8/layout/chevron2"/>
    <dgm:cxn modelId="{783298AE-2327-4C06-B460-0B66E805A72C}" type="presParOf" srcId="{674C954A-A041-4E09-BD79-DF3C9F192AD0}" destId="{314F2CDF-09BD-4FFE-8BBF-4EA1EE1755B7}" srcOrd="0" destOrd="0" presId="urn:microsoft.com/office/officeart/2005/8/layout/chevron2"/>
    <dgm:cxn modelId="{39FD4869-A0FF-4033-BA0A-92EEFCD52264}" type="presParOf" srcId="{674C954A-A041-4E09-BD79-DF3C9F192AD0}" destId="{753923BA-B07A-48A9-9F88-A83F3BDEEB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9A425B-AC3D-43F3-9BF5-AA6ED1C0148E}"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lang="es-EC"/>
        </a:p>
      </dgm:t>
    </dgm:pt>
    <dgm:pt modelId="{1DF0D231-E9D0-48A6-81EF-FE9C6DB8CBC9}">
      <dgm:prSet phldrT="[Texto]"/>
      <dgm:spPr>
        <a:ln>
          <a:solidFill>
            <a:schemeClr val="tx1"/>
          </a:solidFill>
        </a:ln>
      </dgm:spPr>
      <dgm:t>
        <a:bodyPr/>
        <a:lstStyle/>
        <a:p>
          <a:r>
            <a:rPr lang="es-EC" b="1" smtClean="0">
              <a:latin typeface="Times New Roman" pitchFamily="18" charset="0"/>
              <a:cs typeface="Times New Roman" pitchFamily="18" charset="0"/>
            </a:rPr>
            <a:t>General</a:t>
          </a:r>
          <a:endParaRPr lang="es-EC" b="1" dirty="0">
            <a:latin typeface="Times New Roman" pitchFamily="18" charset="0"/>
            <a:cs typeface="Times New Roman" pitchFamily="18" charset="0"/>
          </a:endParaRPr>
        </a:p>
      </dgm:t>
    </dgm:pt>
    <dgm:pt modelId="{3DB4F12E-D1C8-44C2-B605-A58FBFCC5447}" type="parTrans" cxnId="{96AF0961-E53A-4A15-AFC0-33287ABE58CB}">
      <dgm:prSet/>
      <dgm:spPr/>
      <dgm:t>
        <a:bodyPr/>
        <a:lstStyle/>
        <a:p>
          <a:endParaRPr lang="es-EC"/>
        </a:p>
      </dgm:t>
    </dgm:pt>
    <dgm:pt modelId="{5E9A3331-EA30-44E6-842D-1419FF06F0F0}" type="sibTrans" cxnId="{96AF0961-E53A-4A15-AFC0-33287ABE58CB}">
      <dgm:prSet/>
      <dgm:spPr/>
      <dgm:t>
        <a:bodyPr/>
        <a:lstStyle/>
        <a:p>
          <a:endParaRPr lang="es-EC"/>
        </a:p>
      </dgm:t>
    </dgm:pt>
    <dgm:pt modelId="{61F2F899-3EC9-45FF-B647-6908CB215EE8}">
      <dgm:prSet phldrT="[Texto]" custT="1"/>
      <dgm:spPr>
        <a:ln>
          <a:solidFill>
            <a:schemeClr val="tx1"/>
          </a:solidFill>
        </a:ln>
      </dgm:spPr>
      <dgm:t>
        <a:bodyPr/>
        <a:lstStyle/>
        <a:p>
          <a:pPr algn="just"/>
          <a:r>
            <a:rPr lang="es-EC" sz="1600" b="1" dirty="0" smtClean="0">
              <a:solidFill>
                <a:srgbClr val="0000FF"/>
              </a:solidFill>
              <a:latin typeface="Times New Roman" pitchFamily="18" charset="0"/>
              <a:cs typeface="Times New Roman" pitchFamily="18" charset="0"/>
            </a:rPr>
            <a:t>Analizar los procesos de administración y evaluación de riesgos  a fin de identificar las causas del incremento del riesgo de liquidez y proponer directrices de gestión administrativa de evaluación y prevención de riesgos financieros que contribuyan a disminuir el riesgo financiero de la COAC Indígena «Alfa y Omega» Ltda.</a:t>
          </a:r>
          <a:endParaRPr lang="es-EC" sz="1600" b="1" dirty="0">
            <a:solidFill>
              <a:srgbClr val="0000FF"/>
            </a:solidFill>
            <a:latin typeface="Times New Roman" pitchFamily="18" charset="0"/>
            <a:cs typeface="Times New Roman" pitchFamily="18" charset="0"/>
          </a:endParaRPr>
        </a:p>
      </dgm:t>
    </dgm:pt>
    <dgm:pt modelId="{3F480266-A620-4EFE-9534-CCA1BBF6C4AB}" type="parTrans" cxnId="{4DB90523-4B1A-42E3-BEE4-FC2043FD12A2}">
      <dgm:prSet/>
      <dgm:spPr/>
      <dgm:t>
        <a:bodyPr/>
        <a:lstStyle/>
        <a:p>
          <a:endParaRPr lang="es-EC"/>
        </a:p>
      </dgm:t>
    </dgm:pt>
    <dgm:pt modelId="{299A06B5-D695-4FE1-9377-1BB019EB0285}" type="sibTrans" cxnId="{4DB90523-4B1A-42E3-BEE4-FC2043FD12A2}">
      <dgm:prSet/>
      <dgm:spPr/>
      <dgm:t>
        <a:bodyPr/>
        <a:lstStyle/>
        <a:p>
          <a:endParaRPr lang="es-EC"/>
        </a:p>
      </dgm:t>
    </dgm:pt>
    <dgm:pt modelId="{8AFF85BE-986D-4522-BE4A-3F765F87889C}">
      <dgm:prSet phldrT="[Texto]"/>
      <dgm:spPr>
        <a:ln>
          <a:solidFill>
            <a:schemeClr val="tx1"/>
          </a:solidFill>
        </a:ln>
      </dgm:spPr>
      <dgm:t>
        <a:bodyPr/>
        <a:lstStyle/>
        <a:p>
          <a:r>
            <a:rPr lang="es-EC" b="1" smtClean="0">
              <a:latin typeface="Times New Roman" pitchFamily="18" charset="0"/>
              <a:cs typeface="Times New Roman" pitchFamily="18" charset="0"/>
            </a:rPr>
            <a:t>Específicos</a:t>
          </a:r>
          <a:endParaRPr lang="es-EC" b="1" dirty="0">
            <a:latin typeface="Times New Roman" pitchFamily="18" charset="0"/>
            <a:cs typeface="Times New Roman" pitchFamily="18" charset="0"/>
          </a:endParaRPr>
        </a:p>
      </dgm:t>
    </dgm:pt>
    <dgm:pt modelId="{5194E6AA-10A9-4D03-8A44-C76982C5DC03}" type="parTrans" cxnId="{2A5E6B00-5EA9-4D64-AF21-7DAA8008CA96}">
      <dgm:prSet/>
      <dgm:spPr/>
      <dgm:t>
        <a:bodyPr/>
        <a:lstStyle/>
        <a:p>
          <a:endParaRPr lang="es-EC"/>
        </a:p>
      </dgm:t>
    </dgm:pt>
    <dgm:pt modelId="{41E4CA62-1C6B-4B80-9864-00BE30D36972}" type="sibTrans" cxnId="{2A5E6B00-5EA9-4D64-AF21-7DAA8008CA96}">
      <dgm:prSet/>
      <dgm:spPr/>
      <dgm:t>
        <a:bodyPr/>
        <a:lstStyle/>
        <a:p>
          <a:endParaRPr lang="es-EC"/>
        </a:p>
      </dgm:t>
    </dgm:pt>
    <dgm:pt modelId="{1755C225-577C-4CAC-96C4-023FF5187846}">
      <dgm:prSet phldrT="[Texto]" custT="1"/>
      <dgm:spPr>
        <a:ln>
          <a:solidFill>
            <a:schemeClr val="tx1"/>
          </a:solidFill>
        </a:ln>
      </dgm:spPr>
      <dgm:t>
        <a:bodyPr/>
        <a:lstStyle/>
        <a:p>
          <a:pPr algn="just"/>
          <a:r>
            <a:rPr lang="es-EC" sz="1600" b="1" dirty="0" smtClean="0">
              <a:solidFill>
                <a:srgbClr val="0000FF"/>
              </a:solidFill>
              <a:latin typeface="Times New Roman" pitchFamily="18" charset="0"/>
              <a:cs typeface="Times New Roman" pitchFamily="18" charset="0"/>
            </a:rPr>
            <a:t>Realizar un diagnóstico para determinar el riesgo financiero  - liquidez de la COAC Indígena «Alfa y Omega» Ltda. </a:t>
          </a:r>
          <a:endParaRPr lang="es-EC" sz="1600" b="1" dirty="0">
            <a:solidFill>
              <a:srgbClr val="0000FF"/>
            </a:solidFill>
            <a:latin typeface="Times New Roman" pitchFamily="18" charset="0"/>
            <a:cs typeface="Times New Roman" pitchFamily="18" charset="0"/>
          </a:endParaRPr>
        </a:p>
      </dgm:t>
    </dgm:pt>
    <dgm:pt modelId="{CD837746-8273-46CC-8FBD-0F5E3BC7B9A3}" type="parTrans" cxnId="{F615B1D3-96A9-4089-8CE6-760B9245D15D}">
      <dgm:prSet/>
      <dgm:spPr/>
      <dgm:t>
        <a:bodyPr/>
        <a:lstStyle/>
        <a:p>
          <a:endParaRPr lang="es-EC"/>
        </a:p>
      </dgm:t>
    </dgm:pt>
    <dgm:pt modelId="{3FD4F931-30AC-41C6-964C-240CCE5929DB}" type="sibTrans" cxnId="{F615B1D3-96A9-4089-8CE6-760B9245D15D}">
      <dgm:prSet/>
      <dgm:spPr/>
      <dgm:t>
        <a:bodyPr/>
        <a:lstStyle/>
        <a:p>
          <a:endParaRPr lang="es-EC"/>
        </a:p>
      </dgm:t>
    </dgm:pt>
    <dgm:pt modelId="{EC444485-19CB-41B9-8341-1A61365E9F47}">
      <dgm:prSet custT="1"/>
      <dgm:spPr>
        <a:ln>
          <a:solidFill>
            <a:schemeClr val="tx1"/>
          </a:solidFill>
        </a:ln>
      </dgm:spPr>
      <dgm:t>
        <a:bodyPr/>
        <a:lstStyle/>
        <a:p>
          <a:pPr algn="just"/>
          <a:r>
            <a:rPr lang="es-EC" sz="1600" b="1" dirty="0" smtClean="0">
              <a:solidFill>
                <a:srgbClr val="0000FF"/>
              </a:solidFill>
              <a:latin typeface="Times New Roman" pitchFamily="18" charset="0"/>
              <a:cs typeface="Times New Roman" pitchFamily="18" charset="0"/>
            </a:rPr>
            <a:t>Identificar las causas del riesgo financiero – liquidez que influyen en la COAC Indígena «Alfa y Omega» Ltda.  </a:t>
          </a:r>
          <a:endParaRPr lang="es-EC" sz="1600" b="1" dirty="0">
            <a:solidFill>
              <a:srgbClr val="0000FF"/>
            </a:solidFill>
            <a:latin typeface="Times New Roman" pitchFamily="18" charset="0"/>
            <a:cs typeface="Times New Roman" pitchFamily="18" charset="0"/>
          </a:endParaRPr>
        </a:p>
      </dgm:t>
    </dgm:pt>
    <dgm:pt modelId="{458E6DA7-3053-4D42-B4A5-4BA6EB834CEE}" type="parTrans" cxnId="{280CE6A5-99F9-4E78-93EB-89E137E8B0E3}">
      <dgm:prSet/>
      <dgm:spPr/>
      <dgm:t>
        <a:bodyPr/>
        <a:lstStyle/>
        <a:p>
          <a:endParaRPr lang="es-EC"/>
        </a:p>
      </dgm:t>
    </dgm:pt>
    <dgm:pt modelId="{6A8F43B0-6346-44C8-8A85-741B1AE18F6A}" type="sibTrans" cxnId="{280CE6A5-99F9-4E78-93EB-89E137E8B0E3}">
      <dgm:prSet/>
      <dgm:spPr/>
      <dgm:t>
        <a:bodyPr/>
        <a:lstStyle/>
        <a:p>
          <a:endParaRPr lang="es-EC"/>
        </a:p>
      </dgm:t>
    </dgm:pt>
    <dgm:pt modelId="{44173E83-7B39-4DBE-9CFA-1DB932C51A02}">
      <dgm:prSet custT="1"/>
      <dgm:spPr>
        <a:ln>
          <a:solidFill>
            <a:schemeClr val="tx1"/>
          </a:solidFill>
        </a:ln>
      </dgm:spPr>
      <dgm:t>
        <a:bodyPr/>
        <a:lstStyle/>
        <a:p>
          <a:pPr algn="just"/>
          <a:r>
            <a:rPr lang="es-EC" sz="1600" b="1" dirty="0" smtClean="0">
              <a:solidFill>
                <a:srgbClr val="0000FF"/>
              </a:solidFill>
              <a:latin typeface="Times New Roman" pitchFamily="18" charset="0"/>
              <a:cs typeface="Times New Roman" pitchFamily="18" charset="0"/>
            </a:rPr>
            <a:t>Diseñar las directrices  y procedimientos técnicos  para una  adecuada evaluación y prevención de riesgos que contribuyan a minimizar el riesgo financiero</a:t>
          </a:r>
          <a:r>
            <a:rPr lang="es-ES" sz="1600" b="1" dirty="0" smtClean="0">
              <a:solidFill>
                <a:srgbClr val="0000FF"/>
              </a:solidFill>
              <a:latin typeface="Times New Roman" pitchFamily="18" charset="0"/>
              <a:cs typeface="Times New Roman" pitchFamily="18" charset="0"/>
            </a:rPr>
            <a:t>.</a:t>
          </a:r>
          <a:endParaRPr lang="es-EC" sz="1600" b="1" dirty="0">
            <a:solidFill>
              <a:srgbClr val="0000FF"/>
            </a:solidFill>
            <a:latin typeface="Times New Roman" pitchFamily="18" charset="0"/>
            <a:cs typeface="Times New Roman" pitchFamily="18" charset="0"/>
          </a:endParaRPr>
        </a:p>
      </dgm:t>
    </dgm:pt>
    <dgm:pt modelId="{9392E0A5-3546-4D1D-986D-37AA25918228}" type="parTrans" cxnId="{36A718D9-2FB8-4894-9D49-7527C5585C57}">
      <dgm:prSet/>
      <dgm:spPr/>
      <dgm:t>
        <a:bodyPr/>
        <a:lstStyle/>
        <a:p>
          <a:endParaRPr lang="es-EC"/>
        </a:p>
      </dgm:t>
    </dgm:pt>
    <dgm:pt modelId="{97E86BA5-FD9C-4AC2-92D2-1A6BF86B3AAB}" type="sibTrans" cxnId="{36A718D9-2FB8-4894-9D49-7527C5585C57}">
      <dgm:prSet/>
      <dgm:spPr/>
      <dgm:t>
        <a:bodyPr/>
        <a:lstStyle/>
        <a:p>
          <a:endParaRPr lang="es-EC"/>
        </a:p>
      </dgm:t>
    </dgm:pt>
    <dgm:pt modelId="{05430E67-1662-4CF1-9951-5C3712133F51}">
      <dgm:prSet custT="1"/>
      <dgm:spPr>
        <a:ln>
          <a:solidFill>
            <a:schemeClr val="tx1"/>
          </a:solidFill>
        </a:ln>
      </dgm:spPr>
      <dgm:t>
        <a:bodyPr/>
        <a:lstStyle/>
        <a:p>
          <a:pPr algn="just"/>
          <a:endParaRPr lang="es-EC" sz="1600" b="1" dirty="0">
            <a:solidFill>
              <a:srgbClr val="0000FF"/>
            </a:solidFill>
            <a:latin typeface="Times New Roman" pitchFamily="18" charset="0"/>
            <a:cs typeface="Times New Roman" pitchFamily="18" charset="0"/>
          </a:endParaRPr>
        </a:p>
      </dgm:t>
    </dgm:pt>
    <dgm:pt modelId="{BA50DF90-BA6A-4D65-B68E-9BB742867CE0}" type="parTrans" cxnId="{A727F66F-F0C5-4BB0-8400-7A98EA49DFE8}">
      <dgm:prSet/>
      <dgm:spPr/>
      <dgm:t>
        <a:bodyPr/>
        <a:lstStyle/>
        <a:p>
          <a:endParaRPr lang="es-EC"/>
        </a:p>
      </dgm:t>
    </dgm:pt>
    <dgm:pt modelId="{074B7113-7DAA-41D5-A098-493E985D6733}" type="sibTrans" cxnId="{A727F66F-F0C5-4BB0-8400-7A98EA49DFE8}">
      <dgm:prSet/>
      <dgm:spPr/>
      <dgm:t>
        <a:bodyPr/>
        <a:lstStyle/>
        <a:p>
          <a:endParaRPr lang="es-EC"/>
        </a:p>
      </dgm:t>
    </dgm:pt>
    <dgm:pt modelId="{FF062B17-3512-4F6C-9E19-9278B8759F94}">
      <dgm:prSet phldrT="[Texto]" custT="1"/>
      <dgm:spPr>
        <a:ln>
          <a:solidFill>
            <a:schemeClr val="tx1"/>
          </a:solidFill>
        </a:ln>
      </dgm:spPr>
      <dgm:t>
        <a:bodyPr/>
        <a:lstStyle/>
        <a:p>
          <a:pPr algn="just"/>
          <a:r>
            <a:rPr lang="es-EC" sz="1600" b="1" smtClean="0">
              <a:solidFill>
                <a:srgbClr val="0000FF"/>
              </a:solidFill>
              <a:latin typeface="Times New Roman" pitchFamily="18" charset="0"/>
              <a:cs typeface="Times New Roman" pitchFamily="18" charset="0"/>
            </a:rPr>
            <a:t> </a:t>
          </a:r>
          <a:endParaRPr lang="es-EC" sz="1600" b="1" dirty="0">
            <a:solidFill>
              <a:srgbClr val="0000FF"/>
            </a:solidFill>
            <a:latin typeface="Times New Roman" pitchFamily="18" charset="0"/>
            <a:cs typeface="Times New Roman" pitchFamily="18" charset="0"/>
          </a:endParaRPr>
        </a:p>
      </dgm:t>
    </dgm:pt>
    <dgm:pt modelId="{907BEC69-C8FA-4962-901B-08F04C01E5F7}" type="parTrans" cxnId="{CAA3D308-7254-40D7-8407-0829FD0DED70}">
      <dgm:prSet/>
      <dgm:spPr/>
      <dgm:t>
        <a:bodyPr/>
        <a:lstStyle/>
        <a:p>
          <a:endParaRPr lang="es-EC"/>
        </a:p>
      </dgm:t>
    </dgm:pt>
    <dgm:pt modelId="{2A69044F-F5F6-468E-9D54-C616AD2E813D}" type="sibTrans" cxnId="{CAA3D308-7254-40D7-8407-0829FD0DED70}">
      <dgm:prSet/>
      <dgm:spPr/>
      <dgm:t>
        <a:bodyPr/>
        <a:lstStyle/>
        <a:p>
          <a:endParaRPr lang="es-EC"/>
        </a:p>
      </dgm:t>
    </dgm:pt>
    <dgm:pt modelId="{DB81ACC5-E459-44B4-B50C-8A2ADA775144}" type="pres">
      <dgm:prSet presAssocID="{579A425B-AC3D-43F3-9BF5-AA6ED1C0148E}" presName="linearFlow" presStyleCnt="0">
        <dgm:presLayoutVars>
          <dgm:dir/>
          <dgm:animLvl val="lvl"/>
          <dgm:resizeHandles val="exact"/>
        </dgm:presLayoutVars>
      </dgm:prSet>
      <dgm:spPr/>
      <dgm:t>
        <a:bodyPr/>
        <a:lstStyle/>
        <a:p>
          <a:endParaRPr lang="es-EC"/>
        </a:p>
      </dgm:t>
    </dgm:pt>
    <dgm:pt modelId="{20874B5A-A347-4A1E-832F-50BC32216BF9}" type="pres">
      <dgm:prSet presAssocID="{1DF0D231-E9D0-48A6-81EF-FE9C6DB8CBC9}" presName="composite" presStyleCnt="0"/>
      <dgm:spPr/>
      <dgm:t>
        <a:bodyPr/>
        <a:lstStyle/>
        <a:p>
          <a:endParaRPr lang="es-EC"/>
        </a:p>
      </dgm:t>
    </dgm:pt>
    <dgm:pt modelId="{54D748A7-E904-46C0-B949-92CDDE9C1E2A}" type="pres">
      <dgm:prSet presAssocID="{1DF0D231-E9D0-48A6-81EF-FE9C6DB8CBC9}" presName="parentText" presStyleLbl="alignNode1" presStyleIdx="0" presStyleCnt="2">
        <dgm:presLayoutVars>
          <dgm:chMax val="1"/>
          <dgm:bulletEnabled val="1"/>
        </dgm:presLayoutVars>
      </dgm:prSet>
      <dgm:spPr/>
      <dgm:t>
        <a:bodyPr/>
        <a:lstStyle/>
        <a:p>
          <a:endParaRPr lang="es-EC"/>
        </a:p>
      </dgm:t>
    </dgm:pt>
    <dgm:pt modelId="{806D641D-29FC-4D93-A29A-B1AB621B3AD7}" type="pres">
      <dgm:prSet presAssocID="{1DF0D231-E9D0-48A6-81EF-FE9C6DB8CBC9}" presName="descendantText" presStyleLbl="alignAcc1" presStyleIdx="0" presStyleCnt="2" custScaleY="100000">
        <dgm:presLayoutVars>
          <dgm:bulletEnabled val="1"/>
        </dgm:presLayoutVars>
      </dgm:prSet>
      <dgm:spPr/>
      <dgm:t>
        <a:bodyPr/>
        <a:lstStyle/>
        <a:p>
          <a:endParaRPr lang="es-EC"/>
        </a:p>
      </dgm:t>
    </dgm:pt>
    <dgm:pt modelId="{F43E0295-1B85-4631-BDFC-E863937B9228}" type="pres">
      <dgm:prSet presAssocID="{5E9A3331-EA30-44E6-842D-1419FF06F0F0}" presName="sp" presStyleCnt="0"/>
      <dgm:spPr/>
      <dgm:t>
        <a:bodyPr/>
        <a:lstStyle/>
        <a:p>
          <a:endParaRPr lang="es-EC"/>
        </a:p>
      </dgm:t>
    </dgm:pt>
    <dgm:pt modelId="{810CF44B-E8EF-417C-91F1-8306A207DB28}" type="pres">
      <dgm:prSet presAssocID="{8AFF85BE-986D-4522-BE4A-3F765F87889C}" presName="composite" presStyleCnt="0"/>
      <dgm:spPr/>
      <dgm:t>
        <a:bodyPr/>
        <a:lstStyle/>
        <a:p>
          <a:endParaRPr lang="es-EC"/>
        </a:p>
      </dgm:t>
    </dgm:pt>
    <dgm:pt modelId="{43FB3184-35B4-4143-A219-F1402D55BB5B}" type="pres">
      <dgm:prSet presAssocID="{8AFF85BE-986D-4522-BE4A-3F765F87889C}" presName="parentText" presStyleLbl="alignNode1" presStyleIdx="1" presStyleCnt="2" custLinFactNeighborY="-13075">
        <dgm:presLayoutVars>
          <dgm:chMax val="1"/>
          <dgm:bulletEnabled val="1"/>
        </dgm:presLayoutVars>
      </dgm:prSet>
      <dgm:spPr/>
      <dgm:t>
        <a:bodyPr/>
        <a:lstStyle/>
        <a:p>
          <a:endParaRPr lang="es-EC"/>
        </a:p>
      </dgm:t>
    </dgm:pt>
    <dgm:pt modelId="{8EA669B4-3432-4A89-8C92-F2660172E7D3}" type="pres">
      <dgm:prSet presAssocID="{8AFF85BE-986D-4522-BE4A-3F765F87889C}" presName="descendantText" presStyleLbl="alignAcc1" presStyleIdx="1" presStyleCnt="2" custScaleY="191587" custLinFactNeighborX="796" custLinFactNeighborY="-22728">
        <dgm:presLayoutVars>
          <dgm:bulletEnabled val="1"/>
        </dgm:presLayoutVars>
      </dgm:prSet>
      <dgm:spPr/>
      <dgm:t>
        <a:bodyPr/>
        <a:lstStyle/>
        <a:p>
          <a:endParaRPr lang="es-EC"/>
        </a:p>
      </dgm:t>
    </dgm:pt>
  </dgm:ptLst>
  <dgm:cxnLst>
    <dgm:cxn modelId="{96AF0961-E53A-4A15-AFC0-33287ABE58CB}" srcId="{579A425B-AC3D-43F3-9BF5-AA6ED1C0148E}" destId="{1DF0D231-E9D0-48A6-81EF-FE9C6DB8CBC9}" srcOrd="0" destOrd="0" parTransId="{3DB4F12E-D1C8-44C2-B605-A58FBFCC5447}" sibTransId="{5E9A3331-EA30-44E6-842D-1419FF06F0F0}"/>
    <dgm:cxn modelId="{0F73A14D-F1B6-4091-A3C4-44EDADE89252}" type="presOf" srcId="{44173E83-7B39-4DBE-9CFA-1DB932C51A02}" destId="{8EA669B4-3432-4A89-8C92-F2660172E7D3}" srcOrd="0" destOrd="4" presId="urn:microsoft.com/office/officeart/2005/8/layout/chevron2"/>
    <dgm:cxn modelId="{73F72EA6-5CF9-49E1-AD28-E0FCE27E58E5}" type="presOf" srcId="{8AFF85BE-986D-4522-BE4A-3F765F87889C}" destId="{43FB3184-35B4-4143-A219-F1402D55BB5B}" srcOrd="0" destOrd="0" presId="urn:microsoft.com/office/officeart/2005/8/layout/chevron2"/>
    <dgm:cxn modelId="{36A718D9-2FB8-4894-9D49-7527C5585C57}" srcId="{8AFF85BE-986D-4522-BE4A-3F765F87889C}" destId="{44173E83-7B39-4DBE-9CFA-1DB932C51A02}" srcOrd="4" destOrd="0" parTransId="{9392E0A5-3546-4D1D-986D-37AA25918228}" sibTransId="{97E86BA5-FD9C-4AC2-92D2-1A6BF86B3AAB}"/>
    <dgm:cxn modelId="{4DB90523-4B1A-42E3-BEE4-FC2043FD12A2}" srcId="{1DF0D231-E9D0-48A6-81EF-FE9C6DB8CBC9}" destId="{61F2F899-3EC9-45FF-B647-6908CB215EE8}" srcOrd="0" destOrd="0" parTransId="{3F480266-A620-4EFE-9534-CCA1BBF6C4AB}" sibTransId="{299A06B5-D695-4FE1-9377-1BB019EB0285}"/>
    <dgm:cxn modelId="{30E259CA-863F-4CB1-BA71-1DE36D3E9645}" type="presOf" srcId="{EC444485-19CB-41B9-8341-1A61365E9F47}" destId="{8EA669B4-3432-4A89-8C92-F2660172E7D3}" srcOrd="0" destOrd="2" presId="urn:microsoft.com/office/officeart/2005/8/layout/chevron2"/>
    <dgm:cxn modelId="{BB55F986-7160-434A-B012-7E12D24607F7}" type="presOf" srcId="{1DF0D231-E9D0-48A6-81EF-FE9C6DB8CBC9}" destId="{54D748A7-E904-46C0-B949-92CDDE9C1E2A}" srcOrd="0" destOrd="0" presId="urn:microsoft.com/office/officeart/2005/8/layout/chevron2"/>
    <dgm:cxn modelId="{A727F66F-F0C5-4BB0-8400-7A98EA49DFE8}" srcId="{8AFF85BE-986D-4522-BE4A-3F765F87889C}" destId="{05430E67-1662-4CF1-9951-5C3712133F51}" srcOrd="3" destOrd="0" parTransId="{BA50DF90-BA6A-4D65-B68E-9BB742867CE0}" sibTransId="{074B7113-7DAA-41D5-A098-493E985D6733}"/>
    <dgm:cxn modelId="{C98A8E26-8869-4865-A712-B4B0E781B18D}" type="presOf" srcId="{579A425B-AC3D-43F3-9BF5-AA6ED1C0148E}" destId="{DB81ACC5-E459-44B4-B50C-8A2ADA775144}" srcOrd="0" destOrd="0" presId="urn:microsoft.com/office/officeart/2005/8/layout/chevron2"/>
    <dgm:cxn modelId="{280CE6A5-99F9-4E78-93EB-89E137E8B0E3}" srcId="{8AFF85BE-986D-4522-BE4A-3F765F87889C}" destId="{EC444485-19CB-41B9-8341-1A61365E9F47}" srcOrd="2" destOrd="0" parTransId="{458E6DA7-3053-4D42-B4A5-4BA6EB834CEE}" sibTransId="{6A8F43B0-6346-44C8-8A85-741B1AE18F6A}"/>
    <dgm:cxn modelId="{13050154-BB8B-4268-A45A-AB37C1BD92E5}" type="presOf" srcId="{61F2F899-3EC9-45FF-B647-6908CB215EE8}" destId="{806D641D-29FC-4D93-A29A-B1AB621B3AD7}" srcOrd="0" destOrd="0" presId="urn:microsoft.com/office/officeart/2005/8/layout/chevron2"/>
    <dgm:cxn modelId="{F615B1D3-96A9-4089-8CE6-760B9245D15D}" srcId="{8AFF85BE-986D-4522-BE4A-3F765F87889C}" destId="{1755C225-577C-4CAC-96C4-023FF5187846}" srcOrd="0" destOrd="0" parTransId="{CD837746-8273-46CC-8FBD-0F5E3BC7B9A3}" sibTransId="{3FD4F931-30AC-41C6-964C-240CCE5929DB}"/>
    <dgm:cxn modelId="{5B31C63F-F314-43B0-8BEF-39D7E67E7267}" type="presOf" srcId="{1755C225-577C-4CAC-96C4-023FF5187846}" destId="{8EA669B4-3432-4A89-8C92-F2660172E7D3}" srcOrd="0" destOrd="0" presId="urn:microsoft.com/office/officeart/2005/8/layout/chevron2"/>
    <dgm:cxn modelId="{A5FCA627-7A6E-420E-90FD-6535741945AA}" type="presOf" srcId="{05430E67-1662-4CF1-9951-5C3712133F51}" destId="{8EA669B4-3432-4A89-8C92-F2660172E7D3}" srcOrd="0" destOrd="3" presId="urn:microsoft.com/office/officeart/2005/8/layout/chevron2"/>
    <dgm:cxn modelId="{2A5E6B00-5EA9-4D64-AF21-7DAA8008CA96}" srcId="{579A425B-AC3D-43F3-9BF5-AA6ED1C0148E}" destId="{8AFF85BE-986D-4522-BE4A-3F765F87889C}" srcOrd="1" destOrd="0" parTransId="{5194E6AA-10A9-4D03-8A44-C76982C5DC03}" sibTransId="{41E4CA62-1C6B-4B80-9864-00BE30D36972}"/>
    <dgm:cxn modelId="{C64C1243-28D1-43C8-BE28-6966F5E2F027}" type="presOf" srcId="{FF062B17-3512-4F6C-9E19-9278B8759F94}" destId="{8EA669B4-3432-4A89-8C92-F2660172E7D3}" srcOrd="0" destOrd="1" presId="urn:microsoft.com/office/officeart/2005/8/layout/chevron2"/>
    <dgm:cxn modelId="{CAA3D308-7254-40D7-8407-0829FD0DED70}" srcId="{8AFF85BE-986D-4522-BE4A-3F765F87889C}" destId="{FF062B17-3512-4F6C-9E19-9278B8759F94}" srcOrd="1" destOrd="0" parTransId="{907BEC69-C8FA-4962-901B-08F04C01E5F7}" sibTransId="{2A69044F-F5F6-468E-9D54-C616AD2E813D}"/>
    <dgm:cxn modelId="{6104FC7B-0899-481E-BF82-F34866F82EF2}" type="presParOf" srcId="{DB81ACC5-E459-44B4-B50C-8A2ADA775144}" destId="{20874B5A-A347-4A1E-832F-50BC32216BF9}" srcOrd="0" destOrd="0" presId="urn:microsoft.com/office/officeart/2005/8/layout/chevron2"/>
    <dgm:cxn modelId="{5ABCF93D-2CD7-41A4-AD4A-5071A075519F}" type="presParOf" srcId="{20874B5A-A347-4A1E-832F-50BC32216BF9}" destId="{54D748A7-E904-46C0-B949-92CDDE9C1E2A}" srcOrd="0" destOrd="0" presId="urn:microsoft.com/office/officeart/2005/8/layout/chevron2"/>
    <dgm:cxn modelId="{C6AC4645-0582-4BD4-A692-A6A96E8CDB52}" type="presParOf" srcId="{20874B5A-A347-4A1E-832F-50BC32216BF9}" destId="{806D641D-29FC-4D93-A29A-B1AB621B3AD7}" srcOrd="1" destOrd="0" presId="urn:microsoft.com/office/officeart/2005/8/layout/chevron2"/>
    <dgm:cxn modelId="{86E7243E-4925-47A9-88F5-E6FB663CCA6E}" type="presParOf" srcId="{DB81ACC5-E459-44B4-B50C-8A2ADA775144}" destId="{F43E0295-1B85-4631-BDFC-E863937B9228}" srcOrd="1" destOrd="0" presId="urn:microsoft.com/office/officeart/2005/8/layout/chevron2"/>
    <dgm:cxn modelId="{445ECEEC-7D42-4641-B916-9C5B9F16FE6A}" type="presParOf" srcId="{DB81ACC5-E459-44B4-B50C-8A2ADA775144}" destId="{810CF44B-E8EF-417C-91F1-8306A207DB28}" srcOrd="2" destOrd="0" presId="urn:microsoft.com/office/officeart/2005/8/layout/chevron2"/>
    <dgm:cxn modelId="{87FE90C8-3CE6-411D-B6B0-F986CC37929E}" type="presParOf" srcId="{810CF44B-E8EF-417C-91F1-8306A207DB28}" destId="{43FB3184-35B4-4143-A219-F1402D55BB5B}" srcOrd="0" destOrd="0" presId="urn:microsoft.com/office/officeart/2005/8/layout/chevron2"/>
    <dgm:cxn modelId="{82D30036-F8F5-4D97-B4FB-F30A12AB5536}" type="presParOf" srcId="{810CF44B-E8EF-417C-91F1-8306A207DB28}" destId="{8EA669B4-3432-4A89-8C92-F2660172E7D3}"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00A22A-675F-4EF1-8CC0-56DC4F803141}" type="doc">
      <dgm:prSet loTypeId="urn:microsoft.com/office/officeart/2005/8/layout/vList3" loCatId="picture" qsTypeId="urn:microsoft.com/office/officeart/2005/8/quickstyle/simple1" qsCatId="simple" csTypeId="urn:microsoft.com/office/officeart/2005/8/colors/colorful1" csCatId="colorful" phldr="1"/>
      <dgm:spPr/>
      <dgm:t>
        <a:bodyPr/>
        <a:lstStyle/>
        <a:p>
          <a:endParaRPr lang="es-EC"/>
        </a:p>
      </dgm:t>
    </dgm:pt>
    <dgm:pt modelId="{03C96043-47D2-4C5A-A706-C38A2AF08403}">
      <dgm:prSet phldrT="[Texto]" custT="1"/>
      <dgm:spPr>
        <a:ln>
          <a:solidFill>
            <a:schemeClr val="tx1"/>
          </a:solidFill>
        </a:ln>
      </dgm:spPr>
      <dgm:t>
        <a:bodyPr/>
        <a:lstStyle/>
        <a:p>
          <a:pPr algn="just"/>
          <a:r>
            <a:rPr lang="es-ES" sz="1500" b="1" dirty="0" smtClean="0">
              <a:solidFill>
                <a:srgbClr val="0000FF"/>
              </a:solidFill>
              <a:latin typeface="Times New Roman" pitchFamily="18" charset="0"/>
              <a:cs typeface="Times New Roman" pitchFamily="18" charset="0"/>
            </a:rPr>
            <a:t>Capítulo I: Marco Teórico</a:t>
          </a:r>
          <a:endParaRPr lang="es-EC" sz="1500" dirty="0"/>
        </a:p>
      </dgm:t>
    </dgm:pt>
    <dgm:pt modelId="{64E92E6D-5043-464E-AD9B-4388BC2E55D5}" type="parTrans" cxnId="{51FBFD9B-C641-4585-9E6E-B6168AB4124C}">
      <dgm:prSet/>
      <dgm:spPr/>
      <dgm:t>
        <a:bodyPr/>
        <a:lstStyle/>
        <a:p>
          <a:endParaRPr lang="es-EC"/>
        </a:p>
      </dgm:t>
    </dgm:pt>
    <dgm:pt modelId="{28854F54-3FA6-48BB-824C-999F70DC1E27}" type="sibTrans" cxnId="{51FBFD9B-C641-4585-9E6E-B6168AB4124C}">
      <dgm:prSet/>
      <dgm:spPr/>
      <dgm:t>
        <a:bodyPr/>
        <a:lstStyle/>
        <a:p>
          <a:endParaRPr lang="es-EC"/>
        </a:p>
      </dgm:t>
    </dgm:pt>
    <dgm:pt modelId="{41949E41-046C-49BD-8998-336F3AE5C226}">
      <dgm:prSet phldrT="[Texto]" custT="1"/>
      <dgm:spPr>
        <a:ln>
          <a:solidFill>
            <a:schemeClr val="tx1"/>
          </a:solidFill>
        </a:ln>
      </dgm:spPr>
      <dgm:t>
        <a:bodyPr/>
        <a:lstStyle/>
        <a:p>
          <a:pPr algn="just"/>
          <a:r>
            <a:rPr lang="es-ES" sz="1500" b="1" dirty="0" smtClean="0">
              <a:solidFill>
                <a:srgbClr val="0000FF"/>
              </a:solidFill>
              <a:latin typeface="Times New Roman" pitchFamily="18" charset="0"/>
              <a:cs typeface="Times New Roman" pitchFamily="18" charset="0"/>
            </a:rPr>
            <a:t>Capítulo II: Marco organizacional y campo de acción</a:t>
          </a:r>
          <a:endParaRPr lang="es-EC" sz="1100" dirty="0"/>
        </a:p>
      </dgm:t>
    </dgm:pt>
    <dgm:pt modelId="{98839B66-043E-4E2B-ADDF-1E5F225C329F}" type="parTrans" cxnId="{2B9C1F49-D184-442A-9D56-5F23222F7617}">
      <dgm:prSet/>
      <dgm:spPr/>
      <dgm:t>
        <a:bodyPr/>
        <a:lstStyle/>
        <a:p>
          <a:endParaRPr lang="es-EC"/>
        </a:p>
      </dgm:t>
    </dgm:pt>
    <dgm:pt modelId="{3F6A2B38-E394-4A6F-BAE1-7B238312020B}" type="sibTrans" cxnId="{2B9C1F49-D184-442A-9D56-5F23222F7617}">
      <dgm:prSet/>
      <dgm:spPr/>
      <dgm:t>
        <a:bodyPr/>
        <a:lstStyle/>
        <a:p>
          <a:endParaRPr lang="es-EC"/>
        </a:p>
      </dgm:t>
    </dgm:pt>
    <dgm:pt modelId="{8516B4AE-0F67-4D81-A6CA-AA27FF3CFB26}">
      <dgm:prSet phldrT="[Texto]" custT="1"/>
      <dgm:spPr>
        <a:ln>
          <a:solidFill>
            <a:schemeClr val="tx1"/>
          </a:solidFill>
        </a:ln>
      </dgm:spPr>
      <dgm:t>
        <a:bodyPr/>
        <a:lstStyle/>
        <a:p>
          <a:pPr algn="just"/>
          <a:r>
            <a:rPr lang="es-ES" sz="1500" b="1" dirty="0" smtClean="0">
              <a:solidFill>
                <a:srgbClr val="0000FF"/>
              </a:solidFill>
              <a:latin typeface="Times New Roman" pitchFamily="18" charset="0"/>
              <a:cs typeface="Times New Roman" pitchFamily="18" charset="0"/>
            </a:rPr>
            <a:t>Capítulo III: Diagnóstico del riesgo</a:t>
          </a:r>
          <a:endParaRPr lang="es-EC" sz="1500" dirty="0"/>
        </a:p>
      </dgm:t>
    </dgm:pt>
    <dgm:pt modelId="{57ECA32C-6642-40C7-9E58-193AFA8888C8}" type="parTrans" cxnId="{DE0DB7CD-5F74-4FE5-AA16-1A1F5C52FAE7}">
      <dgm:prSet/>
      <dgm:spPr/>
      <dgm:t>
        <a:bodyPr/>
        <a:lstStyle/>
        <a:p>
          <a:endParaRPr lang="es-EC"/>
        </a:p>
      </dgm:t>
    </dgm:pt>
    <dgm:pt modelId="{63E52BAE-959E-42C9-9A2E-BD1F369FD53B}" type="sibTrans" cxnId="{DE0DB7CD-5F74-4FE5-AA16-1A1F5C52FAE7}">
      <dgm:prSet/>
      <dgm:spPr/>
      <dgm:t>
        <a:bodyPr/>
        <a:lstStyle/>
        <a:p>
          <a:endParaRPr lang="es-EC"/>
        </a:p>
      </dgm:t>
    </dgm:pt>
    <dgm:pt modelId="{72BB65F0-7FD9-4339-819E-2577F50D2E30}">
      <dgm:prSet phldrT="[Texto]" custT="1"/>
      <dgm:spPr>
        <a:ln>
          <a:solidFill>
            <a:schemeClr val="tx1"/>
          </a:solidFill>
        </a:ln>
      </dgm:spPr>
      <dgm:t>
        <a:bodyPr/>
        <a:lstStyle/>
        <a:p>
          <a:pPr algn="just"/>
          <a:r>
            <a:rPr lang="es-ES" sz="1500" b="1" dirty="0" smtClean="0">
              <a:solidFill>
                <a:srgbClr val="0000FF"/>
              </a:solidFill>
              <a:latin typeface="Times New Roman" pitchFamily="18" charset="0"/>
              <a:cs typeface="Times New Roman" pitchFamily="18" charset="0"/>
            </a:rPr>
            <a:t>Capítulo IV: Planteamiento de estrategias para atenuar el riesgo financiero en la Cooperativa de Ahorro y Crédito Indígena “Alfa y Omega” Ltda.</a:t>
          </a:r>
          <a:endParaRPr lang="es-EC" sz="1500" b="1" dirty="0">
            <a:solidFill>
              <a:srgbClr val="0000FF"/>
            </a:solidFill>
            <a:latin typeface="Times New Roman" pitchFamily="18" charset="0"/>
            <a:cs typeface="Times New Roman" pitchFamily="18" charset="0"/>
          </a:endParaRPr>
        </a:p>
      </dgm:t>
    </dgm:pt>
    <dgm:pt modelId="{932B8DDD-B9CA-454D-96A5-71CF2A124F51}" type="parTrans" cxnId="{76FACC3B-2276-4C8F-B3EB-D91D0F0CA272}">
      <dgm:prSet/>
      <dgm:spPr/>
      <dgm:t>
        <a:bodyPr/>
        <a:lstStyle/>
        <a:p>
          <a:endParaRPr lang="es-EC"/>
        </a:p>
      </dgm:t>
    </dgm:pt>
    <dgm:pt modelId="{CB31C568-6EAE-430D-BB8A-79D931FB022F}" type="sibTrans" cxnId="{76FACC3B-2276-4C8F-B3EB-D91D0F0CA272}">
      <dgm:prSet/>
      <dgm:spPr/>
      <dgm:t>
        <a:bodyPr/>
        <a:lstStyle/>
        <a:p>
          <a:endParaRPr lang="es-EC"/>
        </a:p>
      </dgm:t>
    </dgm:pt>
    <dgm:pt modelId="{62E2D99E-6F62-4871-A58A-F0D6E4176E0B}">
      <dgm:prSet phldrT="[Texto]" custT="1"/>
      <dgm:spPr>
        <a:ln>
          <a:solidFill>
            <a:schemeClr val="tx1"/>
          </a:solidFill>
        </a:ln>
      </dgm:spPr>
      <dgm:t>
        <a:bodyPr/>
        <a:lstStyle/>
        <a:p>
          <a:pPr algn="just"/>
          <a:r>
            <a:rPr lang="es-ES" sz="1500" b="1" dirty="0" smtClean="0">
              <a:solidFill>
                <a:srgbClr val="0000FF"/>
              </a:solidFill>
              <a:latin typeface="Times New Roman" pitchFamily="18" charset="0"/>
              <a:cs typeface="Times New Roman" pitchFamily="18" charset="0"/>
            </a:rPr>
            <a:t>Capítulo V: Conclusiones y recomendaciones</a:t>
          </a:r>
          <a:endParaRPr lang="es-EC" sz="1500" dirty="0"/>
        </a:p>
      </dgm:t>
    </dgm:pt>
    <dgm:pt modelId="{4D23D738-6087-4F1E-A043-033FB2087CE4}" type="parTrans" cxnId="{59C2213A-024D-451B-9236-9480A3941666}">
      <dgm:prSet/>
      <dgm:spPr/>
      <dgm:t>
        <a:bodyPr/>
        <a:lstStyle/>
        <a:p>
          <a:endParaRPr lang="es-EC"/>
        </a:p>
      </dgm:t>
    </dgm:pt>
    <dgm:pt modelId="{519660BE-5160-460A-9F2B-95F0B789674A}" type="sibTrans" cxnId="{59C2213A-024D-451B-9236-9480A3941666}">
      <dgm:prSet/>
      <dgm:spPr/>
      <dgm:t>
        <a:bodyPr/>
        <a:lstStyle/>
        <a:p>
          <a:endParaRPr lang="es-EC"/>
        </a:p>
      </dgm:t>
    </dgm:pt>
    <dgm:pt modelId="{3D016F34-57B8-41FB-A3CD-06EFF120EFCC}">
      <dgm:prSet phldrT="[Texto]" custT="1"/>
      <dgm:spPr>
        <a:ln>
          <a:solidFill>
            <a:schemeClr val="tx1"/>
          </a:solidFill>
        </a:ln>
      </dgm:spPr>
      <dgm:t>
        <a:bodyPr/>
        <a:lstStyle/>
        <a:p>
          <a:pPr algn="just"/>
          <a:r>
            <a:rPr lang="es-ES" sz="1500" b="1" dirty="0" smtClean="0">
              <a:solidFill>
                <a:srgbClr val="0000FF"/>
              </a:solidFill>
              <a:latin typeface="Times New Roman" pitchFamily="18" charset="0"/>
              <a:cs typeface="Times New Roman" pitchFamily="18" charset="0"/>
            </a:rPr>
            <a:t>Capítulo VI: Bibliografía</a:t>
          </a:r>
          <a:endParaRPr lang="es-EC" sz="1500" dirty="0"/>
        </a:p>
      </dgm:t>
    </dgm:pt>
    <dgm:pt modelId="{EB8C376E-B483-42E5-A1DA-8E204095EC9B}" type="parTrans" cxnId="{378B54D1-30AB-4A4C-A64F-5BCE8D5558AD}">
      <dgm:prSet/>
      <dgm:spPr/>
      <dgm:t>
        <a:bodyPr/>
        <a:lstStyle/>
        <a:p>
          <a:endParaRPr lang="es-EC"/>
        </a:p>
      </dgm:t>
    </dgm:pt>
    <dgm:pt modelId="{E65D6EEF-CC9E-4D50-8F30-5D7B08A2228B}" type="sibTrans" cxnId="{378B54D1-30AB-4A4C-A64F-5BCE8D5558AD}">
      <dgm:prSet/>
      <dgm:spPr/>
      <dgm:t>
        <a:bodyPr/>
        <a:lstStyle/>
        <a:p>
          <a:endParaRPr lang="es-EC"/>
        </a:p>
      </dgm:t>
    </dgm:pt>
    <dgm:pt modelId="{D8A674A5-897D-4639-9C1A-FBC672D473A5}">
      <dgm:prSet phldrT="[Texto]" custT="1"/>
      <dgm:spPr>
        <a:ln>
          <a:solidFill>
            <a:schemeClr val="tx1"/>
          </a:solidFill>
        </a:ln>
      </dgm:spPr>
      <dgm:t>
        <a:bodyPr/>
        <a:lstStyle/>
        <a:p>
          <a:pPr algn="just"/>
          <a:r>
            <a:rPr lang="es-ES" sz="1500" b="1" dirty="0" smtClean="0">
              <a:solidFill>
                <a:srgbClr val="0000FF"/>
              </a:solidFill>
              <a:latin typeface="Times New Roman" pitchFamily="18" charset="0"/>
              <a:cs typeface="Times New Roman" pitchFamily="18" charset="0"/>
            </a:rPr>
            <a:t>Capítulo VII: Anexos</a:t>
          </a:r>
          <a:endParaRPr lang="es-EC" sz="1500" dirty="0"/>
        </a:p>
      </dgm:t>
    </dgm:pt>
    <dgm:pt modelId="{F28673BB-E2D2-4281-A912-E1D9216884D7}" type="parTrans" cxnId="{EDDBC583-9820-44CC-AB29-C1199F568CBA}">
      <dgm:prSet/>
      <dgm:spPr/>
      <dgm:t>
        <a:bodyPr/>
        <a:lstStyle/>
        <a:p>
          <a:endParaRPr lang="es-EC"/>
        </a:p>
      </dgm:t>
    </dgm:pt>
    <dgm:pt modelId="{BA47939F-DCFA-4570-B782-B3CE718318B3}" type="sibTrans" cxnId="{EDDBC583-9820-44CC-AB29-C1199F568CBA}">
      <dgm:prSet/>
      <dgm:spPr/>
      <dgm:t>
        <a:bodyPr/>
        <a:lstStyle/>
        <a:p>
          <a:endParaRPr lang="es-EC"/>
        </a:p>
      </dgm:t>
    </dgm:pt>
    <dgm:pt modelId="{284A4CD2-CE56-490C-81BE-04AB0EEEE05D}" type="pres">
      <dgm:prSet presAssocID="{8E00A22A-675F-4EF1-8CC0-56DC4F803141}" presName="linearFlow" presStyleCnt="0">
        <dgm:presLayoutVars>
          <dgm:dir/>
          <dgm:resizeHandles val="exact"/>
        </dgm:presLayoutVars>
      </dgm:prSet>
      <dgm:spPr/>
      <dgm:t>
        <a:bodyPr/>
        <a:lstStyle/>
        <a:p>
          <a:endParaRPr lang="es-EC"/>
        </a:p>
      </dgm:t>
    </dgm:pt>
    <dgm:pt modelId="{FFDF465F-DFFE-4911-9683-B028B708EAF9}" type="pres">
      <dgm:prSet presAssocID="{03C96043-47D2-4C5A-A706-C38A2AF08403}" presName="composite" presStyleCnt="0"/>
      <dgm:spPr/>
    </dgm:pt>
    <dgm:pt modelId="{31E3261D-A659-416B-9BFE-942FE45404E3}" type="pres">
      <dgm:prSet presAssocID="{03C96043-47D2-4C5A-A706-C38A2AF08403}" presName="imgShp" presStyleLbl="fgImgPlace1" presStyleIdx="0" presStyleCnt="7"/>
      <dgm:spPr>
        <a:blipFill rotWithShape="1">
          <a:blip xmlns:r="http://schemas.openxmlformats.org/officeDocument/2006/relationships" r:embed="rId1"/>
          <a:stretch>
            <a:fillRect/>
          </a:stretch>
        </a:blipFill>
        <a:ln>
          <a:solidFill>
            <a:schemeClr val="tx1"/>
          </a:solidFill>
        </a:ln>
      </dgm:spPr>
    </dgm:pt>
    <dgm:pt modelId="{5A8F1943-1642-48B9-AD78-DB0E707904C5}" type="pres">
      <dgm:prSet presAssocID="{03C96043-47D2-4C5A-A706-C38A2AF08403}" presName="txShp" presStyleLbl="node1" presStyleIdx="0" presStyleCnt="7">
        <dgm:presLayoutVars>
          <dgm:bulletEnabled val="1"/>
        </dgm:presLayoutVars>
      </dgm:prSet>
      <dgm:spPr/>
      <dgm:t>
        <a:bodyPr/>
        <a:lstStyle/>
        <a:p>
          <a:endParaRPr lang="es-EC"/>
        </a:p>
      </dgm:t>
    </dgm:pt>
    <dgm:pt modelId="{C3F08D7A-C2EE-4201-A2C7-E3DD0348B0CB}" type="pres">
      <dgm:prSet presAssocID="{28854F54-3FA6-48BB-824C-999F70DC1E27}" presName="spacing" presStyleCnt="0"/>
      <dgm:spPr/>
    </dgm:pt>
    <dgm:pt modelId="{FB39F40A-7F49-4A9D-A4E8-73E924FE06DA}" type="pres">
      <dgm:prSet presAssocID="{41949E41-046C-49BD-8998-336F3AE5C226}" presName="composite" presStyleCnt="0"/>
      <dgm:spPr/>
    </dgm:pt>
    <dgm:pt modelId="{A0A1A576-6386-4D8C-BF3D-4597098F32A4}" type="pres">
      <dgm:prSet presAssocID="{41949E41-046C-49BD-8998-336F3AE5C226}" presName="imgShp" presStyleLbl="fgImgPlace1" presStyleIdx="1" presStyleCnt="7"/>
      <dgm:spPr>
        <a:blipFill rotWithShape="1">
          <a:blip xmlns:r="http://schemas.openxmlformats.org/officeDocument/2006/relationships" r:embed="rId2"/>
          <a:stretch>
            <a:fillRect/>
          </a:stretch>
        </a:blipFill>
        <a:ln>
          <a:solidFill>
            <a:schemeClr val="tx1"/>
          </a:solidFill>
        </a:ln>
      </dgm:spPr>
    </dgm:pt>
    <dgm:pt modelId="{2D5DCFA7-CAF1-4C1D-A42F-F86C17B2ACE1}" type="pres">
      <dgm:prSet presAssocID="{41949E41-046C-49BD-8998-336F3AE5C226}" presName="txShp" presStyleLbl="node1" presStyleIdx="1" presStyleCnt="7">
        <dgm:presLayoutVars>
          <dgm:bulletEnabled val="1"/>
        </dgm:presLayoutVars>
      </dgm:prSet>
      <dgm:spPr/>
      <dgm:t>
        <a:bodyPr/>
        <a:lstStyle/>
        <a:p>
          <a:endParaRPr lang="es-EC"/>
        </a:p>
      </dgm:t>
    </dgm:pt>
    <dgm:pt modelId="{CA4579DA-B81D-4FE8-B739-432827C2822C}" type="pres">
      <dgm:prSet presAssocID="{3F6A2B38-E394-4A6F-BAE1-7B238312020B}" presName="spacing" presStyleCnt="0"/>
      <dgm:spPr/>
    </dgm:pt>
    <dgm:pt modelId="{C4EB3A06-B63A-492B-93F6-6EF50F03A0C5}" type="pres">
      <dgm:prSet presAssocID="{8516B4AE-0F67-4D81-A6CA-AA27FF3CFB26}" presName="composite" presStyleCnt="0"/>
      <dgm:spPr/>
    </dgm:pt>
    <dgm:pt modelId="{91D10FD0-212F-4A4C-A4B2-AF438487818E}" type="pres">
      <dgm:prSet presAssocID="{8516B4AE-0F67-4D81-A6CA-AA27FF3CFB26}" presName="imgShp" presStyleLbl="fgImgPlace1" presStyleIdx="2" presStyleCnt="7"/>
      <dgm:spPr>
        <a:blipFill rotWithShape="1">
          <a:blip xmlns:r="http://schemas.openxmlformats.org/officeDocument/2006/relationships" r:embed="rId3"/>
          <a:stretch>
            <a:fillRect/>
          </a:stretch>
        </a:blipFill>
        <a:ln>
          <a:solidFill>
            <a:schemeClr val="tx1"/>
          </a:solidFill>
        </a:ln>
      </dgm:spPr>
    </dgm:pt>
    <dgm:pt modelId="{DA18902B-FEA3-4A17-8E3A-1A9290F23063}" type="pres">
      <dgm:prSet presAssocID="{8516B4AE-0F67-4D81-A6CA-AA27FF3CFB26}" presName="txShp" presStyleLbl="node1" presStyleIdx="2" presStyleCnt="7">
        <dgm:presLayoutVars>
          <dgm:bulletEnabled val="1"/>
        </dgm:presLayoutVars>
      </dgm:prSet>
      <dgm:spPr/>
      <dgm:t>
        <a:bodyPr/>
        <a:lstStyle/>
        <a:p>
          <a:endParaRPr lang="es-EC"/>
        </a:p>
      </dgm:t>
    </dgm:pt>
    <dgm:pt modelId="{9058149D-F883-46E0-86E4-C4F2540F080A}" type="pres">
      <dgm:prSet presAssocID="{63E52BAE-959E-42C9-9A2E-BD1F369FD53B}" presName="spacing" presStyleCnt="0"/>
      <dgm:spPr/>
    </dgm:pt>
    <dgm:pt modelId="{D1B0B5B4-8306-43FE-8B7E-D4FC03AE4019}" type="pres">
      <dgm:prSet presAssocID="{72BB65F0-7FD9-4339-819E-2577F50D2E30}" presName="composite" presStyleCnt="0"/>
      <dgm:spPr/>
    </dgm:pt>
    <dgm:pt modelId="{7B8BA4E3-A60D-49A7-9382-6DD14FEFD072}" type="pres">
      <dgm:prSet presAssocID="{72BB65F0-7FD9-4339-819E-2577F50D2E30}" presName="imgShp" presStyleLbl="fgImgPlace1" presStyleIdx="3" presStyleCnt="7"/>
      <dgm:spPr>
        <a:blipFill rotWithShape="1">
          <a:blip xmlns:r="http://schemas.openxmlformats.org/officeDocument/2006/relationships" r:embed="rId4"/>
          <a:stretch>
            <a:fillRect/>
          </a:stretch>
        </a:blipFill>
        <a:ln>
          <a:solidFill>
            <a:schemeClr val="tx1"/>
          </a:solidFill>
        </a:ln>
      </dgm:spPr>
    </dgm:pt>
    <dgm:pt modelId="{32B5CBD1-3473-486A-806E-7C6791D5CD16}" type="pres">
      <dgm:prSet presAssocID="{72BB65F0-7FD9-4339-819E-2577F50D2E30}" presName="txShp" presStyleLbl="node1" presStyleIdx="3" presStyleCnt="7">
        <dgm:presLayoutVars>
          <dgm:bulletEnabled val="1"/>
        </dgm:presLayoutVars>
      </dgm:prSet>
      <dgm:spPr/>
      <dgm:t>
        <a:bodyPr/>
        <a:lstStyle/>
        <a:p>
          <a:endParaRPr lang="es-EC"/>
        </a:p>
      </dgm:t>
    </dgm:pt>
    <dgm:pt modelId="{A0B9DD9B-A4C8-4C47-9B84-D86180F8E0E9}" type="pres">
      <dgm:prSet presAssocID="{CB31C568-6EAE-430D-BB8A-79D931FB022F}" presName="spacing" presStyleCnt="0"/>
      <dgm:spPr/>
    </dgm:pt>
    <dgm:pt modelId="{C1679DA9-FA5B-4F8C-8721-089C0F652C26}" type="pres">
      <dgm:prSet presAssocID="{62E2D99E-6F62-4871-A58A-F0D6E4176E0B}" presName="composite" presStyleCnt="0"/>
      <dgm:spPr/>
    </dgm:pt>
    <dgm:pt modelId="{1B7BD823-025D-46CA-A6A2-1598415F328B}" type="pres">
      <dgm:prSet presAssocID="{62E2D99E-6F62-4871-A58A-F0D6E4176E0B}" presName="imgShp" presStyleLbl="fgImgPlace1" presStyleIdx="4" presStyleCnt="7"/>
      <dgm:spPr>
        <a:blipFill rotWithShape="1">
          <a:blip xmlns:r="http://schemas.openxmlformats.org/officeDocument/2006/relationships" r:embed="rId5"/>
          <a:stretch>
            <a:fillRect/>
          </a:stretch>
        </a:blipFill>
        <a:ln>
          <a:solidFill>
            <a:schemeClr val="tx1"/>
          </a:solidFill>
        </a:ln>
      </dgm:spPr>
    </dgm:pt>
    <dgm:pt modelId="{A059EFB2-3FD7-441D-8E99-02753BF30D9A}" type="pres">
      <dgm:prSet presAssocID="{62E2D99E-6F62-4871-A58A-F0D6E4176E0B}" presName="txShp" presStyleLbl="node1" presStyleIdx="4" presStyleCnt="7">
        <dgm:presLayoutVars>
          <dgm:bulletEnabled val="1"/>
        </dgm:presLayoutVars>
      </dgm:prSet>
      <dgm:spPr/>
      <dgm:t>
        <a:bodyPr/>
        <a:lstStyle/>
        <a:p>
          <a:endParaRPr lang="es-EC"/>
        </a:p>
      </dgm:t>
    </dgm:pt>
    <dgm:pt modelId="{3FC82D6C-8288-47DC-90BE-4EF5B420DF95}" type="pres">
      <dgm:prSet presAssocID="{519660BE-5160-460A-9F2B-95F0B789674A}" presName="spacing" presStyleCnt="0"/>
      <dgm:spPr/>
    </dgm:pt>
    <dgm:pt modelId="{C9959AB9-7FC3-44AA-AABC-F2ABDDDB5A42}" type="pres">
      <dgm:prSet presAssocID="{3D016F34-57B8-41FB-A3CD-06EFF120EFCC}" presName="composite" presStyleCnt="0"/>
      <dgm:spPr/>
    </dgm:pt>
    <dgm:pt modelId="{948BA225-0C2D-46CA-817E-16025C1D7875}" type="pres">
      <dgm:prSet presAssocID="{3D016F34-57B8-41FB-A3CD-06EFF120EFCC}" presName="imgShp" presStyleLbl="fgImgPlace1" presStyleIdx="5" presStyleCnt="7"/>
      <dgm:spPr>
        <a:blipFill rotWithShape="1">
          <a:blip xmlns:r="http://schemas.openxmlformats.org/officeDocument/2006/relationships" r:embed="rId6"/>
          <a:stretch>
            <a:fillRect/>
          </a:stretch>
        </a:blipFill>
        <a:ln>
          <a:solidFill>
            <a:schemeClr val="tx1"/>
          </a:solidFill>
        </a:ln>
      </dgm:spPr>
    </dgm:pt>
    <dgm:pt modelId="{FF9D73D6-2101-4834-9FD9-8F4F09F6ACA0}" type="pres">
      <dgm:prSet presAssocID="{3D016F34-57B8-41FB-A3CD-06EFF120EFCC}" presName="txShp" presStyleLbl="node1" presStyleIdx="5" presStyleCnt="7">
        <dgm:presLayoutVars>
          <dgm:bulletEnabled val="1"/>
        </dgm:presLayoutVars>
      </dgm:prSet>
      <dgm:spPr/>
      <dgm:t>
        <a:bodyPr/>
        <a:lstStyle/>
        <a:p>
          <a:endParaRPr lang="es-EC"/>
        </a:p>
      </dgm:t>
    </dgm:pt>
    <dgm:pt modelId="{D5456905-68BD-4C18-A15D-F7A3E7239AFE}" type="pres">
      <dgm:prSet presAssocID="{E65D6EEF-CC9E-4D50-8F30-5D7B08A2228B}" presName="spacing" presStyleCnt="0"/>
      <dgm:spPr/>
    </dgm:pt>
    <dgm:pt modelId="{5F019A6C-BDC6-4372-97AB-20F6AAE2FA1C}" type="pres">
      <dgm:prSet presAssocID="{D8A674A5-897D-4639-9C1A-FBC672D473A5}" presName="composite" presStyleCnt="0"/>
      <dgm:spPr/>
    </dgm:pt>
    <dgm:pt modelId="{B7032834-25F9-4533-8A4A-DCA8E17903BA}" type="pres">
      <dgm:prSet presAssocID="{D8A674A5-897D-4639-9C1A-FBC672D473A5}" presName="imgShp" presStyleLbl="fgImgPlace1" presStyleIdx="6" presStyleCnt="7"/>
      <dgm:spPr>
        <a:blipFill rotWithShape="1">
          <a:blip xmlns:r="http://schemas.openxmlformats.org/officeDocument/2006/relationships" r:embed="rId7"/>
          <a:stretch>
            <a:fillRect/>
          </a:stretch>
        </a:blipFill>
        <a:ln>
          <a:solidFill>
            <a:schemeClr val="tx1"/>
          </a:solidFill>
        </a:ln>
      </dgm:spPr>
    </dgm:pt>
    <dgm:pt modelId="{D3A98E4C-199B-4F40-BDE8-4D89DECBF3EC}" type="pres">
      <dgm:prSet presAssocID="{D8A674A5-897D-4639-9C1A-FBC672D473A5}" presName="txShp" presStyleLbl="node1" presStyleIdx="6" presStyleCnt="7">
        <dgm:presLayoutVars>
          <dgm:bulletEnabled val="1"/>
        </dgm:presLayoutVars>
      </dgm:prSet>
      <dgm:spPr/>
      <dgm:t>
        <a:bodyPr/>
        <a:lstStyle/>
        <a:p>
          <a:endParaRPr lang="es-EC"/>
        </a:p>
      </dgm:t>
    </dgm:pt>
  </dgm:ptLst>
  <dgm:cxnLst>
    <dgm:cxn modelId="{313B401E-A575-4753-9E87-A18AB533B636}" type="presOf" srcId="{03C96043-47D2-4C5A-A706-C38A2AF08403}" destId="{5A8F1943-1642-48B9-AD78-DB0E707904C5}" srcOrd="0" destOrd="0" presId="urn:microsoft.com/office/officeart/2005/8/layout/vList3"/>
    <dgm:cxn modelId="{A1EBE651-CFCC-48CB-A76D-8A723BA731AD}" type="presOf" srcId="{3D016F34-57B8-41FB-A3CD-06EFF120EFCC}" destId="{FF9D73D6-2101-4834-9FD9-8F4F09F6ACA0}" srcOrd="0" destOrd="0" presId="urn:microsoft.com/office/officeart/2005/8/layout/vList3"/>
    <dgm:cxn modelId="{51FBFD9B-C641-4585-9E6E-B6168AB4124C}" srcId="{8E00A22A-675F-4EF1-8CC0-56DC4F803141}" destId="{03C96043-47D2-4C5A-A706-C38A2AF08403}" srcOrd="0" destOrd="0" parTransId="{64E92E6D-5043-464E-AD9B-4388BC2E55D5}" sibTransId="{28854F54-3FA6-48BB-824C-999F70DC1E27}"/>
    <dgm:cxn modelId="{F6AA2CDD-1B55-4CA4-98AE-194D7B172E6C}" type="presOf" srcId="{72BB65F0-7FD9-4339-819E-2577F50D2E30}" destId="{32B5CBD1-3473-486A-806E-7C6791D5CD16}" srcOrd="0" destOrd="0" presId="urn:microsoft.com/office/officeart/2005/8/layout/vList3"/>
    <dgm:cxn modelId="{EDDBC583-9820-44CC-AB29-C1199F568CBA}" srcId="{8E00A22A-675F-4EF1-8CC0-56DC4F803141}" destId="{D8A674A5-897D-4639-9C1A-FBC672D473A5}" srcOrd="6" destOrd="0" parTransId="{F28673BB-E2D2-4281-A912-E1D9216884D7}" sibTransId="{BA47939F-DCFA-4570-B782-B3CE718318B3}"/>
    <dgm:cxn modelId="{DE0DB7CD-5F74-4FE5-AA16-1A1F5C52FAE7}" srcId="{8E00A22A-675F-4EF1-8CC0-56DC4F803141}" destId="{8516B4AE-0F67-4D81-A6CA-AA27FF3CFB26}" srcOrd="2" destOrd="0" parTransId="{57ECA32C-6642-40C7-9E58-193AFA8888C8}" sibTransId="{63E52BAE-959E-42C9-9A2E-BD1F369FD53B}"/>
    <dgm:cxn modelId="{76FACC3B-2276-4C8F-B3EB-D91D0F0CA272}" srcId="{8E00A22A-675F-4EF1-8CC0-56DC4F803141}" destId="{72BB65F0-7FD9-4339-819E-2577F50D2E30}" srcOrd="3" destOrd="0" parTransId="{932B8DDD-B9CA-454D-96A5-71CF2A124F51}" sibTransId="{CB31C568-6EAE-430D-BB8A-79D931FB022F}"/>
    <dgm:cxn modelId="{C29EBA8F-9EA9-4858-AB9D-A4E40D83E9B0}" type="presOf" srcId="{D8A674A5-897D-4639-9C1A-FBC672D473A5}" destId="{D3A98E4C-199B-4F40-BDE8-4D89DECBF3EC}" srcOrd="0" destOrd="0" presId="urn:microsoft.com/office/officeart/2005/8/layout/vList3"/>
    <dgm:cxn modelId="{59C2213A-024D-451B-9236-9480A3941666}" srcId="{8E00A22A-675F-4EF1-8CC0-56DC4F803141}" destId="{62E2D99E-6F62-4871-A58A-F0D6E4176E0B}" srcOrd="4" destOrd="0" parTransId="{4D23D738-6087-4F1E-A043-033FB2087CE4}" sibTransId="{519660BE-5160-460A-9F2B-95F0B789674A}"/>
    <dgm:cxn modelId="{B4D21467-E751-4F39-B7BA-19C97206410E}" type="presOf" srcId="{62E2D99E-6F62-4871-A58A-F0D6E4176E0B}" destId="{A059EFB2-3FD7-441D-8E99-02753BF30D9A}" srcOrd="0" destOrd="0" presId="urn:microsoft.com/office/officeart/2005/8/layout/vList3"/>
    <dgm:cxn modelId="{192D7F53-2E77-4578-983C-3766DC1962F9}" type="presOf" srcId="{41949E41-046C-49BD-8998-336F3AE5C226}" destId="{2D5DCFA7-CAF1-4C1D-A42F-F86C17B2ACE1}" srcOrd="0" destOrd="0" presId="urn:microsoft.com/office/officeart/2005/8/layout/vList3"/>
    <dgm:cxn modelId="{3D2C022B-77F0-4708-B34F-F4A889DF6A38}" type="presOf" srcId="{8E00A22A-675F-4EF1-8CC0-56DC4F803141}" destId="{284A4CD2-CE56-490C-81BE-04AB0EEEE05D}" srcOrd="0" destOrd="0" presId="urn:microsoft.com/office/officeart/2005/8/layout/vList3"/>
    <dgm:cxn modelId="{378B54D1-30AB-4A4C-A64F-5BCE8D5558AD}" srcId="{8E00A22A-675F-4EF1-8CC0-56DC4F803141}" destId="{3D016F34-57B8-41FB-A3CD-06EFF120EFCC}" srcOrd="5" destOrd="0" parTransId="{EB8C376E-B483-42E5-A1DA-8E204095EC9B}" sibTransId="{E65D6EEF-CC9E-4D50-8F30-5D7B08A2228B}"/>
    <dgm:cxn modelId="{0B3452F7-B4C1-4188-8321-813B899DCCBF}" type="presOf" srcId="{8516B4AE-0F67-4D81-A6CA-AA27FF3CFB26}" destId="{DA18902B-FEA3-4A17-8E3A-1A9290F23063}" srcOrd="0" destOrd="0" presId="urn:microsoft.com/office/officeart/2005/8/layout/vList3"/>
    <dgm:cxn modelId="{2B9C1F49-D184-442A-9D56-5F23222F7617}" srcId="{8E00A22A-675F-4EF1-8CC0-56DC4F803141}" destId="{41949E41-046C-49BD-8998-336F3AE5C226}" srcOrd="1" destOrd="0" parTransId="{98839B66-043E-4E2B-ADDF-1E5F225C329F}" sibTransId="{3F6A2B38-E394-4A6F-BAE1-7B238312020B}"/>
    <dgm:cxn modelId="{0817AA7F-514D-4344-9927-4A5BBEBC98BE}" type="presParOf" srcId="{284A4CD2-CE56-490C-81BE-04AB0EEEE05D}" destId="{FFDF465F-DFFE-4911-9683-B028B708EAF9}" srcOrd="0" destOrd="0" presId="urn:microsoft.com/office/officeart/2005/8/layout/vList3"/>
    <dgm:cxn modelId="{B928BAC7-898A-4CEB-BEF0-ABB42CF10CD2}" type="presParOf" srcId="{FFDF465F-DFFE-4911-9683-B028B708EAF9}" destId="{31E3261D-A659-416B-9BFE-942FE45404E3}" srcOrd="0" destOrd="0" presId="urn:microsoft.com/office/officeart/2005/8/layout/vList3"/>
    <dgm:cxn modelId="{DFB1E26F-2DB7-415C-9F10-DEA9C305C97D}" type="presParOf" srcId="{FFDF465F-DFFE-4911-9683-B028B708EAF9}" destId="{5A8F1943-1642-48B9-AD78-DB0E707904C5}" srcOrd="1" destOrd="0" presId="urn:microsoft.com/office/officeart/2005/8/layout/vList3"/>
    <dgm:cxn modelId="{3A2E946D-438C-4C98-8710-9B3CE3C3154E}" type="presParOf" srcId="{284A4CD2-CE56-490C-81BE-04AB0EEEE05D}" destId="{C3F08D7A-C2EE-4201-A2C7-E3DD0348B0CB}" srcOrd="1" destOrd="0" presId="urn:microsoft.com/office/officeart/2005/8/layout/vList3"/>
    <dgm:cxn modelId="{55239675-41FB-4232-BDBF-AAECF00CE581}" type="presParOf" srcId="{284A4CD2-CE56-490C-81BE-04AB0EEEE05D}" destId="{FB39F40A-7F49-4A9D-A4E8-73E924FE06DA}" srcOrd="2" destOrd="0" presId="urn:microsoft.com/office/officeart/2005/8/layout/vList3"/>
    <dgm:cxn modelId="{999C2EF6-43A0-4810-977C-E62F3E7A2E18}" type="presParOf" srcId="{FB39F40A-7F49-4A9D-A4E8-73E924FE06DA}" destId="{A0A1A576-6386-4D8C-BF3D-4597098F32A4}" srcOrd="0" destOrd="0" presId="urn:microsoft.com/office/officeart/2005/8/layout/vList3"/>
    <dgm:cxn modelId="{A9276600-71CE-4CF2-B158-4234ACBB1AA1}" type="presParOf" srcId="{FB39F40A-7F49-4A9D-A4E8-73E924FE06DA}" destId="{2D5DCFA7-CAF1-4C1D-A42F-F86C17B2ACE1}" srcOrd="1" destOrd="0" presId="urn:microsoft.com/office/officeart/2005/8/layout/vList3"/>
    <dgm:cxn modelId="{BAC8D53C-1B31-4168-BBCD-5F97EF7A693B}" type="presParOf" srcId="{284A4CD2-CE56-490C-81BE-04AB0EEEE05D}" destId="{CA4579DA-B81D-4FE8-B739-432827C2822C}" srcOrd="3" destOrd="0" presId="urn:microsoft.com/office/officeart/2005/8/layout/vList3"/>
    <dgm:cxn modelId="{86BA85F3-5BAE-4F19-ADDE-E2C4B7F21C46}" type="presParOf" srcId="{284A4CD2-CE56-490C-81BE-04AB0EEEE05D}" destId="{C4EB3A06-B63A-492B-93F6-6EF50F03A0C5}" srcOrd="4" destOrd="0" presId="urn:microsoft.com/office/officeart/2005/8/layout/vList3"/>
    <dgm:cxn modelId="{82190AC7-31AB-493A-928D-5EA6BF46DE06}" type="presParOf" srcId="{C4EB3A06-B63A-492B-93F6-6EF50F03A0C5}" destId="{91D10FD0-212F-4A4C-A4B2-AF438487818E}" srcOrd="0" destOrd="0" presId="urn:microsoft.com/office/officeart/2005/8/layout/vList3"/>
    <dgm:cxn modelId="{823B4CCC-9C31-4632-8D81-8D267F7C37C2}" type="presParOf" srcId="{C4EB3A06-B63A-492B-93F6-6EF50F03A0C5}" destId="{DA18902B-FEA3-4A17-8E3A-1A9290F23063}" srcOrd="1" destOrd="0" presId="urn:microsoft.com/office/officeart/2005/8/layout/vList3"/>
    <dgm:cxn modelId="{425DECC6-4ECF-45BC-A21F-C435C5228021}" type="presParOf" srcId="{284A4CD2-CE56-490C-81BE-04AB0EEEE05D}" destId="{9058149D-F883-46E0-86E4-C4F2540F080A}" srcOrd="5" destOrd="0" presId="urn:microsoft.com/office/officeart/2005/8/layout/vList3"/>
    <dgm:cxn modelId="{4D8B6203-A9A7-4F16-9B7B-243D361A4F9E}" type="presParOf" srcId="{284A4CD2-CE56-490C-81BE-04AB0EEEE05D}" destId="{D1B0B5B4-8306-43FE-8B7E-D4FC03AE4019}" srcOrd="6" destOrd="0" presId="urn:microsoft.com/office/officeart/2005/8/layout/vList3"/>
    <dgm:cxn modelId="{CA8F5B07-B7DD-410C-93FC-DA8CBD1021FB}" type="presParOf" srcId="{D1B0B5B4-8306-43FE-8B7E-D4FC03AE4019}" destId="{7B8BA4E3-A60D-49A7-9382-6DD14FEFD072}" srcOrd="0" destOrd="0" presId="urn:microsoft.com/office/officeart/2005/8/layout/vList3"/>
    <dgm:cxn modelId="{FE9232A9-7482-443F-878A-DE93D38529E6}" type="presParOf" srcId="{D1B0B5B4-8306-43FE-8B7E-D4FC03AE4019}" destId="{32B5CBD1-3473-486A-806E-7C6791D5CD16}" srcOrd="1" destOrd="0" presId="urn:microsoft.com/office/officeart/2005/8/layout/vList3"/>
    <dgm:cxn modelId="{E792372A-46A2-49CD-8A24-3605DFE1689E}" type="presParOf" srcId="{284A4CD2-CE56-490C-81BE-04AB0EEEE05D}" destId="{A0B9DD9B-A4C8-4C47-9B84-D86180F8E0E9}" srcOrd="7" destOrd="0" presId="urn:microsoft.com/office/officeart/2005/8/layout/vList3"/>
    <dgm:cxn modelId="{DCD133D0-5549-40DD-94FB-3BB539D884B2}" type="presParOf" srcId="{284A4CD2-CE56-490C-81BE-04AB0EEEE05D}" destId="{C1679DA9-FA5B-4F8C-8721-089C0F652C26}" srcOrd="8" destOrd="0" presId="urn:microsoft.com/office/officeart/2005/8/layout/vList3"/>
    <dgm:cxn modelId="{8F188758-46C4-4421-A391-934313AE62C2}" type="presParOf" srcId="{C1679DA9-FA5B-4F8C-8721-089C0F652C26}" destId="{1B7BD823-025D-46CA-A6A2-1598415F328B}" srcOrd="0" destOrd="0" presId="urn:microsoft.com/office/officeart/2005/8/layout/vList3"/>
    <dgm:cxn modelId="{F8E51174-D2A5-44CD-890A-549E5FCFA9A9}" type="presParOf" srcId="{C1679DA9-FA5B-4F8C-8721-089C0F652C26}" destId="{A059EFB2-3FD7-441D-8E99-02753BF30D9A}" srcOrd="1" destOrd="0" presId="urn:microsoft.com/office/officeart/2005/8/layout/vList3"/>
    <dgm:cxn modelId="{A632F705-3E79-406A-B0F1-BFF180F06C98}" type="presParOf" srcId="{284A4CD2-CE56-490C-81BE-04AB0EEEE05D}" destId="{3FC82D6C-8288-47DC-90BE-4EF5B420DF95}" srcOrd="9" destOrd="0" presId="urn:microsoft.com/office/officeart/2005/8/layout/vList3"/>
    <dgm:cxn modelId="{A8A7C373-06F3-4E92-91ED-2713D131365A}" type="presParOf" srcId="{284A4CD2-CE56-490C-81BE-04AB0EEEE05D}" destId="{C9959AB9-7FC3-44AA-AABC-F2ABDDDB5A42}" srcOrd="10" destOrd="0" presId="urn:microsoft.com/office/officeart/2005/8/layout/vList3"/>
    <dgm:cxn modelId="{576F152E-FA99-49FD-867A-60B74D25D6DA}" type="presParOf" srcId="{C9959AB9-7FC3-44AA-AABC-F2ABDDDB5A42}" destId="{948BA225-0C2D-46CA-817E-16025C1D7875}" srcOrd="0" destOrd="0" presId="urn:microsoft.com/office/officeart/2005/8/layout/vList3"/>
    <dgm:cxn modelId="{23C5E989-A037-4CF3-8DCD-1AD566E66E5C}" type="presParOf" srcId="{C9959AB9-7FC3-44AA-AABC-F2ABDDDB5A42}" destId="{FF9D73D6-2101-4834-9FD9-8F4F09F6ACA0}" srcOrd="1" destOrd="0" presId="urn:microsoft.com/office/officeart/2005/8/layout/vList3"/>
    <dgm:cxn modelId="{86F919E5-A13D-4B2A-9B5E-A1D04CB22618}" type="presParOf" srcId="{284A4CD2-CE56-490C-81BE-04AB0EEEE05D}" destId="{D5456905-68BD-4C18-A15D-F7A3E7239AFE}" srcOrd="11" destOrd="0" presId="urn:microsoft.com/office/officeart/2005/8/layout/vList3"/>
    <dgm:cxn modelId="{197B49C3-9355-446D-AF77-A12E114AFD04}" type="presParOf" srcId="{284A4CD2-CE56-490C-81BE-04AB0EEEE05D}" destId="{5F019A6C-BDC6-4372-97AB-20F6AAE2FA1C}" srcOrd="12" destOrd="0" presId="urn:microsoft.com/office/officeart/2005/8/layout/vList3"/>
    <dgm:cxn modelId="{85B916D4-8E70-441B-ACA4-F470C97BEBCE}" type="presParOf" srcId="{5F019A6C-BDC6-4372-97AB-20F6AAE2FA1C}" destId="{B7032834-25F9-4533-8A4A-DCA8E17903BA}" srcOrd="0" destOrd="0" presId="urn:microsoft.com/office/officeart/2005/8/layout/vList3"/>
    <dgm:cxn modelId="{8E1B1B57-2197-4516-A89F-3CD2391E512A}" type="presParOf" srcId="{5F019A6C-BDC6-4372-97AB-20F6AAE2FA1C}" destId="{D3A98E4C-199B-4F40-BDE8-4D89DECBF3E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6B3DDB-4C16-4401-9440-4BA8D12A6BD4}"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s-EC"/>
        </a:p>
      </dgm:t>
    </dgm:pt>
    <dgm:pt modelId="{122C6964-65E6-4F1A-B79E-D3BB5C7C35D0}">
      <dgm:prSet phldrT="[Texto]"/>
      <dgm:spPr>
        <a:ln>
          <a:solidFill>
            <a:schemeClr val="tx1"/>
          </a:solidFill>
        </a:ln>
      </dgm:spPr>
      <dgm:t>
        <a:bodyPr/>
        <a:lstStyle/>
        <a:p>
          <a:r>
            <a:rPr lang="es-EC" b="1" dirty="0" smtClean="0">
              <a:solidFill>
                <a:schemeClr val="tx1"/>
              </a:solidFill>
              <a:latin typeface="Times New Roman" pitchFamily="18" charset="0"/>
              <a:cs typeface="Times New Roman" pitchFamily="18" charset="0"/>
            </a:rPr>
            <a:t>Capitulo I: MARCO TEÓRICO</a:t>
          </a:r>
          <a:endParaRPr lang="es-EC" b="1" dirty="0">
            <a:solidFill>
              <a:schemeClr val="tx1"/>
            </a:solidFill>
            <a:latin typeface="Times New Roman" pitchFamily="18" charset="0"/>
            <a:cs typeface="Times New Roman" pitchFamily="18" charset="0"/>
          </a:endParaRPr>
        </a:p>
      </dgm:t>
    </dgm:pt>
    <dgm:pt modelId="{A275EE75-B245-4EF5-B63E-C34F5D6CB0BE}" type="parTrans" cxnId="{DDFEDEDE-6B9F-4C9F-8E2C-24BC76DF3B9F}">
      <dgm:prSet/>
      <dgm:spPr/>
      <dgm:t>
        <a:bodyPr/>
        <a:lstStyle/>
        <a:p>
          <a:endParaRPr lang="es-EC"/>
        </a:p>
      </dgm:t>
    </dgm:pt>
    <dgm:pt modelId="{69DC0F93-9C1B-429E-AF4F-3A0B7E5AC2A9}" type="sibTrans" cxnId="{DDFEDEDE-6B9F-4C9F-8E2C-24BC76DF3B9F}">
      <dgm:prSet/>
      <dgm:spPr/>
      <dgm:t>
        <a:bodyPr/>
        <a:lstStyle/>
        <a:p>
          <a:endParaRPr lang="es-EC"/>
        </a:p>
      </dgm:t>
    </dgm:pt>
    <dgm:pt modelId="{11FCB13F-2036-435E-8819-8DA9FD8E7564}">
      <dgm:prSet phldrT="[Texto]"/>
      <dgm:spPr/>
      <dgm:t>
        <a:bodyPr/>
        <a:lstStyle/>
        <a:p>
          <a:r>
            <a:rPr lang="es-EC" b="1" dirty="0" smtClean="0">
              <a:solidFill>
                <a:srgbClr val="0000FF"/>
              </a:solidFill>
              <a:latin typeface="Times New Roman" pitchFamily="18" charset="0"/>
              <a:cs typeface="Times New Roman" pitchFamily="18" charset="0"/>
            </a:rPr>
            <a:t>COSO II- Administración del riesgo empresarial</a:t>
          </a:r>
          <a:endParaRPr lang="es-EC" b="1" dirty="0">
            <a:solidFill>
              <a:srgbClr val="0000FF"/>
            </a:solidFill>
            <a:latin typeface="Times New Roman" pitchFamily="18" charset="0"/>
            <a:cs typeface="Times New Roman" pitchFamily="18" charset="0"/>
          </a:endParaRPr>
        </a:p>
      </dgm:t>
    </dgm:pt>
    <dgm:pt modelId="{0B7C4DE9-2CA3-4516-B7E3-346B78C70217}" type="parTrans" cxnId="{8CDCA9F7-647B-422B-A07A-D5215452A173}">
      <dgm:prSet/>
      <dgm:spPr/>
      <dgm:t>
        <a:bodyPr/>
        <a:lstStyle/>
        <a:p>
          <a:endParaRPr lang="es-EC"/>
        </a:p>
      </dgm:t>
    </dgm:pt>
    <dgm:pt modelId="{AE03517C-2D01-48EF-AA5C-407C12E58539}" type="sibTrans" cxnId="{8CDCA9F7-647B-422B-A07A-D5215452A173}">
      <dgm:prSet/>
      <dgm:spPr/>
      <dgm:t>
        <a:bodyPr/>
        <a:lstStyle/>
        <a:p>
          <a:endParaRPr lang="es-EC"/>
        </a:p>
      </dgm:t>
    </dgm:pt>
    <dgm:pt modelId="{9247287F-C31E-4E7F-A755-9224FCA225BF}">
      <dgm:prSet phldrT="[Texto]"/>
      <dgm:spPr/>
      <dgm:t>
        <a:bodyPr/>
        <a:lstStyle/>
        <a:p>
          <a:r>
            <a:rPr lang="es-EC" b="1" dirty="0" smtClean="0">
              <a:solidFill>
                <a:srgbClr val="0000FF"/>
              </a:solidFill>
              <a:latin typeface="Times New Roman" pitchFamily="18" charset="0"/>
              <a:cs typeface="Times New Roman" pitchFamily="18" charset="0"/>
            </a:rPr>
            <a:t>Tipos de Riesgo</a:t>
          </a:r>
          <a:endParaRPr lang="es-EC" b="1" dirty="0">
            <a:solidFill>
              <a:srgbClr val="0000FF"/>
            </a:solidFill>
            <a:latin typeface="Times New Roman" pitchFamily="18" charset="0"/>
            <a:cs typeface="Times New Roman" pitchFamily="18" charset="0"/>
          </a:endParaRPr>
        </a:p>
      </dgm:t>
    </dgm:pt>
    <dgm:pt modelId="{834BEC30-1C02-4521-ACF7-38D7695B22D0}" type="parTrans" cxnId="{E82D791B-35BD-4887-AA9C-2E9D36EF2010}">
      <dgm:prSet/>
      <dgm:spPr/>
      <dgm:t>
        <a:bodyPr/>
        <a:lstStyle/>
        <a:p>
          <a:endParaRPr lang="es-EC"/>
        </a:p>
      </dgm:t>
    </dgm:pt>
    <dgm:pt modelId="{A8F698AE-E1E8-4A8E-8ECF-4B03636CC212}" type="sibTrans" cxnId="{E82D791B-35BD-4887-AA9C-2E9D36EF2010}">
      <dgm:prSet/>
      <dgm:spPr/>
      <dgm:t>
        <a:bodyPr/>
        <a:lstStyle/>
        <a:p>
          <a:endParaRPr lang="es-EC"/>
        </a:p>
      </dgm:t>
    </dgm:pt>
    <dgm:pt modelId="{F8CD063A-7095-43A7-9DA1-4FF3347DC7CE}" type="pres">
      <dgm:prSet presAssocID="{236B3DDB-4C16-4401-9440-4BA8D12A6BD4}" presName="diagram" presStyleCnt="0">
        <dgm:presLayoutVars>
          <dgm:chPref val="1"/>
          <dgm:dir/>
          <dgm:animOne val="branch"/>
          <dgm:animLvl val="lvl"/>
          <dgm:resizeHandles/>
        </dgm:presLayoutVars>
      </dgm:prSet>
      <dgm:spPr/>
      <dgm:t>
        <a:bodyPr/>
        <a:lstStyle/>
        <a:p>
          <a:endParaRPr lang="es-EC"/>
        </a:p>
      </dgm:t>
    </dgm:pt>
    <dgm:pt modelId="{64B10C08-7705-4174-BD46-ADE4AFE771C5}" type="pres">
      <dgm:prSet presAssocID="{122C6964-65E6-4F1A-B79E-D3BB5C7C35D0}" presName="root" presStyleCnt="0"/>
      <dgm:spPr/>
    </dgm:pt>
    <dgm:pt modelId="{7F271612-18D2-4EF1-9A76-CA633680EA22}" type="pres">
      <dgm:prSet presAssocID="{122C6964-65E6-4F1A-B79E-D3BB5C7C35D0}" presName="rootComposite" presStyleCnt="0"/>
      <dgm:spPr/>
    </dgm:pt>
    <dgm:pt modelId="{4AECA039-588A-42F4-9B55-709C46BA2198}" type="pres">
      <dgm:prSet presAssocID="{122C6964-65E6-4F1A-B79E-D3BB5C7C35D0}" presName="rootText" presStyleLbl="node1" presStyleIdx="0" presStyleCnt="1" custScaleX="241890"/>
      <dgm:spPr/>
      <dgm:t>
        <a:bodyPr/>
        <a:lstStyle/>
        <a:p>
          <a:endParaRPr lang="es-EC"/>
        </a:p>
      </dgm:t>
    </dgm:pt>
    <dgm:pt modelId="{CF90ED1F-0C3F-4D10-840F-E219E0CD8454}" type="pres">
      <dgm:prSet presAssocID="{122C6964-65E6-4F1A-B79E-D3BB5C7C35D0}" presName="rootConnector" presStyleLbl="node1" presStyleIdx="0" presStyleCnt="1"/>
      <dgm:spPr/>
      <dgm:t>
        <a:bodyPr/>
        <a:lstStyle/>
        <a:p>
          <a:endParaRPr lang="es-EC"/>
        </a:p>
      </dgm:t>
    </dgm:pt>
    <dgm:pt modelId="{2E545288-1AFC-4D7A-9C19-EED5BEDFDEB1}" type="pres">
      <dgm:prSet presAssocID="{122C6964-65E6-4F1A-B79E-D3BB5C7C35D0}" presName="childShape" presStyleCnt="0"/>
      <dgm:spPr/>
    </dgm:pt>
    <dgm:pt modelId="{49322623-B6D2-4121-82C4-523477A7E14C}" type="pres">
      <dgm:prSet presAssocID="{0B7C4DE9-2CA3-4516-B7E3-346B78C70217}" presName="Name13" presStyleLbl="parChTrans1D2" presStyleIdx="0" presStyleCnt="2"/>
      <dgm:spPr/>
      <dgm:t>
        <a:bodyPr/>
        <a:lstStyle/>
        <a:p>
          <a:endParaRPr lang="es-EC"/>
        </a:p>
      </dgm:t>
    </dgm:pt>
    <dgm:pt modelId="{E1865F5E-41D0-4C15-B09D-463996860D7A}" type="pres">
      <dgm:prSet presAssocID="{11FCB13F-2036-435E-8819-8DA9FD8E7564}" presName="childText" presStyleLbl="bgAcc1" presStyleIdx="0" presStyleCnt="2" custScaleX="383780">
        <dgm:presLayoutVars>
          <dgm:bulletEnabled val="1"/>
        </dgm:presLayoutVars>
      </dgm:prSet>
      <dgm:spPr/>
      <dgm:t>
        <a:bodyPr/>
        <a:lstStyle/>
        <a:p>
          <a:endParaRPr lang="es-EC"/>
        </a:p>
      </dgm:t>
    </dgm:pt>
    <dgm:pt modelId="{19F27CEB-AE43-4877-9A3B-BBACB6FBEE16}" type="pres">
      <dgm:prSet presAssocID="{834BEC30-1C02-4521-ACF7-38D7695B22D0}" presName="Name13" presStyleLbl="parChTrans1D2" presStyleIdx="1" presStyleCnt="2"/>
      <dgm:spPr/>
      <dgm:t>
        <a:bodyPr/>
        <a:lstStyle/>
        <a:p>
          <a:endParaRPr lang="es-EC"/>
        </a:p>
      </dgm:t>
    </dgm:pt>
    <dgm:pt modelId="{955E54BC-F487-4E2D-913B-8B85A3CEAF9D}" type="pres">
      <dgm:prSet presAssocID="{9247287F-C31E-4E7F-A755-9224FCA225BF}" presName="childText" presStyleLbl="bgAcc1" presStyleIdx="1" presStyleCnt="2" custScaleX="385490">
        <dgm:presLayoutVars>
          <dgm:bulletEnabled val="1"/>
        </dgm:presLayoutVars>
      </dgm:prSet>
      <dgm:spPr/>
      <dgm:t>
        <a:bodyPr/>
        <a:lstStyle/>
        <a:p>
          <a:endParaRPr lang="es-EC"/>
        </a:p>
      </dgm:t>
    </dgm:pt>
  </dgm:ptLst>
  <dgm:cxnLst>
    <dgm:cxn modelId="{EBC0220A-A8DB-4D91-B82D-468BE5C77837}" type="presOf" srcId="{834BEC30-1C02-4521-ACF7-38D7695B22D0}" destId="{19F27CEB-AE43-4877-9A3B-BBACB6FBEE16}" srcOrd="0" destOrd="0" presId="urn:microsoft.com/office/officeart/2005/8/layout/hierarchy3"/>
    <dgm:cxn modelId="{84089F86-5567-407D-8E47-FA4496976632}" type="presOf" srcId="{236B3DDB-4C16-4401-9440-4BA8D12A6BD4}" destId="{F8CD063A-7095-43A7-9DA1-4FF3347DC7CE}" srcOrd="0" destOrd="0" presId="urn:microsoft.com/office/officeart/2005/8/layout/hierarchy3"/>
    <dgm:cxn modelId="{2185738F-72EE-48A6-9F46-A07D460B5C07}" type="presOf" srcId="{11FCB13F-2036-435E-8819-8DA9FD8E7564}" destId="{E1865F5E-41D0-4C15-B09D-463996860D7A}" srcOrd="0" destOrd="0" presId="urn:microsoft.com/office/officeart/2005/8/layout/hierarchy3"/>
    <dgm:cxn modelId="{8CDCA9F7-647B-422B-A07A-D5215452A173}" srcId="{122C6964-65E6-4F1A-B79E-D3BB5C7C35D0}" destId="{11FCB13F-2036-435E-8819-8DA9FD8E7564}" srcOrd="0" destOrd="0" parTransId="{0B7C4DE9-2CA3-4516-B7E3-346B78C70217}" sibTransId="{AE03517C-2D01-48EF-AA5C-407C12E58539}"/>
    <dgm:cxn modelId="{2CEBBBB0-0AEA-4D1A-B47B-C490551CA827}" type="presOf" srcId="{0B7C4DE9-2CA3-4516-B7E3-346B78C70217}" destId="{49322623-B6D2-4121-82C4-523477A7E14C}" srcOrd="0" destOrd="0" presId="urn:microsoft.com/office/officeart/2005/8/layout/hierarchy3"/>
    <dgm:cxn modelId="{86B7B194-A031-4CAC-BCF8-4B42373E79BE}" type="presOf" srcId="{122C6964-65E6-4F1A-B79E-D3BB5C7C35D0}" destId="{4AECA039-588A-42F4-9B55-709C46BA2198}" srcOrd="0" destOrd="0" presId="urn:microsoft.com/office/officeart/2005/8/layout/hierarchy3"/>
    <dgm:cxn modelId="{DDFEDEDE-6B9F-4C9F-8E2C-24BC76DF3B9F}" srcId="{236B3DDB-4C16-4401-9440-4BA8D12A6BD4}" destId="{122C6964-65E6-4F1A-B79E-D3BB5C7C35D0}" srcOrd="0" destOrd="0" parTransId="{A275EE75-B245-4EF5-B63E-C34F5D6CB0BE}" sibTransId="{69DC0F93-9C1B-429E-AF4F-3A0B7E5AC2A9}"/>
    <dgm:cxn modelId="{E82D791B-35BD-4887-AA9C-2E9D36EF2010}" srcId="{122C6964-65E6-4F1A-B79E-D3BB5C7C35D0}" destId="{9247287F-C31E-4E7F-A755-9224FCA225BF}" srcOrd="1" destOrd="0" parTransId="{834BEC30-1C02-4521-ACF7-38D7695B22D0}" sibTransId="{A8F698AE-E1E8-4A8E-8ECF-4B03636CC212}"/>
    <dgm:cxn modelId="{6D787271-8040-4D9B-8A62-A10CEA472807}" type="presOf" srcId="{9247287F-C31E-4E7F-A755-9224FCA225BF}" destId="{955E54BC-F487-4E2D-913B-8B85A3CEAF9D}" srcOrd="0" destOrd="0" presId="urn:microsoft.com/office/officeart/2005/8/layout/hierarchy3"/>
    <dgm:cxn modelId="{3C7EF2FC-4E18-4B13-8FE3-AB72453C9285}" type="presOf" srcId="{122C6964-65E6-4F1A-B79E-D3BB5C7C35D0}" destId="{CF90ED1F-0C3F-4D10-840F-E219E0CD8454}" srcOrd="1" destOrd="0" presId="urn:microsoft.com/office/officeart/2005/8/layout/hierarchy3"/>
    <dgm:cxn modelId="{F5A85961-DFBD-4DDE-9E27-7902B61E5683}" type="presParOf" srcId="{F8CD063A-7095-43A7-9DA1-4FF3347DC7CE}" destId="{64B10C08-7705-4174-BD46-ADE4AFE771C5}" srcOrd="0" destOrd="0" presId="urn:microsoft.com/office/officeart/2005/8/layout/hierarchy3"/>
    <dgm:cxn modelId="{10E6F039-BDA4-499B-AFCF-E66E5D2495ED}" type="presParOf" srcId="{64B10C08-7705-4174-BD46-ADE4AFE771C5}" destId="{7F271612-18D2-4EF1-9A76-CA633680EA22}" srcOrd="0" destOrd="0" presId="urn:microsoft.com/office/officeart/2005/8/layout/hierarchy3"/>
    <dgm:cxn modelId="{E3395564-4F39-4634-97D1-C3D23916687B}" type="presParOf" srcId="{7F271612-18D2-4EF1-9A76-CA633680EA22}" destId="{4AECA039-588A-42F4-9B55-709C46BA2198}" srcOrd="0" destOrd="0" presId="urn:microsoft.com/office/officeart/2005/8/layout/hierarchy3"/>
    <dgm:cxn modelId="{C278E25F-174C-42B6-A95F-F05D34D0405A}" type="presParOf" srcId="{7F271612-18D2-4EF1-9A76-CA633680EA22}" destId="{CF90ED1F-0C3F-4D10-840F-E219E0CD8454}" srcOrd="1" destOrd="0" presId="urn:microsoft.com/office/officeart/2005/8/layout/hierarchy3"/>
    <dgm:cxn modelId="{B9579A26-8F01-4727-9EE8-392B14E45510}" type="presParOf" srcId="{64B10C08-7705-4174-BD46-ADE4AFE771C5}" destId="{2E545288-1AFC-4D7A-9C19-EED5BEDFDEB1}" srcOrd="1" destOrd="0" presId="urn:microsoft.com/office/officeart/2005/8/layout/hierarchy3"/>
    <dgm:cxn modelId="{5610D755-FEEF-4953-A0BC-E4B15EB8831E}" type="presParOf" srcId="{2E545288-1AFC-4D7A-9C19-EED5BEDFDEB1}" destId="{49322623-B6D2-4121-82C4-523477A7E14C}" srcOrd="0" destOrd="0" presId="urn:microsoft.com/office/officeart/2005/8/layout/hierarchy3"/>
    <dgm:cxn modelId="{B47A842A-B978-48EB-87D6-A714167C7F07}" type="presParOf" srcId="{2E545288-1AFC-4D7A-9C19-EED5BEDFDEB1}" destId="{E1865F5E-41D0-4C15-B09D-463996860D7A}" srcOrd="1" destOrd="0" presId="urn:microsoft.com/office/officeart/2005/8/layout/hierarchy3"/>
    <dgm:cxn modelId="{E0FB8E55-8E5E-470F-86E1-B55D61E439FB}" type="presParOf" srcId="{2E545288-1AFC-4D7A-9C19-EED5BEDFDEB1}" destId="{19F27CEB-AE43-4877-9A3B-BBACB6FBEE16}" srcOrd="2" destOrd="0" presId="urn:microsoft.com/office/officeart/2005/8/layout/hierarchy3"/>
    <dgm:cxn modelId="{BBC5AFDB-FD8E-42FB-A252-6D514BF15EA1}" type="presParOf" srcId="{2E545288-1AFC-4D7A-9C19-EED5BEDFDEB1}" destId="{955E54BC-F487-4E2D-913B-8B85A3CEAF9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8D4ED1-E1AF-4C9F-ADB3-B223F929E35D}"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s-EC"/>
        </a:p>
      </dgm:t>
    </dgm:pt>
    <dgm:pt modelId="{1578358E-E25D-413F-84CF-AA1784B337EA}">
      <dgm:prSet phldrT="[Texto]" custT="1"/>
      <dgm:spPr>
        <a:ln>
          <a:solidFill>
            <a:schemeClr val="tx1"/>
          </a:solidFill>
        </a:ln>
      </dgm:spPr>
      <dgm:t>
        <a:bodyPr/>
        <a:lstStyle/>
        <a:p>
          <a:r>
            <a:rPr lang="es-EC" sz="2400" b="1" dirty="0" smtClean="0">
              <a:solidFill>
                <a:srgbClr val="FF0000"/>
              </a:solidFill>
              <a:latin typeface="Times New Roman" pitchFamily="18" charset="0"/>
              <a:cs typeface="Times New Roman" pitchFamily="18" charset="0"/>
            </a:rPr>
            <a:t>6) ACTIVIDADES DE CONTROL</a:t>
          </a:r>
          <a:endParaRPr lang="es-EC" sz="2400" b="1" dirty="0">
            <a:solidFill>
              <a:srgbClr val="FF0000"/>
            </a:solidFill>
            <a:latin typeface="Times New Roman" pitchFamily="18" charset="0"/>
            <a:cs typeface="Times New Roman" pitchFamily="18" charset="0"/>
          </a:endParaRPr>
        </a:p>
      </dgm:t>
    </dgm:pt>
    <dgm:pt modelId="{3D66808D-37B2-4152-A08E-2BE90A2DB13B}" type="parTrans" cxnId="{F38672CD-4FF5-4D8E-A9B9-2F961EC81B64}">
      <dgm:prSet/>
      <dgm:spPr/>
      <dgm:t>
        <a:bodyPr/>
        <a:lstStyle/>
        <a:p>
          <a:endParaRPr lang="es-EC"/>
        </a:p>
      </dgm:t>
    </dgm:pt>
    <dgm:pt modelId="{68893D86-F50C-4C7F-B2D9-8B4E71EB034F}" type="sibTrans" cxnId="{F38672CD-4FF5-4D8E-A9B9-2F961EC81B64}">
      <dgm:prSet/>
      <dgm:spPr/>
      <dgm:t>
        <a:bodyPr/>
        <a:lstStyle/>
        <a:p>
          <a:endParaRPr lang="es-EC"/>
        </a:p>
      </dgm:t>
    </dgm:pt>
    <dgm:pt modelId="{FE34D897-C245-42D1-AA31-7058A059A04C}">
      <dgm:prSet phldrT="[Texto]" custT="1"/>
      <dgm:spPr>
        <a:ln>
          <a:solidFill>
            <a:schemeClr val="tx1">
              <a:alpha val="90000"/>
            </a:schemeClr>
          </a:solidFill>
        </a:ln>
      </dgm:spPr>
      <dgm:t>
        <a:bodyPr/>
        <a:lstStyle/>
        <a:p>
          <a:pPr algn="just"/>
          <a:r>
            <a:rPr lang="es-EC" sz="1400" b="1" dirty="0" smtClean="0">
              <a:latin typeface="Times New Roman" pitchFamily="18" charset="0"/>
              <a:cs typeface="Times New Roman" pitchFamily="18" charset="0"/>
            </a:rPr>
            <a:t>Son todas las políticas y procedimientos que se implantan en las organizaciones con el propósito de cerciorarse que se van a llevar a cabo todas las acciones y estrategias de respuesta a los riesgos que se hayan determinado previamente para cada función, departamento o unidad del negocio</a:t>
          </a:r>
          <a:endParaRPr lang="es-EC" sz="1400" b="1" dirty="0">
            <a:latin typeface="Times New Roman" pitchFamily="18" charset="0"/>
            <a:cs typeface="Times New Roman" pitchFamily="18" charset="0"/>
          </a:endParaRPr>
        </a:p>
      </dgm:t>
    </dgm:pt>
    <dgm:pt modelId="{0B1AA36E-CBED-4103-BED7-793343E2FCD9}" type="parTrans" cxnId="{85BAA3D0-7F2B-4472-BDBF-074F6392025A}">
      <dgm:prSet/>
      <dgm:spPr/>
      <dgm:t>
        <a:bodyPr/>
        <a:lstStyle/>
        <a:p>
          <a:endParaRPr lang="es-EC"/>
        </a:p>
      </dgm:t>
    </dgm:pt>
    <dgm:pt modelId="{A39A05D2-BDFF-4FE2-86C0-A74A804631B2}" type="sibTrans" cxnId="{85BAA3D0-7F2B-4472-BDBF-074F6392025A}">
      <dgm:prSet/>
      <dgm:spPr/>
      <dgm:t>
        <a:bodyPr/>
        <a:lstStyle/>
        <a:p>
          <a:endParaRPr lang="es-EC"/>
        </a:p>
      </dgm:t>
    </dgm:pt>
    <dgm:pt modelId="{9A13203F-235A-4D24-9479-05F8B328FB28}">
      <dgm:prSet phldrT="[Texto]" custT="1"/>
      <dgm:spPr>
        <a:ln>
          <a:solidFill>
            <a:schemeClr val="tx1"/>
          </a:solidFill>
        </a:ln>
      </dgm:spPr>
      <dgm:t>
        <a:bodyPr/>
        <a:lstStyle/>
        <a:p>
          <a:r>
            <a:rPr lang="es-EC" sz="2400" b="1" dirty="0" smtClean="0">
              <a:solidFill>
                <a:srgbClr val="FF0000"/>
              </a:solidFill>
              <a:latin typeface="Times New Roman" pitchFamily="18" charset="0"/>
              <a:cs typeface="Times New Roman" pitchFamily="18" charset="0"/>
            </a:rPr>
            <a:t>7) INFORMACIÓN Y COMUNICACIÓN</a:t>
          </a:r>
          <a:endParaRPr lang="es-EC" sz="2400" dirty="0"/>
        </a:p>
      </dgm:t>
    </dgm:pt>
    <dgm:pt modelId="{9EAFA237-F9D5-403E-B602-F48ECEE4D2B5}" type="parTrans" cxnId="{B8628651-3F55-4E92-A85D-C9B0A28EACA7}">
      <dgm:prSet/>
      <dgm:spPr/>
      <dgm:t>
        <a:bodyPr/>
        <a:lstStyle/>
        <a:p>
          <a:endParaRPr lang="es-EC"/>
        </a:p>
      </dgm:t>
    </dgm:pt>
    <dgm:pt modelId="{FCF4F42B-9837-4A03-A937-9224A52D94DD}" type="sibTrans" cxnId="{B8628651-3F55-4E92-A85D-C9B0A28EACA7}">
      <dgm:prSet/>
      <dgm:spPr/>
      <dgm:t>
        <a:bodyPr/>
        <a:lstStyle/>
        <a:p>
          <a:endParaRPr lang="es-EC"/>
        </a:p>
      </dgm:t>
    </dgm:pt>
    <dgm:pt modelId="{9362D128-B5E2-47D7-89C0-1E374674C7CA}">
      <dgm:prSet phldrT="[Texto]" custT="1"/>
      <dgm:spPr>
        <a:ln>
          <a:solidFill>
            <a:schemeClr val="tx1">
              <a:alpha val="90000"/>
            </a:schemeClr>
          </a:solidFill>
        </a:ln>
      </dgm:spPr>
      <dgm:t>
        <a:bodyPr/>
        <a:lstStyle/>
        <a:p>
          <a:pPr algn="just"/>
          <a:r>
            <a:rPr lang="es-EC" sz="1400" b="1" dirty="0" smtClean="0">
              <a:latin typeface="Times New Roman" pitchFamily="18" charset="0"/>
              <a:cs typeface="Times New Roman" pitchFamily="18" charset="0"/>
            </a:rPr>
            <a:t>Muestra cómo se maneja y se transmite la información dentro de las organizaciones. Además, proporciona técnicas y directrices que mejoren de manera continua la comunicación entre todos los miembros de una entidad a fin de que se convierta en una herramienta provechosa para la gestión de riesgos corporativos </a:t>
          </a:r>
          <a:endParaRPr lang="es-EC" sz="1400" b="1" dirty="0">
            <a:latin typeface="Times New Roman" pitchFamily="18" charset="0"/>
            <a:cs typeface="Times New Roman" pitchFamily="18" charset="0"/>
          </a:endParaRPr>
        </a:p>
      </dgm:t>
    </dgm:pt>
    <dgm:pt modelId="{3804A80E-E4DB-4A30-ABB9-78EE2CA7B930}" type="parTrans" cxnId="{7358F28C-F022-4EE5-AE25-DBF6398894AA}">
      <dgm:prSet/>
      <dgm:spPr/>
      <dgm:t>
        <a:bodyPr/>
        <a:lstStyle/>
        <a:p>
          <a:endParaRPr lang="es-EC"/>
        </a:p>
      </dgm:t>
    </dgm:pt>
    <dgm:pt modelId="{489A572E-B0D1-4906-8610-F8AA4E3DAE87}" type="sibTrans" cxnId="{7358F28C-F022-4EE5-AE25-DBF6398894AA}">
      <dgm:prSet/>
      <dgm:spPr/>
      <dgm:t>
        <a:bodyPr/>
        <a:lstStyle/>
        <a:p>
          <a:endParaRPr lang="es-EC"/>
        </a:p>
      </dgm:t>
    </dgm:pt>
    <dgm:pt modelId="{95D90B86-07CE-430E-8933-D8173CDE47AC}">
      <dgm:prSet phldrT="[Texto]" custT="1"/>
      <dgm:spPr>
        <a:ln>
          <a:solidFill>
            <a:schemeClr val="tx1"/>
          </a:solidFill>
        </a:ln>
      </dgm:spPr>
      <dgm:t>
        <a:bodyPr/>
        <a:lstStyle/>
        <a:p>
          <a:r>
            <a:rPr lang="es-EC" sz="2400" b="1" dirty="0" smtClean="0">
              <a:solidFill>
                <a:srgbClr val="FF0000"/>
              </a:solidFill>
              <a:latin typeface="Times New Roman" pitchFamily="18" charset="0"/>
              <a:cs typeface="Times New Roman" pitchFamily="18" charset="0"/>
            </a:rPr>
            <a:t>8) MONITOREO O SUPERVISIÓN</a:t>
          </a:r>
          <a:endParaRPr lang="es-EC" sz="2400" dirty="0"/>
        </a:p>
      </dgm:t>
    </dgm:pt>
    <dgm:pt modelId="{EDCD296C-69C0-49AB-B6DF-901DD7A932F8}" type="parTrans" cxnId="{EDA9B929-5302-4C69-863A-3ADF0C6E3F84}">
      <dgm:prSet/>
      <dgm:spPr/>
      <dgm:t>
        <a:bodyPr/>
        <a:lstStyle/>
        <a:p>
          <a:endParaRPr lang="es-EC"/>
        </a:p>
      </dgm:t>
    </dgm:pt>
    <dgm:pt modelId="{26CF81B2-4F32-4412-827E-087B6BB00021}" type="sibTrans" cxnId="{EDA9B929-5302-4C69-863A-3ADF0C6E3F84}">
      <dgm:prSet/>
      <dgm:spPr/>
      <dgm:t>
        <a:bodyPr/>
        <a:lstStyle/>
        <a:p>
          <a:endParaRPr lang="es-EC"/>
        </a:p>
      </dgm:t>
    </dgm:pt>
    <dgm:pt modelId="{A686C539-A5F2-4BC7-8707-9513A7C4FF29}">
      <dgm:prSet phldrT="[Texto]" custT="1"/>
      <dgm:spPr>
        <a:ln>
          <a:solidFill>
            <a:schemeClr val="tx1">
              <a:alpha val="90000"/>
            </a:schemeClr>
          </a:solidFill>
        </a:ln>
      </dgm:spPr>
      <dgm:t>
        <a:bodyPr/>
        <a:lstStyle/>
        <a:p>
          <a:pPr algn="just"/>
          <a:r>
            <a:rPr lang="es-EC" sz="1400" b="1" dirty="0" smtClean="0">
              <a:latin typeface="Times New Roman" pitchFamily="18" charset="0"/>
              <a:cs typeface="Times New Roman" pitchFamily="18" charset="0"/>
            </a:rPr>
            <a:t>Efectúa un minucioso proceso de vigilancia y control de las actividades empresariales a fin de determinar si las mismas se están ejecutando normalmente o han sufrido cambios o alteraciones durante y después de su desempeño.</a:t>
          </a:r>
          <a:endParaRPr lang="es-EC" sz="1400" b="1" dirty="0">
            <a:latin typeface="Times New Roman" pitchFamily="18" charset="0"/>
            <a:cs typeface="Times New Roman" pitchFamily="18" charset="0"/>
          </a:endParaRPr>
        </a:p>
      </dgm:t>
    </dgm:pt>
    <dgm:pt modelId="{D314873B-29DC-4D13-AD7E-63BE2CC4E692}" type="parTrans" cxnId="{FB743EB5-A005-4606-BF4B-CBE25B7AD50D}">
      <dgm:prSet/>
      <dgm:spPr/>
      <dgm:t>
        <a:bodyPr/>
        <a:lstStyle/>
        <a:p>
          <a:endParaRPr lang="es-EC"/>
        </a:p>
      </dgm:t>
    </dgm:pt>
    <dgm:pt modelId="{F3DD00F1-4865-4450-AB84-2E16F721E52F}" type="sibTrans" cxnId="{FB743EB5-A005-4606-BF4B-CBE25B7AD50D}">
      <dgm:prSet/>
      <dgm:spPr/>
      <dgm:t>
        <a:bodyPr/>
        <a:lstStyle/>
        <a:p>
          <a:endParaRPr lang="es-EC"/>
        </a:p>
      </dgm:t>
    </dgm:pt>
    <dgm:pt modelId="{3E424BE5-5E1E-416D-891F-E681ED55E911}" type="pres">
      <dgm:prSet presAssocID="{588D4ED1-E1AF-4C9F-ADB3-B223F929E35D}" presName="Name0" presStyleCnt="0">
        <dgm:presLayoutVars>
          <dgm:dir/>
          <dgm:animLvl val="lvl"/>
          <dgm:resizeHandles val="exact"/>
        </dgm:presLayoutVars>
      </dgm:prSet>
      <dgm:spPr/>
      <dgm:t>
        <a:bodyPr/>
        <a:lstStyle/>
        <a:p>
          <a:endParaRPr lang="es-EC"/>
        </a:p>
      </dgm:t>
    </dgm:pt>
    <dgm:pt modelId="{F991FAB9-6FC4-48F2-A3C7-DC2D2384922A}" type="pres">
      <dgm:prSet presAssocID="{95D90B86-07CE-430E-8933-D8173CDE47AC}" presName="boxAndChildren" presStyleCnt="0"/>
      <dgm:spPr/>
    </dgm:pt>
    <dgm:pt modelId="{56C08084-DC1A-42F3-840D-34E789EBEE1A}" type="pres">
      <dgm:prSet presAssocID="{95D90B86-07CE-430E-8933-D8173CDE47AC}" presName="parentTextBox" presStyleLbl="node1" presStyleIdx="0" presStyleCnt="3"/>
      <dgm:spPr/>
      <dgm:t>
        <a:bodyPr/>
        <a:lstStyle/>
        <a:p>
          <a:endParaRPr lang="es-EC"/>
        </a:p>
      </dgm:t>
    </dgm:pt>
    <dgm:pt modelId="{A805526D-C825-493D-A801-886222708D53}" type="pres">
      <dgm:prSet presAssocID="{95D90B86-07CE-430E-8933-D8173CDE47AC}" presName="entireBox" presStyleLbl="node1" presStyleIdx="0" presStyleCnt="3"/>
      <dgm:spPr/>
      <dgm:t>
        <a:bodyPr/>
        <a:lstStyle/>
        <a:p>
          <a:endParaRPr lang="es-EC"/>
        </a:p>
      </dgm:t>
    </dgm:pt>
    <dgm:pt modelId="{3994D667-1B72-455D-966F-AA130EFD52E5}" type="pres">
      <dgm:prSet presAssocID="{95D90B86-07CE-430E-8933-D8173CDE47AC}" presName="descendantBox" presStyleCnt="0"/>
      <dgm:spPr/>
    </dgm:pt>
    <dgm:pt modelId="{2B87B95B-0724-401A-AD0B-02D49E1A08C0}" type="pres">
      <dgm:prSet presAssocID="{A686C539-A5F2-4BC7-8707-9513A7C4FF29}" presName="childTextBox" presStyleLbl="fgAccFollowNode1" presStyleIdx="0" presStyleCnt="3">
        <dgm:presLayoutVars>
          <dgm:bulletEnabled val="1"/>
        </dgm:presLayoutVars>
      </dgm:prSet>
      <dgm:spPr/>
      <dgm:t>
        <a:bodyPr/>
        <a:lstStyle/>
        <a:p>
          <a:endParaRPr lang="es-EC"/>
        </a:p>
      </dgm:t>
    </dgm:pt>
    <dgm:pt modelId="{30C13F0D-FE2E-40E7-A365-2746D71B02A6}" type="pres">
      <dgm:prSet presAssocID="{FCF4F42B-9837-4A03-A937-9224A52D94DD}" presName="sp" presStyleCnt="0"/>
      <dgm:spPr/>
    </dgm:pt>
    <dgm:pt modelId="{D33AB20D-CE95-4F7F-BDE8-537F7246687B}" type="pres">
      <dgm:prSet presAssocID="{9A13203F-235A-4D24-9479-05F8B328FB28}" presName="arrowAndChildren" presStyleCnt="0"/>
      <dgm:spPr/>
    </dgm:pt>
    <dgm:pt modelId="{7823E3CA-B3FD-498E-90C7-E9C121204E1E}" type="pres">
      <dgm:prSet presAssocID="{9A13203F-235A-4D24-9479-05F8B328FB28}" presName="parentTextArrow" presStyleLbl="node1" presStyleIdx="0" presStyleCnt="3"/>
      <dgm:spPr/>
      <dgm:t>
        <a:bodyPr/>
        <a:lstStyle/>
        <a:p>
          <a:endParaRPr lang="es-EC"/>
        </a:p>
      </dgm:t>
    </dgm:pt>
    <dgm:pt modelId="{F726F5F2-11D6-4E77-A8C0-157359A6A579}" type="pres">
      <dgm:prSet presAssocID="{9A13203F-235A-4D24-9479-05F8B328FB28}" presName="arrow" presStyleLbl="node1" presStyleIdx="1" presStyleCnt="3" custScaleY="117797"/>
      <dgm:spPr/>
      <dgm:t>
        <a:bodyPr/>
        <a:lstStyle/>
        <a:p>
          <a:endParaRPr lang="es-EC"/>
        </a:p>
      </dgm:t>
    </dgm:pt>
    <dgm:pt modelId="{F5A9CAAE-564C-4BD2-B597-A1F62A162F89}" type="pres">
      <dgm:prSet presAssocID="{9A13203F-235A-4D24-9479-05F8B328FB28}" presName="descendantArrow" presStyleCnt="0"/>
      <dgm:spPr/>
    </dgm:pt>
    <dgm:pt modelId="{C0870F84-0C55-4567-BEBD-ECD7ABF49C88}" type="pres">
      <dgm:prSet presAssocID="{9362D128-B5E2-47D7-89C0-1E374674C7CA}" presName="childTextArrow" presStyleLbl="fgAccFollowNode1" presStyleIdx="1" presStyleCnt="3" custScaleY="149117">
        <dgm:presLayoutVars>
          <dgm:bulletEnabled val="1"/>
        </dgm:presLayoutVars>
      </dgm:prSet>
      <dgm:spPr/>
      <dgm:t>
        <a:bodyPr/>
        <a:lstStyle/>
        <a:p>
          <a:endParaRPr lang="es-EC"/>
        </a:p>
      </dgm:t>
    </dgm:pt>
    <dgm:pt modelId="{B4E4B8CD-A437-4B13-94B0-49B9FCB7CB65}" type="pres">
      <dgm:prSet presAssocID="{68893D86-F50C-4C7F-B2D9-8B4E71EB034F}" presName="sp" presStyleCnt="0"/>
      <dgm:spPr/>
    </dgm:pt>
    <dgm:pt modelId="{AAD0FB06-9B74-40E5-8ED3-5D7A9C0DA647}" type="pres">
      <dgm:prSet presAssocID="{1578358E-E25D-413F-84CF-AA1784B337EA}" presName="arrowAndChildren" presStyleCnt="0"/>
      <dgm:spPr/>
    </dgm:pt>
    <dgm:pt modelId="{CBF7E745-68F5-44C1-884D-C246F2DFBCE1}" type="pres">
      <dgm:prSet presAssocID="{1578358E-E25D-413F-84CF-AA1784B337EA}" presName="parentTextArrow" presStyleLbl="node1" presStyleIdx="1" presStyleCnt="3"/>
      <dgm:spPr/>
      <dgm:t>
        <a:bodyPr/>
        <a:lstStyle/>
        <a:p>
          <a:endParaRPr lang="es-EC"/>
        </a:p>
      </dgm:t>
    </dgm:pt>
    <dgm:pt modelId="{56C5FD82-3267-4BB7-926C-E12B2147D730}" type="pres">
      <dgm:prSet presAssocID="{1578358E-E25D-413F-84CF-AA1784B337EA}" presName="arrow" presStyleLbl="node1" presStyleIdx="2" presStyleCnt="3" custLinFactNeighborY="-8417"/>
      <dgm:spPr/>
      <dgm:t>
        <a:bodyPr/>
        <a:lstStyle/>
        <a:p>
          <a:endParaRPr lang="es-EC"/>
        </a:p>
      </dgm:t>
    </dgm:pt>
    <dgm:pt modelId="{C1666771-5CEC-4B2C-937B-622763C68940}" type="pres">
      <dgm:prSet presAssocID="{1578358E-E25D-413F-84CF-AA1784B337EA}" presName="descendantArrow" presStyleCnt="0"/>
      <dgm:spPr/>
    </dgm:pt>
    <dgm:pt modelId="{FA4DA0FD-0C3B-4298-BBCE-E16E827BC62A}" type="pres">
      <dgm:prSet presAssocID="{FE34D897-C245-42D1-AA31-7058A059A04C}" presName="childTextArrow" presStyleLbl="fgAccFollowNode1" presStyleIdx="2" presStyleCnt="3" custScaleY="141801">
        <dgm:presLayoutVars>
          <dgm:bulletEnabled val="1"/>
        </dgm:presLayoutVars>
      </dgm:prSet>
      <dgm:spPr/>
      <dgm:t>
        <a:bodyPr/>
        <a:lstStyle/>
        <a:p>
          <a:endParaRPr lang="es-EC"/>
        </a:p>
      </dgm:t>
    </dgm:pt>
  </dgm:ptLst>
  <dgm:cxnLst>
    <dgm:cxn modelId="{1C41EC68-39AC-4EC8-A126-BCD73B875A4D}" type="presOf" srcId="{9A13203F-235A-4D24-9479-05F8B328FB28}" destId="{F726F5F2-11D6-4E77-A8C0-157359A6A579}" srcOrd="1" destOrd="0" presId="urn:microsoft.com/office/officeart/2005/8/layout/process4"/>
    <dgm:cxn modelId="{E80ADB6F-B67D-4419-AA92-D150836B1F46}" type="presOf" srcId="{9362D128-B5E2-47D7-89C0-1E374674C7CA}" destId="{C0870F84-0C55-4567-BEBD-ECD7ABF49C88}" srcOrd="0" destOrd="0" presId="urn:microsoft.com/office/officeart/2005/8/layout/process4"/>
    <dgm:cxn modelId="{85BAA3D0-7F2B-4472-BDBF-074F6392025A}" srcId="{1578358E-E25D-413F-84CF-AA1784B337EA}" destId="{FE34D897-C245-42D1-AA31-7058A059A04C}" srcOrd="0" destOrd="0" parTransId="{0B1AA36E-CBED-4103-BED7-793343E2FCD9}" sibTransId="{A39A05D2-BDFF-4FE2-86C0-A74A804631B2}"/>
    <dgm:cxn modelId="{F5D69AA6-3024-43DB-B4EF-F667C815439E}" type="presOf" srcId="{FE34D897-C245-42D1-AA31-7058A059A04C}" destId="{FA4DA0FD-0C3B-4298-BBCE-E16E827BC62A}" srcOrd="0" destOrd="0" presId="urn:microsoft.com/office/officeart/2005/8/layout/process4"/>
    <dgm:cxn modelId="{7358F28C-F022-4EE5-AE25-DBF6398894AA}" srcId="{9A13203F-235A-4D24-9479-05F8B328FB28}" destId="{9362D128-B5E2-47D7-89C0-1E374674C7CA}" srcOrd="0" destOrd="0" parTransId="{3804A80E-E4DB-4A30-ABB9-78EE2CA7B930}" sibTransId="{489A572E-B0D1-4906-8610-F8AA4E3DAE87}"/>
    <dgm:cxn modelId="{F61A0FFF-99A8-4641-B03C-F88305916896}" type="presOf" srcId="{1578358E-E25D-413F-84CF-AA1784B337EA}" destId="{CBF7E745-68F5-44C1-884D-C246F2DFBCE1}" srcOrd="0" destOrd="0" presId="urn:microsoft.com/office/officeart/2005/8/layout/process4"/>
    <dgm:cxn modelId="{69F74775-0CA2-4A27-BCA6-E0436A4A361B}" type="presOf" srcId="{588D4ED1-E1AF-4C9F-ADB3-B223F929E35D}" destId="{3E424BE5-5E1E-416D-891F-E681ED55E911}" srcOrd="0" destOrd="0" presId="urn:microsoft.com/office/officeart/2005/8/layout/process4"/>
    <dgm:cxn modelId="{8228322F-9FDC-43FF-A293-AB1E62087542}" type="presOf" srcId="{9A13203F-235A-4D24-9479-05F8B328FB28}" destId="{7823E3CA-B3FD-498E-90C7-E9C121204E1E}" srcOrd="0" destOrd="0" presId="urn:microsoft.com/office/officeart/2005/8/layout/process4"/>
    <dgm:cxn modelId="{19CFC8A3-6F4B-4C64-88D6-E9DA4521670C}" type="presOf" srcId="{95D90B86-07CE-430E-8933-D8173CDE47AC}" destId="{56C08084-DC1A-42F3-840D-34E789EBEE1A}" srcOrd="0" destOrd="0" presId="urn:microsoft.com/office/officeart/2005/8/layout/process4"/>
    <dgm:cxn modelId="{B8628651-3F55-4E92-A85D-C9B0A28EACA7}" srcId="{588D4ED1-E1AF-4C9F-ADB3-B223F929E35D}" destId="{9A13203F-235A-4D24-9479-05F8B328FB28}" srcOrd="1" destOrd="0" parTransId="{9EAFA237-F9D5-403E-B602-F48ECEE4D2B5}" sibTransId="{FCF4F42B-9837-4A03-A937-9224A52D94DD}"/>
    <dgm:cxn modelId="{E18B2FA2-445B-4C80-AEB4-BB1969ED5048}" type="presOf" srcId="{1578358E-E25D-413F-84CF-AA1784B337EA}" destId="{56C5FD82-3267-4BB7-926C-E12B2147D730}" srcOrd="1" destOrd="0" presId="urn:microsoft.com/office/officeart/2005/8/layout/process4"/>
    <dgm:cxn modelId="{FB743EB5-A005-4606-BF4B-CBE25B7AD50D}" srcId="{95D90B86-07CE-430E-8933-D8173CDE47AC}" destId="{A686C539-A5F2-4BC7-8707-9513A7C4FF29}" srcOrd="0" destOrd="0" parTransId="{D314873B-29DC-4D13-AD7E-63BE2CC4E692}" sibTransId="{F3DD00F1-4865-4450-AB84-2E16F721E52F}"/>
    <dgm:cxn modelId="{EDA9B929-5302-4C69-863A-3ADF0C6E3F84}" srcId="{588D4ED1-E1AF-4C9F-ADB3-B223F929E35D}" destId="{95D90B86-07CE-430E-8933-D8173CDE47AC}" srcOrd="2" destOrd="0" parTransId="{EDCD296C-69C0-49AB-B6DF-901DD7A932F8}" sibTransId="{26CF81B2-4F32-4412-827E-087B6BB00021}"/>
    <dgm:cxn modelId="{FABA96F9-8223-4301-B025-FDB643065293}" type="presOf" srcId="{95D90B86-07CE-430E-8933-D8173CDE47AC}" destId="{A805526D-C825-493D-A801-886222708D53}" srcOrd="1" destOrd="0" presId="urn:microsoft.com/office/officeart/2005/8/layout/process4"/>
    <dgm:cxn modelId="{951679E2-247A-4048-88E8-8BAD052107C3}" type="presOf" srcId="{A686C539-A5F2-4BC7-8707-9513A7C4FF29}" destId="{2B87B95B-0724-401A-AD0B-02D49E1A08C0}" srcOrd="0" destOrd="0" presId="urn:microsoft.com/office/officeart/2005/8/layout/process4"/>
    <dgm:cxn modelId="{F38672CD-4FF5-4D8E-A9B9-2F961EC81B64}" srcId="{588D4ED1-E1AF-4C9F-ADB3-B223F929E35D}" destId="{1578358E-E25D-413F-84CF-AA1784B337EA}" srcOrd="0" destOrd="0" parTransId="{3D66808D-37B2-4152-A08E-2BE90A2DB13B}" sibTransId="{68893D86-F50C-4C7F-B2D9-8B4E71EB034F}"/>
    <dgm:cxn modelId="{5DF2490A-4EFA-481A-89DC-CB86F12DFFE4}" type="presParOf" srcId="{3E424BE5-5E1E-416D-891F-E681ED55E911}" destId="{F991FAB9-6FC4-48F2-A3C7-DC2D2384922A}" srcOrd="0" destOrd="0" presId="urn:microsoft.com/office/officeart/2005/8/layout/process4"/>
    <dgm:cxn modelId="{ABFB30E9-7E55-4661-A13E-D750B0D2255E}" type="presParOf" srcId="{F991FAB9-6FC4-48F2-A3C7-DC2D2384922A}" destId="{56C08084-DC1A-42F3-840D-34E789EBEE1A}" srcOrd="0" destOrd="0" presId="urn:microsoft.com/office/officeart/2005/8/layout/process4"/>
    <dgm:cxn modelId="{9222579C-08CF-4973-9678-D9E17C949F39}" type="presParOf" srcId="{F991FAB9-6FC4-48F2-A3C7-DC2D2384922A}" destId="{A805526D-C825-493D-A801-886222708D53}" srcOrd="1" destOrd="0" presId="urn:microsoft.com/office/officeart/2005/8/layout/process4"/>
    <dgm:cxn modelId="{05E760D2-2EA0-4109-A84F-481C295B6EA4}" type="presParOf" srcId="{F991FAB9-6FC4-48F2-A3C7-DC2D2384922A}" destId="{3994D667-1B72-455D-966F-AA130EFD52E5}" srcOrd="2" destOrd="0" presId="urn:microsoft.com/office/officeart/2005/8/layout/process4"/>
    <dgm:cxn modelId="{09360BD4-4A24-4D1C-A632-6D90BD268DD7}" type="presParOf" srcId="{3994D667-1B72-455D-966F-AA130EFD52E5}" destId="{2B87B95B-0724-401A-AD0B-02D49E1A08C0}" srcOrd="0" destOrd="0" presId="urn:microsoft.com/office/officeart/2005/8/layout/process4"/>
    <dgm:cxn modelId="{B62E2010-C51F-43BA-99BA-22D47207BF13}" type="presParOf" srcId="{3E424BE5-5E1E-416D-891F-E681ED55E911}" destId="{30C13F0D-FE2E-40E7-A365-2746D71B02A6}" srcOrd="1" destOrd="0" presId="urn:microsoft.com/office/officeart/2005/8/layout/process4"/>
    <dgm:cxn modelId="{A6679042-6460-4E47-A964-6B6FF3704E8D}" type="presParOf" srcId="{3E424BE5-5E1E-416D-891F-E681ED55E911}" destId="{D33AB20D-CE95-4F7F-BDE8-537F7246687B}" srcOrd="2" destOrd="0" presId="urn:microsoft.com/office/officeart/2005/8/layout/process4"/>
    <dgm:cxn modelId="{22AD16C0-C065-413F-B271-73264F57989D}" type="presParOf" srcId="{D33AB20D-CE95-4F7F-BDE8-537F7246687B}" destId="{7823E3CA-B3FD-498E-90C7-E9C121204E1E}" srcOrd="0" destOrd="0" presId="urn:microsoft.com/office/officeart/2005/8/layout/process4"/>
    <dgm:cxn modelId="{E05B7D5C-87CD-44C2-9184-EF2DE47C357B}" type="presParOf" srcId="{D33AB20D-CE95-4F7F-BDE8-537F7246687B}" destId="{F726F5F2-11D6-4E77-A8C0-157359A6A579}" srcOrd="1" destOrd="0" presId="urn:microsoft.com/office/officeart/2005/8/layout/process4"/>
    <dgm:cxn modelId="{1D963313-3A40-4C28-A883-062163B0E3BF}" type="presParOf" srcId="{D33AB20D-CE95-4F7F-BDE8-537F7246687B}" destId="{F5A9CAAE-564C-4BD2-B597-A1F62A162F89}" srcOrd="2" destOrd="0" presId="urn:microsoft.com/office/officeart/2005/8/layout/process4"/>
    <dgm:cxn modelId="{6811BA71-0915-48C1-B4BE-CCFF2D4DC1E1}" type="presParOf" srcId="{F5A9CAAE-564C-4BD2-B597-A1F62A162F89}" destId="{C0870F84-0C55-4567-BEBD-ECD7ABF49C88}" srcOrd="0" destOrd="0" presId="urn:microsoft.com/office/officeart/2005/8/layout/process4"/>
    <dgm:cxn modelId="{334C5F68-C58C-42EF-AC27-35618DE27BDC}" type="presParOf" srcId="{3E424BE5-5E1E-416D-891F-E681ED55E911}" destId="{B4E4B8CD-A437-4B13-94B0-49B9FCB7CB65}" srcOrd="3" destOrd="0" presId="urn:microsoft.com/office/officeart/2005/8/layout/process4"/>
    <dgm:cxn modelId="{81AEC5B7-6052-452A-B97B-A29DC2196751}" type="presParOf" srcId="{3E424BE5-5E1E-416D-891F-E681ED55E911}" destId="{AAD0FB06-9B74-40E5-8ED3-5D7A9C0DA647}" srcOrd="4" destOrd="0" presId="urn:microsoft.com/office/officeart/2005/8/layout/process4"/>
    <dgm:cxn modelId="{80DD129F-AAE5-4DF3-9DE9-E653E7D9B176}" type="presParOf" srcId="{AAD0FB06-9B74-40E5-8ED3-5D7A9C0DA647}" destId="{CBF7E745-68F5-44C1-884D-C246F2DFBCE1}" srcOrd="0" destOrd="0" presId="urn:microsoft.com/office/officeart/2005/8/layout/process4"/>
    <dgm:cxn modelId="{A31D420B-82D0-4FF0-9D1D-583E738FCADA}" type="presParOf" srcId="{AAD0FB06-9B74-40E5-8ED3-5D7A9C0DA647}" destId="{56C5FD82-3267-4BB7-926C-E12B2147D730}" srcOrd="1" destOrd="0" presId="urn:microsoft.com/office/officeart/2005/8/layout/process4"/>
    <dgm:cxn modelId="{8766E121-F587-43F7-8831-89E174616455}" type="presParOf" srcId="{AAD0FB06-9B74-40E5-8ED3-5D7A9C0DA647}" destId="{C1666771-5CEC-4B2C-937B-622763C68940}" srcOrd="2" destOrd="0" presId="urn:microsoft.com/office/officeart/2005/8/layout/process4"/>
    <dgm:cxn modelId="{C0335CE5-4BAF-4EF0-9DCD-C18AD38BD3D5}" type="presParOf" srcId="{C1666771-5CEC-4B2C-937B-622763C68940}" destId="{FA4DA0FD-0C3B-4298-BBCE-E16E827BC62A}" srcOrd="0" destOrd="0" presId="urn:microsoft.com/office/officeart/2005/8/layout/process4"/>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CA0101-CAA6-4FFE-B1C0-596FF623CD07}" type="doc">
      <dgm:prSet loTypeId="urn:microsoft.com/office/officeart/2005/8/layout/hList6" loCatId="list" qsTypeId="urn:microsoft.com/office/officeart/2005/8/quickstyle/simple1" qsCatId="simple" csTypeId="urn:microsoft.com/office/officeart/2005/8/colors/colorful2" csCatId="colorful" phldr="1"/>
      <dgm:spPr/>
      <dgm:t>
        <a:bodyPr/>
        <a:lstStyle/>
        <a:p>
          <a:endParaRPr lang="es-EC"/>
        </a:p>
      </dgm:t>
    </dgm:pt>
    <dgm:pt modelId="{C51BF366-1934-4E21-84B9-6C969D837A32}">
      <dgm:prSet phldrT="[Texto]"/>
      <dgm:spPr/>
      <dgm:t>
        <a:bodyPr/>
        <a:lstStyle/>
        <a:p>
          <a:pPr algn="just"/>
          <a:r>
            <a:rPr lang="es-EC" b="1" dirty="0" smtClean="0">
              <a:solidFill>
                <a:srgbClr val="FF0000"/>
              </a:solidFill>
              <a:latin typeface="Times New Roman" pitchFamily="18" charset="0"/>
              <a:cs typeface="Times New Roman" pitchFamily="18" charset="0"/>
            </a:rPr>
            <a:t>Nivel Político</a:t>
          </a:r>
          <a:endParaRPr lang="es-EC" b="1" dirty="0">
            <a:solidFill>
              <a:srgbClr val="FF0000"/>
            </a:solidFill>
            <a:latin typeface="Times New Roman" pitchFamily="18" charset="0"/>
            <a:cs typeface="Times New Roman" pitchFamily="18" charset="0"/>
          </a:endParaRPr>
        </a:p>
      </dgm:t>
    </dgm:pt>
    <dgm:pt modelId="{4E0D6693-A259-4041-87D4-E41A5745E979}" type="parTrans" cxnId="{362CB2FC-525F-4ADE-84AC-A6A9371736E2}">
      <dgm:prSet/>
      <dgm:spPr/>
      <dgm:t>
        <a:bodyPr/>
        <a:lstStyle/>
        <a:p>
          <a:endParaRPr lang="es-EC"/>
        </a:p>
      </dgm:t>
    </dgm:pt>
    <dgm:pt modelId="{E14554FB-1A3A-4FA9-83AF-A537CA7E0D8D}" type="sibTrans" cxnId="{362CB2FC-525F-4ADE-84AC-A6A9371736E2}">
      <dgm:prSet/>
      <dgm:spPr/>
      <dgm:t>
        <a:bodyPr/>
        <a:lstStyle/>
        <a:p>
          <a:endParaRPr lang="es-EC"/>
        </a:p>
      </dgm:t>
    </dgm:pt>
    <dgm:pt modelId="{A2B42B9F-14FC-4601-9B59-DFAF5D2C3CDA}">
      <dgm:prSet phldrT="[Texto]"/>
      <dgm:spPr/>
      <dgm:t>
        <a:bodyPr/>
        <a:lstStyle/>
        <a:p>
          <a:pPr algn="just"/>
          <a:r>
            <a:rPr lang="es-EC" b="1" dirty="0" smtClean="0">
              <a:solidFill>
                <a:schemeClr val="tx1"/>
              </a:solidFill>
              <a:latin typeface="Times New Roman" pitchFamily="18" charset="0"/>
              <a:cs typeface="Times New Roman" pitchFamily="18" charset="0"/>
            </a:rPr>
            <a:t>Estatutos fiscales y tributarios</a:t>
          </a:r>
          <a:endParaRPr lang="es-EC" b="1" dirty="0">
            <a:solidFill>
              <a:schemeClr val="tx1"/>
            </a:solidFill>
            <a:latin typeface="Times New Roman" pitchFamily="18" charset="0"/>
            <a:cs typeface="Times New Roman" pitchFamily="18" charset="0"/>
          </a:endParaRPr>
        </a:p>
      </dgm:t>
    </dgm:pt>
    <dgm:pt modelId="{0DA28567-F244-4BC9-A722-26EED677B6A9}" type="parTrans" cxnId="{51CA2DEF-4F60-4622-B2F0-E7FCE67A8324}">
      <dgm:prSet/>
      <dgm:spPr/>
      <dgm:t>
        <a:bodyPr/>
        <a:lstStyle/>
        <a:p>
          <a:endParaRPr lang="es-EC"/>
        </a:p>
      </dgm:t>
    </dgm:pt>
    <dgm:pt modelId="{71ADA694-121B-466E-992C-A3C1B9A3BD34}" type="sibTrans" cxnId="{51CA2DEF-4F60-4622-B2F0-E7FCE67A8324}">
      <dgm:prSet/>
      <dgm:spPr/>
      <dgm:t>
        <a:bodyPr/>
        <a:lstStyle/>
        <a:p>
          <a:endParaRPr lang="es-EC"/>
        </a:p>
      </dgm:t>
    </dgm:pt>
    <dgm:pt modelId="{C648B3E9-2BA3-4C3C-B208-F4176F22F880}">
      <dgm:prSet phldrT="[Texto]"/>
      <dgm:spPr/>
      <dgm:t>
        <a:bodyPr/>
        <a:lstStyle/>
        <a:p>
          <a:pPr algn="just"/>
          <a:r>
            <a:rPr lang="es-EC" b="1" dirty="0" smtClean="0">
              <a:solidFill>
                <a:schemeClr val="tx1"/>
              </a:solidFill>
              <a:latin typeface="Times New Roman" pitchFamily="18" charset="0"/>
              <a:cs typeface="Times New Roman" pitchFamily="18" charset="0"/>
            </a:rPr>
            <a:t>Estabilidad política</a:t>
          </a:r>
          <a:endParaRPr lang="es-EC" b="1" dirty="0">
            <a:solidFill>
              <a:schemeClr val="tx1"/>
            </a:solidFill>
            <a:latin typeface="Times New Roman" pitchFamily="18" charset="0"/>
            <a:cs typeface="Times New Roman" pitchFamily="18" charset="0"/>
          </a:endParaRPr>
        </a:p>
      </dgm:t>
    </dgm:pt>
    <dgm:pt modelId="{A1194AAB-C3FB-4D24-B324-BB36E5C145CE}" type="parTrans" cxnId="{2240F636-1C32-498E-AA53-23390A48FD4B}">
      <dgm:prSet/>
      <dgm:spPr/>
      <dgm:t>
        <a:bodyPr/>
        <a:lstStyle/>
        <a:p>
          <a:endParaRPr lang="es-EC"/>
        </a:p>
      </dgm:t>
    </dgm:pt>
    <dgm:pt modelId="{627A0B22-023C-4797-B7E2-BD8EA90AAC6A}" type="sibTrans" cxnId="{2240F636-1C32-498E-AA53-23390A48FD4B}">
      <dgm:prSet/>
      <dgm:spPr/>
      <dgm:t>
        <a:bodyPr/>
        <a:lstStyle/>
        <a:p>
          <a:endParaRPr lang="es-EC"/>
        </a:p>
      </dgm:t>
    </dgm:pt>
    <dgm:pt modelId="{E7FF8262-4366-4CE6-978D-F11CF1B4A1F0}">
      <dgm:prSet phldrT="[Texto]"/>
      <dgm:spPr/>
      <dgm:t>
        <a:bodyPr/>
        <a:lstStyle/>
        <a:p>
          <a:pPr algn="just"/>
          <a:r>
            <a:rPr lang="es-EC" b="1" dirty="0" smtClean="0">
              <a:solidFill>
                <a:srgbClr val="FF0000"/>
              </a:solidFill>
              <a:latin typeface="Times New Roman" pitchFamily="18" charset="0"/>
              <a:cs typeface="Times New Roman" pitchFamily="18" charset="0"/>
            </a:rPr>
            <a:t>Nivel Económico</a:t>
          </a:r>
          <a:endParaRPr lang="es-EC" b="1" dirty="0">
            <a:solidFill>
              <a:srgbClr val="FF0000"/>
            </a:solidFill>
            <a:latin typeface="Times New Roman" pitchFamily="18" charset="0"/>
            <a:cs typeface="Times New Roman" pitchFamily="18" charset="0"/>
          </a:endParaRPr>
        </a:p>
      </dgm:t>
    </dgm:pt>
    <dgm:pt modelId="{3D535060-01A7-4F15-86A8-4C13176A63F0}" type="parTrans" cxnId="{4A6FD770-C402-42BC-BA04-AA144EADF74D}">
      <dgm:prSet/>
      <dgm:spPr/>
      <dgm:t>
        <a:bodyPr/>
        <a:lstStyle/>
        <a:p>
          <a:endParaRPr lang="es-EC"/>
        </a:p>
      </dgm:t>
    </dgm:pt>
    <dgm:pt modelId="{BDFD5062-BF2A-4D9E-9E7F-EC47435E639C}" type="sibTrans" cxnId="{4A6FD770-C402-42BC-BA04-AA144EADF74D}">
      <dgm:prSet/>
      <dgm:spPr/>
      <dgm:t>
        <a:bodyPr/>
        <a:lstStyle/>
        <a:p>
          <a:endParaRPr lang="es-EC"/>
        </a:p>
      </dgm:t>
    </dgm:pt>
    <dgm:pt modelId="{36EA1BA5-55E5-4687-AFBE-D169A49CF037}">
      <dgm:prSet phldrT="[Texto]"/>
      <dgm:spPr/>
      <dgm:t>
        <a:bodyPr/>
        <a:lstStyle/>
        <a:p>
          <a:pPr algn="just"/>
          <a:r>
            <a:rPr lang="es-EC" b="1" dirty="0" smtClean="0">
              <a:solidFill>
                <a:schemeClr val="tx1"/>
              </a:solidFill>
              <a:latin typeface="Times New Roman" pitchFamily="18" charset="0"/>
              <a:cs typeface="Times New Roman" pitchFamily="18" charset="0"/>
            </a:rPr>
            <a:t>Tasas de interés</a:t>
          </a:r>
          <a:endParaRPr lang="es-EC" b="1" dirty="0">
            <a:solidFill>
              <a:schemeClr val="tx1"/>
            </a:solidFill>
            <a:latin typeface="Times New Roman" pitchFamily="18" charset="0"/>
            <a:cs typeface="Times New Roman" pitchFamily="18" charset="0"/>
          </a:endParaRPr>
        </a:p>
      </dgm:t>
    </dgm:pt>
    <dgm:pt modelId="{544D8F78-E74B-4F82-B3B3-2EAA691255BE}" type="parTrans" cxnId="{57EBCA2D-470F-4E26-A2CF-C9A1F6C38F68}">
      <dgm:prSet/>
      <dgm:spPr/>
      <dgm:t>
        <a:bodyPr/>
        <a:lstStyle/>
        <a:p>
          <a:endParaRPr lang="es-EC"/>
        </a:p>
      </dgm:t>
    </dgm:pt>
    <dgm:pt modelId="{ABFC47EC-3E09-4C4D-8942-A3A56CED39ED}" type="sibTrans" cxnId="{57EBCA2D-470F-4E26-A2CF-C9A1F6C38F68}">
      <dgm:prSet/>
      <dgm:spPr/>
      <dgm:t>
        <a:bodyPr/>
        <a:lstStyle/>
        <a:p>
          <a:endParaRPr lang="es-EC"/>
        </a:p>
      </dgm:t>
    </dgm:pt>
    <dgm:pt modelId="{BBEF72AD-8DA2-4C38-98FE-B59C54270F48}">
      <dgm:prSet phldrT="[Texto]"/>
      <dgm:spPr/>
      <dgm:t>
        <a:bodyPr/>
        <a:lstStyle/>
        <a:p>
          <a:pPr algn="just"/>
          <a:r>
            <a:rPr lang="es-EC" b="1" dirty="0" smtClean="0">
              <a:solidFill>
                <a:schemeClr val="tx1"/>
              </a:solidFill>
              <a:latin typeface="Times New Roman" pitchFamily="18" charset="0"/>
              <a:cs typeface="Times New Roman" pitchFamily="18" charset="0"/>
            </a:rPr>
            <a:t>Riesgo país o soberano</a:t>
          </a:r>
          <a:endParaRPr lang="es-EC" b="1" dirty="0">
            <a:solidFill>
              <a:schemeClr val="tx1"/>
            </a:solidFill>
            <a:latin typeface="Times New Roman" pitchFamily="18" charset="0"/>
            <a:cs typeface="Times New Roman" pitchFamily="18" charset="0"/>
          </a:endParaRPr>
        </a:p>
      </dgm:t>
    </dgm:pt>
    <dgm:pt modelId="{1E5DAB0E-9EB3-4DA6-A4B6-840013BB4340}" type="parTrans" cxnId="{CA1BC222-6726-41AC-93C8-2CEBCA3E4D8C}">
      <dgm:prSet/>
      <dgm:spPr/>
      <dgm:t>
        <a:bodyPr/>
        <a:lstStyle/>
        <a:p>
          <a:endParaRPr lang="es-EC"/>
        </a:p>
      </dgm:t>
    </dgm:pt>
    <dgm:pt modelId="{25B61577-1BE7-4FEA-8151-5C58680D6B3C}" type="sibTrans" cxnId="{CA1BC222-6726-41AC-93C8-2CEBCA3E4D8C}">
      <dgm:prSet/>
      <dgm:spPr/>
      <dgm:t>
        <a:bodyPr/>
        <a:lstStyle/>
        <a:p>
          <a:endParaRPr lang="es-EC"/>
        </a:p>
      </dgm:t>
    </dgm:pt>
    <dgm:pt modelId="{0159DD4D-85C5-4334-ABB4-059F0F2CEC72}">
      <dgm:prSet phldrT="[Texto]"/>
      <dgm:spPr/>
      <dgm:t>
        <a:bodyPr/>
        <a:lstStyle/>
        <a:p>
          <a:pPr algn="just"/>
          <a:r>
            <a:rPr lang="es-EC" b="1" dirty="0" smtClean="0">
              <a:solidFill>
                <a:srgbClr val="FF0000"/>
              </a:solidFill>
              <a:latin typeface="Times New Roman" pitchFamily="18" charset="0"/>
              <a:cs typeface="Times New Roman" pitchFamily="18" charset="0"/>
            </a:rPr>
            <a:t>Nivel  Tecnológico</a:t>
          </a:r>
          <a:endParaRPr lang="es-EC" b="1" dirty="0">
            <a:solidFill>
              <a:srgbClr val="FF0000"/>
            </a:solidFill>
            <a:latin typeface="Times New Roman" pitchFamily="18" charset="0"/>
            <a:cs typeface="Times New Roman" pitchFamily="18" charset="0"/>
          </a:endParaRPr>
        </a:p>
      </dgm:t>
    </dgm:pt>
    <dgm:pt modelId="{D62F675A-C460-410C-849B-6E8DAA1B9DAD}" type="parTrans" cxnId="{97DFC325-E170-4DF4-89B5-146096161DC5}">
      <dgm:prSet/>
      <dgm:spPr/>
      <dgm:t>
        <a:bodyPr/>
        <a:lstStyle/>
        <a:p>
          <a:endParaRPr lang="es-EC"/>
        </a:p>
      </dgm:t>
    </dgm:pt>
    <dgm:pt modelId="{28316861-0B21-44E8-896D-9B839723ECFA}" type="sibTrans" cxnId="{97DFC325-E170-4DF4-89B5-146096161DC5}">
      <dgm:prSet/>
      <dgm:spPr/>
      <dgm:t>
        <a:bodyPr/>
        <a:lstStyle/>
        <a:p>
          <a:endParaRPr lang="es-EC"/>
        </a:p>
      </dgm:t>
    </dgm:pt>
    <dgm:pt modelId="{E6993A0C-C2D0-4C1F-B030-FFBDED1AA398}">
      <dgm:prSet phldrT="[Texto]"/>
      <dgm:spPr/>
      <dgm:t>
        <a:bodyPr/>
        <a:lstStyle/>
        <a:p>
          <a:pPr algn="just"/>
          <a:r>
            <a:rPr lang="es-EC" b="1" dirty="0" smtClean="0">
              <a:solidFill>
                <a:schemeClr val="tx1"/>
              </a:solidFill>
              <a:latin typeface="Times New Roman" pitchFamily="18" charset="0"/>
              <a:cs typeface="Times New Roman" pitchFamily="18" charset="0"/>
            </a:rPr>
            <a:t>Formas y tendencias de gobierno</a:t>
          </a:r>
          <a:endParaRPr lang="es-EC" b="1" dirty="0">
            <a:solidFill>
              <a:schemeClr val="tx1"/>
            </a:solidFill>
            <a:latin typeface="Times New Roman" pitchFamily="18" charset="0"/>
            <a:cs typeface="Times New Roman" pitchFamily="18" charset="0"/>
          </a:endParaRPr>
        </a:p>
      </dgm:t>
    </dgm:pt>
    <dgm:pt modelId="{1F88A96C-FC29-4AAB-8967-0FEC9351BC81}" type="parTrans" cxnId="{9621C473-E922-438B-9A77-C51365E7A87E}">
      <dgm:prSet/>
      <dgm:spPr/>
      <dgm:t>
        <a:bodyPr/>
        <a:lstStyle/>
        <a:p>
          <a:endParaRPr lang="es-EC"/>
        </a:p>
      </dgm:t>
    </dgm:pt>
    <dgm:pt modelId="{B9B8A601-46EC-4238-ACFA-2B3830EDFA3E}" type="sibTrans" cxnId="{9621C473-E922-438B-9A77-C51365E7A87E}">
      <dgm:prSet/>
      <dgm:spPr/>
      <dgm:t>
        <a:bodyPr/>
        <a:lstStyle/>
        <a:p>
          <a:endParaRPr lang="es-EC"/>
        </a:p>
      </dgm:t>
    </dgm:pt>
    <dgm:pt modelId="{4DBDF5BD-271D-43C1-95CA-561D5BC25F4D}">
      <dgm:prSet phldrT="[Texto]"/>
      <dgm:spPr/>
      <dgm:t>
        <a:bodyPr/>
        <a:lstStyle/>
        <a:p>
          <a:pPr algn="just"/>
          <a:r>
            <a:rPr lang="es-EC" b="1" dirty="0" smtClean="0">
              <a:solidFill>
                <a:schemeClr val="tx1"/>
              </a:solidFill>
              <a:latin typeface="Times New Roman" pitchFamily="18" charset="0"/>
              <a:cs typeface="Times New Roman" pitchFamily="18" charset="0"/>
            </a:rPr>
            <a:t>Reglamentos emitidos por el Gobierno</a:t>
          </a:r>
          <a:endParaRPr lang="es-EC" b="1" dirty="0">
            <a:solidFill>
              <a:schemeClr val="tx1"/>
            </a:solidFill>
            <a:latin typeface="Times New Roman" pitchFamily="18" charset="0"/>
            <a:cs typeface="Times New Roman" pitchFamily="18" charset="0"/>
          </a:endParaRPr>
        </a:p>
      </dgm:t>
    </dgm:pt>
    <dgm:pt modelId="{6131C25C-BD18-4DFD-91E9-ECBBC9E8F987}" type="parTrans" cxnId="{B15C0B93-AB3B-4A29-9640-41DCEE1D1F59}">
      <dgm:prSet/>
      <dgm:spPr/>
      <dgm:t>
        <a:bodyPr/>
        <a:lstStyle/>
        <a:p>
          <a:endParaRPr lang="es-EC"/>
        </a:p>
      </dgm:t>
    </dgm:pt>
    <dgm:pt modelId="{1DB65B09-774A-46AC-A079-4CD1403EBED6}" type="sibTrans" cxnId="{B15C0B93-AB3B-4A29-9640-41DCEE1D1F59}">
      <dgm:prSet/>
      <dgm:spPr/>
      <dgm:t>
        <a:bodyPr/>
        <a:lstStyle/>
        <a:p>
          <a:endParaRPr lang="es-EC"/>
        </a:p>
      </dgm:t>
    </dgm:pt>
    <dgm:pt modelId="{21100B01-D0DA-4D29-AE4F-3E8B1E47E1F8}">
      <dgm:prSet phldrT="[Texto]"/>
      <dgm:spPr/>
      <dgm:t>
        <a:bodyPr/>
        <a:lstStyle/>
        <a:p>
          <a:pPr algn="just"/>
          <a:r>
            <a:rPr lang="es-EC" b="1" dirty="0" smtClean="0">
              <a:solidFill>
                <a:schemeClr val="tx1"/>
              </a:solidFill>
              <a:latin typeface="Times New Roman" pitchFamily="18" charset="0"/>
              <a:cs typeface="Times New Roman" pitchFamily="18" charset="0"/>
            </a:rPr>
            <a:t>Normas internacionales</a:t>
          </a:r>
          <a:endParaRPr lang="es-EC" b="1" dirty="0">
            <a:solidFill>
              <a:schemeClr val="tx1"/>
            </a:solidFill>
            <a:latin typeface="Times New Roman" pitchFamily="18" charset="0"/>
            <a:cs typeface="Times New Roman" pitchFamily="18" charset="0"/>
          </a:endParaRPr>
        </a:p>
      </dgm:t>
    </dgm:pt>
    <dgm:pt modelId="{875A6107-C884-46AB-A976-33FDDF13E4FA}" type="parTrans" cxnId="{30A36788-91FF-4EAA-BD5A-A78F09D6ED25}">
      <dgm:prSet/>
      <dgm:spPr/>
      <dgm:t>
        <a:bodyPr/>
        <a:lstStyle/>
        <a:p>
          <a:endParaRPr lang="es-EC"/>
        </a:p>
      </dgm:t>
    </dgm:pt>
    <dgm:pt modelId="{2396D770-F188-4DDD-B3CA-9D29AFB07D7A}" type="sibTrans" cxnId="{30A36788-91FF-4EAA-BD5A-A78F09D6ED25}">
      <dgm:prSet/>
      <dgm:spPr/>
      <dgm:t>
        <a:bodyPr/>
        <a:lstStyle/>
        <a:p>
          <a:endParaRPr lang="es-EC"/>
        </a:p>
      </dgm:t>
    </dgm:pt>
    <dgm:pt modelId="{FD099FC8-438D-491C-B7A6-3DEE13DB194D}">
      <dgm:prSet phldrT="[Texto]"/>
      <dgm:spPr/>
      <dgm:t>
        <a:bodyPr/>
        <a:lstStyle/>
        <a:p>
          <a:pPr algn="just"/>
          <a:r>
            <a:rPr lang="es-EC" b="1" dirty="0" smtClean="0">
              <a:solidFill>
                <a:schemeClr val="tx1"/>
              </a:solidFill>
              <a:latin typeface="Times New Roman" pitchFamily="18" charset="0"/>
              <a:cs typeface="Times New Roman" pitchFamily="18" charset="0"/>
            </a:rPr>
            <a:t>Inflación</a:t>
          </a:r>
          <a:endParaRPr lang="es-EC" b="1" dirty="0">
            <a:solidFill>
              <a:schemeClr val="tx1"/>
            </a:solidFill>
            <a:latin typeface="Times New Roman" pitchFamily="18" charset="0"/>
            <a:cs typeface="Times New Roman" pitchFamily="18" charset="0"/>
          </a:endParaRPr>
        </a:p>
      </dgm:t>
    </dgm:pt>
    <dgm:pt modelId="{6E044258-396B-4B80-817D-3E82BDC3A84D}" type="parTrans" cxnId="{E31FFD49-4766-40F6-AB9C-70C6D5F38535}">
      <dgm:prSet/>
      <dgm:spPr/>
      <dgm:t>
        <a:bodyPr/>
        <a:lstStyle/>
        <a:p>
          <a:endParaRPr lang="es-EC"/>
        </a:p>
      </dgm:t>
    </dgm:pt>
    <dgm:pt modelId="{CB604617-EC10-4DF5-8154-A7EF92E44AE9}" type="sibTrans" cxnId="{E31FFD49-4766-40F6-AB9C-70C6D5F38535}">
      <dgm:prSet/>
      <dgm:spPr/>
      <dgm:t>
        <a:bodyPr/>
        <a:lstStyle/>
        <a:p>
          <a:endParaRPr lang="es-EC"/>
        </a:p>
      </dgm:t>
    </dgm:pt>
    <dgm:pt modelId="{F4B4CE94-4103-43AF-9A9F-75B8EF022831}">
      <dgm:prSet phldrT="[Texto]"/>
      <dgm:spPr/>
      <dgm:t>
        <a:bodyPr/>
        <a:lstStyle/>
        <a:p>
          <a:pPr algn="just"/>
          <a:r>
            <a:rPr lang="es-EC" b="1" dirty="0" smtClean="0">
              <a:solidFill>
                <a:schemeClr val="tx1"/>
              </a:solidFill>
              <a:latin typeface="Times New Roman" pitchFamily="18" charset="0"/>
              <a:cs typeface="Times New Roman" pitchFamily="18" charset="0"/>
            </a:rPr>
            <a:t>Producto interno bruto (PIB)</a:t>
          </a:r>
          <a:endParaRPr lang="es-EC" b="1" dirty="0">
            <a:solidFill>
              <a:schemeClr val="tx1"/>
            </a:solidFill>
            <a:latin typeface="Times New Roman" pitchFamily="18" charset="0"/>
            <a:cs typeface="Times New Roman" pitchFamily="18" charset="0"/>
          </a:endParaRPr>
        </a:p>
      </dgm:t>
    </dgm:pt>
    <dgm:pt modelId="{F3551BDF-C253-4C1F-B1E9-F42AD57C9181}" type="parTrans" cxnId="{800F8C4D-A300-4B98-81A9-7DAAEF835ECF}">
      <dgm:prSet/>
      <dgm:spPr/>
      <dgm:t>
        <a:bodyPr/>
        <a:lstStyle/>
        <a:p>
          <a:endParaRPr lang="es-EC"/>
        </a:p>
      </dgm:t>
    </dgm:pt>
    <dgm:pt modelId="{7D72E7E3-D413-43B9-AB8D-DBC76B3C2335}" type="sibTrans" cxnId="{800F8C4D-A300-4B98-81A9-7DAAEF835ECF}">
      <dgm:prSet/>
      <dgm:spPr/>
      <dgm:t>
        <a:bodyPr/>
        <a:lstStyle/>
        <a:p>
          <a:endParaRPr lang="es-EC"/>
        </a:p>
      </dgm:t>
    </dgm:pt>
    <dgm:pt modelId="{930E3E3F-85E5-4342-8EC9-FCF78509EFC0}">
      <dgm:prSet phldrT="[Texto]"/>
      <dgm:spPr/>
      <dgm:t>
        <a:bodyPr/>
        <a:lstStyle/>
        <a:p>
          <a:pPr algn="just"/>
          <a:r>
            <a:rPr lang="es-EC" b="1" dirty="0" smtClean="0">
              <a:solidFill>
                <a:schemeClr val="tx1"/>
              </a:solidFill>
              <a:latin typeface="Times New Roman" pitchFamily="18" charset="0"/>
              <a:cs typeface="Times New Roman" pitchFamily="18" charset="0"/>
            </a:rPr>
            <a:t>Nivel de empleo y desempleo</a:t>
          </a:r>
          <a:endParaRPr lang="es-EC" b="1" dirty="0">
            <a:solidFill>
              <a:schemeClr val="tx1"/>
            </a:solidFill>
            <a:latin typeface="Times New Roman" pitchFamily="18" charset="0"/>
            <a:cs typeface="Times New Roman" pitchFamily="18" charset="0"/>
          </a:endParaRPr>
        </a:p>
      </dgm:t>
    </dgm:pt>
    <dgm:pt modelId="{5D1DCF8E-7381-4580-A011-4057176C9E16}" type="parTrans" cxnId="{E106AF90-1503-4F48-BFB1-EEC9AE1C54F0}">
      <dgm:prSet/>
      <dgm:spPr/>
      <dgm:t>
        <a:bodyPr/>
        <a:lstStyle/>
        <a:p>
          <a:endParaRPr lang="es-EC"/>
        </a:p>
      </dgm:t>
    </dgm:pt>
    <dgm:pt modelId="{A7ABB530-A982-4634-A8B0-3570A573BDCA}" type="sibTrans" cxnId="{E106AF90-1503-4F48-BFB1-EEC9AE1C54F0}">
      <dgm:prSet/>
      <dgm:spPr/>
      <dgm:t>
        <a:bodyPr/>
        <a:lstStyle/>
        <a:p>
          <a:endParaRPr lang="es-EC"/>
        </a:p>
      </dgm:t>
    </dgm:pt>
    <dgm:pt modelId="{1BC34205-930A-4B27-8869-16DBDC50944C}">
      <dgm:prSet/>
      <dgm:spPr/>
      <dgm:t>
        <a:bodyPr/>
        <a:lstStyle/>
        <a:p>
          <a:pPr algn="just"/>
          <a:r>
            <a:rPr lang="es-EC" b="1" dirty="0" smtClean="0">
              <a:solidFill>
                <a:srgbClr val="FF0000"/>
              </a:solidFill>
              <a:latin typeface="Times New Roman" pitchFamily="18" charset="0"/>
              <a:cs typeface="Times New Roman" pitchFamily="18" charset="0"/>
            </a:rPr>
            <a:t>Nivel Social</a:t>
          </a:r>
          <a:endParaRPr lang="es-EC" b="1" dirty="0">
            <a:solidFill>
              <a:srgbClr val="FF0000"/>
            </a:solidFill>
            <a:latin typeface="Times New Roman" pitchFamily="18" charset="0"/>
            <a:cs typeface="Times New Roman" pitchFamily="18" charset="0"/>
          </a:endParaRPr>
        </a:p>
      </dgm:t>
    </dgm:pt>
    <dgm:pt modelId="{41815D23-C889-4E1B-A792-4904574C08E3}" type="parTrans" cxnId="{7E2F26C7-3E18-43F0-838C-709A956B9F7E}">
      <dgm:prSet/>
      <dgm:spPr/>
      <dgm:t>
        <a:bodyPr/>
        <a:lstStyle/>
        <a:p>
          <a:endParaRPr lang="es-EC"/>
        </a:p>
      </dgm:t>
    </dgm:pt>
    <dgm:pt modelId="{A1F6AA8D-1616-4358-8343-803B7F0B3E32}" type="sibTrans" cxnId="{7E2F26C7-3E18-43F0-838C-709A956B9F7E}">
      <dgm:prSet/>
      <dgm:spPr/>
      <dgm:t>
        <a:bodyPr/>
        <a:lstStyle/>
        <a:p>
          <a:endParaRPr lang="es-EC"/>
        </a:p>
      </dgm:t>
    </dgm:pt>
    <dgm:pt modelId="{D94AF7D4-5603-4755-84F7-6F89EB47732D}">
      <dgm:prSet/>
      <dgm:spPr/>
      <dgm:t>
        <a:bodyPr/>
        <a:lstStyle/>
        <a:p>
          <a:pPr algn="just"/>
          <a:r>
            <a:rPr lang="es-EC" b="1" dirty="0" smtClean="0">
              <a:solidFill>
                <a:schemeClr val="tx1"/>
              </a:solidFill>
              <a:latin typeface="Times New Roman" pitchFamily="18" charset="0"/>
              <a:cs typeface="Times New Roman" pitchFamily="18" charset="0"/>
            </a:rPr>
            <a:t>Inseguridad</a:t>
          </a:r>
          <a:endParaRPr lang="es-EC" b="1" dirty="0">
            <a:solidFill>
              <a:schemeClr val="tx1"/>
            </a:solidFill>
            <a:latin typeface="Times New Roman" pitchFamily="18" charset="0"/>
            <a:cs typeface="Times New Roman" pitchFamily="18" charset="0"/>
          </a:endParaRPr>
        </a:p>
      </dgm:t>
    </dgm:pt>
    <dgm:pt modelId="{9FDAAA7B-3D7F-46FF-A554-D4A192604EE3}" type="parTrans" cxnId="{A9D3BA06-1637-4A27-8BB9-55484A08C09D}">
      <dgm:prSet/>
      <dgm:spPr/>
      <dgm:t>
        <a:bodyPr/>
        <a:lstStyle/>
        <a:p>
          <a:endParaRPr lang="es-EC"/>
        </a:p>
      </dgm:t>
    </dgm:pt>
    <dgm:pt modelId="{BE051541-C300-436B-B738-34B5B4D27F52}" type="sibTrans" cxnId="{A9D3BA06-1637-4A27-8BB9-55484A08C09D}">
      <dgm:prSet/>
      <dgm:spPr/>
      <dgm:t>
        <a:bodyPr/>
        <a:lstStyle/>
        <a:p>
          <a:endParaRPr lang="es-EC"/>
        </a:p>
      </dgm:t>
    </dgm:pt>
    <dgm:pt modelId="{341D7629-0363-4C13-9C9F-386C785E99CD}">
      <dgm:prSet/>
      <dgm:spPr/>
      <dgm:t>
        <a:bodyPr/>
        <a:lstStyle/>
        <a:p>
          <a:pPr algn="just"/>
          <a:r>
            <a:rPr lang="es-EC" b="1" dirty="0" smtClean="0">
              <a:solidFill>
                <a:schemeClr val="tx1"/>
              </a:solidFill>
              <a:latin typeface="Times New Roman" pitchFamily="18" charset="0"/>
              <a:cs typeface="Times New Roman" pitchFamily="18" charset="0"/>
            </a:rPr>
            <a:t>Factores étnicos</a:t>
          </a:r>
          <a:endParaRPr lang="es-EC" b="1" dirty="0">
            <a:solidFill>
              <a:schemeClr val="tx1"/>
            </a:solidFill>
            <a:latin typeface="Times New Roman" pitchFamily="18" charset="0"/>
            <a:cs typeface="Times New Roman" pitchFamily="18" charset="0"/>
          </a:endParaRPr>
        </a:p>
      </dgm:t>
    </dgm:pt>
    <dgm:pt modelId="{B5047C0C-693D-4316-A0B5-EAF5E1CA6571}" type="parTrans" cxnId="{9C0F8B9A-7CC4-4F0A-B491-75CC9A832743}">
      <dgm:prSet/>
      <dgm:spPr/>
      <dgm:t>
        <a:bodyPr/>
        <a:lstStyle/>
        <a:p>
          <a:endParaRPr lang="es-EC"/>
        </a:p>
      </dgm:t>
    </dgm:pt>
    <dgm:pt modelId="{03867119-0CCA-4226-B42F-7EA76DF511AD}" type="sibTrans" cxnId="{9C0F8B9A-7CC4-4F0A-B491-75CC9A832743}">
      <dgm:prSet/>
      <dgm:spPr/>
      <dgm:t>
        <a:bodyPr/>
        <a:lstStyle/>
        <a:p>
          <a:endParaRPr lang="es-EC"/>
        </a:p>
      </dgm:t>
    </dgm:pt>
    <dgm:pt modelId="{633F061F-F3B8-46D3-B891-AE58E4699050}">
      <dgm:prSet/>
      <dgm:spPr/>
      <dgm:t>
        <a:bodyPr/>
        <a:lstStyle/>
        <a:p>
          <a:pPr algn="just"/>
          <a:r>
            <a:rPr lang="es-EC" b="1" dirty="0" smtClean="0">
              <a:solidFill>
                <a:schemeClr val="tx1"/>
              </a:solidFill>
              <a:latin typeface="Times New Roman" pitchFamily="18" charset="0"/>
              <a:cs typeface="Times New Roman" pitchFamily="18" charset="0"/>
            </a:rPr>
            <a:t>Preferencias del cliente</a:t>
          </a:r>
          <a:endParaRPr lang="es-EC" b="1" dirty="0">
            <a:solidFill>
              <a:schemeClr val="tx1"/>
            </a:solidFill>
            <a:latin typeface="Times New Roman" pitchFamily="18" charset="0"/>
            <a:cs typeface="Times New Roman" pitchFamily="18" charset="0"/>
          </a:endParaRPr>
        </a:p>
      </dgm:t>
    </dgm:pt>
    <dgm:pt modelId="{1D86157C-B7FB-47A3-98EE-5D5611FE3862}" type="parTrans" cxnId="{7646EA86-5E73-455F-8293-8E7DA9C02FFF}">
      <dgm:prSet/>
      <dgm:spPr/>
      <dgm:t>
        <a:bodyPr/>
        <a:lstStyle/>
        <a:p>
          <a:endParaRPr lang="es-EC"/>
        </a:p>
      </dgm:t>
    </dgm:pt>
    <dgm:pt modelId="{28D4E4F9-642E-4AC6-9EB1-0B22C52B71B2}" type="sibTrans" cxnId="{7646EA86-5E73-455F-8293-8E7DA9C02FFF}">
      <dgm:prSet/>
      <dgm:spPr/>
      <dgm:t>
        <a:bodyPr/>
        <a:lstStyle/>
        <a:p>
          <a:endParaRPr lang="es-EC"/>
        </a:p>
      </dgm:t>
    </dgm:pt>
    <dgm:pt modelId="{96FBA742-5E63-4EB3-8798-9D4F94888CEB}">
      <dgm:prSet/>
      <dgm:spPr/>
      <dgm:t>
        <a:bodyPr/>
        <a:lstStyle/>
        <a:p>
          <a:pPr algn="just"/>
          <a:r>
            <a:rPr lang="es-EC" b="1" dirty="0" smtClean="0">
              <a:solidFill>
                <a:schemeClr val="tx1"/>
              </a:solidFill>
              <a:latin typeface="Times New Roman" pitchFamily="18" charset="0"/>
              <a:cs typeface="Times New Roman" pitchFamily="18" charset="0"/>
            </a:rPr>
            <a:t>Tendencias culturales del cliente</a:t>
          </a:r>
          <a:endParaRPr lang="es-EC" b="1" dirty="0">
            <a:solidFill>
              <a:schemeClr val="tx1"/>
            </a:solidFill>
            <a:latin typeface="Times New Roman" pitchFamily="18" charset="0"/>
            <a:cs typeface="Times New Roman" pitchFamily="18" charset="0"/>
          </a:endParaRPr>
        </a:p>
      </dgm:t>
    </dgm:pt>
    <dgm:pt modelId="{365639C4-C242-4E67-A388-8A589D86A8B9}" type="parTrans" cxnId="{4048952D-DA3B-4630-BBF7-357557B67A25}">
      <dgm:prSet/>
      <dgm:spPr/>
      <dgm:t>
        <a:bodyPr/>
        <a:lstStyle/>
        <a:p>
          <a:endParaRPr lang="es-EC"/>
        </a:p>
      </dgm:t>
    </dgm:pt>
    <dgm:pt modelId="{0057CC94-D0D1-4FE3-AE13-7DDCF2A3F9AE}" type="sibTrans" cxnId="{4048952D-DA3B-4630-BBF7-357557B67A25}">
      <dgm:prSet/>
      <dgm:spPr/>
      <dgm:t>
        <a:bodyPr/>
        <a:lstStyle/>
        <a:p>
          <a:endParaRPr lang="es-EC"/>
        </a:p>
      </dgm:t>
    </dgm:pt>
    <dgm:pt modelId="{65F988A3-5D67-4270-8A57-9EA804D93FCD}">
      <dgm:prSet/>
      <dgm:spPr/>
      <dgm:t>
        <a:bodyPr/>
        <a:lstStyle/>
        <a:p>
          <a:pPr algn="just"/>
          <a:r>
            <a:rPr lang="es-EC" b="1" dirty="0" smtClean="0">
              <a:solidFill>
                <a:schemeClr val="tx1"/>
              </a:solidFill>
              <a:latin typeface="Times New Roman" pitchFamily="18" charset="0"/>
              <a:cs typeface="Times New Roman" pitchFamily="18" charset="0"/>
            </a:rPr>
            <a:t>Pobreza</a:t>
          </a:r>
          <a:endParaRPr lang="es-EC" b="1" dirty="0">
            <a:solidFill>
              <a:schemeClr val="tx1"/>
            </a:solidFill>
            <a:latin typeface="Times New Roman" pitchFamily="18" charset="0"/>
            <a:cs typeface="Times New Roman" pitchFamily="18" charset="0"/>
          </a:endParaRPr>
        </a:p>
      </dgm:t>
    </dgm:pt>
    <dgm:pt modelId="{5F7C2DD0-67E7-4DFE-A973-0282BEB2A837}" type="parTrans" cxnId="{69883985-BE41-4C88-B233-2C107930F04F}">
      <dgm:prSet/>
      <dgm:spPr/>
      <dgm:t>
        <a:bodyPr/>
        <a:lstStyle/>
        <a:p>
          <a:endParaRPr lang="es-EC"/>
        </a:p>
      </dgm:t>
    </dgm:pt>
    <dgm:pt modelId="{F61C0754-E222-4733-94A8-28CBC190A48D}" type="sibTrans" cxnId="{69883985-BE41-4C88-B233-2C107930F04F}">
      <dgm:prSet/>
      <dgm:spPr/>
      <dgm:t>
        <a:bodyPr/>
        <a:lstStyle/>
        <a:p>
          <a:endParaRPr lang="es-EC"/>
        </a:p>
      </dgm:t>
    </dgm:pt>
    <dgm:pt modelId="{89754792-5259-44B3-9208-01289C66DBCE}">
      <dgm:prSet phldrT="[Texto]"/>
      <dgm:spPr/>
      <dgm:t>
        <a:bodyPr/>
        <a:lstStyle/>
        <a:p>
          <a:pPr algn="just"/>
          <a:r>
            <a:rPr lang="es-EC" b="1" dirty="0" smtClean="0">
              <a:solidFill>
                <a:schemeClr val="tx1"/>
              </a:solidFill>
              <a:latin typeface="Times New Roman" pitchFamily="18" charset="0"/>
              <a:cs typeface="Times New Roman" pitchFamily="18" charset="0"/>
            </a:rPr>
            <a:t>Obsolescencia de productos informáticos</a:t>
          </a:r>
          <a:endParaRPr lang="es-EC" b="1" dirty="0">
            <a:solidFill>
              <a:schemeClr val="tx1"/>
            </a:solidFill>
            <a:latin typeface="Times New Roman" pitchFamily="18" charset="0"/>
            <a:cs typeface="Times New Roman" pitchFamily="18" charset="0"/>
          </a:endParaRPr>
        </a:p>
      </dgm:t>
    </dgm:pt>
    <dgm:pt modelId="{FF25B37C-9F4A-4EC9-BB16-55D3EF3E4E4D}" type="sibTrans" cxnId="{D94108BA-E967-41AF-BE3F-99A318639067}">
      <dgm:prSet/>
      <dgm:spPr/>
      <dgm:t>
        <a:bodyPr/>
        <a:lstStyle/>
        <a:p>
          <a:endParaRPr lang="es-EC"/>
        </a:p>
      </dgm:t>
    </dgm:pt>
    <dgm:pt modelId="{13406DDF-10A7-4F95-B326-B1E09BD66AF2}" type="parTrans" cxnId="{D94108BA-E967-41AF-BE3F-99A318639067}">
      <dgm:prSet/>
      <dgm:spPr/>
      <dgm:t>
        <a:bodyPr/>
        <a:lstStyle/>
        <a:p>
          <a:endParaRPr lang="es-EC"/>
        </a:p>
      </dgm:t>
    </dgm:pt>
    <dgm:pt modelId="{59067700-477C-48E4-B554-D32EB5FA3793}">
      <dgm:prSet phldrT="[Texto]"/>
      <dgm:spPr/>
      <dgm:t>
        <a:bodyPr/>
        <a:lstStyle/>
        <a:p>
          <a:pPr algn="just"/>
          <a:r>
            <a:rPr lang="es-EC" b="1" dirty="0" smtClean="0">
              <a:solidFill>
                <a:schemeClr val="tx1"/>
              </a:solidFill>
              <a:latin typeface="Times New Roman" pitchFamily="18" charset="0"/>
              <a:cs typeface="Times New Roman" pitchFamily="18" charset="0"/>
            </a:rPr>
            <a:t>Ausencia de equipos de seguridad moderna</a:t>
          </a:r>
          <a:endParaRPr lang="es-EC" b="1" dirty="0">
            <a:solidFill>
              <a:schemeClr val="tx1"/>
            </a:solidFill>
            <a:latin typeface="Times New Roman" pitchFamily="18" charset="0"/>
            <a:cs typeface="Times New Roman" pitchFamily="18" charset="0"/>
          </a:endParaRPr>
        </a:p>
      </dgm:t>
    </dgm:pt>
    <dgm:pt modelId="{9BC232FB-F32B-4486-B123-88C274DA832B}" type="sibTrans" cxnId="{BA2FD50E-A49B-4283-82DC-A3F106D76A41}">
      <dgm:prSet/>
      <dgm:spPr/>
      <dgm:t>
        <a:bodyPr/>
        <a:lstStyle/>
        <a:p>
          <a:endParaRPr lang="es-EC"/>
        </a:p>
      </dgm:t>
    </dgm:pt>
    <dgm:pt modelId="{620513BE-76E0-40F1-A460-626A66ADE4CD}" type="parTrans" cxnId="{BA2FD50E-A49B-4283-82DC-A3F106D76A41}">
      <dgm:prSet/>
      <dgm:spPr/>
      <dgm:t>
        <a:bodyPr/>
        <a:lstStyle/>
        <a:p>
          <a:endParaRPr lang="es-EC"/>
        </a:p>
      </dgm:t>
    </dgm:pt>
    <dgm:pt modelId="{9D4B9799-5A70-4189-988E-6F72CD3D646C}">
      <dgm:prSet phldrT="[Texto]"/>
      <dgm:spPr/>
      <dgm:t>
        <a:bodyPr/>
        <a:lstStyle/>
        <a:p>
          <a:pPr algn="just"/>
          <a:r>
            <a:rPr lang="es-EC" b="1" dirty="0" smtClean="0">
              <a:solidFill>
                <a:schemeClr val="tx1"/>
              </a:solidFill>
              <a:latin typeface="Times New Roman" pitchFamily="18" charset="0"/>
              <a:cs typeface="Times New Roman" pitchFamily="18" charset="0"/>
            </a:rPr>
            <a:t>Ausencia de catálogos Web y redes sociales</a:t>
          </a:r>
          <a:endParaRPr lang="es-EC" b="1" dirty="0">
            <a:solidFill>
              <a:schemeClr val="tx1"/>
            </a:solidFill>
            <a:latin typeface="Times New Roman" pitchFamily="18" charset="0"/>
            <a:cs typeface="Times New Roman" pitchFamily="18" charset="0"/>
          </a:endParaRPr>
        </a:p>
      </dgm:t>
    </dgm:pt>
    <dgm:pt modelId="{067C79E9-5646-4244-AE33-63D3CBB91C71}" type="parTrans" cxnId="{7C471FAC-E310-4F6C-8CDA-CF324A761F3A}">
      <dgm:prSet/>
      <dgm:spPr/>
      <dgm:t>
        <a:bodyPr/>
        <a:lstStyle/>
        <a:p>
          <a:endParaRPr lang="es-EC"/>
        </a:p>
      </dgm:t>
    </dgm:pt>
    <dgm:pt modelId="{09F2B9CF-316C-4598-8EAD-3C6EAAD2FB99}" type="sibTrans" cxnId="{7C471FAC-E310-4F6C-8CDA-CF324A761F3A}">
      <dgm:prSet/>
      <dgm:spPr/>
      <dgm:t>
        <a:bodyPr/>
        <a:lstStyle/>
        <a:p>
          <a:endParaRPr lang="es-EC"/>
        </a:p>
      </dgm:t>
    </dgm:pt>
    <dgm:pt modelId="{1EA96CD1-5DFF-4610-9BA1-F19933433DB5}" type="pres">
      <dgm:prSet presAssocID="{D3CA0101-CAA6-4FFE-B1C0-596FF623CD07}" presName="Name0" presStyleCnt="0">
        <dgm:presLayoutVars>
          <dgm:dir/>
          <dgm:resizeHandles val="exact"/>
        </dgm:presLayoutVars>
      </dgm:prSet>
      <dgm:spPr/>
      <dgm:t>
        <a:bodyPr/>
        <a:lstStyle/>
        <a:p>
          <a:endParaRPr lang="es-EC"/>
        </a:p>
      </dgm:t>
    </dgm:pt>
    <dgm:pt modelId="{9FBCB0B5-A79E-4425-B7B0-4ED8D4F5DBC9}" type="pres">
      <dgm:prSet presAssocID="{C51BF366-1934-4E21-84B9-6C969D837A32}" presName="node" presStyleLbl="node1" presStyleIdx="0" presStyleCnt="4">
        <dgm:presLayoutVars>
          <dgm:bulletEnabled val="1"/>
        </dgm:presLayoutVars>
      </dgm:prSet>
      <dgm:spPr/>
      <dgm:t>
        <a:bodyPr/>
        <a:lstStyle/>
        <a:p>
          <a:endParaRPr lang="es-EC"/>
        </a:p>
      </dgm:t>
    </dgm:pt>
    <dgm:pt modelId="{3CACBBCC-A6E2-45A1-8B87-6B4856685465}" type="pres">
      <dgm:prSet presAssocID="{E14554FB-1A3A-4FA9-83AF-A537CA7E0D8D}" presName="sibTrans" presStyleCnt="0"/>
      <dgm:spPr/>
    </dgm:pt>
    <dgm:pt modelId="{0F2158BC-88DF-46E5-9D26-DDF5D9551DC6}" type="pres">
      <dgm:prSet presAssocID="{E7FF8262-4366-4CE6-978D-F11CF1B4A1F0}" presName="node" presStyleLbl="node1" presStyleIdx="1" presStyleCnt="4">
        <dgm:presLayoutVars>
          <dgm:bulletEnabled val="1"/>
        </dgm:presLayoutVars>
      </dgm:prSet>
      <dgm:spPr/>
      <dgm:t>
        <a:bodyPr/>
        <a:lstStyle/>
        <a:p>
          <a:endParaRPr lang="es-EC"/>
        </a:p>
      </dgm:t>
    </dgm:pt>
    <dgm:pt modelId="{198C5667-1A5B-44E7-BA1C-0F4BB0848CCF}" type="pres">
      <dgm:prSet presAssocID="{BDFD5062-BF2A-4D9E-9E7F-EC47435E639C}" presName="sibTrans" presStyleCnt="0"/>
      <dgm:spPr/>
    </dgm:pt>
    <dgm:pt modelId="{9812EBEA-AE28-4534-8336-FAC9DF5F0199}" type="pres">
      <dgm:prSet presAssocID="{1BC34205-930A-4B27-8869-16DBDC50944C}" presName="node" presStyleLbl="node1" presStyleIdx="2" presStyleCnt="4">
        <dgm:presLayoutVars>
          <dgm:bulletEnabled val="1"/>
        </dgm:presLayoutVars>
      </dgm:prSet>
      <dgm:spPr/>
      <dgm:t>
        <a:bodyPr/>
        <a:lstStyle/>
        <a:p>
          <a:endParaRPr lang="es-EC"/>
        </a:p>
      </dgm:t>
    </dgm:pt>
    <dgm:pt modelId="{8FE6319B-D95D-4D49-97F5-6AA2F101F3C1}" type="pres">
      <dgm:prSet presAssocID="{A1F6AA8D-1616-4358-8343-803B7F0B3E32}" presName="sibTrans" presStyleCnt="0"/>
      <dgm:spPr/>
    </dgm:pt>
    <dgm:pt modelId="{45A353A1-389D-494D-9453-AA8D0792E8D5}" type="pres">
      <dgm:prSet presAssocID="{0159DD4D-85C5-4334-ABB4-059F0F2CEC72}" presName="node" presStyleLbl="node1" presStyleIdx="3" presStyleCnt="4" custLinFactX="11345" custLinFactNeighborX="100000" custLinFactNeighborY="388">
        <dgm:presLayoutVars>
          <dgm:bulletEnabled val="1"/>
        </dgm:presLayoutVars>
      </dgm:prSet>
      <dgm:spPr/>
      <dgm:t>
        <a:bodyPr/>
        <a:lstStyle/>
        <a:p>
          <a:endParaRPr lang="es-EC"/>
        </a:p>
      </dgm:t>
    </dgm:pt>
  </dgm:ptLst>
  <dgm:cxnLst>
    <dgm:cxn modelId="{E31FFD49-4766-40F6-AB9C-70C6D5F38535}" srcId="{E7FF8262-4366-4CE6-978D-F11CF1B4A1F0}" destId="{FD099FC8-438D-491C-B7A6-3DEE13DB194D}" srcOrd="2" destOrd="0" parTransId="{6E044258-396B-4B80-817D-3E82BDC3A84D}" sibTransId="{CB604617-EC10-4DF5-8154-A7EF92E44AE9}"/>
    <dgm:cxn modelId="{CB9F511C-F8CC-4D93-B6A4-158800E6799A}" type="presOf" srcId="{C51BF366-1934-4E21-84B9-6C969D837A32}" destId="{9FBCB0B5-A79E-4425-B7B0-4ED8D4F5DBC9}" srcOrd="0" destOrd="0" presId="urn:microsoft.com/office/officeart/2005/8/layout/hList6"/>
    <dgm:cxn modelId="{BDF68693-F4C9-490B-9AFE-4B6F9A9E40E8}" type="presOf" srcId="{F4B4CE94-4103-43AF-9A9F-75B8EF022831}" destId="{0F2158BC-88DF-46E5-9D26-DDF5D9551DC6}" srcOrd="0" destOrd="4" presId="urn:microsoft.com/office/officeart/2005/8/layout/hList6"/>
    <dgm:cxn modelId="{3B7A14B9-0BDF-4754-8C67-28E8B0E1EF90}" type="presOf" srcId="{1BC34205-930A-4B27-8869-16DBDC50944C}" destId="{9812EBEA-AE28-4534-8336-FAC9DF5F0199}" srcOrd="0" destOrd="0" presId="urn:microsoft.com/office/officeart/2005/8/layout/hList6"/>
    <dgm:cxn modelId="{E106AF90-1503-4F48-BFB1-EEC9AE1C54F0}" srcId="{E7FF8262-4366-4CE6-978D-F11CF1B4A1F0}" destId="{930E3E3F-85E5-4342-8EC9-FCF78509EFC0}" srcOrd="4" destOrd="0" parTransId="{5D1DCF8E-7381-4580-A011-4057176C9E16}" sibTransId="{A7ABB530-A982-4634-A8B0-3570A573BDCA}"/>
    <dgm:cxn modelId="{800F8C4D-A300-4B98-81A9-7DAAEF835ECF}" srcId="{E7FF8262-4366-4CE6-978D-F11CF1B4A1F0}" destId="{F4B4CE94-4103-43AF-9A9F-75B8EF022831}" srcOrd="3" destOrd="0" parTransId="{F3551BDF-C253-4C1F-B1E9-F42AD57C9181}" sibTransId="{7D72E7E3-D413-43B9-AB8D-DBC76B3C2335}"/>
    <dgm:cxn modelId="{BA2FD50E-A49B-4283-82DC-A3F106D76A41}" srcId="{0159DD4D-85C5-4334-ABB4-059F0F2CEC72}" destId="{59067700-477C-48E4-B554-D32EB5FA3793}" srcOrd="1" destOrd="0" parTransId="{620513BE-76E0-40F1-A460-626A66ADE4CD}" sibTransId="{9BC232FB-F32B-4486-B123-88C274DA832B}"/>
    <dgm:cxn modelId="{CA1BC222-6726-41AC-93C8-2CEBCA3E4D8C}" srcId="{E7FF8262-4366-4CE6-978D-F11CF1B4A1F0}" destId="{BBEF72AD-8DA2-4C38-98FE-B59C54270F48}" srcOrd="1" destOrd="0" parTransId="{1E5DAB0E-9EB3-4DA6-A4B6-840013BB4340}" sibTransId="{25B61577-1BE7-4FEA-8151-5C58680D6B3C}"/>
    <dgm:cxn modelId="{79C373AA-A6A9-43D6-8549-F23BA56A03AF}" type="presOf" srcId="{341D7629-0363-4C13-9C9F-386C785E99CD}" destId="{9812EBEA-AE28-4534-8336-FAC9DF5F0199}" srcOrd="0" destOrd="2" presId="urn:microsoft.com/office/officeart/2005/8/layout/hList6"/>
    <dgm:cxn modelId="{4048952D-DA3B-4630-BBF7-357557B67A25}" srcId="{1BC34205-930A-4B27-8869-16DBDC50944C}" destId="{96FBA742-5E63-4EB3-8798-9D4F94888CEB}" srcOrd="3" destOrd="0" parTransId="{365639C4-C242-4E67-A388-8A589D86A8B9}" sibTransId="{0057CC94-D0D1-4FE3-AE13-7DDCF2A3F9AE}"/>
    <dgm:cxn modelId="{B15C0B93-AB3B-4A29-9640-41DCEE1D1F59}" srcId="{C51BF366-1934-4E21-84B9-6C969D837A32}" destId="{4DBDF5BD-271D-43C1-95CA-561D5BC25F4D}" srcOrd="3" destOrd="0" parTransId="{6131C25C-BD18-4DFD-91E9-ECBBC9E8F987}" sibTransId="{1DB65B09-774A-46AC-A079-4CD1403EBED6}"/>
    <dgm:cxn modelId="{2240F636-1C32-498E-AA53-23390A48FD4B}" srcId="{C51BF366-1934-4E21-84B9-6C969D837A32}" destId="{C648B3E9-2BA3-4C3C-B208-F4176F22F880}" srcOrd="1" destOrd="0" parTransId="{A1194AAB-C3FB-4D24-B324-BB36E5C145CE}" sibTransId="{627A0B22-023C-4797-B7E2-BD8EA90AAC6A}"/>
    <dgm:cxn modelId="{9621C473-E922-438B-9A77-C51365E7A87E}" srcId="{C51BF366-1934-4E21-84B9-6C969D837A32}" destId="{E6993A0C-C2D0-4C1F-B030-FFBDED1AA398}" srcOrd="2" destOrd="0" parTransId="{1F88A96C-FC29-4AAB-8967-0FEC9351BC81}" sibTransId="{B9B8A601-46EC-4238-ACFA-2B3830EDFA3E}"/>
    <dgm:cxn modelId="{B93EB426-C44A-4E26-B73F-0FCA19149848}" type="presOf" srcId="{0159DD4D-85C5-4334-ABB4-059F0F2CEC72}" destId="{45A353A1-389D-494D-9453-AA8D0792E8D5}" srcOrd="0" destOrd="0" presId="urn:microsoft.com/office/officeart/2005/8/layout/hList6"/>
    <dgm:cxn modelId="{51CA2DEF-4F60-4622-B2F0-E7FCE67A8324}" srcId="{C51BF366-1934-4E21-84B9-6C969D837A32}" destId="{A2B42B9F-14FC-4601-9B59-DFAF5D2C3CDA}" srcOrd="0" destOrd="0" parTransId="{0DA28567-F244-4BC9-A722-26EED677B6A9}" sibTransId="{71ADA694-121B-466E-992C-A3C1B9A3BD34}"/>
    <dgm:cxn modelId="{362CB2FC-525F-4ADE-84AC-A6A9371736E2}" srcId="{D3CA0101-CAA6-4FFE-B1C0-596FF623CD07}" destId="{C51BF366-1934-4E21-84B9-6C969D837A32}" srcOrd="0" destOrd="0" parTransId="{4E0D6693-A259-4041-87D4-E41A5745E979}" sibTransId="{E14554FB-1A3A-4FA9-83AF-A537CA7E0D8D}"/>
    <dgm:cxn modelId="{F81D9793-7B37-425B-867F-00A170CC7FB5}" type="presOf" srcId="{4DBDF5BD-271D-43C1-95CA-561D5BC25F4D}" destId="{9FBCB0B5-A79E-4425-B7B0-4ED8D4F5DBC9}" srcOrd="0" destOrd="4" presId="urn:microsoft.com/office/officeart/2005/8/layout/hList6"/>
    <dgm:cxn modelId="{B16488E1-3839-4C62-97E0-3060CC93E868}" type="presOf" srcId="{FD099FC8-438D-491C-B7A6-3DEE13DB194D}" destId="{0F2158BC-88DF-46E5-9D26-DDF5D9551DC6}" srcOrd="0" destOrd="3" presId="urn:microsoft.com/office/officeart/2005/8/layout/hList6"/>
    <dgm:cxn modelId="{F0540B07-00C0-42A0-B901-AC2E2A7C927E}" type="presOf" srcId="{9D4B9799-5A70-4189-988E-6F72CD3D646C}" destId="{45A353A1-389D-494D-9453-AA8D0792E8D5}" srcOrd="0" destOrd="3" presId="urn:microsoft.com/office/officeart/2005/8/layout/hList6"/>
    <dgm:cxn modelId="{97DFC325-E170-4DF4-89B5-146096161DC5}" srcId="{D3CA0101-CAA6-4FFE-B1C0-596FF623CD07}" destId="{0159DD4D-85C5-4334-ABB4-059F0F2CEC72}" srcOrd="3" destOrd="0" parTransId="{D62F675A-C460-410C-849B-6E8DAA1B9DAD}" sibTransId="{28316861-0B21-44E8-896D-9B839723ECFA}"/>
    <dgm:cxn modelId="{30A36788-91FF-4EAA-BD5A-A78F09D6ED25}" srcId="{C51BF366-1934-4E21-84B9-6C969D837A32}" destId="{21100B01-D0DA-4D29-AE4F-3E8B1E47E1F8}" srcOrd="4" destOrd="0" parTransId="{875A6107-C884-46AB-A976-33FDDF13E4FA}" sibTransId="{2396D770-F188-4DDD-B3CA-9D29AFB07D7A}"/>
    <dgm:cxn modelId="{5F170655-7AFC-4F67-8C37-2501B3983071}" type="presOf" srcId="{E7FF8262-4366-4CE6-978D-F11CF1B4A1F0}" destId="{0F2158BC-88DF-46E5-9D26-DDF5D9551DC6}" srcOrd="0" destOrd="0" presId="urn:microsoft.com/office/officeart/2005/8/layout/hList6"/>
    <dgm:cxn modelId="{875E8149-49D3-4798-9268-E481BA34B02F}" type="presOf" srcId="{E6993A0C-C2D0-4C1F-B030-FFBDED1AA398}" destId="{9FBCB0B5-A79E-4425-B7B0-4ED8D4F5DBC9}" srcOrd="0" destOrd="3" presId="urn:microsoft.com/office/officeart/2005/8/layout/hList6"/>
    <dgm:cxn modelId="{4C5B1A7C-8800-40E6-9CC3-86E07CF12AD4}" type="presOf" srcId="{BBEF72AD-8DA2-4C38-98FE-B59C54270F48}" destId="{0F2158BC-88DF-46E5-9D26-DDF5D9551DC6}" srcOrd="0" destOrd="2" presId="urn:microsoft.com/office/officeart/2005/8/layout/hList6"/>
    <dgm:cxn modelId="{9C0F8B9A-7CC4-4F0A-B491-75CC9A832743}" srcId="{1BC34205-930A-4B27-8869-16DBDC50944C}" destId="{341D7629-0363-4C13-9C9F-386C785E99CD}" srcOrd="1" destOrd="0" parTransId="{B5047C0C-693D-4316-A0B5-EAF5E1CA6571}" sibTransId="{03867119-0CCA-4226-B42F-7EA76DF511AD}"/>
    <dgm:cxn modelId="{D334DD03-A04D-4A6B-9075-03829DC4FED1}" type="presOf" srcId="{D94AF7D4-5603-4755-84F7-6F89EB47732D}" destId="{9812EBEA-AE28-4534-8336-FAC9DF5F0199}" srcOrd="0" destOrd="1" presId="urn:microsoft.com/office/officeart/2005/8/layout/hList6"/>
    <dgm:cxn modelId="{08526D20-6B97-4769-B32B-FE33AC6E24C8}" type="presOf" srcId="{36EA1BA5-55E5-4687-AFBE-D169A49CF037}" destId="{0F2158BC-88DF-46E5-9D26-DDF5D9551DC6}" srcOrd="0" destOrd="1" presId="urn:microsoft.com/office/officeart/2005/8/layout/hList6"/>
    <dgm:cxn modelId="{161BACE3-64D1-4500-80B3-1C4FB0A8172D}" type="presOf" srcId="{59067700-477C-48E4-B554-D32EB5FA3793}" destId="{45A353A1-389D-494D-9453-AA8D0792E8D5}" srcOrd="0" destOrd="2" presId="urn:microsoft.com/office/officeart/2005/8/layout/hList6"/>
    <dgm:cxn modelId="{D94108BA-E967-41AF-BE3F-99A318639067}" srcId="{0159DD4D-85C5-4334-ABB4-059F0F2CEC72}" destId="{89754792-5259-44B3-9208-01289C66DBCE}" srcOrd="0" destOrd="0" parTransId="{13406DDF-10A7-4F95-B326-B1E09BD66AF2}" sibTransId="{FF25B37C-9F4A-4EC9-BB16-55D3EF3E4E4D}"/>
    <dgm:cxn modelId="{7C471FAC-E310-4F6C-8CDA-CF324A761F3A}" srcId="{0159DD4D-85C5-4334-ABB4-059F0F2CEC72}" destId="{9D4B9799-5A70-4189-988E-6F72CD3D646C}" srcOrd="2" destOrd="0" parTransId="{067C79E9-5646-4244-AE33-63D3CBB91C71}" sibTransId="{09F2B9CF-316C-4598-8EAD-3C6EAAD2FB99}"/>
    <dgm:cxn modelId="{A5C3EEA5-42E6-4B35-9E71-567F83A03CA9}" type="presOf" srcId="{A2B42B9F-14FC-4601-9B59-DFAF5D2C3CDA}" destId="{9FBCB0B5-A79E-4425-B7B0-4ED8D4F5DBC9}" srcOrd="0" destOrd="1" presId="urn:microsoft.com/office/officeart/2005/8/layout/hList6"/>
    <dgm:cxn modelId="{FB92B109-7149-4172-A823-603FEACA3237}" type="presOf" srcId="{D3CA0101-CAA6-4FFE-B1C0-596FF623CD07}" destId="{1EA96CD1-5DFF-4610-9BA1-F19933433DB5}" srcOrd="0" destOrd="0" presId="urn:microsoft.com/office/officeart/2005/8/layout/hList6"/>
    <dgm:cxn modelId="{82B99FE8-DDEA-4C2E-95A5-4BB480171422}" type="presOf" srcId="{96FBA742-5E63-4EB3-8798-9D4F94888CEB}" destId="{9812EBEA-AE28-4534-8336-FAC9DF5F0199}" srcOrd="0" destOrd="4" presId="urn:microsoft.com/office/officeart/2005/8/layout/hList6"/>
    <dgm:cxn modelId="{F59A6D41-70AE-4C48-AB79-91C95D50669A}" type="presOf" srcId="{930E3E3F-85E5-4342-8EC9-FCF78509EFC0}" destId="{0F2158BC-88DF-46E5-9D26-DDF5D9551DC6}" srcOrd="0" destOrd="5" presId="urn:microsoft.com/office/officeart/2005/8/layout/hList6"/>
    <dgm:cxn modelId="{E52243B3-EC61-4904-8EAD-72488AF6ABB0}" type="presOf" srcId="{633F061F-F3B8-46D3-B891-AE58E4699050}" destId="{9812EBEA-AE28-4534-8336-FAC9DF5F0199}" srcOrd="0" destOrd="3" presId="urn:microsoft.com/office/officeart/2005/8/layout/hList6"/>
    <dgm:cxn modelId="{B7397F3B-43DC-447A-9EAB-45B6D9685E4D}" type="presOf" srcId="{89754792-5259-44B3-9208-01289C66DBCE}" destId="{45A353A1-389D-494D-9453-AA8D0792E8D5}" srcOrd="0" destOrd="1" presId="urn:microsoft.com/office/officeart/2005/8/layout/hList6"/>
    <dgm:cxn modelId="{A9D3BA06-1637-4A27-8BB9-55484A08C09D}" srcId="{1BC34205-930A-4B27-8869-16DBDC50944C}" destId="{D94AF7D4-5603-4755-84F7-6F89EB47732D}" srcOrd="0" destOrd="0" parTransId="{9FDAAA7B-3D7F-46FF-A554-D4A192604EE3}" sibTransId="{BE051541-C300-436B-B738-34B5B4D27F52}"/>
    <dgm:cxn modelId="{7E2F26C7-3E18-43F0-838C-709A956B9F7E}" srcId="{D3CA0101-CAA6-4FFE-B1C0-596FF623CD07}" destId="{1BC34205-930A-4B27-8869-16DBDC50944C}" srcOrd="2" destOrd="0" parTransId="{41815D23-C889-4E1B-A792-4904574C08E3}" sibTransId="{A1F6AA8D-1616-4358-8343-803B7F0B3E32}"/>
    <dgm:cxn modelId="{7F150F0A-B46E-4A30-84E1-586B7D7F1E66}" type="presOf" srcId="{C648B3E9-2BA3-4C3C-B208-F4176F22F880}" destId="{9FBCB0B5-A79E-4425-B7B0-4ED8D4F5DBC9}" srcOrd="0" destOrd="2" presId="urn:microsoft.com/office/officeart/2005/8/layout/hList6"/>
    <dgm:cxn modelId="{69883985-BE41-4C88-B233-2C107930F04F}" srcId="{1BC34205-930A-4B27-8869-16DBDC50944C}" destId="{65F988A3-5D67-4270-8A57-9EA804D93FCD}" srcOrd="4" destOrd="0" parTransId="{5F7C2DD0-67E7-4DFE-A973-0282BEB2A837}" sibTransId="{F61C0754-E222-4733-94A8-28CBC190A48D}"/>
    <dgm:cxn modelId="{CC65CDCA-C7BC-47BD-BC3F-DC8A9E8038C8}" type="presOf" srcId="{21100B01-D0DA-4D29-AE4F-3E8B1E47E1F8}" destId="{9FBCB0B5-A79E-4425-B7B0-4ED8D4F5DBC9}" srcOrd="0" destOrd="5" presId="urn:microsoft.com/office/officeart/2005/8/layout/hList6"/>
    <dgm:cxn modelId="{4A6FD770-C402-42BC-BA04-AA144EADF74D}" srcId="{D3CA0101-CAA6-4FFE-B1C0-596FF623CD07}" destId="{E7FF8262-4366-4CE6-978D-F11CF1B4A1F0}" srcOrd="1" destOrd="0" parTransId="{3D535060-01A7-4F15-86A8-4C13176A63F0}" sibTransId="{BDFD5062-BF2A-4D9E-9E7F-EC47435E639C}"/>
    <dgm:cxn modelId="{D2F47790-878C-49EE-8CD7-A66306292D8B}" type="presOf" srcId="{65F988A3-5D67-4270-8A57-9EA804D93FCD}" destId="{9812EBEA-AE28-4534-8336-FAC9DF5F0199}" srcOrd="0" destOrd="5" presId="urn:microsoft.com/office/officeart/2005/8/layout/hList6"/>
    <dgm:cxn modelId="{7646EA86-5E73-455F-8293-8E7DA9C02FFF}" srcId="{1BC34205-930A-4B27-8869-16DBDC50944C}" destId="{633F061F-F3B8-46D3-B891-AE58E4699050}" srcOrd="2" destOrd="0" parTransId="{1D86157C-B7FB-47A3-98EE-5D5611FE3862}" sibTransId="{28D4E4F9-642E-4AC6-9EB1-0B22C52B71B2}"/>
    <dgm:cxn modelId="{57EBCA2D-470F-4E26-A2CF-C9A1F6C38F68}" srcId="{E7FF8262-4366-4CE6-978D-F11CF1B4A1F0}" destId="{36EA1BA5-55E5-4687-AFBE-D169A49CF037}" srcOrd="0" destOrd="0" parTransId="{544D8F78-E74B-4F82-B3B3-2EAA691255BE}" sibTransId="{ABFC47EC-3E09-4C4D-8942-A3A56CED39ED}"/>
    <dgm:cxn modelId="{5CE91EC8-850C-400C-92B5-2C551CC33CC0}" type="presParOf" srcId="{1EA96CD1-5DFF-4610-9BA1-F19933433DB5}" destId="{9FBCB0B5-A79E-4425-B7B0-4ED8D4F5DBC9}" srcOrd="0" destOrd="0" presId="urn:microsoft.com/office/officeart/2005/8/layout/hList6"/>
    <dgm:cxn modelId="{DE22BA72-9D6C-4046-BC82-F7AEA8A41BEC}" type="presParOf" srcId="{1EA96CD1-5DFF-4610-9BA1-F19933433DB5}" destId="{3CACBBCC-A6E2-45A1-8B87-6B4856685465}" srcOrd="1" destOrd="0" presId="urn:microsoft.com/office/officeart/2005/8/layout/hList6"/>
    <dgm:cxn modelId="{8662AFC8-DD14-406C-9993-45735FEAC574}" type="presParOf" srcId="{1EA96CD1-5DFF-4610-9BA1-F19933433DB5}" destId="{0F2158BC-88DF-46E5-9D26-DDF5D9551DC6}" srcOrd="2" destOrd="0" presId="urn:microsoft.com/office/officeart/2005/8/layout/hList6"/>
    <dgm:cxn modelId="{105F8165-8941-4AD7-BAF4-86D6A3F2A48F}" type="presParOf" srcId="{1EA96CD1-5DFF-4610-9BA1-F19933433DB5}" destId="{198C5667-1A5B-44E7-BA1C-0F4BB0848CCF}" srcOrd="3" destOrd="0" presId="urn:microsoft.com/office/officeart/2005/8/layout/hList6"/>
    <dgm:cxn modelId="{882FF3AD-D720-4E2F-B2B0-EC52BD71333B}" type="presParOf" srcId="{1EA96CD1-5DFF-4610-9BA1-F19933433DB5}" destId="{9812EBEA-AE28-4534-8336-FAC9DF5F0199}" srcOrd="4" destOrd="0" presId="urn:microsoft.com/office/officeart/2005/8/layout/hList6"/>
    <dgm:cxn modelId="{77315713-5E92-49B7-B7CC-0E2A8B856940}" type="presParOf" srcId="{1EA96CD1-5DFF-4610-9BA1-F19933433DB5}" destId="{8FE6319B-D95D-4D49-97F5-6AA2F101F3C1}" srcOrd="5" destOrd="0" presId="urn:microsoft.com/office/officeart/2005/8/layout/hList6"/>
    <dgm:cxn modelId="{48EB1D7F-6D15-43F0-965B-00B1FEF137F7}" type="presParOf" srcId="{1EA96CD1-5DFF-4610-9BA1-F19933433DB5}" destId="{45A353A1-389D-494D-9453-AA8D0792E8D5}"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6B3DDB-4C16-4401-9440-4BA8D12A6BD4}"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s-EC"/>
        </a:p>
      </dgm:t>
    </dgm:pt>
    <dgm:pt modelId="{122C6964-65E6-4F1A-B79E-D3BB5C7C35D0}">
      <dgm:prSet phldrT="[Texto]" custT="1"/>
      <dgm:spPr>
        <a:ln>
          <a:solidFill>
            <a:schemeClr val="tx1"/>
          </a:solidFill>
        </a:ln>
      </dgm:spPr>
      <dgm:t>
        <a:bodyPr/>
        <a:lstStyle/>
        <a:p>
          <a:r>
            <a:rPr lang="es-EC" sz="2400" b="1" dirty="0" smtClean="0">
              <a:solidFill>
                <a:schemeClr val="tx1"/>
              </a:solidFill>
              <a:latin typeface="Times New Roman" pitchFamily="18" charset="0"/>
              <a:cs typeface="Times New Roman" pitchFamily="18" charset="0"/>
            </a:rPr>
            <a:t>Capitulo IV: PLANTEAMIENTO DE ESTRATEGIAS PARA ATENUAR EL RIESGO FINANCIERO EN LA COOPERATIVA DE AHORRO Y CRÉDITO INDÍGENA “ALFA Y OMEGA” LTDA.</a:t>
          </a:r>
          <a:endParaRPr lang="es-EC" sz="2400" b="1" dirty="0">
            <a:solidFill>
              <a:schemeClr val="tx1"/>
            </a:solidFill>
            <a:latin typeface="Times New Roman" pitchFamily="18" charset="0"/>
            <a:cs typeface="Times New Roman" pitchFamily="18" charset="0"/>
          </a:endParaRPr>
        </a:p>
      </dgm:t>
    </dgm:pt>
    <dgm:pt modelId="{A275EE75-B245-4EF5-B63E-C34F5D6CB0BE}" type="parTrans" cxnId="{DDFEDEDE-6B9F-4C9F-8E2C-24BC76DF3B9F}">
      <dgm:prSet/>
      <dgm:spPr/>
      <dgm:t>
        <a:bodyPr/>
        <a:lstStyle/>
        <a:p>
          <a:endParaRPr lang="es-EC"/>
        </a:p>
      </dgm:t>
    </dgm:pt>
    <dgm:pt modelId="{69DC0F93-9C1B-429E-AF4F-3A0B7E5AC2A9}" type="sibTrans" cxnId="{DDFEDEDE-6B9F-4C9F-8E2C-24BC76DF3B9F}">
      <dgm:prSet/>
      <dgm:spPr/>
      <dgm:t>
        <a:bodyPr/>
        <a:lstStyle/>
        <a:p>
          <a:endParaRPr lang="es-EC"/>
        </a:p>
      </dgm:t>
    </dgm:pt>
    <dgm:pt modelId="{89322D9F-0B31-4E40-8598-472F2A39AE09}">
      <dgm:prSet custT="1"/>
      <dgm:spPr/>
      <dgm:t>
        <a:bodyPr/>
        <a:lstStyle/>
        <a:p>
          <a:r>
            <a:rPr lang="es-EC" sz="2400" b="1" dirty="0" smtClean="0">
              <a:solidFill>
                <a:srgbClr val="0000FF"/>
              </a:solidFill>
              <a:latin typeface="Times New Roman" pitchFamily="18" charset="0"/>
              <a:cs typeface="Times New Roman" pitchFamily="18" charset="0"/>
            </a:rPr>
            <a:t>Establecimiento de la probabilidad y el impacto de los riesgos a través de las técnicas cualitativas y cuantitativas.</a:t>
          </a:r>
          <a:endParaRPr lang="es-EC" sz="2400" b="1" dirty="0">
            <a:solidFill>
              <a:srgbClr val="0000FF"/>
            </a:solidFill>
            <a:latin typeface="Times New Roman" pitchFamily="18" charset="0"/>
            <a:cs typeface="Times New Roman" pitchFamily="18" charset="0"/>
          </a:endParaRPr>
        </a:p>
      </dgm:t>
    </dgm:pt>
    <dgm:pt modelId="{695FBDA8-DE82-4BC5-8955-238DA28FCF75}" type="parTrans" cxnId="{F1090E23-044D-4A24-982C-70FCC0982697}">
      <dgm:prSet/>
      <dgm:spPr/>
      <dgm:t>
        <a:bodyPr/>
        <a:lstStyle/>
        <a:p>
          <a:endParaRPr lang="es-EC"/>
        </a:p>
      </dgm:t>
    </dgm:pt>
    <dgm:pt modelId="{A5AD84E1-68A3-4DDB-8A48-91A54FBDFFAC}" type="sibTrans" cxnId="{F1090E23-044D-4A24-982C-70FCC0982697}">
      <dgm:prSet/>
      <dgm:spPr/>
      <dgm:t>
        <a:bodyPr/>
        <a:lstStyle/>
        <a:p>
          <a:endParaRPr lang="es-EC"/>
        </a:p>
      </dgm:t>
    </dgm:pt>
    <dgm:pt modelId="{DC095776-C00F-47A5-AC6F-ED8ACD72CA69}">
      <dgm:prSet custT="1"/>
      <dgm:spPr/>
      <dgm:t>
        <a:bodyPr/>
        <a:lstStyle/>
        <a:p>
          <a:r>
            <a:rPr lang="es-EC" sz="2400" b="1" dirty="0" smtClean="0">
              <a:solidFill>
                <a:srgbClr val="0000FF"/>
              </a:solidFill>
              <a:latin typeface="Times New Roman" pitchFamily="18" charset="0"/>
              <a:cs typeface="Times New Roman" pitchFamily="18" charset="0"/>
            </a:rPr>
            <a:t>Respuestas a los riesgos</a:t>
          </a:r>
          <a:endParaRPr lang="es-EC" sz="2400" dirty="0"/>
        </a:p>
      </dgm:t>
    </dgm:pt>
    <dgm:pt modelId="{688B6A6B-7AC6-458B-9544-1AF3CE23CB49}" type="parTrans" cxnId="{EDA2ED26-CB67-4957-A187-A649F9F34219}">
      <dgm:prSet/>
      <dgm:spPr/>
      <dgm:t>
        <a:bodyPr/>
        <a:lstStyle/>
        <a:p>
          <a:endParaRPr lang="es-EC"/>
        </a:p>
      </dgm:t>
    </dgm:pt>
    <dgm:pt modelId="{B827BDA7-2D5B-4E1E-A45A-D6BD4698E6C2}" type="sibTrans" cxnId="{EDA2ED26-CB67-4957-A187-A649F9F34219}">
      <dgm:prSet/>
      <dgm:spPr/>
      <dgm:t>
        <a:bodyPr/>
        <a:lstStyle/>
        <a:p>
          <a:endParaRPr lang="es-EC"/>
        </a:p>
      </dgm:t>
    </dgm:pt>
    <dgm:pt modelId="{F8CD063A-7095-43A7-9DA1-4FF3347DC7CE}" type="pres">
      <dgm:prSet presAssocID="{236B3DDB-4C16-4401-9440-4BA8D12A6BD4}" presName="diagram" presStyleCnt="0">
        <dgm:presLayoutVars>
          <dgm:chPref val="1"/>
          <dgm:dir/>
          <dgm:animOne val="branch"/>
          <dgm:animLvl val="lvl"/>
          <dgm:resizeHandles/>
        </dgm:presLayoutVars>
      </dgm:prSet>
      <dgm:spPr/>
      <dgm:t>
        <a:bodyPr/>
        <a:lstStyle/>
        <a:p>
          <a:endParaRPr lang="es-EC"/>
        </a:p>
      </dgm:t>
    </dgm:pt>
    <dgm:pt modelId="{64B10C08-7705-4174-BD46-ADE4AFE771C5}" type="pres">
      <dgm:prSet presAssocID="{122C6964-65E6-4F1A-B79E-D3BB5C7C35D0}" presName="root" presStyleCnt="0"/>
      <dgm:spPr/>
      <dgm:t>
        <a:bodyPr/>
        <a:lstStyle/>
        <a:p>
          <a:endParaRPr lang="es-EC"/>
        </a:p>
      </dgm:t>
    </dgm:pt>
    <dgm:pt modelId="{7F271612-18D2-4EF1-9A76-CA633680EA22}" type="pres">
      <dgm:prSet presAssocID="{122C6964-65E6-4F1A-B79E-D3BB5C7C35D0}" presName="rootComposite" presStyleCnt="0"/>
      <dgm:spPr/>
      <dgm:t>
        <a:bodyPr/>
        <a:lstStyle/>
        <a:p>
          <a:endParaRPr lang="es-EC"/>
        </a:p>
      </dgm:t>
    </dgm:pt>
    <dgm:pt modelId="{4AECA039-588A-42F4-9B55-709C46BA2198}" type="pres">
      <dgm:prSet presAssocID="{122C6964-65E6-4F1A-B79E-D3BB5C7C35D0}" presName="rootText" presStyleLbl="node1" presStyleIdx="0" presStyleCnt="1" custScaleX="519797" custScaleY="181206" custLinFactNeighborX="-5298" custLinFactNeighborY="-21202"/>
      <dgm:spPr/>
      <dgm:t>
        <a:bodyPr/>
        <a:lstStyle/>
        <a:p>
          <a:endParaRPr lang="es-EC"/>
        </a:p>
      </dgm:t>
    </dgm:pt>
    <dgm:pt modelId="{CF90ED1F-0C3F-4D10-840F-E219E0CD8454}" type="pres">
      <dgm:prSet presAssocID="{122C6964-65E6-4F1A-B79E-D3BB5C7C35D0}" presName="rootConnector" presStyleLbl="node1" presStyleIdx="0" presStyleCnt="1"/>
      <dgm:spPr/>
      <dgm:t>
        <a:bodyPr/>
        <a:lstStyle/>
        <a:p>
          <a:endParaRPr lang="es-EC"/>
        </a:p>
      </dgm:t>
    </dgm:pt>
    <dgm:pt modelId="{2E545288-1AFC-4D7A-9C19-EED5BEDFDEB1}" type="pres">
      <dgm:prSet presAssocID="{122C6964-65E6-4F1A-B79E-D3BB5C7C35D0}" presName="childShape" presStyleCnt="0"/>
      <dgm:spPr/>
      <dgm:t>
        <a:bodyPr/>
        <a:lstStyle/>
        <a:p>
          <a:endParaRPr lang="es-EC"/>
        </a:p>
      </dgm:t>
    </dgm:pt>
    <dgm:pt modelId="{AA501CE8-D9E6-4A79-AC59-BEFF473B3DA7}" type="pres">
      <dgm:prSet presAssocID="{695FBDA8-DE82-4BC5-8955-238DA28FCF75}" presName="Name13" presStyleLbl="parChTrans1D2" presStyleIdx="0" presStyleCnt="2"/>
      <dgm:spPr/>
      <dgm:t>
        <a:bodyPr/>
        <a:lstStyle/>
        <a:p>
          <a:endParaRPr lang="es-EC"/>
        </a:p>
      </dgm:t>
    </dgm:pt>
    <dgm:pt modelId="{B7F3D8CD-E1B9-4793-B902-EA97E750BA86}" type="pres">
      <dgm:prSet presAssocID="{89322D9F-0B31-4E40-8598-472F2A39AE09}" presName="childText" presStyleLbl="bgAcc1" presStyleIdx="0" presStyleCnt="2" custScaleX="499673" custScaleY="140676" custLinFactNeighborX="-4482" custLinFactNeighborY="4433">
        <dgm:presLayoutVars>
          <dgm:bulletEnabled val="1"/>
        </dgm:presLayoutVars>
      </dgm:prSet>
      <dgm:spPr/>
      <dgm:t>
        <a:bodyPr/>
        <a:lstStyle/>
        <a:p>
          <a:endParaRPr lang="es-EC"/>
        </a:p>
      </dgm:t>
    </dgm:pt>
    <dgm:pt modelId="{EF1F58BE-D263-4A74-BE7B-164713D0360E}" type="pres">
      <dgm:prSet presAssocID="{688B6A6B-7AC6-458B-9544-1AF3CE23CB49}" presName="Name13" presStyleLbl="parChTrans1D2" presStyleIdx="1" presStyleCnt="2"/>
      <dgm:spPr/>
      <dgm:t>
        <a:bodyPr/>
        <a:lstStyle/>
        <a:p>
          <a:endParaRPr lang="es-EC"/>
        </a:p>
      </dgm:t>
    </dgm:pt>
    <dgm:pt modelId="{5573CED1-E0EB-40BE-AE44-2D5DE297CBE5}" type="pres">
      <dgm:prSet presAssocID="{DC095776-C00F-47A5-AC6F-ED8ACD72CA69}" presName="childText" presStyleLbl="bgAcc1" presStyleIdx="1" presStyleCnt="2" custScaleX="497686">
        <dgm:presLayoutVars>
          <dgm:bulletEnabled val="1"/>
        </dgm:presLayoutVars>
      </dgm:prSet>
      <dgm:spPr/>
      <dgm:t>
        <a:bodyPr/>
        <a:lstStyle/>
        <a:p>
          <a:endParaRPr lang="es-EC"/>
        </a:p>
      </dgm:t>
    </dgm:pt>
  </dgm:ptLst>
  <dgm:cxnLst>
    <dgm:cxn modelId="{BBE33D6D-94C3-429D-9F2A-EF93F4F0DF0F}" type="presOf" srcId="{695FBDA8-DE82-4BC5-8955-238DA28FCF75}" destId="{AA501CE8-D9E6-4A79-AC59-BEFF473B3DA7}" srcOrd="0" destOrd="0" presId="urn:microsoft.com/office/officeart/2005/8/layout/hierarchy3"/>
    <dgm:cxn modelId="{1867659C-5487-4968-A446-560EA66303A3}" type="presOf" srcId="{122C6964-65E6-4F1A-B79E-D3BB5C7C35D0}" destId="{CF90ED1F-0C3F-4D10-840F-E219E0CD8454}" srcOrd="1" destOrd="0" presId="urn:microsoft.com/office/officeart/2005/8/layout/hierarchy3"/>
    <dgm:cxn modelId="{BCE0282F-D9D0-4D1B-9012-EEAAD3B35A35}" type="presOf" srcId="{DC095776-C00F-47A5-AC6F-ED8ACD72CA69}" destId="{5573CED1-E0EB-40BE-AE44-2D5DE297CBE5}" srcOrd="0" destOrd="0" presId="urn:microsoft.com/office/officeart/2005/8/layout/hierarchy3"/>
    <dgm:cxn modelId="{DD9E431D-3D9B-4C21-9DC8-929DDB980586}" type="presOf" srcId="{688B6A6B-7AC6-458B-9544-1AF3CE23CB49}" destId="{EF1F58BE-D263-4A74-BE7B-164713D0360E}" srcOrd="0" destOrd="0" presId="urn:microsoft.com/office/officeart/2005/8/layout/hierarchy3"/>
    <dgm:cxn modelId="{F1090E23-044D-4A24-982C-70FCC0982697}" srcId="{122C6964-65E6-4F1A-B79E-D3BB5C7C35D0}" destId="{89322D9F-0B31-4E40-8598-472F2A39AE09}" srcOrd="0" destOrd="0" parTransId="{695FBDA8-DE82-4BC5-8955-238DA28FCF75}" sibTransId="{A5AD84E1-68A3-4DDB-8A48-91A54FBDFFAC}"/>
    <dgm:cxn modelId="{9F3E3010-3F1F-465B-A8AB-0701BCD8B17A}" type="presOf" srcId="{236B3DDB-4C16-4401-9440-4BA8D12A6BD4}" destId="{F8CD063A-7095-43A7-9DA1-4FF3347DC7CE}" srcOrd="0" destOrd="0" presId="urn:microsoft.com/office/officeart/2005/8/layout/hierarchy3"/>
    <dgm:cxn modelId="{DDFEDEDE-6B9F-4C9F-8E2C-24BC76DF3B9F}" srcId="{236B3DDB-4C16-4401-9440-4BA8D12A6BD4}" destId="{122C6964-65E6-4F1A-B79E-D3BB5C7C35D0}" srcOrd="0" destOrd="0" parTransId="{A275EE75-B245-4EF5-B63E-C34F5D6CB0BE}" sibTransId="{69DC0F93-9C1B-429E-AF4F-3A0B7E5AC2A9}"/>
    <dgm:cxn modelId="{EDA2ED26-CB67-4957-A187-A649F9F34219}" srcId="{122C6964-65E6-4F1A-B79E-D3BB5C7C35D0}" destId="{DC095776-C00F-47A5-AC6F-ED8ACD72CA69}" srcOrd="1" destOrd="0" parTransId="{688B6A6B-7AC6-458B-9544-1AF3CE23CB49}" sibTransId="{B827BDA7-2D5B-4E1E-A45A-D6BD4698E6C2}"/>
    <dgm:cxn modelId="{B85EF8D2-3526-4BE3-9C6A-035B2B642F7B}" type="presOf" srcId="{122C6964-65E6-4F1A-B79E-D3BB5C7C35D0}" destId="{4AECA039-588A-42F4-9B55-709C46BA2198}" srcOrd="0" destOrd="0" presId="urn:microsoft.com/office/officeart/2005/8/layout/hierarchy3"/>
    <dgm:cxn modelId="{4D7F5ED0-1C47-4505-906C-451CAD548254}" type="presOf" srcId="{89322D9F-0B31-4E40-8598-472F2A39AE09}" destId="{B7F3D8CD-E1B9-4793-B902-EA97E750BA86}" srcOrd="0" destOrd="0" presId="urn:microsoft.com/office/officeart/2005/8/layout/hierarchy3"/>
    <dgm:cxn modelId="{21AF2171-9D81-4C68-B3D7-7C3A29155AB6}" type="presParOf" srcId="{F8CD063A-7095-43A7-9DA1-4FF3347DC7CE}" destId="{64B10C08-7705-4174-BD46-ADE4AFE771C5}" srcOrd="0" destOrd="0" presId="urn:microsoft.com/office/officeart/2005/8/layout/hierarchy3"/>
    <dgm:cxn modelId="{7402CC53-F399-4248-BEA5-CCA9AFD3734C}" type="presParOf" srcId="{64B10C08-7705-4174-BD46-ADE4AFE771C5}" destId="{7F271612-18D2-4EF1-9A76-CA633680EA22}" srcOrd="0" destOrd="0" presId="urn:microsoft.com/office/officeart/2005/8/layout/hierarchy3"/>
    <dgm:cxn modelId="{BFE414DB-186C-439C-89F6-5BC2C9F666AD}" type="presParOf" srcId="{7F271612-18D2-4EF1-9A76-CA633680EA22}" destId="{4AECA039-588A-42F4-9B55-709C46BA2198}" srcOrd="0" destOrd="0" presId="urn:microsoft.com/office/officeart/2005/8/layout/hierarchy3"/>
    <dgm:cxn modelId="{95CFC7BB-AAD2-4B32-9A40-9339EFB658FF}" type="presParOf" srcId="{7F271612-18D2-4EF1-9A76-CA633680EA22}" destId="{CF90ED1F-0C3F-4D10-840F-E219E0CD8454}" srcOrd="1" destOrd="0" presId="urn:microsoft.com/office/officeart/2005/8/layout/hierarchy3"/>
    <dgm:cxn modelId="{78617BDB-E2B5-4329-B6F6-A9E55090C543}" type="presParOf" srcId="{64B10C08-7705-4174-BD46-ADE4AFE771C5}" destId="{2E545288-1AFC-4D7A-9C19-EED5BEDFDEB1}" srcOrd="1" destOrd="0" presId="urn:microsoft.com/office/officeart/2005/8/layout/hierarchy3"/>
    <dgm:cxn modelId="{507F8514-5AE8-40C5-BF89-840B5E97FBD1}" type="presParOf" srcId="{2E545288-1AFC-4D7A-9C19-EED5BEDFDEB1}" destId="{AA501CE8-D9E6-4A79-AC59-BEFF473B3DA7}" srcOrd="0" destOrd="0" presId="urn:microsoft.com/office/officeart/2005/8/layout/hierarchy3"/>
    <dgm:cxn modelId="{7D3BA49B-7E67-4E7E-9396-116181EBF3FA}" type="presParOf" srcId="{2E545288-1AFC-4D7A-9C19-EED5BEDFDEB1}" destId="{B7F3D8CD-E1B9-4793-B902-EA97E750BA86}" srcOrd="1" destOrd="0" presId="urn:microsoft.com/office/officeart/2005/8/layout/hierarchy3"/>
    <dgm:cxn modelId="{A68EF83A-92A5-4FC5-875E-C3A9DB41A21F}" type="presParOf" srcId="{2E545288-1AFC-4D7A-9C19-EED5BEDFDEB1}" destId="{EF1F58BE-D263-4A74-BE7B-164713D0360E}" srcOrd="2" destOrd="0" presId="urn:microsoft.com/office/officeart/2005/8/layout/hierarchy3"/>
    <dgm:cxn modelId="{C777EC62-AE0F-4C79-84E8-E0F5A2D936DA}" type="presParOf" srcId="{2E545288-1AFC-4D7A-9C19-EED5BEDFDEB1}" destId="{5573CED1-E0EB-40BE-AE44-2D5DE297CBE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266407-03FF-4001-B2D7-9CB6DA1427C1}" type="doc">
      <dgm:prSet loTypeId="urn:microsoft.com/office/officeart/2005/8/layout/lProcess1" loCatId="process" qsTypeId="urn:microsoft.com/office/officeart/2005/8/quickstyle/simple3" qsCatId="simple" csTypeId="urn:microsoft.com/office/officeart/2005/8/colors/colorful5" csCatId="colorful" phldr="1"/>
      <dgm:spPr/>
      <dgm:t>
        <a:bodyPr/>
        <a:lstStyle/>
        <a:p>
          <a:endParaRPr lang="es-ES"/>
        </a:p>
      </dgm:t>
    </dgm:pt>
    <dgm:pt modelId="{A0BF1906-A617-4685-BAA5-C7E38A6A1411}">
      <dgm:prSet phldrT="[Texto]" custT="1"/>
      <dgm:spPr>
        <a:xfrm>
          <a:off x="1358" y="266906"/>
          <a:ext cx="4002913" cy="1402811"/>
        </a:xfrm>
        <a:prstGeom prst="roundRect">
          <a:avLst>
            <a:gd name="adj" fmla="val 10000"/>
          </a:avLst>
        </a:prstGeom>
        <a:ln>
          <a:solidFill>
            <a:schemeClr val="tx1"/>
          </a:solidFill>
        </a:ln>
        <a:scene3d>
          <a:camera prst="orthographicFront"/>
          <a:lightRig rig="flat" dir="t"/>
        </a:scene3d>
        <a:sp3d prstMaterial="dkEdge">
          <a:bevelT w="8200" h="38100"/>
        </a:sp3d>
      </dgm:spPr>
      <dgm:t>
        <a:bodyPr/>
        <a:lstStyle/>
        <a:p>
          <a:pPr algn="just"/>
          <a:r>
            <a:rPr lang="es-EC" sz="1400" dirty="0" smtClean="0">
              <a:latin typeface="Calibri"/>
              <a:ea typeface="+mn-ea"/>
              <a:cs typeface="+mn-cs"/>
            </a:rPr>
            <a:t>• </a:t>
          </a:r>
          <a:r>
            <a:rPr lang="es-EC" sz="900" b="1" dirty="0" smtClean="0">
              <a:solidFill>
                <a:schemeClr val="tx1"/>
              </a:solidFill>
              <a:latin typeface="Times New Roman" pitchFamily="18" charset="0"/>
              <a:ea typeface="+mn-ea"/>
              <a:cs typeface="Times New Roman" pitchFamily="18" charset="0"/>
            </a:rPr>
            <a:t>Realizar un análisis interno de la cooperativa a través de la revisión de los estados financieros, reportes de depósitos y créditos de clientes e informes de auditoría a fin de determinar cómo se encuentra la entidad en la actualidad a nivel operativo, económico, financiero y legal.</a:t>
          </a:r>
        </a:p>
        <a:p>
          <a:pPr algn="just"/>
          <a:endParaRPr lang="es-EC" sz="900" b="1" dirty="0" smtClean="0">
            <a:solidFill>
              <a:schemeClr val="tx1"/>
            </a:solidFill>
            <a:latin typeface="Times New Roman" pitchFamily="18" charset="0"/>
            <a:ea typeface="+mn-ea"/>
            <a:cs typeface="Times New Roman" pitchFamily="18" charset="0"/>
          </a:endParaRPr>
        </a:p>
        <a:p>
          <a:pPr algn="just"/>
          <a:r>
            <a:rPr lang="es-EC" sz="900" b="1" dirty="0" smtClean="0">
              <a:solidFill>
                <a:schemeClr val="tx1"/>
              </a:solidFill>
              <a:latin typeface="Times New Roman" pitchFamily="18" charset="0"/>
              <a:ea typeface="+mn-ea"/>
              <a:cs typeface="Times New Roman" pitchFamily="18" charset="0"/>
            </a:rPr>
            <a:t>• Evaluar los factores externos a nivel político, económico, social y tecnológico que pudieran incidir directa o indirectamente en el desempeño de sus labores con el fin de definir la conveniencia de ampliar o reducir su oferta de  productos y servicios financieros.</a:t>
          </a:r>
        </a:p>
        <a:p>
          <a:pPr algn="ctr"/>
          <a:r>
            <a:rPr lang="es-ES" sz="1400" dirty="0" smtClean="0">
              <a:latin typeface="Calibri"/>
              <a:ea typeface="+mn-ea"/>
              <a:cs typeface="+mn-cs"/>
            </a:rPr>
            <a:t>. </a:t>
          </a:r>
          <a:endParaRPr lang="es-ES" sz="1400" dirty="0">
            <a:latin typeface="Calibri"/>
            <a:ea typeface="+mn-ea"/>
            <a:cs typeface="+mn-cs"/>
          </a:endParaRPr>
        </a:p>
      </dgm:t>
    </dgm:pt>
    <dgm:pt modelId="{A1EC7D32-B30C-42F2-8297-6476A01997A8}" type="parTrans" cxnId="{7F009DDA-67BF-4231-B491-DEF600BA90DD}">
      <dgm:prSet/>
      <dgm:spPr/>
      <dgm:t>
        <a:bodyPr/>
        <a:lstStyle/>
        <a:p>
          <a:endParaRPr lang="es-ES" sz="2000"/>
        </a:p>
      </dgm:t>
    </dgm:pt>
    <dgm:pt modelId="{6E31CA83-F723-4A84-A999-E07604CC2CBA}" type="sibTrans" cxnId="{7F009DDA-67BF-4231-B491-DEF600BA90DD}">
      <dgm:prSet/>
      <dgm:spPr/>
      <dgm:t>
        <a:bodyPr/>
        <a:lstStyle/>
        <a:p>
          <a:endParaRPr lang="es-ES" sz="2000"/>
        </a:p>
      </dgm:t>
    </dgm:pt>
    <dgm:pt modelId="{FD8F3B02-BA2E-444C-B9D4-25FD81B7045C}">
      <dgm:prSet phldrT="[Texto]" custT="1"/>
      <dgm:spPr>
        <a:xfrm>
          <a:off x="1358" y="2019972"/>
          <a:ext cx="4002913" cy="1482288"/>
        </a:xfrm>
        <a:prstGeom prst="roundRect">
          <a:avLst>
            <a:gd name="adj" fmla="val 10000"/>
          </a:avLst>
        </a:prstGeom>
        <a:ln>
          <a:solidFill>
            <a:schemeClr val="tx1">
              <a:alpha val="90000"/>
            </a:schemeClr>
          </a:solidFill>
        </a:ln>
      </dgm:spPr>
      <dgm:t>
        <a:bodyPr/>
        <a:lstStyle/>
        <a:p>
          <a:pPr algn="just"/>
          <a:r>
            <a:rPr lang="es-EC" sz="900" dirty="0" smtClean="0">
              <a:latin typeface="Times New Roman" pitchFamily="18" charset="0"/>
              <a:ea typeface="+mn-ea"/>
              <a:cs typeface="Times New Roman" pitchFamily="18" charset="0"/>
            </a:rPr>
            <a:t>• </a:t>
          </a:r>
          <a:r>
            <a:rPr lang="es-EC" sz="900" b="1" dirty="0" smtClean="0">
              <a:latin typeface="Times New Roman" pitchFamily="18" charset="0"/>
              <a:ea typeface="+mn-ea"/>
              <a:cs typeface="Times New Roman" pitchFamily="18" charset="0"/>
            </a:rPr>
            <a:t>Elaborar planes de contingencia ante situaciones extremas para las operaciones activas y pasivas de la cooperativa a fin de evitar pérdidas económicas como por ejemplo: disminución de las tasas de interés activas, retiro masivo de depósitos, amenaza de desastres naturales, ataques delincuenciales, otros.</a:t>
          </a:r>
        </a:p>
        <a:p>
          <a:endParaRPr lang="es-EC" sz="900" b="1" dirty="0" smtClean="0">
            <a:latin typeface="Times New Roman" pitchFamily="18" charset="0"/>
            <a:ea typeface="+mn-ea"/>
            <a:cs typeface="Times New Roman" pitchFamily="18" charset="0"/>
          </a:endParaRPr>
        </a:p>
        <a:p>
          <a:pPr algn="just"/>
          <a:r>
            <a:rPr lang="es-EC" sz="900" b="1" dirty="0" smtClean="0">
              <a:latin typeface="Times New Roman" pitchFamily="18" charset="0"/>
              <a:ea typeface="+mn-ea"/>
              <a:cs typeface="Times New Roman" pitchFamily="18" charset="0"/>
            </a:rPr>
            <a:t>• Crear un sistema de </a:t>
          </a:r>
          <a:r>
            <a:rPr lang="es-EC" sz="900" b="1" dirty="0" err="1" smtClean="0">
              <a:latin typeface="Times New Roman" pitchFamily="18" charset="0"/>
              <a:ea typeface="+mn-ea"/>
              <a:cs typeface="Times New Roman" pitchFamily="18" charset="0"/>
            </a:rPr>
            <a:t>scoring</a:t>
          </a:r>
          <a:r>
            <a:rPr lang="es-EC" sz="900" b="1" dirty="0" smtClean="0">
              <a:latin typeface="Times New Roman" pitchFamily="18" charset="0"/>
              <a:ea typeface="+mn-ea"/>
              <a:cs typeface="Times New Roman" pitchFamily="18" charset="0"/>
            </a:rPr>
            <a:t> crediticio en la entidad para examinar la capacidad de pago, los antecedentes de crédito y las referencias financieras y empresariales de los clientes a los que van a otorgar préstamos.</a:t>
          </a:r>
        </a:p>
        <a:p>
          <a:pPr algn="just"/>
          <a:endParaRPr lang="es-ES" sz="900" dirty="0">
            <a:latin typeface="Times New Roman" pitchFamily="18" charset="0"/>
            <a:ea typeface="+mn-ea"/>
            <a:cs typeface="Times New Roman" pitchFamily="18" charset="0"/>
          </a:endParaRPr>
        </a:p>
      </dgm:t>
    </dgm:pt>
    <dgm:pt modelId="{2338813D-70D6-480B-AF2C-4C4520CAA6AB}" type="parTrans" cxnId="{653C2308-972C-4C61-AFFD-F1B5892FCDD1}">
      <dgm:prSet/>
      <dgm:spPr>
        <a:xfrm rot="5400000">
          <a:off x="1915251" y="1757281"/>
          <a:ext cx="175127" cy="175127"/>
        </a:xfrm>
        <a:prstGeom prst="rightArrow">
          <a:avLst>
            <a:gd name="adj1" fmla="val 66700"/>
            <a:gd name="adj2" fmla="val 50000"/>
          </a:avLst>
        </a:prstGeom>
      </dgm:spPr>
      <dgm:t>
        <a:bodyPr/>
        <a:lstStyle/>
        <a:p>
          <a:endParaRPr lang="es-ES" sz="2000"/>
        </a:p>
      </dgm:t>
    </dgm:pt>
    <dgm:pt modelId="{EC6F4774-A81A-4845-8A64-806F15A84AD3}" type="sibTrans" cxnId="{653C2308-972C-4C61-AFFD-F1B5892FCDD1}">
      <dgm:prSet/>
      <dgm:spPr>
        <a:xfrm rot="5400000">
          <a:off x="1915251" y="3589825"/>
          <a:ext cx="175127" cy="175127"/>
        </a:xfrm>
        <a:prstGeom prst="rightArrow">
          <a:avLst>
            <a:gd name="adj1" fmla="val 66700"/>
            <a:gd name="adj2" fmla="val 50000"/>
          </a:avLst>
        </a:prstGeom>
      </dgm:spPr>
      <dgm:t>
        <a:bodyPr/>
        <a:lstStyle/>
        <a:p>
          <a:endParaRPr lang="es-ES" sz="2000"/>
        </a:p>
      </dgm:t>
    </dgm:pt>
    <dgm:pt modelId="{D1D1ACF7-DD3A-42CE-AC6F-F4EE9C9CD9F5}">
      <dgm:prSet phldrT="[Texto]" custT="1"/>
      <dgm:spPr>
        <a:xfrm>
          <a:off x="4564679" y="2080116"/>
          <a:ext cx="4002913" cy="1576847"/>
        </a:xfrm>
        <a:prstGeom prst="roundRect">
          <a:avLst>
            <a:gd name="adj" fmla="val 10000"/>
          </a:avLst>
        </a:prstGeom>
        <a:ln>
          <a:solidFill>
            <a:schemeClr val="tx1">
              <a:alpha val="90000"/>
            </a:schemeClr>
          </a:solidFill>
        </a:ln>
      </dgm:spPr>
      <dgm:t>
        <a:bodyPr/>
        <a:lstStyle/>
        <a:p>
          <a:pPr algn="just"/>
          <a:r>
            <a:rPr lang="es-EC" sz="900" b="1" dirty="0" smtClean="0">
              <a:latin typeface="Times New Roman" pitchFamily="18" charset="0"/>
              <a:ea typeface="+mn-ea"/>
              <a:cs typeface="Times New Roman" pitchFamily="18" charset="0"/>
            </a:rPr>
            <a:t>• Implementar acciones de ajuste progresivo tanto de los activos productivos como de las provisiones para los créditos de consumo y microcréditos con el fin de que sus ratios puedan al menos acercarse a los estándares nacionales del sector cooperativo ecuatoriano.</a:t>
          </a:r>
        </a:p>
        <a:p>
          <a:pPr algn="just"/>
          <a:endParaRPr lang="es-EC" sz="900" b="1" dirty="0" smtClean="0">
            <a:latin typeface="Times New Roman" pitchFamily="18" charset="0"/>
            <a:ea typeface="+mn-ea"/>
            <a:cs typeface="Times New Roman" pitchFamily="18" charset="0"/>
          </a:endParaRPr>
        </a:p>
        <a:p>
          <a:pPr algn="just"/>
          <a:r>
            <a:rPr lang="es-EC" sz="900" b="1" dirty="0" smtClean="0">
              <a:latin typeface="Times New Roman" pitchFamily="18" charset="0"/>
              <a:ea typeface="+mn-ea"/>
              <a:cs typeface="Times New Roman" pitchFamily="18" charset="0"/>
            </a:rPr>
            <a:t>• Ejecutar acciones inmediatas para la recuperación de cartera y la depuración del valor de los activos financieros.</a:t>
          </a:r>
        </a:p>
        <a:p>
          <a:pPr algn="just"/>
          <a:endParaRPr lang="es-EC" sz="900" b="1" dirty="0" smtClean="0">
            <a:latin typeface="Times New Roman" pitchFamily="18" charset="0"/>
            <a:ea typeface="+mn-ea"/>
            <a:cs typeface="Times New Roman" pitchFamily="18" charset="0"/>
          </a:endParaRPr>
        </a:p>
        <a:p>
          <a:pPr algn="just"/>
          <a:r>
            <a:rPr lang="es-EC" sz="900" b="1" dirty="0" smtClean="0">
              <a:latin typeface="Times New Roman" pitchFamily="18" charset="0"/>
              <a:ea typeface="+mn-ea"/>
              <a:cs typeface="Times New Roman" pitchFamily="18" charset="0"/>
            </a:rPr>
            <a:t>• Revisar de manera frecuente que los planes de contingencia para la administración de riesgos sean actualizados periódicamente con el fin de que la entidad esté siempre alerta ante situaciones negativas.</a:t>
          </a:r>
        </a:p>
        <a:p>
          <a:pPr algn="just"/>
          <a:endParaRPr lang="es-ES" sz="900" b="1" dirty="0">
            <a:latin typeface="Times New Roman" pitchFamily="18" charset="0"/>
            <a:ea typeface="+mn-ea"/>
            <a:cs typeface="Times New Roman" pitchFamily="18" charset="0"/>
          </a:endParaRPr>
        </a:p>
      </dgm:t>
    </dgm:pt>
    <dgm:pt modelId="{C92EEAF6-4FBD-4EF5-A5C2-0E70414D7587}" type="parTrans" cxnId="{AD465A96-3215-415C-840A-2586F4148B3E}">
      <dgm:prSet/>
      <dgm:spPr>
        <a:xfrm rot="5400000">
          <a:off x="6478572" y="1817425"/>
          <a:ext cx="175127" cy="175127"/>
        </a:xfrm>
        <a:prstGeom prst="rightArrow">
          <a:avLst>
            <a:gd name="adj1" fmla="val 66700"/>
            <a:gd name="adj2" fmla="val 50000"/>
          </a:avLst>
        </a:prstGeom>
      </dgm:spPr>
      <dgm:t>
        <a:bodyPr/>
        <a:lstStyle/>
        <a:p>
          <a:endParaRPr lang="es-ES" sz="2000"/>
        </a:p>
      </dgm:t>
    </dgm:pt>
    <dgm:pt modelId="{783D727C-954A-454C-B1D2-88323628A480}" type="sibTrans" cxnId="{AD465A96-3215-415C-840A-2586F4148B3E}">
      <dgm:prSet/>
      <dgm:spPr>
        <a:xfrm rot="5400000">
          <a:off x="6478572" y="3744527"/>
          <a:ext cx="175127" cy="175127"/>
        </a:xfrm>
        <a:prstGeom prst="rightArrow">
          <a:avLst>
            <a:gd name="adj1" fmla="val 66700"/>
            <a:gd name="adj2" fmla="val 50000"/>
          </a:avLst>
        </a:prstGeom>
      </dgm:spPr>
      <dgm:t>
        <a:bodyPr/>
        <a:lstStyle/>
        <a:p>
          <a:endParaRPr lang="es-ES" sz="2000"/>
        </a:p>
      </dgm:t>
    </dgm:pt>
    <dgm:pt modelId="{55D702DD-E713-4B87-ADF2-8BE3752BE52A}">
      <dgm:prSet phldrT="[Texto]" custT="1"/>
      <dgm:spPr>
        <a:xfrm>
          <a:off x="4564679" y="266906"/>
          <a:ext cx="4002913" cy="1462954"/>
        </a:xfrm>
        <a:prstGeom prst="roundRect">
          <a:avLst>
            <a:gd name="adj" fmla="val 10000"/>
          </a:avLst>
        </a:prstGeom>
        <a:ln>
          <a:solidFill>
            <a:schemeClr val="tx1"/>
          </a:solidFill>
        </a:ln>
        <a:scene3d>
          <a:camera prst="orthographicFront"/>
          <a:lightRig rig="flat" dir="t"/>
        </a:scene3d>
        <a:sp3d prstMaterial="dkEdge">
          <a:bevelT w="8200" h="38100"/>
        </a:sp3d>
      </dgm:spPr>
      <dgm:t>
        <a:bodyPr/>
        <a:lstStyle/>
        <a:p>
          <a:pPr algn="just"/>
          <a:r>
            <a:rPr lang="es-EC" sz="900" dirty="0" smtClean="0">
              <a:latin typeface="Times New Roman" pitchFamily="18" charset="0"/>
              <a:ea typeface="+mn-ea"/>
              <a:cs typeface="Times New Roman" pitchFamily="18" charset="0"/>
            </a:rPr>
            <a:t>• </a:t>
          </a:r>
          <a:r>
            <a:rPr lang="es-EC" sz="900" b="1" dirty="0" smtClean="0">
              <a:latin typeface="Times New Roman" pitchFamily="18" charset="0"/>
              <a:ea typeface="+mn-ea"/>
              <a:cs typeface="Times New Roman" pitchFamily="18" charset="0"/>
            </a:rPr>
            <a:t>Buscar asesoramiento externo en el manejo de créditos y depósitos y sobre la administración de riesgos financieros ya sea de entidades públicas como la CONAFIPS o la SEPS o de empresas privadas.</a:t>
          </a:r>
        </a:p>
        <a:p>
          <a:pPr algn="just"/>
          <a:endParaRPr lang="es-EC" sz="900" b="1" dirty="0" smtClean="0">
            <a:latin typeface="Times New Roman" pitchFamily="18" charset="0"/>
            <a:ea typeface="+mn-ea"/>
            <a:cs typeface="Times New Roman" pitchFamily="18" charset="0"/>
          </a:endParaRPr>
        </a:p>
        <a:p>
          <a:pPr algn="just"/>
          <a:r>
            <a:rPr lang="es-EC" sz="900" b="1" dirty="0" smtClean="0">
              <a:latin typeface="Times New Roman" pitchFamily="18" charset="0"/>
              <a:ea typeface="+mn-ea"/>
              <a:cs typeface="Times New Roman" pitchFamily="18" charset="0"/>
            </a:rPr>
            <a:t>• Crear planes estratégicos, tácticos y operativos que tengan como propósito mantener niveles óptimos de capital, solvencia patrimonial, liquidez, rentabilidad y morosidad ante la presencia de eventos negativos que  pudieran afectar las actividades de la </a:t>
          </a:r>
          <a:r>
            <a:rPr lang="es-EC" sz="900" b="1" smtClean="0">
              <a:latin typeface="Times New Roman" pitchFamily="18" charset="0"/>
              <a:ea typeface="+mn-ea"/>
              <a:cs typeface="Times New Roman" pitchFamily="18" charset="0"/>
            </a:rPr>
            <a:t>entidad.</a:t>
          </a:r>
          <a:endParaRPr lang="es-EC" sz="900" b="1" dirty="0" smtClean="0">
            <a:latin typeface="Times New Roman" pitchFamily="18" charset="0"/>
            <a:ea typeface="+mn-ea"/>
            <a:cs typeface="Times New Roman" pitchFamily="18" charset="0"/>
          </a:endParaRPr>
        </a:p>
        <a:p>
          <a:pPr algn="ctr"/>
          <a:endParaRPr lang="es-ES" sz="900" dirty="0">
            <a:latin typeface="Times New Roman" pitchFamily="18" charset="0"/>
            <a:ea typeface="+mn-ea"/>
            <a:cs typeface="Times New Roman" pitchFamily="18" charset="0"/>
          </a:endParaRPr>
        </a:p>
      </dgm:t>
    </dgm:pt>
    <dgm:pt modelId="{64203B26-78D1-42B9-9E11-A50B4BBBC084}" type="sibTrans" cxnId="{F47F39D2-E448-4232-A547-CBBD9CF607CB}">
      <dgm:prSet/>
      <dgm:spPr/>
      <dgm:t>
        <a:bodyPr/>
        <a:lstStyle/>
        <a:p>
          <a:endParaRPr lang="es-ES" sz="2000"/>
        </a:p>
      </dgm:t>
    </dgm:pt>
    <dgm:pt modelId="{16919EB4-82E6-4EEF-9294-F4E7CE706B0B}" type="parTrans" cxnId="{F47F39D2-E448-4232-A547-CBBD9CF607CB}">
      <dgm:prSet/>
      <dgm:spPr/>
      <dgm:t>
        <a:bodyPr/>
        <a:lstStyle/>
        <a:p>
          <a:endParaRPr lang="es-ES" sz="2000"/>
        </a:p>
      </dgm:t>
    </dgm:pt>
    <dgm:pt modelId="{CDD855CB-8E5D-432C-9EBF-1E48DA5FE9DD}">
      <dgm:prSet phldrT="[Texto]" custT="1"/>
      <dgm:spPr>
        <a:xfrm>
          <a:off x="1358" y="3852516"/>
          <a:ext cx="4002913" cy="1353184"/>
        </a:xfrm>
        <a:prstGeom prst="roundRect">
          <a:avLst>
            <a:gd name="adj" fmla="val 10000"/>
          </a:avLst>
        </a:prstGeom>
        <a:ln>
          <a:solidFill>
            <a:schemeClr val="tx1">
              <a:alpha val="90000"/>
            </a:schemeClr>
          </a:solidFill>
        </a:ln>
      </dgm:spPr>
      <dgm:t>
        <a:bodyPr/>
        <a:lstStyle/>
        <a:p>
          <a:pPr algn="just"/>
          <a:r>
            <a:rPr lang="es-EC" sz="900" dirty="0" smtClean="0">
              <a:latin typeface="Times New Roman" pitchFamily="18" charset="0"/>
              <a:ea typeface="+mn-ea"/>
              <a:cs typeface="Times New Roman" pitchFamily="18" charset="0"/>
            </a:rPr>
            <a:t>• </a:t>
          </a:r>
          <a:r>
            <a:rPr lang="es-EC" sz="900" b="1" dirty="0" smtClean="0">
              <a:latin typeface="Times New Roman" pitchFamily="18" charset="0"/>
              <a:ea typeface="+mn-ea"/>
              <a:cs typeface="Times New Roman" pitchFamily="18" charset="0"/>
            </a:rPr>
            <a:t>Controlar y evaluar frecuentemente los recursos de mayor liquidez en la cooperativa (dinero en efectivo, fondos interbancarios vendidos, inversiones, otros.)  a fin de que sean capaces de responder ante los requerimientos de efectivo de sus depositantes en el corto plazo.</a:t>
          </a:r>
        </a:p>
        <a:p>
          <a:pPr algn="just"/>
          <a:endParaRPr lang="es-EC" sz="900" b="1" dirty="0" smtClean="0">
            <a:latin typeface="Times New Roman" pitchFamily="18" charset="0"/>
            <a:ea typeface="+mn-ea"/>
            <a:cs typeface="Times New Roman" pitchFamily="18" charset="0"/>
          </a:endParaRPr>
        </a:p>
        <a:p>
          <a:pPr algn="just"/>
          <a:r>
            <a:rPr lang="es-EC" sz="900" b="1" dirty="0" smtClean="0">
              <a:latin typeface="Times New Roman" pitchFamily="18" charset="0"/>
              <a:ea typeface="+mn-ea"/>
              <a:cs typeface="Times New Roman" pitchFamily="18" charset="0"/>
            </a:rPr>
            <a:t>• Realizar métodos cuantitativos sobre los préstamos y retiros de la cooperativa como el análisis VAR, los flujos de caja y beneficios en riesgo a fin de poder determinar posibles pérdidas en los mismos y así elaborar estrategias proactivas que permitan evitar o al menos mitigar sus efectos negativos. </a:t>
          </a:r>
        </a:p>
        <a:p>
          <a:pPr algn="ctr"/>
          <a:endParaRPr lang="es-ES" sz="900" b="1" dirty="0">
            <a:latin typeface="Times New Roman" pitchFamily="18" charset="0"/>
            <a:ea typeface="+mn-ea"/>
            <a:cs typeface="Times New Roman" pitchFamily="18" charset="0"/>
          </a:endParaRPr>
        </a:p>
      </dgm:t>
    </dgm:pt>
    <dgm:pt modelId="{EA5B940E-8824-4F15-BA05-73AD8D2FBF85}" type="parTrans" cxnId="{A1501E9A-0743-47F3-9605-214A25EF6AF8}">
      <dgm:prSet/>
      <dgm:spPr/>
      <dgm:t>
        <a:bodyPr/>
        <a:lstStyle/>
        <a:p>
          <a:endParaRPr lang="es-ES" sz="2000"/>
        </a:p>
      </dgm:t>
    </dgm:pt>
    <dgm:pt modelId="{66642719-CBF2-4C4A-A657-1AB629EBBF5D}" type="sibTrans" cxnId="{A1501E9A-0743-47F3-9605-214A25EF6AF8}">
      <dgm:prSet/>
      <dgm:spPr/>
      <dgm:t>
        <a:bodyPr/>
        <a:lstStyle/>
        <a:p>
          <a:endParaRPr lang="es-ES" sz="2000"/>
        </a:p>
      </dgm:t>
    </dgm:pt>
    <dgm:pt modelId="{770FF06C-7E4B-4F84-8C3C-CE808BF00528}">
      <dgm:prSet phldrT="[Texto]" custT="1"/>
      <dgm:spPr>
        <a:xfrm>
          <a:off x="4564679" y="4007219"/>
          <a:ext cx="4002913" cy="1125589"/>
        </a:xfrm>
        <a:prstGeom prst="roundRect">
          <a:avLst>
            <a:gd name="adj" fmla="val 10000"/>
          </a:avLst>
        </a:prstGeom>
        <a:ln>
          <a:solidFill>
            <a:schemeClr val="tx1">
              <a:alpha val="90000"/>
            </a:schemeClr>
          </a:solidFill>
        </a:ln>
      </dgm:spPr>
      <dgm:t>
        <a:bodyPr/>
        <a:lstStyle/>
        <a:p>
          <a:pPr algn="just"/>
          <a:r>
            <a:rPr lang="es-EC" sz="900" dirty="0" smtClean="0">
              <a:latin typeface="Times New Roman" pitchFamily="18" charset="0"/>
              <a:ea typeface="+mn-ea"/>
              <a:cs typeface="Times New Roman" pitchFamily="18" charset="0"/>
            </a:rPr>
            <a:t>• </a:t>
          </a:r>
          <a:r>
            <a:rPr lang="es-EC" sz="900" b="1" dirty="0" smtClean="0">
              <a:latin typeface="Times New Roman" pitchFamily="18" charset="0"/>
              <a:ea typeface="+mn-ea"/>
              <a:cs typeface="Times New Roman" pitchFamily="18" charset="0"/>
            </a:rPr>
            <a:t>Desarrollar el análisis de sensibilidad del manejo de créditos y depósitos a través del  planteamiento de tres escenarios: optimista, real y pesimista con el propósito de que sirvan de guía para la toma de decisiones por parte de los altos directivos.</a:t>
          </a:r>
        </a:p>
        <a:p>
          <a:pPr algn="just"/>
          <a:endParaRPr lang="es-EC" sz="900" b="1" dirty="0" smtClean="0">
            <a:latin typeface="Times New Roman" pitchFamily="18" charset="0"/>
            <a:ea typeface="+mn-ea"/>
            <a:cs typeface="Times New Roman" pitchFamily="18" charset="0"/>
          </a:endParaRPr>
        </a:p>
        <a:p>
          <a:pPr algn="just"/>
          <a:r>
            <a:rPr lang="es-EC" sz="900" b="1" dirty="0" smtClean="0">
              <a:latin typeface="Times New Roman" pitchFamily="18" charset="0"/>
              <a:ea typeface="+mn-ea"/>
              <a:cs typeface="Times New Roman" pitchFamily="18" charset="0"/>
            </a:rPr>
            <a:t>• Hacer seguimientos continuos a todos los procesos de la entidad; pero de manera especial a sus operaciones activas y pasivas a fin de detectar desde un principio las posibles amenazas a las que pueden estar expuestas a futuro para darles su debido tratamiento.</a:t>
          </a:r>
        </a:p>
        <a:p>
          <a:pPr algn="just"/>
          <a:endParaRPr lang="es-ES" sz="900" dirty="0">
            <a:latin typeface="Times New Roman" pitchFamily="18" charset="0"/>
            <a:ea typeface="+mn-ea"/>
            <a:cs typeface="Times New Roman" pitchFamily="18" charset="0"/>
          </a:endParaRPr>
        </a:p>
      </dgm:t>
    </dgm:pt>
    <dgm:pt modelId="{CEA4A409-6406-4F5A-9B72-7BD2184F9568}" type="sibTrans" cxnId="{0D7608F5-127F-4FCE-9E0A-AD7E0016542D}">
      <dgm:prSet/>
      <dgm:spPr/>
      <dgm:t>
        <a:bodyPr/>
        <a:lstStyle/>
        <a:p>
          <a:endParaRPr lang="es-ES" sz="2000"/>
        </a:p>
      </dgm:t>
    </dgm:pt>
    <dgm:pt modelId="{2A520265-9092-4C19-8A33-B6F5AB465B0A}" type="parTrans" cxnId="{0D7608F5-127F-4FCE-9E0A-AD7E0016542D}">
      <dgm:prSet/>
      <dgm:spPr/>
      <dgm:t>
        <a:bodyPr/>
        <a:lstStyle/>
        <a:p>
          <a:endParaRPr lang="es-ES" sz="2000"/>
        </a:p>
      </dgm:t>
    </dgm:pt>
    <dgm:pt modelId="{F8D8A234-4588-412F-82B1-EE96D4D339B5}" type="pres">
      <dgm:prSet presAssocID="{3F266407-03FF-4001-B2D7-9CB6DA1427C1}" presName="Name0" presStyleCnt="0">
        <dgm:presLayoutVars>
          <dgm:dir/>
          <dgm:animLvl val="lvl"/>
          <dgm:resizeHandles val="exact"/>
        </dgm:presLayoutVars>
      </dgm:prSet>
      <dgm:spPr/>
      <dgm:t>
        <a:bodyPr/>
        <a:lstStyle/>
        <a:p>
          <a:endParaRPr lang="es-ES"/>
        </a:p>
      </dgm:t>
    </dgm:pt>
    <dgm:pt modelId="{3B815F33-D4AE-4777-8A59-D7C3E6A1ACCD}" type="pres">
      <dgm:prSet presAssocID="{A0BF1906-A617-4685-BAA5-C7E38A6A1411}" presName="vertFlow" presStyleCnt="0"/>
      <dgm:spPr/>
      <dgm:t>
        <a:bodyPr/>
        <a:lstStyle/>
        <a:p>
          <a:endParaRPr lang="es-EC"/>
        </a:p>
      </dgm:t>
    </dgm:pt>
    <dgm:pt modelId="{C4C66451-ED08-4B18-9BB2-79BA853FD117}" type="pres">
      <dgm:prSet presAssocID="{A0BF1906-A617-4685-BAA5-C7E38A6A1411}" presName="header" presStyleLbl="node1" presStyleIdx="0" presStyleCnt="2" custScaleY="140179"/>
      <dgm:spPr/>
      <dgm:t>
        <a:bodyPr/>
        <a:lstStyle/>
        <a:p>
          <a:endParaRPr lang="es-ES"/>
        </a:p>
      </dgm:t>
    </dgm:pt>
    <dgm:pt modelId="{F810F1F7-002D-4D3D-936C-08EB5216ABCE}" type="pres">
      <dgm:prSet presAssocID="{2338813D-70D6-480B-AF2C-4C4520CAA6AB}" presName="parTrans" presStyleLbl="sibTrans2D1" presStyleIdx="0" presStyleCnt="4"/>
      <dgm:spPr/>
      <dgm:t>
        <a:bodyPr/>
        <a:lstStyle/>
        <a:p>
          <a:endParaRPr lang="es-ES"/>
        </a:p>
      </dgm:t>
    </dgm:pt>
    <dgm:pt modelId="{62A69269-CF0B-45DC-8873-4FC3F6A05F6B}" type="pres">
      <dgm:prSet presAssocID="{FD8F3B02-BA2E-444C-B9D4-25FD81B7045C}" presName="child" presStyleLbl="alignAccFollowNode1" presStyleIdx="0" presStyleCnt="4" custScaleY="163261" custLinFactNeighborX="-588" custLinFactNeighborY="-21629">
        <dgm:presLayoutVars>
          <dgm:chMax val="0"/>
          <dgm:bulletEnabled val="1"/>
        </dgm:presLayoutVars>
      </dgm:prSet>
      <dgm:spPr/>
      <dgm:t>
        <a:bodyPr/>
        <a:lstStyle/>
        <a:p>
          <a:endParaRPr lang="es-ES"/>
        </a:p>
      </dgm:t>
    </dgm:pt>
    <dgm:pt modelId="{05AD5431-CAC2-40C7-966A-D236D900E7C5}" type="pres">
      <dgm:prSet presAssocID="{EC6F4774-A81A-4845-8A64-806F15A84AD3}" presName="sibTrans" presStyleLbl="sibTrans2D1" presStyleIdx="1" presStyleCnt="4"/>
      <dgm:spPr/>
      <dgm:t>
        <a:bodyPr/>
        <a:lstStyle/>
        <a:p>
          <a:endParaRPr lang="es-ES"/>
        </a:p>
      </dgm:t>
    </dgm:pt>
    <dgm:pt modelId="{7BA36AA0-6FD8-424E-BB55-1A1334F942A6}" type="pres">
      <dgm:prSet presAssocID="{CDD855CB-8E5D-432C-9EBF-1E48DA5FE9DD}" presName="child" presStyleLbl="alignAccFollowNode1" presStyleIdx="1" presStyleCnt="4" custScaleY="135220">
        <dgm:presLayoutVars>
          <dgm:chMax val="0"/>
          <dgm:bulletEnabled val="1"/>
        </dgm:presLayoutVars>
      </dgm:prSet>
      <dgm:spPr/>
      <dgm:t>
        <a:bodyPr/>
        <a:lstStyle/>
        <a:p>
          <a:endParaRPr lang="es-ES"/>
        </a:p>
      </dgm:t>
    </dgm:pt>
    <dgm:pt modelId="{79F3A70B-2AFE-4AB8-BCDE-48839BEBA0E0}" type="pres">
      <dgm:prSet presAssocID="{A0BF1906-A617-4685-BAA5-C7E38A6A1411}" presName="hSp" presStyleCnt="0"/>
      <dgm:spPr/>
      <dgm:t>
        <a:bodyPr/>
        <a:lstStyle/>
        <a:p>
          <a:endParaRPr lang="es-EC"/>
        </a:p>
      </dgm:t>
    </dgm:pt>
    <dgm:pt modelId="{846A81C6-EBB3-495A-AFC6-D63E02A76B6C}" type="pres">
      <dgm:prSet presAssocID="{55D702DD-E713-4B87-ADF2-8BE3752BE52A}" presName="vertFlow" presStyleCnt="0"/>
      <dgm:spPr/>
      <dgm:t>
        <a:bodyPr/>
        <a:lstStyle/>
        <a:p>
          <a:endParaRPr lang="es-EC"/>
        </a:p>
      </dgm:t>
    </dgm:pt>
    <dgm:pt modelId="{A8278DFB-F7B9-4A00-97B7-A94F48B39A3F}" type="pres">
      <dgm:prSet presAssocID="{55D702DD-E713-4B87-ADF2-8BE3752BE52A}" presName="header" presStyleLbl="node1" presStyleIdx="1" presStyleCnt="2" custScaleY="146189"/>
      <dgm:spPr/>
      <dgm:t>
        <a:bodyPr/>
        <a:lstStyle/>
        <a:p>
          <a:endParaRPr lang="es-ES"/>
        </a:p>
      </dgm:t>
    </dgm:pt>
    <dgm:pt modelId="{47559674-6B15-4BB4-851D-14B2B573F0F2}" type="pres">
      <dgm:prSet presAssocID="{C92EEAF6-4FBD-4EF5-A5C2-0E70414D7587}" presName="parTrans" presStyleLbl="sibTrans2D1" presStyleIdx="2" presStyleCnt="4"/>
      <dgm:spPr/>
      <dgm:t>
        <a:bodyPr/>
        <a:lstStyle/>
        <a:p>
          <a:endParaRPr lang="es-ES"/>
        </a:p>
      </dgm:t>
    </dgm:pt>
    <dgm:pt modelId="{554CF861-D025-4E64-8A1F-55FE5EDD46D2}" type="pres">
      <dgm:prSet presAssocID="{D1D1ACF7-DD3A-42CE-AC6F-F4EE9C9CD9F5}" presName="child" presStyleLbl="alignAccFollowNode1" presStyleIdx="2" presStyleCnt="4" custScaleY="166834" custLinFactNeighborX="367" custLinFactNeighborY="-38800">
        <dgm:presLayoutVars>
          <dgm:chMax val="0"/>
          <dgm:bulletEnabled val="1"/>
        </dgm:presLayoutVars>
      </dgm:prSet>
      <dgm:spPr/>
      <dgm:t>
        <a:bodyPr/>
        <a:lstStyle/>
        <a:p>
          <a:endParaRPr lang="es-ES"/>
        </a:p>
      </dgm:t>
    </dgm:pt>
    <dgm:pt modelId="{19B8A2C0-6E25-45B4-8DED-1EC8382207D0}" type="pres">
      <dgm:prSet presAssocID="{783D727C-954A-454C-B1D2-88323628A480}" presName="sibTrans" presStyleLbl="sibTrans2D1" presStyleIdx="3" presStyleCnt="4"/>
      <dgm:spPr/>
      <dgm:t>
        <a:bodyPr/>
        <a:lstStyle/>
        <a:p>
          <a:endParaRPr lang="es-ES"/>
        </a:p>
      </dgm:t>
    </dgm:pt>
    <dgm:pt modelId="{BA9B0F1E-FF4D-4024-B356-CA606E896109}" type="pres">
      <dgm:prSet presAssocID="{770FF06C-7E4B-4F84-8C3C-CE808BF00528}" presName="child" presStyleLbl="alignAccFollowNode1" presStyleIdx="3" presStyleCnt="4" custScaleY="139279" custLinFactNeighborX="367" custLinFactNeighborY="-47149">
        <dgm:presLayoutVars>
          <dgm:chMax val="0"/>
          <dgm:bulletEnabled val="1"/>
        </dgm:presLayoutVars>
      </dgm:prSet>
      <dgm:spPr/>
      <dgm:t>
        <a:bodyPr/>
        <a:lstStyle/>
        <a:p>
          <a:endParaRPr lang="es-ES"/>
        </a:p>
      </dgm:t>
    </dgm:pt>
  </dgm:ptLst>
  <dgm:cxnLst>
    <dgm:cxn modelId="{B0972A1F-DE54-4353-97B0-81B60E63484D}" type="presOf" srcId="{EC6F4774-A81A-4845-8A64-806F15A84AD3}" destId="{05AD5431-CAC2-40C7-966A-D236D900E7C5}" srcOrd="0" destOrd="0" presId="urn:microsoft.com/office/officeart/2005/8/layout/lProcess1"/>
    <dgm:cxn modelId="{7F009DDA-67BF-4231-B491-DEF600BA90DD}" srcId="{3F266407-03FF-4001-B2D7-9CB6DA1427C1}" destId="{A0BF1906-A617-4685-BAA5-C7E38A6A1411}" srcOrd="0" destOrd="0" parTransId="{A1EC7D32-B30C-42F2-8297-6476A01997A8}" sibTransId="{6E31CA83-F723-4A84-A999-E07604CC2CBA}"/>
    <dgm:cxn modelId="{9855F92F-0870-4F62-9E4D-9A175DF0CDD6}" type="presOf" srcId="{770FF06C-7E4B-4F84-8C3C-CE808BF00528}" destId="{BA9B0F1E-FF4D-4024-B356-CA606E896109}" srcOrd="0" destOrd="0" presId="urn:microsoft.com/office/officeart/2005/8/layout/lProcess1"/>
    <dgm:cxn modelId="{11144DB3-8DC2-416C-85BB-2DFAD33D00DB}" type="presOf" srcId="{2338813D-70D6-480B-AF2C-4C4520CAA6AB}" destId="{F810F1F7-002D-4D3D-936C-08EB5216ABCE}" srcOrd="0" destOrd="0" presId="urn:microsoft.com/office/officeart/2005/8/layout/lProcess1"/>
    <dgm:cxn modelId="{653C2308-972C-4C61-AFFD-F1B5892FCDD1}" srcId="{A0BF1906-A617-4685-BAA5-C7E38A6A1411}" destId="{FD8F3B02-BA2E-444C-B9D4-25FD81B7045C}" srcOrd="0" destOrd="0" parTransId="{2338813D-70D6-480B-AF2C-4C4520CAA6AB}" sibTransId="{EC6F4774-A81A-4845-8A64-806F15A84AD3}"/>
    <dgm:cxn modelId="{A5090239-412C-48A5-9103-771B1445359C}" type="presOf" srcId="{783D727C-954A-454C-B1D2-88323628A480}" destId="{19B8A2C0-6E25-45B4-8DED-1EC8382207D0}" srcOrd="0" destOrd="0" presId="urn:microsoft.com/office/officeart/2005/8/layout/lProcess1"/>
    <dgm:cxn modelId="{8AD07103-7387-4E96-95F2-302EDB94922E}" type="presOf" srcId="{FD8F3B02-BA2E-444C-B9D4-25FD81B7045C}" destId="{62A69269-CF0B-45DC-8873-4FC3F6A05F6B}" srcOrd="0" destOrd="0" presId="urn:microsoft.com/office/officeart/2005/8/layout/lProcess1"/>
    <dgm:cxn modelId="{834182FE-85D6-44B4-A245-5849665B9ADC}" type="presOf" srcId="{55D702DD-E713-4B87-ADF2-8BE3752BE52A}" destId="{A8278DFB-F7B9-4A00-97B7-A94F48B39A3F}" srcOrd="0" destOrd="0" presId="urn:microsoft.com/office/officeart/2005/8/layout/lProcess1"/>
    <dgm:cxn modelId="{C4206DB4-AE74-4E2C-93F0-CB72E72B2C83}" type="presOf" srcId="{C92EEAF6-4FBD-4EF5-A5C2-0E70414D7587}" destId="{47559674-6B15-4BB4-851D-14B2B573F0F2}" srcOrd="0" destOrd="0" presId="urn:microsoft.com/office/officeart/2005/8/layout/lProcess1"/>
    <dgm:cxn modelId="{AD465A96-3215-415C-840A-2586F4148B3E}" srcId="{55D702DD-E713-4B87-ADF2-8BE3752BE52A}" destId="{D1D1ACF7-DD3A-42CE-AC6F-F4EE9C9CD9F5}" srcOrd="0" destOrd="0" parTransId="{C92EEAF6-4FBD-4EF5-A5C2-0E70414D7587}" sibTransId="{783D727C-954A-454C-B1D2-88323628A480}"/>
    <dgm:cxn modelId="{F47F39D2-E448-4232-A547-CBBD9CF607CB}" srcId="{3F266407-03FF-4001-B2D7-9CB6DA1427C1}" destId="{55D702DD-E713-4B87-ADF2-8BE3752BE52A}" srcOrd="1" destOrd="0" parTransId="{16919EB4-82E6-4EEF-9294-F4E7CE706B0B}" sibTransId="{64203B26-78D1-42B9-9E11-A50B4BBBC084}"/>
    <dgm:cxn modelId="{A1501E9A-0743-47F3-9605-214A25EF6AF8}" srcId="{A0BF1906-A617-4685-BAA5-C7E38A6A1411}" destId="{CDD855CB-8E5D-432C-9EBF-1E48DA5FE9DD}" srcOrd="1" destOrd="0" parTransId="{EA5B940E-8824-4F15-BA05-73AD8D2FBF85}" sibTransId="{66642719-CBF2-4C4A-A657-1AB629EBBF5D}"/>
    <dgm:cxn modelId="{BF6A550F-1029-4F09-B6E3-93A1DABB4A9F}" type="presOf" srcId="{3F266407-03FF-4001-B2D7-9CB6DA1427C1}" destId="{F8D8A234-4588-412F-82B1-EE96D4D339B5}" srcOrd="0" destOrd="0" presId="urn:microsoft.com/office/officeart/2005/8/layout/lProcess1"/>
    <dgm:cxn modelId="{45BAEBB6-0D08-4622-9833-272DE69ED613}" type="presOf" srcId="{D1D1ACF7-DD3A-42CE-AC6F-F4EE9C9CD9F5}" destId="{554CF861-D025-4E64-8A1F-55FE5EDD46D2}" srcOrd="0" destOrd="0" presId="urn:microsoft.com/office/officeart/2005/8/layout/lProcess1"/>
    <dgm:cxn modelId="{97EB0000-6C19-443F-81B9-08DFCFC18FBC}" type="presOf" srcId="{CDD855CB-8E5D-432C-9EBF-1E48DA5FE9DD}" destId="{7BA36AA0-6FD8-424E-BB55-1A1334F942A6}" srcOrd="0" destOrd="0" presId="urn:microsoft.com/office/officeart/2005/8/layout/lProcess1"/>
    <dgm:cxn modelId="{6CB97358-4D3F-4222-A216-1F35272E52D1}" type="presOf" srcId="{A0BF1906-A617-4685-BAA5-C7E38A6A1411}" destId="{C4C66451-ED08-4B18-9BB2-79BA853FD117}" srcOrd="0" destOrd="0" presId="urn:microsoft.com/office/officeart/2005/8/layout/lProcess1"/>
    <dgm:cxn modelId="{0D7608F5-127F-4FCE-9E0A-AD7E0016542D}" srcId="{55D702DD-E713-4B87-ADF2-8BE3752BE52A}" destId="{770FF06C-7E4B-4F84-8C3C-CE808BF00528}" srcOrd="1" destOrd="0" parTransId="{2A520265-9092-4C19-8A33-B6F5AB465B0A}" sibTransId="{CEA4A409-6406-4F5A-9B72-7BD2184F9568}"/>
    <dgm:cxn modelId="{F82EE8FF-D8BA-4B8F-A036-188CCD4603FB}" type="presParOf" srcId="{F8D8A234-4588-412F-82B1-EE96D4D339B5}" destId="{3B815F33-D4AE-4777-8A59-D7C3E6A1ACCD}" srcOrd="0" destOrd="0" presId="urn:microsoft.com/office/officeart/2005/8/layout/lProcess1"/>
    <dgm:cxn modelId="{A24CFE60-B130-401A-A388-60C5A59CF1CD}" type="presParOf" srcId="{3B815F33-D4AE-4777-8A59-D7C3E6A1ACCD}" destId="{C4C66451-ED08-4B18-9BB2-79BA853FD117}" srcOrd="0" destOrd="0" presId="urn:microsoft.com/office/officeart/2005/8/layout/lProcess1"/>
    <dgm:cxn modelId="{76932781-36B0-44BE-8DFC-82C993161968}" type="presParOf" srcId="{3B815F33-D4AE-4777-8A59-D7C3E6A1ACCD}" destId="{F810F1F7-002D-4D3D-936C-08EB5216ABCE}" srcOrd="1" destOrd="0" presId="urn:microsoft.com/office/officeart/2005/8/layout/lProcess1"/>
    <dgm:cxn modelId="{F7A52223-F1FA-4BC1-8DBA-123EB84BB335}" type="presParOf" srcId="{3B815F33-D4AE-4777-8A59-D7C3E6A1ACCD}" destId="{62A69269-CF0B-45DC-8873-4FC3F6A05F6B}" srcOrd="2" destOrd="0" presId="urn:microsoft.com/office/officeart/2005/8/layout/lProcess1"/>
    <dgm:cxn modelId="{72FEBCDA-7973-46DF-84DF-ADB3BC170571}" type="presParOf" srcId="{3B815F33-D4AE-4777-8A59-D7C3E6A1ACCD}" destId="{05AD5431-CAC2-40C7-966A-D236D900E7C5}" srcOrd="3" destOrd="0" presId="urn:microsoft.com/office/officeart/2005/8/layout/lProcess1"/>
    <dgm:cxn modelId="{E117EE52-6E55-4B76-A205-2E20B1B5CC1F}" type="presParOf" srcId="{3B815F33-D4AE-4777-8A59-D7C3E6A1ACCD}" destId="{7BA36AA0-6FD8-424E-BB55-1A1334F942A6}" srcOrd="4" destOrd="0" presId="urn:microsoft.com/office/officeart/2005/8/layout/lProcess1"/>
    <dgm:cxn modelId="{40CFAD6B-95D3-40B0-ABDF-FA45F7E26F52}" type="presParOf" srcId="{F8D8A234-4588-412F-82B1-EE96D4D339B5}" destId="{79F3A70B-2AFE-4AB8-BCDE-48839BEBA0E0}" srcOrd="1" destOrd="0" presId="urn:microsoft.com/office/officeart/2005/8/layout/lProcess1"/>
    <dgm:cxn modelId="{14023882-F99D-4A3E-9C48-478B801076EB}" type="presParOf" srcId="{F8D8A234-4588-412F-82B1-EE96D4D339B5}" destId="{846A81C6-EBB3-495A-AFC6-D63E02A76B6C}" srcOrd="2" destOrd="0" presId="urn:microsoft.com/office/officeart/2005/8/layout/lProcess1"/>
    <dgm:cxn modelId="{C7D31AF9-4C8D-41C3-AF4C-27BF2C2304CA}" type="presParOf" srcId="{846A81C6-EBB3-495A-AFC6-D63E02A76B6C}" destId="{A8278DFB-F7B9-4A00-97B7-A94F48B39A3F}" srcOrd="0" destOrd="0" presId="urn:microsoft.com/office/officeart/2005/8/layout/lProcess1"/>
    <dgm:cxn modelId="{63A9AB69-D790-439D-AC66-4DC4684BB34A}" type="presParOf" srcId="{846A81C6-EBB3-495A-AFC6-D63E02A76B6C}" destId="{47559674-6B15-4BB4-851D-14B2B573F0F2}" srcOrd="1" destOrd="0" presId="urn:microsoft.com/office/officeart/2005/8/layout/lProcess1"/>
    <dgm:cxn modelId="{120E6B70-CE2C-4FA9-A8E4-21CF8E3B0197}" type="presParOf" srcId="{846A81C6-EBB3-495A-AFC6-D63E02A76B6C}" destId="{554CF861-D025-4E64-8A1F-55FE5EDD46D2}" srcOrd="2" destOrd="0" presId="urn:microsoft.com/office/officeart/2005/8/layout/lProcess1"/>
    <dgm:cxn modelId="{0D32FF15-A299-4A66-B694-A2D4A8FD0380}" type="presParOf" srcId="{846A81C6-EBB3-495A-AFC6-D63E02A76B6C}" destId="{19B8A2C0-6E25-45B4-8DED-1EC8382207D0}" srcOrd="3" destOrd="0" presId="urn:microsoft.com/office/officeart/2005/8/layout/lProcess1"/>
    <dgm:cxn modelId="{88F285C0-196F-49BB-BCAF-6D17B40E755E}" type="presParOf" srcId="{846A81C6-EBB3-495A-AFC6-D63E02A76B6C}" destId="{BA9B0F1E-FF4D-4024-B356-CA606E896109}"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6B3DDB-4C16-4401-9440-4BA8D12A6BD4}"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s-EC"/>
        </a:p>
      </dgm:t>
    </dgm:pt>
    <dgm:pt modelId="{122C6964-65E6-4F1A-B79E-D3BB5C7C35D0}">
      <dgm:prSet phldrT="[Texto]" custT="1"/>
      <dgm:spPr>
        <a:ln>
          <a:solidFill>
            <a:schemeClr val="tx1"/>
          </a:solidFill>
        </a:ln>
      </dgm:spPr>
      <dgm:t>
        <a:bodyPr/>
        <a:lstStyle/>
        <a:p>
          <a:r>
            <a:rPr lang="es-EC" sz="2400" b="1" dirty="0" smtClean="0">
              <a:solidFill>
                <a:schemeClr val="tx1"/>
              </a:solidFill>
              <a:latin typeface="Times New Roman" pitchFamily="18" charset="0"/>
              <a:cs typeface="Times New Roman" pitchFamily="18" charset="0"/>
            </a:rPr>
            <a:t>Capitulo V: CONCLUSIONES Y RECOMENDACIONES.</a:t>
          </a:r>
          <a:endParaRPr lang="es-EC" sz="2400" b="1" dirty="0">
            <a:solidFill>
              <a:schemeClr val="tx1"/>
            </a:solidFill>
            <a:latin typeface="Times New Roman" pitchFamily="18" charset="0"/>
            <a:cs typeface="Times New Roman" pitchFamily="18" charset="0"/>
          </a:endParaRPr>
        </a:p>
      </dgm:t>
    </dgm:pt>
    <dgm:pt modelId="{A275EE75-B245-4EF5-B63E-C34F5D6CB0BE}" type="parTrans" cxnId="{DDFEDEDE-6B9F-4C9F-8E2C-24BC76DF3B9F}">
      <dgm:prSet/>
      <dgm:spPr/>
      <dgm:t>
        <a:bodyPr/>
        <a:lstStyle/>
        <a:p>
          <a:endParaRPr lang="es-EC"/>
        </a:p>
      </dgm:t>
    </dgm:pt>
    <dgm:pt modelId="{69DC0F93-9C1B-429E-AF4F-3A0B7E5AC2A9}" type="sibTrans" cxnId="{DDFEDEDE-6B9F-4C9F-8E2C-24BC76DF3B9F}">
      <dgm:prSet/>
      <dgm:spPr/>
      <dgm:t>
        <a:bodyPr/>
        <a:lstStyle/>
        <a:p>
          <a:endParaRPr lang="es-EC"/>
        </a:p>
      </dgm:t>
    </dgm:pt>
    <dgm:pt modelId="{89322D9F-0B31-4E40-8598-472F2A39AE09}">
      <dgm:prSet custT="1"/>
      <dgm:spPr/>
      <dgm:t>
        <a:bodyPr/>
        <a:lstStyle/>
        <a:p>
          <a:r>
            <a:rPr lang="es-EC" sz="2400" b="1" dirty="0" smtClean="0">
              <a:solidFill>
                <a:srgbClr val="0000FF"/>
              </a:solidFill>
              <a:latin typeface="Times New Roman" pitchFamily="18" charset="0"/>
              <a:cs typeface="Times New Roman" pitchFamily="18" charset="0"/>
            </a:rPr>
            <a:t>Conclusiones.</a:t>
          </a:r>
          <a:endParaRPr lang="es-EC" sz="2400" b="1" dirty="0">
            <a:solidFill>
              <a:srgbClr val="0000FF"/>
            </a:solidFill>
            <a:latin typeface="Times New Roman" pitchFamily="18" charset="0"/>
            <a:cs typeface="Times New Roman" pitchFamily="18" charset="0"/>
          </a:endParaRPr>
        </a:p>
      </dgm:t>
    </dgm:pt>
    <dgm:pt modelId="{695FBDA8-DE82-4BC5-8955-238DA28FCF75}" type="parTrans" cxnId="{F1090E23-044D-4A24-982C-70FCC0982697}">
      <dgm:prSet/>
      <dgm:spPr/>
      <dgm:t>
        <a:bodyPr/>
        <a:lstStyle/>
        <a:p>
          <a:endParaRPr lang="es-EC"/>
        </a:p>
      </dgm:t>
    </dgm:pt>
    <dgm:pt modelId="{A5AD84E1-68A3-4DDB-8A48-91A54FBDFFAC}" type="sibTrans" cxnId="{F1090E23-044D-4A24-982C-70FCC0982697}">
      <dgm:prSet/>
      <dgm:spPr/>
      <dgm:t>
        <a:bodyPr/>
        <a:lstStyle/>
        <a:p>
          <a:endParaRPr lang="es-EC"/>
        </a:p>
      </dgm:t>
    </dgm:pt>
    <dgm:pt modelId="{DC095776-C00F-47A5-AC6F-ED8ACD72CA69}">
      <dgm:prSet custT="1"/>
      <dgm:spPr/>
      <dgm:t>
        <a:bodyPr/>
        <a:lstStyle/>
        <a:p>
          <a:r>
            <a:rPr lang="es-EC" sz="2400" b="1" dirty="0" smtClean="0">
              <a:solidFill>
                <a:srgbClr val="0000FF"/>
              </a:solidFill>
              <a:latin typeface="Times New Roman" pitchFamily="18" charset="0"/>
              <a:cs typeface="Times New Roman" pitchFamily="18" charset="0"/>
            </a:rPr>
            <a:t>Recomendaciones</a:t>
          </a:r>
          <a:endParaRPr lang="es-EC" sz="2400" dirty="0"/>
        </a:p>
      </dgm:t>
    </dgm:pt>
    <dgm:pt modelId="{688B6A6B-7AC6-458B-9544-1AF3CE23CB49}" type="parTrans" cxnId="{EDA2ED26-CB67-4957-A187-A649F9F34219}">
      <dgm:prSet/>
      <dgm:spPr/>
      <dgm:t>
        <a:bodyPr/>
        <a:lstStyle/>
        <a:p>
          <a:endParaRPr lang="es-EC"/>
        </a:p>
      </dgm:t>
    </dgm:pt>
    <dgm:pt modelId="{B827BDA7-2D5B-4E1E-A45A-D6BD4698E6C2}" type="sibTrans" cxnId="{EDA2ED26-CB67-4957-A187-A649F9F34219}">
      <dgm:prSet/>
      <dgm:spPr/>
      <dgm:t>
        <a:bodyPr/>
        <a:lstStyle/>
        <a:p>
          <a:endParaRPr lang="es-EC"/>
        </a:p>
      </dgm:t>
    </dgm:pt>
    <dgm:pt modelId="{F8CD063A-7095-43A7-9DA1-4FF3347DC7CE}" type="pres">
      <dgm:prSet presAssocID="{236B3DDB-4C16-4401-9440-4BA8D12A6BD4}" presName="diagram" presStyleCnt="0">
        <dgm:presLayoutVars>
          <dgm:chPref val="1"/>
          <dgm:dir/>
          <dgm:animOne val="branch"/>
          <dgm:animLvl val="lvl"/>
          <dgm:resizeHandles/>
        </dgm:presLayoutVars>
      </dgm:prSet>
      <dgm:spPr/>
      <dgm:t>
        <a:bodyPr/>
        <a:lstStyle/>
        <a:p>
          <a:endParaRPr lang="es-EC"/>
        </a:p>
      </dgm:t>
    </dgm:pt>
    <dgm:pt modelId="{64B10C08-7705-4174-BD46-ADE4AFE771C5}" type="pres">
      <dgm:prSet presAssocID="{122C6964-65E6-4F1A-B79E-D3BB5C7C35D0}" presName="root" presStyleCnt="0"/>
      <dgm:spPr/>
      <dgm:t>
        <a:bodyPr/>
        <a:lstStyle/>
        <a:p>
          <a:endParaRPr lang="es-EC"/>
        </a:p>
      </dgm:t>
    </dgm:pt>
    <dgm:pt modelId="{7F271612-18D2-4EF1-9A76-CA633680EA22}" type="pres">
      <dgm:prSet presAssocID="{122C6964-65E6-4F1A-B79E-D3BB5C7C35D0}" presName="rootComposite" presStyleCnt="0"/>
      <dgm:spPr/>
      <dgm:t>
        <a:bodyPr/>
        <a:lstStyle/>
        <a:p>
          <a:endParaRPr lang="es-EC"/>
        </a:p>
      </dgm:t>
    </dgm:pt>
    <dgm:pt modelId="{4AECA039-588A-42F4-9B55-709C46BA2198}" type="pres">
      <dgm:prSet presAssocID="{122C6964-65E6-4F1A-B79E-D3BB5C7C35D0}" presName="rootText" presStyleLbl="node1" presStyleIdx="0" presStyleCnt="1" custScaleX="519797" custScaleY="181206" custLinFactNeighborX="-5298" custLinFactNeighborY="-21202"/>
      <dgm:spPr/>
      <dgm:t>
        <a:bodyPr/>
        <a:lstStyle/>
        <a:p>
          <a:endParaRPr lang="es-EC"/>
        </a:p>
      </dgm:t>
    </dgm:pt>
    <dgm:pt modelId="{CF90ED1F-0C3F-4D10-840F-E219E0CD8454}" type="pres">
      <dgm:prSet presAssocID="{122C6964-65E6-4F1A-B79E-D3BB5C7C35D0}" presName="rootConnector" presStyleLbl="node1" presStyleIdx="0" presStyleCnt="1"/>
      <dgm:spPr/>
      <dgm:t>
        <a:bodyPr/>
        <a:lstStyle/>
        <a:p>
          <a:endParaRPr lang="es-EC"/>
        </a:p>
      </dgm:t>
    </dgm:pt>
    <dgm:pt modelId="{2E545288-1AFC-4D7A-9C19-EED5BEDFDEB1}" type="pres">
      <dgm:prSet presAssocID="{122C6964-65E6-4F1A-B79E-D3BB5C7C35D0}" presName="childShape" presStyleCnt="0"/>
      <dgm:spPr/>
      <dgm:t>
        <a:bodyPr/>
        <a:lstStyle/>
        <a:p>
          <a:endParaRPr lang="es-EC"/>
        </a:p>
      </dgm:t>
    </dgm:pt>
    <dgm:pt modelId="{AA501CE8-D9E6-4A79-AC59-BEFF473B3DA7}" type="pres">
      <dgm:prSet presAssocID="{695FBDA8-DE82-4BC5-8955-238DA28FCF75}" presName="Name13" presStyleLbl="parChTrans1D2" presStyleIdx="0" presStyleCnt="2"/>
      <dgm:spPr/>
      <dgm:t>
        <a:bodyPr/>
        <a:lstStyle/>
        <a:p>
          <a:endParaRPr lang="es-EC"/>
        </a:p>
      </dgm:t>
    </dgm:pt>
    <dgm:pt modelId="{B7F3D8CD-E1B9-4793-B902-EA97E750BA86}" type="pres">
      <dgm:prSet presAssocID="{89322D9F-0B31-4E40-8598-472F2A39AE09}" presName="childText" presStyleLbl="bgAcc1" presStyleIdx="0" presStyleCnt="2" custScaleX="499673" custScaleY="140676" custLinFactNeighborX="-4482" custLinFactNeighborY="4433">
        <dgm:presLayoutVars>
          <dgm:bulletEnabled val="1"/>
        </dgm:presLayoutVars>
      </dgm:prSet>
      <dgm:spPr/>
      <dgm:t>
        <a:bodyPr/>
        <a:lstStyle/>
        <a:p>
          <a:endParaRPr lang="es-EC"/>
        </a:p>
      </dgm:t>
    </dgm:pt>
    <dgm:pt modelId="{EF1F58BE-D263-4A74-BE7B-164713D0360E}" type="pres">
      <dgm:prSet presAssocID="{688B6A6B-7AC6-458B-9544-1AF3CE23CB49}" presName="Name13" presStyleLbl="parChTrans1D2" presStyleIdx="1" presStyleCnt="2"/>
      <dgm:spPr/>
      <dgm:t>
        <a:bodyPr/>
        <a:lstStyle/>
        <a:p>
          <a:endParaRPr lang="es-EC"/>
        </a:p>
      </dgm:t>
    </dgm:pt>
    <dgm:pt modelId="{5573CED1-E0EB-40BE-AE44-2D5DE297CBE5}" type="pres">
      <dgm:prSet presAssocID="{DC095776-C00F-47A5-AC6F-ED8ACD72CA69}" presName="childText" presStyleLbl="bgAcc1" presStyleIdx="1" presStyleCnt="2" custScaleX="497686">
        <dgm:presLayoutVars>
          <dgm:bulletEnabled val="1"/>
        </dgm:presLayoutVars>
      </dgm:prSet>
      <dgm:spPr/>
      <dgm:t>
        <a:bodyPr/>
        <a:lstStyle/>
        <a:p>
          <a:endParaRPr lang="es-EC"/>
        </a:p>
      </dgm:t>
    </dgm:pt>
  </dgm:ptLst>
  <dgm:cxnLst>
    <dgm:cxn modelId="{E0F0660A-8CA2-401C-AE17-3A2BBB5E4C12}" type="presOf" srcId="{236B3DDB-4C16-4401-9440-4BA8D12A6BD4}" destId="{F8CD063A-7095-43A7-9DA1-4FF3347DC7CE}" srcOrd="0" destOrd="0" presId="urn:microsoft.com/office/officeart/2005/8/layout/hierarchy3"/>
    <dgm:cxn modelId="{AB0A6CEF-19EC-4542-8EEC-57EB5E5132F8}" type="presOf" srcId="{89322D9F-0B31-4E40-8598-472F2A39AE09}" destId="{B7F3D8CD-E1B9-4793-B902-EA97E750BA86}" srcOrd="0" destOrd="0" presId="urn:microsoft.com/office/officeart/2005/8/layout/hierarchy3"/>
    <dgm:cxn modelId="{38937818-5B19-4E58-BFEE-14357AC7ED4F}" type="presOf" srcId="{DC095776-C00F-47A5-AC6F-ED8ACD72CA69}" destId="{5573CED1-E0EB-40BE-AE44-2D5DE297CBE5}" srcOrd="0" destOrd="0" presId="urn:microsoft.com/office/officeart/2005/8/layout/hierarchy3"/>
    <dgm:cxn modelId="{7CDBDE82-6581-46B4-9A60-741FD30A48B4}" type="presOf" srcId="{122C6964-65E6-4F1A-B79E-D3BB5C7C35D0}" destId="{CF90ED1F-0C3F-4D10-840F-E219E0CD8454}" srcOrd="1" destOrd="0" presId="urn:microsoft.com/office/officeart/2005/8/layout/hierarchy3"/>
    <dgm:cxn modelId="{EDA2ED26-CB67-4957-A187-A649F9F34219}" srcId="{122C6964-65E6-4F1A-B79E-D3BB5C7C35D0}" destId="{DC095776-C00F-47A5-AC6F-ED8ACD72CA69}" srcOrd="1" destOrd="0" parTransId="{688B6A6B-7AC6-458B-9544-1AF3CE23CB49}" sibTransId="{B827BDA7-2D5B-4E1E-A45A-D6BD4698E6C2}"/>
    <dgm:cxn modelId="{129F8267-BF08-4F67-91CF-72EA2D2ED7D1}" type="presOf" srcId="{688B6A6B-7AC6-458B-9544-1AF3CE23CB49}" destId="{EF1F58BE-D263-4A74-BE7B-164713D0360E}" srcOrd="0" destOrd="0" presId="urn:microsoft.com/office/officeart/2005/8/layout/hierarchy3"/>
    <dgm:cxn modelId="{813A9B45-68D4-41CE-AAA7-C75E27FB9287}" type="presOf" srcId="{695FBDA8-DE82-4BC5-8955-238DA28FCF75}" destId="{AA501CE8-D9E6-4A79-AC59-BEFF473B3DA7}" srcOrd="0" destOrd="0" presId="urn:microsoft.com/office/officeart/2005/8/layout/hierarchy3"/>
    <dgm:cxn modelId="{F1090E23-044D-4A24-982C-70FCC0982697}" srcId="{122C6964-65E6-4F1A-B79E-D3BB5C7C35D0}" destId="{89322D9F-0B31-4E40-8598-472F2A39AE09}" srcOrd="0" destOrd="0" parTransId="{695FBDA8-DE82-4BC5-8955-238DA28FCF75}" sibTransId="{A5AD84E1-68A3-4DDB-8A48-91A54FBDFFAC}"/>
    <dgm:cxn modelId="{DDFEDEDE-6B9F-4C9F-8E2C-24BC76DF3B9F}" srcId="{236B3DDB-4C16-4401-9440-4BA8D12A6BD4}" destId="{122C6964-65E6-4F1A-B79E-D3BB5C7C35D0}" srcOrd="0" destOrd="0" parTransId="{A275EE75-B245-4EF5-B63E-C34F5D6CB0BE}" sibTransId="{69DC0F93-9C1B-429E-AF4F-3A0B7E5AC2A9}"/>
    <dgm:cxn modelId="{082E8D1A-85A0-49EA-B315-7019841BDC44}" type="presOf" srcId="{122C6964-65E6-4F1A-B79E-D3BB5C7C35D0}" destId="{4AECA039-588A-42F4-9B55-709C46BA2198}" srcOrd="0" destOrd="0" presId="urn:microsoft.com/office/officeart/2005/8/layout/hierarchy3"/>
    <dgm:cxn modelId="{A339F748-C881-4BA6-9290-888BCE7A1AEA}" type="presParOf" srcId="{F8CD063A-7095-43A7-9DA1-4FF3347DC7CE}" destId="{64B10C08-7705-4174-BD46-ADE4AFE771C5}" srcOrd="0" destOrd="0" presId="urn:microsoft.com/office/officeart/2005/8/layout/hierarchy3"/>
    <dgm:cxn modelId="{C2CE4C4F-8250-4654-B189-B0E9F3E2F37C}" type="presParOf" srcId="{64B10C08-7705-4174-BD46-ADE4AFE771C5}" destId="{7F271612-18D2-4EF1-9A76-CA633680EA22}" srcOrd="0" destOrd="0" presId="urn:microsoft.com/office/officeart/2005/8/layout/hierarchy3"/>
    <dgm:cxn modelId="{7B0E80FE-9A38-47C8-A69D-9532331DDDC4}" type="presParOf" srcId="{7F271612-18D2-4EF1-9A76-CA633680EA22}" destId="{4AECA039-588A-42F4-9B55-709C46BA2198}" srcOrd="0" destOrd="0" presId="urn:microsoft.com/office/officeart/2005/8/layout/hierarchy3"/>
    <dgm:cxn modelId="{AE3573B9-5ED5-46EF-8C55-74FBCFA9228E}" type="presParOf" srcId="{7F271612-18D2-4EF1-9A76-CA633680EA22}" destId="{CF90ED1F-0C3F-4D10-840F-E219E0CD8454}" srcOrd="1" destOrd="0" presId="urn:microsoft.com/office/officeart/2005/8/layout/hierarchy3"/>
    <dgm:cxn modelId="{F3964EC6-072A-49D1-B671-245EDF473685}" type="presParOf" srcId="{64B10C08-7705-4174-BD46-ADE4AFE771C5}" destId="{2E545288-1AFC-4D7A-9C19-EED5BEDFDEB1}" srcOrd="1" destOrd="0" presId="urn:microsoft.com/office/officeart/2005/8/layout/hierarchy3"/>
    <dgm:cxn modelId="{E7940008-56B3-48CC-A58C-4A6DF53923B6}" type="presParOf" srcId="{2E545288-1AFC-4D7A-9C19-EED5BEDFDEB1}" destId="{AA501CE8-D9E6-4A79-AC59-BEFF473B3DA7}" srcOrd="0" destOrd="0" presId="urn:microsoft.com/office/officeart/2005/8/layout/hierarchy3"/>
    <dgm:cxn modelId="{5EE6DE86-F3ED-41D1-970C-9F24B2D417AE}" type="presParOf" srcId="{2E545288-1AFC-4D7A-9C19-EED5BEDFDEB1}" destId="{B7F3D8CD-E1B9-4793-B902-EA97E750BA86}" srcOrd="1" destOrd="0" presId="urn:microsoft.com/office/officeart/2005/8/layout/hierarchy3"/>
    <dgm:cxn modelId="{7E46DEDB-7F0E-4576-BE0A-5CBEBA787611}" type="presParOf" srcId="{2E545288-1AFC-4D7A-9C19-EED5BEDFDEB1}" destId="{EF1F58BE-D263-4A74-BE7B-164713D0360E}" srcOrd="2" destOrd="0" presId="urn:microsoft.com/office/officeart/2005/8/layout/hierarchy3"/>
    <dgm:cxn modelId="{8A629236-4A74-4081-B238-A611D06A3E8F}" type="presParOf" srcId="{2E545288-1AFC-4D7A-9C19-EED5BEDFDEB1}" destId="{5573CED1-E0EB-40BE-AE44-2D5DE297CBE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2D97A-96E7-4E8D-81EB-E44CF5930AA1}">
      <dsp:nvSpPr>
        <dsp:cNvPr id="0" name=""/>
        <dsp:cNvSpPr/>
      </dsp:nvSpPr>
      <dsp:spPr>
        <a:xfrm rot="16200000">
          <a:off x="508000" y="-508000"/>
          <a:ext cx="2032000" cy="3048000"/>
        </a:xfrm>
        <a:prstGeom prst="round1Rect">
          <a:avLst/>
        </a:prstGeom>
        <a:solidFill>
          <a:schemeClr val="accent2">
            <a:hueOff val="0"/>
            <a:satOff val="0"/>
            <a:lumOff val="0"/>
            <a:alphaOff val="0"/>
          </a:schemeClr>
        </a:solidFill>
        <a:ln>
          <a:solidFill>
            <a:schemeClr val="tx1"/>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s-EC" sz="5400" kern="1200" dirty="0"/>
        </a:p>
      </dsp:txBody>
      <dsp:txXfrm rot="5400000">
        <a:off x="0" y="0"/>
        <a:ext cx="3048000" cy="1524000"/>
      </dsp:txXfrm>
    </dsp:sp>
    <dsp:sp modelId="{62B060FE-AA92-425E-BB6A-A19E00BA2954}">
      <dsp:nvSpPr>
        <dsp:cNvPr id="0" name=""/>
        <dsp:cNvSpPr/>
      </dsp:nvSpPr>
      <dsp:spPr>
        <a:xfrm>
          <a:off x="3048000" y="0"/>
          <a:ext cx="3048000" cy="2032000"/>
        </a:xfrm>
        <a:prstGeom prst="round1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s-EC" sz="5400" kern="1200" dirty="0"/>
        </a:p>
      </dsp:txBody>
      <dsp:txXfrm>
        <a:off x="3048000" y="0"/>
        <a:ext cx="3048000" cy="1524000"/>
      </dsp:txXfrm>
    </dsp:sp>
    <dsp:sp modelId="{0C9E758D-77D7-4F2E-8111-34B60734D6D4}">
      <dsp:nvSpPr>
        <dsp:cNvPr id="0" name=""/>
        <dsp:cNvSpPr/>
      </dsp:nvSpPr>
      <dsp:spPr>
        <a:xfrm rot="10800000">
          <a:off x="0" y="2032000"/>
          <a:ext cx="3048000" cy="2032000"/>
        </a:xfrm>
        <a:prstGeom prst="round1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048" tIns="384048" rIns="384048" bIns="384048" numCol="1" spcCol="1270" anchor="ctr" anchorCtr="0">
          <a:noAutofit/>
        </a:bodyPr>
        <a:lstStyle/>
        <a:p>
          <a:pPr lvl="0" algn="ctr" defTabSz="2400300">
            <a:lnSpc>
              <a:spcPct val="90000"/>
            </a:lnSpc>
            <a:spcBef>
              <a:spcPct val="0"/>
            </a:spcBef>
            <a:spcAft>
              <a:spcPct val="35000"/>
            </a:spcAft>
          </a:pPr>
          <a:endParaRPr lang="es-EC" sz="5400" kern="1200" dirty="0"/>
        </a:p>
      </dsp:txBody>
      <dsp:txXfrm rot="10800000">
        <a:off x="0" y="2539999"/>
        <a:ext cx="3048000" cy="1524000"/>
      </dsp:txXfrm>
    </dsp:sp>
    <dsp:sp modelId="{80F8C62E-5B2A-467C-A048-5B1E95A832E9}">
      <dsp:nvSpPr>
        <dsp:cNvPr id="0" name=""/>
        <dsp:cNvSpPr/>
      </dsp:nvSpPr>
      <dsp:spPr>
        <a:xfrm rot="5400000">
          <a:off x="3556000" y="1523999"/>
          <a:ext cx="2032000" cy="3048000"/>
        </a:xfrm>
        <a:prstGeom prst="round1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02BD69-9D5B-47B0-B1DD-A1FDF0EDE1D1}">
      <dsp:nvSpPr>
        <dsp:cNvPr id="0" name=""/>
        <dsp:cNvSpPr/>
      </dsp:nvSpPr>
      <dsp:spPr>
        <a:xfrm>
          <a:off x="2133600" y="1615724"/>
          <a:ext cx="1828800" cy="832551"/>
        </a:xfrm>
        <a:prstGeom prst="roundRect">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s-ES" sz="1600" b="1" kern="12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lvl="0" algn="ctr" defTabSz="711200">
            <a:lnSpc>
              <a:spcPct val="90000"/>
            </a:lnSpc>
            <a:spcBef>
              <a:spcPct val="0"/>
            </a:spcBef>
            <a:spcAft>
              <a:spcPct val="35000"/>
            </a:spcAft>
          </a:pPr>
          <a:r>
            <a:rPr lang="es-ES" sz="1600" b="1" kern="120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FUNDAMENTOS DEL PROBLEMA</a:t>
          </a:r>
        </a:p>
        <a:p>
          <a:pPr lvl="0" algn="ctr" defTabSz="711200">
            <a:lnSpc>
              <a:spcPct val="90000"/>
            </a:lnSpc>
            <a:spcBef>
              <a:spcPct val="0"/>
            </a:spcBef>
            <a:spcAft>
              <a:spcPct val="35000"/>
            </a:spcAft>
          </a:pPr>
          <a:endParaRPr lang="es-EC" sz="1500" kern="1200" dirty="0"/>
        </a:p>
      </dsp:txBody>
      <dsp:txXfrm>
        <a:off x="2174242" y="1656366"/>
        <a:ext cx="1747516" cy="7512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01C36-C58C-445C-8DDC-17B8C975577F}">
      <dsp:nvSpPr>
        <dsp:cNvPr id="0" name=""/>
        <dsp:cNvSpPr/>
      </dsp:nvSpPr>
      <dsp:spPr>
        <a:xfrm rot="5400000">
          <a:off x="-91559" y="151383"/>
          <a:ext cx="610398" cy="427279"/>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1</a:t>
          </a:r>
          <a:endParaRPr lang="es-EC" sz="2000" kern="1200" dirty="0">
            <a:solidFill>
              <a:schemeClr val="tx1"/>
            </a:solidFill>
          </a:endParaRPr>
        </a:p>
      </dsp:txBody>
      <dsp:txXfrm rot="-5400000">
        <a:off x="1" y="273464"/>
        <a:ext cx="427279" cy="183119"/>
      </dsp:txXfrm>
    </dsp:sp>
    <dsp:sp modelId="{0F363322-3444-4549-8BA8-3CF79C6426C7}">
      <dsp:nvSpPr>
        <dsp:cNvPr id="0" name=""/>
        <dsp:cNvSpPr/>
      </dsp:nvSpPr>
      <dsp:spPr>
        <a:xfrm rot="5400000">
          <a:off x="3669845" y="-3236464"/>
          <a:ext cx="504411" cy="6989544"/>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La cooperativa en estudio en la actualidad no cuenta con objetivos estratégicos que permitan direccionar a la entidad cómo y hacia dónde quiere llegar a corto y largo plazo; ocasionando que a futuro sus altos directivos no puedan decidir si expandir su mercado o primero mejorar los productos y servicios que brindan en las agencias que tienen actualmente.</a:t>
          </a:r>
          <a:endParaRPr lang="es-EC" sz="1000" b="1" kern="1200" dirty="0">
            <a:latin typeface="Times New Roman" pitchFamily="18" charset="0"/>
            <a:cs typeface="Times New Roman" pitchFamily="18" charset="0"/>
          </a:endParaRPr>
        </a:p>
      </dsp:txBody>
      <dsp:txXfrm rot="-5400000">
        <a:off x="427279" y="30725"/>
        <a:ext cx="6964921" cy="455165"/>
      </dsp:txXfrm>
    </dsp:sp>
    <dsp:sp modelId="{FDB89D93-7708-47CC-BE3D-0EA391B96295}">
      <dsp:nvSpPr>
        <dsp:cNvPr id="0" name=""/>
        <dsp:cNvSpPr/>
      </dsp:nvSpPr>
      <dsp:spPr>
        <a:xfrm rot="5400000">
          <a:off x="-91559" y="696912"/>
          <a:ext cx="610398" cy="427279"/>
        </a:xfrm>
        <a:prstGeom prst="chevron">
          <a:avLst/>
        </a:prstGeom>
        <a:solidFill>
          <a:schemeClr val="accent2">
            <a:hueOff val="585190"/>
            <a:satOff val="-730"/>
            <a:lumOff val="172"/>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2</a:t>
          </a:r>
          <a:endParaRPr lang="es-EC" sz="2000" kern="1200" dirty="0">
            <a:solidFill>
              <a:schemeClr val="tx1"/>
            </a:solidFill>
          </a:endParaRPr>
        </a:p>
      </dsp:txBody>
      <dsp:txXfrm rot="-5400000">
        <a:off x="1" y="818993"/>
        <a:ext cx="427279" cy="183119"/>
      </dsp:txXfrm>
    </dsp:sp>
    <dsp:sp modelId="{5EB3D8A9-2BCC-423C-B669-AF6EE140BE85}">
      <dsp:nvSpPr>
        <dsp:cNvPr id="0" name=""/>
        <dsp:cNvSpPr/>
      </dsp:nvSpPr>
      <dsp:spPr>
        <a:xfrm rot="5400000">
          <a:off x="3723671" y="-2691039"/>
          <a:ext cx="396759" cy="6989544"/>
        </a:xfrm>
        <a:prstGeom prst="round2SameRect">
          <a:avLst/>
        </a:prstGeom>
        <a:solidFill>
          <a:schemeClr val="lt1">
            <a:alpha val="90000"/>
            <a:hueOff val="0"/>
            <a:satOff val="0"/>
            <a:lumOff val="0"/>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Las bases de datos sobre créditos concedidos, cartera improductiva, depósitos y estados financieros de años anteriores no se encuentran actualizados o simplemente no constan en el nuevo Software Financiero “DATABOX”, lo cual puede ser contraproducente para la institución al momento de rendir cuentas ante los auditores externos de la SEPS.</a:t>
          </a:r>
          <a:endParaRPr lang="es-EC" sz="1000" b="1" kern="1200" dirty="0">
            <a:latin typeface="Times New Roman" pitchFamily="18" charset="0"/>
            <a:cs typeface="Times New Roman" pitchFamily="18" charset="0"/>
          </a:endParaRPr>
        </a:p>
      </dsp:txBody>
      <dsp:txXfrm rot="-5400000">
        <a:off x="427279" y="624721"/>
        <a:ext cx="6970176" cy="358023"/>
      </dsp:txXfrm>
    </dsp:sp>
    <dsp:sp modelId="{86ADB0BC-22A6-4D44-A350-A7E47E90BA5C}">
      <dsp:nvSpPr>
        <dsp:cNvPr id="0" name=""/>
        <dsp:cNvSpPr/>
      </dsp:nvSpPr>
      <dsp:spPr>
        <a:xfrm rot="5400000">
          <a:off x="-91559" y="1242442"/>
          <a:ext cx="610398" cy="427279"/>
        </a:xfrm>
        <a:prstGeom prst="chevron">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3</a:t>
          </a:r>
          <a:endParaRPr lang="es-EC" sz="2000" kern="1200" dirty="0">
            <a:solidFill>
              <a:schemeClr val="tx1"/>
            </a:solidFill>
          </a:endParaRPr>
        </a:p>
      </dsp:txBody>
      <dsp:txXfrm rot="-5400000">
        <a:off x="1" y="1364523"/>
        <a:ext cx="427279" cy="183119"/>
      </dsp:txXfrm>
    </dsp:sp>
    <dsp:sp modelId="{46FBB974-0B57-4204-A67E-BF0AD9B0662F}">
      <dsp:nvSpPr>
        <dsp:cNvPr id="0" name=""/>
        <dsp:cNvSpPr/>
      </dsp:nvSpPr>
      <dsp:spPr>
        <a:xfrm rot="5400000">
          <a:off x="3723671" y="-2145510"/>
          <a:ext cx="396759" cy="6989544"/>
        </a:xfrm>
        <a:prstGeom prst="round2SameRect">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La cooperativa hasta el año 2014 no calculaba índices financieros básicamente porque en anteriores administraciones los altos directivos no realizaban procesos de capacitación de su personal sobre este tema por no tener datos actualizados de sus movimientos financieros y también por los costos elevados que implicaba financiar los mismos.</a:t>
          </a:r>
          <a:endParaRPr lang="es-EC" sz="1000" b="1" kern="1200" dirty="0">
            <a:latin typeface="Times New Roman" pitchFamily="18" charset="0"/>
            <a:cs typeface="Times New Roman" pitchFamily="18" charset="0"/>
          </a:endParaRPr>
        </a:p>
      </dsp:txBody>
      <dsp:txXfrm rot="-5400000">
        <a:off x="427279" y="1170250"/>
        <a:ext cx="6970176" cy="358023"/>
      </dsp:txXfrm>
    </dsp:sp>
    <dsp:sp modelId="{2C2B853F-972A-4A77-BED5-E3298C728013}">
      <dsp:nvSpPr>
        <dsp:cNvPr id="0" name=""/>
        <dsp:cNvSpPr/>
      </dsp:nvSpPr>
      <dsp:spPr>
        <a:xfrm rot="5400000">
          <a:off x="-91559" y="1787971"/>
          <a:ext cx="610398" cy="427279"/>
        </a:xfrm>
        <a:prstGeom prst="chevron">
          <a:avLst/>
        </a:prstGeom>
        <a:solidFill>
          <a:schemeClr val="accent2">
            <a:hueOff val="1755570"/>
            <a:satOff val="-2190"/>
            <a:lumOff val="515"/>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4</a:t>
          </a:r>
          <a:endParaRPr lang="es-EC" sz="2000" kern="1200" dirty="0">
            <a:solidFill>
              <a:schemeClr val="tx1"/>
            </a:solidFill>
          </a:endParaRPr>
        </a:p>
      </dsp:txBody>
      <dsp:txXfrm rot="-5400000">
        <a:off x="1" y="1910052"/>
        <a:ext cx="427279" cy="183119"/>
      </dsp:txXfrm>
    </dsp:sp>
    <dsp:sp modelId="{6FEE4F27-3855-4AD8-9D51-79713294132E}">
      <dsp:nvSpPr>
        <dsp:cNvPr id="0" name=""/>
        <dsp:cNvSpPr/>
      </dsp:nvSpPr>
      <dsp:spPr>
        <a:xfrm rot="5400000">
          <a:off x="3723671" y="-1599980"/>
          <a:ext cx="396759" cy="6989544"/>
        </a:xfrm>
        <a:prstGeom prst="round2SameRect">
          <a:avLst/>
        </a:prstGeom>
        <a:solidFill>
          <a:schemeClr val="lt1">
            <a:alpha val="90000"/>
            <a:hueOff val="0"/>
            <a:satOff val="0"/>
            <a:lumOff val="0"/>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La entidad en estudio tiene ratios financieros que no se acercan a las cifras registradas en las grandes cooperativas de ahorro y crédito del país, ni tampoco a las cantidades establecidas por la SEPS; especialmente en relación a la morosidad, cobertura de provisiones para la cartera improductiva y liquidez.</a:t>
          </a:r>
          <a:endParaRPr lang="es-EC" sz="1000" b="1" kern="1200" dirty="0">
            <a:latin typeface="Times New Roman" pitchFamily="18" charset="0"/>
            <a:cs typeface="Times New Roman" pitchFamily="18" charset="0"/>
          </a:endParaRPr>
        </a:p>
      </dsp:txBody>
      <dsp:txXfrm rot="-5400000">
        <a:off x="427279" y="1715780"/>
        <a:ext cx="6970176" cy="358023"/>
      </dsp:txXfrm>
    </dsp:sp>
    <dsp:sp modelId="{56DEDC64-2C57-437C-A18C-525F579F10E2}">
      <dsp:nvSpPr>
        <dsp:cNvPr id="0" name=""/>
        <dsp:cNvSpPr/>
      </dsp:nvSpPr>
      <dsp:spPr>
        <a:xfrm rot="5400000">
          <a:off x="-91559" y="2333501"/>
          <a:ext cx="610398" cy="427279"/>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5</a:t>
          </a:r>
          <a:endParaRPr lang="es-EC" sz="2000" kern="1200" dirty="0">
            <a:solidFill>
              <a:schemeClr val="tx1"/>
            </a:solidFill>
          </a:endParaRPr>
        </a:p>
      </dsp:txBody>
      <dsp:txXfrm rot="-5400000">
        <a:off x="1" y="2455582"/>
        <a:ext cx="427279" cy="183119"/>
      </dsp:txXfrm>
    </dsp:sp>
    <dsp:sp modelId="{293467AB-A377-406D-86E2-BD6FDB611EAB}">
      <dsp:nvSpPr>
        <dsp:cNvPr id="0" name=""/>
        <dsp:cNvSpPr/>
      </dsp:nvSpPr>
      <dsp:spPr>
        <a:xfrm rot="5400000">
          <a:off x="3723671" y="-1054451"/>
          <a:ext cx="396759" cy="6989544"/>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En la cooperativa no se está llevando a cabo un adecuado proceso de evaluación y aprobación de créditos ya que la mayoría de clientes que se encuentran en mora se encuentran la categoría “E”; la cual corresponde a las personas con créditos de difícil cobro, con  valores ve recuperación bajos y con mucho tiempo de antigüedad.</a:t>
          </a:r>
          <a:endParaRPr lang="es-EC" sz="1000" b="1" kern="1200" dirty="0">
            <a:latin typeface="Times New Roman" pitchFamily="18" charset="0"/>
            <a:cs typeface="Times New Roman" pitchFamily="18" charset="0"/>
          </a:endParaRPr>
        </a:p>
      </dsp:txBody>
      <dsp:txXfrm rot="-5400000">
        <a:off x="427279" y="2261309"/>
        <a:ext cx="6970176" cy="358023"/>
      </dsp:txXfrm>
    </dsp:sp>
    <dsp:sp modelId="{CDBD03C2-760A-4C02-88E7-F8C7FBC31D51}">
      <dsp:nvSpPr>
        <dsp:cNvPr id="0" name=""/>
        <dsp:cNvSpPr/>
      </dsp:nvSpPr>
      <dsp:spPr>
        <a:xfrm rot="5400000">
          <a:off x="-91559" y="2879030"/>
          <a:ext cx="610398" cy="427279"/>
        </a:xfrm>
        <a:prstGeom prst="chevron">
          <a:avLst/>
        </a:prstGeom>
        <a:solidFill>
          <a:schemeClr val="accent2">
            <a:hueOff val="2925949"/>
            <a:satOff val="-3649"/>
            <a:lumOff val="858"/>
            <a:alphaOff val="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6</a:t>
          </a:r>
          <a:endParaRPr lang="es-EC" sz="2000" kern="1200" dirty="0">
            <a:solidFill>
              <a:schemeClr val="tx1"/>
            </a:solidFill>
          </a:endParaRPr>
        </a:p>
      </dsp:txBody>
      <dsp:txXfrm rot="-5400000">
        <a:off x="1" y="3001111"/>
        <a:ext cx="427279" cy="183119"/>
      </dsp:txXfrm>
    </dsp:sp>
    <dsp:sp modelId="{D72556BB-51E3-4199-B679-A567238EBC0A}">
      <dsp:nvSpPr>
        <dsp:cNvPr id="0" name=""/>
        <dsp:cNvSpPr/>
      </dsp:nvSpPr>
      <dsp:spPr>
        <a:xfrm rot="5400000">
          <a:off x="3723671" y="-508921"/>
          <a:ext cx="396759" cy="6989544"/>
        </a:xfrm>
        <a:prstGeom prst="round2SameRect">
          <a:avLst/>
        </a:prstGeom>
        <a:solidFill>
          <a:schemeClr val="lt1">
            <a:alpha val="90000"/>
            <a:hueOff val="0"/>
            <a:satOff val="0"/>
            <a:lumOff val="0"/>
            <a:alphaOff val="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No se ha llevado a cabo el castigo de créditos irrecuperables en la entidad porque al momento de analizar los saldos crediticios de los clientes con más de tres años en mora se encontró que sus cantidades estaban en “cero”; caso contrario, la organización no tendría actualmente índices de morosidad tan elevados.</a:t>
          </a:r>
          <a:endParaRPr lang="es-EC" sz="1000" b="1" kern="1200" dirty="0">
            <a:latin typeface="Times New Roman" pitchFamily="18" charset="0"/>
            <a:cs typeface="Times New Roman" pitchFamily="18" charset="0"/>
          </a:endParaRPr>
        </a:p>
      </dsp:txBody>
      <dsp:txXfrm rot="-5400000">
        <a:off x="427279" y="2806839"/>
        <a:ext cx="6970176" cy="358023"/>
      </dsp:txXfrm>
    </dsp:sp>
    <dsp:sp modelId="{09C0D0CE-10BB-4E3A-935F-D1E7D8A76AF4}">
      <dsp:nvSpPr>
        <dsp:cNvPr id="0" name=""/>
        <dsp:cNvSpPr/>
      </dsp:nvSpPr>
      <dsp:spPr>
        <a:xfrm rot="5400000">
          <a:off x="-91559" y="3424560"/>
          <a:ext cx="610398" cy="427279"/>
        </a:xfrm>
        <a:prstGeom prst="chevron">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7</a:t>
          </a:r>
          <a:endParaRPr lang="es-EC" sz="2000" kern="1200" dirty="0">
            <a:solidFill>
              <a:schemeClr val="tx1"/>
            </a:solidFill>
          </a:endParaRPr>
        </a:p>
      </dsp:txBody>
      <dsp:txXfrm rot="-5400000">
        <a:off x="1" y="3546641"/>
        <a:ext cx="427279" cy="183119"/>
      </dsp:txXfrm>
    </dsp:sp>
    <dsp:sp modelId="{200C2987-5790-486F-A253-9E115B5A90B1}">
      <dsp:nvSpPr>
        <dsp:cNvPr id="0" name=""/>
        <dsp:cNvSpPr/>
      </dsp:nvSpPr>
      <dsp:spPr>
        <a:xfrm rot="5400000">
          <a:off x="3723671" y="36607"/>
          <a:ext cx="396759" cy="6989544"/>
        </a:xfrm>
        <a:prstGeom prst="round2SameRect">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Más de la cuarta parte de la cartera vencida se concentra en un reducido número de clientes; dando a entender que los mismos tienen muchos créditos recurrentes o que los montos de sus préstamos son demasiado altos.</a:t>
          </a:r>
          <a:endParaRPr lang="es-EC" sz="1000" b="1" kern="1200" dirty="0">
            <a:latin typeface="Times New Roman" pitchFamily="18" charset="0"/>
            <a:cs typeface="Times New Roman" pitchFamily="18" charset="0"/>
          </a:endParaRPr>
        </a:p>
      </dsp:txBody>
      <dsp:txXfrm rot="-5400000">
        <a:off x="427279" y="3352367"/>
        <a:ext cx="6970176" cy="358023"/>
      </dsp:txXfrm>
    </dsp:sp>
    <dsp:sp modelId="{77FFBA59-15C6-4DE0-9F7D-C0EE53CB6102}">
      <dsp:nvSpPr>
        <dsp:cNvPr id="0" name=""/>
        <dsp:cNvSpPr/>
      </dsp:nvSpPr>
      <dsp:spPr>
        <a:xfrm rot="5400000">
          <a:off x="-91559" y="3970089"/>
          <a:ext cx="610398" cy="427279"/>
        </a:xfrm>
        <a:prstGeom prst="chevron">
          <a:avLst/>
        </a:prstGeom>
        <a:solidFill>
          <a:schemeClr val="accent2">
            <a:hueOff val="4096329"/>
            <a:satOff val="-5109"/>
            <a:lumOff val="1201"/>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8</a:t>
          </a:r>
          <a:endParaRPr lang="es-EC" sz="2000" kern="1200" dirty="0">
            <a:solidFill>
              <a:schemeClr val="tx1"/>
            </a:solidFill>
          </a:endParaRPr>
        </a:p>
      </dsp:txBody>
      <dsp:txXfrm rot="-5400000">
        <a:off x="1" y="4092170"/>
        <a:ext cx="427279" cy="183119"/>
      </dsp:txXfrm>
    </dsp:sp>
    <dsp:sp modelId="{01774291-B3D0-49BC-8381-B2031A4EB9CC}">
      <dsp:nvSpPr>
        <dsp:cNvPr id="0" name=""/>
        <dsp:cNvSpPr/>
      </dsp:nvSpPr>
      <dsp:spPr>
        <a:xfrm rot="5400000">
          <a:off x="3723671" y="582137"/>
          <a:ext cx="396759" cy="6989544"/>
        </a:xfrm>
        <a:prstGeom prst="round2SameRect">
          <a:avLst/>
        </a:prstGeom>
        <a:solidFill>
          <a:schemeClr val="lt1">
            <a:alpha val="90000"/>
            <a:hueOff val="0"/>
            <a:satOff val="0"/>
            <a:lumOff val="0"/>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La cooperativa no posee muchos fondos disponibles que permitan cubrir las necesidades de efectivo de sus depositantes en el corto plazo salvo si recibe financiamiento externo por parte de la CONAFIPS o cualquier otra entidad financiera.</a:t>
          </a:r>
          <a:endParaRPr lang="es-EC" sz="1000" b="1" kern="1200" dirty="0">
            <a:latin typeface="Times New Roman" pitchFamily="18" charset="0"/>
            <a:cs typeface="Times New Roman" pitchFamily="18" charset="0"/>
          </a:endParaRPr>
        </a:p>
      </dsp:txBody>
      <dsp:txXfrm rot="-5400000">
        <a:off x="427279" y="3897897"/>
        <a:ext cx="6970176" cy="358023"/>
      </dsp:txXfrm>
    </dsp:sp>
    <dsp:sp modelId="{314F2CDF-09BD-4FFE-8BBF-4EA1EE1755B7}">
      <dsp:nvSpPr>
        <dsp:cNvPr id="0" name=""/>
        <dsp:cNvSpPr/>
      </dsp:nvSpPr>
      <dsp:spPr>
        <a:xfrm rot="5400000">
          <a:off x="-91559" y="4515619"/>
          <a:ext cx="610398" cy="427279"/>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9</a:t>
          </a:r>
          <a:endParaRPr lang="es-EC" sz="2000" kern="1200" dirty="0">
            <a:solidFill>
              <a:schemeClr val="tx1"/>
            </a:solidFill>
          </a:endParaRPr>
        </a:p>
      </dsp:txBody>
      <dsp:txXfrm rot="-5400000">
        <a:off x="1" y="4637700"/>
        <a:ext cx="427279" cy="183119"/>
      </dsp:txXfrm>
    </dsp:sp>
    <dsp:sp modelId="{753923BA-B07A-48A9-9F88-A83F3BDEEBD3}">
      <dsp:nvSpPr>
        <dsp:cNvPr id="0" name=""/>
        <dsp:cNvSpPr/>
      </dsp:nvSpPr>
      <dsp:spPr>
        <a:xfrm rot="5400000">
          <a:off x="3723671" y="1127666"/>
          <a:ext cx="396759" cy="6989544"/>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La entidad no se encuentra preparada para cubrir las necesidades de sus cien mayores depositantes ya que sus fondos de mayor liquidez apenas alcanzan para satisfacer los requerimientos de efectivo de máximo doce clientes. </a:t>
          </a:r>
          <a:endParaRPr lang="es-EC" sz="1000" b="1" kern="1200" dirty="0">
            <a:latin typeface="Times New Roman" pitchFamily="18" charset="0"/>
            <a:cs typeface="Times New Roman" pitchFamily="18" charset="0"/>
          </a:endParaRPr>
        </a:p>
      </dsp:txBody>
      <dsp:txXfrm rot="-5400000">
        <a:off x="427279" y="4443426"/>
        <a:ext cx="6970176" cy="3580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01C36-C58C-445C-8DDC-17B8C975577F}">
      <dsp:nvSpPr>
        <dsp:cNvPr id="0" name=""/>
        <dsp:cNvSpPr/>
      </dsp:nvSpPr>
      <dsp:spPr>
        <a:xfrm rot="5400000">
          <a:off x="-89623" y="152342"/>
          <a:ext cx="597490" cy="41824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1</a:t>
          </a:r>
          <a:endParaRPr lang="es-EC" sz="2000" kern="1200" dirty="0">
            <a:solidFill>
              <a:schemeClr val="tx1"/>
            </a:solidFill>
          </a:endParaRPr>
        </a:p>
      </dsp:txBody>
      <dsp:txXfrm rot="-5400000">
        <a:off x="1" y="271841"/>
        <a:ext cx="418243" cy="179247"/>
      </dsp:txXfrm>
    </dsp:sp>
    <dsp:sp modelId="{0F363322-3444-4549-8BA8-3CF79C6426C7}">
      <dsp:nvSpPr>
        <dsp:cNvPr id="0" name=""/>
        <dsp:cNvSpPr/>
      </dsp:nvSpPr>
      <dsp:spPr>
        <a:xfrm rot="5400000">
          <a:off x="3670661" y="-3242284"/>
          <a:ext cx="493743" cy="699858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Elaborar de manera inmediata el Plan Estratégico, el Plan Táctico y el Plan Operativo Anual donde se puedan visualizar los objetivos y estrategias que se van a efectuar a corto, mediano y largo plazo para el cumplimiento tanto de las actividades de intermediación financiera como de las labores administrativas y operativas de la entidad.</a:t>
          </a:r>
          <a:endParaRPr lang="es-EC" sz="1000" b="1" kern="1200" dirty="0">
            <a:latin typeface="Times New Roman" pitchFamily="18" charset="0"/>
            <a:cs typeface="Times New Roman" pitchFamily="18" charset="0"/>
          </a:endParaRPr>
        </a:p>
      </dsp:txBody>
      <dsp:txXfrm rot="-5400000">
        <a:off x="418243" y="34237"/>
        <a:ext cx="6974477" cy="445537"/>
      </dsp:txXfrm>
    </dsp:sp>
    <dsp:sp modelId="{FDB89D93-7708-47CC-BE3D-0EA391B96295}">
      <dsp:nvSpPr>
        <dsp:cNvPr id="0" name=""/>
        <dsp:cNvSpPr/>
      </dsp:nvSpPr>
      <dsp:spPr>
        <a:xfrm rot="5400000">
          <a:off x="-89623" y="686335"/>
          <a:ext cx="597490" cy="418243"/>
        </a:xfrm>
        <a:prstGeom prst="chevron">
          <a:avLst/>
        </a:prstGeom>
        <a:solidFill>
          <a:schemeClr val="accent2">
            <a:hueOff val="585190"/>
            <a:satOff val="-730"/>
            <a:lumOff val="172"/>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2</a:t>
          </a:r>
          <a:endParaRPr lang="es-EC" sz="2000" kern="1200" dirty="0">
            <a:solidFill>
              <a:schemeClr val="tx1"/>
            </a:solidFill>
          </a:endParaRPr>
        </a:p>
      </dsp:txBody>
      <dsp:txXfrm rot="-5400000">
        <a:off x="1" y="805834"/>
        <a:ext cx="418243" cy="179247"/>
      </dsp:txXfrm>
    </dsp:sp>
    <dsp:sp modelId="{5EB3D8A9-2BCC-423C-B669-AF6EE140BE85}">
      <dsp:nvSpPr>
        <dsp:cNvPr id="0" name=""/>
        <dsp:cNvSpPr/>
      </dsp:nvSpPr>
      <dsp:spPr>
        <a:xfrm rot="5400000">
          <a:off x="3723349" y="-2708394"/>
          <a:ext cx="388368" cy="6998580"/>
        </a:xfrm>
        <a:prstGeom prst="round2SameRect">
          <a:avLst/>
        </a:prstGeom>
        <a:solidFill>
          <a:schemeClr val="lt1">
            <a:alpha val="90000"/>
            <a:hueOff val="0"/>
            <a:satOff val="0"/>
            <a:lumOff val="0"/>
            <a:alphaOff val="0"/>
          </a:schemeClr>
        </a:solidFill>
        <a:ln w="25400" cap="flat" cmpd="sng" algn="ctr">
          <a:solidFill>
            <a:schemeClr val="accent2">
              <a:hueOff val="585190"/>
              <a:satOff val="-730"/>
              <a:lumOff val="1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Actualizar en el menor tiempo posible los registros de sus operaciones activas y pasivas así como también sus estados financieros con el propósito de que puedan sustentar la validez de dicha información ante su auditor interno y ante la SEPS.</a:t>
          </a:r>
          <a:endParaRPr lang="es-EC" sz="1000" b="1" kern="1200" dirty="0">
            <a:latin typeface="Times New Roman" pitchFamily="18" charset="0"/>
            <a:cs typeface="Times New Roman" pitchFamily="18" charset="0"/>
          </a:endParaRPr>
        </a:p>
      </dsp:txBody>
      <dsp:txXfrm rot="-5400000">
        <a:off x="418244" y="615670"/>
        <a:ext cx="6979621" cy="350450"/>
      </dsp:txXfrm>
    </dsp:sp>
    <dsp:sp modelId="{86ADB0BC-22A6-4D44-A350-A7E47E90BA5C}">
      <dsp:nvSpPr>
        <dsp:cNvPr id="0" name=""/>
        <dsp:cNvSpPr/>
      </dsp:nvSpPr>
      <dsp:spPr>
        <a:xfrm rot="5400000">
          <a:off x="-89623" y="1220327"/>
          <a:ext cx="597490" cy="418243"/>
        </a:xfrm>
        <a:prstGeom prst="chevron">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3</a:t>
          </a:r>
          <a:endParaRPr lang="es-EC" sz="2000" kern="1200" dirty="0">
            <a:solidFill>
              <a:schemeClr val="tx1"/>
            </a:solidFill>
          </a:endParaRPr>
        </a:p>
      </dsp:txBody>
      <dsp:txXfrm rot="-5400000">
        <a:off x="1" y="1339826"/>
        <a:ext cx="418243" cy="179247"/>
      </dsp:txXfrm>
    </dsp:sp>
    <dsp:sp modelId="{46FBB974-0B57-4204-A67E-BF0AD9B0662F}">
      <dsp:nvSpPr>
        <dsp:cNvPr id="0" name=""/>
        <dsp:cNvSpPr/>
      </dsp:nvSpPr>
      <dsp:spPr>
        <a:xfrm rot="5400000">
          <a:off x="3723349" y="-2174401"/>
          <a:ext cx="388368" cy="6998580"/>
        </a:xfrm>
        <a:prstGeom prst="round2SameRect">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Calcular mensualmente o al menos trimestralmente todos los indicadores financieros de la SEPS que corresponden a las cooperativas de ahorro y crédito bajo la premisa de economía popular y solidaria para verificar sus niveles de morosidad, liquidez, rentabilidad, capital y solvencia patrimonial.</a:t>
          </a:r>
          <a:endParaRPr lang="es-EC" sz="1000" b="1" kern="1200" dirty="0">
            <a:latin typeface="Times New Roman" pitchFamily="18" charset="0"/>
            <a:cs typeface="Times New Roman" pitchFamily="18" charset="0"/>
          </a:endParaRPr>
        </a:p>
      </dsp:txBody>
      <dsp:txXfrm rot="-5400000">
        <a:off x="418244" y="1149663"/>
        <a:ext cx="6979621" cy="350450"/>
      </dsp:txXfrm>
    </dsp:sp>
    <dsp:sp modelId="{2C2B853F-972A-4A77-BED5-E3298C728013}">
      <dsp:nvSpPr>
        <dsp:cNvPr id="0" name=""/>
        <dsp:cNvSpPr/>
      </dsp:nvSpPr>
      <dsp:spPr>
        <a:xfrm rot="5400000">
          <a:off x="-89623" y="1852596"/>
          <a:ext cx="597490" cy="418243"/>
        </a:xfrm>
        <a:prstGeom prst="chevron">
          <a:avLst/>
        </a:prstGeom>
        <a:solidFill>
          <a:schemeClr val="accent2">
            <a:hueOff val="1755570"/>
            <a:satOff val="-2190"/>
            <a:lumOff val="515"/>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4</a:t>
          </a:r>
          <a:endParaRPr lang="es-EC" sz="2000" kern="1200" dirty="0">
            <a:solidFill>
              <a:schemeClr val="tx1"/>
            </a:solidFill>
          </a:endParaRPr>
        </a:p>
      </dsp:txBody>
      <dsp:txXfrm rot="-5400000">
        <a:off x="1" y="1972095"/>
        <a:ext cx="418243" cy="179247"/>
      </dsp:txXfrm>
    </dsp:sp>
    <dsp:sp modelId="{6FEE4F27-3855-4AD8-9D51-79713294132E}">
      <dsp:nvSpPr>
        <dsp:cNvPr id="0" name=""/>
        <dsp:cNvSpPr/>
      </dsp:nvSpPr>
      <dsp:spPr>
        <a:xfrm rot="5400000">
          <a:off x="3625072" y="-1550645"/>
          <a:ext cx="584921" cy="6998580"/>
        </a:xfrm>
        <a:prstGeom prst="round2SameRect">
          <a:avLst/>
        </a:prstGeom>
        <a:solidFill>
          <a:schemeClr val="lt1">
            <a:alpha val="90000"/>
            <a:hueOff val="0"/>
            <a:satOff val="0"/>
            <a:lumOff val="0"/>
            <a:alphaOff val="0"/>
          </a:schemeClr>
        </a:solidFill>
        <a:ln w="25400" cap="flat" cmpd="sng" algn="ctr">
          <a:solidFill>
            <a:schemeClr val="accent2">
              <a:hueOff val="1755570"/>
              <a:satOff val="-2190"/>
              <a:lumOff val="5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Crear un plan de contingencia que plantee la revisión continua de los activos productivos (inversiones, créditos por vencer, otros.), la cartera improductiva (que no devenga intereses y vencida), los pasivos con costo (depósitos a la vista, operaciones interbancarias, obligaciones financieras, otros) y los fondos disponibles a fin de establecer estrategias que permitan enfrentar todos los riesgos financieros a los que está expuesta la cooperativa; en especial los riesgos de tasas de interés, de crédito y de liquidez. </a:t>
          </a:r>
          <a:endParaRPr lang="es-EC" sz="1000" b="1" kern="1200" dirty="0">
            <a:latin typeface="Times New Roman" pitchFamily="18" charset="0"/>
            <a:cs typeface="Times New Roman" pitchFamily="18" charset="0"/>
          </a:endParaRPr>
        </a:p>
      </dsp:txBody>
      <dsp:txXfrm rot="-5400000">
        <a:off x="418243" y="1684737"/>
        <a:ext cx="6970027" cy="527815"/>
      </dsp:txXfrm>
    </dsp:sp>
    <dsp:sp modelId="{56DEDC64-2C57-437C-A18C-525F579F10E2}">
      <dsp:nvSpPr>
        <dsp:cNvPr id="0" name=""/>
        <dsp:cNvSpPr/>
      </dsp:nvSpPr>
      <dsp:spPr>
        <a:xfrm rot="5400000">
          <a:off x="-89623" y="2386589"/>
          <a:ext cx="597490" cy="418243"/>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5</a:t>
          </a:r>
          <a:endParaRPr lang="es-EC" sz="2000" kern="1200" dirty="0">
            <a:solidFill>
              <a:schemeClr val="tx1"/>
            </a:solidFill>
          </a:endParaRPr>
        </a:p>
      </dsp:txBody>
      <dsp:txXfrm rot="-5400000">
        <a:off x="1" y="2506088"/>
        <a:ext cx="418243" cy="179247"/>
      </dsp:txXfrm>
    </dsp:sp>
    <dsp:sp modelId="{293467AB-A377-406D-86E2-BD6FDB611EAB}">
      <dsp:nvSpPr>
        <dsp:cNvPr id="0" name=""/>
        <dsp:cNvSpPr/>
      </dsp:nvSpPr>
      <dsp:spPr>
        <a:xfrm rot="5400000">
          <a:off x="3723349" y="-1000850"/>
          <a:ext cx="388368" cy="6998580"/>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Indagar de manera exhaustiva los antecedentes crediticios de los clientes a través de visitas a sus domicilios o lugares de trabajo, entrevistas con sus garantes y consultas a la “Central de Riesgos Ecuador” o burós de información de crédito sobre su historial al momento de solicitar y pagar préstamos..</a:t>
          </a:r>
          <a:endParaRPr lang="es-EC" sz="1000" b="1" kern="1200" dirty="0">
            <a:latin typeface="Times New Roman" pitchFamily="18" charset="0"/>
            <a:cs typeface="Times New Roman" pitchFamily="18" charset="0"/>
          </a:endParaRPr>
        </a:p>
      </dsp:txBody>
      <dsp:txXfrm rot="-5400000">
        <a:off x="418244" y="2323214"/>
        <a:ext cx="6979621" cy="350450"/>
      </dsp:txXfrm>
    </dsp:sp>
    <dsp:sp modelId="{CDBD03C2-760A-4C02-88E7-F8C7FBC31D51}">
      <dsp:nvSpPr>
        <dsp:cNvPr id="0" name=""/>
        <dsp:cNvSpPr/>
      </dsp:nvSpPr>
      <dsp:spPr>
        <a:xfrm rot="5400000">
          <a:off x="-89623" y="2920582"/>
          <a:ext cx="597490" cy="418243"/>
        </a:xfrm>
        <a:prstGeom prst="chevron">
          <a:avLst/>
        </a:prstGeom>
        <a:solidFill>
          <a:schemeClr val="accent2">
            <a:hueOff val="2925949"/>
            <a:satOff val="-3649"/>
            <a:lumOff val="858"/>
            <a:alphaOff val="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6</a:t>
          </a:r>
          <a:endParaRPr lang="es-EC" sz="2000" kern="1200" dirty="0">
            <a:solidFill>
              <a:schemeClr val="tx1"/>
            </a:solidFill>
          </a:endParaRPr>
        </a:p>
      </dsp:txBody>
      <dsp:txXfrm rot="-5400000">
        <a:off x="1" y="3040081"/>
        <a:ext cx="418243" cy="179247"/>
      </dsp:txXfrm>
    </dsp:sp>
    <dsp:sp modelId="{D72556BB-51E3-4199-B679-A567238EBC0A}">
      <dsp:nvSpPr>
        <dsp:cNvPr id="0" name=""/>
        <dsp:cNvSpPr/>
      </dsp:nvSpPr>
      <dsp:spPr>
        <a:xfrm rot="5400000">
          <a:off x="3723349" y="-474147"/>
          <a:ext cx="388368" cy="6998580"/>
        </a:xfrm>
        <a:prstGeom prst="round2SameRect">
          <a:avLst/>
        </a:prstGeom>
        <a:solidFill>
          <a:schemeClr val="lt1">
            <a:alpha val="90000"/>
            <a:hueOff val="0"/>
            <a:satOff val="0"/>
            <a:lumOff val="0"/>
            <a:alphaOff val="0"/>
          </a:schemeClr>
        </a:solidFill>
        <a:ln w="25400" cap="flat" cmpd="sng" algn="ctr">
          <a:solidFill>
            <a:schemeClr val="accent2">
              <a:hueOff val="2925949"/>
              <a:satOff val="-3649"/>
              <a:lumOff val="8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Establecer provisiones para cuentas incobrables y castigar los créditos que hayan superado los tres años de morosidad luego de haber agotado todas las instancias posibles de cobro a fin de poder estimar de mejor manera los niveles de pérdida máxima aceptada en la cartera de créditos vencida para los próximos períodos económicos.</a:t>
          </a:r>
          <a:endParaRPr lang="es-EC" sz="1000" b="1" kern="1200" dirty="0">
            <a:latin typeface="Times New Roman" pitchFamily="18" charset="0"/>
            <a:cs typeface="Times New Roman" pitchFamily="18" charset="0"/>
          </a:endParaRPr>
        </a:p>
      </dsp:txBody>
      <dsp:txXfrm rot="-5400000">
        <a:off x="418244" y="2849917"/>
        <a:ext cx="6979621" cy="350450"/>
      </dsp:txXfrm>
    </dsp:sp>
    <dsp:sp modelId="{09C0D0CE-10BB-4E3A-935F-D1E7D8A76AF4}">
      <dsp:nvSpPr>
        <dsp:cNvPr id="0" name=""/>
        <dsp:cNvSpPr/>
      </dsp:nvSpPr>
      <dsp:spPr>
        <a:xfrm rot="5400000">
          <a:off x="-89623" y="3454574"/>
          <a:ext cx="597490" cy="418243"/>
        </a:xfrm>
        <a:prstGeom prst="chevron">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7</a:t>
          </a:r>
          <a:endParaRPr lang="es-EC" sz="2000" kern="1200" dirty="0">
            <a:solidFill>
              <a:schemeClr val="tx1"/>
            </a:solidFill>
          </a:endParaRPr>
        </a:p>
      </dsp:txBody>
      <dsp:txXfrm rot="-5400000">
        <a:off x="1" y="3574073"/>
        <a:ext cx="418243" cy="179247"/>
      </dsp:txXfrm>
    </dsp:sp>
    <dsp:sp modelId="{200C2987-5790-486F-A253-9E115B5A90B1}">
      <dsp:nvSpPr>
        <dsp:cNvPr id="0" name=""/>
        <dsp:cNvSpPr/>
      </dsp:nvSpPr>
      <dsp:spPr>
        <a:xfrm rot="5400000">
          <a:off x="3723349" y="59845"/>
          <a:ext cx="388368" cy="6998580"/>
        </a:xfrm>
        <a:prstGeom prst="round2SameRect">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Impulsar la gestión de recuperación de la cartera vencida especialmente en las personas que adeuden montos grandes o que tengan muchos préstamos con el objetivo de recuperar toda o al menos la mayor parte de los créditos en mora y así disminuir los niveles de morosidad..</a:t>
          </a:r>
          <a:endParaRPr lang="es-EC" sz="1000" b="1" kern="1200" dirty="0">
            <a:latin typeface="Times New Roman" pitchFamily="18" charset="0"/>
            <a:cs typeface="Times New Roman" pitchFamily="18" charset="0"/>
          </a:endParaRPr>
        </a:p>
      </dsp:txBody>
      <dsp:txXfrm rot="-5400000">
        <a:off x="418244" y="3383910"/>
        <a:ext cx="6979621" cy="350450"/>
      </dsp:txXfrm>
    </dsp:sp>
    <dsp:sp modelId="{77FFBA59-15C6-4DE0-9F7D-C0EE53CB6102}">
      <dsp:nvSpPr>
        <dsp:cNvPr id="0" name=""/>
        <dsp:cNvSpPr/>
      </dsp:nvSpPr>
      <dsp:spPr>
        <a:xfrm rot="5400000">
          <a:off x="-89623" y="3988567"/>
          <a:ext cx="597490" cy="418243"/>
        </a:xfrm>
        <a:prstGeom prst="chevron">
          <a:avLst/>
        </a:prstGeom>
        <a:solidFill>
          <a:schemeClr val="accent2">
            <a:hueOff val="4096329"/>
            <a:satOff val="-5109"/>
            <a:lumOff val="1201"/>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8</a:t>
          </a:r>
          <a:endParaRPr lang="es-EC" sz="2000" kern="1200" dirty="0">
            <a:solidFill>
              <a:schemeClr val="tx1"/>
            </a:solidFill>
          </a:endParaRPr>
        </a:p>
      </dsp:txBody>
      <dsp:txXfrm rot="-5400000">
        <a:off x="1" y="4108066"/>
        <a:ext cx="418243" cy="179247"/>
      </dsp:txXfrm>
    </dsp:sp>
    <dsp:sp modelId="{01774291-B3D0-49BC-8381-B2031A4EB9CC}">
      <dsp:nvSpPr>
        <dsp:cNvPr id="0" name=""/>
        <dsp:cNvSpPr/>
      </dsp:nvSpPr>
      <dsp:spPr>
        <a:xfrm rot="5400000">
          <a:off x="3723349" y="593837"/>
          <a:ext cx="388368" cy="6998580"/>
        </a:xfrm>
        <a:prstGeom prst="round2SameRect">
          <a:avLst/>
        </a:prstGeom>
        <a:solidFill>
          <a:schemeClr val="lt1">
            <a:alpha val="90000"/>
            <a:hueOff val="0"/>
            <a:satOff val="0"/>
            <a:lumOff val="0"/>
            <a:alphaOff val="0"/>
          </a:schemeClr>
        </a:solidFill>
        <a:ln w="25400" cap="flat" cmpd="sng" algn="ctr">
          <a:solidFill>
            <a:schemeClr val="accent2">
              <a:hueOff val="4096329"/>
              <a:satOff val="-5109"/>
              <a:lumOff val="12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Elaborar proyecciones de flujos de caja incluyendo intereses ganados y pagados que permitan determinar la cantidad de fondos disponibles que la entidad pudiera tener a futuro para satisfacer las necesidades de efectivo de sus depositantes.</a:t>
          </a:r>
          <a:endParaRPr lang="es-EC" sz="1000" b="1" kern="1200" dirty="0">
            <a:latin typeface="Times New Roman" pitchFamily="18" charset="0"/>
            <a:cs typeface="Times New Roman" pitchFamily="18" charset="0"/>
          </a:endParaRPr>
        </a:p>
      </dsp:txBody>
      <dsp:txXfrm rot="-5400000">
        <a:off x="418244" y="3917902"/>
        <a:ext cx="6979621" cy="350450"/>
      </dsp:txXfrm>
    </dsp:sp>
    <dsp:sp modelId="{314F2CDF-09BD-4FFE-8BBF-4EA1EE1755B7}">
      <dsp:nvSpPr>
        <dsp:cNvPr id="0" name=""/>
        <dsp:cNvSpPr/>
      </dsp:nvSpPr>
      <dsp:spPr>
        <a:xfrm rot="5400000">
          <a:off x="-89623" y="4522559"/>
          <a:ext cx="597490" cy="418243"/>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9</a:t>
          </a:r>
          <a:endParaRPr lang="es-EC" sz="2000" kern="1200" dirty="0">
            <a:solidFill>
              <a:schemeClr val="tx1"/>
            </a:solidFill>
          </a:endParaRPr>
        </a:p>
      </dsp:txBody>
      <dsp:txXfrm rot="-5400000">
        <a:off x="1" y="4642058"/>
        <a:ext cx="418243" cy="179247"/>
      </dsp:txXfrm>
    </dsp:sp>
    <dsp:sp modelId="{753923BA-B07A-48A9-9F88-A83F3BDEEBD3}">
      <dsp:nvSpPr>
        <dsp:cNvPr id="0" name=""/>
        <dsp:cNvSpPr/>
      </dsp:nvSpPr>
      <dsp:spPr>
        <a:xfrm rot="5400000">
          <a:off x="3723349" y="1127830"/>
          <a:ext cx="388368" cy="6998580"/>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just" defTabSz="444500">
            <a:lnSpc>
              <a:spcPct val="90000"/>
            </a:lnSpc>
            <a:spcBef>
              <a:spcPct val="0"/>
            </a:spcBef>
            <a:spcAft>
              <a:spcPct val="15000"/>
            </a:spcAft>
            <a:buChar char="••"/>
          </a:pPr>
          <a:r>
            <a:rPr lang="es-EC" sz="1000" b="1" kern="1200" dirty="0" smtClean="0">
              <a:latin typeface="Times New Roman" pitchFamily="18" charset="0"/>
              <a:cs typeface="Times New Roman" pitchFamily="18" charset="0"/>
            </a:rPr>
            <a:t>Efectuar un estudio detallado de los tipos de depósitos que maneja la entidad a fin de definir a los principales depositantes y el grado de concentración que tiene cada uno en los ahorros.. </a:t>
          </a:r>
          <a:endParaRPr lang="es-EC" sz="1000" b="1" kern="1200" dirty="0">
            <a:latin typeface="Times New Roman" pitchFamily="18" charset="0"/>
            <a:cs typeface="Times New Roman" pitchFamily="18" charset="0"/>
          </a:endParaRPr>
        </a:p>
      </dsp:txBody>
      <dsp:txXfrm rot="-5400000">
        <a:off x="418244" y="4451895"/>
        <a:ext cx="6979621" cy="350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748A7-E904-46C0-B949-92CDDE9C1E2A}">
      <dsp:nvSpPr>
        <dsp:cNvPr id="0" name=""/>
        <dsp:cNvSpPr/>
      </dsp:nvSpPr>
      <dsp:spPr>
        <a:xfrm rot="5400000">
          <a:off x="-330493" y="351640"/>
          <a:ext cx="2203287" cy="1542301"/>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b="1" kern="1200" smtClean="0">
              <a:latin typeface="Times New Roman" pitchFamily="18" charset="0"/>
              <a:cs typeface="Times New Roman" pitchFamily="18" charset="0"/>
            </a:rPr>
            <a:t>General</a:t>
          </a:r>
          <a:endParaRPr lang="es-EC" sz="2500" b="1" kern="1200" dirty="0">
            <a:latin typeface="Times New Roman" pitchFamily="18" charset="0"/>
            <a:cs typeface="Times New Roman" pitchFamily="18" charset="0"/>
          </a:endParaRPr>
        </a:p>
      </dsp:txBody>
      <dsp:txXfrm rot="-5400000">
        <a:off x="1" y="792298"/>
        <a:ext cx="1542301" cy="660986"/>
      </dsp:txXfrm>
    </dsp:sp>
    <dsp:sp modelId="{806D641D-29FC-4D93-A29A-B1AB621B3AD7}">
      <dsp:nvSpPr>
        <dsp:cNvPr id="0" name=""/>
        <dsp:cNvSpPr/>
      </dsp:nvSpPr>
      <dsp:spPr>
        <a:xfrm rot="5400000">
          <a:off x="3907510" y="-2344061"/>
          <a:ext cx="1432136" cy="6162554"/>
        </a:xfrm>
        <a:prstGeom prst="round2SameRect">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b="1" kern="1200" dirty="0" smtClean="0">
              <a:solidFill>
                <a:srgbClr val="0000FF"/>
              </a:solidFill>
              <a:latin typeface="Times New Roman" pitchFamily="18" charset="0"/>
              <a:cs typeface="Times New Roman" pitchFamily="18" charset="0"/>
            </a:rPr>
            <a:t>Analizar los procesos de administración y evaluación de riesgos  a fin de identificar las causas del incremento del riesgo de liquidez y proponer directrices de gestión administrativa de evaluación y prevención de riesgos financieros que contribuyan a disminuir el riesgo financiero de la COAC Indígena «Alfa y Omega» Ltda.</a:t>
          </a:r>
          <a:endParaRPr lang="es-EC" sz="1600" b="1" kern="1200" dirty="0">
            <a:solidFill>
              <a:srgbClr val="0000FF"/>
            </a:solidFill>
            <a:latin typeface="Times New Roman" pitchFamily="18" charset="0"/>
            <a:cs typeface="Times New Roman" pitchFamily="18" charset="0"/>
          </a:endParaRPr>
        </a:p>
      </dsp:txBody>
      <dsp:txXfrm rot="-5400000">
        <a:off x="1542302" y="91058"/>
        <a:ext cx="6092643" cy="1292314"/>
      </dsp:txXfrm>
    </dsp:sp>
    <dsp:sp modelId="{43FB3184-35B4-4143-A219-F1402D55BB5B}">
      <dsp:nvSpPr>
        <dsp:cNvPr id="0" name=""/>
        <dsp:cNvSpPr/>
      </dsp:nvSpPr>
      <dsp:spPr>
        <a:xfrm rot="5400000">
          <a:off x="-330493" y="2679919"/>
          <a:ext cx="2203287" cy="1542301"/>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tx1"/>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EC" sz="2500" b="1" kern="1200" smtClean="0">
              <a:latin typeface="Times New Roman" pitchFamily="18" charset="0"/>
              <a:cs typeface="Times New Roman" pitchFamily="18" charset="0"/>
            </a:rPr>
            <a:t>Específicos</a:t>
          </a:r>
          <a:endParaRPr lang="es-EC" sz="2500" b="1" kern="1200" dirty="0">
            <a:latin typeface="Times New Roman" pitchFamily="18" charset="0"/>
            <a:cs typeface="Times New Roman" pitchFamily="18" charset="0"/>
          </a:endParaRPr>
        </a:p>
      </dsp:txBody>
      <dsp:txXfrm rot="-5400000">
        <a:off x="1" y="3120577"/>
        <a:ext cx="1542301" cy="660986"/>
      </dsp:txXfrm>
    </dsp:sp>
    <dsp:sp modelId="{8EA669B4-3432-4A89-8C92-F2660172E7D3}">
      <dsp:nvSpPr>
        <dsp:cNvPr id="0" name=""/>
        <dsp:cNvSpPr/>
      </dsp:nvSpPr>
      <dsp:spPr>
        <a:xfrm rot="5400000">
          <a:off x="3251684" y="-53199"/>
          <a:ext cx="2743787" cy="6162554"/>
        </a:xfrm>
        <a:prstGeom prst="round2SameRect">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C" sz="1600" b="1" kern="1200" dirty="0" smtClean="0">
              <a:solidFill>
                <a:srgbClr val="0000FF"/>
              </a:solidFill>
              <a:latin typeface="Times New Roman" pitchFamily="18" charset="0"/>
              <a:cs typeface="Times New Roman" pitchFamily="18" charset="0"/>
            </a:rPr>
            <a:t>Realizar un diagnóstico para determinar el riesgo financiero  - liquidez de la COAC Indígena «Alfa y Omega» Ltda. </a:t>
          </a:r>
          <a:endParaRPr lang="es-EC" sz="1600" b="1" kern="1200" dirty="0">
            <a:solidFill>
              <a:srgbClr val="0000FF"/>
            </a:solidFill>
            <a:latin typeface="Times New Roman" pitchFamily="18" charset="0"/>
            <a:cs typeface="Times New Roman" pitchFamily="18" charset="0"/>
          </a:endParaRPr>
        </a:p>
        <a:p>
          <a:pPr marL="171450" lvl="1" indent="-171450" algn="just" defTabSz="711200">
            <a:lnSpc>
              <a:spcPct val="90000"/>
            </a:lnSpc>
            <a:spcBef>
              <a:spcPct val="0"/>
            </a:spcBef>
            <a:spcAft>
              <a:spcPct val="15000"/>
            </a:spcAft>
            <a:buChar char="••"/>
          </a:pPr>
          <a:r>
            <a:rPr lang="es-EC" sz="1600" b="1" kern="1200" smtClean="0">
              <a:solidFill>
                <a:srgbClr val="0000FF"/>
              </a:solidFill>
              <a:latin typeface="Times New Roman" pitchFamily="18" charset="0"/>
              <a:cs typeface="Times New Roman" pitchFamily="18" charset="0"/>
            </a:rPr>
            <a:t> </a:t>
          </a:r>
          <a:endParaRPr lang="es-EC" sz="1600" b="1" kern="1200" dirty="0">
            <a:solidFill>
              <a:srgbClr val="0000FF"/>
            </a:solidFill>
            <a:latin typeface="Times New Roman" pitchFamily="18" charset="0"/>
            <a:cs typeface="Times New Roman" pitchFamily="18" charset="0"/>
          </a:endParaRPr>
        </a:p>
        <a:p>
          <a:pPr marL="171450" lvl="1" indent="-171450" algn="just" defTabSz="711200">
            <a:lnSpc>
              <a:spcPct val="90000"/>
            </a:lnSpc>
            <a:spcBef>
              <a:spcPct val="0"/>
            </a:spcBef>
            <a:spcAft>
              <a:spcPct val="15000"/>
            </a:spcAft>
            <a:buChar char="••"/>
          </a:pPr>
          <a:r>
            <a:rPr lang="es-EC" sz="1600" b="1" kern="1200" dirty="0" smtClean="0">
              <a:solidFill>
                <a:srgbClr val="0000FF"/>
              </a:solidFill>
              <a:latin typeface="Times New Roman" pitchFamily="18" charset="0"/>
              <a:cs typeface="Times New Roman" pitchFamily="18" charset="0"/>
            </a:rPr>
            <a:t>Identificar las causas del riesgo financiero – liquidez que influyen en la COAC Indígena «Alfa y Omega» Ltda.  </a:t>
          </a:r>
          <a:endParaRPr lang="es-EC" sz="1600" b="1" kern="1200" dirty="0">
            <a:solidFill>
              <a:srgbClr val="0000FF"/>
            </a:solidFill>
            <a:latin typeface="Times New Roman" pitchFamily="18" charset="0"/>
            <a:cs typeface="Times New Roman" pitchFamily="18" charset="0"/>
          </a:endParaRPr>
        </a:p>
        <a:p>
          <a:pPr marL="171450" lvl="1" indent="-171450" algn="just" defTabSz="711200">
            <a:lnSpc>
              <a:spcPct val="90000"/>
            </a:lnSpc>
            <a:spcBef>
              <a:spcPct val="0"/>
            </a:spcBef>
            <a:spcAft>
              <a:spcPct val="15000"/>
            </a:spcAft>
            <a:buChar char="••"/>
          </a:pPr>
          <a:endParaRPr lang="es-EC" sz="1600" b="1" kern="1200" dirty="0">
            <a:solidFill>
              <a:srgbClr val="0000FF"/>
            </a:solidFill>
            <a:latin typeface="Times New Roman" pitchFamily="18" charset="0"/>
            <a:cs typeface="Times New Roman" pitchFamily="18" charset="0"/>
          </a:endParaRPr>
        </a:p>
        <a:p>
          <a:pPr marL="171450" lvl="1" indent="-171450" algn="just" defTabSz="711200">
            <a:lnSpc>
              <a:spcPct val="90000"/>
            </a:lnSpc>
            <a:spcBef>
              <a:spcPct val="0"/>
            </a:spcBef>
            <a:spcAft>
              <a:spcPct val="15000"/>
            </a:spcAft>
            <a:buChar char="••"/>
          </a:pPr>
          <a:r>
            <a:rPr lang="es-EC" sz="1600" b="1" kern="1200" dirty="0" smtClean="0">
              <a:solidFill>
                <a:srgbClr val="0000FF"/>
              </a:solidFill>
              <a:latin typeface="Times New Roman" pitchFamily="18" charset="0"/>
              <a:cs typeface="Times New Roman" pitchFamily="18" charset="0"/>
            </a:rPr>
            <a:t>Diseñar las directrices  y procedimientos técnicos  para una  adecuada evaluación y prevención de riesgos que contribuyan a minimizar el riesgo financiero</a:t>
          </a:r>
          <a:r>
            <a:rPr lang="es-ES" sz="1600" b="1" kern="1200" dirty="0" smtClean="0">
              <a:solidFill>
                <a:srgbClr val="0000FF"/>
              </a:solidFill>
              <a:latin typeface="Times New Roman" pitchFamily="18" charset="0"/>
              <a:cs typeface="Times New Roman" pitchFamily="18" charset="0"/>
            </a:rPr>
            <a:t>.</a:t>
          </a:r>
          <a:endParaRPr lang="es-EC" sz="1600" b="1" kern="1200" dirty="0">
            <a:solidFill>
              <a:srgbClr val="0000FF"/>
            </a:solidFill>
            <a:latin typeface="Times New Roman" pitchFamily="18" charset="0"/>
            <a:cs typeface="Times New Roman" pitchFamily="18" charset="0"/>
          </a:endParaRPr>
        </a:p>
      </dsp:txBody>
      <dsp:txXfrm rot="-5400000">
        <a:off x="1542301" y="1790126"/>
        <a:ext cx="6028613" cy="24759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F1943-1642-48B9-AD78-DB0E707904C5}">
      <dsp:nvSpPr>
        <dsp:cNvPr id="0" name=""/>
        <dsp:cNvSpPr/>
      </dsp:nvSpPr>
      <dsp:spPr>
        <a:xfrm rot="10800000">
          <a:off x="1423999" y="2065"/>
          <a:ext cx="5123729" cy="533743"/>
        </a:xfrm>
        <a:prstGeom prst="homePlate">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66" tIns="57150" rIns="106680" bIns="57150" numCol="1" spcCol="1270" anchor="ctr" anchorCtr="0">
          <a:noAutofit/>
        </a:bodyPr>
        <a:lstStyle/>
        <a:p>
          <a:pPr lvl="0" algn="just" defTabSz="666750">
            <a:lnSpc>
              <a:spcPct val="90000"/>
            </a:lnSpc>
            <a:spcBef>
              <a:spcPct val="0"/>
            </a:spcBef>
            <a:spcAft>
              <a:spcPct val="35000"/>
            </a:spcAft>
          </a:pPr>
          <a:r>
            <a:rPr lang="es-ES" sz="1500" b="1" kern="1200" dirty="0" smtClean="0">
              <a:solidFill>
                <a:srgbClr val="0000FF"/>
              </a:solidFill>
              <a:latin typeface="Times New Roman" pitchFamily="18" charset="0"/>
              <a:cs typeface="Times New Roman" pitchFamily="18" charset="0"/>
            </a:rPr>
            <a:t>Capítulo I: Marco Teórico</a:t>
          </a:r>
          <a:endParaRPr lang="es-EC" sz="1500" kern="1200" dirty="0"/>
        </a:p>
      </dsp:txBody>
      <dsp:txXfrm rot="10800000">
        <a:off x="1557435" y="2065"/>
        <a:ext cx="4990293" cy="533743"/>
      </dsp:txXfrm>
    </dsp:sp>
    <dsp:sp modelId="{31E3261D-A659-416B-9BFE-942FE45404E3}">
      <dsp:nvSpPr>
        <dsp:cNvPr id="0" name=""/>
        <dsp:cNvSpPr/>
      </dsp:nvSpPr>
      <dsp:spPr>
        <a:xfrm>
          <a:off x="1157127" y="2065"/>
          <a:ext cx="533743" cy="533743"/>
        </a:xfrm>
        <a:prstGeom prst="ellipse">
          <a:avLst/>
        </a:prstGeom>
        <a:blipFill rotWithShape="1">
          <a:blip xmlns:r="http://schemas.openxmlformats.org/officeDocument/2006/relationships" r:embed="rId1"/>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2D5DCFA7-CAF1-4C1D-A42F-F86C17B2ACE1}">
      <dsp:nvSpPr>
        <dsp:cNvPr id="0" name=""/>
        <dsp:cNvSpPr/>
      </dsp:nvSpPr>
      <dsp:spPr>
        <a:xfrm rot="10800000">
          <a:off x="1423999" y="695136"/>
          <a:ext cx="5123729" cy="533743"/>
        </a:xfrm>
        <a:prstGeom prst="homePlate">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66" tIns="57150" rIns="106680" bIns="57150" numCol="1" spcCol="1270" anchor="ctr" anchorCtr="0">
          <a:noAutofit/>
        </a:bodyPr>
        <a:lstStyle/>
        <a:p>
          <a:pPr lvl="0" algn="just" defTabSz="666750">
            <a:lnSpc>
              <a:spcPct val="90000"/>
            </a:lnSpc>
            <a:spcBef>
              <a:spcPct val="0"/>
            </a:spcBef>
            <a:spcAft>
              <a:spcPct val="35000"/>
            </a:spcAft>
          </a:pPr>
          <a:r>
            <a:rPr lang="es-ES" sz="1500" b="1" kern="1200" dirty="0" smtClean="0">
              <a:solidFill>
                <a:srgbClr val="0000FF"/>
              </a:solidFill>
              <a:latin typeface="Times New Roman" pitchFamily="18" charset="0"/>
              <a:cs typeface="Times New Roman" pitchFamily="18" charset="0"/>
            </a:rPr>
            <a:t>Capítulo II: Marco organizacional y campo de acción</a:t>
          </a:r>
          <a:endParaRPr lang="es-EC" sz="1100" kern="1200" dirty="0"/>
        </a:p>
      </dsp:txBody>
      <dsp:txXfrm rot="10800000">
        <a:off x="1557435" y="695136"/>
        <a:ext cx="4990293" cy="533743"/>
      </dsp:txXfrm>
    </dsp:sp>
    <dsp:sp modelId="{A0A1A576-6386-4D8C-BF3D-4597098F32A4}">
      <dsp:nvSpPr>
        <dsp:cNvPr id="0" name=""/>
        <dsp:cNvSpPr/>
      </dsp:nvSpPr>
      <dsp:spPr>
        <a:xfrm>
          <a:off x="1157127" y="695136"/>
          <a:ext cx="533743" cy="533743"/>
        </a:xfrm>
        <a:prstGeom prst="ellipse">
          <a:avLst/>
        </a:prstGeom>
        <a:blipFill rotWithShape="1">
          <a:blip xmlns:r="http://schemas.openxmlformats.org/officeDocument/2006/relationships" r:embed="rId2"/>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A18902B-FEA3-4A17-8E3A-1A9290F23063}">
      <dsp:nvSpPr>
        <dsp:cNvPr id="0" name=""/>
        <dsp:cNvSpPr/>
      </dsp:nvSpPr>
      <dsp:spPr>
        <a:xfrm rot="10800000">
          <a:off x="1423999" y="1388206"/>
          <a:ext cx="5123729" cy="533743"/>
        </a:xfrm>
        <a:prstGeom prst="homePlate">
          <a:avLst/>
        </a:prstGeom>
        <a:solidFill>
          <a:schemeClr val="accent4">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66" tIns="57150" rIns="106680" bIns="57150" numCol="1" spcCol="1270" anchor="ctr" anchorCtr="0">
          <a:noAutofit/>
        </a:bodyPr>
        <a:lstStyle/>
        <a:p>
          <a:pPr lvl="0" algn="just" defTabSz="666750">
            <a:lnSpc>
              <a:spcPct val="90000"/>
            </a:lnSpc>
            <a:spcBef>
              <a:spcPct val="0"/>
            </a:spcBef>
            <a:spcAft>
              <a:spcPct val="35000"/>
            </a:spcAft>
          </a:pPr>
          <a:r>
            <a:rPr lang="es-ES" sz="1500" b="1" kern="1200" dirty="0" smtClean="0">
              <a:solidFill>
                <a:srgbClr val="0000FF"/>
              </a:solidFill>
              <a:latin typeface="Times New Roman" pitchFamily="18" charset="0"/>
              <a:cs typeface="Times New Roman" pitchFamily="18" charset="0"/>
            </a:rPr>
            <a:t>Capítulo III: Diagnóstico del riesgo</a:t>
          </a:r>
          <a:endParaRPr lang="es-EC" sz="1500" kern="1200" dirty="0"/>
        </a:p>
      </dsp:txBody>
      <dsp:txXfrm rot="10800000">
        <a:off x="1557435" y="1388206"/>
        <a:ext cx="4990293" cy="533743"/>
      </dsp:txXfrm>
    </dsp:sp>
    <dsp:sp modelId="{91D10FD0-212F-4A4C-A4B2-AF438487818E}">
      <dsp:nvSpPr>
        <dsp:cNvPr id="0" name=""/>
        <dsp:cNvSpPr/>
      </dsp:nvSpPr>
      <dsp:spPr>
        <a:xfrm>
          <a:off x="1157127" y="1388206"/>
          <a:ext cx="533743" cy="533743"/>
        </a:xfrm>
        <a:prstGeom prst="ellipse">
          <a:avLst/>
        </a:prstGeom>
        <a:blipFill rotWithShape="1">
          <a:blip xmlns:r="http://schemas.openxmlformats.org/officeDocument/2006/relationships" r:embed="rId3"/>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32B5CBD1-3473-486A-806E-7C6791D5CD16}">
      <dsp:nvSpPr>
        <dsp:cNvPr id="0" name=""/>
        <dsp:cNvSpPr/>
      </dsp:nvSpPr>
      <dsp:spPr>
        <a:xfrm rot="10800000">
          <a:off x="1423999" y="2081276"/>
          <a:ext cx="5123729" cy="533743"/>
        </a:xfrm>
        <a:prstGeom prst="homePlate">
          <a:avLst/>
        </a:prstGeom>
        <a:solidFill>
          <a:schemeClr val="accent5">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66" tIns="57150" rIns="106680" bIns="57150" numCol="1" spcCol="1270" anchor="ctr" anchorCtr="0">
          <a:noAutofit/>
        </a:bodyPr>
        <a:lstStyle/>
        <a:p>
          <a:pPr lvl="0" algn="just" defTabSz="666750">
            <a:lnSpc>
              <a:spcPct val="90000"/>
            </a:lnSpc>
            <a:spcBef>
              <a:spcPct val="0"/>
            </a:spcBef>
            <a:spcAft>
              <a:spcPct val="35000"/>
            </a:spcAft>
          </a:pPr>
          <a:r>
            <a:rPr lang="es-ES" sz="1500" b="1" kern="1200" dirty="0" smtClean="0">
              <a:solidFill>
                <a:srgbClr val="0000FF"/>
              </a:solidFill>
              <a:latin typeface="Times New Roman" pitchFamily="18" charset="0"/>
              <a:cs typeface="Times New Roman" pitchFamily="18" charset="0"/>
            </a:rPr>
            <a:t>Capítulo IV: Planteamiento de estrategias para atenuar el riesgo financiero en la Cooperativa de Ahorro y Crédito Indígena “Alfa y Omega” Ltda.</a:t>
          </a:r>
          <a:endParaRPr lang="es-EC" sz="1500" b="1" kern="1200" dirty="0">
            <a:solidFill>
              <a:srgbClr val="0000FF"/>
            </a:solidFill>
            <a:latin typeface="Times New Roman" pitchFamily="18" charset="0"/>
            <a:cs typeface="Times New Roman" pitchFamily="18" charset="0"/>
          </a:endParaRPr>
        </a:p>
      </dsp:txBody>
      <dsp:txXfrm rot="10800000">
        <a:off x="1557435" y="2081276"/>
        <a:ext cx="4990293" cy="533743"/>
      </dsp:txXfrm>
    </dsp:sp>
    <dsp:sp modelId="{7B8BA4E3-A60D-49A7-9382-6DD14FEFD072}">
      <dsp:nvSpPr>
        <dsp:cNvPr id="0" name=""/>
        <dsp:cNvSpPr/>
      </dsp:nvSpPr>
      <dsp:spPr>
        <a:xfrm>
          <a:off x="1157127" y="2081276"/>
          <a:ext cx="533743" cy="533743"/>
        </a:xfrm>
        <a:prstGeom prst="ellipse">
          <a:avLst/>
        </a:prstGeom>
        <a:blipFill rotWithShape="1">
          <a:blip xmlns:r="http://schemas.openxmlformats.org/officeDocument/2006/relationships" r:embed="rId4"/>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A059EFB2-3FD7-441D-8E99-02753BF30D9A}">
      <dsp:nvSpPr>
        <dsp:cNvPr id="0" name=""/>
        <dsp:cNvSpPr/>
      </dsp:nvSpPr>
      <dsp:spPr>
        <a:xfrm rot="10800000">
          <a:off x="1423999" y="2774346"/>
          <a:ext cx="5123729" cy="533743"/>
        </a:xfrm>
        <a:prstGeom prst="homePlate">
          <a:avLst/>
        </a:prstGeom>
        <a:solidFill>
          <a:schemeClr val="accent6">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66" tIns="57150" rIns="106680" bIns="57150" numCol="1" spcCol="1270" anchor="ctr" anchorCtr="0">
          <a:noAutofit/>
        </a:bodyPr>
        <a:lstStyle/>
        <a:p>
          <a:pPr lvl="0" algn="just" defTabSz="666750">
            <a:lnSpc>
              <a:spcPct val="90000"/>
            </a:lnSpc>
            <a:spcBef>
              <a:spcPct val="0"/>
            </a:spcBef>
            <a:spcAft>
              <a:spcPct val="35000"/>
            </a:spcAft>
          </a:pPr>
          <a:r>
            <a:rPr lang="es-ES" sz="1500" b="1" kern="1200" dirty="0" smtClean="0">
              <a:solidFill>
                <a:srgbClr val="0000FF"/>
              </a:solidFill>
              <a:latin typeface="Times New Roman" pitchFamily="18" charset="0"/>
              <a:cs typeface="Times New Roman" pitchFamily="18" charset="0"/>
            </a:rPr>
            <a:t>Capítulo V: Conclusiones y recomendaciones</a:t>
          </a:r>
          <a:endParaRPr lang="es-EC" sz="1500" kern="1200" dirty="0"/>
        </a:p>
      </dsp:txBody>
      <dsp:txXfrm rot="10800000">
        <a:off x="1557435" y="2774346"/>
        <a:ext cx="4990293" cy="533743"/>
      </dsp:txXfrm>
    </dsp:sp>
    <dsp:sp modelId="{1B7BD823-025D-46CA-A6A2-1598415F328B}">
      <dsp:nvSpPr>
        <dsp:cNvPr id="0" name=""/>
        <dsp:cNvSpPr/>
      </dsp:nvSpPr>
      <dsp:spPr>
        <a:xfrm>
          <a:off x="1157127" y="2774346"/>
          <a:ext cx="533743" cy="533743"/>
        </a:xfrm>
        <a:prstGeom prst="ellipse">
          <a:avLst/>
        </a:prstGeom>
        <a:blipFill rotWithShape="1">
          <a:blip xmlns:r="http://schemas.openxmlformats.org/officeDocument/2006/relationships" r:embed="rId5"/>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FF9D73D6-2101-4834-9FD9-8F4F09F6ACA0}">
      <dsp:nvSpPr>
        <dsp:cNvPr id="0" name=""/>
        <dsp:cNvSpPr/>
      </dsp:nvSpPr>
      <dsp:spPr>
        <a:xfrm rot="10800000">
          <a:off x="1423999" y="3467417"/>
          <a:ext cx="5123729" cy="533743"/>
        </a:xfrm>
        <a:prstGeom prst="homePlate">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66" tIns="57150" rIns="106680" bIns="57150" numCol="1" spcCol="1270" anchor="ctr" anchorCtr="0">
          <a:noAutofit/>
        </a:bodyPr>
        <a:lstStyle/>
        <a:p>
          <a:pPr lvl="0" algn="just" defTabSz="666750">
            <a:lnSpc>
              <a:spcPct val="90000"/>
            </a:lnSpc>
            <a:spcBef>
              <a:spcPct val="0"/>
            </a:spcBef>
            <a:spcAft>
              <a:spcPct val="35000"/>
            </a:spcAft>
          </a:pPr>
          <a:r>
            <a:rPr lang="es-ES" sz="1500" b="1" kern="1200" dirty="0" smtClean="0">
              <a:solidFill>
                <a:srgbClr val="0000FF"/>
              </a:solidFill>
              <a:latin typeface="Times New Roman" pitchFamily="18" charset="0"/>
              <a:cs typeface="Times New Roman" pitchFamily="18" charset="0"/>
            </a:rPr>
            <a:t>Capítulo VI: Bibliografía</a:t>
          </a:r>
          <a:endParaRPr lang="es-EC" sz="1500" kern="1200" dirty="0"/>
        </a:p>
      </dsp:txBody>
      <dsp:txXfrm rot="10800000">
        <a:off x="1557435" y="3467417"/>
        <a:ext cx="4990293" cy="533743"/>
      </dsp:txXfrm>
    </dsp:sp>
    <dsp:sp modelId="{948BA225-0C2D-46CA-817E-16025C1D7875}">
      <dsp:nvSpPr>
        <dsp:cNvPr id="0" name=""/>
        <dsp:cNvSpPr/>
      </dsp:nvSpPr>
      <dsp:spPr>
        <a:xfrm>
          <a:off x="1157127" y="3467417"/>
          <a:ext cx="533743" cy="533743"/>
        </a:xfrm>
        <a:prstGeom prst="ellipse">
          <a:avLst/>
        </a:prstGeom>
        <a:blipFill rotWithShape="1">
          <a:blip xmlns:r="http://schemas.openxmlformats.org/officeDocument/2006/relationships" r:embed="rId6"/>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D3A98E4C-199B-4F40-BDE8-4D89DECBF3EC}">
      <dsp:nvSpPr>
        <dsp:cNvPr id="0" name=""/>
        <dsp:cNvSpPr/>
      </dsp:nvSpPr>
      <dsp:spPr>
        <a:xfrm rot="10800000">
          <a:off x="1423999" y="4160487"/>
          <a:ext cx="5123729" cy="533743"/>
        </a:xfrm>
        <a:prstGeom prst="homePlate">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5366" tIns="57150" rIns="106680" bIns="57150" numCol="1" spcCol="1270" anchor="ctr" anchorCtr="0">
          <a:noAutofit/>
        </a:bodyPr>
        <a:lstStyle/>
        <a:p>
          <a:pPr lvl="0" algn="just" defTabSz="666750">
            <a:lnSpc>
              <a:spcPct val="90000"/>
            </a:lnSpc>
            <a:spcBef>
              <a:spcPct val="0"/>
            </a:spcBef>
            <a:spcAft>
              <a:spcPct val="35000"/>
            </a:spcAft>
          </a:pPr>
          <a:r>
            <a:rPr lang="es-ES" sz="1500" b="1" kern="1200" dirty="0" smtClean="0">
              <a:solidFill>
                <a:srgbClr val="0000FF"/>
              </a:solidFill>
              <a:latin typeface="Times New Roman" pitchFamily="18" charset="0"/>
              <a:cs typeface="Times New Roman" pitchFamily="18" charset="0"/>
            </a:rPr>
            <a:t>Capítulo VII: Anexos</a:t>
          </a:r>
          <a:endParaRPr lang="es-EC" sz="1500" kern="1200" dirty="0"/>
        </a:p>
      </dsp:txBody>
      <dsp:txXfrm rot="10800000">
        <a:off x="1557435" y="4160487"/>
        <a:ext cx="4990293" cy="533743"/>
      </dsp:txXfrm>
    </dsp:sp>
    <dsp:sp modelId="{B7032834-25F9-4533-8A4A-DCA8E17903BA}">
      <dsp:nvSpPr>
        <dsp:cNvPr id="0" name=""/>
        <dsp:cNvSpPr/>
      </dsp:nvSpPr>
      <dsp:spPr>
        <a:xfrm>
          <a:off x="1157127" y="4160487"/>
          <a:ext cx="533743" cy="533743"/>
        </a:xfrm>
        <a:prstGeom prst="ellipse">
          <a:avLst/>
        </a:prstGeom>
        <a:blipFill rotWithShape="1">
          <a:blip xmlns:r="http://schemas.openxmlformats.org/officeDocument/2006/relationships" r:embed="rId7"/>
          <a:stretch>
            <a:fillRect/>
          </a:stretch>
        </a:blip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CA039-588A-42F4-9B55-709C46BA2198}">
      <dsp:nvSpPr>
        <dsp:cNvPr id="0" name=""/>
        <dsp:cNvSpPr/>
      </dsp:nvSpPr>
      <dsp:spPr>
        <a:xfrm>
          <a:off x="256" y="195444"/>
          <a:ext cx="5077079" cy="1049460"/>
        </a:xfrm>
        <a:prstGeom prst="roundRect">
          <a:avLst>
            <a:gd name="adj" fmla="val 10000"/>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C" sz="3400" b="1" kern="1200" dirty="0" smtClean="0">
              <a:solidFill>
                <a:schemeClr val="tx1"/>
              </a:solidFill>
              <a:latin typeface="Times New Roman" pitchFamily="18" charset="0"/>
              <a:cs typeface="Times New Roman" pitchFamily="18" charset="0"/>
            </a:rPr>
            <a:t>Capitulo I: MARCO TEÓRICO</a:t>
          </a:r>
          <a:endParaRPr lang="es-EC" sz="3400" b="1" kern="1200" dirty="0">
            <a:solidFill>
              <a:schemeClr val="tx1"/>
            </a:solidFill>
            <a:latin typeface="Times New Roman" pitchFamily="18" charset="0"/>
            <a:cs typeface="Times New Roman" pitchFamily="18" charset="0"/>
          </a:endParaRPr>
        </a:p>
      </dsp:txBody>
      <dsp:txXfrm>
        <a:off x="30994" y="226182"/>
        <a:ext cx="5015603" cy="987984"/>
      </dsp:txXfrm>
    </dsp:sp>
    <dsp:sp modelId="{49322623-B6D2-4121-82C4-523477A7E14C}">
      <dsp:nvSpPr>
        <dsp:cNvPr id="0" name=""/>
        <dsp:cNvSpPr/>
      </dsp:nvSpPr>
      <dsp:spPr>
        <a:xfrm>
          <a:off x="507964" y="1244904"/>
          <a:ext cx="507707" cy="787095"/>
        </a:xfrm>
        <a:custGeom>
          <a:avLst/>
          <a:gdLst/>
          <a:ahLst/>
          <a:cxnLst/>
          <a:rect l="0" t="0" r="0" b="0"/>
          <a:pathLst>
            <a:path>
              <a:moveTo>
                <a:pt x="0" y="0"/>
              </a:moveTo>
              <a:lnTo>
                <a:pt x="0" y="787095"/>
              </a:lnTo>
              <a:lnTo>
                <a:pt x="507707" y="78709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865F5E-41D0-4C15-B09D-463996860D7A}">
      <dsp:nvSpPr>
        <dsp:cNvPr id="0" name=""/>
        <dsp:cNvSpPr/>
      </dsp:nvSpPr>
      <dsp:spPr>
        <a:xfrm>
          <a:off x="1015672" y="1507269"/>
          <a:ext cx="6444190" cy="10494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C" sz="3400" b="1" kern="1200" dirty="0" smtClean="0">
              <a:solidFill>
                <a:srgbClr val="0000FF"/>
              </a:solidFill>
              <a:latin typeface="Times New Roman" pitchFamily="18" charset="0"/>
              <a:cs typeface="Times New Roman" pitchFamily="18" charset="0"/>
            </a:rPr>
            <a:t>COSO II- Administración del riesgo empresarial</a:t>
          </a:r>
          <a:endParaRPr lang="es-EC" sz="3400" b="1" kern="1200" dirty="0">
            <a:solidFill>
              <a:srgbClr val="0000FF"/>
            </a:solidFill>
            <a:latin typeface="Times New Roman" pitchFamily="18" charset="0"/>
            <a:cs typeface="Times New Roman" pitchFamily="18" charset="0"/>
          </a:endParaRPr>
        </a:p>
      </dsp:txBody>
      <dsp:txXfrm>
        <a:off x="1046410" y="1538007"/>
        <a:ext cx="6382714" cy="987984"/>
      </dsp:txXfrm>
    </dsp:sp>
    <dsp:sp modelId="{19F27CEB-AE43-4877-9A3B-BBACB6FBEE16}">
      <dsp:nvSpPr>
        <dsp:cNvPr id="0" name=""/>
        <dsp:cNvSpPr/>
      </dsp:nvSpPr>
      <dsp:spPr>
        <a:xfrm>
          <a:off x="507964" y="1244904"/>
          <a:ext cx="507707" cy="2098920"/>
        </a:xfrm>
        <a:custGeom>
          <a:avLst/>
          <a:gdLst/>
          <a:ahLst/>
          <a:cxnLst/>
          <a:rect l="0" t="0" r="0" b="0"/>
          <a:pathLst>
            <a:path>
              <a:moveTo>
                <a:pt x="0" y="0"/>
              </a:moveTo>
              <a:lnTo>
                <a:pt x="0" y="2098920"/>
              </a:lnTo>
              <a:lnTo>
                <a:pt x="507707" y="20989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E54BC-F487-4E2D-913B-8B85A3CEAF9D}">
      <dsp:nvSpPr>
        <dsp:cNvPr id="0" name=""/>
        <dsp:cNvSpPr/>
      </dsp:nvSpPr>
      <dsp:spPr>
        <a:xfrm>
          <a:off x="1015672" y="2819095"/>
          <a:ext cx="6472903" cy="104946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C" sz="3400" b="1" kern="1200" dirty="0" smtClean="0">
              <a:solidFill>
                <a:srgbClr val="0000FF"/>
              </a:solidFill>
              <a:latin typeface="Times New Roman" pitchFamily="18" charset="0"/>
              <a:cs typeface="Times New Roman" pitchFamily="18" charset="0"/>
            </a:rPr>
            <a:t>Tipos de Riesgo</a:t>
          </a:r>
          <a:endParaRPr lang="es-EC" sz="3400" b="1" kern="1200" dirty="0">
            <a:solidFill>
              <a:srgbClr val="0000FF"/>
            </a:solidFill>
            <a:latin typeface="Times New Roman" pitchFamily="18" charset="0"/>
            <a:cs typeface="Times New Roman" pitchFamily="18" charset="0"/>
          </a:endParaRPr>
        </a:p>
      </dsp:txBody>
      <dsp:txXfrm>
        <a:off x="1046410" y="2849833"/>
        <a:ext cx="6411427" cy="9879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5526D-C825-493D-A801-886222708D53}">
      <dsp:nvSpPr>
        <dsp:cNvPr id="0" name=""/>
        <dsp:cNvSpPr/>
      </dsp:nvSpPr>
      <dsp:spPr>
        <a:xfrm>
          <a:off x="0" y="3707385"/>
          <a:ext cx="7128792" cy="1116616"/>
        </a:xfrm>
        <a:prstGeom prst="rect">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solidFill>
                <a:srgbClr val="FF0000"/>
              </a:solidFill>
              <a:latin typeface="Times New Roman" pitchFamily="18" charset="0"/>
              <a:cs typeface="Times New Roman" pitchFamily="18" charset="0"/>
            </a:rPr>
            <a:t>8) MONITOREO O SUPERVISIÓN</a:t>
          </a:r>
          <a:endParaRPr lang="es-EC" sz="2400" kern="1200" dirty="0"/>
        </a:p>
      </dsp:txBody>
      <dsp:txXfrm>
        <a:off x="0" y="3707385"/>
        <a:ext cx="7128792" cy="602972"/>
      </dsp:txXfrm>
    </dsp:sp>
    <dsp:sp modelId="{2B87B95B-0724-401A-AD0B-02D49E1A08C0}">
      <dsp:nvSpPr>
        <dsp:cNvPr id="0" name=""/>
        <dsp:cNvSpPr/>
      </dsp:nvSpPr>
      <dsp:spPr>
        <a:xfrm>
          <a:off x="0" y="4288025"/>
          <a:ext cx="7128792" cy="513643"/>
        </a:xfrm>
        <a:prstGeom prst="rect">
          <a:avLst/>
        </a:prstGeom>
        <a:solidFill>
          <a:schemeClr val="accent2">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b="1" kern="1200" dirty="0" smtClean="0">
              <a:latin typeface="Times New Roman" pitchFamily="18" charset="0"/>
              <a:cs typeface="Times New Roman" pitchFamily="18" charset="0"/>
            </a:rPr>
            <a:t>Efectúa un minucioso proceso de vigilancia y control de las actividades empresariales a fin de determinar si las mismas se están ejecutando normalmente o han sufrido cambios o alteraciones durante y después de su desempeño.</a:t>
          </a:r>
          <a:endParaRPr lang="es-EC" sz="1400" b="1" kern="1200" dirty="0">
            <a:latin typeface="Times New Roman" pitchFamily="18" charset="0"/>
            <a:cs typeface="Times New Roman" pitchFamily="18" charset="0"/>
          </a:endParaRPr>
        </a:p>
      </dsp:txBody>
      <dsp:txXfrm>
        <a:off x="0" y="4288025"/>
        <a:ext cx="7128792" cy="513643"/>
      </dsp:txXfrm>
    </dsp:sp>
    <dsp:sp modelId="{F726F5F2-11D6-4E77-A8C0-157359A6A579}">
      <dsp:nvSpPr>
        <dsp:cNvPr id="0" name=""/>
        <dsp:cNvSpPr/>
      </dsp:nvSpPr>
      <dsp:spPr>
        <a:xfrm rot="10800000">
          <a:off x="0" y="1701140"/>
          <a:ext cx="7128792" cy="2022993"/>
        </a:xfrm>
        <a:prstGeom prst="upArrowCallout">
          <a:avLst/>
        </a:prstGeom>
        <a:solidFill>
          <a:schemeClr val="accent2">
            <a:hueOff val="2340759"/>
            <a:satOff val="-2919"/>
            <a:lumOff val="686"/>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solidFill>
                <a:srgbClr val="FF0000"/>
              </a:solidFill>
              <a:latin typeface="Times New Roman" pitchFamily="18" charset="0"/>
              <a:cs typeface="Times New Roman" pitchFamily="18" charset="0"/>
            </a:rPr>
            <a:t>7) INFORMACIÓN Y COMUNICACIÓN</a:t>
          </a:r>
          <a:endParaRPr lang="es-EC" sz="2400" kern="1200" dirty="0"/>
        </a:p>
      </dsp:txBody>
      <dsp:txXfrm rot="-10800000">
        <a:off x="0" y="1701140"/>
        <a:ext cx="7128792" cy="710070"/>
      </dsp:txXfrm>
    </dsp:sp>
    <dsp:sp modelId="{C0870F84-0C55-4567-BEBD-ECD7ABF49C88}">
      <dsp:nvSpPr>
        <dsp:cNvPr id="0" name=""/>
        <dsp:cNvSpPr/>
      </dsp:nvSpPr>
      <dsp:spPr>
        <a:xfrm>
          <a:off x="0" y="2330646"/>
          <a:ext cx="7128792" cy="765699"/>
        </a:xfrm>
        <a:prstGeom prst="rect">
          <a:avLst/>
        </a:prstGeom>
        <a:solidFill>
          <a:schemeClr val="accent2">
            <a:tint val="40000"/>
            <a:alpha val="90000"/>
            <a:hueOff val="2512910"/>
            <a:satOff val="-2189"/>
            <a:lumOff val="-3"/>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b="1" kern="1200" dirty="0" smtClean="0">
              <a:latin typeface="Times New Roman" pitchFamily="18" charset="0"/>
              <a:cs typeface="Times New Roman" pitchFamily="18" charset="0"/>
            </a:rPr>
            <a:t>Muestra cómo se maneja y se transmite la información dentro de las organizaciones. Además, proporciona técnicas y directrices que mejoren de manera continua la comunicación entre todos los miembros de una entidad a fin de que se convierta en una herramienta provechosa para la gestión de riesgos corporativos </a:t>
          </a:r>
          <a:endParaRPr lang="es-EC" sz="1400" b="1" kern="1200" dirty="0">
            <a:latin typeface="Times New Roman" pitchFamily="18" charset="0"/>
            <a:cs typeface="Times New Roman" pitchFamily="18" charset="0"/>
          </a:endParaRPr>
        </a:p>
      </dsp:txBody>
      <dsp:txXfrm>
        <a:off x="0" y="2330646"/>
        <a:ext cx="7128792" cy="765699"/>
      </dsp:txXfrm>
    </dsp:sp>
    <dsp:sp modelId="{56C5FD82-3267-4BB7-926C-E12B2147D730}">
      <dsp:nvSpPr>
        <dsp:cNvPr id="0" name=""/>
        <dsp:cNvSpPr/>
      </dsp:nvSpPr>
      <dsp:spPr>
        <a:xfrm rot="10800000">
          <a:off x="0" y="0"/>
          <a:ext cx="7128792" cy="1717355"/>
        </a:xfrm>
        <a:prstGeom prst="upArrowCallout">
          <a:avLst/>
        </a:prstGeom>
        <a:solidFill>
          <a:schemeClr val="accent2">
            <a:hueOff val="4681519"/>
            <a:satOff val="-5839"/>
            <a:lumOff val="1373"/>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b="1" kern="1200" dirty="0" smtClean="0">
              <a:solidFill>
                <a:srgbClr val="FF0000"/>
              </a:solidFill>
              <a:latin typeface="Times New Roman" pitchFamily="18" charset="0"/>
              <a:cs typeface="Times New Roman" pitchFamily="18" charset="0"/>
            </a:rPr>
            <a:t>6) ACTIVIDADES DE CONTROL</a:t>
          </a:r>
          <a:endParaRPr lang="es-EC" sz="2400" b="1" kern="1200" dirty="0">
            <a:solidFill>
              <a:srgbClr val="FF0000"/>
            </a:solidFill>
            <a:latin typeface="Times New Roman" pitchFamily="18" charset="0"/>
            <a:cs typeface="Times New Roman" pitchFamily="18" charset="0"/>
          </a:endParaRPr>
        </a:p>
      </dsp:txBody>
      <dsp:txXfrm rot="-10800000">
        <a:off x="0" y="0"/>
        <a:ext cx="7128792" cy="602791"/>
      </dsp:txXfrm>
    </dsp:sp>
    <dsp:sp modelId="{FA4DA0FD-0C3B-4298-BBCE-E16E827BC62A}">
      <dsp:nvSpPr>
        <dsp:cNvPr id="0" name=""/>
        <dsp:cNvSpPr/>
      </dsp:nvSpPr>
      <dsp:spPr>
        <a:xfrm>
          <a:off x="0" y="496004"/>
          <a:ext cx="7128792" cy="728133"/>
        </a:xfrm>
        <a:prstGeom prst="rect">
          <a:avLst/>
        </a:prstGeom>
        <a:solidFill>
          <a:schemeClr val="accent2">
            <a:tint val="40000"/>
            <a:alpha val="90000"/>
            <a:hueOff val="5025821"/>
            <a:satOff val="-4378"/>
            <a:lumOff val="-6"/>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just" defTabSz="622300">
            <a:lnSpc>
              <a:spcPct val="90000"/>
            </a:lnSpc>
            <a:spcBef>
              <a:spcPct val="0"/>
            </a:spcBef>
            <a:spcAft>
              <a:spcPct val="35000"/>
            </a:spcAft>
          </a:pPr>
          <a:r>
            <a:rPr lang="es-EC" sz="1400" b="1" kern="1200" dirty="0" smtClean="0">
              <a:latin typeface="Times New Roman" pitchFamily="18" charset="0"/>
              <a:cs typeface="Times New Roman" pitchFamily="18" charset="0"/>
            </a:rPr>
            <a:t>Son todas las políticas y procedimientos que se implantan en las organizaciones con el propósito de cerciorarse que se van a llevar a cabo todas las acciones y estrategias de respuesta a los riesgos que se hayan determinado previamente para cada función, departamento o unidad del negocio</a:t>
          </a:r>
          <a:endParaRPr lang="es-EC" sz="1400" b="1" kern="1200" dirty="0">
            <a:latin typeface="Times New Roman" pitchFamily="18" charset="0"/>
            <a:cs typeface="Times New Roman" pitchFamily="18" charset="0"/>
          </a:endParaRPr>
        </a:p>
      </dsp:txBody>
      <dsp:txXfrm>
        <a:off x="0" y="496004"/>
        <a:ext cx="7128792" cy="7281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CB0B5-A79E-4425-B7B0-4ED8D4F5DBC9}">
      <dsp:nvSpPr>
        <dsp:cNvPr id="0" name=""/>
        <dsp:cNvSpPr/>
      </dsp:nvSpPr>
      <dsp:spPr>
        <a:xfrm rot="16200000">
          <a:off x="-1167169" y="1168928"/>
          <a:ext cx="4064000" cy="1726142"/>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885" bIns="0" numCol="1" spcCol="1270" anchor="t" anchorCtr="0">
          <a:noAutofit/>
        </a:bodyPr>
        <a:lstStyle/>
        <a:p>
          <a:pPr lvl="0" algn="just" defTabSz="755650">
            <a:lnSpc>
              <a:spcPct val="90000"/>
            </a:lnSpc>
            <a:spcBef>
              <a:spcPct val="0"/>
            </a:spcBef>
            <a:spcAft>
              <a:spcPct val="35000"/>
            </a:spcAft>
          </a:pPr>
          <a:r>
            <a:rPr lang="es-EC" sz="1700" b="1" kern="1200" dirty="0" smtClean="0">
              <a:solidFill>
                <a:srgbClr val="FF0000"/>
              </a:solidFill>
              <a:latin typeface="Times New Roman" pitchFamily="18" charset="0"/>
              <a:cs typeface="Times New Roman" pitchFamily="18" charset="0"/>
            </a:rPr>
            <a:t>Nivel Político</a:t>
          </a:r>
          <a:endParaRPr lang="es-EC" sz="1700" b="1" kern="1200" dirty="0">
            <a:solidFill>
              <a:srgbClr val="FF0000"/>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Estatutos fiscales y tributarios</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Estabilidad política</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Formas y tendencias de gobierno</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Reglamentos emitidos por el Gobierno</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Normas internacionales</a:t>
          </a:r>
          <a:endParaRPr lang="es-EC" sz="1300" b="1" kern="1200" dirty="0">
            <a:solidFill>
              <a:schemeClr val="tx1"/>
            </a:solidFill>
            <a:latin typeface="Times New Roman" pitchFamily="18" charset="0"/>
            <a:cs typeface="Times New Roman" pitchFamily="18" charset="0"/>
          </a:endParaRPr>
        </a:p>
      </dsp:txBody>
      <dsp:txXfrm rot="5400000">
        <a:off x="1760" y="812799"/>
        <a:ext cx="1726142" cy="2438400"/>
      </dsp:txXfrm>
    </dsp:sp>
    <dsp:sp modelId="{0F2158BC-88DF-46E5-9D26-DDF5D9551DC6}">
      <dsp:nvSpPr>
        <dsp:cNvPr id="0" name=""/>
        <dsp:cNvSpPr/>
      </dsp:nvSpPr>
      <dsp:spPr>
        <a:xfrm rot="16200000">
          <a:off x="688434" y="1168928"/>
          <a:ext cx="4064000" cy="1726142"/>
        </a:xfrm>
        <a:prstGeom prst="flowChartManualOperation">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885" bIns="0" numCol="1" spcCol="1270" anchor="t" anchorCtr="0">
          <a:noAutofit/>
        </a:bodyPr>
        <a:lstStyle/>
        <a:p>
          <a:pPr lvl="0" algn="just" defTabSz="755650">
            <a:lnSpc>
              <a:spcPct val="90000"/>
            </a:lnSpc>
            <a:spcBef>
              <a:spcPct val="0"/>
            </a:spcBef>
            <a:spcAft>
              <a:spcPct val="35000"/>
            </a:spcAft>
          </a:pPr>
          <a:r>
            <a:rPr lang="es-EC" sz="1700" b="1" kern="1200" dirty="0" smtClean="0">
              <a:solidFill>
                <a:srgbClr val="FF0000"/>
              </a:solidFill>
              <a:latin typeface="Times New Roman" pitchFamily="18" charset="0"/>
              <a:cs typeface="Times New Roman" pitchFamily="18" charset="0"/>
            </a:rPr>
            <a:t>Nivel Económico</a:t>
          </a:r>
          <a:endParaRPr lang="es-EC" sz="1700" b="1" kern="1200" dirty="0">
            <a:solidFill>
              <a:srgbClr val="FF0000"/>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Tasas de interés</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Riesgo país o soberano</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Inflación</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Producto interno bruto (PIB)</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Nivel de empleo y desempleo</a:t>
          </a:r>
          <a:endParaRPr lang="es-EC" sz="1300" b="1" kern="1200" dirty="0">
            <a:solidFill>
              <a:schemeClr val="tx1"/>
            </a:solidFill>
            <a:latin typeface="Times New Roman" pitchFamily="18" charset="0"/>
            <a:cs typeface="Times New Roman" pitchFamily="18" charset="0"/>
          </a:endParaRPr>
        </a:p>
      </dsp:txBody>
      <dsp:txXfrm rot="5400000">
        <a:off x="1857363" y="812799"/>
        <a:ext cx="1726142" cy="2438400"/>
      </dsp:txXfrm>
    </dsp:sp>
    <dsp:sp modelId="{9812EBEA-AE28-4534-8336-FAC9DF5F0199}">
      <dsp:nvSpPr>
        <dsp:cNvPr id="0" name=""/>
        <dsp:cNvSpPr/>
      </dsp:nvSpPr>
      <dsp:spPr>
        <a:xfrm rot="16200000">
          <a:off x="2544037" y="1168928"/>
          <a:ext cx="4064000" cy="1726142"/>
        </a:xfrm>
        <a:prstGeom prst="flowChartManualOperation">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885" bIns="0" numCol="1" spcCol="1270" anchor="t" anchorCtr="0">
          <a:noAutofit/>
        </a:bodyPr>
        <a:lstStyle/>
        <a:p>
          <a:pPr lvl="0" algn="just" defTabSz="755650">
            <a:lnSpc>
              <a:spcPct val="90000"/>
            </a:lnSpc>
            <a:spcBef>
              <a:spcPct val="0"/>
            </a:spcBef>
            <a:spcAft>
              <a:spcPct val="35000"/>
            </a:spcAft>
          </a:pPr>
          <a:r>
            <a:rPr lang="es-EC" sz="1700" b="1" kern="1200" dirty="0" smtClean="0">
              <a:solidFill>
                <a:srgbClr val="FF0000"/>
              </a:solidFill>
              <a:latin typeface="Times New Roman" pitchFamily="18" charset="0"/>
              <a:cs typeface="Times New Roman" pitchFamily="18" charset="0"/>
            </a:rPr>
            <a:t>Nivel Social</a:t>
          </a:r>
          <a:endParaRPr lang="es-EC" sz="1700" b="1" kern="1200" dirty="0">
            <a:solidFill>
              <a:srgbClr val="FF0000"/>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Inseguridad</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Factores étnicos</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Preferencias del cliente</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Tendencias culturales del cliente</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Pobreza</a:t>
          </a:r>
          <a:endParaRPr lang="es-EC" sz="1300" b="1" kern="1200" dirty="0">
            <a:solidFill>
              <a:schemeClr val="tx1"/>
            </a:solidFill>
            <a:latin typeface="Times New Roman" pitchFamily="18" charset="0"/>
            <a:cs typeface="Times New Roman" pitchFamily="18" charset="0"/>
          </a:endParaRPr>
        </a:p>
      </dsp:txBody>
      <dsp:txXfrm rot="5400000">
        <a:off x="3712966" y="812799"/>
        <a:ext cx="1726142" cy="2438400"/>
      </dsp:txXfrm>
    </dsp:sp>
    <dsp:sp modelId="{45A353A1-389D-494D-9453-AA8D0792E8D5}">
      <dsp:nvSpPr>
        <dsp:cNvPr id="0" name=""/>
        <dsp:cNvSpPr/>
      </dsp:nvSpPr>
      <dsp:spPr>
        <a:xfrm rot="16200000">
          <a:off x="4401400" y="1168928"/>
          <a:ext cx="4064000" cy="1726142"/>
        </a:xfrm>
        <a:prstGeom prst="flowChartManualOperati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885" bIns="0" numCol="1" spcCol="1270" anchor="t" anchorCtr="0">
          <a:noAutofit/>
        </a:bodyPr>
        <a:lstStyle/>
        <a:p>
          <a:pPr lvl="0" algn="just" defTabSz="755650">
            <a:lnSpc>
              <a:spcPct val="90000"/>
            </a:lnSpc>
            <a:spcBef>
              <a:spcPct val="0"/>
            </a:spcBef>
            <a:spcAft>
              <a:spcPct val="35000"/>
            </a:spcAft>
          </a:pPr>
          <a:r>
            <a:rPr lang="es-EC" sz="1700" b="1" kern="1200" dirty="0" smtClean="0">
              <a:solidFill>
                <a:srgbClr val="FF0000"/>
              </a:solidFill>
              <a:latin typeface="Times New Roman" pitchFamily="18" charset="0"/>
              <a:cs typeface="Times New Roman" pitchFamily="18" charset="0"/>
            </a:rPr>
            <a:t>Nivel  Tecnológico</a:t>
          </a:r>
          <a:endParaRPr lang="es-EC" sz="1700" b="1" kern="1200" dirty="0">
            <a:solidFill>
              <a:srgbClr val="FF0000"/>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Obsolescencia de productos informáticos</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Ausencia de equipos de seguridad moderna</a:t>
          </a:r>
          <a:endParaRPr lang="es-EC" sz="1300" b="1" kern="1200" dirty="0">
            <a:solidFill>
              <a:schemeClr val="tx1"/>
            </a:solidFill>
            <a:latin typeface="Times New Roman" pitchFamily="18" charset="0"/>
            <a:cs typeface="Times New Roman" pitchFamily="18" charset="0"/>
          </a:endParaRPr>
        </a:p>
        <a:p>
          <a:pPr marL="114300" lvl="1" indent="-114300" algn="just" defTabSz="577850">
            <a:lnSpc>
              <a:spcPct val="90000"/>
            </a:lnSpc>
            <a:spcBef>
              <a:spcPct val="0"/>
            </a:spcBef>
            <a:spcAft>
              <a:spcPct val="15000"/>
            </a:spcAft>
            <a:buChar char="••"/>
          </a:pPr>
          <a:r>
            <a:rPr lang="es-EC" sz="1300" b="1" kern="1200" dirty="0" smtClean="0">
              <a:solidFill>
                <a:schemeClr val="tx1"/>
              </a:solidFill>
              <a:latin typeface="Times New Roman" pitchFamily="18" charset="0"/>
              <a:cs typeface="Times New Roman" pitchFamily="18" charset="0"/>
            </a:rPr>
            <a:t>Ausencia de catálogos Web y redes sociales</a:t>
          </a:r>
          <a:endParaRPr lang="es-EC" sz="1300" b="1" kern="1200" dirty="0">
            <a:solidFill>
              <a:schemeClr val="tx1"/>
            </a:solidFill>
            <a:latin typeface="Times New Roman" pitchFamily="18" charset="0"/>
            <a:cs typeface="Times New Roman" pitchFamily="18" charset="0"/>
          </a:endParaRPr>
        </a:p>
      </dsp:txBody>
      <dsp:txXfrm rot="5400000">
        <a:off x="5570329" y="812799"/>
        <a:ext cx="1726142" cy="2438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CA039-588A-42F4-9B55-709C46BA2198}">
      <dsp:nvSpPr>
        <dsp:cNvPr id="0" name=""/>
        <dsp:cNvSpPr/>
      </dsp:nvSpPr>
      <dsp:spPr>
        <a:xfrm>
          <a:off x="0" y="1088455"/>
          <a:ext cx="7479329" cy="1303681"/>
        </a:xfrm>
        <a:prstGeom prst="roundRect">
          <a:avLst>
            <a:gd name="adj" fmla="val 10000"/>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Times New Roman" pitchFamily="18" charset="0"/>
              <a:cs typeface="Times New Roman" pitchFamily="18" charset="0"/>
            </a:rPr>
            <a:t>Capitulo IV: PLANTEAMIENTO DE ESTRATEGIAS PARA ATENUAR EL RIESGO FINANCIERO EN LA COOPERATIVA DE AHORRO Y CRÉDITO INDÍGENA “ALFA Y OMEGA” LTDA.</a:t>
          </a:r>
          <a:endParaRPr lang="es-EC" sz="2400" b="1" kern="1200" dirty="0">
            <a:solidFill>
              <a:schemeClr val="tx1"/>
            </a:solidFill>
            <a:latin typeface="Times New Roman" pitchFamily="18" charset="0"/>
            <a:cs typeface="Times New Roman" pitchFamily="18" charset="0"/>
          </a:endParaRPr>
        </a:p>
      </dsp:txBody>
      <dsp:txXfrm>
        <a:off x="38184" y="1126639"/>
        <a:ext cx="7402961" cy="1227313"/>
      </dsp:txXfrm>
    </dsp:sp>
    <dsp:sp modelId="{AA501CE8-D9E6-4A79-AC59-BEFF473B3DA7}">
      <dsp:nvSpPr>
        <dsp:cNvPr id="0" name=""/>
        <dsp:cNvSpPr/>
      </dsp:nvSpPr>
      <dsp:spPr>
        <a:xfrm>
          <a:off x="747932" y="2392136"/>
          <a:ext cx="701091" cy="870336"/>
        </a:xfrm>
        <a:custGeom>
          <a:avLst/>
          <a:gdLst/>
          <a:ahLst/>
          <a:cxnLst/>
          <a:rect l="0" t="0" r="0" b="0"/>
          <a:pathLst>
            <a:path>
              <a:moveTo>
                <a:pt x="0" y="0"/>
              </a:moveTo>
              <a:lnTo>
                <a:pt x="0" y="870336"/>
              </a:lnTo>
              <a:lnTo>
                <a:pt x="701091" y="8703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F3D8CD-E1B9-4793-B902-EA97E750BA86}">
      <dsp:nvSpPr>
        <dsp:cNvPr id="0" name=""/>
        <dsp:cNvSpPr/>
      </dsp:nvSpPr>
      <dsp:spPr>
        <a:xfrm>
          <a:off x="1449024" y="2756428"/>
          <a:ext cx="5751812" cy="101208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b="1" kern="1200" dirty="0" smtClean="0">
              <a:solidFill>
                <a:srgbClr val="0000FF"/>
              </a:solidFill>
              <a:latin typeface="Times New Roman" pitchFamily="18" charset="0"/>
              <a:cs typeface="Times New Roman" pitchFamily="18" charset="0"/>
            </a:rPr>
            <a:t>Establecimiento de la probabilidad y el impacto de los riesgos a través de las técnicas cualitativas y cuantitativas.</a:t>
          </a:r>
          <a:endParaRPr lang="es-EC" sz="2400" b="1" kern="1200" dirty="0">
            <a:solidFill>
              <a:srgbClr val="0000FF"/>
            </a:solidFill>
            <a:latin typeface="Times New Roman" pitchFamily="18" charset="0"/>
            <a:cs typeface="Times New Roman" pitchFamily="18" charset="0"/>
          </a:endParaRPr>
        </a:p>
      </dsp:txBody>
      <dsp:txXfrm>
        <a:off x="1478667" y="2786071"/>
        <a:ext cx="5692526" cy="952803"/>
      </dsp:txXfrm>
    </dsp:sp>
    <dsp:sp modelId="{EF1F58BE-D263-4A74-BE7B-164713D0360E}">
      <dsp:nvSpPr>
        <dsp:cNvPr id="0" name=""/>
        <dsp:cNvSpPr/>
      </dsp:nvSpPr>
      <dsp:spPr>
        <a:xfrm>
          <a:off x="747932" y="2392136"/>
          <a:ext cx="752684" cy="1884073"/>
        </a:xfrm>
        <a:custGeom>
          <a:avLst/>
          <a:gdLst/>
          <a:ahLst/>
          <a:cxnLst/>
          <a:rect l="0" t="0" r="0" b="0"/>
          <a:pathLst>
            <a:path>
              <a:moveTo>
                <a:pt x="0" y="0"/>
              </a:moveTo>
              <a:lnTo>
                <a:pt x="0" y="1884073"/>
              </a:lnTo>
              <a:lnTo>
                <a:pt x="752684" y="188407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3CED1-E0EB-40BE-AE44-2D5DE297CBE5}">
      <dsp:nvSpPr>
        <dsp:cNvPr id="0" name=""/>
        <dsp:cNvSpPr/>
      </dsp:nvSpPr>
      <dsp:spPr>
        <a:xfrm>
          <a:off x="1500617" y="3916486"/>
          <a:ext cx="5728940" cy="7194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b="1" kern="1200" dirty="0" smtClean="0">
              <a:solidFill>
                <a:srgbClr val="0000FF"/>
              </a:solidFill>
              <a:latin typeface="Times New Roman" pitchFamily="18" charset="0"/>
              <a:cs typeface="Times New Roman" pitchFamily="18" charset="0"/>
            </a:rPr>
            <a:t>Respuestas a los riesgos</a:t>
          </a:r>
          <a:endParaRPr lang="es-EC" sz="2400" kern="1200" dirty="0"/>
        </a:p>
      </dsp:txBody>
      <dsp:txXfrm>
        <a:off x="1521689" y="3937558"/>
        <a:ext cx="5686796" cy="6773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66451-ED08-4B18-9BB2-79BA853FD117}">
      <dsp:nvSpPr>
        <dsp:cNvPr id="0" name=""/>
        <dsp:cNvSpPr/>
      </dsp:nvSpPr>
      <dsp:spPr>
        <a:xfrm>
          <a:off x="1358" y="122891"/>
          <a:ext cx="4002913" cy="140281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just" defTabSz="622300">
            <a:lnSpc>
              <a:spcPct val="90000"/>
            </a:lnSpc>
            <a:spcBef>
              <a:spcPct val="0"/>
            </a:spcBef>
            <a:spcAft>
              <a:spcPct val="35000"/>
            </a:spcAft>
          </a:pPr>
          <a:r>
            <a:rPr lang="es-EC" sz="1400" kern="1200" dirty="0" smtClean="0">
              <a:latin typeface="Calibri"/>
              <a:ea typeface="+mn-ea"/>
              <a:cs typeface="+mn-cs"/>
            </a:rPr>
            <a:t>• </a:t>
          </a:r>
          <a:r>
            <a:rPr lang="es-EC" sz="900" b="1" kern="1200" dirty="0" smtClean="0">
              <a:solidFill>
                <a:schemeClr val="tx1"/>
              </a:solidFill>
              <a:latin typeface="Times New Roman" pitchFamily="18" charset="0"/>
              <a:ea typeface="+mn-ea"/>
              <a:cs typeface="Times New Roman" pitchFamily="18" charset="0"/>
            </a:rPr>
            <a:t>Realizar un análisis interno de la cooperativa a través de la revisión de los estados financieros, reportes de depósitos y créditos de clientes e informes de auditoría a fin de determinar cómo se encuentra la entidad en la actualidad a nivel operativo, económico, financiero y legal.</a:t>
          </a:r>
        </a:p>
        <a:p>
          <a:pPr lvl="0" algn="just" defTabSz="622300">
            <a:lnSpc>
              <a:spcPct val="90000"/>
            </a:lnSpc>
            <a:spcBef>
              <a:spcPct val="0"/>
            </a:spcBef>
            <a:spcAft>
              <a:spcPct val="35000"/>
            </a:spcAft>
          </a:pPr>
          <a:endParaRPr lang="es-EC" sz="900" b="1" kern="1200" dirty="0" smtClean="0">
            <a:solidFill>
              <a:schemeClr val="tx1"/>
            </a:solidFill>
            <a:latin typeface="Times New Roman" pitchFamily="18" charset="0"/>
            <a:ea typeface="+mn-ea"/>
            <a:cs typeface="Times New Roman" pitchFamily="18" charset="0"/>
          </a:endParaRPr>
        </a:p>
        <a:p>
          <a:pPr lvl="0" algn="just" defTabSz="622300">
            <a:lnSpc>
              <a:spcPct val="90000"/>
            </a:lnSpc>
            <a:spcBef>
              <a:spcPct val="0"/>
            </a:spcBef>
            <a:spcAft>
              <a:spcPct val="35000"/>
            </a:spcAft>
          </a:pPr>
          <a:r>
            <a:rPr lang="es-EC" sz="900" b="1" kern="1200" dirty="0" smtClean="0">
              <a:solidFill>
                <a:schemeClr val="tx1"/>
              </a:solidFill>
              <a:latin typeface="Times New Roman" pitchFamily="18" charset="0"/>
              <a:ea typeface="+mn-ea"/>
              <a:cs typeface="Times New Roman" pitchFamily="18" charset="0"/>
            </a:rPr>
            <a:t>• Evaluar los factores externos a nivel político, económico, social y tecnológico que pudieran incidir directa o indirectamente en el desempeño de sus labores con el fin de definir la conveniencia de ampliar o reducir su oferta de  productos y servicios financieros.</a:t>
          </a:r>
        </a:p>
        <a:p>
          <a:pPr lvl="0" algn="ctr" defTabSz="622300">
            <a:lnSpc>
              <a:spcPct val="90000"/>
            </a:lnSpc>
            <a:spcBef>
              <a:spcPct val="0"/>
            </a:spcBef>
            <a:spcAft>
              <a:spcPct val="35000"/>
            </a:spcAft>
          </a:pPr>
          <a:r>
            <a:rPr lang="es-ES" sz="1400" kern="1200" dirty="0" smtClean="0">
              <a:latin typeface="Calibri"/>
              <a:ea typeface="+mn-ea"/>
              <a:cs typeface="+mn-cs"/>
            </a:rPr>
            <a:t>. </a:t>
          </a:r>
          <a:endParaRPr lang="es-ES" sz="1400" kern="1200" dirty="0">
            <a:latin typeface="Calibri"/>
            <a:ea typeface="+mn-ea"/>
            <a:cs typeface="+mn-cs"/>
          </a:endParaRPr>
        </a:p>
      </dsp:txBody>
      <dsp:txXfrm>
        <a:off x="42445" y="163978"/>
        <a:ext cx="3920739" cy="1320637"/>
      </dsp:txXfrm>
    </dsp:sp>
    <dsp:sp modelId="{F810F1F7-002D-4D3D-936C-08EB5216ABCE}">
      <dsp:nvSpPr>
        <dsp:cNvPr id="0" name=""/>
        <dsp:cNvSpPr/>
      </dsp:nvSpPr>
      <dsp:spPr>
        <a:xfrm rot="5402605">
          <a:off x="1933555" y="1575388"/>
          <a:ext cx="137249" cy="175127"/>
        </a:xfrm>
        <a:prstGeom prst="rightArrow">
          <a:avLst>
            <a:gd name="adj1" fmla="val 667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2A69269-CF0B-45DC-8873-4FC3F6A05F6B}">
      <dsp:nvSpPr>
        <dsp:cNvPr id="0" name=""/>
        <dsp:cNvSpPr/>
      </dsp:nvSpPr>
      <dsp:spPr>
        <a:xfrm>
          <a:off x="0" y="1800201"/>
          <a:ext cx="4002913" cy="1633799"/>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tx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just" defTabSz="400050">
            <a:lnSpc>
              <a:spcPct val="90000"/>
            </a:lnSpc>
            <a:spcBef>
              <a:spcPct val="0"/>
            </a:spcBef>
            <a:spcAft>
              <a:spcPct val="35000"/>
            </a:spcAft>
          </a:pPr>
          <a:r>
            <a:rPr lang="es-EC" sz="900" kern="1200" dirty="0" smtClean="0">
              <a:latin typeface="Times New Roman" pitchFamily="18" charset="0"/>
              <a:ea typeface="+mn-ea"/>
              <a:cs typeface="Times New Roman" pitchFamily="18" charset="0"/>
            </a:rPr>
            <a:t>• </a:t>
          </a:r>
          <a:r>
            <a:rPr lang="es-EC" sz="900" b="1" kern="1200" dirty="0" smtClean="0">
              <a:latin typeface="Times New Roman" pitchFamily="18" charset="0"/>
              <a:ea typeface="+mn-ea"/>
              <a:cs typeface="Times New Roman" pitchFamily="18" charset="0"/>
            </a:rPr>
            <a:t>Elaborar planes de contingencia ante situaciones extremas para las operaciones activas y pasivas de la cooperativa a fin de evitar pérdidas económicas como por ejemplo: disminución de las tasas de interés activas, retiro masivo de depósitos, amenaza de desastres naturales, ataques delincuenciales, otros.</a:t>
          </a:r>
        </a:p>
        <a:p>
          <a:pPr lvl="0" defTabSz="400050">
            <a:lnSpc>
              <a:spcPct val="90000"/>
            </a:lnSpc>
            <a:spcBef>
              <a:spcPct val="0"/>
            </a:spcBef>
            <a:spcAft>
              <a:spcPct val="35000"/>
            </a:spcAft>
          </a:pPr>
          <a:endParaRPr lang="es-EC" sz="900" b="1" kern="1200" dirty="0" smtClean="0">
            <a:latin typeface="Times New Roman" pitchFamily="18" charset="0"/>
            <a:ea typeface="+mn-ea"/>
            <a:cs typeface="Times New Roman" pitchFamily="18" charset="0"/>
          </a:endParaRPr>
        </a:p>
        <a:p>
          <a:pPr lvl="0" algn="just" defTabSz="400050">
            <a:lnSpc>
              <a:spcPct val="90000"/>
            </a:lnSpc>
            <a:spcBef>
              <a:spcPct val="0"/>
            </a:spcBef>
            <a:spcAft>
              <a:spcPct val="35000"/>
            </a:spcAft>
          </a:pPr>
          <a:r>
            <a:rPr lang="es-EC" sz="900" b="1" kern="1200" dirty="0" smtClean="0">
              <a:latin typeface="Times New Roman" pitchFamily="18" charset="0"/>
              <a:ea typeface="+mn-ea"/>
              <a:cs typeface="Times New Roman" pitchFamily="18" charset="0"/>
            </a:rPr>
            <a:t>• Crear un sistema de </a:t>
          </a:r>
          <a:r>
            <a:rPr lang="es-EC" sz="900" b="1" kern="1200" dirty="0" err="1" smtClean="0">
              <a:latin typeface="Times New Roman" pitchFamily="18" charset="0"/>
              <a:ea typeface="+mn-ea"/>
              <a:cs typeface="Times New Roman" pitchFamily="18" charset="0"/>
            </a:rPr>
            <a:t>scoring</a:t>
          </a:r>
          <a:r>
            <a:rPr lang="es-EC" sz="900" b="1" kern="1200" dirty="0" smtClean="0">
              <a:latin typeface="Times New Roman" pitchFamily="18" charset="0"/>
              <a:ea typeface="+mn-ea"/>
              <a:cs typeface="Times New Roman" pitchFamily="18" charset="0"/>
            </a:rPr>
            <a:t> crediticio en la entidad para examinar la capacidad de pago, los antecedentes de crédito y las referencias financieras y empresariales de los clientes a los que van a otorgar préstamos.</a:t>
          </a:r>
        </a:p>
        <a:p>
          <a:pPr lvl="0" algn="just" defTabSz="400050">
            <a:lnSpc>
              <a:spcPct val="90000"/>
            </a:lnSpc>
            <a:spcBef>
              <a:spcPct val="0"/>
            </a:spcBef>
            <a:spcAft>
              <a:spcPct val="35000"/>
            </a:spcAft>
          </a:pPr>
          <a:endParaRPr lang="es-ES" sz="900" kern="1200" dirty="0">
            <a:latin typeface="Times New Roman" pitchFamily="18" charset="0"/>
            <a:ea typeface="+mn-ea"/>
            <a:cs typeface="Times New Roman" pitchFamily="18" charset="0"/>
          </a:endParaRPr>
        </a:p>
      </dsp:txBody>
      <dsp:txXfrm>
        <a:off x="47852" y="1848053"/>
        <a:ext cx="3907209" cy="1538095"/>
      </dsp:txXfrm>
    </dsp:sp>
    <dsp:sp modelId="{05AD5431-CAC2-40C7-966A-D236D900E7C5}">
      <dsp:nvSpPr>
        <dsp:cNvPr id="0" name=""/>
        <dsp:cNvSpPr/>
      </dsp:nvSpPr>
      <dsp:spPr>
        <a:xfrm rot="5397567">
          <a:off x="1876743" y="3559442"/>
          <a:ext cx="250884" cy="175127"/>
        </a:xfrm>
        <a:prstGeom prst="rightArrow">
          <a:avLst>
            <a:gd name="adj1" fmla="val 66700"/>
            <a:gd name="adj2" fmla="val 50000"/>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BA36AA0-6FD8-424E-BB55-1A1334F942A6}">
      <dsp:nvSpPr>
        <dsp:cNvPr id="0" name=""/>
        <dsp:cNvSpPr/>
      </dsp:nvSpPr>
      <dsp:spPr>
        <a:xfrm>
          <a:off x="1358" y="3860011"/>
          <a:ext cx="4002913" cy="1353184"/>
        </a:xfrm>
        <a:prstGeom prst="roundRect">
          <a:avLst>
            <a:gd name="adj" fmla="val 10000"/>
          </a:avLst>
        </a:prstGeom>
        <a:solidFill>
          <a:schemeClr val="accent5">
            <a:tint val="40000"/>
            <a:alpha val="90000"/>
            <a:hueOff val="-3580161"/>
            <a:satOff val="16084"/>
            <a:lumOff val="1106"/>
            <a:alphaOff val="0"/>
          </a:schemeClr>
        </a:solidFill>
        <a:ln w="9525" cap="flat" cmpd="sng" algn="ctr">
          <a:solidFill>
            <a:schemeClr val="tx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just" defTabSz="400050">
            <a:lnSpc>
              <a:spcPct val="90000"/>
            </a:lnSpc>
            <a:spcBef>
              <a:spcPct val="0"/>
            </a:spcBef>
            <a:spcAft>
              <a:spcPct val="35000"/>
            </a:spcAft>
          </a:pPr>
          <a:r>
            <a:rPr lang="es-EC" sz="900" kern="1200" dirty="0" smtClean="0">
              <a:latin typeface="Times New Roman" pitchFamily="18" charset="0"/>
              <a:ea typeface="+mn-ea"/>
              <a:cs typeface="Times New Roman" pitchFamily="18" charset="0"/>
            </a:rPr>
            <a:t>• </a:t>
          </a:r>
          <a:r>
            <a:rPr lang="es-EC" sz="900" b="1" kern="1200" dirty="0" smtClean="0">
              <a:latin typeface="Times New Roman" pitchFamily="18" charset="0"/>
              <a:ea typeface="+mn-ea"/>
              <a:cs typeface="Times New Roman" pitchFamily="18" charset="0"/>
            </a:rPr>
            <a:t>Controlar y evaluar frecuentemente los recursos de mayor liquidez en la cooperativa (dinero en efectivo, fondos interbancarios vendidos, inversiones, otros.)  a fin de que sean capaces de responder ante los requerimientos de efectivo de sus depositantes en el corto plazo.</a:t>
          </a:r>
        </a:p>
        <a:p>
          <a:pPr lvl="0" algn="just" defTabSz="400050">
            <a:lnSpc>
              <a:spcPct val="90000"/>
            </a:lnSpc>
            <a:spcBef>
              <a:spcPct val="0"/>
            </a:spcBef>
            <a:spcAft>
              <a:spcPct val="35000"/>
            </a:spcAft>
          </a:pPr>
          <a:endParaRPr lang="es-EC" sz="900" b="1" kern="1200" dirty="0" smtClean="0">
            <a:latin typeface="Times New Roman" pitchFamily="18" charset="0"/>
            <a:ea typeface="+mn-ea"/>
            <a:cs typeface="Times New Roman" pitchFamily="18" charset="0"/>
          </a:endParaRPr>
        </a:p>
        <a:p>
          <a:pPr lvl="0" algn="just" defTabSz="400050">
            <a:lnSpc>
              <a:spcPct val="90000"/>
            </a:lnSpc>
            <a:spcBef>
              <a:spcPct val="0"/>
            </a:spcBef>
            <a:spcAft>
              <a:spcPct val="35000"/>
            </a:spcAft>
          </a:pPr>
          <a:r>
            <a:rPr lang="es-EC" sz="900" b="1" kern="1200" dirty="0" smtClean="0">
              <a:latin typeface="Times New Roman" pitchFamily="18" charset="0"/>
              <a:ea typeface="+mn-ea"/>
              <a:cs typeface="Times New Roman" pitchFamily="18" charset="0"/>
            </a:rPr>
            <a:t>• Realizar métodos cuantitativos sobre los préstamos y retiros de la cooperativa como el análisis VAR, los flujos de caja y beneficios en riesgo a fin de poder determinar posibles pérdidas en los mismos y así elaborar estrategias proactivas que permitan evitar o al menos mitigar sus efectos negativos. </a:t>
          </a:r>
        </a:p>
        <a:p>
          <a:pPr lvl="0" algn="ctr" defTabSz="400050">
            <a:lnSpc>
              <a:spcPct val="90000"/>
            </a:lnSpc>
            <a:spcBef>
              <a:spcPct val="0"/>
            </a:spcBef>
            <a:spcAft>
              <a:spcPct val="35000"/>
            </a:spcAft>
          </a:pPr>
          <a:endParaRPr lang="es-ES" sz="900" b="1" kern="1200" dirty="0">
            <a:latin typeface="Times New Roman" pitchFamily="18" charset="0"/>
            <a:ea typeface="+mn-ea"/>
            <a:cs typeface="Times New Roman" pitchFamily="18" charset="0"/>
          </a:endParaRPr>
        </a:p>
      </dsp:txBody>
      <dsp:txXfrm>
        <a:off x="40991" y="3899644"/>
        <a:ext cx="3923647" cy="1273918"/>
      </dsp:txXfrm>
    </dsp:sp>
    <dsp:sp modelId="{A8278DFB-F7B9-4A00-97B7-A94F48B39A3F}">
      <dsp:nvSpPr>
        <dsp:cNvPr id="0" name=""/>
        <dsp:cNvSpPr/>
      </dsp:nvSpPr>
      <dsp:spPr>
        <a:xfrm>
          <a:off x="4564679" y="122891"/>
          <a:ext cx="4002913" cy="1462954"/>
        </a:xfrm>
        <a:prstGeom prst="roundRect">
          <a:avLst>
            <a:gd name="adj" fmla="val 1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just" defTabSz="400050">
            <a:lnSpc>
              <a:spcPct val="90000"/>
            </a:lnSpc>
            <a:spcBef>
              <a:spcPct val="0"/>
            </a:spcBef>
            <a:spcAft>
              <a:spcPct val="35000"/>
            </a:spcAft>
          </a:pPr>
          <a:r>
            <a:rPr lang="es-EC" sz="900" kern="1200" dirty="0" smtClean="0">
              <a:latin typeface="Times New Roman" pitchFamily="18" charset="0"/>
              <a:ea typeface="+mn-ea"/>
              <a:cs typeface="Times New Roman" pitchFamily="18" charset="0"/>
            </a:rPr>
            <a:t>• </a:t>
          </a:r>
          <a:r>
            <a:rPr lang="es-EC" sz="900" b="1" kern="1200" dirty="0" smtClean="0">
              <a:latin typeface="Times New Roman" pitchFamily="18" charset="0"/>
              <a:ea typeface="+mn-ea"/>
              <a:cs typeface="Times New Roman" pitchFamily="18" charset="0"/>
            </a:rPr>
            <a:t>Buscar asesoramiento externo en el manejo de créditos y depósitos y sobre la administración de riesgos financieros ya sea de entidades públicas como la CONAFIPS o la SEPS o de empresas privadas.</a:t>
          </a:r>
        </a:p>
        <a:p>
          <a:pPr lvl="0" algn="just" defTabSz="400050">
            <a:lnSpc>
              <a:spcPct val="90000"/>
            </a:lnSpc>
            <a:spcBef>
              <a:spcPct val="0"/>
            </a:spcBef>
            <a:spcAft>
              <a:spcPct val="35000"/>
            </a:spcAft>
          </a:pPr>
          <a:endParaRPr lang="es-EC" sz="900" b="1" kern="1200" dirty="0" smtClean="0">
            <a:latin typeface="Times New Roman" pitchFamily="18" charset="0"/>
            <a:ea typeface="+mn-ea"/>
            <a:cs typeface="Times New Roman" pitchFamily="18" charset="0"/>
          </a:endParaRPr>
        </a:p>
        <a:p>
          <a:pPr lvl="0" algn="just" defTabSz="400050">
            <a:lnSpc>
              <a:spcPct val="90000"/>
            </a:lnSpc>
            <a:spcBef>
              <a:spcPct val="0"/>
            </a:spcBef>
            <a:spcAft>
              <a:spcPct val="35000"/>
            </a:spcAft>
          </a:pPr>
          <a:r>
            <a:rPr lang="es-EC" sz="900" b="1" kern="1200" dirty="0" smtClean="0">
              <a:latin typeface="Times New Roman" pitchFamily="18" charset="0"/>
              <a:ea typeface="+mn-ea"/>
              <a:cs typeface="Times New Roman" pitchFamily="18" charset="0"/>
            </a:rPr>
            <a:t>• Crear planes estratégicos, tácticos y operativos que tengan como propósito mantener niveles óptimos de capital, solvencia patrimonial, liquidez, rentabilidad y morosidad ante la presencia de eventos negativos que  pudieran afectar las actividades de la </a:t>
          </a:r>
          <a:r>
            <a:rPr lang="es-EC" sz="900" b="1" kern="1200" smtClean="0">
              <a:latin typeface="Times New Roman" pitchFamily="18" charset="0"/>
              <a:ea typeface="+mn-ea"/>
              <a:cs typeface="Times New Roman" pitchFamily="18" charset="0"/>
            </a:rPr>
            <a:t>entidad.</a:t>
          </a:r>
          <a:endParaRPr lang="es-EC" sz="900" b="1" kern="1200" dirty="0" smtClean="0">
            <a:latin typeface="Times New Roman" pitchFamily="18" charset="0"/>
            <a:ea typeface="+mn-ea"/>
            <a:cs typeface="Times New Roman" pitchFamily="18" charset="0"/>
          </a:endParaRPr>
        </a:p>
        <a:p>
          <a:pPr lvl="0" algn="ctr" defTabSz="400050">
            <a:lnSpc>
              <a:spcPct val="90000"/>
            </a:lnSpc>
            <a:spcBef>
              <a:spcPct val="0"/>
            </a:spcBef>
            <a:spcAft>
              <a:spcPct val="35000"/>
            </a:spcAft>
          </a:pPr>
          <a:endParaRPr lang="es-ES" sz="900" kern="1200" dirty="0">
            <a:latin typeface="Times New Roman" pitchFamily="18" charset="0"/>
            <a:ea typeface="+mn-ea"/>
            <a:cs typeface="Times New Roman" pitchFamily="18" charset="0"/>
          </a:endParaRPr>
        </a:p>
      </dsp:txBody>
      <dsp:txXfrm>
        <a:off x="4607527" y="165739"/>
        <a:ext cx="3917217" cy="1377258"/>
      </dsp:txXfrm>
    </dsp:sp>
    <dsp:sp modelId="{47559674-6B15-4BB4-851D-14B2B573F0F2}">
      <dsp:nvSpPr>
        <dsp:cNvPr id="0" name=""/>
        <dsp:cNvSpPr/>
      </dsp:nvSpPr>
      <dsp:spPr>
        <a:xfrm rot="5397377">
          <a:off x="6513187" y="1605460"/>
          <a:ext cx="107178" cy="175127"/>
        </a:xfrm>
        <a:prstGeom prst="rightArrow">
          <a:avLst>
            <a:gd name="adj1" fmla="val 66700"/>
            <a:gd name="adj2" fmla="val 50000"/>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54CF861-D025-4E64-8A1F-55FE5EDD46D2}">
      <dsp:nvSpPr>
        <dsp:cNvPr id="0" name=""/>
        <dsp:cNvSpPr/>
      </dsp:nvSpPr>
      <dsp:spPr>
        <a:xfrm>
          <a:off x="4566038" y="1800202"/>
          <a:ext cx="4002913" cy="1669555"/>
        </a:xfrm>
        <a:prstGeom prst="roundRect">
          <a:avLst>
            <a:gd name="adj" fmla="val 10000"/>
          </a:avLst>
        </a:prstGeom>
        <a:solidFill>
          <a:schemeClr val="accent5">
            <a:tint val="40000"/>
            <a:alpha val="90000"/>
            <a:hueOff val="-7160321"/>
            <a:satOff val="32169"/>
            <a:lumOff val="2211"/>
            <a:alphaOff val="0"/>
          </a:schemeClr>
        </a:solidFill>
        <a:ln w="9525" cap="flat" cmpd="sng" algn="ctr">
          <a:solidFill>
            <a:schemeClr val="tx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just" defTabSz="400050">
            <a:lnSpc>
              <a:spcPct val="90000"/>
            </a:lnSpc>
            <a:spcBef>
              <a:spcPct val="0"/>
            </a:spcBef>
            <a:spcAft>
              <a:spcPct val="35000"/>
            </a:spcAft>
          </a:pPr>
          <a:r>
            <a:rPr lang="es-EC" sz="900" b="1" kern="1200" dirty="0" smtClean="0">
              <a:latin typeface="Times New Roman" pitchFamily="18" charset="0"/>
              <a:ea typeface="+mn-ea"/>
              <a:cs typeface="Times New Roman" pitchFamily="18" charset="0"/>
            </a:rPr>
            <a:t>• Implementar acciones de ajuste progresivo tanto de los activos productivos como de las provisiones para los créditos de consumo y microcréditos con el fin de que sus ratios puedan al menos acercarse a los estándares nacionales del sector cooperativo ecuatoriano.</a:t>
          </a:r>
        </a:p>
        <a:p>
          <a:pPr lvl="0" algn="just" defTabSz="400050">
            <a:lnSpc>
              <a:spcPct val="90000"/>
            </a:lnSpc>
            <a:spcBef>
              <a:spcPct val="0"/>
            </a:spcBef>
            <a:spcAft>
              <a:spcPct val="35000"/>
            </a:spcAft>
          </a:pPr>
          <a:endParaRPr lang="es-EC" sz="900" b="1" kern="1200" dirty="0" smtClean="0">
            <a:latin typeface="Times New Roman" pitchFamily="18" charset="0"/>
            <a:ea typeface="+mn-ea"/>
            <a:cs typeface="Times New Roman" pitchFamily="18" charset="0"/>
          </a:endParaRPr>
        </a:p>
        <a:p>
          <a:pPr lvl="0" algn="just" defTabSz="400050">
            <a:lnSpc>
              <a:spcPct val="90000"/>
            </a:lnSpc>
            <a:spcBef>
              <a:spcPct val="0"/>
            </a:spcBef>
            <a:spcAft>
              <a:spcPct val="35000"/>
            </a:spcAft>
          </a:pPr>
          <a:r>
            <a:rPr lang="es-EC" sz="900" b="1" kern="1200" dirty="0" smtClean="0">
              <a:latin typeface="Times New Roman" pitchFamily="18" charset="0"/>
              <a:ea typeface="+mn-ea"/>
              <a:cs typeface="Times New Roman" pitchFamily="18" charset="0"/>
            </a:rPr>
            <a:t>• Ejecutar acciones inmediatas para la recuperación de cartera y la depuración del valor de los activos financieros.</a:t>
          </a:r>
        </a:p>
        <a:p>
          <a:pPr lvl="0" algn="just" defTabSz="400050">
            <a:lnSpc>
              <a:spcPct val="90000"/>
            </a:lnSpc>
            <a:spcBef>
              <a:spcPct val="0"/>
            </a:spcBef>
            <a:spcAft>
              <a:spcPct val="35000"/>
            </a:spcAft>
          </a:pPr>
          <a:endParaRPr lang="es-EC" sz="900" b="1" kern="1200" dirty="0" smtClean="0">
            <a:latin typeface="Times New Roman" pitchFamily="18" charset="0"/>
            <a:ea typeface="+mn-ea"/>
            <a:cs typeface="Times New Roman" pitchFamily="18" charset="0"/>
          </a:endParaRPr>
        </a:p>
        <a:p>
          <a:pPr lvl="0" algn="just" defTabSz="400050">
            <a:lnSpc>
              <a:spcPct val="90000"/>
            </a:lnSpc>
            <a:spcBef>
              <a:spcPct val="0"/>
            </a:spcBef>
            <a:spcAft>
              <a:spcPct val="35000"/>
            </a:spcAft>
          </a:pPr>
          <a:r>
            <a:rPr lang="es-EC" sz="900" b="1" kern="1200" dirty="0" smtClean="0">
              <a:latin typeface="Times New Roman" pitchFamily="18" charset="0"/>
              <a:ea typeface="+mn-ea"/>
              <a:cs typeface="Times New Roman" pitchFamily="18" charset="0"/>
            </a:rPr>
            <a:t>• Revisar de manera frecuente que los planes de contingencia para la administración de riesgos sean actualizados periódicamente con el fin de que la entidad esté siempre alerta ante situaciones negativas.</a:t>
          </a:r>
        </a:p>
        <a:p>
          <a:pPr lvl="0" algn="just" defTabSz="400050">
            <a:lnSpc>
              <a:spcPct val="90000"/>
            </a:lnSpc>
            <a:spcBef>
              <a:spcPct val="0"/>
            </a:spcBef>
            <a:spcAft>
              <a:spcPct val="35000"/>
            </a:spcAft>
          </a:pPr>
          <a:endParaRPr lang="es-ES" sz="900" b="1" kern="1200" dirty="0">
            <a:latin typeface="Times New Roman" pitchFamily="18" charset="0"/>
            <a:ea typeface="+mn-ea"/>
            <a:cs typeface="Times New Roman" pitchFamily="18" charset="0"/>
          </a:endParaRPr>
        </a:p>
      </dsp:txBody>
      <dsp:txXfrm>
        <a:off x="4614938" y="1849102"/>
        <a:ext cx="3905113" cy="1571755"/>
      </dsp:txXfrm>
    </dsp:sp>
    <dsp:sp modelId="{19B8A2C0-6E25-45B4-8DED-1EC8382207D0}">
      <dsp:nvSpPr>
        <dsp:cNvPr id="0" name=""/>
        <dsp:cNvSpPr/>
      </dsp:nvSpPr>
      <dsp:spPr>
        <a:xfrm rot="5400000">
          <a:off x="6494552" y="3542700"/>
          <a:ext cx="145884" cy="175127"/>
        </a:xfrm>
        <a:prstGeom prst="rightArrow">
          <a:avLst>
            <a:gd name="adj1" fmla="val 66700"/>
            <a:gd name="adj2" fmla="val 5000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A9B0F1E-FF4D-4024-B356-CA606E896109}">
      <dsp:nvSpPr>
        <dsp:cNvPr id="0" name=""/>
        <dsp:cNvSpPr/>
      </dsp:nvSpPr>
      <dsp:spPr>
        <a:xfrm>
          <a:off x="4566038" y="3790769"/>
          <a:ext cx="4002913" cy="1393804"/>
        </a:xfrm>
        <a:prstGeom prst="roundRect">
          <a:avLst>
            <a:gd name="adj" fmla="val 10000"/>
          </a:avLst>
        </a:prstGeom>
        <a:solidFill>
          <a:schemeClr val="accent5">
            <a:tint val="40000"/>
            <a:alpha val="90000"/>
            <a:hueOff val="-10740482"/>
            <a:satOff val="48253"/>
            <a:lumOff val="3317"/>
            <a:alphaOff val="0"/>
          </a:schemeClr>
        </a:solidFill>
        <a:ln w="9525" cap="flat" cmpd="sng" algn="ctr">
          <a:solidFill>
            <a:schemeClr val="tx1">
              <a:alpha val="9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just" defTabSz="400050">
            <a:lnSpc>
              <a:spcPct val="90000"/>
            </a:lnSpc>
            <a:spcBef>
              <a:spcPct val="0"/>
            </a:spcBef>
            <a:spcAft>
              <a:spcPct val="35000"/>
            </a:spcAft>
          </a:pPr>
          <a:r>
            <a:rPr lang="es-EC" sz="900" kern="1200" dirty="0" smtClean="0">
              <a:latin typeface="Times New Roman" pitchFamily="18" charset="0"/>
              <a:ea typeface="+mn-ea"/>
              <a:cs typeface="Times New Roman" pitchFamily="18" charset="0"/>
            </a:rPr>
            <a:t>• </a:t>
          </a:r>
          <a:r>
            <a:rPr lang="es-EC" sz="900" b="1" kern="1200" dirty="0" smtClean="0">
              <a:latin typeface="Times New Roman" pitchFamily="18" charset="0"/>
              <a:ea typeface="+mn-ea"/>
              <a:cs typeface="Times New Roman" pitchFamily="18" charset="0"/>
            </a:rPr>
            <a:t>Desarrollar el análisis de sensibilidad del manejo de créditos y depósitos a través del  planteamiento de tres escenarios: optimista, real y pesimista con el propósito de que sirvan de guía para la toma de decisiones por parte de los altos directivos.</a:t>
          </a:r>
        </a:p>
        <a:p>
          <a:pPr lvl="0" algn="just" defTabSz="400050">
            <a:lnSpc>
              <a:spcPct val="90000"/>
            </a:lnSpc>
            <a:spcBef>
              <a:spcPct val="0"/>
            </a:spcBef>
            <a:spcAft>
              <a:spcPct val="35000"/>
            </a:spcAft>
          </a:pPr>
          <a:endParaRPr lang="es-EC" sz="900" b="1" kern="1200" dirty="0" smtClean="0">
            <a:latin typeface="Times New Roman" pitchFamily="18" charset="0"/>
            <a:ea typeface="+mn-ea"/>
            <a:cs typeface="Times New Roman" pitchFamily="18" charset="0"/>
          </a:endParaRPr>
        </a:p>
        <a:p>
          <a:pPr lvl="0" algn="just" defTabSz="400050">
            <a:lnSpc>
              <a:spcPct val="90000"/>
            </a:lnSpc>
            <a:spcBef>
              <a:spcPct val="0"/>
            </a:spcBef>
            <a:spcAft>
              <a:spcPct val="35000"/>
            </a:spcAft>
          </a:pPr>
          <a:r>
            <a:rPr lang="es-EC" sz="900" b="1" kern="1200" dirty="0" smtClean="0">
              <a:latin typeface="Times New Roman" pitchFamily="18" charset="0"/>
              <a:ea typeface="+mn-ea"/>
              <a:cs typeface="Times New Roman" pitchFamily="18" charset="0"/>
            </a:rPr>
            <a:t>• Hacer seguimientos continuos a todos los procesos de la entidad; pero de manera especial a sus operaciones activas y pasivas a fin de detectar desde un principio las posibles amenazas a las que pueden estar expuestas a futuro para darles su debido tratamiento.</a:t>
          </a:r>
        </a:p>
        <a:p>
          <a:pPr lvl="0" algn="just" defTabSz="400050">
            <a:lnSpc>
              <a:spcPct val="90000"/>
            </a:lnSpc>
            <a:spcBef>
              <a:spcPct val="0"/>
            </a:spcBef>
            <a:spcAft>
              <a:spcPct val="35000"/>
            </a:spcAft>
          </a:pPr>
          <a:endParaRPr lang="es-ES" sz="900" kern="1200" dirty="0">
            <a:latin typeface="Times New Roman" pitchFamily="18" charset="0"/>
            <a:ea typeface="+mn-ea"/>
            <a:cs typeface="Times New Roman" pitchFamily="18" charset="0"/>
          </a:endParaRPr>
        </a:p>
      </dsp:txBody>
      <dsp:txXfrm>
        <a:off x="4606861" y="3831592"/>
        <a:ext cx="3921267" cy="13121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CA039-588A-42F4-9B55-709C46BA2198}">
      <dsp:nvSpPr>
        <dsp:cNvPr id="0" name=""/>
        <dsp:cNvSpPr/>
      </dsp:nvSpPr>
      <dsp:spPr>
        <a:xfrm>
          <a:off x="0" y="1088455"/>
          <a:ext cx="7479329" cy="1303681"/>
        </a:xfrm>
        <a:prstGeom prst="roundRect">
          <a:avLst>
            <a:gd name="adj" fmla="val 10000"/>
          </a:avLst>
        </a:prstGeom>
        <a:solidFill>
          <a:schemeClr val="accent2">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b="1" kern="1200" dirty="0" smtClean="0">
              <a:solidFill>
                <a:schemeClr val="tx1"/>
              </a:solidFill>
              <a:latin typeface="Times New Roman" pitchFamily="18" charset="0"/>
              <a:cs typeface="Times New Roman" pitchFamily="18" charset="0"/>
            </a:rPr>
            <a:t>Capitulo V: CONCLUSIONES Y RECOMENDACIONES.</a:t>
          </a:r>
          <a:endParaRPr lang="es-EC" sz="2400" b="1" kern="1200" dirty="0">
            <a:solidFill>
              <a:schemeClr val="tx1"/>
            </a:solidFill>
            <a:latin typeface="Times New Roman" pitchFamily="18" charset="0"/>
            <a:cs typeface="Times New Roman" pitchFamily="18" charset="0"/>
          </a:endParaRPr>
        </a:p>
      </dsp:txBody>
      <dsp:txXfrm>
        <a:off x="38184" y="1126639"/>
        <a:ext cx="7402961" cy="1227313"/>
      </dsp:txXfrm>
    </dsp:sp>
    <dsp:sp modelId="{AA501CE8-D9E6-4A79-AC59-BEFF473B3DA7}">
      <dsp:nvSpPr>
        <dsp:cNvPr id="0" name=""/>
        <dsp:cNvSpPr/>
      </dsp:nvSpPr>
      <dsp:spPr>
        <a:xfrm>
          <a:off x="747932" y="2392136"/>
          <a:ext cx="701091" cy="870336"/>
        </a:xfrm>
        <a:custGeom>
          <a:avLst/>
          <a:gdLst/>
          <a:ahLst/>
          <a:cxnLst/>
          <a:rect l="0" t="0" r="0" b="0"/>
          <a:pathLst>
            <a:path>
              <a:moveTo>
                <a:pt x="0" y="0"/>
              </a:moveTo>
              <a:lnTo>
                <a:pt x="0" y="870336"/>
              </a:lnTo>
              <a:lnTo>
                <a:pt x="701091" y="8703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F3D8CD-E1B9-4793-B902-EA97E750BA86}">
      <dsp:nvSpPr>
        <dsp:cNvPr id="0" name=""/>
        <dsp:cNvSpPr/>
      </dsp:nvSpPr>
      <dsp:spPr>
        <a:xfrm>
          <a:off x="1449024" y="2756428"/>
          <a:ext cx="5751812" cy="101208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b="1" kern="1200" dirty="0" smtClean="0">
              <a:solidFill>
                <a:srgbClr val="0000FF"/>
              </a:solidFill>
              <a:latin typeface="Times New Roman" pitchFamily="18" charset="0"/>
              <a:cs typeface="Times New Roman" pitchFamily="18" charset="0"/>
            </a:rPr>
            <a:t>Conclusiones.</a:t>
          </a:r>
          <a:endParaRPr lang="es-EC" sz="2400" b="1" kern="1200" dirty="0">
            <a:solidFill>
              <a:srgbClr val="0000FF"/>
            </a:solidFill>
            <a:latin typeface="Times New Roman" pitchFamily="18" charset="0"/>
            <a:cs typeface="Times New Roman" pitchFamily="18" charset="0"/>
          </a:endParaRPr>
        </a:p>
      </dsp:txBody>
      <dsp:txXfrm>
        <a:off x="1478667" y="2786071"/>
        <a:ext cx="5692526" cy="952803"/>
      </dsp:txXfrm>
    </dsp:sp>
    <dsp:sp modelId="{EF1F58BE-D263-4A74-BE7B-164713D0360E}">
      <dsp:nvSpPr>
        <dsp:cNvPr id="0" name=""/>
        <dsp:cNvSpPr/>
      </dsp:nvSpPr>
      <dsp:spPr>
        <a:xfrm>
          <a:off x="747932" y="2392136"/>
          <a:ext cx="752684" cy="1884073"/>
        </a:xfrm>
        <a:custGeom>
          <a:avLst/>
          <a:gdLst/>
          <a:ahLst/>
          <a:cxnLst/>
          <a:rect l="0" t="0" r="0" b="0"/>
          <a:pathLst>
            <a:path>
              <a:moveTo>
                <a:pt x="0" y="0"/>
              </a:moveTo>
              <a:lnTo>
                <a:pt x="0" y="1884073"/>
              </a:lnTo>
              <a:lnTo>
                <a:pt x="752684" y="188407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73CED1-E0EB-40BE-AE44-2D5DE297CBE5}">
      <dsp:nvSpPr>
        <dsp:cNvPr id="0" name=""/>
        <dsp:cNvSpPr/>
      </dsp:nvSpPr>
      <dsp:spPr>
        <a:xfrm>
          <a:off x="1500617" y="3916486"/>
          <a:ext cx="5728940" cy="7194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400" b="1" kern="1200" dirty="0" smtClean="0">
              <a:solidFill>
                <a:srgbClr val="0000FF"/>
              </a:solidFill>
              <a:latin typeface="Times New Roman" pitchFamily="18" charset="0"/>
              <a:cs typeface="Times New Roman" pitchFamily="18" charset="0"/>
            </a:rPr>
            <a:t>Recomendaciones</a:t>
          </a:r>
          <a:endParaRPr lang="es-EC" sz="2400" kern="1200" dirty="0"/>
        </a:p>
      </dsp:txBody>
      <dsp:txXfrm>
        <a:off x="1521689" y="3937558"/>
        <a:ext cx="5686796" cy="67730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E8FD16-0CB2-4354-9AFC-9293DA4208BA}" type="datetimeFigureOut">
              <a:rPr lang="es-EC" smtClean="0"/>
              <a:t>22/01/2016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937F7-3499-4E2F-B6A9-CEE547795F83}" type="slidenum">
              <a:rPr lang="es-EC" smtClean="0"/>
              <a:t>‹Nº›</a:t>
            </a:fld>
            <a:endParaRPr lang="es-EC"/>
          </a:p>
        </p:txBody>
      </p:sp>
    </p:spTree>
    <p:extLst>
      <p:ext uri="{BB962C8B-B14F-4D97-AF65-F5344CB8AC3E}">
        <p14:creationId xmlns:p14="http://schemas.microsoft.com/office/powerpoint/2010/main" val="117675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1CC937F7-3499-4E2F-B6A9-CEE547795F83}" type="slidenum">
              <a:rPr lang="es-EC" smtClean="0"/>
              <a:t>29</a:t>
            </a:fld>
            <a:endParaRPr lang="es-EC"/>
          </a:p>
        </p:txBody>
      </p:sp>
    </p:spTree>
    <p:extLst>
      <p:ext uri="{BB962C8B-B14F-4D97-AF65-F5344CB8AC3E}">
        <p14:creationId xmlns:p14="http://schemas.microsoft.com/office/powerpoint/2010/main" val="203077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5C80BB4F-187C-4231-8A6D-AAB0BFFEB895}" type="datetimeFigureOut">
              <a:rPr lang="es-EC" smtClean="0"/>
              <a:t>22/01/2016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DD663EE-58F2-4D62-97C9-54EB16453CB8}" type="slidenum">
              <a:rPr lang="es-EC" smtClean="0"/>
              <a:t>‹Nº›</a:t>
            </a:fld>
            <a:endParaRPr lang="es-EC"/>
          </a:p>
        </p:txBody>
      </p:sp>
    </p:spTree>
    <p:extLst>
      <p:ext uri="{BB962C8B-B14F-4D97-AF65-F5344CB8AC3E}">
        <p14:creationId xmlns:p14="http://schemas.microsoft.com/office/powerpoint/2010/main" val="358589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C80BB4F-187C-4231-8A6D-AAB0BFFEB895}" type="datetimeFigureOut">
              <a:rPr lang="es-EC" smtClean="0"/>
              <a:t>22/01/2016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DD663EE-58F2-4D62-97C9-54EB16453CB8}" type="slidenum">
              <a:rPr lang="es-EC" smtClean="0"/>
              <a:t>‹Nº›</a:t>
            </a:fld>
            <a:endParaRPr lang="es-EC"/>
          </a:p>
        </p:txBody>
      </p:sp>
    </p:spTree>
    <p:extLst>
      <p:ext uri="{BB962C8B-B14F-4D97-AF65-F5344CB8AC3E}">
        <p14:creationId xmlns:p14="http://schemas.microsoft.com/office/powerpoint/2010/main" val="48270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C80BB4F-187C-4231-8A6D-AAB0BFFEB895}" type="datetimeFigureOut">
              <a:rPr lang="es-EC" smtClean="0"/>
              <a:t>22/01/2016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DD663EE-58F2-4D62-97C9-54EB16453CB8}" type="slidenum">
              <a:rPr lang="es-EC" smtClean="0"/>
              <a:t>‹Nº›</a:t>
            </a:fld>
            <a:endParaRPr lang="es-EC"/>
          </a:p>
        </p:txBody>
      </p:sp>
    </p:spTree>
    <p:extLst>
      <p:ext uri="{BB962C8B-B14F-4D97-AF65-F5344CB8AC3E}">
        <p14:creationId xmlns:p14="http://schemas.microsoft.com/office/powerpoint/2010/main" val="2962562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1" y="1"/>
            <a:ext cx="9163051"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1" y="306388"/>
            <a:ext cx="2611439" cy="639762"/>
          </a:xfrm>
          <a:prstGeom prst="rect">
            <a:avLst/>
          </a:prstGeom>
          <a:solidFill>
            <a:schemeClr val="bg1"/>
          </a:solidFill>
          <a:ln w="9525">
            <a:noFill/>
            <a:miter lim="800000"/>
            <a:headEnd/>
            <a:tailEnd/>
          </a:ln>
        </p:spPr>
      </p:pic>
      <p:pic>
        <p:nvPicPr>
          <p:cNvPr id="4" name="3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7158" y="197779"/>
            <a:ext cx="2706723" cy="748371"/>
          </a:xfrm>
          <a:prstGeom prst="rect">
            <a:avLst/>
          </a:prstGeom>
        </p:spPr>
      </p:pic>
    </p:spTree>
    <p:extLst>
      <p:ext uri="{BB962C8B-B14F-4D97-AF65-F5344CB8AC3E}">
        <p14:creationId xmlns:p14="http://schemas.microsoft.com/office/powerpoint/2010/main" val="1619644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5C80BB4F-187C-4231-8A6D-AAB0BFFEB895}" type="datetimeFigureOut">
              <a:rPr lang="es-EC" smtClean="0"/>
              <a:t>22/01/2016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DD663EE-58F2-4D62-97C9-54EB16453CB8}" type="slidenum">
              <a:rPr lang="es-EC" smtClean="0"/>
              <a:t>‹Nº›</a:t>
            </a:fld>
            <a:endParaRPr lang="es-EC"/>
          </a:p>
        </p:txBody>
      </p:sp>
    </p:spTree>
    <p:extLst>
      <p:ext uri="{BB962C8B-B14F-4D97-AF65-F5344CB8AC3E}">
        <p14:creationId xmlns:p14="http://schemas.microsoft.com/office/powerpoint/2010/main" val="232589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C80BB4F-187C-4231-8A6D-AAB0BFFEB895}" type="datetimeFigureOut">
              <a:rPr lang="es-EC" smtClean="0"/>
              <a:t>22/01/2016</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4DD663EE-58F2-4D62-97C9-54EB16453CB8}" type="slidenum">
              <a:rPr lang="es-EC" smtClean="0"/>
              <a:t>‹Nº›</a:t>
            </a:fld>
            <a:endParaRPr lang="es-EC"/>
          </a:p>
        </p:txBody>
      </p:sp>
    </p:spTree>
    <p:extLst>
      <p:ext uri="{BB962C8B-B14F-4D97-AF65-F5344CB8AC3E}">
        <p14:creationId xmlns:p14="http://schemas.microsoft.com/office/powerpoint/2010/main" val="35355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5C80BB4F-187C-4231-8A6D-AAB0BFFEB895}" type="datetimeFigureOut">
              <a:rPr lang="es-EC" smtClean="0"/>
              <a:t>22/01/2016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DD663EE-58F2-4D62-97C9-54EB16453CB8}" type="slidenum">
              <a:rPr lang="es-EC" smtClean="0"/>
              <a:t>‹Nº›</a:t>
            </a:fld>
            <a:endParaRPr lang="es-EC"/>
          </a:p>
        </p:txBody>
      </p:sp>
    </p:spTree>
    <p:extLst>
      <p:ext uri="{BB962C8B-B14F-4D97-AF65-F5344CB8AC3E}">
        <p14:creationId xmlns:p14="http://schemas.microsoft.com/office/powerpoint/2010/main" val="2383468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5C80BB4F-187C-4231-8A6D-AAB0BFFEB895}" type="datetimeFigureOut">
              <a:rPr lang="es-EC" smtClean="0"/>
              <a:t>22/01/2016</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4DD663EE-58F2-4D62-97C9-54EB16453CB8}" type="slidenum">
              <a:rPr lang="es-EC" smtClean="0"/>
              <a:t>‹Nº›</a:t>
            </a:fld>
            <a:endParaRPr lang="es-EC"/>
          </a:p>
        </p:txBody>
      </p:sp>
    </p:spTree>
    <p:extLst>
      <p:ext uri="{BB962C8B-B14F-4D97-AF65-F5344CB8AC3E}">
        <p14:creationId xmlns:p14="http://schemas.microsoft.com/office/powerpoint/2010/main" val="291964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5C80BB4F-187C-4231-8A6D-AAB0BFFEB895}" type="datetimeFigureOut">
              <a:rPr lang="es-EC" smtClean="0"/>
              <a:t>22/01/2016</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4DD663EE-58F2-4D62-97C9-54EB16453CB8}" type="slidenum">
              <a:rPr lang="es-EC" smtClean="0"/>
              <a:t>‹Nº›</a:t>
            </a:fld>
            <a:endParaRPr lang="es-EC"/>
          </a:p>
        </p:txBody>
      </p:sp>
    </p:spTree>
    <p:extLst>
      <p:ext uri="{BB962C8B-B14F-4D97-AF65-F5344CB8AC3E}">
        <p14:creationId xmlns:p14="http://schemas.microsoft.com/office/powerpoint/2010/main" val="193122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C80BB4F-187C-4231-8A6D-AAB0BFFEB895}" type="datetimeFigureOut">
              <a:rPr lang="es-EC" smtClean="0"/>
              <a:t>22/01/2016</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4DD663EE-58F2-4D62-97C9-54EB16453CB8}" type="slidenum">
              <a:rPr lang="es-EC" smtClean="0"/>
              <a:t>‹Nº›</a:t>
            </a:fld>
            <a:endParaRPr lang="es-EC"/>
          </a:p>
        </p:txBody>
      </p:sp>
    </p:spTree>
    <p:extLst>
      <p:ext uri="{BB962C8B-B14F-4D97-AF65-F5344CB8AC3E}">
        <p14:creationId xmlns:p14="http://schemas.microsoft.com/office/powerpoint/2010/main" val="62436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80BB4F-187C-4231-8A6D-AAB0BFFEB895}" type="datetimeFigureOut">
              <a:rPr lang="es-EC" smtClean="0"/>
              <a:t>22/01/2016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DD663EE-58F2-4D62-97C9-54EB16453CB8}" type="slidenum">
              <a:rPr lang="es-EC" smtClean="0"/>
              <a:t>‹Nº›</a:t>
            </a:fld>
            <a:endParaRPr lang="es-EC"/>
          </a:p>
        </p:txBody>
      </p:sp>
    </p:spTree>
    <p:extLst>
      <p:ext uri="{BB962C8B-B14F-4D97-AF65-F5344CB8AC3E}">
        <p14:creationId xmlns:p14="http://schemas.microsoft.com/office/powerpoint/2010/main" val="337559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C80BB4F-187C-4231-8A6D-AAB0BFFEB895}" type="datetimeFigureOut">
              <a:rPr lang="es-EC" smtClean="0"/>
              <a:t>22/01/2016</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4DD663EE-58F2-4D62-97C9-54EB16453CB8}" type="slidenum">
              <a:rPr lang="es-EC" smtClean="0"/>
              <a:t>‹Nº›</a:t>
            </a:fld>
            <a:endParaRPr lang="es-EC"/>
          </a:p>
        </p:txBody>
      </p:sp>
    </p:spTree>
    <p:extLst>
      <p:ext uri="{BB962C8B-B14F-4D97-AF65-F5344CB8AC3E}">
        <p14:creationId xmlns:p14="http://schemas.microsoft.com/office/powerpoint/2010/main" val="79957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0BB4F-187C-4231-8A6D-AAB0BFFEB895}" type="datetimeFigureOut">
              <a:rPr lang="es-EC" smtClean="0"/>
              <a:t>22/01/2016</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663EE-58F2-4D62-97C9-54EB16453CB8}" type="slidenum">
              <a:rPr lang="es-EC" smtClean="0"/>
              <a:t>‹Nº›</a:t>
            </a:fld>
            <a:endParaRPr lang="es-EC"/>
          </a:p>
        </p:txBody>
      </p:sp>
    </p:spTree>
    <p:extLst>
      <p:ext uri="{BB962C8B-B14F-4D97-AF65-F5344CB8AC3E}">
        <p14:creationId xmlns:p14="http://schemas.microsoft.com/office/powerpoint/2010/main" val="3258963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chart" Target="../charts/char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chart" Target="../charts/char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chart" Target="../charts/chart16.xml"/><Relationship Id="rId5" Type="http://schemas.openxmlformats.org/officeDocument/2006/relationships/image" Target="../media/image45.png"/><Relationship Id="rId4" Type="http://schemas.openxmlformats.org/officeDocument/2006/relationships/chart" Target="../charts/chart15.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4.xml"/><Relationship Id="rId7" Type="http://schemas.openxmlformats.org/officeDocument/2006/relationships/image" Target="../media/image12.jpe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7.png"/></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62886" y="1252654"/>
            <a:ext cx="4680520" cy="646331"/>
          </a:xfrm>
          <a:prstGeom prst="rect">
            <a:avLst/>
          </a:prstGeom>
        </p:spPr>
        <p:txBody>
          <a:bodyPr wrap="square">
            <a:spAutoFit/>
          </a:bodyPr>
          <a:lstStyle/>
          <a:p>
            <a:pPr algn="ctr"/>
            <a:r>
              <a:rPr lang="es-ES" b="1" dirty="0">
                <a:solidFill>
                  <a:srgbClr val="008000"/>
                </a:solidFill>
                <a:latin typeface="Times New Roman" pitchFamily="18" charset="0"/>
                <a:cs typeface="Times New Roman" pitchFamily="18" charset="0"/>
              </a:rPr>
              <a:t>CARRERA DE INGENIERÍA EN FINANZAS Y AUDITORÍA C.P.A</a:t>
            </a:r>
            <a:endParaRPr lang="es-ES" dirty="0">
              <a:solidFill>
                <a:srgbClr val="008000"/>
              </a:solidFill>
              <a:latin typeface="Times New Roman" pitchFamily="18" charset="0"/>
              <a:cs typeface="Times New Roman" pitchFamily="18" charset="0"/>
            </a:endParaRPr>
          </a:p>
        </p:txBody>
      </p:sp>
      <p:sp>
        <p:nvSpPr>
          <p:cNvPr id="9" name="8 Rectángulo"/>
          <p:cNvSpPr/>
          <p:nvPr/>
        </p:nvSpPr>
        <p:spPr>
          <a:xfrm>
            <a:off x="4083816" y="1946631"/>
            <a:ext cx="4740514" cy="1200329"/>
          </a:xfrm>
          <a:prstGeom prst="rect">
            <a:avLst/>
          </a:prstGeom>
        </p:spPr>
        <p:txBody>
          <a:bodyPr wrap="square">
            <a:spAutoFit/>
          </a:bodyPr>
          <a:lstStyle/>
          <a:p>
            <a:pPr algn="ctr"/>
            <a:r>
              <a:rPr lang="es-ES" b="1" dirty="0" smtClean="0">
                <a:solidFill>
                  <a:srgbClr val="008000"/>
                </a:solidFill>
                <a:latin typeface="Times New Roman" pitchFamily="18" charset="0"/>
                <a:cs typeface="Times New Roman" pitchFamily="18" charset="0"/>
              </a:rPr>
              <a:t>PROYECTO DE TITULACIÓN PREVIO </a:t>
            </a:r>
            <a:r>
              <a:rPr lang="es-ES" b="1" dirty="0">
                <a:solidFill>
                  <a:srgbClr val="008000"/>
                </a:solidFill>
                <a:latin typeface="Times New Roman" pitchFamily="18" charset="0"/>
                <a:cs typeface="Times New Roman" pitchFamily="18" charset="0"/>
              </a:rPr>
              <a:t>A LA OBTENCIÓN DEL TÍTULO DE </a:t>
            </a:r>
            <a:r>
              <a:rPr lang="es-ES" b="1" dirty="0" smtClean="0">
                <a:solidFill>
                  <a:srgbClr val="008000"/>
                </a:solidFill>
                <a:latin typeface="Times New Roman" pitchFamily="18" charset="0"/>
                <a:cs typeface="Times New Roman" pitchFamily="18" charset="0"/>
              </a:rPr>
              <a:t>INGENIERO </a:t>
            </a:r>
            <a:r>
              <a:rPr lang="es-ES" b="1" dirty="0">
                <a:solidFill>
                  <a:srgbClr val="008000"/>
                </a:solidFill>
                <a:latin typeface="Times New Roman" pitchFamily="18" charset="0"/>
                <a:cs typeface="Times New Roman" pitchFamily="18" charset="0"/>
              </a:rPr>
              <a:t>EN FINANZAS, </a:t>
            </a:r>
            <a:r>
              <a:rPr lang="es-ES" b="1" dirty="0" smtClean="0">
                <a:solidFill>
                  <a:srgbClr val="008000"/>
                </a:solidFill>
                <a:latin typeface="Times New Roman" pitchFamily="18" charset="0"/>
                <a:cs typeface="Times New Roman" pitchFamily="18" charset="0"/>
              </a:rPr>
              <a:t>CONTADOR PÚBLICO </a:t>
            </a:r>
            <a:r>
              <a:rPr lang="es-ES" b="1" dirty="0">
                <a:solidFill>
                  <a:srgbClr val="008000"/>
                </a:solidFill>
                <a:latin typeface="Times New Roman" pitchFamily="18" charset="0"/>
                <a:cs typeface="Times New Roman" pitchFamily="18" charset="0"/>
              </a:rPr>
              <a:t>– </a:t>
            </a:r>
            <a:r>
              <a:rPr lang="es-ES" b="1" dirty="0" smtClean="0">
                <a:solidFill>
                  <a:srgbClr val="008000"/>
                </a:solidFill>
                <a:latin typeface="Times New Roman" pitchFamily="18" charset="0"/>
                <a:cs typeface="Times New Roman" pitchFamily="18" charset="0"/>
              </a:rPr>
              <a:t>AUDITOR</a:t>
            </a:r>
            <a:endParaRPr lang="es-ES" dirty="0">
              <a:solidFill>
                <a:srgbClr val="008000"/>
              </a:solidFill>
              <a:latin typeface="Times New Roman" pitchFamily="18" charset="0"/>
              <a:cs typeface="Times New Roman" pitchFamily="18" charset="0"/>
            </a:endParaRPr>
          </a:p>
        </p:txBody>
      </p:sp>
      <p:sp>
        <p:nvSpPr>
          <p:cNvPr id="10" name="9 Rectángulo"/>
          <p:cNvSpPr/>
          <p:nvPr/>
        </p:nvSpPr>
        <p:spPr>
          <a:xfrm>
            <a:off x="2010331" y="3287199"/>
            <a:ext cx="5483361" cy="369332"/>
          </a:xfrm>
          <a:prstGeom prst="rect">
            <a:avLst/>
          </a:prstGeom>
        </p:spPr>
        <p:txBody>
          <a:bodyPr wrap="none">
            <a:spAutoFit/>
          </a:bodyPr>
          <a:lstStyle/>
          <a:p>
            <a:pPr algn="just"/>
            <a:r>
              <a:rPr lang="es-ES" b="1" dirty="0" smtClean="0">
                <a:solidFill>
                  <a:srgbClr val="008000"/>
                </a:solidFill>
                <a:latin typeface="Times New Roman" pitchFamily="18" charset="0"/>
                <a:cs typeface="Times New Roman" pitchFamily="18" charset="0"/>
              </a:rPr>
              <a:t>AUTOR: LLERENA RAMOS, JORGE OSWALDO</a:t>
            </a:r>
            <a:endParaRPr lang="es-ES" dirty="0">
              <a:solidFill>
                <a:srgbClr val="008000"/>
              </a:solidFill>
              <a:latin typeface="Times New Roman" pitchFamily="18" charset="0"/>
              <a:cs typeface="Times New Roman" pitchFamily="18" charset="0"/>
            </a:endParaRPr>
          </a:p>
        </p:txBody>
      </p:sp>
      <p:sp>
        <p:nvSpPr>
          <p:cNvPr id="12" name="11 Rectángulo"/>
          <p:cNvSpPr/>
          <p:nvPr/>
        </p:nvSpPr>
        <p:spPr>
          <a:xfrm>
            <a:off x="3347864" y="3854517"/>
            <a:ext cx="5485385" cy="1200329"/>
          </a:xfrm>
          <a:prstGeom prst="rect">
            <a:avLst/>
          </a:prstGeom>
        </p:spPr>
        <p:txBody>
          <a:bodyPr wrap="square">
            <a:spAutoFit/>
          </a:bodyPr>
          <a:lstStyle/>
          <a:p>
            <a:pPr algn="ctr"/>
            <a:r>
              <a:rPr lang="es-ES" b="1" dirty="0">
                <a:solidFill>
                  <a:schemeClr val="accent6">
                    <a:lumMod val="50000"/>
                  </a:schemeClr>
                </a:solidFill>
                <a:latin typeface="Times New Roman" pitchFamily="18" charset="0"/>
                <a:cs typeface="Times New Roman" pitchFamily="18" charset="0"/>
              </a:rPr>
              <a:t>TEMA: </a:t>
            </a:r>
            <a:r>
              <a:rPr lang="es-EC" b="1" dirty="0" smtClean="0">
                <a:solidFill>
                  <a:schemeClr val="accent6">
                    <a:lumMod val="50000"/>
                  </a:schemeClr>
                </a:solidFill>
                <a:latin typeface="Times New Roman" pitchFamily="18" charset="0"/>
                <a:cs typeface="Times New Roman" pitchFamily="18" charset="0"/>
              </a:rPr>
              <a:t>EVALUACIÓN Y PREVENCIÓN DE RIESGOS FINANCIEROS EN LA COOPERATIVA DE AHORRO Y CRÉDITO INDÍGENA ALFA Y OMEGA LTDA</a:t>
            </a:r>
            <a:endParaRPr lang="es-ES" dirty="0">
              <a:solidFill>
                <a:schemeClr val="accent6">
                  <a:lumMod val="50000"/>
                </a:schemeClr>
              </a:solidFill>
              <a:latin typeface="Times New Roman" pitchFamily="18" charset="0"/>
              <a:cs typeface="Times New Roman" pitchFamily="18" charset="0"/>
            </a:endParaRPr>
          </a:p>
        </p:txBody>
      </p:sp>
      <p:sp>
        <p:nvSpPr>
          <p:cNvPr id="14" name="13 Rectángulo"/>
          <p:cNvSpPr/>
          <p:nvPr/>
        </p:nvSpPr>
        <p:spPr>
          <a:xfrm>
            <a:off x="1763688" y="5198853"/>
            <a:ext cx="4824536" cy="646331"/>
          </a:xfrm>
          <a:prstGeom prst="rect">
            <a:avLst/>
          </a:prstGeom>
        </p:spPr>
        <p:txBody>
          <a:bodyPr wrap="square">
            <a:spAutoFit/>
          </a:bodyPr>
          <a:lstStyle/>
          <a:p>
            <a:pPr algn="just"/>
            <a:r>
              <a:rPr lang="es-ES" b="1" dirty="0">
                <a:solidFill>
                  <a:schemeClr val="accent6">
                    <a:lumMod val="50000"/>
                  </a:schemeClr>
                </a:solidFill>
                <a:latin typeface="Times New Roman" pitchFamily="18" charset="0"/>
                <a:cs typeface="Times New Roman" pitchFamily="18" charset="0"/>
              </a:rPr>
              <a:t>DIRECTOR: </a:t>
            </a:r>
            <a:r>
              <a:rPr lang="es-ES" b="1" dirty="0" smtClean="0">
                <a:solidFill>
                  <a:schemeClr val="accent6">
                    <a:lumMod val="50000"/>
                  </a:schemeClr>
                </a:solidFill>
                <a:latin typeface="Times New Roman" pitchFamily="18" charset="0"/>
                <a:cs typeface="Times New Roman" pitchFamily="18" charset="0"/>
              </a:rPr>
              <a:t>ECON. ACOSTA, GALO CODIRECTOR</a:t>
            </a:r>
            <a:r>
              <a:rPr lang="es-ES" b="1" dirty="0">
                <a:solidFill>
                  <a:schemeClr val="accent6">
                    <a:lumMod val="50000"/>
                  </a:schemeClr>
                </a:solidFill>
                <a:latin typeface="Times New Roman" pitchFamily="18" charset="0"/>
                <a:cs typeface="Times New Roman" pitchFamily="18" charset="0"/>
              </a:rPr>
              <a:t>: </a:t>
            </a:r>
            <a:r>
              <a:rPr lang="es-ES" b="1" dirty="0" smtClean="0">
                <a:solidFill>
                  <a:schemeClr val="accent6">
                    <a:lumMod val="50000"/>
                  </a:schemeClr>
                </a:solidFill>
                <a:latin typeface="Times New Roman" pitchFamily="18" charset="0"/>
                <a:cs typeface="Times New Roman" pitchFamily="18" charset="0"/>
              </a:rPr>
              <a:t>ING. CARRILLO, ÁLVARO</a:t>
            </a:r>
            <a:endParaRPr lang="es-ES" dirty="0">
              <a:solidFill>
                <a:schemeClr val="accent6">
                  <a:lumMod val="50000"/>
                </a:schemeClr>
              </a:solidFill>
              <a:latin typeface="Times New Roman" pitchFamily="18" charset="0"/>
              <a:cs typeface="Times New Roman" pitchFamily="18" charset="0"/>
            </a:endParaRPr>
          </a:p>
        </p:txBody>
      </p:sp>
      <p:sp>
        <p:nvSpPr>
          <p:cNvPr id="15" name="14 Rectángulo"/>
          <p:cNvSpPr/>
          <p:nvPr/>
        </p:nvSpPr>
        <p:spPr>
          <a:xfrm>
            <a:off x="5062806" y="6075329"/>
            <a:ext cx="3050835" cy="369332"/>
          </a:xfrm>
          <a:prstGeom prst="rect">
            <a:avLst/>
          </a:prstGeom>
        </p:spPr>
        <p:txBody>
          <a:bodyPr wrap="none">
            <a:spAutoFit/>
          </a:bodyPr>
          <a:lstStyle/>
          <a:p>
            <a:pPr algn="just"/>
            <a:r>
              <a:rPr lang="es-ES" b="1" dirty="0">
                <a:solidFill>
                  <a:schemeClr val="accent6">
                    <a:lumMod val="50000"/>
                  </a:schemeClr>
                </a:solidFill>
                <a:latin typeface="Times New Roman" pitchFamily="18" charset="0"/>
                <a:cs typeface="Times New Roman" pitchFamily="18" charset="0"/>
              </a:rPr>
              <a:t>SANGOLQUÍ, </a:t>
            </a:r>
            <a:r>
              <a:rPr lang="es-ES" b="1" dirty="0" smtClean="0">
                <a:solidFill>
                  <a:schemeClr val="accent6">
                    <a:lumMod val="50000"/>
                  </a:schemeClr>
                </a:solidFill>
                <a:latin typeface="Times New Roman" pitchFamily="18" charset="0"/>
                <a:cs typeface="Times New Roman" pitchFamily="18" charset="0"/>
              </a:rPr>
              <a:t>ENERO 2016</a:t>
            </a:r>
            <a:endParaRPr lang="es-ES" dirty="0">
              <a:solidFill>
                <a:schemeClr val="accent6">
                  <a:lumMod val="50000"/>
                </a:schemeClr>
              </a:solidFill>
              <a:latin typeface="Times New Roman" pitchFamily="18" charset="0"/>
              <a:cs typeface="Times New Roman" pitchFamily="18" charset="0"/>
            </a:endParaRPr>
          </a:p>
        </p:txBody>
      </p:sp>
      <p:sp>
        <p:nvSpPr>
          <p:cNvPr id="11" name="10 Rectángulo"/>
          <p:cNvSpPr/>
          <p:nvPr/>
        </p:nvSpPr>
        <p:spPr>
          <a:xfrm>
            <a:off x="3390256" y="36240"/>
            <a:ext cx="5400600" cy="1015663"/>
          </a:xfrm>
          <a:prstGeom prst="rect">
            <a:avLst/>
          </a:prstGeom>
          <a:ln>
            <a:solidFill>
              <a:srgbClr val="00B050"/>
            </a:solid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DEPARTAMENTO DE CIENCIAS ECONÓMICAS ADMINISTRATIVAS Y DE COMERCIO</a:t>
            </a:r>
          </a:p>
        </p:txBody>
      </p:sp>
    </p:spTree>
    <p:extLst>
      <p:ext uri="{BB962C8B-B14F-4D97-AF65-F5344CB8AC3E}">
        <p14:creationId xmlns:p14="http://schemas.microsoft.com/office/powerpoint/2010/main" val="2224187449"/>
      </p:ext>
    </p:extLst>
  </p:cSld>
  <p:clrMapOvr>
    <a:masterClrMapping/>
  </p:clrMapOvr>
  <mc:AlternateContent xmlns:mc="http://schemas.openxmlformats.org/markup-compatibility/2006" xmlns:p14="http://schemas.microsoft.com/office/powerpoint/2010/main">
    <mc:Choice Requires="p14">
      <p:transition p14:dur="100">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2" grpId="0"/>
      <p:bldP spid="14" grpId="0"/>
      <p:bldP spid="15"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127824"/>
            <a:ext cx="6624736" cy="388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840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096" y="1196752"/>
            <a:ext cx="633631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2795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24744"/>
            <a:ext cx="623887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6325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anim calcmode="lin" valueType="num">
                                      <p:cBhvr>
                                        <p:cTn id="8" dur="2000" fill="hold"/>
                                        <p:tgtEl>
                                          <p:spTgt spid="4101"/>
                                        </p:tgtEl>
                                        <p:attrNameLst>
                                          <p:attrName>ppt_w</p:attrName>
                                        </p:attrNameLst>
                                      </p:cBhvr>
                                      <p:tavLst>
                                        <p:tav tm="0" fmla="#ppt_w*sin(2.5*pi*$)">
                                          <p:val>
                                            <p:fltVal val="0"/>
                                          </p:val>
                                        </p:tav>
                                        <p:tav tm="100000">
                                          <p:val>
                                            <p:fltVal val="1"/>
                                          </p:val>
                                        </p:tav>
                                      </p:tavLst>
                                    </p:anim>
                                    <p:anim calcmode="lin" valueType="num">
                                      <p:cBhvr>
                                        <p:cTn id="9" dur="2000" fill="hold"/>
                                        <p:tgtEl>
                                          <p:spTgt spid="41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196752"/>
            <a:ext cx="532859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3029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anim calcmode="lin" valueType="num">
                                      <p:cBhvr>
                                        <p:cTn id="8" dur="2000" fill="hold"/>
                                        <p:tgtEl>
                                          <p:spTgt spid="5122"/>
                                        </p:tgtEl>
                                        <p:attrNameLst>
                                          <p:attrName>ppt_w</p:attrName>
                                        </p:attrNameLst>
                                      </p:cBhvr>
                                      <p:tavLst>
                                        <p:tav tm="0" fmla="#ppt_w*sin(2.5*pi*$)">
                                          <p:val>
                                            <p:fltVal val="0"/>
                                          </p:val>
                                        </p:tav>
                                        <p:tav tm="100000">
                                          <p:val>
                                            <p:fltVal val="1"/>
                                          </p:val>
                                        </p:tav>
                                      </p:tavLst>
                                    </p:anim>
                                    <p:anim calcmode="lin" valueType="num">
                                      <p:cBhvr>
                                        <p:cTn id="9" dur="2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14019699"/>
              </p:ext>
            </p:extLst>
          </p:nvPr>
        </p:nvGraphicFramePr>
        <p:xfrm>
          <a:off x="1907704" y="1052736"/>
          <a:ext cx="712879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9523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479661" y="981074"/>
            <a:ext cx="6697340" cy="4922837"/>
          </a:xfrm>
          <a:prstGeom prst="rect">
            <a:avLst/>
          </a:prstGeom>
        </p:spPr>
        <p:txBody>
          <a:bodyPr>
            <a:normAutofit/>
          </a:bodyPr>
          <a:lstStyle/>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p:txBody>
      </p:sp>
      <p:sp>
        <p:nvSpPr>
          <p:cNvPr id="9" name="8 Rectángulo"/>
          <p:cNvSpPr/>
          <p:nvPr/>
        </p:nvSpPr>
        <p:spPr>
          <a:xfrm>
            <a:off x="7668344" y="5085184"/>
            <a:ext cx="504056" cy="28803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2" name="11 Pergamino horizontal"/>
          <p:cNvSpPr/>
          <p:nvPr/>
        </p:nvSpPr>
        <p:spPr>
          <a:xfrm>
            <a:off x="2166258" y="2564904"/>
            <a:ext cx="6624736" cy="3600400"/>
          </a:xfrm>
          <a:prstGeom prst="horizontalScroll">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latin typeface="Times New Roman" pitchFamily="18" charset="0"/>
                <a:cs typeface="Times New Roman" pitchFamily="18" charset="0"/>
              </a:rPr>
              <a:t>Es la posibilidad de que suceda un hecho o acontecimiento que provoque consecuencias desfavorables y perjuicios económicos (bajos índices de rendimiento y liquidez financiera, liquidación de la compañía, otros.) dentro del entorno </a:t>
            </a:r>
            <a:r>
              <a:rPr lang="es-EC" b="1" dirty="0" smtClean="0">
                <a:solidFill>
                  <a:schemeClr val="tx1"/>
                </a:solidFill>
                <a:latin typeface="Times New Roman" pitchFamily="18" charset="0"/>
                <a:cs typeface="Times New Roman" pitchFamily="18" charset="0"/>
              </a:rPr>
              <a:t>empresarial.</a:t>
            </a:r>
            <a:endParaRPr lang="es-EC" b="1" dirty="0">
              <a:solidFill>
                <a:schemeClr val="tx1"/>
              </a:solidFill>
              <a:latin typeface="Times New Roman" pitchFamily="18" charset="0"/>
              <a:cs typeface="Times New Roman" pitchFamily="18" charset="0"/>
            </a:endParaRPr>
          </a:p>
        </p:txBody>
      </p:sp>
      <p:sp>
        <p:nvSpPr>
          <p:cNvPr id="16" name="1 Título"/>
          <p:cNvSpPr txBox="1">
            <a:spLocks/>
          </p:cNvSpPr>
          <p:nvPr/>
        </p:nvSpPr>
        <p:spPr>
          <a:xfrm>
            <a:off x="2987824" y="260647"/>
            <a:ext cx="5976664"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RIESGO FINANCIERO</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401" y="958448"/>
            <a:ext cx="4506943" cy="1866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866576"/>
      </p:ext>
    </p:extLst>
  </p:cSld>
  <p:clrMapOvr>
    <a:masterClrMapping/>
  </p:clrMapOvr>
  <mc:AlternateContent xmlns:mc="http://schemas.openxmlformats.org/markup-compatibility/2006" xmlns:p14="http://schemas.microsoft.com/office/powerpoint/2010/main">
    <mc:Choice Requires="p14">
      <p:transition p14:dur="200">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anim calcmode="lin" valueType="num">
                                      <p:cBhvr>
                                        <p:cTn id="15" dur="2000" fill="hold"/>
                                        <p:tgtEl>
                                          <p:spTgt spid="16"/>
                                        </p:tgtEl>
                                        <p:attrNameLst>
                                          <p:attrName>ppt_w</p:attrName>
                                        </p:attrNameLst>
                                      </p:cBhvr>
                                      <p:tavLst>
                                        <p:tav tm="0" fmla="#ppt_w*sin(2.5*pi*$)">
                                          <p:val>
                                            <p:fltVal val="0"/>
                                          </p:val>
                                        </p:tav>
                                        <p:tav tm="100000">
                                          <p:val>
                                            <p:fltVal val="1"/>
                                          </p:val>
                                        </p:tav>
                                      </p:tavLst>
                                    </p:anim>
                                    <p:anim calcmode="lin" valueType="num">
                                      <p:cBhvr>
                                        <p:cTn id="16"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nodePh="1">
                                  <p:stCondLst>
                                    <p:cond delay="0"/>
                                  </p:stCondLst>
                                  <p:endCondLst>
                                    <p:cond evt="begin" delay="0">
                                      <p:tn val="19"/>
                                    </p:cond>
                                  </p:end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ppt_w</p:attrName>
                                        </p:attrNameLst>
                                      </p:cBhvr>
                                      <p:tavLst>
                                        <p:tav tm="0" fmla="#ppt_w*sin(2.5*pi*$)">
                                          <p:val>
                                            <p:fltVal val="0"/>
                                          </p:val>
                                        </p:tav>
                                        <p:tav tm="100000">
                                          <p:val>
                                            <p:fltVal val="1"/>
                                          </p:val>
                                        </p:tav>
                                      </p:tavLst>
                                    </p:anim>
                                    <p:anim calcmode="lin" valueType="num">
                                      <p:cBhvr>
                                        <p:cTn id="2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7668344" y="5085184"/>
            <a:ext cx="504056" cy="28803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6" name="1 Título"/>
          <p:cNvSpPr txBox="1">
            <a:spLocks/>
          </p:cNvSpPr>
          <p:nvPr/>
        </p:nvSpPr>
        <p:spPr>
          <a:xfrm>
            <a:off x="2987824" y="99150"/>
            <a:ext cx="5976664"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TIPOS DE RIESGOS FINANCIEROS</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2 Rectángulo"/>
          <p:cNvSpPr/>
          <p:nvPr/>
        </p:nvSpPr>
        <p:spPr>
          <a:xfrm>
            <a:off x="2286000" y="3105835"/>
            <a:ext cx="4572000" cy="646331"/>
          </a:xfrm>
          <a:prstGeom prst="rect">
            <a:avLst/>
          </a:prstGeom>
        </p:spPr>
        <p:txBody>
          <a:bodyPr>
            <a:spAutoFit/>
          </a:bodyPr>
          <a:lstStyle/>
          <a:p>
            <a:endParaRPr lang="es-EC" dirty="0"/>
          </a:p>
          <a:p>
            <a:endParaRPr lang="es-EC"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88740"/>
            <a:ext cx="655531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399652"/>
      </p:ext>
    </p:extLst>
  </p:cSld>
  <p:clrMapOvr>
    <a:masterClrMapping/>
  </p:clrMapOvr>
  <mc:AlternateContent xmlns:mc="http://schemas.openxmlformats.org/markup-compatibility/2006" xmlns:p14="http://schemas.microsoft.com/office/powerpoint/2010/main">
    <mc:Choice Requires="p14">
      <p:transition p14:dur="200">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2000"/>
                                        <p:tgtEl>
                                          <p:spTgt spid="6146"/>
                                        </p:tgtEl>
                                      </p:cBhvr>
                                    </p:animEffect>
                                    <p:anim calcmode="lin" valueType="num">
                                      <p:cBhvr>
                                        <p:cTn id="15" dur="2000" fill="hold"/>
                                        <p:tgtEl>
                                          <p:spTgt spid="6146"/>
                                        </p:tgtEl>
                                        <p:attrNameLst>
                                          <p:attrName>ppt_w</p:attrName>
                                        </p:attrNameLst>
                                      </p:cBhvr>
                                      <p:tavLst>
                                        <p:tav tm="0" fmla="#ppt_w*sin(2.5*pi*$)">
                                          <p:val>
                                            <p:fltVal val="0"/>
                                          </p:val>
                                        </p:tav>
                                        <p:tav tm="100000">
                                          <p:val>
                                            <p:fltVal val="1"/>
                                          </p:val>
                                        </p:tav>
                                      </p:tavLst>
                                    </p:anim>
                                    <p:anim calcmode="lin" valueType="num">
                                      <p:cBhvr>
                                        <p:cTn id="16"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content-mia1-1.xx.fbcdn.net/hphotos-xaf1/v/t1.0-9/12366200_575768592571049_5541974505691494911_n.png?oh=2ecfbb3d2bf7a9f53e1d71ab95e923ae&amp;oe=5746C6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6787"/>
            <a:ext cx="2658421" cy="1097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https://scontent-mia1-1.xx.fbcdn.net/hphotos-xat1/v/t1.0-9/922823_586367678177807_1437039225341511506_n.jpg?oh=ce8bfc5212dd33097f5c0deb6be8063c&amp;oe=5737AB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4077072"/>
            <a:ext cx="4426202" cy="203260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306" y="1268759"/>
            <a:ext cx="7006149" cy="273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5437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80">
                                          <p:stCondLst>
                                            <p:cond delay="0"/>
                                          </p:stCondLst>
                                        </p:cTn>
                                        <p:tgtEl>
                                          <p:spTgt spid="3076"/>
                                        </p:tgtEl>
                                      </p:cBhvr>
                                    </p:animEffect>
                                    <p:anim calcmode="lin" valueType="num">
                                      <p:cBhvr>
                                        <p:cTn id="8"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6"/>
                                        </p:tgtEl>
                                      </p:cBhvr>
                                      <p:to x="100000" y="60000"/>
                                    </p:animScale>
                                    <p:animScale>
                                      <p:cBhvr>
                                        <p:cTn id="14" dur="166" decel="50000">
                                          <p:stCondLst>
                                            <p:cond delay="676"/>
                                          </p:stCondLst>
                                        </p:cTn>
                                        <p:tgtEl>
                                          <p:spTgt spid="3076"/>
                                        </p:tgtEl>
                                      </p:cBhvr>
                                      <p:to x="100000" y="100000"/>
                                    </p:animScale>
                                    <p:animScale>
                                      <p:cBhvr>
                                        <p:cTn id="15" dur="26">
                                          <p:stCondLst>
                                            <p:cond delay="1312"/>
                                          </p:stCondLst>
                                        </p:cTn>
                                        <p:tgtEl>
                                          <p:spTgt spid="3076"/>
                                        </p:tgtEl>
                                      </p:cBhvr>
                                      <p:to x="100000" y="80000"/>
                                    </p:animScale>
                                    <p:animScale>
                                      <p:cBhvr>
                                        <p:cTn id="16" dur="166" decel="50000">
                                          <p:stCondLst>
                                            <p:cond delay="1338"/>
                                          </p:stCondLst>
                                        </p:cTn>
                                        <p:tgtEl>
                                          <p:spTgt spid="3076"/>
                                        </p:tgtEl>
                                      </p:cBhvr>
                                      <p:to x="100000" y="100000"/>
                                    </p:animScale>
                                    <p:animScale>
                                      <p:cBhvr>
                                        <p:cTn id="17" dur="26">
                                          <p:stCondLst>
                                            <p:cond delay="1642"/>
                                          </p:stCondLst>
                                        </p:cTn>
                                        <p:tgtEl>
                                          <p:spTgt spid="3076"/>
                                        </p:tgtEl>
                                      </p:cBhvr>
                                      <p:to x="100000" y="90000"/>
                                    </p:animScale>
                                    <p:animScale>
                                      <p:cBhvr>
                                        <p:cTn id="18" dur="166" decel="50000">
                                          <p:stCondLst>
                                            <p:cond delay="1668"/>
                                          </p:stCondLst>
                                        </p:cTn>
                                        <p:tgtEl>
                                          <p:spTgt spid="3076"/>
                                        </p:tgtEl>
                                      </p:cBhvr>
                                      <p:to x="100000" y="100000"/>
                                    </p:animScale>
                                    <p:animScale>
                                      <p:cBhvr>
                                        <p:cTn id="19" dur="26">
                                          <p:stCondLst>
                                            <p:cond delay="1808"/>
                                          </p:stCondLst>
                                        </p:cTn>
                                        <p:tgtEl>
                                          <p:spTgt spid="3076"/>
                                        </p:tgtEl>
                                      </p:cBhvr>
                                      <p:to x="100000" y="95000"/>
                                    </p:animScale>
                                    <p:animScale>
                                      <p:cBhvr>
                                        <p:cTn id="20" dur="166" decel="50000">
                                          <p:stCondLst>
                                            <p:cond delay="1834"/>
                                          </p:stCondLst>
                                        </p:cTn>
                                        <p:tgtEl>
                                          <p:spTgt spid="307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wipe(down)">
                                      <p:cBhvr>
                                        <p:cTn id="25" dur="580">
                                          <p:stCondLst>
                                            <p:cond delay="0"/>
                                          </p:stCondLst>
                                        </p:cTn>
                                        <p:tgtEl>
                                          <p:spTgt spid="3074"/>
                                        </p:tgtEl>
                                      </p:cBhvr>
                                    </p:animEffect>
                                    <p:anim calcmode="lin" valueType="num">
                                      <p:cBhvr>
                                        <p:cTn id="26"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4"/>
                                        </p:tgtEl>
                                      </p:cBhvr>
                                      <p:to x="100000" y="60000"/>
                                    </p:animScale>
                                    <p:animScale>
                                      <p:cBhvr>
                                        <p:cTn id="32" dur="166" decel="50000">
                                          <p:stCondLst>
                                            <p:cond delay="676"/>
                                          </p:stCondLst>
                                        </p:cTn>
                                        <p:tgtEl>
                                          <p:spTgt spid="3074"/>
                                        </p:tgtEl>
                                      </p:cBhvr>
                                      <p:to x="100000" y="100000"/>
                                    </p:animScale>
                                    <p:animScale>
                                      <p:cBhvr>
                                        <p:cTn id="33" dur="26">
                                          <p:stCondLst>
                                            <p:cond delay="1312"/>
                                          </p:stCondLst>
                                        </p:cTn>
                                        <p:tgtEl>
                                          <p:spTgt spid="3074"/>
                                        </p:tgtEl>
                                      </p:cBhvr>
                                      <p:to x="100000" y="80000"/>
                                    </p:animScale>
                                    <p:animScale>
                                      <p:cBhvr>
                                        <p:cTn id="34" dur="166" decel="50000">
                                          <p:stCondLst>
                                            <p:cond delay="1338"/>
                                          </p:stCondLst>
                                        </p:cTn>
                                        <p:tgtEl>
                                          <p:spTgt spid="3074"/>
                                        </p:tgtEl>
                                      </p:cBhvr>
                                      <p:to x="100000" y="100000"/>
                                    </p:animScale>
                                    <p:animScale>
                                      <p:cBhvr>
                                        <p:cTn id="35" dur="26">
                                          <p:stCondLst>
                                            <p:cond delay="1642"/>
                                          </p:stCondLst>
                                        </p:cTn>
                                        <p:tgtEl>
                                          <p:spTgt spid="3074"/>
                                        </p:tgtEl>
                                      </p:cBhvr>
                                      <p:to x="100000" y="90000"/>
                                    </p:animScale>
                                    <p:animScale>
                                      <p:cBhvr>
                                        <p:cTn id="36" dur="166" decel="50000">
                                          <p:stCondLst>
                                            <p:cond delay="1668"/>
                                          </p:stCondLst>
                                        </p:cTn>
                                        <p:tgtEl>
                                          <p:spTgt spid="3074"/>
                                        </p:tgtEl>
                                      </p:cBhvr>
                                      <p:to x="100000" y="100000"/>
                                    </p:animScale>
                                    <p:animScale>
                                      <p:cBhvr>
                                        <p:cTn id="37" dur="26">
                                          <p:stCondLst>
                                            <p:cond delay="1808"/>
                                          </p:stCondLst>
                                        </p:cTn>
                                        <p:tgtEl>
                                          <p:spTgt spid="3074"/>
                                        </p:tgtEl>
                                      </p:cBhvr>
                                      <p:to x="100000" y="95000"/>
                                    </p:animScale>
                                    <p:animScale>
                                      <p:cBhvr>
                                        <p:cTn id="38" dur="166" decel="50000">
                                          <p:stCondLst>
                                            <p:cond delay="1834"/>
                                          </p:stCondLst>
                                        </p:cTn>
                                        <p:tgtEl>
                                          <p:spTgt spid="307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170"/>
                                        </p:tgtEl>
                                        <p:attrNameLst>
                                          <p:attrName>style.visibility</p:attrName>
                                        </p:attrNameLst>
                                      </p:cBhvr>
                                      <p:to>
                                        <p:strVal val="visible"/>
                                      </p:to>
                                    </p:set>
                                    <p:animEffect transition="in" filter="wipe(down)">
                                      <p:cBhvr>
                                        <p:cTn id="43" dur="580">
                                          <p:stCondLst>
                                            <p:cond delay="0"/>
                                          </p:stCondLst>
                                        </p:cTn>
                                        <p:tgtEl>
                                          <p:spTgt spid="7170"/>
                                        </p:tgtEl>
                                      </p:cBhvr>
                                    </p:animEffect>
                                    <p:anim calcmode="lin" valueType="num">
                                      <p:cBhvr>
                                        <p:cTn id="4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49" dur="26">
                                          <p:stCondLst>
                                            <p:cond delay="650"/>
                                          </p:stCondLst>
                                        </p:cTn>
                                        <p:tgtEl>
                                          <p:spTgt spid="7170"/>
                                        </p:tgtEl>
                                      </p:cBhvr>
                                      <p:to x="100000" y="60000"/>
                                    </p:animScale>
                                    <p:animScale>
                                      <p:cBhvr>
                                        <p:cTn id="50" dur="166" decel="50000">
                                          <p:stCondLst>
                                            <p:cond delay="676"/>
                                          </p:stCondLst>
                                        </p:cTn>
                                        <p:tgtEl>
                                          <p:spTgt spid="7170"/>
                                        </p:tgtEl>
                                      </p:cBhvr>
                                      <p:to x="100000" y="100000"/>
                                    </p:animScale>
                                    <p:animScale>
                                      <p:cBhvr>
                                        <p:cTn id="51" dur="26">
                                          <p:stCondLst>
                                            <p:cond delay="1312"/>
                                          </p:stCondLst>
                                        </p:cTn>
                                        <p:tgtEl>
                                          <p:spTgt spid="7170"/>
                                        </p:tgtEl>
                                      </p:cBhvr>
                                      <p:to x="100000" y="80000"/>
                                    </p:animScale>
                                    <p:animScale>
                                      <p:cBhvr>
                                        <p:cTn id="52" dur="166" decel="50000">
                                          <p:stCondLst>
                                            <p:cond delay="1338"/>
                                          </p:stCondLst>
                                        </p:cTn>
                                        <p:tgtEl>
                                          <p:spTgt spid="7170"/>
                                        </p:tgtEl>
                                      </p:cBhvr>
                                      <p:to x="100000" y="100000"/>
                                    </p:animScale>
                                    <p:animScale>
                                      <p:cBhvr>
                                        <p:cTn id="53" dur="26">
                                          <p:stCondLst>
                                            <p:cond delay="1642"/>
                                          </p:stCondLst>
                                        </p:cTn>
                                        <p:tgtEl>
                                          <p:spTgt spid="7170"/>
                                        </p:tgtEl>
                                      </p:cBhvr>
                                      <p:to x="100000" y="90000"/>
                                    </p:animScale>
                                    <p:animScale>
                                      <p:cBhvr>
                                        <p:cTn id="54" dur="166" decel="50000">
                                          <p:stCondLst>
                                            <p:cond delay="1668"/>
                                          </p:stCondLst>
                                        </p:cTn>
                                        <p:tgtEl>
                                          <p:spTgt spid="7170"/>
                                        </p:tgtEl>
                                      </p:cBhvr>
                                      <p:to x="100000" y="100000"/>
                                    </p:animScale>
                                    <p:animScale>
                                      <p:cBhvr>
                                        <p:cTn id="55" dur="26">
                                          <p:stCondLst>
                                            <p:cond delay="1808"/>
                                          </p:stCondLst>
                                        </p:cTn>
                                        <p:tgtEl>
                                          <p:spTgt spid="7170"/>
                                        </p:tgtEl>
                                      </p:cBhvr>
                                      <p:to x="100000" y="95000"/>
                                    </p:animScale>
                                    <p:animScale>
                                      <p:cBhvr>
                                        <p:cTn id="56" dur="166" decel="50000">
                                          <p:stCondLst>
                                            <p:cond delay="1834"/>
                                          </p:stCondLst>
                                        </p:cTn>
                                        <p:tgtEl>
                                          <p:spTgt spid="717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987824" y="116631"/>
            <a:ext cx="5976664"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ANTECEDENTES</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052736"/>
            <a:ext cx="655272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89765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wipe(down)">
                                      <p:cBhvr>
                                        <p:cTn id="25" dur="580">
                                          <p:stCondLst>
                                            <p:cond delay="0"/>
                                          </p:stCondLst>
                                        </p:cTn>
                                        <p:tgtEl>
                                          <p:spTgt spid="8194"/>
                                        </p:tgtEl>
                                      </p:cBhvr>
                                    </p:animEffect>
                                    <p:anim calcmode="lin" valueType="num">
                                      <p:cBhvr>
                                        <p:cTn id="26"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31" dur="26">
                                          <p:stCondLst>
                                            <p:cond delay="650"/>
                                          </p:stCondLst>
                                        </p:cTn>
                                        <p:tgtEl>
                                          <p:spTgt spid="8194"/>
                                        </p:tgtEl>
                                      </p:cBhvr>
                                      <p:to x="100000" y="60000"/>
                                    </p:animScale>
                                    <p:animScale>
                                      <p:cBhvr>
                                        <p:cTn id="32" dur="166" decel="50000">
                                          <p:stCondLst>
                                            <p:cond delay="676"/>
                                          </p:stCondLst>
                                        </p:cTn>
                                        <p:tgtEl>
                                          <p:spTgt spid="8194"/>
                                        </p:tgtEl>
                                      </p:cBhvr>
                                      <p:to x="100000" y="100000"/>
                                    </p:animScale>
                                    <p:animScale>
                                      <p:cBhvr>
                                        <p:cTn id="33" dur="26">
                                          <p:stCondLst>
                                            <p:cond delay="1312"/>
                                          </p:stCondLst>
                                        </p:cTn>
                                        <p:tgtEl>
                                          <p:spTgt spid="8194"/>
                                        </p:tgtEl>
                                      </p:cBhvr>
                                      <p:to x="100000" y="80000"/>
                                    </p:animScale>
                                    <p:animScale>
                                      <p:cBhvr>
                                        <p:cTn id="34" dur="166" decel="50000">
                                          <p:stCondLst>
                                            <p:cond delay="1338"/>
                                          </p:stCondLst>
                                        </p:cTn>
                                        <p:tgtEl>
                                          <p:spTgt spid="8194"/>
                                        </p:tgtEl>
                                      </p:cBhvr>
                                      <p:to x="100000" y="100000"/>
                                    </p:animScale>
                                    <p:animScale>
                                      <p:cBhvr>
                                        <p:cTn id="35" dur="26">
                                          <p:stCondLst>
                                            <p:cond delay="1642"/>
                                          </p:stCondLst>
                                        </p:cTn>
                                        <p:tgtEl>
                                          <p:spTgt spid="8194"/>
                                        </p:tgtEl>
                                      </p:cBhvr>
                                      <p:to x="100000" y="90000"/>
                                    </p:animScale>
                                    <p:animScale>
                                      <p:cBhvr>
                                        <p:cTn id="36" dur="166" decel="50000">
                                          <p:stCondLst>
                                            <p:cond delay="1668"/>
                                          </p:stCondLst>
                                        </p:cTn>
                                        <p:tgtEl>
                                          <p:spTgt spid="8194"/>
                                        </p:tgtEl>
                                      </p:cBhvr>
                                      <p:to x="100000" y="100000"/>
                                    </p:animScale>
                                    <p:animScale>
                                      <p:cBhvr>
                                        <p:cTn id="37" dur="26">
                                          <p:stCondLst>
                                            <p:cond delay="1808"/>
                                          </p:stCondLst>
                                        </p:cTn>
                                        <p:tgtEl>
                                          <p:spTgt spid="8194"/>
                                        </p:tgtEl>
                                      </p:cBhvr>
                                      <p:to x="100000" y="95000"/>
                                    </p:animScale>
                                    <p:animScale>
                                      <p:cBhvr>
                                        <p:cTn id="38" dur="166" decel="50000">
                                          <p:stCondLst>
                                            <p:cond delay="1834"/>
                                          </p:stCondLst>
                                        </p:cTn>
                                        <p:tgtEl>
                                          <p:spTgt spid="819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987824" y="116631"/>
            <a:ext cx="5976664"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ORGANIGRAMA ESTRUCTURAL DE LA COOPERATIVA </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 name="3 Imagen"/>
          <p:cNvPicPr/>
          <p:nvPr/>
        </p:nvPicPr>
        <p:blipFill>
          <a:blip r:embed="rId2" cstate="print">
            <a:biLevel thresh="75000"/>
          </a:blip>
          <a:srcRect/>
          <a:stretch>
            <a:fillRect/>
          </a:stretch>
        </p:blipFill>
        <p:spPr bwMode="auto">
          <a:xfrm>
            <a:off x="1619672" y="1196752"/>
            <a:ext cx="6840760" cy="41764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1679230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416" y="1102280"/>
            <a:ext cx="7056784" cy="41595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591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987824" y="116631"/>
            <a:ext cx="5976664" cy="504825"/>
          </a:xfrm>
          <a:prstGeom prst="rect">
            <a:avLst/>
          </a:prstGeom>
        </p:spPr>
        <p:txBody>
          <a:bodyPr/>
          <a:lstStyle/>
          <a:p>
            <a:pPr algn="ctr"/>
            <a:r>
              <a:rPr lang="es-E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ORGANIGRAMA FUNCIONAL DE LA COOPERATIVA </a:t>
            </a: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6" name="5 Imagen"/>
          <p:cNvPicPr/>
          <p:nvPr/>
        </p:nvPicPr>
        <p:blipFill>
          <a:blip r:embed="rId2" cstate="print"/>
          <a:srcRect/>
          <a:stretch>
            <a:fillRect/>
          </a:stretch>
        </p:blipFill>
        <p:spPr bwMode="auto">
          <a:xfrm>
            <a:off x="1835696" y="1484784"/>
            <a:ext cx="6696744" cy="4320480"/>
          </a:xfrm>
          <a:prstGeom prst="roundRect">
            <a:avLst>
              <a:gd name="adj" fmla="val 4167"/>
            </a:avLst>
          </a:prstGeom>
          <a:solidFill>
            <a:srgbClr val="FFFFFF"/>
          </a:solidFill>
          <a:ln w="76200" cap="sq">
            <a:solidFill>
              <a:schemeClr val="tx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7607220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987824" y="116631"/>
            <a:ext cx="5976664" cy="504825"/>
          </a:xfrm>
          <a:prstGeom prst="rect">
            <a:avLst/>
          </a:prstGeom>
        </p:spPr>
        <p:txBody>
          <a:bodyPr/>
          <a:lstStyle/>
          <a:p>
            <a:pPr algn="ctr"/>
            <a:r>
              <a:rPr lang="es-E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ORGANIGRAMA FUNCIONAL DEL ÁREA DE NEGOCIOS  </a:t>
            </a: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 name="3 Imagen"/>
          <p:cNvPicPr/>
          <p:nvPr/>
        </p:nvPicPr>
        <p:blipFill>
          <a:blip r:embed="rId2" cstate="print"/>
          <a:srcRect/>
          <a:stretch>
            <a:fillRect/>
          </a:stretch>
        </p:blipFill>
        <p:spPr bwMode="auto">
          <a:xfrm>
            <a:off x="2123728" y="1556792"/>
            <a:ext cx="6480720" cy="4032448"/>
          </a:xfrm>
          <a:prstGeom prst="roundRect">
            <a:avLst>
              <a:gd name="adj" fmla="val 4167"/>
            </a:avLst>
          </a:prstGeom>
          <a:solidFill>
            <a:srgbClr val="FFFFFF"/>
          </a:solidFill>
          <a:ln w="76200" cap="sq">
            <a:solidFill>
              <a:schemeClr val="tx1"/>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012769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84784"/>
            <a:ext cx="7560840" cy="3744416"/>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
        <p:nvSpPr>
          <p:cNvPr id="3" name="1 Título"/>
          <p:cNvSpPr txBox="1">
            <a:spLocks/>
          </p:cNvSpPr>
          <p:nvPr/>
        </p:nvSpPr>
        <p:spPr>
          <a:xfrm>
            <a:off x="2987824" y="260648"/>
            <a:ext cx="5976664"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CRÉDITOS DE LA COOPERATIVA</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6010119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ipe(down)">
                                      <p:cBhvr>
                                        <p:cTn id="25" dur="580">
                                          <p:stCondLst>
                                            <p:cond delay="0"/>
                                          </p:stCondLst>
                                        </p:cTn>
                                        <p:tgtEl>
                                          <p:spTgt spid="5122"/>
                                        </p:tgtEl>
                                      </p:cBhvr>
                                    </p:animEffect>
                                    <p:anim calcmode="lin" valueType="num">
                                      <p:cBhvr>
                                        <p:cTn id="26"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31" dur="26">
                                          <p:stCondLst>
                                            <p:cond delay="650"/>
                                          </p:stCondLst>
                                        </p:cTn>
                                        <p:tgtEl>
                                          <p:spTgt spid="5122"/>
                                        </p:tgtEl>
                                      </p:cBhvr>
                                      <p:to x="100000" y="60000"/>
                                    </p:animScale>
                                    <p:animScale>
                                      <p:cBhvr>
                                        <p:cTn id="32" dur="166" decel="50000">
                                          <p:stCondLst>
                                            <p:cond delay="676"/>
                                          </p:stCondLst>
                                        </p:cTn>
                                        <p:tgtEl>
                                          <p:spTgt spid="5122"/>
                                        </p:tgtEl>
                                      </p:cBhvr>
                                      <p:to x="100000" y="100000"/>
                                    </p:animScale>
                                    <p:animScale>
                                      <p:cBhvr>
                                        <p:cTn id="33" dur="26">
                                          <p:stCondLst>
                                            <p:cond delay="1312"/>
                                          </p:stCondLst>
                                        </p:cTn>
                                        <p:tgtEl>
                                          <p:spTgt spid="5122"/>
                                        </p:tgtEl>
                                      </p:cBhvr>
                                      <p:to x="100000" y="80000"/>
                                    </p:animScale>
                                    <p:animScale>
                                      <p:cBhvr>
                                        <p:cTn id="34" dur="166" decel="50000">
                                          <p:stCondLst>
                                            <p:cond delay="1338"/>
                                          </p:stCondLst>
                                        </p:cTn>
                                        <p:tgtEl>
                                          <p:spTgt spid="5122"/>
                                        </p:tgtEl>
                                      </p:cBhvr>
                                      <p:to x="100000" y="100000"/>
                                    </p:animScale>
                                    <p:animScale>
                                      <p:cBhvr>
                                        <p:cTn id="35" dur="26">
                                          <p:stCondLst>
                                            <p:cond delay="1642"/>
                                          </p:stCondLst>
                                        </p:cTn>
                                        <p:tgtEl>
                                          <p:spTgt spid="5122"/>
                                        </p:tgtEl>
                                      </p:cBhvr>
                                      <p:to x="100000" y="90000"/>
                                    </p:animScale>
                                    <p:animScale>
                                      <p:cBhvr>
                                        <p:cTn id="36" dur="166" decel="50000">
                                          <p:stCondLst>
                                            <p:cond delay="1668"/>
                                          </p:stCondLst>
                                        </p:cTn>
                                        <p:tgtEl>
                                          <p:spTgt spid="5122"/>
                                        </p:tgtEl>
                                      </p:cBhvr>
                                      <p:to x="100000" y="100000"/>
                                    </p:animScale>
                                    <p:animScale>
                                      <p:cBhvr>
                                        <p:cTn id="37" dur="26">
                                          <p:stCondLst>
                                            <p:cond delay="1808"/>
                                          </p:stCondLst>
                                        </p:cTn>
                                        <p:tgtEl>
                                          <p:spTgt spid="5122"/>
                                        </p:tgtEl>
                                      </p:cBhvr>
                                      <p:to x="100000" y="95000"/>
                                    </p:animScale>
                                    <p:animScale>
                                      <p:cBhvr>
                                        <p:cTn id="38"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873192" y="260648"/>
            <a:ext cx="6264696"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DEPOSITOS DE LA COOPERATIVA</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196402"/>
            <a:ext cx="5904656" cy="4824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10284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218"/>
                                        </p:tgtEl>
                                        <p:attrNameLst>
                                          <p:attrName>style.visibility</p:attrName>
                                        </p:attrNameLst>
                                      </p:cBhvr>
                                      <p:to>
                                        <p:strVal val="visible"/>
                                      </p:to>
                                    </p:set>
                                    <p:animEffect transition="in" filter="wipe(down)">
                                      <p:cBhvr>
                                        <p:cTn id="25" dur="580">
                                          <p:stCondLst>
                                            <p:cond delay="0"/>
                                          </p:stCondLst>
                                        </p:cTn>
                                        <p:tgtEl>
                                          <p:spTgt spid="9218"/>
                                        </p:tgtEl>
                                      </p:cBhvr>
                                    </p:animEffect>
                                    <p:anim calcmode="lin" valueType="num">
                                      <p:cBhvr>
                                        <p:cTn id="26"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31" dur="26">
                                          <p:stCondLst>
                                            <p:cond delay="650"/>
                                          </p:stCondLst>
                                        </p:cTn>
                                        <p:tgtEl>
                                          <p:spTgt spid="9218"/>
                                        </p:tgtEl>
                                      </p:cBhvr>
                                      <p:to x="100000" y="60000"/>
                                    </p:animScale>
                                    <p:animScale>
                                      <p:cBhvr>
                                        <p:cTn id="32" dur="166" decel="50000">
                                          <p:stCondLst>
                                            <p:cond delay="676"/>
                                          </p:stCondLst>
                                        </p:cTn>
                                        <p:tgtEl>
                                          <p:spTgt spid="9218"/>
                                        </p:tgtEl>
                                      </p:cBhvr>
                                      <p:to x="100000" y="100000"/>
                                    </p:animScale>
                                    <p:animScale>
                                      <p:cBhvr>
                                        <p:cTn id="33" dur="26">
                                          <p:stCondLst>
                                            <p:cond delay="1312"/>
                                          </p:stCondLst>
                                        </p:cTn>
                                        <p:tgtEl>
                                          <p:spTgt spid="9218"/>
                                        </p:tgtEl>
                                      </p:cBhvr>
                                      <p:to x="100000" y="80000"/>
                                    </p:animScale>
                                    <p:animScale>
                                      <p:cBhvr>
                                        <p:cTn id="34" dur="166" decel="50000">
                                          <p:stCondLst>
                                            <p:cond delay="1338"/>
                                          </p:stCondLst>
                                        </p:cTn>
                                        <p:tgtEl>
                                          <p:spTgt spid="9218"/>
                                        </p:tgtEl>
                                      </p:cBhvr>
                                      <p:to x="100000" y="100000"/>
                                    </p:animScale>
                                    <p:animScale>
                                      <p:cBhvr>
                                        <p:cTn id="35" dur="26">
                                          <p:stCondLst>
                                            <p:cond delay="1642"/>
                                          </p:stCondLst>
                                        </p:cTn>
                                        <p:tgtEl>
                                          <p:spTgt spid="9218"/>
                                        </p:tgtEl>
                                      </p:cBhvr>
                                      <p:to x="100000" y="90000"/>
                                    </p:animScale>
                                    <p:animScale>
                                      <p:cBhvr>
                                        <p:cTn id="36" dur="166" decel="50000">
                                          <p:stCondLst>
                                            <p:cond delay="1668"/>
                                          </p:stCondLst>
                                        </p:cTn>
                                        <p:tgtEl>
                                          <p:spTgt spid="9218"/>
                                        </p:tgtEl>
                                      </p:cBhvr>
                                      <p:to x="100000" y="100000"/>
                                    </p:animScale>
                                    <p:animScale>
                                      <p:cBhvr>
                                        <p:cTn id="37" dur="26">
                                          <p:stCondLst>
                                            <p:cond delay="1808"/>
                                          </p:stCondLst>
                                        </p:cTn>
                                        <p:tgtEl>
                                          <p:spTgt spid="9218"/>
                                        </p:tgtEl>
                                      </p:cBhvr>
                                      <p:to x="100000" y="95000"/>
                                    </p:animScale>
                                    <p:animScale>
                                      <p:cBhvr>
                                        <p:cTn id="38" dur="166" decel="50000">
                                          <p:stCondLst>
                                            <p:cond delay="1834"/>
                                          </p:stCondLst>
                                        </p:cTn>
                                        <p:tgtEl>
                                          <p:spTgt spid="92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479661" y="981074"/>
            <a:ext cx="6697340" cy="4922837"/>
          </a:xfrm>
          <a:prstGeom prst="rect">
            <a:avLst/>
          </a:prstGeom>
        </p:spPr>
        <p:txBody>
          <a:bodyPr>
            <a:normAutofit/>
          </a:bodyPr>
          <a:lstStyle/>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p:txBody>
      </p:sp>
      <p:pic>
        <p:nvPicPr>
          <p:cNvPr id="6146" name="Picture 2" descr="La importancia de los procedimientos sustantivos en una auditorí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35826"/>
            <a:ext cx="1619672" cy="12852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776" y="5085184"/>
            <a:ext cx="3374472" cy="14057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484784"/>
            <a:ext cx="7020272"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59817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anim calcmode="lin" valueType="num">
                                      <p:cBhvr>
                                        <p:cTn id="15" dur="1000" fill="hold"/>
                                        <p:tgtEl>
                                          <p:spTgt spid="6149"/>
                                        </p:tgtEl>
                                        <p:attrNameLst>
                                          <p:attrName>ppt_w</p:attrName>
                                        </p:attrNameLst>
                                      </p:cBhvr>
                                      <p:tavLst>
                                        <p:tav tm="0">
                                          <p:val>
                                            <p:fltVal val="0"/>
                                          </p:val>
                                        </p:tav>
                                        <p:tav tm="100000">
                                          <p:val>
                                            <p:strVal val="#ppt_w"/>
                                          </p:val>
                                        </p:tav>
                                      </p:tavLst>
                                    </p:anim>
                                    <p:anim calcmode="lin" valueType="num">
                                      <p:cBhvr>
                                        <p:cTn id="16" dur="1000" fill="hold"/>
                                        <p:tgtEl>
                                          <p:spTgt spid="6149"/>
                                        </p:tgtEl>
                                        <p:attrNameLst>
                                          <p:attrName>ppt_h</p:attrName>
                                        </p:attrNameLst>
                                      </p:cBhvr>
                                      <p:tavLst>
                                        <p:tav tm="0">
                                          <p:val>
                                            <p:fltVal val="0"/>
                                          </p:val>
                                        </p:tav>
                                        <p:tav tm="100000">
                                          <p:val>
                                            <p:strVal val="#ppt_h"/>
                                          </p:val>
                                        </p:tav>
                                      </p:tavLst>
                                    </p:anim>
                                    <p:anim calcmode="lin" valueType="num">
                                      <p:cBhvr>
                                        <p:cTn id="17" dur="1000" fill="hold"/>
                                        <p:tgtEl>
                                          <p:spTgt spid="6149"/>
                                        </p:tgtEl>
                                        <p:attrNameLst>
                                          <p:attrName>style.rotation</p:attrName>
                                        </p:attrNameLst>
                                      </p:cBhvr>
                                      <p:tavLst>
                                        <p:tav tm="0">
                                          <p:val>
                                            <p:fltVal val="90"/>
                                          </p:val>
                                        </p:tav>
                                        <p:tav tm="100000">
                                          <p:val>
                                            <p:fltVal val="0"/>
                                          </p:val>
                                        </p:tav>
                                      </p:tavLst>
                                    </p:anim>
                                    <p:animEffect transition="in" filter="fade">
                                      <p:cBhvr>
                                        <p:cTn id="18" dur="1000"/>
                                        <p:tgtEl>
                                          <p:spTgt spid="614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242"/>
                                        </p:tgtEl>
                                        <p:attrNameLst>
                                          <p:attrName>style.visibility</p:attrName>
                                        </p:attrNameLst>
                                      </p:cBhvr>
                                      <p:to>
                                        <p:strVal val="visible"/>
                                      </p:to>
                                    </p:set>
                                    <p:anim calcmode="lin" valueType="num">
                                      <p:cBhvr>
                                        <p:cTn id="23" dur="1000" fill="hold"/>
                                        <p:tgtEl>
                                          <p:spTgt spid="10242"/>
                                        </p:tgtEl>
                                        <p:attrNameLst>
                                          <p:attrName>ppt_w</p:attrName>
                                        </p:attrNameLst>
                                      </p:cBhvr>
                                      <p:tavLst>
                                        <p:tav tm="0">
                                          <p:val>
                                            <p:fltVal val="0"/>
                                          </p:val>
                                        </p:tav>
                                        <p:tav tm="100000">
                                          <p:val>
                                            <p:strVal val="#ppt_w"/>
                                          </p:val>
                                        </p:tav>
                                      </p:tavLst>
                                    </p:anim>
                                    <p:anim calcmode="lin" valueType="num">
                                      <p:cBhvr>
                                        <p:cTn id="24" dur="1000" fill="hold"/>
                                        <p:tgtEl>
                                          <p:spTgt spid="10242"/>
                                        </p:tgtEl>
                                        <p:attrNameLst>
                                          <p:attrName>ppt_h</p:attrName>
                                        </p:attrNameLst>
                                      </p:cBhvr>
                                      <p:tavLst>
                                        <p:tav tm="0">
                                          <p:val>
                                            <p:fltVal val="0"/>
                                          </p:val>
                                        </p:tav>
                                        <p:tav tm="100000">
                                          <p:val>
                                            <p:strVal val="#ppt_h"/>
                                          </p:val>
                                        </p:tav>
                                      </p:tavLst>
                                    </p:anim>
                                    <p:anim calcmode="lin" valueType="num">
                                      <p:cBhvr>
                                        <p:cTn id="25" dur="1000" fill="hold"/>
                                        <p:tgtEl>
                                          <p:spTgt spid="10242"/>
                                        </p:tgtEl>
                                        <p:attrNameLst>
                                          <p:attrName>style.rotation</p:attrName>
                                        </p:attrNameLst>
                                      </p:cBhvr>
                                      <p:tavLst>
                                        <p:tav tm="0">
                                          <p:val>
                                            <p:fltVal val="90"/>
                                          </p:val>
                                        </p:tav>
                                        <p:tav tm="100000">
                                          <p:val>
                                            <p:fltVal val="0"/>
                                          </p:val>
                                        </p:tav>
                                      </p:tavLst>
                                    </p:anim>
                                    <p:animEffect transition="in" filter="fade">
                                      <p:cBhvr>
                                        <p:cTn id="26"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124744"/>
            <a:ext cx="597217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2474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755424" y="116632"/>
            <a:ext cx="6264696"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PROCURACIÓN DE FONDOS</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980728"/>
            <a:ext cx="619268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445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2290"/>
                                        </p:tgtEl>
                                        <p:attrNameLst>
                                          <p:attrName>style.visibility</p:attrName>
                                        </p:attrNameLst>
                                      </p:cBhvr>
                                      <p:to>
                                        <p:strVal val="visible"/>
                                      </p:to>
                                    </p:set>
                                    <p:anim calcmode="lin" valueType="num">
                                      <p:cBhvr>
                                        <p:cTn id="15" dur="1000" fill="hold"/>
                                        <p:tgtEl>
                                          <p:spTgt spid="12290"/>
                                        </p:tgtEl>
                                        <p:attrNameLst>
                                          <p:attrName>ppt_w</p:attrName>
                                        </p:attrNameLst>
                                      </p:cBhvr>
                                      <p:tavLst>
                                        <p:tav tm="0">
                                          <p:val>
                                            <p:fltVal val="0"/>
                                          </p:val>
                                        </p:tav>
                                        <p:tav tm="100000">
                                          <p:val>
                                            <p:strVal val="#ppt_w"/>
                                          </p:val>
                                        </p:tav>
                                      </p:tavLst>
                                    </p:anim>
                                    <p:anim calcmode="lin" valueType="num">
                                      <p:cBhvr>
                                        <p:cTn id="16" dur="1000" fill="hold"/>
                                        <p:tgtEl>
                                          <p:spTgt spid="12290"/>
                                        </p:tgtEl>
                                        <p:attrNameLst>
                                          <p:attrName>ppt_h</p:attrName>
                                        </p:attrNameLst>
                                      </p:cBhvr>
                                      <p:tavLst>
                                        <p:tav tm="0">
                                          <p:val>
                                            <p:fltVal val="0"/>
                                          </p:val>
                                        </p:tav>
                                        <p:tav tm="100000">
                                          <p:val>
                                            <p:strVal val="#ppt_h"/>
                                          </p:val>
                                        </p:tav>
                                      </p:tavLst>
                                    </p:anim>
                                    <p:anim calcmode="lin" valueType="num">
                                      <p:cBhvr>
                                        <p:cTn id="17" dur="1000" fill="hold"/>
                                        <p:tgtEl>
                                          <p:spTgt spid="12290"/>
                                        </p:tgtEl>
                                        <p:attrNameLst>
                                          <p:attrName>style.rotation</p:attrName>
                                        </p:attrNameLst>
                                      </p:cBhvr>
                                      <p:tavLst>
                                        <p:tav tm="0">
                                          <p:val>
                                            <p:fltVal val="90"/>
                                          </p:val>
                                        </p:tav>
                                        <p:tav tm="100000">
                                          <p:val>
                                            <p:fltVal val="0"/>
                                          </p:val>
                                        </p:tav>
                                      </p:tavLst>
                                    </p:anim>
                                    <p:animEffect transition="in" filter="fade">
                                      <p:cBhvr>
                                        <p:cTn id="18"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755424" y="116632"/>
            <a:ext cx="6264696"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PROCESO DE CRÉDITO</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68760"/>
            <a:ext cx="662473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2422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314"/>
                                        </p:tgtEl>
                                        <p:attrNameLst>
                                          <p:attrName>style.visibility</p:attrName>
                                        </p:attrNameLst>
                                      </p:cBhvr>
                                      <p:to>
                                        <p:strVal val="visible"/>
                                      </p:to>
                                    </p:set>
                                    <p:anim calcmode="lin" valueType="num">
                                      <p:cBhvr>
                                        <p:cTn id="15" dur="1000" fill="hold"/>
                                        <p:tgtEl>
                                          <p:spTgt spid="13314"/>
                                        </p:tgtEl>
                                        <p:attrNameLst>
                                          <p:attrName>ppt_w</p:attrName>
                                        </p:attrNameLst>
                                      </p:cBhvr>
                                      <p:tavLst>
                                        <p:tav tm="0">
                                          <p:val>
                                            <p:fltVal val="0"/>
                                          </p:val>
                                        </p:tav>
                                        <p:tav tm="100000">
                                          <p:val>
                                            <p:strVal val="#ppt_w"/>
                                          </p:val>
                                        </p:tav>
                                      </p:tavLst>
                                    </p:anim>
                                    <p:anim calcmode="lin" valueType="num">
                                      <p:cBhvr>
                                        <p:cTn id="16" dur="1000" fill="hold"/>
                                        <p:tgtEl>
                                          <p:spTgt spid="13314"/>
                                        </p:tgtEl>
                                        <p:attrNameLst>
                                          <p:attrName>ppt_h</p:attrName>
                                        </p:attrNameLst>
                                      </p:cBhvr>
                                      <p:tavLst>
                                        <p:tav tm="0">
                                          <p:val>
                                            <p:fltVal val="0"/>
                                          </p:val>
                                        </p:tav>
                                        <p:tav tm="100000">
                                          <p:val>
                                            <p:strVal val="#ppt_h"/>
                                          </p:val>
                                        </p:tav>
                                      </p:tavLst>
                                    </p:anim>
                                    <p:anim calcmode="lin" valueType="num">
                                      <p:cBhvr>
                                        <p:cTn id="17" dur="1000" fill="hold"/>
                                        <p:tgtEl>
                                          <p:spTgt spid="13314"/>
                                        </p:tgtEl>
                                        <p:attrNameLst>
                                          <p:attrName>style.rotation</p:attrName>
                                        </p:attrNameLst>
                                      </p:cBhvr>
                                      <p:tavLst>
                                        <p:tav tm="0">
                                          <p:val>
                                            <p:fltVal val="90"/>
                                          </p:val>
                                        </p:tav>
                                        <p:tav tm="100000">
                                          <p:val>
                                            <p:fltVal val="0"/>
                                          </p:val>
                                        </p:tav>
                                      </p:tavLst>
                                    </p:anim>
                                    <p:animEffect transition="in" filter="fade">
                                      <p:cBhvr>
                                        <p:cTn id="18"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755424" y="116632"/>
            <a:ext cx="6264696"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ETAPAS DEL CRÉDITO</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192" y="1196752"/>
            <a:ext cx="2310383" cy="3888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22076"/>
            <a:ext cx="4752528" cy="410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0025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anim calcmode="lin" valueType="num">
                                      <p:cBhvr>
                                        <p:cTn id="23" dur="1000" fill="hold"/>
                                        <p:tgtEl>
                                          <p:spTgt spid="14338"/>
                                        </p:tgtEl>
                                        <p:attrNameLst>
                                          <p:attrName>ppt_w</p:attrName>
                                        </p:attrNameLst>
                                      </p:cBhvr>
                                      <p:tavLst>
                                        <p:tav tm="0">
                                          <p:val>
                                            <p:fltVal val="0"/>
                                          </p:val>
                                        </p:tav>
                                        <p:tav tm="100000">
                                          <p:val>
                                            <p:strVal val="#ppt_w"/>
                                          </p:val>
                                        </p:tav>
                                      </p:tavLst>
                                    </p:anim>
                                    <p:anim calcmode="lin" valueType="num">
                                      <p:cBhvr>
                                        <p:cTn id="24" dur="1000" fill="hold"/>
                                        <p:tgtEl>
                                          <p:spTgt spid="14338"/>
                                        </p:tgtEl>
                                        <p:attrNameLst>
                                          <p:attrName>ppt_h</p:attrName>
                                        </p:attrNameLst>
                                      </p:cBhvr>
                                      <p:tavLst>
                                        <p:tav tm="0">
                                          <p:val>
                                            <p:fltVal val="0"/>
                                          </p:val>
                                        </p:tav>
                                        <p:tav tm="100000">
                                          <p:val>
                                            <p:strVal val="#ppt_h"/>
                                          </p:val>
                                        </p:tav>
                                      </p:tavLst>
                                    </p:anim>
                                    <p:anim calcmode="lin" valueType="num">
                                      <p:cBhvr>
                                        <p:cTn id="25" dur="1000" fill="hold"/>
                                        <p:tgtEl>
                                          <p:spTgt spid="14338"/>
                                        </p:tgtEl>
                                        <p:attrNameLst>
                                          <p:attrName>style.rotation</p:attrName>
                                        </p:attrNameLst>
                                      </p:cBhvr>
                                      <p:tavLst>
                                        <p:tav tm="0">
                                          <p:val>
                                            <p:fltVal val="90"/>
                                          </p:val>
                                        </p:tav>
                                        <p:tav tm="100000">
                                          <p:val>
                                            <p:fltVal val="0"/>
                                          </p:val>
                                        </p:tav>
                                      </p:tavLst>
                                    </p:anim>
                                    <p:animEffect transition="in" filter="fade">
                                      <p:cBhvr>
                                        <p:cTn id="26"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755424" y="116632"/>
            <a:ext cx="6264696"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RECUPERACIÓN DE CARTERA</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052736"/>
            <a:ext cx="662473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3307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anim calcmode="lin" valueType="num">
                                      <p:cBhvr>
                                        <p:cTn id="15" dur="1000" fill="hold"/>
                                        <p:tgtEl>
                                          <p:spTgt spid="15362"/>
                                        </p:tgtEl>
                                        <p:attrNameLst>
                                          <p:attrName>ppt_w</p:attrName>
                                        </p:attrNameLst>
                                      </p:cBhvr>
                                      <p:tavLst>
                                        <p:tav tm="0">
                                          <p:val>
                                            <p:fltVal val="0"/>
                                          </p:val>
                                        </p:tav>
                                        <p:tav tm="100000">
                                          <p:val>
                                            <p:strVal val="#ppt_w"/>
                                          </p:val>
                                        </p:tav>
                                      </p:tavLst>
                                    </p:anim>
                                    <p:anim calcmode="lin" valueType="num">
                                      <p:cBhvr>
                                        <p:cTn id="16" dur="1000" fill="hold"/>
                                        <p:tgtEl>
                                          <p:spTgt spid="15362"/>
                                        </p:tgtEl>
                                        <p:attrNameLst>
                                          <p:attrName>ppt_h</p:attrName>
                                        </p:attrNameLst>
                                      </p:cBhvr>
                                      <p:tavLst>
                                        <p:tav tm="0">
                                          <p:val>
                                            <p:fltVal val="0"/>
                                          </p:val>
                                        </p:tav>
                                        <p:tav tm="100000">
                                          <p:val>
                                            <p:strVal val="#ppt_h"/>
                                          </p:val>
                                        </p:tav>
                                      </p:tavLst>
                                    </p:anim>
                                    <p:anim calcmode="lin" valueType="num">
                                      <p:cBhvr>
                                        <p:cTn id="17" dur="1000" fill="hold"/>
                                        <p:tgtEl>
                                          <p:spTgt spid="15362"/>
                                        </p:tgtEl>
                                        <p:attrNameLst>
                                          <p:attrName>style.rotation</p:attrName>
                                        </p:attrNameLst>
                                      </p:cBhvr>
                                      <p:tavLst>
                                        <p:tav tm="0">
                                          <p:val>
                                            <p:fltVal val="90"/>
                                          </p:val>
                                        </p:tav>
                                        <p:tav tm="100000">
                                          <p:val>
                                            <p:fltVal val="0"/>
                                          </p:val>
                                        </p:tav>
                                      </p:tavLst>
                                    </p:anim>
                                    <p:animEffect transition="in" filter="fade">
                                      <p:cBhvr>
                                        <p:cTn id="18"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3203847" y="254576"/>
            <a:ext cx="5421313"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ORIGEN DEL TEMA DE INVESTIGACIÓN</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12" name="11 Diagrama"/>
          <p:cNvGraphicFramePr/>
          <p:nvPr>
            <p:extLst>
              <p:ext uri="{D42A27DB-BD31-4B8C-83A1-F6EECF244321}">
                <p14:modId xmlns:p14="http://schemas.microsoft.com/office/powerpoint/2010/main" val="4181143749"/>
              </p:ext>
            </p:extLst>
          </p:nvPr>
        </p:nvGraphicFramePr>
        <p:xfrm>
          <a:off x="2051720"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15 Rectángulo"/>
          <p:cNvSpPr/>
          <p:nvPr/>
        </p:nvSpPr>
        <p:spPr>
          <a:xfrm>
            <a:off x="5292080" y="1750924"/>
            <a:ext cx="2669034" cy="1200329"/>
          </a:xfrm>
          <a:prstGeom prst="rect">
            <a:avLst/>
          </a:prstGeom>
          <a:noFill/>
        </p:spPr>
        <p:txBody>
          <a:bodyPr wrap="square" lIns="91440" tIns="45720" rIns="91440" bIns="45720">
            <a:spAutoFit/>
          </a:bodyPr>
          <a:lstStyle/>
          <a:p>
            <a:pPr algn="ctr"/>
            <a:r>
              <a:rPr lang="es-EC" sz="2400" b="1" cap="none" spc="0" dirty="0" smtClean="0">
                <a:ln w="1905"/>
                <a:solidFill>
                  <a:srgbClr val="000099"/>
                </a:solidFill>
                <a:effectLst>
                  <a:innerShdw blurRad="69850" dist="43180" dir="5400000">
                    <a:srgbClr val="000000">
                      <a:alpha val="65000"/>
                    </a:srgbClr>
                  </a:innerShdw>
                </a:effectLst>
                <a:latin typeface="Times New Roman" pitchFamily="18" charset="0"/>
                <a:cs typeface="Times New Roman" pitchFamily="18" charset="0"/>
              </a:rPr>
              <a:t>Ausencia de planes de gestión de riesgos</a:t>
            </a:r>
            <a:endParaRPr lang="es-EC" sz="2400" b="1" cap="none" spc="0" dirty="0">
              <a:ln w="1905"/>
              <a:solidFill>
                <a:srgbClr val="000099"/>
              </a:solidFill>
              <a:effectLst>
                <a:innerShdw blurRad="69850" dist="43180" dir="5400000">
                  <a:srgbClr val="000000">
                    <a:alpha val="65000"/>
                  </a:srgbClr>
                </a:innerShdw>
              </a:effectLst>
            </a:endParaRPr>
          </a:p>
        </p:txBody>
      </p:sp>
      <p:sp>
        <p:nvSpPr>
          <p:cNvPr id="19" name="18 Rectángulo"/>
          <p:cNvSpPr/>
          <p:nvPr/>
        </p:nvSpPr>
        <p:spPr>
          <a:xfrm>
            <a:off x="2294144" y="1774588"/>
            <a:ext cx="2669034" cy="830997"/>
          </a:xfrm>
          <a:prstGeom prst="rect">
            <a:avLst/>
          </a:prstGeom>
          <a:noFill/>
        </p:spPr>
        <p:txBody>
          <a:bodyPr wrap="square" lIns="91440" tIns="45720" rIns="91440" bIns="45720">
            <a:spAutoFit/>
          </a:bodyPr>
          <a:lstStyle/>
          <a:p>
            <a:pPr algn="ctr"/>
            <a:r>
              <a:rPr lang="es-EC" sz="2400" b="1" dirty="0" smtClean="0">
                <a:ln w="1905"/>
                <a:solidFill>
                  <a:srgbClr val="000099"/>
                </a:solidFill>
                <a:effectLst>
                  <a:innerShdw blurRad="69850" dist="43180" dir="5400000">
                    <a:srgbClr val="000000">
                      <a:alpha val="65000"/>
                    </a:srgbClr>
                  </a:innerShdw>
                </a:effectLst>
                <a:latin typeface="Times New Roman" pitchFamily="18" charset="0"/>
                <a:cs typeface="Times New Roman" pitchFamily="18" charset="0"/>
              </a:rPr>
              <a:t>Índices de morosidad bajos</a:t>
            </a:r>
            <a:endParaRPr lang="es-EC" sz="2400" b="1" cap="none" spc="0" dirty="0">
              <a:ln w="1905"/>
              <a:solidFill>
                <a:srgbClr val="000099"/>
              </a:solidFill>
              <a:effectLst>
                <a:innerShdw blurRad="69850" dist="43180" dir="5400000">
                  <a:srgbClr val="000000">
                    <a:alpha val="65000"/>
                  </a:srgbClr>
                </a:innerShdw>
              </a:effectLst>
            </a:endParaRPr>
          </a:p>
        </p:txBody>
      </p:sp>
      <p:sp>
        <p:nvSpPr>
          <p:cNvPr id="21" name="20 Rectángulo"/>
          <p:cNvSpPr/>
          <p:nvPr/>
        </p:nvSpPr>
        <p:spPr>
          <a:xfrm>
            <a:off x="2411760" y="4089113"/>
            <a:ext cx="2669034" cy="830997"/>
          </a:xfrm>
          <a:prstGeom prst="rect">
            <a:avLst/>
          </a:prstGeom>
          <a:noFill/>
        </p:spPr>
        <p:txBody>
          <a:bodyPr wrap="square" lIns="91440" tIns="45720" rIns="91440" bIns="45720">
            <a:spAutoFit/>
          </a:bodyPr>
          <a:lstStyle/>
          <a:p>
            <a:pPr algn="ctr"/>
            <a:r>
              <a:rPr lang="es-EC" sz="2400" b="1" cap="none" spc="0" dirty="0" smtClean="0">
                <a:ln w="1905"/>
                <a:solidFill>
                  <a:srgbClr val="000099"/>
                </a:solidFill>
                <a:effectLst>
                  <a:innerShdw blurRad="69850" dist="43180" dir="5400000">
                    <a:srgbClr val="000000">
                      <a:alpha val="65000"/>
                    </a:srgbClr>
                  </a:innerShdw>
                </a:effectLst>
                <a:latin typeface="Times New Roman" pitchFamily="18" charset="0"/>
                <a:cs typeface="Times New Roman" pitchFamily="18" charset="0"/>
              </a:rPr>
              <a:t>Recuperación de cartera deficiente</a:t>
            </a:r>
            <a:endParaRPr lang="es-EC" sz="2400" b="1" cap="none" spc="0" dirty="0">
              <a:ln w="1905"/>
              <a:solidFill>
                <a:srgbClr val="000099"/>
              </a:solidFill>
              <a:effectLst>
                <a:innerShdw blurRad="69850" dist="43180" dir="5400000">
                  <a:srgbClr val="000000">
                    <a:alpha val="65000"/>
                  </a:srgbClr>
                </a:innerShdw>
              </a:effectLst>
            </a:endParaRPr>
          </a:p>
        </p:txBody>
      </p:sp>
      <p:sp>
        <p:nvSpPr>
          <p:cNvPr id="8" name="7 Rectángulo"/>
          <p:cNvSpPr/>
          <p:nvPr/>
        </p:nvSpPr>
        <p:spPr>
          <a:xfrm>
            <a:off x="5442064" y="4077072"/>
            <a:ext cx="2669034" cy="1569660"/>
          </a:xfrm>
          <a:prstGeom prst="rect">
            <a:avLst/>
          </a:prstGeom>
          <a:noFill/>
        </p:spPr>
        <p:txBody>
          <a:bodyPr wrap="square" lIns="91440" tIns="45720" rIns="91440" bIns="45720">
            <a:spAutoFit/>
          </a:bodyPr>
          <a:lstStyle/>
          <a:p>
            <a:pPr algn="ctr"/>
            <a:r>
              <a:rPr lang="es-EC" sz="2400" b="1" cap="none" spc="0" dirty="0" smtClean="0">
                <a:ln w="1905"/>
                <a:solidFill>
                  <a:srgbClr val="000099"/>
                </a:solidFill>
                <a:effectLst>
                  <a:innerShdw blurRad="69850" dist="43180" dir="5400000">
                    <a:srgbClr val="000000">
                      <a:alpha val="65000"/>
                    </a:srgbClr>
                  </a:innerShdw>
                </a:effectLst>
                <a:latin typeface="Times New Roman" pitchFamily="18" charset="0"/>
                <a:cs typeface="Times New Roman" pitchFamily="18" charset="0"/>
              </a:rPr>
              <a:t>Datos de operaciones activas y pasivas desactualizados</a:t>
            </a:r>
            <a:endParaRPr lang="es-EC" sz="2400" b="1" cap="none" spc="0" dirty="0">
              <a:ln w="1905"/>
              <a:solidFill>
                <a:srgbClr val="000099"/>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1325520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225130293"/>
              </p:ext>
            </p:extLst>
          </p:nvPr>
        </p:nvGraphicFramePr>
        <p:xfrm>
          <a:off x="1475656" y="980728"/>
          <a:ext cx="6768752" cy="5407480"/>
        </p:xfrm>
        <a:graphic>
          <a:graphicData uri="http://schemas.openxmlformats.org/drawingml/2006/table">
            <a:tbl>
              <a:tblPr firstRow="1" firstCol="1" bandRow="1">
                <a:tableStyleId>{93296810-A885-4BE3-A3E7-6D5BEEA58F35}</a:tableStyleId>
              </a:tblPr>
              <a:tblGrid>
                <a:gridCol w="3389190"/>
                <a:gridCol w="3379562"/>
              </a:tblGrid>
              <a:tr h="129313">
                <a:tc gridSpan="2">
                  <a:txBody>
                    <a:bodyPr/>
                    <a:lstStyle/>
                    <a:p>
                      <a:pPr algn="ctr">
                        <a:lnSpc>
                          <a:spcPct val="115000"/>
                        </a:lnSpc>
                        <a:spcAft>
                          <a:spcPts val="0"/>
                        </a:spcAft>
                      </a:pPr>
                      <a:r>
                        <a:rPr lang="es-ES" sz="1000" b="1" dirty="0">
                          <a:solidFill>
                            <a:srgbClr val="FF0000"/>
                          </a:solidFill>
                          <a:effectLst/>
                          <a:latin typeface="Times New Roman" pitchFamily="18" charset="0"/>
                          <a:cs typeface="Times New Roman" pitchFamily="18" charset="0"/>
                        </a:rPr>
                        <a:t>ANÁLISIS FODA</a:t>
                      </a:r>
                      <a:endParaRPr lang="es-EC" sz="1000" b="1" dirty="0">
                        <a:solidFill>
                          <a:srgbClr val="FF0000"/>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es-EC"/>
                    </a:p>
                  </a:txBody>
                  <a:tcPr/>
                </a:tc>
              </a:tr>
              <a:tr h="129313">
                <a:tc>
                  <a:txBody>
                    <a:bodyPr/>
                    <a:lstStyle/>
                    <a:p>
                      <a:pPr algn="ctr">
                        <a:lnSpc>
                          <a:spcPct val="115000"/>
                        </a:lnSpc>
                        <a:spcAft>
                          <a:spcPts val="0"/>
                        </a:spcAft>
                      </a:pPr>
                      <a:r>
                        <a:rPr lang="es-ES" sz="1000" b="1" dirty="0">
                          <a:solidFill>
                            <a:srgbClr val="FF0000"/>
                          </a:solidFill>
                          <a:effectLst/>
                          <a:latin typeface="Times New Roman" pitchFamily="18" charset="0"/>
                          <a:cs typeface="Times New Roman" pitchFamily="18" charset="0"/>
                        </a:rPr>
                        <a:t>FORTALEZAS</a:t>
                      </a:r>
                      <a:endParaRPr lang="es-EC" sz="1000" b="1" dirty="0">
                        <a:solidFill>
                          <a:srgbClr val="FF0000"/>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s-ES" sz="1000" b="1" dirty="0">
                          <a:solidFill>
                            <a:srgbClr val="FF0000"/>
                          </a:solidFill>
                          <a:effectLst/>
                          <a:latin typeface="Times New Roman" pitchFamily="18" charset="0"/>
                          <a:cs typeface="Times New Roman" pitchFamily="18" charset="0"/>
                        </a:rPr>
                        <a:t>DEBILIDADES</a:t>
                      </a:r>
                      <a:endParaRPr lang="es-EC" sz="1000" b="1" dirty="0">
                        <a:solidFill>
                          <a:srgbClr val="FF0000"/>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58626">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1.- Adecuada ubicación geográfica tanto de la oficina matriz como de la agencia Tambillo.</a:t>
                      </a:r>
                      <a:endParaRPr lang="es-EC" sz="1000" b="1">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1.- Escaso otorgamiento de créditos de consumo en la cooperativa.</a:t>
                      </a:r>
                      <a:endParaRPr lang="es-EC" sz="1000" b="1" dirty="0">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58626">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2.- Talento Humano identificado con el público objetivo de la cooperativa.</a:t>
                      </a:r>
                      <a:endParaRPr lang="es-EC" sz="1000" b="1" dirty="0">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2.- Limitada tecnología para sus operaciones crediticias.</a:t>
                      </a:r>
                      <a:endParaRPr lang="es-EC" sz="1000" b="1" dirty="0">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87940">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3.- Enfoque exhaustivo en el otorgamiento de microcréditos minoristas, de acumulación simple y ampliada.</a:t>
                      </a:r>
                      <a:endParaRPr lang="es-EC" sz="1000" b="1">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3.- </a:t>
                      </a:r>
                      <a:r>
                        <a:rPr lang="es-ES" sz="1000" b="1" dirty="0">
                          <a:solidFill>
                            <a:srgbClr val="FF0000"/>
                          </a:solidFill>
                          <a:effectLst/>
                          <a:latin typeface="Times New Roman" pitchFamily="18" charset="0"/>
                          <a:cs typeface="Times New Roman" pitchFamily="18" charset="0"/>
                        </a:rPr>
                        <a:t>Elevados índices de morosidad de cartera dentro de la institución.</a:t>
                      </a:r>
                      <a:endParaRPr lang="es-EC" sz="1000" b="1" dirty="0">
                        <a:solidFill>
                          <a:srgbClr val="FF0000"/>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17253">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4.- Conocimiento profundo del personal sobre las leyes y reglamentos establecidos por la SEPS (Superintendencia de Economía Popular y Solidaria).</a:t>
                      </a:r>
                      <a:endParaRPr lang="es-EC" sz="1000" b="1">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4.- Pocas fuentes de fondeo nacional e internacional.</a:t>
                      </a:r>
                      <a:endParaRPr lang="es-EC" sz="1000" b="1" dirty="0">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87940">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5.- Correcta aplicación de las normas internacionales para el manejo y concesión de créditos.</a:t>
                      </a:r>
                      <a:endParaRPr lang="es-EC" sz="1000" b="1">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5.- Excesiva rotación de personal.</a:t>
                      </a:r>
                      <a:endParaRPr lang="es-EC" sz="1000" b="1" dirty="0">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58626">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6.- Tiempo ideal en la ejecución de los procesos de crédito de socios y clientes.</a:t>
                      </a:r>
                      <a:endParaRPr lang="es-EC" sz="1000" b="1">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6.- El manual de crédito de la cooperativa se encuentra estructurado de manera desordenada.</a:t>
                      </a:r>
                      <a:endParaRPr lang="es-EC" sz="1000" b="1" dirty="0">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58626">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7.- Pocos cambios en el personal de la compañía, en especial en lo referente al área de Crédito.</a:t>
                      </a:r>
                      <a:endParaRPr lang="es-EC" sz="1000" b="1">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7.- </a:t>
                      </a:r>
                      <a:r>
                        <a:rPr lang="es-ES" sz="1000" b="1" dirty="0">
                          <a:solidFill>
                            <a:srgbClr val="FF0000"/>
                          </a:solidFill>
                          <a:effectLst/>
                          <a:latin typeface="Times New Roman" pitchFamily="18" charset="0"/>
                          <a:cs typeface="Times New Roman" pitchFamily="18" charset="0"/>
                        </a:rPr>
                        <a:t>Demora en la capacitación de los empleados en el otorgamiento y manejo de créditos.</a:t>
                      </a:r>
                      <a:endParaRPr lang="es-EC" sz="1000" b="1" dirty="0">
                        <a:solidFill>
                          <a:srgbClr val="FF0000"/>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517253">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8.- Pagos puntuales de sus obligaciones tributarias con el Servicio de Rentas Internas (SRI), aportaciones al Instituto Ecuatoriano de Seguridad Social (IESS) e  impuestos prediales.</a:t>
                      </a:r>
                      <a:endParaRPr lang="es-EC" sz="1000" b="1">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8</a:t>
                      </a:r>
                      <a:r>
                        <a:rPr lang="es-ES" sz="1000" b="1" dirty="0">
                          <a:solidFill>
                            <a:srgbClr val="FF0000"/>
                          </a:solidFill>
                          <a:effectLst/>
                          <a:latin typeface="Times New Roman" pitchFamily="18" charset="0"/>
                          <a:cs typeface="Times New Roman" pitchFamily="18" charset="0"/>
                        </a:rPr>
                        <a:t>.- Demasiados días de plazo establecidos para el cobro de créditos.</a:t>
                      </a:r>
                      <a:endParaRPr lang="es-EC" sz="1000" b="1" dirty="0">
                        <a:solidFill>
                          <a:srgbClr val="FF0000"/>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258626">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9.- Estabilidad de las TEA (tasas de interés efectivas anuales) de la institución en los últimos 4 años.</a:t>
                      </a:r>
                      <a:endParaRPr lang="es-EC" sz="1000" b="1">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9.- </a:t>
                      </a:r>
                      <a:r>
                        <a:rPr lang="es-ES" sz="1000" b="1" dirty="0">
                          <a:solidFill>
                            <a:srgbClr val="FF0000"/>
                          </a:solidFill>
                          <a:effectLst/>
                          <a:latin typeface="Times New Roman" pitchFamily="18" charset="0"/>
                          <a:cs typeface="Times New Roman" pitchFamily="18" charset="0"/>
                        </a:rPr>
                        <a:t>Incongruencias en los montos máximos determinados para los microcréditos.</a:t>
                      </a:r>
                      <a:endParaRPr lang="es-EC" sz="1000" b="1" dirty="0">
                        <a:solidFill>
                          <a:srgbClr val="FF0000"/>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87940">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10.- Óptimo servicio al cliente. </a:t>
                      </a:r>
                      <a:endParaRPr lang="es-EC" sz="1000" b="1">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10.- Poca prolijidad en la revisión de las solicitudes de crédito de socios y clientes con montos altos de dineros y con varios créditos recurrentes.</a:t>
                      </a:r>
                      <a:endParaRPr lang="es-EC" sz="1000" b="1" dirty="0">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87940">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11.- Gran diversidad de productos y servicios financieros.</a:t>
                      </a:r>
                      <a:endParaRPr lang="es-EC" sz="1000" b="1">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11.- Excesivos gastos en la contratación del auditor interno y en la capacitación de los oficiales de crédito.</a:t>
                      </a:r>
                      <a:endParaRPr lang="es-EC" sz="1000" b="1" dirty="0">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87940">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12.- Labor eficiente en la custodia y vigilancia de las carpetas de crédito de socios y clientes. </a:t>
                      </a:r>
                      <a:endParaRPr lang="es-EC" sz="1000" b="1">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12.- </a:t>
                      </a:r>
                      <a:r>
                        <a:rPr lang="es-ES" sz="1000" b="1" dirty="0">
                          <a:solidFill>
                            <a:srgbClr val="FF0000"/>
                          </a:solidFill>
                          <a:effectLst/>
                          <a:latin typeface="Times New Roman" pitchFamily="18" charset="0"/>
                          <a:cs typeface="Times New Roman" pitchFamily="18" charset="0"/>
                        </a:rPr>
                        <a:t>Ausencia en la separación y diferenciación deficiente de las  funciones y actividades en el Departamento de Crédito</a:t>
                      </a:r>
                      <a:r>
                        <a:rPr lang="es-ES" sz="1000" b="1" dirty="0">
                          <a:solidFill>
                            <a:schemeClr val="tx1"/>
                          </a:solidFill>
                          <a:effectLst/>
                          <a:latin typeface="Times New Roman" pitchFamily="18" charset="0"/>
                          <a:cs typeface="Times New Roman" pitchFamily="18" charset="0"/>
                        </a:rPr>
                        <a:t>.</a:t>
                      </a:r>
                      <a:endParaRPr lang="es-EC" sz="1000" b="1" dirty="0">
                        <a:solidFill>
                          <a:schemeClr val="tx1"/>
                        </a:solidFill>
                        <a:effectLst/>
                        <a:latin typeface="Times New Roman" pitchFamily="18" charset="0"/>
                        <a:ea typeface="Times New Roman"/>
                        <a:cs typeface="Times New Roman" pitchFamily="18" charset="0"/>
                      </a:endParaRPr>
                    </a:p>
                  </a:txBody>
                  <a:tcPr marL="53264" marR="5326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4" name="1 Título"/>
          <p:cNvSpPr txBox="1">
            <a:spLocks/>
          </p:cNvSpPr>
          <p:nvPr/>
        </p:nvSpPr>
        <p:spPr>
          <a:xfrm>
            <a:off x="2771800" y="11520"/>
            <a:ext cx="6264696"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IDENTIFICACIÓN DE FACTORES Y EVENTOS DE RIESGO</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3" name="108 Rectángulo"/>
          <p:cNvSpPr/>
          <p:nvPr/>
        </p:nvSpPr>
        <p:spPr>
          <a:xfrm>
            <a:off x="5904148" y="6474102"/>
            <a:ext cx="923290" cy="329565"/>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000" b="1" dirty="0">
                <a:effectLst/>
                <a:latin typeface="Times New Roman"/>
                <a:ea typeface="Times New Roman"/>
                <a:cs typeface="Times New Roman"/>
              </a:rPr>
              <a:t>CONTINÚA</a:t>
            </a:r>
            <a:endParaRPr lang="es-EC" sz="1100" dirty="0">
              <a:effectLst/>
              <a:ea typeface="Times New Roman"/>
              <a:cs typeface="Times New Roman"/>
            </a:endParaRPr>
          </a:p>
        </p:txBody>
      </p:sp>
      <p:sp>
        <p:nvSpPr>
          <p:cNvPr id="14" name="107 Flecha derecha"/>
          <p:cNvSpPr/>
          <p:nvPr/>
        </p:nvSpPr>
        <p:spPr>
          <a:xfrm>
            <a:off x="7110912" y="6505558"/>
            <a:ext cx="800735" cy="197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34185718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256812859"/>
              </p:ext>
            </p:extLst>
          </p:nvPr>
        </p:nvGraphicFramePr>
        <p:xfrm>
          <a:off x="1619672" y="1196752"/>
          <a:ext cx="6696744" cy="3347893"/>
        </p:xfrm>
        <a:graphic>
          <a:graphicData uri="http://schemas.openxmlformats.org/drawingml/2006/table">
            <a:tbl>
              <a:tblPr firstRow="1" firstCol="1" bandRow="1">
                <a:tableStyleId>{93296810-A885-4BE3-A3E7-6D5BEEA58F35}</a:tableStyleId>
              </a:tblPr>
              <a:tblGrid>
                <a:gridCol w="3353134"/>
                <a:gridCol w="3343610"/>
              </a:tblGrid>
              <a:tr h="467958">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 </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13.- Inexistencia de información referente a la suscripción de seguros de desgravamen en el Manual de Crédito.</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308857">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 </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14.- Ausencia de datos concernientes a los costos de intermediación financiera </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467958">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 </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15.- Inexistencia del Departamento de Cobranzas dentro del organigrama estructural y funcional de la cooperativa.</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308857">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 </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16.- Información escasa en cuanto a las políticas judiciales llevadas a cabo para el cobro de créditos. </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308857">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 </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17.- </a:t>
                      </a:r>
                      <a:r>
                        <a:rPr lang="es-ES" sz="1000" b="1" dirty="0">
                          <a:solidFill>
                            <a:srgbClr val="FF0000"/>
                          </a:solidFill>
                          <a:effectLst/>
                          <a:latin typeface="Times New Roman" pitchFamily="18" charset="0"/>
                          <a:cs typeface="Times New Roman" pitchFamily="18" charset="0"/>
                        </a:rPr>
                        <a:t>Carencia de datos documentados sobre las provisiones para deudas incobrables.</a:t>
                      </a:r>
                      <a:endParaRPr lang="es-EC" sz="1000" b="1" dirty="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308857">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 </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18.- Datos contradictorios con respecto al castigo de créditos de la institución.</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308857">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 </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19.- </a:t>
                      </a:r>
                      <a:r>
                        <a:rPr lang="es-ES" sz="1000" b="1" dirty="0">
                          <a:solidFill>
                            <a:srgbClr val="FF0000"/>
                          </a:solidFill>
                          <a:effectLst/>
                          <a:latin typeface="Times New Roman" pitchFamily="18" charset="0"/>
                          <a:cs typeface="Times New Roman" pitchFamily="18" charset="0"/>
                        </a:rPr>
                        <a:t>Carencia de objetivos estratégicos referentes a los procesos sustantivos de la entidad</a:t>
                      </a:r>
                      <a:r>
                        <a:rPr lang="es-ES" sz="1000" b="1" dirty="0">
                          <a:solidFill>
                            <a:schemeClr val="tx1"/>
                          </a:solidFill>
                          <a:effectLst/>
                          <a:latin typeface="Times New Roman" pitchFamily="18" charset="0"/>
                          <a:cs typeface="Times New Roman" pitchFamily="18" charset="0"/>
                        </a:rPr>
                        <a:t>.</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308857">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 </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20.- </a:t>
                      </a:r>
                      <a:r>
                        <a:rPr lang="es-ES" sz="1000" b="1" dirty="0">
                          <a:solidFill>
                            <a:srgbClr val="FF0000"/>
                          </a:solidFill>
                          <a:effectLst/>
                          <a:latin typeface="Times New Roman" pitchFamily="18" charset="0"/>
                          <a:cs typeface="Times New Roman" pitchFamily="18" charset="0"/>
                        </a:rPr>
                        <a:t>Escasa experiencia en el manejo de riesgos financieros.</a:t>
                      </a:r>
                      <a:endParaRPr lang="es-EC" sz="1000" b="1" dirty="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r h="308857">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 </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21.- </a:t>
                      </a:r>
                      <a:r>
                        <a:rPr lang="es-ES" sz="1000" b="1" dirty="0">
                          <a:solidFill>
                            <a:srgbClr val="FF0000"/>
                          </a:solidFill>
                          <a:effectLst/>
                          <a:latin typeface="Times New Roman" pitchFamily="18" charset="0"/>
                          <a:cs typeface="Times New Roman" pitchFamily="18" charset="0"/>
                        </a:rPr>
                        <a:t>No contratación de guardias de seguridad en la matriz y en la agencia Tambillo.</a:t>
                      </a:r>
                      <a:endParaRPr lang="es-EC" sz="1000" b="1" dirty="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r>
            </a:tbl>
          </a:graphicData>
        </a:graphic>
      </p:graphicFrame>
      <p:sp>
        <p:nvSpPr>
          <p:cNvPr id="3" name="108 Rectángulo"/>
          <p:cNvSpPr/>
          <p:nvPr/>
        </p:nvSpPr>
        <p:spPr>
          <a:xfrm>
            <a:off x="5796136" y="4685117"/>
            <a:ext cx="923290" cy="401573"/>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000" b="1">
                <a:effectLst/>
                <a:latin typeface="Times New Roman"/>
                <a:ea typeface="Times New Roman"/>
                <a:cs typeface="Times New Roman"/>
              </a:rPr>
              <a:t>CONTINÚA</a:t>
            </a:r>
            <a:endParaRPr lang="es-EC" sz="1100">
              <a:effectLst/>
              <a:ea typeface="Times New Roman"/>
              <a:cs typeface="Times New Roman"/>
            </a:endParaRPr>
          </a:p>
        </p:txBody>
      </p:sp>
      <p:sp>
        <p:nvSpPr>
          <p:cNvPr id="4" name="1 Título"/>
          <p:cNvSpPr txBox="1">
            <a:spLocks/>
          </p:cNvSpPr>
          <p:nvPr/>
        </p:nvSpPr>
        <p:spPr>
          <a:xfrm>
            <a:off x="2718848" y="188640"/>
            <a:ext cx="6264696"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ANÁLISIS FODA</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107 Flecha derecha"/>
          <p:cNvSpPr/>
          <p:nvPr/>
        </p:nvSpPr>
        <p:spPr>
          <a:xfrm>
            <a:off x="6948264" y="4787160"/>
            <a:ext cx="800735" cy="197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25422278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8848" y="188640"/>
            <a:ext cx="6264696"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ANÁLISIS FODA</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32556858"/>
              </p:ext>
            </p:extLst>
          </p:nvPr>
        </p:nvGraphicFramePr>
        <p:xfrm>
          <a:off x="1547664" y="1340768"/>
          <a:ext cx="6696744" cy="3505200"/>
        </p:xfrm>
        <a:graphic>
          <a:graphicData uri="http://schemas.openxmlformats.org/drawingml/2006/table">
            <a:tbl>
              <a:tblPr firstRow="1" firstCol="1" bandRow="1">
                <a:tableStyleId>{5C22544A-7EE6-4342-B048-85BDC9FD1C3A}</a:tableStyleId>
              </a:tblPr>
              <a:tblGrid>
                <a:gridCol w="3592699"/>
                <a:gridCol w="3104045"/>
              </a:tblGrid>
              <a:tr h="0">
                <a:tc>
                  <a:txBody>
                    <a:bodyPr/>
                    <a:lstStyle/>
                    <a:p>
                      <a:pPr algn="ctr">
                        <a:lnSpc>
                          <a:spcPct val="115000"/>
                        </a:lnSpc>
                        <a:spcAft>
                          <a:spcPts val="0"/>
                        </a:spcAft>
                      </a:pPr>
                      <a:r>
                        <a:rPr lang="es-ES" sz="1000" b="1" dirty="0">
                          <a:solidFill>
                            <a:srgbClr val="FF0000"/>
                          </a:solidFill>
                          <a:effectLst/>
                          <a:latin typeface="Times New Roman" pitchFamily="18" charset="0"/>
                          <a:cs typeface="Times New Roman" pitchFamily="18" charset="0"/>
                        </a:rPr>
                        <a:t>OPORTUNIDADES </a:t>
                      </a:r>
                      <a:endParaRPr lang="es-EC" sz="1000" b="1" dirty="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s-ES" sz="1000" b="1" dirty="0">
                          <a:solidFill>
                            <a:srgbClr val="FF0000"/>
                          </a:solidFill>
                          <a:effectLst/>
                          <a:latin typeface="Times New Roman" pitchFamily="18" charset="0"/>
                          <a:cs typeface="Times New Roman" pitchFamily="18" charset="0"/>
                        </a:rPr>
                        <a:t>AMENAZAS</a:t>
                      </a:r>
                      <a:endParaRPr lang="es-EC" sz="1000" b="1" dirty="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0">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1.- Política de Estado favorable para las funciones de la cooperativa encaminadas a la economía popular y solidaria.</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1.- Normas referentes a las tasas de interés expedidas por la recién creada Junta Política de Regulación Monetaria y Financiera</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0">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2.- Obtención de mayores recursos y programas de capacitación sobre el manejo de créditos por parte de la CONAFIPS.</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2.- Factores macroeconómicos del país como la inflación, el PIB, los índices de precios del consumidor, otros.</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0">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3.- Bajo nivel de competencia con otras instituciones de economía popular y solidaria.</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3.- Poca inversión en gastos de publicidad para la promoción de sus productos y servicios financieros.</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0">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4.- Promoción de la cultura indígena en el sector financiero popular y solidario</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4.- </a:t>
                      </a:r>
                      <a:r>
                        <a:rPr lang="es-ES" sz="1000" b="1" dirty="0">
                          <a:solidFill>
                            <a:srgbClr val="FF0000"/>
                          </a:solidFill>
                          <a:effectLst/>
                          <a:latin typeface="Times New Roman" pitchFamily="18" charset="0"/>
                          <a:cs typeface="Times New Roman" pitchFamily="18" charset="0"/>
                        </a:rPr>
                        <a:t>Conflicto de intereses por la no segregación de funciones.</a:t>
                      </a:r>
                      <a:endParaRPr lang="es-EC" sz="1000" b="1" dirty="0">
                        <a:solidFill>
                          <a:srgbClr val="FF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0">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5.- Mayor apertura en los créditos de consumo.</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5.- Sanciones pecuniarias y legales por el incumplimiento o negligencia de las normativas establecidas por la SEPS.</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0">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6.- Ofrecimiento de seguros de accidentes y médicos en conjunto con la Compañía de Seguros “COLVIDA”.</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6.- Leyes y reglamentos expedidos por el Gobierno Nacional y demás entidades del sector público.</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0">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7.- Apertura a fuentes de financiamiento internacionales como la entidad panameña “COLAC”.</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7.- Competencia con las entidades tradicionales del sector financiero ecuatoriano.</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0">
                <a:tc>
                  <a:txBody>
                    <a:bodyPr/>
                    <a:lstStyle/>
                    <a:p>
                      <a:pPr algn="just">
                        <a:lnSpc>
                          <a:spcPct val="115000"/>
                        </a:lnSpc>
                        <a:spcAft>
                          <a:spcPts val="0"/>
                        </a:spcAft>
                      </a:pPr>
                      <a:r>
                        <a:rPr lang="es-ES" sz="1000" b="1">
                          <a:solidFill>
                            <a:schemeClr val="tx1"/>
                          </a:solidFill>
                          <a:effectLst/>
                          <a:latin typeface="Times New Roman" pitchFamily="18" charset="0"/>
                          <a:cs typeface="Times New Roman" pitchFamily="18" charset="0"/>
                        </a:rPr>
                        <a:t>8.- Priorización de la capacitación sobre la concesión de créditos antes que la cobranza de los mismos.</a:t>
                      </a:r>
                      <a:endParaRPr lang="es-EC" sz="1000" b="1">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lnSpc>
                          <a:spcPct val="115000"/>
                        </a:lnSpc>
                        <a:spcAft>
                          <a:spcPts val="0"/>
                        </a:spcAft>
                      </a:pPr>
                      <a:r>
                        <a:rPr lang="es-ES" sz="1000" b="1" dirty="0">
                          <a:solidFill>
                            <a:schemeClr val="tx1"/>
                          </a:solidFill>
                          <a:effectLst/>
                          <a:latin typeface="Times New Roman" pitchFamily="18" charset="0"/>
                          <a:cs typeface="Times New Roman" pitchFamily="18" charset="0"/>
                        </a:rPr>
                        <a:t> </a:t>
                      </a:r>
                      <a:endParaRPr lang="es-EC" sz="1000" b="1" dirty="0">
                        <a:solidFill>
                          <a:schemeClr val="tx1"/>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Tree>
    <p:extLst>
      <p:ext uri="{BB962C8B-B14F-4D97-AF65-F5344CB8AC3E}">
        <p14:creationId xmlns:p14="http://schemas.microsoft.com/office/powerpoint/2010/main" val="60152598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8848" y="188640"/>
            <a:ext cx="6264696"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FACTORES DEL RIESGO</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3" name="2 Diagrama"/>
          <p:cNvGraphicFramePr/>
          <p:nvPr>
            <p:extLst>
              <p:ext uri="{D42A27DB-BD31-4B8C-83A1-F6EECF244321}">
                <p14:modId xmlns:p14="http://schemas.microsoft.com/office/powerpoint/2010/main" val="2487539204"/>
              </p:ext>
            </p:extLst>
          </p:nvPr>
        </p:nvGraphicFramePr>
        <p:xfrm>
          <a:off x="1524000" y="1397000"/>
          <a:ext cx="72964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1180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8848" y="188640"/>
            <a:ext cx="6264696" cy="504825"/>
          </a:xfrm>
          <a:prstGeom prst="rect">
            <a:avLst/>
          </a:prstGeom>
        </p:spPr>
        <p:txBody>
          <a:bodyPr/>
          <a:lstStyle/>
          <a:p>
            <a:pPr algn="ctr"/>
            <a:r>
              <a:rPr lang="es-EC"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Eventos de riesgos con respecto a </a:t>
            </a:r>
            <a:r>
              <a:rPr lang="es-EC"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la procuración de fondos</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4 Pergamino horizontal"/>
          <p:cNvSpPr/>
          <p:nvPr/>
        </p:nvSpPr>
        <p:spPr>
          <a:xfrm>
            <a:off x="1547664" y="1003616"/>
            <a:ext cx="7200800" cy="3600400"/>
          </a:xfrm>
          <a:prstGeom prst="horizontalScroll">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000" b="1" dirty="0" smtClean="0">
                <a:solidFill>
                  <a:schemeClr val="tx1"/>
                </a:solidFill>
                <a:latin typeface="Times New Roman" pitchFamily="18" charset="0"/>
                <a:cs typeface="Times New Roman" pitchFamily="18" charset="0"/>
              </a:rPr>
              <a:t>• </a:t>
            </a:r>
            <a:r>
              <a:rPr lang="es-EC" sz="1200" b="1" dirty="0" smtClean="0">
                <a:solidFill>
                  <a:schemeClr val="tx1"/>
                </a:solidFill>
                <a:latin typeface="Times New Roman" pitchFamily="18" charset="0"/>
                <a:cs typeface="Times New Roman" pitchFamily="18" charset="0"/>
              </a:rPr>
              <a:t>Variaciones </a:t>
            </a:r>
            <a:r>
              <a:rPr lang="es-EC" sz="1200" b="1" dirty="0">
                <a:solidFill>
                  <a:schemeClr val="tx1"/>
                </a:solidFill>
                <a:latin typeface="Times New Roman" pitchFamily="18" charset="0"/>
                <a:cs typeface="Times New Roman" pitchFamily="18" charset="0"/>
              </a:rPr>
              <a:t>constantes en las tasas de interés activas producto de las resoluciones estipuladas por el Banco Central del Ecuador (BCE) y la Corporación Nacional de Finanzas Populares y Solidarias (CONAFIPS</a:t>
            </a:r>
            <a:r>
              <a:rPr lang="es-EC" sz="1200" b="1" dirty="0" smtClean="0">
                <a:solidFill>
                  <a:schemeClr val="tx1"/>
                </a:solidFill>
                <a:latin typeface="Times New Roman" pitchFamily="18" charset="0"/>
                <a:cs typeface="Times New Roman" pitchFamily="18" charset="0"/>
              </a:rPr>
              <a:t>).</a:t>
            </a:r>
          </a:p>
          <a:p>
            <a:pPr algn="just"/>
            <a:r>
              <a:rPr lang="es-EC" sz="1200" b="1" dirty="0" smtClean="0">
                <a:solidFill>
                  <a:schemeClr val="tx1"/>
                </a:solidFill>
                <a:latin typeface="Times New Roman" pitchFamily="18" charset="0"/>
                <a:cs typeface="Times New Roman" pitchFamily="18" charset="0"/>
              </a:rPr>
              <a:t>• </a:t>
            </a:r>
            <a:r>
              <a:rPr lang="es-EC" sz="1200" b="1" dirty="0" smtClean="0">
                <a:solidFill>
                  <a:srgbClr val="FF0000"/>
                </a:solidFill>
                <a:latin typeface="Times New Roman" pitchFamily="18" charset="0"/>
                <a:cs typeface="Times New Roman" pitchFamily="18" charset="0"/>
              </a:rPr>
              <a:t>Fluctuaciones </a:t>
            </a:r>
            <a:r>
              <a:rPr lang="es-EC" sz="1200" b="1" dirty="0">
                <a:solidFill>
                  <a:srgbClr val="FF0000"/>
                </a:solidFill>
                <a:latin typeface="Times New Roman" pitchFamily="18" charset="0"/>
                <a:cs typeface="Times New Roman" pitchFamily="18" charset="0"/>
              </a:rPr>
              <a:t>en el tipo de cambio que pudieran darse al instante en que la cooperativa decida recibir financiamiento externo de entidades a nivel </a:t>
            </a:r>
            <a:r>
              <a:rPr lang="es-EC" sz="1200" b="1" dirty="0" smtClean="0">
                <a:solidFill>
                  <a:srgbClr val="FF0000"/>
                </a:solidFill>
                <a:latin typeface="Times New Roman" pitchFamily="18" charset="0"/>
                <a:cs typeface="Times New Roman" pitchFamily="18" charset="0"/>
              </a:rPr>
              <a:t>internacional.</a:t>
            </a:r>
          </a:p>
          <a:p>
            <a:pPr algn="just"/>
            <a:r>
              <a:rPr lang="es-EC" sz="1200" b="1" dirty="0" smtClean="0">
                <a:solidFill>
                  <a:schemeClr val="tx1"/>
                </a:solidFill>
                <a:latin typeface="Times New Roman" pitchFamily="18" charset="0"/>
                <a:cs typeface="Times New Roman" pitchFamily="18" charset="0"/>
              </a:rPr>
              <a:t>•</a:t>
            </a:r>
            <a:r>
              <a:rPr lang="es-EC" sz="1200" b="1" dirty="0">
                <a:solidFill>
                  <a:schemeClr val="tx1"/>
                </a:solidFill>
                <a:latin typeface="Times New Roman" pitchFamily="18" charset="0"/>
                <a:cs typeface="Times New Roman" pitchFamily="18" charset="0"/>
              </a:rPr>
              <a:t> </a:t>
            </a:r>
            <a:r>
              <a:rPr lang="es-EC" sz="1200" b="1" dirty="0" smtClean="0">
                <a:solidFill>
                  <a:srgbClr val="FF0000"/>
                </a:solidFill>
                <a:latin typeface="Times New Roman" pitchFamily="18" charset="0"/>
                <a:cs typeface="Times New Roman" pitchFamily="18" charset="0"/>
              </a:rPr>
              <a:t>Aumento de requisitos para acceder a la recepción de fondos tanto en instituciones nacionales como la Corporación Financiera Nacional (CFN) como en compañías internacionales como la Confederación Latinoamericana de Cooperativas de Ahorro y Crédito (COLAC).</a:t>
            </a:r>
          </a:p>
          <a:p>
            <a:pPr algn="just"/>
            <a:r>
              <a:rPr lang="es-EC" sz="1200" b="1" dirty="0" smtClean="0">
                <a:solidFill>
                  <a:schemeClr val="tx1"/>
                </a:solidFill>
                <a:latin typeface="Times New Roman" pitchFamily="18" charset="0"/>
                <a:cs typeface="Times New Roman" pitchFamily="18" charset="0"/>
              </a:rPr>
              <a:t>• Incremento </a:t>
            </a:r>
            <a:r>
              <a:rPr lang="es-EC" sz="1200" b="1" dirty="0">
                <a:solidFill>
                  <a:schemeClr val="tx1"/>
                </a:solidFill>
                <a:latin typeface="Times New Roman" pitchFamily="18" charset="0"/>
                <a:cs typeface="Times New Roman" pitchFamily="18" charset="0"/>
              </a:rPr>
              <a:t>en los costos de las transacciones para la obtención de fondos que permitan a la cooperativa brindar productos y servicios financieros óptimos a sus socios y clientes.</a:t>
            </a:r>
          </a:p>
        </p:txBody>
      </p:sp>
    </p:spTree>
    <p:extLst>
      <p:ext uri="{BB962C8B-B14F-4D97-AF65-F5344CB8AC3E}">
        <p14:creationId xmlns:p14="http://schemas.microsoft.com/office/powerpoint/2010/main" val="4901881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8848" y="188640"/>
            <a:ext cx="6264696" cy="504825"/>
          </a:xfrm>
          <a:prstGeom prst="rect">
            <a:avLst/>
          </a:prstGeom>
        </p:spPr>
        <p:txBody>
          <a:bodyPr/>
          <a:lstStyle/>
          <a:p>
            <a:pPr algn="ctr"/>
            <a:r>
              <a:rPr lang="es-EC"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Eventos de riesgos con respecto </a:t>
            </a:r>
            <a:r>
              <a:rPr lang="es-EC"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al proceso de crédito</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4 Pergamino horizontal"/>
          <p:cNvSpPr/>
          <p:nvPr/>
        </p:nvSpPr>
        <p:spPr>
          <a:xfrm>
            <a:off x="1403648" y="693465"/>
            <a:ext cx="7200800" cy="5581005"/>
          </a:xfrm>
          <a:prstGeom prst="horizontalScroll">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000" b="1" dirty="0" smtClean="0">
                <a:solidFill>
                  <a:schemeClr val="tx1"/>
                </a:solidFill>
                <a:latin typeface="Times New Roman" pitchFamily="18" charset="0"/>
                <a:cs typeface="Times New Roman" pitchFamily="18" charset="0"/>
              </a:rPr>
              <a:t>• </a:t>
            </a:r>
            <a:r>
              <a:rPr lang="es-EC" sz="1200" b="1" dirty="0" smtClean="0">
                <a:solidFill>
                  <a:srgbClr val="FF0000"/>
                </a:solidFill>
                <a:latin typeface="Times New Roman" pitchFamily="18" charset="0"/>
                <a:cs typeface="Times New Roman" pitchFamily="18" charset="0"/>
              </a:rPr>
              <a:t>Escasa </a:t>
            </a:r>
            <a:r>
              <a:rPr lang="es-EC" sz="1200" b="1" dirty="0">
                <a:solidFill>
                  <a:srgbClr val="FF0000"/>
                </a:solidFill>
                <a:latin typeface="Times New Roman" pitchFamily="18" charset="0"/>
                <a:cs typeface="Times New Roman" pitchFamily="18" charset="0"/>
              </a:rPr>
              <a:t>investigación por parte del Departamento de Crédito de la compañía sobre la información proporcionada por los socios y clientes para solicitar préstamos.</a:t>
            </a:r>
          </a:p>
          <a:p>
            <a:pPr algn="just"/>
            <a:r>
              <a:rPr lang="es-EC" sz="1200" b="1" dirty="0" smtClean="0">
                <a:solidFill>
                  <a:schemeClr val="tx1"/>
                </a:solidFill>
                <a:latin typeface="Times New Roman" pitchFamily="18" charset="0"/>
                <a:cs typeface="Times New Roman" pitchFamily="18" charset="0"/>
              </a:rPr>
              <a:t>• Omisión </a:t>
            </a:r>
            <a:r>
              <a:rPr lang="es-EC" sz="1200" b="1" dirty="0">
                <a:solidFill>
                  <a:schemeClr val="tx1"/>
                </a:solidFill>
                <a:latin typeface="Times New Roman" pitchFamily="18" charset="0"/>
                <a:cs typeface="Times New Roman" pitchFamily="18" charset="0"/>
              </a:rPr>
              <a:t>de datos por parte de los socios o clientes para obtener préstamos o entrega de información incorrecta o falsa por parte de los mismos.</a:t>
            </a:r>
          </a:p>
          <a:p>
            <a:pPr algn="just"/>
            <a:r>
              <a:rPr lang="es-EC" sz="1200" b="1" dirty="0" smtClean="0">
                <a:solidFill>
                  <a:schemeClr val="tx1"/>
                </a:solidFill>
                <a:latin typeface="Times New Roman" pitchFamily="18" charset="0"/>
                <a:cs typeface="Times New Roman" pitchFamily="18" charset="0"/>
              </a:rPr>
              <a:t>• Entrada </a:t>
            </a:r>
            <a:r>
              <a:rPr lang="es-EC" sz="1200" b="1" dirty="0">
                <a:solidFill>
                  <a:schemeClr val="tx1"/>
                </a:solidFill>
                <a:latin typeface="Times New Roman" pitchFamily="18" charset="0"/>
                <a:cs typeface="Times New Roman" pitchFamily="18" charset="0"/>
              </a:rPr>
              <a:t>y manejo de información errónea referente a los solicitantes de crédito en los sistemas y bases de datos de la compañía </a:t>
            </a:r>
          </a:p>
          <a:p>
            <a:pPr algn="just"/>
            <a:r>
              <a:rPr lang="es-EC" sz="1200" b="1" dirty="0" smtClean="0">
                <a:solidFill>
                  <a:schemeClr val="tx1"/>
                </a:solidFill>
                <a:latin typeface="Times New Roman" pitchFamily="18" charset="0"/>
                <a:cs typeface="Times New Roman" pitchFamily="18" charset="0"/>
              </a:rPr>
              <a:t>• Estimación </a:t>
            </a:r>
            <a:r>
              <a:rPr lang="es-EC" sz="1200" b="1" dirty="0">
                <a:solidFill>
                  <a:schemeClr val="tx1"/>
                </a:solidFill>
                <a:latin typeface="Times New Roman" pitchFamily="18" charset="0"/>
                <a:cs typeface="Times New Roman" pitchFamily="18" charset="0"/>
              </a:rPr>
              <a:t>incorrecta de las cuotas de los préstamos (capital + interés), tasas de interés y plazos para la concesión de créditos por parte de los asesores y jefes de crédito de la institución.</a:t>
            </a:r>
          </a:p>
          <a:p>
            <a:pPr algn="just"/>
            <a:r>
              <a:rPr lang="es-EC" sz="1200" b="1" dirty="0" smtClean="0">
                <a:solidFill>
                  <a:schemeClr val="tx1"/>
                </a:solidFill>
                <a:latin typeface="Times New Roman" pitchFamily="18" charset="0"/>
                <a:cs typeface="Times New Roman" pitchFamily="18" charset="0"/>
              </a:rPr>
              <a:t>• </a:t>
            </a:r>
            <a:r>
              <a:rPr lang="es-EC" sz="1200" b="1" dirty="0" smtClean="0">
                <a:solidFill>
                  <a:srgbClr val="FF0000"/>
                </a:solidFill>
                <a:latin typeface="Times New Roman" pitchFamily="18" charset="0"/>
                <a:cs typeface="Times New Roman" pitchFamily="18" charset="0"/>
              </a:rPr>
              <a:t>Dudosa </a:t>
            </a:r>
            <a:r>
              <a:rPr lang="es-EC" sz="1200" b="1" dirty="0">
                <a:solidFill>
                  <a:srgbClr val="FF0000"/>
                </a:solidFill>
                <a:latin typeface="Times New Roman" pitchFamily="18" charset="0"/>
                <a:cs typeface="Times New Roman" pitchFamily="18" charset="0"/>
              </a:rPr>
              <a:t>reputación de los garantes de los solicitantes de créditos.</a:t>
            </a:r>
          </a:p>
          <a:p>
            <a:pPr algn="just"/>
            <a:r>
              <a:rPr lang="es-EC" sz="1200" b="1" dirty="0" smtClean="0">
                <a:solidFill>
                  <a:schemeClr val="tx1"/>
                </a:solidFill>
                <a:latin typeface="Times New Roman" pitchFamily="18" charset="0"/>
                <a:cs typeface="Times New Roman" pitchFamily="18" charset="0"/>
              </a:rPr>
              <a:t>• </a:t>
            </a:r>
            <a:r>
              <a:rPr lang="es-EC" sz="1200" b="1" dirty="0" smtClean="0">
                <a:solidFill>
                  <a:srgbClr val="FF0000"/>
                </a:solidFill>
                <a:latin typeface="Times New Roman" pitchFamily="18" charset="0"/>
                <a:cs typeface="Times New Roman" pitchFamily="18" charset="0"/>
              </a:rPr>
              <a:t>Aprobación </a:t>
            </a:r>
            <a:r>
              <a:rPr lang="es-EC" sz="1200" b="1" dirty="0">
                <a:solidFill>
                  <a:srgbClr val="FF0000"/>
                </a:solidFill>
                <a:latin typeface="Times New Roman" pitchFamily="18" charset="0"/>
                <a:cs typeface="Times New Roman" pitchFamily="18" charset="0"/>
              </a:rPr>
              <a:t>de créditos a socios y clientes con calificación de riesgo C (deficiente), D (dudoso) y E (riesgo de pérdida).</a:t>
            </a:r>
          </a:p>
          <a:p>
            <a:pPr algn="just"/>
            <a:r>
              <a:rPr lang="es-EC" sz="1200" b="1" dirty="0" smtClean="0">
                <a:solidFill>
                  <a:schemeClr val="tx1"/>
                </a:solidFill>
                <a:latin typeface="Times New Roman" pitchFamily="18" charset="0"/>
                <a:cs typeface="Times New Roman" pitchFamily="18" charset="0"/>
              </a:rPr>
              <a:t>• </a:t>
            </a:r>
            <a:r>
              <a:rPr lang="es-EC" sz="1200" b="1" dirty="0" smtClean="0">
                <a:solidFill>
                  <a:srgbClr val="FF0000"/>
                </a:solidFill>
                <a:latin typeface="Times New Roman" pitchFamily="18" charset="0"/>
                <a:cs typeface="Times New Roman" pitchFamily="18" charset="0"/>
              </a:rPr>
              <a:t>Otorgamiento </a:t>
            </a:r>
            <a:r>
              <a:rPr lang="es-EC" sz="1200" b="1" dirty="0">
                <a:solidFill>
                  <a:srgbClr val="FF0000"/>
                </a:solidFill>
                <a:latin typeface="Times New Roman" pitchFamily="18" charset="0"/>
                <a:cs typeface="Times New Roman" pitchFamily="18" charset="0"/>
              </a:rPr>
              <a:t>excesivo de préstamos recurrentes a personas que aún no han cancelado sus deudas crediticias anteriores.</a:t>
            </a:r>
          </a:p>
          <a:p>
            <a:pPr algn="just"/>
            <a:r>
              <a:rPr lang="es-EC" sz="1200" b="1" dirty="0" smtClean="0">
                <a:solidFill>
                  <a:schemeClr val="tx1"/>
                </a:solidFill>
                <a:latin typeface="Times New Roman" pitchFamily="18" charset="0"/>
                <a:cs typeface="Times New Roman" pitchFamily="18" charset="0"/>
              </a:rPr>
              <a:t>• Desorganización </a:t>
            </a:r>
            <a:r>
              <a:rPr lang="es-EC" sz="1200" b="1" dirty="0">
                <a:solidFill>
                  <a:schemeClr val="tx1"/>
                </a:solidFill>
                <a:latin typeface="Times New Roman" pitchFamily="18" charset="0"/>
                <a:cs typeface="Times New Roman" pitchFamily="18" charset="0"/>
              </a:rPr>
              <a:t>al momento de manejar las carpetas de los solicitantes de crédito.</a:t>
            </a:r>
          </a:p>
          <a:p>
            <a:pPr algn="just"/>
            <a:r>
              <a:rPr lang="es-EC" sz="1200" b="1" dirty="0" smtClean="0">
                <a:solidFill>
                  <a:schemeClr val="tx1"/>
                </a:solidFill>
                <a:latin typeface="Times New Roman" pitchFamily="18" charset="0"/>
                <a:cs typeface="Times New Roman" pitchFamily="18" charset="0"/>
              </a:rPr>
              <a:t>• Garantías </a:t>
            </a:r>
            <a:r>
              <a:rPr lang="es-EC" sz="1200" b="1" dirty="0">
                <a:solidFill>
                  <a:schemeClr val="tx1"/>
                </a:solidFill>
                <a:latin typeface="Times New Roman" pitchFamily="18" charset="0"/>
                <a:cs typeface="Times New Roman" pitchFamily="18" charset="0"/>
              </a:rPr>
              <a:t>prendarias, quirografarias e hipotecarias y documentos entregados a otras promesas de pago dentro de la misma institución o en otras entidades financieras. </a:t>
            </a:r>
          </a:p>
          <a:p>
            <a:pPr algn="just"/>
            <a:r>
              <a:rPr lang="es-EC" sz="1200" b="1" dirty="0" smtClean="0">
                <a:solidFill>
                  <a:schemeClr val="tx1"/>
                </a:solidFill>
                <a:latin typeface="Times New Roman" pitchFamily="18" charset="0"/>
                <a:cs typeface="Times New Roman" pitchFamily="18" charset="0"/>
              </a:rPr>
              <a:t>• Pérdida </a:t>
            </a:r>
            <a:r>
              <a:rPr lang="es-EC" sz="1200" b="1" dirty="0">
                <a:solidFill>
                  <a:schemeClr val="tx1"/>
                </a:solidFill>
                <a:latin typeface="Times New Roman" pitchFamily="18" charset="0"/>
                <a:cs typeface="Times New Roman" pitchFamily="18" charset="0"/>
              </a:rPr>
              <a:t>o sustracción de las carpetas de los socios donde se encuentren los pagarés, las garantías y demás documentos importantes que sustenten las transacciones crediticias de la cooperativa.</a:t>
            </a:r>
          </a:p>
          <a:p>
            <a:pPr algn="just"/>
            <a:r>
              <a:rPr lang="es-EC" sz="1200" b="1" dirty="0" smtClean="0">
                <a:solidFill>
                  <a:schemeClr val="tx1"/>
                </a:solidFill>
                <a:latin typeface="Times New Roman" pitchFamily="18" charset="0"/>
                <a:cs typeface="Times New Roman" pitchFamily="18" charset="0"/>
              </a:rPr>
              <a:t>• Cálculo </a:t>
            </a:r>
            <a:r>
              <a:rPr lang="es-EC" sz="1200" b="1" dirty="0">
                <a:solidFill>
                  <a:schemeClr val="tx1"/>
                </a:solidFill>
                <a:latin typeface="Times New Roman" pitchFamily="18" charset="0"/>
                <a:cs typeface="Times New Roman" pitchFamily="18" charset="0"/>
              </a:rPr>
              <a:t>erróneo del costo de las primas de seguros realizados en cada préstamo otorgado a los solicitantes de préstamos.</a:t>
            </a:r>
          </a:p>
        </p:txBody>
      </p:sp>
    </p:spTree>
    <p:extLst>
      <p:ext uri="{BB962C8B-B14F-4D97-AF65-F5344CB8AC3E}">
        <p14:creationId xmlns:p14="http://schemas.microsoft.com/office/powerpoint/2010/main" val="33047040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8848" y="188640"/>
            <a:ext cx="6264696" cy="504825"/>
          </a:xfrm>
          <a:prstGeom prst="rect">
            <a:avLst/>
          </a:prstGeom>
        </p:spPr>
        <p:txBody>
          <a:bodyPr/>
          <a:lstStyle/>
          <a:p>
            <a:pPr algn="ctr"/>
            <a:r>
              <a:rPr lang="es-EC"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Eventos de riesgos con respecto </a:t>
            </a:r>
            <a:r>
              <a:rPr lang="es-EC"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 la recuperación de cartera</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4 Pergamino horizontal"/>
          <p:cNvSpPr/>
          <p:nvPr/>
        </p:nvSpPr>
        <p:spPr>
          <a:xfrm>
            <a:off x="1475656" y="1340768"/>
            <a:ext cx="7200800" cy="4104456"/>
          </a:xfrm>
          <a:prstGeom prst="horizontalScroll">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200" b="1" dirty="0" smtClean="0">
                <a:solidFill>
                  <a:srgbClr val="FF0000"/>
                </a:solidFill>
                <a:latin typeface="Times New Roman" pitchFamily="18" charset="0"/>
                <a:cs typeface="Times New Roman" pitchFamily="18" charset="0"/>
              </a:rPr>
              <a:t>• La </a:t>
            </a:r>
            <a:r>
              <a:rPr lang="es-EC" sz="1200" b="1" dirty="0">
                <a:solidFill>
                  <a:srgbClr val="FF0000"/>
                </a:solidFill>
                <a:latin typeface="Times New Roman" pitchFamily="18" charset="0"/>
                <a:cs typeface="Times New Roman" pitchFamily="18" charset="0"/>
              </a:rPr>
              <a:t>no cancelación de las deudas crediticias de los solicitantes de préstamos por fallecimiento, quiebra o evasión de pago por parte de los mismos.</a:t>
            </a:r>
          </a:p>
          <a:p>
            <a:pPr algn="just"/>
            <a:r>
              <a:rPr lang="es-EC" sz="1200" b="1" dirty="0" smtClean="0">
                <a:solidFill>
                  <a:srgbClr val="FF0000"/>
                </a:solidFill>
                <a:latin typeface="Times New Roman" pitchFamily="18" charset="0"/>
                <a:cs typeface="Times New Roman" pitchFamily="18" charset="0"/>
              </a:rPr>
              <a:t>• Establecimiento </a:t>
            </a:r>
            <a:r>
              <a:rPr lang="es-EC" sz="1200" b="1" dirty="0">
                <a:solidFill>
                  <a:srgbClr val="FF0000"/>
                </a:solidFill>
                <a:latin typeface="Times New Roman" pitchFamily="18" charset="0"/>
                <a:cs typeface="Times New Roman" pitchFamily="18" charset="0"/>
              </a:rPr>
              <a:t>de un amplio período de tiempo para los créditos otorgados a socios y clientes.</a:t>
            </a:r>
          </a:p>
          <a:p>
            <a:pPr algn="just"/>
            <a:r>
              <a:rPr lang="es-EC" sz="1200" b="1" dirty="0" smtClean="0">
                <a:solidFill>
                  <a:srgbClr val="FF0000"/>
                </a:solidFill>
                <a:latin typeface="Times New Roman" pitchFamily="18" charset="0"/>
                <a:cs typeface="Times New Roman" pitchFamily="18" charset="0"/>
              </a:rPr>
              <a:t>• Revisión </a:t>
            </a:r>
            <a:r>
              <a:rPr lang="es-EC" sz="1200" b="1" dirty="0">
                <a:solidFill>
                  <a:srgbClr val="FF0000"/>
                </a:solidFill>
                <a:latin typeface="Times New Roman" pitchFamily="18" charset="0"/>
                <a:cs typeface="Times New Roman" pitchFamily="18" charset="0"/>
              </a:rPr>
              <a:t>y estimación incorrecta de los índices de morosidad y de las provisiones para las cuentas de difícil cobro.</a:t>
            </a:r>
          </a:p>
          <a:p>
            <a:pPr algn="just"/>
            <a:r>
              <a:rPr lang="es-EC" sz="1200" b="1" dirty="0" smtClean="0">
                <a:solidFill>
                  <a:srgbClr val="FF0000"/>
                </a:solidFill>
                <a:latin typeface="Times New Roman" pitchFamily="18" charset="0"/>
                <a:cs typeface="Times New Roman" pitchFamily="18" charset="0"/>
              </a:rPr>
              <a:t>• Ausencia </a:t>
            </a:r>
            <a:r>
              <a:rPr lang="es-EC" sz="1200" b="1" dirty="0">
                <a:solidFill>
                  <a:srgbClr val="FF0000"/>
                </a:solidFill>
                <a:latin typeface="Times New Roman" pitchFamily="18" charset="0"/>
                <a:cs typeface="Times New Roman" pitchFamily="18" charset="0"/>
              </a:rPr>
              <a:t>de seguimiento continuo a los clientes y socios morosos (llamadas telefónicas, visitas a su domicilio o lugar de trabajo, otros.).</a:t>
            </a:r>
          </a:p>
          <a:p>
            <a:pPr algn="just"/>
            <a:r>
              <a:rPr lang="es-EC" sz="1200" b="1" dirty="0" smtClean="0">
                <a:solidFill>
                  <a:srgbClr val="FF0000"/>
                </a:solidFill>
                <a:latin typeface="Times New Roman" pitchFamily="18" charset="0"/>
                <a:cs typeface="Times New Roman" pitchFamily="18" charset="0"/>
              </a:rPr>
              <a:t>• Desactualización </a:t>
            </a:r>
            <a:r>
              <a:rPr lang="es-EC" sz="1200" b="1" dirty="0">
                <a:solidFill>
                  <a:srgbClr val="FF0000"/>
                </a:solidFill>
                <a:latin typeface="Times New Roman" pitchFamily="18" charset="0"/>
                <a:cs typeface="Times New Roman" pitchFamily="18" charset="0"/>
              </a:rPr>
              <a:t>de datos referentes a los socios morosos o con créditos castigados.</a:t>
            </a:r>
          </a:p>
          <a:p>
            <a:pPr algn="just"/>
            <a:r>
              <a:rPr lang="es-EC" sz="1200" b="1" dirty="0" smtClean="0">
                <a:solidFill>
                  <a:srgbClr val="FF0000"/>
                </a:solidFill>
                <a:latin typeface="Times New Roman" pitchFamily="18" charset="0"/>
                <a:cs typeface="Times New Roman" pitchFamily="18" charset="0"/>
              </a:rPr>
              <a:t>• </a:t>
            </a:r>
            <a:r>
              <a:rPr lang="es-EC" sz="1200" b="1" dirty="0" smtClean="0">
                <a:solidFill>
                  <a:schemeClr val="tx1"/>
                </a:solidFill>
                <a:latin typeface="Times New Roman" pitchFamily="18" charset="0"/>
                <a:cs typeface="Times New Roman" pitchFamily="18" charset="0"/>
              </a:rPr>
              <a:t>Irregularidades </a:t>
            </a:r>
            <a:r>
              <a:rPr lang="es-EC" sz="1200" b="1" dirty="0">
                <a:solidFill>
                  <a:schemeClr val="tx1"/>
                </a:solidFill>
                <a:latin typeface="Times New Roman" pitchFamily="18" charset="0"/>
                <a:cs typeface="Times New Roman" pitchFamily="18" charset="0"/>
              </a:rPr>
              <a:t>en los procesos judiciales y extrajudiciales llevados a cabo para el cobro de préstamos en mora.</a:t>
            </a:r>
          </a:p>
          <a:p>
            <a:pPr algn="just"/>
            <a:r>
              <a:rPr lang="es-EC" sz="1200" b="1" dirty="0" smtClean="0">
                <a:solidFill>
                  <a:srgbClr val="FF0000"/>
                </a:solidFill>
                <a:latin typeface="Times New Roman" pitchFamily="18" charset="0"/>
                <a:cs typeface="Times New Roman" pitchFamily="18" charset="0"/>
              </a:rPr>
              <a:t>• Cálculos </a:t>
            </a:r>
            <a:r>
              <a:rPr lang="es-EC" sz="1200" b="1" dirty="0">
                <a:solidFill>
                  <a:srgbClr val="FF0000"/>
                </a:solidFill>
                <a:latin typeface="Times New Roman" pitchFamily="18" charset="0"/>
                <a:cs typeface="Times New Roman" pitchFamily="18" charset="0"/>
              </a:rPr>
              <a:t>erróneos al momento de querer castigar créditos.</a:t>
            </a:r>
          </a:p>
        </p:txBody>
      </p:sp>
    </p:spTree>
    <p:extLst>
      <p:ext uri="{BB962C8B-B14F-4D97-AF65-F5344CB8AC3E}">
        <p14:creationId xmlns:p14="http://schemas.microsoft.com/office/powerpoint/2010/main" val="2575110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479661" y="981074"/>
            <a:ext cx="6697340" cy="4922837"/>
          </a:xfrm>
          <a:prstGeom prst="rect">
            <a:avLst/>
          </a:prstGeom>
        </p:spPr>
        <p:txBody>
          <a:bodyPr>
            <a:normAutofit/>
          </a:bodyPr>
          <a:lstStyle/>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p:txBody>
      </p:sp>
      <p:graphicFrame>
        <p:nvGraphicFramePr>
          <p:cNvPr id="3" name="2 Diagrama"/>
          <p:cNvGraphicFramePr/>
          <p:nvPr>
            <p:extLst>
              <p:ext uri="{D42A27DB-BD31-4B8C-83A1-F6EECF244321}">
                <p14:modId xmlns:p14="http://schemas.microsoft.com/office/powerpoint/2010/main" val="3305944886"/>
              </p:ext>
            </p:extLst>
          </p:nvPr>
        </p:nvGraphicFramePr>
        <p:xfrm>
          <a:off x="1187624" y="174090"/>
          <a:ext cx="7488832" cy="5876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5229200"/>
            <a:ext cx="2341382" cy="17008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1.bp.blogspot.com/-Hye7PP23xE0/UCKTxIZpnaI/AAAAAAAAAQk/V6aQhfAGetg/s1600/36_image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0116" y="5229200"/>
            <a:ext cx="2393884" cy="17008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548991"/>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arn(inVertic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Análisis de datos existentes</a:t>
            </a:r>
          </a:p>
          <a:p>
            <a:pPr algn="ct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752772289"/>
              </p:ext>
            </p:extLst>
          </p:nvPr>
        </p:nvGraphicFramePr>
        <p:xfrm>
          <a:off x="2987825" y="534969"/>
          <a:ext cx="6019743" cy="6216400"/>
        </p:xfrm>
        <a:graphic>
          <a:graphicData uri="http://schemas.openxmlformats.org/drawingml/2006/table">
            <a:tbl>
              <a:tblPr firstRow="1" firstCol="1" bandRow="1"/>
              <a:tblGrid>
                <a:gridCol w="1167673"/>
                <a:gridCol w="457001"/>
                <a:gridCol w="457001"/>
                <a:gridCol w="274328"/>
                <a:gridCol w="274328"/>
                <a:gridCol w="274974"/>
                <a:gridCol w="274974"/>
                <a:gridCol w="274328"/>
                <a:gridCol w="274328"/>
                <a:gridCol w="274974"/>
                <a:gridCol w="274974"/>
                <a:gridCol w="366633"/>
                <a:gridCol w="366633"/>
                <a:gridCol w="366633"/>
                <a:gridCol w="366633"/>
                <a:gridCol w="274328"/>
              </a:tblGrid>
              <a:tr h="128940">
                <a:tc rowSpan="3">
                  <a:txBody>
                    <a:bodyPr/>
                    <a:lstStyle/>
                    <a:p>
                      <a:pPr algn="just">
                        <a:lnSpc>
                          <a:spcPct val="115000"/>
                        </a:lnSpc>
                        <a:spcAft>
                          <a:spcPts val="0"/>
                        </a:spcAft>
                      </a:pPr>
                      <a:r>
                        <a:rPr lang="es-ES" sz="800"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just">
                        <a:lnSpc>
                          <a:spcPct val="115000"/>
                        </a:lnSpc>
                        <a:spcAft>
                          <a:spcPts val="0"/>
                        </a:spcAft>
                      </a:pPr>
                      <a:r>
                        <a:rPr lang="es-ES" sz="800"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b="1"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b="1" dirty="0">
                          <a:solidFill>
                            <a:srgbClr val="FF0000"/>
                          </a:solidFill>
                          <a:effectLst/>
                          <a:latin typeface="Times New Roman"/>
                          <a:ea typeface="Times New Roman"/>
                          <a:cs typeface="Times New Roman"/>
                        </a:rPr>
                        <a:t>FACTORES DE RIESGO</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15">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PROCESOS SUSTANTIVOS</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4865">
                <a:tc vMerge="1">
                  <a:txBody>
                    <a:bodyPr/>
                    <a:lstStyle/>
                    <a:p>
                      <a:endParaRPr lang="es-EC"/>
                    </a:p>
                  </a:txBody>
                  <a:tcPr/>
                </a:tc>
                <a:tc gridSpan="2">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Procuración de Fondos</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gridSpan="8">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Crédito</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5">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Recuperación de cartera</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964951">
                <a:tc vMerge="1">
                  <a:txBody>
                    <a:bodyPr/>
                    <a:lstStyle/>
                    <a:p>
                      <a:endParaRPr lang="es-EC"/>
                    </a:p>
                  </a:txBody>
                  <a:tcPr/>
                </a:tc>
                <a:tc>
                  <a:txBody>
                    <a:bodyPr/>
                    <a:lstStyle/>
                    <a:p>
                      <a:pPr marL="71755" marR="71755" algn="just">
                        <a:lnSpc>
                          <a:spcPct val="115000"/>
                        </a:lnSpc>
                        <a:spcAft>
                          <a:spcPts val="0"/>
                        </a:spcAft>
                      </a:pPr>
                      <a:r>
                        <a:rPr lang="es-ES" sz="800" b="1" dirty="0">
                          <a:effectLst/>
                          <a:latin typeface="Times New Roman"/>
                          <a:ea typeface="Times New Roman"/>
                          <a:cs typeface="Times New Roman"/>
                        </a:rPr>
                        <a:t>Fuentes Nacionales.</a:t>
                      </a:r>
                      <a:endParaRPr lang="es-EC" sz="800" dirty="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dirty="0">
                          <a:effectLst/>
                          <a:latin typeface="Times New Roman"/>
                          <a:ea typeface="Times New Roman"/>
                          <a:cs typeface="Times New Roman"/>
                        </a:rPr>
                        <a:t>Fuentes Internacionales.</a:t>
                      </a:r>
                      <a:endParaRPr lang="es-EC" sz="800" dirty="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dirty="0">
                          <a:effectLst/>
                          <a:latin typeface="Times New Roman"/>
                          <a:ea typeface="Times New Roman"/>
                          <a:cs typeface="Times New Roman"/>
                        </a:rPr>
                        <a:t>Identificación del mercado.</a:t>
                      </a:r>
                      <a:endParaRPr lang="es-EC" sz="800" dirty="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dirty="0">
                          <a:effectLst/>
                          <a:latin typeface="Times New Roman"/>
                          <a:ea typeface="Times New Roman"/>
                          <a:cs typeface="Times New Roman"/>
                        </a:rPr>
                        <a:t>Origen del Crédito.</a:t>
                      </a:r>
                      <a:endParaRPr lang="es-EC" sz="800" dirty="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a:effectLst/>
                          <a:latin typeface="Times New Roman"/>
                          <a:ea typeface="Times New Roman"/>
                          <a:cs typeface="Times New Roman"/>
                        </a:rPr>
                        <a:t>Negociación.</a:t>
                      </a:r>
                      <a:endParaRPr lang="es-EC" sz="80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a:effectLst/>
                          <a:latin typeface="Times New Roman"/>
                          <a:ea typeface="Times New Roman"/>
                          <a:cs typeface="Times New Roman"/>
                        </a:rPr>
                        <a:t>Evaluación.</a:t>
                      </a:r>
                      <a:endParaRPr lang="es-EC" sz="80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a:effectLst/>
                          <a:latin typeface="Times New Roman"/>
                          <a:ea typeface="Times New Roman"/>
                          <a:cs typeface="Times New Roman"/>
                        </a:rPr>
                        <a:t>Aprobación.</a:t>
                      </a:r>
                      <a:endParaRPr lang="es-EC" sz="80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a:effectLst/>
                          <a:latin typeface="Times New Roman"/>
                          <a:ea typeface="Times New Roman"/>
                          <a:cs typeface="Times New Roman"/>
                        </a:rPr>
                        <a:t>Documentación.</a:t>
                      </a:r>
                      <a:endParaRPr lang="es-EC" sz="80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a:effectLst/>
                          <a:latin typeface="Times New Roman"/>
                          <a:ea typeface="Times New Roman"/>
                          <a:cs typeface="Times New Roman"/>
                        </a:rPr>
                        <a:t>Desembolso.</a:t>
                      </a:r>
                      <a:endParaRPr lang="es-EC" sz="80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a:effectLst/>
                          <a:latin typeface="Times New Roman"/>
                          <a:ea typeface="Times New Roman"/>
                          <a:cs typeface="Times New Roman"/>
                        </a:rPr>
                        <a:t>Administración.</a:t>
                      </a:r>
                      <a:endParaRPr lang="es-EC" sz="80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a:effectLst/>
                          <a:latin typeface="Times New Roman"/>
                          <a:ea typeface="Times New Roman"/>
                          <a:cs typeface="Times New Roman"/>
                        </a:rPr>
                        <a:t>Dación de Pago.</a:t>
                      </a:r>
                      <a:endParaRPr lang="es-EC" sz="80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dirty="0">
                          <a:effectLst/>
                          <a:latin typeface="Times New Roman"/>
                          <a:ea typeface="Times New Roman"/>
                          <a:cs typeface="Times New Roman"/>
                        </a:rPr>
                        <a:t>Recepción de bienes por adjudicación judicial.</a:t>
                      </a:r>
                      <a:endParaRPr lang="es-EC" sz="800" dirty="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dirty="0">
                          <a:effectLst/>
                          <a:latin typeface="Times New Roman"/>
                          <a:ea typeface="Times New Roman"/>
                          <a:cs typeface="Times New Roman"/>
                        </a:rPr>
                        <a:t>Cobranzas Internas.</a:t>
                      </a:r>
                      <a:endParaRPr lang="es-EC" sz="800" dirty="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dirty="0">
                          <a:effectLst/>
                          <a:latin typeface="Times New Roman"/>
                          <a:ea typeface="Times New Roman"/>
                          <a:cs typeface="Times New Roman"/>
                        </a:rPr>
                        <a:t>Cobranzas Extrajudiciales y Judiciales.</a:t>
                      </a:r>
                      <a:endParaRPr lang="es-EC" sz="800" dirty="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just">
                        <a:lnSpc>
                          <a:spcPct val="115000"/>
                        </a:lnSpc>
                        <a:spcAft>
                          <a:spcPts val="0"/>
                        </a:spcAft>
                      </a:pPr>
                      <a:r>
                        <a:rPr lang="es-ES" sz="800" b="1" dirty="0">
                          <a:effectLst/>
                          <a:latin typeface="Times New Roman"/>
                          <a:ea typeface="Times New Roman"/>
                          <a:cs typeface="Times New Roman"/>
                        </a:rPr>
                        <a:t>Castigo de Créditos</a:t>
                      </a:r>
                      <a:endParaRPr lang="es-EC" sz="800" dirty="0">
                        <a:effectLst/>
                        <a:latin typeface="Calibri"/>
                        <a:ea typeface="Times New Roman"/>
                        <a:cs typeface="Times New Roman"/>
                      </a:endParaRPr>
                    </a:p>
                  </a:txBody>
                  <a:tcPr marL="31687" marR="3168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8940">
                <a:tc>
                  <a:txBody>
                    <a:bodyPr/>
                    <a:lstStyle/>
                    <a:p>
                      <a:pPr algn="just">
                        <a:lnSpc>
                          <a:spcPct val="115000"/>
                        </a:lnSpc>
                        <a:spcAft>
                          <a:spcPts val="0"/>
                        </a:spcAft>
                      </a:pPr>
                      <a:r>
                        <a:rPr lang="es-ES" sz="800" b="1">
                          <a:solidFill>
                            <a:srgbClr val="FF0000"/>
                          </a:solidFill>
                          <a:effectLst/>
                          <a:latin typeface="Times New Roman"/>
                          <a:ea typeface="Times New Roman"/>
                          <a:cs typeface="Times New Roman"/>
                        </a:rPr>
                        <a:t>Nivel Político</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15">
                  <a:txBody>
                    <a:bodyPr/>
                    <a:lstStyle/>
                    <a:p>
                      <a:pPr algn="just">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4865">
                <a:tc>
                  <a:txBody>
                    <a:bodyPr/>
                    <a:lstStyle/>
                    <a:p>
                      <a:pPr algn="just">
                        <a:lnSpc>
                          <a:spcPct val="115000"/>
                        </a:lnSpc>
                        <a:spcAft>
                          <a:spcPts val="0"/>
                        </a:spcAft>
                      </a:pPr>
                      <a:r>
                        <a:rPr lang="es-ES" sz="800" b="1">
                          <a:effectLst/>
                          <a:latin typeface="Times New Roman"/>
                          <a:ea typeface="Times New Roman"/>
                          <a:cs typeface="Times New Roman"/>
                        </a:rPr>
                        <a:t>Estatutos fiscales y tributarios.</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34044">
                <a:tc>
                  <a:txBody>
                    <a:bodyPr/>
                    <a:lstStyle/>
                    <a:p>
                      <a:pPr algn="just">
                        <a:lnSpc>
                          <a:spcPct val="115000"/>
                        </a:lnSpc>
                        <a:spcAft>
                          <a:spcPts val="0"/>
                        </a:spcAft>
                      </a:pPr>
                      <a:r>
                        <a:rPr lang="es-ES" sz="800" b="1">
                          <a:effectLst/>
                          <a:latin typeface="Times New Roman"/>
                          <a:ea typeface="Times New Roman"/>
                          <a:cs typeface="Times New Roman"/>
                        </a:rPr>
                        <a:t>Estabilidad política.</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64865">
                <a:tc>
                  <a:txBody>
                    <a:bodyPr/>
                    <a:lstStyle/>
                    <a:p>
                      <a:pPr algn="just">
                        <a:lnSpc>
                          <a:spcPct val="115000"/>
                        </a:lnSpc>
                        <a:spcAft>
                          <a:spcPts val="0"/>
                        </a:spcAft>
                      </a:pPr>
                      <a:r>
                        <a:rPr lang="es-ES" sz="800" b="1">
                          <a:effectLst/>
                          <a:latin typeface="Times New Roman"/>
                          <a:ea typeface="Times New Roman"/>
                          <a:cs typeface="Times New Roman"/>
                        </a:rPr>
                        <a:t>Formas y tendencias de gobierno.</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64865">
                <a:tc>
                  <a:txBody>
                    <a:bodyPr/>
                    <a:lstStyle/>
                    <a:p>
                      <a:pPr algn="just">
                        <a:lnSpc>
                          <a:spcPct val="115000"/>
                        </a:lnSpc>
                        <a:spcAft>
                          <a:spcPts val="0"/>
                        </a:spcAft>
                      </a:pPr>
                      <a:r>
                        <a:rPr lang="es-ES" sz="800" b="1">
                          <a:effectLst/>
                          <a:latin typeface="Times New Roman"/>
                          <a:ea typeface="Times New Roman"/>
                          <a:cs typeface="Times New Roman"/>
                        </a:rPr>
                        <a:t>Reglamentos emitidos por el Gobierno.</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64865">
                <a:tc>
                  <a:txBody>
                    <a:bodyPr/>
                    <a:lstStyle/>
                    <a:p>
                      <a:pPr algn="just">
                        <a:lnSpc>
                          <a:spcPct val="115000"/>
                        </a:lnSpc>
                        <a:spcAft>
                          <a:spcPts val="0"/>
                        </a:spcAft>
                      </a:pPr>
                      <a:r>
                        <a:rPr lang="es-ES" sz="800" b="1">
                          <a:effectLst/>
                          <a:latin typeface="Times New Roman"/>
                          <a:ea typeface="Times New Roman"/>
                          <a:cs typeface="Times New Roman"/>
                        </a:rPr>
                        <a:t>Normas internacionales.</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63832">
                <a:tc>
                  <a:txBody>
                    <a:bodyPr/>
                    <a:lstStyle/>
                    <a:p>
                      <a:pPr algn="just">
                        <a:lnSpc>
                          <a:spcPct val="115000"/>
                        </a:lnSpc>
                        <a:spcAft>
                          <a:spcPts val="0"/>
                        </a:spcAft>
                      </a:pPr>
                      <a:r>
                        <a:rPr lang="es-ES" sz="800" b="1">
                          <a:solidFill>
                            <a:srgbClr val="FF0000"/>
                          </a:solidFill>
                          <a:effectLst/>
                          <a:latin typeface="Times New Roman"/>
                          <a:ea typeface="Times New Roman"/>
                          <a:cs typeface="Times New Roman"/>
                        </a:rPr>
                        <a:t>Nivel Económico</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15">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8940">
                <a:tc>
                  <a:txBody>
                    <a:bodyPr/>
                    <a:lstStyle/>
                    <a:p>
                      <a:pPr algn="just">
                        <a:lnSpc>
                          <a:spcPct val="115000"/>
                        </a:lnSpc>
                        <a:spcAft>
                          <a:spcPts val="0"/>
                        </a:spcAft>
                      </a:pPr>
                      <a:r>
                        <a:rPr lang="es-ES" sz="800" b="1">
                          <a:effectLst/>
                          <a:latin typeface="Times New Roman"/>
                          <a:ea typeface="Times New Roman"/>
                          <a:cs typeface="Times New Roman"/>
                        </a:rPr>
                        <a:t>Tasas de interés.</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64865">
                <a:tc>
                  <a:txBody>
                    <a:bodyPr/>
                    <a:lstStyle/>
                    <a:p>
                      <a:pPr algn="just">
                        <a:lnSpc>
                          <a:spcPct val="115000"/>
                        </a:lnSpc>
                        <a:spcAft>
                          <a:spcPts val="0"/>
                        </a:spcAft>
                      </a:pPr>
                      <a:r>
                        <a:rPr lang="es-ES" sz="800" b="1">
                          <a:effectLst/>
                          <a:latin typeface="Times New Roman"/>
                          <a:ea typeface="Times New Roman"/>
                          <a:cs typeface="Times New Roman"/>
                        </a:rPr>
                        <a:t>Riesgo país o soberano.</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28940">
                <a:tc>
                  <a:txBody>
                    <a:bodyPr/>
                    <a:lstStyle/>
                    <a:p>
                      <a:pPr algn="just">
                        <a:lnSpc>
                          <a:spcPct val="115000"/>
                        </a:lnSpc>
                        <a:spcAft>
                          <a:spcPts val="0"/>
                        </a:spcAft>
                      </a:pPr>
                      <a:r>
                        <a:rPr lang="es-ES" sz="800" b="1">
                          <a:effectLst/>
                          <a:latin typeface="Times New Roman"/>
                          <a:ea typeface="Times New Roman"/>
                          <a:cs typeface="Times New Roman"/>
                        </a:rPr>
                        <a:t>Inflación.</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64865">
                <a:tc>
                  <a:txBody>
                    <a:bodyPr/>
                    <a:lstStyle/>
                    <a:p>
                      <a:pPr algn="just">
                        <a:lnSpc>
                          <a:spcPct val="115000"/>
                        </a:lnSpc>
                        <a:spcAft>
                          <a:spcPts val="0"/>
                        </a:spcAft>
                      </a:pPr>
                      <a:r>
                        <a:rPr lang="es-ES" sz="800" b="1">
                          <a:effectLst/>
                          <a:latin typeface="Times New Roman"/>
                          <a:ea typeface="Times New Roman"/>
                          <a:cs typeface="Times New Roman"/>
                        </a:rPr>
                        <a:t>Producto interno bruto (PIB).</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64865">
                <a:tc>
                  <a:txBody>
                    <a:bodyPr/>
                    <a:lstStyle/>
                    <a:p>
                      <a:pPr algn="just">
                        <a:lnSpc>
                          <a:spcPct val="115000"/>
                        </a:lnSpc>
                        <a:spcAft>
                          <a:spcPts val="0"/>
                        </a:spcAft>
                      </a:pPr>
                      <a:r>
                        <a:rPr lang="es-ES" sz="800" b="1">
                          <a:effectLst/>
                          <a:latin typeface="Times New Roman"/>
                          <a:ea typeface="Times New Roman"/>
                          <a:cs typeface="Times New Roman"/>
                        </a:rPr>
                        <a:t>Nivel de empleo y desempleo.</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28940">
                <a:tc>
                  <a:txBody>
                    <a:bodyPr/>
                    <a:lstStyle/>
                    <a:p>
                      <a:pPr algn="just">
                        <a:lnSpc>
                          <a:spcPct val="115000"/>
                        </a:lnSpc>
                        <a:spcAft>
                          <a:spcPts val="0"/>
                        </a:spcAft>
                      </a:pPr>
                      <a:r>
                        <a:rPr lang="es-ES" sz="800" b="1">
                          <a:solidFill>
                            <a:srgbClr val="FF0000"/>
                          </a:solidFill>
                          <a:effectLst/>
                          <a:latin typeface="Times New Roman"/>
                          <a:ea typeface="Times New Roman"/>
                          <a:cs typeface="Times New Roman"/>
                        </a:rPr>
                        <a:t>Nivel Social</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15">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8940">
                <a:tc>
                  <a:txBody>
                    <a:bodyPr/>
                    <a:lstStyle/>
                    <a:p>
                      <a:pPr algn="just">
                        <a:lnSpc>
                          <a:spcPct val="115000"/>
                        </a:lnSpc>
                        <a:spcAft>
                          <a:spcPts val="0"/>
                        </a:spcAft>
                      </a:pPr>
                      <a:r>
                        <a:rPr lang="es-ES" sz="800" b="1">
                          <a:effectLst/>
                          <a:latin typeface="Times New Roman"/>
                          <a:ea typeface="Times New Roman"/>
                          <a:cs typeface="Times New Roman"/>
                        </a:rPr>
                        <a:t>Inseguridad.</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28940">
                <a:tc>
                  <a:txBody>
                    <a:bodyPr/>
                    <a:lstStyle/>
                    <a:p>
                      <a:pPr algn="just">
                        <a:lnSpc>
                          <a:spcPct val="115000"/>
                        </a:lnSpc>
                        <a:spcAft>
                          <a:spcPts val="0"/>
                        </a:spcAft>
                      </a:pPr>
                      <a:r>
                        <a:rPr lang="es-ES" sz="800" b="1">
                          <a:effectLst/>
                          <a:latin typeface="Times New Roman"/>
                          <a:ea typeface="Times New Roman"/>
                          <a:cs typeface="Times New Roman"/>
                        </a:rPr>
                        <a:t>Factores étnicos.</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64865">
                <a:tc>
                  <a:txBody>
                    <a:bodyPr/>
                    <a:lstStyle/>
                    <a:p>
                      <a:pPr algn="just">
                        <a:lnSpc>
                          <a:spcPct val="115000"/>
                        </a:lnSpc>
                        <a:spcAft>
                          <a:spcPts val="0"/>
                        </a:spcAft>
                      </a:pPr>
                      <a:r>
                        <a:rPr lang="es-ES" sz="800" b="1">
                          <a:effectLst/>
                          <a:latin typeface="Times New Roman"/>
                          <a:ea typeface="Times New Roman"/>
                          <a:cs typeface="Times New Roman"/>
                        </a:rPr>
                        <a:t>Preferencias del cliente.</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64865">
                <a:tc>
                  <a:txBody>
                    <a:bodyPr/>
                    <a:lstStyle/>
                    <a:p>
                      <a:pPr algn="just">
                        <a:lnSpc>
                          <a:spcPct val="115000"/>
                        </a:lnSpc>
                        <a:spcAft>
                          <a:spcPts val="0"/>
                        </a:spcAft>
                      </a:pPr>
                      <a:r>
                        <a:rPr lang="es-ES" sz="800" b="1">
                          <a:effectLst/>
                          <a:latin typeface="Times New Roman"/>
                          <a:ea typeface="Times New Roman"/>
                          <a:cs typeface="Times New Roman"/>
                        </a:rPr>
                        <a:t>Tendencias culturales del cliente.</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28940">
                <a:tc>
                  <a:txBody>
                    <a:bodyPr/>
                    <a:lstStyle/>
                    <a:p>
                      <a:pPr algn="just">
                        <a:lnSpc>
                          <a:spcPct val="115000"/>
                        </a:lnSpc>
                        <a:spcAft>
                          <a:spcPts val="0"/>
                        </a:spcAft>
                      </a:pPr>
                      <a:r>
                        <a:rPr lang="es-ES" sz="800" b="1">
                          <a:effectLst/>
                          <a:latin typeface="Times New Roman"/>
                          <a:ea typeface="Times New Roman"/>
                          <a:cs typeface="Times New Roman"/>
                        </a:rPr>
                        <a:t>Pobreza.</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63832">
                <a:tc>
                  <a:txBody>
                    <a:bodyPr/>
                    <a:lstStyle/>
                    <a:p>
                      <a:pPr algn="just">
                        <a:lnSpc>
                          <a:spcPct val="115000"/>
                        </a:lnSpc>
                        <a:spcAft>
                          <a:spcPts val="0"/>
                        </a:spcAft>
                      </a:pPr>
                      <a:r>
                        <a:rPr lang="es-ES" sz="800" b="1">
                          <a:solidFill>
                            <a:srgbClr val="FF0000"/>
                          </a:solidFill>
                          <a:effectLst/>
                          <a:latin typeface="Times New Roman"/>
                          <a:ea typeface="Times New Roman"/>
                          <a:cs typeface="Times New Roman"/>
                        </a:rPr>
                        <a:t>Nivel Tecnológico</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15">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4865">
                <a:tc>
                  <a:txBody>
                    <a:bodyPr/>
                    <a:lstStyle/>
                    <a:p>
                      <a:pPr algn="just">
                        <a:lnSpc>
                          <a:spcPct val="115000"/>
                        </a:lnSpc>
                        <a:spcAft>
                          <a:spcPts val="0"/>
                        </a:spcAft>
                      </a:pPr>
                      <a:r>
                        <a:rPr lang="es-ES" sz="800" b="1">
                          <a:effectLst/>
                          <a:latin typeface="Times New Roman"/>
                          <a:ea typeface="Times New Roman"/>
                          <a:cs typeface="Times New Roman"/>
                        </a:rPr>
                        <a:t>Obsolescencia de productos informáticos.</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68089">
                <a:tc>
                  <a:txBody>
                    <a:bodyPr/>
                    <a:lstStyle/>
                    <a:p>
                      <a:pPr algn="just">
                        <a:lnSpc>
                          <a:spcPct val="115000"/>
                        </a:lnSpc>
                        <a:spcAft>
                          <a:spcPts val="0"/>
                        </a:spcAft>
                      </a:pPr>
                      <a:r>
                        <a:rPr lang="es-ES" sz="800" b="1">
                          <a:effectLst/>
                          <a:latin typeface="Times New Roman"/>
                          <a:ea typeface="Times New Roman"/>
                          <a:cs typeface="Times New Roman"/>
                        </a:rPr>
                        <a:t>Ausencia de equipos de seguridad moderna.</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264865">
                <a:tc>
                  <a:txBody>
                    <a:bodyPr/>
                    <a:lstStyle/>
                    <a:p>
                      <a:pPr algn="just">
                        <a:lnSpc>
                          <a:spcPct val="115000"/>
                        </a:lnSpc>
                        <a:spcAft>
                          <a:spcPts val="0"/>
                        </a:spcAft>
                      </a:pPr>
                      <a:r>
                        <a:rPr lang="es-ES" sz="800" b="1" dirty="0">
                          <a:effectLst/>
                          <a:latin typeface="Times New Roman"/>
                          <a:ea typeface="Times New Roman"/>
                          <a:cs typeface="Times New Roman"/>
                        </a:rPr>
                        <a:t>Ausencia de catálogos Web y redes sociales.</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31687" marR="31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Tree>
    <p:extLst>
      <p:ext uri="{BB962C8B-B14F-4D97-AF65-F5344CB8AC3E}">
        <p14:creationId xmlns:p14="http://schemas.microsoft.com/office/powerpoint/2010/main" val="2117113543"/>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Análisis de datos existentes</a:t>
            </a:r>
          </a:p>
          <a:p>
            <a:pPr algn="ct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807041948"/>
              </p:ext>
            </p:extLst>
          </p:nvPr>
        </p:nvGraphicFramePr>
        <p:xfrm>
          <a:off x="2915816" y="534969"/>
          <a:ext cx="6228183" cy="6362518"/>
        </p:xfrm>
        <a:graphic>
          <a:graphicData uri="http://schemas.openxmlformats.org/drawingml/2006/table">
            <a:tbl>
              <a:tblPr firstRow="1" firstCol="1" bandRow="1"/>
              <a:tblGrid>
                <a:gridCol w="1038796"/>
                <a:gridCol w="473372"/>
                <a:gridCol w="576064"/>
                <a:gridCol w="432048"/>
                <a:gridCol w="288032"/>
                <a:gridCol w="360040"/>
                <a:gridCol w="504056"/>
                <a:gridCol w="288032"/>
                <a:gridCol w="432048"/>
                <a:gridCol w="432048"/>
                <a:gridCol w="360040"/>
                <a:gridCol w="432048"/>
                <a:gridCol w="611559"/>
              </a:tblGrid>
              <a:tr h="92634">
                <a:tc rowSpan="3">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b="1"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b="1"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b="1"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b="1"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b="1" dirty="0">
                          <a:solidFill>
                            <a:srgbClr val="FF0000"/>
                          </a:solidFill>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b="1" dirty="0">
                          <a:solidFill>
                            <a:srgbClr val="FF0000"/>
                          </a:solidFill>
                          <a:effectLst/>
                          <a:latin typeface="Times New Roman"/>
                          <a:ea typeface="Times New Roman"/>
                          <a:cs typeface="Times New Roman"/>
                        </a:rPr>
                        <a:t>FACTORES DE RIESGO</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12">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NIVELES DE ESTRUCTURA ORGANIZACIONAL</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2607">
                <a:tc vMerge="1">
                  <a:txBody>
                    <a:bodyPr/>
                    <a:lstStyle/>
                    <a:p>
                      <a:endParaRPr lang="es-EC"/>
                    </a:p>
                  </a:txBody>
                  <a:tcPr/>
                </a:tc>
                <a:tc gridSpan="2">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Dirección</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Gestión</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4">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Unidades   </a:t>
                      </a:r>
                      <a:endParaRPr lang="es-EC" sz="800" dirty="0">
                        <a:effectLst/>
                        <a:latin typeface="Calibri"/>
                        <a:ea typeface="Times New Roman"/>
                        <a:cs typeface="Times New Roman"/>
                      </a:endParaRPr>
                    </a:p>
                    <a:p>
                      <a:pPr algn="ctr">
                        <a:lnSpc>
                          <a:spcPct val="115000"/>
                        </a:lnSpc>
                        <a:spcAft>
                          <a:spcPts val="0"/>
                        </a:spcAft>
                      </a:pPr>
                      <a:r>
                        <a:rPr lang="es-ES" sz="800" b="1" dirty="0">
                          <a:solidFill>
                            <a:srgbClr val="FF0000"/>
                          </a:solidFill>
                          <a:effectLst/>
                          <a:latin typeface="Times New Roman"/>
                          <a:ea typeface="Times New Roman"/>
                          <a:cs typeface="Times New Roman"/>
                        </a:rPr>
                        <a:t>Estratégicas   de Negocio</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Unidades  </a:t>
                      </a:r>
                      <a:endParaRPr lang="es-EC" sz="800" dirty="0">
                        <a:effectLst/>
                        <a:latin typeface="Calibri"/>
                        <a:ea typeface="Times New Roman"/>
                        <a:cs typeface="Times New Roman"/>
                      </a:endParaRPr>
                    </a:p>
                    <a:p>
                      <a:pPr algn="ctr">
                        <a:lnSpc>
                          <a:spcPct val="115000"/>
                        </a:lnSpc>
                        <a:spcAft>
                          <a:spcPts val="0"/>
                        </a:spcAft>
                      </a:pPr>
                      <a:r>
                        <a:rPr lang="es-ES" sz="800" b="1" dirty="0">
                          <a:solidFill>
                            <a:srgbClr val="FF0000"/>
                          </a:solidFill>
                          <a:effectLst/>
                          <a:latin typeface="Times New Roman"/>
                          <a:ea typeface="Times New Roman"/>
                          <a:cs typeface="Times New Roman"/>
                        </a:rPr>
                        <a:t>Corporativas  </a:t>
                      </a:r>
                      <a:endParaRPr lang="es-EC" sz="800" dirty="0">
                        <a:effectLst/>
                        <a:latin typeface="Calibri"/>
                        <a:ea typeface="Times New Roman"/>
                        <a:cs typeface="Times New Roman"/>
                      </a:endParaRPr>
                    </a:p>
                    <a:p>
                      <a:pPr algn="ctr">
                        <a:lnSpc>
                          <a:spcPct val="115000"/>
                        </a:lnSpc>
                        <a:spcAft>
                          <a:spcPts val="0"/>
                        </a:spcAft>
                      </a:pPr>
                      <a:r>
                        <a:rPr lang="es-ES" sz="800" b="1" dirty="0">
                          <a:solidFill>
                            <a:srgbClr val="FF0000"/>
                          </a:solidFill>
                          <a:effectLst/>
                          <a:latin typeface="Times New Roman"/>
                          <a:ea typeface="Times New Roman"/>
                          <a:cs typeface="Times New Roman"/>
                        </a:rPr>
                        <a:t>de Apoyo</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Control</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97804">
                <a:tc vMerge="1">
                  <a:txBody>
                    <a:bodyPr/>
                    <a:lstStyle/>
                    <a:p>
                      <a:endParaRPr lang="es-EC"/>
                    </a:p>
                  </a:txBody>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Consejo de Administración.</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Asamblea General de Representantes..</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 </a:t>
                      </a:r>
                      <a:r>
                        <a:rPr lang="es-ES" sz="800" b="1" dirty="0" smtClean="0">
                          <a:effectLst/>
                          <a:latin typeface="Times New Roman"/>
                          <a:ea typeface="Times New Roman"/>
                          <a:cs typeface="Times New Roman"/>
                        </a:rPr>
                        <a:t>Gerente </a:t>
                      </a:r>
                      <a:r>
                        <a:rPr lang="es-ES" sz="800" b="1" dirty="0">
                          <a:effectLst/>
                          <a:latin typeface="Times New Roman"/>
                          <a:ea typeface="Times New Roman"/>
                          <a:cs typeface="Times New Roman"/>
                        </a:rPr>
                        <a:t>General.</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Cajeros.</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Asistente de Crédito.</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Asesor de Negocios (Crédito).</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Jefe de Agencia.</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Servicios Generales.</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Asistente Contable.</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Contador General</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Administrador de Sistemas..</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ctr">
                        <a:lnSpc>
                          <a:spcPct val="115000"/>
                        </a:lnSpc>
                        <a:spcAft>
                          <a:spcPts val="0"/>
                        </a:spcAft>
                      </a:pPr>
                      <a:r>
                        <a:rPr lang="es-ES" sz="800" b="1" dirty="0">
                          <a:effectLst/>
                          <a:latin typeface="Times New Roman"/>
                          <a:ea typeface="Times New Roman"/>
                          <a:cs typeface="Times New Roman"/>
                        </a:rPr>
                        <a:t> </a:t>
                      </a:r>
                      <a:endParaRPr lang="es-EC" sz="800" dirty="0">
                        <a:effectLst/>
                        <a:latin typeface="Calibri"/>
                        <a:ea typeface="Times New Roman"/>
                        <a:cs typeface="Times New Roman"/>
                      </a:endParaRPr>
                    </a:p>
                    <a:p>
                      <a:pPr marL="71755" marR="71755" algn="ctr">
                        <a:lnSpc>
                          <a:spcPct val="115000"/>
                        </a:lnSpc>
                        <a:spcAft>
                          <a:spcPts val="0"/>
                        </a:spcAft>
                      </a:pPr>
                      <a:r>
                        <a:rPr lang="es-ES" sz="800" b="1" dirty="0">
                          <a:effectLst/>
                          <a:latin typeface="Times New Roman"/>
                          <a:ea typeface="Times New Roman"/>
                          <a:cs typeface="Times New Roman"/>
                        </a:rPr>
                        <a:t>Auditor Interno.</a:t>
                      </a:r>
                      <a:endParaRPr lang="es-EC" sz="800" dirty="0">
                        <a:effectLst/>
                        <a:latin typeface="Calibri"/>
                        <a:ea typeface="Times New Roman"/>
                        <a:cs typeface="Times New Roman"/>
                      </a:endParaRPr>
                    </a:p>
                  </a:txBody>
                  <a:tcPr marL="29953" marR="29953"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4202">
                <a:tc>
                  <a:txBody>
                    <a:bodyPr/>
                    <a:lstStyle/>
                    <a:p>
                      <a:pPr algn="just">
                        <a:lnSpc>
                          <a:spcPct val="115000"/>
                        </a:lnSpc>
                        <a:spcAft>
                          <a:spcPts val="0"/>
                        </a:spcAft>
                      </a:pPr>
                      <a:r>
                        <a:rPr lang="es-ES" sz="800" b="1">
                          <a:solidFill>
                            <a:srgbClr val="FF0000"/>
                          </a:solidFill>
                          <a:effectLst/>
                          <a:latin typeface="Times New Roman"/>
                          <a:ea typeface="Times New Roman"/>
                          <a:cs typeface="Times New Roman"/>
                        </a:rPr>
                        <a:t>Nivel Político</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12">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6679">
                <a:tc>
                  <a:txBody>
                    <a:bodyPr/>
                    <a:lstStyle/>
                    <a:p>
                      <a:pPr algn="just">
                        <a:lnSpc>
                          <a:spcPct val="115000"/>
                        </a:lnSpc>
                        <a:spcAft>
                          <a:spcPts val="0"/>
                        </a:spcAft>
                      </a:pPr>
                      <a:r>
                        <a:rPr lang="es-ES" sz="800" b="1">
                          <a:effectLst/>
                          <a:latin typeface="Times New Roman"/>
                          <a:ea typeface="Times New Roman"/>
                          <a:cs typeface="Times New Roman"/>
                        </a:rPr>
                        <a:t>Estatutos fiscales y tributarios.</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137786">
                <a:tc>
                  <a:txBody>
                    <a:bodyPr/>
                    <a:lstStyle/>
                    <a:p>
                      <a:pPr algn="just">
                        <a:lnSpc>
                          <a:spcPct val="115000"/>
                        </a:lnSpc>
                        <a:spcAft>
                          <a:spcPts val="0"/>
                        </a:spcAft>
                      </a:pPr>
                      <a:r>
                        <a:rPr lang="es-ES" sz="800" b="1">
                          <a:effectLst/>
                          <a:latin typeface="Times New Roman"/>
                          <a:ea typeface="Times New Roman"/>
                          <a:cs typeface="Times New Roman"/>
                        </a:rPr>
                        <a:t>Estabilidad política.</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206679">
                <a:tc>
                  <a:txBody>
                    <a:bodyPr/>
                    <a:lstStyle/>
                    <a:p>
                      <a:pPr algn="just">
                        <a:lnSpc>
                          <a:spcPct val="115000"/>
                        </a:lnSpc>
                        <a:spcAft>
                          <a:spcPts val="0"/>
                        </a:spcAft>
                      </a:pPr>
                      <a:r>
                        <a:rPr lang="es-ES" sz="800" b="1">
                          <a:effectLst/>
                          <a:latin typeface="Times New Roman"/>
                          <a:ea typeface="Times New Roman"/>
                          <a:cs typeface="Times New Roman"/>
                        </a:rPr>
                        <a:t>Formas y tendencias de gobierno.</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206679">
                <a:tc>
                  <a:txBody>
                    <a:bodyPr/>
                    <a:lstStyle/>
                    <a:p>
                      <a:pPr algn="just">
                        <a:lnSpc>
                          <a:spcPct val="115000"/>
                        </a:lnSpc>
                        <a:spcAft>
                          <a:spcPts val="0"/>
                        </a:spcAft>
                      </a:pPr>
                      <a:r>
                        <a:rPr lang="es-ES" sz="800" b="1">
                          <a:effectLst/>
                          <a:latin typeface="Times New Roman"/>
                          <a:ea typeface="Times New Roman"/>
                          <a:cs typeface="Times New Roman"/>
                        </a:rPr>
                        <a:t>Reglamentos emitidos por el Gobierno.</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153095">
                <a:tc>
                  <a:txBody>
                    <a:bodyPr/>
                    <a:lstStyle/>
                    <a:p>
                      <a:pPr algn="just">
                        <a:lnSpc>
                          <a:spcPct val="115000"/>
                        </a:lnSpc>
                        <a:spcAft>
                          <a:spcPts val="0"/>
                        </a:spcAft>
                      </a:pPr>
                      <a:r>
                        <a:rPr lang="es-ES" sz="800" b="1">
                          <a:effectLst/>
                          <a:latin typeface="Times New Roman"/>
                          <a:ea typeface="Times New Roman"/>
                          <a:cs typeface="Times New Roman"/>
                        </a:rPr>
                        <a:t>Normas internacionales.</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168405">
                <a:tc>
                  <a:txBody>
                    <a:bodyPr/>
                    <a:lstStyle/>
                    <a:p>
                      <a:pPr algn="just">
                        <a:lnSpc>
                          <a:spcPct val="115000"/>
                        </a:lnSpc>
                        <a:spcAft>
                          <a:spcPts val="0"/>
                        </a:spcAft>
                      </a:pPr>
                      <a:r>
                        <a:rPr lang="es-ES" sz="800" b="1">
                          <a:solidFill>
                            <a:srgbClr val="FF0000"/>
                          </a:solidFill>
                          <a:effectLst/>
                          <a:latin typeface="Times New Roman"/>
                          <a:ea typeface="Times New Roman"/>
                          <a:cs typeface="Times New Roman"/>
                        </a:rPr>
                        <a:t>Nivel Económico</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12">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37786">
                <a:tc>
                  <a:txBody>
                    <a:bodyPr/>
                    <a:lstStyle/>
                    <a:p>
                      <a:pPr algn="just">
                        <a:lnSpc>
                          <a:spcPct val="115000"/>
                        </a:lnSpc>
                        <a:spcAft>
                          <a:spcPts val="0"/>
                        </a:spcAft>
                      </a:pPr>
                      <a:r>
                        <a:rPr lang="es-ES" sz="800" b="1">
                          <a:effectLst/>
                          <a:latin typeface="Times New Roman"/>
                          <a:ea typeface="Times New Roman"/>
                          <a:cs typeface="Times New Roman"/>
                        </a:rPr>
                        <a:t>Tasas de interés.</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153095">
                <a:tc>
                  <a:txBody>
                    <a:bodyPr/>
                    <a:lstStyle/>
                    <a:p>
                      <a:pPr algn="just">
                        <a:lnSpc>
                          <a:spcPct val="115000"/>
                        </a:lnSpc>
                        <a:spcAft>
                          <a:spcPts val="0"/>
                        </a:spcAft>
                      </a:pPr>
                      <a:r>
                        <a:rPr lang="es-ES" sz="800" b="1">
                          <a:effectLst/>
                          <a:latin typeface="Times New Roman"/>
                          <a:ea typeface="Times New Roman"/>
                          <a:cs typeface="Times New Roman"/>
                        </a:rPr>
                        <a:t>Riesgo país o soberano.</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76548">
                <a:tc>
                  <a:txBody>
                    <a:bodyPr/>
                    <a:lstStyle/>
                    <a:p>
                      <a:pPr algn="just">
                        <a:lnSpc>
                          <a:spcPct val="115000"/>
                        </a:lnSpc>
                        <a:spcAft>
                          <a:spcPts val="0"/>
                        </a:spcAft>
                      </a:pPr>
                      <a:r>
                        <a:rPr lang="es-ES" sz="800" b="1">
                          <a:effectLst/>
                          <a:latin typeface="Times New Roman"/>
                          <a:ea typeface="Times New Roman"/>
                          <a:cs typeface="Times New Roman"/>
                        </a:rPr>
                        <a:t>Inflación.</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206679">
                <a:tc>
                  <a:txBody>
                    <a:bodyPr/>
                    <a:lstStyle/>
                    <a:p>
                      <a:pPr algn="just">
                        <a:lnSpc>
                          <a:spcPct val="115000"/>
                        </a:lnSpc>
                        <a:spcAft>
                          <a:spcPts val="0"/>
                        </a:spcAft>
                      </a:pPr>
                      <a:r>
                        <a:rPr lang="es-ES" sz="800" b="1">
                          <a:effectLst/>
                          <a:latin typeface="Times New Roman"/>
                          <a:ea typeface="Times New Roman"/>
                          <a:cs typeface="Times New Roman"/>
                        </a:rPr>
                        <a:t>Producto interno bruto (PIB).</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153095">
                <a:tc>
                  <a:txBody>
                    <a:bodyPr/>
                    <a:lstStyle/>
                    <a:p>
                      <a:pPr algn="just">
                        <a:lnSpc>
                          <a:spcPct val="115000"/>
                        </a:lnSpc>
                        <a:spcAft>
                          <a:spcPts val="0"/>
                        </a:spcAft>
                      </a:pPr>
                      <a:r>
                        <a:rPr lang="es-ES" sz="800" b="1">
                          <a:effectLst/>
                          <a:latin typeface="Times New Roman"/>
                          <a:ea typeface="Times New Roman"/>
                          <a:cs typeface="Times New Roman"/>
                        </a:rPr>
                        <a:t>Nivel de empleo y desempleo.</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84202">
                <a:tc>
                  <a:txBody>
                    <a:bodyPr/>
                    <a:lstStyle/>
                    <a:p>
                      <a:pPr algn="just">
                        <a:lnSpc>
                          <a:spcPct val="115000"/>
                        </a:lnSpc>
                        <a:spcAft>
                          <a:spcPts val="0"/>
                        </a:spcAft>
                      </a:pPr>
                      <a:r>
                        <a:rPr lang="es-ES" sz="800" b="1">
                          <a:solidFill>
                            <a:srgbClr val="FF0000"/>
                          </a:solidFill>
                          <a:effectLst/>
                          <a:latin typeface="Times New Roman"/>
                          <a:ea typeface="Times New Roman"/>
                          <a:cs typeface="Times New Roman"/>
                        </a:rPr>
                        <a:t>Nivel Social</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12">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76548">
                <a:tc>
                  <a:txBody>
                    <a:bodyPr/>
                    <a:lstStyle/>
                    <a:p>
                      <a:pPr algn="just">
                        <a:lnSpc>
                          <a:spcPct val="115000"/>
                        </a:lnSpc>
                        <a:spcAft>
                          <a:spcPts val="0"/>
                        </a:spcAft>
                      </a:pPr>
                      <a:r>
                        <a:rPr lang="es-ES" sz="800" b="1">
                          <a:effectLst/>
                          <a:latin typeface="Times New Roman"/>
                          <a:ea typeface="Times New Roman"/>
                          <a:cs typeface="Times New Roman"/>
                        </a:rPr>
                        <a:t>Inseguridad.</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137786">
                <a:tc>
                  <a:txBody>
                    <a:bodyPr/>
                    <a:lstStyle/>
                    <a:p>
                      <a:pPr algn="just">
                        <a:lnSpc>
                          <a:spcPct val="115000"/>
                        </a:lnSpc>
                        <a:spcAft>
                          <a:spcPts val="0"/>
                        </a:spcAft>
                      </a:pPr>
                      <a:r>
                        <a:rPr lang="es-ES" sz="800" b="1">
                          <a:effectLst/>
                          <a:latin typeface="Times New Roman"/>
                          <a:ea typeface="Times New Roman"/>
                          <a:cs typeface="Times New Roman"/>
                        </a:rPr>
                        <a:t>Factores étnicos.</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153095">
                <a:tc>
                  <a:txBody>
                    <a:bodyPr/>
                    <a:lstStyle/>
                    <a:p>
                      <a:pPr algn="just">
                        <a:lnSpc>
                          <a:spcPct val="115000"/>
                        </a:lnSpc>
                        <a:spcAft>
                          <a:spcPts val="0"/>
                        </a:spcAft>
                      </a:pPr>
                      <a:r>
                        <a:rPr lang="es-ES" sz="800" b="1">
                          <a:effectLst/>
                          <a:latin typeface="Times New Roman"/>
                          <a:ea typeface="Times New Roman"/>
                          <a:cs typeface="Times New Roman"/>
                        </a:rPr>
                        <a:t>Preferencias del cliente.</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206679">
                <a:tc>
                  <a:txBody>
                    <a:bodyPr/>
                    <a:lstStyle/>
                    <a:p>
                      <a:pPr algn="just">
                        <a:lnSpc>
                          <a:spcPct val="115000"/>
                        </a:lnSpc>
                        <a:spcAft>
                          <a:spcPts val="0"/>
                        </a:spcAft>
                      </a:pPr>
                      <a:r>
                        <a:rPr lang="es-ES" sz="800" b="1">
                          <a:effectLst/>
                          <a:latin typeface="Times New Roman"/>
                          <a:ea typeface="Times New Roman"/>
                          <a:cs typeface="Times New Roman"/>
                        </a:rPr>
                        <a:t>Tendencias culturales del cliente.</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76548">
                <a:tc>
                  <a:txBody>
                    <a:bodyPr/>
                    <a:lstStyle/>
                    <a:p>
                      <a:pPr algn="just">
                        <a:lnSpc>
                          <a:spcPct val="115000"/>
                        </a:lnSpc>
                        <a:spcAft>
                          <a:spcPts val="0"/>
                        </a:spcAft>
                      </a:pPr>
                      <a:r>
                        <a:rPr lang="es-ES" sz="800" b="1">
                          <a:effectLst/>
                          <a:latin typeface="Times New Roman"/>
                          <a:ea typeface="Times New Roman"/>
                          <a:cs typeface="Times New Roman"/>
                        </a:rPr>
                        <a:t>Pobreza.</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168405">
                <a:tc>
                  <a:txBody>
                    <a:bodyPr/>
                    <a:lstStyle/>
                    <a:p>
                      <a:pPr algn="just">
                        <a:lnSpc>
                          <a:spcPct val="115000"/>
                        </a:lnSpc>
                        <a:spcAft>
                          <a:spcPts val="0"/>
                        </a:spcAft>
                      </a:pPr>
                      <a:r>
                        <a:rPr lang="es-ES" sz="800" b="1">
                          <a:solidFill>
                            <a:srgbClr val="FF0000"/>
                          </a:solidFill>
                          <a:effectLst/>
                          <a:latin typeface="Times New Roman"/>
                          <a:ea typeface="Times New Roman"/>
                          <a:cs typeface="Times New Roman"/>
                        </a:rPr>
                        <a:t>Nivel Tecnológico</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12">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6679">
                <a:tc>
                  <a:txBody>
                    <a:bodyPr/>
                    <a:lstStyle/>
                    <a:p>
                      <a:pPr algn="just">
                        <a:lnSpc>
                          <a:spcPct val="115000"/>
                        </a:lnSpc>
                        <a:spcAft>
                          <a:spcPts val="0"/>
                        </a:spcAft>
                      </a:pPr>
                      <a:r>
                        <a:rPr lang="es-ES" sz="800" b="1">
                          <a:effectLst/>
                          <a:latin typeface="Times New Roman"/>
                          <a:ea typeface="Times New Roman"/>
                          <a:cs typeface="Times New Roman"/>
                        </a:rPr>
                        <a:t>Obsolescencia de productos informáticos.</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275572">
                <a:tc>
                  <a:txBody>
                    <a:bodyPr/>
                    <a:lstStyle/>
                    <a:p>
                      <a:pPr algn="just">
                        <a:lnSpc>
                          <a:spcPct val="115000"/>
                        </a:lnSpc>
                        <a:spcAft>
                          <a:spcPts val="0"/>
                        </a:spcAft>
                      </a:pPr>
                      <a:r>
                        <a:rPr lang="es-ES" sz="800" b="1">
                          <a:effectLst/>
                          <a:latin typeface="Times New Roman"/>
                          <a:ea typeface="Times New Roman"/>
                          <a:cs typeface="Times New Roman"/>
                        </a:rPr>
                        <a:t>Ausencia de equipos de seguridad moderna.</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r h="206679">
                <a:tc>
                  <a:txBody>
                    <a:bodyPr/>
                    <a:lstStyle/>
                    <a:p>
                      <a:pPr algn="just">
                        <a:lnSpc>
                          <a:spcPct val="115000"/>
                        </a:lnSpc>
                        <a:spcAft>
                          <a:spcPts val="0"/>
                        </a:spcAft>
                      </a:pPr>
                      <a:r>
                        <a:rPr lang="es-ES" sz="800" b="1">
                          <a:effectLst/>
                          <a:latin typeface="Times New Roman"/>
                          <a:ea typeface="Times New Roman"/>
                          <a:cs typeface="Times New Roman"/>
                        </a:rPr>
                        <a:t>Ausencia de catálogos Web y redes sociales.</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a:effectLst/>
                          <a:latin typeface="Times New Roman"/>
                          <a:ea typeface="Times New Roman"/>
                          <a:cs typeface="Times New Roman"/>
                        </a:rPr>
                        <a:t> </a:t>
                      </a:r>
                      <a:endParaRPr lang="es-EC" sz="800">
                        <a:effectLst/>
                        <a:latin typeface="Calibri"/>
                        <a:ea typeface="Times New Roman"/>
                        <a:cs typeface="Times New Roman"/>
                      </a:endParaRPr>
                    </a:p>
                    <a:p>
                      <a:pPr algn="ctr">
                        <a:lnSpc>
                          <a:spcPct val="115000"/>
                        </a:lnSpc>
                        <a:spcAft>
                          <a:spcPts val="0"/>
                        </a:spcAft>
                      </a:pPr>
                      <a:r>
                        <a:rPr lang="es-ES" sz="800">
                          <a:effectLst/>
                          <a:latin typeface="Times New Roman"/>
                          <a:ea typeface="Times New Roman"/>
                          <a:cs typeface="Times New Roman"/>
                        </a:rPr>
                        <a:t>X</a:t>
                      </a:r>
                      <a:endParaRPr lang="es-EC" sz="80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15000"/>
                        </a:lnSpc>
                        <a:spcAft>
                          <a:spcPts val="0"/>
                        </a:spcAft>
                      </a:pPr>
                      <a:r>
                        <a:rPr lang="es-ES" sz="800" dirty="0">
                          <a:effectLst/>
                          <a:latin typeface="Times New Roman"/>
                          <a:ea typeface="Times New Roman"/>
                          <a:cs typeface="Times New Roman"/>
                        </a:rPr>
                        <a:t> </a:t>
                      </a:r>
                      <a:endParaRPr lang="es-EC" sz="800" dirty="0">
                        <a:effectLst/>
                        <a:latin typeface="Calibri"/>
                        <a:ea typeface="Times New Roman"/>
                        <a:cs typeface="Times New Roman"/>
                      </a:endParaRPr>
                    </a:p>
                    <a:p>
                      <a:pPr algn="ctr">
                        <a:lnSpc>
                          <a:spcPct val="115000"/>
                        </a:lnSpc>
                        <a:spcAft>
                          <a:spcPts val="0"/>
                        </a:spcAft>
                      </a:pPr>
                      <a:r>
                        <a:rPr lang="es-ES" sz="800" dirty="0">
                          <a:effectLst/>
                          <a:latin typeface="Times New Roman"/>
                          <a:ea typeface="Times New Roman"/>
                          <a:cs typeface="Times New Roman"/>
                        </a:rPr>
                        <a:t>X</a:t>
                      </a:r>
                      <a:endParaRPr lang="es-EC" sz="800" dirty="0">
                        <a:effectLst/>
                        <a:latin typeface="Calibri"/>
                        <a:ea typeface="Times New Roman"/>
                        <a:cs typeface="Times New Roman"/>
                      </a:endParaRPr>
                    </a:p>
                  </a:txBody>
                  <a:tcPr marL="29953" marR="299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r>
            </a:tbl>
          </a:graphicData>
        </a:graphic>
      </p:graphicFrame>
    </p:spTree>
    <p:extLst>
      <p:ext uri="{BB962C8B-B14F-4D97-AF65-F5344CB8AC3E}">
        <p14:creationId xmlns:p14="http://schemas.microsoft.com/office/powerpoint/2010/main" val="2222498219"/>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879545" y="145326"/>
            <a:ext cx="6048671"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PLANTEAMIENTO DE OBJETIVOS</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15" name="4 Marcador de contenido"/>
          <p:cNvGraphicFramePr>
            <a:graphicFrameLocks/>
          </p:cNvGraphicFramePr>
          <p:nvPr>
            <p:extLst>
              <p:ext uri="{D42A27DB-BD31-4B8C-83A1-F6EECF244321}">
                <p14:modId xmlns:p14="http://schemas.microsoft.com/office/powerpoint/2010/main" val="3560115659"/>
              </p:ext>
            </p:extLst>
          </p:nvPr>
        </p:nvGraphicFramePr>
        <p:xfrm>
          <a:off x="1174303" y="1340768"/>
          <a:ext cx="7704856" cy="4861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771800" y="3789040"/>
            <a:ext cx="215875" cy="144016"/>
          </a:xfrm>
          <a:prstGeom prst="rect">
            <a:avLst/>
          </a:prstGeom>
          <a:solidFill>
            <a:schemeClr val="bg1"/>
          </a:solidFill>
          <a:ln>
            <a:solidFill>
              <a:schemeClr val="bg1"/>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s-EC">
              <a:ln>
                <a:solidFill>
                  <a:schemeClr val="bg1"/>
                </a:solidFill>
              </a:ln>
            </a:endParaRPr>
          </a:p>
        </p:txBody>
      </p:sp>
    </p:spTree>
    <p:extLst>
      <p:ext uri="{BB962C8B-B14F-4D97-AF65-F5344CB8AC3E}">
        <p14:creationId xmlns:p14="http://schemas.microsoft.com/office/powerpoint/2010/main" val="399437366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Encuestas (Preguntas relevantes)</a:t>
            </a:r>
          </a:p>
          <a:p>
            <a:pPr algn="ct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2 Rectángulo"/>
          <p:cNvSpPr/>
          <p:nvPr/>
        </p:nvSpPr>
        <p:spPr>
          <a:xfrm>
            <a:off x="1907704" y="998288"/>
            <a:ext cx="6336704" cy="1724768"/>
          </a:xfrm>
          <a:prstGeom prst="rect">
            <a:avLst/>
          </a:prstGeom>
          <a:solidFill>
            <a:srgbClr val="FFFF00"/>
          </a:solidFill>
          <a:ln>
            <a:solidFill>
              <a:schemeClr val="tx1"/>
            </a:solidFill>
          </a:ln>
        </p:spPr>
        <p:txBody>
          <a:bodyPr wrap="square">
            <a:spAutoFit/>
          </a:bodyPr>
          <a:lstStyle/>
          <a:p>
            <a:pPr indent="449580" algn="just">
              <a:lnSpc>
                <a:spcPct val="150000"/>
              </a:lnSpc>
              <a:spcAft>
                <a:spcPts val="0"/>
              </a:spcAft>
            </a:pPr>
            <a:r>
              <a:rPr lang="es-ES" sz="1200" b="1" dirty="0">
                <a:latin typeface="Times New Roman"/>
                <a:ea typeface="Times New Roman"/>
                <a:cs typeface="Times New Roman"/>
              </a:rPr>
              <a:t>Cuáles son los motivos por los que la cooperativa no tenía datos referentes a indicadores financieros de morosidad, liquidez o rentabilidad desde su inicio de labores hasta el año 2014?</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Impericia sobre cómo calcular los mismos.</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Desactualización de datos.</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Falta de capacitación sobre el cálculo de los mismos.</a:t>
            </a:r>
            <a:endParaRPr lang="es-EC" sz="1200" dirty="0">
              <a:ea typeface="Times New Roman"/>
              <a:cs typeface="Times New Roman"/>
            </a:endParaRPr>
          </a:p>
        </p:txBody>
      </p:sp>
      <p:graphicFrame>
        <p:nvGraphicFramePr>
          <p:cNvPr id="6" name="5 Gráfico"/>
          <p:cNvGraphicFramePr/>
          <p:nvPr>
            <p:extLst>
              <p:ext uri="{D42A27DB-BD31-4B8C-83A1-F6EECF244321}">
                <p14:modId xmlns:p14="http://schemas.microsoft.com/office/powerpoint/2010/main" val="2914100833"/>
              </p:ext>
            </p:extLst>
          </p:nvPr>
        </p:nvGraphicFramePr>
        <p:xfrm>
          <a:off x="1907704" y="2924944"/>
          <a:ext cx="6336704" cy="2880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07683"/>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Graphic spid="6"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Encuestas (Preguntas relevantes)</a:t>
            </a:r>
          </a:p>
          <a:p>
            <a:pPr algn="ct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4 Rectángulo"/>
          <p:cNvSpPr/>
          <p:nvPr/>
        </p:nvSpPr>
        <p:spPr>
          <a:xfrm>
            <a:off x="1907704" y="1052736"/>
            <a:ext cx="6336704" cy="1754326"/>
          </a:xfrm>
          <a:prstGeom prst="rect">
            <a:avLst/>
          </a:prstGeom>
          <a:solidFill>
            <a:schemeClr val="accent5">
              <a:lumMod val="20000"/>
              <a:lumOff val="80000"/>
            </a:schemeClr>
          </a:solidFill>
          <a:ln>
            <a:solidFill>
              <a:schemeClr val="tx1"/>
            </a:solidFill>
          </a:ln>
        </p:spPr>
        <p:txBody>
          <a:bodyPr wrap="square">
            <a:spAutoFit/>
          </a:bodyPr>
          <a:lstStyle/>
          <a:p>
            <a:pPr indent="449580" algn="just">
              <a:lnSpc>
                <a:spcPct val="150000"/>
              </a:lnSpc>
              <a:spcAft>
                <a:spcPts val="0"/>
              </a:spcAft>
            </a:pPr>
            <a:r>
              <a:rPr lang="es-ES" sz="1200" b="1" dirty="0" smtClean="0">
                <a:latin typeface="Times New Roman"/>
                <a:ea typeface="Times New Roman"/>
                <a:cs typeface="Times New Roman"/>
              </a:rPr>
              <a:t>¿</a:t>
            </a:r>
            <a:r>
              <a:rPr lang="es-ES" sz="1200" b="1" dirty="0">
                <a:latin typeface="Times New Roman"/>
                <a:ea typeface="Times New Roman"/>
                <a:cs typeface="Times New Roman"/>
              </a:rPr>
              <a:t>Cuáles son los problemas con los que más se tiene que lidiar al momento de otorgar créditos?</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Falta de indagación de la información brindada por los solicitantes de crédito.</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Omisión o entrega de datos no verídicos o incorrectos por parte de los clientes.</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Ingreso erróneo de la información sobre los solicitantes de crédito a las bases de datos y sistemas de la entidad.</a:t>
            </a:r>
            <a:endParaRPr lang="es-EC" sz="1200" dirty="0">
              <a:ea typeface="Times New Roman"/>
              <a:cs typeface="Times New Roman"/>
            </a:endParaRPr>
          </a:p>
        </p:txBody>
      </p:sp>
      <p:graphicFrame>
        <p:nvGraphicFramePr>
          <p:cNvPr id="7" name="6 Gráfico"/>
          <p:cNvGraphicFramePr/>
          <p:nvPr>
            <p:extLst>
              <p:ext uri="{D42A27DB-BD31-4B8C-83A1-F6EECF244321}">
                <p14:modId xmlns:p14="http://schemas.microsoft.com/office/powerpoint/2010/main" val="1185541635"/>
              </p:ext>
            </p:extLst>
          </p:nvPr>
        </p:nvGraphicFramePr>
        <p:xfrm>
          <a:off x="1914144" y="2996952"/>
          <a:ext cx="6330264"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4062343"/>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7"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Encuestas (Preguntas relevantes)</a:t>
            </a:r>
          </a:p>
          <a:p>
            <a:pPr algn="ct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82 Elipse"/>
          <p:cNvSpPr/>
          <p:nvPr/>
        </p:nvSpPr>
        <p:spPr>
          <a:xfrm>
            <a:off x="4794250" y="1599079"/>
            <a:ext cx="171450" cy="17907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8" name="81 Elipse"/>
          <p:cNvSpPr/>
          <p:nvPr/>
        </p:nvSpPr>
        <p:spPr>
          <a:xfrm>
            <a:off x="5508104" y="1599079"/>
            <a:ext cx="171450" cy="179070"/>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12" name="Rectangle 7"/>
          <p:cNvSpPr>
            <a:spLocks noChangeArrowheads="1"/>
          </p:cNvSpPr>
          <p:nvPr/>
        </p:nvSpPr>
        <p:spPr bwMode="auto">
          <a:xfrm>
            <a:off x="1739057" y="980728"/>
            <a:ext cx="6505351" cy="1415772"/>
          </a:xfrm>
          <a:prstGeom prst="rect">
            <a:avLst/>
          </a:prstGeom>
          <a:solidFill>
            <a:schemeClr val="accent3">
              <a:lumMod val="20000"/>
              <a:lumOff val="80000"/>
            </a:schemeClr>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ysClr val="windowText" lastClr="000000"/>
                </a:solidFill>
                <a:effectLst/>
                <a:latin typeface="Times New Roman" pitchFamily="18" charset="0"/>
                <a:ea typeface="Times New Roman" pitchFamily="18" charset="0"/>
                <a:cs typeface="Times New Roman" pitchFamily="18" charset="0"/>
              </a:rPr>
              <a:t>Pregunta N°7.- ¿Conoce usted sobre la existencia de objetivos estratégicos para las operaciones activas y pasivas de la cooperativa?</a:t>
            </a:r>
          </a:p>
          <a:p>
            <a:pPr marL="0" marR="0" lvl="0" indent="449263" algn="l" defTabSz="914400" rtl="0" eaLnBrk="1" fontAlgn="base" latinLnBrk="0" hangingPunct="1">
              <a:lnSpc>
                <a:spcPct val="100000"/>
              </a:lnSpc>
              <a:spcBef>
                <a:spcPct val="0"/>
              </a:spcBef>
              <a:spcAft>
                <a:spcPct val="0"/>
              </a:spcAft>
              <a:buClrTx/>
              <a:buSzTx/>
              <a:buFontTx/>
              <a:buNone/>
              <a:tabLst/>
            </a:pPr>
            <a:endParaRPr lang="es-ES" sz="1200" b="1" dirty="0">
              <a:solidFill>
                <a:sysClr val="windowText" lastClr="000000"/>
              </a:solidFill>
              <a:latin typeface="Times New Roman" pitchFamily="18" charset="0"/>
              <a:cs typeface="Times New Roman" pitchFamily="18" charset="0"/>
            </a:endParaRPr>
          </a:p>
          <a:p>
            <a:pPr lvl="0" algn="ctr" fontAlgn="base">
              <a:spcBef>
                <a:spcPct val="0"/>
              </a:spcBef>
              <a:spcAft>
                <a:spcPct val="0"/>
              </a:spcAft>
            </a:pPr>
            <a:r>
              <a:rPr lang="es-ES" sz="1200" b="1" dirty="0">
                <a:solidFill>
                  <a:sysClr val="windowText" lastClr="000000"/>
                </a:solidFill>
                <a:latin typeface="Times New Roman" pitchFamily="18" charset="0"/>
                <a:ea typeface="Times New Roman" pitchFamily="18" charset="0"/>
                <a:cs typeface="Times New Roman" pitchFamily="18" charset="0"/>
              </a:rPr>
              <a:t>S</a:t>
            </a:r>
            <a:r>
              <a:rPr lang="es-ES" sz="1200" b="1" dirty="0">
                <a:solidFill>
                  <a:sysClr val="windowText" lastClr="000000"/>
                </a:solidFill>
                <a:ea typeface="Times New Roman" pitchFamily="18" charset="0"/>
                <a:cs typeface="Times New Roman" pitchFamily="18" charset="0"/>
              </a:rPr>
              <a:t>í</a:t>
            </a:r>
            <a:r>
              <a:rPr lang="es-ES" sz="1200" b="1" dirty="0">
                <a:solidFill>
                  <a:sysClr val="windowText" lastClr="000000"/>
                </a:solidFill>
                <a:latin typeface="Times New Roman" pitchFamily="18" charset="0"/>
                <a:ea typeface="Times New Roman" pitchFamily="18" charset="0"/>
                <a:cs typeface="Times New Roman" pitchFamily="18" charset="0"/>
              </a:rPr>
              <a:t>              No </a:t>
            </a:r>
            <a:endParaRPr lang="es-EC" sz="1200" dirty="0">
              <a:solidFill>
                <a:sysClr val="windowText" lastClr="000000"/>
              </a:solidFill>
              <a:latin typeface="Arial" pitchFamily="34" charset="0"/>
              <a:cs typeface="Arial" pitchFamily="34" charset="0"/>
            </a:endParaRPr>
          </a:p>
          <a:p>
            <a:pPr lvl="0" eaLnBrk="0" fontAlgn="base" hangingPunct="0">
              <a:spcBef>
                <a:spcPct val="0"/>
              </a:spcBef>
              <a:spcAft>
                <a:spcPct val="0"/>
              </a:spcAft>
            </a:pPr>
            <a:r>
              <a:rPr lang="es-ES" sz="1200" b="1" dirty="0">
                <a:solidFill>
                  <a:sysClr val="windowText" lastClr="000000"/>
                </a:solidFill>
                <a:ea typeface="Times New Roman" pitchFamily="18" charset="0"/>
                <a:cs typeface="Times New Roman" pitchFamily="18" charset="0"/>
              </a:rPr>
              <a:t>¿</a:t>
            </a:r>
            <a:r>
              <a:rPr lang="es-ES" sz="1200" b="1" dirty="0">
                <a:solidFill>
                  <a:sysClr val="windowText" lastClr="000000"/>
                </a:solidFill>
                <a:latin typeface="Times New Roman" pitchFamily="18" charset="0"/>
                <a:ea typeface="Times New Roman" pitchFamily="18" charset="0"/>
                <a:cs typeface="Times New Roman" pitchFamily="18" charset="0"/>
              </a:rPr>
              <a:t>Por qu</a:t>
            </a:r>
            <a:r>
              <a:rPr lang="es-ES" sz="1200" b="1" dirty="0">
                <a:solidFill>
                  <a:sysClr val="windowText" lastClr="000000"/>
                </a:solidFill>
                <a:ea typeface="Times New Roman" pitchFamily="18" charset="0"/>
                <a:cs typeface="Times New Roman" pitchFamily="18" charset="0"/>
              </a:rPr>
              <a:t>é</a:t>
            </a:r>
            <a:r>
              <a:rPr lang="es-ES" sz="800" b="1" dirty="0">
                <a:solidFill>
                  <a:sysClr val="windowText" lastClr="000000"/>
                </a:solidFill>
                <a:latin typeface="Times New Roman" pitchFamily="18" charset="0"/>
                <a:ea typeface="Times New Roman" pitchFamily="18" charset="0"/>
                <a:cs typeface="Times New Roman" pitchFamily="18" charset="0"/>
              </a:rPr>
              <a:t>?</a:t>
            </a:r>
            <a:endParaRPr lang="es-ES" sz="1050" dirty="0">
              <a:solidFill>
                <a:sysClr val="windowText" lastClr="000000"/>
              </a:solidFill>
              <a:latin typeface="Arial" pitchFamily="34"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es-EC" sz="800" b="0" i="0" u="none" strike="noStrike" cap="none" normalizeH="0" baseline="0" dirty="0" smtClean="0">
              <a:ln>
                <a:noFill/>
              </a:ln>
              <a:solidFill>
                <a:sysClr val="windowText" lastClr="000000"/>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ysClr val="windowText" lastClr="000000"/>
              </a:solidFill>
              <a:effectLst/>
              <a:latin typeface="Arial" pitchFamily="34" charset="0"/>
              <a:cs typeface="Arial" pitchFamily="34" charset="0"/>
            </a:endParaRPr>
          </a:p>
        </p:txBody>
      </p:sp>
      <p:graphicFrame>
        <p:nvGraphicFramePr>
          <p:cNvPr id="15" name="14 Gráfico"/>
          <p:cNvGraphicFramePr/>
          <p:nvPr>
            <p:extLst>
              <p:ext uri="{D42A27DB-BD31-4B8C-83A1-F6EECF244321}">
                <p14:modId xmlns:p14="http://schemas.microsoft.com/office/powerpoint/2010/main" val="70915709"/>
              </p:ext>
            </p:extLst>
          </p:nvPr>
        </p:nvGraphicFramePr>
        <p:xfrm>
          <a:off x="1739057" y="2708920"/>
          <a:ext cx="6507671" cy="2980303"/>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Elipse"/>
          <p:cNvSpPr/>
          <p:nvPr/>
        </p:nvSpPr>
        <p:spPr>
          <a:xfrm>
            <a:off x="4794250" y="1599079"/>
            <a:ext cx="197482" cy="179070"/>
          </a:xfrm>
          <a:prstGeom prst="ellipse">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7" name="16 Elipse"/>
          <p:cNvSpPr/>
          <p:nvPr/>
        </p:nvSpPr>
        <p:spPr>
          <a:xfrm>
            <a:off x="5541557" y="1599079"/>
            <a:ext cx="197482" cy="179070"/>
          </a:xfrm>
          <a:prstGeom prst="ellipse">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912270710"/>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Graphic spid="15"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Encuestas (Preguntas relevantes)</a:t>
            </a:r>
          </a:p>
          <a:p>
            <a:pPr algn="ct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 name="1 Rectángulo"/>
          <p:cNvSpPr/>
          <p:nvPr/>
        </p:nvSpPr>
        <p:spPr>
          <a:xfrm>
            <a:off x="1979712" y="980728"/>
            <a:ext cx="6846480" cy="2031325"/>
          </a:xfrm>
          <a:prstGeom prst="rect">
            <a:avLst/>
          </a:prstGeom>
          <a:solidFill>
            <a:schemeClr val="accent2">
              <a:lumMod val="20000"/>
              <a:lumOff val="80000"/>
            </a:schemeClr>
          </a:solidFill>
          <a:ln>
            <a:solidFill>
              <a:schemeClr val="tx1"/>
            </a:solidFill>
          </a:ln>
        </p:spPr>
        <p:txBody>
          <a:bodyPr wrap="square">
            <a:spAutoFit/>
          </a:bodyPr>
          <a:lstStyle/>
          <a:p>
            <a:pPr indent="449580" algn="just">
              <a:lnSpc>
                <a:spcPct val="150000"/>
              </a:lnSpc>
              <a:spcAft>
                <a:spcPts val="0"/>
              </a:spcAft>
            </a:pPr>
            <a:r>
              <a:rPr lang="es-ES" sz="1200" b="1" dirty="0">
                <a:latin typeface="Times New Roman" pitchFamily="18" charset="0"/>
                <a:ea typeface="Times New Roman"/>
                <a:cs typeface="Times New Roman" pitchFamily="18" charset="0"/>
              </a:rPr>
              <a:t>¿Cuáles son los motivos por los cuales los clientes no cumplen con sus obligaciones crediticias?</a:t>
            </a:r>
            <a:endParaRPr lang="es-EC" sz="1200" dirty="0">
              <a:latin typeface="Times New Roman" pitchFamily="18" charset="0"/>
              <a:ea typeface="Times New Roman"/>
              <a:cs typeface="Times New Roman" pitchFamily="18" charset="0"/>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pitchFamily="18" charset="0"/>
                <a:ea typeface="Times New Roman"/>
                <a:cs typeface="Times New Roman" pitchFamily="18" charset="0"/>
              </a:rPr>
              <a:t>Fallecimiento del cliente.</a:t>
            </a:r>
            <a:endParaRPr lang="es-EC" sz="1200" dirty="0">
              <a:latin typeface="Times New Roman" pitchFamily="18" charset="0"/>
              <a:ea typeface="Times New Roman"/>
              <a:cs typeface="Times New Roman" pitchFamily="18" charset="0"/>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pitchFamily="18" charset="0"/>
                <a:ea typeface="Times New Roman"/>
                <a:cs typeface="Times New Roman" pitchFamily="18" charset="0"/>
              </a:rPr>
              <a:t>Desempleo.</a:t>
            </a:r>
            <a:endParaRPr lang="es-EC" sz="1200" dirty="0">
              <a:latin typeface="Times New Roman" pitchFamily="18" charset="0"/>
              <a:ea typeface="Times New Roman"/>
              <a:cs typeface="Times New Roman" pitchFamily="18" charset="0"/>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pitchFamily="18" charset="0"/>
                <a:ea typeface="Times New Roman"/>
                <a:cs typeface="Times New Roman" pitchFamily="18" charset="0"/>
              </a:rPr>
              <a:t>Ventas bajas o quiebra de su empresa o negocio.</a:t>
            </a:r>
            <a:endParaRPr lang="es-EC" sz="1200" dirty="0">
              <a:latin typeface="Times New Roman" pitchFamily="18" charset="0"/>
              <a:ea typeface="Times New Roman"/>
              <a:cs typeface="Times New Roman" pitchFamily="18" charset="0"/>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pitchFamily="18" charset="0"/>
                <a:ea typeface="Times New Roman"/>
                <a:cs typeface="Times New Roman" pitchFamily="18" charset="0"/>
              </a:rPr>
              <a:t>Calamidad doméstica.</a:t>
            </a:r>
            <a:endParaRPr lang="es-EC" sz="1200" dirty="0">
              <a:latin typeface="Times New Roman" pitchFamily="18" charset="0"/>
              <a:ea typeface="Times New Roman"/>
              <a:cs typeface="Times New Roman" pitchFamily="18" charset="0"/>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pitchFamily="18" charset="0"/>
                <a:ea typeface="Times New Roman"/>
                <a:cs typeface="Times New Roman" pitchFamily="18" charset="0"/>
              </a:rPr>
              <a:t>Endeudamiento excesivo.</a:t>
            </a:r>
            <a:endParaRPr lang="es-EC" sz="1200" dirty="0">
              <a:latin typeface="Times New Roman" pitchFamily="18" charset="0"/>
              <a:ea typeface="Times New Roman"/>
              <a:cs typeface="Times New Roman" pitchFamily="18" charset="0"/>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pitchFamily="18" charset="0"/>
                <a:ea typeface="Times New Roman"/>
                <a:cs typeface="Times New Roman" pitchFamily="18" charset="0"/>
              </a:rPr>
              <a:t>Evasión de pago.</a:t>
            </a:r>
            <a:endParaRPr lang="es-EC" sz="1200" dirty="0">
              <a:latin typeface="Times New Roman" pitchFamily="18" charset="0"/>
              <a:ea typeface="Times New Roman"/>
              <a:cs typeface="Times New Roman" pitchFamily="18" charset="0"/>
            </a:endParaRPr>
          </a:p>
        </p:txBody>
      </p:sp>
      <p:graphicFrame>
        <p:nvGraphicFramePr>
          <p:cNvPr id="10" name="9 Gráfico"/>
          <p:cNvGraphicFramePr/>
          <p:nvPr>
            <p:extLst>
              <p:ext uri="{D42A27DB-BD31-4B8C-83A1-F6EECF244321}">
                <p14:modId xmlns:p14="http://schemas.microsoft.com/office/powerpoint/2010/main" val="3645414683"/>
              </p:ext>
            </p:extLst>
          </p:nvPr>
        </p:nvGraphicFramePr>
        <p:xfrm>
          <a:off x="1979712" y="3140968"/>
          <a:ext cx="6846480" cy="28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0208084"/>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Graphic spid="10"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Encuestas (Preguntas relevantes)</a:t>
            </a:r>
          </a:p>
          <a:p>
            <a:pPr algn="ct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4 Rectángulo"/>
          <p:cNvSpPr/>
          <p:nvPr/>
        </p:nvSpPr>
        <p:spPr>
          <a:xfrm>
            <a:off x="2195736" y="980728"/>
            <a:ext cx="6624736" cy="2215991"/>
          </a:xfrm>
          <a:prstGeom prst="rect">
            <a:avLst/>
          </a:prstGeom>
          <a:solidFill>
            <a:schemeClr val="accent1">
              <a:lumMod val="20000"/>
              <a:lumOff val="80000"/>
            </a:schemeClr>
          </a:solidFill>
          <a:ln>
            <a:solidFill>
              <a:schemeClr val="tx1"/>
            </a:solidFill>
          </a:ln>
        </p:spPr>
        <p:txBody>
          <a:bodyPr wrap="square">
            <a:spAutoFit/>
          </a:bodyPr>
          <a:lstStyle/>
          <a:p>
            <a:pPr indent="449580" algn="just">
              <a:lnSpc>
                <a:spcPct val="150000"/>
              </a:lnSpc>
              <a:spcAft>
                <a:spcPts val="0"/>
              </a:spcAft>
            </a:pPr>
            <a:r>
              <a:rPr lang="es-ES" sz="1200" b="1" dirty="0" smtClean="0">
                <a:latin typeface="Times New Roman"/>
                <a:ea typeface="Times New Roman"/>
                <a:cs typeface="Times New Roman"/>
              </a:rPr>
              <a:t>¿</a:t>
            </a:r>
            <a:r>
              <a:rPr lang="es-ES" sz="1200" b="1" dirty="0">
                <a:latin typeface="Times New Roman"/>
                <a:ea typeface="Times New Roman"/>
                <a:cs typeface="Times New Roman"/>
              </a:rPr>
              <a:t>Con qué frecuencia se actualizan los datos referentes a los socios en mora y con créditos castigados?</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Semanal.</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Quincenal.</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Mensual.</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Trimestral.</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Semestral.</a:t>
            </a:r>
            <a:endParaRPr lang="es-EC" sz="1200" dirty="0">
              <a:ea typeface="Times New Roman"/>
              <a:cs typeface="Times New Roman"/>
            </a:endParaRPr>
          </a:p>
          <a:p>
            <a:r>
              <a:rPr lang="es-ES" sz="1200" b="1" dirty="0">
                <a:latin typeface="Times New Roman"/>
                <a:ea typeface="Times New Roman"/>
              </a:rPr>
              <a:t>Anual.</a:t>
            </a:r>
            <a:endParaRPr lang="es-EC" sz="1200" dirty="0"/>
          </a:p>
        </p:txBody>
      </p:sp>
      <p:graphicFrame>
        <p:nvGraphicFramePr>
          <p:cNvPr id="7" name="6 Gráfico"/>
          <p:cNvGraphicFramePr/>
          <p:nvPr>
            <p:extLst>
              <p:ext uri="{D42A27DB-BD31-4B8C-83A1-F6EECF244321}">
                <p14:modId xmlns:p14="http://schemas.microsoft.com/office/powerpoint/2010/main" val="4016560659"/>
              </p:ext>
            </p:extLst>
          </p:nvPr>
        </p:nvGraphicFramePr>
        <p:xfrm>
          <a:off x="2195736" y="3235710"/>
          <a:ext cx="6624736" cy="2927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0987544"/>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Graphic spid="7"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Encuestas (Preguntas relevantes)</a:t>
            </a:r>
          </a:p>
          <a:p>
            <a:pPr algn="ct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 name="1 Rectángulo"/>
          <p:cNvSpPr/>
          <p:nvPr/>
        </p:nvSpPr>
        <p:spPr>
          <a:xfrm>
            <a:off x="2195736" y="1097593"/>
            <a:ext cx="6624736" cy="1754326"/>
          </a:xfrm>
          <a:prstGeom prst="rect">
            <a:avLst/>
          </a:prstGeom>
          <a:solidFill>
            <a:schemeClr val="accent6">
              <a:lumMod val="20000"/>
              <a:lumOff val="80000"/>
            </a:schemeClr>
          </a:solidFill>
          <a:ln>
            <a:solidFill>
              <a:schemeClr val="tx1"/>
            </a:solidFill>
          </a:ln>
        </p:spPr>
        <p:txBody>
          <a:bodyPr wrap="square">
            <a:spAutoFit/>
          </a:bodyPr>
          <a:lstStyle/>
          <a:p>
            <a:pPr indent="449580" algn="just">
              <a:lnSpc>
                <a:spcPct val="150000"/>
              </a:lnSpc>
              <a:spcAft>
                <a:spcPts val="0"/>
              </a:spcAft>
            </a:pPr>
            <a:r>
              <a:rPr lang="es-ES" sz="1200" b="1" dirty="0" smtClean="0">
                <a:latin typeface="Times New Roman"/>
                <a:ea typeface="Times New Roman"/>
                <a:cs typeface="Times New Roman"/>
              </a:rPr>
              <a:t>¿</a:t>
            </a:r>
            <a:r>
              <a:rPr lang="es-ES" sz="1200" b="1" dirty="0">
                <a:latin typeface="Times New Roman"/>
                <a:ea typeface="Times New Roman"/>
                <a:cs typeface="Times New Roman"/>
              </a:rPr>
              <a:t>Cuáles son los principales obstáculos que podrían encontrarse durante el proceso de capacitación en el área crediticia de la compañía sobre el otorgamiento de créditos y en el manejo de riesgos financieros?</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Conocimiento poco exhaustivo de los temas a tratarse.</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Gastos excesivos en la ejecución de los mismos.</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Retraso en los procesos de capacitación</a:t>
            </a:r>
            <a:r>
              <a:rPr lang="es-ES" sz="1200" dirty="0">
                <a:latin typeface="Times New Roman"/>
                <a:ea typeface="Times New Roman"/>
                <a:cs typeface="Times New Roman"/>
              </a:rPr>
              <a:t>.</a:t>
            </a:r>
            <a:endParaRPr lang="es-EC" sz="1200" dirty="0">
              <a:ea typeface="Times New Roman"/>
              <a:cs typeface="Times New Roman"/>
            </a:endParaRPr>
          </a:p>
        </p:txBody>
      </p:sp>
      <p:graphicFrame>
        <p:nvGraphicFramePr>
          <p:cNvPr id="6" name="5 Gráfico"/>
          <p:cNvGraphicFramePr/>
          <p:nvPr>
            <p:extLst>
              <p:ext uri="{D42A27DB-BD31-4B8C-83A1-F6EECF244321}">
                <p14:modId xmlns:p14="http://schemas.microsoft.com/office/powerpoint/2010/main" val="2752786689"/>
              </p:ext>
            </p:extLst>
          </p:nvPr>
        </p:nvGraphicFramePr>
        <p:xfrm>
          <a:off x="2195736" y="3140968"/>
          <a:ext cx="6624736"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4412050"/>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Graphic spid="6"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Encuestas (Preguntas relevantes)</a:t>
            </a:r>
          </a:p>
          <a:p>
            <a:pPr algn="ct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 name="2 Rectángulo"/>
          <p:cNvSpPr/>
          <p:nvPr/>
        </p:nvSpPr>
        <p:spPr>
          <a:xfrm>
            <a:off x="2208680" y="980728"/>
            <a:ext cx="6624736" cy="1754326"/>
          </a:xfrm>
          <a:prstGeom prst="rect">
            <a:avLst/>
          </a:prstGeom>
          <a:solidFill>
            <a:schemeClr val="bg1">
              <a:lumMod val="85000"/>
            </a:schemeClr>
          </a:solidFill>
          <a:ln>
            <a:solidFill>
              <a:schemeClr val="tx1"/>
            </a:solidFill>
          </a:ln>
        </p:spPr>
        <p:txBody>
          <a:bodyPr wrap="square">
            <a:spAutoFit/>
          </a:bodyPr>
          <a:lstStyle/>
          <a:p>
            <a:pPr indent="449580" algn="just">
              <a:lnSpc>
                <a:spcPct val="150000"/>
              </a:lnSpc>
              <a:spcAft>
                <a:spcPts val="0"/>
              </a:spcAft>
            </a:pPr>
            <a:r>
              <a:rPr lang="es-ES" sz="1200" b="1" dirty="0" smtClean="0">
                <a:latin typeface="Times New Roman"/>
                <a:ea typeface="Times New Roman"/>
                <a:cs typeface="Times New Roman"/>
              </a:rPr>
              <a:t>Cómo </a:t>
            </a:r>
            <a:r>
              <a:rPr lang="es-ES" sz="1200" b="1" dirty="0">
                <a:latin typeface="Times New Roman"/>
                <a:ea typeface="Times New Roman"/>
                <a:cs typeface="Times New Roman"/>
              </a:rPr>
              <a:t>considera usted el nivel de seguridad dentro y fuera de la institución teniendo en cuenta que no cuenta con guardias de seguridad ni con sistemas sofisticados de vigilancia?</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Buena.</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Regular.</a:t>
            </a:r>
            <a:endParaRPr lang="es-EC" sz="1200" dirty="0">
              <a:ea typeface="Times New Roman"/>
              <a:cs typeface="Times New Roman"/>
            </a:endParaRPr>
          </a:p>
          <a:p>
            <a:pPr marL="342900" lvl="0" indent="-342900" algn="just">
              <a:lnSpc>
                <a:spcPct val="150000"/>
              </a:lnSpc>
              <a:spcAft>
                <a:spcPts val="0"/>
              </a:spcAft>
              <a:buFont typeface="+mj-lt"/>
              <a:buAutoNum type="alphaLcParenR"/>
              <a:tabLst>
                <a:tab pos="630555" algn="l"/>
              </a:tabLst>
            </a:pPr>
            <a:r>
              <a:rPr lang="es-ES" sz="1200" b="1" dirty="0">
                <a:latin typeface="Times New Roman"/>
                <a:ea typeface="Times New Roman"/>
                <a:cs typeface="Times New Roman"/>
              </a:rPr>
              <a:t>Mala.</a:t>
            </a:r>
            <a:endParaRPr lang="es-EC" sz="1200" dirty="0">
              <a:ea typeface="Times New Roman"/>
              <a:cs typeface="Times New Roman"/>
            </a:endParaRPr>
          </a:p>
          <a:p>
            <a:pPr algn="just">
              <a:lnSpc>
                <a:spcPct val="150000"/>
              </a:lnSpc>
              <a:spcAft>
                <a:spcPts val="0"/>
              </a:spcAft>
            </a:pPr>
            <a:r>
              <a:rPr lang="es-ES" sz="1200" b="1" dirty="0">
                <a:latin typeface="Times New Roman"/>
                <a:ea typeface="Times New Roman"/>
                <a:cs typeface="Times New Roman"/>
              </a:rPr>
              <a:t>¿Por qué?</a:t>
            </a:r>
            <a:endParaRPr lang="es-EC" sz="1200" dirty="0">
              <a:ea typeface="Times New Roman"/>
              <a:cs typeface="Times New Roman"/>
            </a:endParaRPr>
          </a:p>
        </p:txBody>
      </p:sp>
      <p:graphicFrame>
        <p:nvGraphicFramePr>
          <p:cNvPr id="7" name="6 Gráfico"/>
          <p:cNvGraphicFramePr/>
          <p:nvPr>
            <p:extLst>
              <p:ext uri="{D42A27DB-BD31-4B8C-83A1-F6EECF244321}">
                <p14:modId xmlns:p14="http://schemas.microsoft.com/office/powerpoint/2010/main" val="2287676133"/>
              </p:ext>
            </p:extLst>
          </p:nvPr>
        </p:nvGraphicFramePr>
        <p:xfrm>
          <a:off x="2208680" y="3068960"/>
          <a:ext cx="6624736" cy="2808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0519107"/>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Graphic spid="7"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Matriz de Probabilidad e Impacto</a:t>
            </a:r>
          </a:p>
          <a:p>
            <a:pPr algn="ct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513797139"/>
              </p:ext>
            </p:extLst>
          </p:nvPr>
        </p:nvGraphicFramePr>
        <p:xfrm>
          <a:off x="2915816" y="651552"/>
          <a:ext cx="6228184" cy="5110572"/>
        </p:xfrm>
        <a:graphic>
          <a:graphicData uri="http://schemas.openxmlformats.org/drawingml/2006/table">
            <a:tbl>
              <a:tblPr firstRow="1" firstCol="1" bandRow="1"/>
              <a:tblGrid>
                <a:gridCol w="259652"/>
                <a:gridCol w="1282302"/>
                <a:gridCol w="2025359"/>
                <a:gridCol w="1386089"/>
                <a:gridCol w="1274782"/>
              </a:tblGrid>
              <a:tr h="333771">
                <a:tc>
                  <a:txBody>
                    <a:bodyPr/>
                    <a:lstStyle/>
                    <a:p>
                      <a:pPr marL="71755" marR="71755" algn="ctr">
                        <a:lnSpc>
                          <a:spcPct val="115000"/>
                        </a:lnSpc>
                        <a:spcAft>
                          <a:spcPts val="0"/>
                        </a:spcAft>
                      </a:pPr>
                      <a:r>
                        <a:rPr lang="es-ES" sz="900" b="1" dirty="0">
                          <a:solidFill>
                            <a:srgbClr val="FF0000"/>
                          </a:solidFill>
                          <a:effectLst/>
                          <a:latin typeface="Times New Roman"/>
                          <a:ea typeface="Times New Roman"/>
                          <a:cs typeface="Times New Roman"/>
                        </a:rPr>
                        <a:t>Código</a:t>
                      </a:r>
                      <a:endParaRPr lang="es-EC" sz="900" dirty="0">
                        <a:effectLst/>
                        <a:latin typeface="Calibri"/>
                        <a:ea typeface="Times New Roman"/>
                        <a:cs typeface="Times New Roman"/>
                      </a:endParaRPr>
                    </a:p>
                  </a:txBody>
                  <a:tcPr marL="42062" marR="42062"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S" sz="1000" b="1" dirty="0">
                          <a:solidFill>
                            <a:srgbClr val="FF0000"/>
                          </a:solidFill>
                          <a:effectLst/>
                          <a:latin typeface="Times New Roman"/>
                          <a:ea typeface="Times New Roman"/>
                          <a:cs typeface="Times New Roman"/>
                        </a:rPr>
                        <a:t> </a:t>
                      </a:r>
                      <a:endParaRPr lang="es-EC" sz="1000" dirty="0">
                        <a:effectLst/>
                        <a:latin typeface="Calibri"/>
                        <a:ea typeface="Times New Roman"/>
                        <a:cs typeface="Times New Roman"/>
                      </a:endParaRPr>
                    </a:p>
                    <a:p>
                      <a:pPr algn="ctr">
                        <a:lnSpc>
                          <a:spcPct val="115000"/>
                        </a:lnSpc>
                        <a:spcAft>
                          <a:spcPts val="0"/>
                        </a:spcAft>
                      </a:pPr>
                      <a:r>
                        <a:rPr lang="es-ES" sz="1000" b="1" dirty="0">
                          <a:solidFill>
                            <a:srgbClr val="FF0000"/>
                          </a:solidFill>
                          <a:effectLst/>
                          <a:latin typeface="Times New Roman"/>
                          <a:ea typeface="Times New Roman"/>
                          <a:cs typeface="Times New Roman"/>
                        </a:rPr>
                        <a:t>Tema</a:t>
                      </a:r>
                      <a:endParaRPr lang="es-EC" sz="10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S" sz="1000" b="1" dirty="0">
                          <a:solidFill>
                            <a:srgbClr val="FF0000"/>
                          </a:solidFill>
                          <a:effectLst/>
                          <a:latin typeface="Times New Roman"/>
                          <a:ea typeface="Times New Roman"/>
                          <a:cs typeface="Times New Roman"/>
                        </a:rPr>
                        <a:t> </a:t>
                      </a:r>
                      <a:endParaRPr lang="es-EC" sz="1000" dirty="0">
                        <a:effectLst/>
                        <a:latin typeface="Calibri"/>
                        <a:ea typeface="Times New Roman"/>
                        <a:cs typeface="Times New Roman"/>
                      </a:endParaRPr>
                    </a:p>
                    <a:p>
                      <a:pPr algn="ctr">
                        <a:lnSpc>
                          <a:spcPct val="115000"/>
                        </a:lnSpc>
                        <a:spcAft>
                          <a:spcPts val="0"/>
                        </a:spcAft>
                      </a:pPr>
                      <a:r>
                        <a:rPr lang="es-ES" sz="1000" b="1" dirty="0">
                          <a:solidFill>
                            <a:srgbClr val="FF0000"/>
                          </a:solidFill>
                          <a:effectLst/>
                          <a:latin typeface="Times New Roman"/>
                          <a:ea typeface="Times New Roman"/>
                          <a:cs typeface="Times New Roman"/>
                        </a:rPr>
                        <a:t>Descripción del Riesgo</a:t>
                      </a:r>
                      <a:endParaRPr lang="es-EC" sz="10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S" sz="1000" b="1">
                          <a:solidFill>
                            <a:srgbClr val="FF0000"/>
                          </a:solidFill>
                          <a:effectLst/>
                          <a:latin typeface="Times New Roman"/>
                          <a:ea typeface="Times New Roman"/>
                          <a:cs typeface="Times New Roman"/>
                        </a:rPr>
                        <a:t> </a:t>
                      </a:r>
                      <a:endParaRPr lang="es-EC" sz="1000">
                        <a:effectLst/>
                        <a:latin typeface="Calibri"/>
                        <a:ea typeface="Times New Roman"/>
                        <a:cs typeface="Times New Roman"/>
                      </a:endParaRPr>
                    </a:p>
                    <a:p>
                      <a:pPr algn="ctr">
                        <a:lnSpc>
                          <a:spcPct val="115000"/>
                        </a:lnSpc>
                        <a:spcAft>
                          <a:spcPts val="0"/>
                        </a:spcAft>
                      </a:pPr>
                      <a:r>
                        <a:rPr lang="es-ES" sz="1000" b="1">
                          <a:solidFill>
                            <a:srgbClr val="FF0000"/>
                          </a:solidFill>
                          <a:effectLst/>
                          <a:latin typeface="Times New Roman"/>
                          <a:ea typeface="Times New Roman"/>
                          <a:cs typeface="Times New Roman"/>
                        </a:rPr>
                        <a:t>Probabilidad</a:t>
                      </a:r>
                      <a:endParaRPr lang="es-EC" sz="10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15000"/>
                        </a:lnSpc>
                        <a:spcAft>
                          <a:spcPts val="0"/>
                        </a:spcAft>
                      </a:pPr>
                      <a:r>
                        <a:rPr lang="es-ES" sz="1000" b="1">
                          <a:solidFill>
                            <a:srgbClr val="FF0000"/>
                          </a:solidFill>
                          <a:effectLst/>
                          <a:latin typeface="Times New Roman"/>
                          <a:ea typeface="Times New Roman"/>
                          <a:cs typeface="Times New Roman"/>
                        </a:rPr>
                        <a:t> </a:t>
                      </a:r>
                      <a:endParaRPr lang="es-EC" sz="1000">
                        <a:effectLst/>
                        <a:latin typeface="Calibri"/>
                        <a:ea typeface="Times New Roman"/>
                        <a:cs typeface="Times New Roman"/>
                      </a:endParaRPr>
                    </a:p>
                    <a:p>
                      <a:pPr algn="ctr">
                        <a:lnSpc>
                          <a:spcPct val="115000"/>
                        </a:lnSpc>
                        <a:spcAft>
                          <a:spcPts val="0"/>
                        </a:spcAft>
                      </a:pPr>
                      <a:r>
                        <a:rPr lang="es-ES" sz="1000" b="1">
                          <a:solidFill>
                            <a:srgbClr val="FF0000"/>
                          </a:solidFill>
                          <a:effectLst/>
                          <a:latin typeface="Times New Roman"/>
                          <a:ea typeface="Times New Roman"/>
                          <a:cs typeface="Times New Roman"/>
                        </a:rPr>
                        <a:t>Impacto</a:t>
                      </a:r>
                      <a:endParaRPr lang="es-EC" sz="10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r>
              <a:tr h="322476">
                <a:tc>
                  <a:txBody>
                    <a:bodyPr/>
                    <a:lstStyle/>
                    <a:p>
                      <a:pPr algn="ctr">
                        <a:lnSpc>
                          <a:spcPct val="115000"/>
                        </a:lnSpc>
                        <a:spcAft>
                          <a:spcPts val="0"/>
                        </a:spcAft>
                      </a:pPr>
                      <a:r>
                        <a:rPr lang="es-ES" sz="900" b="1">
                          <a:effectLst/>
                          <a:latin typeface="Times New Roman"/>
                          <a:ea typeface="Times New Roman"/>
                          <a:cs typeface="Times New Roman"/>
                        </a:rPr>
                        <a:t>1</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dirty="0">
                          <a:effectLst/>
                          <a:latin typeface="Times New Roman"/>
                          <a:ea typeface="Times New Roman"/>
                          <a:cs typeface="Times New Roman"/>
                        </a:rPr>
                        <a:t>Índices de morosidad.</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dirty="0">
                          <a:effectLst/>
                          <a:latin typeface="Times New Roman"/>
                          <a:ea typeface="Times New Roman"/>
                          <a:cs typeface="Times New Roman"/>
                        </a:rPr>
                        <a:t>Poco control en el aumento  de los índices de morosidad de cartera.</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solidFill>
                            <a:srgbClr val="FFFFFF"/>
                          </a:solidFill>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solidFill>
                            <a:srgbClr val="FFFFFF"/>
                          </a:solidFill>
                          <a:effectLst/>
                          <a:latin typeface="Times New Roman"/>
                          <a:ea typeface="Times New Roman"/>
                          <a:cs typeface="Times New Roman"/>
                        </a:rPr>
                        <a:t>Casi seguro</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S" sz="900" b="1">
                          <a:solidFill>
                            <a:srgbClr val="FFFFFF"/>
                          </a:solidFill>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solidFill>
                            <a:srgbClr val="FFFFFF"/>
                          </a:solidFill>
                          <a:effectLst/>
                          <a:latin typeface="Times New Roman"/>
                          <a:ea typeface="Times New Roman"/>
                          <a:cs typeface="Times New Roman"/>
                        </a:rPr>
                        <a:t>Catastrófico</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2476">
                <a:tc>
                  <a:txBody>
                    <a:bodyPr/>
                    <a:lstStyle/>
                    <a:p>
                      <a:pPr algn="ctr">
                        <a:lnSpc>
                          <a:spcPct val="115000"/>
                        </a:lnSpc>
                        <a:spcAft>
                          <a:spcPts val="0"/>
                        </a:spcAft>
                      </a:pPr>
                      <a:r>
                        <a:rPr lang="es-ES" sz="900" b="1">
                          <a:effectLst/>
                          <a:latin typeface="Times New Roman"/>
                          <a:ea typeface="Times New Roman"/>
                          <a:cs typeface="Times New Roman"/>
                        </a:rPr>
                        <a:t>2</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Montos de los créditos.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dirty="0">
                          <a:effectLst/>
                          <a:latin typeface="Times New Roman"/>
                          <a:ea typeface="Times New Roman"/>
                          <a:cs typeface="Times New Roman"/>
                        </a:rPr>
                        <a:t>Determinación incorrecta de los montos máximos para los microcréditos.</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Posible</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Moderado</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9968">
                <a:tc>
                  <a:txBody>
                    <a:bodyPr/>
                    <a:lstStyle/>
                    <a:p>
                      <a:pPr algn="ctr">
                        <a:lnSpc>
                          <a:spcPct val="115000"/>
                        </a:lnSpc>
                        <a:spcAft>
                          <a:spcPts val="0"/>
                        </a:spcAft>
                      </a:pPr>
                      <a:r>
                        <a:rPr lang="es-ES" sz="900" b="1">
                          <a:effectLst/>
                          <a:latin typeface="Times New Roman"/>
                          <a:ea typeface="Times New Roman"/>
                          <a:cs typeface="Times New Roman"/>
                        </a:rPr>
                        <a:t>3</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Observación de las tasas de interés activas.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Inobservancia del descenso de las tasas de interés activas referenciales de los microcréditos.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Improbable</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Mayor</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429968">
                <a:tc>
                  <a:txBody>
                    <a:bodyPr/>
                    <a:lstStyle/>
                    <a:p>
                      <a:pPr algn="ctr">
                        <a:lnSpc>
                          <a:spcPct val="115000"/>
                        </a:lnSpc>
                        <a:spcAft>
                          <a:spcPts val="0"/>
                        </a:spcAft>
                      </a:pPr>
                      <a:r>
                        <a:rPr lang="es-ES" sz="900" b="1">
                          <a:effectLst/>
                          <a:latin typeface="Times New Roman"/>
                          <a:ea typeface="Times New Roman"/>
                          <a:cs typeface="Times New Roman"/>
                        </a:rPr>
                        <a:t>4</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Objetivos estratégicos.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Inexistencia de objetivos estratégicos relacionados con los procesos clave de la entidad.</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solidFill>
                            <a:srgbClr val="FFFFFF"/>
                          </a:solidFill>
                          <a:effectLst/>
                          <a:latin typeface="Times New Roman"/>
                          <a:ea typeface="Times New Roman"/>
                          <a:cs typeface="Times New Roman"/>
                        </a:rPr>
                        <a:t>Casi seguro</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s-ES" sz="900" b="1" dirty="0">
                          <a:solidFill>
                            <a:srgbClr val="FFFFFF"/>
                          </a:solidFill>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solidFill>
                            <a:srgbClr val="FFFFFF"/>
                          </a:solidFill>
                          <a:effectLst/>
                          <a:latin typeface="Times New Roman"/>
                          <a:ea typeface="Times New Roman"/>
                          <a:cs typeface="Times New Roman"/>
                        </a:rPr>
                        <a:t>Catastrófico</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2476">
                <a:tc>
                  <a:txBody>
                    <a:bodyPr/>
                    <a:lstStyle/>
                    <a:p>
                      <a:pPr algn="ctr">
                        <a:lnSpc>
                          <a:spcPct val="115000"/>
                        </a:lnSpc>
                        <a:spcAft>
                          <a:spcPts val="0"/>
                        </a:spcAft>
                      </a:pPr>
                      <a:r>
                        <a:rPr lang="es-ES" sz="900" b="1">
                          <a:effectLst/>
                          <a:latin typeface="Times New Roman"/>
                          <a:ea typeface="Times New Roman"/>
                          <a:cs typeface="Times New Roman"/>
                        </a:rPr>
                        <a:t>5</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Fuentes de financiamiento.</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No apertura de nuevas fuentes de financiamiento nacionales e internacionales.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Probable</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Moderado</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2476">
                <a:tc>
                  <a:txBody>
                    <a:bodyPr/>
                    <a:lstStyle/>
                    <a:p>
                      <a:pPr algn="ctr">
                        <a:lnSpc>
                          <a:spcPct val="115000"/>
                        </a:lnSpc>
                        <a:spcAft>
                          <a:spcPts val="0"/>
                        </a:spcAft>
                      </a:pPr>
                      <a:r>
                        <a:rPr lang="es-ES" sz="900" b="1">
                          <a:effectLst/>
                          <a:latin typeface="Times New Roman"/>
                          <a:ea typeface="Times New Roman"/>
                          <a:cs typeface="Times New Roman"/>
                        </a:rPr>
                        <a:t>6</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Tipos de cambio.</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Variación en el tipo de cambio al momento de solicitar financiamiento externo.</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Posible</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Moderado</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9968">
                <a:tc>
                  <a:txBody>
                    <a:bodyPr/>
                    <a:lstStyle/>
                    <a:p>
                      <a:pPr algn="ctr">
                        <a:lnSpc>
                          <a:spcPct val="115000"/>
                        </a:lnSpc>
                        <a:spcAft>
                          <a:spcPts val="0"/>
                        </a:spcAft>
                      </a:pPr>
                      <a:r>
                        <a:rPr lang="es-ES" sz="900" b="1">
                          <a:effectLst/>
                          <a:latin typeface="Times New Roman"/>
                          <a:ea typeface="Times New Roman"/>
                          <a:cs typeface="Times New Roman"/>
                        </a:rPr>
                        <a:t>7</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Indagación de la información dada por los clientes.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Investigación poco exhaustiva de la información brindada por los clientes en la solicitud de créditos.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Posible</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Moderado</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9968">
                <a:tc>
                  <a:txBody>
                    <a:bodyPr/>
                    <a:lstStyle/>
                    <a:p>
                      <a:pPr algn="ctr">
                        <a:lnSpc>
                          <a:spcPct val="115000"/>
                        </a:lnSpc>
                        <a:spcAft>
                          <a:spcPts val="0"/>
                        </a:spcAft>
                      </a:pPr>
                      <a:r>
                        <a:rPr lang="es-ES" sz="900" b="1">
                          <a:effectLst/>
                          <a:latin typeface="Times New Roman"/>
                          <a:ea typeface="Times New Roman"/>
                          <a:cs typeface="Times New Roman"/>
                        </a:rPr>
                        <a:t>8</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Entrega de datos por parte de los clientes.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Omisión o entrega de datos falsos o erróneos por parte de los clientes al personal de Crédito de la cooperativa.</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Posible</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Mayor</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537461">
                <a:tc>
                  <a:txBody>
                    <a:bodyPr/>
                    <a:lstStyle/>
                    <a:p>
                      <a:pPr algn="ctr">
                        <a:lnSpc>
                          <a:spcPct val="115000"/>
                        </a:lnSpc>
                        <a:spcAft>
                          <a:spcPts val="0"/>
                        </a:spcAft>
                      </a:pPr>
                      <a:r>
                        <a:rPr lang="es-ES" sz="900" b="1">
                          <a:effectLst/>
                          <a:latin typeface="Times New Roman"/>
                          <a:ea typeface="Times New Roman"/>
                          <a:cs typeface="Times New Roman"/>
                        </a:rPr>
                        <a:t>9 </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Ingreso de datos crediticios.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Registro incorrecto de la información sobre los solicitantes de crédito en los sistemas y bases de datos de la cooperativa.</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Improbable</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Moderado</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2476">
                <a:tc>
                  <a:txBody>
                    <a:bodyPr/>
                    <a:lstStyle/>
                    <a:p>
                      <a:pPr algn="ctr">
                        <a:lnSpc>
                          <a:spcPct val="115000"/>
                        </a:lnSpc>
                        <a:spcAft>
                          <a:spcPts val="0"/>
                        </a:spcAft>
                      </a:pPr>
                      <a:r>
                        <a:rPr lang="es-ES" sz="900" b="1">
                          <a:effectLst/>
                          <a:latin typeface="Times New Roman"/>
                          <a:ea typeface="Times New Roman"/>
                          <a:cs typeface="Times New Roman"/>
                        </a:rPr>
                        <a:t>10</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Créditos recurrentes.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Excesiva concesión de  créditos a personas con créditos recurrentes.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Improbable</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900" b="1" dirty="0">
                          <a:solidFill>
                            <a:srgbClr val="FFFFFF"/>
                          </a:solidFill>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Mayor</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22476">
                <a:tc>
                  <a:txBody>
                    <a:bodyPr/>
                    <a:lstStyle/>
                    <a:p>
                      <a:pPr algn="ctr">
                        <a:lnSpc>
                          <a:spcPct val="115000"/>
                        </a:lnSpc>
                        <a:spcAft>
                          <a:spcPts val="0"/>
                        </a:spcAft>
                      </a:pPr>
                      <a:r>
                        <a:rPr lang="es-ES" sz="900" b="1" dirty="0">
                          <a:effectLst/>
                          <a:latin typeface="Times New Roman"/>
                          <a:ea typeface="Times New Roman"/>
                          <a:cs typeface="Times New Roman"/>
                        </a:rPr>
                        <a:t>11</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Estimación de la demanda de créditos.</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Estimación incorrecta de la demanda de créditos en el mercado.</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Raro</a:t>
                      </a:r>
                      <a:endParaRPr lang="es-EC" sz="90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Moderado</a:t>
                      </a:r>
                      <a:endParaRPr lang="es-EC" sz="900" dirty="0">
                        <a:effectLst/>
                        <a:latin typeface="Calibri"/>
                        <a:ea typeface="Times New Roman"/>
                        <a:cs typeface="Times New Roman"/>
                      </a:endParaRPr>
                    </a:p>
                  </a:txBody>
                  <a:tcPr marL="42062" marR="42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6" name="120 Rectángulo"/>
          <p:cNvSpPr/>
          <p:nvPr/>
        </p:nvSpPr>
        <p:spPr>
          <a:xfrm>
            <a:off x="6732240" y="5949280"/>
            <a:ext cx="923290" cy="329565"/>
          </a:xfrm>
          <a:prstGeom prst="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s-ES" sz="1000" b="1" i="0" u="none" strike="noStrike" kern="0" cap="none" spc="0" normalizeH="0" baseline="0" noProof="0">
                <a:ln>
                  <a:noFill/>
                </a:ln>
                <a:solidFill>
                  <a:sysClr val="windowText" lastClr="000000"/>
                </a:solidFill>
                <a:effectLst/>
                <a:uLnTx/>
                <a:uFillTx/>
                <a:latin typeface="Times New Roman"/>
                <a:ea typeface="Times New Roman"/>
                <a:cs typeface="Times New Roman"/>
              </a:rPr>
              <a:t>CONTINÚA</a:t>
            </a:r>
            <a:endParaRPr kumimoji="0" lang="es-EC"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sp>
        <p:nvSpPr>
          <p:cNvPr id="8" name="119 Flecha derecha"/>
          <p:cNvSpPr/>
          <p:nvPr/>
        </p:nvSpPr>
        <p:spPr>
          <a:xfrm>
            <a:off x="7884368" y="6015319"/>
            <a:ext cx="800735" cy="197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1637170120"/>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Matriz de Probabilidad e Impacto</a:t>
            </a:r>
          </a:p>
          <a:p>
            <a:pPr algn="ct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803000011"/>
              </p:ext>
            </p:extLst>
          </p:nvPr>
        </p:nvGraphicFramePr>
        <p:xfrm>
          <a:off x="2987824" y="570066"/>
          <a:ext cx="6156176" cy="4896500"/>
        </p:xfrm>
        <a:graphic>
          <a:graphicData uri="http://schemas.openxmlformats.org/drawingml/2006/table">
            <a:tbl>
              <a:tblPr firstRow="1" firstCol="1" bandRow="1"/>
              <a:tblGrid>
                <a:gridCol w="385124"/>
                <a:gridCol w="1238938"/>
                <a:gridCol w="1956868"/>
                <a:gridCol w="1367554"/>
                <a:gridCol w="1207692"/>
              </a:tblGrid>
              <a:tr h="339447">
                <a:tc>
                  <a:txBody>
                    <a:bodyPr/>
                    <a:lstStyle/>
                    <a:p>
                      <a:pPr algn="ctr">
                        <a:lnSpc>
                          <a:spcPct val="115000"/>
                        </a:lnSpc>
                        <a:spcAft>
                          <a:spcPts val="0"/>
                        </a:spcAft>
                      </a:pPr>
                      <a:r>
                        <a:rPr lang="es-ES" sz="900" b="1" dirty="0">
                          <a:effectLst/>
                          <a:latin typeface="Times New Roman"/>
                          <a:ea typeface="Times New Roman"/>
                          <a:cs typeface="Times New Roman"/>
                        </a:rPr>
                        <a:t>12</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dirty="0">
                          <a:effectLst/>
                          <a:latin typeface="Times New Roman"/>
                          <a:ea typeface="Times New Roman"/>
                          <a:cs typeface="Times New Roman"/>
                        </a:rPr>
                        <a:t>Manejo de las carpetas de crédito.</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Desorganización en el manejo de las carpetas crediticias de sus solicitantes.</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Improbable</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Menor</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905193">
                <a:tc>
                  <a:txBody>
                    <a:bodyPr/>
                    <a:lstStyle/>
                    <a:p>
                      <a:pPr algn="ctr">
                        <a:lnSpc>
                          <a:spcPct val="115000"/>
                        </a:lnSpc>
                        <a:spcAft>
                          <a:spcPts val="0"/>
                        </a:spcAft>
                      </a:pPr>
                      <a:r>
                        <a:rPr lang="es-ES" sz="900" b="1">
                          <a:effectLst/>
                          <a:latin typeface="Times New Roman"/>
                          <a:ea typeface="Times New Roman"/>
                          <a:cs typeface="Times New Roman"/>
                        </a:rPr>
                        <a:t>13</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dirty="0">
                          <a:effectLst/>
                          <a:latin typeface="Times New Roman"/>
                          <a:ea typeface="Times New Roman"/>
                          <a:cs typeface="Times New Roman"/>
                        </a:rPr>
                        <a:t>Información contenida en el Manual de Crédito.</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dirty="0">
                          <a:effectLst/>
                          <a:latin typeface="Times New Roman"/>
                          <a:ea typeface="Times New Roman"/>
                          <a:cs typeface="Times New Roman"/>
                        </a:rPr>
                        <a:t>Ausencia de datos referentes a los costos de intermediación financiera, seguros de desgravamen, políticas judiciales para el cobro de préstamos y provisiones para cuentas incobrables en el Manual de Crédito</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Posible</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Moderado</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9447">
                <a:tc>
                  <a:txBody>
                    <a:bodyPr/>
                    <a:lstStyle/>
                    <a:p>
                      <a:pPr algn="ctr">
                        <a:lnSpc>
                          <a:spcPct val="115000"/>
                        </a:lnSpc>
                        <a:spcAft>
                          <a:spcPts val="0"/>
                        </a:spcAft>
                      </a:pPr>
                      <a:r>
                        <a:rPr lang="es-ES" sz="900" b="1">
                          <a:effectLst/>
                          <a:latin typeface="Times New Roman"/>
                          <a:ea typeface="Times New Roman"/>
                          <a:cs typeface="Times New Roman"/>
                        </a:rPr>
                        <a:t>14</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Causas de no pago de créditos por los clientes.</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dirty="0">
                          <a:effectLst/>
                          <a:latin typeface="Times New Roman"/>
                          <a:ea typeface="Times New Roman"/>
                          <a:cs typeface="Times New Roman"/>
                        </a:rPr>
                        <a:t>Posible fallecimiento, quiebra o evasión de pago de los solicitantes de crédito.</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solidFill>
                            <a:srgbClr val="FFFFFF"/>
                          </a:solidFill>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solidFill>
                            <a:srgbClr val="FFFFFF"/>
                          </a:solidFill>
                          <a:effectLst/>
                          <a:latin typeface="Times New Roman"/>
                          <a:ea typeface="Times New Roman"/>
                          <a:cs typeface="Times New Roman"/>
                        </a:rPr>
                        <a:t>Casi seguro</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S" sz="900" b="1">
                          <a:solidFill>
                            <a:srgbClr val="FFFFFF"/>
                          </a:solidFill>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Mayor</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226298">
                <a:tc>
                  <a:txBody>
                    <a:bodyPr/>
                    <a:lstStyle/>
                    <a:p>
                      <a:pPr algn="ctr">
                        <a:lnSpc>
                          <a:spcPct val="115000"/>
                        </a:lnSpc>
                        <a:spcAft>
                          <a:spcPts val="0"/>
                        </a:spcAft>
                      </a:pPr>
                      <a:r>
                        <a:rPr lang="es-ES" sz="900" b="1">
                          <a:effectLst/>
                          <a:latin typeface="Times New Roman"/>
                          <a:ea typeface="Times New Roman"/>
                          <a:cs typeface="Times New Roman"/>
                        </a:rPr>
                        <a:t>15</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Plazo de pago para los créditos.</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dirty="0">
                          <a:effectLst/>
                          <a:latin typeface="Times New Roman"/>
                          <a:ea typeface="Times New Roman"/>
                          <a:cs typeface="Times New Roman"/>
                        </a:rPr>
                        <a:t>Excesivo lapso de tiempo para el pago de los créditos.</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Posible</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b="1">
                          <a:effectLst/>
                          <a:latin typeface="Times New Roman"/>
                          <a:ea typeface="Times New Roman"/>
                          <a:cs typeface="Times New Roman"/>
                        </a:rPr>
                        <a:t>Mayor</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452596">
                <a:tc>
                  <a:txBody>
                    <a:bodyPr/>
                    <a:lstStyle/>
                    <a:p>
                      <a:pPr algn="ctr">
                        <a:lnSpc>
                          <a:spcPct val="115000"/>
                        </a:lnSpc>
                        <a:spcAft>
                          <a:spcPts val="0"/>
                        </a:spcAft>
                      </a:pPr>
                      <a:r>
                        <a:rPr lang="es-ES" sz="900" b="1">
                          <a:effectLst/>
                          <a:latin typeface="Times New Roman"/>
                          <a:ea typeface="Times New Roman"/>
                          <a:cs typeface="Times New Roman"/>
                        </a:rPr>
                        <a:t>16</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Actualización de datos de cartera vencida y castigada.</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dirty="0">
                          <a:effectLst/>
                          <a:latin typeface="Times New Roman"/>
                          <a:ea typeface="Times New Roman"/>
                          <a:cs typeface="Times New Roman"/>
                        </a:rPr>
                        <a:t>Poca actualización de los datos referentes a socios morosos y con créditos castigados.</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Posible</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Mayor</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452596">
                <a:tc>
                  <a:txBody>
                    <a:bodyPr/>
                    <a:lstStyle/>
                    <a:p>
                      <a:pPr algn="ctr">
                        <a:lnSpc>
                          <a:spcPct val="115000"/>
                        </a:lnSpc>
                        <a:spcAft>
                          <a:spcPts val="0"/>
                        </a:spcAft>
                      </a:pPr>
                      <a:r>
                        <a:rPr lang="es-ES" sz="900" b="1">
                          <a:effectLst/>
                          <a:latin typeface="Times New Roman"/>
                          <a:ea typeface="Times New Roman"/>
                          <a:cs typeface="Times New Roman"/>
                        </a:rPr>
                        <a:t>17 </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Procesos judiciales y extrajudiciales en cobro de créditos.</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dirty="0">
                          <a:effectLst/>
                          <a:latin typeface="Times New Roman"/>
                          <a:ea typeface="Times New Roman"/>
                          <a:cs typeface="Times New Roman"/>
                        </a:rPr>
                        <a:t>Anomalías durante los procesos judiciales y extrajudiciales para el cobro de préstamos en mora.</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Posible</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Moderado</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65745">
                <a:tc>
                  <a:txBody>
                    <a:bodyPr/>
                    <a:lstStyle/>
                    <a:p>
                      <a:pPr algn="ctr">
                        <a:lnSpc>
                          <a:spcPct val="115000"/>
                        </a:lnSpc>
                        <a:spcAft>
                          <a:spcPts val="0"/>
                        </a:spcAft>
                      </a:pPr>
                      <a:r>
                        <a:rPr lang="es-ES" sz="900" b="1">
                          <a:effectLst/>
                          <a:latin typeface="Times New Roman"/>
                          <a:ea typeface="Times New Roman"/>
                          <a:cs typeface="Times New Roman"/>
                        </a:rPr>
                        <a:t>18</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Procesos de capacitación sobre el otorgamiento de préstamos.</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Retraso y gastos excesivos en la capacitación del área crediticia sobre el otorgamiento de préstamos.</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Probable</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Mayor</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339447">
                <a:tc>
                  <a:txBody>
                    <a:bodyPr/>
                    <a:lstStyle/>
                    <a:p>
                      <a:pPr algn="ctr">
                        <a:lnSpc>
                          <a:spcPct val="115000"/>
                        </a:lnSpc>
                        <a:spcAft>
                          <a:spcPts val="0"/>
                        </a:spcAft>
                      </a:pPr>
                      <a:r>
                        <a:rPr lang="es-ES" sz="900" b="1">
                          <a:effectLst/>
                          <a:latin typeface="Times New Roman"/>
                          <a:ea typeface="Times New Roman"/>
                          <a:cs typeface="Times New Roman"/>
                        </a:rPr>
                        <a:t>19</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Capacitación sobre los riesgos financieros.</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Escasa capacitación en el manejo y control de riesgos financieros</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solidFill>
                            <a:srgbClr val="FFFFFF"/>
                          </a:solidFill>
                          <a:effectLst/>
                          <a:latin typeface="Times New Roman"/>
                          <a:ea typeface="Times New Roman"/>
                          <a:cs typeface="Times New Roman"/>
                        </a:rPr>
                        <a:t>Casi seguro</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solidFill>
                            <a:srgbClr val="FFFFFF"/>
                          </a:solidFill>
                          <a:effectLst/>
                          <a:latin typeface="Times New Roman"/>
                          <a:ea typeface="Times New Roman"/>
                          <a:cs typeface="Times New Roman"/>
                        </a:rPr>
                        <a:t>Catastrófico</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52596">
                <a:tc>
                  <a:txBody>
                    <a:bodyPr/>
                    <a:lstStyle/>
                    <a:p>
                      <a:pPr algn="ctr">
                        <a:lnSpc>
                          <a:spcPct val="115000"/>
                        </a:lnSpc>
                        <a:spcAft>
                          <a:spcPts val="0"/>
                        </a:spcAft>
                      </a:pPr>
                      <a:r>
                        <a:rPr lang="es-ES" sz="900" b="1">
                          <a:effectLst/>
                          <a:latin typeface="Times New Roman"/>
                          <a:ea typeface="Times New Roman"/>
                          <a:cs typeface="Times New Roman"/>
                        </a:rPr>
                        <a:t>20</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Rotación y determinación de funciones en área crediticia.</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Excesiva rotación de personal y no diferenciación de las funciones y actividades en el Área de Crédito.</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Posible</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Moderado</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52596">
                <a:tc>
                  <a:txBody>
                    <a:bodyPr/>
                    <a:lstStyle/>
                    <a:p>
                      <a:pPr algn="ctr">
                        <a:lnSpc>
                          <a:spcPct val="115000"/>
                        </a:lnSpc>
                        <a:spcAft>
                          <a:spcPts val="0"/>
                        </a:spcAft>
                      </a:pPr>
                      <a:r>
                        <a:rPr lang="es-ES" sz="900" b="1">
                          <a:effectLst/>
                          <a:latin typeface="Times New Roman"/>
                          <a:ea typeface="Times New Roman"/>
                          <a:cs typeface="Times New Roman"/>
                        </a:rPr>
                        <a:t>21</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dirty="0">
                          <a:effectLst/>
                          <a:latin typeface="Times New Roman"/>
                          <a:ea typeface="Times New Roman"/>
                          <a:cs typeface="Times New Roman"/>
                        </a:rPr>
                        <a:t>Aplicación de las normas internacionales para créditos.</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Inobservancia de las normas internacionales para el manejo de créditos (Acuerdos de Basilea II y III).</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Posible</a:t>
                      </a:r>
                      <a:endParaRPr lang="es-EC" sz="90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Moderado</a:t>
                      </a:r>
                      <a:endParaRPr lang="es-EC" sz="900" dirty="0">
                        <a:effectLst/>
                        <a:latin typeface="Calibri"/>
                        <a:ea typeface="Times New Roman"/>
                        <a:cs typeface="Times New Roman"/>
                      </a:endParaRPr>
                    </a:p>
                  </a:txBody>
                  <a:tcPr marL="44276" marR="442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 name="120 Rectángulo"/>
          <p:cNvSpPr/>
          <p:nvPr/>
        </p:nvSpPr>
        <p:spPr>
          <a:xfrm>
            <a:off x="6742112" y="5655875"/>
            <a:ext cx="923290" cy="329565"/>
          </a:xfrm>
          <a:prstGeom prst="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s-ES" sz="1000" b="1" i="0" u="none" strike="noStrike" kern="0" cap="none" spc="0" normalizeH="0" baseline="0" noProof="0">
                <a:ln>
                  <a:noFill/>
                </a:ln>
                <a:solidFill>
                  <a:sysClr val="windowText" lastClr="000000"/>
                </a:solidFill>
                <a:effectLst/>
                <a:uLnTx/>
                <a:uFillTx/>
                <a:latin typeface="Times New Roman"/>
                <a:ea typeface="Times New Roman"/>
                <a:cs typeface="Times New Roman"/>
              </a:rPr>
              <a:t>CONTINÚA</a:t>
            </a:r>
            <a:endParaRPr kumimoji="0" lang="es-EC"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sp>
        <p:nvSpPr>
          <p:cNvPr id="6" name="119 Flecha derecha"/>
          <p:cNvSpPr/>
          <p:nvPr/>
        </p:nvSpPr>
        <p:spPr>
          <a:xfrm>
            <a:off x="8028384" y="5721914"/>
            <a:ext cx="800735" cy="197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Tree>
    <p:extLst>
      <p:ext uri="{BB962C8B-B14F-4D97-AF65-F5344CB8AC3E}">
        <p14:creationId xmlns:p14="http://schemas.microsoft.com/office/powerpoint/2010/main" val="3939561746"/>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19992" y="30144"/>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CUALITATIVAS</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Matriz de Probabilidad e Impacto y Mapa de Riesgos</a:t>
            </a:r>
          </a:p>
          <a:p>
            <a:pPr algn="ct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223349518"/>
              </p:ext>
            </p:extLst>
          </p:nvPr>
        </p:nvGraphicFramePr>
        <p:xfrm>
          <a:off x="2987824" y="692696"/>
          <a:ext cx="5996864" cy="2316607"/>
        </p:xfrm>
        <a:graphic>
          <a:graphicData uri="http://schemas.openxmlformats.org/drawingml/2006/table">
            <a:tbl>
              <a:tblPr firstRow="1" firstCol="1" bandRow="1"/>
              <a:tblGrid>
                <a:gridCol w="375158"/>
                <a:gridCol w="1206876"/>
                <a:gridCol w="1906227"/>
                <a:gridCol w="1332164"/>
                <a:gridCol w="1176439"/>
              </a:tblGrid>
              <a:tr h="1054735">
                <a:tc>
                  <a:txBody>
                    <a:bodyPr/>
                    <a:lstStyle/>
                    <a:p>
                      <a:pPr algn="ctr">
                        <a:lnSpc>
                          <a:spcPct val="115000"/>
                        </a:lnSpc>
                        <a:spcAft>
                          <a:spcPts val="0"/>
                        </a:spcAft>
                      </a:pPr>
                      <a:r>
                        <a:rPr lang="es-ES" sz="900" b="1" dirty="0">
                          <a:effectLst/>
                          <a:latin typeface="Times New Roman"/>
                          <a:ea typeface="Times New Roman"/>
                          <a:cs typeface="Times New Roman"/>
                        </a:rPr>
                        <a:t>22</a:t>
                      </a:r>
                      <a:endParaRPr lang="es-EC"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dirty="0">
                          <a:effectLst/>
                          <a:latin typeface="Times New Roman"/>
                          <a:ea typeface="Times New Roman"/>
                          <a:cs typeface="Times New Roman"/>
                        </a:rPr>
                        <a:t>Nivel de seguridad de la cooperativa.</a:t>
                      </a:r>
                      <a:endParaRPr lang="es-EC"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dirty="0">
                          <a:effectLst/>
                          <a:latin typeface="Times New Roman"/>
                          <a:ea typeface="Times New Roman"/>
                          <a:cs typeface="Times New Roman"/>
                        </a:rPr>
                        <a:t>Temor por parte de los clientes y personal de la cooperativa de sufrir ataques delincuenciales al momento de recibir el dinero proveniente de la concesión de créditos y retiros.</a:t>
                      </a:r>
                      <a:endParaRPr lang="es-EC"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solidFill>
                            <a:srgbClr val="FFFFFF"/>
                          </a:solidFill>
                          <a:effectLst/>
                          <a:latin typeface="Times New Roman"/>
                          <a:ea typeface="Times New Roman"/>
                          <a:cs typeface="Times New Roman"/>
                        </a:rPr>
                        <a:t>Casi seguro</a:t>
                      </a:r>
                      <a:endParaRPr lang="es-EC"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solidFill>
                            <a:srgbClr val="FFFFFF"/>
                          </a:solidFill>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solidFill>
                            <a:srgbClr val="FFFFFF"/>
                          </a:solidFill>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Mayor</a:t>
                      </a:r>
                      <a:endParaRPr lang="es-EC"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0">
                <a:tc>
                  <a:txBody>
                    <a:bodyPr/>
                    <a:lstStyle/>
                    <a:p>
                      <a:pPr algn="ctr">
                        <a:lnSpc>
                          <a:spcPct val="115000"/>
                        </a:lnSpc>
                        <a:spcAft>
                          <a:spcPts val="0"/>
                        </a:spcAft>
                      </a:pPr>
                      <a:r>
                        <a:rPr lang="es-ES" sz="900" b="1">
                          <a:effectLst/>
                          <a:latin typeface="Times New Roman"/>
                          <a:ea typeface="Times New Roman"/>
                          <a:cs typeface="Times New Roman"/>
                        </a:rPr>
                        <a:t>23</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Sistemas informáticos de la institución.</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No renovación frecuente de los aparatos informáticos de la institución.</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Posible</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b="1"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Moderado</a:t>
                      </a:r>
                      <a:endParaRPr lang="es-EC"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ctr">
                        <a:lnSpc>
                          <a:spcPct val="115000"/>
                        </a:lnSpc>
                        <a:spcAft>
                          <a:spcPts val="0"/>
                        </a:spcAft>
                      </a:pPr>
                      <a:r>
                        <a:rPr lang="es-ES" sz="900" b="1">
                          <a:effectLst/>
                          <a:latin typeface="Times New Roman"/>
                          <a:ea typeface="Times New Roman"/>
                          <a:cs typeface="Times New Roman"/>
                        </a:rPr>
                        <a:t>24</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Software para los sistemas informáticos de la cooperativa.</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Falta de software y páginas Web de seguridad para las bases de datos de la cooperativa.</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a:effectLst/>
                          <a:latin typeface="Times New Roman"/>
                          <a:ea typeface="Times New Roman"/>
                          <a:cs typeface="Times New Roman"/>
                        </a:rPr>
                        <a:t> </a:t>
                      </a:r>
                      <a:endParaRPr lang="es-EC" sz="900">
                        <a:effectLst/>
                        <a:latin typeface="Calibri"/>
                        <a:ea typeface="Times New Roman"/>
                        <a:cs typeface="Times New Roman"/>
                      </a:endParaRPr>
                    </a:p>
                    <a:p>
                      <a:pPr algn="ctr">
                        <a:lnSpc>
                          <a:spcPct val="115000"/>
                        </a:lnSpc>
                        <a:spcAft>
                          <a:spcPts val="0"/>
                        </a:spcAft>
                      </a:pPr>
                      <a:r>
                        <a:rPr lang="es-ES" sz="900" b="1">
                          <a:effectLst/>
                          <a:latin typeface="Times New Roman"/>
                          <a:ea typeface="Times New Roman"/>
                          <a:cs typeface="Times New Roman"/>
                        </a:rPr>
                        <a:t>Posible</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900" dirty="0">
                          <a:effectLst/>
                          <a:latin typeface="Times New Roman"/>
                          <a:ea typeface="Times New Roman"/>
                          <a:cs typeface="Times New Roman"/>
                        </a:rPr>
                        <a:t> </a:t>
                      </a:r>
                      <a:endParaRPr lang="es-EC" sz="900" dirty="0">
                        <a:effectLst/>
                        <a:latin typeface="Calibri"/>
                        <a:ea typeface="Times New Roman"/>
                        <a:cs typeface="Times New Roman"/>
                      </a:endParaRPr>
                    </a:p>
                    <a:p>
                      <a:pPr algn="ctr">
                        <a:lnSpc>
                          <a:spcPct val="115000"/>
                        </a:lnSpc>
                        <a:spcAft>
                          <a:spcPts val="0"/>
                        </a:spcAft>
                      </a:pPr>
                      <a:r>
                        <a:rPr lang="es-ES" sz="900" b="1" dirty="0">
                          <a:effectLst/>
                          <a:latin typeface="Times New Roman"/>
                          <a:ea typeface="Times New Roman"/>
                          <a:cs typeface="Times New Roman"/>
                        </a:rPr>
                        <a:t>Moderado</a:t>
                      </a:r>
                      <a:endParaRPr lang="es-EC"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0">
                <a:tc>
                  <a:txBody>
                    <a:bodyPr/>
                    <a:lstStyle/>
                    <a:p>
                      <a:pPr algn="ctr">
                        <a:lnSpc>
                          <a:spcPct val="115000"/>
                        </a:lnSpc>
                        <a:spcAft>
                          <a:spcPts val="0"/>
                        </a:spcAft>
                      </a:pPr>
                      <a:r>
                        <a:rPr lang="es-ES" sz="900" b="1">
                          <a:effectLst/>
                          <a:latin typeface="Times New Roman"/>
                          <a:ea typeface="Times New Roman"/>
                          <a:cs typeface="Times New Roman"/>
                        </a:rPr>
                        <a:t>25</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gn="ctr">
                        <a:lnSpc>
                          <a:spcPct val="115000"/>
                        </a:lnSpc>
                        <a:spcAft>
                          <a:spcPts val="0"/>
                        </a:spcAft>
                      </a:pPr>
                      <a:r>
                        <a:rPr lang="es-ES" sz="900">
                          <a:effectLst/>
                          <a:latin typeface="Times New Roman"/>
                          <a:ea typeface="Times New Roman"/>
                          <a:cs typeface="Times New Roman"/>
                        </a:rPr>
                        <a:t>Página Web de la cooperativa.</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99FF"/>
                    </a:solidFill>
                  </a:tcPr>
                </a:tc>
                <a:tc>
                  <a:txBody>
                    <a:bodyPr/>
                    <a:lstStyle/>
                    <a:p>
                      <a:pPr algn="just">
                        <a:lnSpc>
                          <a:spcPct val="115000"/>
                        </a:lnSpc>
                        <a:spcAft>
                          <a:spcPts val="0"/>
                        </a:spcAft>
                      </a:pPr>
                      <a:r>
                        <a:rPr lang="es-ES" sz="900">
                          <a:effectLst/>
                          <a:latin typeface="Times New Roman"/>
                          <a:ea typeface="Times New Roman"/>
                          <a:cs typeface="Times New Roman"/>
                        </a:rPr>
                        <a:t>Falta de un portal Web en la institución. </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lnSpc>
                          <a:spcPct val="115000"/>
                        </a:lnSpc>
                        <a:spcAft>
                          <a:spcPts val="0"/>
                        </a:spcAft>
                      </a:pPr>
                      <a:r>
                        <a:rPr lang="es-ES" sz="900" b="1">
                          <a:effectLst/>
                          <a:latin typeface="Times New Roman"/>
                          <a:ea typeface="Times New Roman"/>
                          <a:cs typeface="Times New Roman"/>
                        </a:rPr>
                        <a:t>Probable</a:t>
                      </a:r>
                      <a:endParaRPr lang="es-EC" sz="900">
                        <a:effectLst/>
                        <a:latin typeface="Calibri"/>
                        <a:ea typeface="Times New Roman"/>
                        <a:cs typeface="Times New Roman"/>
                      </a:endParaRPr>
                    </a:p>
                    <a:p>
                      <a:pPr algn="ctr">
                        <a:lnSpc>
                          <a:spcPct val="115000"/>
                        </a:lnSpc>
                        <a:spcAft>
                          <a:spcPts val="0"/>
                        </a:spcAft>
                      </a:pPr>
                      <a:r>
                        <a:rPr lang="es-ES" sz="900">
                          <a:effectLst/>
                          <a:latin typeface="Times New Roman"/>
                          <a:ea typeface="Times New Roman"/>
                          <a:cs typeface="Times New Roman"/>
                        </a:rPr>
                        <a:t> </a:t>
                      </a:r>
                      <a:endParaRPr lang="es-EC" sz="90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ctr">
                        <a:lnSpc>
                          <a:spcPct val="115000"/>
                        </a:lnSpc>
                        <a:spcAft>
                          <a:spcPts val="0"/>
                        </a:spcAft>
                      </a:pPr>
                      <a:r>
                        <a:rPr lang="es-ES" sz="900" b="1" dirty="0">
                          <a:effectLst/>
                          <a:latin typeface="Times New Roman"/>
                          <a:ea typeface="Times New Roman"/>
                          <a:cs typeface="Times New Roman"/>
                        </a:rPr>
                        <a:t>Moderado</a:t>
                      </a:r>
                      <a:endParaRPr lang="es-EC" sz="900" dirty="0">
                        <a:effectLst/>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284984"/>
            <a:ext cx="605517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628950"/>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barn(inVertical)">
                                      <p:cBhvr>
                                        <p:cTn id="1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479661" y="981074"/>
            <a:ext cx="6697340" cy="4922837"/>
          </a:xfrm>
          <a:prstGeom prst="rect">
            <a:avLst/>
          </a:prstGeom>
        </p:spPr>
        <p:txBody>
          <a:bodyPr>
            <a:normAutofit/>
          </a:bodyPr>
          <a:lstStyle/>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p:txBody>
      </p:sp>
      <p:sp>
        <p:nvSpPr>
          <p:cNvPr id="13" name="1 Título"/>
          <p:cNvSpPr txBox="1">
            <a:spLocks/>
          </p:cNvSpPr>
          <p:nvPr/>
        </p:nvSpPr>
        <p:spPr>
          <a:xfrm>
            <a:off x="3128538" y="115887"/>
            <a:ext cx="5976664"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CONTENIDO DE LA INVESTIGACIÓN</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29" name="28 Diagrama"/>
          <p:cNvGraphicFramePr/>
          <p:nvPr>
            <p:extLst>
              <p:ext uri="{D42A27DB-BD31-4B8C-83A1-F6EECF244321}">
                <p14:modId xmlns:p14="http://schemas.microsoft.com/office/powerpoint/2010/main" val="3672155738"/>
              </p:ext>
            </p:extLst>
          </p:nvPr>
        </p:nvGraphicFramePr>
        <p:xfrm>
          <a:off x="1187624" y="1396999"/>
          <a:ext cx="7704856" cy="469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637623"/>
      </p:ext>
    </p:extLst>
  </p:cSld>
  <p:clrMapOvr>
    <a:masterClrMapping/>
  </p:clrMapOvr>
  <mc:AlternateContent xmlns:mc="http://schemas.openxmlformats.org/markup-compatibility/2006" xmlns:p14="http://schemas.microsoft.com/office/powerpoint/2010/main">
    <mc:Choice Requires="p14">
      <p:transition spd="slow">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CUANTITATIVAS</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Ratios financieros  de la Superintendencia de Economía Popular y Solidaria y comparación de cifras con otras entidades del Segmento 4 </a:t>
            </a:r>
          </a:p>
          <a:p>
            <a:pPr algn="ct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2 Rectángulo"/>
              <p:cNvSpPr/>
              <p:nvPr/>
            </p:nvSpPr>
            <p:spPr>
              <a:xfrm>
                <a:off x="812744" y="1152321"/>
                <a:ext cx="8208912" cy="6649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smtClean="0">
                          <a:ln>
                            <a:solidFill>
                              <a:sysClr val="windowText" lastClr="000000"/>
                            </a:solidFill>
                          </a:ln>
                          <a:latin typeface="Cambria Math"/>
                          <a:ea typeface="Times New Roman"/>
                          <a:cs typeface="Times New Roman"/>
                        </a:rPr>
                        <m:t>𝑀𝑜𝑟𝑜𝑠𝑖𝑑𝑎𝑑</m:t>
                      </m:r>
                      <m:r>
                        <a:rPr lang="es-ES" i="1" smtClean="0">
                          <a:ln>
                            <a:solidFill>
                              <a:sysClr val="windowText" lastClr="000000"/>
                            </a:solidFill>
                          </a:ln>
                          <a:latin typeface="Cambria Math"/>
                          <a:ea typeface="Times New Roman"/>
                          <a:cs typeface="Times New Roman"/>
                        </a:rPr>
                        <m:t> </m:t>
                      </m:r>
                      <m:r>
                        <a:rPr lang="es-ES" i="1" smtClean="0">
                          <a:ln>
                            <a:solidFill>
                              <a:sysClr val="windowText" lastClr="000000"/>
                            </a:solidFill>
                          </a:ln>
                          <a:latin typeface="Cambria Math"/>
                          <a:ea typeface="Times New Roman"/>
                          <a:cs typeface="Times New Roman"/>
                        </a:rPr>
                        <m:t>𝐶𝑎𝑟𝑡𝑒𝑟𝑎</m:t>
                      </m:r>
                      <m:r>
                        <a:rPr lang="es-ES" i="1" smtClean="0">
                          <a:ln>
                            <a:solidFill>
                              <a:sysClr val="windowText" lastClr="000000"/>
                            </a:solidFill>
                          </a:ln>
                          <a:latin typeface="Cambria Math"/>
                          <a:ea typeface="Times New Roman"/>
                          <a:cs typeface="Times New Roman"/>
                        </a:rPr>
                        <m:t> </m:t>
                      </m:r>
                      <m:r>
                        <a:rPr lang="es-ES" i="1" smtClean="0">
                          <a:ln>
                            <a:solidFill>
                              <a:sysClr val="windowText" lastClr="000000"/>
                            </a:solidFill>
                          </a:ln>
                          <a:latin typeface="Cambria Math"/>
                          <a:ea typeface="Times New Roman"/>
                          <a:cs typeface="Times New Roman"/>
                        </a:rPr>
                        <m:t>𝑀𝑖𝑐𝑟𝑜𝑒𝑚𝑝𝑟𝑒𝑠𝑎</m:t>
                      </m:r>
                      <m:r>
                        <a:rPr lang="es-ES" i="1" smtClean="0">
                          <a:ln>
                            <a:solidFill>
                              <a:sysClr val="windowText" lastClr="000000"/>
                            </a:solidFill>
                          </a:ln>
                          <a:latin typeface="Cambria Math"/>
                          <a:ea typeface="Times New Roman"/>
                          <a:cs typeface="Times New Roman"/>
                        </a:rPr>
                        <m:t> = </m:t>
                      </m:r>
                      <m:f>
                        <m:fPr>
                          <m:ctrlPr>
                            <a:rPr lang="es-EC" i="1">
                              <a:ln>
                                <a:solidFill>
                                  <a:sysClr val="windowText" lastClr="000000"/>
                                </a:solidFill>
                              </a:ln>
                              <a:effectLst/>
                              <a:latin typeface="Cambria Math"/>
                              <a:cs typeface="Times New Roman"/>
                            </a:rPr>
                          </m:ctrlPr>
                        </m:fPr>
                        <m:num>
                          <m:r>
                            <a:rPr lang="es-ES" i="1">
                              <a:ln>
                                <a:solidFill>
                                  <a:sysClr val="windowText" lastClr="000000"/>
                                </a:solidFill>
                              </a:ln>
                              <a:effectLst/>
                              <a:latin typeface="Cambria Math"/>
                              <a:ea typeface="Times New Roman"/>
                              <a:cs typeface="Times New Roman"/>
                            </a:rPr>
                            <m:t>𝐶𝑎𝑟𝑡𝑒𝑟𝑎</m:t>
                          </m:r>
                          <m:r>
                            <a:rPr lang="es-ES" i="1">
                              <a:ln>
                                <a:solidFill>
                                  <a:sysClr val="windowText" lastClr="000000"/>
                                </a:solidFill>
                              </a:ln>
                              <a:effectLst/>
                              <a:latin typeface="Cambria Math"/>
                              <a:ea typeface="Times New Roman"/>
                              <a:cs typeface="Times New Roman"/>
                            </a:rPr>
                            <m:t> </m:t>
                          </m:r>
                          <m:r>
                            <a:rPr lang="es-ES" i="1">
                              <a:ln>
                                <a:solidFill>
                                  <a:sysClr val="windowText" lastClr="000000"/>
                                </a:solidFill>
                              </a:ln>
                              <a:effectLst/>
                              <a:latin typeface="Cambria Math"/>
                              <a:ea typeface="Times New Roman"/>
                              <a:cs typeface="Times New Roman"/>
                            </a:rPr>
                            <m:t>𝐼𝑚𝑝𝑟𝑜𝑑𝑢𝑐𝑡𝑖𝑣𝑎</m:t>
                          </m:r>
                          <m:r>
                            <a:rPr lang="es-ES" i="1">
                              <a:ln>
                                <a:solidFill>
                                  <a:sysClr val="windowText" lastClr="000000"/>
                                </a:solidFill>
                              </a:ln>
                              <a:effectLst/>
                              <a:latin typeface="Cambria Math"/>
                              <a:ea typeface="Times New Roman"/>
                              <a:cs typeface="Times New Roman"/>
                            </a:rPr>
                            <m:t> </m:t>
                          </m:r>
                          <m:r>
                            <a:rPr lang="es-ES" i="1">
                              <a:ln>
                                <a:solidFill>
                                  <a:sysClr val="windowText" lastClr="000000"/>
                                </a:solidFill>
                              </a:ln>
                              <a:effectLst/>
                              <a:latin typeface="Cambria Math"/>
                              <a:ea typeface="Times New Roman"/>
                              <a:cs typeface="Times New Roman"/>
                            </a:rPr>
                            <m:t>𝑀𝑖𝑐𝑟𝑜𝑒𝑚𝑝𝑟𝑒𝑠𝑎</m:t>
                          </m:r>
                        </m:num>
                        <m:den>
                          <m:r>
                            <a:rPr lang="es-ES" i="1">
                              <a:ln>
                                <a:solidFill>
                                  <a:sysClr val="windowText" lastClr="000000"/>
                                </a:solidFill>
                              </a:ln>
                              <a:effectLst/>
                              <a:latin typeface="Cambria Math"/>
                              <a:ea typeface="Times New Roman"/>
                              <a:cs typeface="Times New Roman"/>
                            </a:rPr>
                            <m:t>𝐶𝑎𝑟𝑡𝑒𝑟𝑎</m:t>
                          </m:r>
                          <m:r>
                            <a:rPr lang="es-ES" i="1">
                              <a:ln>
                                <a:solidFill>
                                  <a:sysClr val="windowText" lastClr="000000"/>
                                </a:solidFill>
                              </a:ln>
                              <a:effectLst/>
                              <a:latin typeface="Cambria Math"/>
                              <a:ea typeface="Times New Roman"/>
                              <a:cs typeface="Times New Roman"/>
                            </a:rPr>
                            <m:t> </m:t>
                          </m:r>
                          <m:r>
                            <a:rPr lang="es-ES" i="1">
                              <a:ln>
                                <a:solidFill>
                                  <a:sysClr val="windowText" lastClr="000000"/>
                                </a:solidFill>
                              </a:ln>
                              <a:effectLst/>
                              <a:latin typeface="Cambria Math"/>
                              <a:ea typeface="Times New Roman"/>
                              <a:cs typeface="Times New Roman"/>
                            </a:rPr>
                            <m:t>𝑁𝑒𝑡𝑎</m:t>
                          </m:r>
                          <m:r>
                            <a:rPr lang="es-ES" i="1">
                              <a:ln>
                                <a:solidFill>
                                  <a:sysClr val="windowText" lastClr="000000"/>
                                </a:solidFill>
                              </a:ln>
                              <a:effectLst/>
                              <a:latin typeface="Cambria Math"/>
                              <a:ea typeface="Times New Roman"/>
                              <a:cs typeface="Times New Roman"/>
                            </a:rPr>
                            <m:t> </m:t>
                          </m:r>
                          <m:r>
                            <a:rPr lang="es-ES" i="1">
                              <a:ln>
                                <a:solidFill>
                                  <a:sysClr val="windowText" lastClr="000000"/>
                                </a:solidFill>
                              </a:ln>
                              <a:effectLst/>
                              <a:latin typeface="Cambria Math"/>
                              <a:ea typeface="Times New Roman"/>
                              <a:cs typeface="Times New Roman"/>
                            </a:rPr>
                            <m:t>𝑀𝑖𝑐𝑟𝑜𝑒𝑚𝑝𝑟𝑒𝑠𝑎</m:t>
                          </m:r>
                        </m:den>
                      </m:f>
                    </m:oMath>
                  </m:oMathPara>
                </a14:m>
                <a:endParaRPr lang="es-EC" dirty="0">
                  <a:ln>
                    <a:solidFill>
                      <a:sysClr val="windowText" lastClr="000000"/>
                    </a:solidFill>
                  </a:ln>
                </a:endParaRPr>
              </a:p>
            </p:txBody>
          </p:sp>
        </mc:Choice>
        <mc:Fallback xmlns="">
          <p:sp>
            <p:nvSpPr>
              <p:cNvPr id="3" name="2 Rectángulo"/>
              <p:cNvSpPr>
                <a:spLocks noRot="1" noChangeAspect="1" noMove="1" noResize="1" noEditPoints="1" noAdjustHandles="1" noChangeArrowheads="1" noChangeShapeType="1" noTextEdit="1"/>
              </p:cNvSpPr>
              <p:nvPr/>
            </p:nvSpPr>
            <p:spPr>
              <a:xfrm>
                <a:off x="812744" y="1152321"/>
                <a:ext cx="8208912" cy="664926"/>
              </a:xfrm>
              <a:prstGeom prst="rect">
                <a:avLst/>
              </a:prstGeom>
              <a:blipFill rotWithShape="1">
                <a:blip r:embed="rId3"/>
                <a:stretch>
                  <a:fillRect/>
                </a:stretch>
              </a:blipFill>
            </p:spPr>
            <p:txBody>
              <a:bodyPr/>
              <a:lstStyle/>
              <a:p>
                <a:r>
                  <a:rPr lang="es-EC">
                    <a:noFill/>
                  </a:rPr>
                  <a:t> </a:t>
                </a:r>
              </a:p>
            </p:txBody>
          </p:sp>
        </mc:Fallback>
      </mc:AlternateContent>
      <p:graphicFrame>
        <p:nvGraphicFramePr>
          <p:cNvPr id="8" name="7 Gráfico"/>
          <p:cNvGraphicFramePr/>
          <p:nvPr>
            <p:extLst>
              <p:ext uri="{D42A27DB-BD31-4B8C-83A1-F6EECF244321}">
                <p14:modId xmlns:p14="http://schemas.microsoft.com/office/powerpoint/2010/main" val="3343301995"/>
              </p:ext>
            </p:extLst>
          </p:nvPr>
        </p:nvGraphicFramePr>
        <p:xfrm>
          <a:off x="2051720" y="1817247"/>
          <a:ext cx="6696744" cy="44098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7887523"/>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Graphic spid="8"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CUANTITATIVAS</a:t>
            </a:r>
          </a:p>
          <a:p>
            <a:pPr algn="ctr"/>
            <a:r>
              <a:rPr lang="es-ES" sz="14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Demostración de morosidad alta con revisión de datos de cartera de una muestra de 169 clientes de reporte del 31/08/2014  (parte del reporte)</a:t>
            </a:r>
          </a:p>
          <a:p>
            <a:pPr algn="ct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4103881918"/>
              </p:ext>
            </p:extLst>
          </p:nvPr>
        </p:nvGraphicFramePr>
        <p:xfrm>
          <a:off x="3059322" y="908720"/>
          <a:ext cx="5904659" cy="5608320"/>
        </p:xfrm>
        <a:graphic>
          <a:graphicData uri="http://schemas.openxmlformats.org/drawingml/2006/table">
            <a:tbl>
              <a:tblPr firstRow="1" firstCol="1" bandRow="1"/>
              <a:tblGrid>
                <a:gridCol w="562484"/>
                <a:gridCol w="699916"/>
                <a:gridCol w="832389"/>
                <a:gridCol w="848685"/>
                <a:gridCol w="655995"/>
                <a:gridCol w="590111"/>
                <a:gridCol w="694957"/>
                <a:gridCol w="451971"/>
                <a:gridCol w="568151"/>
              </a:tblGrid>
              <a:tr h="133215">
                <a:tc gridSpan="9">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REPORTE DE CLIENTES CON CARTERA VENCIDA EXPEDIDO EL 31 DE AGOSTO DEL 2014</a:t>
                      </a:r>
                      <a:endParaRPr lang="es-EC" sz="800" dirty="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666074">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VALOR CRÉDITO $</a:t>
                      </a:r>
                      <a:endParaRPr lang="es-EC" sz="800" dirty="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tabLst>
                          <a:tab pos="317500" algn="l"/>
                        </a:tabLst>
                      </a:pPr>
                      <a:r>
                        <a:rPr lang="es-ES" sz="800" b="1" dirty="0">
                          <a:solidFill>
                            <a:srgbClr val="FF0000"/>
                          </a:solidFill>
                          <a:effectLst/>
                          <a:latin typeface="Times New Roman"/>
                          <a:ea typeface="Times New Roman"/>
                          <a:cs typeface="Times New Roman"/>
                        </a:rPr>
                        <a:t>FECHA CONCESIÓN</a:t>
                      </a:r>
                      <a:endParaRPr lang="es-EC" sz="800" dirty="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FECHA DE VENCIMIENTO</a:t>
                      </a:r>
                      <a:endParaRPr lang="es-EC" sz="800" dirty="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CALIFICACIÓN</a:t>
                      </a:r>
                      <a:endParaRPr lang="es-EC" sz="800" dirty="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solidFill>
                            <a:srgbClr val="FF0000"/>
                          </a:solidFill>
                          <a:effectLst/>
                          <a:latin typeface="Times New Roman"/>
                          <a:ea typeface="Times New Roman"/>
                          <a:cs typeface="Times New Roman"/>
                        </a:rPr>
                        <a:t>CARTERA NO DEVENGA INTERESES $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solidFill>
                            <a:srgbClr val="FF0000"/>
                          </a:solidFill>
                          <a:effectLst/>
                          <a:latin typeface="Times New Roman"/>
                          <a:ea typeface="Times New Roman"/>
                          <a:cs typeface="Times New Roman"/>
                        </a:rPr>
                        <a:t>CARTERA VENCIDA $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solidFill>
                            <a:srgbClr val="FF0000"/>
                          </a:solidFill>
                          <a:effectLst/>
                          <a:latin typeface="Times New Roman"/>
                          <a:ea typeface="Times New Roman"/>
                          <a:cs typeface="Times New Roman"/>
                        </a:rPr>
                        <a:t>CARTERA CASTIGADA S</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solidFill>
                            <a:srgbClr val="FF0000"/>
                          </a:solidFill>
                          <a:effectLst/>
                          <a:latin typeface="Times New Roman"/>
                          <a:ea typeface="Times New Roman"/>
                          <a:cs typeface="Times New Roman"/>
                        </a:rPr>
                        <a:t>TOTAL DEUDA S</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TIEMPO VENCIDO DÍAS</a:t>
                      </a:r>
                      <a:endParaRPr lang="es-EC" sz="800" dirty="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263,33</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13/01/2009</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13/04/2009</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effectLst/>
                          <a:latin typeface="Times New Roman"/>
                          <a:ea typeface="Times New Roman"/>
                          <a:cs typeface="Times New Roman"/>
                        </a:rPr>
                        <a:t>E</a:t>
                      </a:r>
                      <a:endParaRPr lang="es-EC" sz="800" dirty="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effectLst/>
                          <a:latin typeface="Times New Roman"/>
                          <a:ea typeface="Times New Roman"/>
                          <a:cs typeface="Times New Roman"/>
                        </a:rPr>
                        <a:t>                                                                          -   </a:t>
                      </a:r>
                      <a:endParaRPr lang="es-EC" sz="800" dirty="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263,33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263,33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2004</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316,00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21/01/2009</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21/04/2009</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effectLst/>
                          <a:latin typeface="Times New Roman"/>
                          <a:ea typeface="Times New Roman"/>
                          <a:cs typeface="Times New Roman"/>
                        </a:rPr>
                        <a:t>                       316,00 </a:t>
                      </a:r>
                      <a:endParaRPr lang="es-EC" sz="800" dirty="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316,00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1996</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316,00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02/02/2009</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03/05/2009</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effectLst/>
                          <a:latin typeface="Times New Roman"/>
                          <a:ea typeface="Times New Roman"/>
                          <a:cs typeface="Times New Roman"/>
                        </a:rPr>
                        <a:t>                       316,00 </a:t>
                      </a:r>
                      <a:endParaRPr lang="es-EC" sz="800" dirty="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316,00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1985</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Arial"/>
                          <a:ea typeface="Times New Roman"/>
                          <a:cs typeface="Times New Roman"/>
                        </a:rPr>
                        <a:t>300,00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06/01/2009</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05/07/2009</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145,75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dirty="0">
                          <a:effectLst/>
                          <a:latin typeface="Times New Roman"/>
                          <a:ea typeface="Times New Roman"/>
                          <a:cs typeface="Times New Roman"/>
                        </a:rPr>
                        <a:t>145,75 </a:t>
                      </a:r>
                      <a:endParaRPr lang="es-EC" sz="800" dirty="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1921</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316,00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23/01/2009</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22/07/2009</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289,66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289,66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1979</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316,00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18/02/2009</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17/08/2009</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210,68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dirty="0">
                          <a:effectLst/>
                          <a:latin typeface="Times New Roman"/>
                          <a:ea typeface="Times New Roman"/>
                          <a:cs typeface="Times New Roman"/>
                        </a:rPr>
                        <a:t>210,68 </a:t>
                      </a:r>
                      <a:endParaRPr lang="es-EC" sz="800" dirty="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1894</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309,17</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29/04/2009</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26/10/2009</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309,17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309,17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1885</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210,53</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07/06/2010</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30/08/2010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118,89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dirty="0">
                          <a:effectLst/>
                          <a:latin typeface="Times New Roman"/>
                          <a:ea typeface="Times New Roman"/>
                          <a:cs typeface="Times New Roman"/>
                        </a:rPr>
                        <a:t>118,89 </a:t>
                      </a:r>
                      <a:endParaRPr lang="es-EC" sz="800" dirty="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1462</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210,53</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11/06/2010</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03/09/2010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30,93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30,93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1437</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315,79</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15/06/2010</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13/10/2010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315,79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315,79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1480</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138,95</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02/09/2010</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28/10/2010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138,95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dirty="0">
                          <a:effectLst/>
                          <a:latin typeface="Times New Roman"/>
                          <a:ea typeface="Times New Roman"/>
                          <a:cs typeface="Times New Roman"/>
                        </a:rPr>
                        <a:t>138,95 </a:t>
                      </a:r>
                      <a:endParaRPr lang="es-EC" sz="800" dirty="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1452</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210,53</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24/08/2010</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16/11/2010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27,61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dirty="0">
                          <a:effectLst/>
                          <a:latin typeface="Times New Roman"/>
                          <a:ea typeface="Times New Roman"/>
                          <a:cs typeface="Times New Roman"/>
                        </a:rPr>
                        <a:t>27,61 </a:t>
                      </a:r>
                      <a:endParaRPr lang="es-EC" sz="800" dirty="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1364</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147,37</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02/09/2010</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25/11/2010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75,22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75,22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1410</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169,61</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30/08/2010</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28/11/2010</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95,89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95,89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1375</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dirty="0">
                          <a:effectLst/>
                          <a:latin typeface="Times New Roman"/>
                          <a:ea typeface="Times New Roman"/>
                          <a:cs typeface="Times New Roman"/>
                        </a:rPr>
                        <a:t>210,53</a:t>
                      </a:r>
                      <a:endParaRPr lang="es-EC" sz="800" dirty="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30/06/2011</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22/09/2011</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124,94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124,94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1116</a:t>
                      </a:r>
                      <a:endParaRPr lang="es-EC" sz="800" dirty="0">
                        <a:solidFill>
                          <a:srgbClr val="FF0000"/>
                        </a:solidFill>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210,53</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30/08/2011</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22/11/2011</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176,64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176,64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effectLst/>
                          <a:latin typeface="Times New Roman"/>
                          <a:ea typeface="Times New Roman"/>
                          <a:cs typeface="Times New Roman"/>
                        </a:rPr>
                        <a:t>1069</a:t>
                      </a:r>
                      <a:endParaRPr lang="es-EC" sz="800" dirty="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66430">
                <a:tc>
                  <a:txBody>
                    <a:bodyPr/>
                    <a:lstStyle/>
                    <a:p>
                      <a:pPr algn="ctr">
                        <a:lnSpc>
                          <a:spcPct val="115000"/>
                        </a:lnSpc>
                        <a:spcAft>
                          <a:spcPts val="0"/>
                        </a:spcAft>
                      </a:pPr>
                      <a:r>
                        <a:rPr lang="es-ES" sz="800" b="1">
                          <a:effectLst/>
                          <a:latin typeface="Times New Roman"/>
                          <a:ea typeface="Times New Roman"/>
                          <a:cs typeface="Times New Roman"/>
                        </a:rPr>
                        <a:t>315,79</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tabLst>
                          <a:tab pos="317500" algn="l"/>
                        </a:tabLst>
                      </a:pPr>
                      <a:r>
                        <a:rPr lang="es-ES" sz="800" b="1">
                          <a:effectLst/>
                          <a:latin typeface="Times New Roman"/>
                          <a:ea typeface="Times New Roman"/>
                          <a:cs typeface="Times New Roman"/>
                        </a:rPr>
                        <a:t>30/08/2011</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22/11/2011</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E</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a:effectLst/>
                          <a:latin typeface="Times New Roman"/>
                          <a:ea typeface="Times New Roman"/>
                          <a:cs typeface="Times New Roman"/>
                        </a:rPr>
                        <a:t>                       213,42 </a:t>
                      </a:r>
                      <a:endParaRPr lang="es-EC" sz="80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solidFill>
                            <a:srgbClr val="FF0000"/>
                          </a:solidFill>
                          <a:effectLst/>
                          <a:latin typeface="Times New Roman"/>
                          <a:ea typeface="Times New Roman"/>
                          <a:cs typeface="Times New Roman"/>
                        </a:rPr>
                        <a:t>0</a:t>
                      </a:r>
                      <a:endParaRPr lang="es-EC" sz="800" dirty="0">
                        <a:solidFill>
                          <a:srgbClr val="FF0000"/>
                        </a:solidFill>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S" sz="800" b="1">
                          <a:effectLst/>
                          <a:latin typeface="Times New Roman"/>
                          <a:ea typeface="Times New Roman"/>
                          <a:cs typeface="Times New Roman"/>
                        </a:rPr>
                        <a:t>213,42 </a:t>
                      </a:r>
                      <a:endParaRPr lang="es-EC" sz="800">
                        <a:effectLst/>
                        <a:latin typeface="Calibri"/>
                        <a:ea typeface="Times New Roman"/>
                        <a:cs typeface="Times New Roman"/>
                      </a:endParaRPr>
                    </a:p>
                  </a:txBody>
                  <a:tcPr marL="21552" marR="215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800" b="1" dirty="0">
                          <a:effectLst/>
                          <a:latin typeface="Times New Roman"/>
                          <a:ea typeface="Times New Roman"/>
                          <a:cs typeface="Times New Roman"/>
                        </a:rPr>
                        <a:t>1041</a:t>
                      </a:r>
                      <a:endParaRPr lang="es-EC" sz="800" dirty="0">
                        <a:effectLst/>
                        <a:latin typeface="Calibri"/>
                        <a:ea typeface="Times New Roman"/>
                        <a:cs typeface="Times New Roman"/>
                      </a:endParaRPr>
                    </a:p>
                  </a:txBody>
                  <a:tcPr marL="21552" marR="215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1404787895"/>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CUANTITATIVAS</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 Demostración de Morosidad Alta</a:t>
            </a: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322002315"/>
              </p:ext>
            </p:extLst>
          </p:nvPr>
        </p:nvGraphicFramePr>
        <p:xfrm>
          <a:off x="3347864" y="908720"/>
          <a:ext cx="5014471" cy="1826512"/>
        </p:xfrm>
        <a:graphic>
          <a:graphicData uri="http://schemas.openxmlformats.org/drawingml/2006/table">
            <a:tbl>
              <a:tblPr firstRow="1" firstCol="1" bandRow="1"/>
              <a:tblGrid>
                <a:gridCol w="1821452"/>
                <a:gridCol w="1553591"/>
                <a:gridCol w="1639428"/>
              </a:tblGrid>
              <a:tr h="456628">
                <a:tc>
                  <a:txBody>
                    <a:bodyPr/>
                    <a:lstStyle/>
                    <a:p>
                      <a:pPr algn="ctr">
                        <a:lnSpc>
                          <a:spcPct val="115000"/>
                        </a:lnSpc>
                        <a:spcAft>
                          <a:spcPts val="0"/>
                        </a:spcAft>
                      </a:pPr>
                      <a:r>
                        <a:rPr lang="es-EC" sz="1200" b="1" dirty="0">
                          <a:solidFill>
                            <a:srgbClr val="FF0000"/>
                          </a:solidFill>
                          <a:effectLst/>
                          <a:latin typeface="Times New Roman"/>
                          <a:ea typeface="Times New Roman"/>
                          <a:cs typeface="Times New Roman"/>
                        </a:rPr>
                        <a:t>TIPO DE CATEGORÍA</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NÚMERO DE CLIENTES</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PORCENTAJE</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8314">
                <a:tc>
                  <a:txBody>
                    <a:bodyPr/>
                    <a:lstStyle/>
                    <a:p>
                      <a:pPr algn="ctr">
                        <a:lnSpc>
                          <a:spcPct val="115000"/>
                        </a:lnSpc>
                        <a:spcAft>
                          <a:spcPts val="0"/>
                        </a:spcAft>
                      </a:pPr>
                      <a:r>
                        <a:rPr lang="es-EC" sz="1200" b="1">
                          <a:effectLst/>
                          <a:latin typeface="Times New Roman"/>
                          <a:ea typeface="Times New Roman"/>
                          <a:cs typeface="Times New Roman"/>
                        </a:rPr>
                        <a:t>Categoría A</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1</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0,59%</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28314">
                <a:tc>
                  <a:txBody>
                    <a:bodyPr/>
                    <a:lstStyle/>
                    <a:p>
                      <a:pPr algn="ctr">
                        <a:lnSpc>
                          <a:spcPct val="115000"/>
                        </a:lnSpc>
                        <a:spcAft>
                          <a:spcPts val="0"/>
                        </a:spcAft>
                      </a:pPr>
                      <a:r>
                        <a:rPr lang="es-EC" sz="1200" b="1" dirty="0">
                          <a:effectLst/>
                          <a:latin typeface="Times New Roman"/>
                          <a:ea typeface="Times New Roman"/>
                          <a:cs typeface="Times New Roman"/>
                        </a:rPr>
                        <a:t>Categoría B</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3</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1,78%</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28314">
                <a:tc>
                  <a:txBody>
                    <a:bodyPr/>
                    <a:lstStyle/>
                    <a:p>
                      <a:pPr algn="ctr">
                        <a:lnSpc>
                          <a:spcPct val="115000"/>
                        </a:lnSpc>
                        <a:spcAft>
                          <a:spcPts val="0"/>
                        </a:spcAft>
                      </a:pPr>
                      <a:r>
                        <a:rPr lang="es-EC" sz="1200" b="1">
                          <a:effectLst/>
                          <a:latin typeface="Times New Roman"/>
                          <a:ea typeface="Times New Roman"/>
                          <a:cs typeface="Times New Roman"/>
                        </a:rPr>
                        <a:t>Categoría C</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5</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2,96%</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28314">
                <a:tc>
                  <a:txBody>
                    <a:bodyPr/>
                    <a:lstStyle/>
                    <a:p>
                      <a:pPr algn="ctr">
                        <a:lnSpc>
                          <a:spcPct val="115000"/>
                        </a:lnSpc>
                        <a:spcAft>
                          <a:spcPts val="0"/>
                        </a:spcAft>
                      </a:pPr>
                      <a:r>
                        <a:rPr lang="es-EC" sz="1200" b="1">
                          <a:effectLst/>
                          <a:latin typeface="Times New Roman"/>
                          <a:ea typeface="Times New Roman"/>
                          <a:cs typeface="Times New Roman"/>
                        </a:rPr>
                        <a:t>Categoría D</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5</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2,96%</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28314">
                <a:tc>
                  <a:txBody>
                    <a:bodyPr/>
                    <a:lstStyle/>
                    <a:p>
                      <a:pPr algn="ctr">
                        <a:lnSpc>
                          <a:spcPct val="115000"/>
                        </a:lnSpc>
                        <a:spcAft>
                          <a:spcPts val="0"/>
                        </a:spcAft>
                      </a:pPr>
                      <a:r>
                        <a:rPr lang="es-EC" sz="1200" b="1">
                          <a:effectLst/>
                          <a:latin typeface="Times New Roman"/>
                          <a:ea typeface="Times New Roman"/>
                          <a:cs typeface="Times New Roman"/>
                        </a:rPr>
                        <a:t>Categoría E</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155</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91,72%</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28314">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TOTAL</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dirty="0">
                          <a:solidFill>
                            <a:srgbClr val="FF0000"/>
                          </a:solidFill>
                          <a:effectLst/>
                          <a:latin typeface="Times New Roman"/>
                          <a:ea typeface="Times New Roman"/>
                          <a:cs typeface="Times New Roman"/>
                        </a:rPr>
                        <a:t>169</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dirty="0">
                          <a:solidFill>
                            <a:srgbClr val="FF0000"/>
                          </a:solidFill>
                          <a:effectLst/>
                          <a:latin typeface="Times New Roman"/>
                          <a:ea typeface="Times New Roman"/>
                          <a:cs typeface="Times New Roman"/>
                        </a:rPr>
                        <a:t>100,00%</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graphicFrame>
        <p:nvGraphicFramePr>
          <p:cNvPr id="6" name="5 Gráfico"/>
          <p:cNvGraphicFramePr/>
          <p:nvPr>
            <p:extLst>
              <p:ext uri="{D42A27DB-BD31-4B8C-83A1-F6EECF244321}">
                <p14:modId xmlns:p14="http://schemas.microsoft.com/office/powerpoint/2010/main" val="210784093"/>
              </p:ext>
            </p:extLst>
          </p:nvPr>
        </p:nvGraphicFramePr>
        <p:xfrm>
          <a:off x="3347864" y="2924944"/>
          <a:ext cx="5040560" cy="34563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4849081"/>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CUANTITATIVAS</a:t>
            </a:r>
          </a:p>
          <a:p>
            <a:pPr algn="ctr"/>
            <a:r>
              <a:rPr lang="es-ES" sz="1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2</a:t>
            </a: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Demostración de Morosidad Alta</a:t>
            </a: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361217482"/>
              </p:ext>
            </p:extLst>
          </p:nvPr>
        </p:nvGraphicFramePr>
        <p:xfrm>
          <a:off x="3275856" y="692696"/>
          <a:ext cx="5230495" cy="1892808"/>
        </p:xfrm>
        <a:graphic>
          <a:graphicData uri="http://schemas.openxmlformats.org/drawingml/2006/table">
            <a:tbl>
              <a:tblPr firstRow="1" firstCol="1" bandRow="1"/>
              <a:tblGrid>
                <a:gridCol w="1899920"/>
                <a:gridCol w="1620520"/>
                <a:gridCol w="1710055"/>
              </a:tblGrid>
              <a:tr h="161925">
                <a:tc>
                  <a:txBody>
                    <a:bodyPr/>
                    <a:lstStyle/>
                    <a:p>
                      <a:pPr algn="ctr">
                        <a:lnSpc>
                          <a:spcPct val="115000"/>
                        </a:lnSpc>
                        <a:spcAft>
                          <a:spcPts val="0"/>
                        </a:spcAft>
                      </a:pPr>
                      <a:r>
                        <a:rPr lang="es-EC" sz="1200" b="1" dirty="0">
                          <a:solidFill>
                            <a:srgbClr val="FF0000"/>
                          </a:solidFill>
                          <a:effectLst/>
                          <a:latin typeface="Times New Roman"/>
                          <a:ea typeface="Times New Roman"/>
                          <a:cs typeface="Times New Roman"/>
                        </a:rPr>
                        <a:t>TIEMPO DE MOROSIDAD</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NÚMERO DE CLIENTES</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PORCENTAJE</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925">
                <a:tc>
                  <a:txBody>
                    <a:bodyPr/>
                    <a:lstStyle/>
                    <a:p>
                      <a:pPr algn="ctr">
                        <a:lnSpc>
                          <a:spcPct val="115000"/>
                        </a:lnSpc>
                        <a:spcAft>
                          <a:spcPts val="0"/>
                        </a:spcAft>
                      </a:pPr>
                      <a:r>
                        <a:rPr lang="es-EC" sz="1200" b="1">
                          <a:effectLst/>
                          <a:latin typeface="Times New Roman"/>
                          <a:ea typeface="Times New Roman"/>
                          <a:cs typeface="Times New Roman"/>
                        </a:rPr>
                        <a:t>Hasta 1 año o menos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48</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28,40%</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1925">
                <a:tc>
                  <a:txBody>
                    <a:bodyPr/>
                    <a:lstStyle/>
                    <a:p>
                      <a:pPr algn="ctr">
                        <a:lnSpc>
                          <a:spcPct val="115000"/>
                        </a:lnSpc>
                        <a:spcAft>
                          <a:spcPts val="0"/>
                        </a:spcAft>
                      </a:pPr>
                      <a:r>
                        <a:rPr lang="es-EC" sz="1200" b="1">
                          <a:effectLst/>
                          <a:latin typeface="Times New Roman"/>
                          <a:ea typeface="Times New Roman"/>
                          <a:cs typeface="Times New Roman"/>
                        </a:rPr>
                        <a:t>Entre uno y 2 años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50</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29,59%</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1925">
                <a:tc>
                  <a:txBody>
                    <a:bodyPr/>
                    <a:lstStyle/>
                    <a:p>
                      <a:pPr algn="ctr">
                        <a:lnSpc>
                          <a:spcPct val="115000"/>
                        </a:lnSpc>
                        <a:spcAft>
                          <a:spcPts val="0"/>
                        </a:spcAft>
                      </a:pPr>
                      <a:r>
                        <a:rPr lang="es-EC" sz="1200" b="1">
                          <a:effectLst/>
                          <a:latin typeface="Times New Roman"/>
                          <a:ea typeface="Times New Roman"/>
                          <a:cs typeface="Times New Roman"/>
                        </a:rPr>
                        <a:t>Entre 2 y 3 años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38</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22,49%</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1925">
                <a:tc>
                  <a:txBody>
                    <a:bodyPr/>
                    <a:lstStyle/>
                    <a:p>
                      <a:pPr algn="ctr">
                        <a:lnSpc>
                          <a:spcPct val="115000"/>
                        </a:lnSpc>
                        <a:spcAft>
                          <a:spcPts val="0"/>
                        </a:spcAft>
                      </a:pPr>
                      <a:r>
                        <a:rPr lang="es-EC" sz="1200" b="1">
                          <a:effectLst/>
                          <a:latin typeface="Times New Roman"/>
                          <a:ea typeface="Times New Roman"/>
                          <a:cs typeface="Times New Roman"/>
                        </a:rPr>
                        <a:t>Entre 3 y 4 años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24</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14,20%</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1925">
                <a:tc>
                  <a:txBody>
                    <a:bodyPr/>
                    <a:lstStyle/>
                    <a:p>
                      <a:pPr algn="ctr">
                        <a:lnSpc>
                          <a:spcPct val="115000"/>
                        </a:lnSpc>
                        <a:spcAft>
                          <a:spcPts val="0"/>
                        </a:spcAft>
                      </a:pPr>
                      <a:r>
                        <a:rPr lang="es-EC" sz="1200" b="1">
                          <a:effectLst/>
                          <a:latin typeface="Times New Roman"/>
                          <a:ea typeface="Times New Roman"/>
                          <a:cs typeface="Times New Roman"/>
                        </a:rPr>
                        <a:t>Entre 4 y 5 años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2</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1,18%</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1925">
                <a:tc>
                  <a:txBody>
                    <a:bodyPr/>
                    <a:lstStyle/>
                    <a:p>
                      <a:pPr algn="ctr">
                        <a:lnSpc>
                          <a:spcPct val="115000"/>
                        </a:lnSpc>
                        <a:spcAft>
                          <a:spcPts val="0"/>
                        </a:spcAft>
                      </a:pPr>
                      <a:r>
                        <a:rPr lang="es-EC" sz="1200" b="1">
                          <a:effectLst/>
                          <a:latin typeface="Times New Roman"/>
                          <a:ea typeface="Times New Roman"/>
                          <a:cs typeface="Times New Roman"/>
                        </a:rPr>
                        <a:t>Más de 5 años</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7</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4,14%</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1925">
                <a:tc>
                  <a:txBody>
                    <a:bodyPr/>
                    <a:lstStyle/>
                    <a:p>
                      <a:pPr algn="ctr">
                        <a:lnSpc>
                          <a:spcPct val="115000"/>
                        </a:lnSpc>
                        <a:spcAft>
                          <a:spcPts val="0"/>
                        </a:spcAft>
                      </a:pPr>
                      <a:r>
                        <a:rPr lang="es-EC" sz="1200" b="1" dirty="0">
                          <a:solidFill>
                            <a:srgbClr val="FF0000"/>
                          </a:solidFill>
                          <a:effectLst/>
                          <a:latin typeface="Times New Roman"/>
                          <a:ea typeface="Times New Roman"/>
                          <a:cs typeface="Times New Roman"/>
                        </a:rPr>
                        <a:t>TOTAL </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169</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dirty="0">
                          <a:solidFill>
                            <a:srgbClr val="FF0000"/>
                          </a:solidFill>
                          <a:effectLst/>
                          <a:latin typeface="Times New Roman"/>
                          <a:ea typeface="Times New Roman"/>
                          <a:cs typeface="Times New Roman"/>
                        </a:rPr>
                        <a:t>100,00%</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graphicFrame>
        <p:nvGraphicFramePr>
          <p:cNvPr id="7" name="6 Gráfico"/>
          <p:cNvGraphicFramePr/>
          <p:nvPr>
            <p:extLst>
              <p:ext uri="{D42A27DB-BD31-4B8C-83A1-F6EECF244321}">
                <p14:modId xmlns:p14="http://schemas.microsoft.com/office/powerpoint/2010/main" val="3855594270"/>
              </p:ext>
            </p:extLst>
          </p:nvPr>
        </p:nvGraphicFramePr>
        <p:xfrm>
          <a:off x="3275856" y="2708920"/>
          <a:ext cx="5219700"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5979038"/>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CUANTITATIVAS</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3) Demostración de Morosidad Alta</a:t>
            </a: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682160268"/>
              </p:ext>
            </p:extLst>
          </p:nvPr>
        </p:nvGraphicFramePr>
        <p:xfrm>
          <a:off x="2267744" y="1052736"/>
          <a:ext cx="5320665" cy="1472184"/>
        </p:xfrm>
        <a:graphic>
          <a:graphicData uri="http://schemas.openxmlformats.org/drawingml/2006/table">
            <a:tbl>
              <a:tblPr firstRow="1" firstCol="1" bandRow="1"/>
              <a:tblGrid>
                <a:gridCol w="1539875"/>
                <a:gridCol w="810260"/>
                <a:gridCol w="900430"/>
                <a:gridCol w="1169670"/>
                <a:gridCol w="900430"/>
              </a:tblGrid>
              <a:tr h="335345">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Concentración  de Morosidad</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Número de Clientes</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Porcentaje Clientes</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Cartera Vencida</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Porcentaje Cartera</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925">
                <a:tc>
                  <a:txBody>
                    <a:bodyPr/>
                    <a:lstStyle/>
                    <a:p>
                      <a:pPr>
                        <a:lnSpc>
                          <a:spcPct val="115000"/>
                        </a:lnSpc>
                        <a:spcAft>
                          <a:spcPts val="0"/>
                        </a:spcAft>
                      </a:pPr>
                      <a:r>
                        <a:rPr lang="es-EC" sz="1200" b="1">
                          <a:effectLst/>
                          <a:latin typeface="Times New Roman"/>
                          <a:ea typeface="Times New Roman"/>
                          <a:cs typeface="Times New Roman"/>
                        </a:rPr>
                        <a:t>0 a 500 dólares</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129</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76,33%</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 $ 30.546,93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44,70%</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1925">
                <a:tc>
                  <a:txBody>
                    <a:bodyPr/>
                    <a:lstStyle/>
                    <a:p>
                      <a:pPr>
                        <a:lnSpc>
                          <a:spcPct val="115000"/>
                        </a:lnSpc>
                        <a:spcAft>
                          <a:spcPts val="0"/>
                        </a:spcAft>
                      </a:pPr>
                      <a:r>
                        <a:rPr lang="es-EC" sz="1200" b="1">
                          <a:effectLst/>
                          <a:latin typeface="Times New Roman"/>
                          <a:ea typeface="Times New Roman"/>
                          <a:cs typeface="Times New Roman"/>
                        </a:rPr>
                        <a:t>501 a 1000 dólares</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28</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16,57%</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 $ 18.039,00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26,40%</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1925">
                <a:tc>
                  <a:txBody>
                    <a:bodyPr/>
                    <a:lstStyle/>
                    <a:p>
                      <a:pPr>
                        <a:lnSpc>
                          <a:spcPct val="115000"/>
                        </a:lnSpc>
                        <a:spcAft>
                          <a:spcPts val="0"/>
                        </a:spcAft>
                      </a:pPr>
                      <a:r>
                        <a:rPr lang="es-EC" sz="1200" b="1">
                          <a:effectLst/>
                          <a:latin typeface="Times New Roman"/>
                          <a:ea typeface="Times New Roman"/>
                          <a:cs typeface="Times New Roman"/>
                        </a:rPr>
                        <a:t>1001 a 3000 dólares</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11</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6,51%</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 $ 15.819,02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23,15%</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1925">
                <a:tc>
                  <a:txBody>
                    <a:bodyPr/>
                    <a:lstStyle/>
                    <a:p>
                      <a:pPr>
                        <a:lnSpc>
                          <a:spcPct val="115000"/>
                        </a:lnSpc>
                        <a:spcAft>
                          <a:spcPts val="0"/>
                        </a:spcAft>
                      </a:pPr>
                      <a:r>
                        <a:rPr lang="es-EC" sz="1200" b="1">
                          <a:effectLst/>
                          <a:latin typeface="Times New Roman"/>
                          <a:ea typeface="Times New Roman"/>
                          <a:cs typeface="Times New Roman"/>
                        </a:rPr>
                        <a:t>Más de 3000 dólares </a:t>
                      </a:r>
                      <a:endParaRPr lang="es-EC" sz="1100">
                        <a:effectLst/>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1</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0,59%</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 $ 3.930,76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effectLst/>
                          <a:latin typeface="Times New Roman"/>
                          <a:ea typeface="Times New Roman"/>
                          <a:cs typeface="Times New Roman"/>
                        </a:rPr>
                        <a:t>5,75%</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61925">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TOTAL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169</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100,00%</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a:solidFill>
                            <a:srgbClr val="FF0000"/>
                          </a:solidFill>
                          <a:effectLst/>
                          <a:latin typeface="Times New Roman"/>
                          <a:ea typeface="Times New Roman"/>
                          <a:cs typeface="Times New Roman"/>
                        </a:rPr>
                        <a:t> $ 68.335,71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1200" b="1" dirty="0">
                          <a:solidFill>
                            <a:srgbClr val="FF0000"/>
                          </a:solidFill>
                          <a:effectLst/>
                          <a:latin typeface="Times New Roman"/>
                          <a:ea typeface="Times New Roman"/>
                          <a:cs typeface="Times New Roman"/>
                        </a:rPr>
                        <a:t>100,00%</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graphicFrame>
        <p:nvGraphicFramePr>
          <p:cNvPr id="6" name="5 Gráfico"/>
          <p:cNvGraphicFramePr/>
          <p:nvPr>
            <p:extLst>
              <p:ext uri="{D42A27DB-BD31-4B8C-83A1-F6EECF244321}">
                <p14:modId xmlns:p14="http://schemas.microsoft.com/office/powerpoint/2010/main" val="3556453269"/>
              </p:ext>
            </p:extLst>
          </p:nvPr>
        </p:nvGraphicFramePr>
        <p:xfrm>
          <a:off x="251520" y="2780928"/>
          <a:ext cx="4248472" cy="3114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extLst>
              <p:ext uri="{D42A27DB-BD31-4B8C-83A1-F6EECF244321}">
                <p14:modId xmlns:p14="http://schemas.microsoft.com/office/powerpoint/2010/main" val="2891145504"/>
              </p:ext>
            </p:extLst>
          </p:nvPr>
        </p:nvGraphicFramePr>
        <p:xfrm>
          <a:off x="4716016" y="2780928"/>
          <a:ext cx="4320480" cy="30963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4626579"/>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Graphic spid="8"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CUANTITATIVAS</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Ratios financieros  de la Superintendencia de Economía Popular y Solidaria y comparación de cifras con otras entidades del Segmento 4 </a:t>
            </a:r>
          </a:p>
          <a:p>
            <a:pPr algn="ct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1 Rectángulo"/>
              <p:cNvSpPr/>
              <p:nvPr/>
            </p:nvSpPr>
            <p:spPr>
              <a:xfrm>
                <a:off x="899592" y="908720"/>
                <a:ext cx="8100392" cy="6594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𝐶𝑜𝑏𝑒𝑟𝑡𝑢𝑟𝑎</m:t>
                      </m:r>
                      <m:r>
                        <a:rPr lang="es-ES" i="1">
                          <a:latin typeface="Cambria Math"/>
                        </a:rPr>
                        <m:t> </m:t>
                      </m:r>
                      <m:r>
                        <a:rPr lang="es-ES" i="1">
                          <a:latin typeface="Cambria Math"/>
                        </a:rPr>
                        <m:t>𝐶𝑎𝑟𝑡𝑒𝑟𝑎</m:t>
                      </m:r>
                      <m:r>
                        <a:rPr lang="es-ES" i="1">
                          <a:latin typeface="Cambria Math"/>
                        </a:rPr>
                        <m:t> </m:t>
                      </m:r>
                      <m:r>
                        <a:rPr lang="es-ES" i="1">
                          <a:latin typeface="Cambria Math"/>
                        </a:rPr>
                        <m:t>𝑀𝑖𝑐𝑟𝑜𝑒𝑚𝑝𝑟𝑒𝑠𝑎</m:t>
                      </m:r>
                      <m:r>
                        <a:rPr lang="es-ES" i="1">
                          <a:latin typeface="Cambria Math"/>
                        </a:rPr>
                        <m:t> = </m:t>
                      </m:r>
                      <m:f>
                        <m:fPr>
                          <m:ctrlPr>
                            <a:rPr lang="es-EC" i="1">
                              <a:latin typeface="Cambria Math"/>
                            </a:rPr>
                          </m:ctrlPr>
                        </m:fPr>
                        <m:num>
                          <m:r>
                            <a:rPr lang="es-ES" i="1">
                              <a:latin typeface="Cambria Math"/>
                            </a:rPr>
                            <m:t>𝑃𝑟𝑜𝑣𝑖𝑠𝑖𝑜𝑛𝑒𝑠</m:t>
                          </m:r>
                          <m:r>
                            <a:rPr lang="es-ES" i="1">
                              <a:latin typeface="Cambria Math"/>
                            </a:rPr>
                            <m:t> </m:t>
                          </m:r>
                          <m:r>
                            <a:rPr lang="es-ES" i="1">
                              <a:latin typeface="Cambria Math"/>
                            </a:rPr>
                            <m:t>𝐶𝑎𝑟𝑡𝑒𝑟𝑎</m:t>
                          </m:r>
                          <m:r>
                            <a:rPr lang="es-ES" i="1">
                              <a:latin typeface="Cambria Math"/>
                            </a:rPr>
                            <m:t> </m:t>
                          </m:r>
                          <m:r>
                            <a:rPr lang="es-ES" i="1">
                              <a:latin typeface="Cambria Math"/>
                            </a:rPr>
                            <m:t>𝑀𝑖𝑐𝑟𝑜𝑒𝑚𝑝𝑟𝑒𝑠𝑎</m:t>
                          </m:r>
                        </m:num>
                        <m:den>
                          <m:r>
                            <a:rPr lang="es-ES" i="1">
                              <a:latin typeface="Cambria Math"/>
                            </a:rPr>
                            <m:t>𝐶𝑎𝑟𝑡𝑒𝑟𝑎</m:t>
                          </m:r>
                          <m:r>
                            <a:rPr lang="es-ES" i="1">
                              <a:latin typeface="Cambria Math"/>
                            </a:rPr>
                            <m:t> </m:t>
                          </m:r>
                          <m:r>
                            <a:rPr lang="es-ES" i="1">
                              <a:latin typeface="Cambria Math"/>
                            </a:rPr>
                            <m:t>𝐼𝑚𝑝𝑟𝑜𝑑𝑢𝑐𝑡𝑖𝑣𝑎</m:t>
                          </m:r>
                          <m:r>
                            <a:rPr lang="es-ES" i="1">
                              <a:latin typeface="Cambria Math"/>
                            </a:rPr>
                            <m:t> </m:t>
                          </m:r>
                          <m:r>
                            <a:rPr lang="es-ES" i="1">
                              <a:latin typeface="Cambria Math"/>
                            </a:rPr>
                            <m:t>𝑀𝑖𝑐𝑟𝑜𝑒𝑚𝑝𝑟𝑒𝑠𝑎</m:t>
                          </m:r>
                        </m:den>
                      </m:f>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899592" y="908720"/>
                <a:ext cx="8100392" cy="659411"/>
              </a:xfrm>
              <a:prstGeom prst="rect">
                <a:avLst/>
              </a:prstGeom>
              <a:blipFill rotWithShape="1">
                <a:blip r:embed="rId3"/>
                <a:stretch>
                  <a:fillRect/>
                </a:stretch>
              </a:blipFill>
            </p:spPr>
            <p:txBody>
              <a:bodyPr/>
              <a:lstStyle/>
              <a:p>
                <a:r>
                  <a:rPr lang="es-EC">
                    <a:noFill/>
                  </a:rPr>
                  <a:t> </a:t>
                </a:r>
              </a:p>
            </p:txBody>
          </p:sp>
        </mc:Fallback>
      </mc:AlternateContent>
      <p:graphicFrame>
        <p:nvGraphicFramePr>
          <p:cNvPr id="6" name="5 Gráfico"/>
          <p:cNvGraphicFramePr/>
          <p:nvPr>
            <p:extLst>
              <p:ext uri="{D42A27DB-BD31-4B8C-83A1-F6EECF244321}">
                <p14:modId xmlns:p14="http://schemas.microsoft.com/office/powerpoint/2010/main" val="1040448817"/>
              </p:ext>
            </p:extLst>
          </p:nvPr>
        </p:nvGraphicFramePr>
        <p:xfrm>
          <a:off x="1835696" y="1988840"/>
          <a:ext cx="6840760"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2245056"/>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Graphic spid="6"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CUANTITATIVAS (LIQUIDEZ)</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Ratios financieros  de la Superintendencia de Economía Popular y Solidaria y comparación de cifras con otras entidades del Segmento 4 </a:t>
            </a:r>
          </a:p>
          <a:p>
            <a:pPr algn="ct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2 Rectángulo"/>
              <p:cNvSpPr/>
              <p:nvPr/>
            </p:nvSpPr>
            <p:spPr>
              <a:xfrm>
                <a:off x="1547664" y="980728"/>
                <a:ext cx="7128792" cy="6649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a:rPr>
                        <m:t>𝑅𝑒𝑙𝑎𝑐𝑖</m:t>
                      </m:r>
                      <m:r>
                        <a:rPr lang="es-ES" i="1">
                          <a:latin typeface="Cambria Math"/>
                        </a:rPr>
                        <m:t>ó</m:t>
                      </m:r>
                      <m:r>
                        <a:rPr lang="es-ES" i="1">
                          <a:latin typeface="Cambria Math"/>
                        </a:rPr>
                        <m:t>𝑛</m:t>
                      </m:r>
                      <m:r>
                        <a:rPr lang="es-ES" i="1">
                          <a:latin typeface="Cambria Math"/>
                        </a:rPr>
                        <m:t>= </m:t>
                      </m:r>
                      <m:f>
                        <m:fPr>
                          <m:ctrlPr>
                            <a:rPr lang="es-EC" i="1">
                              <a:latin typeface="Cambria Math"/>
                            </a:rPr>
                          </m:ctrlPr>
                        </m:fPr>
                        <m:num>
                          <m:r>
                            <a:rPr lang="es-ES" i="1">
                              <a:latin typeface="Cambria Math"/>
                            </a:rPr>
                            <m:t>𝐹𝑜𝑛𝑑𝑜𝑠</m:t>
                          </m:r>
                          <m:r>
                            <a:rPr lang="es-ES" i="1">
                              <a:latin typeface="Cambria Math"/>
                            </a:rPr>
                            <m:t> </m:t>
                          </m:r>
                          <m:r>
                            <a:rPr lang="es-ES" i="1">
                              <a:latin typeface="Cambria Math"/>
                            </a:rPr>
                            <m:t>𝐷𝑖𝑠𝑝𝑜𝑛𝑖𝑏𝑙𝑒𝑠</m:t>
                          </m:r>
                        </m:num>
                        <m:den>
                          <m:r>
                            <a:rPr lang="es-ES" i="1">
                              <a:latin typeface="Cambria Math"/>
                            </a:rPr>
                            <m:t>𝑇𝑜𝑡𝑎𝑙</m:t>
                          </m:r>
                          <m:r>
                            <a:rPr lang="es-ES" i="1">
                              <a:latin typeface="Cambria Math"/>
                            </a:rPr>
                            <m:t> </m:t>
                          </m:r>
                          <m:r>
                            <a:rPr lang="es-ES" i="1">
                              <a:latin typeface="Cambria Math"/>
                            </a:rPr>
                            <m:t>𝐷𝑒𝑝</m:t>
                          </m:r>
                          <m:r>
                            <a:rPr lang="es-ES" i="1">
                              <a:latin typeface="Cambria Math"/>
                            </a:rPr>
                            <m:t>ó</m:t>
                          </m:r>
                          <m:r>
                            <a:rPr lang="es-ES" i="1">
                              <a:latin typeface="Cambria Math"/>
                            </a:rPr>
                            <m:t>𝑠𝑖𝑡𝑜𝑠</m:t>
                          </m:r>
                          <m:r>
                            <a:rPr lang="es-ES" i="1">
                              <a:latin typeface="Cambria Math"/>
                            </a:rPr>
                            <m:t> </m:t>
                          </m:r>
                          <m:r>
                            <a:rPr lang="es-ES" i="1">
                              <a:latin typeface="Cambria Math"/>
                            </a:rPr>
                            <m:t>𝑎</m:t>
                          </m:r>
                          <m:r>
                            <a:rPr lang="es-ES" i="1">
                              <a:latin typeface="Cambria Math"/>
                            </a:rPr>
                            <m:t> </m:t>
                          </m:r>
                          <m:r>
                            <a:rPr lang="es-ES" i="1">
                              <a:latin typeface="Cambria Math"/>
                            </a:rPr>
                            <m:t>𝐶𝑜𝑟𝑡𝑜</m:t>
                          </m:r>
                          <m:r>
                            <a:rPr lang="es-ES" i="1">
                              <a:latin typeface="Cambria Math"/>
                            </a:rPr>
                            <m:t> </m:t>
                          </m:r>
                          <m:r>
                            <a:rPr lang="es-ES" i="1">
                              <a:latin typeface="Cambria Math"/>
                            </a:rPr>
                            <m:t>𝑃𝑙𝑎𝑧𝑜</m:t>
                          </m:r>
                          <m:r>
                            <a:rPr lang="es-ES" i="1">
                              <a:latin typeface="Cambria Math"/>
                            </a:rPr>
                            <m:t> </m:t>
                          </m:r>
                        </m:den>
                      </m:f>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1547664" y="980728"/>
                <a:ext cx="7128792" cy="664926"/>
              </a:xfrm>
              <a:prstGeom prst="rect">
                <a:avLst/>
              </a:prstGeom>
              <a:blipFill rotWithShape="1">
                <a:blip r:embed="rId3"/>
                <a:stretch>
                  <a:fillRect/>
                </a:stretch>
              </a:blipFill>
            </p:spPr>
            <p:txBody>
              <a:bodyPr/>
              <a:lstStyle/>
              <a:p>
                <a:r>
                  <a:rPr lang="es-EC">
                    <a:noFill/>
                  </a:rPr>
                  <a:t> </a:t>
                </a:r>
              </a:p>
            </p:txBody>
          </p:sp>
        </mc:Fallback>
      </mc:AlternateContent>
      <p:graphicFrame>
        <p:nvGraphicFramePr>
          <p:cNvPr id="7" name="6 Gráfico"/>
          <p:cNvGraphicFramePr/>
          <p:nvPr>
            <p:extLst>
              <p:ext uri="{D42A27DB-BD31-4B8C-83A1-F6EECF244321}">
                <p14:modId xmlns:p14="http://schemas.microsoft.com/office/powerpoint/2010/main" val="3878604668"/>
              </p:ext>
            </p:extLst>
          </p:nvPr>
        </p:nvGraphicFramePr>
        <p:xfrm>
          <a:off x="1547664" y="1772816"/>
          <a:ext cx="7272808"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7645716"/>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Graphic spid="7"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CUANTITATIVAS (LIQUIDEZ)</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Ratios financieros  de la Superintendencia de Economía Popular y Solidaria y comparación de cifras con otras entidades del Segmento 4 </a:t>
            </a:r>
          </a:p>
          <a:p>
            <a:pPr algn="ct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 name="1 Rectángulo"/>
              <p:cNvSpPr/>
              <p:nvPr/>
            </p:nvSpPr>
            <p:spPr>
              <a:xfrm>
                <a:off x="0" y="1340768"/>
                <a:ext cx="5400600" cy="4744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a:rPr>
                        <m:t>𝑅𝑒𝑙𝑎𝑐𝑖</m:t>
                      </m:r>
                      <m:r>
                        <a:rPr lang="es-ES" sz="1200" i="1">
                          <a:latin typeface="Cambria Math"/>
                        </a:rPr>
                        <m:t>ó</m:t>
                      </m:r>
                      <m:r>
                        <a:rPr lang="es-ES" sz="1200" i="1">
                          <a:latin typeface="Cambria Math"/>
                        </a:rPr>
                        <m:t>𝑛</m:t>
                      </m:r>
                      <m:r>
                        <a:rPr lang="es-ES" sz="1200" i="1">
                          <a:latin typeface="Cambria Math"/>
                        </a:rPr>
                        <m:t>= </m:t>
                      </m:r>
                      <m:f>
                        <m:fPr>
                          <m:ctrlPr>
                            <a:rPr lang="es-EC" sz="1200" i="1">
                              <a:latin typeface="Cambria Math"/>
                            </a:rPr>
                          </m:ctrlPr>
                        </m:fPr>
                        <m:num>
                          <m:r>
                            <a:rPr lang="es-ES" sz="1200" i="1">
                              <a:latin typeface="Cambria Math"/>
                            </a:rPr>
                            <m:t>𝐹𝑜𝑛𝑑𝑜𝑠</m:t>
                          </m:r>
                          <m:r>
                            <a:rPr lang="es-ES" sz="1200" i="1">
                              <a:latin typeface="Cambria Math"/>
                            </a:rPr>
                            <m:t> </m:t>
                          </m:r>
                          <m:r>
                            <a:rPr lang="es-ES" sz="1200" i="1">
                              <a:latin typeface="Cambria Math"/>
                            </a:rPr>
                            <m:t>𝑀𝑎𝑦𝑜𝑟𝐿𝑖𝑞𝑢𝑖𝑑𝑒𝑧</m:t>
                          </m:r>
                        </m:num>
                        <m:den>
                          <m:r>
                            <a:rPr lang="es-ES" sz="1200" i="1">
                              <a:latin typeface="Cambria Math"/>
                            </a:rPr>
                            <m:t>𝑆𝑎𝑙𝑑𝑜</m:t>
                          </m:r>
                          <m:r>
                            <a:rPr lang="es-ES" sz="1200" i="1">
                              <a:latin typeface="Cambria Math"/>
                            </a:rPr>
                            <m:t> </m:t>
                          </m:r>
                          <m:r>
                            <a:rPr lang="es-ES" sz="1200" i="1">
                              <a:latin typeface="Cambria Math"/>
                            </a:rPr>
                            <m:t>𝑑𝑒</m:t>
                          </m:r>
                          <m:r>
                            <a:rPr lang="es-ES" sz="1200" i="1">
                              <a:latin typeface="Cambria Math"/>
                            </a:rPr>
                            <m:t> </m:t>
                          </m:r>
                          <m:r>
                            <a:rPr lang="es-ES" sz="1200" i="1">
                              <a:latin typeface="Cambria Math"/>
                            </a:rPr>
                            <m:t>𝑙𝑜𝑠</m:t>
                          </m:r>
                          <m:r>
                            <a:rPr lang="es-ES" sz="1200" i="1">
                              <a:latin typeface="Cambria Math"/>
                            </a:rPr>
                            <m:t> 25 </m:t>
                          </m:r>
                          <m:r>
                            <a:rPr lang="es-ES" sz="1200" i="1">
                              <a:latin typeface="Cambria Math"/>
                            </a:rPr>
                            <m:t>𝑚𝑎𝑦𝑜𝑟𝑒𝑠</m:t>
                          </m:r>
                          <m:r>
                            <a:rPr lang="es-ES" sz="1200" i="1">
                              <a:latin typeface="Cambria Math"/>
                            </a:rPr>
                            <m:t> </m:t>
                          </m:r>
                          <m:r>
                            <a:rPr lang="es-ES" sz="1200" i="1">
                              <a:latin typeface="Cambria Math"/>
                            </a:rPr>
                            <m:t>𝑑𝑒𝑝𝑜𝑠𝑖𝑡𝑎𝑛𝑡𝑒𝑠</m:t>
                          </m:r>
                          <m:r>
                            <a:rPr lang="es-ES" sz="1200" i="1">
                              <a:latin typeface="Cambria Math"/>
                            </a:rPr>
                            <m:t> </m:t>
                          </m:r>
                        </m:den>
                      </m:f>
                    </m:oMath>
                  </m:oMathPara>
                </a14:m>
                <a:endParaRPr lang="es-EC" sz="1200" dirty="0"/>
              </a:p>
            </p:txBody>
          </p:sp>
        </mc:Choice>
        <mc:Fallback xmlns="">
          <p:sp>
            <p:nvSpPr>
              <p:cNvPr id="2" name="1 Rectángulo"/>
              <p:cNvSpPr>
                <a:spLocks noRot="1" noChangeAspect="1" noMove="1" noResize="1" noEditPoints="1" noAdjustHandles="1" noChangeArrowheads="1" noChangeShapeType="1" noTextEdit="1"/>
              </p:cNvSpPr>
              <p:nvPr/>
            </p:nvSpPr>
            <p:spPr>
              <a:xfrm>
                <a:off x="0" y="1340768"/>
                <a:ext cx="5400600" cy="474489"/>
              </a:xfrm>
              <a:prstGeom prst="rect">
                <a:avLst/>
              </a:prstGeom>
              <a:blipFill rotWithShape="1">
                <a:blip r:embed="rId3"/>
                <a:stretch>
                  <a:fillRect b="-3846"/>
                </a:stretch>
              </a:blipFill>
            </p:spPr>
            <p:txBody>
              <a:bodyPr/>
              <a:lstStyle/>
              <a:p>
                <a:r>
                  <a:rPr lang="es-EC">
                    <a:noFill/>
                  </a:rPr>
                  <a:t> </a:t>
                </a:r>
              </a:p>
            </p:txBody>
          </p:sp>
        </mc:Fallback>
      </mc:AlternateContent>
      <p:graphicFrame>
        <p:nvGraphicFramePr>
          <p:cNvPr id="6" name="5 Gráfico"/>
          <p:cNvGraphicFramePr/>
          <p:nvPr>
            <p:extLst>
              <p:ext uri="{D42A27DB-BD31-4B8C-83A1-F6EECF244321}">
                <p14:modId xmlns:p14="http://schemas.microsoft.com/office/powerpoint/2010/main" val="3253924676"/>
              </p:ext>
            </p:extLst>
          </p:nvPr>
        </p:nvGraphicFramePr>
        <p:xfrm>
          <a:off x="0" y="2060848"/>
          <a:ext cx="4499992" cy="4392488"/>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5" name="4 Rectángulo"/>
              <p:cNvSpPr/>
              <p:nvPr/>
            </p:nvSpPr>
            <p:spPr>
              <a:xfrm>
                <a:off x="4644008" y="1340768"/>
                <a:ext cx="4572000" cy="47448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sz="1200" b="0" i="1" smtClean="0">
                          <a:latin typeface="Cambria Math"/>
                          <a:ea typeface="Times New Roman"/>
                          <a:cs typeface="Times New Roman"/>
                        </a:rPr>
                        <m:t>𝑅𝑒𝑙</m:t>
                      </m:r>
                      <m:r>
                        <a:rPr lang="es-ES" sz="1200" i="1">
                          <a:latin typeface="Cambria Math"/>
                          <a:ea typeface="Times New Roman"/>
                          <a:cs typeface="Times New Roman"/>
                        </a:rPr>
                        <m:t>𝑎𝑐𝑖</m:t>
                      </m:r>
                      <m:r>
                        <a:rPr lang="es-ES" sz="1200" i="1">
                          <a:latin typeface="Cambria Math"/>
                          <a:ea typeface="Times New Roman"/>
                          <a:cs typeface="Times New Roman"/>
                        </a:rPr>
                        <m:t>ó</m:t>
                      </m:r>
                      <m:r>
                        <a:rPr lang="es-ES" sz="1200" i="1">
                          <a:latin typeface="Cambria Math"/>
                          <a:ea typeface="Times New Roman"/>
                          <a:cs typeface="Times New Roman"/>
                        </a:rPr>
                        <m:t>𝑛</m:t>
                      </m:r>
                      <m:r>
                        <a:rPr lang="es-ES" sz="1200" i="1">
                          <a:latin typeface="Cambria Math"/>
                          <a:ea typeface="Times New Roman"/>
                          <a:cs typeface="Times New Roman"/>
                        </a:rPr>
                        <m:t>= </m:t>
                      </m:r>
                      <m:f>
                        <m:fPr>
                          <m:ctrlPr>
                            <a:rPr lang="es-EC" sz="1200" i="1">
                              <a:effectLst/>
                              <a:latin typeface="Cambria Math"/>
                              <a:cs typeface="Times New Roman"/>
                            </a:rPr>
                          </m:ctrlPr>
                        </m:fPr>
                        <m:num>
                          <m:r>
                            <a:rPr lang="es-ES" sz="1200" i="1">
                              <a:effectLst/>
                              <a:latin typeface="Cambria Math"/>
                              <a:ea typeface="Times New Roman"/>
                              <a:cs typeface="Times New Roman"/>
                            </a:rPr>
                            <m:t>𝐹𝑜𝑛𝑑𝑜𝑠</m:t>
                          </m:r>
                          <m:r>
                            <a:rPr lang="es-ES" sz="1200" i="1">
                              <a:effectLst/>
                              <a:latin typeface="Cambria Math"/>
                              <a:ea typeface="Times New Roman"/>
                              <a:cs typeface="Times New Roman"/>
                            </a:rPr>
                            <m:t> </m:t>
                          </m:r>
                          <m:r>
                            <a:rPr lang="es-ES" sz="1200" i="1">
                              <a:effectLst/>
                              <a:latin typeface="Cambria Math"/>
                              <a:ea typeface="Times New Roman"/>
                              <a:cs typeface="Times New Roman"/>
                            </a:rPr>
                            <m:t>𝑀𝑎𝑦𝑜𝑟</m:t>
                          </m:r>
                          <m:r>
                            <a:rPr lang="es-ES" sz="1200" i="1">
                              <a:effectLst/>
                              <a:latin typeface="Cambria Math"/>
                              <a:ea typeface="Times New Roman"/>
                              <a:cs typeface="Times New Roman"/>
                            </a:rPr>
                            <m:t> </m:t>
                          </m:r>
                          <m:r>
                            <a:rPr lang="es-ES" sz="1200" i="1">
                              <a:effectLst/>
                              <a:latin typeface="Cambria Math"/>
                              <a:ea typeface="Times New Roman"/>
                              <a:cs typeface="Times New Roman"/>
                            </a:rPr>
                            <m:t>𝐿𝑖𝑞𝑢𝑖𝑑𝑒𝑧</m:t>
                          </m:r>
                          <m:r>
                            <a:rPr lang="es-ES" sz="1200" i="1">
                              <a:effectLst/>
                              <a:latin typeface="Cambria Math"/>
                              <a:ea typeface="Times New Roman"/>
                              <a:cs typeface="Times New Roman"/>
                            </a:rPr>
                            <m:t> </m:t>
                          </m:r>
                          <m:r>
                            <a:rPr lang="es-ES" sz="1200" i="1">
                              <a:effectLst/>
                              <a:latin typeface="Cambria Math"/>
                              <a:ea typeface="Times New Roman"/>
                              <a:cs typeface="Times New Roman"/>
                            </a:rPr>
                            <m:t>𝐴𝑚𝑝𝑙𝑖𝑎𝑑𝑜</m:t>
                          </m:r>
                        </m:num>
                        <m:den>
                          <m:r>
                            <a:rPr lang="es-ES" sz="1200" i="1">
                              <a:effectLst/>
                              <a:latin typeface="Cambria Math"/>
                              <a:ea typeface="Times New Roman"/>
                              <a:cs typeface="Times New Roman"/>
                            </a:rPr>
                            <m:t>𝑆𝑎𝑙𝑑𝑜</m:t>
                          </m:r>
                          <m:r>
                            <a:rPr lang="es-ES" sz="1200" i="1">
                              <a:effectLst/>
                              <a:latin typeface="Cambria Math"/>
                              <a:ea typeface="Times New Roman"/>
                              <a:cs typeface="Times New Roman"/>
                            </a:rPr>
                            <m:t> </m:t>
                          </m:r>
                          <m:r>
                            <a:rPr lang="es-ES" sz="1200" i="1">
                              <a:effectLst/>
                              <a:latin typeface="Cambria Math"/>
                              <a:ea typeface="Times New Roman"/>
                              <a:cs typeface="Times New Roman"/>
                            </a:rPr>
                            <m:t>𝑑𝑒</m:t>
                          </m:r>
                          <m:r>
                            <a:rPr lang="es-ES" sz="1200" i="1">
                              <a:effectLst/>
                              <a:latin typeface="Cambria Math"/>
                              <a:ea typeface="Times New Roman"/>
                              <a:cs typeface="Times New Roman"/>
                            </a:rPr>
                            <m:t> </m:t>
                          </m:r>
                          <m:r>
                            <a:rPr lang="es-ES" sz="1200" i="1">
                              <a:effectLst/>
                              <a:latin typeface="Cambria Math"/>
                              <a:ea typeface="Times New Roman"/>
                              <a:cs typeface="Times New Roman"/>
                            </a:rPr>
                            <m:t>𝑙𝑜𝑠</m:t>
                          </m:r>
                          <m:r>
                            <a:rPr lang="es-ES" sz="1200" i="1">
                              <a:effectLst/>
                              <a:latin typeface="Cambria Math"/>
                              <a:ea typeface="Times New Roman"/>
                              <a:cs typeface="Times New Roman"/>
                            </a:rPr>
                            <m:t> 100 </m:t>
                          </m:r>
                          <m:r>
                            <a:rPr lang="es-ES" sz="1200" i="1">
                              <a:effectLst/>
                              <a:latin typeface="Cambria Math"/>
                              <a:ea typeface="Times New Roman"/>
                              <a:cs typeface="Times New Roman"/>
                            </a:rPr>
                            <m:t>𝑚𝑎𝑦𝑜𝑟𝑒𝑠</m:t>
                          </m:r>
                          <m:r>
                            <a:rPr lang="es-ES" sz="1200" i="1">
                              <a:effectLst/>
                              <a:latin typeface="Cambria Math"/>
                              <a:ea typeface="Times New Roman"/>
                              <a:cs typeface="Times New Roman"/>
                            </a:rPr>
                            <m:t> </m:t>
                          </m:r>
                          <m:r>
                            <a:rPr lang="es-ES" sz="1200" i="1">
                              <a:effectLst/>
                              <a:latin typeface="Cambria Math"/>
                              <a:ea typeface="Times New Roman"/>
                              <a:cs typeface="Times New Roman"/>
                            </a:rPr>
                            <m:t>𝑑𝑒𝑝𝑜𝑠𝑖𝑡𝑎𝑛𝑡𝑒𝑠</m:t>
                          </m:r>
                          <m:r>
                            <a:rPr lang="es-ES" sz="1200" i="1">
                              <a:effectLst/>
                              <a:latin typeface="Cambria Math"/>
                              <a:ea typeface="Times New Roman"/>
                              <a:cs typeface="Times New Roman"/>
                            </a:rPr>
                            <m:t> </m:t>
                          </m:r>
                        </m:den>
                      </m:f>
                    </m:oMath>
                  </m:oMathPara>
                </a14:m>
                <a:endParaRPr lang="es-EC" sz="1200" dirty="0"/>
              </a:p>
            </p:txBody>
          </p:sp>
        </mc:Choice>
        <mc:Fallback xmlns="">
          <p:sp>
            <p:nvSpPr>
              <p:cNvPr id="5" name="4 Rectángulo"/>
              <p:cNvSpPr>
                <a:spLocks noRot="1" noChangeAspect="1" noMove="1" noResize="1" noEditPoints="1" noAdjustHandles="1" noChangeArrowheads="1" noChangeShapeType="1" noTextEdit="1"/>
              </p:cNvSpPr>
              <p:nvPr/>
            </p:nvSpPr>
            <p:spPr>
              <a:xfrm>
                <a:off x="4644008" y="1340768"/>
                <a:ext cx="4572000" cy="474489"/>
              </a:xfrm>
              <a:prstGeom prst="rect">
                <a:avLst/>
              </a:prstGeom>
              <a:blipFill rotWithShape="1">
                <a:blip r:embed="rId5"/>
                <a:stretch>
                  <a:fillRect b="-3846"/>
                </a:stretch>
              </a:blipFill>
            </p:spPr>
            <p:txBody>
              <a:bodyPr/>
              <a:lstStyle/>
              <a:p>
                <a:r>
                  <a:rPr lang="es-EC">
                    <a:noFill/>
                  </a:rPr>
                  <a:t> </a:t>
                </a:r>
              </a:p>
            </p:txBody>
          </p:sp>
        </mc:Fallback>
      </mc:AlternateContent>
      <p:graphicFrame>
        <p:nvGraphicFramePr>
          <p:cNvPr id="8" name="7 Gráfico"/>
          <p:cNvGraphicFramePr/>
          <p:nvPr>
            <p:extLst>
              <p:ext uri="{D42A27DB-BD31-4B8C-83A1-F6EECF244321}">
                <p14:modId xmlns:p14="http://schemas.microsoft.com/office/powerpoint/2010/main" val="3107721097"/>
              </p:ext>
            </p:extLst>
          </p:nvPr>
        </p:nvGraphicFramePr>
        <p:xfrm>
          <a:off x="4644008" y="2060848"/>
          <a:ext cx="4499992" cy="439248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0999524"/>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Graphic spid="6" grpId="0">
        <p:bldAsOne/>
      </p:bldGraphic>
      <p:bldP spid="5" grpId="0"/>
      <p:bldGraphic spid="8"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504825"/>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TÉCNICAS CUANTITATIVAS</a:t>
            </a:r>
          </a:p>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3) Demostración de Liquidez Baja</a:t>
            </a:r>
            <a:endParaRPr lang="es-E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353526803"/>
              </p:ext>
            </p:extLst>
          </p:nvPr>
        </p:nvGraphicFramePr>
        <p:xfrm>
          <a:off x="2699792" y="1052736"/>
          <a:ext cx="5275580" cy="4032452"/>
        </p:xfrm>
        <a:graphic>
          <a:graphicData uri="http://schemas.openxmlformats.org/drawingml/2006/table">
            <a:tbl>
              <a:tblPr firstRow="1" firstCol="1" bandRow="1"/>
              <a:tblGrid>
                <a:gridCol w="2115185"/>
                <a:gridCol w="1529715"/>
                <a:gridCol w="1630680"/>
              </a:tblGrid>
              <a:tr h="231484">
                <a:tc>
                  <a:txBody>
                    <a:bodyPr/>
                    <a:lstStyle/>
                    <a:p>
                      <a:pPr algn="ctr">
                        <a:lnSpc>
                          <a:spcPct val="115000"/>
                        </a:lnSpc>
                        <a:spcAft>
                          <a:spcPts val="0"/>
                        </a:spcAft>
                      </a:pPr>
                      <a:r>
                        <a:rPr lang="es-EC" sz="900" b="1" dirty="0">
                          <a:solidFill>
                            <a:srgbClr val="FF0000"/>
                          </a:solidFill>
                          <a:effectLst/>
                          <a:latin typeface="Times New Roman"/>
                          <a:ea typeface="Times New Roman"/>
                          <a:cs typeface="Times New Roman"/>
                        </a:rPr>
                        <a:t>N° DE MAYORES DEPOSITANTES</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b="1">
                          <a:solidFill>
                            <a:srgbClr val="FF0000"/>
                          </a:solidFill>
                          <a:effectLst/>
                          <a:latin typeface="Times New Roman"/>
                          <a:ea typeface="Times New Roman"/>
                          <a:cs typeface="Times New Roman"/>
                        </a:rPr>
                        <a:t>SALDOS 2014</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b="1" dirty="0">
                          <a:solidFill>
                            <a:srgbClr val="FF0000"/>
                          </a:solidFill>
                          <a:effectLst/>
                          <a:latin typeface="Times New Roman"/>
                          <a:ea typeface="Times New Roman"/>
                          <a:cs typeface="Times New Roman"/>
                        </a:rPr>
                        <a:t>SALDOS ENERO - SEPT 2015</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31484">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$ 28.736,94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$ 22.302,99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1484">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$ 10.203,39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$ 10.047,87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1484">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$ 7.364,39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$ 6.775,43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4262">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$ 6.734,54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pPr>
                      <a:endParaRPr lang="es-EC" sz="1100">
                        <a:effectLst/>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4262">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5</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$ 6.368,60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pPr>
                      <a:endParaRPr lang="es-EC" sz="1100">
                        <a:effectLst/>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4262">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6</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$ 6.001,00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pPr>
                      <a:endParaRPr lang="es-EC" sz="1100">
                        <a:effectLst/>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4262">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7</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$ 5.662,00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pPr>
                      <a:endParaRPr lang="es-EC" sz="1100">
                        <a:effectLst/>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4262">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8</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$ 5.528,80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pPr>
                      <a:endParaRPr lang="es-EC" sz="1100">
                        <a:effectLst/>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4262">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9</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$ 5.405,88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pPr>
                      <a:endParaRPr lang="es-EC" sz="1100">
                        <a:effectLst/>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4262">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10</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$ 4.597,34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pPr>
                      <a:endParaRPr lang="es-EC" sz="1100">
                        <a:effectLst/>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4262">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11</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$ 4.502,90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pPr>
                      <a:endParaRPr lang="es-EC" sz="1100">
                        <a:effectLst/>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4262">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12</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00"/>
                          </a:solidFill>
                          <a:effectLst/>
                          <a:latin typeface="Times New Roman"/>
                          <a:ea typeface="Times New Roman"/>
                          <a:cs typeface="Times New Roman"/>
                        </a:rPr>
                        <a:t> $ 3.510,66 </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15000"/>
                        </a:lnSpc>
                      </a:pPr>
                      <a:endParaRPr lang="es-EC" sz="1100">
                        <a:effectLst/>
                        <a:latin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83337">
                <a:tc>
                  <a:txBody>
                    <a:bodyPr/>
                    <a:lstStyle/>
                    <a:p>
                      <a:pPr algn="ctr">
                        <a:lnSpc>
                          <a:spcPct val="115000"/>
                        </a:lnSpc>
                        <a:spcAft>
                          <a:spcPts val="0"/>
                        </a:spcAft>
                      </a:pPr>
                      <a:r>
                        <a:rPr lang="es-EC" sz="900" b="1">
                          <a:solidFill>
                            <a:srgbClr val="FF0000"/>
                          </a:solidFill>
                          <a:effectLst/>
                          <a:latin typeface="Times New Roman"/>
                          <a:ea typeface="Times New Roman"/>
                          <a:cs typeface="Times New Roman"/>
                        </a:rPr>
                        <a:t>Total saldo de depósitos cubiertos por la cooperativa</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FF0000"/>
                          </a:solidFill>
                          <a:effectLst/>
                          <a:latin typeface="Times New Roman"/>
                          <a:ea typeface="Times New Roman"/>
                          <a:cs typeface="Times New Roman"/>
                        </a:rPr>
                        <a:t>$94.616,44</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FF0000"/>
                          </a:solidFill>
                          <a:effectLst/>
                          <a:latin typeface="Times New Roman"/>
                          <a:ea typeface="Times New Roman"/>
                          <a:cs typeface="Times New Roman"/>
                        </a:rPr>
                        <a:t>$39.126,09</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1484">
                <a:tc>
                  <a:txBody>
                    <a:bodyPr/>
                    <a:lstStyle/>
                    <a:p>
                      <a:pPr algn="ctr">
                        <a:lnSpc>
                          <a:spcPct val="115000"/>
                        </a:lnSpc>
                        <a:spcAft>
                          <a:spcPts val="0"/>
                        </a:spcAft>
                      </a:pPr>
                      <a:r>
                        <a:rPr lang="es-EC" sz="900" b="1">
                          <a:solidFill>
                            <a:srgbClr val="0000FF"/>
                          </a:solidFill>
                          <a:effectLst/>
                          <a:latin typeface="Times New Roman"/>
                          <a:ea typeface="Times New Roman"/>
                          <a:cs typeface="Times New Roman"/>
                        </a:rPr>
                        <a:t>Fondo de Mayor Liquidez</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FF"/>
                          </a:solidFill>
                          <a:effectLst/>
                          <a:latin typeface="Times New Roman"/>
                          <a:ea typeface="Times New Roman"/>
                          <a:cs typeface="Times New Roman"/>
                        </a:rPr>
                        <a:t>$94.991,71</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FF"/>
                          </a:solidFill>
                          <a:effectLst/>
                          <a:latin typeface="Times New Roman"/>
                          <a:ea typeface="Times New Roman"/>
                          <a:cs typeface="Times New Roman"/>
                        </a:rPr>
                        <a:t>$40.448,03</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383337">
                <a:tc>
                  <a:txBody>
                    <a:bodyPr/>
                    <a:lstStyle/>
                    <a:p>
                      <a:pPr algn="ctr">
                        <a:lnSpc>
                          <a:spcPct val="115000"/>
                        </a:lnSpc>
                        <a:spcAft>
                          <a:spcPts val="0"/>
                        </a:spcAft>
                      </a:pPr>
                      <a:r>
                        <a:rPr lang="es-EC" sz="900" b="1" dirty="0">
                          <a:solidFill>
                            <a:srgbClr val="0000FF"/>
                          </a:solidFill>
                          <a:effectLst/>
                          <a:latin typeface="Times New Roman"/>
                          <a:ea typeface="Times New Roman"/>
                          <a:cs typeface="Times New Roman"/>
                        </a:rPr>
                        <a:t>N° de depósitos que puede devolver el fondo de liquidez</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a:solidFill>
                            <a:srgbClr val="0000FF"/>
                          </a:solidFill>
                          <a:effectLst/>
                          <a:latin typeface="Times New Roman"/>
                          <a:ea typeface="Times New Roman"/>
                          <a:cs typeface="Times New Roman"/>
                        </a:rPr>
                        <a:t>12</a:t>
                      </a:r>
                      <a:endParaRPr lang="es-EC" sz="110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C" sz="900" b="1" dirty="0">
                          <a:solidFill>
                            <a:srgbClr val="0000FF"/>
                          </a:solidFill>
                          <a:effectLst/>
                          <a:latin typeface="Times New Roman"/>
                          <a:ea typeface="Times New Roman"/>
                          <a:cs typeface="Times New Roman"/>
                        </a:rPr>
                        <a:t>3</a:t>
                      </a:r>
                      <a:endParaRPr lang="es-EC" sz="1100" dirty="0">
                        <a:effectLst/>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3821272493"/>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668984"/>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RESPUESTA A LOS RIESGOS, DISEÑO Y DEFINICIÓN DE ESTRATEGIAS</a:t>
            </a:r>
          </a:p>
        </p:txBody>
      </p:sp>
      <p:graphicFrame>
        <p:nvGraphicFramePr>
          <p:cNvPr id="2" name="1 Tabla"/>
          <p:cNvGraphicFramePr>
            <a:graphicFrameLocks noGrp="1"/>
          </p:cNvGraphicFramePr>
          <p:nvPr>
            <p:extLst>
              <p:ext uri="{D42A27DB-BD31-4B8C-83A1-F6EECF244321}">
                <p14:modId xmlns:p14="http://schemas.microsoft.com/office/powerpoint/2010/main" val="1937562956"/>
              </p:ext>
            </p:extLst>
          </p:nvPr>
        </p:nvGraphicFramePr>
        <p:xfrm>
          <a:off x="3347864" y="836712"/>
          <a:ext cx="4570786" cy="4525966"/>
        </p:xfrm>
        <a:graphic>
          <a:graphicData uri="http://schemas.openxmlformats.org/drawingml/2006/table">
            <a:tbl>
              <a:tblPr firstRow="1" firstCol="1" bandRow="1"/>
              <a:tblGrid>
                <a:gridCol w="2285393"/>
                <a:gridCol w="2285393"/>
              </a:tblGrid>
              <a:tr h="181039">
                <a:tc gridSpan="2">
                  <a:txBody>
                    <a:bodyPr/>
                    <a:lstStyle/>
                    <a:p>
                      <a:pPr algn="ctr">
                        <a:lnSpc>
                          <a:spcPct val="115000"/>
                        </a:lnSpc>
                        <a:spcAft>
                          <a:spcPts val="0"/>
                        </a:spcAft>
                      </a:pPr>
                      <a:r>
                        <a:rPr lang="es-EC" sz="1000" b="1" dirty="0">
                          <a:solidFill>
                            <a:srgbClr val="FF0000"/>
                          </a:solidFill>
                          <a:effectLst/>
                          <a:latin typeface="Times New Roman"/>
                          <a:ea typeface="Times New Roman"/>
                          <a:cs typeface="Times New Roman"/>
                        </a:rPr>
                        <a:t>RESPUESTA A LOS RIESGOS</a:t>
                      </a:r>
                      <a:endParaRPr lang="es-EC" sz="900" dirty="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r>
              <a:tr h="181039">
                <a:tc gridSpan="2">
                  <a:txBody>
                    <a:bodyPr/>
                    <a:lstStyle/>
                    <a:p>
                      <a:pPr algn="ctr">
                        <a:lnSpc>
                          <a:spcPct val="115000"/>
                        </a:lnSpc>
                        <a:spcAft>
                          <a:spcPts val="0"/>
                        </a:spcAft>
                      </a:pPr>
                      <a:r>
                        <a:rPr lang="es-EC" sz="1000" b="1">
                          <a:solidFill>
                            <a:srgbClr val="FF0000"/>
                          </a:solidFill>
                          <a:effectLst/>
                          <a:latin typeface="Times New Roman"/>
                          <a:ea typeface="Times New Roman"/>
                          <a:cs typeface="Times New Roman"/>
                        </a:rPr>
                        <a:t>1° ACEPTAR</a:t>
                      </a:r>
                      <a:endParaRPr lang="es-EC" sz="90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r>
              <a:tr h="181039">
                <a:tc>
                  <a:txBody>
                    <a:bodyPr/>
                    <a:lstStyle/>
                    <a:p>
                      <a:pPr algn="ctr">
                        <a:lnSpc>
                          <a:spcPct val="115000"/>
                        </a:lnSpc>
                        <a:spcAft>
                          <a:spcPts val="0"/>
                        </a:spcAft>
                      </a:pPr>
                      <a:r>
                        <a:rPr lang="es-EC" sz="1000" b="1">
                          <a:solidFill>
                            <a:srgbClr val="FF0000"/>
                          </a:solidFill>
                          <a:effectLst/>
                          <a:latin typeface="Times New Roman"/>
                          <a:ea typeface="Times New Roman"/>
                          <a:cs typeface="Times New Roman"/>
                        </a:rPr>
                        <a:t>RIESGO</a:t>
                      </a:r>
                      <a:endParaRPr lang="es-EC" sz="90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000" b="1">
                          <a:solidFill>
                            <a:srgbClr val="FF0000"/>
                          </a:solidFill>
                          <a:effectLst/>
                          <a:latin typeface="Times New Roman"/>
                          <a:ea typeface="Times New Roman"/>
                          <a:cs typeface="Times New Roman"/>
                        </a:rPr>
                        <a:t>RESPUESTA</a:t>
                      </a:r>
                      <a:endParaRPr lang="es-EC" sz="90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086231">
                <a:tc>
                  <a:txBody>
                    <a:bodyPr/>
                    <a:lstStyle/>
                    <a:p>
                      <a:pPr algn="just">
                        <a:lnSpc>
                          <a:spcPct val="115000"/>
                        </a:lnSpc>
                        <a:spcAft>
                          <a:spcPts val="0"/>
                        </a:spcAft>
                      </a:pPr>
                      <a:r>
                        <a:rPr lang="es-EC" sz="1000" b="1" dirty="0">
                          <a:solidFill>
                            <a:srgbClr val="000000"/>
                          </a:solidFill>
                          <a:effectLst/>
                          <a:latin typeface="Times New Roman"/>
                          <a:ea typeface="Times New Roman"/>
                          <a:cs typeface="Times New Roman"/>
                        </a:rPr>
                        <a:t>1) Estimación incorrecta de la demanda de créditos en el mercado.</a:t>
                      </a:r>
                      <a:endParaRPr lang="es-EC" sz="900" dirty="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gn="just">
                        <a:lnSpc>
                          <a:spcPct val="115000"/>
                        </a:lnSpc>
                        <a:spcAft>
                          <a:spcPts val="0"/>
                        </a:spcAft>
                      </a:pPr>
                      <a:r>
                        <a:rPr lang="es-EC" sz="1000" b="1">
                          <a:solidFill>
                            <a:srgbClr val="000000"/>
                          </a:solidFill>
                          <a:effectLst/>
                          <a:latin typeface="Times New Roman"/>
                          <a:ea typeface="Times New Roman"/>
                          <a:cs typeface="Times New Roman"/>
                        </a:rPr>
                        <a:t>1) Ejecución de un minucioso estudio de mercado sobre las necesidades de las personas de bajos recursos únicamente en los sectores aledaños a la Agencia Matriz y a la Agencia Tambillo.</a:t>
                      </a:r>
                      <a:endParaRPr lang="es-EC" sz="90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r>
              <a:tr h="181039">
                <a:tc gridSpan="2">
                  <a:txBody>
                    <a:bodyPr/>
                    <a:lstStyle/>
                    <a:p>
                      <a:pPr algn="ctr">
                        <a:lnSpc>
                          <a:spcPct val="115000"/>
                        </a:lnSpc>
                        <a:spcAft>
                          <a:spcPts val="0"/>
                        </a:spcAft>
                      </a:pPr>
                      <a:r>
                        <a:rPr lang="es-EC" sz="1000" b="1">
                          <a:solidFill>
                            <a:srgbClr val="FF0000"/>
                          </a:solidFill>
                          <a:effectLst/>
                          <a:latin typeface="Times New Roman"/>
                          <a:ea typeface="Times New Roman"/>
                          <a:cs typeface="Times New Roman"/>
                        </a:rPr>
                        <a:t>2° REDUCIR</a:t>
                      </a:r>
                      <a:endParaRPr lang="es-EC" sz="90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r>
              <a:tr h="181039">
                <a:tc>
                  <a:txBody>
                    <a:bodyPr/>
                    <a:lstStyle/>
                    <a:p>
                      <a:pPr algn="ctr">
                        <a:lnSpc>
                          <a:spcPct val="115000"/>
                        </a:lnSpc>
                        <a:spcAft>
                          <a:spcPts val="0"/>
                        </a:spcAft>
                      </a:pPr>
                      <a:r>
                        <a:rPr lang="es-EC" sz="1000" b="1">
                          <a:solidFill>
                            <a:srgbClr val="FF0000"/>
                          </a:solidFill>
                          <a:effectLst/>
                          <a:latin typeface="Times New Roman"/>
                          <a:ea typeface="Times New Roman"/>
                          <a:cs typeface="Times New Roman"/>
                        </a:rPr>
                        <a:t>RIESGO</a:t>
                      </a:r>
                      <a:endParaRPr lang="es-EC" sz="90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1000" b="1">
                          <a:solidFill>
                            <a:srgbClr val="FF0000"/>
                          </a:solidFill>
                          <a:effectLst/>
                          <a:latin typeface="Times New Roman"/>
                          <a:ea typeface="Times New Roman"/>
                          <a:cs typeface="Times New Roman"/>
                        </a:rPr>
                        <a:t>RESPUESTA</a:t>
                      </a:r>
                      <a:endParaRPr lang="es-EC" sz="90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905193">
                <a:tc>
                  <a:txBody>
                    <a:bodyPr/>
                    <a:lstStyle/>
                    <a:p>
                      <a:pPr algn="just">
                        <a:lnSpc>
                          <a:spcPct val="115000"/>
                        </a:lnSpc>
                        <a:spcAft>
                          <a:spcPts val="0"/>
                        </a:spcAft>
                      </a:pPr>
                      <a:r>
                        <a:rPr lang="es-EC" sz="1000" b="1">
                          <a:solidFill>
                            <a:srgbClr val="000000"/>
                          </a:solidFill>
                          <a:effectLst/>
                          <a:latin typeface="Times New Roman"/>
                          <a:ea typeface="Times New Roman"/>
                          <a:cs typeface="Times New Roman"/>
                        </a:rPr>
                        <a:t>1) Desorganización en el manejo de las carpetas crediticias de sus solicitantes.</a:t>
                      </a:r>
                      <a:endParaRPr lang="es-EC" sz="90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EC" sz="1000" b="1">
                          <a:solidFill>
                            <a:srgbClr val="000000"/>
                          </a:solidFill>
                          <a:effectLst/>
                          <a:latin typeface="Times New Roman"/>
                          <a:ea typeface="Times New Roman"/>
                          <a:cs typeface="Times New Roman"/>
                        </a:rPr>
                        <a:t>1) Delegación de un solo trabajador para la administración y resguardo de las carpetas de crédito de los clientes; y que las mismas se encuentren almacenadas en un lugar fijo y seguro.</a:t>
                      </a:r>
                      <a:endParaRPr lang="es-EC" sz="90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29347">
                <a:tc>
                  <a:txBody>
                    <a:bodyPr/>
                    <a:lstStyle/>
                    <a:p>
                      <a:pPr algn="just">
                        <a:lnSpc>
                          <a:spcPct val="115000"/>
                        </a:lnSpc>
                        <a:spcAft>
                          <a:spcPts val="0"/>
                        </a:spcAft>
                      </a:pPr>
                      <a:r>
                        <a:rPr lang="es-ES" sz="1000" b="1">
                          <a:solidFill>
                            <a:srgbClr val="000000"/>
                          </a:solidFill>
                          <a:effectLst/>
                          <a:latin typeface="Times New Roman"/>
                          <a:ea typeface="Times New Roman"/>
                          <a:cs typeface="Times New Roman"/>
                        </a:rPr>
                        <a:t>2</a:t>
                      </a:r>
                      <a:r>
                        <a:rPr lang="es-EC" sz="1000" b="1">
                          <a:solidFill>
                            <a:srgbClr val="000000"/>
                          </a:solidFill>
                          <a:effectLst/>
                          <a:latin typeface="Times New Roman"/>
                          <a:ea typeface="Times New Roman"/>
                          <a:cs typeface="Times New Roman"/>
                        </a:rPr>
                        <a:t>) Registro incorrecto de la información sobre los solicitantes de crédito en los sistemas y bases de datos de la cooperativa.</a:t>
                      </a:r>
                      <a:endParaRPr lang="es-EC" sz="90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s-ES" sz="1000" b="1" dirty="0">
                          <a:solidFill>
                            <a:srgbClr val="000000"/>
                          </a:solidFill>
                          <a:effectLst/>
                          <a:latin typeface="Times New Roman"/>
                          <a:ea typeface="Times New Roman"/>
                          <a:cs typeface="Times New Roman"/>
                        </a:rPr>
                        <a:t>2</a:t>
                      </a:r>
                      <a:r>
                        <a:rPr lang="es-EC" sz="1000" b="1" dirty="0">
                          <a:solidFill>
                            <a:srgbClr val="000000"/>
                          </a:solidFill>
                          <a:effectLst/>
                          <a:latin typeface="Times New Roman"/>
                          <a:ea typeface="Times New Roman"/>
                          <a:cs typeface="Times New Roman"/>
                        </a:rPr>
                        <a:t>) Revisión detallada de toda la información proporcionada por los clientes de la cooperativa antes de ingresar estos datos al sistema.</a:t>
                      </a:r>
                      <a:endParaRPr lang="es-EC" sz="900" dirty="0">
                        <a:effectLst/>
                        <a:latin typeface="Calibri"/>
                        <a:ea typeface="Times New Roman"/>
                        <a:cs typeface="Times New Roman"/>
                      </a:endParaRPr>
                    </a:p>
                    <a:p>
                      <a:pPr algn="just">
                        <a:lnSpc>
                          <a:spcPct val="115000"/>
                        </a:lnSpc>
                        <a:spcAft>
                          <a:spcPts val="0"/>
                        </a:spcAft>
                      </a:pPr>
                      <a:r>
                        <a:rPr lang="es-EC" sz="1000" b="1" dirty="0">
                          <a:solidFill>
                            <a:srgbClr val="000000"/>
                          </a:solidFill>
                          <a:effectLst/>
                          <a:latin typeface="Times New Roman"/>
                          <a:ea typeface="Times New Roman"/>
                          <a:cs typeface="Times New Roman"/>
                        </a:rPr>
                        <a:t>Capacitación por parte de los altos directivos y el Área de Sistemas al resto de trabajadores de la cooperativa sobre cómo manejar sus sistemas y bases de datos.</a:t>
                      </a:r>
                      <a:endParaRPr lang="es-EC" sz="900" dirty="0">
                        <a:effectLst/>
                        <a:latin typeface="Calibri"/>
                        <a:ea typeface="Times New Roman"/>
                        <a:cs typeface="Times New Roman"/>
                      </a:endParaRPr>
                    </a:p>
                  </a:txBody>
                  <a:tcPr marL="59034" marR="590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402523285"/>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479661" y="981074"/>
            <a:ext cx="6697340" cy="4922837"/>
          </a:xfrm>
          <a:prstGeom prst="rect">
            <a:avLst/>
          </a:prstGeom>
        </p:spPr>
        <p:txBody>
          <a:bodyPr>
            <a:normAutofit/>
          </a:bodyPr>
          <a:lstStyle/>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p:txBody>
      </p:sp>
      <p:graphicFrame>
        <p:nvGraphicFramePr>
          <p:cNvPr id="3" name="2 Diagrama"/>
          <p:cNvGraphicFramePr/>
          <p:nvPr>
            <p:extLst>
              <p:ext uri="{D42A27DB-BD31-4B8C-83A1-F6EECF244321}">
                <p14:modId xmlns:p14="http://schemas.microsoft.com/office/powerpoint/2010/main" val="1565204508"/>
              </p:ext>
            </p:extLst>
          </p:nvPr>
        </p:nvGraphicFramePr>
        <p:xfrm>
          <a:off x="899592" y="1247940"/>
          <a:ext cx="74888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administracion del riesgo empresaria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279287"/>
            <a:ext cx="2619375" cy="1743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www.iefweb.org/image/1374594335.32eb575f1cebedb2fe5302d7d5c7a5f0.jpg/5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5172074"/>
            <a:ext cx="5131778" cy="1065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468662"/>
      </p:ext>
    </p:extLst>
  </p:cSld>
  <p:clrMapOvr>
    <a:masterClrMapping/>
  </p:clrMapOvr>
  <mc:AlternateContent xmlns:mc="http://schemas.openxmlformats.org/markup-compatibility/2006" xmlns:p14="http://schemas.microsoft.com/office/powerpoint/2010/main">
    <mc:Choice Requires="p14">
      <p:transition p14:dur="200">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ppt_w</p:attrName>
                                        </p:attrNameLst>
                                      </p:cBhvr>
                                      <p:tavLst>
                                        <p:tav tm="0" fmla="#ppt_w*sin(2.5*pi*$)">
                                          <p:val>
                                            <p:fltVal val="0"/>
                                          </p:val>
                                        </p:tav>
                                        <p:tav tm="100000">
                                          <p:val>
                                            <p:fltVal val="1"/>
                                          </p:val>
                                        </p:tav>
                                      </p:tavLst>
                                    </p:anim>
                                    <p:anim calcmode="lin" valueType="num">
                                      <p:cBhvr>
                                        <p:cTn id="9" dur="2000" fill="hold"/>
                                        <p:tgtEl>
                                          <p:spTgt spid="102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anim calcmode="lin" valueType="num">
                                      <p:cBhvr>
                                        <p:cTn id="15" dur="2000" fill="hold"/>
                                        <p:tgtEl>
                                          <p:spTgt spid="1026"/>
                                        </p:tgtEl>
                                        <p:attrNameLst>
                                          <p:attrName>ppt_w</p:attrName>
                                        </p:attrNameLst>
                                      </p:cBhvr>
                                      <p:tavLst>
                                        <p:tav tm="0" fmla="#ppt_w*sin(2.5*pi*$)">
                                          <p:val>
                                            <p:fltVal val="0"/>
                                          </p:val>
                                        </p:tav>
                                        <p:tav tm="100000">
                                          <p:val>
                                            <p:fltVal val="1"/>
                                          </p:val>
                                        </p:tav>
                                      </p:tavLst>
                                    </p:anim>
                                    <p:anim calcmode="lin" valueType="num">
                                      <p:cBhvr>
                                        <p:cTn id="16"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668984"/>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RESPUESTA A LOS RIESGOS, DISEÑO Y DEFINICIÓN DE ESTRATEGIAS</a:t>
            </a:r>
          </a:p>
        </p:txBody>
      </p:sp>
      <p:graphicFrame>
        <p:nvGraphicFramePr>
          <p:cNvPr id="3" name="2 Tabla"/>
          <p:cNvGraphicFramePr>
            <a:graphicFrameLocks noGrp="1"/>
          </p:cNvGraphicFramePr>
          <p:nvPr>
            <p:extLst>
              <p:ext uri="{D42A27DB-BD31-4B8C-83A1-F6EECF244321}">
                <p14:modId xmlns:p14="http://schemas.microsoft.com/office/powerpoint/2010/main" val="3633888968"/>
              </p:ext>
            </p:extLst>
          </p:nvPr>
        </p:nvGraphicFramePr>
        <p:xfrm>
          <a:off x="2879304" y="717120"/>
          <a:ext cx="6264696" cy="5327904"/>
        </p:xfrm>
        <a:graphic>
          <a:graphicData uri="http://schemas.openxmlformats.org/drawingml/2006/table">
            <a:tbl>
              <a:tblPr firstRow="1" firstCol="1" bandRow="1"/>
              <a:tblGrid>
                <a:gridCol w="3132348"/>
                <a:gridCol w="3132348"/>
              </a:tblGrid>
              <a:tr h="92367">
                <a:tc gridSpan="2">
                  <a:txBody>
                    <a:bodyPr/>
                    <a:lstStyle/>
                    <a:p>
                      <a:pPr algn="ctr">
                        <a:lnSpc>
                          <a:spcPct val="115000"/>
                        </a:lnSpc>
                        <a:spcAft>
                          <a:spcPts val="0"/>
                        </a:spcAft>
                      </a:pPr>
                      <a:r>
                        <a:rPr lang="es-EC" sz="950" b="1" dirty="0">
                          <a:solidFill>
                            <a:srgbClr val="FF0000"/>
                          </a:solidFill>
                          <a:effectLst/>
                          <a:latin typeface="Times New Roman"/>
                          <a:ea typeface="Times New Roman"/>
                          <a:cs typeface="Times New Roman"/>
                        </a:rPr>
                        <a:t>3° COMPARTIR O MITIGAR</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r>
              <a:tr h="92367">
                <a:tc>
                  <a:txBody>
                    <a:bodyPr/>
                    <a:lstStyle/>
                    <a:p>
                      <a:pPr algn="ctr">
                        <a:lnSpc>
                          <a:spcPct val="115000"/>
                        </a:lnSpc>
                        <a:spcAft>
                          <a:spcPts val="0"/>
                        </a:spcAft>
                      </a:pPr>
                      <a:r>
                        <a:rPr lang="es-EC" sz="950" b="1" dirty="0">
                          <a:solidFill>
                            <a:srgbClr val="FF0000"/>
                          </a:solidFill>
                          <a:effectLst/>
                          <a:latin typeface="Times New Roman"/>
                          <a:ea typeface="Times New Roman"/>
                          <a:cs typeface="Times New Roman"/>
                        </a:rPr>
                        <a:t>RIESGO</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950" b="1" dirty="0">
                          <a:solidFill>
                            <a:srgbClr val="FF0000"/>
                          </a:solidFill>
                          <a:effectLst/>
                          <a:latin typeface="Times New Roman"/>
                          <a:ea typeface="Times New Roman"/>
                          <a:cs typeface="Times New Roman"/>
                        </a:rPr>
                        <a:t>RESPUESTA</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016032">
                <a:tc>
                  <a:txBody>
                    <a:bodyPr/>
                    <a:lstStyle/>
                    <a:p>
                      <a:pPr algn="just">
                        <a:lnSpc>
                          <a:spcPct val="115000"/>
                        </a:lnSpc>
                        <a:spcAft>
                          <a:spcPts val="0"/>
                        </a:spcAft>
                      </a:pPr>
                      <a:r>
                        <a:rPr lang="es-EC" sz="950" b="1" dirty="0">
                          <a:solidFill>
                            <a:srgbClr val="000000"/>
                          </a:solidFill>
                          <a:effectLst/>
                          <a:latin typeface="Times New Roman"/>
                          <a:ea typeface="Times New Roman"/>
                          <a:cs typeface="Times New Roman"/>
                        </a:rPr>
                        <a:t>1) No apertura de nuevas fuentes de financiamiento nacionales e internacionales.</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1) Evaluación económica y financiera de la entidad con funcionarios de la SEPS a fin de medir su grado de morosidad, liquidez, rentabilidad y suficiencia de capital antes de solicitar nuevas fuentes de financiamiento. </a:t>
                      </a:r>
                      <a:endParaRPr lang="es-EC" sz="950" dirty="0">
                        <a:effectLst/>
                        <a:latin typeface="Calibri"/>
                        <a:ea typeface="Times New Roman"/>
                        <a:cs typeface="Times New Roman"/>
                      </a:endParaRPr>
                    </a:p>
                    <a:p>
                      <a:pPr algn="just">
                        <a:lnSpc>
                          <a:spcPct val="115000"/>
                        </a:lnSpc>
                        <a:spcAft>
                          <a:spcPts val="0"/>
                        </a:spcAft>
                      </a:pPr>
                      <a:r>
                        <a:rPr lang="es-ES" sz="950" b="1" dirty="0">
                          <a:effectLst/>
                          <a:latin typeface="Times New Roman"/>
                          <a:ea typeface="Times New Roman"/>
                          <a:cs typeface="Times New Roman"/>
                        </a:rPr>
                        <a:t>Estudio minucioso de los factores macroeconómicos que inciden en las entidades de economía popular y solidaria (tasas de interés, inflación, otros.). </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738933">
                <a:tc>
                  <a:txBody>
                    <a:bodyPr/>
                    <a:lstStyle/>
                    <a:p>
                      <a:pPr algn="just">
                        <a:lnSpc>
                          <a:spcPct val="115000"/>
                        </a:lnSpc>
                        <a:spcAft>
                          <a:spcPts val="0"/>
                        </a:spcAft>
                      </a:pPr>
                      <a:r>
                        <a:rPr lang="es-EC" sz="950" b="1" dirty="0">
                          <a:solidFill>
                            <a:srgbClr val="000000"/>
                          </a:solidFill>
                          <a:effectLst/>
                          <a:latin typeface="Times New Roman"/>
                          <a:ea typeface="Times New Roman"/>
                          <a:cs typeface="Times New Roman"/>
                        </a:rPr>
                        <a:t>2) Falta de un portal Web en la institución.</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2) Convenio con una empresa de Diseño Gráfico e Internet a fin de que pueda crear un portal Web que muestre la información básica de la cooperativa (antecedentes, misión, visión, catálogo de servicios financieros y no financieros, datos de transparencia de información, otros.).</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554200">
                <a:tc>
                  <a:txBody>
                    <a:bodyPr/>
                    <a:lstStyle/>
                    <a:p>
                      <a:pPr algn="just">
                        <a:lnSpc>
                          <a:spcPct val="115000"/>
                        </a:lnSpc>
                        <a:spcAft>
                          <a:spcPts val="0"/>
                        </a:spcAft>
                      </a:pPr>
                      <a:r>
                        <a:rPr lang="es-EC" sz="950" b="1" dirty="0">
                          <a:solidFill>
                            <a:srgbClr val="000000"/>
                          </a:solidFill>
                          <a:effectLst/>
                          <a:latin typeface="Times New Roman"/>
                          <a:ea typeface="Times New Roman"/>
                          <a:cs typeface="Times New Roman"/>
                        </a:rPr>
                        <a:t>3) Determinación incorrecta de los montos máximos para los microcréditos.</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3) Observación y aplicación por parte del Área Crediticia y Gerencia General de la entidad de las normas y estatutos referentes a los créditos de consumo y microcréditos expedidas por el BCE, la SEPS y la CONAFIPS. </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646566">
                <a:tc>
                  <a:txBody>
                    <a:bodyPr/>
                    <a:lstStyle/>
                    <a:p>
                      <a:pPr algn="just">
                        <a:lnSpc>
                          <a:spcPct val="115000"/>
                        </a:lnSpc>
                        <a:spcAft>
                          <a:spcPts val="0"/>
                        </a:spcAft>
                      </a:pPr>
                      <a:r>
                        <a:rPr lang="es-ES" sz="950" b="1" dirty="0">
                          <a:solidFill>
                            <a:srgbClr val="000000"/>
                          </a:solidFill>
                          <a:effectLst/>
                          <a:latin typeface="Times New Roman"/>
                          <a:ea typeface="Times New Roman"/>
                          <a:cs typeface="Times New Roman"/>
                        </a:rPr>
                        <a:t>4</a:t>
                      </a:r>
                      <a:r>
                        <a:rPr lang="es-EC" sz="950" b="1" dirty="0">
                          <a:solidFill>
                            <a:srgbClr val="000000"/>
                          </a:solidFill>
                          <a:effectLst/>
                          <a:latin typeface="Times New Roman"/>
                          <a:ea typeface="Times New Roman"/>
                          <a:cs typeface="Times New Roman"/>
                        </a:rPr>
                        <a:t>) Variación en el tipo de cambio al momento de solicitar financiamiento externo.</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4) Establecimiento de acuerdos con entidades financieras internacionales que tengan una adecuada solvencia económica y en cuyos países donde laboran tengan un riesgo país bajo y un riesgo de tipo de cambio lo menos inestable posible. </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554200">
                <a:tc>
                  <a:txBody>
                    <a:bodyPr/>
                    <a:lstStyle/>
                    <a:p>
                      <a:pPr algn="just">
                        <a:lnSpc>
                          <a:spcPct val="115000"/>
                        </a:lnSpc>
                        <a:spcAft>
                          <a:spcPts val="0"/>
                        </a:spcAft>
                      </a:pPr>
                      <a:r>
                        <a:rPr lang="es-ES" sz="950" b="1">
                          <a:effectLst/>
                          <a:latin typeface="Times New Roman"/>
                          <a:ea typeface="Times New Roman"/>
                          <a:cs typeface="Times New Roman"/>
                        </a:rPr>
                        <a:t>5) Investigación poco exhaustiva de la información brindada por los clientes en la solicitud de créditos.</a:t>
                      </a:r>
                      <a:endParaRPr lang="es-EC" sz="95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5) Revisión exhaustiva por parte del Área de Crédito de la documentación proporcionada por sus clientes e indagación del historial crediticio de los mismos en la “Central de Riesgos ECUADOR”.</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831299">
                <a:tc>
                  <a:txBody>
                    <a:bodyPr/>
                    <a:lstStyle/>
                    <a:p>
                      <a:pPr algn="just">
                        <a:lnSpc>
                          <a:spcPct val="115000"/>
                        </a:lnSpc>
                        <a:spcAft>
                          <a:spcPts val="0"/>
                        </a:spcAft>
                      </a:pPr>
                      <a:r>
                        <a:rPr lang="es-ES" sz="950" b="1">
                          <a:effectLst/>
                          <a:latin typeface="Times New Roman"/>
                          <a:ea typeface="Times New Roman"/>
                          <a:cs typeface="Times New Roman"/>
                        </a:rPr>
                        <a:t>6) Ausencia de datos referentes a los costos de intermediación financiera, seguros de desgravamen, políticas judiciales para el cobro de préstamos y provisiones para cuentas incobrables en el Manual de Crédito.</a:t>
                      </a:r>
                      <a:endParaRPr lang="es-EC" sz="95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6) Elaboración de un trabajo mancomunado entre el Departamento de Crédito, Contabilidad y Auditoría para determinar y añadir la información referente a costos de intermediación, políticas de seguros, políticas judiciales de cobro y provisiones de cartera en el Manual de Crédito.</a:t>
                      </a:r>
                      <a:endParaRPr lang="es-EC" sz="950" dirty="0">
                        <a:effectLst/>
                        <a:latin typeface="Calibri"/>
                        <a:ea typeface="Times New Roman"/>
                        <a:cs typeface="Times New Roman"/>
                      </a:endParaRPr>
                    </a:p>
                  </a:txBody>
                  <a:tcPr marL="30120" marR="301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bl>
          </a:graphicData>
        </a:graphic>
      </p:graphicFrame>
      <p:sp>
        <p:nvSpPr>
          <p:cNvPr id="5" name="133 Rectángulo"/>
          <p:cNvSpPr/>
          <p:nvPr/>
        </p:nvSpPr>
        <p:spPr>
          <a:xfrm>
            <a:off x="6444208" y="6021288"/>
            <a:ext cx="923290" cy="329565"/>
          </a:xfrm>
          <a:prstGeom prst="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s-ES" sz="1000" b="1" i="0" u="none" strike="noStrike" kern="0" cap="none" spc="0" normalizeH="0" baseline="0" noProof="0">
                <a:ln>
                  <a:noFill/>
                </a:ln>
                <a:solidFill>
                  <a:sysClr val="windowText" lastClr="000000"/>
                </a:solidFill>
                <a:effectLst/>
                <a:uLnTx/>
                <a:uFillTx/>
                <a:latin typeface="Times New Roman"/>
                <a:ea typeface="Times New Roman"/>
                <a:cs typeface="Times New Roman"/>
              </a:rPr>
              <a:t>CONTINÚA</a:t>
            </a:r>
            <a:endParaRPr kumimoji="0" lang="es-EC" sz="1100" b="0" i="0" u="none" strike="noStrike" kern="0" cap="none" spc="0" normalizeH="0" baseline="0" noProof="0">
              <a:ln>
                <a:noFill/>
              </a:ln>
              <a:solidFill>
                <a:sysClr val="windowText" lastClr="000000"/>
              </a:solidFill>
              <a:effectLst/>
              <a:uLnTx/>
              <a:uFillTx/>
              <a:latin typeface="Calibri"/>
              <a:ea typeface="Times New Roman"/>
              <a:cs typeface="Times New Roman"/>
            </a:endParaRPr>
          </a:p>
        </p:txBody>
      </p:sp>
      <p:sp>
        <p:nvSpPr>
          <p:cNvPr id="6" name="135 Flecha derecha"/>
          <p:cNvSpPr/>
          <p:nvPr/>
        </p:nvSpPr>
        <p:spPr>
          <a:xfrm>
            <a:off x="7524328" y="6087327"/>
            <a:ext cx="800735" cy="197485"/>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1744577094"/>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668984"/>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RESPUESTA A LOS RIESGOS, DISEÑO Y DEFINICIÓN DE ESTRATEGIAS</a:t>
            </a:r>
          </a:p>
        </p:txBody>
      </p:sp>
      <p:sp>
        <p:nvSpPr>
          <p:cNvPr id="5" name="133 Rectángulo"/>
          <p:cNvSpPr/>
          <p:nvPr/>
        </p:nvSpPr>
        <p:spPr>
          <a:xfrm>
            <a:off x="6444208" y="6021288"/>
            <a:ext cx="923290" cy="329565"/>
          </a:xfrm>
          <a:prstGeom prst="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000" b="1" kern="0">
                <a:solidFill>
                  <a:sysClr val="windowText" lastClr="000000"/>
                </a:solidFill>
                <a:latin typeface="Times New Roman"/>
                <a:ea typeface="Times New Roman"/>
                <a:cs typeface="Times New Roman"/>
              </a:rPr>
              <a:t>CONTINÚA</a:t>
            </a:r>
            <a:endParaRPr lang="es-EC" sz="1100" kern="0">
              <a:solidFill>
                <a:sysClr val="windowText" lastClr="000000"/>
              </a:solidFill>
              <a:ea typeface="Times New Roman"/>
              <a:cs typeface="Times New Roman"/>
            </a:endParaRPr>
          </a:p>
        </p:txBody>
      </p:sp>
      <p:sp>
        <p:nvSpPr>
          <p:cNvPr id="6" name="135 Flecha derecha"/>
          <p:cNvSpPr/>
          <p:nvPr/>
        </p:nvSpPr>
        <p:spPr>
          <a:xfrm>
            <a:off x="7524328" y="6087327"/>
            <a:ext cx="800735" cy="197485"/>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kern="0">
              <a:solidFill>
                <a:sysClr val="window" lastClr="FFFFFF"/>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4032061860"/>
              </p:ext>
            </p:extLst>
          </p:nvPr>
        </p:nvGraphicFramePr>
        <p:xfrm>
          <a:off x="2987824" y="669496"/>
          <a:ext cx="6156176" cy="5195596"/>
        </p:xfrm>
        <a:graphic>
          <a:graphicData uri="http://schemas.openxmlformats.org/drawingml/2006/table">
            <a:tbl>
              <a:tblPr firstRow="1" firstCol="1" bandRow="1"/>
              <a:tblGrid>
                <a:gridCol w="3078088"/>
                <a:gridCol w="3078088"/>
              </a:tblGrid>
              <a:tr h="481485">
                <a:tc>
                  <a:txBody>
                    <a:bodyPr/>
                    <a:lstStyle/>
                    <a:p>
                      <a:pPr algn="just">
                        <a:lnSpc>
                          <a:spcPct val="115000"/>
                        </a:lnSpc>
                        <a:spcAft>
                          <a:spcPts val="0"/>
                        </a:spcAft>
                      </a:pPr>
                      <a:r>
                        <a:rPr lang="es-ES" sz="950" b="1" dirty="0">
                          <a:solidFill>
                            <a:srgbClr val="000000"/>
                          </a:solidFill>
                          <a:effectLst/>
                          <a:latin typeface="Times New Roman"/>
                          <a:ea typeface="Times New Roman"/>
                          <a:cs typeface="Times New Roman"/>
                        </a:rPr>
                        <a:t>7</a:t>
                      </a:r>
                      <a:r>
                        <a:rPr lang="es-EC" sz="950" b="1" dirty="0">
                          <a:solidFill>
                            <a:srgbClr val="000000"/>
                          </a:solidFill>
                          <a:effectLst/>
                          <a:latin typeface="Times New Roman"/>
                          <a:ea typeface="Times New Roman"/>
                          <a:cs typeface="Times New Roman"/>
                        </a:rPr>
                        <a:t>) Anomalías durante los procesos judiciales y extrajudiciales para el cobro de préstamos en mora.</a:t>
                      </a:r>
                      <a:endParaRPr lang="es-EC" sz="950" dirty="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7) Establecimiento de descuentos por pronto pago para clientes morosos.</a:t>
                      </a:r>
                      <a:endParaRPr lang="es-EC" sz="950" dirty="0">
                        <a:effectLst/>
                        <a:latin typeface="Calibri"/>
                        <a:ea typeface="Times New Roman"/>
                        <a:cs typeface="Times New Roman"/>
                      </a:endParaRPr>
                    </a:p>
                    <a:p>
                      <a:pPr algn="just">
                        <a:lnSpc>
                          <a:spcPct val="115000"/>
                        </a:lnSpc>
                        <a:spcAft>
                          <a:spcPts val="0"/>
                        </a:spcAft>
                      </a:pPr>
                      <a:r>
                        <a:rPr lang="es-ES" sz="950" b="1" dirty="0">
                          <a:effectLst/>
                          <a:latin typeface="Times New Roman"/>
                          <a:ea typeface="Times New Roman"/>
                          <a:cs typeface="Times New Roman"/>
                        </a:rPr>
                        <a:t>Contratación de una empresa de factoraje que se encargue del cobro de préstamos a clientes deudores.</a:t>
                      </a:r>
                      <a:endParaRPr lang="es-EC" sz="950" dirty="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770377">
                <a:tc>
                  <a:txBody>
                    <a:bodyPr/>
                    <a:lstStyle/>
                    <a:p>
                      <a:pPr algn="just">
                        <a:lnSpc>
                          <a:spcPct val="115000"/>
                        </a:lnSpc>
                        <a:spcAft>
                          <a:spcPts val="0"/>
                        </a:spcAft>
                      </a:pPr>
                      <a:r>
                        <a:rPr lang="es-ES" sz="950" b="1">
                          <a:solidFill>
                            <a:srgbClr val="000000"/>
                          </a:solidFill>
                          <a:effectLst/>
                          <a:latin typeface="Times New Roman"/>
                          <a:ea typeface="Times New Roman"/>
                          <a:cs typeface="Times New Roman"/>
                        </a:rPr>
                        <a:t>8</a:t>
                      </a:r>
                      <a:r>
                        <a:rPr lang="es-EC" sz="950" b="1">
                          <a:solidFill>
                            <a:srgbClr val="000000"/>
                          </a:solidFill>
                          <a:effectLst/>
                          <a:latin typeface="Times New Roman"/>
                          <a:ea typeface="Times New Roman"/>
                          <a:cs typeface="Times New Roman"/>
                        </a:rPr>
                        <a:t>) Excesiva rotación de personal y no diferenciación de las funciones y actividades en el Área de Crédito.</a:t>
                      </a:r>
                      <a:endParaRPr lang="es-EC" sz="95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8) Establecimiento de políticas internas en la cooperativa por parte de los altos directivos que determinen funciones específicas para sus trabajadores.</a:t>
                      </a:r>
                      <a:endParaRPr lang="es-EC" sz="950" dirty="0">
                        <a:effectLst/>
                        <a:latin typeface="Calibri"/>
                        <a:ea typeface="Times New Roman"/>
                        <a:cs typeface="Times New Roman"/>
                      </a:endParaRPr>
                    </a:p>
                    <a:p>
                      <a:pPr algn="just">
                        <a:lnSpc>
                          <a:spcPct val="115000"/>
                        </a:lnSpc>
                        <a:spcAft>
                          <a:spcPts val="0"/>
                        </a:spcAft>
                      </a:pPr>
                      <a:r>
                        <a:rPr lang="es-ES" sz="950" b="1" dirty="0">
                          <a:effectLst/>
                          <a:latin typeface="Times New Roman"/>
                          <a:ea typeface="Times New Roman"/>
                          <a:cs typeface="Times New Roman"/>
                        </a:rPr>
                        <a:t>Mejoramiento en el proceso de contratación del personal del Departamento de Crédito. </a:t>
                      </a:r>
                      <a:endParaRPr lang="es-EC" sz="950" dirty="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866674">
                <a:tc>
                  <a:txBody>
                    <a:bodyPr/>
                    <a:lstStyle/>
                    <a:p>
                      <a:pPr algn="just">
                        <a:lnSpc>
                          <a:spcPct val="115000"/>
                        </a:lnSpc>
                        <a:spcAft>
                          <a:spcPts val="0"/>
                        </a:spcAft>
                      </a:pPr>
                      <a:r>
                        <a:rPr lang="es-ES" sz="950" b="1">
                          <a:effectLst/>
                          <a:latin typeface="Times New Roman"/>
                          <a:ea typeface="Times New Roman"/>
                          <a:cs typeface="Times New Roman"/>
                        </a:rPr>
                        <a:t>9) Inobservancia de las normas internacionales para el manejo de créditos (Acuerdos de Basilea II y III).</a:t>
                      </a:r>
                      <a:endParaRPr lang="es-EC" sz="95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9) Convenios con miembros de la SEPS, de la CONAFIPS o de alguna organización privada que brinde asesoría contable, financiera y tributaria a fin de que capaciten al personal de Crédito de la entidad sobre normas internacionales relacionadas con el manejo de créditos.</a:t>
                      </a:r>
                      <a:r>
                        <a:rPr lang="es-ES" sz="950" dirty="0">
                          <a:effectLst/>
                          <a:latin typeface="Times New Roman"/>
                          <a:ea typeface="Times New Roman"/>
                          <a:cs typeface="Times New Roman"/>
                        </a:rPr>
                        <a:t> </a:t>
                      </a:r>
                      <a:endParaRPr lang="es-EC" sz="950" dirty="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866674">
                <a:tc>
                  <a:txBody>
                    <a:bodyPr/>
                    <a:lstStyle/>
                    <a:p>
                      <a:pPr algn="just">
                        <a:lnSpc>
                          <a:spcPct val="115000"/>
                        </a:lnSpc>
                        <a:spcAft>
                          <a:spcPts val="0"/>
                        </a:spcAft>
                      </a:pPr>
                      <a:r>
                        <a:rPr lang="es-ES" sz="950" b="1">
                          <a:effectLst/>
                          <a:latin typeface="Times New Roman"/>
                          <a:ea typeface="Times New Roman"/>
                          <a:cs typeface="Times New Roman"/>
                        </a:rPr>
                        <a:t>10) No renovación frecuente de los aparatos informáticos de la institución.</a:t>
                      </a:r>
                      <a:endParaRPr lang="es-EC" sz="95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10) Mantenimiento frecuente de los productos informáticos tangibles e intangibles de la organización a fin de verificar si se encuentran en buen estado.</a:t>
                      </a:r>
                      <a:endParaRPr lang="es-EC" sz="950" dirty="0">
                        <a:effectLst/>
                        <a:latin typeface="Calibri"/>
                        <a:ea typeface="Times New Roman"/>
                        <a:cs typeface="Times New Roman"/>
                      </a:endParaRPr>
                    </a:p>
                    <a:p>
                      <a:pPr algn="just">
                        <a:lnSpc>
                          <a:spcPct val="115000"/>
                        </a:lnSpc>
                        <a:spcAft>
                          <a:spcPts val="0"/>
                        </a:spcAft>
                      </a:pPr>
                      <a:r>
                        <a:rPr lang="es-ES" sz="950" b="1" dirty="0">
                          <a:effectLst/>
                          <a:latin typeface="Times New Roman"/>
                          <a:ea typeface="Times New Roman"/>
                          <a:cs typeface="Times New Roman"/>
                        </a:rPr>
                        <a:t>Renovación y adquisición de hardware y software moderno a importantes empresas de computación al menos cada 3 años.</a:t>
                      </a:r>
                      <a:endParaRPr lang="es-EC" sz="950" dirty="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866674">
                <a:tc>
                  <a:txBody>
                    <a:bodyPr/>
                    <a:lstStyle/>
                    <a:p>
                      <a:pPr algn="just">
                        <a:lnSpc>
                          <a:spcPct val="115000"/>
                        </a:lnSpc>
                        <a:spcAft>
                          <a:spcPts val="0"/>
                        </a:spcAft>
                      </a:pPr>
                      <a:r>
                        <a:rPr lang="es-ES" sz="950" b="1">
                          <a:effectLst/>
                          <a:latin typeface="Times New Roman"/>
                          <a:ea typeface="Times New Roman"/>
                          <a:cs typeface="Times New Roman"/>
                        </a:rPr>
                        <a:t>11) Falta de software y páginas Web de seguridad para las bases de datos de la cooperativa.</a:t>
                      </a:r>
                      <a:endParaRPr lang="es-EC" sz="95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11) Respaldo de información crediticia en memorias USB cuyo uso será exclusivo del personal de Crédito y del Gerente General.</a:t>
                      </a:r>
                      <a:endParaRPr lang="es-EC" sz="950" dirty="0">
                        <a:effectLst/>
                        <a:latin typeface="Calibri"/>
                        <a:ea typeface="Times New Roman"/>
                        <a:cs typeface="Times New Roman"/>
                      </a:endParaRPr>
                    </a:p>
                    <a:p>
                      <a:pPr algn="just">
                        <a:lnSpc>
                          <a:spcPct val="115000"/>
                        </a:lnSpc>
                        <a:spcAft>
                          <a:spcPts val="0"/>
                        </a:spcAft>
                      </a:pPr>
                      <a:r>
                        <a:rPr lang="es-ES" sz="950" b="1" dirty="0">
                          <a:effectLst/>
                          <a:latin typeface="Times New Roman"/>
                          <a:ea typeface="Times New Roman"/>
                          <a:cs typeface="Times New Roman"/>
                        </a:rPr>
                        <a:t>Convenios con empresas de Internet que faciliten la instalación de una red de uso local (LAN) y las cuales cuenten con claves de acceso y seguridad.</a:t>
                      </a:r>
                      <a:endParaRPr lang="es-EC" sz="950" dirty="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674080">
                <a:tc>
                  <a:txBody>
                    <a:bodyPr/>
                    <a:lstStyle/>
                    <a:p>
                      <a:pPr algn="just">
                        <a:lnSpc>
                          <a:spcPct val="115000"/>
                        </a:lnSpc>
                        <a:spcAft>
                          <a:spcPts val="0"/>
                        </a:spcAft>
                      </a:pPr>
                      <a:r>
                        <a:rPr lang="es-ES" sz="950" b="1">
                          <a:effectLst/>
                          <a:latin typeface="Times New Roman"/>
                          <a:ea typeface="Times New Roman"/>
                          <a:cs typeface="Times New Roman"/>
                        </a:rPr>
                        <a:t>12) Omisión o entrega de datos falsos o erróneos por parte de los clientes al personal de Crédito de la cooperativa.</a:t>
                      </a:r>
                      <a:endParaRPr lang="es-EC" sz="95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12) Acuerdos con el cliente de que debe entregar información actualizada principalmente sobre sus ingresos, su empleo y sus garantes.</a:t>
                      </a:r>
                      <a:endParaRPr lang="es-EC" sz="950" dirty="0">
                        <a:effectLst/>
                        <a:latin typeface="Calibri"/>
                        <a:ea typeface="Times New Roman"/>
                        <a:cs typeface="Times New Roman"/>
                      </a:endParaRPr>
                    </a:p>
                    <a:p>
                      <a:pPr algn="just">
                        <a:lnSpc>
                          <a:spcPct val="115000"/>
                        </a:lnSpc>
                        <a:spcAft>
                          <a:spcPts val="0"/>
                        </a:spcAft>
                      </a:pPr>
                      <a:r>
                        <a:rPr lang="es-ES" sz="950" b="1" dirty="0">
                          <a:effectLst/>
                          <a:latin typeface="Times New Roman"/>
                          <a:ea typeface="Times New Roman"/>
                          <a:cs typeface="Times New Roman"/>
                        </a:rPr>
                        <a:t>Aplicación minuciosa de las 5 “C” de Crédito a las solicitudes de préstamos por parte de la cooperativa</a:t>
                      </a:r>
                      <a:endParaRPr lang="es-EC" sz="950" dirty="0">
                        <a:effectLst/>
                        <a:latin typeface="Calibri"/>
                        <a:ea typeface="Times New Roman"/>
                        <a:cs typeface="Times New Roman"/>
                      </a:endParaRPr>
                    </a:p>
                  </a:txBody>
                  <a:tcPr marL="31401" marR="314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bl>
          </a:graphicData>
        </a:graphic>
      </p:graphicFrame>
    </p:spTree>
    <p:extLst>
      <p:ext uri="{BB962C8B-B14F-4D97-AF65-F5344CB8AC3E}">
        <p14:creationId xmlns:p14="http://schemas.microsoft.com/office/powerpoint/2010/main" val="3634919759"/>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668984"/>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RESPUESTA A LOS RIESGOS, DISEÑO Y DEFINICIÓN DE ESTRATEGIAS</a:t>
            </a:r>
          </a:p>
        </p:txBody>
      </p:sp>
      <p:sp>
        <p:nvSpPr>
          <p:cNvPr id="5" name="133 Rectángulo"/>
          <p:cNvSpPr/>
          <p:nvPr/>
        </p:nvSpPr>
        <p:spPr>
          <a:xfrm>
            <a:off x="6444208" y="6186070"/>
            <a:ext cx="923290" cy="329565"/>
          </a:xfrm>
          <a:prstGeom prst="rect">
            <a:avLst/>
          </a:prstGeom>
          <a:solidFill>
            <a:sysClr val="window" lastClr="FFFFFF"/>
          </a:solid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s-ES" sz="1000" b="1" kern="0">
                <a:solidFill>
                  <a:sysClr val="windowText" lastClr="000000"/>
                </a:solidFill>
                <a:latin typeface="Times New Roman"/>
                <a:ea typeface="Times New Roman"/>
                <a:cs typeface="Times New Roman"/>
              </a:rPr>
              <a:t>CONTINÚA</a:t>
            </a:r>
            <a:endParaRPr lang="es-EC" sz="1100" kern="0">
              <a:solidFill>
                <a:sysClr val="windowText" lastClr="000000"/>
              </a:solidFill>
              <a:ea typeface="Times New Roman"/>
              <a:cs typeface="Times New Roman"/>
            </a:endParaRPr>
          </a:p>
        </p:txBody>
      </p:sp>
      <p:sp>
        <p:nvSpPr>
          <p:cNvPr id="6" name="135 Flecha derecha"/>
          <p:cNvSpPr/>
          <p:nvPr/>
        </p:nvSpPr>
        <p:spPr>
          <a:xfrm>
            <a:off x="7533808" y="6190795"/>
            <a:ext cx="800735" cy="197485"/>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kern="0">
              <a:solidFill>
                <a:sysClr val="window" lastClr="FFFFFF"/>
              </a:solidFill>
            </a:endParaRPr>
          </a:p>
        </p:txBody>
      </p:sp>
      <p:graphicFrame>
        <p:nvGraphicFramePr>
          <p:cNvPr id="3" name="2 Tabla"/>
          <p:cNvGraphicFramePr>
            <a:graphicFrameLocks noGrp="1"/>
          </p:cNvGraphicFramePr>
          <p:nvPr>
            <p:extLst>
              <p:ext uri="{D42A27DB-BD31-4B8C-83A1-F6EECF244321}">
                <p14:modId xmlns:p14="http://schemas.microsoft.com/office/powerpoint/2010/main" val="2413007341"/>
              </p:ext>
            </p:extLst>
          </p:nvPr>
        </p:nvGraphicFramePr>
        <p:xfrm>
          <a:off x="3070096" y="548680"/>
          <a:ext cx="6084168" cy="5660898"/>
        </p:xfrm>
        <a:graphic>
          <a:graphicData uri="http://schemas.openxmlformats.org/drawingml/2006/table">
            <a:tbl>
              <a:tblPr firstRow="1" firstCol="1" bandRow="1"/>
              <a:tblGrid>
                <a:gridCol w="3042084"/>
                <a:gridCol w="3042084"/>
              </a:tblGrid>
              <a:tr h="793875">
                <a:tc>
                  <a:txBody>
                    <a:bodyPr/>
                    <a:lstStyle/>
                    <a:p>
                      <a:pPr algn="just">
                        <a:lnSpc>
                          <a:spcPct val="115000"/>
                        </a:lnSpc>
                        <a:spcAft>
                          <a:spcPts val="0"/>
                        </a:spcAft>
                      </a:pPr>
                      <a:r>
                        <a:rPr lang="es-ES" sz="950" b="1" dirty="0">
                          <a:effectLst/>
                          <a:latin typeface="Times New Roman"/>
                          <a:ea typeface="Times New Roman"/>
                          <a:cs typeface="Times New Roman"/>
                        </a:rPr>
                        <a:t>13) Excesivo lapso de tiempo para el pago de los créditos.</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13) Mejoramiento en el proceso de negociación y aprobación de créditos a fin de no conceder plazo de pago excesivo a los mismos.</a:t>
                      </a:r>
                      <a:endParaRPr lang="es-EC" sz="950" dirty="0">
                        <a:effectLst/>
                        <a:latin typeface="Calibri"/>
                        <a:ea typeface="Times New Roman"/>
                        <a:cs typeface="Times New Roman"/>
                      </a:endParaRPr>
                    </a:p>
                    <a:p>
                      <a:pPr algn="just">
                        <a:lnSpc>
                          <a:spcPct val="115000"/>
                        </a:lnSpc>
                        <a:spcAft>
                          <a:spcPts val="0"/>
                        </a:spcAft>
                      </a:pPr>
                      <a:r>
                        <a:rPr lang="es-ES" sz="950" b="1" dirty="0">
                          <a:effectLst/>
                          <a:latin typeface="Times New Roman"/>
                          <a:ea typeface="Times New Roman"/>
                          <a:cs typeface="Times New Roman"/>
                        </a:rPr>
                        <a:t> Ofrecimiento de descuentos por el pronto pago de préstamos a sus clientes.</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793875">
                <a:tc>
                  <a:txBody>
                    <a:bodyPr/>
                    <a:lstStyle/>
                    <a:p>
                      <a:pPr algn="just">
                        <a:lnSpc>
                          <a:spcPct val="115000"/>
                        </a:lnSpc>
                        <a:spcAft>
                          <a:spcPts val="0"/>
                        </a:spcAft>
                      </a:pPr>
                      <a:r>
                        <a:rPr lang="es-ES" sz="950" b="1" dirty="0">
                          <a:effectLst/>
                          <a:latin typeface="Times New Roman"/>
                          <a:ea typeface="Times New Roman"/>
                          <a:cs typeface="Times New Roman"/>
                        </a:rPr>
                        <a:t>14) Poca actualización de los datos referentes a socios morosos y con créditos castigados.</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14) Revisión frecuente, de ser posible diaria o al menos semanal de todos los sistemas y bases de datos de la entidad, pero principalmente de la cartera improductiva (no genera intereses y vencida) por parte del Área de Crédito.</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954686">
                <a:tc>
                  <a:txBody>
                    <a:bodyPr/>
                    <a:lstStyle/>
                    <a:p>
                      <a:pPr algn="just">
                        <a:lnSpc>
                          <a:spcPct val="115000"/>
                        </a:lnSpc>
                        <a:spcAft>
                          <a:spcPts val="0"/>
                        </a:spcAft>
                      </a:pPr>
                      <a:r>
                        <a:rPr lang="es-ES" sz="950" b="1">
                          <a:effectLst/>
                          <a:latin typeface="Times New Roman"/>
                          <a:ea typeface="Times New Roman"/>
                          <a:cs typeface="Times New Roman"/>
                        </a:rPr>
                        <a:t>15) Inobservancia del descenso de las tasas de interés activas referenciales de los microcréditos.</a:t>
                      </a:r>
                      <a:endParaRPr lang="es-EC" sz="95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15) Observación constante de las tasas de interés activas referenciales establecidas por las principales entidades gubernamentales como el BCE o la CONAFIPS a fin de poder crear planes de contingencia que le permita a la cooperativa seguir obteniendo ingresos por concepto de intereses ganados en sus créditos otorgados.</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954686">
                <a:tc>
                  <a:txBody>
                    <a:bodyPr/>
                    <a:lstStyle/>
                    <a:p>
                      <a:pPr algn="just">
                        <a:lnSpc>
                          <a:spcPct val="115000"/>
                        </a:lnSpc>
                        <a:spcAft>
                          <a:spcPts val="0"/>
                        </a:spcAft>
                      </a:pPr>
                      <a:r>
                        <a:rPr lang="es-ES" sz="950" b="1">
                          <a:effectLst/>
                          <a:latin typeface="Times New Roman"/>
                          <a:ea typeface="Times New Roman"/>
                          <a:cs typeface="Times New Roman"/>
                        </a:rPr>
                        <a:t>16) Excesiva concesión de  créditos a personas con créditos recurrentes.</a:t>
                      </a:r>
                      <a:endParaRPr lang="es-EC" sz="95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gn="just">
                        <a:lnSpc>
                          <a:spcPct val="115000"/>
                        </a:lnSpc>
                        <a:spcAft>
                          <a:spcPts val="0"/>
                        </a:spcAft>
                      </a:pPr>
                      <a:r>
                        <a:rPr lang="es-ES" sz="950" b="1" dirty="0">
                          <a:effectLst/>
                          <a:latin typeface="Times New Roman"/>
                          <a:ea typeface="Times New Roman"/>
                          <a:cs typeface="Times New Roman"/>
                        </a:rPr>
                        <a:t>16) Mejoramiento en las gestiones de cobro a clientes morosos con créditos muy altos.</a:t>
                      </a:r>
                      <a:endParaRPr lang="es-EC" sz="950" dirty="0">
                        <a:effectLst/>
                        <a:latin typeface="Calibri"/>
                        <a:ea typeface="Times New Roman"/>
                        <a:cs typeface="Times New Roman"/>
                      </a:endParaRPr>
                    </a:p>
                    <a:p>
                      <a:pPr algn="just">
                        <a:lnSpc>
                          <a:spcPct val="115000"/>
                        </a:lnSpc>
                        <a:spcAft>
                          <a:spcPts val="0"/>
                        </a:spcAft>
                      </a:pPr>
                      <a:r>
                        <a:rPr lang="es-ES" sz="950" b="1" dirty="0">
                          <a:effectLst/>
                          <a:latin typeface="Times New Roman"/>
                          <a:ea typeface="Times New Roman"/>
                          <a:cs typeface="Times New Roman"/>
                        </a:rPr>
                        <a:t>Restricción de préstamos a personas que tengan demasiados créditos pendientes de pago ya sea en la cooperativa en estudio como en otras instituciones financieras.</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r>
              <a:tr h="150630">
                <a:tc gridSpan="2">
                  <a:txBody>
                    <a:bodyPr/>
                    <a:lstStyle/>
                    <a:p>
                      <a:pPr algn="ctr">
                        <a:lnSpc>
                          <a:spcPct val="115000"/>
                        </a:lnSpc>
                        <a:spcAft>
                          <a:spcPts val="0"/>
                        </a:spcAft>
                      </a:pPr>
                      <a:r>
                        <a:rPr lang="es-EC" sz="950" b="1" dirty="0">
                          <a:solidFill>
                            <a:srgbClr val="FF0000"/>
                          </a:solidFill>
                          <a:effectLst/>
                          <a:latin typeface="Times New Roman"/>
                          <a:ea typeface="Times New Roman"/>
                          <a:cs typeface="Times New Roman"/>
                        </a:rPr>
                        <a:t>4° EVITAR O MITIGAR</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s-EC"/>
                    </a:p>
                  </a:txBody>
                  <a:tcPr/>
                </a:tc>
              </a:tr>
              <a:tr h="150630">
                <a:tc>
                  <a:txBody>
                    <a:bodyPr/>
                    <a:lstStyle/>
                    <a:p>
                      <a:pPr algn="ctr">
                        <a:lnSpc>
                          <a:spcPct val="115000"/>
                        </a:lnSpc>
                        <a:spcAft>
                          <a:spcPts val="0"/>
                        </a:spcAft>
                      </a:pPr>
                      <a:r>
                        <a:rPr lang="es-EC" sz="950" b="1">
                          <a:solidFill>
                            <a:srgbClr val="FF0000"/>
                          </a:solidFill>
                          <a:effectLst/>
                          <a:latin typeface="Times New Roman"/>
                          <a:ea typeface="Times New Roman"/>
                          <a:cs typeface="Times New Roman"/>
                        </a:rPr>
                        <a:t>RIESGO</a:t>
                      </a:r>
                      <a:endParaRPr lang="es-EC" sz="95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C" sz="950" b="1" dirty="0">
                          <a:solidFill>
                            <a:srgbClr val="FF0000"/>
                          </a:solidFill>
                          <a:effectLst/>
                          <a:latin typeface="Times New Roman"/>
                          <a:ea typeface="Times New Roman"/>
                          <a:cs typeface="Times New Roman"/>
                        </a:rPr>
                        <a:t>RESPUESTA</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793875">
                <a:tc>
                  <a:txBody>
                    <a:bodyPr/>
                    <a:lstStyle/>
                    <a:p>
                      <a:pPr algn="just">
                        <a:lnSpc>
                          <a:spcPct val="115000"/>
                        </a:lnSpc>
                        <a:spcAft>
                          <a:spcPts val="0"/>
                        </a:spcAft>
                      </a:pPr>
                      <a:r>
                        <a:rPr lang="es-ES" sz="950" b="1">
                          <a:solidFill>
                            <a:srgbClr val="FFFFFF"/>
                          </a:solidFill>
                          <a:effectLst/>
                          <a:latin typeface="Times New Roman"/>
                          <a:ea typeface="Times New Roman"/>
                          <a:cs typeface="Times New Roman"/>
                        </a:rPr>
                        <a:t>1) Posible fallecimiento, quiebra o evasión de pago de los solicitantes de crédito.</a:t>
                      </a:r>
                      <a:endParaRPr lang="es-EC" sz="95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s-ES" sz="950" b="1" dirty="0">
                          <a:solidFill>
                            <a:srgbClr val="FFFFFF"/>
                          </a:solidFill>
                          <a:effectLst/>
                          <a:latin typeface="Times New Roman"/>
                          <a:ea typeface="Times New Roman"/>
                          <a:cs typeface="Times New Roman"/>
                        </a:rPr>
                        <a:t>1) Análisis detallado de los garantes de los solicitantes de préstamos a fin de determinar si se puede llegar a algún acuerdo de pago de los créditos.</a:t>
                      </a:r>
                      <a:endParaRPr lang="es-EC" sz="950" dirty="0">
                        <a:effectLst/>
                        <a:latin typeface="Calibri"/>
                        <a:ea typeface="Times New Roman"/>
                        <a:cs typeface="Times New Roman"/>
                      </a:endParaRPr>
                    </a:p>
                    <a:p>
                      <a:pPr algn="just">
                        <a:lnSpc>
                          <a:spcPct val="115000"/>
                        </a:lnSpc>
                        <a:spcAft>
                          <a:spcPts val="0"/>
                        </a:spcAft>
                      </a:pPr>
                      <a:r>
                        <a:rPr lang="es-ES" sz="950" b="1" dirty="0">
                          <a:solidFill>
                            <a:srgbClr val="FFFFFF"/>
                          </a:solidFill>
                          <a:effectLst/>
                          <a:latin typeface="Times New Roman"/>
                          <a:ea typeface="Times New Roman"/>
                          <a:cs typeface="Times New Roman"/>
                        </a:rPr>
                        <a:t>Preparación de provisiones para créditos incobrables y elaboración del castigo de cartera.</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793875">
                <a:tc>
                  <a:txBody>
                    <a:bodyPr/>
                    <a:lstStyle/>
                    <a:p>
                      <a:pPr algn="just">
                        <a:lnSpc>
                          <a:spcPct val="115000"/>
                        </a:lnSpc>
                        <a:spcAft>
                          <a:spcPts val="0"/>
                        </a:spcAft>
                      </a:pPr>
                      <a:r>
                        <a:rPr lang="es-ES" sz="950" b="1">
                          <a:solidFill>
                            <a:srgbClr val="FFFFFF"/>
                          </a:solidFill>
                          <a:effectLst/>
                          <a:latin typeface="Times New Roman"/>
                          <a:ea typeface="Times New Roman"/>
                          <a:cs typeface="Times New Roman"/>
                        </a:rPr>
                        <a:t>2) Temor por parte de los clientes y personal de la cooperativa de sufrir ataques delincuenciales al momento de recibir el dinero proveniente de la concesión de créditos y retiros.</a:t>
                      </a:r>
                      <a:endParaRPr lang="es-EC" sz="95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s-ES" sz="950" b="1" dirty="0">
                          <a:solidFill>
                            <a:srgbClr val="FFFFFF"/>
                          </a:solidFill>
                          <a:effectLst/>
                          <a:latin typeface="Times New Roman"/>
                          <a:ea typeface="Times New Roman"/>
                          <a:cs typeface="Times New Roman"/>
                        </a:rPr>
                        <a:t>2) Adquisición de sistemas de seguridad para las instalaciones de la cooperativa (alarmas, cámaras de vigilancia en audio y video, otros.).</a:t>
                      </a:r>
                      <a:endParaRPr lang="es-EC" sz="950" dirty="0">
                        <a:effectLst/>
                        <a:latin typeface="Calibri"/>
                        <a:ea typeface="Times New Roman"/>
                        <a:cs typeface="Times New Roman"/>
                      </a:endParaRPr>
                    </a:p>
                    <a:p>
                      <a:pPr algn="just">
                        <a:lnSpc>
                          <a:spcPct val="115000"/>
                        </a:lnSpc>
                        <a:spcAft>
                          <a:spcPts val="0"/>
                        </a:spcAft>
                      </a:pPr>
                      <a:r>
                        <a:rPr lang="es-ES" sz="950" b="1" dirty="0">
                          <a:solidFill>
                            <a:srgbClr val="FFFFFF"/>
                          </a:solidFill>
                          <a:effectLst/>
                          <a:latin typeface="Times New Roman"/>
                          <a:ea typeface="Times New Roman"/>
                          <a:cs typeface="Times New Roman"/>
                        </a:rPr>
                        <a:t>Contratación de al menos un guardia de seguridad para precautelar la integridad física de las personas.</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651199468"/>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79304" y="23712"/>
            <a:ext cx="6264696" cy="668984"/>
          </a:xfrm>
          <a:prstGeom prst="rect">
            <a:avLst/>
          </a:prstGeom>
        </p:spPr>
        <p:txBody>
          <a:bodyPr/>
          <a:lstStyle/>
          <a:p>
            <a:pPr algn="ctr"/>
            <a:r>
              <a:rPr lang="es-ES" sz="16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RESPUESTA A LOS RIESGOS, DISEÑO Y DEFINICIÓN DE ESTRATEGIAS</a:t>
            </a:r>
          </a:p>
        </p:txBody>
      </p:sp>
      <p:graphicFrame>
        <p:nvGraphicFramePr>
          <p:cNvPr id="2" name="1 Tabla"/>
          <p:cNvGraphicFramePr>
            <a:graphicFrameLocks noGrp="1"/>
          </p:cNvGraphicFramePr>
          <p:nvPr>
            <p:extLst>
              <p:ext uri="{D42A27DB-BD31-4B8C-83A1-F6EECF244321}">
                <p14:modId xmlns:p14="http://schemas.microsoft.com/office/powerpoint/2010/main" val="4164065234"/>
              </p:ext>
            </p:extLst>
          </p:nvPr>
        </p:nvGraphicFramePr>
        <p:xfrm>
          <a:off x="3059832" y="548680"/>
          <a:ext cx="6084168" cy="5644880"/>
        </p:xfrm>
        <a:graphic>
          <a:graphicData uri="http://schemas.openxmlformats.org/drawingml/2006/table">
            <a:tbl>
              <a:tblPr firstRow="1" firstCol="1" bandRow="1"/>
              <a:tblGrid>
                <a:gridCol w="3042084"/>
                <a:gridCol w="3042084"/>
              </a:tblGrid>
              <a:tr h="1152128">
                <a:tc>
                  <a:txBody>
                    <a:bodyPr/>
                    <a:lstStyle/>
                    <a:p>
                      <a:pPr algn="just">
                        <a:lnSpc>
                          <a:spcPct val="115000"/>
                        </a:lnSpc>
                        <a:spcAft>
                          <a:spcPts val="0"/>
                        </a:spcAft>
                      </a:pPr>
                      <a:r>
                        <a:rPr lang="es-ES" sz="950" b="1" dirty="0">
                          <a:solidFill>
                            <a:srgbClr val="FFFFFF"/>
                          </a:solidFill>
                          <a:effectLst/>
                          <a:latin typeface="Times New Roman"/>
                          <a:ea typeface="Times New Roman"/>
                          <a:cs typeface="Times New Roman"/>
                        </a:rPr>
                        <a:t>3) Retraso y gastos excesivos en la capacitación del área crediticia sobre el otorgamiento de préstamos.</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s-ES" sz="950" b="1" dirty="0">
                          <a:solidFill>
                            <a:srgbClr val="FFFFFF"/>
                          </a:solidFill>
                          <a:effectLst/>
                          <a:latin typeface="Times New Roman"/>
                          <a:ea typeface="Times New Roman"/>
                          <a:cs typeface="Times New Roman"/>
                        </a:rPr>
                        <a:t>3) Creación de un cronograma de actividades que indiquen de manera precisa cómo, cuándo y dónde se van a llevar a cabo las labores de capacitación para el personal de la cooperativa.</a:t>
                      </a:r>
                      <a:endParaRPr lang="es-EC" sz="950" dirty="0">
                        <a:effectLst/>
                        <a:latin typeface="Calibri"/>
                        <a:ea typeface="Times New Roman"/>
                        <a:cs typeface="Times New Roman"/>
                      </a:endParaRPr>
                    </a:p>
                    <a:p>
                      <a:pPr algn="just">
                        <a:lnSpc>
                          <a:spcPct val="115000"/>
                        </a:lnSpc>
                        <a:spcAft>
                          <a:spcPts val="0"/>
                        </a:spcAft>
                      </a:pPr>
                      <a:r>
                        <a:rPr lang="es-ES" sz="950" b="1" dirty="0">
                          <a:solidFill>
                            <a:srgbClr val="FFFFFF"/>
                          </a:solidFill>
                          <a:effectLst/>
                          <a:latin typeface="Times New Roman"/>
                          <a:ea typeface="Times New Roman"/>
                          <a:cs typeface="Times New Roman"/>
                        </a:rPr>
                        <a:t>Establecimiento de convenios con funcionarios de la SEPS y de la CONAFIPS sobre los procesos de capacitación sobre la concesión de créditos.</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509358">
                <a:tc>
                  <a:txBody>
                    <a:bodyPr/>
                    <a:lstStyle/>
                    <a:p>
                      <a:pPr algn="just">
                        <a:lnSpc>
                          <a:spcPct val="115000"/>
                        </a:lnSpc>
                        <a:spcAft>
                          <a:spcPts val="0"/>
                        </a:spcAft>
                      </a:pPr>
                      <a:r>
                        <a:rPr lang="es-ES" sz="950" b="1">
                          <a:solidFill>
                            <a:srgbClr val="FFFFFF"/>
                          </a:solidFill>
                          <a:effectLst/>
                          <a:latin typeface="Times New Roman"/>
                          <a:ea typeface="Times New Roman"/>
                          <a:cs typeface="Times New Roman"/>
                        </a:rPr>
                        <a:t>4) Poco control en el aumento de los índices de morosidad de cartera.</a:t>
                      </a:r>
                      <a:endParaRPr lang="es-EC" sz="95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s-ES" sz="950" b="1" dirty="0">
                          <a:solidFill>
                            <a:srgbClr val="FFFFFF"/>
                          </a:solidFill>
                          <a:effectLst/>
                          <a:latin typeface="Times New Roman"/>
                          <a:ea typeface="Times New Roman"/>
                          <a:cs typeface="Times New Roman"/>
                        </a:rPr>
                        <a:t>4) Mejoramiento en las gestiones de cobro por parte de la </a:t>
                      </a:r>
                      <a:r>
                        <a:rPr lang="es-ES" sz="950" b="1" dirty="0" smtClean="0">
                          <a:solidFill>
                            <a:srgbClr val="FFFFFF"/>
                          </a:solidFill>
                          <a:effectLst/>
                          <a:latin typeface="Times New Roman"/>
                          <a:ea typeface="Times New Roman"/>
                          <a:cs typeface="Times New Roman"/>
                        </a:rPr>
                        <a:t>cooperativa </a:t>
                      </a:r>
                      <a:r>
                        <a:rPr lang="es-ES" sz="950" b="1" dirty="0">
                          <a:solidFill>
                            <a:srgbClr val="FFFFFF"/>
                          </a:solidFill>
                          <a:effectLst/>
                          <a:latin typeface="Times New Roman"/>
                          <a:ea typeface="Times New Roman"/>
                          <a:cs typeface="Times New Roman"/>
                        </a:rPr>
                        <a:t>hacia los clientes que concentran la mayor cantidad de cartera vencida o que tienen demasiado tiempo de incobrabilidad.</a:t>
                      </a:r>
                      <a:endParaRPr lang="es-EC" sz="950" dirty="0">
                        <a:effectLst/>
                        <a:latin typeface="Calibri"/>
                        <a:ea typeface="Times New Roman"/>
                        <a:cs typeface="Times New Roman"/>
                      </a:endParaRPr>
                    </a:p>
                    <a:p>
                      <a:pPr algn="just">
                        <a:lnSpc>
                          <a:spcPct val="115000"/>
                        </a:lnSpc>
                        <a:spcAft>
                          <a:spcPts val="0"/>
                        </a:spcAft>
                      </a:pPr>
                      <a:r>
                        <a:rPr lang="es-ES" sz="950" b="1" dirty="0">
                          <a:solidFill>
                            <a:srgbClr val="FFFFFF"/>
                          </a:solidFill>
                          <a:effectLst/>
                          <a:latin typeface="Times New Roman"/>
                          <a:ea typeface="Times New Roman"/>
                          <a:cs typeface="Times New Roman"/>
                        </a:rPr>
                        <a:t>Mayor eficacia durante los procesos de negociación, evaluación y aprobación de los préstamos.</a:t>
                      </a:r>
                      <a:endParaRPr lang="es-EC" sz="950" dirty="0">
                        <a:effectLst/>
                        <a:latin typeface="Calibri"/>
                        <a:ea typeface="Times New Roman"/>
                        <a:cs typeface="Times New Roman"/>
                      </a:endParaRPr>
                    </a:p>
                    <a:p>
                      <a:pPr algn="just">
                        <a:lnSpc>
                          <a:spcPct val="115000"/>
                        </a:lnSpc>
                        <a:spcAft>
                          <a:spcPts val="0"/>
                        </a:spcAft>
                      </a:pPr>
                      <a:r>
                        <a:rPr lang="es-ES" sz="950" b="1" dirty="0">
                          <a:solidFill>
                            <a:srgbClr val="FFFFFF"/>
                          </a:solidFill>
                          <a:effectLst/>
                          <a:latin typeface="Times New Roman"/>
                          <a:ea typeface="Times New Roman"/>
                          <a:cs typeface="Times New Roman"/>
                        </a:rPr>
                        <a:t>Negación de créditos a personas que tienen demasiados créditos recurrentes o que en la actualidad no poseen un empleo o negocio fijo.</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728192">
                <a:tc>
                  <a:txBody>
                    <a:bodyPr/>
                    <a:lstStyle/>
                    <a:p>
                      <a:pPr algn="just">
                        <a:lnSpc>
                          <a:spcPct val="115000"/>
                        </a:lnSpc>
                        <a:spcAft>
                          <a:spcPts val="0"/>
                        </a:spcAft>
                      </a:pPr>
                      <a:r>
                        <a:rPr lang="es-ES" sz="950" b="1">
                          <a:solidFill>
                            <a:srgbClr val="FFFFFF"/>
                          </a:solidFill>
                          <a:effectLst/>
                          <a:latin typeface="Times New Roman"/>
                          <a:ea typeface="Times New Roman"/>
                          <a:cs typeface="Times New Roman"/>
                        </a:rPr>
                        <a:t>5) Inexistencia de objetivos estratégicos relacionados con los procesos clave de la entidad.</a:t>
                      </a:r>
                      <a:endParaRPr lang="es-EC" sz="95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s-ES" sz="950" b="1" dirty="0">
                          <a:solidFill>
                            <a:srgbClr val="FFFFFF"/>
                          </a:solidFill>
                          <a:effectLst/>
                          <a:latin typeface="Times New Roman"/>
                          <a:ea typeface="Times New Roman"/>
                          <a:cs typeface="Times New Roman"/>
                        </a:rPr>
                        <a:t>5) En caso de no tenerlo, elaboración inmediata de los planes estratégico, táctico y operativo anual para la cooperativa en estudio.</a:t>
                      </a:r>
                      <a:endParaRPr lang="es-EC" sz="950" dirty="0">
                        <a:effectLst/>
                        <a:latin typeface="Calibri"/>
                        <a:ea typeface="Times New Roman"/>
                        <a:cs typeface="Times New Roman"/>
                      </a:endParaRPr>
                    </a:p>
                    <a:p>
                      <a:pPr algn="just">
                        <a:lnSpc>
                          <a:spcPct val="115000"/>
                        </a:lnSpc>
                        <a:spcAft>
                          <a:spcPts val="0"/>
                        </a:spcAft>
                      </a:pPr>
                      <a:r>
                        <a:rPr lang="es-ES" sz="950" b="1" dirty="0">
                          <a:solidFill>
                            <a:srgbClr val="FFFFFF"/>
                          </a:solidFill>
                          <a:effectLst/>
                          <a:latin typeface="Times New Roman"/>
                          <a:ea typeface="Times New Roman"/>
                          <a:cs typeface="Times New Roman"/>
                        </a:rPr>
                        <a:t>Establecimiento detallado de metas donde se incluyan el tiempo específico, la cantidad de recursos (humanos, económicos, tecnológicos, materiales, otros.) y el modo en que se van a cumplir dichos propósitos.</a:t>
                      </a:r>
                      <a:endParaRPr lang="es-EC" sz="950" dirty="0">
                        <a:effectLst/>
                        <a:latin typeface="Calibri"/>
                        <a:ea typeface="Times New Roman"/>
                        <a:cs typeface="Times New Roman"/>
                      </a:endParaRPr>
                    </a:p>
                    <a:p>
                      <a:pPr algn="just">
                        <a:lnSpc>
                          <a:spcPct val="115000"/>
                        </a:lnSpc>
                        <a:spcAft>
                          <a:spcPts val="0"/>
                        </a:spcAft>
                      </a:pPr>
                      <a:r>
                        <a:rPr lang="es-ES" sz="950" b="1" dirty="0">
                          <a:solidFill>
                            <a:srgbClr val="FFFFFF"/>
                          </a:solidFill>
                          <a:effectLst/>
                          <a:latin typeface="Times New Roman"/>
                          <a:ea typeface="Times New Roman"/>
                          <a:cs typeface="Times New Roman"/>
                        </a:rPr>
                        <a:t>Buscar asesoría contable, financiera o tributaria de suma urgencia ya sea de la SEPS, la CONAFIPS o de alguna empresa privada.</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241851">
                <a:tc>
                  <a:txBody>
                    <a:bodyPr/>
                    <a:lstStyle/>
                    <a:p>
                      <a:pPr algn="just">
                        <a:lnSpc>
                          <a:spcPct val="115000"/>
                        </a:lnSpc>
                        <a:spcAft>
                          <a:spcPts val="0"/>
                        </a:spcAft>
                      </a:pPr>
                      <a:r>
                        <a:rPr lang="es-ES" sz="950" b="1">
                          <a:solidFill>
                            <a:srgbClr val="FFFFFF"/>
                          </a:solidFill>
                          <a:effectLst/>
                          <a:latin typeface="Times New Roman"/>
                          <a:ea typeface="Times New Roman"/>
                          <a:cs typeface="Times New Roman"/>
                        </a:rPr>
                        <a:t>6) Escasa capacitación en el manejo y control de riesgos financieros</a:t>
                      </a:r>
                      <a:endParaRPr lang="es-EC" sz="95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s-ES" sz="950" b="1" dirty="0">
                          <a:solidFill>
                            <a:srgbClr val="FFFFFF"/>
                          </a:solidFill>
                          <a:effectLst/>
                          <a:latin typeface="Times New Roman"/>
                          <a:ea typeface="Times New Roman"/>
                          <a:cs typeface="Times New Roman"/>
                        </a:rPr>
                        <a:t>6) </a:t>
                      </a:r>
                      <a:r>
                        <a:rPr lang="es-ES" sz="950" b="1" dirty="0" smtClean="0">
                          <a:solidFill>
                            <a:srgbClr val="FFFFFF"/>
                          </a:solidFill>
                          <a:effectLst/>
                          <a:latin typeface="Times New Roman"/>
                          <a:ea typeface="Times New Roman"/>
                          <a:cs typeface="Times New Roman"/>
                        </a:rPr>
                        <a:t>Estudio </a:t>
                      </a:r>
                      <a:r>
                        <a:rPr lang="es-ES" sz="950" b="1" dirty="0">
                          <a:solidFill>
                            <a:srgbClr val="FFFFFF"/>
                          </a:solidFill>
                          <a:effectLst/>
                          <a:latin typeface="Times New Roman"/>
                          <a:ea typeface="Times New Roman"/>
                          <a:cs typeface="Times New Roman"/>
                        </a:rPr>
                        <a:t>minucioso de la cooperativa tanto a nivel interno como a nivel externo </a:t>
                      </a:r>
                      <a:r>
                        <a:rPr lang="es-ES" sz="950" b="1" dirty="0" smtClean="0">
                          <a:solidFill>
                            <a:srgbClr val="FFFFFF"/>
                          </a:solidFill>
                          <a:effectLst/>
                          <a:latin typeface="Times New Roman"/>
                          <a:ea typeface="Times New Roman"/>
                          <a:cs typeface="Times New Roman"/>
                        </a:rPr>
                        <a:t>a fin </a:t>
                      </a:r>
                      <a:r>
                        <a:rPr lang="es-ES" sz="950" b="1" dirty="0">
                          <a:solidFill>
                            <a:srgbClr val="FFFFFF"/>
                          </a:solidFill>
                          <a:effectLst/>
                          <a:latin typeface="Times New Roman"/>
                          <a:ea typeface="Times New Roman"/>
                          <a:cs typeface="Times New Roman"/>
                        </a:rPr>
                        <a:t>de poder crear planes de contingencia que permitan enfrentar eventos negativos que podrían darse en el futuro.</a:t>
                      </a:r>
                      <a:endParaRPr lang="es-EC" sz="950" dirty="0">
                        <a:effectLst/>
                        <a:latin typeface="Calibri"/>
                        <a:ea typeface="Times New Roman"/>
                        <a:cs typeface="Times New Roman"/>
                      </a:endParaRPr>
                    </a:p>
                    <a:p>
                      <a:pPr algn="just">
                        <a:lnSpc>
                          <a:spcPct val="115000"/>
                        </a:lnSpc>
                        <a:spcAft>
                          <a:spcPts val="0"/>
                        </a:spcAft>
                      </a:pPr>
                      <a:r>
                        <a:rPr lang="es-ES" sz="950" b="1" dirty="0" smtClean="0">
                          <a:solidFill>
                            <a:srgbClr val="FFFFFF"/>
                          </a:solidFill>
                          <a:effectLst/>
                          <a:latin typeface="Times New Roman"/>
                          <a:ea typeface="Times New Roman"/>
                          <a:cs typeface="Times New Roman"/>
                        </a:rPr>
                        <a:t>Búsqueda </a:t>
                      </a:r>
                      <a:r>
                        <a:rPr lang="es-ES" sz="950" b="1" dirty="0">
                          <a:solidFill>
                            <a:srgbClr val="FFFFFF"/>
                          </a:solidFill>
                          <a:effectLst/>
                          <a:latin typeface="Times New Roman"/>
                          <a:ea typeface="Times New Roman"/>
                          <a:cs typeface="Times New Roman"/>
                        </a:rPr>
                        <a:t>de asesoramiento sobre el manejo de riesgos financieros a la SEPS, a la CONAFIPS o a una entidad privada.</a:t>
                      </a:r>
                      <a:endParaRPr lang="es-EC" sz="950" dirty="0">
                        <a:effectLst/>
                        <a:latin typeface="Calibri"/>
                        <a:ea typeface="Times New Roman"/>
                        <a:cs typeface="Times New Roman"/>
                      </a:endParaRPr>
                    </a:p>
                  </a:txBody>
                  <a:tcPr marL="30747" marR="307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947227801"/>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897968" y="0"/>
            <a:ext cx="6264696" cy="668984"/>
          </a:xfrm>
          <a:prstGeom prst="rect">
            <a:avLst/>
          </a:prstGeom>
        </p:spPr>
        <p:txBody>
          <a:bodyPr/>
          <a:lstStyle/>
          <a:p>
            <a:pPr algn="ctr"/>
            <a:r>
              <a:rPr lang="es-ES" sz="32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DEFINICIÓN DE ESTRATEGIAS</a:t>
            </a:r>
          </a:p>
        </p:txBody>
      </p:sp>
      <p:graphicFrame>
        <p:nvGraphicFramePr>
          <p:cNvPr id="5" name="4 Diagrama"/>
          <p:cNvGraphicFramePr/>
          <p:nvPr>
            <p:extLst>
              <p:ext uri="{D42A27DB-BD31-4B8C-83A1-F6EECF244321}">
                <p14:modId xmlns:p14="http://schemas.microsoft.com/office/powerpoint/2010/main" val="736687967"/>
              </p:ext>
            </p:extLst>
          </p:nvPr>
        </p:nvGraphicFramePr>
        <p:xfrm>
          <a:off x="561712" y="836712"/>
          <a:ext cx="8568952"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955681"/>
      </p:ext>
    </p:extLst>
  </p:cSld>
  <p:clrMapOvr>
    <a:masterClrMapping/>
  </p:clrMapOvr>
  <mc:AlternateContent xmlns:mc="http://schemas.openxmlformats.org/markup-compatibility/2006">
    <mc:Choice xmlns:p14="http://schemas.microsoft.com/office/powerpoint/2010/main" Requires="p14">
      <p:transition spd="slow" p14:dur="900">
        <p14:warp dir="in"/>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479661" y="981074"/>
            <a:ext cx="6697340" cy="4922837"/>
          </a:xfrm>
          <a:prstGeom prst="rect">
            <a:avLst/>
          </a:prstGeom>
        </p:spPr>
        <p:txBody>
          <a:bodyPr>
            <a:normAutofit/>
          </a:bodyPr>
          <a:lstStyle/>
          <a:p>
            <a:pPr marL="342900" indent="-342900">
              <a:spcBef>
                <a:spcPct val="20000"/>
              </a:spcBef>
              <a:buFont typeface="Arial" pitchFamily="34" charset="0"/>
              <a:buNone/>
              <a:defRPr/>
            </a:pPr>
            <a:endParaRPr lang="es-EC" sz="3200" b="1" dirty="0">
              <a:ln>
                <a:solidFill>
                  <a:prstClr val="white"/>
                </a:solidFill>
              </a:ln>
              <a:solidFill>
                <a:prstClr val="black"/>
              </a:solidFill>
            </a:endParaRPr>
          </a:p>
          <a:p>
            <a:pPr marL="342900" indent="-342900">
              <a:spcBef>
                <a:spcPct val="20000"/>
              </a:spcBef>
              <a:buFont typeface="Arial" pitchFamily="34" charset="0"/>
              <a:buNone/>
              <a:defRPr/>
            </a:pPr>
            <a:endParaRPr lang="es-EC" sz="3200" b="1" dirty="0">
              <a:ln>
                <a:solidFill>
                  <a:prstClr val="white"/>
                </a:solidFill>
              </a:ln>
              <a:solidFill>
                <a:prstClr val="black"/>
              </a:solidFill>
            </a:endParaRPr>
          </a:p>
          <a:p>
            <a:pPr marL="342900" indent="-342900">
              <a:spcBef>
                <a:spcPct val="20000"/>
              </a:spcBef>
              <a:buFont typeface="Arial" pitchFamily="34" charset="0"/>
              <a:buNone/>
              <a:defRPr/>
            </a:pPr>
            <a:endParaRPr lang="es-EC" sz="3200" b="1" dirty="0">
              <a:ln>
                <a:solidFill>
                  <a:prstClr val="white"/>
                </a:solidFill>
              </a:ln>
              <a:solidFill>
                <a:prstClr val="black"/>
              </a:solidFill>
            </a:endParaRPr>
          </a:p>
          <a:p>
            <a:pPr marL="342900" indent="-342900">
              <a:spcBef>
                <a:spcPct val="20000"/>
              </a:spcBef>
              <a:buFont typeface="Arial" pitchFamily="34" charset="0"/>
              <a:buNone/>
              <a:defRPr/>
            </a:pPr>
            <a:endParaRPr lang="es-EC" sz="3200" b="1" dirty="0">
              <a:ln>
                <a:solidFill>
                  <a:prstClr val="white"/>
                </a:solidFill>
              </a:ln>
              <a:solidFill>
                <a:prstClr val="black"/>
              </a:solidFill>
            </a:endParaRPr>
          </a:p>
          <a:p>
            <a:pPr marL="342900" indent="-342900">
              <a:spcBef>
                <a:spcPct val="20000"/>
              </a:spcBef>
              <a:buFont typeface="Arial" pitchFamily="34" charset="0"/>
              <a:buNone/>
              <a:defRPr/>
            </a:pPr>
            <a:endParaRPr lang="es-EC" sz="3200" b="1" dirty="0">
              <a:ln>
                <a:solidFill>
                  <a:prstClr val="white"/>
                </a:solidFill>
              </a:ln>
              <a:solidFill>
                <a:prstClr val="black"/>
              </a:solidFill>
            </a:endParaRPr>
          </a:p>
          <a:p>
            <a:pPr marL="342900" indent="-342900">
              <a:spcBef>
                <a:spcPct val="20000"/>
              </a:spcBef>
              <a:buFont typeface="Arial" pitchFamily="34" charset="0"/>
              <a:buNone/>
              <a:defRPr/>
            </a:pPr>
            <a:endParaRPr lang="es-EC" sz="3200" b="1" dirty="0">
              <a:ln>
                <a:solidFill>
                  <a:prstClr val="white"/>
                </a:solidFill>
              </a:ln>
              <a:solidFill>
                <a:prstClr val="black"/>
              </a:solidFill>
            </a:endParaRPr>
          </a:p>
        </p:txBody>
      </p:sp>
      <p:graphicFrame>
        <p:nvGraphicFramePr>
          <p:cNvPr id="3" name="2 Diagrama"/>
          <p:cNvGraphicFramePr/>
          <p:nvPr>
            <p:extLst>
              <p:ext uri="{D42A27DB-BD31-4B8C-83A1-F6EECF244321}">
                <p14:modId xmlns:p14="http://schemas.microsoft.com/office/powerpoint/2010/main" val="2327634644"/>
              </p:ext>
            </p:extLst>
          </p:nvPr>
        </p:nvGraphicFramePr>
        <p:xfrm>
          <a:off x="1187624" y="174090"/>
          <a:ext cx="7488832" cy="5876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086319"/>
            <a:ext cx="2286000" cy="1800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1350" y="4941168"/>
            <a:ext cx="2152650" cy="19624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331663"/>
      </p:ext>
    </p:extLst>
  </p:cSld>
  <p:clrMapOvr>
    <a:masterClrMapping/>
  </p:clrMapOvr>
  <mc:AlternateContent xmlns:mc="http://schemas.openxmlformats.org/markup-compatibility/2006">
    <mc:Choice xmlns:p14="http://schemas.microsoft.com/office/powerpoint/2010/main" Requires="p14">
      <p:transition spd="slow" p14:dur="2000">
        <p14:ferris dir="l"/>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anim calcmode="lin" valueType="num">
                                      <p:cBhvr>
                                        <p:cTn id="11" dur="500" fill="hold"/>
                                        <p:tgtEl>
                                          <p:spTgt spid="28674"/>
                                        </p:tgtEl>
                                        <p:attrNameLst>
                                          <p:attrName>ppt_w</p:attrName>
                                        </p:attrNameLst>
                                      </p:cBhvr>
                                      <p:tavLst>
                                        <p:tav tm="0">
                                          <p:val>
                                            <p:fltVal val="0"/>
                                          </p:val>
                                        </p:tav>
                                        <p:tav tm="100000">
                                          <p:val>
                                            <p:strVal val="#ppt_w"/>
                                          </p:val>
                                        </p:tav>
                                      </p:tavLst>
                                    </p:anim>
                                    <p:anim calcmode="lin" valueType="num">
                                      <p:cBhvr>
                                        <p:cTn id="12" dur="500" fill="hold"/>
                                        <p:tgtEl>
                                          <p:spTgt spid="28674"/>
                                        </p:tgtEl>
                                        <p:attrNameLst>
                                          <p:attrName>ppt_h</p:attrName>
                                        </p:attrNameLst>
                                      </p:cBhvr>
                                      <p:tavLst>
                                        <p:tav tm="0">
                                          <p:val>
                                            <p:fltVal val="0"/>
                                          </p:val>
                                        </p:tav>
                                        <p:tav tm="100000">
                                          <p:val>
                                            <p:strVal val="#ppt_h"/>
                                          </p:val>
                                        </p:tav>
                                      </p:tavLst>
                                    </p:anim>
                                    <p:animEffect transition="in" filter="fade">
                                      <p:cBhvr>
                                        <p:cTn id="13" dur="500"/>
                                        <p:tgtEl>
                                          <p:spTgt spid="2867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8675"/>
                                        </p:tgtEl>
                                        <p:attrNameLst>
                                          <p:attrName>style.visibility</p:attrName>
                                        </p:attrNameLst>
                                      </p:cBhvr>
                                      <p:to>
                                        <p:strVal val="visible"/>
                                      </p:to>
                                    </p:set>
                                    <p:anim calcmode="lin" valueType="num">
                                      <p:cBhvr>
                                        <p:cTn id="18" dur="500" fill="hold"/>
                                        <p:tgtEl>
                                          <p:spTgt spid="28675"/>
                                        </p:tgtEl>
                                        <p:attrNameLst>
                                          <p:attrName>ppt_w</p:attrName>
                                        </p:attrNameLst>
                                      </p:cBhvr>
                                      <p:tavLst>
                                        <p:tav tm="0">
                                          <p:val>
                                            <p:fltVal val="0"/>
                                          </p:val>
                                        </p:tav>
                                        <p:tav tm="100000">
                                          <p:val>
                                            <p:strVal val="#ppt_w"/>
                                          </p:val>
                                        </p:tav>
                                      </p:tavLst>
                                    </p:anim>
                                    <p:anim calcmode="lin" valueType="num">
                                      <p:cBhvr>
                                        <p:cTn id="19" dur="500" fill="hold"/>
                                        <p:tgtEl>
                                          <p:spTgt spid="28675"/>
                                        </p:tgtEl>
                                        <p:attrNameLst>
                                          <p:attrName>ppt_h</p:attrName>
                                        </p:attrNameLst>
                                      </p:cBhvr>
                                      <p:tavLst>
                                        <p:tav tm="0">
                                          <p:val>
                                            <p:fltVal val="0"/>
                                          </p:val>
                                        </p:tav>
                                        <p:tav tm="100000">
                                          <p:val>
                                            <p:strVal val="#ppt_h"/>
                                          </p:val>
                                        </p:tav>
                                      </p:tavLst>
                                    </p:anim>
                                    <p:animEffect transition="in" filter="fade">
                                      <p:cBhvr>
                                        <p:cTn id="20"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946470759"/>
              </p:ext>
            </p:extLst>
          </p:nvPr>
        </p:nvGraphicFramePr>
        <p:xfrm>
          <a:off x="1403648" y="980728"/>
          <a:ext cx="741682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txBox="1">
            <a:spLocks/>
          </p:cNvSpPr>
          <p:nvPr/>
        </p:nvSpPr>
        <p:spPr>
          <a:xfrm>
            <a:off x="2897968" y="116632"/>
            <a:ext cx="6264696" cy="668984"/>
          </a:xfrm>
          <a:prstGeom prst="rect">
            <a:avLst/>
          </a:prstGeom>
        </p:spPr>
        <p:txBody>
          <a:bodyPr/>
          <a:lstStyle/>
          <a:p>
            <a:pPr algn="ctr"/>
            <a:r>
              <a:rPr lang="es-ES" sz="32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CONCLUSIONES</a:t>
            </a:r>
          </a:p>
        </p:txBody>
      </p:sp>
    </p:spTree>
    <p:extLst>
      <p:ext uri="{BB962C8B-B14F-4D97-AF65-F5344CB8AC3E}">
        <p14:creationId xmlns:p14="http://schemas.microsoft.com/office/powerpoint/2010/main" val="2316517098"/>
      </p:ext>
    </p:extLst>
  </p:cSld>
  <p:clrMapOvr>
    <a:masterClrMapping/>
  </p:clrMapOvr>
  <mc:AlternateContent xmlns:mc="http://schemas.openxmlformats.org/markup-compatibility/2006">
    <mc:Choice xmlns:p14="http://schemas.microsoft.com/office/powerpoint/2010/main" Requires="p14">
      <p:transition spd="slow" p14:dur="2000">
        <p14:ferris dir="l"/>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729349660"/>
              </p:ext>
            </p:extLst>
          </p:nvPr>
        </p:nvGraphicFramePr>
        <p:xfrm>
          <a:off x="1403648" y="980728"/>
          <a:ext cx="741682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Título"/>
          <p:cNvSpPr txBox="1">
            <a:spLocks/>
          </p:cNvSpPr>
          <p:nvPr/>
        </p:nvSpPr>
        <p:spPr>
          <a:xfrm>
            <a:off x="2897968" y="116632"/>
            <a:ext cx="6264696" cy="668984"/>
          </a:xfrm>
          <a:prstGeom prst="rect">
            <a:avLst/>
          </a:prstGeom>
        </p:spPr>
        <p:txBody>
          <a:bodyPr/>
          <a:lstStyle/>
          <a:p>
            <a:pPr algn="ctr"/>
            <a:r>
              <a:rPr lang="es-ES" sz="32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RECOMENDACIONES</a:t>
            </a:r>
          </a:p>
        </p:txBody>
      </p:sp>
    </p:spTree>
    <p:extLst>
      <p:ext uri="{BB962C8B-B14F-4D97-AF65-F5344CB8AC3E}">
        <p14:creationId xmlns:p14="http://schemas.microsoft.com/office/powerpoint/2010/main" val="1574576124"/>
      </p:ext>
    </p:extLst>
  </p:cSld>
  <p:clrMapOvr>
    <a:masterClrMapping/>
  </p:clrMapOvr>
  <mc:AlternateContent xmlns:mc="http://schemas.openxmlformats.org/markup-compatibility/2006">
    <mc:Choice xmlns:p14="http://schemas.microsoft.com/office/powerpoint/2010/main" Requires="p14">
      <p:transition spd="slow" p14:dur="2000">
        <p14:ferris dir="l"/>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854" y="1700808"/>
            <a:ext cx="7126546" cy="30003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9331358"/>
      </p:ext>
    </p:extLst>
  </p:cSld>
  <p:clrMapOvr>
    <a:masterClrMapping/>
  </p:clrMapOvr>
  <mc:AlternateContent xmlns:mc="http://schemas.openxmlformats.org/markup-compatibility/2006">
    <mc:Choice xmlns:p14="http://schemas.microsoft.com/office/powerpoint/2010/main" Requires="p14">
      <p:transition spd="slow" p14:dur="2000">
        <p14:ferris dir="l"/>
        <p:sndAc>
          <p:stSnd>
            <p:snd r:embed="rId2" name="drumroll.wav"/>
          </p:stSnd>
        </p:sndAc>
      </p:transition>
    </mc:Choice>
    <mc:Fallback>
      <p:transition spd="slow">
        <p:fade/>
        <p:sndAc>
          <p:stSnd>
            <p:snd r:embed="rId2"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479661" y="981074"/>
            <a:ext cx="6697340" cy="4922837"/>
          </a:xfrm>
          <a:prstGeom prst="rect">
            <a:avLst/>
          </a:prstGeom>
        </p:spPr>
        <p:txBody>
          <a:bodyPr>
            <a:normAutofit/>
          </a:bodyPr>
          <a:lstStyle/>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p:txBody>
      </p:sp>
      <p:sp>
        <p:nvSpPr>
          <p:cNvPr id="9" name="8 Rectángulo"/>
          <p:cNvSpPr/>
          <p:nvPr/>
        </p:nvSpPr>
        <p:spPr>
          <a:xfrm>
            <a:off x="7668344" y="5085184"/>
            <a:ext cx="504056" cy="28803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2" name="11 Pergamino horizontal"/>
          <p:cNvSpPr/>
          <p:nvPr/>
        </p:nvSpPr>
        <p:spPr>
          <a:xfrm>
            <a:off x="2166258" y="2564904"/>
            <a:ext cx="6624736" cy="3600400"/>
          </a:xfrm>
          <a:prstGeom prst="horizontalScroll">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Times New Roman" pitchFamily="18" charset="0"/>
                <a:cs typeface="Times New Roman" pitchFamily="18" charset="0"/>
              </a:rPr>
              <a:t>E</a:t>
            </a:r>
            <a:r>
              <a:rPr lang="es-ES" b="1" dirty="0" smtClean="0">
                <a:solidFill>
                  <a:schemeClr val="tx1"/>
                </a:solidFill>
                <a:latin typeface="Times New Roman" pitchFamily="18" charset="0"/>
                <a:cs typeface="Times New Roman" pitchFamily="18" charset="0"/>
              </a:rPr>
              <a:t>s </a:t>
            </a:r>
            <a:r>
              <a:rPr lang="es-ES" b="1" dirty="0">
                <a:solidFill>
                  <a:schemeClr val="tx1"/>
                </a:solidFill>
                <a:latin typeface="Times New Roman" pitchFamily="18" charset="0"/>
                <a:cs typeface="Times New Roman" pitchFamily="18" charset="0"/>
              </a:rPr>
              <a:t>el proceso donde las instituciones del sistema financiero miden los riesgos que podrían afectar su negocio con el fin de controlarlos, eliminarlos o mitigar su impacto negativo y de cuidar sus recursos propios y de terceros que se encuentren bajo su custodia (SBS, 2004</a:t>
            </a:r>
            <a:r>
              <a:rPr lang="es-ES" b="1" dirty="0" smtClean="0">
                <a:solidFill>
                  <a:schemeClr val="tx1"/>
                </a:solidFill>
                <a:latin typeface="Times New Roman" pitchFamily="18" charset="0"/>
                <a:cs typeface="Times New Roman" pitchFamily="18" charset="0"/>
              </a:rPr>
              <a:t>).</a:t>
            </a:r>
            <a:endParaRPr lang="es-EC" b="1" dirty="0">
              <a:solidFill>
                <a:schemeClr val="tx1"/>
              </a:solidFill>
              <a:latin typeface="Times New Roman" pitchFamily="18" charset="0"/>
              <a:cs typeface="Times New Roman" pitchFamily="18" charset="0"/>
            </a:endParaRPr>
          </a:p>
        </p:txBody>
      </p:sp>
      <p:sp>
        <p:nvSpPr>
          <p:cNvPr id="16" name="1 Título"/>
          <p:cNvSpPr txBox="1">
            <a:spLocks/>
          </p:cNvSpPr>
          <p:nvPr/>
        </p:nvSpPr>
        <p:spPr>
          <a:xfrm>
            <a:off x="2987824" y="260647"/>
            <a:ext cx="5976664"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ADMINISTRACIÓN DEL RIESGO EMPRESARIAL</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4098" name="Picture 2" descr="http://st2.depositphotos.com/4428871/6826/i/950/depositphotos_68260383-Enterprise-Risk-Managem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2392" y="1187213"/>
            <a:ext cx="4212468" cy="18097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404095"/>
      </p:ext>
    </p:extLst>
  </p:cSld>
  <p:clrMapOvr>
    <a:masterClrMapping/>
  </p:clrMapOvr>
  <mc:AlternateContent xmlns:mc="http://schemas.openxmlformats.org/markup-compatibility/2006" xmlns:p14="http://schemas.microsoft.com/office/powerpoint/2010/main">
    <mc:Choice Requires="p14">
      <p:transition p14:dur="200">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anim calcmode="lin" valueType="num">
                                      <p:cBhvr>
                                        <p:cTn id="22" dur="2000" fill="hold"/>
                                        <p:tgtEl>
                                          <p:spTgt spid="16"/>
                                        </p:tgtEl>
                                        <p:attrNameLst>
                                          <p:attrName>ppt_w</p:attrName>
                                        </p:attrNameLst>
                                      </p:cBhvr>
                                      <p:tavLst>
                                        <p:tav tm="0" fmla="#ppt_w*sin(2.5*pi*$)">
                                          <p:val>
                                            <p:fltVal val="0"/>
                                          </p:val>
                                        </p:tav>
                                        <p:tav tm="100000">
                                          <p:val>
                                            <p:fltVal val="1"/>
                                          </p:val>
                                        </p:tav>
                                      </p:tavLst>
                                    </p:anim>
                                    <p:anim calcmode="lin" valueType="num">
                                      <p:cBhvr>
                                        <p:cTn id="23"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479661" y="981074"/>
            <a:ext cx="6697340" cy="4922837"/>
          </a:xfrm>
          <a:prstGeom prst="rect">
            <a:avLst/>
          </a:prstGeom>
        </p:spPr>
        <p:txBody>
          <a:bodyPr>
            <a:normAutofit/>
          </a:bodyPr>
          <a:lstStyle/>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a:p>
            <a:pPr marL="342900" indent="-342900" fontAlgn="auto">
              <a:spcBef>
                <a:spcPct val="20000"/>
              </a:spcBef>
              <a:spcAft>
                <a:spcPts val="0"/>
              </a:spcAft>
              <a:buFont typeface="Arial" pitchFamily="34" charset="0"/>
              <a:buNone/>
              <a:defRPr/>
            </a:pPr>
            <a:endParaRPr lang="es-EC" sz="3200" b="1" dirty="0">
              <a:ln>
                <a:solidFill>
                  <a:schemeClr val="bg1"/>
                </a:solidFill>
              </a:ln>
              <a:latin typeface="+mn-lt"/>
              <a:cs typeface="+mn-cs"/>
            </a:endParaRPr>
          </a:p>
        </p:txBody>
      </p:sp>
      <p:sp>
        <p:nvSpPr>
          <p:cNvPr id="9" name="8 Rectángulo"/>
          <p:cNvSpPr/>
          <p:nvPr/>
        </p:nvSpPr>
        <p:spPr>
          <a:xfrm>
            <a:off x="7668344" y="5085184"/>
            <a:ext cx="504056" cy="288032"/>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C">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6" name="1 Título"/>
          <p:cNvSpPr txBox="1">
            <a:spLocks/>
          </p:cNvSpPr>
          <p:nvPr/>
        </p:nvSpPr>
        <p:spPr>
          <a:xfrm>
            <a:off x="2987824" y="260647"/>
            <a:ext cx="5976664" cy="504825"/>
          </a:xfrm>
          <a:prstGeom prst="rect">
            <a:avLst/>
          </a:prstGeom>
        </p:spPr>
        <p:txBody>
          <a:bodyPr/>
          <a:lstStyle/>
          <a:p>
            <a:pPr algn="ctr"/>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Componentes del Modelo ERM</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7" name="6 Imagen"/>
          <p:cNvPicPr/>
          <p:nvPr/>
        </p:nvPicPr>
        <p:blipFill>
          <a:blip r:embed="rId2" cstate="print"/>
          <a:srcRect/>
          <a:stretch>
            <a:fillRect/>
          </a:stretch>
        </p:blipFill>
        <p:spPr bwMode="auto">
          <a:xfrm>
            <a:off x="1533626" y="1610396"/>
            <a:ext cx="4525863" cy="3960441"/>
          </a:xfrm>
          <a:prstGeom prst="rect">
            <a:avLst/>
          </a:prstGeom>
          <a:noFill/>
          <a:ln w="3175">
            <a:solidFill>
              <a:schemeClr val="tx1"/>
            </a:solidFill>
            <a:miter lim="800000"/>
            <a:headEnd/>
            <a:tailEnd/>
          </a:ln>
        </p:spPr>
      </p:pic>
      <p:cxnSp>
        <p:nvCxnSpPr>
          <p:cNvPr id="4" name="3 Conector recto de flecha"/>
          <p:cNvCxnSpPr/>
          <p:nvPr/>
        </p:nvCxnSpPr>
        <p:spPr>
          <a:xfrm>
            <a:off x="3995936" y="2852936"/>
            <a:ext cx="27363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13 Conector recto de flecha"/>
          <p:cNvCxnSpPr/>
          <p:nvPr/>
        </p:nvCxnSpPr>
        <p:spPr>
          <a:xfrm flipV="1">
            <a:off x="4057359" y="2948817"/>
            <a:ext cx="2696050" cy="2076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17 Conector recto de flecha"/>
          <p:cNvCxnSpPr/>
          <p:nvPr/>
        </p:nvCxnSpPr>
        <p:spPr>
          <a:xfrm flipV="1">
            <a:off x="4057359" y="3052637"/>
            <a:ext cx="2674881" cy="3898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24 Conector recto de flecha"/>
          <p:cNvCxnSpPr/>
          <p:nvPr/>
        </p:nvCxnSpPr>
        <p:spPr>
          <a:xfrm flipV="1">
            <a:off x="4026647" y="3131006"/>
            <a:ext cx="2674881" cy="56979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28 Conector recto de flecha"/>
          <p:cNvCxnSpPr/>
          <p:nvPr/>
        </p:nvCxnSpPr>
        <p:spPr>
          <a:xfrm flipV="1">
            <a:off x="4211960" y="3156458"/>
            <a:ext cx="2489568" cy="6967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099" name="4098 Rectángulo"/>
          <p:cNvSpPr/>
          <p:nvPr/>
        </p:nvSpPr>
        <p:spPr>
          <a:xfrm>
            <a:off x="6753409" y="2348880"/>
            <a:ext cx="1995055" cy="89868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s-EC" b="1" dirty="0" smtClean="0">
                <a:latin typeface="Times New Roman" pitchFamily="18" charset="0"/>
                <a:cs typeface="Times New Roman" pitchFamily="18" charset="0"/>
              </a:rPr>
              <a:t>Aplicado en la Investigación</a:t>
            </a:r>
            <a:endParaRPr lang="es-EC" b="1" dirty="0">
              <a:latin typeface="Times New Roman" pitchFamily="18" charset="0"/>
              <a:cs typeface="Times New Roman" pitchFamily="18" charset="0"/>
            </a:endParaRPr>
          </a:p>
        </p:txBody>
      </p:sp>
    </p:spTree>
    <p:extLst>
      <p:ext uri="{BB962C8B-B14F-4D97-AF65-F5344CB8AC3E}">
        <p14:creationId xmlns:p14="http://schemas.microsoft.com/office/powerpoint/2010/main" val="294878979"/>
      </p:ext>
    </p:extLst>
  </p:cSld>
  <p:clrMapOvr>
    <a:masterClrMapping/>
  </p:clrMapOvr>
  <mc:AlternateContent xmlns:mc="http://schemas.openxmlformats.org/markup-compatibility/2006" xmlns:p14="http://schemas.microsoft.com/office/powerpoint/2010/main">
    <mc:Choice Requires="p14">
      <p:transition p14:dur="200">
        <p14:rippl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268760"/>
            <a:ext cx="6984776"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085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anim calcmode="lin" valueType="num">
                                      <p:cBhvr>
                                        <p:cTn id="8" dur="2000" fill="hold"/>
                                        <p:tgtEl>
                                          <p:spTgt spid="1026"/>
                                        </p:tgtEl>
                                        <p:attrNameLst>
                                          <p:attrName>ppt_w</p:attrName>
                                        </p:attrNameLst>
                                      </p:cBhvr>
                                      <p:tavLst>
                                        <p:tav tm="0" fmla="#ppt_w*sin(2.5*pi*$)">
                                          <p:val>
                                            <p:fltVal val="0"/>
                                          </p:val>
                                        </p:tav>
                                        <p:tav tm="100000">
                                          <p:val>
                                            <p:fltVal val="1"/>
                                          </p:val>
                                        </p:tav>
                                      </p:tavLst>
                                    </p:anim>
                                    <p:anim calcmode="lin" valueType="num">
                                      <p:cBhvr>
                                        <p:cTn id="9"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Apothecary</Template>
  <TotalTime>2926</TotalTime>
  <Words>7484</Words>
  <Application>Microsoft Office PowerPoint</Application>
  <PresentationFormat>Presentación en pantalla (4:3)</PresentationFormat>
  <Paragraphs>1730</Paragraphs>
  <Slides>68</Slides>
  <Notes>1</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dc:creator>
  <cp:lastModifiedBy>Jorge</cp:lastModifiedBy>
  <cp:revision>200</cp:revision>
  <dcterms:created xsi:type="dcterms:W3CDTF">2016-01-13T14:24:08Z</dcterms:created>
  <dcterms:modified xsi:type="dcterms:W3CDTF">2016-01-22T19:05:29Z</dcterms:modified>
</cp:coreProperties>
</file>