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9"/>
  </p:notesMasterIdLst>
  <p:sldIdLst>
    <p:sldId id="308" r:id="rId2"/>
    <p:sldId id="259" r:id="rId3"/>
    <p:sldId id="263" r:id="rId4"/>
    <p:sldId id="309" r:id="rId5"/>
    <p:sldId id="262" r:id="rId6"/>
    <p:sldId id="261" r:id="rId7"/>
    <p:sldId id="266" r:id="rId8"/>
    <p:sldId id="285" r:id="rId9"/>
    <p:sldId id="310" r:id="rId10"/>
    <p:sldId id="311" r:id="rId11"/>
    <p:sldId id="281" r:id="rId12"/>
    <p:sldId id="318" r:id="rId13"/>
    <p:sldId id="312" r:id="rId14"/>
    <p:sldId id="320" r:id="rId15"/>
    <p:sldId id="322" r:id="rId16"/>
    <p:sldId id="321" r:id="rId17"/>
    <p:sldId id="323" r:id="rId18"/>
    <p:sldId id="282" r:id="rId19"/>
    <p:sldId id="319" r:id="rId20"/>
    <p:sldId id="313" r:id="rId21"/>
    <p:sldId id="283" r:id="rId22"/>
    <p:sldId id="290" r:id="rId23"/>
    <p:sldId id="314" r:id="rId24"/>
    <p:sldId id="284" r:id="rId25"/>
    <p:sldId id="315" r:id="rId26"/>
    <p:sldId id="291" r:id="rId27"/>
    <p:sldId id="289" r:id="rId28"/>
    <p:sldId id="316" r:id="rId29"/>
    <p:sldId id="268" r:id="rId30"/>
    <p:sldId id="272" r:id="rId31"/>
    <p:sldId id="276" r:id="rId32"/>
    <p:sldId id="294" r:id="rId33"/>
    <p:sldId id="317" r:id="rId34"/>
    <p:sldId id="277" r:id="rId35"/>
    <p:sldId id="288" r:id="rId36"/>
    <p:sldId id="273" r:id="rId37"/>
    <p:sldId id="274"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2" autoAdjust="0"/>
    <p:restoredTop sz="85891" autoAdjust="0"/>
  </p:normalViewPr>
  <p:slideViewPr>
    <p:cSldViewPr snapToGrid="0">
      <p:cViewPr varScale="1">
        <p:scale>
          <a:sx n="64" d="100"/>
          <a:sy n="64"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DF9B-B18E-418D-8DC3-4F4B859751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3975B4C-FC89-4E2B-B305-D9B5D104DDA8}">
      <dgm:prSet phldrT="[Texto]" custT="1"/>
      <dgm:spPr/>
      <dgm:t>
        <a:bodyPr/>
        <a:lstStyle/>
        <a:p>
          <a:r>
            <a:rPr lang="es-ES" sz="2000" dirty="0" smtClean="0"/>
            <a:t>1.- Introducción</a:t>
          </a:r>
          <a:endParaRPr lang="es-ES" sz="2000" dirty="0"/>
        </a:p>
      </dgm:t>
    </dgm:pt>
    <dgm:pt modelId="{50158AE6-034A-4DD0-A1CA-9A3439189DA6}" type="parTrans" cxnId="{73B369BF-2835-4CF0-9F01-27206ED2124E}">
      <dgm:prSet/>
      <dgm:spPr/>
      <dgm:t>
        <a:bodyPr/>
        <a:lstStyle/>
        <a:p>
          <a:endParaRPr lang="es-ES" sz="2800"/>
        </a:p>
      </dgm:t>
    </dgm:pt>
    <dgm:pt modelId="{A8A047A2-C8C7-426D-9465-AC26D0504B1E}" type="sibTrans" cxnId="{73B369BF-2835-4CF0-9F01-27206ED2124E}">
      <dgm:prSet/>
      <dgm:spPr/>
      <dgm:t>
        <a:bodyPr/>
        <a:lstStyle/>
        <a:p>
          <a:endParaRPr lang="es-ES" sz="2800"/>
        </a:p>
      </dgm:t>
    </dgm:pt>
    <dgm:pt modelId="{905E88BF-EECF-4336-B35A-C1F15E565952}">
      <dgm:prSet phldrT="[Texto]" custT="1"/>
      <dgm:spPr/>
      <dgm:t>
        <a:bodyPr/>
        <a:lstStyle/>
        <a:p>
          <a:r>
            <a:rPr lang="es-ES" sz="2000" dirty="0" smtClean="0"/>
            <a:t>3.- Objetivos</a:t>
          </a:r>
          <a:endParaRPr lang="es-ES" sz="2000" dirty="0"/>
        </a:p>
      </dgm:t>
    </dgm:pt>
    <dgm:pt modelId="{B3372A91-C274-402B-890F-44BB161AD1AF}" type="parTrans" cxnId="{F6B8F6E1-DA68-4C1F-BEBB-36A7938FF82A}">
      <dgm:prSet/>
      <dgm:spPr/>
      <dgm:t>
        <a:bodyPr/>
        <a:lstStyle/>
        <a:p>
          <a:endParaRPr lang="es-ES" sz="2800"/>
        </a:p>
      </dgm:t>
    </dgm:pt>
    <dgm:pt modelId="{6D8E1AA5-82F7-4A88-A1F2-6FDF547CEC6C}" type="sibTrans" cxnId="{F6B8F6E1-DA68-4C1F-BEBB-36A7938FF82A}">
      <dgm:prSet/>
      <dgm:spPr/>
      <dgm:t>
        <a:bodyPr/>
        <a:lstStyle/>
        <a:p>
          <a:endParaRPr lang="es-ES" sz="2800"/>
        </a:p>
      </dgm:t>
    </dgm:pt>
    <dgm:pt modelId="{2FCFDF44-8182-4E78-A9C2-DA410C6DC9E6}">
      <dgm:prSet phldrT="[Texto]" custT="1"/>
      <dgm:spPr/>
      <dgm:t>
        <a:bodyPr/>
        <a:lstStyle/>
        <a:p>
          <a:r>
            <a:rPr lang="es-ES" sz="2000" dirty="0" smtClean="0"/>
            <a:t>4.- Marco Teórico</a:t>
          </a:r>
          <a:endParaRPr lang="es-ES" sz="2000" dirty="0"/>
        </a:p>
      </dgm:t>
    </dgm:pt>
    <dgm:pt modelId="{318E09BA-4A3B-41F3-98E5-29EFB6236F9F}" type="parTrans" cxnId="{7BC06549-2EFD-4D7E-927C-DBE33FC4E85E}">
      <dgm:prSet/>
      <dgm:spPr/>
      <dgm:t>
        <a:bodyPr/>
        <a:lstStyle/>
        <a:p>
          <a:endParaRPr lang="es-ES" sz="2800"/>
        </a:p>
      </dgm:t>
    </dgm:pt>
    <dgm:pt modelId="{77FE2FED-BB36-4FAF-AE40-8E1F72606579}" type="sibTrans" cxnId="{7BC06549-2EFD-4D7E-927C-DBE33FC4E85E}">
      <dgm:prSet/>
      <dgm:spPr/>
      <dgm:t>
        <a:bodyPr/>
        <a:lstStyle/>
        <a:p>
          <a:endParaRPr lang="es-ES" sz="2800"/>
        </a:p>
      </dgm:t>
    </dgm:pt>
    <dgm:pt modelId="{83B094E5-2B3A-4205-8534-E37E0018D48D}">
      <dgm:prSet phldrT="[Texto]" custT="1"/>
      <dgm:spPr/>
      <dgm:t>
        <a:bodyPr/>
        <a:lstStyle/>
        <a:p>
          <a:r>
            <a:rPr lang="es-ES" sz="2000" dirty="0" smtClean="0"/>
            <a:t>2.- Planteamiento del Problema</a:t>
          </a:r>
          <a:endParaRPr lang="es-ES" sz="2000" dirty="0"/>
        </a:p>
      </dgm:t>
    </dgm:pt>
    <dgm:pt modelId="{D37AD964-1EE4-4955-AE03-7A716053C8F7}" type="parTrans" cxnId="{EC0B6D77-DF42-4D8E-A2D7-49DD2BAD4683}">
      <dgm:prSet/>
      <dgm:spPr/>
      <dgm:t>
        <a:bodyPr/>
        <a:lstStyle/>
        <a:p>
          <a:endParaRPr lang="es-ES" sz="2800"/>
        </a:p>
      </dgm:t>
    </dgm:pt>
    <dgm:pt modelId="{4DA98400-AD6C-4A70-9599-CE27E59D8C55}" type="sibTrans" cxnId="{EC0B6D77-DF42-4D8E-A2D7-49DD2BAD4683}">
      <dgm:prSet/>
      <dgm:spPr/>
      <dgm:t>
        <a:bodyPr/>
        <a:lstStyle/>
        <a:p>
          <a:endParaRPr lang="es-ES" sz="2800"/>
        </a:p>
      </dgm:t>
    </dgm:pt>
    <dgm:pt modelId="{1FEBDA88-3ADC-4A0E-AB80-BB71967420B6}">
      <dgm:prSet phldrT="[Texto]" custT="1"/>
      <dgm:spPr/>
      <dgm:t>
        <a:bodyPr/>
        <a:lstStyle/>
        <a:p>
          <a:r>
            <a:rPr lang="es-ES" sz="2000" dirty="0" smtClean="0"/>
            <a:t>5.- Solución</a:t>
          </a:r>
          <a:endParaRPr lang="es-ES" sz="2000" dirty="0"/>
        </a:p>
      </dgm:t>
    </dgm:pt>
    <dgm:pt modelId="{310CC62B-39B0-4A38-BF9F-4A5CC5661CEE}" type="parTrans" cxnId="{66CAA650-7F7D-4AC3-81A5-13D3EE91453D}">
      <dgm:prSet/>
      <dgm:spPr/>
      <dgm:t>
        <a:bodyPr/>
        <a:lstStyle/>
        <a:p>
          <a:endParaRPr lang="es-ES" sz="2800"/>
        </a:p>
      </dgm:t>
    </dgm:pt>
    <dgm:pt modelId="{27B8BB4E-027B-43F1-9416-074151E87BB7}" type="sibTrans" cxnId="{66CAA650-7F7D-4AC3-81A5-13D3EE91453D}">
      <dgm:prSet/>
      <dgm:spPr/>
      <dgm:t>
        <a:bodyPr/>
        <a:lstStyle/>
        <a:p>
          <a:endParaRPr lang="es-ES" sz="2800"/>
        </a:p>
      </dgm:t>
    </dgm:pt>
    <dgm:pt modelId="{68BA477A-1E5D-498A-A0C8-71EAB23DB53A}">
      <dgm:prSet phldrT="[Texto]" custT="1"/>
      <dgm:spPr/>
      <dgm:t>
        <a:bodyPr/>
        <a:lstStyle/>
        <a:p>
          <a:r>
            <a:rPr lang="es-ES" sz="2000" dirty="0" smtClean="0"/>
            <a:t>6.- Conclusiones y Recomendaciones</a:t>
          </a:r>
          <a:endParaRPr lang="es-ES" sz="2000" dirty="0"/>
        </a:p>
      </dgm:t>
    </dgm:pt>
    <dgm:pt modelId="{EF819A8B-C185-4C74-B5BD-F42E59C17E43}" type="parTrans" cxnId="{427DCE8C-C77E-4B02-974B-FFF17653E499}">
      <dgm:prSet/>
      <dgm:spPr/>
      <dgm:t>
        <a:bodyPr/>
        <a:lstStyle/>
        <a:p>
          <a:endParaRPr lang="es-ES" sz="2800"/>
        </a:p>
      </dgm:t>
    </dgm:pt>
    <dgm:pt modelId="{B3382330-7722-42D2-ABF5-CBE27EAEBF22}" type="sibTrans" cxnId="{427DCE8C-C77E-4B02-974B-FFF17653E499}">
      <dgm:prSet/>
      <dgm:spPr/>
      <dgm:t>
        <a:bodyPr/>
        <a:lstStyle/>
        <a:p>
          <a:endParaRPr lang="es-ES" sz="2800"/>
        </a:p>
      </dgm:t>
    </dgm:pt>
    <dgm:pt modelId="{48D67A45-44DA-4887-8DCD-E845062E01AA}" type="pres">
      <dgm:prSet presAssocID="{8A93DF9B-B18E-418D-8DC3-4F4B85975120}" presName="linear" presStyleCnt="0">
        <dgm:presLayoutVars>
          <dgm:dir/>
          <dgm:animLvl val="lvl"/>
          <dgm:resizeHandles val="exact"/>
        </dgm:presLayoutVars>
      </dgm:prSet>
      <dgm:spPr/>
      <dgm:t>
        <a:bodyPr/>
        <a:lstStyle/>
        <a:p>
          <a:endParaRPr lang="es-ES"/>
        </a:p>
      </dgm:t>
    </dgm:pt>
    <dgm:pt modelId="{99D2D911-2DBB-46A6-83EA-5F7169E5CFB4}" type="pres">
      <dgm:prSet presAssocID="{73975B4C-FC89-4E2B-B305-D9B5D104DDA8}" presName="parentLin" presStyleCnt="0"/>
      <dgm:spPr/>
    </dgm:pt>
    <dgm:pt modelId="{9684D2DC-ED12-4549-B5CA-08813203DCA5}" type="pres">
      <dgm:prSet presAssocID="{73975B4C-FC89-4E2B-B305-D9B5D104DDA8}" presName="parentLeftMargin" presStyleLbl="node1" presStyleIdx="0" presStyleCnt="6"/>
      <dgm:spPr/>
      <dgm:t>
        <a:bodyPr/>
        <a:lstStyle/>
        <a:p>
          <a:endParaRPr lang="es-ES"/>
        </a:p>
      </dgm:t>
    </dgm:pt>
    <dgm:pt modelId="{294B7175-4988-4BE9-BE05-3B9480E85CC7}" type="pres">
      <dgm:prSet presAssocID="{73975B4C-FC89-4E2B-B305-D9B5D104DDA8}" presName="parentText" presStyleLbl="node1" presStyleIdx="0" presStyleCnt="6">
        <dgm:presLayoutVars>
          <dgm:chMax val="0"/>
          <dgm:bulletEnabled val="1"/>
        </dgm:presLayoutVars>
      </dgm:prSet>
      <dgm:spPr/>
      <dgm:t>
        <a:bodyPr/>
        <a:lstStyle/>
        <a:p>
          <a:endParaRPr lang="es-ES"/>
        </a:p>
      </dgm:t>
    </dgm:pt>
    <dgm:pt modelId="{5FF7ACF1-F948-4BDA-B30E-5414D70E9A2D}" type="pres">
      <dgm:prSet presAssocID="{73975B4C-FC89-4E2B-B305-D9B5D104DDA8}" presName="negativeSpace" presStyleCnt="0"/>
      <dgm:spPr/>
    </dgm:pt>
    <dgm:pt modelId="{445DF8B9-E957-467E-9EBA-E6B58F855669}" type="pres">
      <dgm:prSet presAssocID="{73975B4C-FC89-4E2B-B305-D9B5D104DDA8}" presName="childText" presStyleLbl="conFgAcc1" presStyleIdx="0" presStyleCnt="6">
        <dgm:presLayoutVars>
          <dgm:bulletEnabled val="1"/>
        </dgm:presLayoutVars>
      </dgm:prSet>
      <dgm:spPr/>
    </dgm:pt>
    <dgm:pt modelId="{56DC4CBD-7859-452B-BBE2-7128AF812991}" type="pres">
      <dgm:prSet presAssocID="{A8A047A2-C8C7-426D-9465-AC26D0504B1E}" presName="spaceBetweenRectangles" presStyleCnt="0"/>
      <dgm:spPr/>
    </dgm:pt>
    <dgm:pt modelId="{8C35AD02-FF57-413E-97EC-1FCD80443DCE}" type="pres">
      <dgm:prSet presAssocID="{83B094E5-2B3A-4205-8534-E37E0018D48D}" presName="parentLin" presStyleCnt="0"/>
      <dgm:spPr/>
    </dgm:pt>
    <dgm:pt modelId="{DBF54D0F-D3EF-477F-AE6D-ACA374C7BF3E}" type="pres">
      <dgm:prSet presAssocID="{83B094E5-2B3A-4205-8534-E37E0018D48D}" presName="parentLeftMargin" presStyleLbl="node1" presStyleIdx="0" presStyleCnt="6"/>
      <dgm:spPr/>
      <dgm:t>
        <a:bodyPr/>
        <a:lstStyle/>
        <a:p>
          <a:endParaRPr lang="es-ES"/>
        </a:p>
      </dgm:t>
    </dgm:pt>
    <dgm:pt modelId="{75FD518B-A174-40D0-A885-3D41365637AA}" type="pres">
      <dgm:prSet presAssocID="{83B094E5-2B3A-4205-8534-E37E0018D48D}" presName="parentText" presStyleLbl="node1" presStyleIdx="1" presStyleCnt="6">
        <dgm:presLayoutVars>
          <dgm:chMax val="0"/>
          <dgm:bulletEnabled val="1"/>
        </dgm:presLayoutVars>
      </dgm:prSet>
      <dgm:spPr/>
      <dgm:t>
        <a:bodyPr/>
        <a:lstStyle/>
        <a:p>
          <a:endParaRPr lang="es-ES"/>
        </a:p>
      </dgm:t>
    </dgm:pt>
    <dgm:pt modelId="{AC390DD7-217A-4AA9-8BE3-A4CB3AABC12C}" type="pres">
      <dgm:prSet presAssocID="{83B094E5-2B3A-4205-8534-E37E0018D48D}" presName="negativeSpace" presStyleCnt="0"/>
      <dgm:spPr/>
    </dgm:pt>
    <dgm:pt modelId="{64ABBAC1-8AF7-4A3D-94CF-CE70F7E29A9F}" type="pres">
      <dgm:prSet presAssocID="{83B094E5-2B3A-4205-8534-E37E0018D48D}" presName="childText" presStyleLbl="conFgAcc1" presStyleIdx="1" presStyleCnt="6">
        <dgm:presLayoutVars>
          <dgm:bulletEnabled val="1"/>
        </dgm:presLayoutVars>
      </dgm:prSet>
      <dgm:spPr/>
    </dgm:pt>
    <dgm:pt modelId="{96B43603-54C2-4742-A99C-F2AEAC8721FC}" type="pres">
      <dgm:prSet presAssocID="{4DA98400-AD6C-4A70-9599-CE27E59D8C55}" presName="spaceBetweenRectangles" presStyleCnt="0"/>
      <dgm:spPr/>
    </dgm:pt>
    <dgm:pt modelId="{F190DC45-97BF-49D9-8DF0-96C3D2D0A74D}" type="pres">
      <dgm:prSet presAssocID="{905E88BF-EECF-4336-B35A-C1F15E565952}" presName="parentLin" presStyleCnt="0"/>
      <dgm:spPr/>
    </dgm:pt>
    <dgm:pt modelId="{291F914E-3797-43BD-A35C-6329364FC6B4}" type="pres">
      <dgm:prSet presAssocID="{905E88BF-EECF-4336-B35A-C1F15E565952}" presName="parentLeftMargin" presStyleLbl="node1" presStyleIdx="1" presStyleCnt="6"/>
      <dgm:spPr/>
      <dgm:t>
        <a:bodyPr/>
        <a:lstStyle/>
        <a:p>
          <a:endParaRPr lang="es-ES"/>
        </a:p>
      </dgm:t>
    </dgm:pt>
    <dgm:pt modelId="{1D744008-DC2F-4CB3-955C-1E064DF1D55C}" type="pres">
      <dgm:prSet presAssocID="{905E88BF-EECF-4336-B35A-C1F15E565952}" presName="parentText" presStyleLbl="node1" presStyleIdx="2" presStyleCnt="6">
        <dgm:presLayoutVars>
          <dgm:chMax val="0"/>
          <dgm:bulletEnabled val="1"/>
        </dgm:presLayoutVars>
      </dgm:prSet>
      <dgm:spPr/>
      <dgm:t>
        <a:bodyPr/>
        <a:lstStyle/>
        <a:p>
          <a:endParaRPr lang="es-ES"/>
        </a:p>
      </dgm:t>
    </dgm:pt>
    <dgm:pt modelId="{16FDDC6D-1634-4039-94B6-82B17E713E6B}" type="pres">
      <dgm:prSet presAssocID="{905E88BF-EECF-4336-B35A-C1F15E565952}" presName="negativeSpace" presStyleCnt="0"/>
      <dgm:spPr/>
    </dgm:pt>
    <dgm:pt modelId="{7AAC2D2B-0F1C-49E0-AA45-4099261CAB77}" type="pres">
      <dgm:prSet presAssocID="{905E88BF-EECF-4336-B35A-C1F15E565952}" presName="childText" presStyleLbl="conFgAcc1" presStyleIdx="2" presStyleCnt="6">
        <dgm:presLayoutVars>
          <dgm:bulletEnabled val="1"/>
        </dgm:presLayoutVars>
      </dgm:prSet>
      <dgm:spPr/>
    </dgm:pt>
    <dgm:pt modelId="{1466AEA5-840B-4986-B5D3-FD803AA6A05F}" type="pres">
      <dgm:prSet presAssocID="{6D8E1AA5-82F7-4A88-A1F2-6FDF547CEC6C}" presName="spaceBetweenRectangles" presStyleCnt="0"/>
      <dgm:spPr/>
    </dgm:pt>
    <dgm:pt modelId="{64AC35E5-3129-4E8A-8622-8B18AA05150D}" type="pres">
      <dgm:prSet presAssocID="{2FCFDF44-8182-4E78-A9C2-DA410C6DC9E6}" presName="parentLin" presStyleCnt="0"/>
      <dgm:spPr/>
    </dgm:pt>
    <dgm:pt modelId="{22DAF7A5-8AB5-4C48-B599-DDEF1896158F}" type="pres">
      <dgm:prSet presAssocID="{2FCFDF44-8182-4E78-A9C2-DA410C6DC9E6}" presName="parentLeftMargin" presStyleLbl="node1" presStyleIdx="2" presStyleCnt="6"/>
      <dgm:spPr/>
      <dgm:t>
        <a:bodyPr/>
        <a:lstStyle/>
        <a:p>
          <a:endParaRPr lang="es-ES"/>
        </a:p>
      </dgm:t>
    </dgm:pt>
    <dgm:pt modelId="{BD325BBD-70AB-438E-8FA5-32BDE47A40CB}" type="pres">
      <dgm:prSet presAssocID="{2FCFDF44-8182-4E78-A9C2-DA410C6DC9E6}" presName="parentText" presStyleLbl="node1" presStyleIdx="3" presStyleCnt="6">
        <dgm:presLayoutVars>
          <dgm:chMax val="0"/>
          <dgm:bulletEnabled val="1"/>
        </dgm:presLayoutVars>
      </dgm:prSet>
      <dgm:spPr/>
      <dgm:t>
        <a:bodyPr/>
        <a:lstStyle/>
        <a:p>
          <a:endParaRPr lang="es-ES"/>
        </a:p>
      </dgm:t>
    </dgm:pt>
    <dgm:pt modelId="{362BA21F-43C4-4EAB-A54F-7C4B06FF325B}" type="pres">
      <dgm:prSet presAssocID="{2FCFDF44-8182-4E78-A9C2-DA410C6DC9E6}" presName="negativeSpace" presStyleCnt="0"/>
      <dgm:spPr/>
    </dgm:pt>
    <dgm:pt modelId="{1976614A-9D92-492A-A126-EAE04E7BA153}" type="pres">
      <dgm:prSet presAssocID="{2FCFDF44-8182-4E78-A9C2-DA410C6DC9E6}" presName="childText" presStyleLbl="conFgAcc1" presStyleIdx="3" presStyleCnt="6">
        <dgm:presLayoutVars>
          <dgm:bulletEnabled val="1"/>
        </dgm:presLayoutVars>
      </dgm:prSet>
      <dgm:spPr/>
    </dgm:pt>
    <dgm:pt modelId="{9E8E340B-0B8B-4A6D-B7B5-24F83F984984}" type="pres">
      <dgm:prSet presAssocID="{77FE2FED-BB36-4FAF-AE40-8E1F72606579}" presName="spaceBetweenRectangles" presStyleCnt="0"/>
      <dgm:spPr/>
    </dgm:pt>
    <dgm:pt modelId="{07F8B8EC-5593-437D-B79E-57F8F95CBCCC}" type="pres">
      <dgm:prSet presAssocID="{1FEBDA88-3ADC-4A0E-AB80-BB71967420B6}" presName="parentLin" presStyleCnt="0"/>
      <dgm:spPr/>
    </dgm:pt>
    <dgm:pt modelId="{D3D5A5DE-5611-4462-9A91-AD48DCD69FAB}" type="pres">
      <dgm:prSet presAssocID="{1FEBDA88-3ADC-4A0E-AB80-BB71967420B6}" presName="parentLeftMargin" presStyleLbl="node1" presStyleIdx="3" presStyleCnt="6"/>
      <dgm:spPr/>
      <dgm:t>
        <a:bodyPr/>
        <a:lstStyle/>
        <a:p>
          <a:endParaRPr lang="es-ES"/>
        </a:p>
      </dgm:t>
    </dgm:pt>
    <dgm:pt modelId="{0E04ADE4-6142-45DC-8CF0-7673E364A768}" type="pres">
      <dgm:prSet presAssocID="{1FEBDA88-3ADC-4A0E-AB80-BB71967420B6}" presName="parentText" presStyleLbl="node1" presStyleIdx="4" presStyleCnt="6">
        <dgm:presLayoutVars>
          <dgm:chMax val="0"/>
          <dgm:bulletEnabled val="1"/>
        </dgm:presLayoutVars>
      </dgm:prSet>
      <dgm:spPr/>
      <dgm:t>
        <a:bodyPr/>
        <a:lstStyle/>
        <a:p>
          <a:endParaRPr lang="es-ES"/>
        </a:p>
      </dgm:t>
    </dgm:pt>
    <dgm:pt modelId="{1FC41CE4-12B6-40A7-A2D7-5A8509DA4F02}" type="pres">
      <dgm:prSet presAssocID="{1FEBDA88-3ADC-4A0E-AB80-BB71967420B6}" presName="negativeSpace" presStyleCnt="0"/>
      <dgm:spPr/>
    </dgm:pt>
    <dgm:pt modelId="{9C617869-4FD2-4560-BF55-F4017448BD4A}" type="pres">
      <dgm:prSet presAssocID="{1FEBDA88-3ADC-4A0E-AB80-BB71967420B6}" presName="childText" presStyleLbl="conFgAcc1" presStyleIdx="4" presStyleCnt="6">
        <dgm:presLayoutVars>
          <dgm:bulletEnabled val="1"/>
        </dgm:presLayoutVars>
      </dgm:prSet>
      <dgm:spPr/>
    </dgm:pt>
    <dgm:pt modelId="{E1A93518-FAE0-4BE2-9D36-5A2ED70968FD}" type="pres">
      <dgm:prSet presAssocID="{27B8BB4E-027B-43F1-9416-074151E87BB7}" presName="spaceBetweenRectangles" presStyleCnt="0"/>
      <dgm:spPr/>
    </dgm:pt>
    <dgm:pt modelId="{7C7E2914-94E9-4AAB-9A2B-C70A20941714}" type="pres">
      <dgm:prSet presAssocID="{68BA477A-1E5D-498A-A0C8-71EAB23DB53A}" presName="parentLin" presStyleCnt="0"/>
      <dgm:spPr/>
    </dgm:pt>
    <dgm:pt modelId="{A5E97F1C-CEE4-4B26-B606-017CF36C9A4B}" type="pres">
      <dgm:prSet presAssocID="{68BA477A-1E5D-498A-A0C8-71EAB23DB53A}" presName="parentLeftMargin" presStyleLbl="node1" presStyleIdx="4" presStyleCnt="6"/>
      <dgm:spPr/>
      <dgm:t>
        <a:bodyPr/>
        <a:lstStyle/>
        <a:p>
          <a:endParaRPr lang="es-ES"/>
        </a:p>
      </dgm:t>
    </dgm:pt>
    <dgm:pt modelId="{790E747B-7AAE-4008-9965-BD3D49D94352}" type="pres">
      <dgm:prSet presAssocID="{68BA477A-1E5D-498A-A0C8-71EAB23DB53A}" presName="parentText" presStyleLbl="node1" presStyleIdx="5" presStyleCnt="6">
        <dgm:presLayoutVars>
          <dgm:chMax val="0"/>
          <dgm:bulletEnabled val="1"/>
        </dgm:presLayoutVars>
      </dgm:prSet>
      <dgm:spPr/>
      <dgm:t>
        <a:bodyPr/>
        <a:lstStyle/>
        <a:p>
          <a:endParaRPr lang="es-ES"/>
        </a:p>
      </dgm:t>
    </dgm:pt>
    <dgm:pt modelId="{C4C1B2D3-B9E6-410B-B582-E765A592EDEC}" type="pres">
      <dgm:prSet presAssocID="{68BA477A-1E5D-498A-A0C8-71EAB23DB53A}" presName="negativeSpace" presStyleCnt="0"/>
      <dgm:spPr/>
    </dgm:pt>
    <dgm:pt modelId="{76CD1EDE-03FF-4F0F-978D-99083D404243}" type="pres">
      <dgm:prSet presAssocID="{68BA477A-1E5D-498A-A0C8-71EAB23DB53A}" presName="childText" presStyleLbl="conFgAcc1" presStyleIdx="5" presStyleCnt="6">
        <dgm:presLayoutVars>
          <dgm:bulletEnabled val="1"/>
        </dgm:presLayoutVars>
      </dgm:prSet>
      <dgm:spPr/>
    </dgm:pt>
  </dgm:ptLst>
  <dgm:cxnLst>
    <dgm:cxn modelId="{F4B323D7-F225-405E-9EB7-5E2D8B0B4927}" type="presOf" srcId="{905E88BF-EECF-4336-B35A-C1F15E565952}" destId="{1D744008-DC2F-4CB3-955C-1E064DF1D55C}" srcOrd="1" destOrd="0" presId="urn:microsoft.com/office/officeart/2005/8/layout/list1"/>
    <dgm:cxn modelId="{4CB2E802-4854-4DD0-B70B-F005E76D447C}" type="presOf" srcId="{68BA477A-1E5D-498A-A0C8-71EAB23DB53A}" destId="{790E747B-7AAE-4008-9965-BD3D49D94352}" srcOrd="1" destOrd="0" presId="urn:microsoft.com/office/officeart/2005/8/layout/list1"/>
    <dgm:cxn modelId="{ABA70C0D-8A02-45B2-B568-626840499373}" type="presOf" srcId="{83B094E5-2B3A-4205-8534-E37E0018D48D}" destId="{DBF54D0F-D3EF-477F-AE6D-ACA374C7BF3E}" srcOrd="0" destOrd="0" presId="urn:microsoft.com/office/officeart/2005/8/layout/list1"/>
    <dgm:cxn modelId="{7F4C23E8-CEA5-4077-90E4-68A291FD4FC0}" type="presOf" srcId="{8A93DF9B-B18E-418D-8DC3-4F4B85975120}" destId="{48D67A45-44DA-4887-8DCD-E845062E01AA}" srcOrd="0" destOrd="0" presId="urn:microsoft.com/office/officeart/2005/8/layout/list1"/>
    <dgm:cxn modelId="{7A864062-B900-47B4-889F-012B4D1E2487}" type="presOf" srcId="{73975B4C-FC89-4E2B-B305-D9B5D104DDA8}" destId="{9684D2DC-ED12-4549-B5CA-08813203DCA5}" srcOrd="0" destOrd="0" presId="urn:microsoft.com/office/officeart/2005/8/layout/list1"/>
    <dgm:cxn modelId="{4DD2F8B3-6C8D-4195-947E-7D3D4A303285}" type="presOf" srcId="{2FCFDF44-8182-4E78-A9C2-DA410C6DC9E6}" destId="{22DAF7A5-8AB5-4C48-B599-DDEF1896158F}" srcOrd="0" destOrd="0" presId="urn:microsoft.com/office/officeart/2005/8/layout/list1"/>
    <dgm:cxn modelId="{66CAA650-7F7D-4AC3-81A5-13D3EE91453D}" srcId="{8A93DF9B-B18E-418D-8DC3-4F4B85975120}" destId="{1FEBDA88-3ADC-4A0E-AB80-BB71967420B6}" srcOrd="4" destOrd="0" parTransId="{310CC62B-39B0-4A38-BF9F-4A5CC5661CEE}" sibTransId="{27B8BB4E-027B-43F1-9416-074151E87BB7}"/>
    <dgm:cxn modelId="{42E2C91B-CC9B-4066-91F6-AFB2060EBA1A}" type="presOf" srcId="{2FCFDF44-8182-4E78-A9C2-DA410C6DC9E6}" destId="{BD325BBD-70AB-438E-8FA5-32BDE47A40CB}" srcOrd="1" destOrd="0" presId="urn:microsoft.com/office/officeart/2005/8/layout/list1"/>
    <dgm:cxn modelId="{8A52A214-3F4E-423C-AF74-45DE93F408E7}" type="presOf" srcId="{905E88BF-EECF-4336-B35A-C1F15E565952}" destId="{291F914E-3797-43BD-A35C-6329364FC6B4}" srcOrd="0" destOrd="0" presId="urn:microsoft.com/office/officeart/2005/8/layout/list1"/>
    <dgm:cxn modelId="{A7617C05-04B8-4E4B-9468-7578B083A917}" type="presOf" srcId="{73975B4C-FC89-4E2B-B305-D9B5D104DDA8}" destId="{294B7175-4988-4BE9-BE05-3B9480E85CC7}" srcOrd="1" destOrd="0" presId="urn:microsoft.com/office/officeart/2005/8/layout/list1"/>
    <dgm:cxn modelId="{A8D44418-FBDD-4C34-8F67-24E8360D9E3E}" type="presOf" srcId="{83B094E5-2B3A-4205-8534-E37E0018D48D}" destId="{75FD518B-A174-40D0-A885-3D41365637AA}" srcOrd="1" destOrd="0" presId="urn:microsoft.com/office/officeart/2005/8/layout/list1"/>
    <dgm:cxn modelId="{73B369BF-2835-4CF0-9F01-27206ED2124E}" srcId="{8A93DF9B-B18E-418D-8DC3-4F4B85975120}" destId="{73975B4C-FC89-4E2B-B305-D9B5D104DDA8}" srcOrd="0" destOrd="0" parTransId="{50158AE6-034A-4DD0-A1CA-9A3439189DA6}" sibTransId="{A8A047A2-C8C7-426D-9465-AC26D0504B1E}"/>
    <dgm:cxn modelId="{7BC06549-2EFD-4D7E-927C-DBE33FC4E85E}" srcId="{8A93DF9B-B18E-418D-8DC3-4F4B85975120}" destId="{2FCFDF44-8182-4E78-A9C2-DA410C6DC9E6}" srcOrd="3" destOrd="0" parTransId="{318E09BA-4A3B-41F3-98E5-29EFB6236F9F}" sibTransId="{77FE2FED-BB36-4FAF-AE40-8E1F72606579}"/>
    <dgm:cxn modelId="{D1086F27-B2D0-4059-A2E1-1DE4262196E1}" type="presOf" srcId="{1FEBDA88-3ADC-4A0E-AB80-BB71967420B6}" destId="{D3D5A5DE-5611-4462-9A91-AD48DCD69FAB}" srcOrd="0" destOrd="0" presId="urn:microsoft.com/office/officeart/2005/8/layout/list1"/>
    <dgm:cxn modelId="{F6B8F6E1-DA68-4C1F-BEBB-36A7938FF82A}" srcId="{8A93DF9B-B18E-418D-8DC3-4F4B85975120}" destId="{905E88BF-EECF-4336-B35A-C1F15E565952}" srcOrd="2" destOrd="0" parTransId="{B3372A91-C274-402B-890F-44BB161AD1AF}" sibTransId="{6D8E1AA5-82F7-4A88-A1F2-6FDF547CEC6C}"/>
    <dgm:cxn modelId="{427DCE8C-C77E-4B02-974B-FFF17653E499}" srcId="{8A93DF9B-B18E-418D-8DC3-4F4B85975120}" destId="{68BA477A-1E5D-498A-A0C8-71EAB23DB53A}" srcOrd="5" destOrd="0" parTransId="{EF819A8B-C185-4C74-B5BD-F42E59C17E43}" sibTransId="{B3382330-7722-42D2-ABF5-CBE27EAEBF22}"/>
    <dgm:cxn modelId="{2C20A225-246B-4426-98F7-FE252092CC0F}" type="presOf" srcId="{68BA477A-1E5D-498A-A0C8-71EAB23DB53A}" destId="{A5E97F1C-CEE4-4B26-B606-017CF36C9A4B}" srcOrd="0" destOrd="0" presId="urn:microsoft.com/office/officeart/2005/8/layout/list1"/>
    <dgm:cxn modelId="{EC0B6D77-DF42-4D8E-A2D7-49DD2BAD4683}" srcId="{8A93DF9B-B18E-418D-8DC3-4F4B85975120}" destId="{83B094E5-2B3A-4205-8534-E37E0018D48D}" srcOrd="1" destOrd="0" parTransId="{D37AD964-1EE4-4955-AE03-7A716053C8F7}" sibTransId="{4DA98400-AD6C-4A70-9599-CE27E59D8C55}"/>
    <dgm:cxn modelId="{2C450009-D2AC-4C78-A68D-098C53867A19}" type="presOf" srcId="{1FEBDA88-3ADC-4A0E-AB80-BB71967420B6}" destId="{0E04ADE4-6142-45DC-8CF0-7673E364A768}" srcOrd="1" destOrd="0" presId="urn:microsoft.com/office/officeart/2005/8/layout/list1"/>
    <dgm:cxn modelId="{9B420762-89F1-470C-ADB0-4E9D9FA7B81A}" type="presParOf" srcId="{48D67A45-44DA-4887-8DCD-E845062E01AA}" destId="{99D2D911-2DBB-46A6-83EA-5F7169E5CFB4}" srcOrd="0" destOrd="0" presId="urn:microsoft.com/office/officeart/2005/8/layout/list1"/>
    <dgm:cxn modelId="{6C40C993-CFE4-4DE5-8FB1-963B89FFC277}" type="presParOf" srcId="{99D2D911-2DBB-46A6-83EA-5F7169E5CFB4}" destId="{9684D2DC-ED12-4549-B5CA-08813203DCA5}" srcOrd="0" destOrd="0" presId="urn:microsoft.com/office/officeart/2005/8/layout/list1"/>
    <dgm:cxn modelId="{2B78ABAB-BF64-4C6A-A76B-6186E1BBC4CD}" type="presParOf" srcId="{99D2D911-2DBB-46A6-83EA-5F7169E5CFB4}" destId="{294B7175-4988-4BE9-BE05-3B9480E85CC7}" srcOrd="1" destOrd="0" presId="urn:microsoft.com/office/officeart/2005/8/layout/list1"/>
    <dgm:cxn modelId="{3AD2C12B-D307-4623-AAA9-3FC218EB26E8}" type="presParOf" srcId="{48D67A45-44DA-4887-8DCD-E845062E01AA}" destId="{5FF7ACF1-F948-4BDA-B30E-5414D70E9A2D}" srcOrd="1" destOrd="0" presId="urn:microsoft.com/office/officeart/2005/8/layout/list1"/>
    <dgm:cxn modelId="{1C3480E1-F8AE-4AB1-8434-DE3D1EF470CA}" type="presParOf" srcId="{48D67A45-44DA-4887-8DCD-E845062E01AA}" destId="{445DF8B9-E957-467E-9EBA-E6B58F855669}" srcOrd="2" destOrd="0" presId="urn:microsoft.com/office/officeart/2005/8/layout/list1"/>
    <dgm:cxn modelId="{0D0C67FA-31A9-4DB5-9DEC-7A9A29C6587A}" type="presParOf" srcId="{48D67A45-44DA-4887-8DCD-E845062E01AA}" destId="{56DC4CBD-7859-452B-BBE2-7128AF812991}" srcOrd="3" destOrd="0" presId="urn:microsoft.com/office/officeart/2005/8/layout/list1"/>
    <dgm:cxn modelId="{83F91528-10BF-48B5-BE84-BB59233E1A8B}" type="presParOf" srcId="{48D67A45-44DA-4887-8DCD-E845062E01AA}" destId="{8C35AD02-FF57-413E-97EC-1FCD80443DCE}" srcOrd="4" destOrd="0" presId="urn:microsoft.com/office/officeart/2005/8/layout/list1"/>
    <dgm:cxn modelId="{2C443C75-B187-4B81-A122-F8A6CDBF1656}" type="presParOf" srcId="{8C35AD02-FF57-413E-97EC-1FCD80443DCE}" destId="{DBF54D0F-D3EF-477F-AE6D-ACA374C7BF3E}" srcOrd="0" destOrd="0" presId="urn:microsoft.com/office/officeart/2005/8/layout/list1"/>
    <dgm:cxn modelId="{3C1DB1D1-D9FE-4DF1-BF7E-0261070D1972}" type="presParOf" srcId="{8C35AD02-FF57-413E-97EC-1FCD80443DCE}" destId="{75FD518B-A174-40D0-A885-3D41365637AA}" srcOrd="1" destOrd="0" presId="urn:microsoft.com/office/officeart/2005/8/layout/list1"/>
    <dgm:cxn modelId="{AD307A43-8B08-4C92-B6E4-15ACF88CA332}" type="presParOf" srcId="{48D67A45-44DA-4887-8DCD-E845062E01AA}" destId="{AC390DD7-217A-4AA9-8BE3-A4CB3AABC12C}" srcOrd="5" destOrd="0" presId="urn:microsoft.com/office/officeart/2005/8/layout/list1"/>
    <dgm:cxn modelId="{BD7F842E-ECDF-428F-82E9-3E6F6DB6C3F5}" type="presParOf" srcId="{48D67A45-44DA-4887-8DCD-E845062E01AA}" destId="{64ABBAC1-8AF7-4A3D-94CF-CE70F7E29A9F}" srcOrd="6" destOrd="0" presId="urn:microsoft.com/office/officeart/2005/8/layout/list1"/>
    <dgm:cxn modelId="{2D377306-2CEE-4ACD-8263-A8DEC89F6390}" type="presParOf" srcId="{48D67A45-44DA-4887-8DCD-E845062E01AA}" destId="{96B43603-54C2-4742-A99C-F2AEAC8721FC}" srcOrd="7" destOrd="0" presId="urn:microsoft.com/office/officeart/2005/8/layout/list1"/>
    <dgm:cxn modelId="{B4F288B6-706F-4C51-A796-3CAE2F632121}" type="presParOf" srcId="{48D67A45-44DA-4887-8DCD-E845062E01AA}" destId="{F190DC45-97BF-49D9-8DF0-96C3D2D0A74D}" srcOrd="8" destOrd="0" presId="urn:microsoft.com/office/officeart/2005/8/layout/list1"/>
    <dgm:cxn modelId="{09D2EB38-C8E1-47BD-B493-096D436C824A}" type="presParOf" srcId="{F190DC45-97BF-49D9-8DF0-96C3D2D0A74D}" destId="{291F914E-3797-43BD-A35C-6329364FC6B4}" srcOrd="0" destOrd="0" presId="urn:microsoft.com/office/officeart/2005/8/layout/list1"/>
    <dgm:cxn modelId="{B4EC7574-0EBB-478C-9890-B01E584CFA58}" type="presParOf" srcId="{F190DC45-97BF-49D9-8DF0-96C3D2D0A74D}" destId="{1D744008-DC2F-4CB3-955C-1E064DF1D55C}" srcOrd="1" destOrd="0" presId="urn:microsoft.com/office/officeart/2005/8/layout/list1"/>
    <dgm:cxn modelId="{AEC760B3-15B0-4EA5-8EB9-C059CBC0D91B}" type="presParOf" srcId="{48D67A45-44DA-4887-8DCD-E845062E01AA}" destId="{16FDDC6D-1634-4039-94B6-82B17E713E6B}" srcOrd="9" destOrd="0" presId="urn:microsoft.com/office/officeart/2005/8/layout/list1"/>
    <dgm:cxn modelId="{15BB8B3D-AB98-4C0D-B7CC-60B20E64EE42}" type="presParOf" srcId="{48D67A45-44DA-4887-8DCD-E845062E01AA}" destId="{7AAC2D2B-0F1C-49E0-AA45-4099261CAB77}" srcOrd="10" destOrd="0" presId="urn:microsoft.com/office/officeart/2005/8/layout/list1"/>
    <dgm:cxn modelId="{68382E04-40A9-4509-A683-69B4C8C5B6C4}" type="presParOf" srcId="{48D67A45-44DA-4887-8DCD-E845062E01AA}" destId="{1466AEA5-840B-4986-B5D3-FD803AA6A05F}" srcOrd="11" destOrd="0" presId="urn:microsoft.com/office/officeart/2005/8/layout/list1"/>
    <dgm:cxn modelId="{AFDD4E37-701B-4B38-8143-7E0A27045B9D}" type="presParOf" srcId="{48D67A45-44DA-4887-8DCD-E845062E01AA}" destId="{64AC35E5-3129-4E8A-8622-8B18AA05150D}" srcOrd="12" destOrd="0" presId="urn:microsoft.com/office/officeart/2005/8/layout/list1"/>
    <dgm:cxn modelId="{B9FB3739-CC27-44F0-BE68-7E2FDFDAA988}" type="presParOf" srcId="{64AC35E5-3129-4E8A-8622-8B18AA05150D}" destId="{22DAF7A5-8AB5-4C48-B599-DDEF1896158F}" srcOrd="0" destOrd="0" presId="urn:microsoft.com/office/officeart/2005/8/layout/list1"/>
    <dgm:cxn modelId="{1DB746BE-30A6-4C47-B293-FEC57D8FF274}" type="presParOf" srcId="{64AC35E5-3129-4E8A-8622-8B18AA05150D}" destId="{BD325BBD-70AB-438E-8FA5-32BDE47A40CB}" srcOrd="1" destOrd="0" presId="urn:microsoft.com/office/officeart/2005/8/layout/list1"/>
    <dgm:cxn modelId="{6818D720-C190-4E9E-9D05-71C14E8838E4}" type="presParOf" srcId="{48D67A45-44DA-4887-8DCD-E845062E01AA}" destId="{362BA21F-43C4-4EAB-A54F-7C4B06FF325B}" srcOrd="13" destOrd="0" presId="urn:microsoft.com/office/officeart/2005/8/layout/list1"/>
    <dgm:cxn modelId="{E498E6C6-9D55-4FA8-8DFE-8D3C71CEBAF5}" type="presParOf" srcId="{48D67A45-44DA-4887-8DCD-E845062E01AA}" destId="{1976614A-9D92-492A-A126-EAE04E7BA153}" srcOrd="14" destOrd="0" presId="urn:microsoft.com/office/officeart/2005/8/layout/list1"/>
    <dgm:cxn modelId="{670B61CF-6310-4C4D-AF68-7E4772048D49}" type="presParOf" srcId="{48D67A45-44DA-4887-8DCD-E845062E01AA}" destId="{9E8E340B-0B8B-4A6D-B7B5-24F83F984984}" srcOrd="15" destOrd="0" presId="urn:microsoft.com/office/officeart/2005/8/layout/list1"/>
    <dgm:cxn modelId="{1A374E92-02F9-4F6A-AF75-6E2D84691041}" type="presParOf" srcId="{48D67A45-44DA-4887-8DCD-E845062E01AA}" destId="{07F8B8EC-5593-437D-B79E-57F8F95CBCCC}" srcOrd="16" destOrd="0" presId="urn:microsoft.com/office/officeart/2005/8/layout/list1"/>
    <dgm:cxn modelId="{5AD28320-8371-4696-8DA9-D9BB87DAA15F}" type="presParOf" srcId="{07F8B8EC-5593-437D-B79E-57F8F95CBCCC}" destId="{D3D5A5DE-5611-4462-9A91-AD48DCD69FAB}" srcOrd="0" destOrd="0" presId="urn:microsoft.com/office/officeart/2005/8/layout/list1"/>
    <dgm:cxn modelId="{7E6E8D83-50B9-4695-914A-5A1B95BEE12A}" type="presParOf" srcId="{07F8B8EC-5593-437D-B79E-57F8F95CBCCC}" destId="{0E04ADE4-6142-45DC-8CF0-7673E364A768}" srcOrd="1" destOrd="0" presId="urn:microsoft.com/office/officeart/2005/8/layout/list1"/>
    <dgm:cxn modelId="{B8E02C01-C4BE-4788-88BD-5AE7470860AE}" type="presParOf" srcId="{48D67A45-44DA-4887-8DCD-E845062E01AA}" destId="{1FC41CE4-12B6-40A7-A2D7-5A8509DA4F02}" srcOrd="17" destOrd="0" presId="urn:microsoft.com/office/officeart/2005/8/layout/list1"/>
    <dgm:cxn modelId="{8D769903-76DD-4739-B577-714E02B2F22F}" type="presParOf" srcId="{48D67A45-44DA-4887-8DCD-E845062E01AA}" destId="{9C617869-4FD2-4560-BF55-F4017448BD4A}" srcOrd="18" destOrd="0" presId="urn:microsoft.com/office/officeart/2005/8/layout/list1"/>
    <dgm:cxn modelId="{01E7A62F-998F-45B8-9BFA-AADFFBBF8620}" type="presParOf" srcId="{48D67A45-44DA-4887-8DCD-E845062E01AA}" destId="{E1A93518-FAE0-4BE2-9D36-5A2ED70968FD}" srcOrd="19" destOrd="0" presId="urn:microsoft.com/office/officeart/2005/8/layout/list1"/>
    <dgm:cxn modelId="{FDF4E9E1-5D30-4082-81AC-3642256074DF}" type="presParOf" srcId="{48D67A45-44DA-4887-8DCD-E845062E01AA}" destId="{7C7E2914-94E9-4AAB-9A2B-C70A20941714}" srcOrd="20" destOrd="0" presId="urn:microsoft.com/office/officeart/2005/8/layout/list1"/>
    <dgm:cxn modelId="{D2585AF1-FDDF-4027-9D98-2461D000570C}" type="presParOf" srcId="{7C7E2914-94E9-4AAB-9A2B-C70A20941714}" destId="{A5E97F1C-CEE4-4B26-B606-017CF36C9A4B}" srcOrd="0" destOrd="0" presId="urn:microsoft.com/office/officeart/2005/8/layout/list1"/>
    <dgm:cxn modelId="{63B70BA9-1D26-4B89-9AB2-3C1BE1D3DFC8}" type="presParOf" srcId="{7C7E2914-94E9-4AAB-9A2B-C70A20941714}" destId="{790E747B-7AAE-4008-9965-BD3D49D94352}" srcOrd="1" destOrd="0" presId="urn:microsoft.com/office/officeart/2005/8/layout/list1"/>
    <dgm:cxn modelId="{7B345E60-5952-4445-8548-D551BB32DF6B}" type="presParOf" srcId="{48D67A45-44DA-4887-8DCD-E845062E01AA}" destId="{C4C1B2D3-B9E6-410B-B582-E765A592EDEC}" srcOrd="21" destOrd="0" presId="urn:microsoft.com/office/officeart/2005/8/layout/list1"/>
    <dgm:cxn modelId="{0BFE087C-7115-4C8C-B509-C7316198622C}" type="presParOf" srcId="{48D67A45-44DA-4887-8DCD-E845062E01AA}" destId="{76CD1EDE-03FF-4F0F-978D-99083D40424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4CAE0-FA57-47A1-BEB9-3D4E414229CF}" type="doc">
      <dgm:prSet loTypeId="urn:microsoft.com/office/officeart/2005/8/layout/hProcess9" loCatId="process" qsTypeId="urn:microsoft.com/office/officeart/2005/8/quickstyle/simple1" qsCatId="simple" csTypeId="urn:microsoft.com/office/officeart/2005/8/colors/accent1_2" csCatId="accent1" phldr="1"/>
      <dgm:spPr/>
    </dgm:pt>
    <dgm:pt modelId="{D180C1A4-0A53-48E4-8228-8F14CF21534B}">
      <dgm:prSet phldrT="[Texto]"/>
      <dgm:spPr/>
      <dgm:t>
        <a:bodyPr/>
        <a:lstStyle/>
        <a:p>
          <a:r>
            <a:rPr lang="es-CO" dirty="0" smtClean="0"/>
            <a:t>Con la aparición de la propiedad privada(sedentarismo) aparecieron los diferentes productos y el comercio</a:t>
          </a:r>
          <a:endParaRPr lang="es-CO" dirty="0"/>
        </a:p>
      </dgm:t>
    </dgm:pt>
    <dgm:pt modelId="{80237778-4368-4E36-964C-8B0575679720}" type="parTrans" cxnId="{251C18F6-AB39-46C1-B27F-9CFCA68E404B}">
      <dgm:prSet/>
      <dgm:spPr/>
      <dgm:t>
        <a:bodyPr/>
        <a:lstStyle/>
        <a:p>
          <a:endParaRPr lang="es-CO"/>
        </a:p>
      </dgm:t>
    </dgm:pt>
    <dgm:pt modelId="{8AB30360-27CB-4F9A-8ACE-55CC7086ABE2}" type="sibTrans" cxnId="{251C18F6-AB39-46C1-B27F-9CFCA68E404B}">
      <dgm:prSet/>
      <dgm:spPr/>
      <dgm:t>
        <a:bodyPr/>
        <a:lstStyle/>
        <a:p>
          <a:endParaRPr lang="es-CO"/>
        </a:p>
      </dgm:t>
    </dgm:pt>
    <dgm:pt modelId="{1E22DBFE-A13F-4712-9DA5-A5B461F1AD23}">
      <dgm:prSet phldrT="[Texto]"/>
      <dgm:spPr/>
      <dgm:t>
        <a:bodyPr/>
        <a:lstStyle/>
        <a:p>
          <a:r>
            <a:rPr lang="es-CO" dirty="0" smtClean="0"/>
            <a:t>Las personas poseían recursos que no les eran necesarios</a:t>
          </a:r>
          <a:endParaRPr lang="es-CO" dirty="0"/>
        </a:p>
      </dgm:t>
    </dgm:pt>
    <dgm:pt modelId="{4F5B73A1-BA8F-48C4-89A0-0A7DA5809137}" type="parTrans" cxnId="{9AAC9BD2-361B-4610-B4BA-9A465E794BA9}">
      <dgm:prSet/>
      <dgm:spPr/>
      <dgm:t>
        <a:bodyPr/>
        <a:lstStyle/>
        <a:p>
          <a:endParaRPr lang="es-CO"/>
        </a:p>
      </dgm:t>
    </dgm:pt>
    <dgm:pt modelId="{51FE3883-3925-439F-9C2B-30CF02EC76F7}" type="sibTrans" cxnId="{9AAC9BD2-361B-4610-B4BA-9A465E794BA9}">
      <dgm:prSet/>
      <dgm:spPr/>
      <dgm:t>
        <a:bodyPr/>
        <a:lstStyle/>
        <a:p>
          <a:endParaRPr lang="es-CO"/>
        </a:p>
      </dgm:t>
    </dgm:pt>
    <dgm:pt modelId="{2FC70FF8-EFFC-42CA-8CE4-8E289B24BCA6}">
      <dgm:prSet phldrT="[Texto]"/>
      <dgm:spPr/>
      <dgm:t>
        <a:bodyPr/>
        <a:lstStyle/>
        <a:p>
          <a:r>
            <a:rPr lang="es-CO" dirty="0" smtClean="0"/>
            <a:t>Deseaban y necesitaban productos de diferente índole </a:t>
          </a:r>
          <a:endParaRPr lang="es-CO" dirty="0"/>
        </a:p>
      </dgm:t>
    </dgm:pt>
    <dgm:pt modelId="{EBE5ED8E-545D-4539-B4F4-D100796BE835}" type="parTrans" cxnId="{87C2577F-1D0D-4713-9D48-BAB239AD53DC}">
      <dgm:prSet/>
      <dgm:spPr/>
      <dgm:t>
        <a:bodyPr/>
        <a:lstStyle/>
        <a:p>
          <a:endParaRPr lang="es-CO"/>
        </a:p>
      </dgm:t>
    </dgm:pt>
    <dgm:pt modelId="{B1B1298A-8244-42E5-BD1E-4A01DA6EFC60}" type="sibTrans" cxnId="{87C2577F-1D0D-4713-9D48-BAB239AD53DC}">
      <dgm:prSet/>
      <dgm:spPr/>
      <dgm:t>
        <a:bodyPr/>
        <a:lstStyle/>
        <a:p>
          <a:endParaRPr lang="es-CO"/>
        </a:p>
      </dgm:t>
    </dgm:pt>
    <dgm:pt modelId="{3CCDB0E0-5622-4204-B5E0-794BF0D74BD0}">
      <dgm:prSet phldrT="[Texto]"/>
      <dgm:spPr/>
      <dgm:t>
        <a:bodyPr/>
        <a:lstStyle/>
        <a:p>
          <a:r>
            <a:rPr lang="es-CO" dirty="0" smtClean="0"/>
            <a:t>Surgió una necesidad</a:t>
          </a:r>
          <a:endParaRPr lang="es-CO" dirty="0"/>
        </a:p>
      </dgm:t>
    </dgm:pt>
    <dgm:pt modelId="{948E00AE-C7DE-40A6-A6E4-B34F517BCE39}" type="parTrans" cxnId="{E9DFD610-4332-4762-90F2-B2F579D3F86F}">
      <dgm:prSet/>
      <dgm:spPr/>
      <dgm:t>
        <a:bodyPr/>
        <a:lstStyle/>
        <a:p>
          <a:endParaRPr lang="es-CO"/>
        </a:p>
      </dgm:t>
    </dgm:pt>
    <dgm:pt modelId="{E83691FE-05CB-4E16-A942-CA5C5FB1CB73}" type="sibTrans" cxnId="{E9DFD610-4332-4762-90F2-B2F579D3F86F}">
      <dgm:prSet/>
      <dgm:spPr/>
      <dgm:t>
        <a:bodyPr/>
        <a:lstStyle/>
        <a:p>
          <a:endParaRPr lang="es-CO"/>
        </a:p>
      </dgm:t>
    </dgm:pt>
    <dgm:pt modelId="{14EFB31B-9A07-4908-987A-C744C1C16F95}" type="pres">
      <dgm:prSet presAssocID="{A044CAE0-FA57-47A1-BEB9-3D4E414229CF}" presName="CompostProcess" presStyleCnt="0">
        <dgm:presLayoutVars>
          <dgm:dir/>
          <dgm:resizeHandles val="exact"/>
        </dgm:presLayoutVars>
      </dgm:prSet>
      <dgm:spPr/>
    </dgm:pt>
    <dgm:pt modelId="{D15F215A-CEE9-4227-BD09-2A6673FA931E}" type="pres">
      <dgm:prSet presAssocID="{A044CAE0-FA57-47A1-BEB9-3D4E414229CF}" presName="arrow" presStyleLbl="bgShp" presStyleIdx="0" presStyleCnt="1"/>
      <dgm:spPr/>
    </dgm:pt>
    <dgm:pt modelId="{955DE393-8135-488D-B191-CF6338AD3DFF}" type="pres">
      <dgm:prSet presAssocID="{A044CAE0-FA57-47A1-BEB9-3D4E414229CF}" presName="linearProcess" presStyleCnt="0"/>
      <dgm:spPr/>
    </dgm:pt>
    <dgm:pt modelId="{23A0BBF0-3E49-41F5-8BB1-F76DDF666582}" type="pres">
      <dgm:prSet presAssocID="{D180C1A4-0A53-48E4-8228-8F14CF21534B}" presName="textNode" presStyleLbl="node1" presStyleIdx="0" presStyleCnt="4">
        <dgm:presLayoutVars>
          <dgm:bulletEnabled val="1"/>
        </dgm:presLayoutVars>
      </dgm:prSet>
      <dgm:spPr/>
      <dgm:t>
        <a:bodyPr/>
        <a:lstStyle/>
        <a:p>
          <a:endParaRPr lang="es-CO"/>
        </a:p>
      </dgm:t>
    </dgm:pt>
    <dgm:pt modelId="{9AEFE802-DF32-4600-9749-FCB883C980A8}" type="pres">
      <dgm:prSet presAssocID="{8AB30360-27CB-4F9A-8ACE-55CC7086ABE2}" presName="sibTrans" presStyleCnt="0"/>
      <dgm:spPr/>
    </dgm:pt>
    <dgm:pt modelId="{069D69F9-4BD5-4857-B881-32FC21FA5EFF}" type="pres">
      <dgm:prSet presAssocID="{1E22DBFE-A13F-4712-9DA5-A5B461F1AD23}" presName="textNode" presStyleLbl="node1" presStyleIdx="1" presStyleCnt="4">
        <dgm:presLayoutVars>
          <dgm:bulletEnabled val="1"/>
        </dgm:presLayoutVars>
      </dgm:prSet>
      <dgm:spPr/>
      <dgm:t>
        <a:bodyPr/>
        <a:lstStyle/>
        <a:p>
          <a:endParaRPr lang="es-CO"/>
        </a:p>
      </dgm:t>
    </dgm:pt>
    <dgm:pt modelId="{E687D3F5-EEC3-4A78-B0BE-9C2E462B6B16}" type="pres">
      <dgm:prSet presAssocID="{51FE3883-3925-439F-9C2B-30CF02EC76F7}" presName="sibTrans" presStyleCnt="0"/>
      <dgm:spPr/>
    </dgm:pt>
    <dgm:pt modelId="{BAADC000-5F99-40F7-AADB-3A4B88B7FA16}" type="pres">
      <dgm:prSet presAssocID="{2FC70FF8-EFFC-42CA-8CE4-8E289B24BCA6}" presName="textNode" presStyleLbl="node1" presStyleIdx="2" presStyleCnt="4">
        <dgm:presLayoutVars>
          <dgm:bulletEnabled val="1"/>
        </dgm:presLayoutVars>
      </dgm:prSet>
      <dgm:spPr/>
      <dgm:t>
        <a:bodyPr/>
        <a:lstStyle/>
        <a:p>
          <a:endParaRPr lang="es-CO"/>
        </a:p>
      </dgm:t>
    </dgm:pt>
    <dgm:pt modelId="{37784F2D-6FE9-436F-A40E-6226CF3F774F}" type="pres">
      <dgm:prSet presAssocID="{B1B1298A-8244-42E5-BD1E-4A01DA6EFC60}" presName="sibTrans" presStyleCnt="0"/>
      <dgm:spPr/>
    </dgm:pt>
    <dgm:pt modelId="{F3D9F91A-692A-40D5-A38B-D1ACC5203A5B}" type="pres">
      <dgm:prSet presAssocID="{3CCDB0E0-5622-4204-B5E0-794BF0D74BD0}" presName="textNode" presStyleLbl="node1" presStyleIdx="3" presStyleCnt="4">
        <dgm:presLayoutVars>
          <dgm:bulletEnabled val="1"/>
        </dgm:presLayoutVars>
      </dgm:prSet>
      <dgm:spPr/>
      <dgm:t>
        <a:bodyPr/>
        <a:lstStyle/>
        <a:p>
          <a:endParaRPr lang="es-CO"/>
        </a:p>
      </dgm:t>
    </dgm:pt>
  </dgm:ptLst>
  <dgm:cxnLst>
    <dgm:cxn modelId="{251C18F6-AB39-46C1-B27F-9CFCA68E404B}" srcId="{A044CAE0-FA57-47A1-BEB9-3D4E414229CF}" destId="{D180C1A4-0A53-48E4-8228-8F14CF21534B}" srcOrd="0" destOrd="0" parTransId="{80237778-4368-4E36-964C-8B0575679720}" sibTransId="{8AB30360-27CB-4F9A-8ACE-55CC7086ABE2}"/>
    <dgm:cxn modelId="{9AAC9BD2-361B-4610-B4BA-9A465E794BA9}" srcId="{A044CAE0-FA57-47A1-BEB9-3D4E414229CF}" destId="{1E22DBFE-A13F-4712-9DA5-A5B461F1AD23}" srcOrd="1" destOrd="0" parTransId="{4F5B73A1-BA8F-48C4-89A0-0A7DA5809137}" sibTransId="{51FE3883-3925-439F-9C2B-30CF02EC76F7}"/>
    <dgm:cxn modelId="{58409C3F-BF05-48C8-97A1-711269B24E7A}" type="presOf" srcId="{1E22DBFE-A13F-4712-9DA5-A5B461F1AD23}" destId="{069D69F9-4BD5-4857-B881-32FC21FA5EFF}" srcOrd="0" destOrd="0" presId="urn:microsoft.com/office/officeart/2005/8/layout/hProcess9"/>
    <dgm:cxn modelId="{5F5B5C3E-4267-4886-A63C-17D29971CD05}" type="presOf" srcId="{A044CAE0-FA57-47A1-BEB9-3D4E414229CF}" destId="{14EFB31B-9A07-4908-987A-C744C1C16F95}" srcOrd="0" destOrd="0" presId="urn:microsoft.com/office/officeart/2005/8/layout/hProcess9"/>
    <dgm:cxn modelId="{73A57521-9FA7-4037-8028-5DEA46263FD9}" type="presOf" srcId="{2FC70FF8-EFFC-42CA-8CE4-8E289B24BCA6}" destId="{BAADC000-5F99-40F7-AADB-3A4B88B7FA16}" srcOrd="0" destOrd="0" presId="urn:microsoft.com/office/officeart/2005/8/layout/hProcess9"/>
    <dgm:cxn modelId="{E9DFD610-4332-4762-90F2-B2F579D3F86F}" srcId="{A044CAE0-FA57-47A1-BEB9-3D4E414229CF}" destId="{3CCDB0E0-5622-4204-B5E0-794BF0D74BD0}" srcOrd="3" destOrd="0" parTransId="{948E00AE-C7DE-40A6-A6E4-B34F517BCE39}" sibTransId="{E83691FE-05CB-4E16-A942-CA5C5FB1CB73}"/>
    <dgm:cxn modelId="{87C2577F-1D0D-4713-9D48-BAB239AD53DC}" srcId="{A044CAE0-FA57-47A1-BEB9-3D4E414229CF}" destId="{2FC70FF8-EFFC-42CA-8CE4-8E289B24BCA6}" srcOrd="2" destOrd="0" parTransId="{EBE5ED8E-545D-4539-B4F4-D100796BE835}" sibTransId="{B1B1298A-8244-42E5-BD1E-4A01DA6EFC60}"/>
    <dgm:cxn modelId="{0170859E-0996-48A1-9D0C-735BD9116EA9}" type="presOf" srcId="{3CCDB0E0-5622-4204-B5E0-794BF0D74BD0}" destId="{F3D9F91A-692A-40D5-A38B-D1ACC5203A5B}" srcOrd="0" destOrd="0" presId="urn:microsoft.com/office/officeart/2005/8/layout/hProcess9"/>
    <dgm:cxn modelId="{FF234795-E774-43F1-AFD4-A0B15497AA8B}" type="presOf" srcId="{D180C1A4-0A53-48E4-8228-8F14CF21534B}" destId="{23A0BBF0-3E49-41F5-8BB1-F76DDF666582}" srcOrd="0" destOrd="0" presId="urn:microsoft.com/office/officeart/2005/8/layout/hProcess9"/>
    <dgm:cxn modelId="{C7958F90-0739-4A40-834C-BCB671117CB8}" type="presParOf" srcId="{14EFB31B-9A07-4908-987A-C744C1C16F95}" destId="{D15F215A-CEE9-4227-BD09-2A6673FA931E}" srcOrd="0" destOrd="0" presId="urn:microsoft.com/office/officeart/2005/8/layout/hProcess9"/>
    <dgm:cxn modelId="{CA581185-7D0D-4EF8-8BD1-56E2B89F42ED}" type="presParOf" srcId="{14EFB31B-9A07-4908-987A-C744C1C16F95}" destId="{955DE393-8135-488D-B191-CF6338AD3DFF}" srcOrd="1" destOrd="0" presId="urn:microsoft.com/office/officeart/2005/8/layout/hProcess9"/>
    <dgm:cxn modelId="{822E2533-D665-4144-90CA-3100B5D2156C}" type="presParOf" srcId="{955DE393-8135-488D-B191-CF6338AD3DFF}" destId="{23A0BBF0-3E49-41F5-8BB1-F76DDF666582}" srcOrd="0" destOrd="0" presId="urn:microsoft.com/office/officeart/2005/8/layout/hProcess9"/>
    <dgm:cxn modelId="{692B1EA1-AD77-4C2E-9B73-042ABAB48338}" type="presParOf" srcId="{955DE393-8135-488D-B191-CF6338AD3DFF}" destId="{9AEFE802-DF32-4600-9749-FCB883C980A8}" srcOrd="1" destOrd="0" presId="urn:microsoft.com/office/officeart/2005/8/layout/hProcess9"/>
    <dgm:cxn modelId="{09082E19-5BFF-4B2C-81AD-723C6B1ED4CD}" type="presParOf" srcId="{955DE393-8135-488D-B191-CF6338AD3DFF}" destId="{069D69F9-4BD5-4857-B881-32FC21FA5EFF}" srcOrd="2" destOrd="0" presId="urn:microsoft.com/office/officeart/2005/8/layout/hProcess9"/>
    <dgm:cxn modelId="{A5788794-BFF5-4A0F-BD0D-E53BAFCDBB4A}" type="presParOf" srcId="{955DE393-8135-488D-B191-CF6338AD3DFF}" destId="{E687D3F5-EEC3-4A78-B0BE-9C2E462B6B16}" srcOrd="3" destOrd="0" presId="urn:microsoft.com/office/officeart/2005/8/layout/hProcess9"/>
    <dgm:cxn modelId="{F0F49DB1-0425-45FC-91DE-80065D924423}" type="presParOf" srcId="{955DE393-8135-488D-B191-CF6338AD3DFF}" destId="{BAADC000-5F99-40F7-AADB-3A4B88B7FA16}" srcOrd="4" destOrd="0" presId="urn:microsoft.com/office/officeart/2005/8/layout/hProcess9"/>
    <dgm:cxn modelId="{A06B2BD9-2015-458D-87F0-7C440A0E121E}" type="presParOf" srcId="{955DE393-8135-488D-B191-CF6338AD3DFF}" destId="{37784F2D-6FE9-436F-A40E-6226CF3F774F}" srcOrd="5" destOrd="0" presId="urn:microsoft.com/office/officeart/2005/8/layout/hProcess9"/>
    <dgm:cxn modelId="{DC4A16EB-3631-4FBE-B0AE-0440B59A0AF8}" type="presParOf" srcId="{955DE393-8135-488D-B191-CF6338AD3DFF}" destId="{F3D9F91A-692A-40D5-A38B-D1ACC5203A5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F8B9-E957-467E-9EBA-E6B58F855669}">
      <dsp:nvSpPr>
        <dsp:cNvPr id="0" name=""/>
        <dsp:cNvSpPr/>
      </dsp:nvSpPr>
      <dsp:spPr>
        <a:xfrm>
          <a:off x="0" y="289327"/>
          <a:ext cx="7757686"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B7175-4988-4BE9-BE05-3B9480E85CC7}">
      <dsp:nvSpPr>
        <dsp:cNvPr id="0" name=""/>
        <dsp:cNvSpPr/>
      </dsp:nvSpPr>
      <dsp:spPr>
        <a:xfrm>
          <a:off x="387884" y="67927"/>
          <a:ext cx="5430380"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55" tIns="0" rIns="205255" bIns="0" numCol="1" spcCol="1270" anchor="ctr" anchorCtr="0">
          <a:noAutofit/>
        </a:bodyPr>
        <a:lstStyle/>
        <a:p>
          <a:pPr lvl="0" algn="l" defTabSz="889000">
            <a:lnSpc>
              <a:spcPct val="90000"/>
            </a:lnSpc>
            <a:spcBef>
              <a:spcPct val="0"/>
            </a:spcBef>
            <a:spcAft>
              <a:spcPct val="35000"/>
            </a:spcAft>
          </a:pPr>
          <a:r>
            <a:rPr lang="es-ES" sz="2000" kern="1200" dirty="0" smtClean="0"/>
            <a:t>1.- Introducción</a:t>
          </a:r>
          <a:endParaRPr lang="es-ES" sz="2000" kern="1200" dirty="0"/>
        </a:p>
      </dsp:txBody>
      <dsp:txXfrm>
        <a:off x="409500" y="89543"/>
        <a:ext cx="5387148" cy="399568"/>
      </dsp:txXfrm>
    </dsp:sp>
    <dsp:sp modelId="{64ABBAC1-8AF7-4A3D-94CF-CE70F7E29A9F}">
      <dsp:nvSpPr>
        <dsp:cNvPr id="0" name=""/>
        <dsp:cNvSpPr/>
      </dsp:nvSpPr>
      <dsp:spPr>
        <a:xfrm>
          <a:off x="0" y="969727"/>
          <a:ext cx="7757686"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FD518B-A174-40D0-A885-3D41365637AA}">
      <dsp:nvSpPr>
        <dsp:cNvPr id="0" name=""/>
        <dsp:cNvSpPr/>
      </dsp:nvSpPr>
      <dsp:spPr>
        <a:xfrm>
          <a:off x="387884" y="748327"/>
          <a:ext cx="5430380"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55" tIns="0" rIns="205255" bIns="0" numCol="1" spcCol="1270" anchor="ctr" anchorCtr="0">
          <a:noAutofit/>
        </a:bodyPr>
        <a:lstStyle/>
        <a:p>
          <a:pPr lvl="0" algn="l" defTabSz="889000">
            <a:lnSpc>
              <a:spcPct val="90000"/>
            </a:lnSpc>
            <a:spcBef>
              <a:spcPct val="0"/>
            </a:spcBef>
            <a:spcAft>
              <a:spcPct val="35000"/>
            </a:spcAft>
          </a:pPr>
          <a:r>
            <a:rPr lang="es-ES" sz="2000" kern="1200" dirty="0" smtClean="0"/>
            <a:t>2.- Planteamiento del Problema</a:t>
          </a:r>
          <a:endParaRPr lang="es-ES" sz="2000" kern="1200" dirty="0"/>
        </a:p>
      </dsp:txBody>
      <dsp:txXfrm>
        <a:off x="409500" y="769943"/>
        <a:ext cx="5387148" cy="399568"/>
      </dsp:txXfrm>
    </dsp:sp>
    <dsp:sp modelId="{7AAC2D2B-0F1C-49E0-AA45-4099261CAB77}">
      <dsp:nvSpPr>
        <dsp:cNvPr id="0" name=""/>
        <dsp:cNvSpPr/>
      </dsp:nvSpPr>
      <dsp:spPr>
        <a:xfrm>
          <a:off x="0" y="1650127"/>
          <a:ext cx="7757686"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44008-DC2F-4CB3-955C-1E064DF1D55C}">
      <dsp:nvSpPr>
        <dsp:cNvPr id="0" name=""/>
        <dsp:cNvSpPr/>
      </dsp:nvSpPr>
      <dsp:spPr>
        <a:xfrm>
          <a:off x="387884" y="1428727"/>
          <a:ext cx="5430380"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55" tIns="0" rIns="205255" bIns="0" numCol="1" spcCol="1270" anchor="ctr" anchorCtr="0">
          <a:noAutofit/>
        </a:bodyPr>
        <a:lstStyle/>
        <a:p>
          <a:pPr lvl="0" algn="l" defTabSz="889000">
            <a:lnSpc>
              <a:spcPct val="90000"/>
            </a:lnSpc>
            <a:spcBef>
              <a:spcPct val="0"/>
            </a:spcBef>
            <a:spcAft>
              <a:spcPct val="35000"/>
            </a:spcAft>
          </a:pPr>
          <a:r>
            <a:rPr lang="es-ES" sz="2000" kern="1200" dirty="0" smtClean="0"/>
            <a:t>3.- Objetivos</a:t>
          </a:r>
          <a:endParaRPr lang="es-ES" sz="2000" kern="1200" dirty="0"/>
        </a:p>
      </dsp:txBody>
      <dsp:txXfrm>
        <a:off x="409500" y="1450343"/>
        <a:ext cx="5387148" cy="399568"/>
      </dsp:txXfrm>
    </dsp:sp>
    <dsp:sp modelId="{1976614A-9D92-492A-A126-EAE04E7BA153}">
      <dsp:nvSpPr>
        <dsp:cNvPr id="0" name=""/>
        <dsp:cNvSpPr/>
      </dsp:nvSpPr>
      <dsp:spPr>
        <a:xfrm>
          <a:off x="0" y="2330527"/>
          <a:ext cx="7757686"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325BBD-70AB-438E-8FA5-32BDE47A40CB}">
      <dsp:nvSpPr>
        <dsp:cNvPr id="0" name=""/>
        <dsp:cNvSpPr/>
      </dsp:nvSpPr>
      <dsp:spPr>
        <a:xfrm>
          <a:off x="387884" y="2109127"/>
          <a:ext cx="5430380"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55" tIns="0" rIns="205255" bIns="0" numCol="1" spcCol="1270" anchor="ctr" anchorCtr="0">
          <a:noAutofit/>
        </a:bodyPr>
        <a:lstStyle/>
        <a:p>
          <a:pPr lvl="0" algn="l" defTabSz="889000">
            <a:lnSpc>
              <a:spcPct val="90000"/>
            </a:lnSpc>
            <a:spcBef>
              <a:spcPct val="0"/>
            </a:spcBef>
            <a:spcAft>
              <a:spcPct val="35000"/>
            </a:spcAft>
          </a:pPr>
          <a:r>
            <a:rPr lang="es-ES" sz="2000" kern="1200" dirty="0" smtClean="0"/>
            <a:t>4.- Marco Teórico</a:t>
          </a:r>
          <a:endParaRPr lang="es-ES" sz="2000" kern="1200" dirty="0"/>
        </a:p>
      </dsp:txBody>
      <dsp:txXfrm>
        <a:off x="409500" y="2130743"/>
        <a:ext cx="5387148" cy="399568"/>
      </dsp:txXfrm>
    </dsp:sp>
    <dsp:sp modelId="{9C617869-4FD2-4560-BF55-F4017448BD4A}">
      <dsp:nvSpPr>
        <dsp:cNvPr id="0" name=""/>
        <dsp:cNvSpPr/>
      </dsp:nvSpPr>
      <dsp:spPr>
        <a:xfrm>
          <a:off x="0" y="3010927"/>
          <a:ext cx="7757686"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4ADE4-6142-45DC-8CF0-7673E364A768}">
      <dsp:nvSpPr>
        <dsp:cNvPr id="0" name=""/>
        <dsp:cNvSpPr/>
      </dsp:nvSpPr>
      <dsp:spPr>
        <a:xfrm>
          <a:off x="387884" y="2789527"/>
          <a:ext cx="5430380"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55" tIns="0" rIns="205255" bIns="0" numCol="1" spcCol="1270" anchor="ctr" anchorCtr="0">
          <a:noAutofit/>
        </a:bodyPr>
        <a:lstStyle/>
        <a:p>
          <a:pPr lvl="0" algn="l" defTabSz="889000">
            <a:lnSpc>
              <a:spcPct val="90000"/>
            </a:lnSpc>
            <a:spcBef>
              <a:spcPct val="0"/>
            </a:spcBef>
            <a:spcAft>
              <a:spcPct val="35000"/>
            </a:spcAft>
          </a:pPr>
          <a:r>
            <a:rPr lang="es-ES" sz="2000" kern="1200" dirty="0" smtClean="0"/>
            <a:t>5.- Solución</a:t>
          </a:r>
          <a:endParaRPr lang="es-ES" sz="2000" kern="1200" dirty="0"/>
        </a:p>
      </dsp:txBody>
      <dsp:txXfrm>
        <a:off x="409500" y="2811143"/>
        <a:ext cx="5387148" cy="399568"/>
      </dsp:txXfrm>
    </dsp:sp>
    <dsp:sp modelId="{76CD1EDE-03FF-4F0F-978D-99083D404243}">
      <dsp:nvSpPr>
        <dsp:cNvPr id="0" name=""/>
        <dsp:cNvSpPr/>
      </dsp:nvSpPr>
      <dsp:spPr>
        <a:xfrm>
          <a:off x="0" y="3691327"/>
          <a:ext cx="7757686"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E747B-7AAE-4008-9965-BD3D49D94352}">
      <dsp:nvSpPr>
        <dsp:cNvPr id="0" name=""/>
        <dsp:cNvSpPr/>
      </dsp:nvSpPr>
      <dsp:spPr>
        <a:xfrm>
          <a:off x="387884" y="3469927"/>
          <a:ext cx="5430380"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55" tIns="0" rIns="205255" bIns="0" numCol="1" spcCol="1270" anchor="ctr" anchorCtr="0">
          <a:noAutofit/>
        </a:bodyPr>
        <a:lstStyle/>
        <a:p>
          <a:pPr lvl="0" algn="l" defTabSz="889000">
            <a:lnSpc>
              <a:spcPct val="90000"/>
            </a:lnSpc>
            <a:spcBef>
              <a:spcPct val="0"/>
            </a:spcBef>
            <a:spcAft>
              <a:spcPct val="35000"/>
            </a:spcAft>
          </a:pPr>
          <a:r>
            <a:rPr lang="es-ES" sz="2000" kern="1200" dirty="0" smtClean="0"/>
            <a:t>6.- Conclusiones y Recomendaciones</a:t>
          </a:r>
          <a:endParaRPr lang="es-ES" sz="2000" kern="1200" dirty="0"/>
        </a:p>
      </dsp:txBody>
      <dsp:txXfrm>
        <a:off x="409500" y="3491543"/>
        <a:ext cx="538714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BE86D-1C92-4861-839B-67BAC6FB7EA1}" type="datetimeFigureOut">
              <a:rPr lang="es-ES" smtClean="0"/>
              <a:t>21/01/2016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F9409-2B0B-44F7-9683-296EFBFD119E}" type="slidenum">
              <a:rPr lang="es-ES" smtClean="0"/>
              <a:t>‹Nº›</a:t>
            </a:fld>
            <a:endParaRPr lang="es-ES"/>
          </a:p>
        </p:txBody>
      </p:sp>
    </p:spTree>
    <p:extLst>
      <p:ext uri="{BB962C8B-B14F-4D97-AF65-F5344CB8AC3E}">
        <p14:creationId xmlns:p14="http://schemas.microsoft.com/office/powerpoint/2010/main" val="114431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7CF05A-C050-439C-B379-2C1B24E05A15}" type="slidenum">
              <a:rPr lang="es-EC"/>
              <a:pPr eaLnBrk="1" hangingPunct="1"/>
              <a:t>1</a:t>
            </a:fld>
            <a:endParaRPr lang="es-EC"/>
          </a:p>
        </p:txBody>
      </p:sp>
    </p:spTree>
    <p:extLst>
      <p:ext uri="{BB962C8B-B14F-4D97-AF65-F5344CB8AC3E}">
        <p14:creationId xmlns:p14="http://schemas.microsoft.com/office/powerpoint/2010/main" val="406457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18</a:t>
            </a:fld>
            <a:endParaRPr lang="es-ES"/>
          </a:p>
        </p:txBody>
      </p:sp>
    </p:spTree>
    <p:extLst>
      <p:ext uri="{BB962C8B-B14F-4D97-AF65-F5344CB8AC3E}">
        <p14:creationId xmlns:p14="http://schemas.microsoft.com/office/powerpoint/2010/main" val="341619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21</a:t>
            </a:fld>
            <a:endParaRPr lang="es-ES"/>
          </a:p>
        </p:txBody>
      </p:sp>
    </p:spTree>
    <p:extLst>
      <p:ext uri="{BB962C8B-B14F-4D97-AF65-F5344CB8AC3E}">
        <p14:creationId xmlns:p14="http://schemas.microsoft.com/office/powerpoint/2010/main" val="3465323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22</a:t>
            </a:fld>
            <a:endParaRPr lang="es-ES"/>
          </a:p>
        </p:txBody>
      </p:sp>
    </p:spTree>
    <p:extLst>
      <p:ext uri="{BB962C8B-B14F-4D97-AF65-F5344CB8AC3E}">
        <p14:creationId xmlns:p14="http://schemas.microsoft.com/office/powerpoint/2010/main" val="392321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24</a:t>
            </a:fld>
            <a:endParaRPr lang="es-ES"/>
          </a:p>
        </p:txBody>
      </p:sp>
    </p:spTree>
    <p:extLst>
      <p:ext uri="{BB962C8B-B14F-4D97-AF65-F5344CB8AC3E}">
        <p14:creationId xmlns:p14="http://schemas.microsoft.com/office/powerpoint/2010/main" val="414798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26</a:t>
            </a:fld>
            <a:endParaRPr lang="es-ES"/>
          </a:p>
        </p:txBody>
      </p:sp>
    </p:spTree>
    <p:extLst>
      <p:ext uri="{BB962C8B-B14F-4D97-AF65-F5344CB8AC3E}">
        <p14:creationId xmlns:p14="http://schemas.microsoft.com/office/powerpoint/2010/main" val="192537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27</a:t>
            </a:fld>
            <a:endParaRPr lang="es-ES"/>
          </a:p>
        </p:txBody>
      </p:sp>
    </p:spTree>
    <p:extLst>
      <p:ext uri="{BB962C8B-B14F-4D97-AF65-F5344CB8AC3E}">
        <p14:creationId xmlns:p14="http://schemas.microsoft.com/office/powerpoint/2010/main" val="296403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30</a:t>
            </a:fld>
            <a:endParaRPr lang="es-ES"/>
          </a:p>
        </p:txBody>
      </p:sp>
    </p:spTree>
    <p:extLst>
      <p:ext uri="{BB962C8B-B14F-4D97-AF65-F5344CB8AC3E}">
        <p14:creationId xmlns:p14="http://schemas.microsoft.com/office/powerpoint/2010/main" val="147154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34</a:t>
            </a:fld>
            <a:endParaRPr lang="es-ES"/>
          </a:p>
        </p:txBody>
      </p:sp>
    </p:spTree>
    <p:extLst>
      <p:ext uri="{BB962C8B-B14F-4D97-AF65-F5344CB8AC3E}">
        <p14:creationId xmlns:p14="http://schemas.microsoft.com/office/powerpoint/2010/main" val="174874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p>
          <a:p>
            <a:r>
              <a:rPr lang="es-ES" dirty="0" smtClean="0"/>
              <a:t>La agenda para este </a:t>
            </a:r>
            <a:r>
              <a:rPr lang="es-ES" dirty="0" err="1" smtClean="0"/>
              <a:t>dia</a:t>
            </a:r>
            <a:r>
              <a:rPr lang="es-ES" dirty="0" smtClean="0"/>
              <a:t> es la siguiente</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a:t>
            </a:fld>
            <a:endParaRPr lang="es-ES"/>
          </a:p>
        </p:txBody>
      </p:sp>
    </p:spTree>
    <p:extLst>
      <p:ext uri="{BB962C8B-B14F-4D97-AF65-F5344CB8AC3E}">
        <p14:creationId xmlns:p14="http://schemas.microsoft.com/office/powerpoint/2010/main" val="245308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3</a:t>
            </a:fld>
            <a:endParaRPr lang="es-ES"/>
          </a:p>
        </p:txBody>
      </p:sp>
    </p:spTree>
    <p:extLst>
      <p:ext uri="{BB962C8B-B14F-4D97-AF65-F5344CB8AC3E}">
        <p14:creationId xmlns:p14="http://schemas.microsoft.com/office/powerpoint/2010/main" val="374804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p>
          <a:p>
            <a:r>
              <a:rPr lang="es-ES" dirty="0" smtClean="0"/>
              <a:t>Medios físicos danos y perdidas</a:t>
            </a:r>
          </a:p>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5</a:t>
            </a:fld>
            <a:endParaRPr lang="es-ES"/>
          </a:p>
        </p:txBody>
      </p:sp>
    </p:spTree>
    <p:extLst>
      <p:ext uri="{BB962C8B-B14F-4D97-AF65-F5344CB8AC3E}">
        <p14:creationId xmlns:p14="http://schemas.microsoft.com/office/powerpoint/2010/main" val="367587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6</a:t>
            </a:fld>
            <a:endParaRPr lang="es-ES"/>
          </a:p>
        </p:txBody>
      </p:sp>
    </p:spTree>
    <p:extLst>
      <p:ext uri="{BB962C8B-B14F-4D97-AF65-F5344CB8AC3E}">
        <p14:creationId xmlns:p14="http://schemas.microsoft.com/office/powerpoint/2010/main" val="106081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7</a:t>
            </a:fld>
            <a:endParaRPr lang="es-ES"/>
          </a:p>
        </p:txBody>
      </p:sp>
    </p:spTree>
    <p:extLst>
      <p:ext uri="{BB962C8B-B14F-4D97-AF65-F5344CB8AC3E}">
        <p14:creationId xmlns:p14="http://schemas.microsoft.com/office/powerpoint/2010/main" val="151693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8</a:t>
            </a:fld>
            <a:endParaRPr lang="es-ES"/>
          </a:p>
        </p:txBody>
      </p:sp>
    </p:spTree>
    <p:extLst>
      <p:ext uri="{BB962C8B-B14F-4D97-AF65-F5344CB8AC3E}">
        <p14:creationId xmlns:p14="http://schemas.microsoft.com/office/powerpoint/2010/main" val="392177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11</a:t>
            </a:fld>
            <a:endParaRPr lang="es-ES"/>
          </a:p>
        </p:txBody>
      </p:sp>
    </p:spTree>
    <p:extLst>
      <p:ext uri="{BB962C8B-B14F-4D97-AF65-F5344CB8AC3E}">
        <p14:creationId xmlns:p14="http://schemas.microsoft.com/office/powerpoint/2010/main" val="93240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kern="1200" dirty="0" err="1" smtClean="0">
                <a:solidFill>
                  <a:schemeClr val="tx1"/>
                </a:solidFill>
                <a:effectLst/>
                <a:latin typeface="+mn-lt"/>
                <a:ea typeface="+mn-ea"/>
                <a:cs typeface="+mn-cs"/>
              </a:rPr>
              <a:t>Sass</a:t>
            </a:r>
            <a:r>
              <a:rPr lang="es-EC" sz="1200" b="0" i="0" kern="1200" dirty="0" smtClean="0">
                <a:solidFill>
                  <a:schemeClr val="tx1"/>
                </a:solidFill>
                <a:effectLst/>
                <a:latin typeface="+mn-lt"/>
                <a:ea typeface="+mn-ea"/>
                <a:cs typeface="+mn-cs"/>
              </a:rPr>
              <a:t> es un lenguaje de hoja de estilos en </a:t>
            </a:r>
            <a:r>
              <a:rPr lang="es-EC" sz="1200" b="0" i="0" kern="1200" dirty="0" err="1" smtClean="0">
                <a:solidFill>
                  <a:schemeClr val="tx1"/>
                </a:solidFill>
                <a:effectLst/>
                <a:latin typeface="+mn-lt"/>
                <a:ea typeface="+mn-ea"/>
                <a:cs typeface="+mn-cs"/>
              </a:rPr>
              <a:t>ruby</a:t>
            </a:r>
            <a:r>
              <a:rPr lang="es-EC" sz="1200" b="0" i="0" kern="1200" dirty="0" smtClean="0">
                <a:solidFill>
                  <a:schemeClr val="tx1"/>
                </a:solidFill>
                <a:effectLst/>
                <a:latin typeface="+mn-lt"/>
                <a:ea typeface="+mn-ea"/>
                <a:cs typeface="+mn-cs"/>
              </a:rPr>
              <a:t> funciona con </a:t>
            </a:r>
            <a:r>
              <a:rPr lang="es-EC" sz="1200" b="0" i="0" kern="1200" dirty="0" err="1" smtClean="0">
                <a:solidFill>
                  <a:schemeClr val="tx1"/>
                </a:solidFill>
                <a:effectLst/>
                <a:latin typeface="+mn-lt"/>
                <a:ea typeface="+mn-ea"/>
                <a:cs typeface="+mn-cs"/>
              </a:rPr>
              <a:t>scss</a:t>
            </a:r>
            <a:endParaRPr lang="es-EC" sz="1200" b="0" i="0" kern="1200" dirty="0" smtClean="0">
              <a:solidFill>
                <a:schemeClr val="tx1"/>
              </a:solidFill>
              <a:effectLst/>
              <a:latin typeface="+mn-lt"/>
              <a:ea typeface="+mn-ea"/>
              <a:cs typeface="+mn-cs"/>
            </a:endParaRPr>
          </a:p>
          <a:p>
            <a:endParaRPr lang="es-EC" sz="1200" b="0" i="0" kern="1200" dirty="0" smtClean="0">
              <a:solidFill>
                <a:schemeClr val="tx1"/>
              </a:solidFill>
              <a:effectLst/>
              <a:latin typeface="+mn-lt"/>
              <a:ea typeface="+mn-ea"/>
              <a:cs typeface="+mn-cs"/>
            </a:endParaRPr>
          </a:p>
          <a:p>
            <a:r>
              <a:rPr lang="es-EC" sz="1200" b="0" i="0" kern="1200" dirty="0" err="1" smtClean="0">
                <a:solidFill>
                  <a:schemeClr val="tx1"/>
                </a:solidFill>
                <a:effectLst/>
                <a:latin typeface="+mn-lt"/>
                <a:ea typeface="+mn-ea"/>
                <a:cs typeface="+mn-cs"/>
              </a:rPr>
              <a:t>Coffee-rails</a:t>
            </a:r>
            <a:r>
              <a:rPr lang="es-EC" sz="1200" b="0" i="0" kern="1200" dirty="0" smtClean="0">
                <a:solidFill>
                  <a:schemeClr val="tx1"/>
                </a:solidFill>
                <a:effectLst/>
                <a:latin typeface="+mn-lt"/>
                <a:ea typeface="+mn-ea"/>
                <a:cs typeface="+mn-cs"/>
              </a:rPr>
              <a:t>= responder a </a:t>
            </a:r>
            <a:r>
              <a:rPr lang="es-EC" sz="1200" b="0" i="0" kern="1200" dirty="0" err="1" smtClean="0">
                <a:solidFill>
                  <a:schemeClr val="tx1"/>
                </a:solidFill>
                <a:effectLst/>
                <a:latin typeface="+mn-lt"/>
                <a:ea typeface="+mn-ea"/>
                <a:cs typeface="+mn-cs"/>
              </a:rPr>
              <a:t>peticinoes</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js</a:t>
            </a:r>
            <a:r>
              <a:rPr lang="es-EC" sz="1200" b="0" i="0" kern="1200" dirty="0" smtClean="0">
                <a:solidFill>
                  <a:schemeClr val="tx1"/>
                </a:solidFill>
                <a:effectLst/>
                <a:latin typeface="+mn-lt"/>
                <a:ea typeface="+mn-ea"/>
                <a:cs typeface="+mn-cs"/>
              </a:rPr>
              <a:t> a través de </a:t>
            </a:r>
            <a:r>
              <a:rPr lang="es-EC" sz="1200" b="0" i="0" kern="1200" dirty="0" err="1" smtClean="0">
                <a:solidFill>
                  <a:schemeClr val="tx1"/>
                </a:solidFill>
                <a:effectLst/>
                <a:latin typeface="+mn-lt"/>
                <a:ea typeface="+mn-ea"/>
                <a:cs typeface="+mn-cs"/>
              </a:rPr>
              <a:t>coffeeScript</a:t>
            </a:r>
            <a:endParaRPr lang="es-EC"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14</a:t>
            </a:fld>
            <a:endParaRPr lang="es-ES"/>
          </a:p>
        </p:txBody>
      </p:sp>
    </p:spTree>
    <p:extLst>
      <p:ext uri="{BB962C8B-B14F-4D97-AF65-F5344CB8AC3E}">
        <p14:creationId xmlns:p14="http://schemas.microsoft.com/office/powerpoint/2010/main" val="369414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21584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10889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361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205276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341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280038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0201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0760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1593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21/01/2016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75548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D30FFF-FFFE-4818-ADA7-51BB8A178C28}" type="datetimeFigureOut">
              <a:rPr lang="es-ES" smtClean="0"/>
              <a:t>21/01/2016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18016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D30FFF-FFFE-4818-ADA7-51BB8A178C28}" type="datetimeFigureOut">
              <a:rPr lang="es-ES" smtClean="0"/>
              <a:t>21/01/2016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9403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D30FFF-FFFE-4818-ADA7-51BB8A178C28}" type="datetimeFigureOut">
              <a:rPr lang="es-ES" smtClean="0"/>
              <a:t>21/01/2016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239014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30FFF-FFFE-4818-ADA7-51BB8A178C28}" type="datetimeFigureOut">
              <a:rPr lang="es-ES" smtClean="0"/>
              <a:t>21/01/2016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190291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D30FFF-FFFE-4818-ADA7-51BB8A178C28}" type="datetimeFigureOut">
              <a:rPr lang="es-ES" smtClean="0"/>
              <a:t>21/01/2016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63422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D30FFF-FFFE-4818-ADA7-51BB8A178C28}" type="datetimeFigureOut">
              <a:rPr lang="es-ES" smtClean="0"/>
              <a:t>21/01/2016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84811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30FFF-FFFE-4818-ADA7-51BB8A178C28}" type="datetimeFigureOut">
              <a:rPr lang="es-ES" smtClean="0"/>
              <a:t>21/01/2016</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ADB6F7-720B-4E31-8A2F-0CEFD9DF1183}" type="slidenum">
              <a:rPr lang="es-ES" smtClean="0"/>
              <a:t>‹Nº›</a:t>
            </a:fld>
            <a:endParaRPr lang="es-ES"/>
          </a:p>
        </p:txBody>
      </p:sp>
    </p:spTree>
    <p:extLst>
      <p:ext uri="{BB962C8B-B14F-4D97-AF65-F5344CB8AC3E}">
        <p14:creationId xmlns:p14="http://schemas.microsoft.com/office/powerpoint/2010/main" val="172980483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Rectangle 122"/>
          <p:cNvSpPr>
            <a:spLocks noChangeArrowheads="1"/>
          </p:cNvSpPr>
          <p:nvPr/>
        </p:nvSpPr>
        <p:spPr bwMode="auto">
          <a:xfrm>
            <a:off x="1930400" y="2420939"/>
            <a:ext cx="8351838" cy="1728787"/>
          </a:xfrm>
          <a:prstGeom prst="rect">
            <a:avLst/>
          </a:prstGeom>
          <a:noFill/>
          <a:ln w="9525">
            <a:gradFill>
              <a:gsLst>
                <a:gs pos="0">
                  <a:schemeClr val="accent1">
                    <a:shade val="30000"/>
                    <a:satMod val="115000"/>
                  </a:schemeClr>
                </a:gs>
                <a:gs pos="100000">
                  <a:srgbClr val="92D050"/>
                </a:gs>
              </a:gsLst>
              <a:lin ang="5400000" scaled="0"/>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C" sz="2000" b="1" dirty="0"/>
              <a:t>TEMA: </a:t>
            </a:r>
            <a:endParaRPr lang="es-EC" sz="2000" b="1" dirty="0" smtClean="0"/>
          </a:p>
          <a:p>
            <a:pPr algn="ctr">
              <a:defRPr/>
            </a:pPr>
            <a:r>
              <a:rPr lang="es-EC" sz="2000" b="1" dirty="0" smtClean="0"/>
              <a:t>“</a:t>
            </a:r>
            <a:r>
              <a:rPr lang="es-CO" sz="2000" b="1" dirty="0"/>
              <a:t>DESARROLLO DE UN SISTEMA DE TRUEQUE VIRTUAL PARA DISPOSITIVOS MÓVILES ANDROID, UTILIZANDO SOFTWARE LIBRE BASADO EN  LENGUAJES DE PROGRAMACIÓN INTERPRETADOS</a:t>
            </a:r>
            <a:r>
              <a:rPr lang="es-EC" sz="2000" b="1" dirty="0" smtClean="0"/>
              <a:t>”</a:t>
            </a:r>
            <a:endParaRPr lang="de-DE" sz="2000" b="1" dirty="0"/>
          </a:p>
          <a:p>
            <a:pPr algn="ctr">
              <a:defRPr/>
            </a:pPr>
            <a:endParaRPr lang="es-ES" b="1" dirty="0"/>
          </a:p>
        </p:txBody>
      </p:sp>
      <p:pic>
        <p:nvPicPr>
          <p:cNvPr id="2053"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3663"/>
            <a:ext cx="27003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3107531" y="942181"/>
            <a:ext cx="5997575" cy="1569660"/>
          </a:xfrm>
          <a:prstGeom prst="rect">
            <a:avLst/>
          </a:prstGeom>
          <a:noFill/>
        </p:spPr>
        <p:txBody>
          <a:bodyPr>
            <a:spAutoFit/>
          </a:bodyPr>
          <a:lstStyle/>
          <a:p>
            <a:pPr algn="ctr">
              <a:defRPr/>
            </a:pPr>
            <a:r>
              <a:rPr lang="es-EC" sz="2400" b="1" dirty="0">
                <a:latin typeface="Arial" charset="0"/>
                <a:cs typeface="Arial" charset="0"/>
              </a:rPr>
              <a:t>UNIVERSIDAD DE LAS FUERZAS ARMADAS – ESPE</a:t>
            </a:r>
            <a:r>
              <a:rPr lang="es-EC" sz="2400" b="1" dirty="0">
                <a:solidFill>
                  <a:schemeClr val="accent1">
                    <a:lumMod val="50000"/>
                  </a:schemeClr>
                </a:solidFill>
                <a:latin typeface="Arial Rounded MT Bold" pitchFamily="34" charset="0"/>
              </a:rPr>
              <a:t/>
            </a:r>
            <a:br>
              <a:rPr lang="es-EC" sz="2400" b="1" dirty="0">
                <a:solidFill>
                  <a:schemeClr val="accent1">
                    <a:lumMod val="50000"/>
                  </a:schemeClr>
                </a:solidFill>
                <a:latin typeface="Arial Rounded MT Bold" pitchFamily="34" charset="0"/>
              </a:rPr>
            </a:br>
            <a:r>
              <a:rPr lang="de-DE" sz="2400" b="1" dirty="0">
                <a:latin typeface="Arial" charset="0"/>
                <a:cs typeface="Arial" charset="0"/>
              </a:rPr>
              <a:t/>
            </a:r>
            <a:br>
              <a:rPr lang="de-DE" sz="2400" b="1" dirty="0">
                <a:latin typeface="Arial" charset="0"/>
                <a:cs typeface="Arial" charset="0"/>
              </a:rPr>
            </a:br>
            <a:endParaRPr lang="es-EC" sz="2400" b="1" dirty="0">
              <a:latin typeface="Arial" charset="0"/>
              <a:cs typeface="Arial" charset="0"/>
            </a:endParaRPr>
          </a:p>
        </p:txBody>
      </p:sp>
      <p:sp>
        <p:nvSpPr>
          <p:cNvPr id="8" name="Rectangle 14"/>
          <p:cNvSpPr txBox="1">
            <a:spLocks noChangeArrowheads="1"/>
          </p:cNvSpPr>
          <p:nvPr/>
        </p:nvSpPr>
        <p:spPr bwMode="auto">
          <a:xfrm>
            <a:off x="1847850" y="1824041"/>
            <a:ext cx="851693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C" sz="1400" dirty="0">
                <a:solidFill>
                  <a:schemeClr val="accent1">
                    <a:lumMod val="50000"/>
                  </a:schemeClr>
                </a:solidFill>
                <a:latin typeface="Arial Rounded MT Bold" pitchFamily="34" charset="0"/>
              </a:rPr>
              <a:t> </a:t>
            </a:r>
            <a:br>
              <a:rPr lang="es-EC" sz="1400" dirty="0">
                <a:solidFill>
                  <a:schemeClr val="accent1">
                    <a:lumMod val="50000"/>
                  </a:schemeClr>
                </a:solidFill>
                <a:latin typeface="Arial Rounded MT Bold" pitchFamily="34" charset="0"/>
              </a:rPr>
            </a:br>
            <a:endParaRPr lang="es-EC" sz="1400" dirty="0" smtClean="0">
              <a:solidFill>
                <a:schemeClr val="accent1">
                  <a:lumMod val="50000"/>
                </a:schemeClr>
              </a:solidFill>
              <a:latin typeface="Arial Rounded MT Bold" pitchFamily="34" charset="0"/>
            </a:endParaRPr>
          </a:p>
          <a:p>
            <a:pPr>
              <a:defRPr/>
            </a:pPr>
            <a:endParaRPr lang="es-EC" sz="1400" b="1" dirty="0">
              <a:solidFill>
                <a:schemeClr val="accent1">
                  <a:lumMod val="50000"/>
                </a:schemeClr>
              </a:solidFill>
              <a:latin typeface="Arial Rounded MT Bold" pitchFamily="34" charset="0"/>
            </a:endParaRPr>
          </a:p>
          <a:p>
            <a:pPr>
              <a:defRPr/>
            </a:pPr>
            <a:r>
              <a:rPr lang="es-ES" sz="1800" b="1" dirty="0" smtClean="0"/>
              <a:t>DEPARTAMENTO </a:t>
            </a:r>
            <a:r>
              <a:rPr lang="es-ES" sz="1800" b="1" dirty="0"/>
              <a:t>DE CIENCIAS DE LA COMPUTACIÓN</a:t>
            </a:r>
          </a:p>
          <a:p>
            <a:pPr>
              <a:defRPr/>
            </a:pPr>
            <a:r>
              <a:rPr lang="es-EC" sz="3600" dirty="0">
                <a:solidFill>
                  <a:schemeClr val="accent1">
                    <a:lumMod val="50000"/>
                  </a:schemeClr>
                </a:solidFill>
              </a:rPr>
              <a:t/>
            </a:r>
            <a:br>
              <a:rPr lang="es-EC" sz="3600" dirty="0">
                <a:solidFill>
                  <a:schemeClr val="accent1">
                    <a:lumMod val="50000"/>
                  </a:schemeClr>
                </a:solidFill>
              </a:rPr>
            </a:br>
            <a:endParaRPr lang="de-DE" dirty="0"/>
          </a:p>
        </p:txBody>
      </p:sp>
      <p:sp>
        <p:nvSpPr>
          <p:cNvPr id="13" name="Rectangle 15"/>
          <p:cNvSpPr>
            <a:spLocks noGrp="1" noChangeArrowheads="1"/>
          </p:cNvSpPr>
          <p:nvPr>
            <p:ph type="subTitle" idx="1"/>
          </p:nvPr>
        </p:nvSpPr>
        <p:spPr>
          <a:xfrm>
            <a:off x="2566988" y="4724400"/>
            <a:ext cx="7497762" cy="1136650"/>
          </a:xfrm>
        </p:spPr>
        <p:txBody>
          <a:bodyPr>
            <a:normAutofit fontScale="25000" lnSpcReduction="20000"/>
          </a:bodyPr>
          <a:lstStyle/>
          <a:p>
            <a:pPr algn="ctr"/>
            <a:r>
              <a:rPr lang="es-ES" sz="8000" b="1" dirty="0" smtClean="0"/>
              <a:t>Pablo Patricio Villarruel Duque</a:t>
            </a:r>
          </a:p>
          <a:p>
            <a:pPr algn="ctr"/>
            <a:r>
              <a:rPr lang="es-ES" sz="8000" b="1" dirty="0" smtClean="0"/>
              <a:t>Carlos Isaac Naranjo Torres</a:t>
            </a:r>
            <a:endParaRPr lang="es-ES" sz="8000" b="1" dirty="0"/>
          </a:p>
          <a:p>
            <a:pPr algn="ctr"/>
            <a:r>
              <a:rPr lang="es-ES" sz="8000" b="1" dirty="0"/>
              <a:t> </a:t>
            </a:r>
          </a:p>
          <a:p>
            <a:pPr algn="ctr"/>
            <a:r>
              <a:rPr lang="es-ES" sz="8000" b="1" dirty="0"/>
              <a:t>SANGOLQUÍ – ECUADOR</a:t>
            </a:r>
          </a:p>
          <a:p>
            <a:pPr algn="ctr"/>
            <a:r>
              <a:rPr lang="es-ES" sz="8000" b="1" dirty="0"/>
              <a:t> 2016</a:t>
            </a:r>
          </a:p>
          <a:p>
            <a:pPr eaLnBrk="1" hangingPunct="1">
              <a:defRPr/>
            </a:pPr>
            <a:r>
              <a:rPr lang="es-EC" sz="2000" dirty="0">
                <a:solidFill>
                  <a:schemeClr val="accent1">
                    <a:lumMod val="50000"/>
                  </a:schemeClr>
                </a:solidFill>
              </a:rPr>
              <a:t/>
            </a:r>
            <a:br>
              <a:rPr lang="es-EC" sz="2000" dirty="0">
                <a:solidFill>
                  <a:schemeClr val="accent1">
                    <a:lumMod val="50000"/>
                  </a:schemeClr>
                </a:solidFill>
              </a:rPr>
            </a:br>
            <a:endParaRPr lang="de-DE" sz="2000" b="1" dirty="0">
              <a:latin typeface="+mj-lt"/>
              <a:ea typeface="+mj-ea"/>
              <a:cs typeface="+mj-cs"/>
            </a:endParaRPr>
          </a:p>
        </p:txBody>
      </p:sp>
    </p:spTree>
    <p:extLst>
      <p:ext uri="{BB962C8B-B14F-4D97-AF65-F5344CB8AC3E}">
        <p14:creationId xmlns:p14="http://schemas.microsoft.com/office/powerpoint/2010/main" val="1693824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70"/>
                                        </p:tgtEl>
                                        <p:attrNameLst>
                                          <p:attrName>style.visibility</p:attrName>
                                        </p:attrNameLst>
                                      </p:cBhvr>
                                      <p:to>
                                        <p:strVal val="visible"/>
                                      </p:to>
                                    </p:set>
                                    <p:animEffect transition="in" filter="fade">
                                      <p:cBhvr>
                                        <p:cTn id="7" dur="1000"/>
                                        <p:tgtEl>
                                          <p:spTgt spid="2170"/>
                                        </p:tgtEl>
                                      </p:cBhvr>
                                    </p:animEffect>
                                    <p:anim calcmode="lin" valueType="num">
                                      <p:cBhvr>
                                        <p:cTn id="8" dur="1000" fill="hold"/>
                                        <p:tgtEl>
                                          <p:spTgt spid="2170"/>
                                        </p:tgtEl>
                                        <p:attrNameLst>
                                          <p:attrName>ppt_x</p:attrName>
                                        </p:attrNameLst>
                                      </p:cBhvr>
                                      <p:tavLst>
                                        <p:tav tm="0">
                                          <p:val>
                                            <p:strVal val="#ppt_x"/>
                                          </p:val>
                                        </p:tav>
                                        <p:tav tm="100000">
                                          <p:val>
                                            <p:strVal val="#ppt_x"/>
                                          </p:val>
                                        </p:tav>
                                      </p:tavLst>
                                    </p:anim>
                                    <p:anim calcmode="lin" valueType="num">
                                      <p:cBhvr>
                                        <p:cTn id="9" dur="1000" fill="hold"/>
                                        <p:tgtEl>
                                          <p:spTgt spid="2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5821" y="719527"/>
            <a:ext cx="8596668" cy="5186923"/>
          </a:xfrm>
        </p:spPr>
        <p:txBody>
          <a:bodyPr/>
          <a:lstStyle/>
          <a:p>
            <a:r>
              <a:rPr lang="es-CO" dirty="0" smtClean="0"/>
              <a:t>5. Historial de usuario</a:t>
            </a:r>
          </a:p>
          <a:p>
            <a:pPr marL="685800" lvl="1">
              <a:buFont typeface="Wingdings" panose="05000000000000000000" pitchFamily="2" charset="2"/>
              <a:buChar char="q"/>
            </a:pPr>
            <a:r>
              <a:rPr lang="es-CO" dirty="0" smtClean="0"/>
              <a:t>Retroalimentación </a:t>
            </a:r>
          </a:p>
          <a:p>
            <a:pPr marL="685800" lvl="1">
              <a:buFont typeface="Wingdings" panose="05000000000000000000" pitchFamily="2" charset="2"/>
              <a:buChar char="q"/>
            </a:pPr>
            <a:r>
              <a:rPr lang="es-CO" dirty="0" smtClean="0"/>
              <a:t>Tareas hechas</a:t>
            </a:r>
          </a:p>
          <a:p>
            <a:pPr marL="685800" lvl="1">
              <a:buFont typeface="Wingdings" panose="05000000000000000000" pitchFamily="2" charset="2"/>
              <a:buChar char="q"/>
            </a:pPr>
            <a:r>
              <a:rPr lang="es-CO" dirty="0" smtClean="0"/>
              <a:t>Hitos </a:t>
            </a:r>
          </a:p>
          <a:p>
            <a:pPr marL="685800" lvl="1">
              <a:buFont typeface="Wingdings" panose="05000000000000000000" pitchFamily="2" charset="2"/>
              <a:buChar char="q"/>
            </a:pPr>
            <a:r>
              <a:rPr lang="es-CO" dirty="0" smtClean="0"/>
              <a:t>Mejoras</a:t>
            </a:r>
          </a:p>
          <a:p>
            <a:pPr marL="0" indent="0">
              <a:buNone/>
            </a:pPr>
            <a:endParaRPr lang="es-CO" dirty="0"/>
          </a:p>
        </p:txBody>
      </p:sp>
      <p:sp>
        <p:nvSpPr>
          <p:cNvPr id="4" name="Título 1"/>
          <p:cNvSpPr txBox="1">
            <a:spLocks/>
          </p:cNvSpPr>
          <p:nvPr/>
        </p:nvSpPr>
        <p:spPr>
          <a:xfrm>
            <a:off x="0" y="0"/>
            <a:ext cx="4371643"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Modelo Product Cavas</a:t>
            </a:r>
            <a:endParaRPr lang="es-ES" sz="2800" b="1" dirty="0"/>
          </a:p>
        </p:txBody>
      </p:sp>
      <p:pic>
        <p:nvPicPr>
          <p:cNvPr id="5" name="Imagen 4"/>
          <p:cNvPicPr>
            <a:picLocks noChangeAspect="1"/>
          </p:cNvPicPr>
          <p:nvPr/>
        </p:nvPicPr>
        <p:blipFill>
          <a:blip r:embed="rId2"/>
          <a:stretch>
            <a:fillRect/>
          </a:stretch>
        </p:blipFill>
        <p:spPr>
          <a:xfrm>
            <a:off x="1886018" y="2971408"/>
            <a:ext cx="7371881" cy="4110761"/>
          </a:xfrm>
          <a:prstGeom prst="rect">
            <a:avLst/>
          </a:prstGeom>
        </p:spPr>
      </p:pic>
    </p:spTree>
    <p:extLst>
      <p:ext uri="{BB962C8B-B14F-4D97-AF65-F5344CB8AC3E}">
        <p14:creationId xmlns:p14="http://schemas.microsoft.com/office/powerpoint/2010/main" val="243456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6553615" cy="690319"/>
          </a:xfrm>
        </p:spPr>
        <p:txBody>
          <a:bodyPr>
            <a:normAutofit/>
          </a:bodyPr>
          <a:lstStyle/>
          <a:p>
            <a:r>
              <a:rPr lang="es-ES" sz="3200" b="1" dirty="0" smtClean="0"/>
              <a:t>Marco Teórico</a:t>
            </a:r>
            <a:endParaRPr lang="es-ES" sz="3200" b="1" dirty="0"/>
          </a:p>
        </p:txBody>
      </p:sp>
      <p:pic>
        <p:nvPicPr>
          <p:cNvPr id="3074" name="Picture 2" descr="http://blog.ittestsonline.com/wp-content/uploads/2015/03/ruby-on-rai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450" y="2071501"/>
            <a:ext cx="4176583" cy="418493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4201940" y="1114123"/>
            <a:ext cx="4371643"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Ruby on Rails</a:t>
            </a:r>
            <a:endParaRPr lang="es-ES" sz="2800" b="1" dirty="0"/>
          </a:p>
        </p:txBody>
      </p:sp>
    </p:spTree>
    <p:extLst>
      <p:ext uri="{BB962C8B-B14F-4D97-AF65-F5344CB8AC3E}">
        <p14:creationId xmlns:p14="http://schemas.microsoft.com/office/powerpoint/2010/main" val="152872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Ruby como lenguaje</a:t>
            </a:r>
            <a:endParaRPr lang="es-EC" dirty="0"/>
          </a:p>
        </p:txBody>
      </p:sp>
      <p:sp>
        <p:nvSpPr>
          <p:cNvPr id="5" name="Marcador de contenido 4"/>
          <p:cNvSpPr>
            <a:spLocks noGrp="1"/>
          </p:cNvSpPr>
          <p:nvPr>
            <p:ph sz="half" idx="1"/>
          </p:nvPr>
        </p:nvSpPr>
        <p:spPr/>
        <p:txBody>
          <a:bodyPr/>
          <a:lstStyle/>
          <a:p>
            <a:pPr marL="0" indent="0">
              <a:spcBef>
                <a:spcPct val="0"/>
              </a:spcBef>
              <a:buNone/>
            </a:pPr>
            <a:r>
              <a:rPr lang="es-EC" sz="2000" dirty="0">
                <a:solidFill>
                  <a:schemeClr val="accent1"/>
                </a:solidFill>
                <a:latin typeface="+mj-lt"/>
                <a:ea typeface="+mj-ea"/>
                <a:cs typeface="+mj-cs"/>
              </a:rPr>
              <a:t>Lenguajes Interpretados</a:t>
            </a:r>
          </a:p>
          <a:p>
            <a:r>
              <a:rPr lang="es-EC" dirty="0"/>
              <a:t>Un lenguaje interpretado es aquel en el que las instrucciones se traducen o interpretan una a una en tiempo de </a:t>
            </a:r>
            <a:r>
              <a:rPr lang="es-EC" dirty="0" smtClean="0"/>
              <a:t>ejecución.</a:t>
            </a:r>
          </a:p>
          <a:p>
            <a:r>
              <a:rPr lang="es-EC" dirty="0" smtClean="0"/>
              <a:t>Portabilidad</a:t>
            </a:r>
          </a:p>
          <a:p>
            <a:r>
              <a:rPr lang="es-EC" dirty="0" smtClean="0"/>
              <a:t>Independencia de plataforma</a:t>
            </a:r>
            <a:endParaRPr lang="es-EC" dirty="0"/>
          </a:p>
        </p:txBody>
      </p:sp>
      <p:sp>
        <p:nvSpPr>
          <p:cNvPr id="6" name="Marcador de contenido 5"/>
          <p:cNvSpPr>
            <a:spLocks noGrp="1"/>
          </p:cNvSpPr>
          <p:nvPr>
            <p:ph sz="half" idx="2"/>
          </p:nvPr>
        </p:nvSpPr>
        <p:spPr/>
        <p:txBody>
          <a:bodyPr/>
          <a:lstStyle/>
          <a:p>
            <a:pPr marL="0" indent="0">
              <a:spcBef>
                <a:spcPct val="0"/>
              </a:spcBef>
              <a:buNone/>
            </a:pPr>
            <a:r>
              <a:rPr lang="es-EC" sz="2000" dirty="0" smtClean="0">
                <a:solidFill>
                  <a:schemeClr val="accent1"/>
                </a:solidFill>
                <a:latin typeface="+mj-lt"/>
                <a:ea typeface="+mj-ea"/>
                <a:cs typeface="+mj-cs"/>
              </a:rPr>
              <a:t>Lenguajes Compilados </a:t>
            </a:r>
            <a:endParaRPr lang="es-EC" sz="2000" dirty="0">
              <a:solidFill>
                <a:schemeClr val="accent1"/>
              </a:solidFill>
              <a:latin typeface="+mj-lt"/>
              <a:ea typeface="+mj-ea"/>
              <a:cs typeface="+mj-cs"/>
            </a:endParaRPr>
          </a:p>
          <a:p>
            <a:r>
              <a:rPr lang="es-EC" dirty="0" smtClean="0"/>
              <a:t>Se </a:t>
            </a:r>
            <a:r>
              <a:rPr lang="es-EC" dirty="0"/>
              <a:t>traduce a partir de su código fuente por medio de un compilador en un archivo ejecutable para una determinada </a:t>
            </a:r>
            <a:r>
              <a:rPr lang="es-EC" dirty="0" smtClean="0"/>
              <a:t>plataforma compilados.</a:t>
            </a:r>
          </a:p>
          <a:p>
            <a:r>
              <a:rPr lang="es-EC" dirty="0" smtClean="0"/>
              <a:t>Mas rápidos.</a:t>
            </a:r>
          </a:p>
          <a:p>
            <a:r>
              <a:rPr lang="es-EC" dirty="0" smtClean="0"/>
              <a:t>Gran cantidad de recursos.</a:t>
            </a:r>
            <a:endParaRPr lang="es-EC" dirty="0"/>
          </a:p>
        </p:txBody>
      </p:sp>
    </p:spTree>
    <p:extLst>
      <p:ext uri="{BB962C8B-B14F-4D97-AF65-F5344CB8AC3E}">
        <p14:creationId xmlns:p14="http://schemas.microsoft.com/office/powerpoint/2010/main" val="26791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537678" y="569626"/>
            <a:ext cx="4371643" cy="53357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Arquitectura Ruby on Rails</a:t>
            </a:r>
            <a:endParaRPr lang="es-ES" sz="2800" b="1" dirty="0"/>
          </a:p>
        </p:txBody>
      </p:sp>
      <p:pic>
        <p:nvPicPr>
          <p:cNvPr id="5" name="Imagen 4" descr="http://adrianmejia.com/images/rails_arch.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409" y="981857"/>
            <a:ext cx="9878518" cy="5876143"/>
          </a:xfrm>
          <a:prstGeom prst="rect">
            <a:avLst/>
          </a:prstGeom>
          <a:noFill/>
          <a:ln>
            <a:noFill/>
          </a:ln>
        </p:spPr>
      </p:pic>
      <p:sp>
        <p:nvSpPr>
          <p:cNvPr id="6" name="Título 1"/>
          <p:cNvSpPr>
            <a:spLocks noGrp="1"/>
          </p:cNvSpPr>
          <p:nvPr>
            <p:ph type="title"/>
          </p:nvPr>
        </p:nvSpPr>
        <p:spPr>
          <a:xfrm>
            <a:off x="0" y="0"/>
            <a:ext cx="6553615" cy="690319"/>
          </a:xfrm>
        </p:spPr>
        <p:txBody>
          <a:bodyPr>
            <a:normAutofit/>
          </a:bodyPr>
          <a:lstStyle/>
          <a:p>
            <a:r>
              <a:rPr lang="es-ES" sz="3200" b="1" dirty="0" smtClean="0"/>
              <a:t>Marco Teórico</a:t>
            </a:r>
            <a:endParaRPr lang="es-ES" sz="3200" b="1" dirty="0"/>
          </a:p>
        </p:txBody>
      </p:sp>
    </p:spTree>
    <p:extLst>
      <p:ext uri="{BB962C8B-B14F-4D97-AF65-F5344CB8AC3E}">
        <p14:creationId xmlns:p14="http://schemas.microsoft.com/office/powerpoint/2010/main" val="328730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Gemas</a:t>
            </a:r>
            <a:endParaRPr lang="es-EC" dirty="0"/>
          </a:p>
        </p:txBody>
      </p:sp>
      <p:sp>
        <p:nvSpPr>
          <p:cNvPr id="3" name="Marcador de contenido 2"/>
          <p:cNvSpPr>
            <a:spLocks noGrp="1"/>
          </p:cNvSpPr>
          <p:nvPr>
            <p:ph idx="1"/>
          </p:nvPr>
        </p:nvSpPr>
        <p:spPr/>
        <p:txBody>
          <a:bodyPr/>
          <a:lstStyle/>
          <a:p>
            <a:r>
              <a:rPr lang="es-EC" dirty="0" smtClean="0"/>
              <a:t>Una gema es la forma en que Ruby provee un estándar para distribución de	librerías y programas con funcionalidades específicas.	</a:t>
            </a:r>
            <a:endParaRPr lang="es-EC" dirty="0" smtClean="0"/>
          </a:p>
          <a:p>
            <a:r>
              <a:rPr lang="es-EC" dirty="0"/>
              <a:t> </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427344112"/>
              </p:ext>
            </p:extLst>
          </p:nvPr>
        </p:nvGraphicFramePr>
        <p:xfrm>
          <a:off x="3679339" y="3462887"/>
          <a:ext cx="4064000" cy="1478280"/>
        </p:xfrm>
        <a:graphic>
          <a:graphicData uri="http://schemas.openxmlformats.org/drawingml/2006/table">
            <a:tbl>
              <a:tblPr firstRow="1" bandRow="1">
                <a:tableStyleId>{5C22544A-7EE6-4342-B048-85BDC9FD1C3A}</a:tableStyleId>
              </a:tblPr>
              <a:tblGrid>
                <a:gridCol w="4064000"/>
              </a:tblGrid>
              <a:tr h="0">
                <a:tc>
                  <a:txBody>
                    <a:bodyPr/>
                    <a:lstStyle/>
                    <a:p>
                      <a:r>
                        <a:rPr lang="es-EC" dirty="0" smtClean="0"/>
                        <a:t>Gemas</a:t>
                      </a:r>
                      <a:endParaRPr lang="es-EC" dirty="0"/>
                    </a:p>
                  </a:txBody>
                  <a:tcPr/>
                </a:tc>
              </a:tr>
              <a:tr h="370840">
                <a:tc>
                  <a:txBody>
                    <a:bodyPr/>
                    <a:lstStyle/>
                    <a:p>
                      <a:pPr algn="ctr"/>
                      <a:r>
                        <a:rPr lang="es-EC" dirty="0" smtClean="0"/>
                        <a:t>mysql2</a:t>
                      </a:r>
                      <a:endParaRPr lang="es-EC" dirty="0"/>
                    </a:p>
                  </a:txBody>
                  <a:tcPr/>
                </a:tc>
              </a:tr>
              <a:tr h="370840">
                <a:tc>
                  <a:txBody>
                    <a:bodyPr/>
                    <a:lstStyle/>
                    <a:p>
                      <a:pPr algn="ctr"/>
                      <a:r>
                        <a:rPr lang="es-ES" dirty="0" err="1" smtClean="0"/>
                        <a:t>device</a:t>
                      </a:r>
                      <a:endParaRPr lang="es-EC" dirty="0"/>
                    </a:p>
                  </a:txBody>
                  <a:tcPr/>
                </a:tc>
              </a:tr>
              <a:tr h="370840">
                <a:tc>
                  <a:txBody>
                    <a:bodyPr/>
                    <a:lstStyle/>
                    <a:p>
                      <a:pPr algn="ctr"/>
                      <a:r>
                        <a:rPr lang="es-EC" dirty="0" err="1" smtClean="0"/>
                        <a:t>carrierwave</a:t>
                      </a:r>
                      <a:endParaRPr lang="es-EC" dirty="0"/>
                    </a:p>
                  </a:txBody>
                  <a:tcPr/>
                </a:tc>
              </a:tr>
            </a:tbl>
          </a:graphicData>
        </a:graphic>
      </p:graphicFrame>
    </p:spTree>
    <p:extLst>
      <p:ext uri="{BB962C8B-B14F-4D97-AF65-F5344CB8AC3E}">
        <p14:creationId xmlns:p14="http://schemas.microsoft.com/office/powerpoint/2010/main" val="293286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Gema mysql2</a:t>
            </a:r>
            <a:endParaRPr lang="es-EC" dirty="0"/>
          </a:p>
        </p:txBody>
      </p:sp>
      <p:sp>
        <p:nvSpPr>
          <p:cNvPr id="3" name="Marcador de contenido 2"/>
          <p:cNvSpPr>
            <a:spLocks noGrp="1"/>
          </p:cNvSpPr>
          <p:nvPr>
            <p:ph idx="1"/>
          </p:nvPr>
        </p:nvSpPr>
        <p:spPr/>
        <p:txBody>
          <a:bodyPr/>
          <a:lstStyle/>
          <a:p>
            <a:r>
              <a:rPr lang="es-EC" dirty="0" smtClean="0"/>
              <a:t>Esta librería servir principalmente para uso </a:t>
            </a:r>
            <a:r>
              <a:rPr lang="es-EC" dirty="0"/>
              <a:t>muy común de conexión, </a:t>
            </a:r>
            <a:r>
              <a:rPr lang="es-EC" dirty="0" smtClean="0"/>
              <a:t>consulta, almacenamiento, modificación y eliminación de registro de la base.</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963331304"/>
              </p:ext>
            </p:extLst>
          </p:nvPr>
        </p:nvGraphicFramePr>
        <p:xfrm>
          <a:off x="2944822" y="3156754"/>
          <a:ext cx="5359729" cy="2224716"/>
        </p:xfrm>
        <a:graphic>
          <a:graphicData uri="http://schemas.openxmlformats.org/drawingml/2006/table">
            <a:tbl>
              <a:tblPr firstRow="1" bandRow="1">
                <a:tableStyleId>{5C22544A-7EE6-4342-B048-85BDC9FD1C3A}</a:tableStyleId>
              </a:tblPr>
              <a:tblGrid>
                <a:gridCol w="5359729"/>
              </a:tblGrid>
              <a:tr h="370786">
                <a:tc>
                  <a:txBody>
                    <a:bodyPr/>
                    <a:lstStyle/>
                    <a:p>
                      <a:pPr algn="ctr"/>
                      <a:r>
                        <a:rPr lang="es-EC" dirty="0" smtClean="0"/>
                        <a:t>Características</a:t>
                      </a:r>
                      <a:endParaRPr lang="es-EC" dirty="0"/>
                    </a:p>
                  </a:txBody>
                  <a:tcPr/>
                </a:tc>
              </a:tr>
              <a:tr h="370786">
                <a:tc>
                  <a:txBody>
                    <a:bodyPr/>
                    <a:lstStyle/>
                    <a:p>
                      <a:pPr algn="just"/>
                      <a:r>
                        <a:rPr lang="es-EC" dirty="0" smtClean="0"/>
                        <a:t>Uso mandatario de codificación UTF-8</a:t>
                      </a:r>
                      <a:endParaRPr lang="es-EC" dirty="0"/>
                    </a:p>
                  </a:txBody>
                  <a:tcPr/>
                </a:tc>
              </a:tr>
              <a:tr h="370786">
                <a:tc>
                  <a:txBody>
                    <a:bodyPr/>
                    <a:lstStyle/>
                    <a:p>
                      <a:pPr algn="just"/>
                      <a:r>
                        <a:rPr lang="es-EC" dirty="0" smtClean="0"/>
                        <a:t>Uso</a:t>
                      </a:r>
                      <a:r>
                        <a:rPr lang="es-EC" baseline="0" dirty="0" smtClean="0"/>
                        <a:t> de api para gestión de cuentas</a:t>
                      </a:r>
                      <a:endParaRPr lang="es-EC" dirty="0"/>
                    </a:p>
                  </a:txBody>
                  <a:tcPr/>
                </a:tc>
              </a:tr>
              <a:tr h="370786">
                <a:tc>
                  <a:txBody>
                    <a:bodyPr/>
                    <a:lstStyle/>
                    <a:p>
                      <a:pPr algn="just"/>
                      <a:r>
                        <a:rPr lang="es-EC" dirty="0" err="1" smtClean="0"/>
                        <a:t>Client</a:t>
                      </a:r>
                      <a:r>
                        <a:rPr lang="es-EC" dirty="0" smtClean="0"/>
                        <a:t> - la conexión con la base de datos.</a:t>
                      </a:r>
                      <a:endParaRPr lang="es-EC" dirty="0"/>
                    </a:p>
                  </a:txBody>
                  <a:tcPr/>
                </a:tc>
              </a:tr>
              <a:tr h="370786">
                <a:tc>
                  <a:txBody>
                    <a:bodyPr/>
                    <a:lstStyle/>
                    <a:p>
                      <a:pPr algn="just"/>
                      <a:r>
                        <a:rPr lang="es-EC" dirty="0" err="1" smtClean="0"/>
                        <a:t>Result</a:t>
                      </a:r>
                      <a:r>
                        <a:rPr lang="es-EC" baseline="0" dirty="0" smtClean="0"/>
                        <a:t> – regresa el resultado de un consulta </a:t>
                      </a:r>
                      <a:endParaRPr lang="es-EC" dirty="0"/>
                    </a:p>
                  </a:txBody>
                  <a:tcPr/>
                </a:tc>
              </a:tr>
              <a:tr h="370786">
                <a:tc>
                  <a:txBody>
                    <a:bodyPr/>
                    <a:lstStyle/>
                    <a:p>
                      <a:pPr algn="just"/>
                      <a:r>
                        <a:rPr lang="es-EC" dirty="0" err="1" smtClean="0"/>
                        <a:t>Statement</a:t>
                      </a:r>
                      <a:r>
                        <a:rPr lang="es-EC" dirty="0" smtClean="0"/>
                        <a:t> – Retorna el estado</a:t>
                      </a:r>
                      <a:r>
                        <a:rPr lang="es-EC" baseline="0" dirty="0" smtClean="0"/>
                        <a:t> de la conexión</a:t>
                      </a:r>
                      <a:endParaRPr lang="es-EC" dirty="0"/>
                    </a:p>
                  </a:txBody>
                  <a:tcPr/>
                </a:tc>
              </a:tr>
            </a:tbl>
          </a:graphicData>
        </a:graphic>
      </p:graphicFrame>
    </p:spTree>
    <p:extLst>
      <p:ext uri="{BB962C8B-B14F-4D97-AF65-F5344CB8AC3E}">
        <p14:creationId xmlns:p14="http://schemas.microsoft.com/office/powerpoint/2010/main" val="406535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Gema </a:t>
            </a:r>
            <a:r>
              <a:rPr lang="es-EC" dirty="0" err="1"/>
              <a:t>devise</a:t>
            </a:r>
            <a:endParaRPr lang="es-EC" dirty="0"/>
          </a:p>
        </p:txBody>
      </p:sp>
      <p:sp>
        <p:nvSpPr>
          <p:cNvPr id="3" name="Marcador de contenido 2"/>
          <p:cNvSpPr>
            <a:spLocks noGrp="1"/>
          </p:cNvSpPr>
          <p:nvPr>
            <p:ph idx="1"/>
          </p:nvPr>
        </p:nvSpPr>
        <p:spPr/>
        <p:txBody>
          <a:bodyPr/>
          <a:lstStyle/>
          <a:p>
            <a:r>
              <a:rPr lang="es-EC" dirty="0" smtClean="0"/>
              <a:t>Es una gema solución </a:t>
            </a:r>
            <a:r>
              <a:rPr lang="es-EC" dirty="0"/>
              <a:t>de autenticación flexible para </a:t>
            </a:r>
            <a:r>
              <a:rPr lang="es-EC" dirty="0" err="1"/>
              <a:t>Rails</a:t>
            </a:r>
            <a:r>
              <a:rPr lang="es-EC" dirty="0"/>
              <a:t> basado en </a:t>
            </a:r>
            <a:r>
              <a:rPr lang="es-EC" dirty="0" err="1" smtClean="0"/>
              <a:t>Warden</a:t>
            </a:r>
            <a:r>
              <a:rPr lang="es-EC" dirty="0" smtClean="0"/>
              <a:t> (gema de autentificación)</a:t>
            </a:r>
          </a:p>
        </p:txBody>
      </p:sp>
      <p:graphicFrame>
        <p:nvGraphicFramePr>
          <p:cNvPr id="4" name="Tabla 3"/>
          <p:cNvGraphicFramePr>
            <a:graphicFrameLocks noGrp="1"/>
          </p:cNvGraphicFramePr>
          <p:nvPr>
            <p:extLst>
              <p:ext uri="{D42A27DB-BD31-4B8C-83A1-F6EECF244321}">
                <p14:modId xmlns:p14="http://schemas.microsoft.com/office/powerpoint/2010/main" val="3596358380"/>
              </p:ext>
            </p:extLst>
          </p:nvPr>
        </p:nvGraphicFramePr>
        <p:xfrm>
          <a:off x="2944822" y="3156754"/>
          <a:ext cx="5359729" cy="2224716"/>
        </p:xfrm>
        <a:graphic>
          <a:graphicData uri="http://schemas.openxmlformats.org/drawingml/2006/table">
            <a:tbl>
              <a:tblPr firstRow="1" bandRow="1">
                <a:tableStyleId>{5C22544A-7EE6-4342-B048-85BDC9FD1C3A}</a:tableStyleId>
              </a:tblPr>
              <a:tblGrid>
                <a:gridCol w="5359729"/>
              </a:tblGrid>
              <a:tr h="370786">
                <a:tc>
                  <a:txBody>
                    <a:bodyPr/>
                    <a:lstStyle/>
                    <a:p>
                      <a:pPr algn="ctr"/>
                      <a:r>
                        <a:rPr lang="es-EC" dirty="0" smtClean="0"/>
                        <a:t>Características</a:t>
                      </a:r>
                      <a:endParaRPr lang="es-EC" dirty="0"/>
                    </a:p>
                  </a:txBody>
                  <a:tcPr/>
                </a:tc>
              </a:tr>
              <a:tr h="370786">
                <a:tc>
                  <a:txBody>
                    <a:bodyPr/>
                    <a:lstStyle/>
                    <a:p>
                      <a:pPr algn="just"/>
                      <a:r>
                        <a:rPr lang="es-EC" dirty="0" smtClean="0"/>
                        <a:t>Encripta y almacena contraseñas</a:t>
                      </a:r>
                      <a:endParaRPr lang="es-EC" dirty="0"/>
                    </a:p>
                  </a:txBody>
                  <a:tcPr/>
                </a:tc>
              </a:tr>
              <a:tr h="370786">
                <a:tc>
                  <a:txBody>
                    <a:bodyPr/>
                    <a:lstStyle/>
                    <a:p>
                      <a:pPr algn="just"/>
                      <a:r>
                        <a:rPr lang="es-EC" dirty="0" smtClean="0"/>
                        <a:t>Envío de correo de confirmación.</a:t>
                      </a:r>
                      <a:endParaRPr lang="es-EC" dirty="0"/>
                    </a:p>
                  </a:txBody>
                  <a:tcPr/>
                </a:tc>
              </a:tr>
              <a:tr h="370786">
                <a:tc>
                  <a:txBody>
                    <a:bodyPr/>
                    <a:lstStyle/>
                    <a:p>
                      <a:pPr algn="just"/>
                      <a:r>
                        <a:rPr lang="es-EC" dirty="0" smtClean="0"/>
                        <a:t>Recuperación de contraseña</a:t>
                      </a:r>
                      <a:endParaRPr lang="es-EC" dirty="0"/>
                    </a:p>
                  </a:txBody>
                  <a:tcPr/>
                </a:tc>
              </a:tr>
              <a:tr h="370786">
                <a:tc>
                  <a:txBody>
                    <a:bodyPr/>
                    <a:lstStyle/>
                    <a:p>
                      <a:pPr algn="just"/>
                      <a:r>
                        <a:rPr lang="es-EC" dirty="0" smtClean="0"/>
                        <a:t>Editar y eliminar cuentas </a:t>
                      </a:r>
                      <a:endParaRPr lang="es-EC" dirty="0"/>
                    </a:p>
                  </a:txBody>
                  <a:tcPr/>
                </a:tc>
              </a:tr>
              <a:tr h="370786">
                <a:tc>
                  <a:txBody>
                    <a:bodyPr/>
                    <a:lstStyle/>
                    <a:p>
                      <a:pPr algn="just"/>
                      <a:r>
                        <a:rPr lang="es-EC" dirty="0" smtClean="0"/>
                        <a:t>Permite restear usuarios a través de la </a:t>
                      </a:r>
                      <a:r>
                        <a:rPr lang="es-EC" dirty="0" err="1" smtClean="0"/>
                        <a:t>Ip</a:t>
                      </a:r>
                      <a:r>
                        <a:rPr lang="es-EC" dirty="0" smtClean="0"/>
                        <a:t>.</a:t>
                      </a:r>
                      <a:endParaRPr lang="es-EC" dirty="0"/>
                    </a:p>
                  </a:txBody>
                  <a:tcPr/>
                </a:tc>
              </a:tr>
            </a:tbl>
          </a:graphicData>
        </a:graphic>
      </p:graphicFrame>
    </p:spTree>
    <p:extLst>
      <p:ext uri="{BB962C8B-B14F-4D97-AF65-F5344CB8AC3E}">
        <p14:creationId xmlns:p14="http://schemas.microsoft.com/office/powerpoint/2010/main" val="111198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Gema </a:t>
            </a:r>
            <a:r>
              <a:rPr lang="es-EC" dirty="0" err="1"/>
              <a:t>c</a:t>
            </a:r>
            <a:r>
              <a:rPr lang="es-EC" dirty="0" err="1" smtClean="0"/>
              <a:t>arrierwave</a:t>
            </a:r>
            <a:endParaRPr lang="es-EC" dirty="0"/>
          </a:p>
        </p:txBody>
      </p:sp>
      <p:sp>
        <p:nvSpPr>
          <p:cNvPr id="3" name="Marcador de contenido 2"/>
          <p:cNvSpPr>
            <a:spLocks noGrp="1"/>
          </p:cNvSpPr>
          <p:nvPr>
            <p:ph idx="1"/>
          </p:nvPr>
        </p:nvSpPr>
        <p:spPr/>
        <p:txBody>
          <a:bodyPr/>
          <a:lstStyle/>
          <a:p>
            <a:r>
              <a:rPr lang="es-EC" dirty="0"/>
              <a:t> </a:t>
            </a:r>
            <a:r>
              <a:rPr lang="es-EC" dirty="0" smtClean="0"/>
              <a:t>Ofrece </a:t>
            </a:r>
            <a:r>
              <a:rPr lang="es-EC" dirty="0"/>
              <a:t>una manera simple y extremadamente flexible para subir archivos </a:t>
            </a:r>
            <a:r>
              <a:rPr lang="es-EC" dirty="0" smtClean="0"/>
              <a:t>e imágenes.</a:t>
            </a:r>
          </a:p>
          <a:p>
            <a:endParaRPr lang="es-EC" dirty="0" smtClean="0"/>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773155955"/>
              </p:ext>
            </p:extLst>
          </p:nvPr>
        </p:nvGraphicFramePr>
        <p:xfrm>
          <a:off x="2944822" y="3021843"/>
          <a:ext cx="5359729" cy="1112358"/>
        </p:xfrm>
        <a:graphic>
          <a:graphicData uri="http://schemas.openxmlformats.org/drawingml/2006/table">
            <a:tbl>
              <a:tblPr firstRow="1" bandRow="1">
                <a:tableStyleId>{5C22544A-7EE6-4342-B048-85BDC9FD1C3A}</a:tableStyleId>
              </a:tblPr>
              <a:tblGrid>
                <a:gridCol w="5359729"/>
              </a:tblGrid>
              <a:tr h="370786">
                <a:tc>
                  <a:txBody>
                    <a:bodyPr/>
                    <a:lstStyle/>
                    <a:p>
                      <a:pPr algn="ctr"/>
                      <a:r>
                        <a:rPr lang="es-EC" dirty="0" smtClean="0"/>
                        <a:t>Características</a:t>
                      </a:r>
                      <a:endParaRPr lang="es-EC" dirty="0"/>
                    </a:p>
                  </a:txBody>
                  <a:tcPr/>
                </a:tc>
              </a:tr>
              <a:tr h="370786">
                <a:tc>
                  <a:txBody>
                    <a:bodyPr/>
                    <a:lstStyle/>
                    <a:p>
                      <a:pPr algn="just"/>
                      <a:r>
                        <a:rPr lang="es-EC" dirty="0" smtClean="0"/>
                        <a:t>Facilita carga de archivos.</a:t>
                      </a:r>
                      <a:endParaRPr lang="es-EC" dirty="0"/>
                    </a:p>
                  </a:txBody>
                  <a:tcPr/>
                </a:tc>
              </a:tr>
              <a:tr h="370786">
                <a:tc>
                  <a:txBody>
                    <a:bodyPr/>
                    <a:lstStyle/>
                    <a:p>
                      <a:pPr algn="just"/>
                      <a:r>
                        <a:rPr lang="es-EC" dirty="0" err="1" smtClean="0"/>
                        <a:t>Commit</a:t>
                      </a:r>
                      <a:r>
                        <a:rPr lang="es-EC" dirty="0" smtClean="0"/>
                        <a:t> en la base</a:t>
                      </a:r>
                      <a:endParaRPr lang="es-EC" dirty="0"/>
                    </a:p>
                  </a:txBody>
                  <a:tcPr/>
                </a:tc>
              </a:tr>
            </a:tbl>
          </a:graphicData>
        </a:graphic>
      </p:graphicFrame>
    </p:spTree>
    <p:extLst>
      <p:ext uri="{BB962C8B-B14F-4D97-AF65-F5344CB8AC3E}">
        <p14:creationId xmlns:p14="http://schemas.microsoft.com/office/powerpoint/2010/main" val="406174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606675" y="689549"/>
            <a:ext cx="2431784" cy="53357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dirty="0" smtClean="0"/>
              <a:t>Sencha Touch</a:t>
            </a:r>
            <a:endParaRPr lang="es-ES" sz="2800" b="1" dirty="0"/>
          </a:p>
        </p:txBody>
      </p:sp>
      <p:sp>
        <p:nvSpPr>
          <p:cNvPr id="8" name="Título 1"/>
          <p:cNvSpPr>
            <a:spLocks noGrp="1"/>
          </p:cNvSpPr>
          <p:nvPr>
            <p:ph type="title"/>
          </p:nvPr>
        </p:nvSpPr>
        <p:spPr>
          <a:xfrm>
            <a:off x="1" y="1"/>
            <a:ext cx="2908092" cy="689548"/>
          </a:xfrm>
        </p:spPr>
        <p:txBody>
          <a:bodyPr>
            <a:normAutofit/>
          </a:bodyPr>
          <a:lstStyle/>
          <a:p>
            <a:r>
              <a:rPr lang="es-ES" sz="3200" b="1" dirty="0" smtClean="0"/>
              <a:t>Marco Teórico</a:t>
            </a:r>
            <a:endParaRPr lang="es-ES" sz="3200" b="1" dirty="0"/>
          </a:p>
        </p:txBody>
      </p:sp>
      <p:pic>
        <p:nvPicPr>
          <p:cNvPr id="6146" name="Picture 2" descr="http://www.theberryfix.com/wp-content/uploads/sench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118" y="1891260"/>
            <a:ext cx="6560019" cy="273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439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¿Qué es </a:t>
            </a:r>
            <a:r>
              <a:rPr lang="es-EC" dirty="0" err="1" smtClean="0"/>
              <a:t>Sencha</a:t>
            </a:r>
            <a:r>
              <a:rPr lang="es-EC" dirty="0" smtClean="0"/>
              <a:t>?</a:t>
            </a:r>
            <a:endParaRPr lang="es-EC" dirty="0"/>
          </a:p>
        </p:txBody>
      </p:sp>
      <p:sp>
        <p:nvSpPr>
          <p:cNvPr id="3" name="Marcador de contenido 2"/>
          <p:cNvSpPr>
            <a:spLocks noGrp="1"/>
          </p:cNvSpPr>
          <p:nvPr>
            <p:ph idx="1"/>
          </p:nvPr>
        </p:nvSpPr>
        <p:spPr/>
        <p:txBody>
          <a:bodyPr/>
          <a:lstStyle/>
          <a:p>
            <a:r>
              <a:rPr lang="es-EC" dirty="0" err="1"/>
              <a:t>Sencha</a:t>
            </a:r>
            <a:r>
              <a:rPr lang="es-EC" dirty="0"/>
              <a:t> </a:t>
            </a:r>
            <a:r>
              <a:rPr lang="es-EC" dirty="0" err="1"/>
              <a:t>touch</a:t>
            </a:r>
            <a:r>
              <a:rPr lang="es-EC" dirty="0"/>
              <a:t> es un </a:t>
            </a:r>
            <a:r>
              <a:rPr lang="es-EC" dirty="0" err="1"/>
              <a:t>framework</a:t>
            </a:r>
            <a:r>
              <a:rPr lang="es-EC" dirty="0"/>
              <a:t> </a:t>
            </a:r>
            <a:r>
              <a:rPr lang="es-EC" dirty="0" err="1"/>
              <a:t>Javascript</a:t>
            </a:r>
            <a:r>
              <a:rPr lang="es-EC" dirty="0"/>
              <a:t> para crear aplicaciones web móviles con un rendimiento espectacular</a:t>
            </a:r>
            <a:r>
              <a:rPr lang="es-EC" dirty="0" smtClean="0"/>
              <a:t>.</a:t>
            </a:r>
          </a:p>
          <a:p>
            <a:r>
              <a:rPr lang="es-EC" dirty="0" smtClean="0"/>
              <a:t> </a:t>
            </a:r>
            <a:r>
              <a:rPr lang="es-EC" dirty="0"/>
              <a:t>Utiliza el </a:t>
            </a:r>
            <a:r>
              <a:rPr lang="es-EC" dirty="0" err="1"/>
              <a:t>patron</a:t>
            </a:r>
            <a:r>
              <a:rPr lang="es-EC" dirty="0"/>
              <a:t> MVC (</a:t>
            </a:r>
            <a:r>
              <a:rPr lang="es-EC" dirty="0" err="1"/>
              <a:t>Model</a:t>
            </a:r>
            <a:r>
              <a:rPr lang="es-EC" dirty="0"/>
              <a:t>-View-</a:t>
            </a:r>
            <a:r>
              <a:rPr lang="es-EC" dirty="0" err="1"/>
              <a:t>Controller</a:t>
            </a:r>
            <a:r>
              <a:rPr lang="es-EC" dirty="0"/>
              <a:t>) para generar la estructura de tu aplicación y hace uso del lenguaje </a:t>
            </a:r>
            <a:r>
              <a:rPr lang="es-EC" dirty="0" err="1"/>
              <a:t>Javascript</a:t>
            </a:r>
            <a:r>
              <a:rPr lang="es-EC" dirty="0"/>
              <a:t> para crear las aplicaciones.</a:t>
            </a:r>
          </a:p>
        </p:txBody>
      </p:sp>
      <p:pic>
        <p:nvPicPr>
          <p:cNvPr id="1026" name="Picture 2" descr="http://c93fea60bb98e121740fc38ff31162a8.s3.amazonaws.com/wp-content/uploads/2011/10/Sencha-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7462" y="3927423"/>
            <a:ext cx="1315640" cy="1994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ignette4.wikia.nocookie.net/howtoprogram/images/6/69/JavaScript.png/revision/latest?cb=20130718230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014" y="374259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9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74565" y="609600"/>
            <a:ext cx="2968623" cy="882006"/>
          </a:xfrm>
        </p:spPr>
        <p:txBody>
          <a:bodyPr>
            <a:normAutofit fontScale="90000"/>
          </a:bodyPr>
          <a:lstStyle/>
          <a:p>
            <a:pPr algn="ctr"/>
            <a:r>
              <a:rPr lang="es-ES" dirty="0" smtClean="0"/>
              <a:t>AGENDA</a:t>
            </a:r>
            <a:endParaRPr lang="es-ES" dirty="0"/>
          </a:p>
        </p:txBody>
      </p:sp>
      <p:graphicFrame>
        <p:nvGraphicFramePr>
          <p:cNvPr id="4" name="Diagrama 3"/>
          <p:cNvGraphicFramePr/>
          <p:nvPr>
            <p:extLst>
              <p:ext uri="{D42A27DB-BD31-4B8C-83A1-F6EECF244321}">
                <p14:modId xmlns:p14="http://schemas.microsoft.com/office/powerpoint/2010/main" val="2490990258"/>
              </p:ext>
            </p:extLst>
          </p:nvPr>
        </p:nvGraphicFramePr>
        <p:xfrm>
          <a:off x="1779985" y="1963526"/>
          <a:ext cx="7757686" cy="413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284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6553615" cy="690319"/>
          </a:xfrm>
        </p:spPr>
        <p:txBody>
          <a:bodyPr>
            <a:normAutofit/>
          </a:bodyPr>
          <a:lstStyle/>
          <a:p>
            <a:r>
              <a:rPr lang="es-ES" sz="3200" b="1" dirty="0" smtClean="0"/>
              <a:t>Marco Teórico</a:t>
            </a:r>
            <a:endParaRPr lang="es-ES" sz="3200" b="1" dirty="0"/>
          </a:p>
        </p:txBody>
      </p:sp>
      <p:sp>
        <p:nvSpPr>
          <p:cNvPr id="5" name="Título 1"/>
          <p:cNvSpPr txBox="1">
            <a:spLocks/>
          </p:cNvSpPr>
          <p:nvPr/>
        </p:nvSpPr>
        <p:spPr>
          <a:xfrm>
            <a:off x="3477717" y="970673"/>
            <a:ext cx="4371643" cy="53357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Arquitectura Sencha Touch</a:t>
            </a:r>
            <a:endParaRPr lang="es-ES" sz="2800" b="1" dirty="0"/>
          </a:p>
        </p:txBody>
      </p:sp>
      <p:pic>
        <p:nvPicPr>
          <p:cNvPr id="6" name="Imagen 5" descr="http://expocodetech.com/wp-content/uploads/2013/05/senchatouchapplicationsarquitectur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147" y="1784601"/>
            <a:ext cx="7504450" cy="3327045"/>
          </a:xfrm>
          <a:prstGeom prst="rect">
            <a:avLst/>
          </a:prstGeom>
          <a:noFill/>
          <a:ln>
            <a:noFill/>
          </a:ln>
        </p:spPr>
      </p:pic>
    </p:spTree>
    <p:extLst>
      <p:ext uri="{BB962C8B-B14F-4D97-AF65-F5344CB8AC3E}">
        <p14:creationId xmlns:p14="http://schemas.microsoft.com/office/powerpoint/2010/main" val="201651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6553615" cy="690319"/>
          </a:xfrm>
        </p:spPr>
        <p:txBody>
          <a:bodyPr>
            <a:normAutofit/>
          </a:bodyPr>
          <a:lstStyle/>
          <a:p>
            <a:r>
              <a:rPr lang="es-ES" sz="3200" b="1" dirty="0" smtClean="0"/>
              <a:t>Marco Teórico</a:t>
            </a:r>
            <a:endParaRPr lang="es-ES" sz="3200" b="1" dirty="0"/>
          </a:p>
        </p:txBody>
      </p:sp>
      <p:sp>
        <p:nvSpPr>
          <p:cNvPr id="3" name="Título 1"/>
          <p:cNvSpPr txBox="1">
            <a:spLocks/>
          </p:cNvSpPr>
          <p:nvPr/>
        </p:nvSpPr>
        <p:spPr>
          <a:xfrm>
            <a:off x="4296061" y="732751"/>
            <a:ext cx="3270172" cy="5335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Base de Datos</a:t>
            </a:r>
            <a:endParaRPr lang="es-ES" sz="2800" b="1" dirty="0"/>
          </a:p>
        </p:txBody>
      </p:sp>
      <p:sp>
        <p:nvSpPr>
          <p:cNvPr id="2" name="CuadroTexto 1"/>
          <p:cNvSpPr txBox="1"/>
          <p:nvPr/>
        </p:nvSpPr>
        <p:spPr>
          <a:xfrm flipH="1">
            <a:off x="1161922" y="3817989"/>
            <a:ext cx="9538450" cy="2862322"/>
          </a:xfrm>
          <a:prstGeom prst="rect">
            <a:avLst/>
          </a:prstGeom>
          <a:noFill/>
        </p:spPr>
        <p:txBody>
          <a:bodyPr wrap="square" rtlCol="0">
            <a:spAutoFit/>
          </a:bodyPr>
          <a:lstStyle/>
          <a:p>
            <a:pPr marL="285750" indent="-285750" algn="just">
              <a:buFont typeface="Wingdings" panose="05000000000000000000" pitchFamily="2" charset="2"/>
              <a:buChar char="q"/>
            </a:pPr>
            <a:r>
              <a:rPr lang="es-ES" dirty="0" smtClean="0"/>
              <a:t>Sistema </a:t>
            </a:r>
            <a:r>
              <a:rPr lang="es-ES" dirty="0"/>
              <a:t>de gestión de bases de datos </a:t>
            </a:r>
            <a:r>
              <a:rPr lang="es-ES" dirty="0" smtClean="0"/>
              <a:t>objeto-relacional</a:t>
            </a:r>
          </a:p>
          <a:p>
            <a:pPr marL="285750" indent="-285750" algn="just">
              <a:buFont typeface="Wingdings" panose="05000000000000000000" pitchFamily="2" charset="2"/>
              <a:buChar char="q"/>
            </a:pPr>
            <a:endParaRPr lang="es-ES" dirty="0" smtClean="0"/>
          </a:p>
          <a:p>
            <a:pPr marL="285750" indent="-285750" algn="just">
              <a:buFont typeface="Wingdings" panose="05000000000000000000" pitchFamily="2" charset="2"/>
              <a:buChar char="q"/>
            </a:pPr>
            <a:r>
              <a:rPr lang="es-ES" dirty="0" smtClean="0"/>
              <a:t>Se </a:t>
            </a:r>
            <a:r>
              <a:rPr lang="es-ES" dirty="0"/>
              <a:t>ofrece bajo la GNU GPL para cualquier uso compatible con esta </a:t>
            </a:r>
            <a:r>
              <a:rPr lang="es-ES" dirty="0" smtClean="0"/>
              <a:t>licencia</a:t>
            </a:r>
          </a:p>
          <a:p>
            <a:pPr marL="285750" indent="-285750" algn="just">
              <a:buFont typeface="Wingdings" panose="05000000000000000000" pitchFamily="2" charset="2"/>
              <a:buChar char="q"/>
            </a:pPr>
            <a:endParaRPr lang="es-ES" dirty="0" smtClean="0"/>
          </a:p>
          <a:p>
            <a:pPr marL="285750" indent="-285750" algn="just">
              <a:buFont typeface="Wingdings" panose="05000000000000000000" pitchFamily="2" charset="2"/>
              <a:buChar char="q"/>
            </a:pPr>
            <a:r>
              <a:rPr lang="es-ES" dirty="0" smtClean="0"/>
              <a:t>Es multiplataforma</a:t>
            </a:r>
          </a:p>
          <a:p>
            <a:pPr algn="just"/>
            <a:endParaRPr lang="es-ES" dirty="0" smtClean="0"/>
          </a:p>
          <a:p>
            <a:pPr marL="285750" indent="-285750" algn="just">
              <a:buFont typeface="Wingdings" panose="05000000000000000000" pitchFamily="2" charset="2"/>
              <a:buChar char="q"/>
            </a:pPr>
            <a:r>
              <a:rPr lang="es-ES" dirty="0" smtClean="0"/>
              <a:t>Replicación</a:t>
            </a:r>
          </a:p>
          <a:p>
            <a:pPr marL="285750" indent="-285750" algn="just">
              <a:buFont typeface="Wingdings" panose="05000000000000000000" pitchFamily="2" charset="2"/>
              <a:buChar char="q"/>
            </a:pPr>
            <a:endParaRPr lang="es-ES" dirty="0" smtClean="0"/>
          </a:p>
          <a:p>
            <a:pPr marL="285750" indent="-285750" algn="just">
              <a:buFont typeface="Wingdings" panose="05000000000000000000" pitchFamily="2" charset="2"/>
              <a:buChar char="q"/>
            </a:pPr>
            <a:r>
              <a:rPr lang="es-ES" dirty="0"/>
              <a:t>Velocidad al realizar las operaciones, lo que le hace uno de los gestores con mejor rendimiento.</a:t>
            </a:r>
          </a:p>
        </p:txBody>
      </p:sp>
      <p:pic>
        <p:nvPicPr>
          <p:cNvPr id="8194" name="Picture 2" descr="http://software.kyyba.com/blog/wp-content/uploads/2011/08/ruby-rails-mysq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140" y="1594418"/>
            <a:ext cx="189547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07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27823"/>
            <a:ext cx="6553615" cy="690319"/>
          </a:xfrm>
        </p:spPr>
        <p:txBody>
          <a:bodyPr>
            <a:normAutofit/>
          </a:bodyPr>
          <a:lstStyle/>
          <a:p>
            <a:r>
              <a:rPr lang="es-ES" sz="3200" b="1" dirty="0" smtClean="0"/>
              <a:t>Marco Teórico</a:t>
            </a:r>
            <a:endParaRPr lang="es-ES" sz="3200" b="1" dirty="0"/>
          </a:p>
        </p:txBody>
      </p:sp>
      <p:sp>
        <p:nvSpPr>
          <p:cNvPr id="3" name="Título 1"/>
          <p:cNvSpPr txBox="1">
            <a:spLocks/>
          </p:cNvSpPr>
          <p:nvPr/>
        </p:nvSpPr>
        <p:spPr>
          <a:xfrm>
            <a:off x="3353324" y="810850"/>
            <a:ext cx="5730908" cy="5335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Servidor de Aplicaciones Cordova</a:t>
            </a:r>
            <a:endParaRPr lang="es-ES" sz="2800" b="1" dirty="0"/>
          </a:p>
        </p:txBody>
      </p:sp>
      <p:sp>
        <p:nvSpPr>
          <p:cNvPr id="2" name="CuadroTexto 1"/>
          <p:cNvSpPr txBox="1"/>
          <p:nvPr/>
        </p:nvSpPr>
        <p:spPr>
          <a:xfrm>
            <a:off x="1037055" y="3760708"/>
            <a:ext cx="10363447" cy="707886"/>
          </a:xfrm>
          <a:prstGeom prst="rect">
            <a:avLst/>
          </a:prstGeom>
          <a:noFill/>
        </p:spPr>
        <p:txBody>
          <a:bodyPr wrap="square" rtlCol="0">
            <a:spAutoFit/>
          </a:bodyPr>
          <a:lstStyle/>
          <a:p>
            <a:pPr marL="285750" indent="-285750" algn="just">
              <a:buFont typeface="Wingdings" panose="05000000000000000000" pitchFamily="2" charset="2"/>
              <a:buChar char="q"/>
            </a:pPr>
            <a:endParaRPr lang="es-ES" sz="2000" dirty="0"/>
          </a:p>
          <a:p>
            <a:pPr algn="just"/>
            <a:endParaRPr lang="es-ES" sz="2000" dirty="0"/>
          </a:p>
        </p:txBody>
      </p:sp>
      <p:pic>
        <p:nvPicPr>
          <p:cNvPr id="10242" name="Picture 2" descr="http://coenraets.org/blog/wp-content/uploads/2013/11/cordo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232" y="2398632"/>
            <a:ext cx="6096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11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7823"/>
            <a:ext cx="6553615" cy="690319"/>
          </a:xfrm>
        </p:spPr>
        <p:txBody>
          <a:bodyPr>
            <a:normAutofit/>
          </a:bodyPr>
          <a:lstStyle/>
          <a:p>
            <a:r>
              <a:rPr lang="es-ES" sz="3200" b="1" dirty="0" smtClean="0"/>
              <a:t>Marco Teórico</a:t>
            </a:r>
            <a:endParaRPr lang="es-ES" sz="3200" b="1" dirty="0"/>
          </a:p>
        </p:txBody>
      </p:sp>
      <p:sp>
        <p:nvSpPr>
          <p:cNvPr id="6" name="Título 1"/>
          <p:cNvSpPr txBox="1">
            <a:spLocks/>
          </p:cNvSpPr>
          <p:nvPr/>
        </p:nvSpPr>
        <p:spPr>
          <a:xfrm>
            <a:off x="3477717" y="970673"/>
            <a:ext cx="4371643" cy="53357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Arquitectura Sencha Touch</a:t>
            </a:r>
            <a:endParaRPr lang="es-ES" sz="2800" b="1" dirty="0"/>
          </a:p>
        </p:txBody>
      </p:sp>
      <p:pic>
        <p:nvPicPr>
          <p:cNvPr id="7" name="Imagen 6" descr="PhoneGap app: arquitectu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0661" y="2326405"/>
            <a:ext cx="6013633" cy="3909504"/>
          </a:xfrm>
          <a:prstGeom prst="rect">
            <a:avLst/>
          </a:prstGeom>
          <a:noFill/>
          <a:ln>
            <a:noFill/>
          </a:ln>
        </p:spPr>
      </p:pic>
    </p:spTree>
    <p:extLst>
      <p:ext uri="{BB962C8B-B14F-4D97-AF65-F5344CB8AC3E}">
        <p14:creationId xmlns:p14="http://schemas.microsoft.com/office/powerpoint/2010/main" val="190244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7392"/>
            <a:ext cx="6553615" cy="690319"/>
          </a:xfrm>
        </p:spPr>
        <p:txBody>
          <a:bodyPr>
            <a:normAutofit/>
          </a:bodyPr>
          <a:lstStyle/>
          <a:p>
            <a:r>
              <a:rPr lang="es-ES" sz="3200" b="1" dirty="0" smtClean="0"/>
              <a:t>Marco Teórico</a:t>
            </a:r>
            <a:endParaRPr lang="es-ES" sz="3200" b="1" dirty="0"/>
          </a:p>
        </p:txBody>
      </p:sp>
      <p:sp>
        <p:nvSpPr>
          <p:cNvPr id="3" name="Título 1"/>
          <p:cNvSpPr txBox="1">
            <a:spLocks/>
          </p:cNvSpPr>
          <p:nvPr/>
        </p:nvSpPr>
        <p:spPr>
          <a:xfrm>
            <a:off x="4681627" y="869566"/>
            <a:ext cx="2431784"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Herramientas</a:t>
            </a:r>
            <a:endParaRPr lang="es-ES" sz="2800" b="1" dirty="0"/>
          </a:p>
        </p:txBody>
      </p:sp>
      <p:sp>
        <p:nvSpPr>
          <p:cNvPr id="2" name="AutoShape 2" descr="Resultado de imagen para spring tool su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descr="https://lh5.googleusercontent.com/BkoBsD0AtccA14_dmUZHTMZu98BDJzyn7Zr6GwZ00cv5xaYfAnZP1x4YWJ-PMcGW-vtPkPnrHgm5KV8qKjWPVFaq5beky1ZhF27IOW7M4mJH5PFQMfA810WisZKB8ZGti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211" y="2488367"/>
            <a:ext cx="6724651" cy="2518348"/>
          </a:xfrm>
          <a:prstGeom prst="rect">
            <a:avLst/>
          </a:prstGeom>
          <a:noFill/>
          <a:ln>
            <a:noFill/>
          </a:ln>
        </p:spPr>
      </p:pic>
    </p:spTree>
    <p:extLst>
      <p:ext uri="{BB962C8B-B14F-4D97-AF65-F5344CB8AC3E}">
        <p14:creationId xmlns:p14="http://schemas.microsoft.com/office/powerpoint/2010/main" val="1474381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logigearinnovationlab.files.wordpress.com/2015/08/wire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986" y="775015"/>
            <a:ext cx="8709285" cy="597227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a:spLocks noGrp="1"/>
          </p:cNvSpPr>
          <p:nvPr>
            <p:ph type="title"/>
          </p:nvPr>
        </p:nvSpPr>
        <p:spPr>
          <a:xfrm>
            <a:off x="0" y="17392"/>
            <a:ext cx="6553615" cy="690319"/>
          </a:xfrm>
        </p:spPr>
        <p:txBody>
          <a:bodyPr>
            <a:normAutofit/>
          </a:bodyPr>
          <a:lstStyle/>
          <a:p>
            <a:r>
              <a:rPr lang="es-ES" sz="3200" b="1" dirty="0" smtClean="0"/>
              <a:t>Marco Teórico</a:t>
            </a:r>
            <a:endParaRPr lang="es-ES" sz="3200" b="1" dirty="0"/>
          </a:p>
        </p:txBody>
      </p:sp>
    </p:spTree>
    <p:extLst>
      <p:ext uri="{BB962C8B-B14F-4D97-AF65-F5344CB8AC3E}">
        <p14:creationId xmlns:p14="http://schemas.microsoft.com/office/powerpoint/2010/main" val="300970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8315"/>
            <a:ext cx="8621567" cy="690319"/>
          </a:xfrm>
        </p:spPr>
        <p:txBody>
          <a:bodyPr>
            <a:normAutofit/>
          </a:bodyPr>
          <a:lstStyle/>
          <a:p>
            <a:r>
              <a:rPr lang="es-ES" sz="3200" b="1" dirty="0" smtClean="0"/>
              <a:t>Solución</a:t>
            </a:r>
            <a:endParaRPr lang="es-ES" sz="3200" b="1" dirty="0"/>
          </a:p>
        </p:txBody>
      </p:sp>
      <p:sp>
        <p:nvSpPr>
          <p:cNvPr id="5" name="CuadroTexto 4"/>
          <p:cNvSpPr txBox="1"/>
          <p:nvPr/>
        </p:nvSpPr>
        <p:spPr>
          <a:xfrm>
            <a:off x="5403921" y="467801"/>
            <a:ext cx="1962397" cy="461665"/>
          </a:xfrm>
          <a:prstGeom prst="rect">
            <a:avLst/>
          </a:prstGeom>
          <a:noFill/>
        </p:spPr>
        <p:txBody>
          <a:bodyPr wrap="none" rtlCol="0">
            <a:spAutoFit/>
          </a:bodyPr>
          <a:lstStyle/>
          <a:p>
            <a:r>
              <a:rPr lang="es-ES" sz="2400" dirty="0" smtClean="0">
                <a:latin typeface="+mj-lt"/>
              </a:rPr>
              <a:t>Casos de Uso</a:t>
            </a:r>
            <a:endParaRPr lang="es-ES" sz="2400" dirty="0">
              <a:latin typeface="+mj-lt"/>
            </a:endParaRPr>
          </a:p>
        </p:txBody>
      </p:sp>
      <p:pic>
        <p:nvPicPr>
          <p:cNvPr id="9" name="Imagen 8"/>
          <p:cNvPicPr/>
          <p:nvPr/>
        </p:nvPicPr>
        <p:blipFill>
          <a:blip r:embed="rId3" cstate="print"/>
          <a:srcRect/>
          <a:stretch>
            <a:fillRect/>
          </a:stretch>
        </p:blipFill>
        <p:spPr bwMode="auto">
          <a:xfrm>
            <a:off x="2485935" y="1158120"/>
            <a:ext cx="6358261" cy="5699880"/>
          </a:xfrm>
          <a:prstGeom prst="rect">
            <a:avLst/>
          </a:prstGeom>
          <a:noFill/>
          <a:ln w="9525">
            <a:noFill/>
            <a:miter lim="800000"/>
            <a:headEnd/>
            <a:tailEnd/>
          </a:ln>
        </p:spPr>
      </p:pic>
    </p:spTree>
    <p:extLst>
      <p:ext uri="{BB962C8B-B14F-4D97-AF65-F5344CB8AC3E}">
        <p14:creationId xmlns:p14="http://schemas.microsoft.com/office/powerpoint/2010/main" val="2287089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8621567" cy="690319"/>
          </a:xfrm>
        </p:spPr>
        <p:txBody>
          <a:bodyPr>
            <a:normAutofit/>
          </a:bodyPr>
          <a:lstStyle/>
          <a:p>
            <a:r>
              <a:rPr lang="es-ES" sz="3200" b="1" dirty="0" smtClean="0"/>
              <a:t>Solución</a:t>
            </a:r>
            <a:endParaRPr lang="es-ES" sz="3200" b="1" dirty="0"/>
          </a:p>
        </p:txBody>
      </p:sp>
      <p:sp>
        <p:nvSpPr>
          <p:cNvPr id="2" name="CuadroTexto 1"/>
          <p:cNvSpPr txBox="1"/>
          <p:nvPr/>
        </p:nvSpPr>
        <p:spPr>
          <a:xfrm>
            <a:off x="4607777" y="690319"/>
            <a:ext cx="3283271" cy="461665"/>
          </a:xfrm>
          <a:prstGeom prst="rect">
            <a:avLst/>
          </a:prstGeom>
          <a:noFill/>
        </p:spPr>
        <p:txBody>
          <a:bodyPr wrap="none" rtlCol="0">
            <a:spAutoFit/>
          </a:bodyPr>
          <a:lstStyle/>
          <a:p>
            <a:r>
              <a:rPr lang="es-ES" sz="2400" dirty="0" smtClean="0">
                <a:latin typeface="+mj-lt"/>
              </a:rPr>
              <a:t>Diseño Product Canvas</a:t>
            </a:r>
            <a:endParaRPr lang="es-ES" sz="2400" dirty="0">
              <a:latin typeface="+mj-lt"/>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790" y="1556717"/>
            <a:ext cx="9618922" cy="54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836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04143" y="1466818"/>
            <a:ext cx="9176479" cy="5391182"/>
          </a:xfrm>
          <a:prstGeom prst="rect">
            <a:avLst/>
          </a:prstGeom>
        </p:spPr>
      </p:pic>
      <p:sp>
        <p:nvSpPr>
          <p:cNvPr id="5" name="Título 1"/>
          <p:cNvSpPr>
            <a:spLocks noGrp="1"/>
          </p:cNvSpPr>
          <p:nvPr>
            <p:ph type="title"/>
          </p:nvPr>
        </p:nvSpPr>
        <p:spPr>
          <a:xfrm>
            <a:off x="0" y="0"/>
            <a:ext cx="8621567" cy="690319"/>
          </a:xfrm>
        </p:spPr>
        <p:txBody>
          <a:bodyPr>
            <a:normAutofit/>
          </a:bodyPr>
          <a:lstStyle/>
          <a:p>
            <a:r>
              <a:rPr lang="es-ES" sz="3200" b="1" dirty="0" smtClean="0"/>
              <a:t>Solución</a:t>
            </a:r>
            <a:endParaRPr lang="es-ES" sz="3200" b="1" dirty="0"/>
          </a:p>
        </p:txBody>
      </p:sp>
      <p:sp>
        <p:nvSpPr>
          <p:cNvPr id="6" name="CuadroTexto 5"/>
          <p:cNvSpPr txBox="1"/>
          <p:nvPr/>
        </p:nvSpPr>
        <p:spPr>
          <a:xfrm>
            <a:off x="4607777" y="690319"/>
            <a:ext cx="1640193" cy="461665"/>
          </a:xfrm>
          <a:prstGeom prst="rect">
            <a:avLst/>
          </a:prstGeom>
          <a:noFill/>
        </p:spPr>
        <p:txBody>
          <a:bodyPr wrap="none" rtlCol="0">
            <a:spAutoFit/>
          </a:bodyPr>
          <a:lstStyle/>
          <a:p>
            <a:r>
              <a:rPr lang="es-ES" sz="2400" dirty="0" err="1" smtClean="0">
                <a:latin typeface="+mj-lt"/>
              </a:rPr>
              <a:t>Ninjamock</a:t>
            </a:r>
            <a:endParaRPr lang="es-ES" sz="2400" dirty="0">
              <a:latin typeface="+mj-lt"/>
            </a:endParaRPr>
          </a:p>
        </p:txBody>
      </p:sp>
    </p:spTree>
    <p:extLst>
      <p:ext uri="{BB962C8B-B14F-4D97-AF65-F5344CB8AC3E}">
        <p14:creationId xmlns:p14="http://schemas.microsoft.com/office/powerpoint/2010/main" val="313251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8525" y="239148"/>
            <a:ext cx="8621567" cy="690319"/>
          </a:xfrm>
        </p:spPr>
        <p:txBody>
          <a:bodyPr>
            <a:normAutofit/>
          </a:bodyPr>
          <a:lstStyle/>
          <a:p>
            <a:r>
              <a:rPr lang="es-ES" sz="3200" b="1" dirty="0" smtClean="0"/>
              <a:t>5.- Solución</a:t>
            </a:r>
            <a:endParaRPr lang="es-ES" sz="3200" b="1" dirty="0"/>
          </a:p>
        </p:txBody>
      </p:sp>
      <p:sp>
        <p:nvSpPr>
          <p:cNvPr id="3" name="CuadroTexto 2"/>
          <p:cNvSpPr txBox="1"/>
          <p:nvPr/>
        </p:nvSpPr>
        <p:spPr>
          <a:xfrm>
            <a:off x="3989153" y="2743200"/>
            <a:ext cx="4220309" cy="1015663"/>
          </a:xfrm>
          <a:prstGeom prst="rect">
            <a:avLst/>
          </a:prstGeom>
          <a:noFill/>
        </p:spPr>
        <p:txBody>
          <a:bodyPr wrap="square" rtlCol="0">
            <a:spAutoFit/>
          </a:bodyPr>
          <a:lstStyle/>
          <a:p>
            <a:r>
              <a:rPr lang="es-ES" sz="6000" dirty="0" smtClean="0"/>
              <a:t>Aplicativo</a:t>
            </a:r>
            <a:endParaRPr lang="es-ES" sz="6000" dirty="0"/>
          </a:p>
        </p:txBody>
      </p:sp>
    </p:spTree>
    <p:extLst>
      <p:ext uri="{BB962C8B-B14F-4D97-AF65-F5344CB8AC3E}">
        <p14:creationId xmlns:p14="http://schemas.microsoft.com/office/powerpoint/2010/main" val="957553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0"/>
            <a:ext cx="6553615" cy="690319"/>
          </a:xfrm>
        </p:spPr>
        <p:txBody>
          <a:bodyPr>
            <a:normAutofit fontScale="90000"/>
          </a:bodyPr>
          <a:lstStyle/>
          <a:p>
            <a:r>
              <a:rPr lang="es-CO" b="1" dirty="0" smtClean="0"/>
              <a:t>Introducción</a:t>
            </a:r>
            <a:r>
              <a:rPr lang="en-US" b="1" dirty="0" smtClean="0"/>
              <a:t/>
            </a:r>
            <a:br>
              <a:rPr lang="en-US" b="1" dirty="0" smtClean="0"/>
            </a:br>
            <a:endParaRPr lang="es-ES" b="1" dirty="0"/>
          </a:p>
        </p:txBody>
      </p:sp>
      <p:sp>
        <p:nvSpPr>
          <p:cNvPr id="3" name="Marcador de contenido 2"/>
          <p:cNvSpPr>
            <a:spLocks noGrp="1"/>
          </p:cNvSpPr>
          <p:nvPr>
            <p:ph idx="1"/>
          </p:nvPr>
        </p:nvSpPr>
        <p:spPr>
          <a:xfrm>
            <a:off x="349542" y="690319"/>
            <a:ext cx="10253418" cy="643806"/>
          </a:xfrm>
        </p:spPr>
        <p:txBody>
          <a:bodyPr>
            <a:noAutofit/>
          </a:bodyPr>
          <a:lstStyle/>
          <a:p>
            <a:r>
              <a:rPr lang="es-ES_tradnl" sz="4000" dirty="0" smtClean="0"/>
              <a:t>  ¿Qué es el Trueque?</a:t>
            </a:r>
          </a:p>
        </p:txBody>
      </p:sp>
      <p:graphicFrame>
        <p:nvGraphicFramePr>
          <p:cNvPr id="2" name="Diagrama 1"/>
          <p:cNvGraphicFramePr/>
          <p:nvPr>
            <p:extLst>
              <p:ext uri="{D42A27DB-BD31-4B8C-83A1-F6EECF244321}">
                <p14:modId xmlns:p14="http://schemas.microsoft.com/office/powerpoint/2010/main" val="979750394"/>
              </p:ext>
            </p:extLst>
          </p:nvPr>
        </p:nvGraphicFramePr>
        <p:xfrm>
          <a:off x="0" y="1334125"/>
          <a:ext cx="9304123" cy="545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api.ning.com/files/JxgkUn7mhjEUEkKEfSH99bLcL1BE7Hhzph7*P8nAiaqtoz-BpkNWGIVsUDYtM2AeojauFzVRa0VCaGmdBo359RiZ9eUW-wIz/truequ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9508" y="2893101"/>
            <a:ext cx="2892492" cy="224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58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8621567" cy="690319"/>
          </a:xfrm>
        </p:spPr>
        <p:txBody>
          <a:bodyPr>
            <a:normAutofit/>
          </a:bodyPr>
          <a:lstStyle/>
          <a:p>
            <a:r>
              <a:rPr lang="es-ES" sz="3200" b="1" dirty="0" smtClean="0"/>
              <a:t>Conclusiones y Recomendaciones</a:t>
            </a:r>
            <a:endParaRPr lang="es-ES" sz="3200" b="1" dirty="0"/>
          </a:p>
        </p:txBody>
      </p:sp>
      <p:sp>
        <p:nvSpPr>
          <p:cNvPr id="3" name="Título 1"/>
          <p:cNvSpPr txBox="1">
            <a:spLocks/>
          </p:cNvSpPr>
          <p:nvPr/>
        </p:nvSpPr>
        <p:spPr>
          <a:xfrm>
            <a:off x="4864964" y="1351422"/>
            <a:ext cx="2468683" cy="5395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Conclusiones</a:t>
            </a:r>
            <a:endParaRPr lang="es-ES" sz="2800" b="1" dirty="0"/>
          </a:p>
        </p:txBody>
      </p:sp>
      <p:sp>
        <p:nvSpPr>
          <p:cNvPr id="5" name="Rectángulo 4"/>
          <p:cNvSpPr/>
          <p:nvPr/>
        </p:nvSpPr>
        <p:spPr>
          <a:xfrm>
            <a:off x="23141" y="2746967"/>
            <a:ext cx="10562912" cy="2062872"/>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s-CO"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Debido </a:t>
            </a:r>
            <a:r>
              <a:rPr lang="es-CO" sz="2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la amplia aceptación que han tenido las herramientas de programación Ruby y JavaScript, con sus frameworks Rails y Sencha Touch respectivamente, y después de la investigación que hemos realizado podemos decir que estas en conjunto son capaces de proporcionar una arquitectura bastante robusta y evolutiva.</a:t>
            </a:r>
            <a:endParaRPr lang="es-ES" sz="22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25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36401"/>
            <a:ext cx="8621567" cy="690319"/>
          </a:xfrm>
        </p:spPr>
        <p:txBody>
          <a:bodyPr>
            <a:normAutofit/>
          </a:bodyPr>
          <a:lstStyle/>
          <a:p>
            <a:r>
              <a:rPr lang="es-ES" sz="3200" b="1" dirty="0" smtClean="0"/>
              <a:t>Conclusiones y Recomendaciones</a:t>
            </a:r>
            <a:endParaRPr lang="es-ES" sz="3200" b="1" dirty="0"/>
          </a:p>
        </p:txBody>
      </p:sp>
      <p:sp>
        <p:nvSpPr>
          <p:cNvPr id="3" name="Título 1"/>
          <p:cNvSpPr txBox="1">
            <a:spLocks/>
          </p:cNvSpPr>
          <p:nvPr/>
        </p:nvSpPr>
        <p:spPr>
          <a:xfrm>
            <a:off x="1788524" y="929467"/>
            <a:ext cx="8621567"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sz="2800" b="1" dirty="0"/>
          </a:p>
        </p:txBody>
      </p:sp>
      <p:sp>
        <p:nvSpPr>
          <p:cNvPr id="5" name="Rectángulo 4"/>
          <p:cNvSpPr/>
          <p:nvPr/>
        </p:nvSpPr>
        <p:spPr>
          <a:xfrm>
            <a:off x="-438827" y="1619786"/>
            <a:ext cx="11127545" cy="3268652"/>
          </a:xfrm>
          <a:prstGeom prst="rect">
            <a:avLst/>
          </a:prstGeom>
        </p:spPr>
        <p:txBody>
          <a:bodyPr wrap="square">
            <a:spAutoFit/>
          </a:bodyPr>
          <a:lstStyle/>
          <a:p>
            <a:pPr marL="800100" lvl="1" indent="-342900" algn="just">
              <a:lnSpc>
                <a:spcPct val="150000"/>
              </a:lnSpc>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La mayor fortaleza del entorno de trabajo con lenguajes interpretados, es la forma en que se aprovecha la Convención sobre Configuración; es decir, que siempre  se tendrá una homogeneidad de desarrollo en los proyectos y casi nunca se tendrá código ambiguo. Este principio permite enfoques intuitivos, por ejemplo: cambios en el código se  vuelve sencillo debido al aislamiento o centralización de ciertos componentes (gemas) ya que el entorno se basa en lugares predeterminados, donde se debe ubicar cierta funcionalidad. Por lo que si se reutiliza código, este no afectará casi en nada al modelo del negocio que se está </a:t>
            </a:r>
            <a:r>
              <a:rPr lang="es-ES" sz="2000" dirty="0" smtClean="0">
                <a:latin typeface="Times New Roman" panose="02020603050405020304" pitchFamily="18" charset="0"/>
                <a:cs typeface="Times New Roman" panose="02020603050405020304" pitchFamily="18" charset="0"/>
              </a:rPr>
              <a:t>desarrollando</a:t>
            </a:r>
            <a:endParaRPr lang="es-E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677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911687" cy="881622"/>
          </a:xfrm>
        </p:spPr>
        <p:txBody>
          <a:bodyPr/>
          <a:lstStyle/>
          <a:p>
            <a:r>
              <a:rPr lang="es-ES" b="1" dirty="0" smtClean="0"/>
              <a:t>Conclusiones </a:t>
            </a:r>
            <a:r>
              <a:rPr lang="es-ES" b="1" dirty="0"/>
              <a:t>y </a:t>
            </a:r>
            <a:r>
              <a:rPr lang="es-ES" b="1" dirty="0" smtClean="0"/>
              <a:t>Recomendaciones</a:t>
            </a:r>
            <a:endParaRPr lang="es-ES" dirty="0"/>
          </a:p>
        </p:txBody>
      </p:sp>
      <p:sp>
        <p:nvSpPr>
          <p:cNvPr id="6" name="Rectángulo 5"/>
          <p:cNvSpPr/>
          <p:nvPr/>
        </p:nvSpPr>
        <p:spPr>
          <a:xfrm>
            <a:off x="408814" y="1622705"/>
            <a:ext cx="10562912" cy="2677656"/>
          </a:xfrm>
          <a:prstGeom prst="rect">
            <a:avLst/>
          </a:prstGeom>
        </p:spPr>
        <p:txBody>
          <a:bodyPr wrap="square">
            <a:spAutoFit/>
          </a:bodyPr>
          <a:lstStyle/>
          <a:p>
            <a:pPr marL="342900" lvl="0" indent="-342900" algn="just">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Sencha Touch CMD, proporciona una gran ventaja al momento de querer migrar el código a otra plataforma, posee una gran cantidad de controles IU para desarrollar pantallas bastante complejas e interactivas. Ha sido diseñado específicamente para dispositivos táctiles por lo que incluye una amplia gama de eventos táctiles. Sencha CMD a pesar de ser una plataforma reciente posee la suficiente documentación, soporte, </a:t>
            </a:r>
            <a:r>
              <a:rPr lang="es-ES" sz="2400" dirty="0" err="1">
                <a:latin typeface="Times New Roman" panose="02020603050405020304" pitchFamily="18" charset="0"/>
                <a:cs typeface="Times New Roman" panose="02020603050405020304" pitchFamily="18" charset="0"/>
              </a:rPr>
              <a:t>APIs</a:t>
            </a:r>
            <a:r>
              <a:rPr lang="es-ES" sz="2400" dirty="0">
                <a:latin typeface="Times New Roman" panose="02020603050405020304" pitchFamily="18" charset="0"/>
                <a:cs typeface="Times New Roman" panose="02020603050405020304" pitchFamily="18" charset="0"/>
              </a:rPr>
              <a:t>, librerías, entre otros; que permiten una desarrollar una plataforma robusta basada en el lenguaje </a:t>
            </a:r>
            <a:r>
              <a:rPr lang="es-ES" sz="2400" dirty="0" err="1">
                <a:latin typeface="Times New Roman" panose="02020603050405020304" pitchFamily="18" charset="0"/>
                <a:cs typeface="Times New Roman" panose="02020603050405020304" pitchFamily="18" charset="0"/>
              </a:rPr>
              <a:t>javascript</a:t>
            </a:r>
            <a:r>
              <a:rPr lang="es-ES" sz="2400" dirty="0">
                <a:latin typeface="Times New Roman" panose="02020603050405020304" pitchFamily="18" charset="0"/>
                <a:cs typeface="Times New Roman" panose="02020603050405020304" pitchFamily="18" charset="0"/>
              </a:rPr>
              <a:t>. </a:t>
            </a:r>
            <a:endParaRPr lang="es-C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12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8911687" cy="881622"/>
          </a:xfrm>
        </p:spPr>
        <p:txBody>
          <a:bodyPr/>
          <a:lstStyle/>
          <a:p>
            <a:r>
              <a:rPr lang="es-ES" b="1" dirty="0" smtClean="0"/>
              <a:t>Conclusiones </a:t>
            </a:r>
            <a:r>
              <a:rPr lang="es-ES" b="1" dirty="0"/>
              <a:t>y </a:t>
            </a:r>
            <a:r>
              <a:rPr lang="es-ES" b="1" dirty="0" smtClean="0"/>
              <a:t>Recomendaciones</a:t>
            </a:r>
            <a:endParaRPr lang="es-ES" dirty="0"/>
          </a:p>
        </p:txBody>
      </p:sp>
      <p:sp>
        <p:nvSpPr>
          <p:cNvPr id="5" name="Rectángulo 4"/>
          <p:cNvSpPr/>
          <p:nvPr/>
        </p:nvSpPr>
        <p:spPr>
          <a:xfrm>
            <a:off x="0" y="1577734"/>
            <a:ext cx="10562912" cy="4708981"/>
          </a:xfrm>
          <a:prstGeom prst="rect">
            <a:avLst/>
          </a:prstGeom>
        </p:spPr>
        <p:txBody>
          <a:bodyPr wrap="square">
            <a:spAutoFit/>
          </a:bodyPr>
          <a:lstStyle/>
          <a:p>
            <a:pPr marL="342900" lvl="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El Product Canvas permite hacer partícipe al cliente en cualquier momento del desarrollo, maneja un lenguaje simple y común por lo que el cliente no necesariamente debe estar siempre presente físicamente en las reuniones de trabajo; este modelo le permite al cliente estar lejos de la organización y tener una comunicación lineal, ya que todos están hablando el mismo lenguaje</a:t>
            </a:r>
            <a:r>
              <a:rPr lang="es-ES" sz="2000" dirty="0" smtClean="0">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q"/>
            </a:pPr>
            <a:endParaRPr lang="es-ES" sz="20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endParaRPr lang="es-ES" sz="2000" dirty="0" smtClean="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endParaRPr lang="es-ES" sz="20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endParaRPr lang="es-E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Al reutilizar código de terceros, se garantiza que el desarrollo de los proyectos se lo implemente en menor tiempo y con más facilidad. La filosofía de los lenguajes interpretados es generar la menor carga posible en el desarrollo, por otro lado al ser de software libre se puede modificar todos los recursos para que realicen alguna tarea en específico. También al reutilizar código se fomenta la investigación en el desarrollador ya que el implementar código de terceros tiene su complejidad y encontrar justo el código que se necesita conlleva una responsabilidad.</a:t>
            </a:r>
            <a:endParaRPr lang="es-CO" sz="20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058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8621567" cy="690319"/>
          </a:xfrm>
        </p:spPr>
        <p:txBody>
          <a:bodyPr>
            <a:normAutofit/>
          </a:bodyPr>
          <a:lstStyle/>
          <a:p>
            <a:r>
              <a:rPr lang="es-ES" sz="3200" b="1" dirty="0" smtClean="0"/>
              <a:t>Conclusiones y Recomendaciones</a:t>
            </a:r>
            <a:endParaRPr lang="es-ES" sz="3200" b="1" dirty="0"/>
          </a:p>
        </p:txBody>
      </p:sp>
      <p:sp>
        <p:nvSpPr>
          <p:cNvPr id="3" name="Título 1"/>
          <p:cNvSpPr txBox="1">
            <a:spLocks/>
          </p:cNvSpPr>
          <p:nvPr/>
        </p:nvSpPr>
        <p:spPr>
          <a:xfrm>
            <a:off x="4310783" y="949644"/>
            <a:ext cx="3199289"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Recomendaciones</a:t>
            </a:r>
            <a:endParaRPr lang="es-ES" sz="2800" b="1" dirty="0"/>
          </a:p>
        </p:txBody>
      </p:sp>
      <p:sp>
        <p:nvSpPr>
          <p:cNvPr id="2" name="Rectángulo 1"/>
          <p:cNvSpPr/>
          <p:nvPr/>
        </p:nvSpPr>
        <p:spPr>
          <a:xfrm>
            <a:off x="851854" y="1899288"/>
            <a:ext cx="10683450" cy="4247317"/>
          </a:xfrm>
          <a:prstGeom prst="rect">
            <a:avLst/>
          </a:prstGeom>
        </p:spPr>
        <p:txBody>
          <a:bodyPr wrap="square">
            <a:spAutoFit/>
          </a:bodyPr>
          <a:lstStyle/>
          <a:p>
            <a:pPr marL="342900" lvl="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Realizar capacitación oportunidad sobre el desarrollo en Ruby on Rail y Java Script, si bien en internet hay mucha información sobre las herramientas; esta información no siempre es orientada a lo que se desea realizar por lo cual se necesita una guía idónea para empezar con estos lenguajes.</a:t>
            </a:r>
            <a:endParaRPr lang="es-CO" sz="2000" dirty="0">
              <a:latin typeface="Times New Roman" panose="02020603050405020304" pitchFamily="18" charset="0"/>
              <a:cs typeface="Times New Roman" panose="02020603050405020304" pitchFamily="18" charset="0"/>
            </a:endParaRPr>
          </a:p>
          <a:p>
            <a:pPr marL="457200" algn="just">
              <a:lnSpc>
                <a:spcPct val="150000"/>
              </a:lnSpc>
              <a:spcAft>
                <a:spcPts val="0"/>
              </a:spcAft>
            </a:pPr>
            <a:endParaRPr lang="es-E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Implementar mecanismo de seguridad para la conexión entra cliente y servidor. Ruby ayuda a tener la información cifrada y tiene muchas gemas que ayudan a bloquear el acceso a personas no deseadas.</a:t>
            </a:r>
            <a:endParaRPr lang="es-CO" sz="2000" dirty="0">
              <a:latin typeface="Times New Roman" panose="02020603050405020304" pitchFamily="18" charset="0"/>
              <a:cs typeface="Times New Roman" panose="02020603050405020304" pitchFamily="18" charset="0"/>
            </a:endParaRPr>
          </a:p>
          <a:p>
            <a:pPr lvl="0" algn="just">
              <a:lnSpc>
                <a:spcPct val="150000"/>
              </a:lnSpc>
              <a:spcAft>
                <a:spcPts val="0"/>
              </a:spcAft>
            </a:pPr>
            <a:endParaRPr lang="es-E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Realizar aplicaciones móviles que no tengan ninguna información respecto a clientes o datos del servidor, la aplicación móvil deberá obtenerla toda la información  desde el servidor.</a:t>
            </a:r>
            <a:endParaRPr lang="es-CO" sz="2000" dirty="0">
              <a:latin typeface="Times New Roman" panose="02020603050405020304" pitchFamily="18" charset="0"/>
              <a:cs typeface="Times New Roman" panose="02020603050405020304" pitchFamily="18" charset="0"/>
            </a:endParaRPr>
          </a:p>
          <a:p>
            <a:pPr lvl="0" algn="just">
              <a:lnSpc>
                <a:spcPct val="150000"/>
              </a:lnSpc>
              <a:spcAft>
                <a:spcPts val="0"/>
              </a:spcAft>
            </a:pPr>
            <a:endParaRPr lang="es-E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338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8621567" cy="690319"/>
          </a:xfrm>
        </p:spPr>
        <p:txBody>
          <a:bodyPr>
            <a:normAutofit/>
          </a:bodyPr>
          <a:lstStyle/>
          <a:p>
            <a:r>
              <a:rPr lang="es-ES" sz="3200" b="1" dirty="0" smtClean="0"/>
              <a:t>Conclusiones y Recomendaciones</a:t>
            </a:r>
            <a:endParaRPr lang="es-ES" sz="3200" b="1" dirty="0"/>
          </a:p>
        </p:txBody>
      </p:sp>
      <p:sp>
        <p:nvSpPr>
          <p:cNvPr id="2" name="Rectángulo 1"/>
          <p:cNvSpPr/>
          <p:nvPr/>
        </p:nvSpPr>
        <p:spPr>
          <a:xfrm>
            <a:off x="189896" y="1170734"/>
            <a:ext cx="10683450" cy="4708981"/>
          </a:xfrm>
          <a:prstGeom prst="rect">
            <a:avLst/>
          </a:prstGeom>
        </p:spPr>
        <p:txBody>
          <a:bodyPr wrap="square">
            <a:spAutoFit/>
          </a:bodyPr>
          <a:lstStyle/>
          <a:p>
            <a:pPr marL="342900" lvl="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Trabajar con objetos JSON es una forma muy viable para optimizar el consumo de recursos ya que no ocupan mucha memoria y los objetos pueden ser </a:t>
            </a:r>
            <a:r>
              <a:rPr lang="es-ES" sz="2000" dirty="0" err="1">
                <a:latin typeface="Times New Roman" panose="02020603050405020304" pitchFamily="18" charset="0"/>
                <a:cs typeface="Times New Roman" panose="02020603050405020304" pitchFamily="18" charset="0"/>
              </a:rPr>
              <a:t>renderizados</a:t>
            </a:r>
            <a:r>
              <a:rPr lang="es-ES" sz="2000" dirty="0">
                <a:latin typeface="Times New Roman" panose="02020603050405020304" pitchFamily="18" charset="0"/>
                <a:cs typeface="Times New Roman" panose="02020603050405020304" pitchFamily="18" charset="0"/>
              </a:rPr>
              <a:t> fácilmente</a:t>
            </a:r>
            <a:r>
              <a:rPr lang="es-ES" sz="2000" dirty="0" smtClean="0">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q"/>
            </a:pPr>
            <a:endParaRPr lang="es-CO" sz="20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Para empezar con el estudio de estos lenguajes se debe seleccionar de forma adecuado las fuentes de información, en el desarrollo de la tesis se puede revisar los ejemplos  con los códigos, sin embargo en la web se pueden encontrar muchos tutoriales y ejemplos cada vez más elaborados. </a:t>
            </a:r>
            <a:endParaRPr lang="es-ES" sz="2000" dirty="0" smtClean="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endParaRPr lang="es-E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s-ES" sz="2000" dirty="0">
                <a:latin typeface="Times New Roman" panose="02020603050405020304" pitchFamily="18" charset="0"/>
                <a:cs typeface="Times New Roman" panose="02020603050405020304" pitchFamily="18" charset="0"/>
              </a:rPr>
              <a:t>Rails hereda algunas de las debilidades del lenguaje utilizado para su construcción. Más específicamente, la falta de apoyo de concurrencia; obstaculiza de cierta forma el potencial de escalabilidad de una aplicación construida usando Ruby on Rails. Además, la gestión de memoria no es tan eficiente como otros idiomas disponibles. Por ejemplo, Java exhibe un mejor comportamiento al momento de recolectar basura en comparación con Ruby on Rails. Por lo que, en caso de tener un sistema bastante robusto; se deberá incluir procesos de optimación en el rendimiento.</a:t>
            </a:r>
            <a:endParaRPr lang="es-CO" sz="20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113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88231" y="1730326"/>
            <a:ext cx="4822154" cy="1015663"/>
          </a:xfrm>
          <a:prstGeom prst="rect">
            <a:avLst/>
          </a:prstGeom>
          <a:noFill/>
        </p:spPr>
        <p:txBody>
          <a:bodyPr wrap="none" rtlCol="0">
            <a:spAutoFit/>
          </a:bodyPr>
          <a:lstStyle/>
          <a:p>
            <a:r>
              <a:rPr lang="es-ES" sz="6000" dirty="0"/>
              <a:t>¿</a:t>
            </a:r>
            <a:r>
              <a:rPr lang="es-ES" sz="6000" dirty="0" smtClean="0"/>
              <a:t>Preguntas?</a:t>
            </a:r>
            <a:endParaRPr lang="es-ES" sz="6000" dirty="0"/>
          </a:p>
        </p:txBody>
      </p:sp>
      <p:pic>
        <p:nvPicPr>
          <p:cNvPr id="5122" name="Picture 2" descr="https://cursodeduendes.com/premium/wp-content/uploads/2014/05/preguntas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533" y="3210684"/>
            <a:ext cx="2686099" cy="26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25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64475" y="2686929"/>
            <a:ext cx="6269665" cy="1015663"/>
          </a:xfrm>
          <a:prstGeom prst="rect">
            <a:avLst/>
          </a:prstGeom>
          <a:noFill/>
        </p:spPr>
        <p:txBody>
          <a:bodyPr wrap="none" rtlCol="0">
            <a:spAutoFit/>
          </a:bodyPr>
          <a:lstStyle/>
          <a:p>
            <a:r>
              <a:rPr lang="es-ES" sz="6000" dirty="0" smtClean="0"/>
              <a:t>Muchas Gracias</a:t>
            </a:r>
            <a:endParaRPr lang="es-ES" sz="6000" dirty="0"/>
          </a:p>
        </p:txBody>
      </p:sp>
    </p:spTree>
    <p:extLst>
      <p:ext uri="{BB962C8B-B14F-4D97-AF65-F5344CB8AC3E}">
        <p14:creationId xmlns:p14="http://schemas.microsoft.com/office/powerpoint/2010/main" val="360116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S" dirty="0" smtClean="0"/>
              <a:t>Introducción</a:t>
            </a:r>
            <a:br>
              <a:rPr lang="es-ES" dirty="0" smtClean="0"/>
            </a:br>
            <a:r>
              <a:rPr lang="es-ES" dirty="0" smtClean="0"/>
              <a:t> 	</a:t>
            </a:r>
            <a:r>
              <a:rPr lang="es-ES" sz="2400" dirty="0" smtClean="0"/>
              <a:t>Planteamiento del problema</a:t>
            </a:r>
            <a:endParaRPr lang="es-ES" sz="2400" dirty="0"/>
          </a:p>
        </p:txBody>
      </p:sp>
      <p:sp>
        <p:nvSpPr>
          <p:cNvPr id="3" name="Marcador de contenido 2"/>
          <p:cNvSpPr>
            <a:spLocks noGrp="1"/>
          </p:cNvSpPr>
          <p:nvPr>
            <p:ph idx="1"/>
          </p:nvPr>
        </p:nvSpPr>
        <p:spPr>
          <a:xfrm>
            <a:off x="677334" y="1320800"/>
            <a:ext cx="10130574" cy="5409783"/>
          </a:xfrm>
        </p:spPr>
        <p:txBody>
          <a:bodyPr/>
          <a:lstStyle/>
          <a:p>
            <a:endParaRPr lang="es-ES" dirty="0" smtClean="0"/>
          </a:p>
          <a:p>
            <a:r>
              <a:rPr lang="es-ES" dirty="0" smtClean="0"/>
              <a:t>Creciente mercado, social commerce</a:t>
            </a:r>
          </a:p>
          <a:p>
            <a:r>
              <a:rPr lang="es-ES" dirty="0" smtClean="0"/>
              <a:t>El lento aumento de interesados por el producto</a:t>
            </a:r>
          </a:p>
          <a:p>
            <a:r>
              <a:rPr lang="es-ES" dirty="0" smtClean="0"/>
              <a:t>Búsquedas manuales muy largas </a:t>
            </a:r>
          </a:p>
          <a:p>
            <a:r>
              <a:rPr lang="es-ES" dirty="0" smtClean="0"/>
              <a:t>Procesos innecesarios para publicar un producto</a:t>
            </a:r>
          </a:p>
          <a:p>
            <a:r>
              <a:rPr lang="es-ES" dirty="0" smtClean="0"/>
              <a:t>Falta de conocimiento de lenguajes interpretados</a:t>
            </a:r>
          </a:p>
          <a:p>
            <a:endParaRPr lang="es-ES" dirty="0" smtClean="0"/>
          </a:p>
          <a:p>
            <a:endParaRPr lang="es-ES" dirty="0" smtClean="0"/>
          </a:p>
          <a:p>
            <a:endParaRPr lang="es-ES" dirty="0"/>
          </a:p>
          <a:p>
            <a:pPr marL="0" indent="0" algn="ctr">
              <a:buNone/>
            </a:pPr>
            <a:r>
              <a:rPr lang="es-US" sz="2800" b="1" dirty="0" smtClean="0"/>
              <a:t>“La </a:t>
            </a:r>
            <a:r>
              <a:rPr lang="es-US" sz="2800" b="1" dirty="0"/>
              <a:t>basura de un hombre, es el tesoro de </a:t>
            </a:r>
            <a:r>
              <a:rPr lang="es-US" sz="2800" b="1" dirty="0" smtClean="0"/>
              <a:t>otro”</a:t>
            </a:r>
            <a:endParaRPr lang="es-ES" sz="2800" b="1" dirty="0"/>
          </a:p>
        </p:txBody>
      </p:sp>
    </p:spTree>
    <p:extLst>
      <p:ext uri="{BB962C8B-B14F-4D97-AF65-F5344CB8AC3E}">
        <p14:creationId xmlns:p14="http://schemas.microsoft.com/office/powerpoint/2010/main" val="424253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11531" y="1834754"/>
            <a:ext cx="10112742" cy="4177105"/>
          </a:xfrm>
        </p:spPr>
        <p:txBody>
          <a:bodyPr>
            <a:noAutofit/>
          </a:bodyPr>
          <a:lstStyle/>
          <a:p>
            <a:r>
              <a:rPr lang="es-ES_tradnl" sz="2800" dirty="0" smtClean="0"/>
              <a:t>Mejorar la experiencia de trueque</a:t>
            </a:r>
          </a:p>
          <a:p>
            <a:endParaRPr lang="es-ES_tradnl" sz="2800" dirty="0" smtClean="0"/>
          </a:p>
          <a:p>
            <a:r>
              <a:rPr lang="es-ES_tradnl" sz="2800" dirty="0" smtClean="0"/>
              <a:t>Innovación Tecnológica</a:t>
            </a:r>
          </a:p>
          <a:p>
            <a:endParaRPr lang="es-ES_tradnl" sz="2800" dirty="0" smtClean="0"/>
          </a:p>
          <a:p>
            <a:r>
              <a:rPr lang="es-ES_tradnl" sz="2800" dirty="0" smtClean="0"/>
              <a:t>Reusabilidad.</a:t>
            </a:r>
            <a:endParaRPr lang="es-ES" sz="2800" dirty="0"/>
          </a:p>
        </p:txBody>
      </p:sp>
      <p:sp>
        <p:nvSpPr>
          <p:cNvPr id="5" name="Título 1"/>
          <p:cNvSpPr txBox="1">
            <a:spLocks/>
          </p:cNvSpPr>
          <p:nvPr/>
        </p:nvSpPr>
        <p:spPr>
          <a:xfrm>
            <a:off x="0" y="0"/>
            <a:ext cx="6553615" cy="69031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t>Planteamiento del Problema</a:t>
            </a:r>
            <a:endParaRPr lang="es-ES" b="1" dirty="0"/>
          </a:p>
        </p:txBody>
      </p:sp>
      <p:sp>
        <p:nvSpPr>
          <p:cNvPr id="6" name="Título 1"/>
          <p:cNvSpPr txBox="1">
            <a:spLocks/>
          </p:cNvSpPr>
          <p:nvPr/>
        </p:nvSpPr>
        <p:spPr>
          <a:xfrm>
            <a:off x="4441591" y="1003071"/>
            <a:ext cx="3852621" cy="5476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Justificación</a:t>
            </a:r>
            <a:endParaRPr lang="es-ES" sz="2800" b="1" dirty="0"/>
          </a:p>
        </p:txBody>
      </p:sp>
    </p:spTree>
    <p:extLst>
      <p:ext uri="{BB962C8B-B14F-4D97-AF65-F5344CB8AC3E}">
        <p14:creationId xmlns:p14="http://schemas.microsoft.com/office/powerpoint/2010/main" val="312409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8621567" cy="690319"/>
          </a:xfrm>
        </p:spPr>
        <p:txBody>
          <a:bodyPr>
            <a:normAutofit/>
          </a:bodyPr>
          <a:lstStyle/>
          <a:p>
            <a:r>
              <a:rPr lang="es-ES" sz="3200" b="1" dirty="0" smtClean="0"/>
              <a:t>Objetivos</a:t>
            </a:r>
            <a:endParaRPr lang="es-ES" sz="3200" b="1" dirty="0"/>
          </a:p>
        </p:txBody>
      </p:sp>
      <p:sp>
        <p:nvSpPr>
          <p:cNvPr id="5" name="CuadroTexto 4"/>
          <p:cNvSpPr txBox="1"/>
          <p:nvPr/>
        </p:nvSpPr>
        <p:spPr>
          <a:xfrm>
            <a:off x="624283" y="2220164"/>
            <a:ext cx="10283483" cy="2246769"/>
          </a:xfrm>
          <a:prstGeom prst="rect">
            <a:avLst/>
          </a:prstGeom>
          <a:noFill/>
        </p:spPr>
        <p:txBody>
          <a:bodyPr wrap="square" rtlCol="0">
            <a:spAutoFit/>
          </a:bodyPr>
          <a:lstStyle/>
          <a:p>
            <a:pPr marL="457200" indent="-457200">
              <a:buFont typeface="Arial" panose="020B0604020202020204" pitchFamily="34" charset="0"/>
              <a:buChar char="•"/>
            </a:pPr>
            <a:r>
              <a:rPr lang="es-US" sz="2800" dirty="0"/>
              <a:t>Desarrollar una aplicación móvil para trueque virtual en dispositivos móviles Android, utilizando software libre (Ruby on Rails, Sencha Touch) basado en  lenguajes de programación interpretados.</a:t>
            </a:r>
            <a:endParaRPr lang="es-CO" sz="2800" dirty="0"/>
          </a:p>
          <a:p>
            <a:pPr algn="just"/>
            <a:endParaRPr lang="es-ES" sz="2800" dirty="0"/>
          </a:p>
        </p:txBody>
      </p:sp>
      <p:sp>
        <p:nvSpPr>
          <p:cNvPr id="6" name="Título 1"/>
          <p:cNvSpPr txBox="1">
            <a:spLocks/>
          </p:cNvSpPr>
          <p:nvPr/>
        </p:nvSpPr>
        <p:spPr>
          <a:xfrm>
            <a:off x="3839713" y="907600"/>
            <a:ext cx="3852621" cy="5476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Objetivo General.</a:t>
            </a:r>
            <a:endParaRPr lang="es-ES" sz="2800" b="1" dirty="0"/>
          </a:p>
        </p:txBody>
      </p:sp>
    </p:spTree>
    <p:extLst>
      <p:ext uri="{BB962C8B-B14F-4D97-AF65-F5344CB8AC3E}">
        <p14:creationId xmlns:p14="http://schemas.microsoft.com/office/powerpoint/2010/main" val="1023609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948" y="1582593"/>
            <a:ext cx="11826660" cy="1938992"/>
          </a:xfrm>
          <a:prstGeom prst="rect">
            <a:avLst/>
          </a:prstGeom>
        </p:spPr>
        <p:txBody>
          <a:bodyPr wrap="square">
            <a:spAutoFit/>
          </a:bodyPr>
          <a:lstStyle/>
          <a:p>
            <a:pPr marL="342900" indent="-342900" algn="just">
              <a:buFont typeface="Wingdings" panose="05000000000000000000" pitchFamily="2" charset="2"/>
              <a:buChar char="q"/>
            </a:pPr>
            <a:r>
              <a:rPr lang="es-CO" sz="2000" dirty="0" smtClean="0">
                <a:latin typeface="Times New Roman" panose="02020603050405020304" pitchFamily="18" charset="0"/>
                <a:cs typeface="Times New Roman" panose="02020603050405020304" pitchFamily="18" charset="0"/>
              </a:rPr>
              <a:t>Diseñar </a:t>
            </a:r>
            <a:r>
              <a:rPr lang="es-CO" sz="2000" dirty="0">
                <a:latin typeface="Times New Roman" panose="02020603050405020304" pitchFamily="18" charset="0"/>
                <a:cs typeface="Times New Roman" panose="02020603050405020304" pitchFamily="18" charset="0"/>
              </a:rPr>
              <a:t>un software con el lenguaje de programación Ruby, usando tecnología web service Rest, que permita la interacción de usuarios al momento de intercambiar información para hacer trueque</a:t>
            </a:r>
            <a:r>
              <a:rPr lang="es-CO"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endParaRPr lang="es-CO"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s-CO" sz="2000" dirty="0" smtClean="0">
                <a:latin typeface="Times New Roman" panose="02020603050405020304" pitchFamily="18" charset="0"/>
                <a:cs typeface="Times New Roman" panose="02020603050405020304" pitchFamily="18" charset="0"/>
              </a:rPr>
              <a:t>Diseñar </a:t>
            </a:r>
            <a:r>
              <a:rPr lang="es-CO" sz="2000" dirty="0">
                <a:latin typeface="Times New Roman" panose="02020603050405020304" pitchFamily="18" charset="0"/>
                <a:cs typeface="Times New Roman" panose="02020603050405020304" pitchFamily="18" charset="0"/>
              </a:rPr>
              <a:t>un cliente con el lenguaje de programación JavaScript para consumir Web service Rest, de fácil implementación que permitan divulgar, buscar, eliminar publicaciones de bienes o servicio para realizar trueque</a:t>
            </a:r>
            <a:r>
              <a:rPr lang="es-CO" sz="2000" dirty="0" smtClean="0">
                <a:latin typeface="Times New Roman" panose="02020603050405020304" pitchFamily="18" charset="0"/>
                <a:cs typeface="Times New Roman" panose="02020603050405020304" pitchFamily="18" charset="0"/>
              </a:rPr>
              <a:t>.</a:t>
            </a:r>
            <a:endParaRPr lang="es-CO" sz="2000" dirty="0">
              <a:latin typeface="Times New Roman" panose="02020603050405020304" pitchFamily="18" charset="0"/>
              <a:cs typeface="Times New Roman" panose="02020603050405020304" pitchFamily="18" charset="0"/>
            </a:endParaRPr>
          </a:p>
        </p:txBody>
      </p:sp>
      <p:sp>
        <p:nvSpPr>
          <p:cNvPr id="6" name="Título 1"/>
          <p:cNvSpPr>
            <a:spLocks noGrp="1"/>
          </p:cNvSpPr>
          <p:nvPr>
            <p:ph type="title"/>
          </p:nvPr>
        </p:nvSpPr>
        <p:spPr>
          <a:xfrm>
            <a:off x="0" y="22844"/>
            <a:ext cx="8621567" cy="690319"/>
          </a:xfrm>
        </p:spPr>
        <p:txBody>
          <a:bodyPr>
            <a:normAutofit/>
          </a:bodyPr>
          <a:lstStyle/>
          <a:p>
            <a:r>
              <a:rPr lang="es-ES" sz="3200" b="1" dirty="0" smtClean="0"/>
              <a:t>Objetivos</a:t>
            </a:r>
            <a:endParaRPr lang="es-ES" sz="3200" b="1" dirty="0"/>
          </a:p>
        </p:txBody>
      </p:sp>
      <p:sp>
        <p:nvSpPr>
          <p:cNvPr id="7" name="Título 1"/>
          <p:cNvSpPr txBox="1">
            <a:spLocks/>
          </p:cNvSpPr>
          <p:nvPr/>
        </p:nvSpPr>
        <p:spPr>
          <a:xfrm>
            <a:off x="3945725" y="895159"/>
            <a:ext cx="4007364" cy="505438"/>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Objetivos Específicos</a:t>
            </a:r>
            <a:endParaRPr lang="es-ES" sz="2800" b="1" dirty="0"/>
          </a:p>
        </p:txBody>
      </p:sp>
      <p:sp>
        <p:nvSpPr>
          <p:cNvPr id="5" name="Rectángulo 4"/>
          <p:cNvSpPr/>
          <p:nvPr/>
        </p:nvSpPr>
        <p:spPr>
          <a:xfrm>
            <a:off x="230948" y="3622265"/>
            <a:ext cx="11826660" cy="3500958"/>
          </a:xfrm>
          <a:prstGeom prst="rect">
            <a:avLst/>
          </a:prstGeom>
        </p:spPr>
        <p:txBody>
          <a:bodyPr wrap="square">
            <a:spAutoFit/>
          </a:bodyPr>
          <a:lstStyle/>
          <a:p>
            <a:pPr marL="342900" indent="-342900" algn="just">
              <a:buFont typeface="Wingdings" panose="05000000000000000000" pitchFamily="2" charset="2"/>
              <a:buChar char="q"/>
            </a:pPr>
            <a:r>
              <a:rPr lang="es-CO" sz="2000" dirty="0">
                <a:latin typeface="Times New Roman" panose="02020603050405020304" pitchFamily="18" charset="0"/>
                <a:cs typeface="Times New Roman" panose="02020603050405020304" pitchFamily="18" charset="0"/>
              </a:rPr>
              <a:t>Mejorar la interacción de comunicación con el cliente al momento de diseñar software utilizando el modelo Product Canvas</a:t>
            </a:r>
            <a:r>
              <a:rPr lang="es-CO"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endParaRPr lang="es-CO"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s-CO" sz="2000" dirty="0">
                <a:latin typeface="Times New Roman" panose="02020603050405020304" pitchFamily="18" charset="0"/>
                <a:cs typeface="Times New Roman" panose="02020603050405020304" pitchFamily="18" charset="0"/>
              </a:rPr>
              <a:t>Identificar una línea de productos software con las funcionalidades necesarias, que permitan reutilizar código existente; para reducir tiempo de trabajo en el desarrollo de </a:t>
            </a:r>
            <a:r>
              <a:rPr lang="es-CO" sz="2000" dirty="0" smtClean="0">
                <a:latin typeface="Times New Roman" panose="02020603050405020304" pitchFamily="18" charset="0"/>
                <a:cs typeface="Times New Roman" panose="02020603050405020304" pitchFamily="18" charset="0"/>
              </a:rPr>
              <a:t>software.</a:t>
            </a:r>
          </a:p>
          <a:p>
            <a:pPr marL="342900" indent="-342900" algn="just">
              <a:buFont typeface="Wingdings" panose="05000000000000000000" pitchFamily="2" charset="2"/>
              <a:buChar char="q"/>
            </a:pPr>
            <a:endParaRPr lang="es-CO"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s-CO" sz="2000" dirty="0" smtClean="0">
                <a:latin typeface="Times New Roman" panose="02020603050405020304" pitchFamily="18" charset="0"/>
                <a:cs typeface="Times New Roman" panose="02020603050405020304" pitchFamily="18" charset="0"/>
              </a:rPr>
              <a:t>Documentar la información recopilada para fomentar el uso de herramientas innovadoras para el desarrollo de software. </a:t>
            </a:r>
          </a:p>
          <a:p>
            <a:pPr marL="342900" lvl="0" indent="-342900" algn="just">
              <a:lnSpc>
                <a:spcPct val="150000"/>
              </a:lnSpc>
              <a:buFont typeface="Wingdings" panose="05000000000000000000" pitchFamily="2" charset="2"/>
              <a:buChar char="q"/>
            </a:pPr>
            <a:endParaRPr lang="es-ES" sz="2000" dirty="0"/>
          </a:p>
          <a:p>
            <a:pPr marL="342900" lvl="0" indent="-342900" algn="just">
              <a:lnSpc>
                <a:spcPct val="150000"/>
              </a:lnSpc>
              <a:spcAft>
                <a:spcPts val="0"/>
              </a:spcAft>
              <a:buFont typeface="Wingdings" panose="05000000000000000000" pitchFamily="2" charset="2"/>
              <a:buChar char="q"/>
            </a:pPr>
            <a:endParaRPr lang="es-ES" sz="2100" dirty="0" smtClean="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691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6553615" cy="690319"/>
          </a:xfrm>
        </p:spPr>
        <p:txBody>
          <a:bodyPr>
            <a:normAutofit/>
          </a:bodyPr>
          <a:lstStyle/>
          <a:p>
            <a:r>
              <a:rPr lang="es-ES" sz="3200" b="1" dirty="0" smtClean="0"/>
              <a:t>Marco Teórico</a:t>
            </a:r>
            <a:endParaRPr lang="es-ES" sz="3200" b="1" dirty="0"/>
          </a:p>
        </p:txBody>
      </p:sp>
      <p:sp>
        <p:nvSpPr>
          <p:cNvPr id="3" name="Título 1"/>
          <p:cNvSpPr txBox="1">
            <a:spLocks/>
          </p:cNvSpPr>
          <p:nvPr/>
        </p:nvSpPr>
        <p:spPr>
          <a:xfrm>
            <a:off x="4156969" y="690319"/>
            <a:ext cx="4371643"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Modelo Product Cavas</a:t>
            </a:r>
            <a:endParaRPr lang="es-ES" sz="2800" b="1" dirty="0"/>
          </a:p>
        </p:txBody>
      </p:sp>
      <p:pic>
        <p:nvPicPr>
          <p:cNvPr id="2050" name="Picture 2" descr="http://www.scrummanager.net/bok/images/3/3a/Product_canvas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483" y="1380638"/>
            <a:ext cx="8010856" cy="546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0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5821" y="1101778"/>
            <a:ext cx="9695859" cy="5756222"/>
          </a:xfrm>
        </p:spPr>
        <p:txBody>
          <a:bodyPr>
            <a:normAutofit/>
          </a:bodyPr>
          <a:lstStyle/>
          <a:p>
            <a:r>
              <a:rPr lang="es-CO" b="1" dirty="0" smtClean="0"/>
              <a:t>1. Visión</a:t>
            </a:r>
          </a:p>
          <a:p>
            <a:pPr marL="0" indent="0">
              <a:buNone/>
            </a:pPr>
            <a:r>
              <a:rPr lang="es-CO" dirty="0" smtClean="0"/>
              <a:t>Cual es la razón o la idea del producto</a:t>
            </a:r>
          </a:p>
          <a:p>
            <a:r>
              <a:rPr lang="es-CO" b="1" dirty="0" smtClean="0"/>
              <a:t>2. Nombre del producto</a:t>
            </a:r>
          </a:p>
          <a:p>
            <a:pPr marL="0" indent="0">
              <a:buNone/>
            </a:pPr>
            <a:r>
              <a:rPr lang="es-CO" dirty="0" smtClean="0"/>
              <a:t>Un nombre que describa el producto</a:t>
            </a:r>
          </a:p>
          <a:p>
            <a:r>
              <a:rPr lang="es-CO" b="1" dirty="0" smtClean="0"/>
              <a:t>3. Usuarios</a:t>
            </a:r>
          </a:p>
          <a:p>
            <a:pPr marL="0" indent="0">
              <a:buNone/>
            </a:pPr>
            <a:r>
              <a:rPr lang="es-CO" dirty="0" smtClean="0"/>
              <a:t>A quien va dirigido el producto, y que características deben tener lo usuarios.</a:t>
            </a:r>
          </a:p>
          <a:p>
            <a:r>
              <a:rPr lang="es-CO" b="1" dirty="0" smtClean="0"/>
              <a:t>4. Tareas</a:t>
            </a:r>
          </a:p>
          <a:p>
            <a:pPr marL="685800" lvl="1">
              <a:buFont typeface="Wingdings" panose="05000000000000000000" pitchFamily="2" charset="2"/>
              <a:buChar char="q"/>
            </a:pPr>
            <a:r>
              <a:rPr lang="es-CO" dirty="0" smtClean="0"/>
              <a:t>UX</a:t>
            </a:r>
          </a:p>
          <a:p>
            <a:pPr marL="685800" lvl="1">
              <a:buFont typeface="Wingdings" panose="05000000000000000000" pitchFamily="2" charset="2"/>
              <a:buChar char="q"/>
            </a:pPr>
            <a:r>
              <a:rPr lang="es-CO" dirty="0" smtClean="0"/>
              <a:t>Historias de usuarios</a:t>
            </a:r>
          </a:p>
          <a:p>
            <a:pPr marL="685800" lvl="1">
              <a:buFont typeface="Wingdings" panose="05000000000000000000" pitchFamily="2" charset="2"/>
              <a:buChar char="q"/>
            </a:pPr>
            <a:r>
              <a:rPr lang="es-CO" dirty="0" smtClean="0"/>
              <a:t>Funcionalidades del producto</a:t>
            </a:r>
          </a:p>
          <a:p>
            <a:pPr marL="685800" lvl="1">
              <a:buFont typeface="Wingdings" panose="05000000000000000000" pitchFamily="2" charset="2"/>
              <a:buChar char="q"/>
            </a:pPr>
            <a:r>
              <a:rPr lang="es-CO" dirty="0" smtClean="0"/>
              <a:t>Diseños</a:t>
            </a:r>
          </a:p>
          <a:p>
            <a:pPr marL="685800" lvl="1">
              <a:buFont typeface="Wingdings" panose="05000000000000000000" pitchFamily="2" charset="2"/>
              <a:buChar char="q"/>
            </a:pPr>
            <a:r>
              <a:rPr lang="es-CO" dirty="0" smtClean="0"/>
              <a:t>Restricciones</a:t>
            </a:r>
          </a:p>
          <a:p>
            <a:pPr marL="685800" lvl="1">
              <a:buFont typeface="Wingdings" panose="05000000000000000000" pitchFamily="2" charset="2"/>
              <a:buChar char="q"/>
            </a:pPr>
            <a:r>
              <a:rPr lang="es-CO" dirty="0" smtClean="0"/>
              <a:t>Reglas de negocio</a:t>
            </a:r>
          </a:p>
        </p:txBody>
      </p:sp>
      <p:sp>
        <p:nvSpPr>
          <p:cNvPr id="4" name="Título 1"/>
          <p:cNvSpPr txBox="1">
            <a:spLocks/>
          </p:cNvSpPr>
          <p:nvPr/>
        </p:nvSpPr>
        <p:spPr>
          <a:xfrm>
            <a:off x="0" y="0"/>
            <a:ext cx="4371643"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Modelo Product Cavas</a:t>
            </a:r>
            <a:endParaRPr lang="es-ES" sz="2800" b="1" dirty="0"/>
          </a:p>
        </p:txBody>
      </p:sp>
    </p:spTree>
    <p:extLst>
      <p:ext uri="{BB962C8B-B14F-4D97-AF65-F5344CB8AC3E}">
        <p14:creationId xmlns:p14="http://schemas.microsoft.com/office/powerpoint/2010/main" val="149920170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1615</TotalTime>
  <Words>1558</Words>
  <Application>Microsoft Office PowerPoint</Application>
  <PresentationFormat>Panorámica</PresentationFormat>
  <Paragraphs>215</Paragraphs>
  <Slides>37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Arial Rounded MT Bold</vt:lpstr>
      <vt:lpstr>Calibri</vt:lpstr>
      <vt:lpstr>Times New Roman</vt:lpstr>
      <vt:lpstr>Trebuchet MS</vt:lpstr>
      <vt:lpstr>Wingdings</vt:lpstr>
      <vt:lpstr>Wingdings 3</vt:lpstr>
      <vt:lpstr>Faceta</vt:lpstr>
      <vt:lpstr>Presentación de PowerPoint</vt:lpstr>
      <vt:lpstr>AGENDA</vt:lpstr>
      <vt:lpstr>Introducción </vt:lpstr>
      <vt:lpstr>Introducción   Planteamiento del problema</vt:lpstr>
      <vt:lpstr>Presentación de PowerPoint</vt:lpstr>
      <vt:lpstr>Objetivos</vt:lpstr>
      <vt:lpstr>Objetivos</vt:lpstr>
      <vt:lpstr>Marco Teórico</vt:lpstr>
      <vt:lpstr>Presentación de PowerPoint</vt:lpstr>
      <vt:lpstr>Presentación de PowerPoint</vt:lpstr>
      <vt:lpstr>Marco Teórico</vt:lpstr>
      <vt:lpstr>Ruby como lenguaje</vt:lpstr>
      <vt:lpstr>Marco Teórico</vt:lpstr>
      <vt:lpstr>Gemas</vt:lpstr>
      <vt:lpstr>Gema mysql2</vt:lpstr>
      <vt:lpstr>Gema devise</vt:lpstr>
      <vt:lpstr>Gema carrierwave</vt:lpstr>
      <vt:lpstr>Marco Teórico</vt:lpstr>
      <vt:lpstr>¿Qué es Sencha?</vt:lpstr>
      <vt:lpstr>Marco Teórico</vt:lpstr>
      <vt:lpstr>Marco Teórico</vt:lpstr>
      <vt:lpstr>Marco Teórico</vt:lpstr>
      <vt:lpstr>Marco Teórico</vt:lpstr>
      <vt:lpstr>Marco Teórico</vt:lpstr>
      <vt:lpstr>Marco Teórico</vt:lpstr>
      <vt:lpstr>Solución</vt:lpstr>
      <vt:lpstr>Solución</vt:lpstr>
      <vt:lpstr>Solución</vt:lpstr>
      <vt:lpstr>5.- Solución</vt:lpstr>
      <vt:lpstr>Conclusiones y Recomendaciones</vt:lpstr>
      <vt:lpstr>Conclusiones y Recomendaciones</vt:lpstr>
      <vt:lpstr>Conclusiones y Recomendaciones</vt:lpstr>
      <vt:lpstr>Conclusiones y Recomendaciones</vt:lpstr>
      <vt:lpstr>Conclusiones y Recomendaciones</vt:lpstr>
      <vt:lpstr>Conclusiones y Recomendaciones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Ramos</dc:creator>
  <cp:lastModifiedBy>ANFP-09</cp:lastModifiedBy>
  <cp:revision>152</cp:revision>
  <dcterms:created xsi:type="dcterms:W3CDTF">2015-04-13T00:19:01Z</dcterms:created>
  <dcterms:modified xsi:type="dcterms:W3CDTF">2016-01-21T21:05:24Z</dcterms:modified>
</cp:coreProperties>
</file>