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6"/>
  </p:notesMasterIdLst>
  <p:handoutMasterIdLst>
    <p:handoutMasterId r:id="rId27"/>
  </p:handoutMasterIdLst>
  <p:sldIdLst>
    <p:sldId id="296" r:id="rId2"/>
    <p:sldId id="257" r:id="rId3"/>
    <p:sldId id="258" r:id="rId4"/>
    <p:sldId id="259" r:id="rId5"/>
    <p:sldId id="260" r:id="rId6"/>
    <p:sldId id="261" r:id="rId7"/>
    <p:sldId id="262" r:id="rId8"/>
    <p:sldId id="263" r:id="rId9"/>
    <p:sldId id="266" r:id="rId10"/>
    <p:sldId id="267" r:id="rId11"/>
    <p:sldId id="269" r:id="rId12"/>
    <p:sldId id="271" r:id="rId13"/>
    <p:sldId id="272" r:id="rId14"/>
    <p:sldId id="295" r:id="rId15"/>
    <p:sldId id="274" r:id="rId16"/>
    <p:sldId id="293" r:id="rId17"/>
    <p:sldId id="294" r:id="rId18"/>
    <p:sldId id="277" r:id="rId19"/>
    <p:sldId id="278" r:id="rId20"/>
    <p:sldId id="279" r:id="rId21"/>
    <p:sldId id="299" r:id="rId22"/>
    <p:sldId id="286" r:id="rId23"/>
    <p:sldId id="298" r:id="rId24"/>
    <p:sldId id="288" r:id="rId25"/>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69C7853C-536D-4A76-A0AE-DD22124D55A5}" styleName="Estilo temático 1 - Énfasis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16" autoAdjust="0"/>
  </p:normalViewPr>
  <p:slideViewPr>
    <p:cSldViewPr>
      <p:cViewPr varScale="1">
        <p:scale>
          <a:sx n="70" d="100"/>
          <a:sy n="70" d="100"/>
        </p:scale>
        <p:origin x="136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6" Type="http://schemas.openxmlformats.org/officeDocument/2006/relationships/chartUserShapes" Target="../drawings/drawing2.xml"/><Relationship Id="rId5" Type="http://schemas.openxmlformats.org/officeDocument/2006/relationships/package" Target="../embeddings/Hoja_de_c_lculo_de_Microsoft_Excel2.xlsx"/><Relationship Id="rId4" Type="http://schemas.openxmlformats.org/officeDocument/2006/relationships/image" Target="../media/image12.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EC" b="1"/>
              <a:t>TEACHER'S</a:t>
            </a:r>
            <a:r>
              <a:rPr lang="es-EC" b="1" baseline="0"/>
              <a:t> SURVEY</a:t>
            </a:r>
            <a:endParaRPr lang="es-EC" b="1"/>
          </a:p>
        </c:rich>
      </c:tx>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clustered"/>
        <c:varyColors val="0"/>
        <c:ser>
          <c:idx val="0"/>
          <c:order val="0"/>
          <c:tx>
            <c:strRef>
              <c:f>Hoja1!$B$1</c:f>
              <c:strCache>
                <c:ptCount val="1"/>
                <c:pt idx="0">
                  <c:v>YES</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Hoja1!$A$3:$A$12</c:f>
              <c:strCache>
                <c:ptCount val="10"/>
                <c:pt idx="0">
                  <c:v>1.    Do you think that technology is a valuable tool in the English classroom?</c:v>
                </c:pt>
                <c:pt idx="1">
                  <c:v>2.    In your opinion, do students learn better using new technology?</c:v>
                </c:pt>
                <c:pt idx="2">
                  <c:v>3.    Do you use new technology to make easier the students learning process?</c:v>
                </c:pt>
                <c:pt idx="3">
                  <c:v>4.    Have you attended any course in order to get skills and experience in the use new technology?</c:v>
                </c:pt>
                <c:pt idx="4">
                  <c:v>5.    Are you trained to use basic applications such as word processors, spreadsheets, and presentation programs in the classroom?</c:v>
                </c:pt>
                <c:pt idx="5">
                  <c:v>6.    Do you think that the high cost of high cost of equipment could be a barrier to integrate new technology in the classroom?</c:v>
                </c:pt>
                <c:pt idx="6">
                  <c:v>7.    Do you think that the lack time for training could be a barrier to use new technology in teaching?</c:v>
                </c:pt>
                <c:pt idx="7">
                  <c:v>8.    Have you ever experienced any kind of anxiety or resistance to use new technology?</c:v>
                </c:pt>
                <c:pt idx="8">
                  <c:v>9.    Are you motivated to use new technology to improve teaching?</c:v>
                </c:pt>
                <c:pt idx="9">
                  <c:v>10. Would you like to be trained to use the new technology in the English classroom?</c:v>
                </c:pt>
              </c:strCache>
            </c:strRef>
          </c:cat>
          <c:val>
            <c:numRef>
              <c:f>Hoja1!$G$3:$G$12</c:f>
              <c:numCache>
                <c:formatCode>0%</c:formatCode>
                <c:ptCount val="10"/>
                <c:pt idx="0">
                  <c:v>0.53333333333333333</c:v>
                </c:pt>
                <c:pt idx="1">
                  <c:v>0.26666666666666666</c:v>
                </c:pt>
                <c:pt idx="2">
                  <c:v>0.8</c:v>
                </c:pt>
                <c:pt idx="3">
                  <c:v>0.13333333333333333</c:v>
                </c:pt>
                <c:pt idx="4">
                  <c:v>0.33333333333333331</c:v>
                </c:pt>
                <c:pt idx="5">
                  <c:v>0.93333333333333335</c:v>
                </c:pt>
                <c:pt idx="6">
                  <c:v>1</c:v>
                </c:pt>
                <c:pt idx="7">
                  <c:v>0.73333333333333328</c:v>
                </c:pt>
                <c:pt idx="8">
                  <c:v>0.13333333333333333</c:v>
                </c:pt>
                <c:pt idx="9">
                  <c:v>0.8</c:v>
                </c:pt>
              </c:numCache>
            </c:numRef>
          </c:val>
        </c:ser>
        <c:ser>
          <c:idx val="1"/>
          <c:order val="1"/>
          <c:tx>
            <c:strRef>
              <c:f>Hoja1!$C$1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Hoja1!$A$3:$A$12</c:f>
              <c:strCache>
                <c:ptCount val="10"/>
                <c:pt idx="0">
                  <c:v>1.    Do you think that technology is a valuable tool in the English classroom?</c:v>
                </c:pt>
                <c:pt idx="1">
                  <c:v>2.    In your opinion, do students learn better using new technology?</c:v>
                </c:pt>
                <c:pt idx="2">
                  <c:v>3.    Do you use new technology to make easier the students learning process?</c:v>
                </c:pt>
                <c:pt idx="3">
                  <c:v>4.    Have you attended any course in order to get skills and experience in the use new technology?</c:v>
                </c:pt>
                <c:pt idx="4">
                  <c:v>5.    Are you trained to use basic applications such as word processors, spreadsheets, and presentation programs in the classroom?</c:v>
                </c:pt>
                <c:pt idx="5">
                  <c:v>6.    Do you think that the high cost of high cost of equipment could be a barrier to integrate new technology in the classroom?</c:v>
                </c:pt>
                <c:pt idx="6">
                  <c:v>7.    Do you think that the lack time for training could be a barrier to use new technology in teaching?</c:v>
                </c:pt>
                <c:pt idx="7">
                  <c:v>8.    Have you ever experienced any kind of anxiety or resistance to use new technology?</c:v>
                </c:pt>
                <c:pt idx="8">
                  <c:v>9.    Are you motivated to use new technology to improve teaching?</c:v>
                </c:pt>
                <c:pt idx="9">
                  <c:v>10. Would you like to be trained to use the new technology in the English classroom?</c:v>
                </c:pt>
              </c:strCache>
            </c:strRef>
          </c:cat>
          <c:val>
            <c:numRef>
              <c:f>Hoja1!$H$3:$H$12</c:f>
              <c:numCache>
                <c:formatCode>0%</c:formatCode>
                <c:ptCount val="10"/>
                <c:pt idx="0">
                  <c:v>0.33333333333333331</c:v>
                </c:pt>
                <c:pt idx="1">
                  <c:v>0.66666666666666663</c:v>
                </c:pt>
                <c:pt idx="2">
                  <c:v>0.2</c:v>
                </c:pt>
                <c:pt idx="3">
                  <c:v>0.73333333333333328</c:v>
                </c:pt>
                <c:pt idx="4">
                  <c:v>0.6</c:v>
                </c:pt>
                <c:pt idx="5">
                  <c:v>6.6666666666666666E-2</c:v>
                </c:pt>
                <c:pt idx="6">
                  <c:v>0</c:v>
                </c:pt>
                <c:pt idx="7">
                  <c:v>0.2</c:v>
                </c:pt>
                <c:pt idx="8">
                  <c:v>0.33333333333333331</c:v>
                </c:pt>
                <c:pt idx="9">
                  <c:v>0.13333333333333333</c:v>
                </c:pt>
              </c:numCache>
            </c:numRef>
          </c:val>
        </c:ser>
        <c:ser>
          <c:idx val="2"/>
          <c:order val="2"/>
          <c:tx>
            <c:strRef>
              <c:f>Hoja1!$D$1</c:f>
              <c:strCache>
                <c:ptCount val="1"/>
                <c:pt idx="0">
                  <c:v>A little</c:v>
                </c:pt>
              </c:strCache>
            </c:strRef>
          </c:tx>
          <c:spPr>
            <a:solidFill>
              <a:schemeClr val="tx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Hoja1!$A$3:$A$12</c:f>
              <c:strCache>
                <c:ptCount val="10"/>
                <c:pt idx="0">
                  <c:v>1.    Do you think that technology is a valuable tool in the English classroom?</c:v>
                </c:pt>
                <c:pt idx="1">
                  <c:v>2.    In your opinion, do students learn better using new technology?</c:v>
                </c:pt>
                <c:pt idx="2">
                  <c:v>3.    Do you use new technology to make easier the students learning process?</c:v>
                </c:pt>
                <c:pt idx="3">
                  <c:v>4.    Have you attended any course in order to get skills and experience in the use new technology?</c:v>
                </c:pt>
                <c:pt idx="4">
                  <c:v>5.    Are you trained to use basic applications such as word processors, spreadsheets, and presentation programs in the classroom?</c:v>
                </c:pt>
                <c:pt idx="5">
                  <c:v>6.    Do you think that the high cost of high cost of equipment could be a barrier to integrate new technology in the classroom?</c:v>
                </c:pt>
                <c:pt idx="6">
                  <c:v>7.    Do you think that the lack time for training could be a barrier to use new technology in teaching?</c:v>
                </c:pt>
                <c:pt idx="7">
                  <c:v>8.    Have you ever experienced any kind of anxiety or resistance to use new technology?</c:v>
                </c:pt>
                <c:pt idx="8">
                  <c:v>9.    Are you motivated to use new technology to improve teaching?</c:v>
                </c:pt>
                <c:pt idx="9">
                  <c:v>10. Would you like to be trained to use the new technology in the English classroom?</c:v>
                </c:pt>
              </c:strCache>
            </c:strRef>
          </c:cat>
          <c:val>
            <c:numRef>
              <c:f>Hoja1!$I$3:$I$12</c:f>
              <c:numCache>
                <c:formatCode>0%</c:formatCode>
                <c:ptCount val="10"/>
                <c:pt idx="0">
                  <c:v>0.13333333333333333</c:v>
                </c:pt>
                <c:pt idx="1">
                  <c:v>6.6666666666666666E-2</c:v>
                </c:pt>
                <c:pt idx="2">
                  <c:v>0</c:v>
                </c:pt>
                <c:pt idx="3">
                  <c:v>0.13333333333333333</c:v>
                </c:pt>
                <c:pt idx="4">
                  <c:v>6.6666666666666666E-2</c:v>
                </c:pt>
                <c:pt idx="5">
                  <c:v>0</c:v>
                </c:pt>
                <c:pt idx="6">
                  <c:v>0</c:v>
                </c:pt>
                <c:pt idx="7">
                  <c:v>6.6666666666666666E-2</c:v>
                </c:pt>
                <c:pt idx="8">
                  <c:v>0.53333333333333333</c:v>
                </c:pt>
                <c:pt idx="9">
                  <c:v>6.6666666666666666E-2</c:v>
                </c:pt>
              </c:numCache>
            </c:numRef>
          </c:val>
        </c:ser>
        <c:dLbls>
          <c:showLegendKey val="0"/>
          <c:showVal val="0"/>
          <c:showCatName val="0"/>
          <c:showSerName val="0"/>
          <c:showPercent val="0"/>
          <c:showBubbleSize val="0"/>
        </c:dLbls>
        <c:gapWidth val="219"/>
        <c:overlap val="-27"/>
        <c:axId val="920497632"/>
        <c:axId val="920498720"/>
      </c:barChart>
      <c:catAx>
        <c:axId val="920497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crossAx val="920498720"/>
        <c:crosses val="autoZero"/>
        <c:auto val="1"/>
        <c:lblAlgn val="ctr"/>
        <c:lblOffset val="100"/>
        <c:noMultiLvlLbl val="0"/>
      </c:catAx>
      <c:valAx>
        <c:axId val="9204987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20497632"/>
        <c:crosses val="autoZero"/>
        <c:crossBetween val="between"/>
      </c:valAx>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ffectLst/>
      </c:spPr>
    </c:plotArea>
    <c:legend>
      <c:legendPos val="r"/>
      <c:layout>
        <c:manualLayout>
          <c:xMode val="edge"/>
          <c:yMode val="edge"/>
          <c:x val="0.93377143482064739"/>
          <c:y val="0.37566546377443794"/>
          <c:w val="5.372856517935258E-2"/>
          <c:h val="0.2403491295554586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s-ES" sz="1800" b="1" dirty="0" smtClean="0"/>
              <a:t>SURVEY TO</a:t>
            </a:r>
            <a:r>
              <a:rPr lang="es-ES" sz="1800" b="1" baseline="0" dirty="0" smtClean="0"/>
              <a:t> THE </a:t>
            </a:r>
            <a:r>
              <a:rPr lang="es-ES" sz="1800" b="1" dirty="0" smtClean="0"/>
              <a:t>STUDENTS </a:t>
            </a:r>
            <a:endParaRPr lang="es-ES" sz="1800" b="1" dirty="0"/>
          </a:p>
        </c:rich>
      </c:tx>
      <c:layout>
        <c:manualLayout>
          <c:xMode val="edge"/>
          <c:yMode val="edge"/>
          <c:x val="0.39769094488188983"/>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es-ES"/>
        </a:p>
      </c:txPr>
    </c:title>
    <c:autoTitleDeleted val="0"/>
    <c:plotArea>
      <c:layout>
        <c:manualLayout>
          <c:layoutTarget val="inner"/>
          <c:xMode val="edge"/>
          <c:yMode val="edge"/>
          <c:x val="5.0853893091889514E-2"/>
          <c:y val="4.8047920552569491E-2"/>
          <c:w val="0.84354380646986404"/>
          <c:h val="0.77348825473261162"/>
        </c:manualLayout>
      </c:layout>
      <c:barChart>
        <c:barDir val="col"/>
        <c:grouping val="clustered"/>
        <c:varyColors val="0"/>
        <c:ser>
          <c:idx val="0"/>
          <c:order val="0"/>
          <c:tx>
            <c:strRef>
              <c:f>Hoja1!$B$1</c:f>
              <c:strCache>
                <c:ptCount val="1"/>
                <c:pt idx="0">
                  <c:v>YES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Hoja1!$A$3:$A$12</c:f>
              <c:strCache>
                <c:ptCount val="10"/>
                <c:pt idx="0">
                  <c:v>Do you enjoy learning English when the teacher use new technology in the classroom?</c:v>
                </c:pt>
                <c:pt idx="1">
                  <c:v>Do you think teachers have enough experience in using new technology?</c:v>
                </c:pt>
                <c:pt idx="2">
                  <c:v>Do you think teachers are prepared to solve any problems about hardware and software during the classroom activities?</c:v>
                </c:pt>
                <c:pt idx="3">
                  <c:v>Are teachers using internet, digital media tools to enhance students learning?</c:v>
                </c:pt>
                <c:pt idx="4">
                  <c:v>Are teachers integrating video clips into Power Point presentation in the classroom?</c:v>
                </c:pt>
                <c:pt idx="5">
                  <c:v>Do you think that teachers are trained to give support and share knowledge online?</c:v>
                </c:pt>
                <c:pt idx="6">
                  <c:v>Do you think that teachers are prepared to create visual aids for teaching?</c:v>
                </c:pt>
                <c:pt idx="7">
                  <c:v>Do you think that teachers have positive attitude toward new technology?</c:v>
                </c:pt>
                <c:pt idx="8">
                  <c:v>Do you think that teachers avoid using the new technology because they don´t trust in its efficacy?</c:v>
                </c:pt>
                <c:pt idx="9">
                  <c:v>Would you like to learn English by using new technology?</c:v>
                </c:pt>
              </c:strCache>
            </c:strRef>
          </c:cat>
          <c:val>
            <c:numRef>
              <c:f>Hoja1!$G$3:$G$12</c:f>
              <c:numCache>
                <c:formatCode>0%</c:formatCode>
                <c:ptCount val="10"/>
                <c:pt idx="0">
                  <c:v>0.72</c:v>
                </c:pt>
                <c:pt idx="1">
                  <c:v>0.12</c:v>
                </c:pt>
                <c:pt idx="2">
                  <c:v>0.2</c:v>
                </c:pt>
                <c:pt idx="3">
                  <c:v>0.36</c:v>
                </c:pt>
                <c:pt idx="4">
                  <c:v>0.2</c:v>
                </c:pt>
                <c:pt idx="5">
                  <c:v>0.2</c:v>
                </c:pt>
                <c:pt idx="6">
                  <c:v>0.32</c:v>
                </c:pt>
                <c:pt idx="7">
                  <c:v>0.16</c:v>
                </c:pt>
                <c:pt idx="8">
                  <c:v>0.8</c:v>
                </c:pt>
                <c:pt idx="9">
                  <c:v>0.68</c:v>
                </c:pt>
              </c:numCache>
            </c:numRef>
          </c:val>
        </c:ser>
        <c:ser>
          <c:idx val="1"/>
          <c:order val="1"/>
          <c:tx>
            <c:strRef>
              <c:f>Hoja1!$C$1</c:f>
              <c:strCache>
                <c:ptCount val="1"/>
                <c:pt idx="0">
                  <c:v>NO</c:v>
                </c:pt>
              </c:strCache>
            </c:strRef>
          </c:tx>
          <c:spPr>
            <a:solidFill>
              <a:srgbClr val="FF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Hoja1!$A$3:$A$12</c:f>
              <c:strCache>
                <c:ptCount val="10"/>
                <c:pt idx="0">
                  <c:v>Do you enjoy learning English when the teacher use new technology in the classroom?</c:v>
                </c:pt>
                <c:pt idx="1">
                  <c:v>Do you think teachers have enough experience in using new technology?</c:v>
                </c:pt>
                <c:pt idx="2">
                  <c:v>Do you think teachers are prepared to solve any problems about hardware and software during the classroom activities?</c:v>
                </c:pt>
                <c:pt idx="3">
                  <c:v>Are teachers using internet, digital media tools to enhance students learning?</c:v>
                </c:pt>
                <c:pt idx="4">
                  <c:v>Are teachers integrating video clips into Power Point presentation in the classroom?</c:v>
                </c:pt>
                <c:pt idx="5">
                  <c:v>Do you think that teachers are trained to give support and share knowledge online?</c:v>
                </c:pt>
                <c:pt idx="6">
                  <c:v>Do you think that teachers are prepared to create visual aids for teaching?</c:v>
                </c:pt>
                <c:pt idx="7">
                  <c:v>Do you think that teachers have positive attitude toward new technology?</c:v>
                </c:pt>
                <c:pt idx="8">
                  <c:v>Do you think that teachers avoid using the new technology because they don´t trust in its efficacy?</c:v>
                </c:pt>
                <c:pt idx="9">
                  <c:v>Would you like to learn English by using new technology?</c:v>
                </c:pt>
              </c:strCache>
            </c:strRef>
          </c:cat>
          <c:val>
            <c:numRef>
              <c:f>Hoja1!$H$3:$H$12</c:f>
              <c:numCache>
                <c:formatCode>0%</c:formatCode>
                <c:ptCount val="10"/>
                <c:pt idx="0">
                  <c:v>0.16</c:v>
                </c:pt>
                <c:pt idx="1">
                  <c:v>0.8</c:v>
                </c:pt>
                <c:pt idx="2">
                  <c:v>0.6</c:v>
                </c:pt>
                <c:pt idx="3">
                  <c:v>0.52</c:v>
                </c:pt>
                <c:pt idx="4">
                  <c:v>0.64</c:v>
                </c:pt>
                <c:pt idx="5">
                  <c:v>0.8</c:v>
                </c:pt>
                <c:pt idx="6">
                  <c:v>0.48</c:v>
                </c:pt>
                <c:pt idx="7">
                  <c:v>0.76</c:v>
                </c:pt>
                <c:pt idx="8">
                  <c:v>0.2</c:v>
                </c:pt>
                <c:pt idx="9">
                  <c:v>0.32</c:v>
                </c:pt>
              </c:numCache>
            </c:numRef>
          </c:val>
        </c:ser>
        <c:ser>
          <c:idx val="2"/>
          <c:order val="2"/>
          <c:tx>
            <c:strRef>
              <c:f>Hoja1!$D$1</c:f>
              <c:strCache>
                <c:ptCount val="1"/>
                <c:pt idx="0">
                  <c:v>A LITTLE</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Hoja1!$A$3:$A$12</c:f>
              <c:strCache>
                <c:ptCount val="10"/>
                <c:pt idx="0">
                  <c:v>Do you enjoy learning English when the teacher use new technology in the classroom?</c:v>
                </c:pt>
                <c:pt idx="1">
                  <c:v>Do you think teachers have enough experience in using new technology?</c:v>
                </c:pt>
                <c:pt idx="2">
                  <c:v>Do you think teachers are prepared to solve any problems about hardware and software during the classroom activities?</c:v>
                </c:pt>
                <c:pt idx="3">
                  <c:v>Are teachers using internet, digital media tools to enhance students learning?</c:v>
                </c:pt>
                <c:pt idx="4">
                  <c:v>Are teachers integrating video clips into Power Point presentation in the classroom?</c:v>
                </c:pt>
                <c:pt idx="5">
                  <c:v>Do you think that teachers are trained to give support and share knowledge online?</c:v>
                </c:pt>
                <c:pt idx="6">
                  <c:v>Do you think that teachers are prepared to create visual aids for teaching?</c:v>
                </c:pt>
                <c:pt idx="7">
                  <c:v>Do you think that teachers have positive attitude toward new technology?</c:v>
                </c:pt>
                <c:pt idx="8">
                  <c:v>Do you think that teachers avoid using the new technology because they don´t trust in its efficacy?</c:v>
                </c:pt>
                <c:pt idx="9">
                  <c:v>Would you like to learn English by using new technology?</c:v>
                </c:pt>
              </c:strCache>
            </c:strRef>
          </c:cat>
          <c:val>
            <c:numRef>
              <c:f>Hoja1!$I$3:$I$12</c:f>
              <c:numCache>
                <c:formatCode>0%</c:formatCode>
                <c:ptCount val="10"/>
                <c:pt idx="0">
                  <c:v>0.12</c:v>
                </c:pt>
                <c:pt idx="1">
                  <c:v>0.08</c:v>
                </c:pt>
                <c:pt idx="2">
                  <c:v>0.2</c:v>
                </c:pt>
                <c:pt idx="3">
                  <c:v>0.12</c:v>
                </c:pt>
                <c:pt idx="4">
                  <c:v>0.16</c:v>
                </c:pt>
                <c:pt idx="5">
                  <c:v>0</c:v>
                </c:pt>
                <c:pt idx="6">
                  <c:v>0.2</c:v>
                </c:pt>
                <c:pt idx="7">
                  <c:v>0.08</c:v>
                </c:pt>
                <c:pt idx="8">
                  <c:v>0</c:v>
                </c:pt>
                <c:pt idx="9">
                  <c:v>0</c:v>
                </c:pt>
              </c:numCache>
            </c:numRef>
          </c:val>
        </c:ser>
        <c:dLbls>
          <c:dLblPos val="outEnd"/>
          <c:showLegendKey val="0"/>
          <c:showVal val="1"/>
          <c:showCatName val="0"/>
          <c:showSerName val="0"/>
          <c:showPercent val="0"/>
          <c:showBubbleSize val="0"/>
        </c:dLbls>
        <c:gapWidth val="219"/>
        <c:overlap val="-27"/>
        <c:axId val="920497088"/>
        <c:axId val="920484576"/>
      </c:barChart>
      <c:catAx>
        <c:axId val="920497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none" spc="0" baseline="0">
                <a:ln w="0"/>
                <a:solidFill>
                  <a:schemeClr val="tx1"/>
                </a:solidFill>
                <a:effectLst>
                  <a:outerShdw blurRad="38100" dist="19050" dir="2700000" algn="tl" rotWithShape="0">
                    <a:schemeClr val="dk1">
                      <a:alpha val="40000"/>
                    </a:schemeClr>
                  </a:outerShdw>
                </a:effectLst>
                <a:latin typeface="Arial" panose="020B0604020202020204" pitchFamily="34" charset="0"/>
                <a:ea typeface="+mn-ea"/>
                <a:cs typeface="Arial" panose="020B0604020202020204" pitchFamily="34" charset="0"/>
              </a:defRPr>
            </a:pPr>
            <a:endParaRPr lang="es-ES"/>
          </a:p>
        </c:txPr>
        <c:crossAx val="920484576"/>
        <c:crosses val="autoZero"/>
        <c:auto val="1"/>
        <c:lblAlgn val="ctr"/>
        <c:lblOffset val="100"/>
        <c:noMultiLvlLbl val="0"/>
      </c:catAx>
      <c:valAx>
        <c:axId val="920484576"/>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
          </a:p>
        </c:txPr>
        <c:crossAx val="920497088"/>
        <c:crosses val="autoZero"/>
        <c:crossBetween val="between"/>
      </c:valAx>
      <c:spPr>
        <a:noFill/>
        <a:ln>
          <a:noFill/>
        </a:ln>
        <a:effectLst/>
      </c:spPr>
    </c:plotArea>
    <c:legend>
      <c:legendPos val="r"/>
      <c:layout>
        <c:manualLayout>
          <c:xMode val="edge"/>
          <c:yMode val="edge"/>
          <c:x val="0.90119892825896764"/>
          <c:y val="0"/>
          <c:w val="8.6301071741032367E-2"/>
          <c:h val="0.15848662983032566"/>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blipFill>
      <a:blip xmlns:r="http://schemas.openxmlformats.org/officeDocument/2006/relationships" r:embed="rId4"/>
      <a:tile tx="0" ty="0" sx="100000" sy="100000" flip="none" algn="tl"/>
    </a:blipFill>
    <a:ln w="9525" cap="flat" cmpd="sng" algn="ctr">
      <a:solidFill>
        <a:schemeClr val="tx1">
          <a:lumMod val="15000"/>
          <a:lumOff val="85000"/>
        </a:schemeClr>
      </a:solidFill>
      <a:round/>
    </a:ln>
    <a:effectLst/>
  </c:spPr>
  <c:txPr>
    <a:bodyPr/>
    <a:lstStyle/>
    <a:p>
      <a:pPr>
        <a:defRPr/>
      </a:pPr>
      <a:endParaRPr lang="es-ES"/>
    </a:p>
  </c:txPr>
  <c:externalData r:id="rId5">
    <c:autoUpdate val="0"/>
  </c:externalData>
  <c:userShapes r:id="rId6"/>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0.5</cdr:x>
      <cdr:y>0.33044</cdr:y>
    </cdr:from>
    <cdr:to>
      <cdr:x>0.5315</cdr:x>
      <cdr:y>0.3647</cdr:y>
    </cdr:to>
    <cdr:sp macro="" textlink="">
      <cdr:nvSpPr>
        <cdr:cNvPr id="2" name="Estrella de 5 puntas 1"/>
        <cdr:cNvSpPr/>
      </cdr:nvSpPr>
      <cdr:spPr>
        <a:xfrm xmlns:a="http://schemas.openxmlformats.org/drawingml/2006/main">
          <a:off x="4572000" y="2083162"/>
          <a:ext cx="288032" cy="216024"/>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C"/>
        </a:p>
      </cdr:txBody>
    </cdr:sp>
  </cdr:relSizeAnchor>
  <cdr:relSizeAnchor xmlns:cdr="http://schemas.openxmlformats.org/drawingml/2006/chartDrawing">
    <cdr:from>
      <cdr:x>0.57875</cdr:x>
      <cdr:y>0.2619</cdr:y>
    </cdr:from>
    <cdr:to>
      <cdr:x>0.61025</cdr:x>
      <cdr:y>0.29617</cdr:y>
    </cdr:to>
    <cdr:sp macro="" textlink="">
      <cdr:nvSpPr>
        <cdr:cNvPr id="3" name="Estrella de 5 puntas 2"/>
        <cdr:cNvSpPr/>
      </cdr:nvSpPr>
      <cdr:spPr>
        <a:xfrm xmlns:a="http://schemas.openxmlformats.org/drawingml/2006/main">
          <a:off x="5292080" y="1651114"/>
          <a:ext cx="288032" cy="216024"/>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C"/>
        </a:p>
      </cdr:txBody>
    </cdr:sp>
  </cdr:relSizeAnchor>
</c:userShapes>
</file>

<file path=ppt/drawings/drawing2.xml><?xml version="1.0" encoding="utf-8"?>
<c:userShapes xmlns:c="http://schemas.openxmlformats.org/drawingml/2006/chart">
  <cdr:relSizeAnchor xmlns:cdr="http://schemas.openxmlformats.org/drawingml/2006/chartDrawing">
    <cdr:from>
      <cdr:x>0.16138</cdr:x>
      <cdr:y>0.20432</cdr:y>
    </cdr:from>
    <cdr:to>
      <cdr:x>0.19288</cdr:x>
      <cdr:y>0.23861</cdr:y>
    </cdr:to>
    <cdr:sp macro="" textlink="">
      <cdr:nvSpPr>
        <cdr:cNvPr id="2" name="Estrella de 5 puntas 1"/>
        <cdr:cNvSpPr/>
      </cdr:nvSpPr>
      <cdr:spPr>
        <a:xfrm xmlns:a="http://schemas.openxmlformats.org/drawingml/2006/main">
          <a:off x="1475656" y="1287305"/>
          <a:ext cx="288032" cy="216024"/>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s-E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s-EC"/>
        </a:p>
      </cdr:txBody>
    </cdr:sp>
  </cdr:relSizeAnchor>
  <cdr:relSizeAnchor xmlns:cdr="http://schemas.openxmlformats.org/drawingml/2006/chartDrawing">
    <cdr:from>
      <cdr:x>0.54725</cdr:x>
      <cdr:y>0.18146</cdr:y>
    </cdr:from>
    <cdr:to>
      <cdr:x>0.57875</cdr:x>
      <cdr:y>0.21575</cdr:y>
    </cdr:to>
    <cdr:sp macro="" textlink="">
      <cdr:nvSpPr>
        <cdr:cNvPr id="3" name="Estrella de 5 puntas 2"/>
        <cdr:cNvSpPr/>
      </cdr:nvSpPr>
      <cdr:spPr>
        <a:xfrm xmlns:a="http://schemas.openxmlformats.org/drawingml/2006/main">
          <a:off x="5004048" y="1143289"/>
          <a:ext cx="288032" cy="216024"/>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EC"/>
        </a:p>
      </cdr:txBody>
    </cdr:sp>
  </cdr:relSizeAnchor>
  <cdr:relSizeAnchor xmlns:cdr="http://schemas.openxmlformats.org/drawingml/2006/chartDrawing">
    <cdr:from>
      <cdr:x>0.74412</cdr:x>
      <cdr:y>0.17003</cdr:y>
    </cdr:from>
    <cdr:to>
      <cdr:x>0.77562</cdr:x>
      <cdr:y>0.20432</cdr:y>
    </cdr:to>
    <cdr:sp macro="" textlink="">
      <cdr:nvSpPr>
        <cdr:cNvPr id="4" name="Estrella de 5 puntas 3"/>
        <cdr:cNvSpPr/>
      </cdr:nvSpPr>
      <cdr:spPr>
        <a:xfrm xmlns:a="http://schemas.openxmlformats.org/drawingml/2006/main">
          <a:off x="6804248" y="1071281"/>
          <a:ext cx="288032" cy="216024"/>
        </a:xfrm>
        <a:prstGeom xmlns:a="http://schemas.openxmlformats.org/drawingml/2006/main" prst="star5">
          <a:avLst/>
        </a:prstGeom>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s-EC"/>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4B855FB-714F-4147-93A6-C1382CE5BC7F}" type="datetimeFigureOut">
              <a:rPr lang="es-ES" smtClean="0"/>
              <a:t>03/02/2016</a:t>
            </a:fld>
            <a:endParaRPr lang="es-ES"/>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C116B3F-B7E3-4B06-A8F8-100E96D2E77B}" type="slidenum">
              <a:rPr lang="es-ES" smtClean="0"/>
              <a:t>‹Nº›</a:t>
            </a:fld>
            <a:endParaRPr lang="es-ES"/>
          </a:p>
        </p:txBody>
      </p:sp>
    </p:spTree>
    <p:extLst>
      <p:ext uri="{BB962C8B-B14F-4D97-AF65-F5344CB8AC3E}">
        <p14:creationId xmlns:p14="http://schemas.microsoft.com/office/powerpoint/2010/main" val="22727299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72948B-3A1D-47CF-98CE-5C17B19E7021}" type="datetimeFigureOut">
              <a:rPr lang="es-ES" smtClean="0"/>
              <a:t>03/02/2016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D9B5EF-29E0-42FC-8670-7F565447ED3A}" type="slidenum">
              <a:rPr lang="es-ES" smtClean="0"/>
              <a:t>‹Nº›</a:t>
            </a:fld>
            <a:endParaRPr lang="es-ES"/>
          </a:p>
        </p:txBody>
      </p:sp>
    </p:spTree>
    <p:extLst>
      <p:ext uri="{BB962C8B-B14F-4D97-AF65-F5344CB8AC3E}">
        <p14:creationId xmlns:p14="http://schemas.microsoft.com/office/powerpoint/2010/main" val="1691341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CBD9B5EF-29E0-42FC-8670-7F565447ED3A}" type="slidenum">
              <a:rPr lang="es-ES" smtClean="0"/>
              <a:t>5</a:t>
            </a:fld>
            <a:endParaRPr lang="es-ES" dirty="0"/>
          </a:p>
        </p:txBody>
      </p:sp>
    </p:spTree>
    <p:extLst>
      <p:ext uri="{BB962C8B-B14F-4D97-AF65-F5344CB8AC3E}">
        <p14:creationId xmlns:p14="http://schemas.microsoft.com/office/powerpoint/2010/main" val="1060424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CBD9B5EF-29E0-42FC-8670-7F565447ED3A}" type="slidenum">
              <a:rPr lang="es-ES" smtClean="0"/>
              <a:t>17</a:t>
            </a:fld>
            <a:endParaRPr lang="es-ES"/>
          </a:p>
        </p:txBody>
      </p:sp>
    </p:spTree>
    <p:extLst>
      <p:ext uri="{BB962C8B-B14F-4D97-AF65-F5344CB8AC3E}">
        <p14:creationId xmlns:p14="http://schemas.microsoft.com/office/powerpoint/2010/main" val="370325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rot="19140000">
            <a:off x="817113"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8" y="2470927"/>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70EAA556-4BD3-4C40-86EE-1586DDDD4930}" type="datetimeFigureOut">
              <a:rPr lang="es-ES" smtClean="0"/>
              <a:t>03/02/2016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7F0231-FAD0-4962-8678-62BBD6E5B56C}"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0EAA556-4BD3-4C40-86EE-1586DDDD4930}" type="datetimeFigureOut">
              <a:rPr lang="es-ES" smtClean="0"/>
              <a:t>03/02/2016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7F0231-FAD0-4962-8678-62BBD6E5B56C}"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70EAA556-4BD3-4C40-86EE-1586DDDD4930}" type="datetimeFigureOut">
              <a:rPr lang="es-ES" smtClean="0"/>
              <a:t>03/02/2016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7F0231-FAD0-4962-8678-62BBD6E5B56C}" type="slidenum">
              <a:rPr lang="es-ES" smtClean="0"/>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2_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19050" y="749300"/>
          <a:ext cx="9163050" cy="5360988"/>
        </p:xfrm>
        <a:graphic>
          <a:graphicData uri="http://schemas.openxmlformats.org/presentationml/2006/ole">
            <mc:AlternateContent xmlns:mc="http://schemas.openxmlformats.org/markup-compatibility/2006">
              <mc:Choice xmlns:v="urn:schemas-microsoft-com:vml" Requires="v">
                <p:oleObj spid="_x0000_s4138"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19050" y="749300"/>
                        <a:ext cx="916305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27"/>
          <p:cNvSpPr>
            <a:spLocks noChangeArrowheads="1"/>
          </p:cNvSpPr>
          <p:nvPr userDrawn="1"/>
        </p:nvSpPr>
        <p:spPr bwMode="auto">
          <a:xfrm>
            <a:off x="3071813" y="2286000"/>
            <a:ext cx="2895600" cy="476250"/>
          </a:xfrm>
          <a:prstGeom prst="rect">
            <a:avLst/>
          </a:prstGeom>
          <a:noFill/>
          <a:ln w="9525">
            <a:noFill/>
            <a:miter lim="800000"/>
            <a:headEnd/>
            <a:tailEnd/>
          </a:ln>
          <a:effectLst/>
        </p:spPr>
        <p:txBody>
          <a:bodyPr/>
          <a:lstStyle/>
          <a:p>
            <a:pPr algn="ctr">
              <a:defRPr/>
            </a:pPr>
            <a:endParaRPr lang="es-ES" sz="1400"/>
          </a:p>
        </p:txBody>
      </p:sp>
      <p:pic>
        <p:nvPicPr>
          <p:cNvPr id="8" name="12 Imagen" descr="pie de pagina espe.jpg"/>
          <p:cNvPicPr>
            <a:picLocks noChangeAspect="1"/>
          </p:cNvPicPr>
          <p:nvPr userDrawn="1"/>
        </p:nvPicPr>
        <p:blipFill>
          <a:blip r:embed="rId5" cstate="print"/>
          <a:srcRect/>
          <a:stretch>
            <a:fillRect/>
          </a:stretch>
        </p:blipFill>
        <p:spPr bwMode="auto">
          <a:xfrm>
            <a:off x="0" y="5864227"/>
            <a:ext cx="9144000" cy="1065213"/>
          </a:xfrm>
          <a:prstGeom prst="rect">
            <a:avLst/>
          </a:prstGeom>
          <a:noFill/>
          <a:ln w="9525">
            <a:solidFill>
              <a:schemeClr val="tx1"/>
            </a:solidFill>
            <a:miter lim="800000"/>
            <a:headEnd/>
            <a:tailEnd/>
          </a:ln>
        </p:spPr>
      </p:pic>
      <p:pic>
        <p:nvPicPr>
          <p:cNvPr id="3" name="Imagen 2"/>
          <p:cNvPicPr>
            <a:picLocks noChangeAspect="1"/>
          </p:cNvPicPr>
          <p:nvPr userDrawn="1"/>
        </p:nvPicPr>
        <p:blipFill>
          <a:blip r:embed="rId6" cstate="print"/>
          <a:stretch>
            <a:fillRect/>
          </a:stretch>
        </p:blipFill>
        <p:spPr>
          <a:xfrm>
            <a:off x="323529" y="44626"/>
            <a:ext cx="2736304" cy="706699"/>
          </a:xfrm>
          <a:prstGeom prst="rect">
            <a:avLst/>
          </a:prstGeom>
        </p:spPr>
      </p:pic>
    </p:spTree>
    <p:extLst>
      <p:ext uri="{BB962C8B-B14F-4D97-AF65-F5344CB8AC3E}">
        <p14:creationId xmlns:p14="http://schemas.microsoft.com/office/powerpoint/2010/main" val="316630305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70EAA556-4BD3-4C40-86EE-1586DDDD4930}" type="datetimeFigureOut">
              <a:rPr lang="es-ES" smtClean="0"/>
              <a:t>03/02/2016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7F0231-FAD0-4962-8678-62BBD6E5B56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Right Triangle 6"/>
          <p:cNvSpPr/>
          <p:nvPr/>
        </p:nvSpPr>
        <p:spPr>
          <a:xfrm>
            <a:off x="1"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819399" y="1726739"/>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70EAA556-4BD3-4C40-86EE-1586DDDD4930}" type="datetimeFigureOut">
              <a:rPr lang="es-ES" smtClean="0"/>
              <a:t>03/02/2016</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C17F0231-FAD0-4962-8678-62BBD6E5B56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70EAA556-4BD3-4C40-86EE-1586DDDD4930}" type="datetimeFigureOut">
              <a:rPr lang="es-ES" smtClean="0"/>
              <a:t>03/02/2016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7F0231-FAD0-4962-8678-62BBD6E5B56C}" type="slidenum">
              <a:rPr lang="es-ES" smtClean="0"/>
              <a:t>‹Nº›</a:t>
            </a:fld>
            <a:endParaRPr lang="es-ES"/>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70EAA556-4BD3-4C40-86EE-1586DDDD4930}" type="datetimeFigureOut">
              <a:rPr lang="es-ES" smtClean="0"/>
              <a:t>03/02/2016</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C17F0231-FAD0-4962-8678-62BBD6E5B56C}"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70EAA556-4BD3-4C40-86EE-1586DDDD4930}" type="datetimeFigureOut">
              <a:rPr lang="es-ES" smtClean="0"/>
              <a:t>03/02/2016</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C17F0231-FAD0-4962-8678-62BBD6E5B56C}"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0EAA556-4BD3-4C40-86EE-1586DDDD4930}" type="datetimeFigureOut">
              <a:rPr lang="es-ES" smtClean="0"/>
              <a:t>03/02/2016</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C17F0231-FAD0-4962-8678-62BBD6E5B56C}"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5"/>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3" y="2618914"/>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70EAA556-4BD3-4C40-86EE-1586DDDD4930}" type="datetimeFigureOut">
              <a:rPr lang="es-ES" smtClean="0"/>
              <a:t>03/02/2016</a:t>
            </a:fld>
            <a:endParaRPr lang="es-E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S"/>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17F0231-FAD0-4962-8678-62BBD6E5B56C}"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6"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1"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Freeform 9"/>
          <p:cNvSpPr/>
          <p:nvPr/>
        </p:nvSpPr>
        <p:spPr>
          <a:xfrm>
            <a:off x="1"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80"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70EAA556-4BD3-4C40-86EE-1586DDDD4930}" type="datetimeFigureOut">
              <a:rPr lang="es-ES" smtClean="0"/>
              <a:t>03/02/2016</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C17F0231-FAD0-4962-8678-62BBD6E5B56C}"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1"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Freeform 7"/>
          <p:cNvSpPr/>
          <p:nvPr/>
        </p:nvSpPr>
        <p:spPr>
          <a:xfrm>
            <a:off x="-2380" y="5051294"/>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30"/>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0EAA556-4BD3-4C40-86EE-1586DDDD4930}" type="datetimeFigureOut">
              <a:rPr lang="es-ES" smtClean="0"/>
              <a:t>03/02/2016</a:t>
            </a:fld>
            <a:endParaRPr lang="es-ES"/>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S"/>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17F0231-FAD0-4962-8678-62BBD6E5B56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Layout" Target="../slideLayouts/slideLayout6.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idx="4294967295"/>
          </p:nvPr>
        </p:nvSpPr>
        <p:spPr>
          <a:xfrm>
            <a:off x="1079500" y="2204864"/>
            <a:ext cx="8064500" cy="2016224"/>
          </a:xfrm>
        </p:spPr>
        <p:txBody>
          <a:bodyPr>
            <a:noAutofit/>
            <a:scene3d>
              <a:camera prst="orthographicFront"/>
              <a:lightRig rig="harsh" dir="t"/>
            </a:scene3d>
            <a:sp3d extrusionH="57150" prstMaterial="matte">
              <a:bevelT w="63500" h="12700" prst="angle"/>
              <a:contourClr>
                <a:schemeClr val="bg1">
                  <a:lumMod val="65000"/>
                </a:schemeClr>
              </a:contourClr>
            </a:sp3d>
          </a:bodyPr>
          <a:lstStyle/>
          <a:p>
            <a:pPr algn="ctr"/>
            <a:r>
              <a:rPr lang="es-EC" sz="1400" b="1" cap="none" dirty="0">
                <a:ln/>
                <a:solidFill>
                  <a:schemeClr val="accent3"/>
                </a:solidFill>
                <a:latin typeface="Arial" panose="020B0604020202020204" pitchFamily="34" charset="0"/>
                <a:cs typeface="Arial" panose="020B0604020202020204" pitchFamily="34" charset="0"/>
              </a:rPr>
              <a:t/>
            </a:r>
            <a:br>
              <a:rPr lang="es-EC" sz="1400" b="1" cap="none" dirty="0">
                <a:ln/>
                <a:solidFill>
                  <a:schemeClr val="accent3"/>
                </a:solidFill>
                <a:latin typeface="Arial" panose="020B0604020202020204" pitchFamily="34" charset="0"/>
                <a:cs typeface="Arial" panose="020B0604020202020204" pitchFamily="34" charset="0"/>
              </a:rPr>
            </a:br>
            <a:r>
              <a:rPr lang="en-US" sz="1800" b="1" cap="none" dirty="0">
                <a:ln/>
                <a:solidFill>
                  <a:schemeClr val="accent3"/>
                </a:solidFill>
                <a:latin typeface="Arial" panose="020B0604020202020204" pitchFamily="34" charset="0"/>
                <a:cs typeface="Arial" panose="020B0604020202020204" pitchFamily="34" charset="0"/>
              </a:rPr>
              <a:t>DEPARTMENT OF </a:t>
            </a:r>
            <a:r>
              <a:rPr lang="en-US" sz="1800" b="1" cap="none" dirty="0" smtClean="0">
                <a:ln/>
                <a:solidFill>
                  <a:schemeClr val="accent3"/>
                </a:solidFill>
                <a:latin typeface="Arial" panose="020B0604020202020204" pitchFamily="34" charset="0"/>
                <a:cs typeface="Arial" panose="020B0604020202020204" pitchFamily="34" charset="0"/>
              </a:rPr>
              <a:t>HUMAN </a:t>
            </a:r>
            <a:r>
              <a:rPr lang="en-US" sz="1800" b="1" cap="none" dirty="0">
                <a:ln/>
                <a:solidFill>
                  <a:schemeClr val="accent3"/>
                </a:solidFill>
                <a:latin typeface="Arial" panose="020B0604020202020204" pitchFamily="34" charset="0"/>
                <a:cs typeface="Arial" panose="020B0604020202020204" pitchFamily="34" charset="0"/>
              </a:rPr>
              <a:t>AND SOCIAL </a:t>
            </a:r>
            <a:r>
              <a:rPr lang="en-US" sz="1800" b="1" cap="none" dirty="0" smtClean="0">
                <a:ln/>
                <a:solidFill>
                  <a:schemeClr val="accent3"/>
                </a:solidFill>
                <a:latin typeface="Arial" panose="020B0604020202020204" pitchFamily="34" charset="0"/>
                <a:cs typeface="Arial" panose="020B0604020202020204" pitchFamily="34" charset="0"/>
              </a:rPr>
              <a:t>CIENCES </a:t>
            </a: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n-US" sz="1800" b="1" cap="none" dirty="0">
                <a:ln/>
                <a:solidFill>
                  <a:schemeClr val="accent3"/>
                </a:solidFill>
                <a:latin typeface="Arial" panose="020B0604020202020204" pitchFamily="34" charset="0"/>
                <a:cs typeface="Arial" panose="020B0604020202020204" pitchFamily="34" charset="0"/>
              </a:rPr>
              <a:t>APPLIED LINGUISTICS </a:t>
            </a:r>
            <a:r>
              <a:rPr lang="en-US" sz="1800" b="1" cap="none" dirty="0" smtClean="0">
                <a:ln/>
                <a:solidFill>
                  <a:schemeClr val="accent3"/>
                </a:solidFill>
                <a:latin typeface="Arial" panose="020B0604020202020204" pitchFamily="34" charset="0"/>
                <a:cs typeface="Arial" panose="020B0604020202020204" pitchFamily="34" charset="0"/>
              </a:rPr>
              <a:t>IN ENGLISH CAREER</a:t>
            </a: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n-US" sz="1800" b="1" cap="none" dirty="0">
                <a:ln/>
                <a:solidFill>
                  <a:schemeClr val="accent3"/>
                </a:solidFill>
                <a:latin typeface="Arial" panose="020B0604020202020204" pitchFamily="34" charset="0"/>
                <a:cs typeface="Arial" panose="020B0604020202020204" pitchFamily="34" charset="0"/>
              </a:rPr>
              <a:t> </a:t>
            </a: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n-US" sz="1800" b="1" cap="none" dirty="0">
                <a:ln/>
                <a:solidFill>
                  <a:schemeClr val="accent3"/>
                </a:solidFill>
                <a:latin typeface="Arial" panose="020B0604020202020204" pitchFamily="34" charset="0"/>
                <a:cs typeface="Arial" panose="020B0604020202020204" pitchFamily="34" charset="0"/>
              </a:rPr>
              <a:t> </a:t>
            </a:r>
            <a:r>
              <a:rPr lang="en-GB" sz="1800" b="1" cap="none" dirty="0">
                <a:ln/>
                <a:solidFill>
                  <a:schemeClr val="accent3"/>
                </a:solidFill>
                <a:latin typeface="Arial" panose="020B0604020202020204" pitchFamily="34" charset="0"/>
                <a:cs typeface="Arial" panose="020B0604020202020204" pitchFamily="34" charset="0"/>
              </a:rPr>
              <a:t>“</a:t>
            </a:r>
            <a:r>
              <a:rPr lang="en-US" sz="1800" b="1" cap="none" dirty="0">
                <a:ln/>
                <a:solidFill>
                  <a:schemeClr val="accent3"/>
                </a:solidFill>
                <a:latin typeface="Arial" panose="020B0604020202020204" pitchFamily="34" charset="0"/>
                <a:cs typeface="Arial" panose="020B0604020202020204" pitchFamily="34" charset="0"/>
              </a:rPr>
              <a:t>THE INFLUENCE OF TEACHER’S ATTITUDES AND BELIEFS INTO TECHNOLOGY-RELATED SKILLS, AT UNIDAD EDUCATIVA TUMBACO </a:t>
            </a:r>
            <a:r>
              <a:rPr lang="en-US" sz="1800" b="1" cap="none" dirty="0" smtClean="0">
                <a:ln/>
                <a:solidFill>
                  <a:schemeClr val="accent3"/>
                </a:solidFill>
                <a:latin typeface="Arial" panose="020B0604020202020204" pitchFamily="34" charset="0"/>
                <a:cs typeface="Arial" panose="020B0604020202020204" pitchFamily="34" charset="0"/>
              </a:rPr>
              <a:t>DURING </a:t>
            </a:r>
            <a:r>
              <a:rPr lang="en-US" sz="1800" b="1" cap="none" dirty="0">
                <a:ln/>
                <a:solidFill>
                  <a:schemeClr val="accent3"/>
                </a:solidFill>
                <a:latin typeface="Arial" panose="020B0604020202020204" pitchFamily="34" charset="0"/>
                <a:cs typeface="Arial" panose="020B0604020202020204" pitchFamily="34" charset="0"/>
              </a:rPr>
              <a:t>2010-2011 SCHOOL </a:t>
            </a:r>
            <a:r>
              <a:rPr lang="en-US" sz="1800" b="1" cap="none" dirty="0" smtClean="0">
                <a:ln/>
                <a:solidFill>
                  <a:schemeClr val="accent3"/>
                </a:solidFill>
                <a:latin typeface="Arial" panose="020B0604020202020204" pitchFamily="34" charset="0"/>
                <a:cs typeface="Arial" panose="020B0604020202020204" pitchFamily="34" charset="0"/>
              </a:rPr>
              <a:t>YEAR.</a:t>
            </a:r>
            <a:r>
              <a:rPr lang="es-EC" sz="1800" b="1" cap="none" dirty="0">
                <a:ln/>
                <a:solidFill>
                  <a:schemeClr val="accent3"/>
                </a:solidFill>
                <a:latin typeface="Arial" panose="020B0604020202020204" pitchFamily="34" charset="0"/>
                <a:cs typeface="Arial" panose="020B0604020202020204" pitchFamily="34" charset="0"/>
              </a:rPr>
              <a:t/>
            </a:r>
            <a:br>
              <a:rPr lang="es-EC" sz="1800" b="1" cap="none" dirty="0">
                <a:ln/>
                <a:solidFill>
                  <a:schemeClr val="accent3"/>
                </a:solidFill>
                <a:latin typeface="Arial" panose="020B0604020202020204" pitchFamily="34" charset="0"/>
                <a:cs typeface="Arial" panose="020B0604020202020204" pitchFamily="34" charset="0"/>
              </a:rPr>
            </a:b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n-US" sz="1800" b="1" cap="none" dirty="0">
                <a:ln/>
                <a:solidFill>
                  <a:schemeClr val="accent3"/>
                </a:solidFill>
                <a:latin typeface="Arial" panose="020B0604020202020204" pitchFamily="34" charset="0"/>
                <a:cs typeface="Arial" panose="020B0604020202020204" pitchFamily="34" charset="0"/>
              </a:rPr>
              <a:t> </a:t>
            </a: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s-ES" sz="1800" b="1" cap="none" dirty="0">
                <a:ln/>
                <a:solidFill>
                  <a:schemeClr val="accent3"/>
                </a:solidFill>
                <a:latin typeface="Arial" panose="020B0604020202020204" pitchFamily="34" charset="0"/>
                <a:cs typeface="Arial" panose="020B0604020202020204" pitchFamily="34" charset="0"/>
              </a:rPr>
              <a:t>AUTHOR: </a:t>
            </a:r>
            <a:r>
              <a:rPr lang="es-ES" sz="1800" b="1" cap="none" dirty="0" smtClean="0">
                <a:ln/>
                <a:solidFill>
                  <a:schemeClr val="accent3"/>
                </a:solidFill>
                <a:latin typeface="Arial" panose="020B0604020202020204" pitchFamily="34" charset="0"/>
                <a:cs typeface="Arial" panose="020B0604020202020204" pitchFamily="34" charset="0"/>
              </a:rPr>
              <a:t>COLLAGUAZO, HECTOR</a:t>
            </a: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s-ES" sz="1800" b="1" cap="none" dirty="0">
                <a:ln/>
                <a:solidFill>
                  <a:schemeClr val="accent3"/>
                </a:solidFill>
                <a:latin typeface="Arial" panose="020B0604020202020204" pitchFamily="34" charset="0"/>
                <a:cs typeface="Arial" panose="020B0604020202020204" pitchFamily="34" charset="0"/>
              </a:rPr>
              <a:t>DIRECTOR: </a:t>
            </a:r>
            <a:r>
              <a:rPr lang="es-ES" sz="1800" b="1" cap="none" dirty="0">
                <a:ln/>
                <a:solidFill>
                  <a:schemeClr val="accent3"/>
                </a:solidFill>
                <a:latin typeface="Arial" panose="020B0604020202020204" pitchFamily="34" charset="0"/>
                <a:cs typeface="Arial" panose="020B0604020202020204" pitchFamily="34" charset="0"/>
              </a:rPr>
              <a:t>M.S. PONCE, MIGUEL</a:t>
            </a: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s-ES" sz="1800" b="1" cap="none" dirty="0">
                <a:ln/>
                <a:solidFill>
                  <a:schemeClr val="accent3"/>
                </a:solidFill>
                <a:latin typeface="Arial" panose="020B0604020202020204" pitchFamily="34" charset="0"/>
                <a:cs typeface="Arial" panose="020B0604020202020204" pitchFamily="34" charset="0"/>
              </a:rPr>
              <a:t>CODIRECTOR: </a:t>
            </a:r>
            <a:r>
              <a:rPr lang="es-ES" sz="1800" b="1" cap="none" dirty="0" smtClean="0">
                <a:ln/>
                <a:solidFill>
                  <a:schemeClr val="accent3"/>
                </a:solidFill>
                <a:latin typeface="Arial" panose="020B0604020202020204" pitchFamily="34" charset="0"/>
                <a:cs typeface="Arial" panose="020B0604020202020204" pitchFamily="34" charset="0"/>
              </a:rPr>
              <a:t>LIC. MG</a:t>
            </a:r>
            <a:r>
              <a:rPr lang="es-ES" sz="1800" b="1" cap="none" dirty="0">
                <a:ln/>
                <a:solidFill>
                  <a:schemeClr val="accent3"/>
                </a:solidFill>
                <a:latin typeface="Arial" panose="020B0604020202020204" pitchFamily="34" charset="0"/>
                <a:cs typeface="Arial" panose="020B0604020202020204" pitchFamily="34" charset="0"/>
              </a:rPr>
              <a:t>. </a:t>
            </a:r>
            <a:r>
              <a:rPr lang="es-ES" sz="1800" b="1" cap="none" dirty="0" smtClean="0">
                <a:ln/>
                <a:solidFill>
                  <a:schemeClr val="accent3"/>
                </a:solidFill>
                <a:latin typeface="Arial" panose="020B0604020202020204" pitchFamily="34" charset="0"/>
                <a:cs typeface="Arial" panose="020B0604020202020204" pitchFamily="34" charset="0"/>
              </a:rPr>
              <a:t>PINTO, MONICA</a:t>
            </a:r>
            <a:r>
              <a:rPr lang="es-ES" sz="1800" b="1" cap="none" dirty="0">
                <a:ln/>
                <a:solidFill>
                  <a:schemeClr val="accent3"/>
                </a:solidFill>
                <a:latin typeface="Arial" panose="020B0604020202020204" pitchFamily="34" charset="0"/>
                <a:cs typeface="Arial" panose="020B0604020202020204" pitchFamily="34" charset="0"/>
              </a:rPr>
              <a:t/>
            </a:r>
            <a:br>
              <a:rPr lang="es-ES" sz="1800" b="1" cap="none" dirty="0">
                <a:ln/>
                <a:solidFill>
                  <a:schemeClr val="accent3"/>
                </a:solidFill>
                <a:latin typeface="Arial" panose="020B0604020202020204" pitchFamily="34" charset="0"/>
                <a:cs typeface="Arial" panose="020B0604020202020204" pitchFamily="34" charset="0"/>
              </a:rPr>
            </a:br>
            <a:r>
              <a:rPr lang="es-ES" sz="1800" b="1" cap="none" dirty="0">
                <a:ln/>
                <a:solidFill>
                  <a:schemeClr val="accent3"/>
                </a:solidFill>
                <a:latin typeface="Arial" panose="020B0604020202020204" pitchFamily="34" charset="0"/>
                <a:cs typeface="Arial" panose="020B0604020202020204" pitchFamily="34" charset="0"/>
              </a:rPr>
              <a:t> </a:t>
            </a:r>
            <a:br>
              <a:rPr lang="es-ES" sz="1800" b="1" cap="none" dirty="0">
                <a:ln/>
                <a:solidFill>
                  <a:schemeClr val="accent3"/>
                </a:solidFill>
                <a:latin typeface="Arial" panose="020B0604020202020204" pitchFamily="34" charset="0"/>
                <a:cs typeface="Arial" panose="020B0604020202020204" pitchFamily="34" charset="0"/>
              </a:rPr>
            </a:br>
            <a:endParaRPr lang="es-EC" sz="1800" b="1" cap="none" dirty="0">
              <a:ln/>
              <a:solidFill>
                <a:schemeClr val="accent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28659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grpId="0" nodeType="clickEffect">
                                  <p:stCondLst>
                                    <p:cond delay="0"/>
                                  </p:stCondLst>
                                  <p:childTnLst>
                                    <p:anim calcmode="lin" valueType="num">
                                      <p:cBhvr>
                                        <p:cTn id="6" dur="1000"/>
                                        <p:tgtEl>
                                          <p:spTgt spid="2"/>
                                        </p:tgtEl>
                                        <p:attrNameLst>
                                          <p:attrName>ppt_w</p:attrName>
                                        </p:attrNameLst>
                                      </p:cBhvr>
                                      <p:tavLst>
                                        <p:tav tm="0">
                                          <p:val>
                                            <p:strVal val="ppt_w"/>
                                          </p:val>
                                        </p:tav>
                                        <p:tav tm="100000">
                                          <p:val>
                                            <p:fltVal val="0"/>
                                          </p:val>
                                        </p:tav>
                                      </p:tavLst>
                                    </p:anim>
                                    <p:anim calcmode="lin" valueType="num">
                                      <p:cBhvr>
                                        <p:cTn id="7" dur="1000"/>
                                        <p:tgtEl>
                                          <p:spTgt spid="2"/>
                                        </p:tgtEl>
                                        <p:attrNameLst>
                                          <p:attrName>ppt_h</p:attrName>
                                        </p:attrNameLst>
                                      </p:cBhvr>
                                      <p:tavLst>
                                        <p:tav tm="0">
                                          <p:val>
                                            <p:strVal val="ppt_h"/>
                                          </p:val>
                                        </p:tav>
                                        <p:tav tm="100000">
                                          <p:val>
                                            <p:fltVal val="0"/>
                                          </p:val>
                                        </p:tav>
                                      </p:tavLst>
                                    </p:anim>
                                    <p:anim calcmode="lin" valueType="num">
                                      <p:cBhvr>
                                        <p:cTn id="8" dur="1000"/>
                                        <p:tgtEl>
                                          <p:spTgt spid="2"/>
                                        </p:tgtEl>
                                        <p:attrNameLst>
                                          <p:attrName>style.rotation</p:attrName>
                                        </p:attrNameLst>
                                      </p:cBhvr>
                                      <p:tavLst>
                                        <p:tav tm="0">
                                          <p:val>
                                            <p:fltVal val="0"/>
                                          </p:val>
                                        </p:tav>
                                        <p:tav tm="100000">
                                          <p:val>
                                            <p:fltVal val="90"/>
                                          </p:val>
                                        </p:tav>
                                      </p:tavLst>
                                    </p:anim>
                                    <p:animEffect transition="out" filter="fade">
                                      <p:cBhvr>
                                        <p:cTn id="9" dur="1000"/>
                                        <p:tgtEl>
                                          <p:spTgt spid="2"/>
                                        </p:tgtEl>
                                      </p:cBhvr>
                                    </p:animEffect>
                                    <p:set>
                                      <p:cBhvr>
                                        <p:cTn id="10"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redondeado 4"/>
          <p:cNvSpPr/>
          <p:nvPr/>
        </p:nvSpPr>
        <p:spPr>
          <a:xfrm>
            <a:off x="2591780" y="2888940"/>
            <a:ext cx="3456384" cy="14401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n w="0"/>
                <a:solidFill>
                  <a:schemeClr val="tx1"/>
                </a:solidFill>
                <a:effectLst>
                  <a:outerShdw blurRad="38100" dist="19050" dir="2700000" algn="tl" rotWithShape="0">
                    <a:schemeClr val="dk1">
                      <a:alpha val="40000"/>
                    </a:schemeClr>
                  </a:outerShdw>
                </a:effectLst>
              </a:rPr>
              <a:t>TECHNOLOGY-RELATED SKILLS</a:t>
            </a:r>
          </a:p>
        </p:txBody>
      </p:sp>
      <p:sp>
        <p:nvSpPr>
          <p:cNvPr id="9" name="Recortar rectángulo de esquina diagonal 8"/>
          <p:cNvSpPr/>
          <p:nvPr/>
        </p:nvSpPr>
        <p:spPr>
          <a:xfrm>
            <a:off x="5976159" y="5422564"/>
            <a:ext cx="2088232" cy="86409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2700">
                  <a:solidFill>
                    <a:schemeClr val="accent5"/>
                  </a:solidFill>
                  <a:prstDash val="solid"/>
                </a:ln>
                <a:pattFill prst="ltDnDiag">
                  <a:fgClr>
                    <a:schemeClr val="accent5">
                      <a:lumMod val="60000"/>
                      <a:lumOff val="40000"/>
                    </a:schemeClr>
                  </a:fgClr>
                  <a:bgClr>
                    <a:schemeClr val="bg1"/>
                  </a:bgClr>
                </a:pattFill>
              </a:rPr>
              <a:t>ability to use </a:t>
            </a:r>
            <a:r>
              <a:rPr lang="en-US" b="1" dirty="0" smtClean="0">
                <a:ln w="12700">
                  <a:solidFill>
                    <a:schemeClr val="accent5"/>
                  </a:solidFill>
                  <a:prstDash val="solid"/>
                </a:ln>
                <a:pattFill prst="ltDnDiag">
                  <a:fgClr>
                    <a:schemeClr val="accent5">
                      <a:lumMod val="60000"/>
                      <a:lumOff val="40000"/>
                    </a:schemeClr>
                  </a:fgClr>
                  <a:bgClr>
                    <a:schemeClr val="bg1"/>
                  </a:bgClr>
                </a:pattFill>
              </a:rPr>
              <a:t>software </a:t>
            </a:r>
            <a:r>
              <a:rPr lang="en-US" b="1" dirty="0">
                <a:ln w="12700">
                  <a:solidFill>
                    <a:schemeClr val="accent5"/>
                  </a:solidFill>
                  <a:prstDash val="solid"/>
                </a:ln>
                <a:pattFill prst="ltDnDiag">
                  <a:fgClr>
                    <a:schemeClr val="accent5">
                      <a:lumMod val="60000"/>
                      <a:lumOff val="40000"/>
                    </a:schemeClr>
                  </a:fgClr>
                  <a:bgClr>
                    <a:schemeClr val="bg1"/>
                  </a:bgClr>
                </a:pattFill>
              </a:rPr>
              <a:t>and hardware.</a:t>
            </a:r>
            <a:endParaRPr lang="es-E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10" name="Recortar rectángulo de esquina diagonal 9"/>
          <p:cNvSpPr/>
          <p:nvPr/>
        </p:nvSpPr>
        <p:spPr>
          <a:xfrm>
            <a:off x="6926336" y="3636518"/>
            <a:ext cx="1966144" cy="115868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2700">
                  <a:solidFill>
                    <a:schemeClr val="accent5"/>
                  </a:solidFill>
                  <a:prstDash val="solid"/>
                </a:ln>
                <a:pattFill prst="ltDnDiag">
                  <a:fgClr>
                    <a:schemeClr val="accent5">
                      <a:lumMod val="60000"/>
                      <a:lumOff val="40000"/>
                    </a:schemeClr>
                  </a:fgClr>
                  <a:bgClr>
                    <a:schemeClr val="bg1"/>
                  </a:bgClr>
                </a:pattFill>
              </a:rPr>
              <a:t> Troubleshooting of software and hardware problems</a:t>
            </a:r>
            <a:endParaRPr lang="es-E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11" name="Recortar rectángulo de esquina diagonal 10"/>
          <p:cNvSpPr/>
          <p:nvPr/>
        </p:nvSpPr>
        <p:spPr>
          <a:xfrm>
            <a:off x="6813618" y="1628801"/>
            <a:ext cx="1872208" cy="1380356"/>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2700">
                  <a:solidFill>
                    <a:schemeClr val="accent5"/>
                  </a:solidFill>
                  <a:prstDash val="solid"/>
                </a:ln>
                <a:pattFill prst="ltDnDiag">
                  <a:fgClr>
                    <a:schemeClr val="accent5">
                      <a:lumMod val="60000"/>
                      <a:lumOff val="40000"/>
                    </a:schemeClr>
                  </a:fgClr>
                  <a:bgClr>
                    <a:schemeClr val="bg1"/>
                  </a:bgClr>
                </a:pattFill>
              </a:rPr>
              <a:t>Acquires electronic information in variety of formats</a:t>
            </a:r>
            <a:endParaRPr lang="es-E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13" name="Recortar rectángulo de esquina diagonal 12"/>
          <p:cNvSpPr/>
          <p:nvPr/>
        </p:nvSpPr>
        <p:spPr>
          <a:xfrm>
            <a:off x="2349636" y="5231949"/>
            <a:ext cx="3106092" cy="1510115"/>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2700">
                  <a:solidFill>
                    <a:schemeClr val="accent5"/>
                  </a:solidFill>
                  <a:prstDash val="solid"/>
                </a:ln>
                <a:pattFill prst="ltDnDiag">
                  <a:fgClr>
                    <a:schemeClr val="accent5">
                      <a:lumMod val="60000"/>
                      <a:lumOff val="40000"/>
                    </a:schemeClr>
                  </a:fgClr>
                  <a:bgClr>
                    <a:schemeClr val="bg1"/>
                  </a:bgClr>
                </a:pattFill>
              </a:rPr>
              <a:t>knowledge and appropriate use of operating systems, software applications, and communication and networking components</a:t>
            </a:r>
            <a:endParaRPr lang="es-E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14" name="Recortar rectángulo de esquina diagonal 13"/>
          <p:cNvSpPr/>
          <p:nvPr/>
        </p:nvSpPr>
        <p:spPr>
          <a:xfrm>
            <a:off x="222929" y="4874847"/>
            <a:ext cx="1872208" cy="783924"/>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ln w="12700">
                  <a:solidFill>
                    <a:schemeClr val="accent5"/>
                  </a:solidFill>
                  <a:prstDash val="solid"/>
                </a:ln>
                <a:pattFill prst="ltDnDiag">
                  <a:fgClr>
                    <a:schemeClr val="accent5">
                      <a:lumMod val="60000"/>
                      <a:lumOff val="40000"/>
                    </a:schemeClr>
                  </a:fgClr>
                  <a:bgClr>
                    <a:schemeClr val="bg1"/>
                  </a:bgClr>
                </a:pattFill>
              </a:rPr>
              <a:t>Ability to perform basic operation </a:t>
            </a:r>
            <a:endParaRPr lang="es-ES" b="1" dirty="0">
              <a:ln w="12700">
                <a:solidFill>
                  <a:schemeClr val="accent5"/>
                </a:solidFill>
                <a:prstDash val="solid"/>
              </a:ln>
              <a:pattFill prst="ltDnDiag">
                <a:fgClr>
                  <a:schemeClr val="accent5">
                    <a:lumMod val="60000"/>
                    <a:lumOff val="40000"/>
                  </a:schemeClr>
                </a:fgClr>
                <a:bgClr>
                  <a:schemeClr val="bg1"/>
                </a:bgClr>
              </a:pattFill>
            </a:endParaRPr>
          </a:p>
        </p:txBody>
      </p:sp>
      <p:sp>
        <p:nvSpPr>
          <p:cNvPr id="15" name="Recortar rectángulo de esquina diagonal 14"/>
          <p:cNvSpPr/>
          <p:nvPr/>
        </p:nvSpPr>
        <p:spPr>
          <a:xfrm>
            <a:off x="169765" y="1988841"/>
            <a:ext cx="1543844" cy="1647678"/>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2700">
                  <a:solidFill>
                    <a:schemeClr val="accent5"/>
                  </a:solidFill>
                  <a:prstDash val="solid"/>
                </a:ln>
                <a:pattFill prst="ltDnDiag">
                  <a:fgClr>
                    <a:schemeClr val="accent5">
                      <a:lumMod val="60000"/>
                      <a:lumOff val="40000"/>
                    </a:schemeClr>
                  </a:fgClr>
                  <a:bgClr>
                    <a:schemeClr val="bg1"/>
                  </a:bgClr>
                </a:pattFill>
              </a:rPr>
              <a:t>Technical skills, knowledge, and abilities</a:t>
            </a:r>
            <a:endParaRPr lang="es-ES" b="1" dirty="0">
              <a:ln w="12700">
                <a:solidFill>
                  <a:schemeClr val="accent5"/>
                </a:solidFill>
                <a:prstDash val="solid"/>
              </a:ln>
              <a:pattFill prst="ltDnDiag">
                <a:fgClr>
                  <a:schemeClr val="accent5">
                    <a:lumMod val="60000"/>
                    <a:lumOff val="40000"/>
                  </a:schemeClr>
                </a:fgClr>
                <a:bgClr>
                  <a:schemeClr val="bg1"/>
                </a:bgClr>
              </a:pattFill>
            </a:endParaRPr>
          </a:p>
        </p:txBody>
      </p:sp>
      <p:pic>
        <p:nvPicPr>
          <p:cNvPr id="16"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cxnSp>
        <p:nvCxnSpPr>
          <p:cNvPr id="3" name="Conector recto de flecha 2"/>
          <p:cNvCxnSpPr/>
          <p:nvPr/>
        </p:nvCxnSpPr>
        <p:spPr>
          <a:xfrm flipV="1">
            <a:off x="4116246" y="2242927"/>
            <a:ext cx="0" cy="659784"/>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Conector recto de flecha 17"/>
          <p:cNvCxnSpPr/>
          <p:nvPr/>
        </p:nvCxnSpPr>
        <p:spPr>
          <a:xfrm>
            <a:off x="3898913" y="4329099"/>
            <a:ext cx="0" cy="90285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9" name="Conector recto de flecha 18"/>
          <p:cNvCxnSpPr>
            <a:endCxn id="14" idx="3"/>
          </p:cNvCxnSpPr>
          <p:nvPr/>
        </p:nvCxnSpPr>
        <p:spPr>
          <a:xfrm flipH="1">
            <a:off x="1159033" y="4206480"/>
            <a:ext cx="1432746" cy="66836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1" name="Conector recto de flecha 20"/>
          <p:cNvCxnSpPr>
            <a:endCxn id="15" idx="0"/>
          </p:cNvCxnSpPr>
          <p:nvPr/>
        </p:nvCxnSpPr>
        <p:spPr>
          <a:xfrm flipH="1" flipV="1">
            <a:off x="1713609" y="2812680"/>
            <a:ext cx="878172" cy="54431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5" name="Conector recto de flecha 24"/>
          <p:cNvCxnSpPr>
            <a:endCxn id="11" idx="2"/>
          </p:cNvCxnSpPr>
          <p:nvPr/>
        </p:nvCxnSpPr>
        <p:spPr>
          <a:xfrm flipV="1">
            <a:off x="5976159" y="2318979"/>
            <a:ext cx="837459" cy="68061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7" name="Conector recto de flecha 26"/>
          <p:cNvCxnSpPr/>
          <p:nvPr/>
        </p:nvCxnSpPr>
        <p:spPr>
          <a:xfrm>
            <a:off x="6008653" y="3800605"/>
            <a:ext cx="917683" cy="17614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8" name="Recortar rectángulo de esquina diagonal 27"/>
          <p:cNvSpPr/>
          <p:nvPr/>
        </p:nvSpPr>
        <p:spPr>
          <a:xfrm>
            <a:off x="2792220" y="812335"/>
            <a:ext cx="2628294" cy="1430592"/>
          </a:xfrm>
          <a:prstGeom prst="snip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12700">
                  <a:solidFill>
                    <a:schemeClr val="accent5"/>
                  </a:solidFill>
                  <a:prstDash val="solid"/>
                </a:ln>
                <a:pattFill prst="ltDnDiag">
                  <a:fgClr>
                    <a:schemeClr val="accent5">
                      <a:lumMod val="60000"/>
                      <a:lumOff val="40000"/>
                    </a:schemeClr>
                  </a:fgClr>
                  <a:bgClr>
                    <a:schemeClr val="bg1"/>
                  </a:bgClr>
                </a:pattFill>
              </a:rPr>
              <a:t>The knowledge and abilities needed to accomplish computer-related duties</a:t>
            </a:r>
            <a:endParaRPr lang="es-ES" b="1" dirty="0">
              <a:ln w="12700">
                <a:solidFill>
                  <a:schemeClr val="accent5"/>
                </a:solidFill>
                <a:prstDash val="solid"/>
              </a:ln>
              <a:pattFill prst="ltDnDiag">
                <a:fgClr>
                  <a:schemeClr val="accent5">
                    <a:lumMod val="60000"/>
                    <a:lumOff val="40000"/>
                  </a:schemeClr>
                </a:fgClr>
                <a:bgClr>
                  <a:schemeClr val="bg1"/>
                </a:bgClr>
              </a:pattFill>
            </a:endParaRPr>
          </a:p>
        </p:txBody>
      </p:sp>
      <p:cxnSp>
        <p:nvCxnSpPr>
          <p:cNvPr id="30" name="Conector recto de flecha 29"/>
          <p:cNvCxnSpPr>
            <a:endCxn id="9" idx="3"/>
          </p:cNvCxnSpPr>
          <p:nvPr/>
        </p:nvCxnSpPr>
        <p:spPr>
          <a:xfrm>
            <a:off x="5895935" y="4317285"/>
            <a:ext cx="1124340" cy="110527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6510432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
        <p:nvSpPr>
          <p:cNvPr id="2" name="1 Título"/>
          <p:cNvSpPr>
            <a:spLocks noGrp="1"/>
          </p:cNvSpPr>
          <p:nvPr>
            <p:ph type="title"/>
          </p:nvPr>
        </p:nvSpPr>
        <p:spPr/>
        <p:txBody>
          <a:bodyPr/>
          <a:lstStyle/>
          <a:p>
            <a:pPr algn="ctr"/>
            <a:r>
              <a:rPr lang="es-ES" sz="2400" dirty="0"/>
              <a:t>OTHER CAUSES OF THE CORE PROBLEM</a:t>
            </a:r>
          </a:p>
        </p:txBody>
      </p:sp>
      <p:sp>
        <p:nvSpPr>
          <p:cNvPr id="3" name="2 Llamada de flecha a la derecha"/>
          <p:cNvSpPr/>
          <p:nvPr/>
        </p:nvSpPr>
        <p:spPr>
          <a:xfrm>
            <a:off x="323528" y="1340768"/>
            <a:ext cx="2880320" cy="7920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ADMINISTRATIVE SUPPORT</a:t>
            </a:r>
          </a:p>
        </p:txBody>
      </p:sp>
      <p:sp>
        <p:nvSpPr>
          <p:cNvPr id="4" name="3 Llamada de flecha a la derecha"/>
          <p:cNvSpPr/>
          <p:nvPr/>
        </p:nvSpPr>
        <p:spPr>
          <a:xfrm>
            <a:off x="295197" y="2559224"/>
            <a:ext cx="2880320" cy="7920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TECHNICAL SUPPORT</a:t>
            </a:r>
          </a:p>
        </p:txBody>
      </p:sp>
      <p:sp>
        <p:nvSpPr>
          <p:cNvPr id="7" name="6 CuadroTexto"/>
          <p:cNvSpPr txBox="1"/>
          <p:nvPr/>
        </p:nvSpPr>
        <p:spPr>
          <a:xfrm>
            <a:off x="3213333" y="1342345"/>
            <a:ext cx="5144798" cy="646331"/>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key elements needed for successful implementation of technology in education</a:t>
            </a:r>
            <a:endParaRPr lang="es-E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 name="7 CuadroTexto"/>
          <p:cNvSpPr txBox="1"/>
          <p:nvPr/>
        </p:nvSpPr>
        <p:spPr>
          <a:xfrm>
            <a:off x="3175517" y="2559224"/>
            <a:ext cx="5158308" cy="923330"/>
          </a:xfrm>
          <a:prstGeom prst="rect">
            <a:avLst/>
          </a:prstGeom>
          <a:noFill/>
          <a:ln w="19050">
            <a:solidFill>
              <a:schemeClr val="tx1"/>
            </a:solidFill>
          </a:ln>
        </p:spPr>
        <p:txBody>
          <a:bodyPr wrap="square" rtlCol="0">
            <a:spAutoFit/>
          </a:bodyPr>
          <a:lstStyle/>
          <a:p>
            <a:pPr algn="just"/>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Teachers need to be able to have basic troubleshooting skills to overcome technical problems</a:t>
            </a:r>
            <a:endParaRPr lang="es-E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 name="4 Llamada de flecha a la derecha"/>
          <p:cNvSpPr/>
          <p:nvPr/>
        </p:nvSpPr>
        <p:spPr>
          <a:xfrm>
            <a:off x="295197" y="3633498"/>
            <a:ext cx="2880320" cy="115212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INFRAESTRUCTURE  IN TECHNOLOGY IMPLEMENTATION AND INTEGRATION</a:t>
            </a:r>
          </a:p>
        </p:txBody>
      </p:sp>
      <p:sp>
        <p:nvSpPr>
          <p:cNvPr id="10" name="6 CuadroTexto"/>
          <p:cNvSpPr txBox="1"/>
          <p:nvPr/>
        </p:nvSpPr>
        <p:spPr>
          <a:xfrm>
            <a:off x="3213333" y="4069945"/>
            <a:ext cx="5256584" cy="369332"/>
          </a:xfrm>
          <a:prstGeom prst="rect">
            <a:avLst/>
          </a:prstGeom>
          <a:noFill/>
          <a:ln w="28575">
            <a:solidFill>
              <a:schemeClr val="tx1"/>
            </a:solidFill>
          </a:ln>
        </p:spPr>
        <p:txBody>
          <a:bodyPr wrap="square" rtlCol="0">
            <a:spAutoFit/>
          </a:bodyPr>
          <a:lstStyle/>
          <a:p>
            <a:pPr algn="just"/>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physical equipment (hardware and software)</a:t>
            </a:r>
            <a:endParaRPr lang="es-E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11" name="5 Llamada de flecha a la derecha"/>
          <p:cNvSpPr/>
          <p:nvPr/>
        </p:nvSpPr>
        <p:spPr>
          <a:xfrm>
            <a:off x="330944" y="5095563"/>
            <a:ext cx="2882391" cy="792088"/>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dirty="0"/>
              <a:t>TEACHER ATTITUDES  TOWARD TECHNOLOGY</a:t>
            </a:r>
          </a:p>
        </p:txBody>
      </p:sp>
      <p:sp>
        <p:nvSpPr>
          <p:cNvPr id="12" name="7 CuadroTexto"/>
          <p:cNvSpPr txBox="1"/>
          <p:nvPr/>
        </p:nvSpPr>
        <p:spPr>
          <a:xfrm>
            <a:off x="3213333" y="5115492"/>
            <a:ext cx="5256584" cy="369332"/>
          </a:xfrm>
          <a:prstGeom prst="rect">
            <a:avLst/>
          </a:prstGeom>
          <a:noFill/>
          <a:ln w="28575">
            <a:solidFill>
              <a:schemeClr val="tx1"/>
            </a:solidFill>
          </a:ln>
        </p:spPr>
        <p:txBody>
          <a:bodyPr wrap="square" rtlCol="0">
            <a:spAutoFit/>
          </a:bodyPr>
          <a:lstStyle/>
          <a:p>
            <a:pPr algn="just"/>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knowledge </a:t>
            </a:r>
            <a:r>
              <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and experience </a:t>
            </a:r>
            <a:endParaRPr lang="es-E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682559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
        <p:nvSpPr>
          <p:cNvPr id="2" name="1 Título"/>
          <p:cNvSpPr>
            <a:spLocks noGrp="1"/>
          </p:cNvSpPr>
          <p:nvPr>
            <p:ph type="title"/>
          </p:nvPr>
        </p:nvSpPr>
        <p:spPr/>
        <p:txBody>
          <a:bodyPr/>
          <a:lstStyle/>
          <a:p>
            <a:pPr algn="ctr"/>
            <a:r>
              <a:rPr lang="es-ES" b="1" cap="none" spc="50" dirty="0">
                <a:ln w="9525" cmpd="sng">
                  <a:solidFill>
                    <a:schemeClr val="accent1"/>
                  </a:solidFill>
                  <a:prstDash val="solid"/>
                </a:ln>
                <a:solidFill>
                  <a:srgbClr val="70AD47">
                    <a:tint val="1000"/>
                  </a:srgbClr>
                </a:solidFill>
                <a:effectLst>
                  <a:glow rad="38100">
                    <a:schemeClr val="accent1">
                      <a:alpha val="40000"/>
                    </a:schemeClr>
                  </a:glow>
                </a:effectLst>
              </a:rPr>
              <a:t>HYPOTHESIS SYSTEM</a:t>
            </a:r>
          </a:p>
        </p:txBody>
      </p:sp>
      <p:sp>
        <p:nvSpPr>
          <p:cNvPr id="3" name="2 Pentágono"/>
          <p:cNvSpPr/>
          <p:nvPr/>
        </p:nvSpPr>
        <p:spPr>
          <a:xfrm>
            <a:off x="422170" y="1963921"/>
            <a:ext cx="2304256"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WORKING HYPOTHESIS</a:t>
            </a:r>
          </a:p>
        </p:txBody>
      </p:sp>
      <p:sp>
        <p:nvSpPr>
          <p:cNvPr id="4" name="3 Pentágono"/>
          <p:cNvSpPr/>
          <p:nvPr/>
        </p:nvSpPr>
        <p:spPr>
          <a:xfrm>
            <a:off x="619944" y="3789040"/>
            <a:ext cx="2304256"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NULL HYPOTHESIS</a:t>
            </a:r>
          </a:p>
        </p:txBody>
      </p:sp>
      <p:sp>
        <p:nvSpPr>
          <p:cNvPr id="5" name="4 CuadroTexto"/>
          <p:cNvSpPr txBox="1"/>
          <p:nvPr/>
        </p:nvSpPr>
        <p:spPr>
          <a:xfrm>
            <a:off x="2924200" y="1934304"/>
            <a:ext cx="4240088" cy="92333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just"/>
            <a:r>
              <a:rPr lang="es-ES" dirty="0">
                <a:ln w="0"/>
                <a:solidFill>
                  <a:schemeClr val="tx1"/>
                </a:solidFill>
                <a:effectLst>
                  <a:outerShdw blurRad="38100" dist="19050" dir="2700000" algn="tl" rotWithShape="0">
                    <a:schemeClr val="dk1">
                      <a:alpha val="40000"/>
                    </a:schemeClr>
                  </a:outerShdw>
                </a:effectLst>
              </a:rPr>
              <a:t>THE TEACHER’S ATTITUDES AND BELIEFS INFLUENCE </a:t>
            </a:r>
            <a:r>
              <a:rPr lang="es-ES" dirty="0" smtClean="0">
                <a:ln w="0"/>
                <a:solidFill>
                  <a:schemeClr val="tx1"/>
                </a:solidFill>
                <a:effectLst>
                  <a:outerShdw blurRad="38100" dist="19050" dir="2700000" algn="tl" rotWithShape="0">
                    <a:schemeClr val="dk1">
                      <a:alpha val="40000"/>
                    </a:schemeClr>
                  </a:outerShdw>
                </a:effectLst>
              </a:rPr>
              <a:t>INTO </a:t>
            </a:r>
            <a:r>
              <a:rPr lang="es-ES" dirty="0">
                <a:ln w="0"/>
                <a:solidFill>
                  <a:schemeClr val="tx1"/>
                </a:solidFill>
                <a:effectLst>
                  <a:outerShdw blurRad="38100" dist="19050" dir="2700000" algn="tl" rotWithShape="0">
                    <a:schemeClr val="dk1">
                      <a:alpha val="40000"/>
                    </a:schemeClr>
                  </a:outerShdw>
                </a:effectLst>
              </a:rPr>
              <a:t>TECHNOLOGY-RELATED SKILL.</a:t>
            </a:r>
          </a:p>
        </p:txBody>
      </p:sp>
      <p:sp>
        <p:nvSpPr>
          <p:cNvPr id="6" name="5 CuadroTexto"/>
          <p:cNvSpPr txBox="1"/>
          <p:nvPr/>
        </p:nvSpPr>
        <p:spPr>
          <a:xfrm>
            <a:off x="3042482" y="3721395"/>
            <a:ext cx="4240088" cy="923330"/>
          </a:xfrm>
          <a:prstGeom prst="rect">
            <a:avLst/>
          </a:prstGeom>
          <a:ln/>
        </p:spPr>
        <p:style>
          <a:lnRef idx="1">
            <a:schemeClr val="dk1"/>
          </a:lnRef>
          <a:fillRef idx="2">
            <a:schemeClr val="dk1"/>
          </a:fillRef>
          <a:effectRef idx="1">
            <a:schemeClr val="dk1"/>
          </a:effectRef>
          <a:fontRef idx="minor">
            <a:schemeClr val="dk1"/>
          </a:fontRef>
        </p:style>
        <p:txBody>
          <a:bodyPr wrap="square" rtlCol="0">
            <a:spAutoFit/>
          </a:bodyPr>
          <a:lstStyle/>
          <a:p>
            <a:pPr algn="just"/>
            <a:r>
              <a:rPr lang="es-ES" dirty="0">
                <a:ln w="0"/>
                <a:solidFill>
                  <a:schemeClr val="tx1"/>
                </a:solidFill>
                <a:effectLst>
                  <a:outerShdw blurRad="38100" dist="19050" dir="2700000" algn="tl" rotWithShape="0">
                    <a:schemeClr val="dk1">
                      <a:alpha val="40000"/>
                    </a:schemeClr>
                  </a:outerShdw>
                </a:effectLst>
              </a:rPr>
              <a:t>THE TEACHER’S ATTITUDES BELIEFS DO NOT INFLUENCE INTO TECHNOLOGY-RELATED SKILLS.</a:t>
            </a:r>
          </a:p>
        </p:txBody>
      </p:sp>
    </p:spTree>
    <p:extLst>
      <p:ext uri="{BB962C8B-B14F-4D97-AF65-F5344CB8AC3E}">
        <p14:creationId xmlns:p14="http://schemas.microsoft.com/office/powerpoint/2010/main" val="5756347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PART III</a:t>
            </a:r>
            <a:endParaRPr lang="es-ES" dirty="0"/>
          </a:p>
        </p:txBody>
      </p:sp>
      <p:sp>
        <p:nvSpPr>
          <p:cNvPr id="3" name="2 CuadroTexto"/>
          <p:cNvSpPr txBox="1"/>
          <p:nvPr/>
        </p:nvSpPr>
        <p:spPr>
          <a:xfrm>
            <a:off x="1187624" y="2420890"/>
            <a:ext cx="7056784" cy="769441"/>
          </a:xfrm>
          <a:prstGeom prst="rect">
            <a:avLst/>
          </a:prstGeom>
          <a:noFill/>
          <a:ln w="19050">
            <a:solidFill>
              <a:schemeClr val="tx1"/>
            </a:solidFill>
          </a:ln>
        </p:spPr>
        <p:txBody>
          <a:bodyPr wrap="square" rtlCol="0">
            <a:spAutoFit/>
          </a:bodyPr>
          <a:lstStyle/>
          <a:p>
            <a:pPr algn="ctr"/>
            <a:r>
              <a:rPr lang="es-ES" sz="4400" dirty="0">
                <a:latin typeface="Algerian" pitchFamily="82" charset="0"/>
              </a:rPr>
              <a:t>METHODOLOGICAL DESIGN</a:t>
            </a:r>
          </a:p>
        </p:txBody>
      </p:sp>
      <p:pic>
        <p:nvPicPr>
          <p:cNvPr id="4"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53941" y="3428999"/>
            <a:ext cx="2724150" cy="3228431"/>
          </a:xfrm>
          <a:prstGeom prst="rect">
            <a:avLst/>
          </a:prstGeom>
        </p:spPr>
      </p:pic>
    </p:spTree>
    <p:extLst>
      <p:ext uri="{BB962C8B-B14F-4D97-AF65-F5344CB8AC3E}">
        <p14:creationId xmlns:p14="http://schemas.microsoft.com/office/powerpoint/2010/main" val="2136168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METHODOLOGICAL DESIGN</a:t>
            </a:r>
            <a:endParaRPr lang="es-ES" dirty="0"/>
          </a:p>
        </p:txBody>
      </p:sp>
      <p:sp>
        <p:nvSpPr>
          <p:cNvPr id="3" name="2 Pentágono"/>
          <p:cNvSpPr/>
          <p:nvPr/>
        </p:nvSpPr>
        <p:spPr>
          <a:xfrm>
            <a:off x="820742" y="1949165"/>
            <a:ext cx="3120900" cy="69337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RESEARCH TYPE AND DESIGN</a:t>
            </a:r>
          </a:p>
        </p:txBody>
      </p:sp>
      <p:sp>
        <p:nvSpPr>
          <p:cNvPr id="5" name="4 Pentágono"/>
          <p:cNvSpPr/>
          <p:nvPr/>
        </p:nvSpPr>
        <p:spPr>
          <a:xfrm>
            <a:off x="820742" y="2774477"/>
            <a:ext cx="3120900" cy="705944"/>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POPULATION AND SAMPLE</a:t>
            </a:r>
          </a:p>
        </p:txBody>
      </p:sp>
      <p:sp>
        <p:nvSpPr>
          <p:cNvPr id="7" name="6 Pentágono"/>
          <p:cNvSpPr/>
          <p:nvPr/>
        </p:nvSpPr>
        <p:spPr>
          <a:xfrm>
            <a:off x="820742" y="3548877"/>
            <a:ext cx="3120900" cy="64807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FIELD RESEARCH</a:t>
            </a:r>
          </a:p>
        </p:txBody>
      </p:sp>
      <p:sp>
        <p:nvSpPr>
          <p:cNvPr id="9" name="8 Pentágono"/>
          <p:cNvSpPr/>
          <p:nvPr/>
        </p:nvSpPr>
        <p:spPr>
          <a:xfrm>
            <a:off x="820742" y="4322941"/>
            <a:ext cx="3151964" cy="832651"/>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INSTRUMENTS FOR DATA COLLECTION</a:t>
            </a:r>
          </a:p>
        </p:txBody>
      </p:sp>
      <p:sp>
        <p:nvSpPr>
          <p:cNvPr id="11" name="10 Pentágono"/>
          <p:cNvSpPr/>
          <p:nvPr/>
        </p:nvSpPr>
        <p:spPr>
          <a:xfrm>
            <a:off x="820742" y="5241023"/>
            <a:ext cx="3151964" cy="936382"/>
          </a:xfrm>
          <a:prstGeom prst="righ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DATA PROCESSING AND ANALYSIS</a:t>
            </a:r>
          </a:p>
        </p:txBody>
      </p:sp>
      <p:sp>
        <p:nvSpPr>
          <p:cNvPr id="13" name="Terminador 12"/>
          <p:cNvSpPr/>
          <p:nvPr/>
        </p:nvSpPr>
        <p:spPr>
          <a:xfrm>
            <a:off x="3973493" y="1875640"/>
            <a:ext cx="2291461" cy="68926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DESCRIPTIVE AND FIELD</a:t>
            </a:r>
            <a:endParaRPr lang="es-ES" dirty="0"/>
          </a:p>
        </p:txBody>
      </p:sp>
      <p:sp>
        <p:nvSpPr>
          <p:cNvPr id="15" name="Terminador 14"/>
          <p:cNvSpPr/>
          <p:nvPr/>
        </p:nvSpPr>
        <p:spPr>
          <a:xfrm>
            <a:off x="3941642" y="2640633"/>
            <a:ext cx="2376264" cy="66049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15 TEACHERS AND 25 STUDENTS</a:t>
            </a:r>
          </a:p>
        </p:txBody>
      </p:sp>
      <p:sp>
        <p:nvSpPr>
          <p:cNvPr id="16" name="Terminador 15"/>
          <p:cNvSpPr/>
          <p:nvPr/>
        </p:nvSpPr>
        <p:spPr>
          <a:xfrm>
            <a:off x="3972706" y="3386559"/>
            <a:ext cx="2278663" cy="741934"/>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UNIDAD EDUCATIVA TUMBACO</a:t>
            </a:r>
          </a:p>
        </p:txBody>
      </p:sp>
      <p:sp>
        <p:nvSpPr>
          <p:cNvPr id="17" name="Terminador 16"/>
          <p:cNvSpPr/>
          <p:nvPr/>
        </p:nvSpPr>
        <p:spPr>
          <a:xfrm>
            <a:off x="4078611" y="4367793"/>
            <a:ext cx="2066852" cy="588440"/>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t>SURVEY</a:t>
            </a:r>
          </a:p>
          <a:p>
            <a:pPr algn="ctr"/>
            <a:r>
              <a:rPr lang="es-ES" dirty="0"/>
              <a:t>QUESTIONARIES</a:t>
            </a:r>
          </a:p>
        </p:txBody>
      </p:sp>
      <p:sp>
        <p:nvSpPr>
          <p:cNvPr id="18" name="Terminador 17"/>
          <p:cNvSpPr/>
          <p:nvPr/>
        </p:nvSpPr>
        <p:spPr>
          <a:xfrm>
            <a:off x="4120708" y="5195533"/>
            <a:ext cx="2024755" cy="883445"/>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DESCRIPTIVE AND INFERENTIAL</a:t>
            </a:r>
            <a:endParaRPr lang="es-ES" dirty="0"/>
          </a:p>
        </p:txBody>
      </p:sp>
      <p:pic>
        <p:nvPicPr>
          <p:cNvPr id="27"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1309" y="4509120"/>
            <a:ext cx="1944216" cy="2322443"/>
          </a:xfrm>
          <a:prstGeom prst="rect">
            <a:avLst/>
          </a:prstGeom>
        </p:spPr>
      </p:pic>
    </p:spTree>
    <p:extLst>
      <p:ext uri="{BB962C8B-B14F-4D97-AF65-F5344CB8AC3E}">
        <p14:creationId xmlns:p14="http://schemas.microsoft.com/office/powerpoint/2010/main" val="21247273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PART FOUR</a:t>
            </a:r>
            <a:endParaRPr lang="es-ES" dirty="0"/>
          </a:p>
        </p:txBody>
      </p:sp>
      <p:sp>
        <p:nvSpPr>
          <p:cNvPr id="3" name="2 CuadroTexto"/>
          <p:cNvSpPr txBox="1"/>
          <p:nvPr/>
        </p:nvSpPr>
        <p:spPr>
          <a:xfrm>
            <a:off x="1187624" y="2996954"/>
            <a:ext cx="7416824" cy="646331"/>
          </a:xfrm>
          <a:prstGeom prst="rect">
            <a:avLst/>
          </a:prstGeom>
          <a:noFill/>
        </p:spPr>
        <p:txBody>
          <a:bodyPr wrap="square" rtlCol="0">
            <a:spAutoFit/>
          </a:bodyPr>
          <a:lstStyle/>
          <a:p>
            <a:pPr algn="ctr"/>
            <a:r>
              <a:rPr lang="es-ES" sz="3600" dirty="0">
                <a:latin typeface="Castellar" pitchFamily="18" charset="0"/>
              </a:rPr>
              <a:t>TESTING THE HYPOTHESIS</a:t>
            </a:r>
          </a:p>
        </p:txBody>
      </p:sp>
      <p:pic>
        <p:nvPicPr>
          <p:cNvPr id="4"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Tree>
    <p:extLst>
      <p:ext uri="{BB962C8B-B14F-4D97-AF65-F5344CB8AC3E}">
        <p14:creationId xmlns:p14="http://schemas.microsoft.com/office/powerpoint/2010/main" val="198304130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1530" y="5110"/>
            <a:ext cx="7520940" cy="548640"/>
          </a:xfrm>
        </p:spPr>
        <p:txBody>
          <a:bodyPr/>
          <a:lstStyle/>
          <a:p>
            <a:r>
              <a:rPr lang="es-ES" dirty="0"/>
              <a:t>SURVEY: ADMINISTERED TO THE TEACHERS</a:t>
            </a:r>
          </a:p>
        </p:txBody>
      </p:sp>
      <p:graphicFrame>
        <p:nvGraphicFramePr>
          <p:cNvPr id="4" name="Gráfico 3"/>
          <p:cNvGraphicFramePr>
            <a:graphicFrameLocks/>
          </p:cNvGraphicFramePr>
          <p:nvPr>
            <p:extLst>
              <p:ext uri="{D42A27DB-BD31-4B8C-83A1-F6EECF244321}">
                <p14:modId xmlns:p14="http://schemas.microsoft.com/office/powerpoint/2010/main" val="2852800165"/>
              </p:ext>
            </p:extLst>
          </p:nvPr>
        </p:nvGraphicFramePr>
        <p:xfrm>
          <a:off x="0" y="553750"/>
          <a:ext cx="9144000" cy="6304250"/>
        </p:xfrm>
        <a:graphic>
          <a:graphicData uri="http://schemas.openxmlformats.org/drawingml/2006/chart">
            <c:chart xmlns:c="http://schemas.openxmlformats.org/drawingml/2006/chart" xmlns:r="http://schemas.openxmlformats.org/officeDocument/2006/relationships" r:id="rId2"/>
          </a:graphicData>
        </a:graphic>
      </p:graphicFrame>
      <p:sp>
        <p:nvSpPr>
          <p:cNvPr id="3" name="Estrella de 5 puntas 2"/>
          <p:cNvSpPr/>
          <p:nvPr/>
        </p:nvSpPr>
        <p:spPr>
          <a:xfrm>
            <a:off x="7740352" y="3140968"/>
            <a:ext cx="288032"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5" name="Estrella de 5 puntas 4"/>
          <p:cNvSpPr/>
          <p:nvPr/>
        </p:nvSpPr>
        <p:spPr>
          <a:xfrm>
            <a:off x="3923928" y="3248980"/>
            <a:ext cx="288032"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1388853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55576" y="8879"/>
            <a:ext cx="7520940" cy="548640"/>
          </a:xfrm>
        </p:spPr>
        <p:txBody>
          <a:bodyPr/>
          <a:lstStyle/>
          <a:p>
            <a:pPr algn="ctr"/>
            <a:r>
              <a:rPr lang="es-ES" dirty="0"/>
              <a:t>SURVEY: ADMINISTERED TO STUDENTS</a:t>
            </a:r>
          </a:p>
        </p:txBody>
      </p:sp>
      <p:graphicFrame>
        <p:nvGraphicFramePr>
          <p:cNvPr id="6" name="Gráfico 5"/>
          <p:cNvGraphicFramePr>
            <a:graphicFrameLocks/>
          </p:cNvGraphicFramePr>
          <p:nvPr>
            <p:extLst>
              <p:ext uri="{D42A27DB-BD31-4B8C-83A1-F6EECF244321}">
                <p14:modId xmlns:p14="http://schemas.microsoft.com/office/powerpoint/2010/main" val="1347669200"/>
              </p:ext>
            </p:extLst>
          </p:nvPr>
        </p:nvGraphicFramePr>
        <p:xfrm>
          <a:off x="0" y="557519"/>
          <a:ext cx="9144000" cy="6300481"/>
        </p:xfrm>
        <a:graphic>
          <a:graphicData uri="http://schemas.openxmlformats.org/drawingml/2006/chart">
            <c:chart xmlns:c="http://schemas.openxmlformats.org/drawingml/2006/chart" xmlns:r="http://schemas.openxmlformats.org/officeDocument/2006/relationships" r:id="rId3"/>
          </a:graphicData>
        </a:graphic>
      </p:graphicFrame>
      <p:sp>
        <p:nvSpPr>
          <p:cNvPr id="4" name="Estrella de 5 puntas 3"/>
          <p:cNvSpPr/>
          <p:nvPr/>
        </p:nvSpPr>
        <p:spPr>
          <a:xfrm>
            <a:off x="4067944" y="2564904"/>
            <a:ext cx="288032" cy="216024"/>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EC"/>
          </a:p>
        </p:txBody>
      </p:sp>
    </p:spTree>
    <p:extLst>
      <p:ext uri="{BB962C8B-B14F-4D97-AF65-F5344CB8AC3E}">
        <p14:creationId xmlns:p14="http://schemas.microsoft.com/office/powerpoint/2010/main" val="3417824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S" dirty="0" smtClean="0"/>
              <a:t>GRAPHICAL RESULTS</a:t>
            </a:r>
            <a:endParaRPr lang="es-ES" dirty="0"/>
          </a:p>
        </p:txBody>
      </p:sp>
      <p:sp>
        <p:nvSpPr>
          <p:cNvPr id="12" name="Text Box 32"/>
          <p:cNvSpPr txBox="1">
            <a:spLocks noChangeArrowheads="1"/>
          </p:cNvSpPr>
          <p:nvPr/>
        </p:nvSpPr>
        <p:spPr bwMode="auto">
          <a:xfrm>
            <a:off x="5052069" y="1421592"/>
            <a:ext cx="3228479" cy="2007408"/>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prstTxWarp prst="textNoShape">
              <a:avLst/>
            </a:prstTxWarp>
          </a:bodyPr>
          <a:lstStyle/>
          <a:p>
            <a:pPr fontAlgn="base">
              <a:spcBef>
                <a:spcPct val="0"/>
              </a:spcBef>
              <a:spcAft>
                <a:spcPts val="1000"/>
              </a:spcAft>
            </a:pPr>
            <a:r>
              <a:rPr lang="en-US" altLang="es-ES" sz="1600" dirty="0">
                <a:solidFill>
                  <a:schemeClr val="tx1"/>
                </a:solidFill>
                <a:latin typeface="Arial" pitchFamily="34" charset="0"/>
              </a:rPr>
              <a:t>Degrees of freedom</a:t>
            </a:r>
            <a:r>
              <a:rPr lang="en-US" altLang="es-ES" sz="1600" dirty="0">
                <a:latin typeface="Arial" pitchFamily="34" charset="0"/>
              </a:rPr>
              <a:t>= 18</a:t>
            </a:r>
          </a:p>
          <a:p>
            <a:pPr fontAlgn="base">
              <a:spcBef>
                <a:spcPct val="0"/>
              </a:spcBef>
              <a:spcAft>
                <a:spcPts val="1000"/>
              </a:spcAft>
            </a:pPr>
            <a:r>
              <a:rPr lang="en-US" altLang="es-ES" sz="1600" dirty="0">
                <a:solidFill>
                  <a:schemeClr val="tx1"/>
                </a:solidFill>
                <a:latin typeface="Arial" pitchFamily="34" charset="0"/>
              </a:rPr>
              <a:t>Critical value=  18,87</a:t>
            </a:r>
          </a:p>
          <a:p>
            <a:pPr fontAlgn="base">
              <a:spcBef>
                <a:spcPct val="0"/>
              </a:spcBef>
              <a:spcAft>
                <a:spcPts val="1000"/>
              </a:spcAft>
            </a:pPr>
            <a:r>
              <a:rPr lang="en-US" altLang="es-ES" sz="1600" dirty="0">
                <a:latin typeface="Arial" pitchFamily="34" charset="0"/>
              </a:rPr>
              <a:t>Chi-Square calculated=  87,141</a:t>
            </a:r>
          </a:p>
          <a:p>
            <a:pPr fontAlgn="base">
              <a:spcBef>
                <a:spcPct val="0"/>
              </a:spcBef>
              <a:spcAft>
                <a:spcPts val="1000"/>
              </a:spcAft>
            </a:pPr>
            <a:r>
              <a:rPr lang="en-US" altLang="es-ES" sz="1600" dirty="0">
                <a:solidFill>
                  <a:schemeClr val="tx1"/>
                </a:solidFill>
                <a:latin typeface="Arial" pitchFamily="34" charset="0"/>
              </a:rPr>
              <a:t>Confidence level= 95%</a:t>
            </a:r>
          </a:p>
          <a:p>
            <a:pPr fontAlgn="base">
              <a:spcBef>
                <a:spcPct val="0"/>
              </a:spcBef>
              <a:spcAft>
                <a:spcPts val="1000"/>
              </a:spcAft>
            </a:pPr>
            <a:r>
              <a:rPr lang="en-US" altLang="es-ES" sz="1600" dirty="0">
                <a:solidFill>
                  <a:schemeClr val="tx1"/>
                </a:solidFill>
                <a:latin typeface="Arial" pitchFamily="34" charset="0"/>
              </a:rPr>
              <a:t>Probability= 5%</a:t>
            </a:r>
            <a:endParaRPr lang="es-ES" altLang="es-ES" sz="1600" dirty="0">
              <a:solidFill>
                <a:schemeClr val="tx1"/>
              </a:solidFill>
              <a:latin typeface="Arial" pitchFamily="34" charset="0"/>
            </a:endParaRPr>
          </a:p>
        </p:txBody>
      </p:sp>
      <p:sp>
        <p:nvSpPr>
          <p:cNvPr id="34" name="80 CuadroTexto"/>
          <p:cNvSpPr txBox="1"/>
          <p:nvPr/>
        </p:nvSpPr>
        <p:spPr>
          <a:xfrm>
            <a:off x="827584" y="5096197"/>
            <a:ext cx="7344816" cy="1200329"/>
          </a:xfrm>
          <a:prstGeom prst="rect">
            <a:avLst/>
          </a:prstGeom>
          <a:solidFill>
            <a:schemeClr val="accent3">
              <a:lumMod val="40000"/>
              <a:lumOff val="60000"/>
            </a:schemeClr>
          </a:solidFill>
        </p:spPr>
        <p:style>
          <a:lnRef idx="1">
            <a:schemeClr val="accent2"/>
          </a:lnRef>
          <a:fillRef idx="2">
            <a:schemeClr val="accent2"/>
          </a:fillRef>
          <a:effectRef idx="1">
            <a:schemeClr val="accent2"/>
          </a:effectRef>
          <a:fontRef idx="minor">
            <a:schemeClr val="dk1"/>
          </a:fontRef>
        </p:style>
        <p:txBody>
          <a:bodyPr wrap="square" rtlCol="0">
            <a:spAutoFit/>
          </a:bodyPr>
          <a:lstStyle>
            <a:defPPr>
              <a:defRPr lang="es-E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n-US" dirty="0">
                <a:solidFill>
                  <a:srgbClr val="002060"/>
                </a:solidFill>
              </a:rPr>
              <a:t>STATISTICAL DECISION:</a:t>
            </a:r>
          </a:p>
          <a:p>
            <a:pPr algn="just"/>
            <a:r>
              <a:rPr lang="en-US" dirty="0">
                <a:solidFill>
                  <a:srgbClr val="002060"/>
                </a:solidFill>
              </a:rPr>
              <a:t>Once chi-square was calculated 87,141 and the critical value 28,87 it is notable that chi-square is higher than the critical </a:t>
            </a:r>
            <a:r>
              <a:rPr lang="en-US" dirty="0" smtClean="0">
                <a:solidFill>
                  <a:srgbClr val="002060"/>
                </a:solidFill>
              </a:rPr>
              <a:t>value, therefore </a:t>
            </a:r>
            <a:r>
              <a:rPr lang="en-US" dirty="0">
                <a:solidFill>
                  <a:srgbClr val="002060"/>
                </a:solidFill>
              </a:rPr>
              <a:t>the null hypothesis is rejected.</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144" y="1916832"/>
            <a:ext cx="47339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ttp://blogs.espe.edu.ec/wp-content/uploads/2013/07/Comunicado-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Tree>
    <p:extLst>
      <p:ext uri="{BB962C8B-B14F-4D97-AF65-F5344CB8AC3E}">
        <p14:creationId xmlns:p14="http://schemas.microsoft.com/office/powerpoint/2010/main" val="2648874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en-US" dirty="0" smtClean="0"/>
              <a:t>conclusions</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819648554"/>
              </p:ext>
            </p:extLst>
          </p:nvPr>
        </p:nvGraphicFramePr>
        <p:xfrm>
          <a:off x="190942" y="1052736"/>
          <a:ext cx="8784976" cy="5189583"/>
        </p:xfrm>
        <a:graphic>
          <a:graphicData uri="http://schemas.openxmlformats.org/drawingml/2006/table">
            <a:tbl>
              <a:tblPr firstRow="1" bandRow="1">
                <a:tableStyleId>{C083E6E3-FA7D-4D7B-A595-EF9225AFEA82}</a:tableStyleId>
              </a:tblPr>
              <a:tblGrid>
                <a:gridCol w="8784976"/>
              </a:tblGrid>
              <a:tr h="578729">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b="1" dirty="0" smtClean="0"/>
                        <a:t>Null hypothesis is rejected</a:t>
                      </a:r>
                    </a:p>
                    <a:p>
                      <a:pPr marL="342900" indent="-342900">
                        <a:buFont typeface="Wingdings" panose="05000000000000000000" pitchFamily="2" charset="2"/>
                        <a:buChar char="v"/>
                      </a:pPr>
                      <a:endParaRPr lang="es-ES" b="1" dirty="0">
                        <a:latin typeface="Arial" panose="020B0604020202020204" pitchFamily="34" charset="0"/>
                        <a:cs typeface="Arial" panose="020B0604020202020204" pitchFamily="34" charset="0"/>
                      </a:endParaRPr>
                    </a:p>
                  </a:txBody>
                  <a:tcPr/>
                </a:tc>
              </a:tr>
              <a:tr h="1074783">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b="1" dirty="0" smtClean="0"/>
                        <a:t>Insufficient technology-related skills in Teachers at Educational Unit “</a:t>
                      </a:r>
                      <a:r>
                        <a:rPr lang="en-US" b="1" dirty="0" err="1" smtClean="0"/>
                        <a:t>Tumbaco</a:t>
                      </a:r>
                      <a:r>
                        <a:rPr lang="en-US" b="1" dirty="0" smtClean="0"/>
                        <a:t>” is influenced by several factors as lack of resources, inadequate knowledge and skills, institutional barriers, negative attitudes and beliefs.</a:t>
                      </a:r>
                      <a:endParaRPr lang="es-ES" b="1" dirty="0">
                        <a:latin typeface="Arial" panose="020B0604020202020204" pitchFamily="34" charset="0"/>
                        <a:cs typeface="Arial" panose="020B0604020202020204" pitchFamily="34" charset="0"/>
                      </a:endParaRPr>
                    </a:p>
                  </a:txBody>
                  <a:tcPr/>
                </a:tc>
              </a:tr>
              <a:tr h="578729">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b="1" dirty="0" smtClean="0"/>
                        <a:t>Teachers’ aren’t trained to give support and share knowledge online because they don’t have enough experience. </a:t>
                      </a:r>
                      <a:endParaRPr lang="es-ES" b="1" dirty="0">
                        <a:latin typeface="Arial" panose="020B0604020202020204" pitchFamily="34" charset="0"/>
                        <a:cs typeface="Arial" panose="020B0604020202020204" pitchFamily="34" charset="0"/>
                      </a:endParaRPr>
                    </a:p>
                  </a:txBody>
                  <a:tcPr/>
                </a:tc>
              </a:tr>
              <a:tr h="578729">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b="1" dirty="0" smtClean="0"/>
                        <a:t>The successful use of technology in the classroom depends to a large extent on the teachers’ attitudes toward these tools.</a:t>
                      </a:r>
                      <a:endParaRPr lang="es-ES" b="1" dirty="0">
                        <a:latin typeface="Arial" panose="020B0604020202020204" pitchFamily="34" charset="0"/>
                        <a:cs typeface="Arial" panose="020B0604020202020204" pitchFamily="34" charset="0"/>
                      </a:endParaRPr>
                    </a:p>
                  </a:txBody>
                  <a:tcPr/>
                </a:tc>
              </a:tr>
              <a:tr h="578729">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s-EC" b="1" dirty="0" smtClean="0"/>
                        <a:t>S</a:t>
                      </a:r>
                      <a:r>
                        <a:rPr lang="en-US" b="1" dirty="0" err="1" smtClean="0"/>
                        <a:t>tudents</a:t>
                      </a:r>
                      <a:r>
                        <a:rPr lang="en-US" b="1" dirty="0" smtClean="0"/>
                        <a:t> affirm that enjoy learning when teachers’ use new technology in the classroom.</a:t>
                      </a:r>
                      <a:endParaRPr lang="es-ES" b="1" dirty="0">
                        <a:latin typeface="Arial" panose="020B0604020202020204" pitchFamily="34" charset="0"/>
                        <a:cs typeface="Arial" panose="020B0604020202020204" pitchFamily="34" charset="0"/>
                      </a:endParaRPr>
                    </a:p>
                  </a:txBody>
                  <a:tcPr/>
                </a:tc>
              </a:tr>
              <a:tr h="578729">
                <a:tc>
                  <a:txBody>
                    <a:bodyPr/>
                    <a:lstStyle/>
                    <a:p>
                      <a:pPr marL="342900" marR="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b="1" dirty="0" smtClean="0"/>
                        <a:t>According to the students’ survey, teachers are not trained to give support and share knowledge online.</a:t>
                      </a:r>
                      <a:endParaRPr lang="es-EC" b="1"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b="1" dirty="0">
                        <a:latin typeface="Arial" panose="020B0604020202020204" pitchFamily="34" charset="0"/>
                        <a:cs typeface="Arial" panose="020B0604020202020204" pitchFamily="34" charset="0"/>
                      </a:endParaRPr>
                    </a:p>
                  </a:txBody>
                  <a:tcPr/>
                </a:tc>
              </a:tr>
              <a:tr h="578729">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v"/>
                        <a:tabLst/>
                        <a:defRPr/>
                      </a:pPr>
                      <a:r>
                        <a:rPr lang="en-US" b="1" dirty="0" smtClean="0"/>
                        <a:t>Students affirm that teachers don’t trust in its efficacy in use new technology.</a:t>
                      </a:r>
                      <a:endPar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S" b="1"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10453384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
        <p:nvSpPr>
          <p:cNvPr id="2" name="1 Título"/>
          <p:cNvSpPr>
            <a:spLocks noGrp="1"/>
          </p:cNvSpPr>
          <p:nvPr>
            <p:ph type="title"/>
          </p:nvPr>
        </p:nvSpPr>
        <p:spPr>
          <a:xfrm>
            <a:off x="683568" y="764704"/>
            <a:ext cx="8229600" cy="1143000"/>
          </a:xfrm>
        </p:spPr>
        <p:txBody>
          <a:bodyPr/>
          <a:lstStyle/>
          <a:p>
            <a:pPr algn="ctr"/>
            <a:r>
              <a:rPr lang="es-ES" dirty="0" smtClean="0"/>
              <a:t>PART ONE</a:t>
            </a:r>
            <a:endParaRPr lang="es-ES" dirty="0"/>
          </a:p>
        </p:txBody>
      </p:sp>
      <p:sp>
        <p:nvSpPr>
          <p:cNvPr id="3" name="2 Marcador de contenido"/>
          <p:cNvSpPr>
            <a:spLocks noGrp="1"/>
          </p:cNvSpPr>
          <p:nvPr>
            <p:ph idx="1"/>
          </p:nvPr>
        </p:nvSpPr>
        <p:spPr>
          <a:xfrm>
            <a:off x="1835696" y="2708920"/>
            <a:ext cx="6912768" cy="1180728"/>
          </a:xfrm>
        </p:spPr>
        <p:txBody>
          <a:bodyPr>
            <a:normAutofit/>
          </a:bodyPr>
          <a:lstStyle/>
          <a:p>
            <a:pPr marL="0" indent="0" algn="ctr"/>
            <a:r>
              <a:rPr lang="es-ES" sz="3600" dirty="0"/>
              <a:t>PROBLEM RESEARCH</a:t>
            </a: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3728" y="3919972"/>
            <a:ext cx="3525634" cy="2938028"/>
          </a:xfrm>
          <a:prstGeom prst="rect">
            <a:avLst/>
          </a:prstGeom>
        </p:spPr>
      </p:pic>
    </p:spTree>
    <p:extLst>
      <p:ext uri="{BB962C8B-B14F-4D97-AF65-F5344CB8AC3E}">
        <p14:creationId xmlns:p14="http://schemas.microsoft.com/office/powerpoint/2010/main" val="4519680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99592" y="404664"/>
            <a:ext cx="7520940" cy="548640"/>
          </a:xfrm>
        </p:spPr>
        <p:style>
          <a:lnRef idx="1">
            <a:schemeClr val="accent4"/>
          </a:lnRef>
          <a:fillRef idx="2">
            <a:schemeClr val="accent4"/>
          </a:fillRef>
          <a:effectRef idx="1">
            <a:schemeClr val="accent4"/>
          </a:effectRef>
          <a:fontRef idx="minor">
            <a:schemeClr val="dk1"/>
          </a:fontRef>
        </p:style>
        <p:txBody>
          <a:bodyPr/>
          <a:lstStyle/>
          <a:p>
            <a:pPr algn="ctr"/>
            <a:r>
              <a:rPr lang="en-US" dirty="0" smtClean="0"/>
              <a:t>recommendations</a:t>
            </a:r>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81078825"/>
              </p:ext>
            </p:extLst>
          </p:nvPr>
        </p:nvGraphicFramePr>
        <p:xfrm>
          <a:off x="251520" y="953304"/>
          <a:ext cx="8496944" cy="5469046"/>
        </p:xfrm>
        <a:graphic>
          <a:graphicData uri="http://schemas.openxmlformats.org/drawingml/2006/table">
            <a:tbl>
              <a:tblPr firstRow="1" bandRow="1">
                <a:tableStyleId>{ED083AE6-46FA-4A59-8FB0-9F97EB10719F}</a:tableStyleId>
              </a:tblPr>
              <a:tblGrid>
                <a:gridCol w="8496944"/>
              </a:tblGrid>
              <a:tr h="74558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smtClean="0"/>
                        <a:t>Teachers should attend course or workshop to get skills and experience in the use new technology.</a:t>
                      </a:r>
                      <a:endPar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txBody>
                  <a:tcPr/>
                </a:tc>
              </a:tr>
              <a:tr h="1065118">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smtClean="0"/>
                        <a:t>Implement annual training plan to use basic applications such as word processors, spreadsheets, and presentation programs in the classroom.</a:t>
                      </a:r>
                      <a:endPar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txBody>
                  <a:tcPr/>
                </a:tc>
              </a:tr>
              <a:tr h="745583">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smtClean="0"/>
                        <a:t>Implement use the Internet, digital media tools to enhance students learning</a:t>
                      </a:r>
                      <a:endPar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txBody>
                  <a:tcPr/>
                </a:tc>
              </a:tr>
              <a:tr h="56748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smtClean="0"/>
                        <a:t>Promote the use video clips into power point presentation in the classroom.</a:t>
                      </a:r>
                      <a:endPar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txBody>
                  <a:tcPr/>
                </a:tc>
              </a:tr>
              <a:tr h="576064">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smtClean="0"/>
                        <a:t>Prepare teachers’ to solve problems about hardware and software.</a:t>
                      </a:r>
                      <a:endParaRPr lang="en-U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txBody>
                  <a:tcPr/>
                </a:tc>
              </a:tr>
              <a:tr h="584056">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smtClean="0"/>
                        <a:t>Training teachers’ to give support and share knowledge online.</a:t>
                      </a:r>
                      <a:endParaRPr lang="en-US"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txBody>
                  <a:tcPr/>
                </a:tc>
              </a:tr>
              <a:tr h="1065118">
                <a:tc>
                  <a:txBody>
                    <a:bodyPr/>
                    <a:lstStyle/>
                    <a:p>
                      <a:pPr marL="285750" marR="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b="1" dirty="0" smtClean="0"/>
                        <a:t>Motivate teachers to use new technology in classroom, to make easier the students learning process.</a:t>
                      </a:r>
                      <a:endParaRPr lang="es-ES" b="1" dirty="0" smtClean="0"/>
                    </a:p>
                    <a:p>
                      <a:pPr marL="0" marR="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s-EC" b="1" dirty="0" smtClean="0">
                        <a:solidFill>
                          <a:srgbClr val="000000"/>
                        </a:solidFill>
                        <a:latin typeface="Arial" panose="020B0604020202020204" pitchFamily="34" charset="0"/>
                        <a:ea typeface="Calibri" panose="020F0502020204030204" pitchFamily="34"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val="39415621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899592" y="1484784"/>
            <a:ext cx="7520940" cy="1110228"/>
          </a:xfrm>
        </p:spPr>
        <p:txBody>
          <a:bodyPr/>
          <a:lstStyle/>
          <a:p>
            <a:pPr algn="ctr"/>
            <a:r>
              <a:rPr lang="es-ES" dirty="0" smtClean="0"/>
              <a:t>PART FIVE</a:t>
            </a:r>
            <a:br>
              <a:rPr lang="es-ES" dirty="0" smtClean="0"/>
            </a:br>
            <a:r>
              <a:rPr lang="es-ES" dirty="0" smtClean="0"/>
              <a:t>PROPOSAL</a:t>
            </a:r>
            <a:br>
              <a:rPr lang="es-ES" dirty="0" smtClean="0"/>
            </a:br>
            <a:endParaRPr lang="es-ES" dirty="0"/>
          </a:p>
        </p:txBody>
      </p:sp>
      <p:pic>
        <p:nvPicPr>
          <p:cNvPr id="4" name="Picture 4" descr="http://www.uet.edu.ec/images/historia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83686" y="2708919"/>
            <a:ext cx="4412649" cy="3316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1711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a 2"/>
          <p:cNvGraphicFramePr>
            <a:graphicFrameLocks noGrp="1"/>
          </p:cNvGraphicFramePr>
          <p:nvPr>
            <p:extLst>
              <p:ext uri="{D42A27DB-BD31-4B8C-83A1-F6EECF244321}">
                <p14:modId xmlns:p14="http://schemas.microsoft.com/office/powerpoint/2010/main" val="4075792629"/>
              </p:ext>
            </p:extLst>
          </p:nvPr>
        </p:nvGraphicFramePr>
        <p:xfrm>
          <a:off x="2391" y="12144"/>
          <a:ext cx="9141610" cy="6873240"/>
        </p:xfrm>
        <a:graphic>
          <a:graphicData uri="http://schemas.openxmlformats.org/drawingml/2006/table">
            <a:tbl>
              <a:tblPr>
                <a:tableStyleId>{69C7853C-536D-4A76-A0AE-DD22124D55A5}</a:tableStyleId>
              </a:tblPr>
              <a:tblGrid>
                <a:gridCol w="2914530"/>
                <a:gridCol w="2427363"/>
                <a:gridCol w="1543238"/>
                <a:gridCol w="2256479"/>
              </a:tblGrid>
              <a:tr h="167268">
                <a:tc>
                  <a:txBody>
                    <a:bodyPr/>
                    <a:lstStyle/>
                    <a:p>
                      <a:pPr algn="ctr">
                        <a:spcAft>
                          <a:spcPts val="0"/>
                        </a:spcAft>
                      </a:pPr>
                      <a:r>
                        <a:rPr lang="en-US" sz="1100" dirty="0">
                          <a:effectLst/>
                        </a:rPr>
                        <a:t>Narrative Summary of objectives</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lgn="ctr">
                        <a:spcAft>
                          <a:spcPts val="0"/>
                        </a:spcAft>
                      </a:pPr>
                      <a:r>
                        <a:rPr lang="en-US" sz="1100">
                          <a:effectLst/>
                        </a:rPr>
                        <a:t>Indicators</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a:effectLst/>
                        </a:rPr>
                        <a:t>Verification Media </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lgn="ctr">
                        <a:spcAft>
                          <a:spcPts val="0"/>
                        </a:spcAft>
                      </a:pPr>
                      <a:r>
                        <a:rPr lang="en-US" sz="1100">
                          <a:effectLst/>
                        </a:rPr>
                        <a:t>Supposes </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r>
              <a:tr h="1170878">
                <a:tc>
                  <a:txBody>
                    <a:bodyPr/>
                    <a:lstStyle/>
                    <a:p>
                      <a:pPr>
                        <a:spcAft>
                          <a:spcPts val="0"/>
                        </a:spcAft>
                      </a:pPr>
                      <a:r>
                        <a:rPr lang="en-US" sz="1100">
                          <a:effectLst/>
                        </a:rPr>
                        <a:t>Goals</a:t>
                      </a:r>
                      <a:endParaRPr lang="es-EC" sz="1100">
                        <a:effectLst/>
                      </a:endParaRPr>
                    </a:p>
                    <a:p>
                      <a:pPr>
                        <a:spcAft>
                          <a:spcPts val="0"/>
                        </a:spcAft>
                      </a:pPr>
                      <a:r>
                        <a:rPr lang="en-US" sz="1100">
                          <a:effectLst/>
                        </a:rPr>
                        <a:t>1. Teaching technology-related skills improvement</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2. To obtain good experience in use computer like effective teaching tools in the classroom.</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dirty="0">
                          <a:effectLst/>
                        </a:rPr>
                        <a:t>60% of teachers have positive attitudes toward new technology.</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80% of teachers show enough skills and knowledge in the effective use of instructional purpose. </a:t>
                      </a:r>
                      <a:endParaRPr lang="es-EC" sz="1100" dirty="0">
                        <a:effectLst/>
                      </a:endParaRPr>
                    </a:p>
                    <a:p>
                      <a:pPr>
                        <a:spcAft>
                          <a:spcPts val="0"/>
                        </a:spcAft>
                      </a:pPr>
                      <a:r>
                        <a:rPr lang="en-US" sz="1100" dirty="0">
                          <a:effectLst/>
                        </a:rPr>
                        <a:t> </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dirty="0">
                          <a:effectLst/>
                        </a:rPr>
                        <a:t>Survey interview </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Test about computers skills</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dirty="0">
                          <a:effectLst/>
                        </a:rPr>
                        <a:t>Teachers will feel motivated and interested in the learning process.</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Teachers are interested in develop their skills outside of regular schools day. </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r>
              <a:tr h="836341">
                <a:tc>
                  <a:txBody>
                    <a:bodyPr/>
                    <a:lstStyle/>
                    <a:p>
                      <a:pPr>
                        <a:spcAft>
                          <a:spcPts val="0"/>
                        </a:spcAft>
                      </a:pPr>
                      <a:r>
                        <a:rPr lang="en-US" sz="1100">
                          <a:effectLst/>
                        </a:rPr>
                        <a:t>Purpose </a:t>
                      </a:r>
                      <a:endParaRPr lang="es-EC" sz="1100">
                        <a:effectLst/>
                      </a:endParaRPr>
                    </a:p>
                    <a:p>
                      <a:pPr>
                        <a:spcAft>
                          <a:spcPts val="0"/>
                        </a:spcAft>
                      </a:pPr>
                      <a:r>
                        <a:rPr lang="en-US" sz="1100">
                          <a:effectLst/>
                        </a:rPr>
                        <a:t>Interactive and interesting technological-related skills improvement</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a:effectLst/>
                        </a:rPr>
                        <a:t>85% of teachers show adequate knowledge and skills in use computer in the classroom.</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a:effectLst/>
                        </a:rPr>
                        <a:t>Test </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a:effectLst/>
                        </a:rPr>
                        <a:t>Using computers in the two processes of teaching and learning saves time and effort for both the teacher and the learner </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r>
              <a:tr h="2174488">
                <a:tc>
                  <a:txBody>
                    <a:bodyPr/>
                    <a:lstStyle/>
                    <a:p>
                      <a:pPr>
                        <a:spcAft>
                          <a:spcPts val="0"/>
                        </a:spcAft>
                      </a:pPr>
                      <a:r>
                        <a:rPr lang="en-US" sz="1100">
                          <a:effectLst/>
                        </a:rPr>
                        <a:t>Components</a:t>
                      </a:r>
                      <a:endParaRPr lang="es-EC" sz="1100">
                        <a:effectLst/>
                      </a:endParaRPr>
                    </a:p>
                    <a:p>
                      <a:pPr>
                        <a:spcAft>
                          <a:spcPts val="0"/>
                        </a:spcAft>
                      </a:pPr>
                      <a:r>
                        <a:rPr lang="en-US" sz="1100">
                          <a:effectLst/>
                        </a:rPr>
                        <a:t>Teachers get technological trainings every school periods.</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s-EC" sz="1100">
                          <a:effectLst/>
                        </a:rPr>
                        <a:t>Application of technology in education</a:t>
                      </a:r>
                      <a:r>
                        <a:rPr lang="en-US" sz="1100">
                          <a:effectLst/>
                        </a:rPr>
                        <a:t>.</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s-EC" sz="1100">
                          <a:effectLst/>
                        </a:rPr>
                        <a:t>Teachers share their knowledge to their peers</a:t>
                      </a:r>
                      <a:r>
                        <a:rPr lang="en-US" sz="1100">
                          <a:effectLst/>
                        </a:rPr>
                        <a:t> and students.</a:t>
                      </a:r>
                      <a:endParaRPr lang="es-EC" sz="1100">
                        <a:effectLst/>
                      </a:endParaRPr>
                    </a:p>
                    <a:p>
                      <a:pPr>
                        <a:spcAft>
                          <a:spcPts val="0"/>
                        </a:spcAft>
                      </a:pPr>
                      <a:r>
                        <a:rPr lang="en-US" sz="1100">
                          <a:effectLst/>
                        </a:rPr>
                        <a:t> </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dirty="0">
                          <a:effectLst/>
                        </a:rPr>
                        <a:t>90% of persons use new technology to use with their course, and participate in online discussion groups.</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Students improve their learning process.</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Quick communication between students, teachers.</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dirty="0">
                          <a:effectLst/>
                        </a:rPr>
                        <a:t>Statistical of access to the forums and chats.</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smtClean="0">
                          <a:effectLst/>
                        </a:rPr>
                        <a:t>tests </a:t>
                      </a:r>
                      <a:r>
                        <a:rPr lang="en-US" sz="1100" dirty="0">
                          <a:effectLst/>
                        </a:rPr>
                        <a:t>results</a:t>
                      </a:r>
                      <a:endParaRPr lang="es-EC" sz="1100" dirty="0">
                        <a:effectLst/>
                      </a:endParaRPr>
                    </a:p>
                    <a:p>
                      <a:pPr>
                        <a:spcAft>
                          <a:spcPts val="0"/>
                        </a:spcAft>
                      </a:pPr>
                      <a:r>
                        <a:rPr lang="en-US" sz="1100" dirty="0">
                          <a:effectLst/>
                        </a:rPr>
                        <a:t> </a:t>
                      </a:r>
                      <a:endParaRPr lang="es-EC" sz="1100" dirty="0">
                        <a:effectLst/>
                      </a:endParaRPr>
                    </a:p>
                    <a:p>
                      <a:pPr>
                        <a:spcAft>
                          <a:spcPts val="0"/>
                        </a:spcAft>
                      </a:pPr>
                      <a:r>
                        <a:rPr lang="en-US" sz="1100" dirty="0">
                          <a:effectLst/>
                        </a:rPr>
                        <a:t>Workshops evaluations</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a:effectLst/>
                        </a:rPr>
                        <a:t> </a:t>
                      </a:r>
                      <a:endParaRPr lang="es-EC" sz="1100">
                        <a:effectLst/>
                      </a:endParaRPr>
                    </a:p>
                    <a:p>
                      <a:pPr>
                        <a:spcAft>
                          <a:spcPts val="0"/>
                        </a:spcAft>
                      </a:pPr>
                      <a:r>
                        <a:rPr lang="en-US" sz="1100">
                          <a:effectLst/>
                        </a:rPr>
                        <a:t>Computer-based instruction can effectively enhance learning.</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Teachers use technology efficiently.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Teachers and students can share knowledge easily.</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r>
              <a:tr h="2509024">
                <a:tc>
                  <a:txBody>
                    <a:bodyPr/>
                    <a:lstStyle/>
                    <a:p>
                      <a:pPr>
                        <a:spcAft>
                          <a:spcPts val="0"/>
                        </a:spcAft>
                      </a:pPr>
                      <a:r>
                        <a:rPr lang="en-US" sz="1100">
                          <a:effectLst/>
                        </a:rPr>
                        <a:t>Activities </a:t>
                      </a:r>
                      <a:endParaRPr lang="es-EC" sz="1100">
                        <a:effectLst/>
                      </a:endParaRPr>
                    </a:p>
                    <a:p>
                      <a:pPr>
                        <a:spcAft>
                          <a:spcPts val="0"/>
                        </a:spcAft>
                      </a:pPr>
                      <a:r>
                        <a:rPr lang="es-EC" sz="1100">
                          <a:effectLst/>
                        </a:rPr>
                        <a:t>Training courses programing </a:t>
                      </a:r>
                    </a:p>
                    <a:p>
                      <a:pPr>
                        <a:spcAft>
                          <a:spcPts val="0"/>
                        </a:spcAft>
                      </a:pPr>
                      <a:r>
                        <a:rPr lang="en-US" sz="1100">
                          <a:effectLst/>
                        </a:rPr>
                        <a:t> </a:t>
                      </a:r>
                      <a:endParaRPr lang="es-EC" sz="1100">
                        <a:effectLst/>
                      </a:endParaRPr>
                    </a:p>
                    <a:p>
                      <a:pPr>
                        <a:spcAft>
                          <a:spcPts val="0"/>
                        </a:spcAft>
                      </a:pPr>
                      <a:r>
                        <a:rPr lang="en-US" sz="1100">
                          <a:effectLst/>
                        </a:rPr>
                        <a:t>Attend course to acquire knowledge and skill in use new technology.</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Participate in workshops to practice and training in the use of hardware and software.</a:t>
                      </a:r>
                      <a:endParaRPr lang="es-EC" sz="1100">
                        <a:effectLst/>
                      </a:endParaRPr>
                    </a:p>
                    <a:p>
                      <a:pPr>
                        <a:spcAft>
                          <a:spcPts val="0"/>
                        </a:spcAft>
                      </a:pPr>
                      <a:r>
                        <a:rPr lang="en-US" sz="1100">
                          <a:effectLst/>
                        </a:rPr>
                        <a:t> </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a:effectLst/>
                        </a:rPr>
                        <a:t>Resources </a:t>
                      </a:r>
                      <a:endParaRPr lang="es-EC" sz="1100">
                        <a:effectLst/>
                      </a:endParaRPr>
                    </a:p>
                    <a:p>
                      <a:pPr>
                        <a:spcAft>
                          <a:spcPts val="0"/>
                        </a:spcAft>
                      </a:pPr>
                      <a:r>
                        <a:rPr lang="en-US" sz="1100">
                          <a:effectLst/>
                        </a:rPr>
                        <a:t>Coordinator</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Teachers </a:t>
                      </a:r>
                      <a:endParaRPr lang="es-EC" sz="1100">
                        <a:effectLst/>
                      </a:endParaRPr>
                    </a:p>
                    <a:p>
                      <a:pPr>
                        <a:spcAft>
                          <a:spcPts val="0"/>
                        </a:spcAft>
                      </a:pPr>
                      <a:r>
                        <a:rPr lang="en-US" sz="1100">
                          <a:effectLst/>
                        </a:rPr>
                        <a:t>Computer</a:t>
                      </a:r>
                      <a:endParaRPr lang="es-EC" sz="1100">
                        <a:effectLst/>
                      </a:endParaRPr>
                    </a:p>
                    <a:p>
                      <a:pPr>
                        <a:spcAft>
                          <a:spcPts val="0"/>
                        </a:spcAft>
                      </a:pPr>
                      <a:r>
                        <a:rPr lang="en-US" sz="1100">
                          <a:effectLst/>
                        </a:rPr>
                        <a:t>Internet</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Computer book</a:t>
                      </a:r>
                      <a:endParaRPr lang="es-EC" sz="1100">
                        <a:effectLst/>
                      </a:endParaRPr>
                    </a:p>
                    <a:p>
                      <a:pPr>
                        <a:spcAft>
                          <a:spcPts val="0"/>
                        </a:spcAft>
                      </a:pPr>
                      <a:r>
                        <a:rPr lang="en-US" sz="1100">
                          <a:effectLst/>
                        </a:rPr>
                        <a:t>Internet</a:t>
                      </a:r>
                      <a:endParaRPr lang="es-EC" sz="1100">
                        <a:effectLst/>
                      </a:endParaRPr>
                    </a:p>
                    <a:p>
                      <a:pPr>
                        <a:spcAft>
                          <a:spcPts val="0"/>
                        </a:spcAft>
                      </a:pPr>
                      <a:r>
                        <a:rPr lang="en-US" sz="1100">
                          <a:effectLst/>
                        </a:rPr>
                        <a:t>Trainer</a:t>
                      </a:r>
                      <a:endParaRPr lang="es-EC" sz="1100">
                        <a:effectLst/>
                      </a:endParaRPr>
                    </a:p>
                    <a:p>
                      <a:pPr>
                        <a:spcAft>
                          <a:spcPts val="0"/>
                        </a:spcAft>
                      </a:pPr>
                      <a:r>
                        <a:rPr lang="en-US" sz="1100">
                          <a:effectLst/>
                        </a:rPr>
                        <a:t> </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a:effectLst/>
                        </a:rPr>
                        <a:t>Costs</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$1200</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$ 500</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effectLst/>
                      </a:endParaRPr>
                    </a:p>
                    <a:p>
                      <a:pPr>
                        <a:spcAft>
                          <a:spcPts val="0"/>
                        </a:spcAft>
                      </a:pPr>
                      <a:r>
                        <a:rPr lang="en-US" sz="1100">
                          <a:effectLst/>
                        </a:rPr>
                        <a:t> </a:t>
                      </a:r>
                      <a:endParaRPr lang="es-EC" sz="110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c>
                  <a:txBody>
                    <a:bodyPr/>
                    <a:lstStyle/>
                    <a:p>
                      <a:pPr>
                        <a:spcAft>
                          <a:spcPts val="0"/>
                        </a:spcAft>
                      </a:pPr>
                      <a:r>
                        <a:rPr lang="en-US" sz="1100" dirty="0">
                          <a:effectLst/>
                        </a:rPr>
                        <a:t> </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txBody>
                  <a:tcPr marL="24860" marR="24860" marT="0" marB="0"/>
                </a:tc>
              </a:tr>
            </a:tbl>
          </a:graphicData>
        </a:graphic>
      </p:graphicFrame>
    </p:spTree>
    <p:extLst>
      <p:ext uri="{BB962C8B-B14F-4D97-AF65-F5344CB8AC3E}">
        <p14:creationId xmlns:p14="http://schemas.microsoft.com/office/powerpoint/2010/main" val="321368371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2266903" y="908720"/>
            <a:ext cx="3673249" cy="372464"/>
          </a:xfrm>
          <a:prstGeom prst="rect">
            <a:avLst/>
          </a:prstGeom>
        </p:spPr>
        <p:style>
          <a:lnRef idx="3">
            <a:schemeClr val="lt1"/>
          </a:lnRef>
          <a:fillRef idx="1">
            <a:schemeClr val="accent2"/>
          </a:fillRef>
          <a:effectRef idx="1">
            <a:schemeClr val="accent2"/>
          </a:effectRef>
          <a:fontRef idx="minor">
            <a:schemeClr val="lt1"/>
          </a:fontRef>
        </p:style>
        <p:txBody>
          <a:bodyPr wrap="square">
            <a:spAutoFit/>
          </a:bodyPr>
          <a:lstStyle/>
          <a:p>
            <a:pPr algn="ctr"/>
            <a:r>
              <a:rPr lang="en-US" b="1" dirty="0" smtClean="0">
                <a:solidFill>
                  <a:srgbClr val="000000"/>
                </a:solidFill>
                <a:latin typeface="Arial" panose="020B0604020202020204" pitchFamily="34" charset="0"/>
              </a:rPr>
              <a:t>Beneficiaries  </a:t>
            </a:r>
            <a:endParaRPr lang="es-ES" dirty="0"/>
          </a:p>
        </p:txBody>
      </p:sp>
      <p:sp>
        <p:nvSpPr>
          <p:cNvPr id="2" name="CuadroTexto 1"/>
          <p:cNvSpPr txBox="1"/>
          <p:nvPr/>
        </p:nvSpPr>
        <p:spPr>
          <a:xfrm>
            <a:off x="2266903" y="1772816"/>
            <a:ext cx="3240360" cy="92333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Teachers</a:t>
            </a:r>
          </a:p>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Students </a:t>
            </a:r>
          </a:p>
          <a:p>
            <a:pPr marL="285750" indent="-285750">
              <a:buFont typeface="Arial" panose="020B0604020202020204" pitchFamily="34" charset="0"/>
              <a:buChar char="•"/>
            </a:pPr>
            <a:r>
              <a:rPr lang="en-US"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institution</a:t>
            </a:r>
            <a:endParaRPr lang="en-US"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6146" name="Picture 2" descr="http://www.utelvt.edu.ec/boletines_clip_image004_00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79" y="3187778"/>
            <a:ext cx="3561247" cy="267604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uet.edu.ec/images/histori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152" y="1586483"/>
            <a:ext cx="2952750" cy="22193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www.uet.edu.ec/images/historia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2045" y="3802478"/>
            <a:ext cx="3457575" cy="19431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45495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2.bp.blogspot.com/-SF_73lQtTww/UZZcqcez3aI/AAAAAAAAAAo/NRE6rvuEkw0/s1600/Clase+de+computador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279" y="0"/>
            <a:ext cx="6209075" cy="4653136"/>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115616" y="5229202"/>
            <a:ext cx="5544616" cy="461665"/>
          </a:xfrm>
          <a:prstGeom prst="rect">
            <a:avLst/>
          </a:prstGeom>
          <a:noFill/>
        </p:spPr>
        <p:txBody>
          <a:bodyPr wrap="square" rtlCol="0">
            <a:spAutoFit/>
          </a:bodyPr>
          <a:lstStyle/>
          <a:p>
            <a:pPr algn="ctr"/>
            <a:r>
              <a:rPr lang="es-ES" sz="2400" dirty="0">
                <a:latin typeface="Arial" panose="020B0604020202020204" pitchFamily="34" charset="0"/>
                <a:cs typeface="Arial" panose="020B0604020202020204" pitchFamily="34" charset="0"/>
              </a:rPr>
              <a:t>THANKS FOR </a:t>
            </a:r>
            <a:r>
              <a:rPr lang="es-ES" sz="2400" dirty="0" smtClean="0">
                <a:latin typeface="Arial" panose="020B0604020202020204" pitchFamily="34" charset="0"/>
                <a:cs typeface="Arial" panose="020B0604020202020204" pitchFamily="34" charset="0"/>
              </a:rPr>
              <a:t>YOUR </a:t>
            </a:r>
            <a:r>
              <a:rPr lang="es-ES" sz="2400" dirty="0">
                <a:latin typeface="Arial" panose="020B0604020202020204" pitchFamily="34" charset="0"/>
                <a:cs typeface="Arial" panose="020B0604020202020204" pitchFamily="34" charset="0"/>
              </a:rPr>
              <a:t>ATTENTION</a:t>
            </a: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9354" y="4766933"/>
            <a:ext cx="2771800" cy="1847867"/>
          </a:xfrm>
          <a:prstGeom prst="rect">
            <a:avLst/>
          </a:prstGeom>
        </p:spPr>
      </p:pic>
    </p:spTree>
    <p:extLst>
      <p:ext uri="{BB962C8B-B14F-4D97-AF65-F5344CB8AC3E}">
        <p14:creationId xmlns:p14="http://schemas.microsoft.com/office/powerpoint/2010/main" val="77216980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pic>
        <p:nvPicPr>
          <p:cNvPr id="9" name="Imagen 8"/>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267744" y="1175220"/>
            <a:ext cx="5976664" cy="5501881"/>
          </a:xfrm>
          <a:prstGeom prst="rect">
            <a:avLst/>
          </a:prstGeom>
        </p:spPr>
      </p:pic>
      <p:sp>
        <p:nvSpPr>
          <p:cNvPr id="10" name="CuadroTexto 9"/>
          <p:cNvSpPr txBox="1"/>
          <p:nvPr/>
        </p:nvSpPr>
        <p:spPr>
          <a:xfrm>
            <a:off x="3203848" y="404664"/>
            <a:ext cx="2520280"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a:ln w="22225">
                  <a:solidFill>
                    <a:schemeClr val="accent2"/>
                  </a:solidFill>
                  <a:prstDash val="solid"/>
                </a:ln>
                <a:solidFill>
                  <a:schemeClr val="accent2">
                    <a:lumMod val="40000"/>
                    <a:lumOff val="60000"/>
                  </a:schemeClr>
                </a:solidFill>
              </a:rPr>
              <a:t>PROBLEM TREE</a:t>
            </a:r>
          </a:p>
        </p:txBody>
      </p:sp>
      <p:sp>
        <p:nvSpPr>
          <p:cNvPr id="11" name="CuadroTexto 10"/>
          <p:cNvSpPr txBox="1"/>
          <p:nvPr/>
        </p:nvSpPr>
        <p:spPr>
          <a:xfrm>
            <a:off x="1259632" y="5013176"/>
            <a:ext cx="1008112"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a:ln w="22225">
                  <a:solidFill>
                    <a:schemeClr val="accent2"/>
                  </a:solidFill>
                  <a:prstDash val="solid"/>
                </a:ln>
                <a:solidFill>
                  <a:schemeClr val="accent2">
                    <a:lumMod val="40000"/>
                    <a:lumOff val="60000"/>
                  </a:schemeClr>
                </a:solidFill>
              </a:rPr>
              <a:t>CAUSES</a:t>
            </a:r>
          </a:p>
        </p:txBody>
      </p:sp>
      <p:sp>
        <p:nvSpPr>
          <p:cNvPr id="12" name="CuadroTexto 11"/>
          <p:cNvSpPr txBox="1"/>
          <p:nvPr/>
        </p:nvSpPr>
        <p:spPr>
          <a:xfrm>
            <a:off x="1043608" y="2724865"/>
            <a:ext cx="1224136" cy="36933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C" b="1" dirty="0">
                <a:ln w="22225">
                  <a:solidFill>
                    <a:schemeClr val="accent2"/>
                  </a:solidFill>
                  <a:prstDash val="solid"/>
                </a:ln>
                <a:solidFill>
                  <a:schemeClr val="accent2">
                    <a:lumMod val="40000"/>
                    <a:lumOff val="60000"/>
                  </a:schemeClr>
                </a:solidFill>
              </a:rPr>
              <a:t>EFFECTS</a:t>
            </a:r>
          </a:p>
        </p:txBody>
      </p:sp>
    </p:spTree>
    <p:extLst>
      <p:ext uri="{BB962C8B-B14F-4D97-AF65-F5344CB8AC3E}">
        <p14:creationId xmlns:p14="http://schemas.microsoft.com/office/powerpoint/2010/main" val="7887876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2"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
        <p:nvSpPr>
          <p:cNvPr id="2" name="1 Título"/>
          <p:cNvSpPr>
            <a:spLocks noGrp="1"/>
          </p:cNvSpPr>
          <p:nvPr>
            <p:ph type="ctrTitle"/>
          </p:nvPr>
        </p:nvSpPr>
        <p:spPr>
          <a:xfrm>
            <a:off x="1747690" y="620690"/>
            <a:ext cx="5648623" cy="657837"/>
          </a:xfrm>
          <a:ln w="19050">
            <a:solidFill>
              <a:schemeClr val="tx1"/>
            </a:solidFill>
          </a:ln>
        </p:spPr>
        <p:txBody>
          <a:bodyPr/>
          <a:lstStyle/>
          <a:p>
            <a:pPr algn="ctr"/>
            <a:r>
              <a:rPr lang="en-US" dirty="0" smtClean="0"/>
              <a:t>PROBLEM formulation</a:t>
            </a:r>
            <a:endParaRPr lang="en-US" dirty="0"/>
          </a:p>
        </p:txBody>
      </p:sp>
      <p:sp>
        <p:nvSpPr>
          <p:cNvPr id="3" name="2 Subtítulo"/>
          <p:cNvSpPr>
            <a:spLocks noGrp="1"/>
          </p:cNvSpPr>
          <p:nvPr>
            <p:ph type="subTitle" idx="1"/>
          </p:nvPr>
        </p:nvSpPr>
        <p:spPr>
          <a:xfrm>
            <a:off x="1351621" y="2103758"/>
            <a:ext cx="6440759" cy="1460135"/>
          </a:xfrm>
          <a:ln cmpd="dbl">
            <a:solidFill>
              <a:schemeClr val="tx1"/>
            </a:solidFill>
          </a:ln>
        </p:spPr>
        <p:txBody>
          <a:bodyPr>
            <a:normAutofit/>
          </a:bodyPr>
          <a:lstStyle/>
          <a:p>
            <a:pPr algn="ctr"/>
            <a:endParaRPr lang="en-US" sz="1600" b="1" dirty="0">
              <a:latin typeface="Arial" panose="020B0604020202020204" pitchFamily="34" charset="0"/>
              <a:cs typeface="Arial" panose="020B0604020202020204" pitchFamily="34" charset="0"/>
            </a:endParaRPr>
          </a:p>
          <a:p>
            <a:pPr algn="ctr"/>
            <a:r>
              <a:rPr lang="en-US" sz="1600" b="1" dirty="0">
                <a:latin typeface="Arial" panose="020B0604020202020204" pitchFamily="34" charset="0"/>
                <a:cs typeface="Arial" panose="020B0604020202020204" pitchFamily="34" charset="0"/>
              </a:rPr>
              <a:t>How influence teacher’s attitudes AND BELIEFS into technology-related skills?</a:t>
            </a:r>
            <a:endParaRPr lang="es-EC" sz="1600" b="1" dirty="0">
              <a:latin typeface="Arial" panose="020B0604020202020204" pitchFamily="34" charset="0"/>
              <a:cs typeface="Arial" panose="020B0604020202020204" pitchFamily="34" charset="0"/>
            </a:endParaRPr>
          </a:p>
          <a:p>
            <a:pPr algn="ctr"/>
            <a:endParaRPr lang="es-ES" sz="1600" b="1"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6745" y="3862880"/>
            <a:ext cx="3012333" cy="2995120"/>
          </a:xfrm>
          <a:prstGeom prst="rect">
            <a:avLst/>
          </a:prstGeom>
        </p:spPr>
      </p:pic>
    </p:spTree>
    <p:extLst>
      <p:ext uri="{BB962C8B-B14F-4D97-AF65-F5344CB8AC3E}">
        <p14:creationId xmlns:p14="http://schemas.microsoft.com/office/powerpoint/2010/main" val="17249517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descr="http://blogs.espe.edu.ec/wp-content/uploads/2013/07/Comunicado-2-1.jpg"/>
          <p:cNvPicPr>
            <a:picLocks noChangeAspect="1" noChangeArrowheads="1"/>
          </p:cNvPicPr>
          <p:nvPr/>
        </p:nvPicPr>
        <p:blipFill rotWithShape="1">
          <a:blip r:embed="rId3">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
        <p:nvSpPr>
          <p:cNvPr id="4" name="3 CuadroTexto"/>
          <p:cNvSpPr txBox="1"/>
          <p:nvPr/>
        </p:nvSpPr>
        <p:spPr>
          <a:xfrm>
            <a:off x="2360583" y="1412778"/>
            <a:ext cx="3672408" cy="461665"/>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sz="2400" b="1" spc="50" dirty="0" smtClean="0">
                <a:ln w="0"/>
                <a:solidFill>
                  <a:schemeClr val="bg2"/>
                </a:solidFill>
                <a:effectLst>
                  <a:innerShdw blurRad="63500" dist="50800" dir="13500000">
                    <a:srgbClr val="000000">
                      <a:alpha val="50000"/>
                    </a:srgbClr>
                  </a:innerShdw>
                </a:effectLst>
              </a:rPr>
              <a:t>VARIABLES MATRIX</a:t>
            </a:r>
            <a:endParaRPr lang="es-ES" sz="2400" b="1" spc="50" dirty="0">
              <a:ln w="0"/>
              <a:solidFill>
                <a:schemeClr val="bg2"/>
              </a:solidFill>
              <a:effectLst>
                <a:innerShdw blurRad="63500" dist="50800" dir="13500000">
                  <a:srgbClr val="000000">
                    <a:alpha val="50000"/>
                  </a:srgbClr>
                </a:innerShdw>
              </a:effectLst>
            </a:endParaRPr>
          </a:p>
        </p:txBody>
      </p:sp>
      <p:sp>
        <p:nvSpPr>
          <p:cNvPr id="5" name="4 CuadroTexto"/>
          <p:cNvSpPr txBox="1"/>
          <p:nvPr/>
        </p:nvSpPr>
        <p:spPr>
          <a:xfrm>
            <a:off x="3602015" y="3105832"/>
            <a:ext cx="2736304" cy="64633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dirty="0"/>
              <a:t>TEACHER’S ATTITUDES AND BELIEFS</a:t>
            </a:r>
          </a:p>
        </p:txBody>
      </p:sp>
      <p:sp>
        <p:nvSpPr>
          <p:cNvPr id="6" name="5 CuadroTexto"/>
          <p:cNvSpPr txBox="1"/>
          <p:nvPr/>
        </p:nvSpPr>
        <p:spPr>
          <a:xfrm>
            <a:off x="3560066" y="4388709"/>
            <a:ext cx="3096344" cy="646331"/>
          </a:xfrm>
          <a:prstGeom prst="rect">
            <a:avLst/>
          </a:prstGeom>
          <a:ln/>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dirty="0"/>
              <a:t>TECHNOLOGY-RELATED SKILLS</a:t>
            </a:r>
          </a:p>
        </p:txBody>
      </p:sp>
      <p:sp>
        <p:nvSpPr>
          <p:cNvPr id="7" name="6 CuadroTexto"/>
          <p:cNvSpPr txBox="1"/>
          <p:nvPr/>
        </p:nvSpPr>
        <p:spPr>
          <a:xfrm>
            <a:off x="835778" y="3140968"/>
            <a:ext cx="2736304" cy="646331"/>
          </a:xfrm>
          <a:prstGeom prst="rightArrowCallou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b="1" dirty="0">
                <a:ln w="6600">
                  <a:solidFill>
                    <a:schemeClr val="accent2"/>
                  </a:solidFill>
                  <a:prstDash val="solid"/>
                </a:ln>
                <a:solidFill>
                  <a:srgbClr val="FFFFFF"/>
                </a:solidFill>
                <a:effectLst>
                  <a:outerShdw dist="38100" dir="2700000" algn="tl" rotWithShape="0">
                    <a:schemeClr val="accent2"/>
                  </a:outerShdw>
                </a:effectLst>
              </a:rPr>
              <a:t>INDEPENDENT VARIABLE </a:t>
            </a:r>
          </a:p>
        </p:txBody>
      </p:sp>
      <p:sp>
        <p:nvSpPr>
          <p:cNvPr id="8" name="7 CuadroTexto"/>
          <p:cNvSpPr txBox="1"/>
          <p:nvPr/>
        </p:nvSpPr>
        <p:spPr>
          <a:xfrm>
            <a:off x="823762" y="4399945"/>
            <a:ext cx="2736304" cy="646331"/>
          </a:xfrm>
          <a:prstGeom prst="rightArrowCallout">
            <a:avLst/>
          </a:prstGeom>
          <a:ln/>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s-ES" b="1" dirty="0">
                <a:ln w="6600">
                  <a:solidFill>
                    <a:schemeClr val="accent2"/>
                  </a:solidFill>
                  <a:prstDash val="solid"/>
                </a:ln>
                <a:solidFill>
                  <a:srgbClr val="FFFFFF"/>
                </a:solidFill>
                <a:effectLst>
                  <a:outerShdw dist="38100" dir="2700000" algn="tl" rotWithShape="0">
                    <a:schemeClr val="accent2"/>
                  </a:outerShdw>
                </a:effectLst>
              </a:rPr>
              <a:t>DEPENDENT VARIABLE </a:t>
            </a:r>
          </a:p>
        </p:txBody>
      </p:sp>
    </p:spTree>
    <p:extLst>
      <p:ext uri="{BB962C8B-B14F-4D97-AF65-F5344CB8AC3E}">
        <p14:creationId xmlns:p14="http://schemas.microsoft.com/office/powerpoint/2010/main" val="10436049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inta hacia abajo"/>
          <p:cNvSpPr/>
          <p:nvPr/>
        </p:nvSpPr>
        <p:spPr>
          <a:xfrm>
            <a:off x="1763688" y="404664"/>
            <a:ext cx="4824536" cy="1008112"/>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3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OBJECTIVES</a:t>
            </a:r>
          </a:p>
        </p:txBody>
      </p:sp>
      <p:sp>
        <p:nvSpPr>
          <p:cNvPr id="3" name="2 Pentágono"/>
          <p:cNvSpPr/>
          <p:nvPr/>
        </p:nvSpPr>
        <p:spPr>
          <a:xfrm>
            <a:off x="179512" y="2420888"/>
            <a:ext cx="1584176" cy="648072"/>
          </a:xfrm>
          <a:prstGeom prst="wedgeRoundRectCallout">
            <a:avLst>
              <a:gd name="adj1" fmla="val -20307"/>
              <a:gd name="adj2" fmla="val 8987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GENERAL</a:t>
            </a:r>
          </a:p>
        </p:txBody>
      </p:sp>
      <p:sp>
        <p:nvSpPr>
          <p:cNvPr id="7" name="6 Proceso alternativo"/>
          <p:cNvSpPr/>
          <p:nvPr/>
        </p:nvSpPr>
        <p:spPr>
          <a:xfrm>
            <a:off x="90212" y="3356992"/>
            <a:ext cx="2139198" cy="350100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000" dirty="0"/>
              <a:t>To determine the relationship between the teacher’s attitudes and beliefs into technology-related skills.</a:t>
            </a:r>
            <a:endParaRPr lang="es-EC" sz="2000" dirty="0"/>
          </a:p>
        </p:txBody>
      </p:sp>
      <p:sp>
        <p:nvSpPr>
          <p:cNvPr id="6" name="7 Proceso alternativo"/>
          <p:cNvSpPr/>
          <p:nvPr/>
        </p:nvSpPr>
        <p:spPr>
          <a:xfrm>
            <a:off x="4283970" y="1930524"/>
            <a:ext cx="4608511" cy="4869160"/>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To suggest the planning courses and workshops to enhance the skills of teachers in the use of technology in teaching.</a:t>
            </a:r>
          </a:p>
          <a:p>
            <a:pPr marL="285750" lvl="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To find out the teachers’ experience and skills in use technology.</a:t>
            </a:r>
          </a:p>
          <a:p>
            <a:pPr marL="285750" lvl="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To identify the teachers´ barriers related the use of technology in education.</a:t>
            </a:r>
          </a:p>
          <a:p>
            <a:pPr marL="285750" indent="-285750" algn="just">
              <a:buFont typeface="Arial" panose="020B0604020202020204" pitchFamily="34" charset="0"/>
              <a:buChar char="•"/>
            </a:pPr>
            <a:r>
              <a:rPr lang="en-US" dirty="0" smtClean="0">
                <a:latin typeface="Arial" panose="020B0604020202020204" pitchFamily="34" charset="0"/>
                <a:cs typeface="Arial" panose="020B0604020202020204" pitchFamily="34" charset="0"/>
              </a:rPr>
              <a:t>To analyze the teachers attitudes towards the new technology.</a:t>
            </a:r>
          </a:p>
          <a:p>
            <a:pPr marL="285750" lvl="0" indent="-285750" algn="just">
              <a:buFont typeface="Arial" panose="020B0604020202020204" pitchFamily="34" charset="0"/>
              <a:buChar char="•"/>
            </a:pPr>
            <a:endParaRPr lang="en-US" dirty="0" smtClean="0">
              <a:latin typeface="Arial" panose="020B0604020202020204" pitchFamily="34" charset="0"/>
              <a:cs typeface="Arial" panose="020B0604020202020204" pitchFamily="34" charset="0"/>
            </a:endParaRPr>
          </a:p>
          <a:p>
            <a:pPr lvl="0" algn="just"/>
            <a:endParaRPr lang="en-US" dirty="0">
              <a:latin typeface="Arial" panose="020B0604020202020204" pitchFamily="34" charset="0"/>
              <a:cs typeface="Arial" panose="020B0604020202020204" pitchFamily="34" charset="0"/>
            </a:endParaRPr>
          </a:p>
        </p:txBody>
      </p:sp>
      <p:sp>
        <p:nvSpPr>
          <p:cNvPr id="8" name="3 Pentágono"/>
          <p:cNvSpPr/>
          <p:nvPr/>
        </p:nvSpPr>
        <p:spPr>
          <a:xfrm>
            <a:off x="2490934" y="3717032"/>
            <a:ext cx="1793034" cy="64807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SPECIFIC</a:t>
            </a:r>
          </a:p>
        </p:txBody>
      </p:sp>
      <p:pic>
        <p:nvPicPr>
          <p:cNvPr id="9"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Tree>
    <p:extLst>
      <p:ext uri="{BB962C8B-B14F-4D97-AF65-F5344CB8AC3E}">
        <p14:creationId xmlns:p14="http://schemas.microsoft.com/office/powerpoint/2010/main" val="20370133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
        <p:nvSpPr>
          <p:cNvPr id="2" name="1 Título"/>
          <p:cNvSpPr>
            <a:spLocks noGrp="1"/>
          </p:cNvSpPr>
          <p:nvPr>
            <p:ph type="title"/>
          </p:nvPr>
        </p:nvSpPr>
        <p:spPr>
          <a:xfrm>
            <a:off x="2123728" y="260648"/>
            <a:ext cx="5212060" cy="54864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lstStyle/>
          <a:p>
            <a:pPr algn="ctr"/>
            <a:r>
              <a:rPr lang="en-US" cap="none" dirty="0" smtClean="0">
                <a:ln w="0"/>
                <a:solidFill>
                  <a:schemeClr val="tx1"/>
                </a:solidFill>
                <a:effectLst>
                  <a:outerShdw blurRad="38100" dist="19050" dir="2700000" algn="tl" rotWithShape="0">
                    <a:schemeClr val="dk1">
                      <a:alpha val="40000"/>
                    </a:schemeClr>
                  </a:outerShdw>
                </a:effectLst>
              </a:rPr>
              <a:t>Justification </a:t>
            </a:r>
            <a:endParaRPr lang="en-US" cap="none" dirty="0">
              <a:ln w="0"/>
              <a:solidFill>
                <a:schemeClr val="tx1"/>
              </a:solidFill>
              <a:effectLst>
                <a:outerShdw blurRad="38100" dist="19050" dir="2700000" algn="tl" rotWithShape="0">
                  <a:schemeClr val="dk1">
                    <a:alpha val="40000"/>
                  </a:schemeClr>
                </a:outerShdw>
              </a:effectLst>
            </a:endParaRPr>
          </a:p>
        </p:txBody>
      </p:sp>
      <p:sp>
        <p:nvSpPr>
          <p:cNvPr id="9" name="CuadroTexto 8"/>
          <p:cNvSpPr txBox="1"/>
          <p:nvPr/>
        </p:nvSpPr>
        <p:spPr>
          <a:xfrm>
            <a:off x="-18846" y="1739712"/>
            <a:ext cx="9143999" cy="4641616"/>
          </a:xfrm>
          <a:prstGeom prst="rect">
            <a:avLst/>
          </a:prstGeom>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rtlCol="0" anchor="ctr">
            <a:noAutofit/>
          </a:bodyPr>
          <a:lstStyle/>
          <a:p>
            <a:pPr algn="just"/>
            <a:r>
              <a:rPr lang="en-US" sz="2000" dirty="0" smtClean="0"/>
              <a:t>Through this study on teacher training highlights the importance of using these technologies in education, as a tool to support students in a personalized way according to their characteristics and learning styles as well as a tool that facilitates dialogue and the exchange of knowledge among teachers and those with student. One of the factors that affect the introduction of technology into teaching is the resistance to change on the part of teachers, keep in mind that teachers require time, training, incentives and support for the incorporation of technologies to teaching. Research in various countries show that the integration of technology into teaching depends on a variety of factors such as beliefs and experience of teachers. </a:t>
            </a:r>
            <a:r>
              <a:rPr lang="en-US" sz="2000" dirty="0"/>
              <a:t>As for the educational use of technology, research is needed to evaluate the results and contributions of technology to improve the quality of education aimed at improving teaching practices and learning processes of students in contexts and specific </a:t>
            </a:r>
            <a:r>
              <a:rPr lang="en-US" sz="2000" dirty="0" smtClean="0"/>
              <a:t>situations.</a:t>
            </a:r>
            <a:endParaRPr lang="en-US" sz="2000" dirty="0"/>
          </a:p>
        </p:txBody>
      </p:sp>
    </p:spTree>
    <p:extLst>
      <p:ext uri="{BB962C8B-B14F-4D97-AF65-F5344CB8AC3E}">
        <p14:creationId xmlns:p14="http://schemas.microsoft.com/office/powerpoint/2010/main" val="1035999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123728" y="365760"/>
            <a:ext cx="5184576" cy="548640"/>
          </a:xfrm>
          <a:ln w="38100">
            <a:solidFill>
              <a:schemeClr val="tx1"/>
            </a:solidFill>
          </a:ln>
        </p:spPr>
        <p:txBody>
          <a:bodyPr/>
          <a:lstStyle/>
          <a:p>
            <a:pPr algn="ctr"/>
            <a:r>
              <a:rPr lang="es-ES" dirty="0" smtClean="0"/>
              <a:t>PART TWO</a:t>
            </a:r>
            <a:endParaRPr lang="es-ES" dirty="0"/>
          </a:p>
        </p:txBody>
      </p:sp>
      <p:sp>
        <p:nvSpPr>
          <p:cNvPr id="4" name="3 CuadroTexto"/>
          <p:cNvSpPr txBox="1"/>
          <p:nvPr/>
        </p:nvSpPr>
        <p:spPr>
          <a:xfrm>
            <a:off x="827584" y="2564906"/>
            <a:ext cx="7286676" cy="64633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just"/>
            <a:r>
              <a:rPr lang="es-ES"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nstantia"/>
              </a:rPr>
              <a:t>    THEORETICAL FRAMEWORK</a:t>
            </a:r>
          </a:p>
        </p:txBody>
      </p:sp>
      <p:pic>
        <p:nvPicPr>
          <p:cNvPr id="5"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Tree>
    <p:extLst>
      <p:ext uri="{BB962C8B-B14F-4D97-AF65-F5344CB8AC3E}">
        <p14:creationId xmlns:p14="http://schemas.microsoft.com/office/powerpoint/2010/main" val="133505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58014" y="369952"/>
            <a:ext cx="7520940" cy="758984"/>
          </a:xfrm>
        </p:spPr>
        <p:txBody>
          <a:bodyPr/>
          <a:lstStyle/>
          <a:p>
            <a:pPr algn="ctr"/>
            <a:r>
              <a:rPr lang="en-US" dirty="0" smtClean="0">
                <a:latin typeface="Arial" panose="020B0604020202020204" pitchFamily="34" charset="0"/>
                <a:cs typeface="Arial" panose="020B0604020202020204" pitchFamily="34" charset="0"/>
              </a:rPr>
              <a:t>Theoretical framework</a:t>
            </a:r>
            <a:endParaRPr lang="en-US" dirty="0">
              <a:latin typeface="Arial" panose="020B0604020202020204" pitchFamily="34" charset="0"/>
              <a:cs typeface="Arial" panose="020B0604020202020204" pitchFamily="34" charset="0"/>
            </a:endParaRPr>
          </a:p>
        </p:txBody>
      </p:sp>
      <p:sp>
        <p:nvSpPr>
          <p:cNvPr id="5" name="Rectángulo redondeado 4"/>
          <p:cNvSpPr/>
          <p:nvPr/>
        </p:nvSpPr>
        <p:spPr>
          <a:xfrm>
            <a:off x="3203848" y="1167294"/>
            <a:ext cx="1872208" cy="114483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s-E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TEACHER’S </a:t>
            </a:r>
            <a:r>
              <a:rPr lang="es-ES" dirty="0" smtClean="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BELIEFS AND ATTITUDES</a:t>
            </a:r>
            <a:endParaRPr lang="es-E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a:p>
            <a:pPr algn="ctr"/>
            <a:endParaRPr lang="es-ES" dirty="0">
              <a:ln w="0"/>
              <a:solidFill>
                <a:schemeClr val="tx1"/>
              </a:solidFill>
              <a:effectLst>
                <a:outerShdw blurRad="38100" dist="19050" dir="2700000" algn="tl" rotWithShape="0">
                  <a:schemeClr val="dk1">
                    <a:alpha val="40000"/>
                  </a:schemeClr>
                </a:outerShdw>
              </a:effectLst>
            </a:endParaRPr>
          </a:p>
        </p:txBody>
      </p:sp>
      <p:sp>
        <p:nvSpPr>
          <p:cNvPr id="9" name="Rectángulo redondeado 8"/>
          <p:cNvSpPr/>
          <p:nvPr/>
        </p:nvSpPr>
        <p:spPr>
          <a:xfrm>
            <a:off x="-9092" y="5067483"/>
            <a:ext cx="280831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Thoughts, perceptions, behaviors, and attitudes</a:t>
            </a:r>
            <a:endParaRPr lang="es-ES" dirty="0">
              <a:ln w="0"/>
              <a:solidFill>
                <a:schemeClr val="tx1"/>
              </a:solidFill>
              <a:effectLst>
                <a:outerShdw blurRad="38100" dist="19050" dir="2700000" algn="tl" rotWithShape="0">
                  <a:schemeClr val="dk1">
                    <a:alpha val="40000"/>
                  </a:schemeClr>
                </a:outerShdw>
              </a:effectLst>
            </a:endParaRPr>
          </a:p>
        </p:txBody>
      </p:sp>
      <p:sp>
        <p:nvSpPr>
          <p:cNvPr id="10" name="Rectángulo redondeado 9"/>
          <p:cNvSpPr/>
          <p:nvPr/>
        </p:nvSpPr>
        <p:spPr>
          <a:xfrm>
            <a:off x="3076812" y="5039462"/>
            <a:ext cx="280831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Beliefs affect the person’s perception</a:t>
            </a:r>
            <a:endParaRPr lang="es-ES" dirty="0">
              <a:ln w="0"/>
              <a:solidFill>
                <a:schemeClr val="tx1"/>
              </a:solidFill>
              <a:effectLst>
                <a:outerShdw blurRad="38100" dist="19050" dir="2700000" algn="tl" rotWithShape="0">
                  <a:schemeClr val="dk1">
                    <a:alpha val="40000"/>
                  </a:schemeClr>
                </a:outerShdw>
              </a:effectLst>
            </a:endParaRPr>
          </a:p>
        </p:txBody>
      </p:sp>
      <p:sp>
        <p:nvSpPr>
          <p:cNvPr id="11" name="Rectángulo redondeado 10"/>
          <p:cNvSpPr/>
          <p:nvPr/>
        </p:nvSpPr>
        <p:spPr>
          <a:xfrm>
            <a:off x="2519772" y="2529134"/>
            <a:ext cx="3240360" cy="113815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a:ln w="0"/>
                <a:solidFill>
                  <a:schemeClr val="tx1"/>
                </a:solidFill>
                <a:effectLst>
                  <a:outerShdw blurRad="38100" dist="19050" dir="2700000" algn="tl" rotWithShape="0">
                    <a:schemeClr val="dk1">
                      <a:alpha val="40000"/>
                    </a:schemeClr>
                  </a:outerShdw>
                </a:effectLst>
              </a:rPr>
              <a:t>Refer to internal constructs that help teachers interpret experiences</a:t>
            </a:r>
            <a:endParaRPr lang="es-ES" dirty="0">
              <a:ln w="0"/>
              <a:solidFill>
                <a:schemeClr val="tx1"/>
              </a:solidFill>
              <a:effectLst>
                <a:outerShdw blurRad="38100" dist="19050" dir="2700000" algn="tl" rotWithShape="0">
                  <a:schemeClr val="dk1">
                    <a:alpha val="40000"/>
                  </a:schemeClr>
                </a:outerShdw>
              </a:effectLst>
            </a:endParaRPr>
          </a:p>
        </p:txBody>
      </p:sp>
      <p:pic>
        <p:nvPicPr>
          <p:cNvPr id="12" name="Picture 2" descr="http://blogs.espe.edu.ec/wp-content/uploads/2013/07/Comunicado-2-1.jpg"/>
          <p:cNvPicPr>
            <a:picLocks noChangeAspect="1" noChangeArrowheads="1"/>
          </p:cNvPicPr>
          <p:nvPr/>
        </p:nvPicPr>
        <p:blipFill rotWithShape="1">
          <a:blip r:embed="rId2">
            <a:extLst>
              <a:ext uri="{28A0092B-C50C-407E-A947-70E740481C1C}">
                <a14:useLocalDpi xmlns:a14="http://schemas.microsoft.com/office/drawing/2010/main" val="0"/>
              </a:ext>
            </a:extLst>
          </a:blip>
          <a:srcRect l="11741" t="40585" r="68924" b="29814"/>
          <a:stretch/>
        </p:blipFill>
        <p:spPr bwMode="auto">
          <a:xfrm>
            <a:off x="79192" y="116632"/>
            <a:ext cx="1495106" cy="1623080"/>
          </a:xfrm>
          <a:prstGeom prst="rect">
            <a:avLst/>
          </a:prstGeom>
        </p:spPr>
      </p:pic>
      <p:sp>
        <p:nvSpPr>
          <p:cNvPr id="14" name="Rectángulo redondeado 13"/>
          <p:cNvSpPr/>
          <p:nvPr/>
        </p:nvSpPr>
        <p:spPr>
          <a:xfrm>
            <a:off x="6162716" y="5067483"/>
            <a:ext cx="2808312" cy="93610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Beliefs are more central to beliefs system</a:t>
            </a:r>
            <a:endParaRPr lang="es-ES" dirty="0">
              <a:ln w="0"/>
              <a:solidFill>
                <a:schemeClr val="tx1"/>
              </a:solidFill>
              <a:effectLst>
                <a:outerShdw blurRad="38100" dist="19050" dir="2700000" algn="tl" rotWithShape="0">
                  <a:schemeClr val="dk1">
                    <a:alpha val="40000"/>
                  </a:schemeClr>
                </a:outerShdw>
              </a:effectLst>
            </a:endParaRPr>
          </a:p>
        </p:txBody>
      </p:sp>
      <p:sp>
        <p:nvSpPr>
          <p:cNvPr id="17" name="Rectángulo redondeado 16"/>
          <p:cNvSpPr/>
          <p:nvPr/>
        </p:nvSpPr>
        <p:spPr>
          <a:xfrm>
            <a:off x="501700" y="4226857"/>
            <a:ext cx="1684496" cy="8406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M. </a:t>
            </a:r>
            <a:r>
              <a:rPr lang="en-US" dirty="0" err="1" smtClean="0">
                <a:ln w="0"/>
                <a:solidFill>
                  <a:schemeClr val="tx1"/>
                </a:solidFill>
                <a:effectLst>
                  <a:outerShdw blurRad="38100" dist="19050" dir="2700000" algn="tl" rotWithShape="0">
                    <a:schemeClr val="dk1">
                      <a:alpha val="40000"/>
                    </a:schemeClr>
                  </a:outerShdw>
                </a:effectLst>
              </a:rPr>
              <a:t>Rokeach</a:t>
            </a:r>
            <a:endParaRPr lang="es-ES" dirty="0">
              <a:ln w="0"/>
              <a:solidFill>
                <a:schemeClr val="tx1"/>
              </a:solidFill>
              <a:effectLst>
                <a:outerShdw blurRad="38100" dist="19050" dir="2700000" algn="tl" rotWithShape="0">
                  <a:schemeClr val="dk1">
                    <a:alpha val="40000"/>
                  </a:schemeClr>
                </a:outerShdw>
              </a:effectLst>
            </a:endParaRPr>
          </a:p>
        </p:txBody>
      </p:sp>
      <p:sp>
        <p:nvSpPr>
          <p:cNvPr id="19" name="Rectángulo redondeado 18"/>
          <p:cNvSpPr/>
          <p:nvPr/>
        </p:nvSpPr>
        <p:spPr>
          <a:xfrm>
            <a:off x="3638720" y="4198836"/>
            <a:ext cx="1684496" cy="8406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err="1" smtClean="0">
                <a:ln w="0"/>
                <a:solidFill>
                  <a:schemeClr val="tx1"/>
                </a:solidFill>
                <a:effectLst>
                  <a:outerShdw blurRad="38100" dist="19050" dir="2700000" algn="tl" rotWithShape="0">
                    <a:schemeClr val="dk1">
                      <a:alpha val="40000"/>
                    </a:schemeClr>
                  </a:outerShdw>
                </a:effectLst>
              </a:rPr>
              <a:t>Pajares</a:t>
            </a:r>
            <a:r>
              <a:rPr lang="en-US" dirty="0" smtClean="0">
                <a:ln w="0"/>
                <a:solidFill>
                  <a:schemeClr val="tx1"/>
                </a:solidFill>
                <a:effectLst>
                  <a:outerShdw blurRad="38100" dist="19050" dir="2700000" algn="tl" rotWithShape="0">
                    <a:schemeClr val="dk1">
                      <a:alpha val="40000"/>
                    </a:schemeClr>
                  </a:outerShdw>
                </a:effectLst>
              </a:rPr>
              <a:t>, </a:t>
            </a:r>
            <a:r>
              <a:rPr lang="en-US" dirty="0" err="1" smtClean="0">
                <a:ln w="0"/>
                <a:solidFill>
                  <a:schemeClr val="tx1"/>
                </a:solidFill>
                <a:effectLst>
                  <a:outerShdw blurRad="38100" dist="19050" dir="2700000" algn="tl" rotWithShape="0">
                    <a:schemeClr val="dk1">
                      <a:alpha val="40000"/>
                    </a:schemeClr>
                  </a:outerShdw>
                </a:effectLst>
              </a:rPr>
              <a:t>Nespor</a:t>
            </a:r>
            <a:endParaRPr lang="es-ES" dirty="0">
              <a:ln w="0"/>
              <a:solidFill>
                <a:schemeClr val="tx1"/>
              </a:solidFill>
              <a:effectLst>
                <a:outerShdw blurRad="38100" dist="19050" dir="2700000" algn="tl" rotWithShape="0">
                  <a:schemeClr val="dk1">
                    <a:alpha val="40000"/>
                  </a:schemeClr>
                </a:outerShdw>
              </a:effectLst>
            </a:endParaRPr>
          </a:p>
        </p:txBody>
      </p:sp>
      <p:sp>
        <p:nvSpPr>
          <p:cNvPr id="21" name="Rectángulo redondeado 20"/>
          <p:cNvSpPr/>
          <p:nvPr/>
        </p:nvSpPr>
        <p:spPr>
          <a:xfrm>
            <a:off x="6724624" y="4226857"/>
            <a:ext cx="1684496" cy="8406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Green</a:t>
            </a:r>
            <a:endParaRPr lang="es-ES" dirty="0">
              <a:ln w="0"/>
              <a:solidFill>
                <a:schemeClr val="tx1"/>
              </a:solidFill>
              <a:effectLst>
                <a:outerShdw blurRad="38100" dist="19050" dir="2700000" algn="tl" rotWithShape="0">
                  <a:schemeClr val="dk1">
                    <a:alpha val="40000"/>
                  </a:schemeClr>
                </a:outerShdw>
              </a:effectLst>
            </a:endParaRPr>
          </a:p>
        </p:txBody>
      </p:sp>
      <p:cxnSp>
        <p:nvCxnSpPr>
          <p:cNvPr id="6" name="Conector recto 5"/>
          <p:cNvCxnSpPr>
            <a:endCxn id="11" idx="0"/>
          </p:cNvCxnSpPr>
          <p:nvPr/>
        </p:nvCxnSpPr>
        <p:spPr>
          <a:xfrm>
            <a:off x="4139952" y="2312130"/>
            <a:ext cx="0" cy="217004"/>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Conector recto 7"/>
          <p:cNvCxnSpPr/>
          <p:nvPr/>
        </p:nvCxnSpPr>
        <p:spPr>
          <a:xfrm>
            <a:off x="1343948" y="3933056"/>
            <a:ext cx="6222924"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23" name="Conector recto 22"/>
          <p:cNvCxnSpPr/>
          <p:nvPr/>
        </p:nvCxnSpPr>
        <p:spPr>
          <a:xfrm>
            <a:off x="4139952" y="3667285"/>
            <a:ext cx="0" cy="531551"/>
          </a:xfrm>
          <a:prstGeom prst="line">
            <a:avLst/>
          </a:prstGeom>
        </p:spPr>
        <p:style>
          <a:lnRef idx="3">
            <a:schemeClr val="accent1"/>
          </a:lnRef>
          <a:fillRef idx="0">
            <a:schemeClr val="accent1"/>
          </a:fillRef>
          <a:effectRef idx="2">
            <a:schemeClr val="accent1"/>
          </a:effectRef>
          <a:fontRef idx="minor">
            <a:schemeClr val="tx1"/>
          </a:fontRef>
        </p:style>
      </p:cxnSp>
      <p:cxnSp>
        <p:nvCxnSpPr>
          <p:cNvPr id="25" name="Conector recto 24"/>
          <p:cNvCxnSpPr>
            <a:endCxn id="17" idx="0"/>
          </p:cNvCxnSpPr>
          <p:nvPr/>
        </p:nvCxnSpPr>
        <p:spPr>
          <a:xfrm>
            <a:off x="1343948" y="3933056"/>
            <a:ext cx="0" cy="293801"/>
          </a:xfrm>
          <a:prstGeom prst="line">
            <a:avLst/>
          </a:prstGeom>
        </p:spPr>
        <p:style>
          <a:lnRef idx="3">
            <a:schemeClr val="accent1"/>
          </a:lnRef>
          <a:fillRef idx="0">
            <a:schemeClr val="accent1"/>
          </a:fillRef>
          <a:effectRef idx="2">
            <a:schemeClr val="accent1"/>
          </a:effectRef>
          <a:fontRef idx="minor">
            <a:schemeClr val="tx1"/>
          </a:fontRef>
        </p:style>
      </p:cxnSp>
      <p:cxnSp>
        <p:nvCxnSpPr>
          <p:cNvPr id="27" name="Conector recto 26"/>
          <p:cNvCxnSpPr>
            <a:endCxn id="21" idx="0"/>
          </p:cNvCxnSpPr>
          <p:nvPr/>
        </p:nvCxnSpPr>
        <p:spPr>
          <a:xfrm>
            <a:off x="7566872" y="3933056"/>
            <a:ext cx="0" cy="293801"/>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6061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txDef>
      <a:spPr>
        <a:ln/>
      </a:spPr>
      <a:bodyPr vert="horz" lIns="91440" tIns="45720" rIns="91440" bIns="45720" rtlCol="0" anchor="ctr">
        <a:noAutofit/>
      </a:bodyPr>
      <a:lstStyle>
        <a:defPPr algn="just">
          <a:defRPr sz="1800" cap="none"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defRPr>
        </a:defPPr>
      </a:lstStyle>
      <a:style>
        <a:lnRef idx="1">
          <a:schemeClr val="accent5"/>
        </a:lnRef>
        <a:fillRef idx="2">
          <a:schemeClr val="accent5"/>
        </a:fillRef>
        <a:effectRef idx="1">
          <a:schemeClr val="accent5"/>
        </a:effectRef>
        <a:fontRef idx="minor">
          <a:schemeClr val="dk1"/>
        </a:fontRef>
      </a:style>
    </a:tx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Angles</Template>
  <TotalTime>3366</TotalTime>
  <Words>952</Words>
  <Application>Microsoft Office PowerPoint</Application>
  <PresentationFormat>Presentación en pantalla (4:3)</PresentationFormat>
  <Paragraphs>204</Paragraphs>
  <Slides>24</Slides>
  <Notes>2</Notes>
  <HiddenSlides>0</HiddenSlides>
  <MMClips>0</MMClips>
  <ScaleCrop>false</ScaleCrop>
  <HeadingPairs>
    <vt:vector size="8" baseType="variant">
      <vt:variant>
        <vt:lpstr>Fuentes usadas</vt:lpstr>
      </vt:variant>
      <vt:variant>
        <vt:i4>10</vt:i4>
      </vt:variant>
      <vt:variant>
        <vt:lpstr>Tema</vt:lpstr>
      </vt:variant>
      <vt:variant>
        <vt:i4>1</vt:i4>
      </vt:variant>
      <vt:variant>
        <vt:lpstr>Servidores OLE incrustados</vt:lpstr>
      </vt:variant>
      <vt:variant>
        <vt:i4>1</vt:i4>
      </vt:variant>
      <vt:variant>
        <vt:lpstr>Títulos de diapositiva</vt:lpstr>
      </vt:variant>
      <vt:variant>
        <vt:i4>24</vt:i4>
      </vt:variant>
    </vt:vector>
  </HeadingPairs>
  <TitlesOfParts>
    <vt:vector size="36" baseType="lpstr">
      <vt:lpstr>Algerian</vt:lpstr>
      <vt:lpstr>Arial</vt:lpstr>
      <vt:lpstr>Calibri</vt:lpstr>
      <vt:lpstr>Castellar</vt:lpstr>
      <vt:lpstr>Constantia</vt:lpstr>
      <vt:lpstr>Franklin Gothic Book</vt:lpstr>
      <vt:lpstr>Franklin Gothic Medium</vt:lpstr>
      <vt:lpstr>Times New Roman</vt:lpstr>
      <vt:lpstr>Tunga</vt:lpstr>
      <vt:lpstr>Wingdings</vt:lpstr>
      <vt:lpstr>Ángulos</vt:lpstr>
      <vt:lpstr>CorelDRAW</vt:lpstr>
      <vt:lpstr> DEPARTMENT OF HUMAN AND SOCIAL CIENCES  APPLIED LINGUISTICS IN ENGLISH CAREER     “THE INFLUENCE OF TEACHER’S ATTITUDES AND BELIEFS INTO TECHNOLOGY-RELATED SKILLS, AT UNIDAD EDUCATIVA TUMBACO DURING 2010-2011 SCHOOL YEAR.    AUTHOR: COLLAGUAZO, HECTOR   DIRECTOR: M.S. PONCE, MIGUEL CODIRECTOR: LIC. MG. PINTO, MONICA   </vt:lpstr>
      <vt:lpstr>PART ONE</vt:lpstr>
      <vt:lpstr>Presentación de PowerPoint</vt:lpstr>
      <vt:lpstr>PROBLEM formulation</vt:lpstr>
      <vt:lpstr>Presentación de PowerPoint</vt:lpstr>
      <vt:lpstr>Presentación de PowerPoint</vt:lpstr>
      <vt:lpstr>Justification </vt:lpstr>
      <vt:lpstr>PART TWO</vt:lpstr>
      <vt:lpstr>Theoretical framework</vt:lpstr>
      <vt:lpstr>Presentación de PowerPoint</vt:lpstr>
      <vt:lpstr>OTHER CAUSES OF THE CORE PROBLEM</vt:lpstr>
      <vt:lpstr>HYPOTHESIS SYSTEM</vt:lpstr>
      <vt:lpstr>PART III</vt:lpstr>
      <vt:lpstr>METHODOLOGICAL DESIGN</vt:lpstr>
      <vt:lpstr>PART FOUR</vt:lpstr>
      <vt:lpstr>SURVEY: ADMINISTERED TO THE TEACHERS</vt:lpstr>
      <vt:lpstr>SURVEY: ADMINISTERED TO STUDENTS</vt:lpstr>
      <vt:lpstr>GRAPHICAL RESULTS</vt:lpstr>
      <vt:lpstr>conclusions</vt:lpstr>
      <vt:lpstr>recommendations</vt:lpstr>
      <vt:lpstr>PART FIVE PROPOSAL </vt:lpstr>
      <vt:lpstr>Presentación de PowerPoint</vt:lpstr>
      <vt:lpstr>Presentación de PowerPoint</vt:lpstr>
      <vt:lpstr>Presentación de PowerPoint</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DEPARTMENT OF LANGUAGES APPLIED LINGUISTICS IN ENGLISH CAREER</dc:title>
  <dc:creator>HOME</dc:creator>
  <cp:lastModifiedBy>CECAI-SHELL</cp:lastModifiedBy>
  <cp:revision>158</cp:revision>
  <cp:lastPrinted>2015-10-16T15:01:59Z</cp:lastPrinted>
  <dcterms:created xsi:type="dcterms:W3CDTF">2013-05-07T16:19:27Z</dcterms:created>
  <dcterms:modified xsi:type="dcterms:W3CDTF">2016-02-03T16:21:24Z</dcterms:modified>
</cp:coreProperties>
</file>