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4"/>
  </p:notesMasterIdLst>
  <p:sldIdLst>
    <p:sldId id="280" r:id="rId3"/>
    <p:sldId id="281" r:id="rId4"/>
    <p:sldId id="327" r:id="rId5"/>
    <p:sldId id="326" r:id="rId6"/>
    <p:sldId id="341" r:id="rId7"/>
    <p:sldId id="284" r:id="rId8"/>
    <p:sldId id="279" r:id="rId9"/>
    <p:sldId id="329" r:id="rId10"/>
    <p:sldId id="342" r:id="rId11"/>
    <p:sldId id="330" r:id="rId12"/>
    <p:sldId id="334" r:id="rId13"/>
    <p:sldId id="336" r:id="rId14"/>
    <p:sldId id="337" r:id="rId15"/>
    <p:sldId id="339" r:id="rId16"/>
    <p:sldId id="340" r:id="rId17"/>
    <p:sldId id="285" r:id="rId18"/>
    <p:sldId id="290" r:id="rId19"/>
    <p:sldId id="291" r:id="rId20"/>
    <p:sldId id="292" r:id="rId21"/>
    <p:sldId id="293" r:id="rId22"/>
    <p:sldId id="296" r:id="rId23"/>
    <p:sldId id="297" r:id="rId24"/>
    <p:sldId id="299" r:id="rId25"/>
    <p:sldId id="301" r:id="rId26"/>
    <p:sldId id="300" r:id="rId27"/>
    <p:sldId id="304" r:id="rId28"/>
    <p:sldId id="305" r:id="rId29"/>
    <p:sldId id="306" r:id="rId30"/>
    <p:sldId id="307" r:id="rId31"/>
    <p:sldId id="308" r:id="rId32"/>
    <p:sldId id="309" r:id="rId33"/>
    <p:sldId id="310" r:id="rId34"/>
    <p:sldId id="311" r:id="rId35"/>
    <p:sldId id="312" r:id="rId36"/>
    <p:sldId id="313" r:id="rId37"/>
    <p:sldId id="315" r:id="rId38"/>
    <p:sldId id="316" r:id="rId39"/>
    <p:sldId id="283" r:id="rId40"/>
    <p:sldId id="317" r:id="rId41"/>
    <p:sldId id="318" r:id="rId42"/>
    <p:sldId id="319" r:id="rId43"/>
    <p:sldId id="320" r:id="rId44"/>
    <p:sldId id="321" r:id="rId45"/>
    <p:sldId id="322" r:id="rId46"/>
    <p:sldId id="323" r:id="rId47"/>
    <p:sldId id="324" r:id="rId48"/>
    <p:sldId id="325" r:id="rId49"/>
    <p:sldId id="286" r:id="rId50"/>
    <p:sldId id="287" r:id="rId51"/>
    <p:sldId id="289" r:id="rId52"/>
    <p:sldId id="282" r:id="rId5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66"/>
    <a:srgbClr val="35759D"/>
    <a:srgbClr val="FFFF66"/>
    <a:srgbClr val="4D4D4D"/>
    <a:srgbClr val="B92D14"/>
    <a:srgbClr val="35B19D"/>
    <a:srgbClr val="E8E8E8"/>
    <a:srgbClr val="0044A8"/>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2718" autoAdjust="0"/>
  </p:normalViewPr>
  <p:slideViewPr>
    <p:cSldViewPr showGuides="1">
      <p:cViewPr>
        <p:scale>
          <a:sx n="70" d="100"/>
          <a:sy n="70" d="100"/>
        </p:scale>
        <p:origin x="-1380" y="-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DD8DF-3D73-4234-B57E-621CEBCA944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A0BF209C-628B-4060-B4DC-CAB63DACE846}">
      <dgm:prSet phldrT="[Texto]"/>
      <dgm:spPr/>
      <dgm:t>
        <a:bodyPr/>
        <a:lstStyle/>
        <a:p>
          <a:r>
            <a:rPr lang="es-EC" i="1" dirty="0" smtClean="0"/>
            <a:t>Anopheles spp. </a:t>
          </a:r>
          <a:r>
            <a:rPr lang="es-EC" dirty="0" smtClean="0"/>
            <a:t>transmisor de la malaria</a:t>
          </a:r>
          <a:endParaRPr lang="es-EC" dirty="0"/>
        </a:p>
      </dgm:t>
    </dgm:pt>
    <dgm:pt modelId="{01742ADF-E0BC-477F-9D44-289F2C7C72EC}" type="parTrans" cxnId="{0FEFC234-2D5C-4DFC-A5D8-1FDB90D1C99A}">
      <dgm:prSet/>
      <dgm:spPr/>
      <dgm:t>
        <a:bodyPr/>
        <a:lstStyle/>
        <a:p>
          <a:endParaRPr lang="es-EC"/>
        </a:p>
      </dgm:t>
    </dgm:pt>
    <dgm:pt modelId="{09928B1F-DC02-4641-AFCA-5ABA22FDD788}" type="sibTrans" cxnId="{0FEFC234-2D5C-4DFC-A5D8-1FDB90D1C99A}">
      <dgm:prSet/>
      <dgm:spPr/>
      <dgm:t>
        <a:bodyPr/>
        <a:lstStyle/>
        <a:p>
          <a:endParaRPr lang="es-EC"/>
        </a:p>
      </dgm:t>
    </dgm:pt>
    <dgm:pt modelId="{202ED65F-F26B-471A-BFA6-5537433F7C0F}">
      <dgm:prSet phldrT="[Texto]"/>
      <dgm:spPr/>
      <dgm:t>
        <a:bodyPr/>
        <a:lstStyle/>
        <a:p>
          <a:r>
            <a:rPr lang="es-EC" dirty="0" smtClean="0"/>
            <a:t>Son  2,7 millones de personas cada año infectadas en América Latina, </a:t>
          </a:r>
          <a:endParaRPr lang="es-EC" dirty="0"/>
        </a:p>
      </dgm:t>
    </dgm:pt>
    <dgm:pt modelId="{88C04FA5-CB66-465B-8BC8-928D0C5E0888}" type="parTrans" cxnId="{D4A587A1-3C34-4FD9-9C88-6957A287827C}">
      <dgm:prSet/>
      <dgm:spPr/>
      <dgm:t>
        <a:bodyPr/>
        <a:lstStyle/>
        <a:p>
          <a:endParaRPr lang="es-EC"/>
        </a:p>
      </dgm:t>
    </dgm:pt>
    <dgm:pt modelId="{00103C64-4A79-4083-98A1-0013BCA32AD0}" type="sibTrans" cxnId="{D4A587A1-3C34-4FD9-9C88-6957A287827C}">
      <dgm:prSet/>
      <dgm:spPr/>
      <dgm:t>
        <a:bodyPr/>
        <a:lstStyle/>
        <a:p>
          <a:endParaRPr lang="es-EC"/>
        </a:p>
      </dgm:t>
    </dgm:pt>
    <dgm:pt modelId="{0507A7D5-F75D-43E9-8CAD-4486E3E6160A}">
      <dgm:prSet phldrT="[Texto]"/>
      <dgm:spPr/>
      <dgm:t>
        <a:bodyPr/>
        <a:lstStyle/>
        <a:p>
          <a:r>
            <a:rPr lang="es-EC" dirty="0" smtClean="0"/>
            <a:t>Ecuador 558 casos, año 2012</a:t>
          </a:r>
          <a:endParaRPr lang="es-EC" dirty="0"/>
        </a:p>
      </dgm:t>
    </dgm:pt>
    <dgm:pt modelId="{DB7EC702-872B-4F39-BB94-B68A9A5E918F}" type="parTrans" cxnId="{8F02B8D2-64FA-49B3-ABA7-165E5B4EBD9C}">
      <dgm:prSet/>
      <dgm:spPr/>
      <dgm:t>
        <a:bodyPr/>
        <a:lstStyle/>
        <a:p>
          <a:endParaRPr lang="es-EC"/>
        </a:p>
      </dgm:t>
    </dgm:pt>
    <dgm:pt modelId="{0E224215-1759-4E5E-9918-D15E7713A5C4}" type="sibTrans" cxnId="{8F02B8D2-64FA-49B3-ABA7-165E5B4EBD9C}">
      <dgm:prSet/>
      <dgm:spPr/>
      <dgm:t>
        <a:bodyPr/>
        <a:lstStyle/>
        <a:p>
          <a:endParaRPr lang="es-EC"/>
        </a:p>
      </dgm:t>
    </dgm:pt>
    <dgm:pt modelId="{DFB6DA59-3108-485A-841E-C881753ACCF1}">
      <dgm:prSet phldrT="[Texto]"/>
      <dgm:spPr/>
      <dgm:t>
        <a:bodyPr/>
        <a:lstStyle/>
        <a:p>
          <a:r>
            <a:rPr lang="es-EC" dirty="0" smtClean="0"/>
            <a:t>Persistencia debido al relieve, factores climáticos, factores socio-económicos</a:t>
          </a:r>
          <a:endParaRPr lang="es-EC" dirty="0"/>
        </a:p>
      </dgm:t>
    </dgm:pt>
    <dgm:pt modelId="{8A1EE498-55B6-4207-B17C-602DEEC910C6}" type="parTrans" cxnId="{2642F152-D0B1-49DB-9614-032EF6CC9696}">
      <dgm:prSet/>
      <dgm:spPr/>
      <dgm:t>
        <a:bodyPr/>
        <a:lstStyle/>
        <a:p>
          <a:endParaRPr lang="es-EC"/>
        </a:p>
      </dgm:t>
    </dgm:pt>
    <dgm:pt modelId="{021D6BEE-CFB6-4F10-9430-69B5070C697A}" type="sibTrans" cxnId="{2642F152-D0B1-49DB-9614-032EF6CC9696}">
      <dgm:prSet/>
      <dgm:spPr/>
      <dgm:t>
        <a:bodyPr/>
        <a:lstStyle/>
        <a:p>
          <a:endParaRPr lang="es-EC"/>
        </a:p>
      </dgm:t>
    </dgm:pt>
    <dgm:pt modelId="{4CB9A066-507F-44ED-BE26-F2FA54E33C00}" type="pres">
      <dgm:prSet presAssocID="{F48DD8DF-3D73-4234-B57E-621CEBCA9448}" presName="Name0" presStyleCnt="0">
        <dgm:presLayoutVars>
          <dgm:chMax val="7"/>
          <dgm:chPref val="7"/>
          <dgm:dir/>
        </dgm:presLayoutVars>
      </dgm:prSet>
      <dgm:spPr/>
      <dgm:t>
        <a:bodyPr/>
        <a:lstStyle/>
        <a:p>
          <a:endParaRPr lang="es-EC"/>
        </a:p>
      </dgm:t>
    </dgm:pt>
    <dgm:pt modelId="{8C701651-B00D-4B05-B468-5954FE353578}" type="pres">
      <dgm:prSet presAssocID="{F48DD8DF-3D73-4234-B57E-621CEBCA9448}" presName="Name1" presStyleCnt="0"/>
      <dgm:spPr/>
    </dgm:pt>
    <dgm:pt modelId="{54A52743-644D-4BE9-8A6C-A2CBC9C6057B}" type="pres">
      <dgm:prSet presAssocID="{F48DD8DF-3D73-4234-B57E-621CEBCA9448}" presName="cycle" presStyleCnt="0"/>
      <dgm:spPr/>
    </dgm:pt>
    <dgm:pt modelId="{7B39F7F7-30D1-41A7-9D11-2B6632FD097B}" type="pres">
      <dgm:prSet presAssocID="{F48DD8DF-3D73-4234-B57E-621CEBCA9448}" presName="srcNode" presStyleLbl="node1" presStyleIdx="0" presStyleCnt="4"/>
      <dgm:spPr/>
    </dgm:pt>
    <dgm:pt modelId="{CC5ED88A-17E4-44EB-85D6-10ED7E9F4282}" type="pres">
      <dgm:prSet presAssocID="{F48DD8DF-3D73-4234-B57E-621CEBCA9448}" presName="conn" presStyleLbl="parChTrans1D2" presStyleIdx="0" presStyleCnt="1"/>
      <dgm:spPr/>
      <dgm:t>
        <a:bodyPr/>
        <a:lstStyle/>
        <a:p>
          <a:endParaRPr lang="es-EC"/>
        </a:p>
      </dgm:t>
    </dgm:pt>
    <dgm:pt modelId="{446361FB-62E5-464D-BB35-B653B8437774}" type="pres">
      <dgm:prSet presAssocID="{F48DD8DF-3D73-4234-B57E-621CEBCA9448}" presName="extraNode" presStyleLbl="node1" presStyleIdx="0" presStyleCnt="4"/>
      <dgm:spPr/>
    </dgm:pt>
    <dgm:pt modelId="{839C4134-2927-42DC-9AE6-B754B4FF61F4}" type="pres">
      <dgm:prSet presAssocID="{F48DD8DF-3D73-4234-B57E-621CEBCA9448}" presName="dstNode" presStyleLbl="node1" presStyleIdx="0" presStyleCnt="4"/>
      <dgm:spPr/>
    </dgm:pt>
    <dgm:pt modelId="{0FE93E59-E90C-42B5-A9FE-1E0F39FBCD56}" type="pres">
      <dgm:prSet presAssocID="{A0BF209C-628B-4060-B4DC-CAB63DACE846}" presName="text_1" presStyleLbl="node1" presStyleIdx="0" presStyleCnt="4">
        <dgm:presLayoutVars>
          <dgm:bulletEnabled val="1"/>
        </dgm:presLayoutVars>
      </dgm:prSet>
      <dgm:spPr/>
      <dgm:t>
        <a:bodyPr/>
        <a:lstStyle/>
        <a:p>
          <a:endParaRPr lang="es-EC"/>
        </a:p>
      </dgm:t>
    </dgm:pt>
    <dgm:pt modelId="{713AC157-C3F1-4729-9EFD-0017A9107236}" type="pres">
      <dgm:prSet presAssocID="{A0BF209C-628B-4060-B4DC-CAB63DACE846}" presName="accent_1" presStyleCnt="0"/>
      <dgm:spPr/>
    </dgm:pt>
    <dgm:pt modelId="{945A44A5-53F4-41A4-9F86-CF516C747CCF}" type="pres">
      <dgm:prSet presAssocID="{A0BF209C-628B-4060-B4DC-CAB63DACE846}" presName="accentRepeatNode" presStyleLbl="solidFgAcc1" presStyleIdx="0" presStyleCnt="4"/>
      <dgm:spPr/>
    </dgm:pt>
    <dgm:pt modelId="{88302470-AF7F-4B87-A638-11980A9E6269}" type="pres">
      <dgm:prSet presAssocID="{202ED65F-F26B-471A-BFA6-5537433F7C0F}" presName="text_2" presStyleLbl="node1" presStyleIdx="1" presStyleCnt="4">
        <dgm:presLayoutVars>
          <dgm:bulletEnabled val="1"/>
        </dgm:presLayoutVars>
      </dgm:prSet>
      <dgm:spPr/>
      <dgm:t>
        <a:bodyPr/>
        <a:lstStyle/>
        <a:p>
          <a:endParaRPr lang="es-EC"/>
        </a:p>
      </dgm:t>
    </dgm:pt>
    <dgm:pt modelId="{3D9E33C7-014B-4F64-95E5-BA5D819CB30C}" type="pres">
      <dgm:prSet presAssocID="{202ED65F-F26B-471A-BFA6-5537433F7C0F}" presName="accent_2" presStyleCnt="0"/>
      <dgm:spPr/>
    </dgm:pt>
    <dgm:pt modelId="{78DDAC6C-7DEE-4426-9F2C-0B8790AA8455}" type="pres">
      <dgm:prSet presAssocID="{202ED65F-F26B-471A-BFA6-5537433F7C0F}" presName="accentRepeatNode" presStyleLbl="solidFgAcc1" presStyleIdx="1" presStyleCnt="4"/>
      <dgm:spPr/>
    </dgm:pt>
    <dgm:pt modelId="{5D9E3580-8000-4197-8F3C-1EBD553362BA}" type="pres">
      <dgm:prSet presAssocID="{0507A7D5-F75D-43E9-8CAD-4486E3E6160A}" presName="text_3" presStyleLbl="node1" presStyleIdx="2" presStyleCnt="4">
        <dgm:presLayoutVars>
          <dgm:bulletEnabled val="1"/>
        </dgm:presLayoutVars>
      </dgm:prSet>
      <dgm:spPr/>
      <dgm:t>
        <a:bodyPr/>
        <a:lstStyle/>
        <a:p>
          <a:endParaRPr lang="es-EC"/>
        </a:p>
      </dgm:t>
    </dgm:pt>
    <dgm:pt modelId="{3A32616B-A6DF-4F30-9722-866BF0697EDC}" type="pres">
      <dgm:prSet presAssocID="{0507A7D5-F75D-43E9-8CAD-4486E3E6160A}" presName="accent_3" presStyleCnt="0"/>
      <dgm:spPr/>
    </dgm:pt>
    <dgm:pt modelId="{0F3198D0-1E42-474C-9DCF-4FA71D9DAED6}" type="pres">
      <dgm:prSet presAssocID="{0507A7D5-F75D-43E9-8CAD-4486E3E6160A}" presName="accentRepeatNode" presStyleLbl="solidFgAcc1" presStyleIdx="2" presStyleCnt="4"/>
      <dgm:spPr/>
    </dgm:pt>
    <dgm:pt modelId="{51B7EB36-618A-4A15-BB77-65EF2D0802AB}" type="pres">
      <dgm:prSet presAssocID="{DFB6DA59-3108-485A-841E-C881753ACCF1}" presName="text_4" presStyleLbl="node1" presStyleIdx="3" presStyleCnt="4">
        <dgm:presLayoutVars>
          <dgm:bulletEnabled val="1"/>
        </dgm:presLayoutVars>
      </dgm:prSet>
      <dgm:spPr/>
      <dgm:t>
        <a:bodyPr/>
        <a:lstStyle/>
        <a:p>
          <a:endParaRPr lang="es-EC"/>
        </a:p>
      </dgm:t>
    </dgm:pt>
    <dgm:pt modelId="{42D5A1C8-790D-4C8E-8840-A428D8D9DA5D}" type="pres">
      <dgm:prSet presAssocID="{DFB6DA59-3108-485A-841E-C881753ACCF1}" presName="accent_4" presStyleCnt="0"/>
      <dgm:spPr/>
    </dgm:pt>
    <dgm:pt modelId="{2F9E5CF6-91C3-40A5-838C-ACFA09AEA745}" type="pres">
      <dgm:prSet presAssocID="{DFB6DA59-3108-485A-841E-C881753ACCF1}" presName="accentRepeatNode" presStyleLbl="solidFgAcc1" presStyleIdx="3" presStyleCnt="4"/>
      <dgm:spPr/>
    </dgm:pt>
  </dgm:ptLst>
  <dgm:cxnLst>
    <dgm:cxn modelId="{4EC24613-70C6-456E-BB5F-309C38426A10}" type="presOf" srcId="{202ED65F-F26B-471A-BFA6-5537433F7C0F}" destId="{88302470-AF7F-4B87-A638-11980A9E6269}" srcOrd="0" destOrd="0" presId="urn:microsoft.com/office/officeart/2008/layout/VerticalCurvedList"/>
    <dgm:cxn modelId="{0F035B7E-F5CF-4E47-9116-E6E4EDEAF737}" type="presOf" srcId="{09928B1F-DC02-4641-AFCA-5ABA22FDD788}" destId="{CC5ED88A-17E4-44EB-85D6-10ED7E9F4282}" srcOrd="0" destOrd="0" presId="urn:microsoft.com/office/officeart/2008/layout/VerticalCurvedList"/>
    <dgm:cxn modelId="{D4A587A1-3C34-4FD9-9C88-6957A287827C}" srcId="{F48DD8DF-3D73-4234-B57E-621CEBCA9448}" destId="{202ED65F-F26B-471A-BFA6-5537433F7C0F}" srcOrd="1" destOrd="0" parTransId="{88C04FA5-CB66-465B-8BC8-928D0C5E0888}" sibTransId="{00103C64-4A79-4083-98A1-0013BCA32AD0}"/>
    <dgm:cxn modelId="{5788E674-A93D-4700-BDA4-703971B4EF8B}" type="presOf" srcId="{F48DD8DF-3D73-4234-B57E-621CEBCA9448}" destId="{4CB9A066-507F-44ED-BE26-F2FA54E33C00}" srcOrd="0" destOrd="0" presId="urn:microsoft.com/office/officeart/2008/layout/VerticalCurvedList"/>
    <dgm:cxn modelId="{41B79F91-4165-4DE2-AB83-E3EBF7999919}" type="presOf" srcId="{0507A7D5-F75D-43E9-8CAD-4486E3E6160A}" destId="{5D9E3580-8000-4197-8F3C-1EBD553362BA}" srcOrd="0" destOrd="0" presId="urn:microsoft.com/office/officeart/2008/layout/VerticalCurvedList"/>
    <dgm:cxn modelId="{8BA0EBD5-937D-4327-9117-CB197D22A9FD}" type="presOf" srcId="{DFB6DA59-3108-485A-841E-C881753ACCF1}" destId="{51B7EB36-618A-4A15-BB77-65EF2D0802AB}" srcOrd="0" destOrd="0" presId="urn:microsoft.com/office/officeart/2008/layout/VerticalCurvedList"/>
    <dgm:cxn modelId="{46C19E1A-7F4B-4F97-91DE-3E71C243C12A}" type="presOf" srcId="{A0BF209C-628B-4060-B4DC-CAB63DACE846}" destId="{0FE93E59-E90C-42B5-A9FE-1E0F39FBCD56}" srcOrd="0" destOrd="0" presId="urn:microsoft.com/office/officeart/2008/layout/VerticalCurvedList"/>
    <dgm:cxn modelId="{2642F152-D0B1-49DB-9614-032EF6CC9696}" srcId="{F48DD8DF-3D73-4234-B57E-621CEBCA9448}" destId="{DFB6DA59-3108-485A-841E-C881753ACCF1}" srcOrd="3" destOrd="0" parTransId="{8A1EE498-55B6-4207-B17C-602DEEC910C6}" sibTransId="{021D6BEE-CFB6-4F10-9430-69B5070C697A}"/>
    <dgm:cxn modelId="{8F02B8D2-64FA-49B3-ABA7-165E5B4EBD9C}" srcId="{F48DD8DF-3D73-4234-B57E-621CEBCA9448}" destId="{0507A7D5-F75D-43E9-8CAD-4486E3E6160A}" srcOrd="2" destOrd="0" parTransId="{DB7EC702-872B-4F39-BB94-B68A9A5E918F}" sibTransId="{0E224215-1759-4E5E-9918-D15E7713A5C4}"/>
    <dgm:cxn modelId="{0FEFC234-2D5C-4DFC-A5D8-1FDB90D1C99A}" srcId="{F48DD8DF-3D73-4234-B57E-621CEBCA9448}" destId="{A0BF209C-628B-4060-B4DC-CAB63DACE846}" srcOrd="0" destOrd="0" parTransId="{01742ADF-E0BC-477F-9D44-289F2C7C72EC}" sibTransId="{09928B1F-DC02-4641-AFCA-5ABA22FDD788}"/>
    <dgm:cxn modelId="{2BB072C8-53BA-4E7B-95EE-B2A51D16966C}" type="presParOf" srcId="{4CB9A066-507F-44ED-BE26-F2FA54E33C00}" destId="{8C701651-B00D-4B05-B468-5954FE353578}" srcOrd="0" destOrd="0" presId="urn:microsoft.com/office/officeart/2008/layout/VerticalCurvedList"/>
    <dgm:cxn modelId="{DDB94A55-C80F-4E32-8B1A-D39A69510B35}" type="presParOf" srcId="{8C701651-B00D-4B05-B468-5954FE353578}" destId="{54A52743-644D-4BE9-8A6C-A2CBC9C6057B}" srcOrd="0" destOrd="0" presId="urn:microsoft.com/office/officeart/2008/layout/VerticalCurvedList"/>
    <dgm:cxn modelId="{32146A7D-983F-4853-8534-54ABBE9F3BDC}" type="presParOf" srcId="{54A52743-644D-4BE9-8A6C-A2CBC9C6057B}" destId="{7B39F7F7-30D1-41A7-9D11-2B6632FD097B}" srcOrd="0" destOrd="0" presId="urn:microsoft.com/office/officeart/2008/layout/VerticalCurvedList"/>
    <dgm:cxn modelId="{689BA66C-FD84-4A7E-A67F-3A89FC2B043D}" type="presParOf" srcId="{54A52743-644D-4BE9-8A6C-A2CBC9C6057B}" destId="{CC5ED88A-17E4-44EB-85D6-10ED7E9F4282}" srcOrd="1" destOrd="0" presId="urn:microsoft.com/office/officeart/2008/layout/VerticalCurvedList"/>
    <dgm:cxn modelId="{566E7946-AAE5-426F-B071-EC361F364131}" type="presParOf" srcId="{54A52743-644D-4BE9-8A6C-A2CBC9C6057B}" destId="{446361FB-62E5-464D-BB35-B653B8437774}" srcOrd="2" destOrd="0" presId="urn:microsoft.com/office/officeart/2008/layout/VerticalCurvedList"/>
    <dgm:cxn modelId="{1019ADD5-6905-40DA-B4F0-3AC5FB2217DC}" type="presParOf" srcId="{54A52743-644D-4BE9-8A6C-A2CBC9C6057B}" destId="{839C4134-2927-42DC-9AE6-B754B4FF61F4}" srcOrd="3" destOrd="0" presId="urn:microsoft.com/office/officeart/2008/layout/VerticalCurvedList"/>
    <dgm:cxn modelId="{0FAC47BE-E2F7-4218-8DDF-7E94040730DD}" type="presParOf" srcId="{8C701651-B00D-4B05-B468-5954FE353578}" destId="{0FE93E59-E90C-42B5-A9FE-1E0F39FBCD56}" srcOrd="1" destOrd="0" presId="urn:microsoft.com/office/officeart/2008/layout/VerticalCurvedList"/>
    <dgm:cxn modelId="{7472B66D-DF18-4466-ABFF-C913CD294E30}" type="presParOf" srcId="{8C701651-B00D-4B05-B468-5954FE353578}" destId="{713AC157-C3F1-4729-9EFD-0017A9107236}" srcOrd="2" destOrd="0" presId="urn:microsoft.com/office/officeart/2008/layout/VerticalCurvedList"/>
    <dgm:cxn modelId="{EDC1609D-04AF-4F72-9AF6-A9603D4B01A0}" type="presParOf" srcId="{713AC157-C3F1-4729-9EFD-0017A9107236}" destId="{945A44A5-53F4-41A4-9F86-CF516C747CCF}" srcOrd="0" destOrd="0" presId="urn:microsoft.com/office/officeart/2008/layout/VerticalCurvedList"/>
    <dgm:cxn modelId="{6CBAA06E-2B91-4F9D-AC7A-5C3AE08C9ACB}" type="presParOf" srcId="{8C701651-B00D-4B05-B468-5954FE353578}" destId="{88302470-AF7F-4B87-A638-11980A9E6269}" srcOrd="3" destOrd="0" presId="urn:microsoft.com/office/officeart/2008/layout/VerticalCurvedList"/>
    <dgm:cxn modelId="{01F829BB-5402-4E36-9312-C121B8574A5C}" type="presParOf" srcId="{8C701651-B00D-4B05-B468-5954FE353578}" destId="{3D9E33C7-014B-4F64-95E5-BA5D819CB30C}" srcOrd="4" destOrd="0" presId="urn:microsoft.com/office/officeart/2008/layout/VerticalCurvedList"/>
    <dgm:cxn modelId="{B45F9597-A1C5-4106-B3BC-BC71B0383689}" type="presParOf" srcId="{3D9E33C7-014B-4F64-95E5-BA5D819CB30C}" destId="{78DDAC6C-7DEE-4426-9F2C-0B8790AA8455}" srcOrd="0" destOrd="0" presId="urn:microsoft.com/office/officeart/2008/layout/VerticalCurvedList"/>
    <dgm:cxn modelId="{0FC6F80C-EB80-4AE8-BBA2-39AA7DA09306}" type="presParOf" srcId="{8C701651-B00D-4B05-B468-5954FE353578}" destId="{5D9E3580-8000-4197-8F3C-1EBD553362BA}" srcOrd="5" destOrd="0" presId="urn:microsoft.com/office/officeart/2008/layout/VerticalCurvedList"/>
    <dgm:cxn modelId="{4001A5A0-D2F2-49DB-A0A7-1C76D046EDA4}" type="presParOf" srcId="{8C701651-B00D-4B05-B468-5954FE353578}" destId="{3A32616B-A6DF-4F30-9722-866BF0697EDC}" srcOrd="6" destOrd="0" presId="urn:microsoft.com/office/officeart/2008/layout/VerticalCurvedList"/>
    <dgm:cxn modelId="{099CD3D1-47C5-4410-8380-FF1756926DE9}" type="presParOf" srcId="{3A32616B-A6DF-4F30-9722-866BF0697EDC}" destId="{0F3198D0-1E42-474C-9DCF-4FA71D9DAED6}" srcOrd="0" destOrd="0" presId="urn:microsoft.com/office/officeart/2008/layout/VerticalCurvedList"/>
    <dgm:cxn modelId="{244137F4-9EEE-4E90-A5F5-B6EB7145C685}" type="presParOf" srcId="{8C701651-B00D-4B05-B468-5954FE353578}" destId="{51B7EB36-618A-4A15-BB77-65EF2D0802AB}" srcOrd="7" destOrd="0" presId="urn:microsoft.com/office/officeart/2008/layout/VerticalCurvedList"/>
    <dgm:cxn modelId="{BF0AB6E4-68B7-4A18-B8F6-F0D658D7B47C}" type="presParOf" srcId="{8C701651-B00D-4B05-B468-5954FE353578}" destId="{42D5A1C8-790D-4C8E-8840-A428D8D9DA5D}" srcOrd="8" destOrd="0" presId="urn:microsoft.com/office/officeart/2008/layout/VerticalCurvedList"/>
    <dgm:cxn modelId="{4425083B-BA4F-4786-8308-4B3B4CAA0839}" type="presParOf" srcId="{42D5A1C8-790D-4C8E-8840-A428D8D9DA5D}" destId="{2F9E5CF6-91C3-40A5-838C-ACFA09AEA74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944DC9-0BCE-4D29-910C-AE538E3472C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519C3359-F8DA-4B7A-83CD-881D20DAF4C1}">
      <dgm:prSet phldrT="[Texto]"/>
      <dgm:spPr/>
      <dgm:t>
        <a:bodyPr/>
        <a:lstStyle/>
        <a:p>
          <a:r>
            <a:rPr lang="es-ES" dirty="0" err="1" smtClean="0">
              <a:solidFill>
                <a:srgbClr val="000000"/>
              </a:solidFill>
            </a:rPr>
            <a:t>Grinnell</a:t>
          </a:r>
          <a:r>
            <a:rPr lang="es-ES" dirty="0" smtClean="0">
              <a:solidFill>
                <a:srgbClr val="000000"/>
              </a:solidFill>
            </a:rPr>
            <a:t> (1924)</a:t>
          </a:r>
          <a:endParaRPr lang="es-EC" dirty="0">
            <a:solidFill>
              <a:srgbClr val="000000"/>
            </a:solidFill>
          </a:endParaRPr>
        </a:p>
      </dgm:t>
    </dgm:pt>
    <dgm:pt modelId="{FD09DF0C-0957-44DC-9FE7-B8AA3B458392}" type="parTrans" cxnId="{39094559-12A1-4D8B-833F-066B6020D340}">
      <dgm:prSet/>
      <dgm:spPr/>
      <dgm:t>
        <a:bodyPr/>
        <a:lstStyle/>
        <a:p>
          <a:endParaRPr lang="es-EC">
            <a:solidFill>
              <a:srgbClr val="000000"/>
            </a:solidFill>
          </a:endParaRPr>
        </a:p>
      </dgm:t>
    </dgm:pt>
    <dgm:pt modelId="{B97F9684-3762-45DE-A351-5D41201ECB2B}" type="sibTrans" cxnId="{39094559-12A1-4D8B-833F-066B6020D340}">
      <dgm:prSet/>
      <dgm:spPr/>
      <dgm:t>
        <a:bodyPr/>
        <a:lstStyle/>
        <a:p>
          <a:endParaRPr lang="es-EC">
            <a:solidFill>
              <a:srgbClr val="000000"/>
            </a:solidFill>
          </a:endParaRPr>
        </a:p>
      </dgm:t>
    </dgm:pt>
    <dgm:pt modelId="{C648115C-F71B-4E01-87F3-337D2C534645}">
      <dgm:prSet phldrT="[Texto]" custT="1"/>
      <dgm:spPr/>
      <dgm:t>
        <a:bodyPr/>
        <a:lstStyle/>
        <a:p>
          <a:pPr algn="just"/>
          <a:r>
            <a:rPr lang="es-ES" sz="2400" dirty="0" smtClean="0">
              <a:solidFill>
                <a:srgbClr val="000000"/>
              </a:solidFill>
            </a:rPr>
            <a:t>Factores Ambientales</a:t>
          </a:r>
          <a:endParaRPr lang="es-EC" sz="2400" dirty="0">
            <a:solidFill>
              <a:srgbClr val="000000"/>
            </a:solidFill>
          </a:endParaRPr>
        </a:p>
      </dgm:t>
    </dgm:pt>
    <dgm:pt modelId="{7263CC14-784C-4822-B786-DFB505CA7F6B}" type="parTrans" cxnId="{13FE9B8A-D2AE-4354-BE84-96341EFAD6B1}">
      <dgm:prSet/>
      <dgm:spPr/>
      <dgm:t>
        <a:bodyPr/>
        <a:lstStyle/>
        <a:p>
          <a:endParaRPr lang="es-EC">
            <a:solidFill>
              <a:srgbClr val="000000"/>
            </a:solidFill>
          </a:endParaRPr>
        </a:p>
      </dgm:t>
    </dgm:pt>
    <dgm:pt modelId="{589B50F0-081A-4117-824E-A028A197ECFA}" type="sibTrans" cxnId="{13FE9B8A-D2AE-4354-BE84-96341EFAD6B1}">
      <dgm:prSet/>
      <dgm:spPr/>
      <dgm:t>
        <a:bodyPr/>
        <a:lstStyle/>
        <a:p>
          <a:endParaRPr lang="es-EC">
            <a:solidFill>
              <a:srgbClr val="000000"/>
            </a:solidFill>
          </a:endParaRPr>
        </a:p>
      </dgm:t>
    </dgm:pt>
    <dgm:pt modelId="{697D5412-044A-498B-B21A-E9D12B424288}">
      <dgm:prSet phldrT="[Texto]"/>
      <dgm:spPr/>
      <dgm:t>
        <a:bodyPr/>
        <a:lstStyle/>
        <a:p>
          <a:r>
            <a:rPr lang="es-EC" dirty="0" smtClean="0">
              <a:solidFill>
                <a:srgbClr val="000000"/>
              </a:solidFill>
            </a:rPr>
            <a:t>Elton (1927)</a:t>
          </a:r>
          <a:endParaRPr lang="es-EC" dirty="0">
            <a:solidFill>
              <a:srgbClr val="000000"/>
            </a:solidFill>
          </a:endParaRPr>
        </a:p>
      </dgm:t>
    </dgm:pt>
    <dgm:pt modelId="{4996025B-89AC-421E-AA42-BBA89202C8FE}" type="parTrans" cxnId="{27860F37-C0C0-4DB9-8427-266F280C0F60}">
      <dgm:prSet/>
      <dgm:spPr/>
      <dgm:t>
        <a:bodyPr/>
        <a:lstStyle/>
        <a:p>
          <a:endParaRPr lang="es-EC">
            <a:solidFill>
              <a:srgbClr val="000000"/>
            </a:solidFill>
          </a:endParaRPr>
        </a:p>
      </dgm:t>
    </dgm:pt>
    <dgm:pt modelId="{95D9BC15-8646-483D-ABD7-FB71ECF8A18D}" type="sibTrans" cxnId="{27860F37-C0C0-4DB9-8427-266F280C0F60}">
      <dgm:prSet/>
      <dgm:spPr/>
      <dgm:t>
        <a:bodyPr/>
        <a:lstStyle/>
        <a:p>
          <a:endParaRPr lang="es-EC">
            <a:solidFill>
              <a:srgbClr val="000000"/>
            </a:solidFill>
          </a:endParaRPr>
        </a:p>
      </dgm:t>
    </dgm:pt>
    <dgm:pt modelId="{E4130520-0CC4-4DE5-9364-C32236CFBA2A}">
      <dgm:prSet phldrT="[Texto]" custT="1"/>
      <dgm:spPr/>
      <dgm:t>
        <a:bodyPr/>
        <a:lstStyle/>
        <a:p>
          <a:pPr algn="just"/>
          <a:r>
            <a:rPr lang="es-EC" sz="2400" dirty="0" smtClean="0">
              <a:solidFill>
                <a:srgbClr val="000000"/>
              </a:solidFill>
            </a:rPr>
            <a:t>Función de las especies</a:t>
          </a:r>
          <a:endParaRPr lang="es-EC" sz="2400" dirty="0">
            <a:solidFill>
              <a:srgbClr val="000000"/>
            </a:solidFill>
          </a:endParaRPr>
        </a:p>
      </dgm:t>
    </dgm:pt>
    <dgm:pt modelId="{B0CBA932-6F74-4CAC-B7D6-40C5E09AD75E}" type="parTrans" cxnId="{43E23CA4-D539-4DEC-8EE9-E2D50C227D76}">
      <dgm:prSet/>
      <dgm:spPr/>
      <dgm:t>
        <a:bodyPr/>
        <a:lstStyle/>
        <a:p>
          <a:endParaRPr lang="es-EC">
            <a:solidFill>
              <a:srgbClr val="000000"/>
            </a:solidFill>
          </a:endParaRPr>
        </a:p>
      </dgm:t>
    </dgm:pt>
    <dgm:pt modelId="{812D2D1A-4791-43A5-A714-CCB4C627B679}" type="sibTrans" cxnId="{43E23CA4-D539-4DEC-8EE9-E2D50C227D76}">
      <dgm:prSet/>
      <dgm:spPr/>
      <dgm:t>
        <a:bodyPr/>
        <a:lstStyle/>
        <a:p>
          <a:endParaRPr lang="es-EC">
            <a:solidFill>
              <a:srgbClr val="000000"/>
            </a:solidFill>
          </a:endParaRPr>
        </a:p>
      </dgm:t>
    </dgm:pt>
    <dgm:pt modelId="{B9A163A8-3BCC-4DAA-A5CF-0818E15A17B9}">
      <dgm:prSet phldrT="[Texto]"/>
      <dgm:spPr/>
      <dgm:t>
        <a:bodyPr/>
        <a:lstStyle/>
        <a:p>
          <a:r>
            <a:rPr lang="es-EC" dirty="0" smtClean="0">
              <a:solidFill>
                <a:srgbClr val="000000"/>
              </a:solidFill>
            </a:rPr>
            <a:t>Hutchinson (1957)</a:t>
          </a:r>
          <a:endParaRPr lang="es-EC" dirty="0">
            <a:solidFill>
              <a:srgbClr val="000000"/>
            </a:solidFill>
          </a:endParaRPr>
        </a:p>
      </dgm:t>
    </dgm:pt>
    <dgm:pt modelId="{E010B487-FB09-4193-95E3-F8867FA17365}" type="parTrans" cxnId="{C6B72CC1-6A1E-4BD7-AF26-90F635F8EEBF}">
      <dgm:prSet/>
      <dgm:spPr/>
      <dgm:t>
        <a:bodyPr/>
        <a:lstStyle/>
        <a:p>
          <a:endParaRPr lang="es-EC">
            <a:solidFill>
              <a:srgbClr val="000000"/>
            </a:solidFill>
          </a:endParaRPr>
        </a:p>
      </dgm:t>
    </dgm:pt>
    <dgm:pt modelId="{6834B7BD-B3B4-4AE0-9EFE-48B4BEB00D14}" type="sibTrans" cxnId="{C6B72CC1-6A1E-4BD7-AF26-90F635F8EEBF}">
      <dgm:prSet/>
      <dgm:spPr/>
      <dgm:t>
        <a:bodyPr/>
        <a:lstStyle/>
        <a:p>
          <a:endParaRPr lang="es-EC">
            <a:solidFill>
              <a:srgbClr val="000000"/>
            </a:solidFill>
          </a:endParaRPr>
        </a:p>
      </dgm:t>
    </dgm:pt>
    <dgm:pt modelId="{1BC978C7-098B-4A75-923C-0C9DAE7EE45D}">
      <dgm:prSet phldrT="[Texto]" custT="1"/>
      <dgm:spPr/>
      <dgm:t>
        <a:bodyPr/>
        <a:lstStyle/>
        <a:p>
          <a:pPr algn="just"/>
          <a:r>
            <a:rPr lang="es-EC" sz="2400" dirty="0" err="1" smtClean="0">
              <a:solidFill>
                <a:srgbClr val="000000"/>
              </a:solidFill>
            </a:rPr>
            <a:t>Hipervolumen</a:t>
          </a:r>
          <a:r>
            <a:rPr lang="es-EC" sz="2400" dirty="0" smtClean="0">
              <a:solidFill>
                <a:srgbClr val="000000"/>
              </a:solidFill>
            </a:rPr>
            <a:t> de n-dimensiones</a:t>
          </a:r>
          <a:endParaRPr lang="es-EC" sz="2400" dirty="0">
            <a:solidFill>
              <a:srgbClr val="000000"/>
            </a:solidFill>
          </a:endParaRPr>
        </a:p>
      </dgm:t>
    </dgm:pt>
    <dgm:pt modelId="{69C2322E-4496-4BD4-B73E-DD160F8D474A}" type="parTrans" cxnId="{12E3A838-6F5C-4E68-AE36-042BE0129096}">
      <dgm:prSet/>
      <dgm:spPr/>
      <dgm:t>
        <a:bodyPr/>
        <a:lstStyle/>
        <a:p>
          <a:endParaRPr lang="es-EC">
            <a:solidFill>
              <a:srgbClr val="000000"/>
            </a:solidFill>
          </a:endParaRPr>
        </a:p>
      </dgm:t>
    </dgm:pt>
    <dgm:pt modelId="{9A2F3EB5-F251-4A3E-9F05-D3D08263DE79}" type="sibTrans" cxnId="{12E3A838-6F5C-4E68-AE36-042BE0129096}">
      <dgm:prSet/>
      <dgm:spPr/>
      <dgm:t>
        <a:bodyPr/>
        <a:lstStyle/>
        <a:p>
          <a:endParaRPr lang="es-EC">
            <a:solidFill>
              <a:srgbClr val="000000"/>
            </a:solidFill>
          </a:endParaRPr>
        </a:p>
      </dgm:t>
    </dgm:pt>
    <dgm:pt modelId="{86FE2737-A961-445B-9DA5-FE4E8986A6CC}" type="pres">
      <dgm:prSet presAssocID="{A6944DC9-0BCE-4D29-910C-AE538E3472C5}" presName="linearFlow" presStyleCnt="0">
        <dgm:presLayoutVars>
          <dgm:dir/>
          <dgm:animLvl val="lvl"/>
          <dgm:resizeHandles val="exact"/>
        </dgm:presLayoutVars>
      </dgm:prSet>
      <dgm:spPr/>
      <dgm:t>
        <a:bodyPr/>
        <a:lstStyle/>
        <a:p>
          <a:endParaRPr lang="es-EC"/>
        </a:p>
      </dgm:t>
    </dgm:pt>
    <dgm:pt modelId="{BA75E7BE-E48C-4ED8-B028-85347BAEF76C}" type="pres">
      <dgm:prSet presAssocID="{519C3359-F8DA-4B7A-83CD-881D20DAF4C1}" presName="composite" presStyleCnt="0"/>
      <dgm:spPr/>
    </dgm:pt>
    <dgm:pt modelId="{E2FB1FCC-F4CB-4902-AEDD-B378E56D6A16}" type="pres">
      <dgm:prSet presAssocID="{519C3359-F8DA-4B7A-83CD-881D20DAF4C1}" presName="parentText" presStyleLbl="alignNode1" presStyleIdx="0" presStyleCnt="3">
        <dgm:presLayoutVars>
          <dgm:chMax val="1"/>
          <dgm:bulletEnabled val="1"/>
        </dgm:presLayoutVars>
      </dgm:prSet>
      <dgm:spPr/>
      <dgm:t>
        <a:bodyPr/>
        <a:lstStyle/>
        <a:p>
          <a:endParaRPr lang="es-EC"/>
        </a:p>
      </dgm:t>
    </dgm:pt>
    <dgm:pt modelId="{2A7A1A69-2481-479E-81FE-BF1CAF85AA88}" type="pres">
      <dgm:prSet presAssocID="{519C3359-F8DA-4B7A-83CD-881D20DAF4C1}" presName="descendantText" presStyleLbl="alignAcc1" presStyleIdx="0" presStyleCnt="3">
        <dgm:presLayoutVars>
          <dgm:bulletEnabled val="1"/>
        </dgm:presLayoutVars>
      </dgm:prSet>
      <dgm:spPr/>
      <dgm:t>
        <a:bodyPr/>
        <a:lstStyle/>
        <a:p>
          <a:endParaRPr lang="es-EC"/>
        </a:p>
      </dgm:t>
    </dgm:pt>
    <dgm:pt modelId="{AEC224EA-AC7B-4729-9758-64C85CC0DEC5}" type="pres">
      <dgm:prSet presAssocID="{B97F9684-3762-45DE-A351-5D41201ECB2B}" presName="sp" presStyleCnt="0"/>
      <dgm:spPr/>
    </dgm:pt>
    <dgm:pt modelId="{0F9387C3-EBB0-4B67-B30C-CD834149E36B}" type="pres">
      <dgm:prSet presAssocID="{697D5412-044A-498B-B21A-E9D12B424288}" presName="composite" presStyleCnt="0"/>
      <dgm:spPr/>
    </dgm:pt>
    <dgm:pt modelId="{66103ADB-8F69-49F4-B104-5188BC76DDFB}" type="pres">
      <dgm:prSet presAssocID="{697D5412-044A-498B-B21A-E9D12B424288}" presName="parentText" presStyleLbl="alignNode1" presStyleIdx="1" presStyleCnt="3">
        <dgm:presLayoutVars>
          <dgm:chMax val="1"/>
          <dgm:bulletEnabled val="1"/>
        </dgm:presLayoutVars>
      </dgm:prSet>
      <dgm:spPr/>
      <dgm:t>
        <a:bodyPr/>
        <a:lstStyle/>
        <a:p>
          <a:endParaRPr lang="es-EC"/>
        </a:p>
      </dgm:t>
    </dgm:pt>
    <dgm:pt modelId="{DE596C9F-2581-48A5-8EC5-3F79E6173D5A}" type="pres">
      <dgm:prSet presAssocID="{697D5412-044A-498B-B21A-E9D12B424288}" presName="descendantText" presStyleLbl="alignAcc1" presStyleIdx="1" presStyleCnt="3">
        <dgm:presLayoutVars>
          <dgm:bulletEnabled val="1"/>
        </dgm:presLayoutVars>
      </dgm:prSet>
      <dgm:spPr/>
      <dgm:t>
        <a:bodyPr/>
        <a:lstStyle/>
        <a:p>
          <a:endParaRPr lang="es-EC"/>
        </a:p>
      </dgm:t>
    </dgm:pt>
    <dgm:pt modelId="{DDDED111-43E4-415E-A298-92E8FACFB22E}" type="pres">
      <dgm:prSet presAssocID="{95D9BC15-8646-483D-ABD7-FB71ECF8A18D}" presName="sp" presStyleCnt="0"/>
      <dgm:spPr/>
    </dgm:pt>
    <dgm:pt modelId="{66824EEE-9DBE-4DC2-8AFF-0EB1CA9A1638}" type="pres">
      <dgm:prSet presAssocID="{B9A163A8-3BCC-4DAA-A5CF-0818E15A17B9}" presName="composite" presStyleCnt="0"/>
      <dgm:spPr/>
    </dgm:pt>
    <dgm:pt modelId="{55BA4138-F861-4B9B-9651-D02FA9B9D26D}" type="pres">
      <dgm:prSet presAssocID="{B9A163A8-3BCC-4DAA-A5CF-0818E15A17B9}" presName="parentText" presStyleLbl="alignNode1" presStyleIdx="2" presStyleCnt="3">
        <dgm:presLayoutVars>
          <dgm:chMax val="1"/>
          <dgm:bulletEnabled val="1"/>
        </dgm:presLayoutVars>
      </dgm:prSet>
      <dgm:spPr/>
      <dgm:t>
        <a:bodyPr/>
        <a:lstStyle/>
        <a:p>
          <a:endParaRPr lang="es-EC"/>
        </a:p>
      </dgm:t>
    </dgm:pt>
    <dgm:pt modelId="{AC8E02C1-AD9D-4183-8AC1-B2A015C5768D}" type="pres">
      <dgm:prSet presAssocID="{B9A163A8-3BCC-4DAA-A5CF-0818E15A17B9}" presName="descendantText" presStyleLbl="alignAcc1" presStyleIdx="2" presStyleCnt="3">
        <dgm:presLayoutVars>
          <dgm:bulletEnabled val="1"/>
        </dgm:presLayoutVars>
      </dgm:prSet>
      <dgm:spPr/>
      <dgm:t>
        <a:bodyPr/>
        <a:lstStyle/>
        <a:p>
          <a:endParaRPr lang="es-EC"/>
        </a:p>
      </dgm:t>
    </dgm:pt>
  </dgm:ptLst>
  <dgm:cxnLst>
    <dgm:cxn modelId="{13FE9B8A-D2AE-4354-BE84-96341EFAD6B1}" srcId="{519C3359-F8DA-4B7A-83CD-881D20DAF4C1}" destId="{C648115C-F71B-4E01-87F3-337D2C534645}" srcOrd="0" destOrd="0" parTransId="{7263CC14-784C-4822-B786-DFB505CA7F6B}" sibTransId="{589B50F0-081A-4117-824E-A028A197ECFA}"/>
    <dgm:cxn modelId="{39094559-12A1-4D8B-833F-066B6020D340}" srcId="{A6944DC9-0BCE-4D29-910C-AE538E3472C5}" destId="{519C3359-F8DA-4B7A-83CD-881D20DAF4C1}" srcOrd="0" destOrd="0" parTransId="{FD09DF0C-0957-44DC-9FE7-B8AA3B458392}" sibTransId="{B97F9684-3762-45DE-A351-5D41201ECB2B}"/>
    <dgm:cxn modelId="{8AC11DE2-C056-432A-917E-9AAFF7D160CB}" type="presOf" srcId="{B9A163A8-3BCC-4DAA-A5CF-0818E15A17B9}" destId="{55BA4138-F861-4B9B-9651-D02FA9B9D26D}" srcOrd="0" destOrd="0" presId="urn:microsoft.com/office/officeart/2005/8/layout/chevron2"/>
    <dgm:cxn modelId="{DBC49217-29AE-428A-95E6-C7D9AF76B957}" type="presOf" srcId="{697D5412-044A-498B-B21A-E9D12B424288}" destId="{66103ADB-8F69-49F4-B104-5188BC76DDFB}" srcOrd="0" destOrd="0" presId="urn:microsoft.com/office/officeart/2005/8/layout/chevron2"/>
    <dgm:cxn modelId="{12E3A838-6F5C-4E68-AE36-042BE0129096}" srcId="{B9A163A8-3BCC-4DAA-A5CF-0818E15A17B9}" destId="{1BC978C7-098B-4A75-923C-0C9DAE7EE45D}" srcOrd="0" destOrd="0" parTransId="{69C2322E-4496-4BD4-B73E-DD160F8D474A}" sibTransId="{9A2F3EB5-F251-4A3E-9F05-D3D08263DE79}"/>
    <dgm:cxn modelId="{E4D1D0D9-E442-4277-87A4-15FC9B69038F}" type="presOf" srcId="{A6944DC9-0BCE-4D29-910C-AE538E3472C5}" destId="{86FE2737-A961-445B-9DA5-FE4E8986A6CC}" srcOrd="0" destOrd="0" presId="urn:microsoft.com/office/officeart/2005/8/layout/chevron2"/>
    <dgm:cxn modelId="{99B15FD0-0C1D-4138-9917-F05BC38FC23F}" type="presOf" srcId="{C648115C-F71B-4E01-87F3-337D2C534645}" destId="{2A7A1A69-2481-479E-81FE-BF1CAF85AA88}" srcOrd="0" destOrd="0" presId="urn:microsoft.com/office/officeart/2005/8/layout/chevron2"/>
    <dgm:cxn modelId="{6B658FCA-4873-471E-B3B2-4794BB4C0702}" type="presOf" srcId="{E4130520-0CC4-4DE5-9364-C32236CFBA2A}" destId="{DE596C9F-2581-48A5-8EC5-3F79E6173D5A}" srcOrd="0" destOrd="0" presId="urn:microsoft.com/office/officeart/2005/8/layout/chevron2"/>
    <dgm:cxn modelId="{43E23CA4-D539-4DEC-8EE9-E2D50C227D76}" srcId="{697D5412-044A-498B-B21A-E9D12B424288}" destId="{E4130520-0CC4-4DE5-9364-C32236CFBA2A}" srcOrd="0" destOrd="0" parTransId="{B0CBA932-6F74-4CAC-B7D6-40C5E09AD75E}" sibTransId="{812D2D1A-4791-43A5-A714-CCB4C627B679}"/>
    <dgm:cxn modelId="{C6B72CC1-6A1E-4BD7-AF26-90F635F8EEBF}" srcId="{A6944DC9-0BCE-4D29-910C-AE538E3472C5}" destId="{B9A163A8-3BCC-4DAA-A5CF-0818E15A17B9}" srcOrd="2" destOrd="0" parTransId="{E010B487-FB09-4193-95E3-F8867FA17365}" sibTransId="{6834B7BD-B3B4-4AE0-9EFE-48B4BEB00D14}"/>
    <dgm:cxn modelId="{4CDF048A-FCE0-464A-B25A-F763D67083FF}" type="presOf" srcId="{1BC978C7-098B-4A75-923C-0C9DAE7EE45D}" destId="{AC8E02C1-AD9D-4183-8AC1-B2A015C5768D}" srcOrd="0" destOrd="0" presId="urn:microsoft.com/office/officeart/2005/8/layout/chevron2"/>
    <dgm:cxn modelId="{7A0527F8-4DCD-4CD9-B336-1F11351D8742}" type="presOf" srcId="{519C3359-F8DA-4B7A-83CD-881D20DAF4C1}" destId="{E2FB1FCC-F4CB-4902-AEDD-B378E56D6A16}" srcOrd="0" destOrd="0" presId="urn:microsoft.com/office/officeart/2005/8/layout/chevron2"/>
    <dgm:cxn modelId="{27860F37-C0C0-4DB9-8427-266F280C0F60}" srcId="{A6944DC9-0BCE-4D29-910C-AE538E3472C5}" destId="{697D5412-044A-498B-B21A-E9D12B424288}" srcOrd="1" destOrd="0" parTransId="{4996025B-89AC-421E-AA42-BBA89202C8FE}" sibTransId="{95D9BC15-8646-483D-ABD7-FB71ECF8A18D}"/>
    <dgm:cxn modelId="{C663D773-CCCC-4686-9397-B08A8272728A}" type="presParOf" srcId="{86FE2737-A961-445B-9DA5-FE4E8986A6CC}" destId="{BA75E7BE-E48C-4ED8-B028-85347BAEF76C}" srcOrd="0" destOrd="0" presId="urn:microsoft.com/office/officeart/2005/8/layout/chevron2"/>
    <dgm:cxn modelId="{EAC02D8C-46E8-43A1-8051-DD63393FAD72}" type="presParOf" srcId="{BA75E7BE-E48C-4ED8-B028-85347BAEF76C}" destId="{E2FB1FCC-F4CB-4902-AEDD-B378E56D6A16}" srcOrd="0" destOrd="0" presId="urn:microsoft.com/office/officeart/2005/8/layout/chevron2"/>
    <dgm:cxn modelId="{13FD2581-FB8E-4965-BBA0-CFBAA4FDCB3B}" type="presParOf" srcId="{BA75E7BE-E48C-4ED8-B028-85347BAEF76C}" destId="{2A7A1A69-2481-479E-81FE-BF1CAF85AA88}" srcOrd="1" destOrd="0" presId="urn:microsoft.com/office/officeart/2005/8/layout/chevron2"/>
    <dgm:cxn modelId="{3438839B-7E4F-47BE-91E1-3A515CCC4210}" type="presParOf" srcId="{86FE2737-A961-445B-9DA5-FE4E8986A6CC}" destId="{AEC224EA-AC7B-4729-9758-64C85CC0DEC5}" srcOrd="1" destOrd="0" presId="urn:microsoft.com/office/officeart/2005/8/layout/chevron2"/>
    <dgm:cxn modelId="{F80D59BC-C5B9-432E-90E0-1E1EF051AA75}" type="presParOf" srcId="{86FE2737-A961-445B-9DA5-FE4E8986A6CC}" destId="{0F9387C3-EBB0-4B67-B30C-CD834149E36B}" srcOrd="2" destOrd="0" presId="urn:microsoft.com/office/officeart/2005/8/layout/chevron2"/>
    <dgm:cxn modelId="{E3DD1CCD-83A5-4386-9D90-EA3105AAF766}" type="presParOf" srcId="{0F9387C3-EBB0-4B67-B30C-CD834149E36B}" destId="{66103ADB-8F69-49F4-B104-5188BC76DDFB}" srcOrd="0" destOrd="0" presId="urn:microsoft.com/office/officeart/2005/8/layout/chevron2"/>
    <dgm:cxn modelId="{C8B7CB2B-8AE7-43C9-ADD8-4021CB592D60}" type="presParOf" srcId="{0F9387C3-EBB0-4B67-B30C-CD834149E36B}" destId="{DE596C9F-2581-48A5-8EC5-3F79E6173D5A}" srcOrd="1" destOrd="0" presId="urn:microsoft.com/office/officeart/2005/8/layout/chevron2"/>
    <dgm:cxn modelId="{2F9F7ED7-11D7-45B1-8847-9884FC704341}" type="presParOf" srcId="{86FE2737-A961-445B-9DA5-FE4E8986A6CC}" destId="{DDDED111-43E4-415E-A298-92E8FACFB22E}" srcOrd="3" destOrd="0" presId="urn:microsoft.com/office/officeart/2005/8/layout/chevron2"/>
    <dgm:cxn modelId="{F5193849-4DFA-4133-9D55-69FFDE280C41}" type="presParOf" srcId="{86FE2737-A961-445B-9DA5-FE4E8986A6CC}" destId="{66824EEE-9DBE-4DC2-8AFF-0EB1CA9A1638}" srcOrd="4" destOrd="0" presId="urn:microsoft.com/office/officeart/2005/8/layout/chevron2"/>
    <dgm:cxn modelId="{5261D5E3-9BC3-44E1-AAA3-B1A93DAEDC74}" type="presParOf" srcId="{66824EEE-9DBE-4DC2-8AFF-0EB1CA9A1638}" destId="{55BA4138-F861-4B9B-9651-D02FA9B9D26D}" srcOrd="0" destOrd="0" presId="urn:microsoft.com/office/officeart/2005/8/layout/chevron2"/>
    <dgm:cxn modelId="{B0414A28-72A6-409E-AB92-E55F46F7DE0E}" type="presParOf" srcId="{66824EEE-9DBE-4DC2-8AFF-0EB1CA9A1638}" destId="{AC8E02C1-AD9D-4183-8AC1-B2A015C5768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D9C216-FCCC-4E10-8F94-3877BFC99B81}"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s-EC"/>
        </a:p>
      </dgm:t>
    </dgm:pt>
    <dgm:pt modelId="{EABAC55E-9BBE-49F9-8D69-DE2C7B8A0AD4}">
      <dgm:prSet phldrT="[Texto]"/>
      <dgm:spPr/>
      <dgm:t>
        <a:bodyPr/>
        <a:lstStyle/>
        <a:p>
          <a:r>
            <a:rPr lang="es-EC" dirty="0" smtClean="0"/>
            <a:t>Modelo       Y = </a:t>
          </a:r>
          <a:r>
            <a:rPr lang="es-EC" i="1" dirty="0" smtClean="0"/>
            <a:t>f </a:t>
          </a:r>
          <a:r>
            <a:rPr lang="es-EC" dirty="0" smtClean="0"/>
            <a:t>(X).</a:t>
          </a:r>
          <a:endParaRPr lang="es-EC" dirty="0"/>
        </a:p>
      </dgm:t>
    </dgm:pt>
    <dgm:pt modelId="{8C5B324C-1C9A-461D-887C-17F10D99E97F}" type="parTrans" cxnId="{6B57CA64-E159-4017-9388-0EF47099297D}">
      <dgm:prSet/>
      <dgm:spPr/>
      <dgm:t>
        <a:bodyPr/>
        <a:lstStyle/>
        <a:p>
          <a:endParaRPr lang="es-EC"/>
        </a:p>
      </dgm:t>
    </dgm:pt>
    <dgm:pt modelId="{724A7AC8-4A0F-4527-B041-7168CD8EFC05}" type="sibTrans" cxnId="{6B57CA64-E159-4017-9388-0EF47099297D}">
      <dgm:prSet/>
      <dgm:spPr/>
      <dgm:t>
        <a:bodyPr/>
        <a:lstStyle/>
        <a:p>
          <a:endParaRPr lang="es-EC"/>
        </a:p>
      </dgm:t>
    </dgm:pt>
    <dgm:pt modelId="{E12E712F-CD83-4862-B3A1-B0FC1E0DC830}">
      <dgm:prSet phldrT="[Texto]"/>
      <dgm:spPr/>
      <dgm:t>
        <a:bodyPr/>
        <a:lstStyle/>
        <a:p>
          <a:r>
            <a:rPr lang="es-EC" dirty="0" smtClean="0"/>
            <a:t>Y </a:t>
          </a:r>
          <a:endParaRPr lang="es-EC" dirty="0"/>
        </a:p>
      </dgm:t>
    </dgm:pt>
    <dgm:pt modelId="{B47D5EC0-E3A8-4769-B602-FC2467763C30}" type="parTrans" cxnId="{70F4CB9C-0CC6-4CC1-8D2A-D7350CEE2704}">
      <dgm:prSet/>
      <dgm:spPr/>
      <dgm:t>
        <a:bodyPr/>
        <a:lstStyle/>
        <a:p>
          <a:endParaRPr lang="es-EC"/>
        </a:p>
      </dgm:t>
    </dgm:pt>
    <dgm:pt modelId="{62A8809B-0CD3-48CA-8FF3-877D7100A631}" type="sibTrans" cxnId="{70F4CB9C-0CC6-4CC1-8D2A-D7350CEE2704}">
      <dgm:prSet/>
      <dgm:spPr/>
      <dgm:t>
        <a:bodyPr/>
        <a:lstStyle/>
        <a:p>
          <a:endParaRPr lang="es-EC"/>
        </a:p>
      </dgm:t>
    </dgm:pt>
    <dgm:pt modelId="{671EBA57-CC31-412F-A0DA-236B4E57166D}">
      <dgm:prSet phldrT="[Texto]"/>
      <dgm:spPr/>
      <dgm:t>
        <a:bodyPr/>
        <a:lstStyle/>
        <a:p>
          <a:r>
            <a:rPr lang="es-EC" dirty="0" smtClean="0"/>
            <a:t>Probabilidad de Presencia</a:t>
          </a:r>
          <a:endParaRPr lang="es-EC" dirty="0"/>
        </a:p>
      </dgm:t>
    </dgm:pt>
    <dgm:pt modelId="{14FEF307-06A3-4EFD-A795-9A78E6A88554}" type="parTrans" cxnId="{598271B8-6A28-4FFA-82CA-76CB3F627279}">
      <dgm:prSet/>
      <dgm:spPr/>
      <dgm:t>
        <a:bodyPr/>
        <a:lstStyle/>
        <a:p>
          <a:endParaRPr lang="es-EC"/>
        </a:p>
      </dgm:t>
    </dgm:pt>
    <dgm:pt modelId="{173BBDA5-F519-4273-844D-E26F4EFBBA7D}" type="sibTrans" cxnId="{598271B8-6A28-4FFA-82CA-76CB3F627279}">
      <dgm:prSet/>
      <dgm:spPr/>
      <dgm:t>
        <a:bodyPr/>
        <a:lstStyle/>
        <a:p>
          <a:endParaRPr lang="es-EC"/>
        </a:p>
      </dgm:t>
    </dgm:pt>
    <dgm:pt modelId="{B9C885D7-6B36-4D84-B8C1-6459D89CE6CB}">
      <dgm:prSet phldrT="[Texto]"/>
      <dgm:spPr/>
      <dgm:t>
        <a:bodyPr/>
        <a:lstStyle/>
        <a:p>
          <a:r>
            <a:rPr lang="es-EC" dirty="0" smtClean="0"/>
            <a:t>Variables descriptivas</a:t>
          </a:r>
          <a:endParaRPr lang="es-EC" dirty="0"/>
        </a:p>
      </dgm:t>
    </dgm:pt>
    <dgm:pt modelId="{6A71C45A-4F26-42AC-860A-A6075746BD38}" type="parTrans" cxnId="{79FBE50F-FF0F-46CF-8ED1-640BCB08D310}">
      <dgm:prSet/>
      <dgm:spPr/>
      <dgm:t>
        <a:bodyPr/>
        <a:lstStyle/>
        <a:p>
          <a:endParaRPr lang="es-EC"/>
        </a:p>
      </dgm:t>
    </dgm:pt>
    <dgm:pt modelId="{131D6E1E-26D0-4F54-AB10-C51DD3CF5A2E}" type="sibTrans" cxnId="{79FBE50F-FF0F-46CF-8ED1-640BCB08D310}">
      <dgm:prSet/>
      <dgm:spPr/>
      <dgm:t>
        <a:bodyPr/>
        <a:lstStyle/>
        <a:p>
          <a:endParaRPr lang="es-EC"/>
        </a:p>
      </dgm:t>
    </dgm:pt>
    <dgm:pt modelId="{75C55CB4-A6AC-4FAC-931E-ED0ACDF7A2DA}">
      <dgm:prSet phldrT="[Texto]"/>
      <dgm:spPr/>
      <dgm:t>
        <a:bodyPr/>
        <a:lstStyle/>
        <a:p>
          <a:r>
            <a:rPr lang="es-EC" i="1" dirty="0" smtClean="0"/>
            <a:t>f </a:t>
          </a:r>
          <a:r>
            <a:rPr lang="es-EC" dirty="0" smtClean="0"/>
            <a:t>(X) </a:t>
          </a:r>
          <a:endParaRPr lang="es-EC" dirty="0"/>
        </a:p>
      </dgm:t>
    </dgm:pt>
    <dgm:pt modelId="{9B007C15-F0ED-4DCE-A8D4-7F13903BE03D}" type="sibTrans" cxnId="{769BDDA8-97A1-412C-B518-146F5E06FB6B}">
      <dgm:prSet/>
      <dgm:spPr/>
      <dgm:t>
        <a:bodyPr/>
        <a:lstStyle/>
        <a:p>
          <a:endParaRPr lang="es-EC"/>
        </a:p>
      </dgm:t>
    </dgm:pt>
    <dgm:pt modelId="{9AE432AD-39AD-4559-931C-D8C808EC5DA0}" type="parTrans" cxnId="{769BDDA8-97A1-412C-B518-146F5E06FB6B}">
      <dgm:prSet/>
      <dgm:spPr/>
      <dgm:t>
        <a:bodyPr/>
        <a:lstStyle/>
        <a:p>
          <a:endParaRPr lang="es-EC"/>
        </a:p>
      </dgm:t>
    </dgm:pt>
    <dgm:pt modelId="{3D56E197-03E7-47CA-9D6D-467BD25F776C}">
      <dgm:prSet phldrT="[Texto]"/>
      <dgm:spPr/>
      <dgm:t>
        <a:bodyPr/>
        <a:lstStyle/>
        <a:p>
          <a:r>
            <a:rPr lang="es-EC" dirty="0" smtClean="0"/>
            <a:t>Puntos de Presencia</a:t>
          </a:r>
          <a:endParaRPr lang="es-EC" dirty="0"/>
        </a:p>
      </dgm:t>
    </dgm:pt>
    <dgm:pt modelId="{C49A13E6-C1AD-4F09-8363-F105676FD53E}" type="parTrans" cxnId="{A8069FBE-73A8-48A2-A4EC-D5DEB9B5FBA1}">
      <dgm:prSet/>
      <dgm:spPr/>
      <dgm:t>
        <a:bodyPr/>
        <a:lstStyle/>
        <a:p>
          <a:endParaRPr lang="es-EC"/>
        </a:p>
      </dgm:t>
    </dgm:pt>
    <dgm:pt modelId="{2074ADD4-EA76-4539-8980-0098AA0EDAEB}" type="sibTrans" cxnId="{A8069FBE-73A8-48A2-A4EC-D5DEB9B5FBA1}">
      <dgm:prSet/>
      <dgm:spPr/>
      <dgm:t>
        <a:bodyPr/>
        <a:lstStyle/>
        <a:p>
          <a:endParaRPr lang="es-EC"/>
        </a:p>
      </dgm:t>
    </dgm:pt>
    <dgm:pt modelId="{074698F1-CD04-45E6-8F5F-74DCC7607C5C}" type="pres">
      <dgm:prSet presAssocID="{9BD9C216-FCCC-4E10-8F94-3877BFC99B81}" presName="hierChild1" presStyleCnt="0">
        <dgm:presLayoutVars>
          <dgm:chPref val="1"/>
          <dgm:dir/>
          <dgm:animOne val="branch"/>
          <dgm:animLvl val="lvl"/>
          <dgm:resizeHandles/>
        </dgm:presLayoutVars>
      </dgm:prSet>
      <dgm:spPr/>
      <dgm:t>
        <a:bodyPr/>
        <a:lstStyle/>
        <a:p>
          <a:endParaRPr lang="es-EC"/>
        </a:p>
      </dgm:t>
    </dgm:pt>
    <dgm:pt modelId="{848710D7-D501-40B0-9FB3-4FFED6E8638C}" type="pres">
      <dgm:prSet presAssocID="{EABAC55E-9BBE-49F9-8D69-DE2C7B8A0AD4}" presName="hierRoot1" presStyleCnt="0"/>
      <dgm:spPr/>
    </dgm:pt>
    <dgm:pt modelId="{06FFFB10-F07D-40B0-B5A7-A0E43BF7A99B}" type="pres">
      <dgm:prSet presAssocID="{EABAC55E-9BBE-49F9-8D69-DE2C7B8A0AD4}" presName="composite" presStyleCnt="0"/>
      <dgm:spPr/>
    </dgm:pt>
    <dgm:pt modelId="{FE1FDAC9-B329-4E64-942C-AFEA046ED77C}" type="pres">
      <dgm:prSet presAssocID="{EABAC55E-9BBE-49F9-8D69-DE2C7B8A0AD4}" presName="background" presStyleLbl="node0" presStyleIdx="0" presStyleCnt="1"/>
      <dgm:spPr/>
    </dgm:pt>
    <dgm:pt modelId="{C4408F9C-FE27-42F9-AC4E-3B61EBB524A9}" type="pres">
      <dgm:prSet presAssocID="{EABAC55E-9BBE-49F9-8D69-DE2C7B8A0AD4}" presName="text" presStyleLbl="fgAcc0" presStyleIdx="0" presStyleCnt="1">
        <dgm:presLayoutVars>
          <dgm:chPref val="3"/>
        </dgm:presLayoutVars>
      </dgm:prSet>
      <dgm:spPr/>
      <dgm:t>
        <a:bodyPr/>
        <a:lstStyle/>
        <a:p>
          <a:endParaRPr lang="es-EC"/>
        </a:p>
      </dgm:t>
    </dgm:pt>
    <dgm:pt modelId="{34C506C9-7C39-481F-BF3F-60038AB622AA}" type="pres">
      <dgm:prSet presAssocID="{EABAC55E-9BBE-49F9-8D69-DE2C7B8A0AD4}" presName="hierChild2" presStyleCnt="0"/>
      <dgm:spPr/>
    </dgm:pt>
    <dgm:pt modelId="{0BB960B6-D841-4E4C-A7D8-DF010F014035}" type="pres">
      <dgm:prSet presAssocID="{B47D5EC0-E3A8-4769-B602-FC2467763C30}" presName="Name10" presStyleLbl="parChTrans1D2" presStyleIdx="0" presStyleCnt="2"/>
      <dgm:spPr/>
      <dgm:t>
        <a:bodyPr/>
        <a:lstStyle/>
        <a:p>
          <a:endParaRPr lang="es-EC"/>
        </a:p>
      </dgm:t>
    </dgm:pt>
    <dgm:pt modelId="{8454290A-A1F5-408E-B74A-B818E144DF04}" type="pres">
      <dgm:prSet presAssocID="{E12E712F-CD83-4862-B3A1-B0FC1E0DC830}" presName="hierRoot2" presStyleCnt="0"/>
      <dgm:spPr/>
    </dgm:pt>
    <dgm:pt modelId="{CF120C10-8B4E-47F5-8F01-6B7EF7B67DA6}" type="pres">
      <dgm:prSet presAssocID="{E12E712F-CD83-4862-B3A1-B0FC1E0DC830}" presName="composite2" presStyleCnt="0"/>
      <dgm:spPr/>
    </dgm:pt>
    <dgm:pt modelId="{A3C4E4FB-3BE1-4BF8-ADDD-BB7AC965D5D7}" type="pres">
      <dgm:prSet presAssocID="{E12E712F-CD83-4862-B3A1-B0FC1E0DC830}" presName="background2" presStyleLbl="node2" presStyleIdx="0" presStyleCnt="2"/>
      <dgm:spPr/>
    </dgm:pt>
    <dgm:pt modelId="{B4A5DA3B-E780-4628-894F-D087DF144037}" type="pres">
      <dgm:prSet presAssocID="{E12E712F-CD83-4862-B3A1-B0FC1E0DC830}" presName="text2" presStyleLbl="fgAcc2" presStyleIdx="0" presStyleCnt="2">
        <dgm:presLayoutVars>
          <dgm:chPref val="3"/>
        </dgm:presLayoutVars>
      </dgm:prSet>
      <dgm:spPr/>
      <dgm:t>
        <a:bodyPr/>
        <a:lstStyle/>
        <a:p>
          <a:endParaRPr lang="es-EC"/>
        </a:p>
      </dgm:t>
    </dgm:pt>
    <dgm:pt modelId="{B480EB5D-1662-4DA6-A23E-0D7735D1E068}" type="pres">
      <dgm:prSet presAssocID="{E12E712F-CD83-4862-B3A1-B0FC1E0DC830}" presName="hierChild3" presStyleCnt="0"/>
      <dgm:spPr/>
    </dgm:pt>
    <dgm:pt modelId="{013FE737-3543-4EE8-94A0-722D51DD350D}" type="pres">
      <dgm:prSet presAssocID="{14FEF307-06A3-4EFD-A795-9A78E6A88554}" presName="Name17" presStyleLbl="parChTrans1D3" presStyleIdx="0" presStyleCnt="3"/>
      <dgm:spPr/>
      <dgm:t>
        <a:bodyPr/>
        <a:lstStyle/>
        <a:p>
          <a:endParaRPr lang="es-EC"/>
        </a:p>
      </dgm:t>
    </dgm:pt>
    <dgm:pt modelId="{9C24C3B3-DBDE-4457-A430-AF42EF204AEF}" type="pres">
      <dgm:prSet presAssocID="{671EBA57-CC31-412F-A0DA-236B4E57166D}" presName="hierRoot3" presStyleCnt="0"/>
      <dgm:spPr/>
    </dgm:pt>
    <dgm:pt modelId="{A7E8D84E-670C-4E33-BCB8-3BE5BCA2EAE5}" type="pres">
      <dgm:prSet presAssocID="{671EBA57-CC31-412F-A0DA-236B4E57166D}" presName="composite3" presStyleCnt="0"/>
      <dgm:spPr/>
    </dgm:pt>
    <dgm:pt modelId="{0E4CAED3-E372-480C-90C8-54FD54BAF432}" type="pres">
      <dgm:prSet presAssocID="{671EBA57-CC31-412F-A0DA-236B4E57166D}" presName="background3" presStyleLbl="node3" presStyleIdx="0" presStyleCnt="3"/>
      <dgm:spPr/>
    </dgm:pt>
    <dgm:pt modelId="{A6E47775-725A-4E7A-98A9-1EDA62D9F459}" type="pres">
      <dgm:prSet presAssocID="{671EBA57-CC31-412F-A0DA-236B4E57166D}" presName="text3" presStyleLbl="fgAcc3" presStyleIdx="0" presStyleCnt="3">
        <dgm:presLayoutVars>
          <dgm:chPref val="3"/>
        </dgm:presLayoutVars>
      </dgm:prSet>
      <dgm:spPr/>
      <dgm:t>
        <a:bodyPr/>
        <a:lstStyle/>
        <a:p>
          <a:endParaRPr lang="es-EC"/>
        </a:p>
      </dgm:t>
    </dgm:pt>
    <dgm:pt modelId="{412FCA69-012D-4339-9CD6-1FE6E69AF026}" type="pres">
      <dgm:prSet presAssocID="{671EBA57-CC31-412F-A0DA-236B4E57166D}" presName="hierChild4" presStyleCnt="0"/>
      <dgm:spPr/>
    </dgm:pt>
    <dgm:pt modelId="{8533E987-A459-421B-A7D0-FC42902A2F49}" type="pres">
      <dgm:prSet presAssocID="{9AE432AD-39AD-4559-931C-D8C808EC5DA0}" presName="Name10" presStyleLbl="parChTrans1D2" presStyleIdx="1" presStyleCnt="2"/>
      <dgm:spPr/>
      <dgm:t>
        <a:bodyPr/>
        <a:lstStyle/>
        <a:p>
          <a:endParaRPr lang="es-EC"/>
        </a:p>
      </dgm:t>
    </dgm:pt>
    <dgm:pt modelId="{8EB00EA2-552C-43DC-8BE0-30F8341F7A56}" type="pres">
      <dgm:prSet presAssocID="{75C55CB4-A6AC-4FAC-931E-ED0ACDF7A2DA}" presName="hierRoot2" presStyleCnt="0"/>
      <dgm:spPr/>
    </dgm:pt>
    <dgm:pt modelId="{FCABA7EB-EB21-4FB2-9DC4-BE3A2E9F4739}" type="pres">
      <dgm:prSet presAssocID="{75C55CB4-A6AC-4FAC-931E-ED0ACDF7A2DA}" presName="composite2" presStyleCnt="0"/>
      <dgm:spPr/>
    </dgm:pt>
    <dgm:pt modelId="{B2CAE89A-CDDA-497D-9968-C4E5C210EA13}" type="pres">
      <dgm:prSet presAssocID="{75C55CB4-A6AC-4FAC-931E-ED0ACDF7A2DA}" presName="background2" presStyleLbl="node2" presStyleIdx="1" presStyleCnt="2"/>
      <dgm:spPr/>
    </dgm:pt>
    <dgm:pt modelId="{49CADFD9-58E1-4D6A-B9F6-52BA19C180F9}" type="pres">
      <dgm:prSet presAssocID="{75C55CB4-A6AC-4FAC-931E-ED0ACDF7A2DA}" presName="text2" presStyleLbl="fgAcc2" presStyleIdx="1" presStyleCnt="2">
        <dgm:presLayoutVars>
          <dgm:chPref val="3"/>
        </dgm:presLayoutVars>
      </dgm:prSet>
      <dgm:spPr/>
      <dgm:t>
        <a:bodyPr/>
        <a:lstStyle/>
        <a:p>
          <a:endParaRPr lang="es-EC"/>
        </a:p>
      </dgm:t>
    </dgm:pt>
    <dgm:pt modelId="{60F31026-A5A0-470D-8C74-E97C560C0BE1}" type="pres">
      <dgm:prSet presAssocID="{75C55CB4-A6AC-4FAC-931E-ED0ACDF7A2DA}" presName="hierChild3" presStyleCnt="0"/>
      <dgm:spPr/>
    </dgm:pt>
    <dgm:pt modelId="{4BA88E5A-1876-4A02-8C4C-63439E3256F6}" type="pres">
      <dgm:prSet presAssocID="{C49A13E6-C1AD-4F09-8363-F105676FD53E}" presName="Name17" presStyleLbl="parChTrans1D3" presStyleIdx="1" presStyleCnt="3"/>
      <dgm:spPr/>
      <dgm:t>
        <a:bodyPr/>
        <a:lstStyle/>
        <a:p>
          <a:endParaRPr lang="es-EC"/>
        </a:p>
      </dgm:t>
    </dgm:pt>
    <dgm:pt modelId="{FFCD9347-2CAC-4723-B370-1774685260B1}" type="pres">
      <dgm:prSet presAssocID="{3D56E197-03E7-47CA-9D6D-467BD25F776C}" presName="hierRoot3" presStyleCnt="0"/>
      <dgm:spPr/>
    </dgm:pt>
    <dgm:pt modelId="{98954172-45C8-4521-B6DB-A8A1861C93B5}" type="pres">
      <dgm:prSet presAssocID="{3D56E197-03E7-47CA-9D6D-467BD25F776C}" presName="composite3" presStyleCnt="0"/>
      <dgm:spPr/>
    </dgm:pt>
    <dgm:pt modelId="{25AE1295-CEED-4CF2-B485-8941793F8EFE}" type="pres">
      <dgm:prSet presAssocID="{3D56E197-03E7-47CA-9D6D-467BD25F776C}" presName="background3" presStyleLbl="node3" presStyleIdx="1" presStyleCnt="3"/>
      <dgm:spPr/>
    </dgm:pt>
    <dgm:pt modelId="{F7EC9598-AA98-4969-8FAF-83119769C0EF}" type="pres">
      <dgm:prSet presAssocID="{3D56E197-03E7-47CA-9D6D-467BD25F776C}" presName="text3" presStyleLbl="fgAcc3" presStyleIdx="1" presStyleCnt="3">
        <dgm:presLayoutVars>
          <dgm:chPref val="3"/>
        </dgm:presLayoutVars>
      </dgm:prSet>
      <dgm:spPr/>
      <dgm:t>
        <a:bodyPr/>
        <a:lstStyle/>
        <a:p>
          <a:endParaRPr lang="es-EC"/>
        </a:p>
      </dgm:t>
    </dgm:pt>
    <dgm:pt modelId="{4A41584C-AD51-4DC8-B277-7647C920FDF3}" type="pres">
      <dgm:prSet presAssocID="{3D56E197-03E7-47CA-9D6D-467BD25F776C}" presName="hierChild4" presStyleCnt="0"/>
      <dgm:spPr/>
    </dgm:pt>
    <dgm:pt modelId="{858DDEF2-7B81-4CE7-B1AD-BEB127258041}" type="pres">
      <dgm:prSet presAssocID="{6A71C45A-4F26-42AC-860A-A6075746BD38}" presName="Name17" presStyleLbl="parChTrans1D3" presStyleIdx="2" presStyleCnt="3"/>
      <dgm:spPr/>
      <dgm:t>
        <a:bodyPr/>
        <a:lstStyle/>
        <a:p>
          <a:endParaRPr lang="es-EC"/>
        </a:p>
      </dgm:t>
    </dgm:pt>
    <dgm:pt modelId="{B04DE4F3-F7C6-4816-9978-B9736CE263C6}" type="pres">
      <dgm:prSet presAssocID="{B9C885D7-6B36-4D84-B8C1-6459D89CE6CB}" presName="hierRoot3" presStyleCnt="0"/>
      <dgm:spPr/>
    </dgm:pt>
    <dgm:pt modelId="{6A17662A-C5B5-4F4C-AFBD-30FEB5560565}" type="pres">
      <dgm:prSet presAssocID="{B9C885D7-6B36-4D84-B8C1-6459D89CE6CB}" presName="composite3" presStyleCnt="0"/>
      <dgm:spPr/>
    </dgm:pt>
    <dgm:pt modelId="{EE1365A7-5DF0-4B44-AC2A-A3AA96A9DF79}" type="pres">
      <dgm:prSet presAssocID="{B9C885D7-6B36-4D84-B8C1-6459D89CE6CB}" presName="background3" presStyleLbl="node3" presStyleIdx="2" presStyleCnt="3"/>
      <dgm:spPr/>
    </dgm:pt>
    <dgm:pt modelId="{A156304A-183C-4E57-BD61-D15ED14415B6}" type="pres">
      <dgm:prSet presAssocID="{B9C885D7-6B36-4D84-B8C1-6459D89CE6CB}" presName="text3" presStyleLbl="fgAcc3" presStyleIdx="2" presStyleCnt="3">
        <dgm:presLayoutVars>
          <dgm:chPref val="3"/>
        </dgm:presLayoutVars>
      </dgm:prSet>
      <dgm:spPr/>
      <dgm:t>
        <a:bodyPr/>
        <a:lstStyle/>
        <a:p>
          <a:endParaRPr lang="es-EC"/>
        </a:p>
      </dgm:t>
    </dgm:pt>
    <dgm:pt modelId="{798F11A4-C23C-420D-A62F-A1A1DFB0732B}" type="pres">
      <dgm:prSet presAssocID="{B9C885D7-6B36-4D84-B8C1-6459D89CE6CB}" presName="hierChild4" presStyleCnt="0"/>
      <dgm:spPr/>
    </dgm:pt>
  </dgm:ptLst>
  <dgm:cxnLst>
    <dgm:cxn modelId="{7074F133-99B4-4D8C-B04D-0C71684D422E}" type="presOf" srcId="{3D56E197-03E7-47CA-9D6D-467BD25F776C}" destId="{F7EC9598-AA98-4969-8FAF-83119769C0EF}" srcOrd="0" destOrd="0" presId="urn:microsoft.com/office/officeart/2005/8/layout/hierarchy1"/>
    <dgm:cxn modelId="{63EE323F-2FBB-4926-B38A-84008C0132D4}" type="presOf" srcId="{9BD9C216-FCCC-4E10-8F94-3877BFC99B81}" destId="{074698F1-CD04-45E6-8F5F-74DCC7607C5C}" srcOrd="0" destOrd="0" presId="urn:microsoft.com/office/officeart/2005/8/layout/hierarchy1"/>
    <dgm:cxn modelId="{3365BD7B-6A00-41B7-A5AC-5C133AE8D9AF}" type="presOf" srcId="{B9C885D7-6B36-4D84-B8C1-6459D89CE6CB}" destId="{A156304A-183C-4E57-BD61-D15ED14415B6}" srcOrd="0" destOrd="0" presId="urn:microsoft.com/office/officeart/2005/8/layout/hierarchy1"/>
    <dgm:cxn modelId="{769BDDA8-97A1-412C-B518-146F5E06FB6B}" srcId="{EABAC55E-9BBE-49F9-8D69-DE2C7B8A0AD4}" destId="{75C55CB4-A6AC-4FAC-931E-ED0ACDF7A2DA}" srcOrd="1" destOrd="0" parTransId="{9AE432AD-39AD-4559-931C-D8C808EC5DA0}" sibTransId="{9B007C15-F0ED-4DCE-A8D4-7F13903BE03D}"/>
    <dgm:cxn modelId="{4F1904E0-01CB-49FE-820C-52B2C4BEC50A}" type="presOf" srcId="{9AE432AD-39AD-4559-931C-D8C808EC5DA0}" destId="{8533E987-A459-421B-A7D0-FC42902A2F49}" srcOrd="0" destOrd="0" presId="urn:microsoft.com/office/officeart/2005/8/layout/hierarchy1"/>
    <dgm:cxn modelId="{598271B8-6A28-4FFA-82CA-76CB3F627279}" srcId="{E12E712F-CD83-4862-B3A1-B0FC1E0DC830}" destId="{671EBA57-CC31-412F-A0DA-236B4E57166D}" srcOrd="0" destOrd="0" parTransId="{14FEF307-06A3-4EFD-A795-9A78E6A88554}" sibTransId="{173BBDA5-F519-4273-844D-E26F4EFBBA7D}"/>
    <dgm:cxn modelId="{5343D8C6-8679-403E-AA65-9D46C8AEF329}" type="presOf" srcId="{EABAC55E-9BBE-49F9-8D69-DE2C7B8A0AD4}" destId="{C4408F9C-FE27-42F9-AC4E-3B61EBB524A9}" srcOrd="0" destOrd="0" presId="urn:microsoft.com/office/officeart/2005/8/layout/hierarchy1"/>
    <dgm:cxn modelId="{7BEC8F58-49C9-47A3-8CC8-4479DA46E3BD}" type="presOf" srcId="{C49A13E6-C1AD-4F09-8363-F105676FD53E}" destId="{4BA88E5A-1876-4A02-8C4C-63439E3256F6}" srcOrd="0" destOrd="0" presId="urn:microsoft.com/office/officeart/2005/8/layout/hierarchy1"/>
    <dgm:cxn modelId="{79FBE50F-FF0F-46CF-8ED1-640BCB08D310}" srcId="{75C55CB4-A6AC-4FAC-931E-ED0ACDF7A2DA}" destId="{B9C885D7-6B36-4D84-B8C1-6459D89CE6CB}" srcOrd="1" destOrd="0" parTransId="{6A71C45A-4F26-42AC-860A-A6075746BD38}" sibTransId="{131D6E1E-26D0-4F54-AB10-C51DD3CF5A2E}"/>
    <dgm:cxn modelId="{C6ABA331-CE23-49D6-BEBD-F1BEC3CEFBB6}" type="presOf" srcId="{E12E712F-CD83-4862-B3A1-B0FC1E0DC830}" destId="{B4A5DA3B-E780-4628-894F-D087DF144037}" srcOrd="0" destOrd="0" presId="urn:microsoft.com/office/officeart/2005/8/layout/hierarchy1"/>
    <dgm:cxn modelId="{CF0FC0AC-9A6D-4645-A00E-A2F0244A9E57}" type="presOf" srcId="{6A71C45A-4F26-42AC-860A-A6075746BD38}" destId="{858DDEF2-7B81-4CE7-B1AD-BEB127258041}" srcOrd="0" destOrd="0" presId="urn:microsoft.com/office/officeart/2005/8/layout/hierarchy1"/>
    <dgm:cxn modelId="{A8069FBE-73A8-48A2-A4EC-D5DEB9B5FBA1}" srcId="{75C55CB4-A6AC-4FAC-931E-ED0ACDF7A2DA}" destId="{3D56E197-03E7-47CA-9D6D-467BD25F776C}" srcOrd="0" destOrd="0" parTransId="{C49A13E6-C1AD-4F09-8363-F105676FD53E}" sibTransId="{2074ADD4-EA76-4539-8980-0098AA0EDAEB}"/>
    <dgm:cxn modelId="{193683B7-B3E9-461D-888E-D6AE3FA75D82}" type="presOf" srcId="{B47D5EC0-E3A8-4769-B602-FC2467763C30}" destId="{0BB960B6-D841-4E4C-A7D8-DF010F014035}" srcOrd="0" destOrd="0" presId="urn:microsoft.com/office/officeart/2005/8/layout/hierarchy1"/>
    <dgm:cxn modelId="{F43BD469-F6FC-4241-9DBC-27530790BF20}" type="presOf" srcId="{671EBA57-CC31-412F-A0DA-236B4E57166D}" destId="{A6E47775-725A-4E7A-98A9-1EDA62D9F459}" srcOrd="0" destOrd="0" presId="urn:microsoft.com/office/officeart/2005/8/layout/hierarchy1"/>
    <dgm:cxn modelId="{F3AF1436-2190-4EF0-8A3B-2DB7C19C16CF}" type="presOf" srcId="{75C55CB4-A6AC-4FAC-931E-ED0ACDF7A2DA}" destId="{49CADFD9-58E1-4D6A-B9F6-52BA19C180F9}" srcOrd="0" destOrd="0" presId="urn:microsoft.com/office/officeart/2005/8/layout/hierarchy1"/>
    <dgm:cxn modelId="{6B57CA64-E159-4017-9388-0EF47099297D}" srcId="{9BD9C216-FCCC-4E10-8F94-3877BFC99B81}" destId="{EABAC55E-9BBE-49F9-8D69-DE2C7B8A0AD4}" srcOrd="0" destOrd="0" parTransId="{8C5B324C-1C9A-461D-887C-17F10D99E97F}" sibTransId="{724A7AC8-4A0F-4527-B041-7168CD8EFC05}"/>
    <dgm:cxn modelId="{70F4CB9C-0CC6-4CC1-8D2A-D7350CEE2704}" srcId="{EABAC55E-9BBE-49F9-8D69-DE2C7B8A0AD4}" destId="{E12E712F-CD83-4862-B3A1-B0FC1E0DC830}" srcOrd="0" destOrd="0" parTransId="{B47D5EC0-E3A8-4769-B602-FC2467763C30}" sibTransId="{62A8809B-0CD3-48CA-8FF3-877D7100A631}"/>
    <dgm:cxn modelId="{94020618-99D8-422E-825F-5FF097C9988A}" type="presOf" srcId="{14FEF307-06A3-4EFD-A795-9A78E6A88554}" destId="{013FE737-3543-4EE8-94A0-722D51DD350D}" srcOrd="0" destOrd="0" presId="urn:microsoft.com/office/officeart/2005/8/layout/hierarchy1"/>
    <dgm:cxn modelId="{622A9FC1-AA29-4D05-A7FD-0F425303C086}" type="presParOf" srcId="{074698F1-CD04-45E6-8F5F-74DCC7607C5C}" destId="{848710D7-D501-40B0-9FB3-4FFED6E8638C}" srcOrd="0" destOrd="0" presId="urn:microsoft.com/office/officeart/2005/8/layout/hierarchy1"/>
    <dgm:cxn modelId="{1FD63236-3CC2-4518-84DD-D25E45837F7A}" type="presParOf" srcId="{848710D7-D501-40B0-9FB3-4FFED6E8638C}" destId="{06FFFB10-F07D-40B0-B5A7-A0E43BF7A99B}" srcOrd="0" destOrd="0" presId="urn:microsoft.com/office/officeart/2005/8/layout/hierarchy1"/>
    <dgm:cxn modelId="{1D978D72-16C7-4654-89DA-DE8CE8AD086E}" type="presParOf" srcId="{06FFFB10-F07D-40B0-B5A7-A0E43BF7A99B}" destId="{FE1FDAC9-B329-4E64-942C-AFEA046ED77C}" srcOrd="0" destOrd="0" presId="urn:microsoft.com/office/officeart/2005/8/layout/hierarchy1"/>
    <dgm:cxn modelId="{5A3C3EEB-99C0-4D5E-8EAF-C4968CBC4301}" type="presParOf" srcId="{06FFFB10-F07D-40B0-B5A7-A0E43BF7A99B}" destId="{C4408F9C-FE27-42F9-AC4E-3B61EBB524A9}" srcOrd="1" destOrd="0" presId="urn:microsoft.com/office/officeart/2005/8/layout/hierarchy1"/>
    <dgm:cxn modelId="{DBC06102-4FBD-480D-83F9-39A20618466E}" type="presParOf" srcId="{848710D7-D501-40B0-9FB3-4FFED6E8638C}" destId="{34C506C9-7C39-481F-BF3F-60038AB622AA}" srcOrd="1" destOrd="0" presId="urn:microsoft.com/office/officeart/2005/8/layout/hierarchy1"/>
    <dgm:cxn modelId="{8A0CFD1C-A0F4-4B7E-B5FD-A3148B9FABBD}" type="presParOf" srcId="{34C506C9-7C39-481F-BF3F-60038AB622AA}" destId="{0BB960B6-D841-4E4C-A7D8-DF010F014035}" srcOrd="0" destOrd="0" presId="urn:microsoft.com/office/officeart/2005/8/layout/hierarchy1"/>
    <dgm:cxn modelId="{F6A09F46-FE62-4CA3-85EC-10B39A13AD0B}" type="presParOf" srcId="{34C506C9-7C39-481F-BF3F-60038AB622AA}" destId="{8454290A-A1F5-408E-B74A-B818E144DF04}" srcOrd="1" destOrd="0" presId="urn:microsoft.com/office/officeart/2005/8/layout/hierarchy1"/>
    <dgm:cxn modelId="{92FFE3B7-6D87-4542-AFC0-47C70F918F9A}" type="presParOf" srcId="{8454290A-A1F5-408E-B74A-B818E144DF04}" destId="{CF120C10-8B4E-47F5-8F01-6B7EF7B67DA6}" srcOrd="0" destOrd="0" presId="urn:microsoft.com/office/officeart/2005/8/layout/hierarchy1"/>
    <dgm:cxn modelId="{9411F57E-D77E-4174-83C3-F7EA18FEE4CC}" type="presParOf" srcId="{CF120C10-8B4E-47F5-8F01-6B7EF7B67DA6}" destId="{A3C4E4FB-3BE1-4BF8-ADDD-BB7AC965D5D7}" srcOrd="0" destOrd="0" presId="urn:microsoft.com/office/officeart/2005/8/layout/hierarchy1"/>
    <dgm:cxn modelId="{BD632329-C28C-4F47-A822-57B6CE522FA6}" type="presParOf" srcId="{CF120C10-8B4E-47F5-8F01-6B7EF7B67DA6}" destId="{B4A5DA3B-E780-4628-894F-D087DF144037}" srcOrd="1" destOrd="0" presId="urn:microsoft.com/office/officeart/2005/8/layout/hierarchy1"/>
    <dgm:cxn modelId="{85858A26-B0FC-452F-899A-7B7280B1DFD4}" type="presParOf" srcId="{8454290A-A1F5-408E-B74A-B818E144DF04}" destId="{B480EB5D-1662-4DA6-A23E-0D7735D1E068}" srcOrd="1" destOrd="0" presId="urn:microsoft.com/office/officeart/2005/8/layout/hierarchy1"/>
    <dgm:cxn modelId="{0D47652A-DF2C-4CCC-9347-AA58A1F3B693}" type="presParOf" srcId="{B480EB5D-1662-4DA6-A23E-0D7735D1E068}" destId="{013FE737-3543-4EE8-94A0-722D51DD350D}" srcOrd="0" destOrd="0" presId="urn:microsoft.com/office/officeart/2005/8/layout/hierarchy1"/>
    <dgm:cxn modelId="{691F57FE-5789-4DD5-90B1-2F95FE6D0E58}" type="presParOf" srcId="{B480EB5D-1662-4DA6-A23E-0D7735D1E068}" destId="{9C24C3B3-DBDE-4457-A430-AF42EF204AEF}" srcOrd="1" destOrd="0" presId="urn:microsoft.com/office/officeart/2005/8/layout/hierarchy1"/>
    <dgm:cxn modelId="{31BAA80B-7926-4323-A819-9E317FA3F091}" type="presParOf" srcId="{9C24C3B3-DBDE-4457-A430-AF42EF204AEF}" destId="{A7E8D84E-670C-4E33-BCB8-3BE5BCA2EAE5}" srcOrd="0" destOrd="0" presId="urn:microsoft.com/office/officeart/2005/8/layout/hierarchy1"/>
    <dgm:cxn modelId="{F664A262-73F3-4055-9BF7-DF853990B0EC}" type="presParOf" srcId="{A7E8D84E-670C-4E33-BCB8-3BE5BCA2EAE5}" destId="{0E4CAED3-E372-480C-90C8-54FD54BAF432}" srcOrd="0" destOrd="0" presId="urn:microsoft.com/office/officeart/2005/8/layout/hierarchy1"/>
    <dgm:cxn modelId="{658E461B-DE3B-4DB2-AA81-BC3C03275C2C}" type="presParOf" srcId="{A7E8D84E-670C-4E33-BCB8-3BE5BCA2EAE5}" destId="{A6E47775-725A-4E7A-98A9-1EDA62D9F459}" srcOrd="1" destOrd="0" presId="urn:microsoft.com/office/officeart/2005/8/layout/hierarchy1"/>
    <dgm:cxn modelId="{0B8A413D-1838-4C06-880C-4A5BD5AF14C1}" type="presParOf" srcId="{9C24C3B3-DBDE-4457-A430-AF42EF204AEF}" destId="{412FCA69-012D-4339-9CD6-1FE6E69AF026}" srcOrd="1" destOrd="0" presId="urn:microsoft.com/office/officeart/2005/8/layout/hierarchy1"/>
    <dgm:cxn modelId="{7A53FDD5-896D-4CDD-8B65-E94EE3D3BDF9}" type="presParOf" srcId="{34C506C9-7C39-481F-BF3F-60038AB622AA}" destId="{8533E987-A459-421B-A7D0-FC42902A2F49}" srcOrd="2" destOrd="0" presId="urn:microsoft.com/office/officeart/2005/8/layout/hierarchy1"/>
    <dgm:cxn modelId="{C001416D-3FFB-4A14-971D-CD1EF4A22AF0}" type="presParOf" srcId="{34C506C9-7C39-481F-BF3F-60038AB622AA}" destId="{8EB00EA2-552C-43DC-8BE0-30F8341F7A56}" srcOrd="3" destOrd="0" presId="urn:microsoft.com/office/officeart/2005/8/layout/hierarchy1"/>
    <dgm:cxn modelId="{2AFD2BD4-0C01-41A7-A567-2E164105592D}" type="presParOf" srcId="{8EB00EA2-552C-43DC-8BE0-30F8341F7A56}" destId="{FCABA7EB-EB21-4FB2-9DC4-BE3A2E9F4739}" srcOrd="0" destOrd="0" presId="urn:microsoft.com/office/officeart/2005/8/layout/hierarchy1"/>
    <dgm:cxn modelId="{A68F8609-781B-4209-B0E7-E136685F7DCC}" type="presParOf" srcId="{FCABA7EB-EB21-4FB2-9DC4-BE3A2E9F4739}" destId="{B2CAE89A-CDDA-497D-9968-C4E5C210EA13}" srcOrd="0" destOrd="0" presId="urn:microsoft.com/office/officeart/2005/8/layout/hierarchy1"/>
    <dgm:cxn modelId="{99333EF6-0F4C-44A8-AD22-91BB00F87186}" type="presParOf" srcId="{FCABA7EB-EB21-4FB2-9DC4-BE3A2E9F4739}" destId="{49CADFD9-58E1-4D6A-B9F6-52BA19C180F9}" srcOrd="1" destOrd="0" presId="urn:microsoft.com/office/officeart/2005/8/layout/hierarchy1"/>
    <dgm:cxn modelId="{A907188A-2125-45EA-94AC-EA3BA85EA4AF}" type="presParOf" srcId="{8EB00EA2-552C-43DC-8BE0-30F8341F7A56}" destId="{60F31026-A5A0-470D-8C74-E97C560C0BE1}" srcOrd="1" destOrd="0" presId="urn:microsoft.com/office/officeart/2005/8/layout/hierarchy1"/>
    <dgm:cxn modelId="{E16B6DCB-70E0-466D-8729-72A63CB1E9F5}" type="presParOf" srcId="{60F31026-A5A0-470D-8C74-E97C560C0BE1}" destId="{4BA88E5A-1876-4A02-8C4C-63439E3256F6}" srcOrd="0" destOrd="0" presId="urn:microsoft.com/office/officeart/2005/8/layout/hierarchy1"/>
    <dgm:cxn modelId="{7569099A-F070-43DB-B018-E9BFB1307AE9}" type="presParOf" srcId="{60F31026-A5A0-470D-8C74-E97C560C0BE1}" destId="{FFCD9347-2CAC-4723-B370-1774685260B1}" srcOrd="1" destOrd="0" presId="urn:microsoft.com/office/officeart/2005/8/layout/hierarchy1"/>
    <dgm:cxn modelId="{FA6B5E48-8C38-44FF-98FC-B0F682D64D7B}" type="presParOf" srcId="{FFCD9347-2CAC-4723-B370-1774685260B1}" destId="{98954172-45C8-4521-B6DB-A8A1861C93B5}" srcOrd="0" destOrd="0" presId="urn:microsoft.com/office/officeart/2005/8/layout/hierarchy1"/>
    <dgm:cxn modelId="{62E135DB-15FB-4921-8DD2-47A4205DC83F}" type="presParOf" srcId="{98954172-45C8-4521-B6DB-A8A1861C93B5}" destId="{25AE1295-CEED-4CF2-B485-8941793F8EFE}" srcOrd="0" destOrd="0" presId="urn:microsoft.com/office/officeart/2005/8/layout/hierarchy1"/>
    <dgm:cxn modelId="{8396D49D-73B5-4B0E-8116-4FAFAB1BDD8D}" type="presParOf" srcId="{98954172-45C8-4521-B6DB-A8A1861C93B5}" destId="{F7EC9598-AA98-4969-8FAF-83119769C0EF}" srcOrd="1" destOrd="0" presId="urn:microsoft.com/office/officeart/2005/8/layout/hierarchy1"/>
    <dgm:cxn modelId="{0B0A38BA-27B9-4438-8008-BA3AA208B340}" type="presParOf" srcId="{FFCD9347-2CAC-4723-B370-1774685260B1}" destId="{4A41584C-AD51-4DC8-B277-7647C920FDF3}" srcOrd="1" destOrd="0" presId="urn:microsoft.com/office/officeart/2005/8/layout/hierarchy1"/>
    <dgm:cxn modelId="{CBB22E83-8E15-4BF8-906F-7B992C667883}" type="presParOf" srcId="{60F31026-A5A0-470D-8C74-E97C560C0BE1}" destId="{858DDEF2-7B81-4CE7-B1AD-BEB127258041}" srcOrd="2" destOrd="0" presId="urn:microsoft.com/office/officeart/2005/8/layout/hierarchy1"/>
    <dgm:cxn modelId="{111BB328-125E-4DEF-9B4E-1099DECE02E0}" type="presParOf" srcId="{60F31026-A5A0-470D-8C74-E97C560C0BE1}" destId="{B04DE4F3-F7C6-4816-9978-B9736CE263C6}" srcOrd="3" destOrd="0" presId="urn:microsoft.com/office/officeart/2005/8/layout/hierarchy1"/>
    <dgm:cxn modelId="{3BD8E90B-58F5-4197-A226-32207CBFE02A}" type="presParOf" srcId="{B04DE4F3-F7C6-4816-9978-B9736CE263C6}" destId="{6A17662A-C5B5-4F4C-AFBD-30FEB5560565}" srcOrd="0" destOrd="0" presId="urn:microsoft.com/office/officeart/2005/8/layout/hierarchy1"/>
    <dgm:cxn modelId="{8DC0FE1D-D92E-4D2A-B405-99493C382512}" type="presParOf" srcId="{6A17662A-C5B5-4F4C-AFBD-30FEB5560565}" destId="{EE1365A7-5DF0-4B44-AC2A-A3AA96A9DF79}" srcOrd="0" destOrd="0" presId="urn:microsoft.com/office/officeart/2005/8/layout/hierarchy1"/>
    <dgm:cxn modelId="{38D4A112-9CB6-4C35-9692-631B008E58DE}" type="presParOf" srcId="{6A17662A-C5B5-4F4C-AFBD-30FEB5560565}" destId="{A156304A-183C-4E57-BD61-D15ED14415B6}" srcOrd="1" destOrd="0" presId="urn:microsoft.com/office/officeart/2005/8/layout/hierarchy1"/>
    <dgm:cxn modelId="{44E5BC93-9362-4547-892E-E19D5B9C0931}" type="presParOf" srcId="{B04DE4F3-F7C6-4816-9978-B9736CE263C6}" destId="{798F11A4-C23C-420D-A62F-A1A1DFB0732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6FB6BE-63C0-4E8C-BF59-D392CDB8397F}" type="doc">
      <dgm:prSet loTypeId="urn:microsoft.com/office/officeart/2005/8/layout/equation1" loCatId="process" qsTypeId="urn:microsoft.com/office/officeart/2005/8/quickstyle/simple3" qsCatId="simple" csTypeId="urn:microsoft.com/office/officeart/2005/8/colors/accent1_2" csCatId="accent1" phldr="1"/>
      <dgm:spPr/>
    </dgm:pt>
    <dgm:pt modelId="{3C6B7742-D7D4-45D8-9B65-EF2890DF600F}">
      <dgm:prSet phldrT="[Texto]" phldr="1"/>
      <dgm:spPr>
        <a:noFill/>
      </dgm:spPr>
      <dgm:t>
        <a:bodyPr/>
        <a:lstStyle/>
        <a:p>
          <a:endParaRPr lang="es-EC" dirty="0"/>
        </a:p>
      </dgm:t>
    </dgm:pt>
    <dgm:pt modelId="{CE1B236D-D94B-4AC8-A2A2-BC0FBB88FA19}" type="parTrans" cxnId="{F8A40DE7-A101-445B-B1C2-AE52D77F08C1}">
      <dgm:prSet/>
      <dgm:spPr/>
      <dgm:t>
        <a:bodyPr/>
        <a:lstStyle/>
        <a:p>
          <a:endParaRPr lang="es-EC"/>
        </a:p>
      </dgm:t>
    </dgm:pt>
    <dgm:pt modelId="{672C110E-16B0-42D0-809D-ABF12363B581}" type="sibTrans" cxnId="{F8A40DE7-A101-445B-B1C2-AE52D77F08C1}">
      <dgm:prSet/>
      <dgm:spPr/>
      <dgm:t>
        <a:bodyPr/>
        <a:lstStyle/>
        <a:p>
          <a:endParaRPr lang="es-EC"/>
        </a:p>
      </dgm:t>
    </dgm:pt>
    <dgm:pt modelId="{1A4C8295-BE25-43F2-BA19-B16DD2E2E8AA}">
      <dgm:prSet phldrT="[Texto]" phldr="1"/>
      <dgm:spPr>
        <a:noFill/>
      </dgm:spPr>
      <dgm:t>
        <a:bodyPr/>
        <a:lstStyle/>
        <a:p>
          <a:endParaRPr lang="es-EC" dirty="0"/>
        </a:p>
      </dgm:t>
    </dgm:pt>
    <dgm:pt modelId="{FDB9A583-03F7-42AD-8ED0-36F3004A4CE8}" type="parTrans" cxnId="{B978A069-C356-430F-879D-0AD599618F92}">
      <dgm:prSet/>
      <dgm:spPr/>
      <dgm:t>
        <a:bodyPr/>
        <a:lstStyle/>
        <a:p>
          <a:endParaRPr lang="es-EC"/>
        </a:p>
      </dgm:t>
    </dgm:pt>
    <dgm:pt modelId="{900C8EF0-DD1D-4255-AEDF-52F4DAAA1BC9}" type="sibTrans" cxnId="{B978A069-C356-430F-879D-0AD599618F92}">
      <dgm:prSet/>
      <dgm:spPr/>
      <dgm:t>
        <a:bodyPr/>
        <a:lstStyle/>
        <a:p>
          <a:endParaRPr lang="es-EC"/>
        </a:p>
      </dgm:t>
    </dgm:pt>
    <dgm:pt modelId="{04BE485B-2F58-42F2-8B1C-C2E86474532B}">
      <dgm:prSet phldrT="[Texto]" phldr="1"/>
      <dgm:spPr>
        <a:noFill/>
      </dgm:spPr>
      <dgm:t>
        <a:bodyPr/>
        <a:lstStyle/>
        <a:p>
          <a:endParaRPr lang="es-EC"/>
        </a:p>
      </dgm:t>
    </dgm:pt>
    <dgm:pt modelId="{63DF8D6B-08A7-443A-97AD-6D1674D49EEC}" type="parTrans" cxnId="{C25309CE-64BE-4321-90EB-ED62F2DFFAE5}">
      <dgm:prSet/>
      <dgm:spPr/>
      <dgm:t>
        <a:bodyPr/>
        <a:lstStyle/>
        <a:p>
          <a:endParaRPr lang="es-EC"/>
        </a:p>
      </dgm:t>
    </dgm:pt>
    <dgm:pt modelId="{D0B92608-8197-4178-9639-96D44D54ADBE}" type="sibTrans" cxnId="{C25309CE-64BE-4321-90EB-ED62F2DFFAE5}">
      <dgm:prSet/>
      <dgm:spPr/>
      <dgm:t>
        <a:bodyPr/>
        <a:lstStyle/>
        <a:p>
          <a:endParaRPr lang="es-EC"/>
        </a:p>
      </dgm:t>
    </dgm:pt>
    <dgm:pt modelId="{C2BAAC53-104D-4527-9A64-4B89D6EDD48E}" type="pres">
      <dgm:prSet presAssocID="{F76FB6BE-63C0-4E8C-BF59-D392CDB8397F}" presName="linearFlow" presStyleCnt="0">
        <dgm:presLayoutVars>
          <dgm:dir/>
          <dgm:resizeHandles val="exact"/>
        </dgm:presLayoutVars>
      </dgm:prSet>
      <dgm:spPr/>
    </dgm:pt>
    <dgm:pt modelId="{1179E51B-4572-4887-8358-186C73BC4C8E}" type="pres">
      <dgm:prSet presAssocID="{3C6B7742-D7D4-45D8-9B65-EF2890DF600F}" presName="node" presStyleLbl="node1" presStyleIdx="0" presStyleCnt="3">
        <dgm:presLayoutVars>
          <dgm:bulletEnabled val="1"/>
        </dgm:presLayoutVars>
      </dgm:prSet>
      <dgm:spPr/>
      <dgm:t>
        <a:bodyPr/>
        <a:lstStyle/>
        <a:p>
          <a:endParaRPr lang="es-EC"/>
        </a:p>
      </dgm:t>
    </dgm:pt>
    <dgm:pt modelId="{9A845ACC-16DA-4881-9684-D27D272761B2}" type="pres">
      <dgm:prSet presAssocID="{672C110E-16B0-42D0-809D-ABF12363B581}" presName="spacerL" presStyleCnt="0"/>
      <dgm:spPr/>
    </dgm:pt>
    <dgm:pt modelId="{748E1092-DB1D-4B0A-9BA8-EB7FD7AF83C1}" type="pres">
      <dgm:prSet presAssocID="{672C110E-16B0-42D0-809D-ABF12363B581}" presName="sibTrans" presStyleLbl="sibTrans2D1" presStyleIdx="0" presStyleCnt="2"/>
      <dgm:spPr/>
      <dgm:t>
        <a:bodyPr/>
        <a:lstStyle/>
        <a:p>
          <a:endParaRPr lang="es-EC"/>
        </a:p>
      </dgm:t>
    </dgm:pt>
    <dgm:pt modelId="{4CB57F65-2840-4173-9FBD-0F52A47F4E96}" type="pres">
      <dgm:prSet presAssocID="{672C110E-16B0-42D0-809D-ABF12363B581}" presName="spacerR" presStyleCnt="0"/>
      <dgm:spPr/>
    </dgm:pt>
    <dgm:pt modelId="{D2BBB70E-A8A6-4354-B6FB-7B390CC3152D}" type="pres">
      <dgm:prSet presAssocID="{1A4C8295-BE25-43F2-BA19-B16DD2E2E8AA}" presName="node" presStyleLbl="node1" presStyleIdx="1" presStyleCnt="3">
        <dgm:presLayoutVars>
          <dgm:bulletEnabled val="1"/>
        </dgm:presLayoutVars>
      </dgm:prSet>
      <dgm:spPr/>
      <dgm:t>
        <a:bodyPr/>
        <a:lstStyle/>
        <a:p>
          <a:endParaRPr lang="es-EC"/>
        </a:p>
      </dgm:t>
    </dgm:pt>
    <dgm:pt modelId="{FA9C704D-5D7F-48BA-A489-8F71C8F607FC}" type="pres">
      <dgm:prSet presAssocID="{900C8EF0-DD1D-4255-AEDF-52F4DAAA1BC9}" presName="spacerL" presStyleCnt="0"/>
      <dgm:spPr/>
    </dgm:pt>
    <dgm:pt modelId="{61C54DEA-FE07-406F-B7EF-5B219E7744ED}" type="pres">
      <dgm:prSet presAssocID="{900C8EF0-DD1D-4255-AEDF-52F4DAAA1BC9}" presName="sibTrans" presStyleLbl="sibTrans2D1" presStyleIdx="1" presStyleCnt="2"/>
      <dgm:spPr/>
      <dgm:t>
        <a:bodyPr/>
        <a:lstStyle/>
        <a:p>
          <a:endParaRPr lang="es-EC"/>
        </a:p>
      </dgm:t>
    </dgm:pt>
    <dgm:pt modelId="{A0BF2840-13E1-42D3-8FAD-0D7DF526A114}" type="pres">
      <dgm:prSet presAssocID="{900C8EF0-DD1D-4255-AEDF-52F4DAAA1BC9}" presName="spacerR" presStyleCnt="0"/>
      <dgm:spPr/>
    </dgm:pt>
    <dgm:pt modelId="{8F37153B-CDB9-49F8-A475-6A2C4A59657F}" type="pres">
      <dgm:prSet presAssocID="{04BE485B-2F58-42F2-8B1C-C2E86474532B}" presName="node" presStyleLbl="node1" presStyleIdx="2" presStyleCnt="3">
        <dgm:presLayoutVars>
          <dgm:bulletEnabled val="1"/>
        </dgm:presLayoutVars>
      </dgm:prSet>
      <dgm:spPr/>
      <dgm:t>
        <a:bodyPr/>
        <a:lstStyle/>
        <a:p>
          <a:endParaRPr lang="es-EC"/>
        </a:p>
      </dgm:t>
    </dgm:pt>
  </dgm:ptLst>
  <dgm:cxnLst>
    <dgm:cxn modelId="{C25309CE-64BE-4321-90EB-ED62F2DFFAE5}" srcId="{F76FB6BE-63C0-4E8C-BF59-D392CDB8397F}" destId="{04BE485B-2F58-42F2-8B1C-C2E86474532B}" srcOrd="2" destOrd="0" parTransId="{63DF8D6B-08A7-443A-97AD-6D1674D49EEC}" sibTransId="{D0B92608-8197-4178-9639-96D44D54ADBE}"/>
    <dgm:cxn modelId="{C5F06E98-ED44-4A9A-B7C8-5C436A341266}" type="presOf" srcId="{900C8EF0-DD1D-4255-AEDF-52F4DAAA1BC9}" destId="{61C54DEA-FE07-406F-B7EF-5B219E7744ED}" srcOrd="0" destOrd="0" presId="urn:microsoft.com/office/officeart/2005/8/layout/equation1"/>
    <dgm:cxn modelId="{9DCC969C-2630-4E4F-9982-C52CA3483228}" type="presOf" srcId="{1A4C8295-BE25-43F2-BA19-B16DD2E2E8AA}" destId="{D2BBB70E-A8A6-4354-B6FB-7B390CC3152D}" srcOrd="0" destOrd="0" presId="urn:microsoft.com/office/officeart/2005/8/layout/equation1"/>
    <dgm:cxn modelId="{90459A5B-0985-469F-B75A-0348E228F62D}" type="presOf" srcId="{04BE485B-2F58-42F2-8B1C-C2E86474532B}" destId="{8F37153B-CDB9-49F8-A475-6A2C4A59657F}" srcOrd="0" destOrd="0" presId="urn:microsoft.com/office/officeart/2005/8/layout/equation1"/>
    <dgm:cxn modelId="{B978A069-C356-430F-879D-0AD599618F92}" srcId="{F76FB6BE-63C0-4E8C-BF59-D392CDB8397F}" destId="{1A4C8295-BE25-43F2-BA19-B16DD2E2E8AA}" srcOrd="1" destOrd="0" parTransId="{FDB9A583-03F7-42AD-8ED0-36F3004A4CE8}" sibTransId="{900C8EF0-DD1D-4255-AEDF-52F4DAAA1BC9}"/>
    <dgm:cxn modelId="{FEE57C95-D367-4F9A-9986-ACA3F5DE74A8}" type="presOf" srcId="{3C6B7742-D7D4-45D8-9B65-EF2890DF600F}" destId="{1179E51B-4572-4887-8358-186C73BC4C8E}" srcOrd="0" destOrd="0" presId="urn:microsoft.com/office/officeart/2005/8/layout/equation1"/>
    <dgm:cxn modelId="{ADF89477-7E5F-48A5-B6CC-A0D06EE13F63}" type="presOf" srcId="{672C110E-16B0-42D0-809D-ABF12363B581}" destId="{748E1092-DB1D-4B0A-9BA8-EB7FD7AF83C1}" srcOrd="0" destOrd="0" presId="urn:microsoft.com/office/officeart/2005/8/layout/equation1"/>
    <dgm:cxn modelId="{C81CDDF5-F740-4C35-B327-EDF6C21CB40A}" type="presOf" srcId="{F76FB6BE-63C0-4E8C-BF59-D392CDB8397F}" destId="{C2BAAC53-104D-4527-9A64-4B89D6EDD48E}" srcOrd="0" destOrd="0" presId="urn:microsoft.com/office/officeart/2005/8/layout/equation1"/>
    <dgm:cxn modelId="{F8A40DE7-A101-445B-B1C2-AE52D77F08C1}" srcId="{F76FB6BE-63C0-4E8C-BF59-D392CDB8397F}" destId="{3C6B7742-D7D4-45D8-9B65-EF2890DF600F}" srcOrd="0" destOrd="0" parTransId="{CE1B236D-D94B-4AC8-A2A2-BC0FBB88FA19}" sibTransId="{672C110E-16B0-42D0-809D-ABF12363B581}"/>
    <dgm:cxn modelId="{13C48031-69D1-43CC-ABEF-DC7F4DBB48F7}" type="presParOf" srcId="{C2BAAC53-104D-4527-9A64-4B89D6EDD48E}" destId="{1179E51B-4572-4887-8358-186C73BC4C8E}" srcOrd="0" destOrd="0" presId="urn:microsoft.com/office/officeart/2005/8/layout/equation1"/>
    <dgm:cxn modelId="{8C4000B5-C7DB-45BC-AC18-D8B4ED257815}" type="presParOf" srcId="{C2BAAC53-104D-4527-9A64-4B89D6EDD48E}" destId="{9A845ACC-16DA-4881-9684-D27D272761B2}" srcOrd="1" destOrd="0" presId="urn:microsoft.com/office/officeart/2005/8/layout/equation1"/>
    <dgm:cxn modelId="{88F53670-29B6-4B6D-A8C4-9AB07768F6B0}" type="presParOf" srcId="{C2BAAC53-104D-4527-9A64-4B89D6EDD48E}" destId="{748E1092-DB1D-4B0A-9BA8-EB7FD7AF83C1}" srcOrd="2" destOrd="0" presId="urn:microsoft.com/office/officeart/2005/8/layout/equation1"/>
    <dgm:cxn modelId="{04D56F31-0EBB-45B8-B4A9-E61299265678}" type="presParOf" srcId="{C2BAAC53-104D-4527-9A64-4B89D6EDD48E}" destId="{4CB57F65-2840-4173-9FBD-0F52A47F4E96}" srcOrd="3" destOrd="0" presId="urn:microsoft.com/office/officeart/2005/8/layout/equation1"/>
    <dgm:cxn modelId="{B97EFB8D-EFAF-418B-B96E-AFF50548EBAA}" type="presParOf" srcId="{C2BAAC53-104D-4527-9A64-4B89D6EDD48E}" destId="{D2BBB70E-A8A6-4354-B6FB-7B390CC3152D}" srcOrd="4" destOrd="0" presId="urn:microsoft.com/office/officeart/2005/8/layout/equation1"/>
    <dgm:cxn modelId="{A518AB73-2C18-4726-B834-D573F080C898}" type="presParOf" srcId="{C2BAAC53-104D-4527-9A64-4B89D6EDD48E}" destId="{FA9C704D-5D7F-48BA-A489-8F71C8F607FC}" srcOrd="5" destOrd="0" presId="urn:microsoft.com/office/officeart/2005/8/layout/equation1"/>
    <dgm:cxn modelId="{EE1E1379-8A24-48AB-A0EB-230F73E05B1B}" type="presParOf" srcId="{C2BAAC53-104D-4527-9A64-4B89D6EDD48E}" destId="{61C54DEA-FE07-406F-B7EF-5B219E7744ED}" srcOrd="6" destOrd="0" presId="urn:microsoft.com/office/officeart/2005/8/layout/equation1"/>
    <dgm:cxn modelId="{CF47A27D-1FD0-4D37-95DC-B587D9F514C0}" type="presParOf" srcId="{C2BAAC53-104D-4527-9A64-4B89D6EDD48E}" destId="{A0BF2840-13E1-42D3-8FAD-0D7DF526A114}" srcOrd="7" destOrd="0" presId="urn:microsoft.com/office/officeart/2005/8/layout/equation1"/>
    <dgm:cxn modelId="{2DAF3111-614A-49EE-ADDA-6CF08AF9E0D6}" type="presParOf" srcId="{C2BAAC53-104D-4527-9A64-4B89D6EDD48E}" destId="{8F37153B-CDB9-49F8-A475-6A2C4A59657F}"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0A0071-B245-4B41-A848-3AA9D0953169}" type="doc">
      <dgm:prSet loTypeId="urn:microsoft.com/office/officeart/2005/8/layout/hList7" loCatId="list" qsTypeId="urn:microsoft.com/office/officeart/2005/8/quickstyle/simple5" qsCatId="simple" csTypeId="urn:microsoft.com/office/officeart/2005/8/colors/colorful4" csCatId="colorful" phldr="1"/>
      <dgm:spPr/>
      <dgm:t>
        <a:bodyPr/>
        <a:lstStyle/>
        <a:p>
          <a:endParaRPr lang="es-EC"/>
        </a:p>
      </dgm:t>
    </dgm:pt>
    <dgm:pt modelId="{8FA49041-EB4F-4C42-8C45-9ABB8E324CE3}">
      <dgm:prSet phldrT="[Texto]" custT="1"/>
      <dgm:spPr/>
      <dgm:t>
        <a:bodyPr/>
        <a:lstStyle/>
        <a:p>
          <a:r>
            <a:rPr lang="es-ES" sz="1600" smtClean="0">
              <a:solidFill>
                <a:srgbClr val="000000"/>
              </a:solidFill>
            </a:rPr>
            <a:t>Global Biodiversity Information Facility-GBIF (www.gbif.org)</a:t>
          </a:r>
          <a:endParaRPr lang="es-EC" sz="1600" dirty="0">
            <a:solidFill>
              <a:srgbClr val="000000"/>
            </a:solidFill>
          </a:endParaRPr>
        </a:p>
      </dgm:t>
    </dgm:pt>
    <dgm:pt modelId="{04280BEC-8B19-4214-8FF4-07F915A7BCA3}" type="parTrans" cxnId="{28796110-4655-474A-AC1C-7F14709547FF}">
      <dgm:prSet/>
      <dgm:spPr/>
      <dgm:t>
        <a:bodyPr/>
        <a:lstStyle/>
        <a:p>
          <a:endParaRPr lang="es-EC" sz="3200">
            <a:solidFill>
              <a:srgbClr val="000000"/>
            </a:solidFill>
          </a:endParaRPr>
        </a:p>
      </dgm:t>
    </dgm:pt>
    <dgm:pt modelId="{9D3F0DEA-2C45-45E9-9BC1-14A4572E7CEA}" type="sibTrans" cxnId="{28796110-4655-474A-AC1C-7F14709547FF}">
      <dgm:prSet/>
      <dgm:spPr/>
      <dgm:t>
        <a:bodyPr/>
        <a:lstStyle/>
        <a:p>
          <a:endParaRPr lang="es-EC" sz="3200">
            <a:solidFill>
              <a:srgbClr val="000000"/>
            </a:solidFill>
          </a:endParaRPr>
        </a:p>
      </dgm:t>
    </dgm:pt>
    <dgm:pt modelId="{4B0087F9-4BBC-4C02-ABBB-50AC39A655AA}">
      <dgm:prSet phldrT="[Texto]" custT="1"/>
      <dgm:spPr/>
      <dgm:t>
        <a:bodyPr/>
        <a:lstStyle/>
        <a:p>
          <a:r>
            <a:rPr lang="es-ES" sz="1600" smtClean="0">
              <a:solidFill>
                <a:srgbClr val="000000"/>
              </a:solidFill>
            </a:rPr>
            <a:t>Vector Map (www.vectormap.org/)</a:t>
          </a:r>
          <a:endParaRPr lang="es-EC" sz="1600" dirty="0">
            <a:solidFill>
              <a:srgbClr val="000000"/>
            </a:solidFill>
          </a:endParaRPr>
        </a:p>
      </dgm:t>
    </dgm:pt>
    <dgm:pt modelId="{3C290BA6-D210-4D49-AFF1-B03D0ACB5F64}" type="parTrans" cxnId="{B5B11429-67BD-4FDD-A6A6-AFB851688E46}">
      <dgm:prSet/>
      <dgm:spPr/>
      <dgm:t>
        <a:bodyPr/>
        <a:lstStyle/>
        <a:p>
          <a:endParaRPr lang="es-EC" sz="3200">
            <a:solidFill>
              <a:srgbClr val="000000"/>
            </a:solidFill>
          </a:endParaRPr>
        </a:p>
      </dgm:t>
    </dgm:pt>
    <dgm:pt modelId="{233CA136-42E7-49D5-BAE5-8C15A437F96D}" type="sibTrans" cxnId="{B5B11429-67BD-4FDD-A6A6-AFB851688E46}">
      <dgm:prSet/>
      <dgm:spPr/>
      <dgm:t>
        <a:bodyPr/>
        <a:lstStyle/>
        <a:p>
          <a:endParaRPr lang="es-EC" sz="3200">
            <a:solidFill>
              <a:srgbClr val="000000"/>
            </a:solidFill>
          </a:endParaRPr>
        </a:p>
      </dgm:t>
    </dgm:pt>
    <dgm:pt modelId="{280014AC-3718-41F7-84C3-5D5D7A08064B}">
      <dgm:prSet phldrT="[Texto]" custT="1"/>
      <dgm:spPr/>
      <dgm:t>
        <a:bodyPr/>
        <a:lstStyle/>
        <a:p>
          <a:r>
            <a:rPr lang="es-ES" sz="1400" i="1" smtClean="0">
              <a:solidFill>
                <a:srgbClr val="000000"/>
              </a:solidFill>
            </a:rPr>
            <a:t>New highland distribution records of multiple Anopheles species in the Ecuadorian</a:t>
          </a:r>
          <a:r>
            <a:rPr lang="es-ES" sz="1400" smtClean="0">
              <a:solidFill>
                <a:srgbClr val="000000"/>
              </a:solidFill>
            </a:rPr>
            <a:t> </a:t>
          </a:r>
          <a:r>
            <a:rPr lang="es-ES" sz="1400" i="1" smtClean="0">
              <a:solidFill>
                <a:srgbClr val="000000"/>
              </a:solidFill>
            </a:rPr>
            <a:t>Andes</a:t>
          </a:r>
          <a:r>
            <a:rPr lang="es-ES" sz="1400" smtClean="0">
              <a:solidFill>
                <a:srgbClr val="000000"/>
              </a:solidFill>
            </a:rPr>
            <a:t> (Pinault &amp; Hunter , 2011).</a:t>
          </a:r>
          <a:endParaRPr lang="es-EC" sz="1400" dirty="0" smtClean="0">
            <a:solidFill>
              <a:srgbClr val="000000"/>
            </a:solidFill>
          </a:endParaRPr>
        </a:p>
      </dgm:t>
    </dgm:pt>
    <dgm:pt modelId="{42C462B9-D451-4761-934E-C2CD35A3189B}" type="parTrans" cxnId="{D29A060A-BEA2-4CDC-B8C9-08836C6485EE}">
      <dgm:prSet/>
      <dgm:spPr/>
      <dgm:t>
        <a:bodyPr/>
        <a:lstStyle/>
        <a:p>
          <a:endParaRPr lang="es-EC" sz="3200">
            <a:solidFill>
              <a:srgbClr val="000000"/>
            </a:solidFill>
          </a:endParaRPr>
        </a:p>
      </dgm:t>
    </dgm:pt>
    <dgm:pt modelId="{4F500208-C025-4995-83E1-041B39D66073}" type="sibTrans" cxnId="{D29A060A-BEA2-4CDC-B8C9-08836C6485EE}">
      <dgm:prSet/>
      <dgm:spPr/>
      <dgm:t>
        <a:bodyPr/>
        <a:lstStyle/>
        <a:p>
          <a:endParaRPr lang="es-EC" sz="3200">
            <a:solidFill>
              <a:srgbClr val="000000"/>
            </a:solidFill>
          </a:endParaRPr>
        </a:p>
      </dgm:t>
    </dgm:pt>
    <dgm:pt modelId="{5D67767E-103D-409D-BEEB-E2BFB5F65A46}">
      <dgm:prSet phldrT="[Texto]" custT="1"/>
      <dgm:spPr/>
      <dgm:t>
        <a:bodyPr/>
        <a:lstStyle/>
        <a:p>
          <a:r>
            <a:rPr lang="es-ES" sz="1200" smtClean="0">
              <a:solidFill>
                <a:srgbClr val="000000"/>
              </a:solidFill>
            </a:rPr>
            <a:t>364 registros de presencia </a:t>
          </a:r>
          <a:endParaRPr lang="es-EC" sz="1200" dirty="0">
            <a:solidFill>
              <a:srgbClr val="000000"/>
            </a:solidFill>
          </a:endParaRPr>
        </a:p>
      </dgm:t>
    </dgm:pt>
    <dgm:pt modelId="{89E7AC85-BB91-46C4-AAFD-AFE97E19465D}" type="parTrans" cxnId="{7284DC2B-09F9-47DF-B3BE-708EE05E453D}">
      <dgm:prSet/>
      <dgm:spPr/>
      <dgm:t>
        <a:bodyPr/>
        <a:lstStyle/>
        <a:p>
          <a:endParaRPr lang="es-EC" sz="3200">
            <a:solidFill>
              <a:srgbClr val="000000"/>
            </a:solidFill>
          </a:endParaRPr>
        </a:p>
      </dgm:t>
    </dgm:pt>
    <dgm:pt modelId="{EAD22E5F-7E15-4FBC-BB9A-E736C33DF708}" type="sibTrans" cxnId="{7284DC2B-09F9-47DF-B3BE-708EE05E453D}">
      <dgm:prSet/>
      <dgm:spPr/>
      <dgm:t>
        <a:bodyPr/>
        <a:lstStyle/>
        <a:p>
          <a:endParaRPr lang="es-EC" sz="3200">
            <a:solidFill>
              <a:srgbClr val="000000"/>
            </a:solidFill>
          </a:endParaRPr>
        </a:p>
      </dgm:t>
    </dgm:pt>
    <dgm:pt modelId="{CD147D10-C0C1-49C0-99FF-6726EBBC4F30}">
      <dgm:prSet phldrT="[Texto]" custT="1"/>
      <dgm:spPr/>
      <dgm:t>
        <a:bodyPr/>
        <a:lstStyle/>
        <a:p>
          <a:r>
            <a:rPr lang="es-EC" sz="1200" smtClean="0">
              <a:solidFill>
                <a:srgbClr val="000000"/>
              </a:solidFill>
            </a:rPr>
            <a:t>60 registros de presencia</a:t>
          </a:r>
          <a:r>
            <a:rPr lang="es-EC" sz="1100" smtClean="0">
              <a:solidFill>
                <a:srgbClr val="000000"/>
              </a:solidFill>
            </a:rPr>
            <a:t>.</a:t>
          </a:r>
          <a:endParaRPr lang="es-EC" sz="1100" dirty="0" smtClean="0">
            <a:solidFill>
              <a:srgbClr val="000000"/>
            </a:solidFill>
          </a:endParaRPr>
        </a:p>
      </dgm:t>
    </dgm:pt>
    <dgm:pt modelId="{D8D030FB-F321-4CD9-9C85-660F9A3DAD2E}" type="parTrans" cxnId="{B37C5274-E577-4C89-B58C-8A5BFB89C18A}">
      <dgm:prSet/>
      <dgm:spPr/>
      <dgm:t>
        <a:bodyPr/>
        <a:lstStyle/>
        <a:p>
          <a:endParaRPr lang="es-EC" sz="3200">
            <a:solidFill>
              <a:srgbClr val="000000"/>
            </a:solidFill>
          </a:endParaRPr>
        </a:p>
      </dgm:t>
    </dgm:pt>
    <dgm:pt modelId="{40AD2E15-5C8F-45E8-9C4D-17A721B594CA}" type="sibTrans" cxnId="{B37C5274-E577-4C89-B58C-8A5BFB89C18A}">
      <dgm:prSet/>
      <dgm:spPr/>
      <dgm:t>
        <a:bodyPr/>
        <a:lstStyle/>
        <a:p>
          <a:endParaRPr lang="es-EC" sz="3200">
            <a:solidFill>
              <a:srgbClr val="000000"/>
            </a:solidFill>
          </a:endParaRPr>
        </a:p>
      </dgm:t>
    </dgm:pt>
    <dgm:pt modelId="{2C51E691-AB5D-4E6A-A4FC-29BEA273C9E9}">
      <dgm:prSet phldrT="[Texto]" custT="1"/>
      <dgm:spPr/>
      <dgm:t>
        <a:bodyPr/>
        <a:lstStyle/>
        <a:p>
          <a:r>
            <a:rPr lang="es-ES" sz="1200" smtClean="0">
              <a:solidFill>
                <a:srgbClr val="000000"/>
              </a:solidFill>
            </a:rPr>
            <a:t>395 registros de presencia</a:t>
          </a:r>
          <a:endParaRPr lang="es-EC" sz="1200" dirty="0">
            <a:solidFill>
              <a:srgbClr val="000000"/>
            </a:solidFill>
          </a:endParaRPr>
        </a:p>
      </dgm:t>
    </dgm:pt>
    <dgm:pt modelId="{AD3FCA1D-C403-45EB-BBAD-4D4BF6B3C0A4}" type="parTrans" cxnId="{4A7923F9-BC28-48E4-894F-3CBE0A8B53E3}">
      <dgm:prSet/>
      <dgm:spPr/>
      <dgm:t>
        <a:bodyPr/>
        <a:lstStyle/>
        <a:p>
          <a:endParaRPr lang="es-EC" sz="3200">
            <a:solidFill>
              <a:srgbClr val="000000"/>
            </a:solidFill>
          </a:endParaRPr>
        </a:p>
      </dgm:t>
    </dgm:pt>
    <dgm:pt modelId="{98F603DF-0F6C-4ECF-8777-0E73E3EE8302}" type="sibTrans" cxnId="{4A7923F9-BC28-48E4-894F-3CBE0A8B53E3}">
      <dgm:prSet/>
      <dgm:spPr/>
      <dgm:t>
        <a:bodyPr/>
        <a:lstStyle/>
        <a:p>
          <a:endParaRPr lang="es-EC" sz="3200">
            <a:solidFill>
              <a:srgbClr val="000000"/>
            </a:solidFill>
          </a:endParaRPr>
        </a:p>
      </dgm:t>
    </dgm:pt>
    <dgm:pt modelId="{1990A82D-03DE-4BEA-B1C3-5A34BEBB411B}" type="pres">
      <dgm:prSet presAssocID="{660A0071-B245-4B41-A848-3AA9D0953169}" presName="Name0" presStyleCnt="0">
        <dgm:presLayoutVars>
          <dgm:dir/>
          <dgm:resizeHandles val="exact"/>
        </dgm:presLayoutVars>
      </dgm:prSet>
      <dgm:spPr/>
      <dgm:t>
        <a:bodyPr/>
        <a:lstStyle/>
        <a:p>
          <a:endParaRPr lang="es-EC"/>
        </a:p>
      </dgm:t>
    </dgm:pt>
    <dgm:pt modelId="{352F2583-D982-4831-A119-7B333AD5B582}" type="pres">
      <dgm:prSet presAssocID="{660A0071-B245-4B41-A848-3AA9D0953169}" presName="fgShape" presStyleLbl="fgShp" presStyleIdx="0" presStyleCnt="1"/>
      <dgm:spPr/>
      <dgm:t>
        <a:bodyPr/>
        <a:lstStyle/>
        <a:p>
          <a:endParaRPr lang="es-EC"/>
        </a:p>
      </dgm:t>
    </dgm:pt>
    <dgm:pt modelId="{D6D0CE92-8F8C-408A-A0F2-68FEEBF93E1C}" type="pres">
      <dgm:prSet presAssocID="{660A0071-B245-4B41-A848-3AA9D0953169}" presName="linComp" presStyleCnt="0"/>
      <dgm:spPr/>
      <dgm:t>
        <a:bodyPr/>
        <a:lstStyle/>
        <a:p>
          <a:endParaRPr lang="es-EC"/>
        </a:p>
      </dgm:t>
    </dgm:pt>
    <dgm:pt modelId="{66F2A075-56D6-4A02-8929-27BD3F4992CF}" type="pres">
      <dgm:prSet presAssocID="{8FA49041-EB4F-4C42-8C45-9ABB8E324CE3}" presName="compNode" presStyleCnt="0"/>
      <dgm:spPr/>
      <dgm:t>
        <a:bodyPr/>
        <a:lstStyle/>
        <a:p>
          <a:endParaRPr lang="es-EC"/>
        </a:p>
      </dgm:t>
    </dgm:pt>
    <dgm:pt modelId="{AACEE221-A7FE-4956-86D1-3FD4F1ABC0F3}" type="pres">
      <dgm:prSet presAssocID="{8FA49041-EB4F-4C42-8C45-9ABB8E324CE3}" presName="bkgdShape" presStyleLbl="node1" presStyleIdx="0" presStyleCnt="3"/>
      <dgm:spPr/>
      <dgm:t>
        <a:bodyPr/>
        <a:lstStyle/>
        <a:p>
          <a:endParaRPr lang="es-EC"/>
        </a:p>
      </dgm:t>
    </dgm:pt>
    <dgm:pt modelId="{C1414B39-7A38-4E8E-A774-E564D7848542}" type="pres">
      <dgm:prSet presAssocID="{8FA49041-EB4F-4C42-8C45-9ABB8E324CE3}" presName="nodeTx" presStyleLbl="node1" presStyleIdx="0" presStyleCnt="3">
        <dgm:presLayoutVars>
          <dgm:bulletEnabled val="1"/>
        </dgm:presLayoutVars>
      </dgm:prSet>
      <dgm:spPr/>
      <dgm:t>
        <a:bodyPr/>
        <a:lstStyle/>
        <a:p>
          <a:endParaRPr lang="es-EC"/>
        </a:p>
      </dgm:t>
    </dgm:pt>
    <dgm:pt modelId="{A26797CC-98CE-4ACE-ABF2-0B3161BB2FFD}" type="pres">
      <dgm:prSet presAssocID="{8FA49041-EB4F-4C42-8C45-9ABB8E324CE3}" presName="invisiNode" presStyleLbl="node1" presStyleIdx="0" presStyleCnt="3"/>
      <dgm:spPr/>
      <dgm:t>
        <a:bodyPr/>
        <a:lstStyle/>
        <a:p>
          <a:endParaRPr lang="es-EC"/>
        </a:p>
      </dgm:t>
    </dgm:pt>
    <dgm:pt modelId="{084B0EFD-EFF6-4811-B4AC-3D4C1E1FD6B2}" type="pres">
      <dgm:prSet presAssocID="{8FA49041-EB4F-4C42-8C45-9ABB8E324CE3}" presName="imagNode"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4D42BF66-33D3-433E-BF50-5E64A1D3B0C0}" type="pres">
      <dgm:prSet presAssocID="{9D3F0DEA-2C45-45E9-9BC1-14A4572E7CEA}" presName="sibTrans" presStyleLbl="sibTrans2D1" presStyleIdx="0" presStyleCnt="0"/>
      <dgm:spPr/>
      <dgm:t>
        <a:bodyPr/>
        <a:lstStyle/>
        <a:p>
          <a:endParaRPr lang="es-EC"/>
        </a:p>
      </dgm:t>
    </dgm:pt>
    <dgm:pt modelId="{69AACFD2-8BD5-4FB4-A73A-57DC8CFFD9E8}" type="pres">
      <dgm:prSet presAssocID="{4B0087F9-4BBC-4C02-ABBB-50AC39A655AA}" presName="compNode" presStyleCnt="0"/>
      <dgm:spPr/>
      <dgm:t>
        <a:bodyPr/>
        <a:lstStyle/>
        <a:p>
          <a:endParaRPr lang="es-EC"/>
        </a:p>
      </dgm:t>
    </dgm:pt>
    <dgm:pt modelId="{3C4BF525-256B-4DD0-B40C-AC87EBF15421}" type="pres">
      <dgm:prSet presAssocID="{4B0087F9-4BBC-4C02-ABBB-50AC39A655AA}" presName="bkgdShape" presStyleLbl="node1" presStyleIdx="1" presStyleCnt="3"/>
      <dgm:spPr/>
      <dgm:t>
        <a:bodyPr/>
        <a:lstStyle/>
        <a:p>
          <a:endParaRPr lang="es-EC"/>
        </a:p>
      </dgm:t>
    </dgm:pt>
    <dgm:pt modelId="{5FFEBAED-5882-4F67-8EFB-26F6AD5899BB}" type="pres">
      <dgm:prSet presAssocID="{4B0087F9-4BBC-4C02-ABBB-50AC39A655AA}" presName="nodeTx" presStyleLbl="node1" presStyleIdx="1" presStyleCnt="3">
        <dgm:presLayoutVars>
          <dgm:bulletEnabled val="1"/>
        </dgm:presLayoutVars>
      </dgm:prSet>
      <dgm:spPr/>
      <dgm:t>
        <a:bodyPr/>
        <a:lstStyle/>
        <a:p>
          <a:endParaRPr lang="es-EC"/>
        </a:p>
      </dgm:t>
    </dgm:pt>
    <dgm:pt modelId="{E31B3DEB-0877-4BF9-9C4A-896632634ACA}" type="pres">
      <dgm:prSet presAssocID="{4B0087F9-4BBC-4C02-ABBB-50AC39A655AA}" presName="invisiNode" presStyleLbl="node1" presStyleIdx="1" presStyleCnt="3"/>
      <dgm:spPr/>
      <dgm:t>
        <a:bodyPr/>
        <a:lstStyle/>
        <a:p>
          <a:endParaRPr lang="es-EC"/>
        </a:p>
      </dgm:t>
    </dgm:pt>
    <dgm:pt modelId="{7E4B01E7-3E9F-4644-AFDB-2B211BB5AAE5}" type="pres">
      <dgm:prSet presAssocID="{4B0087F9-4BBC-4C02-ABBB-50AC39A655AA}" presName="imagNode"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94E8F8EF-FA2A-4209-99A6-1C8C87CBE626}" type="pres">
      <dgm:prSet presAssocID="{233CA136-42E7-49D5-BAE5-8C15A437F96D}" presName="sibTrans" presStyleLbl="sibTrans2D1" presStyleIdx="0" presStyleCnt="0"/>
      <dgm:spPr/>
      <dgm:t>
        <a:bodyPr/>
        <a:lstStyle/>
        <a:p>
          <a:endParaRPr lang="es-EC"/>
        </a:p>
      </dgm:t>
    </dgm:pt>
    <dgm:pt modelId="{BC2B21E9-BAB1-4C0E-B38C-7BA3DA78D291}" type="pres">
      <dgm:prSet presAssocID="{280014AC-3718-41F7-84C3-5D5D7A08064B}" presName="compNode" presStyleCnt="0"/>
      <dgm:spPr/>
      <dgm:t>
        <a:bodyPr/>
        <a:lstStyle/>
        <a:p>
          <a:endParaRPr lang="es-EC"/>
        </a:p>
      </dgm:t>
    </dgm:pt>
    <dgm:pt modelId="{AACD30C5-56C6-45EE-AB88-80E7765D33A1}" type="pres">
      <dgm:prSet presAssocID="{280014AC-3718-41F7-84C3-5D5D7A08064B}" presName="bkgdShape" presStyleLbl="node1" presStyleIdx="2" presStyleCnt="3"/>
      <dgm:spPr/>
      <dgm:t>
        <a:bodyPr/>
        <a:lstStyle/>
        <a:p>
          <a:endParaRPr lang="es-EC"/>
        </a:p>
      </dgm:t>
    </dgm:pt>
    <dgm:pt modelId="{FD36FE34-6B8B-494B-A490-0F8CAE38A82F}" type="pres">
      <dgm:prSet presAssocID="{280014AC-3718-41F7-84C3-5D5D7A08064B}" presName="nodeTx" presStyleLbl="node1" presStyleIdx="2" presStyleCnt="3">
        <dgm:presLayoutVars>
          <dgm:bulletEnabled val="1"/>
        </dgm:presLayoutVars>
      </dgm:prSet>
      <dgm:spPr/>
      <dgm:t>
        <a:bodyPr/>
        <a:lstStyle/>
        <a:p>
          <a:endParaRPr lang="es-EC"/>
        </a:p>
      </dgm:t>
    </dgm:pt>
    <dgm:pt modelId="{5B130BC0-B119-4CB2-97F5-4DCF98B4AB90}" type="pres">
      <dgm:prSet presAssocID="{280014AC-3718-41F7-84C3-5D5D7A08064B}" presName="invisiNode" presStyleLbl="node1" presStyleIdx="2" presStyleCnt="3"/>
      <dgm:spPr/>
      <dgm:t>
        <a:bodyPr/>
        <a:lstStyle/>
        <a:p>
          <a:endParaRPr lang="es-EC"/>
        </a:p>
      </dgm:t>
    </dgm:pt>
    <dgm:pt modelId="{78EED477-0705-47BC-950D-6294C1D7FC2C}" type="pres">
      <dgm:prSet presAssocID="{280014AC-3718-41F7-84C3-5D5D7A08064B}" presName="imagNode"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Lst>
  <dgm:cxnLst>
    <dgm:cxn modelId="{37EA2A36-46BD-4B80-9ED7-93E93346D531}" type="presOf" srcId="{2C51E691-AB5D-4E6A-A4FC-29BEA273C9E9}" destId="{AACEE221-A7FE-4956-86D1-3FD4F1ABC0F3}" srcOrd="0" destOrd="1" presId="urn:microsoft.com/office/officeart/2005/8/layout/hList7"/>
    <dgm:cxn modelId="{B5B11429-67BD-4FDD-A6A6-AFB851688E46}" srcId="{660A0071-B245-4B41-A848-3AA9D0953169}" destId="{4B0087F9-4BBC-4C02-ABBB-50AC39A655AA}" srcOrd="1" destOrd="0" parTransId="{3C290BA6-D210-4D49-AFF1-B03D0ACB5F64}" sibTransId="{233CA136-42E7-49D5-BAE5-8C15A437F96D}"/>
    <dgm:cxn modelId="{65F489A8-CC7F-4EA5-89CD-2A0FCCB59A48}" type="presOf" srcId="{280014AC-3718-41F7-84C3-5D5D7A08064B}" destId="{AACD30C5-56C6-45EE-AB88-80E7765D33A1}" srcOrd="0" destOrd="0" presId="urn:microsoft.com/office/officeart/2005/8/layout/hList7"/>
    <dgm:cxn modelId="{4A7923F9-BC28-48E4-894F-3CBE0A8B53E3}" srcId="{8FA49041-EB4F-4C42-8C45-9ABB8E324CE3}" destId="{2C51E691-AB5D-4E6A-A4FC-29BEA273C9E9}" srcOrd="0" destOrd="0" parTransId="{AD3FCA1D-C403-45EB-BBAD-4D4BF6B3C0A4}" sibTransId="{98F603DF-0F6C-4ECF-8777-0E73E3EE8302}"/>
    <dgm:cxn modelId="{32E65AE7-C7F0-461B-A8FF-D2CC1CA69E41}" type="presOf" srcId="{8FA49041-EB4F-4C42-8C45-9ABB8E324CE3}" destId="{AACEE221-A7FE-4956-86D1-3FD4F1ABC0F3}" srcOrd="0" destOrd="0" presId="urn:microsoft.com/office/officeart/2005/8/layout/hList7"/>
    <dgm:cxn modelId="{DF4577EB-D901-4126-87E2-E0E55E24C85C}" type="presOf" srcId="{8FA49041-EB4F-4C42-8C45-9ABB8E324CE3}" destId="{C1414B39-7A38-4E8E-A774-E564D7848542}" srcOrd="1" destOrd="0" presId="urn:microsoft.com/office/officeart/2005/8/layout/hList7"/>
    <dgm:cxn modelId="{4ECB6E70-9F28-4CE0-8564-5CF2676EEFCB}" type="presOf" srcId="{660A0071-B245-4B41-A848-3AA9D0953169}" destId="{1990A82D-03DE-4BEA-B1C3-5A34BEBB411B}" srcOrd="0" destOrd="0" presId="urn:microsoft.com/office/officeart/2005/8/layout/hList7"/>
    <dgm:cxn modelId="{7284DC2B-09F9-47DF-B3BE-708EE05E453D}" srcId="{4B0087F9-4BBC-4C02-ABBB-50AC39A655AA}" destId="{5D67767E-103D-409D-BEEB-E2BFB5F65A46}" srcOrd="0" destOrd="0" parTransId="{89E7AC85-BB91-46C4-AAFD-AFE97E19465D}" sibTransId="{EAD22E5F-7E15-4FBC-BB9A-E736C33DF708}"/>
    <dgm:cxn modelId="{371566D3-5268-4327-BDD4-B6F68DCDA4F3}" type="presOf" srcId="{9D3F0DEA-2C45-45E9-9BC1-14A4572E7CEA}" destId="{4D42BF66-33D3-433E-BF50-5E64A1D3B0C0}" srcOrd="0" destOrd="0" presId="urn:microsoft.com/office/officeart/2005/8/layout/hList7"/>
    <dgm:cxn modelId="{BE8A49A7-2ED1-43AB-ACAF-65AEA2E3191A}" type="presOf" srcId="{2C51E691-AB5D-4E6A-A4FC-29BEA273C9E9}" destId="{C1414B39-7A38-4E8E-A774-E564D7848542}" srcOrd="1" destOrd="1" presId="urn:microsoft.com/office/officeart/2005/8/layout/hList7"/>
    <dgm:cxn modelId="{96566678-E812-4FFF-BBB4-4D21F3EC53BA}" type="presOf" srcId="{CD147D10-C0C1-49C0-99FF-6726EBBC4F30}" destId="{AACD30C5-56C6-45EE-AB88-80E7765D33A1}" srcOrd="0" destOrd="1" presId="urn:microsoft.com/office/officeart/2005/8/layout/hList7"/>
    <dgm:cxn modelId="{58D5B171-2368-4FC4-B0EF-2FD2C55A4A0F}" type="presOf" srcId="{5D67767E-103D-409D-BEEB-E2BFB5F65A46}" destId="{3C4BF525-256B-4DD0-B40C-AC87EBF15421}" srcOrd="0" destOrd="1" presId="urn:microsoft.com/office/officeart/2005/8/layout/hList7"/>
    <dgm:cxn modelId="{53EA11BF-EF9C-422A-92D1-EDBEB7E4FCD4}" type="presOf" srcId="{280014AC-3718-41F7-84C3-5D5D7A08064B}" destId="{FD36FE34-6B8B-494B-A490-0F8CAE38A82F}" srcOrd="1" destOrd="0" presId="urn:microsoft.com/office/officeart/2005/8/layout/hList7"/>
    <dgm:cxn modelId="{90FE1CAA-71F9-47EA-BC44-DE937ACECD55}" type="presOf" srcId="{4B0087F9-4BBC-4C02-ABBB-50AC39A655AA}" destId="{3C4BF525-256B-4DD0-B40C-AC87EBF15421}" srcOrd="0" destOrd="0" presId="urn:microsoft.com/office/officeart/2005/8/layout/hList7"/>
    <dgm:cxn modelId="{B37C5274-E577-4C89-B58C-8A5BFB89C18A}" srcId="{280014AC-3718-41F7-84C3-5D5D7A08064B}" destId="{CD147D10-C0C1-49C0-99FF-6726EBBC4F30}" srcOrd="0" destOrd="0" parTransId="{D8D030FB-F321-4CD9-9C85-660F9A3DAD2E}" sibTransId="{40AD2E15-5C8F-45E8-9C4D-17A721B594CA}"/>
    <dgm:cxn modelId="{28796110-4655-474A-AC1C-7F14709547FF}" srcId="{660A0071-B245-4B41-A848-3AA9D0953169}" destId="{8FA49041-EB4F-4C42-8C45-9ABB8E324CE3}" srcOrd="0" destOrd="0" parTransId="{04280BEC-8B19-4214-8FF4-07F915A7BCA3}" sibTransId="{9D3F0DEA-2C45-45E9-9BC1-14A4572E7CEA}"/>
    <dgm:cxn modelId="{87E5BC8B-2E5A-41FA-8E4D-35F863FE4C22}" type="presOf" srcId="{CD147D10-C0C1-49C0-99FF-6726EBBC4F30}" destId="{FD36FE34-6B8B-494B-A490-0F8CAE38A82F}" srcOrd="1" destOrd="1" presId="urn:microsoft.com/office/officeart/2005/8/layout/hList7"/>
    <dgm:cxn modelId="{D29A060A-BEA2-4CDC-B8C9-08836C6485EE}" srcId="{660A0071-B245-4B41-A848-3AA9D0953169}" destId="{280014AC-3718-41F7-84C3-5D5D7A08064B}" srcOrd="2" destOrd="0" parTransId="{42C462B9-D451-4761-934E-C2CD35A3189B}" sibTransId="{4F500208-C025-4995-83E1-041B39D66073}"/>
    <dgm:cxn modelId="{C2A70489-6B59-4686-B11F-35660637A582}" type="presOf" srcId="{4B0087F9-4BBC-4C02-ABBB-50AC39A655AA}" destId="{5FFEBAED-5882-4F67-8EFB-26F6AD5899BB}" srcOrd="1" destOrd="0" presId="urn:microsoft.com/office/officeart/2005/8/layout/hList7"/>
    <dgm:cxn modelId="{EB11935A-EFD7-4933-B58A-421E7CA76B21}" type="presOf" srcId="{5D67767E-103D-409D-BEEB-E2BFB5F65A46}" destId="{5FFEBAED-5882-4F67-8EFB-26F6AD5899BB}" srcOrd="1" destOrd="1" presId="urn:microsoft.com/office/officeart/2005/8/layout/hList7"/>
    <dgm:cxn modelId="{C8F58B05-4512-4C17-A020-77ED688409AE}" type="presOf" srcId="{233CA136-42E7-49D5-BAE5-8C15A437F96D}" destId="{94E8F8EF-FA2A-4209-99A6-1C8C87CBE626}" srcOrd="0" destOrd="0" presId="urn:microsoft.com/office/officeart/2005/8/layout/hList7"/>
    <dgm:cxn modelId="{6C635564-7E2B-4DDB-96F9-1EF570947A4E}" type="presParOf" srcId="{1990A82D-03DE-4BEA-B1C3-5A34BEBB411B}" destId="{352F2583-D982-4831-A119-7B333AD5B582}" srcOrd="0" destOrd="0" presId="urn:microsoft.com/office/officeart/2005/8/layout/hList7"/>
    <dgm:cxn modelId="{F79FD8F0-2B5E-4808-8D3C-0D68F936D378}" type="presParOf" srcId="{1990A82D-03DE-4BEA-B1C3-5A34BEBB411B}" destId="{D6D0CE92-8F8C-408A-A0F2-68FEEBF93E1C}" srcOrd="1" destOrd="0" presId="urn:microsoft.com/office/officeart/2005/8/layout/hList7"/>
    <dgm:cxn modelId="{E2F6671E-2E81-445A-B1FB-FFD46E762E41}" type="presParOf" srcId="{D6D0CE92-8F8C-408A-A0F2-68FEEBF93E1C}" destId="{66F2A075-56D6-4A02-8929-27BD3F4992CF}" srcOrd="0" destOrd="0" presId="urn:microsoft.com/office/officeart/2005/8/layout/hList7"/>
    <dgm:cxn modelId="{D64905B2-FFB3-4914-BA5B-CAD38E904127}" type="presParOf" srcId="{66F2A075-56D6-4A02-8929-27BD3F4992CF}" destId="{AACEE221-A7FE-4956-86D1-3FD4F1ABC0F3}" srcOrd="0" destOrd="0" presId="urn:microsoft.com/office/officeart/2005/8/layout/hList7"/>
    <dgm:cxn modelId="{74934544-DE9C-4010-AEB7-08AD042FC5F5}" type="presParOf" srcId="{66F2A075-56D6-4A02-8929-27BD3F4992CF}" destId="{C1414B39-7A38-4E8E-A774-E564D7848542}" srcOrd="1" destOrd="0" presId="urn:microsoft.com/office/officeart/2005/8/layout/hList7"/>
    <dgm:cxn modelId="{AEB20511-36ED-41DA-BCE1-F2FA2DC5312A}" type="presParOf" srcId="{66F2A075-56D6-4A02-8929-27BD3F4992CF}" destId="{A26797CC-98CE-4ACE-ABF2-0B3161BB2FFD}" srcOrd="2" destOrd="0" presId="urn:microsoft.com/office/officeart/2005/8/layout/hList7"/>
    <dgm:cxn modelId="{B6B817B8-49F6-4D87-A6FB-150B7BDA368A}" type="presParOf" srcId="{66F2A075-56D6-4A02-8929-27BD3F4992CF}" destId="{084B0EFD-EFF6-4811-B4AC-3D4C1E1FD6B2}" srcOrd="3" destOrd="0" presId="urn:microsoft.com/office/officeart/2005/8/layout/hList7"/>
    <dgm:cxn modelId="{65245220-ED4D-405C-83B3-8ECF027C8A97}" type="presParOf" srcId="{D6D0CE92-8F8C-408A-A0F2-68FEEBF93E1C}" destId="{4D42BF66-33D3-433E-BF50-5E64A1D3B0C0}" srcOrd="1" destOrd="0" presId="urn:microsoft.com/office/officeart/2005/8/layout/hList7"/>
    <dgm:cxn modelId="{24D2A037-8619-467D-8F23-DF0E0C1FD84D}" type="presParOf" srcId="{D6D0CE92-8F8C-408A-A0F2-68FEEBF93E1C}" destId="{69AACFD2-8BD5-4FB4-A73A-57DC8CFFD9E8}" srcOrd="2" destOrd="0" presId="urn:microsoft.com/office/officeart/2005/8/layout/hList7"/>
    <dgm:cxn modelId="{2BF13A28-96EB-42FC-8688-3403D3C87020}" type="presParOf" srcId="{69AACFD2-8BD5-4FB4-A73A-57DC8CFFD9E8}" destId="{3C4BF525-256B-4DD0-B40C-AC87EBF15421}" srcOrd="0" destOrd="0" presId="urn:microsoft.com/office/officeart/2005/8/layout/hList7"/>
    <dgm:cxn modelId="{D2F26911-CB51-4A87-980D-816C9AD82782}" type="presParOf" srcId="{69AACFD2-8BD5-4FB4-A73A-57DC8CFFD9E8}" destId="{5FFEBAED-5882-4F67-8EFB-26F6AD5899BB}" srcOrd="1" destOrd="0" presId="urn:microsoft.com/office/officeart/2005/8/layout/hList7"/>
    <dgm:cxn modelId="{1ACC5F6D-993D-4175-AAB3-0FB923E35FF0}" type="presParOf" srcId="{69AACFD2-8BD5-4FB4-A73A-57DC8CFFD9E8}" destId="{E31B3DEB-0877-4BF9-9C4A-896632634ACA}" srcOrd="2" destOrd="0" presId="urn:microsoft.com/office/officeart/2005/8/layout/hList7"/>
    <dgm:cxn modelId="{9A1FB10A-C889-462B-8D47-986C09348ABB}" type="presParOf" srcId="{69AACFD2-8BD5-4FB4-A73A-57DC8CFFD9E8}" destId="{7E4B01E7-3E9F-4644-AFDB-2B211BB5AAE5}" srcOrd="3" destOrd="0" presId="urn:microsoft.com/office/officeart/2005/8/layout/hList7"/>
    <dgm:cxn modelId="{A9A63091-78A6-450A-AAD4-2C2FBCB771D4}" type="presParOf" srcId="{D6D0CE92-8F8C-408A-A0F2-68FEEBF93E1C}" destId="{94E8F8EF-FA2A-4209-99A6-1C8C87CBE626}" srcOrd="3" destOrd="0" presId="urn:microsoft.com/office/officeart/2005/8/layout/hList7"/>
    <dgm:cxn modelId="{E6DCDE49-4D5A-49C5-B6CE-C6184DACE4CF}" type="presParOf" srcId="{D6D0CE92-8F8C-408A-A0F2-68FEEBF93E1C}" destId="{BC2B21E9-BAB1-4C0E-B38C-7BA3DA78D291}" srcOrd="4" destOrd="0" presId="urn:microsoft.com/office/officeart/2005/8/layout/hList7"/>
    <dgm:cxn modelId="{0DA3306E-C5B2-482C-9C6A-F3F5B3914ADE}" type="presParOf" srcId="{BC2B21E9-BAB1-4C0E-B38C-7BA3DA78D291}" destId="{AACD30C5-56C6-45EE-AB88-80E7765D33A1}" srcOrd="0" destOrd="0" presId="urn:microsoft.com/office/officeart/2005/8/layout/hList7"/>
    <dgm:cxn modelId="{C10FA7D8-9B62-4269-B027-2862D88D313F}" type="presParOf" srcId="{BC2B21E9-BAB1-4C0E-B38C-7BA3DA78D291}" destId="{FD36FE34-6B8B-494B-A490-0F8CAE38A82F}" srcOrd="1" destOrd="0" presId="urn:microsoft.com/office/officeart/2005/8/layout/hList7"/>
    <dgm:cxn modelId="{F53CAE33-2942-4DDA-9455-035A0192AE41}" type="presParOf" srcId="{BC2B21E9-BAB1-4C0E-B38C-7BA3DA78D291}" destId="{5B130BC0-B119-4CB2-97F5-4DCF98B4AB90}" srcOrd="2" destOrd="0" presId="urn:microsoft.com/office/officeart/2005/8/layout/hList7"/>
    <dgm:cxn modelId="{3E185BD9-0B81-4DD8-8336-6685E212D374}" type="presParOf" srcId="{BC2B21E9-BAB1-4C0E-B38C-7BA3DA78D291}" destId="{78EED477-0705-47BC-950D-6294C1D7FC2C}"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60B54E-709F-4D19-955A-DD39D1A24876}"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s-EC"/>
        </a:p>
      </dgm:t>
    </dgm:pt>
    <dgm:pt modelId="{5B283433-C2A9-4A28-9E46-B3E72C744CE3}">
      <dgm:prSet phldrT="[Texto]"/>
      <dgm:spPr/>
      <dgm:t>
        <a:bodyPr/>
        <a:lstStyle/>
        <a:p>
          <a:r>
            <a:rPr lang="es-EC" dirty="0" smtClean="0"/>
            <a:t>Medioambientales</a:t>
          </a:r>
          <a:endParaRPr lang="es-EC" dirty="0"/>
        </a:p>
      </dgm:t>
    </dgm:pt>
    <dgm:pt modelId="{E18E51A6-8981-4F1B-B79E-FF18E6FBBDA2}" type="parTrans" cxnId="{EC6C794E-F433-44A1-B4F1-47B3D2067179}">
      <dgm:prSet/>
      <dgm:spPr/>
      <dgm:t>
        <a:bodyPr/>
        <a:lstStyle/>
        <a:p>
          <a:endParaRPr lang="es-EC"/>
        </a:p>
      </dgm:t>
    </dgm:pt>
    <dgm:pt modelId="{FB5FE042-D348-47A8-BED1-0979E41536D5}" type="sibTrans" cxnId="{EC6C794E-F433-44A1-B4F1-47B3D2067179}">
      <dgm:prSet/>
      <dgm:spPr/>
      <dgm:t>
        <a:bodyPr/>
        <a:lstStyle/>
        <a:p>
          <a:endParaRPr lang="es-EC"/>
        </a:p>
      </dgm:t>
    </dgm:pt>
    <dgm:pt modelId="{B27A7CCC-ABDA-4F7F-8FA8-4BFAEA46A29B}">
      <dgm:prSet phldrT="[Texto]" custT="1"/>
      <dgm:spPr/>
      <dgm:t>
        <a:bodyPr/>
        <a:lstStyle/>
        <a:p>
          <a:pPr algn="l"/>
          <a:r>
            <a:rPr lang="es-EC" sz="1400" dirty="0" smtClean="0">
              <a:solidFill>
                <a:srgbClr val="000000"/>
              </a:solidFill>
            </a:rPr>
            <a:t>WORLDCLIM</a:t>
          </a:r>
          <a:endParaRPr lang="es-EC" sz="1400" dirty="0">
            <a:solidFill>
              <a:srgbClr val="000000"/>
            </a:solidFill>
          </a:endParaRPr>
        </a:p>
      </dgm:t>
    </dgm:pt>
    <dgm:pt modelId="{4F99453F-5CD7-4BF1-83D5-08E0F56F3491}" type="parTrans" cxnId="{9E2B94A5-219C-4F9A-8964-9FC462DA29CA}">
      <dgm:prSet/>
      <dgm:spPr/>
      <dgm:t>
        <a:bodyPr/>
        <a:lstStyle/>
        <a:p>
          <a:endParaRPr lang="es-EC"/>
        </a:p>
      </dgm:t>
    </dgm:pt>
    <dgm:pt modelId="{CBD5C493-FC33-4F39-84EF-6B2998F46D80}" type="sibTrans" cxnId="{9E2B94A5-219C-4F9A-8964-9FC462DA29CA}">
      <dgm:prSet/>
      <dgm:spPr/>
      <dgm:t>
        <a:bodyPr/>
        <a:lstStyle/>
        <a:p>
          <a:endParaRPr lang="es-EC"/>
        </a:p>
      </dgm:t>
    </dgm:pt>
    <dgm:pt modelId="{58FDF8C6-D511-4D24-825C-A3DFD6EE5240}">
      <dgm:prSet phldrT="[Texto]"/>
      <dgm:spPr>
        <a:solidFill>
          <a:srgbClr val="35759D"/>
        </a:solidFill>
      </dgm:spPr>
      <dgm:t>
        <a:bodyPr/>
        <a:lstStyle/>
        <a:p>
          <a:r>
            <a:rPr lang="es-EC" dirty="0" smtClean="0"/>
            <a:t>Geoespaciales</a:t>
          </a:r>
          <a:endParaRPr lang="es-EC" dirty="0"/>
        </a:p>
      </dgm:t>
    </dgm:pt>
    <dgm:pt modelId="{F9CD6CC9-E9FE-4F4B-A1DB-B54B92B81267}" type="parTrans" cxnId="{BD4DEC3C-A881-4C03-A3DD-C343CB1B99B1}">
      <dgm:prSet/>
      <dgm:spPr/>
      <dgm:t>
        <a:bodyPr/>
        <a:lstStyle/>
        <a:p>
          <a:endParaRPr lang="es-EC"/>
        </a:p>
      </dgm:t>
    </dgm:pt>
    <dgm:pt modelId="{62179740-31FC-45A3-8337-37023388CE63}" type="sibTrans" cxnId="{BD4DEC3C-A881-4C03-A3DD-C343CB1B99B1}">
      <dgm:prSet/>
      <dgm:spPr/>
      <dgm:t>
        <a:bodyPr/>
        <a:lstStyle/>
        <a:p>
          <a:endParaRPr lang="es-EC"/>
        </a:p>
      </dgm:t>
    </dgm:pt>
    <dgm:pt modelId="{5CB835C7-A6C4-43A6-B6DD-DC2E52EF19C9}">
      <dgm:prSet phldrT="[Texto]" custT="1"/>
      <dgm:spPr/>
      <dgm:t>
        <a:bodyPr/>
        <a:lstStyle/>
        <a:p>
          <a:r>
            <a:rPr lang="es-EC" sz="1400" b="0" dirty="0" smtClean="0">
              <a:solidFill>
                <a:srgbClr val="000000"/>
              </a:solidFill>
            </a:rPr>
            <a:t>Sistema Nacional de Información (SNI).</a:t>
          </a:r>
          <a:endParaRPr lang="es-EC" sz="1400" b="0" dirty="0">
            <a:solidFill>
              <a:srgbClr val="000000"/>
            </a:solidFill>
          </a:endParaRPr>
        </a:p>
      </dgm:t>
    </dgm:pt>
    <dgm:pt modelId="{291C5E78-E25D-43BA-AC85-22F383B3994F}" type="parTrans" cxnId="{CAA072DB-E336-49EF-B9FE-52CA54DA9C50}">
      <dgm:prSet/>
      <dgm:spPr/>
      <dgm:t>
        <a:bodyPr/>
        <a:lstStyle/>
        <a:p>
          <a:endParaRPr lang="es-EC"/>
        </a:p>
      </dgm:t>
    </dgm:pt>
    <dgm:pt modelId="{BBD35437-46EA-4D7C-968E-B15E6A118DBB}" type="sibTrans" cxnId="{CAA072DB-E336-49EF-B9FE-52CA54DA9C50}">
      <dgm:prSet/>
      <dgm:spPr/>
      <dgm:t>
        <a:bodyPr/>
        <a:lstStyle/>
        <a:p>
          <a:endParaRPr lang="es-EC"/>
        </a:p>
      </dgm:t>
    </dgm:pt>
    <dgm:pt modelId="{4DA22688-C57C-49F5-9634-A00D0FCACDBC}">
      <dgm:prSet phldrT="[Texto]" custT="1"/>
      <dgm:spPr/>
      <dgm:t>
        <a:bodyPr/>
        <a:lstStyle/>
        <a:p>
          <a:r>
            <a:rPr lang="es-EC" sz="1400" b="0" dirty="0" smtClean="0">
              <a:solidFill>
                <a:srgbClr val="000000"/>
              </a:solidFill>
            </a:rPr>
            <a:t>Escala:</a:t>
          </a:r>
          <a:endParaRPr lang="es-EC" sz="1400" b="0" dirty="0">
            <a:solidFill>
              <a:srgbClr val="000000"/>
            </a:solidFill>
          </a:endParaRPr>
        </a:p>
      </dgm:t>
    </dgm:pt>
    <dgm:pt modelId="{58228FFB-8C28-485F-ABA6-2386972FABF7}" type="parTrans" cxnId="{3E375E1C-B7E9-49CF-8DF7-72D3C087D0FE}">
      <dgm:prSet/>
      <dgm:spPr/>
      <dgm:t>
        <a:bodyPr/>
        <a:lstStyle/>
        <a:p>
          <a:endParaRPr lang="es-EC"/>
        </a:p>
      </dgm:t>
    </dgm:pt>
    <dgm:pt modelId="{03B91AF9-F109-470C-980E-84049B325F71}" type="sibTrans" cxnId="{3E375E1C-B7E9-49CF-8DF7-72D3C087D0FE}">
      <dgm:prSet/>
      <dgm:spPr/>
      <dgm:t>
        <a:bodyPr/>
        <a:lstStyle/>
        <a:p>
          <a:endParaRPr lang="es-EC"/>
        </a:p>
      </dgm:t>
    </dgm:pt>
    <dgm:pt modelId="{4B9A621E-CC11-47B0-8361-9F98FA25D72D}">
      <dgm:prSet phldrT="[Texto]" custT="1"/>
      <dgm:spPr/>
      <dgm:t>
        <a:bodyPr/>
        <a:lstStyle/>
        <a:p>
          <a:r>
            <a:rPr lang="es-EC" sz="1400" b="0" dirty="0" smtClean="0">
              <a:solidFill>
                <a:srgbClr val="000000"/>
              </a:solidFill>
            </a:rPr>
            <a:t>Actualizadas a diciembre 2014.</a:t>
          </a:r>
          <a:endParaRPr lang="es-EC" sz="1400" b="0" dirty="0">
            <a:solidFill>
              <a:srgbClr val="000000"/>
            </a:solidFill>
          </a:endParaRPr>
        </a:p>
      </dgm:t>
    </dgm:pt>
    <dgm:pt modelId="{40AC6BB9-1342-4401-863D-CA44134AD643}" type="parTrans" cxnId="{80669A73-2F9B-4054-8487-3CE7C34683A7}">
      <dgm:prSet/>
      <dgm:spPr/>
      <dgm:t>
        <a:bodyPr/>
        <a:lstStyle/>
        <a:p>
          <a:endParaRPr lang="es-EC"/>
        </a:p>
      </dgm:t>
    </dgm:pt>
    <dgm:pt modelId="{2FB5A807-961E-4315-80D9-073864449B43}" type="sibTrans" cxnId="{80669A73-2F9B-4054-8487-3CE7C34683A7}">
      <dgm:prSet/>
      <dgm:spPr/>
      <dgm:t>
        <a:bodyPr/>
        <a:lstStyle/>
        <a:p>
          <a:endParaRPr lang="es-EC"/>
        </a:p>
      </dgm:t>
    </dgm:pt>
    <dgm:pt modelId="{279A4E60-C223-45E2-9F71-98CCA3C4A9EA}">
      <dgm:prSet phldrT="[Texto]" custT="1"/>
      <dgm:spPr/>
      <dgm:t>
        <a:bodyPr/>
        <a:lstStyle/>
        <a:p>
          <a:r>
            <a:rPr lang="es-EC" sz="1400" b="0" dirty="0" smtClean="0">
              <a:solidFill>
                <a:srgbClr val="000000"/>
              </a:solidFill>
            </a:rPr>
            <a:t>1: 250 000</a:t>
          </a:r>
          <a:endParaRPr lang="es-EC" sz="1400" b="0" dirty="0">
            <a:solidFill>
              <a:srgbClr val="000000"/>
            </a:solidFill>
          </a:endParaRPr>
        </a:p>
      </dgm:t>
    </dgm:pt>
    <dgm:pt modelId="{8770F0F6-DC9B-4A3C-A238-A62172AB4CCA}" type="parTrans" cxnId="{C42C3D49-2297-419D-A315-96314FD3734E}">
      <dgm:prSet/>
      <dgm:spPr/>
      <dgm:t>
        <a:bodyPr/>
        <a:lstStyle/>
        <a:p>
          <a:endParaRPr lang="es-EC"/>
        </a:p>
      </dgm:t>
    </dgm:pt>
    <dgm:pt modelId="{8F13DFF5-EC28-446A-AA2B-8ABF10E2B767}" type="sibTrans" cxnId="{C42C3D49-2297-419D-A315-96314FD3734E}">
      <dgm:prSet/>
      <dgm:spPr/>
      <dgm:t>
        <a:bodyPr/>
        <a:lstStyle/>
        <a:p>
          <a:endParaRPr lang="es-EC"/>
        </a:p>
      </dgm:t>
    </dgm:pt>
    <dgm:pt modelId="{727A96CF-0D9E-4D8F-8BB1-B8CE59020428}">
      <dgm:prSet phldrT="[Texto]" custT="1"/>
      <dgm:spPr/>
      <dgm:t>
        <a:bodyPr/>
        <a:lstStyle/>
        <a:p>
          <a:r>
            <a:rPr lang="es-EC" sz="1400" b="0" dirty="0" smtClean="0">
              <a:solidFill>
                <a:srgbClr val="000000"/>
              </a:solidFill>
            </a:rPr>
            <a:t>1: 1’ 000 000</a:t>
          </a:r>
          <a:endParaRPr lang="es-EC" sz="1400" b="0" dirty="0">
            <a:solidFill>
              <a:srgbClr val="000000"/>
            </a:solidFill>
          </a:endParaRPr>
        </a:p>
      </dgm:t>
    </dgm:pt>
    <dgm:pt modelId="{B8442EC9-DC79-48CF-971D-163546E5D860}" type="parTrans" cxnId="{6B466B91-056C-4251-B27E-3A2100A7307F}">
      <dgm:prSet/>
      <dgm:spPr/>
      <dgm:t>
        <a:bodyPr/>
        <a:lstStyle/>
        <a:p>
          <a:endParaRPr lang="es-EC"/>
        </a:p>
      </dgm:t>
    </dgm:pt>
    <dgm:pt modelId="{1C94227A-4801-401C-86B4-2EE65CC7FE38}" type="sibTrans" cxnId="{6B466B91-056C-4251-B27E-3A2100A7307F}">
      <dgm:prSet/>
      <dgm:spPr/>
      <dgm:t>
        <a:bodyPr/>
        <a:lstStyle/>
        <a:p>
          <a:endParaRPr lang="es-EC"/>
        </a:p>
      </dgm:t>
    </dgm:pt>
    <dgm:pt modelId="{041454B6-1736-4691-BFD7-A33F9DA346AB}">
      <dgm:prSet phldrT="[Texto]"/>
      <dgm:spPr>
        <a:solidFill>
          <a:srgbClr val="FFCC66"/>
        </a:solidFill>
      </dgm:spPr>
      <dgm:t>
        <a:bodyPr/>
        <a:lstStyle/>
        <a:p>
          <a:r>
            <a:rPr lang="es-EC" b="0" dirty="0" smtClean="0">
              <a:solidFill>
                <a:srgbClr val="000000"/>
              </a:solidFill>
            </a:rPr>
            <a:t>Resumen</a:t>
          </a:r>
          <a:endParaRPr lang="es-EC" b="0" dirty="0">
            <a:solidFill>
              <a:srgbClr val="000000"/>
            </a:solidFill>
          </a:endParaRPr>
        </a:p>
      </dgm:t>
    </dgm:pt>
    <dgm:pt modelId="{0F2B3056-15F7-4215-8D41-6619B117DFB5}" type="parTrans" cxnId="{096372DA-EB2A-4690-90A1-2FF60462B9EA}">
      <dgm:prSet/>
      <dgm:spPr/>
      <dgm:t>
        <a:bodyPr/>
        <a:lstStyle/>
        <a:p>
          <a:endParaRPr lang="es-EC"/>
        </a:p>
      </dgm:t>
    </dgm:pt>
    <dgm:pt modelId="{870A5BBA-3FB1-4FB0-B38B-ED23175F012A}" type="sibTrans" cxnId="{096372DA-EB2A-4690-90A1-2FF60462B9EA}">
      <dgm:prSet/>
      <dgm:spPr/>
      <dgm:t>
        <a:bodyPr/>
        <a:lstStyle/>
        <a:p>
          <a:endParaRPr lang="es-EC"/>
        </a:p>
      </dgm:t>
    </dgm:pt>
    <dgm:pt modelId="{3B9B30DF-70AA-4C02-94C1-FAB222B7057C}">
      <dgm:prSet phldrT="[Texto]" custT="1"/>
      <dgm:spPr/>
      <dgm:t>
        <a:bodyPr/>
        <a:lstStyle/>
        <a:p>
          <a:r>
            <a:rPr lang="es-EC" sz="1400" b="0" dirty="0" smtClean="0">
              <a:solidFill>
                <a:srgbClr val="000000"/>
              </a:solidFill>
            </a:rPr>
            <a:t>Resolución espacial : </a:t>
          </a:r>
        </a:p>
        <a:p>
          <a:r>
            <a:rPr lang="es-EC" sz="1400" b="0" dirty="0" smtClean="0">
              <a:solidFill>
                <a:srgbClr val="000000"/>
              </a:solidFill>
            </a:rPr>
            <a:t>1 km.</a:t>
          </a:r>
          <a:endParaRPr lang="es-EC" sz="1400" b="0" dirty="0">
            <a:solidFill>
              <a:srgbClr val="000000"/>
            </a:solidFill>
          </a:endParaRPr>
        </a:p>
      </dgm:t>
    </dgm:pt>
    <dgm:pt modelId="{138BAC25-2DF9-496D-A4CF-98EACD9F8AFB}" type="parTrans" cxnId="{AF09EEC0-AFC1-464E-9115-6A0ED7C0CC12}">
      <dgm:prSet/>
      <dgm:spPr/>
      <dgm:t>
        <a:bodyPr/>
        <a:lstStyle/>
        <a:p>
          <a:endParaRPr lang="es-EC"/>
        </a:p>
      </dgm:t>
    </dgm:pt>
    <dgm:pt modelId="{BF44DF63-88C8-425C-AF27-2B8E2B841C0E}" type="sibTrans" cxnId="{AF09EEC0-AFC1-464E-9115-6A0ED7C0CC12}">
      <dgm:prSet/>
      <dgm:spPr/>
      <dgm:t>
        <a:bodyPr/>
        <a:lstStyle/>
        <a:p>
          <a:endParaRPr lang="es-EC"/>
        </a:p>
      </dgm:t>
    </dgm:pt>
    <dgm:pt modelId="{12DAB7CC-E135-44D2-A56C-4986A17CC498}">
      <dgm:prSet phldrT="[Texto]" custT="1"/>
      <dgm:spPr/>
      <dgm:t>
        <a:bodyPr/>
        <a:lstStyle/>
        <a:p>
          <a:pPr algn="l"/>
          <a:r>
            <a:rPr lang="es-EC" sz="1400" dirty="0" smtClean="0">
              <a:solidFill>
                <a:srgbClr val="000000"/>
              </a:solidFill>
            </a:rPr>
            <a:t>Años: 1950-2000 </a:t>
          </a:r>
        </a:p>
        <a:p>
          <a:pPr algn="l"/>
          <a:endParaRPr lang="es-EC" sz="1400" dirty="0">
            <a:solidFill>
              <a:srgbClr val="000000"/>
            </a:solidFill>
          </a:endParaRPr>
        </a:p>
      </dgm:t>
    </dgm:pt>
    <dgm:pt modelId="{95E88968-92BC-4410-A903-368ED081FE4C}" type="parTrans" cxnId="{BFBD26F1-3717-423E-BEB6-2B388719503C}">
      <dgm:prSet/>
      <dgm:spPr/>
      <dgm:t>
        <a:bodyPr/>
        <a:lstStyle/>
        <a:p>
          <a:endParaRPr lang="es-EC"/>
        </a:p>
      </dgm:t>
    </dgm:pt>
    <dgm:pt modelId="{BB91E91B-CA98-4C8C-ACC7-52D1833C074C}" type="sibTrans" cxnId="{BFBD26F1-3717-423E-BEB6-2B388719503C}">
      <dgm:prSet/>
      <dgm:spPr/>
      <dgm:t>
        <a:bodyPr/>
        <a:lstStyle/>
        <a:p>
          <a:endParaRPr lang="es-EC"/>
        </a:p>
      </dgm:t>
    </dgm:pt>
    <dgm:pt modelId="{966829C7-E7D6-4D84-A044-BEC157308E1A}">
      <dgm:prSet phldrT="[Texto]" custT="1"/>
      <dgm:spPr/>
      <dgm:t>
        <a:bodyPr/>
        <a:lstStyle/>
        <a:p>
          <a:pPr algn="l"/>
          <a:r>
            <a:rPr lang="es-EC" sz="1400" dirty="0" smtClean="0">
              <a:solidFill>
                <a:srgbClr val="000000"/>
              </a:solidFill>
            </a:rPr>
            <a:t>Resolución espacial : 1 km</a:t>
          </a:r>
          <a:endParaRPr lang="es-EC" sz="1400" dirty="0">
            <a:solidFill>
              <a:srgbClr val="000000"/>
            </a:solidFill>
          </a:endParaRPr>
        </a:p>
      </dgm:t>
    </dgm:pt>
    <dgm:pt modelId="{BFDBEA58-2E03-45D5-B5C7-27E3CEAF4304}" type="parTrans" cxnId="{06A443A9-C9BE-47E9-BFCB-85BBD384B212}">
      <dgm:prSet/>
      <dgm:spPr/>
      <dgm:t>
        <a:bodyPr/>
        <a:lstStyle/>
        <a:p>
          <a:endParaRPr lang="es-EC"/>
        </a:p>
      </dgm:t>
    </dgm:pt>
    <dgm:pt modelId="{F0BEEF8A-54F3-40BF-9D1F-87F426A2E1B4}" type="sibTrans" cxnId="{06A443A9-C9BE-47E9-BFCB-85BBD384B212}">
      <dgm:prSet/>
      <dgm:spPr/>
      <dgm:t>
        <a:bodyPr/>
        <a:lstStyle/>
        <a:p>
          <a:endParaRPr lang="es-EC"/>
        </a:p>
      </dgm:t>
    </dgm:pt>
    <dgm:pt modelId="{BAF79003-A9E4-4731-B555-111654AE6205}">
      <dgm:prSet phldrT="[Texto]" custT="1"/>
      <dgm:spPr/>
      <dgm:t>
        <a:bodyPr/>
        <a:lstStyle/>
        <a:p>
          <a:r>
            <a:rPr lang="es-EC" sz="1400" b="0" dirty="0" smtClean="0">
              <a:solidFill>
                <a:srgbClr val="000000"/>
              </a:solidFill>
            </a:rPr>
            <a:t>Grilla : </a:t>
          </a:r>
        </a:p>
        <a:p>
          <a:r>
            <a:rPr lang="es-ES" sz="1400" dirty="0" smtClean="0">
              <a:solidFill>
                <a:srgbClr val="000000"/>
              </a:solidFill>
            </a:rPr>
            <a:t>802 x 812 pixeles.</a:t>
          </a:r>
          <a:endParaRPr lang="es-EC" sz="1400" b="0" dirty="0">
            <a:solidFill>
              <a:srgbClr val="000000"/>
            </a:solidFill>
          </a:endParaRPr>
        </a:p>
      </dgm:t>
    </dgm:pt>
    <dgm:pt modelId="{7B76D75C-0BD2-476B-9F91-D5B490C0FEEE}" type="parTrans" cxnId="{86EA0D3D-8816-46EF-82F6-9F082C97BD70}">
      <dgm:prSet/>
      <dgm:spPr/>
      <dgm:t>
        <a:bodyPr/>
        <a:lstStyle/>
        <a:p>
          <a:endParaRPr lang="es-EC"/>
        </a:p>
      </dgm:t>
    </dgm:pt>
    <dgm:pt modelId="{1B49AF6A-A695-48D6-83AE-6538FBBE4AB4}" type="sibTrans" cxnId="{86EA0D3D-8816-46EF-82F6-9F082C97BD70}">
      <dgm:prSet/>
      <dgm:spPr/>
      <dgm:t>
        <a:bodyPr/>
        <a:lstStyle/>
        <a:p>
          <a:endParaRPr lang="es-EC"/>
        </a:p>
      </dgm:t>
    </dgm:pt>
    <dgm:pt modelId="{15532931-4161-4DA5-87A7-308AD6C5F6C2}">
      <dgm:prSet phldrT="[Texto]" custT="1"/>
      <dgm:spPr/>
      <dgm:t>
        <a:bodyPr/>
        <a:lstStyle/>
        <a:p>
          <a:r>
            <a:rPr lang="es-ES" sz="1400" dirty="0" smtClean="0">
              <a:solidFill>
                <a:srgbClr val="000000"/>
              </a:solidFill>
            </a:rPr>
            <a:t>Sistema de referencia: WGS84, proyección UTM zona 17S.</a:t>
          </a:r>
          <a:endParaRPr lang="es-EC" sz="1400" b="0" dirty="0">
            <a:solidFill>
              <a:srgbClr val="000000"/>
            </a:solidFill>
          </a:endParaRPr>
        </a:p>
      </dgm:t>
    </dgm:pt>
    <dgm:pt modelId="{E99DF67E-AE59-4D3E-9147-57CA88F9DCD4}" type="parTrans" cxnId="{48B80000-F470-4A1F-925A-7ED4DEAE5917}">
      <dgm:prSet/>
      <dgm:spPr/>
      <dgm:t>
        <a:bodyPr/>
        <a:lstStyle/>
        <a:p>
          <a:endParaRPr lang="es-EC"/>
        </a:p>
      </dgm:t>
    </dgm:pt>
    <dgm:pt modelId="{7B20DB60-0390-433B-B703-D9F429F805D1}" type="sibTrans" cxnId="{48B80000-F470-4A1F-925A-7ED4DEAE5917}">
      <dgm:prSet/>
      <dgm:spPr/>
      <dgm:t>
        <a:bodyPr/>
        <a:lstStyle/>
        <a:p>
          <a:endParaRPr lang="es-EC"/>
        </a:p>
      </dgm:t>
    </dgm:pt>
    <dgm:pt modelId="{39082930-5B74-4010-B834-7A09E321A85A}">
      <dgm:prSet phldrT="[Texto]" custT="1"/>
      <dgm:spPr/>
      <dgm:t>
        <a:bodyPr/>
        <a:lstStyle/>
        <a:p>
          <a:pPr algn="l"/>
          <a:r>
            <a:rPr lang="es-ES" sz="1400" dirty="0" smtClean="0">
              <a:solidFill>
                <a:srgbClr val="000000"/>
              </a:solidFill>
            </a:rPr>
            <a:t>Interpolación de los promedios de datos climáticos mensuales.</a:t>
          </a:r>
        </a:p>
        <a:p>
          <a:pPr algn="l"/>
          <a:r>
            <a:rPr lang="es-ES" sz="1400" dirty="0" smtClean="0">
              <a:solidFill>
                <a:srgbClr val="000000"/>
              </a:solidFill>
            </a:rPr>
            <a:t>19 variables bioclimáticas </a:t>
          </a:r>
          <a:endParaRPr lang="es-EC" sz="1400" dirty="0">
            <a:solidFill>
              <a:srgbClr val="000000"/>
            </a:solidFill>
          </a:endParaRPr>
        </a:p>
      </dgm:t>
    </dgm:pt>
    <dgm:pt modelId="{E076B1F6-F438-48DE-A5B7-B6448A5ACE18}" type="parTrans" cxnId="{EAF6C79D-4788-431A-BA7E-DA703905E898}">
      <dgm:prSet/>
      <dgm:spPr/>
      <dgm:t>
        <a:bodyPr/>
        <a:lstStyle/>
        <a:p>
          <a:endParaRPr lang="es-EC"/>
        </a:p>
      </dgm:t>
    </dgm:pt>
    <dgm:pt modelId="{6F330C56-D351-4C8E-8E18-DF4C729ED669}" type="sibTrans" cxnId="{EAF6C79D-4788-431A-BA7E-DA703905E898}">
      <dgm:prSet/>
      <dgm:spPr/>
      <dgm:t>
        <a:bodyPr/>
        <a:lstStyle/>
        <a:p>
          <a:endParaRPr lang="es-EC"/>
        </a:p>
      </dgm:t>
    </dgm:pt>
    <dgm:pt modelId="{AF3EDED3-B005-4074-9B22-B6D8BF7D8F7B}" type="pres">
      <dgm:prSet presAssocID="{9760B54E-709F-4D19-955A-DD39D1A24876}" presName="Name0" presStyleCnt="0">
        <dgm:presLayoutVars>
          <dgm:chMax val="5"/>
          <dgm:chPref val="5"/>
          <dgm:dir/>
          <dgm:animLvl val="lvl"/>
        </dgm:presLayoutVars>
      </dgm:prSet>
      <dgm:spPr/>
      <dgm:t>
        <a:bodyPr/>
        <a:lstStyle/>
        <a:p>
          <a:endParaRPr lang="es-EC"/>
        </a:p>
      </dgm:t>
    </dgm:pt>
    <dgm:pt modelId="{0F2B0136-00C6-4EAA-ADB8-08EF198D999B}" type="pres">
      <dgm:prSet presAssocID="{5B283433-C2A9-4A28-9E46-B3E72C744CE3}" presName="parentText1" presStyleLbl="node1" presStyleIdx="0" presStyleCnt="3">
        <dgm:presLayoutVars>
          <dgm:chMax/>
          <dgm:chPref val="3"/>
          <dgm:bulletEnabled val="1"/>
        </dgm:presLayoutVars>
      </dgm:prSet>
      <dgm:spPr/>
      <dgm:t>
        <a:bodyPr/>
        <a:lstStyle/>
        <a:p>
          <a:endParaRPr lang="es-EC"/>
        </a:p>
      </dgm:t>
    </dgm:pt>
    <dgm:pt modelId="{F6CDAE0C-ED93-4FD8-B0AA-81CA211B7416}" type="pres">
      <dgm:prSet presAssocID="{5B283433-C2A9-4A28-9E46-B3E72C744CE3}" presName="childText1" presStyleLbl="solidAlignAcc1" presStyleIdx="0" presStyleCnt="3" custScaleY="107217">
        <dgm:presLayoutVars>
          <dgm:chMax val="0"/>
          <dgm:chPref val="0"/>
          <dgm:bulletEnabled val="1"/>
        </dgm:presLayoutVars>
      </dgm:prSet>
      <dgm:spPr/>
      <dgm:t>
        <a:bodyPr/>
        <a:lstStyle/>
        <a:p>
          <a:endParaRPr lang="es-EC"/>
        </a:p>
      </dgm:t>
    </dgm:pt>
    <dgm:pt modelId="{02230C5A-F7B9-4DDA-9360-9289BBACED94}" type="pres">
      <dgm:prSet presAssocID="{58FDF8C6-D511-4D24-825C-A3DFD6EE5240}" presName="parentText2" presStyleLbl="node1" presStyleIdx="1" presStyleCnt="3">
        <dgm:presLayoutVars>
          <dgm:chMax/>
          <dgm:chPref val="3"/>
          <dgm:bulletEnabled val="1"/>
        </dgm:presLayoutVars>
      </dgm:prSet>
      <dgm:spPr/>
      <dgm:t>
        <a:bodyPr/>
        <a:lstStyle/>
        <a:p>
          <a:endParaRPr lang="es-EC"/>
        </a:p>
      </dgm:t>
    </dgm:pt>
    <dgm:pt modelId="{A66BA6B6-49CD-4A08-A013-A2FFC89ED46C}" type="pres">
      <dgm:prSet presAssocID="{58FDF8C6-D511-4D24-825C-A3DFD6EE5240}" presName="childText2" presStyleLbl="solidAlignAcc1" presStyleIdx="1" presStyleCnt="3">
        <dgm:presLayoutVars>
          <dgm:chMax val="0"/>
          <dgm:chPref val="0"/>
          <dgm:bulletEnabled val="1"/>
        </dgm:presLayoutVars>
      </dgm:prSet>
      <dgm:spPr/>
      <dgm:t>
        <a:bodyPr/>
        <a:lstStyle/>
        <a:p>
          <a:endParaRPr lang="es-EC"/>
        </a:p>
      </dgm:t>
    </dgm:pt>
    <dgm:pt modelId="{D30FB21F-F805-41AA-918B-BC6A7739479F}" type="pres">
      <dgm:prSet presAssocID="{041454B6-1736-4691-BFD7-A33F9DA346AB}" presName="parentText3" presStyleLbl="node1" presStyleIdx="2" presStyleCnt="3">
        <dgm:presLayoutVars>
          <dgm:chMax/>
          <dgm:chPref val="3"/>
          <dgm:bulletEnabled val="1"/>
        </dgm:presLayoutVars>
      </dgm:prSet>
      <dgm:spPr/>
      <dgm:t>
        <a:bodyPr/>
        <a:lstStyle/>
        <a:p>
          <a:endParaRPr lang="es-EC"/>
        </a:p>
      </dgm:t>
    </dgm:pt>
    <dgm:pt modelId="{5E1CC8DA-0A4C-4FBA-B3BD-1ECF104E5DE0}" type="pres">
      <dgm:prSet presAssocID="{041454B6-1736-4691-BFD7-A33F9DA346AB}" presName="childText3" presStyleLbl="solidAlignAcc1" presStyleIdx="2" presStyleCnt="3">
        <dgm:presLayoutVars>
          <dgm:chMax val="0"/>
          <dgm:chPref val="0"/>
          <dgm:bulletEnabled val="1"/>
        </dgm:presLayoutVars>
      </dgm:prSet>
      <dgm:spPr/>
      <dgm:t>
        <a:bodyPr/>
        <a:lstStyle/>
        <a:p>
          <a:endParaRPr lang="es-EC"/>
        </a:p>
      </dgm:t>
    </dgm:pt>
  </dgm:ptLst>
  <dgm:cxnLst>
    <dgm:cxn modelId="{73215D72-861D-44CF-99FB-F2BE5B137F29}" type="presOf" srcId="{9760B54E-709F-4D19-955A-DD39D1A24876}" destId="{AF3EDED3-B005-4074-9B22-B6D8BF7D8F7B}" srcOrd="0" destOrd="0" presId="urn:microsoft.com/office/officeart/2009/3/layout/IncreasingArrowsProcess"/>
    <dgm:cxn modelId="{6B466B91-056C-4251-B27E-3A2100A7307F}" srcId="{58FDF8C6-D511-4D24-825C-A3DFD6EE5240}" destId="{727A96CF-0D9E-4D8F-8BB1-B8CE59020428}" srcOrd="3" destOrd="0" parTransId="{B8442EC9-DC79-48CF-971D-163546E5D860}" sibTransId="{1C94227A-4801-401C-86B4-2EE65CC7FE38}"/>
    <dgm:cxn modelId="{9BAA5D13-9BF4-46A6-BD1D-FE30CF30E35E}" type="presOf" srcId="{39082930-5B74-4010-B834-7A09E321A85A}" destId="{F6CDAE0C-ED93-4FD8-B0AA-81CA211B7416}" srcOrd="0" destOrd="1" presId="urn:microsoft.com/office/officeart/2009/3/layout/IncreasingArrowsProcess"/>
    <dgm:cxn modelId="{CAA072DB-E336-49EF-B9FE-52CA54DA9C50}" srcId="{58FDF8C6-D511-4D24-825C-A3DFD6EE5240}" destId="{5CB835C7-A6C4-43A6-B6DD-DC2E52EF19C9}" srcOrd="0" destOrd="0" parTransId="{291C5E78-E25D-43BA-AC85-22F383B3994F}" sibTransId="{BBD35437-46EA-4D7C-968E-B15E6A118DBB}"/>
    <dgm:cxn modelId="{1B1BD4EC-ECD7-4D43-BBC8-3B53FD0C9BAA}" type="presOf" srcId="{15532931-4161-4DA5-87A7-308AD6C5F6C2}" destId="{5E1CC8DA-0A4C-4FBA-B3BD-1ECF104E5DE0}" srcOrd="0" destOrd="2" presId="urn:microsoft.com/office/officeart/2009/3/layout/IncreasingArrowsProcess"/>
    <dgm:cxn modelId="{0CAAB328-907B-418F-8833-5326C77DEF99}" type="presOf" srcId="{B27A7CCC-ABDA-4F7F-8FA8-4BFAEA46A29B}" destId="{F6CDAE0C-ED93-4FD8-B0AA-81CA211B7416}" srcOrd="0" destOrd="0" presId="urn:microsoft.com/office/officeart/2009/3/layout/IncreasingArrowsProcess"/>
    <dgm:cxn modelId="{80669A73-2F9B-4054-8487-3CE7C34683A7}" srcId="{58FDF8C6-D511-4D24-825C-A3DFD6EE5240}" destId="{4B9A621E-CC11-47B0-8361-9F98FA25D72D}" srcOrd="4" destOrd="0" parTransId="{40AC6BB9-1342-4401-863D-CA44134AD643}" sibTransId="{2FB5A807-961E-4315-80D9-073864449B43}"/>
    <dgm:cxn modelId="{E3BC738E-F15D-4AE9-A6F5-3A9F613B88C8}" type="presOf" srcId="{727A96CF-0D9E-4D8F-8BB1-B8CE59020428}" destId="{A66BA6B6-49CD-4A08-A013-A2FFC89ED46C}" srcOrd="0" destOrd="3" presId="urn:microsoft.com/office/officeart/2009/3/layout/IncreasingArrowsProcess"/>
    <dgm:cxn modelId="{16CE4A71-8C68-4DC7-91F2-0FD63AB674E1}" type="presOf" srcId="{5B283433-C2A9-4A28-9E46-B3E72C744CE3}" destId="{0F2B0136-00C6-4EAA-ADB8-08EF198D999B}" srcOrd="0" destOrd="0" presId="urn:microsoft.com/office/officeart/2009/3/layout/IncreasingArrowsProcess"/>
    <dgm:cxn modelId="{096372DA-EB2A-4690-90A1-2FF60462B9EA}" srcId="{9760B54E-709F-4D19-955A-DD39D1A24876}" destId="{041454B6-1736-4691-BFD7-A33F9DA346AB}" srcOrd="2" destOrd="0" parTransId="{0F2B3056-15F7-4215-8D41-6619B117DFB5}" sibTransId="{870A5BBA-3FB1-4FB0-B38B-ED23175F012A}"/>
    <dgm:cxn modelId="{EC6C794E-F433-44A1-B4F1-47B3D2067179}" srcId="{9760B54E-709F-4D19-955A-DD39D1A24876}" destId="{5B283433-C2A9-4A28-9E46-B3E72C744CE3}" srcOrd="0" destOrd="0" parTransId="{E18E51A6-8981-4F1B-B79E-FF18E6FBBDA2}" sibTransId="{FB5FE042-D348-47A8-BED1-0979E41536D5}"/>
    <dgm:cxn modelId="{BD4DEC3C-A881-4C03-A3DD-C343CB1B99B1}" srcId="{9760B54E-709F-4D19-955A-DD39D1A24876}" destId="{58FDF8C6-D511-4D24-825C-A3DFD6EE5240}" srcOrd="1" destOrd="0" parTransId="{F9CD6CC9-E9FE-4F4B-A1DB-B54B92B81267}" sibTransId="{62179740-31FC-45A3-8337-37023388CE63}"/>
    <dgm:cxn modelId="{C42C3D49-2297-419D-A315-96314FD3734E}" srcId="{58FDF8C6-D511-4D24-825C-A3DFD6EE5240}" destId="{279A4E60-C223-45E2-9F71-98CCA3C4A9EA}" srcOrd="2" destOrd="0" parTransId="{8770F0F6-DC9B-4A3C-A238-A62172AB4CCA}" sibTransId="{8F13DFF5-EC28-446A-AA2B-8ABF10E2B767}"/>
    <dgm:cxn modelId="{5DD015E9-5428-43CF-8AFF-E24262A1E11A}" type="presOf" srcId="{58FDF8C6-D511-4D24-825C-A3DFD6EE5240}" destId="{02230C5A-F7B9-4DDA-9360-9289BBACED94}" srcOrd="0" destOrd="0" presId="urn:microsoft.com/office/officeart/2009/3/layout/IncreasingArrowsProcess"/>
    <dgm:cxn modelId="{9E2B94A5-219C-4F9A-8964-9FC462DA29CA}" srcId="{5B283433-C2A9-4A28-9E46-B3E72C744CE3}" destId="{B27A7CCC-ABDA-4F7F-8FA8-4BFAEA46A29B}" srcOrd="0" destOrd="0" parTransId="{4F99453F-5CD7-4BF1-83D5-08E0F56F3491}" sibTransId="{CBD5C493-FC33-4F39-84EF-6B2998F46D80}"/>
    <dgm:cxn modelId="{86EA0D3D-8816-46EF-82F6-9F082C97BD70}" srcId="{041454B6-1736-4691-BFD7-A33F9DA346AB}" destId="{BAF79003-A9E4-4731-B555-111654AE6205}" srcOrd="1" destOrd="0" parTransId="{7B76D75C-0BD2-476B-9F91-D5B490C0FEEE}" sibTransId="{1B49AF6A-A695-48D6-83AE-6538FBBE4AB4}"/>
    <dgm:cxn modelId="{AF09EEC0-AFC1-464E-9115-6A0ED7C0CC12}" srcId="{041454B6-1736-4691-BFD7-A33F9DA346AB}" destId="{3B9B30DF-70AA-4C02-94C1-FAB222B7057C}" srcOrd="0" destOrd="0" parTransId="{138BAC25-2DF9-496D-A4CF-98EACD9F8AFB}" sibTransId="{BF44DF63-88C8-425C-AF27-2B8E2B841C0E}"/>
    <dgm:cxn modelId="{ED992CF0-F6F3-4A2E-92E3-CF7110CBC8A5}" type="presOf" srcId="{BAF79003-A9E4-4731-B555-111654AE6205}" destId="{5E1CC8DA-0A4C-4FBA-B3BD-1ECF104E5DE0}" srcOrd="0" destOrd="1" presId="urn:microsoft.com/office/officeart/2009/3/layout/IncreasingArrowsProcess"/>
    <dgm:cxn modelId="{61D50F9B-E6FB-4E74-AA08-75DB3C059A5D}" type="presOf" srcId="{041454B6-1736-4691-BFD7-A33F9DA346AB}" destId="{D30FB21F-F805-41AA-918B-BC6A7739479F}" srcOrd="0" destOrd="0" presId="urn:microsoft.com/office/officeart/2009/3/layout/IncreasingArrowsProcess"/>
    <dgm:cxn modelId="{544B960F-F822-4C5F-B6AE-217999216C55}" type="presOf" srcId="{12DAB7CC-E135-44D2-A56C-4986A17CC498}" destId="{F6CDAE0C-ED93-4FD8-B0AA-81CA211B7416}" srcOrd="0" destOrd="3" presId="urn:microsoft.com/office/officeart/2009/3/layout/IncreasingArrowsProcess"/>
    <dgm:cxn modelId="{48B80000-F470-4A1F-925A-7ED4DEAE5917}" srcId="{041454B6-1736-4691-BFD7-A33F9DA346AB}" destId="{15532931-4161-4DA5-87A7-308AD6C5F6C2}" srcOrd="2" destOrd="0" parTransId="{E99DF67E-AE59-4D3E-9147-57CA88F9DCD4}" sibTransId="{7B20DB60-0390-433B-B703-D9F429F805D1}"/>
    <dgm:cxn modelId="{69EB0CD6-A6E8-48F9-AC08-CDC5B4227E9C}" type="presOf" srcId="{4DA22688-C57C-49F5-9634-A00D0FCACDBC}" destId="{A66BA6B6-49CD-4A08-A013-A2FFC89ED46C}" srcOrd="0" destOrd="1" presId="urn:microsoft.com/office/officeart/2009/3/layout/IncreasingArrowsProcess"/>
    <dgm:cxn modelId="{7D2DD040-39B8-477E-B898-96D25B37587A}" type="presOf" srcId="{4B9A621E-CC11-47B0-8361-9F98FA25D72D}" destId="{A66BA6B6-49CD-4A08-A013-A2FFC89ED46C}" srcOrd="0" destOrd="4" presId="urn:microsoft.com/office/officeart/2009/3/layout/IncreasingArrowsProcess"/>
    <dgm:cxn modelId="{EAF6C79D-4788-431A-BA7E-DA703905E898}" srcId="{5B283433-C2A9-4A28-9E46-B3E72C744CE3}" destId="{39082930-5B74-4010-B834-7A09E321A85A}" srcOrd="1" destOrd="0" parTransId="{E076B1F6-F438-48DE-A5B7-B6448A5ACE18}" sibTransId="{6F330C56-D351-4C8E-8E18-DF4C729ED669}"/>
    <dgm:cxn modelId="{803B3B4E-EBFE-46E6-82B8-F29A2CE13FA8}" type="presOf" srcId="{966829C7-E7D6-4D84-A044-BEC157308E1A}" destId="{F6CDAE0C-ED93-4FD8-B0AA-81CA211B7416}" srcOrd="0" destOrd="2" presId="urn:microsoft.com/office/officeart/2009/3/layout/IncreasingArrowsProcess"/>
    <dgm:cxn modelId="{DEBDCBD3-E07B-4099-96E1-2E8620872F13}" type="presOf" srcId="{3B9B30DF-70AA-4C02-94C1-FAB222B7057C}" destId="{5E1CC8DA-0A4C-4FBA-B3BD-1ECF104E5DE0}" srcOrd="0" destOrd="0" presId="urn:microsoft.com/office/officeart/2009/3/layout/IncreasingArrowsProcess"/>
    <dgm:cxn modelId="{8BAAC3D3-71A4-4A41-B2A7-CC16B65AFEF6}" type="presOf" srcId="{5CB835C7-A6C4-43A6-B6DD-DC2E52EF19C9}" destId="{A66BA6B6-49CD-4A08-A013-A2FFC89ED46C}" srcOrd="0" destOrd="0" presId="urn:microsoft.com/office/officeart/2009/3/layout/IncreasingArrowsProcess"/>
    <dgm:cxn modelId="{3E375E1C-B7E9-49CF-8DF7-72D3C087D0FE}" srcId="{58FDF8C6-D511-4D24-825C-A3DFD6EE5240}" destId="{4DA22688-C57C-49F5-9634-A00D0FCACDBC}" srcOrd="1" destOrd="0" parTransId="{58228FFB-8C28-485F-ABA6-2386972FABF7}" sibTransId="{03B91AF9-F109-470C-980E-84049B325F71}"/>
    <dgm:cxn modelId="{BFBD26F1-3717-423E-BEB6-2B388719503C}" srcId="{5B283433-C2A9-4A28-9E46-B3E72C744CE3}" destId="{12DAB7CC-E135-44D2-A56C-4986A17CC498}" srcOrd="3" destOrd="0" parTransId="{95E88968-92BC-4410-A903-368ED081FE4C}" sibTransId="{BB91E91B-CA98-4C8C-ACC7-52D1833C074C}"/>
    <dgm:cxn modelId="{2AA4049E-2CB2-4DDE-B003-F1A84C2E0A78}" type="presOf" srcId="{279A4E60-C223-45E2-9F71-98CCA3C4A9EA}" destId="{A66BA6B6-49CD-4A08-A013-A2FFC89ED46C}" srcOrd="0" destOrd="2" presId="urn:microsoft.com/office/officeart/2009/3/layout/IncreasingArrowsProcess"/>
    <dgm:cxn modelId="{06A443A9-C9BE-47E9-BFCB-85BBD384B212}" srcId="{5B283433-C2A9-4A28-9E46-B3E72C744CE3}" destId="{966829C7-E7D6-4D84-A044-BEC157308E1A}" srcOrd="2" destOrd="0" parTransId="{BFDBEA58-2E03-45D5-B5C7-27E3CEAF4304}" sibTransId="{F0BEEF8A-54F3-40BF-9D1F-87F426A2E1B4}"/>
    <dgm:cxn modelId="{2AA1D10C-9554-4659-8D41-61A609182A7D}" type="presParOf" srcId="{AF3EDED3-B005-4074-9B22-B6D8BF7D8F7B}" destId="{0F2B0136-00C6-4EAA-ADB8-08EF198D999B}" srcOrd="0" destOrd="0" presId="urn:microsoft.com/office/officeart/2009/3/layout/IncreasingArrowsProcess"/>
    <dgm:cxn modelId="{CC3F05BE-D6C4-49EE-977F-79B649D6D92D}" type="presParOf" srcId="{AF3EDED3-B005-4074-9B22-B6D8BF7D8F7B}" destId="{F6CDAE0C-ED93-4FD8-B0AA-81CA211B7416}" srcOrd="1" destOrd="0" presId="urn:microsoft.com/office/officeart/2009/3/layout/IncreasingArrowsProcess"/>
    <dgm:cxn modelId="{94294246-C69E-4E88-A117-0E1550667ABE}" type="presParOf" srcId="{AF3EDED3-B005-4074-9B22-B6D8BF7D8F7B}" destId="{02230C5A-F7B9-4DDA-9360-9289BBACED94}" srcOrd="2" destOrd="0" presId="urn:microsoft.com/office/officeart/2009/3/layout/IncreasingArrowsProcess"/>
    <dgm:cxn modelId="{165169CB-FCED-4C5E-939D-C31F01615B13}" type="presParOf" srcId="{AF3EDED3-B005-4074-9B22-B6D8BF7D8F7B}" destId="{A66BA6B6-49CD-4A08-A013-A2FFC89ED46C}" srcOrd="3" destOrd="0" presId="urn:microsoft.com/office/officeart/2009/3/layout/IncreasingArrowsProcess"/>
    <dgm:cxn modelId="{A81E8C98-67CB-479C-BC6D-7A148421B612}" type="presParOf" srcId="{AF3EDED3-B005-4074-9B22-B6D8BF7D8F7B}" destId="{D30FB21F-F805-41AA-918B-BC6A7739479F}" srcOrd="4" destOrd="0" presId="urn:microsoft.com/office/officeart/2009/3/layout/IncreasingArrowsProcess"/>
    <dgm:cxn modelId="{1AAA1419-F417-4BCC-8D5C-ECBA42D287C6}" type="presParOf" srcId="{AF3EDED3-B005-4074-9B22-B6D8BF7D8F7B}" destId="{5E1CC8DA-0A4C-4FBA-B3BD-1ECF104E5DE0}"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ED88A-17E4-44EB-85D6-10ED7E9F4282}">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E93E59-E90C-42B5-A9FE-1E0F39FBCD56}">
      <dsp:nvSpPr>
        <dsp:cNvPr id="0" name=""/>
        <dsp:cNvSpPr/>
      </dsp:nvSpPr>
      <dsp:spPr>
        <a:xfrm>
          <a:off x="541895" y="369070"/>
          <a:ext cx="6020683" cy="7385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5880" rIns="55880" bIns="55880" numCol="1" spcCol="1270" anchor="ctr" anchorCtr="0">
          <a:noAutofit/>
        </a:bodyPr>
        <a:lstStyle/>
        <a:p>
          <a:pPr lvl="0" algn="l" defTabSz="977900">
            <a:lnSpc>
              <a:spcPct val="90000"/>
            </a:lnSpc>
            <a:spcBef>
              <a:spcPct val="0"/>
            </a:spcBef>
            <a:spcAft>
              <a:spcPct val="35000"/>
            </a:spcAft>
          </a:pPr>
          <a:r>
            <a:rPr lang="es-EC" sz="2200" i="1" kern="1200" dirty="0" smtClean="0"/>
            <a:t>Anopheles spp. </a:t>
          </a:r>
          <a:r>
            <a:rPr lang="es-EC" sz="2200" kern="1200" dirty="0" smtClean="0"/>
            <a:t>transmisor de la malaria</a:t>
          </a:r>
          <a:endParaRPr lang="es-EC" sz="2200" kern="1200" dirty="0"/>
        </a:p>
      </dsp:txBody>
      <dsp:txXfrm>
        <a:off x="541895" y="369070"/>
        <a:ext cx="6020683" cy="738524"/>
      </dsp:txXfrm>
    </dsp:sp>
    <dsp:sp modelId="{945A44A5-53F4-41A4-9F86-CF516C747CCF}">
      <dsp:nvSpPr>
        <dsp:cNvPr id="0" name=""/>
        <dsp:cNvSpPr/>
      </dsp:nvSpPr>
      <dsp:spPr>
        <a:xfrm>
          <a:off x="80318" y="276754"/>
          <a:ext cx="923155" cy="92315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302470-AF7F-4B87-A638-11980A9E6269}">
      <dsp:nvSpPr>
        <dsp:cNvPr id="0" name=""/>
        <dsp:cNvSpPr/>
      </dsp:nvSpPr>
      <dsp:spPr>
        <a:xfrm>
          <a:off x="965308" y="1477048"/>
          <a:ext cx="5597271" cy="738524"/>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Son  2,7 millones de personas cada año infectadas en América Latina, </a:t>
          </a:r>
          <a:endParaRPr lang="es-EC" sz="2200" kern="1200" dirty="0"/>
        </a:p>
      </dsp:txBody>
      <dsp:txXfrm>
        <a:off x="965308" y="1477048"/>
        <a:ext cx="5597271" cy="738524"/>
      </dsp:txXfrm>
    </dsp:sp>
    <dsp:sp modelId="{78DDAC6C-7DEE-4426-9F2C-0B8790AA8455}">
      <dsp:nvSpPr>
        <dsp:cNvPr id="0" name=""/>
        <dsp:cNvSpPr/>
      </dsp:nvSpPr>
      <dsp:spPr>
        <a:xfrm>
          <a:off x="503730" y="1384733"/>
          <a:ext cx="923155" cy="923155"/>
        </a:xfrm>
        <a:prstGeom prst="ellipse">
          <a:avLst/>
        </a:prstGeom>
        <a:solidFill>
          <a:schemeClr val="lt1">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5D9E3580-8000-4197-8F3C-1EBD553362BA}">
      <dsp:nvSpPr>
        <dsp:cNvPr id="0" name=""/>
        <dsp:cNvSpPr/>
      </dsp:nvSpPr>
      <dsp:spPr>
        <a:xfrm>
          <a:off x="965308" y="2585027"/>
          <a:ext cx="5597271" cy="738524"/>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Ecuador 558 casos, año 2012</a:t>
          </a:r>
          <a:endParaRPr lang="es-EC" sz="2200" kern="1200" dirty="0"/>
        </a:p>
      </dsp:txBody>
      <dsp:txXfrm>
        <a:off x="965308" y="2585027"/>
        <a:ext cx="5597271" cy="738524"/>
      </dsp:txXfrm>
    </dsp:sp>
    <dsp:sp modelId="{0F3198D0-1E42-474C-9DCF-4FA71D9DAED6}">
      <dsp:nvSpPr>
        <dsp:cNvPr id="0" name=""/>
        <dsp:cNvSpPr/>
      </dsp:nvSpPr>
      <dsp:spPr>
        <a:xfrm>
          <a:off x="503730" y="2492711"/>
          <a:ext cx="923155" cy="923155"/>
        </a:xfrm>
        <a:prstGeom prst="ellipse">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51B7EB36-618A-4A15-BB77-65EF2D0802AB}">
      <dsp:nvSpPr>
        <dsp:cNvPr id="0" name=""/>
        <dsp:cNvSpPr/>
      </dsp:nvSpPr>
      <dsp:spPr>
        <a:xfrm>
          <a:off x="541895" y="3693005"/>
          <a:ext cx="6020683" cy="73852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Persistencia debido al relieve, factores climáticos, factores socio-económicos</a:t>
          </a:r>
          <a:endParaRPr lang="es-EC" sz="2200" kern="1200" dirty="0"/>
        </a:p>
      </dsp:txBody>
      <dsp:txXfrm>
        <a:off x="541895" y="3693005"/>
        <a:ext cx="6020683" cy="738524"/>
      </dsp:txXfrm>
    </dsp:sp>
    <dsp:sp modelId="{2F9E5CF6-91C3-40A5-838C-ACFA09AEA745}">
      <dsp:nvSpPr>
        <dsp:cNvPr id="0" name=""/>
        <dsp:cNvSpPr/>
      </dsp:nvSpPr>
      <dsp:spPr>
        <a:xfrm>
          <a:off x="80318" y="3600690"/>
          <a:ext cx="923155" cy="923155"/>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B1FCC-F4CB-4902-AEDD-B378E56D6A16}">
      <dsp:nvSpPr>
        <dsp:cNvPr id="0" name=""/>
        <dsp:cNvSpPr/>
      </dsp:nvSpPr>
      <dsp:spPr>
        <a:xfrm rot="5400000">
          <a:off x="-266634" y="269034"/>
          <a:ext cx="1777565" cy="124429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err="1" smtClean="0">
              <a:solidFill>
                <a:srgbClr val="000000"/>
              </a:solidFill>
            </a:rPr>
            <a:t>Grinnell</a:t>
          </a:r>
          <a:r>
            <a:rPr lang="es-ES" sz="1900" kern="1200" dirty="0" smtClean="0">
              <a:solidFill>
                <a:srgbClr val="000000"/>
              </a:solidFill>
            </a:rPr>
            <a:t> (1924)</a:t>
          </a:r>
          <a:endParaRPr lang="es-EC" sz="1900" kern="1200" dirty="0">
            <a:solidFill>
              <a:srgbClr val="000000"/>
            </a:solidFill>
          </a:endParaRPr>
        </a:p>
      </dsp:txBody>
      <dsp:txXfrm rot="-5400000">
        <a:off x="1" y="624547"/>
        <a:ext cx="1244296" cy="533269"/>
      </dsp:txXfrm>
    </dsp:sp>
    <dsp:sp modelId="{2A7A1A69-2481-479E-81FE-BF1CAF85AA88}">
      <dsp:nvSpPr>
        <dsp:cNvPr id="0" name=""/>
        <dsp:cNvSpPr/>
      </dsp:nvSpPr>
      <dsp:spPr>
        <a:xfrm rot="5400000">
          <a:off x="3359139" y="-2112443"/>
          <a:ext cx="1155417" cy="538510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solidFill>
                <a:srgbClr val="000000"/>
              </a:solidFill>
            </a:rPr>
            <a:t>Factores Ambientales</a:t>
          </a:r>
          <a:endParaRPr lang="es-EC" sz="2400" kern="1200" dirty="0">
            <a:solidFill>
              <a:srgbClr val="000000"/>
            </a:solidFill>
          </a:endParaRPr>
        </a:p>
      </dsp:txBody>
      <dsp:txXfrm rot="-5400000">
        <a:off x="1244297" y="58802"/>
        <a:ext cx="5328700" cy="1042611"/>
      </dsp:txXfrm>
    </dsp:sp>
    <dsp:sp modelId="{66103ADB-8F69-49F4-B104-5188BC76DDFB}">
      <dsp:nvSpPr>
        <dsp:cNvPr id="0" name=""/>
        <dsp:cNvSpPr/>
      </dsp:nvSpPr>
      <dsp:spPr>
        <a:xfrm rot="5400000">
          <a:off x="-266634" y="1854351"/>
          <a:ext cx="1777565" cy="1244296"/>
        </a:xfrm>
        <a:prstGeom prst="chevron">
          <a:avLst/>
        </a:prstGeom>
        <a:solidFill>
          <a:schemeClr val="accent5">
            <a:hueOff val="-380236"/>
            <a:satOff val="37005"/>
            <a:lumOff val="-17843"/>
            <a:alphaOff val="0"/>
          </a:schemeClr>
        </a:solidFill>
        <a:ln w="25400" cap="flat" cmpd="sng" algn="ctr">
          <a:solidFill>
            <a:schemeClr val="accent5">
              <a:hueOff val="-380236"/>
              <a:satOff val="37005"/>
              <a:lumOff val="-1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rgbClr val="000000"/>
              </a:solidFill>
            </a:rPr>
            <a:t>Elton (1927)</a:t>
          </a:r>
          <a:endParaRPr lang="es-EC" sz="1900" kern="1200" dirty="0">
            <a:solidFill>
              <a:srgbClr val="000000"/>
            </a:solidFill>
          </a:endParaRPr>
        </a:p>
      </dsp:txBody>
      <dsp:txXfrm rot="-5400000">
        <a:off x="1" y="2209864"/>
        <a:ext cx="1244296" cy="533269"/>
      </dsp:txXfrm>
    </dsp:sp>
    <dsp:sp modelId="{DE596C9F-2581-48A5-8EC5-3F79E6173D5A}">
      <dsp:nvSpPr>
        <dsp:cNvPr id="0" name=""/>
        <dsp:cNvSpPr/>
      </dsp:nvSpPr>
      <dsp:spPr>
        <a:xfrm rot="5400000">
          <a:off x="3359139" y="-527125"/>
          <a:ext cx="1155417" cy="5385103"/>
        </a:xfrm>
        <a:prstGeom prst="round2SameRect">
          <a:avLst/>
        </a:prstGeom>
        <a:solidFill>
          <a:schemeClr val="lt1">
            <a:alpha val="90000"/>
            <a:hueOff val="0"/>
            <a:satOff val="0"/>
            <a:lumOff val="0"/>
            <a:alphaOff val="0"/>
          </a:schemeClr>
        </a:solidFill>
        <a:ln w="25400" cap="flat" cmpd="sng" algn="ctr">
          <a:solidFill>
            <a:schemeClr val="accent5">
              <a:hueOff val="-380236"/>
              <a:satOff val="37005"/>
              <a:lumOff val="-1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C" sz="2400" kern="1200" dirty="0" smtClean="0">
              <a:solidFill>
                <a:srgbClr val="000000"/>
              </a:solidFill>
            </a:rPr>
            <a:t>Función de las especies</a:t>
          </a:r>
          <a:endParaRPr lang="es-EC" sz="2400" kern="1200" dirty="0">
            <a:solidFill>
              <a:srgbClr val="000000"/>
            </a:solidFill>
          </a:endParaRPr>
        </a:p>
      </dsp:txBody>
      <dsp:txXfrm rot="-5400000">
        <a:off x="1244297" y="1644120"/>
        <a:ext cx="5328700" cy="1042611"/>
      </dsp:txXfrm>
    </dsp:sp>
    <dsp:sp modelId="{55BA4138-F861-4B9B-9651-D02FA9B9D26D}">
      <dsp:nvSpPr>
        <dsp:cNvPr id="0" name=""/>
        <dsp:cNvSpPr/>
      </dsp:nvSpPr>
      <dsp:spPr>
        <a:xfrm rot="5400000">
          <a:off x="-266634" y="3439669"/>
          <a:ext cx="1777565" cy="1244296"/>
        </a:xfrm>
        <a:prstGeom prst="chevron">
          <a:avLst/>
        </a:prstGeom>
        <a:solidFill>
          <a:schemeClr val="accent5">
            <a:hueOff val="-760472"/>
            <a:satOff val="74010"/>
            <a:lumOff val="-35686"/>
            <a:alphaOff val="0"/>
          </a:schemeClr>
        </a:solidFill>
        <a:ln w="25400" cap="flat" cmpd="sng" algn="ctr">
          <a:solidFill>
            <a:schemeClr val="accent5">
              <a:hueOff val="-760472"/>
              <a:satOff val="74010"/>
              <a:lumOff val="-35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rgbClr val="000000"/>
              </a:solidFill>
            </a:rPr>
            <a:t>Hutchinson (1957)</a:t>
          </a:r>
          <a:endParaRPr lang="es-EC" sz="1900" kern="1200" dirty="0">
            <a:solidFill>
              <a:srgbClr val="000000"/>
            </a:solidFill>
          </a:endParaRPr>
        </a:p>
      </dsp:txBody>
      <dsp:txXfrm rot="-5400000">
        <a:off x="1" y="3795182"/>
        <a:ext cx="1244296" cy="533269"/>
      </dsp:txXfrm>
    </dsp:sp>
    <dsp:sp modelId="{AC8E02C1-AD9D-4183-8AC1-B2A015C5768D}">
      <dsp:nvSpPr>
        <dsp:cNvPr id="0" name=""/>
        <dsp:cNvSpPr/>
      </dsp:nvSpPr>
      <dsp:spPr>
        <a:xfrm rot="5400000">
          <a:off x="3359139" y="1058191"/>
          <a:ext cx="1155417" cy="5385103"/>
        </a:xfrm>
        <a:prstGeom prst="round2SameRect">
          <a:avLst/>
        </a:prstGeom>
        <a:solidFill>
          <a:schemeClr val="lt1">
            <a:alpha val="90000"/>
            <a:hueOff val="0"/>
            <a:satOff val="0"/>
            <a:lumOff val="0"/>
            <a:alphaOff val="0"/>
          </a:schemeClr>
        </a:solidFill>
        <a:ln w="25400" cap="flat" cmpd="sng" algn="ctr">
          <a:solidFill>
            <a:schemeClr val="accent5">
              <a:hueOff val="-760472"/>
              <a:satOff val="74010"/>
              <a:lumOff val="-3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C" sz="2400" kern="1200" dirty="0" err="1" smtClean="0">
              <a:solidFill>
                <a:srgbClr val="000000"/>
              </a:solidFill>
            </a:rPr>
            <a:t>Hipervolumen</a:t>
          </a:r>
          <a:r>
            <a:rPr lang="es-EC" sz="2400" kern="1200" dirty="0" smtClean="0">
              <a:solidFill>
                <a:srgbClr val="000000"/>
              </a:solidFill>
            </a:rPr>
            <a:t> de n-dimensiones</a:t>
          </a:r>
          <a:endParaRPr lang="es-EC" sz="2400" kern="1200" dirty="0">
            <a:solidFill>
              <a:srgbClr val="000000"/>
            </a:solidFill>
          </a:endParaRPr>
        </a:p>
      </dsp:txBody>
      <dsp:txXfrm rot="-5400000">
        <a:off x="1244297" y="3229437"/>
        <a:ext cx="5328700" cy="1042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DDEF2-7B81-4CE7-B1AD-BEB127258041}">
      <dsp:nvSpPr>
        <dsp:cNvPr id="0" name=""/>
        <dsp:cNvSpPr/>
      </dsp:nvSpPr>
      <dsp:spPr>
        <a:xfrm>
          <a:off x="3750468" y="2673399"/>
          <a:ext cx="982265" cy="467469"/>
        </a:xfrm>
        <a:custGeom>
          <a:avLst/>
          <a:gdLst/>
          <a:ahLst/>
          <a:cxnLst/>
          <a:rect l="0" t="0" r="0" b="0"/>
          <a:pathLst>
            <a:path>
              <a:moveTo>
                <a:pt x="0" y="0"/>
              </a:moveTo>
              <a:lnTo>
                <a:pt x="0" y="318566"/>
              </a:lnTo>
              <a:lnTo>
                <a:pt x="982265" y="318566"/>
              </a:lnTo>
              <a:lnTo>
                <a:pt x="982265" y="46746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A88E5A-1876-4A02-8C4C-63439E3256F6}">
      <dsp:nvSpPr>
        <dsp:cNvPr id="0" name=""/>
        <dsp:cNvSpPr/>
      </dsp:nvSpPr>
      <dsp:spPr>
        <a:xfrm>
          <a:off x="2768203" y="2673399"/>
          <a:ext cx="982265" cy="467469"/>
        </a:xfrm>
        <a:custGeom>
          <a:avLst/>
          <a:gdLst/>
          <a:ahLst/>
          <a:cxnLst/>
          <a:rect l="0" t="0" r="0" b="0"/>
          <a:pathLst>
            <a:path>
              <a:moveTo>
                <a:pt x="982265" y="0"/>
              </a:moveTo>
              <a:lnTo>
                <a:pt x="982265" y="318566"/>
              </a:lnTo>
              <a:lnTo>
                <a:pt x="0" y="318566"/>
              </a:lnTo>
              <a:lnTo>
                <a:pt x="0" y="46746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33E987-A459-421B-A7D0-FC42902A2F49}">
      <dsp:nvSpPr>
        <dsp:cNvPr id="0" name=""/>
        <dsp:cNvSpPr/>
      </dsp:nvSpPr>
      <dsp:spPr>
        <a:xfrm>
          <a:off x="2277070" y="1185267"/>
          <a:ext cx="1473398" cy="467469"/>
        </a:xfrm>
        <a:custGeom>
          <a:avLst/>
          <a:gdLst/>
          <a:ahLst/>
          <a:cxnLst/>
          <a:rect l="0" t="0" r="0" b="0"/>
          <a:pathLst>
            <a:path>
              <a:moveTo>
                <a:pt x="0" y="0"/>
              </a:moveTo>
              <a:lnTo>
                <a:pt x="0" y="318566"/>
              </a:lnTo>
              <a:lnTo>
                <a:pt x="1473398" y="318566"/>
              </a:lnTo>
              <a:lnTo>
                <a:pt x="1473398" y="4674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3FE737-3543-4EE8-94A0-722D51DD350D}">
      <dsp:nvSpPr>
        <dsp:cNvPr id="0" name=""/>
        <dsp:cNvSpPr/>
      </dsp:nvSpPr>
      <dsp:spPr>
        <a:xfrm>
          <a:off x="757951" y="2673399"/>
          <a:ext cx="91440" cy="467469"/>
        </a:xfrm>
        <a:custGeom>
          <a:avLst/>
          <a:gdLst/>
          <a:ahLst/>
          <a:cxnLst/>
          <a:rect l="0" t="0" r="0" b="0"/>
          <a:pathLst>
            <a:path>
              <a:moveTo>
                <a:pt x="45720" y="0"/>
              </a:moveTo>
              <a:lnTo>
                <a:pt x="45720" y="46746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960B6-D841-4E4C-A7D8-DF010F014035}">
      <dsp:nvSpPr>
        <dsp:cNvPr id="0" name=""/>
        <dsp:cNvSpPr/>
      </dsp:nvSpPr>
      <dsp:spPr>
        <a:xfrm>
          <a:off x="803671" y="1185267"/>
          <a:ext cx="1473398" cy="467469"/>
        </a:xfrm>
        <a:custGeom>
          <a:avLst/>
          <a:gdLst/>
          <a:ahLst/>
          <a:cxnLst/>
          <a:rect l="0" t="0" r="0" b="0"/>
          <a:pathLst>
            <a:path>
              <a:moveTo>
                <a:pt x="1473398" y="0"/>
              </a:moveTo>
              <a:lnTo>
                <a:pt x="1473398" y="318566"/>
              </a:lnTo>
              <a:lnTo>
                <a:pt x="0" y="318566"/>
              </a:lnTo>
              <a:lnTo>
                <a:pt x="0" y="4674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FDAC9-B329-4E64-942C-AFEA046ED77C}">
      <dsp:nvSpPr>
        <dsp:cNvPr id="0" name=""/>
        <dsp:cNvSpPr/>
      </dsp:nvSpPr>
      <dsp:spPr>
        <a:xfrm>
          <a:off x="1473398" y="164603"/>
          <a:ext cx="1607343" cy="10206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4408F9C-FE27-42F9-AC4E-3B61EBB524A9}">
      <dsp:nvSpPr>
        <dsp:cNvPr id="0" name=""/>
        <dsp:cNvSpPr/>
      </dsp:nvSpPr>
      <dsp:spPr>
        <a:xfrm>
          <a:off x="1651992" y="334267"/>
          <a:ext cx="1607343" cy="10206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Modelo       Y = </a:t>
          </a:r>
          <a:r>
            <a:rPr lang="es-EC" sz="2100" i="1" kern="1200" dirty="0" smtClean="0"/>
            <a:t>f </a:t>
          </a:r>
          <a:r>
            <a:rPr lang="es-EC" sz="2100" kern="1200" dirty="0" smtClean="0"/>
            <a:t>(X).</a:t>
          </a:r>
          <a:endParaRPr lang="es-EC" sz="2100" kern="1200" dirty="0"/>
        </a:p>
      </dsp:txBody>
      <dsp:txXfrm>
        <a:off x="1681886" y="364161"/>
        <a:ext cx="1547555" cy="960875"/>
      </dsp:txXfrm>
    </dsp:sp>
    <dsp:sp modelId="{A3C4E4FB-3BE1-4BF8-ADDD-BB7AC965D5D7}">
      <dsp:nvSpPr>
        <dsp:cNvPr id="0" name=""/>
        <dsp:cNvSpPr/>
      </dsp:nvSpPr>
      <dsp:spPr>
        <a:xfrm>
          <a:off x="0" y="1652736"/>
          <a:ext cx="1607343" cy="102066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4A5DA3B-E780-4628-894F-D087DF144037}">
      <dsp:nvSpPr>
        <dsp:cNvPr id="0" name=""/>
        <dsp:cNvSpPr/>
      </dsp:nvSpPr>
      <dsp:spPr>
        <a:xfrm>
          <a:off x="178593" y="1822400"/>
          <a:ext cx="1607343" cy="102066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Y </a:t>
          </a:r>
          <a:endParaRPr lang="es-EC" sz="2100" kern="1200" dirty="0"/>
        </a:p>
      </dsp:txBody>
      <dsp:txXfrm>
        <a:off x="208487" y="1852294"/>
        <a:ext cx="1547555" cy="960875"/>
      </dsp:txXfrm>
    </dsp:sp>
    <dsp:sp modelId="{0E4CAED3-E372-480C-90C8-54FD54BAF432}">
      <dsp:nvSpPr>
        <dsp:cNvPr id="0" name=""/>
        <dsp:cNvSpPr/>
      </dsp:nvSpPr>
      <dsp:spPr>
        <a:xfrm>
          <a:off x="0" y="3140868"/>
          <a:ext cx="1607343" cy="10206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E47775-725A-4E7A-98A9-1EDA62D9F459}">
      <dsp:nvSpPr>
        <dsp:cNvPr id="0" name=""/>
        <dsp:cNvSpPr/>
      </dsp:nvSpPr>
      <dsp:spPr>
        <a:xfrm>
          <a:off x="178593" y="3310532"/>
          <a:ext cx="1607343" cy="102066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Probabilidad de Presencia</a:t>
          </a:r>
          <a:endParaRPr lang="es-EC" sz="2100" kern="1200" dirty="0"/>
        </a:p>
      </dsp:txBody>
      <dsp:txXfrm>
        <a:off x="208487" y="3340426"/>
        <a:ext cx="1547555" cy="960875"/>
      </dsp:txXfrm>
    </dsp:sp>
    <dsp:sp modelId="{B2CAE89A-CDDA-497D-9968-C4E5C210EA13}">
      <dsp:nvSpPr>
        <dsp:cNvPr id="0" name=""/>
        <dsp:cNvSpPr/>
      </dsp:nvSpPr>
      <dsp:spPr>
        <a:xfrm>
          <a:off x="2946796" y="1652736"/>
          <a:ext cx="1607343" cy="102066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CADFD9-58E1-4D6A-B9F6-52BA19C180F9}">
      <dsp:nvSpPr>
        <dsp:cNvPr id="0" name=""/>
        <dsp:cNvSpPr/>
      </dsp:nvSpPr>
      <dsp:spPr>
        <a:xfrm>
          <a:off x="3125390" y="1822400"/>
          <a:ext cx="1607343" cy="102066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i="1" kern="1200" dirty="0" smtClean="0"/>
            <a:t>f </a:t>
          </a:r>
          <a:r>
            <a:rPr lang="es-EC" sz="2100" kern="1200" dirty="0" smtClean="0"/>
            <a:t>(X) </a:t>
          </a:r>
          <a:endParaRPr lang="es-EC" sz="2100" kern="1200" dirty="0"/>
        </a:p>
      </dsp:txBody>
      <dsp:txXfrm>
        <a:off x="3155284" y="1852294"/>
        <a:ext cx="1547555" cy="960875"/>
      </dsp:txXfrm>
    </dsp:sp>
    <dsp:sp modelId="{25AE1295-CEED-4CF2-B485-8941793F8EFE}">
      <dsp:nvSpPr>
        <dsp:cNvPr id="0" name=""/>
        <dsp:cNvSpPr/>
      </dsp:nvSpPr>
      <dsp:spPr>
        <a:xfrm>
          <a:off x="1964531" y="3140868"/>
          <a:ext cx="1607343" cy="10206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7EC9598-AA98-4969-8FAF-83119769C0EF}">
      <dsp:nvSpPr>
        <dsp:cNvPr id="0" name=""/>
        <dsp:cNvSpPr/>
      </dsp:nvSpPr>
      <dsp:spPr>
        <a:xfrm>
          <a:off x="2143125" y="3310532"/>
          <a:ext cx="1607343" cy="102066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Puntos de Presencia</a:t>
          </a:r>
          <a:endParaRPr lang="es-EC" sz="2100" kern="1200" dirty="0"/>
        </a:p>
      </dsp:txBody>
      <dsp:txXfrm>
        <a:off x="2173019" y="3340426"/>
        <a:ext cx="1547555" cy="960875"/>
      </dsp:txXfrm>
    </dsp:sp>
    <dsp:sp modelId="{EE1365A7-5DF0-4B44-AC2A-A3AA96A9DF79}">
      <dsp:nvSpPr>
        <dsp:cNvPr id="0" name=""/>
        <dsp:cNvSpPr/>
      </dsp:nvSpPr>
      <dsp:spPr>
        <a:xfrm>
          <a:off x="3929062" y="3140868"/>
          <a:ext cx="1607343" cy="10206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156304A-183C-4E57-BD61-D15ED14415B6}">
      <dsp:nvSpPr>
        <dsp:cNvPr id="0" name=""/>
        <dsp:cNvSpPr/>
      </dsp:nvSpPr>
      <dsp:spPr>
        <a:xfrm>
          <a:off x="4107656" y="3310532"/>
          <a:ext cx="1607343" cy="102066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Variables descriptivas</a:t>
          </a:r>
          <a:endParaRPr lang="es-EC" sz="2100" kern="1200" dirty="0"/>
        </a:p>
      </dsp:txBody>
      <dsp:txXfrm>
        <a:off x="4137550" y="3340426"/>
        <a:ext cx="1547555" cy="960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9E51B-4572-4887-8358-186C73BC4C8E}">
      <dsp:nvSpPr>
        <dsp:cNvPr id="0" name=""/>
        <dsp:cNvSpPr/>
      </dsp:nvSpPr>
      <dsp:spPr>
        <a:xfrm>
          <a:off x="1025" y="1352599"/>
          <a:ext cx="1358800" cy="1358800"/>
        </a:xfrm>
        <a:prstGeom prst="ellipse">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C" sz="2500" kern="1200" dirty="0"/>
        </a:p>
      </dsp:txBody>
      <dsp:txXfrm>
        <a:off x="200017" y="1551591"/>
        <a:ext cx="960816" cy="960816"/>
      </dsp:txXfrm>
    </dsp:sp>
    <dsp:sp modelId="{748E1092-DB1D-4B0A-9BA8-EB7FD7AF83C1}">
      <dsp:nvSpPr>
        <dsp:cNvPr id="0" name=""/>
        <dsp:cNvSpPr/>
      </dsp:nvSpPr>
      <dsp:spPr>
        <a:xfrm>
          <a:off x="1470160" y="1637947"/>
          <a:ext cx="788104" cy="788104"/>
        </a:xfrm>
        <a:prstGeom prst="mathPlus">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1574623" y="1939318"/>
        <a:ext cx="579178" cy="185362"/>
      </dsp:txXfrm>
    </dsp:sp>
    <dsp:sp modelId="{D2BBB70E-A8A6-4354-B6FB-7B390CC3152D}">
      <dsp:nvSpPr>
        <dsp:cNvPr id="0" name=""/>
        <dsp:cNvSpPr/>
      </dsp:nvSpPr>
      <dsp:spPr>
        <a:xfrm>
          <a:off x="2368599" y="1352599"/>
          <a:ext cx="1358800" cy="1358800"/>
        </a:xfrm>
        <a:prstGeom prst="ellipse">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C" sz="2500" kern="1200" dirty="0"/>
        </a:p>
      </dsp:txBody>
      <dsp:txXfrm>
        <a:off x="2567591" y="1551591"/>
        <a:ext cx="960816" cy="960816"/>
      </dsp:txXfrm>
    </dsp:sp>
    <dsp:sp modelId="{61C54DEA-FE07-406F-B7EF-5B219E7744ED}">
      <dsp:nvSpPr>
        <dsp:cNvPr id="0" name=""/>
        <dsp:cNvSpPr/>
      </dsp:nvSpPr>
      <dsp:spPr>
        <a:xfrm>
          <a:off x="3837735" y="1637947"/>
          <a:ext cx="788104" cy="788104"/>
        </a:xfrm>
        <a:prstGeom prst="mathEqual">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EC" sz="3300" kern="1200"/>
        </a:p>
      </dsp:txBody>
      <dsp:txXfrm>
        <a:off x="3942198" y="1800296"/>
        <a:ext cx="579178" cy="463406"/>
      </dsp:txXfrm>
    </dsp:sp>
    <dsp:sp modelId="{8F37153B-CDB9-49F8-A475-6A2C4A59657F}">
      <dsp:nvSpPr>
        <dsp:cNvPr id="0" name=""/>
        <dsp:cNvSpPr/>
      </dsp:nvSpPr>
      <dsp:spPr>
        <a:xfrm>
          <a:off x="4736174" y="1352599"/>
          <a:ext cx="1358800" cy="1358800"/>
        </a:xfrm>
        <a:prstGeom prst="ellipse">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C" sz="2500" kern="1200"/>
        </a:p>
      </dsp:txBody>
      <dsp:txXfrm>
        <a:off x="4935166" y="1551591"/>
        <a:ext cx="960816" cy="960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EE221-A7FE-4956-86D1-3FD4F1ABC0F3}">
      <dsp:nvSpPr>
        <dsp:cNvPr id="0" name=""/>
        <dsp:cNvSpPr/>
      </dsp:nvSpPr>
      <dsp:spPr>
        <a:xfrm>
          <a:off x="1423" y="0"/>
          <a:ext cx="2215343" cy="426720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S" sz="1600" kern="1200" smtClean="0">
              <a:solidFill>
                <a:srgbClr val="000000"/>
              </a:solidFill>
            </a:rPr>
            <a:t>Global Biodiversity Information Facility-GBIF (www.gbif.org)</a:t>
          </a:r>
          <a:endParaRPr lang="es-EC" sz="1600" kern="1200" dirty="0">
            <a:solidFill>
              <a:srgbClr val="000000"/>
            </a:solidFill>
          </a:endParaRPr>
        </a:p>
        <a:p>
          <a:pPr marL="114300" lvl="1" indent="-114300" algn="l" defTabSz="533400">
            <a:lnSpc>
              <a:spcPct val="90000"/>
            </a:lnSpc>
            <a:spcBef>
              <a:spcPct val="0"/>
            </a:spcBef>
            <a:spcAft>
              <a:spcPct val="15000"/>
            </a:spcAft>
            <a:buChar char="••"/>
          </a:pPr>
          <a:r>
            <a:rPr lang="es-ES" sz="1200" kern="1200" smtClean="0">
              <a:solidFill>
                <a:srgbClr val="000000"/>
              </a:solidFill>
            </a:rPr>
            <a:t>395 registros de presencia</a:t>
          </a:r>
          <a:endParaRPr lang="es-EC" sz="1200" kern="1200" dirty="0">
            <a:solidFill>
              <a:srgbClr val="000000"/>
            </a:solidFill>
          </a:endParaRPr>
        </a:p>
      </dsp:txBody>
      <dsp:txXfrm>
        <a:off x="1423" y="1706880"/>
        <a:ext cx="2215343" cy="1706880"/>
      </dsp:txXfrm>
    </dsp:sp>
    <dsp:sp modelId="{084B0EFD-EFF6-4811-B4AC-3D4C1E1FD6B2}">
      <dsp:nvSpPr>
        <dsp:cNvPr id="0" name=""/>
        <dsp:cNvSpPr/>
      </dsp:nvSpPr>
      <dsp:spPr>
        <a:xfrm>
          <a:off x="398607" y="256032"/>
          <a:ext cx="1420977" cy="142097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C4BF525-256B-4DD0-B40C-AC87EBF15421}">
      <dsp:nvSpPr>
        <dsp:cNvPr id="0" name=""/>
        <dsp:cNvSpPr/>
      </dsp:nvSpPr>
      <dsp:spPr>
        <a:xfrm>
          <a:off x="2283228" y="0"/>
          <a:ext cx="2215343" cy="4267200"/>
        </a:xfrm>
        <a:prstGeom prst="roundRect">
          <a:avLst>
            <a:gd name="adj" fmla="val 10000"/>
          </a:avLst>
        </a:prstGeom>
        <a:gradFill rotWithShape="0">
          <a:gsLst>
            <a:gs pos="0">
              <a:schemeClr val="accent4">
                <a:hueOff val="3311988"/>
                <a:satOff val="8620"/>
                <a:lumOff val="-6960"/>
                <a:alphaOff val="0"/>
                <a:shade val="51000"/>
                <a:satMod val="130000"/>
              </a:schemeClr>
            </a:gs>
            <a:gs pos="80000">
              <a:schemeClr val="accent4">
                <a:hueOff val="3311988"/>
                <a:satOff val="8620"/>
                <a:lumOff val="-6960"/>
                <a:alphaOff val="0"/>
                <a:shade val="93000"/>
                <a:satMod val="130000"/>
              </a:schemeClr>
            </a:gs>
            <a:gs pos="100000">
              <a:schemeClr val="accent4">
                <a:hueOff val="3311988"/>
                <a:satOff val="8620"/>
                <a:lumOff val="-69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S" sz="1600" kern="1200" smtClean="0">
              <a:solidFill>
                <a:srgbClr val="000000"/>
              </a:solidFill>
            </a:rPr>
            <a:t>Vector Map (www.vectormap.org/)</a:t>
          </a:r>
          <a:endParaRPr lang="es-EC" sz="1600" kern="1200" dirty="0">
            <a:solidFill>
              <a:srgbClr val="000000"/>
            </a:solidFill>
          </a:endParaRPr>
        </a:p>
        <a:p>
          <a:pPr marL="114300" lvl="1" indent="-114300" algn="l" defTabSz="533400">
            <a:lnSpc>
              <a:spcPct val="90000"/>
            </a:lnSpc>
            <a:spcBef>
              <a:spcPct val="0"/>
            </a:spcBef>
            <a:spcAft>
              <a:spcPct val="15000"/>
            </a:spcAft>
            <a:buChar char="••"/>
          </a:pPr>
          <a:r>
            <a:rPr lang="es-ES" sz="1200" kern="1200" smtClean="0">
              <a:solidFill>
                <a:srgbClr val="000000"/>
              </a:solidFill>
            </a:rPr>
            <a:t>364 registros de presencia </a:t>
          </a:r>
          <a:endParaRPr lang="es-EC" sz="1200" kern="1200" dirty="0">
            <a:solidFill>
              <a:srgbClr val="000000"/>
            </a:solidFill>
          </a:endParaRPr>
        </a:p>
      </dsp:txBody>
      <dsp:txXfrm>
        <a:off x="2283228" y="1706880"/>
        <a:ext cx="2215343" cy="1706880"/>
      </dsp:txXfrm>
    </dsp:sp>
    <dsp:sp modelId="{7E4B01E7-3E9F-4644-AFDB-2B211BB5AAE5}">
      <dsp:nvSpPr>
        <dsp:cNvPr id="0" name=""/>
        <dsp:cNvSpPr/>
      </dsp:nvSpPr>
      <dsp:spPr>
        <a:xfrm>
          <a:off x="2680411" y="256032"/>
          <a:ext cx="1420977" cy="1420977"/>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ACD30C5-56C6-45EE-AB88-80E7765D33A1}">
      <dsp:nvSpPr>
        <dsp:cNvPr id="0" name=""/>
        <dsp:cNvSpPr/>
      </dsp:nvSpPr>
      <dsp:spPr>
        <a:xfrm>
          <a:off x="4565032" y="0"/>
          <a:ext cx="2215343" cy="4267200"/>
        </a:xfrm>
        <a:prstGeom prst="roundRect">
          <a:avLst>
            <a:gd name="adj" fmla="val 10000"/>
          </a:avLst>
        </a:prstGeom>
        <a:gradFill rotWithShape="0">
          <a:gsLst>
            <a:gs pos="0">
              <a:schemeClr val="accent4">
                <a:hueOff val="6623976"/>
                <a:satOff val="17241"/>
                <a:lumOff val="-13921"/>
                <a:alphaOff val="0"/>
                <a:shade val="51000"/>
                <a:satMod val="130000"/>
              </a:schemeClr>
            </a:gs>
            <a:gs pos="80000">
              <a:schemeClr val="accent4">
                <a:hueOff val="6623976"/>
                <a:satOff val="17241"/>
                <a:lumOff val="-13921"/>
                <a:alphaOff val="0"/>
                <a:shade val="93000"/>
                <a:satMod val="130000"/>
              </a:schemeClr>
            </a:gs>
            <a:gs pos="100000">
              <a:schemeClr val="accent4">
                <a:hueOff val="6623976"/>
                <a:satOff val="17241"/>
                <a:lumOff val="-139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s-ES" sz="1400" i="1" kern="1200" smtClean="0">
              <a:solidFill>
                <a:srgbClr val="000000"/>
              </a:solidFill>
            </a:rPr>
            <a:t>New highland distribution records of multiple Anopheles species in the Ecuadorian</a:t>
          </a:r>
          <a:r>
            <a:rPr lang="es-ES" sz="1400" kern="1200" smtClean="0">
              <a:solidFill>
                <a:srgbClr val="000000"/>
              </a:solidFill>
            </a:rPr>
            <a:t> </a:t>
          </a:r>
          <a:r>
            <a:rPr lang="es-ES" sz="1400" i="1" kern="1200" smtClean="0">
              <a:solidFill>
                <a:srgbClr val="000000"/>
              </a:solidFill>
            </a:rPr>
            <a:t>Andes</a:t>
          </a:r>
          <a:r>
            <a:rPr lang="es-ES" sz="1400" kern="1200" smtClean="0">
              <a:solidFill>
                <a:srgbClr val="000000"/>
              </a:solidFill>
            </a:rPr>
            <a:t> (Pinault &amp; Hunter , 2011).</a:t>
          </a:r>
          <a:endParaRPr lang="es-EC" sz="1400" kern="1200" dirty="0" smtClean="0">
            <a:solidFill>
              <a:srgbClr val="000000"/>
            </a:solidFill>
          </a:endParaRPr>
        </a:p>
        <a:p>
          <a:pPr marL="114300" lvl="1" indent="-114300" algn="l" defTabSz="533400">
            <a:lnSpc>
              <a:spcPct val="90000"/>
            </a:lnSpc>
            <a:spcBef>
              <a:spcPct val="0"/>
            </a:spcBef>
            <a:spcAft>
              <a:spcPct val="15000"/>
            </a:spcAft>
            <a:buChar char="••"/>
          </a:pPr>
          <a:r>
            <a:rPr lang="es-EC" sz="1200" kern="1200" smtClean="0">
              <a:solidFill>
                <a:srgbClr val="000000"/>
              </a:solidFill>
            </a:rPr>
            <a:t>60 registros de presencia</a:t>
          </a:r>
          <a:r>
            <a:rPr lang="es-EC" sz="1100" kern="1200" smtClean="0">
              <a:solidFill>
                <a:srgbClr val="000000"/>
              </a:solidFill>
            </a:rPr>
            <a:t>.</a:t>
          </a:r>
          <a:endParaRPr lang="es-EC" sz="1100" kern="1200" dirty="0" smtClean="0">
            <a:solidFill>
              <a:srgbClr val="000000"/>
            </a:solidFill>
          </a:endParaRPr>
        </a:p>
      </dsp:txBody>
      <dsp:txXfrm>
        <a:off x="4565032" y="1706880"/>
        <a:ext cx="2215343" cy="1706880"/>
      </dsp:txXfrm>
    </dsp:sp>
    <dsp:sp modelId="{78EED477-0705-47BC-950D-6294C1D7FC2C}">
      <dsp:nvSpPr>
        <dsp:cNvPr id="0" name=""/>
        <dsp:cNvSpPr/>
      </dsp:nvSpPr>
      <dsp:spPr>
        <a:xfrm>
          <a:off x="4962215" y="256032"/>
          <a:ext cx="1420977" cy="1420977"/>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52F2583-D982-4831-A119-7B333AD5B582}">
      <dsp:nvSpPr>
        <dsp:cNvPr id="0" name=""/>
        <dsp:cNvSpPr/>
      </dsp:nvSpPr>
      <dsp:spPr>
        <a:xfrm>
          <a:off x="271271" y="3413760"/>
          <a:ext cx="6239256" cy="640080"/>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B0136-00C6-4EAA-ADB8-08EF198D999B}">
      <dsp:nvSpPr>
        <dsp:cNvPr id="0" name=""/>
        <dsp:cNvSpPr/>
      </dsp:nvSpPr>
      <dsp:spPr>
        <a:xfrm>
          <a:off x="19553" y="25998"/>
          <a:ext cx="6742693" cy="981993"/>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254000" bIns="155891" numCol="1" spcCol="1270" anchor="ctr" anchorCtr="0">
          <a:noAutofit/>
        </a:bodyPr>
        <a:lstStyle/>
        <a:p>
          <a:pPr lvl="0" algn="l" defTabSz="889000">
            <a:lnSpc>
              <a:spcPct val="90000"/>
            </a:lnSpc>
            <a:spcBef>
              <a:spcPct val="0"/>
            </a:spcBef>
            <a:spcAft>
              <a:spcPct val="35000"/>
            </a:spcAft>
          </a:pPr>
          <a:r>
            <a:rPr lang="es-EC" sz="2000" kern="1200" dirty="0" smtClean="0"/>
            <a:t>Medioambientales</a:t>
          </a:r>
          <a:endParaRPr lang="es-EC" sz="2000" kern="1200" dirty="0"/>
        </a:p>
      </dsp:txBody>
      <dsp:txXfrm>
        <a:off x="19553" y="271496"/>
        <a:ext cx="6497195" cy="490997"/>
      </dsp:txXfrm>
    </dsp:sp>
    <dsp:sp modelId="{F6CDAE0C-ED93-4FD8-B0AA-81CA211B7416}">
      <dsp:nvSpPr>
        <dsp:cNvPr id="0" name=""/>
        <dsp:cNvSpPr/>
      </dsp:nvSpPr>
      <dsp:spPr>
        <a:xfrm>
          <a:off x="19553" y="714995"/>
          <a:ext cx="2076749" cy="202820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solidFill>
                <a:srgbClr val="000000"/>
              </a:solidFill>
            </a:rPr>
            <a:t>WORLDCLIM</a:t>
          </a:r>
          <a:endParaRPr lang="es-EC" sz="1400" kern="1200" dirty="0">
            <a:solidFill>
              <a:srgbClr val="000000"/>
            </a:solidFill>
          </a:endParaRPr>
        </a:p>
        <a:p>
          <a:pPr lvl="0" algn="l" defTabSz="622300">
            <a:lnSpc>
              <a:spcPct val="90000"/>
            </a:lnSpc>
            <a:spcBef>
              <a:spcPct val="0"/>
            </a:spcBef>
            <a:spcAft>
              <a:spcPct val="35000"/>
            </a:spcAft>
          </a:pPr>
          <a:r>
            <a:rPr lang="es-ES" sz="1400" kern="1200" dirty="0" smtClean="0">
              <a:solidFill>
                <a:srgbClr val="000000"/>
              </a:solidFill>
            </a:rPr>
            <a:t>Interpolación de los promedios de datos climáticos mensuales.</a:t>
          </a:r>
        </a:p>
        <a:p>
          <a:pPr lvl="0" algn="l" defTabSz="622300">
            <a:lnSpc>
              <a:spcPct val="90000"/>
            </a:lnSpc>
            <a:spcBef>
              <a:spcPct val="0"/>
            </a:spcBef>
            <a:spcAft>
              <a:spcPct val="35000"/>
            </a:spcAft>
          </a:pPr>
          <a:r>
            <a:rPr lang="es-ES" sz="1400" kern="1200" dirty="0" smtClean="0">
              <a:solidFill>
                <a:srgbClr val="000000"/>
              </a:solidFill>
            </a:rPr>
            <a:t>19 variables bioclimáticas </a:t>
          </a:r>
          <a:endParaRPr lang="es-EC" sz="1400" kern="1200" dirty="0">
            <a:solidFill>
              <a:srgbClr val="000000"/>
            </a:solidFill>
          </a:endParaRPr>
        </a:p>
        <a:p>
          <a:pPr lvl="0" algn="l" defTabSz="622300">
            <a:lnSpc>
              <a:spcPct val="90000"/>
            </a:lnSpc>
            <a:spcBef>
              <a:spcPct val="0"/>
            </a:spcBef>
            <a:spcAft>
              <a:spcPct val="35000"/>
            </a:spcAft>
          </a:pPr>
          <a:r>
            <a:rPr lang="es-EC" sz="1400" kern="1200" dirty="0" smtClean="0">
              <a:solidFill>
                <a:srgbClr val="000000"/>
              </a:solidFill>
            </a:rPr>
            <a:t>Resolución espacial : 1 km</a:t>
          </a:r>
          <a:endParaRPr lang="es-EC" sz="1400" kern="1200" dirty="0">
            <a:solidFill>
              <a:srgbClr val="000000"/>
            </a:solidFill>
          </a:endParaRPr>
        </a:p>
        <a:p>
          <a:pPr lvl="0" algn="l" defTabSz="622300">
            <a:lnSpc>
              <a:spcPct val="90000"/>
            </a:lnSpc>
            <a:spcBef>
              <a:spcPct val="0"/>
            </a:spcBef>
            <a:spcAft>
              <a:spcPct val="35000"/>
            </a:spcAft>
          </a:pPr>
          <a:r>
            <a:rPr lang="es-EC" sz="1400" kern="1200" dirty="0" smtClean="0">
              <a:solidFill>
                <a:srgbClr val="000000"/>
              </a:solidFill>
            </a:rPr>
            <a:t>Años: 1950-2000 </a:t>
          </a:r>
        </a:p>
        <a:p>
          <a:pPr lvl="0" algn="l" defTabSz="622300">
            <a:lnSpc>
              <a:spcPct val="90000"/>
            </a:lnSpc>
            <a:spcBef>
              <a:spcPct val="0"/>
            </a:spcBef>
            <a:spcAft>
              <a:spcPct val="35000"/>
            </a:spcAft>
          </a:pPr>
          <a:endParaRPr lang="es-EC" sz="1400" kern="1200" dirty="0">
            <a:solidFill>
              <a:srgbClr val="000000"/>
            </a:solidFill>
          </a:endParaRPr>
        </a:p>
      </dsp:txBody>
      <dsp:txXfrm>
        <a:off x="19553" y="714995"/>
        <a:ext cx="2076749" cy="2028202"/>
      </dsp:txXfrm>
    </dsp:sp>
    <dsp:sp modelId="{02230C5A-F7B9-4DDA-9360-9289BBACED94}">
      <dsp:nvSpPr>
        <dsp:cNvPr id="0" name=""/>
        <dsp:cNvSpPr/>
      </dsp:nvSpPr>
      <dsp:spPr>
        <a:xfrm>
          <a:off x="2096303" y="353329"/>
          <a:ext cx="4665943" cy="981993"/>
        </a:xfrm>
        <a:prstGeom prst="rightArrow">
          <a:avLst>
            <a:gd name="adj1" fmla="val 50000"/>
            <a:gd name="adj2" fmla="val 50000"/>
          </a:avLst>
        </a:prstGeom>
        <a:solidFill>
          <a:srgbClr val="35759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254000" bIns="155891" numCol="1" spcCol="1270" anchor="ctr" anchorCtr="0">
          <a:noAutofit/>
        </a:bodyPr>
        <a:lstStyle/>
        <a:p>
          <a:pPr lvl="0" algn="l" defTabSz="889000">
            <a:lnSpc>
              <a:spcPct val="90000"/>
            </a:lnSpc>
            <a:spcBef>
              <a:spcPct val="0"/>
            </a:spcBef>
            <a:spcAft>
              <a:spcPct val="35000"/>
            </a:spcAft>
          </a:pPr>
          <a:r>
            <a:rPr lang="es-EC" sz="2000" kern="1200" dirty="0" smtClean="0"/>
            <a:t>Geoespaciales</a:t>
          </a:r>
          <a:endParaRPr lang="es-EC" sz="2000" kern="1200" dirty="0"/>
        </a:p>
      </dsp:txBody>
      <dsp:txXfrm>
        <a:off x="2096303" y="598827"/>
        <a:ext cx="4420445" cy="490997"/>
      </dsp:txXfrm>
    </dsp:sp>
    <dsp:sp modelId="{A66BA6B6-49CD-4A08-A013-A2FFC89ED46C}">
      <dsp:nvSpPr>
        <dsp:cNvPr id="0" name=""/>
        <dsp:cNvSpPr/>
      </dsp:nvSpPr>
      <dsp:spPr>
        <a:xfrm>
          <a:off x="2096303" y="1110587"/>
          <a:ext cx="2076749" cy="189168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0" kern="1200" dirty="0" smtClean="0">
              <a:solidFill>
                <a:srgbClr val="000000"/>
              </a:solidFill>
            </a:rPr>
            <a:t>Sistema Nacional de Información (SNI).</a:t>
          </a:r>
          <a:endParaRPr lang="es-EC" sz="1400" b="0" kern="1200" dirty="0">
            <a:solidFill>
              <a:srgbClr val="000000"/>
            </a:solidFill>
          </a:endParaRPr>
        </a:p>
        <a:p>
          <a:pPr lvl="0" algn="l" defTabSz="622300">
            <a:lnSpc>
              <a:spcPct val="90000"/>
            </a:lnSpc>
            <a:spcBef>
              <a:spcPct val="0"/>
            </a:spcBef>
            <a:spcAft>
              <a:spcPct val="35000"/>
            </a:spcAft>
          </a:pPr>
          <a:r>
            <a:rPr lang="es-EC" sz="1400" b="0" kern="1200" dirty="0" smtClean="0">
              <a:solidFill>
                <a:srgbClr val="000000"/>
              </a:solidFill>
            </a:rPr>
            <a:t>Escala:</a:t>
          </a:r>
          <a:endParaRPr lang="es-EC" sz="1400" b="0" kern="1200" dirty="0">
            <a:solidFill>
              <a:srgbClr val="000000"/>
            </a:solidFill>
          </a:endParaRPr>
        </a:p>
        <a:p>
          <a:pPr lvl="0" algn="l" defTabSz="622300">
            <a:lnSpc>
              <a:spcPct val="90000"/>
            </a:lnSpc>
            <a:spcBef>
              <a:spcPct val="0"/>
            </a:spcBef>
            <a:spcAft>
              <a:spcPct val="35000"/>
            </a:spcAft>
          </a:pPr>
          <a:r>
            <a:rPr lang="es-EC" sz="1400" b="0" kern="1200" dirty="0" smtClean="0">
              <a:solidFill>
                <a:srgbClr val="000000"/>
              </a:solidFill>
            </a:rPr>
            <a:t>1: 250 000</a:t>
          </a:r>
          <a:endParaRPr lang="es-EC" sz="1400" b="0" kern="1200" dirty="0">
            <a:solidFill>
              <a:srgbClr val="000000"/>
            </a:solidFill>
          </a:endParaRPr>
        </a:p>
        <a:p>
          <a:pPr lvl="0" algn="l" defTabSz="622300">
            <a:lnSpc>
              <a:spcPct val="90000"/>
            </a:lnSpc>
            <a:spcBef>
              <a:spcPct val="0"/>
            </a:spcBef>
            <a:spcAft>
              <a:spcPct val="35000"/>
            </a:spcAft>
          </a:pPr>
          <a:r>
            <a:rPr lang="es-EC" sz="1400" b="0" kern="1200" dirty="0" smtClean="0">
              <a:solidFill>
                <a:srgbClr val="000000"/>
              </a:solidFill>
            </a:rPr>
            <a:t>1: 1’ 000 000</a:t>
          </a:r>
          <a:endParaRPr lang="es-EC" sz="1400" b="0" kern="1200" dirty="0">
            <a:solidFill>
              <a:srgbClr val="000000"/>
            </a:solidFill>
          </a:endParaRPr>
        </a:p>
        <a:p>
          <a:pPr lvl="0" algn="l" defTabSz="622300">
            <a:lnSpc>
              <a:spcPct val="90000"/>
            </a:lnSpc>
            <a:spcBef>
              <a:spcPct val="0"/>
            </a:spcBef>
            <a:spcAft>
              <a:spcPct val="35000"/>
            </a:spcAft>
          </a:pPr>
          <a:r>
            <a:rPr lang="es-EC" sz="1400" b="0" kern="1200" dirty="0" smtClean="0">
              <a:solidFill>
                <a:srgbClr val="000000"/>
              </a:solidFill>
            </a:rPr>
            <a:t>Actualizadas a diciembre 2014.</a:t>
          </a:r>
          <a:endParaRPr lang="es-EC" sz="1400" b="0" kern="1200" dirty="0">
            <a:solidFill>
              <a:srgbClr val="000000"/>
            </a:solidFill>
          </a:endParaRPr>
        </a:p>
      </dsp:txBody>
      <dsp:txXfrm>
        <a:off x="2096303" y="1110587"/>
        <a:ext cx="2076749" cy="1891680"/>
      </dsp:txXfrm>
    </dsp:sp>
    <dsp:sp modelId="{D30FB21F-F805-41AA-918B-BC6A7739479F}">
      <dsp:nvSpPr>
        <dsp:cNvPr id="0" name=""/>
        <dsp:cNvSpPr/>
      </dsp:nvSpPr>
      <dsp:spPr>
        <a:xfrm>
          <a:off x="4173052" y="680660"/>
          <a:ext cx="2589194" cy="981993"/>
        </a:xfrm>
        <a:prstGeom prst="rightArrow">
          <a:avLst>
            <a:gd name="adj1" fmla="val 50000"/>
            <a:gd name="adj2" fmla="val 50000"/>
          </a:avLst>
        </a:prstGeom>
        <a:solidFill>
          <a:srgbClr val="FFCC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254000" bIns="155891" numCol="1" spcCol="1270" anchor="ctr" anchorCtr="0">
          <a:noAutofit/>
        </a:bodyPr>
        <a:lstStyle/>
        <a:p>
          <a:pPr lvl="0" algn="l" defTabSz="889000">
            <a:lnSpc>
              <a:spcPct val="90000"/>
            </a:lnSpc>
            <a:spcBef>
              <a:spcPct val="0"/>
            </a:spcBef>
            <a:spcAft>
              <a:spcPct val="35000"/>
            </a:spcAft>
          </a:pPr>
          <a:r>
            <a:rPr lang="es-EC" sz="2000" b="0" kern="1200" dirty="0" smtClean="0">
              <a:solidFill>
                <a:srgbClr val="000000"/>
              </a:solidFill>
            </a:rPr>
            <a:t>Resumen</a:t>
          </a:r>
          <a:endParaRPr lang="es-EC" sz="2000" b="0" kern="1200" dirty="0">
            <a:solidFill>
              <a:srgbClr val="000000"/>
            </a:solidFill>
          </a:endParaRPr>
        </a:p>
      </dsp:txBody>
      <dsp:txXfrm>
        <a:off x="4173052" y="926158"/>
        <a:ext cx="2343696" cy="490997"/>
      </dsp:txXfrm>
    </dsp:sp>
    <dsp:sp modelId="{5E1CC8DA-0A4C-4FBA-B3BD-1ECF104E5DE0}">
      <dsp:nvSpPr>
        <dsp:cNvPr id="0" name=""/>
        <dsp:cNvSpPr/>
      </dsp:nvSpPr>
      <dsp:spPr>
        <a:xfrm>
          <a:off x="4173052" y="1437918"/>
          <a:ext cx="2076749" cy="186399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0" kern="1200" dirty="0" smtClean="0">
              <a:solidFill>
                <a:srgbClr val="000000"/>
              </a:solidFill>
            </a:rPr>
            <a:t>Resolución espacial : </a:t>
          </a:r>
        </a:p>
        <a:p>
          <a:pPr lvl="0" algn="l" defTabSz="622300">
            <a:lnSpc>
              <a:spcPct val="90000"/>
            </a:lnSpc>
            <a:spcBef>
              <a:spcPct val="0"/>
            </a:spcBef>
            <a:spcAft>
              <a:spcPct val="35000"/>
            </a:spcAft>
          </a:pPr>
          <a:r>
            <a:rPr lang="es-EC" sz="1400" b="0" kern="1200" dirty="0" smtClean="0">
              <a:solidFill>
                <a:srgbClr val="000000"/>
              </a:solidFill>
            </a:rPr>
            <a:t>1 km.</a:t>
          </a:r>
          <a:endParaRPr lang="es-EC" sz="1400" b="0" kern="1200" dirty="0">
            <a:solidFill>
              <a:srgbClr val="000000"/>
            </a:solidFill>
          </a:endParaRPr>
        </a:p>
        <a:p>
          <a:pPr lvl="0" algn="l" defTabSz="622300">
            <a:lnSpc>
              <a:spcPct val="90000"/>
            </a:lnSpc>
            <a:spcBef>
              <a:spcPct val="0"/>
            </a:spcBef>
            <a:spcAft>
              <a:spcPct val="35000"/>
            </a:spcAft>
          </a:pPr>
          <a:r>
            <a:rPr lang="es-EC" sz="1400" b="0" kern="1200" dirty="0" smtClean="0">
              <a:solidFill>
                <a:srgbClr val="000000"/>
              </a:solidFill>
            </a:rPr>
            <a:t>Grilla : </a:t>
          </a:r>
        </a:p>
        <a:p>
          <a:pPr lvl="0" algn="l" defTabSz="622300">
            <a:lnSpc>
              <a:spcPct val="90000"/>
            </a:lnSpc>
            <a:spcBef>
              <a:spcPct val="0"/>
            </a:spcBef>
            <a:spcAft>
              <a:spcPct val="35000"/>
            </a:spcAft>
          </a:pPr>
          <a:r>
            <a:rPr lang="es-ES" sz="1400" kern="1200" dirty="0" smtClean="0">
              <a:solidFill>
                <a:srgbClr val="000000"/>
              </a:solidFill>
            </a:rPr>
            <a:t>802 x 812 pixeles.</a:t>
          </a:r>
          <a:endParaRPr lang="es-EC" sz="1400" b="0" kern="1200" dirty="0">
            <a:solidFill>
              <a:srgbClr val="000000"/>
            </a:solidFill>
          </a:endParaRPr>
        </a:p>
        <a:p>
          <a:pPr lvl="0" algn="l" defTabSz="622300">
            <a:lnSpc>
              <a:spcPct val="90000"/>
            </a:lnSpc>
            <a:spcBef>
              <a:spcPct val="0"/>
            </a:spcBef>
            <a:spcAft>
              <a:spcPct val="35000"/>
            </a:spcAft>
          </a:pPr>
          <a:r>
            <a:rPr lang="es-ES" sz="1400" kern="1200" dirty="0" smtClean="0">
              <a:solidFill>
                <a:srgbClr val="000000"/>
              </a:solidFill>
            </a:rPr>
            <a:t>Sistema de referencia: WGS84, proyección UTM zona 17S.</a:t>
          </a:r>
          <a:endParaRPr lang="es-EC" sz="1400" b="0" kern="1200" dirty="0">
            <a:solidFill>
              <a:srgbClr val="000000"/>
            </a:solidFill>
          </a:endParaRPr>
        </a:p>
      </dsp:txBody>
      <dsp:txXfrm>
        <a:off x="4173052" y="1437918"/>
        <a:ext cx="2076749" cy="18639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s-EC"/>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EC"/>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EC" smtClean="0"/>
              <a:t>Click to edit Master text styles</a:t>
            </a:r>
          </a:p>
          <a:p>
            <a:pPr lvl="1"/>
            <a:r>
              <a:rPr lang="en-US" altLang="es-EC" smtClean="0"/>
              <a:t>Second level</a:t>
            </a:r>
          </a:p>
          <a:p>
            <a:pPr lvl="2"/>
            <a:r>
              <a:rPr lang="en-US" altLang="es-EC" smtClean="0"/>
              <a:t>Third level</a:t>
            </a:r>
          </a:p>
          <a:p>
            <a:pPr lvl="3"/>
            <a:r>
              <a:rPr lang="en-US" altLang="es-EC" smtClean="0"/>
              <a:t>Fourth level</a:t>
            </a:r>
          </a:p>
          <a:p>
            <a:pPr lvl="4"/>
            <a:r>
              <a:rPr lang="en-US" altLang="es-EC"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s-EC"/>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FCA03ED-E3D6-44F0-8A12-ABB3C1E1AAA5}" type="slidenum">
              <a:rPr lang="en-US" altLang="es-EC"/>
              <a:pPr/>
              <a:t>‹Nº›</a:t>
            </a:fld>
            <a:endParaRPr lang="en-US" altLang="es-EC"/>
          </a:p>
        </p:txBody>
      </p:sp>
    </p:spTree>
    <p:extLst>
      <p:ext uri="{BB962C8B-B14F-4D97-AF65-F5344CB8AC3E}">
        <p14:creationId xmlns:p14="http://schemas.microsoft.com/office/powerpoint/2010/main" val="39614105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F7062-D022-49BD-AFA5-D8BFD437BF05}" type="slidenum">
              <a:rPr lang="en-US" altLang="es-EC"/>
              <a:pPr/>
              <a:t>1</a:t>
            </a:fld>
            <a:endParaRPr lang="en-US" altLang="es-EC"/>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10</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11</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12</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s-EC" sz="1200" kern="1200" dirty="0" smtClean="0">
                <a:solidFill>
                  <a:schemeClr val="tx1"/>
                </a:solidFill>
                <a:effectLst/>
                <a:latin typeface="Arial" pitchFamily="34" charset="0"/>
                <a:ea typeface="+mn-ea"/>
                <a:cs typeface="+mn-cs"/>
              </a:rPr>
              <a:t>Los modelos lineales generalizados (GLM) son extensiones del modelo lineal que pueden trabajar con variables respuestas que no provienen de una distribución normal </a:t>
            </a:r>
            <a:endParaRPr lang="ru-RU" altLang="es-EC"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13</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14</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15</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54126-5AF6-475A-828A-6D9D6C1035DC}" type="slidenum">
              <a:rPr lang="en-US" altLang="es-EC"/>
              <a:pPr/>
              <a:t>16</a:t>
            </a:fld>
            <a:endParaRPr lang="en-US" altLang="es-EC"/>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17</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18</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19</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54126-5AF6-475A-828A-6D9D6C1035DC}" type="slidenum">
              <a:rPr lang="en-US" altLang="es-EC"/>
              <a:pPr/>
              <a:t>2</a:t>
            </a:fld>
            <a:endParaRPr lang="en-US" altLang="es-EC"/>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20</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21</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22</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23</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24</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25</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26</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27</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28</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29</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30</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31</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32</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33</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34</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35</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36</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37</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54126-5AF6-475A-828A-6D9D6C1035DC}" type="slidenum">
              <a:rPr lang="en-US" altLang="es-EC"/>
              <a:pPr/>
              <a:t>38</a:t>
            </a:fld>
            <a:endParaRPr lang="en-US" altLang="es-EC"/>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39</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40</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41</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42</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43</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44</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45</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46</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47</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54126-5AF6-475A-828A-6D9D6C1035DC}" type="slidenum">
              <a:rPr lang="en-US" altLang="es-EC"/>
              <a:pPr/>
              <a:t>48</a:t>
            </a:fld>
            <a:endParaRPr lang="en-US" altLang="es-EC"/>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49</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5</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50</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54126-5AF6-475A-828A-6D9D6C1035DC}" type="slidenum">
              <a:rPr lang="en-US" altLang="es-EC"/>
              <a:pPr/>
              <a:t>6</a:t>
            </a:fld>
            <a:endParaRPr lang="en-US" altLang="es-EC"/>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7</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8</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B894-5E45-45C4-AC62-D7182123B9FC}" type="slidenum">
              <a:rPr lang="en-US" altLang="es-EC"/>
              <a:pPr/>
              <a:t>9</a:t>
            </a:fld>
            <a:endParaRPr lang="en-US" altLang="es-EC"/>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s-ES" altLang="es-EC" noProof="0" smtClean="0"/>
              <a:t>Haga clic para modificar el estilo de título del patrón</a:t>
            </a:r>
            <a:endParaRPr lang="en-US" altLang="es-EC" noProof="0" smtClean="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s-ES" altLang="es-EC" noProof="0" smtClean="0"/>
              <a:t>Haga clic para modificar el estilo de subtítulo del patrón</a:t>
            </a:r>
            <a:endParaRPr lang="en-US" altLang="es-EC"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94513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00800" y="1417638"/>
            <a:ext cx="1828800" cy="5211762"/>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914400" y="1417638"/>
            <a:ext cx="5334000" cy="521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42741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4157657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703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3142025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348727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4145467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253925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173358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308511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522144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2629347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445680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FE62FE7-AAE0-44D7-B78C-4ADE67B460BA}" type="datetimeFigureOut">
              <a:rPr lang="es-EC" smtClean="0"/>
              <a:t>10/02/2016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BC0DB67-7B57-4A94-968A-264D82661120}" type="slidenum">
              <a:rPr lang="es-EC" smtClean="0"/>
              <a:t>‹Nº›</a:t>
            </a:fld>
            <a:endParaRPr lang="es-EC"/>
          </a:p>
        </p:txBody>
      </p:sp>
    </p:spTree>
    <p:extLst>
      <p:ext uri="{BB962C8B-B14F-4D97-AF65-F5344CB8AC3E}">
        <p14:creationId xmlns:p14="http://schemas.microsoft.com/office/powerpoint/2010/main" val="399206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91266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4943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425049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224794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66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0172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80704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n-US" altLang="es-EC"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n-US" altLang="es-EC"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62FE7-AAE0-44D7-B78C-4ADE67B460BA}" type="datetimeFigureOut">
              <a:rPr lang="es-EC" smtClean="0"/>
              <a:t>10/02/2016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0DB67-7B57-4A94-968A-264D82661120}" type="slidenum">
              <a:rPr lang="es-EC" smtClean="0"/>
              <a:t>‹Nº›</a:t>
            </a:fld>
            <a:endParaRPr lang="es-EC"/>
          </a:p>
        </p:txBody>
      </p:sp>
    </p:spTree>
    <p:extLst>
      <p:ext uri="{BB962C8B-B14F-4D97-AF65-F5344CB8AC3E}">
        <p14:creationId xmlns:p14="http://schemas.microsoft.com/office/powerpoint/2010/main" val="36463595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4.xml"/><Relationship Id="rId11" Type="http://schemas.openxmlformats.org/officeDocument/2006/relationships/image" Target="../media/image9.jpeg"/><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50.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8.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7.wdp"/><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ege.espe.edu.ec/wp-content/uploads/2013/08/cropped-Comunicado-2-1.jpg"/>
          <p:cNvPicPr>
            <a:picLocks noChangeAspect="1" noChangeArrowheads="1"/>
          </p:cNvPicPr>
          <p:nvPr/>
        </p:nvPicPr>
        <p:blipFill rotWithShape="1">
          <a:blip r:embed="rId3">
            <a:extLst>
              <a:ext uri="{28A0092B-C50C-407E-A947-70E740481C1C}">
                <a14:useLocalDpi xmlns:a14="http://schemas.microsoft.com/office/drawing/2010/main" val="0"/>
              </a:ext>
            </a:extLst>
          </a:blip>
          <a:srcRect l="31149" r="3233"/>
          <a:stretch/>
        </p:blipFill>
        <p:spPr bwMode="auto">
          <a:xfrm>
            <a:off x="2912502" y="0"/>
            <a:ext cx="3631563" cy="10667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Sellos\CIG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130" y="0"/>
            <a:ext cx="1337902" cy="1066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ege.espe.edu.ec/wp-content/uploads/2013/08/cropped-Comunicado-2-1.jpg"/>
          <p:cNvPicPr>
            <a:picLocks noChangeAspect="1" noChangeArrowheads="1"/>
          </p:cNvPicPr>
          <p:nvPr/>
        </p:nvPicPr>
        <p:blipFill rotWithShape="1">
          <a:blip r:embed="rId3">
            <a:extLst>
              <a:ext uri="{28A0092B-C50C-407E-A947-70E740481C1C}">
                <a14:useLocalDpi xmlns:a14="http://schemas.microsoft.com/office/drawing/2010/main" val="0"/>
              </a:ext>
            </a:extLst>
          </a:blip>
          <a:srcRect l="9411" r="68204"/>
          <a:stretch/>
        </p:blipFill>
        <p:spPr bwMode="auto">
          <a:xfrm>
            <a:off x="900683" y="0"/>
            <a:ext cx="1238884" cy="1066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ge.espe.edu.ec/wp-content/uploads/2013/08/cropped-Comunicado-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95" r="90779"/>
          <a:stretch/>
        </p:blipFill>
        <p:spPr bwMode="auto">
          <a:xfrm>
            <a:off x="2112561" y="0"/>
            <a:ext cx="808449"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ge.espe.edu.ec/wp-content/uploads/2013/08/cropped-Comunicado-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95" r="90779"/>
          <a:stretch/>
        </p:blipFill>
        <p:spPr bwMode="auto">
          <a:xfrm>
            <a:off x="6337270" y="0"/>
            <a:ext cx="65661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ege.espe.edu.ec/wp-content/uploads/2013/08/cropped-Comunicado-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95" r="90779"/>
          <a:stretch/>
        </p:blipFill>
        <p:spPr bwMode="auto">
          <a:xfrm>
            <a:off x="0" y="0"/>
            <a:ext cx="93188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ege.espe.edu.ec/wp-content/uploads/2013/08/cropped-Comunicado-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95" r="90779"/>
          <a:stretch/>
        </p:blipFill>
        <p:spPr bwMode="auto">
          <a:xfrm>
            <a:off x="8106951" y="0"/>
            <a:ext cx="1037049" cy="1066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0"/>
          <p:cNvSpPr txBox="1">
            <a:spLocks noChangeArrowheads="1"/>
          </p:cNvSpPr>
          <p:nvPr/>
        </p:nvSpPr>
        <p:spPr bwMode="auto">
          <a:xfrm>
            <a:off x="228600" y="2553971"/>
            <a:ext cx="8686800" cy="163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s-EC" sz="3200" b="1" kern="0" dirty="0" smtClean="0">
                <a:solidFill>
                  <a:srgbClr val="FFFFFF"/>
                </a:solidFill>
              </a:rPr>
              <a:t>Modelamiento del Nicho Ecológico de </a:t>
            </a:r>
            <a:r>
              <a:rPr lang="es-EC" sz="3200" b="1" i="1" kern="0" dirty="0" smtClean="0">
                <a:solidFill>
                  <a:srgbClr val="FFFFFF"/>
                </a:solidFill>
              </a:rPr>
              <a:t>Anopheles spp. </a:t>
            </a:r>
            <a:r>
              <a:rPr lang="es-EC" sz="3200" b="1" kern="0" dirty="0" smtClean="0">
                <a:solidFill>
                  <a:srgbClr val="FFFFFF"/>
                </a:solidFill>
              </a:rPr>
              <a:t>en el Ecuador Mediante Herramientas Geo-informáticas.</a:t>
            </a:r>
            <a:endParaRPr lang="es-ES" altLang="es-EC" sz="3200" b="1" kern="0" dirty="0"/>
          </a:p>
        </p:txBody>
      </p:sp>
      <p:sp>
        <p:nvSpPr>
          <p:cNvPr id="12" name="Rectangle 167"/>
          <p:cNvSpPr>
            <a:spLocks noChangeArrowheads="1"/>
          </p:cNvSpPr>
          <p:nvPr/>
        </p:nvSpPr>
        <p:spPr bwMode="auto">
          <a:xfrm>
            <a:off x="2114960" y="4380229"/>
            <a:ext cx="550504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cs typeface="Arial" pitchFamily="34" charset="0"/>
              </a:defRPr>
            </a:lvl1pPr>
            <a:lvl2pPr algn="ctr">
              <a:defRPr sz="4400">
                <a:solidFill>
                  <a:schemeClr val="tx2"/>
                </a:solidFill>
                <a:latin typeface="Arial" pitchFamily="34" charset="0"/>
                <a:cs typeface="Arial" pitchFamily="34" charset="0"/>
              </a:defRPr>
            </a:lvl2pPr>
            <a:lvl3pPr algn="ctr">
              <a:defRPr sz="4400">
                <a:solidFill>
                  <a:schemeClr val="tx2"/>
                </a:solidFill>
                <a:latin typeface="Arial" pitchFamily="34" charset="0"/>
                <a:cs typeface="Arial" pitchFamily="34" charset="0"/>
              </a:defRPr>
            </a:lvl3pPr>
            <a:lvl4pPr algn="ctr">
              <a:defRPr sz="4400">
                <a:solidFill>
                  <a:schemeClr val="tx2"/>
                </a:solidFill>
                <a:latin typeface="Arial" pitchFamily="34" charset="0"/>
                <a:cs typeface="Arial" pitchFamily="34" charset="0"/>
              </a:defRPr>
            </a:lvl4pPr>
            <a:lvl5pPr algn="ctr">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fontAlgn="base">
              <a:spcBef>
                <a:spcPct val="0"/>
              </a:spcBef>
              <a:spcAft>
                <a:spcPct val="0"/>
              </a:spcAft>
            </a:pPr>
            <a:r>
              <a:rPr lang="en-US" altLang="es-EC" sz="2400" b="1" dirty="0" smtClean="0">
                <a:solidFill>
                  <a:srgbClr val="FFFFFF"/>
                </a:solidFill>
              </a:rPr>
              <a:t>Pablo Francisco Rosas Montalvo</a:t>
            </a:r>
            <a:endParaRPr lang="es-ES" altLang="es-EC" sz="2400" b="1" dirty="0" smtClean="0">
              <a:solidFill>
                <a:srgbClr val="FFFFFF"/>
              </a:solidFill>
            </a:endParaRPr>
          </a:p>
        </p:txBody>
      </p:sp>
      <p:sp>
        <p:nvSpPr>
          <p:cNvPr id="13" name="12 Rectángulo"/>
          <p:cNvSpPr/>
          <p:nvPr/>
        </p:nvSpPr>
        <p:spPr>
          <a:xfrm>
            <a:off x="-580635" y="1639669"/>
            <a:ext cx="10639035" cy="584775"/>
          </a:xfrm>
          <a:prstGeom prst="rect">
            <a:avLst/>
          </a:prstGeom>
        </p:spPr>
        <p:txBody>
          <a:bodyPr wrap="square">
            <a:spAutoFit/>
          </a:bodyPr>
          <a:lstStyle/>
          <a:p>
            <a:r>
              <a:rPr lang="es-EC" sz="1600" b="1" dirty="0">
                <a:solidFill>
                  <a:schemeClr val="bg1"/>
                </a:solidFill>
              </a:rPr>
              <a:t>Proyecto de Investigación para la Obtención del Título de: </a:t>
            </a:r>
            <a:endParaRPr lang="es-EC" sz="1600" b="1" dirty="0" smtClean="0">
              <a:solidFill>
                <a:schemeClr val="bg1"/>
              </a:solidFill>
            </a:endParaRPr>
          </a:p>
          <a:p>
            <a:r>
              <a:rPr lang="es-EC" sz="1600" b="1" dirty="0" smtClean="0">
                <a:solidFill>
                  <a:schemeClr val="bg1"/>
                </a:solidFill>
              </a:rPr>
              <a:t>Ingeniero </a:t>
            </a:r>
            <a:r>
              <a:rPr lang="es-EC" sz="1600" b="1" dirty="0">
                <a:solidFill>
                  <a:schemeClr val="bg1"/>
                </a:solidFill>
              </a:rPr>
              <a:t>Geógrafo y del Medio </a:t>
            </a:r>
            <a:r>
              <a:rPr lang="es-EC" sz="1600" b="1" dirty="0" smtClean="0">
                <a:solidFill>
                  <a:schemeClr val="bg1"/>
                </a:solidFill>
              </a:rPr>
              <a:t>Ambiente.</a:t>
            </a:r>
            <a:endParaRPr lang="es-EC" sz="1600" b="1" dirty="0">
              <a:solidFill>
                <a:schemeClr val="bg1"/>
              </a:solidFill>
            </a:endParaRPr>
          </a:p>
        </p:txBody>
      </p:sp>
      <p:sp>
        <p:nvSpPr>
          <p:cNvPr id="14" name="13 Rectángulo"/>
          <p:cNvSpPr/>
          <p:nvPr/>
        </p:nvSpPr>
        <p:spPr>
          <a:xfrm>
            <a:off x="685801" y="1219200"/>
            <a:ext cx="7772400" cy="353943"/>
          </a:xfrm>
          <a:prstGeom prst="rect">
            <a:avLst/>
          </a:prstGeom>
        </p:spPr>
        <p:txBody>
          <a:bodyPr wrap="square">
            <a:spAutoFit/>
          </a:bodyPr>
          <a:lstStyle/>
          <a:p>
            <a:r>
              <a:rPr lang="es-EC" sz="1700" b="1" dirty="0" smtClean="0">
                <a:solidFill>
                  <a:schemeClr val="bg1"/>
                </a:solidFill>
              </a:rPr>
              <a:t>CARRERA DE INGENIERÍA GEOGRÁFICA Y DEL MEDIO AMBIENTE</a:t>
            </a:r>
            <a:endParaRPr lang="es-EC" sz="1700" b="1" dirty="0">
              <a:solidFill>
                <a:schemeClr val="bg1"/>
              </a:solidFill>
            </a:endParaRPr>
          </a:p>
        </p:txBody>
      </p:sp>
      <p:sp>
        <p:nvSpPr>
          <p:cNvPr id="15" name="14 Rectángulo"/>
          <p:cNvSpPr/>
          <p:nvPr/>
        </p:nvSpPr>
        <p:spPr>
          <a:xfrm>
            <a:off x="-360750" y="5420380"/>
            <a:ext cx="5257800" cy="523220"/>
          </a:xfrm>
          <a:prstGeom prst="rect">
            <a:avLst/>
          </a:prstGeom>
        </p:spPr>
        <p:txBody>
          <a:bodyPr wrap="square">
            <a:spAutoFit/>
          </a:bodyPr>
          <a:lstStyle/>
          <a:p>
            <a:r>
              <a:rPr lang="es-EC" sz="1400" b="1" dirty="0" smtClean="0">
                <a:solidFill>
                  <a:schemeClr val="bg1"/>
                </a:solidFill>
              </a:rPr>
              <a:t>Ing. Oswaldo Padilla</a:t>
            </a:r>
            <a:br>
              <a:rPr lang="es-EC" sz="1400" b="1" dirty="0" smtClean="0">
                <a:solidFill>
                  <a:schemeClr val="bg1"/>
                </a:solidFill>
              </a:rPr>
            </a:br>
            <a:r>
              <a:rPr lang="es-EC" sz="1400" b="1" dirty="0">
                <a:solidFill>
                  <a:schemeClr val="bg1"/>
                </a:solidFill>
              </a:rPr>
              <a:t>Director</a:t>
            </a:r>
            <a:r>
              <a:rPr lang="es-EC" sz="1400" b="1" dirty="0" smtClean="0">
                <a:solidFill>
                  <a:schemeClr val="bg1"/>
                </a:solidFill>
              </a:rPr>
              <a:t> </a:t>
            </a:r>
            <a:endParaRPr lang="es-EC" sz="1400" b="1" dirty="0">
              <a:solidFill>
                <a:schemeClr val="bg1"/>
              </a:solidFill>
            </a:endParaRPr>
          </a:p>
        </p:txBody>
      </p:sp>
      <p:sp>
        <p:nvSpPr>
          <p:cNvPr id="16" name="15 Rectángulo"/>
          <p:cNvSpPr/>
          <p:nvPr/>
        </p:nvSpPr>
        <p:spPr>
          <a:xfrm>
            <a:off x="4343400" y="5410200"/>
            <a:ext cx="5257800" cy="523220"/>
          </a:xfrm>
          <a:prstGeom prst="rect">
            <a:avLst/>
          </a:prstGeom>
        </p:spPr>
        <p:txBody>
          <a:bodyPr wrap="square">
            <a:spAutoFit/>
          </a:bodyPr>
          <a:lstStyle/>
          <a:p>
            <a:r>
              <a:rPr lang="es-EC" sz="1400" b="1" dirty="0" smtClean="0">
                <a:solidFill>
                  <a:schemeClr val="bg1"/>
                </a:solidFill>
              </a:rPr>
              <a:t>Ing. Ricardo </a:t>
            </a:r>
            <a:r>
              <a:rPr lang="es-EC" sz="1400" b="1" dirty="0" err="1" smtClean="0">
                <a:solidFill>
                  <a:schemeClr val="bg1"/>
                </a:solidFill>
              </a:rPr>
              <a:t>Pachacama</a:t>
            </a:r>
            <a:r>
              <a:rPr lang="es-EC" sz="1400" b="1" dirty="0" smtClean="0">
                <a:solidFill>
                  <a:schemeClr val="bg1"/>
                </a:solidFill>
              </a:rPr>
              <a:t> </a:t>
            </a:r>
            <a:br>
              <a:rPr lang="es-EC" sz="1400" b="1" dirty="0" smtClean="0">
                <a:solidFill>
                  <a:schemeClr val="bg1"/>
                </a:solidFill>
              </a:rPr>
            </a:br>
            <a:r>
              <a:rPr lang="es-EC" sz="1400" b="1" dirty="0">
                <a:solidFill>
                  <a:schemeClr val="bg1"/>
                </a:solidFill>
              </a:rPr>
              <a:t>Oponente</a:t>
            </a:r>
          </a:p>
        </p:txBody>
      </p:sp>
      <p:sp>
        <p:nvSpPr>
          <p:cNvPr id="17" name="16 Rectángulo"/>
          <p:cNvSpPr/>
          <p:nvPr/>
        </p:nvSpPr>
        <p:spPr>
          <a:xfrm>
            <a:off x="1905000" y="6172200"/>
            <a:ext cx="5257800" cy="523220"/>
          </a:xfrm>
          <a:prstGeom prst="rect">
            <a:avLst/>
          </a:prstGeom>
        </p:spPr>
        <p:txBody>
          <a:bodyPr wrap="square">
            <a:spAutoFit/>
          </a:bodyPr>
          <a:lstStyle/>
          <a:p>
            <a:r>
              <a:rPr lang="es-EC" sz="1400" b="1" dirty="0" smtClean="0">
                <a:solidFill>
                  <a:schemeClr val="bg1"/>
                </a:solidFill>
              </a:rPr>
              <a:t>Dr. Marcelo Mejía </a:t>
            </a:r>
            <a:br>
              <a:rPr lang="es-EC" sz="1400" b="1" dirty="0" smtClean="0">
                <a:solidFill>
                  <a:schemeClr val="bg1"/>
                </a:solidFill>
              </a:rPr>
            </a:br>
            <a:r>
              <a:rPr lang="es-EC" sz="1400" b="1" dirty="0" smtClean="0">
                <a:solidFill>
                  <a:schemeClr val="bg1"/>
                </a:solidFill>
              </a:rPr>
              <a:t>Secretario </a:t>
            </a:r>
            <a:r>
              <a:rPr lang="es-EC" sz="1400" b="1" dirty="0">
                <a:solidFill>
                  <a:schemeClr val="bg1"/>
                </a:solidFill>
              </a:rPr>
              <a:t>Académico</a:t>
            </a:r>
          </a:p>
        </p:txBody>
      </p:sp>
    </p:spTree>
    <p:extLst>
      <p:ext uri="{BB962C8B-B14F-4D97-AF65-F5344CB8AC3E}">
        <p14:creationId xmlns:p14="http://schemas.microsoft.com/office/powerpoint/2010/main" val="3850258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7543800" cy="715963"/>
          </a:xfrm>
        </p:spPr>
        <p:txBody>
          <a:bodyPr/>
          <a:lstStyle/>
          <a:p>
            <a:r>
              <a:rPr lang="en-US" altLang="es-EC" sz="3200" dirty="0" err="1" smtClean="0">
                <a:solidFill>
                  <a:schemeClr val="accent4">
                    <a:lumMod val="25000"/>
                  </a:schemeClr>
                </a:solidFill>
              </a:rPr>
              <a:t>Modelamiento</a:t>
            </a:r>
            <a:r>
              <a:rPr lang="en-US" altLang="es-EC" sz="3200" dirty="0" smtClean="0">
                <a:solidFill>
                  <a:schemeClr val="accent4">
                    <a:lumMod val="25000"/>
                  </a:schemeClr>
                </a:solidFill>
              </a:rPr>
              <a:t> de </a:t>
            </a:r>
            <a:r>
              <a:rPr lang="en-US" altLang="es-EC" sz="3200" dirty="0" err="1" smtClean="0">
                <a:solidFill>
                  <a:schemeClr val="accent4">
                    <a:lumMod val="25000"/>
                  </a:schemeClr>
                </a:solidFill>
              </a:rPr>
              <a:t>nichos</a:t>
            </a:r>
            <a:r>
              <a:rPr lang="en-US" altLang="es-EC" sz="3200" dirty="0" smtClean="0">
                <a:solidFill>
                  <a:schemeClr val="accent4">
                    <a:lumMod val="25000"/>
                  </a:schemeClr>
                </a:solidFill>
              </a:rPr>
              <a:t> </a:t>
            </a:r>
            <a:r>
              <a:rPr lang="en-US" altLang="es-EC" sz="3200" dirty="0" err="1" smtClean="0">
                <a:solidFill>
                  <a:schemeClr val="accent4">
                    <a:lumMod val="25000"/>
                  </a:schemeClr>
                </a:solidFill>
              </a:rPr>
              <a:t>ecológicos</a:t>
            </a:r>
            <a:endParaRPr lang="en-US" altLang="es-EC" sz="3200" dirty="0">
              <a:solidFill>
                <a:schemeClr val="accent4">
                  <a:lumMod val="25000"/>
                </a:schemeClr>
              </a:solidFill>
            </a:endParaRPr>
          </a:p>
        </p:txBody>
      </p:sp>
      <p:sp>
        <p:nvSpPr>
          <p:cNvPr id="8" name="7 CuadroTexto"/>
          <p:cNvSpPr txBox="1"/>
          <p:nvPr/>
        </p:nvSpPr>
        <p:spPr>
          <a:xfrm>
            <a:off x="2590800" y="6213902"/>
            <a:ext cx="5257800" cy="415498"/>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3. </a:t>
            </a:r>
            <a:r>
              <a:rPr lang="es-EC" sz="1050" dirty="0">
                <a:solidFill>
                  <a:srgbClr val="000000"/>
                </a:solidFill>
                <a:latin typeface="Microsoft Sans Serif" panose="020B0604020202020204" pitchFamily="34" charset="0"/>
                <a:cs typeface="Microsoft Sans Serif" panose="020B0604020202020204" pitchFamily="34" charset="0"/>
              </a:rPr>
              <a:t>Proceso para el modelamiento de nichos ecológicos</a:t>
            </a:r>
            <a:r>
              <a:rPr lang="es-EC" sz="1050" dirty="0" smtClean="0">
                <a:solidFill>
                  <a:srgbClr val="000000"/>
                </a:solidFill>
                <a:latin typeface="Microsoft Sans Serif" panose="020B0604020202020204" pitchFamily="34" charset="0"/>
                <a:cs typeface="Microsoft Sans Serif" panose="020B0604020202020204" pitchFamily="34" charset="0"/>
              </a:rPr>
              <a:t>.</a:t>
            </a:r>
          </a:p>
          <a:p>
            <a:r>
              <a:rPr lang="es-EC" sz="1050" b="1" dirty="0" smtClean="0">
                <a:solidFill>
                  <a:srgbClr val="000000"/>
                </a:solidFill>
                <a:latin typeface="Microsoft Sans Serif" panose="020B0604020202020204" pitchFamily="34" charset="0"/>
                <a:cs typeface="Microsoft Sans Serif" panose="020B0604020202020204" pitchFamily="34" charset="0"/>
              </a:rPr>
              <a:t>Fuente</a:t>
            </a:r>
            <a:r>
              <a:rPr lang="es-EC" sz="1050" b="1" dirty="0">
                <a:solidFill>
                  <a:srgbClr val="000000"/>
                </a:solidFill>
                <a:latin typeface="Microsoft Sans Serif" panose="020B0604020202020204" pitchFamily="34" charset="0"/>
                <a:cs typeface="Microsoft Sans Serif" panose="020B0604020202020204" pitchFamily="34" charset="0"/>
              </a:rPr>
              <a:t>:</a:t>
            </a:r>
            <a:r>
              <a:rPr lang="es-EC" sz="1050" dirty="0">
                <a:solidFill>
                  <a:srgbClr val="000000"/>
                </a:solidFill>
                <a:latin typeface="Microsoft Sans Serif" panose="020B0604020202020204" pitchFamily="34" charset="0"/>
                <a:cs typeface="Microsoft Sans Serif" panose="020B0604020202020204" pitchFamily="34" charset="0"/>
              </a:rPr>
              <a:t> Miller (2010)</a:t>
            </a:r>
          </a:p>
        </p:txBody>
      </p:sp>
      <p:pic>
        <p:nvPicPr>
          <p:cNvPr id="6" name="5 Imagen"/>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3124200" y="838201"/>
            <a:ext cx="4187031" cy="5346132"/>
          </a:xfrm>
          <a:prstGeom prst="rect">
            <a:avLst/>
          </a:prstGeom>
          <a:ln w="3175">
            <a:solidFill>
              <a:srgbClr val="000000"/>
            </a:solidFill>
          </a:ln>
        </p:spPr>
      </p:pic>
    </p:spTree>
    <p:extLst>
      <p:ext uri="{BB962C8B-B14F-4D97-AF65-F5344CB8AC3E}">
        <p14:creationId xmlns:p14="http://schemas.microsoft.com/office/powerpoint/2010/main" val="2278427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77175972"/>
              </p:ext>
            </p:extLst>
          </p:nvPr>
        </p:nvGraphicFramePr>
        <p:xfrm>
          <a:off x="2362200" y="3429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0418" name="Rectangle 2"/>
          <p:cNvSpPr>
            <a:spLocks noGrp="1" noChangeArrowheads="1"/>
          </p:cNvSpPr>
          <p:nvPr>
            <p:ph type="title"/>
          </p:nvPr>
        </p:nvSpPr>
        <p:spPr>
          <a:xfrm>
            <a:off x="1828800" y="198437"/>
            <a:ext cx="6934200" cy="715963"/>
          </a:xfrm>
        </p:spPr>
        <p:txBody>
          <a:bodyPr>
            <a:normAutofit fontScale="90000"/>
          </a:bodyPr>
          <a:lstStyle/>
          <a:p>
            <a:pPr algn="l"/>
            <a:r>
              <a:rPr lang="es-EC" altLang="es-EC" sz="3200" dirty="0" smtClean="0">
                <a:solidFill>
                  <a:schemeClr val="accent4">
                    <a:lumMod val="25000"/>
                  </a:schemeClr>
                </a:solidFill>
                <a:latin typeface="Microsoft Sans Serif" panose="020B0604020202020204" pitchFamily="34" charset="0"/>
                <a:cs typeface="Microsoft Sans Serif" panose="020B0604020202020204" pitchFamily="34" charset="0"/>
              </a:rPr>
              <a:t>Métodos </a:t>
            </a:r>
            <a:r>
              <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rPr>
              <a:t>para el modelamiento de nichos ecológicos.</a:t>
            </a:r>
            <a:endParaRPr lang="en-US" altLang="es-EC" sz="3200" dirty="0">
              <a:solidFill>
                <a:schemeClr val="accent4">
                  <a:lumMod val="25000"/>
                </a:schemeClr>
              </a:solidFill>
              <a:latin typeface="Microsoft Sans Serif" panose="020B0604020202020204" pitchFamily="34" charset="0"/>
              <a:cs typeface="Microsoft Sans Serif" panose="020B0604020202020204" pitchFamily="34" charset="0"/>
            </a:endParaRPr>
          </a:p>
        </p:txBody>
      </p:sp>
      <p:sp>
        <p:nvSpPr>
          <p:cNvPr id="60419" name="Rectangle 3"/>
          <p:cNvSpPr>
            <a:spLocks noGrp="1" noChangeArrowheads="1"/>
          </p:cNvSpPr>
          <p:nvPr>
            <p:ph idx="1"/>
          </p:nvPr>
        </p:nvSpPr>
        <p:spPr>
          <a:xfrm>
            <a:off x="1981200" y="1371600"/>
            <a:ext cx="6934200" cy="2514600"/>
          </a:xfrm>
        </p:spPr>
        <p:txBody>
          <a:bodyPr>
            <a:normAutofit/>
          </a:bodyPr>
          <a:lstStyle/>
          <a:p>
            <a:pPr marL="438912" lvl="0" indent="-320040" fontAlgn="auto">
              <a:spcBef>
                <a:spcPts val="0"/>
              </a:spcBef>
              <a:spcAft>
                <a:spcPts val="0"/>
              </a:spcAft>
              <a:buClr>
                <a:srgbClr val="F0AD00"/>
              </a:buClr>
              <a:buSzPct val="80000"/>
              <a:buFont typeface="Wingdings 2"/>
              <a:buChar char=""/>
            </a:pPr>
            <a:r>
              <a:rPr lang="es-EC" sz="2800" kern="1200" dirty="0" err="1" smtClean="0">
                <a:solidFill>
                  <a:prstClr val="black"/>
                </a:solidFill>
                <a:latin typeface="Corbel"/>
              </a:rPr>
              <a:t>Maxent</a:t>
            </a:r>
            <a:endParaRPr lang="es-EC" sz="2400" kern="1200" dirty="0" smtClean="0">
              <a:solidFill>
                <a:prstClr val="black"/>
              </a:solidFill>
              <a:latin typeface="Corbel"/>
            </a:endParaRPr>
          </a:p>
          <a:p>
            <a:pPr marL="118872" lvl="0" indent="0" fontAlgn="auto">
              <a:spcBef>
                <a:spcPts val="0"/>
              </a:spcBef>
              <a:spcAft>
                <a:spcPts val="0"/>
              </a:spcAft>
              <a:buClr>
                <a:srgbClr val="F0AD00"/>
              </a:buClr>
              <a:buSzPct val="80000"/>
              <a:buNone/>
            </a:pPr>
            <a:endParaRPr lang="es-EC" sz="2400" kern="1200" dirty="0" smtClean="0">
              <a:solidFill>
                <a:prstClr val="black"/>
              </a:solidFill>
              <a:latin typeface="Corbel"/>
            </a:endParaRPr>
          </a:p>
          <a:p>
            <a:pPr>
              <a:lnSpc>
                <a:spcPct val="80000"/>
              </a:lnSpc>
            </a:pPr>
            <a:endParaRPr lang="en-US" altLang="es-EC" sz="1600" dirty="0">
              <a:solidFill>
                <a:srgbClr val="4D4D4D"/>
              </a:solidFill>
            </a:endParaRPr>
          </a:p>
        </p:txBody>
      </p:sp>
      <p:sp>
        <p:nvSpPr>
          <p:cNvPr id="5" name="4 Rectángulo"/>
          <p:cNvSpPr/>
          <p:nvPr/>
        </p:nvSpPr>
        <p:spPr>
          <a:xfrm>
            <a:off x="2590800" y="2316540"/>
            <a:ext cx="5867398"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dirty="0" smtClean="0">
                <a:solidFill>
                  <a:srgbClr val="000000"/>
                </a:solidFill>
                <a:latin typeface="Microsoft Sans Serif" panose="020B0604020202020204" pitchFamily="34" charset="0"/>
                <a:cs typeface="Microsoft Sans Serif" panose="020B0604020202020204" pitchFamily="34" charset="0"/>
              </a:rPr>
              <a:t>La mejor aproximación a una distribución desconocida es una distribución de Máxima Entropía sujeta a ciertas restricciones.</a:t>
            </a:r>
            <a:endParaRPr lang="es-EC" dirty="0">
              <a:solidFill>
                <a:srgbClr val="000000"/>
              </a:solidFill>
              <a:latin typeface="Microsoft Sans Serif" panose="020B0604020202020204" pitchFamily="34" charset="0"/>
              <a:cs typeface="Microsoft Sans Serif" panose="020B0604020202020204" pitchFamily="34" charset="0"/>
            </a:endParaRPr>
          </a:p>
        </p:txBody>
      </p:sp>
      <p:pic>
        <p:nvPicPr>
          <p:cNvPr id="6" name="5 Imagen"/>
          <p:cNvPicPr/>
          <p:nvPr/>
        </p:nvPicPr>
        <p:blipFill rotWithShape="1">
          <a:blip r:embed="rId9" cstate="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2496" t="37165" r="63020" b="35095"/>
          <a:stretch/>
        </p:blipFill>
        <p:spPr>
          <a:xfrm>
            <a:off x="4572000" y="4695756"/>
            <a:ext cx="1600200" cy="1588266"/>
          </a:xfrm>
          <a:prstGeom prst="rect">
            <a:avLst/>
          </a:prstGeom>
          <a:ln w="3175">
            <a:noFill/>
          </a:ln>
        </p:spPr>
      </p:pic>
      <p:pic>
        <p:nvPicPr>
          <p:cNvPr id="7" name="6 Imagen"/>
          <p:cNvPicPr/>
          <p:nvPr/>
        </p:nvPicPr>
        <p:blipFill rotWithShape="1">
          <a:blip r:embed="rId9" cstate="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t="8063" r="74548" b="71769"/>
          <a:stretch/>
        </p:blipFill>
        <p:spPr>
          <a:xfrm>
            <a:off x="2438400" y="4875595"/>
            <a:ext cx="1295401" cy="1228587"/>
          </a:xfrm>
          <a:prstGeom prst="rect">
            <a:avLst/>
          </a:prstGeom>
          <a:ln w="3175">
            <a:noFill/>
          </a:ln>
        </p:spPr>
      </p:pic>
      <p:pic>
        <p:nvPicPr>
          <p:cNvPr id="162818" name="Picture 2" descr="http://www.oceanecology.ca/maxen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6600" y="4847124"/>
            <a:ext cx="1066800" cy="140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966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198437"/>
            <a:ext cx="6934200" cy="715963"/>
          </a:xfrm>
        </p:spPr>
        <p:txBody>
          <a:bodyPr>
            <a:normAutofit fontScale="90000"/>
          </a:bodyPr>
          <a:lstStyle/>
          <a:p>
            <a:pPr algn="l"/>
            <a:r>
              <a:rPr lang="es-EC" altLang="es-EC" sz="3200" dirty="0" smtClean="0">
                <a:solidFill>
                  <a:schemeClr val="accent4">
                    <a:lumMod val="25000"/>
                  </a:schemeClr>
                </a:solidFill>
                <a:latin typeface="Microsoft Sans Serif" panose="020B0604020202020204" pitchFamily="34" charset="0"/>
                <a:cs typeface="Microsoft Sans Serif" panose="020B0604020202020204" pitchFamily="34" charset="0"/>
              </a:rPr>
              <a:t>Métodos </a:t>
            </a:r>
            <a:r>
              <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rPr>
              <a:t>para el modelamiento de nichos ecológicos.</a:t>
            </a:r>
            <a:endParaRPr lang="en-US" altLang="es-EC" sz="3200" dirty="0">
              <a:solidFill>
                <a:schemeClr val="accent4">
                  <a:lumMod val="25000"/>
                </a:schemeClr>
              </a:solidFill>
              <a:latin typeface="Microsoft Sans Serif" panose="020B0604020202020204" pitchFamily="34" charset="0"/>
              <a:cs typeface="Microsoft Sans Serif" panose="020B0604020202020204" pitchFamily="34" charset="0"/>
            </a:endParaRPr>
          </a:p>
        </p:txBody>
      </p:sp>
      <p:sp>
        <p:nvSpPr>
          <p:cNvPr id="60419" name="Rectangle 3"/>
          <p:cNvSpPr>
            <a:spLocks noGrp="1" noChangeArrowheads="1"/>
          </p:cNvSpPr>
          <p:nvPr>
            <p:ph idx="1"/>
          </p:nvPr>
        </p:nvSpPr>
        <p:spPr>
          <a:xfrm>
            <a:off x="1981200" y="1371600"/>
            <a:ext cx="6934200" cy="2514600"/>
          </a:xfrm>
        </p:spPr>
        <p:txBody>
          <a:bodyPr>
            <a:normAutofit/>
          </a:bodyPr>
          <a:lstStyle/>
          <a:p>
            <a:pPr marL="438912" lvl="0" indent="-320040" fontAlgn="auto">
              <a:spcBef>
                <a:spcPts val="0"/>
              </a:spcBef>
              <a:spcAft>
                <a:spcPts val="0"/>
              </a:spcAft>
              <a:buClr>
                <a:srgbClr val="F0AD00"/>
              </a:buClr>
              <a:buSzPct val="80000"/>
              <a:buFont typeface="Wingdings 2"/>
              <a:buChar char=""/>
            </a:pPr>
            <a:r>
              <a:rPr lang="es-EC" sz="2800" dirty="0" smtClean="0">
                <a:solidFill>
                  <a:prstClr val="black"/>
                </a:solidFill>
                <a:latin typeface="Corbel"/>
              </a:rPr>
              <a:t>Regresión Logística</a:t>
            </a:r>
            <a:endParaRPr lang="es-EC" sz="2400" kern="1200" dirty="0" smtClean="0">
              <a:solidFill>
                <a:prstClr val="black"/>
              </a:solidFill>
              <a:latin typeface="Corbel"/>
            </a:endParaRPr>
          </a:p>
          <a:p>
            <a:pPr marL="118872" lvl="0" indent="0" fontAlgn="auto">
              <a:spcBef>
                <a:spcPts val="0"/>
              </a:spcBef>
              <a:spcAft>
                <a:spcPts val="0"/>
              </a:spcAft>
              <a:buClr>
                <a:srgbClr val="F0AD00"/>
              </a:buClr>
              <a:buSzPct val="80000"/>
              <a:buNone/>
            </a:pPr>
            <a:endParaRPr lang="es-EC" sz="2400" kern="1200" dirty="0" smtClean="0">
              <a:solidFill>
                <a:prstClr val="black"/>
              </a:solidFill>
              <a:latin typeface="Corbel"/>
            </a:endParaRPr>
          </a:p>
          <a:p>
            <a:pPr>
              <a:lnSpc>
                <a:spcPct val="80000"/>
              </a:lnSpc>
            </a:pPr>
            <a:endParaRPr lang="en-US" altLang="es-EC" sz="1600" dirty="0">
              <a:solidFill>
                <a:srgbClr val="4D4D4D"/>
              </a:solidFill>
            </a:endParaRPr>
          </a:p>
        </p:txBody>
      </p:sp>
      <p:grpSp>
        <p:nvGrpSpPr>
          <p:cNvPr id="4" name="3 Grupo"/>
          <p:cNvGrpSpPr/>
          <p:nvPr/>
        </p:nvGrpSpPr>
        <p:grpSpPr>
          <a:xfrm>
            <a:off x="2133600" y="2057400"/>
            <a:ext cx="6553200" cy="1905000"/>
            <a:chOff x="2057400" y="2133600"/>
            <a:chExt cx="6629400" cy="2057400"/>
          </a:xfrm>
        </p:grpSpPr>
        <p:sp>
          <p:nvSpPr>
            <p:cNvPr id="3" name="2 Rectángulo redondeado"/>
            <p:cNvSpPr/>
            <p:nvPr/>
          </p:nvSpPr>
          <p:spPr>
            <a:xfrm>
              <a:off x="2057400" y="2133600"/>
              <a:ext cx="6629400" cy="2057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 name="1 Rectángulo"/>
                <p:cNvSpPr/>
                <p:nvPr/>
              </p:nvSpPr>
              <p:spPr>
                <a:xfrm>
                  <a:off x="2057400" y="2215896"/>
                  <a:ext cx="6629400" cy="1493717"/>
                </a:xfrm>
                <a:prstGeom prst="rect">
                  <a:avLst/>
                </a:prstGeom>
              </p:spPr>
              <p:txBody>
                <a:bodyPr wrap="square">
                  <a:spAutoFit/>
                </a:bodyPr>
                <a:lstStyle/>
                <a:p>
                  <a14:m>
                    <m:oMath xmlns:m="http://schemas.openxmlformats.org/officeDocument/2006/math">
                      <m:sSub>
                        <m:sSubPr>
                          <m:ctrlPr>
                            <a:rPr lang="es-EC" i="1" smtClean="0">
                              <a:latin typeface="Cambria Math"/>
                            </a:rPr>
                          </m:ctrlPr>
                        </m:sSubPr>
                        <m:e>
                          <m:r>
                            <a:rPr lang="es-EC" i="1">
                              <a:latin typeface="Cambria Math"/>
                            </a:rPr>
                            <m:t>𝑝</m:t>
                          </m:r>
                        </m:e>
                        <m:sub>
                          <m:r>
                            <a:rPr lang="es-EC" i="1">
                              <a:latin typeface="Cambria Math"/>
                            </a:rPr>
                            <m:t>𝑖</m:t>
                          </m:r>
                        </m:sub>
                      </m:sSub>
                      <m:r>
                        <a:rPr lang="es-EC" i="1">
                          <a:latin typeface="Cambria Math"/>
                        </a:rPr>
                        <m:t>=</m:t>
                      </m:r>
                      <m:f>
                        <m:fPr>
                          <m:ctrlPr>
                            <a:rPr lang="es-EC" i="1">
                              <a:latin typeface="Cambria Math"/>
                            </a:rPr>
                          </m:ctrlPr>
                        </m:fPr>
                        <m:num>
                          <m:r>
                            <a:rPr lang="es-EC" b="0" i="1" smtClean="0">
                              <a:latin typeface="Cambria Math"/>
                            </a:rPr>
                            <m:t>1</m:t>
                          </m:r>
                        </m:num>
                        <m:den>
                          <m:r>
                            <a:rPr lang="es-EC" i="1">
                              <a:latin typeface="Cambria Math"/>
                            </a:rPr>
                            <m:t>1+</m:t>
                          </m:r>
                          <m:sSup>
                            <m:sSupPr>
                              <m:ctrlPr>
                                <a:rPr lang="es-EC" i="1">
                                  <a:latin typeface="Cambria Math"/>
                                </a:rPr>
                              </m:ctrlPr>
                            </m:sSupPr>
                            <m:e>
                              <m:r>
                                <a:rPr lang="es-EC" i="1">
                                  <a:latin typeface="Cambria Math"/>
                                </a:rPr>
                                <m:t>𝑒</m:t>
                              </m:r>
                            </m:e>
                            <m:sup>
                              <m:r>
                                <a:rPr lang="es-EC" i="1">
                                  <a:latin typeface="Cambria Math"/>
                                </a:rPr>
                                <m:t>−</m:t>
                              </m:r>
                              <m:r>
                                <a:rPr lang="es-EC" i="1">
                                  <a:latin typeface="Cambria Math"/>
                                </a:rPr>
                                <m:t>𝑓</m:t>
                              </m:r>
                              <m:r>
                                <a:rPr lang="es-EC" i="1">
                                  <a:latin typeface="Cambria Math"/>
                                </a:rPr>
                                <m:t>(</m:t>
                              </m:r>
                              <m:r>
                                <a:rPr lang="es-EC" i="1">
                                  <a:latin typeface="Cambria Math"/>
                                </a:rPr>
                                <m:t>𝑥</m:t>
                              </m:r>
                              <m:r>
                                <a:rPr lang="es-EC" i="1">
                                  <a:latin typeface="Cambria Math"/>
                                </a:rPr>
                                <m:t>)</m:t>
                              </m:r>
                            </m:sup>
                          </m:sSup>
                        </m:den>
                      </m:f>
                      <m:r>
                        <a:rPr lang="es-EC" b="0" i="0" smtClean="0">
                          <a:latin typeface="Cambria Math"/>
                        </a:rPr>
                        <m:t>        </m:t>
                      </m:r>
                    </m:oMath>
                  </a14:m>
                  <a:r>
                    <a:rPr lang="es-ES" sz="1800" dirty="0" smtClean="0">
                      <a:latin typeface="Microsoft Sans Serif" panose="020B0604020202020204" pitchFamily="34" charset="0"/>
                      <a:cs typeface="Microsoft Sans Serif" panose="020B0604020202020204" pitchFamily="34" charset="0"/>
                    </a:rPr>
                    <a:t>(1)</a:t>
                  </a:r>
                </a:p>
                <a:p>
                  <a:endParaRPr lang="es-EC" dirty="0">
                    <a:latin typeface="Microsoft Sans Serif" panose="020B0604020202020204" pitchFamily="34" charset="0"/>
                    <a:cs typeface="Microsoft Sans Serif" panose="020B0604020202020204" pitchFamily="34" charset="0"/>
                  </a:endParaRPr>
                </a:p>
                <a:p>
                  <a14:m>
                    <m:oMath xmlns:m="http://schemas.openxmlformats.org/officeDocument/2006/math">
                      <m:r>
                        <a:rPr lang="es-EC" b="0" i="1" smtClean="0">
                          <a:latin typeface="Cambria Math"/>
                        </a:rPr>
                        <m:t>𝑓</m:t>
                      </m:r>
                      <m:r>
                        <a:rPr lang="es-EC" b="0" i="1" smtClean="0">
                          <a:latin typeface="Cambria Math"/>
                        </a:rPr>
                        <m:t>(</m:t>
                      </m:r>
                      <m:r>
                        <a:rPr lang="es-EC" b="0" i="1" smtClean="0">
                          <a:latin typeface="Cambria Math"/>
                        </a:rPr>
                        <m:t>𝑥</m:t>
                      </m:r>
                      <m:r>
                        <a:rPr lang="es-EC" b="0" i="1" smtClean="0">
                          <a:latin typeface="Cambria Math"/>
                        </a:rPr>
                        <m:t>)=</m:t>
                      </m:r>
                      <m:sSub>
                        <m:sSubPr>
                          <m:ctrlPr>
                            <a:rPr lang="es-EC" i="1">
                              <a:latin typeface="Cambria Math"/>
                            </a:rPr>
                          </m:ctrlPr>
                        </m:sSubPr>
                        <m:e>
                          <m:r>
                            <a:rPr lang="es-EC" i="1">
                              <a:latin typeface="Cambria Math"/>
                            </a:rPr>
                            <m:t>𝛽</m:t>
                          </m:r>
                        </m:e>
                        <m:sub>
                          <m:r>
                            <a:rPr lang="es-EC" i="1">
                              <a:latin typeface="Cambria Math"/>
                            </a:rPr>
                            <m:t>0</m:t>
                          </m:r>
                        </m:sub>
                      </m:sSub>
                      <m:r>
                        <a:rPr lang="es-EC" i="1">
                          <a:latin typeface="Cambria Math"/>
                        </a:rPr>
                        <m:t>+</m:t>
                      </m:r>
                      <m:sSub>
                        <m:sSubPr>
                          <m:ctrlPr>
                            <a:rPr lang="es-EC" i="1">
                              <a:latin typeface="Cambria Math"/>
                            </a:rPr>
                          </m:ctrlPr>
                        </m:sSubPr>
                        <m:e>
                          <m:r>
                            <a:rPr lang="es-EC" i="1">
                              <a:latin typeface="Cambria Math"/>
                            </a:rPr>
                            <m:t>𝛽</m:t>
                          </m:r>
                        </m:e>
                        <m:sub>
                          <m:r>
                            <a:rPr lang="es-EC" i="1">
                              <a:latin typeface="Cambria Math"/>
                            </a:rPr>
                            <m:t>1</m:t>
                          </m:r>
                        </m:sub>
                      </m:sSub>
                      <m:sSub>
                        <m:sSubPr>
                          <m:ctrlPr>
                            <a:rPr lang="es-EC" i="1">
                              <a:latin typeface="Cambria Math"/>
                            </a:rPr>
                          </m:ctrlPr>
                        </m:sSubPr>
                        <m:e>
                          <m:r>
                            <a:rPr lang="es-EC" i="1">
                              <a:latin typeface="Cambria Math"/>
                            </a:rPr>
                            <m:t>𝑥</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𝛽</m:t>
                          </m:r>
                        </m:e>
                        <m:sub>
                          <m:r>
                            <a:rPr lang="es-EC" i="1">
                              <a:latin typeface="Cambria Math"/>
                            </a:rPr>
                            <m:t>2</m:t>
                          </m:r>
                        </m:sub>
                      </m:sSub>
                      <m:sSub>
                        <m:sSubPr>
                          <m:ctrlPr>
                            <a:rPr lang="es-EC" i="1">
                              <a:latin typeface="Cambria Math"/>
                            </a:rPr>
                          </m:ctrlPr>
                        </m:sSubPr>
                        <m:e>
                          <m:r>
                            <a:rPr lang="es-EC" i="1">
                              <a:latin typeface="Cambria Math"/>
                            </a:rPr>
                            <m:t>𝑥</m:t>
                          </m:r>
                        </m:e>
                        <m:sub>
                          <m:r>
                            <a:rPr lang="es-EC" i="1">
                              <a:latin typeface="Cambria Math"/>
                            </a:rPr>
                            <m:t>2</m:t>
                          </m:r>
                        </m:sub>
                      </m:sSub>
                      <m:r>
                        <a:rPr lang="es-EC" i="1">
                          <a:latin typeface="Cambria Math"/>
                        </a:rPr>
                        <m:t>+…+</m:t>
                      </m:r>
                      <m:sSub>
                        <m:sSubPr>
                          <m:ctrlPr>
                            <a:rPr lang="es-EC" i="1">
                              <a:latin typeface="Cambria Math"/>
                            </a:rPr>
                          </m:ctrlPr>
                        </m:sSubPr>
                        <m:e>
                          <m:r>
                            <a:rPr lang="es-EC" i="1">
                              <a:latin typeface="Cambria Math"/>
                            </a:rPr>
                            <m:t>𝛽</m:t>
                          </m:r>
                        </m:e>
                        <m:sub>
                          <m:r>
                            <a:rPr lang="es-EC" i="1">
                              <a:latin typeface="Cambria Math"/>
                            </a:rPr>
                            <m:t>𝑝</m:t>
                          </m:r>
                        </m:sub>
                      </m:sSub>
                      <m:sSub>
                        <m:sSubPr>
                          <m:ctrlPr>
                            <a:rPr lang="es-EC" i="1" smtClean="0">
                              <a:latin typeface="Cambria Math"/>
                            </a:rPr>
                          </m:ctrlPr>
                        </m:sSubPr>
                        <m:e>
                          <m:r>
                            <a:rPr lang="es-EC" i="1">
                              <a:latin typeface="Cambria Math"/>
                            </a:rPr>
                            <m:t>𝑥</m:t>
                          </m:r>
                        </m:e>
                        <m:sub>
                          <m:r>
                            <a:rPr lang="es-EC" i="1">
                              <a:latin typeface="Cambria Math"/>
                            </a:rPr>
                            <m:t>𝑖𝑝</m:t>
                          </m:r>
                        </m:sub>
                      </m:sSub>
                      <m:r>
                        <a:rPr lang="es-EC" b="0" i="0" smtClean="0">
                          <a:latin typeface="Cambria Math"/>
                        </a:rPr>
                        <m:t>           </m:t>
                      </m:r>
                    </m:oMath>
                  </a14:m>
                  <a:r>
                    <a:rPr lang="es-ES" sz="1800" dirty="0" smtClean="0">
                      <a:latin typeface="Microsoft Sans Serif" panose="020B0604020202020204" pitchFamily="34" charset="0"/>
                      <a:cs typeface="Microsoft Sans Serif" panose="020B0604020202020204" pitchFamily="34" charset="0"/>
                    </a:rPr>
                    <a:t>(2)</a:t>
                  </a:r>
                  <a:endParaRPr lang="es-EC" sz="1800" dirty="0">
                    <a:latin typeface="Microsoft Sans Serif" panose="020B0604020202020204" pitchFamily="34" charset="0"/>
                    <a:cs typeface="Microsoft Sans Serif" panose="020B0604020202020204" pitchFamily="34" charset="0"/>
                  </a:endParaRPr>
                </a:p>
              </p:txBody>
            </p:sp>
          </mc:Choice>
          <mc:Fallback xmlns="">
            <p:sp>
              <p:nvSpPr>
                <p:cNvPr id="2" name="1 Rectángulo"/>
                <p:cNvSpPr>
                  <a:spLocks noRot="1" noChangeAspect="1" noMove="1" noResize="1" noEditPoints="1" noAdjustHandles="1" noChangeArrowheads="1" noChangeShapeType="1" noTextEdit="1"/>
                </p:cNvSpPr>
                <p:nvPr/>
              </p:nvSpPr>
              <p:spPr>
                <a:xfrm>
                  <a:off x="2057400" y="2215896"/>
                  <a:ext cx="6629400" cy="1493717"/>
                </a:xfrm>
                <a:prstGeom prst="rect">
                  <a:avLst/>
                </a:prstGeom>
                <a:blipFill rotWithShape="1">
                  <a:blip r:embed="rId4"/>
                  <a:stretch>
                    <a:fillRect b="-3524"/>
                  </a:stretch>
                </a:blipFill>
              </p:spPr>
              <p:txBody>
                <a:bodyPr/>
                <a:lstStyle/>
                <a:p>
                  <a:r>
                    <a:rPr lang="es-EC">
                      <a:noFill/>
                    </a:rPr>
                    <a:t> </a:t>
                  </a:r>
                </a:p>
              </p:txBody>
            </p:sp>
          </mc:Fallback>
        </mc:AlternateContent>
      </p:grpSp>
      <p:pic>
        <p:nvPicPr>
          <p:cNvPr id="7" name="6 Imagen" descr="C:\Users\Admin\Downloads\Logits.png"/>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115" t="1824" r="6380"/>
          <a:stretch/>
        </p:blipFill>
        <p:spPr bwMode="auto">
          <a:xfrm>
            <a:off x="2997518" y="4191000"/>
            <a:ext cx="4393882" cy="2590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8656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198437"/>
            <a:ext cx="6934200" cy="715963"/>
          </a:xfrm>
        </p:spPr>
        <p:txBody>
          <a:bodyPr>
            <a:normAutofit fontScale="90000"/>
          </a:bodyPr>
          <a:lstStyle/>
          <a:p>
            <a:pPr algn="l"/>
            <a:r>
              <a:rPr lang="es-EC" altLang="es-EC" sz="3200" dirty="0" smtClean="0">
                <a:solidFill>
                  <a:schemeClr val="accent4">
                    <a:lumMod val="25000"/>
                  </a:schemeClr>
                </a:solidFill>
                <a:latin typeface="Microsoft Sans Serif" panose="020B0604020202020204" pitchFamily="34" charset="0"/>
                <a:cs typeface="Microsoft Sans Serif" panose="020B0604020202020204" pitchFamily="34" charset="0"/>
              </a:rPr>
              <a:t>Métodos </a:t>
            </a:r>
            <a:r>
              <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rPr>
              <a:t>para el modelamiento de nichos ecológicos.</a:t>
            </a:r>
            <a:endParaRPr lang="en-US" altLang="es-EC" sz="3200" dirty="0">
              <a:solidFill>
                <a:schemeClr val="accent4">
                  <a:lumMod val="25000"/>
                </a:schemeClr>
              </a:solidFill>
              <a:latin typeface="Microsoft Sans Serif" panose="020B0604020202020204" pitchFamily="34" charset="0"/>
              <a:cs typeface="Microsoft Sans Serif" panose="020B0604020202020204" pitchFamily="34" charset="0"/>
            </a:endParaRPr>
          </a:p>
        </p:txBody>
      </p:sp>
      <p:sp>
        <p:nvSpPr>
          <p:cNvPr id="60419" name="Rectangle 3"/>
          <p:cNvSpPr>
            <a:spLocks noGrp="1" noChangeArrowheads="1"/>
          </p:cNvSpPr>
          <p:nvPr>
            <p:ph idx="1"/>
          </p:nvPr>
        </p:nvSpPr>
        <p:spPr>
          <a:xfrm>
            <a:off x="1981200" y="1371600"/>
            <a:ext cx="6934200" cy="4876800"/>
          </a:xfrm>
        </p:spPr>
        <p:txBody>
          <a:bodyPr>
            <a:normAutofit/>
          </a:bodyPr>
          <a:lstStyle/>
          <a:p>
            <a:pPr marL="438912" lvl="0" indent="-320040" fontAlgn="auto">
              <a:spcBef>
                <a:spcPts val="0"/>
              </a:spcBef>
              <a:spcAft>
                <a:spcPts val="0"/>
              </a:spcAft>
              <a:buClr>
                <a:srgbClr val="F0AD00"/>
              </a:buClr>
              <a:buSzPct val="80000"/>
              <a:buFont typeface="Wingdings 2"/>
              <a:buChar char=""/>
            </a:pPr>
            <a:r>
              <a:rPr lang="es-EC" sz="2800" dirty="0" smtClean="0">
                <a:solidFill>
                  <a:prstClr val="black"/>
                </a:solidFill>
                <a:latin typeface="Corbel"/>
              </a:rPr>
              <a:t>Evaluación Multicriterio </a:t>
            </a:r>
          </a:p>
          <a:p>
            <a:pPr marL="438912" lvl="0" indent="-320040" fontAlgn="auto">
              <a:spcBef>
                <a:spcPts val="0"/>
              </a:spcBef>
              <a:spcAft>
                <a:spcPts val="0"/>
              </a:spcAft>
              <a:buClr>
                <a:srgbClr val="F0AD00"/>
              </a:buClr>
              <a:buSzPct val="80000"/>
              <a:buFont typeface="Wingdings 2"/>
              <a:buChar char=""/>
            </a:pPr>
            <a:endParaRPr lang="es-EC" sz="2800" kern="1200" dirty="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dirty="0" smtClean="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kern="1200" dirty="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dirty="0" smtClean="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kern="1200" dirty="0">
              <a:solidFill>
                <a:prstClr val="black"/>
              </a:solidFill>
              <a:latin typeface="Corbel"/>
            </a:endParaRPr>
          </a:p>
          <a:p>
            <a:pPr marL="118872" lvl="0" indent="0" fontAlgn="auto">
              <a:spcBef>
                <a:spcPts val="0"/>
              </a:spcBef>
              <a:spcAft>
                <a:spcPts val="0"/>
              </a:spcAft>
              <a:buClr>
                <a:srgbClr val="F0AD00"/>
              </a:buClr>
              <a:buSzPct val="80000"/>
              <a:buNone/>
            </a:pPr>
            <a:endParaRPr lang="es-EC" sz="2800" dirty="0" smtClean="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r>
              <a:rPr lang="es-EC" sz="2800" dirty="0" smtClean="0">
                <a:solidFill>
                  <a:prstClr val="black"/>
                </a:solidFill>
                <a:latin typeface="Corbel"/>
              </a:rPr>
              <a:t>Lógica Difusa (Fuzzy)</a:t>
            </a:r>
            <a:endParaRPr lang="es-EC" sz="2400" kern="1200" dirty="0" smtClean="0">
              <a:solidFill>
                <a:prstClr val="black"/>
              </a:solidFill>
              <a:latin typeface="Corbel"/>
            </a:endParaRPr>
          </a:p>
          <a:p>
            <a:pPr marL="118872" lvl="0" indent="0" fontAlgn="auto">
              <a:spcBef>
                <a:spcPts val="0"/>
              </a:spcBef>
              <a:spcAft>
                <a:spcPts val="0"/>
              </a:spcAft>
              <a:buClr>
                <a:srgbClr val="F0AD00"/>
              </a:buClr>
              <a:buSzPct val="80000"/>
              <a:buNone/>
            </a:pPr>
            <a:endParaRPr lang="es-EC" sz="2400" kern="1200" dirty="0" smtClean="0">
              <a:solidFill>
                <a:prstClr val="black"/>
              </a:solidFill>
              <a:latin typeface="Corbel"/>
            </a:endParaRPr>
          </a:p>
          <a:p>
            <a:pPr>
              <a:lnSpc>
                <a:spcPct val="80000"/>
              </a:lnSpc>
            </a:pPr>
            <a:endParaRPr lang="en-US" altLang="es-EC" sz="1600" dirty="0">
              <a:solidFill>
                <a:srgbClr val="4D4D4D"/>
              </a:solidFill>
            </a:endParaRPr>
          </a:p>
        </p:txBody>
      </p:sp>
      <p:sp>
        <p:nvSpPr>
          <p:cNvPr id="5" name="4 Rectángulo"/>
          <p:cNvSpPr/>
          <p:nvPr/>
        </p:nvSpPr>
        <p:spPr>
          <a:xfrm>
            <a:off x="2590800" y="2057400"/>
            <a:ext cx="57912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1800" dirty="0">
                <a:solidFill>
                  <a:srgbClr val="000000"/>
                </a:solidFill>
                <a:latin typeface="Microsoft Sans Serif" panose="020B0604020202020204" pitchFamily="34" charset="0"/>
                <a:cs typeface="Microsoft Sans Serif" panose="020B0604020202020204" pitchFamily="34" charset="0"/>
              </a:rPr>
              <a:t>La evaluación multicriterio puede definirse como como un conjunto de técnicas orientadas a asistir en los procesos de toma de decisiones, cuyo fin básico es investigar un número de alternativas bajo la luz de múltiples criterios y objetivos en conflicto (Gómez &amp; </a:t>
            </a:r>
            <a:r>
              <a:rPr lang="es-EC" sz="1800" dirty="0" err="1">
                <a:solidFill>
                  <a:srgbClr val="000000"/>
                </a:solidFill>
                <a:latin typeface="Microsoft Sans Serif" panose="020B0604020202020204" pitchFamily="34" charset="0"/>
                <a:cs typeface="Microsoft Sans Serif" panose="020B0604020202020204" pitchFamily="34" charset="0"/>
              </a:rPr>
              <a:t>Barredo</a:t>
            </a:r>
            <a:r>
              <a:rPr lang="es-EC" sz="1800" dirty="0">
                <a:solidFill>
                  <a:srgbClr val="000000"/>
                </a:solidFill>
                <a:latin typeface="Microsoft Sans Serif" panose="020B0604020202020204" pitchFamily="34" charset="0"/>
                <a:cs typeface="Microsoft Sans Serif" panose="020B0604020202020204" pitchFamily="34" charset="0"/>
              </a:rPr>
              <a:t>, 2005).</a:t>
            </a:r>
          </a:p>
        </p:txBody>
      </p:sp>
      <p:sp>
        <p:nvSpPr>
          <p:cNvPr id="2" name="1 Rectángulo"/>
          <p:cNvSpPr/>
          <p:nvPr/>
        </p:nvSpPr>
        <p:spPr>
          <a:xfrm>
            <a:off x="2438400" y="5048071"/>
            <a:ext cx="60198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sz="1800" dirty="0">
                <a:latin typeface="Microsoft Sans Serif" panose="020B0604020202020204" pitchFamily="34" charset="0"/>
                <a:cs typeface="Microsoft Sans Serif" panose="020B0604020202020204" pitchFamily="34" charset="0"/>
              </a:rPr>
              <a:t>M</a:t>
            </a:r>
            <a:r>
              <a:rPr lang="es-EC" sz="1800" dirty="0" smtClean="0">
                <a:latin typeface="Microsoft Sans Serif" panose="020B0604020202020204" pitchFamily="34" charset="0"/>
                <a:cs typeface="Microsoft Sans Serif" panose="020B0604020202020204" pitchFamily="34" charset="0"/>
              </a:rPr>
              <a:t>ediante </a:t>
            </a:r>
            <a:r>
              <a:rPr lang="es-EC" sz="1800" dirty="0">
                <a:latin typeface="Microsoft Sans Serif" panose="020B0604020202020204" pitchFamily="34" charset="0"/>
                <a:cs typeface="Microsoft Sans Serif" panose="020B0604020202020204" pitchFamily="34" charset="0"/>
              </a:rPr>
              <a:t>la lógica borrosa es posible trasladar las expresiones naturales de conocimiento y sentido común basadas en el lenguaje en un formalismo matemático preciso</a:t>
            </a:r>
            <a:r>
              <a:rPr lang="es-ES" sz="1800" dirty="0">
                <a:latin typeface="Microsoft Sans Serif" panose="020B0604020202020204" pitchFamily="34" charset="0"/>
                <a:cs typeface="Microsoft Sans Serif" panose="020B0604020202020204" pitchFamily="34" charset="0"/>
              </a:rPr>
              <a:t> (Sainz de la Maza, 2000)</a:t>
            </a:r>
            <a:r>
              <a:rPr lang="es-EC" sz="1800" dirty="0">
                <a:latin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1586638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198437"/>
            <a:ext cx="6934200" cy="715963"/>
          </a:xfrm>
        </p:spPr>
        <p:txBody>
          <a:bodyPr>
            <a:normAutofit fontScale="90000"/>
          </a:bodyPr>
          <a:lstStyle/>
          <a:p>
            <a:pPr algn="l"/>
            <a:r>
              <a:rPr lang="es-EC" altLang="es-EC" sz="3200" dirty="0" smtClean="0">
                <a:solidFill>
                  <a:schemeClr val="accent4">
                    <a:lumMod val="25000"/>
                  </a:schemeClr>
                </a:solidFill>
                <a:latin typeface="Microsoft Sans Serif" panose="020B0604020202020204" pitchFamily="34" charset="0"/>
                <a:cs typeface="Microsoft Sans Serif" panose="020B0604020202020204" pitchFamily="34" charset="0"/>
              </a:rPr>
              <a:t>Validación </a:t>
            </a:r>
            <a:r>
              <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rPr>
              <a:t>de los modelos de nicho ecológico.</a:t>
            </a:r>
            <a:endParaRPr lang="en-US" altLang="es-EC" sz="3200" dirty="0">
              <a:solidFill>
                <a:schemeClr val="accent4">
                  <a:lumMod val="25000"/>
                </a:schemeClr>
              </a:solidFill>
              <a:latin typeface="Microsoft Sans Serif" panose="020B0604020202020204" pitchFamily="34" charset="0"/>
              <a:cs typeface="Microsoft Sans Serif" panose="020B0604020202020204" pitchFamily="34" charset="0"/>
            </a:endParaRPr>
          </a:p>
        </p:txBody>
      </p:sp>
      <p:sp>
        <p:nvSpPr>
          <p:cNvPr id="60419" name="Rectangle 3"/>
          <p:cNvSpPr>
            <a:spLocks noGrp="1" noChangeArrowheads="1"/>
          </p:cNvSpPr>
          <p:nvPr>
            <p:ph idx="1"/>
          </p:nvPr>
        </p:nvSpPr>
        <p:spPr>
          <a:xfrm>
            <a:off x="1981200" y="1371600"/>
            <a:ext cx="6934200" cy="4876800"/>
          </a:xfrm>
        </p:spPr>
        <p:txBody>
          <a:bodyPr>
            <a:normAutofit/>
          </a:bodyPr>
          <a:lstStyle/>
          <a:p>
            <a:pPr marL="438912" lvl="0" indent="-320040" fontAlgn="auto">
              <a:spcBef>
                <a:spcPts val="0"/>
              </a:spcBef>
              <a:spcAft>
                <a:spcPts val="0"/>
              </a:spcAft>
              <a:buClr>
                <a:srgbClr val="F0AD00"/>
              </a:buClr>
              <a:buSzPct val="80000"/>
              <a:buFont typeface="Wingdings 2"/>
              <a:buChar char=""/>
            </a:pPr>
            <a:r>
              <a:rPr lang="es-EC" sz="2800" dirty="0" smtClean="0">
                <a:solidFill>
                  <a:prstClr val="black"/>
                </a:solidFill>
                <a:latin typeface="Corbel"/>
              </a:rPr>
              <a:t>Matriz de confusión </a:t>
            </a:r>
          </a:p>
          <a:p>
            <a:pPr marL="438912" lvl="0" indent="-320040" fontAlgn="auto">
              <a:spcBef>
                <a:spcPts val="0"/>
              </a:spcBef>
              <a:spcAft>
                <a:spcPts val="0"/>
              </a:spcAft>
              <a:buClr>
                <a:srgbClr val="F0AD00"/>
              </a:buClr>
              <a:buSzPct val="80000"/>
              <a:buFont typeface="Wingdings 2"/>
              <a:buChar char=""/>
            </a:pPr>
            <a:endParaRPr lang="es-EC" sz="2800" kern="1200" dirty="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dirty="0" smtClean="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kern="1200" dirty="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dirty="0" smtClean="0">
              <a:solidFill>
                <a:prstClr val="black"/>
              </a:solidFill>
              <a:latin typeface="Corbel"/>
            </a:endParaRPr>
          </a:p>
          <a:p>
            <a:pPr marL="118872" lvl="0" indent="0" fontAlgn="auto">
              <a:spcBef>
                <a:spcPts val="0"/>
              </a:spcBef>
              <a:spcAft>
                <a:spcPts val="0"/>
              </a:spcAft>
              <a:buClr>
                <a:srgbClr val="F0AD00"/>
              </a:buClr>
              <a:buSzPct val="80000"/>
              <a:buNone/>
            </a:pPr>
            <a:endParaRPr lang="es-EC" sz="2400" kern="1200" dirty="0" smtClean="0">
              <a:solidFill>
                <a:prstClr val="black"/>
              </a:solidFill>
              <a:latin typeface="Corbel"/>
            </a:endParaRPr>
          </a:p>
          <a:p>
            <a:pPr marL="118872" lvl="0" indent="0" fontAlgn="auto">
              <a:spcBef>
                <a:spcPts val="0"/>
              </a:spcBef>
              <a:spcAft>
                <a:spcPts val="0"/>
              </a:spcAft>
              <a:buClr>
                <a:srgbClr val="F0AD00"/>
              </a:buClr>
              <a:buSzPct val="80000"/>
              <a:buNone/>
            </a:pPr>
            <a:endParaRPr lang="es-EC" sz="2400" kern="1200" dirty="0" smtClean="0">
              <a:solidFill>
                <a:prstClr val="black"/>
              </a:solidFill>
              <a:latin typeface="Corbel"/>
            </a:endParaRPr>
          </a:p>
          <a:p>
            <a:pPr>
              <a:lnSpc>
                <a:spcPct val="80000"/>
              </a:lnSpc>
            </a:pPr>
            <a:endParaRPr lang="en-US" altLang="es-EC" sz="1600" dirty="0">
              <a:solidFill>
                <a:srgbClr val="4D4D4D"/>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671342187"/>
              </p:ext>
            </p:extLst>
          </p:nvPr>
        </p:nvGraphicFramePr>
        <p:xfrm>
          <a:off x="2286000" y="2743199"/>
          <a:ext cx="6172200" cy="2271043"/>
        </p:xfrm>
        <a:graphic>
          <a:graphicData uri="http://schemas.openxmlformats.org/drawingml/2006/table">
            <a:tbl>
              <a:tblPr firstRow="1" firstCol="1" bandRow="1">
                <a:effectLst>
                  <a:outerShdw blurRad="50800" dist="38100" dir="5400000" algn="t" rotWithShape="0">
                    <a:prstClr val="black">
                      <a:alpha val="40000"/>
                    </a:prstClr>
                  </a:outerShdw>
                </a:effectLst>
                <a:tableStyleId>{5940675A-B579-460E-94D1-54222C63F5DA}</a:tableStyleId>
              </a:tblPr>
              <a:tblGrid>
                <a:gridCol w="2057400"/>
                <a:gridCol w="2057400"/>
                <a:gridCol w="2057400"/>
              </a:tblGrid>
              <a:tr h="685801">
                <a:tc>
                  <a:txBody>
                    <a:bodyPr/>
                    <a:lstStyle/>
                    <a:p>
                      <a:pPr marL="0" marR="0" algn="ctr">
                        <a:lnSpc>
                          <a:spcPct val="150000"/>
                        </a:lnSpc>
                        <a:spcBef>
                          <a:spcPts val="0"/>
                        </a:spcBef>
                        <a:spcAft>
                          <a:spcPts val="0"/>
                        </a:spcAft>
                      </a:pPr>
                      <a:r>
                        <a:rPr lang="es-ES" sz="1400" dirty="0">
                          <a:effectLst/>
                          <a:latin typeface="Microsoft Sans Serif" panose="020B0604020202020204" pitchFamily="34" charset="0"/>
                          <a:cs typeface="Microsoft Sans Serif" panose="020B0604020202020204" pitchFamily="34" charset="0"/>
                        </a:rPr>
                        <a:t> </a:t>
                      </a:r>
                      <a:endParaRPr lang="es-EC" sz="1600" dirty="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S" sz="1400">
                          <a:effectLst/>
                          <a:latin typeface="Microsoft Sans Serif" panose="020B0604020202020204" pitchFamily="34" charset="0"/>
                          <a:cs typeface="Microsoft Sans Serif" panose="020B0604020202020204" pitchFamily="34" charset="0"/>
                        </a:rPr>
                        <a:t>Presencias reales</a:t>
                      </a:r>
                      <a:endParaRPr lang="es-EC" sz="16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S" sz="1400">
                          <a:effectLst/>
                          <a:latin typeface="Microsoft Sans Serif" panose="020B0604020202020204" pitchFamily="34" charset="0"/>
                          <a:cs typeface="Microsoft Sans Serif" panose="020B0604020202020204" pitchFamily="34" charset="0"/>
                        </a:rPr>
                        <a:t>Ausencias reales</a:t>
                      </a:r>
                      <a:endParaRPr lang="es-EC" sz="16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r>
              <a:tr h="792621">
                <a:tc>
                  <a:txBody>
                    <a:bodyPr/>
                    <a:lstStyle/>
                    <a:p>
                      <a:pPr marL="0" marR="0" algn="ctr">
                        <a:lnSpc>
                          <a:spcPct val="150000"/>
                        </a:lnSpc>
                        <a:spcBef>
                          <a:spcPts val="0"/>
                        </a:spcBef>
                        <a:spcAft>
                          <a:spcPts val="0"/>
                        </a:spcAft>
                      </a:pPr>
                      <a:r>
                        <a:rPr lang="es-ES" sz="1400">
                          <a:effectLst/>
                          <a:latin typeface="Microsoft Sans Serif" panose="020B0604020202020204" pitchFamily="34" charset="0"/>
                          <a:cs typeface="Microsoft Sans Serif" panose="020B0604020202020204" pitchFamily="34" charset="0"/>
                        </a:rPr>
                        <a:t>Presencias predichas</a:t>
                      </a:r>
                      <a:endParaRPr lang="es-EC" sz="16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S" sz="1400" dirty="0">
                          <a:effectLst/>
                          <a:latin typeface="Microsoft Sans Serif" panose="020B0604020202020204" pitchFamily="34" charset="0"/>
                          <a:cs typeface="Microsoft Sans Serif" panose="020B0604020202020204" pitchFamily="34" charset="0"/>
                        </a:rPr>
                        <a:t>a</a:t>
                      </a:r>
                      <a:endParaRPr lang="es-EC" sz="1600" dirty="0">
                        <a:effectLst/>
                        <a:latin typeface="Microsoft Sans Serif" panose="020B0604020202020204" pitchFamily="34" charset="0"/>
                        <a:cs typeface="Microsoft Sans Serif" panose="020B0604020202020204" pitchFamily="34" charset="0"/>
                      </a:endParaRPr>
                    </a:p>
                    <a:p>
                      <a:pPr marL="0" marR="0" algn="ctr">
                        <a:lnSpc>
                          <a:spcPct val="150000"/>
                        </a:lnSpc>
                        <a:spcBef>
                          <a:spcPts val="0"/>
                        </a:spcBef>
                        <a:spcAft>
                          <a:spcPts val="0"/>
                        </a:spcAft>
                      </a:pPr>
                      <a:r>
                        <a:rPr lang="es-ES" sz="1400" dirty="0">
                          <a:effectLst/>
                          <a:latin typeface="Microsoft Sans Serif" panose="020B0604020202020204" pitchFamily="34" charset="0"/>
                          <a:cs typeface="Microsoft Sans Serif" panose="020B0604020202020204" pitchFamily="34" charset="0"/>
                        </a:rPr>
                        <a:t>(verdadero positivo)</a:t>
                      </a:r>
                      <a:endParaRPr lang="es-EC" sz="1600" dirty="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lnSpc>
                          <a:spcPct val="150000"/>
                        </a:lnSpc>
                        <a:spcBef>
                          <a:spcPts val="0"/>
                        </a:spcBef>
                        <a:spcAft>
                          <a:spcPts val="0"/>
                        </a:spcAft>
                      </a:pPr>
                      <a:r>
                        <a:rPr lang="es-ES" sz="1400" dirty="0">
                          <a:effectLst/>
                          <a:latin typeface="Microsoft Sans Serif" panose="020B0604020202020204" pitchFamily="34" charset="0"/>
                          <a:cs typeface="Microsoft Sans Serif" panose="020B0604020202020204" pitchFamily="34" charset="0"/>
                        </a:rPr>
                        <a:t>b</a:t>
                      </a:r>
                      <a:endParaRPr lang="es-EC" sz="1600" dirty="0">
                        <a:effectLst/>
                        <a:latin typeface="Microsoft Sans Serif" panose="020B0604020202020204" pitchFamily="34" charset="0"/>
                        <a:cs typeface="Microsoft Sans Serif" panose="020B0604020202020204" pitchFamily="34" charset="0"/>
                      </a:endParaRPr>
                    </a:p>
                    <a:p>
                      <a:pPr marL="0" marR="0" algn="ctr">
                        <a:lnSpc>
                          <a:spcPct val="150000"/>
                        </a:lnSpc>
                        <a:spcBef>
                          <a:spcPts val="0"/>
                        </a:spcBef>
                        <a:spcAft>
                          <a:spcPts val="0"/>
                        </a:spcAft>
                      </a:pPr>
                      <a:r>
                        <a:rPr lang="es-ES" sz="1400" dirty="0">
                          <a:effectLst/>
                          <a:latin typeface="Microsoft Sans Serif" panose="020B0604020202020204" pitchFamily="34" charset="0"/>
                          <a:cs typeface="Microsoft Sans Serif" panose="020B0604020202020204" pitchFamily="34" charset="0"/>
                        </a:rPr>
                        <a:t>(falso positivo)</a:t>
                      </a:r>
                      <a:endParaRPr lang="es-EC" sz="1600" dirty="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solidFill>
                      <a:schemeClr val="accent6">
                        <a:lumMod val="40000"/>
                        <a:lumOff val="60000"/>
                      </a:schemeClr>
                    </a:solidFill>
                  </a:tcPr>
                </a:tc>
              </a:tr>
              <a:tr h="792621">
                <a:tc>
                  <a:txBody>
                    <a:bodyPr/>
                    <a:lstStyle/>
                    <a:p>
                      <a:pPr marL="0" marR="0" algn="ctr">
                        <a:lnSpc>
                          <a:spcPct val="150000"/>
                        </a:lnSpc>
                        <a:spcBef>
                          <a:spcPts val="0"/>
                        </a:spcBef>
                        <a:spcAft>
                          <a:spcPts val="0"/>
                        </a:spcAft>
                      </a:pPr>
                      <a:r>
                        <a:rPr lang="es-ES" sz="1400">
                          <a:effectLst/>
                          <a:latin typeface="Microsoft Sans Serif" panose="020B0604020202020204" pitchFamily="34" charset="0"/>
                          <a:cs typeface="Microsoft Sans Serif" panose="020B0604020202020204" pitchFamily="34" charset="0"/>
                        </a:rPr>
                        <a:t>Ausencias predichas</a:t>
                      </a:r>
                      <a:endParaRPr lang="es-EC" sz="16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S" sz="1400" dirty="0">
                          <a:effectLst/>
                          <a:latin typeface="Microsoft Sans Serif" panose="020B0604020202020204" pitchFamily="34" charset="0"/>
                          <a:cs typeface="Microsoft Sans Serif" panose="020B0604020202020204" pitchFamily="34" charset="0"/>
                        </a:rPr>
                        <a:t>c</a:t>
                      </a:r>
                      <a:endParaRPr lang="es-EC" sz="1600" dirty="0">
                        <a:effectLst/>
                        <a:latin typeface="Microsoft Sans Serif" panose="020B0604020202020204" pitchFamily="34" charset="0"/>
                        <a:cs typeface="Microsoft Sans Serif" panose="020B0604020202020204" pitchFamily="34" charset="0"/>
                      </a:endParaRPr>
                    </a:p>
                    <a:p>
                      <a:pPr marL="0" marR="0" algn="ctr">
                        <a:lnSpc>
                          <a:spcPct val="150000"/>
                        </a:lnSpc>
                        <a:spcBef>
                          <a:spcPts val="0"/>
                        </a:spcBef>
                        <a:spcAft>
                          <a:spcPts val="0"/>
                        </a:spcAft>
                      </a:pPr>
                      <a:r>
                        <a:rPr lang="es-ES" sz="1400" dirty="0">
                          <a:effectLst/>
                          <a:latin typeface="Microsoft Sans Serif" panose="020B0604020202020204" pitchFamily="34" charset="0"/>
                          <a:cs typeface="Microsoft Sans Serif" panose="020B0604020202020204" pitchFamily="34" charset="0"/>
                        </a:rPr>
                        <a:t>(falso negativo)</a:t>
                      </a:r>
                      <a:endParaRPr lang="es-EC" sz="1600" dirty="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solidFill>
                      <a:schemeClr val="accent6">
                        <a:lumMod val="40000"/>
                        <a:lumOff val="60000"/>
                      </a:schemeClr>
                    </a:solidFill>
                  </a:tcPr>
                </a:tc>
                <a:tc>
                  <a:txBody>
                    <a:bodyPr/>
                    <a:lstStyle/>
                    <a:p>
                      <a:pPr marL="0" marR="0" algn="ctr">
                        <a:lnSpc>
                          <a:spcPct val="150000"/>
                        </a:lnSpc>
                        <a:spcBef>
                          <a:spcPts val="0"/>
                        </a:spcBef>
                        <a:spcAft>
                          <a:spcPts val="0"/>
                        </a:spcAft>
                      </a:pPr>
                      <a:r>
                        <a:rPr lang="es-ES" sz="1400" dirty="0">
                          <a:effectLst/>
                          <a:latin typeface="Microsoft Sans Serif" panose="020B0604020202020204" pitchFamily="34" charset="0"/>
                          <a:cs typeface="Microsoft Sans Serif" panose="020B0604020202020204" pitchFamily="34" charset="0"/>
                        </a:rPr>
                        <a:t>d</a:t>
                      </a:r>
                      <a:endParaRPr lang="es-EC" sz="1600" dirty="0">
                        <a:effectLst/>
                        <a:latin typeface="Microsoft Sans Serif" panose="020B0604020202020204" pitchFamily="34" charset="0"/>
                        <a:cs typeface="Microsoft Sans Serif" panose="020B0604020202020204" pitchFamily="34" charset="0"/>
                      </a:endParaRPr>
                    </a:p>
                    <a:p>
                      <a:pPr marL="0" marR="0" algn="ctr">
                        <a:lnSpc>
                          <a:spcPct val="150000"/>
                        </a:lnSpc>
                        <a:spcBef>
                          <a:spcPts val="0"/>
                        </a:spcBef>
                        <a:spcAft>
                          <a:spcPts val="0"/>
                        </a:spcAft>
                      </a:pPr>
                      <a:r>
                        <a:rPr lang="es-ES" sz="1400" dirty="0">
                          <a:effectLst/>
                          <a:latin typeface="Microsoft Sans Serif" panose="020B0604020202020204" pitchFamily="34" charset="0"/>
                          <a:cs typeface="Microsoft Sans Serif" panose="020B0604020202020204" pitchFamily="34" charset="0"/>
                        </a:rPr>
                        <a:t>(verdadero negativo)</a:t>
                      </a:r>
                      <a:endParaRPr lang="es-EC" sz="1600" dirty="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2034840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198437"/>
            <a:ext cx="6934200" cy="715963"/>
          </a:xfrm>
        </p:spPr>
        <p:txBody>
          <a:bodyPr>
            <a:normAutofit fontScale="90000"/>
          </a:bodyPr>
          <a:lstStyle/>
          <a:p>
            <a:pPr algn="l"/>
            <a:r>
              <a:rPr lang="es-EC" altLang="es-EC" sz="3200" dirty="0" smtClean="0">
                <a:solidFill>
                  <a:schemeClr val="accent4">
                    <a:lumMod val="25000"/>
                  </a:schemeClr>
                </a:solidFill>
                <a:latin typeface="Microsoft Sans Serif" panose="020B0604020202020204" pitchFamily="34" charset="0"/>
                <a:cs typeface="Microsoft Sans Serif" panose="020B0604020202020204" pitchFamily="34" charset="0"/>
              </a:rPr>
              <a:t>Validación </a:t>
            </a:r>
            <a:r>
              <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rPr>
              <a:t>de los modelos de nicho ecológico.</a:t>
            </a:r>
            <a:endParaRPr lang="en-US" altLang="es-EC" sz="3200" dirty="0">
              <a:solidFill>
                <a:schemeClr val="accent4">
                  <a:lumMod val="25000"/>
                </a:schemeClr>
              </a:solidFill>
              <a:latin typeface="Microsoft Sans Serif" panose="020B0604020202020204" pitchFamily="34" charset="0"/>
              <a:cs typeface="Microsoft Sans Serif" panose="020B0604020202020204" pitchFamily="34" charset="0"/>
            </a:endParaRPr>
          </a:p>
        </p:txBody>
      </p:sp>
      <p:sp>
        <p:nvSpPr>
          <p:cNvPr id="60419" name="Rectangle 3"/>
          <p:cNvSpPr>
            <a:spLocks noGrp="1" noChangeArrowheads="1"/>
          </p:cNvSpPr>
          <p:nvPr>
            <p:ph idx="1"/>
          </p:nvPr>
        </p:nvSpPr>
        <p:spPr>
          <a:xfrm>
            <a:off x="1981200" y="1066800"/>
            <a:ext cx="6934200" cy="4876800"/>
          </a:xfrm>
        </p:spPr>
        <p:txBody>
          <a:bodyPr>
            <a:normAutofit/>
          </a:bodyPr>
          <a:lstStyle/>
          <a:p>
            <a:pPr marL="438912" lvl="0" indent="-320040" fontAlgn="auto">
              <a:spcBef>
                <a:spcPts val="0"/>
              </a:spcBef>
              <a:spcAft>
                <a:spcPts val="0"/>
              </a:spcAft>
              <a:buClr>
                <a:srgbClr val="F0AD00"/>
              </a:buClr>
              <a:buSzPct val="80000"/>
              <a:buFont typeface="Wingdings 2"/>
              <a:buChar char=""/>
            </a:pPr>
            <a:r>
              <a:rPr lang="en-US" sz="2800" dirty="0" err="1" smtClean="0">
                <a:solidFill>
                  <a:prstClr val="black"/>
                </a:solidFill>
                <a:latin typeface="Corbel"/>
              </a:rPr>
              <a:t>Curva</a:t>
            </a:r>
            <a:r>
              <a:rPr lang="en-US" sz="2800" dirty="0" smtClean="0">
                <a:solidFill>
                  <a:prstClr val="black"/>
                </a:solidFill>
                <a:latin typeface="Corbel"/>
              </a:rPr>
              <a:t> </a:t>
            </a:r>
            <a:r>
              <a:rPr lang="en-US" sz="2800" dirty="0">
                <a:solidFill>
                  <a:prstClr val="black"/>
                </a:solidFill>
                <a:latin typeface="Corbel"/>
              </a:rPr>
              <a:t>ROC (Receiver operating characteristic analysis)</a:t>
            </a:r>
            <a:endParaRPr lang="es-EC" sz="2800" kern="1200" dirty="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dirty="0" smtClean="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kern="1200" dirty="0">
              <a:solidFill>
                <a:prstClr val="black"/>
              </a:solidFill>
              <a:latin typeface="Corbel"/>
            </a:endParaRPr>
          </a:p>
          <a:p>
            <a:pPr marL="438912" lvl="0" indent="-320040" fontAlgn="auto">
              <a:spcBef>
                <a:spcPts val="0"/>
              </a:spcBef>
              <a:spcAft>
                <a:spcPts val="0"/>
              </a:spcAft>
              <a:buClr>
                <a:srgbClr val="F0AD00"/>
              </a:buClr>
              <a:buSzPct val="80000"/>
              <a:buFont typeface="Wingdings 2"/>
              <a:buChar char=""/>
            </a:pPr>
            <a:endParaRPr lang="es-EC" sz="2800" dirty="0" smtClean="0">
              <a:solidFill>
                <a:prstClr val="black"/>
              </a:solidFill>
              <a:latin typeface="Corbel"/>
            </a:endParaRPr>
          </a:p>
          <a:p>
            <a:pPr marL="118872" lvl="0" indent="0" fontAlgn="auto">
              <a:spcBef>
                <a:spcPts val="0"/>
              </a:spcBef>
              <a:spcAft>
                <a:spcPts val="0"/>
              </a:spcAft>
              <a:buClr>
                <a:srgbClr val="F0AD00"/>
              </a:buClr>
              <a:buSzPct val="80000"/>
              <a:buNone/>
            </a:pPr>
            <a:endParaRPr lang="es-EC" sz="2400" kern="1200" dirty="0" smtClean="0">
              <a:solidFill>
                <a:prstClr val="black"/>
              </a:solidFill>
              <a:latin typeface="Corbel"/>
            </a:endParaRPr>
          </a:p>
          <a:p>
            <a:pPr marL="118872" lvl="0" indent="0" fontAlgn="auto">
              <a:spcBef>
                <a:spcPts val="0"/>
              </a:spcBef>
              <a:spcAft>
                <a:spcPts val="0"/>
              </a:spcAft>
              <a:buClr>
                <a:srgbClr val="F0AD00"/>
              </a:buClr>
              <a:buSzPct val="80000"/>
              <a:buNone/>
            </a:pPr>
            <a:endParaRPr lang="es-EC" sz="2400" kern="1200" dirty="0" smtClean="0">
              <a:solidFill>
                <a:prstClr val="black"/>
              </a:solidFill>
              <a:latin typeface="Corbel"/>
            </a:endParaRPr>
          </a:p>
          <a:p>
            <a:pPr>
              <a:lnSpc>
                <a:spcPct val="80000"/>
              </a:lnSpc>
            </a:pPr>
            <a:endParaRPr lang="en-US" altLang="es-EC" sz="1600" dirty="0">
              <a:solidFill>
                <a:srgbClr val="4D4D4D"/>
              </a:solidFill>
            </a:endParaRPr>
          </a:p>
        </p:txBody>
      </p:sp>
      <p:pic>
        <p:nvPicPr>
          <p:cNvPr id="5" name="4 Imagen"/>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429000" y="2209800"/>
            <a:ext cx="4191000" cy="3733800"/>
          </a:xfrm>
          <a:prstGeom prst="rect">
            <a:avLst/>
          </a:prstGeom>
          <a:ln w="6350">
            <a:solidFill>
              <a:schemeClr val="tx1"/>
            </a:solidFill>
          </a:ln>
        </p:spPr>
      </p:pic>
      <p:sp>
        <p:nvSpPr>
          <p:cNvPr id="6" name="5 CuadroTexto"/>
          <p:cNvSpPr txBox="1"/>
          <p:nvPr/>
        </p:nvSpPr>
        <p:spPr>
          <a:xfrm>
            <a:off x="2895600" y="6019800"/>
            <a:ext cx="5257800" cy="415498"/>
          </a:xfrm>
          <a:prstGeom prst="rect">
            <a:avLst/>
          </a:prstGeom>
          <a:noFill/>
        </p:spPr>
        <p:txBody>
          <a:bodyPr wrap="square" rtlCol="0">
            <a:spAutoFit/>
          </a:bodyPr>
          <a:lstStyle/>
          <a:p>
            <a:r>
              <a:rPr lang="es-CO" sz="1050" b="1" dirty="0">
                <a:latin typeface="Microsoft Sans Serif" panose="020B0604020202020204" pitchFamily="34" charset="0"/>
                <a:cs typeface="Microsoft Sans Serif" panose="020B0604020202020204" pitchFamily="34" charset="0"/>
              </a:rPr>
              <a:t>Figura </a:t>
            </a:r>
            <a:r>
              <a:rPr lang="es-CO" sz="1050" b="1" dirty="0" smtClean="0">
                <a:latin typeface="Microsoft Sans Serif" panose="020B0604020202020204" pitchFamily="34" charset="0"/>
                <a:cs typeface="Microsoft Sans Serif" panose="020B0604020202020204" pitchFamily="34" charset="0"/>
              </a:rPr>
              <a:t> 4.</a:t>
            </a:r>
            <a:r>
              <a:rPr lang="es-CO" sz="1050" dirty="0" smtClean="0">
                <a:latin typeface="Microsoft Sans Serif" panose="020B0604020202020204" pitchFamily="34" charset="0"/>
                <a:cs typeface="Microsoft Sans Serif" panose="020B0604020202020204" pitchFamily="34" charset="0"/>
              </a:rPr>
              <a:t> </a:t>
            </a:r>
            <a:r>
              <a:rPr lang="es-CO" sz="1050" dirty="0">
                <a:latin typeface="Microsoft Sans Serif" panose="020B0604020202020204" pitchFamily="34" charset="0"/>
                <a:cs typeface="Microsoft Sans Serif" panose="020B0604020202020204" pitchFamily="34" charset="0"/>
              </a:rPr>
              <a:t>Curva ROC </a:t>
            </a:r>
            <a:endParaRPr lang="es-EC" sz="1050" dirty="0">
              <a:latin typeface="Microsoft Sans Serif" panose="020B0604020202020204" pitchFamily="34" charset="0"/>
              <a:cs typeface="Microsoft Sans Serif" panose="020B0604020202020204" pitchFamily="34" charset="0"/>
            </a:endParaRPr>
          </a:p>
          <a:p>
            <a:r>
              <a:rPr lang="es-CO" sz="1050" b="1" dirty="0">
                <a:latin typeface="Microsoft Sans Serif" panose="020B0604020202020204" pitchFamily="34" charset="0"/>
                <a:cs typeface="Microsoft Sans Serif" panose="020B0604020202020204" pitchFamily="34" charset="0"/>
              </a:rPr>
              <a:t>Fuente:</a:t>
            </a:r>
            <a:r>
              <a:rPr lang="es-CO" sz="1050" dirty="0">
                <a:latin typeface="Microsoft Sans Serif" panose="020B0604020202020204" pitchFamily="34" charset="0"/>
                <a:cs typeface="Microsoft Sans Serif" panose="020B0604020202020204" pitchFamily="34" charset="0"/>
              </a:rPr>
              <a:t> </a:t>
            </a:r>
            <a:r>
              <a:rPr lang="es-ES" sz="1050" dirty="0">
                <a:latin typeface="Microsoft Sans Serif" panose="020B0604020202020204" pitchFamily="34" charset="0"/>
                <a:cs typeface="Microsoft Sans Serif" panose="020B0604020202020204" pitchFamily="34" charset="0"/>
              </a:rPr>
              <a:t>Peterson et al, (2011)</a:t>
            </a:r>
            <a:endParaRPr lang="es-EC" sz="1050"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92007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Rectangle 4"/>
          <p:cNvSpPr txBox="1">
            <a:spLocks noChangeArrowheads="1"/>
          </p:cNvSpPr>
          <p:nvPr/>
        </p:nvSpPr>
        <p:spPr bwMode="auto">
          <a:xfrm>
            <a:off x="914400" y="45418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altLang="es-EC" sz="4800" b="1" kern="0" dirty="0" smtClean="0">
                <a:solidFill>
                  <a:schemeClr val="tx1"/>
                </a:solidFill>
              </a:rPr>
              <a:t>METODOLOGÍA Y DESARROLLO</a:t>
            </a:r>
            <a:endParaRPr lang="ru-RU" altLang="es-EC" sz="4800" b="1" kern="0" dirty="0">
              <a:solidFill>
                <a:schemeClr val="tx1"/>
              </a:solidFill>
            </a:endParaRPr>
          </a:p>
        </p:txBody>
      </p:sp>
    </p:spTree>
    <p:extLst>
      <p:ext uri="{BB962C8B-B14F-4D97-AF65-F5344CB8AC3E}">
        <p14:creationId xmlns:p14="http://schemas.microsoft.com/office/powerpoint/2010/main" val="2327206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106363"/>
            <a:ext cx="7848600" cy="715963"/>
          </a:xfrm>
        </p:spPr>
        <p:txBody>
          <a:bodyPr/>
          <a:lstStyle/>
          <a:p>
            <a:r>
              <a:rPr lang="en-US" altLang="es-EC" sz="2800" dirty="0" err="1" smtClean="0">
                <a:solidFill>
                  <a:schemeClr val="accent4">
                    <a:lumMod val="25000"/>
                  </a:schemeClr>
                </a:solidFill>
              </a:rPr>
              <a:t>Esquema</a:t>
            </a:r>
            <a:r>
              <a:rPr lang="en-US" altLang="es-EC" sz="2800" dirty="0" smtClean="0">
                <a:solidFill>
                  <a:schemeClr val="accent4">
                    <a:lumMod val="25000"/>
                  </a:schemeClr>
                </a:solidFill>
              </a:rPr>
              <a:t> </a:t>
            </a:r>
            <a:r>
              <a:rPr lang="en-US" altLang="es-EC" sz="2800" dirty="0" err="1" smtClean="0">
                <a:solidFill>
                  <a:schemeClr val="accent4">
                    <a:lumMod val="25000"/>
                  </a:schemeClr>
                </a:solidFill>
              </a:rPr>
              <a:t>Metodológico</a:t>
            </a:r>
            <a:endParaRPr lang="en-US" altLang="es-EC" sz="2800" dirty="0">
              <a:solidFill>
                <a:schemeClr val="accent4">
                  <a:lumMod val="25000"/>
                </a:schemeClr>
              </a:solidFill>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2113818261"/>
              </p:ext>
            </p:extLst>
          </p:nvPr>
        </p:nvGraphicFramePr>
        <p:xfrm>
          <a:off x="3276600" y="533400"/>
          <a:ext cx="3671344" cy="5767071"/>
        </p:xfrm>
        <a:graphic>
          <a:graphicData uri="http://schemas.openxmlformats.org/presentationml/2006/ole">
            <mc:AlternateContent xmlns:mc="http://schemas.openxmlformats.org/markup-compatibility/2006">
              <mc:Choice xmlns:v="urn:schemas-microsoft-com:vml" Requires="v">
                <p:oleObj spid="_x0000_s160838" name="Visio" r:id="rId5" imgW="5285442" imgH="8289660" progId="Visio.Drawing.11">
                  <p:embed/>
                </p:oleObj>
              </mc:Choice>
              <mc:Fallback>
                <p:oleObj name="Visio" r:id="rId5" imgW="5285442" imgH="8289660" progId="Visio.Drawing.11">
                  <p:embed/>
                  <p:pic>
                    <p:nvPicPr>
                      <p:cNvPr id="0" name="3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33400"/>
                        <a:ext cx="3671344" cy="5767071"/>
                      </a:xfrm>
                      <a:prstGeom prst="rect">
                        <a:avLst/>
                      </a:prstGeom>
                      <a:noFill/>
                      <a:ln>
                        <a:noFill/>
                      </a:ln>
                    </p:spPr>
                  </p:pic>
                </p:oleObj>
              </mc:Fallback>
            </mc:AlternateContent>
          </a:graphicData>
        </a:graphic>
      </p:graphicFrame>
      <p:sp>
        <p:nvSpPr>
          <p:cNvPr id="6" name="5 CuadroTexto"/>
          <p:cNvSpPr txBox="1"/>
          <p:nvPr/>
        </p:nvSpPr>
        <p:spPr>
          <a:xfrm>
            <a:off x="2514600" y="6367790"/>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5. </a:t>
            </a:r>
            <a:r>
              <a:rPr lang="es-EC" sz="1050" dirty="0" smtClean="0">
                <a:solidFill>
                  <a:srgbClr val="000000"/>
                </a:solidFill>
                <a:latin typeface="Microsoft Sans Serif" panose="020B0604020202020204" pitchFamily="34" charset="0"/>
                <a:cs typeface="Microsoft Sans Serif" panose="020B0604020202020204" pitchFamily="34" charset="0"/>
              </a:rPr>
              <a:t>Esquema metodológico para el modelamiento de </a:t>
            </a:r>
            <a:r>
              <a:rPr lang="es-EC" sz="1050" i="1" dirty="0" smtClean="0">
                <a:solidFill>
                  <a:srgbClr val="000000"/>
                </a:solidFill>
                <a:latin typeface="Microsoft Sans Serif" panose="020B0604020202020204" pitchFamily="34" charset="0"/>
                <a:cs typeface="Microsoft Sans Serif" panose="020B0604020202020204" pitchFamily="34" charset="0"/>
              </a:rPr>
              <a:t>Anopheles spp.</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0704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8305800" cy="715963"/>
          </a:xfrm>
        </p:spPr>
        <p:txBody>
          <a:bodyPr/>
          <a:lstStyle/>
          <a:p>
            <a:r>
              <a:rPr lang="es-EC" altLang="es-EC" sz="3600" dirty="0" smtClean="0">
                <a:solidFill>
                  <a:schemeClr val="accent4">
                    <a:lumMod val="25000"/>
                  </a:schemeClr>
                </a:solidFill>
              </a:rPr>
              <a:t>Estructuración de la Información</a:t>
            </a:r>
            <a:endParaRPr lang="es-EC" altLang="es-EC" sz="3600" dirty="0">
              <a:solidFill>
                <a:schemeClr val="accent4">
                  <a:lumMod val="25000"/>
                </a:schemeClr>
              </a:solidFill>
            </a:endParaRPr>
          </a:p>
        </p:txBody>
      </p:sp>
      <p:sp>
        <p:nvSpPr>
          <p:cNvPr id="60419" name="Rectangle 3"/>
          <p:cNvSpPr>
            <a:spLocks noGrp="1" noChangeArrowheads="1"/>
          </p:cNvSpPr>
          <p:nvPr>
            <p:ph idx="1"/>
          </p:nvPr>
        </p:nvSpPr>
        <p:spPr>
          <a:xfrm>
            <a:off x="1981200" y="914401"/>
            <a:ext cx="6934200" cy="533400"/>
          </a:xfrm>
        </p:spPr>
        <p:txBody>
          <a:bodyPr/>
          <a:lstStyle/>
          <a:p>
            <a:pPr marL="438912" lvl="0" indent="-320040" fontAlgn="auto">
              <a:spcBef>
                <a:spcPts val="0"/>
              </a:spcBef>
              <a:spcAft>
                <a:spcPts val="0"/>
              </a:spcAft>
              <a:buClr>
                <a:srgbClr val="F0AD00"/>
              </a:buClr>
              <a:buSzPct val="80000"/>
              <a:buFont typeface="Wingdings 2"/>
              <a:buChar char=""/>
            </a:pPr>
            <a:r>
              <a:rPr kumimoji="0" lang="es-EC" sz="2400" b="0" i="0" u="none" strike="noStrike" kern="1200" cap="none" spc="0" normalizeH="0" baseline="0" noProof="0" dirty="0" smtClean="0">
                <a:ln>
                  <a:noFill/>
                </a:ln>
                <a:solidFill>
                  <a:prstClr val="black"/>
                </a:solidFill>
                <a:effectLst/>
                <a:uLnTx/>
                <a:uFillTx/>
                <a:latin typeface="Corbel"/>
              </a:rPr>
              <a:t>Puntos de presencia de </a:t>
            </a:r>
            <a:r>
              <a:rPr kumimoji="0" lang="es-EC" sz="2400" b="0" i="1" u="none" strike="noStrike" kern="1200" cap="none" spc="0" normalizeH="0" baseline="0" noProof="0" dirty="0" smtClean="0">
                <a:ln>
                  <a:noFill/>
                </a:ln>
                <a:solidFill>
                  <a:prstClr val="black"/>
                </a:solidFill>
                <a:effectLst/>
                <a:uLnTx/>
                <a:uFillTx/>
                <a:latin typeface="Corbel"/>
              </a:rPr>
              <a:t>Anopheles spp.</a:t>
            </a:r>
          </a:p>
          <a:p>
            <a:pPr>
              <a:lnSpc>
                <a:spcPct val="80000"/>
              </a:lnSpc>
            </a:pPr>
            <a:endParaRPr lang="en-US" altLang="es-EC" sz="1600" dirty="0">
              <a:solidFill>
                <a:srgbClr val="4D4D4D"/>
              </a:solidFill>
            </a:endParaRPr>
          </a:p>
        </p:txBody>
      </p:sp>
      <p:graphicFrame>
        <p:nvGraphicFramePr>
          <p:cNvPr id="4" name="3 Diagrama"/>
          <p:cNvGraphicFramePr/>
          <p:nvPr>
            <p:extLst>
              <p:ext uri="{D42A27DB-BD31-4B8C-83A1-F6EECF244321}">
                <p14:modId xmlns:p14="http://schemas.microsoft.com/office/powerpoint/2010/main" val="1700401314"/>
              </p:ext>
            </p:extLst>
          </p:nvPr>
        </p:nvGraphicFramePr>
        <p:xfrm>
          <a:off x="1981200" y="1828800"/>
          <a:ext cx="67818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CuadroTexto"/>
          <p:cNvSpPr txBox="1"/>
          <p:nvPr/>
        </p:nvSpPr>
        <p:spPr>
          <a:xfrm>
            <a:off x="3048000" y="5412769"/>
            <a:ext cx="4648200" cy="369332"/>
          </a:xfrm>
          <a:prstGeom prst="rect">
            <a:avLst/>
          </a:prstGeom>
          <a:noFill/>
        </p:spPr>
        <p:txBody>
          <a:bodyPr wrap="square" rtlCol="0">
            <a:spAutoFit/>
          </a:bodyPr>
          <a:lstStyle/>
          <a:p>
            <a:r>
              <a:rPr lang="es-EC" sz="1800" dirty="0" smtClean="0">
                <a:solidFill>
                  <a:srgbClr val="000000"/>
                </a:solidFill>
              </a:rPr>
              <a:t>Total 144 puntos de presencia</a:t>
            </a:r>
            <a:endParaRPr lang="es-EC" sz="1800" dirty="0">
              <a:solidFill>
                <a:srgbClr val="000000"/>
              </a:solidFill>
            </a:endParaRPr>
          </a:p>
        </p:txBody>
      </p:sp>
    </p:spTree>
    <p:extLst>
      <p:ext uri="{BB962C8B-B14F-4D97-AF65-F5344CB8AC3E}">
        <p14:creationId xmlns:p14="http://schemas.microsoft.com/office/powerpoint/2010/main" val="241878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8305800" cy="715963"/>
          </a:xfrm>
        </p:spPr>
        <p:txBody>
          <a:bodyPr/>
          <a:lstStyle/>
          <a:p>
            <a:r>
              <a:rPr lang="es-EC" altLang="es-EC" sz="3600" dirty="0" smtClean="0">
                <a:solidFill>
                  <a:schemeClr val="accent4">
                    <a:lumMod val="25000"/>
                  </a:schemeClr>
                </a:solidFill>
              </a:rPr>
              <a:t>Estructuración de la Información</a:t>
            </a:r>
            <a:endParaRPr lang="es-EC" altLang="es-EC" sz="3600" dirty="0">
              <a:solidFill>
                <a:schemeClr val="accent4">
                  <a:lumMod val="25000"/>
                </a:schemeClr>
              </a:solidFill>
            </a:endParaRPr>
          </a:p>
        </p:txBody>
      </p:sp>
      <p:sp>
        <p:nvSpPr>
          <p:cNvPr id="60419" name="Rectangle 3"/>
          <p:cNvSpPr>
            <a:spLocks noGrp="1" noChangeArrowheads="1"/>
          </p:cNvSpPr>
          <p:nvPr>
            <p:ph idx="1"/>
          </p:nvPr>
        </p:nvSpPr>
        <p:spPr>
          <a:xfrm>
            <a:off x="1981200" y="914401"/>
            <a:ext cx="6934200" cy="533400"/>
          </a:xfrm>
        </p:spPr>
        <p:txBody>
          <a:bodyPr/>
          <a:lstStyle/>
          <a:p>
            <a:pPr marL="438912" lvl="0" indent="-320040" fontAlgn="auto">
              <a:spcBef>
                <a:spcPts val="0"/>
              </a:spcBef>
              <a:spcAft>
                <a:spcPts val="0"/>
              </a:spcAft>
              <a:buClr>
                <a:srgbClr val="F0AD00"/>
              </a:buClr>
              <a:buSzPct val="80000"/>
              <a:buFont typeface="Wingdings 2"/>
              <a:buChar char=""/>
            </a:pPr>
            <a:r>
              <a:rPr kumimoji="0" lang="es-EC" sz="2400" b="0" i="0" u="none" strike="noStrike" kern="1200" cap="none" spc="0" normalizeH="0" baseline="0" noProof="0" dirty="0" smtClean="0">
                <a:ln>
                  <a:noFill/>
                </a:ln>
                <a:solidFill>
                  <a:prstClr val="black"/>
                </a:solidFill>
                <a:effectLst/>
                <a:uLnTx/>
                <a:uFillTx/>
                <a:latin typeface="Corbel"/>
              </a:rPr>
              <a:t>Puntos de presencia de Anopheles spp.</a:t>
            </a:r>
          </a:p>
          <a:p>
            <a:pPr>
              <a:lnSpc>
                <a:spcPct val="80000"/>
              </a:lnSpc>
            </a:pPr>
            <a:endParaRPr lang="en-US" altLang="es-EC" sz="1600" dirty="0">
              <a:solidFill>
                <a:srgbClr val="4D4D4D"/>
              </a:solidFill>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4800600" cy="449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2971800" y="6240832"/>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6. </a:t>
            </a:r>
            <a:r>
              <a:rPr lang="es-EC" sz="1050" dirty="0" smtClean="0">
                <a:solidFill>
                  <a:srgbClr val="000000"/>
                </a:solidFill>
                <a:latin typeface="Microsoft Sans Serif" panose="020B0604020202020204" pitchFamily="34" charset="0"/>
                <a:cs typeface="Microsoft Sans Serif" panose="020B0604020202020204" pitchFamily="34" charset="0"/>
              </a:rPr>
              <a:t>Mapa de puntos  de presencia de </a:t>
            </a:r>
            <a:r>
              <a:rPr lang="es-EC" sz="1050" i="1" dirty="0" smtClean="0">
                <a:solidFill>
                  <a:srgbClr val="000000"/>
                </a:solidFill>
                <a:latin typeface="Microsoft Sans Serif" panose="020B0604020202020204" pitchFamily="34" charset="0"/>
                <a:cs typeface="Microsoft Sans Serif" panose="020B0604020202020204" pitchFamily="34" charset="0"/>
              </a:rPr>
              <a:t>Anopheles spp.</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38150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Rectangle 4"/>
          <p:cNvSpPr txBox="1">
            <a:spLocks noChangeArrowheads="1"/>
          </p:cNvSpPr>
          <p:nvPr/>
        </p:nvSpPr>
        <p:spPr bwMode="auto">
          <a:xfrm>
            <a:off x="914400" y="45418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altLang="es-EC" sz="4800" b="1" kern="0" dirty="0" smtClean="0">
                <a:solidFill>
                  <a:schemeClr val="tx1"/>
                </a:solidFill>
              </a:rPr>
              <a:t>ASPECTOS GENERALES</a:t>
            </a:r>
            <a:endParaRPr lang="ru-RU" altLang="es-EC" sz="4800" b="1" kern="0" dirty="0">
              <a:solidFill>
                <a:schemeClr val="tx1"/>
              </a:solidFill>
            </a:endParaRPr>
          </a:p>
        </p:txBody>
      </p:sp>
    </p:spTree>
    <p:extLst>
      <p:ext uri="{BB962C8B-B14F-4D97-AF65-F5344CB8AC3E}">
        <p14:creationId xmlns:p14="http://schemas.microsoft.com/office/powerpoint/2010/main" val="3273574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8305800" cy="715963"/>
          </a:xfrm>
        </p:spPr>
        <p:txBody>
          <a:bodyPr/>
          <a:lstStyle/>
          <a:p>
            <a:r>
              <a:rPr lang="es-EC" altLang="es-EC" sz="3600" dirty="0" smtClean="0">
                <a:solidFill>
                  <a:schemeClr val="accent4">
                    <a:lumMod val="25000"/>
                  </a:schemeClr>
                </a:solidFill>
              </a:rPr>
              <a:t>Estructuración de la Información</a:t>
            </a:r>
            <a:endParaRPr lang="es-EC" altLang="es-EC" sz="3600" dirty="0">
              <a:solidFill>
                <a:schemeClr val="accent4">
                  <a:lumMod val="25000"/>
                </a:schemeClr>
              </a:solidFill>
            </a:endParaRP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Variables descriptivas o predictoras</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graphicFrame>
        <p:nvGraphicFramePr>
          <p:cNvPr id="24" name="23 Diagrama"/>
          <p:cNvGraphicFramePr/>
          <p:nvPr>
            <p:extLst>
              <p:ext uri="{D42A27DB-BD31-4B8C-83A1-F6EECF244321}">
                <p14:modId xmlns:p14="http://schemas.microsoft.com/office/powerpoint/2010/main" val="1026012791"/>
              </p:ext>
            </p:extLst>
          </p:nvPr>
        </p:nvGraphicFramePr>
        <p:xfrm>
          <a:off x="2057399" y="1981200"/>
          <a:ext cx="6781801" cy="3327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5987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46037"/>
            <a:ext cx="8305800" cy="715963"/>
          </a:xfrm>
        </p:spPr>
        <p:txBody>
          <a:bodyPr/>
          <a:lstStyle/>
          <a:p>
            <a:r>
              <a:rPr lang="es-EC" altLang="es-EC" sz="3600" dirty="0" smtClean="0">
                <a:solidFill>
                  <a:schemeClr val="accent4">
                    <a:lumMod val="25000"/>
                  </a:schemeClr>
                </a:solidFill>
              </a:rPr>
              <a:t>Estructuración de la Información</a:t>
            </a:r>
            <a:endParaRPr lang="es-EC" altLang="es-EC" sz="3600" dirty="0">
              <a:solidFill>
                <a:schemeClr val="accent4">
                  <a:lumMod val="25000"/>
                </a:schemeClr>
              </a:solidFill>
            </a:endParaRP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dirty="0" smtClean="0">
                <a:solidFill>
                  <a:prstClr val="black"/>
                </a:solidFill>
                <a:latin typeface="Corbel"/>
              </a:rPr>
              <a:t>Análisis de correlación (Pearson)</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725307252"/>
              </p:ext>
            </p:extLst>
          </p:nvPr>
        </p:nvGraphicFramePr>
        <p:xfrm>
          <a:off x="2438400" y="1905000"/>
          <a:ext cx="6248400" cy="4450486"/>
        </p:xfrm>
        <a:graphic>
          <a:graphicData uri="http://schemas.openxmlformats.org/drawingml/2006/table">
            <a:tbl>
              <a:tblPr firstRow="1" firstCol="1" bandRow="1">
                <a:tableStyleId>{3B4B98B0-60AC-42C2-AFA5-B58CD77FA1E5}</a:tableStyleId>
              </a:tblPr>
              <a:tblGrid>
                <a:gridCol w="984258"/>
                <a:gridCol w="5264142"/>
              </a:tblGrid>
              <a:tr h="378791">
                <a:tc>
                  <a:txBody>
                    <a:bodyPr/>
                    <a:lstStyle/>
                    <a:p>
                      <a:pPr marL="0" marR="0" algn="ctr">
                        <a:lnSpc>
                          <a:spcPct val="150000"/>
                        </a:lnSpc>
                        <a:spcBef>
                          <a:spcPts val="0"/>
                        </a:spcBef>
                        <a:spcAft>
                          <a:spcPts val="0"/>
                        </a:spcAft>
                      </a:pPr>
                      <a:r>
                        <a:rPr lang="es-ES" sz="1400" dirty="0">
                          <a:effectLst/>
                        </a:rPr>
                        <a:t>Código</a:t>
                      </a:r>
                      <a:endParaRPr lang="es-EC" sz="2000" dirty="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S" sz="1400" dirty="0">
                          <a:effectLst/>
                        </a:rPr>
                        <a:t>Descripción</a:t>
                      </a:r>
                      <a:endParaRPr lang="es-EC" sz="2000" dirty="0">
                        <a:effectLst/>
                        <a:latin typeface="Times New Roman"/>
                        <a:ea typeface="Times New Roman"/>
                      </a:endParaRPr>
                    </a:p>
                  </a:txBody>
                  <a:tcPr marL="68580" marR="68580" marT="0" marB="0" anchor="ctr"/>
                </a:tc>
              </a:tr>
              <a:tr h="378791">
                <a:tc>
                  <a:txBody>
                    <a:bodyPr/>
                    <a:lstStyle/>
                    <a:p>
                      <a:pPr marL="0" marR="0" algn="ctr">
                        <a:lnSpc>
                          <a:spcPct val="150000"/>
                        </a:lnSpc>
                        <a:spcBef>
                          <a:spcPts val="0"/>
                        </a:spcBef>
                        <a:spcAft>
                          <a:spcPts val="0"/>
                        </a:spcAft>
                      </a:pPr>
                      <a:r>
                        <a:rPr lang="es-ES" sz="1400">
                          <a:effectLst/>
                        </a:rPr>
                        <a:t>BIO 1</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a:effectLst/>
                        </a:rPr>
                        <a:t>Temperatura media anual</a:t>
                      </a:r>
                      <a:endParaRPr lang="es-EC" sz="2000">
                        <a:effectLst/>
                        <a:latin typeface="Times New Roman"/>
                        <a:ea typeface="Times New Roman"/>
                      </a:endParaRPr>
                    </a:p>
                  </a:txBody>
                  <a:tcPr marL="68580" marR="68580" marT="0" marB="0" anchor="ctr"/>
                </a:tc>
              </a:tr>
              <a:tr h="662576">
                <a:tc>
                  <a:txBody>
                    <a:bodyPr/>
                    <a:lstStyle/>
                    <a:p>
                      <a:pPr marL="0" marR="0" algn="ctr">
                        <a:lnSpc>
                          <a:spcPct val="150000"/>
                        </a:lnSpc>
                        <a:spcBef>
                          <a:spcPts val="0"/>
                        </a:spcBef>
                        <a:spcAft>
                          <a:spcPts val="0"/>
                        </a:spcAft>
                      </a:pPr>
                      <a:r>
                        <a:rPr lang="es-ES" sz="1400">
                          <a:effectLst/>
                        </a:rPr>
                        <a:t>BIO 2</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dirty="0">
                          <a:effectLst/>
                        </a:rPr>
                        <a:t>Promedio del rango diurno (Promedio mensual (</a:t>
                      </a:r>
                      <a:r>
                        <a:rPr lang="es-ES" sz="1400" dirty="0" err="1">
                          <a:effectLst/>
                        </a:rPr>
                        <a:t>max</a:t>
                      </a:r>
                      <a:r>
                        <a:rPr lang="es-ES" sz="1400" dirty="0">
                          <a:effectLst/>
                        </a:rPr>
                        <a:t> </a:t>
                      </a:r>
                      <a:r>
                        <a:rPr lang="es-ES" sz="1400" dirty="0" err="1">
                          <a:effectLst/>
                        </a:rPr>
                        <a:t>temp</a:t>
                      </a:r>
                      <a:r>
                        <a:rPr lang="es-ES" sz="1400" dirty="0">
                          <a:effectLst/>
                        </a:rPr>
                        <a:t> - min </a:t>
                      </a:r>
                      <a:r>
                        <a:rPr lang="es-ES" sz="1400" dirty="0" err="1">
                          <a:effectLst/>
                        </a:rPr>
                        <a:t>temp</a:t>
                      </a:r>
                      <a:r>
                        <a:rPr lang="es-ES" sz="1400" dirty="0">
                          <a:effectLst/>
                        </a:rPr>
                        <a:t>))</a:t>
                      </a:r>
                      <a:endParaRPr lang="es-EC" sz="2000" dirty="0">
                        <a:effectLst/>
                        <a:latin typeface="Times New Roman"/>
                        <a:ea typeface="Times New Roman"/>
                      </a:endParaRPr>
                    </a:p>
                  </a:txBody>
                  <a:tcPr marL="68580" marR="68580" marT="0" marB="0" anchor="ctr"/>
                </a:tc>
              </a:tr>
              <a:tr h="378791">
                <a:tc>
                  <a:txBody>
                    <a:bodyPr/>
                    <a:lstStyle/>
                    <a:p>
                      <a:pPr marL="0" marR="0" algn="ctr">
                        <a:lnSpc>
                          <a:spcPct val="150000"/>
                        </a:lnSpc>
                        <a:spcBef>
                          <a:spcPts val="0"/>
                        </a:spcBef>
                        <a:spcAft>
                          <a:spcPts val="0"/>
                        </a:spcAft>
                      </a:pPr>
                      <a:r>
                        <a:rPr lang="es-ES" sz="1400">
                          <a:effectLst/>
                        </a:rPr>
                        <a:t>BIO 3</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a:effectLst/>
                        </a:rPr>
                        <a:t>Isotermalidad (BIO2/BIO7) (* 100)</a:t>
                      </a:r>
                      <a:endParaRPr lang="es-EC" sz="2000">
                        <a:effectLst/>
                        <a:latin typeface="Times New Roman"/>
                        <a:ea typeface="Times New Roman"/>
                      </a:endParaRPr>
                    </a:p>
                  </a:txBody>
                  <a:tcPr marL="68580" marR="68580" marT="0" marB="0" anchor="ctr"/>
                </a:tc>
              </a:tr>
              <a:tr h="378791">
                <a:tc>
                  <a:txBody>
                    <a:bodyPr/>
                    <a:lstStyle/>
                    <a:p>
                      <a:pPr marL="0" marR="0" algn="ctr">
                        <a:lnSpc>
                          <a:spcPct val="150000"/>
                        </a:lnSpc>
                        <a:spcBef>
                          <a:spcPts val="0"/>
                        </a:spcBef>
                        <a:spcAft>
                          <a:spcPts val="0"/>
                        </a:spcAft>
                      </a:pPr>
                      <a:r>
                        <a:rPr lang="es-ES" sz="1400">
                          <a:effectLst/>
                        </a:rPr>
                        <a:t>BIO 4</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a:effectLst/>
                        </a:rPr>
                        <a:t>Temperatura estacional (Desviación estándar *100)</a:t>
                      </a:r>
                      <a:endParaRPr lang="es-EC" sz="2000">
                        <a:effectLst/>
                        <a:latin typeface="Times New Roman"/>
                        <a:ea typeface="Times New Roman"/>
                      </a:endParaRPr>
                    </a:p>
                  </a:txBody>
                  <a:tcPr marL="68580" marR="68580" marT="0" marB="0" anchor="ctr"/>
                </a:tc>
              </a:tr>
              <a:tr h="378791">
                <a:tc>
                  <a:txBody>
                    <a:bodyPr/>
                    <a:lstStyle/>
                    <a:p>
                      <a:pPr marL="0" marR="0" algn="ctr">
                        <a:lnSpc>
                          <a:spcPct val="150000"/>
                        </a:lnSpc>
                        <a:spcBef>
                          <a:spcPts val="0"/>
                        </a:spcBef>
                        <a:spcAft>
                          <a:spcPts val="0"/>
                        </a:spcAft>
                      </a:pPr>
                      <a:r>
                        <a:rPr lang="es-ES" sz="1400">
                          <a:effectLst/>
                        </a:rPr>
                        <a:t>BIO 7</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a:effectLst/>
                        </a:rPr>
                        <a:t>Rango de Temperatura Anual (BIO5-BIO6)</a:t>
                      </a:r>
                      <a:endParaRPr lang="es-EC" sz="2000">
                        <a:effectLst/>
                        <a:latin typeface="Times New Roman"/>
                        <a:ea typeface="Times New Roman"/>
                      </a:endParaRPr>
                    </a:p>
                  </a:txBody>
                  <a:tcPr marL="68580" marR="68580" marT="0" marB="0" anchor="ctr"/>
                </a:tc>
              </a:tr>
              <a:tr h="378791">
                <a:tc>
                  <a:txBody>
                    <a:bodyPr/>
                    <a:lstStyle/>
                    <a:p>
                      <a:pPr marL="0" marR="0" algn="ctr">
                        <a:lnSpc>
                          <a:spcPct val="150000"/>
                        </a:lnSpc>
                        <a:spcBef>
                          <a:spcPts val="0"/>
                        </a:spcBef>
                        <a:spcAft>
                          <a:spcPts val="0"/>
                        </a:spcAft>
                      </a:pPr>
                      <a:r>
                        <a:rPr lang="es-ES" sz="1400">
                          <a:effectLst/>
                        </a:rPr>
                        <a:t>BIO 12</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a:effectLst/>
                        </a:rPr>
                        <a:t>Precipitación anual</a:t>
                      </a:r>
                      <a:endParaRPr lang="es-EC" sz="2000">
                        <a:effectLst/>
                        <a:latin typeface="Times New Roman"/>
                        <a:ea typeface="Times New Roman"/>
                      </a:endParaRPr>
                    </a:p>
                  </a:txBody>
                  <a:tcPr marL="68580" marR="68580" marT="0" marB="0" anchor="ctr"/>
                </a:tc>
              </a:tr>
              <a:tr h="378791">
                <a:tc>
                  <a:txBody>
                    <a:bodyPr/>
                    <a:lstStyle/>
                    <a:p>
                      <a:pPr marL="0" marR="0" algn="ctr">
                        <a:lnSpc>
                          <a:spcPct val="150000"/>
                        </a:lnSpc>
                        <a:spcBef>
                          <a:spcPts val="0"/>
                        </a:spcBef>
                        <a:spcAft>
                          <a:spcPts val="0"/>
                        </a:spcAft>
                      </a:pPr>
                      <a:r>
                        <a:rPr lang="es-ES" sz="1400">
                          <a:effectLst/>
                        </a:rPr>
                        <a:t>Altitud</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a:effectLst/>
                        </a:rPr>
                        <a:t>Altura referida al nivel medio del mar</a:t>
                      </a:r>
                      <a:endParaRPr lang="es-EC" sz="2000">
                        <a:effectLst/>
                        <a:latin typeface="Times New Roman"/>
                        <a:ea typeface="Times New Roman"/>
                      </a:endParaRPr>
                    </a:p>
                  </a:txBody>
                  <a:tcPr marL="68580" marR="68580" marT="0" marB="0" anchor="ctr"/>
                </a:tc>
              </a:tr>
              <a:tr h="378791">
                <a:tc>
                  <a:txBody>
                    <a:bodyPr/>
                    <a:lstStyle/>
                    <a:p>
                      <a:pPr marL="0" marR="0" algn="ctr">
                        <a:lnSpc>
                          <a:spcPct val="150000"/>
                        </a:lnSpc>
                        <a:spcBef>
                          <a:spcPts val="0"/>
                        </a:spcBef>
                        <a:spcAft>
                          <a:spcPts val="0"/>
                        </a:spcAft>
                      </a:pPr>
                      <a:r>
                        <a:rPr lang="es-ES" sz="1400">
                          <a:effectLst/>
                        </a:rPr>
                        <a:t>Pobla</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dirty="0">
                          <a:effectLst/>
                        </a:rPr>
                        <a:t>Centros </a:t>
                      </a:r>
                      <a:r>
                        <a:rPr lang="es-ES" sz="1400" dirty="0" smtClean="0">
                          <a:effectLst/>
                        </a:rPr>
                        <a:t>poblados </a:t>
                      </a:r>
                      <a:r>
                        <a:rPr lang="es-ES" sz="1400" dirty="0">
                          <a:effectLst/>
                        </a:rPr>
                        <a:t>de todo el Ecuador </a:t>
                      </a:r>
                      <a:endParaRPr lang="es-EC" sz="2000" dirty="0">
                        <a:effectLst/>
                        <a:latin typeface="Times New Roman"/>
                        <a:ea typeface="Times New Roman"/>
                      </a:endParaRPr>
                    </a:p>
                  </a:txBody>
                  <a:tcPr marL="68580" marR="68580" marT="0" marB="0" anchor="ctr"/>
                </a:tc>
              </a:tr>
              <a:tr h="378791">
                <a:tc>
                  <a:txBody>
                    <a:bodyPr/>
                    <a:lstStyle/>
                    <a:p>
                      <a:pPr marL="0" marR="0" algn="ctr">
                        <a:lnSpc>
                          <a:spcPct val="150000"/>
                        </a:lnSpc>
                        <a:spcBef>
                          <a:spcPts val="0"/>
                        </a:spcBef>
                        <a:spcAft>
                          <a:spcPts val="0"/>
                        </a:spcAft>
                      </a:pPr>
                      <a:r>
                        <a:rPr lang="es-ES" sz="1400">
                          <a:effectLst/>
                        </a:rPr>
                        <a:t>Inunda </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dirty="0">
                          <a:effectLst/>
                        </a:rPr>
                        <a:t>Zonas de anegación.</a:t>
                      </a:r>
                      <a:endParaRPr lang="es-EC" sz="2000" dirty="0">
                        <a:effectLst/>
                        <a:latin typeface="Times New Roman"/>
                        <a:ea typeface="Times New Roman"/>
                      </a:endParaRPr>
                    </a:p>
                  </a:txBody>
                  <a:tcPr marL="68580" marR="68580" marT="0" marB="0" anchor="ctr"/>
                </a:tc>
              </a:tr>
              <a:tr h="378791">
                <a:tc>
                  <a:txBody>
                    <a:bodyPr/>
                    <a:lstStyle/>
                    <a:p>
                      <a:pPr marL="0" marR="0" algn="ctr">
                        <a:lnSpc>
                          <a:spcPct val="150000"/>
                        </a:lnSpc>
                        <a:spcBef>
                          <a:spcPts val="0"/>
                        </a:spcBef>
                        <a:spcAft>
                          <a:spcPts val="0"/>
                        </a:spcAft>
                      </a:pPr>
                      <a:r>
                        <a:rPr lang="es-ES" sz="1400">
                          <a:effectLst/>
                        </a:rPr>
                        <a:t>Uso</a:t>
                      </a:r>
                      <a:endParaRPr lang="es-EC" sz="200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s-ES" sz="1400" dirty="0">
                          <a:effectLst/>
                        </a:rPr>
                        <a:t>Uso de suelo</a:t>
                      </a:r>
                      <a:endParaRPr lang="es-EC" sz="2000" dirty="0">
                        <a:effectLst/>
                        <a:latin typeface="Times New Roman"/>
                        <a:ea typeface="Times New Roman"/>
                      </a:endParaRPr>
                    </a:p>
                  </a:txBody>
                  <a:tcPr marL="68580" marR="68580" marT="0" marB="0" anchor="ctr"/>
                </a:tc>
              </a:tr>
            </a:tbl>
          </a:graphicData>
        </a:graphic>
      </p:graphicFrame>
      <p:sp>
        <p:nvSpPr>
          <p:cNvPr id="8" name="7 CuadroTexto"/>
          <p:cNvSpPr txBox="1"/>
          <p:nvPr/>
        </p:nvSpPr>
        <p:spPr>
          <a:xfrm>
            <a:off x="2858069" y="1422484"/>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Tabla 1. </a:t>
            </a:r>
            <a:r>
              <a:rPr lang="es-EC" sz="1050" dirty="0" smtClean="0">
                <a:solidFill>
                  <a:srgbClr val="000000"/>
                </a:solidFill>
                <a:latin typeface="Microsoft Sans Serif" panose="020B0604020202020204" pitchFamily="34" charset="0"/>
                <a:cs typeface="Microsoft Sans Serif" panose="020B0604020202020204" pitchFamily="34" charset="0"/>
              </a:rPr>
              <a:t>Variables empleadas para el modelamiento de </a:t>
            </a:r>
            <a:r>
              <a:rPr lang="es-EC" sz="1050" i="1" dirty="0" smtClean="0">
                <a:solidFill>
                  <a:srgbClr val="000000"/>
                </a:solidFill>
                <a:latin typeface="Microsoft Sans Serif" panose="020B0604020202020204" pitchFamily="34" charset="0"/>
                <a:cs typeface="Microsoft Sans Serif" panose="020B0604020202020204" pitchFamily="34" charset="0"/>
              </a:rPr>
              <a:t>Anopheles spp</a:t>
            </a:r>
            <a:r>
              <a:rPr lang="es-EC" sz="1050" dirty="0" smtClean="0">
                <a:solidFill>
                  <a:srgbClr val="000000"/>
                </a:solidFill>
                <a:latin typeface="Microsoft Sans Serif" panose="020B0604020202020204" pitchFamily="34" charset="0"/>
                <a:cs typeface="Microsoft Sans Serif" panose="020B0604020202020204" pitchFamily="34" charset="0"/>
              </a:rPr>
              <a:t>.</a:t>
            </a:r>
            <a:endParaRPr lang="es-EC" sz="1050"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92924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noProof="0" dirty="0" err="1" smtClean="0">
                <a:solidFill>
                  <a:prstClr val="black"/>
                </a:solidFill>
                <a:latin typeface="Corbel"/>
              </a:rPr>
              <a:t>Maxent</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pic>
        <p:nvPicPr>
          <p:cNvPr id="7" name="6 Imagen"/>
          <p:cNvPicPr/>
          <p:nvPr/>
        </p:nvPicPr>
        <p:blipFill>
          <a:blip r:embed="rId4">
            <a:extLst>
              <a:ext uri="{28A0092B-C50C-407E-A947-70E740481C1C}">
                <a14:useLocalDpi xmlns:a14="http://schemas.microsoft.com/office/drawing/2010/main" val="0"/>
              </a:ext>
            </a:extLst>
          </a:blip>
          <a:stretch>
            <a:fillRect/>
          </a:stretch>
        </p:blipFill>
        <p:spPr>
          <a:xfrm>
            <a:off x="2731026" y="1447800"/>
            <a:ext cx="5422374" cy="4724400"/>
          </a:xfrm>
          <a:prstGeom prst="rect">
            <a:avLst/>
          </a:prstGeom>
        </p:spPr>
      </p:pic>
      <p:sp>
        <p:nvSpPr>
          <p:cNvPr id="8" name="7 CuadroTexto"/>
          <p:cNvSpPr txBox="1"/>
          <p:nvPr/>
        </p:nvSpPr>
        <p:spPr>
          <a:xfrm>
            <a:off x="3048000" y="6291590"/>
            <a:ext cx="4419600" cy="261610"/>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7. </a:t>
            </a:r>
            <a:r>
              <a:rPr lang="es-EC" sz="1050" dirty="0" smtClean="0">
                <a:solidFill>
                  <a:srgbClr val="000000"/>
                </a:solidFill>
                <a:latin typeface="Microsoft Sans Serif" panose="020B0604020202020204" pitchFamily="34" charset="0"/>
                <a:cs typeface="Microsoft Sans Serif" panose="020B0604020202020204" pitchFamily="34" charset="0"/>
              </a:rPr>
              <a:t>Entorno  del software </a:t>
            </a:r>
            <a:r>
              <a:rPr lang="es-EC" sz="1050" dirty="0" err="1" smtClean="0">
                <a:solidFill>
                  <a:srgbClr val="000000"/>
                </a:solidFill>
                <a:latin typeface="Microsoft Sans Serif" panose="020B0604020202020204" pitchFamily="34" charset="0"/>
                <a:cs typeface="Microsoft Sans Serif" panose="020B0604020202020204" pitchFamily="34" charset="0"/>
              </a:rPr>
              <a:t>Maxent</a:t>
            </a:r>
            <a:r>
              <a:rPr lang="es-EC" sz="1050" dirty="0" smtClean="0">
                <a:solidFill>
                  <a:srgbClr val="000000"/>
                </a:solidFill>
                <a:latin typeface="Microsoft Sans Serif" panose="020B0604020202020204" pitchFamily="34" charset="0"/>
                <a:cs typeface="Microsoft Sans Serif" panose="020B0604020202020204" pitchFamily="34" charset="0"/>
              </a:rPr>
              <a:t>.</a:t>
            </a:r>
            <a:endParaRPr lang="es-EC" sz="1050"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97565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Resultados de </a:t>
            </a:r>
            <a:r>
              <a:rPr lang="es-EC" sz="2400" kern="1200" dirty="0" err="1" smtClean="0">
                <a:solidFill>
                  <a:prstClr val="black"/>
                </a:solidFill>
                <a:latin typeface="Corbel"/>
              </a:rPr>
              <a:t>Maxent</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smtClean="0">
                <a:solidFill>
                  <a:prstClr val="black"/>
                </a:solidFill>
                <a:latin typeface="Corbel"/>
              </a:rPr>
              <a:t>Test </a:t>
            </a:r>
            <a:r>
              <a:rPr lang="es-EC" sz="2000" kern="1200" dirty="0" err="1" smtClean="0">
                <a:solidFill>
                  <a:prstClr val="black"/>
                </a:solidFill>
                <a:latin typeface="Corbel"/>
              </a:rPr>
              <a:t>Jacknife</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pic>
        <p:nvPicPr>
          <p:cNvPr id="12" name="11 Imagen"/>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209800" y="2209800"/>
            <a:ext cx="6485573" cy="3607752"/>
          </a:xfrm>
          <a:prstGeom prst="rect">
            <a:avLst/>
          </a:prstGeom>
          <a:ln w="9525">
            <a:solidFill>
              <a:schemeClr val="tx1"/>
            </a:solidFill>
          </a:ln>
        </p:spPr>
      </p:pic>
      <p:sp>
        <p:nvSpPr>
          <p:cNvPr id="4" name="3 CuadroTexto"/>
          <p:cNvSpPr txBox="1"/>
          <p:nvPr/>
        </p:nvSpPr>
        <p:spPr>
          <a:xfrm>
            <a:off x="3048000" y="5943600"/>
            <a:ext cx="4419600" cy="261610"/>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8. </a:t>
            </a:r>
            <a:r>
              <a:rPr lang="es-EC" sz="1050" dirty="0" smtClean="0">
                <a:solidFill>
                  <a:srgbClr val="000000"/>
                </a:solidFill>
                <a:latin typeface="Microsoft Sans Serif" panose="020B0604020202020204" pitchFamily="34" charset="0"/>
                <a:cs typeface="Microsoft Sans Serif" panose="020B0604020202020204" pitchFamily="34" charset="0"/>
              </a:rPr>
              <a:t>Test </a:t>
            </a:r>
            <a:r>
              <a:rPr lang="es-EC" sz="1050" dirty="0" err="1" smtClean="0">
                <a:solidFill>
                  <a:srgbClr val="000000"/>
                </a:solidFill>
                <a:latin typeface="Microsoft Sans Serif" panose="020B0604020202020204" pitchFamily="34" charset="0"/>
                <a:cs typeface="Microsoft Sans Serif" panose="020B0604020202020204" pitchFamily="34" charset="0"/>
              </a:rPr>
              <a:t>Jackknife</a:t>
            </a:r>
            <a:r>
              <a:rPr lang="es-EC" sz="1050" dirty="0" smtClean="0">
                <a:solidFill>
                  <a:srgbClr val="000000"/>
                </a:solidFill>
                <a:latin typeface="Microsoft Sans Serif" panose="020B0604020202020204" pitchFamily="34" charset="0"/>
                <a:cs typeface="Microsoft Sans Serif" panose="020B0604020202020204" pitchFamily="34" charset="0"/>
              </a:rPr>
              <a:t> de </a:t>
            </a:r>
            <a:r>
              <a:rPr lang="es-EC" sz="1050" dirty="0" err="1" smtClean="0">
                <a:solidFill>
                  <a:srgbClr val="000000"/>
                </a:solidFill>
                <a:latin typeface="Microsoft Sans Serif" panose="020B0604020202020204" pitchFamily="34" charset="0"/>
                <a:cs typeface="Microsoft Sans Serif" panose="020B0604020202020204" pitchFamily="34" charset="0"/>
              </a:rPr>
              <a:t>Maxent</a:t>
            </a:r>
            <a:r>
              <a:rPr lang="es-EC" sz="1050" dirty="0" smtClean="0">
                <a:solidFill>
                  <a:srgbClr val="000000"/>
                </a:solidFill>
                <a:latin typeface="Microsoft Sans Serif" panose="020B0604020202020204" pitchFamily="34" charset="0"/>
                <a:cs typeface="Microsoft Sans Serif" panose="020B0604020202020204" pitchFamily="34" charset="0"/>
              </a:rPr>
              <a:t>.</a:t>
            </a:r>
            <a:endParaRPr lang="es-EC" sz="1050"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931418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Resultados de </a:t>
            </a:r>
            <a:r>
              <a:rPr lang="es-EC" sz="2400" kern="1200" dirty="0" err="1" smtClean="0">
                <a:solidFill>
                  <a:prstClr val="black"/>
                </a:solidFill>
                <a:latin typeface="Corbel"/>
              </a:rPr>
              <a:t>Maxent</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noProof="0" dirty="0" smtClean="0">
                <a:solidFill>
                  <a:prstClr val="black"/>
                </a:solidFill>
                <a:latin typeface="Corbel"/>
              </a:rPr>
              <a:t>Curvas de respuesta</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grpSp>
        <p:nvGrpSpPr>
          <p:cNvPr id="4" name="3 Grupo"/>
          <p:cNvGrpSpPr/>
          <p:nvPr/>
        </p:nvGrpSpPr>
        <p:grpSpPr>
          <a:xfrm>
            <a:off x="1828800" y="2514600"/>
            <a:ext cx="7086600" cy="2743200"/>
            <a:chOff x="1828800" y="1524000"/>
            <a:chExt cx="5791200" cy="2590800"/>
          </a:xfrm>
        </p:grpSpPr>
        <p:pic>
          <p:nvPicPr>
            <p:cNvPr id="8" name="7 Imagen"/>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16483"/>
            <a:stretch/>
          </p:blipFill>
          <p:spPr>
            <a:xfrm>
              <a:off x="1828800" y="1524000"/>
              <a:ext cx="5791200" cy="2590800"/>
            </a:xfrm>
            <a:prstGeom prst="rect">
              <a:avLst/>
            </a:prstGeom>
            <a:ln w="9525">
              <a:solidFill>
                <a:schemeClr val="tx1"/>
              </a:solidFill>
            </a:ln>
          </p:spPr>
        </p:pic>
        <p:pic>
          <p:nvPicPr>
            <p:cNvPr id="9" name="8 Imagen"/>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83041" b="53863"/>
            <a:stretch/>
          </p:blipFill>
          <p:spPr>
            <a:xfrm>
              <a:off x="6444018" y="2895600"/>
              <a:ext cx="1175982" cy="1195316"/>
            </a:xfrm>
            <a:prstGeom prst="rect">
              <a:avLst/>
            </a:prstGeom>
            <a:ln w="9525">
              <a:solidFill>
                <a:schemeClr val="tx1"/>
              </a:solidFill>
            </a:ln>
          </p:spPr>
        </p:pic>
      </p:grpSp>
      <p:sp>
        <p:nvSpPr>
          <p:cNvPr id="11" name="10 CuadroTexto"/>
          <p:cNvSpPr txBox="1"/>
          <p:nvPr/>
        </p:nvSpPr>
        <p:spPr>
          <a:xfrm>
            <a:off x="3037764" y="5410200"/>
            <a:ext cx="4419600" cy="261610"/>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9. </a:t>
            </a:r>
            <a:r>
              <a:rPr lang="es-EC" sz="1050" dirty="0" smtClean="0">
                <a:solidFill>
                  <a:srgbClr val="000000"/>
                </a:solidFill>
                <a:latin typeface="Microsoft Sans Serif" panose="020B0604020202020204" pitchFamily="34" charset="0"/>
                <a:cs typeface="Microsoft Sans Serif" panose="020B0604020202020204" pitchFamily="34" charset="0"/>
              </a:rPr>
              <a:t>Curvas de respuesta de </a:t>
            </a:r>
            <a:r>
              <a:rPr lang="es-EC" sz="1050" dirty="0" err="1" smtClean="0">
                <a:solidFill>
                  <a:srgbClr val="000000"/>
                </a:solidFill>
                <a:latin typeface="Microsoft Sans Serif" panose="020B0604020202020204" pitchFamily="34" charset="0"/>
                <a:cs typeface="Microsoft Sans Serif" panose="020B0604020202020204" pitchFamily="34" charset="0"/>
              </a:rPr>
              <a:t>Maxent</a:t>
            </a:r>
            <a:r>
              <a:rPr lang="es-EC" sz="1050" dirty="0" smtClean="0">
                <a:solidFill>
                  <a:srgbClr val="000000"/>
                </a:solidFill>
                <a:latin typeface="Microsoft Sans Serif" panose="020B0604020202020204" pitchFamily="34" charset="0"/>
                <a:cs typeface="Microsoft Sans Serif" panose="020B0604020202020204" pitchFamily="34" charset="0"/>
              </a:rPr>
              <a:t>.</a:t>
            </a:r>
            <a:endParaRPr lang="es-EC" sz="1050"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70335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Resultados de </a:t>
            </a:r>
            <a:r>
              <a:rPr lang="es-EC" sz="2400" kern="1200" dirty="0" err="1" smtClean="0">
                <a:solidFill>
                  <a:prstClr val="black"/>
                </a:solidFill>
                <a:latin typeface="Corbel"/>
              </a:rPr>
              <a:t>Maxent</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Mapa de probabilidad de presencia.</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grpSp>
        <p:nvGrpSpPr>
          <p:cNvPr id="13" name="4 Grupo"/>
          <p:cNvGrpSpPr/>
          <p:nvPr/>
        </p:nvGrpSpPr>
        <p:grpSpPr>
          <a:xfrm>
            <a:off x="2808390" y="1647967"/>
            <a:ext cx="4561576" cy="4448033"/>
            <a:chOff x="0" y="0"/>
            <a:chExt cx="3895725" cy="3609975"/>
          </a:xfrm>
          <a:effectLst>
            <a:outerShdw blurRad="50800" dist="152400" dir="2700000" algn="tl" rotWithShape="0">
              <a:prstClr val="black">
                <a:alpha val="40000"/>
              </a:prstClr>
            </a:outerShdw>
          </a:effectLst>
        </p:grpSpPr>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895725" cy="3609975"/>
            </a:xfrm>
            <a:prstGeom prst="rect">
              <a:avLst/>
            </a:prstGeom>
          </p:spPr>
        </p:pic>
        <p:pic>
          <p:nvPicPr>
            <p:cNvPr id="15" name="14 Imagen"/>
            <p:cNvPicPr>
              <a:picLocks noChangeAspect="1"/>
            </p:cNvPicPr>
            <p:nvPr/>
          </p:nvPicPr>
          <p:blipFill rotWithShape="1">
            <a:blip r:embed="rId5">
              <a:extLst>
                <a:ext uri="{28A0092B-C50C-407E-A947-70E740481C1C}">
                  <a14:useLocalDpi xmlns:a14="http://schemas.microsoft.com/office/drawing/2010/main" val="0"/>
                </a:ext>
              </a:extLst>
            </a:blip>
            <a:srcRect l="20000" t="7330" r="2703" b="4293"/>
            <a:stretch/>
          </p:blipFill>
          <p:spPr bwMode="auto">
            <a:xfrm>
              <a:off x="2162175" y="2676525"/>
              <a:ext cx="1438275" cy="723900"/>
            </a:xfrm>
            <a:prstGeom prst="rect">
              <a:avLst/>
            </a:prstGeom>
            <a:ln w="3175">
              <a:solidFill>
                <a:schemeClr val="tx1"/>
              </a:solidFill>
            </a:ln>
            <a:extLst>
              <a:ext uri="{53640926-AAD7-44D8-BBD7-CCE9431645EC}">
                <a14:shadowObscured xmlns:a14="http://schemas.microsoft.com/office/drawing/2010/main"/>
              </a:ext>
            </a:extLst>
          </p:spPr>
        </p:pic>
      </p:grpSp>
      <p:sp>
        <p:nvSpPr>
          <p:cNvPr id="10" name="9 CuadroTexto"/>
          <p:cNvSpPr txBox="1"/>
          <p:nvPr/>
        </p:nvSpPr>
        <p:spPr>
          <a:xfrm>
            <a:off x="2814851" y="6291590"/>
            <a:ext cx="4805149"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10. </a:t>
            </a:r>
            <a:r>
              <a:rPr lang="es-EC" sz="1050" dirty="0" smtClean="0">
                <a:solidFill>
                  <a:srgbClr val="000000"/>
                </a:solidFill>
                <a:latin typeface="Microsoft Sans Serif" panose="020B0604020202020204" pitchFamily="34" charset="0"/>
                <a:cs typeface="Microsoft Sans Serif" panose="020B0604020202020204" pitchFamily="34" charset="0"/>
              </a:rPr>
              <a:t>Mapa de probabilidad de presencia  </a:t>
            </a:r>
            <a:r>
              <a:rPr lang="es-EC" sz="1050" i="1" dirty="0" smtClean="0">
                <a:solidFill>
                  <a:srgbClr val="000000"/>
                </a:solidFill>
                <a:latin typeface="Microsoft Sans Serif" panose="020B0604020202020204" pitchFamily="34" charset="0"/>
                <a:cs typeface="Microsoft Sans Serif" panose="020B0604020202020204" pitchFamily="34" charset="0"/>
              </a:rPr>
              <a:t>Anopheles spp. </a:t>
            </a:r>
            <a:r>
              <a:rPr lang="es-EC" sz="1050" dirty="0" smtClean="0">
                <a:solidFill>
                  <a:srgbClr val="000000"/>
                </a:solidFill>
                <a:latin typeface="Microsoft Sans Serif" panose="020B0604020202020204" pitchFamily="34" charset="0"/>
                <a:cs typeface="Microsoft Sans Serif" panose="020B0604020202020204" pitchFamily="34" charset="0"/>
              </a:rPr>
              <a:t>- </a:t>
            </a:r>
            <a:r>
              <a:rPr lang="es-EC" sz="1050" dirty="0" err="1" smtClean="0">
                <a:solidFill>
                  <a:srgbClr val="000000"/>
                </a:solidFill>
                <a:latin typeface="Microsoft Sans Serif" panose="020B0604020202020204" pitchFamily="34" charset="0"/>
                <a:cs typeface="Microsoft Sans Serif" panose="020B0604020202020204" pitchFamily="34" charset="0"/>
              </a:rPr>
              <a:t>Maxent</a:t>
            </a:r>
            <a:r>
              <a:rPr lang="es-EC" sz="1050" dirty="0" smtClean="0">
                <a:solidFill>
                  <a:srgbClr val="000000"/>
                </a:solidFill>
                <a:latin typeface="Microsoft Sans Serif" panose="020B0604020202020204" pitchFamily="34" charset="0"/>
                <a:cs typeface="Microsoft Sans Serif" panose="020B0604020202020204" pitchFamily="34" charset="0"/>
              </a:rPr>
              <a:t>.</a:t>
            </a:r>
            <a:endParaRPr lang="es-EC" sz="1050"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986221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noProof="0" dirty="0" smtClean="0">
                <a:solidFill>
                  <a:prstClr val="black"/>
                </a:solidFill>
                <a:latin typeface="Corbel"/>
              </a:rPr>
              <a:t>Regresión Logística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Generación de </a:t>
            </a:r>
            <a:r>
              <a:rPr lang="es-EC" sz="2000" kern="1200" dirty="0" err="1" smtClean="0">
                <a:solidFill>
                  <a:prstClr val="black"/>
                </a:solidFill>
                <a:latin typeface="Corbel"/>
              </a:rPr>
              <a:t>psudoausencias</a:t>
            </a:r>
            <a:r>
              <a:rPr lang="es-EC" sz="2000" kern="1200" dirty="0" smtClean="0">
                <a:solidFill>
                  <a:prstClr val="black"/>
                </a:solidFill>
                <a:latin typeface="Corbel"/>
              </a:rPr>
              <a:t> .</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585" y="1910209"/>
            <a:ext cx="2162713" cy="204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481" y="3272048"/>
            <a:ext cx="2169041" cy="206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0701" y="4409488"/>
            <a:ext cx="2200899" cy="206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doblada hacia arriba"/>
          <p:cNvSpPr/>
          <p:nvPr/>
        </p:nvSpPr>
        <p:spPr bwMode="auto">
          <a:xfrm rot="5400000">
            <a:off x="3323421" y="3932655"/>
            <a:ext cx="794841" cy="842912"/>
          </a:xfrm>
          <a:prstGeom prst="bentUpArrow">
            <a:avLst/>
          </a:prstGeom>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pitchFamily="34" charset="0"/>
            </a:endParaRPr>
          </a:p>
        </p:txBody>
      </p:sp>
      <p:sp>
        <p:nvSpPr>
          <p:cNvPr id="12" name="11 Flecha doblada hacia arriba"/>
          <p:cNvSpPr/>
          <p:nvPr/>
        </p:nvSpPr>
        <p:spPr bwMode="auto">
          <a:xfrm rot="5400000">
            <a:off x="5746851" y="5362724"/>
            <a:ext cx="701425" cy="917526"/>
          </a:xfrm>
          <a:prstGeom prst="bentUpArrow">
            <a:avLst/>
          </a:prstGeom>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pitchFamily="34" charset="0"/>
            </a:endParaRPr>
          </a:p>
        </p:txBody>
      </p:sp>
      <p:sp>
        <p:nvSpPr>
          <p:cNvPr id="5" name="4 CuadroTexto"/>
          <p:cNvSpPr txBox="1"/>
          <p:nvPr/>
        </p:nvSpPr>
        <p:spPr>
          <a:xfrm>
            <a:off x="6248400" y="1910209"/>
            <a:ext cx="2227241"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es-EC" sz="1600" dirty="0" smtClean="0">
                <a:solidFill>
                  <a:srgbClr val="000000"/>
                </a:solidFill>
                <a:latin typeface="Corbel" panose="020B0503020204020204" pitchFamily="34" charset="0"/>
                <a:cs typeface="Microsoft Sans Serif" panose="020B0604020202020204" pitchFamily="34" charset="0"/>
              </a:rPr>
              <a:t>Buffer: 30 Km</a:t>
            </a:r>
          </a:p>
          <a:p>
            <a:pPr algn="l"/>
            <a:r>
              <a:rPr lang="es-EC" sz="1600" dirty="0" smtClean="0">
                <a:solidFill>
                  <a:srgbClr val="000000"/>
                </a:solidFill>
                <a:latin typeface="Corbel" panose="020B0503020204020204" pitchFamily="34" charset="0"/>
                <a:cs typeface="Microsoft Sans Serif" panose="020B0604020202020204" pitchFamily="34" charset="0"/>
              </a:rPr>
              <a:t>Número de puntos : 10% n + n = 159 puntos</a:t>
            </a:r>
          </a:p>
          <a:p>
            <a:pPr algn="l"/>
            <a:r>
              <a:rPr lang="es-EC" sz="1600" dirty="0" smtClean="0">
                <a:solidFill>
                  <a:srgbClr val="000000"/>
                </a:solidFill>
                <a:latin typeface="Corbel" panose="020B0503020204020204" pitchFamily="34" charset="0"/>
                <a:cs typeface="Microsoft Sans Serif" panose="020B0604020202020204" pitchFamily="34" charset="0"/>
              </a:rPr>
              <a:t>Puntos aleatorios</a:t>
            </a:r>
          </a:p>
        </p:txBody>
      </p:sp>
    </p:spTree>
    <p:extLst>
      <p:ext uri="{BB962C8B-B14F-4D97-AF65-F5344CB8AC3E}">
        <p14:creationId xmlns:p14="http://schemas.microsoft.com/office/powerpoint/2010/main" val="3758161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noProof="0" dirty="0" smtClean="0">
                <a:solidFill>
                  <a:prstClr val="black"/>
                </a:solidFill>
                <a:latin typeface="Corbel"/>
              </a:rPr>
              <a:t>Regresión Logística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Generación de </a:t>
            </a:r>
            <a:r>
              <a:rPr lang="es-EC" sz="2000" kern="1200" dirty="0" err="1" smtClean="0">
                <a:solidFill>
                  <a:prstClr val="black"/>
                </a:solidFill>
                <a:latin typeface="Corbel"/>
              </a:rPr>
              <a:t>psudoausencias</a:t>
            </a:r>
            <a:r>
              <a:rPr lang="es-EC" sz="2000" kern="1200" dirty="0" smtClean="0">
                <a:solidFill>
                  <a:prstClr val="black"/>
                </a:solidFill>
                <a:latin typeface="Corbel"/>
              </a:rPr>
              <a:t> .</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52600"/>
            <a:ext cx="4724400" cy="43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2971800" y="6240832"/>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11. </a:t>
            </a:r>
            <a:r>
              <a:rPr lang="es-EC" sz="1050" dirty="0" smtClean="0">
                <a:solidFill>
                  <a:srgbClr val="000000"/>
                </a:solidFill>
                <a:latin typeface="Microsoft Sans Serif" panose="020B0604020202020204" pitchFamily="34" charset="0"/>
                <a:cs typeface="Microsoft Sans Serif" panose="020B0604020202020204" pitchFamily="34" charset="0"/>
              </a:rPr>
              <a:t>Mapa de puntos  de presencia ausencia de </a:t>
            </a:r>
            <a:r>
              <a:rPr lang="es-EC" sz="1050" i="1" dirty="0" smtClean="0">
                <a:solidFill>
                  <a:srgbClr val="000000"/>
                </a:solidFill>
                <a:latin typeface="Microsoft Sans Serif" panose="020B0604020202020204" pitchFamily="34" charset="0"/>
                <a:cs typeface="Microsoft Sans Serif" panose="020B0604020202020204" pitchFamily="34" charset="0"/>
              </a:rPr>
              <a:t>Anopheles spp.</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83828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noProof="0" dirty="0" smtClean="0">
                <a:solidFill>
                  <a:prstClr val="black"/>
                </a:solidFill>
                <a:latin typeface="Corbel"/>
              </a:rPr>
              <a:t>Regresión Logística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Mapas de distancias .</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81451"/>
            <a:ext cx="3308678" cy="3100149"/>
          </a:xfrm>
          <a:prstGeom prst="rect">
            <a:avLst/>
          </a:prstGeom>
          <a:noFill/>
          <a:ln w="31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0674" y="2064790"/>
            <a:ext cx="3304726" cy="3116810"/>
          </a:xfrm>
          <a:prstGeom prst="rect">
            <a:avLst/>
          </a:prstGeom>
          <a:noFill/>
          <a:ln w="31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10" name="9 CuadroTexto"/>
          <p:cNvSpPr txBox="1"/>
          <p:nvPr/>
        </p:nvSpPr>
        <p:spPr>
          <a:xfrm>
            <a:off x="1066800" y="5308684"/>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12. </a:t>
            </a:r>
            <a:r>
              <a:rPr lang="es-EC" sz="1050" dirty="0" smtClean="0">
                <a:solidFill>
                  <a:srgbClr val="000000"/>
                </a:solidFill>
                <a:latin typeface="Microsoft Sans Serif" panose="020B0604020202020204" pitchFamily="34" charset="0"/>
                <a:cs typeface="Microsoft Sans Serif" panose="020B0604020202020204" pitchFamily="34" charset="0"/>
              </a:rPr>
              <a:t>Mapa de distancias a zonas inundadas</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sp>
        <p:nvSpPr>
          <p:cNvPr id="11" name="10 CuadroTexto"/>
          <p:cNvSpPr txBox="1"/>
          <p:nvPr/>
        </p:nvSpPr>
        <p:spPr>
          <a:xfrm>
            <a:off x="4648200" y="5308684"/>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13. </a:t>
            </a:r>
            <a:r>
              <a:rPr lang="es-EC" sz="1050" dirty="0" smtClean="0">
                <a:solidFill>
                  <a:srgbClr val="000000"/>
                </a:solidFill>
                <a:latin typeface="Microsoft Sans Serif" panose="020B0604020202020204" pitchFamily="34" charset="0"/>
                <a:cs typeface="Microsoft Sans Serif" panose="020B0604020202020204" pitchFamily="34" charset="0"/>
              </a:rPr>
              <a:t>Mapa de distancias a centros poblados</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5737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46037"/>
            <a:ext cx="8686800" cy="715963"/>
          </a:xfrm>
        </p:spPr>
        <p:txBody>
          <a:bodyPr>
            <a:normAutofit/>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noAutofit/>
          </a:bodyPr>
          <a:lstStyle/>
          <a:p>
            <a:pPr marL="438912" lvl="0" indent="-320040" fontAlgn="auto">
              <a:spcBef>
                <a:spcPts val="0"/>
              </a:spcBef>
              <a:spcAft>
                <a:spcPts val="0"/>
              </a:spcAft>
              <a:buClr>
                <a:srgbClr val="F0AD00"/>
              </a:buClr>
              <a:buSzPct val="80000"/>
              <a:buFont typeface="Wingdings 2"/>
              <a:buChar char=""/>
            </a:pPr>
            <a:r>
              <a:rPr lang="es-EC" sz="2400" kern="1200" noProof="0" dirty="0" smtClean="0">
                <a:solidFill>
                  <a:prstClr val="black"/>
                </a:solidFill>
                <a:latin typeface="Corbel"/>
              </a:rPr>
              <a:t>Regresión Logística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dirty="0" smtClean="0">
                <a:solidFill>
                  <a:prstClr val="black"/>
                </a:solidFill>
                <a:latin typeface="Corbel"/>
              </a:rPr>
              <a:t>Uso de suelo</a:t>
            </a:r>
            <a:r>
              <a:rPr lang="es-EC" sz="2000" kern="1200" dirty="0" smtClean="0">
                <a:solidFill>
                  <a:prstClr val="black"/>
                </a:solidFill>
                <a:latin typeface="Corbel"/>
              </a:rPr>
              <a:t> .</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91620448"/>
              </p:ext>
            </p:extLst>
          </p:nvPr>
        </p:nvGraphicFramePr>
        <p:xfrm>
          <a:off x="2057400" y="1676400"/>
          <a:ext cx="6934200" cy="4800600"/>
        </p:xfrm>
        <a:graphic>
          <a:graphicData uri="http://schemas.openxmlformats.org/drawingml/2006/table">
            <a:tbl>
              <a:tblPr firstRow="1" firstCol="1" bandRow="1">
                <a:tableStyleId>{5C22544A-7EE6-4342-B048-85BDC9FD1C3A}</a:tableStyleId>
              </a:tblPr>
              <a:tblGrid>
                <a:gridCol w="1447800"/>
                <a:gridCol w="2362200"/>
                <a:gridCol w="1371600"/>
                <a:gridCol w="1752600"/>
              </a:tblGrid>
              <a:tr h="190500">
                <a:tc>
                  <a:txBody>
                    <a:bodyPr/>
                    <a:lstStyle/>
                    <a:p>
                      <a:pPr marL="0" marR="0" algn="ctr">
                        <a:lnSpc>
                          <a:spcPct val="150000"/>
                        </a:lnSpc>
                        <a:spcBef>
                          <a:spcPts val="0"/>
                        </a:spcBef>
                        <a:spcAft>
                          <a:spcPts val="0"/>
                        </a:spcAft>
                      </a:pPr>
                      <a:r>
                        <a:rPr lang="es-EC" sz="1400">
                          <a:effectLst/>
                        </a:rPr>
                        <a:t>Categoría</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Descripción</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Frecuencias</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Porcentaje</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1</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Agrícola</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31</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0.215</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2</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Agrícola - Conservación y protección</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5</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0.035</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3</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Agropecuario forestal</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5</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0.035</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4</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Agropecuario mixto</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32</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0.22</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5</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Antrópico</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10</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0.07</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6</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Conservación y protección</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46</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0.32</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7</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Cuerpo de agua</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7</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0.05</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8</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Forestal</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9</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Pecuario</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3</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0.02</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10</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Pecuario - conservación y protección</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5</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0.035</a:t>
                      </a:r>
                      <a:endParaRPr lang="es-EC" sz="1600">
                        <a:effectLst/>
                        <a:latin typeface="Times New Roman"/>
                        <a:ea typeface="Times New Roman"/>
                      </a:endParaRPr>
                    </a:p>
                  </a:txBody>
                  <a:tcPr marL="68580" marR="68580" marT="0" marB="0" anchor="ctr"/>
                </a:tc>
              </a:tr>
              <a:tr h="190500">
                <a:tc>
                  <a:txBody>
                    <a:bodyPr/>
                    <a:lstStyle/>
                    <a:p>
                      <a:pPr marL="0" marR="0" algn="ctr">
                        <a:lnSpc>
                          <a:spcPct val="150000"/>
                        </a:lnSpc>
                        <a:spcBef>
                          <a:spcPts val="0"/>
                        </a:spcBef>
                        <a:spcAft>
                          <a:spcPts val="0"/>
                        </a:spcAft>
                      </a:pPr>
                      <a:r>
                        <a:rPr lang="es-EC" sz="1400">
                          <a:effectLst/>
                        </a:rPr>
                        <a:t>11</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Tierras improductivas</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a:effectLst/>
                        </a:rPr>
                        <a:t>0</a:t>
                      </a:r>
                      <a:endParaRPr lang="es-EC" sz="1600">
                        <a:effectLst/>
                        <a:latin typeface="Times New Roman"/>
                        <a:ea typeface="Times New Roman"/>
                      </a:endParaRPr>
                    </a:p>
                  </a:txBody>
                  <a:tcPr marL="68580" marR="68580" marT="0" marB="0" anchor="ctr"/>
                </a:tc>
              </a:tr>
              <a:tr h="190500">
                <a:tc gridSpan="2">
                  <a:txBody>
                    <a:bodyPr/>
                    <a:lstStyle/>
                    <a:p>
                      <a:pPr marL="0" marR="0" algn="ctr">
                        <a:lnSpc>
                          <a:spcPct val="150000"/>
                        </a:lnSpc>
                        <a:spcBef>
                          <a:spcPts val="0"/>
                        </a:spcBef>
                        <a:spcAft>
                          <a:spcPts val="0"/>
                        </a:spcAft>
                      </a:pPr>
                      <a:r>
                        <a:rPr lang="es-EC" sz="1400">
                          <a:effectLst/>
                        </a:rPr>
                        <a:t>Total</a:t>
                      </a:r>
                      <a:endParaRPr lang="es-EC" sz="1600">
                        <a:effectLst/>
                        <a:latin typeface="Times New Roman"/>
                        <a:ea typeface="Times New Roman"/>
                      </a:endParaRPr>
                    </a:p>
                  </a:txBody>
                  <a:tcPr marL="68580" marR="68580" marT="0" marB="0" anchor="ctr"/>
                </a:tc>
                <a:tc hMerge="1">
                  <a:txBody>
                    <a:bodyPr/>
                    <a:lstStyle/>
                    <a:p>
                      <a:endParaRPr lang="es-EC"/>
                    </a:p>
                  </a:txBody>
                  <a:tcPr/>
                </a:tc>
                <a:tc>
                  <a:txBody>
                    <a:bodyPr/>
                    <a:lstStyle/>
                    <a:p>
                      <a:pPr marL="0" marR="0" algn="ctr">
                        <a:lnSpc>
                          <a:spcPct val="150000"/>
                        </a:lnSpc>
                        <a:spcBef>
                          <a:spcPts val="0"/>
                        </a:spcBef>
                        <a:spcAft>
                          <a:spcPts val="0"/>
                        </a:spcAft>
                      </a:pPr>
                      <a:r>
                        <a:rPr lang="es-EC" sz="1400">
                          <a:effectLst/>
                        </a:rPr>
                        <a:t>144</a:t>
                      </a:r>
                      <a:endParaRPr lang="es-EC" sz="1600">
                        <a:effectLst/>
                        <a:latin typeface="Times New Roman"/>
                        <a:ea typeface="Times New Roman"/>
                      </a:endParaRPr>
                    </a:p>
                  </a:txBody>
                  <a:tcPr marL="68580" marR="68580" marT="0" marB="0" anchor="ctr"/>
                </a:tc>
                <a:tc>
                  <a:txBody>
                    <a:bodyPr/>
                    <a:lstStyle/>
                    <a:p>
                      <a:pPr marL="0" marR="0" algn="ctr">
                        <a:lnSpc>
                          <a:spcPct val="150000"/>
                        </a:lnSpc>
                        <a:spcBef>
                          <a:spcPts val="0"/>
                        </a:spcBef>
                        <a:spcAft>
                          <a:spcPts val="0"/>
                        </a:spcAft>
                      </a:pPr>
                      <a:r>
                        <a:rPr lang="es-EC" sz="1400" dirty="0">
                          <a:effectLst/>
                        </a:rPr>
                        <a:t>1</a:t>
                      </a:r>
                      <a:endParaRPr lang="es-EC" sz="16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724614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00200" y="198437"/>
            <a:ext cx="6934200" cy="715963"/>
          </a:xfrm>
        </p:spPr>
        <p:txBody>
          <a:bodyPr>
            <a:normAutofit/>
          </a:bodyPr>
          <a:lstStyle/>
          <a:p>
            <a:r>
              <a:rPr lang="en-US" altLang="es-EC" sz="4000" dirty="0" err="1" smtClean="0">
                <a:solidFill>
                  <a:schemeClr val="accent4">
                    <a:lumMod val="25000"/>
                  </a:schemeClr>
                </a:solidFill>
                <a:latin typeface="Microsoft Sans Serif" panose="020B0604020202020204" pitchFamily="34" charset="0"/>
                <a:cs typeface="Microsoft Sans Serif" panose="020B0604020202020204" pitchFamily="34" charset="0"/>
              </a:rPr>
              <a:t>Introducción</a:t>
            </a:r>
            <a:endParaRPr lang="en-US" altLang="es-EC" sz="4000" dirty="0">
              <a:solidFill>
                <a:schemeClr val="accent4">
                  <a:lumMod val="25000"/>
                </a:schemeClr>
              </a:solidFill>
              <a:latin typeface="Microsoft Sans Serif" panose="020B0604020202020204" pitchFamily="34" charset="0"/>
              <a:cs typeface="Microsoft Sans Serif" panose="020B0604020202020204" pitchFamily="34" charset="0"/>
            </a:endParaRPr>
          </a:p>
        </p:txBody>
      </p:sp>
      <p:sp>
        <p:nvSpPr>
          <p:cNvPr id="60419" name="Rectangle 3"/>
          <p:cNvSpPr>
            <a:spLocks noGrp="1" noChangeArrowheads="1"/>
          </p:cNvSpPr>
          <p:nvPr>
            <p:ph idx="1"/>
          </p:nvPr>
        </p:nvSpPr>
        <p:spPr>
          <a:xfrm>
            <a:off x="1981200" y="914400"/>
            <a:ext cx="6934200" cy="4983163"/>
          </a:xfrm>
        </p:spPr>
        <p:txBody>
          <a:bodyPr>
            <a:normAutofit/>
          </a:bodyPr>
          <a:lstStyle/>
          <a:p>
            <a:pPr>
              <a:lnSpc>
                <a:spcPct val="80000"/>
              </a:lnSpc>
            </a:pPr>
            <a:endParaRPr lang="en-US" altLang="es-EC" sz="1600" dirty="0" smtClean="0">
              <a:solidFill>
                <a:srgbClr val="4D4D4D"/>
              </a:solidFill>
            </a:endParaRPr>
          </a:p>
          <a:p>
            <a:pPr>
              <a:lnSpc>
                <a:spcPct val="80000"/>
              </a:lnSpc>
            </a:pPr>
            <a:endParaRPr lang="en-US" altLang="es-EC" sz="1600" dirty="0">
              <a:solidFill>
                <a:srgbClr val="4D4D4D"/>
              </a:solidFill>
            </a:endParaRPr>
          </a:p>
        </p:txBody>
      </p:sp>
      <p:graphicFrame>
        <p:nvGraphicFramePr>
          <p:cNvPr id="2" name="1 Diagrama"/>
          <p:cNvGraphicFramePr/>
          <p:nvPr>
            <p:extLst>
              <p:ext uri="{D42A27DB-BD31-4B8C-83A1-F6EECF244321}">
                <p14:modId xmlns:p14="http://schemas.microsoft.com/office/powerpoint/2010/main" val="3411112206"/>
              </p:ext>
            </p:extLst>
          </p:nvPr>
        </p:nvGraphicFramePr>
        <p:xfrm>
          <a:off x="2209800" y="1295400"/>
          <a:ext cx="66294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6323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noProof="0" dirty="0" smtClean="0">
                <a:solidFill>
                  <a:prstClr val="black"/>
                </a:solidFill>
                <a:latin typeface="Corbel"/>
              </a:rPr>
              <a:t>Regresión Logística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Uso de suelo.</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2" name="11 CuadroTexto"/>
          <p:cNvSpPr txBox="1"/>
          <p:nvPr/>
        </p:nvSpPr>
        <p:spPr>
          <a:xfrm>
            <a:off x="2819400" y="6146884"/>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14. </a:t>
            </a:r>
            <a:r>
              <a:rPr lang="es-EC" sz="1050" dirty="0" smtClean="0">
                <a:solidFill>
                  <a:srgbClr val="000000"/>
                </a:solidFill>
                <a:latin typeface="Microsoft Sans Serif" panose="020B0604020202020204" pitchFamily="34" charset="0"/>
                <a:cs typeface="Microsoft Sans Serif" panose="020B0604020202020204" pitchFamily="34" charset="0"/>
              </a:rPr>
              <a:t>Mapa de uso de suelo ponderado</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91101"/>
            <a:ext cx="4800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688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4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noAutofit/>
          </a:bodyPr>
          <a:lstStyle/>
          <a:p>
            <a:pPr marL="438912" lvl="0" indent="-320040" fontAlgn="auto">
              <a:spcBef>
                <a:spcPts val="0"/>
              </a:spcBef>
              <a:spcAft>
                <a:spcPts val="0"/>
              </a:spcAft>
              <a:buClr>
                <a:srgbClr val="F0AD00"/>
              </a:buClr>
              <a:buSzPct val="80000"/>
              <a:buFont typeface="Wingdings 2"/>
              <a:buChar char=""/>
            </a:pPr>
            <a:r>
              <a:rPr lang="es-EC" sz="2400" kern="1200" noProof="0" dirty="0" smtClean="0">
                <a:solidFill>
                  <a:prstClr val="black"/>
                </a:solidFill>
                <a:latin typeface="Corbel"/>
              </a:rPr>
              <a:t>Regresión Logística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Normalización y Extracción de valores .</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1816228013"/>
                  </p:ext>
                </p:extLst>
              </p:nvPr>
            </p:nvGraphicFramePr>
            <p:xfrm>
              <a:off x="3276600" y="2057400"/>
              <a:ext cx="4209415" cy="856044"/>
            </p:xfrm>
            <a:graphic>
              <a:graphicData uri="http://schemas.openxmlformats.org/drawingml/2006/table">
                <a:tbl>
                  <a:tblPr firstRow="1" firstCol="1" bandRow="1">
                    <a:tableStyleId>{2D5ABB26-0587-4C30-8999-92F81FD0307C}</a:tableStyleId>
                  </a:tblPr>
                  <a:tblGrid>
                    <a:gridCol w="3561080"/>
                    <a:gridCol w="648335"/>
                  </a:tblGrid>
                  <a:tr h="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2000" i="1">
                                        <a:effectLst/>
                                        <a:latin typeface="Cambria Math"/>
                                      </a:rPr>
                                    </m:ctrlPr>
                                  </m:sSubPr>
                                  <m:e>
                                    <m:r>
                                      <a:rPr lang="es-EC" sz="2000">
                                        <a:effectLst/>
                                        <a:latin typeface="Cambria Math"/>
                                      </a:rPr>
                                      <m:t>𝑋</m:t>
                                    </m:r>
                                  </m:e>
                                  <m:sub>
                                    <m:r>
                                      <a:rPr lang="es-EC" sz="2000">
                                        <a:effectLst/>
                                        <a:latin typeface="Cambria Math"/>
                                      </a:rPr>
                                      <m:t>𝑛</m:t>
                                    </m:r>
                                  </m:sub>
                                </m:sSub>
                                <m:r>
                                  <a:rPr lang="es-EC" sz="2000">
                                    <a:effectLst/>
                                    <a:latin typeface="Cambria Math"/>
                                  </a:rPr>
                                  <m:t>= </m:t>
                                </m:r>
                                <m:f>
                                  <m:fPr>
                                    <m:ctrlPr>
                                      <a:rPr lang="es-EC" sz="2000" i="1">
                                        <a:effectLst/>
                                        <a:latin typeface="Cambria Math"/>
                                      </a:rPr>
                                    </m:ctrlPr>
                                  </m:fPr>
                                  <m:num>
                                    <m:sSub>
                                      <m:sSubPr>
                                        <m:ctrlPr>
                                          <a:rPr lang="es-EC" sz="2000" i="1">
                                            <a:effectLst/>
                                            <a:latin typeface="Cambria Math"/>
                                          </a:rPr>
                                        </m:ctrlPr>
                                      </m:sSubPr>
                                      <m:e>
                                        <m:r>
                                          <a:rPr lang="es-EC" sz="2000">
                                            <a:effectLst/>
                                            <a:latin typeface="Cambria Math"/>
                                          </a:rPr>
                                          <m:t>𝑋</m:t>
                                        </m:r>
                                      </m:e>
                                      <m:sub>
                                        <m:r>
                                          <a:rPr lang="es-EC" sz="2000">
                                            <a:effectLst/>
                                            <a:latin typeface="Cambria Math"/>
                                          </a:rPr>
                                          <m:t>𝑖</m:t>
                                        </m:r>
                                      </m:sub>
                                    </m:sSub>
                                    <m:r>
                                      <a:rPr lang="es-EC" sz="2000">
                                        <a:effectLst/>
                                        <a:latin typeface="Cambria Math"/>
                                      </a:rPr>
                                      <m:t>−</m:t>
                                    </m:r>
                                    <m:r>
                                      <a:rPr lang="es-EC" sz="2000">
                                        <a:effectLst/>
                                        <a:latin typeface="Cambria Math"/>
                                      </a:rPr>
                                      <m:t>𝑋𝑚𝑖𝑛</m:t>
                                    </m:r>
                                  </m:num>
                                  <m:den>
                                    <m:r>
                                      <a:rPr lang="es-EC" sz="2000">
                                        <a:effectLst/>
                                        <a:latin typeface="Cambria Math"/>
                                      </a:rPr>
                                      <m:t>𝑋𝑚𝑎𝑥</m:t>
                                    </m:r>
                                    <m:r>
                                      <a:rPr lang="es-EC" sz="2000">
                                        <a:effectLst/>
                                        <a:latin typeface="Cambria Math"/>
                                      </a:rPr>
                                      <m:t>−</m:t>
                                    </m:r>
                                    <m:r>
                                      <a:rPr lang="es-EC" sz="2000">
                                        <a:effectLst/>
                                        <a:latin typeface="Cambria Math"/>
                                      </a:rPr>
                                      <m:t>𝑋𝑚𝑖𝑛</m:t>
                                    </m:r>
                                  </m:den>
                                </m:f>
                              </m:oMath>
                            </m:oMathPara>
                          </a14:m>
                          <a:endParaRPr lang="es-EC" sz="20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s-ES" sz="2000" dirty="0" smtClean="0">
                              <a:effectLst/>
                            </a:rPr>
                            <a:t>()</a:t>
                          </a:r>
                          <a:endParaRPr lang="es-EC" sz="2000" dirty="0">
                            <a:effectLst/>
                            <a:latin typeface="Times New Roman"/>
                            <a:ea typeface="Times New Roman"/>
                          </a:endParaRPr>
                        </a:p>
                      </a:txBody>
                      <a:tcPr marL="68580" marR="68580" marT="0" marB="0"/>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1816228013"/>
                  </p:ext>
                </p:extLst>
              </p:nvPr>
            </p:nvGraphicFramePr>
            <p:xfrm>
              <a:off x="3276600" y="2057400"/>
              <a:ext cx="4209415" cy="856044"/>
            </p:xfrm>
            <a:graphic>
              <a:graphicData uri="http://schemas.openxmlformats.org/drawingml/2006/table">
                <a:tbl>
                  <a:tblPr firstRow="1" firstCol="1" bandRow="1">
                    <a:tableStyleId>{2D5ABB26-0587-4C30-8999-92F81FD0307C}</a:tableStyleId>
                  </a:tblPr>
                  <a:tblGrid>
                    <a:gridCol w="3561080"/>
                    <a:gridCol w="648335"/>
                  </a:tblGrid>
                  <a:tr h="856044">
                    <a:tc>
                      <a:txBody>
                        <a:bodyPr/>
                        <a:lstStyle/>
                        <a:p>
                          <a:endParaRPr lang="es-EC"/>
                        </a:p>
                      </a:txBody>
                      <a:tcPr marL="68580" marR="68580" marT="0" marB="0">
                        <a:blipFill rotWithShape="1">
                          <a:blip r:embed="rId4"/>
                          <a:stretch>
                            <a:fillRect l="-171" t="-714" r="-18322"/>
                          </a:stretch>
                        </a:blipFill>
                      </a:tcPr>
                    </a:tc>
                    <a:tc>
                      <a:txBody>
                        <a:bodyPr/>
                        <a:lstStyle/>
                        <a:p>
                          <a:pPr marL="0" marR="0" algn="just">
                            <a:lnSpc>
                              <a:spcPct val="150000"/>
                            </a:lnSpc>
                            <a:spcBef>
                              <a:spcPts val="0"/>
                            </a:spcBef>
                            <a:spcAft>
                              <a:spcPts val="0"/>
                            </a:spcAft>
                          </a:pPr>
                          <a:r>
                            <a:rPr lang="es-ES" sz="2000" dirty="0" smtClean="0">
                              <a:effectLst/>
                            </a:rPr>
                            <a:t>()</a:t>
                          </a:r>
                          <a:endParaRPr lang="es-EC" sz="2000" dirty="0">
                            <a:effectLst/>
                            <a:latin typeface="Times New Roman"/>
                            <a:ea typeface="Times New Roman"/>
                          </a:endParaRPr>
                        </a:p>
                      </a:txBody>
                      <a:tcPr marL="68580" marR="68580" marT="0" marB="0"/>
                    </a:tc>
                  </a:tr>
                </a:tbl>
              </a:graphicData>
            </a:graphic>
          </p:graphicFrame>
        </mc:Fallback>
      </mc:AlternateContent>
      <p:sp>
        <p:nvSpPr>
          <p:cNvPr id="5" name="4 Rectángulo"/>
          <p:cNvSpPr/>
          <p:nvPr/>
        </p:nvSpPr>
        <p:spPr>
          <a:xfrm>
            <a:off x="2362200" y="3124200"/>
            <a:ext cx="6248400" cy="923330"/>
          </a:xfrm>
          <a:prstGeom prst="rect">
            <a:avLst/>
          </a:prstGeom>
        </p:spPr>
        <p:txBody>
          <a:bodyPr wrap="square">
            <a:spAutoFit/>
          </a:bodyPr>
          <a:lstStyle/>
          <a:p>
            <a:pPr algn="l"/>
            <a:r>
              <a:rPr lang="es-EC" sz="1800" dirty="0">
                <a:latin typeface="Corbel" panose="020B0503020204020204" pitchFamily="34" charset="0"/>
              </a:rPr>
              <a:t>Donde </a:t>
            </a:r>
            <a:r>
              <a:rPr lang="es-EC" sz="1800" i="1" dirty="0" err="1">
                <a:latin typeface="Corbel" panose="020B0503020204020204" pitchFamily="34" charset="0"/>
              </a:rPr>
              <a:t>X</a:t>
            </a:r>
            <a:r>
              <a:rPr lang="es-EC" sz="1800" i="1" baseline="-25000" dirty="0" err="1">
                <a:latin typeface="Corbel" panose="020B0503020204020204" pitchFamily="34" charset="0"/>
              </a:rPr>
              <a:t>n</a:t>
            </a:r>
            <a:r>
              <a:rPr lang="es-EC" sz="1800" dirty="0">
                <a:latin typeface="Corbel" panose="020B0503020204020204" pitchFamily="34" charset="0"/>
              </a:rPr>
              <a:t> es la </a:t>
            </a:r>
            <a:r>
              <a:rPr lang="es-EC" sz="1800" dirty="0" err="1">
                <a:latin typeface="Corbel" panose="020B0503020204020204" pitchFamily="34" charset="0"/>
              </a:rPr>
              <a:t>varible</a:t>
            </a:r>
            <a:r>
              <a:rPr lang="es-EC" sz="1800" dirty="0">
                <a:latin typeface="Corbel" panose="020B0503020204020204" pitchFamily="34" charset="0"/>
              </a:rPr>
              <a:t> normalizada, </a:t>
            </a:r>
            <a:r>
              <a:rPr lang="es-EC" sz="1800" i="1" dirty="0">
                <a:latin typeface="Corbel" panose="020B0503020204020204" pitchFamily="34" charset="0"/>
              </a:rPr>
              <a:t>X</a:t>
            </a:r>
            <a:r>
              <a:rPr lang="es-EC" sz="1800" i="1" baseline="-25000" dirty="0">
                <a:latin typeface="Corbel" panose="020B0503020204020204" pitchFamily="34" charset="0"/>
              </a:rPr>
              <a:t>i </a:t>
            </a:r>
            <a:r>
              <a:rPr lang="es-EC" sz="1800" dirty="0">
                <a:latin typeface="Corbel" panose="020B0503020204020204" pitchFamily="34" charset="0"/>
              </a:rPr>
              <a:t>es la variable,</a:t>
            </a:r>
            <a:r>
              <a:rPr lang="es-EC" sz="1800" i="1" dirty="0">
                <a:latin typeface="Corbel" panose="020B0503020204020204" pitchFamily="34" charset="0"/>
              </a:rPr>
              <a:t> </a:t>
            </a:r>
            <a:r>
              <a:rPr lang="es-EC" sz="1800" i="1" dirty="0" err="1">
                <a:latin typeface="Corbel" panose="020B0503020204020204" pitchFamily="34" charset="0"/>
              </a:rPr>
              <a:t>Xmin</a:t>
            </a:r>
            <a:r>
              <a:rPr lang="es-EC" sz="1800" i="1" dirty="0">
                <a:latin typeface="Corbel" panose="020B0503020204020204" pitchFamily="34" charset="0"/>
              </a:rPr>
              <a:t> </a:t>
            </a:r>
            <a:r>
              <a:rPr lang="es-EC" sz="1800" dirty="0">
                <a:latin typeface="Corbel" panose="020B0503020204020204" pitchFamily="34" charset="0"/>
              </a:rPr>
              <a:t>y</a:t>
            </a:r>
            <a:r>
              <a:rPr lang="es-EC" sz="1800" i="1" dirty="0">
                <a:latin typeface="Corbel" panose="020B0503020204020204" pitchFamily="34" charset="0"/>
              </a:rPr>
              <a:t> </a:t>
            </a:r>
            <a:r>
              <a:rPr lang="es-EC" sz="1800" i="1" dirty="0" err="1">
                <a:latin typeface="Corbel" panose="020B0503020204020204" pitchFamily="34" charset="0"/>
              </a:rPr>
              <a:t>Xmax</a:t>
            </a:r>
            <a:r>
              <a:rPr lang="es-EC" sz="1800" dirty="0">
                <a:latin typeface="Corbel" panose="020B0503020204020204" pitchFamily="34" charset="0"/>
              </a:rPr>
              <a:t> representan los valores mínimo y máximo respectivamente.</a:t>
            </a:r>
          </a:p>
        </p:txBody>
      </p:sp>
      <p:grpSp>
        <p:nvGrpSpPr>
          <p:cNvPr id="12" name="139 Grupo"/>
          <p:cNvGrpSpPr/>
          <p:nvPr/>
        </p:nvGrpSpPr>
        <p:grpSpPr>
          <a:xfrm>
            <a:off x="4551848" y="4349694"/>
            <a:ext cx="4287351" cy="1660860"/>
            <a:chOff x="0" y="0"/>
            <a:chExt cx="5676900" cy="2171700"/>
          </a:xfrm>
        </p:grpSpPr>
        <p:grpSp>
          <p:nvGrpSpPr>
            <p:cNvPr id="13" name="76 Grupo"/>
            <p:cNvGrpSpPr/>
            <p:nvPr/>
          </p:nvGrpSpPr>
          <p:grpSpPr>
            <a:xfrm>
              <a:off x="59376" y="71252"/>
              <a:ext cx="5524500" cy="1409700"/>
              <a:chOff x="0" y="0"/>
              <a:chExt cx="5524500" cy="1409700"/>
            </a:xfrm>
          </p:grpSpPr>
          <p:pic>
            <p:nvPicPr>
              <p:cNvPr id="17" name="1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352550" cy="1409700"/>
              </a:xfrm>
              <a:prstGeom prst="rect">
                <a:avLst/>
              </a:prstGeom>
            </p:spPr>
          </p:pic>
          <p:cxnSp>
            <p:nvCxnSpPr>
              <p:cNvPr id="18" name="74 Conector recto"/>
              <p:cNvCxnSpPr/>
              <p:nvPr/>
            </p:nvCxnSpPr>
            <p:spPr>
              <a:xfrm>
                <a:off x="771525" y="600075"/>
                <a:ext cx="4752975" cy="561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75 Conector recto"/>
              <p:cNvCxnSpPr/>
              <p:nvPr/>
            </p:nvCxnSpPr>
            <p:spPr>
              <a:xfrm>
                <a:off x="723900" y="600075"/>
                <a:ext cx="152400" cy="561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92 Grupo"/>
            <p:cNvGrpSpPr/>
            <p:nvPr/>
          </p:nvGrpSpPr>
          <p:grpSpPr>
            <a:xfrm>
              <a:off x="0" y="0"/>
              <a:ext cx="5676900" cy="2171700"/>
              <a:chOff x="0" y="0"/>
              <a:chExt cx="5676900" cy="2171700"/>
            </a:xfrm>
          </p:grpSpPr>
          <p:sp>
            <p:nvSpPr>
              <p:cNvPr id="15" name="77 Rectángulo"/>
              <p:cNvSpPr/>
              <p:nvPr/>
            </p:nvSpPr>
            <p:spPr>
              <a:xfrm>
                <a:off x="0" y="0"/>
                <a:ext cx="5676900" cy="21717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pic>
            <p:nvPicPr>
              <p:cNvPr id="16" name="15 Imagen"/>
              <p:cNvPicPr>
                <a:picLocks noChangeAspect="1"/>
              </p:cNvPicPr>
              <p:nvPr/>
            </p:nvPicPr>
            <p:blipFill rotWithShape="1">
              <a:blip r:embed="rId6" cstate="print">
                <a:extLst>
                  <a:ext uri="{28A0092B-C50C-407E-A947-70E740481C1C}">
                    <a14:useLocalDpi xmlns:a14="http://schemas.microsoft.com/office/drawing/2010/main" val="0"/>
                  </a:ext>
                </a:extLst>
              </a:blip>
              <a:srcRect b="52174"/>
              <a:stretch/>
            </p:blipFill>
            <p:spPr bwMode="auto">
              <a:xfrm>
                <a:off x="942975" y="1247775"/>
                <a:ext cx="4667250" cy="790575"/>
              </a:xfrm>
              <a:prstGeom prst="rect">
                <a:avLst/>
              </a:prstGeom>
              <a:ln>
                <a:noFill/>
              </a:ln>
              <a:extLst>
                <a:ext uri="{53640926-AAD7-44D8-BBD7-CCE9431645EC}">
                  <a14:shadowObscured xmlns:a14="http://schemas.microsoft.com/office/drawing/2010/main"/>
                </a:ext>
              </a:extLst>
            </p:spPr>
          </p:pic>
        </p:grpSp>
      </p:grpSp>
      <p:sp>
        <p:nvSpPr>
          <p:cNvPr id="20" name="19 CuadroTexto"/>
          <p:cNvSpPr txBox="1"/>
          <p:nvPr/>
        </p:nvSpPr>
        <p:spPr>
          <a:xfrm>
            <a:off x="1981200" y="4823936"/>
            <a:ext cx="1905000"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s-EC" sz="1400" dirty="0" smtClean="0">
                <a:solidFill>
                  <a:srgbClr val="000000"/>
                </a:solidFill>
                <a:latin typeface="Corbel" panose="020B0503020204020204" pitchFamily="34" charset="0"/>
                <a:cs typeface="Microsoft Sans Serif" panose="020B0604020202020204" pitchFamily="34" charset="0"/>
              </a:rPr>
              <a:t>Extracción de los valores de cada variable descriptiva.</a:t>
            </a:r>
          </a:p>
        </p:txBody>
      </p:sp>
      <p:sp>
        <p:nvSpPr>
          <p:cNvPr id="6" name="5 Flecha derecha"/>
          <p:cNvSpPr/>
          <p:nvPr/>
        </p:nvSpPr>
        <p:spPr>
          <a:xfrm>
            <a:off x="4038600" y="5105400"/>
            <a:ext cx="457200" cy="29850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444900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noProof="0" dirty="0" smtClean="0">
                <a:solidFill>
                  <a:prstClr val="black"/>
                </a:solidFill>
                <a:latin typeface="Corbel"/>
              </a:rPr>
              <a:t>Regresión Logística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Resultados.</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2" name="11 CuadroTexto"/>
          <p:cNvSpPr txBox="1"/>
          <p:nvPr/>
        </p:nvSpPr>
        <p:spPr>
          <a:xfrm>
            <a:off x="2798928" y="5715000"/>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a:t>
            </a:r>
            <a:r>
              <a:rPr lang="es-EC" sz="1050" b="1" dirty="0">
                <a:solidFill>
                  <a:srgbClr val="000000"/>
                </a:solidFill>
                <a:latin typeface="Microsoft Sans Serif" panose="020B0604020202020204" pitchFamily="34" charset="0"/>
                <a:cs typeface="Microsoft Sans Serif" panose="020B0604020202020204" pitchFamily="34" charset="0"/>
              </a:rPr>
              <a:t> </a:t>
            </a:r>
            <a:r>
              <a:rPr lang="es-EC" sz="1050" b="1" dirty="0" smtClean="0">
                <a:solidFill>
                  <a:srgbClr val="000000"/>
                </a:solidFill>
                <a:latin typeface="Microsoft Sans Serif" panose="020B0604020202020204" pitchFamily="34" charset="0"/>
                <a:cs typeface="Microsoft Sans Serif" panose="020B0604020202020204" pitchFamily="34" charset="0"/>
              </a:rPr>
              <a:t>15 . </a:t>
            </a:r>
            <a:r>
              <a:rPr lang="es-EC" sz="1050" dirty="0" smtClean="0">
                <a:solidFill>
                  <a:srgbClr val="000000"/>
                </a:solidFill>
                <a:latin typeface="Microsoft Sans Serif" panose="020B0604020202020204" pitchFamily="34" charset="0"/>
                <a:cs typeface="Microsoft Sans Serif" panose="020B0604020202020204" pitchFamily="34" charset="0"/>
              </a:rPr>
              <a:t>Resultados del modelo logístico.</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grpSp>
        <p:nvGrpSpPr>
          <p:cNvPr id="8" name="78 Grupo"/>
          <p:cNvGrpSpPr/>
          <p:nvPr/>
        </p:nvGrpSpPr>
        <p:grpSpPr>
          <a:xfrm>
            <a:off x="2362200" y="1981200"/>
            <a:ext cx="6019800" cy="3505200"/>
            <a:chOff x="0" y="0"/>
            <a:chExt cx="4848225" cy="2476500"/>
          </a:xfrm>
        </p:grpSpPr>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48225" cy="2476500"/>
            </a:xfrm>
            <a:prstGeom prst="rect">
              <a:avLst/>
            </a:prstGeom>
            <a:ln w="3175">
              <a:solidFill>
                <a:srgbClr val="000000"/>
              </a:solidFill>
            </a:ln>
          </p:spPr>
        </p:pic>
        <p:sp>
          <p:nvSpPr>
            <p:cNvPr id="10" name="73 Rectángulo"/>
            <p:cNvSpPr/>
            <p:nvPr/>
          </p:nvSpPr>
          <p:spPr>
            <a:xfrm>
              <a:off x="914400" y="657225"/>
              <a:ext cx="666750" cy="14954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ln>
                  <a:solidFill>
                    <a:srgbClr val="000000"/>
                  </a:solidFill>
                </a:ln>
              </a:endParaRPr>
            </a:p>
          </p:txBody>
        </p:sp>
      </p:grpSp>
    </p:spTree>
    <p:extLst>
      <p:ext uri="{BB962C8B-B14F-4D97-AF65-F5344CB8AC3E}">
        <p14:creationId xmlns:p14="http://schemas.microsoft.com/office/powerpoint/2010/main" val="816014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noProof="0" dirty="0" smtClean="0">
                <a:solidFill>
                  <a:prstClr val="black"/>
                </a:solidFill>
                <a:latin typeface="Corbel"/>
              </a:rPr>
              <a:t>Regresión Logística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Resultados.</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2" name="11 CuadroTexto"/>
          <p:cNvSpPr txBox="1"/>
          <p:nvPr/>
        </p:nvSpPr>
        <p:spPr>
          <a:xfrm>
            <a:off x="2667000" y="6146884"/>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16. </a:t>
            </a:r>
            <a:r>
              <a:rPr lang="es-EC" sz="1050" dirty="0" smtClean="0">
                <a:solidFill>
                  <a:srgbClr val="000000"/>
                </a:solidFill>
                <a:latin typeface="Microsoft Sans Serif" panose="020B0604020202020204" pitchFamily="34" charset="0"/>
                <a:cs typeface="Microsoft Sans Serif" panose="020B0604020202020204" pitchFamily="34" charset="0"/>
              </a:rPr>
              <a:t>Mapa de probabilidad de presencia  </a:t>
            </a:r>
            <a:r>
              <a:rPr lang="es-EC" sz="1050" i="1" dirty="0" smtClean="0">
                <a:solidFill>
                  <a:srgbClr val="000000"/>
                </a:solidFill>
                <a:latin typeface="Microsoft Sans Serif" panose="020B0604020202020204" pitchFamily="34" charset="0"/>
                <a:cs typeface="Microsoft Sans Serif" panose="020B0604020202020204" pitchFamily="34" charset="0"/>
              </a:rPr>
              <a:t>Anopheles spp. </a:t>
            </a:r>
            <a:r>
              <a:rPr lang="es-EC" sz="1050" dirty="0" smtClean="0">
                <a:solidFill>
                  <a:srgbClr val="000000"/>
                </a:solidFill>
                <a:latin typeface="Microsoft Sans Serif" panose="020B0604020202020204" pitchFamily="34" charset="0"/>
                <a:cs typeface="Microsoft Sans Serif" panose="020B0604020202020204" pitchFamily="34" charset="0"/>
              </a:rPr>
              <a:t>– Regresión Logística.</a:t>
            </a:r>
          </a:p>
        </p:txBody>
      </p:sp>
      <p:grpSp>
        <p:nvGrpSpPr>
          <p:cNvPr id="15" name="8 Grupo"/>
          <p:cNvGrpSpPr/>
          <p:nvPr/>
        </p:nvGrpSpPr>
        <p:grpSpPr>
          <a:xfrm>
            <a:off x="3352800" y="1600200"/>
            <a:ext cx="4419600" cy="4307005"/>
            <a:chOff x="0" y="0"/>
            <a:chExt cx="5372100" cy="4991100"/>
          </a:xfrm>
          <a:effectLst>
            <a:outerShdw blurRad="50800" dist="139700" dir="2700000" algn="tl" rotWithShape="0">
              <a:prstClr val="black">
                <a:alpha val="40000"/>
              </a:prstClr>
            </a:outerShdw>
          </a:effectLst>
        </p:grpSpPr>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372100" cy="4991100"/>
            </a:xfrm>
            <a:prstGeom prst="rect">
              <a:avLst/>
            </a:prstGeom>
          </p:spPr>
        </p:pic>
        <p:pic>
          <p:nvPicPr>
            <p:cNvPr id="17" name="1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629025"/>
              <a:ext cx="2028825" cy="1047750"/>
            </a:xfrm>
            <a:prstGeom prst="rect">
              <a:avLst/>
            </a:prstGeom>
            <a:ln w="3175">
              <a:solidFill>
                <a:schemeClr val="tx1"/>
              </a:solidFill>
            </a:ln>
          </p:spPr>
        </p:pic>
      </p:grpSp>
    </p:spTree>
    <p:extLst>
      <p:ext uri="{BB962C8B-B14F-4D97-AF65-F5344CB8AC3E}">
        <p14:creationId xmlns:p14="http://schemas.microsoft.com/office/powerpoint/2010/main" val="2108748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Evaluación Multicriterio con Lógica difusa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err="1" smtClean="0">
                <a:solidFill>
                  <a:prstClr val="black"/>
                </a:solidFill>
                <a:latin typeface="Corbel"/>
              </a:rPr>
              <a:t>Spatial</a:t>
            </a:r>
            <a:r>
              <a:rPr lang="es-EC" sz="2000" kern="1200" dirty="0" smtClean="0">
                <a:solidFill>
                  <a:prstClr val="black"/>
                </a:solidFill>
                <a:latin typeface="Corbel"/>
              </a:rPr>
              <a:t> </a:t>
            </a:r>
            <a:r>
              <a:rPr lang="es-EC" sz="2000" kern="1200" dirty="0" err="1" smtClean="0">
                <a:solidFill>
                  <a:prstClr val="black"/>
                </a:solidFill>
                <a:latin typeface="Corbel"/>
              </a:rPr>
              <a:t>Desicion</a:t>
            </a:r>
            <a:r>
              <a:rPr lang="es-EC" sz="2000" kern="1200" dirty="0" smtClean="0">
                <a:solidFill>
                  <a:prstClr val="black"/>
                </a:solidFill>
                <a:latin typeface="Corbel"/>
              </a:rPr>
              <a:t> </a:t>
            </a:r>
            <a:r>
              <a:rPr lang="es-EC" sz="2000" kern="1200" dirty="0" err="1" smtClean="0">
                <a:solidFill>
                  <a:prstClr val="black"/>
                </a:solidFill>
                <a:latin typeface="Corbel"/>
              </a:rPr>
              <a:t>Modeler</a:t>
            </a:r>
            <a:r>
              <a:rPr lang="es-EC" sz="2000" kern="1200" dirty="0" smtClean="0">
                <a:solidFill>
                  <a:prstClr val="black"/>
                </a:solidFill>
                <a:latin typeface="Corbel"/>
              </a:rPr>
              <a:t>- </a:t>
            </a:r>
            <a:r>
              <a:rPr lang="es-EC" sz="2000" kern="1200" dirty="0" err="1" smtClean="0">
                <a:solidFill>
                  <a:prstClr val="black"/>
                </a:solidFill>
                <a:latin typeface="Corbel"/>
              </a:rPr>
              <a:t>Idrisi</a:t>
            </a:r>
            <a:r>
              <a:rPr lang="es-EC" sz="2000" kern="1200" dirty="0" smtClean="0">
                <a:solidFill>
                  <a:prstClr val="black"/>
                </a:solidFill>
                <a:latin typeface="Corbel"/>
              </a:rPr>
              <a:t>.</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2" name="11 CuadroTexto"/>
          <p:cNvSpPr txBox="1"/>
          <p:nvPr/>
        </p:nvSpPr>
        <p:spPr>
          <a:xfrm>
            <a:off x="2798928" y="5570982"/>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17. </a:t>
            </a:r>
            <a:r>
              <a:rPr lang="es-EC" sz="1050" dirty="0" smtClean="0">
                <a:solidFill>
                  <a:srgbClr val="000000"/>
                </a:solidFill>
                <a:latin typeface="Microsoft Sans Serif" panose="020B0604020202020204" pitchFamily="34" charset="0"/>
                <a:cs typeface="Microsoft Sans Serif" panose="020B0604020202020204" pitchFamily="34" charset="0"/>
              </a:rPr>
              <a:t>Esquema para </a:t>
            </a:r>
            <a:r>
              <a:rPr lang="es-EC" sz="1050" dirty="0">
                <a:solidFill>
                  <a:srgbClr val="000000"/>
                </a:solidFill>
                <a:latin typeface="Microsoft Sans Serif" panose="020B0604020202020204" pitchFamily="34" charset="0"/>
                <a:cs typeface="Microsoft Sans Serif" panose="020B0604020202020204" pitchFamily="34" charset="0"/>
              </a:rPr>
              <a:t> </a:t>
            </a:r>
            <a:r>
              <a:rPr lang="es-EC" sz="1050" dirty="0" smtClean="0">
                <a:solidFill>
                  <a:srgbClr val="000000"/>
                </a:solidFill>
                <a:latin typeface="Microsoft Sans Serif" panose="020B0604020202020204" pitchFamily="34" charset="0"/>
                <a:cs typeface="Microsoft Sans Serif" panose="020B0604020202020204" pitchFamily="34" charset="0"/>
              </a:rPr>
              <a:t>el modelo de evaluación multicriterio.</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pic>
        <p:nvPicPr>
          <p:cNvPr id="10" name="9 Imagen"/>
          <p:cNvPicPr/>
          <p:nvPr/>
        </p:nvPicPr>
        <p:blipFill rotWithShape="1">
          <a:blip r:embed="rId4">
            <a:extLst>
              <a:ext uri="{28A0092B-C50C-407E-A947-70E740481C1C}">
                <a14:useLocalDpi xmlns:a14="http://schemas.microsoft.com/office/drawing/2010/main" val="0"/>
              </a:ext>
            </a:extLst>
          </a:blip>
          <a:srcRect r="2024"/>
          <a:stretch/>
        </p:blipFill>
        <p:spPr bwMode="auto">
          <a:xfrm>
            <a:off x="2057400" y="1752600"/>
            <a:ext cx="6781800" cy="35814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1227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Evaluación Multicriterio con Lógica Difusa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Transformación fuzzy.</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2" name="11 CuadroTexto"/>
          <p:cNvSpPr txBox="1"/>
          <p:nvPr/>
        </p:nvSpPr>
        <p:spPr>
          <a:xfrm>
            <a:off x="2971800" y="1676400"/>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Tabla 2. </a:t>
            </a:r>
            <a:r>
              <a:rPr lang="es-EC" sz="1050" dirty="0" smtClean="0">
                <a:solidFill>
                  <a:srgbClr val="000000"/>
                </a:solidFill>
                <a:latin typeface="Microsoft Sans Serif" panose="020B0604020202020204" pitchFamily="34" charset="0"/>
                <a:cs typeface="Microsoft Sans Serif" panose="020B0604020202020204" pitchFamily="34" charset="0"/>
              </a:rPr>
              <a:t>Variables y sus respectivas funciones fuzzy.</a:t>
            </a:r>
            <a:r>
              <a:rPr lang="es-EC" sz="1050" b="1" dirty="0" smtClean="0">
                <a:solidFill>
                  <a:srgbClr val="000000"/>
                </a:solidFill>
                <a:latin typeface="Microsoft Sans Serif" panose="020B0604020202020204" pitchFamily="34" charset="0"/>
                <a:cs typeface="Microsoft Sans Serif" panose="020B0604020202020204" pitchFamily="34" charset="0"/>
              </a:rPr>
              <a:t> </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pic>
        <p:nvPicPr>
          <p:cNvPr id="227330"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1905000"/>
            <a:ext cx="4343400" cy="4689099"/>
          </a:xfrm>
          <a:prstGeom prst="rect">
            <a:avLst/>
          </a:prstGeom>
          <a:noFill/>
          <a:ln>
            <a:noFill/>
          </a:ln>
          <a:extLst>
            <a:ext uri="{909E8E84-426E-40DD-AFC4-6F175D3DCCD1}">
              <a14:hiddenFill xmlns:a14="http://schemas.microsoft.com/office/drawing/2010/main">
                <a:gradFill rotWithShape="1">
                  <a:gsLst>
                    <a:gs pos="0">
                      <a:schemeClr val="bg1"/>
                    </a:gs>
                    <a:gs pos="100000">
                      <a:schemeClr val="accent1">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699036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8382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Evaluación Multicriterio con Lógica Difusa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Análisis de Jerarquías Analíticas.</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2" name="11 CuadroTexto"/>
          <p:cNvSpPr txBox="1"/>
          <p:nvPr/>
        </p:nvSpPr>
        <p:spPr>
          <a:xfrm>
            <a:off x="2971800" y="1651084"/>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Tabla</a:t>
            </a:r>
            <a:r>
              <a:rPr lang="es-EC" sz="1050" b="1" dirty="0">
                <a:solidFill>
                  <a:srgbClr val="000000"/>
                </a:solidFill>
                <a:latin typeface="Microsoft Sans Serif" panose="020B0604020202020204" pitchFamily="34" charset="0"/>
                <a:cs typeface="Microsoft Sans Serif" panose="020B0604020202020204" pitchFamily="34" charset="0"/>
              </a:rPr>
              <a:t> </a:t>
            </a:r>
            <a:r>
              <a:rPr lang="es-EC" sz="1050" b="1" dirty="0" smtClean="0">
                <a:solidFill>
                  <a:srgbClr val="000000"/>
                </a:solidFill>
                <a:latin typeface="Microsoft Sans Serif" panose="020B0604020202020204" pitchFamily="34" charset="0"/>
                <a:cs typeface="Microsoft Sans Serif" panose="020B0604020202020204" pitchFamily="34" charset="0"/>
              </a:rPr>
              <a:t>3. </a:t>
            </a:r>
            <a:r>
              <a:rPr lang="es-EC" sz="1050" dirty="0" smtClean="0">
                <a:solidFill>
                  <a:srgbClr val="000000"/>
                </a:solidFill>
                <a:latin typeface="Microsoft Sans Serif" panose="020B0604020202020204" pitchFamily="34" charset="0"/>
                <a:cs typeface="Microsoft Sans Serif" panose="020B0604020202020204" pitchFamily="34" charset="0"/>
              </a:rPr>
              <a:t>Análisis de Jerarquías Analíticas.</a:t>
            </a:r>
            <a:r>
              <a:rPr lang="es-EC" sz="1050" b="1" dirty="0" smtClean="0">
                <a:solidFill>
                  <a:srgbClr val="000000"/>
                </a:solidFill>
                <a:latin typeface="Microsoft Sans Serif" panose="020B0604020202020204" pitchFamily="34" charset="0"/>
                <a:cs typeface="Microsoft Sans Serif" panose="020B0604020202020204" pitchFamily="34" charset="0"/>
              </a:rPr>
              <a:t>  </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pic>
        <p:nvPicPr>
          <p:cNvPr id="8" name="7 Imagen"/>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3630" t="8077" r="1579" b="23073"/>
          <a:stretch/>
        </p:blipFill>
        <p:spPr bwMode="auto">
          <a:xfrm>
            <a:off x="2971800" y="1905000"/>
            <a:ext cx="5165725" cy="2200910"/>
          </a:xfrm>
          <a:prstGeom prst="rect">
            <a:avLst/>
          </a:prstGeom>
          <a:ln w="9525">
            <a:solidFill>
              <a:schemeClr val="tx1"/>
            </a:solidFill>
          </a:ln>
          <a:extLst>
            <a:ext uri="{53640926-AAD7-44D8-BBD7-CCE9431645EC}">
              <a14:shadowObscured xmlns:a14="http://schemas.microsoft.com/office/drawing/2010/main"/>
            </a:ext>
          </a:extLst>
        </p:spPr>
      </p:pic>
      <p:pic>
        <p:nvPicPr>
          <p:cNvPr id="9" name="8 Imagen"/>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5486400" y="4627245"/>
            <a:ext cx="2860675" cy="1849755"/>
          </a:xfrm>
          <a:prstGeom prst="rect">
            <a:avLst/>
          </a:prstGeom>
        </p:spPr>
      </p:pic>
      <p:sp>
        <p:nvSpPr>
          <p:cNvPr id="11" name="10 CuadroTexto"/>
          <p:cNvSpPr txBox="1"/>
          <p:nvPr/>
        </p:nvSpPr>
        <p:spPr>
          <a:xfrm>
            <a:off x="2057400" y="5068669"/>
            <a:ext cx="2362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1800" dirty="0" smtClean="0">
                <a:solidFill>
                  <a:srgbClr val="000000"/>
                </a:solidFill>
                <a:latin typeface="Corbel" panose="020B0503020204020204" pitchFamily="34" charset="0"/>
                <a:cs typeface="Microsoft Sans Serif" panose="020B0604020202020204" pitchFamily="34" charset="0"/>
              </a:rPr>
              <a:t>Radio de consistencia:</a:t>
            </a:r>
          </a:p>
          <a:p>
            <a:r>
              <a:rPr lang="es-EC" sz="1800" dirty="0" smtClean="0">
                <a:solidFill>
                  <a:srgbClr val="000000"/>
                </a:solidFill>
                <a:latin typeface="Corbel" panose="020B0503020204020204" pitchFamily="34" charset="0"/>
                <a:cs typeface="Microsoft Sans Serif" panose="020B0604020202020204" pitchFamily="34" charset="0"/>
              </a:rPr>
              <a:t> 0,01.</a:t>
            </a:r>
          </a:p>
        </p:txBody>
      </p:sp>
      <p:sp>
        <p:nvSpPr>
          <p:cNvPr id="13" name="12 CuadroTexto"/>
          <p:cNvSpPr txBox="1"/>
          <p:nvPr/>
        </p:nvSpPr>
        <p:spPr>
          <a:xfrm>
            <a:off x="4267200" y="4343400"/>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Tabla 4. </a:t>
            </a:r>
            <a:r>
              <a:rPr lang="es-EC" sz="1050" dirty="0" smtClean="0">
                <a:solidFill>
                  <a:srgbClr val="000000"/>
                </a:solidFill>
                <a:latin typeface="Microsoft Sans Serif" panose="020B0604020202020204" pitchFamily="34" charset="0"/>
                <a:cs typeface="Microsoft Sans Serif" panose="020B0604020202020204" pitchFamily="34" charset="0"/>
              </a:rPr>
              <a:t>Asignación de pesos para las variables.</a:t>
            </a:r>
            <a:r>
              <a:rPr lang="es-EC" sz="1050" b="1" dirty="0" smtClean="0">
                <a:solidFill>
                  <a:srgbClr val="000000"/>
                </a:solidFill>
                <a:latin typeface="Microsoft Sans Serif" panose="020B0604020202020204" pitchFamily="34" charset="0"/>
                <a:cs typeface="Microsoft Sans Serif" panose="020B0604020202020204" pitchFamily="34" charset="0"/>
              </a:rPr>
              <a:t> </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22117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46037"/>
            <a:ext cx="8686800" cy="715963"/>
          </a:xfrm>
        </p:spPr>
        <p:txBody>
          <a:bodyPr/>
          <a:lstStyle/>
          <a:p>
            <a:r>
              <a:rPr lang="es-EC" altLang="es-EC" sz="2800" dirty="0" smtClean="0">
                <a:solidFill>
                  <a:schemeClr val="accent4">
                    <a:lumMod val="25000"/>
                  </a:schemeClr>
                </a:solidFill>
              </a:rPr>
              <a:t>Aplicación </a:t>
            </a:r>
            <a:r>
              <a:rPr lang="es-EC" altLang="es-EC" sz="2800" dirty="0">
                <a:solidFill>
                  <a:schemeClr val="accent4">
                    <a:lumMod val="25000"/>
                  </a:schemeClr>
                </a:solidFill>
              </a:rPr>
              <a:t>de los modelos de nicho ecológico </a:t>
            </a:r>
          </a:p>
        </p:txBody>
      </p:sp>
      <p:sp>
        <p:nvSpPr>
          <p:cNvPr id="60419" name="Rectangle 3"/>
          <p:cNvSpPr>
            <a:spLocks noGrp="1" noChangeArrowheads="1"/>
          </p:cNvSpPr>
          <p:nvPr>
            <p:ph idx="1"/>
          </p:nvPr>
        </p:nvSpPr>
        <p:spPr>
          <a:xfrm>
            <a:off x="1981200" y="6858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Evaluación Multicriterio con Lógica Difusa</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a:solidFill>
                  <a:prstClr val="black"/>
                </a:solidFill>
                <a:latin typeface="Corbel"/>
              </a:rPr>
              <a:t> </a:t>
            </a:r>
            <a:r>
              <a:rPr lang="es-EC" sz="2000" kern="1200" dirty="0" smtClean="0">
                <a:solidFill>
                  <a:prstClr val="black"/>
                </a:solidFill>
                <a:latin typeface="Corbel"/>
              </a:rPr>
              <a:t>Resultados.</a:t>
            </a:r>
            <a:endParaRPr kumimoji="0" lang="es-EC" sz="2000" b="0" i="0" u="none" strike="noStrike" kern="1200" cap="none" spc="0" normalizeH="0" baseline="0" noProof="0" dirty="0" smtClean="0">
              <a:ln>
                <a:noFill/>
              </a:ln>
              <a:solidFill>
                <a:prstClr val="black"/>
              </a:solidFill>
              <a:effectLst/>
              <a:uLnTx/>
              <a:uFillTx/>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grpSp>
        <p:nvGrpSpPr>
          <p:cNvPr id="14" name="12 Grupo"/>
          <p:cNvGrpSpPr/>
          <p:nvPr/>
        </p:nvGrpSpPr>
        <p:grpSpPr>
          <a:xfrm>
            <a:off x="3103169" y="1447800"/>
            <a:ext cx="4897831" cy="4800600"/>
            <a:chOff x="0" y="0"/>
            <a:chExt cx="5372100" cy="5010150"/>
          </a:xfrm>
          <a:effectLst>
            <a:outerShdw blurRad="50800" dist="139700" dir="8100000" algn="tr" rotWithShape="0">
              <a:prstClr val="black">
                <a:alpha val="40000"/>
              </a:prstClr>
            </a:outerShdw>
          </a:effectLst>
        </p:grpSpPr>
        <p:pic>
          <p:nvPicPr>
            <p:cNvPr id="15" name="1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372100" cy="5010150"/>
            </a:xfrm>
            <a:prstGeom prst="rect">
              <a:avLst/>
            </a:prstGeom>
          </p:spPr>
        </p:pic>
        <p:pic>
          <p:nvPicPr>
            <p:cNvPr id="16" name="15 Imagen"/>
            <p:cNvPicPr>
              <a:picLocks noChangeAspect="1"/>
            </p:cNvPicPr>
            <p:nvPr/>
          </p:nvPicPr>
          <p:blipFill rotWithShape="1">
            <a:blip r:embed="rId5">
              <a:extLst>
                <a:ext uri="{28A0092B-C50C-407E-A947-70E740481C1C}">
                  <a14:useLocalDpi xmlns:a14="http://schemas.microsoft.com/office/drawing/2010/main" val="0"/>
                </a:ext>
              </a:extLst>
            </a:blip>
            <a:srcRect l="19758"/>
            <a:stretch/>
          </p:blipFill>
          <p:spPr bwMode="auto">
            <a:xfrm>
              <a:off x="3114675" y="3724275"/>
              <a:ext cx="1895475" cy="1000125"/>
            </a:xfrm>
            <a:prstGeom prst="rect">
              <a:avLst/>
            </a:prstGeom>
            <a:ln w="3175">
              <a:solidFill>
                <a:schemeClr val="tx1"/>
              </a:solidFill>
            </a:ln>
            <a:extLst>
              <a:ext uri="{53640926-AAD7-44D8-BBD7-CCE9431645EC}">
                <a14:shadowObscured xmlns:a14="http://schemas.microsoft.com/office/drawing/2010/main"/>
              </a:ext>
            </a:extLst>
          </p:spPr>
        </p:pic>
      </p:grpSp>
      <p:sp>
        <p:nvSpPr>
          <p:cNvPr id="17" name="16 CuadroTexto"/>
          <p:cNvSpPr txBox="1"/>
          <p:nvPr/>
        </p:nvSpPr>
        <p:spPr>
          <a:xfrm>
            <a:off x="2570328" y="6299284"/>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18. </a:t>
            </a:r>
            <a:r>
              <a:rPr lang="es-EC" sz="1050" dirty="0" smtClean="0">
                <a:solidFill>
                  <a:srgbClr val="000000"/>
                </a:solidFill>
                <a:latin typeface="Microsoft Sans Serif" panose="020B0604020202020204" pitchFamily="34" charset="0"/>
                <a:cs typeface="Microsoft Sans Serif" panose="020B0604020202020204" pitchFamily="34" charset="0"/>
              </a:rPr>
              <a:t>Mapa de probabilidad de presencia  </a:t>
            </a:r>
            <a:r>
              <a:rPr lang="es-EC" sz="1050" i="1" dirty="0" smtClean="0">
                <a:solidFill>
                  <a:srgbClr val="000000"/>
                </a:solidFill>
                <a:latin typeface="Microsoft Sans Serif" panose="020B0604020202020204" pitchFamily="34" charset="0"/>
                <a:cs typeface="Microsoft Sans Serif" panose="020B0604020202020204" pitchFamily="34" charset="0"/>
              </a:rPr>
              <a:t>Anopheles spp. </a:t>
            </a:r>
            <a:r>
              <a:rPr lang="es-EC" sz="1050" dirty="0" smtClean="0">
                <a:solidFill>
                  <a:srgbClr val="000000"/>
                </a:solidFill>
                <a:latin typeface="Microsoft Sans Serif" panose="020B0604020202020204" pitchFamily="34" charset="0"/>
                <a:cs typeface="Microsoft Sans Serif" panose="020B0604020202020204" pitchFamily="34" charset="0"/>
              </a:rPr>
              <a:t>– Regresión Logística.</a:t>
            </a:r>
          </a:p>
        </p:txBody>
      </p:sp>
    </p:spTree>
    <p:extLst>
      <p:ext uri="{BB962C8B-B14F-4D97-AF65-F5344CB8AC3E}">
        <p14:creationId xmlns:p14="http://schemas.microsoft.com/office/powerpoint/2010/main" val="2578896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Rectangle 4"/>
          <p:cNvSpPr txBox="1">
            <a:spLocks noChangeArrowheads="1"/>
          </p:cNvSpPr>
          <p:nvPr/>
        </p:nvSpPr>
        <p:spPr bwMode="auto">
          <a:xfrm>
            <a:off x="914400" y="45418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altLang="es-EC" sz="4800" b="1" kern="0" dirty="0" smtClean="0">
                <a:solidFill>
                  <a:schemeClr val="tx1"/>
                </a:solidFill>
              </a:rPr>
              <a:t>ANÁLISIS Y DISCUSIÓN</a:t>
            </a:r>
            <a:endParaRPr lang="ru-RU" altLang="es-EC" sz="4800" b="1" kern="0" dirty="0">
              <a:solidFill>
                <a:schemeClr val="tx1"/>
              </a:solidFill>
            </a:endParaRPr>
          </a:p>
        </p:txBody>
      </p:sp>
    </p:spTree>
    <p:extLst>
      <p:ext uri="{BB962C8B-B14F-4D97-AF65-F5344CB8AC3E}">
        <p14:creationId xmlns:p14="http://schemas.microsoft.com/office/powerpoint/2010/main" val="1333417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198437"/>
            <a:ext cx="8686800" cy="715963"/>
          </a:xfrm>
        </p:spPr>
        <p:txBody>
          <a:bodyPr>
            <a:normAutofit/>
          </a:bodyPr>
          <a:lstStyle/>
          <a:p>
            <a:r>
              <a:rPr lang="es-EC" altLang="es-EC" sz="3200" dirty="0" smtClean="0">
                <a:solidFill>
                  <a:schemeClr val="accent4">
                    <a:lumMod val="25000"/>
                  </a:schemeClr>
                </a:solidFill>
                <a:latin typeface="Microsoft Sans Serif" panose="020B0604020202020204" pitchFamily="34" charset="0"/>
                <a:cs typeface="Microsoft Sans Serif" panose="020B0604020202020204" pitchFamily="34" charset="0"/>
              </a:rPr>
              <a:t>Análisis </a:t>
            </a:r>
            <a:r>
              <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rPr>
              <a:t>estadístico de los </a:t>
            </a:r>
            <a:r>
              <a:rPr lang="es-EC" altLang="es-EC" sz="3200" dirty="0" smtClean="0">
                <a:solidFill>
                  <a:schemeClr val="accent4">
                    <a:lumMod val="25000"/>
                  </a:schemeClr>
                </a:solidFill>
                <a:latin typeface="Microsoft Sans Serif" panose="020B0604020202020204" pitchFamily="34" charset="0"/>
                <a:cs typeface="Microsoft Sans Serif" panose="020B0604020202020204" pitchFamily="34" charset="0"/>
              </a:rPr>
              <a:t>modelos</a:t>
            </a:r>
            <a:endPar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endParaRPr>
          </a:p>
        </p:txBody>
      </p:sp>
      <p:sp>
        <p:nvSpPr>
          <p:cNvPr id="60419" name="Rectangle 3"/>
          <p:cNvSpPr>
            <a:spLocks noGrp="1" noChangeArrowheads="1"/>
          </p:cNvSpPr>
          <p:nvPr>
            <p:ph idx="1"/>
          </p:nvPr>
        </p:nvSpPr>
        <p:spPr>
          <a:xfrm>
            <a:off x="1752600" y="914400"/>
            <a:ext cx="6934200" cy="533400"/>
          </a:xfrm>
        </p:spPr>
        <p:txBody>
          <a:bodyPr>
            <a:noAutofit/>
          </a:bodyPr>
          <a:lstStyle/>
          <a:p>
            <a:pPr marL="438912" lvl="0" indent="-320040" fontAlgn="auto">
              <a:spcBef>
                <a:spcPts val="0"/>
              </a:spcBef>
              <a:spcAft>
                <a:spcPts val="0"/>
              </a:spcAft>
              <a:buClr>
                <a:srgbClr val="F0AD00"/>
              </a:buClr>
              <a:buSzPct val="80000"/>
              <a:buFont typeface="Wingdings 2"/>
              <a:buChar char=""/>
            </a:pPr>
            <a:r>
              <a:rPr lang="es-EC" sz="2000" kern="1200" dirty="0" smtClean="0">
                <a:solidFill>
                  <a:prstClr val="black"/>
                </a:solidFill>
                <a:latin typeface="Corbel"/>
              </a:rPr>
              <a:t>Análisis </a:t>
            </a:r>
            <a:r>
              <a:rPr lang="es-EC" sz="2000" kern="1200" dirty="0">
                <a:solidFill>
                  <a:prstClr val="black"/>
                </a:solidFill>
                <a:latin typeface="Corbel"/>
              </a:rPr>
              <a:t>por desviación estándar</a:t>
            </a:r>
          </a:p>
          <a:p>
            <a:pPr marL="518922" lvl="1" indent="0" fontAlgn="auto">
              <a:spcBef>
                <a:spcPts val="0"/>
              </a:spcBef>
              <a:spcAft>
                <a:spcPts val="0"/>
              </a:spcAft>
              <a:buClr>
                <a:srgbClr val="F0AD00"/>
              </a:buClr>
              <a:buSzPct val="80000"/>
              <a:buNone/>
            </a:pPr>
            <a:r>
              <a:rPr lang="es-EC" sz="1800" kern="1200" dirty="0" smtClean="0">
                <a:solidFill>
                  <a:prstClr val="black"/>
                </a:solidFill>
                <a:latin typeface="Corbel"/>
              </a:rPr>
              <a:t>.</a:t>
            </a:r>
            <a:endParaRPr kumimoji="0" lang="es-EC" sz="1800" b="0" i="0" u="none" strike="noStrike" kern="1200" cap="none" spc="0" normalizeH="0" baseline="0" noProof="0" dirty="0" smtClean="0">
              <a:ln>
                <a:noFill/>
              </a:ln>
              <a:solidFill>
                <a:prstClr val="black"/>
              </a:solidFill>
              <a:effectLst/>
              <a:uLnTx/>
              <a:uFillTx/>
              <a:latin typeface="Corbel"/>
            </a:endParaRPr>
          </a:p>
          <a:p>
            <a:pPr marL="518922" lvl="1" indent="0" fontAlgn="auto">
              <a:spcBef>
                <a:spcPts val="0"/>
              </a:spcBef>
              <a:spcAft>
                <a:spcPts val="0"/>
              </a:spcAft>
              <a:buClr>
                <a:srgbClr val="F0AD00"/>
              </a:buClr>
              <a:buSzPct val="80000"/>
              <a:buNone/>
            </a:pPr>
            <a:endParaRPr kumimoji="0" lang="es-EC" sz="18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400" dirty="0">
              <a:solidFill>
                <a:srgbClr val="4D4D4D"/>
              </a:solidFill>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7" name="16 CuadroTexto"/>
          <p:cNvSpPr txBox="1"/>
          <p:nvPr/>
        </p:nvSpPr>
        <p:spPr>
          <a:xfrm>
            <a:off x="2570328" y="2362326"/>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Tabla 5. </a:t>
            </a:r>
            <a:r>
              <a:rPr lang="es-EC" sz="1050" dirty="0" smtClean="0">
                <a:solidFill>
                  <a:srgbClr val="000000"/>
                </a:solidFill>
                <a:latin typeface="Microsoft Sans Serif" panose="020B0604020202020204" pitchFamily="34" charset="0"/>
                <a:cs typeface="Microsoft Sans Serif" panose="020B0604020202020204" pitchFamily="34" charset="0"/>
              </a:rPr>
              <a:t>Análisis por desviación estándar</a:t>
            </a:r>
          </a:p>
        </p:txBody>
      </p:sp>
      <p:graphicFrame>
        <p:nvGraphicFramePr>
          <p:cNvPr id="4" name="3 Tabla"/>
          <p:cNvGraphicFramePr>
            <a:graphicFrameLocks noGrp="1"/>
          </p:cNvGraphicFramePr>
          <p:nvPr>
            <p:extLst>
              <p:ext uri="{D42A27DB-BD31-4B8C-83A1-F6EECF244321}">
                <p14:modId xmlns:p14="http://schemas.microsoft.com/office/powerpoint/2010/main" val="655715232"/>
              </p:ext>
            </p:extLst>
          </p:nvPr>
        </p:nvGraphicFramePr>
        <p:xfrm>
          <a:off x="2209800" y="2819400"/>
          <a:ext cx="6477000" cy="1752598"/>
        </p:xfrm>
        <a:graphic>
          <a:graphicData uri="http://schemas.openxmlformats.org/drawingml/2006/table">
            <a:tbl>
              <a:tblPr firstRow="1" firstCol="1" bandRow="1">
                <a:tableStyleId>{5A111915-BE36-4E01-A7E5-04B1672EAD32}</a:tableStyleId>
              </a:tblPr>
              <a:tblGrid>
                <a:gridCol w="1901022"/>
                <a:gridCol w="1054170"/>
                <a:gridCol w="1054170"/>
                <a:gridCol w="1054170"/>
                <a:gridCol w="1413468"/>
              </a:tblGrid>
              <a:tr h="358128">
                <a:tc>
                  <a:txBody>
                    <a:bodyPr/>
                    <a:lstStyle/>
                    <a:p>
                      <a:pPr marL="0" marR="0" algn="ctr">
                        <a:lnSpc>
                          <a:spcPct val="150000"/>
                        </a:lnSpc>
                        <a:spcBef>
                          <a:spcPts val="0"/>
                        </a:spcBef>
                        <a:spcAft>
                          <a:spcPts val="0"/>
                        </a:spcAft>
                      </a:pPr>
                      <a:r>
                        <a:rPr lang="es-EC" sz="1400" dirty="0">
                          <a:effectLst/>
                          <a:latin typeface="Microsoft Sans Serif" panose="020B0604020202020204" pitchFamily="34" charset="0"/>
                          <a:cs typeface="Microsoft Sans Serif" panose="020B0604020202020204" pitchFamily="34" charset="0"/>
                        </a:rPr>
                        <a:t>Modelo</a:t>
                      </a:r>
                      <a:endParaRPr lang="es-EC" sz="2000" dirty="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Min</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Max</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Media</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dirty="0" err="1">
                          <a:effectLst/>
                          <a:latin typeface="Microsoft Sans Serif" panose="020B0604020202020204" pitchFamily="34" charset="0"/>
                          <a:cs typeface="Microsoft Sans Serif" panose="020B0604020202020204" pitchFamily="34" charset="0"/>
                        </a:rPr>
                        <a:t>Desv.Estandar</a:t>
                      </a:r>
                      <a:endParaRPr lang="es-EC" sz="2000" dirty="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r>
              <a:tr h="678214">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Evaluación Multicriterio</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0</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1</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0.3235</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 </a:t>
                      </a:r>
                      <a:r>
                        <a:rPr lang="es-EC" sz="1400">
                          <a:effectLst/>
                          <a:latin typeface="Microsoft Sans Serif" panose="020B0604020202020204" pitchFamily="34" charset="0"/>
                          <a:cs typeface="Microsoft Sans Serif" panose="020B0604020202020204" pitchFamily="34" charset="0"/>
                          <a:sym typeface="Symbol"/>
                        </a:rPr>
                        <a:t></a:t>
                      </a:r>
                      <a:r>
                        <a:rPr lang="es-EC" sz="1400">
                          <a:effectLst/>
                          <a:latin typeface="Microsoft Sans Serif" panose="020B0604020202020204" pitchFamily="34" charset="0"/>
                          <a:cs typeface="Microsoft Sans Serif" panose="020B0604020202020204" pitchFamily="34" charset="0"/>
                        </a:rPr>
                        <a:t>0.2801</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r>
              <a:tr h="358128">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Regresión Logística</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0.0031</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0.9992</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0.4351</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sym typeface="Symbol"/>
                        </a:rPr>
                        <a:t></a:t>
                      </a:r>
                      <a:r>
                        <a:rPr lang="es-EC" sz="1400">
                          <a:effectLst/>
                          <a:latin typeface="Microsoft Sans Serif" panose="020B0604020202020204" pitchFamily="34" charset="0"/>
                          <a:cs typeface="Microsoft Sans Serif" panose="020B0604020202020204" pitchFamily="34" charset="0"/>
                        </a:rPr>
                        <a:t>0.2583</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r>
              <a:tr h="358128">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Maxent</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0</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0.9906</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a:effectLst/>
                          <a:latin typeface="Microsoft Sans Serif" panose="020B0604020202020204" pitchFamily="34" charset="0"/>
                          <a:cs typeface="Microsoft Sans Serif" panose="020B0604020202020204" pitchFamily="34" charset="0"/>
                        </a:rPr>
                        <a:t>0.1853</a:t>
                      </a:r>
                      <a:endParaRPr lang="es-EC" sz="200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s-EC" sz="1400" dirty="0">
                          <a:effectLst/>
                          <a:latin typeface="Microsoft Sans Serif" panose="020B0604020202020204" pitchFamily="34" charset="0"/>
                          <a:cs typeface="Microsoft Sans Serif" panose="020B0604020202020204" pitchFamily="34" charset="0"/>
                          <a:sym typeface="Symbol"/>
                        </a:rPr>
                        <a:t></a:t>
                      </a:r>
                      <a:r>
                        <a:rPr lang="es-EC" sz="1400" dirty="0">
                          <a:effectLst/>
                          <a:latin typeface="Microsoft Sans Serif" panose="020B0604020202020204" pitchFamily="34" charset="0"/>
                          <a:cs typeface="Microsoft Sans Serif" panose="020B0604020202020204" pitchFamily="34" charset="0"/>
                        </a:rPr>
                        <a:t>0.1592</a:t>
                      </a:r>
                      <a:endParaRPr lang="es-EC" sz="2000" dirty="0">
                        <a:effectLst/>
                        <a:latin typeface="Microsoft Sans Serif" panose="020B0604020202020204" pitchFamily="34" charset="0"/>
                        <a:ea typeface="Times New Roman"/>
                        <a:cs typeface="Microsoft Sans Serif"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69579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6934200" cy="715963"/>
          </a:xfrm>
        </p:spPr>
        <p:txBody>
          <a:bodyPr/>
          <a:lstStyle/>
          <a:p>
            <a:r>
              <a:rPr lang="en-US" altLang="es-EC" sz="4000" dirty="0" err="1" smtClean="0">
                <a:solidFill>
                  <a:schemeClr val="accent4">
                    <a:lumMod val="25000"/>
                  </a:schemeClr>
                </a:solidFill>
              </a:rPr>
              <a:t>Objetivos</a:t>
            </a:r>
            <a:endParaRPr lang="en-US" altLang="es-EC" sz="4000" dirty="0">
              <a:solidFill>
                <a:schemeClr val="accent4">
                  <a:lumMod val="25000"/>
                </a:schemeClr>
              </a:solidFill>
            </a:endParaRPr>
          </a:p>
        </p:txBody>
      </p:sp>
      <p:sp>
        <p:nvSpPr>
          <p:cNvPr id="60419" name="Rectangle 3"/>
          <p:cNvSpPr>
            <a:spLocks noGrp="1" noChangeArrowheads="1"/>
          </p:cNvSpPr>
          <p:nvPr>
            <p:ph idx="1"/>
          </p:nvPr>
        </p:nvSpPr>
        <p:spPr>
          <a:xfrm>
            <a:off x="1981200" y="914400"/>
            <a:ext cx="6934200" cy="4983163"/>
          </a:xfrm>
        </p:spPr>
        <p:txBody>
          <a:bodyPr>
            <a:normAutofit lnSpcReduction="10000"/>
          </a:bodyPr>
          <a:lstStyle/>
          <a:p>
            <a:pPr marL="438912" lvl="0" indent="-320040" fontAlgn="auto">
              <a:spcBef>
                <a:spcPts val="0"/>
              </a:spcBef>
              <a:spcAft>
                <a:spcPts val="0"/>
              </a:spcAft>
              <a:buClr>
                <a:srgbClr val="F0AD00"/>
              </a:buClr>
              <a:buSzPct val="80000"/>
              <a:buFont typeface="Wingdings 2"/>
              <a:buChar char=""/>
            </a:pPr>
            <a:r>
              <a:rPr kumimoji="0" lang="es-EC" sz="2400" b="0" i="0" u="none" strike="noStrike" kern="1200" cap="none" spc="0" normalizeH="0" baseline="0" noProof="0" dirty="0" smtClean="0">
                <a:ln>
                  <a:noFill/>
                </a:ln>
                <a:solidFill>
                  <a:prstClr val="black"/>
                </a:solidFill>
                <a:effectLst/>
                <a:uLnTx/>
                <a:uFillTx/>
                <a:latin typeface="Corbel"/>
              </a:rPr>
              <a:t>Objetivo General</a:t>
            </a:r>
          </a:p>
          <a:p>
            <a:pPr marL="731520" lvl="1" indent="-274320" algn="just" fontAlgn="auto">
              <a:spcAft>
                <a:spcPts val="0"/>
              </a:spcAft>
              <a:buClr>
                <a:srgbClr val="60B5CC"/>
              </a:buClr>
              <a:buSzPct val="90000"/>
              <a:buFont typeface="Wingdings"/>
              <a:buChar char=""/>
            </a:pPr>
            <a:r>
              <a:rPr kumimoji="0" lang="es-EC" sz="2000" b="0" i="0" u="none" strike="noStrike" kern="1200" cap="none" spc="0" normalizeH="0" baseline="0" noProof="0" dirty="0" smtClean="0">
                <a:ln>
                  <a:noFill/>
                </a:ln>
                <a:solidFill>
                  <a:prstClr val="black"/>
                </a:solidFill>
                <a:effectLst/>
                <a:uLnTx/>
                <a:uFillTx/>
                <a:latin typeface="Corbel"/>
              </a:rPr>
              <a:t>Modelar el nicho ecológico de especies vectores de la malaria, </a:t>
            </a:r>
            <a:r>
              <a:rPr kumimoji="0" lang="es-EC" sz="2000" b="0" i="1" u="none" strike="noStrike" kern="1200" cap="none" spc="0" normalizeH="0" baseline="0" noProof="0" dirty="0" smtClean="0">
                <a:ln>
                  <a:noFill/>
                </a:ln>
                <a:solidFill>
                  <a:prstClr val="black"/>
                </a:solidFill>
                <a:effectLst/>
                <a:uLnTx/>
                <a:uFillTx/>
                <a:latin typeface="Corbel"/>
              </a:rPr>
              <a:t>Anopheles spp</a:t>
            </a:r>
            <a:r>
              <a:rPr kumimoji="0" lang="es-EC" sz="2000" b="0" i="0" u="none" strike="noStrike" kern="1200" cap="none" spc="0" normalizeH="0" baseline="0" noProof="0" dirty="0" smtClean="0">
                <a:ln>
                  <a:noFill/>
                </a:ln>
                <a:solidFill>
                  <a:prstClr val="black"/>
                </a:solidFill>
                <a:effectLst/>
                <a:uLnTx/>
                <a:uFillTx/>
                <a:latin typeface="Corbel"/>
              </a:rPr>
              <a:t>, dentro Ecuador Continental mediante el empleo de modelos probabilísticos y herramientas geo-informáticas.</a:t>
            </a:r>
          </a:p>
          <a:p>
            <a:pPr marL="438912" lvl="0" indent="-320040" algn="just" fontAlgn="auto">
              <a:spcBef>
                <a:spcPts val="0"/>
              </a:spcBef>
              <a:spcAft>
                <a:spcPts val="0"/>
              </a:spcAft>
              <a:buClr>
                <a:srgbClr val="F0AD00"/>
              </a:buClr>
              <a:buSzPct val="80000"/>
              <a:buFont typeface="Wingdings 2"/>
              <a:buChar char=""/>
            </a:pPr>
            <a:endParaRPr kumimoji="0" lang="es-EC" sz="2400" b="0" i="0" u="none" strike="noStrike" kern="1200" cap="none" spc="0" normalizeH="0" baseline="0" noProof="0" dirty="0" smtClean="0">
              <a:ln>
                <a:noFill/>
              </a:ln>
              <a:solidFill>
                <a:prstClr val="black"/>
              </a:solidFill>
              <a:effectLst/>
              <a:uLnTx/>
              <a:uFillTx/>
              <a:latin typeface="Corbel"/>
            </a:endParaRPr>
          </a:p>
          <a:p>
            <a:pPr marL="438912" lvl="0" indent="-320040" algn="just" fontAlgn="auto">
              <a:spcBef>
                <a:spcPts val="0"/>
              </a:spcBef>
              <a:spcAft>
                <a:spcPts val="0"/>
              </a:spcAft>
              <a:buClr>
                <a:srgbClr val="F0AD00"/>
              </a:buClr>
              <a:buSzPct val="80000"/>
              <a:buFont typeface="Wingdings 2"/>
              <a:buChar char=""/>
            </a:pPr>
            <a:r>
              <a:rPr kumimoji="0" lang="es-EC" sz="2400" b="0" i="0" u="none" strike="noStrike" kern="1200" cap="none" spc="0" normalizeH="0" baseline="0" noProof="0" dirty="0" smtClean="0">
                <a:ln>
                  <a:noFill/>
                </a:ln>
                <a:solidFill>
                  <a:prstClr val="black"/>
                </a:solidFill>
                <a:effectLst/>
                <a:uLnTx/>
                <a:uFillTx/>
                <a:latin typeface="Corbel"/>
              </a:rPr>
              <a:t>Objetivos Específicos</a:t>
            </a:r>
          </a:p>
          <a:p>
            <a:pPr marL="731520" lvl="1" indent="-274320" algn="just" fontAlgn="auto">
              <a:spcAft>
                <a:spcPts val="0"/>
              </a:spcAft>
              <a:buClr>
                <a:srgbClr val="60B5CC"/>
              </a:buClr>
              <a:buSzPct val="90000"/>
              <a:buFont typeface="Wingdings"/>
              <a:buChar char=""/>
            </a:pPr>
            <a:r>
              <a:rPr kumimoji="0" lang="es-EC" sz="2000" b="0" i="0" u="none" strike="noStrike" kern="1200" cap="none" spc="0" normalizeH="0" baseline="0" noProof="0" dirty="0" smtClean="0">
                <a:ln>
                  <a:noFill/>
                </a:ln>
                <a:solidFill>
                  <a:prstClr val="black"/>
                </a:solidFill>
                <a:effectLst/>
                <a:uLnTx/>
                <a:uFillTx/>
                <a:latin typeface="Corbel"/>
              </a:rPr>
              <a:t>Determinar la distribución biogeográfica de las especies vectores para establecer la probabilidad de localización de la especie. </a:t>
            </a:r>
          </a:p>
          <a:p>
            <a:pPr marL="731520" lvl="1" indent="-274320" algn="just" fontAlgn="auto">
              <a:spcAft>
                <a:spcPts val="0"/>
              </a:spcAft>
              <a:buClr>
                <a:srgbClr val="60B5CC"/>
              </a:buClr>
              <a:buSzPct val="90000"/>
              <a:buFont typeface="Wingdings"/>
              <a:buChar char=""/>
            </a:pPr>
            <a:r>
              <a:rPr kumimoji="0" lang="es-EC" sz="2000" b="0" i="0" u="none" strike="noStrike" kern="1200" cap="none" spc="0" normalizeH="0" baseline="0" noProof="0" dirty="0" smtClean="0">
                <a:ln>
                  <a:noFill/>
                </a:ln>
                <a:solidFill>
                  <a:prstClr val="black"/>
                </a:solidFill>
                <a:effectLst/>
                <a:uLnTx/>
                <a:uFillTx/>
                <a:latin typeface="Corbel"/>
              </a:rPr>
              <a:t>Evaluar y determinar entre los modelos de distribución potencial de especies: </a:t>
            </a:r>
            <a:r>
              <a:rPr kumimoji="0" lang="es-EC" sz="2000" b="0" i="0" u="none" strike="noStrike" kern="1200" cap="none" spc="0" normalizeH="0" baseline="0" noProof="0" dirty="0" err="1" smtClean="0">
                <a:ln>
                  <a:noFill/>
                </a:ln>
                <a:solidFill>
                  <a:prstClr val="black"/>
                </a:solidFill>
                <a:effectLst/>
                <a:uLnTx/>
                <a:uFillTx/>
                <a:latin typeface="Corbel"/>
              </a:rPr>
              <a:t>maxent</a:t>
            </a:r>
            <a:r>
              <a:rPr kumimoji="0" lang="es-EC" sz="2000" b="0" i="0" u="none" strike="noStrike" kern="1200" cap="none" spc="0" normalizeH="0" baseline="0" noProof="0" dirty="0" smtClean="0">
                <a:ln>
                  <a:noFill/>
                </a:ln>
                <a:solidFill>
                  <a:prstClr val="black"/>
                </a:solidFill>
                <a:effectLst/>
                <a:uLnTx/>
                <a:uFillTx/>
                <a:latin typeface="Corbel"/>
              </a:rPr>
              <a:t>, regresión logística y evaluación multicriterio con lógica difusa; el modelo idóneo para el vector de la malaria </a:t>
            </a:r>
            <a:r>
              <a:rPr kumimoji="0" lang="es-EC" sz="2000" b="0" i="1" u="none" strike="noStrike" kern="1200" cap="none" spc="0" normalizeH="0" baseline="0" noProof="0" dirty="0" smtClean="0">
                <a:ln>
                  <a:noFill/>
                </a:ln>
                <a:solidFill>
                  <a:prstClr val="black"/>
                </a:solidFill>
                <a:effectLst/>
                <a:uLnTx/>
                <a:uFillTx/>
                <a:latin typeface="Corbel"/>
              </a:rPr>
              <a:t>Anopheles spp</a:t>
            </a:r>
            <a:r>
              <a:rPr kumimoji="0" lang="es-EC" sz="2000" b="0" i="0" u="none" strike="noStrike" kern="1200" cap="none" spc="0" normalizeH="0" baseline="0" noProof="0" dirty="0" smtClean="0">
                <a:ln>
                  <a:noFill/>
                </a:ln>
                <a:solidFill>
                  <a:prstClr val="black"/>
                </a:solidFill>
                <a:effectLst/>
                <a:uLnTx/>
                <a:uFillTx/>
                <a:latin typeface="Corbel"/>
              </a:rPr>
              <a:t>.</a:t>
            </a:r>
          </a:p>
          <a:p>
            <a:pPr marL="731520" lvl="1" indent="-274320" algn="just" fontAlgn="auto">
              <a:spcAft>
                <a:spcPts val="0"/>
              </a:spcAft>
              <a:buClr>
                <a:srgbClr val="60B5CC"/>
              </a:buClr>
              <a:buSzPct val="90000"/>
              <a:buFont typeface="Wingdings"/>
              <a:buChar char=""/>
            </a:pPr>
            <a:r>
              <a:rPr kumimoji="0" lang="es-EC" sz="2000" b="0" i="0" u="none" strike="noStrike" kern="1200" cap="none" spc="0" normalizeH="0" baseline="0" noProof="0" dirty="0" smtClean="0">
                <a:ln>
                  <a:noFill/>
                </a:ln>
                <a:solidFill>
                  <a:prstClr val="black"/>
                </a:solidFill>
                <a:effectLst/>
                <a:uLnTx/>
                <a:uFillTx/>
                <a:latin typeface="Corbel"/>
              </a:rPr>
              <a:t>Caracterizar paisajísticamente las zonas de mayor riesgo biológico.    </a:t>
            </a:r>
          </a:p>
          <a:p>
            <a:pPr>
              <a:lnSpc>
                <a:spcPct val="80000"/>
              </a:lnSpc>
            </a:pPr>
            <a:endParaRPr lang="en-US" altLang="es-EC" sz="1600" dirty="0">
              <a:solidFill>
                <a:srgbClr val="4D4D4D"/>
              </a:solidFill>
            </a:endParaRPr>
          </a:p>
        </p:txBody>
      </p:sp>
    </p:spTree>
    <p:extLst>
      <p:ext uri="{BB962C8B-B14F-4D97-AF65-F5344CB8AC3E}">
        <p14:creationId xmlns:p14="http://schemas.microsoft.com/office/powerpoint/2010/main" val="3272790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46037"/>
            <a:ext cx="8686800" cy="715963"/>
          </a:xfrm>
        </p:spPr>
        <p:txBody>
          <a:bodyPr>
            <a:normAutofit/>
          </a:bodyPr>
          <a:lstStyle/>
          <a:p>
            <a:r>
              <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rPr>
              <a:t>Análisis estadístico de los modelos</a:t>
            </a:r>
          </a:p>
        </p:txBody>
      </p:sp>
      <p:sp>
        <p:nvSpPr>
          <p:cNvPr id="60419" name="Rectangle 3"/>
          <p:cNvSpPr>
            <a:spLocks noGrp="1" noChangeArrowheads="1"/>
          </p:cNvSpPr>
          <p:nvPr>
            <p:ph idx="1"/>
          </p:nvPr>
        </p:nvSpPr>
        <p:spPr>
          <a:xfrm>
            <a:off x="1981200" y="6858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000" kern="1200" dirty="0" smtClean="0">
                <a:solidFill>
                  <a:prstClr val="black"/>
                </a:solidFill>
                <a:latin typeface="Corbel"/>
              </a:rPr>
              <a:t>Análisis </a:t>
            </a:r>
            <a:r>
              <a:rPr lang="es-EC" sz="2000" kern="1200" dirty="0">
                <a:solidFill>
                  <a:prstClr val="black"/>
                </a:solidFill>
                <a:latin typeface="Corbel"/>
              </a:rPr>
              <a:t>por rangos de probabilidad</a:t>
            </a: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pic>
        <p:nvPicPr>
          <p:cNvPr id="165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219200"/>
            <a:ext cx="2696828" cy="254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58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2462" y="4077778"/>
            <a:ext cx="2709338" cy="255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58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2244" y="1219200"/>
            <a:ext cx="2722489" cy="255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2286000" y="3810000"/>
            <a:ext cx="2429422" cy="253916"/>
          </a:xfrm>
          <a:prstGeom prst="rect">
            <a:avLst/>
          </a:prstGeom>
          <a:noFill/>
        </p:spPr>
        <p:txBody>
          <a:bodyPr wrap="square" rtlCol="0">
            <a:spAutoFit/>
          </a:bodyPr>
          <a:lstStyle/>
          <a:p>
            <a:r>
              <a:rPr lang="es-EC" sz="1050" dirty="0" smtClean="0">
                <a:solidFill>
                  <a:srgbClr val="000000"/>
                </a:solidFill>
                <a:latin typeface="Microsoft Sans Serif" panose="020B0604020202020204" pitchFamily="34" charset="0"/>
                <a:cs typeface="Microsoft Sans Serif" panose="020B0604020202020204" pitchFamily="34" charset="0"/>
              </a:rPr>
              <a:t>Evaluación Multicriterio</a:t>
            </a:r>
          </a:p>
        </p:txBody>
      </p:sp>
      <p:sp>
        <p:nvSpPr>
          <p:cNvPr id="14" name="13 CuadroTexto"/>
          <p:cNvSpPr txBox="1"/>
          <p:nvPr/>
        </p:nvSpPr>
        <p:spPr>
          <a:xfrm>
            <a:off x="6083369" y="3784684"/>
            <a:ext cx="2429422" cy="253916"/>
          </a:xfrm>
          <a:prstGeom prst="rect">
            <a:avLst/>
          </a:prstGeom>
          <a:noFill/>
        </p:spPr>
        <p:txBody>
          <a:bodyPr wrap="square" rtlCol="0">
            <a:spAutoFit/>
          </a:bodyPr>
          <a:lstStyle/>
          <a:p>
            <a:r>
              <a:rPr lang="es-EC" sz="1050" dirty="0" smtClean="0">
                <a:solidFill>
                  <a:srgbClr val="000000"/>
                </a:solidFill>
                <a:latin typeface="Microsoft Sans Serif" panose="020B0604020202020204" pitchFamily="34" charset="0"/>
                <a:cs typeface="Microsoft Sans Serif" panose="020B0604020202020204" pitchFamily="34" charset="0"/>
              </a:rPr>
              <a:t>Regresión Logística</a:t>
            </a:r>
          </a:p>
        </p:txBody>
      </p:sp>
      <p:sp>
        <p:nvSpPr>
          <p:cNvPr id="15" name="14 CuadroTexto"/>
          <p:cNvSpPr txBox="1"/>
          <p:nvPr/>
        </p:nvSpPr>
        <p:spPr>
          <a:xfrm>
            <a:off x="4267200" y="6553200"/>
            <a:ext cx="2429422" cy="253916"/>
          </a:xfrm>
          <a:prstGeom prst="rect">
            <a:avLst/>
          </a:prstGeom>
          <a:noFill/>
        </p:spPr>
        <p:txBody>
          <a:bodyPr wrap="square" rtlCol="0">
            <a:spAutoFit/>
          </a:bodyPr>
          <a:lstStyle/>
          <a:p>
            <a:r>
              <a:rPr lang="es-EC" sz="1050" dirty="0" err="1" smtClean="0">
                <a:solidFill>
                  <a:srgbClr val="000000"/>
                </a:solidFill>
                <a:latin typeface="Microsoft Sans Serif" panose="020B0604020202020204" pitchFamily="34" charset="0"/>
                <a:cs typeface="Microsoft Sans Serif" panose="020B0604020202020204" pitchFamily="34" charset="0"/>
              </a:rPr>
              <a:t>Maxent</a:t>
            </a:r>
            <a:endParaRPr lang="es-EC" sz="1050" dirty="0" smtClean="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0092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46037"/>
            <a:ext cx="8686800" cy="715963"/>
          </a:xfrm>
        </p:spPr>
        <p:txBody>
          <a:bodyPr>
            <a:normAutofit/>
          </a:bodyPr>
          <a:lstStyle/>
          <a:p>
            <a:r>
              <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rPr>
              <a:t>Análisis estadístico de los modelos</a:t>
            </a:r>
          </a:p>
        </p:txBody>
      </p:sp>
      <p:sp>
        <p:nvSpPr>
          <p:cNvPr id="60419" name="Rectangle 3"/>
          <p:cNvSpPr>
            <a:spLocks noGrp="1" noChangeArrowheads="1"/>
          </p:cNvSpPr>
          <p:nvPr>
            <p:ph idx="1"/>
          </p:nvPr>
        </p:nvSpPr>
        <p:spPr>
          <a:xfrm>
            <a:off x="1981200" y="6858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000" kern="1200" dirty="0" smtClean="0">
                <a:solidFill>
                  <a:prstClr val="black"/>
                </a:solidFill>
                <a:latin typeface="Corbel"/>
              </a:rPr>
              <a:t>Análisis </a:t>
            </a:r>
            <a:r>
              <a:rPr lang="es-EC" sz="2000" kern="1200" dirty="0">
                <a:solidFill>
                  <a:prstClr val="black"/>
                </a:solidFill>
                <a:latin typeface="Corbel"/>
              </a:rPr>
              <a:t>por rangos de probabilidad</a:t>
            </a: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637014250"/>
              </p:ext>
            </p:extLst>
          </p:nvPr>
        </p:nvGraphicFramePr>
        <p:xfrm>
          <a:off x="2190752" y="2468879"/>
          <a:ext cx="6496048" cy="2179321"/>
        </p:xfrm>
        <a:graphic>
          <a:graphicData uri="http://schemas.openxmlformats.org/drawingml/2006/table">
            <a:tbl>
              <a:tblPr>
                <a:tableStyleId>{22838BEF-8BB2-4498-84A7-C5851F593DF1}</a:tableStyleId>
              </a:tblPr>
              <a:tblGrid>
                <a:gridCol w="2307599"/>
                <a:gridCol w="948328"/>
                <a:gridCol w="948328"/>
                <a:gridCol w="948328"/>
                <a:gridCol w="1343465"/>
              </a:tblGrid>
              <a:tr h="276030">
                <a:tc rowSpan="2">
                  <a:txBody>
                    <a:bodyPr/>
                    <a:lstStyle/>
                    <a:p>
                      <a:pPr algn="ctr" fontAlgn="b"/>
                      <a:r>
                        <a:rPr lang="es-EC" sz="1400" b="1" u="none" strike="noStrike" dirty="0">
                          <a:effectLst/>
                          <a:latin typeface="Microsoft Sans Serif" panose="020B0604020202020204" pitchFamily="34" charset="0"/>
                          <a:cs typeface="Microsoft Sans Serif" panose="020B0604020202020204" pitchFamily="34" charset="0"/>
                        </a:rPr>
                        <a:t>Modelo</a:t>
                      </a:r>
                      <a:endParaRPr lang="es-EC" sz="1400" b="1"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gridSpan="2">
                  <a:txBody>
                    <a:bodyPr/>
                    <a:lstStyle/>
                    <a:p>
                      <a:pPr algn="ctr" fontAlgn="ctr"/>
                      <a:r>
                        <a:rPr lang="es-EC" sz="1400" b="1" u="none" strike="noStrike" dirty="0">
                          <a:effectLst/>
                          <a:latin typeface="Microsoft Sans Serif" panose="020B0604020202020204" pitchFamily="34" charset="0"/>
                          <a:cs typeface="Microsoft Sans Serif" panose="020B0604020202020204" pitchFamily="34" charset="0"/>
                        </a:rPr>
                        <a:t>Clases</a:t>
                      </a:r>
                      <a:endParaRPr lang="es-EC" sz="1400" b="1"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hMerge="1">
                  <a:txBody>
                    <a:bodyPr/>
                    <a:lstStyle/>
                    <a:p>
                      <a:endParaRPr lang="es-EC"/>
                    </a:p>
                  </a:txBody>
                  <a:tcPr/>
                </a:tc>
                <a:tc rowSpan="2">
                  <a:txBody>
                    <a:bodyPr/>
                    <a:lstStyle/>
                    <a:p>
                      <a:pPr algn="ctr" fontAlgn="ctr"/>
                      <a:r>
                        <a:rPr lang="es-EC" sz="1400" b="1" u="none" strike="noStrike">
                          <a:effectLst/>
                          <a:latin typeface="Microsoft Sans Serif" panose="020B0604020202020204" pitchFamily="34" charset="0"/>
                          <a:cs typeface="Microsoft Sans Serif" panose="020B0604020202020204" pitchFamily="34" charset="0"/>
                        </a:rPr>
                        <a:t>Frecuencia</a:t>
                      </a:r>
                      <a:endParaRPr lang="es-EC" sz="1400" b="1"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rowSpan="2">
                  <a:txBody>
                    <a:bodyPr/>
                    <a:lstStyle/>
                    <a:p>
                      <a:pPr algn="ctr" fontAlgn="ctr"/>
                      <a:r>
                        <a:rPr lang="es-EC" sz="1400" b="1" u="none" strike="noStrike">
                          <a:effectLst/>
                          <a:latin typeface="Microsoft Sans Serif" panose="020B0604020202020204" pitchFamily="34" charset="0"/>
                          <a:cs typeface="Microsoft Sans Serif" panose="020B0604020202020204" pitchFamily="34" charset="0"/>
                        </a:rPr>
                        <a:t>Porcentaje (%)</a:t>
                      </a:r>
                      <a:endParaRPr lang="es-EC" sz="1400" b="1"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517884">
                <a:tc vMerge="1">
                  <a:txBody>
                    <a:bodyPr/>
                    <a:lstStyle/>
                    <a:p>
                      <a:endParaRPr lang="es-EC"/>
                    </a:p>
                  </a:txBody>
                  <a:tcPr/>
                </a:tc>
                <a:tc>
                  <a:txBody>
                    <a:bodyPr/>
                    <a:lstStyle/>
                    <a:p>
                      <a:pPr algn="ctr" fontAlgn="ctr"/>
                      <a:r>
                        <a:rPr lang="es-EC" sz="1400" b="1" u="none" strike="noStrike" dirty="0" err="1">
                          <a:effectLst/>
                          <a:latin typeface="Microsoft Sans Serif" panose="020B0604020202020204" pitchFamily="34" charset="0"/>
                          <a:cs typeface="Microsoft Sans Serif" panose="020B0604020202020204" pitchFamily="34" charset="0"/>
                        </a:rPr>
                        <a:t>Lím</a:t>
                      </a:r>
                      <a:r>
                        <a:rPr lang="es-EC" sz="1400" b="1" u="none" strike="noStrike" dirty="0">
                          <a:effectLst/>
                          <a:latin typeface="Microsoft Sans Serif" panose="020B0604020202020204" pitchFamily="34" charset="0"/>
                          <a:cs typeface="Microsoft Sans Serif" panose="020B0604020202020204" pitchFamily="34" charset="0"/>
                        </a:rPr>
                        <a:t>. Inferior</a:t>
                      </a:r>
                      <a:endParaRPr lang="es-EC" sz="1400" b="1"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fontAlgn="ctr"/>
                      <a:r>
                        <a:rPr lang="es-EC" sz="1400" b="1" u="none" strike="noStrike" dirty="0" err="1">
                          <a:effectLst/>
                          <a:latin typeface="Microsoft Sans Serif" panose="020B0604020202020204" pitchFamily="34" charset="0"/>
                          <a:cs typeface="Microsoft Sans Serif" panose="020B0604020202020204" pitchFamily="34" charset="0"/>
                        </a:rPr>
                        <a:t>Lím</a:t>
                      </a:r>
                      <a:r>
                        <a:rPr lang="es-EC" sz="1400" b="1" u="none" strike="noStrike" dirty="0">
                          <a:effectLst/>
                          <a:latin typeface="Microsoft Sans Serif" panose="020B0604020202020204" pitchFamily="34" charset="0"/>
                          <a:cs typeface="Microsoft Sans Serif" panose="020B0604020202020204" pitchFamily="34" charset="0"/>
                        </a:rPr>
                        <a:t>. Superior</a:t>
                      </a:r>
                      <a:endParaRPr lang="es-EC" sz="1400" b="1"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vMerge="1">
                  <a:txBody>
                    <a:bodyPr/>
                    <a:lstStyle/>
                    <a:p>
                      <a:endParaRPr lang="es-EC"/>
                    </a:p>
                  </a:txBody>
                  <a:tcPr/>
                </a:tc>
                <a:tc vMerge="1">
                  <a:txBody>
                    <a:bodyPr/>
                    <a:lstStyle/>
                    <a:p>
                      <a:endParaRPr lang="es-EC"/>
                    </a:p>
                  </a:txBody>
                  <a:tcPr/>
                </a:tc>
              </a:tr>
              <a:tr h="686131">
                <a:tc>
                  <a:txBody>
                    <a:bodyPr/>
                    <a:lstStyle/>
                    <a:p>
                      <a:pPr algn="ctr" fontAlgn="b"/>
                      <a:r>
                        <a:rPr lang="es-EC" sz="1400" b="0" u="none" strike="noStrike" dirty="0">
                          <a:effectLst/>
                          <a:latin typeface="Microsoft Sans Serif" panose="020B0604020202020204" pitchFamily="34" charset="0"/>
                          <a:cs typeface="Microsoft Sans Serif" panose="020B0604020202020204" pitchFamily="34" charset="0"/>
                        </a:rPr>
                        <a:t>Evaluación Multicriterio</a:t>
                      </a:r>
                      <a:endParaRPr lang="es-EC" sz="14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rowSpan="3">
                  <a:txBody>
                    <a:bodyPr/>
                    <a:lstStyle/>
                    <a:p>
                      <a:pPr algn="ctr" fontAlgn="ctr"/>
                      <a:r>
                        <a:rPr lang="es-EC" sz="1400" u="none" strike="noStrike" dirty="0">
                          <a:effectLst/>
                          <a:latin typeface="Microsoft Sans Serif" panose="020B0604020202020204" pitchFamily="34" charset="0"/>
                          <a:cs typeface="Microsoft Sans Serif" panose="020B0604020202020204" pitchFamily="34" charset="0"/>
                        </a:rPr>
                        <a:t>0.6</a:t>
                      </a:r>
                      <a:endParaRPr lang="es-EC" sz="14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rowSpan="3">
                  <a:txBody>
                    <a:bodyPr/>
                    <a:lstStyle/>
                    <a:p>
                      <a:pPr algn="ctr" fontAlgn="ctr"/>
                      <a:r>
                        <a:rPr lang="es-EC" sz="1400" u="none" strike="noStrike" dirty="0">
                          <a:effectLst/>
                          <a:latin typeface="Microsoft Sans Serif" panose="020B0604020202020204" pitchFamily="34" charset="0"/>
                          <a:cs typeface="Microsoft Sans Serif" panose="020B0604020202020204" pitchFamily="34" charset="0"/>
                        </a:rPr>
                        <a:t>1</a:t>
                      </a:r>
                      <a:endParaRPr lang="es-EC" sz="14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fontAlgn="b"/>
                      <a:r>
                        <a:rPr lang="es-EC" sz="1400" u="none" strike="noStrike" dirty="0">
                          <a:effectLst/>
                          <a:latin typeface="Microsoft Sans Serif" panose="020B0604020202020204" pitchFamily="34" charset="0"/>
                          <a:cs typeface="Microsoft Sans Serif" panose="020B0604020202020204" pitchFamily="34" charset="0"/>
                        </a:rPr>
                        <a:t>71</a:t>
                      </a:r>
                      <a:endParaRPr lang="es-EC" sz="14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fontAlgn="b"/>
                      <a:r>
                        <a:rPr lang="es-EC" sz="1400" u="none" strike="noStrike" dirty="0">
                          <a:effectLst/>
                          <a:latin typeface="Microsoft Sans Serif" panose="020B0604020202020204" pitchFamily="34" charset="0"/>
                          <a:cs typeface="Microsoft Sans Serif" panose="020B0604020202020204" pitchFamily="34" charset="0"/>
                        </a:rPr>
                        <a:t>49.31</a:t>
                      </a:r>
                      <a:endParaRPr lang="es-EC" sz="14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349638">
                <a:tc>
                  <a:txBody>
                    <a:bodyPr/>
                    <a:lstStyle/>
                    <a:p>
                      <a:pPr algn="ctr" fontAlgn="b"/>
                      <a:r>
                        <a:rPr lang="es-EC" sz="1400" b="0" u="none" strike="noStrike" dirty="0">
                          <a:effectLst/>
                          <a:latin typeface="Microsoft Sans Serif" panose="020B0604020202020204" pitchFamily="34" charset="0"/>
                          <a:cs typeface="Microsoft Sans Serif" panose="020B0604020202020204" pitchFamily="34" charset="0"/>
                        </a:rPr>
                        <a:t>Regresión Logística</a:t>
                      </a:r>
                      <a:endParaRPr lang="es-EC" sz="14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vMerge="1">
                  <a:txBody>
                    <a:bodyPr/>
                    <a:lstStyle/>
                    <a:p>
                      <a:endParaRPr lang="es-EC"/>
                    </a:p>
                  </a:txBody>
                  <a:tcPr/>
                </a:tc>
                <a:tc vMerge="1">
                  <a:txBody>
                    <a:bodyPr/>
                    <a:lstStyle/>
                    <a:p>
                      <a:endParaRPr lang="es-EC"/>
                    </a:p>
                  </a:txBody>
                  <a:tcPr/>
                </a:tc>
                <a:tc>
                  <a:txBody>
                    <a:bodyPr/>
                    <a:lstStyle/>
                    <a:p>
                      <a:pPr algn="ctr" fontAlgn="b"/>
                      <a:r>
                        <a:rPr lang="es-EC" sz="1400" u="none" strike="noStrike">
                          <a:effectLst/>
                          <a:latin typeface="Microsoft Sans Serif" panose="020B0604020202020204" pitchFamily="34" charset="0"/>
                          <a:cs typeface="Microsoft Sans Serif" panose="020B0604020202020204" pitchFamily="34" charset="0"/>
                        </a:rPr>
                        <a:t>95</a:t>
                      </a:r>
                      <a:endParaRPr lang="es-EC" sz="14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fontAlgn="b"/>
                      <a:r>
                        <a:rPr lang="es-EC" sz="1400" u="none" strike="noStrike" dirty="0">
                          <a:effectLst/>
                          <a:latin typeface="Microsoft Sans Serif" panose="020B0604020202020204" pitchFamily="34" charset="0"/>
                          <a:cs typeface="Microsoft Sans Serif" panose="020B0604020202020204" pitchFamily="34" charset="0"/>
                        </a:rPr>
                        <a:t>65.97</a:t>
                      </a:r>
                      <a:endParaRPr lang="es-EC" sz="14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349638">
                <a:tc>
                  <a:txBody>
                    <a:bodyPr/>
                    <a:lstStyle/>
                    <a:p>
                      <a:pPr algn="ctr" fontAlgn="b"/>
                      <a:r>
                        <a:rPr lang="es-EC" sz="1400" b="0" u="none" strike="noStrike" dirty="0" err="1">
                          <a:effectLst/>
                          <a:latin typeface="Microsoft Sans Serif" panose="020B0604020202020204" pitchFamily="34" charset="0"/>
                          <a:cs typeface="Microsoft Sans Serif" panose="020B0604020202020204" pitchFamily="34" charset="0"/>
                        </a:rPr>
                        <a:t>Maxent</a:t>
                      </a:r>
                      <a:endParaRPr lang="es-EC" sz="14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vMerge="1">
                  <a:txBody>
                    <a:bodyPr/>
                    <a:lstStyle/>
                    <a:p>
                      <a:endParaRPr lang="es-EC"/>
                    </a:p>
                  </a:txBody>
                  <a:tcPr/>
                </a:tc>
                <a:tc vMerge="1">
                  <a:txBody>
                    <a:bodyPr/>
                    <a:lstStyle/>
                    <a:p>
                      <a:endParaRPr lang="es-EC"/>
                    </a:p>
                  </a:txBody>
                  <a:tcPr/>
                </a:tc>
                <a:tc>
                  <a:txBody>
                    <a:bodyPr/>
                    <a:lstStyle/>
                    <a:p>
                      <a:pPr algn="ctr" fontAlgn="b"/>
                      <a:r>
                        <a:rPr lang="es-EC" sz="1400" u="none" strike="noStrike">
                          <a:effectLst/>
                          <a:latin typeface="Microsoft Sans Serif" panose="020B0604020202020204" pitchFamily="34" charset="0"/>
                          <a:cs typeface="Microsoft Sans Serif" panose="020B0604020202020204" pitchFamily="34" charset="0"/>
                        </a:rPr>
                        <a:t>67</a:t>
                      </a:r>
                      <a:endParaRPr lang="es-EC" sz="14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fontAlgn="b"/>
                      <a:r>
                        <a:rPr lang="es-EC" sz="1400" u="none" strike="noStrike" dirty="0">
                          <a:effectLst/>
                          <a:latin typeface="Microsoft Sans Serif" panose="020B0604020202020204" pitchFamily="34" charset="0"/>
                          <a:cs typeface="Microsoft Sans Serif" panose="020B0604020202020204" pitchFamily="34" charset="0"/>
                        </a:rPr>
                        <a:t>46.53</a:t>
                      </a:r>
                      <a:endParaRPr lang="es-EC" sz="14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bl>
          </a:graphicData>
        </a:graphic>
      </p:graphicFrame>
      <p:sp>
        <p:nvSpPr>
          <p:cNvPr id="11" name="10 CuadroTexto"/>
          <p:cNvSpPr txBox="1"/>
          <p:nvPr/>
        </p:nvSpPr>
        <p:spPr>
          <a:xfrm>
            <a:off x="2667000" y="1955884"/>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Tabla 6. </a:t>
            </a:r>
            <a:r>
              <a:rPr lang="es-EC" sz="1050" dirty="0" smtClean="0">
                <a:solidFill>
                  <a:srgbClr val="000000"/>
                </a:solidFill>
                <a:latin typeface="Microsoft Sans Serif" panose="020B0604020202020204" pitchFamily="34" charset="0"/>
                <a:cs typeface="Microsoft Sans Serif" panose="020B0604020202020204" pitchFamily="34" charset="0"/>
              </a:rPr>
              <a:t>Análisis por rangos de probabilidad</a:t>
            </a:r>
          </a:p>
        </p:txBody>
      </p:sp>
    </p:spTree>
    <p:extLst>
      <p:ext uri="{BB962C8B-B14F-4D97-AF65-F5344CB8AC3E}">
        <p14:creationId xmlns:p14="http://schemas.microsoft.com/office/powerpoint/2010/main" val="565793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46037"/>
            <a:ext cx="8686800" cy="715963"/>
          </a:xfrm>
        </p:spPr>
        <p:txBody>
          <a:bodyPr>
            <a:normAutofit/>
          </a:bodyPr>
          <a:lstStyle/>
          <a:p>
            <a:r>
              <a:rPr lang="es-EC" altLang="es-EC" sz="3200" dirty="0">
                <a:solidFill>
                  <a:schemeClr val="accent4">
                    <a:lumMod val="25000"/>
                  </a:schemeClr>
                </a:solidFill>
                <a:latin typeface="Microsoft Sans Serif" panose="020B0604020202020204" pitchFamily="34" charset="0"/>
                <a:cs typeface="Microsoft Sans Serif" panose="020B0604020202020204" pitchFamily="34" charset="0"/>
              </a:rPr>
              <a:t>Análisis estadístico de los modelos</a:t>
            </a:r>
          </a:p>
        </p:txBody>
      </p:sp>
      <p:sp>
        <p:nvSpPr>
          <p:cNvPr id="60419" name="Rectangle 3"/>
          <p:cNvSpPr>
            <a:spLocks noGrp="1" noChangeArrowheads="1"/>
          </p:cNvSpPr>
          <p:nvPr>
            <p:ph idx="1"/>
          </p:nvPr>
        </p:nvSpPr>
        <p:spPr>
          <a:xfrm>
            <a:off x="1981200" y="6858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000" kern="1200" dirty="0" smtClean="0">
                <a:solidFill>
                  <a:prstClr val="black"/>
                </a:solidFill>
                <a:latin typeface="Corbel"/>
              </a:rPr>
              <a:t>Análisis </a:t>
            </a:r>
            <a:r>
              <a:rPr lang="es-EC" sz="2000" kern="1200" dirty="0">
                <a:solidFill>
                  <a:prstClr val="black"/>
                </a:solidFill>
                <a:latin typeface="Corbel"/>
              </a:rPr>
              <a:t>por </a:t>
            </a:r>
            <a:r>
              <a:rPr lang="es-EC" sz="2000" dirty="0" smtClean="0">
                <a:solidFill>
                  <a:prstClr val="black"/>
                </a:solidFill>
                <a:latin typeface="Corbel"/>
              </a:rPr>
              <a:t>curvas ROC</a:t>
            </a:r>
            <a:endParaRPr lang="es-EC" sz="2000" kern="1200" dirty="0">
              <a:solidFill>
                <a:prstClr val="black"/>
              </a:solidFill>
              <a:latin typeface="Corbel"/>
            </a:endParaRPr>
          </a:p>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1" name="10 CuadroTexto"/>
          <p:cNvSpPr txBox="1"/>
          <p:nvPr/>
        </p:nvSpPr>
        <p:spPr>
          <a:xfrm>
            <a:off x="2514600" y="5003884"/>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19. </a:t>
            </a:r>
            <a:r>
              <a:rPr lang="es-EC" sz="1050" dirty="0" smtClean="0">
                <a:solidFill>
                  <a:srgbClr val="000000"/>
                </a:solidFill>
                <a:latin typeface="Microsoft Sans Serif" panose="020B0604020202020204" pitchFamily="34" charset="0"/>
                <a:cs typeface="Microsoft Sans Serif" panose="020B0604020202020204" pitchFamily="34" charset="0"/>
              </a:rPr>
              <a:t>Análisis por curvas ROC</a:t>
            </a:r>
          </a:p>
        </p:txBody>
      </p:sp>
      <p:grpSp>
        <p:nvGrpSpPr>
          <p:cNvPr id="7" name="6 Grupo"/>
          <p:cNvGrpSpPr/>
          <p:nvPr/>
        </p:nvGrpSpPr>
        <p:grpSpPr>
          <a:xfrm>
            <a:off x="2438400" y="1894047"/>
            <a:ext cx="5990108" cy="3033637"/>
            <a:chOff x="21382037" y="10698162"/>
            <a:chExt cx="6757598" cy="3581400"/>
          </a:xfrm>
        </p:grpSpPr>
        <p:grpSp>
          <p:nvGrpSpPr>
            <p:cNvPr id="8" name="31 Grupo"/>
            <p:cNvGrpSpPr/>
            <p:nvPr/>
          </p:nvGrpSpPr>
          <p:grpSpPr>
            <a:xfrm>
              <a:off x="21450509" y="10724638"/>
              <a:ext cx="6637128" cy="3554924"/>
              <a:chOff x="0" y="0"/>
              <a:chExt cx="4809490" cy="2552700"/>
            </a:xfrm>
          </p:grpSpPr>
          <p:grpSp>
            <p:nvGrpSpPr>
              <p:cNvPr id="10" name="113 Grupo"/>
              <p:cNvGrpSpPr/>
              <p:nvPr/>
            </p:nvGrpSpPr>
            <p:grpSpPr>
              <a:xfrm>
                <a:off x="0" y="0"/>
                <a:ext cx="4809490" cy="2552700"/>
                <a:chOff x="0" y="0"/>
                <a:chExt cx="4809506" cy="2553195"/>
              </a:xfrm>
            </p:grpSpPr>
            <p:pic>
              <p:nvPicPr>
                <p:cNvPr id="23" name="2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809506" cy="2553195"/>
                </a:xfrm>
                <a:prstGeom prst="rect">
                  <a:avLst/>
                </a:prstGeom>
              </p:spPr>
            </p:pic>
            <p:sp>
              <p:nvSpPr>
                <p:cNvPr id="24" name="110 Cuadro de texto"/>
                <p:cNvSpPr txBox="1"/>
                <p:nvPr/>
              </p:nvSpPr>
              <p:spPr>
                <a:xfrm rot="20224819">
                  <a:off x="2731324" y="1080655"/>
                  <a:ext cx="771525" cy="238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900">
                      <a:effectLst/>
                      <a:ea typeface="Calibri"/>
                      <a:cs typeface="Times New Roman"/>
                    </a:rPr>
                    <a:t>AUC = 0.63</a:t>
                  </a:r>
                  <a:endParaRPr lang="es-EC" sz="1100">
                    <a:effectLst/>
                    <a:ea typeface="Calibri"/>
                    <a:cs typeface="Times New Roman"/>
                  </a:endParaRPr>
                </a:p>
              </p:txBody>
            </p:sp>
            <p:sp>
              <p:nvSpPr>
                <p:cNvPr id="25" name="111 Cuadro de texto"/>
                <p:cNvSpPr txBox="1"/>
                <p:nvPr/>
              </p:nvSpPr>
              <p:spPr>
                <a:xfrm rot="20454306">
                  <a:off x="1603168" y="795647"/>
                  <a:ext cx="723900" cy="238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07000"/>
                    </a:lnSpc>
                    <a:spcBef>
                      <a:spcPts val="0"/>
                    </a:spcBef>
                    <a:spcAft>
                      <a:spcPts val="800"/>
                    </a:spcAft>
                  </a:pPr>
                  <a:r>
                    <a:rPr lang="es-EC" sz="900">
                      <a:effectLst/>
                      <a:ea typeface="Calibri"/>
                      <a:cs typeface="Times New Roman"/>
                    </a:rPr>
                    <a:t>AUC = 0.82</a:t>
                  </a:r>
                  <a:endParaRPr lang="es-EC" sz="1100">
                    <a:effectLst/>
                    <a:ea typeface="Calibri"/>
                    <a:cs typeface="Times New Roman"/>
                  </a:endParaRPr>
                </a:p>
              </p:txBody>
            </p:sp>
            <p:sp>
              <p:nvSpPr>
                <p:cNvPr id="26" name="112 Cuadro de texto"/>
                <p:cNvSpPr txBox="1"/>
                <p:nvPr/>
              </p:nvSpPr>
              <p:spPr>
                <a:xfrm rot="20468282">
                  <a:off x="1567542" y="296883"/>
                  <a:ext cx="723900" cy="238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900">
                      <a:effectLst/>
                      <a:ea typeface="Calibri"/>
                      <a:cs typeface="Times New Roman"/>
                    </a:rPr>
                    <a:t>AUC = 0.91</a:t>
                  </a:r>
                  <a:endParaRPr lang="es-EC" sz="1100">
                    <a:effectLst/>
                    <a:ea typeface="Calibri"/>
                    <a:cs typeface="Times New Roman"/>
                  </a:endParaRPr>
                </a:p>
              </p:txBody>
            </p:sp>
          </p:grpSp>
          <p:grpSp>
            <p:nvGrpSpPr>
              <p:cNvPr id="12" name="30 Grupo"/>
              <p:cNvGrpSpPr/>
              <p:nvPr/>
            </p:nvGrpSpPr>
            <p:grpSpPr>
              <a:xfrm>
                <a:off x="3314700" y="1638300"/>
                <a:ext cx="1364530" cy="561975"/>
                <a:chOff x="0" y="0"/>
                <a:chExt cx="1364530" cy="561975"/>
              </a:xfrm>
            </p:grpSpPr>
            <p:grpSp>
              <p:nvGrpSpPr>
                <p:cNvPr id="13" name="28 Grupo"/>
                <p:cNvGrpSpPr/>
                <p:nvPr/>
              </p:nvGrpSpPr>
              <p:grpSpPr>
                <a:xfrm>
                  <a:off x="49799" y="0"/>
                  <a:ext cx="1313041" cy="561975"/>
                  <a:chOff x="40274" y="0"/>
                  <a:chExt cx="1313041" cy="561975"/>
                </a:xfrm>
              </p:grpSpPr>
              <p:grpSp>
                <p:nvGrpSpPr>
                  <p:cNvPr id="15" name="23 Grupo"/>
                  <p:cNvGrpSpPr/>
                  <p:nvPr/>
                </p:nvGrpSpPr>
                <p:grpSpPr>
                  <a:xfrm>
                    <a:off x="40274" y="76200"/>
                    <a:ext cx="257175" cy="371475"/>
                    <a:chOff x="40274" y="0"/>
                    <a:chExt cx="257175" cy="371475"/>
                  </a:xfrm>
                </p:grpSpPr>
                <p:pic>
                  <p:nvPicPr>
                    <p:cNvPr id="20" name="19 Imagen"/>
                    <p:cNvPicPr>
                      <a:picLocks noChangeAspect="1"/>
                    </p:cNvPicPr>
                    <p:nvPr/>
                  </p:nvPicPr>
                  <p:blipFill rotWithShape="1">
                    <a:blip r:embed="rId4" cstate="print">
                      <a:extLst>
                        <a:ext uri="{28A0092B-C50C-407E-A947-70E740481C1C}">
                          <a14:useLocalDpi xmlns:a14="http://schemas.microsoft.com/office/drawing/2010/main" val="0"/>
                        </a:ext>
                      </a:extLst>
                    </a:blip>
                    <a:srcRect l="48720" t="14552" r="45933" b="82463"/>
                    <a:stretch/>
                  </p:blipFill>
                  <p:spPr bwMode="auto">
                    <a:xfrm>
                      <a:off x="40274" y="0"/>
                      <a:ext cx="257175" cy="76200"/>
                    </a:xfrm>
                    <a:prstGeom prst="rect">
                      <a:avLst/>
                    </a:prstGeom>
                    <a:ln>
                      <a:noFill/>
                    </a:ln>
                    <a:extLst>
                      <a:ext uri="{53640926-AAD7-44D8-BBD7-CCE9431645EC}">
                        <a14:shadowObscured xmlns:a14="http://schemas.microsoft.com/office/drawing/2010/main"/>
                      </a:ext>
                    </a:extLst>
                  </p:spPr>
                </p:pic>
                <p:pic>
                  <p:nvPicPr>
                    <p:cNvPr id="21" name="20 Imagen"/>
                    <p:cNvPicPr>
                      <a:picLocks noChangeAspect="1"/>
                    </p:cNvPicPr>
                    <p:nvPr/>
                  </p:nvPicPr>
                  <p:blipFill rotWithShape="1">
                    <a:blip r:embed="rId5" cstate="print">
                      <a:extLst>
                        <a:ext uri="{28A0092B-C50C-407E-A947-70E740481C1C}">
                          <a14:useLocalDpi xmlns:a14="http://schemas.microsoft.com/office/drawing/2010/main" val="0"/>
                        </a:ext>
                      </a:extLst>
                    </a:blip>
                    <a:srcRect l="50895" t="45931" r="42287" b="48318"/>
                    <a:stretch/>
                  </p:blipFill>
                  <p:spPr bwMode="auto">
                    <a:xfrm rot="1280021">
                      <a:off x="40274" y="257175"/>
                      <a:ext cx="257175" cy="114300"/>
                    </a:xfrm>
                    <a:prstGeom prst="rect">
                      <a:avLst/>
                    </a:prstGeom>
                    <a:ln>
                      <a:noFill/>
                    </a:ln>
                    <a:extLst>
                      <a:ext uri="{53640926-AAD7-44D8-BBD7-CCE9431645EC}">
                        <a14:shadowObscured xmlns:a14="http://schemas.microsoft.com/office/drawing/2010/main"/>
                      </a:ext>
                    </a:extLst>
                  </p:spPr>
                </p:pic>
                <p:pic>
                  <p:nvPicPr>
                    <p:cNvPr id="22" name="21 Imagen"/>
                    <p:cNvPicPr>
                      <a:picLocks noChangeAspect="1"/>
                    </p:cNvPicPr>
                    <p:nvPr/>
                  </p:nvPicPr>
                  <p:blipFill rotWithShape="1">
                    <a:blip r:embed="rId4" cstate="print">
                      <a:extLst>
                        <a:ext uri="{28A0092B-C50C-407E-A947-70E740481C1C}">
                          <a14:useLocalDpi xmlns:a14="http://schemas.microsoft.com/office/drawing/2010/main" val="0"/>
                        </a:ext>
                      </a:extLst>
                    </a:blip>
                    <a:srcRect l="36723" t="45521" r="57930" b="51494"/>
                    <a:stretch/>
                  </p:blipFill>
                  <p:spPr bwMode="auto">
                    <a:xfrm>
                      <a:off x="40274" y="142875"/>
                      <a:ext cx="257175" cy="76200"/>
                    </a:xfrm>
                    <a:prstGeom prst="rect">
                      <a:avLst/>
                    </a:prstGeom>
                    <a:ln>
                      <a:noFill/>
                    </a:ln>
                    <a:extLst>
                      <a:ext uri="{53640926-AAD7-44D8-BBD7-CCE9431645EC}">
                        <a14:shadowObscured xmlns:a14="http://schemas.microsoft.com/office/drawing/2010/main"/>
                      </a:ext>
                    </a:extLst>
                  </p:spPr>
                </p:pic>
              </p:grpSp>
              <p:grpSp>
                <p:nvGrpSpPr>
                  <p:cNvPr id="16" name="27 Grupo"/>
                  <p:cNvGrpSpPr/>
                  <p:nvPr/>
                </p:nvGrpSpPr>
                <p:grpSpPr>
                  <a:xfrm>
                    <a:off x="134115" y="0"/>
                    <a:ext cx="1219200" cy="561975"/>
                    <a:chOff x="-56385" y="0"/>
                    <a:chExt cx="1219200" cy="561975"/>
                  </a:xfrm>
                </p:grpSpPr>
                <p:sp>
                  <p:nvSpPr>
                    <p:cNvPr id="17" name="24 Cuadro de texto"/>
                    <p:cNvSpPr txBox="1"/>
                    <p:nvPr/>
                  </p:nvSpPr>
                  <p:spPr>
                    <a:xfrm>
                      <a:off x="0" y="0"/>
                      <a:ext cx="58102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800" dirty="0" err="1">
                          <a:effectLst/>
                          <a:ea typeface="Calibri"/>
                          <a:cs typeface="Times New Roman"/>
                        </a:rPr>
                        <a:t>Maxent</a:t>
                      </a:r>
                      <a:endParaRPr lang="es-EC" sz="1100" dirty="0">
                        <a:effectLst/>
                        <a:ea typeface="Calibri"/>
                        <a:cs typeface="Times New Roman"/>
                      </a:endParaRPr>
                    </a:p>
                  </p:txBody>
                </p:sp>
                <p:sp>
                  <p:nvSpPr>
                    <p:cNvPr id="18" name="25 Cuadro de texto"/>
                    <p:cNvSpPr txBox="1"/>
                    <p:nvPr/>
                  </p:nvSpPr>
                  <p:spPr>
                    <a:xfrm>
                      <a:off x="-39129" y="155245"/>
                      <a:ext cx="98107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800" dirty="0">
                          <a:effectLst/>
                          <a:ea typeface="Calibri"/>
                          <a:cs typeface="Times New Roman"/>
                        </a:rPr>
                        <a:t>Regresión Logística</a:t>
                      </a:r>
                      <a:endParaRPr lang="es-EC" sz="1100" dirty="0">
                        <a:effectLst/>
                        <a:ea typeface="Calibri"/>
                        <a:cs typeface="Times New Roman"/>
                      </a:endParaRPr>
                    </a:p>
                  </p:txBody>
                </p:sp>
                <p:sp>
                  <p:nvSpPr>
                    <p:cNvPr id="19" name="26 Cuadro de texto"/>
                    <p:cNvSpPr txBox="1"/>
                    <p:nvPr/>
                  </p:nvSpPr>
                  <p:spPr>
                    <a:xfrm>
                      <a:off x="-56385" y="295275"/>
                      <a:ext cx="12192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800" dirty="0">
                          <a:effectLst/>
                          <a:ea typeface="Calibri"/>
                          <a:cs typeface="Times New Roman"/>
                        </a:rPr>
                        <a:t>Evaluación Multicriterio</a:t>
                      </a:r>
                      <a:endParaRPr lang="es-EC" sz="1100" dirty="0">
                        <a:effectLst/>
                        <a:ea typeface="Calibri"/>
                        <a:cs typeface="Times New Roman"/>
                      </a:endParaRPr>
                    </a:p>
                  </p:txBody>
                </p:sp>
              </p:grpSp>
            </p:grpSp>
            <p:sp>
              <p:nvSpPr>
                <p:cNvPr id="14" name="29 Rectángulo"/>
                <p:cNvSpPr/>
                <p:nvPr/>
              </p:nvSpPr>
              <p:spPr>
                <a:xfrm>
                  <a:off x="0" y="0"/>
                  <a:ext cx="1364530" cy="49053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sp>
          <p:nvSpPr>
            <p:cNvPr id="9" name="8 Rectángulo"/>
            <p:cNvSpPr/>
            <p:nvPr/>
          </p:nvSpPr>
          <p:spPr>
            <a:xfrm>
              <a:off x="21382037" y="10698162"/>
              <a:ext cx="6757598" cy="35813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051505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0"/>
            <a:ext cx="7010400" cy="1020763"/>
          </a:xfrm>
        </p:spPr>
        <p:txBody>
          <a:bodyPr>
            <a:noAutofit/>
          </a:bodyPr>
          <a:lstStyle/>
          <a:p>
            <a:pPr algn="l"/>
            <a:r>
              <a:rPr lang="es-EC" altLang="es-EC" sz="2000" dirty="0" smtClean="0">
                <a:solidFill>
                  <a:schemeClr val="accent4">
                    <a:lumMod val="25000"/>
                  </a:schemeClr>
                </a:solidFill>
                <a:latin typeface="Microsoft Sans Serif" panose="020B0604020202020204" pitchFamily="34" charset="0"/>
                <a:cs typeface="Microsoft Sans Serif" panose="020B0604020202020204" pitchFamily="34" charset="0"/>
              </a:rPr>
              <a:t>Selección del mejor modelo y delimitación de la zonas idóneas para la presencia de </a:t>
            </a:r>
            <a:r>
              <a:rPr lang="es-EC" altLang="es-EC" sz="2000" i="1" dirty="0" smtClean="0">
                <a:solidFill>
                  <a:schemeClr val="accent4">
                    <a:lumMod val="25000"/>
                  </a:schemeClr>
                </a:solidFill>
                <a:latin typeface="Microsoft Sans Serif" panose="020B0604020202020204" pitchFamily="34" charset="0"/>
                <a:cs typeface="Microsoft Sans Serif" panose="020B0604020202020204" pitchFamily="34" charset="0"/>
              </a:rPr>
              <a:t>Anopheles spp.</a:t>
            </a:r>
            <a:endParaRPr lang="es-EC" altLang="es-EC" sz="2000" i="1" dirty="0">
              <a:solidFill>
                <a:schemeClr val="accent4">
                  <a:lumMod val="25000"/>
                </a:schemeClr>
              </a:solidFill>
              <a:latin typeface="Microsoft Sans Serif" panose="020B0604020202020204" pitchFamily="34" charset="0"/>
              <a:cs typeface="Microsoft Sans Serif" panose="020B0604020202020204" pitchFamily="34" charset="0"/>
            </a:endParaRPr>
          </a:p>
        </p:txBody>
      </p:sp>
      <p:sp>
        <p:nvSpPr>
          <p:cNvPr id="60419" name="Rectangle 3"/>
          <p:cNvSpPr>
            <a:spLocks noGrp="1" noChangeArrowheads="1"/>
          </p:cNvSpPr>
          <p:nvPr>
            <p:ph idx="1"/>
          </p:nvPr>
        </p:nvSpPr>
        <p:spPr>
          <a:xfrm>
            <a:off x="1981200" y="1066800"/>
            <a:ext cx="6934200" cy="533400"/>
          </a:xfrm>
        </p:spPr>
        <p:txBody>
          <a:bodyPr/>
          <a:lstStyle/>
          <a:p>
            <a:pPr marL="838962" lvl="1" indent="-320040" fontAlgn="auto">
              <a:spcBef>
                <a:spcPts val="0"/>
              </a:spcBef>
              <a:spcAft>
                <a:spcPts val="0"/>
              </a:spcAft>
              <a:buClr>
                <a:srgbClr val="F0AD00"/>
              </a:buClr>
              <a:buSzPct val="80000"/>
              <a:buFont typeface="Wingdings 2"/>
              <a:buChar char=""/>
            </a:pP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28" name="27 CuadroTexto"/>
          <p:cNvSpPr txBox="1"/>
          <p:nvPr/>
        </p:nvSpPr>
        <p:spPr>
          <a:xfrm>
            <a:off x="2514600" y="6070684"/>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20. </a:t>
            </a:r>
            <a:r>
              <a:rPr lang="es-EC" sz="1050" dirty="0" smtClean="0">
                <a:solidFill>
                  <a:srgbClr val="000000"/>
                </a:solidFill>
                <a:latin typeface="Microsoft Sans Serif" panose="020B0604020202020204" pitchFamily="34" charset="0"/>
                <a:cs typeface="Microsoft Sans Serif" panose="020B0604020202020204" pitchFamily="34" charset="0"/>
              </a:rPr>
              <a:t>Reclasificación modelo </a:t>
            </a:r>
            <a:r>
              <a:rPr lang="es-EC" sz="1050" dirty="0" err="1" smtClean="0">
                <a:solidFill>
                  <a:srgbClr val="000000"/>
                </a:solidFill>
                <a:latin typeface="Microsoft Sans Serif" panose="020B0604020202020204" pitchFamily="34" charset="0"/>
                <a:cs typeface="Microsoft Sans Serif" panose="020B0604020202020204" pitchFamily="34" charset="0"/>
              </a:rPr>
              <a:t>Maxent</a:t>
            </a:r>
            <a:endParaRPr lang="es-EC" sz="1050" dirty="0" smtClean="0">
              <a:solidFill>
                <a:srgbClr val="000000"/>
              </a:solidFill>
              <a:latin typeface="Microsoft Sans Serif" panose="020B0604020202020204" pitchFamily="34" charset="0"/>
              <a:cs typeface="Microsoft Sans Serif" panose="020B0604020202020204" pitchFamily="34" charset="0"/>
            </a:endParaRPr>
          </a:p>
        </p:txBody>
      </p:sp>
      <p:pic>
        <p:nvPicPr>
          <p:cNvPr id="166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248" y="1066800"/>
            <a:ext cx="5210175" cy="492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924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46037"/>
            <a:ext cx="8686800" cy="715963"/>
          </a:xfrm>
        </p:spPr>
        <p:txBody>
          <a:bodyPr/>
          <a:lstStyle/>
          <a:p>
            <a:r>
              <a:rPr lang="es-EC" altLang="es-EC" sz="2800" dirty="0" smtClean="0">
                <a:solidFill>
                  <a:schemeClr val="accent4">
                    <a:lumMod val="25000"/>
                  </a:schemeClr>
                </a:solidFill>
              </a:rPr>
              <a:t>Caracterización Paisajística</a:t>
            </a:r>
            <a:endParaRPr lang="es-EC" altLang="es-EC" sz="2800" dirty="0">
              <a:solidFill>
                <a:schemeClr val="accent4">
                  <a:lumMod val="25000"/>
                </a:schemeClr>
              </a:solidFill>
            </a:endParaRPr>
          </a:p>
        </p:txBody>
      </p:sp>
      <p:sp>
        <p:nvSpPr>
          <p:cNvPr id="60419" name="Rectangle 3"/>
          <p:cNvSpPr>
            <a:spLocks noGrp="1" noChangeArrowheads="1"/>
          </p:cNvSpPr>
          <p:nvPr>
            <p:ph idx="1"/>
          </p:nvPr>
        </p:nvSpPr>
        <p:spPr>
          <a:xfrm>
            <a:off x="1981200" y="6858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Uso de suelo de la provincia de Esmeraldas</a:t>
            </a:r>
            <a:r>
              <a:rPr kumimoji="0" lang="es-EC" sz="2400" b="0" i="0" u="none" strike="noStrike" kern="1200" cap="none" spc="0" normalizeH="0" baseline="0" noProof="0" dirty="0" smtClean="0">
                <a:ln>
                  <a:noFill/>
                </a:ln>
                <a:solidFill>
                  <a:prstClr val="black"/>
                </a:solidFill>
                <a:effectLst/>
                <a:uLnTx/>
                <a:uFillTx/>
                <a:latin typeface="Corbel"/>
              </a:rPr>
              <a:t>.</a:t>
            </a:r>
          </a:p>
          <a:p>
            <a:pPr marL="518922" lvl="1" indent="0" fontAlgn="auto">
              <a:spcBef>
                <a:spcPts val="0"/>
              </a:spcBef>
              <a:spcAft>
                <a:spcPts val="0"/>
              </a:spcAft>
              <a:buClr>
                <a:srgbClr val="F0AD00"/>
              </a:buClr>
              <a:buSzPct val="80000"/>
              <a:buNone/>
            </a:pPr>
            <a:r>
              <a:rPr lang="es-EC" sz="2000" kern="1200" dirty="0">
                <a:solidFill>
                  <a:prstClr val="black"/>
                </a:solidFill>
                <a:latin typeface="Corbel"/>
              </a:rPr>
              <a:t> </a:t>
            </a: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7" name="16 CuadroTexto"/>
          <p:cNvSpPr txBox="1"/>
          <p:nvPr/>
        </p:nvSpPr>
        <p:spPr>
          <a:xfrm>
            <a:off x="2646528" y="6299284"/>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21. </a:t>
            </a:r>
            <a:r>
              <a:rPr lang="es-EC" sz="1050" dirty="0" smtClean="0">
                <a:solidFill>
                  <a:srgbClr val="000000"/>
                </a:solidFill>
                <a:latin typeface="Microsoft Sans Serif" panose="020B0604020202020204" pitchFamily="34" charset="0"/>
                <a:cs typeface="Microsoft Sans Serif" panose="020B0604020202020204" pitchFamily="34" charset="0"/>
              </a:rPr>
              <a:t>Uso de suelo de la provincia de Esmeraldas.</a:t>
            </a:r>
          </a:p>
        </p:txBody>
      </p:sp>
      <p:grpSp>
        <p:nvGrpSpPr>
          <p:cNvPr id="4" name="3 Grupo"/>
          <p:cNvGrpSpPr/>
          <p:nvPr/>
        </p:nvGrpSpPr>
        <p:grpSpPr>
          <a:xfrm>
            <a:off x="2558174" y="1092242"/>
            <a:ext cx="5823826" cy="5207042"/>
            <a:chOff x="2558174" y="1092242"/>
            <a:chExt cx="5823826" cy="5207042"/>
          </a:xfrm>
        </p:grpSpPr>
        <p:grpSp>
          <p:nvGrpSpPr>
            <p:cNvPr id="10" name="117 Grupo"/>
            <p:cNvGrpSpPr/>
            <p:nvPr/>
          </p:nvGrpSpPr>
          <p:grpSpPr>
            <a:xfrm>
              <a:off x="2558174" y="1092242"/>
              <a:ext cx="5823826" cy="5207042"/>
              <a:chOff x="0" y="0"/>
              <a:chExt cx="5486400" cy="4819650"/>
            </a:xfrm>
          </p:grpSpPr>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486400" cy="4819650"/>
              </a:xfrm>
              <a:prstGeom prst="rect">
                <a:avLst/>
              </a:prstGeom>
            </p:spPr>
          </p:pic>
          <p:pic>
            <p:nvPicPr>
              <p:cNvPr id="12" name="11 Imagen"/>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409991" y="3361934"/>
                <a:ext cx="1796016" cy="1187529"/>
              </a:xfrm>
              <a:prstGeom prst="rect">
                <a:avLst/>
              </a:prstGeom>
            </p:spPr>
          </p:pic>
        </p:grpSp>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0509" t="7232" r="9629" b="86945"/>
            <a:stretch/>
          </p:blipFill>
          <p:spPr bwMode="auto">
            <a:xfrm>
              <a:off x="3200400" y="5837321"/>
              <a:ext cx="990600" cy="18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984094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46037"/>
            <a:ext cx="8686800" cy="715963"/>
          </a:xfrm>
        </p:spPr>
        <p:txBody>
          <a:bodyPr/>
          <a:lstStyle/>
          <a:p>
            <a:r>
              <a:rPr lang="es-EC" altLang="es-EC" sz="2800" dirty="0" smtClean="0">
                <a:solidFill>
                  <a:schemeClr val="accent4">
                    <a:lumMod val="25000"/>
                  </a:schemeClr>
                </a:solidFill>
              </a:rPr>
              <a:t>Caracterización Paisajística</a:t>
            </a:r>
            <a:endParaRPr lang="es-EC" altLang="es-EC" sz="2800" dirty="0">
              <a:solidFill>
                <a:schemeClr val="accent4">
                  <a:lumMod val="25000"/>
                </a:schemeClr>
              </a:solidFill>
            </a:endParaRPr>
          </a:p>
        </p:txBody>
      </p:sp>
      <p:sp>
        <p:nvSpPr>
          <p:cNvPr id="60419" name="Rectangle 3"/>
          <p:cNvSpPr>
            <a:spLocks noGrp="1" noChangeArrowheads="1"/>
          </p:cNvSpPr>
          <p:nvPr>
            <p:ph idx="1"/>
          </p:nvPr>
        </p:nvSpPr>
        <p:spPr>
          <a:xfrm>
            <a:off x="1981200" y="6858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Zonas </a:t>
            </a:r>
            <a:r>
              <a:rPr lang="es-EC" sz="2400" kern="1200" dirty="0">
                <a:solidFill>
                  <a:prstClr val="black"/>
                </a:solidFill>
                <a:latin typeface="Corbel"/>
              </a:rPr>
              <a:t>de Vida de la provincia de Esmeraldas</a:t>
            </a:r>
            <a:r>
              <a:rPr kumimoji="0" lang="es-EC" sz="2400" b="0" i="0" u="none" strike="noStrike" kern="1200" cap="none" spc="0" normalizeH="0" baseline="0" noProof="0" dirty="0" smtClean="0">
                <a:ln>
                  <a:noFill/>
                </a:ln>
                <a:solidFill>
                  <a:prstClr val="black"/>
                </a:solidFill>
                <a:effectLst/>
                <a:uLnTx/>
                <a:uFillTx/>
                <a:latin typeface="Corbel"/>
              </a:rPr>
              <a:t>.</a:t>
            </a:r>
          </a:p>
          <a:p>
            <a:pPr marL="518922" lvl="1" indent="0" fontAlgn="auto">
              <a:spcBef>
                <a:spcPts val="0"/>
              </a:spcBef>
              <a:spcAft>
                <a:spcPts val="0"/>
              </a:spcAft>
              <a:buClr>
                <a:srgbClr val="F0AD00"/>
              </a:buClr>
              <a:buSzPct val="80000"/>
              <a:buNone/>
            </a:pPr>
            <a:r>
              <a:rPr lang="es-EC" sz="2000" kern="1200" dirty="0">
                <a:solidFill>
                  <a:prstClr val="black"/>
                </a:solidFill>
                <a:latin typeface="Corbel"/>
              </a:rPr>
              <a:t> </a:t>
            </a: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7" name="16 CuadroTexto"/>
          <p:cNvSpPr txBox="1"/>
          <p:nvPr/>
        </p:nvSpPr>
        <p:spPr>
          <a:xfrm>
            <a:off x="2646528" y="6299284"/>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22. </a:t>
            </a:r>
            <a:r>
              <a:rPr lang="es-EC" sz="1050" dirty="0" smtClean="0">
                <a:solidFill>
                  <a:srgbClr val="000000"/>
                </a:solidFill>
                <a:latin typeface="Microsoft Sans Serif" panose="020B0604020202020204" pitchFamily="34" charset="0"/>
                <a:cs typeface="Microsoft Sans Serif" panose="020B0604020202020204" pitchFamily="34" charset="0"/>
              </a:rPr>
              <a:t>Zonas de vida de la provincia de Esmeraldas.</a:t>
            </a:r>
          </a:p>
        </p:txBody>
      </p:sp>
      <p:grpSp>
        <p:nvGrpSpPr>
          <p:cNvPr id="4" name="3 Grupo"/>
          <p:cNvGrpSpPr/>
          <p:nvPr/>
        </p:nvGrpSpPr>
        <p:grpSpPr>
          <a:xfrm>
            <a:off x="2514600" y="1066370"/>
            <a:ext cx="5981700" cy="5255660"/>
            <a:chOff x="2514600" y="1066370"/>
            <a:chExt cx="5981700" cy="5255660"/>
          </a:xfrm>
        </p:grpSpPr>
        <p:grpSp>
          <p:nvGrpSpPr>
            <p:cNvPr id="13" name="121 Grupo"/>
            <p:cNvGrpSpPr/>
            <p:nvPr/>
          </p:nvGrpSpPr>
          <p:grpSpPr>
            <a:xfrm>
              <a:off x="2514600" y="1066370"/>
              <a:ext cx="5981700" cy="5255660"/>
              <a:chOff x="571500" y="-52818"/>
              <a:chExt cx="5981700" cy="5255660"/>
            </a:xfrm>
          </p:grpSpPr>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 y="-52818"/>
                <a:ext cx="5981700" cy="5255660"/>
              </a:xfrm>
              <a:prstGeom prst="rect">
                <a:avLst/>
              </a:prstGeom>
            </p:spPr>
          </p:pic>
          <p:pic>
            <p:nvPicPr>
              <p:cNvPr id="15" name="14 Imagen"/>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4381500" y="3624806"/>
                <a:ext cx="1971675" cy="1352006"/>
              </a:xfrm>
              <a:prstGeom prst="rect">
                <a:avLst/>
              </a:prstGeom>
            </p:spPr>
          </p:pic>
        </p:grpSp>
        <p:pic>
          <p:nvPicPr>
            <p:cNvPr id="1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0509" t="7232" r="9629" b="86945"/>
            <a:stretch/>
          </p:blipFill>
          <p:spPr bwMode="auto">
            <a:xfrm>
              <a:off x="3200400" y="5837321"/>
              <a:ext cx="990600" cy="18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740952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46037"/>
            <a:ext cx="8686800" cy="715963"/>
          </a:xfrm>
        </p:spPr>
        <p:txBody>
          <a:bodyPr/>
          <a:lstStyle/>
          <a:p>
            <a:r>
              <a:rPr lang="es-EC" altLang="es-EC" sz="2800" dirty="0" smtClean="0">
                <a:solidFill>
                  <a:schemeClr val="accent4">
                    <a:lumMod val="25000"/>
                  </a:schemeClr>
                </a:solidFill>
              </a:rPr>
              <a:t>Caracterización Paisajística</a:t>
            </a:r>
            <a:endParaRPr lang="es-EC" altLang="es-EC" sz="2800" dirty="0">
              <a:solidFill>
                <a:schemeClr val="accent4">
                  <a:lumMod val="25000"/>
                </a:schemeClr>
              </a:solidFill>
            </a:endParaRPr>
          </a:p>
        </p:txBody>
      </p:sp>
      <p:sp>
        <p:nvSpPr>
          <p:cNvPr id="60419" name="Rectangle 3"/>
          <p:cNvSpPr>
            <a:spLocks noGrp="1" noChangeArrowheads="1"/>
          </p:cNvSpPr>
          <p:nvPr>
            <p:ph idx="1"/>
          </p:nvPr>
        </p:nvSpPr>
        <p:spPr>
          <a:xfrm>
            <a:off x="1981200" y="6858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Factores </a:t>
            </a:r>
            <a:r>
              <a:rPr lang="es-EC" sz="2400" kern="1200" dirty="0">
                <a:solidFill>
                  <a:prstClr val="black"/>
                </a:solidFill>
                <a:latin typeface="Corbel"/>
              </a:rPr>
              <a:t>Climáticos de la provincia de Esmeraldas</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smtClean="0">
                <a:solidFill>
                  <a:prstClr val="black"/>
                </a:solidFill>
                <a:latin typeface="Corbel"/>
              </a:rPr>
              <a:t>Temperatura media anual</a:t>
            </a:r>
            <a:endParaRPr kumimoji="0" lang="es-EC" sz="2000" b="0" i="0" u="none" strike="noStrike" kern="1200" cap="none" spc="0" normalizeH="0" baseline="0" noProof="0" dirty="0" smtClean="0">
              <a:ln>
                <a:noFill/>
              </a:ln>
              <a:solidFill>
                <a:prstClr val="black"/>
              </a:solidFill>
              <a:effectLst/>
              <a:uLnTx/>
              <a:uFillTx/>
              <a:latin typeface="Corbel"/>
            </a:endParaRPr>
          </a:p>
          <a:p>
            <a:pPr marL="518922" lvl="1" indent="0" fontAlgn="auto">
              <a:spcBef>
                <a:spcPts val="0"/>
              </a:spcBef>
              <a:spcAft>
                <a:spcPts val="0"/>
              </a:spcAft>
              <a:buClr>
                <a:srgbClr val="F0AD00"/>
              </a:buClr>
              <a:buSzPct val="80000"/>
              <a:buNone/>
            </a:pPr>
            <a:r>
              <a:rPr lang="es-EC" sz="2000" kern="1200" dirty="0">
                <a:solidFill>
                  <a:prstClr val="black"/>
                </a:solidFill>
                <a:latin typeface="Corbel"/>
              </a:rPr>
              <a:t> </a:t>
            </a: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7" name="16 CuadroTexto"/>
          <p:cNvSpPr txBox="1"/>
          <p:nvPr/>
        </p:nvSpPr>
        <p:spPr>
          <a:xfrm>
            <a:off x="2646528" y="6375484"/>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23. </a:t>
            </a:r>
            <a:r>
              <a:rPr lang="es-EC" sz="1050" dirty="0" smtClean="0">
                <a:solidFill>
                  <a:srgbClr val="000000"/>
                </a:solidFill>
                <a:latin typeface="Microsoft Sans Serif" panose="020B0604020202020204" pitchFamily="34" charset="0"/>
                <a:cs typeface="Microsoft Sans Serif" panose="020B0604020202020204" pitchFamily="34" charset="0"/>
              </a:rPr>
              <a:t>Temperatura media anual de la provincia de Esmeraldas.</a:t>
            </a:r>
          </a:p>
        </p:txBody>
      </p:sp>
      <p:grpSp>
        <p:nvGrpSpPr>
          <p:cNvPr id="4" name="3 Grupo"/>
          <p:cNvGrpSpPr/>
          <p:nvPr/>
        </p:nvGrpSpPr>
        <p:grpSpPr>
          <a:xfrm>
            <a:off x="2514600" y="1371600"/>
            <a:ext cx="5676900" cy="5003883"/>
            <a:chOff x="2514600" y="1371600"/>
            <a:chExt cx="5676900" cy="5003883"/>
          </a:xfrm>
        </p:grpSpPr>
        <p:grpSp>
          <p:nvGrpSpPr>
            <p:cNvPr id="10" name="127 Grupo"/>
            <p:cNvGrpSpPr/>
            <p:nvPr/>
          </p:nvGrpSpPr>
          <p:grpSpPr>
            <a:xfrm>
              <a:off x="2514600" y="1371600"/>
              <a:ext cx="5676900" cy="5003883"/>
              <a:chOff x="0" y="0"/>
              <a:chExt cx="6162261" cy="5391978"/>
            </a:xfrm>
          </p:grpSpPr>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162261" cy="5391978"/>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5409" y="3704921"/>
                <a:ext cx="1843697" cy="1437851"/>
              </a:xfrm>
              <a:prstGeom prst="rect">
                <a:avLst/>
              </a:prstGeom>
            </p:spPr>
          </p:pic>
        </p:grpSp>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0509" t="7232" r="9629" b="86945"/>
            <a:stretch/>
          </p:blipFill>
          <p:spPr bwMode="auto">
            <a:xfrm>
              <a:off x="3200400" y="5837321"/>
              <a:ext cx="990600" cy="18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9871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46037"/>
            <a:ext cx="8686800" cy="715963"/>
          </a:xfrm>
        </p:spPr>
        <p:txBody>
          <a:bodyPr/>
          <a:lstStyle/>
          <a:p>
            <a:r>
              <a:rPr lang="es-EC" altLang="es-EC" sz="2800" dirty="0" smtClean="0">
                <a:solidFill>
                  <a:schemeClr val="accent4">
                    <a:lumMod val="25000"/>
                  </a:schemeClr>
                </a:solidFill>
              </a:rPr>
              <a:t>Caracterización Paisajística</a:t>
            </a:r>
            <a:endParaRPr lang="es-EC" altLang="es-EC" sz="2800" dirty="0">
              <a:solidFill>
                <a:schemeClr val="accent4">
                  <a:lumMod val="25000"/>
                </a:schemeClr>
              </a:solidFill>
            </a:endParaRPr>
          </a:p>
        </p:txBody>
      </p:sp>
      <p:sp>
        <p:nvSpPr>
          <p:cNvPr id="60419" name="Rectangle 3"/>
          <p:cNvSpPr>
            <a:spLocks noGrp="1" noChangeArrowheads="1"/>
          </p:cNvSpPr>
          <p:nvPr>
            <p:ph idx="1"/>
          </p:nvPr>
        </p:nvSpPr>
        <p:spPr>
          <a:xfrm>
            <a:off x="1981200" y="685800"/>
            <a:ext cx="6934200" cy="533400"/>
          </a:xfrm>
        </p:spPr>
        <p:txBody>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Factores </a:t>
            </a:r>
            <a:r>
              <a:rPr lang="es-EC" sz="2400" kern="1200" dirty="0">
                <a:solidFill>
                  <a:prstClr val="black"/>
                </a:solidFill>
                <a:latin typeface="Corbel"/>
              </a:rPr>
              <a:t>Climáticos de la provincia de Esmeraldas</a:t>
            </a:r>
            <a:r>
              <a:rPr kumimoji="0" lang="es-EC" sz="2400" b="0" i="0" u="none" strike="noStrike" kern="1200" cap="none" spc="0" normalizeH="0" baseline="0" noProof="0" dirty="0" smtClean="0">
                <a:ln>
                  <a:noFill/>
                </a:ln>
                <a:solidFill>
                  <a:prstClr val="black"/>
                </a:solidFill>
                <a:effectLst/>
                <a:uLnTx/>
                <a:uFillTx/>
                <a:latin typeface="Corbel"/>
              </a:rPr>
              <a:t>.</a:t>
            </a:r>
          </a:p>
          <a:p>
            <a:pPr marL="838962" lvl="1" indent="-320040" fontAlgn="auto">
              <a:spcBef>
                <a:spcPts val="0"/>
              </a:spcBef>
              <a:spcAft>
                <a:spcPts val="0"/>
              </a:spcAft>
              <a:buClr>
                <a:srgbClr val="F0AD00"/>
              </a:buClr>
              <a:buSzPct val="80000"/>
              <a:buFont typeface="Wingdings 2"/>
              <a:buChar char=""/>
            </a:pPr>
            <a:r>
              <a:rPr lang="es-EC" sz="2000" kern="1200" dirty="0" smtClean="0">
                <a:solidFill>
                  <a:prstClr val="black"/>
                </a:solidFill>
                <a:latin typeface="Corbel"/>
              </a:rPr>
              <a:t>Precipitación media anual</a:t>
            </a:r>
            <a:endParaRPr kumimoji="0" lang="es-EC" sz="2000" b="0" i="0" u="none" strike="noStrike" kern="1200" cap="none" spc="0" normalizeH="0" baseline="0" noProof="0" dirty="0" smtClean="0">
              <a:ln>
                <a:noFill/>
              </a:ln>
              <a:solidFill>
                <a:prstClr val="black"/>
              </a:solidFill>
              <a:effectLst/>
              <a:uLnTx/>
              <a:uFillTx/>
              <a:latin typeface="Corbel"/>
            </a:endParaRPr>
          </a:p>
          <a:p>
            <a:pPr marL="518922" lvl="1" indent="0" fontAlgn="auto">
              <a:spcBef>
                <a:spcPts val="0"/>
              </a:spcBef>
              <a:spcAft>
                <a:spcPts val="0"/>
              </a:spcAft>
              <a:buClr>
                <a:srgbClr val="F0AD00"/>
              </a:buClr>
              <a:buSzPct val="80000"/>
              <a:buNone/>
            </a:pPr>
            <a:r>
              <a:rPr lang="es-EC" sz="2000" kern="1200" dirty="0">
                <a:solidFill>
                  <a:prstClr val="black"/>
                </a:solidFill>
                <a:latin typeface="Corbel"/>
              </a:rPr>
              <a:t> </a:t>
            </a:r>
            <a:endParaRPr kumimoji="0" lang="es-EC" sz="2000" b="0" i="0" u="none" strike="noStrike" kern="1200" cap="none" spc="0" normalizeH="0" baseline="0" noProof="0" dirty="0" smtClean="0">
              <a:ln>
                <a:noFill/>
              </a:ln>
              <a:solidFill>
                <a:prstClr val="black"/>
              </a:solidFill>
              <a:effectLst/>
              <a:uLnTx/>
              <a:uFillTx/>
              <a:latin typeface="Corbel"/>
            </a:endParaRPr>
          </a:p>
          <a:p>
            <a:pPr>
              <a:lnSpc>
                <a:spcPct val="80000"/>
              </a:lnSpc>
            </a:pPr>
            <a:endParaRPr lang="en-US" altLang="es-EC" sz="1600" dirty="0">
              <a:solidFill>
                <a:srgbClr val="4D4D4D"/>
              </a:solidFill>
            </a:endParaRPr>
          </a:p>
        </p:txBody>
      </p:sp>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endParaRPr>
          </a:p>
        </p:txBody>
      </p:sp>
      <p:sp>
        <p:nvSpPr>
          <p:cNvPr id="17" name="16 CuadroTexto"/>
          <p:cNvSpPr txBox="1"/>
          <p:nvPr/>
        </p:nvSpPr>
        <p:spPr>
          <a:xfrm>
            <a:off x="2646528" y="6299284"/>
            <a:ext cx="5735472"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24. </a:t>
            </a:r>
            <a:r>
              <a:rPr lang="es-EC" sz="1050" dirty="0" smtClean="0">
                <a:solidFill>
                  <a:srgbClr val="000000"/>
                </a:solidFill>
                <a:latin typeface="Microsoft Sans Serif" panose="020B0604020202020204" pitchFamily="34" charset="0"/>
                <a:cs typeface="Microsoft Sans Serif" panose="020B0604020202020204" pitchFamily="34" charset="0"/>
              </a:rPr>
              <a:t>Precipitación media anual de la provincia de Esmeraldas.</a:t>
            </a:r>
          </a:p>
        </p:txBody>
      </p:sp>
      <p:grpSp>
        <p:nvGrpSpPr>
          <p:cNvPr id="4" name="3 Grupo"/>
          <p:cNvGrpSpPr/>
          <p:nvPr/>
        </p:nvGrpSpPr>
        <p:grpSpPr>
          <a:xfrm>
            <a:off x="2548719" y="1385543"/>
            <a:ext cx="5757081" cy="4939057"/>
            <a:chOff x="2548719" y="1385543"/>
            <a:chExt cx="5757081" cy="4939057"/>
          </a:xfrm>
        </p:grpSpPr>
        <p:grpSp>
          <p:nvGrpSpPr>
            <p:cNvPr id="13" name="130 Grupo"/>
            <p:cNvGrpSpPr/>
            <p:nvPr/>
          </p:nvGrpSpPr>
          <p:grpSpPr>
            <a:xfrm>
              <a:off x="2548719" y="1385543"/>
              <a:ext cx="5757081" cy="4939057"/>
              <a:chOff x="0" y="0"/>
              <a:chExt cx="5610225" cy="4914900"/>
            </a:xfrm>
          </p:grpSpPr>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610225" cy="4914900"/>
              </a:xfrm>
              <a:prstGeom prst="rect">
                <a:avLst/>
              </a:prstGeom>
            </p:spPr>
          </p:pic>
          <p:pic>
            <p:nvPicPr>
              <p:cNvPr id="15" name="1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5225" y="3381375"/>
                <a:ext cx="1666875" cy="1304925"/>
              </a:xfrm>
              <a:prstGeom prst="rect">
                <a:avLst/>
              </a:prstGeom>
            </p:spPr>
          </p:pic>
        </p:grpSp>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0509" t="7232" r="9629" b="86945"/>
            <a:stretch/>
          </p:blipFill>
          <p:spPr bwMode="auto">
            <a:xfrm>
              <a:off x="3200400" y="5837321"/>
              <a:ext cx="990600" cy="18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5813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Rectangle 4"/>
          <p:cNvSpPr txBox="1">
            <a:spLocks noChangeArrowheads="1"/>
          </p:cNvSpPr>
          <p:nvPr/>
        </p:nvSpPr>
        <p:spPr bwMode="auto">
          <a:xfrm>
            <a:off x="914400" y="45418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altLang="es-EC" sz="4800" b="1" kern="0" dirty="0" smtClean="0">
                <a:solidFill>
                  <a:schemeClr val="tx1"/>
                </a:solidFill>
              </a:rPr>
              <a:t>CONCLUSIONES Y RECOMENDACIONES</a:t>
            </a:r>
            <a:endParaRPr lang="ru-RU" altLang="es-EC" sz="4800" b="1" kern="0" dirty="0">
              <a:solidFill>
                <a:schemeClr val="tx1"/>
              </a:solidFill>
            </a:endParaRPr>
          </a:p>
        </p:txBody>
      </p:sp>
    </p:spTree>
    <p:extLst>
      <p:ext uri="{BB962C8B-B14F-4D97-AF65-F5344CB8AC3E}">
        <p14:creationId xmlns:p14="http://schemas.microsoft.com/office/powerpoint/2010/main" val="3274602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6934200" cy="715963"/>
          </a:xfrm>
        </p:spPr>
        <p:txBody>
          <a:bodyPr/>
          <a:lstStyle/>
          <a:p>
            <a:r>
              <a:rPr lang="en-US" altLang="es-EC" sz="4000" dirty="0" smtClean="0">
                <a:solidFill>
                  <a:schemeClr val="accent4">
                    <a:lumMod val="25000"/>
                  </a:schemeClr>
                </a:solidFill>
              </a:rPr>
              <a:t>CONCLUSIONES</a:t>
            </a:r>
            <a:endParaRPr lang="en-US" altLang="es-EC" sz="4000" dirty="0">
              <a:solidFill>
                <a:schemeClr val="accent4">
                  <a:lumMod val="25000"/>
                </a:schemeClr>
              </a:solidFill>
            </a:endParaRPr>
          </a:p>
        </p:txBody>
      </p:sp>
      <p:sp>
        <p:nvSpPr>
          <p:cNvPr id="60419" name="Rectangle 3"/>
          <p:cNvSpPr>
            <a:spLocks noGrp="1" noChangeArrowheads="1"/>
          </p:cNvSpPr>
          <p:nvPr>
            <p:ph idx="1"/>
          </p:nvPr>
        </p:nvSpPr>
        <p:spPr>
          <a:xfrm>
            <a:off x="1981200" y="914400"/>
            <a:ext cx="6934200" cy="5562600"/>
          </a:xfrm>
        </p:spPr>
        <p:txBody>
          <a:bodyPr/>
          <a:lstStyle/>
          <a:p>
            <a:pPr marL="118872" lvl="0" indent="0" algn="just" fontAlgn="auto">
              <a:spcBef>
                <a:spcPts val="0"/>
              </a:spcBef>
              <a:spcAft>
                <a:spcPts val="0"/>
              </a:spcAft>
              <a:buClr>
                <a:srgbClr val="F0AD00"/>
              </a:buClr>
              <a:buSzPct val="80000"/>
              <a:buNone/>
            </a:pPr>
            <a:endParaRPr kumimoji="0" lang="es-EC" sz="1600" b="0" i="0" u="none" strike="noStrike" kern="1200" cap="none" spc="0" normalizeH="0" baseline="0" noProof="0" dirty="0" smtClean="0">
              <a:ln>
                <a:noFill/>
              </a:ln>
              <a:solidFill>
                <a:prstClr val="black"/>
              </a:solidFill>
              <a:effectLst/>
              <a:uLnTx/>
              <a:uFillTx/>
              <a:latin typeface="Corbel"/>
            </a:endParaRPr>
          </a:p>
          <a:p>
            <a:pPr marL="438912" lvl="0" indent="-320040" algn="just" fontAlgn="auto">
              <a:spcBef>
                <a:spcPts val="0"/>
              </a:spcBef>
              <a:spcAft>
                <a:spcPts val="0"/>
              </a:spcAft>
              <a:buClr>
                <a:srgbClr val="F0AD00"/>
              </a:buClr>
              <a:buSzPct val="80000"/>
              <a:buFont typeface="Wingdings 2"/>
              <a:buChar char=""/>
            </a:pPr>
            <a:r>
              <a:rPr lang="es-EC" sz="1600" kern="1200" dirty="0">
                <a:solidFill>
                  <a:prstClr val="black"/>
                </a:solidFill>
                <a:latin typeface="Corbel"/>
              </a:rPr>
              <a:t>El modelo que mejor describe el nicho ecológico o distribución potencial de las especies anofelinas en el Ecuador es el modelo </a:t>
            </a:r>
            <a:r>
              <a:rPr lang="es-EC" sz="1600" kern="1200" dirty="0" err="1">
                <a:solidFill>
                  <a:prstClr val="black"/>
                </a:solidFill>
                <a:latin typeface="Corbel"/>
              </a:rPr>
              <a:t>Maxent</a:t>
            </a:r>
            <a:r>
              <a:rPr lang="es-EC" sz="1600" kern="1200" dirty="0">
                <a:solidFill>
                  <a:prstClr val="black"/>
                </a:solidFill>
                <a:latin typeface="Corbel"/>
              </a:rPr>
              <a:t>, ya que demostró estadísticamente tener mejor desempeño que los demás, seguido del modelo de regresión logística que también mostro un buen ajuste. Por último, el modelo de evaluación multicriterio con lógica difusa cuyo resultado de predicción resultó ser muy generalizado, derivando en una pobre predicción (</a:t>
            </a:r>
            <a:r>
              <a:rPr lang="es-EC" sz="1600" kern="1200" dirty="0" err="1">
                <a:solidFill>
                  <a:prstClr val="black"/>
                </a:solidFill>
                <a:latin typeface="Corbel"/>
              </a:rPr>
              <a:t>underfitting</a:t>
            </a:r>
            <a:r>
              <a:rPr lang="es-EC" sz="1600" kern="1200" dirty="0">
                <a:solidFill>
                  <a:prstClr val="black"/>
                </a:solidFill>
                <a:latin typeface="Corbel"/>
              </a:rPr>
              <a:t>); no obstante, es muy útil  para un análisis exploratorio del fenómeno.</a:t>
            </a:r>
          </a:p>
          <a:p>
            <a:pPr marL="438912" lvl="0" indent="-320040" algn="just" fontAlgn="auto">
              <a:spcBef>
                <a:spcPts val="0"/>
              </a:spcBef>
              <a:spcAft>
                <a:spcPts val="0"/>
              </a:spcAft>
              <a:buClr>
                <a:srgbClr val="F0AD00"/>
              </a:buClr>
              <a:buSzPct val="80000"/>
              <a:buFont typeface="Wingdings 2"/>
              <a:buChar char=""/>
            </a:pPr>
            <a:endParaRPr lang="es-EC" sz="1600" kern="1200" dirty="0">
              <a:solidFill>
                <a:prstClr val="black"/>
              </a:solidFill>
              <a:latin typeface="Corbel"/>
            </a:endParaRPr>
          </a:p>
          <a:p>
            <a:pPr marL="438912" lvl="0" indent="-320040" algn="just" fontAlgn="auto">
              <a:spcBef>
                <a:spcPts val="0"/>
              </a:spcBef>
              <a:spcAft>
                <a:spcPts val="0"/>
              </a:spcAft>
              <a:buClr>
                <a:srgbClr val="F0AD00"/>
              </a:buClr>
              <a:buSzPct val="80000"/>
              <a:buFont typeface="Wingdings 2"/>
              <a:buChar char=""/>
            </a:pPr>
            <a:r>
              <a:rPr lang="es-EC" sz="1600" kern="1200" dirty="0">
                <a:solidFill>
                  <a:prstClr val="black"/>
                </a:solidFill>
                <a:latin typeface="Corbel"/>
              </a:rPr>
              <a:t>Las zonas donde la probabilidad de presencia de Anopheles spp es alta (&gt;60%) comprenden: el litoral ecuatoriano, específicamente la zona costera de la provincia de Esmeraldas, parte de la provincia de Santa Elena, Santo Domingo de los </a:t>
            </a:r>
            <a:r>
              <a:rPr lang="es-EC" sz="1600" kern="1200" dirty="0" smtClean="0">
                <a:solidFill>
                  <a:prstClr val="black"/>
                </a:solidFill>
                <a:latin typeface="Corbel"/>
              </a:rPr>
              <a:t>Tsáchilas,  </a:t>
            </a:r>
            <a:r>
              <a:rPr lang="es-EC" sz="1600" kern="1200" dirty="0">
                <a:solidFill>
                  <a:prstClr val="black"/>
                </a:solidFill>
                <a:latin typeface="Corbel"/>
              </a:rPr>
              <a:t>la ciudad de Guayaquil y poblados aledaños; así mismo, en parte de la amazonia como la ciudades del Puyo, Tena y zonas selváticas. Finalmente, las zonas bajas de la Cordillera de los Andes.</a:t>
            </a:r>
          </a:p>
          <a:p>
            <a:pPr marL="438912" lvl="0" indent="-320040" algn="just" fontAlgn="auto">
              <a:spcBef>
                <a:spcPts val="0"/>
              </a:spcBef>
              <a:spcAft>
                <a:spcPts val="0"/>
              </a:spcAft>
              <a:buClr>
                <a:srgbClr val="F0AD00"/>
              </a:buClr>
              <a:buSzPct val="80000"/>
              <a:buFont typeface="Wingdings 2"/>
              <a:buChar char=""/>
            </a:pPr>
            <a:endParaRPr kumimoji="0" lang="es-EC" sz="1600" b="0" i="0" u="none" strike="noStrike" kern="1200" cap="none" spc="0" normalizeH="0" baseline="0" noProof="0" dirty="0" smtClean="0">
              <a:ln>
                <a:noFill/>
              </a:ln>
              <a:solidFill>
                <a:prstClr val="black"/>
              </a:solidFill>
              <a:effectLst/>
              <a:uLnTx/>
              <a:uFillTx/>
              <a:latin typeface="Corbel"/>
            </a:endParaRPr>
          </a:p>
          <a:p>
            <a:pPr marL="438912" indent="-320040" algn="just" fontAlgn="auto">
              <a:spcBef>
                <a:spcPts val="0"/>
              </a:spcBef>
              <a:spcAft>
                <a:spcPts val="0"/>
              </a:spcAft>
              <a:buClr>
                <a:srgbClr val="F0AD00"/>
              </a:buClr>
              <a:buSzPct val="80000"/>
              <a:buFont typeface="Wingdings 2"/>
              <a:buChar char=""/>
            </a:pPr>
            <a:r>
              <a:rPr lang="es-EC" sz="1600" kern="1200" dirty="0">
                <a:solidFill>
                  <a:prstClr val="black"/>
                </a:solidFill>
                <a:latin typeface="Corbel"/>
              </a:rPr>
              <a:t>Se encontró que  la provincia de Esmeraldas posee factores potencialmente influyentes  para la presencia de Anopheles spp como el tipo clima, el tipo de zona ecológica donde se encuentra  y el tipo de uso de suelo predominante dentro de la provincia.</a:t>
            </a:r>
          </a:p>
          <a:p>
            <a:pPr marL="438912" lvl="0" indent="-320040" algn="just" fontAlgn="auto">
              <a:spcBef>
                <a:spcPts val="0"/>
              </a:spcBef>
              <a:spcAft>
                <a:spcPts val="0"/>
              </a:spcAft>
              <a:buClr>
                <a:srgbClr val="F0AD00"/>
              </a:buClr>
              <a:buSzPct val="80000"/>
              <a:buFont typeface="Wingdings 2"/>
              <a:buChar char=""/>
            </a:pPr>
            <a:endParaRPr kumimoji="0" lang="es-EC" sz="1600" b="0" i="0" u="none" strike="noStrike" kern="1200" cap="none" spc="0" normalizeH="0" baseline="0" noProof="0" dirty="0" smtClean="0">
              <a:ln>
                <a:noFill/>
              </a:ln>
              <a:solidFill>
                <a:prstClr val="black"/>
              </a:solidFill>
              <a:effectLst/>
              <a:uLnTx/>
              <a:uFillTx/>
              <a:latin typeface="Corbel"/>
            </a:endParaRPr>
          </a:p>
          <a:p>
            <a:pPr marL="118872" lvl="0" indent="0" algn="just" fontAlgn="auto">
              <a:spcBef>
                <a:spcPts val="0"/>
              </a:spcBef>
              <a:spcAft>
                <a:spcPts val="0"/>
              </a:spcAft>
              <a:buClr>
                <a:srgbClr val="F0AD00"/>
              </a:buClr>
              <a:buSzPct val="80000"/>
              <a:buNone/>
            </a:pPr>
            <a:r>
              <a:rPr kumimoji="0" lang="es-EC" sz="1600" b="0" i="0" u="none" strike="noStrike" kern="1200" cap="none" spc="0" normalizeH="0" baseline="0" noProof="0" dirty="0" smtClean="0">
                <a:ln>
                  <a:noFill/>
                </a:ln>
                <a:solidFill>
                  <a:prstClr val="black"/>
                </a:solidFill>
                <a:effectLst/>
                <a:uLnTx/>
                <a:uFillTx/>
                <a:latin typeface="Corbel"/>
              </a:rPr>
              <a:t>      </a:t>
            </a:r>
          </a:p>
          <a:p>
            <a:pPr marL="118872" lvl="0" indent="0" algn="just" fontAlgn="auto">
              <a:spcBef>
                <a:spcPts val="0"/>
              </a:spcBef>
              <a:spcAft>
                <a:spcPts val="0"/>
              </a:spcAft>
              <a:buClr>
                <a:srgbClr val="F0AD00"/>
              </a:buClr>
              <a:buSzPct val="80000"/>
              <a:buNone/>
            </a:pPr>
            <a:endParaRPr lang="es-EC" sz="1600" kern="1200" dirty="0">
              <a:solidFill>
                <a:prstClr val="black"/>
              </a:solidFill>
              <a:latin typeface="Corbel"/>
            </a:endParaRPr>
          </a:p>
          <a:p>
            <a:pPr marL="438912" lvl="0" indent="-320040" algn="just" fontAlgn="auto">
              <a:spcBef>
                <a:spcPts val="0"/>
              </a:spcBef>
              <a:spcAft>
                <a:spcPts val="0"/>
              </a:spcAft>
              <a:buClr>
                <a:srgbClr val="F0AD00"/>
              </a:buClr>
              <a:buSzPct val="80000"/>
              <a:buFont typeface="Wingdings 2"/>
              <a:buChar char=""/>
            </a:pPr>
            <a:endParaRPr kumimoji="0" lang="es-EC" sz="1600" b="0" i="0" u="none" strike="noStrike" kern="1200" cap="none" spc="0" normalizeH="0" baseline="0" noProof="0" dirty="0" smtClean="0">
              <a:ln>
                <a:noFill/>
              </a:ln>
              <a:solidFill>
                <a:prstClr val="black"/>
              </a:solidFill>
              <a:effectLst/>
              <a:uLnTx/>
              <a:uFillTx/>
              <a:latin typeface="Corbel"/>
            </a:endParaRPr>
          </a:p>
          <a:p>
            <a:pPr marL="438912" lvl="0" indent="-320040" algn="just" fontAlgn="auto">
              <a:spcBef>
                <a:spcPts val="0"/>
              </a:spcBef>
              <a:spcAft>
                <a:spcPts val="0"/>
              </a:spcAft>
              <a:buClr>
                <a:srgbClr val="F0AD00"/>
              </a:buClr>
              <a:buSzPct val="80000"/>
              <a:buFont typeface="Wingdings 2"/>
              <a:buChar char=""/>
            </a:pPr>
            <a:endParaRPr kumimoji="0" lang="es-EC" sz="1600" b="0" i="0" u="none" strike="noStrike" kern="1200" cap="none" spc="0" normalizeH="0" baseline="0" noProof="0" dirty="0" smtClean="0">
              <a:ln>
                <a:noFill/>
              </a:ln>
              <a:solidFill>
                <a:prstClr val="black"/>
              </a:solidFill>
              <a:effectLst/>
              <a:uLnTx/>
              <a:uFillTx/>
              <a:latin typeface="Corbel"/>
            </a:endParaRPr>
          </a:p>
          <a:p>
            <a:pPr marL="438912" lvl="0" indent="-320040" algn="just" fontAlgn="auto">
              <a:spcBef>
                <a:spcPts val="0"/>
              </a:spcBef>
              <a:spcAft>
                <a:spcPts val="0"/>
              </a:spcAft>
              <a:buClr>
                <a:srgbClr val="F0AD00"/>
              </a:buClr>
              <a:buSzPct val="80000"/>
              <a:buFont typeface="Wingdings 2"/>
              <a:buChar char=""/>
            </a:pPr>
            <a:endParaRPr kumimoji="0" lang="es-EC" sz="1800" b="0" i="0" u="none" strike="noStrike" kern="1200" cap="none" spc="0" normalizeH="0" baseline="0" noProof="0" dirty="0" smtClean="0">
              <a:ln>
                <a:noFill/>
              </a:ln>
              <a:solidFill>
                <a:prstClr val="black"/>
              </a:solidFill>
              <a:effectLst/>
              <a:uLnTx/>
              <a:uFillTx/>
              <a:latin typeface="Corbel"/>
            </a:endParaRPr>
          </a:p>
          <a:p>
            <a:pPr algn="just">
              <a:lnSpc>
                <a:spcPct val="80000"/>
              </a:lnSpc>
            </a:pPr>
            <a:endParaRPr lang="en-US" altLang="es-EC" sz="1200" dirty="0">
              <a:solidFill>
                <a:srgbClr val="4D4D4D"/>
              </a:solidFill>
            </a:endParaRPr>
          </a:p>
        </p:txBody>
      </p:sp>
    </p:spTree>
    <p:extLst>
      <p:ext uri="{BB962C8B-B14F-4D97-AF65-F5344CB8AC3E}">
        <p14:creationId xmlns:p14="http://schemas.microsoft.com/office/powerpoint/2010/main" val="53143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6934200" cy="715963"/>
          </a:xfrm>
        </p:spPr>
        <p:txBody>
          <a:bodyPr/>
          <a:lstStyle/>
          <a:p>
            <a:r>
              <a:rPr lang="en-US" altLang="es-EC" sz="4000" dirty="0" err="1" smtClean="0">
                <a:solidFill>
                  <a:schemeClr val="accent4">
                    <a:lumMod val="25000"/>
                  </a:schemeClr>
                </a:solidFill>
              </a:rPr>
              <a:t>Área</a:t>
            </a:r>
            <a:r>
              <a:rPr lang="en-US" altLang="es-EC" sz="4000" dirty="0" smtClean="0">
                <a:solidFill>
                  <a:schemeClr val="accent4">
                    <a:lumMod val="25000"/>
                  </a:schemeClr>
                </a:solidFill>
              </a:rPr>
              <a:t> de </a:t>
            </a:r>
            <a:r>
              <a:rPr lang="en-US" altLang="es-EC" sz="4000" dirty="0" err="1" smtClean="0">
                <a:solidFill>
                  <a:schemeClr val="accent4">
                    <a:lumMod val="25000"/>
                  </a:schemeClr>
                </a:solidFill>
              </a:rPr>
              <a:t>Estudio</a:t>
            </a:r>
            <a:endParaRPr lang="en-US" altLang="es-EC" sz="4000" dirty="0">
              <a:solidFill>
                <a:schemeClr val="accent4">
                  <a:lumMod val="25000"/>
                </a:schemeClr>
              </a:solidFill>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914400"/>
            <a:ext cx="5257800" cy="488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895600" y="5765884"/>
            <a:ext cx="5257800" cy="253916"/>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1 . </a:t>
            </a:r>
            <a:r>
              <a:rPr lang="es-EC" sz="1050" dirty="0" smtClean="0">
                <a:solidFill>
                  <a:srgbClr val="000000"/>
                </a:solidFill>
                <a:latin typeface="Microsoft Sans Serif" panose="020B0604020202020204" pitchFamily="34" charset="0"/>
                <a:cs typeface="Microsoft Sans Serif" panose="020B0604020202020204" pitchFamily="34" charset="0"/>
              </a:rPr>
              <a:t>Área de estudio para el modelamiento de </a:t>
            </a:r>
            <a:r>
              <a:rPr lang="es-EC" sz="1050" i="1" dirty="0" smtClean="0">
                <a:solidFill>
                  <a:srgbClr val="000000"/>
                </a:solidFill>
                <a:latin typeface="Microsoft Sans Serif" panose="020B0604020202020204" pitchFamily="34" charset="0"/>
                <a:cs typeface="Microsoft Sans Serif" panose="020B0604020202020204" pitchFamily="34" charset="0"/>
              </a:rPr>
              <a:t>Anopheles spp.</a:t>
            </a:r>
            <a:endParaRPr lang="es-EC" sz="1050" i="1" dirty="0">
              <a:solidFill>
                <a:srgbClr val="00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4087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6934200" cy="715963"/>
          </a:xfrm>
        </p:spPr>
        <p:txBody>
          <a:bodyPr/>
          <a:lstStyle/>
          <a:p>
            <a:r>
              <a:rPr lang="en-US" altLang="es-EC" sz="4000" dirty="0" smtClean="0">
                <a:solidFill>
                  <a:schemeClr val="accent4">
                    <a:lumMod val="25000"/>
                  </a:schemeClr>
                </a:solidFill>
              </a:rPr>
              <a:t>RECOMENDACIONES</a:t>
            </a:r>
            <a:endParaRPr lang="en-US" altLang="es-EC" sz="4000" dirty="0">
              <a:solidFill>
                <a:schemeClr val="accent4">
                  <a:lumMod val="25000"/>
                </a:schemeClr>
              </a:solidFill>
            </a:endParaRPr>
          </a:p>
        </p:txBody>
      </p:sp>
      <p:sp>
        <p:nvSpPr>
          <p:cNvPr id="60419" name="Rectangle 3"/>
          <p:cNvSpPr>
            <a:spLocks noGrp="1" noChangeArrowheads="1"/>
          </p:cNvSpPr>
          <p:nvPr>
            <p:ph idx="1"/>
          </p:nvPr>
        </p:nvSpPr>
        <p:spPr>
          <a:xfrm>
            <a:off x="1828800" y="838200"/>
            <a:ext cx="6934200" cy="5638800"/>
          </a:xfrm>
        </p:spPr>
        <p:txBody>
          <a:bodyPr/>
          <a:lstStyle/>
          <a:p>
            <a:pPr marL="438912" lvl="0" indent="-320040" algn="just" fontAlgn="auto">
              <a:spcBef>
                <a:spcPts val="0"/>
              </a:spcBef>
              <a:spcAft>
                <a:spcPts val="0"/>
              </a:spcAft>
              <a:buClr>
                <a:srgbClr val="F0AD00"/>
              </a:buClr>
              <a:buSzPct val="80000"/>
              <a:buFont typeface="Wingdings 2"/>
              <a:buChar char=""/>
            </a:pPr>
            <a:r>
              <a:rPr kumimoji="0" lang="es-EC" sz="1600" b="0" i="0" u="none" strike="noStrike" kern="1200" cap="none" spc="0" normalizeH="0" baseline="0" noProof="0" dirty="0" smtClean="0">
                <a:ln>
                  <a:noFill/>
                </a:ln>
                <a:solidFill>
                  <a:prstClr val="black"/>
                </a:solidFill>
                <a:effectLst/>
                <a:uLnTx/>
                <a:uFillTx/>
                <a:latin typeface="Corbel"/>
              </a:rPr>
              <a:t>Es pertinente contar con un muestreo de campo específico para el modelamiento de especies, ya que los datos de la mayor parte de investigaciones son obtenidos generalmente mediante información secundaria, como es el caso de los puntos de presencia, o mediante información virtual como los puntos de pseudoausencia, lo que implica un sesgo previo al modelamiento; especialmente si se utilizan modelos de regresión en los cuales es indispensable contar con puntos de ausencia comprobados para un buen desempeño.</a:t>
            </a:r>
          </a:p>
          <a:p>
            <a:pPr marL="438912" lvl="0" indent="-320040" algn="just" fontAlgn="auto">
              <a:spcBef>
                <a:spcPts val="0"/>
              </a:spcBef>
              <a:spcAft>
                <a:spcPts val="0"/>
              </a:spcAft>
              <a:buClr>
                <a:srgbClr val="F0AD00"/>
              </a:buClr>
              <a:buSzPct val="80000"/>
              <a:buFont typeface="Wingdings 2"/>
              <a:buChar char=""/>
            </a:pPr>
            <a:endParaRPr kumimoji="0" lang="es-EC" sz="1600" b="0" i="0" u="none" strike="noStrike" kern="1200" cap="none" spc="0" normalizeH="0" baseline="0" noProof="0" dirty="0" smtClean="0">
              <a:ln>
                <a:noFill/>
              </a:ln>
              <a:solidFill>
                <a:prstClr val="black"/>
              </a:solidFill>
              <a:effectLst/>
              <a:uLnTx/>
              <a:uFillTx/>
              <a:latin typeface="Corbel"/>
            </a:endParaRPr>
          </a:p>
          <a:p>
            <a:pPr marL="438912" lvl="0" indent="-320040" algn="just" fontAlgn="auto">
              <a:spcBef>
                <a:spcPts val="0"/>
              </a:spcBef>
              <a:spcAft>
                <a:spcPts val="0"/>
              </a:spcAft>
              <a:buClr>
                <a:srgbClr val="F0AD00"/>
              </a:buClr>
              <a:buSzPct val="80000"/>
              <a:buFont typeface="Wingdings 2"/>
              <a:buChar char=""/>
            </a:pPr>
            <a:r>
              <a:rPr kumimoji="0" lang="es-EC" sz="1600" b="0" i="0" u="none" strike="noStrike" kern="1200" cap="none" spc="0" normalizeH="0" baseline="0" noProof="0" dirty="0" smtClean="0">
                <a:ln>
                  <a:noFill/>
                </a:ln>
                <a:solidFill>
                  <a:prstClr val="black"/>
                </a:solidFill>
                <a:effectLst/>
                <a:uLnTx/>
                <a:uFillTx/>
                <a:latin typeface="Corbel"/>
              </a:rPr>
              <a:t>Es necesario generar coberturas climáticas óptimas como insumo para los modelos, ya que los datos climáticos existentes para Ecuador son limitados y poco confiables, lo que conlleva a recurrir a información externa y de menor resolución.</a:t>
            </a:r>
          </a:p>
          <a:p>
            <a:pPr marL="118872" lvl="0" indent="0" algn="just" fontAlgn="auto">
              <a:spcBef>
                <a:spcPts val="0"/>
              </a:spcBef>
              <a:spcAft>
                <a:spcPts val="0"/>
              </a:spcAft>
              <a:buClr>
                <a:srgbClr val="F0AD00"/>
              </a:buClr>
              <a:buSzPct val="80000"/>
              <a:buNone/>
            </a:pPr>
            <a:endParaRPr kumimoji="0" lang="es-EC" sz="1600" b="0" i="0" u="none" strike="noStrike" kern="1200" cap="none" spc="0" normalizeH="0" baseline="0" noProof="0" dirty="0" smtClean="0">
              <a:ln>
                <a:noFill/>
              </a:ln>
              <a:solidFill>
                <a:prstClr val="black"/>
              </a:solidFill>
              <a:effectLst/>
              <a:uLnTx/>
              <a:uFillTx/>
              <a:latin typeface="Corbel"/>
            </a:endParaRPr>
          </a:p>
          <a:p>
            <a:pPr marL="438912" lvl="0" indent="-320040" algn="just" fontAlgn="auto">
              <a:spcBef>
                <a:spcPts val="0"/>
              </a:spcBef>
              <a:spcAft>
                <a:spcPts val="0"/>
              </a:spcAft>
              <a:buClr>
                <a:srgbClr val="F0AD00"/>
              </a:buClr>
              <a:buSzPct val="80000"/>
              <a:buFont typeface="Wingdings 2"/>
              <a:buChar char=""/>
            </a:pPr>
            <a:r>
              <a:rPr kumimoji="0" lang="es-EC" sz="1600" b="0" i="0" u="none" strike="noStrike" kern="1200" cap="none" spc="0" normalizeH="0" baseline="0" noProof="0" dirty="0" smtClean="0">
                <a:ln>
                  <a:noFill/>
                </a:ln>
                <a:solidFill>
                  <a:prstClr val="black"/>
                </a:solidFill>
                <a:effectLst/>
                <a:uLnTx/>
                <a:uFillTx/>
                <a:latin typeface="Corbel"/>
              </a:rPr>
              <a:t>Es evidente la necesidad de realizar un estudio a profundidad en las zonas que presentan mayor riesgo, ya que existen diversos factores que influencian la presencia de Anopheles spp en el territorio, muchos de ellos relativos a la población y su entorno como factores sociales y económicos.</a:t>
            </a:r>
          </a:p>
          <a:p>
            <a:pPr marL="438912" lvl="0" indent="-320040" algn="just" fontAlgn="auto">
              <a:spcBef>
                <a:spcPts val="0"/>
              </a:spcBef>
              <a:spcAft>
                <a:spcPts val="0"/>
              </a:spcAft>
              <a:buClr>
                <a:srgbClr val="F0AD00"/>
              </a:buClr>
              <a:buSzPct val="80000"/>
              <a:buFont typeface="Wingdings 2"/>
              <a:buChar char=""/>
            </a:pPr>
            <a:endParaRPr kumimoji="0" lang="es-EC" sz="1600" b="0" i="0" u="none" strike="noStrike" kern="1200" cap="none" spc="0" normalizeH="0" baseline="0" noProof="0" dirty="0" smtClean="0">
              <a:ln>
                <a:noFill/>
              </a:ln>
              <a:solidFill>
                <a:prstClr val="black"/>
              </a:solidFill>
              <a:effectLst/>
              <a:uLnTx/>
              <a:uFillTx/>
              <a:latin typeface="Corbel"/>
            </a:endParaRPr>
          </a:p>
          <a:p>
            <a:pPr marL="438912" lvl="0" indent="-320040" algn="just" fontAlgn="auto">
              <a:spcBef>
                <a:spcPts val="0"/>
              </a:spcBef>
              <a:spcAft>
                <a:spcPts val="0"/>
              </a:spcAft>
              <a:buClr>
                <a:srgbClr val="F0AD00"/>
              </a:buClr>
              <a:buSzPct val="80000"/>
              <a:buFont typeface="Wingdings 2"/>
              <a:buChar char=""/>
            </a:pPr>
            <a:endParaRPr kumimoji="0" lang="es-EC" sz="1600" b="0" i="0" u="none" strike="noStrike" kern="1200" cap="none" spc="0" normalizeH="0" baseline="0" noProof="0" dirty="0" smtClean="0">
              <a:ln>
                <a:noFill/>
              </a:ln>
              <a:solidFill>
                <a:prstClr val="black"/>
              </a:solidFill>
              <a:effectLst/>
              <a:uLnTx/>
              <a:uFillTx/>
              <a:latin typeface="Corbel"/>
            </a:endParaRPr>
          </a:p>
          <a:p>
            <a:pPr algn="just">
              <a:lnSpc>
                <a:spcPct val="80000"/>
              </a:lnSpc>
            </a:pPr>
            <a:endParaRPr lang="en-US" altLang="es-EC" sz="1600" dirty="0">
              <a:solidFill>
                <a:srgbClr val="4D4D4D"/>
              </a:solidFill>
            </a:endParaRPr>
          </a:p>
        </p:txBody>
      </p:sp>
    </p:spTree>
    <p:extLst>
      <p:ext uri="{BB962C8B-B14F-4D97-AF65-F5344CB8AC3E}">
        <p14:creationId xmlns:p14="http://schemas.microsoft.com/office/powerpoint/2010/main" val="2339771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914400" y="3322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altLang="es-EC" sz="4800" b="1" kern="0" dirty="0" smtClean="0">
                <a:solidFill>
                  <a:schemeClr val="tx1"/>
                </a:solidFill>
              </a:rPr>
              <a:t>GRACIAS POR SU ATENCIÓN</a:t>
            </a:r>
            <a:endParaRPr lang="ru-RU" altLang="es-EC" sz="4800" b="1" kern="0" dirty="0">
              <a:solidFill>
                <a:schemeClr val="tx1"/>
              </a:solidFill>
            </a:endParaRPr>
          </a:p>
        </p:txBody>
      </p:sp>
    </p:spTree>
    <p:extLst>
      <p:ext uri="{BB962C8B-B14F-4D97-AF65-F5344CB8AC3E}">
        <p14:creationId xmlns:p14="http://schemas.microsoft.com/office/powerpoint/2010/main" val="3870066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Rectangle 4"/>
          <p:cNvSpPr txBox="1">
            <a:spLocks noChangeArrowheads="1"/>
          </p:cNvSpPr>
          <p:nvPr/>
        </p:nvSpPr>
        <p:spPr bwMode="auto">
          <a:xfrm>
            <a:off x="1905000" y="4541838"/>
            <a:ext cx="5257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altLang="es-EC" sz="4800" b="1" kern="0" dirty="0" smtClean="0">
                <a:solidFill>
                  <a:schemeClr val="tx1"/>
                </a:solidFill>
              </a:rPr>
              <a:t>MARCO TEÓRICO</a:t>
            </a:r>
          </a:p>
        </p:txBody>
      </p:sp>
    </p:spTree>
    <p:extLst>
      <p:ext uri="{BB962C8B-B14F-4D97-AF65-F5344CB8AC3E}">
        <p14:creationId xmlns:p14="http://schemas.microsoft.com/office/powerpoint/2010/main" val="1895206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6934200" cy="715963"/>
          </a:xfrm>
        </p:spPr>
        <p:txBody>
          <a:bodyPr/>
          <a:lstStyle/>
          <a:p>
            <a:r>
              <a:rPr lang="en-US" altLang="es-EC" sz="4000" dirty="0" err="1" smtClean="0">
                <a:solidFill>
                  <a:schemeClr val="accent4">
                    <a:lumMod val="25000"/>
                  </a:schemeClr>
                </a:solidFill>
              </a:rPr>
              <a:t>Conceptos</a:t>
            </a:r>
            <a:r>
              <a:rPr lang="en-US" altLang="es-EC" sz="4000" dirty="0" smtClean="0">
                <a:solidFill>
                  <a:schemeClr val="accent4">
                    <a:lumMod val="25000"/>
                  </a:schemeClr>
                </a:solidFill>
              </a:rPr>
              <a:t> </a:t>
            </a:r>
            <a:r>
              <a:rPr lang="en-US" altLang="es-EC" sz="4000" dirty="0" err="1" smtClean="0">
                <a:solidFill>
                  <a:schemeClr val="accent4">
                    <a:lumMod val="25000"/>
                  </a:schemeClr>
                </a:solidFill>
              </a:rPr>
              <a:t>Ecológicos</a:t>
            </a:r>
            <a:endParaRPr lang="en-US" altLang="es-EC" sz="4000" dirty="0">
              <a:solidFill>
                <a:schemeClr val="accent4">
                  <a:lumMod val="25000"/>
                </a:schemeClr>
              </a:solidFill>
            </a:endParaRPr>
          </a:p>
        </p:txBody>
      </p:sp>
      <p:sp>
        <p:nvSpPr>
          <p:cNvPr id="60419" name="Rectangle 3"/>
          <p:cNvSpPr>
            <a:spLocks noGrp="1" noChangeArrowheads="1"/>
          </p:cNvSpPr>
          <p:nvPr>
            <p:ph idx="1"/>
          </p:nvPr>
        </p:nvSpPr>
        <p:spPr>
          <a:xfrm>
            <a:off x="1981200" y="914401"/>
            <a:ext cx="6934200" cy="609600"/>
          </a:xfrm>
        </p:spPr>
        <p:txBody>
          <a:bodyPr>
            <a:normAutofit/>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Definición </a:t>
            </a:r>
            <a:r>
              <a:rPr lang="es-EC" sz="2400" kern="1200" dirty="0">
                <a:solidFill>
                  <a:prstClr val="black"/>
                </a:solidFill>
                <a:latin typeface="Corbel"/>
              </a:rPr>
              <a:t>de nicho </a:t>
            </a:r>
            <a:r>
              <a:rPr lang="es-EC" sz="2400" kern="1200" dirty="0" smtClean="0">
                <a:solidFill>
                  <a:prstClr val="black"/>
                </a:solidFill>
                <a:latin typeface="Corbel"/>
              </a:rPr>
              <a:t>ecológico</a:t>
            </a:r>
          </a:p>
          <a:p>
            <a:pPr>
              <a:lnSpc>
                <a:spcPct val="80000"/>
              </a:lnSpc>
            </a:pPr>
            <a:endParaRPr lang="en-US" altLang="es-EC" sz="1600" dirty="0">
              <a:solidFill>
                <a:srgbClr val="4D4D4D"/>
              </a:solidFill>
            </a:endParaRPr>
          </a:p>
        </p:txBody>
      </p:sp>
      <p:graphicFrame>
        <p:nvGraphicFramePr>
          <p:cNvPr id="2" name="1 Diagrama"/>
          <p:cNvGraphicFramePr/>
          <p:nvPr>
            <p:extLst>
              <p:ext uri="{D42A27DB-BD31-4B8C-83A1-F6EECF244321}">
                <p14:modId xmlns:p14="http://schemas.microsoft.com/office/powerpoint/2010/main" val="4028408277"/>
              </p:ext>
            </p:extLst>
          </p:nvPr>
        </p:nvGraphicFramePr>
        <p:xfrm>
          <a:off x="1981200" y="1524000"/>
          <a:ext cx="66294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6934200" cy="715963"/>
          </a:xfrm>
        </p:spPr>
        <p:txBody>
          <a:bodyPr/>
          <a:lstStyle/>
          <a:p>
            <a:r>
              <a:rPr lang="en-US" altLang="es-EC" sz="4000" dirty="0" err="1" smtClean="0">
                <a:solidFill>
                  <a:schemeClr val="accent4">
                    <a:lumMod val="25000"/>
                  </a:schemeClr>
                </a:solidFill>
              </a:rPr>
              <a:t>Conceptos</a:t>
            </a:r>
            <a:r>
              <a:rPr lang="en-US" altLang="es-EC" sz="4000" dirty="0" smtClean="0">
                <a:solidFill>
                  <a:schemeClr val="accent4">
                    <a:lumMod val="25000"/>
                  </a:schemeClr>
                </a:solidFill>
              </a:rPr>
              <a:t> </a:t>
            </a:r>
            <a:r>
              <a:rPr lang="en-US" altLang="es-EC" sz="4000" dirty="0" err="1" smtClean="0">
                <a:solidFill>
                  <a:schemeClr val="accent4">
                    <a:lumMod val="25000"/>
                  </a:schemeClr>
                </a:solidFill>
              </a:rPr>
              <a:t>Ecológicos</a:t>
            </a:r>
            <a:endParaRPr lang="en-US" altLang="es-EC" sz="4000" dirty="0">
              <a:solidFill>
                <a:schemeClr val="accent4">
                  <a:lumMod val="25000"/>
                </a:schemeClr>
              </a:solidFill>
            </a:endParaRPr>
          </a:p>
        </p:txBody>
      </p:sp>
      <p:sp>
        <p:nvSpPr>
          <p:cNvPr id="60419" name="Rectangle 3"/>
          <p:cNvSpPr>
            <a:spLocks noGrp="1" noChangeArrowheads="1"/>
          </p:cNvSpPr>
          <p:nvPr>
            <p:ph idx="1"/>
          </p:nvPr>
        </p:nvSpPr>
        <p:spPr>
          <a:xfrm>
            <a:off x="1981200" y="914401"/>
            <a:ext cx="6934200" cy="609600"/>
          </a:xfrm>
        </p:spPr>
        <p:txBody>
          <a:bodyPr>
            <a:normAutofit/>
          </a:bodyPr>
          <a:lstStyle/>
          <a:p>
            <a:pPr marL="438912" lvl="0" indent="-320040" fontAlgn="auto">
              <a:spcBef>
                <a:spcPts val="0"/>
              </a:spcBef>
              <a:spcAft>
                <a:spcPts val="0"/>
              </a:spcAft>
              <a:buClr>
                <a:srgbClr val="F0AD00"/>
              </a:buClr>
              <a:buSzPct val="80000"/>
              <a:buFont typeface="Wingdings 2"/>
              <a:buChar char=""/>
            </a:pPr>
            <a:r>
              <a:rPr lang="es-EC" sz="2400" kern="1200" dirty="0" smtClean="0">
                <a:solidFill>
                  <a:prstClr val="black"/>
                </a:solidFill>
                <a:latin typeface="Corbel"/>
              </a:rPr>
              <a:t>Diagrama BAM</a:t>
            </a:r>
          </a:p>
          <a:p>
            <a:pPr>
              <a:lnSpc>
                <a:spcPct val="80000"/>
              </a:lnSpc>
            </a:pPr>
            <a:endParaRPr lang="en-US" altLang="es-EC" sz="1600" dirty="0">
              <a:solidFill>
                <a:srgbClr val="4D4D4D"/>
              </a:solidFill>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992378399"/>
              </p:ext>
            </p:extLst>
          </p:nvPr>
        </p:nvGraphicFramePr>
        <p:xfrm>
          <a:off x="2971800" y="1524000"/>
          <a:ext cx="4800600" cy="4466012"/>
        </p:xfrm>
        <a:graphic>
          <a:graphicData uri="http://schemas.openxmlformats.org/presentationml/2006/ole">
            <mc:AlternateContent xmlns:mc="http://schemas.openxmlformats.org/markup-compatibility/2006">
              <mc:Choice xmlns:v="urn:schemas-microsoft-com:vml" Requires="v">
                <p:oleObj spid="_x0000_s161832" name="Visio" r:id="rId5" imgW="3670926" imgH="3408721" progId="Visio.Drawing.11">
                  <p:embed/>
                </p:oleObj>
              </mc:Choice>
              <mc:Fallback>
                <p:oleObj name="Visio" r:id="rId5" imgW="3670926" imgH="3408721" progId="Visio.Drawing.11">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24000"/>
                        <a:ext cx="4800600" cy="4466012"/>
                      </a:xfrm>
                      <a:prstGeom prst="rect">
                        <a:avLst/>
                      </a:prstGeom>
                      <a:noFill/>
                      <a:ln w="6350">
                        <a:solidFill>
                          <a:srgbClr val="000000"/>
                        </a:solidFill>
                      </a:ln>
                    </p:spPr>
                  </p:pic>
                </p:oleObj>
              </mc:Fallback>
            </mc:AlternateContent>
          </a:graphicData>
        </a:graphic>
      </p:graphicFrame>
      <p:sp>
        <p:nvSpPr>
          <p:cNvPr id="8" name="7 CuadroTexto"/>
          <p:cNvSpPr txBox="1"/>
          <p:nvPr/>
        </p:nvSpPr>
        <p:spPr>
          <a:xfrm>
            <a:off x="2590800" y="6213902"/>
            <a:ext cx="5257800" cy="415498"/>
          </a:xfrm>
          <a:prstGeom prst="rect">
            <a:avLst/>
          </a:prstGeom>
          <a:noFill/>
        </p:spPr>
        <p:txBody>
          <a:bodyPr wrap="square" rtlCol="0">
            <a:spAutoFit/>
          </a:bodyPr>
          <a:lstStyle/>
          <a:p>
            <a:r>
              <a:rPr lang="es-EC" sz="1050" b="1" dirty="0" smtClean="0">
                <a:solidFill>
                  <a:srgbClr val="000000"/>
                </a:solidFill>
                <a:latin typeface="Microsoft Sans Serif" panose="020B0604020202020204" pitchFamily="34" charset="0"/>
                <a:cs typeface="Microsoft Sans Serif" panose="020B0604020202020204" pitchFamily="34" charset="0"/>
              </a:rPr>
              <a:t>Figura  2. </a:t>
            </a:r>
            <a:r>
              <a:rPr lang="es-EC" sz="1050" dirty="0">
                <a:solidFill>
                  <a:srgbClr val="000000"/>
                </a:solidFill>
                <a:latin typeface="Microsoft Sans Serif" panose="020B0604020202020204" pitchFamily="34" charset="0"/>
                <a:cs typeface="Microsoft Sans Serif" panose="020B0604020202020204" pitchFamily="34" charset="0"/>
              </a:rPr>
              <a:t>Diagrama BAM.</a:t>
            </a:r>
          </a:p>
          <a:p>
            <a:r>
              <a:rPr lang="es-EC" sz="1050" b="1" dirty="0">
                <a:solidFill>
                  <a:srgbClr val="000000"/>
                </a:solidFill>
                <a:latin typeface="Microsoft Sans Serif" panose="020B0604020202020204" pitchFamily="34" charset="0"/>
                <a:cs typeface="Microsoft Sans Serif" panose="020B0604020202020204" pitchFamily="34" charset="0"/>
              </a:rPr>
              <a:t>Fuente:</a:t>
            </a:r>
            <a:r>
              <a:rPr lang="es-EC" sz="1050" dirty="0">
                <a:solidFill>
                  <a:srgbClr val="000000"/>
                </a:solidFill>
                <a:latin typeface="Microsoft Sans Serif" panose="020B0604020202020204" pitchFamily="34" charset="0"/>
                <a:cs typeface="Microsoft Sans Serif" panose="020B0604020202020204" pitchFamily="34" charset="0"/>
              </a:rPr>
              <a:t> modificado de </a:t>
            </a:r>
            <a:r>
              <a:rPr lang="es-EC" sz="1050" dirty="0" err="1">
                <a:solidFill>
                  <a:srgbClr val="000000"/>
                </a:solidFill>
                <a:latin typeface="Microsoft Sans Serif" panose="020B0604020202020204" pitchFamily="34" charset="0"/>
                <a:cs typeface="Microsoft Sans Serif" panose="020B0604020202020204" pitchFamily="34" charset="0"/>
              </a:rPr>
              <a:t>Siliero</a:t>
            </a:r>
            <a:r>
              <a:rPr lang="es-EC" sz="1050" dirty="0">
                <a:solidFill>
                  <a:srgbClr val="000000"/>
                </a:solidFill>
                <a:latin typeface="Microsoft Sans Serif" panose="020B0604020202020204" pitchFamily="34" charset="0"/>
                <a:cs typeface="Microsoft Sans Serif" panose="020B0604020202020204" pitchFamily="34" charset="0"/>
              </a:rPr>
              <a:t> et al (2010)</a:t>
            </a:r>
          </a:p>
        </p:txBody>
      </p:sp>
    </p:spTree>
    <p:extLst>
      <p:ext uri="{BB962C8B-B14F-4D97-AF65-F5344CB8AC3E}">
        <p14:creationId xmlns:p14="http://schemas.microsoft.com/office/powerpoint/2010/main" val="417899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6037"/>
            <a:ext cx="7162800" cy="715963"/>
          </a:xfrm>
        </p:spPr>
        <p:txBody>
          <a:bodyPr/>
          <a:lstStyle/>
          <a:p>
            <a:r>
              <a:rPr lang="en-US" altLang="es-EC" sz="3200" dirty="0" err="1">
                <a:solidFill>
                  <a:schemeClr val="accent4">
                    <a:lumMod val="25000"/>
                  </a:schemeClr>
                </a:solidFill>
                <a:latin typeface="Microsoft Sans Serif" panose="020B0604020202020204" pitchFamily="34" charset="0"/>
                <a:cs typeface="Microsoft Sans Serif" panose="020B0604020202020204" pitchFamily="34" charset="0"/>
              </a:rPr>
              <a:t>Modelamiento</a:t>
            </a:r>
            <a:r>
              <a:rPr lang="en-US" altLang="es-EC" sz="3200" dirty="0">
                <a:solidFill>
                  <a:schemeClr val="accent4">
                    <a:lumMod val="25000"/>
                  </a:schemeClr>
                </a:solidFill>
                <a:latin typeface="Microsoft Sans Serif" panose="020B0604020202020204" pitchFamily="34" charset="0"/>
                <a:cs typeface="Microsoft Sans Serif" panose="020B0604020202020204" pitchFamily="34" charset="0"/>
              </a:rPr>
              <a:t> de </a:t>
            </a:r>
            <a:r>
              <a:rPr lang="en-US" altLang="es-EC" sz="3200" dirty="0" err="1">
                <a:solidFill>
                  <a:schemeClr val="accent4">
                    <a:lumMod val="25000"/>
                  </a:schemeClr>
                </a:solidFill>
                <a:latin typeface="Microsoft Sans Serif" panose="020B0604020202020204" pitchFamily="34" charset="0"/>
                <a:cs typeface="Microsoft Sans Serif" panose="020B0604020202020204" pitchFamily="34" charset="0"/>
              </a:rPr>
              <a:t>nichos</a:t>
            </a:r>
            <a:r>
              <a:rPr lang="en-US" altLang="es-EC" sz="3200" dirty="0">
                <a:solidFill>
                  <a:schemeClr val="accent4">
                    <a:lumMod val="25000"/>
                  </a:schemeClr>
                </a:solidFill>
                <a:latin typeface="Microsoft Sans Serif" panose="020B0604020202020204" pitchFamily="34" charset="0"/>
                <a:cs typeface="Microsoft Sans Serif" panose="020B0604020202020204" pitchFamily="34" charset="0"/>
              </a:rPr>
              <a:t> </a:t>
            </a:r>
            <a:r>
              <a:rPr lang="en-US" altLang="es-EC" sz="3200" dirty="0" err="1">
                <a:solidFill>
                  <a:schemeClr val="accent4">
                    <a:lumMod val="25000"/>
                  </a:schemeClr>
                </a:solidFill>
                <a:latin typeface="Microsoft Sans Serif" panose="020B0604020202020204" pitchFamily="34" charset="0"/>
                <a:cs typeface="Microsoft Sans Serif" panose="020B0604020202020204" pitchFamily="34" charset="0"/>
              </a:rPr>
              <a:t>ecológicos</a:t>
            </a:r>
            <a:endParaRPr lang="en-US" altLang="es-EC" sz="3200" dirty="0">
              <a:solidFill>
                <a:schemeClr val="accent4">
                  <a:lumMod val="25000"/>
                </a:schemeClr>
              </a:solidFill>
            </a:endParaRPr>
          </a:p>
        </p:txBody>
      </p:sp>
      <p:graphicFrame>
        <p:nvGraphicFramePr>
          <p:cNvPr id="5" name="4 Diagrama"/>
          <p:cNvGraphicFramePr/>
          <p:nvPr>
            <p:extLst>
              <p:ext uri="{D42A27DB-BD31-4B8C-83A1-F6EECF244321}">
                <p14:modId xmlns:p14="http://schemas.microsoft.com/office/powerpoint/2010/main" val="165053403"/>
              </p:ext>
            </p:extLst>
          </p:nvPr>
        </p:nvGraphicFramePr>
        <p:xfrm>
          <a:off x="2819400" y="1371600"/>
          <a:ext cx="57150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0018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waves">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EC"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EC"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greenwaves</Template>
  <TotalTime>1241</TotalTime>
  <Words>2061</Words>
  <Application>Microsoft Office PowerPoint</Application>
  <PresentationFormat>Presentación en pantalla (4:3)</PresentationFormat>
  <Paragraphs>427</Paragraphs>
  <Slides>51</Slides>
  <Notes>50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51</vt:i4>
      </vt:variant>
    </vt:vector>
  </HeadingPairs>
  <TitlesOfParts>
    <vt:vector size="54" baseType="lpstr">
      <vt:lpstr>greenwaves</vt:lpstr>
      <vt:lpstr>Tema de Office</vt:lpstr>
      <vt:lpstr>Visio</vt:lpstr>
      <vt:lpstr>Presentación de PowerPoint</vt:lpstr>
      <vt:lpstr>Presentación de PowerPoint</vt:lpstr>
      <vt:lpstr>Introducción</vt:lpstr>
      <vt:lpstr>Objetivos</vt:lpstr>
      <vt:lpstr>Área de Estudio</vt:lpstr>
      <vt:lpstr>Presentación de PowerPoint</vt:lpstr>
      <vt:lpstr>Conceptos Ecológicos</vt:lpstr>
      <vt:lpstr>Conceptos Ecológicos</vt:lpstr>
      <vt:lpstr>Modelamiento de nichos ecológicos</vt:lpstr>
      <vt:lpstr>Modelamiento de nichos ecológicos</vt:lpstr>
      <vt:lpstr>Métodos para el modelamiento de nichos ecológicos.</vt:lpstr>
      <vt:lpstr>Métodos para el modelamiento de nichos ecológicos.</vt:lpstr>
      <vt:lpstr>Métodos para el modelamiento de nichos ecológicos.</vt:lpstr>
      <vt:lpstr>Validación de los modelos de nicho ecológico.</vt:lpstr>
      <vt:lpstr>Validación de los modelos de nicho ecológico.</vt:lpstr>
      <vt:lpstr>Presentación de PowerPoint</vt:lpstr>
      <vt:lpstr>Esquema Metodológico</vt:lpstr>
      <vt:lpstr>Estructuración de la Información</vt:lpstr>
      <vt:lpstr>Estructuración de la Información</vt:lpstr>
      <vt:lpstr>Estructuración de la Información</vt:lpstr>
      <vt:lpstr>Estructuración de la Información</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Aplicación de los modelos de nicho ecológico </vt:lpstr>
      <vt:lpstr>Presentación de PowerPoint</vt:lpstr>
      <vt:lpstr>Análisis estadístico de los modelos</vt:lpstr>
      <vt:lpstr>Análisis estadístico de los modelos</vt:lpstr>
      <vt:lpstr>Análisis estadístico de los modelos</vt:lpstr>
      <vt:lpstr>Análisis estadístico de los modelos</vt:lpstr>
      <vt:lpstr>Selección del mejor modelo y delimitación de la zonas idóneas para la presencia de Anopheles spp.</vt:lpstr>
      <vt:lpstr>Caracterización Paisajística</vt:lpstr>
      <vt:lpstr>Caracterización Paisajística</vt:lpstr>
      <vt:lpstr>Caracterización Paisajística</vt:lpstr>
      <vt:lpstr>Caracterización Paisajística</vt:lpstr>
      <vt:lpstr>Presentación de PowerPoint</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Emilio</dc:creator>
  <cp:lastModifiedBy>Emilio</cp:lastModifiedBy>
  <cp:revision>77</cp:revision>
  <dcterms:created xsi:type="dcterms:W3CDTF">2016-02-02T16:36:47Z</dcterms:created>
  <dcterms:modified xsi:type="dcterms:W3CDTF">2016-02-10T07:12:10Z</dcterms:modified>
</cp:coreProperties>
</file>