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2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95" r:id="rId30"/>
    <p:sldId id="308" r:id="rId31"/>
    <p:sldId id="284" r:id="rId32"/>
    <p:sldId id="285" r:id="rId33"/>
    <p:sldId id="286" r:id="rId34"/>
    <p:sldId id="287" r:id="rId35"/>
    <p:sldId id="288" r:id="rId36"/>
    <p:sldId id="289" r:id="rId37"/>
    <p:sldId id="290" r:id="rId38"/>
    <p:sldId id="291" r:id="rId39"/>
    <p:sldId id="292" r:id="rId40"/>
    <p:sldId id="296" r:id="rId41"/>
    <p:sldId id="293" r:id="rId42"/>
    <p:sldId id="294" r:id="rId43"/>
    <p:sldId id="297" r:id="rId44"/>
    <p:sldId id="298" r:id="rId45"/>
    <p:sldId id="299" r:id="rId46"/>
    <p:sldId id="300" r:id="rId47"/>
    <p:sldId id="301" r:id="rId48"/>
    <p:sldId id="302" r:id="rId49"/>
    <p:sldId id="303" r:id="rId50"/>
    <p:sldId id="304" r:id="rId51"/>
    <p:sldId id="306" r:id="rId52"/>
    <p:sldId id="307" r:id="rId5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D:\TESIS\TURISMO\TESIS\Tabulacion.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TESIS\TURISMO\TESIS\Tabulacion.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H:\TESIS\TURISMO\TESIS\Tabulacion.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H:\TESIS\TURISMO\TESIS\Tabulacion.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H:\TESIS\TURISMO\TESIS\Tabulacion.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H:\TESIS\TURISMO\TESIS\Tabulacion.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H:\TESIS\TURISMO\TESIS\Tabulacion.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TESIS\TURISMO\TESIS\Tabulacion.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TESIS\TURISMO\TESIS\Tabulacion.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TESIS\TURISMO\TESIS\Tabulacion.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TESIS\TURISMO\TESIS\Tabulac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TESIS\TURISMO\TESIS\Tabulacion.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E:\TESIS\TURISMO\TESIS\PUNTO%20DE%20EQUILIBRIO%20POR%20PRODUCT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TESIS\TURISMO\TESIS\Tabulac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TESIS\TURISMO\TESIS\Tabulacio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TESIS\TURISMO\TESIS\Tabulaci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TESIS\TURISMO\TESIS\Tabulacion.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TESIS\TURISMO\TESIS\Tabulacion.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TESIS\TURISMO\TESIS\Tabulacion.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TESIS\TURISMO\TESIS\Tabulac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sz="1800" b="1" i="0" u="none" strike="noStrike" baseline="0" dirty="0" smtClean="0">
                <a:effectLst/>
              </a:rPr>
              <a:t>NACIONALIDAD DE LOS VISITANTES</a:t>
            </a:r>
            <a:endParaRPr lang="es-EC" dirty="0"/>
          </a:p>
        </c:rich>
      </c:tx>
      <c:layout>
        <c:manualLayout>
          <c:xMode val="edge"/>
          <c:yMode val="edge"/>
          <c:x val="0.32782321280993687"/>
          <c:y val="7.7874649845119381E-2"/>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'DATOS GENERALES'!$C$2</c:f>
              <c:strCache>
                <c:ptCount val="1"/>
                <c:pt idx="0">
                  <c:v>Nacionalidad</c:v>
                </c:pt>
              </c:strCache>
            </c:strRef>
          </c:tx>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'DATOS GENERALES'!$B$3:$B$10</c:f>
              <c:strCache>
                <c:ptCount val="8"/>
                <c:pt idx="0">
                  <c:v>Estadounidense</c:v>
                </c:pt>
                <c:pt idx="1">
                  <c:v>Alemana</c:v>
                </c:pt>
                <c:pt idx="2">
                  <c:v>Canadiense</c:v>
                </c:pt>
                <c:pt idx="3">
                  <c:v>Australina</c:v>
                </c:pt>
                <c:pt idx="4">
                  <c:v>Inglesa</c:v>
                </c:pt>
                <c:pt idx="5">
                  <c:v>Colombiana</c:v>
                </c:pt>
                <c:pt idx="6">
                  <c:v>Suiza</c:v>
                </c:pt>
                <c:pt idx="7">
                  <c:v>China y otros</c:v>
                </c:pt>
              </c:strCache>
            </c:strRef>
          </c:cat>
          <c:val>
            <c:numRef>
              <c:f>'DATOS GENERALES'!$C$3:$C$10</c:f>
              <c:numCache>
                <c:formatCode>General</c:formatCode>
                <c:ptCount val="8"/>
                <c:pt idx="0">
                  <c:v>63</c:v>
                </c:pt>
                <c:pt idx="1">
                  <c:v>52</c:v>
                </c:pt>
                <c:pt idx="2">
                  <c:v>41</c:v>
                </c:pt>
                <c:pt idx="3">
                  <c:v>32</c:v>
                </c:pt>
                <c:pt idx="4">
                  <c:v>26</c:v>
                </c:pt>
                <c:pt idx="5">
                  <c:v>23</c:v>
                </c:pt>
                <c:pt idx="6">
                  <c:v>20</c:v>
                </c:pt>
                <c:pt idx="7">
                  <c:v>15</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title>
      <c:overlay val="0"/>
      <c:txPr>
        <a:bodyPr/>
        <a:lstStyle/>
        <a:p>
          <a:pPr>
            <a:defRPr sz="2400"/>
          </a:pPr>
          <a:endParaRPr lang="es-EC"/>
        </a:p>
      </c:txPr>
    </c:title>
    <c:autoTitleDeleted val="0"/>
    <c:view3D>
      <c:rotX val="30"/>
      <c:rotY val="0"/>
      <c:rAngAx val="0"/>
    </c:view3D>
    <c:floor>
      <c:thickness val="0"/>
    </c:floor>
    <c:sideWall>
      <c:thickness val="0"/>
    </c:sideWall>
    <c:backWall>
      <c:thickness val="0"/>
    </c:backWall>
    <c:plotArea>
      <c:layout/>
      <c:pie3DChart>
        <c:varyColors val="1"/>
        <c:ser>
          <c:idx val="0"/>
          <c:order val="0"/>
          <c:tx>
            <c:strRef>
              <c:f>'PREGUNTA N°7 y N°8'!$C$2</c:f>
              <c:strCache>
                <c:ptCount val="1"/>
                <c:pt idx="0">
                  <c:v>¿Qué servicios turísticos le gustaría que la Región Amazónica ofreciera?</c:v>
                </c:pt>
              </c:strCache>
            </c:strRef>
          </c:tx>
          <c:dLbls>
            <c:spPr>
              <a:noFill/>
              <a:ln>
                <a:noFill/>
              </a:ln>
              <a:effectLst/>
            </c:spPr>
            <c:txPr>
              <a:bodyPr/>
              <a:lstStyle/>
              <a:p>
                <a:pPr>
                  <a:defRPr sz="1200"/>
                </a:pPr>
                <a:endParaRPr lang="es-EC"/>
              </a:p>
            </c:txPr>
            <c:showLegendKey val="0"/>
            <c:showVal val="0"/>
            <c:showCatName val="1"/>
            <c:showSerName val="0"/>
            <c:showPercent val="1"/>
            <c:showBubbleSize val="0"/>
            <c:showLeaderLines val="1"/>
            <c:extLst>
              <c:ext xmlns:c15="http://schemas.microsoft.com/office/drawing/2012/chart" uri="{CE6537A1-D6FC-4f65-9D91-7224C49458BB}"/>
            </c:extLst>
          </c:dLbls>
          <c:cat>
            <c:strRef>
              <c:f>'PREGUNTA N°7 y N°8'!$B$3:$B$8</c:f>
              <c:strCache>
                <c:ptCount val="6"/>
                <c:pt idx="0">
                  <c:v>Guías bilingües</c:v>
                </c:pt>
                <c:pt idx="1">
                  <c:v>Alojamiento Comunitario</c:v>
                </c:pt>
                <c:pt idx="2">
                  <c:v>Gastronomía típica </c:v>
                </c:pt>
                <c:pt idx="3">
                  <c:v>Investigación antropológica </c:v>
                </c:pt>
                <c:pt idx="4">
                  <c:v>Centro de información turística</c:v>
                </c:pt>
                <c:pt idx="5">
                  <c:v>Centro de interpretación ambiental</c:v>
                </c:pt>
              </c:strCache>
            </c:strRef>
          </c:cat>
          <c:val>
            <c:numRef>
              <c:f>'PREGUNTA N°7 y N°8'!$C$3:$C$8</c:f>
              <c:numCache>
                <c:formatCode>General</c:formatCode>
                <c:ptCount val="6"/>
                <c:pt idx="0">
                  <c:v>61</c:v>
                </c:pt>
                <c:pt idx="1">
                  <c:v>35</c:v>
                </c:pt>
                <c:pt idx="2">
                  <c:v>30</c:v>
                </c:pt>
                <c:pt idx="3">
                  <c:v>25</c:v>
                </c:pt>
                <c:pt idx="4">
                  <c:v>45</c:v>
                </c:pt>
                <c:pt idx="5">
                  <c:v>42</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title>
      <c:overlay val="0"/>
      <c:txPr>
        <a:bodyPr/>
        <a:lstStyle/>
        <a:p>
          <a:pPr>
            <a:defRPr sz="2400"/>
          </a:pPr>
          <a:endParaRPr lang="es-EC"/>
        </a:p>
      </c:txPr>
    </c:title>
    <c:autoTitleDeleted val="0"/>
    <c:view3D>
      <c:rotX val="30"/>
      <c:rotY val="0"/>
      <c:rAngAx val="0"/>
    </c:view3D>
    <c:floor>
      <c:thickness val="0"/>
    </c:floor>
    <c:sideWall>
      <c:thickness val="0"/>
    </c:sideWall>
    <c:backWall>
      <c:thickness val="0"/>
    </c:backWall>
    <c:plotArea>
      <c:layout/>
      <c:pie3DChart>
        <c:varyColors val="1"/>
        <c:ser>
          <c:idx val="0"/>
          <c:order val="0"/>
          <c:tx>
            <c:strRef>
              <c:f>'PREGUNTA N°7 y N°8'!$H$2</c:f>
              <c:strCache>
                <c:ptCount val="1"/>
                <c:pt idx="0">
                  <c:v>¿A través de que medio planifica su viaje?</c:v>
                </c:pt>
              </c:strCache>
            </c:strRef>
          </c:tx>
          <c:dLbls>
            <c:spPr>
              <a:noFill/>
              <a:ln>
                <a:noFill/>
              </a:ln>
              <a:effectLst/>
            </c:spPr>
            <c:txPr>
              <a:bodyPr/>
              <a:lstStyle/>
              <a:p>
                <a:pPr>
                  <a:defRPr sz="1600"/>
                </a:pPr>
                <a:endParaRPr lang="es-EC"/>
              </a:p>
            </c:txPr>
            <c:showLegendKey val="0"/>
            <c:showVal val="0"/>
            <c:showCatName val="1"/>
            <c:showSerName val="0"/>
            <c:showPercent val="1"/>
            <c:showBubbleSize val="0"/>
            <c:showLeaderLines val="1"/>
            <c:extLst>
              <c:ext xmlns:c15="http://schemas.microsoft.com/office/drawing/2012/chart" uri="{CE6537A1-D6FC-4f65-9D91-7224C49458BB}"/>
            </c:extLst>
          </c:dLbls>
          <c:cat>
            <c:strRef>
              <c:f>'PREGUNTA N°7 y N°8'!$G$3:$G$5</c:f>
              <c:strCache>
                <c:ptCount val="3"/>
                <c:pt idx="0">
                  <c:v>Agencia de viajes</c:v>
                </c:pt>
                <c:pt idx="1">
                  <c:v>Internet</c:v>
                </c:pt>
                <c:pt idx="2">
                  <c:v>Amigos / Familiares</c:v>
                </c:pt>
              </c:strCache>
            </c:strRef>
          </c:cat>
          <c:val>
            <c:numRef>
              <c:f>'PREGUNTA N°7 y N°8'!$H$3:$H$5</c:f>
              <c:numCache>
                <c:formatCode>General</c:formatCode>
                <c:ptCount val="3"/>
                <c:pt idx="0">
                  <c:v>32</c:v>
                </c:pt>
                <c:pt idx="1">
                  <c:v>25</c:v>
                </c:pt>
                <c:pt idx="2">
                  <c:v>4</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title>
      <c:overlay val="0"/>
      <c:txPr>
        <a:bodyPr/>
        <a:lstStyle/>
        <a:p>
          <a:pPr>
            <a:defRPr sz="2000"/>
          </a:pPr>
          <a:endParaRPr lang="es-EC"/>
        </a:p>
      </c:txPr>
    </c:title>
    <c:autoTitleDeleted val="0"/>
    <c:view3D>
      <c:rotX val="30"/>
      <c:rotY val="0"/>
      <c:rAngAx val="0"/>
    </c:view3D>
    <c:floor>
      <c:thickness val="0"/>
    </c:floor>
    <c:sideWall>
      <c:thickness val="0"/>
    </c:sideWall>
    <c:backWall>
      <c:thickness val="0"/>
    </c:backWall>
    <c:plotArea>
      <c:layout/>
      <c:pie3DChart>
        <c:varyColors val="1"/>
        <c:ser>
          <c:idx val="0"/>
          <c:order val="0"/>
          <c:tx>
            <c:strRef>
              <c:f>'PREGUNTA N°9 y N°10'!$C$2</c:f>
              <c:strCache>
                <c:ptCount val="1"/>
                <c:pt idx="0">
                  <c:v>¿Con qué tiempo de antelación planifica el viaje de turismo?</c:v>
                </c:pt>
              </c:strCache>
            </c:strRef>
          </c:tx>
          <c:dLbls>
            <c:spPr>
              <a:noFill/>
              <a:ln>
                <a:noFill/>
              </a:ln>
              <a:effectLst/>
            </c:spPr>
            <c:txPr>
              <a:bodyPr/>
              <a:lstStyle/>
              <a:p>
                <a:pPr>
                  <a:defRPr sz="1200"/>
                </a:pPr>
                <a:endParaRPr lang="es-EC"/>
              </a:p>
            </c:txPr>
            <c:showLegendKey val="0"/>
            <c:showVal val="0"/>
            <c:showCatName val="1"/>
            <c:showSerName val="0"/>
            <c:showPercent val="1"/>
            <c:showBubbleSize val="0"/>
            <c:showLeaderLines val="1"/>
            <c:extLst>
              <c:ext xmlns:c15="http://schemas.microsoft.com/office/drawing/2012/chart" uri="{CE6537A1-D6FC-4f65-9D91-7224C49458BB}"/>
            </c:extLst>
          </c:dLbls>
          <c:cat>
            <c:strRef>
              <c:f>'PREGUNTA N°9 y N°10'!$B$3:$B$5</c:f>
              <c:strCache>
                <c:ptCount val="3"/>
                <c:pt idx="0">
                  <c:v>En menos de 3 meses </c:v>
                </c:pt>
                <c:pt idx="1">
                  <c:v>3 a 6 meses </c:v>
                </c:pt>
                <c:pt idx="2">
                  <c:v>6 meses en adelante</c:v>
                </c:pt>
              </c:strCache>
            </c:strRef>
          </c:cat>
          <c:val>
            <c:numRef>
              <c:f>'PREGUNTA N°9 y N°10'!$C$3:$C$5</c:f>
              <c:numCache>
                <c:formatCode>General</c:formatCode>
                <c:ptCount val="3"/>
                <c:pt idx="0">
                  <c:v>6</c:v>
                </c:pt>
                <c:pt idx="1">
                  <c:v>16</c:v>
                </c:pt>
                <c:pt idx="2">
                  <c:v>39</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title>
      <c:layout>
        <c:manualLayout>
          <c:xMode val="edge"/>
          <c:yMode val="edge"/>
          <c:x val="0.24408048864135873"/>
          <c:y val="3.2948109550709259E-2"/>
        </c:manualLayout>
      </c:layout>
      <c:overlay val="0"/>
      <c:txPr>
        <a:bodyPr/>
        <a:lstStyle/>
        <a:p>
          <a:pPr>
            <a:defRPr sz="2400"/>
          </a:pPr>
          <a:endParaRPr lang="es-EC"/>
        </a:p>
      </c:txPr>
    </c:title>
    <c:autoTitleDeleted val="0"/>
    <c:view3D>
      <c:rotX val="30"/>
      <c:rotY val="0"/>
      <c:rAngAx val="0"/>
    </c:view3D>
    <c:floor>
      <c:thickness val="0"/>
    </c:floor>
    <c:sideWall>
      <c:thickness val="0"/>
    </c:sideWall>
    <c:backWall>
      <c:thickness val="0"/>
    </c:backWall>
    <c:plotArea>
      <c:layout/>
      <c:pie3DChart>
        <c:varyColors val="1"/>
        <c:ser>
          <c:idx val="0"/>
          <c:order val="0"/>
          <c:tx>
            <c:strRef>
              <c:f>'PREGUNTA N°11 y N°12'!$H$2</c:f>
              <c:strCache>
                <c:ptCount val="1"/>
                <c:pt idx="0">
                  <c:v>¿Con cuántas personas viaja regularmente?</c:v>
                </c:pt>
              </c:strCache>
            </c:strRef>
          </c:tx>
          <c:dLbls>
            <c:spPr>
              <a:noFill/>
              <a:ln>
                <a:noFill/>
              </a:ln>
              <a:effectLst/>
            </c:spPr>
            <c:txPr>
              <a:bodyPr/>
              <a:lstStyle/>
              <a:p>
                <a:pPr>
                  <a:defRPr sz="1200"/>
                </a:pPr>
                <a:endParaRPr lang="es-EC"/>
              </a:p>
            </c:txPr>
            <c:showLegendKey val="0"/>
            <c:showVal val="0"/>
            <c:showCatName val="1"/>
            <c:showSerName val="0"/>
            <c:showPercent val="1"/>
            <c:showBubbleSize val="0"/>
            <c:showLeaderLines val="1"/>
            <c:extLst>
              <c:ext xmlns:c15="http://schemas.microsoft.com/office/drawing/2012/chart" uri="{CE6537A1-D6FC-4f65-9D91-7224C49458BB}"/>
            </c:extLst>
          </c:dLbls>
          <c:cat>
            <c:strRef>
              <c:f>'PREGUNTA N°11 y N°12'!$G$3:$G$6</c:f>
              <c:strCache>
                <c:ptCount val="4"/>
                <c:pt idx="0">
                  <c:v>Viaja solo </c:v>
                </c:pt>
                <c:pt idx="1">
                  <c:v>De 2 a 5 personas</c:v>
                </c:pt>
                <c:pt idx="2">
                  <c:v>De 6 a 10 personas</c:v>
                </c:pt>
                <c:pt idx="3">
                  <c:v>De 10 en adelante</c:v>
                </c:pt>
              </c:strCache>
            </c:strRef>
          </c:cat>
          <c:val>
            <c:numRef>
              <c:f>'PREGUNTA N°11 y N°12'!$H$3:$H$6</c:f>
              <c:numCache>
                <c:formatCode>General</c:formatCode>
                <c:ptCount val="4"/>
                <c:pt idx="0">
                  <c:v>20</c:v>
                </c:pt>
                <c:pt idx="1">
                  <c:v>25</c:v>
                </c:pt>
                <c:pt idx="2">
                  <c:v>10</c:v>
                </c:pt>
                <c:pt idx="3">
                  <c:v>6</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title>
      <c:overlay val="0"/>
      <c:txPr>
        <a:bodyPr/>
        <a:lstStyle/>
        <a:p>
          <a:pPr>
            <a:defRPr sz="2000"/>
          </a:pPr>
          <a:endParaRPr lang="es-EC"/>
        </a:p>
      </c:txPr>
    </c:title>
    <c:autoTitleDeleted val="0"/>
    <c:view3D>
      <c:rotX val="30"/>
      <c:rotY val="0"/>
      <c:rAngAx val="0"/>
    </c:view3D>
    <c:floor>
      <c:thickness val="0"/>
    </c:floor>
    <c:sideWall>
      <c:thickness val="0"/>
    </c:sideWall>
    <c:backWall>
      <c:thickness val="0"/>
    </c:backWall>
    <c:plotArea>
      <c:layout/>
      <c:pie3DChart>
        <c:varyColors val="1"/>
        <c:ser>
          <c:idx val="0"/>
          <c:order val="0"/>
          <c:tx>
            <c:strRef>
              <c:f>'PREGUNTA N°13 y N°14'!$H$2</c:f>
              <c:strCache>
                <c:ptCount val="1"/>
                <c:pt idx="0">
                  <c:v>¿Qué factores provocan su satisfacción cuando viaja?</c:v>
                </c:pt>
              </c:strCache>
            </c:strRef>
          </c:tx>
          <c:dLbls>
            <c:spPr>
              <a:noFill/>
              <a:ln>
                <a:noFill/>
              </a:ln>
              <a:effectLst/>
            </c:spPr>
            <c:txPr>
              <a:bodyPr/>
              <a:lstStyle/>
              <a:p>
                <a:pPr>
                  <a:defRPr sz="1400"/>
                </a:pPr>
                <a:endParaRPr lang="es-EC"/>
              </a:p>
            </c:txPr>
            <c:showLegendKey val="0"/>
            <c:showVal val="0"/>
            <c:showCatName val="1"/>
            <c:showSerName val="0"/>
            <c:showPercent val="1"/>
            <c:showBubbleSize val="0"/>
            <c:showLeaderLines val="1"/>
            <c:extLst>
              <c:ext xmlns:c15="http://schemas.microsoft.com/office/drawing/2012/chart" uri="{CE6537A1-D6FC-4f65-9D91-7224C49458BB}"/>
            </c:extLst>
          </c:dLbls>
          <c:cat>
            <c:strRef>
              <c:f>'PREGUNTA N°13 y N°14'!$G$3:$G$5</c:f>
              <c:strCache>
                <c:ptCount val="3"/>
                <c:pt idx="0">
                  <c:v>Atención </c:v>
                </c:pt>
                <c:pt idx="1">
                  <c:v>Información </c:v>
                </c:pt>
                <c:pt idx="2">
                  <c:v>Servicios de calidad </c:v>
                </c:pt>
              </c:strCache>
            </c:strRef>
          </c:cat>
          <c:val>
            <c:numRef>
              <c:f>'PREGUNTA N°13 y N°14'!$H$3:$H$5</c:f>
              <c:numCache>
                <c:formatCode>General</c:formatCode>
                <c:ptCount val="3"/>
                <c:pt idx="0">
                  <c:v>44</c:v>
                </c:pt>
                <c:pt idx="1">
                  <c:v>46</c:v>
                </c:pt>
                <c:pt idx="2">
                  <c:v>55</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title>
      <c:overlay val="0"/>
      <c:txPr>
        <a:bodyPr/>
        <a:lstStyle/>
        <a:p>
          <a:pPr>
            <a:defRPr sz="2000"/>
          </a:pPr>
          <a:endParaRPr lang="es-EC"/>
        </a:p>
      </c:txPr>
    </c:title>
    <c:autoTitleDeleted val="0"/>
    <c:view3D>
      <c:rotX val="30"/>
      <c:rotY val="0"/>
      <c:rAngAx val="0"/>
    </c:view3D>
    <c:floor>
      <c:thickness val="0"/>
    </c:floor>
    <c:sideWall>
      <c:thickness val="0"/>
    </c:sideWall>
    <c:backWall>
      <c:thickness val="0"/>
    </c:backWall>
    <c:plotArea>
      <c:layout/>
      <c:pie3DChart>
        <c:varyColors val="1"/>
        <c:ser>
          <c:idx val="0"/>
          <c:order val="0"/>
          <c:tx>
            <c:strRef>
              <c:f>'PREGUNTA N°15'!$C$2</c:f>
              <c:strCache>
                <c:ptCount val="1"/>
                <c:pt idx="0">
                  <c:v>¿Por qué motivos no visitaría la Región Amazónica?</c:v>
                </c:pt>
              </c:strCache>
            </c:strRef>
          </c:tx>
          <c:dLbls>
            <c:spPr>
              <a:noFill/>
              <a:ln>
                <a:noFill/>
              </a:ln>
              <a:effectLst/>
            </c:spPr>
            <c:txPr>
              <a:bodyPr/>
              <a:lstStyle/>
              <a:p>
                <a:pPr>
                  <a:defRPr sz="1400"/>
                </a:pPr>
                <a:endParaRPr lang="es-EC"/>
              </a:p>
            </c:txPr>
            <c:showLegendKey val="0"/>
            <c:showVal val="0"/>
            <c:showCatName val="1"/>
            <c:showSerName val="0"/>
            <c:showPercent val="1"/>
            <c:showBubbleSize val="0"/>
            <c:showLeaderLines val="1"/>
            <c:extLst>
              <c:ext xmlns:c15="http://schemas.microsoft.com/office/drawing/2012/chart" uri="{CE6537A1-D6FC-4f65-9D91-7224C49458BB}"/>
            </c:extLst>
          </c:dLbls>
          <c:cat>
            <c:strRef>
              <c:f>'PREGUNTA N°15'!$B$3:$B$7</c:f>
              <c:strCache>
                <c:ptCount val="5"/>
                <c:pt idx="0">
                  <c:v>Clima</c:v>
                </c:pt>
                <c:pt idx="1">
                  <c:v>Insectos</c:v>
                </c:pt>
                <c:pt idx="2">
                  <c:v>Infraestructura turística limitada</c:v>
                </c:pt>
                <c:pt idx="3">
                  <c:v>Distancia </c:v>
                </c:pt>
                <c:pt idx="4">
                  <c:v>Falta de promoción turística </c:v>
                </c:pt>
              </c:strCache>
            </c:strRef>
          </c:cat>
          <c:val>
            <c:numRef>
              <c:f>'PREGUNTA N°15'!$C$3:$C$7</c:f>
              <c:numCache>
                <c:formatCode>General</c:formatCode>
                <c:ptCount val="5"/>
                <c:pt idx="0">
                  <c:v>31</c:v>
                </c:pt>
                <c:pt idx="1">
                  <c:v>49</c:v>
                </c:pt>
                <c:pt idx="2">
                  <c:v>75</c:v>
                </c:pt>
                <c:pt idx="3">
                  <c:v>25</c:v>
                </c:pt>
                <c:pt idx="4">
                  <c:v>66</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_tradnl" sz="1800" b="1" i="0" u="none" strike="noStrike" baseline="0" dirty="0" smtClean="0">
                <a:effectLst/>
              </a:rPr>
              <a:t>Motivos de viaje de acuerdo a la nacionalidad del pasajero</a:t>
            </a:r>
            <a:endParaRPr lang="es-EC" dirty="0"/>
          </a:p>
        </c:rich>
      </c:tx>
      <c:overlay val="0"/>
    </c:title>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'NACIONALIDAD + MOTIVO'!$C$14</c:f>
              <c:strCache>
                <c:ptCount val="1"/>
                <c:pt idx="0">
                  <c:v>Turismo</c:v>
                </c:pt>
              </c:strCache>
            </c:strRef>
          </c:tx>
          <c:invertIfNegative val="0"/>
          <c:cat>
            <c:strRef>
              <c:f>'NACIONALIDAD + MOTIVO'!$A$15:$A$22</c:f>
              <c:strCache>
                <c:ptCount val="8"/>
                <c:pt idx="0">
                  <c:v>Estadounidense</c:v>
                </c:pt>
                <c:pt idx="1">
                  <c:v>Alemana</c:v>
                </c:pt>
                <c:pt idx="2">
                  <c:v>Canadiense</c:v>
                </c:pt>
                <c:pt idx="3">
                  <c:v>Australiana</c:v>
                </c:pt>
                <c:pt idx="4">
                  <c:v>Ingles</c:v>
                </c:pt>
                <c:pt idx="5">
                  <c:v>Colombiana</c:v>
                </c:pt>
                <c:pt idx="6">
                  <c:v>Suiza</c:v>
                </c:pt>
                <c:pt idx="7">
                  <c:v>China</c:v>
                </c:pt>
              </c:strCache>
            </c:strRef>
          </c:cat>
          <c:val>
            <c:numRef>
              <c:f>'NACIONALIDAD + MOTIVO'!$C$15:$C$22</c:f>
              <c:numCache>
                <c:formatCode>0.00%</c:formatCode>
                <c:ptCount val="8"/>
                <c:pt idx="0">
                  <c:v>0.19852941176470587</c:v>
                </c:pt>
                <c:pt idx="1">
                  <c:v>0.14338235294117646</c:v>
                </c:pt>
                <c:pt idx="2">
                  <c:v>8.455882352941177E-2</c:v>
                </c:pt>
                <c:pt idx="3">
                  <c:v>8.8235294117647065E-2</c:v>
                </c:pt>
                <c:pt idx="4">
                  <c:v>6.25E-2</c:v>
                </c:pt>
                <c:pt idx="5">
                  <c:v>7.3529411764705881E-3</c:v>
                </c:pt>
                <c:pt idx="6">
                  <c:v>4.779411764705882E-2</c:v>
                </c:pt>
                <c:pt idx="7">
                  <c:v>1.4705882352941176E-2</c:v>
                </c:pt>
              </c:numCache>
            </c:numRef>
          </c:val>
        </c:ser>
        <c:ser>
          <c:idx val="2"/>
          <c:order val="1"/>
          <c:tx>
            <c:strRef>
              <c:f>'NACIONALIDAD + MOTIVO'!$E$14</c:f>
              <c:strCache>
                <c:ptCount val="1"/>
                <c:pt idx="0">
                  <c:v>Negocios</c:v>
                </c:pt>
              </c:strCache>
            </c:strRef>
          </c:tx>
          <c:invertIfNegative val="0"/>
          <c:cat>
            <c:strRef>
              <c:f>'NACIONALIDAD + MOTIVO'!$A$15:$A$22</c:f>
              <c:strCache>
                <c:ptCount val="8"/>
                <c:pt idx="0">
                  <c:v>Estadounidense</c:v>
                </c:pt>
                <c:pt idx="1">
                  <c:v>Alemana</c:v>
                </c:pt>
                <c:pt idx="2">
                  <c:v>Canadiense</c:v>
                </c:pt>
                <c:pt idx="3">
                  <c:v>Australiana</c:v>
                </c:pt>
                <c:pt idx="4">
                  <c:v>Ingles</c:v>
                </c:pt>
                <c:pt idx="5">
                  <c:v>Colombiana</c:v>
                </c:pt>
                <c:pt idx="6">
                  <c:v>Suiza</c:v>
                </c:pt>
                <c:pt idx="7">
                  <c:v>China</c:v>
                </c:pt>
              </c:strCache>
            </c:strRef>
          </c:cat>
          <c:val>
            <c:numRef>
              <c:f>'NACIONALIDAD + MOTIVO'!$E$15:$E$22</c:f>
              <c:numCache>
                <c:formatCode>0.00%</c:formatCode>
                <c:ptCount val="8"/>
                <c:pt idx="0">
                  <c:v>2.5735294117647058E-2</c:v>
                </c:pt>
                <c:pt idx="1">
                  <c:v>3.3088235294117647E-2</c:v>
                </c:pt>
                <c:pt idx="2">
                  <c:v>4.4117647058823532E-2</c:v>
                </c:pt>
                <c:pt idx="3">
                  <c:v>1.8382352941176471E-2</c:v>
                </c:pt>
                <c:pt idx="4">
                  <c:v>1.4705882352941176E-2</c:v>
                </c:pt>
                <c:pt idx="5">
                  <c:v>6.6176470588235295E-2</c:v>
                </c:pt>
                <c:pt idx="6">
                  <c:v>2.5735294117647058E-2</c:v>
                </c:pt>
                <c:pt idx="7">
                  <c:v>4.0441176470588237E-2</c:v>
                </c:pt>
              </c:numCache>
            </c:numRef>
          </c:val>
        </c:ser>
        <c:ser>
          <c:idx val="4"/>
          <c:order val="2"/>
          <c:tx>
            <c:strRef>
              <c:f>'NACIONALIDAD + MOTIVO'!$G$14</c:f>
              <c:strCache>
                <c:ptCount val="1"/>
                <c:pt idx="0">
                  <c:v>Educacion</c:v>
                </c:pt>
              </c:strCache>
            </c:strRef>
          </c:tx>
          <c:invertIfNegative val="0"/>
          <c:cat>
            <c:strRef>
              <c:f>'NACIONALIDAD + MOTIVO'!$A$15:$A$22</c:f>
              <c:strCache>
                <c:ptCount val="8"/>
                <c:pt idx="0">
                  <c:v>Estadounidense</c:v>
                </c:pt>
                <c:pt idx="1">
                  <c:v>Alemana</c:v>
                </c:pt>
                <c:pt idx="2">
                  <c:v>Canadiense</c:v>
                </c:pt>
                <c:pt idx="3">
                  <c:v>Australiana</c:v>
                </c:pt>
                <c:pt idx="4">
                  <c:v>Ingles</c:v>
                </c:pt>
                <c:pt idx="5">
                  <c:v>Colombiana</c:v>
                </c:pt>
                <c:pt idx="6">
                  <c:v>Suiza</c:v>
                </c:pt>
                <c:pt idx="7">
                  <c:v>China</c:v>
                </c:pt>
              </c:strCache>
            </c:strRef>
          </c:cat>
          <c:val>
            <c:numRef>
              <c:f>'NACIONALIDAD + MOTIVO'!$G$15:$G$22</c:f>
              <c:numCache>
                <c:formatCode>0.00%</c:formatCode>
                <c:ptCount val="8"/>
                <c:pt idx="0">
                  <c:v>7.3529411764705881E-3</c:v>
                </c:pt>
                <c:pt idx="1">
                  <c:v>1.4705882352941176E-2</c:v>
                </c:pt>
                <c:pt idx="2">
                  <c:v>2.2058823529411766E-2</c:v>
                </c:pt>
                <c:pt idx="3">
                  <c:v>1.1029411764705883E-2</c:v>
                </c:pt>
                <c:pt idx="4">
                  <c:v>1.8382352941176471E-2</c:v>
                </c:pt>
                <c:pt idx="5">
                  <c:v>1.1029411764705883E-2</c:v>
                </c:pt>
                <c:pt idx="6">
                  <c:v>0</c:v>
                </c:pt>
                <c:pt idx="7">
                  <c:v>0</c:v>
                </c:pt>
              </c:numCache>
            </c:numRef>
          </c:val>
        </c:ser>
        <c:dLbls>
          <c:showLegendKey val="0"/>
          <c:showVal val="0"/>
          <c:showCatName val="0"/>
          <c:showSerName val="0"/>
          <c:showPercent val="0"/>
          <c:showBubbleSize val="0"/>
        </c:dLbls>
        <c:gapWidth val="55"/>
        <c:gapDepth val="55"/>
        <c:shape val="box"/>
        <c:axId val="277978824"/>
        <c:axId val="277981960"/>
        <c:axId val="0"/>
      </c:bar3DChart>
      <c:catAx>
        <c:axId val="277978824"/>
        <c:scaling>
          <c:orientation val="minMax"/>
        </c:scaling>
        <c:delete val="0"/>
        <c:axPos val="b"/>
        <c:numFmt formatCode="General" sourceLinked="0"/>
        <c:majorTickMark val="none"/>
        <c:minorTickMark val="none"/>
        <c:tickLblPos val="nextTo"/>
        <c:crossAx val="277981960"/>
        <c:crosses val="autoZero"/>
        <c:auto val="1"/>
        <c:lblAlgn val="ctr"/>
        <c:lblOffset val="100"/>
        <c:noMultiLvlLbl val="0"/>
      </c:catAx>
      <c:valAx>
        <c:axId val="277981960"/>
        <c:scaling>
          <c:orientation val="minMax"/>
        </c:scaling>
        <c:delete val="0"/>
        <c:axPos val="l"/>
        <c:majorGridlines/>
        <c:numFmt formatCode="0%" sourceLinked="1"/>
        <c:majorTickMark val="none"/>
        <c:minorTickMark val="none"/>
        <c:tickLblPos val="nextTo"/>
        <c:crossAx val="277978824"/>
        <c:crosses val="autoZero"/>
        <c:crossBetween val="between"/>
      </c:valAx>
    </c:plotArea>
    <c:legend>
      <c:legendPos val="r"/>
      <c:layout>
        <c:manualLayout>
          <c:xMode val="edge"/>
          <c:yMode val="edge"/>
          <c:x val="0.90114926843877252"/>
          <c:y val="0.42401387768508814"/>
          <c:w val="9.8850731561227492E-2"/>
          <c:h val="0.15767556624143211"/>
        </c:manualLayout>
      </c:layout>
      <c:overlay val="0"/>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sz="1800" b="1" i="0" u="none" strike="noStrike" baseline="0" dirty="0" smtClean="0">
                <a:effectLst/>
              </a:rPr>
              <a:t>Región natural de mayor interés para visitar de acuerdo al número de veces que el pasajero ha estado en Ecuador anteriormente</a:t>
            </a:r>
            <a:endParaRPr lang="es-EC" dirty="0"/>
          </a:p>
        </c:rich>
      </c:tx>
      <c:overlay val="0"/>
    </c:title>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'REGION + VECES VISITA'!$C$8</c:f>
              <c:strCache>
                <c:ptCount val="1"/>
                <c:pt idx="0">
                  <c:v>Costa</c:v>
                </c:pt>
              </c:strCache>
            </c:strRef>
          </c:tx>
          <c:invertIfNegative val="0"/>
          <c:cat>
            <c:strRef>
              <c:f>'REGION + VECES VISITA'!$A$9:$A$12</c:f>
              <c:strCache>
                <c:ptCount val="4"/>
                <c:pt idx="0">
                  <c:v>Primera vez</c:v>
                </c:pt>
                <c:pt idx="1">
                  <c:v>Una vez</c:v>
                </c:pt>
                <c:pt idx="2">
                  <c:v>Dos veces</c:v>
                </c:pt>
                <c:pt idx="3">
                  <c:v>Tres veces en adelante</c:v>
                </c:pt>
              </c:strCache>
            </c:strRef>
          </c:cat>
          <c:val>
            <c:numRef>
              <c:f>'REGION + VECES VISITA'!$C$9:$C$12</c:f>
              <c:numCache>
                <c:formatCode>0.00%</c:formatCode>
                <c:ptCount val="4"/>
                <c:pt idx="0">
                  <c:v>5.681818181818182E-3</c:v>
                </c:pt>
                <c:pt idx="1">
                  <c:v>1.1363636363636364E-2</c:v>
                </c:pt>
                <c:pt idx="2">
                  <c:v>1.7045454545454544E-2</c:v>
                </c:pt>
                <c:pt idx="3">
                  <c:v>2.2727272727272728E-2</c:v>
                </c:pt>
              </c:numCache>
            </c:numRef>
          </c:val>
        </c:ser>
        <c:ser>
          <c:idx val="2"/>
          <c:order val="1"/>
          <c:tx>
            <c:strRef>
              <c:f>'REGION + VECES VISITA'!$E$8</c:f>
              <c:strCache>
                <c:ptCount val="1"/>
                <c:pt idx="0">
                  <c:v>Sierra</c:v>
                </c:pt>
              </c:strCache>
            </c:strRef>
          </c:tx>
          <c:invertIfNegative val="0"/>
          <c:cat>
            <c:strRef>
              <c:f>'REGION + VECES VISITA'!$A$9:$A$12</c:f>
              <c:strCache>
                <c:ptCount val="4"/>
                <c:pt idx="0">
                  <c:v>Primera vez</c:v>
                </c:pt>
                <c:pt idx="1">
                  <c:v>Una vez</c:v>
                </c:pt>
                <c:pt idx="2">
                  <c:v>Dos veces</c:v>
                </c:pt>
                <c:pt idx="3">
                  <c:v>Tres veces en adelante</c:v>
                </c:pt>
              </c:strCache>
            </c:strRef>
          </c:cat>
          <c:val>
            <c:numRef>
              <c:f>'REGION + VECES VISITA'!$E$9:$E$12</c:f>
              <c:numCache>
                <c:formatCode>0.00%</c:formatCode>
                <c:ptCount val="4"/>
                <c:pt idx="0">
                  <c:v>0.13068181818181818</c:v>
                </c:pt>
                <c:pt idx="1">
                  <c:v>2.2727272727272728E-2</c:v>
                </c:pt>
                <c:pt idx="2">
                  <c:v>5.681818181818182E-3</c:v>
                </c:pt>
                <c:pt idx="3">
                  <c:v>5.681818181818182E-3</c:v>
                </c:pt>
              </c:numCache>
            </c:numRef>
          </c:val>
        </c:ser>
        <c:ser>
          <c:idx val="4"/>
          <c:order val="2"/>
          <c:tx>
            <c:strRef>
              <c:f>'REGION + VECES VISITA'!$G$8</c:f>
              <c:strCache>
                <c:ptCount val="1"/>
                <c:pt idx="0">
                  <c:v>Amazonia</c:v>
                </c:pt>
              </c:strCache>
            </c:strRef>
          </c:tx>
          <c:invertIfNegative val="0"/>
          <c:cat>
            <c:strRef>
              <c:f>'REGION + VECES VISITA'!$A$9:$A$12</c:f>
              <c:strCache>
                <c:ptCount val="4"/>
                <c:pt idx="0">
                  <c:v>Primera vez</c:v>
                </c:pt>
                <c:pt idx="1">
                  <c:v>Una vez</c:v>
                </c:pt>
                <c:pt idx="2">
                  <c:v>Dos veces</c:v>
                </c:pt>
                <c:pt idx="3">
                  <c:v>Tres veces en adelante</c:v>
                </c:pt>
              </c:strCache>
            </c:strRef>
          </c:cat>
          <c:val>
            <c:numRef>
              <c:f>'REGION + VECES VISITA'!$G$9:$G$12</c:f>
              <c:numCache>
                <c:formatCode>0.00%</c:formatCode>
                <c:ptCount val="4"/>
                <c:pt idx="0">
                  <c:v>0.18181818181818182</c:v>
                </c:pt>
                <c:pt idx="1">
                  <c:v>0.10795454545454546</c:v>
                </c:pt>
                <c:pt idx="2">
                  <c:v>3.9772727272727272E-2</c:v>
                </c:pt>
                <c:pt idx="3">
                  <c:v>1.7045454545454544E-2</c:v>
                </c:pt>
              </c:numCache>
            </c:numRef>
          </c:val>
        </c:ser>
        <c:ser>
          <c:idx val="6"/>
          <c:order val="3"/>
          <c:tx>
            <c:strRef>
              <c:f>'REGION + VECES VISITA'!$I$8</c:f>
              <c:strCache>
                <c:ptCount val="1"/>
                <c:pt idx="0">
                  <c:v>Region Insular</c:v>
                </c:pt>
              </c:strCache>
            </c:strRef>
          </c:tx>
          <c:invertIfNegative val="0"/>
          <c:cat>
            <c:strRef>
              <c:f>'REGION + VECES VISITA'!$A$9:$A$12</c:f>
              <c:strCache>
                <c:ptCount val="4"/>
                <c:pt idx="0">
                  <c:v>Primera vez</c:v>
                </c:pt>
                <c:pt idx="1">
                  <c:v>Una vez</c:v>
                </c:pt>
                <c:pt idx="2">
                  <c:v>Dos veces</c:v>
                </c:pt>
                <c:pt idx="3">
                  <c:v>Tres veces en adelante</c:v>
                </c:pt>
              </c:strCache>
            </c:strRef>
          </c:cat>
          <c:val>
            <c:numRef>
              <c:f>'REGION + VECES VISITA'!$I$9:$I$12</c:f>
              <c:numCache>
                <c:formatCode>0.00%</c:formatCode>
                <c:ptCount val="4"/>
                <c:pt idx="0">
                  <c:v>0.23863636363636365</c:v>
                </c:pt>
                <c:pt idx="1">
                  <c:v>0.125</c:v>
                </c:pt>
                <c:pt idx="2">
                  <c:v>5.113636363636364E-2</c:v>
                </c:pt>
                <c:pt idx="3">
                  <c:v>1.7045454545454544E-2</c:v>
                </c:pt>
              </c:numCache>
            </c:numRef>
          </c:val>
        </c:ser>
        <c:dLbls>
          <c:showLegendKey val="0"/>
          <c:showVal val="0"/>
          <c:showCatName val="0"/>
          <c:showSerName val="0"/>
          <c:showPercent val="0"/>
          <c:showBubbleSize val="0"/>
        </c:dLbls>
        <c:gapWidth val="55"/>
        <c:gapDepth val="55"/>
        <c:shape val="box"/>
        <c:axId val="277980392"/>
        <c:axId val="277979216"/>
        <c:axId val="0"/>
      </c:bar3DChart>
      <c:catAx>
        <c:axId val="277980392"/>
        <c:scaling>
          <c:orientation val="minMax"/>
        </c:scaling>
        <c:delete val="0"/>
        <c:axPos val="b"/>
        <c:numFmt formatCode="General" sourceLinked="0"/>
        <c:majorTickMark val="none"/>
        <c:minorTickMark val="none"/>
        <c:tickLblPos val="nextTo"/>
        <c:txPr>
          <a:bodyPr/>
          <a:lstStyle/>
          <a:p>
            <a:pPr>
              <a:defRPr sz="1100"/>
            </a:pPr>
            <a:endParaRPr lang="es-EC"/>
          </a:p>
        </c:txPr>
        <c:crossAx val="277979216"/>
        <c:crosses val="autoZero"/>
        <c:auto val="1"/>
        <c:lblAlgn val="ctr"/>
        <c:lblOffset val="100"/>
        <c:noMultiLvlLbl val="0"/>
      </c:catAx>
      <c:valAx>
        <c:axId val="277979216"/>
        <c:scaling>
          <c:orientation val="minMax"/>
        </c:scaling>
        <c:delete val="0"/>
        <c:axPos val="l"/>
        <c:majorGridlines/>
        <c:numFmt formatCode="0%" sourceLinked="1"/>
        <c:majorTickMark val="none"/>
        <c:minorTickMark val="none"/>
        <c:tickLblPos val="nextTo"/>
        <c:crossAx val="277980392"/>
        <c:crosses val="autoZero"/>
        <c:crossBetween val="between"/>
      </c:valAx>
    </c:plotArea>
    <c:legend>
      <c:legendPos val="r"/>
      <c:overlay val="0"/>
      <c:txPr>
        <a:bodyPr/>
        <a:lstStyle/>
        <a:p>
          <a:pPr>
            <a:defRPr sz="1200"/>
          </a:pPr>
          <a:endParaRPr lang="es-EC"/>
        </a:p>
      </c:txPr>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_tradnl" sz="1800" b="1" i="0" u="none" strike="noStrike" baseline="0" dirty="0" smtClean="0">
                <a:effectLst/>
              </a:rPr>
              <a:t>Tiempo de anticipación para planificar el viaje de acuerdo al medio por el cual planifica el viaje</a:t>
            </a:r>
            <a:endParaRPr lang="es-EC" dirty="0"/>
          </a:p>
        </c:rich>
      </c:tx>
      <c:overlay val="0"/>
    </c:title>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'MEDIO DE PLANIFI + TIEMPO ANTEL'!$C$9</c:f>
              <c:strCache>
                <c:ptCount val="1"/>
                <c:pt idx="0">
                  <c:v>En menos de 3 meses </c:v>
                </c:pt>
              </c:strCache>
            </c:strRef>
          </c:tx>
          <c:invertIfNegative val="0"/>
          <c:cat>
            <c:strRef>
              <c:f>'MEDIO DE PLANIFI + TIEMPO ANTEL'!$A$10:$A$12</c:f>
              <c:strCache>
                <c:ptCount val="3"/>
                <c:pt idx="0">
                  <c:v>Agencia de viajes</c:v>
                </c:pt>
                <c:pt idx="1">
                  <c:v>Internet</c:v>
                </c:pt>
                <c:pt idx="2">
                  <c:v>Amigos / Familiares</c:v>
                </c:pt>
              </c:strCache>
            </c:strRef>
          </c:cat>
          <c:val>
            <c:numRef>
              <c:f>'MEDIO DE PLANIFI + TIEMPO ANTEL'!$C$10:$C$12</c:f>
              <c:numCache>
                <c:formatCode>0.00%</c:formatCode>
                <c:ptCount val="3"/>
                <c:pt idx="0">
                  <c:v>1.6393442622950821E-2</c:v>
                </c:pt>
                <c:pt idx="1">
                  <c:v>4.9180327868852458E-2</c:v>
                </c:pt>
                <c:pt idx="2">
                  <c:v>3.2786885245901641E-2</c:v>
                </c:pt>
              </c:numCache>
            </c:numRef>
          </c:val>
        </c:ser>
        <c:ser>
          <c:idx val="2"/>
          <c:order val="1"/>
          <c:tx>
            <c:strRef>
              <c:f>'MEDIO DE PLANIFI + TIEMPO ANTEL'!$E$9</c:f>
              <c:strCache>
                <c:ptCount val="1"/>
                <c:pt idx="0">
                  <c:v>3 a 6 meses </c:v>
                </c:pt>
              </c:strCache>
            </c:strRef>
          </c:tx>
          <c:invertIfNegative val="0"/>
          <c:cat>
            <c:strRef>
              <c:f>'MEDIO DE PLANIFI + TIEMPO ANTEL'!$A$10:$A$12</c:f>
              <c:strCache>
                <c:ptCount val="3"/>
                <c:pt idx="0">
                  <c:v>Agencia de viajes</c:v>
                </c:pt>
                <c:pt idx="1">
                  <c:v>Internet</c:v>
                </c:pt>
                <c:pt idx="2">
                  <c:v>Amigos / Familiares</c:v>
                </c:pt>
              </c:strCache>
            </c:strRef>
          </c:cat>
          <c:val>
            <c:numRef>
              <c:f>'MEDIO DE PLANIFI + TIEMPO ANTEL'!$E$10:$E$12</c:f>
              <c:numCache>
                <c:formatCode>0.00%</c:formatCode>
                <c:ptCount val="3"/>
                <c:pt idx="0">
                  <c:v>4.9180327868852458E-2</c:v>
                </c:pt>
                <c:pt idx="1">
                  <c:v>0.18032786885245902</c:v>
                </c:pt>
                <c:pt idx="2">
                  <c:v>3.2786885245901641E-2</c:v>
                </c:pt>
              </c:numCache>
            </c:numRef>
          </c:val>
        </c:ser>
        <c:ser>
          <c:idx val="4"/>
          <c:order val="2"/>
          <c:tx>
            <c:strRef>
              <c:f>'MEDIO DE PLANIFI + TIEMPO ANTEL'!$G$9</c:f>
              <c:strCache>
                <c:ptCount val="1"/>
                <c:pt idx="0">
                  <c:v>6 meses en adelante</c:v>
                </c:pt>
              </c:strCache>
            </c:strRef>
          </c:tx>
          <c:invertIfNegative val="0"/>
          <c:cat>
            <c:strRef>
              <c:f>'MEDIO DE PLANIFI + TIEMPO ANTEL'!$A$10:$A$12</c:f>
              <c:strCache>
                <c:ptCount val="3"/>
                <c:pt idx="0">
                  <c:v>Agencia de viajes</c:v>
                </c:pt>
                <c:pt idx="1">
                  <c:v>Internet</c:v>
                </c:pt>
                <c:pt idx="2">
                  <c:v>Amigos / Familiares</c:v>
                </c:pt>
              </c:strCache>
            </c:strRef>
          </c:cat>
          <c:val>
            <c:numRef>
              <c:f>'MEDIO DE PLANIFI + TIEMPO ANTEL'!$G$10:$G$12</c:f>
              <c:numCache>
                <c:formatCode>0.00%</c:formatCode>
                <c:ptCount val="3"/>
                <c:pt idx="0">
                  <c:v>0.45901639344262296</c:v>
                </c:pt>
                <c:pt idx="1">
                  <c:v>0.18032786885245902</c:v>
                </c:pt>
                <c:pt idx="2">
                  <c:v>0</c:v>
                </c:pt>
              </c:numCache>
            </c:numRef>
          </c:val>
        </c:ser>
        <c:dLbls>
          <c:showLegendKey val="0"/>
          <c:showVal val="0"/>
          <c:showCatName val="0"/>
          <c:showSerName val="0"/>
          <c:showPercent val="0"/>
          <c:showBubbleSize val="0"/>
        </c:dLbls>
        <c:gapWidth val="55"/>
        <c:gapDepth val="55"/>
        <c:shape val="box"/>
        <c:axId val="277982352"/>
        <c:axId val="277979608"/>
        <c:axId val="0"/>
      </c:bar3DChart>
      <c:catAx>
        <c:axId val="277982352"/>
        <c:scaling>
          <c:orientation val="minMax"/>
        </c:scaling>
        <c:delete val="0"/>
        <c:axPos val="b"/>
        <c:numFmt formatCode="General" sourceLinked="0"/>
        <c:majorTickMark val="none"/>
        <c:minorTickMark val="none"/>
        <c:tickLblPos val="nextTo"/>
        <c:txPr>
          <a:bodyPr/>
          <a:lstStyle/>
          <a:p>
            <a:pPr>
              <a:defRPr sz="1200"/>
            </a:pPr>
            <a:endParaRPr lang="es-EC"/>
          </a:p>
        </c:txPr>
        <c:crossAx val="277979608"/>
        <c:crosses val="autoZero"/>
        <c:auto val="1"/>
        <c:lblAlgn val="ctr"/>
        <c:lblOffset val="100"/>
        <c:noMultiLvlLbl val="0"/>
      </c:catAx>
      <c:valAx>
        <c:axId val="277979608"/>
        <c:scaling>
          <c:orientation val="minMax"/>
        </c:scaling>
        <c:delete val="0"/>
        <c:axPos val="l"/>
        <c:majorGridlines/>
        <c:numFmt formatCode="0%" sourceLinked="1"/>
        <c:majorTickMark val="none"/>
        <c:minorTickMark val="none"/>
        <c:tickLblPos val="nextTo"/>
        <c:crossAx val="277982352"/>
        <c:crosses val="autoZero"/>
        <c:crossBetween val="between"/>
      </c:valAx>
    </c:plotArea>
    <c:legend>
      <c:legendPos val="r"/>
      <c:overlay val="0"/>
      <c:txPr>
        <a:bodyPr/>
        <a:lstStyle/>
        <a:p>
          <a:pPr>
            <a:defRPr sz="1100"/>
          </a:pPr>
          <a:endParaRPr lang="es-EC"/>
        </a:p>
      </c:txPr>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sz="1800" b="1" i="0" u="none" strike="noStrike" baseline="0" dirty="0" smtClean="0">
                <a:effectLst/>
              </a:rPr>
              <a:t>Tiempo que el pasajero considera necesario para conocer la región y el valor por paquete de turismo</a:t>
            </a:r>
            <a:endParaRPr lang="es-EC" dirty="0"/>
          </a:p>
        </c:rich>
      </c:tx>
      <c:overlay val="0"/>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bar3DChart>
        <c:barDir val="col"/>
        <c:grouping val="percentStacked"/>
        <c:varyColors val="0"/>
        <c:ser>
          <c:idx val="0"/>
          <c:order val="0"/>
          <c:tx>
            <c:strRef>
              <c:f>'TIEMPO + PAGO X PAX'!$C$10</c:f>
              <c:strCache>
                <c:ptCount val="1"/>
                <c:pt idx="0">
                  <c:v>Entre 100,00 – 1.000,00 </c:v>
                </c:pt>
              </c:strCache>
            </c:strRef>
          </c:tx>
          <c:invertIfNegative val="0"/>
          <c:cat>
            <c:strRef>
              <c:f>'TIEMPO + PAGO X PAX'!$A$11:$A$13</c:f>
              <c:strCache>
                <c:ptCount val="3"/>
                <c:pt idx="0">
                  <c:v>Entre 1 – 4 días </c:v>
                </c:pt>
                <c:pt idx="1">
                  <c:v>Entre 4 – 7 días </c:v>
                </c:pt>
                <c:pt idx="2">
                  <c:v>Entre 8 – 15 días </c:v>
                </c:pt>
              </c:strCache>
            </c:strRef>
          </c:cat>
          <c:val>
            <c:numRef>
              <c:f>'TIEMPO + PAGO X PAX'!$C$11:$C$13</c:f>
              <c:numCache>
                <c:formatCode>0.00%</c:formatCode>
                <c:ptCount val="3"/>
                <c:pt idx="0">
                  <c:v>1.6393442622950821E-2</c:v>
                </c:pt>
                <c:pt idx="1">
                  <c:v>4.9180327868852458E-2</c:v>
                </c:pt>
                <c:pt idx="2">
                  <c:v>3.2786885245901641E-2</c:v>
                </c:pt>
              </c:numCache>
            </c:numRef>
          </c:val>
        </c:ser>
        <c:ser>
          <c:idx val="2"/>
          <c:order val="1"/>
          <c:tx>
            <c:strRef>
              <c:f>'TIEMPO + PAGO X PAX'!$E$10</c:f>
              <c:strCache>
                <c:ptCount val="1"/>
                <c:pt idx="0">
                  <c:v>Entre 1.000,00 – 2.500,00 </c:v>
                </c:pt>
              </c:strCache>
            </c:strRef>
          </c:tx>
          <c:invertIfNegative val="0"/>
          <c:cat>
            <c:strRef>
              <c:f>'TIEMPO + PAGO X PAX'!$A$11:$A$13</c:f>
              <c:strCache>
                <c:ptCount val="3"/>
                <c:pt idx="0">
                  <c:v>Entre 1 – 4 días </c:v>
                </c:pt>
                <c:pt idx="1">
                  <c:v>Entre 4 – 7 días </c:v>
                </c:pt>
                <c:pt idx="2">
                  <c:v>Entre 8 – 15 días </c:v>
                </c:pt>
              </c:strCache>
            </c:strRef>
          </c:cat>
          <c:val>
            <c:numRef>
              <c:f>'TIEMPO + PAGO X PAX'!$E$11:$E$13</c:f>
              <c:numCache>
                <c:formatCode>0.00%</c:formatCode>
                <c:ptCount val="3"/>
                <c:pt idx="0">
                  <c:v>3.2786885245901641E-2</c:v>
                </c:pt>
                <c:pt idx="1">
                  <c:v>0.37704918032786883</c:v>
                </c:pt>
                <c:pt idx="2">
                  <c:v>4.9180327868852458E-2</c:v>
                </c:pt>
              </c:numCache>
            </c:numRef>
          </c:val>
        </c:ser>
        <c:ser>
          <c:idx val="4"/>
          <c:order val="2"/>
          <c:tx>
            <c:strRef>
              <c:f>'TIEMPO + PAGO X PAX'!$G$10</c:f>
              <c:strCache>
                <c:ptCount val="1"/>
                <c:pt idx="0">
                  <c:v>Entre 2.500,00 – 4.000,00</c:v>
                </c:pt>
              </c:strCache>
            </c:strRef>
          </c:tx>
          <c:invertIfNegative val="0"/>
          <c:cat>
            <c:strRef>
              <c:f>'TIEMPO + PAGO X PAX'!$A$11:$A$13</c:f>
              <c:strCache>
                <c:ptCount val="3"/>
                <c:pt idx="0">
                  <c:v>Entre 1 – 4 días </c:v>
                </c:pt>
                <c:pt idx="1">
                  <c:v>Entre 4 – 7 días </c:v>
                </c:pt>
                <c:pt idx="2">
                  <c:v>Entre 8 – 15 días </c:v>
                </c:pt>
              </c:strCache>
            </c:strRef>
          </c:cat>
          <c:val>
            <c:numRef>
              <c:f>'TIEMPO + PAGO X PAX'!$G$11:$G$13</c:f>
              <c:numCache>
                <c:formatCode>0.00%</c:formatCode>
                <c:ptCount val="3"/>
                <c:pt idx="0">
                  <c:v>1.6393442622950821E-2</c:v>
                </c:pt>
                <c:pt idx="1">
                  <c:v>0.18032786885245902</c:v>
                </c:pt>
                <c:pt idx="2">
                  <c:v>9.8360655737704916E-2</c:v>
                </c:pt>
              </c:numCache>
            </c:numRef>
          </c:val>
        </c:ser>
        <c:ser>
          <c:idx val="6"/>
          <c:order val="3"/>
          <c:tx>
            <c:strRef>
              <c:f>'TIEMPO + PAGO X PAX'!$I$10</c:f>
              <c:strCache>
                <c:ptCount val="1"/>
                <c:pt idx="0">
                  <c:v>Entre 4.000,00 – en adelante</c:v>
                </c:pt>
              </c:strCache>
            </c:strRef>
          </c:tx>
          <c:invertIfNegative val="0"/>
          <c:cat>
            <c:strRef>
              <c:f>'TIEMPO + PAGO X PAX'!$A$11:$A$13</c:f>
              <c:strCache>
                <c:ptCount val="3"/>
                <c:pt idx="0">
                  <c:v>Entre 1 – 4 días </c:v>
                </c:pt>
                <c:pt idx="1">
                  <c:v>Entre 4 – 7 días </c:v>
                </c:pt>
                <c:pt idx="2">
                  <c:v>Entre 8 – 15 días </c:v>
                </c:pt>
              </c:strCache>
            </c:strRef>
          </c:cat>
          <c:val>
            <c:numRef>
              <c:f>'TIEMPO + PAGO X PAX'!$I$11:$I$13</c:f>
              <c:numCache>
                <c:formatCode>0.00%</c:formatCode>
                <c:ptCount val="3"/>
                <c:pt idx="0">
                  <c:v>1.6393442622950821E-2</c:v>
                </c:pt>
                <c:pt idx="1">
                  <c:v>8.1967213114754092E-2</c:v>
                </c:pt>
                <c:pt idx="2">
                  <c:v>4.9180327868852458E-2</c:v>
                </c:pt>
              </c:numCache>
            </c:numRef>
          </c:val>
        </c:ser>
        <c:dLbls>
          <c:showLegendKey val="0"/>
          <c:showVal val="0"/>
          <c:showCatName val="0"/>
          <c:showSerName val="0"/>
          <c:showPercent val="0"/>
          <c:showBubbleSize val="0"/>
        </c:dLbls>
        <c:gapWidth val="55"/>
        <c:gapDepth val="55"/>
        <c:shape val="box"/>
        <c:axId val="277980000"/>
        <c:axId val="277982744"/>
        <c:axId val="0"/>
      </c:bar3DChart>
      <c:catAx>
        <c:axId val="277980000"/>
        <c:scaling>
          <c:orientation val="minMax"/>
        </c:scaling>
        <c:delete val="0"/>
        <c:axPos val="b"/>
        <c:numFmt formatCode="General" sourceLinked="0"/>
        <c:majorTickMark val="none"/>
        <c:minorTickMark val="none"/>
        <c:tickLblPos val="nextTo"/>
        <c:txPr>
          <a:bodyPr/>
          <a:lstStyle/>
          <a:p>
            <a:pPr>
              <a:defRPr sz="1200"/>
            </a:pPr>
            <a:endParaRPr lang="es-EC"/>
          </a:p>
        </c:txPr>
        <c:crossAx val="277982744"/>
        <c:crosses val="autoZero"/>
        <c:auto val="1"/>
        <c:lblAlgn val="ctr"/>
        <c:lblOffset val="100"/>
        <c:noMultiLvlLbl val="0"/>
      </c:catAx>
      <c:valAx>
        <c:axId val="277982744"/>
        <c:scaling>
          <c:orientation val="minMax"/>
        </c:scaling>
        <c:delete val="0"/>
        <c:axPos val="l"/>
        <c:majorGridlines/>
        <c:numFmt formatCode="0%" sourceLinked="1"/>
        <c:majorTickMark val="none"/>
        <c:minorTickMark val="none"/>
        <c:tickLblPos val="nextTo"/>
        <c:crossAx val="277980000"/>
        <c:crosses val="autoZero"/>
        <c:crossBetween val="between"/>
      </c:valAx>
    </c:plotArea>
    <c:legend>
      <c:legendPos val="r"/>
      <c:overlay val="0"/>
      <c:txPr>
        <a:bodyPr/>
        <a:lstStyle/>
        <a:p>
          <a:pPr>
            <a:defRPr sz="1200"/>
          </a:pPr>
          <a:endParaRPr lang="es-EC"/>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dirty="0" smtClean="0"/>
              <a:t>EDAD DE LOS VISITANTES</a:t>
            </a:r>
            <a:endParaRPr lang="en-US" dirty="0"/>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'DATOS GENERALES'!$C$14</c:f>
              <c:strCache>
                <c:ptCount val="1"/>
                <c:pt idx="0">
                  <c:v>EDAD</c:v>
                </c:pt>
              </c:strCache>
            </c:strRef>
          </c:tx>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'DATOS GENERALES'!$B$15:$B$17</c:f>
              <c:strCache>
                <c:ptCount val="3"/>
                <c:pt idx="0">
                  <c:v>18 – 25 años</c:v>
                </c:pt>
                <c:pt idx="1">
                  <c:v>26 – 35 años</c:v>
                </c:pt>
                <c:pt idx="2">
                  <c:v>36 años en adelante</c:v>
                </c:pt>
              </c:strCache>
            </c:strRef>
          </c:cat>
          <c:val>
            <c:numRef>
              <c:f>'DATOS GENERALES'!$C$15:$C$17</c:f>
              <c:numCache>
                <c:formatCode>General</c:formatCode>
                <c:ptCount val="3"/>
                <c:pt idx="0">
                  <c:v>34</c:v>
                </c:pt>
                <c:pt idx="1">
                  <c:v>67</c:v>
                </c:pt>
                <c:pt idx="2">
                  <c:v>171</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es-EC"/>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Hoja2!$B$23</c:f>
              <c:strCache>
                <c:ptCount val="1"/>
                <c:pt idx="0">
                  <c:v>UNIDADES</c:v>
                </c:pt>
              </c:strCache>
            </c:strRef>
          </c:tx>
          <c:val>
            <c:numRef>
              <c:f>Hoja2!$B$24:$B$28</c:f>
              <c:numCache>
                <c:formatCode>General</c:formatCode>
                <c:ptCount val="5"/>
                <c:pt idx="0">
                  <c:v>144</c:v>
                </c:pt>
                <c:pt idx="1">
                  <c:v>184</c:v>
                </c:pt>
                <c:pt idx="2">
                  <c:v>224</c:v>
                </c:pt>
                <c:pt idx="3">
                  <c:v>264</c:v>
                </c:pt>
                <c:pt idx="4">
                  <c:v>304</c:v>
                </c:pt>
              </c:numCache>
            </c:numRef>
          </c:val>
          <c:smooth val="0"/>
        </c:ser>
        <c:ser>
          <c:idx val="1"/>
          <c:order val="1"/>
          <c:tx>
            <c:strRef>
              <c:f>Hoja2!$C$23</c:f>
              <c:strCache>
                <c:ptCount val="1"/>
                <c:pt idx="0">
                  <c:v>VENTAS</c:v>
                </c:pt>
              </c:strCache>
            </c:strRef>
          </c:tx>
          <c:val>
            <c:numRef>
              <c:f>Hoja2!$C$24:$C$28</c:f>
              <c:numCache>
                <c:formatCode>General</c:formatCode>
                <c:ptCount val="5"/>
                <c:pt idx="0">
                  <c:v>83256.149999999994</c:v>
                </c:pt>
                <c:pt idx="1">
                  <c:v>107951.52499999999</c:v>
                </c:pt>
                <c:pt idx="2">
                  <c:v>132646.9</c:v>
                </c:pt>
                <c:pt idx="3">
                  <c:v>157342.27499999999</c:v>
                </c:pt>
                <c:pt idx="4">
                  <c:v>182037.65000000002</c:v>
                </c:pt>
              </c:numCache>
            </c:numRef>
          </c:val>
          <c:smooth val="0"/>
        </c:ser>
        <c:ser>
          <c:idx val="2"/>
          <c:order val="2"/>
          <c:tx>
            <c:strRef>
              <c:f>Hoja2!$D$23</c:f>
              <c:strCache>
                <c:ptCount val="1"/>
                <c:pt idx="0">
                  <c:v>COSTOS</c:v>
                </c:pt>
              </c:strCache>
            </c:strRef>
          </c:tx>
          <c:val>
            <c:numRef>
              <c:f>Hoja2!$D$24:$D$28</c:f>
              <c:numCache>
                <c:formatCode>_(* #,##0.00_);_(* \(#,##0.00\);_(* "-"??_);_(@_)</c:formatCode>
                <c:ptCount val="5"/>
                <c:pt idx="0">
                  <c:v>90361.493749999994</c:v>
                </c:pt>
                <c:pt idx="1">
                  <c:v>111351.14479166667</c:v>
                </c:pt>
                <c:pt idx="2">
                  <c:v>132340.79583333334</c:v>
                </c:pt>
                <c:pt idx="3">
                  <c:v>153330.44687499999</c:v>
                </c:pt>
                <c:pt idx="4">
                  <c:v>174320.09791666665</c:v>
                </c:pt>
              </c:numCache>
            </c:numRef>
          </c:val>
          <c:smooth val="0"/>
        </c:ser>
        <c:ser>
          <c:idx val="3"/>
          <c:order val="3"/>
          <c:tx>
            <c:strRef>
              <c:f>Hoja2!$E$23</c:f>
              <c:strCache>
                <c:ptCount val="1"/>
                <c:pt idx="0">
                  <c:v>UTILIDAD</c:v>
                </c:pt>
              </c:strCache>
            </c:strRef>
          </c:tx>
          <c:val>
            <c:numRef>
              <c:f>Hoja2!$E$24:$E$28</c:f>
              <c:numCache>
                <c:formatCode>_(* #,##0.00_);_(* \(#,##0.00\);_(* "-"??_);_(@_)</c:formatCode>
                <c:ptCount val="5"/>
                <c:pt idx="0">
                  <c:v>-7105.34375</c:v>
                </c:pt>
                <c:pt idx="1">
                  <c:v>-3399.6197916666715</c:v>
                </c:pt>
                <c:pt idx="2">
                  <c:v>306.10416666665697</c:v>
                </c:pt>
                <c:pt idx="3">
                  <c:v>4011.828125</c:v>
                </c:pt>
                <c:pt idx="4">
                  <c:v>7717.5520833333721</c:v>
                </c:pt>
              </c:numCache>
            </c:numRef>
          </c:val>
          <c:smooth val="0"/>
        </c:ser>
        <c:dLbls>
          <c:showLegendKey val="0"/>
          <c:showVal val="0"/>
          <c:showCatName val="0"/>
          <c:showSerName val="0"/>
          <c:showPercent val="0"/>
          <c:showBubbleSize val="0"/>
        </c:dLbls>
        <c:marker val="1"/>
        <c:smooth val="0"/>
        <c:axId val="279096824"/>
        <c:axId val="279103096"/>
      </c:lineChart>
      <c:catAx>
        <c:axId val="279096824"/>
        <c:scaling>
          <c:orientation val="minMax"/>
        </c:scaling>
        <c:delete val="0"/>
        <c:axPos val="b"/>
        <c:majorTickMark val="none"/>
        <c:minorTickMark val="none"/>
        <c:tickLblPos val="nextTo"/>
        <c:crossAx val="279103096"/>
        <c:crosses val="autoZero"/>
        <c:auto val="1"/>
        <c:lblAlgn val="ctr"/>
        <c:lblOffset val="100"/>
        <c:noMultiLvlLbl val="0"/>
      </c:catAx>
      <c:valAx>
        <c:axId val="279103096"/>
        <c:scaling>
          <c:orientation val="minMax"/>
        </c:scaling>
        <c:delete val="0"/>
        <c:axPos val="l"/>
        <c:majorGridlines/>
        <c:title>
          <c:overlay val="0"/>
        </c:title>
        <c:numFmt formatCode="General" sourceLinked="1"/>
        <c:majorTickMark val="none"/>
        <c:minorTickMark val="none"/>
        <c:tickLblPos val="nextTo"/>
        <c:crossAx val="279096824"/>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dirty="0" smtClean="0"/>
              <a:t>OCUPACIÓN LABORAL</a:t>
            </a:r>
            <a:endParaRPr lang="en-US" dirty="0"/>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'DATOS GENERALES'!$C$21</c:f>
              <c:strCache>
                <c:ptCount val="1"/>
                <c:pt idx="0">
                  <c:v>OCUPACIÓN</c:v>
                </c:pt>
              </c:strCache>
            </c:strRef>
          </c:tx>
          <c:dLbls>
            <c:spPr>
              <a:noFill/>
              <a:ln>
                <a:noFill/>
              </a:ln>
              <a:effectLst/>
            </c:spPr>
            <c:txPr>
              <a:bodyPr/>
              <a:lstStyle/>
              <a:p>
                <a:pPr>
                  <a:defRPr sz="1600"/>
                </a:pPr>
                <a:endParaRPr lang="es-EC"/>
              </a:p>
            </c:txPr>
            <c:showLegendKey val="0"/>
            <c:showVal val="0"/>
            <c:showCatName val="1"/>
            <c:showSerName val="0"/>
            <c:showPercent val="1"/>
            <c:showBubbleSize val="0"/>
            <c:showLeaderLines val="1"/>
            <c:extLst>
              <c:ext xmlns:c15="http://schemas.microsoft.com/office/drawing/2012/chart" uri="{CE6537A1-D6FC-4f65-9D91-7224C49458BB}"/>
            </c:extLst>
          </c:dLbls>
          <c:cat>
            <c:strRef>
              <c:f>'DATOS GENERALES'!$B$22:$B$24</c:f>
              <c:strCache>
                <c:ptCount val="3"/>
                <c:pt idx="0">
                  <c:v>Estudiante</c:v>
                </c:pt>
                <c:pt idx="1">
                  <c:v>Trabaja</c:v>
                </c:pt>
                <c:pt idx="2">
                  <c:v>Jubilado</c:v>
                </c:pt>
              </c:strCache>
            </c:strRef>
          </c:cat>
          <c:val>
            <c:numRef>
              <c:f>'DATOS GENERALES'!$C$22:$C$24</c:f>
              <c:numCache>
                <c:formatCode>General</c:formatCode>
                <c:ptCount val="3"/>
                <c:pt idx="0">
                  <c:v>25</c:v>
                </c:pt>
                <c:pt idx="1">
                  <c:v>104</c:v>
                </c:pt>
                <c:pt idx="2">
                  <c:v>143</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'PREGUNTA N°1 y N°2'!$C$2</c:f>
              <c:strCache>
                <c:ptCount val="1"/>
                <c:pt idx="0">
                  <c:v>¿Qué le motiva a visitar Ecuador?</c:v>
                </c:pt>
              </c:strCache>
            </c:strRef>
          </c:tx>
          <c:dLbls>
            <c:spPr>
              <a:noFill/>
              <a:ln>
                <a:noFill/>
              </a:ln>
              <a:effectLst/>
            </c:spPr>
            <c:txPr>
              <a:bodyPr/>
              <a:lstStyle/>
              <a:p>
                <a:pPr>
                  <a:defRPr sz="1800"/>
                </a:pPr>
                <a:endParaRPr lang="es-EC"/>
              </a:p>
            </c:txPr>
            <c:showLegendKey val="0"/>
            <c:showVal val="0"/>
            <c:showCatName val="1"/>
            <c:showSerName val="0"/>
            <c:showPercent val="1"/>
            <c:showBubbleSize val="0"/>
            <c:showLeaderLines val="1"/>
            <c:extLst>
              <c:ext xmlns:c15="http://schemas.microsoft.com/office/drawing/2012/chart" uri="{CE6537A1-D6FC-4f65-9D91-7224C49458BB}"/>
            </c:extLst>
          </c:dLbls>
          <c:cat>
            <c:strRef>
              <c:f>'PREGUNTA N°1 y N°2'!$B$3:$B$5</c:f>
              <c:strCache>
                <c:ptCount val="3"/>
                <c:pt idx="0">
                  <c:v>Turismo</c:v>
                </c:pt>
                <c:pt idx="1">
                  <c:v>Negocios</c:v>
                </c:pt>
                <c:pt idx="2">
                  <c:v>Educación</c:v>
                </c:pt>
              </c:strCache>
            </c:strRef>
          </c:cat>
          <c:val>
            <c:numRef>
              <c:f>'PREGUNTA N°1 y N°2'!$C$3:$C$5</c:f>
              <c:numCache>
                <c:formatCode>General</c:formatCode>
                <c:ptCount val="3"/>
                <c:pt idx="0">
                  <c:v>176</c:v>
                </c:pt>
                <c:pt idx="1">
                  <c:v>73</c:v>
                </c:pt>
                <c:pt idx="2">
                  <c:v>23</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title>
      <c:layout>
        <c:manualLayout>
          <c:xMode val="edge"/>
          <c:yMode val="edge"/>
          <c:x val="0.11434304570447339"/>
          <c:y val="5.487045496032153E-2"/>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'PREGUNTA N°1 y N°2'!$H$2</c:f>
              <c:strCache>
                <c:ptCount val="1"/>
                <c:pt idx="0">
                  <c:v>¿Cuáles son los aspectos que más le interesa conocer de Ecuador?</c:v>
                </c:pt>
              </c:strCache>
            </c:strRef>
          </c:tx>
          <c:dLbls>
            <c:spPr>
              <a:noFill/>
              <a:ln>
                <a:noFill/>
              </a:ln>
              <a:effectLst/>
            </c:spPr>
            <c:txPr>
              <a:bodyPr/>
              <a:lstStyle/>
              <a:p>
                <a:pPr>
                  <a:defRPr sz="1600"/>
                </a:pPr>
                <a:endParaRPr lang="es-EC"/>
              </a:p>
            </c:txPr>
            <c:showLegendKey val="0"/>
            <c:showVal val="0"/>
            <c:showCatName val="1"/>
            <c:showSerName val="0"/>
            <c:showPercent val="1"/>
            <c:showBubbleSize val="0"/>
            <c:showLeaderLines val="1"/>
            <c:extLst>
              <c:ext xmlns:c15="http://schemas.microsoft.com/office/drawing/2012/chart" uri="{CE6537A1-D6FC-4f65-9D91-7224C49458BB}"/>
            </c:extLst>
          </c:dLbls>
          <c:cat>
            <c:strRef>
              <c:f>'PREGUNTA N°1 y N°2'!$G$3:$G$6</c:f>
              <c:strCache>
                <c:ptCount val="4"/>
                <c:pt idx="0">
                  <c:v>Biodiversidad cultural</c:v>
                </c:pt>
                <c:pt idx="1">
                  <c:v>Biodiversidad animal y vegetal</c:v>
                </c:pt>
                <c:pt idx="2">
                  <c:v>Paisaje</c:v>
                </c:pt>
                <c:pt idx="3">
                  <c:v>Turismo de aventura</c:v>
                </c:pt>
              </c:strCache>
            </c:strRef>
          </c:cat>
          <c:val>
            <c:numRef>
              <c:f>'PREGUNTA N°1 y N°2'!$H$3:$H$6</c:f>
              <c:numCache>
                <c:formatCode>General</c:formatCode>
                <c:ptCount val="4"/>
                <c:pt idx="0">
                  <c:v>89</c:v>
                </c:pt>
                <c:pt idx="1">
                  <c:v>120</c:v>
                </c:pt>
                <c:pt idx="2">
                  <c:v>78</c:v>
                </c:pt>
                <c:pt idx="3">
                  <c:v>80</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title>
      <c:overlay val="0"/>
      <c:txPr>
        <a:bodyPr/>
        <a:lstStyle/>
        <a:p>
          <a:pPr>
            <a:defRPr sz="2400"/>
          </a:pPr>
          <a:endParaRPr lang="es-EC"/>
        </a:p>
      </c:txPr>
    </c:title>
    <c:autoTitleDeleted val="0"/>
    <c:view3D>
      <c:rotX val="30"/>
      <c:rotY val="0"/>
      <c:rAngAx val="0"/>
    </c:view3D>
    <c:floor>
      <c:thickness val="0"/>
    </c:floor>
    <c:sideWall>
      <c:thickness val="0"/>
    </c:sideWall>
    <c:backWall>
      <c:thickness val="0"/>
    </c:backWall>
    <c:plotArea>
      <c:layout>
        <c:manualLayout>
          <c:layoutTarget val="inner"/>
          <c:xMode val="edge"/>
          <c:yMode val="edge"/>
          <c:x val="7.9668630722446773E-2"/>
          <c:y val="0.24350504264958214"/>
          <c:w val="0.84066273855510643"/>
          <c:h val="0.71599097013912039"/>
        </c:manualLayout>
      </c:layout>
      <c:pie3DChart>
        <c:varyColors val="1"/>
        <c:ser>
          <c:idx val="0"/>
          <c:order val="0"/>
          <c:tx>
            <c:strRef>
              <c:f>'PREGUNTA N°3 y N°4'!$C$2</c:f>
              <c:strCache>
                <c:ptCount val="1"/>
                <c:pt idx="0">
                  <c:v>¿Cuántas veces ha visitado Ecuador anteriormente?</c:v>
                </c:pt>
              </c:strCache>
            </c:strRef>
          </c:tx>
          <c:dLbls>
            <c:spPr>
              <a:noFill/>
              <a:ln>
                <a:noFill/>
              </a:ln>
              <a:effectLst/>
            </c:spPr>
            <c:txPr>
              <a:bodyPr/>
              <a:lstStyle/>
              <a:p>
                <a:pPr>
                  <a:defRPr sz="1600"/>
                </a:pPr>
                <a:endParaRPr lang="es-EC"/>
              </a:p>
            </c:txPr>
            <c:showLegendKey val="0"/>
            <c:showVal val="0"/>
            <c:showCatName val="1"/>
            <c:showSerName val="0"/>
            <c:showPercent val="1"/>
            <c:showBubbleSize val="0"/>
            <c:showLeaderLines val="1"/>
            <c:extLst>
              <c:ext xmlns:c15="http://schemas.microsoft.com/office/drawing/2012/chart" uri="{CE6537A1-D6FC-4f65-9D91-7224C49458BB}"/>
            </c:extLst>
          </c:dLbls>
          <c:cat>
            <c:strRef>
              <c:f>'PREGUNTA N°3 y N°4'!$B$3:$B$6</c:f>
              <c:strCache>
                <c:ptCount val="4"/>
                <c:pt idx="0">
                  <c:v>Primera vez</c:v>
                </c:pt>
                <c:pt idx="1">
                  <c:v>Una vez</c:v>
                </c:pt>
                <c:pt idx="2">
                  <c:v>Dos veces</c:v>
                </c:pt>
                <c:pt idx="3">
                  <c:v>Tres veces en adelante</c:v>
                </c:pt>
              </c:strCache>
            </c:strRef>
          </c:cat>
          <c:val>
            <c:numRef>
              <c:f>'PREGUNTA N°3 y N°4'!$C$3:$C$6</c:f>
              <c:numCache>
                <c:formatCode>General</c:formatCode>
                <c:ptCount val="4"/>
                <c:pt idx="0">
                  <c:v>98</c:v>
                </c:pt>
                <c:pt idx="1">
                  <c:v>47</c:v>
                </c:pt>
                <c:pt idx="2">
                  <c:v>20</c:v>
                </c:pt>
                <c:pt idx="3">
                  <c:v>11</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'PREGUNTA N°3 y N°4'!$H$2</c:f>
              <c:strCache>
                <c:ptCount val="1"/>
                <c:pt idx="0">
                  <c:v>¿De las cuatro regiones naturales de Ecuador, cual es la que más le interesaría visitar?</c:v>
                </c:pt>
              </c:strCache>
            </c:strRef>
          </c:tx>
          <c:dLbls>
            <c:spPr>
              <a:noFill/>
              <a:ln>
                <a:noFill/>
              </a:ln>
              <a:effectLst/>
            </c:spPr>
            <c:txPr>
              <a:bodyPr/>
              <a:lstStyle/>
              <a:p>
                <a:pPr>
                  <a:defRPr sz="1800"/>
                </a:pPr>
                <a:endParaRPr lang="es-EC"/>
              </a:p>
            </c:txPr>
            <c:showLegendKey val="0"/>
            <c:showVal val="0"/>
            <c:showCatName val="1"/>
            <c:showSerName val="0"/>
            <c:showPercent val="1"/>
            <c:showBubbleSize val="0"/>
            <c:showLeaderLines val="1"/>
            <c:extLst>
              <c:ext xmlns:c15="http://schemas.microsoft.com/office/drawing/2012/chart" uri="{CE6537A1-D6FC-4f65-9D91-7224C49458BB}"/>
            </c:extLst>
          </c:dLbls>
          <c:cat>
            <c:strRef>
              <c:f>'PREGUNTA N°3 y N°4'!$G$3:$G$6</c:f>
              <c:strCache>
                <c:ptCount val="4"/>
                <c:pt idx="0">
                  <c:v>Costa </c:v>
                </c:pt>
                <c:pt idx="1">
                  <c:v>Sierra </c:v>
                </c:pt>
                <c:pt idx="2">
                  <c:v>Amazonia </c:v>
                </c:pt>
                <c:pt idx="3">
                  <c:v>Región Insular/Galápagos</c:v>
                </c:pt>
              </c:strCache>
            </c:strRef>
          </c:cat>
          <c:val>
            <c:numRef>
              <c:f>'PREGUNTA N°3 y N°4'!$H$3:$H$6</c:f>
              <c:numCache>
                <c:formatCode>General</c:formatCode>
                <c:ptCount val="4"/>
                <c:pt idx="0">
                  <c:v>10</c:v>
                </c:pt>
                <c:pt idx="1">
                  <c:v>29</c:v>
                </c:pt>
                <c:pt idx="2">
                  <c:v>61</c:v>
                </c:pt>
                <c:pt idx="3">
                  <c:v>76</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title>
      <c:overlay val="0"/>
      <c:txPr>
        <a:bodyPr/>
        <a:lstStyle/>
        <a:p>
          <a:pPr>
            <a:defRPr sz="2000"/>
          </a:pPr>
          <a:endParaRPr lang="es-EC"/>
        </a:p>
      </c:txPr>
    </c:title>
    <c:autoTitleDeleted val="0"/>
    <c:view3D>
      <c:rotX val="30"/>
      <c:rotY val="0"/>
      <c:rAngAx val="0"/>
    </c:view3D>
    <c:floor>
      <c:thickness val="0"/>
    </c:floor>
    <c:sideWall>
      <c:thickness val="0"/>
    </c:sideWall>
    <c:backWall>
      <c:thickness val="0"/>
    </c:backWall>
    <c:plotArea>
      <c:layout/>
      <c:pie3DChart>
        <c:varyColors val="1"/>
        <c:ser>
          <c:idx val="0"/>
          <c:order val="0"/>
          <c:tx>
            <c:strRef>
              <c:f>'PREGUNTA N°5 y N°6'!$C$2</c:f>
              <c:strCache>
                <c:ptCount val="1"/>
                <c:pt idx="0">
                  <c:v>Si su interés es visitar la región amazónica, ¿Qué le motiva/ría a realizar un viaje hacia este destino?</c:v>
                </c:pt>
              </c:strCache>
            </c:strRef>
          </c:tx>
          <c:dLbls>
            <c:spPr>
              <a:noFill/>
              <a:ln>
                <a:noFill/>
              </a:ln>
              <a:effectLst/>
            </c:spPr>
            <c:txPr>
              <a:bodyPr/>
              <a:lstStyle/>
              <a:p>
                <a:pPr>
                  <a:defRPr sz="1400"/>
                </a:pPr>
                <a:endParaRPr lang="es-EC"/>
              </a:p>
            </c:txPr>
            <c:showLegendKey val="0"/>
            <c:showVal val="0"/>
            <c:showCatName val="1"/>
            <c:showSerName val="0"/>
            <c:showPercent val="1"/>
            <c:showBubbleSize val="0"/>
            <c:showLeaderLines val="1"/>
            <c:extLst>
              <c:ext xmlns:c15="http://schemas.microsoft.com/office/drawing/2012/chart" uri="{CE6537A1-D6FC-4f65-9D91-7224C49458BB}"/>
            </c:extLst>
          </c:dLbls>
          <c:cat>
            <c:strRef>
              <c:f>'PREGUNTA N°5 y N°6'!$B$3:$B$7</c:f>
              <c:strCache>
                <c:ptCount val="5"/>
                <c:pt idx="0">
                  <c:v>Descanso</c:v>
                </c:pt>
                <c:pt idx="1">
                  <c:v>Apreciar la flora y fauna de la región</c:v>
                </c:pt>
                <c:pt idx="2">
                  <c:v>Realizar actividades de turismo de aventura</c:v>
                </c:pt>
                <c:pt idx="3">
                  <c:v>Convivir con grupos étnicos de la región </c:v>
                </c:pt>
                <c:pt idx="4">
                  <c:v>Visitar el Parque Nacional Yasuní </c:v>
                </c:pt>
              </c:strCache>
            </c:strRef>
          </c:cat>
          <c:val>
            <c:numRef>
              <c:f>'PREGUNTA N°5 y N°6'!$C$3:$C$7</c:f>
              <c:numCache>
                <c:formatCode>General</c:formatCode>
                <c:ptCount val="5"/>
                <c:pt idx="0">
                  <c:v>23</c:v>
                </c:pt>
                <c:pt idx="1">
                  <c:v>52</c:v>
                </c:pt>
                <c:pt idx="2">
                  <c:v>38</c:v>
                </c:pt>
                <c:pt idx="3">
                  <c:v>41</c:v>
                </c:pt>
                <c:pt idx="4">
                  <c:v>55</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title>
      <c:overlay val="0"/>
      <c:txPr>
        <a:bodyPr/>
        <a:lstStyle/>
        <a:p>
          <a:pPr>
            <a:defRPr sz="2400"/>
          </a:pPr>
          <a:endParaRPr lang="es-EC"/>
        </a:p>
      </c:txPr>
    </c:title>
    <c:autoTitleDeleted val="0"/>
    <c:view3D>
      <c:rotX val="30"/>
      <c:rotY val="0"/>
      <c:rAngAx val="0"/>
    </c:view3D>
    <c:floor>
      <c:thickness val="0"/>
    </c:floor>
    <c:sideWall>
      <c:thickness val="0"/>
    </c:sideWall>
    <c:backWall>
      <c:thickness val="0"/>
    </c:backWall>
    <c:plotArea>
      <c:layout/>
      <c:pie3DChart>
        <c:varyColors val="1"/>
        <c:ser>
          <c:idx val="0"/>
          <c:order val="0"/>
          <c:tx>
            <c:strRef>
              <c:f>'PREGUNTA N°5 y N°6'!$H$2</c:f>
              <c:strCache>
                <c:ptCount val="1"/>
                <c:pt idx="0">
                  <c:v>¿Qué actividades le interesaría realizar en la Región Amazónica?</c:v>
                </c:pt>
              </c:strCache>
            </c:strRef>
          </c:tx>
          <c:dLbls>
            <c:spPr>
              <a:noFill/>
              <a:ln>
                <a:noFill/>
              </a:ln>
              <a:effectLst/>
            </c:spPr>
            <c:txPr>
              <a:bodyPr/>
              <a:lstStyle/>
              <a:p>
                <a:pPr>
                  <a:defRPr sz="1200"/>
                </a:pPr>
                <a:endParaRPr lang="es-EC"/>
              </a:p>
            </c:txPr>
            <c:showLegendKey val="0"/>
            <c:showVal val="0"/>
            <c:showCatName val="1"/>
            <c:showSerName val="0"/>
            <c:showPercent val="1"/>
            <c:showBubbleSize val="0"/>
            <c:showLeaderLines val="1"/>
            <c:extLst>
              <c:ext xmlns:c15="http://schemas.microsoft.com/office/drawing/2012/chart" uri="{CE6537A1-D6FC-4f65-9D91-7224C49458BB}"/>
            </c:extLst>
          </c:dLbls>
          <c:cat>
            <c:strRef>
              <c:f>'PREGUNTA N°5 y N°6'!$G$3:$G$10</c:f>
              <c:strCache>
                <c:ptCount val="8"/>
                <c:pt idx="0">
                  <c:v>Caminatas por la selva</c:v>
                </c:pt>
                <c:pt idx="1">
                  <c:v>Observación de animales en su hábitat natural</c:v>
                </c:pt>
                <c:pt idx="2">
                  <c:v>Participación en fiestas étnicas tradicionales </c:v>
                </c:pt>
                <c:pt idx="3">
                  <c:v>Realización de artesanías </c:v>
                </c:pt>
                <c:pt idx="4">
                  <c:v>Oralidad: leyendas y mitos de la comunidades indígenas</c:v>
                </c:pt>
                <c:pt idx="5">
                  <c:v>Ratting</c:v>
                </c:pt>
                <c:pt idx="6">
                  <c:v>Canoppy</c:v>
                </c:pt>
                <c:pt idx="7">
                  <c:v>Paseo en cayac</c:v>
                </c:pt>
              </c:strCache>
            </c:strRef>
          </c:cat>
          <c:val>
            <c:numRef>
              <c:f>'PREGUNTA N°5 y N°6'!$H$3:$H$10</c:f>
              <c:numCache>
                <c:formatCode>General</c:formatCode>
                <c:ptCount val="8"/>
                <c:pt idx="0">
                  <c:v>45</c:v>
                </c:pt>
                <c:pt idx="1">
                  <c:v>59</c:v>
                </c:pt>
                <c:pt idx="2">
                  <c:v>27</c:v>
                </c:pt>
                <c:pt idx="3">
                  <c:v>24</c:v>
                </c:pt>
                <c:pt idx="4">
                  <c:v>46</c:v>
                </c:pt>
                <c:pt idx="5">
                  <c:v>27</c:v>
                </c:pt>
                <c:pt idx="6">
                  <c:v>32</c:v>
                </c:pt>
                <c:pt idx="7">
                  <c:v>35</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diagrams/_rels/data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ata8.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74D6DA-8100-4009-B6A4-BCB15257D308}" type="doc">
      <dgm:prSet loTypeId="urn:microsoft.com/office/officeart/2005/8/layout/gear1" loCatId="cycle" qsTypeId="urn:microsoft.com/office/officeart/2005/8/quickstyle/simple3" qsCatId="simple" csTypeId="urn:microsoft.com/office/officeart/2005/8/colors/colorful3" csCatId="colorful" phldr="1"/>
      <dgm:spPr/>
    </dgm:pt>
    <dgm:pt modelId="{6DCD4E23-1363-46C8-9BC5-D04301FEADCD}">
      <dgm:prSet phldrT="[Texto]"/>
      <dgm:spPr/>
      <dgm:t>
        <a:bodyPr/>
        <a:lstStyle/>
        <a:p>
          <a:r>
            <a:rPr lang="es-EC" dirty="0" smtClean="0"/>
            <a:t>Problema: Desarrollo limitado del turismo en la provincia de Pastaza</a:t>
          </a:r>
          <a:endParaRPr lang="es-EC" dirty="0"/>
        </a:p>
      </dgm:t>
    </dgm:pt>
    <dgm:pt modelId="{B5E321FE-B9A2-4C99-8DE8-B18A983627B2}" type="parTrans" cxnId="{EC48DF0F-0B47-402F-B40E-B00FD94ECDE6}">
      <dgm:prSet/>
      <dgm:spPr/>
      <dgm:t>
        <a:bodyPr/>
        <a:lstStyle/>
        <a:p>
          <a:endParaRPr lang="es-EC"/>
        </a:p>
      </dgm:t>
    </dgm:pt>
    <dgm:pt modelId="{7DBE65A0-C710-4F34-9809-C01B1A8CBF74}" type="sibTrans" cxnId="{EC48DF0F-0B47-402F-B40E-B00FD94ECDE6}">
      <dgm:prSet/>
      <dgm:spPr/>
      <dgm:t>
        <a:bodyPr/>
        <a:lstStyle/>
        <a:p>
          <a:endParaRPr lang="es-EC"/>
        </a:p>
      </dgm:t>
    </dgm:pt>
    <dgm:pt modelId="{FA921EB9-E657-4B63-A206-8E78E6D0AB05}">
      <dgm:prSet phldrT="[Texto]"/>
      <dgm:spPr/>
      <dgm:t>
        <a:bodyPr/>
        <a:lstStyle/>
        <a:p>
          <a:r>
            <a:rPr lang="es-EC" dirty="0" smtClean="0"/>
            <a:t>Justificación: Impulsar el crecimiento del sector turístico.</a:t>
          </a:r>
          <a:endParaRPr lang="es-EC" dirty="0"/>
        </a:p>
      </dgm:t>
    </dgm:pt>
    <dgm:pt modelId="{8015A063-D435-4C33-B849-9BFE4EFC4900}" type="parTrans" cxnId="{757E8847-CDE9-4823-86A1-7CE596EA632D}">
      <dgm:prSet/>
      <dgm:spPr/>
      <dgm:t>
        <a:bodyPr/>
        <a:lstStyle/>
        <a:p>
          <a:endParaRPr lang="es-EC"/>
        </a:p>
      </dgm:t>
    </dgm:pt>
    <dgm:pt modelId="{1799725B-3013-4BE0-B9DE-8D9F695B3AAD}" type="sibTrans" cxnId="{757E8847-CDE9-4823-86A1-7CE596EA632D}">
      <dgm:prSet/>
      <dgm:spPr/>
      <dgm:t>
        <a:bodyPr/>
        <a:lstStyle/>
        <a:p>
          <a:endParaRPr lang="es-EC"/>
        </a:p>
      </dgm:t>
    </dgm:pt>
    <dgm:pt modelId="{62E6FFDA-59EA-4994-945C-3F23D0DD699A}">
      <dgm:prSet phldrT="[Texto]"/>
      <dgm:spPr/>
      <dgm:t>
        <a:bodyPr/>
        <a:lstStyle/>
        <a:p>
          <a:r>
            <a:rPr lang="es-EC" dirty="0" smtClean="0"/>
            <a:t>Antecedentes: Cambio de la Matriz productiva</a:t>
          </a:r>
          <a:endParaRPr lang="es-EC" dirty="0"/>
        </a:p>
      </dgm:t>
    </dgm:pt>
    <dgm:pt modelId="{A05205A9-A48B-4310-9905-93011F199E27}" type="parTrans" cxnId="{6698B6D6-C9F6-4DC6-AE59-55138C10B5D7}">
      <dgm:prSet/>
      <dgm:spPr/>
      <dgm:t>
        <a:bodyPr/>
        <a:lstStyle/>
        <a:p>
          <a:endParaRPr lang="es-EC"/>
        </a:p>
      </dgm:t>
    </dgm:pt>
    <dgm:pt modelId="{6522A9C7-C64E-4CB7-8351-6BE202ED24D4}" type="sibTrans" cxnId="{6698B6D6-C9F6-4DC6-AE59-55138C10B5D7}">
      <dgm:prSet/>
      <dgm:spPr/>
      <dgm:t>
        <a:bodyPr/>
        <a:lstStyle/>
        <a:p>
          <a:endParaRPr lang="es-EC"/>
        </a:p>
      </dgm:t>
    </dgm:pt>
    <dgm:pt modelId="{8019E01D-7756-4A29-9BB8-DFBEE527BE94}" type="pres">
      <dgm:prSet presAssocID="{7C74D6DA-8100-4009-B6A4-BCB15257D308}" presName="composite" presStyleCnt="0">
        <dgm:presLayoutVars>
          <dgm:chMax val="3"/>
          <dgm:animLvl val="lvl"/>
          <dgm:resizeHandles val="exact"/>
        </dgm:presLayoutVars>
      </dgm:prSet>
      <dgm:spPr/>
    </dgm:pt>
    <dgm:pt modelId="{876FA2B9-A107-4895-ACE2-825EBB245E96}" type="pres">
      <dgm:prSet presAssocID="{6DCD4E23-1363-46C8-9BC5-D04301FEADCD}" presName="gear1" presStyleLbl="node1" presStyleIdx="0" presStyleCnt="3">
        <dgm:presLayoutVars>
          <dgm:chMax val="1"/>
          <dgm:bulletEnabled val="1"/>
        </dgm:presLayoutVars>
      </dgm:prSet>
      <dgm:spPr/>
      <dgm:t>
        <a:bodyPr/>
        <a:lstStyle/>
        <a:p>
          <a:endParaRPr lang="es-EC"/>
        </a:p>
      </dgm:t>
    </dgm:pt>
    <dgm:pt modelId="{5B6E980C-4E7C-4AC2-82B5-ABE61ABD7F57}" type="pres">
      <dgm:prSet presAssocID="{6DCD4E23-1363-46C8-9BC5-D04301FEADCD}" presName="gear1srcNode" presStyleLbl="node1" presStyleIdx="0" presStyleCnt="3"/>
      <dgm:spPr/>
      <dgm:t>
        <a:bodyPr/>
        <a:lstStyle/>
        <a:p>
          <a:endParaRPr lang="es-EC"/>
        </a:p>
      </dgm:t>
    </dgm:pt>
    <dgm:pt modelId="{36F8B283-706A-4226-9A9B-6734889E063B}" type="pres">
      <dgm:prSet presAssocID="{6DCD4E23-1363-46C8-9BC5-D04301FEADCD}" presName="gear1dstNode" presStyleLbl="node1" presStyleIdx="0" presStyleCnt="3"/>
      <dgm:spPr/>
      <dgm:t>
        <a:bodyPr/>
        <a:lstStyle/>
        <a:p>
          <a:endParaRPr lang="es-EC"/>
        </a:p>
      </dgm:t>
    </dgm:pt>
    <dgm:pt modelId="{D93E3D79-57E4-467C-97AC-7F9DCBED57A5}" type="pres">
      <dgm:prSet presAssocID="{FA921EB9-E657-4B63-A206-8E78E6D0AB05}" presName="gear2" presStyleLbl="node1" presStyleIdx="1" presStyleCnt="3">
        <dgm:presLayoutVars>
          <dgm:chMax val="1"/>
          <dgm:bulletEnabled val="1"/>
        </dgm:presLayoutVars>
      </dgm:prSet>
      <dgm:spPr/>
      <dgm:t>
        <a:bodyPr/>
        <a:lstStyle/>
        <a:p>
          <a:endParaRPr lang="es-EC"/>
        </a:p>
      </dgm:t>
    </dgm:pt>
    <dgm:pt modelId="{5092BBC9-9135-4524-B40C-2A2B56BF5761}" type="pres">
      <dgm:prSet presAssocID="{FA921EB9-E657-4B63-A206-8E78E6D0AB05}" presName="gear2srcNode" presStyleLbl="node1" presStyleIdx="1" presStyleCnt="3"/>
      <dgm:spPr/>
      <dgm:t>
        <a:bodyPr/>
        <a:lstStyle/>
        <a:p>
          <a:endParaRPr lang="es-EC"/>
        </a:p>
      </dgm:t>
    </dgm:pt>
    <dgm:pt modelId="{5B8D0593-9E57-4C20-BB6C-59844DE64E87}" type="pres">
      <dgm:prSet presAssocID="{FA921EB9-E657-4B63-A206-8E78E6D0AB05}" presName="gear2dstNode" presStyleLbl="node1" presStyleIdx="1" presStyleCnt="3"/>
      <dgm:spPr/>
      <dgm:t>
        <a:bodyPr/>
        <a:lstStyle/>
        <a:p>
          <a:endParaRPr lang="es-EC"/>
        </a:p>
      </dgm:t>
    </dgm:pt>
    <dgm:pt modelId="{A6B05436-C8E1-41C1-98D9-4A5B76676F68}" type="pres">
      <dgm:prSet presAssocID="{62E6FFDA-59EA-4994-945C-3F23D0DD699A}" presName="gear3" presStyleLbl="node1" presStyleIdx="2" presStyleCnt="3"/>
      <dgm:spPr/>
      <dgm:t>
        <a:bodyPr/>
        <a:lstStyle/>
        <a:p>
          <a:endParaRPr lang="es-EC"/>
        </a:p>
      </dgm:t>
    </dgm:pt>
    <dgm:pt modelId="{0D62CE61-53B8-4E81-B92C-35682261D2B1}" type="pres">
      <dgm:prSet presAssocID="{62E6FFDA-59EA-4994-945C-3F23D0DD699A}" presName="gear3tx" presStyleLbl="node1" presStyleIdx="2" presStyleCnt="3">
        <dgm:presLayoutVars>
          <dgm:chMax val="1"/>
          <dgm:bulletEnabled val="1"/>
        </dgm:presLayoutVars>
      </dgm:prSet>
      <dgm:spPr/>
      <dgm:t>
        <a:bodyPr/>
        <a:lstStyle/>
        <a:p>
          <a:endParaRPr lang="es-EC"/>
        </a:p>
      </dgm:t>
    </dgm:pt>
    <dgm:pt modelId="{5847F7CD-2461-4A70-8B4B-2F2D8D3968B3}" type="pres">
      <dgm:prSet presAssocID="{62E6FFDA-59EA-4994-945C-3F23D0DD699A}" presName="gear3srcNode" presStyleLbl="node1" presStyleIdx="2" presStyleCnt="3"/>
      <dgm:spPr/>
      <dgm:t>
        <a:bodyPr/>
        <a:lstStyle/>
        <a:p>
          <a:endParaRPr lang="es-EC"/>
        </a:p>
      </dgm:t>
    </dgm:pt>
    <dgm:pt modelId="{1E87386B-933B-4111-AE5F-6B5D1B189C42}" type="pres">
      <dgm:prSet presAssocID="{62E6FFDA-59EA-4994-945C-3F23D0DD699A}" presName="gear3dstNode" presStyleLbl="node1" presStyleIdx="2" presStyleCnt="3"/>
      <dgm:spPr/>
      <dgm:t>
        <a:bodyPr/>
        <a:lstStyle/>
        <a:p>
          <a:endParaRPr lang="es-EC"/>
        </a:p>
      </dgm:t>
    </dgm:pt>
    <dgm:pt modelId="{BDF2DA8E-FEF5-4E9A-94CA-975EB0509790}" type="pres">
      <dgm:prSet presAssocID="{7DBE65A0-C710-4F34-9809-C01B1A8CBF74}" presName="connector1" presStyleLbl="sibTrans2D1" presStyleIdx="0" presStyleCnt="3"/>
      <dgm:spPr/>
      <dgm:t>
        <a:bodyPr/>
        <a:lstStyle/>
        <a:p>
          <a:endParaRPr lang="es-EC"/>
        </a:p>
      </dgm:t>
    </dgm:pt>
    <dgm:pt modelId="{408CF652-7E3B-4D74-928B-2C7BDBFB8A8A}" type="pres">
      <dgm:prSet presAssocID="{1799725B-3013-4BE0-B9DE-8D9F695B3AAD}" presName="connector2" presStyleLbl="sibTrans2D1" presStyleIdx="1" presStyleCnt="3"/>
      <dgm:spPr/>
      <dgm:t>
        <a:bodyPr/>
        <a:lstStyle/>
        <a:p>
          <a:endParaRPr lang="es-EC"/>
        </a:p>
      </dgm:t>
    </dgm:pt>
    <dgm:pt modelId="{2E9CD27B-C039-41CE-8A51-9125DA6C0086}" type="pres">
      <dgm:prSet presAssocID="{6522A9C7-C64E-4CB7-8351-6BE202ED24D4}" presName="connector3" presStyleLbl="sibTrans2D1" presStyleIdx="2" presStyleCnt="3"/>
      <dgm:spPr/>
      <dgm:t>
        <a:bodyPr/>
        <a:lstStyle/>
        <a:p>
          <a:endParaRPr lang="es-EC"/>
        </a:p>
      </dgm:t>
    </dgm:pt>
  </dgm:ptLst>
  <dgm:cxnLst>
    <dgm:cxn modelId="{B27B98A2-65BD-47C2-9787-8F5086C4050B}" type="presOf" srcId="{FA921EB9-E657-4B63-A206-8E78E6D0AB05}" destId="{D93E3D79-57E4-467C-97AC-7F9DCBED57A5}" srcOrd="0" destOrd="0" presId="urn:microsoft.com/office/officeart/2005/8/layout/gear1"/>
    <dgm:cxn modelId="{F230296F-E48C-435C-8DD6-3CD9BF23B0C0}" type="presOf" srcId="{62E6FFDA-59EA-4994-945C-3F23D0DD699A}" destId="{1E87386B-933B-4111-AE5F-6B5D1B189C42}" srcOrd="3" destOrd="0" presId="urn:microsoft.com/office/officeart/2005/8/layout/gear1"/>
    <dgm:cxn modelId="{C4966D75-8855-401D-918C-0C4C954715A8}" type="presOf" srcId="{6DCD4E23-1363-46C8-9BC5-D04301FEADCD}" destId="{5B6E980C-4E7C-4AC2-82B5-ABE61ABD7F57}" srcOrd="1" destOrd="0" presId="urn:microsoft.com/office/officeart/2005/8/layout/gear1"/>
    <dgm:cxn modelId="{757E8847-CDE9-4823-86A1-7CE596EA632D}" srcId="{7C74D6DA-8100-4009-B6A4-BCB15257D308}" destId="{FA921EB9-E657-4B63-A206-8E78E6D0AB05}" srcOrd="1" destOrd="0" parTransId="{8015A063-D435-4C33-B849-9BFE4EFC4900}" sibTransId="{1799725B-3013-4BE0-B9DE-8D9F695B3AAD}"/>
    <dgm:cxn modelId="{BC03A64A-78CB-4A8F-9F82-49AAD99D2C42}" type="presOf" srcId="{6DCD4E23-1363-46C8-9BC5-D04301FEADCD}" destId="{876FA2B9-A107-4895-ACE2-825EBB245E96}" srcOrd="0" destOrd="0" presId="urn:microsoft.com/office/officeart/2005/8/layout/gear1"/>
    <dgm:cxn modelId="{70D8CF76-C856-4270-A375-1D6FC77A903B}" type="presOf" srcId="{62E6FFDA-59EA-4994-945C-3F23D0DD699A}" destId="{0D62CE61-53B8-4E81-B92C-35682261D2B1}" srcOrd="1" destOrd="0" presId="urn:microsoft.com/office/officeart/2005/8/layout/gear1"/>
    <dgm:cxn modelId="{0222DCFE-743C-48A1-A8C1-53013B099661}" type="presOf" srcId="{FA921EB9-E657-4B63-A206-8E78E6D0AB05}" destId="{5B8D0593-9E57-4C20-BB6C-59844DE64E87}" srcOrd="2" destOrd="0" presId="urn:microsoft.com/office/officeart/2005/8/layout/gear1"/>
    <dgm:cxn modelId="{71C3E933-780D-4EA4-BF6C-97F7590A5024}" type="presOf" srcId="{62E6FFDA-59EA-4994-945C-3F23D0DD699A}" destId="{A6B05436-C8E1-41C1-98D9-4A5B76676F68}" srcOrd="0" destOrd="0" presId="urn:microsoft.com/office/officeart/2005/8/layout/gear1"/>
    <dgm:cxn modelId="{70A690F3-B7B7-414E-93DD-AE8CE5434356}" type="presOf" srcId="{7C74D6DA-8100-4009-B6A4-BCB15257D308}" destId="{8019E01D-7756-4A29-9BB8-DFBEE527BE94}" srcOrd="0" destOrd="0" presId="urn:microsoft.com/office/officeart/2005/8/layout/gear1"/>
    <dgm:cxn modelId="{BB64B3BD-F02C-4252-A967-32D5DA05AEFE}" type="presOf" srcId="{FA921EB9-E657-4B63-A206-8E78E6D0AB05}" destId="{5092BBC9-9135-4524-B40C-2A2B56BF5761}" srcOrd="1" destOrd="0" presId="urn:microsoft.com/office/officeart/2005/8/layout/gear1"/>
    <dgm:cxn modelId="{33DF6D95-21E8-4CEE-BA1A-30CF135042CF}" type="presOf" srcId="{62E6FFDA-59EA-4994-945C-3F23D0DD699A}" destId="{5847F7CD-2461-4A70-8B4B-2F2D8D3968B3}" srcOrd="2" destOrd="0" presId="urn:microsoft.com/office/officeart/2005/8/layout/gear1"/>
    <dgm:cxn modelId="{432B7ACF-D54F-442E-8469-C67B800393CF}" type="presOf" srcId="{6522A9C7-C64E-4CB7-8351-6BE202ED24D4}" destId="{2E9CD27B-C039-41CE-8A51-9125DA6C0086}" srcOrd="0" destOrd="0" presId="urn:microsoft.com/office/officeart/2005/8/layout/gear1"/>
    <dgm:cxn modelId="{6698B6D6-C9F6-4DC6-AE59-55138C10B5D7}" srcId="{7C74D6DA-8100-4009-B6A4-BCB15257D308}" destId="{62E6FFDA-59EA-4994-945C-3F23D0DD699A}" srcOrd="2" destOrd="0" parTransId="{A05205A9-A48B-4310-9905-93011F199E27}" sibTransId="{6522A9C7-C64E-4CB7-8351-6BE202ED24D4}"/>
    <dgm:cxn modelId="{41C29F33-294C-473A-8818-58A0D01D4EC8}" type="presOf" srcId="{1799725B-3013-4BE0-B9DE-8D9F695B3AAD}" destId="{408CF652-7E3B-4D74-928B-2C7BDBFB8A8A}" srcOrd="0" destOrd="0" presId="urn:microsoft.com/office/officeart/2005/8/layout/gear1"/>
    <dgm:cxn modelId="{EC48DF0F-0B47-402F-B40E-B00FD94ECDE6}" srcId="{7C74D6DA-8100-4009-B6A4-BCB15257D308}" destId="{6DCD4E23-1363-46C8-9BC5-D04301FEADCD}" srcOrd="0" destOrd="0" parTransId="{B5E321FE-B9A2-4C99-8DE8-B18A983627B2}" sibTransId="{7DBE65A0-C710-4F34-9809-C01B1A8CBF74}"/>
    <dgm:cxn modelId="{6835698D-6725-4BB5-A73F-B594C3026909}" type="presOf" srcId="{6DCD4E23-1363-46C8-9BC5-D04301FEADCD}" destId="{36F8B283-706A-4226-9A9B-6734889E063B}" srcOrd="2" destOrd="0" presId="urn:microsoft.com/office/officeart/2005/8/layout/gear1"/>
    <dgm:cxn modelId="{2BBA401C-0BA0-4B5B-B126-304351A479E8}" type="presOf" srcId="{7DBE65A0-C710-4F34-9809-C01B1A8CBF74}" destId="{BDF2DA8E-FEF5-4E9A-94CA-975EB0509790}" srcOrd="0" destOrd="0" presId="urn:microsoft.com/office/officeart/2005/8/layout/gear1"/>
    <dgm:cxn modelId="{B1310AF4-759F-43A2-9CF4-36ACB512536B}" type="presParOf" srcId="{8019E01D-7756-4A29-9BB8-DFBEE527BE94}" destId="{876FA2B9-A107-4895-ACE2-825EBB245E96}" srcOrd="0" destOrd="0" presId="urn:microsoft.com/office/officeart/2005/8/layout/gear1"/>
    <dgm:cxn modelId="{DC050ADF-1470-425B-A4A1-2714E3A697BE}" type="presParOf" srcId="{8019E01D-7756-4A29-9BB8-DFBEE527BE94}" destId="{5B6E980C-4E7C-4AC2-82B5-ABE61ABD7F57}" srcOrd="1" destOrd="0" presId="urn:microsoft.com/office/officeart/2005/8/layout/gear1"/>
    <dgm:cxn modelId="{A3D846F2-3750-40EF-9B7B-2EF189B56F1A}" type="presParOf" srcId="{8019E01D-7756-4A29-9BB8-DFBEE527BE94}" destId="{36F8B283-706A-4226-9A9B-6734889E063B}" srcOrd="2" destOrd="0" presId="urn:microsoft.com/office/officeart/2005/8/layout/gear1"/>
    <dgm:cxn modelId="{B43E2F38-2DE9-46B6-9331-A26720A427E6}" type="presParOf" srcId="{8019E01D-7756-4A29-9BB8-DFBEE527BE94}" destId="{D93E3D79-57E4-467C-97AC-7F9DCBED57A5}" srcOrd="3" destOrd="0" presId="urn:microsoft.com/office/officeart/2005/8/layout/gear1"/>
    <dgm:cxn modelId="{4C56DD41-B2AD-47B0-BB13-357949EB0075}" type="presParOf" srcId="{8019E01D-7756-4A29-9BB8-DFBEE527BE94}" destId="{5092BBC9-9135-4524-B40C-2A2B56BF5761}" srcOrd="4" destOrd="0" presId="urn:microsoft.com/office/officeart/2005/8/layout/gear1"/>
    <dgm:cxn modelId="{FFC17711-D6C1-4A3C-AC25-F35317ED39F7}" type="presParOf" srcId="{8019E01D-7756-4A29-9BB8-DFBEE527BE94}" destId="{5B8D0593-9E57-4C20-BB6C-59844DE64E87}" srcOrd="5" destOrd="0" presId="urn:microsoft.com/office/officeart/2005/8/layout/gear1"/>
    <dgm:cxn modelId="{F8973D00-9DAF-487D-BCA2-C13CFE1A2810}" type="presParOf" srcId="{8019E01D-7756-4A29-9BB8-DFBEE527BE94}" destId="{A6B05436-C8E1-41C1-98D9-4A5B76676F68}" srcOrd="6" destOrd="0" presId="urn:microsoft.com/office/officeart/2005/8/layout/gear1"/>
    <dgm:cxn modelId="{E5CBEDD9-6D67-4300-8AA5-0BDF2B5DB7A7}" type="presParOf" srcId="{8019E01D-7756-4A29-9BB8-DFBEE527BE94}" destId="{0D62CE61-53B8-4E81-B92C-35682261D2B1}" srcOrd="7" destOrd="0" presId="urn:microsoft.com/office/officeart/2005/8/layout/gear1"/>
    <dgm:cxn modelId="{B00C221D-5048-4C08-885C-A83AD1756DE6}" type="presParOf" srcId="{8019E01D-7756-4A29-9BB8-DFBEE527BE94}" destId="{5847F7CD-2461-4A70-8B4B-2F2D8D3968B3}" srcOrd="8" destOrd="0" presId="urn:microsoft.com/office/officeart/2005/8/layout/gear1"/>
    <dgm:cxn modelId="{65CA7D63-B788-4920-9C15-A5B0695E4874}" type="presParOf" srcId="{8019E01D-7756-4A29-9BB8-DFBEE527BE94}" destId="{1E87386B-933B-4111-AE5F-6B5D1B189C42}" srcOrd="9" destOrd="0" presId="urn:microsoft.com/office/officeart/2005/8/layout/gear1"/>
    <dgm:cxn modelId="{E53FEA92-55A3-4D0A-BA3C-FB3757A4E89E}" type="presParOf" srcId="{8019E01D-7756-4A29-9BB8-DFBEE527BE94}" destId="{BDF2DA8E-FEF5-4E9A-94CA-975EB0509790}" srcOrd="10" destOrd="0" presId="urn:microsoft.com/office/officeart/2005/8/layout/gear1"/>
    <dgm:cxn modelId="{DD226641-667E-403A-9943-DDD9C831D8BE}" type="presParOf" srcId="{8019E01D-7756-4A29-9BB8-DFBEE527BE94}" destId="{408CF652-7E3B-4D74-928B-2C7BDBFB8A8A}" srcOrd="11" destOrd="0" presId="urn:microsoft.com/office/officeart/2005/8/layout/gear1"/>
    <dgm:cxn modelId="{540EBBB1-FA24-431D-8622-AA4B91EAD3C1}" type="presParOf" srcId="{8019E01D-7756-4A29-9BB8-DFBEE527BE94}" destId="{2E9CD27B-C039-41CE-8A51-9125DA6C0086}"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7EE4C46-0118-4802-9742-5C00D09F3E12}" type="doc">
      <dgm:prSet loTypeId="urn:microsoft.com/office/officeart/2008/layout/NameandTitleOrganizationalChart" loCatId="hierarchy" qsTypeId="urn:microsoft.com/office/officeart/2005/8/quickstyle/simple5" qsCatId="simple" csTypeId="urn:microsoft.com/office/officeart/2005/8/colors/colorful2" csCatId="colorful" phldr="1"/>
      <dgm:spPr/>
      <dgm:t>
        <a:bodyPr/>
        <a:lstStyle/>
        <a:p>
          <a:endParaRPr lang="es-EC"/>
        </a:p>
      </dgm:t>
    </dgm:pt>
    <dgm:pt modelId="{FC84A84A-0EEA-43F5-AED0-F524F7A85062}">
      <dgm:prSet phldrT="[Texto]"/>
      <dgm:spPr/>
      <dgm:t>
        <a:bodyPr/>
        <a:lstStyle/>
        <a:p>
          <a:pPr algn="ctr"/>
          <a:r>
            <a:rPr lang="es-EC"/>
            <a:t>GERENCIA GENERAL</a:t>
          </a:r>
        </a:p>
      </dgm:t>
    </dgm:pt>
    <dgm:pt modelId="{B3F1CF03-3797-447F-B866-44FF31897BBB}" type="parTrans" cxnId="{98ADF23D-B411-4197-8316-720226421900}">
      <dgm:prSet/>
      <dgm:spPr/>
      <dgm:t>
        <a:bodyPr/>
        <a:lstStyle/>
        <a:p>
          <a:pPr algn="ctr"/>
          <a:endParaRPr lang="es-EC"/>
        </a:p>
      </dgm:t>
    </dgm:pt>
    <dgm:pt modelId="{09453473-986C-456C-B5EF-8F1FAAAD6AB4}" type="sibTrans" cxnId="{98ADF23D-B411-4197-8316-720226421900}">
      <dgm:prSet/>
      <dgm:spPr/>
      <dgm:t>
        <a:bodyPr/>
        <a:lstStyle/>
        <a:p>
          <a:pPr algn="ctr"/>
          <a:endParaRPr lang="es-EC"/>
        </a:p>
      </dgm:t>
    </dgm:pt>
    <dgm:pt modelId="{DEDEB820-2AB2-4C8F-BA01-2FCBD5E445A9}">
      <dgm:prSet phldrT="[Texto]"/>
      <dgm:spPr/>
      <dgm:t>
        <a:bodyPr/>
        <a:lstStyle/>
        <a:p>
          <a:pPr algn="ctr"/>
          <a:r>
            <a:rPr lang="es-EC"/>
            <a:t>DISEÑO Y ESTRUCTURA</a:t>
          </a:r>
        </a:p>
      </dgm:t>
    </dgm:pt>
    <dgm:pt modelId="{5C3CF3D9-A877-476C-95E9-E4EE020A7926}" type="parTrans" cxnId="{5DFFE014-9C98-48EC-8908-1C72A4FC439E}">
      <dgm:prSet/>
      <dgm:spPr/>
      <dgm:t>
        <a:bodyPr/>
        <a:lstStyle/>
        <a:p>
          <a:pPr algn="ctr"/>
          <a:endParaRPr lang="es-EC"/>
        </a:p>
      </dgm:t>
    </dgm:pt>
    <dgm:pt modelId="{548A3C94-A2AD-41BA-AC36-C43079A72895}" type="sibTrans" cxnId="{5DFFE014-9C98-48EC-8908-1C72A4FC439E}">
      <dgm:prSet/>
      <dgm:spPr/>
      <dgm:t>
        <a:bodyPr/>
        <a:lstStyle/>
        <a:p>
          <a:pPr algn="ctr"/>
          <a:endParaRPr lang="es-EC"/>
        </a:p>
      </dgm:t>
    </dgm:pt>
    <dgm:pt modelId="{15609BC2-4E63-49D5-B963-AD6DFE179930}">
      <dgm:prSet phldrT="[Texto]"/>
      <dgm:spPr/>
      <dgm:t>
        <a:bodyPr/>
        <a:lstStyle/>
        <a:p>
          <a:pPr algn="ctr"/>
          <a:r>
            <a:rPr lang="es-EC"/>
            <a:t>LOGISTICA Y DISTRIBUCION</a:t>
          </a:r>
        </a:p>
      </dgm:t>
    </dgm:pt>
    <dgm:pt modelId="{1D83F6DF-40A2-4836-8391-6EEC9E5473BB}" type="parTrans" cxnId="{6EB0A4CE-FE05-4201-B980-627B043F400C}">
      <dgm:prSet/>
      <dgm:spPr/>
      <dgm:t>
        <a:bodyPr/>
        <a:lstStyle/>
        <a:p>
          <a:pPr algn="ctr"/>
          <a:endParaRPr lang="es-EC"/>
        </a:p>
      </dgm:t>
    </dgm:pt>
    <dgm:pt modelId="{CDAF2F10-76D8-422A-9BB8-B5A8D4CA43D4}" type="sibTrans" cxnId="{6EB0A4CE-FE05-4201-B980-627B043F400C}">
      <dgm:prSet/>
      <dgm:spPr/>
      <dgm:t>
        <a:bodyPr/>
        <a:lstStyle/>
        <a:p>
          <a:pPr algn="ctr"/>
          <a:endParaRPr lang="es-EC"/>
        </a:p>
      </dgm:t>
    </dgm:pt>
    <dgm:pt modelId="{DF4BF2A4-3BC8-41A1-99F9-33FC27D7CCD6}">
      <dgm:prSet phldrT="[Texto]"/>
      <dgm:spPr/>
      <dgm:t>
        <a:bodyPr/>
        <a:lstStyle/>
        <a:p>
          <a:pPr algn="ctr"/>
          <a:r>
            <a:rPr lang="es-EC"/>
            <a:t>ADMINISTRACION</a:t>
          </a:r>
        </a:p>
      </dgm:t>
    </dgm:pt>
    <dgm:pt modelId="{18589D32-AB9E-430E-89CF-9FB269C4B453}" type="parTrans" cxnId="{9D6762F8-91E3-4171-8348-215FFEC15C69}">
      <dgm:prSet/>
      <dgm:spPr/>
      <dgm:t>
        <a:bodyPr/>
        <a:lstStyle/>
        <a:p>
          <a:pPr algn="ctr"/>
          <a:endParaRPr lang="es-EC"/>
        </a:p>
      </dgm:t>
    </dgm:pt>
    <dgm:pt modelId="{0316E0B2-F5F3-4263-8ED9-164E01A5BA0D}" type="sibTrans" cxnId="{9D6762F8-91E3-4171-8348-215FFEC15C69}">
      <dgm:prSet/>
      <dgm:spPr/>
      <dgm:t>
        <a:bodyPr/>
        <a:lstStyle/>
        <a:p>
          <a:pPr algn="ctr"/>
          <a:endParaRPr lang="es-EC"/>
        </a:p>
      </dgm:t>
    </dgm:pt>
    <dgm:pt modelId="{9F1FF992-C575-4654-8B30-9D29E4250FF3}">
      <dgm:prSet phldrT="[Texto]"/>
      <dgm:spPr/>
      <dgm:t>
        <a:bodyPr/>
        <a:lstStyle/>
        <a:p>
          <a:pPr algn="ctr"/>
          <a:r>
            <a:rPr lang="es-EC"/>
            <a:t>Asistente administrativa - financiera</a:t>
          </a:r>
        </a:p>
      </dgm:t>
    </dgm:pt>
    <dgm:pt modelId="{F8EBBDF3-72E9-4699-92FF-A548A1852539}" type="parTrans" cxnId="{2BD199E3-4D04-4792-972B-70796E9CFC98}">
      <dgm:prSet/>
      <dgm:spPr/>
      <dgm:t>
        <a:bodyPr/>
        <a:lstStyle/>
        <a:p>
          <a:pPr algn="ctr"/>
          <a:endParaRPr lang="es-EC"/>
        </a:p>
      </dgm:t>
    </dgm:pt>
    <dgm:pt modelId="{93B0EBE9-D114-4E86-8506-EECE55CC929E}" type="sibTrans" cxnId="{2BD199E3-4D04-4792-972B-70796E9CFC98}">
      <dgm:prSet/>
      <dgm:spPr/>
      <dgm:t>
        <a:bodyPr/>
        <a:lstStyle/>
        <a:p>
          <a:pPr algn="ctr"/>
          <a:endParaRPr lang="es-EC"/>
        </a:p>
      </dgm:t>
    </dgm:pt>
    <dgm:pt modelId="{AFC3CFEC-CD66-45D8-B572-ECC9003A5285}" type="pres">
      <dgm:prSet presAssocID="{47EE4C46-0118-4802-9742-5C00D09F3E12}" presName="hierChild1" presStyleCnt="0">
        <dgm:presLayoutVars>
          <dgm:orgChart val="1"/>
          <dgm:chPref val="1"/>
          <dgm:dir/>
          <dgm:animOne val="branch"/>
          <dgm:animLvl val="lvl"/>
          <dgm:resizeHandles/>
        </dgm:presLayoutVars>
      </dgm:prSet>
      <dgm:spPr/>
      <dgm:t>
        <a:bodyPr/>
        <a:lstStyle/>
        <a:p>
          <a:endParaRPr lang="es-EC"/>
        </a:p>
      </dgm:t>
    </dgm:pt>
    <dgm:pt modelId="{56D8C02D-C423-496D-AC07-5EEF60494748}" type="pres">
      <dgm:prSet presAssocID="{FC84A84A-0EEA-43F5-AED0-F524F7A85062}" presName="hierRoot1" presStyleCnt="0">
        <dgm:presLayoutVars>
          <dgm:hierBranch val="init"/>
        </dgm:presLayoutVars>
      </dgm:prSet>
      <dgm:spPr/>
      <dgm:t>
        <a:bodyPr/>
        <a:lstStyle/>
        <a:p>
          <a:endParaRPr lang="es-EC"/>
        </a:p>
      </dgm:t>
    </dgm:pt>
    <dgm:pt modelId="{343133AF-E3B6-4F05-A2A1-C6F01AB11C93}" type="pres">
      <dgm:prSet presAssocID="{FC84A84A-0EEA-43F5-AED0-F524F7A85062}" presName="rootComposite1" presStyleCnt="0"/>
      <dgm:spPr/>
      <dgm:t>
        <a:bodyPr/>
        <a:lstStyle/>
        <a:p>
          <a:endParaRPr lang="es-EC"/>
        </a:p>
      </dgm:t>
    </dgm:pt>
    <dgm:pt modelId="{B9F7BBEC-9B6E-4CC7-82BC-16421EF011C9}" type="pres">
      <dgm:prSet presAssocID="{FC84A84A-0EEA-43F5-AED0-F524F7A85062}" presName="rootText1" presStyleLbl="node0" presStyleIdx="0" presStyleCnt="1">
        <dgm:presLayoutVars>
          <dgm:chMax/>
          <dgm:chPref val="3"/>
        </dgm:presLayoutVars>
      </dgm:prSet>
      <dgm:spPr/>
      <dgm:t>
        <a:bodyPr/>
        <a:lstStyle/>
        <a:p>
          <a:endParaRPr lang="es-EC"/>
        </a:p>
      </dgm:t>
    </dgm:pt>
    <dgm:pt modelId="{E4D0CF68-B936-4599-B209-53D485F7BF6B}" type="pres">
      <dgm:prSet presAssocID="{FC84A84A-0EEA-43F5-AED0-F524F7A85062}" presName="titleText1" presStyleLbl="fgAcc0" presStyleIdx="0" presStyleCnt="1">
        <dgm:presLayoutVars>
          <dgm:chMax val="0"/>
          <dgm:chPref val="0"/>
        </dgm:presLayoutVars>
      </dgm:prSet>
      <dgm:spPr/>
      <dgm:t>
        <a:bodyPr/>
        <a:lstStyle/>
        <a:p>
          <a:endParaRPr lang="es-EC"/>
        </a:p>
      </dgm:t>
    </dgm:pt>
    <dgm:pt modelId="{2B9BFB04-9B65-4750-95CD-BCEBDEA699F4}" type="pres">
      <dgm:prSet presAssocID="{FC84A84A-0EEA-43F5-AED0-F524F7A85062}" presName="rootConnector1" presStyleLbl="node1" presStyleIdx="0" presStyleCnt="4"/>
      <dgm:spPr/>
      <dgm:t>
        <a:bodyPr/>
        <a:lstStyle/>
        <a:p>
          <a:endParaRPr lang="es-EC"/>
        </a:p>
      </dgm:t>
    </dgm:pt>
    <dgm:pt modelId="{350BBFD3-A3C7-4A9F-8B8F-0E8307DDFFFA}" type="pres">
      <dgm:prSet presAssocID="{FC84A84A-0EEA-43F5-AED0-F524F7A85062}" presName="hierChild2" presStyleCnt="0"/>
      <dgm:spPr/>
      <dgm:t>
        <a:bodyPr/>
        <a:lstStyle/>
        <a:p>
          <a:endParaRPr lang="es-EC"/>
        </a:p>
      </dgm:t>
    </dgm:pt>
    <dgm:pt modelId="{BF48FCDA-FA59-4F4B-B039-8D7B856E9619}" type="pres">
      <dgm:prSet presAssocID="{5C3CF3D9-A877-476C-95E9-E4EE020A7926}" presName="Name37" presStyleLbl="parChTrans1D2" presStyleIdx="0" presStyleCnt="3"/>
      <dgm:spPr/>
      <dgm:t>
        <a:bodyPr/>
        <a:lstStyle/>
        <a:p>
          <a:endParaRPr lang="es-EC"/>
        </a:p>
      </dgm:t>
    </dgm:pt>
    <dgm:pt modelId="{F722092C-5233-4F9A-83C5-431EAA84B9BE}" type="pres">
      <dgm:prSet presAssocID="{DEDEB820-2AB2-4C8F-BA01-2FCBD5E445A9}" presName="hierRoot2" presStyleCnt="0">
        <dgm:presLayoutVars>
          <dgm:hierBranch val="init"/>
        </dgm:presLayoutVars>
      </dgm:prSet>
      <dgm:spPr/>
      <dgm:t>
        <a:bodyPr/>
        <a:lstStyle/>
        <a:p>
          <a:endParaRPr lang="es-EC"/>
        </a:p>
      </dgm:t>
    </dgm:pt>
    <dgm:pt modelId="{1B6A0DE2-5E3A-484F-ADDD-7B754D401C32}" type="pres">
      <dgm:prSet presAssocID="{DEDEB820-2AB2-4C8F-BA01-2FCBD5E445A9}" presName="rootComposite" presStyleCnt="0"/>
      <dgm:spPr/>
      <dgm:t>
        <a:bodyPr/>
        <a:lstStyle/>
        <a:p>
          <a:endParaRPr lang="es-EC"/>
        </a:p>
      </dgm:t>
    </dgm:pt>
    <dgm:pt modelId="{F12E97FB-CC82-4B40-B060-F68612FC9F10}" type="pres">
      <dgm:prSet presAssocID="{DEDEB820-2AB2-4C8F-BA01-2FCBD5E445A9}" presName="rootText" presStyleLbl="node1" presStyleIdx="0" presStyleCnt="4">
        <dgm:presLayoutVars>
          <dgm:chMax/>
          <dgm:chPref val="3"/>
        </dgm:presLayoutVars>
      </dgm:prSet>
      <dgm:spPr/>
      <dgm:t>
        <a:bodyPr/>
        <a:lstStyle/>
        <a:p>
          <a:endParaRPr lang="es-EC"/>
        </a:p>
      </dgm:t>
    </dgm:pt>
    <dgm:pt modelId="{F42D1610-725D-47F7-8D67-81B905F64A4D}" type="pres">
      <dgm:prSet presAssocID="{DEDEB820-2AB2-4C8F-BA01-2FCBD5E445A9}" presName="titleText2" presStyleLbl="fgAcc1" presStyleIdx="0" presStyleCnt="4">
        <dgm:presLayoutVars>
          <dgm:chMax val="0"/>
          <dgm:chPref val="0"/>
        </dgm:presLayoutVars>
      </dgm:prSet>
      <dgm:spPr/>
      <dgm:t>
        <a:bodyPr/>
        <a:lstStyle/>
        <a:p>
          <a:endParaRPr lang="es-EC"/>
        </a:p>
      </dgm:t>
    </dgm:pt>
    <dgm:pt modelId="{0A06CFFA-7564-44B3-9569-8BA598E3B1C3}" type="pres">
      <dgm:prSet presAssocID="{DEDEB820-2AB2-4C8F-BA01-2FCBD5E445A9}" presName="rootConnector" presStyleLbl="node2" presStyleIdx="0" presStyleCnt="0"/>
      <dgm:spPr/>
      <dgm:t>
        <a:bodyPr/>
        <a:lstStyle/>
        <a:p>
          <a:endParaRPr lang="es-EC"/>
        </a:p>
      </dgm:t>
    </dgm:pt>
    <dgm:pt modelId="{8B3BE930-E575-4ADF-B610-4D4F104827D3}" type="pres">
      <dgm:prSet presAssocID="{DEDEB820-2AB2-4C8F-BA01-2FCBD5E445A9}" presName="hierChild4" presStyleCnt="0"/>
      <dgm:spPr/>
      <dgm:t>
        <a:bodyPr/>
        <a:lstStyle/>
        <a:p>
          <a:endParaRPr lang="es-EC"/>
        </a:p>
      </dgm:t>
    </dgm:pt>
    <dgm:pt modelId="{84F32236-059F-484B-ADFB-1CC82C1523D9}" type="pres">
      <dgm:prSet presAssocID="{DEDEB820-2AB2-4C8F-BA01-2FCBD5E445A9}" presName="hierChild5" presStyleCnt="0"/>
      <dgm:spPr/>
      <dgm:t>
        <a:bodyPr/>
        <a:lstStyle/>
        <a:p>
          <a:endParaRPr lang="es-EC"/>
        </a:p>
      </dgm:t>
    </dgm:pt>
    <dgm:pt modelId="{963AF57B-D16D-488C-9EAC-65AA7E629DE0}" type="pres">
      <dgm:prSet presAssocID="{1D83F6DF-40A2-4836-8391-6EEC9E5473BB}" presName="Name37" presStyleLbl="parChTrans1D2" presStyleIdx="1" presStyleCnt="3"/>
      <dgm:spPr/>
      <dgm:t>
        <a:bodyPr/>
        <a:lstStyle/>
        <a:p>
          <a:endParaRPr lang="es-EC"/>
        </a:p>
      </dgm:t>
    </dgm:pt>
    <dgm:pt modelId="{26856197-BE73-4E3A-9D57-FF451D38F2A6}" type="pres">
      <dgm:prSet presAssocID="{15609BC2-4E63-49D5-B963-AD6DFE179930}" presName="hierRoot2" presStyleCnt="0">
        <dgm:presLayoutVars>
          <dgm:hierBranch val="init"/>
        </dgm:presLayoutVars>
      </dgm:prSet>
      <dgm:spPr/>
      <dgm:t>
        <a:bodyPr/>
        <a:lstStyle/>
        <a:p>
          <a:endParaRPr lang="es-EC"/>
        </a:p>
      </dgm:t>
    </dgm:pt>
    <dgm:pt modelId="{38661182-D8FD-418D-A4D6-530C1F8D89AB}" type="pres">
      <dgm:prSet presAssocID="{15609BC2-4E63-49D5-B963-AD6DFE179930}" presName="rootComposite" presStyleCnt="0"/>
      <dgm:spPr/>
      <dgm:t>
        <a:bodyPr/>
        <a:lstStyle/>
        <a:p>
          <a:endParaRPr lang="es-EC"/>
        </a:p>
      </dgm:t>
    </dgm:pt>
    <dgm:pt modelId="{493CEAD9-3312-4112-AF64-6D6492BBA614}" type="pres">
      <dgm:prSet presAssocID="{15609BC2-4E63-49D5-B963-AD6DFE179930}" presName="rootText" presStyleLbl="node1" presStyleIdx="1" presStyleCnt="4">
        <dgm:presLayoutVars>
          <dgm:chMax/>
          <dgm:chPref val="3"/>
        </dgm:presLayoutVars>
      </dgm:prSet>
      <dgm:spPr/>
      <dgm:t>
        <a:bodyPr/>
        <a:lstStyle/>
        <a:p>
          <a:endParaRPr lang="es-EC"/>
        </a:p>
      </dgm:t>
    </dgm:pt>
    <dgm:pt modelId="{A5FE3199-9338-42A1-82E5-4A4099ECFA61}" type="pres">
      <dgm:prSet presAssocID="{15609BC2-4E63-49D5-B963-AD6DFE179930}" presName="titleText2" presStyleLbl="fgAcc1" presStyleIdx="1" presStyleCnt="4">
        <dgm:presLayoutVars>
          <dgm:chMax val="0"/>
          <dgm:chPref val="0"/>
        </dgm:presLayoutVars>
      </dgm:prSet>
      <dgm:spPr/>
      <dgm:t>
        <a:bodyPr/>
        <a:lstStyle/>
        <a:p>
          <a:endParaRPr lang="es-EC"/>
        </a:p>
      </dgm:t>
    </dgm:pt>
    <dgm:pt modelId="{4CB0FD9B-62A1-43CD-B9AF-A3CB9A3D0FE8}" type="pres">
      <dgm:prSet presAssocID="{15609BC2-4E63-49D5-B963-AD6DFE179930}" presName="rootConnector" presStyleLbl="node2" presStyleIdx="0" presStyleCnt="0"/>
      <dgm:spPr/>
      <dgm:t>
        <a:bodyPr/>
        <a:lstStyle/>
        <a:p>
          <a:endParaRPr lang="es-EC"/>
        </a:p>
      </dgm:t>
    </dgm:pt>
    <dgm:pt modelId="{9AF1B876-A5D1-4013-BE75-E0711375C678}" type="pres">
      <dgm:prSet presAssocID="{15609BC2-4E63-49D5-B963-AD6DFE179930}" presName="hierChild4" presStyleCnt="0"/>
      <dgm:spPr/>
      <dgm:t>
        <a:bodyPr/>
        <a:lstStyle/>
        <a:p>
          <a:endParaRPr lang="es-EC"/>
        </a:p>
      </dgm:t>
    </dgm:pt>
    <dgm:pt modelId="{355B0071-1AC9-4621-B345-503AD6A2197D}" type="pres">
      <dgm:prSet presAssocID="{15609BC2-4E63-49D5-B963-AD6DFE179930}" presName="hierChild5" presStyleCnt="0"/>
      <dgm:spPr/>
      <dgm:t>
        <a:bodyPr/>
        <a:lstStyle/>
        <a:p>
          <a:endParaRPr lang="es-EC"/>
        </a:p>
      </dgm:t>
    </dgm:pt>
    <dgm:pt modelId="{11EFF0A2-5DEF-4BA2-8CB4-8837DFD34BB7}" type="pres">
      <dgm:prSet presAssocID="{18589D32-AB9E-430E-89CF-9FB269C4B453}" presName="Name37" presStyleLbl="parChTrans1D2" presStyleIdx="2" presStyleCnt="3"/>
      <dgm:spPr/>
      <dgm:t>
        <a:bodyPr/>
        <a:lstStyle/>
        <a:p>
          <a:endParaRPr lang="es-EC"/>
        </a:p>
      </dgm:t>
    </dgm:pt>
    <dgm:pt modelId="{B34F1302-CF0B-4BE8-9B25-1376ED25EE54}" type="pres">
      <dgm:prSet presAssocID="{DF4BF2A4-3BC8-41A1-99F9-33FC27D7CCD6}" presName="hierRoot2" presStyleCnt="0">
        <dgm:presLayoutVars>
          <dgm:hierBranch val="init"/>
        </dgm:presLayoutVars>
      </dgm:prSet>
      <dgm:spPr/>
      <dgm:t>
        <a:bodyPr/>
        <a:lstStyle/>
        <a:p>
          <a:endParaRPr lang="es-EC"/>
        </a:p>
      </dgm:t>
    </dgm:pt>
    <dgm:pt modelId="{B56CFDBD-2CCF-4003-A262-8622DBD1585B}" type="pres">
      <dgm:prSet presAssocID="{DF4BF2A4-3BC8-41A1-99F9-33FC27D7CCD6}" presName="rootComposite" presStyleCnt="0"/>
      <dgm:spPr/>
      <dgm:t>
        <a:bodyPr/>
        <a:lstStyle/>
        <a:p>
          <a:endParaRPr lang="es-EC"/>
        </a:p>
      </dgm:t>
    </dgm:pt>
    <dgm:pt modelId="{8FE7A60E-2299-4E5E-8885-C84761299DEA}" type="pres">
      <dgm:prSet presAssocID="{DF4BF2A4-3BC8-41A1-99F9-33FC27D7CCD6}" presName="rootText" presStyleLbl="node1" presStyleIdx="2" presStyleCnt="4">
        <dgm:presLayoutVars>
          <dgm:chMax/>
          <dgm:chPref val="3"/>
        </dgm:presLayoutVars>
      </dgm:prSet>
      <dgm:spPr/>
      <dgm:t>
        <a:bodyPr/>
        <a:lstStyle/>
        <a:p>
          <a:endParaRPr lang="es-EC"/>
        </a:p>
      </dgm:t>
    </dgm:pt>
    <dgm:pt modelId="{8E3213D1-17CD-4296-904B-762C7F99690F}" type="pres">
      <dgm:prSet presAssocID="{DF4BF2A4-3BC8-41A1-99F9-33FC27D7CCD6}" presName="titleText2" presStyleLbl="fgAcc1" presStyleIdx="2" presStyleCnt="4">
        <dgm:presLayoutVars>
          <dgm:chMax val="0"/>
          <dgm:chPref val="0"/>
        </dgm:presLayoutVars>
      </dgm:prSet>
      <dgm:spPr/>
      <dgm:t>
        <a:bodyPr/>
        <a:lstStyle/>
        <a:p>
          <a:endParaRPr lang="es-EC"/>
        </a:p>
      </dgm:t>
    </dgm:pt>
    <dgm:pt modelId="{9701549E-B215-4CE8-A8F1-739E9AD01F08}" type="pres">
      <dgm:prSet presAssocID="{DF4BF2A4-3BC8-41A1-99F9-33FC27D7CCD6}" presName="rootConnector" presStyleLbl="node2" presStyleIdx="0" presStyleCnt="0"/>
      <dgm:spPr/>
      <dgm:t>
        <a:bodyPr/>
        <a:lstStyle/>
        <a:p>
          <a:endParaRPr lang="es-EC"/>
        </a:p>
      </dgm:t>
    </dgm:pt>
    <dgm:pt modelId="{B065205C-08AA-4206-82D0-A3F6349C11A1}" type="pres">
      <dgm:prSet presAssocID="{DF4BF2A4-3BC8-41A1-99F9-33FC27D7CCD6}" presName="hierChild4" presStyleCnt="0"/>
      <dgm:spPr/>
      <dgm:t>
        <a:bodyPr/>
        <a:lstStyle/>
        <a:p>
          <a:endParaRPr lang="es-EC"/>
        </a:p>
      </dgm:t>
    </dgm:pt>
    <dgm:pt modelId="{9537892F-2383-4B10-9394-41F462657BFB}" type="pres">
      <dgm:prSet presAssocID="{F8EBBDF3-72E9-4699-92FF-A548A1852539}" presName="Name37" presStyleLbl="parChTrans1D3" presStyleIdx="0" presStyleCnt="1"/>
      <dgm:spPr/>
      <dgm:t>
        <a:bodyPr/>
        <a:lstStyle/>
        <a:p>
          <a:endParaRPr lang="es-EC"/>
        </a:p>
      </dgm:t>
    </dgm:pt>
    <dgm:pt modelId="{FB014E63-548B-40AC-8B69-D76E85AF1C0D}" type="pres">
      <dgm:prSet presAssocID="{9F1FF992-C575-4654-8B30-9D29E4250FF3}" presName="hierRoot2" presStyleCnt="0">
        <dgm:presLayoutVars>
          <dgm:hierBranch val="init"/>
        </dgm:presLayoutVars>
      </dgm:prSet>
      <dgm:spPr/>
      <dgm:t>
        <a:bodyPr/>
        <a:lstStyle/>
        <a:p>
          <a:endParaRPr lang="es-EC"/>
        </a:p>
      </dgm:t>
    </dgm:pt>
    <dgm:pt modelId="{B7EA0A56-0FE5-47C2-A81D-426655EA9E75}" type="pres">
      <dgm:prSet presAssocID="{9F1FF992-C575-4654-8B30-9D29E4250FF3}" presName="rootComposite" presStyleCnt="0"/>
      <dgm:spPr/>
      <dgm:t>
        <a:bodyPr/>
        <a:lstStyle/>
        <a:p>
          <a:endParaRPr lang="es-EC"/>
        </a:p>
      </dgm:t>
    </dgm:pt>
    <dgm:pt modelId="{A6946E48-2EB7-4BB0-8C56-1EA7A83D1175}" type="pres">
      <dgm:prSet presAssocID="{9F1FF992-C575-4654-8B30-9D29E4250FF3}" presName="rootText" presStyleLbl="node1" presStyleIdx="3" presStyleCnt="4">
        <dgm:presLayoutVars>
          <dgm:chMax/>
          <dgm:chPref val="3"/>
        </dgm:presLayoutVars>
      </dgm:prSet>
      <dgm:spPr/>
      <dgm:t>
        <a:bodyPr/>
        <a:lstStyle/>
        <a:p>
          <a:endParaRPr lang="es-EC"/>
        </a:p>
      </dgm:t>
    </dgm:pt>
    <dgm:pt modelId="{3161305F-07E2-44C5-9374-A531C6D2EC9A}" type="pres">
      <dgm:prSet presAssocID="{9F1FF992-C575-4654-8B30-9D29E4250FF3}" presName="titleText2" presStyleLbl="fgAcc1" presStyleIdx="3" presStyleCnt="4">
        <dgm:presLayoutVars>
          <dgm:chMax val="0"/>
          <dgm:chPref val="0"/>
        </dgm:presLayoutVars>
      </dgm:prSet>
      <dgm:spPr/>
      <dgm:t>
        <a:bodyPr/>
        <a:lstStyle/>
        <a:p>
          <a:endParaRPr lang="es-EC"/>
        </a:p>
      </dgm:t>
    </dgm:pt>
    <dgm:pt modelId="{BBED626B-CBE8-4851-8E00-D57C7861521B}" type="pres">
      <dgm:prSet presAssocID="{9F1FF992-C575-4654-8B30-9D29E4250FF3}" presName="rootConnector" presStyleLbl="node3" presStyleIdx="0" presStyleCnt="0"/>
      <dgm:spPr/>
      <dgm:t>
        <a:bodyPr/>
        <a:lstStyle/>
        <a:p>
          <a:endParaRPr lang="es-EC"/>
        </a:p>
      </dgm:t>
    </dgm:pt>
    <dgm:pt modelId="{B11F263A-C52E-4C3C-BD64-DC7C12903DF6}" type="pres">
      <dgm:prSet presAssocID="{9F1FF992-C575-4654-8B30-9D29E4250FF3}" presName="hierChild4" presStyleCnt="0"/>
      <dgm:spPr/>
      <dgm:t>
        <a:bodyPr/>
        <a:lstStyle/>
        <a:p>
          <a:endParaRPr lang="es-EC"/>
        </a:p>
      </dgm:t>
    </dgm:pt>
    <dgm:pt modelId="{7EB66DB0-8BAF-41B4-9950-35BF54A175AD}" type="pres">
      <dgm:prSet presAssocID="{9F1FF992-C575-4654-8B30-9D29E4250FF3}" presName="hierChild5" presStyleCnt="0"/>
      <dgm:spPr/>
      <dgm:t>
        <a:bodyPr/>
        <a:lstStyle/>
        <a:p>
          <a:endParaRPr lang="es-EC"/>
        </a:p>
      </dgm:t>
    </dgm:pt>
    <dgm:pt modelId="{D132E0D5-ADC1-4BC5-B138-FA5810129A88}" type="pres">
      <dgm:prSet presAssocID="{DF4BF2A4-3BC8-41A1-99F9-33FC27D7CCD6}" presName="hierChild5" presStyleCnt="0"/>
      <dgm:spPr/>
      <dgm:t>
        <a:bodyPr/>
        <a:lstStyle/>
        <a:p>
          <a:endParaRPr lang="es-EC"/>
        </a:p>
      </dgm:t>
    </dgm:pt>
    <dgm:pt modelId="{57478355-8DDA-45BD-BEB2-5FE258C62473}" type="pres">
      <dgm:prSet presAssocID="{FC84A84A-0EEA-43F5-AED0-F524F7A85062}" presName="hierChild3" presStyleCnt="0"/>
      <dgm:spPr/>
      <dgm:t>
        <a:bodyPr/>
        <a:lstStyle/>
        <a:p>
          <a:endParaRPr lang="es-EC"/>
        </a:p>
      </dgm:t>
    </dgm:pt>
  </dgm:ptLst>
  <dgm:cxnLst>
    <dgm:cxn modelId="{6EB0A4CE-FE05-4201-B980-627B043F400C}" srcId="{FC84A84A-0EEA-43F5-AED0-F524F7A85062}" destId="{15609BC2-4E63-49D5-B963-AD6DFE179930}" srcOrd="1" destOrd="0" parTransId="{1D83F6DF-40A2-4836-8391-6EEC9E5473BB}" sibTransId="{CDAF2F10-76D8-422A-9BB8-B5A8D4CA43D4}"/>
    <dgm:cxn modelId="{D396DE24-A768-4F84-82ED-C1626064ACDE}" type="presOf" srcId="{CDAF2F10-76D8-422A-9BB8-B5A8D4CA43D4}" destId="{A5FE3199-9338-42A1-82E5-4A4099ECFA61}" srcOrd="0" destOrd="0" presId="urn:microsoft.com/office/officeart/2008/layout/NameandTitleOrganizationalChart"/>
    <dgm:cxn modelId="{98ADF23D-B411-4197-8316-720226421900}" srcId="{47EE4C46-0118-4802-9742-5C00D09F3E12}" destId="{FC84A84A-0EEA-43F5-AED0-F524F7A85062}" srcOrd="0" destOrd="0" parTransId="{B3F1CF03-3797-447F-B866-44FF31897BBB}" sibTransId="{09453473-986C-456C-B5EF-8F1FAAAD6AB4}"/>
    <dgm:cxn modelId="{CDF59234-9A30-4D60-B481-BAADF042C556}" type="presOf" srcId="{DEDEB820-2AB2-4C8F-BA01-2FCBD5E445A9}" destId="{0A06CFFA-7564-44B3-9569-8BA598E3B1C3}" srcOrd="1" destOrd="0" presId="urn:microsoft.com/office/officeart/2008/layout/NameandTitleOrganizationalChart"/>
    <dgm:cxn modelId="{2498FF35-667B-42BF-A51E-AE7EBC82F1AC}" type="presOf" srcId="{9F1FF992-C575-4654-8B30-9D29E4250FF3}" destId="{BBED626B-CBE8-4851-8E00-D57C7861521B}" srcOrd="1" destOrd="0" presId="urn:microsoft.com/office/officeart/2008/layout/NameandTitleOrganizationalChart"/>
    <dgm:cxn modelId="{5771FB70-817A-4F01-A15A-8ABC2D7C19BD}" type="presOf" srcId="{09453473-986C-456C-B5EF-8F1FAAAD6AB4}" destId="{E4D0CF68-B936-4599-B209-53D485F7BF6B}" srcOrd="0" destOrd="0" presId="urn:microsoft.com/office/officeart/2008/layout/NameandTitleOrganizationalChart"/>
    <dgm:cxn modelId="{CF76FE77-DA80-472C-AD71-F552CE81B2CF}" type="presOf" srcId="{DEDEB820-2AB2-4C8F-BA01-2FCBD5E445A9}" destId="{F12E97FB-CC82-4B40-B060-F68612FC9F10}" srcOrd="0" destOrd="0" presId="urn:microsoft.com/office/officeart/2008/layout/NameandTitleOrganizationalChart"/>
    <dgm:cxn modelId="{5DFFE014-9C98-48EC-8908-1C72A4FC439E}" srcId="{FC84A84A-0EEA-43F5-AED0-F524F7A85062}" destId="{DEDEB820-2AB2-4C8F-BA01-2FCBD5E445A9}" srcOrd="0" destOrd="0" parTransId="{5C3CF3D9-A877-476C-95E9-E4EE020A7926}" sibTransId="{548A3C94-A2AD-41BA-AC36-C43079A72895}"/>
    <dgm:cxn modelId="{6A7EBC48-C76A-4FA8-9CDA-148A56CDDD7D}" type="presOf" srcId="{F8EBBDF3-72E9-4699-92FF-A548A1852539}" destId="{9537892F-2383-4B10-9394-41F462657BFB}" srcOrd="0" destOrd="0" presId="urn:microsoft.com/office/officeart/2008/layout/NameandTitleOrganizationalChart"/>
    <dgm:cxn modelId="{3C442F17-5ABE-45AB-B99A-39AFF8BAD56B}" type="presOf" srcId="{FC84A84A-0EEA-43F5-AED0-F524F7A85062}" destId="{2B9BFB04-9B65-4750-95CD-BCEBDEA699F4}" srcOrd="1" destOrd="0" presId="urn:microsoft.com/office/officeart/2008/layout/NameandTitleOrganizationalChart"/>
    <dgm:cxn modelId="{5D2686DE-3E7F-4423-BE3F-3B333D1109EF}" type="presOf" srcId="{DF4BF2A4-3BC8-41A1-99F9-33FC27D7CCD6}" destId="{8FE7A60E-2299-4E5E-8885-C84761299DEA}" srcOrd="0" destOrd="0" presId="urn:microsoft.com/office/officeart/2008/layout/NameandTitleOrganizationalChart"/>
    <dgm:cxn modelId="{9D6762F8-91E3-4171-8348-215FFEC15C69}" srcId="{FC84A84A-0EEA-43F5-AED0-F524F7A85062}" destId="{DF4BF2A4-3BC8-41A1-99F9-33FC27D7CCD6}" srcOrd="2" destOrd="0" parTransId="{18589D32-AB9E-430E-89CF-9FB269C4B453}" sibTransId="{0316E0B2-F5F3-4263-8ED9-164E01A5BA0D}"/>
    <dgm:cxn modelId="{C32AA787-E1D4-40FF-B2EE-A9E963B65719}" type="presOf" srcId="{1D83F6DF-40A2-4836-8391-6EEC9E5473BB}" destId="{963AF57B-D16D-488C-9EAC-65AA7E629DE0}" srcOrd="0" destOrd="0" presId="urn:microsoft.com/office/officeart/2008/layout/NameandTitleOrganizationalChart"/>
    <dgm:cxn modelId="{2BD199E3-4D04-4792-972B-70796E9CFC98}" srcId="{DF4BF2A4-3BC8-41A1-99F9-33FC27D7CCD6}" destId="{9F1FF992-C575-4654-8B30-9D29E4250FF3}" srcOrd="0" destOrd="0" parTransId="{F8EBBDF3-72E9-4699-92FF-A548A1852539}" sibTransId="{93B0EBE9-D114-4E86-8506-EECE55CC929E}"/>
    <dgm:cxn modelId="{7E6A9472-252C-41C6-9AC8-4FA9EF60257B}" type="presOf" srcId="{15609BC2-4E63-49D5-B963-AD6DFE179930}" destId="{4CB0FD9B-62A1-43CD-B9AF-A3CB9A3D0FE8}" srcOrd="1" destOrd="0" presId="urn:microsoft.com/office/officeart/2008/layout/NameandTitleOrganizationalChart"/>
    <dgm:cxn modelId="{286C2AE2-6003-4E62-89E9-B353618A969A}" type="presOf" srcId="{5C3CF3D9-A877-476C-95E9-E4EE020A7926}" destId="{BF48FCDA-FA59-4F4B-B039-8D7B856E9619}" srcOrd="0" destOrd="0" presId="urn:microsoft.com/office/officeart/2008/layout/NameandTitleOrganizationalChart"/>
    <dgm:cxn modelId="{99F1F0FD-19F9-4A7A-9A4E-455060BB1995}" type="presOf" srcId="{0316E0B2-F5F3-4263-8ED9-164E01A5BA0D}" destId="{8E3213D1-17CD-4296-904B-762C7F99690F}" srcOrd="0" destOrd="0" presId="urn:microsoft.com/office/officeart/2008/layout/NameandTitleOrganizationalChart"/>
    <dgm:cxn modelId="{928D5A5F-980E-436C-8490-0BD31064A3E4}" type="presOf" srcId="{FC84A84A-0EEA-43F5-AED0-F524F7A85062}" destId="{B9F7BBEC-9B6E-4CC7-82BC-16421EF011C9}" srcOrd="0" destOrd="0" presId="urn:microsoft.com/office/officeart/2008/layout/NameandTitleOrganizationalChart"/>
    <dgm:cxn modelId="{E5E92C0C-5C30-429F-B892-58806057A3E4}" type="presOf" srcId="{9F1FF992-C575-4654-8B30-9D29E4250FF3}" destId="{A6946E48-2EB7-4BB0-8C56-1EA7A83D1175}" srcOrd="0" destOrd="0" presId="urn:microsoft.com/office/officeart/2008/layout/NameandTitleOrganizationalChart"/>
    <dgm:cxn modelId="{F4CAED86-002F-465A-A7A0-218C306384CA}" type="presOf" srcId="{47EE4C46-0118-4802-9742-5C00D09F3E12}" destId="{AFC3CFEC-CD66-45D8-B572-ECC9003A5285}" srcOrd="0" destOrd="0" presId="urn:microsoft.com/office/officeart/2008/layout/NameandTitleOrganizationalChart"/>
    <dgm:cxn modelId="{46575A2B-8DC3-4779-91C2-087149484C72}" type="presOf" srcId="{18589D32-AB9E-430E-89CF-9FB269C4B453}" destId="{11EFF0A2-5DEF-4BA2-8CB4-8837DFD34BB7}" srcOrd="0" destOrd="0" presId="urn:microsoft.com/office/officeart/2008/layout/NameandTitleOrganizationalChart"/>
    <dgm:cxn modelId="{A7ACE121-B4E8-4946-9061-F572EABB30F8}" type="presOf" srcId="{548A3C94-A2AD-41BA-AC36-C43079A72895}" destId="{F42D1610-725D-47F7-8D67-81B905F64A4D}" srcOrd="0" destOrd="0" presId="urn:microsoft.com/office/officeart/2008/layout/NameandTitleOrganizationalChart"/>
    <dgm:cxn modelId="{3AA64D7D-B735-42E0-A736-742A8D68D641}" type="presOf" srcId="{DF4BF2A4-3BC8-41A1-99F9-33FC27D7CCD6}" destId="{9701549E-B215-4CE8-A8F1-739E9AD01F08}" srcOrd="1" destOrd="0" presId="urn:microsoft.com/office/officeart/2008/layout/NameandTitleOrganizationalChart"/>
    <dgm:cxn modelId="{5DAD914C-F9CB-41D4-A916-C93E89BA44A0}" type="presOf" srcId="{15609BC2-4E63-49D5-B963-AD6DFE179930}" destId="{493CEAD9-3312-4112-AF64-6D6492BBA614}" srcOrd="0" destOrd="0" presId="urn:microsoft.com/office/officeart/2008/layout/NameandTitleOrganizationalChart"/>
    <dgm:cxn modelId="{E367F8EB-3B15-4DC1-BF25-FA8A97B4135B}" type="presOf" srcId="{93B0EBE9-D114-4E86-8506-EECE55CC929E}" destId="{3161305F-07E2-44C5-9374-A531C6D2EC9A}" srcOrd="0" destOrd="0" presId="urn:microsoft.com/office/officeart/2008/layout/NameandTitleOrganizationalChart"/>
    <dgm:cxn modelId="{52474709-BA4E-49AB-82E6-917FF3360611}" type="presParOf" srcId="{AFC3CFEC-CD66-45D8-B572-ECC9003A5285}" destId="{56D8C02D-C423-496D-AC07-5EEF60494748}" srcOrd="0" destOrd="0" presId="urn:microsoft.com/office/officeart/2008/layout/NameandTitleOrganizationalChart"/>
    <dgm:cxn modelId="{83B51230-7510-47D9-947D-0B00B9DA2932}" type="presParOf" srcId="{56D8C02D-C423-496D-AC07-5EEF60494748}" destId="{343133AF-E3B6-4F05-A2A1-C6F01AB11C93}" srcOrd="0" destOrd="0" presId="urn:microsoft.com/office/officeart/2008/layout/NameandTitleOrganizationalChart"/>
    <dgm:cxn modelId="{68D23545-3DCF-43FC-B187-CD47E40942D7}" type="presParOf" srcId="{343133AF-E3B6-4F05-A2A1-C6F01AB11C93}" destId="{B9F7BBEC-9B6E-4CC7-82BC-16421EF011C9}" srcOrd="0" destOrd="0" presId="urn:microsoft.com/office/officeart/2008/layout/NameandTitleOrganizationalChart"/>
    <dgm:cxn modelId="{DB29ED4C-D984-4AB5-B2CD-0CEF3D2BE14C}" type="presParOf" srcId="{343133AF-E3B6-4F05-A2A1-C6F01AB11C93}" destId="{E4D0CF68-B936-4599-B209-53D485F7BF6B}" srcOrd="1" destOrd="0" presId="urn:microsoft.com/office/officeart/2008/layout/NameandTitleOrganizationalChart"/>
    <dgm:cxn modelId="{EAB05723-0092-4ED9-8D45-B60306927881}" type="presParOf" srcId="{343133AF-E3B6-4F05-A2A1-C6F01AB11C93}" destId="{2B9BFB04-9B65-4750-95CD-BCEBDEA699F4}" srcOrd="2" destOrd="0" presId="urn:microsoft.com/office/officeart/2008/layout/NameandTitleOrganizationalChart"/>
    <dgm:cxn modelId="{1F806662-7058-4DE5-B94D-618E19D36BD8}" type="presParOf" srcId="{56D8C02D-C423-496D-AC07-5EEF60494748}" destId="{350BBFD3-A3C7-4A9F-8B8F-0E8307DDFFFA}" srcOrd="1" destOrd="0" presId="urn:microsoft.com/office/officeart/2008/layout/NameandTitleOrganizationalChart"/>
    <dgm:cxn modelId="{BDD50CE9-8728-4BE7-85BC-2FE650E45D6B}" type="presParOf" srcId="{350BBFD3-A3C7-4A9F-8B8F-0E8307DDFFFA}" destId="{BF48FCDA-FA59-4F4B-B039-8D7B856E9619}" srcOrd="0" destOrd="0" presId="urn:microsoft.com/office/officeart/2008/layout/NameandTitleOrganizationalChart"/>
    <dgm:cxn modelId="{1FB028A7-8991-4B64-8F85-8FC591353E69}" type="presParOf" srcId="{350BBFD3-A3C7-4A9F-8B8F-0E8307DDFFFA}" destId="{F722092C-5233-4F9A-83C5-431EAA84B9BE}" srcOrd="1" destOrd="0" presId="urn:microsoft.com/office/officeart/2008/layout/NameandTitleOrganizationalChart"/>
    <dgm:cxn modelId="{5A3F029A-0FFC-432F-8EC0-479F9C96878B}" type="presParOf" srcId="{F722092C-5233-4F9A-83C5-431EAA84B9BE}" destId="{1B6A0DE2-5E3A-484F-ADDD-7B754D401C32}" srcOrd="0" destOrd="0" presId="urn:microsoft.com/office/officeart/2008/layout/NameandTitleOrganizationalChart"/>
    <dgm:cxn modelId="{B7BD7A79-BC89-4543-BB08-941875DF8F20}" type="presParOf" srcId="{1B6A0DE2-5E3A-484F-ADDD-7B754D401C32}" destId="{F12E97FB-CC82-4B40-B060-F68612FC9F10}" srcOrd="0" destOrd="0" presId="urn:microsoft.com/office/officeart/2008/layout/NameandTitleOrganizationalChart"/>
    <dgm:cxn modelId="{61B44E4F-4A9B-4339-8737-23C077A5045C}" type="presParOf" srcId="{1B6A0DE2-5E3A-484F-ADDD-7B754D401C32}" destId="{F42D1610-725D-47F7-8D67-81B905F64A4D}" srcOrd="1" destOrd="0" presId="urn:microsoft.com/office/officeart/2008/layout/NameandTitleOrganizationalChart"/>
    <dgm:cxn modelId="{04B7A1C9-27B2-4353-90F3-EED40CEFA20C}" type="presParOf" srcId="{1B6A0DE2-5E3A-484F-ADDD-7B754D401C32}" destId="{0A06CFFA-7564-44B3-9569-8BA598E3B1C3}" srcOrd="2" destOrd="0" presId="urn:microsoft.com/office/officeart/2008/layout/NameandTitleOrganizationalChart"/>
    <dgm:cxn modelId="{87799DC5-FD29-4EE5-B8ED-D046798B768A}" type="presParOf" srcId="{F722092C-5233-4F9A-83C5-431EAA84B9BE}" destId="{8B3BE930-E575-4ADF-B610-4D4F104827D3}" srcOrd="1" destOrd="0" presId="urn:microsoft.com/office/officeart/2008/layout/NameandTitleOrganizationalChart"/>
    <dgm:cxn modelId="{789DD0AE-5EFA-4FCE-8DCE-25E1CABDC65D}" type="presParOf" srcId="{F722092C-5233-4F9A-83C5-431EAA84B9BE}" destId="{84F32236-059F-484B-ADFB-1CC82C1523D9}" srcOrd="2" destOrd="0" presId="urn:microsoft.com/office/officeart/2008/layout/NameandTitleOrganizationalChart"/>
    <dgm:cxn modelId="{96B21DAD-B57C-4F29-8201-F980DC891F4A}" type="presParOf" srcId="{350BBFD3-A3C7-4A9F-8B8F-0E8307DDFFFA}" destId="{963AF57B-D16D-488C-9EAC-65AA7E629DE0}" srcOrd="2" destOrd="0" presId="urn:microsoft.com/office/officeart/2008/layout/NameandTitleOrganizationalChart"/>
    <dgm:cxn modelId="{E61A6C08-92E2-4075-B3E7-A550818BF132}" type="presParOf" srcId="{350BBFD3-A3C7-4A9F-8B8F-0E8307DDFFFA}" destId="{26856197-BE73-4E3A-9D57-FF451D38F2A6}" srcOrd="3" destOrd="0" presId="urn:microsoft.com/office/officeart/2008/layout/NameandTitleOrganizationalChart"/>
    <dgm:cxn modelId="{F6E203FA-D6DC-4A62-BB67-E5B3F4DD9FB9}" type="presParOf" srcId="{26856197-BE73-4E3A-9D57-FF451D38F2A6}" destId="{38661182-D8FD-418D-A4D6-530C1F8D89AB}" srcOrd="0" destOrd="0" presId="urn:microsoft.com/office/officeart/2008/layout/NameandTitleOrganizationalChart"/>
    <dgm:cxn modelId="{C4FE6D25-47F0-4A9E-939C-A9886C99826A}" type="presParOf" srcId="{38661182-D8FD-418D-A4D6-530C1F8D89AB}" destId="{493CEAD9-3312-4112-AF64-6D6492BBA614}" srcOrd="0" destOrd="0" presId="urn:microsoft.com/office/officeart/2008/layout/NameandTitleOrganizationalChart"/>
    <dgm:cxn modelId="{F6812659-7AB7-49B7-91CC-37BB4CBEE526}" type="presParOf" srcId="{38661182-D8FD-418D-A4D6-530C1F8D89AB}" destId="{A5FE3199-9338-42A1-82E5-4A4099ECFA61}" srcOrd="1" destOrd="0" presId="urn:microsoft.com/office/officeart/2008/layout/NameandTitleOrganizationalChart"/>
    <dgm:cxn modelId="{A8C0D96F-482A-42CA-9C60-DF6DEF412B8E}" type="presParOf" srcId="{38661182-D8FD-418D-A4D6-530C1F8D89AB}" destId="{4CB0FD9B-62A1-43CD-B9AF-A3CB9A3D0FE8}" srcOrd="2" destOrd="0" presId="urn:microsoft.com/office/officeart/2008/layout/NameandTitleOrganizationalChart"/>
    <dgm:cxn modelId="{D9395442-1447-4362-AB7C-937509CCD971}" type="presParOf" srcId="{26856197-BE73-4E3A-9D57-FF451D38F2A6}" destId="{9AF1B876-A5D1-4013-BE75-E0711375C678}" srcOrd="1" destOrd="0" presId="urn:microsoft.com/office/officeart/2008/layout/NameandTitleOrganizationalChart"/>
    <dgm:cxn modelId="{E58084B5-85CB-4A72-8D8E-10406482A879}" type="presParOf" srcId="{26856197-BE73-4E3A-9D57-FF451D38F2A6}" destId="{355B0071-1AC9-4621-B345-503AD6A2197D}" srcOrd="2" destOrd="0" presId="urn:microsoft.com/office/officeart/2008/layout/NameandTitleOrganizationalChart"/>
    <dgm:cxn modelId="{70F72BA2-CEC9-4B8C-B042-CA4C47B8CE34}" type="presParOf" srcId="{350BBFD3-A3C7-4A9F-8B8F-0E8307DDFFFA}" destId="{11EFF0A2-5DEF-4BA2-8CB4-8837DFD34BB7}" srcOrd="4" destOrd="0" presId="urn:microsoft.com/office/officeart/2008/layout/NameandTitleOrganizationalChart"/>
    <dgm:cxn modelId="{7D7789CB-56B0-4D08-86D5-CF8E2C958F68}" type="presParOf" srcId="{350BBFD3-A3C7-4A9F-8B8F-0E8307DDFFFA}" destId="{B34F1302-CF0B-4BE8-9B25-1376ED25EE54}" srcOrd="5" destOrd="0" presId="urn:microsoft.com/office/officeart/2008/layout/NameandTitleOrganizationalChart"/>
    <dgm:cxn modelId="{0796A37B-6BE4-409E-AA81-6ABCFB3425BD}" type="presParOf" srcId="{B34F1302-CF0B-4BE8-9B25-1376ED25EE54}" destId="{B56CFDBD-2CCF-4003-A262-8622DBD1585B}" srcOrd="0" destOrd="0" presId="urn:microsoft.com/office/officeart/2008/layout/NameandTitleOrganizationalChart"/>
    <dgm:cxn modelId="{A4DCAB40-525D-471D-8730-7A466077CB07}" type="presParOf" srcId="{B56CFDBD-2CCF-4003-A262-8622DBD1585B}" destId="{8FE7A60E-2299-4E5E-8885-C84761299DEA}" srcOrd="0" destOrd="0" presId="urn:microsoft.com/office/officeart/2008/layout/NameandTitleOrganizationalChart"/>
    <dgm:cxn modelId="{ED8CD61C-B3D8-4EB2-A214-7E4D920C968A}" type="presParOf" srcId="{B56CFDBD-2CCF-4003-A262-8622DBD1585B}" destId="{8E3213D1-17CD-4296-904B-762C7F99690F}" srcOrd="1" destOrd="0" presId="urn:microsoft.com/office/officeart/2008/layout/NameandTitleOrganizationalChart"/>
    <dgm:cxn modelId="{0623154A-8545-476D-9B42-59C511A70B32}" type="presParOf" srcId="{B56CFDBD-2CCF-4003-A262-8622DBD1585B}" destId="{9701549E-B215-4CE8-A8F1-739E9AD01F08}" srcOrd="2" destOrd="0" presId="urn:microsoft.com/office/officeart/2008/layout/NameandTitleOrganizationalChart"/>
    <dgm:cxn modelId="{60908B47-5DB9-4E10-BA24-FDE7FDD10717}" type="presParOf" srcId="{B34F1302-CF0B-4BE8-9B25-1376ED25EE54}" destId="{B065205C-08AA-4206-82D0-A3F6349C11A1}" srcOrd="1" destOrd="0" presId="urn:microsoft.com/office/officeart/2008/layout/NameandTitleOrganizationalChart"/>
    <dgm:cxn modelId="{42E7F4B1-7C3D-4A86-AB9D-F399C52B6985}" type="presParOf" srcId="{B065205C-08AA-4206-82D0-A3F6349C11A1}" destId="{9537892F-2383-4B10-9394-41F462657BFB}" srcOrd="0" destOrd="0" presId="urn:microsoft.com/office/officeart/2008/layout/NameandTitleOrganizationalChart"/>
    <dgm:cxn modelId="{EC76D1EA-8D6D-411C-A4F5-258EFA300C74}" type="presParOf" srcId="{B065205C-08AA-4206-82D0-A3F6349C11A1}" destId="{FB014E63-548B-40AC-8B69-D76E85AF1C0D}" srcOrd="1" destOrd="0" presId="urn:microsoft.com/office/officeart/2008/layout/NameandTitleOrganizationalChart"/>
    <dgm:cxn modelId="{19B5BED1-2FA3-43A8-A478-E51E56BAE206}" type="presParOf" srcId="{FB014E63-548B-40AC-8B69-D76E85AF1C0D}" destId="{B7EA0A56-0FE5-47C2-A81D-426655EA9E75}" srcOrd="0" destOrd="0" presId="urn:microsoft.com/office/officeart/2008/layout/NameandTitleOrganizationalChart"/>
    <dgm:cxn modelId="{62719FFF-DAD3-4D9B-AC8A-F56C92DE21C2}" type="presParOf" srcId="{B7EA0A56-0FE5-47C2-A81D-426655EA9E75}" destId="{A6946E48-2EB7-4BB0-8C56-1EA7A83D1175}" srcOrd="0" destOrd="0" presId="urn:microsoft.com/office/officeart/2008/layout/NameandTitleOrganizationalChart"/>
    <dgm:cxn modelId="{0E62BCF3-A929-46B5-A015-5E11975D2179}" type="presParOf" srcId="{B7EA0A56-0FE5-47C2-A81D-426655EA9E75}" destId="{3161305F-07E2-44C5-9374-A531C6D2EC9A}" srcOrd="1" destOrd="0" presId="urn:microsoft.com/office/officeart/2008/layout/NameandTitleOrganizationalChart"/>
    <dgm:cxn modelId="{A1BE22FA-AC03-4EC4-8039-AA93A7FBCD90}" type="presParOf" srcId="{B7EA0A56-0FE5-47C2-A81D-426655EA9E75}" destId="{BBED626B-CBE8-4851-8E00-D57C7861521B}" srcOrd="2" destOrd="0" presId="urn:microsoft.com/office/officeart/2008/layout/NameandTitleOrganizationalChart"/>
    <dgm:cxn modelId="{C40A9C8B-9AFF-4A0B-A981-B871E0EF59D5}" type="presParOf" srcId="{FB014E63-548B-40AC-8B69-D76E85AF1C0D}" destId="{B11F263A-C52E-4C3C-BD64-DC7C12903DF6}" srcOrd="1" destOrd="0" presId="urn:microsoft.com/office/officeart/2008/layout/NameandTitleOrganizationalChart"/>
    <dgm:cxn modelId="{C7AC5F7D-3C83-48EA-B27C-95B83701AF4C}" type="presParOf" srcId="{FB014E63-548B-40AC-8B69-D76E85AF1C0D}" destId="{7EB66DB0-8BAF-41B4-9950-35BF54A175AD}" srcOrd="2" destOrd="0" presId="urn:microsoft.com/office/officeart/2008/layout/NameandTitleOrganizationalChart"/>
    <dgm:cxn modelId="{F915AEE7-644C-415A-81BC-8F9E0CC3B5DB}" type="presParOf" srcId="{B34F1302-CF0B-4BE8-9B25-1376ED25EE54}" destId="{D132E0D5-ADC1-4BC5-B138-FA5810129A88}" srcOrd="2" destOrd="0" presId="urn:microsoft.com/office/officeart/2008/layout/NameandTitleOrganizationalChart"/>
    <dgm:cxn modelId="{104DE93D-1D22-4263-8D52-0FEEFF61D026}" type="presParOf" srcId="{56D8C02D-C423-496D-AC07-5EEF60494748}" destId="{57478355-8DDA-45BD-BEB2-5FE258C62473}"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0F3330-27E0-473F-A44E-E5EB049B8992}" type="doc">
      <dgm:prSet loTypeId="urn:microsoft.com/office/officeart/2005/8/layout/hList3" loCatId="list" qsTypeId="urn:microsoft.com/office/officeart/2005/8/quickstyle/simple1" qsCatId="simple" csTypeId="urn:microsoft.com/office/officeart/2005/8/colors/colorful1" csCatId="colorful" phldr="1"/>
      <dgm:spPr/>
      <dgm:t>
        <a:bodyPr/>
        <a:lstStyle/>
        <a:p>
          <a:endParaRPr lang="es-EC"/>
        </a:p>
      </dgm:t>
    </dgm:pt>
    <dgm:pt modelId="{E97D653F-6B1C-4AE1-9C9E-0DF258338C94}">
      <dgm:prSet phldrT="[Texto]"/>
      <dgm:spPr/>
      <dgm:t>
        <a:bodyPr/>
        <a:lstStyle/>
        <a:p>
          <a:r>
            <a:rPr lang="es-ES_tradnl" b="1" i="0" dirty="0" smtClean="0"/>
            <a:t>Objetivo general: </a:t>
          </a:r>
          <a:r>
            <a:rPr lang="es-ES_tradnl" dirty="0" smtClean="0"/>
            <a:t>Determinar la viabilidad y la rentabilidad de una operadora de turismo, mediante el estudio de factibilidad de proyecto, para impulsar el sector turístico de la provincia de Pastaza.</a:t>
          </a:r>
          <a:endParaRPr lang="es-EC" dirty="0"/>
        </a:p>
      </dgm:t>
    </dgm:pt>
    <dgm:pt modelId="{873E223C-7A00-44B1-AADE-9A44A30DEE61}" type="parTrans" cxnId="{7D56D7B4-2972-4B97-9F87-CDE88395BCE6}">
      <dgm:prSet/>
      <dgm:spPr/>
      <dgm:t>
        <a:bodyPr/>
        <a:lstStyle/>
        <a:p>
          <a:endParaRPr lang="es-EC"/>
        </a:p>
      </dgm:t>
    </dgm:pt>
    <dgm:pt modelId="{B1D0B607-3152-4C3D-B30D-E2B93F7D781C}" type="sibTrans" cxnId="{7D56D7B4-2972-4B97-9F87-CDE88395BCE6}">
      <dgm:prSet/>
      <dgm:spPr/>
      <dgm:t>
        <a:bodyPr/>
        <a:lstStyle/>
        <a:p>
          <a:endParaRPr lang="es-EC"/>
        </a:p>
      </dgm:t>
    </dgm:pt>
    <dgm:pt modelId="{FB9BBB1B-75D4-477D-8C09-D488381935B3}">
      <dgm:prSet/>
      <dgm:spPr/>
      <dgm:t>
        <a:bodyPr/>
        <a:lstStyle/>
        <a:p>
          <a:r>
            <a:rPr lang="es-ES_tradnl" b="1" i="0" dirty="0" smtClean="0"/>
            <a:t>Objetivos específicos:</a:t>
          </a:r>
          <a:endParaRPr lang="es-EC" b="1" i="1" dirty="0"/>
        </a:p>
      </dgm:t>
    </dgm:pt>
    <dgm:pt modelId="{5C551CC5-F911-4239-A1C6-B23EF8470263}" type="parTrans" cxnId="{86C04AFA-0914-474D-B757-2087A3BC63F2}">
      <dgm:prSet/>
      <dgm:spPr/>
      <dgm:t>
        <a:bodyPr/>
        <a:lstStyle/>
        <a:p>
          <a:endParaRPr lang="es-EC"/>
        </a:p>
      </dgm:t>
    </dgm:pt>
    <dgm:pt modelId="{A44BB7B4-304F-4722-BB78-E2A7DC6459F7}" type="sibTrans" cxnId="{86C04AFA-0914-474D-B757-2087A3BC63F2}">
      <dgm:prSet/>
      <dgm:spPr/>
      <dgm:t>
        <a:bodyPr/>
        <a:lstStyle/>
        <a:p>
          <a:endParaRPr lang="es-EC"/>
        </a:p>
      </dgm:t>
    </dgm:pt>
    <dgm:pt modelId="{241B87D4-8081-4531-91D0-35CC0AC01ACA}">
      <dgm:prSet/>
      <dgm:spPr/>
      <dgm:t>
        <a:bodyPr/>
        <a:lstStyle/>
        <a:p>
          <a:r>
            <a:rPr lang="es-ES_tradnl" dirty="0" smtClean="0"/>
            <a:t>Elaborar un estudio técnico que permita determinar el proceso de la prestación del servicio, funcionamiento y estructura óptima de la operadora de turismo.</a:t>
          </a:r>
          <a:endParaRPr lang="es-EC" dirty="0"/>
        </a:p>
      </dgm:t>
    </dgm:pt>
    <dgm:pt modelId="{20B05712-4D4B-474C-86C5-4B668D4DD154}" type="parTrans" cxnId="{5C0CCD89-4861-4EEC-A23C-65AC71452456}">
      <dgm:prSet/>
      <dgm:spPr/>
      <dgm:t>
        <a:bodyPr/>
        <a:lstStyle/>
        <a:p>
          <a:endParaRPr lang="es-EC"/>
        </a:p>
      </dgm:t>
    </dgm:pt>
    <dgm:pt modelId="{93924569-8F99-416F-B472-A94626030B2C}" type="sibTrans" cxnId="{5C0CCD89-4861-4EEC-A23C-65AC71452456}">
      <dgm:prSet/>
      <dgm:spPr/>
      <dgm:t>
        <a:bodyPr/>
        <a:lstStyle/>
        <a:p>
          <a:endParaRPr lang="es-EC"/>
        </a:p>
      </dgm:t>
    </dgm:pt>
    <dgm:pt modelId="{AF3C0466-C739-4579-B27B-F067CC5B941D}">
      <dgm:prSet/>
      <dgm:spPr/>
      <dgm:t>
        <a:bodyPr/>
        <a:lstStyle/>
        <a:p>
          <a:r>
            <a:rPr lang="es-ES_tradnl" dirty="0" smtClean="0"/>
            <a:t>Definir la estructura administrativa y organizacional más adecuada, que se encuentre alineada a las necesidades de la operación turística.</a:t>
          </a:r>
          <a:endParaRPr lang="es-EC" dirty="0"/>
        </a:p>
      </dgm:t>
    </dgm:pt>
    <dgm:pt modelId="{D4ADADD5-6FFD-47B3-913B-A66954A09B26}" type="parTrans" cxnId="{CDD07260-0A53-4602-B9E4-38D929D1F487}">
      <dgm:prSet/>
      <dgm:spPr/>
      <dgm:t>
        <a:bodyPr/>
        <a:lstStyle/>
        <a:p>
          <a:endParaRPr lang="es-EC"/>
        </a:p>
      </dgm:t>
    </dgm:pt>
    <dgm:pt modelId="{6A2B5F37-2C3C-49B3-825D-1082090E8775}" type="sibTrans" cxnId="{CDD07260-0A53-4602-B9E4-38D929D1F487}">
      <dgm:prSet/>
      <dgm:spPr/>
      <dgm:t>
        <a:bodyPr/>
        <a:lstStyle/>
        <a:p>
          <a:endParaRPr lang="es-EC"/>
        </a:p>
      </dgm:t>
    </dgm:pt>
    <dgm:pt modelId="{0970A364-49B8-4B1F-B555-E0AA7D3A9EE8}">
      <dgm:prSet/>
      <dgm:spPr/>
      <dgm:t>
        <a:bodyPr/>
        <a:lstStyle/>
        <a:p>
          <a:r>
            <a:rPr lang="es-ES_tradnl" dirty="0" smtClean="0"/>
            <a:t>Elaborar un estudio económico para determinar la inversión necesaria, para la creación y ejecución del proyecto, y evaluar la rentabilidad.</a:t>
          </a:r>
          <a:endParaRPr lang="es-EC" dirty="0"/>
        </a:p>
      </dgm:t>
    </dgm:pt>
    <dgm:pt modelId="{119709AD-FB28-4E7F-AAF4-0646798C9AAB}" type="parTrans" cxnId="{08E4036F-5585-40C5-B94A-4CA83AE101C4}">
      <dgm:prSet/>
      <dgm:spPr/>
      <dgm:t>
        <a:bodyPr/>
        <a:lstStyle/>
        <a:p>
          <a:endParaRPr lang="es-EC"/>
        </a:p>
      </dgm:t>
    </dgm:pt>
    <dgm:pt modelId="{A42D5376-4E10-4C9F-A94A-05D66FBAAE98}" type="sibTrans" cxnId="{08E4036F-5585-40C5-B94A-4CA83AE101C4}">
      <dgm:prSet/>
      <dgm:spPr/>
      <dgm:t>
        <a:bodyPr/>
        <a:lstStyle/>
        <a:p>
          <a:endParaRPr lang="es-EC"/>
        </a:p>
      </dgm:t>
    </dgm:pt>
    <dgm:pt modelId="{27262F98-256E-4FEB-AA9F-AD894B8EE17B}">
      <dgm:prSet/>
      <dgm:spPr/>
      <dgm:t>
        <a:bodyPr/>
        <a:lstStyle/>
        <a:p>
          <a:r>
            <a:rPr lang="es-ES_tradnl" dirty="0" smtClean="0"/>
            <a:t>Realizar un estudio de mercado para identificar la oferta y la demanda del nicho.</a:t>
          </a:r>
          <a:endParaRPr lang="es-EC" b="1" i="1" dirty="0"/>
        </a:p>
      </dgm:t>
    </dgm:pt>
    <dgm:pt modelId="{F240DDF3-4623-47E4-ACC1-C53ADD227476}" type="parTrans" cxnId="{49C8E327-8CAB-472C-9EA9-2D0968BB8E5E}">
      <dgm:prSet/>
      <dgm:spPr/>
      <dgm:t>
        <a:bodyPr/>
        <a:lstStyle/>
        <a:p>
          <a:endParaRPr lang="es-EC"/>
        </a:p>
      </dgm:t>
    </dgm:pt>
    <dgm:pt modelId="{9A3D24E5-A1F2-4683-8F0D-517AC18EF269}" type="sibTrans" cxnId="{49C8E327-8CAB-472C-9EA9-2D0968BB8E5E}">
      <dgm:prSet/>
      <dgm:spPr/>
      <dgm:t>
        <a:bodyPr/>
        <a:lstStyle/>
        <a:p>
          <a:endParaRPr lang="es-EC"/>
        </a:p>
      </dgm:t>
    </dgm:pt>
    <dgm:pt modelId="{CE359F52-4941-46E4-AAE9-E5C12E30B33C}" type="pres">
      <dgm:prSet presAssocID="{4C0F3330-27E0-473F-A44E-E5EB049B8992}" presName="composite" presStyleCnt="0">
        <dgm:presLayoutVars>
          <dgm:chMax val="1"/>
          <dgm:dir/>
          <dgm:resizeHandles val="exact"/>
        </dgm:presLayoutVars>
      </dgm:prSet>
      <dgm:spPr/>
      <dgm:t>
        <a:bodyPr/>
        <a:lstStyle/>
        <a:p>
          <a:endParaRPr lang="es-EC"/>
        </a:p>
      </dgm:t>
    </dgm:pt>
    <dgm:pt modelId="{BB690BFB-F78F-4852-9E1F-3883450EE218}" type="pres">
      <dgm:prSet presAssocID="{E97D653F-6B1C-4AE1-9C9E-0DF258338C94}" presName="roof" presStyleLbl="dkBgShp" presStyleIdx="0" presStyleCnt="2" custLinFactNeighborX="2026" custLinFactNeighborY="-18014"/>
      <dgm:spPr/>
      <dgm:t>
        <a:bodyPr/>
        <a:lstStyle/>
        <a:p>
          <a:endParaRPr lang="es-EC"/>
        </a:p>
      </dgm:t>
    </dgm:pt>
    <dgm:pt modelId="{64316FA7-E71A-4E02-B73E-3AE81D1E5147}" type="pres">
      <dgm:prSet presAssocID="{E97D653F-6B1C-4AE1-9C9E-0DF258338C94}" presName="pillars" presStyleCnt="0"/>
      <dgm:spPr/>
    </dgm:pt>
    <dgm:pt modelId="{50133E3E-EA21-4DBB-A187-763D939CA9A4}" type="pres">
      <dgm:prSet presAssocID="{E97D653F-6B1C-4AE1-9C9E-0DF258338C94}" presName="pillar1" presStyleLbl="node1" presStyleIdx="0" presStyleCnt="5">
        <dgm:presLayoutVars>
          <dgm:bulletEnabled val="1"/>
        </dgm:presLayoutVars>
      </dgm:prSet>
      <dgm:spPr/>
      <dgm:t>
        <a:bodyPr/>
        <a:lstStyle/>
        <a:p>
          <a:endParaRPr lang="es-EC"/>
        </a:p>
      </dgm:t>
    </dgm:pt>
    <dgm:pt modelId="{A1514CDF-F31C-4A38-8135-903B0F07059C}" type="pres">
      <dgm:prSet presAssocID="{27262F98-256E-4FEB-AA9F-AD894B8EE17B}" presName="pillarX" presStyleLbl="node1" presStyleIdx="1" presStyleCnt="5">
        <dgm:presLayoutVars>
          <dgm:bulletEnabled val="1"/>
        </dgm:presLayoutVars>
      </dgm:prSet>
      <dgm:spPr/>
      <dgm:t>
        <a:bodyPr/>
        <a:lstStyle/>
        <a:p>
          <a:endParaRPr lang="es-EC"/>
        </a:p>
      </dgm:t>
    </dgm:pt>
    <dgm:pt modelId="{3B6DE27D-73D0-4527-9F28-A26CA8DBC525}" type="pres">
      <dgm:prSet presAssocID="{241B87D4-8081-4531-91D0-35CC0AC01ACA}" presName="pillarX" presStyleLbl="node1" presStyleIdx="2" presStyleCnt="5">
        <dgm:presLayoutVars>
          <dgm:bulletEnabled val="1"/>
        </dgm:presLayoutVars>
      </dgm:prSet>
      <dgm:spPr/>
      <dgm:t>
        <a:bodyPr/>
        <a:lstStyle/>
        <a:p>
          <a:endParaRPr lang="es-EC"/>
        </a:p>
      </dgm:t>
    </dgm:pt>
    <dgm:pt modelId="{1BB39881-E0E2-409A-9226-4AA8049C478E}" type="pres">
      <dgm:prSet presAssocID="{AF3C0466-C739-4579-B27B-F067CC5B941D}" presName="pillarX" presStyleLbl="node1" presStyleIdx="3" presStyleCnt="5">
        <dgm:presLayoutVars>
          <dgm:bulletEnabled val="1"/>
        </dgm:presLayoutVars>
      </dgm:prSet>
      <dgm:spPr/>
      <dgm:t>
        <a:bodyPr/>
        <a:lstStyle/>
        <a:p>
          <a:endParaRPr lang="es-EC"/>
        </a:p>
      </dgm:t>
    </dgm:pt>
    <dgm:pt modelId="{BA4F11DA-E564-4318-B86A-A1C7B3013A64}" type="pres">
      <dgm:prSet presAssocID="{0970A364-49B8-4B1F-B555-E0AA7D3A9EE8}" presName="pillarX" presStyleLbl="node1" presStyleIdx="4" presStyleCnt="5">
        <dgm:presLayoutVars>
          <dgm:bulletEnabled val="1"/>
        </dgm:presLayoutVars>
      </dgm:prSet>
      <dgm:spPr/>
      <dgm:t>
        <a:bodyPr/>
        <a:lstStyle/>
        <a:p>
          <a:endParaRPr lang="es-EC"/>
        </a:p>
      </dgm:t>
    </dgm:pt>
    <dgm:pt modelId="{FF2D8BB8-99E0-4DF9-8420-A5D3B8552EDC}" type="pres">
      <dgm:prSet presAssocID="{E97D653F-6B1C-4AE1-9C9E-0DF258338C94}" presName="base" presStyleLbl="dkBgShp" presStyleIdx="1" presStyleCnt="2"/>
      <dgm:spPr/>
    </dgm:pt>
  </dgm:ptLst>
  <dgm:cxnLst>
    <dgm:cxn modelId="{5762EFE5-D06C-43BB-A312-79225CF8B6A9}" type="presOf" srcId="{241B87D4-8081-4531-91D0-35CC0AC01ACA}" destId="{3B6DE27D-73D0-4527-9F28-A26CA8DBC525}" srcOrd="0" destOrd="0" presId="urn:microsoft.com/office/officeart/2005/8/layout/hList3"/>
    <dgm:cxn modelId="{CDD07260-0A53-4602-B9E4-38D929D1F487}" srcId="{E97D653F-6B1C-4AE1-9C9E-0DF258338C94}" destId="{AF3C0466-C739-4579-B27B-F067CC5B941D}" srcOrd="3" destOrd="0" parTransId="{D4ADADD5-6FFD-47B3-913B-A66954A09B26}" sibTransId="{6A2B5F37-2C3C-49B3-825D-1082090E8775}"/>
    <dgm:cxn modelId="{08E4036F-5585-40C5-B94A-4CA83AE101C4}" srcId="{E97D653F-6B1C-4AE1-9C9E-0DF258338C94}" destId="{0970A364-49B8-4B1F-B555-E0AA7D3A9EE8}" srcOrd="4" destOrd="0" parTransId="{119709AD-FB28-4E7F-AAF4-0646798C9AAB}" sibTransId="{A42D5376-4E10-4C9F-A94A-05D66FBAAE98}"/>
    <dgm:cxn modelId="{2741A302-6FA6-48C7-9846-25FFC38A7805}" type="presOf" srcId="{4C0F3330-27E0-473F-A44E-E5EB049B8992}" destId="{CE359F52-4941-46E4-AAE9-E5C12E30B33C}" srcOrd="0" destOrd="0" presId="urn:microsoft.com/office/officeart/2005/8/layout/hList3"/>
    <dgm:cxn modelId="{86C04AFA-0914-474D-B757-2087A3BC63F2}" srcId="{E97D653F-6B1C-4AE1-9C9E-0DF258338C94}" destId="{FB9BBB1B-75D4-477D-8C09-D488381935B3}" srcOrd="0" destOrd="0" parTransId="{5C551CC5-F911-4239-A1C6-B23EF8470263}" sibTransId="{A44BB7B4-304F-4722-BB78-E2A7DC6459F7}"/>
    <dgm:cxn modelId="{D914BCC5-E532-4744-A04C-F904DDB22151}" type="presOf" srcId="{0970A364-49B8-4B1F-B555-E0AA7D3A9EE8}" destId="{BA4F11DA-E564-4318-B86A-A1C7B3013A64}" srcOrd="0" destOrd="0" presId="urn:microsoft.com/office/officeart/2005/8/layout/hList3"/>
    <dgm:cxn modelId="{49C8E327-8CAB-472C-9EA9-2D0968BB8E5E}" srcId="{E97D653F-6B1C-4AE1-9C9E-0DF258338C94}" destId="{27262F98-256E-4FEB-AA9F-AD894B8EE17B}" srcOrd="1" destOrd="0" parTransId="{F240DDF3-4623-47E4-ACC1-C53ADD227476}" sibTransId="{9A3D24E5-A1F2-4683-8F0D-517AC18EF269}"/>
    <dgm:cxn modelId="{0B90F28E-6F59-40F1-B387-A72C78909E75}" type="presOf" srcId="{FB9BBB1B-75D4-477D-8C09-D488381935B3}" destId="{50133E3E-EA21-4DBB-A187-763D939CA9A4}" srcOrd="0" destOrd="0" presId="urn:microsoft.com/office/officeart/2005/8/layout/hList3"/>
    <dgm:cxn modelId="{6C91E069-6EB2-414E-9AF1-B9DFB0B66320}" type="presOf" srcId="{AF3C0466-C739-4579-B27B-F067CC5B941D}" destId="{1BB39881-E0E2-409A-9226-4AA8049C478E}" srcOrd="0" destOrd="0" presId="urn:microsoft.com/office/officeart/2005/8/layout/hList3"/>
    <dgm:cxn modelId="{5C0CCD89-4861-4EEC-A23C-65AC71452456}" srcId="{E97D653F-6B1C-4AE1-9C9E-0DF258338C94}" destId="{241B87D4-8081-4531-91D0-35CC0AC01ACA}" srcOrd="2" destOrd="0" parTransId="{20B05712-4D4B-474C-86C5-4B668D4DD154}" sibTransId="{93924569-8F99-416F-B472-A94626030B2C}"/>
    <dgm:cxn modelId="{3C9B8C05-27F7-4A49-866D-85701B026327}" type="presOf" srcId="{E97D653F-6B1C-4AE1-9C9E-0DF258338C94}" destId="{BB690BFB-F78F-4852-9E1F-3883450EE218}" srcOrd="0" destOrd="0" presId="urn:microsoft.com/office/officeart/2005/8/layout/hList3"/>
    <dgm:cxn modelId="{3A43CAD1-D57C-49C2-9CDA-CF88125ACA48}" type="presOf" srcId="{27262F98-256E-4FEB-AA9F-AD894B8EE17B}" destId="{A1514CDF-F31C-4A38-8135-903B0F07059C}" srcOrd="0" destOrd="0" presId="urn:microsoft.com/office/officeart/2005/8/layout/hList3"/>
    <dgm:cxn modelId="{7D56D7B4-2972-4B97-9F87-CDE88395BCE6}" srcId="{4C0F3330-27E0-473F-A44E-E5EB049B8992}" destId="{E97D653F-6B1C-4AE1-9C9E-0DF258338C94}" srcOrd="0" destOrd="0" parTransId="{873E223C-7A00-44B1-AADE-9A44A30DEE61}" sibTransId="{B1D0B607-3152-4C3D-B30D-E2B93F7D781C}"/>
    <dgm:cxn modelId="{2E5349DA-CBB5-407E-BFE9-3ABA6009F86A}" type="presParOf" srcId="{CE359F52-4941-46E4-AAE9-E5C12E30B33C}" destId="{BB690BFB-F78F-4852-9E1F-3883450EE218}" srcOrd="0" destOrd="0" presId="urn:microsoft.com/office/officeart/2005/8/layout/hList3"/>
    <dgm:cxn modelId="{77E5CD9E-D46E-42C3-BFB0-7185D7CCB6A3}" type="presParOf" srcId="{CE359F52-4941-46E4-AAE9-E5C12E30B33C}" destId="{64316FA7-E71A-4E02-B73E-3AE81D1E5147}" srcOrd="1" destOrd="0" presId="urn:microsoft.com/office/officeart/2005/8/layout/hList3"/>
    <dgm:cxn modelId="{22E4DF9C-9222-4126-B2EF-6EA8C3EB78DF}" type="presParOf" srcId="{64316FA7-E71A-4E02-B73E-3AE81D1E5147}" destId="{50133E3E-EA21-4DBB-A187-763D939CA9A4}" srcOrd="0" destOrd="0" presId="urn:microsoft.com/office/officeart/2005/8/layout/hList3"/>
    <dgm:cxn modelId="{9CCC49D5-D590-419A-A63F-389C6674E698}" type="presParOf" srcId="{64316FA7-E71A-4E02-B73E-3AE81D1E5147}" destId="{A1514CDF-F31C-4A38-8135-903B0F07059C}" srcOrd="1" destOrd="0" presId="urn:microsoft.com/office/officeart/2005/8/layout/hList3"/>
    <dgm:cxn modelId="{4689AC46-54DD-419E-B45B-661098F4A2E0}" type="presParOf" srcId="{64316FA7-E71A-4E02-B73E-3AE81D1E5147}" destId="{3B6DE27D-73D0-4527-9F28-A26CA8DBC525}" srcOrd="2" destOrd="0" presId="urn:microsoft.com/office/officeart/2005/8/layout/hList3"/>
    <dgm:cxn modelId="{20AA90A6-82C6-42B2-A1E0-AFEAE5AE9FC6}" type="presParOf" srcId="{64316FA7-E71A-4E02-B73E-3AE81D1E5147}" destId="{1BB39881-E0E2-409A-9226-4AA8049C478E}" srcOrd="3" destOrd="0" presId="urn:microsoft.com/office/officeart/2005/8/layout/hList3"/>
    <dgm:cxn modelId="{8ECA8D1D-A817-4735-A459-F9B863BCBA30}" type="presParOf" srcId="{64316FA7-E71A-4E02-B73E-3AE81D1E5147}" destId="{BA4F11DA-E564-4318-B86A-A1C7B3013A64}" srcOrd="4" destOrd="0" presId="urn:microsoft.com/office/officeart/2005/8/layout/hList3"/>
    <dgm:cxn modelId="{0FED5CD1-1360-4A91-8212-7697574CC918}" type="presParOf" srcId="{CE359F52-4941-46E4-AAE9-E5C12E30B33C}" destId="{FF2D8BB8-99E0-4DF9-8420-A5D3B8552EDC}"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A6A36E-C6D8-46CE-9AFF-0A879F98902A}" type="doc">
      <dgm:prSet loTypeId="urn:microsoft.com/office/officeart/2009/3/layout/PieProcess" loCatId="list" qsTypeId="urn:microsoft.com/office/officeart/2005/8/quickstyle/simple1" qsCatId="simple" csTypeId="urn:microsoft.com/office/officeart/2005/8/colors/accent1_2" csCatId="accent1" phldr="1"/>
      <dgm:spPr/>
      <dgm:t>
        <a:bodyPr/>
        <a:lstStyle/>
        <a:p>
          <a:endParaRPr lang="es-EC"/>
        </a:p>
      </dgm:t>
    </dgm:pt>
    <dgm:pt modelId="{638B1C54-E94B-4C81-9640-004B0AF3FF6F}">
      <dgm:prSet phldrT="[Texto]"/>
      <dgm:spPr/>
      <dgm:t>
        <a:bodyPr/>
        <a:lstStyle/>
        <a:p>
          <a:r>
            <a:rPr lang="es-ES_tradnl" b="1" i="0" dirty="0" smtClean="0"/>
            <a:t>Objetivo general:</a:t>
          </a:r>
          <a:endParaRPr lang="es-EC" dirty="0"/>
        </a:p>
      </dgm:t>
    </dgm:pt>
    <dgm:pt modelId="{502738F3-EC62-467D-BB19-CB9A286392DD}" type="parTrans" cxnId="{85DDB8CB-3B0E-40E0-8696-923A74601024}">
      <dgm:prSet/>
      <dgm:spPr/>
      <dgm:t>
        <a:bodyPr/>
        <a:lstStyle/>
        <a:p>
          <a:endParaRPr lang="es-EC"/>
        </a:p>
      </dgm:t>
    </dgm:pt>
    <dgm:pt modelId="{3588E9F1-AA14-4A3B-9A2F-6670DE901EE0}" type="sibTrans" cxnId="{85DDB8CB-3B0E-40E0-8696-923A74601024}">
      <dgm:prSet/>
      <dgm:spPr/>
      <dgm:t>
        <a:bodyPr/>
        <a:lstStyle/>
        <a:p>
          <a:endParaRPr lang="es-EC"/>
        </a:p>
      </dgm:t>
    </dgm:pt>
    <dgm:pt modelId="{CAF22B99-FDDF-42FF-9F5A-31BD59E0C9C0}">
      <dgm:prSet/>
      <dgm:spPr/>
      <dgm:t>
        <a:bodyPr/>
        <a:lstStyle/>
        <a:p>
          <a:r>
            <a:rPr lang="es-ES_tradnl" b="1" i="0" dirty="0" smtClean="0"/>
            <a:t>Objetivos específicos</a:t>
          </a:r>
          <a:endParaRPr lang="es-EC" b="1" i="1" dirty="0"/>
        </a:p>
      </dgm:t>
    </dgm:pt>
    <dgm:pt modelId="{0D57AFFF-86E7-4A40-8A35-0804179C91B7}" type="parTrans" cxnId="{A7E0674A-E8D5-4A5C-9BA3-87C2964A4F37}">
      <dgm:prSet/>
      <dgm:spPr/>
      <dgm:t>
        <a:bodyPr/>
        <a:lstStyle/>
        <a:p>
          <a:endParaRPr lang="es-EC"/>
        </a:p>
      </dgm:t>
    </dgm:pt>
    <dgm:pt modelId="{3D58F3FF-742C-4B14-AB2C-21E19EA6DE10}" type="sibTrans" cxnId="{A7E0674A-E8D5-4A5C-9BA3-87C2964A4F37}">
      <dgm:prSet/>
      <dgm:spPr/>
      <dgm:t>
        <a:bodyPr/>
        <a:lstStyle/>
        <a:p>
          <a:endParaRPr lang="es-EC"/>
        </a:p>
      </dgm:t>
    </dgm:pt>
    <dgm:pt modelId="{38B09655-32A1-47DE-A93C-091F47B0C5F4}">
      <dgm:prSet phldrT="[Texto]"/>
      <dgm:spPr/>
      <dgm:t>
        <a:bodyPr/>
        <a:lstStyle/>
        <a:p>
          <a:r>
            <a:rPr lang="es-ES_tradnl" dirty="0" smtClean="0"/>
            <a:t>Establecer las preferencias del mercado mediante un análisis de oferta y demanda de servicios turísticos en la provincia de Pastaza, para determinar la factibilidad de éxito de una operadora que contribuya a impulsar el turismo en el sector.</a:t>
          </a:r>
          <a:endParaRPr lang="es-EC" dirty="0"/>
        </a:p>
      </dgm:t>
    </dgm:pt>
    <dgm:pt modelId="{365C5910-09A3-4AA8-8D74-48D6C623E716}" type="parTrans" cxnId="{D313F22B-91E4-4ED5-83BC-F7C8A0F71FB5}">
      <dgm:prSet/>
      <dgm:spPr/>
      <dgm:t>
        <a:bodyPr/>
        <a:lstStyle/>
        <a:p>
          <a:endParaRPr lang="es-EC"/>
        </a:p>
      </dgm:t>
    </dgm:pt>
    <dgm:pt modelId="{828D858B-787D-478A-AC45-E80C07BE6670}" type="sibTrans" cxnId="{D313F22B-91E4-4ED5-83BC-F7C8A0F71FB5}">
      <dgm:prSet/>
      <dgm:spPr/>
      <dgm:t>
        <a:bodyPr/>
        <a:lstStyle/>
        <a:p>
          <a:endParaRPr lang="es-EC"/>
        </a:p>
      </dgm:t>
    </dgm:pt>
    <dgm:pt modelId="{37815F6F-1CB3-4321-A04F-C209C98E62D8}">
      <dgm:prSet/>
      <dgm:spPr/>
      <dgm:t>
        <a:bodyPr/>
        <a:lstStyle/>
        <a:p>
          <a:r>
            <a:rPr lang="es-ES_tradnl" dirty="0" smtClean="0"/>
            <a:t>- Determinar la existencia de demanda potencial e insatisfecha de servicios turísticos en la provincia de Pastaza, para medir la aceptación del mercado.</a:t>
          </a:r>
          <a:br>
            <a:rPr lang="es-ES_tradnl" dirty="0" smtClean="0"/>
          </a:br>
          <a:endParaRPr lang="es-EC" b="1" i="1" dirty="0"/>
        </a:p>
      </dgm:t>
    </dgm:pt>
    <dgm:pt modelId="{D952EF43-A183-4DB1-9812-47B2EEECCDFB}" type="parTrans" cxnId="{26C44D38-6C96-4BF0-BD1C-C16F21DD7AAB}">
      <dgm:prSet/>
      <dgm:spPr/>
      <dgm:t>
        <a:bodyPr/>
        <a:lstStyle/>
        <a:p>
          <a:endParaRPr lang="es-EC"/>
        </a:p>
      </dgm:t>
    </dgm:pt>
    <dgm:pt modelId="{07571E38-BF85-4CAC-89F8-589DE19079F2}" type="sibTrans" cxnId="{26C44D38-6C96-4BF0-BD1C-C16F21DD7AAB}">
      <dgm:prSet/>
      <dgm:spPr/>
      <dgm:t>
        <a:bodyPr/>
        <a:lstStyle/>
        <a:p>
          <a:endParaRPr lang="es-EC"/>
        </a:p>
      </dgm:t>
    </dgm:pt>
    <dgm:pt modelId="{CA78148A-2698-4146-B349-4500B67BC23F}">
      <dgm:prSet/>
      <dgm:spPr/>
      <dgm:t>
        <a:bodyPr/>
        <a:lstStyle/>
        <a:p>
          <a:r>
            <a:rPr lang="es-ES_tradnl" dirty="0" smtClean="0"/>
            <a:t>- Determinar el precio óptimo considerando el margen de utilidad aceptable que pagaría el consumidor por los servicios turísticos en la provincia de Pastaza.</a:t>
          </a:r>
          <a:br>
            <a:rPr lang="es-ES_tradnl" dirty="0" smtClean="0"/>
          </a:br>
          <a:endParaRPr lang="es-EC" b="1" i="1" dirty="0"/>
        </a:p>
      </dgm:t>
    </dgm:pt>
    <dgm:pt modelId="{5852CE87-F629-4160-9CFD-4F4AAAAD4D18}" type="parTrans" cxnId="{8560E287-049B-4D00-8311-5DB572B377D8}">
      <dgm:prSet/>
      <dgm:spPr/>
      <dgm:t>
        <a:bodyPr/>
        <a:lstStyle/>
        <a:p>
          <a:endParaRPr lang="es-EC"/>
        </a:p>
      </dgm:t>
    </dgm:pt>
    <dgm:pt modelId="{81D94E58-F174-44CC-A5D2-8AB1F08033DE}" type="sibTrans" cxnId="{8560E287-049B-4D00-8311-5DB572B377D8}">
      <dgm:prSet/>
      <dgm:spPr/>
      <dgm:t>
        <a:bodyPr/>
        <a:lstStyle/>
        <a:p>
          <a:endParaRPr lang="es-EC"/>
        </a:p>
      </dgm:t>
    </dgm:pt>
    <dgm:pt modelId="{B7D403BB-70BC-47C6-AC0B-DA21FFC7982E}">
      <dgm:prSet/>
      <dgm:spPr/>
      <dgm:t>
        <a:bodyPr/>
        <a:lstStyle/>
        <a:p>
          <a:r>
            <a:rPr lang="es-ES_tradnl" dirty="0" smtClean="0"/>
            <a:t>- Conocer los canales de comercialización más adecuados para llegar al consumidor de los servicios turísticos en la provincia de Pastaza. </a:t>
          </a:r>
          <a:br>
            <a:rPr lang="es-ES_tradnl" dirty="0" smtClean="0"/>
          </a:br>
          <a:endParaRPr lang="es-EC" b="1" i="1" dirty="0"/>
        </a:p>
      </dgm:t>
    </dgm:pt>
    <dgm:pt modelId="{3E386AE1-A645-46AD-9FE5-C671045CCB1A}" type="parTrans" cxnId="{B3F1C508-E8FD-4699-9FDE-455AA17F7721}">
      <dgm:prSet/>
      <dgm:spPr/>
      <dgm:t>
        <a:bodyPr/>
        <a:lstStyle/>
        <a:p>
          <a:endParaRPr lang="es-EC"/>
        </a:p>
      </dgm:t>
    </dgm:pt>
    <dgm:pt modelId="{CC7BFC59-E446-457D-9A4A-47790FD24FB0}" type="sibTrans" cxnId="{B3F1C508-E8FD-4699-9FDE-455AA17F7721}">
      <dgm:prSet/>
      <dgm:spPr/>
      <dgm:t>
        <a:bodyPr/>
        <a:lstStyle/>
        <a:p>
          <a:endParaRPr lang="es-EC"/>
        </a:p>
      </dgm:t>
    </dgm:pt>
    <dgm:pt modelId="{073066BF-68D2-45DC-9BE7-D370D7BA465E}">
      <dgm:prSet/>
      <dgm:spPr/>
      <dgm:t>
        <a:bodyPr/>
        <a:lstStyle/>
        <a:p>
          <a:r>
            <a:rPr lang="es-ES_tradnl" smtClean="0"/>
            <a:t>- </a:t>
          </a:r>
          <a:r>
            <a:rPr lang="es-ES_tradnl" dirty="0" smtClean="0"/>
            <a:t>Identificar las posibilidades de uso de servicios sustitutos y complementarios.</a:t>
          </a:r>
          <a:endParaRPr lang="es-EC" b="1" i="1" dirty="0"/>
        </a:p>
      </dgm:t>
    </dgm:pt>
    <dgm:pt modelId="{09DC4DCB-C857-4DA8-9961-440953BB0DE1}" type="parTrans" cxnId="{FA75297E-2DB6-42A9-8B25-57A758C9D595}">
      <dgm:prSet/>
      <dgm:spPr/>
      <dgm:t>
        <a:bodyPr/>
        <a:lstStyle/>
        <a:p>
          <a:endParaRPr lang="es-EC"/>
        </a:p>
      </dgm:t>
    </dgm:pt>
    <dgm:pt modelId="{43CEE64C-AE21-4912-AB01-A0098FD0CF3E}" type="sibTrans" cxnId="{FA75297E-2DB6-42A9-8B25-57A758C9D595}">
      <dgm:prSet/>
      <dgm:spPr/>
      <dgm:t>
        <a:bodyPr/>
        <a:lstStyle/>
        <a:p>
          <a:endParaRPr lang="es-EC"/>
        </a:p>
      </dgm:t>
    </dgm:pt>
    <dgm:pt modelId="{F638C1EC-75C1-46B3-B89F-2B13EA402C23}" type="pres">
      <dgm:prSet presAssocID="{B8A6A36E-C6D8-46CE-9AFF-0A879F98902A}" presName="Name0" presStyleCnt="0">
        <dgm:presLayoutVars>
          <dgm:chMax val="7"/>
          <dgm:chPref val="7"/>
          <dgm:dir/>
          <dgm:animOne val="branch"/>
          <dgm:animLvl val="lvl"/>
        </dgm:presLayoutVars>
      </dgm:prSet>
      <dgm:spPr/>
      <dgm:t>
        <a:bodyPr/>
        <a:lstStyle/>
        <a:p>
          <a:endParaRPr lang="es-EC"/>
        </a:p>
      </dgm:t>
    </dgm:pt>
    <dgm:pt modelId="{EA37E95C-429B-49E7-8E6D-20911849011C}" type="pres">
      <dgm:prSet presAssocID="{638B1C54-E94B-4C81-9640-004B0AF3FF6F}" presName="ParentComposite" presStyleCnt="0"/>
      <dgm:spPr/>
    </dgm:pt>
    <dgm:pt modelId="{2E1793AB-B006-43E8-A6E8-AA2F821ACABA}" type="pres">
      <dgm:prSet presAssocID="{638B1C54-E94B-4C81-9640-004B0AF3FF6F}" presName="Chord" presStyleLbl="bgShp" presStyleIdx="0" presStyleCnt="2"/>
      <dgm:spPr/>
    </dgm:pt>
    <dgm:pt modelId="{B7E7370B-6F46-4469-BEB4-907C644E7214}" type="pres">
      <dgm:prSet presAssocID="{638B1C54-E94B-4C81-9640-004B0AF3FF6F}" presName="Pie" presStyleLbl="alignNode1" presStyleIdx="0" presStyleCnt="2"/>
      <dgm:spPr/>
    </dgm:pt>
    <dgm:pt modelId="{8338BC32-7E9A-4AC4-9B70-9F250004F382}" type="pres">
      <dgm:prSet presAssocID="{638B1C54-E94B-4C81-9640-004B0AF3FF6F}" presName="Parent" presStyleLbl="revTx" presStyleIdx="0" presStyleCnt="4">
        <dgm:presLayoutVars>
          <dgm:chMax val="1"/>
          <dgm:chPref val="1"/>
          <dgm:bulletEnabled val="1"/>
        </dgm:presLayoutVars>
      </dgm:prSet>
      <dgm:spPr/>
      <dgm:t>
        <a:bodyPr/>
        <a:lstStyle/>
        <a:p>
          <a:endParaRPr lang="es-EC"/>
        </a:p>
      </dgm:t>
    </dgm:pt>
    <dgm:pt modelId="{07C53477-7DBC-481E-AB1F-0A2D78A0B5BA}" type="pres">
      <dgm:prSet presAssocID="{828D858B-787D-478A-AC45-E80C07BE6670}" presName="negSibTrans" presStyleCnt="0"/>
      <dgm:spPr/>
    </dgm:pt>
    <dgm:pt modelId="{11933948-5FE5-482E-B40B-065EE84AB19B}" type="pres">
      <dgm:prSet presAssocID="{638B1C54-E94B-4C81-9640-004B0AF3FF6F}" presName="composite" presStyleCnt="0"/>
      <dgm:spPr/>
    </dgm:pt>
    <dgm:pt modelId="{E1CEC2D9-CAF1-493C-BCF0-409E62DF502A}" type="pres">
      <dgm:prSet presAssocID="{638B1C54-E94B-4C81-9640-004B0AF3FF6F}" presName="Child" presStyleLbl="revTx" presStyleIdx="1" presStyleCnt="4">
        <dgm:presLayoutVars>
          <dgm:chMax val="0"/>
          <dgm:chPref val="0"/>
          <dgm:bulletEnabled val="1"/>
        </dgm:presLayoutVars>
      </dgm:prSet>
      <dgm:spPr/>
      <dgm:t>
        <a:bodyPr/>
        <a:lstStyle/>
        <a:p>
          <a:endParaRPr lang="es-EC"/>
        </a:p>
      </dgm:t>
    </dgm:pt>
    <dgm:pt modelId="{F622337C-C8BF-4C8D-BED4-86DCCB4D5CBB}" type="pres">
      <dgm:prSet presAssocID="{3588E9F1-AA14-4A3B-9A2F-6670DE901EE0}" presName="sibTrans" presStyleCnt="0"/>
      <dgm:spPr/>
    </dgm:pt>
    <dgm:pt modelId="{59B0ED80-C4F6-4D80-B93C-D9C1E8CBF1A2}" type="pres">
      <dgm:prSet presAssocID="{CAF22B99-FDDF-42FF-9F5A-31BD59E0C9C0}" presName="ParentComposite" presStyleCnt="0"/>
      <dgm:spPr/>
    </dgm:pt>
    <dgm:pt modelId="{77BCAE0A-3211-464A-A2EF-2956DCFDBC1C}" type="pres">
      <dgm:prSet presAssocID="{CAF22B99-FDDF-42FF-9F5A-31BD59E0C9C0}" presName="Chord" presStyleLbl="bgShp" presStyleIdx="1" presStyleCnt="2"/>
      <dgm:spPr/>
    </dgm:pt>
    <dgm:pt modelId="{7A193611-5D8D-4ED3-8BD1-39764DF46FAE}" type="pres">
      <dgm:prSet presAssocID="{CAF22B99-FDDF-42FF-9F5A-31BD59E0C9C0}" presName="Pie" presStyleLbl="alignNode1" presStyleIdx="1" presStyleCnt="2"/>
      <dgm:spPr/>
    </dgm:pt>
    <dgm:pt modelId="{DA5430BB-86B8-4C5E-B82B-2556F9CBFA62}" type="pres">
      <dgm:prSet presAssocID="{CAF22B99-FDDF-42FF-9F5A-31BD59E0C9C0}" presName="Parent" presStyleLbl="revTx" presStyleIdx="2" presStyleCnt="4">
        <dgm:presLayoutVars>
          <dgm:chMax val="1"/>
          <dgm:chPref val="1"/>
          <dgm:bulletEnabled val="1"/>
        </dgm:presLayoutVars>
      </dgm:prSet>
      <dgm:spPr/>
      <dgm:t>
        <a:bodyPr/>
        <a:lstStyle/>
        <a:p>
          <a:endParaRPr lang="es-EC"/>
        </a:p>
      </dgm:t>
    </dgm:pt>
    <dgm:pt modelId="{AE67C9C2-4C20-4804-B859-DEC5E9A3AEC2}" type="pres">
      <dgm:prSet presAssocID="{07571E38-BF85-4CAC-89F8-589DE19079F2}" presName="negSibTrans" presStyleCnt="0"/>
      <dgm:spPr/>
    </dgm:pt>
    <dgm:pt modelId="{42CFD11D-5AD8-4FD2-BFC1-FC437514AF40}" type="pres">
      <dgm:prSet presAssocID="{CAF22B99-FDDF-42FF-9F5A-31BD59E0C9C0}" presName="composite" presStyleCnt="0"/>
      <dgm:spPr/>
    </dgm:pt>
    <dgm:pt modelId="{6BA0A527-D305-4D14-A8E1-CA174190ABEF}" type="pres">
      <dgm:prSet presAssocID="{CAF22B99-FDDF-42FF-9F5A-31BD59E0C9C0}" presName="Child" presStyleLbl="revTx" presStyleIdx="3" presStyleCnt="4">
        <dgm:presLayoutVars>
          <dgm:chMax val="0"/>
          <dgm:chPref val="0"/>
          <dgm:bulletEnabled val="1"/>
        </dgm:presLayoutVars>
      </dgm:prSet>
      <dgm:spPr/>
      <dgm:t>
        <a:bodyPr/>
        <a:lstStyle/>
        <a:p>
          <a:endParaRPr lang="es-EC"/>
        </a:p>
      </dgm:t>
    </dgm:pt>
  </dgm:ptLst>
  <dgm:cxnLst>
    <dgm:cxn modelId="{320F14E4-BC63-4FB2-A49D-CD08274A6D88}" type="presOf" srcId="{CAF22B99-FDDF-42FF-9F5A-31BD59E0C9C0}" destId="{DA5430BB-86B8-4C5E-B82B-2556F9CBFA62}" srcOrd="0" destOrd="0" presId="urn:microsoft.com/office/officeart/2009/3/layout/PieProcess"/>
    <dgm:cxn modelId="{A7E0674A-E8D5-4A5C-9BA3-87C2964A4F37}" srcId="{B8A6A36E-C6D8-46CE-9AFF-0A879F98902A}" destId="{CAF22B99-FDDF-42FF-9F5A-31BD59E0C9C0}" srcOrd="1" destOrd="0" parTransId="{0D57AFFF-86E7-4A40-8A35-0804179C91B7}" sibTransId="{3D58F3FF-742C-4B14-AB2C-21E19EA6DE10}"/>
    <dgm:cxn modelId="{A3CCAFDF-4668-462D-999A-081FB3E03A93}" type="presOf" srcId="{B8A6A36E-C6D8-46CE-9AFF-0A879F98902A}" destId="{F638C1EC-75C1-46B3-B89F-2B13EA402C23}" srcOrd="0" destOrd="0" presId="urn:microsoft.com/office/officeart/2009/3/layout/PieProcess"/>
    <dgm:cxn modelId="{69EFA61B-8CA6-4F7D-A4B5-F3C8A985DC73}" type="presOf" srcId="{638B1C54-E94B-4C81-9640-004B0AF3FF6F}" destId="{8338BC32-7E9A-4AC4-9B70-9F250004F382}" srcOrd="0" destOrd="0" presId="urn:microsoft.com/office/officeart/2009/3/layout/PieProcess"/>
    <dgm:cxn modelId="{8560E287-049B-4D00-8311-5DB572B377D8}" srcId="{CAF22B99-FDDF-42FF-9F5A-31BD59E0C9C0}" destId="{CA78148A-2698-4146-B349-4500B67BC23F}" srcOrd="1" destOrd="0" parTransId="{5852CE87-F629-4160-9CFD-4F4AAAAD4D18}" sibTransId="{81D94E58-F174-44CC-A5D2-8AB1F08033DE}"/>
    <dgm:cxn modelId="{D313F22B-91E4-4ED5-83BC-F7C8A0F71FB5}" srcId="{638B1C54-E94B-4C81-9640-004B0AF3FF6F}" destId="{38B09655-32A1-47DE-A93C-091F47B0C5F4}" srcOrd="0" destOrd="0" parTransId="{365C5910-09A3-4AA8-8D74-48D6C623E716}" sibTransId="{828D858B-787D-478A-AC45-E80C07BE6670}"/>
    <dgm:cxn modelId="{FA75297E-2DB6-42A9-8B25-57A758C9D595}" srcId="{CAF22B99-FDDF-42FF-9F5A-31BD59E0C9C0}" destId="{073066BF-68D2-45DC-9BE7-D370D7BA465E}" srcOrd="3" destOrd="0" parTransId="{09DC4DCB-C857-4DA8-9961-440953BB0DE1}" sibTransId="{43CEE64C-AE21-4912-AB01-A0098FD0CF3E}"/>
    <dgm:cxn modelId="{0B687D0B-0702-4DBB-8C99-F28E8F0A0DA8}" type="presOf" srcId="{38B09655-32A1-47DE-A93C-091F47B0C5F4}" destId="{E1CEC2D9-CAF1-493C-BCF0-409E62DF502A}" srcOrd="0" destOrd="0" presId="urn:microsoft.com/office/officeart/2009/3/layout/PieProcess"/>
    <dgm:cxn modelId="{9F3DE261-4B5B-4F06-90D2-EBDC61736EA5}" type="presOf" srcId="{073066BF-68D2-45DC-9BE7-D370D7BA465E}" destId="{6BA0A527-D305-4D14-A8E1-CA174190ABEF}" srcOrd="0" destOrd="3" presId="urn:microsoft.com/office/officeart/2009/3/layout/PieProcess"/>
    <dgm:cxn modelId="{067D1423-6B31-49FE-8CAE-423DABF1C7AA}" type="presOf" srcId="{B7D403BB-70BC-47C6-AC0B-DA21FFC7982E}" destId="{6BA0A527-D305-4D14-A8E1-CA174190ABEF}" srcOrd="0" destOrd="2" presId="urn:microsoft.com/office/officeart/2009/3/layout/PieProcess"/>
    <dgm:cxn modelId="{D8DC245B-3918-42E4-A071-4ECED2D0EB9A}" type="presOf" srcId="{CA78148A-2698-4146-B349-4500B67BC23F}" destId="{6BA0A527-D305-4D14-A8E1-CA174190ABEF}" srcOrd="0" destOrd="1" presId="urn:microsoft.com/office/officeart/2009/3/layout/PieProcess"/>
    <dgm:cxn modelId="{26C44D38-6C96-4BF0-BD1C-C16F21DD7AAB}" srcId="{CAF22B99-FDDF-42FF-9F5A-31BD59E0C9C0}" destId="{37815F6F-1CB3-4321-A04F-C209C98E62D8}" srcOrd="0" destOrd="0" parTransId="{D952EF43-A183-4DB1-9812-47B2EEECCDFB}" sibTransId="{07571E38-BF85-4CAC-89F8-589DE19079F2}"/>
    <dgm:cxn modelId="{B5405FC9-326E-4157-895A-E3DB559E7863}" type="presOf" srcId="{37815F6F-1CB3-4321-A04F-C209C98E62D8}" destId="{6BA0A527-D305-4D14-A8E1-CA174190ABEF}" srcOrd="0" destOrd="0" presId="urn:microsoft.com/office/officeart/2009/3/layout/PieProcess"/>
    <dgm:cxn modelId="{B3F1C508-E8FD-4699-9FDE-455AA17F7721}" srcId="{CAF22B99-FDDF-42FF-9F5A-31BD59E0C9C0}" destId="{B7D403BB-70BC-47C6-AC0B-DA21FFC7982E}" srcOrd="2" destOrd="0" parTransId="{3E386AE1-A645-46AD-9FE5-C671045CCB1A}" sibTransId="{CC7BFC59-E446-457D-9A4A-47790FD24FB0}"/>
    <dgm:cxn modelId="{85DDB8CB-3B0E-40E0-8696-923A74601024}" srcId="{B8A6A36E-C6D8-46CE-9AFF-0A879F98902A}" destId="{638B1C54-E94B-4C81-9640-004B0AF3FF6F}" srcOrd="0" destOrd="0" parTransId="{502738F3-EC62-467D-BB19-CB9A286392DD}" sibTransId="{3588E9F1-AA14-4A3B-9A2F-6670DE901EE0}"/>
    <dgm:cxn modelId="{C7E75F21-7575-466E-81B4-B6CF2FA7C6EA}" type="presParOf" srcId="{F638C1EC-75C1-46B3-B89F-2B13EA402C23}" destId="{EA37E95C-429B-49E7-8E6D-20911849011C}" srcOrd="0" destOrd="0" presId="urn:microsoft.com/office/officeart/2009/3/layout/PieProcess"/>
    <dgm:cxn modelId="{CA144D56-E0A2-4EA0-986C-A0AB75FB8FB6}" type="presParOf" srcId="{EA37E95C-429B-49E7-8E6D-20911849011C}" destId="{2E1793AB-B006-43E8-A6E8-AA2F821ACABA}" srcOrd="0" destOrd="0" presId="urn:microsoft.com/office/officeart/2009/3/layout/PieProcess"/>
    <dgm:cxn modelId="{A2EA0401-821E-4196-A6AF-C528D6EA8D2D}" type="presParOf" srcId="{EA37E95C-429B-49E7-8E6D-20911849011C}" destId="{B7E7370B-6F46-4469-BEB4-907C644E7214}" srcOrd="1" destOrd="0" presId="urn:microsoft.com/office/officeart/2009/3/layout/PieProcess"/>
    <dgm:cxn modelId="{DD10A358-ECBA-4BFD-A755-052958B46715}" type="presParOf" srcId="{EA37E95C-429B-49E7-8E6D-20911849011C}" destId="{8338BC32-7E9A-4AC4-9B70-9F250004F382}" srcOrd="2" destOrd="0" presId="urn:microsoft.com/office/officeart/2009/3/layout/PieProcess"/>
    <dgm:cxn modelId="{DB3DBD2D-7F83-499B-A850-D363DD80A09A}" type="presParOf" srcId="{F638C1EC-75C1-46B3-B89F-2B13EA402C23}" destId="{07C53477-7DBC-481E-AB1F-0A2D78A0B5BA}" srcOrd="1" destOrd="0" presId="urn:microsoft.com/office/officeart/2009/3/layout/PieProcess"/>
    <dgm:cxn modelId="{CB5D6C4F-E243-423A-B4D2-BFA3313B1797}" type="presParOf" srcId="{F638C1EC-75C1-46B3-B89F-2B13EA402C23}" destId="{11933948-5FE5-482E-B40B-065EE84AB19B}" srcOrd="2" destOrd="0" presId="urn:microsoft.com/office/officeart/2009/3/layout/PieProcess"/>
    <dgm:cxn modelId="{60FBF9B3-4DF9-4575-BA74-AB6B3FFE05AF}" type="presParOf" srcId="{11933948-5FE5-482E-B40B-065EE84AB19B}" destId="{E1CEC2D9-CAF1-493C-BCF0-409E62DF502A}" srcOrd="0" destOrd="0" presId="urn:microsoft.com/office/officeart/2009/3/layout/PieProcess"/>
    <dgm:cxn modelId="{F2C049F9-2919-4FB6-8077-E096BFD95C97}" type="presParOf" srcId="{F638C1EC-75C1-46B3-B89F-2B13EA402C23}" destId="{F622337C-C8BF-4C8D-BED4-86DCCB4D5CBB}" srcOrd="3" destOrd="0" presId="urn:microsoft.com/office/officeart/2009/3/layout/PieProcess"/>
    <dgm:cxn modelId="{2DA1FD0D-FD4E-4887-96D9-4C7CC7EABAAA}" type="presParOf" srcId="{F638C1EC-75C1-46B3-B89F-2B13EA402C23}" destId="{59B0ED80-C4F6-4D80-B93C-D9C1E8CBF1A2}" srcOrd="4" destOrd="0" presId="urn:microsoft.com/office/officeart/2009/3/layout/PieProcess"/>
    <dgm:cxn modelId="{59C30C9F-B14B-4F8B-9759-D962EBC30CAC}" type="presParOf" srcId="{59B0ED80-C4F6-4D80-B93C-D9C1E8CBF1A2}" destId="{77BCAE0A-3211-464A-A2EF-2956DCFDBC1C}" srcOrd="0" destOrd="0" presId="urn:microsoft.com/office/officeart/2009/3/layout/PieProcess"/>
    <dgm:cxn modelId="{051FFA98-C4A9-4890-98A3-864C42F0992A}" type="presParOf" srcId="{59B0ED80-C4F6-4D80-B93C-D9C1E8CBF1A2}" destId="{7A193611-5D8D-4ED3-8BD1-39764DF46FAE}" srcOrd="1" destOrd="0" presId="urn:microsoft.com/office/officeart/2009/3/layout/PieProcess"/>
    <dgm:cxn modelId="{A3D5D641-4762-49BA-BCFD-A2345C5CAB52}" type="presParOf" srcId="{59B0ED80-C4F6-4D80-B93C-D9C1E8CBF1A2}" destId="{DA5430BB-86B8-4C5E-B82B-2556F9CBFA62}" srcOrd="2" destOrd="0" presId="urn:microsoft.com/office/officeart/2009/3/layout/PieProcess"/>
    <dgm:cxn modelId="{5B53964A-99B8-45FD-AB2A-65A671E7AF3F}" type="presParOf" srcId="{F638C1EC-75C1-46B3-B89F-2B13EA402C23}" destId="{AE67C9C2-4C20-4804-B859-DEC5E9A3AEC2}" srcOrd="5" destOrd="0" presId="urn:microsoft.com/office/officeart/2009/3/layout/PieProcess"/>
    <dgm:cxn modelId="{33875310-25BF-4B7C-986B-173AD871D7F1}" type="presParOf" srcId="{F638C1EC-75C1-46B3-B89F-2B13EA402C23}" destId="{42CFD11D-5AD8-4FD2-BFC1-FC437514AF40}" srcOrd="6" destOrd="0" presId="urn:microsoft.com/office/officeart/2009/3/layout/PieProcess"/>
    <dgm:cxn modelId="{679134EE-3275-4D2D-BF7D-A515D255F840}" type="presParOf" srcId="{42CFD11D-5AD8-4FD2-BFC1-FC437514AF40}" destId="{6BA0A527-D305-4D14-A8E1-CA174190ABEF}"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462D7F-C244-4446-8F96-B51C52989F76}" type="doc">
      <dgm:prSet loTypeId="urn:microsoft.com/office/officeart/2009/3/layout/CircleRelationship" loCatId="relationship" qsTypeId="urn:microsoft.com/office/officeart/2005/8/quickstyle/simple1" qsCatId="simple" csTypeId="urn:microsoft.com/office/officeart/2005/8/colors/colorful5" csCatId="colorful" phldr="1"/>
      <dgm:spPr/>
      <dgm:t>
        <a:bodyPr/>
        <a:lstStyle/>
        <a:p>
          <a:endParaRPr lang="es-EC"/>
        </a:p>
      </dgm:t>
    </dgm:pt>
    <dgm:pt modelId="{E40C73EA-31A5-4CE6-B52B-FC6903819866}">
      <dgm:prSet phldrT="[Texto]" custT="1"/>
      <dgm:spPr/>
      <dgm:t>
        <a:bodyPr/>
        <a:lstStyle/>
        <a:p>
          <a:r>
            <a:rPr lang="es-EC" sz="1600" dirty="0" smtClean="0"/>
            <a:t>METODOLOGIA</a:t>
          </a:r>
          <a:endParaRPr lang="es-EC" sz="1600" dirty="0"/>
        </a:p>
      </dgm:t>
    </dgm:pt>
    <dgm:pt modelId="{99EEAE50-153C-4B0E-B040-2E20A84CB6FD}" type="parTrans" cxnId="{D1E1F08D-E2F4-43B0-B807-361097B5EE40}">
      <dgm:prSet/>
      <dgm:spPr/>
      <dgm:t>
        <a:bodyPr/>
        <a:lstStyle/>
        <a:p>
          <a:endParaRPr lang="es-EC"/>
        </a:p>
      </dgm:t>
    </dgm:pt>
    <dgm:pt modelId="{CCCD0BA6-5ED1-42E0-88DE-5144671E882D}" type="sibTrans" cxnId="{D1E1F08D-E2F4-43B0-B807-361097B5EE40}">
      <dgm:prSet/>
      <dgm:spPr/>
      <dgm:t>
        <a:bodyPr/>
        <a:lstStyle/>
        <a:p>
          <a:endParaRPr lang="es-EC"/>
        </a:p>
      </dgm:t>
    </dgm:pt>
    <dgm:pt modelId="{DB38DAA5-B010-4A01-979D-63C2D51AD65B}">
      <dgm:prSet phldrT="[Texto]"/>
      <dgm:spPr/>
      <dgm:t>
        <a:bodyPr/>
        <a:lstStyle/>
        <a:p>
          <a:r>
            <a:rPr lang="es-EC" dirty="0" smtClean="0"/>
            <a:t>OBSERVACION CUALITATIVA</a:t>
          </a:r>
          <a:endParaRPr lang="es-EC" dirty="0"/>
        </a:p>
      </dgm:t>
    </dgm:pt>
    <dgm:pt modelId="{3968F49E-346F-40E3-B7C4-DA5508E7DD41}" type="parTrans" cxnId="{A33E2FA8-2BD8-424E-BE18-E493C32AA332}">
      <dgm:prSet/>
      <dgm:spPr/>
      <dgm:t>
        <a:bodyPr/>
        <a:lstStyle/>
        <a:p>
          <a:endParaRPr lang="es-EC"/>
        </a:p>
      </dgm:t>
    </dgm:pt>
    <dgm:pt modelId="{D025C70C-7964-4CC9-A5B0-20CA889230C7}" type="sibTrans" cxnId="{A33E2FA8-2BD8-424E-BE18-E493C32AA332}">
      <dgm:prSet/>
      <dgm:spPr/>
      <dgm:t>
        <a:bodyPr/>
        <a:lstStyle/>
        <a:p>
          <a:endParaRPr lang="es-EC"/>
        </a:p>
      </dgm:t>
    </dgm:pt>
    <dgm:pt modelId="{48656AC7-3C65-4C5B-8408-B7D3C2060B83}">
      <dgm:prSet phldrT="[Texto]"/>
      <dgm:spPr/>
      <dgm:t>
        <a:bodyPr/>
        <a:lstStyle/>
        <a:p>
          <a:r>
            <a:rPr lang="es-EC" dirty="0" smtClean="0"/>
            <a:t>INVESTIGACIÓN EXPLORATORIA</a:t>
          </a:r>
          <a:endParaRPr lang="es-EC" dirty="0"/>
        </a:p>
      </dgm:t>
    </dgm:pt>
    <dgm:pt modelId="{29883D5E-65AF-4707-B91D-B0BC55074CF6}" type="parTrans" cxnId="{53460DE8-4E09-4A26-BD63-627C0CB6F147}">
      <dgm:prSet/>
      <dgm:spPr/>
      <dgm:t>
        <a:bodyPr/>
        <a:lstStyle/>
        <a:p>
          <a:endParaRPr lang="es-EC"/>
        </a:p>
      </dgm:t>
    </dgm:pt>
    <dgm:pt modelId="{9BD0435A-14EB-497C-BBF2-6E3DBD8E7C23}" type="sibTrans" cxnId="{53460DE8-4E09-4A26-BD63-627C0CB6F147}">
      <dgm:prSet/>
      <dgm:spPr/>
      <dgm:t>
        <a:bodyPr/>
        <a:lstStyle/>
        <a:p>
          <a:endParaRPr lang="es-EC"/>
        </a:p>
      </dgm:t>
    </dgm:pt>
    <dgm:pt modelId="{DE3292CB-89D5-4E95-99A1-768F1C33478E}" type="pres">
      <dgm:prSet presAssocID="{87462D7F-C244-4446-8F96-B51C52989F76}" presName="Name0" presStyleCnt="0">
        <dgm:presLayoutVars>
          <dgm:chMax val="1"/>
          <dgm:chPref val="1"/>
        </dgm:presLayoutVars>
      </dgm:prSet>
      <dgm:spPr/>
      <dgm:t>
        <a:bodyPr/>
        <a:lstStyle/>
        <a:p>
          <a:endParaRPr lang="es-EC"/>
        </a:p>
      </dgm:t>
    </dgm:pt>
    <dgm:pt modelId="{EBF65251-FF28-4C9A-A698-1DCFE7DD626A}" type="pres">
      <dgm:prSet presAssocID="{E40C73EA-31A5-4CE6-B52B-FC6903819866}" presName="Parent" presStyleLbl="node0" presStyleIdx="0" presStyleCnt="1">
        <dgm:presLayoutVars>
          <dgm:chMax val="5"/>
          <dgm:chPref val="5"/>
        </dgm:presLayoutVars>
      </dgm:prSet>
      <dgm:spPr/>
      <dgm:t>
        <a:bodyPr/>
        <a:lstStyle/>
        <a:p>
          <a:endParaRPr lang="es-EC"/>
        </a:p>
      </dgm:t>
    </dgm:pt>
    <dgm:pt modelId="{A5FCBF41-8BB6-48EE-BD8A-A846CBCD32F3}" type="pres">
      <dgm:prSet presAssocID="{E40C73EA-31A5-4CE6-B52B-FC6903819866}" presName="Accent1" presStyleLbl="node1" presStyleIdx="0" presStyleCnt="13"/>
      <dgm:spPr/>
    </dgm:pt>
    <dgm:pt modelId="{CA446AB0-0128-4CA5-AFB1-39F3BB7847BA}" type="pres">
      <dgm:prSet presAssocID="{E40C73EA-31A5-4CE6-B52B-FC6903819866}" presName="Accent2" presStyleLbl="node1" presStyleIdx="1" presStyleCnt="13"/>
      <dgm:spPr/>
    </dgm:pt>
    <dgm:pt modelId="{3B6EB340-2906-412A-A4A7-3B36E3929088}" type="pres">
      <dgm:prSet presAssocID="{E40C73EA-31A5-4CE6-B52B-FC6903819866}" presName="Accent3" presStyleLbl="node1" presStyleIdx="2" presStyleCnt="13"/>
      <dgm:spPr/>
    </dgm:pt>
    <dgm:pt modelId="{57FCC3EC-FA05-4439-9234-2FB04FE7F50F}" type="pres">
      <dgm:prSet presAssocID="{E40C73EA-31A5-4CE6-B52B-FC6903819866}" presName="Accent4" presStyleLbl="node1" presStyleIdx="3" presStyleCnt="13"/>
      <dgm:spPr/>
    </dgm:pt>
    <dgm:pt modelId="{41E15173-40D3-44B3-B5F0-8D2B01159557}" type="pres">
      <dgm:prSet presAssocID="{E40C73EA-31A5-4CE6-B52B-FC6903819866}" presName="Accent5" presStyleLbl="node1" presStyleIdx="4" presStyleCnt="13"/>
      <dgm:spPr/>
    </dgm:pt>
    <dgm:pt modelId="{A4672C33-2CF2-4343-93AF-C7D0810732CC}" type="pres">
      <dgm:prSet presAssocID="{E40C73EA-31A5-4CE6-B52B-FC6903819866}" presName="Accent6" presStyleLbl="node1" presStyleIdx="5" presStyleCnt="13"/>
      <dgm:spPr/>
    </dgm:pt>
    <dgm:pt modelId="{FD2DA92C-63DC-4046-8ABB-392E4AA9ACAB}" type="pres">
      <dgm:prSet presAssocID="{DB38DAA5-B010-4A01-979D-63C2D51AD65B}" presName="Child1" presStyleLbl="node1" presStyleIdx="6" presStyleCnt="13">
        <dgm:presLayoutVars>
          <dgm:chMax val="0"/>
          <dgm:chPref val="0"/>
        </dgm:presLayoutVars>
      </dgm:prSet>
      <dgm:spPr/>
      <dgm:t>
        <a:bodyPr/>
        <a:lstStyle/>
        <a:p>
          <a:endParaRPr lang="es-EC"/>
        </a:p>
      </dgm:t>
    </dgm:pt>
    <dgm:pt modelId="{82FFC0BD-D9C5-481D-81AA-3ECFC7E3C0AF}" type="pres">
      <dgm:prSet presAssocID="{DB38DAA5-B010-4A01-979D-63C2D51AD65B}" presName="Accent7" presStyleCnt="0"/>
      <dgm:spPr/>
    </dgm:pt>
    <dgm:pt modelId="{40BBBEF8-852C-4923-B21E-8895D5CAE93A}" type="pres">
      <dgm:prSet presAssocID="{DB38DAA5-B010-4A01-979D-63C2D51AD65B}" presName="AccentHold1" presStyleLbl="node1" presStyleIdx="7" presStyleCnt="13"/>
      <dgm:spPr/>
    </dgm:pt>
    <dgm:pt modelId="{B72E110A-7EDD-4405-BBC5-E22B1D8F2000}" type="pres">
      <dgm:prSet presAssocID="{DB38DAA5-B010-4A01-979D-63C2D51AD65B}" presName="Accent8" presStyleCnt="0"/>
      <dgm:spPr/>
    </dgm:pt>
    <dgm:pt modelId="{B01FE235-D373-4AC3-AA83-9A7BF0CAA002}" type="pres">
      <dgm:prSet presAssocID="{DB38DAA5-B010-4A01-979D-63C2D51AD65B}" presName="AccentHold2" presStyleLbl="node1" presStyleIdx="8" presStyleCnt="13"/>
      <dgm:spPr/>
    </dgm:pt>
    <dgm:pt modelId="{C60AB4AB-7D37-4214-84F3-CC3E45F05D02}" type="pres">
      <dgm:prSet presAssocID="{48656AC7-3C65-4C5B-8408-B7D3C2060B83}" presName="Child2" presStyleLbl="node1" presStyleIdx="9" presStyleCnt="13">
        <dgm:presLayoutVars>
          <dgm:chMax val="0"/>
          <dgm:chPref val="0"/>
        </dgm:presLayoutVars>
      </dgm:prSet>
      <dgm:spPr/>
      <dgm:t>
        <a:bodyPr/>
        <a:lstStyle/>
        <a:p>
          <a:endParaRPr lang="es-EC"/>
        </a:p>
      </dgm:t>
    </dgm:pt>
    <dgm:pt modelId="{F8D04CAB-D92C-4B25-8A7E-998EF9149ACA}" type="pres">
      <dgm:prSet presAssocID="{48656AC7-3C65-4C5B-8408-B7D3C2060B83}" presName="Accent9" presStyleCnt="0"/>
      <dgm:spPr/>
    </dgm:pt>
    <dgm:pt modelId="{94A8320D-0270-4E13-8049-F3490DA2B352}" type="pres">
      <dgm:prSet presAssocID="{48656AC7-3C65-4C5B-8408-B7D3C2060B83}" presName="AccentHold1" presStyleLbl="node1" presStyleIdx="10" presStyleCnt="13"/>
      <dgm:spPr/>
    </dgm:pt>
    <dgm:pt modelId="{7E92735F-CDC0-425A-8D9C-4C741405BADE}" type="pres">
      <dgm:prSet presAssocID="{48656AC7-3C65-4C5B-8408-B7D3C2060B83}" presName="Accent10" presStyleCnt="0"/>
      <dgm:spPr/>
    </dgm:pt>
    <dgm:pt modelId="{68E2C2DB-61AF-4F91-BE41-A310A1501D10}" type="pres">
      <dgm:prSet presAssocID="{48656AC7-3C65-4C5B-8408-B7D3C2060B83}" presName="AccentHold2" presStyleLbl="node1" presStyleIdx="11" presStyleCnt="13"/>
      <dgm:spPr/>
    </dgm:pt>
    <dgm:pt modelId="{1E74C4DD-1AA6-40DD-BE06-A0879B31C68A}" type="pres">
      <dgm:prSet presAssocID="{48656AC7-3C65-4C5B-8408-B7D3C2060B83}" presName="Accent11" presStyleCnt="0"/>
      <dgm:spPr/>
    </dgm:pt>
    <dgm:pt modelId="{78A55710-98AA-4806-A889-817AB4DBCB26}" type="pres">
      <dgm:prSet presAssocID="{48656AC7-3C65-4C5B-8408-B7D3C2060B83}" presName="AccentHold3" presStyleLbl="node1" presStyleIdx="12" presStyleCnt="13"/>
      <dgm:spPr/>
    </dgm:pt>
  </dgm:ptLst>
  <dgm:cxnLst>
    <dgm:cxn modelId="{CA787983-CE04-4A87-A1C9-82EFEE1E39E4}" type="presOf" srcId="{48656AC7-3C65-4C5B-8408-B7D3C2060B83}" destId="{C60AB4AB-7D37-4214-84F3-CC3E45F05D02}" srcOrd="0" destOrd="0" presId="urn:microsoft.com/office/officeart/2009/3/layout/CircleRelationship"/>
    <dgm:cxn modelId="{4107D135-6DCD-4710-835E-D0D97B4D1224}" type="presOf" srcId="{E40C73EA-31A5-4CE6-B52B-FC6903819866}" destId="{EBF65251-FF28-4C9A-A698-1DCFE7DD626A}" srcOrd="0" destOrd="0" presId="urn:microsoft.com/office/officeart/2009/3/layout/CircleRelationship"/>
    <dgm:cxn modelId="{A33E2FA8-2BD8-424E-BE18-E493C32AA332}" srcId="{E40C73EA-31A5-4CE6-B52B-FC6903819866}" destId="{DB38DAA5-B010-4A01-979D-63C2D51AD65B}" srcOrd="0" destOrd="0" parTransId="{3968F49E-346F-40E3-B7C4-DA5508E7DD41}" sibTransId="{D025C70C-7964-4CC9-A5B0-20CA889230C7}"/>
    <dgm:cxn modelId="{D1E1F08D-E2F4-43B0-B807-361097B5EE40}" srcId="{87462D7F-C244-4446-8F96-B51C52989F76}" destId="{E40C73EA-31A5-4CE6-B52B-FC6903819866}" srcOrd="0" destOrd="0" parTransId="{99EEAE50-153C-4B0E-B040-2E20A84CB6FD}" sibTransId="{CCCD0BA6-5ED1-42E0-88DE-5144671E882D}"/>
    <dgm:cxn modelId="{12657AE0-2ACC-403C-B88C-8EDEB7D35EBE}" type="presOf" srcId="{DB38DAA5-B010-4A01-979D-63C2D51AD65B}" destId="{FD2DA92C-63DC-4046-8ABB-392E4AA9ACAB}" srcOrd="0" destOrd="0" presId="urn:microsoft.com/office/officeart/2009/3/layout/CircleRelationship"/>
    <dgm:cxn modelId="{53460DE8-4E09-4A26-BD63-627C0CB6F147}" srcId="{E40C73EA-31A5-4CE6-B52B-FC6903819866}" destId="{48656AC7-3C65-4C5B-8408-B7D3C2060B83}" srcOrd="1" destOrd="0" parTransId="{29883D5E-65AF-4707-B91D-B0BC55074CF6}" sibTransId="{9BD0435A-14EB-497C-BBF2-6E3DBD8E7C23}"/>
    <dgm:cxn modelId="{F09635DC-69FF-4F0A-B285-FE83E7BBFA32}" type="presOf" srcId="{87462D7F-C244-4446-8F96-B51C52989F76}" destId="{DE3292CB-89D5-4E95-99A1-768F1C33478E}" srcOrd="0" destOrd="0" presId="urn:microsoft.com/office/officeart/2009/3/layout/CircleRelationship"/>
    <dgm:cxn modelId="{C509492A-B2C0-4B83-BBC3-10476700D2DD}" type="presParOf" srcId="{DE3292CB-89D5-4E95-99A1-768F1C33478E}" destId="{EBF65251-FF28-4C9A-A698-1DCFE7DD626A}" srcOrd="0" destOrd="0" presId="urn:microsoft.com/office/officeart/2009/3/layout/CircleRelationship"/>
    <dgm:cxn modelId="{C27BA661-92C6-4A1D-82BB-F61DF3823E7E}" type="presParOf" srcId="{DE3292CB-89D5-4E95-99A1-768F1C33478E}" destId="{A5FCBF41-8BB6-48EE-BD8A-A846CBCD32F3}" srcOrd="1" destOrd="0" presId="urn:microsoft.com/office/officeart/2009/3/layout/CircleRelationship"/>
    <dgm:cxn modelId="{8A7DB300-9AE1-4586-AEE2-D849071768E4}" type="presParOf" srcId="{DE3292CB-89D5-4E95-99A1-768F1C33478E}" destId="{CA446AB0-0128-4CA5-AFB1-39F3BB7847BA}" srcOrd="2" destOrd="0" presId="urn:microsoft.com/office/officeart/2009/3/layout/CircleRelationship"/>
    <dgm:cxn modelId="{B9771714-05E1-4084-B303-8DB244D1F872}" type="presParOf" srcId="{DE3292CB-89D5-4E95-99A1-768F1C33478E}" destId="{3B6EB340-2906-412A-A4A7-3B36E3929088}" srcOrd="3" destOrd="0" presId="urn:microsoft.com/office/officeart/2009/3/layout/CircleRelationship"/>
    <dgm:cxn modelId="{5758AB9C-D3AC-4C4F-A34C-85FE3A90A508}" type="presParOf" srcId="{DE3292CB-89D5-4E95-99A1-768F1C33478E}" destId="{57FCC3EC-FA05-4439-9234-2FB04FE7F50F}" srcOrd="4" destOrd="0" presId="urn:microsoft.com/office/officeart/2009/3/layout/CircleRelationship"/>
    <dgm:cxn modelId="{AAAD8955-1934-4FC9-94E8-A06C1F3167D6}" type="presParOf" srcId="{DE3292CB-89D5-4E95-99A1-768F1C33478E}" destId="{41E15173-40D3-44B3-B5F0-8D2B01159557}" srcOrd="5" destOrd="0" presId="urn:microsoft.com/office/officeart/2009/3/layout/CircleRelationship"/>
    <dgm:cxn modelId="{048FA0AC-82A9-45DB-812A-8D59394AFFD7}" type="presParOf" srcId="{DE3292CB-89D5-4E95-99A1-768F1C33478E}" destId="{A4672C33-2CF2-4343-93AF-C7D0810732CC}" srcOrd="6" destOrd="0" presId="urn:microsoft.com/office/officeart/2009/3/layout/CircleRelationship"/>
    <dgm:cxn modelId="{A088491E-05CF-4E19-BBED-ED4E5C9910A8}" type="presParOf" srcId="{DE3292CB-89D5-4E95-99A1-768F1C33478E}" destId="{FD2DA92C-63DC-4046-8ABB-392E4AA9ACAB}" srcOrd="7" destOrd="0" presId="urn:microsoft.com/office/officeart/2009/3/layout/CircleRelationship"/>
    <dgm:cxn modelId="{92149C60-7F94-4508-805C-6539EB844B82}" type="presParOf" srcId="{DE3292CB-89D5-4E95-99A1-768F1C33478E}" destId="{82FFC0BD-D9C5-481D-81AA-3ECFC7E3C0AF}" srcOrd="8" destOrd="0" presId="urn:microsoft.com/office/officeart/2009/3/layout/CircleRelationship"/>
    <dgm:cxn modelId="{6A8BC41A-8982-4D0A-9F80-6B7D8E6B0FD2}" type="presParOf" srcId="{82FFC0BD-D9C5-481D-81AA-3ECFC7E3C0AF}" destId="{40BBBEF8-852C-4923-B21E-8895D5CAE93A}" srcOrd="0" destOrd="0" presId="urn:microsoft.com/office/officeart/2009/3/layout/CircleRelationship"/>
    <dgm:cxn modelId="{FFA55BC5-95E1-4120-BC23-F5EA586AA9FE}" type="presParOf" srcId="{DE3292CB-89D5-4E95-99A1-768F1C33478E}" destId="{B72E110A-7EDD-4405-BBC5-E22B1D8F2000}" srcOrd="9" destOrd="0" presId="urn:microsoft.com/office/officeart/2009/3/layout/CircleRelationship"/>
    <dgm:cxn modelId="{BE400882-F165-4E26-8CB7-068DEDD69AFF}" type="presParOf" srcId="{B72E110A-7EDD-4405-BBC5-E22B1D8F2000}" destId="{B01FE235-D373-4AC3-AA83-9A7BF0CAA002}" srcOrd="0" destOrd="0" presId="urn:microsoft.com/office/officeart/2009/3/layout/CircleRelationship"/>
    <dgm:cxn modelId="{14E60027-DF78-4D22-8387-76923DFDDAB3}" type="presParOf" srcId="{DE3292CB-89D5-4E95-99A1-768F1C33478E}" destId="{C60AB4AB-7D37-4214-84F3-CC3E45F05D02}" srcOrd="10" destOrd="0" presId="urn:microsoft.com/office/officeart/2009/3/layout/CircleRelationship"/>
    <dgm:cxn modelId="{66D1D3DF-0468-437E-8A57-A94D16815E32}" type="presParOf" srcId="{DE3292CB-89D5-4E95-99A1-768F1C33478E}" destId="{F8D04CAB-D92C-4B25-8A7E-998EF9149ACA}" srcOrd="11" destOrd="0" presId="urn:microsoft.com/office/officeart/2009/3/layout/CircleRelationship"/>
    <dgm:cxn modelId="{2006875A-78B6-4505-9F18-65827DF3FB41}" type="presParOf" srcId="{F8D04CAB-D92C-4B25-8A7E-998EF9149ACA}" destId="{94A8320D-0270-4E13-8049-F3490DA2B352}" srcOrd="0" destOrd="0" presId="urn:microsoft.com/office/officeart/2009/3/layout/CircleRelationship"/>
    <dgm:cxn modelId="{E2EF7988-8246-4127-A3B4-DE433843BB9D}" type="presParOf" srcId="{DE3292CB-89D5-4E95-99A1-768F1C33478E}" destId="{7E92735F-CDC0-425A-8D9C-4C741405BADE}" srcOrd="12" destOrd="0" presId="urn:microsoft.com/office/officeart/2009/3/layout/CircleRelationship"/>
    <dgm:cxn modelId="{22FF6F79-54FE-49B3-812F-0D808E60C839}" type="presParOf" srcId="{7E92735F-CDC0-425A-8D9C-4C741405BADE}" destId="{68E2C2DB-61AF-4F91-BE41-A310A1501D10}" srcOrd="0" destOrd="0" presId="urn:microsoft.com/office/officeart/2009/3/layout/CircleRelationship"/>
    <dgm:cxn modelId="{AF739800-610C-43C8-BE29-0133782B062B}" type="presParOf" srcId="{DE3292CB-89D5-4E95-99A1-768F1C33478E}" destId="{1E74C4DD-1AA6-40DD-BE06-A0879B31C68A}" srcOrd="13" destOrd="0" presId="urn:microsoft.com/office/officeart/2009/3/layout/CircleRelationship"/>
    <dgm:cxn modelId="{1089E60B-3336-4D2B-93BC-5D3F0952705C}" type="presParOf" srcId="{1E74C4DD-1AA6-40DD-BE06-A0879B31C68A}" destId="{78A55710-98AA-4806-A889-817AB4DBCB26}"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3FA675-CEC4-4A71-8683-BF52B7B0383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455A0F1D-B4C9-44A9-84EF-AE2139A1ECE3}">
      <dgm:prSet phldrT="[Texto]"/>
      <dgm:spPr/>
      <dgm:t>
        <a:bodyPr/>
        <a:lstStyle/>
        <a:p>
          <a:r>
            <a:rPr lang="es-ES_tradnl" b="1" dirty="0" smtClean="0"/>
            <a:t>Z</a:t>
          </a:r>
          <a:r>
            <a:rPr lang="es-ES_tradnl" dirty="0" smtClean="0"/>
            <a:t>=margen de confiabilidad de la encuesta: </a:t>
          </a:r>
          <a:r>
            <a:rPr lang="es-ES_tradnl" b="1" dirty="0" smtClean="0"/>
            <a:t>95%: 1,96</a:t>
          </a:r>
          <a:endParaRPr lang="es-EC" dirty="0"/>
        </a:p>
      </dgm:t>
    </dgm:pt>
    <dgm:pt modelId="{5E26D477-C4D8-4C70-ABE6-4DADE68EFFB9}" type="parTrans" cxnId="{AF55B275-D227-430C-B0D0-402427D1F00F}">
      <dgm:prSet/>
      <dgm:spPr/>
      <dgm:t>
        <a:bodyPr/>
        <a:lstStyle/>
        <a:p>
          <a:endParaRPr lang="es-EC"/>
        </a:p>
      </dgm:t>
    </dgm:pt>
    <dgm:pt modelId="{2920A47C-8EA3-41C7-B9E2-1EF30926F028}" type="sibTrans" cxnId="{AF55B275-D227-430C-B0D0-402427D1F00F}">
      <dgm:prSet/>
      <dgm:spPr/>
      <dgm:t>
        <a:bodyPr/>
        <a:lstStyle/>
        <a:p>
          <a:endParaRPr lang="es-EC"/>
        </a:p>
      </dgm:t>
    </dgm:pt>
    <dgm:pt modelId="{71F0A3C8-5F9A-4C9D-80D2-229AFBDE9DA1}">
      <dgm:prSet/>
      <dgm:spPr/>
      <dgm:t>
        <a:bodyPr/>
        <a:lstStyle/>
        <a:p>
          <a:r>
            <a:rPr lang="es-ES_tradnl" b="1" dirty="0" smtClean="0"/>
            <a:t>p</a:t>
          </a:r>
          <a:r>
            <a:rPr lang="es-ES_tradnl" dirty="0" smtClean="0"/>
            <a:t> = variabilidad negativa: </a:t>
          </a:r>
          <a:r>
            <a:rPr lang="es-ES_tradnl" b="1" dirty="0" smtClean="0"/>
            <a:t>0,50</a:t>
          </a:r>
          <a:endParaRPr lang="es-EC" dirty="0"/>
        </a:p>
      </dgm:t>
    </dgm:pt>
    <dgm:pt modelId="{AEA5FF14-B076-4AC7-AE2F-CE72E0D4731D}" type="parTrans" cxnId="{9A57DEA1-68FB-410B-8D53-F272BFC6E4A4}">
      <dgm:prSet/>
      <dgm:spPr/>
      <dgm:t>
        <a:bodyPr/>
        <a:lstStyle/>
        <a:p>
          <a:endParaRPr lang="es-EC"/>
        </a:p>
      </dgm:t>
    </dgm:pt>
    <dgm:pt modelId="{19EF1748-2BCF-48E5-BC05-AC05AE3C76BD}" type="sibTrans" cxnId="{9A57DEA1-68FB-410B-8D53-F272BFC6E4A4}">
      <dgm:prSet/>
      <dgm:spPr/>
      <dgm:t>
        <a:bodyPr/>
        <a:lstStyle/>
        <a:p>
          <a:endParaRPr lang="es-EC"/>
        </a:p>
      </dgm:t>
    </dgm:pt>
    <dgm:pt modelId="{4BA38EDE-7871-44A0-A199-38BD4BC03EAA}">
      <dgm:prSet/>
      <dgm:spPr/>
      <dgm:t>
        <a:bodyPr/>
        <a:lstStyle/>
        <a:p>
          <a:r>
            <a:rPr lang="es-ES_tradnl" b="1" dirty="0" smtClean="0"/>
            <a:t>q</a:t>
          </a:r>
          <a:r>
            <a:rPr lang="es-ES_tradnl" dirty="0" smtClean="0"/>
            <a:t> = variabilidad positiva (1 – p): </a:t>
          </a:r>
          <a:r>
            <a:rPr lang="es-ES_tradnl" b="1" dirty="0" smtClean="0"/>
            <a:t>0,50</a:t>
          </a:r>
          <a:endParaRPr lang="es-EC" dirty="0"/>
        </a:p>
      </dgm:t>
    </dgm:pt>
    <dgm:pt modelId="{BD2C2BFD-CB9C-4C0E-B720-1D73AA2A07C0}" type="parTrans" cxnId="{AEBE0DEB-8640-4981-AC6C-6BF8AC408386}">
      <dgm:prSet/>
      <dgm:spPr/>
      <dgm:t>
        <a:bodyPr/>
        <a:lstStyle/>
        <a:p>
          <a:endParaRPr lang="es-EC"/>
        </a:p>
      </dgm:t>
    </dgm:pt>
    <dgm:pt modelId="{68C72BF3-AAF7-442D-B48F-CDB223857362}" type="sibTrans" cxnId="{AEBE0DEB-8640-4981-AC6C-6BF8AC408386}">
      <dgm:prSet/>
      <dgm:spPr/>
      <dgm:t>
        <a:bodyPr/>
        <a:lstStyle/>
        <a:p>
          <a:endParaRPr lang="es-EC"/>
        </a:p>
      </dgm:t>
    </dgm:pt>
    <dgm:pt modelId="{99BF0115-5CA5-46A8-A10E-A5DA9FC59826}">
      <dgm:prSet/>
      <dgm:spPr/>
      <dgm:t>
        <a:bodyPr/>
        <a:lstStyle/>
        <a:p>
          <a:r>
            <a:rPr lang="es-ES_tradnl" b="1" dirty="0" smtClean="0"/>
            <a:t>e</a:t>
          </a:r>
          <a:r>
            <a:rPr lang="es-ES_tradnl" dirty="0" smtClean="0"/>
            <a:t> = error de estimación </a:t>
          </a:r>
          <a:r>
            <a:rPr lang="es-ES_tradnl" b="1" dirty="0" smtClean="0"/>
            <a:t>6%</a:t>
          </a:r>
          <a:endParaRPr lang="es-EC" dirty="0"/>
        </a:p>
      </dgm:t>
    </dgm:pt>
    <dgm:pt modelId="{10F54C3B-72FC-43D5-8792-E632E239DDE0}" type="parTrans" cxnId="{4E56BCA6-B558-4F14-9488-027108A420F3}">
      <dgm:prSet/>
      <dgm:spPr/>
      <dgm:t>
        <a:bodyPr/>
        <a:lstStyle/>
        <a:p>
          <a:endParaRPr lang="es-EC"/>
        </a:p>
      </dgm:t>
    </dgm:pt>
    <dgm:pt modelId="{C5D98FFB-3DFA-44FF-8C65-448F0C6D4DD3}" type="sibTrans" cxnId="{4E56BCA6-B558-4F14-9488-027108A420F3}">
      <dgm:prSet/>
      <dgm:spPr/>
      <dgm:t>
        <a:bodyPr/>
        <a:lstStyle/>
        <a:p>
          <a:endParaRPr lang="es-EC"/>
        </a:p>
      </dgm:t>
    </dgm:pt>
    <dgm:pt modelId="{0A43252A-F780-4615-BC7E-11F9D988EEC5}">
      <dgm:prSet/>
      <dgm:spPr/>
      <dgm:t>
        <a:bodyPr/>
        <a:lstStyle/>
        <a:p>
          <a:r>
            <a:rPr lang="es-ES_tradnl" b="1" dirty="0" smtClean="0"/>
            <a:t>n</a:t>
          </a:r>
          <a:r>
            <a:rPr lang="es-ES_tradnl" dirty="0" smtClean="0"/>
            <a:t> = tamaño de la muestra</a:t>
          </a:r>
          <a:endParaRPr lang="es-EC" dirty="0"/>
        </a:p>
      </dgm:t>
    </dgm:pt>
    <dgm:pt modelId="{40F6D7C1-2C5E-4D0B-A572-AFB476020BCE}" type="parTrans" cxnId="{D4B36DE1-D0C4-46C1-A720-D015789C9481}">
      <dgm:prSet/>
      <dgm:spPr/>
      <dgm:t>
        <a:bodyPr/>
        <a:lstStyle/>
        <a:p>
          <a:endParaRPr lang="es-EC"/>
        </a:p>
      </dgm:t>
    </dgm:pt>
    <dgm:pt modelId="{55B13A7F-48D2-4BA1-88D6-3F49B5FAD129}" type="sibTrans" cxnId="{D4B36DE1-D0C4-46C1-A720-D015789C9481}">
      <dgm:prSet/>
      <dgm:spPr/>
      <dgm:t>
        <a:bodyPr/>
        <a:lstStyle/>
        <a:p>
          <a:endParaRPr lang="es-EC"/>
        </a:p>
      </dgm:t>
    </dgm:pt>
    <dgm:pt modelId="{1264A9CA-A9A1-4D28-A280-F7B88EAAF086}">
      <dgm:prSet/>
      <dgm:spPr/>
      <dgm:t>
        <a:bodyPr/>
        <a:lstStyle/>
        <a:p>
          <a:r>
            <a:rPr lang="es-ES_tradnl" dirty="0" smtClean="0"/>
            <a:t>Entonces:</a:t>
          </a:r>
          <a:endParaRPr lang="es-EC" dirty="0"/>
        </a:p>
      </dgm:t>
    </dgm:pt>
    <dgm:pt modelId="{4D5B8BD1-6694-4C40-8302-FAB62A61C0D0}" type="parTrans" cxnId="{08406C6A-A902-44A2-89CE-864B32B82D3B}">
      <dgm:prSet/>
      <dgm:spPr/>
      <dgm:t>
        <a:bodyPr/>
        <a:lstStyle/>
        <a:p>
          <a:endParaRPr lang="es-EC"/>
        </a:p>
      </dgm:t>
    </dgm:pt>
    <dgm:pt modelId="{769F51C2-1159-4500-934D-F05D0B8D5F8F}" type="sibTrans" cxnId="{08406C6A-A902-44A2-89CE-864B32B82D3B}">
      <dgm:prSet/>
      <dgm:spPr/>
      <dgm:t>
        <a:bodyPr/>
        <a:lstStyle/>
        <a:p>
          <a:endParaRPr lang="es-EC"/>
        </a:p>
      </dgm:t>
    </dgm:pt>
    <dgm:pt modelId="{EAEEA46E-63CD-4AD5-8BB5-3F5D3E546736}">
      <dgm:prSet/>
      <dgm:spPr/>
      <dgm:t>
        <a:bodyPr/>
        <a:lstStyle/>
        <a:p>
          <a:r>
            <a:rPr lang="es-ES_tradnl" dirty="0" smtClean="0"/>
            <a:t>n = Z 2pq / e</a:t>
          </a:r>
          <a:r>
            <a:rPr lang="es-ES_tradnl" baseline="30000" dirty="0" smtClean="0"/>
            <a:t>2</a:t>
          </a:r>
          <a:endParaRPr lang="es-EC" dirty="0"/>
        </a:p>
      </dgm:t>
    </dgm:pt>
    <dgm:pt modelId="{772BD9EB-40B7-43F1-BA61-C40D827B2A6E}" type="parTrans" cxnId="{069838FA-899F-430C-AC7A-BD6C3DCA6A74}">
      <dgm:prSet/>
      <dgm:spPr/>
      <dgm:t>
        <a:bodyPr/>
        <a:lstStyle/>
        <a:p>
          <a:endParaRPr lang="es-EC"/>
        </a:p>
      </dgm:t>
    </dgm:pt>
    <dgm:pt modelId="{6DE234BA-8372-40BC-882D-D9288EB858EA}" type="sibTrans" cxnId="{069838FA-899F-430C-AC7A-BD6C3DCA6A74}">
      <dgm:prSet/>
      <dgm:spPr/>
      <dgm:t>
        <a:bodyPr/>
        <a:lstStyle/>
        <a:p>
          <a:endParaRPr lang="es-EC"/>
        </a:p>
      </dgm:t>
    </dgm:pt>
    <dgm:pt modelId="{69379086-3713-4DD0-A98C-D3D7EDD00BE0}">
      <dgm:prSet/>
      <dgm:spPr/>
      <dgm:t>
        <a:bodyPr/>
        <a:lstStyle/>
        <a:p>
          <a:r>
            <a:rPr lang="es-ES_tradnl" dirty="0" smtClean="0"/>
            <a:t>n = (1,96) 2(0,50 * 0,50) / 0.06</a:t>
          </a:r>
          <a:r>
            <a:rPr lang="es-ES_tradnl" baseline="30000" dirty="0" smtClean="0"/>
            <a:t>2</a:t>
          </a:r>
          <a:endParaRPr lang="es-EC" dirty="0"/>
        </a:p>
      </dgm:t>
    </dgm:pt>
    <dgm:pt modelId="{68474799-133B-4030-8BCB-F19CB6321830}" type="parTrans" cxnId="{E64D33D4-9F81-48C0-ABA1-8991F6CD6217}">
      <dgm:prSet/>
      <dgm:spPr/>
      <dgm:t>
        <a:bodyPr/>
        <a:lstStyle/>
        <a:p>
          <a:endParaRPr lang="es-EC"/>
        </a:p>
      </dgm:t>
    </dgm:pt>
    <dgm:pt modelId="{796BDF53-EFB3-46CA-BF7E-4B6DFDFD2116}" type="sibTrans" cxnId="{E64D33D4-9F81-48C0-ABA1-8991F6CD6217}">
      <dgm:prSet/>
      <dgm:spPr/>
      <dgm:t>
        <a:bodyPr/>
        <a:lstStyle/>
        <a:p>
          <a:endParaRPr lang="es-EC"/>
        </a:p>
      </dgm:t>
    </dgm:pt>
    <dgm:pt modelId="{D1D7701F-AE82-4F9C-B1BF-76F777791E5F}">
      <dgm:prSet/>
      <dgm:spPr/>
      <dgm:t>
        <a:bodyPr/>
        <a:lstStyle/>
        <a:p>
          <a:r>
            <a:rPr lang="es-ES_tradnl" dirty="0" smtClean="0"/>
            <a:t>n = 0,98/ 0,0036</a:t>
          </a:r>
          <a:endParaRPr lang="es-EC" dirty="0"/>
        </a:p>
      </dgm:t>
    </dgm:pt>
    <dgm:pt modelId="{2151305A-3768-4A9D-A856-08D9D52F11BB}" type="parTrans" cxnId="{317D8C6D-00C6-4173-8C87-04292507AD08}">
      <dgm:prSet/>
      <dgm:spPr/>
      <dgm:t>
        <a:bodyPr/>
        <a:lstStyle/>
        <a:p>
          <a:endParaRPr lang="es-EC"/>
        </a:p>
      </dgm:t>
    </dgm:pt>
    <dgm:pt modelId="{8AD38179-B2F7-47AB-AF77-729F6C1AB291}" type="sibTrans" cxnId="{317D8C6D-00C6-4173-8C87-04292507AD08}">
      <dgm:prSet/>
      <dgm:spPr/>
      <dgm:t>
        <a:bodyPr/>
        <a:lstStyle/>
        <a:p>
          <a:endParaRPr lang="es-EC"/>
        </a:p>
      </dgm:t>
    </dgm:pt>
    <dgm:pt modelId="{67B4AA0E-5054-42B3-AD4E-EF1A4E4488BA}">
      <dgm:prSet/>
      <dgm:spPr/>
      <dgm:t>
        <a:bodyPr/>
        <a:lstStyle/>
        <a:p>
          <a:r>
            <a:rPr lang="es-ES_tradnl" dirty="0" smtClean="0"/>
            <a:t>n = 272</a:t>
          </a:r>
          <a:endParaRPr lang="es-EC" dirty="0"/>
        </a:p>
      </dgm:t>
    </dgm:pt>
    <dgm:pt modelId="{68AE3293-D83B-444A-99EF-701261BFB363}" type="parTrans" cxnId="{AB21C1E7-7B9F-4B2A-89A6-DA9F9874272E}">
      <dgm:prSet/>
      <dgm:spPr/>
      <dgm:t>
        <a:bodyPr/>
        <a:lstStyle/>
        <a:p>
          <a:endParaRPr lang="es-EC"/>
        </a:p>
      </dgm:t>
    </dgm:pt>
    <dgm:pt modelId="{58B4F89A-E926-4EC5-9EE8-95E7AACA1333}" type="sibTrans" cxnId="{AB21C1E7-7B9F-4B2A-89A6-DA9F9874272E}">
      <dgm:prSet/>
      <dgm:spPr/>
      <dgm:t>
        <a:bodyPr/>
        <a:lstStyle/>
        <a:p>
          <a:endParaRPr lang="es-EC"/>
        </a:p>
      </dgm:t>
    </dgm:pt>
    <dgm:pt modelId="{4E4D0BF3-ECEE-45DD-9E35-5EB189E82DFF}">
      <dgm:prSet phldrT="[Texto]"/>
      <dgm:spPr/>
      <dgm:t>
        <a:bodyPr/>
        <a:lstStyle/>
        <a:p>
          <a:r>
            <a:rPr lang="es-EC" dirty="0" smtClean="0"/>
            <a:t>Muestreo Aleatorio Simple</a:t>
          </a:r>
          <a:endParaRPr lang="es-EC" dirty="0"/>
        </a:p>
      </dgm:t>
    </dgm:pt>
    <dgm:pt modelId="{B6E50932-9F38-4F16-B583-0AECAD1720BE}" type="parTrans" cxnId="{2E5B7A10-138B-4D79-820A-26CBF0EADD81}">
      <dgm:prSet/>
      <dgm:spPr/>
      <dgm:t>
        <a:bodyPr/>
        <a:lstStyle/>
        <a:p>
          <a:endParaRPr lang="es-EC"/>
        </a:p>
      </dgm:t>
    </dgm:pt>
    <dgm:pt modelId="{13E15CB1-840A-47F3-83DC-6395DBF7AB27}" type="sibTrans" cxnId="{2E5B7A10-138B-4D79-820A-26CBF0EADD81}">
      <dgm:prSet/>
      <dgm:spPr/>
      <dgm:t>
        <a:bodyPr/>
        <a:lstStyle/>
        <a:p>
          <a:endParaRPr lang="es-EC"/>
        </a:p>
      </dgm:t>
    </dgm:pt>
    <dgm:pt modelId="{C7E81746-C08F-4B9F-882C-D03ACDB88571}" type="pres">
      <dgm:prSet presAssocID="{4B3FA675-CEC4-4A71-8683-BF52B7B0383B}" presName="Name0" presStyleCnt="0">
        <dgm:presLayoutVars>
          <dgm:dir/>
          <dgm:animLvl val="lvl"/>
          <dgm:resizeHandles val="exact"/>
        </dgm:presLayoutVars>
      </dgm:prSet>
      <dgm:spPr/>
      <dgm:t>
        <a:bodyPr/>
        <a:lstStyle/>
        <a:p>
          <a:endParaRPr lang="es-EC"/>
        </a:p>
      </dgm:t>
    </dgm:pt>
    <dgm:pt modelId="{92DE9EED-2BAB-42BF-9306-C10B4622EAD7}" type="pres">
      <dgm:prSet presAssocID="{4E4D0BF3-ECEE-45DD-9E35-5EB189E82DFF}" presName="composite" presStyleCnt="0"/>
      <dgm:spPr/>
    </dgm:pt>
    <dgm:pt modelId="{796C63A7-B528-4E26-899C-4E3DF20BC1E0}" type="pres">
      <dgm:prSet presAssocID="{4E4D0BF3-ECEE-45DD-9E35-5EB189E82DFF}" presName="parTx" presStyleLbl="alignNode1" presStyleIdx="0" presStyleCnt="2">
        <dgm:presLayoutVars>
          <dgm:chMax val="0"/>
          <dgm:chPref val="0"/>
          <dgm:bulletEnabled val="1"/>
        </dgm:presLayoutVars>
      </dgm:prSet>
      <dgm:spPr/>
      <dgm:t>
        <a:bodyPr/>
        <a:lstStyle/>
        <a:p>
          <a:endParaRPr lang="es-EC"/>
        </a:p>
      </dgm:t>
    </dgm:pt>
    <dgm:pt modelId="{A57CFE6D-EB58-4179-8AB9-BADCB835A850}" type="pres">
      <dgm:prSet presAssocID="{4E4D0BF3-ECEE-45DD-9E35-5EB189E82DFF}" presName="desTx" presStyleLbl="alignAccFollowNode1" presStyleIdx="0" presStyleCnt="2">
        <dgm:presLayoutVars>
          <dgm:bulletEnabled val="1"/>
        </dgm:presLayoutVars>
      </dgm:prSet>
      <dgm:spPr/>
      <dgm:t>
        <a:bodyPr/>
        <a:lstStyle/>
        <a:p>
          <a:endParaRPr lang="es-EC"/>
        </a:p>
      </dgm:t>
    </dgm:pt>
    <dgm:pt modelId="{AF60BD0A-4FA7-4B94-BF7F-4E390A06C0E4}" type="pres">
      <dgm:prSet presAssocID="{13E15CB1-840A-47F3-83DC-6395DBF7AB27}" presName="space" presStyleCnt="0"/>
      <dgm:spPr/>
    </dgm:pt>
    <dgm:pt modelId="{43C7811F-ADD2-4D06-BCC1-CDBC3E7955E3}" type="pres">
      <dgm:prSet presAssocID="{1264A9CA-A9A1-4D28-A280-F7B88EAAF086}" presName="composite" presStyleCnt="0"/>
      <dgm:spPr/>
    </dgm:pt>
    <dgm:pt modelId="{6EBFADA5-37A4-473C-A4B3-1D03D9515826}" type="pres">
      <dgm:prSet presAssocID="{1264A9CA-A9A1-4D28-A280-F7B88EAAF086}" presName="parTx" presStyleLbl="alignNode1" presStyleIdx="1" presStyleCnt="2">
        <dgm:presLayoutVars>
          <dgm:chMax val="0"/>
          <dgm:chPref val="0"/>
          <dgm:bulletEnabled val="1"/>
        </dgm:presLayoutVars>
      </dgm:prSet>
      <dgm:spPr/>
      <dgm:t>
        <a:bodyPr/>
        <a:lstStyle/>
        <a:p>
          <a:endParaRPr lang="es-EC"/>
        </a:p>
      </dgm:t>
    </dgm:pt>
    <dgm:pt modelId="{B2B471FA-1EC4-40A2-9968-FF589C457113}" type="pres">
      <dgm:prSet presAssocID="{1264A9CA-A9A1-4D28-A280-F7B88EAAF086}" presName="desTx" presStyleLbl="alignAccFollowNode1" presStyleIdx="1" presStyleCnt="2">
        <dgm:presLayoutVars>
          <dgm:bulletEnabled val="1"/>
        </dgm:presLayoutVars>
      </dgm:prSet>
      <dgm:spPr/>
      <dgm:t>
        <a:bodyPr/>
        <a:lstStyle/>
        <a:p>
          <a:endParaRPr lang="es-EC"/>
        </a:p>
      </dgm:t>
    </dgm:pt>
  </dgm:ptLst>
  <dgm:cxnLst>
    <dgm:cxn modelId="{0888A00C-DD08-46DC-BD69-2EEC28437E39}" type="presOf" srcId="{99BF0115-5CA5-46A8-A10E-A5DA9FC59826}" destId="{A57CFE6D-EB58-4179-8AB9-BADCB835A850}" srcOrd="0" destOrd="3" presId="urn:microsoft.com/office/officeart/2005/8/layout/hList1"/>
    <dgm:cxn modelId="{FFF0D8B4-9FD8-420D-A40F-A34A1AA053D5}" type="presOf" srcId="{67B4AA0E-5054-42B3-AD4E-EF1A4E4488BA}" destId="{B2B471FA-1EC4-40A2-9968-FF589C457113}" srcOrd="0" destOrd="3" presId="urn:microsoft.com/office/officeart/2005/8/layout/hList1"/>
    <dgm:cxn modelId="{AEBE0DEB-8640-4981-AC6C-6BF8AC408386}" srcId="{4E4D0BF3-ECEE-45DD-9E35-5EB189E82DFF}" destId="{4BA38EDE-7871-44A0-A199-38BD4BC03EAA}" srcOrd="2" destOrd="0" parTransId="{BD2C2BFD-CB9C-4C0E-B720-1D73AA2A07C0}" sibTransId="{68C72BF3-AAF7-442D-B48F-CDB223857362}"/>
    <dgm:cxn modelId="{069838FA-899F-430C-AC7A-BD6C3DCA6A74}" srcId="{1264A9CA-A9A1-4D28-A280-F7B88EAAF086}" destId="{EAEEA46E-63CD-4AD5-8BB5-3F5D3E546736}" srcOrd="0" destOrd="0" parTransId="{772BD9EB-40B7-43F1-BA61-C40D827B2A6E}" sibTransId="{6DE234BA-8372-40BC-882D-D9288EB858EA}"/>
    <dgm:cxn modelId="{37C99C01-3FA1-4C73-B1DF-725D0E5084EE}" type="presOf" srcId="{71F0A3C8-5F9A-4C9D-80D2-229AFBDE9DA1}" destId="{A57CFE6D-EB58-4179-8AB9-BADCB835A850}" srcOrd="0" destOrd="1" presId="urn:microsoft.com/office/officeart/2005/8/layout/hList1"/>
    <dgm:cxn modelId="{2C8FE752-5BE2-4467-982B-D4359CEB284B}" type="presOf" srcId="{4B3FA675-CEC4-4A71-8683-BF52B7B0383B}" destId="{C7E81746-C08F-4B9F-882C-D03ACDB88571}" srcOrd="0" destOrd="0" presId="urn:microsoft.com/office/officeart/2005/8/layout/hList1"/>
    <dgm:cxn modelId="{D4B36DE1-D0C4-46C1-A720-D015789C9481}" srcId="{4E4D0BF3-ECEE-45DD-9E35-5EB189E82DFF}" destId="{0A43252A-F780-4615-BC7E-11F9D988EEC5}" srcOrd="4" destOrd="0" parTransId="{40F6D7C1-2C5E-4D0B-A572-AFB476020BCE}" sibTransId="{55B13A7F-48D2-4BA1-88D6-3F49B5FAD129}"/>
    <dgm:cxn modelId="{146C848F-0D12-4DF8-966A-F5764BE8CC05}" type="presOf" srcId="{69379086-3713-4DD0-A98C-D3D7EDD00BE0}" destId="{B2B471FA-1EC4-40A2-9968-FF589C457113}" srcOrd="0" destOrd="1" presId="urn:microsoft.com/office/officeart/2005/8/layout/hList1"/>
    <dgm:cxn modelId="{965FCB2C-291D-45CA-8514-056B59BED53A}" type="presOf" srcId="{0A43252A-F780-4615-BC7E-11F9D988EEC5}" destId="{A57CFE6D-EB58-4179-8AB9-BADCB835A850}" srcOrd="0" destOrd="4" presId="urn:microsoft.com/office/officeart/2005/8/layout/hList1"/>
    <dgm:cxn modelId="{317D8C6D-00C6-4173-8C87-04292507AD08}" srcId="{1264A9CA-A9A1-4D28-A280-F7B88EAAF086}" destId="{D1D7701F-AE82-4F9C-B1BF-76F777791E5F}" srcOrd="2" destOrd="0" parTransId="{2151305A-3768-4A9D-A856-08D9D52F11BB}" sibTransId="{8AD38179-B2F7-47AB-AF77-729F6C1AB291}"/>
    <dgm:cxn modelId="{4E56BCA6-B558-4F14-9488-027108A420F3}" srcId="{4E4D0BF3-ECEE-45DD-9E35-5EB189E82DFF}" destId="{99BF0115-5CA5-46A8-A10E-A5DA9FC59826}" srcOrd="3" destOrd="0" parTransId="{10F54C3B-72FC-43D5-8792-E632E239DDE0}" sibTransId="{C5D98FFB-3DFA-44FF-8C65-448F0C6D4DD3}"/>
    <dgm:cxn modelId="{2E5B7A10-138B-4D79-820A-26CBF0EADD81}" srcId="{4B3FA675-CEC4-4A71-8683-BF52B7B0383B}" destId="{4E4D0BF3-ECEE-45DD-9E35-5EB189E82DFF}" srcOrd="0" destOrd="0" parTransId="{B6E50932-9F38-4F16-B583-0AECAD1720BE}" sibTransId="{13E15CB1-840A-47F3-83DC-6395DBF7AB27}"/>
    <dgm:cxn modelId="{175CC872-CC25-4C15-A636-95D9FFCEA2CA}" type="presOf" srcId="{4E4D0BF3-ECEE-45DD-9E35-5EB189E82DFF}" destId="{796C63A7-B528-4E26-899C-4E3DF20BC1E0}" srcOrd="0" destOrd="0" presId="urn:microsoft.com/office/officeart/2005/8/layout/hList1"/>
    <dgm:cxn modelId="{AB21C1E7-7B9F-4B2A-89A6-DA9F9874272E}" srcId="{1264A9CA-A9A1-4D28-A280-F7B88EAAF086}" destId="{67B4AA0E-5054-42B3-AD4E-EF1A4E4488BA}" srcOrd="3" destOrd="0" parTransId="{68AE3293-D83B-444A-99EF-701261BFB363}" sibTransId="{58B4F89A-E926-4EC5-9EE8-95E7AACA1333}"/>
    <dgm:cxn modelId="{C243612C-6E3E-4605-A614-C6A858E79454}" type="presOf" srcId="{4BA38EDE-7871-44A0-A199-38BD4BC03EAA}" destId="{A57CFE6D-EB58-4179-8AB9-BADCB835A850}" srcOrd="0" destOrd="2" presId="urn:microsoft.com/office/officeart/2005/8/layout/hList1"/>
    <dgm:cxn modelId="{979B958E-BE43-4C3E-9060-28BCEF628541}" type="presOf" srcId="{D1D7701F-AE82-4F9C-B1BF-76F777791E5F}" destId="{B2B471FA-1EC4-40A2-9968-FF589C457113}" srcOrd="0" destOrd="2" presId="urn:microsoft.com/office/officeart/2005/8/layout/hList1"/>
    <dgm:cxn modelId="{AB1DF2B2-2FE9-47CB-A111-350BAAE673FE}" type="presOf" srcId="{455A0F1D-B4C9-44A9-84EF-AE2139A1ECE3}" destId="{A57CFE6D-EB58-4179-8AB9-BADCB835A850}" srcOrd="0" destOrd="0" presId="urn:microsoft.com/office/officeart/2005/8/layout/hList1"/>
    <dgm:cxn modelId="{AF55B275-D227-430C-B0D0-402427D1F00F}" srcId="{4E4D0BF3-ECEE-45DD-9E35-5EB189E82DFF}" destId="{455A0F1D-B4C9-44A9-84EF-AE2139A1ECE3}" srcOrd="0" destOrd="0" parTransId="{5E26D477-C4D8-4C70-ABE6-4DADE68EFFB9}" sibTransId="{2920A47C-8EA3-41C7-B9E2-1EF30926F028}"/>
    <dgm:cxn modelId="{71732EE3-B8CD-4160-8F0C-ACA659AADB3C}" type="presOf" srcId="{EAEEA46E-63CD-4AD5-8BB5-3F5D3E546736}" destId="{B2B471FA-1EC4-40A2-9968-FF589C457113}" srcOrd="0" destOrd="0" presId="urn:microsoft.com/office/officeart/2005/8/layout/hList1"/>
    <dgm:cxn modelId="{9A57DEA1-68FB-410B-8D53-F272BFC6E4A4}" srcId="{4E4D0BF3-ECEE-45DD-9E35-5EB189E82DFF}" destId="{71F0A3C8-5F9A-4C9D-80D2-229AFBDE9DA1}" srcOrd="1" destOrd="0" parTransId="{AEA5FF14-B076-4AC7-AE2F-CE72E0D4731D}" sibTransId="{19EF1748-2BCF-48E5-BC05-AC05AE3C76BD}"/>
    <dgm:cxn modelId="{08406C6A-A902-44A2-89CE-864B32B82D3B}" srcId="{4B3FA675-CEC4-4A71-8683-BF52B7B0383B}" destId="{1264A9CA-A9A1-4D28-A280-F7B88EAAF086}" srcOrd="1" destOrd="0" parTransId="{4D5B8BD1-6694-4C40-8302-FAB62A61C0D0}" sibTransId="{769F51C2-1159-4500-934D-F05D0B8D5F8F}"/>
    <dgm:cxn modelId="{34ADC399-68F8-49CC-9A56-ADBD5A3487C5}" type="presOf" srcId="{1264A9CA-A9A1-4D28-A280-F7B88EAAF086}" destId="{6EBFADA5-37A4-473C-A4B3-1D03D9515826}" srcOrd="0" destOrd="0" presId="urn:microsoft.com/office/officeart/2005/8/layout/hList1"/>
    <dgm:cxn modelId="{E64D33D4-9F81-48C0-ABA1-8991F6CD6217}" srcId="{1264A9CA-A9A1-4D28-A280-F7B88EAAF086}" destId="{69379086-3713-4DD0-A98C-D3D7EDD00BE0}" srcOrd="1" destOrd="0" parTransId="{68474799-133B-4030-8BCB-F19CB6321830}" sibTransId="{796BDF53-EFB3-46CA-BF7E-4B6DFDFD2116}"/>
    <dgm:cxn modelId="{78B275E4-1127-40B7-AD03-759F28DAB5C4}" type="presParOf" srcId="{C7E81746-C08F-4B9F-882C-D03ACDB88571}" destId="{92DE9EED-2BAB-42BF-9306-C10B4622EAD7}" srcOrd="0" destOrd="0" presId="urn:microsoft.com/office/officeart/2005/8/layout/hList1"/>
    <dgm:cxn modelId="{8389B5CA-9381-4835-A5C5-65AE89E94779}" type="presParOf" srcId="{92DE9EED-2BAB-42BF-9306-C10B4622EAD7}" destId="{796C63A7-B528-4E26-899C-4E3DF20BC1E0}" srcOrd="0" destOrd="0" presId="urn:microsoft.com/office/officeart/2005/8/layout/hList1"/>
    <dgm:cxn modelId="{95065B2E-7149-41B8-856B-4018427D1B0E}" type="presParOf" srcId="{92DE9EED-2BAB-42BF-9306-C10B4622EAD7}" destId="{A57CFE6D-EB58-4179-8AB9-BADCB835A850}" srcOrd="1" destOrd="0" presId="urn:microsoft.com/office/officeart/2005/8/layout/hList1"/>
    <dgm:cxn modelId="{36A5A318-3B66-4443-978C-012BACE69FBA}" type="presParOf" srcId="{C7E81746-C08F-4B9F-882C-D03ACDB88571}" destId="{AF60BD0A-4FA7-4B94-BF7F-4E390A06C0E4}" srcOrd="1" destOrd="0" presId="urn:microsoft.com/office/officeart/2005/8/layout/hList1"/>
    <dgm:cxn modelId="{90B6DAA4-2185-4C54-9E1E-789A0DB8A3B4}" type="presParOf" srcId="{C7E81746-C08F-4B9F-882C-D03ACDB88571}" destId="{43C7811F-ADD2-4D06-BCC1-CDBC3E7955E3}" srcOrd="2" destOrd="0" presId="urn:microsoft.com/office/officeart/2005/8/layout/hList1"/>
    <dgm:cxn modelId="{7EF907B4-A1DE-47D9-B1FF-890395119A99}" type="presParOf" srcId="{43C7811F-ADD2-4D06-BCC1-CDBC3E7955E3}" destId="{6EBFADA5-37A4-473C-A4B3-1D03D9515826}" srcOrd="0" destOrd="0" presId="urn:microsoft.com/office/officeart/2005/8/layout/hList1"/>
    <dgm:cxn modelId="{7286CA1E-3F50-4C3C-AF8D-79470797395A}" type="presParOf" srcId="{43C7811F-ADD2-4D06-BCC1-CDBC3E7955E3}" destId="{B2B471FA-1EC4-40A2-9968-FF589C457113}"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AE2E32-2A86-404C-ACBB-A3D9826CFEC8}" type="doc">
      <dgm:prSet loTypeId="urn:microsoft.com/office/officeart/2005/8/layout/cycle4" loCatId="matrix" qsTypeId="urn:microsoft.com/office/officeart/2005/8/quickstyle/3d1" qsCatId="3D" csTypeId="urn:microsoft.com/office/officeart/2005/8/colors/colorful1" csCatId="colorful" phldr="1"/>
      <dgm:spPr/>
      <dgm:t>
        <a:bodyPr/>
        <a:lstStyle/>
        <a:p>
          <a:endParaRPr lang="es-EC"/>
        </a:p>
      </dgm:t>
    </dgm:pt>
    <dgm:pt modelId="{E72F87D9-0C41-482B-BC5C-598DE1F7C00D}">
      <dgm:prSet phldrT="[Texto]"/>
      <dgm:spPr/>
      <dgm:t>
        <a:bodyPr/>
        <a:lstStyle/>
        <a:p>
          <a:r>
            <a:rPr lang="es-EC" dirty="0" smtClean="0"/>
            <a:t>PRECIO</a:t>
          </a:r>
          <a:endParaRPr lang="es-EC" dirty="0"/>
        </a:p>
      </dgm:t>
    </dgm:pt>
    <dgm:pt modelId="{40D51679-46F2-47AB-97BD-BE86FE268614}" type="parTrans" cxnId="{3DCD37B0-6750-4DD8-B772-238307D080CF}">
      <dgm:prSet/>
      <dgm:spPr/>
      <dgm:t>
        <a:bodyPr/>
        <a:lstStyle/>
        <a:p>
          <a:endParaRPr lang="es-EC"/>
        </a:p>
      </dgm:t>
    </dgm:pt>
    <dgm:pt modelId="{AC1A91AE-CE8B-4ACE-8583-51FA71997E59}" type="sibTrans" cxnId="{3DCD37B0-6750-4DD8-B772-238307D080CF}">
      <dgm:prSet/>
      <dgm:spPr/>
      <dgm:t>
        <a:bodyPr/>
        <a:lstStyle/>
        <a:p>
          <a:endParaRPr lang="es-EC"/>
        </a:p>
      </dgm:t>
    </dgm:pt>
    <dgm:pt modelId="{D6DF1017-1FFC-4E5B-9414-93D0FFC12307}">
      <dgm:prSet phldrT="[Texto]"/>
      <dgm:spPr/>
      <dgm:t>
        <a:bodyPr/>
        <a:lstStyle/>
        <a:p>
          <a:r>
            <a:rPr lang="es-EC" dirty="0" smtClean="0"/>
            <a:t>PENETRACION DE MERCADO</a:t>
          </a:r>
          <a:endParaRPr lang="es-EC" dirty="0"/>
        </a:p>
      </dgm:t>
    </dgm:pt>
    <dgm:pt modelId="{3E3B3604-926C-4F26-8224-FA2313097491}" type="parTrans" cxnId="{058A1C14-C65C-4D04-B930-67F60275940C}">
      <dgm:prSet/>
      <dgm:spPr/>
      <dgm:t>
        <a:bodyPr/>
        <a:lstStyle/>
        <a:p>
          <a:endParaRPr lang="es-EC"/>
        </a:p>
      </dgm:t>
    </dgm:pt>
    <dgm:pt modelId="{0FB842F3-F47E-4E13-92CC-96CAAD17A621}" type="sibTrans" cxnId="{058A1C14-C65C-4D04-B930-67F60275940C}">
      <dgm:prSet/>
      <dgm:spPr/>
      <dgm:t>
        <a:bodyPr/>
        <a:lstStyle/>
        <a:p>
          <a:endParaRPr lang="es-EC"/>
        </a:p>
      </dgm:t>
    </dgm:pt>
    <dgm:pt modelId="{2FF50F10-2444-4AAD-8C61-C1E798427FAC}">
      <dgm:prSet phldrT="[Texto]"/>
      <dgm:spPr/>
      <dgm:t>
        <a:bodyPr/>
        <a:lstStyle/>
        <a:p>
          <a:r>
            <a:rPr lang="es-EC" dirty="0" smtClean="0"/>
            <a:t>PLAZA</a:t>
          </a:r>
          <a:endParaRPr lang="es-EC" dirty="0"/>
        </a:p>
      </dgm:t>
    </dgm:pt>
    <dgm:pt modelId="{38BBA30A-A4FE-4632-84C5-6E91FA518610}" type="parTrans" cxnId="{D5CE4F93-CF22-4986-8155-BE43E7D36593}">
      <dgm:prSet/>
      <dgm:spPr/>
      <dgm:t>
        <a:bodyPr/>
        <a:lstStyle/>
        <a:p>
          <a:endParaRPr lang="es-EC"/>
        </a:p>
      </dgm:t>
    </dgm:pt>
    <dgm:pt modelId="{12509DE6-07B2-4640-BA6C-4BCA01FB85E4}" type="sibTrans" cxnId="{D5CE4F93-CF22-4986-8155-BE43E7D36593}">
      <dgm:prSet/>
      <dgm:spPr/>
      <dgm:t>
        <a:bodyPr/>
        <a:lstStyle/>
        <a:p>
          <a:endParaRPr lang="es-EC"/>
        </a:p>
      </dgm:t>
    </dgm:pt>
    <dgm:pt modelId="{714C560C-0DB9-4E05-BF89-058168B00333}">
      <dgm:prSet phldrT="[Texto]"/>
      <dgm:spPr/>
      <dgm:t>
        <a:bodyPr/>
        <a:lstStyle/>
        <a:p>
          <a:r>
            <a:rPr lang="es-EC" dirty="0" smtClean="0"/>
            <a:t>CANA DE DISTRIBUCION CERO</a:t>
          </a:r>
          <a:endParaRPr lang="es-EC" dirty="0"/>
        </a:p>
      </dgm:t>
    </dgm:pt>
    <dgm:pt modelId="{54869EFC-F6BA-4ECF-8708-4C2416EB3CEE}" type="parTrans" cxnId="{97B3DA42-F4E1-4AEA-8F8D-ADFC0C6233E1}">
      <dgm:prSet/>
      <dgm:spPr/>
      <dgm:t>
        <a:bodyPr/>
        <a:lstStyle/>
        <a:p>
          <a:endParaRPr lang="es-EC"/>
        </a:p>
      </dgm:t>
    </dgm:pt>
    <dgm:pt modelId="{BAD6880F-51AA-4D53-8AC2-CD4B2C05D1EE}" type="sibTrans" cxnId="{97B3DA42-F4E1-4AEA-8F8D-ADFC0C6233E1}">
      <dgm:prSet/>
      <dgm:spPr/>
      <dgm:t>
        <a:bodyPr/>
        <a:lstStyle/>
        <a:p>
          <a:endParaRPr lang="es-EC"/>
        </a:p>
      </dgm:t>
    </dgm:pt>
    <dgm:pt modelId="{563067DE-710A-40FD-B4A9-C57B087FC99B}">
      <dgm:prSet phldrT="[Texto]"/>
      <dgm:spPr/>
      <dgm:t>
        <a:bodyPr/>
        <a:lstStyle/>
        <a:p>
          <a:r>
            <a:rPr lang="es-EC" dirty="0" smtClean="0"/>
            <a:t>PROMOCION</a:t>
          </a:r>
          <a:endParaRPr lang="es-EC" dirty="0"/>
        </a:p>
      </dgm:t>
    </dgm:pt>
    <dgm:pt modelId="{87557499-212F-42C2-96FD-E2AA6C94300B}" type="parTrans" cxnId="{B4D85716-E555-4429-8BC8-3DEC668E43F8}">
      <dgm:prSet/>
      <dgm:spPr/>
      <dgm:t>
        <a:bodyPr/>
        <a:lstStyle/>
        <a:p>
          <a:endParaRPr lang="es-EC"/>
        </a:p>
      </dgm:t>
    </dgm:pt>
    <dgm:pt modelId="{D3250F9B-02C4-4A3A-8B52-8A573A4E1A0B}" type="sibTrans" cxnId="{B4D85716-E555-4429-8BC8-3DEC668E43F8}">
      <dgm:prSet/>
      <dgm:spPr/>
      <dgm:t>
        <a:bodyPr/>
        <a:lstStyle/>
        <a:p>
          <a:endParaRPr lang="es-EC"/>
        </a:p>
      </dgm:t>
    </dgm:pt>
    <dgm:pt modelId="{E1EA908A-D5C8-4184-A6F1-967A800E15C7}">
      <dgm:prSet phldrT="[Texto]"/>
      <dgm:spPr/>
      <dgm:t>
        <a:bodyPr/>
        <a:lstStyle/>
        <a:p>
          <a:r>
            <a:rPr lang="es-EC" dirty="0" smtClean="0"/>
            <a:t>FERIAS DE TURISMO</a:t>
          </a:r>
          <a:endParaRPr lang="es-EC" dirty="0"/>
        </a:p>
      </dgm:t>
    </dgm:pt>
    <dgm:pt modelId="{16C61A9C-32B5-4B1B-9E6D-F634A17F4AFA}" type="parTrans" cxnId="{8FD1F4E1-DB60-44C7-B1BD-FF64A13BBEBC}">
      <dgm:prSet/>
      <dgm:spPr/>
      <dgm:t>
        <a:bodyPr/>
        <a:lstStyle/>
        <a:p>
          <a:endParaRPr lang="es-EC"/>
        </a:p>
      </dgm:t>
    </dgm:pt>
    <dgm:pt modelId="{18ECF4CB-173E-46F7-B1F4-363A670EFA8D}" type="sibTrans" cxnId="{8FD1F4E1-DB60-44C7-B1BD-FF64A13BBEBC}">
      <dgm:prSet/>
      <dgm:spPr/>
      <dgm:t>
        <a:bodyPr/>
        <a:lstStyle/>
        <a:p>
          <a:endParaRPr lang="es-EC"/>
        </a:p>
      </dgm:t>
    </dgm:pt>
    <dgm:pt modelId="{1384B781-C4AE-4939-B3D5-10FE658CB920}">
      <dgm:prSet phldrT="[Texto]"/>
      <dgm:spPr/>
      <dgm:t>
        <a:bodyPr/>
        <a:lstStyle/>
        <a:p>
          <a:r>
            <a:rPr lang="es-EC" dirty="0" smtClean="0"/>
            <a:t>PRODUCTO</a:t>
          </a:r>
          <a:endParaRPr lang="es-EC" dirty="0"/>
        </a:p>
      </dgm:t>
    </dgm:pt>
    <dgm:pt modelId="{4AA4BF43-5BFF-4049-B3BE-C20827E02F14}" type="parTrans" cxnId="{EA95E409-FDDC-4645-BF7E-046AE198184C}">
      <dgm:prSet/>
      <dgm:spPr/>
      <dgm:t>
        <a:bodyPr/>
        <a:lstStyle/>
        <a:p>
          <a:endParaRPr lang="es-EC"/>
        </a:p>
      </dgm:t>
    </dgm:pt>
    <dgm:pt modelId="{E4D14334-FEB4-47E5-9A6C-AB2618504C2F}" type="sibTrans" cxnId="{EA95E409-FDDC-4645-BF7E-046AE198184C}">
      <dgm:prSet/>
      <dgm:spPr/>
      <dgm:t>
        <a:bodyPr/>
        <a:lstStyle/>
        <a:p>
          <a:endParaRPr lang="es-EC"/>
        </a:p>
      </dgm:t>
    </dgm:pt>
    <dgm:pt modelId="{50632D79-BBF7-4948-BE0F-5980750430A0}">
      <dgm:prSet phldrT="[Texto]"/>
      <dgm:spPr/>
      <dgm:t>
        <a:bodyPr/>
        <a:lstStyle/>
        <a:p>
          <a:r>
            <a:rPr lang="es-EC" dirty="0" smtClean="0"/>
            <a:t>PAQUETES TURISTICOS</a:t>
          </a:r>
          <a:endParaRPr lang="es-EC" dirty="0"/>
        </a:p>
      </dgm:t>
    </dgm:pt>
    <dgm:pt modelId="{3942389C-6AC3-4FD4-8A13-7EE4B7BB0384}" type="parTrans" cxnId="{DE06EF1A-2425-4597-BDBE-C52AF8CC04DE}">
      <dgm:prSet/>
      <dgm:spPr/>
      <dgm:t>
        <a:bodyPr/>
        <a:lstStyle/>
        <a:p>
          <a:endParaRPr lang="es-EC"/>
        </a:p>
      </dgm:t>
    </dgm:pt>
    <dgm:pt modelId="{2BC512C2-555F-490B-AB42-CDF2D4B673DC}" type="sibTrans" cxnId="{DE06EF1A-2425-4597-BDBE-C52AF8CC04DE}">
      <dgm:prSet/>
      <dgm:spPr/>
      <dgm:t>
        <a:bodyPr/>
        <a:lstStyle/>
        <a:p>
          <a:endParaRPr lang="es-EC"/>
        </a:p>
      </dgm:t>
    </dgm:pt>
    <dgm:pt modelId="{B780BBCB-7C17-45F9-AEDA-A9CF0055E988}">
      <dgm:prSet phldrT="[Texto]"/>
      <dgm:spPr/>
      <dgm:t>
        <a:bodyPr/>
        <a:lstStyle/>
        <a:p>
          <a:r>
            <a:rPr lang="es-EC" dirty="0" smtClean="0"/>
            <a:t>RAINFOREST ALLIANCE</a:t>
          </a:r>
          <a:endParaRPr lang="es-EC" dirty="0"/>
        </a:p>
      </dgm:t>
    </dgm:pt>
    <dgm:pt modelId="{82C69C48-B97C-4010-B656-97BF45123EEC}" type="parTrans" cxnId="{C837877A-3EF8-40E4-BA6D-FD7366203B92}">
      <dgm:prSet/>
      <dgm:spPr/>
      <dgm:t>
        <a:bodyPr/>
        <a:lstStyle/>
        <a:p>
          <a:endParaRPr lang="es-EC"/>
        </a:p>
      </dgm:t>
    </dgm:pt>
    <dgm:pt modelId="{8B513423-FEF2-4CDA-9677-0611DBB6B948}" type="sibTrans" cxnId="{C837877A-3EF8-40E4-BA6D-FD7366203B92}">
      <dgm:prSet/>
      <dgm:spPr/>
      <dgm:t>
        <a:bodyPr/>
        <a:lstStyle/>
        <a:p>
          <a:endParaRPr lang="es-EC"/>
        </a:p>
      </dgm:t>
    </dgm:pt>
    <dgm:pt modelId="{7AB59471-C5F3-4CD8-B61B-7CB8EAF36594}">
      <dgm:prSet phldrT="[Texto]"/>
      <dgm:spPr/>
      <dgm:t>
        <a:bodyPr/>
        <a:lstStyle/>
        <a:p>
          <a:r>
            <a:rPr lang="es-EC" dirty="0" smtClean="0"/>
            <a:t>PUBLICACIONES</a:t>
          </a:r>
          <a:endParaRPr lang="es-EC" dirty="0"/>
        </a:p>
      </dgm:t>
    </dgm:pt>
    <dgm:pt modelId="{1987306F-29C4-4C21-855B-8F8925170678}" type="parTrans" cxnId="{37118037-0187-418C-97C2-A7CC147537DF}">
      <dgm:prSet/>
      <dgm:spPr/>
      <dgm:t>
        <a:bodyPr/>
        <a:lstStyle/>
        <a:p>
          <a:endParaRPr lang="es-EC"/>
        </a:p>
      </dgm:t>
    </dgm:pt>
    <dgm:pt modelId="{0E8DCE99-C3A4-4482-9B9D-2EAE3944373F}" type="sibTrans" cxnId="{37118037-0187-418C-97C2-A7CC147537DF}">
      <dgm:prSet/>
      <dgm:spPr/>
      <dgm:t>
        <a:bodyPr/>
        <a:lstStyle/>
        <a:p>
          <a:endParaRPr lang="es-EC"/>
        </a:p>
      </dgm:t>
    </dgm:pt>
    <dgm:pt modelId="{4BC3402E-F8CD-4E44-8824-F0BB659D5162}">
      <dgm:prSet phldrT="[Texto]"/>
      <dgm:spPr/>
      <dgm:t>
        <a:bodyPr/>
        <a:lstStyle/>
        <a:p>
          <a:r>
            <a:rPr lang="es-EC" dirty="0" smtClean="0"/>
            <a:t>BTL</a:t>
          </a:r>
          <a:endParaRPr lang="es-EC" dirty="0"/>
        </a:p>
      </dgm:t>
    </dgm:pt>
    <dgm:pt modelId="{FFFCB6FB-4E5B-4E2F-830C-C351F2DBDB8A}" type="parTrans" cxnId="{461CF278-3593-46AC-87FD-4AC4BAA5B174}">
      <dgm:prSet/>
      <dgm:spPr/>
      <dgm:t>
        <a:bodyPr/>
        <a:lstStyle/>
        <a:p>
          <a:endParaRPr lang="es-EC"/>
        </a:p>
      </dgm:t>
    </dgm:pt>
    <dgm:pt modelId="{37AD2DB1-6DDB-48F1-9BE6-C93F3613808C}" type="sibTrans" cxnId="{461CF278-3593-46AC-87FD-4AC4BAA5B174}">
      <dgm:prSet/>
      <dgm:spPr/>
      <dgm:t>
        <a:bodyPr/>
        <a:lstStyle/>
        <a:p>
          <a:endParaRPr lang="es-EC"/>
        </a:p>
      </dgm:t>
    </dgm:pt>
    <dgm:pt modelId="{382CAD3B-A5DA-4909-BE16-CAB5E661C3BA}" type="pres">
      <dgm:prSet presAssocID="{75AE2E32-2A86-404C-ACBB-A3D9826CFEC8}" presName="cycleMatrixDiagram" presStyleCnt="0">
        <dgm:presLayoutVars>
          <dgm:chMax val="1"/>
          <dgm:dir/>
          <dgm:animLvl val="lvl"/>
          <dgm:resizeHandles val="exact"/>
        </dgm:presLayoutVars>
      </dgm:prSet>
      <dgm:spPr/>
      <dgm:t>
        <a:bodyPr/>
        <a:lstStyle/>
        <a:p>
          <a:endParaRPr lang="es-EC"/>
        </a:p>
      </dgm:t>
    </dgm:pt>
    <dgm:pt modelId="{03A876FA-CE36-4CD7-BAF6-CD7B38FD9848}" type="pres">
      <dgm:prSet presAssocID="{75AE2E32-2A86-404C-ACBB-A3D9826CFEC8}" presName="children" presStyleCnt="0"/>
      <dgm:spPr/>
    </dgm:pt>
    <dgm:pt modelId="{F9C30522-0347-450C-B403-404870EFCCC1}" type="pres">
      <dgm:prSet presAssocID="{75AE2E32-2A86-404C-ACBB-A3D9826CFEC8}" presName="child1group" presStyleCnt="0"/>
      <dgm:spPr/>
    </dgm:pt>
    <dgm:pt modelId="{D44988D9-A901-4AD6-878B-DEAE09115ADC}" type="pres">
      <dgm:prSet presAssocID="{75AE2E32-2A86-404C-ACBB-A3D9826CFEC8}" presName="child1" presStyleLbl="bgAcc1" presStyleIdx="0" presStyleCnt="4"/>
      <dgm:spPr/>
      <dgm:t>
        <a:bodyPr/>
        <a:lstStyle/>
        <a:p>
          <a:endParaRPr lang="es-EC"/>
        </a:p>
      </dgm:t>
    </dgm:pt>
    <dgm:pt modelId="{42EB88FD-5D1E-4CF3-8BED-BE57F9CDBA69}" type="pres">
      <dgm:prSet presAssocID="{75AE2E32-2A86-404C-ACBB-A3D9826CFEC8}" presName="child1Text" presStyleLbl="bgAcc1" presStyleIdx="0" presStyleCnt="4">
        <dgm:presLayoutVars>
          <dgm:bulletEnabled val="1"/>
        </dgm:presLayoutVars>
      </dgm:prSet>
      <dgm:spPr/>
      <dgm:t>
        <a:bodyPr/>
        <a:lstStyle/>
        <a:p>
          <a:endParaRPr lang="es-EC"/>
        </a:p>
      </dgm:t>
    </dgm:pt>
    <dgm:pt modelId="{B45A3208-22C6-44CF-AB07-07CFF6FAABCF}" type="pres">
      <dgm:prSet presAssocID="{75AE2E32-2A86-404C-ACBB-A3D9826CFEC8}" presName="child2group" presStyleCnt="0"/>
      <dgm:spPr/>
    </dgm:pt>
    <dgm:pt modelId="{1D01E829-E217-4F68-879A-C028B793AEC5}" type="pres">
      <dgm:prSet presAssocID="{75AE2E32-2A86-404C-ACBB-A3D9826CFEC8}" presName="child2" presStyleLbl="bgAcc1" presStyleIdx="1" presStyleCnt="4"/>
      <dgm:spPr/>
      <dgm:t>
        <a:bodyPr/>
        <a:lstStyle/>
        <a:p>
          <a:endParaRPr lang="es-EC"/>
        </a:p>
      </dgm:t>
    </dgm:pt>
    <dgm:pt modelId="{0FE84578-AC08-42CE-91F9-DDD200125AE0}" type="pres">
      <dgm:prSet presAssocID="{75AE2E32-2A86-404C-ACBB-A3D9826CFEC8}" presName="child2Text" presStyleLbl="bgAcc1" presStyleIdx="1" presStyleCnt="4">
        <dgm:presLayoutVars>
          <dgm:bulletEnabled val="1"/>
        </dgm:presLayoutVars>
      </dgm:prSet>
      <dgm:spPr/>
      <dgm:t>
        <a:bodyPr/>
        <a:lstStyle/>
        <a:p>
          <a:endParaRPr lang="es-EC"/>
        </a:p>
      </dgm:t>
    </dgm:pt>
    <dgm:pt modelId="{CDA2D317-7357-4E43-A93B-411C8CBBF8C7}" type="pres">
      <dgm:prSet presAssocID="{75AE2E32-2A86-404C-ACBB-A3D9826CFEC8}" presName="child3group" presStyleCnt="0"/>
      <dgm:spPr/>
    </dgm:pt>
    <dgm:pt modelId="{B0DF09A4-EEDD-4D89-B073-E0928D86E94D}" type="pres">
      <dgm:prSet presAssocID="{75AE2E32-2A86-404C-ACBB-A3D9826CFEC8}" presName="child3" presStyleLbl="bgAcc1" presStyleIdx="2" presStyleCnt="4"/>
      <dgm:spPr/>
      <dgm:t>
        <a:bodyPr/>
        <a:lstStyle/>
        <a:p>
          <a:endParaRPr lang="es-EC"/>
        </a:p>
      </dgm:t>
    </dgm:pt>
    <dgm:pt modelId="{68522F9E-C51B-4C46-8D27-84E01249D6EC}" type="pres">
      <dgm:prSet presAssocID="{75AE2E32-2A86-404C-ACBB-A3D9826CFEC8}" presName="child3Text" presStyleLbl="bgAcc1" presStyleIdx="2" presStyleCnt="4">
        <dgm:presLayoutVars>
          <dgm:bulletEnabled val="1"/>
        </dgm:presLayoutVars>
      </dgm:prSet>
      <dgm:spPr/>
      <dgm:t>
        <a:bodyPr/>
        <a:lstStyle/>
        <a:p>
          <a:endParaRPr lang="es-EC"/>
        </a:p>
      </dgm:t>
    </dgm:pt>
    <dgm:pt modelId="{3C9FD72E-2497-4151-9CB4-330CDE5458FB}" type="pres">
      <dgm:prSet presAssocID="{75AE2E32-2A86-404C-ACBB-A3D9826CFEC8}" presName="child4group" presStyleCnt="0"/>
      <dgm:spPr/>
    </dgm:pt>
    <dgm:pt modelId="{98BD1985-89F0-4C6F-B6F1-C581E064A3AD}" type="pres">
      <dgm:prSet presAssocID="{75AE2E32-2A86-404C-ACBB-A3D9826CFEC8}" presName="child4" presStyleLbl="bgAcc1" presStyleIdx="3" presStyleCnt="4"/>
      <dgm:spPr/>
      <dgm:t>
        <a:bodyPr/>
        <a:lstStyle/>
        <a:p>
          <a:endParaRPr lang="es-EC"/>
        </a:p>
      </dgm:t>
    </dgm:pt>
    <dgm:pt modelId="{BB7D3AC9-B873-48B1-B92F-B7ADBC7BB564}" type="pres">
      <dgm:prSet presAssocID="{75AE2E32-2A86-404C-ACBB-A3D9826CFEC8}" presName="child4Text" presStyleLbl="bgAcc1" presStyleIdx="3" presStyleCnt="4">
        <dgm:presLayoutVars>
          <dgm:bulletEnabled val="1"/>
        </dgm:presLayoutVars>
      </dgm:prSet>
      <dgm:spPr/>
      <dgm:t>
        <a:bodyPr/>
        <a:lstStyle/>
        <a:p>
          <a:endParaRPr lang="es-EC"/>
        </a:p>
      </dgm:t>
    </dgm:pt>
    <dgm:pt modelId="{CC0DD3AF-240E-481A-950C-03B25F40DCAC}" type="pres">
      <dgm:prSet presAssocID="{75AE2E32-2A86-404C-ACBB-A3D9826CFEC8}" presName="childPlaceholder" presStyleCnt="0"/>
      <dgm:spPr/>
    </dgm:pt>
    <dgm:pt modelId="{287182EB-7367-428A-A944-C4D723C5681A}" type="pres">
      <dgm:prSet presAssocID="{75AE2E32-2A86-404C-ACBB-A3D9826CFEC8}" presName="circle" presStyleCnt="0"/>
      <dgm:spPr/>
    </dgm:pt>
    <dgm:pt modelId="{40F9DBDA-600A-4A1A-B7E3-0D3309C6D63C}" type="pres">
      <dgm:prSet presAssocID="{75AE2E32-2A86-404C-ACBB-A3D9826CFEC8}" presName="quadrant1" presStyleLbl="node1" presStyleIdx="0" presStyleCnt="4">
        <dgm:presLayoutVars>
          <dgm:chMax val="1"/>
          <dgm:bulletEnabled val="1"/>
        </dgm:presLayoutVars>
      </dgm:prSet>
      <dgm:spPr/>
      <dgm:t>
        <a:bodyPr/>
        <a:lstStyle/>
        <a:p>
          <a:endParaRPr lang="es-EC"/>
        </a:p>
      </dgm:t>
    </dgm:pt>
    <dgm:pt modelId="{9E3E8833-F0A3-493A-9ECA-6670DF98F53B}" type="pres">
      <dgm:prSet presAssocID="{75AE2E32-2A86-404C-ACBB-A3D9826CFEC8}" presName="quadrant2" presStyleLbl="node1" presStyleIdx="1" presStyleCnt="4">
        <dgm:presLayoutVars>
          <dgm:chMax val="1"/>
          <dgm:bulletEnabled val="1"/>
        </dgm:presLayoutVars>
      </dgm:prSet>
      <dgm:spPr/>
      <dgm:t>
        <a:bodyPr/>
        <a:lstStyle/>
        <a:p>
          <a:endParaRPr lang="es-EC"/>
        </a:p>
      </dgm:t>
    </dgm:pt>
    <dgm:pt modelId="{FB45E6BF-F6D6-40AF-837D-0F749B8FF073}" type="pres">
      <dgm:prSet presAssocID="{75AE2E32-2A86-404C-ACBB-A3D9826CFEC8}" presName="quadrant3" presStyleLbl="node1" presStyleIdx="2" presStyleCnt="4">
        <dgm:presLayoutVars>
          <dgm:chMax val="1"/>
          <dgm:bulletEnabled val="1"/>
        </dgm:presLayoutVars>
      </dgm:prSet>
      <dgm:spPr/>
      <dgm:t>
        <a:bodyPr/>
        <a:lstStyle/>
        <a:p>
          <a:endParaRPr lang="es-EC"/>
        </a:p>
      </dgm:t>
    </dgm:pt>
    <dgm:pt modelId="{7EEB72AB-73C5-446C-BB4D-3845BE57A6E7}" type="pres">
      <dgm:prSet presAssocID="{75AE2E32-2A86-404C-ACBB-A3D9826CFEC8}" presName="quadrant4" presStyleLbl="node1" presStyleIdx="3" presStyleCnt="4">
        <dgm:presLayoutVars>
          <dgm:chMax val="1"/>
          <dgm:bulletEnabled val="1"/>
        </dgm:presLayoutVars>
      </dgm:prSet>
      <dgm:spPr/>
      <dgm:t>
        <a:bodyPr/>
        <a:lstStyle/>
        <a:p>
          <a:endParaRPr lang="es-EC"/>
        </a:p>
      </dgm:t>
    </dgm:pt>
    <dgm:pt modelId="{9202F0CD-311A-46B3-8A11-8D650FB6C73F}" type="pres">
      <dgm:prSet presAssocID="{75AE2E32-2A86-404C-ACBB-A3D9826CFEC8}" presName="quadrantPlaceholder" presStyleCnt="0"/>
      <dgm:spPr/>
    </dgm:pt>
    <dgm:pt modelId="{363DE0D0-121E-4FF5-B58E-24A6C0946100}" type="pres">
      <dgm:prSet presAssocID="{75AE2E32-2A86-404C-ACBB-A3D9826CFEC8}" presName="center1" presStyleLbl="fgShp" presStyleIdx="0" presStyleCnt="2"/>
      <dgm:spPr/>
    </dgm:pt>
    <dgm:pt modelId="{8CA79670-891A-48FE-96E0-C15BD90EB0F7}" type="pres">
      <dgm:prSet presAssocID="{75AE2E32-2A86-404C-ACBB-A3D9826CFEC8}" presName="center2" presStyleLbl="fgShp" presStyleIdx="1" presStyleCnt="2"/>
      <dgm:spPr/>
    </dgm:pt>
  </dgm:ptLst>
  <dgm:cxnLst>
    <dgm:cxn modelId="{6E812FDA-6FD9-45AB-95D7-751B859F76C6}" type="presOf" srcId="{714C560C-0DB9-4E05-BF89-058168B00333}" destId="{0FE84578-AC08-42CE-91F9-DDD200125AE0}" srcOrd="1" destOrd="0" presId="urn:microsoft.com/office/officeart/2005/8/layout/cycle4"/>
    <dgm:cxn modelId="{D395ACFE-7CDB-4373-A37F-EED200D1DECB}" type="presOf" srcId="{D6DF1017-1FFC-4E5B-9414-93D0FFC12307}" destId="{D44988D9-A901-4AD6-878B-DEAE09115ADC}" srcOrd="0" destOrd="0" presId="urn:microsoft.com/office/officeart/2005/8/layout/cycle4"/>
    <dgm:cxn modelId="{C0EC40B6-D5F5-4772-88B1-43CEE502B226}" type="presOf" srcId="{2FF50F10-2444-4AAD-8C61-C1E798427FAC}" destId="{9E3E8833-F0A3-493A-9ECA-6670DF98F53B}" srcOrd="0" destOrd="0" presId="urn:microsoft.com/office/officeart/2005/8/layout/cycle4"/>
    <dgm:cxn modelId="{EF8FE8AF-BC2D-4723-B244-D673106537A4}" type="presOf" srcId="{7AB59471-C5F3-4CD8-B61B-7CB8EAF36594}" destId="{68522F9E-C51B-4C46-8D27-84E01249D6EC}" srcOrd="1" destOrd="1" presId="urn:microsoft.com/office/officeart/2005/8/layout/cycle4"/>
    <dgm:cxn modelId="{1E8E9991-DC91-476C-8247-6219C4CED71F}" type="presOf" srcId="{4BC3402E-F8CD-4E44-8824-F0BB659D5162}" destId="{68522F9E-C51B-4C46-8D27-84E01249D6EC}" srcOrd="1" destOrd="2" presId="urn:microsoft.com/office/officeart/2005/8/layout/cycle4"/>
    <dgm:cxn modelId="{699A14B6-B150-48B3-B97E-3ED02CB688A0}" type="presOf" srcId="{50632D79-BBF7-4948-BE0F-5980750430A0}" destId="{98BD1985-89F0-4C6F-B6F1-C581E064A3AD}" srcOrd="0" destOrd="0" presId="urn:microsoft.com/office/officeart/2005/8/layout/cycle4"/>
    <dgm:cxn modelId="{8FD1F4E1-DB60-44C7-B1BD-FF64A13BBEBC}" srcId="{563067DE-710A-40FD-B4A9-C57B087FC99B}" destId="{E1EA908A-D5C8-4184-A6F1-967A800E15C7}" srcOrd="0" destOrd="0" parTransId="{16C61A9C-32B5-4B1B-9E6D-F634A17F4AFA}" sibTransId="{18ECF4CB-173E-46F7-B1F4-363A670EFA8D}"/>
    <dgm:cxn modelId="{3941BF1E-4CC4-49AF-B9D3-7D15E269CE3E}" type="presOf" srcId="{E72F87D9-0C41-482B-BC5C-598DE1F7C00D}" destId="{40F9DBDA-600A-4A1A-B7E3-0D3309C6D63C}" srcOrd="0" destOrd="0" presId="urn:microsoft.com/office/officeart/2005/8/layout/cycle4"/>
    <dgm:cxn modelId="{18AB7F7B-2B5E-4462-B6A9-2D255EEC6444}" type="presOf" srcId="{4BC3402E-F8CD-4E44-8824-F0BB659D5162}" destId="{B0DF09A4-EEDD-4D89-B073-E0928D86E94D}" srcOrd="0" destOrd="2" presId="urn:microsoft.com/office/officeart/2005/8/layout/cycle4"/>
    <dgm:cxn modelId="{461CF278-3593-46AC-87FD-4AC4BAA5B174}" srcId="{563067DE-710A-40FD-B4A9-C57B087FC99B}" destId="{4BC3402E-F8CD-4E44-8824-F0BB659D5162}" srcOrd="2" destOrd="0" parTransId="{FFFCB6FB-4E5B-4E2F-830C-C351F2DBDB8A}" sibTransId="{37AD2DB1-6DDB-48F1-9BE6-C93F3613808C}"/>
    <dgm:cxn modelId="{F0A3CD87-B9CF-4D07-901F-6795BA140602}" type="presOf" srcId="{563067DE-710A-40FD-B4A9-C57B087FC99B}" destId="{FB45E6BF-F6D6-40AF-837D-0F749B8FF073}" srcOrd="0" destOrd="0" presId="urn:microsoft.com/office/officeart/2005/8/layout/cycle4"/>
    <dgm:cxn modelId="{B4D85716-E555-4429-8BC8-3DEC668E43F8}" srcId="{75AE2E32-2A86-404C-ACBB-A3D9826CFEC8}" destId="{563067DE-710A-40FD-B4A9-C57B087FC99B}" srcOrd="2" destOrd="0" parTransId="{87557499-212F-42C2-96FD-E2AA6C94300B}" sibTransId="{D3250F9B-02C4-4A3A-8B52-8A573A4E1A0B}"/>
    <dgm:cxn modelId="{EA95E409-FDDC-4645-BF7E-046AE198184C}" srcId="{75AE2E32-2A86-404C-ACBB-A3D9826CFEC8}" destId="{1384B781-C4AE-4939-B3D5-10FE658CB920}" srcOrd="3" destOrd="0" parTransId="{4AA4BF43-5BFF-4049-B3BE-C20827E02F14}" sibTransId="{E4D14334-FEB4-47E5-9A6C-AB2618504C2F}"/>
    <dgm:cxn modelId="{37118037-0187-418C-97C2-A7CC147537DF}" srcId="{563067DE-710A-40FD-B4A9-C57B087FC99B}" destId="{7AB59471-C5F3-4CD8-B61B-7CB8EAF36594}" srcOrd="1" destOrd="0" parTransId="{1987306F-29C4-4C21-855B-8F8925170678}" sibTransId="{0E8DCE99-C3A4-4482-9B9D-2EAE3944373F}"/>
    <dgm:cxn modelId="{3DCD37B0-6750-4DD8-B772-238307D080CF}" srcId="{75AE2E32-2A86-404C-ACBB-A3D9826CFEC8}" destId="{E72F87D9-0C41-482B-BC5C-598DE1F7C00D}" srcOrd="0" destOrd="0" parTransId="{40D51679-46F2-47AB-97BD-BE86FE268614}" sibTransId="{AC1A91AE-CE8B-4ACE-8583-51FA71997E59}"/>
    <dgm:cxn modelId="{D5CE4F93-CF22-4986-8155-BE43E7D36593}" srcId="{75AE2E32-2A86-404C-ACBB-A3D9826CFEC8}" destId="{2FF50F10-2444-4AAD-8C61-C1E798427FAC}" srcOrd="1" destOrd="0" parTransId="{38BBA30A-A4FE-4632-84C5-6E91FA518610}" sibTransId="{12509DE6-07B2-4640-BA6C-4BCA01FB85E4}"/>
    <dgm:cxn modelId="{DECEBA39-E119-4F8C-92DE-B179960074BD}" type="presOf" srcId="{714C560C-0DB9-4E05-BF89-058168B00333}" destId="{1D01E829-E217-4F68-879A-C028B793AEC5}" srcOrd="0" destOrd="0" presId="urn:microsoft.com/office/officeart/2005/8/layout/cycle4"/>
    <dgm:cxn modelId="{97B3DA42-F4E1-4AEA-8F8D-ADFC0C6233E1}" srcId="{2FF50F10-2444-4AAD-8C61-C1E798427FAC}" destId="{714C560C-0DB9-4E05-BF89-058168B00333}" srcOrd="0" destOrd="0" parTransId="{54869EFC-F6BA-4ECF-8708-4C2416EB3CEE}" sibTransId="{BAD6880F-51AA-4D53-8AC2-CD4B2C05D1EE}"/>
    <dgm:cxn modelId="{3A0A3607-CB38-4A6A-BB70-D3252484296A}" type="presOf" srcId="{50632D79-BBF7-4948-BE0F-5980750430A0}" destId="{BB7D3AC9-B873-48B1-B92F-B7ADBC7BB564}" srcOrd="1" destOrd="0" presId="urn:microsoft.com/office/officeart/2005/8/layout/cycle4"/>
    <dgm:cxn modelId="{0C15EE26-F6E4-4958-BAD2-ADFFF7D8F23E}" type="presOf" srcId="{E1EA908A-D5C8-4184-A6F1-967A800E15C7}" destId="{B0DF09A4-EEDD-4D89-B073-E0928D86E94D}" srcOrd="0" destOrd="0" presId="urn:microsoft.com/office/officeart/2005/8/layout/cycle4"/>
    <dgm:cxn modelId="{BC43E84B-4A48-4328-81CF-5DA44B8121A8}" type="presOf" srcId="{1384B781-C4AE-4939-B3D5-10FE658CB920}" destId="{7EEB72AB-73C5-446C-BB4D-3845BE57A6E7}" srcOrd="0" destOrd="0" presId="urn:microsoft.com/office/officeart/2005/8/layout/cycle4"/>
    <dgm:cxn modelId="{AF924D4A-E763-4352-AA5E-ECB8BCF1CDDC}" type="presOf" srcId="{E1EA908A-D5C8-4184-A6F1-967A800E15C7}" destId="{68522F9E-C51B-4C46-8D27-84E01249D6EC}" srcOrd="1" destOrd="0" presId="urn:microsoft.com/office/officeart/2005/8/layout/cycle4"/>
    <dgm:cxn modelId="{C3FDB92C-8C28-4F41-BA0D-5C2D667DEDCF}" type="presOf" srcId="{D6DF1017-1FFC-4E5B-9414-93D0FFC12307}" destId="{42EB88FD-5D1E-4CF3-8BED-BE57F9CDBA69}" srcOrd="1" destOrd="0" presId="urn:microsoft.com/office/officeart/2005/8/layout/cycle4"/>
    <dgm:cxn modelId="{E75834EA-1CD6-411E-B724-EEFC439FF450}" type="presOf" srcId="{75AE2E32-2A86-404C-ACBB-A3D9826CFEC8}" destId="{382CAD3B-A5DA-4909-BE16-CAB5E661C3BA}" srcOrd="0" destOrd="0" presId="urn:microsoft.com/office/officeart/2005/8/layout/cycle4"/>
    <dgm:cxn modelId="{058A1C14-C65C-4D04-B930-67F60275940C}" srcId="{E72F87D9-0C41-482B-BC5C-598DE1F7C00D}" destId="{D6DF1017-1FFC-4E5B-9414-93D0FFC12307}" srcOrd="0" destOrd="0" parTransId="{3E3B3604-926C-4F26-8224-FA2313097491}" sibTransId="{0FB842F3-F47E-4E13-92CC-96CAAD17A621}"/>
    <dgm:cxn modelId="{7516AD6B-D447-4A7C-A255-B3654D9B05AF}" type="presOf" srcId="{B780BBCB-7C17-45F9-AEDA-A9CF0055E988}" destId="{98BD1985-89F0-4C6F-B6F1-C581E064A3AD}" srcOrd="0" destOrd="1" presId="urn:microsoft.com/office/officeart/2005/8/layout/cycle4"/>
    <dgm:cxn modelId="{3C5BFAC5-B535-43BA-94FD-28EA48381741}" type="presOf" srcId="{7AB59471-C5F3-4CD8-B61B-7CB8EAF36594}" destId="{B0DF09A4-EEDD-4D89-B073-E0928D86E94D}" srcOrd="0" destOrd="1" presId="urn:microsoft.com/office/officeart/2005/8/layout/cycle4"/>
    <dgm:cxn modelId="{DE06EF1A-2425-4597-BDBE-C52AF8CC04DE}" srcId="{1384B781-C4AE-4939-B3D5-10FE658CB920}" destId="{50632D79-BBF7-4948-BE0F-5980750430A0}" srcOrd="0" destOrd="0" parTransId="{3942389C-6AC3-4FD4-8A13-7EE4B7BB0384}" sibTransId="{2BC512C2-555F-490B-AB42-CDF2D4B673DC}"/>
    <dgm:cxn modelId="{C837877A-3EF8-40E4-BA6D-FD7366203B92}" srcId="{1384B781-C4AE-4939-B3D5-10FE658CB920}" destId="{B780BBCB-7C17-45F9-AEDA-A9CF0055E988}" srcOrd="1" destOrd="0" parTransId="{82C69C48-B97C-4010-B656-97BF45123EEC}" sibTransId="{8B513423-FEF2-4CDA-9677-0611DBB6B948}"/>
    <dgm:cxn modelId="{D4B9E7CC-9DD4-40A3-B709-040D1EF2ABA4}" type="presOf" srcId="{B780BBCB-7C17-45F9-AEDA-A9CF0055E988}" destId="{BB7D3AC9-B873-48B1-B92F-B7ADBC7BB564}" srcOrd="1" destOrd="1" presId="urn:microsoft.com/office/officeart/2005/8/layout/cycle4"/>
    <dgm:cxn modelId="{09FA1C1D-BB0D-4E31-91E0-44B95E76DED0}" type="presParOf" srcId="{382CAD3B-A5DA-4909-BE16-CAB5E661C3BA}" destId="{03A876FA-CE36-4CD7-BAF6-CD7B38FD9848}" srcOrd="0" destOrd="0" presId="urn:microsoft.com/office/officeart/2005/8/layout/cycle4"/>
    <dgm:cxn modelId="{FF65C0DA-4EDD-4F56-B5C5-3EEF9B7079D6}" type="presParOf" srcId="{03A876FA-CE36-4CD7-BAF6-CD7B38FD9848}" destId="{F9C30522-0347-450C-B403-404870EFCCC1}" srcOrd="0" destOrd="0" presId="urn:microsoft.com/office/officeart/2005/8/layout/cycle4"/>
    <dgm:cxn modelId="{047B70AF-D9F6-4E6D-8BEE-945AB7B5E667}" type="presParOf" srcId="{F9C30522-0347-450C-B403-404870EFCCC1}" destId="{D44988D9-A901-4AD6-878B-DEAE09115ADC}" srcOrd="0" destOrd="0" presId="urn:microsoft.com/office/officeart/2005/8/layout/cycle4"/>
    <dgm:cxn modelId="{FBC0CF7D-2916-4270-AB96-14B32C71D883}" type="presParOf" srcId="{F9C30522-0347-450C-B403-404870EFCCC1}" destId="{42EB88FD-5D1E-4CF3-8BED-BE57F9CDBA69}" srcOrd="1" destOrd="0" presId="urn:microsoft.com/office/officeart/2005/8/layout/cycle4"/>
    <dgm:cxn modelId="{12008422-8442-463F-9365-6658094DA35A}" type="presParOf" srcId="{03A876FA-CE36-4CD7-BAF6-CD7B38FD9848}" destId="{B45A3208-22C6-44CF-AB07-07CFF6FAABCF}" srcOrd="1" destOrd="0" presId="urn:microsoft.com/office/officeart/2005/8/layout/cycle4"/>
    <dgm:cxn modelId="{FAAA5B4A-2283-4BF2-B6FD-5293025A1106}" type="presParOf" srcId="{B45A3208-22C6-44CF-AB07-07CFF6FAABCF}" destId="{1D01E829-E217-4F68-879A-C028B793AEC5}" srcOrd="0" destOrd="0" presId="urn:microsoft.com/office/officeart/2005/8/layout/cycle4"/>
    <dgm:cxn modelId="{5DEEF716-6891-4D14-8747-3981E97072E5}" type="presParOf" srcId="{B45A3208-22C6-44CF-AB07-07CFF6FAABCF}" destId="{0FE84578-AC08-42CE-91F9-DDD200125AE0}" srcOrd="1" destOrd="0" presId="urn:microsoft.com/office/officeart/2005/8/layout/cycle4"/>
    <dgm:cxn modelId="{FA8A32C4-A0C2-4657-8F43-7291504B85F4}" type="presParOf" srcId="{03A876FA-CE36-4CD7-BAF6-CD7B38FD9848}" destId="{CDA2D317-7357-4E43-A93B-411C8CBBF8C7}" srcOrd="2" destOrd="0" presId="urn:microsoft.com/office/officeart/2005/8/layout/cycle4"/>
    <dgm:cxn modelId="{4ADBBE56-9C71-4059-BDAC-65C3B8430A6B}" type="presParOf" srcId="{CDA2D317-7357-4E43-A93B-411C8CBBF8C7}" destId="{B0DF09A4-EEDD-4D89-B073-E0928D86E94D}" srcOrd="0" destOrd="0" presId="urn:microsoft.com/office/officeart/2005/8/layout/cycle4"/>
    <dgm:cxn modelId="{A84BF4F7-9AF9-4659-AADE-CF4925AFA0A4}" type="presParOf" srcId="{CDA2D317-7357-4E43-A93B-411C8CBBF8C7}" destId="{68522F9E-C51B-4C46-8D27-84E01249D6EC}" srcOrd="1" destOrd="0" presId="urn:microsoft.com/office/officeart/2005/8/layout/cycle4"/>
    <dgm:cxn modelId="{521EDF88-3090-4F48-B46C-F6992F3CB278}" type="presParOf" srcId="{03A876FA-CE36-4CD7-BAF6-CD7B38FD9848}" destId="{3C9FD72E-2497-4151-9CB4-330CDE5458FB}" srcOrd="3" destOrd="0" presId="urn:microsoft.com/office/officeart/2005/8/layout/cycle4"/>
    <dgm:cxn modelId="{99C1308A-E866-4538-A043-099F0E13B223}" type="presParOf" srcId="{3C9FD72E-2497-4151-9CB4-330CDE5458FB}" destId="{98BD1985-89F0-4C6F-B6F1-C581E064A3AD}" srcOrd="0" destOrd="0" presId="urn:microsoft.com/office/officeart/2005/8/layout/cycle4"/>
    <dgm:cxn modelId="{ACDB643C-6A80-4191-BA93-238FCC5700F7}" type="presParOf" srcId="{3C9FD72E-2497-4151-9CB4-330CDE5458FB}" destId="{BB7D3AC9-B873-48B1-B92F-B7ADBC7BB564}" srcOrd="1" destOrd="0" presId="urn:microsoft.com/office/officeart/2005/8/layout/cycle4"/>
    <dgm:cxn modelId="{1DA4E36A-CA85-4C32-B803-2EA122E0258E}" type="presParOf" srcId="{03A876FA-CE36-4CD7-BAF6-CD7B38FD9848}" destId="{CC0DD3AF-240E-481A-950C-03B25F40DCAC}" srcOrd="4" destOrd="0" presId="urn:microsoft.com/office/officeart/2005/8/layout/cycle4"/>
    <dgm:cxn modelId="{7972B841-A7C6-41F3-9426-3B02CBEBE6BE}" type="presParOf" srcId="{382CAD3B-A5DA-4909-BE16-CAB5E661C3BA}" destId="{287182EB-7367-428A-A944-C4D723C5681A}" srcOrd="1" destOrd="0" presId="urn:microsoft.com/office/officeart/2005/8/layout/cycle4"/>
    <dgm:cxn modelId="{D8040547-8346-460D-B40C-4E17560FDEAF}" type="presParOf" srcId="{287182EB-7367-428A-A944-C4D723C5681A}" destId="{40F9DBDA-600A-4A1A-B7E3-0D3309C6D63C}" srcOrd="0" destOrd="0" presId="urn:microsoft.com/office/officeart/2005/8/layout/cycle4"/>
    <dgm:cxn modelId="{1E155203-435C-4699-BB26-2F1CC3D519EA}" type="presParOf" srcId="{287182EB-7367-428A-A944-C4D723C5681A}" destId="{9E3E8833-F0A3-493A-9ECA-6670DF98F53B}" srcOrd="1" destOrd="0" presId="urn:microsoft.com/office/officeart/2005/8/layout/cycle4"/>
    <dgm:cxn modelId="{19EA2740-FE92-41D7-ADB6-6BEF98C87888}" type="presParOf" srcId="{287182EB-7367-428A-A944-C4D723C5681A}" destId="{FB45E6BF-F6D6-40AF-837D-0F749B8FF073}" srcOrd="2" destOrd="0" presId="urn:microsoft.com/office/officeart/2005/8/layout/cycle4"/>
    <dgm:cxn modelId="{64194901-BCFC-4B10-83F8-67AA50096A90}" type="presParOf" srcId="{287182EB-7367-428A-A944-C4D723C5681A}" destId="{7EEB72AB-73C5-446C-BB4D-3845BE57A6E7}" srcOrd="3" destOrd="0" presId="urn:microsoft.com/office/officeart/2005/8/layout/cycle4"/>
    <dgm:cxn modelId="{63D0D0BB-300F-43C9-BDBC-B86C47DDB114}" type="presParOf" srcId="{287182EB-7367-428A-A944-C4D723C5681A}" destId="{9202F0CD-311A-46B3-8A11-8D650FB6C73F}" srcOrd="4" destOrd="0" presId="urn:microsoft.com/office/officeart/2005/8/layout/cycle4"/>
    <dgm:cxn modelId="{84981894-64B0-4DCF-8613-7F7F3FE93B4B}" type="presParOf" srcId="{382CAD3B-A5DA-4909-BE16-CAB5E661C3BA}" destId="{363DE0D0-121E-4FF5-B58E-24A6C0946100}" srcOrd="2" destOrd="0" presId="urn:microsoft.com/office/officeart/2005/8/layout/cycle4"/>
    <dgm:cxn modelId="{B21BDD77-C6E7-4339-BB17-5EA031E0FA73}" type="presParOf" srcId="{382CAD3B-A5DA-4909-BE16-CAB5E661C3BA}" destId="{8CA79670-891A-48FE-96E0-C15BD90EB0F7}"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3AA96C-4AFB-43FB-9B75-702BA86784B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96A00E81-0127-4849-9EC6-302F354B62D6}">
      <dgm:prSet phldrT="[Texto]"/>
      <dgm:spPr/>
      <dgm:t>
        <a:bodyPr/>
        <a:lstStyle/>
        <a:p>
          <a:r>
            <a:rPr lang="es-EC" dirty="0" smtClean="0"/>
            <a:t>EL SERVICIO</a:t>
          </a:r>
          <a:br>
            <a:rPr lang="es-EC" dirty="0" smtClean="0"/>
          </a:br>
          <a:r>
            <a:rPr lang="es-EC" dirty="0" smtClean="0"/>
            <a:t>Operación Turística</a:t>
          </a:r>
          <a:endParaRPr lang="es-EC" dirty="0"/>
        </a:p>
      </dgm:t>
    </dgm:pt>
    <dgm:pt modelId="{4B619655-BCD5-41A0-BF55-93F3803B44CF}" type="parTrans" cxnId="{556D481F-8546-4C62-948E-C492714F8647}">
      <dgm:prSet/>
      <dgm:spPr/>
      <dgm:t>
        <a:bodyPr/>
        <a:lstStyle/>
        <a:p>
          <a:endParaRPr lang="es-EC"/>
        </a:p>
      </dgm:t>
    </dgm:pt>
    <dgm:pt modelId="{680362DA-E23D-4FB4-8690-4F81C521CB6E}" type="sibTrans" cxnId="{556D481F-8546-4C62-948E-C492714F8647}">
      <dgm:prSet/>
      <dgm:spPr/>
      <dgm:t>
        <a:bodyPr/>
        <a:lstStyle/>
        <a:p>
          <a:endParaRPr lang="es-EC"/>
        </a:p>
      </dgm:t>
    </dgm:pt>
    <dgm:pt modelId="{BA6D1D22-643C-479B-80EF-1691385E368A}">
      <dgm:prSet phldrT="[Texto]"/>
      <dgm:spPr/>
      <dgm:t>
        <a:bodyPr/>
        <a:lstStyle/>
        <a:p>
          <a:r>
            <a:rPr lang="es-EC" dirty="0" smtClean="0"/>
            <a:t>LOCALIZACION</a:t>
          </a:r>
          <a:br>
            <a:rPr lang="es-EC" dirty="0" smtClean="0"/>
          </a:br>
          <a:r>
            <a:rPr lang="es-EC" dirty="0" smtClean="0"/>
            <a:t>Provincia de Pastaza</a:t>
          </a:r>
          <a:endParaRPr lang="es-EC" dirty="0"/>
        </a:p>
      </dgm:t>
    </dgm:pt>
    <dgm:pt modelId="{038D5079-B660-4CA7-9A9B-0BC4E289ECD6}" type="parTrans" cxnId="{CD7916F6-368A-4758-82D9-DFAED4E7BAF8}">
      <dgm:prSet/>
      <dgm:spPr/>
      <dgm:t>
        <a:bodyPr/>
        <a:lstStyle/>
        <a:p>
          <a:endParaRPr lang="es-EC"/>
        </a:p>
      </dgm:t>
    </dgm:pt>
    <dgm:pt modelId="{B554B060-16D8-4085-AE54-9A81F5D004FA}" type="sibTrans" cxnId="{CD7916F6-368A-4758-82D9-DFAED4E7BAF8}">
      <dgm:prSet/>
      <dgm:spPr/>
      <dgm:t>
        <a:bodyPr/>
        <a:lstStyle/>
        <a:p>
          <a:endParaRPr lang="es-EC"/>
        </a:p>
      </dgm:t>
    </dgm:pt>
    <dgm:pt modelId="{68E1D5EF-1B26-4162-8792-8A8010365A60}">
      <dgm:prSet phldrT="[Texto]"/>
      <dgm:spPr/>
      <dgm:t>
        <a:bodyPr/>
        <a:lstStyle/>
        <a:p>
          <a:r>
            <a:rPr lang="es-EC" dirty="0" smtClean="0"/>
            <a:t>TAMAÑO PROYECTO</a:t>
          </a:r>
          <a:br>
            <a:rPr lang="es-EC" dirty="0" smtClean="0"/>
          </a:br>
          <a:r>
            <a:rPr lang="es-EC" dirty="0" smtClean="0"/>
            <a:t>1100 Turistas al año</a:t>
          </a:r>
          <a:endParaRPr lang="es-EC" dirty="0"/>
        </a:p>
      </dgm:t>
    </dgm:pt>
    <dgm:pt modelId="{9DACBF87-F2B8-42FD-B566-810FBD2C4745}" type="parTrans" cxnId="{5B45A260-E917-4BA7-9C67-1C6391582AC5}">
      <dgm:prSet/>
      <dgm:spPr/>
      <dgm:t>
        <a:bodyPr/>
        <a:lstStyle/>
        <a:p>
          <a:endParaRPr lang="es-EC"/>
        </a:p>
      </dgm:t>
    </dgm:pt>
    <dgm:pt modelId="{4DB2C8DF-2B9C-43BA-B35D-99CE625A59B2}" type="sibTrans" cxnId="{5B45A260-E917-4BA7-9C67-1C6391582AC5}">
      <dgm:prSet/>
      <dgm:spPr/>
      <dgm:t>
        <a:bodyPr/>
        <a:lstStyle/>
        <a:p>
          <a:endParaRPr lang="es-EC"/>
        </a:p>
      </dgm:t>
    </dgm:pt>
    <dgm:pt modelId="{9284E3CB-B94A-47A1-A014-216202867FF4}">
      <dgm:prSet phldrT="[Texto]"/>
      <dgm:spPr/>
      <dgm:t>
        <a:bodyPr/>
        <a:lstStyle/>
        <a:p>
          <a:r>
            <a:rPr lang="es-EC" dirty="0" smtClean="0"/>
            <a:t>INGENIERIA DEL PROYECTO</a:t>
          </a:r>
          <a:endParaRPr lang="es-EC" dirty="0"/>
        </a:p>
      </dgm:t>
    </dgm:pt>
    <dgm:pt modelId="{62AC2DC6-D1B9-466A-A3A8-15D7BBA7E361}" type="parTrans" cxnId="{3FEE9722-F538-45F2-9449-6B231341D9E9}">
      <dgm:prSet/>
      <dgm:spPr/>
      <dgm:t>
        <a:bodyPr/>
        <a:lstStyle/>
        <a:p>
          <a:endParaRPr lang="es-EC"/>
        </a:p>
      </dgm:t>
    </dgm:pt>
    <dgm:pt modelId="{5F9828D2-CE6B-4DD7-9F4E-29A1251B40F5}" type="sibTrans" cxnId="{3FEE9722-F538-45F2-9449-6B231341D9E9}">
      <dgm:prSet/>
      <dgm:spPr/>
      <dgm:t>
        <a:bodyPr/>
        <a:lstStyle/>
        <a:p>
          <a:endParaRPr lang="es-EC"/>
        </a:p>
      </dgm:t>
    </dgm:pt>
    <dgm:pt modelId="{9A93AA74-3D88-4BEA-9F03-FF1421B089A4}" type="pres">
      <dgm:prSet presAssocID="{5D3AA96C-4AFB-43FB-9B75-702BA86784B7}" presName="Name0" presStyleCnt="0">
        <dgm:presLayoutVars>
          <dgm:dir/>
          <dgm:resizeHandles val="exact"/>
        </dgm:presLayoutVars>
      </dgm:prSet>
      <dgm:spPr/>
      <dgm:t>
        <a:bodyPr/>
        <a:lstStyle/>
        <a:p>
          <a:endParaRPr lang="es-EC"/>
        </a:p>
      </dgm:t>
    </dgm:pt>
    <dgm:pt modelId="{DF67980A-0625-4C3A-AF71-6F6B198566CD}" type="pres">
      <dgm:prSet presAssocID="{96A00E81-0127-4849-9EC6-302F354B62D6}" presName="composite" presStyleCnt="0"/>
      <dgm:spPr/>
    </dgm:pt>
    <dgm:pt modelId="{CB2187DB-7CBB-4711-94AE-E9DDD630DD1E}" type="pres">
      <dgm:prSet presAssocID="{96A00E81-0127-4849-9EC6-302F354B62D6}" presName="rect1" presStyleLbl="trAlignAcc1" presStyleIdx="0" presStyleCnt="4">
        <dgm:presLayoutVars>
          <dgm:bulletEnabled val="1"/>
        </dgm:presLayoutVars>
      </dgm:prSet>
      <dgm:spPr/>
      <dgm:t>
        <a:bodyPr/>
        <a:lstStyle/>
        <a:p>
          <a:endParaRPr lang="es-EC"/>
        </a:p>
      </dgm:t>
    </dgm:pt>
    <dgm:pt modelId="{14169620-141D-4D5B-91AF-C656F86DD8A7}" type="pres">
      <dgm:prSet presAssocID="{96A00E81-0127-4849-9EC6-302F354B62D6}" presName="rect2" presStyleLbl="fgImgPlace1" presStyleIdx="0" presStyleCnt="4"/>
      <dgm:spPr>
        <a:blipFill rotWithShape="1">
          <a:blip xmlns:r="http://schemas.openxmlformats.org/officeDocument/2006/relationships" r:embed="rId1"/>
          <a:stretch>
            <a:fillRect/>
          </a:stretch>
        </a:blipFill>
      </dgm:spPr>
    </dgm:pt>
    <dgm:pt modelId="{DB198A1C-6D3B-46B3-BBA0-3918110A218D}" type="pres">
      <dgm:prSet presAssocID="{680362DA-E23D-4FB4-8690-4F81C521CB6E}" presName="sibTrans" presStyleCnt="0"/>
      <dgm:spPr/>
    </dgm:pt>
    <dgm:pt modelId="{FC709F2A-75BE-4E06-BA61-58FF30AC736D}" type="pres">
      <dgm:prSet presAssocID="{BA6D1D22-643C-479B-80EF-1691385E368A}" presName="composite" presStyleCnt="0"/>
      <dgm:spPr/>
    </dgm:pt>
    <dgm:pt modelId="{000BA666-3538-408A-8F68-2F352CDD0A8A}" type="pres">
      <dgm:prSet presAssocID="{BA6D1D22-643C-479B-80EF-1691385E368A}" presName="rect1" presStyleLbl="trAlignAcc1" presStyleIdx="1" presStyleCnt="4">
        <dgm:presLayoutVars>
          <dgm:bulletEnabled val="1"/>
        </dgm:presLayoutVars>
      </dgm:prSet>
      <dgm:spPr/>
      <dgm:t>
        <a:bodyPr/>
        <a:lstStyle/>
        <a:p>
          <a:endParaRPr lang="es-EC"/>
        </a:p>
      </dgm:t>
    </dgm:pt>
    <dgm:pt modelId="{B0F07240-7FBC-4C1F-AA88-280848794B5A}" type="pres">
      <dgm:prSet presAssocID="{BA6D1D22-643C-479B-80EF-1691385E368A}" presName="rect2" presStyleLbl="fgImgPlace1" presStyleIdx="1" presStyleCnt="4"/>
      <dgm:spPr>
        <a:blipFill rotWithShape="1">
          <a:blip xmlns:r="http://schemas.openxmlformats.org/officeDocument/2006/relationships" r:embed="rId2"/>
          <a:stretch>
            <a:fillRect/>
          </a:stretch>
        </a:blipFill>
      </dgm:spPr>
    </dgm:pt>
    <dgm:pt modelId="{0A895274-8451-4337-A3D9-4F783C1C105A}" type="pres">
      <dgm:prSet presAssocID="{B554B060-16D8-4085-AE54-9A81F5D004FA}" presName="sibTrans" presStyleCnt="0"/>
      <dgm:spPr/>
    </dgm:pt>
    <dgm:pt modelId="{4BE58B71-2C76-4564-A06C-1ED403F433FA}" type="pres">
      <dgm:prSet presAssocID="{68E1D5EF-1B26-4162-8792-8A8010365A60}" presName="composite" presStyleCnt="0"/>
      <dgm:spPr/>
    </dgm:pt>
    <dgm:pt modelId="{20416757-CC04-4E65-9637-065FE081261D}" type="pres">
      <dgm:prSet presAssocID="{68E1D5EF-1B26-4162-8792-8A8010365A60}" presName="rect1" presStyleLbl="trAlignAcc1" presStyleIdx="2" presStyleCnt="4">
        <dgm:presLayoutVars>
          <dgm:bulletEnabled val="1"/>
        </dgm:presLayoutVars>
      </dgm:prSet>
      <dgm:spPr/>
      <dgm:t>
        <a:bodyPr/>
        <a:lstStyle/>
        <a:p>
          <a:endParaRPr lang="es-EC"/>
        </a:p>
      </dgm:t>
    </dgm:pt>
    <dgm:pt modelId="{ECC47631-FF54-48D5-86FC-67F20AB3F558}" type="pres">
      <dgm:prSet presAssocID="{68E1D5EF-1B26-4162-8792-8A8010365A60}" presName="rect2" presStyleLbl="fgImgPlace1" presStyleIdx="2" presStyleCnt="4"/>
      <dgm:spPr>
        <a:blipFill rotWithShape="1">
          <a:blip xmlns:r="http://schemas.openxmlformats.org/officeDocument/2006/relationships" r:embed="rId3"/>
          <a:stretch>
            <a:fillRect/>
          </a:stretch>
        </a:blipFill>
      </dgm:spPr>
    </dgm:pt>
    <dgm:pt modelId="{9BD710FC-6E90-49C0-ABB7-360155A238F0}" type="pres">
      <dgm:prSet presAssocID="{4DB2C8DF-2B9C-43BA-B35D-99CE625A59B2}" presName="sibTrans" presStyleCnt="0"/>
      <dgm:spPr/>
    </dgm:pt>
    <dgm:pt modelId="{2B99F91E-FF7D-4190-A36D-74188EB35365}" type="pres">
      <dgm:prSet presAssocID="{9284E3CB-B94A-47A1-A014-216202867FF4}" presName="composite" presStyleCnt="0"/>
      <dgm:spPr/>
    </dgm:pt>
    <dgm:pt modelId="{62837757-EAC4-40DF-A228-D1C20120998B}" type="pres">
      <dgm:prSet presAssocID="{9284E3CB-B94A-47A1-A014-216202867FF4}" presName="rect1" presStyleLbl="trAlignAcc1" presStyleIdx="3" presStyleCnt="4">
        <dgm:presLayoutVars>
          <dgm:bulletEnabled val="1"/>
        </dgm:presLayoutVars>
      </dgm:prSet>
      <dgm:spPr/>
      <dgm:t>
        <a:bodyPr/>
        <a:lstStyle/>
        <a:p>
          <a:endParaRPr lang="es-EC"/>
        </a:p>
      </dgm:t>
    </dgm:pt>
    <dgm:pt modelId="{14D6E299-AF88-4E2F-B84F-82F33C2B5746}" type="pres">
      <dgm:prSet presAssocID="{9284E3CB-B94A-47A1-A014-216202867FF4}" presName="rect2" presStyleLbl="fgImgPlace1" presStyleIdx="3" presStyleCnt="4"/>
      <dgm:spPr>
        <a:blipFill rotWithShape="1">
          <a:blip xmlns:r="http://schemas.openxmlformats.org/officeDocument/2006/relationships" r:embed="rId4"/>
          <a:stretch>
            <a:fillRect/>
          </a:stretch>
        </a:blipFill>
      </dgm:spPr>
    </dgm:pt>
  </dgm:ptLst>
  <dgm:cxnLst>
    <dgm:cxn modelId="{AFC8C6B4-2366-4BF9-A9CB-92057618C921}" type="presOf" srcId="{9284E3CB-B94A-47A1-A014-216202867FF4}" destId="{62837757-EAC4-40DF-A228-D1C20120998B}" srcOrd="0" destOrd="0" presId="urn:microsoft.com/office/officeart/2008/layout/PictureStrips"/>
    <dgm:cxn modelId="{FB6D1499-239C-408C-8A3D-22DC8BF8D955}" type="presOf" srcId="{5D3AA96C-4AFB-43FB-9B75-702BA86784B7}" destId="{9A93AA74-3D88-4BEA-9F03-FF1421B089A4}" srcOrd="0" destOrd="0" presId="urn:microsoft.com/office/officeart/2008/layout/PictureStrips"/>
    <dgm:cxn modelId="{5B45A260-E917-4BA7-9C67-1C6391582AC5}" srcId="{5D3AA96C-4AFB-43FB-9B75-702BA86784B7}" destId="{68E1D5EF-1B26-4162-8792-8A8010365A60}" srcOrd="2" destOrd="0" parTransId="{9DACBF87-F2B8-42FD-B566-810FBD2C4745}" sibTransId="{4DB2C8DF-2B9C-43BA-B35D-99CE625A59B2}"/>
    <dgm:cxn modelId="{3FEE9722-F538-45F2-9449-6B231341D9E9}" srcId="{5D3AA96C-4AFB-43FB-9B75-702BA86784B7}" destId="{9284E3CB-B94A-47A1-A014-216202867FF4}" srcOrd="3" destOrd="0" parTransId="{62AC2DC6-D1B9-466A-A3A8-15D7BBA7E361}" sibTransId="{5F9828D2-CE6B-4DD7-9F4E-29A1251B40F5}"/>
    <dgm:cxn modelId="{42CC439C-59A0-4E45-BC9F-EBA06BA85D00}" type="presOf" srcId="{96A00E81-0127-4849-9EC6-302F354B62D6}" destId="{CB2187DB-7CBB-4711-94AE-E9DDD630DD1E}" srcOrd="0" destOrd="0" presId="urn:microsoft.com/office/officeart/2008/layout/PictureStrips"/>
    <dgm:cxn modelId="{84AFB52F-13C9-4122-AC6A-384EDFCFBB30}" type="presOf" srcId="{BA6D1D22-643C-479B-80EF-1691385E368A}" destId="{000BA666-3538-408A-8F68-2F352CDD0A8A}" srcOrd="0" destOrd="0" presId="urn:microsoft.com/office/officeart/2008/layout/PictureStrips"/>
    <dgm:cxn modelId="{C7D2AEAF-B720-4BF1-8896-4E1B0F89F912}" type="presOf" srcId="{68E1D5EF-1B26-4162-8792-8A8010365A60}" destId="{20416757-CC04-4E65-9637-065FE081261D}" srcOrd="0" destOrd="0" presId="urn:microsoft.com/office/officeart/2008/layout/PictureStrips"/>
    <dgm:cxn modelId="{556D481F-8546-4C62-948E-C492714F8647}" srcId="{5D3AA96C-4AFB-43FB-9B75-702BA86784B7}" destId="{96A00E81-0127-4849-9EC6-302F354B62D6}" srcOrd="0" destOrd="0" parTransId="{4B619655-BCD5-41A0-BF55-93F3803B44CF}" sibTransId="{680362DA-E23D-4FB4-8690-4F81C521CB6E}"/>
    <dgm:cxn modelId="{CD7916F6-368A-4758-82D9-DFAED4E7BAF8}" srcId="{5D3AA96C-4AFB-43FB-9B75-702BA86784B7}" destId="{BA6D1D22-643C-479B-80EF-1691385E368A}" srcOrd="1" destOrd="0" parTransId="{038D5079-B660-4CA7-9A9B-0BC4E289ECD6}" sibTransId="{B554B060-16D8-4085-AE54-9A81F5D004FA}"/>
    <dgm:cxn modelId="{E6BD98A7-F0EA-4377-970E-D6FD461F6814}" type="presParOf" srcId="{9A93AA74-3D88-4BEA-9F03-FF1421B089A4}" destId="{DF67980A-0625-4C3A-AF71-6F6B198566CD}" srcOrd="0" destOrd="0" presId="urn:microsoft.com/office/officeart/2008/layout/PictureStrips"/>
    <dgm:cxn modelId="{896B1A5E-86DB-4A97-8F7D-409B22CB6BCA}" type="presParOf" srcId="{DF67980A-0625-4C3A-AF71-6F6B198566CD}" destId="{CB2187DB-7CBB-4711-94AE-E9DDD630DD1E}" srcOrd="0" destOrd="0" presId="urn:microsoft.com/office/officeart/2008/layout/PictureStrips"/>
    <dgm:cxn modelId="{1E9C6908-CF33-44CE-8566-C35FD2B6997C}" type="presParOf" srcId="{DF67980A-0625-4C3A-AF71-6F6B198566CD}" destId="{14169620-141D-4D5B-91AF-C656F86DD8A7}" srcOrd="1" destOrd="0" presId="urn:microsoft.com/office/officeart/2008/layout/PictureStrips"/>
    <dgm:cxn modelId="{3AD519CA-E200-46FB-AD2F-BA57036D66C6}" type="presParOf" srcId="{9A93AA74-3D88-4BEA-9F03-FF1421B089A4}" destId="{DB198A1C-6D3B-46B3-BBA0-3918110A218D}" srcOrd="1" destOrd="0" presId="urn:microsoft.com/office/officeart/2008/layout/PictureStrips"/>
    <dgm:cxn modelId="{391AE9A9-533E-4C62-8358-0A3E9DB5B64F}" type="presParOf" srcId="{9A93AA74-3D88-4BEA-9F03-FF1421B089A4}" destId="{FC709F2A-75BE-4E06-BA61-58FF30AC736D}" srcOrd="2" destOrd="0" presId="urn:microsoft.com/office/officeart/2008/layout/PictureStrips"/>
    <dgm:cxn modelId="{8E163F62-C53C-4444-A5D9-B52753F8AA2B}" type="presParOf" srcId="{FC709F2A-75BE-4E06-BA61-58FF30AC736D}" destId="{000BA666-3538-408A-8F68-2F352CDD0A8A}" srcOrd="0" destOrd="0" presId="urn:microsoft.com/office/officeart/2008/layout/PictureStrips"/>
    <dgm:cxn modelId="{339DD8BC-729C-4BAA-A353-CEEB9245A7FD}" type="presParOf" srcId="{FC709F2A-75BE-4E06-BA61-58FF30AC736D}" destId="{B0F07240-7FBC-4C1F-AA88-280848794B5A}" srcOrd="1" destOrd="0" presId="urn:microsoft.com/office/officeart/2008/layout/PictureStrips"/>
    <dgm:cxn modelId="{01CEB292-9D07-4E55-A1B5-C8A28FD830F0}" type="presParOf" srcId="{9A93AA74-3D88-4BEA-9F03-FF1421B089A4}" destId="{0A895274-8451-4337-A3D9-4F783C1C105A}" srcOrd="3" destOrd="0" presId="urn:microsoft.com/office/officeart/2008/layout/PictureStrips"/>
    <dgm:cxn modelId="{E67C63B9-CA8E-45C1-9F4B-8B824DC933AE}" type="presParOf" srcId="{9A93AA74-3D88-4BEA-9F03-FF1421B089A4}" destId="{4BE58B71-2C76-4564-A06C-1ED403F433FA}" srcOrd="4" destOrd="0" presId="urn:microsoft.com/office/officeart/2008/layout/PictureStrips"/>
    <dgm:cxn modelId="{6ACD3A9C-4233-4985-B8F4-5F6D84C99550}" type="presParOf" srcId="{4BE58B71-2C76-4564-A06C-1ED403F433FA}" destId="{20416757-CC04-4E65-9637-065FE081261D}" srcOrd="0" destOrd="0" presId="urn:microsoft.com/office/officeart/2008/layout/PictureStrips"/>
    <dgm:cxn modelId="{2CEE13B6-3851-4AE8-8173-DFD3867DEC13}" type="presParOf" srcId="{4BE58B71-2C76-4564-A06C-1ED403F433FA}" destId="{ECC47631-FF54-48D5-86FC-67F20AB3F558}" srcOrd="1" destOrd="0" presId="urn:microsoft.com/office/officeart/2008/layout/PictureStrips"/>
    <dgm:cxn modelId="{F8732949-49AA-4653-88C2-AF8B3C74BEEF}" type="presParOf" srcId="{9A93AA74-3D88-4BEA-9F03-FF1421B089A4}" destId="{9BD710FC-6E90-49C0-ABB7-360155A238F0}" srcOrd="5" destOrd="0" presId="urn:microsoft.com/office/officeart/2008/layout/PictureStrips"/>
    <dgm:cxn modelId="{2D4AE9E9-8980-4ED8-9A0B-A801EA0C8F05}" type="presParOf" srcId="{9A93AA74-3D88-4BEA-9F03-FF1421B089A4}" destId="{2B99F91E-FF7D-4190-A36D-74188EB35365}" srcOrd="6" destOrd="0" presId="urn:microsoft.com/office/officeart/2008/layout/PictureStrips"/>
    <dgm:cxn modelId="{7E2D907B-9910-4C40-99A1-07E5D334B4D0}" type="presParOf" srcId="{2B99F91E-FF7D-4190-A36D-74188EB35365}" destId="{62837757-EAC4-40DF-A228-D1C20120998B}" srcOrd="0" destOrd="0" presId="urn:microsoft.com/office/officeart/2008/layout/PictureStrips"/>
    <dgm:cxn modelId="{A807CA84-DED5-44A6-BA35-829091129D04}" type="presParOf" srcId="{2B99F91E-FF7D-4190-A36D-74188EB35365}" destId="{14D6E299-AF88-4E2F-B84F-82F33C2B5746}"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56714D-3F4C-4FA9-833C-7940A38524D5}" type="doc">
      <dgm:prSet loTypeId="urn:microsoft.com/office/officeart/2005/8/layout/StepDownProcess" loCatId="process" qsTypeId="urn:microsoft.com/office/officeart/2005/8/quickstyle/3d1" qsCatId="3D" csTypeId="urn:microsoft.com/office/officeart/2005/8/colors/colorful1" csCatId="colorful" phldr="1"/>
      <dgm:spPr/>
      <dgm:t>
        <a:bodyPr/>
        <a:lstStyle/>
        <a:p>
          <a:endParaRPr lang="es-EC"/>
        </a:p>
      </dgm:t>
    </dgm:pt>
    <dgm:pt modelId="{E720A358-87A4-40B8-B5F6-1DC4820E3C9D}">
      <dgm:prSet phldrT="[Texto]"/>
      <dgm:spPr/>
      <dgm:t>
        <a:bodyPr/>
        <a:lstStyle/>
        <a:p>
          <a:r>
            <a:rPr lang="es-EC" dirty="0" smtClean="0"/>
            <a:t>BASE LEGAL</a:t>
          </a:r>
          <a:endParaRPr lang="es-EC" dirty="0"/>
        </a:p>
      </dgm:t>
    </dgm:pt>
    <dgm:pt modelId="{D26A74FA-5E24-4EF3-90B0-6E1439AC3DBD}" type="parTrans" cxnId="{0A1D3469-1A14-49E6-A44B-686C6305E83F}">
      <dgm:prSet/>
      <dgm:spPr/>
      <dgm:t>
        <a:bodyPr/>
        <a:lstStyle/>
        <a:p>
          <a:endParaRPr lang="es-EC"/>
        </a:p>
      </dgm:t>
    </dgm:pt>
    <dgm:pt modelId="{F894C7B5-B9E2-4005-97A7-EDB8E95C011E}" type="sibTrans" cxnId="{0A1D3469-1A14-49E6-A44B-686C6305E83F}">
      <dgm:prSet/>
      <dgm:spPr/>
      <dgm:t>
        <a:bodyPr/>
        <a:lstStyle/>
        <a:p>
          <a:endParaRPr lang="es-EC"/>
        </a:p>
      </dgm:t>
    </dgm:pt>
    <dgm:pt modelId="{6752D85F-7F98-40BD-B5D5-6DE07F7E2A7E}">
      <dgm:prSet phldrT="[Texto]"/>
      <dgm:spPr/>
      <dgm:t>
        <a:bodyPr/>
        <a:lstStyle/>
        <a:p>
          <a:r>
            <a:rPr lang="es-EC" dirty="0" smtClean="0"/>
            <a:t>COMPAÑÍA LIMITADA</a:t>
          </a:r>
          <a:endParaRPr lang="es-EC" dirty="0"/>
        </a:p>
      </dgm:t>
    </dgm:pt>
    <dgm:pt modelId="{541EBB5D-D53D-4868-B98A-E96FA5A0AA29}" type="parTrans" cxnId="{92AE2AD9-0769-4918-88C0-EE3AD96353E6}">
      <dgm:prSet/>
      <dgm:spPr/>
      <dgm:t>
        <a:bodyPr/>
        <a:lstStyle/>
        <a:p>
          <a:endParaRPr lang="es-EC"/>
        </a:p>
      </dgm:t>
    </dgm:pt>
    <dgm:pt modelId="{C6375299-CB70-4198-81ED-46472DEC919B}" type="sibTrans" cxnId="{92AE2AD9-0769-4918-88C0-EE3AD96353E6}">
      <dgm:prSet/>
      <dgm:spPr/>
      <dgm:t>
        <a:bodyPr/>
        <a:lstStyle/>
        <a:p>
          <a:endParaRPr lang="es-EC"/>
        </a:p>
      </dgm:t>
    </dgm:pt>
    <dgm:pt modelId="{0C1391B3-AB2E-403D-9858-9365F1DECC30}">
      <dgm:prSet phldrT="[Texto]"/>
      <dgm:spPr/>
      <dgm:t>
        <a:bodyPr/>
        <a:lstStyle/>
        <a:p>
          <a:r>
            <a:rPr lang="es-EC" dirty="0" smtClean="0"/>
            <a:t>NOMBRE O RAZON SOCIAL</a:t>
          </a:r>
          <a:endParaRPr lang="es-EC" dirty="0"/>
        </a:p>
      </dgm:t>
    </dgm:pt>
    <dgm:pt modelId="{198A9916-027E-40E2-9805-98ADE4D3A416}" type="parTrans" cxnId="{329E95BA-2040-45C6-982B-B12E1C3833F0}">
      <dgm:prSet/>
      <dgm:spPr/>
      <dgm:t>
        <a:bodyPr/>
        <a:lstStyle/>
        <a:p>
          <a:endParaRPr lang="es-EC"/>
        </a:p>
      </dgm:t>
    </dgm:pt>
    <dgm:pt modelId="{73F1F4D8-FEA9-4E02-81A7-D82C1E5BB47B}" type="sibTrans" cxnId="{329E95BA-2040-45C6-982B-B12E1C3833F0}">
      <dgm:prSet/>
      <dgm:spPr/>
      <dgm:t>
        <a:bodyPr/>
        <a:lstStyle/>
        <a:p>
          <a:endParaRPr lang="es-EC"/>
        </a:p>
      </dgm:t>
    </dgm:pt>
    <dgm:pt modelId="{D953DDC8-FF73-4B64-995E-A2D10B7F495C}">
      <dgm:prSet phldrT="[Texto]"/>
      <dgm:spPr>
        <a:blipFill rotWithShape="0">
          <a:blip xmlns:r="http://schemas.openxmlformats.org/officeDocument/2006/relationships" r:embed="rId1"/>
          <a:stretch>
            <a:fillRect/>
          </a:stretch>
        </a:blipFill>
      </dgm:spPr>
      <dgm:t>
        <a:bodyPr/>
        <a:lstStyle/>
        <a:p>
          <a:r>
            <a:rPr lang="es-EC" dirty="0" smtClean="0"/>
            <a:t> </a:t>
          </a:r>
          <a:endParaRPr lang="es-EC" dirty="0"/>
        </a:p>
      </dgm:t>
    </dgm:pt>
    <dgm:pt modelId="{6B0E9989-C0C7-4FE2-9C99-ECBB7894B217}" type="parTrans" cxnId="{7A62D86B-16DA-47F6-9595-536EE94918EC}">
      <dgm:prSet/>
      <dgm:spPr/>
      <dgm:t>
        <a:bodyPr/>
        <a:lstStyle/>
        <a:p>
          <a:endParaRPr lang="es-EC"/>
        </a:p>
      </dgm:t>
    </dgm:pt>
    <dgm:pt modelId="{CEC73DAB-F26A-445E-ABA7-C325E6514567}" type="sibTrans" cxnId="{7A62D86B-16DA-47F6-9595-536EE94918EC}">
      <dgm:prSet/>
      <dgm:spPr/>
      <dgm:t>
        <a:bodyPr/>
        <a:lstStyle/>
        <a:p>
          <a:endParaRPr lang="es-EC"/>
        </a:p>
      </dgm:t>
    </dgm:pt>
    <dgm:pt modelId="{E3CE1F18-3D56-476B-B61E-4A009575A740}">
      <dgm:prSet phldrT="[Texto]"/>
      <dgm:spPr/>
      <dgm:t>
        <a:bodyPr/>
        <a:lstStyle/>
        <a:p>
          <a:r>
            <a:rPr lang="es-EC" dirty="0" smtClean="0"/>
            <a:t>TIPO DE EMPRESA</a:t>
          </a:r>
          <a:endParaRPr lang="es-EC" dirty="0"/>
        </a:p>
      </dgm:t>
    </dgm:pt>
    <dgm:pt modelId="{AE2F5C2C-0FCE-44D7-9835-525D58C39459}" type="parTrans" cxnId="{FB83CF60-A0C1-47EB-A81B-7B4C322FC4DF}">
      <dgm:prSet/>
      <dgm:spPr/>
      <dgm:t>
        <a:bodyPr/>
        <a:lstStyle/>
        <a:p>
          <a:endParaRPr lang="es-EC"/>
        </a:p>
      </dgm:t>
    </dgm:pt>
    <dgm:pt modelId="{9673F0B2-9363-4C22-BC7C-463DEA9FA5BE}" type="sibTrans" cxnId="{FB83CF60-A0C1-47EB-A81B-7B4C322FC4DF}">
      <dgm:prSet/>
      <dgm:spPr/>
      <dgm:t>
        <a:bodyPr/>
        <a:lstStyle/>
        <a:p>
          <a:endParaRPr lang="es-EC"/>
        </a:p>
      </dgm:t>
    </dgm:pt>
    <dgm:pt modelId="{80234F20-7495-4F35-82E1-956DB88FA907}">
      <dgm:prSet phldrT="[Texto]"/>
      <dgm:spPr/>
      <dgm:t>
        <a:bodyPr/>
        <a:lstStyle/>
        <a:p>
          <a:r>
            <a:rPr lang="es-EC" dirty="0" smtClean="0"/>
            <a:t>Operadora de turismo</a:t>
          </a:r>
          <a:endParaRPr lang="es-EC" dirty="0"/>
        </a:p>
      </dgm:t>
    </dgm:pt>
    <dgm:pt modelId="{493CB75C-BE2D-41E5-9095-1FE92EF59CFC}" type="parTrans" cxnId="{26156E45-4F1D-41B2-AAEC-4A5EC944C552}">
      <dgm:prSet/>
      <dgm:spPr/>
      <dgm:t>
        <a:bodyPr/>
        <a:lstStyle/>
        <a:p>
          <a:endParaRPr lang="es-EC"/>
        </a:p>
      </dgm:t>
    </dgm:pt>
    <dgm:pt modelId="{E004E754-62C6-4A8D-8C16-11AE2AEA51CE}" type="sibTrans" cxnId="{26156E45-4F1D-41B2-AAEC-4A5EC944C552}">
      <dgm:prSet/>
      <dgm:spPr/>
      <dgm:t>
        <a:bodyPr/>
        <a:lstStyle/>
        <a:p>
          <a:endParaRPr lang="es-EC"/>
        </a:p>
      </dgm:t>
    </dgm:pt>
    <dgm:pt modelId="{25393B30-3EF8-4777-A9FD-3A5A7FF5F83F}" type="pres">
      <dgm:prSet presAssocID="{5156714D-3F4C-4FA9-833C-7940A38524D5}" presName="rootnode" presStyleCnt="0">
        <dgm:presLayoutVars>
          <dgm:chMax/>
          <dgm:chPref/>
          <dgm:dir/>
          <dgm:animLvl val="lvl"/>
        </dgm:presLayoutVars>
      </dgm:prSet>
      <dgm:spPr/>
      <dgm:t>
        <a:bodyPr/>
        <a:lstStyle/>
        <a:p>
          <a:endParaRPr lang="es-EC"/>
        </a:p>
      </dgm:t>
    </dgm:pt>
    <dgm:pt modelId="{7E51D9F9-E221-4F81-B0DB-03FF88F8C5CE}" type="pres">
      <dgm:prSet presAssocID="{E720A358-87A4-40B8-B5F6-1DC4820E3C9D}" presName="composite" presStyleCnt="0"/>
      <dgm:spPr/>
    </dgm:pt>
    <dgm:pt modelId="{FC3B9662-C3B2-412B-864C-711544948680}" type="pres">
      <dgm:prSet presAssocID="{E720A358-87A4-40B8-B5F6-1DC4820E3C9D}" presName="bentUpArrow1" presStyleLbl="alignImgPlace1" presStyleIdx="0" presStyleCnt="2"/>
      <dgm:spPr/>
    </dgm:pt>
    <dgm:pt modelId="{FB6427E1-3867-433D-A3F8-789291258DB0}" type="pres">
      <dgm:prSet presAssocID="{E720A358-87A4-40B8-B5F6-1DC4820E3C9D}" presName="ParentText" presStyleLbl="node1" presStyleIdx="0" presStyleCnt="3">
        <dgm:presLayoutVars>
          <dgm:chMax val="1"/>
          <dgm:chPref val="1"/>
          <dgm:bulletEnabled val="1"/>
        </dgm:presLayoutVars>
      </dgm:prSet>
      <dgm:spPr/>
      <dgm:t>
        <a:bodyPr/>
        <a:lstStyle/>
        <a:p>
          <a:endParaRPr lang="es-EC"/>
        </a:p>
      </dgm:t>
    </dgm:pt>
    <dgm:pt modelId="{319FE3FE-FE8E-46AA-A2D2-C77F2C3EF385}" type="pres">
      <dgm:prSet presAssocID="{E720A358-87A4-40B8-B5F6-1DC4820E3C9D}" presName="ChildText" presStyleLbl="revTx" presStyleIdx="0" presStyleCnt="3">
        <dgm:presLayoutVars>
          <dgm:chMax val="0"/>
          <dgm:chPref val="0"/>
          <dgm:bulletEnabled val="1"/>
        </dgm:presLayoutVars>
      </dgm:prSet>
      <dgm:spPr/>
      <dgm:t>
        <a:bodyPr/>
        <a:lstStyle/>
        <a:p>
          <a:endParaRPr lang="es-EC"/>
        </a:p>
      </dgm:t>
    </dgm:pt>
    <dgm:pt modelId="{55E61BE6-AF39-43F5-A9D2-3A9D903CC3CC}" type="pres">
      <dgm:prSet presAssocID="{F894C7B5-B9E2-4005-97A7-EDB8E95C011E}" presName="sibTrans" presStyleCnt="0"/>
      <dgm:spPr/>
    </dgm:pt>
    <dgm:pt modelId="{92D586EB-D2B1-467C-A6A3-8843F15F645D}" type="pres">
      <dgm:prSet presAssocID="{0C1391B3-AB2E-403D-9858-9365F1DECC30}" presName="composite" presStyleCnt="0"/>
      <dgm:spPr/>
    </dgm:pt>
    <dgm:pt modelId="{48964CCB-E06D-4BB8-AD51-BEB8AD6B96BF}" type="pres">
      <dgm:prSet presAssocID="{0C1391B3-AB2E-403D-9858-9365F1DECC30}" presName="bentUpArrow1" presStyleLbl="alignImgPlace1" presStyleIdx="1" presStyleCnt="2"/>
      <dgm:spPr/>
    </dgm:pt>
    <dgm:pt modelId="{3C49F2C2-4F11-45F9-B6D2-D870B3E42D6C}" type="pres">
      <dgm:prSet presAssocID="{0C1391B3-AB2E-403D-9858-9365F1DECC30}" presName="ParentText" presStyleLbl="node1" presStyleIdx="1" presStyleCnt="3">
        <dgm:presLayoutVars>
          <dgm:chMax val="1"/>
          <dgm:chPref val="1"/>
          <dgm:bulletEnabled val="1"/>
        </dgm:presLayoutVars>
      </dgm:prSet>
      <dgm:spPr/>
      <dgm:t>
        <a:bodyPr/>
        <a:lstStyle/>
        <a:p>
          <a:endParaRPr lang="es-EC"/>
        </a:p>
      </dgm:t>
    </dgm:pt>
    <dgm:pt modelId="{E35E7810-694C-4930-A6E7-5E6408B3178E}" type="pres">
      <dgm:prSet presAssocID="{0C1391B3-AB2E-403D-9858-9365F1DECC30}" presName="ChildText" presStyleLbl="revTx" presStyleIdx="1" presStyleCnt="3" custScaleX="158669" custScaleY="157576" custLinFactNeighborX="30510" custLinFactNeighborY="-19554">
        <dgm:presLayoutVars>
          <dgm:chMax val="0"/>
          <dgm:chPref val="0"/>
          <dgm:bulletEnabled val="1"/>
        </dgm:presLayoutVars>
      </dgm:prSet>
      <dgm:spPr/>
      <dgm:t>
        <a:bodyPr/>
        <a:lstStyle/>
        <a:p>
          <a:endParaRPr lang="es-EC"/>
        </a:p>
      </dgm:t>
    </dgm:pt>
    <dgm:pt modelId="{33098A68-9087-4492-BA7A-7751B494F3E6}" type="pres">
      <dgm:prSet presAssocID="{73F1F4D8-FEA9-4E02-81A7-D82C1E5BB47B}" presName="sibTrans" presStyleCnt="0"/>
      <dgm:spPr/>
    </dgm:pt>
    <dgm:pt modelId="{5B311DC2-3E38-4561-8F49-F130C125AA38}" type="pres">
      <dgm:prSet presAssocID="{E3CE1F18-3D56-476B-B61E-4A009575A740}" presName="composite" presStyleCnt="0"/>
      <dgm:spPr/>
    </dgm:pt>
    <dgm:pt modelId="{AE30A392-B39F-4804-97B8-662F1EF4DF96}" type="pres">
      <dgm:prSet presAssocID="{E3CE1F18-3D56-476B-B61E-4A009575A740}" presName="ParentText" presStyleLbl="node1" presStyleIdx="2" presStyleCnt="3">
        <dgm:presLayoutVars>
          <dgm:chMax val="1"/>
          <dgm:chPref val="1"/>
          <dgm:bulletEnabled val="1"/>
        </dgm:presLayoutVars>
      </dgm:prSet>
      <dgm:spPr/>
      <dgm:t>
        <a:bodyPr/>
        <a:lstStyle/>
        <a:p>
          <a:endParaRPr lang="es-EC"/>
        </a:p>
      </dgm:t>
    </dgm:pt>
    <dgm:pt modelId="{52F0E869-71E0-461C-8402-57BCE81C0ABB}" type="pres">
      <dgm:prSet presAssocID="{E3CE1F18-3D56-476B-B61E-4A009575A740}" presName="FinalChildText" presStyleLbl="revTx" presStyleIdx="2" presStyleCnt="3">
        <dgm:presLayoutVars>
          <dgm:chMax val="0"/>
          <dgm:chPref val="0"/>
          <dgm:bulletEnabled val="1"/>
        </dgm:presLayoutVars>
      </dgm:prSet>
      <dgm:spPr/>
      <dgm:t>
        <a:bodyPr/>
        <a:lstStyle/>
        <a:p>
          <a:endParaRPr lang="es-EC"/>
        </a:p>
      </dgm:t>
    </dgm:pt>
  </dgm:ptLst>
  <dgm:cxnLst>
    <dgm:cxn modelId="{FB83CF60-A0C1-47EB-A81B-7B4C322FC4DF}" srcId="{5156714D-3F4C-4FA9-833C-7940A38524D5}" destId="{E3CE1F18-3D56-476B-B61E-4A009575A740}" srcOrd="2" destOrd="0" parTransId="{AE2F5C2C-0FCE-44D7-9835-525D58C39459}" sibTransId="{9673F0B2-9363-4C22-BC7C-463DEA9FA5BE}"/>
    <dgm:cxn modelId="{92AE2AD9-0769-4918-88C0-EE3AD96353E6}" srcId="{E720A358-87A4-40B8-B5F6-1DC4820E3C9D}" destId="{6752D85F-7F98-40BD-B5D5-6DE07F7E2A7E}" srcOrd="0" destOrd="0" parTransId="{541EBB5D-D53D-4868-B98A-E96FA5A0AA29}" sibTransId="{C6375299-CB70-4198-81ED-46472DEC919B}"/>
    <dgm:cxn modelId="{1FE96788-AECE-4986-AB90-88988F3FEA93}" type="presOf" srcId="{5156714D-3F4C-4FA9-833C-7940A38524D5}" destId="{25393B30-3EF8-4777-A9FD-3A5A7FF5F83F}" srcOrd="0" destOrd="0" presId="urn:microsoft.com/office/officeart/2005/8/layout/StepDownProcess"/>
    <dgm:cxn modelId="{22D85799-83B3-47D6-9010-096A41A47F55}" type="presOf" srcId="{E720A358-87A4-40B8-B5F6-1DC4820E3C9D}" destId="{FB6427E1-3867-433D-A3F8-789291258DB0}" srcOrd="0" destOrd="0" presId="urn:microsoft.com/office/officeart/2005/8/layout/StepDownProcess"/>
    <dgm:cxn modelId="{26156E45-4F1D-41B2-AAEC-4A5EC944C552}" srcId="{E3CE1F18-3D56-476B-B61E-4A009575A740}" destId="{80234F20-7495-4F35-82E1-956DB88FA907}" srcOrd="0" destOrd="0" parTransId="{493CB75C-BE2D-41E5-9095-1FE92EF59CFC}" sibTransId="{E004E754-62C6-4A8D-8C16-11AE2AEA51CE}"/>
    <dgm:cxn modelId="{B6F6FAB5-10BF-4DD0-88EB-AA6B8A1EC369}" type="presOf" srcId="{80234F20-7495-4F35-82E1-956DB88FA907}" destId="{52F0E869-71E0-461C-8402-57BCE81C0ABB}" srcOrd="0" destOrd="0" presId="urn:microsoft.com/office/officeart/2005/8/layout/StepDownProcess"/>
    <dgm:cxn modelId="{DBD2B6BB-3E4F-4A14-8273-67C888E0BAB1}" type="presOf" srcId="{0C1391B3-AB2E-403D-9858-9365F1DECC30}" destId="{3C49F2C2-4F11-45F9-B6D2-D870B3E42D6C}" srcOrd="0" destOrd="0" presId="urn:microsoft.com/office/officeart/2005/8/layout/StepDownProcess"/>
    <dgm:cxn modelId="{5C09730D-8C9B-4CAE-A529-1C8399D314A6}" type="presOf" srcId="{D953DDC8-FF73-4B64-995E-A2D10B7F495C}" destId="{E35E7810-694C-4930-A6E7-5E6408B3178E}" srcOrd="0" destOrd="0" presId="urn:microsoft.com/office/officeart/2005/8/layout/StepDownProcess"/>
    <dgm:cxn modelId="{329E95BA-2040-45C6-982B-B12E1C3833F0}" srcId="{5156714D-3F4C-4FA9-833C-7940A38524D5}" destId="{0C1391B3-AB2E-403D-9858-9365F1DECC30}" srcOrd="1" destOrd="0" parTransId="{198A9916-027E-40E2-9805-98ADE4D3A416}" sibTransId="{73F1F4D8-FEA9-4E02-81A7-D82C1E5BB47B}"/>
    <dgm:cxn modelId="{7A62D86B-16DA-47F6-9595-536EE94918EC}" srcId="{0C1391B3-AB2E-403D-9858-9365F1DECC30}" destId="{D953DDC8-FF73-4B64-995E-A2D10B7F495C}" srcOrd="0" destOrd="0" parTransId="{6B0E9989-C0C7-4FE2-9C99-ECBB7894B217}" sibTransId="{CEC73DAB-F26A-445E-ABA7-C325E6514567}"/>
    <dgm:cxn modelId="{0A1D3469-1A14-49E6-A44B-686C6305E83F}" srcId="{5156714D-3F4C-4FA9-833C-7940A38524D5}" destId="{E720A358-87A4-40B8-B5F6-1DC4820E3C9D}" srcOrd="0" destOrd="0" parTransId="{D26A74FA-5E24-4EF3-90B0-6E1439AC3DBD}" sibTransId="{F894C7B5-B9E2-4005-97A7-EDB8E95C011E}"/>
    <dgm:cxn modelId="{8DC74476-9F55-448A-B6BC-D84B870E5C32}" type="presOf" srcId="{6752D85F-7F98-40BD-B5D5-6DE07F7E2A7E}" destId="{319FE3FE-FE8E-46AA-A2D2-C77F2C3EF385}" srcOrd="0" destOrd="0" presId="urn:microsoft.com/office/officeart/2005/8/layout/StepDownProcess"/>
    <dgm:cxn modelId="{729A1B05-127B-4FFD-B331-5EDA5B06F058}" type="presOf" srcId="{E3CE1F18-3D56-476B-B61E-4A009575A740}" destId="{AE30A392-B39F-4804-97B8-662F1EF4DF96}" srcOrd="0" destOrd="0" presId="urn:microsoft.com/office/officeart/2005/8/layout/StepDownProcess"/>
    <dgm:cxn modelId="{E4ABD89D-AF51-4E2D-B150-1E436C42E08F}" type="presParOf" srcId="{25393B30-3EF8-4777-A9FD-3A5A7FF5F83F}" destId="{7E51D9F9-E221-4F81-B0DB-03FF88F8C5CE}" srcOrd="0" destOrd="0" presId="urn:microsoft.com/office/officeart/2005/8/layout/StepDownProcess"/>
    <dgm:cxn modelId="{DFF9B37D-3309-44B1-A72F-C71AFCBAD000}" type="presParOf" srcId="{7E51D9F9-E221-4F81-B0DB-03FF88F8C5CE}" destId="{FC3B9662-C3B2-412B-864C-711544948680}" srcOrd="0" destOrd="0" presId="urn:microsoft.com/office/officeart/2005/8/layout/StepDownProcess"/>
    <dgm:cxn modelId="{4C1748F5-5923-4BCD-A41D-9175FAF79B34}" type="presParOf" srcId="{7E51D9F9-E221-4F81-B0DB-03FF88F8C5CE}" destId="{FB6427E1-3867-433D-A3F8-789291258DB0}" srcOrd="1" destOrd="0" presId="urn:microsoft.com/office/officeart/2005/8/layout/StepDownProcess"/>
    <dgm:cxn modelId="{F3B56964-BF30-4F8E-B1F5-99DC35EEC582}" type="presParOf" srcId="{7E51D9F9-E221-4F81-B0DB-03FF88F8C5CE}" destId="{319FE3FE-FE8E-46AA-A2D2-C77F2C3EF385}" srcOrd="2" destOrd="0" presId="urn:microsoft.com/office/officeart/2005/8/layout/StepDownProcess"/>
    <dgm:cxn modelId="{EA4D2096-E63E-41F1-B599-AEE50E796E15}" type="presParOf" srcId="{25393B30-3EF8-4777-A9FD-3A5A7FF5F83F}" destId="{55E61BE6-AF39-43F5-A9D2-3A9D903CC3CC}" srcOrd="1" destOrd="0" presId="urn:microsoft.com/office/officeart/2005/8/layout/StepDownProcess"/>
    <dgm:cxn modelId="{851F7AB9-8921-4FA1-A618-B531C931EFB9}" type="presParOf" srcId="{25393B30-3EF8-4777-A9FD-3A5A7FF5F83F}" destId="{92D586EB-D2B1-467C-A6A3-8843F15F645D}" srcOrd="2" destOrd="0" presId="urn:microsoft.com/office/officeart/2005/8/layout/StepDownProcess"/>
    <dgm:cxn modelId="{479D61EC-F5D1-4258-8ABE-ACA89208B1E1}" type="presParOf" srcId="{92D586EB-D2B1-467C-A6A3-8843F15F645D}" destId="{48964CCB-E06D-4BB8-AD51-BEB8AD6B96BF}" srcOrd="0" destOrd="0" presId="urn:microsoft.com/office/officeart/2005/8/layout/StepDownProcess"/>
    <dgm:cxn modelId="{FCB70573-AAA3-4E12-9FEF-24E9D79F7165}" type="presParOf" srcId="{92D586EB-D2B1-467C-A6A3-8843F15F645D}" destId="{3C49F2C2-4F11-45F9-B6D2-D870B3E42D6C}" srcOrd="1" destOrd="0" presId="urn:microsoft.com/office/officeart/2005/8/layout/StepDownProcess"/>
    <dgm:cxn modelId="{4122AF5D-8497-4F63-9C4E-5E61971B2931}" type="presParOf" srcId="{92D586EB-D2B1-467C-A6A3-8843F15F645D}" destId="{E35E7810-694C-4930-A6E7-5E6408B3178E}" srcOrd="2" destOrd="0" presId="urn:microsoft.com/office/officeart/2005/8/layout/StepDownProcess"/>
    <dgm:cxn modelId="{EC2ED8E4-8466-4BCD-B5E1-01B514B71007}" type="presParOf" srcId="{25393B30-3EF8-4777-A9FD-3A5A7FF5F83F}" destId="{33098A68-9087-4492-BA7A-7751B494F3E6}" srcOrd="3" destOrd="0" presId="urn:microsoft.com/office/officeart/2005/8/layout/StepDownProcess"/>
    <dgm:cxn modelId="{DC55DDF3-D158-47B6-BE89-669DB97E72ED}" type="presParOf" srcId="{25393B30-3EF8-4777-A9FD-3A5A7FF5F83F}" destId="{5B311DC2-3E38-4561-8F49-F130C125AA38}" srcOrd="4" destOrd="0" presId="urn:microsoft.com/office/officeart/2005/8/layout/StepDownProcess"/>
    <dgm:cxn modelId="{D85E7849-BA10-40F1-B159-8B7499E7F00E}" type="presParOf" srcId="{5B311DC2-3E38-4561-8F49-F130C125AA38}" destId="{AE30A392-B39F-4804-97B8-662F1EF4DF96}" srcOrd="0" destOrd="0" presId="urn:microsoft.com/office/officeart/2005/8/layout/StepDownProcess"/>
    <dgm:cxn modelId="{C5C2EF0D-76DD-46EB-B5CE-2B7938A2E94B}" type="presParOf" srcId="{5B311DC2-3E38-4561-8F49-F130C125AA38}" destId="{52F0E869-71E0-461C-8402-57BCE81C0ABB}"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72DF295-08DE-47CE-A1BA-BBF217D2C378}"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s-EC"/>
        </a:p>
      </dgm:t>
    </dgm:pt>
    <dgm:pt modelId="{BEDD5E39-F160-44BE-AB02-1070ACC40156}">
      <dgm:prSet phldrT="[Texto]"/>
      <dgm:spPr/>
      <dgm:t>
        <a:bodyPr/>
        <a:lstStyle/>
        <a:p>
          <a:r>
            <a:rPr lang="es-ES_tradnl" b="1" dirty="0" smtClean="0"/>
            <a:t>Visión</a:t>
          </a:r>
          <a:endParaRPr lang="es-EC" dirty="0"/>
        </a:p>
      </dgm:t>
    </dgm:pt>
    <dgm:pt modelId="{CDC37DE3-3363-4CA4-B787-FF58D81173D7}" type="parTrans" cxnId="{66397963-8618-4956-BF88-448200C75650}">
      <dgm:prSet/>
      <dgm:spPr/>
      <dgm:t>
        <a:bodyPr/>
        <a:lstStyle/>
        <a:p>
          <a:endParaRPr lang="es-EC"/>
        </a:p>
      </dgm:t>
    </dgm:pt>
    <dgm:pt modelId="{2F09AF50-FF44-491E-97CB-79FD17F5A9B2}" type="sibTrans" cxnId="{66397963-8618-4956-BF88-448200C75650}">
      <dgm:prSet/>
      <dgm:spPr/>
      <dgm:t>
        <a:bodyPr/>
        <a:lstStyle/>
        <a:p>
          <a:endParaRPr lang="es-EC"/>
        </a:p>
      </dgm:t>
    </dgm:pt>
    <dgm:pt modelId="{5FA9F59F-7DDB-498C-B829-B27B36FDD22C}">
      <dgm:prSet phldrT="[Texto]"/>
      <dgm:spPr/>
      <dgm:t>
        <a:bodyPr/>
        <a:lstStyle/>
        <a:p>
          <a:r>
            <a:rPr lang="es-ES_tradnl" dirty="0" smtClean="0"/>
            <a:t>Ser una empresa líder en la operación turística en la provincia de Pastaza, promoviendo la armonía y la conservación ambiental como eje del desarrollo turístico.</a:t>
          </a:r>
          <a:endParaRPr lang="es-EC" dirty="0"/>
        </a:p>
      </dgm:t>
    </dgm:pt>
    <dgm:pt modelId="{906D9D21-480C-448E-A38E-6EDB8A7CF4D0}" type="parTrans" cxnId="{4238C37B-0DF9-42F3-8EE5-FCD7836A0143}">
      <dgm:prSet/>
      <dgm:spPr/>
      <dgm:t>
        <a:bodyPr/>
        <a:lstStyle/>
        <a:p>
          <a:endParaRPr lang="es-EC"/>
        </a:p>
      </dgm:t>
    </dgm:pt>
    <dgm:pt modelId="{04F92CB7-282D-41F2-9CBD-B72834789A01}" type="sibTrans" cxnId="{4238C37B-0DF9-42F3-8EE5-FCD7836A0143}">
      <dgm:prSet/>
      <dgm:spPr/>
      <dgm:t>
        <a:bodyPr/>
        <a:lstStyle/>
        <a:p>
          <a:endParaRPr lang="es-EC"/>
        </a:p>
      </dgm:t>
    </dgm:pt>
    <dgm:pt modelId="{A55DC200-6C53-4A90-876E-3D52EE80DA1C}">
      <dgm:prSet phldrT="[Texto]"/>
      <dgm:spPr/>
      <dgm:t>
        <a:bodyPr/>
        <a:lstStyle/>
        <a:p>
          <a:r>
            <a:rPr lang="es-ES_tradnl" b="1" i="0" dirty="0" smtClean="0"/>
            <a:t>Misión</a:t>
          </a:r>
          <a:endParaRPr lang="es-EC" dirty="0"/>
        </a:p>
      </dgm:t>
    </dgm:pt>
    <dgm:pt modelId="{29FDA7EE-0667-497C-AD19-6E95B876E2BF}" type="parTrans" cxnId="{996C5AA0-7A7E-45EA-83AF-2432FAF215AF}">
      <dgm:prSet/>
      <dgm:spPr/>
      <dgm:t>
        <a:bodyPr/>
        <a:lstStyle/>
        <a:p>
          <a:endParaRPr lang="es-EC"/>
        </a:p>
      </dgm:t>
    </dgm:pt>
    <dgm:pt modelId="{81B32023-7981-408D-BA2E-775A44525179}" type="sibTrans" cxnId="{996C5AA0-7A7E-45EA-83AF-2432FAF215AF}">
      <dgm:prSet/>
      <dgm:spPr/>
      <dgm:t>
        <a:bodyPr/>
        <a:lstStyle/>
        <a:p>
          <a:endParaRPr lang="es-EC"/>
        </a:p>
      </dgm:t>
    </dgm:pt>
    <dgm:pt modelId="{CD250451-7CDB-49C9-B301-052251FD4FF4}">
      <dgm:prSet/>
      <dgm:spPr/>
      <dgm:t>
        <a:bodyPr/>
        <a:lstStyle/>
        <a:p>
          <a:r>
            <a:rPr lang="es-ES_tradnl" dirty="0" smtClean="0"/>
            <a:t>Brindar el servicio de operación turística dentro de la provincia de Pastaza, con énfasis en la responsabilidad social y ambiental a través de la ética, buscando la satisfacción integral del turista</a:t>
          </a:r>
          <a:endParaRPr lang="es-EC" dirty="0"/>
        </a:p>
      </dgm:t>
    </dgm:pt>
    <dgm:pt modelId="{CB713D25-F57B-43F6-85D1-9676BBBE0C04}" type="parTrans" cxnId="{901F7A44-2FBF-414C-AEA9-6EEEFC552808}">
      <dgm:prSet/>
      <dgm:spPr/>
      <dgm:t>
        <a:bodyPr/>
        <a:lstStyle/>
        <a:p>
          <a:endParaRPr lang="es-EC"/>
        </a:p>
      </dgm:t>
    </dgm:pt>
    <dgm:pt modelId="{5C5D0B3A-0D46-4785-BB62-916EF70D9C2C}" type="sibTrans" cxnId="{901F7A44-2FBF-414C-AEA9-6EEEFC552808}">
      <dgm:prSet/>
      <dgm:spPr/>
      <dgm:t>
        <a:bodyPr/>
        <a:lstStyle/>
        <a:p>
          <a:endParaRPr lang="es-EC"/>
        </a:p>
      </dgm:t>
    </dgm:pt>
    <dgm:pt modelId="{5765BF1D-5A9A-401D-9781-AA2EEF186F2F}">
      <dgm:prSet/>
      <dgm:spPr/>
      <dgm:t>
        <a:bodyPr/>
        <a:lstStyle/>
        <a:p>
          <a:r>
            <a:rPr lang="es-ES_tradnl" b="1" smtClean="0"/>
            <a:t>Principios y Valores</a:t>
          </a:r>
          <a:endParaRPr lang="es-EC" dirty="0"/>
        </a:p>
      </dgm:t>
    </dgm:pt>
    <dgm:pt modelId="{58383903-A437-46FA-A477-883423A5F169}" type="parTrans" cxnId="{2C77DBC7-D5B6-4194-8684-C92260889277}">
      <dgm:prSet/>
      <dgm:spPr/>
      <dgm:t>
        <a:bodyPr/>
        <a:lstStyle/>
        <a:p>
          <a:endParaRPr lang="es-EC"/>
        </a:p>
      </dgm:t>
    </dgm:pt>
    <dgm:pt modelId="{A742449C-6727-46A1-83F3-5987389B73CE}" type="sibTrans" cxnId="{2C77DBC7-D5B6-4194-8684-C92260889277}">
      <dgm:prSet/>
      <dgm:spPr/>
      <dgm:t>
        <a:bodyPr/>
        <a:lstStyle/>
        <a:p>
          <a:endParaRPr lang="es-EC"/>
        </a:p>
      </dgm:t>
    </dgm:pt>
    <dgm:pt modelId="{3C96A3B9-5D97-4131-9845-51DE826FAD82}">
      <dgm:prSet/>
      <dgm:spPr/>
      <dgm:t>
        <a:bodyPr/>
        <a:lstStyle/>
        <a:p>
          <a:r>
            <a:rPr lang="es-ES_tradnl" smtClean="0"/>
            <a:t>Creatividad</a:t>
          </a:r>
          <a:endParaRPr lang="es-EC" dirty="0"/>
        </a:p>
      </dgm:t>
    </dgm:pt>
    <dgm:pt modelId="{81E6E78A-3710-4531-AA1F-8DE96789ABF5}" type="parTrans" cxnId="{F500CD1A-CE94-4046-8A17-888D5FB472DD}">
      <dgm:prSet/>
      <dgm:spPr/>
      <dgm:t>
        <a:bodyPr/>
        <a:lstStyle/>
        <a:p>
          <a:endParaRPr lang="es-EC"/>
        </a:p>
      </dgm:t>
    </dgm:pt>
    <dgm:pt modelId="{6EEE29F1-C54F-42E4-BB7E-D45F78C5CE0B}" type="sibTrans" cxnId="{F500CD1A-CE94-4046-8A17-888D5FB472DD}">
      <dgm:prSet/>
      <dgm:spPr/>
      <dgm:t>
        <a:bodyPr/>
        <a:lstStyle/>
        <a:p>
          <a:endParaRPr lang="es-EC"/>
        </a:p>
      </dgm:t>
    </dgm:pt>
    <dgm:pt modelId="{0DD38616-CC20-443E-A191-315F9DB47B5F}">
      <dgm:prSet/>
      <dgm:spPr/>
      <dgm:t>
        <a:bodyPr/>
        <a:lstStyle/>
        <a:p>
          <a:r>
            <a:rPr lang="es-ES_tradnl" smtClean="0"/>
            <a:t>Confianza</a:t>
          </a:r>
          <a:endParaRPr lang="es-EC"/>
        </a:p>
      </dgm:t>
    </dgm:pt>
    <dgm:pt modelId="{5E5E30E7-FDBE-411C-B252-DB142EDB9CC5}" type="parTrans" cxnId="{7620E5DB-A02E-48FA-8C53-71AC1E1C35A3}">
      <dgm:prSet/>
      <dgm:spPr/>
      <dgm:t>
        <a:bodyPr/>
        <a:lstStyle/>
        <a:p>
          <a:endParaRPr lang="es-EC"/>
        </a:p>
      </dgm:t>
    </dgm:pt>
    <dgm:pt modelId="{3FD66B9E-809F-445D-9E12-2689C927F4A0}" type="sibTrans" cxnId="{7620E5DB-A02E-48FA-8C53-71AC1E1C35A3}">
      <dgm:prSet/>
      <dgm:spPr/>
      <dgm:t>
        <a:bodyPr/>
        <a:lstStyle/>
        <a:p>
          <a:endParaRPr lang="es-EC"/>
        </a:p>
      </dgm:t>
    </dgm:pt>
    <dgm:pt modelId="{E03F4743-1363-4F76-BCEE-35C1E74ACEFB}">
      <dgm:prSet/>
      <dgm:spPr/>
      <dgm:t>
        <a:bodyPr/>
        <a:lstStyle/>
        <a:p>
          <a:r>
            <a:rPr lang="es-ES_tradnl" dirty="0" smtClean="0"/>
            <a:t>Eficiencia</a:t>
          </a:r>
          <a:endParaRPr lang="es-EC" dirty="0"/>
        </a:p>
      </dgm:t>
    </dgm:pt>
    <dgm:pt modelId="{913F85DC-C180-4962-8E24-E6BFEC17FE0B}" type="parTrans" cxnId="{8AB1794C-E05D-4C28-A23C-E2965DC29968}">
      <dgm:prSet/>
      <dgm:spPr/>
      <dgm:t>
        <a:bodyPr/>
        <a:lstStyle/>
        <a:p>
          <a:endParaRPr lang="es-EC"/>
        </a:p>
      </dgm:t>
    </dgm:pt>
    <dgm:pt modelId="{064F8DFC-DA1A-441E-A66D-49B641BE080F}" type="sibTrans" cxnId="{8AB1794C-E05D-4C28-A23C-E2965DC29968}">
      <dgm:prSet/>
      <dgm:spPr/>
      <dgm:t>
        <a:bodyPr/>
        <a:lstStyle/>
        <a:p>
          <a:endParaRPr lang="es-EC"/>
        </a:p>
      </dgm:t>
    </dgm:pt>
    <dgm:pt modelId="{B983FF3E-A7FC-4ED0-9836-70FC9431B393}" type="pres">
      <dgm:prSet presAssocID="{C72DF295-08DE-47CE-A1BA-BBF217D2C378}" presName="Name0" presStyleCnt="0">
        <dgm:presLayoutVars>
          <dgm:dir/>
          <dgm:animLvl val="lvl"/>
          <dgm:resizeHandles/>
        </dgm:presLayoutVars>
      </dgm:prSet>
      <dgm:spPr/>
      <dgm:t>
        <a:bodyPr/>
        <a:lstStyle/>
        <a:p>
          <a:endParaRPr lang="es-EC"/>
        </a:p>
      </dgm:t>
    </dgm:pt>
    <dgm:pt modelId="{FAC784AA-DB7C-4614-B226-78DC48AD55A5}" type="pres">
      <dgm:prSet presAssocID="{BEDD5E39-F160-44BE-AB02-1070ACC40156}" presName="linNode" presStyleCnt="0"/>
      <dgm:spPr/>
    </dgm:pt>
    <dgm:pt modelId="{3DAA2E4A-22B7-4387-B636-DED67BDFD66E}" type="pres">
      <dgm:prSet presAssocID="{BEDD5E39-F160-44BE-AB02-1070ACC40156}" presName="parentShp" presStyleLbl="node1" presStyleIdx="0" presStyleCnt="3">
        <dgm:presLayoutVars>
          <dgm:bulletEnabled val="1"/>
        </dgm:presLayoutVars>
      </dgm:prSet>
      <dgm:spPr/>
      <dgm:t>
        <a:bodyPr/>
        <a:lstStyle/>
        <a:p>
          <a:endParaRPr lang="es-EC"/>
        </a:p>
      </dgm:t>
    </dgm:pt>
    <dgm:pt modelId="{37BBFF2C-FAF9-4C0E-BB75-B4BEB7A1DE53}" type="pres">
      <dgm:prSet presAssocID="{BEDD5E39-F160-44BE-AB02-1070ACC40156}" presName="childShp" presStyleLbl="bgAccFollowNode1" presStyleIdx="0" presStyleCnt="3">
        <dgm:presLayoutVars>
          <dgm:bulletEnabled val="1"/>
        </dgm:presLayoutVars>
      </dgm:prSet>
      <dgm:spPr/>
      <dgm:t>
        <a:bodyPr/>
        <a:lstStyle/>
        <a:p>
          <a:endParaRPr lang="es-EC"/>
        </a:p>
      </dgm:t>
    </dgm:pt>
    <dgm:pt modelId="{A73305AA-32D6-4292-9FAD-8EABDC7AAFB2}" type="pres">
      <dgm:prSet presAssocID="{2F09AF50-FF44-491E-97CB-79FD17F5A9B2}" presName="spacing" presStyleCnt="0"/>
      <dgm:spPr/>
    </dgm:pt>
    <dgm:pt modelId="{B7D6A104-1739-42E9-AD85-7E37722D14C7}" type="pres">
      <dgm:prSet presAssocID="{A55DC200-6C53-4A90-876E-3D52EE80DA1C}" presName="linNode" presStyleCnt="0"/>
      <dgm:spPr/>
    </dgm:pt>
    <dgm:pt modelId="{AB48E5FC-2A70-4852-9777-E509FA33C589}" type="pres">
      <dgm:prSet presAssocID="{A55DC200-6C53-4A90-876E-3D52EE80DA1C}" presName="parentShp" presStyleLbl="node1" presStyleIdx="1" presStyleCnt="3">
        <dgm:presLayoutVars>
          <dgm:bulletEnabled val="1"/>
        </dgm:presLayoutVars>
      </dgm:prSet>
      <dgm:spPr/>
      <dgm:t>
        <a:bodyPr/>
        <a:lstStyle/>
        <a:p>
          <a:endParaRPr lang="es-EC"/>
        </a:p>
      </dgm:t>
    </dgm:pt>
    <dgm:pt modelId="{8BE08D2D-61A6-4E1D-AAA0-2599A5C35DF7}" type="pres">
      <dgm:prSet presAssocID="{A55DC200-6C53-4A90-876E-3D52EE80DA1C}" presName="childShp" presStyleLbl="bgAccFollowNode1" presStyleIdx="1" presStyleCnt="3">
        <dgm:presLayoutVars>
          <dgm:bulletEnabled val="1"/>
        </dgm:presLayoutVars>
      </dgm:prSet>
      <dgm:spPr/>
      <dgm:t>
        <a:bodyPr/>
        <a:lstStyle/>
        <a:p>
          <a:endParaRPr lang="es-EC"/>
        </a:p>
      </dgm:t>
    </dgm:pt>
    <dgm:pt modelId="{FDB938E6-9324-46AF-9EFE-64DA3A340618}" type="pres">
      <dgm:prSet presAssocID="{81B32023-7981-408D-BA2E-775A44525179}" presName="spacing" presStyleCnt="0"/>
      <dgm:spPr/>
    </dgm:pt>
    <dgm:pt modelId="{D257B6CF-194A-4603-86E5-1962360393B2}" type="pres">
      <dgm:prSet presAssocID="{5765BF1D-5A9A-401D-9781-AA2EEF186F2F}" presName="linNode" presStyleCnt="0"/>
      <dgm:spPr/>
    </dgm:pt>
    <dgm:pt modelId="{681D944D-6E6F-4459-8566-03F15CB6AE8C}" type="pres">
      <dgm:prSet presAssocID="{5765BF1D-5A9A-401D-9781-AA2EEF186F2F}" presName="parentShp" presStyleLbl="node1" presStyleIdx="2" presStyleCnt="3">
        <dgm:presLayoutVars>
          <dgm:bulletEnabled val="1"/>
        </dgm:presLayoutVars>
      </dgm:prSet>
      <dgm:spPr/>
      <dgm:t>
        <a:bodyPr/>
        <a:lstStyle/>
        <a:p>
          <a:endParaRPr lang="es-EC"/>
        </a:p>
      </dgm:t>
    </dgm:pt>
    <dgm:pt modelId="{27D62713-E892-4EBC-9667-F21C5CEEB017}" type="pres">
      <dgm:prSet presAssocID="{5765BF1D-5A9A-401D-9781-AA2EEF186F2F}" presName="childShp" presStyleLbl="bgAccFollowNode1" presStyleIdx="2" presStyleCnt="3">
        <dgm:presLayoutVars>
          <dgm:bulletEnabled val="1"/>
        </dgm:presLayoutVars>
      </dgm:prSet>
      <dgm:spPr/>
      <dgm:t>
        <a:bodyPr/>
        <a:lstStyle/>
        <a:p>
          <a:endParaRPr lang="es-EC"/>
        </a:p>
      </dgm:t>
    </dgm:pt>
  </dgm:ptLst>
  <dgm:cxnLst>
    <dgm:cxn modelId="{66397963-8618-4956-BF88-448200C75650}" srcId="{C72DF295-08DE-47CE-A1BA-BBF217D2C378}" destId="{BEDD5E39-F160-44BE-AB02-1070ACC40156}" srcOrd="0" destOrd="0" parTransId="{CDC37DE3-3363-4CA4-B787-FF58D81173D7}" sibTransId="{2F09AF50-FF44-491E-97CB-79FD17F5A9B2}"/>
    <dgm:cxn modelId="{901F7A44-2FBF-414C-AEA9-6EEEFC552808}" srcId="{A55DC200-6C53-4A90-876E-3D52EE80DA1C}" destId="{CD250451-7CDB-49C9-B301-052251FD4FF4}" srcOrd="0" destOrd="0" parTransId="{CB713D25-F57B-43F6-85D1-9676BBBE0C04}" sibTransId="{5C5D0B3A-0D46-4785-BB62-916EF70D9C2C}"/>
    <dgm:cxn modelId="{4408478A-BAE2-4AAD-8443-23913600177C}" type="presOf" srcId="{5765BF1D-5A9A-401D-9781-AA2EEF186F2F}" destId="{681D944D-6E6F-4459-8566-03F15CB6AE8C}" srcOrd="0" destOrd="0" presId="urn:microsoft.com/office/officeart/2005/8/layout/vList6"/>
    <dgm:cxn modelId="{D924CE46-19E0-429F-B56B-FBDD83BC139D}" type="presOf" srcId="{5FA9F59F-7DDB-498C-B829-B27B36FDD22C}" destId="{37BBFF2C-FAF9-4C0E-BB75-B4BEB7A1DE53}" srcOrd="0" destOrd="0" presId="urn:microsoft.com/office/officeart/2005/8/layout/vList6"/>
    <dgm:cxn modelId="{7EA4A074-8313-4AA8-A829-784B00B7E7D6}" type="presOf" srcId="{E03F4743-1363-4F76-BCEE-35C1E74ACEFB}" destId="{27D62713-E892-4EBC-9667-F21C5CEEB017}" srcOrd="0" destOrd="2" presId="urn:microsoft.com/office/officeart/2005/8/layout/vList6"/>
    <dgm:cxn modelId="{996C5AA0-7A7E-45EA-83AF-2432FAF215AF}" srcId="{C72DF295-08DE-47CE-A1BA-BBF217D2C378}" destId="{A55DC200-6C53-4A90-876E-3D52EE80DA1C}" srcOrd="1" destOrd="0" parTransId="{29FDA7EE-0667-497C-AD19-6E95B876E2BF}" sibTransId="{81B32023-7981-408D-BA2E-775A44525179}"/>
    <dgm:cxn modelId="{801106C7-4794-48D1-A276-A790F37B2E13}" type="presOf" srcId="{A55DC200-6C53-4A90-876E-3D52EE80DA1C}" destId="{AB48E5FC-2A70-4852-9777-E509FA33C589}" srcOrd="0" destOrd="0" presId="urn:microsoft.com/office/officeart/2005/8/layout/vList6"/>
    <dgm:cxn modelId="{E5CBB814-BE60-4792-BFCE-D167F2B3F7C8}" type="presOf" srcId="{C72DF295-08DE-47CE-A1BA-BBF217D2C378}" destId="{B983FF3E-A7FC-4ED0-9836-70FC9431B393}" srcOrd="0" destOrd="0" presId="urn:microsoft.com/office/officeart/2005/8/layout/vList6"/>
    <dgm:cxn modelId="{2C77DBC7-D5B6-4194-8684-C92260889277}" srcId="{C72DF295-08DE-47CE-A1BA-BBF217D2C378}" destId="{5765BF1D-5A9A-401D-9781-AA2EEF186F2F}" srcOrd="2" destOrd="0" parTransId="{58383903-A437-46FA-A477-883423A5F169}" sibTransId="{A742449C-6727-46A1-83F3-5987389B73CE}"/>
    <dgm:cxn modelId="{BFDC4240-3120-4F02-BA43-B0E336EF4A21}" type="presOf" srcId="{BEDD5E39-F160-44BE-AB02-1070ACC40156}" destId="{3DAA2E4A-22B7-4387-B636-DED67BDFD66E}" srcOrd="0" destOrd="0" presId="urn:microsoft.com/office/officeart/2005/8/layout/vList6"/>
    <dgm:cxn modelId="{A80601B2-B9D1-4F5C-A668-085CC5985036}" type="presOf" srcId="{3C96A3B9-5D97-4131-9845-51DE826FAD82}" destId="{27D62713-E892-4EBC-9667-F21C5CEEB017}" srcOrd="0" destOrd="0" presId="urn:microsoft.com/office/officeart/2005/8/layout/vList6"/>
    <dgm:cxn modelId="{224D108E-1978-4E25-BA86-96FC18F13D9C}" type="presOf" srcId="{0DD38616-CC20-443E-A191-315F9DB47B5F}" destId="{27D62713-E892-4EBC-9667-F21C5CEEB017}" srcOrd="0" destOrd="1" presId="urn:microsoft.com/office/officeart/2005/8/layout/vList6"/>
    <dgm:cxn modelId="{7620E5DB-A02E-48FA-8C53-71AC1E1C35A3}" srcId="{5765BF1D-5A9A-401D-9781-AA2EEF186F2F}" destId="{0DD38616-CC20-443E-A191-315F9DB47B5F}" srcOrd="1" destOrd="0" parTransId="{5E5E30E7-FDBE-411C-B252-DB142EDB9CC5}" sibTransId="{3FD66B9E-809F-445D-9E12-2689C927F4A0}"/>
    <dgm:cxn modelId="{F500CD1A-CE94-4046-8A17-888D5FB472DD}" srcId="{5765BF1D-5A9A-401D-9781-AA2EEF186F2F}" destId="{3C96A3B9-5D97-4131-9845-51DE826FAD82}" srcOrd="0" destOrd="0" parTransId="{81E6E78A-3710-4531-AA1F-8DE96789ABF5}" sibTransId="{6EEE29F1-C54F-42E4-BB7E-D45F78C5CE0B}"/>
    <dgm:cxn modelId="{EA45EC45-A865-43C9-ABF6-58E57EF4C0DD}" type="presOf" srcId="{CD250451-7CDB-49C9-B301-052251FD4FF4}" destId="{8BE08D2D-61A6-4E1D-AAA0-2599A5C35DF7}" srcOrd="0" destOrd="0" presId="urn:microsoft.com/office/officeart/2005/8/layout/vList6"/>
    <dgm:cxn modelId="{4238C37B-0DF9-42F3-8EE5-FCD7836A0143}" srcId="{BEDD5E39-F160-44BE-AB02-1070ACC40156}" destId="{5FA9F59F-7DDB-498C-B829-B27B36FDD22C}" srcOrd="0" destOrd="0" parTransId="{906D9D21-480C-448E-A38E-6EDB8A7CF4D0}" sibTransId="{04F92CB7-282D-41F2-9CBD-B72834789A01}"/>
    <dgm:cxn modelId="{8AB1794C-E05D-4C28-A23C-E2965DC29968}" srcId="{5765BF1D-5A9A-401D-9781-AA2EEF186F2F}" destId="{E03F4743-1363-4F76-BCEE-35C1E74ACEFB}" srcOrd="2" destOrd="0" parTransId="{913F85DC-C180-4962-8E24-E6BFEC17FE0B}" sibTransId="{064F8DFC-DA1A-441E-A66D-49B641BE080F}"/>
    <dgm:cxn modelId="{3C340CFE-9283-402E-BBAD-C27E96E4B4BF}" type="presParOf" srcId="{B983FF3E-A7FC-4ED0-9836-70FC9431B393}" destId="{FAC784AA-DB7C-4614-B226-78DC48AD55A5}" srcOrd="0" destOrd="0" presId="urn:microsoft.com/office/officeart/2005/8/layout/vList6"/>
    <dgm:cxn modelId="{0923730F-AB22-4D51-95F2-78D2F5A94565}" type="presParOf" srcId="{FAC784AA-DB7C-4614-B226-78DC48AD55A5}" destId="{3DAA2E4A-22B7-4387-B636-DED67BDFD66E}" srcOrd="0" destOrd="0" presId="urn:microsoft.com/office/officeart/2005/8/layout/vList6"/>
    <dgm:cxn modelId="{B9282CCE-B47C-415B-8BEC-3E21271FB0F8}" type="presParOf" srcId="{FAC784AA-DB7C-4614-B226-78DC48AD55A5}" destId="{37BBFF2C-FAF9-4C0E-BB75-B4BEB7A1DE53}" srcOrd="1" destOrd="0" presId="urn:microsoft.com/office/officeart/2005/8/layout/vList6"/>
    <dgm:cxn modelId="{688EFF07-2938-4F3E-BC58-0E576BDA9BE9}" type="presParOf" srcId="{B983FF3E-A7FC-4ED0-9836-70FC9431B393}" destId="{A73305AA-32D6-4292-9FAD-8EABDC7AAFB2}" srcOrd="1" destOrd="0" presId="urn:microsoft.com/office/officeart/2005/8/layout/vList6"/>
    <dgm:cxn modelId="{315B8390-C201-4AC4-AE11-F63FDF8B086F}" type="presParOf" srcId="{B983FF3E-A7FC-4ED0-9836-70FC9431B393}" destId="{B7D6A104-1739-42E9-AD85-7E37722D14C7}" srcOrd="2" destOrd="0" presId="urn:microsoft.com/office/officeart/2005/8/layout/vList6"/>
    <dgm:cxn modelId="{45299325-C857-4B76-9780-F790B0DE48A3}" type="presParOf" srcId="{B7D6A104-1739-42E9-AD85-7E37722D14C7}" destId="{AB48E5FC-2A70-4852-9777-E509FA33C589}" srcOrd="0" destOrd="0" presId="urn:microsoft.com/office/officeart/2005/8/layout/vList6"/>
    <dgm:cxn modelId="{9D4DA9D9-EE67-4AFA-BCD2-8491AA90CEF5}" type="presParOf" srcId="{B7D6A104-1739-42E9-AD85-7E37722D14C7}" destId="{8BE08D2D-61A6-4E1D-AAA0-2599A5C35DF7}" srcOrd="1" destOrd="0" presId="urn:microsoft.com/office/officeart/2005/8/layout/vList6"/>
    <dgm:cxn modelId="{28ABB77D-641A-49A0-8B4E-FB79196DFEC5}" type="presParOf" srcId="{B983FF3E-A7FC-4ED0-9836-70FC9431B393}" destId="{FDB938E6-9324-46AF-9EFE-64DA3A340618}" srcOrd="3" destOrd="0" presId="urn:microsoft.com/office/officeart/2005/8/layout/vList6"/>
    <dgm:cxn modelId="{CEA03594-430D-476D-A6AA-6F3EDAFDDFA6}" type="presParOf" srcId="{B983FF3E-A7FC-4ED0-9836-70FC9431B393}" destId="{D257B6CF-194A-4603-86E5-1962360393B2}" srcOrd="4" destOrd="0" presId="urn:microsoft.com/office/officeart/2005/8/layout/vList6"/>
    <dgm:cxn modelId="{971A89D4-9B1B-4561-ACDB-5B8798AE86CC}" type="presParOf" srcId="{D257B6CF-194A-4603-86E5-1962360393B2}" destId="{681D944D-6E6F-4459-8566-03F15CB6AE8C}" srcOrd="0" destOrd="0" presId="urn:microsoft.com/office/officeart/2005/8/layout/vList6"/>
    <dgm:cxn modelId="{CCA49623-5559-4636-8F72-65EF1815BBF9}" type="presParOf" srcId="{D257B6CF-194A-4603-86E5-1962360393B2}" destId="{27D62713-E892-4EBC-9667-F21C5CEEB01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246EA7-FE5E-4471-A37E-5E9A938BFD30}" type="datetimeFigureOut">
              <a:rPr lang="es-EC" smtClean="0"/>
              <a:t>1/3/2016</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AC79DD-3B30-4638-A9AE-670E8D890397}" type="slidenum">
              <a:rPr lang="es-EC" smtClean="0"/>
              <a:t>‹Nº›</a:t>
            </a:fld>
            <a:endParaRPr lang="es-EC"/>
          </a:p>
        </p:txBody>
      </p:sp>
    </p:spTree>
    <p:extLst>
      <p:ext uri="{BB962C8B-B14F-4D97-AF65-F5344CB8AC3E}">
        <p14:creationId xmlns:p14="http://schemas.microsoft.com/office/powerpoint/2010/main" val="4078130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8BAC79DD-3B30-4638-A9AE-670E8D890397}" type="slidenum">
              <a:rPr lang="es-EC" smtClean="0"/>
              <a:t>34</a:t>
            </a:fld>
            <a:endParaRPr lang="es-EC"/>
          </a:p>
        </p:txBody>
      </p:sp>
    </p:spTree>
    <p:extLst>
      <p:ext uri="{BB962C8B-B14F-4D97-AF65-F5344CB8AC3E}">
        <p14:creationId xmlns:p14="http://schemas.microsoft.com/office/powerpoint/2010/main" val="4021022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E002E6C-0A58-45E3-8DF6-2E79BC5F5A7E}" type="datetimeFigureOut">
              <a:rPr lang="es-EC" smtClean="0"/>
              <a:t>1/3/2016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FB9D4C6-B209-4508-84EE-C442C398B481}"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E002E6C-0A58-45E3-8DF6-2E79BC5F5A7E}" type="datetimeFigureOut">
              <a:rPr lang="es-EC" smtClean="0"/>
              <a:t>1/3/2016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FB9D4C6-B209-4508-84EE-C442C398B481}"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E002E6C-0A58-45E3-8DF6-2E79BC5F5A7E}" type="datetimeFigureOut">
              <a:rPr lang="es-EC" smtClean="0"/>
              <a:t>1/3/2016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FB9D4C6-B209-4508-84EE-C442C398B481}"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E002E6C-0A58-45E3-8DF6-2E79BC5F5A7E}" type="datetimeFigureOut">
              <a:rPr lang="es-EC" smtClean="0"/>
              <a:t>1/3/2016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FB9D4C6-B209-4508-84EE-C442C398B481}"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E002E6C-0A58-45E3-8DF6-2E79BC5F5A7E}" type="datetimeFigureOut">
              <a:rPr lang="es-EC" smtClean="0"/>
              <a:t>1/3/2016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FB9D4C6-B209-4508-84EE-C442C398B481}"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E002E6C-0A58-45E3-8DF6-2E79BC5F5A7E}" type="datetimeFigureOut">
              <a:rPr lang="es-EC" smtClean="0"/>
              <a:t>1/3/2016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FB9D4C6-B209-4508-84EE-C442C398B481}"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8E002E6C-0A58-45E3-8DF6-2E79BC5F5A7E}" type="datetimeFigureOut">
              <a:rPr lang="es-EC" smtClean="0"/>
              <a:t>1/3/2016</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5FB9D4C6-B209-4508-84EE-C442C398B481}"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8E002E6C-0A58-45E3-8DF6-2E79BC5F5A7E}" type="datetimeFigureOut">
              <a:rPr lang="es-EC" smtClean="0"/>
              <a:t>1/3/2016</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5FB9D4C6-B209-4508-84EE-C442C398B481}"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002E6C-0A58-45E3-8DF6-2E79BC5F5A7E}" type="datetimeFigureOut">
              <a:rPr lang="es-EC" smtClean="0"/>
              <a:t>1/3/2016</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5FB9D4C6-B209-4508-84EE-C442C398B481}"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E002E6C-0A58-45E3-8DF6-2E79BC5F5A7E}" type="datetimeFigureOut">
              <a:rPr lang="es-EC" smtClean="0"/>
              <a:t>1/3/2016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FB9D4C6-B209-4508-84EE-C442C398B481}" type="slidenum">
              <a:rPr lang="es-EC" smtClean="0"/>
              <a:t>‹Nº›</a:t>
            </a:fld>
            <a:endParaRPr lang="es-EC"/>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8E002E6C-0A58-45E3-8DF6-2E79BC5F5A7E}" type="datetimeFigureOut">
              <a:rPr lang="es-EC" smtClean="0"/>
              <a:t>1/3/2016</a:t>
            </a:fld>
            <a:endParaRPr lang="es-EC"/>
          </a:p>
        </p:txBody>
      </p:sp>
      <p:sp>
        <p:nvSpPr>
          <p:cNvPr id="9" name="Slide Number Placeholder 8"/>
          <p:cNvSpPr>
            <a:spLocks noGrp="1"/>
          </p:cNvSpPr>
          <p:nvPr>
            <p:ph type="sldNum" sz="quarter" idx="11"/>
          </p:nvPr>
        </p:nvSpPr>
        <p:spPr/>
        <p:txBody>
          <a:bodyPr/>
          <a:lstStyle/>
          <a:p>
            <a:fld id="{5FB9D4C6-B209-4508-84EE-C442C398B481}" type="slidenum">
              <a:rPr lang="es-EC" smtClean="0"/>
              <a:t>‹Nº›</a:t>
            </a:fld>
            <a:endParaRPr lang="es-EC"/>
          </a:p>
        </p:txBody>
      </p:sp>
      <p:sp>
        <p:nvSpPr>
          <p:cNvPr id="10" name="Footer Placeholder 9"/>
          <p:cNvSpPr>
            <a:spLocks noGrp="1"/>
          </p:cNvSpPr>
          <p:nvPr>
            <p:ph type="ftr" sz="quarter" idx="12"/>
          </p:nvPr>
        </p:nvSpPr>
        <p:spPr/>
        <p:txBody>
          <a:bodyPr/>
          <a:lstStyle/>
          <a:p>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FB9D4C6-B209-4508-84EE-C442C398B481}" type="slidenum">
              <a:rPr lang="es-EC" smtClean="0"/>
              <a:t>‹Nº›</a:t>
            </a:fld>
            <a:endParaRPr lang="es-EC"/>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EC"/>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E002E6C-0A58-45E3-8DF6-2E79BC5F5A7E}" type="datetimeFigureOut">
              <a:rPr lang="es-EC" smtClean="0"/>
              <a:t>1/3/2016</a:t>
            </a:fld>
            <a:endParaRPr lang="es-EC"/>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3.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11560" y="1737823"/>
            <a:ext cx="7272808" cy="4896544"/>
          </a:xfrm>
        </p:spPr>
        <p:txBody>
          <a:bodyPr>
            <a:normAutofit fontScale="92500" lnSpcReduction="20000"/>
          </a:bodyPr>
          <a:lstStyle/>
          <a:p>
            <a:pPr algn="ctr"/>
            <a:r>
              <a:rPr lang="es-EC" b="1" dirty="0">
                <a:solidFill>
                  <a:schemeClr val="tx1"/>
                </a:solidFill>
              </a:rPr>
              <a:t>DEPARTAMENTO DE CIENCIAS ECONÓMICAS ADMINISTRATIVAS Y DE COMERCIO</a:t>
            </a:r>
            <a:endParaRPr lang="es-EC" dirty="0">
              <a:solidFill>
                <a:schemeClr val="tx1"/>
              </a:solidFill>
            </a:endParaRPr>
          </a:p>
          <a:p>
            <a:pPr algn="ctr"/>
            <a:r>
              <a:rPr lang="es-EC" dirty="0">
                <a:solidFill>
                  <a:schemeClr val="tx1"/>
                </a:solidFill>
              </a:rPr>
              <a:t> </a:t>
            </a:r>
          </a:p>
          <a:p>
            <a:pPr algn="ctr"/>
            <a:r>
              <a:rPr lang="es-EC" b="1" dirty="0">
                <a:solidFill>
                  <a:schemeClr val="tx1"/>
                </a:solidFill>
              </a:rPr>
              <a:t>CARRERA DE INGENIERÍA COMERCIAL</a:t>
            </a:r>
            <a:endParaRPr lang="es-EC" dirty="0">
              <a:solidFill>
                <a:schemeClr val="tx1"/>
              </a:solidFill>
            </a:endParaRPr>
          </a:p>
          <a:p>
            <a:pPr algn="ctr"/>
            <a:r>
              <a:rPr lang="es-EC" b="1" dirty="0">
                <a:solidFill>
                  <a:schemeClr val="tx1"/>
                </a:solidFill>
              </a:rPr>
              <a:t> </a:t>
            </a:r>
            <a:endParaRPr lang="es-EC" dirty="0">
              <a:solidFill>
                <a:schemeClr val="tx1"/>
              </a:solidFill>
            </a:endParaRPr>
          </a:p>
          <a:p>
            <a:pPr algn="ctr"/>
            <a:r>
              <a:rPr lang="es-EC" b="1" smtClean="0">
                <a:solidFill>
                  <a:schemeClr val="tx1"/>
                </a:solidFill>
              </a:rPr>
              <a:t>TRABAJO </a:t>
            </a:r>
            <a:r>
              <a:rPr lang="es-EC" b="1" dirty="0">
                <a:solidFill>
                  <a:schemeClr val="tx1"/>
                </a:solidFill>
              </a:rPr>
              <a:t>DE TITULACION PREVIO A LA OBTENCIÓN DEL TITULO DE INGENIERO COMERCIAL</a:t>
            </a:r>
            <a:endParaRPr lang="es-EC" dirty="0">
              <a:solidFill>
                <a:schemeClr val="tx1"/>
              </a:solidFill>
            </a:endParaRPr>
          </a:p>
          <a:p>
            <a:pPr algn="ctr"/>
            <a:r>
              <a:rPr lang="es-EC" b="1" dirty="0">
                <a:solidFill>
                  <a:schemeClr val="tx1"/>
                </a:solidFill>
              </a:rPr>
              <a:t> </a:t>
            </a:r>
            <a:endParaRPr lang="es-EC" dirty="0">
              <a:solidFill>
                <a:schemeClr val="tx1"/>
              </a:solidFill>
            </a:endParaRPr>
          </a:p>
          <a:p>
            <a:pPr algn="ctr"/>
            <a:r>
              <a:rPr lang="es-EC" b="1" dirty="0">
                <a:solidFill>
                  <a:schemeClr val="tx1"/>
                </a:solidFill>
              </a:rPr>
              <a:t>TEMA: </a:t>
            </a:r>
            <a:r>
              <a:rPr lang="es-ES_tradnl" b="1" dirty="0">
                <a:solidFill>
                  <a:schemeClr val="tx1"/>
                </a:solidFill>
              </a:rPr>
              <a:t>ESTUDIO DE FACTIBILIDAD PARA LA CREACIÓN DE UNA OPERADORA DE TURISMO QUE CONTRIBUYA A IMPULSAR EL TURISMO DE LA PROVINCIA DE PASTAZA</a:t>
            </a:r>
            <a:endParaRPr lang="es-EC" dirty="0">
              <a:solidFill>
                <a:schemeClr val="tx1"/>
              </a:solidFill>
            </a:endParaRPr>
          </a:p>
          <a:p>
            <a:pPr algn="ctr"/>
            <a:r>
              <a:rPr lang="es-EC" b="1" dirty="0">
                <a:solidFill>
                  <a:schemeClr val="tx1"/>
                </a:solidFill>
              </a:rPr>
              <a:t> </a:t>
            </a:r>
            <a:endParaRPr lang="es-EC" dirty="0">
              <a:solidFill>
                <a:schemeClr val="tx1"/>
              </a:solidFill>
            </a:endParaRPr>
          </a:p>
          <a:p>
            <a:pPr algn="ctr"/>
            <a:r>
              <a:rPr lang="es-EC" b="1" dirty="0">
                <a:solidFill>
                  <a:schemeClr val="tx1"/>
                </a:solidFill>
              </a:rPr>
              <a:t>AUTOR: FREIRE PAZMIÑO, VANESSA ELIZABETH</a:t>
            </a:r>
            <a:endParaRPr lang="es-EC" dirty="0">
              <a:solidFill>
                <a:schemeClr val="tx1"/>
              </a:solidFill>
            </a:endParaRPr>
          </a:p>
          <a:p>
            <a:pPr algn="ctr"/>
            <a:r>
              <a:rPr lang="es-EC" b="1" dirty="0">
                <a:solidFill>
                  <a:schemeClr val="tx1"/>
                </a:solidFill>
              </a:rPr>
              <a:t> </a:t>
            </a:r>
            <a:endParaRPr lang="es-EC" dirty="0" smtClean="0">
              <a:solidFill>
                <a:schemeClr val="tx1"/>
              </a:solidFill>
            </a:endParaRPr>
          </a:p>
          <a:p>
            <a:pPr algn="ctr"/>
            <a:r>
              <a:rPr lang="es-EC" b="1" dirty="0" smtClean="0">
                <a:solidFill>
                  <a:schemeClr val="tx1"/>
                </a:solidFill>
              </a:rPr>
              <a:t> </a:t>
            </a:r>
            <a:endParaRPr lang="es-EC" dirty="0" smtClean="0">
              <a:solidFill>
                <a:schemeClr val="tx1"/>
              </a:solidFill>
            </a:endParaRPr>
          </a:p>
          <a:p>
            <a:pPr algn="ctr"/>
            <a:r>
              <a:rPr lang="es-EC" b="1" dirty="0" smtClean="0">
                <a:solidFill>
                  <a:schemeClr val="tx1"/>
                </a:solidFill>
              </a:rPr>
              <a:t>DIRECTOR: ING. ARMIJOS</a:t>
            </a:r>
            <a:r>
              <a:rPr lang="es-EC" dirty="0" smtClean="0">
                <a:solidFill>
                  <a:schemeClr val="tx1"/>
                </a:solidFill>
              </a:rPr>
              <a:t>, </a:t>
            </a:r>
            <a:r>
              <a:rPr lang="es-EC" b="1" dirty="0" smtClean="0">
                <a:solidFill>
                  <a:schemeClr val="tx1"/>
                </a:solidFill>
              </a:rPr>
              <a:t>ALEXANDRA</a:t>
            </a:r>
          </a:p>
          <a:p>
            <a:pPr algn="ctr"/>
            <a:r>
              <a:rPr lang="es-EC" b="1" dirty="0" smtClean="0">
                <a:solidFill>
                  <a:schemeClr val="tx1"/>
                </a:solidFill>
              </a:rPr>
              <a:t> CODIRECTOR: </a:t>
            </a:r>
            <a:r>
              <a:rPr lang="es-EC" b="1" dirty="0">
                <a:solidFill>
                  <a:schemeClr val="tx1"/>
                </a:solidFill>
              </a:rPr>
              <a:t>ING. </a:t>
            </a:r>
            <a:r>
              <a:rPr lang="es-EC" b="1" dirty="0" smtClean="0">
                <a:solidFill>
                  <a:schemeClr val="tx1"/>
                </a:solidFill>
              </a:rPr>
              <a:t>PACHACAMA</a:t>
            </a:r>
            <a:r>
              <a:rPr lang="es-EC" dirty="0" smtClean="0">
                <a:solidFill>
                  <a:schemeClr val="tx1"/>
                </a:solidFill>
              </a:rPr>
              <a:t>, </a:t>
            </a:r>
            <a:r>
              <a:rPr lang="es-EC" b="1" dirty="0" smtClean="0">
                <a:solidFill>
                  <a:schemeClr val="tx1"/>
                </a:solidFill>
              </a:rPr>
              <a:t>VICTOR</a:t>
            </a:r>
            <a:endParaRPr lang="es-EC" dirty="0"/>
          </a:p>
        </p:txBody>
      </p:sp>
      <p:pic>
        <p:nvPicPr>
          <p:cNvPr id="4" name="3 Imagen" descr="http://blogs.espe.edu.ec/wp-content/uploads/2013/09/Logo-RP-UFA-ESPE.jpg"/>
          <p:cNvPicPr/>
          <p:nvPr/>
        </p:nvPicPr>
        <p:blipFill rotWithShape="1">
          <a:blip r:embed="rId2">
            <a:extLst>
              <a:ext uri="{28A0092B-C50C-407E-A947-70E740481C1C}">
                <a14:useLocalDpi xmlns:a14="http://schemas.microsoft.com/office/drawing/2010/main" val="0"/>
              </a:ext>
            </a:extLst>
          </a:blip>
          <a:srcRect b="16367"/>
          <a:stretch/>
        </p:blipFill>
        <p:spPr bwMode="auto">
          <a:xfrm>
            <a:off x="1509548" y="332656"/>
            <a:ext cx="5006668" cy="1224136"/>
          </a:xfrm>
          <a:prstGeom prst="rect">
            <a:avLst/>
          </a:prstGeom>
          <a:noFill/>
          <a:ln>
            <a:noFill/>
          </a:ln>
          <a:extLst>
            <a:ext uri="{53640926-AAD7-44D8-BBD7-CCE9431645EC}">
              <a14:shadowObscured xmlns:a14="http://schemas.microsoft.com/office/drawing/2010/main"/>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747"/>
          <a:stretch/>
        </p:blipFill>
        <p:spPr bwMode="auto">
          <a:xfrm>
            <a:off x="305584" y="5211887"/>
            <a:ext cx="1530112" cy="1457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6613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1968732004"/>
              </p:ext>
            </p:extLst>
          </p:nvPr>
        </p:nvGraphicFramePr>
        <p:xfrm>
          <a:off x="179512" y="188640"/>
          <a:ext cx="8208912" cy="64807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31966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4167019496"/>
              </p:ext>
            </p:extLst>
          </p:nvPr>
        </p:nvGraphicFramePr>
        <p:xfrm>
          <a:off x="179512" y="188640"/>
          <a:ext cx="8136904" cy="6480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7911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3880844912"/>
              </p:ext>
            </p:extLst>
          </p:nvPr>
        </p:nvGraphicFramePr>
        <p:xfrm>
          <a:off x="179512" y="188640"/>
          <a:ext cx="8136904" cy="6480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5906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1956648245"/>
              </p:ext>
            </p:extLst>
          </p:nvPr>
        </p:nvGraphicFramePr>
        <p:xfrm>
          <a:off x="107504" y="116632"/>
          <a:ext cx="8208912" cy="65527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159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1397845834"/>
              </p:ext>
            </p:extLst>
          </p:nvPr>
        </p:nvGraphicFramePr>
        <p:xfrm>
          <a:off x="107504" y="116632"/>
          <a:ext cx="8280920" cy="66247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4621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405431987"/>
              </p:ext>
            </p:extLst>
          </p:nvPr>
        </p:nvGraphicFramePr>
        <p:xfrm>
          <a:off x="179512" y="116632"/>
          <a:ext cx="8208911" cy="66247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0480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1904022781"/>
              </p:ext>
            </p:extLst>
          </p:nvPr>
        </p:nvGraphicFramePr>
        <p:xfrm>
          <a:off x="179512" y="188640"/>
          <a:ext cx="8136904" cy="6480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57336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1961849289"/>
              </p:ext>
            </p:extLst>
          </p:nvPr>
        </p:nvGraphicFramePr>
        <p:xfrm>
          <a:off x="107504" y="116632"/>
          <a:ext cx="8208912" cy="6408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5915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4232699328"/>
              </p:ext>
            </p:extLst>
          </p:nvPr>
        </p:nvGraphicFramePr>
        <p:xfrm>
          <a:off x="107504" y="116632"/>
          <a:ext cx="8280920" cy="65527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8826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568753072"/>
              </p:ext>
            </p:extLst>
          </p:nvPr>
        </p:nvGraphicFramePr>
        <p:xfrm>
          <a:off x="251520" y="188640"/>
          <a:ext cx="8064896" cy="65527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2049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z="2400" b="1" dirty="0">
                <a:solidFill>
                  <a:schemeClr val="tx1"/>
                </a:solidFill>
              </a:rPr>
              <a:t>ESTUDIO DE FACTIBILIDAD PARA LA CREACIÓN DE UNA OPERADORA DE TURISMO QUE CONTRIBUYA A IMPULSAR EL TURISMO DE LA PROVINCIA DE PASTAZA</a:t>
            </a:r>
            <a:endParaRPr lang="es-EC" sz="24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834704700"/>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1287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1516835723"/>
              </p:ext>
            </p:extLst>
          </p:nvPr>
        </p:nvGraphicFramePr>
        <p:xfrm>
          <a:off x="179512" y="188640"/>
          <a:ext cx="8136904" cy="6480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9197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1129249477"/>
              </p:ext>
            </p:extLst>
          </p:nvPr>
        </p:nvGraphicFramePr>
        <p:xfrm>
          <a:off x="107504" y="116632"/>
          <a:ext cx="8280920" cy="66247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9128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1169031365"/>
              </p:ext>
            </p:extLst>
          </p:nvPr>
        </p:nvGraphicFramePr>
        <p:xfrm>
          <a:off x="179512" y="188640"/>
          <a:ext cx="8208912" cy="65527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2010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2848727666"/>
              </p:ext>
            </p:extLst>
          </p:nvPr>
        </p:nvGraphicFramePr>
        <p:xfrm>
          <a:off x="107504" y="163991"/>
          <a:ext cx="8280920" cy="66247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6381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2384588906"/>
              </p:ext>
            </p:extLst>
          </p:nvPr>
        </p:nvGraphicFramePr>
        <p:xfrm>
          <a:off x="179512" y="188640"/>
          <a:ext cx="8208912" cy="6480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6908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3345973724"/>
              </p:ext>
            </p:extLst>
          </p:nvPr>
        </p:nvGraphicFramePr>
        <p:xfrm>
          <a:off x="395536" y="3861048"/>
          <a:ext cx="7632848" cy="2304257"/>
        </p:xfrm>
        <a:graphic>
          <a:graphicData uri="http://schemas.openxmlformats.org/drawingml/2006/table">
            <a:tbl>
              <a:tblPr firstRow="1" firstCol="1" bandRow="1">
                <a:tableStyleId>{5C22544A-7EE6-4342-B048-85BDC9FD1C3A}</a:tableStyleId>
              </a:tblPr>
              <a:tblGrid>
                <a:gridCol w="403014"/>
                <a:gridCol w="4440791"/>
                <a:gridCol w="2789043"/>
              </a:tblGrid>
              <a:tr h="311004">
                <a:tc>
                  <a:txBody>
                    <a:bodyPr/>
                    <a:lstStyle/>
                    <a:p>
                      <a:pPr algn="ctr">
                        <a:lnSpc>
                          <a:spcPct val="107000"/>
                        </a:lnSpc>
                        <a:spcAft>
                          <a:spcPts val="0"/>
                        </a:spcAft>
                      </a:pPr>
                      <a:r>
                        <a:rPr lang="es-EC" sz="1200" dirty="0">
                          <a:effectLst/>
                        </a:rPr>
                        <a:t>N°</a:t>
                      </a:r>
                      <a:endParaRPr lang="es-EC" sz="11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s-EC" sz="1200">
                          <a:effectLst/>
                        </a:rPr>
                        <a:t>AGENCIAS DE VIAJES – OPERADORAS DE TURISMO EN PASTAZA</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s-EC" sz="1200">
                          <a:effectLst/>
                        </a:rPr>
                        <a:t>NUMERO DE PASAJERO OPERADOS</a:t>
                      </a:r>
                      <a:endParaRPr lang="es-EC" sz="1100">
                        <a:solidFill>
                          <a:srgbClr val="000000"/>
                        </a:solidFill>
                        <a:effectLst/>
                        <a:latin typeface="Calibri"/>
                        <a:ea typeface="Calibri"/>
                        <a:cs typeface="Times New Roman"/>
                      </a:endParaRPr>
                    </a:p>
                  </a:txBody>
                  <a:tcPr marL="68580" marR="68580" marT="0" marB="0"/>
                </a:tc>
              </a:tr>
              <a:tr h="296867">
                <a:tc>
                  <a:txBody>
                    <a:bodyPr/>
                    <a:lstStyle/>
                    <a:p>
                      <a:pPr algn="r">
                        <a:lnSpc>
                          <a:spcPct val="107000"/>
                        </a:lnSpc>
                        <a:spcAft>
                          <a:spcPts val="0"/>
                        </a:spcAft>
                      </a:pPr>
                      <a:r>
                        <a:rPr lang="es-EC" sz="1100">
                          <a:effectLst/>
                        </a:rPr>
                        <a:t>1</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PAPANGU OPERADORA DE TURISMO </a:t>
                      </a:r>
                      <a:endParaRPr lang="es-EC" sz="110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C" sz="1100">
                          <a:effectLst/>
                        </a:rPr>
                        <a:t>2500</a:t>
                      </a:r>
                      <a:endParaRPr lang="es-EC" sz="1100">
                        <a:solidFill>
                          <a:srgbClr val="000000"/>
                        </a:solidFill>
                        <a:effectLst/>
                        <a:latin typeface="Calibri"/>
                        <a:ea typeface="Calibri"/>
                        <a:cs typeface="Times New Roman"/>
                      </a:endParaRPr>
                    </a:p>
                  </a:txBody>
                  <a:tcPr marL="68580" marR="68580" marT="0" marB="0"/>
                </a:tc>
              </a:tr>
              <a:tr h="282731">
                <a:tc>
                  <a:txBody>
                    <a:bodyPr/>
                    <a:lstStyle/>
                    <a:p>
                      <a:pPr algn="r">
                        <a:lnSpc>
                          <a:spcPct val="107000"/>
                        </a:lnSpc>
                        <a:spcAft>
                          <a:spcPts val="0"/>
                        </a:spcAft>
                      </a:pPr>
                      <a:r>
                        <a:rPr lang="es-EC" sz="1100">
                          <a:effectLst/>
                        </a:rPr>
                        <a:t>2</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TURISMO NAVEDA SANTOS</a:t>
                      </a:r>
                      <a:endParaRPr lang="es-EC" sz="110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C" sz="1100">
                          <a:effectLst/>
                        </a:rPr>
                        <a:t>1500</a:t>
                      </a:r>
                      <a:endParaRPr lang="es-EC" sz="1100">
                        <a:solidFill>
                          <a:srgbClr val="000000"/>
                        </a:solidFill>
                        <a:effectLst/>
                        <a:latin typeface="Calibri"/>
                        <a:ea typeface="Calibri"/>
                        <a:cs typeface="Times New Roman"/>
                      </a:endParaRPr>
                    </a:p>
                  </a:txBody>
                  <a:tcPr marL="68580" marR="68580" marT="0" marB="0"/>
                </a:tc>
              </a:tr>
              <a:tr h="282731">
                <a:tc>
                  <a:txBody>
                    <a:bodyPr/>
                    <a:lstStyle/>
                    <a:p>
                      <a:pPr algn="r">
                        <a:lnSpc>
                          <a:spcPct val="107000"/>
                        </a:lnSpc>
                        <a:spcAft>
                          <a:spcPts val="0"/>
                        </a:spcAft>
                      </a:pPr>
                      <a:r>
                        <a:rPr lang="es-EC" sz="1100">
                          <a:effectLst/>
                        </a:rPr>
                        <a:t>4</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EXPEDICIONES EL PIGUAL S.A.</a:t>
                      </a:r>
                      <a:endParaRPr lang="es-EC" sz="110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C" sz="1100">
                          <a:effectLst/>
                        </a:rPr>
                        <a:t>2000</a:t>
                      </a:r>
                      <a:endParaRPr lang="es-EC" sz="1100">
                        <a:solidFill>
                          <a:srgbClr val="000000"/>
                        </a:solidFill>
                        <a:effectLst/>
                        <a:latin typeface="Calibri"/>
                        <a:ea typeface="Calibri"/>
                        <a:cs typeface="Times New Roman"/>
                      </a:endParaRPr>
                    </a:p>
                  </a:txBody>
                  <a:tcPr marL="68580" marR="68580" marT="0" marB="0"/>
                </a:tc>
              </a:tr>
              <a:tr h="282731">
                <a:tc>
                  <a:txBody>
                    <a:bodyPr/>
                    <a:lstStyle/>
                    <a:p>
                      <a:pPr algn="r">
                        <a:lnSpc>
                          <a:spcPct val="107000"/>
                        </a:lnSpc>
                        <a:spcAft>
                          <a:spcPts val="0"/>
                        </a:spcAft>
                      </a:pPr>
                      <a:r>
                        <a:rPr lang="es-EC" sz="1100">
                          <a:effectLst/>
                        </a:rPr>
                        <a:t>5</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HAYAWASKA TOURIS CIA. LTDA.</a:t>
                      </a:r>
                      <a:endParaRPr lang="es-EC" sz="110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C" sz="1100">
                          <a:effectLst/>
                        </a:rPr>
                        <a:t>500</a:t>
                      </a:r>
                      <a:endParaRPr lang="es-EC" sz="1100">
                        <a:solidFill>
                          <a:srgbClr val="000000"/>
                        </a:solidFill>
                        <a:effectLst/>
                        <a:latin typeface="Calibri"/>
                        <a:ea typeface="Calibri"/>
                        <a:cs typeface="Times New Roman"/>
                      </a:endParaRPr>
                    </a:p>
                  </a:txBody>
                  <a:tcPr marL="68580" marR="68580" marT="0" marB="0"/>
                </a:tc>
              </a:tr>
              <a:tr h="282731">
                <a:tc>
                  <a:txBody>
                    <a:bodyPr/>
                    <a:lstStyle/>
                    <a:p>
                      <a:pPr algn="r">
                        <a:lnSpc>
                          <a:spcPct val="107000"/>
                        </a:lnSpc>
                        <a:spcAft>
                          <a:spcPts val="0"/>
                        </a:spcAft>
                      </a:pPr>
                      <a:r>
                        <a:rPr lang="es-EC" sz="1100">
                          <a:effectLst/>
                        </a:rPr>
                        <a:t>6</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SELVAVIDA TRAVEL CIA. LTDA.</a:t>
                      </a:r>
                      <a:endParaRPr lang="es-EC" sz="110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C" sz="1100">
                          <a:effectLst/>
                        </a:rPr>
                        <a:t>600</a:t>
                      </a:r>
                      <a:endParaRPr lang="es-EC" sz="1100">
                        <a:solidFill>
                          <a:srgbClr val="000000"/>
                        </a:solidFill>
                        <a:effectLst/>
                        <a:latin typeface="Calibri"/>
                        <a:ea typeface="Calibri"/>
                        <a:cs typeface="Times New Roman"/>
                      </a:endParaRPr>
                    </a:p>
                  </a:txBody>
                  <a:tcPr marL="68580" marR="68580" marT="0" marB="0"/>
                </a:tc>
              </a:tr>
              <a:tr h="282731">
                <a:tc>
                  <a:txBody>
                    <a:bodyPr/>
                    <a:lstStyle/>
                    <a:p>
                      <a:pPr algn="r">
                        <a:lnSpc>
                          <a:spcPct val="107000"/>
                        </a:lnSpc>
                        <a:spcAft>
                          <a:spcPts val="0"/>
                        </a:spcAft>
                      </a:pPr>
                      <a:r>
                        <a:rPr lang="es-EC" sz="1100">
                          <a:effectLst/>
                        </a:rPr>
                        <a:t>7</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NATIVE JUNGLE </a:t>
                      </a:r>
                      <a:endParaRPr lang="es-EC" sz="110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C" sz="1100">
                          <a:effectLst/>
                        </a:rPr>
                        <a:t>1000</a:t>
                      </a:r>
                      <a:endParaRPr lang="es-EC" sz="1100">
                        <a:solidFill>
                          <a:srgbClr val="000000"/>
                        </a:solidFill>
                        <a:effectLst/>
                        <a:latin typeface="Calibri"/>
                        <a:ea typeface="Calibri"/>
                        <a:cs typeface="Times New Roman"/>
                      </a:endParaRPr>
                    </a:p>
                  </a:txBody>
                  <a:tcPr marL="68580" marR="68580" marT="0" marB="0"/>
                </a:tc>
              </a:tr>
              <a:tr h="282731">
                <a:tc gridSpan="2">
                  <a:txBody>
                    <a:bodyPr/>
                    <a:lstStyle/>
                    <a:p>
                      <a:pPr algn="r">
                        <a:lnSpc>
                          <a:spcPct val="107000"/>
                        </a:lnSpc>
                        <a:spcAft>
                          <a:spcPts val="0"/>
                        </a:spcAft>
                      </a:pPr>
                      <a:r>
                        <a:rPr lang="es-EC" sz="1100" dirty="0">
                          <a:effectLst/>
                        </a:rPr>
                        <a:t>TOTAL</a:t>
                      </a:r>
                      <a:endParaRPr lang="es-EC" sz="1100" dirty="0">
                        <a:solidFill>
                          <a:srgbClr val="000000"/>
                        </a:solidFill>
                        <a:effectLst/>
                        <a:latin typeface="Calibri"/>
                        <a:ea typeface="Calibri"/>
                        <a:cs typeface="Times New Roman"/>
                      </a:endParaRPr>
                    </a:p>
                  </a:txBody>
                  <a:tcPr marL="68580" marR="68580" marT="0" marB="0"/>
                </a:tc>
                <a:tc hMerge="1">
                  <a:txBody>
                    <a:bodyPr/>
                    <a:lstStyle/>
                    <a:p>
                      <a:endParaRPr lang="es-EC"/>
                    </a:p>
                  </a:txBody>
                  <a:tcPr/>
                </a:tc>
                <a:tc>
                  <a:txBody>
                    <a:bodyPr/>
                    <a:lstStyle/>
                    <a:p>
                      <a:pPr algn="r">
                        <a:lnSpc>
                          <a:spcPct val="107000"/>
                        </a:lnSpc>
                        <a:spcAft>
                          <a:spcPts val="0"/>
                        </a:spcAft>
                      </a:pPr>
                      <a:r>
                        <a:rPr lang="es-EC" sz="1100" dirty="0">
                          <a:effectLst/>
                        </a:rPr>
                        <a:t>8.100,00</a:t>
                      </a:r>
                      <a:endParaRPr lang="es-EC" sz="1100" dirty="0">
                        <a:solidFill>
                          <a:srgbClr val="000000"/>
                        </a:solidFill>
                        <a:effectLst/>
                        <a:latin typeface="Calibri"/>
                        <a:ea typeface="Calibri"/>
                        <a:cs typeface="Times New Roman"/>
                      </a:endParaRPr>
                    </a:p>
                  </a:txBody>
                  <a:tcPr marL="68580" marR="68580" marT="0" marB="0"/>
                </a:tc>
              </a:tr>
            </a:tbl>
          </a:graphicData>
        </a:graphic>
      </p:graphicFrame>
      <p:sp>
        <p:nvSpPr>
          <p:cNvPr id="6" name="5 CuadroTexto"/>
          <p:cNvSpPr txBox="1"/>
          <p:nvPr/>
        </p:nvSpPr>
        <p:spPr>
          <a:xfrm>
            <a:off x="1619672" y="260648"/>
            <a:ext cx="5184576" cy="369332"/>
          </a:xfrm>
          <a:prstGeom prst="rect">
            <a:avLst/>
          </a:prstGeom>
          <a:noFill/>
        </p:spPr>
        <p:txBody>
          <a:bodyPr wrap="square" rtlCol="0">
            <a:spAutoFit/>
          </a:bodyPr>
          <a:lstStyle/>
          <a:p>
            <a:pPr algn="ctr"/>
            <a:r>
              <a:rPr lang="es-EC" dirty="0" smtClean="0"/>
              <a:t>DEMANDA ACTUAL</a:t>
            </a:r>
            <a:endParaRPr lang="es-EC" dirty="0"/>
          </a:p>
        </p:txBody>
      </p:sp>
      <p:sp>
        <p:nvSpPr>
          <p:cNvPr id="7" name="6 CuadroTexto"/>
          <p:cNvSpPr txBox="1"/>
          <p:nvPr/>
        </p:nvSpPr>
        <p:spPr>
          <a:xfrm>
            <a:off x="2915816" y="3351714"/>
            <a:ext cx="2592288" cy="369332"/>
          </a:xfrm>
          <a:prstGeom prst="rect">
            <a:avLst/>
          </a:prstGeom>
          <a:noFill/>
        </p:spPr>
        <p:txBody>
          <a:bodyPr wrap="square" rtlCol="0">
            <a:spAutoFit/>
          </a:bodyPr>
          <a:lstStyle/>
          <a:p>
            <a:pPr algn="ctr"/>
            <a:r>
              <a:rPr lang="es-EC" dirty="0" smtClean="0"/>
              <a:t>OFERTA</a:t>
            </a:r>
            <a:endParaRPr lang="es-EC" dirty="0"/>
          </a:p>
        </p:txBody>
      </p:sp>
      <p:graphicFrame>
        <p:nvGraphicFramePr>
          <p:cNvPr id="8" name="7 Tabla"/>
          <p:cNvGraphicFramePr>
            <a:graphicFrameLocks noGrp="1"/>
          </p:cNvGraphicFramePr>
          <p:nvPr>
            <p:extLst>
              <p:ext uri="{D42A27DB-BD31-4B8C-83A1-F6EECF244321}">
                <p14:modId xmlns:p14="http://schemas.microsoft.com/office/powerpoint/2010/main" val="2289235040"/>
              </p:ext>
            </p:extLst>
          </p:nvPr>
        </p:nvGraphicFramePr>
        <p:xfrm>
          <a:off x="3419872" y="836712"/>
          <a:ext cx="2088232" cy="2230354"/>
        </p:xfrm>
        <a:graphic>
          <a:graphicData uri="http://schemas.openxmlformats.org/drawingml/2006/table">
            <a:tbl>
              <a:tblPr firstRow="1" firstCol="1" bandRow="1">
                <a:tableStyleId>{5C22544A-7EE6-4342-B048-85BDC9FD1C3A}</a:tableStyleId>
              </a:tblPr>
              <a:tblGrid>
                <a:gridCol w="1044116"/>
                <a:gridCol w="1044116"/>
              </a:tblGrid>
              <a:tr h="354564">
                <a:tc>
                  <a:txBody>
                    <a:bodyPr/>
                    <a:lstStyle/>
                    <a:p>
                      <a:pPr algn="ctr">
                        <a:lnSpc>
                          <a:spcPct val="115000"/>
                        </a:lnSpc>
                        <a:spcAft>
                          <a:spcPts val="0"/>
                        </a:spcAft>
                      </a:pPr>
                      <a:r>
                        <a:rPr lang="es-EC" sz="1000" dirty="0">
                          <a:effectLst/>
                        </a:rPr>
                        <a:t>AÑO</a:t>
                      </a:r>
                      <a:endParaRPr lang="es-EC" sz="110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000">
                          <a:effectLst/>
                        </a:rPr>
                        <a:t>TOTAL</a:t>
                      </a:r>
                      <a:endParaRPr lang="es-EC" sz="1100">
                        <a:solidFill>
                          <a:srgbClr val="000000"/>
                        </a:solidFill>
                        <a:effectLst/>
                        <a:latin typeface="Calibri"/>
                        <a:ea typeface="Calibri"/>
                        <a:cs typeface="Times New Roman"/>
                      </a:endParaRPr>
                    </a:p>
                  </a:txBody>
                  <a:tcPr marL="68580" marR="68580" marT="0" marB="0"/>
                </a:tc>
              </a:tr>
              <a:tr h="441415">
                <a:tc>
                  <a:txBody>
                    <a:bodyPr/>
                    <a:lstStyle/>
                    <a:p>
                      <a:pPr algn="ctr">
                        <a:lnSpc>
                          <a:spcPct val="115000"/>
                        </a:lnSpc>
                        <a:spcAft>
                          <a:spcPts val="0"/>
                        </a:spcAft>
                      </a:pPr>
                      <a:r>
                        <a:rPr lang="es-EC" sz="1000">
                          <a:effectLst/>
                        </a:rPr>
                        <a:t>2010</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000">
                          <a:effectLst/>
                        </a:rPr>
                        <a:t>14.889</a:t>
                      </a:r>
                      <a:endParaRPr lang="es-EC" sz="1100">
                        <a:solidFill>
                          <a:srgbClr val="000000"/>
                        </a:solidFill>
                        <a:effectLst/>
                        <a:latin typeface="Calibri"/>
                        <a:ea typeface="Calibri"/>
                        <a:cs typeface="Times New Roman"/>
                      </a:endParaRPr>
                    </a:p>
                  </a:txBody>
                  <a:tcPr marL="68580" marR="68580" marT="0" marB="0"/>
                </a:tc>
              </a:tr>
              <a:tr h="348297">
                <a:tc>
                  <a:txBody>
                    <a:bodyPr/>
                    <a:lstStyle/>
                    <a:p>
                      <a:pPr algn="ctr">
                        <a:lnSpc>
                          <a:spcPct val="115000"/>
                        </a:lnSpc>
                        <a:spcAft>
                          <a:spcPts val="0"/>
                        </a:spcAft>
                      </a:pPr>
                      <a:r>
                        <a:rPr lang="es-EC" sz="1000">
                          <a:effectLst/>
                        </a:rPr>
                        <a:t>2011</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000">
                          <a:effectLst/>
                        </a:rPr>
                        <a:t>15.120</a:t>
                      </a:r>
                      <a:endParaRPr lang="es-EC" sz="1100">
                        <a:solidFill>
                          <a:srgbClr val="000000"/>
                        </a:solidFill>
                        <a:effectLst/>
                        <a:latin typeface="Calibri"/>
                        <a:ea typeface="Calibri"/>
                        <a:cs typeface="Times New Roman"/>
                      </a:endParaRPr>
                    </a:p>
                  </a:txBody>
                  <a:tcPr marL="68580" marR="68580" marT="0" marB="0"/>
                </a:tc>
              </a:tr>
              <a:tr h="369786">
                <a:tc>
                  <a:txBody>
                    <a:bodyPr/>
                    <a:lstStyle/>
                    <a:p>
                      <a:pPr algn="ctr">
                        <a:lnSpc>
                          <a:spcPct val="115000"/>
                        </a:lnSpc>
                        <a:spcAft>
                          <a:spcPts val="0"/>
                        </a:spcAft>
                      </a:pPr>
                      <a:r>
                        <a:rPr lang="es-EC" sz="1000">
                          <a:effectLst/>
                        </a:rPr>
                        <a:t>2012</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000">
                          <a:effectLst/>
                        </a:rPr>
                        <a:t>16.300</a:t>
                      </a:r>
                      <a:endParaRPr lang="es-EC" sz="1100">
                        <a:solidFill>
                          <a:srgbClr val="000000"/>
                        </a:solidFill>
                        <a:effectLst/>
                        <a:latin typeface="Calibri"/>
                        <a:ea typeface="Calibri"/>
                        <a:cs typeface="Times New Roman"/>
                      </a:endParaRPr>
                    </a:p>
                  </a:txBody>
                  <a:tcPr marL="68580" marR="68580" marT="0" marB="0"/>
                </a:tc>
              </a:tr>
              <a:tr h="358146">
                <a:tc>
                  <a:txBody>
                    <a:bodyPr/>
                    <a:lstStyle/>
                    <a:p>
                      <a:pPr algn="ctr">
                        <a:lnSpc>
                          <a:spcPct val="115000"/>
                        </a:lnSpc>
                        <a:spcAft>
                          <a:spcPts val="0"/>
                        </a:spcAft>
                      </a:pPr>
                      <a:r>
                        <a:rPr lang="es-EC" sz="1000" dirty="0">
                          <a:effectLst/>
                        </a:rPr>
                        <a:t>2013</a:t>
                      </a:r>
                      <a:endParaRPr lang="es-EC" sz="110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000" dirty="0">
                          <a:effectLst/>
                        </a:rPr>
                        <a:t>16.782</a:t>
                      </a:r>
                      <a:endParaRPr lang="es-EC" sz="1100" dirty="0">
                        <a:solidFill>
                          <a:srgbClr val="000000"/>
                        </a:solidFill>
                        <a:effectLst/>
                        <a:latin typeface="Calibri"/>
                        <a:ea typeface="Calibri"/>
                        <a:cs typeface="Times New Roman"/>
                      </a:endParaRPr>
                    </a:p>
                  </a:txBody>
                  <a:tcPr marL="68580" marR="68580" marT="0" marB="0"/>
                </a:tc>
              </a:tr>
              <a:tr h="358146">
                <a:tc>
                  <a:txBody>
                    <a:bodyPr/>
                    <a:lstStyle/>
                    <a:p>
                      <a:pPr algn="ctr">
                        <a:lnSpc>
                          <a:spcPct val="115000"/>
                        </a:lnSpc>
                        <a:spcAft>
                          <a:spcPts val="0"/>
                        </a:spcAft>
                      </a:pPr>
                      <a:r>
                        <a:rPr lang="es-EC" sz="1100" dirty="0" smtClean="0">
                          <a:solidFill>
                            <a:srgbClr val="000000"/>
                          </a:solidFill>
                          <a:effectLst/>
                          <a:latin typeface="Calibri"/>
                          <a:ea typeface="Calibri"/>
                          <a:cs typeface="Times New Roman"/>
                        </a:rPr>
                        <a:t>2014</a:t>
                      </a:r>
                      <a:endParaRPr lang="es-EC" sz="1100" dirty="0">
                        <a:solidFill>
                          <a:srgbClr val="000000"/>
                        </a:solidFill>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C" sz="1100" dirty="0" smtClean="0">
                          <a:effectLst/>
                        </a:rPr>
                        <a:t>17.488</a:t>
                      </a:r>
                      <a:endParaRPr lang="es-EC" sz="1400" dirty="0" smtClean="0">
                        <a:solidFill>
                          <a:srgbClr val="000000"/>
                        </a:solidFill>
                        <a:effectLst/>
                        <a:latin typeface="+mn-lt"/>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968703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493013208"/>
              </p:ext>
            </p:extLst>
          </p:nvPr>
        </p:nvGraphicFramePr>
        <p:xfrm>
          <a:off x="336376" y="2780927"/>
          <a:ext cx="8052048" cy="3456384"/>
        </p:xfrm>
        <a:graphic>
          <a:graphicData uri="http://schemas.openxmlformats.org/drawingml/2006/table">
            <a:tbl>
              <a:tblPr firstRow="1" firstCol="1" bandRow="1">
                <a:tableStyleId>{5C22544A-7EE6-4342-B048-85BDC9FD1C3A}</a:tableStyleId>
              </a:tblPr>
              <a:tblGrid>
                <a:gridCol w="586189"/>
                <a:gridCol w="2955102"/>
                <a:gridCol w="2178884"/>
                <a:gridCol w="2331873"/>
              </a:tblGrid>
              <a:tr h="889510">
                <a:tc>
                  <a:txBody>
                    <a:bodyPr/>
                    <a:lstStyle/>
                    <a:p>
                      <a:pPr algn="ctr">
                        <a:lnSpc>
                          <a:spcPct val="107000"/>
                        </a:lnSpc>
                        <a:spcAft>
                          <a:spcPts val="0"/>
                        </a:spcAft>
                      </a:pPr>
                      <a:r>
                        <a:rPr lang="es-EC" sz="1200" dirty="0">
                          <a:effectLst/>
                        </a:rPr>
                        <a:t>AÑO</a:t>
                      </a:r>
                      <a:endParaRPr lang="es-EC" sz="1600" dirty="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200">
                          <a:effectLst/>
                        </a:rPr>
                        <a:t>DEMANDA PROYECTADA</a:t>
                      </a:r>
                      <a:endParaRPr lang="es-EC" sz="16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200">
                          <a:effectLst/>
                        </a:rPr>
                        <a:t>DEMANDA INSATISFECHA (54%)</a:t>
                      </a:r>
                      <a:endParaRPr lang="es-EC" sz="16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200">
                          <a:effectLst/>
                        </a:rPr>
                        <a:t>DEMANDA INSATISFECHA – TURISMO EXTRANJERO (40%)</a:t>
                      </a:r>
                      <a:endParaRPr lang="es-EC" sz="1600">
                        <a:solidFill>
                          <a:srgbClr val="000000"/>
                        </a:solidFill>
                        <a:effectLst/>
                        <a:latin typeface="Calibri"/>
                        <a:ea typeface="Calibri"/>
                        <a:cs typeface="Times New Roman"/>
                      </a:endParaRPr>
                    </a:p>
                  </a:txBody>
                  <a:tcPr marL="68580" marR="68580" marT="0" marB="0" anchor="ctr"/>
                </a:tc>
              </a:tr>
              <a:tr h="533706">
                <a:tc>
                  <a:txBody>
                    <a:bodyPr/>
                    <a:lstStyle/>
                    <a:p>
                      <a:pPr algn="ctr">
                        <a:lnSpc>
                          <a:spcPct val="107000"/>
                        </a:lnSpc>
                        <a:spcAft>
                          <a:spcPts val="0"/>
                        </a:spcAft>
                      </a:pPr>
                      <a:r>
                        <a:rPr lang="es-EC" sz="1600">
                          <a:effectLst/>
                        </a:rPr>
                        <a:t>2016</a:t>
                      </a:r>
                      <a:endParaRPr lang="es-EC" sz="16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600">
                          <a:effectLst/>
                        </a:rPr>
                        <a:t>20.478</a:t>
                      </a:r>
                      <a:endParaRPr lang="es-EC" sz="16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600">
                          <a:effectLst/>
                        </a:rPr>
                        <a:t>10.993</a:t>
                      </a:r>
                      <a:endParaRPr lang="es-EC" sz="16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600">
                          <a:effectLst/>
                        </a:rPr>
                        <a:t>4.397</a:t>
                      </a:r>
                      <a:endParaRPr lang="es-EC" sz="1600">
                        <a:solidFill>
                          <a:srgbClr val="000000"/>
                        </a:solidFill>
                        <a:effectLst/>
                        <a:latin typeface="Calibri"/>
                        <a:ea typeface="Calibri"/>
                        <a:cs typeface="Times New Roman"/>
                      </a:endParaRPr>
                    </a:p>
                  </a:txBody>
                  <a:tcPr marL="68580" marR="68580" marT="0" marB="0" anchor="ctr"/>
                </a:tc>
              </a:tr>
              <a:tr h="508292">
                <a:tc>
                  <a:txBody>
                    <a:bodyPr/>
                    <a:lstStyle/>
                    <a:p>
                      <a:pPr algn="ctr">
                        <a:lnSpc>
                          <a:spcPct val="107000"/>
                        </a:lnSpc>
                        <a:spcAft>
                          <a:spcPts val="0"/>
                        </a:spcAft>
                      </a:pPr>
                      <a:r>
                        <a:rPr lang="es-EC" sz="1600">
                          <a:effectLst/>
                        </a:rPr>
                        <a:t>2017</a:t>
                      </a:r>
                      <a:endParaRPr lang="es-EC" sz="16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600">
                          <a:effectLst/>
                        </a:rPr>
                        <a:t>21.882</a:t>
                      </a:r>
                      <a:endParaRPr lang="es-EC" sz="16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600">
                          <a:effectLst/>
                        </a:rPr>
                        <a:t>11.747</a:t>
                      </a:r>
                      <a:endParaRPr lang="es-EC" sz="16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600">
                          <a:effectLst/>
                        </a:rPr>
                        <a:t>4.699</a:t>
                      </a:r>
                      <a:endParaRPr lang="es-EC" sz="1600">
                        <a:solidFill>
                          <a:srgbClr val="000000"/>
                        </a:solidFill>
                        <a:effectLst/>
                        <a:latin typeface="Calibri"/>
                        <a:ea typeface="Calibri"/>
                        <a:cs typeface="Times New Roman"/>
                      </a:endParaRPr>
                    </a:p>
                  </a:txBody>
                  <a:tcPr marL="68580" marR="68580" marT="0" marB="0" anchor="ctr"/>
                </a:tc>
              </a:tr>
              <a:tr h="508292">
                <a:tc>
                  <a:txBody>
                    <a:bodyPr/>
                    <a:lstStyle/>
                    <a:p>
                      <a:pPr algn="ctr">
                        <a:lnSpc>
                          <a:spcPct val="107000"/>
                        </a:lnSpc>
                        <a:spcAft>
                          <a:spcPts val="0"/>
                        </a:spcAft>
                      </a:pPr>
                      <a:r>
                        <a:rPr lang="es-EC" sz="1600">
                          <a:effectLst/>
                        </a:rPr>
                        <a:t>2018</a:t>
                      </a:r>
                      <a:endParaRPr lang="es-EC" sz="16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600">
                          <a:effectLst/>
                        </a:rPr>
                        <a:t>23.383</a:t>
                      </a:r>
                      <a:endParaRPr lang="es-EC" sz="16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600">
                          <a:effectLst/>
                        </a:rPr>
                        <a:t>12.553</a:t>
                      </a:r>
                      <a:endParaRPr lang="es-EC" sz="16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600">
                          <a:effectLst/>
                        </a:rPr>
                        <a:t>5.021</a:t>
                      </a:r>
                      <a:endParaRPr lang="es-EC" sz="1600">
                        <a:solidFill>
                          <a:srgbClr val="000000"/>
                        </a:solidFill>
                        <a:effectLst/>
                        <a:latin typeface="Calibri"/>
                        <a:ea typeface="Calibri"/>
                        <a:cs typeface="Times New Roman"/>
                      </a:endParaRPr>
                    </a:p>
                  </a:txBody>
                  <a:tcPr marL="68580" marR="68580" marT="0" marB="0" anchor="ctr"/>
                </a:tc>
              </a:tr>
              <a:tr h="508292">
                <a:tc>
                  <a:txBody>
                    <a:bodyPr/>
                    <a:lstStyle/>
                    <a:p>
                      <a:pPr algn="ctr">
                        <a:lnSpc>
                          <a:spcPct val="107000"/>
                        </a:lnSpc>
                        <a:spcAft>
                          <a:spcPts val="0"/>
                        </a:spcAft>
                      </a:pPr>
                      <a:r>
                        <a:rPr lang="es-EC" sz="1600">
                          <a:effectLst/>
                        </a:rPr>
                        <a:t>2019</a:t>
                      </a:r>
                      <a:endParaRPr lang="es-EC" sz="16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600">
                          <a:effectLst/>
                        </a:rPr>
                        <a:t>24.987</a:t>
                      </a:r>
                      <a:endParaRPr lang="es-EC" sz="16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600">
                          <a:effectLst/>
                        </a:rPr>
                        <a:t>13.414</a:t>
                      </a:r>
                      <a:endParaRPr lang="es-EC" sz="16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600">
                          <a:effectLst/>
                        </a:rPr>
                        <a:t>5.365</a:t>
                      </a:r>
                      <a:endParaRPr lang="es-EC" sz="1600">
                        <a:solidFill>
                          <a:srgbClr val="000000"/>
                        </a:solidFill>
                        <a:effectLst/>
                        <a:latin typeface="Calibri"/>
                        <a:ea typeface="Calibri"/>
                        <a:cs typeface="Times New Roman"/>
                      </a:endParaRPr>
                    </a:p>
                  </a:txBody>
                  <a:tcPr marL="68580" marR="68580" marT="0" marB="0" anchor="ctr"/>
                </a:tc>
              </a:tr>
              <a:tr h="508292">
                <a:tc>
                  <a:txBody>
                    <a:bodyPr/>
                    <a:lstStyle/>
                    <a:p>
                      <a:pPr algn="ctr">
                        <a:lnSpc>
                          <a:spcPct val="107000"/>
                        </a:lnSpc>
                        <a:spcAft>
                          <a:spcPts val="0"/>
                        </a:spcAft>
                      </a:pPr>
                      <a:r>
                        <a:rPr lang="es-EC" sz="1600">
                          <a:effectLst/>
                        </a:rPr>
                        <a:t>2020</a:t>
                      </a:r>
                      <a:endParaRPr lang="es-EC" sz="16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600" dirty="0">
                          <a:effectLst/>
                        </a:rPr>
                        <a:t>26.701</a:t>
                      </a:r>
                      <a:endParaRPr lang="es-EC" sz="1600" dirty="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600" dirty="0">
                          <a:effectLst/>
                        </a:rPr>
                        <a:t>14.334</a:t>
                      </a:r>
                      <a:endParaRPr lang="es-EC" sz="1600" dirty="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600" dirty="0">
                          <a:effectLst/>
                        </a:rPr>
                        <a:t>5.734</a:t>
                      </a:r>
                      <a:endParaRPr lang="es-EC" sz="1600" dirty="0">
                        <a:solidFill>
                          <a:srgbClr val="000000"/>
                        </a:solidFill>
                        <a:effectLst/>
                        <a:latin typeface="Calibri"/>
                        <a:ea typeface="Calibri"/>
                        <a:cs typeface="Times New Roman"/>
                      </a:endParaRPr>
                    </a:p>
                  </a:txBody>
                  <a:tcPr marL="68580" marR="68580" marT="0" marB="0" anchor="ct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804861109"/>
              </p:ext>
            </p:extLst>
          </p:nvPr>
        </p:nvGraphicFramePr>
        <p:xfrm>
          <a:off x="251520" y="692696"/>
          <a:ext cx="8064896" cy="1872208"/>
        </p:xfrm>
        <a:graphic>
          <a:graphicData uri="http://schemas.openxmlformats.org/drawingml/2006/table">
            <a:tbl>
              <a:tblPr firstRow="1" firstCol="1" bandRow="1">
                <a:tableStyleId>{5C22544A-7EE6-4342-B048-85BDC9FD1C3A}</a:tableStyleId>
              </a:tblPr>
              <a:tblGrid>
                <a:gridCol w="6298684"/>
                <a:gridCol w="980691"/>
                <a:gridCol w="785521"/>
              </a:tblGrid>
              <a:tr h="484572">
                <a:tc>
                  <a:txBody>
                    <a:bodyPr/>
                    <a:lstStyle/>
                    <a:p>
                      <a:pPr>
                        <a:lnSpc>
                          <a:spcPct val="107000"/>
                        </a:lnSpc>
                        <a:spcAft>
                          <a:spcPts val="0"/>
                        </a:spcAft>
                      </a:pPr>
                      <a:r>
                        <a:rPr lang="es-EC" sz="1600" dirty="0">
                          <a:solidFill>
                            <a:srgbClr val="FF0000"/>
                          </a:solidFill>
                          <a:effectLst/>
                        </a:rPr>
                        <a:t> </a:t>
                      </a:r>
                      <a:endParaRPr lang="es-EC" sz="1400" dirty="0">
                        <a:solidFill>
                          <a:srgbClr val="FF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C" sz="1100" dirty="0">
                          <a:solidFill>
                            <a:srgbClr val="FF0000"/>
                          </a:solidFill>
                          <a:effectLst/>
                        </a:rPr>
                        <a:t> </a:t>
                      </a:r>
                      <a:endParaRPr lang="es-EC" sz="1400" dirty="0">
                        <a:solidFill>
                          <a:srgbClr val="FF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C" sz="1600" dirty="0">
                          <a:solidFill>
                            <a:srgbClr val="FF0000"/>
                          </a:solidFill>
                          <a:effectLst/>
                        </a:rPr>
                        <a:t> </a:t>
                      </a:r>
                      <a:endParaRPr lang="es-EC" sz="1400" dirty="0">
                        <a:solidFill>
                          <a:srgbClr val="FF0000"/>
                        </a:solidFill>
                        <a:effectLst/>
                        <a:latin typeface="Calibri"/>
                        <a:ea typeface="Calibri"/>
                        <a:cs typeface="Times New Roman"/>
                      </a:endParaRPr>
                    </a:p>
                  </a:txBody>
                  <a:tcPr marL="68580" marR="68580" marT="0" marB="0"/>
                </a:tc>
              </a:tr>
              <a:tr h="484572">
                <a:tc>
                  <a:txBody>
                    <a:bodyPr/>
                    <a:lstStyle/>
                    <a:p>
                      <a:pPr>
                        <a:lnSpc>
                          <a:spcPct val="107000"/>
                        </a:lnSpc>
                        <a:spcAft>
                          <a:spcPts val="0"/>
                        </a:spcAft>
                      </a:pPr>
                      <a:r>
                        <a:rPr lang="es-EC" sz="1400" dirty="0">
                          <a:effectLst/>
                        </a:rPr>
                        <a:t>TOTAL DE INGRESO DE TURISTAS</a:t>
                      </a:r>
                      <a:endParaRPr lang="es-EC" sz="1400" dirty="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C" sz="1100" dirty="0">
                          <a:effectLst/>
                        </a:rPr>
                        <a:t>17.488</a:t>
                      </a:r>
                      <a:endParaRPr lang="es-EC" sz="1400" dirty="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C" sz="1400">
                          <a:effectLst/>
                        </a:rPr>
                        <a:t>100%</a:t>
                      </a:r>
                      <a:endParaRPr lang="es-EC" sz="1400">
                        <a:solidFill>
                          <a:srgbClr val="000000"/>
                        </a:solidFill>
                        <a:effectLst/>
                        <a:latin typeface="Calibri"/>
                        <a:ea typeface="Calibri"/>
                        <a:cs typeface="Times New Roman"/>
                      </a:endParaRPr>
                    </a:p>
                  </a:txBody>
                  <a:tcPr marL="68580" marR="68580" marT="0" marB="0"/>
                </a:tc>
              </a:tr>
              <a:tr h="462545">
                <a:tc>
                  <a:txBody>
                    <a:bodyPr/>
                    <a:lstStyle/>
                    <a:p>
                      <a:pPr>
                        <a:lnSpc>
                          <a:spcPct val="107000"/>
                        </a:lnSpc>
                        <a:spcAft>
                          <a:spcPts val="0"/>
                        </a:spcAft>
                      </a:pPr>
                      <a:r>
                        <a:rPr lang="es-EC" sz="1400">
                          <a:effectLst/>
                        </a:rPr>
                        <a:t>TURISTAS ATENDIDOS POR AGENCIAS Y OPERADORAS DE TURISMO</a:t>
                      </a:r>
                      <a:endParaRPr lang="es-EC" sz="140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C" sz="1400">
                          <a:effectLst/>
                        </a:rPr>
                        <a:t>8100</a:t>
                      </a:r>
                      <a:endParaRPr lang="es-EC" sz="140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C" sz="1400">
                          <a:effectLst/>
                        </a:rPr>
                        <a:t>46%</a:t>
                      </a:r>
                      <a:endParaRPr lang="es-EC" sz="1400">
                        <a:solidFill>
                          <a:srgbClr val="000000"/>
                        </a:solidFill>
                        <a:effectLst/>
                        <a:latin typeface="Calibri"/>
                        <a:ea typeface="Calibri"/>
                        <a:cs typeface="Times New Roman"/>
                      </a:endParaRPr>
                    </a:p>
                  </a:txBody>
                  <a:tcPr marL="68580" marR="68580" marT="0" marB="0"/>
                </a:tc>
              </a:tr>
              <a:tr h="440519">
                <a:tc>
                  <a:txBody>
                    <a:bodyPr/>
                    <a:lstStyle/>
                    <a:p>
                      <a:pPr>
                        <a:lnSpc>
                          <a:spcPct val="107000"/>
                        </a:lnSpc>
                        <a:spcAft>
                          <a:spcPts val="0"/>
                        </a:spcAft>
                      </a:pPr>
                      <a:r>
                        <a:rPr lang="es-EC" sz="1400" dirty="0">
                          <a:effectLst/>
                        </a:rPr>
                        <a:t>DEMANDA INSATISFECHA</a:t>
                      </a:r>
                      <a:endParaRPr lang="es-EC" sz="1400" dirty="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C" sz="1400" dirty="0">
                          <a:effectLst/>
                        </a:rPr>
                        <a:t>9.388</a:t>
                      </a:r>
                      <a:endParaRPr lang="es-EC" sz="1400" dirty="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C" sz="1400" dirty="0">
                          <a:effectLst/>
                        </a:rPr>
                        <a:t>54%</a:t>
                      </a:r>
                      <a:endParaRPr lang="es-EC" sz="1400" dirty="0">
                        <a:solidFill>
                          <a:srgbClr val="000000"/>
                        </a:solidFill>
                        <a:effectLst/>
                        <a:latin typeface="Calibri"/>
                        <a:ea typeface="Calibri"/>
                        <a:cs typeface="Times New Roman"/>
                      </a:endParaRPr>
                    </a:p>
                  </a:txBody>
                  <a:tcPr marL="68580" marR="68580" marT="0" marB="0"/>
                </a:tc>
              </a:tr>
            </a:tbl>
          </a:graphicData>
        </a:graphic>
      </p:graphicFrame>
      <p:sp>
        <p:nvSpPr>
          <p:cNvPr id="6" name="5 CuadroTexto"/>
          <p:cNvSpPr txBox="1"/>
          <p:nvPr/>
        </p:nvSpPr>
        <p:spPr>
          <a:xfrm>
            <a:off x="1691680" y="188640"/>
            <a:ext cx="4896544" cy="369332"/>
          </a:xfrm>
          <a:prstGeom prst="rect">
            <a:avLst/>
          </a:prstGeom>
          <a:noFill/>
        </p:spPr>
        <p:txBody>
          <a:bodyPr wrap="square" rtlCol="0">
            <a:spAutoFit/>
          </a:bodyPr>
          <a:lstStyle/>
          <a:p>
            <a:pPr algn="ctr"/>
            <a:r>
              <a:rPr lang="es-EC" dirty="0" smtClean="0"/>
              <a:t>DEMANDA INSATISFECHA</a:t>
            </a:r>
            <a:endParaRPr lang="es-EC" dirty="0"/>
          </a:p>
        </p:txBody>
      </p:sp>
    </p:spTree>
    <p:extLst>
      <p:ext uri="{BB962C8B-B14F-4D97-AF65-F5344CB8AC3E}">
        <p14:creationId xmlns:p14="http://schemas.microsoft.com/office/powerpoint/2010/main" val="2625449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504383388"/>
              </p:ext>
            </p:extLst>
          </p:nvPr>
        </p:nvGraphicFramePr>
        <p:xfrm>
          <a:off x="457200" y="980728"/>
          <a:ext cx="7620000" cy="5420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1691680" y="404664"/>
            <a:ext cx="5184576" cy="369332"/>
          </a:xfrm>
          <a:prstGeom prst="rect">
            <a:avLst/>
          </a:prstGeom>
          <a:noFill/>
        </p:spPr>
        <p:txBody>
          <a:bodyPr wrap="square" rtlCol="0">
            <a:spAutoFit/>
          </a:bodyPr>
          <a:lstStyle/>
          <a:p>
            <a:pPr algn="ctr"/>
            <a:r>
              <a:rPr lang="es-EC" dirty="0" smtClean="0"/>
              <a:t>ESTRATEGIAS DE MERCADO</a:t>
            </a:r>
            <a:endParaRPr lang="es-EC" dirty="0"/>
          </a:p>
        </p:txBody>
      </p:sp>
    </p:spTree>
    <p:extLst>
      <p:ext uri="{BB962C8B-B14F-4D97-AF65-F5344CB8AC3E}">
        <p14:creationId xmlns:p14="http://schemas.microsoft.com/office/powerpoint/2010/main" val="18965681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CAPITULO III: ESTUDIO TECNICO</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82703271"/>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56634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620000" cy="490066"/>
          </a:xfrm>
        </p:spPr>
        <p:txBody>
          <a:bodyPr/>
          <a:lstStyle/>
          <a:p>
            <a:pPr algn="ctr"/>
            <a:r>
              <a:rPr lang="es-EC" sz="2400" dirty="0" smtClean="0"/>
              <a:t>REQUERIMIENTOS</a:t>
            </a:r>
            <a:endParaRPr lang="es-EC" sz="2400" dirty="0"/>
          </a:p>
        </p:txBody>
      </p:sp>
      <p:graphicFrame>
        <p:nvGraphicFramePr>
          <p:cNvPr id="4" name="3 Tabla"/>
          <p:cNvGraphicFramePr>
            <a:graphicFrameLocks noGrp="1"/>
          </p:cNvGraphicFramePr>
          <p:nvPr>
            <p:extLst>
              <p:ext uri="{D42A27DB-BD31-4B8C-83A1-F6EECF244321}">
                <p14:modId xmlns:p14="http://schemas.microsoft.com/office/powerpoint/2010/main" val="3756549983"/>
              </p:ext>
            </p:extLst>
          </p:nvPr>
        </p:nvGraphicFramePr>
        <p:xfrm>
          <a:off x="251520" y="910734"/>
          <a:ext cx="7620001" cy="1294130"/>
        </p:xfrm>
        <a:graphic>
          <a:graphicData uri="http://schemas.openxmlformats.org/drawingml/2006/table">
            <a:tbl>
              <a:tblPr firstRow="1" firstCol="1" bandRow="1">
                <a:tableStyleId>{5C22544A-7EE6-4342-B048-85BDC9FD1C3A}</a:tableStyleId>
              </a:tblPr>
              <a:tblGrid>
                <a:gridCol w="2713263"/>
                <a:gridCol w="1509062"/>
                <a:gridCol w="1507538"/>
                <a:gridCol w="1890138"/>
              </a:tblGrid>
              <a:tr h="256540">
                <a:tc>
                  <a:txBody>
                    <a:bodyPr/>
                    <a:lstStyle/>
                    <a:p>
                      <a:pPr>
                        <a:lnSpc>
                          <a:spcPct val="107000"/>
                        </a:lnSpc>
                        <a:spcAft>
                          <a:spcPts val="0"/>
                        </a:spcAft>
                      </a:pPr>
                      <a:r>
                        <a:rPr lang="es-ES_tradnl" sz="1200" dirty="0">
                          <a:effectLst/>
                        </a:rPr>
                        <a:t>DEPARTAMENTO</a:t>
                      </a:r>
                      <a:endParaRPr lang="es-EC" sz="1100" dirty="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S_tradnl" sz="1200">
                          <a:effectLst/>
                        </a:rPr>
                        <a:t>CANTIDAD</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S_tradnl" sz="1200">
                          <a:effectLst/>
                        </a:rPr>
                        <a:t>PREC. UNTI</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S_tradnl" sz="1200">
                          <a:effectLst/>
                        </a:rPr>
                        <a:t>VALOR TOTAL</a:t>
                      </a:r>
                      <a:endParaRPr lang="es-EC" sz="1100">
                        <a:solidFill>
                          <a:srgbClr val="000000"/>
                        </a:solidFill>
                        <a:effectLst/>
                        <a:latin typeface="Calibri"/>
                        <a:ea typeface="Calibri"/>
                        <a:cs typeface="Times New Roman"/>
                      </a:endParaRPr>
                    </a:p>
                  </a:txBody>
                  <a:tcPr marL="68580" marR="68580" marT="0" marB="0"/>
                </a:tc>
              </a:tr>
              <a:tr h="256540">
                <a:tc>
                  <a:txBody>
                    <a:bodyPr/>
                    <a:lstStyle/>
                    <a:p>
                      <a:pPr>
                        <a:lnSpc>
                          <a:spcPct val="107000"/>
                        </a:lnSpc>
                        <a:spcAft>
                          <a:spcPts val="0"/>
                        </a:spcAft>
                      </a:pPr>
                      <a:r>
                        <a:rPr lang="es-ES_tradnl" sz="1100">
                          <a:effectLst/>
                        </a:rPr>
                        <a:t>Gerencia general</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S_tradnl" sz="1100">
                          <a:effectLst/>
                        </a:rPr>
                        <a:t>1</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S_tradnl" sz="1100">
                          <a:effectLst/>
                        </a:rPr>
                        <a:t>824,44</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S_tradnl" sz="1100">
                          <a:effectLst/>
                        </a:rPr>
                        <a:t>   824,44</a:t>
                      </a:r>
                      <a:endParaRPr lang="es-EC" sz="1100">
                        <a:solidFill>
                          <a:srgbClr val="000000"/>
                        </a:solidFill>
                        <a:effectLst/>
                        <a:latin typeface="Calibri"/>
                        <a:ea typeface="Calibri"/>
                        <a:cs typeface="Times New Roman"/>
                      </a:endParaRPr>
                    </a:p>
                  </a:txBody>
                  <a:tcPr marL="68580" marR="68580" marT="0" marB="0"/>
                </a:tc>
              </a:tr>
              <a:tr h="256540">
                <a:tc>
                  <a:txBody>
                    <a:bodyPr/>
                    <a:lstStyle/>
                    <a:p>
                      <a:pPr>
                        <a:lnSpc>
                          <a:spcPct val="107000"/>
                        </a:lnSpc>
                        <a:spcAft>
                          <a:spcPts val="0"/>
                        </a:spcAft>
                      </a:pPr>
                      <a:r>
                        <a:rPr lang="es-ES_tradnl" sz="1100">
                          <a:effectLst/>
                        </a:rPr>
                        <a:t>Operaciones</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S_tradnl" sz="1100">
                          <a:effectLst/>
                        </a:rPr>
                        <a:t>2</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S_tradnl" sz="1100">
                          <a:effectLst/>
                        </a:rPr>
                        <a:t>824,44</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S_tradnl" sz="1100">
                          <a:effectLst/>
                        </a:rPr>
                        <a:t>1.648,88</a:t>
                      </a:r>
                      <a:endParaRPr lang="es-EC" sz="1100">
                        <a:solidFill>
                          <a:srgbClr val="000000"/>
                        </a:solidFill>
                        <a:effectLst/>
                        <a:latin typeface="Calibri"/>
                        <a:ea typeface="Calibri"/>
                        <a:cs typeface="Times New Roman"/>
                      </a:endParaRPr>
                    </a:p>
                  </a:txBody>
                  <a:tcPr marL="68580" marR="68580" marT="0" marB="0"/>
                </a:tc>
              </a:tr>
              <a:tr h="267970">
                <a:tc>
                  <a:txBody>
                    <a:bodyPr/>
                    <a:lstStyle/>
                    <a:p>
                      <a:pPr>
                        <a:lnSpc>
                          <a:spcPct val="107000"/>
                        </a:lnSpc>
                        <a:spcAft>
                          <a:spcPts val="0"/>
                        </a:spcAft>
                      </a:pPr>
                      <a:r>
                        <a:rPr lang="es-ES_tradnl" sz="1100">
                          <a:effectLst/>
                        </a:rPr>
                        <a:t>Administrativo - financiero</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S_tradnl" sz="1100">
                          <a:effectLst/>
                        </a:rPr>
                        <a:t>2</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S_tradnl" sz="1100">
                          <a:effectLst/>
                        </a:rPr>
                        <a:t>824,44</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S_tradnl" sz="1100">
                          <a:effectLst/>
                        </a:rPr>
                        <a:t>16.48,88</a:t>
                      </a:r>
                      <a:endParaRPr lang="es-EC" sz="1100">
                        <a:solidFill>
                          <a:srgbClr val="000000"/>
                        </a:solidFill>
                        <a:effectLst/>
                        <a:latin typeface="Calibri"/>
                        <a:ea typeface="Calibri"/>
                        <a:cs typeface="Times New Roman"/>
                      </a:endParaRPr>
                    </a:p>
                  </a:txBody>
                  <a:tcPr marL="68580" marR="68580" marT="0" marB="0"/>
                </a:tc>
              </a:tr>
              <a:tr h="256540">
                <a:tc>
                  <a:txBody>
                    <a:bodyPr/>
                    <a:lstStyle/>
                    <a:p>
                      <a:pPr>
                        <a:lnSpc>
                          <a:spcPct val="107000"/>
                        </a:lnSpc>
                        <a:spcAft>
                          <a:spcPts val="0"/>
                        </a:spcAft>
                      </a:pPr>
                      <a:r>
                        <a:rPr lang="es-ES_tradnl" sz="1100">
                          <a:effectLst/>
                        </a:rPr>
                        <a:t>TOTAL</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S_tradnl" sz="1100" dirty="0">
                          <a:effectLst/>
                        </a:rPr>
                        <a:t>5</a:t>
                      </a:r>
                      <a:endParaRPr lang="es-EC" sz="1100" dirty="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S_tradnl" sz="1100">
                          <a:effectLst/>
                        </a:rPr>
                        <a:t>824,44</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S_tradnl" sz="1100" dirty="0">
                          <a:effectLst/>
                        </a:rPr>
                        <a:t>4950,76</a:t>
                      </a:r>
                      <a:endParaRPr lang="es-EC" sz="1100" dirty="0">
                        <a:solidFill>
                          <a:srgbClr val="000000"/>
                        </a:solidFill>
                        <a:effectLst/>
                        <a:latin typeface="Calibri"/>
                        <a:ea typeface="Calibri"/>
                        <a:cs typeface="Times New Roman"/>
                      </a:endParaRPr>
                    </a:p>
                  </a:txBody>
                  <a:tcPr marL="68580" marR="68580" marT="0" marB="0"/>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327258975"/>
              </p:ext>
            </p:extLst>
          </p:nvPr>
        </p:nvGraphicFramePr>
        <p:xfrm>
          <a:off x="251520" y="2420888"/>
          <a:ext cx="7620000" cy="1092647"/>
        </p:xfrm>
        <a:graphic>
          <a:graphicData uri="http://schemas.openxmlformats.org/drawingml/2006/table">
            <a:tbl>
              <a:tblPr firstRow="1" firstCol="1" bandRow="1">
                <a:tableStyleId>{5C22544A-7EE6-4342-B048-85BDC9FD1C3A}</a:tableStyleId>
              </a:tblPr>
              <a:tblGrid>
                <a:gridCol w="3810000"/>
                <a:gridCol w="3810000"/>
              </a:tblGrid>
              <a:tr h="0">
                <a:tc>
                  <a:txBody>
                    <a:bodyPr/>
                    <a:lstStyle/>
                    <a:p>
                      <a:pPr>
                        <a:lnSpc>
                          <a:spcPct val="107000"/>
                        </a:lnSpc>
                        <a:spcAft>
                          <a:spcPts val="0"/>
                        </a:spcAft>
                      </a:pPr>
                      <a:r>
                        <a:rPr lang="es-ES_tradnl" sz="1200">
                          <a:effectLst/>
                        </a:rPr>
                        <a:t>SERVICIO</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S_tradnl" sz="1200">
                          <a:effectLst/>
                        </a:rPr>
                        <a:t>PRECIO</a:t>
                      </a:r>
                      <a:endParaRPr lang="es-EC" sz="1100">
                        <a:solidFill>
                          <a:srgbClr val="000000"/>
                        </a:solidFill>
                        <a:effectLst/>
                        <a:latin typeface="Calibri"/>
                        <a:ea typeface="Calibri"/>
                        <a:cs typeface="Times New Roman"/>
                      </a:endParaRPr>
                    </a:p>
                  </a:txBody>
                  <a:tcPr marL="68580" marR="68580" marT="0" marB="0"/>
                </a:tc>
              </a:tr>
              <a:tr h="0">
                <a:tc>
                  <a:txBody>
                    <a:bodyPr/>
                    <a:lstStyle/>
                    <a:p>
                      <a:pPr>
                        <a:lnSpc>
                          <a:spcPct val="107000"/>
                        </a:lnSpc>
                        <a:spcAft>
                          <a:spcPts val="0"/>
                        </a:spcAft>
                      </a:pPr>
                      <a:r>
                        <a:rPr lang="es-ES_tradnl" sz="1100">
                          <a:effectLst/>
                        </a:rPr>
                        <a:t>COMPRA DE DOMINIO Y HOSTING</a:t>
                      </a:r>
                      <a:endParaRPr lang="es-EC" sz="110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S_tradnl" sz="1100">
                          <a:effectLst/>
                        </a:rPr>
                        <a:t>550,00</a:t>
                      </a:r>
                      <a:endParaRPr lang="es-EC" sz="1100">
                        <a:solidFill>
                          <a:srgbClr val="000000"/>
                        </a:solidFill>
                        <a:effectLst/>
                        <a:latin typeface="Calibri"/>
                        <a:ea typeface="Calibri"/>
                        <a:cs typeface="Times New Roman"/>
                      </a:endParaRPr>
                    </a:p>
                  </a:txBody>
                  <a:tcPr marL="68580" marR="68580" marT="0" marB="0"/>
                </a:tc>
              </a:tr>
              <a:tr h="0">
                <a:tc>
                  <a:txBody>
                    <a:bodyPr/>
                    <a:lstStyle/>
                    <a:p>
                      <a:pPr>
                        <a:lnSpc>
                          <a:spcPct val="107000"/>
                        </a:lnSpc>
                        <a:spcAft>
                          <a:spcPts val="0"/>
                        </a:spcAft>
                      </a:pPr>
                      <a:r>
                        <a:rPr lang="es-ES_tradnl" sz="1100">
                          <a:effectLst/>
                        </a:rPr>
                        <a:t>LANDING PAGE</a:t>
                      </a:r>
                      <a:endParaRPr lang="es-EC" sz="110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S_tradnl" sz="1100">
                          <a:effectLst/>
                        </a:rPr>
                        <a:t>130,00</a:t>
                      </a:r>
                      <a:endParaRPr lang="es-EC" sz="1100">
                        <a:solidFill>
                          <a:srgbClr val="000000"/>
                        </a:solidFill>
                        <a:effectLst/>
                        <a:latin typeface="Calibri"/>
                        <a:ea typeface="Calibri"/>
                        <a:cs typeface="Times New Roman"/>
                      </a:endParaRPr>
                    </a:p>
                  </a:txBody>
                  <a:tcPr marL="68580" marR="68580" marT="0" marB="0"/>
                </a:tc>
              </a:tr>
              <a:tr h="0">
                <a:tc>
                  <a:txBody>
                    <a:bodyPr/>
                    <a:lstStyle/>
                    <a:p>
                      <a:pPr>
                        <a:lnSpc>
                          <a:spcPct val="107000"/>
                        </a:lnSpc>
                        <a:spcAft>
                          <a:spcPts val="0"/>
                        </a:spcAft>
                      </a:pPr>
                      <a:r>
                        <a:rPr lang="es-ES_tradnl" sz="1100">
                          <a:effectLst/>
                        </a:rPr>
                        <a:t>DISEÑO</a:t>
                      </a:r>
                      <a:endParaRPr lang="es-EC" sz="110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S_tradnl" sz="1100">
                          <a:effectLst/>
                        </a:rPr>
                        <a:t>140,00</a:t>
                      </a:r>
                      <a:endParaRPr lang="es-EC" sz="1100">
                        <a:solidFill>
                          <a:srgbClr val="000000"/>
                        </a:solidFill>
                        <a:effectLst/>
                        <a:latin typeface="Calibri"/>
                        <a:ea typeface="Calibri"/>
                        <a:cs typeface="Times New Roman"/>
                      </a:endParaRPr>
                    </a:p>
                  </a:txBody>
                  <a:tcPr marL="68580" marR="68580" marT="0" marB="0"/>
                </a:tc>
              </a:tr>
              <a:tr h="0">
                <a:tc>
                  <a:txBody>
                    <a:bodyPr/>
                    <a:lstStyle/>
                    <a:p>
                      <a:pPr>
                        <a:lnSpc>
                          <a:spcPct val="107000"/>
                        </a:lnSpc>
                        <a:spcAft>
                          <a:spcPts val="0"/>
                        </a:spcAft>
                      </a:pPr>
                      <a:r>
                        <a:rPr lang="es-ES_tradnl" sz="1100">
                          <a:effectLst/>
                        </a:rPr>
                        <a:t>ADMINISTRADOR DE CONTACTOS</a:t>
                      </a:r>
                      <a:endParaRPr lang="es-EC" sz="110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S_tradnl" sz="1100">
                          <a:effectLst/>
                        </a:rPr>
                        <a:t>30,00</a:t>
                      </a:r>
                      <a:endParaRPr lang="es-EC" sz="1100">
                        <a:solidFill>
                          <a:srgbClr val="000000"/>
                        </a:solidFill>
                        <a:effectLst/>
                        <a:latin typeface="Calibri"/>
                        <a:ea typeface="Calibri"/>
                        <a:cs typeface="Times New Roman"/>
                      </a:endParaRPr>
                    </a:p>
                  </a:txBody>
                  <a:tcPr marL="68580" marR="68580" marT="0" marB="0"/>
                </a:tc>
              </a:tr>
              <a:tr h="0">
                <a:tc>
                  <a:txBody>
                    <a:bodyPr/>
                    <a:lstStyle/>
                    <a:p>
                      <a:pPr>
                        <a:lnSpc>
                          <a:spcPct val="107000"/>
                        </a:lnSpc>
                        <a:spcAft>
                          <a:spcPts val="0"/>
                        </a:spcAft>
                      </a:pPr>
                      <a:r>
                        <a:rPr lang="es-ES_tradnl" sz="1100">
                          <a:effectLst/>
                        </a:rPr>
                        <a:t>TOTAL</a:t>
                      </a:r>
                      <a:endParaRPr lang="es-EC" sz="110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S_tradnl" sz="1100" dirty="0">
                          <a:effectLst/>
                        </a:rPr>
                        <a:t>850,00</a:t>
                      </a:r>
                      <a:endParaRPr lang="es-EC" sz="1100" dirty="0">
                        <a:solidFill>
                          <a:srgbClr val="000000"/>
                        </a:solidFill>
                        <a:effectLst/>
                        <a:latin typeface="Calibri"/>
                        <a:ea typeface="Calibri"/>
                        <a:cs typeface="Times New Roman"/>
                      </a:endParaRPr>
                    </a:p>
                  </a:txBody>
                  <a:tcPr marL="68580" marR="68580" marT="0" marB="0"/>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2092581793"/>
              </p:ext>
            </p:extLst>
          </p:nvPr>
        </p:nvGraphicFramePr>
        <p:xfrm>
          <a:off x="2915816" y="4941168"/>
          <a:ext cx="2818765" cy="1201420"/>
        </p:xfrm>
        <a:graphic>
          <a:graphicData uri="http://schemas.openxmlformats.org/drawingml/2006/table">
            <a:tbl>
              <a:tblPr firstRow="1" firstCol="1" bandRow="1">
                <a:tableStyleId>{5C22544A-7EE6-4342-B048-85BDC9FD1C3A}</a:tableStyleId>
              </a:tblPr>
              <a:tblGrid>
                <a:gridCol w="1811655"/>
                <a:gridCol w="1007110"/>
              </a:tblGrid>
              <a:tr h="238125">
                <a:tc>
                  <a:txBody>
                    <a:bodyPr/>
                    <a:lstStyle/>
                    <a:p>
                      <a:pPr>
                        <a:lnSpc>
                          <a:spcPct val="107000"/>
                        </a:lnSpc>
                        <a:spcAft>
                          <a:spcPts val="0"/>
                        </a:spcAft>
                      </a:pPr>
                      <a:r>
                        <a:rPr lang="es-ES_tradnl" sz="1200" dirty="0">
                          <a:effectLst/>
                        </a:rPr>
                        <a:t>SERVICIO</a:t>
                      </a:r>
                      <a:endParaRPr lang="es-EC" sz="1100" dirty="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S_tradnl" sz="1200" dirty="0">
                          <a:effectLst/>
                        </a:rPr>
                        <a:t>PRECIO</a:t>
                      </a:r>
                      <a:endParaRPr lang="es-EC" sz="1100" dirty="0">
                        <a:solidFill>
                          <a:srgbClr val="000000"/>
                        </a:solidFill>
                        <a:effectLst/>
                        <a:latin typeface="Calibri"/>
                        <a:ea typeface="Calibri"/>
                        <a:cs typeface="Times New Roman"/>
                      </a:endParaRPr>
                    </a:p>
                  </a:txBody>
                  <a:tcPr marL="68580" marR="68580" marT="0" marB="0"/>
                </a:tc>
              </a:tr>
              <a:tr h="238125">
                <a:tc>
                  <a:txBody>
                    <a:bodyPr/>
                    <a:lstStyle/>
                    <a:p>
                      <a:pPr>
                        <a:lnSpc>
                          <a:spcPct val="107000"/>
                        </a:lnSpc>
                        <a:spcAft>
                          <a:spcPts val="0"/>
                        </a:spcAft>
                      </a:pPr>
                      <a:r>
                        <a:rPr lang="es-ES_tradnl" sz="1100">
                          <a:effectLst/>
                        </a:rPr>
                        <a:t>Línea telefónica / PBX</a:t>
                      </a:r>
                      <a:endParaRPr lang="es-EC" sz="110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S_tradnl" sz="1100">
                          <a:effectLst/>
                        </a:rPr>
                        <a:t>60,00</a:t>
                      </a:r>
                      <a:endParaRPr lang="es-EC" sz="1100">
                        <a:solidFill>
                          <a:srgbClr val="000000"/>
                        </a:solidFill>
                        <a:effectLst/>
                        <a:latin typeface="Calibri"/>
                        <a:ea typeface="Calibri"/>
                        <a:cs typeface="Times New Roman"/>
                      </a:endParaRPr>
                    </a:p>
                  </a:txBody>
                  <a:tcPr marL="68580" marR="68580" marT="0" marB="0"/>
                </a:tc>
              </a:tr>
              <a:tr h="238125">
                <a:tc>
                  <a:txBody>
                    <a:bodyPr/>
                    <a:lstStyle/>
                    <a:p>
                      <a:pPr>
                        <a:lnSpc>
                          <a:spcPct val="107000"/>
                        </a:lnSpc>
                        <a:spcAft>
                          <a:spcPts val="0"/>
                        </a:spcAft>
                      </a:pPr>
                      <a:r>
                        <a:rPr lang="es-ES_tradnl" sz="1100">
                          <a:effectLst/>
                        </a:rPr>
                        <a:t>Internet 540 kbps</a:t>
                      </a:r>
                      <a:endParaRPr lang="es-EC" sz="110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S_tradnl" sz="1100">
                          <a:effectLst/>
                        </a:rPr>
                        <a:t>150,00</a:t>
                      </a:r>
                      <a:endParaRPr lang="es-EC" sz="1100">
                        <a:solidFill>
                          <a:srgbClr val="000000"/>
                        </a:solidFill>
                        <a:effectLst/>
                        <a:latin typeface="Calibri"/>
                        <a:ea typeface="Calibri"/>
                        <a:cs typeface="Times New Roman"/>
                      </a:endParaRPr>
                    </a:p>
                  </a:txBody>
                  <a:tcPr marL="68580" marR="68580" marT="0" marB="0"/>
                </a:tc>
              </a:tr>
              <a:tr h="248920">
                <a:tc>
                  <a:txBody>
                    <a:bodyPr/>
                    <a:lstStyle/>
                    <a:p>
                      <a:pPr>
                        <a:lnSpc>
                          <a:spcPct val="107000"/>
                        </a:lnSpc>
                        <a:spcAft>
                          <a:spcPts val="0"/>
                        </a:spcAft>
                      </a:pPr>
                      <a:r>
                        <a:rPr lang="es-ES_tradnl" sz="1100">
                          <a:effectLst/>
                        </a:rPr>
                        <a:t>Telefonía y redes</a:t>
                      </a:r>
                      <a:endParaRPr lang="es-EC" sz="110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S_tradnl" sz="1100">
                          <a:effectLst/>
                        </a:rPr>
                        <a:t>3508.01</a:t>
                      </a:r>
                      <a:endParaRPr lang="es-EC" sz="1100">
                        <a:solidFill>
                          <a:srgbClr val="000000"/>
                        </a:solidFill>
                        <a:effectLst/>
                        <a:latin typeface="Calibri"/>
                        <a:ea typeface="Calibri"/>
                        <a:cs typeface="Times New Roman"/>
                      </a:endParaRPr>
                    </a:p>
                  </a:txBody>
                  <a:tcPr marL="68580" marR="68580" marT="0" marB="0"/>
                </a:tc>
              </a:tr>
              <a:tr h="238125">
                <a:tc>
                  <a:txBody>
                    <a:bodyPr/>
                    <a:lstStyle/>
                    <a:p>
                      <a:pPr>
                        <a:lnSpc>
                          <a:spcPct val="107000"/>
                        </a:lnSpc>
                        <a:spcAft>
                          <a:spcPts val="0"/>
                        </a:spcAft>
                      </a:pPr>
                      <a:r>
                        <a:rPr lang="es-ES_tradnl" sz="1100" dirty="0">
                          <a:effectLst/>
                        </a:rPr>
                        <a:t>TOTAL</a:t>
                      </a:r>
                      <a:endParaRPr lang="es-EC" sz="1100" dirty="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S_tradnl" sz="1100" dirty="0">
                          <a:effectLst/>
                        </a:rPr>
                        <a:t>3718,01</a:t>
                      </a:r>
                      <a:endParaRPr lang="es-EC" sz="1100" dirty="0">
                        <a:solidFill>
                          <a:srgbClr val="000000"/>
                        </a:solidFill>
                        <a:effectLst/>
                        <a:latin typeface="Calibri"/>
                        <a:ea typeface="Calibri"/>
                        <a:cs typeface="Times New Roman"/>
                      </a:endParaRPr>
                    </a:p>
                  </a:txBody>
                  <a:tcPr marL="68580" marR="68580" marT="0" marB="0"/>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2839289266"/>
              </p:ext>
            </p:extLst>
          </p:nvPr>
        </p:nvGraphicFramePr>
        <p:xfrm>
          <a:off x="251520" y="3645024"/>
          <a:ext cx="7620000" cy="1105980"/>
        </p:xfrm>
        <a:graphic>
          <a:graphicData uri="http://schemas.openxmlformats.org/drawingml/2006/table">
            <a:tbl>
              <a:tblPr firstRow="1" firstCol="1" bandRow="1">
                <a:tableStyleId>{5C22544A-7EE6-4342-B048-85BDC9FD1C3A}</a:tableStyleId>
              </a:tblPr>
              <a:tblGrid>
                <a:gridCol w="3500628"/>
                <a:gridCol w="1097280"/>
                <a:gridCol w="3022092"/>
              </a:tblGrid>
              <a:tr h="187960">
                <a:tc>
                  <a:txBody>
                    <a:bodyPr/>
                    <a:lstStyle/>
                    <a:p>
                      <a:pPr>
                        <a:lnSpc>
                          <a:spcPct val="107000"/>
                        </a:lnSpc>
                        <a:spcAft>
                          <a:spcPts val="0"/>
                        </a:spcAft>
                      </a:pPr>
                      <a:r>
                        <a:rPr lang="es-ES_tradnl" sz="1200">
                          <a:effectLst/>
                        </a:rPr>
                        <a:t>ESTACIONES</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S_tradnl" sz="1200">
                          <a:effectLst/>
                        </a:rPr>
                        <a:t>CANT.</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S_tradnl" sz="1200">
                          <a:effectLst/>
                        </a:rPr>
                        <a:t>VALOR INCL. IVA</a:t>
                      </a:r>
                      <a:endParaRPr lang="es-EC" sz="1100">
                        <a:solidFill>
                          <a:srgbClr val="000000"/>
                        </a:solidFill>
                        <a:effectLst/>
                        <a:latin typeface="Calibri"/>
                        <a:ea typeface="Calibri"/>
                        <a:cs typeface="Times New Roman"/>
                      </a:endParaRPr>
                    </a:p>
                  </a:txBody>
                  <a:tcPr marL="68580" marR="68580" marT="0" marB="0"/>
                </a:tc>
              </a:tr>
              <a:tr h="180975">
                <a:tc>
                  <a:txBody>
                    <a:bodyPr/>
                    <a:lstStyle/>
                    <a:p>
                      <a:pPr>
                        <a:lnSpc>
                          <a:spcPct val="107000"/>
                        </a:lnSpc>
                        <a:spcAft>
                          <a:spcPts val="0"/>
                        </a:spcAft>
                      </a:pPr>
                      <a:r>
                        <a:rPr lang="es-ES_tradnl" sz="1100">
                          <a:effectLst/>
                        </a:rPr>
                        <a:t>ESTACION GERENCIAL</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S_tradnl" sz="1100">
                          <a:effectLst/>
                        </a:rPr>
                        <a:t>1</a:t>
                      </a:r>
                      <a:endParaRPr lang="es-EC" sz="110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S_tradnl" sz="1100">
                          <a:effectLst/>
                        </a:rPr>
                        <a:t>915,04</a:t>
                      </a:r>
                      <a:endParaRPr lang="es-EC" sz="1100">
                        <a:solidFill>
                          <a:srgbClr val="000000"/>
                        </a:solidFill>
                        <a:effectLst/>
                        <a:latin typeface="Calibri"/>
                        <a:ea typeface="Calibri"/>
                        <a:cs typeface="Times New Roman"/>
                      </a:endParaRPr>
                    </a:p>
                  </a:txBody>
                  <a:tcPr marL="68580" marR="68580" marT="0" marB="0"/>
                </a:tc>
              </a:tr>
              <a:tr h="187960">
                <a:tc>
                  <a:txBody>
                    <a:bodyPr/>
                    <a:lstStyle/>
                    <a:p>
                      <a:pPr>
                        <a:lnSpc>
                          <a:spcPct val="107000"/>
                        </a:lnSpc>
                        <a:spcAft>
                          <a:spcPts val="0"/>
                        </a:spcAft>
                      </a:pPr>
                      <a:r>
                        <a:rPr lang="es-ES_tradnl" sz="1100">
                          <a:effectLst/>
                        </a:rPr>
                        <a:t>ESTACION FINANCIERA</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S_tradnl" sz="1100">
                          <a:effectLst/>
                        </a:rPr>
                        <a:t>1</a:t>
                      </a:r>
                      <a:endParaRPr lang="es-EC" sz="110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S_tradnl" sz="1100">
                          <a:effectLst/>
                        </a:rPr>
                        <a:t>786,24</a:t>
                      </a:r>
                      <a:endParaRPr lang="es-EC" sz="1100">
                        <a:solidFill>
                          <a:srgbClr val="000000"/>
                        </a:solidFill>
                        <a:effectLst/>
                        <a:latin typeface="Calibri"/>
                        <a:ea typeface="Calibri"/>
                        <a:cs typeface="Times New Roman"/>
                      </a:endParaRPr>
                    </a:p>
                  </a:txBody>
                  <a:tcPr marL="68580" marR="68580" marT="0" marB="0"/>
                </a:tc>
              </a:tr>
              <a:tr h="180975">
                <a:tc>
                  <a:txBody>
                    <a:bodyPr/>
                    <a:lstStyle/>
                    <a:p>
                      <a:pPr>
                        <a:lnSpc>
                          <a:spcPct val="107000"/>
                        </a:lnSpc>
                        <a:spcAft>
                          <a:spcPts val="0"/>
                        </a:spcAft>
                      </a:pPr>
                      <a:r>
                        <a:rPr lang="es-ES_tradnl" sz="1100">
                          <a:effectLst/>
                        </a:rPr>
                        <a:t>ESTACIONES OPERATIVA</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S_tradnl" sz="1100">
                          <a:effectLst/>
                        </a:rPr>
                        <a:t>2</a:t>
                      </a:r>
                      <a:endParaRPr lang="es-EC" sz="110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S_tradnl" sz="1100">
                          <a:effectLst/>
                        </a:rPr>
                        <a:t>919,52</a:t>
                      </a:r>
                      <a:endParaRPr lang="es-EC" sz="1100">
                        <a:solidFill>
                          <a:srgbClr val="000000"/>
                        </a:solidFill>
                        <a:effectLst/>
                        <a:latin typeface="Calibri"/>
                        <a:ea typeface="Calibri"/>
                        <a:cs typeface="Times New Roman"/>
                      </a:endParaRPr>
                    </a:p>
                  </a:txBody>
                  <a:tcPr marL="68580" marR="68580" marT="0" marB="0"/>
                </a:tc>
              </a:tr>
              <a:tr h="176530">
                <a:tc>
                  <a:txBody>
                    <a:bodyPr/>
                    <a:lstStyle/>
                    <a:p>
                      <a:pPr>
                        <a:lnSpc>
                          <a:spcPct val="107000"/>
                        </a:lnSpc>
                        <a:spcAft>
                          <a:spcPts val="0"/>
                        </a:spcAft>
                      </a:pPr>
                      <a:r>
                        <a:rPr lang="es-ES_tradnl" sz="1100">
                          <a:effectLst/>
                        </a:rPr>
                        <a:t>ESTACION ADMINISTRATIVA</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S_tradnl" sz="1100">
                          <a:effectLst/>
                        </a:rPr>
                        <a:t>1</a:t>
                      </a:r>
                      <a:endParaRPr lang="es-EC" sz="110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S_tradnl" sz="1100">
                          <a:effectLst/>
                        </a:rPr>
                        <a:t>459,76</a:t>
                      </a:r>
                      <a:endParaRPr lang="es-EC" sz="1100">
                        <a:solidFill>
                          <a:srgbClr val="000000"/>
                        </a:solidFill>
                        <a:effectLst/>
                        <a:latin typeface="Calibri"/>
                        <a:ea typeface="Calibri"/>
                        <a:cs typeface="Times New Roman"/>
                      </a:endParaRPr>
                    </a:p>
                  </a:txBody>
                  <a:tcPr marL="68580" marR="68580" marT="0" marB="0"/>
                </a:tc>
              </a:tr>
              <a:tr h="180975">
                <a:tc>
                  <a:txBody>
                    <a:bodyPr/>
                    <a:lstStyle/>
                    <a:p>
                      <a:pPr>
                        <a:lnSpc>
                          <a:spcPct val="107000"/>
                        </a:lnSpc>
                        <a:spcAft>
                          <a:spcPts val="0"/>
                        </a:spcAft>
                      </a:pPr>
                      <a:r>
                        <a:rPr lang="es-ES_tradnl" sz="1100">
                          <a:effectLst/>
                        </a:rPr>
                        <a:t>TOTAL</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S_tradnl" sz="1100">
                          <a:effectLst/>
                        </a:rPr>
                        <a:t>5</a:t>
                      </a:r>
                      <a:endParaRPr lang="es-EC" sz="110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S_tradnl" sz="1100" dirty="0">
                          <a:effectLst/>
                        </a:rPr>
                        <a:t>3.080,56</a:t>
                      </a:r>
                      <a:endParaRPr lang="es-EC" sz="1100" dirty="0">
                        <a:solidFill>
                          <a:srgbClr val="000000"/>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648113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Marcador de contenido"/>
          <p:cNvGraphicFramePr>
            <a:graphicFrameLocks noGrp="1"/>
          </p:cNvGraphicFramePr>
          <p:nvPr>
            <p:ph idx="1"/>
            <p:extLst>
              <p:ext uri="{D42A27DB-BD31-4B8C-83A1-F6EECF244321}">
                <p14:modId xmlns:p14="http://schemas.microsoft.com/office/powerpoint/2010/main" val="1288856882"/>
              </p:ext>
            </p:extLst>
          </p:nvPr>
        </p:nvGraphicFramePr>
        <p:xfrm>
          <a:off x="251520" y="548680"/>
          <a:ext cx="8136904"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65632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Lorena\Downloads\OFICINA.jpg"/>
          <p:cNvPicPr/>
          <p:nvPr/>
        </p:nvPicPr>
        <p:blipFill rotWithShape="1">
          <a:blip r:embed="rId2">
            <a:extLst>
              <a:ext uri="{28A0092B-C50C-407E-A947-70E740481C1C}">
                <a14:useLocalDpi xmlns:a14="http://schemas.microsoft.com/office/drawing/2010/main" val="0"/>
              </a:ext>
            </a:extLst>
          </a:blip>
          <a:srcRect l="25645" r="25114"/>
          <a:stretch/>
        </p:blipFill>
        <p:spPr bwMode="auto">
          <a:xfrm>
            <a:off x="179512" y="116632"/>
            <a:ext cx="3816424" cy="4176464"/>
          </a:xfrm>
          <a:prstGeom prst="rect">
            <a:avLst/>
          </a:prstGeom>
          <a:noFill/>
          <a:ln>
            <a:noFill/>
          </a:ln>
          <a:extLst>
            <a:ext uri="{53640926-AAD7-44D8-BBD7-CCE9431645EC}">
              <a14:shadowObscured xmlns:a14="http://schemas.microsoft.com/office/drawing/2010/main"/>
            </a:ext>
          </a:extLst>
        </p:spPr>
      </p:pic>
      <p:pic>
        <p:nvPicPr>
          <p:cNvPr id="5" name="4 Imagen" descr="C:\Users\Lorena\Downloads\OFICINA Imagen # 1.jpg"/>
          <p:cNvPicPr/>
          <p:nvPr/>
        </p:nvPicPr>
        <p:blipFill rotWithShape="1">
          <a:blip r:embed="rId3">
            <a:extLst>
              <a:ext uri="{28A0092B-C50C-407E-A947-70E740481C1C}">
                <a14:useLocalDpi xmlns:a14="http://schemas.microsoft.com/office/drawing/2010/main" val="0"/>
              </a:ext>
            </a:extLst>
          </a:blip>
          <a:srcRect l="20987" t="8032" r="12225" b="2889"/>
          <a:stretch/>
        </p:blipFill>
        <p:spPr bwMode="auto">
          <a:xfrm>
            <a:off x="4211960" y="2636912"/>
            <a:ext cx="4113019" cy="404101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168815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a:srcRect l="15889" t="24276" r="19943" b="13044"/>
          <a:stretch/>
        </p:blipFill>
        <p:spPr bwMode="auto">
          <a:xfrm>
            <a:off x="1646069" y="1196752"/>
            <a:ext cx="5590227" cy="3312368"/>
          </a:xfrm>
          <a:prstGeom prst="rect">
            <a:avLst/>
          </a:prstGeom>
          <a:ln>
            <a:noFill/>
          </a:ln>
          <a:extLst>
            <a:ext uri="{53640926-AAD7-44D8-BBD7-CCE9431645EC}">
              <a14:shadowObscured xmlns:a14="http://schemas.microsoft.com/office/drawing/2010/main"/>
            </a:ext>
          </a:extLst>
        </p:spPr>
      </p:pic>
      <p:sp>
        <p:nvSpPr>
          <p:cNvPr id="5" name="1 Título"/>
          <p:cNvSpPr>
            <a:spLocks noGrp="1"/>
          </p:cNvSpPr>
          <p:nvPr>
            <p:ph type="title"/>
          </p:nvPr>
        </p:nvSpPr>
        <p:spPr>
          <a:xfrm>
            <a:off x="457200" y="274638"/>
            <a:ext cx="7620000" cy="706090"/>
          </a:xfrm>
        </p:spPr>
        <p:txBody>
          <a:bodyPr/>
          <a:lstStyle/>
          <a:p>
            <a:pPr algn="ctr"/>
            <a:r>
              <a:rPr lang="es-ES" sz="2800" dirty="0" smtClean="0"/>
              <a:t>MAPA DE PROCESOS</a:t>
            </a:r>
            <a:endParaRPr lang="es-EC" sz="2800" dirty="0"/>
          </a:p>
        </p:txBody>
      </p:sp>
    </p:spTree>
    <p:extLst>
      <p:ext uri="{BB962C8B-B14F-4D97-AF65-F5344CB8AC3E}">
        <p14:creationId xmlns:p14="http://schemas.microsoft.com/office/powerpoint/2010/main" val="12437815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a:srcRect l="18166" t="11921" r="19930" b="10284"/>
          <a:stretch/>
        </p:blipFill>
        <p:spPr bwMode="auto">
          <a:xfrm>
            <a:off x="251520" y="188640"/>
            <a:ext cx="8136903" cy="64087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54936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a:srcRect l="12500" t="11910" r="21875" b="9481"/>
          <a:stretch/>
        </p:blipFill>
        <p:spPr bwMode="auto">
          <a:xfrm>
            <a:off x="107504" y="116632"/>
            <a:ext cx="8712967" cy="66247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072510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CAPITULO IV: LA EMPRESA  Y SU ORGANIZACION</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884662302"/>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20941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extLst>
              <p:ext uri="{D42A27DB-BD31-4B8C-83A1-F6EECF244321}">
                <p14:modId xmlns:p14="http://schemas.microsoft.com/office/powerpoint/2010/main" val="1794127584"/>
              </p:ext>
            </p:extLst>
          </p:nvPr>
        </p:nvGraphicFramePr>
        <p:xfrm>
          <a:off x="468313" y="2349500"/>
          <a:ext cx="7608887"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3 Grupo"/>
          <p:cNvGrpSpPr/>
          <p:nvPr/>
        </p:nvGrpSpPr>
        <p:grpSpPr>
          <a:xfrm>
            <a:off x="2915816" y="95259"/>
            <a:ext cx="2592288" cy="2181613"/>
            <a:chOff x="4101049" y="1378564"/>
            <a:chExt cx="2318014" cy="1790681"/>
          </a:xfrm>
        </p:grpSpPr>
        <p:sp>
          <p:nvSpPr>
            <p:cNvPr id="5" name="4 Rectángulo"/>
            <p:cNvSpPr/>
            <p:nvPr/>
          </p:nvSpPr>
          <p:spPr>
            <a:xfrm>
              <a:off x="4101049" y="1378564"/>
              <a:ext cx="2318014" cy="1790681"/>
            </a:xfrm>
            <a:prstGeom prst="rect">
              <a:avLst/>
            </a:prstGeom>
            <a:blipFill rotWithShape="0">
              <a:blip r:embed="rId7"/>
              <a:stretch>
                <a:fillRect/>
              </a:stretch>
            </a:bli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5 Rectángulo"/>
            <p:cNvSpPr/>
            <p:nvPr/>
          </p:nvSpPr>
          <p:spPr>
            <a:xfrm>
              <a:off x="4101049" y="1378564"/>
              <a:ext cx="2318014" cy="179068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es-EC" sz="1900" kern="1200" dirty="0" smtClean="0"/>
                <a:t> </a:t>
              </a:r>
              <a:endParaRPr lang="es-EC" sz="1900" kern="1200" dirty="0"/>
            </a:p>
          </p:txBody>
        </p:sp>
      </p:grpSp>
    </p:spTree>
    <p:extLst>
      <p:ext uri="{BB962C8B-B14F-4D97-AF65-F5344CB8AC3E}">
        <p14:creationId xmlns:p14="http://schemas.microsoft.com/office/powerpoint/2010/main" val="26914423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022928680"/>
              </p:ext>
            </p:extLst>
          </p:nvPr>
        </p:nvGraphicFramePr>
        <p:xfrm>
          <a:off x="1043608" y="692696"/>
          <a:ext cx="698477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04248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CAPITULO V: ANALISIS FINANCIERO</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806479001"/>
              </p:ext>
            </p:extLst>
          </p:nvPr>
        </p:nvGraphicFramePr>
        <p:xfrm>
          <a:off x="457200" y="1900238"/>
          <a:ext cx="7715201" cy="4625105"/>
        </p:xfrm>
        <a:graphic>
          <a:graphicData uri="http://schemas.openxmlformats.org/drawingml/2006/table">
            <a:tbl>
              <a:tblPr firstRow="1" firstCol="1" bandRow="1">
                <a:tableStyleId>{5C22544A-7EE6-4342-B048-85BDC9FD1C3A}</a:tableStyleId>
              </a:tblPr>
              <a:tblGrid>
                <a:gridCol w="5846579"/>
                <a:gridCol w="884162"/>
                <a:gridCol w="984460"/>
              </a:tblGrid>
              <a:tr h="224053">
                <a:tc gridSpan="3">
                  <a:txBody>
                    <a:bodyPr/>
                    <a:lstStyle/>
                    <a:p>
                      <a:pPr algn="ctr">
                        <a:lnSpc>
                          <a:spcPct val="107000"/>
                        </a:lnSpc>
                        <a:spcAft>
                          <a:spcPts val="0"/>
                        </a:spcAft>
                      </a:pPr>
                      <a:r>
                        <a:rPr lang="es-EC" sz="1200">
                          <a:effectLst/>
                        </a:rPr>
                        <a:t>PRESUPUESTO DE INVERSION ANUAL</a:t>
                      </a:r>
                      <a:endParaRPr lang="es-EC" sz="1100">
                        <a:solidFill>
                          <a:srgbClr val="000000"/>
                        </a:solidFill>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r>
              <a:tr h="213384">
                <a:tc>
                  <a:txBody>
                    <a:bodyPr/>
                    <a:lstStyle/>
                    <a:p>
                      <a:pPr>
                        <a:lnSpc>
                          <a:spcPct val="107000"/>
                        </a:lnSpc>
                        <a:spcAft>
                          <a:spcPts val="0"/>
                        </a:spcAft>
                      </a:pPr>
                      <a:r>
                        <a:rPr lang="es-EC" sz="1100">
                          <a:effectLst/>
                        </a:rPr>
                        <a:t>ACTIVOS FIJOS</a:t>
                      </a:r>
                      <a:endParaRPr lang="es-EC" sz="1100">
                        <a:solidFill>
                          <a:srgbClr val="000000"/>
                        </a:solidFill>
                        <a:effectLst/>
                        <a:latin typeface="Calibri"/>
                        <a:ea typeface="Calibri"/>
                        <a:cs typeface="Times New Roman"/>
                      </a:endParaRPr>
                    </a:p>
                  </a:txBody>
                  <a:tcPr marL="68580" marR="68580" marT="0" marB="0"/>
                </a:tc>
                <a:tc>
                  <a:txBody>
                    <a:bodyPr/>
                    <a:lstStyle/>
                    <a:p>
                      <a:endParaRPr lang="es-EC" sz="1100">
                        <a:solidFill>
                          <a:srgbClr val="000000"/>
                        </a:solidFill>
                        <a:effectLst/>
                        <a:latin typeface="Calibri Light"/>
                        <a:ea typeface="MS Gothic"/>
                        <a:cs typeface="Times New Roman"/>
                      </a:endParaRPr>
                    </a:p>
                  </a:txBody>
                  <a:tcPr marL="68580" marR="68580" marT="0" marB="0"/>
                </a:tc>
                <a:tc>
                  <a:txBody>
                    <a:bodyPr/>
                    <a:lstStyle/>
                    <a:p>
                      <a:pPr>
                        <a:lnSpc>
                          <a:spcPct val="107000"/>
                        </a:lnSpc>
                        <a:spcAft>
                          <a:spcPts val="0"/>
                        </a:spcAft>
                      </a:pPr>
                      <a:r>
                        <a:rPr lang="es-EC" sz="1100">
                          <a:effectLst/>
                        </a:rPr>
                        <a:t>          7.202,76 </a:t>
                      </a:r>
                      <a:endParaRPr lang="es-EC" sz="1100">
                        <a:solidFill>
                          <a:srgbClr val="000000"/>
                        </a:solidFill>
                        <a:effectLst/>
                        <a:latin typeface="Calibri"/>
                        <a:ea typeface="Calibri"/>
                        <a:cs typeface="Times New Roman"/>
                      </a:endParaRPr>
                    </a:p>
                  </a:txBody>
                  <a:tcPr marL="68580" marR="68580" marT="0" marB="0"/>
                </a:tc>
              </a:tr>
              <a:tr h="392983">
                <a:tc>
                  <a:txBody>
                    <a:bodyPr/>
                    <a:lstStyle/>
                    <a:p>
                      <a:pPr>
                        <a:lnSpc>
                          <a:spcPct val="107000"/>
                        </a:lnSpc>
                        <a:spcAft>
                          <a:spcPts val="0"/>
                        </a:spcAft>
                      </a:pPr>
                      <a:r>
                        <a:rPr lang="es-EC" sz="1100">
                          <a:effectLst/>
                        </a:rPr>
                        <a:t>MAQUINARIA Y EQUIPO</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4.122,20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a:t>
                      </a:r>
                      <a:endParaRPr lang="es-EC" sz="1100">
                        <a:solidFill>
                          <a:srgbClr val="000000"/>
                        </a:solidFill>
                        <a:effectLst/>
                        <a:latin typeface="Calibri"/>
                        <a:ea typeface="Calibri"/>
                        <a:cs typeface="Times New Roman"/>
                      </a:endParaRPr>
                    </a:p>
                  </a:txBody>
                  <a:tcPr marL="68580" marR="68580" marT="0" marB="0"/>
                </a:tc>
              </a:tr>
              <a:tr h="392983">
                <a:tc>
                  <a:txBody>
                    <a:bodyPr/>
                    <a:lstStyle/>
                    <a:p>
                      <a:pPr>
                        <a:lnSpc>
                          <a:spcPct val="107000"/>
                        </a:lnSpc>
                        <a:spcAft>
                          <a:spcPts val="0"/>
                        </a:spcAft>
                      </a:pPr>
                      <a:r>
                        <a:rPr lang="es-EC" sz="1100">
                          <a:effectLst/>
                        </a:rPr>
                        <a:t>MUEBLES Y ENSERES</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3.080,56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a:t>
                      </a:r>
                      <a:endParaRPr lang="es-EC" sz="1100">
                        <a:solidFill>
                          <a:srgbClr val="000000"/>
                        </a:solidFill>
                        <a:effectLst/>
                        <a:latin typeface="Calibri"/>
                        <a:ea typeface="Calibri"/>
                        <a:cs typeface="Times New Roman"/>
                      </a:endParaRPr>
                    </a:p>
                  </a:txBody>
                  <a:tcPr marL="68580" marR="68580" marT="0" marB="0"/>
                </a:tc>
              </a:tr>
              <a:tr h="213384">
                <a:tc>
                  <a:txBody>
                    <a:bodyPr/>
                    <a:lstStyle/>
                    <a:p>
                      <a:pPr>
                        <a:lnSpc>
                          <a:spcPct val="107000"/>
                        </a:lnSpc>
                        <a:spcAft>
                          <a:spcPts val="0"/>
                        </a:spcAft>
                      </a:pPr>
                      <a:r>
                        <a:rPr lang="es-EC" sz="1100">
                          <a:effectLst/>
                        </a:rPr>
                        <a:t>ACTIVOS DIFERIDO</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8.975,33 </a:t>
                      </a:r>
                      <a:endParaRPr lang="es-EC" sz="1100">
                        <a:solidFill>
                          <a:srgbClr val="000000"/>
                        </a:solidFill>
                        <a:effectLst/>
                        <a:latin typeface="Calibri"/>
                        <a:ea typeface="Calibri"/>
                        <a:cs typeface="Times New Roman"/>
                      </a:endParaRPr>
                    </a:p>
                  </a:txBody>
                  <a:tcPr marL="68580" marR="68580" marT="0" marB="0"/>
                </a:tc>
              </a:tr>
              <a:tr h="392983">
                <a:tc>
                  <a:txBody>
                    <a:bodyPr/>
                    <a:lstStyle/>
                    <a:p>
                      <a:pPr>
                        <a:lnSpc>
                          <a:spcPct val="107000"/>
                        </a:lnSpc>
                        <a:spcAft>
                          <a:spcPts val="0"/>
                        </a:spcAft>
                      </a:pPr>
                      <a:r>
                        <a:rPr lang="es-EC" sz="1100">
                          <a:effectLst/>
                        </a:rPr>
                        <a:t>GASTOS DE CONSTITUCION</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800,00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a:t>
                      </a:r>
                      <a:endParaRPr lang="es-EC" sz="1100">
                        <a:solidFill>
                          <a:srgbClr val="000000"/>
                        </a:solidFill>
                        <a:effectLst/>
                        <a:latin typeface="Calibri"/>
                        <a:ea typeface="Calibri"/>
                        <a:cs typeface="Times New Roman"/>
                      </a:endParaRPr>
                    </a:p>
                  </a:txBody>
                  <a:tcPr marL="68580" marR="68580" marT="0" marB="0"/>
                </a:tc>
              </a:tr>
              <a:tr h="392983">
                <a:tc>
                  <a:txBody>
                    <a:bodyPr/>
                    <a:lstStyle/>
                    <a:p>
                      <a:pPr>
                        <a:lnSpc>
                          <a:spcPct val="107000"/>
                        </a:lnSpc>
                        <a:spcAft>
                          <a:spcPts val="0"/>
                        </a:spcAft>
                      </a:pPr>
                      <a:r>
                        <a:rPr lang="es-EC" sz="1100">
                          <a:effectLst/>
                        </a:rPr>
                        <a:t>GASTOS DE PUESTA EN MARCHA</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500,00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a:t>
                      </a:r>
                      <a:endParaRPr lang="es-EC" sz="1100">
                        <a:solidFill>
                          <a:srgbClr val="000000"/>
                        </a:solidFill>
                        <a:effectLst/>
                        <a:latin typeface="Calibri"/>
                        <a:ea typeface="Calibri"/>
                        <a:cs typeface="Times New Roman"/>
                      </a:endParaRPr>
                    </a:p>
                  </a:txBody>
                  <a:tcPr marL="68580" marR="68580" marT="0" marB="0"/>
                </a:tc>
              </a:tr>
              <a:tr h="392983">
                <a:tc>
                  <a:txBody>
                    <a:bodyPr/>
                    <a:lstStyle/>
                    <a:p>
                      <a:pPr>
                        <a:lnSpc>
                          <a:spcPct val="107000"/>
                        </a:lnSpc>
                        <a:spcAft>
                          <a:spcPts val="0"/>
                        </a:spcAft>
                      </a:pPr>
                      <a:r>
                        <a:rPr lang="es-EC" sz="1100">
                          <a:effectLst/>
                        </a:rPr>
                        <a:t>GASTOS DE CAPACITACION</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3.000,00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a:t>
                      </a:r>
                      <a:endParaRPr lang="es-EC" sz="1100">
                        <a:solidFill>
                          <a:srgbClr val="000000"/>
                        </a:solidFill>
                        <a:effectLst/>
                        <a:latin typeface="Calibri"/>
                        <a:ea typeface="Calibri"/>
                        <a:cs typeface="Times New Roman"/>
                      </a:endParaRPr>
                    </a:p>
                  </a:txBody>
                  <a:tcPr marL="68580" marR="68580" marT="0" marB="0"/>
                </a:tc>
              </a:tr>
              <a:tr h="392983">
                <a:tc>
                  <a:txBody>
                    <a:bodyPr/>
                    <a:lstStyle/>
                    <a:p>
                      <a:pPr>
                        <a:lnSpc>
                          <a:spcPct val="107000"/>
                        </a:lnSpc>
                        <a:spcAft>
                          <a:spcPts val="0"/>
                        </a:spcAft>
                      </a:pPr>
                      <a:r>
                        <a:rPr lang="es-EC" sz="1100">
                          <a:effectLst/>
                        </a:rPr>
                        <a:t>PORTAL WEB</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850,00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a:t>
                      </a:r>
                      <a:endParaRPr lang="es-EC" sz="1100">
                        <a:solidFill>
                          <a:srgbClr val="000000"/>
                        </a:solidFill>
                        <a:effectLst/>
                        <a:latin typeface="Calibri"/>
                        <a:ea typeface="Calibri"/>
                        <a:cs typeface="Times New Roman"/>
                      </a:endParaRPr>
                    </a:p>
                  </a:txBody>
                  <a:tcPr marL="68580" marR="68580" marT="0" marB="0"/>
                </a:tc>
              </a:tr>
              <a:tr h="392983">
                <a:tc>
                  <a:txBody>
                    <a:bodyPr/>
                    <a:lstStyle/>
                    <a:p>
                      <a:pPr>
                        <a:lnSpc>
                          <a:spcPct val="107000"/>
                        </a:lnSpc>
                        <a:spcAft>
                          <a:spcPts val="0"/>
                        </a:spcAft>
                      </a:pPr>
                      <a:r>
                        <a:rPr lang="es-EC" sz="1100">
                          <a:effectLst/>
                        </a:rPr>
                        <a:t>TELEFONIA, INTERNET Y REDES</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3.718,01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a:t>
                      </a:r>
                      <a:endParaRPr lang="es-EC" sz="1100">
                        <a:solidFill>
                          <a:srgbClr val="000000"/>
                        </a:solidFill>
                        <a:effectLst/>
                        <a:latin typeface="Calibri"/>
                        <a:ea typeface="Calibri"/>
                        <a:cs typeface="Times New Roman"/>
                      </a:endParaRPr>
                    </a:p>
                  </a:txBody>
                  <a:tcPr marL="68580" marR="68580" marT="0" marB="0"/>
                </a:tc>
              </a:tr>
              <a:tr h="392983">
                <a:tc>
                  <a:txBody>
                    <a:bodyPr/>
                    <a:lstStyle/>
                    <a:p>
                      <a:pPr>
                        <a:lnSpc>
                          <a:spcPct val="107000"/>
                        </a:lnSpc>
                        <a:spcAft>
                          <a:spcPts val="0"/>
                        </a:spcAft>
                      </a:pPr>
                      <a:r>
                        <a:rPr lang="es-EC" sz="1100">
                          <a:effectLst/>
                        </a:rPr>
                        <a:t>VARIOS</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107,32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a:t>
                      </a:r>
                      <a:endParaRPr lang="es-EC" sz="1100">
                        <a:solidFill>
                          <a:srgbClr val="000000"/>
                        </a:solidFill>
                        <a:effectLst/>
                        <a:latin typeface="Calibri"/>
                        <a:ea typeface="Calibri"/>
                        <a:cs typeface="Times New Roman"/>
                      </a:endParaRPr>
                    </a:p>
                  </a:txBody>
                  <a:tcPr marL="68580" marR="68580" marT="0" marB="0"/>
                </a:tc>
              </a:tr>
              <a:tr h="213384">
                <a:tc>
                  <a:txBody>
                    <a:bodyPr/>
                    <a:lstStyle/>
                    <a:p>
                      <a:pPr>
                        <a:lnSpc>
                          <a:spcPct val="107000"/>
                        </a:lnSpc>
                        <a:spcAft>
                          <a:spcPts val="0"/>
                        </a:spcAft>
                      </a:pPr>
                      <a:r>
                        <a:rPr lang="es-EC" sz="1100">
                          <a:effectLst/>
                        </a:rPr>
                        <a:t>CAPITAL DE TRABAJO</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5.221,91 </a:t>
                      </a:r>
                      <a:endParaRPr lang="es-EC" sz="1100">
                        <a:solidFill>
                          <a:srgbClr val="000000"/>
                        </a:solidFill>
                        <a:effectLst/>
                        <a:latin typeface="Calibri"/>
                        <a:ea typeface="Calibri"/>
                        <a:cs typeface="Times New Roman"/>
                      </a:endParaRPr>
                    </a:p>
                  </a:txBody>
                  <a:tcPr marL="68580" marR="68580" marT="0" marB="0"/>
                </a:tc>
              </a:tr>
              <a:tr h="392983">
                <a:tc>
                  <a:txBody>
                    <a:bodyPr/>
                    <a:lstStyle/>
                    <a:p>
                      <a:pPr>
                        <a:lnSpc>
                          <a:spcPct val="107000"/>
                        </a:lnSpc>
                        <a:spcAft>
                          <a:spcPts val="0"/>
                        </a:spcAft>
                      </a:pPr>
                      <a:r>
                        <a:rPr lang="es-EC" sz="1100">
                          <a:effectLst/>
                        </a:rPr>
                        <a:t>CAPITAL DE OPERACIÓN</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4.901,74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a:t>
                      </a:r>
                      <a:endParaRPr lang="es-EC" sz="1100">
                        <a:solidFill>
                          <a:srgbClr val="000000"/>
                        </a:solidFill>
                        <a:effectLst/>
                        <a:latin typeface="Calibri"/>
                        <a:ea typeface="Calibri"/>
                        <a:cs typeface="Times New Roman"/>
                      </a:endParaRPr>
                    </a:p>
                  </a:txBody>
                  <a:tcPr marL="68580" marR="68580" marT="0" marB="0"/>
                </a:tc>
              </a:tr>
              <a:tr h="224053">
                <a:tc gridSpan="2">
                  <a:txBody>
                    <a:bodyPr/>
                    <a:lstStyle/>
                    <a:p>
                      <a:pPr algn="ctr">
                        <a:lnSpc>
                          <a:spcPct val="107000"/>
                        </a:lnSpc>
                        <a:spcAft>
                          <a:spcPts val="0"/>
                        </a:spcAft>
                      </a:pPr>
                      <a:r>
                        <a:rPr lang="es-EC" sz="1100">
                          <a:effectLst/>
                        </a:rPr>
                        <a:t>TOTAL INVERSION</a:t>
                      </a:r>
                      <a:endParaRPr lang="es-EC" sz="1100">
                        <a:solidFill>
                          <a:srgbClr val="000000"/>
                        </a:solidFill>
                        <a:effectLst/>
                        <a:latin typeface="Calibri"/>
                        <a:ea typeface="Calibri"/>
                        <a:cs typeface="Times New Roman"/>
                      </a:endParaRPr>
                    </a:p>
                  </a:txBody>
                  <a:tcPr marL="68580" marR="68580" marT="0" marB="0"/>
                </a:tc>
                <a:tc hMerge="1">
                  <a:txBody>
                    <a:bodyPr/>
                    <a:lstStyle/>
                    <a:p>
                      <a:endParaRPr lang="es-EC"/>
                    </a:p>
                  </a:txBody>
                  <a:tcPr/>
                </a:tc>
                <a:tc>
                  <a:txBody>
                    <a:bodyPr/>
                    <a:lstStyle/>
                    <a:p>
                      <a:pPr>
                        <a:lnSpc>
                          <a:spcPct val="107000"/>
                        </a:lnSpc>
                        <a:spcAft>
                          <a:spcPts val="0"/>
                        </a:spcAft>
                      </a:pPr>
                      <a:r>
                        <a:rPr lang="es-EC" sz="1100" dirty="0">
                          <a:effectLst/>
                        </a:rPr>
                        <a:t>       21.400,00 </a:t>
                      </a:r>
                      <a:endParaRPr lang="es-EC" sz="1100" dirty="0">
                        <a:solidFill>
                          <a:srgbClr val="000000"/>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4360766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512283434"/>
              </p:ext>
            </p:extLst>
          </p:nvPr>
        </p:nvGraphicFramePr>
        <p:xfrm>
          <a:off x="179512" y="188640"/>
          <a:ext cx="8208912" cy="1728194"/>
        </p:xfrm>
        <a:graphic>
          <a:graphicData uri="http://schemas.openxmlformats.org/drawingml/2006/table">
            <a:tbl>
              <a:tblPr firstRow="1" firstCol="1" bandRow="1">
                <a:tableStyleId>{5C22544A-7EE6-4342-B048-85BDC9FD1C3A}</a:tableStyleId>
              </a:tblPr>
              <a:tblGrid>
                <a:gridCol w="6396384"/>
                <a:gridCol w="1267456"/>
                <a:gridCol w="545072"/>
              </a:tblGrid>
              <a:tr h="285652">
                <a:tc gridSpan="3">
                  <a:txBody>
                    <a:bodyPr/>
                    <a:lstStyle/>
                    <a:p>
                      <a:pPr algn="ctr">
                        <a:lnSpc>
                          <a:spcPct val="107000"/>
                        </a:lnSpc>
                        <a:spcAft>
                          <a:spcPts val="0"/>
                        </a:spcAft>
                      </a:pPr>
                      <a:r>
                        <a:rPr lang="es-EC" sz="1100">
                          <a:effectLst/>
                        </a:rPr>
                        <a:t>CAPITAL DE TRABAJO METODO DESFASE</a:t>
                      </a:r>
                      <a:endParaRPr lang="es-EC" sz="1100">
                        <a:solidFill>
                          <a:srgbClr val="000000"/>
                        </a:solidFill>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r>
              <a:tr h="285652">
                <a:tc>
                  <a:txBody>
                    <a:bodyPr/>
                    <a:lstStyle/>
                    <a:p>
                      <a:pPr algn="ctr">
                        <a:lnSpc>
                          <a:spcPct val="107000"/>
                        </a:lnSpc>
                        <a:spcAft>
                          <a:spcPts val="0"/>
                        </a:spcAft>
                      </a:pPr>
                      <a:r>
                        <a:rPr lang="es-EC" sz="1100">
                          <a:effectLst/>
                        </a:rPr>
                        <a:t>COSTO TOTAL EFECTIVO (ANUAL)</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s-EC" sz="1100">
                          <a:effectLst/>
                        </a:rPr>
                        <a:t>         62.662,88 </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s-EC" sz="1100">
                          <a:effectLst/>
                        </a:rPr>
                        <a:t> </a:t>
                      </a:r>
                      <a:endParaRPr lang="es-EC" sz="1100">
                        <a:solidFill>
                          <a:srgbClr val="000000"/>
                        </a:solidFill>
                        <a:effectLst/>
                        <a:latin typeface="Calibri"/>
                        <a:ea typeface="Calibri"/>
                        <a:cs typeface="Times New Roman"/>
                      </a:endParaRPr>
                    </a:p>
                  </a:txBody>
                  <a:tcPr marL="68580" marR="68580" marT="0" marB="0"/>
                </a:tc>
              </a:tr>
              <a:tr h="299934">
                <a:tc>
                  <a:txBody>
                    <a:bodyPr/>
                    <a:lstStyle/>
                    <a:p>
                      <a:pPr>
                        <a:lnSpc>
                          <a:spcPct val="107000"/>
                        </a:lnSpc>
                        <a:spcAft>
                          <a:spcPts val="0"/>
                        </a:spcAft>
                      </a:pPr>
                      <a:r>
                        <a:rPr lang="es-EC" sz="1100">
                          <a:effectLst/>
                        </a:rPr>
                        <a:t>NÚMERO DE DÍAS (AÑO CALENDARIO)</a:t>
                      </a:r>
                      <a:endParaRPr lang="es-EC" sz="110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C" sz="1100">
                          <a:effectLst/>
                        </a:rPr>
                        <a:t>360</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a:t>
                      </a:r>
                      <a:endParaRPr lang="es-EC" sz="1100">
                        <a:solidFill>
                          <a:srgbClr val="000000"/>
                        </a:solidFill>
                        <a:effectLst/>
                        <a:latin typeface="Calibri"/>
                        <a:ea typeface="Calibri"/>
                        <a:cs typeface="Times New Roman"/>
                      </a:endParaRPr>
                    </a:p>
                  </a:txBody>
                  <a:tcPr marL="68580" marR="68580" marT="0" marB="0"/>
                </a:tc>
              </a:tr>
              <a:tr h="285652">
                <a:tc>
                  <a:txBody>
                    <a:bodyPr/>
                    <a:lstStyle/>
                    <a:p>
                      <a:pPr>
                        <a:lnSpc>
                          <a:spcPct val="107000"/>
                        </a:lnSpc>
                        <a:spcAft>
                          <a:spcPts val="0"/>
                        </a:spcAft>
                      </a:pPr>
                      <a:r>
                        <a:rPr lang="es-EC" sz="1100">
                          <a:effectLst/>
                        </a:rPr>
                        <a:t>COSTO DE PRODUCCION PROMEDIO POR DIA</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174,06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a:t>
                      </a:r>
                      <a:endParaRPr lang="es-EC" sz="1100">
                        <a:solidFill>
                          <a:srgbClr val="000000"/>
                        </a:solidFill>
                        <a:effectLst/>
                        <a:latin typeface="Calibri"/>
                        <a:ea typeface="Calibri"/>
                        <a:cs typeface="Times New Roman"/>
                      </a:endParaRPr>
                    </a:p>
                  </a:txBody>
                  <a:tcPr marL="68580" marR="68580" marT="0" marB="0"/>
                </a:tc>
              </a:tr>
              <a:tr h="285652">
                <a:tc>
                  <a:txBody>
                    <a:bodyPr/>
                    <a:lstStyle/>
                    <a:p>
                      <a:pPr>
                        <a:lnSpc>
                          <a:spcPct val="107000"/>
                        </a:lnSpc>
                        <a:spcAft>
                          <a:spcPts val="0"/>
                        </a:spcAft>
                      </a:pPr>
                      <a:r>
                        <a:rPr lang="es-EC" sz="1100">
                          <a:effectLst/>
                        </a:rPr>
                        <a:t>CICLO EFECTIVO (DIAS)</a:t>
                      </a:r>
                      <a:endParaRPr lang="es-EC" sz="110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C" sz="1100">
                          <a:effectLst/>
                        </a:rPr>
                        <a:t>30</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a:t>
                      </a:r>
                      <a:endParaRPr lang="es-EC" sz="1100">
                        <a:solidFill>
                          <a:srgbClr val="000000"/>
                        </a:solidFill>
                        <a:effectLst/>
                        <a:latin typeface="Calibri"/>
                        <a:ea typeface="Calibri"/>
                        <a:cs typeface="Times New Roman"/>
                      </a:endParaRPr>
                    </a:p>
                  </a:txBody>
                  <a:tcPr marL="68580" marR="68580" marT="0" marB="0"/>
                </a:tc>
              </a:tr>
              <a:tr h="285652">
                <a:tc>
                  <a:txBody>
                    <a:bodyPr/>
                    <a:lstStyle/>
                    <a:p>
                      <a:pPr>
                        <a:lnSpc>
                          <a:spcPct val="107000"/>
                        </a:lnSpc>
                        <a:spcAft>
                          <a:spcPts val="0"/>
                        </a:spcAft>
                      </a:pPr>
                      <a:r>
                        <a:rPr lang="es-EC" sz="1100">
                          <a:effectLst/>
                        </a:rPr>
                        <a:t>CAPITAL DE TRABAJO METODO DESFASE</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5.221,91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dirty="0">
                          <a:effectLst/>
                        </a:rPr>
                        <a:t> </a:t>
                      </a:r>
                      <a:endParaRPr lang="es-EC" sz="1100" dirty="0">
                        <a:solidFill>
                          <a:srgbClr val="000000"/>
                        </a:solidFill>
                        <a:effectLst/>
                        <a:latin typeface="Calibri"/>
                        <a:ea typeface="Calibri"/>
                        <a:cs typeface="Times New Roman"/>
                      </a:endParaRPr>
                    </a:p>
                  </a:txBody>
                  <a:tcPr marL="68580" marR="68580" marT="0" marB="0"/>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325166226"/>
              </p:ext>
            </p:extLst>
          </p:nvPr>
        </p:nvGraphicFramePr>
        <p:xfrm>
          <a:off x="179512" y="2132856"/>
          <a:ext cx="8136903" cy="2016227"/>
        </p:xfrm>
        <a:graphic>
          <a:graphicData uri="http://schemas.openxmlformats.org/drawingml/2006/table">
            <a:tbl>
              <a:tblPr firstRow="1" firstCol="1" bandRow="1">
                <a:tableStyleId>{5C22544A-7EE6-4342-B048-85BDC9FD1C3A}</a:tableStyleId>
              </a:tblPr>
              <a:tblGrid>
                <a:gridCol w="2810487"/>
                <a:gridCol w="1065934"/>
                <a:gridCol w="1065934"/>
                <a:gridCol w="1065934"/>
                <a:gridCol w="1065934"/>
                <a:gridCol w="1062680"/>
              </a:tblGrid>
              <a:tr h="232195">
                <a:tc>
                  <a:txBody>
                    <a:bodyPr/>
                    <a:lstStyle/>
                    <a:p>
                      <a:endParaRPr lang="es-EC" sz="1100">
                        <a:solidFill>
                          <a:srgbClr val="000000"/>
                        </a:solidFill>
                        <a:effectLst/>
                        <a:latin typeface="Calibri Light"/>
                        <a:ea typeface="MS Gothic"/>
                        <a:cs typeface="Times New Roman"/>
                      </a:endParaRPr>
                    </a:p>
                  </a:txBody>
                  <a:tcPr marL="68580" marR="68580" marT="0" marB="0"/>
                </a:tc>
                <a:tc>
                  <a:txBody>
                    <a:bodyPr/>
                    <a:lstStyle/>
                    <a:p>
                      <a:endParaRPr lang="es-EC" sz="1100">
                        <a:solidFill>
                          <a:srgbClr val="000000"/>
                        </a:solidFill>
                        <a:effectLst/>
                        <a:latin typeface="Calibri Light"/>
                        <a:ea typeface="MS Gothic"/>
                        <a:cs typeface="Times New Roman"/>
                      </a:endParaRPr>
                    </a:p>
                  </a:txBody>
                  <a:tcPr marL="68580" marR="68580" marT="0" marB="0"/>
                </a:tc>
                <a:tc>
                  <a:txBody>
                    <a:bodyPr/>
                    <a:lstStyle/>
                    <a:p>
                      <a:endParaRPr lang="es-EC" sz="1100">
                        <a:solidFill>
                          <a:srgbClr val="000000"/>
                        </a:solidFill>
                        <a:effectLst/>
                        <a:latin typeface="Calibri Light"/>
                        <a:ea typeface="MS Gothic"/>
                        <a:cs typeface="Times New Roman"/>
                      </a:endParaRPr>
                    </a:p>
                  </a:txBody>
                  <a:tcPr marL="68580" marR="68580" marT="0" marB="0"/>
                </a:tc>
                <a:tc>
                  <a:txBody>
                    <a:bodyPr/>
                    <a:lstStyle/>
                    <a:p>
                      <a:endParaRPr lang="es-EC" sz="1100">
                        <a:solidFill>
                          <a:srgbClr val="000000"/>
                        </a:solidFill>
                        <a:effectLst/>
                        <a:latin typeface="Calibri Light"/>
                        <a:ea typeface="MS Gothic"/>
                        <a:cs typeface="Times New Roman"/>
                      </a:endParaRPr>
                    </a:p>
                  </a:txBody>
                  <a:tcPr marL="68580" marR="68580" marT="0" marB="0"/>
                </a:tc>
                <a:tc>
                  <a:txBody>
                    <a:bodyPr/>
                    <a:lstStyle/>
                    <a:p>
                      <a:endParaRPr lang="es-EC" sz="1100">
                        <a:solidFill>
                          <a:srgbClr val="000000"/>
                        </a:solidFill>
                        <a:effectLst/>
                        <a:latin typeface="Calibri Light"/>
                        <a:ea typeface="MS Gothic"/>
                        <a:cs typeface="Times New Roman"/>
                      </a:endParaRPr>
                    </a:p>
                  </a:txBody>
                  <a:tcPr marL="68580" marR="68580" marT="0" marB="0"/>
                </a:tc>
                <a:tc>
                  <a:txBody>
                    <a:bodyPr/>
                    <a:lstStyle/>
                    <a:p>
                      <a:endParaRPr lang="es-EC" sz="1100">
                        <a:solidFill>
                          <a:srgbClr val="000000"/>
                        </a:solidFill>
                        <a:effectLst/>
                        <a:latin typeface="Calibri Light"/>
                        <a:ea typeface="MS Gothic"/>
                        <a:cs typeface="Times New Roman"/>
                      </a:endParaRPr>
                    </a:p>
                  </a:txBody>
                  <a:tcPr marL="68580" marR="68580" marT="0" marB="0"/>
                </a:tc>
              </a:tr>
              <a:tr h="232195">
                <a:tc>
                  <a:txBody>
                    <a:bodyPr/>
                    <a:lstStyle/>
                    <a:p>
                      <a:pPr>
                        <a:lnSpc>
                          <a:spcPct val="107000"/>
                        </a:lnSpc>
                        <a:spcAft>
                          <a:spcPts val="0"/>
                        </a:spcAft>
                      </a:pPr>
                      <a:r>
                        <a:rPr lang="es-EC" sz="1100">
                          <a:effectLst/>
                        </a:rPr>
                        <a:t>Mano de obra</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20.802,88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20.802,88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20.802,88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20.802,88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20.802,88 </a:t>
                      </a:r>
                      <a:endParaRPr lang="es-EC" sz="1100">
                        <a:solidFill>
                          <a:srgbClr val="000000"/>
                        </a:solidFill>
                        <a:effectLst/>
                        <a:latin typeface="Calibri"/>
                        <a:ea typeface="Calibri"/>
                        <a:cs typeface="Times New Roman"/>
                      </a:endParaRPr>
                    </a:p>
                  </a:txBody>
                  <a:tcPr marL="68580" marR="68580" marT="0" marB="0"/>
                </a:tc>
              </a:tr>
              <a:tr h="427626">
                <a:tc>
                  <a:txBody>
                    <a:bodyPr/>
                    <a:lstStyle/>
                    <a:p>
                      <a:pPr>
                        <a:lnSpc>
                          <a:spcPct val="107000"/>
                        </a:lnSpc>
                        <a:spcAft>
                          <a:spcPts val="0"/>
                        </a:spcAft>
                      </a:pPr>
                      <a:r>
                        <a:rPr lang="es-EC" sz="1100">
                          <a:effectLst/>
                        </a:rPr>
                        <a:t>Hosting y Dominio</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500,00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500,00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500,00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500,00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500,00 </a:t>
                      </a:r>
                      <a:endParaRPr lang="es-EC" sz="1100">
                        <a:solidFill>
                          <a:srgbClr val="000000"/>
                        </a:solidFill>
                        <a:effectLst/>
                        <a:latin typeface="Calibri"/>
                        <a:ea typeface="Calibri"/>
                        <a:cs typeface="Times New Roman"/>
                      </a:endParaRPr>
                    </a:p>
                  </a:txBody>
                  <a:tcPr marL="68580" marR="68580" marT="0" marB="0"/>
                </a:tc>
              </a:tr>
              <a:tr h="232195">
                <a:tc>
                  <a:txBody>
                    <a:bodyPr/>
                    <a:lstStyle/>
                    <a:p>
                      <a:pPr>
                        <a:lnSpc>
                          <a:spcPct val="107000"/>
                        </a:lnSpc>
                        <a:spcAft>
                          <a:spcPts val="0"/>
                        </a:spcAft>
                      </a:pPr>
                      <a:r>
                        <a:rPr lang="es-EC" sz="1100">
                          <a:effectLst/>
                        </a:rPr>
                        <a:t>Servicios básicos</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2.640,00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2.640,00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2.640,00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2.640,00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2.640,00 </a:t>
                      </a:r>
                      <a:endParaRPr lang="es-EC" sz="1100">
                        <a:solidFill>
                          <a:srgbClr val="000000"/>
                        </a:solidFill>
                        <a:effectLst/>
                        <a:latin typeface="Calibri"/>
                        <a:ea typeface="Calibri"/>
                        <a:cs typeface="Times New Roman"/>
                      </a:endParaRPr>
                    </a:p>
                  </a:txBody>
                  <a:tcPr marL="68580" marR="68580" marT="0" marB="0"/>
                </a:tc>
              </a:tr>
              <a:tr h="232195">
                <a:tc>
                  <a:txBody>
                    <a:bodyPr/>
                    <a:lstStyle/>
                    <a:p>
                      <a:pPr>
                        <a:lnSpc>
                          <a:spcPct val="107000"/>
                        </a:lnSpc>
                        <a:spcAft>
                          <a:spcPts val="0"/>
                        </a:spcAft>
                      </a:pPr>
                      <a:r>
                        <a:rPr lang="es-EC" sz="1100">
                          <a:effectLst/>
                        </a:rPr>
                        <a:t>Arriendo Local</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1.800,00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1.800,00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1.800,00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1.800,00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1.800,00 </a:t>
                      </a:r>
                      <a:endParaRPr lang="es-EC" sz="1100">
                        <a:solidFill>
                          <a:srgbClr val="000000"/>
                        </a:solidFill>
                        <a:effectLst/>
                        <a:latin typeface="Calibri"/>
                        <a:ea typeface="Calibri"/>
                        <a:cs typeface="Times New Roman"/>
                      </a:endParaRPr>
                    </a:p>
                  </a:txBody>
                  <a:tcPr marL="68580" marR="68580" marT="0" marB="0"/>
                </a:tc>
              </a:tr>
              <a:tr h="427626">
                <a:tc>
                  <a:txBody>
                    <a:bodyPr/>
                    <a:lstStyle/>
                    <a:p>
                      <a:pPr>
                        <a:lnSpc>
                          <a:spcPct val="107000"/>
                        </a:lnSpc>
                        <a:spcAft>
                          <a:spcPts val="0"/>
                        </a:spcAft>
                      </a:pPr>
                      <a:r>
                        <a:rPr lang="es-EC" sz="1100">
                          <a:effectLst/>
                        </a:rPr>
                        <a:t>Útiles de oficina</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270,00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270,00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270,00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270,00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270,00 </a:t>
                      </a:r>
                      <a:endParaRPr lang="es-EC" sz="1100">
                        <a:solidFill>
                          <a:srgbClr val="000000"/>
                        </a:solidFill>
                        <a:effectLst/>
                        <a:latin typeface="Calibri"/>
                        <a:ea typeface="Calibri"/>
                        <a:cs typeface="Times New Roman"/>
                      </a:endParaRPr>
                    </a:p>
                  </a:txBody>
                  <a:tcPr marL="68580" marR="68580" marT="0" marB="0"/>
                </a:tc>
              </a:tr>
              <a:tr h="232195">
                <a:tc>
                  <a:txBody>
                    <a:bodyPr/>
                    <a:lstStyle/>
                    <a:p>
                      <a:pPr>
                        <a:lnSpc>
                          <a:spcPct val="107000"/>
                        </a:lnSpc>
                        <a:spcAft>
                          <a:spcPts val="0"/>
                        </a:spcAft>
                      </a:pPr>
                      <a:r>
                        <a:rPr lang="es-EC" sz="1100">
                          <a:effectLst/>
                        </a:rPr>
                        <a:t>TOTAL COSTOS FIJOS</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26.012,88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26.012,88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26.012,88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26.012,88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dirty="0">
                          <a:effectLst/>
                        </a:rPr>
                        <a:t>         26.012,88 </a:t>
                      </a:r>
                      <a:endParaRPr lang="es-EC" sz="1100" dirty="0">
                        <a:solidFill>
                          <a:srgbClr val="000000"/>
                        </a:solidFill>
                        <a:effectLst/>
                        <a:latin typeface="Calibri"/>
                        <a:ea typeface="Calibri"/>
                        <a:cs typeface="Times New Roman"/>
                      </a:endParaRPr>
                    </a:p>
                  </a:txBody>
                  <a:tcPr marL="68580" marR="68580" marT="0" marB="0"/>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2103960746"/>
              </p:ext>
            </p:extLst>
          </p:nvPr>
        </p:nvGraphicFramePr>
        <p:xfrm>
          <a:off x="179512" y="4293096"/>
          <a:ext cx="8136904" cy="1152128"/>
        </p:xfrm>
        <a:graphic>
          <a:graphicData uri="http://schemas.openxmlformats.org/drawingml/2006/table">
            <a:tbl>
              <a:tblPr firstRow="1" firstCol="1" bandRow="1">
                <a:tableStyleId>{5C22544A-7EE6-4342-B048-85BDC9FD1C3A}</a:tableStyleId>
              </a:tblPr>
              <a:tblGrid>
                <a:gridCol w="4787754"/>
                <a:gridCol w="1580187"/>
                <a:gridCol w="1768963"/>
              </a:tblGrid>
              <a:tr h="288032">
                <a:tc>
                  <a:txBody>
                    <a:bodyPr/>
                    <a:lstStyle/>
                    <a:p>
                      <a:endParaRPr lang="es-EC" sz="1100">
                        <a:solidFill>
                          <a:srgbClr val="000000"/>
                        </a:solidFill>
                        <a:effectLst/>
                        <a:latin typeface="Calibri Light"/>
                        <a:ea typeface="MS Gothic"/>
                        <a:cs typeface="Times New Roman"/>
                      </a:endParaRPr>
                    </a:p>
                  </a:txBody>
                  <a:tcPr marL="68580" marR="68580" marT="0" marB="0"/>
                </a:tc>
                <a:tc>
                  <a:txBody>
                    <a:bodyPr/>
                    <a:lstStyle/>
                    <a:p>
                      <a:pPr>
                        <a:lnSpc>
                          <a:spcPct val="107000"/>
                        </a:lnSpc>
                        <a:spcAft>
                          <a:spcPts val="0"/>
                        </a:spcAft>
                      </a:pPr>
                      <a:r>
                        <a:rPr lang="es-EC" sz="1200">
                          <a:effectLst/>
                        </a:rPr>
                        <a:t>CANT</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200">
                          <a:effectLst/>
                        </a:rPr>
                        <a:t>PORCENTAJE</a:t>
                      </a:r>
                      <a:endParaRPr lang="es-EC" sz="1100">
                        <a:solidFill>
                          <a:srgbClr val="000000"/>
                        </a:solidFill>
                        <a:effectLst/>
                        <a:latin typeface="Calibri"/>
                        <a:ea typeface="Calibri"/>
                        <a:cs typeface="Times New Roman"/>
                      </a:endParaRPr>
                    </a:p>
                  </a:txBody>
                  <a:tcPr marL="68580" marR="68580" marT="0" marB="0"/>
                </a:tc>
              </a:tr>
              <a:tr h="288032">
                <a:tc>
                  <a:txBody>
                    <a:bodyPr/>
                    <a:lstStyle/>
                    <a:p>
                      <a:pPr>
                        <a:lnSpc>
                          <a:spcPct val="107000"/>
                        </a:lnSpc>
                        <a:spcAft>
                          <a:spcPts val="0"/>
                        </a:spcAft>
                      </a:pPr>
                      <a:r>
                        <a:rPr lang="es-EC" sz="1100">
                          <a:effectLst/>
                        </a:rPr>
                        <a:t>CAPITAL PROPIO</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14.000,00 </a:t>
                      </a:r>
                      <a:endParaRPr lang="es-EC" sz="110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C" sz="1100">
                          <a:effectLst/>
                        </a:rPr>
                        <a:t>65%</a:t>
                      </a:r>
                      <a:endParaRPr lang="es-EC" sz="1100">
                        <a:solidFill>
                          <a:srgbClr val="000000"/>
                        </a:solidFill>
                        <a:effectLst/>
                        <a:latin typeface="Calibri"/>
                        <a:ea typeface="Calibri"/>
                        <a:cs typeface="Times New Roman"/>
                      </a:endParaRPr>
                    </a:p>
                  </a:txBody>
                  <a:tcPr marL="68580" marR="68580" marT="0" marB="0"/>
                </a:tc>
              </a:tr>
              <a:tr h="288032">
                <a:tc>
                  <a:txBody>
                    <a:bodyPr/>
                    <a:lstStyle/>
                    <a:p>
                      <a:pPr>
                        <a:lnSpc>
                          <a:spcPct val="107000"/>
                        </a:lnSpc>
                        <a:spcAft>
                          <a:spcPts val="0"/>
                        </a:spcAft>
                      </a:pPr>
                      <a:r>
                        <a:rPr lang="es-EC" sz="1100">
                          <a:effectLst/>
                        </a:rPr>
                        <a:t>APALANCAMIENTO SISTEMA FINANCIERO</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7.400,00 </a:t>
                      </a:r>
                      <a:endParaRPr lang="es-EC" sz="110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C" sz="1100">
                          <a:effectLst/>
                        </a:rPr>
                        <a:t>35%</a:t>
                      </a:r>
                      <a:endParaRPr lang="es-EC" sz="1100">
                        <a:solidFill>
                          <a:srgbClr val="000000"/>
                        </a:solidFill>
                        <a:effectLst/>
                        <a:latin typeface="Calibri"/>
                        <a:ea typeface="Calibri"/>
                        <a:cs typeface="Times New Roman"/>
                      </a:endParaRPr>
                    </a:p>
                  </a:txBody>
                  <a:tcPr marL="68580" marR="68580" marT="0" marB="0"/>
                </a:tc>
              </a:tr>
              <a:tr h="288032">
                <a:tc>
                  <a:txBody>
                    <a:bodyPr/>
                    <a:lstStyle/>
                    <a:p>
                      <a:pPr>
                        <a:lnSpc>
                          <a:spcPct val="107000"/>
                        </a:lnSpc>
                        <a:spcAft>
                          <a:spcPts val="0"/>
                        </a:spcAft>
                      </a:pPr>
                      <a:r>
                        <a:rPr lang="es-EC" sz="1100">
                          <a:effectLst/>
                        </a:rPr>
                        <a:t>TOTAL</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21.400,00 </a:t>
                      </a:r>
                      <a:endParaRPr lang="es-EC" sz="110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C" sz="1100" dirty="0">
                          <a:effectLst/>
                        </a:rPr>
                        <a:t>100%</a:t>
                      </a:r>
                      <a:endParaRPr lang="es-EC" sz="1100" dirty="0">
                        <a:solidFill>
                          <a:srgbClr val="000000"/>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0507960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63688" y="44624"/>
            <a:ext cx="5616624" cy="369332"/>
          </a:xfrm>
          <a:prstGeom prst="rect">
            <a:avLst/>
          </a:prstGeom>
          <a:noFill/>
        </p:spPr>
        <p:txBody>
          <a:bodyPr wrap="square" rtlCol="0">
            <a:spAutoFit/>
          </a:bodyPr>
          <a:lstStyle/>
          <a:p>
            <a:pPr algn="ctr"/>
            <a:r>
              <a:rPr lang="es-EC" dirty="0" smtClean="0"/>
              <a:t>ESTADO DE PERDIDAS Y GANACIAS CON FINANCIAMIENTO</a:t>
            </a:r>
            <a:endParaRPr lang="es-EC" dirty="0"/>
          </a:p>
        </p:txBody>
      </p:sp>
      <p:graphicFrame>
        <p:nvGraphicFramePr>
          <p:cNvPr id="2" name="1 Tabla"/>
          <p:cNvGraphicFramePr>
            <a:graphicFrameLocks noGrp="1"/>
          </p:cNvGraphicFramePr>
          <p:nvPr>
            <p:extLst>
              <p:ext uri="{D42A27DB-BD31-4B8C-83A1-F6EECF244321}">
                <p14:modId xmlns:p14="http://schemas.microsoft.com/office/powerpoint/2010/main" val="3678872275"/>
              </p:ext>
            </p:extLst>
          </p:nvPr>
        </p:nvGraphicFramePr>
        <p:xfrm>
          <a:off x="179511" y="413964"/>
          <a:ext cx="8208912" cy="6183396"/>
        </p:xfrm>
        <a:graphic>
          <a:graphicData uri="http://schemas.openxmlformats.org/drawingml/2006/table">
            <a:tbl>
              <a:tblPr firstRow="1" firstCol="1" bandRow="1">
                <a:tableStyleId>{5C22544A-7EE6-4342-B048-85BDC9FD1C3A}</a:tableStyleId>
              </a:tblPr>
              <a:tblGrid>
                <a:gridCol w="2880262"/>
                <a:gridCol w="1065730"/>
                <a:gridCol w="1065730"/>
                <a:gridCol w="1065730"/>
                <a:gridCol w="1065730"/>
                <a:gridCol w="1065730"/>
              </a:tblGrid>
              <a:tr h="343522">
                <a:tc>
                  <a:txBody>
                    <a:bodyPr/>
                    <a:lstStyle/>
                    <a:p>
                      <a:pPr algn="r">
                        <a:lnSpc>
                          <a:spcPct val="107000"/>
                        </a:lnSpc>
                        <a:spcAft>
                          <a:spcPts val="0"/>
                        </a:spcAft>
                      </a:pPr>
                      <a:r>
                        <a:rPr lang="es-EC" sz="900">
                          <a:effectLst/>
                        </a:rPr>
                        <a:t>Conceptos</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Año 1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Año 2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Año 3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Año 4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Año 5 </a:t>
                      </a:r>
                      <a:endParaRPr lang="es-EC" sz="1100">
                        <a:solidFill>
                          <a:srgbClr val="000000"/>
                        </a:solidFill>
                        <a:effectLst/>
                        <a:latin typeface="Calibri"/>
                        <a:ea typeface="Calibri"/>
                        <a:cs typeface="Times New Roman"/>
                      </a:endParaRPr>
                    </a:p>
                  </a:txBody>
                  <a:tcPr marL="68580" marR="68580" marT="0" marB="0" anchor="ctr"/>
                </a:tc>
              </a:tr>
              <a:tr h="343522">
                <a:tc>
                  <a:txBody>
                    <a:bodyPr/>
                    <a:lstStyle/>
                    <a:p>
                      <a:pPr algn="r">
                        <a:lnSpc>
                          <a:spcPct val="107000"/>
                        </a:lnSpc>
                        <a:spcAft>
                          <a:spcPts val="0"/>
                        </a:spcAft>
                      </a:pPr>
                      <a:r>
                        <a:rPr lang="es-EC" sz="900">
                          <a:effectLst/>
                        </a:rPr>
                        <a:t>(+) Ventas Netas</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432.280,39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432.280,39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432.280,39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432.280,39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432.280,39 </a:t>
                      </a:r>
                      <a:endParaRPr lang="es-EC" sz="1100">
                        <a:solidFill>
                          <a:srgbClr val="000000"/>
                        </a:solidFill>
                        <a:effectLst/>
                        <a:latin typeface="Calibri"/>
                        <a:ea typeface="Calibri"/>
                        <a:cs typeface="Times New Roman"/>
                      </a:endParaRPr>
                    </a:p>
                  </a:txBody>
                  <a:tcPr marL="68580" marR="68580" marT="0" marB="0" anchor="ctr"/>
                </a:tc>
              </a:tr>
              <a:tr h="343522">
                <a:tc>
                  <a:txBody>
                    <a:bodyPr/>
                    <a:lstStyle/>
                    <a:p>
                      <a:pPr algn="r">
                        <a:lnSpc>
                          <a:spcPct val="107000"/>
                        </a:lnSpc>
                        <a:spcAft>
                          <a:spcPts val="0"/>
                        </a:spcAft>
                      </a:pPr>
                      <a:r>
                        <a:rPr lang="es-EC" sz="900">
                          <a:effectLst/>
                        </a:rPr>
                        <a:t>(-) Costos directos fijos y variables</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377.279,95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377.279,95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377.279,95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377.279,95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377.279,95 </a:t>
                      </a:r>
                      <a:endParaRPr lang="es-EC" sz="1100">
                        <a:solidFill>
                          <a:srgbClr val="000000"/>
                        </a:solidFill>
                        <a:effectLst/>
                        <a:latin typeface="Calibri"/>
                        <a:ea typeface="Calibri"/>
                        <a:cs typeface="Times New Roman"/>
                      </a:endParaRPr>
                    </a:p>
                  </a:txBody>
                  <a:tcPr marL="68580" marR="68580" marT="0" marB="0" anchor="ctr"/>
                </a:tc>
              </a:tr>
              <a:tr h="343522">
                <a:tc>
                  <a:txBody>
                    <a:bodyPr/>
                    <a:lstStyle/>
                    <a:p>
                      <a:pPr algn="r">
                        <a:lnSpc>
                          <a:spcPct val="107000"/>
                        </a:lnSpc>
                        <a:spcAft>
                          <a:spcPts val="0"/>
                        </a:spcAft>
                      </a:pPr>
                      <a:r>
                        <a:rPr lang="es-EC" sz="900">
                          <a:effectLst/>
                        </a:rPr>
                        <a:t>(=) UTILIDAD BRUTA EN VENTAS</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55.000,44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55.000,44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55.000,44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55.000,44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55.000,44 </a:t>
                      </a:r>
                      <a:endParaRPr lang="es-EC" sz="1100">
                        <a:solidFill>
                          <a:srgbClr val="000000"/>
                        </a:solidFill>
                        <a:effectLst/>
                        <a:latin typeface="Calibri"/>
                        <a:ea typeface="Calibri"/>
                        <a:cs typeface="Times New Roman"/>
                      </a:endParaRPr>
                    </a:p>
                  </a:txBody>
                  <a:tcPr marL="68580" marR="68580" marT="0" marB="0" anchor="ctr"/>
                </a:tc>
              </a:tr>
              <a:tr h="343522">
                <a:tc>
                  <a:txBody>
                    <a:bodyPr/>
                    <a:lstStyle/>
                    <a:p>
                      <a:pPr algn="r">
                        <a:lnSpc>
                          <a:spcPct val="107000"/>
                        </a:lnSpc>
                        <a:spcAft>
                          <a:spcPts val="0"/>
                        </a:spcAft>
                      </a:pPr>
                      <a:r>
                        <a:rPr lang="es-EC" sz="900">
                          <a:effectLst/>
                        </a:rPr>
                        <a:t>(-) Gastos Administrativos y Mantenimiento</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36.650,00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36.650,00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36.650,00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36.650,00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36.650,00 </a:t>
                      </a:r>
                      <a:endParaRPr lang="es-EC" sz="1100">
                        <a:solidFill>
                          <a:srgbClr val="000000"/>
                        </a:solidFill>
                        <a:effectLst/>
                        <a:latin typeface="Calibri"/>
                        <a:ea typeface="Calibri"/>
                        <a:cs typeface="Times New Roman"/>
                      </a:endParaRPr>
                    </a:p>
                  </a:txBody>
                  <a:tcPr marL="68580" marR="68580" marT="0" marB="0" anchor="ctr"/>
                </a:tc>
              </a:tr>
              <a:tr h="343522">
                <a:tc>
                  <a:txBody>
                    <a:bodyPr/>
                    <a:lstStyle/>
                    <a:p>
                      <a:pPr algn="r">
                        <a:lnSpc>
                          <a:spcPct val="107000"/>
                        </a:lnSpc>
                        <a:spcAft>
                          <a:spcPts val="0"/>
                        </a:spcAft>
                      </a:pPr>
                      <a:r>
                        <a:rPr lang="es-EC" sz="900">
                          <a:effectLst/>
                        </a:rPr>
                        <a:t>(-) Gastos de Marketing y Publicidad</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10.000,00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10.000,00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10.000,00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10.000,00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10.000,00 </a:t>
                      </a:r>
                      <a:endParaRPr lang="es-EC" sz="1100">
                        <a:solidFill>
                          <a:srgbClr val="000000"/>
                        </a:solidFill>
                        <a:effectLst/>
                        <a:latin typeface="Calibri"/>
                        <a:ea typeface="Calibri"/>
                        <a:cs typeface="Times New Roman"/>
                      </a:endParaRPr>
                    </a:p>
                  </a:txBody>
                  <a:tcPr marL="68580" marR="68580" marT="0" marB="0" anchor="ctr"/>
                </a:tc>
              </a:tr>
              <a:tr h="343522">
                <a:tc>
                  <a:txBody>
                    <a:bodyPr/>
                    <a:lstStyle/>
                    <a:p>
                      <a:pPr algn="r">
                        <a:lnSpc>
                          <a:spcPct val="107000"/>
                        </a:lnSpc>
                        <a:spcAft>
                          <a:spcPts val="0"/>
                        </a:spcAft>
                      </a:pPr>
                      <a:r>
                        <a:rPr lang="es-EC" sz="900">
                          <a:effectLst/>
                        </a:rPr>
                        <a:t>(-)  Depreciaciones</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1.958,14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1.958,31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1.958,31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308,06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308,06 </a:t>
                      </a:r>
                      <a:endParaRPr lang="es-EC" sz="1100">
                        <a:solidFill>
                          <a:srgbClr val="000000"/>
                        </a:solidFill>
                        <a:effectLst/>
                        <a:latin typeface="Calibri"/>
                        <a:ea typeface="Calibri"/>
                        <a:cs typeface="Times New Roman"/>
                      </a:endParaRPr>
                    </a:p>
                  </a:txBody>
                  <a:tcPr marL="68580" marR="68580" marT="0" marB="0" anchor="ctr"/>
                </a:tc>
              </a:tr>
              <a:tr h="343522">
                <a:tc>
                  <a:txBody>
                    <a:bodyPr/>
                    <a:lstStyle/>
                    <a:p>
                      <a:pPr algn="r">
                        <a:lnSpc>
                          <a:spcPct val="107000"/>
                        </a:lnSpc>
                        <a:spcAft>
                          <a:spcPts val="0"/>
                        </a:spcAft>
                      </a:pPr>
                      <a:r>
                        <a:rPr lang="es-EC" sz="900">
                          <a:effectLst/>
                        </a:rPr>
                        <a:t>(-) Amortizaciones</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2.956,00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2.956,00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2.956,00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   </a:t>
                      </a:r>
                      <a:endParaRPr lang="es-EC" sz="1100">
                        <a:solidFill>
                          <a:srgbClr val="000000"/>
                        </a:solidFill>
                        <a:effectLst/>
                        <a:latin typeface="Calibri"/>
                        <a:ea typeface="Calibri"/>
                        <a:cs typeface="Times New Roman"/>
                      </a:endParaRPr>
                    </a:p>
                  </a:txBody>
                  <a:tcPr marL="68580" marR="68580" marT="0" marB="0" anchor="ctr"/>
                </a:tc>
              </a:tr>
              <a:tr h="343522">
                <a:tc>
                  <a:txBody>
                    <a:bodyPr/>
                    <a:lstStyle/>
                    <a:p>
                      <a:pPr algn="r">
                        <a:lnSpc>
                          <a:spcPct val="107000"/>
                        </a:lnSpc>
                        <a:spcAft>
                          <a:spcPts val="0"/>
                        </a:spcAft>
                      </a:pPr>
                      <a:r>
                        <a:rPr lang="es-EC" sz="900">
                          <a:effectLst/>
                        </a:rPr>
                        <a:t>(-) Gastos Interés</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814,00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518,00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222,00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   </a:t>
                      </a:r>
                      <a:endParaRPr lang="es-EC" sz="1100">
                        <a:solidFill>
                          <a:srgbClr val="000000"/>
                        </a:solidFill>
                        <a:effectLst/>
                        <a:latin typeface="Calibri"/>
                        <a:ea typeface="Calibri"/>
                        <a:cs typeface="Times New Roman"/>
                      </a:endParaRPr>
                    </a:p>
                  </a:txBody>
                  <a:tcPr marL="68580" marR="68580" marT="0" marB="0" anchor="ctr"/>
                </a:tc>
              </a:tr>
              <a:tr h="343522">
                <a:tc>
                  <a:txBody>
                    <a:bodyPr/>
                    <a:lstStyle/>
                    <a:p>
                      <a:pPr algn="r">
                        <a:lnSpc>
                          <a:spcPct val="107000"/>
                        </a:lnSpc>
                        <a:spcAft>
                          <a:spcPts val="0"/>
                        </a:spcAft>
                      </a:pPr>
                      <a:r>
                        <a:rPr lang="es-EC" sz="900">
                          <a:effectLst/>
                        </a:rPr>
                        <a:t>(-) Pago Préstamo</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2.466,67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2.466,67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2.466,67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   </a:t>
                      </a:r>
                      <a:endParaRPr lang="es-EC" sz="1100">
                        <a:solidFill>
                          <a:srgbClr val="000000"/>
                        </a:solidFill>
                        <a:effectLst/>
                        <a:latin typeface="Calibri"/>
                        <a:ea typeface="Calibri"/>
                        <a:cs typeface="Times New Roman"/>
                      </a:endParaRPr>
                    </a:p>
                  </a:txBody>
                  <a:tcPr marL="68580" marR="68580" marT="0" marB="0" anchor="ctr"/>
                </a:tc>
              </a:tr>
              <a:tr h="343522">
                <a:tc>
                  <a:txBody>
                    <a:bodyPr/>
                    <a:lstStyle/>
                    <a:p>
                      <a:pPr algn="r">
                        <a:lnSpc>
                          <a:spcPct val="107000"/>
                        </a:lnSpc>
                        <a:spcAft>
                          <a:spcPts val="0"/>
                        </a:spcAft>
                      </a:pPr>
                      <a:r>
                        <a:rPr lang="es-EC" sz="900">
                          <a:effectLst/>
                        </a:rPr>
                        <a:t>(=) UTILIDAD OPERATIVA</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155,62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451,46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747,46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8.042,38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8.042,38 </a:t>
                      </a:r>
                      <a:endParaRPr lang="es-EC" sz="1100">
                        <a:solidFill>
                          <a:srgbClr val="000000"/>
                        </a:solidFill>
                        <a:effectLst/>
                        <a:latin typeface="Calibri"/>
                        <a:ea typeface="Calibri"/>
                        <a:cs typeface="Times New Roman"/>
                      </a:endParaRPr>
                    </a:p>
                  </a:txBody>
                  <a:tcPr marL="68580" marR="68580" marT="0" marB="0" anchor="ctr"/>
                </a:tc>
              </a:tr>
              <a:tr h="343522">
                <a:tc>
                  <a:txBody>
                    <a:bodyPr/>
                    <a:lstStyle/>
                    <a:p>
                      <a:pPr algn="r">
                        <a:lnSpc>
                          <a:spcPct val="107000"/>
                        </a:lnSpc>
                        <a:spcAft>
                          <a:spcPts val="0"/>
                        </a:spcAft>
                      </a:pPr>
                      <a:r>
                        <a:rPr lang="es-EC" sz="900">
                          <a:effectLst/>
                        </a:rPr>
                        <a:t>(-) Participación Empleados (15%)</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1.206,36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1.206,36 </a:t>
                      </a:r>
                      <a:endParaRPr lang="es-EC" sz="1100">
                        <a:solidFill>
                          <a:srgbClr val="000000"/>
                        </a:solidFill>
                        <a:effectLst/>
                        <a:latin typeface="Calibri"/>
                        <a:ea typeface="Calibri"/>
                        <a:cs typeface="Times New Roman"/>
                      </a:endParaRPr>
                    </a:p>
                  </a:txBody>
                  <a:tcPr marL="68580" marR="68580" marT="0" marB="0" anchor="ctr"/>
                </a:tc>
              </a:tr>
              <a:tr h="343522">
                <a:tc>
                  <a:txBody>
                    <a:bodyPr/>
                    <a:lstStyle/>
                    <a:p>
                      <a:pPr algn="r">
                        <a:lnSpc>
                          <a:spcPct val="107000"/>
                        </a:lnSpc>
                        <a:spcAft>
                          <a:spcPts val="0"/>
                        </a:spcAft>
                      </a:pPr>
                      <a:r>
                        <a:rPr lang="es-EC" sz="900">
                          <a:effectLst/>
                        </a:rPr>
                        <a:t>(=) UTILIDAD ANTES DE IMPUESTOS</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155,62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451,46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747,46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6.836,02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6.836,02 </a:t>
                      </a:r>
                      <a:endParaRPr lang="es-EC" sz="1100">
                        <a:solidFill>
                          <a:srgbClr val="000000"/>
                        </a:solidFill>
                        <a:effectLst/>
                        <a:latin typeface="Calibri"/>
                        <a:ea typeface="Calibri"/>
                        <a:cs typeface="Times New Roman"/>
                      </a:endParaRPr>
                    </a:p>
                  </a:txBody>
                  <a:tcPr marL="68580" marR="68580" marT="0" marB="0" anchor="ctr"/>
                </a:tc>
              </a:tr>
              <a:tr h="343522">
                <a:tc>
                  <a:txBody>
                    <a:bodyPr/>
                    <a:lstStyle/>
                    <a:p>
                      <a:pPr algn="r">
                        <a:lnSpc>
                          <a:spcPct val="107000"/>
                        </a:lnSpc>
                        <a:spcAft>
                          <a:spcPts val="0"/>
                        </a:spcAft>
                      </a:pPr>
                      <a:r>
                        <a:rPr lang="es-EC" sz="900">
                          <a:effectLst/>
                        </a:rPr>
                        <a:t>(-) Impuesto a la Renta (22%)</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1.503,93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1.503,93 </a:t>
                      </a:r>
                      <a:endParaRPr lang="es-EC" sz="1100">
                        <a:solidFill>
                          <a:srgbClr val="000000"/>
                        </a:solidFill>
                        <a:effectLst/>
                        <a:latin typeface="Calibri"/>
                        <a:ea typeface="Calibri"/>
                        <a:cs typeface="Times New Roman"/>
                      </a:endParaRPr>
                    </a:p>
                  </a:txBody>
                  <a:tcPr marL="68580" marR="68580" marT="0" marB="0" anchor="ctr"/>
                </a:tc>
              </a:tr>
              <a:tr h="343522">
                <a:tc>
                  <a:txBody>
                    <a:bodyPr/>
                    <a:lstStyle/>
                    <a:p>
                      <a:pPr algn="r">
                        <a:lnSpc>
                          <a:spcPct val="107000"/>
                        </a:lnSpc>
                        <a:spcAft>
                          <a:spcPts val="0"/>
                        </a:spcAft>
                      </a:pPr>
                      <a:r>
                        <a:rPr lang="es-EC" sz="900">
                          <a:effectLst/>
                        </a:rPr>
                        <a:t>(=) UTILIDAD ANTES DE RESERVAS</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155,62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451,46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747,46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5.332,10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5.332,10 </a:t>
                      </a:r>
                      <a:endParaRPr lang="es-EC" sz="1100">
                        <a:solidFill>
                          <a:srgbClr val="000000"/>
                        </a:solidFill>
                        <a:effectLst/>
                        <a:latin typeface="Calibri"/>
                        <a:ea typeface="Calibri"/>
                        <a:cs typeface="Times New Roman"/>
                      </a:endParaRPr>
                    </a:p>
                  </a:txBody>
                  <a:tcPr marL="68580" marR="68580" marT="0" marB="0" anchor="ctr"/>
                </a:tc>
              </a:tr>
              <a:tr h="343522">
                <a:tc>
                  <a:txBody>
                    <a:bodyPr/>
                    <a:lstStyle/>
                    <a:p>
                      <a:pPr algn="r">
                        <a:lnSpc>
                          <a:spcPct val="107000"/>
                        </a:lnSpc>
                        <a:spcAft>
                          <a:spcPts val="0"/>
                        </a:spcAft>
                      </a:pPr>
                      <a:r>
                        <a:rPr lang="es-EC" sz="900">
                          <a:effectLst/>
                        </a:rPr>
                        <a:t>(-) Reserva Legal (10%)</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533,21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533,21 </a:t>
                      </a:r>
                      <a:endParaRPr lang="es-EC" sz="1100">
                        <a:solidFill>
                          <a:srgbClr val="000000"/>
                        </a:solidFill>
                        <a:effectLst/>
                        <a:latin typeface="Calibri"/>
                        <a:ea typeface="Calibri"/>
                        <a:cs typeface="Times New Roman"/>
                      </a:endParaRPr>
                    </a:p>
                  </a:txBody>
                  <a:tcPr marL="68580" marR="68580" marT="0" marB="0" anchor="ctr"/>
                </a:tc>
              </a:tr>
              <a:tr h="343522">
                <a:tc>
                  <a:txBody>
                    <a:bodyPr/>
                    <a:lstStyle/>
                    <a:p>
                      <a:pPr algn="r">
                        <a:lnSpc>
                          <a:spcPct val="107000"/>
                        </a:lnSpc>
                        <a:spcAft>
                          <a:spcPts val="0"/>
                        </a:spcAft>
                      </a:pPr>
                      <a:r>
                        <a:rPr lang="es-EC" sz="900">
                          <a:effectLst/>
                        </a:rPr>
                        <a:t>(-) Reserva Facultativa (5%)</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266,60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266,60 </a:t>
                      </a:r>
                      <a:endParaRPr lang="es-EC" sz="1100">
                        <a:solidFill>
                          <a:srgbClr val="000000"/>
                        </a:solidFill>
                        <a:effectLst/>
                        <a:latin typeface="Calibri"/>
                        <a:ea typeface="Calibri"/>
                        <a:cs typeface="Times New Roman"/>
                      </a:endParaRPr>
                    </a:p>
                  </a:txBody>
                  <a:tcPr marL="68580" marR="68580" marT="0" marB="0" anchor="ctr"/>
                </a:tc>
              </a:tr>
              <a:tr h="343522">
                <a:tc>
                  <a:txBody>
                    <a:bodyPr/>
                    <a:lstStyle/>
                    <a:p>
                      <a:pPr algn="r">
                        <a:lnSpc>
                          <a:spcPct val="107000"/>
                        </a:lnSpc>
                        <a:spcAft>
                          <a:spcPts val="0"/>
                        </a:spcAft>
                      </a:pPr>
                      <a:r>
                        <a:rPr lang="es-EC" sz="900">
                          <a:effectLst/>
                        </a:rPr>
                        <a:t>(=) UTILIDAD NETA</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155,62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451,46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747,46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4.532,28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dirty="0">
                          <a:effectLst/>
                        </a:rPr>
                        <a:t>         4.532,28 </a:t>
                      </a:r>
                      <a:endParaRPr lang="es-EC" sz="1100" dirty="0">
                        <a:solidFill>
                          <a:srgbClr val="000000"/>
                        </a:solidFill>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083058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CAPITULO II: ESTUDIO DE MERCADO</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200777395"/>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03100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63688" y="44624"/>
            <a:ext cx="5616624" cy="369332"/>
          </a:xfrm>
          <a:prstGeom prst="rect">
            <a:avLst/>
          </a:prstGeom>
          <a:noFill/>
        </p:spPr>
        <p:txBody>
          <a:bodyPr wrap="square" rtlCol="0">
            <a:spAutoFit/>
          </a:bodyPr>
          <a:lstStyle/>
          <a:p>
            <a:pPr algn="ctr"/>
            <a:r>
              <a:rPr lang="es-EC" dirty="0" smtClean="0"/>
              <a:t>ESTADO DE PERDIDAS Y GANACIAS SIN FINANCIAMIENTO</a:t>
            </a:r>
            <a:endParaRPr lang="es-EC" dirty="0"/>
          </a:p>
        </p:txBody>
      </p:sp>
      <p:graphicFrame>
        <p:nvGraphicFramePr>
          <p:cNvPr id="2" name="1 Tabla"/>
          <p:cNvGraphicFramePr>
            <a:graphicFrameLocks noGrp="1"/>
          </p:cNvGraphicFramePr>
          <p:nvPr>
            <p:extLst>
              <p:ext uri="{D42A27DB-BD31-4B8C-83A1-F6EECF244321}">
                <p14:modId xmlns:p14="http://schemas.microsoft.com/office/powerpoint/2010/main" val="2601304588"/>
              </p:ext>
            </p:extLst>
          </p:nvPr>
        </p:nvGraphicFramePr>
        <p:xfrm>
          <a:off x="457200" y="413956"/>
          <a:ext cx="7620000" cy="6255408"/>
        </p:xfrm>
        <a:graphic>
          <a:graphicData uri="http://schemas.openxmlformats.org/drawingml/2006/table">
            <a:tbl>
              <a:tblPr firstRow="1" firstCol="1" bandRow="1">
                <a:tableStyleId>{5C22544A-7EE6-4342-B048-85BDC9FD1C3A}</a:tableStyleId>
              </a:tblPr>
              <a:tblGrid>
                <a:gridCol w="2993735"/>
                <a:gridCol w="925253"/>
                <a:gridCol w="925253"/>
                <a:gridCol w="925253"/>
                <a:gridCol w="925253"/>
                <a:gridCol w="925253"/>
              </a:tblGrid>
              <a:tr h="390963">
                <a:tc>
                  <a:txBody>
                    <a:bodyPr/>
                    <a:lstStyle/>
                    <a:p>
                      <a:pPr algn="r">
                        <a:lnSpc>
                          <a:spcPct val="107000"/>
                        </a:lnSpc>
                        <a:spcAft>
                          <a:spcPts val="0"/>
                        </a:spcAft>
                      </a:pPr>
                      <a:r>
                        <a:rPr lang="es-EC" sz="900">
                          <a:effectLst/>
                        </a:rPr>
                        <a:t>Conceptos</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Año 1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Año 2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Año 3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Año 4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Año 5 </a:t>
                      </a:r>
                      <a:endParaRPr lang="es-EC" sz="1100">
                        <a:solidFill>
                          <a:srgbClr val="000000"/>
                        </a:solidFill>
                        <a:effectLst/>
                        <a:latin typeface="Calibri"/>
                        <a:ea typeface="Calibri"/>
                        <a:cs typeface="Times New Roman"/>
                      </a:endParaRPr>
                    </a:p>
                  </a:txBody>
                  <a:tcPr marL="68580" marR="68580" marT="0" marB="0" anchor="ctr"/>
                </a:tc>
              </a:tr>
              <a:tr h="390963">
                <a:tc>
                  <a:txBody>
                    <a:bodyPr/>
                    <a:lstStyle/>
                    <a:p>
                      <a:pPr algn="r">
                        <a:lnSpc>
                          <a:spcPct val="107000"/>
                        </a:lnSpc>
                        <a:spcAft>
                          <a:spcPts val="0"/>
                        </a:spcAft>
                      </a:pPr>
                      <a:r>
                        <a:rPr lang="es-EC" sz="900">
                          <a:effectLst/>
                        </a:rPr>
                        <a:t>(+) Ventas Netas</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432.280,39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432.280,39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432.280,39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432.280,39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432.280,39 </a:t>
                      </a:r>
                      <a:endParaRPr lang="es-EC" sz="1100">
                        <a:solidFill>
                          <a:srgbClr val="000000"/>
                        </a:solidFill>
                        <a:effectLst/>
                        <a:latin typeface="Calibri"/>
                        <a:ea typeface="Calibri"/>
                        <a:cs typeface="Times New Roman"/>
                      </a:endParaRPr>
                    </a:p>
                  </a:txBody>
                  <a:tcPr marL="68580" marR="68580" marT="0" marB="0" anchor="ctr"/>
                </a:tc>
              </a:tr>
              <a:tr h="390963">
                <a:tc>
                  <a:txBody>
                    <a:bodyPr/>
                    <a:lstStyle/>
                    <a:p>
                      <a:pPr algn="r">
                        <a:lnSpc>
                          <a:spcPct val="107000"/>
                        </a:lnSpc>
                        <a:spcAft>
                          <a:spcPts val="0"/>
                        </a:spcAft>
                      </a:pPr>
                      <a:r>
                        <a:rPr lang="es-EC" sz="900">
                          <a:effectLst/>
                        </a:rPr>
                        <a:t>(-) Costos directos fijos y variables</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377.279,95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377.279,95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377.279,95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377.279,95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377.279,95 </a:t>
                      </a:r>
                      <a:endParaRPr lang="es-EC" sz="1100">
                        <a:solidFill>
                          <a:srgbClr val="000000"/>
                        </a:solidFill>
                        <a:effectLst/>
                        <a:latin typeface="Calibri"/>
                        <a:ea typeface="Calibri"/>
                        <a:cs typeface="Times New Roman"/>
                      </a:endParaRPr>
                    </a:p>
                  </a:txBody>
                  <a:tcPr marL="68580" marR="68580" marT="0" marB="0" anchor="ctr"/>
                </a:tc>
              </a:tr>
              <a:tr h="390963">
                <a:tc>
                  <a:txBody>
                    <a:bodyPr/>
                    <a:lstStyle/>
                    <a:p>
                      <a:pPr algn="r">
                        <a:lnSpc>
                          <a:spcPct val="107000"/>
                        </a:lnSpc>
                        <a:spcAft>
                          <a:spcPts val="0"/>
                        </a:spcAft>
                      </a:pPr>
                      <a:r>
                        <a:rPr lang="es-EC" sz="900">
                          <a:effectLst/>
                        </a:rPr>
                        <a:t>(=) UTILIDAD BRUTA EN VENTAS</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55.000,44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55.000,44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55.000,44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55.000,44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55.000,44 </a:t>
                      </a:r>
                      <a:endParaRPr lang="es-EC" sz="1100">
                        <a:solidFill>
                          <a:srgbClr val="000000"/>
                        </a:solidFill>
                        <a:effectLst/>
                        <a:latin typeface="Calibri"/>
                        <a:ea typeface="Calibri"/>
                        <a:cs typeface="Times New Roman"/>
                      </a:endParaRPr>
                    </a:p>
                  </a:txBody>
                  <a:tcPr marL="68580" marR="68580" marT="0" marB="0" anchor="ctr"/>
                </a:tc>
              </a:tr>
              <a:tr h="390963">
                <a:tc>
                  <a:txBody>
                    <a:bodyPr/>
                    <a:lstStyle/>
                    <a:p>
                      <a:pPr algn="r">
                        <a:lnSpc>
                          <a:spcPct val="107000"/>
                        </a:lnSpc>
                        <a:spcAft>
                          <a:spcPts val="0"/>
                        </a:spcAft>
                      </a:pPr>
                      <a:r>
                        <a:rPr lang="es-EC" sz="900">
                          <a:effectLst/>
                        </a:rPr>
                        <a:t>(-) Gastos Administrativos y Mantenimiento</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36.650,00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36.650,00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36.650,00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36.650,00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36.650,00 </a:t>
                      </a:r>
                      <a:endParaRPr lang="es-EC" sz="1100">
                        <a:solidFill>
                          <a:srgbClr val="000000"/>
                        </a:solidFill>
                        <a:effectLst/>
                        <a:latin typeface="Calibri"/>
                        <a:ea typeface="Calibri"/>
                        <a:cs typeface="Times New Roman"/>
                      </a:endParaRPr>
                    </a:p>
                  </a:txBody>
                  <a:tcPr marL="68580" marR="68580" marT="0" marB="0" anchor="ctr"/>
                </a:tc>
              </a:tr>
              <a:tr h="390963">
                <a:tc>
                  <a:txBody>
                    <a:bodyPr/>
                    <a:lstStyle/>
                    <a:p>
                      <a:pPr algn="r">
                        <a:lnSpc>
                          <a:spcPct val="107000"/>
                        </a:lnSpc>
                        <a:spcAft>
                          <a:spcPts val="0"/>
                        </a:spcAft>
                      </a:pPr>
                      <a:r>
                        <a:rPr lang="es-EC" sz="900">
                          <a:effectLst/>
                        </a:rPr>
                        <a:t>(-) Gastos de Marketing y Publicidad</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10.000,00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10.000,00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10.000,00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10.000,00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10.000,00 </a:t>
                      </a:r>
                      <a:endParaRPr lang="es-EC" sz="1100">
                        <a:solidFill>
                          <a:srgbClr val="000000"/>
                        </a:solidFill>
                        <a:effectLst/>
                        <a:latin typeface="Calibri"/>
                        <a:ea typeface="Calibri"/>
                        <a:cs typeface="Times New Roman"/>
                      </a:endParaRPr>
                    </a:p>
                  </a:txBody>
                  <a:tcPr marL="68580" marR="68580" marT="0" marB="0" anchor="ctr"/>
                </a:tc>
              </a:tr>
              <a:tr h="390963">
                <a:tc>
                  <a:txBody>
                    <a:bodyPr/>
                    <a:lstStyle/>
                    <a:p>
                      <a:pPr algn="r">
                        <a:lnSpc>
                          <a:spcPct val="107000"/>
                        </a:lnSpc>
                        <a:spcAft>
                          <a:spcPts val="0"/>
                        </a:spcAft>
                      </a:pPr>
                      <a:r>
                        <a:rPr lang="es-EC" sz="900">
                          <a:effectLst/>
                        </a:rPr>
                        <a:t>(-)  Depreciaciones</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1.958,14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1.958,31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1.958,31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308,06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308,06 </a:t>
                      </a:r>
                      <a:endParaRPr lang="es-EC" sz="1100">
                        <a:solidFill>
                          <a:srgbClr val="000000"/>
                        </a:solidFill>
                        <a:effectLst/>
                        <a:latin typeface="Calibri"/>
                        <a:ea typeface="Calibri"/>
                        <a:cs typeface="Times New Roman"/>
                      </a:endParaRPr>
                    </a:p>
                  </a:txBody>
                  <a:tcPr marL="68580" marR="68580" marT="0" marB="0" anchor="ctr"/>
                </a:tc>
              </a:tr>
              <a:tr h="390963">
                <a:tc>
                  <a:txBody>
                    <a:bodyPr/>
                    <a:lstStyle/>
                    <a:p>
                      <a:pPr algn="r">
                        <a:lnSpc>
                          <a:spcPct val="107000"/>
                        </a:lnSpc>
                        <a:spcAft>
                          <a:spcPts val="0"/>
                        </a:spcAft>
                      </a:pPr>
                      <a:r>
                        <a:rPr lang="es-EC" sz="900">
                          <a:effectLst/>
                        </a:rPr>
                        <a:t>(-) Amortizaciones</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2.956,00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2.956,00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2.956,00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   </a:t>
                      </a:r>
                      <a:endParaRPr lang="es-EC" sz="1100">
                        <a:solidFill>
                          <a:srgbClr val="000000"/>
                        </a:solidFill>
                        <a:effectLst/>
                        <a:latin typeface="Calibri"/>
                        <a:ea typeface="Calibri"/>
                        <a:cs typeface="Times New Roman"/>
                      </a:endParaRPr>
                    </a:p>
                  </a:txBody>
                  <a:tcPr marL="68580" marR="68580" marT="0" marB="0" anchor="ctr"/>
                </a:tc>
              </a:tr>
              <a:tr h="390963">
                <a:tc>
                  <a:txBody>
                    <a:bodyPr/>
                    <a:lstStyle/>
                    <a:p>
                      <a:pPr algn="r">
                        <a:lnSpc>
                          <a:spcPct val="107000"/>
                        </a:lnSpc>
                        <a:spcAft>
                          <a:spcPts val="0"/>
                        </a:spcAft>
                      </a:pPr>
                      <a:r>
                        <a:rPr lang="es-EC" sz="900">
                          <a:effectLst/>
                        </a:rPr>
                        <a:t>(=) UTILIDAD OPERATIVA</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3.436,29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3.436,12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3.436,12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8.042,38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8.042,38 </a:t>
                      </a:r>
                      <a:endParaRPr lang="es-EC" sz="1100">
                        <a:solidFill>
                          <a:srgbClr val="000000"/>
                        </a:solidFill>
                        <a:effectLst/>
                        <a:latin typeface="Calibri"/>
                        <a:ea typeface="Calibri"/>
                        <a:cs typeface="Times New Roman"/>
                      </a:endParaRPr>
                    </a:p>
                  </a:txBody>
                  <a:tcPr marL="68580" marR="68580" marT="0" marB="0" anchor="ctr"/>
                </a:tc>
              </a:tr>
              <a:tr h="390963">
                <a:tc>
                  <a:txBody>
                    <a:bodyPr/>
                    <a:lstStyle/>
                    <a:p>
                      <a:pPr algn="r">
                        <a:lnSpc>
                          <a:spcPct val="107000"/>
                        </a:lnSpc>
                        <a:spcAft>
                          <a:spcPts val="0"/>
                        </a:spcAft>
                      </a:pPr>
                      <a:r>
                        <a:rPr lang="es-EC" sz="900">
                          <a:effectLst/>
                        </a:rPr>
                        <a:t>(-) Participación Empleados (15%)</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515,44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515,42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515,42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1.206,36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1.206,36 </a:t>
                      </a:r>
                      <a:endParaRPr lang="es-EC" sz="1100">
                        <a:solidFill>
                          <a:srgbClr val="000000"/>
                        </a:solidFill>
                        <a:effectLst/>
                        <a:latin typeface="Calibri"/>
                        <a:ea typeface="Calibri"/>
                        <a:cs typeface="Times New Roman"/>
                      </a:endParaRPr>
                    </a:p>
                  </a:txBody>
                  <a:tcPr marL="68580" marR="68580" marT="0" marB="0" anchor="ctr"/>
                </a:tc>
              </a:tr>
              <a:tr h="390963">
                <a:tc>
                  <a:txBody>
                    <a:bodyPr/>
                    <a:lstStyle/>
                    <a:p>
                      <a:pPr algn="r">
                        <a:lnSpc>
                          <a:spcPct val="107000"/>
                        </a:lnSpc>
                        <a:spcAft>
                          <a:spcPts val="0"/>
                        </a:spcAft>
                      </a:pPr>
                      <a:r>
                        <a:rPr lang="es-EC" sz="900">
                          <a:effectLst/>
                        </a:rPr>
                        <a:t>(=) UTILIDAD ANTES DE IMPUESTOS</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2.920,85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2.920,71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2.920,71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6.836,02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6.836,02 </a:t>
                      </a:r>
                      <a:endParaRPr lang="es-EC" sz="1100">
                        <a:solidFill>
                          <a:srgbClr val="000000"/>
                        </a:solidFill>
                        <a:effectLst/>
                        <a:latin typeface="Calibri"/>
                        <a:ea typeface="Calibri"/>
                        <a:cs typeface="Times New Roman"/>
                      </a:endParaRPr>
                    </a:p>
                  </a:txBody>
                  <a:tcPr marL="68580" marR="68580" marT="0" marB="0" anchor="ctr"/>
                </a:tc>
              </a:tr>
              <a:tr h="390963">
                <a:tc>
                  <a:txBody>
                    <a:bodyPr/>
                    <a:lstStyle/>
                    <a:p>
                      <a:pPr algn="r">
                        <a:lnSpc>
                          <a:spcPct val="107000"/>
                        </a:lnSpc>
                        <a:spcAft>
                          <a:spcPts val="0"/>
                        </a:spcAft>
                      </a:pPr>
                      <a:r>
                        <a:rPr lang="es-EC" sz="900">
                          <a:effectLst/>
                        </a:rPr>
                        <a:t>(-) Impuesto a la Renta (22%)</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642,59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642,56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642,56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1.503,93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1.503,93 </a:t>
                      </a:r>
                      <a:endParaRPr lang="es-EC" sz="1100">
                        <a:solidFill>
                          <a:srgbClr val="000000"/>
                        </a:solidFill>
                        <a:effectLst/>
                        <a:latin typeface="Calibri"/>
                        <a:ea typeface="Calibri"/>
                        <a:cs typeface="Times New Roman"/>
                      </a:endParaRPr>
                    </a:p>
                  </a:txBody>
                  <a:tcPr marL="68580" marR="68580" marT="0" marB="0" anchor="ctr"/>
                </a:tc>
              </a:tr>
              <a:tr h="390963">
                <a:tc>
                  <a:txBody>
                    <a:bodyPr/>
                    <a:lstStyle/>
                    <a:p>
                      <a:pPr algn="r">
                        <a:lnSpc>
                          <a:spcPct val="107000"/>
                        </a:lnSpc>
                        <a:spcAft>
                          <a:spcPts val="0"/>
                        </a:spcAft>
                      </a:pPr>
                      <a:r>
                        <a:rPr lang="es-EC" sz="900">
                          <a:effectLst/>
                        </a:rPr>
                        <a:t>(=) UTILIDAD ANTES DE RESERVAS</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2.278,26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2.278,15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2.278,15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5.332,10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5.332,10 </a:t>
                      </a:r>
                      <a:endParaRPr lang="es-EC" sz="1100">
                        <a:solidFill>
                          <a:srgbClr val="000000"/>
                        </a:solidFill>
                        <a:effectLst/>
                        <a:latin typeface="Calibri"/>
                        <a:ea typeface="Calibri"/>
                        <a:cs typeface="Times New Roman"/>
                      </a:endParaRPr>
                    </a:p>
                  </a:txBody>
                  <a:tcPr marL="68580" marR="68580" marT="0" marB="0" anchor="ctr"/>
                </a:tc>
              </a:tr>
              <a:tr h="390963">
                <a:tc>
                  <a:txBody>
                    <a:bodyPr/>
                    <a:lstStyle/>
                    <a:p>
                      <a:pPr algn="r">
                        <a:lnSpc>
                          <a:spcPct val="107000"/>
                        </a:lnSpc>
                        <a:spcAft>
                          <a:spcPts val="0"/>
                        </a:spcAft>
                      </a:pPr>
                      <a:r>
                        <a:rPr lang="es-EC" sz="900">
                          <a:effectLst/>
                        </a:rPr>
                        <a:t>(-) Reserva Legal (10%)</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227,83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227,82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227,82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533,21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533,21 </a:t>
                      </a:r>
                      <a:endParaRPr lang="es-EC" sz="1100">
                        <a:solidFill>
                          <a:srgbClr val="000000"/>
                        </a:solidFill>
                        <a:effectLst/>
                        <a:latin typeface="Calibri"/>
                        <a:ea typeface="Calibri"/>
                        <a:cs typeface="Times New Roman"/>
                      </a:endParaRPr>
                    </a:p>
                  </a:txBody>
                  <a:tcPr marL="68580" marR="68580" marT="0" marB="0" anchor="ctr"/>
                </a:tc>
              </a:tr>
              <a:tr h="390963">
                <a:tc>
                  <a:txBody>
                    <a:bodyPr/>
                    <a:lstStyle/>
                    <a:p>
                      <a:pPr algn="r">
                        <a:lnSpc>
                          <a:spcPct val="107000"/>
                        </a:lnSpc>
                        <a:spcAft>
                          <a:spcPts val="0"/>
                        </a:spcAft>
                      </a:pPr>
                      <a:r>
                        <a:rPr lang="es-EC" sz="900">
                          <a:effectLst/>
                        </a:rPr>
                        <a:t>(-) Reserva Facultativa (5%)</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113,91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113,91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113,91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266,60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266,60 </a:t>
                      </a:r>
                      <a:endParaRPr lang="es-EC" sz="1100">
                        <a:solidFill>
                          <a:srgbClr val="000000"/>
                        </a:solidFill>
                        <a:effectLst/>
                        <a:latin typeface="Calibri"/>
                        <a:ea typeface="Calibri"/>
                        <a:cs typeface="Times New Roman"/>
                      </a:endParaRPr>
                    </a:p>
                  </a:txBody>
                  <a:tcPr marL="68580" marR="68580" marT="0" marB="0" anchor="ctr"/>
                </a:tc>
              </a:tr>
              <a:tr h="390963">
                <a:tc>
                  <a:txBody>
                    <a:bodyPr/>
                    <a:lstStyle/>
                    <a:p>
                      <a:pPr algn="r">
                        <a:lnSpc>
                          <a:spcPct val="107000"/>
                        </a:lnSpc>
                        <a:spcAft>
                          <a:spcPts val="0"/>
                        </a:spcAft>
                      </a:pPr>
                      <a:r>
                        <a:rPr lang="es-EC" sz="900">
                          <a:effectLst/>
                        </a:rPr>
                        <a:t>(=) UTILIDAD NETA</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1.936,52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1.936,43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1.936,43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a:effectLst/>
                        </a:rPr>
                        <a:t>         4.532,28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900" dirty="0">
                          <a:effectLst/>
                        </a:rPr>
                        <a:t>         4.532,28 </a:t>
                      </a:r>
                      <a:endParaRPr lang="es-EC" sz="1100" dirty="0">
                        <a:solidFill>
                          <a:srgbClr val="000000"/>
                        </a:solidFill>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0257744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63688" y="44624"/>
            <a:ext cx="5616624" cy="369332"/>
          </a:xfrm>
          <a:prstGeom prst="rect">
            <a:avLst/>
          </a:prstGeom>
          <a:noFill/>
        </p:spPr>
        <p:txBody>
          <a:bodyPr wrap="square" rtlCol="0">
            <a:spAutoFit/>
          </a:bodyPr>
          <a:lstStyle/>
          <a:p>
            <a:pPr algn="ctr"/>
            <a:r>
              <a:rPr lang="es-EC" dirty="0" smtClean="0"/>
              <a:t>FLUJO DE CAJA CON FINANCIAMIENTO</a:t>
            </a:r>
            <a:endParaRPr lang="es-EC" dirty="0"/>
          </a:p>
        </p:txBody>
      </p:sp>
      <p:graphicFrame>
        <p:nvGraphicFramePr>
          <p:cNvPr id="2" name="1 Tabla"/>
          <p:cNvGraphicFramePr>
            <a:graphicFrameLocks noGrp="1"/>
          </p:cNvGraphicFramePr>
          <p:nvPr>
            <p:extLst>
              <p:ext uri="{D42A27DB-BD31-4B8C-83A1-F6EECF244321}">
                <p14:modId xmlns:p14="http://schemas.microsoft.com/office/powerpoint/2010/main" val="977017550"/>
              </p:ext>
            </p:extLst>
          </p:nvPr>
        </p:nvGraphicFramePr>
        <p:xfrm>
          <a:off x="457200" y="413960"/>
          <a:ext cx="7620000" cy="6183400"/>
        </p:xfrm>
        <a:graphic>
          <a:graphicData uri="http://schemas.openxmlformats.org/drawingml/2006/table">
            <a:tbl>
              <a:tblPr firstRow="1" firstCol="1" bandRow="1">
                <a:tableStyleId>{5C22544A-7EE6-4342-B048-85BDC9FD1C3A}</a:tableStyleId>
              </a:tblPr>
              <a:tblGrid>
                <a:gridCol w="2510028"/>
                <a:gridCol w="873252"/>
                <a:gridCol w="897636"/>
                <a:gridCol w="835152"/>
                <a:gridCol w="835152"/>
                <a:gridCol w="835152"/>
                <a:gridCol w="833628"/>
              </a:tblGrid>
              <a:tr h="309170">
                <a:tc>
                  <a:txBody>
                    <a:bodyPr/>
                    <a:lstStyle/>
                    <a:p>
                      <a:pPr algn="r">
                        <a:lnSpc>
                          <a:spcPct val="107000"/>
                        </a:lnSpc>
                        <a:spcAft>
                          <a:spcPts val="0"/>
                        </a:spcAft>
                      </a:pPr>
                      <a:r>
                        <a:rPr lang="es-EC" sz="800">
                          <a:effectLst/>
                        </a:rPr>
                        <a:t>DETALLE</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AÑO 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AÑO 1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AÑO 2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AÑO 3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AÑO 4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AÑO 5 </a:t>
                      </a:r>
                      <a:endParaRPr lang="es-EC" sz="1100">
                        <a:solidFill>
                          <a:srgbClr val="000000"/>
                        </a:solidFill>
                        <a:effectLst/>
                        <a:latin typeface="Calibri"/>
                        <a:ea typeface="Calibri"/>
                        <a:cs typeface="Times New Roman"/>
                      </a:endParaRPr>
                    </a:p>
                  </a:txBody>
                  <a:tcPr marL="68580" marR="68580" marT="0" marB="0" anchor="ctr"/>
                </a:tc>
              </a:tr>
              <a:tr h="309170">
                <a:tc>
                  <a:txBody>
                    <a:bodyPr/>
                    <a:lstStyle/>
                    <a:p>
                      <a:pPr algn="r">
                        <a:lnSpc>
                          <a:spcPct val="107000"/>
                        </a:lnSpc>
                        <a:spcAft>
                          <a:spcPts val="0"/>
                        </a:spcAft>
                      </a:pPr>
                      <a:r>
                        <a:rPr lang="es-EC" sz="800">
                          <a:effectLst/>
                        </a:rPr>
                        <a:t>VENTAS</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432.280,39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432.280,39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432.280,39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432.280,39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432.280,39 </a:t>
                      </a:r>
                      <a:endParaRPr lang="es-EC" sz="1100">
                        <a:solidFill>
                          <a:srgbClr val="000000"/>
                        </a:solidFill>
                        <a:effectLst/>
                        <a:latin typeface="Calibri"/>
                        <a:ea typeface="Calibri"/>
                        <a:cs typeface="Times New Roman"/>
                      </a:endParaRPr>
                    </a:p>
                  </a:txBody>
                  <a:tcPr marL="68580" marR="68580" marT="0" marB="0" anchor="ctr"/>
                </a:tc>
              </a:tr>
              <a:tr h="309170">
                <a:tc>
                  <a:txBody>
                    <a:bodyPr/>
                    <a:lstStyle/>
                    <a:p>
                      <a:pPr algn="r">
                        <a:lnSpc>
                          <a:spcPct val="107000"/>
                        </a:lnSpc>
                        <a:spcAft>
                          <a:spcPts val="0"/>
                        </a:spcAft>
                      </a:pPr>
                      <a:r>
                        <a:rPr lang="es-EC" sz="800">
                          <a:effectLst/>
                        </a:rPr>
                        <a:t>(-) COSTOS DIRECTOS FIJOS Y VARIABLES</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377.279,95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377.279,95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377.279,95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377.279,95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377.279,95 </a:t>
                      </a:r>
                      <a:endParaRPr lang="es-EC" sz="1100">
                        <a:solidFill>
                          <a:srgbClr val="000000"/>
                        </a:solidFill>
                        <a:effectLst/>
                        <a:latin typeface="Calibri"/>
                        <a:ea typeface="Calibri"/>
                        <a:cs typeface="Times New Roman"/>
                      </a:endParaRPr>
                    </a:p>
                  </a:txBody>
                  <a:tcPr marL="68580" marR="68580" marT="0" marB="0" anchor="ctr"/>
                </a:tc>
              </a:tr>
              <a:tr h="309170">
                <a:tc>
                  <a:txBody>
                    <a:bodyPr/>
                    <a:lstStyle/>
                    <a:p>
                      <a:pPr algn="r">
                        <a:lnSpc>
                          <a:spcPct val="107000"/>
                        </a:lnSpc>
                        <a:spcAft>
                          <a:spcPts val="0"/>
                        </a:spcAft>
                      </a:pPr>
                      <a:r>
                        <a:rPr lang="es-EC" sz="800">
                          <a:effectLst/>
                        </a:rPr>
                        <a:t>(-) GASTOS DE ADMINISTRACION</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36.650,00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36.650,00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36.650,00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36.650,00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36.650,00 </a:t>
                      </a:r>
                      <a:endParaRPr lang="es-EC" sz="1100">
                        <a:solidFill>
                          <a:srgbClr val="000000"/>
                        </a:solidFill>
                        <a:effectLst/>
                        <a:latin typeface="Calibri"/>
                        <a:ea typeface="Calibri"/>
                        <a:cs typeface="Times New Roman"/>
                      </a:endParaRPr>
                    </a:p>
                  </a:txBody>
                  <a:tcPr marL="68580" marR="68580" marT="0" marB="0" anchor="ctr"/>
                </a:tc>
              </a:tr>
              <a:tr h="309170">
                <a:tc>
                  <a:txBody>
                    <a:bodyPr/>
                    <a:lstStyle/>
                    <a:p>
                      <a:pPr algn="r">
                        <a:lnSpc>
                          <a:spcPct val="107000"/>
                        </a:lnSpc>
                        <a:spcAft>
                          <a:spcPts val="0"/>
                        </a:spcAft>
                      </a:pPr>
                      <a:r>
                        <a:rPr lang="es-EC" sz="800">
                          <a:effectLst/>
                        </a:rPr>
                        <a:t>(-) GASTOS DE MARKETING Y PUBLICIDAD</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10.000,00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10.000,00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10.000,00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10.000,00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10.000,00 </a:t>
                      </a:r>
                      <a:endParaRPr lang="es-EC" sz="1100">
                        <a:solidFill>
                          <a:srgbClr val="000000"/>
                        </a:solidFill>
                        <a:effectLst/>
                        <a:latin typeface="Calibri"/>
                        <a:ea typeface="Calibri"/>
                        <a:cs typeface="Times New Roman"/>
                      </a:endParaRPr>
                    </a:p>
                  </a:txBody>
                  <a:tcPr marL="68580" marR="68580" marT="0" marB="0" anchor="ctr"/>
                </a:tc>
              </a:tr>
              <a:tr h="309170">
                <a:tc>
                  <a:txBody>
                    <a:bodyPr/>
                    <a:lstStyle/>
                    <a:p>
                      <a:pPr algn="r">
                        <a:lnSpc>
                          <a:spcPct val="107000"/>
                        </a:lnSpc>
                        <a:spcAft>
                          <a:spcPts val="0"/>
                        </a:spcAft>
                      </a:pPr>
                      <a:r>
                        <a:rPr lang="es-EC" sz="800">
                          <a:effectLst/>
                        </a:rPr>
                        <a:t>(=) UTILIDAD BRUTA</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8.350,44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8.350,44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8.350,44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8.350,44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8.350,44 </a:t>
                      </a:r>
                      <a:endParaRPr lang="es-EC" sz="1100">
                        <a:solidFill>
                          <a:srgbClr val="000000"/>
                        </a:solidFill>
                        <a:effectLst/>
                        <a:latin typeface="Calibri"/>
                        <a:ea typeface="Calibri"/>
                        <a:cs typeface="Times New Roman"/>
                      </a:endParaRPr>
                    </a:p>
                  </a:txBody>
                  <a:tcPr marL="68580" marR="68580" marT="0" marB="0" anchor="ctr"/>
                </a:tc>
              </a:tr>
              <a:tr h="309170">
                <a:tc>
                  <a:txBody>
                    <a:bodyPr/>
                    <a:lstStyle/>
                    <a:p>
                      <a:pPr algn="r">
                        <a:lnSpc>
                          <a:spcPct val="107000"/>
                        </a:lnSpc>
                        <a:spcAft>
                          <a:spcPts val="0"/>
                        </a:spcAft>
                      </a:pPr>
                      <a:r>
                        <a:rPr lang="es-EC" sz="800">
                          <a:effectLst/>
                        </a:rPr>
                        <a:t>(-) 15% PARTICIPACION EMPLEADOS</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1.252,57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1.252,57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1.252,57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1.252,57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1.252,57 </a:t>
                      </a:r>
                      <a:endParaRPr lang="es-EC" sz="1100">
                        <a:solidFill>
                          <a:srgbClr val="000000"/>
                        </a:solidFill>
                        <a:effectLst/>
                        <a:latin typeface="Calibri"/>
                        <a:ea typeface="Calibri"/>
                        <a:cs typeface="Times New Roman"/>
                      </a:endParaRPr>
                    </a:p>
                  </a:txBody>
                  <a:tcPr marL="68580" marR="68580" marT="0" marB="0" anchor="ctr"/>
                </a:tc>
              </a:tr>
              <a:tr h="309170">
                <a:tc>
                  <a:txBody>
                    <a:bodyPr/>
                    <a:lstStyle/>
                    <a:p>
                      <a:pPr algn="r">
                        <a:lnSpc>
                          <a:spcPct val="107000"/>
                        </a:lnSpc>
                        <a:spcAft>
                          <a:spcPts val="0"/>
                        </a:spcAft>
                      </a:pPr>
                      <a:r>
                        <a:rPr lang="es-EC" sz="800">
                          <a:effectLst/>
                        </a:rPr>
                        <a:t>(=) UTILIDAD ANTES DE IMPUESTOS</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7.097,87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7.097,87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7.097,87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7.097,87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7.097,87 </a:t>
                      </a:r>
                      <a:endParaRPr lang="es-EC" sz="1100">
                        <a:solidFill>
                          <a:srgbClr val="000000"/>
                        </a:solidFill>
                        <a:effectLst/>
                        <a:latin typeface="Calibri"/>
                        <a:ea typeface="Calibri"/>
                        <a:cs typeface="Times New Roman"/>
                      </a:endParaRPr>
                    </a:p>
                  </a:txBody>
                  <a:tcPr marL="68580" marR="68580" marT="0" marB="0" anchor="ctr"/>
                </a:tc>
              </a:tr>
              <a:tr h="309170">
                <a:tc>
                  <a:txBody>
                    <a:bodyPr/>
                    <a:lstStyle/>
                    <a:p>
                      <a:pPr algn="r">
                        <a:lnSpc>
                          <a:spcPct val="107000"/>
                        </a:lnSpc>
                        <a:spcAft>
                          <a:spcPts val="0"/>
                        </a:spcAft>
                      </a:pPr>
                      <a:r>
                        <a:rPr lang="es-EC" sz="800">
                          <a:effectLst/>
                        </a:rPr>
                        <a:t>(-) IMPUESTOS</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1.561,53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1.561,53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1.561,53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1.561,53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1.561,53 </a:t>
                      </a:r>
                      <a:endParaRPr lang="es-EC" sz="1100">
                        <a:solidFill>
                          <a:srgbClr val="000000"/>
                        </a:solidFill>
                        <a:effectLst/>
                        <a:latin typeface="Calibri"/>
                        <a:ea typeface="Calibri"/>
                        <a:cs typeface="Times New Roman"/>
                      </a:endParaRPr>
                    </a:p>
                  </a:txBody>
                  <a:tcPr marL="68580" marR="68580" marT="0" marB="0" anchor="ctr"/>
                </a:tc>
              </a:tr>
              <a:tr h="309170">
                <a:tc>
                  <a:txBody>
                    <a:bodyPr/>
                    <a:lstStyle/>
                    <a:p>
                      <a:pPr algn="r">
                        <a:lnSpc>
                          <a:spcPct val="107000"/>
                        </a:lnSpc>
                        <a:spcAft>
                          <a:spcPts val="0"/>
                        </a:spcAft>
                      </a:pPr>
                      <a:r>
                        <a:rPr lang="es-EC" sz="800">
                          <a:effectLst/>
                        </a:rPr>
                        <a:t>(=) UTILIDAD NETA</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5.536,34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5.536,34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5.536,34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5.536,34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5.536,34 </a:t>
                      </a:r>
                      <a:endParaRPr lang="es-EC" sz="1100">
                        <a:solidFill>
                          <a:srgbClr val="000000"/>
                        </a:solidFill>
                        <a:effectLst/>
                        <a:latin typeface="Calibri"/>
                        <a:ea typeface="Calibri"/>
                        <a:cs typeface="Times New Roman"/>
                      </a:endParaRPr>
                    </a:p>
                  </a:txBody>
                  <a:tcPr marL="68580" marR="68580" marT="0" marB="0" anchor="ctr"/>
                </a:tc>
              </a:tr>
              <a:tr h="309170">
                <a:tc>
                  <a:txBody>
                    <a:bodyPr/>
                    <a:lstStyle/>
                    <a:p>
                      <a:pPr algn="r">
                        <a:lnSpc>
                          <a:spcPct val="107000"/>
                        </a:lnSpc>
                        <a:spcAft>
                          <a:spcPts val="0"/>
                        </a:spcAft>
                      </a:pPr>
                      <a:r>
                        <a:rPr lang="es-EC" sz="800">
                          <a:effectLst/>
                        </a:rPr>
                        <a:t>(+) AMORTIZACIONES</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2.956,00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2.956,00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2.956,00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   </a:t>
                      </a:r>
                      <a:endParaRPr lang="es-EC" sz="1100">
                        <a:solidFill>
                          <a:srgbClr val="000000"/>
                        </a:solidFill>
                        <a:effectLst/>
                        <a:latin typeface="Calibri"/>
                        <a:ea typeface="Calibri"/>
                        <a:cs typeface="Times New Roman"/>
                      </a:endParaRPr>
                    </a:p>
                  </a:txBody>
                  <a:tcPr marL="68580" marR="68580" marT="0" marB="0" anchor="ctr"/>
                </a:tc>
              </a:tr>
              <a:tr h="309170">
                <a:tc>
                  <a:txBody>
                    <a:bodyPr/>
                    <a:lstStyle/>
                    <a:p>
                      <a:pPr algn="r">
                        <a:lnSpc>
                          <a:spcPct val="107000"/>
                        </a:lnSpc>
                        <a:spcAft>
                          <a:spcPts val="0"/>
                        </a:spcAft>
                      </a:pPr>
                      <a:r>
                        <a:rPr lang="es-EC" sz="800">
                          <a:effectLst/>
                        </a:rPr>
                        <a:t>(+) DEPRECIACIONES</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1.958,14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1.958,31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1.958,31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308,06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308,06 </a:t>
                      </a:r>
                      <a:endParaRPr lang="es-EC" sz="1100">
                        <a:solidFill>
                          <a:srgbClr val="000000"/>
                        </a:solidFill>
                        <a:effectLst/>
                        <a:latin typeface="Calibri"/>
                        <a:ea typeface="Calibri"/>
                        <a:cs typeface="Times New Roman"/>
                      </a:endParaRPr>
                    </a:p>
                  </a:txBody>
                  <a:tcPr marL="68580" marR="68580" marT="0" marB="0" anchor="ctr"/>
                </a:tc>
              </a:tr>
              <a:tr h="309170">
                <a:tc>
                  <a:txBody>
                    <a:bodyPr/>
                    <a:lstStyle/>
                    <a:p>
                      <a:pPr algn="r">
                        <a:lnSpc>
                          <a:spcPct val="107000"/>
                        </a:lnSpc>
                        <a:spcAft>
                          <a:spcPts val="0"/>
                        </a:spcAft>
                      </a:pPr>
                      <a:r>
                        <a:rPr lang="es-EC" sz="800">
                          <a:effectLst/>
                        </a:rPr>
                        <a:t>(-) INVERSION ACTIVOS FIJOS</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7.202,76 </a:t>
                      </a:r>
                      <a:endParaRPr lang="es-EC" sz="1100">
                        <a:solidFill>
                          <a:srgbClr val="000000"/>
                        </a:solidFill>
                        <a:effectLst/>
                        <a:latin typeface="Calibri"/>
                        <a:ea typeface="Calibri"/>
                        <a:cs typeface="Times New Roman"/>
                      </a:endParaRPr>
                    </a:p>
                  </a:txBody>
                  <a:tcPr marL="68580" marR="68580" marT="0" marB="0" anchor="ctr"/>
                </a:tc>
                <a:tc>
                  <a:txBody>
                    <a:bodyPr/>
                    <a:lstStyle/>
                    <a:p>
                      <a:endParaRPr lang="es-EC" sz="1100">
                        <a:solidFill>
                          <a:srgbClr val="000000"/>
                        </a:solidFill>
                        <a:effectLst/>
                        <a:latin typeface="Calibri Light"/>
                        <a:ea typeface="MS Gothic"/>
                        <a:cs typeface="Times New Roman"/>
                      </a:endParaRPr>
                    </a:p>
                  </a:txBody>
                  <a:tcPr marL="68580" marR="68580" marT="0" marB="0" anchor="ctr"/>
                </a:tc>
                <a:tc>
                  <a:txBody>
                    <a:bodyPr/>
                    <a:lstStyle/>
                    <a:p>
                      <a:endParaRPr lang="es-EC" sz="1100">
                        <a:solidFill>
                          <a:srgbClr val="000000"/>
                        </a:solidFill>
                        <a:effectLst/>
                        <a:latin typeface="Calibri Light"/>
                        <a:ea typeface="MS Gothic"/>
                        <a:cs typeface="Times New Roman"/>
                      </a:endParaRPr>
                    </a:p>
                  </a:txBody>
                  <a:tcPr marL="68580" marR="68580" marT="0" marB="0" anchor="ctr"/>
                </a:tc>
                <a:tc>
                  <a:txBody>
                    <a:bodyPr/>
                    <a:lstStyle/>
                    <a:p>
                      <a:endParaRPr lang="es-EC" sz="1100">
                        <a:solidFill>
                          <a:srgbClr val="000000"/>
                        </a:solidFill>
                        <a:effectLst/>
                        <a:latin typeface="Calibri Light"/>
                        <a:ea typeface="MS Gothic"/>
                        <a:cs typeface="Times New Roman"/>
                      </a:endParaRPr>
                    </a:p>
                  </a:txBody>
                  <a:tcPr marL="68580" marR="68580" marT="0" marB="0" anchor="ctr"/>
                </a:tc>
                <a:tc>
                  <a:txBody>
                    <a:bodyPr/>
                    <a:lstStyle/>
                    <a:p>
                      <a:endParaRPr lang="es-EC" sz="1100">
                        <a:solidFill>
                          <a:srgbClr val="000000"/>
                        </a:solidFill>
                        <a:effectLst/>
                        <a:latin typeface="Calibri Light"/>
                        <a:ea typeface="MS Gothic"/>
                        <a:cs typeface="Times New Roman"/>
                      </a:endParaRPr>
                    </a:p>
                  </a:txBody>
                  <a:tcPr marL="68580" marR="68580" marT="0" marB="0" anchor="ctr"/>
                </a:tc>
                <a:tc>
                  <a:txBody>
                    <a:bodyPr/>
                    <a:lstStyle/>
                    <a:p>
                      <a:endParaRPr lang="es-EC" sz="1100">
                        <a:solidFill>
                          <a:srgbClr val="000000"/>
                        </a:solidFill>
                        <a:effectLst/>
                        <a:latin typeface="Calibri Light"/>
                        <a:ea typeface="MS Gothic"/>
                        <a:cs typeface="Times New Roman"/>
                      </a:endParaRPr>
                    </a:p>
                  </a:txBody>
                  <a:tcPr marL="68580" marR="68580" marT="0" marB="0" anchor="ctr"/>
                </a:tc>
              </a:tr>
              <a:tr h="309170">
                <a:tc>
                  <a:txBody>
                    <a:bodyPr/>
                    <a:lstStyle/>
                    <a:p>
                      <a:pPr algn="r">
                        <a:lnSpc>
                          <a:spcPct val="107000"/>
                        </a:lnSpc>
                        <a:spcAft>
                          <a:spcPts val="0"/>
                        </a:spcAft>
                      </a:pPr>
                      <a:r>
                        <a:rPr lang="es-EC" sz="800">
                          <a:effectLst/>
                        </a:rPr>
                        <a:t>(-) INVERSION ACTIVOS DIFERIDOS</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8.975,33 </a:t>
                      </a:r>
                      <a:endParaRPr lang="es-EC" sz="1100">
                        <a:solidFill>
                          <a:srgbClr val="000000"/>
                        </a:solidFill>
                        <a:effectLst/>
                        <a:latin typeface="Calibri"/>
                        <a:ea typeface="Calibri"/>
                        <a:cs typeface="Times New Roman"/>
                      </a:endParaRPr>
                    </a:p>
                  </a:txBody>
                  <a:tcPr marL="68580" marR="68580" marT="0" marB="0" anchor="ctr"/>
                </a:tc>
                <a:tc>
                  <a:txBody>
                    <a:bodyPr/>
                    <a:lstStyle/>
                    <a:p>
                      <a:endParaRPr lang="es-EC" sz="1100">
                        <a:solidFill>
                          <a:srgbClr val="000000"/>
                        </a:solidFill>
                        <a:effectLst/>
                        <a:latin typeface="Calibri Light"/>
                        <a:ea typeface="MS Gothic"/>
                        <a:cs typeface="Times New Roman"/>
                      </a:endParaRPr>
                    </a:p>
                  </a:txBody>
                  <a:tcPr marL="68580" marR="68580" marT="0" marB="0" anchor="ctr"/>
                </a:tc>
                <a:tc>
                  <a:txBody>
                    <a:bodyPr/>
                    <a:lstStyle/>
                    <a:p>
                      <a:endParaRPr lang="es-EC" sz="1100">
                        <a:solidFill>
                          <a:srgbClr val="000000"/>
                        </a:solidFill>
                        <a:effectLst/>
                        <a:latin typeface="Calibri Light"/>
                        <a:ea typeface="MS Gothic"/>
                        <a:cs typeface="Times New Roman"/>
                      </a:endParaRPr>
                    </a:p>
                  </a:txBody>
                  <a:tcPr marL="68580" marR="68580" marT="0" marB="0" anchor="ctr"/>
                </a:tc>
                <a:tc>
                  <a:txBody>
                    <a:bodyPr/>
                    <a:lstStyle/>
                    <a:p>
                      <a:endParaRPr lang="es-EC" sz="1100">
                        <a:solidFill>
                          <a:srgbClr val="000000"/>
                        </a:solidFill>
                        <a:effectLst/>
                        <a:latin typeface="Calibri Light"/>
                        <a:ea typeface="MS Gothic"/>
                        <a:cs typeface="Times New Roman"/>
                      </a:endParaRPr>
                    </a:p>
                  </a:txBody>
                  <a:tcPr marL="68580" marR="68580" marT="0" marB="0" anchor="ctr"/>
                </a:tc>
                <a:tc>
                  <a:txBody>
                    <a:bodyPr/>
                    <a:lstStyle/>
                    <a:p>
                      <a:endParaRPr lang="es-EC" sz="1100">
                        <a:solidFill>
                          <a:srgbClr val="000000"/>
                        </a:solidFill>
                        <a:effectLst/>
                        <a:latin typeface="Calibri Light"/>
                        <a:ea typeface="MS Gothic"/>
                        <a:cs typeface="Times New Roman"/>
                      </a:endParaRPr>
                    </a:p>
                  </a:txBody>
                  <a:tcPr marL="68580" marR="68580" marT="0" marB="0" anchor="ctr"/>
                </a:tc>
                <a:tc>
                  <a:txBody>
                    <a:bodyPr/>
                    <a:lstStyle/>
                    <a:p>
                      <a:endParaRPr lang="es-EC" sz="1100">
                        <a:solidFill>
                          <a:srgbClr val="000000"/>
                        </a:solidFill>
                        <a:effectLst/>
                        <a:latin typeface="Calibri Light"/>
                        <a:ea typeface="MS Gothic"/>
                        <a:cs typeface="Times New Roman"/>
                      </a:endParaRPr>
                    </a:p>
                  </a:txBody>
                  <a:tcPr marL="68580" marR="68580" marT="0" marB="0" anchor="ctr"/>
                </a:tc>
              </a:tr>
              <a:tr h="309170">
                <a:tc>
                  <a:txBody>
                    <a:bodyPr/>
                    <a:lstStyle/>
                    <a:p>
                      <a:pPr algn="r">
                        <a:lnSpc>
                          <a:spcPct val="107000"/>
                        </a:lnSpc>
                        <a:spcAft>
                          <a:spcPts val="0"/>
                        </a:spcAft>
                      </a:pPr>
                      <a:r>
                        <a:rPr lang="es-EC" sz="800">
                          <a:effectLst/>
                        </a:rPr>
                        <a:t>(-) CAPITAL DE TRABAJO</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5.221,91 </a:t>
                      </a:r>
                      <a:endParaRPr lang="es-EC" sz="1100">
                        <a:solidFill>
                          <a:srgbClr val="000000"/>
                        </a:solidFill>
                        <a:effectLst/>
                        <a:latin typeface="Calibri"/>
                        <a:ea typeface="Calibri"/>
                        <a:cs typeface="Times New Roman"/>
                      </a:endParaRPr>
                    </a:p>
                  </a:txBody>
                  <a:tcPr marL="68580" marR="68580" marT="0" marB="0" anchor="ctr"/>
                </a:tc>
                <a:tc>
                  <a:txBody>
                    <a:bodyPr/>
                    <a:lstStyle/>
                    <a:p>
                      <a:endParaRPr lang="es-EC" sz="1100">
                        <a:solidFill>
                          <a:srgbClr val="000000"/>
                        </a:solidFill>
                        <a:effectLst/>
                        <a:latin typeface="Calibri Light"/>
                        <a:ea typeface="MS Gothic"/>
                        <a:cs typeface="Times New Roman"/>
                      </a:endParaRPr>
                    </a:p>
                  </a:txBody>
                  <a:tcPr marL="68580" marR="68580" marT="0" marB="0" anchor="ctr"/>
                </a:tc>
                <a:tc>
                  <a:txBody>
                    <a:bodyPr/>
                    <a:lstStyle/>
                    <a:p>
                      <a:endParaRPr lang="es-EC" sz="1100">
                        <a:solidFill>
                          <a:srgbClr val="000000"/>
                        </a:solidFill>
                        <a:effectLst/>
                        <a:latin typeface="Calibri Light"/>
                        <a:ea typeface="MS Gothic"/>
                        <a:cs typeface="Times New Roman"/>
                      </a:endParaRPr>
                    </a:p>
                  </a:txBody>
                  <a:tcPr marL="68580" marR="68580" marT="0" marB="0" anchor="ctr"/>
                </a:tc>
                <a:tc>
                  <a:txBody>
                    <a:bodyPr/>
                    <a:lstStyle/>
                    <a:p>
                      <a:endParaRPr lang="es-EC" sz="1100">
                        <a:solidFill>
                          <a:srgbClr val="000000"/>
                        </a:solidFill>
                        <a:effectLst/>
                        <a:latin typeface="Calibri Light"/>
                        <a:ea typeface="MS Gothic"/>
                        <a:cs typeface="Times New Roman"/>
                      </a:endParaRPr>
                    </a:p>
                  </a:txBody>
                  <a:tcPr marL="68580" marR="68580" marT="0" marB="0" anchor="ctr"/>
                </a:tc>
                <a:tc>
                  <a:txBody>
                    <a:bodyPr/>
                    <a:lstStyle/>
                    <a:p>
                      <a:endParaRPr lang="es-EC" sz="1100">
                        <a:solidFill>
                          <a:srgbClr val="000000"/>
                        </a:solidFill>
                        <a:effectLst/>
                        <a:latin typeface="Calibri Light"/>
                        <a:ea typeface="MS Gothic"/>
                        <a:cs typeface="Times New Roman"/>
                      </a:endParaRPr>
                    </a:p>
                  </a:txBody>
                  <a:tcPr marL="68580" marR="68580" marT="0" marB="0" anchor="ctr"/>
                </a:tc>
                <a:tc>
                  <a:txBody>
                    <a:bodyPr/>
                    <a:lstStyle/>
                    <a:p>
                      <a:endParaRPr lang="es-EC" sz="1100">
                        <a:solidFill>
                          <a:srgbClr val="000000"/>
                        </a:solidFill>
                        <a:effectLst/>
                        <a:latin typeface="Calibri Light"/>
                        <a:ea typeface="MS Gothic"/>
                        <a:cs typeface="Times New Roman"/>
                      </a:endParaRPr>
                    </a:p>
                  </a:txBody>
                  <a:tcPr marL="68580" marR="68580" marT="0" marB="0" anchor="ctr"/>
                </a:tc>
              </a:tr>
              <a:tr h="309170">
                <a:tc>
                  <a:txBody>
                    <a:bodyPr/>
                    <a:lstStyle/>
                    <a:p>
                      <a:pPr algn="r">
                        <a:lnSpc>
                          <a:spcPct val="107000"/>
                        </a:lnSpc>
                        <a:spcAft>
                          <a:spcPts val="0"/>
                        </a:spcAft>
                      </a:pPr>
                      <a:r>
                        <a:rPr lang="es-EC" sz="800">
                          <a:effectLst/>
                        </a:rPr>
                        <a:t>(+) CRÉDITO RECIBIDO</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7.400,00 </a:t>
                      </a:r>
                      <a:endParaRPr lang="es-EC" sz="1100">
                        <a:solidFill>
                          <a:srgbClr val="000000"/>
                        </a:solidFill>
                        <a:effectLst/>
                        <a:latin typeface="Calibri"/>
                        <a:ea typeface="Calibri"/>
                        <a:cs typeface="Times New Roman"/>
                      </a:endParaRPr>
                    </a:p>
                  </a:txBody>
                  <a:tcPr marL="68580" marR="68580" marT="0" marB="0" anchor="ctr"/>
                </a:tc>
                <a:tc>
                  <a:txBody>
                    <a:bodyPr/>
                    <a:lstStyle/>
                    <a:p>
                      <a:endParaRPr lang="es-EC" sz="1100">
                        <a:solidFill>
                          <a:srgbClr val="000000"/>
                        </a:solidFill>
                        <a:effectLst/>
                        <a:latin typeface="Calibri Light"/>
                        <a:ea typeface="MS Gothic"/>
                        <a:cs typeface="Times New Roman"/>
                      </a:endParaRPr>
                    </a:p>
                  </a:txBody>
                  <a:tcPr marL="68580" marR="68580" marT="0" marB="0" anchor="ctr"/>
                </a:tc>
                <a:tc>
                  <a:txBody>
                    <a:bodyPr/>
                    <a:lstStyle/>
                    <a:p>
                      <a:endParaRPr lang="es-EC" sz="1100">
                        <a:solidFill>
                          <a:srgbClr val="000000"/>
                        </a:solidFill>
                        <a:effectLst/>
                        <a:latin typeface="Calibri Light"/>
                        <a:ea typeface="MS Gothic"/>
                        <a:cs typeface="Times New Roman"/>
                      </a:endParaRPr>
                    </a:p>
                  </a:txBody>
                  <a:tcPr marL="68580" marR="68580" marT="0" marB="0" anchor="ctr"/>
                </a:tc>
                <a:tc>
                  <a:txBody>
                    <a:bodyPr/>
                    <a:lstStyle/>
                    <a:p>
                      <a:endParaRPr lang="es-EC" sz="1100">
                        <a:solidFill>
                          <a:srgbClr val="000000"/>
                        </a:solidFill>
                        <a:effectLst/>
                        <a:latin typeface="Calibri Light"/>
                        <a:ea typeface="MS Gothic"/>
                        <a:cs typeface="Times New Roman"/>
                      </a:endParaRPr>
                    </a:p>
                  </a:txBody>
                  <a:tcPr marL="68580" marR="68580" marT="0" marB="0" anchor="ctr"/>
                </a:tc>
                <a:tc>
                  <a:txBody>
                    <a:bodyPr/>
                    <a:lstStyle/>
                    <a:p>
                      <a:endParaRPr lang="es-EC" sz="1100">
                        <a:solidFill>
                          <a:srgbClr val="000000"/>
                        </a:solidFill>
                        <a:effectLst/>
                        <a:latin typeface="Calibri Light"/>
                        <a:ea typeface="MS Gothic"/>
                        <a:cs typeface="Times New Roman"/>
                      </a:endParaRPr>
                    </a:p>
                  </a:txBody>
                  <a:tcPr marL="68580" marR="68580" marT="0" marB="0" anchor="ctr"/>
                </a:tc>
                <a:tc>
                  <a:txBody>
                    <a:bodyPr/>
                    <a:lstStyle/>
                    <a:p>
                      <a:endParaRPr lang="es-EC" sz="1100">
                        <a:solidFill>
                          <a:srgbClr val="000000"/>
                        </a:solidFill>
                        <a:effectLst/>
                        <a:latin typeface="Calibri Light"/>
                        <a:ea typeface="MS Gothic"/>
                        <a:cs typeface="Times New Roman"/>
                      </a:endParaRPr>
                    </a:p>
                  </a:txBody>
                  <a:tcPr marL="68580" marR="68580" marT="0" marB="0" anchor="ctr"/>
                </a:tc>
              </a:tr>
              <a:tr h="309170">
                <a:tc>
                  <a:txBody>
                    <a:bodyPr/>
                    <a:lstStyle/>
                    <a:p>
                      <a:pPr algn="r">
                        <a:lnSpc>
                          <a:spcPct val="107000"/>
                        </a:lnSpc>
                        <a:spcAft>
                          <a:spcPts val="0"/>
                        </a:spcAft>
                      </a:pPr>
                      <a:r>
                        <a:rPr lang="es-EC" sz="800">
                          <a:effectLst/>
                        </a:rPr>
                        <a:t>(-) AMORTIZACION DEL CAPITAL</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2.466,67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2.466,67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2.466,67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   </a:t>
                      </a:r>
                      <a:endParaRPr lang="es-EC" sz="1100">
                        <a:solidFill>
                          <a:srgbClr val="000000"/>
                        </a:solidFill>
                        <a:effectLst/>
                        <a:latin typeface="Calibri"/>
                        <a:ea typeface="Calibri"/>
                        <a:cs typeface="Times New Roman"/>
                      </a:endParaRPr>
                    </a:p>
                  </a:txBody>
                  <a:tcPr marL="68580" marR="68580" marT="0" marB="0" anchor="ctr"/>
                </a:tc>
              </a:tr>
              <a:tr h="309170">
                <a:tc>
                  <a:txBody>
                    <a:bodyPr/>
                    <a:lstStyle/>
                    <a:p>
                      <a:pPr algn="r">
                        <a:lnSpc>
                          <a:spcPct val="107000"/>
                        </a:lnSpc>
                        <a:spcAft>
                          <a:spcPts val="0"/>
                        </a:spcAft>
                      </a:pPr>
                      <a:r>
                        <a:rPr lang="es-EC" sz="800">
                          <a:effectLst/>
                        </a:rPr>
                        <a:t>(-) AMORTIZACION DEL INTERES</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814,00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518,00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222,00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   </a:t>
                      </a:r>
                      <a:endParaRPr lang="es-EC" sz="1100">
                        <a:solidFill>
                          <a:srgbClr val="000000"/>
                        </a:solidFill>
                        <a:effectLst/>
                        <a:latin typeface="Calibri"/>
                        <a:ea typeface="Calibri"/>
                        <a:cs typeface="Times New Roman"/>
                      </a:endParaRPr>
                    </a:p>
                  </a:txBody>
                  <a:tcPr marL="68580" marR="68580" marT="0" marB="0" anchor="ctr"/>
                </a:tc>
              </a:tr>
              <a:tr h="309170">
                <a:tc>
                  <a:txBody>
                    <a:bodyPr/>
                    <a:lstStyle/>
                    <a:p>
                      <a:endParaRPr lang="es-EC" sz="1100">
                        <a:solidFill>
                          <a:srgbClr val="000000"/>
                        </a:solidFill>
                        <a:effectLst/>
                        <a:latin typeface="Calibri Light"/>
                        <a:ea typeface="MS Gothic"/>
                        <a:cs typeface="Times New Roman"/>
                      </a:endParaRPr>
                    </a:p>
                  </a:txBody>
                  <a:tcPr marL="68580" marR="68580" marT="0" marB="0" anchor="ctr"/>
                </a:tc>
                <a:tc>
                  <a:txBody>
                    <a:bodyPr/>
                    <a:lstStyle/>
                    <a:p>
                      <a:endParaRPr lang="es-EC" sz="1100">
                        <a:solidFill>
                          <a:srgbClr val="000000"/>
                        </a:solidFill>
                        <a:effectLst/>
                        <a:latin typeface="Calibri Light"/>
                        <a:ea typeface="MS Gothic"/>
                        <a:cs typeface="Times New Roman"/>
                      </a:endParaRPr>
                    </a:p>
                  </a:txBody>
                  <a:tcPr marL="68580" marR="68580" marT="0" marB="0" anchor="ctr"/>
                </a:tc>
                <a:tc>
                  <a:txBody>
                    <a:bodyPr/>
                    <a:lstStyle/>
                    <a:p>
                      <a:endParaRPr lang="es-EC" sz="1100">
                        <a:solidFill>
                          <a:srgbClr val="000000"/>
                        </a:solidFill>
                        <a:effectLst/>
                        <a:latin typeface="Calibri Light"/>
                        <a:ea typeface="MS Gothic"/>
                        <a:cs typeface="Times New Roman"/>
                      </a:endParaRPr>
                    </a:p>
                  </a:txBody>
                  <a:tcPr marL="68580" marR="68580" marT="0" marB="0" anchor="ctr"/>
                </a:tc>
                <a:tc>
                  <a:txBody>
                    <a:bodyPr/>
                    <a:lstStyle/>
                    <a:p>
                      <a:endParaRPr lang="es-EC" sz="1100">
                        <a:solidFill>
                          <a:srgbClr val="000000"/>
                        </a:solidFill>
                        <a:effectLst/>
                        <a:latin typeface="Calibri Light"/>
                        <a:ea typeface="MS Gothic"/>
                        <a:cs typeface="Times New Roman"/>
                      </a:endParaRPr>
                    </a:p>
                  </a:txBody>
                  <a:tcPr marL="68580" marR="68580" marT="0" marB="0" anchor="ctr"/>
                </a:tc>
                <a:tc>
                  <a:txBody>
                    <a:bodyPr/>
                    <a:lstStyle/>
                    <a:p>
                      <a:endParaRPr lang="es-EC" sz="1100">
                        <a:solidFill>
                          <a:srgbClr val="000000"/>
                        </a:solidFill>
                        <a:effectLst/>
                        <a:latin typeface="Calibri Light"/>
                        <a:ea typeface="MS Gothic"/>
                        <a:cs typeface="Times New Roman"/>
                      </a:endParaRPr>
                    </a:p>
                  </a:txBody>
                  <a:tcPr marL="68580" marR="68580" marT="0" marB="0" anchor="ctr"/>
                </a:tc>
                <a:tc>
                  <a:txBody>
                    <a:bodyPr/>
                    <a:lstStyle/>
                    <a:p>
                      <a:endParaRPr lang="es-EC" sz="1100">
                        <a:solidFill>
                          <a:srgbClr val="000000"/>
                        </a:solidFill>
                        <a:effectLst/>
                        <a:latin typeface="Calibri Light"/>
                        <a:ea typeface="MS Gothic"/>
                        <a:cs typeface="Times New Roman"/>
                      </a:endParaRPr>
                    </a:p>
                  </a:txBody>
                  <a:tcPr marL="68580" marR="68580" marT="0" marB="0" anchor="ctr"/>
                </a:tc>
                <a:tc>
                  <a:txBody>
                    <a:bodyPr/>
                    <a:lstStyle/>
                    <a:p>
                      <a:endParaRPr lang="es-EC" sz="1100">
                        <a:solidFill>
                          <a:srgbClr val="000000"/>
                        </a:solidFill>
                        <a:effectLst/>
                        <a:latin typeface="Calibri Light"/>
                        <a:ea typeface="MS Gothic"/>
                        <a:cs typeface="Times New Roman"/>
                      </a:endParaRPr>
                    </a:p>
                  </a:txBody>
                  <a:tcPr marL="68580" marR="68580" marT="0" marB="0" anchor="ctr"/>
                </a:tc>
              </a:tr>
              <a:tr h="309170">
                <a:tc>
                  <a:txBody>
                    <a:bodyPr/>
                    <a:lstStyle/>
                    <a:p>
                      <a:pPr algn="r">
                        <a:lnSpc>
                          <a:spcPct val="107000"/>
                        </a:lnSpc>
                        <a:spcAft>
                          <a:spcPts val="0"/>
                        </a:spcAft>
                      </a:pPr>
                      <a:r>
                        <a:rPr lang="es-EC" sz="800">
                          <a:effectLst/>
                        </a:rPr>
                        <a:t>(=) FLUJO DE FONDOS</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-14.000,00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7.169,82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7.465,99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7.761,99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a:effectLst/>
                        </a:rPr>
                        <a:t>         5.844,40 </a:t>
                      </a:r>
                      <a:endParaRPr lang="es-EC" sz="11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800" dirty="0">
                          <a:effectLst/>
                        </a:rPr>
                        <a:t>         5.844,40 </a:t>
                      </a:r>
                      <a:endParaRPr lang="es-EC" sz="1100" dirty="0">
                        <a:solidFill>
                          <a:srgbClr val="000000"/>
                        </a:solidFill>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4882035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63688" y="44624"/>
            <a:ext cx="5616624" cy="369332"/>
          </a:xfrm>
          <a:prstGeom prst="rect">
            <a:avLst/>
          </a:prstGeom>
          <a:noFill/>
        </p:spPr>
        <p:txBody>
          <a:bodyPr wrap="square" rtlCol="0">
            <a:spAutoFit/>
          </a:bodyPr>
          <a:lstStyle/>
          <a:p>
            <a:pPr algn="ctr"/>
            <a:r>
              <a:rPr lang="es-EC" dirty="0" smtClean="0"/>
              <a:t>FLUJO DE CAJA SIN FINANCIAMIENTO</a:t>
            </a:r>
            <a:endParaRPr lang="es-EC" dirty="0"/>
          </a:p>
        </p:txBody>
      </p:sp>
      <p:graphicFrame>
        <p:nvGraphicFramePr>
          <p:cNvPr id="2" name="1 Tabla"/>
          <p:cNvGraphicFramePr>
            <a:graphicFrameLocks noGrp="1"/>
          </p:cNvGraphicFramePr>
          <p:nvPr>
            <p:extLst>
              <p:ext uri="{D42A27DB-BD31-4B8C-83A1-F6EECF244321}">
                <p14:modId xmlns:p14="http://schemas.microsoft.com/office/powerpoint/2010/main" val="2696245983"/>
              </p:ext>
            </p:extLst>
          </p:nvPr>
        </p:nvGraphicFramePr>
        <p:xfrm>
          <a:off x="457200" y="413959"/>
          <a:ext cx="7620000" cy="6111381"/>
        </p:xfrm>
        <a:graphic>
          <a:graphicData uri="http://schemas.openxmlformats.org/drawingml/2006/table">
            <a:tbl>
              <a:tblPr firstRow="1" firstCol="1" bandRow="1">
                <a:tableStyleId>{5C22544A-7EE6-4342-B048-85BDC9FD1C3A}</a:tableStyleId>
              </a:tblPr>
              <a:tblGrid>
                <a:gridCol w="2555748"/>
                <a:gridCol w="812292"/>
                <a:gridCol w="850392"/>
                <a:gridCol w="850392"/>
                <a:gridCol w="850392"/>
                <a:gridCol w="850392"/>
                <a:gridCol w="850392"/>
              </a:tblGrid>
              <a:tr h="359493">
                <a:tc>
                  <a:txBody>
                    <a:bodyPr/>
                    <a:lstStyle/>
                    <a:p>
                      <a:pPr>
                        <a:lnSpc>
                          <a:spcPct val="107000"/>
                        </a:lnSpc>
                        <a:spcAft>
                          <a:spcPts val="0"/>
                        </a:spcAft>
                      </a:pPr>
                      <a:r>
                        <a:rPr lang="es-EC" sz="800">
                          <a:effectLst/>
                        </a:rPr>
                        <a:t>DETALLE</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AÑO 0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AÑO 1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AÑO 2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AÑO 3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AÑO 4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AÑO 5 </a:t>
                      </a:r>
                      <a:endParaRPr lang="es-EC" sz="1100">
                        <a:solidFill>
                          <a:srgbClr val="000000"/>
                        </a:solidFill>
                        <a:effectLst/>
                        <a:latin typeface="Calibri"/>
                        <a:ea typeface="Calibri"/>
                        <a:cs typeface="Times New Roman"/>
                      </a:endParaRPr>
                    </a:p>
                  </a:txBody>
                  <a:tcPr marL="68580" marR="68580" marT="0" marB="0"/>
                </a:tc>
              </a:tr>
              <a:tr h="359493">
                <a:tc>
                  <a:txBody>
                    <a:bodyPr/>
                    <a:lstStyle/>
                    <a:p>
                      <a:pPr>
                        <a:lnSpc>
                          <a:spcPct val="107000"/>
                        </a:lnSpc>
                        <a:spcAft>
                          <a:spcPts val="0"/>
                        </a:spcAft>
                      </a:pPr>
                      <a:r>
                        <a:rPr lang="es-EC" sz="800">
                          <a:effectLst/>
                        </a:rPr>
                        <a:t>VENTAS</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432.280,39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432.280,39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432.280,39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432.280,39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432.280,39 </a:t>
                      </a:r>
                      <a:endParaRPr lang="es-EC" sz="1100">
                        <a:solidFill>
                          <a:srgbClr val="000000"/>
                        </a:solidFill>
                        <a:effectLst/>
                        <a:latin typeface="Calibri"/>
                        <a:ea typeface="Calibri"/>
                        <a:cs typeface="Times New Roman"/>
                      </a:endParaRPr>
                    </a:p>
                  </a:txBody>
                  <a:tcPr marL="68580" marR="68580" marT="0" marB="0"/>
                </a:tc>
              </a:tr>
              <a:tr h="359493">
                <a:tc>
                  <a:txBody>
                    <a:bodyPr/>
                    <a:lstStyle/>
                    <a:p>
                      <a:pPr>
                        <a:lnSpc>
                          <a:spcPct val="107000"/>
                        </a:lnSpc>
                        <a:spcAft>
                          <a:spcPts val="0"/>
                        </a:spcAft>
                      </a:pPr>
                      <a:r>
                        <a:rPr lang="es-EC" sz="800">
                          <a:effectLst/>
                        </a:rPr>
                        <a:t>(-) COSTOS DIRECTOS FIJOS Y VARIABLES</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377.279,95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377.279,95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377.279,95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377.279,95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377.279,95 </a:t>
                      </a:r>
                      <a:endParaRPr lang="es-EC" sz="1100">
                        <a:solidFill>
                          <a:srgbClr val="000000"/>
                        </a:solidFill>
                        <a:effectLst/>
                        <a:latin typeface="Calibri"/>
                        <a:ea typeface="Calibri"/>
                        <a:cs typeface="Times New Roman"/>
                      </a:endParaRPr>
                    </a:p>
                  </a:txBody>
                  <a:tcPr marL="68580" marR="68580" marT="0" marB="0"/>
                </a:tc>
              </a:tr>
              <a:tr h="359493">
                <a:tc>
                  <a:txBody>
                    <a:bodyPr/>
                    <a:lstStyle/>
                    <a:p>
                      <a:pPr>
                        <a:lnSpc>
                          <a:spcPct val="107000"/>
                        </a:lnSpc>
                        <a:spcAft>
                          <a:spcPts val="0"/>
                        </a:spcAft>
                      </a:pPr>
                      <a:r>
                        <a:rPr lang="es-EC" sz="800">
                          <a:effectLst/>
                        </a:rPr>
                        <a:t>(-) GASTOS DE ADMINISTRACION</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36.650,00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36.650,00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36.650,00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36.650,00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36.650,00 </a:t>
                      </a:r>
                      <a:endParaRPr lang="es-EC" sz="1100">
                        <a:solidFill>
                          <a:srgbClr val="000000"/>
                        </a:solidFill>
                        <a:effectLst/>
                        <a:latin typeface="Calibri"/>
                        <a:ea typeface="Calibri"/>
                        <a:cs typeface="Times New Roman"/>
                      </a:endParaRPr>
                    </a:p>
                  </a:txBody>
                  <a:tcPr marL="68580" marR="68580" marT="0" marB="0"/>
                </a:tc>
              </a:tr>
              <a:tr h="359493">
                <a:tc>
                  <a:txBody>
                    <a:bodyPr/>
                    <a:lstStyle/>
                    <a:p>
                      <a:pPr>
                        <a:lnSpc>
                          <a:spcPct val="107000"/>
                        </a:lnSpc>
                        <a:spcAft>
                          <a:spcPts val="0"/>
                        </a:spcAft>
                      </a:pPr>
                      <a:r>
                        <a:rPr lang="es-EC" sz="800">
                          <a:effectLst/>
                        </a:rPr>
                        <a:t>(-) GASTOS DE MARKETING Y PUBLICIDAD</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10.000,00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10.000,00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10.000,00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10.000,00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10.000,00 </a:t>
                      </a:r>
                      <a:endParaRPr lang="es-EC" sz="1100">
                        <a:solidFill>
                          <a:srgbClr val="000000"/>
                        </a:solidFill>
                        <a:effectLst/>
                        <a:latin typeface="Calibri"/>
                        <a:ea typeface="Calibri"/>
                        <a:cs typeface="Times New Roman"/>
                      </a:endParaRPr>
                    </a:p>
                  </a:txBody>
                  <a:tcPr marL="68580" marR="68580" marT="0" marB="0"/>
                </a:tc>
              </a:tr>
              <a:tr h="359493">
                <a:tc>
                  <a:txBody>
                    <a:bodyPr/>
                    <a:lstStyle/>
                    <a:p>
                      <a:pPr>
                        <a:lnSpc>
                          <a:spcPct val="107000"/>
                        </a:lnSpc>
                        <a:spcAft>
                          <a:spcPts val="0"/>
                        </a:spcAft>
                      </a:pPr>
                      <a:r>
                        <a:rPr lang="es-EC" sz="800">
                          <a:effectLst/>
                        </a:rPr>
                        <a:t>(=) UTILIDAD BRUTA</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8.350,44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8.350,44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8.350,44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8.350,44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8.350,44 </a:t>
                      </a:r>
                      <a:endParaRPr lang="es-EC" sz="1100">
                        <a:solidFill>
                          <a:srgbClr val="000000"/>
                        </a:solidFill>
                        <a:effectLst/>
                        <a:latin typeface="Calibri"/>
                        <a:ea typeface="Calibri"/>
                        <a:cs typeface="Times New Roman"/>
                      </a:endParaRPr>
                    </a:p>
                  </a:txBody>
                  <a:tcPr marL="68580" marR="68580" marT="0" marB="0"/>
                </a:tc>
              </a:tr>
              <a:tr h="359493">
                <a:tc>
                  <a:txBody>
                    <a:bodyPr/>
                    <a:lstStyle/>
                    <a:p>
                      <a:pPr>
                        <a:lnSpc>
                          <a:spcPct val="107000"/>
                        </a:lnSpc>
                        <a:spcAft>
                          <a:spcPts val="0"/>
                        </a:spcAft>
                      </a:pPr>
                      <a:r>
                        <a:rPr lang="es-EC" sz="800">
                          <a:effectLst/>
                        </a:rPr>
                        <a:t>(-) 15% PARTICIPACION EMPLEADOS</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1.252,57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1.252,57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1.252,57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1.252,57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1.252,57 </a:t>
                      </a:r>
                      <a:endParaRPr lang="es-EC" sz="1100">
                        <a:solidFill>
                          <a:srgbClr val="000000"/>
                        </a:solidFill>
                        <a:effectLst/>
                        <a:latin typeface="Calibri"/>
                        <a:ea typeface="Calibri"/>
                        <a:cs typeface="Times New Roman"/>
                      </a:endParaRPr>
                    </a:p>
                  </a:txBody>
                  <a:tcPr marL="68580" marR="68580" marT="0" marB="0"/>
                </a:tc>
              </a:tr>
              <a:tr h="359493">
                <a:tc>
                  <a:txBody>
                    <a:bodyPr/>
                    <a:lstStyle/>
                    <a:p>
                      <a:pPr>
                        <a:lnSpc>
                          <a:spcPct val="107000"/>
                        </a:lnSpc>
                        <a:spcAft>
                          <a:spcPts val="0"/>
                        </a:spcAft>
                      </a:pPr>
                      <a:r>
                        <a:rPr lang="es-EC" sz="800">
                          <a:effectLst/>
                        </a:rPr>
                        <a:t>(=) UTILIDAD ANTES DE IMPUESTOS</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7.097,87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7.097,87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7.097,87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7.097,87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7.097,87 </a:t>
                      </a:r>
                      <a:endParaRPr lang="es-EC" sz="1100">
                        <a:solidFill>
                          <a:srgbClr val="000000"/>
                        </a:solidFill>
                        <a:effectLst/>
                        <a:latin typeface="Calibri"/>
                        <a:ea typeface="Calibri"/>
                        <a:cs typeface="Times New Roman"/>
                      </a:endParaRPr>
                    </a:p>
                  </a:txBody>
                  <a:tcPr marL="68580" marR="68580" marT="0" marB="0"/>
                </a:tc>
              </a:tr>
              <a:tr h="359493">
                <a:tc>
                  <a:txBody>
                    <a:bodyPr/>
                    <a:lstStyle/>
                    <a:p>
                      <a:pPr>
                        <a:lnSpc>
                          <a:spcPct val="107000"/>
                        </a:lnSpc>
                        <a:spcAft>
                          <a:spcPts val="0"/>
                        </a:spcAft>
                      </a:pPr>
                      <a:r>
                        <a:rPr lang="es-EC" sz="800">
                          <a:effectLst/>
                        </a:rPr>
                        <a:t>(-) IMPUESTOS</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1.561,53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1.561,53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1.561,53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1.561,53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1.561,53 </a:t>
                      </a:r>
                      <a:endParaRPr lang="es-EC" sz="1100">
                        <a:solidFill>
                          <a:srgbClr val="000000"/>
                        </a:solidFill>
                        <a:effectLst/>
                        <a:latin typeface="Calibri"/>
                        <a:ea typeface="Calibri"/>
                        <a:cs typeface="Times New Roman"/>
                      </a:endParaRPr>
                    </a:p>
                  </a:txBody>
                  <a:tcPr marL="68580" marR="68580" marT="0" marB="0"/>
                </a:tc>
              </a:tr>
              <a:tr h="359493">
                <a:tc>
                  <a:txBody>
                    <a:bodyPr/>
                    <a:lstStyle/>
                    <a:p>
                      <a:pPr>
                        <a:lnSpc>
                          <a:spcPct val="107000"/>
                        </a:lnSpc>
                        <a:spcAft>
                          <a:spcPts val="0"/>
                        </a:spcAft>
                      </a:pPr>
                      <a:r>
                        <a:rPr lang="es-EC" sz="800">
                          <a:effectLst/>
                        </a:rPr>
                        <a:t>(=) UTILIDAD NETA</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5.536,34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5.536,34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5.536,34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5.536,34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5.536,34 </a:t>
                      </a:r>
                      <a:endParaRPr lang="es-EC" sz="1100">
                        <a:solidFill>
                          <a:srgbClr val="000000"/>
                        </a:solidFill>
                        <a:effectLst/>
                        <a:latin typeface="Calibri"/>
                        <a:ea typeface="Calibri"/>
                        <a:cs typeface="Times New Roman"/>
                      </a:endParaRPr>
                    </a:p>
                  </a:txBody>
                  <a:tcPr marL="68580" marR="68580" marT="0" marB="0"/>
                </a:tc>
              </a:tr>
              <a:tr h="359493">
                <a:tc>
                  <a:txBody>
                    <a:bodyPr/>
                    <a:lstStyle/>
                    <a:p>
                      <a:pPr>
                        <a:lnSpc>
                          <a:spcPct val="107000"/>
                        </a:lnSpc>
                        <a:spcAft>
                          <a:spcPts val="0"/>
                        </a:spcAft>
                      </a:pPr>
                      <a:r>
                        <a:rPr lang="es-EC" sz="800">
                          <a:effectLst/>
                        </a:rPr>
                        <a:t>(+) AMORTIZACIONES</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2.956,00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2.956,00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2.956,00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   </a:t>
                      </a:r>
                      <a:endParaRPr lang="es-EC" sz="1100">
                        <a:solidFill>
                          <a:srgbClr val="000000"/>
                        </a:solidFill>
                        <a:effectLst/>
                        <a:latin typeface="Calibri"/>
                        <a:ea typeface="Calibri"/>
                        <a:cs typeface="Times New Roman"/>
                      </a:endParaRPr>
                    </a:p>
                  </a:txBody>
                  <a:tcPr marL="68580" marR="68580" marT="0" marB="0"/>
                </a:tc>
              </a:tr>
              <a:tr h="359493">
                <a:tc>
                  <a:txBody>
                    <a:bodyPr/>
                    <a:lstStyle/>
                    <a:p>
                      <a:pPr>
                        <a:lnSpc>
                          <a:spcPct val="107000"/>
                        </a:lnSpc>
                        <a:spcAft>
                          <a:spcPts val="0"/>
                        </a:spcAft>
                      </a:pPr>
                      <a:r>
                        <a:rPr lang="es-EC" sz="800">
                          <a:effectLst/>
                        </a:rPr>
                        <a:t>(+) DEPRECIACIONES</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1.958,14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1.958,31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1.958,31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308,06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308,06 </a:t>
                      </a:r>
                      <a:endParaRPr lang="es-EC" sz="1100">
                        <a:solidFill>
                          <a:srgbClr val="000000"/>
                        </a:solidFill>
                        <a:effectLst/>
                        <a:latin typeface="Calibri"/>
                        <a:ea typeface="Calibri"/>
                        <a:cs typeface="Times New Roman"/>
                      </a:endParaRPr>
                    </a:p>
                  </a:txBody>
                  <a:tcPr marL="68580" marR="68580" marT="0" marB="0"/>
                </a:tc>
              </a:tr>
              <a:tr h="359493">
                <a:tc>
                  <a:txBody>
                    <a:bodyPr/>
                    <a:lstStyle/>
                    <a:p>
                      <a:pPr>
                        <a:lnSpc>
                          <a:spcPct val="107000"/>
                        </a:lnSpc>
                        <a:spcAft>
                          <a:spcPts val="0"/>
                        </a:spcAft>
                      </a:pPr>
                      <a:r>
                        <a:rPr lang="es-EC" sz="800">
                          <a:effectLst/>
                        </a:rPr>
                        <a:t>(-) INVERSION ACTIVOS FIJOS</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7.202,76 </a:t>
                      </a:r>
                      <a:endParaRPr lang="es-EC" sz="1100">
                        <a:solidFill>
                          <a:srgbClr val="000000"/>
                        </a:solidFill>
                        <a:effectLst/>
                        <a:latin typeface="Calibri"/>
                        <a:ea typeface="Calibri"/>
                        <a:cs typeface="Times New Roman"/>
                      </a:endParaRPr>
                    </a:p>
                  </a:txBody>
                  <a:tcPr marL="68580" marR="68580" marT="0" marB="0"/>
                </a:tc>
                <a:tc>
                  <a:txBody>
                    <a:bodyPr/>
                    <a:lstStyle/>
                    <a:p>
                      <a:endParaRPr lang="es-EC" sz="1100">
                        <a:solidFill>
                          <a:srgbClr val="000000"/>
                        </a:solidFill>
                        <a:effectLst/>
                        <a:latin typeface="Calibri Light"/>
                        <a:ea typeface="MS Gothic"/>
                        <a:cs typeface="Times New Roman"/>
                      </a:endParaRPr>
                    </a:p>
                  </a:txBody>
                  <a:tcPr marL="68580" marR="68580" marT="0" marB="0"/>
                </a:tc>
                <a:tc>
                  <a:txBody>
                    <a:bodyPr/>
                    <a:lstStyle/>
                    <a:p>
                      <a:endParaRPr lang="es-EC" sz="1100">
                        <a:solidFill>
                          <a:srgbClr val="000000"/>
                        </a:solidFill>
                        <a:effectLst/>
                        <a:latin typeface="Calibri Light"/>
                        <a:ea typeface="MS Gothic"/>
                        <a:cs typeface="Times New Roman"/>
                      </a:endParaRPr>
                    </a:p>
                  </a:txBody>
                  <a:tcPr marL="68580" marR="68580" marT="0" marB="0"/>
                </a:tc>
                <a:tc>
                  <a:txBody>
                    <a:bodyPr/>
                    <a:lstStyle/>
                    <a:p>
                      <a:endParaRPr lang="es-EC" sz="1100">
                        <a:solidFill>
                          <a:srgbClr val="000000"/>
                        </a:solidFill>
                        <a:effectLst/>
                        <a:latin typeface="Calibri Light"/>
                        <a:ea typeface="MS Gothic"/>
                        <a:cs typeface="Times New Roman"/>
                      </a:endParaRPr>
                    </a:p>
                  </a:txBody>
                  <a:tcPr marL="68580" marR="68580" marT="0" marB="0"/>
                </a:tc>
                <a:tc>
                  <a:txBody>
                    <a:bodyPr/>
                    <a:lstStyle/>
                    <a:p>
                      <a:endParaRPr lang="es-EC" sz="1100">
                        <a:solidFill>
                          <a:srgbClr val="000000"/>
                        </a:solidFill>
                        <a:effectLst/>
                        <a:latin typeface="Calibri Light"/>
                        <a:ea typeface="MS Gothic"/>
                        <a:cs typeface="Times New Roman"/>
                      </a:endParaRPr>
                    </a:p>
                  </a:txBody>
                  <a:tcPr marL="68580" marR="68580" marT="0" marB="0"/>
                </a:tc>
                <a:tc>
                  <a:txBody>
                    <a:bodyPr/>
                    <a:lstStyle/>
                    <a:p>
                      <a:endParaRPr lang="es-EC" sz="1100">
                        <a:solidFill>
                          <a:srgbClr val="000000"/>
                        </a:solidFill>
                        <a:effectLst/>
                        <a:latin typeface="Calibri Light"/>
                        <a:ea typeface="MS Gothic"/>
                        <a:cs typeface="Times New Roman"/>
                      </a:endParaRPr>
                    </a:p>
                  </a:txBody>
                  <a:tcPr marL="68580" marR="68580" marT="0" marB="0"/>
                </a:tc>
              </a:tr>
              <a:tr h="359493">
                <a:tc>
                  <a:txBody>
                    <a:bodyPr/>
                    <a:lstStyle/>
                    <a:p>
                      <a:pPr>
                        <a:lnSpc>
                          <a:spcPct val="107000"/>
                        </a:lnSpc>
                        <a:spcAft>
                          <a:spcPts val="0"/>
                        </a:spcAft>
                      </a:pPr>
                      <a:r>
                        <a:rPr lang="es-EC" sz="800">
                          <a:effectLst/>
                        </a:rPr>
                        <a:t>(-) INVERSION ACTIVOS DIFERIDOS</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8.975,33 </a:t>
                      </a:r>
                      <a:endParaRPr lang="es-EC" sz="1100">
                        <a:solidFill>
                          <a:srgbClr val="000000"/>
                        </a:solidFill>
                        <a:effectLst/>
                        <a:latin typeface="Calibri"/>
                        <a:ea typeface="Calibri"/>
                        <a:cs typeface="Times New Roman"/>
                      </a:endParaRPr>
                    </a:p>
                  </a:txBody>
                  <a:tcPr marL="68580" marR="68580" marT="0" marB="0"/>
                </a:tc>
                <a:tc>
                  <a:txBody>
                    <a:bodyPr/>
                    <a:lstStyle/>
                    <a:p>
                      <a:endParaRPr lang="es-EC" sz="1100">
                        <a:solidFill>
                          <a:srgbClr val="000000"/>
                        </a:solidFill>
                        <a:effectLst/>
                        <a:latin typeface="Calibri Light"/>
                        <a:ea typeface="MS Gothic"/>
                        <a:cs typeface="Times New Roman"/>
                      </a:endParaRPr>
                    </a:p>
                  </a:txBody>
                  <a:tcPr marL="68580" marR="68580" marT="0" marB="0"/>
                </a:tc>
                <a:tc>
                  <a:txBody>
                    <a:bodyPr/>
                    <a:lstStyle/>
                    <a:p>
                      <a:endParaRPr lang="es-EC" sz="1100">
                        <a:solidFill>
                          <a:srgbClr val="000000"/>
                        </a:solidFill>
                        <a:effectLst/>
                        <a:latin typeface="Calibri Light"/>
                        <a:ea typeface="MS Gothic"/>
                        <a:cs typeface="Times New Roman"/>
                      </a:endParaRPr>
                    </a:p>
                  </a:txBody>
                  <a:tcPr marL="68580" marR="68580" marT="0" marB="0"/>
                </a:tc>
                <a:tc>
                  <a:txBody>
                    <a:bodyPr/>
                    <a:lstStyle/>
                    <a:p>
                      <a:endParaRPr lang="es-EC" sz="1100">
                        <a:solidFill>
                          <a:srgbClr val="000000"/>
                        </a:solidFill>
                        <a:effectLst/>
                        <a:latin typeface="Calibri Light"/>
                        <a:ea typeface="MS Gothic"/>
                        <a:cs typeface="Times New Roman"/>
                      </a:endParaRPr>
                    </a:p>
                  </a:txBody>
                  <a:tcPr marL="68580" marR="68580" marT="0" marB="0"/>
                </a:tc>
                <a:tc>
                  <a:txBody>
                    <a:bodyPr/>
                    <a:lstStyle/>
                    <a:p>
                      <a:endParaRPr lang="es-EC" sz="1100">
                        <a:solidFill>
                          <a:srgbClr val="000000"/>
                        </a:solidFill>
                        <a:effectLst/>
                        <a:latin typeface="Calibri Light"/>
                        <a:ea typeface="MS Gothic"/>
                        <a:cs typeface="Times New Roman"/>
                      </a:endParaRPr>
                    </a:p>
                  </a:txBody>
                  <a:tcPr marL="68580" marR="68580" marT="0" marB="0"/>
                </a:tc>
                <a:tc>
                  <a:txBody>
                    <a:bodyPr/>
                    <a:lstStyle/>
                    <a:p>
                      <a:endParaRPr lang="es-EC" sz="1100">
                        <a:solidFill>
                          <a:srgbClr val="000000"/>
                        </a:solidFill>
                        <a:effectLst/>
                        <a:latin typeface="Calibri Light"/>
                        <a:ea typeface="MS Gothic"/>
                        <a:cs typeface="Times New Roman"/>
                      </a:endParaRPr>
                    </a:p>
                  </a:txBody>
                  <a:tcPr marL="68580" marR="68580" marT="0" marB="0"/>
                </a:tc>
              </a:tr>
              <a:tr h="359493">
                <a:tc>
                  <a:txBody>
                    <a:bodyPr/>
                    <a:lstStyle/>
                    <a:p>
                      <a:pPr>
                        <a:lnSpc>
                          <a:spcPct val="107000"/>
                        </a:lnSpc>
                        <a:spcAft>
                          <a:spcPts val="0"/>
                        </a:spcAft>
                      </a:pPr>
                      <a:r>
                        <a:rPr lang="es-EC" sz="800">
                          <a:effectLst/>
                        </a:rPr>
                        <a:t>(-) CAPITAL DE TRABAJO</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5.221,91 </a:t>
                      </a:r>
                      <a:endParaRPr lang="es-EC" sz="1100">
                        <a:solidFill>
                          <a:srgbClr val="000000"/>
                        </a:solidFill>
                        <a:effectLst/>
                        <a:latin typeface="Calibri"/>
                        <a:ea typeface="Calibri"/>
                        <a:cs typeface="Times New Roman"/>
                      </a:endParaRPr>
                    </a:p>
                  </a:txBody>
                  <a:tcPr marL="68580" marR="68580" marT="0" marB="0"/>
                </a:tc>
                <a:tc>
                  <a:txBody>
                    <a:bodyPr/>
                    <a:lstStyle/>
                    <a:p>
                      <a:endParaRPr lang="es-EC" sz="1100">
                        <a:solidFill>
                          <a:srgbClr val="000000"/>
                        </a:solidFill>
                        <a:effectLst/>
                        <a:latin typeface="Calibri Light"/>
                        <a:ea typeface="MS Gothic"/>
                        <a:cs typeface="Times New Roman"/>
                      </a:endParaRPr>
                    </a:p>
                  </a:txBody>
                  <a:tcPr marL="68580" marR="68580" marT="0" marB="0"/>
                </a:tc>
                <a:tc>
                  <a:txBody>
                    <a:bodyPr/>
                    <a:lstStyle/>
                    <a:p>
                      <a:endParaRPr lang="es-EC" sz="1100">
                        <a:solidFill>
                          <a:srgbClr val="000000"/>
                        </a:solidFill>
                        <a:effectLst/>
                        <a:latin typeface="Calibri Light"/>
                        <a:ea typeface="MS Gothic"/>
                        <a:cs typeface="Times New Roman"/>
                      </a:endParaRPr>
                    </a:p>
                  </a:txBody>
                  <a:tcPr marL="68580" marR="68580" marT="0" marB="0"/>
                </a:tc>
                <a:tc>
                  <a:txBody>
                    <a:bodyPr/>
                    <a:lstStyle/>
                    <a:p>
                      <a:endParaRPr lang="es-EC" sz="1100">
                        <a:solidFill>
                          <a:srgbClr val="000000"/>
                        </a:solidFill>
                        <a:effectLst/>
                        <a:latin typeface="Calibri Light"/>
                        <a:ea typeface="MS Gothic"/>
                        <a:cs typeface="Times New Roman"/>
                      </a:endParaRPr>
                    </a:p>
                  </a:txBody>
                  <a:tcPr marL="68580" marR="68580" marT="0" marB="0"/>
                </a:tc>
                <a:tc>
                  <a:txBody>
                    <a:bodyPr/>
                    <a:lstStyle/>
                    <a:p>
                      <a:endParaRPr lang="es-EC" sz="1100">
                        <a:solidFill>
                          <a:srgbClr val="000000"/>
                        </a:solidFill>
                        <a:effectLst/>
                        <a:latin typeface="Calibri Light"/>
                        <a:ea typeface="MS Gothic"/>
                        <a:cs typeface="Times New Roman"/>
                      </a:endParaRPr>
                    </a:p>
                  </a:txBody>
                  <a:tcPr marL="68580" marR="68580" marT="0" marB="0"/>
                </a:tc>
                <a:tc>
                  <a:txBody>
                    <a:bodyPr/>
                    <a:lstStyle/>
                    <a:p>
                      <a:endParaRPr lang="es-EC" sz="1100">
                        <a:solidFill>
                          <a:srgbClr val="000000"/>
                        </a:solidFill>
                        <a:effectLst/>
                        <a:latin typeface="Calibri Light"/>
                        <a:ea typeface="MS Gothic"/>
                        <a:cs typeface="Times New Roman"/>
                      </a:endParaRPr>
                    </a:p>
                  </a:txBody>
                  <a:tcPr marL="68580" marR="68580" marT="0" marB="0"/>
                </a:tc>
              </a:tr>
              <a:tr h="359493">
                <a:tc>
                  <a:txBody>
                    <a:bodyPr/>
                    <a:lstStyle/>
                    <a:p>
                      <a:endParaRPr lang="es-EC" sz="1100">
                        <a:solidFill>
                          <a:srgbClr val="000000"/>
                        </a:solidFill>
                        <a:effectLst/>
                        <a:latin typeface="Calibri Light"/>
                        <a:ea typeface="MS Gothic"/>
                        <a:cs typeface="Times New Roman"/>
                      </a:endParaRPr>
                    </a:p>
                  </a:txBody>
                  <a:tcPr marL="68580" marR="68580" marT="0" marB="0"/>
                </a:tc>
                <a:tc>
                  <a:txBody>
                    <a:bodyPr/>
                    <a:lstStyle/>
                    <a:p>
                      <a:endParaRPr lang="es-EC" sz="1100">
                        <a:solidFill>
                          <a:srgbClr val="000000"/>
                        </a:solidFill>
                        <a:effectLst/>
                        <a:latin typeface="Calibri Light"/>
                        <a:ea typeface="MS Gothic"/>
                        <a:cs typeface="Times New Roman"/>
                      </a:endParaRPr>
                    </a:p>
                  </a:txBody>
                  <a:tcPr marL="68580" marR="68580" marT="0" marB="0"/>
                </a:tc>
                <a:tc>
                  <a:txBody>
                    <a:bodyPr/>
                    <a:lstStyle/>
                    <a:p>
                      <a:endParaRPr lang="es-EC" sz="1100">
                        <a:solidFill>
                          <a:srgbClr val="000000"/>
                        </a:solidFill>
                        <a:effectLst/>
                        <a:latin typeface="Calibri Light"/>
                        <a:ea typeface="MS Gothic"/>
                        <a:cs typeface="Times New Roman"/>
                      </a:endParaRPr>
                    </a:p>
                  </a:txBody>
                  <a:tcPr marL="68580" marR="68580" marT="0" marB="0"/>
                </a:tc>
                <a:tc>
                  <a:txBody>
                    <a:bodyPr/>
                    <a:lstStyle/>
                    <a:p>
                      <a:endParaRPr lang="es-EC" sz="1100">
                        <a:solidFill>
                          <a:srgbClr val="000000"/>
                        </a:solidFill>
                        <a:effectLst/>
                        <a:latin typeface="Calibri Light"/>
                        <a:ea typeface="MS Gothic"/>
                        <a:cs typeface="Times New Roman"/>
                      </a:endParaRPr>
                    </a:p>
                  </a:txBody>
                  <a:tcPr marL="68580" marR="68580" marT="0" marB="0"/>
                </a:tc>
                <a:tc>
                  <a:txBody>
                    <a:bodyPr/>
                    <a:lstStyle/>
                    <a:p>
                      <a:endParaRPr lang="es-EC" sz="1100">
                        <a:solidFill>
                          <a:srgbClr val="000000"/>
                        </a:solidFill>
                        <a:effectLst/>
                        <a:latin typeface="Calibri Light"/>
                        <a:ea typeface="MS Gothic"/>
                        <a:cs typeface="Times New Roman"/>
                      </a:endParaRPr>
                    </a:p>
                  </a:txBody>
                  <a:tcPr marL="68580" marR="68580" marT="0" marB="0"/>
                </a:tc>
                <a:tc>
                  <a:txBody>
                    <a:bodyPr/>
                    <a:lstStyle/>
                    <a:p>
                      <a:endParaRPr lang="es-EC" sz="1100">
                        <a:solidFill>
                          <a:srgbClr val="000000"/>
                        </a:solidFill>
                        <a:effectLst/>
                        <a:latin typeface="Calibri Light"/>
                        <a:ea typeface="MS Gothic"/>
                        <a:cs typeface="Times New Roman"/>
                      </a:endParaRPr>
                    </a:p>
                  </a:txBody>
                  <a:tcPr marL="68580" marR="68580" marT="0" marB="0"/>
                </a:tc>
                <a:tc>
                  <a:txBody>
                    <a:bodyPr/>
                    <a:lstStyle/>
                    <a:p>
                      <a:endParaRPr lang="es-EC" sz="1100">
                        <a:solidFill>
                          <a:srgbClr val="000000"/>
                        </a:solidFill>
                        <a:effectLst/>
                        <a:latin typeface="Calibri Light"/>
                        <a:ea typeface="MS Gothic"/>
                        <a:cs typeface="Times New Roman"/>
                      </a:endParaRPr>
                    </a:p>
                  </a:txBody>
                  <a:tcPr marL="68580" marR="68580" marT="0" marB="0"/>
                </a:tc>
              </a:tr>
              <a:tr h="359493">
                <a:tc>
                  <a:txBody>
                    <a:bodyPr/>
                    <a:lstStyle/>
                    <a:p>
                      <a:pPr>
                        <a:lnSpc>
                          <a:spcPct val="107000"/>
                        </a:lnSpc>
                        <a:spcAft>
                          <a:spcPts val="0"/>
                        </a:spcAft>
                      </a:pPr>
                      <a:r>
                        <a:rPr lang="es-EC" sz="800">
                          <a:effectLst/>
                        </a:rPr>
                        <a:t>(=) FLUJO DE FONDOS</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-21.400,00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10.450,49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10.450,65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10.450,65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a:effectLst/>
                        </a:rPr>
                        <a:t>         5.844,40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800" dirty="0">
                          <a:effectLst/>
                        </a:rPr>
                        <a:t>         5.844,40 </a:t>
                      </a:r>
                      <a:endParaRPr lang="es-EC" sz="1100" dirty="0">
                        <a:solidFill>
                          <a:srgbClr val="000000"/>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2052790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TMAR</a:t>
            </a:r>
            <a:endParaRPr lang="es-EC" dirty="0"/>
          </a:p>
        </p:txBody>
      </p:sp>
      <p:sp>
        <p:nvSpPr>
          <p:cNvPr id="6" name="5 CuadroTexto"/>
          <p:cNvSpPr txBox="1"/>
          <p:nvPr/>
        </p:nvSpPr>
        <p:spPr>
          <a:xfrm>
            <a:off x="539552" y="1556792"/>
            <a:ext cx="7416824" cy="369332"/>
          </a:xfrm>
          <a:prstGeom prst="rect">
            <a:avLst/>
          </a:prstGeom>
          <a:noFill/>
        </p:spPr>
        <p:txBody>
          <a:bodyPr wrap="square" rtlCol="0">
            <a:spAutoFit/>
          </a:bodyPr>
          <a:lstStyle/>
          <a:p>
            <a:pPr algn="ctr"/>
            <a:r>
              <a:rPr lang="es-EC" dirty="0" smtClean="0"/>
              <a:t>CON FINANCIAMIENTO</a:t>
            </a:r>
            <a:endParaRPr lang="es-EC" dirty="0"/>
          </a:p>
        </p:txBody>
      </p:sp>
      <p:sp>
        <p:nvSpPr>
          <p:cNvPr id="7" name="6 CuadroTexto"/>
          <p:cNvSpPr txBox="1"/>
          <p:nvPr/>
        </p:nvSpPr>
        <p:spPr>
          <a:xfrm>
            <a:off x="550624" y="4077072"/>
            <a:ext cx="7416824" cy="369332"/>
          </a:xfrm>
          <a:prstGeom prst="rect">
            <a:avLst/>
          </a:prstGeom>
          <a:noFill/>
        </p:spPr>
        <p:txBody>
          <a:bodyPr wrap="square" rtlCol="0">
            <a:spAutoFit/>
          </a:bodyPr>
          <a:lstStyle/>
          <a:p>
            <a:pPr algn="ctr"/>
            <a:r>
              <a:rPr lang="es-EC" dirty="0" smtClean="0"/>
              <a:t>SIN FINANCIAMIENTO</a:t>
            </a: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191525316"/>
              </p:ext>
            </p:extLst>
          </p:nvPr>
        </p:nvGraphicFramePr>
        <p:xfrm>
          <a:off x="437964" y="2060848"/>
          <a:ext cx="7620000" cy="2016222"/>
        </p:xfrm>
        <a:graphic>
          <a:graphicData uri="http://schemas.openxmlformats.org/drawingml/2006/table">
            <a:tbl>
              <a:tblPr firstRow="1" firstCol="1" bandRow="1">
                <a:tableStyleId>{5C22544A-7EE6-4342-B048-85BDC9FD1C3A}</a:tableStyleId>
              </a:tblPr>
              <a:tblGrid>
                <a:gridCol w="3063240"/>
                <a:gridCol w="1429512"/>
                <a:gridCol w="1551432"/>
                <a:gridCol w="1575816"/>
              </a:tblGrid>
              <a:tr h="336037">
                <a:tc gridSpan="3">
                  <a:txBody>
                    <a:bodyPr/>
                    <a:lstStyle/>
                    <a:p>
                      <a:pPr algn="ctr">
                        <a:lnSpc>
                          <a:spcPct val="107000"/>
                        </a:lnSpc>
                        <a:spcAft>
                          <a:spcPts val="0"/>
                        </a:spcAft>
                      </a:pPr>
                      <a:r>
                        <a:rPr lang="es-EC" sz="900">
                          <a:effectLst/>
                        </a:rPr>
                        <a:t>TASA ACTIVA DE INTERÉS IFIS</a:t>
                      </a:r>
                      <a:endParaRPr lang="es-EC" sz="1100">
                        <a:solidFill>
                          <a:srgbClr val="000000"/>
                        </a:solidFill>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a:txBody>
                    <a:bodyPr/>
                    <a:lstStyle/>
                    <a:p>
                      <a:pPr algn="r">
                        <a:lnSpc>
                          <a:spcPct val="107000"/>
                        </a:lnSpc>
                        <a:spcAft>
                          <a:spcPts val="0"/>
                        </a:spcAft>
                      </a:pPr>
                      <a:r>
                        <a:rPr lang="es-EC" sz="900">
                          <a:effectLst/>
                        </a:rPr>
                        <a:t>12%</a:t>
                      </a:r>
                      <a:endParaRPr lang="es-EC" sz="1100">
                        <a:solidFill>
                          <a:srgbClr val="000000"/>
                        </a:solidFill>
                        <a:effectLst/>
                        <a:latin typeface="Calibri"/>
                        <a:ea typeface="Calibri"/>
                        <a:cs typeface="Times New Roman"/>
                      </a:endParaRPr>
                    </a:p>
                  </a:txBody>
                  <a:tcPr marL="68580" marR="68580" marT="0" marB="0"/>
                </a:tc>
              </a:tr>
              <a:tr h="336037">
                <a:tc>
                  <a:txBody>
                    <a:bodyPr/>
                    <a:lstStyle/>
                    <a:p>
                      <a:pPr>
                        <a:lnSpc>
                          <a:spcPct val="107000"/>
                        </a:lnSpc>
                        <a:spcAft>
                          <a:spcPts val="0"/>
                        </a:spcAft>
                      </a:pPr>
                      <a:r>
                        <a:rPr lang="es-EC" sz="900">
                          <a:effectLst/>
                        </a:rPr>
                        <a:t>FINANCIAMIENTO</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900">
                          <a:effectLst/>
                        </a:rPr>
                        <a:t>% APORTACIÓN</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900">
                          <a:effectLst/>
                        </a:rPr>
                        <a:t>TASA INDIVIDUAL</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900">
                          <a:effectLst/>
                        </a:rPr>
                        <a:t>PONDERACIÓN</a:t>
                      </a:r>
                      <a:endParaRPr lang="es-EC" sz="1100">
                        <a:solidFill>
                          <a:srgbClr val="000000"/>
                        </a:solidFill>
                        <a:effectLst/>
                        <a:latin typeface="Calibri"/>
                        <a:ea typeface="Calibri"/>
                        <a:cs typeface="Times New Roman"/>
                      </a:endParaRPr>
                    </a:p>
                  </a:txBody>
                  <a:tcPr marL="68580" marR="68580" marT="0" marB="0"/>
                </a:tc>
              </a:tr>
              <a:tr h="336037">
                <a:tc>
                  <a:txBody>
                    <a:bodyPr/>
                    <a:lstStyle/>
                    <a:p>
                      <a:pPr>
                        <a:lnSpc>
                          <a:spcPct val="107000"/>
                        </a:lnSpc>
                        <a:spcAft>
                          <a:spcPts val="0"/>
                        </a:spcAft>
                      </a:pPr>
                      <a:r>
                        <a:rPr lang="es-EC" sz="900">
                          <a:effectLst/>
                        </a:rPr>
                        <a:t>APORTE PROPIO</a:t>
                      </a:r>
                      <a:endParaRPr lang="es-EC" sz="110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C" sz="900">
                          <a:effectLst/>
                        </a:rPr>
                        <a:t>0,65</a:t>
                      </a:r>
                      <a:endParaRPr lang="es-EC" sz="110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C" sz="900">
                          <a:effectLst/>
                        </a:rPr>
                        <a:t>19,66%</a:t>
                      </a:r>
                      <a:endParaRPr lang="es-EC" sz="110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C" sz="900">
                          <a:effectLst/>
                        </a:rPr>
                        <a:t>12,86%</a:t>
                      </a:r>
                      <a:endParaRPr lang="es-EC" sz="1100">
                        <a:solidFill>
                          <a:srgbClr val="000000"/>
                        </a:solidFill>
                        <a:effectLst/>
                        <a:latin typeface="Calibri"/>
                        <a:ea typeface="Calibri"/>
                        <a:cs typeface="Times New Roman"/>
                      </a:endParaRPr>
                    </a:p>
                  </a:txBody>
                  <a:tcPr marL="68580" marR="68580" marT="0" marB="0"/>
                </a:tc>
              </a:tr>
              <a:tr h="336037">
                <a:tc>
                  <a:txBody>
                    <a:bodyPr/>
                    <a:lstStyle/>
                    <a:p>
                      <a:pPr>
                        <a:lnSpc>
                          <a:spcPct val="107000"/>
                        </a:lnSpc>
                        <a:spcAft>
                          <a:spcPts val="0"/>
                        </a:spcAft>
                      </a:pPr>
                      <a:r>
                        <a:rPr lang="es-EC" sz="900">
                          <a:effectLst/>
                        </a:rPr>
                        <a:t>CRÉDITO SECTOR FINANCIERO</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900">
                          <a:effectLst/>
                        </a:rPr>
                        <a:t>                     0,35 </a:t>
                      </a:r>
                      <a:endParaRPr lang="es-EC" sz="110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C" sz="900">
                          <a:effectLst/>
                        </a:rPr>
                        <a:t>4,15%</a:t>
                      </a:r>
                      <a:endParaRPr lang="es-EC" sz="110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C" sz="900">
                          <a:effectLst/>
                        </a:rPr>
                        <a:t>1,43%</a:t>
                      </a:r>
                      <a:endParaRPr lang="es-EC" sz="1100">
                        <a:solidFill>
                          <a:srgbClr val="000000"/>
                        </a:solidFill>
                        <a:effectLst/>
                        <a:latin typeface="Calibri"/>
                        <a:ea typeface="Calibri"/>
                        <a:cs typeface="Times New Roman"/>
                      </a:endParaRPr>
                    </a:p>
                  </a:txBody>
                  <a:tcPr marL="68580" marR="68580" marT="0" marB="0"/>
                </a:tc>
              </a:tr>
              <a:tr h="336037">
                <a:tc>
                  <a:txBody>
                    <a:bodyPr/>
                    <a:lstStyle/>
                    <a:p>
                      <a:pPr>
                        <a:lnSpc>
                          <a:spcPct val="107000"/>
                        </a:lnSpc>
                        <a:spcAft>
                          <a:spcPts val="0"/>
                        </a:spcAft>
                      </a:pPr>
                      <a:r>
                        <a:rPr lang="es-EC" sz="900">
                          <a:effectLst/>
                        </a:rPr>
                        <a:t>CRÉDITO DIRECTO PROVEEDORES</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900">
                          <a:effectLst/>
                        </a:rPr>
                        <a:t>                         -   </a:t>
                      </a:r>
                      <a:endParaRPr lang="es-EC" sz="110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C" sz="900">
                          <a:effectLst/>
                        </a:rPr>
                        <a:t>0,00%</a:t>
                      </a:r>
                      <a:endParaRPr lang="es-EC" sz="110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C" sz="900">
                          <a:effectLst/>
                        </a:rPr>
                        <a:t>0,00%</a:t>
                      </a:r>
                      <a:endParaRPr lang="es-EC" sz="1100">
                        <a:solidFill>
                          <a:srgbClr val="000000"/>
                        </a:solidFill>
                        <a:effectLst/>
                        <a:latin typeface="Calibri"/>
                        <a:ea typeface="Calibri"/>
                        <a:cs typeface="Times New Roman"/>
                      </a:endParaRPr>
                    </a:p>
                  </a:txBody>
                  <a:tcPr marL="68580" marR="68580" marT="0" marB="0"/>
                </a:tc>
              </a:tr>
              <a:tr h="336037">
                <a:tc>
                  <a:txBody>
                    <a:bodyPr/>
                    <a:lstStyle/>
                    <a:p>
                      <a:pPr>
                        <a:lnSpc>
                          <a:spcPct val="107000"/>
                        </a:lnSpc>
                        <a:spcAft>
                          <a:spcPts val="0"/>
                        </a:spcAft>
                      </a:pPr>
                      <a:r>
                        <a:rPr lang="es-EC" sz="900">
                          <a:effectLst/>
                        </a:rPr>
                        <a:t>TOTAL</a:t>
                      </a:r>
                      <a:endParaRPr lang="es-EC" sz="110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C" sz="900">
                          <a:effectLst/>
                        </a:rPr>
                        <a:t>100%</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900">
                          <a:effectLst/>
                        </a:rPr>
                        <a:t> </a:t>
                      </a:r>
                      <a:endParaRPr lang="es-EC" sz="110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C" sz="900" dirty="0">
                          <a:effectLst/>
                        </a:rPr>
                        <a:t>14,30%</a:t>
                      </a:r>
                      <a:endParaRPr lang="es-EC" sz="1100" dirty="0">
                        <a:solidFill>
                          <a:srgbClr val="000000"/>
                        </a:solidFill>
                        <a:effectLst/>
                        <a:latin typeface="Calibri"/>
                        <a:ea typeface="Calibri"/>
                        <a:cs typeface="Times New Roman"/>
                      </a:endParaRPr>
                    </a:p>
                  </a:txBody>
                  <a:tcPr marL="68580" marR="68580" marT="0" marB="0"/>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360035935"/>
              </p:ext>
            </p:extLst>
          </p:nvPr>
        </p:nvGraphicFramePr>
        <p:xfrm>
          <a:off x="437964" y="4581129"/>
          <a:ext cx="7620000" cy="1728190"/>
        </p:xfrm>
        <a:graphic>
          <a:graphicData uri="http://schemas.openxmlformats.org/drawingml/2006/table">
            <a:tbl>
              <a:tblPr firstRow="1" firstCol="1" bandRow="1">
                <a:tableStyleId>{5C22544A-7EE6-4342-B048-85BDC9FD1C3A}</a:tableStyleId>
              </a:tblPr>
              <a:tblGrid>
                <a:gridCol w="4076700"/>
                <a:gridCol w="3543300"/>
              </a:tblGrid>
              <a:tr h="345638">
                <a:tc gridSpan="2">
                  <a:txBody>
                    <a:bodyPr/>
                    <a:lstStyle/>
                    <a:p>
                      <a:pPr algn="ctr">
                        <a:lnSpc>
                          <a:spcPct val="107000"/>
                        </a:lnSpc>
                        <a:spcAft>
                          <a:spcPts val="0"/>
                        </a:spcAft>
                      </a:pPr>
                      <a:r>
                        <a:rPr lang="es-EC" sz="1100">
                          <a:effectLst/>
                        </a:rPr>
                        <a:t>TMAR</a:t>
                      </a:r>
                      <a:endParaRPr lang="es-EC" sz="1100">
                        <a:solidFill>
                          <a:srgbClr val="000000"/>
                        </a:solidFill>
                        <a:effectLst/>
                        <a:latin typeface="Calibri"/>
                        <a:ea typeface="Calibri"/>
                        <a:cs typeface="Times New Roman"/>
                      </a:endParaRPr>
                    </a:p>
                  </a:txBody>
                  <a:tcPr marL="68580" marR="68580" marT="0" marB="0"/>
                </a:tc>
                <a:tc hMerge="1">
                  <a:txBody>
                    <a:bodyPr/>
                    <a:lstStyle/>
                    <a:p>
                      <a:endParaRPr lang="es-EC"/>
                    </a:p>
                  </a:txBody>
                  <a:tcPr/>
                </a:tc>
              </a:tr>
              <a:tr h="345638">
                <a:tc>
                  <a:txBody>
                    <a:bodyPr/>
                    <a:lstStyle/>
                    <a:p>
                      <a:pPr algn="ctr">
                        <a:lnSpc>
                          <a:spcPct val="107000"/>
                        </a:lnSpc>
                        <a:spcAft>
                          <a:spcPts val="0"/>
                        </a:spcAft>
                      </a:pPr>
                      <a:r>
                        <a:rPr lang="es-EC" sz="1100">
                          <a:effectLst/>
                        </a:rPr>
                        <a:t>%Inflación</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s-EC" sz="1100">
                          <a:effectLst/>
                        </a:rPr>
                        <a:t>4,36%</a:t>
                      </a:r>
                      <a:endParaRPr lang="es-EC" sz="1100">
                        <a:solidFill>
                          <a:srgbClr val="000000"/>
                        </a:solidFill>
                        <a:effectLst/>
                        <a:latin typeface="Calibri"/>
                        <a:ea typeface="Calibri"/>
                        <a:cs typeface="Times New Roman"/>
                      </a:endParaRPr>
                    </a:p>
                  </a:txBody>
                  <a:tcPr marL="68580" marR="68580" marT="0" marB="0"/>
                </a:tc>
              </a:tr>
              <a:tr h="345638">
                <a:tc>
                  <a:txBody>
                    <a:bodyPr/>
                    <a:lstStyle/>
                    <a:p>
                      <a:pPr algn="ctr">
                        <a:lnSpc>
                          <a:spcPct val="107000"/>
                        </a:lnSpc>
                        <a:spcAft>
                          <a:spcPts val="0"/>
                        </a:spcAft>
                      </a:pPr>
                      <a:r>
                        <a:rPr lang="es-EC" sz="1100">
                          <a:effectLst/>
                        </a:rPr>
                        <a:t>%Tasa pasiva</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s-EC" sz="1100">
                          <a:effectLst/>
                        </a:rPr>
                        <a:t>5,50%</a:t>
                      </a:r>
                      <a:endParaRPr lang="es-EC" sz="1100">
                        <a:solidFill>
                          <a:srgbClr val="000000"/>
                        </a:solidFill>
                        <a:effectLst/>
                        <a:latin typeface="Calibri"/>
                        <a:ea typeface="Calibri"/>
                        <a:cs typeface="Times New Roman"/>
                      </a:endParaRPr>
                    </a:p>
                  </a:txBody>
                  <a:tcPr marL="68580" marR="68580" marT="0" marB="0"/>
                </a:tc>
              </a:tr>
              <a:tr h="345638">
                <a:tc>
                  <a:txBody>
                    <a:bodyPr/>
                    <a:lstStyle/>
                    <a:p>
                      <a:pPr algn="ctr">
                        <a:lnSpc>
                          <a:spcPct val="107000"/>
                        </a:lnSpc>
                        <a:spcAft>
                          <a:spcPts val="0"/>
                        </a:spcAft>
                      </a:pPr>
                      <a:r>
                        <a:rPr lang="es-EC" sz="1100">
                          <a:effectLst/>
                        </a:rPr>
                        <a:t>%Riesgo</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s-EC" sz="1100">
                          <a:effectLst/>
                        </a:rPr>
                        <a:t>9,80%</a:t>
                      </a:r>
                      <a:endParaRPr lang="es-EC" sz="1100">
                        <a:solidFill>
                          <a:srgbClr val="000000"/>
                        </a:solidFill>
                        <a:effectLst/>
                        <a:latin typeface="Calibri"/>
                        <a:ea typeface="Calibri"/>
                        <a:cs typeface="Times New Roman"/>
                      </a:endParaRPr>
                    </a:p>
                  </a:txBody>
                  <a:tcPr marL="68580" marR="68580" marT="0" marB="0"/>
                </a:tc>
              </a:tr>
              <a:tr h="345638">
                <a:tc>
                  <a:txBody>
                    <a:bodyPr/>
                    <a:lstStyle/>
                    <a:p>
                      <a:pPr algn="ctr">
                        <a:lnSpc>
                          <a:spcPct val="107000"/>
                        </a:lnSpc>
                        <a:spcAft>
                          <a:spcPts val="0"/>
                        </a:spcAft>
                      </a:pPr>
                      <a:r>
                        <a:rPr lang="es-EC" sz="1100">
                          <a:effectLst/>
                        </a:rPr>
                        <a:t>TOTAL TMAR</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s-EC" sz="1100" dirty="0">
                          <a:effectLst/>
                        </a:rPr>
                        <a:t>19,66%</a:t>
                      </a:r>
                      <a:endParaRPr lang="es-EC" sz="1100" dirty="0">
                        <a:solidFill>
                          <a:srgbClr val="000000"/>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6829838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TIR</a:t>
            </a:r>
            <a:endParaRPr lang="es-EC" dirty="0"/>
          </a:p>
        </p:txBody>
      </p:sp>
      <p:sp>
        <p:nvSpPr>
          <p:cNvPr id="5" name="Rectangle 1"/>
          <p:cNvSpPr>
            <a:spLocks noChangeArrowheads="1"/>
          </p:cNvSpPr>
          <p:nvPr/>
        </p:nvSpPr>
        <p:spPr bwMode="auto">
          <a:xfrm>
            <a:off x="504056" y="1399401"/>
            <a:ext cx="4572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Flujo de fondos para el c</a:t>
            </a:r>
            <a:r>
              <a:rPr kumimoji="0" lang="es-EC" sz="1000" b="0" i="1" u="none" strike="noStrike" cap="none" normalizeH="0" baseline="0" dirty="0" smtClean="0">
                <a:ln>
                  <a:noFill/>
                </a:ln>
                <a:solidFill>
                  <a:schemeClr val="tx1"/>
                </a:solidFill>
                <a:effectLst/>
                <a:latin typeface="Calibri"/>
                <a:ea typeface="Calibri" pitchFamily="34" charset="0"/>
                <a:cs typeface="Times New Roman" pitchFamily="18" charset="0"/>
              </a:rPr>
              <a:t>á</a:t>
            </a:r>
            <a:r>
              <a:rPr kumimoji="0" lang="es-EC" sz="1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lculo de la T.I.R</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940769208"/>
              </p:ext>
            </p:extLst>
          </p:nvPr>
        </p:nvGraphicFramePr>
        <p:xfrm>
          <a:off x="484478" y="1645622"/>
          <a:ext cx="7903946" cy="1999400"/>
        </p:xfrm>
        <a:graphic>
          <a:graphicData uri="http://schemas.openxmlformats.org/drawingml/2006/table">
            <a:tbl>
              <a:tblPr firstRow="1" firstCol="1" bandRow="1">
                <a:tableStyleId>{5C22544A-7EE6-4342-B048-85BDC9FD1C3A}</a:tableStyleId>
              </a:tblPr>
              <a:tblGrid>
                <a:gridCol w="581982"/>
                <a:gridCol w="2898114"/>
                <a:gridCol w="1179693"/>
                <a:gridCol w="572151"/>
                <a:gridCol w="2672006"/>
              </a:tblGrid>
              <a:tr h="249925">
                <a:tc gridSpan="2">
                  <a:txBody>
                    <a:bodyPr/>
                    <a:lstStyle/>
                    <a:p>
                      <a:pPr algn="ctr">
                        <a:lnSpc>
                          <a:spcPct val="107000"/>
                        </a:lnSpc>
                        <a:spcAft>
                          <a:spcPts val="0"/>
                        </a:spcAft>
                      </a:pPr>
                      <a:r>
                        <a:rPr lang="es-EC" sz="1000">
                          <a:effectLst/>
                        </a:rPr>
                        <a:t>Sin financiamiento</a:t>
                      </a:r>
                      <a:endParaRPr lang="es-EC" sz="1100">
                        <a:solidFill>
                          <a:srgbClr val="000000"/>
                        </a:solidFill>
                        <a:effectLst/>
                        <a:latin typeface="Calibri"/>
                        <a:ea typeface="Calibri"/>
                        <a:cs typeface="Times New Roman"/>
                      </a:endParaRPr>
                    </a:p>
                  </a:txBody>
                  <a:tcPr marL="68580" marR="68580" marT="0" marB="0"/>
                </a:tc>
                <a:tc hMerge="1">
                  <a:txBody>
                    <a:bodyPr/>
                    <a:lstStyle/>
                    <a:p>
                      <a:endParaRPr lang="es-EC"/>
                    </a:p>
                  </a:txBody>
                  <a:tcPr/>
                </a:tc>
                <a:tc>
                  <a:txBody>
                    <a:bodyPr/>
                    <a:lstStyle/>
                    <a:p>
                      <a:endParaRPr lang="es-EC" sz="1100">
                        <a:solidFill>
                          <a:srgbClr val="000000"/>
                        </a:solidFill>
                        <a:effectLst/>
                        <a:latin typeface="Calibri Light"/>
                        <a:ea typeface="MS Gothic"/>
                        <a:cs typeface="Times New Roman"/>
                      </a:endParaRPr>
                    </a:p>
                  </a:txBody>
                  <a:tcPr marL="68580" marR="68580" marT="0" marB="0"/>
                </a:tc>
                <a:tc gridSpan="2">
                  <a:txBody>
                    <a:bodyPr/>
                    <a:lstStyle/>
                    <a:p>
                      <a:pPr algn="ctr">
                        <a:lnSpc>
                          <a:spcPct val="107000"/>
                        </a:lnSpc>
                        <a:spcAft>
                          <a:spcPts val="0"/>
                        </a:spcAft>
                      </a:pPr>
                      <a:r>
                        <a:rPr lang="es-EC" sz="1000">
                          <a:effectLst/>
                        </a:rPr>
                        <a:t>Con Financiamiento</a:t>
                      </a:r>
                      <a:endParaRPr lang="es-EC" sz="1100">
                        <a:solidFill>
                          <a:srgbClr val="000000"/>
                        </a:solidFill>
                        <a:effectLst/>
                        <a:latin typeface="Calibri"/>
                        <a:ea typeface="Calibri"/>
                        <a:cs typeface="Times New Roman"/>
                      </a:endParaRPr>
                    </a:p>
                  </a:txBody>
                  <a:tcPr marL="68580" marR="68580" marT="0" marB="0"/>
                </a:tc>
                <a:tc hMerge="1">
                  <a:txBody>
                    <a:bodyPr/>
                    <a:lstStyle/>
                    <a:p>
                      <a:endParaRPr lang="es-EC"/>
                    </a:p>
                  </a:txBody>
                  <a:tcPr/>
                </a:tc>
              </a:tr>
              <a:tr h="249925">
                <a:tc>
                  <a:txBody>
                    <a:bodyPr/>
                    <a:lstStyle/>
                    <a:p>
                      <a:pPr algn="ctr">
                        <a:lnSpc>
                          <a:spcPct val="107000"/>
                        </a:lnSpc>
                        <a:spcAft>
                          <a:spcPts val="0"/>
                        </a:spcAft>
                      </a:pPr>
                      <a:r>
                        <a:rPr lang="es-EC" sz="1000">
                          <a:effectLst/>
                        </a:rPr>
                        <a:t>Año</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s-EC" sz="1000">
                          <a:effectLst/>
                        </a:rPr>
                        <a:t>Flujo de Fondos</a:t>
                      </a:r>
                      <a:endParaRPr lang="es-EC" sz="1100">
                        <a:solidFill>
                          <a:srgbClr val="000000"/>
                        </a:solidFill>
                        <a:effectLst/>
                        <a:latin typeface="Calibri"/>
                        <a:ea typeface="Calibri"/>
                        <a:cs typeface="Times New Roman"/>
                      </a:endParaRPr>
                    </a:p>
                  </a:txBody>
                  <a:tcPr marL="68580" marR="68580" marT="0" marB="0"/>
                </a:tc>
                <a:tc>
                  <a:txBody>
                    <a:bodyPr/>
                    <a:lstStyle/>
                    <a:p>
                      <a:endParaRPr lang="es-EC" sz="1100">
                        <a:solidFill>
                          <a:srgbClr val="000000"/>
                        </a:solidFill>
                        <a:effectLst/>
                        <a:latin typeface="Calibri Light"/>
                        <a:ea typeface="MS Gothic"/>
                        <a:cs typeface="Times New Roman"/>
                      </a:endParaRPr>
                    </a:p>
                  </a:txBody>
                  <a:tcPr marL="68580" marR="68580" marT="0" marB="0"/>
                </a:tc>
                <a:tc>
                  <a:txBody>
                    <a:bodyPr/>
                    <a:lstStyle/>
                    <a:p>
                      <a:pPr algn="ctr">
                        <a:lnSpc>
                          <a:spcPct val="107000"/>
                        </a:lnSpc>
                        <a:spcAft>
                          <a:spcPts val="0"/>
                        </a:spcAft>
                      </a:pPr>
                      <a:r>
                        <a:rPr lang="es-EC" sz="1000">
                          <a:effectLst/>
                        </a:rPr>
                        <a:t>Año</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s-EC" sz="1000">
                          <a:effectLst/>
                        </a:rPr>
                        <a:t>Flujo de Fondos</a:t>
                      </a:r>
                      <a:endParaRPr lang="es-EC" sz="1100">
                        <a:solidFill>
                          <a:srgbClr val="000000"/>
                        </a:solidFill>
                        <a:effectLst/>
                        <a:latin typeface="Calibri"/>
                        <a:ea typeface="Calibri"/>
                        <a:cs typeface="Times New Roman"/>
                      </a:endParaRPr>
                    </a:p>
                  </a:txBody>
                  <a:tcPr marL="68580" marR="68580" marT="0" marB="0"/>
                </a:tc>
              </a:tr>
              <a:tr h="249925">
                <a:tc>
                  <a:txBody>
                    <a:bodyPr/>
                    <a:lstStyle/>
                    <a:p>
                      <a:pPr algn="ctr">
                        <a:lnSpc>
                          <a:spcPct val="107000"/>
                        </a:lnSpc>
                        <a:spcAft>
                          <a:spcPts val="0"/>
                        </a:spcAft>
                      </a:pPr>
                      <a:r>
                        <a:rPr lang="es-EC" sz="1000">
                          <a:effectLst/>
                        </a:rPr>
                        <a:t>0</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s-EC" sz="1000">
                          <a:effectLst/>
                        </a:rPr>
                        <a:t>                             -21.400,00 </a:t>
                      </a:r>
                      <a:endParaRPr lang="es-EC" sz="1100">
                        <a:solidFill>
                          <a:srgbClr val="000000"/>
                        </a:solidFill>
                        <a:effectLst/>
                        <a:latin typeface="Calibri"/>
                        <a:ea typeface="Calibri"/>
                        <a:cs typeface="Times New Roman"/>
                      </a:endParaRPr>
                    </a:p>
                  </a:txBody>
                  <a:tcPr marL="68580" marR="68580" marT="0" marB="0"/>
                </a:tc>
                <a:tc>
                  <a:txBody>
                    <a:bodyPr/>
                    <a:lstStyle/>
                    <a:p>
                      <a:endParaRPr lang="es-EC" sz="1100">
                        <a:solidFill>
                          <a:srgbClr val="000000"/>
                        </a:solidFill>
                        <a:effectLst/>
                        <a:latin typeface="Calibri Light"/>
                        <a:ea typeface="MS Gothic"/>
                        <a:cs typeface="Times New Roman"/>
                      </a:endParaRPr>
                    </a:p>
                  </a:txBody>
                  <a:tcPr marL="68580" marR="68580" marT="0" marB="0"/>
                </a:tc>
                <a:tc>
                  <a:txBody>
                    <a:bodyPr/>
                    <a:lstStyle/>
                    <a:p>
                      <a:pPr algn="ctr">
                        <a:lnSpc>
                          <a:spcPct val="107000"/>
                        </a:lnSpc>
                        <a:spcAft>
                          <a:spcPts val="0"/>
                        </a:spcAft>
                      </a:pPr>
                      <a:r>
                        <a:rPr lang="es-EC" sz="1000">
                          <a:effectLst/>
                        </a:rPr>
                        <a:t>0</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s-EC" sz="1000">
                          <a:effectLst/>
                        </a:rPr>
                        <a:t>                        -14.000,00 </a:t>
                      </a:r>
                      <a:endParaRPr lang="es-EC" sz="1100">
                        <a:solidFill>
                          <a:srgbClr val="000000"/>
                        </a:solidFill>
                        <a:effectLst/>
                        <a:latin typeface="Calibri"/>
                        <a:ea typeface="Calibri"/>
                        <a:cs typeface="Times New Roman"/>
                      </a:endParaRPr>
                    </a:p>
                  </a:txBody>
                  <a:tcPr marL="68580" marR="68580" marT="0" marB="0"/>
                </a:tc>
              </a:tr>
              <a:tr h="249925">
                <a:tc>
                  <a:txBody>
                    <a:bodyPr/>
                    <a:lstStyle/>
                    <a:p>
                      <a:pPr algn="ctr">
                        <a:lnSpc>
                          <a:spcPct val="107000"/>
                        </a:lnSpc>
                        <a:spcAft>
                          <a:spcPts val="0"/>
                        </a:spcAft>
                      </a:pPr>
                      <a:r>
                        <a:rPr lang="es-EC" sz="1000">
                          <a:effectLst/>
                        </a:rPr>
                        <a:t>1</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s-EC" sz="1000">
                          <a:effectLst/>
                        </a:rPr>
                        <a:t>                               10.486,26 </a:t>
                      </a:r>
                      <a:endParaRPr lang="es-EC" sz="1100">
                        <a:solidFill>
                          <a:srgbClr val="000000"/>
                        </a:solidFill>
                        <a:effectLst/>
                        <a:latin typeface="Calibri"/>
                        <a:ea typeface="Calibri"/>
                        <a:cs typeface="Times New Roman"/>
                      </a:endParaRPr>
                    </a:p>
                  </a:txBody>
                  <a:tcPr marL="68580" marR="68580" marT="0" marB="0"/>
                </a:tc>
                <a:tc>
                  <a:txBody>
                    <a:bodyPr/>
                    <a:lstStyle/>
                    <a:p>
                      <a:endParaRPr lang="es-EC" sz="1100">
                        <a:solidFill>
                          <a:srgbClr val="000000"/>
                        </a:solidFill>
                        <a:effectLst/>
                        <a:latin typeface="Calibri Light"/>
                        <a:ea typeface="MS Gothic"/>
                        <a:cs typeface="Times New Roman"/>
                      </a:endParaRPr>
                    </a:p>
                  </a:txBody>
                  <a:tcPr marL="68580" marR="68580" marT="0" marB="0"/>
                </a:tc>
                <a:tc>
                  <a:txBody>
                    <a:bodyPr/>
                    <a:lstStyle/>
                    <a:p>
                      <a:pPr algn="ctr">
                        <a:lnSpc>
                          <a:spcPct val="107000"/>
                        </a:lnSpc>
                        <a:spcAft>
                          <a:spcPts val="0"/>
                        </a:spcAft>
                      </a:pPr>
                      <a:r>
                        <a:rPr lang="es-EC" sz="1000">
                          <a:effectLst/>
                        </a:rPr>
                        <a:t>1</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s-EC" sz="1000">
                          <a:effectLst/>
                        </a:rPr>
                        <a:t>                            7.205,59 </a:t>
                      </a:r>
                      <a:endParaRPr lang="es-EC" sz="1100">
                        <a:solidFill>
                          <a:srgbClr val="000000"/>
                        </a:solidFill>
                        <a:effectLst/>
                        <a:latin typeface="Calibri"/>
                        <a:ea typeface="Calibri"/>
                        <a:cs typeface="Times New Roman"/>
                      </a:endParaRPr>
                    </a:p>
                  </a:txBody>
                  <a:tcPr marL="68580" marR="68580" marT="0" marB="0"/>
                </a:tc>
              </a:tr>
              <a:tr h="249925">
                <a:tc>
                  <a:txBody>
                    <a:bodyPr/>
                    <a:lstStyle/>
                    <a:p>
                      <a:pPr algn="ctr">
                        <a:lnSpc>
                          <a:spcPct val="107000"/>
                        </a:lnSpc>
                        <a:spcAft>
                          <a:spcPts val="0"/>
                        </a:spcAft>
                      </a:pPr>
                      <a:r>
                        <a:rPr lang="es-EC" sz="1000">
                          <a:effectLst/>
                        </a:rPr>
                        <a:t>2</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s-EC" sz="1000">
                          <a:effectLst/>
                        </a:rPr>
                        <a:t>                               10.486,43 </a:t>
                      </a:r>
                      <a:endParaRPr lang="es-EC" sz="1100">
                        <a:solidFill>
                          <a:srgbClr val="000000"/>
                        </a:solidFill>
                        <a:effectLst/>
                        <a:latin typeface="Calibri"/>
                        <a:ea typeface="Calibri"/>
                        <a:cs typeface="Times New Roman"/>
                      </a:endParaRPr>
                    </a:p>
                  </a:txBody>
                  <a:tcPr marL="68580" marR="68580" marT="0" marB="0"/>
                </a:tc>
                <a:tc>
                  <a:txBody>
                    <a:bodyPr/>
                    <a:lstStyle/>
                    <a:p>
                      <a:endParaRPr lang="es-EC" sz="1100">
                        <a:solidFill>
                          <a:srgbClr val="000000"/>
                        </a:solidFill>
                        <a:effectLst/>
                        <a:latin typeface="Calibri Light"/>
                        <a:ea typeface="MS Gothic"/>
                        <a:cs typeface="Times New Roman"/>
                      </a:endParaRPr>
                    </a:p>
                  </a:txBody>
                  <a:tcPr marL="68580" marR="68580" marT="0" marB="0"/>
                </a:tc>
                <a:tc>
                  <a:txBody>
                    <a:bodyPr/>
                    <a:lstStyle/>
                    <a:p>
                      <a:pPr algn="ctr">
                        <a:lnSpc>
                          <a:spcPct val="107000"/>
                        </a:lnSpc>
                        <a:spcAft>
                          <a:spcPts val="0"/>
                        </a:spcAft>
                      </a:pPr>
                      <a:r>
                        <a:rPr lang="es-EC" sz="1000">
                          <a:effectLst/>
                        </a:rPr>
                        <a:t>2</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s-EC" sz="1000">
                          <a:effectLst/>
                        </a:rPr>
                        <a:t>                            7.501,76 </a:t>
                      </a:r>
                      <a:endParaRPr lang="es-EC" sz="1100">
                        <a:solidFill>
                          <a:srgbClr val="000000"/>
                        </a:solidFill>
                        <a:effectLst/>
                        <a:latin typeface="Calibri"/>
                        <a:ea typeface="Calibri"/>
                        <a:cs typeface="Times New Roman"/>
                      </a:endParaRPr>
                    </a:p>
                  </a:txBody>
                  <a:tcPr marL="68580" marR="68580" marT="0" marB="0"/>
                </a:tc>
              </a:tr>
              <a:tr h="249925">
                <a:tc>
                  <a:txBody>
                    <a:bodyPr/>
                    <a:lstStyle/>
                    <a:p>
                      <a:pPr algn="ctr">
                        <a:lnSpc>
                          <a:spcPct val="107000"/>
                        </a:lnSpc>
                        <a:spcAft>
                          <a:spcPts val="0"/>
                        </a:spcAft>
                      </a:pPr>
                      <a:r>
                        <a:rPr lang="es-EC" sz="1000">
                          <a:effectLst/>
                        </a:rPr>
                        <a:t>3</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s-EC" sz="1000">
                          <a:effectLst/>
                        </a:rPr>
                        <a:t>                               10.486,43 </a:t>
                      </a:r>
                      <a:endParaRPr lang="es-EC" sz="1100">
                        <a:solidFill>
                          <a:srgbClr val="000000"/>
                        </a:solidFill>
                        <a:effectLst/>
                        <a:latin typeface="Calibri"/>
                        <a:ea typeface="Calibri"/>
                        <a:cs typeface="Times New Roman"/>
                      </a:endParaRPr>
                    </a:p>
                  </a:txBody>
                  <a:tcPr marL="68580" marR="68580" marT="0" marB="0"/>
                </a:tc>
                <a:tc>
                  <a:txBody>
                    <a:bodyPr/>
                    <a:lstStyle/>
                    <a:p>
                      <a:endParaRPr lang="es-EC" sz="1100">
                        <a:solidFill>
                          <a:srgbClr val="000000"/>
                        </a:solidFill>
                        <a:effectLst/>
                        <a:latin typeface="Calibri Light"/>
                        <a:ea typeface="MS Gothic"/>
                        <a:cs typeface="Times New Roman"/>
                      </a:endParaRPr>
                    </a:p>
                  </a:txBody>
                  <a:tcPr marL="68580" marR="68580" marT="0" marB="0"/>
                </a:tc>
                <a:tc>
                  <a:txBody>
                    <a:bodyPr/>
                    <a:lstStyle/>
                    <a:p>
                      <a:pPr algn="ctr">
                        <a:lnSpc>
                          <a:spcPct val="107000"/>
                        </a:lnSpc>
                        <a:spcAft>
                          <a:spcPts val="0"/>
                        </a:spcAft>
                      </a:pPr>
                      <a:r>
                        <a:rPr lang="es-EC" sz="1000">
                          <a:effectLst/>
                        </a:rPr>
                        <a:t>3</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s-EC" sz="1000">
                          <a:effectLst/>
                        </a:rPr>
                        <a:t>                            7.797,76 </a:t>
                      </a:r>
                      <a:endParaRPr lang="es-EC" sz="1100">
                        <a:solidFill>
                          <a:srgbClr val="000000"/>
                        </a:solidFill>
                        <a:effectLst/>
                        <a:latin typeface="Calibri"/>
                        <a:ea typeface="Calibri"/>
                        <a:cs typeface="Times New Roman"/>
                      </a:endParaRPr>
                    </a:p>
                  </a:txBody>
                  <a:tcPr marL="68580" marR="68580" marT="0" marB="0"/>
                </a:tc>
              </a:tr>
              <a:tr h="249925">
                <a:tc>
                  <a:txBody>
                    <a:bodyPr/>
                    <a:lstStyle/>
                    <a:p>
                      <a:pPr algn="ctr">
                        <a:lnSpc>
                          <a:spcPct val="107000"/>
                        </a:lnSpc>
                        <a:spcAft>
                          <a:spcPts val="0"/>
                        </a:spcAft>
                      </a:pPr>
                      <a:r>
                        <a:rPr lang="es-EC" sz="1000">
                          <a:effectLst/>
                        </a:rPr>
                        <a:t>4</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s-EC" sz="1000">
                          <a:effectLst/>
                        </a:rPr>
                        <a:t>                                 5.844,40 </a:t>
                      </a:r>
                      <a:endParaRPr lang="es-EC" sz="1100">
                        <a:solidFill>
                          <a:srgbClr val="000000"/>
                        </a:solidFill>
                        <a:effectLst/>
                        <a:latin typeface="Calibri"/>
                        <a:ea typeface="Calibri"/>
                        <a:cs typeface="Times New Roman"/>
                      </a:endParaRPr>
                    </a:p>
                  </a:txBody>
                  <a:tcPr marL="68580" marR="68580" marT="0" marB="0"/>
                </a:tc>
                <a:tc>
                  <a:txBody>
                    <a:bodyPr/>
                    <a:lstStyle/>
                    <a:p>
                      <a:endParaRPr lang="es-EC" sz="1100">
                        <a:solidFill>
                          <a:srgbClr val="000000"/>
                        </a:solidFill>
                        <a:effectLst/>
                        <a:latin typeface="Calibri Light"/>
                        <a:ea typeface="MS Gothic"/>
                        <a:cs typeface="Times New Roman"/>
                      </a:endParaRPr>
                    </a:p>
                  </a:txBody>
                  <a:tcPr marL="68580" marR="68580" marT="0" marB="0"/>
                </a:tc>
                <a:tc>
                  <a:txBody>
                    <a:bodyPr/>
                    <a:lstStyle/>
                    <a:p>
                      <a:pPr algn="ctr">
                        <a:lnSpc>
                          <a:spcPct val="107000"/>
                        </a:lnSpc>
                        <a:spcAft>
                          <a:spcPts val="0"/>
                        </a:spcAft>
                      </a:pPr>
                      <a:r>
                        <a:rPr lang="es-EC" sz="1000">
                          <a:effectLst/>
                        </a:rPr>
                        <a:t>4</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s-EC" sz="1000">
                          <a:effectLst/>
                        </a:rPr>
                        <a:t>                            5.844,40 </a:t>
                      </a:r>
                      <a:endParaRPr lang="es-EC" sz="1100">
                        <a:solidFill>
                          <a:srgbClr val="000000"/>
                        </a:solidFill>
                        <a:effectLst/>
                        <a:latin typeface="Calibri"/>
                        <a:ea typeface="Calibri"/>
                        <a:cs typeface="Times New Roman"/>
                      </a:endParaRPr>
                    </a:p>
                  </a:txBody>
                  <a:tcPr marL="68580" marR="68580" marT="0" marB="0"/>
                </a:tc>
              </a:tr>
              <a:tr h="249925">
                <a:tc>
                  <a:txBody>
                    <a:bodyPr/>
                    <a:lstStyle/>
                    <a:p>
                      <a:pPr algn="ctr">
                        <a:lnSpc>
                          <a:spcPct val="107000"/>
                        </a:lnSpc>
                        <a:spcAft>
                          <a:spcPts val="0"/>
                        </a:spcAft>
                      </a:pPr>
                      <a:r>
                        <a:rPr lang="es-EC" sz="1000">
                          <a:effectLst/>
                        </a:rPr>
                        <a:t>5</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s-EC" sz="1000">
                          <a:effectLst/>
                        </a:rPr>
                        <a:t>                                 5.844,40 </a:t>
                      </a:r>
                      <a:endParaRPr lang="es-EC" sz="1100">
                        <a:solidFill>
                          <a:srgbClr val="000000"/>
                        </a:solidFill>
                        <a:effectLst/>
                        <a:latin typeface="Calibri"/>
                        <a:ea typeface="Calibri"/>
                        <a:cs typeface="Times New Roman"/>
                      </a:endParaRPr>
                    </a:p>
                  </a:txBody>
                  <a:tcPr marL="68580" marR="68580" marT="0" marB="0"/>
                </a:tc>
                <a:tc>
                  <a:txBody>
                    <a:bodyPr/>
                    <a:lstStyle/>
                    <a:p>
                      <a:endParaRPr lang="es-EC" sz="1100">
                        <a:solidFill>
                          <a:srgbClr val="000000"/>
                        </a:solidFill>
                        <a:effectLst/>
                        <a:latin typeface="Calibri Light"/>
                        <a:ea typeface="MS Gothic"/>
                        <a:cs typeface="Times New Roman"/>
                      </a:endParaRPr>
                    </a:p>
                  </a:txBody>
                  <a:tcPr marL="68580" marR="68580" marT="0" marB="0"/>
                </a:tc>
                <a:tc>
                  <a:txBody>
                    <a:bodyPr/>
                    <a:lstStyle/>
                    <a:p>
                      <a:pPr algn="ctr">
                        <a:lnSpc>
                          <a:spcPct val="107000"/>
                        </a:lnSpc>
                        <a:spcAft>
                          <a:spcPts val="0"/>
                        </a:spcAft>
                      </a:pPr>
                      <a:r>
                        <a:rPr lang="es-EC" sz="1000">
                          <a:effectLst/>
                        </a:rPr>
                        <a:t>5</a:t>
                      </a:r>
                      <a:endParaRPr lang="es-EC" sz="11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s-EC" sz="1000" dirty="0">
                          <a:effectLst/>
                        </a:rPr>
                        <a:t>                            5.844,40 </a:t>
                      </a:r>
                      <a:endParaRPr lang="es-EC" sz="1100" dirty="0">
                        <a:solidFill>
                          <a:srgbClr val="000000"/>
                        </a:solidFill>
                        <a:effectLst/>
                        <a:latin typeface="Calibri"/>
                        <a:ea typeface="Calibri"/>
                        <a:cs typeface="Times New Roman"/>
                      </a:endParaRPr>
                    </a:p>
                  </a:txBody>
                  <a:tcPr marL="68580" marR="68580" marT="0" marB="0"/>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2748987933"/>
              </p:ext>
            </p:extLst>
          </p:nvPr>
        </p:nvGraphicFramePr>
        <p:xfrm>
          <a:off x="504056" y="3789040"/>
          <a:ext cx="7799512" cy="2520279"/>
        </p:xfrm>
        <a:graphic>
          <a:graphicData uri="http://schemas.openxmlformats.org/drawingml/2006/table">
            <a:tbl>
              <a:tblPr firstRow="1" firstCol="1" bandRow="1">
                <a:tableStyleId>{5C22544A-7EE6-4342-B048-85BDC9FD1C3A}</a:tableStyleId>
              </a:tblPr>
              <a:tblGrid>
                <a:gridCol w="1754890"/>
                <a:gridCol w="1581741"/>
                <a:gridCol w="1581741"/>
                <a:gridCol w="2881140"/>
              </a:tblGrid>
              <a:tr h="280031">
                <a:tc gridSpan="4">
                  <a:txBody>
                    <a:bodyPr/>
                    <a:lstStyle/>
                    <a:p>
                      <a:pPr algn="ctr">
                        <a:lnSpc>
                          <a:spcPct val="107000"/>
                        </a:lnSpc>
                        <a:spcAft>
                          <a:spcPts val="0"/>
                        </a:spcAft>
                      </a:pPr>
                      <a:r>
                        <a:rPr lang="es-EC" sz="1100">
                          <a:effectLst/>
                        </a:rPr>
                        <a:t>Cálculo de la Tasa interna de Retorno</a:t>
                      </a:r>
                      <a:endParaRPr lang="es-EC" sz="1100">
                        <a:solidFill>
                          <a:srgbClr val="000000"/>
                        </a:solidFill>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280031">
                <a:tc gridSpan="4">
                  <a:txBody>
                    <a:bodyPr/>
                    <a:lstStyle/>
                    <a:p>
                      <a:pPr algn="ctr">
                        <a:lnSpc>
                          <a:spcPct val="107000"/>
                        </a:lnSpc>
                        <a:spcAft>
                          <a:spcPts val="0"/>
                        </a:spcAft>
                      </a:pPr>
                      <a:r>
                        <a:rPr lang="es-EC" sz="1100">
                          <a:effectLst/>
                        </a:rPr>
                        <a:t> </a:t>
                      </a:r>
                      <a:endParaRPr lang="es-EC" sz="1100">
                        <a:solidFill>
                          <a:srgbClr val="000000"/>
                        </a:solidFill>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280031">
                <a:tc gridSpan="4">
                  <a:txBody>
                    <a:bodyPr/>
                    <a:lstStyle/>
                    <a:p>
                      <a:pPr algn="ctr">
                        <a:lnSpc>
                          <a:spcPct val="107000"/>
                        </a:lnSpc>
                        <a:spcAft>
                          <a:spcPts val="0"/>
                        </a:spcAft>
                      </a:pPr>
                      <a:r>
                        <a:rPr lang="es-EC" sz="1100">
                          <a:effectLst/>
                        </a:rPr>
                        <a:t>Análisis Sin Financiamiento</a:t>
                      </a:r>
                      <a:endParaRPr lang="es-EC" sz="1100">
                        <a:solidFill>
                          <a:srgbClr val="000000"/>
                        </a:solidFill>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280031">
                <a:tc>
                  <a:txBody>
                    <a:bodyPr/>
                    <a:lstStyle/>
                    <a:p>
                      <a:pPr>
                        <a:lnSpc>
                          <a:spcPct val="107000"/>
                        </a:lnSpc>
                        <a:spcAft>
                          <a:spcPts val="0"/>
                        </a:spcAft>
                      </a:pPr>
                      <a:r>
                        <a:rPr lang="es-EC" sz="1100">
                          <a:effectLst/>
                        </a:rPr>
                        <a:t>FACTOR</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VALOR</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TMAR</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EVALUACIÓN</a:t>
                      </a:r>
                      <a:endParaRPr lang="es-EC" sz="1100">
                        <a:solidFill>
                          <a:srgbClr val="000000"/>
                        </a:solidFill>
                        <a:effectLst/>
                        <a:latin typeface="Calibri"/>
                        <a:ea typeface="Calibri"/>
                        <a:cs typeface="Times New Roman"/>
                      </a:endParaRPr>
                    </a:p>
                  </a:txBody>
                  <a:tcPr marL="68580" marR="68580" marT="0" marB="0"/>
                </a:tc>
              </a:tr>
              <a:tr h="280031">
                <a:tc>
                  <a:txBody>
                    <a:bodyPr/>
                    <a:lstStyle/>
                    <a:p>
                      <a:pPr algn="ctr">
                        <a:lnSpc>
                          <a:spcPct val="107000"/>
                        </a:lnSpc>
                        <a:spcAft>
                          <a:spcPts val="0"/>
                        </a:spcAft>
                      </a:pPr>
                      <a:r>
                        <a:rPr lang="es-EC" sz="1100">
                          <a:effectLst/>
                        </a:rPr>
                        <a:t>TIR</a:t>
                      </a:r>
                      <a:endParaRPr lang="es-EC" sz="110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C" sz="1100">
                          <a:effectLst/>
                        </a:rPr>
                        <a:t>33,40%</a:t>
                      </a:r>
                      <a:endParaRPr lang="es-EC" sz="110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C" sz="1100">
                          <a:effectLst/>
                        </a:rPr>
                        <a:t>19,66%</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RENTABLE</a:t>
                      </a:r>
                      <a:endParaRPr lang="es-EC" sz="1100">
                        <a:solidFill>
                          <a:srgbClr val="000000"/>
                        </a:solidFill>
                        <a:effectLst/>
                        <a:latin typeface="Calibri"/>
                        <a:ea typeface="Calibri"/>
                        <a:cs typeface="Times New Roman"/>
                      </a:endParaRPr>
                    </a:p>
                  </a:txBody>
                  <a:tcPr marL="68580" marR="68580" marT="0" marB="0"/>
                </a:tc>
              </a:tr>
              <a:tr h="280031">
                <a:tc>
                  <a:txBody>
                    <a:bodyPr/>
                    <a:lstStyle/>
                    <a:p>
                      <a:pPr>
                        <a:lnSpc>
                          <a:spcPct val="107000"/>
                        </a:lnSpc>
                        <a:spcAft>
                          <a:spcPts val="0"/>
                        </a:spcAft>
                      </a:pPr>
                      <a:r>
                        <a:rPr lang="es-EC" sz="1100">
                          <a:effectLst/>
                        </a:rPr>
                        <a:t>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 </a:t>
                      </a:r>
                      <a:endParaRPr lang="es-EC" sz="1100">
                        <a:solidFill>
                          <a:srgbClr val="000000"/>
                        </a:solidFill>
                        <a:effectLst/>
                        <a:latin typeface="Calibri"/>
                        <a:ea typeface="Calibri"/>
                        <a:cs typeface="Times New Roman"/>
                      </a:endParaRPr>
                    </a:p>
                  </a:txBody>
                  <a:tcPr marL="68580" marR="68580" marT="0" marB="0"/>
                </a:tc>
              </a:tr>
              <a:tr h="280031">
                <a:tc gridSpan="4">
                  <a:txBody>
                    <a:bodyPr/>
                    <a:lstStyle/>
                    <a:p>
                      <a:pPr algn="ctr">
                        <a:lnSpc>
                          <a:spcPct val="107000"/>
                        </a:lnSpc>
                        <a:spcAft>
                          <a:spcPts val="0"/>
                        </a:spcAft>
                      </a:pPr>
                      <a:r>
                        <a:rPr lang="es-EC" sz="1100">
                          <a:effectLst/>
                        </a:rPr>
                        <a:t>Análisis Con Financiamiento</a:t>
                      </a:r>
                      <a:endParaRPr lang="es-EC" sz="1100">
                        <a:solidFill>
                          <a:srgbClr val="000000"/>
                        </a:solidFill>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280031">
                <a:tc>
                  <a:txBody>
                    <a:bodyPr/>
                    <a:lstStyle/>
                    <a:p>
                      <a:pPr>
                        <a:lnSpc>
                          <a:spcPct val="107000"/>
                        </a:lnSpc>
                        <a:spcAft>
                          <a:spcPts val="0"/>
                        </a:spcAft>
                      </a:pPr>
                      <a:r>
                        <a:rPr lang="es-EC" sz="1100">
                          <a:effectLst/>
                        </a:rPr>
                        <a:t>FACTOR</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VALOR</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TMAR</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a:effectLst/>
                        </a:rPr>
                        <a:t>EVALUACIÓN</a:t>
                      </a:r>
                      <a:endParaRPr lang="es-EC" sz="1100">
                        <a:solidFill>
                          <a:srgbClr val="000000"/>
                        </a:solidFill>
                        <a:effectLst/>
                        <a:latin typeface="Calibri"/>
                        <a:ea typeface="Calibri"/>
                        <a:cs typeface="Times New Roman"/>
                      </a:endParaRPr>
                    </a:p>
                  </a:txBody>
                  <a:tcPr marL="68580" marR="68580" marT="0" marB="0"/>
                </a:tc>
              </a:tr>
              <a:tr h="280031">
                <a:tc>
                  <a:txBody>
                    <a:bodyPr/>
                    <a:lstStyle/>
                    <a:p>
                      <a:pPr algn="ctr">
                        <a:lnSpc>
                          <a:spcPct val="107000"/>
                        </a:lnSpc>
                        <a:spcAft>
                          <a:spcPts val="0"/>
                        </a:spcAft>
                      </a:pPr>
                      <a:r>
                        <a:rPr lang="es-EC" sz="1100">
                          <a:effectLst/>
                        </a:rPr>
                        <a:t>TIR</a:t>
                      </a:r>
                      <a:endParaRPr lang="es-EC" sz="110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C" sz="1100">
                          <a:effectLst/>
                        </a:rPr>
                        <a:t>41,86%</a:t>
                      </a:r>
                      <a:endParaRPr lang="es-EC" sz="110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C" sz="1100">
                          <a:effectLst/>
                        </a:rPr>
                        <a:t>14,30%</a:t>
                      </a:r>
                      <a:endParaRPr lang="es-EC" sz="11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100" dirty="0">
                          <a:effectLst/>
                        </a:rPr>
                        <a:t>RENTABLE</a:t>
                      </a:r>
                      <a:endParaRPr lang="es-EC" sz="1100" dirty="0">
                        <a:solidFill>
                          <a:srgbClr val="000000"/>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8899539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VAN</a:t>
            </a: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1809260799"/>
              </p:ext>
            </p:extLst>
          </p:nvPr>
        </p:nvGraphicFramePr>
        <p:xfrm>
          <a:off x="457200" y="1340768"/>
          <a:ext cx="7620000" cy="4680521"/>
        </p:xfrm>
        <a:graphic>
          <a:graphicData uri="http://schemas.openxmlformats.org/drawingml/2006/table">
            <a:tbl>
              <a:tblPr firstRow="1" firstCol="1" bandRow="1">
                <a:tableStyleId>{5C22544A-7EE6-4342-B048-85BDC9FD1C3A}</a:tableStyleId>
              </a:tblPr>
              <a:tblGrid>
                <a:gridCol w="544068"/>
                <a:gridCol w="1001268"/>
                <a:gridCol w="1001268"/>
                <a:gridCol w="2657856"/>
                <a:gridCol w="1248156"/>
                <a:gridCol w="1167384"/>
              </a:tblGrid>
              <a:tr h="482296">
                <a:tc gridSpan="5">
                  <a:txBody>
                    <a:bodyPr/>
                    <a:lstStyle/>
                    <a:p>
                      <a:pPr algn="r">
                        <a:lnSpc>
                          <a:spcPct val="107000"/>
                        </a:lnSpc>
                        <a:spcAft>
                          <a:spcPts val="0"/>
                        </a:spcAft>
                      </a:pPr>
                      <a:r>
                        <a:rPr lang="es-EC" sz="1200" dirty="0" smtClean="0">
                          <a:effectLst/>
                        </a:rPr>
                        <a:t>CON FINANACIAMIENTO - TMAR</a:t>
                      </a:r>
                      <a:r>
                        <a:rPr lang="es-EC" sz="1200" dirty="0">
                          <a:effectLst/>
                        </a:rPr>
                        <a:t>:</a:t>
                      </a:r>
                      <a:endParaRPr lang="es-EC" sz="2000" dirty="0">
                        <a:solidFill>
                          <a:srgbClr val="000000"/>
                        </a:solidFill>
                        <a:effectLst/>
                        <a:latin typeface="Calibri"/>
                        <a:ea typeface="Calibri"/>
                        <a:cs typeface="Times New Roman"/>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r">
                        <a:lnSpc>
                          <a:spcPct val="107000"/>
                        </a:lnSpc>
                        <a:spcAft>
                          <a:spcPts val="0"/>
                        </a:spcAft>
                      </a:pPr>
                      <a:r>
                        <a:rPr lang="es-EC" sz="1200">
                          <a:effectLst/>
                        </a:rPr>
                        <a:t>14,30%</a:t>
                      </a:r>
                      <a:endParaRPr lang="es-EC" sz="2000">
                        <a:solidFill>
                          <a:srgbClr val="000000"/>
                        </a:solidFill>
                        <a:effectLst/>
                        <a:latin typeface="Calibri"/>
                        <a:ea typeface="Calibri"/>
                        <a:cs typeface="Times New Roman"/>
                      </a:endParaRPr>
                    </a:p>
                  </a:txBody>
                  <a:tcPr marL="68580" marR="68580" marT="0" marB="0" anchor="ctr"/>
                </a:tc>
              </a:tr>
              <a:tr h="482296">
                <a:tc>
                  <a:txBody>
                    <a:bodyPr/>
                    <a:lstStyle/>
                    <a:p>
                      <a:pPr algn="r">
                        <a:lnSpc>
                          <a:spcPct val="107000"/>
                        </a:lnSpc>
                        <a:spcAft>
                          <a:spcPts val="0"/>
                        </a:spcAft>
                      </a:pPr>
                      <a:r>
                        <a:rPr lang="es-EC" sz="1200">
                          <a:effectLst/>
                        </a:rPr>
                        <a:t>AÑOS</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INGRESOS</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EGRESOS</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FLUJO DE FONDOS</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FF ACTUALIZADO</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FF ACUMULADO</a:t>
                      </a:r>
                      <a:endParaRPr lang="es-EC" sz="2000">
                        <a:solidFill>
                          <a:srgbClr val="000000"/>
                        </a:solidFill>
                        <a:effectLst/>
                        <a:latin typeface="Calibri"/>
                        <a:ea typeface="Calibri"/>
                        <a:cs typeface="Times New Roman"/>
                      </a:endParaRPr>
                    </a:p>
                  </a:txBody>
                  <a:tcPr marL="68580" marR="68580" marT="0" marB="0" anchor="ctr"/>
                </a:tc>
              </a:tr>
              <a:tr h="482296">
                <a:tc>
                  <a:txBody>
                    <a:bodyPr/>
                    <a:lstStyle/>
                    <a:p>
                      <a:pPr algn="r">
                        <a:lnSpc>
                          <a:spcPct val="107000"/>
                        </a:lnSpc>
                        <a:spcAft>
                          <a:spcPts val="0"/>
                        </a:spcAft>
                      </a:pPr>
                      <a:r>
                        <a:rPr lang="es-EC" sz="1200">
                          <a:effectLst/>
                        </a:rPr>
                        <a:t>0</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7.400,00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21.400,00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-14.000,00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-14.000,00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   </a:t>
                      </a:r>
                      <a:endParaRPr lang="es-EC" sz="2000">
                        <a:solidFill>
                          <a:srgbClr val="000000"/>
                        </a:solidFill>
                        <a:effectLst/>
                        <a:latin typeface="Calibri"/>
                        <a:ea typeface="Calibri"/>
                        <a:cs typeface="Times New Roman"/>
                      </a:endParaRPr>
                    </a:p>
                  </a:txBody>
                  <a:tcPr marL="68580" marR="68580" marT="0" marB="0" anchor="ctr"/>
                </a:tc>
              </a:tr>
              <a:tr h="482296">
                <a:tc>
                  <a:txBody>
                    <a:bodyPr/>
                    <a:lstStyle/>
                    <a:p>
                      <a:pPr algn="r">
                        <a:lnSpc>
                          <a:spcPct val="107000"/>
                        </a:lnSpc>
                        <a:spcAft>
                          <a:spcPts val="0"/>
                        </a:spcAft>
                      </a:pPr>
                      <a:r>
                        <a:rPr lang="es-EC" sz="1200">
                          <a:effectLst/>
                        </a:rPr>
                        <a:t>1</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432.280,39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425.074,80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7.205,59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6.304,30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6.304,30 </a:t>
                      </a:r>
                      <a:endParaRPr lang="es-EC" sz="2000">
                        <a:solidFill>
                          <a:srgbClr val="000000"/>
                        </a:solidFill>
                        <a:effectLst/>
                        <a:latin typeface="Calibri"/>
                        <a:ea typeface="Calibri"/>
                        <a:cs typeface="Times New Roman"/>
                      </a:endParaRPr>
                    </a:p>
                  </a:txBody>
                  <a:tcPr marL="68580" marR="68580" marT="0" marB="0" anchor="ctr"/>
                </a:tc>
              </a:tr>
              <a:tr h="482296">
                <a:tc>
                  <a:txBody>
                    <a:bodyPr/>
                    <a:lstStyle/>
                    <a:p>
                      <a:pPr algn="r">
                        <a:lnSpc>
                          <a:spcPct val="107000"/>
                        </a:lnSpc>
                        <a:spcAft>
                          <a:spcPts val="0"/>
                        </a:spcAft>
                      </a:pPr>
                      <a:r>
                        <a:rPr lang="es-EC" sz="1200">
                          <a:effectLst/>
                        </a:rPr>
                        <a:t>2</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432.280,39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424.778,63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7.501,76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5.742,44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12.046,74 </a:t>
                      </a:r>
                      <a:endParaRPr lang="es-EC" sz="2000">
                        <a:solidFill>
                          <a:srgbClr val="000000"/>
                        </a:solidFill>
                        <a:effectLst/>
                        <a:latin typeface="Calibri"/>
                        <a:ea typeface="Calibri"/>
                        <a:cs typeface="Times New Roman"/>
                      </a:endParaRPr>
                    </a:p>
                  </a:txBody>
                  <a:tcPr marL="68580" marR="68580" marT="0" marB="0" anchor="ctr"/>
                </a:tc>
              </a:tr>
              <a:tr h="482296">
                <a:tc>
                  <a:txBody>
                    <a:bodyPr/>
                    <a:lstStyle/>
                    <a:p>
                      <a:pPr algn="r">
                        <a:lnSpc>
                          <a:spcPct val="107000"/>
                        </a:lnSpc>
                        <a:spcAft>
                          <a:spcPts val="0"/>
                        </a:spcAft>
                      </a:pPr>
                      <a:r>
                        <a:rPr lang="es-EC" sz="1200">
                          <a:effectLst/>
                        </a:rPr>
                        <a:t>3</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432.280,39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424.482,63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7.797,76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5.222,40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17.269,14 </a:t>
                      </a:r>
                      <a:endParaRPr lang="es-EC" sz="2000">
                        <a:solidFill>
                          <a:srgbClr val="000000"/>
                        </a:solidFill>
                        <a:effectLst/>
                        <a:latin typeface="Calibri"/>
                        <a:ea typeface="Calibri"/>
                        <a:cs typeface="Times New Roman"/>
                      </a:endParaRPr>
                    </a:p>
                  </a:txBody>
                  <a:tcPr marL="68580" marR="68580" marT="0" marB="0" anchor="ctr"/>
                </a:tc>
              </a:tr>
              <a:tr h="482296">
                <a:tc>
                  <a:txBody>
                    <a:bodyPr/>
                    <a:lstStyle/>
                    <a:p>
                      <a:pPr algn="r">
                        <a:lnSpc>
                          <a:spcPct val="107000"/>
                        </a:lnSpc>
                        <a:spcAft>
                          <a:spcPts val="0"/>
                        </a:spcAft>
                      </a:pPr>
                      <a:r>
                        <a:rPr lang="es-EC" sz="1200">
                          <a:effectLst/>
                        </a:rPr>
                        <a:t>4</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432.280,39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426.435,99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5.844,40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3.424,58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20.693,72 </a:t>
                      </a:r>
                      <a:endParaRPr lang="es-EC" sz="2000">
                        <a:solidFill>
                          <a:srgbClr val="000000"/>
                        </a:solidFill>
                        <a:effectLst/>
                        <a:latin typeface="Calibri"/>
                        <a:ea typeface="Calibri"/>
                        <a:cs typeface="Times New Roman"/>
                      </a:endParaRPr>
                    </a:p>
                  </a:txBody>
                  <a:tcPr marL="68580" marR="68580" marT="0" marB="0" anchor="ctr"/>
                </a:tc>
              </a:tr>
              <a:tr h="482296">
                <a:tc>
                  <a:txBody>
                    <a:bodyPr/>
                    <a:lstStyle/>
                    <a:p>
                      <a:pPr algn="r">
                        <a:lnSpc>
                          <a:spcPct val="107000"/>
                        </a:lnSpc>
                        <a:spcAft>
                          <a:spcPts val="0"/>
                        </a:spcAft>
                      </a:pPr>
                      <a:r>
                        <a:rPr lang="es-EC" sz="1200">
                          <a:effectLst/>
                        </a:rPr>
                        <a:t>5</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432.280,39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426.435,99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5.844,40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2.996,22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23.689,94 </a:t>
                      </a:r>
                      <a:endParaRPr lang="es-EC" sz="2000">
                        <a:solidFill>
                          <a:srgbClr val="000000"/>
                        </a:solidFill>
                        <a:effectLst/>
                        <a:latin typeface="Calibri"/>
                        <a:ea typeface="Calibri"/>
                        <a:cs typeface="Times New Roman"/>
                      </a:endParaRPr>
                    </a:p>
                  </a:txBody>
                  <a:tcPr marL="68580" marR="68580" marT="0" marB="0" anchor="ctr"/>
                </a:tc>
              </a:tr>
              <a:tr h="506410">
                <a:tc>
                  <a:txBody>
                    <a:bodyPr/>
                    <a:lstStyle/>
                    <a:p>
                      <a:pPr algn="r">
                        <a:lnSpc>
                          <a:spcPct val="107000"/>
                        </a:lnSpc>
                        <a:spcAft>
                          <a:spcPts val="0"/>
                        </a:spcAft>
                      </a:pPr>
                      <a:r>
                        <a:rPr lang="es-EC" sz="1200">
                          <a:effectLst/>
                        </a:rPr>
                        <a:t>VAN</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2.168.801,94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2.148.608,04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9.689,94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9.689,94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a:t>
                      </a:r>
                      <a:endParaRPr lang="es-EC" sz="2000">
                        <a:solidFill>
                          <a:srgbClr val="000000"/>
                        </a:solidFill>
                        <a:effectLst/>
                        <a:latin typeface="Calibri"/>
                        <a:ea typeface="Calibri"/>
                        <a:cs typeface="Times New Roman"/>
                      </a:endParaRPr>
                    </a:p>
                  </a:txBody>
                  <a:tcPr marL="68580" marR="68580" marT="0" marB="0" anchor="ctr"/>
                </a:tc>
              </a:tr>
              <a:tr h="315743">
                <a:tc>
                  <a:txBody>
                    <a:bodyPr/>
                    <a:lstStyle/>
                    <a:p>
                      <a:pPr algn="r">
                        <a:lnSpc>
                          <a:spcPct val="107000"/>
                        </a:lnSpc>
                        <a:spcAft>
                          <a:spcPts val="0"/>
                        </a:spcAft>
                      </a:pPr>
                      <a:r>
                        <a:rPr lang="es-EC" sz="1200">
                          <a:effectLst/>
                        </a:rPr>
                        <a:t> </a:t>
                      </a:r>
                      <a:endParaRPr lang="es-EC" sz="2000">
                        <a:solidFill>
                          <a:srgbClr val="000000"/>
                        </a:solidFill>
                        <a:effectLst/>
                        <a:latin typeface="Calibri"/>
                        <a:ea typeface="Calibri"/>
                        <a:cs typeface="Times New Roman"/>
                      </a:endParaRPr>
                    </a:p>
                  </a:txBody>
                  <a:tcPr marL="68580" marR="68580" marT="0" marB="0" anchor="ctr"/>
                </a:tc>
                <a:tc gridSpan="3">
                  <a:txBody>
                    <a:bodyPr/>
                    <a:lstStyle/>
                    <a:p>
                      <a:pPr algn="r">
                        <a:lnSpc>
                          <a:spcPct val="107000"/>
                        </a:lnSpc>
                        <a:spcAft>
                          <a:spcPts val="0"/>
                        </a:spcAft>
                      </a:pPr>
                      <a:r>
                        <a:rPr lang="es-EC" sz="1200">
                          <a:effectLst/>
                        </a:rPr>
                        <a:t>SUMATORIA DE FLUJOS ACTUALIZADOS </a:t>
                      </a:r>
                      <a:endParaRPr lang="es-EC" sz="2000">
                        <a:solidFill>
                          <a:srgbClr val="000000"/>
                        </a:solidFill>
                        <a:effectLst/>
                        <a:latin typeface="Calibri"/>
                        <a:ea typeface="Calibri"/>
                        <a:cs typeface="Times New Roman"/>
                      </a:endParaRPr>
                    </a:p>
                  </a:txBody>
                  <a:tcPr marL="68580" marR="68580" marT="0" marB="0" anchor="ctr"/>
                </a:tc>
                <a:tc hMerge="1">
                  <a:txBody>
                    <a:bodyPr/>
                    <a:lstStyle/>
                    <a:p>
                      <a:endParaRPr lang="es-EC"/>
                    </a:p>
                  </a:txBody>
                  <a:tcPr/>
                </a:tc>
                <a:tc hMerge="1">
                  <a:txBody>
                    <a:bodyPr/>
                    <a:lstStyle/>
                    <a:p>
                      <a:endParaRPr lang="es-EC"/>
                    </a:p>
                  </a:txBody>
                  <a:tcPr/>
                </a:tc>
                <a:tc>
                  <a:txBody>
                    <a:bodyPr/>
                    <a:lstStyle/>
                    <a:p>
                      <a:pPr algn="r">
                        <a:lnSpc>
                          <a:spcPct val="107000"/>
                        </a:lnSpc>
                        <a:spcAft>
                          <a:spcPts val="0"/>
                        </a:spcAft>
                      </a:pPr>
                      <a:r>
                        <a:rPr lang="es-EC" sz="1200">
                          <a:effectLst/>
                        </a:rPr>
                        <a:t>             23.689,94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dirty="0">
                          <a:effectLst/>
                        </a:rPr>
                        <a:t> </a:t>
                      </a:r>
                      <a:endParaRPr lang="es-EC" sz="2000" dirty="0">
                        <a:solidFill>
                          <a:srgbClr val="000000"/>
                        </a:solidFill>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4184624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710389688"/>
              </p:ext>
            </p:extLst>
          </p:nvPr>
        </p:nvGraphicFramePr>
        <p:xfrm>
          <a:off x="457200" y="548681"/>
          <a:ext cx="7620000" cy="5184574"/>
        </p:xfrm>
        <a:graphic>
          <a:graphicData uri="http://schemas.openxmlformats.org/drawingml/2006/table">
            <a:tbl>
              <a:tblPr firstRow="1" firstCol="1" bandRow="1">
                <a:tableStyleId>{5C22544A-7EE6-4342-B048-85BDC9FD1C3A}</a:tableStyleId>
              </a:tblPr>
              <a:tblGrid>
                <a:gridCol w="560832"/>
                <a:gridCol w="1039368"/>
                <a:gridCol w="1039368"/>
                <a:gridCol w="2467356"/>
                <a:gridCol w="1298448"/>
                <a:gridCol w="1214628"/>
              </a:tblGrid>
              <a:tr h="513324">
                <a:tc gridSpan="5">
                  <a:txBody>
                    <a:bodyPr/>
                    <a:lstStyle/>
                    <a:p>
                      <a:pPr algn="r">
                        <a:lnSpc>
                          <a:spcPct val="107000"/>
                        </a:lnSpc>
                        <a:spcAft>
                          <a:spcPts val="0"/>
                        </a:spcAft>
                      </a:pPr>
                      <a:r>
                        <a:rPr lang="es-EC" sz="1200" dirty="0" smtClean="0">
                          <a:effectLst/>
                        </a:rPr>
                        <a:t>SIN FINANCIAMIENTO - TMAR</a:t>
                      </a:r>
                      <a:r>
                        <a:rPr lang="es-EC" sz="1200" dirty="0">
                          <a:effectLst/>
                        </a:rPr>
                        <a:t>:</a:t>
                      </a:r>
                      <a:endParaRPr lang="es-EC" sz="2000" dirty="0">
                        <a:solidFill>
                          <a:srgbClr val="000000"/>
                        </a:solidFill>
                        <a:effectLst/>
                        <a:latin typeface="Calibri"/>
                        <a:ea typeface="Calibri"/>
                        <a:cs typeface="Times New Roman"/>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r">
                        <a:lnSpc>
                          <a:spcPct val="107000"/>
                        </a:lnSpc>
                        <a:spcAft>
                          <a:spcPts val="0"/>
                        </a:spcAft>
                      </a:pPr>
                      <a:r>
                        <a:rPr lang="es-EC" sz="1200">
                          <a:effectLst/>
                        </a:rPr>
                        <a:t>19,66%</a:t>
                      </a:r>
                      <a:endParaRPr lang="es-EC" sz="2000">
                        <a:solidFill>
                          <a:srgbClr val="000000"/>
                        </a:solidFill>
                        <a:effectLst/>
                        <a:latin typeface="Calibri"/>
                        <a:ea typeface="Calibri"/>
                        <a:cs typeface="Times New Roman"/>
                      </a:endParaRPr>
                    </a:p>
                  </a:txBody>
                  <a:tcPr marL="68580" marR="68580" marT="0" marB="0" anchor="ctr"/>
                </a:tc>
              </a:tr>
              <a:tr h="513324">
                <a:tc>
                  <a:txBody>
                    <a:bodyPr/>
                    <a:lstStyle/>
                    <a:p>
                      <a:pPr algn="r">
                        <a:lnSpc>
                          <a:spcPct val="107000"/>
                        </a:lnSpc>
                        <a:spcAft>
                          <a:spcPts val="0"/>
                        </a:spcAft>
                      </a:pPr>
                      <a:r>
                        <a:rPr lang="es-EC" sz="1200">
                          <a:effectLst/>
                        </a:rPr>
                        <a:t>AÑOS</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INGRESOS</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EGRESOS</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FLUJO DE FONDOS</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FF ACTUALIZADO</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FF ACUMULADO</a:t>
                      </a:r>
                      <a:endParaRPr lang="es-EC" sz="2000">
                        <a:solidFill>
                          <a:srgbClr val="000000"/>
                        </a:solidFill>
                        <a:effectLst/>
                        <a:latin typeface="Calibri"/>
                        <a:ea typeface="Calibri"/>
                        <a:cs typeface="Times New Roman"/>
                      </a:endParaRPr>
                    </a:p>
                  </a:txBody>
                  <a:tcPr marL="68580" marR="68580" marT="0" marB="0" anchor="ctr"/>
                </a:tc>
              </a:tr>
              <a:tr h="513324">
                <a:tc>
                  <a:txBody>
                    <a:bodyPr/>
                    <a:lstStyle/>
                    <a:p>
                      <a:pPr algn="r">
                        <a:lnSpc>
                          <a:spcPct val="107000"/>
                        </a:lnSpc>
                        <a:spcAft>
                          <a:spcPts val="0"/>
                        </a:spcAft>
                      </a:pPr>
                      <a:r>
                        <a:rPr lang="es-EC" sz="1200">
                          <a:effectLst/>
                        </a:rPr>
                        <a:t>0</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21.400,00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-21.400,00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-21.400,00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   </a:t>
                      </a:r>
                      <a:endParaRPr lang="es-EC" sz="2000">
                        <a:solidFill>
                          <a:srgbClr val="000000"/>
                        </a:solidFill>
                        <a:effectLst/>
                        <a:latin typeface="Calibri"/>
                        <a:ea typeface="Calibri"/>
                        <a:cs typeface="Times New Roman"/>
                      </a:endParaRPr>
                    </a:p>
                  </a:txBody>
                  <a:tcPr marL="68580" marR="68580" marT="0" marB="0" anchor="ctr"/>
                </a:tc>
              </a:tr>
              <a:tr h="513324">
                <a:tc>
                  <a:txBody>
                    <a:bodyPr/>
                    <a:lstStyle/>
                    <a:p>
                      <a:pPr algn="r">
                        <a:lnSpc>
                          <a:spcPct val="107000"/>
                        </a:lnSpc>
                        <a:spcAft>
                          <a:spcPts val="0"/>
                        </a:spcAft>
                      </a:pPr>
                      <a:r>
                        <a:rPr lang="es-EC" sz="1200">
                          <a:effectLst/>
                        </a:rPr>
                        <a:t>1</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432.280,39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421.794,13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10.486,26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8.763,38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8.763,38 </a:t>
                      </a:r>
                      <a:endParaRPr lang="es-EC" sz="2000">
                        <a:solidFill>
                          <a:srgbClr val="000000"/>
                        </a:solidFill>
                        <a:effectLst/>
                        <a:latin typeface="Calibri"/>
                        <a:ea typeface="Calibri"/>
                        <a:cs typeface="Times New Roman"/>
                      </a:endParaRPr>
                    </a:p>
                  </a:txBody>
                  <a:tcPr marL="68580" marR="68580" marT="0" marB="0" anchor="ctr"/>
                </a:tc>
              </a:tr>
              <a:tr h="513324">
                <a:tc>
                  <a:txBody>
                    <a:bodyPr/>
                    <a:lstStyle/>
                    <a:p>
                      <a:pPr algn="r">
                        <a:lnSpc>
                          <a:spcPct val="107000"/>
                        </a:lnSpc>
                        <a:spcAft>
                          <a:spcPts val="0"/>
                        </a:spcAft>
                      </a:pPr>
                      <a:r>
                        <a:rPr lang="es-EC" sz="1200">
                          <a:effectLst/>
                        </a:rPr>
                        <a:t>2</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432.280,39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421.793,96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10.486,43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7.323,68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16.087,06 </a:t>
                      </a:r>
                      <a:endParaRPr lang="es-EC" sz="2000">
                        <a:solidFill>
                          <a:srgbClr val="000000"/>
                        </a:solidFill>
                        <a:effectLst/>
                        <a:latin typeface="Calibri"/>
                        <a:ea typeface="Calibri"/>
                        <a:cs typeface="Times New Roman"/>
                      </a:endParaRPr>
                    </a:p>
                  </a:txBody>
                  <a:tcPr marL="68580" marR="68580" marT="0" marB="0" anchor="ctr"/>
                </a:tc>
              </a:tr>
              <a:tr h="538991">
                <a:tc>
                  <a:txBody>
                    <a:bodyPr/>
                    <a:lstStyle/>
                    <a:p>
                      <a:pPr algn="r">
                        <a:lnSpc>
                          <a:spcPct val="107000"/>
                        </a:lnSpc>
                        <a:spcAft>
                          <a:spcPts val="0"/>
                        </a:spcAft>
                      </a:pPr>
                      <a:r>
                        <a:rPr lang="es-EC" sz="1200">
                          <a:effectLst/>
                        </a:rPr>
                        <a:t>3</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432.280,39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421.793,96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10.486,43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6.120,41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22.207,47 </a:t>
                      </a:r>
                      <a:endParaRPr lang="es-EC" sz="2000">
                        <a:solidFill>
                          <a:srgbClr val="000000"/>
                        </a:solidFill>
                        <a:effectLst/>
                        <a:latin typeface="Calibri"/>
                        <a:ea typeface="Calibri"/>
                        <a:cs typeface="Times New Roman"/>
                      </a:endParaRPr>
                    </a:p>
                  </a:txBody>
                  <a:tcPr marL="68580" marR="68580" marT="0" marB="0" anchor="ctr"/>
                </a:tc>
              </a:tr>
              <a:tr h="513324">
                <a:tc>
                  <a:txBody>
                    <a:bodyPr/>
                    <a:lstStyle/>
                    <a:p>
                      <a:pPr algn="r">
                        <a:lnSpc>
                          <a:spcPct val="107000"/>
                        </a:lnSpc>
                        <a:spcAft>
                          <a:spcPts val="0"/>
                        </a:spcAft>
                      </a:pPr>
                      <a:r>
                        <a:rPr lang="es-EC" sz="1200">
                          <a:effectLst/>
                        </a:rPr>
                        <a:t>4</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432.280,39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426.435,99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5.844,40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2.850,65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25.058,12 </a:t>
                      </a:r>
                      <a:endParaRPr lang="es-EC" sz="2000">
                        <a:solidFill>
                          <a:srgbClr val="000000"/>
                        </a:solidFill>
                        <a:effectLst/>
                        <a:latin typeface="Calibri"/>
                        <a:ea typeface="Calibri"/>
                        <a:cs typeface="Times New Roman"/>
                      </a:endParaRPr>
                    </a:p>
                  </a:txBody>
                  <a:tcPr marL="68580" marR="68580" marT="0" marB="0" anchor="ctr"/>
                </a:tc>
              </a:tr>
              <a:tr h="513324">
                <a:tc>
                  <a:txBody>
                    <a:bodyPr/>
                    <a:lstStyle/>
                    <a:p>
                      <a:pPr algn="r">
                        <a:lnSpc>
                          <a:spcPct val="107000"/>
                        </a:lnSpc>
                        <a:spcAft>
                          <a:spcPts val="0"/>
                        </a:spcAft>
                      </a:pPr>
                      <a:r>
                        <a:rPr lang="es-EC" sz="1200">
                          <a:effectLst/>
                        </a:rPr>
                        <a:t>5</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432.280,39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426.435,99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5.844,40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2.382,29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27.440,41 </a:t>
                      </a:r>
                      <a:endParaRPr lang="es-EC" sz="2000">
                        <a:solidFill>
                          <a:srgbClr val="000000"/>
                        </a:solidFill>
                        <a:effectLst/>
                        <a:latin typeface="Calibri"/>
                        <a:ea typeface="Calibri"/>
                        <a:cs typeface="Times New Roman"/>
                      </a:endParaRPr>
                    </a:p>
                  </a:txBody>
                  <a:tcPr marL="68580" marR="68580" marT="0" marB="0" anchor="ctr"/>
                </a:tc>
              </a:tr>
              <a:tr h="538991">
                <a:tc>
                  <a:txBody>
                    <a:bodyPr/>
                    <a:lstStyle/>
                    <a:p>
                      <a:pPr algn="r">
                        <a:lnSpc>
                          <a:spcPct val="107000"/>
                        </a:lnSpc>
                        <a:spcAft>
                          <a:spcPts val="0"/>
                        </a:spcAft>
                      </a:pPr>
                      <a:r>
                        <a:rPr lang="es-EC" sz="1200">
                          <a:effectLst/>
                        </a:rPr>
                        <a:t>VAN</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2.161.401,94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2.139.654,04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6.040,41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6.040,41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a:effectLst/>
                        </a:rPr>
                        <a:t> </a:t>
                      </a:r>
                      <a:endParaRPr lang="es-EC" sz="2000">
                        <a:solidFill>
                          <a:srgbClr val="000000"/>
                        </a:solidFill>
                        <a:effectLst/>
                        <a:latin typeface="Calibri"/>
                        <a:ea typeface="Calibri"/>
                        <a:cs typeface="Times New Roman"/>
                      </a:endParaRPr>
                    </a:p>
                  </a:txBody>
                  <a:tcPr marL="68580" marR="68580" marT="0" marB="0" anchor="ctr"/>
                </a:tc>
              </a:tr>
              <a:tr h="513324">
                <a:tc>
                  <a:txBody>
                    <a:bodyPr/>
                    <a:lstStyle/>
                    <a:p>
                      <a:pPr algn="r">
                        <a:lnSpc>
                          <a:spcPct val="107000"/>
                        </a:lnSpc>
                        <a:spcAft>
                          <a:spcPts val="0"/>
                        </a:spcAft>
                      </a:pPr>
                      <a:r>
                        <a:rPr lang="es-EC" sz="1200">
                          <a:effectLst/>
                        </a:rPr>
                        <a:t> </a:t>
                      </a:r>
                      <a:endParaRPr lang="es-EC" sz="2000">
                        <a:solidFill>
                          <a:srgbClr val="000000"/>
                        </a:solidFill>
                        <a:effectLst/>
                        <a:latin typeface="Calibri"/>
                        <a:ea typeface="Calibri"/>
                        <a:cs typeface="Times New Roman"/>
                      </a:endParaRPr>
                    </a:p>
                  </a:txBody>
                  <a:tcPr marL="68580" marR="68580" marT="0" marB="0" anchor="ctr"/>
                </a:tc>
                <a:tc gridSpan="3">
                  <a:txBody>
                    <a:bodyPr/>
                    <a:lstStyle/>
                    <a:p>
                      <a:pPr algn="r">
                        <a:lnSpc>
                          <a:spcPct val="107000"/>
                        </a:lnSpc>
                        <a:spcAft>
                          <a:spcPts val="0"/>
                        </a:spcAft>
                      </a:pPr>
                      <a:r>
                        <a:rPr lang="es-EC" sz="1200">
                          <a:effectLst/>
                        </a:rPr>
                        <a:t> SUMATORIA DE FLUJOS ACTUALIZADOS </a:t>
                      </a:r>
                      <a:endParaRPr lang="es-EC" sz="2000">
                        <a:solidFill>
                          <a:srgbClr val="000000"/>
                        </a:solidFill>
                        <a:effectLst/>
                        <a:latin typeface="Calibri"/>
                        <a:ea typeface="Calibri"/>
                        <a:cs typeface="Times New Roman"/>
                      </a:endParaRPr>
                    </a:p>
                  </a:txBody>
                  <a:tcPr marL="68580" marR="68580" marT="0" marB="0" anchor="ctr"/>
                </a:tc>
                <a:tc hMerge="1">
                  <a:txBody>
                    <a:bodyPr/>
                    <a:lstStyle/>
                    <a:p>
                      <a:endParaRPr lang="es-EC"/>
                    </a:p>
                  </a:txBody>
                  <a:tcPr/>
                </a:tc>
                <a:tc hMerge="1">
                  <a:txBody>
                    <a:bodyPr/>
                    <a:lstStyle/>
                    <a:p>
                      <a:endParaRPr lang="es-EC"/>
                    </a:p>
                  </a:txBody>
                  <a:tcPr/>
                </a:tc>
                <a:tc>
                  <a:txBody>
                    <a:bodyPr/>
                    <a:lstStyle/>
                    <a:p>
                      <a:pPr algn="r">
                        <a:lnSpc>
                          <a:spcPct val="107000"/>
                        </a:lnSpc>
                        <a:spcAft>
                          <a:spcPts val="0"/>
                        </a:spcAft>
                      </a:pPr>
                      <a:r>
                        <a:rPr lang="es-EC" sz="1200">
                          <a:effectLst/>
                        </a:rPr>
                        <a:t>             27.440,41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200" dirty="0">
                          <a:effectLst/>
                        </a:rPr>
                        <a:t> </a:t>
                      </a:r>
                      <a:endParaRPr lang="es-EC" sz="2000" dirty="0">
                        <a:solidFill>
                          <a:srgbClr val="000000"/>
                        </a:solidFill>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6958912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457200" y="274638"/>
            <a:ext cx="7620000" cy="1143000"/>
          </a:xfrm>
        </p:spPr>
        <p:txBody>
          <a:bodyPr/>
          <a:lstStyle/>
          <a:p>
            <a:pPr algn="ctr"/>
            <a:r>
              <a:rPr lang="es-EC" dirty="0" smtClean="0"/>
              <a:t>RELACION COSTO BENEFICIO</a:t>
            </a:r>
            <a:endParaRPr lang="es-EC" dirty="0"/>
          </a:p>
        </p:txBody>
      </p:sp>
      <p:graphicFrame>
        <p:nvGraphicFramePr>
          <p:cNvPr id="2" name="1 Tabla"/>
          <p:cNvGraphicFramePr>
            <a:graphicFrameLocks noGrp="1"/>
          </p:cNvGraphicFramePr>
          <p:nvPr>
            <p:extLst>
              <p:ext uri="{D42A27DB-BD31-4B8C-83A1-F6EECF244321}">
                <p14:modId xmlns:p14="http://schemas.microsoft.com/office/powerpoint/2010/main" val="3184389798"/>
              </p:ext>
            </p:extLst>
          </p:nvPr>
        </p:nvGraphicFramePr>
        <p:xfrm>
          <a:off x="457200" y="1484784"/>
          <a:ext cx="7620000" cy="4464495"/>
        </p:xfrm>
        <a:graphic>
          <a:graphicData uri="http://schemas.openxmlformats.org/drawingml/2006/table">
            <a:tbl>
              <a:tblPr firstRow="1" firstCol="1" bandRow="1">
                <a:tableStyleId>{5C22544A-7EE6-4342-B048-85BDC9FD1C3A}</a:tableStyleId>
              </a:tblPr>
              <a:tblGrid>
                <a:gridCol w="874951"/>
                <a:gridCol w="2958676"/>
                <a:gridCol w="1275843"/>
                <a:gridCol w="1153899"/>
                <a:gridCol w="1356631"/>
              </a:tblGrid>
              <a:tr h="496055">
                <a:tc gridSpan="5">
                  <a:txBody>
                    <a:bodyPr/>
                    <a:lstStyle/>
                    <a:p>
                      <a:pPr algn="ctr">
                        <a:lnSpc>
                          <a:spcPct val="107000"/>
                        </a:lnSpc>
                        <a:spcAft>
                          <a:spcPts val="0"/>
                        </a:spcAft>
                      </a:pPr>
                      <a:r>
                        <a:rPr lang="es-EC" sz="1400">
                          <a:effectLst/>
                        </a:rPr>
                        <a:t>RELACIÓN BENEFICIO COSTO PARA EL PROYECTO</a:t>
                      </a:r>
                      <a:endParaRPr lang="es-EC" sz="2000">
                        <a:solidFill>
                          <a:srgbClr val="000000"/>
                        </a:solidFill>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96055">
                <a:tc gridSpan="5">
                  <a:txBody>
                    <a:bodyPr/>
                    <a:lstStyle/>
                    <a:p>
                      <a:pPr algn="ctr">
                        <a:lnSpc>
                          <a:spcPct val="107000"/>
                        </a:lnSpc>
                        <a:spcAft>
                          <a:spcPts val="0"/>
                        </a:spcAft>
                      </a:pPr>
                      <a:r>
                        <a:rPr lang="es-EC" sz="1400">
                          <a:effectLst/>
                        </a:rPr>
                        <a:t>ANÁLISIS CON FINANCIAMIENTO</a:t>
                      </a:r>
                      <a:endParaRPr lang="es-EC" sz="2000">
                        <a:solidFill>
                          <a:srgbClr val="000000"/>
                        </a:solidFill>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96055">
                <a:tc>
                  <a:txBody>
                    <a:bodyPr/>
                    <a:lstStyle/>
                    <a:p>
                      <a:pPr>
                        <a:lnSpc>
                          <a:spcPct val="107000"/>
                        </a:lnSpc>
                        <a:spcAft>
                          <a:spcPts val="0"/>
                        </a:spcAft>
                      </a:pPr>
                      <a:r>
                        <a:rPr lang="es-EC" sz="1400">
                          <a:effectLst/>
                        </a:rPr>
                        <a:t>Factor</a:t>
                      </a:r>
                      <a:endParaRPr lang="es-EC" sz="20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s-EC" sz="1400">
                          <a:effectLst/>
                        </a:rPr>
                        <a:t>Ítem</a:t>
                      </a:r>
                      <a:endParaRPr lang="es-EC" sz="20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s-EC" sz="1400">
                          <a:effectLst/>
                        </a:rPr>
                        <a:t>Monto</a:t>
                      </a:r>
                      <a:endParaRPr lang="es-EC" sz="20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400">
                          <a:effectLst/>
                        </a:rPr>
                        <a:t>Valor</a:t>
                      </a:r>
                      <a:endParaRPr lang="es-EC" sz="20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400">
                          <a:effectLst/>
                        </a:rPr>
                        <a:t>Evaluación</a:t>
                      </a:r>
                      <a:endParaRPr lang="es-EC" sz="2000">
                        <a:solidFill>
                          <a:srgbClr val="000000"/>
                        </a:solidFill>
                        <a:effectLst/>
                        <a:latin typeface="Calibri"/>
                        <a:ea typeface="Calibri"/>
                        <a:cs typeface="Times New Roman"/>
                      </a:endParaRPr>
                    </a:p>
                  </a:txBody>
                  <a:tcPr marL="68580" marR="68580" marT="0" marB="0"/>
                </a:tc>
              </a:tr>
              <a:tr h="496055">
                <a:tc>
                  <a:txBody>
                    <a:bodyPr/>
                    <a:lstStyle/>
                    <a:p>
                      <a:pPr algn="ctr">
                        <a:lnSpc>
                          <a:spcPct val="107000"/>
                        </a:lnSpc>
                        <a:spcAft>
                          <a:spcPts val="0"/>
                        </a:spcAft>
                      </a:pPr>
                      <a:r>
                        <a:rPr lang="es-EC" sz="1400">
                          <a:effectLst/>
                        </a:rPr>
                        <a:t>R b/c</a:t>
                      </a:r>
                      <a:endParaRPr lang="es-EC" sz="20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400">
                          <a:effectLst/>
                        </a:rPr>
                        <a:t>∑ Flujo de Fondos Actualizado </a:t>
                      </a:r>
                      <a:endParaRPr lang="es-EC" sz="20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400">
                          <a:effectLst/>
                        </a:rPr>
                        <a:t> $  23.689,94 </a:t>
                      </a:r>
                      <a:endParaRPr lang="es-EC" sz="20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s-EC" sz="1400">
                          <a:effectLst/>
                        </a:rPr>
                        <a:t> $         1,11 </a:t>
                      </a:r>
                      <a:endParaRPr lang="es-EC" sz="20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s-EC" sz="1400">
                          <a:effectLst/>
                        </a:rPr>
                        <a:t>RENTABLE</a:t>
                      </a:r>
                      <a:endParaRPr lang="es-EC" sz="2000">
                        <a:solidFill>
                          <a:srgbClr val="000000"/>
                        </a:solidFill>
                        <a:effectLst/>
                        <a:latin typeface="Calibri"/>
                        <a:ea typeface="Calibri"/>
                        <a:cs typeface="Times New Roman"/>
                      </a:endParaRPr>
                    </a:p>
                  </a:txBody>
                  <a:tcPr marL="68580" marR="68580" marT="0" marB="0"/>
                </a:tc>
              </a:tr>
              <a:tr h="496055">
                <a:tc>
                  <a:txBody>
                    <a:bodyPr/>
                    <a:lstStyle/>
                    <a:p>
                      <a:pPr algn="ctr">
                        <a:lnSpc>
                          <a:spcPct val="107000"/>
                        </a:lnSpc>
                        <a:spcAft>
                          <a:spcPts val="0"/>
                        </a:spcAft>
                      </a:pPr>
                      <a:r>
                        <a:rPr lang="es-EC" sz="1400">
                          <a:effectLst/>
                        </a:rPr>
                        <a:t> </a:t>
                      </a:r>
                      <a:endParaRPr lang="es-EC" sz="20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400">
                          <a:effectLst/>
                        </a:rPr>
                        <a:t>Inversión</a:t>
                      </a:r>
                      <a:endParaRPr lang="es-EC" sz="20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400">
                          <a:effectLst/>
                        </a:rPr>
                        <a:t> $  21.400,00 </a:t>
                      </a:r>
                      <a:endParaRPr lang="es-EC" sz="20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s-EC" sz="1400">
                          <a:effectLst/>
                        </a:rPr>
                        <a:t> </a:t>
                      </a:r>
                      <a:endParaRPr lang="es-EC" sz="20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s-EC" sz="1400">
                          <a:effectLst/>
                        </a:rPr>
                        <a:t> </a:t>
                      </a:r>
                      <a:endParaRPr lang="es-EC" sz="2000">
                        <a:solidFill>
                          <a:srgbClr val="000000"/>
                        </a:solidFill>
                        <a:effectLst/>
                        <a:latin typeface="Calibri"/>
                        <a:ea typeface="Calibri"/>
                        <a:cs typeface="Times New Roman"/>
                      </a:endParaRPr>
                    </a:p>
                  </a:txBody>
                  <a:tcPr marL="68580" marR="68580" marT="0" marB="0"/>
                </a:tc>
              </a:tr>
              <a:tr h="496055">
                <a:tc gridSpan="5">
                  <a:txBody>
                    <a:bodyPr/>
                    <a:lstStyle/>
                    <a:p>
                      <a:pPr algn="ctr">
                        <a:lnSpc>
                          <a:spcPct val="107000"/>
                        </a:lnSpc>
                        <a:spcAft>
                          <a:spcPts val="0"/>
                        </a:spcAft>
                      </a:pPr>
                      <a:r>
                        <a:rPr lang="es-EC" sz="1400">
                          <a:effectLst/>
                        </a:rPr>
                        <a:t>ANÁLISIS SIN FINANCIAMIENTO</a:t>
                      </a:r>
                      <a:endParaRPr lang="es-EC" sz="2000">
                        <a:solidFill>
                          <a:srgbClr val="000000"/>
                        </a:solidFill>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96055">
                <a:tc>
                  <a:txBody>
                    <a:bodyPr/>
                    <a:lstStyle/>
                    <a:p>
                      <a:pPr>
                        <a:lnSpc>
                          <a:spcPct val="107000"/>
                        </a:lnSpc>
                        <a:spcAft>
                          <a:spcPts val="0"/>
                        </a:spcAft>
                      </a:pPr>
                      <a:r>
                        <a:rPr lang="es-EC" sz="1400">
                          <a:effectLst/>
                        </a:rPr>
                        <a:t>Factor</a:t>
                      </a:r>
                      <a:endParaRPr lang="es-EC" sz="20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s-EC" sz="1400">
                          <a:effectLst/>
                        </a:rPr>
                        <a:t>Ítem</a:t>
                      </a:r>
                      <a:endParaRPr lang="es-EC" sz="20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s-EC" sz="1400">
                          <a:effectLst/>
                        </a:rPr>
                        <a:t>Monto</a:t>
                      </a:r>
                      <a:endParaRPr lang="es-EC" sz="20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400">
                          <a:effectLst/>
                        </a:rPr>
                        <a:t>Valor</a:t>
                      </a:r>
                      <a:endParaRPr lang="es-EC" sz="20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400">
                          <a:effectLst/>
                        </a:rPr>
                        <a:t>Evaluación</a:t>
                      </a:r>
                      <a:endParaRPr lang="es-EC" sz="2000">
                        <a:solidFill>
                          <a:srgbClr val="000000"/>
                        </a:solidFill>
                        <a:effectLst/>
                        <a:latin typeface="Calibri"/>
                        <a:ea typeface="Calibri"/>
                        <a:cs typeface="Times New Roman"/>
                      </a:endParaRPr>
                    </a:p>
                  </a:txBody>
                  <a:tcPr marL="68580" marR="68580" marT="0" marB="0"/>
                </a:tc>
              </a:tr>
              <a:tr h="496055">
                <a:tc>
                  <a:txBody>
                    <a:bodyPr/>
                    <a:lstStyle/>
                    <a:p>
                      <a:pPr algn="ctr">
                        <a:lnSpc>
                          <a:spcPct val="107000"/>
                        </a:lnSpc>
                        <a:spcAft>
                          <a:spcPts val="0"/>
                        </a:spcAft>
                      </a:pPr>
                      <a:r>
                        <a:rPr lang="es-EC" sz="1400">
                          <a:effectLst/>
                        </a:rPr>
                        <a:t>R b/c</a:t>
                      </a:r>
                      <a:endParaRPr lang="es-EC" sz="20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400">
                          <a:effectLst/>
                        </a:rPr>
                        <a:t>∑ Flujo de Fondos Actualizado </a:t>
                      </a:r>
                      <a:endParaRPr lang="es-EC" sz="20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400">
                          <a:effectLst/>
                        </a:rPr>
                        <a:t> $  27.440,41 </a:t>
                      </a:r>
                      <a:endParaRPr lang="es-EC" sz="20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s-EC" sz="1400">
                          <a:effectLst/>
                        </a:rPr>
                        <a:t> $         1,28 </a:t>
                      </a:r>
                      <a:endParaRPr lang="es-EC" sz="20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s-EC" sz="1400">
                          <a:effectLst/>
                        </a:rPr>
                        <a:t>RENTABLE</a:t>
                      </a:r>
                      <a:endParaRPr lang="es-EC" sz="2000">
                        <a:solidFill>
                          <a:srgbClr val="000000"/>
                        </a:solidFill>
                        <a:effectLst/>
                        <a:latin typeface="Calibri"/>
                        <a:ea typeface="Calibri"/>
                        <a:cs typeface="Times New Roman"/>
                      </a:endParaRPr>
                    </a:p>
                  </a:txBody>
                  <a:tcPr marL="68580" marR="68580" marT="0" marB="0"/>
                </a:tc>
              </a:tr>
              <a:tr h="496055">
                <a:tc>
                  <a:txBody>
                    <a:bodyPr/>
                    <a:lstStyle/>
                    <a:p>
                      <a:pPr algn="ctr">
                        <a:lnSpc>
                          <a:spcPct val="107000"/>
                        </a:lnSpc>
                        <a:spcAft>
                          <a:spcPts val="0"/>
                        </a:spcAft>
                      </a:pPr>
                      <a:r>
                        <a:rPr lang="es-EC" sz="1400">
                          <a:effectLst/>
                        </a:rPr>
                        <a:t> </a:t>
                      </a:r>
                      <a:endParaRPr lang="es-EC" sz="20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400">
                          <a:effectLst/>
                        </a:rPr>
                        <a:t>Inversión</a:t>
                      </a:r>
                      <a:endParaRPr lang="es-EC" sz="20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400">
                          <a:effectLst/>
                        </a:rPr>
                        <a:t> $  21.400,00 </a:t>
                      </a:r>
                      <a:endParaRPr lang="es-EC" sz="20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s-EC" sz="1400">
                          <a:effectLst/>
                        </a:rPr>
                        <a:t> </a:t>
                      </a:r>
                      <a:endParaRPr lang="es-EC" sz="20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s-EC" sz="1400" dirty="0">
                          <a:effectLst/>
                        </a:rPr>
                        <a:t> </a:t>
                      </a:r>
                      <a:endParaRPr lang="es-EC" sz="2000" dirty="0">
                        <a:solidFill>
                          <a:srgbClr val="000000"/>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1435556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461928431"/>
              </p:ext>
            </p:extLst>
          </p:nvPr>
        </p:nvGraphicFramePr>
        <p:xfrm>
          <a:off x="506307" y="836712"/>
          <a:ext cx="7620000" cy="1368153"/>
        </p:xfrm>
        <a:graphic>
          <a:graphicData uri="http://schemas.openxmlformats.org/drawingml/2006/table">
            <a:tbl>
              <a:tblPr firstRow="1" firstCol="1" bandRow="1">
                <a:tableStyleId>{5C22544A-7EE6-4342-B048-85BDC9FD1C3A}</a:tableStyleId>
              </a:tblPr>
              <a:tblGrid>
                <a:gridCol w="1905000"/>
                <a:gridCol w="1905000"/>
                <a:gridCol w="1905000"/>
                <a:gridCol w="1905000"/>
              </a:tblGrid>
              <a:tr h="456051">
                <a:tc>
                  <a:txBody>
                    <a:bodyPr/>
                    <a:lstStyle/>
                    <a:p>
                      <a:pPr algn="r">
                        <a:lnSpc>
                          <a:spcPct val="107000"/>
                        </a:lnSpc>
                        <a:spcAft>
                          <a:spcPts val="0"/>
                        </a:spcAft>
                      </a:pPr>
                      <a:r>
                        <a:rPr lang="es-EC" sz="1100" dirty="0" smtClean="0">
                          <a:effectLst/>
                        </a:rPr>
                        <a:t>PERIODO DE RECUPERACION DE LA INVERSION</a:t>
                      </a:r>
                      <a:r>
                        <a:rPr lang="es-EC" sz="1100" dirty="0">
                          <a:effectLst/>
                        </a:rPr>
                        <a:t> </a:t>
                      </a:r>
                      <a:endParaRPr lang="es-EC" sz="1800" dirty="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600" dirty="0">
                          <a:effectLst/>
                        </a:rPr>
                        <a:t>AÑOS</a:t>
                      </a:r>
                      <a:endParaRPr lang="es-EC" sz="2800" dirty="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600" dirty="0">
                          <a:effectLst/>
                        </a:rPr>
                        <a:t>MESES</a:t>
                      </a:r>
                      <a:endParaRPr lang="es-EC" sz="2800" dirty="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600">
                          <a:effectLst/>
                        </a:rPr>
                        <a:t>DIAS</a:t>
                      </a:r>
                      <a:endParaRPr lang="es-EC" sz="2800">
                        <a:solidFill>
                          <a:srgbClr val="000000"/>
                        </a:solidFill>
                        <a:effectLst/>
                        <a:latin typeface="Calibri"/>
                        <a:ea typeface="Calibri"/>
                        <a:cs typeface="Times New Roman"/>
                      </a:endParaRPr>
                    </a:p>
                  </a:txBody>
                  <a:tcPr marL="68580" marR="68580" marT="0" marB="0" anchor="ctr"/>
                </a:tc>
              </a:tr>
              <a:tr h="456051">
                <a:tc>
                  <a:txBody>
                    <a:bodyPr/>
                    <a:lstStyle/>
                    <a:p>
                      <a:pPr algn="r">
                        <a:lnSpc>
                          <a:spcPct val="107000"/>
                        </a:lnSpc>
                        <a:spcAft>
                          <a:spcPts val="0"/>
                        </a:spcAft>
                      </a:pPr>
                      <a:r>
                        <a:rPr lang="es-EC" sz="1100">
                          <a:effectLst/>
                        </a:rPr>
                        <a:t>CON APALANCAMIENTO FINANCIERO</a:t>
                      </a:r>
                      <a:endParaRPr lang="es-EC" sz="18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600">
                          <a:effectLst/>
                        </a:rPr>
                        <a:t>3</a:t>
                      </a:r>
                      <a:endParaRPr lang="es-EC" sz="28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600" dirty="0">
                          <a:effectLst/>
                        </a:rPr>
                        <a:t>2</a:t>
                      </a:r>
                      <a:endParaRPr lang="es-EC" sz="2800" dirty="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600" dirty="0">
                          <a:effectLst/>
                        </a:rPr>
                        <a:t>24</a:t>
                      </a:r>
                      <a:endParaRPr lang="es-EC" sz="2800" dirty="0">
                        <a:solidFill>
                          <a:srgbClr val="000000"/>
                        </a:solidFill>
                        <a:effectLst/>
                        <a:latin typeface="Calibri"/>
                        <a:ea typeface="Calibri"/>
                        <a:cs typeface="Times New Roman"/>
                      </a:endParaRPr>
                    </a:p>
                  </a:txBody>
                  <a:tcPr marL="68580" marR="68580" marT="0" marB="0" anchor="ctr"/>
                </a:tc>
              </a:tr>
              <a:tr h="456051">
                <a:tc>
                  <a:txBody>
                    <a:bodyPr/>
                    <a:lstStyle/>
                    <a:p>
                      <a:pPr algn="r">
                        <a:lnSpc>
                          <a:spcPct val="107000"/>
                        </a:lnSpc>
                        <a:spcAft>
                          <a:spcPts val="0"/>
                        </a:spcAft>
                      </a:pPr>
                      <a:r>
                        <a:rPr lang="es-EC" sz="1100">
                          <a:effectLst/>
                        </a:rPr>
                        <a:t>SIN APALANCAMIENTO FINANCIERO</a:t>
                      </a:r>
                      <a:endParaRPr lang="es-EC" sz="18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600">
                          <a:effectLst/>
                        </a:rPr>
                        <a:t>2</a:t>
                      </a:r>
                      <a:endParaRPr lang="es-EC" sz="28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600">
                          <a:effectLst/>
                        </a:rPr>
                        <a:t>10</a:t>
                      </a:r>
                      <a:endParaRPr lang="es-EC" sz="28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600" dirty="0">
                          <a:effectLst/>
                        </a:rPr>
                        <a:t>12</a:t>
                      </a:r>
                      <a:endParaRPr lang="es-EC" sz="2800" dirty="0">
                        <a:solidFill>
                          <a:srgbClr val="000000"/>
                        </a:solidFill>
                        <a:effectLst/>
                        <a:latin typeface="Calibri"/>
                        <a:ea typeface="Calibri"/>
                        <a:cs typeface="Times New Roman"/>
                      </a:endParaRPr>
                    </a:p>
                  </a:txBody>
                  <a:tcPr marL="68580" marR="68580" marT="0" marB="0" anchor="ctr"/>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2171532765"/>
              </p:ext>
            </p:extLst>
          </p:nvPr>
        </p:nvGraphicFramePr>
        <p:xfrm>
          <a:off x="457200" y="2564904"/>
          <a:ext cx="7620000" cy="3384378"/>
        </p:xfrm>
        <a:graphic>
          <a:graphicData uri="http://schemas.openxmlformats.org/drawingml/2006/table">
            <a:tbl>
              <a:tblPr firstRow="1" firstCol="1" bandRow="1">
                <a:tableStyleId>{5C22544A-7EE6-4342-B048-85BDC9FD1C3A}</a:tableStyleId>
              </a:tblPr>
              <a:tblGrid>
                <a:gridCol w="2785872"/>
                <a:gridCol w="792480"/>
                <a:gridCol w="979932"/>
                <a:gridCol w="1040892"/>
                <a:gridCol w="1072896"/>
                <a:gridCol w="947928"/>
              </a:tblGrid>
              <a:tr h="564063">
                <a:tc>
                  <a:txBody>
                    <a:bodyPr/>
                    <a:lstStyle/>
                    <a:p>
                      <a:r>
                        <a:rPr lang="es-ES" sz="2000" dirty="0" smtClean="0">
                          <a:solidFill>
                            <a:srgbClr val="000000"/>
                          </a:solidFill>
                          <a:effectLst/>
                          <a:latin typeface="Calibri Light"/>
                          <a:ea typeface="MS Gothic"/>
                          <a:cs typeface="Times New Roman"/>
                        </a:rPr>
                        <a:t>PUNTO DE EQUILIBRIO</a:t>
                      </a:r>
                      <a:endParaRPr lang="es-EC" sz="2000" dirty="0">
                        <a:solidFill>
                          <a:srgbClr val="000000"/>
                        </a:solidFill>
                        <a:effectLst/>
                        <a:latin typeface="Calibri Light"/>
                        <a:ea typeface="MS Gothic"/>
                        <a:cs typeface="Times New Roman"/>
                      </a:endParaRPr>
                    </a:p>
                  </a:txBody>
                  <a:tcPr marL="68580" marR="68580" marT="0" marB="0" anchor="ctr"/>
                </a:tc>
                <a:tc>
                  <a:txBody>
                    <a:bodyPr/>
                    <a:lstStyle/>
                    <a:p>
                      <a:endParaRPr lang="es-EC" sz="2000">
                        <a:solidFill>
                          <a:srgbClr val="000000"/>
                        </a:solidFill>
                        <a:effectLst/>
                        <a:latin typeface="Calibri Light"/>
                        <a:ea typeface="MS Gothic"/>
                        <a:cs typeface="Times New Roman"/>
                      </a:endParaRPr>
                    </a:p>
                  </a:txBody>
                  <a:tcPr marL="68580" marR="68580" marT="0" marB="0" anchor="ctr"/>
                </a:tc>
                <a:tc>
                  <a:txBody>
                    <a:bodyPr/>
                    <a:lstStyle/>
                    <a:p>
                      <a:pPr algn="r">
                        <a:lnSpc>
                          <a:spcPct val="107000"/>
                        </a:lnSpc>
                        <a:spcAft>
                          <a:spcPts val="0"/>
                        </a:spcAft>
                      </a:pPr>
                      <a:r>
                        <a:rPr lang="es-EC" sz="1400">
                          <a:effectLst/>
                        </a:rPr>
                        <a:t>Clásico</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400">
                          <a:effectLst/>
                        </a:rPr>
                        <a:t>Aventura</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400">
                          <a:effectLst/>
                        </a:rPr>
                        <a:t>Comunitario</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400">
                          <a:effectLst/>
                        </a:rPr>
                        <a:t>Yasuní</a:t>
                      </a:r>
                      <a:endParaRPr lang="es-EC" sz="2000">
                        <a:solidFill>
                          <a:srgbClr val="000000"/>
                        </a:solidFill>
                        <a:effectLst/>
                        <a:latin typeface="Calibri"/>
                        <a:ea typeface="Calibri"/>
                        <a:cs typeface="Times New Roman"/>
                      </a:endParaRPr>
                    </a:p>
                  </a:txBody>
                  <a:tcPr marL="68580" marR="68580" marT="0" marB="0" anchor="ctr"/>
                </a:tc>
              </a:tr>
              <a:tr h="564063">
                <a:tc>
                  <a:txBody>
                    <a:bodyPr/>
                    <a:lstStyle/>
                    <a:p>
                      <a:pPr algn="r">
                        <a:lnSpc>
                          <a:spcPct val="107000"/>
                        </a:lnSpc>
                        <a:spcAft>
                          <a:spcPts val="0"/>
                        </a:spcAft>
                      </a:pPr>
                      <a:r>
                        <a:rPr lang="es-EC" sz="1400">
                          <a:effectLst/>
                        </a:rPr>
                        <a:t>Costos</a:t>
                      </a:r>
                      <a:endParaRPr lang="es-EC" sz="2000">
                        <a:solidFill>
                          <a:srgbClr val="000000"/>
                        </a:solidFill>
                        <a:effectLst/>
                        <a:latin typeface="Calibri"/>
                        <a:ea typeface="Calibri"/>
                        <a:cs typeface="Times New Roman"/>
                      </a:endParaRPr>
                    </a:p>
                  </a:txBody>
                  <a:tcPr marL="68580" marR="68580" marT="0" marB="0" anchor="ctr"/>
                </a:tc>
                <a:tc>
                  <a:txBody>
                    <a:bodyPr/>
                    <a:lstStyle/>
                    <a:p>
                      <a:endParaRPr lang="es-EC" sz="2000">
                        <a:solidFill>
                          <a:srgbClr val="000000"/>
                        </a:solidFill>
                        <a:effectLst/>
                        <a:latin typeface="Calibri Light"/>
                        <a:ea typeface="MS Gothic"/>
                        <a:cs typeface="Times New Roman"/>
                      </a:endParaRPr>
                    </a:p>
                  </a:txBody>
                  <a:tcPr marL="68580" marR="68580" marT="0" marB="0" anchor="ctr"/>
                </a:tc>
                <a:tc>
                  <a:txBody>
                    <a:bodyPr/>
                    <a:lstStyle/>
                    <a:p>
                      <a:pPr algn="r">
                        <a:lnSpc>
                          <a:spcPct val="107000"/>
                        </a:lnSpc>
                        <a:spcAft>
                          <a:spcPts val="0"/>
                        </a:spcAft>
                      </a:pPr>
                      <a:r>
                        <a:rPr lang="es-EC" sz="1400">
                          <a:effectLst/>
                        </a:rPr>
                        <a:t>             269,12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400">
                          <a:effectLst/>
                        </a:rPr>
                        <a:t>               329,12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400">
                          <a:effectLst/>
                        </a:rPr>
                        <a:t>                710,37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400">
                          <a:effectLst/>
                        </a:rPr>
                        <a:t>            790,37 </a:t>
                      </a:r>
                      <a:endParaRPr lang="es-EC" sz="2000">
                        <a:solidFill>
                          <a:srgbClr val="000000"/>
                        </a:solidFill>
                        <a:effectLst/>
                        <a:latin typeface="Calibri"/>
                        <a:ea typeface="Calibri"/>
                        <a:cs typeface="Times New Roman"/>
                      </a:endParaRPr>
                    </a:p>
                  </a:txBody>
                  <a:tcPr marL="68580" marR="68580" marT="0" marB="0" anchor="ctr"/>
                </a:tc>
              </a:tr>
              <a:tr h="564063">
                <a:tc>
                  <a:txBody>
                    <a:bodyPr/>
                    <a:lstStyle/>
                    <a:p>
                      <a:pPr algn="r">
                        <a:lnSpc>
                          <a:spcPct val="107000"/>
                        </a:lnSpc>
                        <a:spcAft>
                          <a:spcPts val="0"/>
                        </a:spcAft>
                      </a:pPr>
                      <a:r>
                        <a:rPr lang="es-EC" sz="1400">
                          <a:effectLst/>
                        </a:rPr>
                        <a:t>Precio de venta unidad</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400">
                          <a:effectLst/>
                        </a:rPr>
                        <a:t>0</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400">
                          <a:effectLst/>
                        </a:rPr>
                        <a:t>             307,81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400">
                          <a:effectLst/>
                        </a:rPr>
                        <a:t>               379,75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400">
                          <a:effectLst/>
                        </a:rPr>
                        <a:t>                845,63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400">
                          <a:effectLst/>
                        </a:rPr>
                        <a:t>            936,35 </a:t>
                      </a:r>
                      <a:endParaRPr lang="es-EC" sz="2000">
                        <a:solidFill>
                          <a:srgbClr val="000000"/>
                        </a:solidFill>
                        <a:effectLst/>
                        <a:latin typeface="Calibri"/>
                        <a:ea typeface="Calibri"/>
                        <a:cs typeface="Times New Roman"/>
                      </a:endParaRPr>
                    </a:p>
                  </a:txBody>
                  <a:tcPr marL="68580" marR="68580" marT="0" marB="0" anchor="ctr"/>
                </a:tc>
              </a:tr>
              <a:tr h="564063">
                <a:tc>
                  <a:txBody>
                    <a:bodyPr/>
                    <a:lstStyle/>
                    <a:p>
                      <a:pPr algn="r">
                        <a:lnSpc>
                          <a:spcPct val="107000"/>
                        </a:lnSpc>
                        <a:spcAft>
                          <a:spcPts val="0"/>
                        </a:spcAft>
                      </a:pPr>
                      <a:r>
                        <a:rPr lang="es-EC" sz="1400">
                          <a:effectLst/>
                        </a:rPr>
                        <a:t>Unidades totales de equilibrio</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400">
                          <a:effectLst/>
                        </a:rPr>
                        <a:t>220,67 </a:t>
                      </a:r>
                      <a:endParaRPr lang="es-EC" sz="2000">
                        <a:solidFill>
                          <a:srgbClr val="000000"/>
                        </a:solidFill>
                        <a:effectLst/>
                        <a:latin typeface="Calibri"/>
                        <a:ea typeface="Calibri"/>
                        <a:cs typeface="Times New Roman"/>
                      </a:endParaRPr>
                    </a:p>
                  </a:txBody>
                  <a:tcPr marL="68580" marR="68580" marT="0" marB="0" anchor="ctr"/>
                </a:tc>
                <a:tc>
                  <a:txBody>
                    <a:bodyPr/>
                    <a:lstStyle/>
                    <a:p>
                      <a:endParaRPr lang="es-EC" sz="2000">
                        <a:solidFill>
                          <a:srgbClr val="000000"/>
                        </a:solidFill>
                        <a:effectLst/>
                        <a:latin typeface="Calibri Light"/>
                        <a:ea typeface="MS Gothic"/>
                        <a:cs typeface="Times New Roman"/>
                      </a:endParaRPr>
                    </a:p>
                  </a:txBody>
                  <a:tcPr marL="68580" marR="68580" marT="0" marB="0" anchor="ctr"/>
                </a:tc>
                <a:tc>
                  <a:txBody>
                    <a:bodyPr/>
                    <a:lstStyle/>
                    <a:p>
                      <a:endParaRPr lang="es-EC" sz="2000">
                        <a:solidFill>
                          <a:srgbClr val="000000"/>
                        </a:solidFill>
                        <a:effectLst/>
                        <a:latin typeface="Calibri Light"/>
                        <a:ea typeface="MS Gothic"/>
                        <a:cs typeface="Times New Roman"/>
                      </a:endParaRPr>
                    </a:p>
                  </a:txBody>
                  <a:tcPr marL="68580" marR="68580" marT="0" marB="0" anchor="ctr"/>
                </a:tc>
                <a:tc>
                  <a:txBody>
                    <a:bodyPr/>
                    <a:lstStyle/>
                    <a:p>
                      <a:endParaRPr lang="es-EC" sz="2000">
                        <a:solidFill>
                          <a:srgbClr val="000000"/>
                        </a:solidFill>
                        <a:effectLst/>
                        <a:latin typeface="Calibri Light"/>
                        <a:ea typeface="MS Gothic"/>
                        <a:cs typeface="Times New Roman"/>
                      </a:endParaRPr>
                    </a:p>
                  </a:txBody>
                  <a:tcPr marL="68580" marR="68580" marT="0" marB="0" anchor="ctr"/>
                </a:tc>
                <a:tc>
                  <a:txBody>
                    <a:bodyPr/>
                    <a:lstStyle/>
                    <a:p>
                      <a:endParaRPr lang="es-EC" sz="2000">
                        <a:solidFill>
                          <a:srgbClr val="000000"/>
                        </a:solidFill>
                        <a:effectLst/>
                        <a:latin typeface="Calibri Light"/>
                        <a:ea typeface="MS Gothic"/>
                        <a:cs typeface="Times New Roman"/>
                      </a:endParaRPr>
                    </a:p>
                  </a:txBody>
                  <a:tcPr marL="68580" marR="68580" marT="0" marB="0" anchor="ctr"/>
                </a:tc>
              </a:tr>
              <a:tr h="564063">
                <a:tc>
                  <a:txBody>
                    <a:bodyPr/>
                    <a:lstStyle/>
                    <a:p>
                      <a:pPr algn="r">
                        <a:lnSpc>
                          <a:spcPct val="107000"/>
                        </a:lnSpc>
                        <a:spcAft>
                          <a:spcPts val="0"/>
                        </a:spcAft>
                      </a:pPr>
                      <a:r>
                        <a:rPr lang="es-EC" sz="1400">
                          <a:effectLst/>
                        </a:rPr>
                        <a:t>Unidades mínimas a producir (Punto de Equilibrio)</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400">
                          <a:effectLst/>
                        </a:rPr>
                        <a:t>0</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400">
                          <a:effectLst/>
                        </a:rPr>
                        <a:t>79,18</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400">
                          <a:effectLst/>
                        </a:rPr>
                        <a:t>40,12</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400">
                          <a:effectLst/>
                        </a:rPr>
                        <a:t>43,30</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400">
                          <a:effectLst/>
                        </a:rPr>
                        <a:t>58,08</a:t>
                      </a:r>
                      <a:endParaRPr lang="es-EC" sz="2000">
                        <a:solidFill>
                          <a:srgbClr val="000000"/>
                        </a:solidFill>
                        <a:effectLst/>
                        <a:latin typeface="Calibri"/>
                        <a:ea typeface="Calibri"/>
                        <a:cs typeface="Times New Roman"/>
                      </a:endParaRPr>
                    </a:p>
                  </a:txBody>
                  <a:tcPr marL="68580" marR="68580" marT="0" marB="0" anchor="ctr"/>
                </a:tc>
              </a:tr>
              <a:tr h="564063">
                <a:tc>
                  <a:txBody>
                    <a:bodyPr/>
                    <a:lstStyle/>
                    <a:p>
                      <a:pPr algn="r">
                        <a:lnSpc>
                          <a:spcPct val="107000"/>
                        </a:lnSpc>
                        <a:spcAft>
                          <a:spcPts val="0"/>
                        </a:spcAft>
                      </a:pPr>
                      <a:r>
                        <a:rPr lang="es-EC" sz="1400">
                          <a:effectLst/>
                        </a:rPr>
                        <a:t>precio * unidad pe</a:t>
                      </a:r>
                      <a:endParaRPr lang="es-EC" sz="2000">
                        <a:solidFill>
                          <a:srgbClr val="000000"/>
                        </a:solidFill>
                        <a:effectLst/>
                        <a:latin typeface="Calibri"/>
                        <a:ea typeface="Calibri"/>
                        <a:cs typeface="Times New Roman"/>
                      </a:endParaRPr>
                    </a:p>
                  </a:txBody>
                  <a:tcPr marL="68580" marR="68580" marT="0" marB="0" anchor="ctr"/>
                </a:tc>
                <a:tc>
                  <a:txBody>
                    <a:bodyPr/>
                    <a:lstStyle/>
                    <a:p>
                      <a:endParaRPr lang="es-EC" sz="2000">
                        <a:solidFill>
                          <a:srgbClr val="000000"/>
                        </a:solidFill>
                        <a:effectLst/>
                        <a:latin typeface="Calibri Light"/>
                        <a:ea typeface="MS Gothic"/>
                        <a:cs typeface="Times New Roman"/>
                      </a:endParaRPr>
                    </a:p>
                  </a:txBody>
                  <a:tcPr marL="68580" marR="68580" marT="0" marB="0" anchor="ctr"/>
                </a:tc>
                <a:tc>
                  <a:txBody>
                    <a:bodyPr/>
                    <a:lstStyle/>
                    <a:p>
                      <a:pPr algn="r">
                        <a:lnSpc>
                          <a:spcPct val="107000"/>
                        </a:lnSpc>
                        <a:spcAft>
                          <a:spcPts val="0"/>
                        </a:spcAft>
                      </a:pPr>
                      <a:r>
                        <a:rPr lang="es-EC" sz="1400">
                          <a:effectLst/>
                        </a:rPr>
                        <a:t>       24.371,47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400">
                          <a:effectLst/>
                        </a:rPr>
                        <a:t>         15.234,73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400">
                          <a:effectLst/>
                        </a:rPr>
                        <a:t>          36.611,69 </a:t>
                      </a:r>
                      <a:endParaRPr lang="es-EC" sz="2000">
                        <a:solidFill>
                          <a:srgbClr val="00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es-EC" sz="1400" dirty="0">
                          <a:effectLst/>
                        </a:rPr>
                        <a:t>      54.383,49 </a:t>
                      </a:r>
                      <a:endParaRPr lang="es-EC" sz="2000" dirty="0">
                        <a:solidFill>
                          <a:srgbClr val="000000"/>
                        </a:solidFill>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1035087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3647326404"/>
              </p:ext>
            </p:extLst>
          </p:nvPr>
        </p:nvGraphicFramePr>
        <p:xfrm>
          <a:off x="539552" y="260648"/>
          <a:ext cx="7560839" cy="63367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9425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254735146"/>
              </p:ext>
            </p:extLst>
          </p:nvPr>
        </p:nvGraphicFramePr>
        <p:xfrm>
          <a:off x="251520" y="116632"/>
          <a:ext cx="6336704"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extLst>
              <p:ext uri="{D42A27DB-BD31-4B8C-83A1-F6EECF244321}">
                <p14:modId xmlns:p14="http://schemas.microsoft.com/office/powerpoint/2010/main" val="4246047890"/>
              </p:ext>
            </p:extLst>
          </p:nvPr>
        </p:nvGraphicFramePr>
        <p:xfrm>
          <a:off x="2915816" y="2780928"/>
          <a:ext cx="5447928" cy="39199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035916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249240587"/>
              </p:ext>
            </p:extLst>
          </p:nvPr>
        </p:nvGraphicFramePr>
        <p:xfrm>
          <a:off x="457200" y="980728"/>
          <a:ext cx="7620000" cy="5040560"/>
        </p:xfrm>
        <a:graphic>
          <a:graphicData uri="http://schemas.openxmlformats.org/drawingml/2006/table">
            <a:tbl>
              <a:tblPr firstRow="1" firstCol="1" bandRow="1">
                <a:tableStyleId>{5C22544A-7EE6-4342-B048-85BDC9FD1C3A}</a:tableStyleId>
              </a:tblPr>
              <a:tblGrid>
                <a:gridCol w="3441880"/>
                <a:gridCol w="1838312"/>
                <a:gridCol w="1071586"/>
                <a:gridCol w="1268222"/>
              </a:tblGrid>
              <a:tr h="720080">
                <a:tc>
                  <a:txBody>
                    <a:bodyPr/>
                    <a:lstStyle/>
                    <a:p>
                      <a:pPr>
                        <a:lnSpc>
                          <a:spcPct val="107000"/>
                        </a:lnSpc>
                        <a:spcAft>
                          <a:spcPts val="0"/>
                        </a:spcAft>
                      </a:pPr>
                      <a:r>
                        <a:rPr lang="es-EC" sz="1600" dirty="0">
                          <a:effectLst/>
                        </a:rPr>
                        <a:t>CRITERIOS DE EVALUACION</a:t>
                      </a:r>
                      <a:endParaRPr lang="es-EC" sz="14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s-EC" sz="1600">
                          <a:effectLst/>
                        </a:rPr>
                        <a:t>RECOMENDACIÓN</a:t>
                      </a:r>
                      <a:endParaRPr lang="es-EC" sz="14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600">
                          <a:effectLst/>
                        </a:rPr>
                        <a:t>VALOR</a:t>
                      </a:r>
                      <a:endParaRPr lang="es-EC" sz="14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600">
                          <a:effectLst/>
                        </a:rPr>
                        <a:t>RESULTADO</a:t>
                      </a:r>
                      <a:endParaRPr lang="es-EC" sz="1400">
                        <a:solidFill>
                          <a:srgbClr val="000000"/>
                        </a:solidFill>
                        <a:effectLst/>
                        <a:latin typeface="Calibri"/>
                        <a:ea typeface="Calibri"/>
                        <a:cs typeface="Times New Roman"/>
                      </a:endParaRPr>
                    </a:p>
                  </a:txBody>
                  <a:tcPr marL="68580" marR="68580" marT="0" marB="0"/>
                </a:tc>
              </a:tr>
              <a:tr h="720080">
                <a:tc>
                  <a:txBody>
                    <a:bodyPr/>
                    <a:lstStyle/>
                    <a:p>
                      <a:pPr>
                        <a:lnSpc>
                          <a:spcPct val="107000"/>
                        </a:lnSpc>
                        <a:spcAft>
                          <a:spcPts val="0"/>
                        </a:spcAft>
                      </a:pPr>
                      <a:r>
                        <a:rPr lang="es-EC" sz="1400">
                          <a:effectLst/>
                        </a:rPr>
                        <a:t>Tasa Mínima Aceptada de Rentabilidad</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s-EC" sz="1400">
                          <a:effectLst/>
                        </a:rPr>
                        <a:t>TMAR</a:t>
                      </a:r>
                      <a:endParaRPr lang="es-EC" sz="140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C" sz="1400">
                          <a:effectLst/>
                        </a:rPr>
                        <a:t>14,30%</a:t>
                      </a:r>
                      <a:endParaRPr lang="es-EC" sz="14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400">
                          <a:effectLst/>
                        </a:rPr>
                        <a:t>VIABLE</a:t>
                      </a:r>
                      <a:endParaRPr lang="es-EC" sz="1400">
                        <a:solidFill>
                          <a:srgbClr val="000000"/>
                        </a:solidFill>
                        <a:effectLst/>
                        <a:latin typeface="Calibri"/>
                        <a:ea typeface="Calibri"/>
                        <a:cs typeface="Times New Roman"/>
                      </a:endParaRPr>
                    </a:p>
                  </a:txBody>
                  <a:tcPr marL="68580" marR="68580" marT="0" marB="0"/>
                </a:tc>
              </a:tr>
              <a:tr h="720080">
                <a:tc>
                  <a:txBody>
                    <a:bodyPr/>
                    <a:lstStyle/>
                    <a:p>
                      <a:pPr>
                        <a:lnSpc>
                          <a:spcPct val="107000"/>
                        </a:lnSpc>
                        <a:spcAft>
                          <a:spcPts val="0"/>
                        </a:spcAft>
                      </a:pPr>
                      <a:r>
                        <a:rPr lang="es-EC" sz="1400">
                          <a:effectLst/>
                        </a:rPr>
                        <a:t>Tasa Interna de Retorno</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s-EC" sz="1400">
                          <a:effectLst/>
                        </a:rPr>
                        <a:t>TIR &gt; TMAR</a:t>
                      </a:r>
                      <a:endParaRPr lang="es-EC" sz="140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C" sz="1400">
                          <a:effectLst/>
                        </a:rPr>
                        <a:t>41,86%</a:t>
                      </a:r>
                      <a:endParaRPr lang="es-EC" sz="14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400">
                          <a:effectLst/>
                        </a:rPr>
                        <a:t>VIABLE</a:t>
                      </a:r>
                      <a:endParaRPr lang="es-EC" sz="1400">
                        <a:solidFill>
                          <a:srgbClr val="000000"/>
                        </a:solidFill>
                        <a:effectLst/>
                        <a:latin typeface="Calibri"/>
                        <a:ea typeface="Calibri"/>
                        <a:cs typeface="Times New Roman"/>
                      </a:endParaRPr>
                    </a:p>
                  </a:txBody>
                  <a:tcPr marL="68580" marR="68580" marT="0" marB="0"/>
                </a:tc>
              </a:tr>
              <a:tr h="720080">
                <a:tc>
                  <a:txBody>
                    <a:bodyPr/>
                    <a:lstStyle/>
                    <a:p>
                      <a:pPr>
                        <a:lnSpc>
                          <a:spcPct val="107000"/>
                        </a:lnSpc>
                        <a:spcAft>
                          <a:spcPts val="0"/>
                        </a:spcAft>
                      </a:pPr>
                      <a:r>
                        <a:rPr lang="es-EC" sz="1400">
                          <a:effectLst/>
                        </a:rPr>
                        <a:t>Valor Actual Neto</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s-EC" sz="1400">
                          <a:effectLst/>
                        </a:rPr>
                        <a:t>VAN (TMAR) &gt; 0</a:t>
                      </a:r>
                      <a:endParaRPr lang="es-EC" sz="140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C" sz="1400">
                          <a:effectLst/>
                        </a:rPr>
                        <a:t>    9.689,94</a:t>
                      </a:r>
                      <a:endParaRPr lang="es-EC" sz="14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400">
                          <a:effectLst/>
                        </a:rPr>
                        <a:t>VIABLE</a:t>
                      </a:r>
                      <a:endParaRPr lang="es-EC" sz="1400">
                        <a:solidFill>
                          <a:srgbClr val="000000"/>
                        </a:solidFill>
                        <a:effectLst/>
                        <a:latin typeface="Calibri"/>
                        <a:ea typeface="Calibri"/>
                        <a:cs typeface="Times New Roman"/>
                      </a:endParaRPr>
                    </a:p>
                  </a:txBody>
                  <a:tcPr marL="68580" marR="68580" marT="0" marB="0"/>
                </a:tc>
              </a:tr>
              <a:tr h="720080">
                <a:tc>
                  <a:txBody>
                    <a:bodyPr/>
                    <a:lstStyle/>
                    <a:p>
                      <a:pPr>
                        <a:lnSpc>
                          <a:spcPct val="107000"/>
                        </a:lnSpc>
                        <a:spcAft>
                          <a:spcPts val="0"/>
                        </a:spcAft>
                      </a:pPr>
                      <a:r>
                        <a:rPr lang="es-EC" sz="1400">
                          <a:effectLst/>
                        </a:rPr>
                        <a:t>Relación Costo/Beneficio</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s-EC" sz="1400">
                          <a:effectLst/>
                        </a:rPr>
                        <a:t>R C/B &gt; 1</a:t>
                      </a:r>
                      <a:endParaRPr lang="es-EC" sz="14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400">
                          <a:effectLst/>
                        </a:rPr>
                        <a:t> $           1,11 </a:t>
                      </a:r>
                      <a:endParaRPr lang="es-EC" sz="14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400">
                          <a:effectLst/>
                        </a:rPr>
                        <a:t>VIABLE</a:t>
                      </a:r>
                      <a:endParaRPr lang="es-EC" sz="1400">
                        <a:solidFill>
                          <a:srgbClr val="000000"/>
                        </a:solidFill>
                        <a:effectLst/>
                        <a:latin typeface="Calibri"/>
                        <a:ea typeface="Calibri"/>
                        <a:cs typeface="Times New Roman"/>
                      </a:endParaRPr>
                    </a:p>
                  </a:txBody>
                  <a:tcPr marL="68580" marR="68580" marT="0" marB="0"/>
                </a:tc>
              </a:tr>
              <a:tr h="720080">
                <a:tc>
                  <a:txBody>
                    <a:bodyPr/>
                    <a:lstStyle/>
                    <a:p>
                      <a:pPr>
                        <a:lnSpc>
                          <a:spcPct val="107000"/>
                        </a:lnSpc>
                        <a:spcAft>
                          <a:spcPts val="0"/>
                        </a:spcAft>
                      </a:pPr>
                      <a:r>
                        <a:rPr lang="es-EC" sz="1400">
                          <a:effectLst/>
                        </a:rPr>
                        <a:t>Periodo Real Recuperación Inversión</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s-EC" sz="1400">
                          <a:effectLst/>
                        </a:rPr>
                        <a:t>PRRI &lt; 10</a:t>
                      </a:r>
                      <a:endParaRPr lang="es-EC" sz="140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C" sz="1400">
                          <a:effectLst/>
                        </a:rPr>
                        <a:t>3,49</a:t>
                      </a:r>
                      <a:endParaRPr lang="es-EC" sz="14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400">
                          <a:effectLst/>
                        </a:rPr>
                        <a:t>VIABLE</a:t>
                      </a:r>
                      <a:endParaRPr lang="es-EC" sz="1400">
                        <a:solidFill>
                          <a:srgbClr val="000000"/>
                        </a:solidFill>
                        <a:effectLst/>
                        <a:latin typeface="Calibri"/>
                        <a:ea typeface="Calibri"/>
                        <a:cs typeface="Times New Roman"/>
                      </a:endParaRPr>
                    </a:p>
                  </a:txBody>
                  <a:tcPr marL="68580" marR="68580" marT="0" marB="0"/>
                </a:tc>
              </a:tr>
              <a:tr h="720080">
                <a:tc>
                  <a:txBody>
                    <a:bodyPr/>
                    <a:lstStyle/>
                    <a:p>
                      <a:pPr>
                        <a:lnSpc>
                          <a:spcPct val="107000"/>
                        </a:lnSpc>
                        <a:spcAft>
                          <a:spcPts val="0"/>
                        </a:spcAft>
                      </a:pPr>
                      <a:r>
                        <a:rPr lang="es-EC" sz="1400">
                          <a:effectLst/>
                        </a:rPr>
                        <a:t>Punto de Equilibrio</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s-EC" sz="1400">
                          <a:effectLst/>
                        </a:rPr>
                        <a:t>PE &lt; 75%</a:t>
                      </a:r>
                      <a:endParaRPr lang="es-EC" sz="1400">
                        <a:solidFill>
                          <a:srgbClr val="000000"/>
                        </a:solidFill>
                        <a:effectLst/>
                        <a:latin typeface="Calibri"/>
                        <a:ea typeface="Calibri"/>
                        <a:cs typeface="Times New Roman"/>
                      </a:endParaRPr>
                    </a:p>
                  </a:txBody>
                  <a:tcPr marL="68580" marR="68580" marT="0" marB="0"/>
                </a:tc>
                <a:tc>
                  <a:txBody>
                    <a:bodyPr/>
                    <a:lstStyle/>
                    <a:p>
                      <a:pPr algn="r">
                        <a:lnSpc>
                          <a:spcPct val="107000"/>
                        </a:lnSpc>
                        <a:spcAft>
                          <a:spcPts val="0"/>
                        </a:spcAft>
                      </a:pPr>
                      <a:r>
                        <a:rPr lang="es-EC" sz="1400">
                          <a:effectLst/>
                        </a:rPr>
                        <a:t>47,30%</a:t>
                      </a:r>
                      <a:endParaRPr lang="es-EC" sz="1400">
                        <a:solidFill>
                          <a:srgbClr val="000000"/>
                        </a:solidFill>
                        <a:effectLst/>
                        <a:latin typeface="Calibri"/>
                        <a:ea typeface="Calibri"/>
                        <a:cs typeface="Times New Roman"/>
                      </a:endParaRPr>
                    </a:p>
                  </a:txBody>
                  <a:tcPr marL="68580" marR="68580" marT="0" marB="0"/>
                </a:tc>
                <a:tc>
                  <a:txBody>
                    <a:bodyPr/>
                    <a:lstStyle/>
                    <a:p>
                      <a:pPr>
                        <a:lnSpc>
                          <a:spcPct val="107000"/>
                        </a:lnSpc>
                        <a:spcAft>
                          <a:spcPts val="0"/>
                        </a:spcAft>
                      </a:pPr>
                      <a:r>
                        <a:rPr lang="es-EC" sz="1400" dirty="0">
                          <a:effectLst/>
                        </a:rPr>
                        <a:t>VIABLE</a:t>
                      </a:r>
                      <a:endParaRPr lang="es-EC" sz="1400" dirty="0">
                        <a:solidFill>
                          <a:srgbClr val="000000"/>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0981545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CONCLUCIONES</a:t>
            </a:r>
            <a:endParaRPr lang="es-EC" dirty="0"/>
          </a:p>
        </p:txBody>
      </p:sp>
      <p:sp>
        <p:nvSpPr>
          <p:cNvPr id="3" name="2 Marcador de contenido"/>
          <p:cNvSpPr>
            <a:spLocks noGrp="1"/>
          </p:cNvSpPr>
          <p:nvPr>
            <p:ph idx="1"/>
          </p:nvPr>
        </p:nvSpPr>
        <p:spPr/>
        <p:txBody>
          <a:bodyPr>
            <a:normAutofit fontScale="70000" lnSpcReduction="20000"/>
          </a:bodyPr>
          <a:lstStyle/>
          <a:p>
            <a:r>
              <a:rPr lang="es-ES_tradnl" dirty="0"/>
              <a:t>Los principales mercados de turismo extranjero en el ámbito receptivo para Ecuador son: Estados Unidos, Alemania y Canadá. </a:t>
            </a:r>
            <a:endParaRPr lang="es-ES_tradnl" dirty="0" smtClean="0"/>
          </a:p>
          <a:p>
            <a:r>
              <a:rPr lang="es-ES_tradnl" dirty="0" smtClean="0"/>
              <a:t>Vivimos </a:t>
            </a:r>
            <a:r>
              <a:rPr lang="es-ES_tradnl" dirty="0"/>
              <a:t>en una época de conciencia en preservar la naturaleza y es así como el principal atractivo que genera alto grado de interés entre los turistas es conocer la </a:t>
            </a:r>
            <a:r>
              <a:rPr lang="es-ES_tradnl" dirty="0" smtClean="0"/>
              <a:t>mega biodiversidad </a:t>
            </a:r>
            <a:r>
              <a:rPr lang="es-ES_tradnl" dirty="0"/>
              <a:t>de flora y fauna distribuida a lo largo de las diferentes regiones en estado </a:t>
            </a:r>
            <a:r>
              <a:rPr lang="es-ES_tradnl" dirty="0" smtClean="0"/>
              <a:t>natural</a:t>
            </a:r>
          </a:p>
          <a:p>
            <a:r>
              <a:rPr lang="es-ES_tradnl" dirty="0" smtClean="0"/>
              <a:t>El </a:t>
            </a:r>
            <a:r>
              <a:rPr lang="es-ES_tradnl" dirty="0"/>
              <a:t>turista extranjero es muy exigente y entre uno de los principales puntos a tener en cuenta es contar con el servicio de guías bilingües con amplios y sólidos conocimientos de la </a:t>
            </a:r>
            <a:r>
              <a:rPr lang="es-ES_tradnl" dirty="0" smtClean="0"/>
              <a:t>Región.</a:t>
            </a:r>
            <a:endParaRPr lang="es-EC" dirty="0"/>
          </a:p>
          <a:p>
            <a:r>
              <a:rPr lang="es-ES_tradnl" dirty="0"/>
              <a:t>De acuerdo al estudio técnico, la mejor ubicación para el funcionamiento de la operadora de turismo, se encuentra en la provincia de Pastaza, en la cuidad de Puyo, ya que cuenta con los requerimientos de planta y </a:t>
            </a:r>
            <a:r>
              <a:rPr lang="es-ES_tradnl" dirty="0" smtClean="0"/>
              <a:t>equipo.</a:t>
            </a:r>
            <a:endParaRPr lang="es-EC" dirty="0"/>
          </a:p>
          <a:p>
            <a:r>
              <a:rPr lang="es-ES_tradnl" dirty="0"/>
              <a:t>Dentro del estudio financiero se muestra una Tasa Interna de Retorno del proyecto del 29,69%. Un Valor Actual Neto de $ 23.091,66; un retorno de la inversión de $0,08 y una recuperación de la inversión de 3 años y 7 meses, por lo que consideramos el proyecto viable.</a:t>
            </a:r>
            <a:endParaRPr lang="es-EC" dirty="0"/>
          </a:p>
          <a:p>
            <a:r>
              <a:rPr lang="es-ES_tradnl" dirty="0"/>
              <a:t>El análisis de sensibilidad indica que el proyecto resulta altamente sensible a cambios en los precios de venta, éstos estarían dados por el ingreso de nuevos competidores al entorno, también muestra alta sensibilidad a cambios en los costos de la materia prima principalmente debido a políticas internas, y resulta medianamente sensible a cambios en el volumen de ventas y el valor de los sueldos del personal de la </a:t>
            </a:r>
            <a:r>
              <a:rPr lang="es-ES_tradnl" dirty="0" smtClean="0"/>
              <a:t>oficina</a:t>
            </a:r>
            <a:endParaRPr lang="es-EC" dirty="0"/>
          </a:p>
        </p:txBody>
      </p:sp>
    </p:spTree>
    <p:extLst>
      <p:ext uri="{BB962C8B-B14F-4D97-AF65-F5344CB8AC3E}">
        <p14:creationId xmlns:p14="http://schemas.microsoft.com/office/powerpoint/2010/main" val="26745526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C" dirty="0"/>
          </a:p>
        </p:txBody>
      </p:sp>
      <p:sp>
        <p:nvSpPr>
          <p:cNvPr id="3" name="2 Marcador de contenido"/>
          <p:cNvSpPr>
            <a:spLocks noGrp="1"/>
          </p:cNvSpPr>
          <p:nvPr>
            <p:ph idx="1"/>
          </p:nvPr>
        </p:nvSpPr>
        <p:spPr/>
        <p:txBody>
          <a:bodyPr>
            <a:normAutofit fontScale="77500" lnSpcReduction="20000"/>
          </a:bodyPr>
          <a:lstStyle/>
          <a:p>
            <a:r>
              <a:rPr lang="es-ES_tradnl" dirty="0"/>
              <a:t>Es importante mantener en consideración algunos aspectos del proyecto, para garantizar su rentabilidad y éxito de ejecución, para lo cual se recomienda:</a:t>
            </a:r>
            <a:endParaRPr lang="es-EC" dirty="0"/>
          </a:p>
          <a:p>
            <a:r>
              <a:rPr lang="es-ES_tradnl" dirty="0"/>
              <a:t>Analizar y estudiar constantemente las actividades de los principales mercados de turismo para Ecuador que son los países de Estados Unidos, Alemania y </a:t>
            </a:r>
            <a:r>
              <a:rPr lang="es-ES_tradnl" dirty="0" smtClean="0"/>
              <a:t>Canadá.</a:t>
            </a:r>
            <a:endParaRPr lang="es-EC" dirty="0"/>
          </a:p>
          <a:p>
            <a:r>
              <a:rPr lang="es-ES_tradnl" dirty="0"/>
              <a:t>Se recomienda ejecutar el proyecto de factibilidad de para la creación de una operadora de turismo que contribuya a impulsar el turismo de la provincia de Pastaza, mediante el desarrollo de esta actividad e incrementar la oferta en el sector. </a:t>
            </a:r>
            <a:endParaRPr lang="es-EC" dirty="0"/>
          </a:p>
          <a:p>
            <a:r>
              <a:rPr lang="es-ES_tradnl" dirty="0"/>
              <a:t>Contratar guías bilingües con amplios y sólidos conocimientos de la región y así garantizar la completa satisfacción de los pasajeros</a:t>
            </a:r>
            <a:r>
              <a:rPr lang="es-ES_tradnl" dirty="0" smtClean="0"/>
              <a:t>.</a:t>
            </a:r>
            <a:endParaRPr lang="es-EC" dirty="0"/>
          </a:p>
          <a:p>
            <a:r>
              <a:rPr lang="es-ES_tradnl" dirty="0"/>
              <a:t>Elaborar estrategias que permitan al proyecto mantener las condiciones del estudio puesto que el proyecto es rentable pero altamente sensible a cambios que se pudieran dar en los precios de venta y los costos de la materia prima, por ser las variables más sensibles a cambios en el entorno. Para el caso de los precios, se puede buscar socios estratégicos más grandes, y para los costos de materias primas negociar con proveedores tarifas fijas por periodos largos de operación. </a:t>
            </a:r>
            <a:endParaRPr lang="es-ES_tradnl" dirty="0" smtClean="0"/>
          </a:p>
          <a:p>
            <a:r>
              <a:rPr lang="es-ES_tradnl" dirty="0" smtClean="0"/>
              <a:t>En </a:t>
            </a:r>
            <a:r>
              <a:rPr lang="es-ES_tradnl" dirty="0"/>
              <a:t>el caso de Ecuador la política fiscal es un tema muy sensible por lo que es importante estar constantemente actualizándose sobre temas tributarios y legales</a:t>
            </a:r>
            <a:r>
              <a:rPr lang="es-ES_tradnl" dirty="0" smtClean="0"/>
              <a:t>.</a:t>
            </a:r>
            <a:endParaRPr lang="es-EC" dirty="0"/>
          </a:p>
        </p:txBody>
      </p:sp>
    </p:spTree>
    <p:extLst>
      <p:ext uri="{BB962C8B-B14F-4D97-AF65-F5344CB8AC3E}">
        <p14:creationId xmlns:p14="http://schemas.microsoft.com/office/powerpoint/2010/main" val="1795875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1410549388"/>
              </p:ext>
            </p:extLst>
          </p:nvPr>
        </p:nvGraphicFramePr>
        <p:xfrm>
          <a:off x="0" y="8530"/>
          <a:ext cx="8460432" cy="68494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4412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2670454316"/>
              </p:ext>
            </p:extLst>
          </p:nvPr>
        </p:nvGraphicFramePr>
        <p:xfrm>
          <a:off x="179512" y="188640"/>
          <a:ext cx="8136904" cy="65527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715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1347369887"/>
              </p:ext>
            </p:extLst>
          </p:nvPr>
        </p:nvGraphicFramePr>
        <p:xfrm>
          <a:off x="107504" y="116632"/>
          <a:ext cx="8352928" cy="67413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9156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468058574"/>
              </p:ext>
            </p:extLst>
          </p:nvPr>
        </p:nvGraphicFramePr>
        <p:xfrm>
          <a:off x="251520" y="188640"/>
          <a:ext cx="8064896" cy="63367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66816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358</TotalTime>
  <Words>3152</Words>
  <Application>Microsoft Office PowerPoint</Application>
  <PresentationFormat>Presentación en pantalla (4:3)</PresentationFormat>
  <Paragraphs>1076</Paragraphs>
  <Slides>52</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52</vt:i4>
      </vt:variant>
    </vt:vector>
  </HeadingPairs>
  <TitlesOfParts>
    <vt:vector size="59" baseType="lpstr">
      <vt:lpstr>Arial</vt:lpstr>
      <vt:lpstr>Calibri</vt:lpstr>
      <vt:lpstr>Calibri Light</vt:lpstr>
      <vt:lpstr>Cambria</vt:lpstr>
      <vt:lpstr>MS Gothic</vt:lpstr>
      <vt:lpstr>Times New Roman</vt:lpstr>
      <vt:lpstr>Adyacencia</vt:lpstr>
      <vt:lpstr>Presentación de PowerPoint</vt:lpstr>
      <vt:lpstr>ESTUDIO DE FACTIBILIDAD PARA LA CREACIÓN DE UNA OPERADORA DE TURISMO QUE CONTRIBUYA A IMPULSAR EL TURISMO DE LA PROVINCIA DE PASTAZA</vt:lpstr>
      <vt:lpstr>Presentación de PowerPoint</vt:lpstr>
      <vt:lpstr>CAPITULO II: ESTUDIO DE MERCADO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CAPITULO III: ESTUDIO TECNICO</vt:lpstr>
      <vt:lpstr>REQUERIMIENTOS</vt:lpstr>
      <vt:lpstr>Presentación de PowerPoint</vt:lpstr>
      <vt:lpstr>MAPA DE PROCESOS</vt:lpstr>
      <vt:lpstr>Presentación de PowerPoint</vt:lpstr>
      <vt:lpstr>Presentación de PowerPoint</vt:lpstr>
      <vt:lpstr>CAPITULO IV: LA EMPRESA  Y SU ORGANIZACION</vt:lpstr>
      <vt:lpstr>Presentación de PowerPoint</vt:lpstr>
      <vt:lpstr>Presentación de PowerPoint</vt:lpstr>
      <vt:lpstr>CAPITULO V: ANALISIS FINANCIERO</vt:lpstr>
      <vt:lpstr>Presentación de PowerPoint</vt:lpstr>
      <vt:lpstr>Presentación de PowerPoint</vt:lpstr>
      <vt:lpstr>Presentación de PowerPoint</vt:lpstr>
      <vt:lpstr>Presentación de PowerPoint</vt:lpstr>
      <vt:lpstr>Presentación de PowerPoint</vt:lpstr>
      <vt:lpstr>TMAR</vt:lpstr>
      <vt:lpstr>TIR</vt:lpstr>
      <vt:lpstr>VAN</vt:lpstr>
      <vt:lpstr>Presentación de PowerPoint</vt:lpstr>
      <vt:lpstr>RELACION COSTO BENEFICIO</vt:lpstr>
      <vt:lpstr>Presentación de PowerPoint</vt:lpstr>
      <vt:lpstr>Presentación de PowerPoint</vt:lpstr>
      <vt:lpstr>Presentación de PowerPoint</vt:lpstr>
      <vt:lpstr>CONCLUCIONES</vt:lpstr>
      <vt:lpstr>RECOMENDACIONES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Vanessa</dc:creator>
  <cp:lastModifiedBy>CUATRO</cp:lastModifiedBy>
  <cp:revision>36</cp:revision>
  <dcterms:created xsi:type="dcterms:W3CDTF">2015-10-27T04:13:39Z</dcterms:created>
  <dcterms:modified xsi:type="dcterms:W3CDTF">2016-03-01T16:37:24Z</dcterms:modified>
</cp:coreProperties>
</file>