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30"/>
  </p:notesMasterIdLst>
  <p:sldIdLst>
    <p:sldId id="267" r:id="rId4"/>
    <p:sldId id="321" r:id="rId5"/>
    <p:sldId id="294" r:id="rId6"/>
    <p:sldId id="288" r:id="rId7"/>
    <p:sldId id="295" r:id="rId8"/>
    <p:sldId id="320" r:id="rId9"/>
    <p:sldId id="290" r:id="rId10"/>
    <p:sldId id="305" r:id="rId11"/>
    <p:sldId id="306" r:id="rId12"/>
    <p:sldId id="303" r:id="rId13"/>
    <p:sldId id="307" r:id="rId14"/>
    <p:sldId id="308" r:id="rId15"/>
    <p:sldId id="316" r:id="rId16"/>
    <p:sldId id="315" r:id="rId17"/>
    <p:sldId id="314" r:id="rId18"/>
    <p:sldId id="296" r:id="rId19"/>
    <p:sldId id="309" r:id="rId20"/>
    <p:sldId id="313" r:id="rId21"/>
    <p:sldId id="277" r:id="rId22"/>
    <p:sldId id="280" r:id="rId23"/>
    <p:sldId id="279" r:id="rId24"/>
    <p:sldId id="317" r:id="rId25"/>
    <p:sldId id="318" r:id="rId26"/>
    <p:sldId id="319" r:id="rId27"/>
    <p:sldId id="322" r:id="rId28"/>
    <p:sldId id="323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84" autoAdjust="0"/>
    <p:restoredTop sz="94660"/>
  </p:normalViewPr>
  <p:slideViewPr>
    <p:cSldViewPr>
      <p:cViewPr>
        <p:scale>
          <a:sx n="98" d="100"/>
          <a:sy n="98" d="100"/>
        </p:scale>
        <p:origin x="-342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CULTIVO</a:t>
            </a:r>
            <a:r>
              <a:rPr lang="es-EC" baseline="0" dirty="0" smtClean="0"/>
              <a:t> POR PROVINCIA</a:t>
            </a:r>
            <a:endParaRPr lang="es-EC" dirty="0"/>
          </a:p>
        </c:rich>
      </c:tx>
      <c:layout>
        <c:manualLayout>
          <c:xMode val="edge"/>
          <c:yMode val="edge"/>
          <c:x val="0.14782095970818057"/>
          <c:y val="3.61552709421175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Hoja1!$A$2:$A$7</c:f>
              <c:strCache>
                <c:ptCount val="6"/>
                <c:pt idx="0">
                  <c:v>Pichincha </c:v>
                </c:pt>
                <c:pt idx="1">
                  <c:v>Cotopaxi </c:v>
                </c:pt>
                <c:pt idx="2">
                  <c:v>Carchi </c:v>
                </c:pt>
                <c:pt idx="3">
                  <c:v>Imbabura </c:v>
                </c:pt>
                <c:pt idx="4">
                  <c:v>Azuay </c:v>
                </c:pt>
                <c:pt idx="5">
                  <c:v>Otros 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0.66</c:v>
                </c:pt>
                <c:pt idx="1">
                  <c:v>0.2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6872960"/>
        <c:axId val="166874496"/>
      </c:barChart>
      <c:catAx>
        <c:axId val="1668729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66874496"/>
        <c:crosses val="autoZero"/>
        <c:auto val="1"/>
        <c:lblAlgn val="ctr"/>
        <c:lblOffset val="100"/>
        <c:noMultiLvlLbl val="0"/>
      </c:catAx>
      <c:valAx>
        <c:axId val="1668744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687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AAD50-D267-4164-A5F5-817690B67E33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CFA5931-45F6-4B81-9BA0-AFFDEAFF5388}">
      <dgm:prSet phldrT="[Texto]" custT="1"/>
      <dgm:spPr/>
      <dgm:t>
        <a:bodyPr/>
        <a:lstStyle/>
        <a:p>
          <a:r>
            <a:rPr lang="es-EC" sz="1050" dirty="0" smtClean="0"/>
            <a:t>CAIDA DEL PRECIO DEL PETROLEO </a:t>
          </a:r>
          <a:endParaRPr lang="es-EC" sz="1050" dirty="0"/>
        </a:p>
      </dgm:t>
    </dgm:pt>
    <dgm:pt modelId="{D8AA685B-9D44-46F0-B379-55CD5B5DA8DB}" type="parTrans" cxnId="{3614B001-ABE2-4284-85C7-B22EAC6D023B}">
      <dgm:prSet/>
      <dgm:spPr/>
      <dgm:t>
        <a:bodyPr/>
        <a:lstStyle/>
        <a:p>
          <a:endParaRPr lang="es-EC"/>
        </a:p>
      </dgm:t>
    </dgm:pt>
    <dgm:pt modelId="{670F338A-9243-4111-9B36-F6CB68262573}" type="sibTrans" cxnId="{3614B001-ABE2-4284-85C7-B22EAC6D023B}">
      <dgm:prSet/>
      <dgm:spPr/>
      <dgm:t>
        <a:bodyPr/>
        <a:lstStyle/>
        <a:p>
          <a:endParaRPr lang="es-EC" dirty="0"/>
        </a:p>
      </dgm:t>
    </dgm:pt>
    <dgm:pt modelId="{7FC0E9DC-6237-4A4C-98E9-60AC556A3DCF}">
      <dgm:prSet phldrT="[Texto]"/>
      <dgm:spPr/>
      <dgm:t>
        <a:bodyPr/>
        <a:lstStyle/>
        <a:p>
          <a:r>
            <a:rPr lang="es-EC" dirty="0" smtClean="0"/>
            <a:t>DEVALUACIÓN DEL RUBLO </a:t>
          </a:r>
          <a:endParaRPr lang="es-EC" dirty="0"/>
        </a:p>
      </dgm:t>
    </dgm:pt>
    <dgm:pt modelId="{75E19CF5-9177-40A8-955A-27608B906EDF}" type="parTrans" cxnId="{3DC41B3D-80EA-4FA1-8A75-CCF1BB286833}">
      <dgm:prSet/>
      <dgm:spPr/>
      <dgm:t>
        <a:bodyPr/>
        <a:lstStyle/>
        <a:p>
          <a:endParaRPr lang="es-EC"/>
        </a:p>
      </dgm:t>
    </dgm:pt>
    <dgm:pt modelId="{90EA6E9B-8A86-409F-A431-E2B6F0606B07}" type="sibTrans" cxnId="{3DC41B3D-80EA-4FA1-8A75-CCF1BB286833}">
      <dgm:prSet/>
      <dgm:spPr/>
      <dgm:t>
        <a:bodyPr/>
        <a:lstStyle/>
        <a:p>
          <a:endParaRPr lang="es-EC" dirty="0"/>
        </a:p>
      </dgm:t>
    </dgm:pt>
    <dgm:pt modelId="{2C50D4B6-165A-4FC6-BEEE-672D995C58A7}">
      <dgm:prSet phldrT="[Texto]"/>
      <dgm:spPr/>
      <dgm:t>
        <a:bodyPr/>
        <a:lstStyle/>
        <a:p>
          <a:r>
            <a:rPr lang="es-EC" dirty="0" smtClean="0"/>
            <a:t>RESTRICCIONES ARANCELARIAS  </a:t>
          </a:r>
          <a:endParaRPr lang="es-EC" dirty="0"/>
        </a:p>
      </dgm:t>
    </dgm:pt>
    <dgm:pt modelId="{D9A64D1A-D1BE-4306-87EF-47EB2745CCD8}" type="parTrans" cxnId="{7FB5F9CC-0FF0-4903-8AB3-D0DE20C76007}">
      <dgm:prSet/>
      <dgm:spPr/>
      <dgm:t>
        <a:bodyPr/>
        <a:lstStyle/>
        <a:p>
          <a:endParaRPr lang="es-EC"/>
        </a:p>
      </dgm:t>
    </dgm:pt>
    <dgm:pt modelId="{9000F880-F0CB-4B26-BD32-72488FB92A02}" type="sibTrans" cxnId="{7FB5F9CC-0FF0-4903-8AB3-D0DE20C76007}">
      <dgm:prSet/>
      <dgm:spPr/>
      <dgm:t>
        <a:bodyPr/>
        <a:lstStyle/>
        <a:p>
          <a:endParaRPr lang="es-EC" dirty="0"/>
        </a:p>
      </dgm:t>
    </dgm:pt>
    <dgm:pt modelId="{462E16D1-C32F-4F75-A09F-CFA9660943B8}">
      <dgm:prSet phldrT="[Texto]" custT="1"/>
      <dgm:spPr/>
      <dgm:t>
        <a:bodyPr/>
        <a:lstStyle/>
        <a:p>
          <a:r>
            <a:rPr lang="es-EC" sz="900" dirty="0" smtClean="0"/>
            <a:t>ENDEUDAMIENTO </a:t>
          </a:r>
          <a:endParaRPr lang="es-EC" sz="900" dirty="0"/>
        </a:p>
      </dgm:t>
    </dgm:pt>
    <dgm:pt modelId="{6391DE8F-B2BF-40CB-88D2-935264CE9A3E}" type="parTrans" cxnId="{3B6086BB-C7D0-49D6-B122-78CB0CFFB8E3}">
      <dgm:prSet/>
      <dgm:spPr/>
      <dgm:t>
        <a:bodyPr/>
        <a:lstStyle/>
        <a:p>
          <a:endParaRPr lang="es-EC"/>
        </a:p>
      </dgm:t>
    </dgm:pt>
    <dgm:pt modelId="{FE1D7A84-D85C-4A26-8FEA-EB5352E53D6F}" type="sibTrans" cxnId="{3B6086BB-C7D0-49D6-B122-78CB0CFFB8E3}">
      <dgm:prSet/>
      <dgm:spPr/>
      <dgm:t>
        <a:bodyPr/>
        <a:lstStyle/>
        <a:p>
          <a:endParaRPr lang="es-EC" dirty="0"/>
        </a:p>
      </dgm:t>
    </dgm:pt>
    <dgm:pt modelId="{1EDEFEA3-EFA2-4A4E-827F-04A4F56C9DC0}">
      <dgm:prSet phldrT="[Texto]" custT="1"/>
      <dgm:spPr/>
      <dgm:t>
        <a:bodyPr/>
        <a:lstStyle/>
        <a:p>
          <a:r>
            <a:rPr lang="es-EC" sz="1050" dirty="0" smtClean="0"/>
            <a:t>ALTOS COSTOS PRODUCCIÓN TRANSPORTE </a:t>
          </a:r>
          <a:endParaRPr lang="es-EC" sz="1050" dirty="0"/>
        </a:p>
      </dgm:t>
    </dgm:pt>
    <dgm:pt modelId="{C9D1283C-2764-43FD-918A-76E248BC6569}" type="parTrans" cxnId="{4AC6784F-F282-44CF-B6F1-97D46486A17D}">
      <dgm:prSet/>
      <dgm:spPr/>
      <dgm:t>
        <a:bodyPr/>
        <a:lstStyle/>
        <a:p>
          <a:endParaRPr lang="es-EC"/>
        </a:p>
      </dgm:t>
    </dgm:pt>
    <dgm:pt modelId="{65A3E9AE-98E9-4A45-A8E6-C93B64C9E520}" type="sibTrans" cxnId="{4AC6784F-F282-44CF-B6F1-97D46486A17D}">
      <dgm:prSet/>
      <dgm:spPr/>
      <dgm:t>
        <a:bodyPr/>
        <a:lstStyle/>
        <a:p>
          <a:endParaRPr lang="es-EC" dirty="0"/>
        </a:p>
      </dgm:t>
    </dgm:pt>
    <dgm:pt modelId="{0AFEE0A2-7EED-495F-A24F-89986E9B6694}" type="pres">
      <dgm:prSet presAssocID="{5F0AAD50-D267-4164-A5F5-817690B67E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D6E5BC-7836-4E90-81F1-D1F6126B2653}" type="pres">
      <dgm:prSet presAssocID="{7CFA5931-45F6-4B81-9BA0-AFFDEAFF53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704DB-CECB-4ADD-BD00-26ACC390BF13}" type="pres">
      <dgm:prSet presAssocID="{670F338A-9243-4111-9B36-F6CB68262573}" presName="sibTrans" presStyleLbl="sibTrans2D1" presStyleIdx="0" presStyleCnt="5"/>
      <dgm:spPr/>
      <dgm:t>
        <a:bodyPr/>
        <a:lstStyle/>
        <a:p>
          <a:endParaRPr lang="es-EC"/>
        </a:p>
      </dgm:t>
    </dgm:pt>
    <dgm:pt modelId="{BF16A78E-D04C-45BE-8185-783869AD6E40}" type="pres">
      <dgm:prSet presAssocID="{670F338A-9243-4111-9B36-F6CB68262573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38332FCA-D3DA-4861-A3DA-9D80D7424302}" type="pres">
      <dgm:prSet presAssocID="{7FC0E9DC-6237-4A4C-98E9-60AC556A3D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4D7955-3033-4A6D-9A82-867DA7BFB2D2}" type="pres">
      <dgm:prSet presAssocID="{90EA6E9B-8A86-409F-A431-E2B6F0606B07}" presName="sibTrans" presStyleLbl="sibTrans2D1" presStyleIdx="1" presStyleCnt="5"/>
      <dgm:spPr/>
      <dgm:t>
        <a:bodyPr/>
        <a:lstStyle/>
        <a:p>
          <a:endParaRPr lang="es-EC"/>
        </a:p>
      </dgm:t>
    </dgm:pt>
    <dgm:pt modelId="{02E9C15C-92ED-4C61-8A3C-025E1F40E8EB}" type="pres">
      <dgm:prSet presAssocID="{90EA6E9B-8A86-409F-A431-E2B6F0606B07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C2E3F3A7-2001-4C87-9013-DA38A3455121}" type="pres">
      <dgm:prSet presAssocID="{2C50D4B6-165A-4FC6-BEEE-672D995C58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4F77B0-80FC-4F83-8DF0-121787F102B2}" type="pres">
      <dgm:prSet presAssocID="{9000F880-F0CB-4B26-BD32-72488FB92A02}" presName="sibTrans" presStyleLbl="sibTrans2D1" presStyleIdx="2" presStyleCnt="5"/>
      <dgm:spPr/>
      <dgm:t>
        <a:bodyPr/>
        <a:lstStyle/>
        <a:p>
          <a:endParaRPr lang="es-EC"/>
        </a:p>
      </dgm:t>
    </dgm:pt>
    <dgm:pt modelId="{78151FB9-8BC1-4161-9DB7-ABEA288D50D0}" type="pres">
      <dgm:prSet presAssocID="{9000F880-F0CB-4B26-BD32-72488FB92A02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BD0097F7-1E74-4A79-8D99-49170584E604}" type="pres">
      <dgm:prSet presAssocID="{462E16D1-C32F-4F75-A09F-CFA9660943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3BB4E5-BD77-4D4C-9F19-CD3A6BFA86D0}" type="pres">
      <dgm:prSet presAssocID="{FE1D7A84-D85C-4A26-8FEA-EB5352E53D6F}" presName="sibTrans" presStyleLbl="sibTrans2D1" presStyleIdx="3" presStyleCnt="5"/>
      <dgm:spPr/>
      <dgm:t>
        <a:bodyPr/>
        <a:lstStyle/>
        <a:p>
          <a:endParaRPr lang="es-EC"/>
        </a:p>
      </dgm:t>
    </dgm:pt>
    <dgm:pt modelId="{01B7272A-BCF6-45FE-B9AC-3E662CBA902A}" type="pres">
      <dgm:prSet presAssocID="{FE1D7A84-D85C-4A26-8FEA-EB5352E53D6F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1D83E691-44E1-40DB-83CC-82A0FC17F8AE}" type="pres">
      <dgm:prSet presAssocID="{1EDEFEA3-EFA2-4A4E-827F-04A4F56C9D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9D7CF5-FF07-46C3-9AF6-BA34895D1844}" type="pres">
      <dgm:prSet presAssocID="{65A3E9AE-98E9-4A45-A8E6-C93B64C9E520}" presName="sibTrans" presStyleLbl="sibTrans2D1" presStyleIdx="4" presStyleCnt="5"/>
      <dgm:spPr/>
      <dgm:t>
        <a:bodyPr/>
        <a:lstStyle/>
        <a:p>
          <a:endParaRPr lang="es-EC"/>
        </a:p>
      </dgm:t>
    </dgm:pt>
    <dgm:pt modelId="{46AC465E-D55C-411F-8152-8357F5348657}" type="pres">
      <dgm:prSet presAssocID="{65A3E9AE-98E9-4A45-A8E6-C93B64C9E520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3DC41B3D-80EA-4FA1-8A75-CCF1BB286833}" srcId="{5F0AAD50-D267-4164-A5F5-817690B67E33}" destId="{7FC0E9DC-6237-4A4C-98E9-60AC556A3DCF}" srcOrd="1" destOrd="0" parTransId="{75E19CF5-9177-40A8-955A-27608B906EDF}" sibTransId="{90EA6E9B-8A86-409F-A431-E2B6F0606B07}"/>
    <dgm:cxn modelId="{3B6086BB-C7D0-49D6-B122-78CB0CFFB8E3}" srcId="{5F0AAD50-D267-4164-A5F5-817690B67E33}" destId="{462E16D1-C32F-4F75-A09F-CFA9660943B8}" srcOrd="3" destOrd="0" parTransId="{6391DE8F-B2BF-40CB-88D2-935264CE9A3E}" sibTransId="{FE1D7A84-D85C-4A26-8FEA-EB5352E53D6F}"/>
    <dgm:cxn modelId="{57E640A8-7F46-478D-9939-EB5A1CC12195}" type="presOf" srcId="{7FC0E9DC-6237-4A4C-98E9-60AC556A3DCF}" destId="{38332FCA-D3DA-4861-A3DA-9D80D7424302}" srcOrd="0" destOrd="0" presId="urn:microsoft.com/office/officeart/2005/8/layout/cycle2"/>
    <dgm:cxn modelId="{6019E0E0-CE4E-40E3-BDCA-204FF11F0742}" type="presOf" srcId="{65A3E9AE-98E9-4A45-A8E6-C93B64C9E520}" destId="{46AC465E-D55C-411F-8152-8357F5348657}" srcOrd="1" destOrd="0" presId="urn:microsoft.com/office/officeart/2005/8/layout/cycle2"/>
    <dgm:cxn modelId="{4AB017CC-1383-4F70-9BFF-8114E70EB9DC}" type="presOf" srcId="{9000F880-F0CB-4B26-BD32-72488FB92A02}" destId="{344F77B0-80FC-4F83-8DF0-121787F102B2}" srcOrd="0" destOrd="0" presId="urn:microsoft.com/office/officeart/2005/8/layout/cycle2"/>
    <dgm:cxn modelId="{7FB5F9CC-0FF0-4903-8AB3-D0DE20C76007}" srcId="{5F0AAD50-D267-4164-A5F5-817690B67E33}" destId="{2C50D4B6-165A-4FC6-BEEE-672D995C58A7}" srcOrd="2" destOrd="0" parTransId="{D9A64D1A-D1BE-4306-87EF-47EB2745CCD8}" sibTransId="{9000F880-F0CB-4B26-BD32-72488FB92A02}"/>
    <dgm:cxn modelId="{897AAB6C-CEB9-4A62-A2E5-7F2802AA75B5}" type="presOf" srcId="{1EDEFEA3-EFA2-4A4E-827F-04A4F56C9DC0}" destId="{1D83E691-44E1-40DB-83CC-82A0FC17F8AE}" srcOrd="0" destOrd="0" presId="urn:microsoft.com/office/officeart/2005/8/layout/cycle2"/>
    <dgm:cxn modelId="{27EA02AD-BAA4-4239-BAAD-4BFEF6910418}" type="presOf" srcId="{90EA6E9B-8A86-409F-A431-E2B6F0606B07}" destId="{214D7955-3033-4A6D-9A82-867DA7BFB2D2}" srcOrd="0" destOrd="0" presId="urn:microsoft.com/office/officeart/2005/8/layout/cycle2"/>
    <dgm:cxn modelId="{0BB17ED3-15B0-4643-AFD5-407D9FD6033A}" type="presOf" srcId="{FE1D7A84-D85C-4A26-8FEA-EB5352E53D6F}" destId="{243BB4E5-BD77-4D4C-9F19-CD3A6BFA86D0}" srcOrd="0" destOrd="0" presId="urn:microsoft.com/office/officeart/2005/8/layout/cycle2"/>
    <dgm:cxn modelId="{30BCCD94-1E7C-42C0-A58C-04A1266F4BAD}" type="presOf" srcId="{5F0AAD50-D267-4164-A5F5-817690B67E33}" destId="{0AFEE0A2-7EED-495F-A24F-89986E9B6694}" srcOrd="0" destOrd="0" presId="urn:microsoft.com/office/officeart/2005/8/layout/cycle2"/>
    <dgm:cxn modelId="{BCA68E47-59BB-4DCC-B3FF-3BB20AEEE948}" type="presOf" srcId="{2C50D4B6-165A-4FC6-BEEE-672D995C58A7}" destId="{C2E3F3A7-2001-4C87-9013-DA38A3455121}" srcOrd="0" destOrd="0" presId="urn:microsoft.com/office/officeart/2005/8/layout/cycle2"/>
    <dgm:cxn modelId="{8969BAA8-9FBC-4BB6-A1F4-361D6105FCC8}" type="presOf" srcId="{462E16D1-C32F-4F75-A09F-CFA9660943B8}" destId="{BD0097F7-1E74-4A79-8D99-49170584E604}" srcOrd="0" destOrd="0" presId="urn:microsoft.com/office/officeart/2005/8/layout/cycle2"/>
    <dgm:cxn modelId="{84AC6EB9-49C2-49E4-9418-00F560E9DD45}" type="presOf" srcId="{FE1D7A84-D85C-4A26-8FEA-EB5352E53D6F}" destId="{01B7272A-BCF6-45FE-B9AC-3E662CBA902A}" srcOrd="1" destOrd="0" presId="urn:microsoft.com/office/officeart/2005/8/layout/cycle2"/>
    <dgm:cxn modelId="{3614B001-ABE2-4284-85C7-B22EAC6D023B}" srcId="{5F0AAD50-D267-4164-A5F5-817690B67E33}" destId="{7CFA5931-45F6-4B81-9BA0-AFFDEAFF5388}" srcOrd="0" destOrd="0" parTransId="{D8AA685B-9D44-46F0-B379-55CD5B5DA8DB}" sibTransId="{670F338A-9243-4111-9B36-F6CB68262573}"/>
    <dgm:cxn modelId="{81D41A07-261F-4A9C-955D-9BDF4530CA53}" type="presOf" srcId="{7CFA5931-45F6-4B81-9BA0-AFFDEAFF5388}" destId="{E0D6E5BC-7836-4E90-81F1-D1F6126B2653}" srcOrd="0" destOrd="0" presId="urn:microsoft.com/office/officeart/2005/8/layout/cycle2"/>
    <dgm:cxn modelId="{BF7504EE-9871-4170-8FB2-FC9CB20D31E6}" type="presOf" srcId="{90EA6E9B-8A86-409F-A431-E2B6F0606B07}" destId="{02E9C15C-92ED-4C61-8A3C-025E1F40E8EB}" srcOrd="1" destOrd="0" presId="urn:microsoft.com/office/officeart/2005/8/layout/cycle2"/>
    <dgm:cxn modelId="{B3E9B06D-751A-47A7-AE9D-C3C4EB55E7C3}" type="presOf" srcId="{670F338A-9243-4111-9B36-F6CB68262573}" destId="{9D0704DB-CECB-4ADD-BD00-26ACC390BF13}" srcOrd="0" destOrd="0" presId="urn:microsoft.com/office/officeart/2005/8/layout/cycle2"/>
    <dgm:cxn modelId="{748B8AA3-2DAE-45EC-976C-E03305764BAD}" type="presOf" srcId="{9000F880-F0CB-4B26-BD32-72488FB92A02}" destId="{78151FB9-8BC1-4161-9DB7-ABEA288D50D0}" srcOrd="1" destOrd="0" presId="urn:microsoft.com/office/officeart/2005/8/layout/cycle2"/>
    <dgm:cxn modelId="{DC75D6CE-7DB4-4878-A1B4-0280A1C32A19}" type="presOf" srcId="{65A3E9AE-98E9-4A45-A8E6-C93B64C9E520}" destId="{419D7CF5-FF07-46C3-9AF6-BA34895D1844}" srcOrd="0" destOrd="0" presId="urn:microsoft.com/office/officeart/2005/8/layout/cycle2"/>
    <dgm:cxn modelId="{4AC6784F-F282-44CF-B6F1-97D46486A17D}" srcId="{5F0AAD50-D267-4164-A5F5-817690B67E33}" destId="{1EDEFEA3-EFA2-4A4E-827F-04A4F56C9DC0}" srcOrd="4" destOrd="0" parTransId="{C9D1283C-2764-43FD-918A-76E248BC6569}" sibTransId="{65A3E9AE-98E9-4A45-A8E6-C93B64C9E520}"/>
    <dgm:cxn modelId="{AF7D6C7C-8299-4182-B729-C0A47540CEC1}" type="presOf" srcId="{670F338A-9243-4111-9B36-F6CB68262573}" destId="{BF16A78E-D04C-45BE-8185-783869AD6E40}" srcOrd="1" destOrd="0" presId="urn:microsoft.com/office/officeart/2005/8/layout/cycle2"/>
    <dgm:cxn modelId="{59A4863A-048B-406A-9089-B20FB3DEA5ED}" type="presParOf" srcId="{0AFEE0A2-7EED-495F-A24F-89986E9B6694}" destId="{E0D6E5BC-7836-4E90-81F1-D1F6126B2653}" srcOrd="0" destOrd="0" presId="urn:microsoft.com/office/officeart/2005/8/layout/cycle2"/>
    <dgm:cxn modelId="{07B4A0D6-4413-4C52-B58E-D735675CF84A}" type="presParOf" srcId="{0AFEE0A2-7EED-495F-A24F-89986E9B6694}" destId="{9D0704DB-CECB-4ADD-BD00-26ACC390BF13}" srcOrd="1" destOrd="0" presId="urn:microsoft.com/office/officeart/2005/8/layout/cycle2"/>
    <dgm:cxn modelId="{33B4F702-BC7D-4C43-9ECB-01BF60960F3D}" type="presParOf" srcId="{9D0704DB-CECB-4ADD-BD00-26ACC390BF13}" destId="{BF16A78E-D04C-45BE-8185-783869AD6E40}" srcOrd="0" destOrd="0" presId="urn:microsoft.com/office/officeart/2005/8/layout/cycle2"/>
    <dgm:cxn modelId="{83F4D8B5-C163-4E40-B51D-FBD58CDCD7D0}" type="presParOf" srcId="{0AFEE0A2-7EED-495F-A24F-89986E9B6694}" destId="{38332FCA-D3DA-4861-A3DA-9D80D7424302}" srcOrd="2" destOrd="0" presId="urn:microsoft.com/office/officeart/2005/8/layout/cycle2"/>
    <dgm:cxn modelId="{1F7CDACB-BB81-475B-845D-1E801DAD8DD1}" type="presParOf" srcId="{0AFEE0A2-7EED-495F-A24F-89986E9B6694}" destId="{214D7955-3033-4A6D-9A82-867DA7BFB2D2}" srcOrd="3" destOrd="0" presId="urn:microsoft.com/office/officeart/2005/8/layout/cycle2"/>
    <dgm:cxn modelId="{FA06C11F-2A1A-4E16-86D4-780EAD2CD257}" type="presParOf" srcId="{214D7955-3033-4A6D-9A82-867DA7BFB2D2}" destId="{02E9C15C-92ED-4C61-8A3C-025E1F40E8EB}" srcOrd="0" destOrd="0" presId="urn:microsoft.com/office/officeart/2005/8/layout/cycle2"/>
    <dgm:cxn modelId="{65EF63FA-2AC5-4683-B4D3-9FF13C0AA023}" type="presParOf" srcId="{0AFEE0A2-7EED-495F-A24F-89986E9B6694}" destId="{C2E3F3A7-2001-4C87-9013-DA38A3455121}" srcOrd="4" destOrd="0" presId="urn:microsoft.com/office/officeart/2005/8/layout/cycle2"/>
    <dgm:cxn modelId="{148ECE69-F8EF-45A7-9571-9C9923DC16CB}" type="presParOf" srcId="{0AFEE0A2-7EED-495F-A24F-89986E9B6694}" destId="{344F77B0-80FC-4F83-8DF0-121787F102B2}" srcOrd="5" destOrd="0" presId="urn:microsoft.com/office/officeart/2005/8/layout/cycle2"/>
    <dgm:cxn modelId="{11DDA6DB-2FCD-40FB-85C6-99F8DCF68C85}" type="presParOf" srcId="{344F77B0-80FC-4F83-8DF0-121787F102B2}" destId="{78151FB9-8BC1-4161-9DB7-ABEA288D50D0}" srcOrd="0" destOrd="0" presId="urn:microsoft.com/office/officeart/2005/8/layout/cycle2"/>
    <dgm:cxn modelId="{8B5B21FB-DF2D-41CB-B2CA-E979F2DDBACA}" type="presParOf" srcId="{0AFEE0A2-7EED-495F-A24F-89986E9B6694}" destId="{BD0097F7-1E74-4A79-8D99-49170584E604}" srcOrd="6" destOrd="0" presId="urn:microsoft.com/office/officeart/2005/8/layout/cycle2"/>
    <dgm:cxn modelId="{0DD22956-C55D-48DB-86F2-1FC79C3B0CEF}" type="presParOf" srcId="{0AFEE0A2-7EED-495F-A24F-89986E9B6694}" destId="{243BB4E5-BD77-4D4C-9F19-CD3A6BFA86D0}" srcOrd="7" destOrd="0" presId="urn:microsoft.com/office/officeart/2005/8/layout/cycle2"/>
    <dgm:cxn modelId="{25FE5638-B95B-4ABD-8E41-D21CE2CB7CCC}" type="presParOf" srcId="{243BB4E5-BD77-4D4C-9F19-CD3A6BFA86D0}" destId="{01B7272A-BCF6-45FE-B9AC-3E662CBA902A}" srcOrd="0" destOrd="0" presId="urn:microsoft.com/office/officeart/2005/8/layout/cycle2"/>
    <dgm:cxn modelId="{E86DF7F2-40D6-4BCD-B72C-632469DB90C0}" type="presParOf" srcId="{0AFEE0A2-7EED-495F-A24F-89986E9B6694}" destId="{1D83E691-44E1-40DB-83CC-82A0FC17F8AE}" srcOrd="8" destOrd="0" presId="urn:microsoft.com/office/officeart/2005/8/layout/cycle2"/>
    <dgm:cxn modelId="{BC1579B6-2C58-4140-A3C4-0E7FCEEDFF51}" type="presParOf" srcId="{0AFEE0A2-7EED-495F-A24F-89986E9B6694}" destId="{419D7CF5-FF07-46C3-9AF6-BA34895D1844}" srcOrd="9" destOrd="0" presId="urn:microsoft.com/office/officeart/2005/8/layout/cycle2"/>
    <dgm:cxn modelId="{2BB5F9FC-E62F-40A3-8620-715B9B68A992}" type="presParOf" srcId="{419D7CF5-FF07-46C3-9AF6-BA34895D1844}" destId="{46AC465E-D55C-411F-8152-8357F53486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FC396-8FB1-461B-88F4-336F0747C1E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C2C449D-3174-48D5-A1A3-1BC4BB78923E}">
      <dgm:prSet phldrT="[Texto]"/>
      <dgm:spPr/>
      <dgm:t>
        <a:bodyPr/>
        <a:lstStyle/>
        <a:p>
          <a:r>
            <a:rPr lang="es-EC" dirty="0" smtClean="0"/>
            <a:t>EXPORTACIONES </a:t>
          </a:r>
          <a:endParaRPr lang="es-EC" dirty="0"/>
        </a:p>
      </dgm:t>
    </dgm:pt>
    <dgm:pt modelId="{DA1B3CAB-832F-442B-BC65-072A563FA320}" type="parTrans" cxnId="{A22B8670-C1C9-40A2-AB6E-8A9229188784}">
      <dgm:prSet/>
      <dgm:spPr/>
      <dgm:t>
        <a:bodyPr/>
        <a:lstStyle/>
        <a:p>
          <a:endParaRPr lang="es-EC"/>
        </a:p>
      </dgm:t>
    </dgm:pt>
    <dgm:pt modelId="{5A0B1597-E4AB-4B86-94B6-E42E8E557AC2}" type="sibTrans" cxnId="{A22B8670-C1C9-40A2-AB6E-8A9229188784}">
      <dgm:prSet/>
      <dgm:spPr/>
      <dgm:t>
        <a:bodyPr/>
        <a:lstStyle/>
        <a:p>
          <a:endParaRPr lang="es-EC"/>
        </a:p>
      </dgm:t>
    </dgm:pt>
    <dgm:pt modelId="{46C0A765-6363-474C-9894-63278435E569}">
      <dgm:prSet phldrT="[Texto]"/>
      <dgm:spPr/>
      <dgm:t>
        <a:bodyPr/>
        <a:lstStyle/>
        <a:p>
          <a:r>
            <a:rPr lang="es-EC" dirty="0" smtClean="0"/>
            <a:t>NO PETROLERAS </a:t>
          </a:r>
          <a:endParaRPr lang="es-EC" dirty="0"/>
        </a:p>
      </dgm:t>
    </dgm:pt>
    <dgm:pt modelId="{B70CDAD9-EEA9-499A-81AA-B33461FB52C9}" type="parTrans" cxnId="{BBB28734-C9AC-4DC8-845C-3AFEA3A5A6A2}">
      <dgm:prSet/>
      <dgm:spPr/>
      <dgm:t>
        <a:bodyPr/>
        <a:lstStyle/>
        <a:p>
          <a:endParaRPr lang="es-EC"/>
        </a:p>
      </dgm:t>
    </dgm:pt>
    <dgm:pt modelId="{9ED409D0-1261-46D8-8611-CC4B2DA28CDF}" type="sibTrans" cxnId="{BBB28734-C9AC-4DC8-845C-3AFEA3A5A6A2}">
      <dgm:prSet/>
      <dgm:spPr/>
      <dgm:t>
        <a:bodyPr/>
        <a:lstStyle/>
        <a:p>
          <a:endParaRPr lang="es-EC"/>
        </a:p>
      </dgm:t>
    </dgm:pt>
    <dgm:pt modelId="{E51A801D-EA7A-48F6-B145-18FAC523CA98}">
      <dgm:prSet phldrT="[Texto]"/>
      <dgm:spPr/>
      <dgm:t>
        <a:bodyPr/>
        <a:lstStyle/>
        <a:p>
          <a:r>
            <a:rPr lang="es-EC" dirty="0" smtClean="0"/>
            <a:t>TRADICIONALES </a:t>
          </a:r>
          <a:endParaRPr lang="es-EC" dirty="0"/>
        </a:p>
      </dgm:t>
    </dgm:pt>
    <dgm:pt modelId="{6CF8F0E9-DEE8-4691-8213-B8BE083BDF6E}" type="parTrans" cxnId="{9B3568F2-1687-4CE9-9EE0-E206982656EA}">
      <dgm:prSet/>
      <dgm:spPr/>
      <dgm:t>
        <a:bodyPr/>
        <a:lstStyle/>
        <a:p>
          <a:endParaRPr lang="es-EC"/>
        </a:p>
      </dgm:t>
    </dgm:pt>
    <dgm:pt modelId="{762EB947-0BF5-4FB9-9730-BB94E3C2E9A0}" type="sibTrans" cxnId="{9B3568F2-1687-4CE9-9EE0-E206982656EA}">
      <dgm:prSet/>
      <dgm:spPr/>
      <dgm:t>
        <a:bodyPr/>
        <a:lstStyle/>
        <a:p>
          <a:endParaRPr lang="es-EC"/>
        </a:p>
      </dgm:t>
    </dgm:pt>
    <dgm:pt modelId="{9A440252-5103-4B3C-A3F6-3E94A159DDDF}">
      <dgm:prSet phldrT="[Texto]"/>
      <dgm:spPr/>
      <dgm:t>
        <a:bodyPr/>
        <a:lstStyle/>
        <a:p>
          <a:r>
            <a:rPr lang="es-EC" dirty="0" smtClean="0"/>
            <a:t>NO TRADICIONALES </a:t>
          </a:r>
          <a:endParaRPr lang="es-EC" dirty="0"/>
        </a:p>
      </dgm:t>
    </dgm:pt>
    <dgm:pt modelId="{7FAC1B78-2B10-42E8-AF1D-A699C1EDE459}" type="parTrans" cxnId="{A7825454-DAF7-4159-9873-2A77DF81E482}">
      <dgm:prSet/>
      <dgm:spPr/>
      <dgm:t>
        <a:bodyPr/>
        <a:lstStyle/>
        <a:p>
          <a:endParaRPr lang="es-EC"/>
        </a:p>
      </dgm:t>
    </dgm:pt>
    <dgm:pt modelId="{3718FC69-B6C1-4C28-B7CC-E570A0D6E4F5}" type="sibTrans" cxnId="{A7825454-DAF7-4159-9873-2A77DF81E482}">
      <dgm:prSet/>
      <dgm:spPr/>
      <dgm:t>
        <a:bodyPr/>
        <a:lstStyle/>
        <a:p>
          <a:endParaRPr lang="es-EC"/>
        </a:p>
      </dgm:t>
    </dgm:pt>
    <dgm:pt modelId="{247DC2E0-7963-4759-B49C-544D116B7F41}">
      <dgm:prSet phldrT="[Texto]"/>
      <dgm:spPr/>
      <dgm:t>
        <a:bodyPr/>
        <a:lstStyle/>
        <a:p>
          <a:r>
            <a:rPr lang="es-EC" dirty="0" smtClean="0"/>
            <a:t>PETROLERAS </a:t>
          </a:r>
          <a:endParaRPr lang="es-EC" dirty="0"/>
        </a:p>
      </dgm:t>
    </dgm:pt>
    <dgm:pt modelId="{16055C05-49CB-4B72-9C1D-368889ECB401}" type="parTrans" cxnId="{06D63C1C-463B-40C9-9CBD-9A5A3563BED8}">
      <dgm:prSet/>
      <dgm:spPr/>
      <dgm:t>
        <a:bodyPr/>
        <a:lstStyle/>
        <a:p>
          <a:endParaRPr lang="es-EC"/>
        </a:p>
      </dgm:t>
    </dgm:pt>
    <dgm:pt modelId="{BC089264-C2D9-4128-AEED-908221DF708C}" type="sibTrans" cxnId="{06D63C1C-463B-40C9-9CBD-9A5A3563BED8}">
      <dgm:prSet/>
      <dgm:spPr/>
      <dgm:t>
        <a:bodyPr/>
        <a:lstStyle/>
        <a:p>
          <a:endParaRPr lang="es-EC"/>
        </a:p>
      </dgm:t>
    </dgm:pt>
    <dgm:pt modelId="{25C5320B-9100-4B0E-8977-24F207333638}" type="pres">
      <dgm:prSet presAssocID="{33AFC396-8FB1-461B-88F4-336F0747C1E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45CD8A-F24B-44A9-8600-E801496BADE3}" type="pres">
      <dgm:prSet presAssocID="{33AFC396-8FB1-461B-88F4-336F0747C1E9}" presName="hierFlow" presStyleCnt="0"/>
      <dgm:spPr/>
    </dgm:pt>
    <dgm:pt modelId="{5C0B7598-C6EC-40C4-A933-4E72953936E8}" type="pres">
      <dgm:prSet presAssocID="{33AFC396-8FB1-461B-88F4-336F0747C1E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6B2B3AB-23A9-4638-8B30-40729B3CE577}" type="pres">
      <dgm:prSet presAssocID="{3C2C449D-3174-48D5-A1A3-1BC4BB78923E}" presName="Name14" presStyleCnt="0"/>
      <dgm:spPr/>
    </dgm:pt>
    <dgm:pt modelId="{BBF1C4DD-E4FE-4960-8C27-636BA887D105}" type="pres">
      <dgm:prSet presAssocID="{3C2C449D-3174-48D5-A1A3-1BC4BB78923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2199F6-E20C-4AC7-B829-7847D03A7011}" type="pres">
      <dgm:prSet presAssocID="{3C2C449D-3174-48D5-A1A3-1BC4BB78923E}" presName="hierChild2" presStyleCnt="0"/>
      <dgm:spPr/>
    </dgm:pt>
    <dgm:pt modelId="{9B561A7C-345E-4299-9048-35A90A4FEA7F}" type="pres">
      <dgm:prSet presAssocID="{B70CDAD9-EEA9-499A-81AA-B33461FB52C9}" presName="Name19" presStyleLbl="parChTrans1D2" presStyleIdx="0" presStyleCnt="2"/>
      <dgm:spPr/>
      <dgm:t>
        <a:bodyPr/>
        <a:lstStyle/>
        <a:p>
          <a:endParaRPr lang="es-EC"/>
        </a:p>
      </dgm:t>
    </dgm:pt>
    <dgm:pt modelId="{A11A46FC-CC10-40BD-986A-1E280F88556B}" type="pres">
      <dgm:prSet presAssocID="{46C0A765-6363-474C-9894-63278435E569}" presName="Name21" presStyleCnt="0"/>
      <dgm:spPr/>
    </dgm:pt>
    <dgm:pt modelId="{2DF6AF0B-41C5-4AE9-8E83-9E860F5597E1}" type="pres">
      <dgm:prSet presAssocID="{46C0A765-6363-474C-9894-63278435E569}" presName="level2Shape" presStyleLbl="node2" presStyleIdx="0" presStyleCnt="2"/>
      <dgm:spPr/>
      <dgm:t>
        <a:bodyPr/>
        <a:lstStyle/>
        <a:p>
          <a:endParaRPr lang="es-EC"/>
        </a:p>
      </dgm:t>
    </dgm:pt>
    <dgm:pt modelId="{0953540D-B44F-4348-A258-B565BCE57605}" type="pres">
      <dgm:prSet presAssocID="{46C0A765-6363-474C-9894-63278435E569}" presName="hierChild3" presStyleCnt="0"/>
      <dgm:spPr/>
    </dgm:pt>
    <dgm:pt modelId="{AC7B2E6F-12DA-4901-989C-009F3035EC32}" type="pres">
      <dgm:prSet presAssocID="{6CF8F0E9-DEE8-4691-8213-B8BE083BDF6E}" presName="Name19" presStyleLbl="parChTrans1D3" presStyleIdx="0" presStyleCnt="2"/>
      <dgm:spPr/>
      <dgm:t>
        <a:bodyPr/>
        <a:lstStyle/>
        <a:p>
          <a:endParaRPr lang="es-EC"/>
        </a:p>
      </dgm:t>
    </dgm:pt>
    <dgm:pt modelId="{D3615B71-E49E-49EB-A8A1-41BFF35667F9}" type="pres">
      <dgm:prSet presAssocID="{E51A801D-EA7A-48F6-B145-18FAC523CA98}" presName="Name21" presStyleCnt="0"/>
      <dgm:spPr/>
    </dgm:pt>
    <dgm:pt modelId="{08624ABC-348C-4EF3-8B54-BE9E9D8A4FC4}" type="pres">
      <dgm:prSet presAssocID="{E51A801D-EA7A-48F6-B145-18FAC523CA98}" presName="level2Shape" presStyleLbl="node3" presStyleIdx="0" presStyleCnt="2"/>
      <dgm:spPr/>
      <dgm:t>
        <a:bodyPr/>
        <a:lstStyle/>
        <a:p>
          <a:endParaRPr lang="es-EC"/>
        </a:p>
      </dgm:t>
    </dgm:pt>
    <dgm:pt modelId="{2BDE7F19-6446-4E91-93B6-6A8A486817DE}" type="pres">
      <dgm:prSet presAssocID="{E51A801D-EA7A-48F6-B145-18FAC523CA98}" presName="hierChild3" presStyleCnt="0"/>
      <dgm:spPr/>
    </dgm:pt>
    <dgm:pt modelId="{32B10149-9A79-4C2A-82E3-5BB0A96495FB}" type="pres">
      <dgm:prSet presAssocID="{7FAC1B78-2B10-42E8-AF1D-A699C1EDE459}" presName="Name19" presStyleLbl="parChTrans1D3" presStyleIdx="1" presStyleCnt="2"/>
      <dgm:spPr/>
      <dgm:t>
        <a:bodyPr/>
        <a:lstStyle/>
        <a:p>
          <a:endParaRPr lang="es-EC"/>
        </a:p>
      </dgm:t>
    </dgm:pt>
    <dgm:pt modelId="{95C99ABE-9216-4AF0-9114-8B2AE4A9A229}" type="pres">
      <dgm:prSet presAssocID="{9A440252-5103-4B3C-A3F6-3E94A159DDDF}" presName="Name21" presStyleCnt="0"/>
      <dgm:spPr/>
    </dgm:pt>
    <dgm:pt modelId="{B5C04BFB-7A21-4222-A994-CAEE0CD05FA7}" type="pres">
      <dgm:prSet presAssocID="{9A440252-5103-4B3C-A3F6-3E94A159DDDF}" presName="level2Shape" presStyleLbl="node3" presStyleIdx="1" presStyleCnt="2"/>
      <dgm:spPr/>
      <dgm:t>
        <a:bodyPr/>
        <a:lstStyle/>
        <a:p>
          <a:endParaRPr lang="es-EC"/>
        </a:p>
      </dgm:t>
    </dgm:pt>
    <dgm:pt modelId="{BEF56460-EDA0-4FD0-B94D-F19174A58029}" type="pres">
      <dgm:prSet presAssocID="{9A440252-5103-4B3C-A3F6-3E94A159DDDF}" presName="hierChild3" presStyleCnt="0"/>
      <dgm:spPr/>
    </dgm:pt>
    <dgm:pt modelId="{31C34CA0-2C64-4C96-B920-CEC984580669}" type="pres">
      <dgm:prSet presAssocID="{16055C05-49CB-4B72-9C1D-368889ECB401}" presName="Name19" presStyleLbl="parChTrans1D2" presStyleIdx="1" presStyleCnt="2"/>
      <dgm:spPr/>
      <dgm:t>
        <a:bodyPr/>
        <a:lstStyle/>
        <a:p>
          <a:endParaRPr lang="es-EC"/>
        </a:p>
      </dgm:t>
    </dgm:pt>
    <dgm:pt modelId="{DA1EC3E3-83BA-44D9-8748-DC581C76B81E}" type="pres">
      <dgm:prSet presAssocID="{247DC2E0-7963-4759-B49C-544D116B7F41}" presName="Name21" presStyleCnt="0"/>
      <dgm:spPr/>
    </dgm:pt>
    <dgm:pt modelId="{100162BB-4405-4202-98E5-CB48671DA304}" type="pres">
      <dgm:prSet presAssocID="{247DC2E0-7963-4759-B49C-544D116B7F41}" presName="level2Shape" presStyleLbl="node2" presStyleIdx="1" presStyleCnt="2"/>
      <dgm:spPr/>
      <dgm:t>
        <a:bodyPr/>
        <a:lstStyle/>
        <a:p>
          <a:endParaRPr lang="es-EC"/>
        </a:p>
      </dgm:t>
    </dgm:pt>
    <dgm:pt modelId="{6A93B8BD-EE22-4135-9265-D6116EF64048}" type="pres">
      <dgm:prSet presAssocID="{247DC2E0-7963-4759-B49C-544D116B7F41}" presName="hierChild3" presStyleCnt="0"/>
      <dgm:spPr/>
    </dgm:pt>
    <dgm:pt modelId="{5A9BEE2F-CEA6-43D1-9B1E-169FF62C3AB6}" type="pres">
      <dgm:prSet presAssocID="{33AFC396-8FB1-461B-88F4-336F0747C1E9}" presName="bgShapesFlow" presStyleCnt="0"/>
      <dgm:spPr/>
    </dgm:pt>
  </dgm:ptLst>
  <dgm:cxnLst>
    <dgm:cxn modelId="{A7825454-DAF7-4159-9873-2A77DF81E482}" srcId="{46C0A765-6363-474C-9894-63278435E569}" destId="{9A440252-5103-4B3C-A3F6-3E94A159DDDF}" srcOrd="1" destOrd="0" parTransId="{7FAC1B78-2B10-42E8-AF1D-A699C1EDE459}" sibTransId="{3718FC69-B6C1-4C28-B7CC-E570A0D6E4F5}"/>
    <dgm:cxn modelId="{3867B840-B8F9-4E8A-BA41-38B9C7D74465}" type="presOf" srcId="{33AFC396-8FB1-461B-88F4-336F0747C1E9}" destId="{25C5320B-9100-4B0E-8977-24F207333638}" srcOrd="0" destOrd="0" presId="urn:microsoft.com/office/officeart/2005/8/layout/hierarchy6"/>
    <dgm:cxn modelId="{A96A3C6D-19E4-49BD-A180-900A741018C1}" type="presOf" srcId="{16055C05-49CB-4B72-9C1D-368889ECB401}" destId="{31C34CA0-2C64-4C96-B920-CEC984580669}" srcOrd="0" destOrd="0" presId="urn:microsoft.com/office/officeart/2005/8/layout/hierarchy6"/>
    <dgm:cxn modelId="{28093665-EB8C-406A-A9F9-8D5B9F7D2779}" type="presOf" srcId="{3C2C449D-3174-48D5-A1A3-1BC4BB78923E}" destId="{BBF1C4DD-E4FE-4960-8C27-636BA887D105}" srcOrd="0" destOrd="0" presId="urn:microsoft.com/office/officeart/2005/8/layout/hierarchy6"/>
    <dgm:cxn modelId="{A22B8670-C1C9-40A2-AB6E-8A9229188784}" srcId="{33AFC396-8FB1-461B-88F4-336F0747C1E9}" destId="{3C2C449D-3174-48D5-A1A3-1BC4BB78923E}" srcOrd="0" destOrd="0" parTransId="{DA1B3CAB-832F-442B-BC65-072A563FA320}" sibTransId="{5A0B1597-E4AB-4B86-94B6-E42E8E557AC2}"/>
    <dgm:cxn modelId="{8453F46C-DF36-4B15-8C17-4CB05C4A9145}" type="presOf" srcId="{7FAC1B78-2B10-42E8-AF1D-A699C1EDE459}" destId="{32B10149-9A79-4C2A-82E3-5BB0A96495FB}" srcOrd="0" destOrd="0" presId="urn:microsoft.com/office/officeart/2005/8/layout/hierarchy6"/>
    <dgm:cxn modelId="{D947C563-6020-4756-985E-A6B372B6E515}" type="presOf" srcId="{6CF8F0E9-DEE8-4691-8213-B8BE083BDF6E}" destId="{AC7B2E6F-12DA-4901-989C-009F3035EC32}" srcOrd="0" destOrd="0" presId="urn:microsoft.com/office/officeart/2005/8/layout/hierarchy6"/>
    <dgm:cxn modelId="{20D3320A-1E2D-4D5A-AFAC-1244042B74F7}" type="presOf" srcId="{9A440252-5103-4B3C-A3F6-3E94A159DDDF}" destId="{B5C04BFB-7A21-4222-A994-CAEE0CD05FA7}" srcOrd="0" destOrd="0" presId="urn:microsoft.com/office/officeart/2005/8/layout/hierarchy6"/>
    <dgm:cxn modelId="{06D63C1C-463B-40C9-9CBD-9A5A3563BED8}" srcId="{3C2C449D-3174-48D5-A1A3-1BC4BB78923E}" destId="{247DC2E0-7963-4759-B49C-544D116B7F41}" srcOrd="1" destOrd="0" parTransId="{16055C05-49CB-4B72-9C1D-368889ECB401}" sibTransId="{BC089264-C2D9-4128-AEED-908221DF708C}"/>
    <dgm:cxn modelId="{BBB28734-C9AC-4DC8-845C-3AFEA3A5A6A2}" srcId="{3C2C449D-3174-48D5-A1A3-1BC4BB78923E}" destId="{46C0A765-6363-474C-9894-63278435E569}" srcOrd="0" destOrd="0" parTransId="{B70CDAD9-EEA9-499A-81AA-B33461FB52C9}" sibTransId="{9ED409D0-1261-46D8-8611-CC4B2DA28CDF}"/>
    <dgm:cxn modelId="{65C07406-0B15-439B-AFD5-986790FFBC13}" type="presOf" srcId="{247DC2E0-7963-4759-B49C-544D116B7F41}" destId="{100162BB-4405-4202-98E5-CB48671DA304}" srcOrd="0" destOrd="0" presId="urn:microsoft.com/office/officeart/2005/8/layout/hierarchy6"/>
    <dgm:cxn modelId="{A6C06BCF-5480-4AC9-A25A-D4CEBA258B25}" type="presOf" srcId="{B70CDAD9-EEA9-499A-81AA-B33461FB52C9}" destId="{9B561A7C-345E-4299-9048-35A90A4FEA7F}" srcOrd="0" destOrd="0" presId="urn:microsoft.com/office/officeart/2005/8/layout/hierarchy6"/>
    <dgm:cxn modelId="{9B3568F2-1687-4CE9-9EE0-E206982656EA}" srcId="{46C0A765-6363-474C-9894-63278435E569}" destId="{E51A801D-EA7A-48F6-B145-18FAC523CA98}" srcOrd="0" destOrd="0" parTransId="{6CF8F0E9-DEE8-4691-8213-B8BE083BDF6E}" sibTransId="{762EB947-0BF5-4FB9-9730-BB94E3C2E9A0}"/>
    <dgm:cxn modelId="{0D7C3334-0974-4F27-BB06-7B388D6EE3C7}" type="presOf" srcId="{E51A801D-EA7A-48F6-B145-18FAC523CA98}" destId="{08624ABC-348C-4EF3-8B54-BE9E9D8A4FC4}" srcOrd="0" destOrd="0" presId="urn:microsoft.com/office/officeart/2005/8/layout/hierarchy6"/>
    <dgm:cxn modelId="{49E78663-3273-401C-B799-4985B2AFACC2}" type="presOf" srcId="{46C0A765-6363-474C-9894-63278435E569}" destId="{2DF6AF0B-41C5-4AE9-8E83-9E860F5597E1}" srcOrd="0" destOrd="0" presId="urn:microsoft.com/office/officeart/2005/8/layout/hierarchy6"/>
    <dgm:cxn modelId="{5F5A8E54-D7BE-444A-BD91-E245E356CE21}" type="presParOf" srcId="{25C5320B-9100-4B0E-8977-24F207333638}" destId="{1345CD8A-F24B-44A9-8600-E801496BADE3}" srcOrd="0" destOrd="0" presId="urn:microsoft.com/office/officeart/2005/8/layout/hierarchy6"/>
    <dgm:cxn modelId="{F2B0CDAA-E496-4028-B5F8-C5AF76283AC3}" type="presParOf" srcId="{1345CD8A-F24B-44A9-8600-E801496BADE3}" destId="{5C0B7598-C6EC-40C4-A933-4E72953936E8}" srcOrd="0" destOrd="0" presId="urn:microsoft.com/office/officeart/2005/8/layout/hierarchy6"/>
    <dgm:cxn modelId="{EF54EFFF-E38B-4E72-A2C1-094A87CBA78B}" type="presParOf" srcId="{5C0B7598-C6EC-40C4-A933-4E72953936E8}" destId="{B6B2B3AB-23A9-4638-8B30-40729B3CE577}" srcOrd="0" destOrd="0" presId="urn:microsoft.com/office/officeart/2005/8/layout/hierarchy6"/>
    <dgm:cxn modelId="{B101E99E-BD71-48D4-9D1C-EBB2608D3A80}" type="presParOf" srcId="{B6B2B3AB-23A9-4638-8B30-40729B3CE577}" destId="{BBF1C4DD-E4FE-4960-8C27-636BA887D105}" srcOrd="0" destOrd="0" presId="urn:microsoft.com/office/officeart/2005/8/layout/hierarchy6"/>
    <dgm:cxn modelId="{F8BDF508-6B1F-4349-ABE5-519931C9D468}" type="presParOf" srcId="{B6B2B3AB-23A9-4638-8B30-40729B3CE577}" destId="{B92199F6-E20C-4AC7-B829-7847D03A7011}" srcOrd="1" destOrd="0" presId="urn:microsoft.com/office/officeart/2005/8/layout/hierarchy6"/>
    <dgm:cxn modelId="{11D42699-FC63-4B48-9621-022629D2985E}" type="presParOf" srcId="{B92199F6-E20C-4AC7-B829-7847D03A7011}" destId="{9B561A7C-345E-4299-9048-35A90A4FEA7F}" srcOrd="0" destOrd="0" presId="urn:microsoft.com/office/officeart/2005/8/layout/hierarchy6"/>
    <dgm:cxn modelId="{6D5C8A05-CA61-4C6F-916A-28C906C5727C}" type="presParOf" srcId="{B92199F6-E20C-4AC7-B829-7847D03A7011}" destId="{A11A46FC-CC10-40BD-986A-1E280F88556B}" srcOrd="1" destOrd="0" presId="urn:microsoft.com/office/officeart/2005/8/layout/hierarchy6"/>
    <dgm:cxn modelId="{9EBB32D9-4192-41EE-B17E-66E7EA1CA030}" type="presParOf" srcId="{A11A46FC-CC10-40BD-986A-1E280F88556B}" destId="{2DF6AF0B-41C5-4AE9-8E83-9E860F5597E1}" srcOrd="0" destOrd="0" presId="urn:microsoft.com/office/officeart/2005/8/layout/hierarchy6"/>
    <dgm:cxn modelId="{61E51324-AB11-4896-BEE4-B237DAE33CD6}" type="presParOf" srcId="{A11A46FC-CC10-40BD-986A-1E280F88556B}" destId="{0953540D-B44F-4348-A258-B565BCE57605}" srcOrd="1" destOrd="0" presId="urn:microsoft.com/office/officeart/2005/8/layout/hierarchy6"/>
    <dgm:cxn modelId="{47C7D996-91A1-4707-A82A-3E196EDD3BF3}" type="presParOf" srcId="{0953540D-B44F-4348-A258-B565BCE57605}" destId="{AC7B2E6F-12DA-4901-989C-009F3035EC32}" srcOrd="0" destOrd="0" presId="urn:microsoft.com/office/officeart/2005/8/layout/hierarchy6"/>
    <dgm:cxn modelId="{488EB0C6-A9C6-49B9-BB95-382A17CBF42A}" type="presParOf" srcId="{0953540D-B44F-4348-A258-B565BCE57605}" destId="{D3615B71-E49E-49EB-A8A1-41BFF35667F9}" srcOrd="1" destOrd="0" presId="urn:microsoft.com/office/officeart/2005/8/layout/hierarchy6"/>
    <dgm:cxn modelId="{45A97098-09D5-45F6-9D27-B9F53FD8434F}" type="presParOf" srcId="{D3615B71-E49E-49EB-A8A1-41BFF35667F9}" destId="{08624ABC-348C-4EF3-8B54-BE9E9D8A4FC4}" srcOrd="0" destOrd="0" presId="urn:microsoft.com/office/officeart/2005/8/layout/hierarchy6"/>
    <dgm:cxn modelId="{8E45F471-7D08-4C38-A078-0D0F56E811E4}" type="presParOf" srcId="{D3615B71-E49E-49EB-A8A1-41BFF35667F9}" destId="{2BDE7F19-6446-4E91-93B6-6A8A486817DE}" srcOrd="1" destOrd="0" presId="urn:microsoft.com/office/officeart/2005/8/layout/hierarchy6"/>
    <dgm:cxn modelId="{8ED3DE68-A02C-47E2-AA93-D69FE7E31208}" type="presParOf" srcId="{0953540D-B44F-4348-A258-B565BCE57605}" destId="{32B10149-9A79-4C2A-82E3-5BB0A96495FB}" srcOrd="2" destOrd="0" presId="urn:microsoft.com/office/officeart/2005/8/layout/hierarchy6"/>
    <dgm:cxn modelId="{52962452-F945-460C-A83E-5C40F34BFB1A}" type="presParOf" srcId="{0953540D-B44F-4348-A258-B565BCE57605}" destId="{95C99ABE-9216-4AF0-9114-8B2AE4A9A229}" srcOrd="3" destOrd="0" presId="urn:microsoft.com/office/officeart/2005/8/layout/hierarchy6"/>
    <dgm:cxn modelId="{08298988-FFF5-4C5A-AD1A-3FF63379365E}" type="presParOf" srcId="{95C99ABE-9216-4AF0-9114-8B2AE4A9A229}" destId="{B5C04BFB-7A21-4222-A994-CAEE0CD05FA7}" srcOrd="0" destOrd="0" presId="urn:microsoft.com/office/officeart/2005/8/layout/hierarchy6"/>
    <dgm:cxn modelId="{7604506A-CE4B-403B-B23F-60CCD38765A4}" type="presParOf" srcId="{95C99ABE-9216-4AF0-9114-8B2AE4A9A229}" destId="{BEF56460-EDA0-4FD0-B94D-F19174A58029}" srcOrd="1" destOrd="0" presId="urn:microsoft.com/office/officeart/2005/8/layout/hierarchy6"/>
    <dgm:cxn modelId="{10E9DCE7-088A-4F93-A0DA-5A3701D3849B}" type="presParOf" srcId="{B92199F6-E20C-4AC7-B829-7847D03A7011}" destId="{31C34CA0-2C64-4C96-B920-CEC984580669}" srcOrd="2" destOrd="0" presId="urn:microsoft.com/office/officeart/2005/8/layout/hierarchy6"/>
    <dgm:cxn modelId="{2476B438-E171-412A-AB69-36B46E6A1055}" type="presParOf" srcId="{B92199F6-E20C-4AC7-B829-7847D03A7011}" destId="{DA1EC3E3-83BA-44D9-8748-DC581C76B81E}" srcOrd="3" destOrd="0" presId="urn:microsoft.com/office/officeart/2005/8/layout/hierarchy6"/>
    <dgm:cxn modelId="{BF9F7874-EED6-4AB5-82FC-8510FEAE7797}" type="presParOf" srcId="{DA1EC3E3-83BA-44D9-8748-DC581C76B81E}" destId="{100162BB-4405-4202-98E5-CB48671DA304}" srcOrd="0" destOrd="0" presId="urn:microsoft.com/office/officeart/2005/8/layout/hierarchy6"/>
    <dgm:cxn modelId="{992A3A04-0A38-46F1-84A5-4AB390FCC064}" type="presParOf" srcId="{DA1EC3E3-83BA-44D9-8748-DC581C76B81E}" destId="{6A93B8BD-EE22-4135-9265-D6116EF64048}" srcOrd="1" destOrd="0" presId="urn:microsoft.com/office/officeart/2005/8/layout/hierarchy6"/>
    <dgm:cxn modelId="{20E24E61-0AE9-47C1-8FB4-0F53ABB73F2E}" type="presParOf" srcId="{25C5320B-9100-4B0E-8977-24F207333638}" destId="{5A9BEE2F-CEA6-43D1-9B1E-169FF62C3A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BAA6B-F347-4996-A897-DE8CC3CD25AA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4371AA8-3DC9-4592-AFC9-2E5E02EF692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Mercado Ruso :</a:t>
          </a:r>
          <a:endParaRPr lang="es-EC" dirty="0"/>
        </a:p>
      </dgm:t>
    </dgm:pt>
    <dgm:pt modelId="{FD3C1A2C-E7CA-411C-87B9-AA74E9DA4B7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b="1" dirty="0" smtClean="0"/>
            <a:t>Precio de la Flor</a:t>
          </a:r>
          <a:endParaRPr lang="es-EC" b="1" dirty="0"/>
        </a:p>
      </dgm:t>
    </dgm:pt>
    <dgm:pt modelId="{672AC640-BE85-4F5F-B75A-61A03C2809F8}" type="sibTrans" cxnId="{31A850B3-7F7C-47B4-BE88-5B12BCFBB535}">
      <dgm:prSet/>
      <dgm:spPr/>
      <dgm:t>
        <a:bodyPr/>
        <a:lstStyle/>
        <a:p>
          <a:endParaRPr lang="es-EC"/>
        </a:p>
      </dgm:t>
    </dgm:pt>
    <dgm:pt modelId="{48A38A4D-2996-41BD-88D7-2ED169818449}" type="parTrans" cxnId="{31A850B3-7F7C-47B4-BE88-5B12BCFBB535}">
      <dgm:prSet/>
      <dgm:spPr/>
      <dgm:t>
        <a:bodyPr/>
        <a:lstStyle/>
        <a:p>
          <a:endParaRPr lang="es-EC"/>
        </a:p>
      </dgm:t>
    </dgm:pt>
    <dgm:pt modelId="{C179094A-B39A-48A0-BCFB-C6999305D725}" type="sibTrans" cxnId="{AA6B0EDD-49B7-44F3-89E0-4DB483A87A28}">
      <dgm:prSet/>
      <dgm:spPr/>
      <dgm:t>
        <a:bodyPr/>
        <a:lstStyle/>
        <a:p>
          <a:endParaRPr lang="es-EC"/>
        </a:p>
      </dgm:t>
    </dgm:pt>
    <dgm:pt modelId="{413335BB-12F6-4C65-9917-5FA31BE511F1}" type="parTrans" cxnId="{AA6B0EDD-49B7-44F3-89E0-4DB483A87A28}">
      <dgm:prSet/>
      <dgm:spPr/>
      <dgm:t>
        <a:bodyPr/>
        <a:lstStyle/>
        <a:p>
          <a:endParaRPr lang="es-EC"/>
        </a:p>
      </dgm:t>
    </dgm:pt>
    <dgm:pt modelId="{39143417-3A51-46C9-B3F6-2B74222EB4A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 smtClean="0"/>
            <a:t>       Ajustes de personal , </a:t>
          </a:r>
          <a:endParaRPr lang="es-EC" sz="1200" dirty="0"/>
        </a:p>
      </dgm:t>
    </dgm:pt>
    <dgm:pt modelId="{15202D39-84B6-4807-A279-9477864ADE07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Mano de obra - Empleo</a:t>
          </a:r>
          <a:endParaRPr lang="es-EC" b="1" dirty="0">
            <a:solidFill>
              <a:schemeClr val="bg1"/>
            </a:solidFill>
          </a:endParaRPr>
        </a:p>
      </dgm:t>
    </dgm:pt>
    <dgm:pt modelId="{85E5B8D0-DA67-4D02-B45E-6FC780C80C61}" type="sibTrans" cxnId="{252D07D4-C1A8-4D89-B420-46A577B52C02}">
      <dgm:prSet/>
      <dgm:spPr/>
      <dgm:t>
        <a:bodyPr/>
        <a:lstStyle/>
        <a:p>
          <a:endParaRPr lang="es-EC"/>
        </a:p>
      </dgm:t>
    </dgm:pt>
    <dgm:pt modelId="{36F784CA-BABC-4E4C-8B26-03BAD71EA83D}" type="parTrans" cxnId="{252D07D4-C1A8-4D89-B420-46A577B52C02}">
      <dgm:prSet/>
      <dgm:spPr/>
      <dgm:t>
        <a:bodyPr/>
        <a:lstStyle/>
        <a:p>
          <a:endParaRPr lang="es-EC"/>
        </a:p>
      </dgm:t>
    </dgm:pt>
    <dgm:pt modelId="{1B1EA701-B1C4-4453-8CC3-6AB7F428F246}" type="sibTrans" cxnId="{3DE6856C-F902-45C9-BCB9-EC3B86AAB89A}">
      <dgm:prSet/>
      <dgm:spPr/>
      <dgm:t>
        <a:bodyPr/>
        <a:lstStyle/>
        <a:p>
          <a:endParaRPr lang="es-EC"/>
        </a:p>
      </dgm:t>
    </dgm:pt>
    <dgm:pt modelId="{DD0E3EEC-91B2-4FAF-B97C-C9490D1B5F53}" type="parTrans" cxnId="{3DE6856C-F902-45C9-BCB9-EC3B86AAB89A}">
      <dgm:prSet/>
      <dgm:spPr/>
      <dgm:t>
        <a:bodyPr/>
        <a:lstStyle/>
        <a:p>
          <a:endParaRPr lang="es-EC"/>
        </a:p>
      </dgm:t>
    </dgm:pt>
    <dgm:pt modelId="{FAF50D20-B5F4-4F8F-B63F-9E8C9C4BC671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b="1" dirty="0" smtClean="0"/>
            <a:t> REDUCCION HECTARES PRODUCCION:</a:t>
          </a:r>
          <a:endParaRPr lang="es-EC" dirty="0"/>
        </a:p>
      </dgm:t>
    </dgm:pt>
    <dgm:pt modelId="{C7B41C52-9478-4790-A9BB-79006FBB4D9F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b="1" dirty="0" smtClean="0"/>
            <a:t>Hectáreas / producción</a:t>
          </a:r>
          <a:endParaRPr lang="es-EC" b="1" dirty="0"/>
        </a:p>
      </dgm:t>
    </dgm:pt>
    <dgm:pt modelId="{6748649A-7338-484C-8145-69E23C68BA28}" type="sibTrans" cxnId="{4D9FC54B-DC16-4E52-BBF3-EE9B6D058DDF}">
      <dgm:prSet/>
      <dgm:spPr/>
      <dgm:t>
        <a:bodyPr/>
        <a:lstStyle/>
        <a:p>
          <a:endParaRPr lang="es-EC"/>
        </a:p>
      </dgm:t>
    </dgm:pt>
    <dgm:pt modelId="{164E0FEC-6CBC-45D2-A240-FAFE59D32D46}" type="parTrans" cxnId="{4D9FC54B-DC16-4E52-BBF3-EE9B6D058DDF}">
      <dgm:prSet/>
      <dgm:spPr/>
      <dgm:t>
        <a:bodyPr/>
        <a:lstStyle/>
        <a:p>
          <a:endParaRPr lang="es-EC"/>
        </a:p>
      </dgm:t>
    </dgm:pt>
    <dgm:pt modelId="{CC1F40FD-5F73-4932-8D4A-E39813F1F46B}" type="sibTrans" cxnId="{C2F1D80E-38C5-4346-8C5B-9516F7B53679}">
      <dgm:prSet/>
      <dgm:spPr/>
      <dgm:t>
        <a:bodyPr/>
        <a:lstStyle/>
        <a:p>
          <a:endParaRPr lang="es-EC"/>
        </a:p>
      </dgm:t>
    </dgm:pt>
    <dgm:pt modelId="{34502659-60F4-4C75-AD68-B3EB8EFE046F}" type="parTrans" cxnId="{C2F1D80E-38C5-4346-8C5B-9516F7B53679}">
      <dgm:prSet/>
      <dgm:spPr/>
      <dgm:t>
        <a:bodyPr/>
        <a:lstStyle/>
        <a:p>
          <a:endParaRPr lang="es-EC"/>
        </a:p>
      </dgm:t>
    </dgm:pt>
    <dgm:pt modelId="{C2ED09E9-303A-4B40-9F22-F9A39364EF4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630  Fincas Productoras</a:t>
          </a:r>
          <a:endParaRPr lang="es-EC" dirty="0"/>
        </a:p>
      </dgm:t>
    </dgm:pt>
    <dgm:pt modelId="{92CED280-2E07-4D25-B9B8-1D484A7A7FAD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 b="1" dirty="0" smtClean="0"/>
            <a:t>Fincas productoras</a:t>
          </a:r>
          <a:endParaRPr lang="es-EC" b="1" dirty="0"/>
        </a:p>
      </dgm:t>
    </dgm:pt>
    <dgm:pt modelId="{4E651796-73DC-47E3-9BCB-97E1341496B1}" type="sibTrans" cxnId="{2A7624D8-0E62-4C78-8225-5348A3BB0977}">
      <dgm:prSet/>
      <dgm:spPr/>
      <dgm:t>
        <a:bodyPr/>
        <a:lstStyle/>
        <a:p>
          <a:endParaRPr lang="es-EC"/>
        </a:p>
      </dgm:t>
    </dgm:pt>
    <dgm:pt modelId="{07C06D87-2CAC-453A-9515-8F66503C9E2D}" type="parTrans" cxnId="{2A7624D8-0E62-4C78-8225-5348A3BB0977}">
      <dgm:prSet/>
      <dgm:spPr/>
      <dgm:t>
        <a:bodyPr/>
        <a:lstStyle/>
        <a:p>
          <a:endParaRPr lang="es-EC"/>
        </a:p>
      </dgm:t>
    </dgm:pt>
    <dgm:pt modelId="{2342F3C3-30EC-4975-A6E1-720FCE587FC9}" type="sibTrans" cxnId="{27065AA3-773F-47BA-BE5F-5FEC1265478D}">
      <dgm:prSet/>
      <dgm:spPr/>
      <dgm:t>
        <a:bodyPr/>
        <a:lstStyle/>
        <a:p>
          <a:endParaRPr lang="es-EC"/>
        </a:p>
      </dgm:t>
    </dgm:pt>
    <dgm:pt modelId="{0509E713-74C6-43F3-8241-50C4A004C8F3}" type="parTrans" cxnId="{27065AA3-773F-47BA-BE5F-5FEC1265478D}">
      <dgm:prSet/>
      <dgm:spPr/>
      <dgm:t>
        <a:bodyPr/>
        <a:lstStyle/>
        <a:p>
          <a:endParaRPr lang="es-EC"/>
        </a:p>
      </dgm:t>
    </dgm:pt>
    <dgm:pt modelId="{F027BCB1-9DAA-4D4F-AA20-B3A8F3E2917A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7      Cierran operaciones</a:t>
          </a:r>
          <a:endParaRPr lang="es-EC" dirty="0"/>
        </a:p>
      </dgm:t>
    </dgm:pt>
    <dgm:pt modelId="{A17B9036-1CD2-432A-9AD0-BD53EC89E9B6}" type="parTrans" cxnId="{8EF0FFF7-BC13-4866-91EE-51C380DF62AD}">
      <dgm:prSet/>
      <dgm:spPr/>
      <dgm:t>
        <a:bodyPr/>
        <a:lstStyle/>
        <a:p>
          <a:endParaRPr lang="es-EC"/>
        </a:p>
      </dgm:t>
    </dgm:pt>
    <dgm:pt modelId="{ACC5A6C0-0223-4726-AEE0-562C311A20EC}" type="sibTrans" cxnId="{8EF0FFF7-BC13-4866-91EE-51C380DF62AD}">
      <dgm:prSet/>
      <dgm:spPr/>
      <dgm:t>
        <a:bodyPr/>
        <a:lstStyle/>
        <a:p>
          <a:endParaRPr lang="es-EC"/>
        </a:p>
      </dgm:t>
    </dgm:pt>
    <dgm:pt modelId="{9A179B03-1C7A-4224-A950-7397BE63603A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5      Dejan de operar</a:t>
          </a:r>
          <a:endParaRPr lang="es-EC" dirty="0"/>
        </a:p>
      </dgm:t>
    </dgm:pt>
    <dgm:pt modelId="{C6D33FEC-314F-43B3-B7FA-98CA9B036EE2}" type="parTrans" cxnId="{49EF0257-1A90-4E8E-B5DB-F0E3701414A9}">
      <dgm:prSet/>
      <dgm:spPr/>
      <dgm:t>
        <a:bodyPr/>
        <a:lstStyle/>
        <a:p>
          <a:endParaRPr lang="es-EC"/>
        </a:p>
      </dgm:t>
    </dgm:pt>
    <dgm:pt modelId="{61C83E38-FBE4-4E7A-937B-AA43A0BD712B}" type="sibTrans" cxnId="{49EF0257-1A90-4E8E-B5DB-F0E3701414A9}">
      <dgm:prSet/>
      <dgm:spPr/>
      <dgm:t>
        <a:bodyPr/>
        <a:lstStyle/>
        <a:p>
          <a:endParaRPr lang="es-EC"/>
        </a:p>
      </dgm:t>
    </dgm:pt>
    <dgm:pt modelId="{369B6197-EA99-46FD-996C-4EFBA89FE19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 smtClean="0"/>
            <a:t>     al 2014 : 14 h.  persona</a:t>
          </a:r>
          <a:endParaRPr lang="es-EC" sz="1200" dirty="0"/>
        </a:p>
      </dgm:t>
    </dgm:pt>
    <dgm:pt modelId="{7363637D-1BD9-4630-B4C8-78258274DBE7}" type="parTrans" cxnId="{060F6136-7390-4947-814B-344EC046B105}">
      <dgm:prSet/>
      <dgm:spPr/>
      <dgm:t>
        <a:bodyPr/>
        <a:lstStyle/>
        <a:p>
          <a:endParaRPr lang="es-EC"/>
        </a:p>
      </dgm:t>
    </dgm:pt>
    <dgm:pt modelId="{5769653F-1E28-4175-AF97-C363CE423FD8}" type="sibTrans" cxnId="{060F6136-7390-4947-814B-344EC046B105}">
      <dgm:prSet/>
      <dgm:spPr/>
      <dgm:t>
        <a:bodyPr/>
        <a:lstStyle/>
        <a:p>
          <a:endParaRPr lang="es-EC"/>
        </a:p>
      </dgm:t>
    </dgm:pt>
    <dgm:pt modelId="{481C26BC-19BD-47DF-9949-07FBFE2C6A7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 smtClean="0"/>
            <a:t>al 2015 :  12 h. persona</a:t>
          </a:r>
          <a:endParaRPr lang="es-EC" sz="1200" dirty="0"/>
        </a:p>
      </dgm:t>
    </dgm:pt>
    <dgm:pt modelId="{7A32E307-4940-4471-B611-C850276FA48E}" type="parTrans" cxnId="{54FCD3E7-4E9A-4D63-AF1B-202E04E41607}">
      <dgm:prSet/>
      <dgm:spPr/>
      <dgm:t>
        <a:bodyPr/>
        <a:lstStyle/>
        <a:p>
          <a:endParaRPr lang="es-EC"/>
        </a:p>
      </dgm:t>
    </dgm:pt>
    <dgm:pt modelId="{C0B98D36-0A3A-411A-A8B3-6ED01EA98490}" type="sibTrans" cxnId="{54FCD3E7-4E9A-4D63-AF1B-202E04E41607}">
      <dgm:prSet/>
      <dgm:spPr/>
      <dgm:t>
        <a:bodyPr/>
        <a:lstStyle/>
        <a:p>
          <a:endParaRPr lang="es-EC"/>
        </a:p>
      </dgm:t>
    </dgm:pt>
    <dgm:pt modelId="{74BDE680-F4BA-4BA3-9CAE-C1C84D0984E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/>
            <a:t>2014 : 4200  hectáreas</a:t>
          </a:r>
          <a:endParaRPr lang="es-EC" dirty="0"/>
        </a:p>
      </dgm:t>
    </dgm:pt>
    <dgm:pt modelId="{8B872ABB-7AB9-4899-80B2-D2D5D99C1187}" type="parTrans" cxnId="{9ED27862-CF11-4486-B0EE-993FEB947F26}">
      <dgm:prSet/>
      <dgm:spPr/>
      <dgm:t>
        <a:bodyPr/>
        <a:lstStyle/>
        <a:p>
          <a:endParaRPr lang="es-EC"/>
        </a:p>
      </dgm:t>
    </dgm:pt>
    <dgm:pt modelId="{88C7B78D-E324-43E9-9F56-E6D10B3EA464}" type="sibTrans" cxnId="{9ED27862-CF11-4486-B0EE-993FEB947F26}">
      <dgm:prSet/>
      <dgm:spPr/>
      <dgm:t>
        <a:bodyPr/>
        <a:lstStyle/>
        <a:p>
          <a:endParaRPr lang="es-EC"/>
        </a:p>
      </dgm:t>
    </dgm:pt>
    <dgm:pt modelId="{23CEE417-3949-422F-B9A3-18BB1042691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/>
            <a:t>2015 : 4050  hectáreas</a:t>
          </a:r>
          <a:endParaRPr lang="es-EC" dirty="0"/>
        </a:p>
      </dgm:t>
    </dgm:pt>
    <dgm:pt modelId="{CD98E4E3-BCFB-480E-9ED4-6B439F2C7049}" type="parTrans" cxnId="{61B0E70C-CB48-4732-BFCB-7D7C8EA61632}">
      <dgm:prSet/>
      <dgm:spPr/>
      <dgm:t>
        <a:bodyPr/>
        <a:lstStyle/>
        <a:p>
          <a:endParaRPr lang="es-EC"/>
        </a:p>
      </dgm:t>
    </dgm:pt>
    <dgm:pt modelId="{F20D2076-0078-4DFD-9C11-60887A75AF01}" type="sibTrans" cxnId="{61B0E70C-CB48-4732-BFCB-7D7C8EA61632}">
      <dgm:prSet/>
      <dgm:spPr/>
      <dgm:t>
        <a:bodyPr/>
        <a:lstStyle/>
        <a:p>
          <a:endParaRPr lang="es-EC"/>
        </a:p>
      </dgm:t>
    </dgm:pt>
    <dgm:pt modelId="{F49DF475-7294-4309-BF5A-C041E2AB403D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USD 0,47 por tallo, /  0,24 y 0,29</a:t>
          </a:r>
          <a:endParaRPr lang="es-EC" dirty="0"/>
        </a:p>
      </dgm:t>
    </dgm:pt>
    <dgm:pt modelId="{A00B15A4-871D-442C-835B-90886646373B}" type="parTrans" cxnId="{974E6A2E-2C4D-492B-8D35-65A48404073E}">
      <dgm:prSet/>
      <dgm:spPr/>
      <dgm:t>
        <a:bodyPr/>
        <a:lstStyle/>
        <a:p>
          <a:endParaRPr lang="es-EC"/>
        </a:p>
      </dgm:t>
    </dgm:pt>
    <dgm:pt modelId="{42724F38-E78F-4F8C-A44E-B1B1359D4D7C}" type="sibTrans" cxnId="{974E6A2E-2C4D-492B-8D35-65A48404073E}">
      <dgm:prSet/>
      <dgm:spPr/>
      <dgm:t>
        <a:bodyPr/>
        <a:lstStyle/>
        <a:p>
          <a:endParaRPr lang="es-EC"/>
        </a:p>
      </dgm:t>
    </dgm:pt>
    <dgm:pt modelId="{5225881F-5477-4892-8CB3-588FE8B457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Al 2014 :   21%</a:t>
          </a:r>
          <a:endParaRPr lang="es-EC" dirty="0"/>
        </a:p>
      </dgm:t>
    </dgm:pt>
    <dgm:pt modelId="{D134139A-E54C-42DC-AEDE-FDBDE33215D3}" type="parTrans" cxnId="{85920D2D-C7A9-4012-9167-1FA14CA7265D}">
      <dgm:prSet/>
      <dgm:spPr/>
      <dgm:t>
        <a:bodyPr/>
        <a:lstStyle/>
        <a:p>
          <a:endParaRPr lang="es-EC"/>
        </a:p>
      </dgm:t>
    </dgm:pt>
    <dgm:pt modelId="{8832F1F3-84C8-411C-8916-3ADAFB24193F}" type="sibTrans" cxnId="{85920D2D-C7A9-4012-9167-1FA14CA7265D}">
      <dgm:prSet/>
      <dgm:spPr/>
      <dgm:t>
        <a:bodyPr/>
        <a:lstStyle/>
        <a:p>
          <a:endParaRPr lang="es-EC"/>
        </a:p>
      </dgm:t>
    </dgm:pt>
    <dgm:pt modelId="{20C33A47-F8F2-4E2A-A70C-AD7E5C37D3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Al 2015:    26%</a:t>
          </a:r>
          <a:endParaRPr lang="es-EC" dirty="0"/>
        </a:p>
      </dgm:t>
    </dgm:pt>
    <dgm:pt modelId="{B266D0BD-25BC-493F-8596-2E35EB18F1B3}" type="parTrans" cxnId="{7633331F-5DB8-4849-B424-5C0BA4262F85}">
      <dgm:prSet/>
      <dgm:spPr/>
      <dgm:t>
        <a:bodyPr/>
        <a:lstStyle/>
        <a:p>
          <a:endParaRPr lang="es-EC"/>
        </a:p>
      </dgm:t>
    </dgm:pt>
    <dgm:pt modelId="{A0481327-9D64-40CD-9844-A029A9C0D994}" type="sibTrans" cxnId="{7633331F-5DB8-4849-B424-5C0BA4262F85}">
      <dgm:prSet/>
      <dgm:spPr/>
      <dgm:t>
        <a:bodyPr/>
        <a:lstStyle/>
        <a:p>
          <a:endParaRPr lang="es-EC"/>
        </a:p>
      </dgm:t>
    </dgm:pt>
    <dgm:pt modelId="{645469F8-CCE4-426E-A9A5-316D04B175F6}" type="pres">
      <dgm:prSet presAssocID="{269BAA6B-F347-4996-A897-DE8CC3CD25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956389-9CDA-4D46-B2DF-5E21EF1D6E69}" type="pres">
      <dgm:prSet presAssocID="{269BAA6B-F347-4996-A897-DE8CC3CD25AA}" presName="children" presStyleCnt="0"/>
      <dgm:spPr/>
    </dgm:pt>
    <dgm:pt modelId="{306159EB-5B61-45E2-B0D8-93A9D59BDAA4}" type="pres">
      <dgm:prSet presAssocID="{269BAA6B-F347-4996-A897-DE8CC3CD25AA}" presName="child1group" presStyleCnt="0"/>
      <dgm:spPr/>
    </dgm:pt>
    <dgm:pt modelId="{7629CE42-7485-49A4-A47A-2F0EA07D7326}" type="pres">
      <dgm:prSet presAssocID="{269BAA6B-F347-4996-A897-DE8CC3CD25AA}" presName="child1" presStyleLbl="bgAcc1" presStyleIdx="0" presStyleCnt="4" custScaleX="146024"/>
      <dgm:spPr/>
      <dgm:t>
        <a:bodyPr/>
        <a:lstStyle/>
        <a:p>
          <a:endParaRPr lang="es-EC"/>
        </a:p>
      </dgm:t>
    </dgm:pt>
    <dgm:pt modelId="{DB0C5F69-C809-47FA-882A-8CB21FD8E9EF}" type="pres">
      <dgm:prSet presAssocID="{269BAA6B-F347-4996-A897-DE8CC3CD25A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FBA607-2948-45EB-B14A-C37A57B93B18}" type="pres">
      <dgm:prSet presAssocID="{269BAA6B-F347-4996-A897-DE8CC3CD25AA}" presName="child2group" presStyleCnt="0"/>
      <dgm:spPr/>
    </dgm:pt>
    <dgm:pt modelId="{1775EE49-2F0F-49D8-99B0-98EDA85137AD}" type="pres">
      <dgm:prSet presAssocID="{269BAA6B-F347-4996-A897-DE8CC3CD25AA}" presName="child2" presStyleLbl="bgAcc1" presStyleIdx="1" presStyleCnt="4" custScaleX="148298"/>
      <dgm:spPr/>
      <dgm:t>
        <a:bodyPr/>
        <a:lstStyle/>
        <a:p>
          <a:endParaRPr lang="es-EC"/>
        </a:p>
      </dgm:t>
    </dgm:pt>
    <dgm:pt modelId="{766475DD-8658-45A9-A9D8-C90BC78C36E2}" type="pres">
      <dgm:prSet presAssocID="{269BAA6B-F347-4996-A897-DE8CC3CD25A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C3C096-3A7F-4692-8359-1096E85B03F7}" type="pres">
      <dgm:prSet presAssocID="{269BAA6B-F347-4996-A897-DE8CC3CD25AA}" presName="child3group" presStyleCnt="0"/>
      <dgm:spPr/>
    </dgm:pt>
    <dgm:pt modelId="{7E989C03-6CBA-4957-8A94-0DC2259EB983}" type="pres">
      <dgm:prSet presAssocID="{269BAA6B-F347-4996-A897-DE8CC3CD25AA}" presName="child3" presStyleLbl="bgAcc1" presStyleIdx="2" presStyleCnt="4" custScaleX="138846"/>
      <dgm:spPr/>
      <dgm:t>
        <a:bodyPr/>
        <a:lstStyle/>
        <a:p>
          <a:endParaRPr lang="es-EC"/>
        </a:p>
      </dgm:t>
    </dgm:pt>
    <dgm:pt modelId="{49217B2C-5BC1-4F86-A354-95173D45FF19}" type="pres">
      <dgm:prSet presAssocID="{269BAA6B-F347-4996-A897-DE8CC3CD25A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128D0B-5D79-4F5F-A548-8194613AFDCC}" type="pres">
      <dgm:prSet presAssocID="{269BAA6B-F347-4996-A897-DE8CC3CD25AA}" presName="child4group" presStyleCnt="0"/>
      <dgm:spPr/>
    </dgm:pt>
    <dgm:pt modelId="{30FBD508-0772-4C71-B697-DE38BD7430F9}" type="pres">
      <dgm:prSet presAssocID="{269BAA6B-F347-4996-A897-DE8CC3CD25AA}" presName="child4" presStyleLbl="bgAcc1" presStyleIdx="3" presStyleCnt="4" custScaleX="153235"/>
      <dgm:spPr/>
      <dgm:t>
        <a:bodyPr/>
        <a:lstStyle/>
        <a:p>
          <a:endParaRPr lang="es-EC"/>
        </a:p>
      </dgm:t>
    </dgm:pt>
    <dgm:pt modelId="{7C6BE559-609D-45F1-A162-25F7A5D910C9}" type="pres">
      <dgm:prSet presAssocID="{269BAA6B-F347-4996-A897-DE8CC3CD25A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93AF6-B915-475D-84C6-69931D7159FA}" type="pres">
      <dgm:prSet presAssocID="{269BAA6B-F347-4996-A897-DE8CC3CD25AA}" presName="childPlaceholder" presStyleCnt="0"/>
      <dgm:spPr/>
    </dgm:pt>
    <dgm:pt modelId="{580259CD-F458-4B89-AB72-1F302110D4B0}" type="pres">
      <dgm:prSet presAssocID="{269BAA6B-F347-4996-A897-DE8CC3CD25AA}" presName="circle" presStyleCnt="0"/>
      <dgm:spPr/>
    </dgm:pt>
    <dgm:pt modelId="{2032CA66-68D1-4CD0-992D-7662F10A38CC}" type="pres">
      <dgm:prSet presAssocID="{269BAA6B-F347-4996-A897-DE8CC3CD25A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1B7D67-3CB3-4549-A2A1-FCD03F28FFA0}" type="pres">
      <dgm:prSet presAssocID="{269BAA6B-F347-4996-A897-DE8CC3CD25A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6D37F1-45EE-4B3C-9997-EE1254C78221}" type="pres">
      <dgm:prSet presAssocID="{269BAA6B-F347-4996-A897-DE8CC3CD25A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69A1FF-527A-4360-999B-6F9974CCF6D6}" type="pres">
      <dgm:prSet presAssocID="{269BAA6B-F347-4996-A897-DE8CC3CD25A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654A8F-2442-44A8-9320-6F74DE4D3A2B}" type="pres">
      <dgm:prSet presAssocID="{269BAA6B-F347-4996-A897-DE8CC3CD25AA}" presName="quadrantPlaceholder" presStyleCnt="0"/>
      <dgm:spPr/>
    </dgm:pt>
    <dgm:pt modelId="{A6730073-8269-4BAB-9418-CFCB7A208AA9}" type="pres">
      <dgm:prSet presAssocID="{269BAA6B-F347-4996-A897-DE8CC3CD25AA}" presName="center1" presStyleLbl="fgShp" presStyleIdx="0" presStyleCnt="2" custFlipVert="1" custFlipHor="1" custScaleX="8254" custScaleY="7038"/>
      <dgm:spPr/>
    </dgm:pt>
    <dgm:pt modelId="{54D4D362-991D-4E16-8163-3868F30748E0}" type="pres">
      <dgm:prSet presAssocID="{269BAA6B-F347-4996-A897-DE8CC3CD25AA}" presName="center2" presStyleLbl="fgShp" presStyleIdx="1" presStyleCnt="2" custFlipHor="1" custScaleX="11023" custScaleY="20828"/>
      <dgm:spPr/>
    </dgm:pt>
  </dgm:ptLst>
  <dgm:cxnLst>
    <dgm:cxn modelId="{92D8C408-CDD1-43A4-87AE-468A09034AA6}" type="presOf" srcId="{369B6197-EA99-46FD-996C-4EFBA89FE19F}" destId="{7E989C03-6CBA-4957-8A94-0DC2259EB983}" srcOrd="0" destOrd="1" presId="urn:microsoft.com/office/officeart/2005/8/layout/cycle4"/>
    <dgm:cxn modelId="{5C1A9EA4-6065-4AB2-8878-3C3BCC964A9E}" type="presOf" srcId="{F027BCB1-9DAA-4D4F-AA20-B3A8F3E2917A}" destId="{DB0C5F69-C809-47FA-882A-8CB21FD8E9EF}" srcOrd="1" destOrd="1" presId="urn:microsoft.com/office/officeart/2005/8/layout/cycle4"/>
    <dgm:cxn modelId="{974E6A2E-2C4D-492B-8D35-65A48404073E}" srcId="{FD3C1A2C-E7CA-411C-87B9-AA74E9DA4B73}" destId="{F49DF475-7294-4309-BF5A-C041E2AB403D}" srcOrd="1" destOrd="0" parTransId="{A00B15A4-871D-442C-835B-90886646373B}" sibTransId="{42724F38-E78F-4F8C-A44E-B1B1359D4D7C}"/>
    <dgm:cxn modelId="{9ED27862-CF11-4486-B0EE-993FEB947F26}" srcId="{C7B41C52-9478-4790-A9BB-79006FBB4D9F}" destId="{74BDE680-F4BA-4BA3-9CAE-C1C84D0984E7}" srcOrd="1" destOrd="0" parTransId="{8B872ABB-7AB9-4899-80B2-D2D5D99C1187}" sibTransId="{88C7B78D-E324-43E9-9F56-E6D10B3EA464}"/>
    <dgm:cxn modelId="{3DE6856C-F902-45C9-BCB9-EC3B86AAB89A}" srcId="{15202D39-84B6-4807-A279-9477864ADE07}" destId="{39143417-3A51-46C9-B3F6-2B74222EB4AC}" srcOrd="0" destOrd="0" parTransId="{DD0E3EEC-91B2-4FAF-B97C-C9490D1B5F53}" sibTransId="{1B1EA701-B1C4-4453-8CC3-6AB7F428F246}"/>
    <dgm:cxn modelId="{A8DBDF74-DA10-4063-B662-39BA4546B48D}" type="presOf" srcId="{5225881F-5477-4892-8CB3-588FE8B45749}" destId="{30FBD508-0772-4C71-B697-DE38BD7430F9}" srcOrd="0" destOrd="2" presId="urn:microsoft.com/office/officeart/2005/8/layout/cycle4"/>
    <dgm:cxn modelId="{6B14E24B-8ABA-47E6-A0AF-B20D109DDB5D}" type="presOf" srcId="{15202D39-84B6-4807-A279-9477864ADE07}" destId="{5F6D37F1-45EE-4B3C-9997-EE1254C78221}" srcOrd="0" destOrd="0" presId="urn:microsoft.com/office/officeart/2005/8/layout/cycle4"/>
    <dgm:cxn modelId="{F8A9AA21-64B0-4E70-AEF6-CD5FD5E3953D}" type="presOf" srcId="{9A179B03-1C7A-4224-A950-7397BE63603A}" destId="{DB0C5F69-C809-47FA-882A-8CB21FD8E9EF}" srcOrd="1" destOrd="2" presId="urn:microsoft.com/office/officeart/2005/8/layout/cycle4"/>
    <dgm:cxn modelId="{85920D2D-C7A9-4012-9167-1FA14CA7265D}" srcId="{FD3C1A2C-E7CA-411C-87B9-AA74E9DA4B73}" destId="{5225881F-5477-4892-8CB3-588FE8B45749}" srcOrd="2" destOrd="0" parTransId="{D134139A-E54C-42DC-AEDE-FDBDE33215D3}" sibTransId="{8832F1F3-84C8-411C-8916-3ADAFB24193F}"/>
    <dgm:cxn modelId="{58715E80-D80E-4C6D-BF5A-46724517212A}" type="presOf" srcId="{369B6197-EA99-46FD-996C-4EFBA89FE19F}" destId="{49217B2C-5BC1-4F86-A354-95173D45FF19}" srcOrd="1" destOrd="1" presId="urn:microsoft.com/office/officeart/2005/8/layout/cycle4"/>
    <dgm:cxn modelId="{61B0E70C-CB48-4732-BFCB-7D7C8EA61632}" srcId="{C7B41C52-9478-4790-A9BB-79006FBB4D9F}" destId="{23CEE417-3949-422F-B9A3-18BB1042691B}" srcOrd="2" destOrd="0" parTransId="{CD98E4E3-BCFB-480E-9ED4-6B439F2C7049}" sibTransId="{F20D2076-0078-4DFD-9C11-60887A75AF01}"/>
    <dgm:cxn modelId="{3999BA2E-3A11-48AB-8010-37CC907E5028}" type="presOf" srcId="{F49DF475-7294-4309-BF5A-C041E2AB403D}" destId="{30FBD508-0772-4C71-B697-DE38BD7430F9}" srcOrd="0" destOrd="1" presId="urn:microsoft.com/office/officeart/2005/8/layout/cycle4"/>
    <dgm:cxn modelId="{914C8AA4-83FF-4B44-883A-A532DBF717B5}" type="presOf" srcId="{FAF50D20-B5F4-4F8F-B63F-9E8C9C4BC671}" destId="{766475DD-8658-45A9-A9D8-C90BC78C36E2}" srcOrd="1" destOrd="0" presId="urn:microsoft.com/office/officeart/2005/8/layout/cycle4"/>
    <dgm:cxn modelId="{B3382E2A-4C26-44AF-A536-62EB460BB52B}" type="presOf" srcId="{44371AA8-3DC9-4592-AFC9-2E5E02EF6921}" destId="{30FBD508-0772-4C71-B697-DE38BD7430F9}" srcOrd="0" destOrd="0" presId="urn:microsoft.com/office/officeart/2005/8/layout/cycle4"/>
    <dgm:cxn modelId="{83B1CA7A-EEA2-424E-98E2-E3E46ED77532}" type="presOf" srcId="{20C33A47-F8F2-4E2A-A70C-AD7E5C37D36F}" destId="{30FBD508-0772-4C71-B697-DE38BD7430F9}" srcOrd="0" destOrd="3" presId="urn:microsoft.com/office/officeart/2005/8/layout/cycle4"/>
    <dgm:cxn modelId="{47871735-5162-4045-BF3F-4AD3E8B88C9B}" type="presOf" srcId="{F027BCB1-9DAA-4D4F-AA20-B3A8F3E2917A}" destId="{7629CE42-7485-49A4-A47A-2F0EA07D7326}" srcOrd="0" destOrd="1" presId="urn:microsoft.com/office/officeart/2005/8/layout/cycle4"/>
    <dgm:cxn modelId="{060F6136-7390-4947-814B-344EC046B105}" srcId="{15202D39-84B6-4807-A279-9477864ADE07}" destId="{369B6197-EA99-46FD-996C-4EFBA89FE19F}" srcOrd="1" destOrd="0" parTransId="{7363637D-1BD9-4630-B4C8-78258274DBE7}" sibTransId="{5769653F-1E28-4175-AF97-C363CE423FD8}"/>
    <dgm:cxn modelId="{E872DE95-74B0-4BB7-8446-064D63E3FA78}" type="presOf" srcId="{44371AA8-3DC9-4592-AFC9-2E5E02EF6921}" destId="{7C6BE559-609D-45F1-A162-25F7A5D910C9}" srcOrd="1" destOrd="0" presId="urn:microsoft.com/office/officeart/2005/8/layout/cycle4"/>
    <dgm:cxn modelId="{F8A9F49B-FB13-413D-8FFA-F90F8CA0DE76}" type="presOf" srcId="{23CEE417-3949-422F-B9A3-18BB1042691B}" destId="{1775EE49-2F0F-49D8-99B0-98EDA85137AD}" srcOrd="0" destOrd="2" presId="urn:microsoft.com/office/officeart/2005/8/layout/cycle4"/>
    <dgm:cxn modelId="{0958BF66-BD2C-4514-889A-2F621C72E6C6}" type="presOf" srcId="{C2ED09E9-303A-4B40-9F22-F9A39364EF4B}" destId="{DB0C5F69-C809-47FA-882A-8CB21FD8E9EF}" srcOrd="1" destOrd="0" presId="urn:microsoft.com/office/officeart/2005/8/layout/cycle4"/>
    <dgm:cxn modelId="{DA2A255A-B39E-4268-8647-F38560ED1DC3}" type="presOf" srcId="{5225881F-5477-4892-8CB3-588FE8B45749}" destId="{7C6BE559-609D-45F1-A162-25F7A5D910C9}" srcOrd="1" destOrd="2" presId="urn:microsoft.com/office/officeart/2005/8/layout/cycle4"/>
    <dgm:cxn modelId="{8EF0FFF7-BC13-4866-91EE-51C380DF62AD}" srcId="{92CED280-2E07-4D25-B9B8-1D484A7A7FAD}" destId="{F027BCB1-9DAA-4D4F-AA20-B3A8F3E2917A}" srcOrd="1" destOrd="0" parTransId="{A17B9036-1CD2-432A-9AD0-BD53EC89E9B6}" sibTransId="{ACC5A6C0-0223-4726-AEE0-562C311A20EC}"/>
    <dgm:cxn modelId="{97F91149-62D5-4BD0-94C2-9268BAFA2AE8}" type="presOf" srcId="{FD3C1A2C-E7CA-411C-87B9-AA74E9DA4B73}" destId="{1069A1FF-527A-4360-999B-6F9974CCF6D6}" srcOrd="0" destOrd="0" presId="urn:microsoft.com/office/officeart/2005/8/layout/cycle4"/>
    <dgm:cxn modelId="{AA6B0EDD-49B7-44F3-89E0-4DB483A87A28}" srcId="{FD3C1A2C-E7CA-411C-87B9-AA74E9DA4B73}" destId="{44371AA8-3DC9-4592-AFC9-2E5E02EF6921}" srcOrd="0" destOrd="0" parTransId="{413335BB-12F6-4C65-9917-5FA31BE511F1}" sibTransId="{C179094A-B39A-48A0-BCFB-C6999305D725}"/>
    <dgm:cxn modelId="{6D78AB17-11C4-4A58-A936-9DDD1DF6488D}" type="presOf" srcId="{39143417-3A51-46C9-B3F6-2B74222EB4AC}" destId="{7E989C03-6CBA-4957-8A94-0DC2259EB983}" srcOrd="0" destOrd="0" presId="urn:microsoft.com/office/officeart/2005/8/layout/cycle4"/>
    <dgm:cxn modelId="{F6B1FB55-ABF0-4EE1-A73B-5EADAF74BFBD}" type="presOf" srcId="{23CEE417-3949-422F-B9A3-18BB1042691B}" destId="{766475DD-8658-45A9-A9D8-C90BC78C36E2}" srcOrd="1" destOrd="2" presId="urn:microsoft.com/office/officeart/2005/8/layout/cycle4"/>
    <dgm:cxn modelId="{7A8029DB-9E92-4A9D-8422-B2EB0C69D483}" type="presOf" srcId="{C2ED09E9-303A-4B40-9F22-F9A39364EF4B}" destId="{7629CE42-7485-49A4-A47A-2F0EA07D7326}" srcOrd="0" destOrd="0" presId="urn:microsoft.com/office/officeart/2005/8/layout/cycle4"/>
    <dgm:cxn modelId="{1FCFDD9E-F0C5-4279-91AD-ECF6ED34C8FA}" type="presOf" srcId="{481C26BC-19BD-47DF-9949-07FBFE2C6A73}" destId="{49217B2C-5BC1-4F86-A354-95173D45FF19}" srcOrd="1" destOrd="2" presId="urn:microsoft.com/office/officeart/2005/8/layout/cycle4"/>
    <dgm:cxn modelId="{7633331F-5DB8-4849-B424-5C0BA4262F85}" srcId="{FD3C1A2C-E7CA-411C-87B9-AA74E9DA4B73}" destId="{20C33A47-F8F2-4E2A-A70C-AD7E5C37D36F}" srcOrd="3" destOrd="0" parTransId="{B266D0BD-25BC-493F-8596-2E35EB18F1B3}" sibTransId="{A0481327-9D64-40CD-9844-A029A9C0D994}"/>
    <dgm:cxn modelId="{1F80F7BC-F8F7-4AB2-9565-BA93DE9FE191}" type="presOf" srcId="{C7B41C52-9478-4790-A9BB-79006FBB4D9F}" destId="{CB1B7D67-3CB3-4549-A2A1-FCD03F28FFA0}" srcOrd="0" destOrd="0" presId="urn:microsoft.com/office/officeart/2005/8/layout/cycle4"/>
    <dgm:cxn modelId="{860F7CAE-9369-4FCD-B43A-66829BB6A8DD}" type="presOf" srcId="{F49DF475-7294-4309-BF5A-C041E2AB403D}" destId="{7C6BE559-609D-45F1-A162-25F7A5D910C9}" srcOrd="1" destOrd="1" presId="urn:microsoft.com/office/officeart/2005/8/layout/cycle4"/>
    <dgm:cxn modelId="{69850E94-8AEB-4104-AC3C-145A5188D654}" type="presOf" srcId="{FAF50D20-B5F4-4F8F-B63F-9E8C9C4BC671}" destId="{1775EE49-2F0F-49D8-99B0-98EDA85137AD}" srcOrd="0" destOrd="0" presId="urn:microsoft.com/office/officeart/2005/8/layout/cycle4"/>
    <dgm:cxn modelId="{5D3B3856-00CB-40D4-8C4A-4222F1D48E25}" type="presOf" srcId="{39143417-3A51-46C9-B3F6-2B74222EB4AC}" destId="{49217B2C-5BC1-4F86-A354-95173D45FF19}" srcOrd="1" destOrd="0" presId="urn:microsoft.com/office/officeart/2005/8/layout/cycle4"/>
    <dgm:cxn modelId="{39454E7C-BD7B-4ED4-BA23-2C4A41DEB4C7}" type="presOf" srcId="{74BDE680-F4BA-4BA3-9CAE-C1C84D0984E7}" destId="{766475DD-8658-45A9-A9D8-C90BC78C36E2}" srcOrd="1" destOrd="1" presId="urn:microsoft.com/office/officeart/2005/8/layout/cycle4"/>
    <dgm:cxn modelId="{2A7624D8-0E62-4C78-8225-5348A3BB0977}" srcId="{269BAA6B-F347-4996-A897-DE8CC3CD25AA}" destId="{92CED280-2E07-4D25-B9B8-1D484A7A7FAD}" srcOrd="0" destOrd="0" parTransId="{07C06D87-2CAC-453A-9515-8F66503C9E2D}" sibTransId="{4E651796-73DC-47E3-9BCB-97E1341496B1}"/>
    <dgm:cxn modelId="{49EF0257-1A90-4E8E-B5DB-F0E3701414A9}" srcId="{92CED280-2E07-4D25-B9B8-1D484A7A7FAD}" destId="{9A179B03-1C7A-4224-A950-7397BE63603A}" srcOrd="2" destOrd="0" parTransId="{C6D33FEC-314F-43B3-B7FA-98CA9B036EE2}" sibTransId="{61C83E38-FBE4-4E7A-937B-AA43A0BD712B}"/>
    <dgm:cxn modelId="{27065AA3-773F-47BA-BE5F-5FEC1265478D}" srcId="{92CED280-2E07-4D25-B9B8-1D484A7A7FAD}" destId="{C2ED09E9-303A-4B40-9F22-F9A39364EF4B}" srcOrd="0" destOrd="0" parTransId="{0509E713-74C6-43F3-8241-50C4A004C8F3}" sibTransId="{2342F3C3-30EC-4975-A6E1-720FCE587FC9}"/>
    <dgm:cxn modelId="{2910D3FB-F54D-4160-AF9E-434C7C64932F}" type="presOf" srcId="{20C33A47-F8F2-4E2A-A70C-AD7E5C37D36F}" destId="{7C6BE559-609D-45F1-A162-25F7A5D910C9}" srcOrd="1" destOrd="3" presId="urn:microsoft.com/office/officeart/2005/8/layout/cycle4"/>
    <dgm:cxn modelId="{252D07D4-C1A8-4D89-B420-46A577B52C02}" srcId="{269BAA6B-F347-4996-A897-DE8CC3CD25AA}" destId="{15202D39-84B6-4807-A279-9477864ADE07}" srcOrd="2" destOrd="0" parTransId="{36F784CA-BABC-4E4C-8B26-03BAD71EA83D}" sibTransId="{85E5B8D0-DA67-4D02-B45E-6FC780C80C61}"/>
    <dgm:cxn modelId="{C0903CF9-1AE0-4D7F-A49A-C3CB694E4C1E}" type="presOf" srcId="{269BAA6B-F347-4996-A897-DE8CC3CD25AA}" destId="{645469F8-CCE4-426E-A9A5-316D04B175F6}" srcOrd="0" destOrd="0" presId="urn:microsoft.com/office/officeart/2005/8/layout/cycle4"/>
    <dgm:cxn modelId="{C2F1D80E-38C5-4346-8C5B-9516F7B53679}" srcId="{C7B41C52-9478-4790-A9BB-79006FBB4D9F}" destId="{FAF50D20-B5F4-4F8F-B63F-9E8C9C4BC671}" srcOrd="0" destOrd="0" parTransId="{34502659-60F4-4C75-AD68-B3EB8EFE046F}" sibTransId="{CC1F40FD-5F73-4932-8D4A-E39813F1F46B}"/>
    <dgm:cxn modelId="{B513EC39-5051-48C0-BE89-5D54246A1052}" type="presOf" srcId="{74BDE680-F4BA-4BA3-9CAE-C1C84D0984E7}" destId="{1775EE49-2F0F-49D8-99B0-98EDA85137AD}" srcOrd="0" destOrd="1" presId="urn:microsoft.com/office/officeart/2005/8/layout/cycle4"/>
    <dgm:cxn modelId="{66ADFE0F-5316-422A-80CF-A95F92CF56B5}" type="presOf" srcId="{9A179B03-1C7A-4224-A950-7397BE63603A}" destId="{7629CE42-7485-49A4-A47A-2F0EA07D7326}" srcOrd="0" destOrd="2" presId="urn:microsoft.com/office/officeart/2005/8/layout/cycle4"/>
    <dgm:cxn modelId="{31A850B3-7F7C-47B4-BE88-5B12BCFBB535}" srcId="{269BAA6B-F347-4996-A897-DE8CC3CD25AA}" destId="{FD3C1A2C-E7CA-411C-87B9-AA74E9DA4B73}" srcOrd="3" destOrd="0" parTransId="{48A38A4D-2996-41BD-88D7-2ED169818449}" sibTransId="{672AC640-BE85-4F5F-B75A-61A03C2809F8}"/>
    <dgm:cxn modelId="{88B914EA-AF2E-4187-9779-7E8DD394A209}" type="presOf" srcId="{481C26BC-19BD-47DF-9949-07FBFE2C6A73}" destId="{7E989C03-6CBA-4957-8A94-0DC2259EB983}" srcOrd="0" destOrd="2" presId="urn:microsoft.com/office/officeart/2005/8/layout/cycle4"/>
    <dgm:cxn modelId="{940013AB-88B4-488C-A4DA-5A4B5BCD6DF5}" type="presOf" srcId="{92CED280-2E07-4D25-B9B8-1D484A7A7FAD}" destId="{2032CA66-68D1-4CD0-992D-7662F10A38CC}" srcOrd="0" destOrd="0" presId="urn:microsoft.com/office/officeart/2005/8/layout/cycle4"/>
    <dgm:cxn modelId="{4D9FC54B-DC16-4E52-BBF3-EE9B6D058DDF}" srcId="{269BAA6B-F347-4996-A897-DE8CC3CD25AA}" destId="{C7B41C52-9478-4790-A9BB-79006FBB4D9F}" srcOrd="1" destOrd="0" parTransId="{164E0FEC-6CBC-45D2-A240-FAFE59D32D46}" sibTransId="{6748649A-7338-484C-8145-69E23C68BA28}"/>
    <dgm:cxn modelId="{54FCD3E7-4E9A-4D63-AF1B-202E04E41607}" srcId="{15202D39-84B6-4807-A279-9477864ADE07}" destId="{481C26BC-19BD-47DF-9949-07FBFE2C6A73}" srcOrd="2" destOrd="0" parTransId="{7A32E307-4940-4471-B611-C850276FA48E}" sibTransId="{C0B98D36-0A3A-411A-A8B3-6ED01EA98490}"/>
    <dgm:cxn modelId="{7810E6B4-B919-4BA1-8F5E-97D690C6CDB4}" type="presParOf" srcId="{645469F8-CCE4-426E-A9A5-316D04B175F6}" destId="{51956389-9CDA-4D46-B2DF-5E21EF1D6E69}" srcOrd="0" destOrd="0" presId="urn:microsoft.com/office/officeart/2005/8/layout/cycle4"/>
    <dgm:cxn modelId="{75407CEC-76E2-4764-8ED8-1C6B99F98ACD}" type="presParOf" srcId="{51956389-9CDA-4D46-B2DF-5E21EF1D6E69}" destId="{306159EB-5B61-45E2-B0D8-93A9D59BDAA4}" srcOrd="0" destOrd="0" presId="urn:microsoft.com/office/officeart/2005/8/layout/cycle4"/>
    <dgm:cxn modelId="{8D2FDF8A-1DF4-42ED-96F9-D2DBBB6A6526}" type="presParOf" srcId="{306159EB-5B61-45E2-B0D8-93A9D59BDAA4}" destId="{7629CE42-7485-49A4-A47A-2F0EA07D7326}" srcOrd="0" destOrd="0" presId="urn:microsoft.com/office/officeart/2005/8/layout/cycle4"/>
    <dgm:cxn modelId="{160454FE-90EB-4A32-8777-526C942647E1}" type="presParOf" srcId="{306159EB-5B61-45E2-B0D8-93A9D59BDAA4}" destId="{DB0C5F69-C809-47FA-882A-8CB21FD8E9EF}" srcOrd="1" destOrd="0" presId="urn:microsoft.com/office/officeart/2005/8/layout/cycle4"/>
    <dgm:cxn modelId="{5E8FFE94-2F77-42C3-9BD4-6E357BE38F6F}" type="presParOf" srcId="{51956389-9CDA-4D46-B2DF-5E21EF1D6E69}" destId="{86FBA607-2948-45EB-B14A-C37A57B93B18}" srcOrd="1" destOrd="0" presId="urn:microsoft.com/office/officeart/2005/8/layout/cycle4"/>
    <dgm:cxn modelId="{665D2D9C-6386-4D04-B576-970086B05751}" type="presParOf" srcId="{86FBA607-2948-45EB-B14A-C37A57B93B18}" destId="{1775EE49-2F0F-49D8-99B0-98EDA85137AD}" srcOrd="0" destOrd="0" presId="urn:microsoft.com/office/officeart/2005/8/layout/cycle4"/>
    <dgm:cxn modelId="{EE67503D-F2A4-484D-84DA-A4EB56E9F1B5}" type="presParOf" srcId="{86FBA607-2948-45EB-B14A-C37A57B93B18}" destId="{766475DD-8658-45A9-A9D8-C90BC78C36E2}" srcOrd="1" destOrd="0" presId="urn:microsoft.com/office/officeart/2005/8/layout/cycle4"/>
    <dgm:cxn modelId="{2FCD1A4F-3F26-4174-BFBF-865415392D19}" type="presParOf" srcId="{51956389-9CDA-4D46-B2DF-5E21EF1D6E69}" destId="{24C3C096-3A7F-4692-8359-1096E85B03F7}" srcOrd="2" destOrd="0" presId="urn:microsoft.com/office/officeart/2005/8/layout/cycle4"/>
    <dgm:cxn modelId="{AB749906-9F0A-4D6C-A8F2-2E99DEB0FFF8}" type="presParOf" srcId="{24C3C096-3A7F-4692-8359-1096E85B03F7}" destId="{7E989C03-6CBA-4957-8A94-0DC2259EB983}" srcOrd="0" destOrd="0" presId="urn:microsoft.com/office/officeart/2005/8/layout/cycle4"/>
    <dgm:cxn modelId="{20918D85-4098-435C-9436-C75AA6947E0C}" type="presParOf" srcId="{24C3C096-3A7F-4692-8359-1096E85B03F7}" destId="{49217B2C-5BC1-4F86-A354-95173D45FF19}" srcOrd="1" destOrd="0" presId="urn:microsoft.com/office/officeart/2005/8/layout/cycle4"/>
    <dgm:cxn modelId="{E53D7374-431D-4C7D-8129-B830D9610FAE}" type="presParOf" srcId="{51956389-9CDA-4D46-B2DF-5E21EF1D6E69}" destId="{5A128D0B-5D79-4F5F-A548-8194613AFDCC}" srcOrd="3" destOrd="0" presId="urn:microsoft.com/office/officeart/2005/8/layout/cycle4"/>
    <dgm:cxn modelId="{CF00DF4E-37B8-47DA-9FA0-AE5351394AB0}" type="presParOf" srcId="{5A128D0B-5D79-4F5F-A548-8194613AFDCC}" destId="{30FBD508-0772-4C71-B697-DE38BD7430F9}" srcOrd="0" destOrd="0" presId="urn:microsoft.com/office/officeart/2005/8/layout/cycle4"/>
    <dgm:cxn modelId="{07E016E9-CF5F-400E-803C-A7D773D386D3}" type="presParOf" srcId="{5A128D0B-5D79-4F5F-A548-8194613AFDCC}" destId="{7C6BE559-609D-45F1-A162-25F7A5D910C9}" srcOrd="1" destOrd="0" presId="urn:microsoft.com/office/officeart/2005/8/layout/cycle4"/>
    <dgm:cxn modelId="{59203708-4743-4246-9C28-4F7D7E362ACF}" type="presParOf" srcId="{51956389-9CDA-4D46-B2DF-5E21EF1D6E69}" destId="{B8093AF6-B915-475D-84C6-69931D7159FA}" srcOrd="4" destOrd="0" presId="urn:microsoft.com/office/officeart/2005/8/layout/cycle4"/>
    <dgm:cxn modelId="{F2EC151F-E2D9-4395-95A3-EC6FE9F8FD38}" type="presParOf" srcId="{645469F8-CCE4-426E-A9A5-316D04B175F6}" destId="{580259CD-F458-4B89-AB72-1F302110D4B0}" srcOrd="1" destOrd="0" presId="urn:microsoft.com/office/officeart/2005/8/layout/cycle4"/>
    <dgm:cxn modelId="{772F3AD8-637D-49BB-A040-A777B5F868B5}" type="presParOf" srcId="{580259CD-F458-4B89-AB72-1F302110D4B0}" destId="{2032CA66-68D1-4CD0-992D-7662F10A38CC}" srcOrd="0" destOrd="0" presId="urn:microsoft.com/office/officeart/2005/8/layout/cycle4"/>
    <dgm:cxn modelId="{432A8AE6-E701-4D67-BBC6-D18670034853}" type="presParOf" srcId="{580259CD-F458-4B89-AB72-1F302110D4B0}" destId="{CB1B7D67-3CB3-4549-A2A1-FCD03F28FFA0}" srcOrd="1" destOrd="0" presId="urn:microsoft.com/office/officeart/2005/8/layout/cycle4"/>
    <dgm:cxn modelId="{8B32F0F5-8FA2-4867-B9FC-E27A10DECE62}" type="presParOf" srcId="{580259CD-F458-4B89-AB72-1F302110D4B0}" destId="{5F6D37F1-45EE-4B3C-9997-EE1254C78221}" srcOrd="2" destOrd="0" presId="urn:microsoft.com/office/officeart/2005/8/layout/cycle4"/>
    <dgm:cxn modelId="{9263E546-D6B7-4807-9515-097AF875BE1F}" type="presParOf" srcId="{580259CD-F458-4B89-AB72-1F302110D4B0}" destId="{1069A1FF-527A-4360-999B-6F9974CCF6D6}" srcOrd="3" destOrd="0" presId="urn:microsoft.com/office/officeart/2005/8/layout/cycle4"/>
    <dgm:cxn modelId="{CA16B805-76A8-4AED-A058-86C9266B98B0}" type="presParOf" srcId="{580259CD-F458-4B89-AB72-1F302110D4B0}" destId="{0A654A8F-2442-44A8-9320-6F74DE4D3A2B}" srcOrd="4" destOrd="0" presId="urn:microsoft.com/office/officeart/2005/8/layout/cycle4"/>
    <dgm:cxn modelId="{5B7A221B-017C-4B20-B5E8-A282BA8EACAD}" type="presParOf" srcId="{645469F8-CCE4-426E-A9A5-316D04B175F6}" destId="{A6730073-8269-4BAB-9418-CFCB7A208AA9}" srcOrd="2" destOrd="0" presId="urn:microsoft.com/office/officeart/2005/8/layout/cycle4"/>
    <dgm:cxn modelId="{0C231F6B-721D-4847-93BB-18577F55DD4E}" type="presParOf" srcId="{645469F8-CCE4-426E-A9A5-316D04B175F6}" destId="{54D4D362-991D-4E16-8163-3868F30748E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EC54E-79D2-4F2D-92E4-03089D4B2BC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105294F-5E1B-4CEC-B884-6B5D6C070CAA}">
      <dgm:prSet phldrT="[Texto]"/>
      <dgm:spPr/>
      <dgm:t>
        <a:bodyPr/>
        <a:lstStyle/>
        <a:p>
          <a:r>
            <a:rPr lang="es-EC" dirty="0" smtClean="0"/>
            <a:t>Problemas  recuperación de cartera.-  Cada dólar valía 38 rublos ahora es el doble </a:t>
          </a:r>
          <a:endParaRPr lang="es-EC" dirty="0"/>
        </a:p>
      </dgm:t>
    </dgm:pt>
    <dgm:pt modelId="{410FB0C0-81D7-4C58-A382-D7A5CB047212}" type="parTrans" cxnId="{0E612CEF-6567-46D8-824A-0CEAC2AB84BA}">
      <dgm:prSet/>
      <dgm:spPr/>
      <dgm:t>
        <a:bodyPr/>
        <a:lstStyle/>
        <a:p>
          <a:endParaRPr lang="es-EC"/>
        </a:p>
      </dgm:t>
    </dgm:pt>
    <dgm:pt modelId="{3C7C71F9-3AF9-422A-BFF1-63427E5DBE44}" type="sibTrans" cxnId="{0E612CEF-6567-46D8-824A-0CEAC2AB84BA}">
      <dgm:prSet/>
      <dgm:spPr/>
      <dgm:t>
        <a:bodyPr/>
        <a:lstStyle/>
        <a:p>
          <a:endParaRPr lang="es-EC"/>
        </a:p>
      </dgm:t>
    </dgm:pt>
    <dgm:pt modelId="{2CCE6460-3E3D-430E-8F58-94FC3A73123F}">
      <dgm:prSet phldrT="[Texto]"/>
      <dgm:spPr/>
      <dgm:t>
        <a:bodyPr/>
        <a:lstStyle/>
        <a:p>
          <a:r>
            <a:rPr lang="es-EC" dirty="0" smtClean="0"/>
            <a:t>Sobreoferta de rosas/ caída del precio.-Inventario queda obsoleto en máximo 5 días. Al dar de baja al producto, se resta rentabilidad, se disminuye la producción y se reduce la cantidad de trabajadores </a:t>
          </a:r>
          <a:endParaRPr lang="es-EC" dirty="0"/>
        </a:p>
      </dgm:t>
    </dgm:pt>
    <dgm:pt modelId="{512A4F23-9943-49D0-A8E2-153EACD8EE4B}" type="parTrans" cxnId="{55A748DA-EDFE-4FFD-AB26-D84B8E5BE4F3}">
      <dgm:prSet/>
      <dgm:spPr/>
      <dgm:t>
        <a:bodyPr/>
        <a:lstStyle/>
        <a:p>
          <a:endParaRPr lang="es-EC"/>
        </a:p>
      </dgm:t>
    </dgm:pt>
    <dgm:pt modelId="{9B1D84DF-5E46-49B0-86F3-E315B4FDE227}" type="sibTrans" cxnId="{55A748DA-EDFE-4FFD-AB26-D84B8E5BE4F3}">
      <dgm:prSet/>
      <dgm:spPr/>
      <dgm:t>
        <a:bodyPr/>
        <a:lstStyle/>
        <a:p>
          <a:endParaRPr lang="es-EC"/>
        </a:p>
      </dgm:t>
    </dgm:pt>
    <dgm:pt modelId="{EBD6EC05-BB29-4A14-88F0-A991490FA174}">
      <dgm:prSet phldrT="[Texto]"/>
      <dgm:spPr/>
      <dgm:t>
        <a:bodyPr/>
        <a:lstStyle/>
        <a:p>
          <a:r>
            <a:rPr lang="es-EC" dirty="0" smtClean="0"/>
            <a:t>Existe una menor disponibilidad de vuelos. Eso se debe a que Colombia, Perú, Brasil y Chile tienen una mayor exportación de sus flores, que ahora son más demandadas. El costo de los fletes ha subido también 20%. </a:t>
          </a:r>
          <a:endParaRPr lang="es-EC" dirty="0"/>
        </a:p>
      </dgm:t>
    </dgm:pt>
    <dgm:pt modelId="{3831EAF0-B764-4834-8AC8-54D247307454}" type="parTrans" cxnId="{58F80E84-A12D-484B-8E8D-7254D15928A9}">
      <dgm:prSet/>
      <dgm:spPr/>
      <dgm:t>
        <a:bodyPr/>
        <a:lstStyle/>
        <a:p>
          <a:endParaRPr lang="es-EC"/>
        </a:p>
      </dgm:t>
    </dgm:pt>
    <dgm:pt modelId="{B86A7254-E55C-4D38-A76C-BB029E7BDD9C}" type="sibTrans" cxnId="{58F80E84-A12D-484B-8E8D-7254D15928A9}">
      <dgm:prSet/>
      <dgm:spPr/>
      <dgm:t>
        <a:bodyPr/>
        <a:lstStyle/>
        <a:p>
          <a:endParaRPr lang="es-EC"/>
        </a:p>
      </dgm:t>
    </dgm:pt>
    <dgm:pt modelId="{2714C6D8-52D5-4D03-B721-1891510F462E}">
      <dgm:prSet phldrT="[Texto]"/>
      <dgm:spPr/>
      <dgm:t>
        <a:bodyPr/>
        <a:lstStyle/>
        <a:p>
          <a:r>
            <a:rPr lang="es-EC" dirty="0" smtClean="0"/>
            <a:t>Previsión de la producción.- Inversiones agroquímicos y fertilizantes  se desperdiciaron</a:t>
          </a:r>
          <a:endParaRPr lang="es-EC" dirty="0"/>
        </a:p>
      </dgm:t>
    </dgm:pt>
    <dgm:pt modelId="{CAE0F17D-F8EF-4C59-B767-217C2884143A}" type="parTrans" cxnId="{000490E2-F01A-445A-9981-AC115165E5EB}">
      <dgm:prSet/>
      <dgm:spPr/>
      <dgm:t>
        <a:bodyPr/>
        <a:lstStyle/>
        <a:p>
          <a:endParaRPr lang="es-EC"/>
        </a:p>
      </dgm:t>
    </dgm:pt>
    <dgm:pt modelId="{66694CB4-1C86-44DF-83D3-536EA269BCBD}" type="sibTrans" cxnId="{000490E2-F01A-445A-9981-AC115165E5EB}">
      <dgm:prSet/>
      <dgm:spPr/>
      <dgm:t>
        <a:bodyPr/>
        <a:lstStyle/>
        <a:p>
          <a:endParaRPr lang="es-EC"/>
        </a:p>
      </dgm:t>
    </dgm:pt>
    <dgm:pt modelId="{ADDF2A89-67BF-485D-AA64-0D3AD9EB30A0}" type="pres">
      <dgm:prSet presAssocID="{58AEC54E-79D2-4F2D-92E4-03089D4B2B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66CEF1-A6C6-41FA-A2FA-39BF0483DE85}" type="pres">
      <dgm:prSet presAssocID="{0105294F-5E1B-4CEC-B884-6B5D6C070C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C67C72-0292-425A-9C39-FDC3BEB03796}" type="pres">
      <dgm:prSet presAssocID="{3C7C71F9-3AF9-422A-BFF1-63427E5DBE44}" presName="sibTrans" presStyleCnt="0"/>
      <dgm:spPr/>
    </dgm:pt>
    <dgm:pt modelId="{229D8C88-2892-4D5C-A4F7-2B28AFD15299}" type="pres">
      <dgm:prSet presAssocID="{2CCE6460-3E3D-430E-8F58-94FC3A7312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0DB00-E655-4449-B211-05D057F5C4F7}" type="pres">
      <dgm:prSet presAssocID="{9B1D84DF-5E46-49B0-86F3-E315B4FDE227}" presName="sibTrans" presStyleCnt="0"/>
      <dgm:spPr/>
    </dgm:pt>
    <dgm:pt modelId="{30B5496A-3EDE-46D4-ACD5-6D6C53AD2066}" type="pres">
      <dgm:prSet presAssocID="{EBD6EC05-BB29-4A14-88F0-A991490FA1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0D5FF8-DD90-4B38-A1DE-5F879CCAB0F9}" type="pres">
      <dgm:prSet presAssocID="{B86A7254-E55C-4D38-A76C-BB029E7BDD9C}" presName="sibTrans" presStyleCnt="0"/>
      <dgm:spPr/>
    </dgm:pt>
    <dgm:pt modelId="{FA9F5682-74C6-4C9C-BCD9-351C2D05A755}" type="pres">
      <dgm:prSet presAssocID="{2714C6D8-52D5-4D03-B721-1891510F46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F80E84-A12D-484B-8E8D-7254D15928A9}" srcId="{58AEC54E-79D2-4F2D-92E4-03089D4B2BCB}" destId="{EBD6EC05-BB29-4A14-88F0-A991490FA174}" srcOrd="2" destOrd="0" parTransId="{3831EAF0-B764-4834-8AC8-54D247307454}" sibTransId="{B86A7254-E55C-4D38-A76C-BB029E7BDD9C}"/>
    <dgm:cxn modelId="{83731D07-34CA-4C63-A2F3-D698B40EA0E9}" type="presOf" srcId="{2714C6D8-52D5-4D03-B721-1891510F462E}" destId="{FA9F5682-74C6-4C9C-BCD9-351C2D05A755}" srcOrd="0" destOrd="0" presId="urn:microsoft.com/office/officeart/2005/8/layout/default"/>
    <dgm:cxn modelId="{1AD4C618-ACCF-4C5B-ACD5-673BFD0DD297}" type="presOf" srcId="{0105294F-5E1B-4CEC-B884-6B5D6C070CAA}" destId="{7166CEF1-A6C6-41FA-A2FA-39BF0483DE85}" srcOrd="0" destOrd="0" presId="urn:microsoft.com/office/officeart/2005/8/layout/default"/>
    <dgm:cxn modelId="{55A748DA-EDFE-4FFD-AB26-D84B8E5BE4F3}" srcId="{58AEC54E-79D2-4F2D-92E4-03089D4B2BCB}" destId="{2CCE6460-3E3D-430E-8F58-94FC3A73123F}" srcOrd="1" destOrd="0" parTransId="{512A4F23-9943-49D0-A8E2-153EACD8EE4B}" sibTransId="{9B1D84DF-5E46-49B0-86F3-E315B4FDE227}"/>
    <dgm:cxn modelId="{242FBAC1-AD6D-4236-BC72-6A755F44AE92}" type="presOf" srcId="{58AEC54E-79D2-4F2D-92E4-03089D4B2BCB}" destId="{ADDF2A89-67BF-485D-AA64-0D3AD9EB30A0}" srcOrd="0" destOrd="0" presId="urn:microsoft.com/office/officeart/2005/8/layout/default"/>
    <dgm:cxn modelId="{51323B21-6070-4498-AAF0-B1C87CC6D691}" type="presOf" srcId="{EBD6EC05-BB29-4A14-88F0-A991490FA174}" destId="{30B5496A-3EDE-46D4-ACD5-6D6C53AD2066}" srcOrd="0" destOrd="0" presId="urn:microsoft.com/office/officeart/2005/8/layout/default"/>
    <dgm:cxn modelId="{4EE61AAB-1257-4740-B898-F3A10F39AB09}" type="presOf" srcId="{2CCE6460-3E3D-430E-8F58-94FC3A73123F}" destId="{229D8C88-2892-4D5C-A4F7-2B28AFD15299}" srcOrd="0" destOrd="0" presId="urn:microsoft.com/office/officeart/2005/8/layout/default"/>
    <dgm:cxn modelId="{000490E2-F01A-445A-9981-AC115165E5EB}" srcId="{58AEC54E-79D2-4F2D-92E4-03089D4B2BCB}" destId="{2714C6D8-52D5-4D03-B721-1891510F462E}" srcOrd="3" destOrd="0" parTransId="{CAE0F17D-F8EF-4C59-B767-217C2884143A}" sibTransId="{66694CB4-1C86-44DF-83D3-536EA269BCBD}"/>
    <dgm:cxn modelId="{0E612CEF-6567-46D8-824A-0CEAC2AB84BA}" srcId="{58AEC54E-79D2-4F2D-92E4-03089D4B2BCB}" destId="{0105294F-5E1B-4CEC-B884-6B5D6C070CAA}" srcOrd="0" destOrd="0" parTransId="{410FB0C0-81D7-4C58-A382-D7A5CB047212}" sibTransId="{3C7C71F9-3AF9-422A-BFF1-63427E5DBE44}"/>
    <dgm:cxn modelId="{8A9D07B5-AFF7-4260-BC15-CA0981384FAA}" type="presParOf" srcId="{ADDF2A89-67BF-485D-AA64-0D3AD9EB30A0}" destId="{7166CEF1-A6C6-41FA-A2FA-39BF0483DE85}" srcOrd="0" destOrd="0" presId="urn:microsoft.com/office/officeart/2005/8/layout/default"/>
    <dgm:cxn modelId="{535BA0B2-5A98-4238-9B0D-AFDAE9772395}" type="presParOf" srcId="{ADDF2A89-67BF-485D-AA64-0D3AD9EB30A0}" destId="{25C67C72-0292-425A-9C39-FDC3BEB03796}" srcOrd="1" destOrd="0" presId="urn:microsoft.com/office/officeart/2005/8/layout/default"/>
    <dgm:cxn modelId="{FC941101-7849-4FBF-A0C1-D99917F90BD1}" type="presParOf" srcId="{ADDF2A89-67BF-485D-AA64-0D3AD9EB30A0}" destId="{229D8C88-2892-4D5C-A4F7-2B28AFD15299}" srcOrd="2" destOrd="0" presId="urn:microsoft.com/office/officeart/2005/8/layout/default"/>
    <dgm:cxn modelId="{C0FCCDD5-ADE9-41A5-AA0C-1A24BD101B8F}" type="presParOf" srcId="{ADDF2A89-67BF-485D-AA64-0D3AD9EB30A0}" destId="{DDB0DB00-E655-4449-B211-05D057F5C4F7}" srcOrd="3" destOrd="0" presId="urn:microsoft.com/office/officeart/2005/8/layout/default"/>
    <dgm:cxn modelId="{543F076B-1162-42B3-9DBD-05B71D51BE80}" type="presParOf" srcId="{ADDF2A89-67BF-485D-AA64-0D3AD9EB30A0}" destId="{30B5496A-3EDE-46D4-ACD5-6D6C53AD2066}" srcOrd="4" destOrd="0" presId="urn:microsoft.com/office/officeart/2005/8/layout/default"/>
    <dgm:cxn modelId="{3B926607-8A5C-47EB-9F2C-7DB954774464}" type="presParOf" srcId="{ADDF2A89-67BF-485D-AA64-0D3AD9EB30A0}" destId="{3E0D5FF8-DD90-4B38-A1DE-5F879CCAB0F9}" srcOrd="5" destOrd="0" presId="urn:microsoft.com/office/officeart/2005/8/layout/default"/>
    <dgm:cxn modelId="{D2CE4424-840F-4E1A-AA22-C7201C0FEE1B}" type="presParOf" srcId="{ADDF2A89-67BF-485D-AA64-0D3AD9EB30A0}" destId="{FA9F5682-74C6-4C9C-BCD9-351C2D05A7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56CB6-896A-4946-B46A-5D6190AAEC2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180E110-8763-44FD-B0B7-DCB549F6D380}">
      <dgm:prSet phldrT="[Texto]"/>
      <dgm:spPr/>
      <dgm:t>
        <a:bodyPr/>
        <a:lstStyle/>
        <a:p>
          <a:r>
            <a:rPr lang="es-EC" dirty="0" smtClean="0"/>
            <a:t>Ventajas Competitivas </a:t>
          </a:r>
          <a:endParaRPr lang="es-EC" dirty="0"/>
        </a:p>
      </dgm:t>
    </dgm:pt>
    <dgm:pt modelId="{4420F74F-38AE-45F1-93D0-D96EAC585BDB}" type="parTrans" cxnId="{1A929724-602B-4A09-A736-71E1077616DB}">
      <dgm:prSet/>
      <dgm:spPr/>
      <dgm:t>
        <a:bodyPr/>
        <a:lstStyle/>
        <a:p>
          <a:endParaRPr lang="es-EC"/>
        </a:p>
      </dgm:t>
    </dgm:pt>
    <dgm:pt modelId="{08918DB4-235C-4DE2-9B73-B3B00DC82420}" type="sibTrans" cxnId="{1A929724-602B-4A09-A736-71E1077616DB}">
      <dgm:prSet/>
      <dgm:spPr/>
      <dgm:t>
        <a:bodyPr/>
        <a:lstStyle/>
        <a:p>
          <a:endParaRPr lang="es-EC"/>
        </a:p>
      </dgm:t>
    </dgm:pt>
    <dgm:pt modelId="{22153949-E203-479C-8D06-A2F763139730}">
      <dgm:prSet phldrT="[Texto]"/>
      <dgm:spPr/>
      <dgm:t>
        <a:bodyPr/>
        <a:lstStyle/>
        <a:p>
          <a:r>
            <a:rPr lang="es-EC" dirty="0" smtClean="0"/>
            <a:t>Las rosas ecuatorianas destacan por su calidad nivel de tecnificación y prestigio internacional </a:t>
          </a:r>
          <a:endParaRPr lang="es-EC" dirty="0"/>
        </a:p>
      </dgm:t>
    </dgm:pt>
    <dgm:pt modelId="{02782B0C-A825-4B2D-90E2-23A53B6D6E77}" type="parTrans" cxnId="{D79231D2-D626-4ED0-B868-3621277BF0B5}">
      <dgm:prSet/>
      <dgm:spPr/>
      <dgm:t>
        <a:bodyPr/>
        <a:lstStyle/>
        <a:p>
          <a:endParaRPr lang="es-EC"/>
        </a:p>
      </dgm:t>
    </dgm:pt>
    <dgm:pt modelId="{243593E9-3902-47F4-B6F2-A24136B80155}" type="sibTrans" cxnId="{D79231D2-D626-4ED0-B868-3621277BF0B5}">
      <dgm:prSet/>
      <dgm:spPr/>
      <dgm:t>
        <a:bodyPr/>
        <a:lstStyle/>
        <a:p>
          <a:endParaRPr lang="es-EC"/>
        </a:p>
      </dgm:t>
    </dgm:pt>
    <dgm:pt modelId="{18CA5944-659C-4146-815A-06BF71353B86}">
      <dgm:prSet phldrT="[Texto]"/>
      <dgm:spPr/>
      <dgm:t>
        <a:bodyPr/>
        <a:lstStyle/>
        <a:p>
          <a:r>
            <a:rPr lang="es-EC" dirty="0" smtClean="0"/>
            <a:t>Altos Costos.- Estrategias  </a:t>
          </a:r>
          <a:endParaRPr lang="es-EC" dirty="0"/>
        </a:p>
      </dgm:t>
    </dgm:pt>
    <dgm:pt modelId="{7FB2BA7D-14CD-4AF8-A74E-6CE6EA054FA2}" type="parTrans" cxnId="{96531A9F-6682-4078-8F73-9FF35194F7B6}">
      <dgm:prSet/>
      <dgm:spPr/>
      <dgm:t>
        <a:bodyPr/>
        <a:lstStyle/>
        <a:p>
          <a:endParaRPr lang="es-EC"/>
        </a:p>
      </dgm:t>
    </dgm:pt>
    <dgm:pt modelId="{CB4B9027-3DC0-4934-BBBB-1A60B529904F}" type="sibTrans" cxnId="{96531A9F-6682-4078-8F73-9FF35194F7B6}">
      <dgm:prSet/>
      <dgm:spPr/>
      <dgm:t>
        <a:bodyPr/>
        <a:lstStyle/>
        <a:p>
          <a:endParaRPr lang="es-EC"/>
        </a:p>
      </dgm:t>
    </dgm:pt>
    <dgm:pt modelId="{6F26219E-5F27-4DF4-9069-F064CBE41FE8}">
      <dgm:prSet phldrT="[Texto]"/>
      <dgm:spPr/>
      <dgm:t>
        <a:bodyPr/>
        <a:lstStyle/>
        <a:p>
          <a:r>
            <a:rPr lang="es-EC" dirty="0" smtClean="0"/>
            <a:t>Influencia de factores macroeconómicos, barreras arancelarias y relaciones comerciales </a:t>
          </a:r>
          <a:endParaRPr lang="es-EC" dirty="0"/>
        </a:p>
      </dgm:t>
    </dgm:pt>
    <dgm:pt modelId="{9E2EB632-104E-4463-937D-ED8D593AC7F6}" type="parTrans" cxnId="{54F7CD99-7697-4955-99DD-06BF3F946E26}">
      <dgm:prSet/>
      <dgm:spPr/>
      <dgm:t>
        <a:bodyPr/>
        <a:lstStyle/>
        <a:p>
          <a:endParaRPr lang="es-EC"/>
        </a:p>
      </dgm:t>
    </dgm:pt>
    <dgm:pt modelId="{A3635BEA-17D6-4008-95E1-9A64B2A68CD5}" type="sibTrans" cxnId="{54F7CD99-7697-4955-99DD-06BF3F946E26}">
      <dgm:prSet/>
      <dgm:spPr/>
      <dgm:t>
        <a:bodyPr/>
        <a:lstStyle/>
        <a:p>
          <a:endParaRPr lang="es-EC"/>
        </a:p>
      </dgm:t>
    </dgm:pt>
    <dgm:pt modelId="{47BA9538-22CC-4C8D-B165-A80AF07636D2}">
      <dgm:prSet phldrT="[Texto]"/>
      <dgm:spPr/>
      <dgm:t>
        <a:bodyPr/>
        <a:lstStyle/>
        <a:p>
          <a:r>
            <a:rPr lang="es-EC" dirty="0" smtClean="0"/>
            <a:t>Nuevas Líneas de Investigación </a:t>
          </a:r>
          <a:endParaRPr lang="es-EC" dirty="0"/>
        </a:p>
      </dgm:t>
    </dgm:pt>
    <dgm:pt modelId="{9547835B-28B8-49EB-844E-D0978B38D3D0}" type="parTrans" cxnId="{FDCA2BCC-A0F3-4050-9585-9F74309EAC8E}">
      <dgm:prSet/>
      <dgm:spPr/>
      <dgm:t>
        <a:bodyPr/>
        <a:lstStyle/>
        <a:p>
          <a:endParaRPr lang="es-EC"/>
        </a:p>
      </dgm:t>
    </dgm:pt>
    <dgm:pt modelId="{0F7E51A4-DCCB-4265-8E69-A06D97EB4E5B}" type="sibTrans" cxnId="{FDCA2BCC-A0F3-4050-9585-9F74309EAC8E}">
      <dgm:prSet/>
      <dgm:spPr/>
      <dgm:t>
        <a:bodyPr/>
        <a:lstStyle/>
        <a:p>
          <a:endParaRPr lang="es-EC"/>
        </a:p>
      </dgm:t>
    </dgm:pt>
    <dgm:pt modelId="{461EC3D7-53C1-4B13-887D-BE070921BE3A}">
      <dgm:prSet phldrT="[Texto]"/>
      <dgm:spPr/>
      <dgm:t>
        <a:bodyPr/>
        <a:lstStyle/>
        <a:p>
          <a:r>
            <a:rPr lang="es-EC" dirty="0" smtClean="0"/>
            <a:t>Diversificación de mercados y productos </a:t>
          </a:r>
          <a:endParaRPr lang="es-EC" dirty="0"/>
        </a:p>
      </dgm:t>
    </dgm:pt>
    <dgm:pt modelId="{EF5187C5-E0D3-4C6B-9F1B-4C50D8D91678}" type="parTrans" cxnId="{80CF4D36-BF92-41E0-A9D5-48C749A7843D}">
      <dgm:prSet/>
      <dgm:spPr/>
      <dgm:t>
        <a:bodyPr/>
        <a:lstStyle/>
        <a:p>
          <a:endParaRPr lang="es-EC"/>
        </a:p>
      </dgm:t>
    </dgm:pt>
    <dgm:pt modelId="{09982A48-6D32-4927-AEB5-36651F846419}" type="sibTrans" cxnId="{80CF4D36-BF92-41E0-A9D5-48C749A7843D}">
      <dgm:prSet/>
      <dgm:spPr/>
      <dgm:t>
        <a:bodyPr/>
        <a:lstStyle/>
        <a:p>
          <a:endParaRPr lang="es-EC"/>
        </a:p>
      </dgm:t>
    </dgm:pt>
    <dgm:pt modelId="{F313877B-4A61-4C93-A5D5-E7B4CD390AEA}" type="pres">
      <dgm:prSet presAssocID="{AAD56CB6-896A-4946-B46A-5D6190AAEC2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051430CB-CCFF-4FE8-8BF9-B04413940E80}" type="pres">
      <dgm:prSet presAssocID="{4180E110-8763-44FD-B0B7-DCB549F6D380}" presName="parenttextcomposite" presStyleCnt="0"/>
      <dgm:spPr/>
    </dgm:pt>
    <dgm:pt modelId="{EC7C7322-2DEA-4495-8B16-0A03C995507E}" type="pres">
      <dgm:prSet presAssocID="{4180E110-8763-44FD-B0B7-DCB549F6D38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B48FF5-CEFB-4929-B876-536010CC8795}" type="pres">
      <dgm:prSet presAssocID="{4180E110-8763-44FD-B0B7-DCB549F6D380}" presName="composite" presStyleCnt="0"/>
      <dgm:spPr/>
    </dgm:pt>
    <dgm:pt modelId="{0328BE7E-EE62-4869-A430-E81500F43319}" type="pres">
      <dgm:prSet presAssocID="{4180E110-8763-44FD-B0B7-DCB549F6D380}" presName="chevron1" presStyleLbl="alignNode1" presStyleIdx="0" presStyleCnt="21"/>
      <dgm:spPr/>
    </dgm:pt>
    <dgm:pt modelId="{76CB2478-6929-4950-973A-08F54897D96C}" type="pres">
      <dgm:prSet presAssocID="{4180E110-8763-44FD-B0B7-DCB549F6D380}" presName="chevron2" presStyleLbl="alignNode1" presStyleIdx="1" presStyleCnt="21"/>
      <dgm:spPr/>
    </dgm:pt>
    <dgm:pt modelId="{919308F4-C4F3-4CA3-8DAD-E0E97266AB73}" type="pres">
      <dgm:prSet presAssocID="{4180E110-8763-44FD-B0B7-DCB549F6D380}" presName="chevron3" presStyleLbl="alignNode1" presStyleIdx="2" presStyleCnt="21"/>
      <dgm:spPr/>
    </dgm:pt>
    <dgm:pt modelId="{0FA363CB-9DF8-4236-A44C-9FDC6DB4FD48}" type="pres">
      <dgm:prSet presAssocID="{4180E110-8763-44FD-B0B7-DCB549F6D380}" presName="chevron4" presStyleLbl="alignNode1" presStyleIdx="3" presStyleCnt="21"/>
      <dgm:spPr/>
    </dgm:pt>
    <dgm:pt modelId="{21C82E4E-3851-470C-8C2C-94E2482E8065}" type="pres">
      <dgm:prSet presAssocID="{4180E110-8763-44FD-B0B7-DCB549F6D380}" presName="chevron5" presStyleLbl="alignNode1" presStyleIdx="4" presStyleCnt="21"/>
      <dgm:spPr/>
    </dgm:pt>
    <dgm:pt modelId="{042D5FCD-691B-4E7A-BD9F-8218189F9CE8}" type="pres">
      <dgm:prSet presAssocID="{4180E110-8763-44FD-B0B7-DCB549F6D380}" presName="chevron6" presStyleLbl="alignNode1" presStyleIdx="5" presStyleCnt="21"/>
      <dgm:spPr/>
    </dgm:pt>
    <dgm:pt modelId="{46E90E3B-9C10-49B7-99C8-81D644FB2969}" type="pres">
      <dgm:prSet presAssocID="{4180E110-8763-44FD-B0B7-DCB549F6D380}" presName="chevron7" presStyleLbl="alignNode1" presStyleIdx="6" presStyleCnt="21"/>
      <dgm:spPr/>
    </dgm:pt>
    <dgm:pt modelId="{9940087E-9E33-4122-8B37-16CD98A65BBC}" type="pres">
      <dgm:prSet presAssocID="{4180E110-8763-44FD-B0B7-DCB549F6D38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BBB9A-F644-4745-BEB5-FE07E425B4D1}" type="pres">
      <dgm:prSet presAssocID="{08918DB4-235C-4DE2-9B73-B3B00DC82420}" presName="sibTrans" presStyleCnt="0"/>
      <dgm:spPr/>
    </dgm:pt>
    <dgm:pt modelId="{2FD74C45-C821-4E1B-AC7F-7B22AF799EF3}" type="pres">
      <dgm:prSet presAssocID="{18CA5944-659C-4146-815A-06BF71353B86}" presName="parenttextcomposite" presStyleCnt="0"/>
      <dgm:spPr/>
    </dgm:pt>
    <dgm:pt modelId="{194762C5-3730-427D-9C80-8D152FE0B98E}" type="pres">
      <dgm:prSet presAssocID="{18CA5944-659C-4146-815A-06BF71353B8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F2509-553A-40C6-87FB-4E2697DD572E}" type="pres">
      <dgm:prSet presAssocID="{18CA5944-659C-4146-815A-06BF71353B86}" presName="composite" presStyleCnt="0"/>
      <dgm:spPr/>
    </dgm:pt>
    <dgm:pt modelId="{9EF1A2FB-14FC-443B-8B62-D74CE370E2F2}" type="pres">
      <dgm:prSet presAssocID="{18CA5944-659C-4146-815A-06BF71353B86}" presName="chevron1" presStyleLbl="alignNode1" presStyleIdx="7" presStyleCnt="21"/>
      <dgm:spPr/>
    </dgm:pt>
    <dgm:pt modelId="{6A00AEE6-DCCD-4B90-A01A-A0302C206D26}" type="pres">
      <dgm:prSet presAssocID="{18CA5944-659C-4146-815A-06BF71353B86}" presName="chevron2" presStyleLbl="alignNode1" presStyleIdx="8" presStyleCnt="21"/>
      <dgm:spPr/>
    </dgm:pt>
    <dgm:pt modelId="{418CD944-7F65-4765-855D-616D2BDE9BD7}" type="pres">
      <dgm:prSet presAssocID="{18CA5944-659C-4146-815A-06BF71353B86}" presName="chevron3" presStyleLbl="alignNode1" presStyleIdx="9" presStyleCnt="21"/>
      <dgm:spPr/>
    </dgm:pt>
    <dgm:pt modelId="{83D8B228-75D1-46C1-9499-D798BE611AE0}" type="pres">
      <dgm:prSet presAssocID="{18CA5944-659C-4146-815A-06BF71353B86}" presName="chevron4" presStyleLbl="alignNode1" presStyleIdx="10" presStyleCnt="21"/>
      <dgm:spPr/>
    </dgm:pt>
    <dgm:pt modelId="{716945B8-3AB0-42CF-9FDC-21F7CEA8B769}" type="pres">
      <dgm:prSet presAssocID="{18CA5944-659C-4146-815A-06BF71353B86}" presName="chevron5" presStyleLbl="alignNode1" presStyleIdx="11" presStyleCnt="21"/>
      <dgm:spPr/>
    </dgm:pt>
    <dgm:pt modelId="{A5509275-6D68-4899-850B-9CA63B45AAA4}" type="pres">
      <dgm:prSet presAssocID="{18CA5944-659C-4146-815A-06BF71353B86}" presName="chevron6" presStyleLbl="alignNode1" presStyleIdx="12" presStyleCnt="21"/>
      <dgm:spPr/>
    </dgm:pt>
    <dgm:pt modelId="{2A3A1AC9-2F93-481C-87B4-D96485628785}" type="pres">
      <dgm:prSet presAssocID="{18CA5944-659C-4146-815A-06BF71353B86}" presName="chevron7" presStyleLbl="alignNode1" presStyleIdx="13" presStyleCnt="21"/>
      <dgm:spPr/>
    </dgm:pt>
    <dgm:pt modelId="{C7AC18E1-40D4-433A-BC7A-DB5B45314AB0}" type="pres">
      <dgm:prSet presAssocID="{18CA5944-659C-4146-815A-06BF71353B8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1CA658-3106-45F2-82B9-0D5C3E28F1F8}" type="pres">
      <dgm:prSet presAssocID="{CB4B9027-3DC0-4934-BBBB-1A60B529904F}" presName="sibTrans" presStyleCnt="0"/>
      <dgm:spPr/>
    </dgm:pt>
    <dgm:pt modelId="{AFA453D4-ECE5-4C12-B8E7-BC1D49409FD5}" type="pres">
      <dgm:prSet presAssocID="{47BA9538-22CC-4C8D-B165-A80AF07636D2}" presName="parenttextcomposite" presStyleCnt="0"/>
      <dgm:spPr/>
    </dgm:pt>
    <dgm:pt modelId="{72EF7956-499E-4743-A82B-3B57B6025CAC}" type="pres">
      <dgm:prSet presAssocID="{47BA9538-22CC-4C8D-B165-A80AF07636D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7052DF-6B5B-4895-A584-533A31CD69CA}" type="pres">
      <dgm:prSet presAssocID="{47BA9538-22CC-4C8D-B165-A80AF07636D2}" presName="composite" presStyleCnt="0"/>
      <dgm:spPr/>
    </dgm:pt>
    <dgm:pt modelId="{4AC1E514-882A-4752-9FB0-7A08B002DED1}" type="pres">
      <dgm:prSet presAssocID="{47BA9538-22CC-4C8D-B165-A80AF07636D2}" presName="chevron1" presStyleLbl="alignNode1" presStyleIdx="14" presStyleCnt="21"/>
      <dgm:spPr/>
    </dgm:pt>
    <dgm:pt modelId="{7BF4F869-C946-4A12-BADA-39083EFBA601}" type="pres">
      <dgm:prSet presAssocID="{47BA9538-22CC-4C8D-B165-A80AF07636D2}" presName="chevron2" presStyleLbl="alignNode1" presStyleIdx="15" presStyleCnt="21"/>
      <dgm:spPr/>
    </dgm:pt>
    <dgm:pt modelId="{EA3B75E1-FEDD-43AD-87F5-DFAC675E7518}" type="pres">
      <dgm:prSet presAssocID="{47BA9538-22CC-4C8D-B165-A80AF07636D2}" presName="chevron3" presStyleLbl="alignNode1" presStyleIdx="16" presStyleCnt="21"/>
      <dgm:spPr/>
    </dgm:pt>
    <dgm:pt modelId="{79BC3EC5-4896-42A5-B4FE-F651C08D5A17}" type="pres">
      <dgm:prSet presAssocID="{47BA9538-22CC-4C8D-B165-A80AF07636D2}" presName="chevron4" presStyleLbl="alignNode1" presStyleIdx="17" presStyleCnt="21"/>
      <dgm:spPr/>
    </dgm:pt>
    <dgm:pt modelId="{5016724C-3976-4048-BE08-99D0B483A484}" type="pres">
      <dgm:prSet presAssocID="{47BA9538-22CC-4C8D-B165-A80AF07636D2}" presName="chevron5" presStyleLbl="alignNode1" presStyleIdx="18" presStyleCnt="21"/>
      <dgm:spPr/>
    </dgm:pt>
    <dgm:pt modelId="{320BB438-817D-4F20-9F7F-4D172183D59E}" type="pres">
      <dgm:prSet presAssocID="{47BA9538-22CC-4C8D-B165-A80AF07636D2}" presName="chevron6" presStyleLbl="alignNode1" presStyleIdx="19" presStyleCnt="21"/>
      <dgm:spPr/>
    </dgm:pt>
    <dgm:pt modelId="{BE7CED72-12D1-477E-BAAF-575A6BD9DE1D}" type="pres">
      <dgm:prSet presAssocID="{47BA9538-22CC-4C8D-B165-A80AF07636D2}" presName="chevron7" presStyleLbl="alignNode1" presStyleIdx="20" presStyleCnt="21"/>
      <dgm:spPr/>
    </dgm:pt>
    <dgm:pt modelId="{70D6D341-A98F-45CB-98C3-8338C6BC63F9}" type="pres">
      <dgm:prSet presAssocID="{47BA9538-22CC-4C8D-B165-A80AF07636D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531A9F-6682-4078-8F73-9FF35194F7B6}" srcId="{AAD56CB6-896A-4946-B46A-5D6190AAEC2C}" destId="{18CA5944-659C-4146-815A-06BF71353B86}" srcOrd="1" destOrd="0" parTransId="{7FB2BA7D-14CD-4AF8-A74E-6CE6EA054FA2}" sibTransId="{CB4B9027-3DC0-4934-BBBB-1A60B529904F}"/>
    <dgm:cxn modelId="{30B4C237-E6B7-4A7B-8385-F7A5F7924120}" type="presOf" srcId="{6F26219E-5F27-4DF4-9069-F064CBE41FE8}" destId="{C7AC18E1-40D4-433A-BC7A-DB5B45314AB0}" srcOrd="0" destOrd="0" presId="urn:microsoft.com/office/officeart/2008/layout/VerticalAccentList"/>
    <dgm:cxn modelId="{FDCA2BCC-A0F3-4050-9585-9F74309EAC8E}" srcId="{AAD56CB6-896A-4946-B46A-5D6190AAEC2C}" destId="{47BA9538-22CC-4C8D-B165-A80AF07636D2}" srcOrd="2" destOrd="0" parTransId="{9547835B-28B8-49EB-844E-D0978B38D3D0}" sibTransId="{0F7E51A4-DCCB-4265-8E69-A06D97EB4E5B}"/>
    <dgm:cxn modelId="{70285F1F-8E09-4CF4-8C18-FB9C5FD7D0CF}" type="presOf" srcId="{461EC3D7-53C1-4B13-887D-BE070921BE3A}" destId="{70D6D341-A98F-45CB-98C3-8338C6BC63F9}" srcOrd="0" destOrd="0" presId="urn:microsoft.com/office/officeart/2008/layout/VerticalAccentList"/>
    <dgm:cxn modelId="{32C75DBF-D01F-4898-862D-E6C64165B801}" type="presOf" srcId="{47BA9538-22CC-4C8D-B165-A80AF07636D2}" destId="{72EF7956-499E-4743-A82B-3B57B6025CAC}" srcOrd="0" destOrd="0" presId="urn:microsoft.com/office/officeart/2008/layout/VerticalAccentList"/>
    <dgm:cxn modelId="{A800502B-7A5F-4D7A-AADB-435EE7174374}" type="presOf" srcId="{18CA5944-659C-4146-815A-06BF71353B86}" destId="{194762C5-3730-427D-9C80-8D152FE0B98E}" srcOrd="0" destOrd="0" presId="urn:microsoft.com/office/officeart/2008/layout/VerticalAccentList"/>
    <dgm:cxn modelId="{54F7CD99-7697-4955-99DD-06BF3F946E26}" srcId="{18CA5944-659C-4146-815A-06BF71353B86}" destId="{6F26219E-5F27-4DF4-9069-F064CBE41FE8}" srcOrd="0" destOrd="0" parTransId="{9E2EB632-104E-4463-937D-ED8D593AC7F6}" sibTransId="{A3635BEA-17D6-4008-95E1-9A64B2A68CD5}"/>
    <dgm:cxn modelId="{1A929724-602B-4A09-A736-71E1077616DB}" srcId="{AAD56CB6-896A-4946-B46A-5D6190AAEC2C}" destId="{4180E110-8763-44FD-B0B7-DCB549F6D380}" srcOrd="0" destOrd="0" parTransId="{4420F74F-38AE-45F1-93D0-D96EAC585BDB}" sibTransId="{08918DB4-235C-4DE2-9B73-B3B00DC82420}"/>
    <dgm:cxn modelId="{D79231D2-D626-4ED0-B868-3621277BF0B5}" srcId="{4180E110-8763-44FD-B0B7-DCB549F6D380}" destId="{22153949-E203-479C-8D06-A2F763139730}" srcOrd="0" destOrd="0" parTransId="{02782B0C-A825-4B2D-90E2-23A53B6D6E77}" sibTransId="{243593E9-3902-47F4-B6F2-A24136B80155}"/>
    <dgm:cxn modelId="{AC31CA2C-AE80-41A0-B1EA-9BC2DB20162F}" type="presOf" srcId="{22153949-E203-479C-8D06-A2F763139730}" destId="{9940087E-9E33-4122-8B37-16CD98A65BBC}" srcOrd="0" destOrd="0" presId="urn:microsoft.com/office/officeart/2008/layout/VerticalAccentList"/>
    <dgm:cxn modelId="{80CF4D36-BF92-41E0-A9D5-48C749A7843D}" srcId="{47BA9538-22CC-4C8D-B165-A80AF07636D2}" destId="{461EC3D7-53C1-4B13-887D-BE070921BE3A}" srcOrd="0" destOrd="0" parTransId="{EF5187C5-E0D3-4C6B-9F1B-4C50D8D91678}" sibTransId="{09982A48-6D32-4927-AEB5-36651F846419}"/>
    <dgm:cxn modelId="{9F1E5789-3AAB-4F59-B013-9A9169BA26F1}" type="presOf" srcId="{AAD56CB6-896A-4946-B46A-5D6190AAEC2C}" destId="{F313877B-4A61-4C93-A5D5-E7B4CD390AEA}" srcOrd="0" destOrd="0" presId="urn:microsoft.com/office/officeart/2008/layout/VerticalAccentList"/>
    <dgm:cxn modelId="{2A6A8762-E789-4760-9E93-4083ECDDC556}" type="presOf" srcId="{4180E110-8763-44FD-B0B7-DCB549F6D380}" destId="{EC7C7322-2DEA-4495-8B16-0A03C995507E}" srcOrd="0" destOrd="0" presId="urn:microsoft.com/office/officeart/2008/layout/VerticalAccentList"/>
    <dgm:cxn modelId="{644B9168-A739-4CDD-B3A3-A10FEC30D347}" type="presParOf" srcId="{F313877B-4A61-4C93-A5D5-E7B4CD390AEA}" destId="{051430CB-CCFF-4FE8-8BF9-B04413940E80}" srcOrd="0" destOrd="0" presId="urn:microsoft.com/office/officeart/2008/layout/VerticalAccentList"/>
    <dgm:cxn modelId="{BF942800-8BD5-4DFA-B250-E4178F2EAE70}" type="presParOf" srcId="{051430CB-CCFF-4FE8-8BF9-B04413940E80}" destId="{EC7C7322-2DEA-4495-8B16-0A03C995507E}" srcOrd="0" destOrd="0" presId="urn:microsoft.com/office/officeart/2008/layout/VerticalAccentList"/>
    <dgm:cxn modelId="{884A55FB-442E-4219-8370-B42D0790F803}" type="presParOf" srcId="{F313877B-4A61-4C93-A5D5-E7B4CD390AEA}" destId="{9DB48FF5-CEFB-4929-B876-536010CC8795}" srcOrd="1" destOrd="0" presId="urn:microsoft.com/office/officeart/2008/layout/VerticalAccentList"/>
    <dgm:cxn modelId="{363B93FC-0E78-4F9E-8C63-4C261D9ED79C}" type="presParOf" srcId="{9DB48FF5-CEFB-4929-B876-536010CC8795}" destId="{0328BE7E-EE62-4869-A430-E81500F43319}" srcOrd="0" destOrd="0" presId="urn:microsoft.com/office/officeart/2008/layout/VerticalAccentList"/>
    <dgm:cxn modelId="{745A6F09-844A-4E4C-B7E6-58094DA25975}" type="presParOf" srcId="{9DB48FF5-CEFB-4929-B876-536010CC8795}" destId="{76CB2478-6929-4950-973A-08F54897D96C}" srcOrd="1" destOrd="0" presId="urn:microsoft.com/office/officeart/2008/layout/VerticalAccentList"/>
    <dgm:cxn modelId="{1810522C-0DF9-471B-95FD-BA16D0553A09}" type="presParOf" srcId="{9DB48FF5-CEFB-4929-B876-536010CC8795}" destId="{919308F4-C4F3-4CA3-8DAD-E0E97266AB73}" srcOrd="2" destOrd="0" presId="urn:microsoft.com/office/officeart/2008/layout/VerticalAccentList"/>
    <dgm:cxn modelId="{B5AC1A49-AF81-4F47-94CB-C57581504DA9}" type="presParOf" srcId="{9DB48FF5-CEFB-4929-B876-536010CC8795}" destId="{0FA363CB-9DF8-4236-A44C-9FDC6DB4FD48}" srcOrd="3" destOrd="0" presId="urn:microsoft.com/office/officeart/2008/layout/VerticalAccentList"/>
    <dgm:cxn modelId="{5E45FAEE-B1FA-444D-89F1-94F08E222512}" type="presParOf" srcId="{9DB48FF5-CEFB-4929-B876-536010CC8795}" destId="{21C82E4E-3851-470C-8C2C-94E2482E8065}" srcOrd="4" destOrd="0" presId="urn:microsoft.com/office/officeart/2008/layout/VerticalAccentList"/>
    <dgm:cxn modelId="{FF85E213-DE0F-4493-AAE5-8DC56EEA9409}" type="presParOf" srcId="{9DB48FF5-CEFB-4929-B876-536010CC8795}" destId="{042D5FCD-691B-4E7A-BD9F-8218189F9CE8}" srcOrd="5" destOrd="0" presId="urn:microsoft.com/office/officeart/2008/layout/VerticalAccentList"/>
    <dgm:cxn modelId="{867CF473-1E69-481E-A259-DABB5CBC10BD}" type="presParOf" srcId="{9DB48FF5-CEFB-4929-B876-536010CC8795}" destId="{46E90E3B-9C10-49B7-99C8-81D644FB2969}" srcOrd="6" destOrd="0" presId="urn:microsoft.com/office/officeart/2008/layout/VerticalAccentList"/>
    <dgm:cxn modelId="{AF07680F-C235-487D-AF98-46AF600FD9F7}" type="presParOf" srcId="{9DB48FF5-CEFB-4929-B876-536010CC8795}" destId="{9940087E-9E33-4122-8B37-16CD98A65BBC}" srcOrd="7" destOrd="0" presId="urn:microsoft.com/office/officeart/2008/layout/VerticalAccentList"/>
    <dgm:cxn modelId="{5BE22892-7935-48F3-897D-CF9809EC6A27}" type="presParOf" srcId="{F313877B-4A61-4C93-A5D5-E7B4CD390AEA}" destId="{CEEBBB9A-F644-4745-BEB5-FE07E425B4D1}" srcOrd="2" destOrd="0" presId="urn:microsoft.com/office/officeart/2008/layout/VerticalAccentList"/>
    <dgm:cxn modelId="{08A0F683-088B-4CF5-8BE6-0E275E013AC2}" type="presParOf" srcId="{F313877B-4A61-4C93-A5D5-E7B4CD390AEA}" destId="{2FD74C45-C821-4E1B-AC7F-7B22AF799EF3}" srcOrd="3" destOrd="0" presId="urn:microsoft.com/office/officeart/2008/layout/VerticalAccentList"/>
    <dgm:cxn modelId="{FE9AD469-E2AB-4C21-AAF5-82708F863A42}" type="presParOf" srcId="{2FD74C45-C821-4E1B-AC7F-7B22AF799EF3}" destId="{194762C5-3730-427D-9C80-8D152FE0B98E}" srcOrd="0" destOrd="0" presId="urn:microsoft.com/office/officeart/2008/layout/VerticalAccentList"/>
    <dgm:cxn modelId="{6252F26C-9F06-440D-B097-187B0ECE473B}" type="presParOf" srcId="{F313877B-4A61-4C93-A5D5-E7B4CD390AEA}" destId="{CDBF2509-553A-40C6-87FB-4E2697DD572E}" srcOrd="4" destOrd="0" presId="urn:microsoft.com/office/officeart/2008/layout/VerticalAccentList"/>
    <dgm:cxn modelId="{38C5B007-4467-4C96-97A9-46AF395AC314}" type="presParOf" srcId="{CDBF2509-553A-40C6-87FB-4E2697DD572E}" destId="{9EF1A2FB-14FC-443B-8B62-D74CE370E2F2}" srcOrd="0" destOrd="0" presId="urn:microsoft.com/office/officeart/2008/layout/VerticalAccentList"/>
    <dgm:cxn modelId="{31669098-8E7F-419B-B086-F79E55AC7747}" type="presParOf" srcId="{CDBF2509-553A-40C6-87FB-4E2697DD572E}" destId="{6A00AEE6-DCCD-4B90-A01A-A0302C206D26}" srcOrd="1" destOrd="0" presId="urn:microsoft.com/office/officeart/2008/layout/VerticalAccentList"/>
    <dgm:cxn modelId="{76710C72-1DC1-4979-B86C-E3305FCABB9E}" type="presParOf" srcId="{CDBF2509-553A-40C6-87FB-4E2697DD572E}" destId="{418CD944-7F65-4765-855D-616D2BDE9BD7}" srcOrd="2" destOrd="0" presId="urn:microsoft.com/office/officeart/2008/layout/VerticalAccentList"/>
    <dgm:cxn modelId="{34C15DB4-A48C-4426-96EE-5C45DD0E3EB1}" type="presParOf" srcId="{CDBF2509-553A-40C6-87FB-4E2697DD572E}" destId="{83D8B228-75D1-46C1-9499-D798BE611AE0}" srcOrd="3" destOrd="0" presId="urn:microsoft.com/office/officeart/2008/layout/VerticalAccentList"/>
    <dgm:cxn modelId="{250AB870-4562-4E79-8ABF-CBAB2AEA4E94}" type="presParOf" srcId="{CDBF2509-553A-40C6-87FB-4E2697DD572E}" destId="{716945B8-3AB0-42CF-9FDC-21F7CEA8B769}" srcOrd="4" destOrd="0" presId="urn:microsoft.com/office/officeart/2008/layout/VerticalAccentList"/>
    <dgm:cxn modelId="{4A536A37-A312-4F2F-83A1-45AB649CF441}" type="presParOf" srcId="{CDBF2509-553A-40C6-87FB-4E2697DD572E}" destId="{A5509275-6D68-4899-850B-9CA63B45AAA4}" srcOrd="5" destOrd="0" presId="urn:microsoft.com/office/officeart/2008/layout/VerticalAccentList"/>
    <dgm:cxn modelId="{EF072E71-F273-41C9-A2BA-852EA61A3C5E}" type="presParOf" srcId="{CDBF2509-553A-40C6-87FB-4E2697DD572E}" destId="{2A3A1AC9-2F93-481C-87B4-D96485628785}" srcOrd="6" destOrd="0" presId="urn:microsoft.com/office/officeart/2008/layout/VerticalAccentList"/>
    <dgm:cxn modelId="{D1A13A34-AE38-4FA4-9589-19F1F8C68B62}" type="presParOf" srcId="{CDBF2509-553A-40C6-87FB-4E2697DD572E}" destId="{C7AC18E1-40D4-433A-BC7A-DB5B45314AB0}" srcOrd="7" destOrd="0" presId="urn:microsoft.com/office/officeart/2008/layout/VerticalAccentList"/>
    <dgm:cxn modelId="{D14BE740-D340-4E8F-93C0-E9059CF06F2B}" type="presParOf" srcId="{F313877B-4A61-4C93-A5D5-E7B4CD390AEA}" destId="{131CA658-3106-45F2-82B9-0D5C3E28F1F8}" srcOrd="5" destOrd="0" presId="urn:microsoft.com/office/officeart/2008/layout/VerticalAccentList"/>
    <dgm:cxn modelId="{3595863B-B689-4B1E-9B10-F9411916E987}" type="presParOf" srcId="{F313877B-4A61-4C93-A5D5-E7B4CD390AEA}" destId="{AFA453D4-ECE5-4C12-B8E7-BC1D49409FD5}" srcOrd="6" destOrd="0" presId="urn:microsoft.com/office/officeart/2008/layout/VerticalAccentList"/>
    <dgm:cxn modelId="{9F30C2E0-714E-464E-9EB7-0618CB52DDB4}" type="presParOf" srcId="{AFA453D4-ECE5-4C12-B8E7-BC1D49409FD5}" destId="{72EF7956-499E-4743-A82B-3B57B6025CAC}" srcOrd="0" destOrd="0" presId="urn:microsoft.com/office/officeart/2008/layout/VerticalAccentList"/>
    <dgm:cxn modelId="{D2192569-F590-4921-B29B-CE6055536A72}" type="presParOf" srcId="{F313877B-4A61-4C93-A5D5-E7B4CD390AEA}" destId="{E87052DF-6B5B-4895-A584-533A31CD69CA}" srcOrd="7" destOrd="0" presId="urn:microsoft.com/office/officeart/2008/layout/VerticalAccentList"/>
    <dgm:cxn modelId="{A3DC2CD7-4DD6-471F-993C-DDFCD203D06B}" type="presParOf" srcId="{E87052DF-6B5B-4895-A584-533A31CD69CA}" destId="{4AC1E514-882A-4752-9FB0-7A08B002DED1}" srcOrd="0" destOrd="0" presId="urn:microsoft.com/office/officeart/2008/layout/VerticalAccentList"/>
    <dgm:cxn modelId="{5FEE7B04-F38D-4414-B33E-80EED0B48B42}" type="presParOf" srcId="{E87052DF-6B5B-4895-A584-533A31CD69CA}" destId="{7BF4F869-C946-4A12-BADA-39083EFBA601}" srcOrd="1" destOrd="0" presId="urn:microsoft.com/office/officeart/2008/layout/VerticalAccentList"/>
    <dgm:cxn modelId="{D19A759C-22DC-4582-9E07-B47BE397A332}" type="presParOf" srcId="{E87052DF-6B5B-4895-A584-533A31CD69CA}" destId="{EA3B75E1-FEDD-43AD-87F5-DFAC675E7518}" srcOrd="2" destOrd="0" presId="urn:microsoft.com/office/officeart/2008/layout/VerticalAccentList"/>
    <dgm:cxn modelId="{464C7CAB-B249-4799-899D-17CE59289588}" type="presParOf" srcId="{E87052DF-6B5B-4895-A584-533A31CD69CA}" destId="{79BC3EC5-4896-42A5-B4FE-F651C08D5A17}" srcOrd="3" destOrd="0" presId="urn:microsoft.com/office/officeart/2008/layout/VerticalAccentList"/>
    <dgm:cxn modelId="{C2A8BD7F-2D31-48E8-A443-ADBD7A1D16FC}" type="presParOf" srcId="{E87052DF-6B5B-4895-A584-533A31CD69CA}" destId="{5016724C-3976-4048-BE08-99D0B483A484}" srcOrd="4" destOrd="0" presId="urn:microsoft.com/office/officeart/2008/layout/VerticalAccentList"/>
    <dgm:cxn modelId="{92696994-28AA-49C5-BCFC-DEC0A793D92C}" type="presParOf" srcId="{E87052DF-6B5B-4895-A584-533A31CD69CA}" destId="{320BB438-817D-4F20-9F7F-4D172183D59E}" srcOrd="5" destOrd="0" presId="urn:microsoft.com/office/officeart/2008/layout/VerticalAccentList"/>
    <dgm:cxn modelId="{D182BC38-0488-40A9-9201-20AEDF456376}" type="presParOf" srcId="{E87052DF-6B5B-4895-A584-533A31CD69CA}" destId="{BE7CED72-12D1-477E-BAAF-575A6BD9DE1D}" srcOrd="6" destOrd="0" presId="urn:microsoft.com/office/officeart/2008/layout/VerticalAccentList"/>
    <dgm:cxn modelId="{75EA3760-58F4-41DB-AFA5-704D3AE7D845}" type="presParOf" srcId="{E87052DF-6B5B-4895-A584-533A31CD69CA}" destId="{70D6D341-A98F-45CB-98C3-8338C6BC63F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08F39F-8E58-4BA1-9D02-9286CD0F0A7F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EE2D1C-8FFB-4399-9521-6FCD3FEAE67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smtClean="0"/>
            <a:t>.</a:t>
          </a:r>
          <a:endParaRPr lang="es-EC" dirty="0"/>
        </a:p>
      </dgm:t>
    </dgm:pt>
    <dgm:pt modelId="{697629FB-0841-498F-8C21-D8B28473D121}" type="parTrans" cxnId="{78705BC1-FA6E-4BB5-A516-89CD8DE8A995}">
      <dgm:prSet/>
      <dgm:spPr/>
      <dgm:t>
        <a:bodyPr/>
        <a:lstStyle/>
        <a:p>
          <a:endParaRPr lang="es-EC"/>
        </a:p>
      </dgm:t>
    </dgm:pt>
    <dgm:pt modelId="{BA2C76B0-7802-47C0-B129-AA28D6A8A5B5}" type="sibTrans" cxnId="{78705BC1-FA6E-4BB5-A516-89CD8DE8A995}">
      <dgm:prSet/>
      <dgm:spPr/>
      <dgm:t>
        <a:bodyPr/>
        <a:lstStyle/>
        <a:p>
          <a:endParaRPr lang="es-EC"/>
        </a:p>
      </dgm:t>
    </dgm:pt>
    <dgm:pt modelId="{8DAC8047-A955-45D0-A70A-A9548997B96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6F78362E-D0EE-4B51-A857-83EBAB3840E4}" type="parTrans" cxnId="{25863124-91B1-41B4-94FF-2B563E7D8C2F}">
      <dgm:prSet/>
      <dgm:spPr/>
      <dgm:t>
        <a:bodyPr/>
        <a:lstStyle/>
        <a:p>
          <a:endParaRPr lang="es-EC"/>
        </a:p>
      </dgm:t>
    </dgm:pt>
    <dgm:pt modelId="{3E46518C-57A1-4ED4-B42D-3976CF9FD0F7}" type="sibTrans" cxnId="{25863124-91B1-41B4-94FF-2B563E7D8C2F}">
      <dgm:prSet/>
      <dgm:spPr/>
      <dgm:t>
        <a:bodyPr/>
        <a:lstStyle/>
        <a:p>
          <a:endParaRPr lang="es-EC"/>
        </a:p>
      </dgm:t>
    </dgm:pt>
    <dgm:pt modelId="{92C26DF2-EA5F-4818-B71E-D08AD7754626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smtClean="0"/>
            <a:t>.</a:t>
          </a:r>
          <a:endParaRPr lang="es-EC" dirty="0"/>
        </a:p>
      </dgm:t>
    </dgm:pt>
    <dgm:pt modelId="{9DA80E42-46F2-49E7-9162-C87CAF6C9BCB}" type="parTrans" cxnId="{28DA6E37-224E-4EA7-8B39-6A111FED0AC0}">
      <dgm:prSet/>
      <dgm:spPr/>
      <dgm:t>
        <a:bodyPr/>
        <a:lstStyle/>
        <a:p>
          <a:endParaRPr lang="es-EC"/>
        </a:p>
      </dgm:t>
    </dgm:pt>
    <dgm:pt modelId="{4DF133AD-3A8D-4DF6-8F20-BF6E79141D01}" type="sibTrans" cxnId="{28DA6E37-224E-4EA7-8B39-6A111FED0AC0}">
      <dgm:prSet/>
      <dgm:spPr/>
      <dgm:t>
        <a:bodyPr/>
        <a:lstStyle/>
        <a:p>
          <a:endParaRPr lang="es-EC"/>
        </a:p>
      </dgm:t>
    </dgm:pt>
    <dgm:pt modelId="{FD60C827-BB9E-4B33-9C13-81B768AA4BD6}">
      <dgm:prSet phldrT="[Texto]"/>
      <dgm:spPr/>
      <dgm:t>
        <a:bodyPr/>
        <a:lstStyle/>
        <a:p>
          <a:r>
            <a:rPr lang="es-EC" b="1" dirty="0" smtClean="0"/>
            <a:t>GRACIAS POR SU ATENCIÓN </a:t>
          </a:r>
          <a:endParaRPr lang="es-EC" b="1" dirty="0"/>
        </a:p>
      </dgm:t>
    </dgm:pt>
    <dgm:pt modelId="{6549463C-01D4-4A06-A7DF-D5C2BD0724CE}" type="sibTrans" cxnId="{6D9BF9E3-4913-4375-AA65-DDB05EA2578F}">
      <dgm:prSet/>
      <dgm:spPr/>
      <dgm:t>
        <a:bodyPr/>
        <a:lstStyle/>
        <a:p>
          <a:endParaRPr lang="es-EC"/>
        </a:p>
      </dgm:t>
    </dgm:pt>
    <dgm:pt modelId="{DBA7A128-CE95-4304-B66F-63CD5C98541D}" type="parTrans" cxnId="{6D9BF9E3-4913-4375-AA65-DDB05EA2578F}">
      <dgm:prSet/>
      <dgm:spPr/>
      <dgm:t>
        <a:bodyPr/>
        <a:lstStyle/>
        <a:p>
          <a:endParaRPr lang="es-EC"/>
        </a:p>
      </dgm:t>
    </dgm:pt>
    <dgm:pt modelId="{10F49492-25B4-4B2A-B82F-436B5BA5D248}" type="pres">
      <dgm:prSet presAssocID="{9508F39F-8E58-4BA1-9D02-9286CD0F0A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002809-9971-4341-959B-F7B3122051DA}" type="pres">
      <dgm:prSet presAssocID="{9508F39F-8E58-4BA1-9D02-9286CD0F0A7F}" presName="matrix" presStyleCnt="0"/>
      <dgm:spPr/>
    </dgm:pt>
    <dgm:pt modelId="{3E4B6938-2ED7-4FC4-8B15-EACAFF239E1F}" type="pres">
      <dgm:prSet presAssocID="{9508F39F-8E58-4BA1-9D02-9286CD0F0A7F}" presName="tile1" presStyleLbl="node1" presStyleIdx="0" presStyleCnt="4" custLinFactNeighborX="567" custLinFactNeighborY="4320"/>
      <dgm:spPr/>
      <dgm:t>
        <a:bodyPr/>
        <a:lstStyle/>
        <a:p>
          <a:endParaRPr lang="es-EC"/>
        </a:p>
      </dgm:t>
    </dgm:pt>
    <dgm:pt modelId="{BA39E5D7-584C-46B2-B6CC-72B87E6B413D}" type="pres">
      <dgm:prSet presAssocID="{9508F39F-8E58-4BA1-9D02-9286CD0F0A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79182C-6C30-4AA4-9ECA-ACF4A913A800}" type="pres">
      <dgm:prSet presAssocID="{9508F39F-8E58-4BA1-9D02-9286CD0F0A7F}" presName="tile2" presStyleLbl="node1" presStyleIdx="1" presStyleCnt="4"/>
      <dgm:spPr/>
      <dgm:t>
        <a:bodyPr/>
        <a:lstStyle/>
        <a:p>
          <a:endParaRPr lang="es-EC"/>
        </a:p>
      </dgm:t>
    </dgm:pt>
    <dgm:pt modelId="{43C77F17-4C7B-45C3-826E-BF249A1C6D9B}" type="pres">
      <dgm:prSet presAssocID="{9508F39F-8E58-4BA1-9D02-9286CD0F0A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0D0424-09A5-4B52-BCE6-D8DAB77DB628}" type="pres">
      <dgm:prSet presAssocID="{9508F39F-8E58-4BA1-9D02-9286CD0F0A7F}" presName="tile3" presStyleLbl="node1" presStyleIdx="2" presStyleCnt="4" custLinFactNeighborX="567" custLinFactNeighborY="-3544"/>
      <dgm:spPr/>
      <dgm:t>
        <a:bodyPr/>
        <a:lstStyle/>
        <a:p>
          <a:endParaRPr lang="es-EC"/>
        </a:p>
      </dgm:t>
    </dgm:pt>
    <dgm:pt modelId="{0CA22983-1C00-4D1C-9379-665E2425CAAF}" type="pres">
      <dgm:prSet presAssocID="{9508F39F-8E58-4BA1-9D02-9286CD0F0A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A2D33-CAFB-49E0-AB38-A3B8BE4851C0}" type="pres">
      <dgm:prSet presAssocID="{9508F39F-8E58-4BA1-9D02-9286CD0F0A7F}" presName="tile4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39C9128-60E8-4DF9-8FAD-2DDE5779EAD4}" type="pres">
      <dgm:prSet presAssocID="{9508F39F-8E58-4BA1-9D02-9286CD0F0A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C4D29AB-DE2D-491C-81BC-9CFFD783C446}" type="pres">
      <dgm:prSet presAssocID="{9508F39F-8E58-4BA1-9D02-9286CD0F0A7F}" presName="centerTile" presStyleLbl="fgShp" presStyleIdx="0" presStyleCnt="1" custScaleX="115044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D110426A-75A7-43C6-86EB-8607754F6E33}" type="presOf" srcId="{8DAC8047-A955-45D0-A70A-A9548997B966}" destId="{43C77F17-4C7B-45C3-826E-BF249A1C6D9B}" srcOrd="1" destOrd="0" presId="urn:microsoft.com/office/officeart/2005/8/layout/matrix1"/>
    <dgm:cxn modelId="{28DA6E37-224E-4EA7-8B39-6A111FED0AC0}" srcId="{FD60C827-BB9E-4B33-9C13-81B768AA4BD6}" destId="{92C26DF2-EA5F-4818-B71E-D08AD7754626}" srcOrd="2" destOrd="0" parTransId="{9DA80E42-46F2-49E7-9162-C87CAF6C9BCB}" sibTransId="{4DF133AD-3A8D-4DF6-8F20-BF6E79141D01}"/>
    <dgm:cxn modelId="{A7895E21-7699-484A-B4E1-236184666D66}" type="presOf" srcId="{F4EE2D1C-8FFB-4399-9521-6FCD3FEAE670}" destId="{BA39E5D7-584C-46B2-B6CC-72B87E6B413D}" srcOrd="1" destOrd="0" presId="urn:microsoft.com/office/officeart/2005/8/layout/matrix1"/>
    <dgm:cxn modelId="{25863124-91B1-41B4-94FF-2B563E7D8C2F}" srcId="{FD60C827-BB9E-4B33-9C13-81B768AA4BD6}" destId="{8DAC8047-A955-45D0-A70A-A9548997B966}" srcOrd="1" destOrd="0" parTransId="{6F78362E-D0EE-4B51-A857-83EBAB3840E4}" sibTransId="{3E46518C-57A1-4ED4-B42D-3976CF9FD0F7}"/>
    <dgm:cxn modelId="{8290C88D-85CD-48AF-A358-7780F19DB428}" type="presOf" srcId="{8DAC8047-A955-45D0-A70A-A9548997B966}" destId="{7479182C-6C30-4AA4-9ECA-ACF4A913A800}" srcOrd="0" destOrd="0" presId="urn:microsoft.com/office/officeart/2005/8/layout/matrix1"/>
    <dgm:cxn modelId="{8D1953AC-A319-4061-82B9-8FB8D6FECCA1}" type="presOf" srcId="{92C26DF2-EA5F-4818-B71E-D08AD7754626}" destId="{660D0424-09A5-4B52-BCE6-D8DAB77DB628}" srcOrd="0" destOrd="0" presId="urn:microsoft.com/office/officeart/2005/8/layout/matrix1"/>
    <dgm:cxn modelId="{78705BC1-FA6E-4BB5-A516-89CD8DE8A995}" srcId="{FD60C827-BB9E-4B33-9C13-81B768AA4BD6}" destId="{F4EE2D1C-8FFB-4399-9521-6FCD3FEAE670}" srcOrd="0" destOrd="0" parTransId="{697629FB-0841-498F-8C21-D8B28473D121}" sibTransId="{BA2C76B0-7802-47C0-B129-AA28D6A8A5B5}"/>
    <dgm:cxn modelId="{84DA49DF-B78E-4F78-AEEC-382DFD08E2F3}" type="presOf" srcId="{9508F39F-8E58-4BA1-9D02-9286CD0F0A7F}" destId="{10F49492-25B4-4B2A-B82F-436B5BA5D248}" srcOrd="0" destOrd="0" presId="urn:microsoft.com/office/officeart/2005/8/layout/matrix1"/>
    <dgm:cxn modelId="{03F2DED6-DAEF-4A2D-83B6-7D9626479D0F}" type="presOf" srcId="{F4EE2D1C-8FFB-4399-9521-6FCD3FEAE670}" destId="{3E4B6938-2ED7-4FC4-8B15-EACAFF239E1F}" srcOrd="0" destOrd="0" presId="urn:microsoft.com/office/officeart/2005/8/layout/matrix1"/>
    <dgm:cxn modelId="{0F172606-FFAD-4A54-BFB3-ECEFDD188348}" type="presOf" srcId="{92C26DF2-EA5F-4818-B71E-D08AD7754626}" destId="{0CA22983-1C00-4D1C-9379-665E2425CAAF}" srcOrd="1" destOrd="0" presId="urn:microsoft.com/office/officeart/2005/8/layout/matrix1"/>
    <dgm:cxn modelId="{BD3A908E-19FE-449C-940B-458773DBEA9B}" type="presOf" srcId="{FD60C827-BB9E-4B33-9C13-81B768AA4BD6}" destId="{4C4D29AB-DE2D-491C-81BC-9CFFD783C446}" srcOrd="0" destOrd="0" presId="urn:microsoft.com/office/officeart/2005/8/layout/matrix1"/>
    <dgm:cxn modelId="{6D9BF9E3-4913-4375-AA65-DDB05EA2578F}" srcId="{9508F39F-8E58-4BA1-9D02-9286CD0F0A7F}" destId="{FD60C827-BB9E-4B33-9C13-81B768AA4BD6}" srcOrd="0" destOrd="0" parTransId="{DBA7A128-CE95-4304-B66F-63CD5C98541D}" sibTransId="{6549463C-01D4-4A06-A7DF-D5C2BD0724CE}"/>
    <dgm:cxn modelId="{93A5356B-696F-4D73-B656-52FC0F8BC087}" type="presParOf" srcId="{10F49492-25B4-4B2A-B82F-436B5BA5D248}" destId="{F2002809-9971-4341-959B-F7B3122051DA}" srcOrd="0" destOrd="0" presId="urn:microsoft.com/office/officeart/2005/8/layout/matrix1"/>
    <dgm:cxn modelId="{05B59D2B-910D-4D86-A157-8BC3AD902CD4}" type="presParOf" srcId="{F2002809-9971-4341-959B-F7B3122051DA}" destId="{3E4B6938-2ED7-4FC4-8B15-EACAFF239E1F}" srcOrd="0" destOrd="0" presId="urn:microsoft.com/office/officeart/2005/8/layout/matrix1"/>
    <dgm:cxn modelId="{7AB982DD-D3A1-4922-AA07-4871B592170F}" type="presParOf" srcId="{F2002809-9971-4341-959B-F7B3122051DA}" destId="{BA39E5D7-584C-46B2-B6CC-72B87E6B413D}" srcOrd="1" destOrd="0" presId="urn:microsoft.com/office/officeart/2005/8/layout/matrix1"/>
    <dgm:cxn modelId="{2DCE450E-7DD2-4634-B727-2A02A6F6CBE6}" type="presParOf" srcId="{F2002809-9971-4341-959B-F7B3122051DA}" destId="{7479182C-6C30-4AA4-9ECA-ACF4A913A800}" srcOrd="2" destOrd="0" presId="urn:microsoft.com/office/officeart/2005/8/layout/matrix1"/>
    <dgm:cxn modelId="{838511BF-C3DD-4A24-AF1D-54FEEE60F857}" type="presParOf" srcId="{F2002809-9971-4341-959B-F7B3122051DA}" destId="{43C77F17-4C7B-45C3-826E-BF249A1C6D9B}" srcOrd="3" destOrd="0" presId="urn:microsoft.com/office/officeart/2005/8/layout/matrix1"/>
    <dgm:cxn modelId="{D5A71C46-13BE-4D73-B87C-C15067E50CBF}" type="presParOf" srcId="{F2002809-9971-4341-959B-F7B3122051DA}" destId="{660D0424-09A5-4B52-BCE6-D8DAB77DB628}" srcOrd="4" destOrd="0" presId="urn:microsoft.com/office/officeart/2005/8/layout/matrix1"/>
    <dgm:cxn modelId="{A9C3C22B-39FF-4F28-9CB6-ACEFC79C6B07}" type="presParOf" srcId="{F2002809-9971-4341-959B-F7B3122051DA}" destId="{0CA22983-1C00-4D1C-9379-665E2425CAAF}" srcOrd="5" destOrd="0" presId="urn:microsoft.com/office/officeart/2005/8/layout/matrix1"/>
    <dgm:cxn modelId="{79E52144-974A-493F-85BE-CE7957817E72}" type="presParOf" srcId="{F2002809-9971-4341-959B-F7B3122051DA}" destId="{C00A2D33-CAFB-49E0-AB38-A3B8BE4851C0}" srcOrd="6" destOrd="0" presId="urn:microsoft.com/office/officeart/2005/8/layout/matrix1"/>
    <dgm:cxn modelId="{8F31D744-C0E7-4C32-939C-F2928D79DC7C}" type="presParOf" srcId="{F2002809-9971-4341-959B-F7B3122051DA}" destId="{439C9128-60E8-4DF9-8FAD-2DDE5779EAD4}" srcOrd="7" destOrd="0" presId="urn:microsoft.com/office/officeart/2005/8/layout/matrix1"/>
    <dgm:cxn modelId="{C2C50050-C0C5-40D2-A81C-B65761DE5C1E}" type="presParOf" srcId="{10F49492-25B4-4B2A-B82F-436B5BA5D248}" destId="{4C4D29AB-DE2D-491C-81BC-9CFFD783C44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7420-11A3-4152-A147-CB1496F3D852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6C50-6CAE-40B6-A1F2-0DBF8A9A026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78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142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803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516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82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«Nevado Roses» mantiene alianzas con dos empresas rusas  (mitigar pérdidas)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48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«Nevado Roses» mantiene alianzas con dos empresas rusas  (mitigar pérdidas)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48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«Nevado Roses» mantiene alianzas con dos empresas rusas  (mitigar pérdidas)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6C50-6CAE-40B6-A1F2-0DBF8A9A0265}" type="slidenum">
              <a:rPr lang="es-EC" smtClean="0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4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93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341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669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701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4278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360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066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1970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635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743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518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26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3E05A5-48F3-4FEF-BA98-2A74A33C6708}" type="datetimeFigureOut">
              <a:rPr lang="es-EC" smtClean="0"/>
              <a:t>11/03/2016</a:t>
            </a:fld>
            <a:endParaRPr lang="es-EC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27B36A-B81C-480E-8E56-9003922E5ECF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t.dreamstime.com/fotografia-de-stock-royalty-free-duas-rosas-vermelhas-image164544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luniverso.com/2015/02/17/infografia/4563486/menos-flores-se-vendieron-este-san-valenti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91276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95585" name="Rectangle 1"/>
          <p:cNvSpPr>
            <a:spLocks noChangeArrowheads="1"/>
          </p:cNvSpPr>
          <p:nvPr/>
        </p:nvSpPr>
        <p:spPr bwMode="auto">
          <a:xfrm>
            <a:off x="755576" y="1415996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DEDEPARTAMENTO </a:t>
            </a:r>
            <a:r>
              <a:rPr lang="es-EC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 CIENCIAS ECONOMICAS ADMINISTRATIVAS Y DE COMERCIO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CARRERA DE INGENIER</a:t>
            </a:r>
            <a:r>
              <a:rPr lang="es-EC" sz="1600" b="1" dirty="0">
                <a:ea typeface="SimSun" pitchFamily="2" charset="-122"/>
                <a:cs typeface="Times New Roman" pitchFamily="18" charset="0"/>
              </a:rPr>
              <a:t>Í</a:t>
            </a: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COMERCIAL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TRABAJO </a:t>
            </a:r>
            <a:r>
              <a:rPr lang="es-EC" sz="1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 INVESTIGACION PREVIO A LA OBTENCI</a:t>
            </a:r>
            <a:r>
              <a:rPr lang="es-EC" sz="1400" b="1" dirty="0">
                <a:ea typeface="SimSun" pitchFamily="2" charset="-122"/>
                <a:cs typeface="Times New Roman" pitchFamily="18" charset="0"/>
              </a:rPr>
              <a:t>Ó</a:t>
            </a:r>
            <a:r>
              <a:rPr lang="es-EC" sz="1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DEL T</a:t>
            </a:r>
            <a:r>
              <a:rPr lang="es-EC" sz="1400" b="1" dirty="0">
                <a:ea typeface="SimSun" pitchFamily="2" charset="-122"/>
                <a:cs typeface="Times New Roman" pitchFamily="18" charset="0"/>
              </a:rPr>
              <a:t>Í</a:t>
            </a:r>
            <a:r>
              <a:rPr lang="es-EC" sz="1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TULO DE INGENIERA COMERCI</a:t>
            </a: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OCHOA ZHINGRE, ROSA PATRICIA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es-ES_tradnl" sz="2000" b="1" u="sng" dirty="0" smtClean="0"/>
              <a:t>ANÁLISIS DEL IMPACTO ECONÓMICO DE LA CAIDA DE EXPORTACIONES DE ROSAS DE ECUADOR A RUSIA DURANTE EL PERIODO 2014</a:t>
            </a:r>
            <a:r>
              <a:rPr lang="es-EC" sz="20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endParaRPr lang="es-EC" sz="2000" b="1" u="sng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TUTOR: ECON. </a:t>
            </a:r>
            <a:r>
              <a:rPr lang="es-EC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MONCAYO BONNE LUIS GUSTAVO </a:t>
            </a:r>
            <a:r>
              <a:rPr lang="es-ES_tradnl" b="1" dirty="0" err="1"/>
              <a:t>MsC</a:t>
            </a:r>
            <a:r>
              <a:rPr lang="es-ES_tradnl" b="1" dirty="0"/>
              <a:t> MBA</a:t>
            </a:r>
            <a:endParaRPr lang="es-EC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SANGOLQU</a:t>
            </a:r>
            <a:r>
              <a:rPr lang="es-EC" sz="1600" b="1" dirty="0">
                <a:ea typeface="SimSun" pitchFamily="2" charset="-122"/>
                <a:cs typeface="Times New Roman" pitchFamily="18" charset="0"/>
              </a:rPr>
              <a:t>Í</a:t>
            </a:r>
            <a:r>
              <a:rPr lang="es-EC" sz="1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s-EC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26 DE FEBRERO DE </a:t>
            </a:r>
            <a:r>
              <a:rPr lang="es-EC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2016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s-EC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eluniverso.com/sites/default/files/fotos/2015/01/fieb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33" y="1700807"/>
            <a:ext cx="5905355" cy="3336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 rot="2049000">
            <a:off x="6807097" y="2072471"/>
            <a:ext cx="180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C00000"/>
                </a:solidFill>
              </a:rPr>
              <a:t>Disminución: 58.6% </a:t>
            </a:r>
            <a:endParaRPr lang="es-EC" sz="1400" b="1" dirty="0">
              <a:solidFill>
                <a:srgbClr val="C0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6732240" y="1916832"/>
            <a:ext cx="151216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Proceso"/>
          <p:cNvSpPr/>
          <p:nvPr/>
        </p:nvSpPr>
        <p:spPr>
          <a:xfrm>
            <a:off x="539552" y="2060848"/>
            <a:ext cx="2376264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v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  Sobreoferta del mercado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lecha curvada hacia la derecha"/>
          <p:cNvSpPr/>
          <p:nvPr/>
        </p:nvSpPr>
        <p:spPr>
          <a:xfrm>
            <a:off x="395536" y="2226359"/>
            <a:ext cx="144016" cy="482561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1" name="20 Proceso"/>
          <p:cNvSpPr/>
          <p:nvPr/>
        </p:nvSpPr>
        <p:spPr>
          <a:xfrm>
            <a:off x="539552" y="2672916"/>
            <a:ext cx="2376264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s-EC" sz="1400" dirty="0"/>
              <a:t>Implicaciones políticas, de la (OPEP).</a:t>
            </a:r>
          </a:p>
        </p:txBody>
      </p:sp>
      <p:sp>
        <p:nvSpPr>
          <p:cNvPr id="22" name="21 Flecha curvada hacia la derecha"/>
          <p:cNvSpPr/>
          <p:nvPr/>
        </p:nvSpPr>
        <p:spPr>
          <a:xfrm>
            <a:off x="394472" y="2850338"/>
            <a:ext cx="144016" cy="482561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3" name="22 Proceso"/>
          <p:cNvSpPr/>
          <p:nvPr/>
        </p:nvSpPr>
        <p:spPr>
          <a:xfrm>
            <a:off x="525500" y="3330722"/>
            <a:ext cx="2390316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v"/>
            </a:pPr>
            <a:r>
              <a:rPr lang="es-EC" sz="1200" dirty="0" smtClean="0"/>
              <a:t>“</a:t>
            </a:r>
            <a:r>
              <a:rPr lang="es-EC" sz="1200" dirty="0" err="1"/>
              <a:t>fracking</a:t>
            </a:r>
            <a:r>
              <a:rPr lang="es-EC" sz="1200" dirty="0"/>
              <a:t>”,  técnica </a:t>
            </a:r>
            <a:r>
              <a:rPr lang="es-EC" sz="1200" dirty="0" smtClean="0"/>
              <a:t> utilizada  por EE.UU </a:t>
            </a:r>
            <a:r>
              <a:rPr lang="es-EC" sz="1200" dirty="0"/>
              <a:t>producción </a:t>
            </a:r>
            <a:r>
              <a:rPr lang="es-EC" sz="1200" dirty="0" smtClean="0"/>
              <a:t>petróleo</a:t>
            </a:r>
            <a:endParaRPr lang="es-EC" sz="1200" dirty="0"/>
          </a:p>
        </p:txBody>
      </p:sp>
      <p:sp>
        <p:nvSpPr>
          <p:cNvPr id="24" name="23 Flecha curvada hacia la derecha"/>
          <p:cNvSpPr/>
          <p:nvPr/>
        </p:nvSpPr>
        <p:spPr>
          <a:xfrm>
            <a:off x="394472" y="3512796"/>
            <a:ext cx="144016" cy="482561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24 Proceso"/>
          <p:cNvSpPr/>
          <p:nvPr/>
        </p:nvSpPr>
        <p:spPr>
          <a:xfrm>
            <a:off x="525500" y="4014732"/>
            <a:ext cx="2390316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s-EC" sz="1400" dirty="0"/>
              <a:t>La apreciación del </a:t>
            </a:r>
            <a:r>
              <a:rPr lang="es-EC" sz="1400" dirty="0" smtClean="0"/>
              <a:t>dólar</a:t>
            </a:r>
            <a:endParaRPr lang="es-EC" sz="1400" dirty="0"/>
          </a:p>
        </p:txBody>
      </p:sp>
      <p:sp>
        <p:nvSpPr>
          <p:cNvPr id="26" name="25 Flecha curvada hacia la derecha"/>
          <p:cNvSpPr/>
          <p:nvPr/>
        </p:nvSpPr>
        <p:spPr>
          <a:xfrm>
            <a:off x="381484" y="4194752"/>
            <a:ext cx="144016" cy="482561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539552" y="4677313"/>
            <a:ext cx="2376264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s-EC" sz="1200" dirty="0"/>
              <a:t>Disminución de la demanda en los países </a:t>
            </a:r>
            <a:r>
              <a:rPr lang="es-EC" sz="1200" dirty="0" smtClean="0"/>
              <a:t>industrializados</a:t>
            </a:r>
            <a:endParaRPr lang="es-EC" sz="1200" dirty="0"/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Caída del precio del petróleo 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27969" y="401824"/>
            <a:ext cx="5400600" cy="1008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¿Por qué exportar rosas a Rusia?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encrypted-tbn1.gstatic.com/images?q=tbn:ANd9GcTQGOQyocQzYMczgiztLnEcQ0k4fls_rb71mBsQZ6BkQ47q0T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04256" cy="12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41" y="2204864"/>
            <a:ext cx="502595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2555776" y="357301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92771" y="2223746"/>
            <a:ext cx="2407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precio 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2771" y="4357553"/>
            <a:ext cx="333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Otros mercados como Europa y EEUU no pagan por las flores el precio que entrega Rusia. </a:t>
            </a:r>
            <a:r>
              <a:rPr lang="es-EC" dirty="0" smtClean="0"/>
              <a:t>en </a:t>
            </a:r>
            <a:r>
              <a:rPr lang="es-EC" dirty="0"/>
              <a:t>septiembre, cuando el precio está en uno de sus topes, el tallo tiene un valor de $ 0,50 en Rusia y de $ 0,35 a 0,40 en EEUU.</a:t>
            </a:r>
          </a:p>
        </p:txBody>
      </p:sp>
    </p:spTree>
    <p:extLst>
      <p:ext uri="{BB962C8B-B14F-4D97-AF65-F5344CB8AC3E}">
        <p14:creationId xmlns:p14="http://schemas.microsoft.com/office/powerpoint/2010/main" val="17915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.dreamstime.com/x/duas-rosas-vermelhas-164544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" y="418445"/>
            <a:ext cx="1425887" cy="13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Marcador de contenido"/>
          <p:cNvPicPr>
            <a:picLocks/>
          </p:cNvPicPr>
          <p:nvPr/>
        </p:nvPicPr>
        <p:blipFill rotWithShape="1">
          <a:blip r:embed="rId4"/>
          <a:srcRect l="26811" t="57463" r="47063" b="17346"/>
          <a:stretch/>
        </p:blipFill>
        <p:spPr bwMode="auto">
          <a:xfrm>
            <a:off x="5134476" y="3284984"/>
            <a:ext cx="3903549" cy="3096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430972" y="188640"/>
            <a:ext cx="7612099" cy="119265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sz="3600" dirty="0" smtClean="0"/>
              <a:t>Participación de las exportaciones de Rosas Ecuatorianas</a:t>
            </a:r>
            <a:endParaRPr lang="es-EC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1797" y="2243104"/>
            <a:ext cx="355860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 smtClean="0"/>
              <a:t>Principales destinos de exportación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2243104"/>
            <a:ext cx="40980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 smtClean="0"/>
              <a:t>Rusia: Principales Proveedores de flores </a:t>
            </a:r>
            <a:endParaRPr lang="es-EC" b="1" dirty="0"/>
          </a:p>
        </p:txBody>
      </p:sp>
      <p:pic>
        <p:nvPicPr>
          <p:cNvPr id="13" name="12 Imagen"/>
          <p:cNvPicPr/>
          <p:nvPr/>
        </p:nvPicPr>
        <p:blipFill rotWithShape="1">
          <a:blip r:embed="rId5"/>
          <a:srcRect l="36317" t="44380" r="34774" b="16177"/>
          <a:stretch/>
        </p:blipFill>
        <p:spPr bwMode="auto">
          <a:xfrm>
            <a:off x="611560" y="3037601"/>
            <a:ext cx="4176464" cy="3024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509805" y="2852935"/>
            <a:ext cx="1446571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u="sng" dirty="0" smtClean="0"/>
              <a:t>Competencia </a:t>
            </a:r>
            <a:endParaRPr lang="es-EC" b="1" u="sng" dirty="0"/>
          </a:p>
        </p:txBody>
      </p:sp>
    </p:spTree>
    <p:extLst>
      <p:ext uri="{BB962C8B-B14F-4D97-AF65-F5344CB8AC3E}">
        <p14:creationId xmlns:p14="http://schemas.microsoft.com/office/powerpoint/2010/main" val="822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Principales destinos de exportación de las rosas ecuatorianas </a:t>
            </a:r>
            <a:endParaRPr lang="es-EC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68491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Marcador de contenido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761291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dirty="0" smtClean="0"/>
              <a:t>Durante </a:t>
            </a:r>
            <a:r>
              <a:rPr lang="es-EC" sz="1800" dirty="0"/>
              <a:t>los meses de septiembre, octubre y noviembre de 2014, se exportó a 99 países, lo que representa aproximadamente 465’710. millones de dólares</a:t>
            </a:r>
            <a:r>
              <a:rPr lang="es-EC" sz="1800" dirty="0" smtClean="0"/>
              <a:t>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3379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66381" cy="92211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accent5">
                    <a:lumMod val="50000"/>
                  </a:schemeClr>
                </a:solidFill>
              </a:rPr>
              <a:t>Empresas Exportadoras e Importadoras de Rosas Ecuatorianas </a:t>
            </a:r>
            <a:endParaRPr lang="es-EC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1" b="4593"/>
          <a:stretch/>
        </p:blipFill>
        <p:spPr bwMode="auto">
          <a:xfrm>
            <a:off x="422831" y="1556792"/>
            <a:ext cx="4575457" cy="491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2"/>
          <a:stretch/>
        </p:blipFill>
        <p:spPr bwMode="auto">
          <a:xfrm>
            <a:off x="5387470" y="2132856"/>
            <a:ext cx="33242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25144"/>
            <a:ext cx="3456384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2200" dirty="0" smtClean="0"/>
              <a:t/>
            </a:r>
            <a:br>
              <a:rPr lang="es-EC" sz="2200" dirty="0" smtClean="0"/>
            </a:br>
            <a:r>
              <a:rPr lang="es-EC" sz="2200" dirty="0"/>
              <a:t/>
            </a:r>
            <a:br>
              <a:rPr lang="es-EC" sz="2200" dirty="0"/>
            </a:br>
            <a:r>
              <a:rPr lang="es-EC" sz="1300" dirty="0" smtClean="0"/>
              <a:t/>
            </a:r>
            <a:br>
              <a:rPr lang="es-EC" sz="1300" dirty="0" smtClean="0"/>
            </a:br>
            <a:r>
              <a:rPr lang="es-EC" sz="1300" dirty="0" smtClean="0"/>
              <a:t>En </a:t>
            </a:r>
            <a:r>
              <a:rPr lang="es-EC" sz="1300" dirty="0"/>
              <a:t>Estados Unidos para el año 2014 hubo una tendencia a la baja ubicándose en </a:t>
            </a:r>
            <a:r>
              <a:rPr lang="es-EC" sz="1300" dirty="0" smtClean="0"/>
              <a:t/>
            </a:r>
            <a:br>
              <a:rPr lang="es-EC" sz="1300" dirty="0" smtClean="0"/>
            </a:br>
            <a:r>
              <a:rPr lang="es-EC" sz="1300" dirty="0" smtClean="0"/>
              <a:t>-</a:t>
            </a:r>
            <a:r>
              <a:rPr lang="es-EC" sz="1300" dirty="0"/>
              <a:t>13% de las exportaciones en toneladas mientras que en Europa y Rusia las exportaciones crecieron en 29% con respecto al 2013 pero en comparación con el 2015 las exportaciones cayeron en -7 puntos porcentuales.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3 Marcador de contenido" descr="http://www.eluniverso.com/sites/default/files/styles/nota_ampliada_normal_infografia/public/infografias/2015/02/pr04jkl110215hjqphoto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1" y="1412776"/>
            <a:ext cx="4898503" cy="48832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4795" y="260648"/>
            <a:ext cx="8229600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rgbClr val="FFFF00"/>
                </a:solidFill>
              </a:rPr>
              <a:t>Temporada alta de </a:t>
            </a:r>
            <a:r>
              <a:rPr lang="es-EC" dirty="0">
                <a:solidFill>
                  <a:srgbClr val="FFFF00"/>
                </a:solidFill>
              </a:rPr>
              <a:t>E</a:t>
            </a:r>
            <a:r>
              <a:rPr lang="es-EC" dirty="0" smtClean="0">
                <a:solidFill>
                  <a:srgbClr val="FFFF00"/>
                </a:solidFill>
              </a:rPr>
              <a:t>xportación 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8469" y="1700808"/>
            <a:ext cx="1584176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Febrero, marzo, abril y mayo son vitales para la venta de flores. En San Valentín, Día de la Mujer y Día de la Madre, las ventas suben al tope no solo en el mercado internacional sino también local. </a:t>
            </a:r>
          </a:p>
        </p:txBody>
      </p:sp>
    </p:spTree>
    <p:extLst>
      <p:ext uri="{BB962C8B-B14F-4D97-AF65-F5344CB8AC3E}">
        <p14:creationId xmlns:p14="http://schemas.microsoft.com/office/powerpoint/2010/main" val="12743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60648"/>
            <a:ext cx="5760640" cy="8111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C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C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IMPACTOS ECONÓMICOS </a:t>
            </a:r>
            <a:r>
              <a:rPr lang="es-EC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C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C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780" t="22055" r="22375" b="16919"/>
          <a:stretch/>
        </p:blipFill>
        <p:spPr bwMode="auto">
          <a:xfrm>
            <a:off x="237748" y="1196752"/>
            <a:ext cx="6062444" cy="3831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5517232"/>
            <a:ext cx="5438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18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46"/>
            <a:ext cx="1803826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16216" y="2034710"/>
            <a:ext cx="187220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Las exportaciones crecieron en 13% respecto a 2012 y disminuyeron drásticamente en -1,2% a 2014</a:t>
            </a:r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7" y="5027947"/>
            <a:ext cx="4709821" cy="14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6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b="1" dirty="0" smtClean="0"/>
              <a:t>Impactos socioeconómicos</a:t>
            </a:r>
            <a:endParaRPr lang="es-EC" b="1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97964"/>
              </p:ext>
            </p:extLst>
          </p:nvPr>
        </p:nvGraphicFramePr>
        <p:xfrm>
          <a:off x="179512" y="1600200"/>
          <a:ext cx="878497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6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4206" y="375782"/>
            <a:ext cx="832003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Otros Impactos negativos para Empresas </a:t>
            </a:r>
            <a:endParaRPr lang="es-EC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92267187"/>
              </p:ext>
            </p:extLst>
          </p:nvPr>
        </p:nvGraphicFramePr>
        <p:xfrm>
          <a:off x="1046735" y="1124744"/>
          <a:ext cx="696207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50701" y="6164131"/>
            <a:ext cx="307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>
                    <a:lumMod val="50000"/>
                  </a:schemeClr>
                </a:solidFill>
              </a:rPr>
              <a:t>Entrevista: Pamela Parra, 2014 </a:t>
            </a:r>
            <a:endParaRPr lang="es-EC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 redondeado"/>
          <p:cNvSpPr/>
          <p:nvPr/>
        </p:nvSpPr>
        <p:spPr>
          <a:xfrm>
            <a:off x="395536" y="116632"/>
            <a:ext cx="5422724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563888" y="976660"/>
            <a:ext cx="2016224" cy="14075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25248" cy="490066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solidFill>
                  <a:schemeClr val="bg1"/>
                </a:solidFill>
              </a:rPr>
              <a:t>Normativa Legal.- Política Comercial 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erechoecuador.com/Files/images/stories/constitucion-del-ecuador-600-ra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Art. 304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3284984"/>
            <a:ext cx="1584176" cy="2664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1.Fortalecer y dinamizar mercados internos </a:t>
            </a:r>
          </a:p>
          <a:p>
            <a:r>
              <a:rPr lang="es-EC" sz="1400" dirty="0" smtClean="0"/>
              <a:t>2. Impulsar la inserción estratégica en la economía mundial</a:t>
            </a:r>
          </a:p>
          <a:p>
            <a:r>
              <a:rPr lang="es-EC" sz="1400" dirty="0" smtClean="0"/>
              <a:t>3. Fortalecer la producción nacional </a:t>
            </a:r>
          </a:p>
          <a:p>
            <a:r>
              <a:rPr lang="es-EC" sz="1400" dirty="0" smtClean="0"/>
              <a:t>5. Impulsar el comercio justo  </a:t>
            </a:r>
            <a:endParaRPr lang="es-EC" sz="1400" dirty="0"/>
          </a:p>
        </p:txBody>
      </p:sp>
      <p:pic>
        <p:nvPicPr>
          <p:cNvPr id="1028" name="Picture 4" descr="Resultado de imagen para buen vivi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17367"/>
            <a:ext cx="1143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4215" y="6342206"/>
            <a:ext cx="883228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Política transformadora.-  Instrumento movilizador y  planificador 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3635896" y="976660"/>
            <a:ext cx="2025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Política 12.3 </a:t>
            </a:r>
            <a:r>
              <a:rPr lang="es-EC" sz="1400" dirty="0"/>
              <a:t>“Profundizar una política comercial estratégica y soberana, articulada  al desarrollo económico y social del país”.</a:t>
            </a:r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796136" y="105273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200" u="sng" dirty="0"/>
              <a:t>Acuerdos comerciales;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u="sng" dirty="0"/>
              <a:t>Medidas arancelarias y no arancelarias</a:t>
            </a:r>
            <a:r>
              <a:rPr lang="es-EC" sz="1200" dirty="0"/>
              <a:t>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u="sng" dirty="0"/>
              <a:t>Salvaguardias;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u="sng" dirty="0"/>
              <a:t>Reducción de costos;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u="sng" dirty="0"/>
              <a:t>Apertura de nuevos mercados y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u="sng" dirty="0"/>
              <a:t>Consolidación de mercados existentes.</a:t>
            </a:r>
          </a:p>
          <a:p>
            <a:endParaRPr lang="es-EC" u="sng" dirty="0"/>
          </a:p>
        </p:txBody>
      </p:sp>
      <p:pic>
        <p:nvPicPr>
          <p:cNvPr id="1032" name="Picture 8" descr="http://image.slidesharecdn.com/codigoproduccion-110531113934-phpapp02/95/slide-1-728.jpg?13068601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5594"/>
            <a:ext cx="1228582" cy="16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54760" y="4664769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COMEX </a:t>
            </a:r>
          </a:p>
          <a:p>
            <a:pPr algn="ctr"/>
            <a:r>
              <a:rPr lang="es-EC" sz="1400" dirty="0" smtClean="0"/>
              <a:t>Formula y aprueba políticas </a:t>
            </a:r>
            <a:endParaRPr lang="es-EC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20072" y="296559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s-EC" sz="1200" u="sng" dirty="0"/>
              <a:t>Crear, modificar o suprimir tarifas arancelarias,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200" u="sng" dirty="0"/>
              <a:t>Expedir normas sobre registros destinados a trámites aduaneros,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1200" u="sng" dirty="0"/>
              <a:t>Crear un sistema de certificaciones ambientales,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u="sng" dirty="0"/>
              <a:t>Adoptar normas para contrarrestar prácticas comerciales desleales. </a:t>
            </a:r>
          </a:p>
        </p:txBody>
      </p:sp>
      <p:pic>
        <p:nvPicPr>
          <p:cNvPr id="1034" name="Picture 10" descr="https://pbs.twimg.com/profile_images/644521238946271232/sXZbest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5" y="4595301"/>
            <a:ext cx="1468382" cy="14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1144271" y="3060138"/>
            <a:ext cx="0" cy="1846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1763688" y="2564904"/>
            <a:ext cx="1219572" cy="9847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691680" y="4221088"/>
            <a:ext cx="158417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979712" y="5034101"/>
            <a:ext cx="129614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1907704" y="5733256"/>
            <a:ext cx="331236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4372276" y="2420888"/>
            <a:ext cx="0" cy="4355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5818260" y="4447004"/>
            <a:ext cx="0" cy="782196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5818260" y="5229200"/>
            <a:ext cx="86386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Flecha derecha"/>
          <p:cNvSpPr/>
          <p:nvPr/>
        </p:nvSpPr>
        <p:spPr>
          <a:xfrm>
            <a:off x="8206384" y="557115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733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s-EC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OBJETIVO GENERAL </a:t>
            </a:r>
            <a:endParaRPr lang="es-EC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547664" y="2060848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1"/>
            <a:r>
              <a:rPr lang="es-EC" dirty="0">
                <a:solidFill>
                  <a:schemeClr val="bg1"/>
                </a:solidFill>
              </a:rPr>
              <a:t>«Analizar el impacto económico de la caída de exportación de rosas desde Ecuador a el M</a:t>
            </a:r>
            <a:r>
              <a:rPr lang="es-EC" dirty="0" smtClean="0">
                <a:solidFill>
                  <a:schemeClr val="bg1"/>
                </a:solidFill>
              </a:rPr>
              <a:t>ercado </a:t>
            </a:r>
            <a:r>
              <a:rPr lang="es-EC" dirty="0">
                <a:solidFill>
                  <a:schemeClr val="bg1"/>
                </a:solidFill>
              </a:rPr>
              <a:t>R</a:t>
            </a:r>
            <a:r>
              <a:rPr lang="es-EC" dirty="0" smtClean="0">
                <a:solidFill>
                  <a:schemeClr val="bg1"/>
                </a:solidFill>
              </a:rPr>
              <a:t>uso </a:t>
            </a:r>
            <a:r>
              <a:rPr lang="es-EC" dirty="0">
                <a:solidFill>
                  <a:schemeClr val="bg1"/>
                </a:solidFill>
              </a:rPr>
              <a:t>durante el Periodo 2014.»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414908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hlinkClick r:id="rId3" action="ppaction://hlinksldjump"/>
              </a:rPr>
              <a:t>CAP. I.- INTRODUCCIÓN</a:t>
            </a:r>
            <a:r>
              <a:rPr lang="es-EC" dirty="0"/>
              <a:t/>
            </a:r>
            <a:br>
              <a:rPr lang="es-EC" dirty="0"/>
            </a:br>
            <a:r>
              <a:rPr lang="es-EC" dirty="0">
                <a:hlinkClick r:id="rId4" action="ppaction://hlinksldjump"/>
              </a:rPr>
              <a:t>CAP. II.- MARCO TEÓRICO</a:t>
            </a:r>
            <a:r>
              <a:rPr lang="es-EC" dirty="0"/>
              <a:t/>
            </a:r>
            <a:br>
              <a:rPr lang="es-EC" dirty="0"/>
            </a:br>
            <a:r>
              <a:rPr lang="es-EC" dirty="0">
                <a:hlinkClick r:id="" action="ppaction://noaction"/>
              </a:rPr>
              <a:t>CAP. III.- MARCO METODOLÓGICO</a:t>
            </a:r>
            <a:r>
              <a:rPr lang="es-EC" dirty="0"/>
              <a:t/>
            </a:r>
            <a:br>
              <a:rPr lang="es-EC" dirty="0"/>
            </a:br>
            <a:r>
              <a:rPr lang="es-EC" dirty="0">
                <a:hlinkClick r:id="" action="ppaction://noaction"/>
              </a:rPr>
              <a:t>CAP. IV.- MARCO EMPÍRICO</a:t>
            </a:r>
            <a:r>
              <a:rPr lang="es-EC" dirty="0"/>
              <a:t/>
            </a:r>
            <a:br>
              <a:rPr lang="es-EC" dirty="0"/>
            </a:br>
            <a:r>
              <a:rPr lang="es-EC" dirty="0">
                <a:hlinkClick r:id="" action="ppaction://noaction"/>
              </a:rPr>
              <a:t>CAP. V.- CONCLUSIONES Y RECOMENDACIONES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43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627784" y="1412776"/>
            <a:ext cx="115447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Régimen Económico Aduanero </a:t>
            </a:r>
            <a:endParaRPr lang="es-EC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10" descr="https://pbs.twimg.com/profile_images/644521238946271232/sXZbes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6" y="1290562"/>
            <a:ext cx="1478514" cy="14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7886" y="3645024"/>
            <a:ext cx="33843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b="1" dirty="0"/>
              <a:t>Requisitos generales de acceso al mercado </a:t>
            </a:r>
            <a:endParaRPr lang="es-EC" sz="1400" dirty="0"/>
          </a:p>
          <a:p>
            <a:pPr lvl="0"/>
            <a:endParaRPr lang="es-EC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Declaración aduanera (GTD)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Declaración del valor aduanero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Factura comercial o factura proforma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Documento de transporte (Bill of </a:t>
            </a:r>
            <a:r>
              <a:rPr lang="es-EC" sz="1400" dirty="0" err="1"/>
              <a:t>Lading</a:t>
            </a:r>
            <a:r>
              <a:rPr lang="es-EC" sz="1400" dirty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 err="1"/>
              <a:t>Packing</a:t>
            </a:r>
            <a:r>
              <a:rPr lang="es-EC" sz="1400" dirty="0"/>
              <a:t> </a:t>
            </a:r>
            <a:r>
              <a:rPr lang="es-EC" sz="1400" dirty="0" err="1"/>
              <a:t>list</a:t>
            </a:r>
            <a:r>
              <a:rPr lang="es-EC" sz="1400" dirty="0"/>
              <a:t>: documento informal que puede ser en ruso o inglés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Pasaporte de la operación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Certificado de origen de la mercancía</a:t>
            </a:r>
            <a:r>
              <a:rPr lang="es-EC" sz="1400" dirty="0" smtClean="0"/>
              <a:t>.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48116" y="1196752"/>
            <a:ext cx="33843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b="1" dirty="0"/>
              <a:t>Requisitos específicos para exportar flores frescas</a:t>
            </a:r>
            <a:endParaRPr lang="es-EC" sz="1400" dirty="0"/>
          </a:p>
          <a:p>
            <a:r>
              <a:rPr lang="es-EC" sz="1400" dirty="0"/>
              <a:t>Para el exportador: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 </a:t>
            </a:r>
            <a:r>
              <a:rPr lang="es-EC" sz="1400" dirty="0"/>
              <a:t>Certificado Fitosanitario (otorgado por AGROCALIDAD)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 Certificado de Origen (Formato A otorgado por MIPRO)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 Lista de empaque (</a:t>
            </a:r>
            <a:r>
              <a:rPr lang="es-EC" sz="1400" dirty="0" err="1"/>
              <a:t>Packing</a:t>
            </a:r>
            <a:r>
              <a:rPr lang="es-EC" sz="1400" dirty="0"/>
              <a:t> </a:t>
            </a:r>
            <a:r>
              <a:rPr lang="es-EC" sz="1400" dirty="0" err="1"/>
              <a:t>list</a:t>
            </a:r>
            <a:r>
              <a:rPr lang="es-EC" sz="1400" dirty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400" dirty="0"/>
              <a:t> Reporte de carga (BL) </a:t>
            </a:r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632268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200" dirty="0">
                <a:solidFill>
                  <a:schemeClr val="bg1">
                    <a:lumMod val="50000"/>
                  </a:schemeClr>
                </a:solidFill>
              </a:rPr>
              <a:t>(PROECUADOR, 2014</a:t>
            </a:r>
            <a:r>
              <a:rPr lang="es-EC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C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9035" y="163519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FACTURA </a:t>
            </a:r>
          </a:p>
          <a:p>
            <a:r>
              <a:rPr lang="es-EC" sz="1200" dirty="0" smtClean="0">
                <a:solidFill>
                  <a:schemeClr val="bg1"/>
                </a:solidFill>
              </a:rPr>
              <a:t>B. Imponible</a:t>
            </a:r>
          </a:p>
          <a:p>
            <a:r>
              <a:rPr lang="es-EC" sz="1200" dirty="0" smtClean="0">
                <a:solidFill>
                  <a:schemeClr val="bg1"/>
                </a:solidFill>
              </a:rPr>
              <a:t>Precio FOB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99035" y="226124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FLETE</a:t>
            </a:r>
          </a:p>
          <a:p>
            <a:r>
              <a:rPr lang="es-EC" sz="1200" dirty="0" smtClean="0">
                <a:solidFill>
                  <a:schemeClr val="bg1"/>
                </a:solidFill>
              </a:rPr>
              <a:t>SEGURO</a:t>
            </a:r>
          </a:p>
          <a:p>
            <a:r>
              <a:rPr lang="es-EC" sz="1200" dirty="0" smtClean="0">
                <a:solidFill>
                  <a:schemeClr val="bg1"/>
                </a:solidFill>
              </a:rPr>
              <a:t>AD-VALOREM</a:t>
            </a:r>
          </a:p>
          <a:p>
            <a:r>
              <a:rPr lang="es-EC" sz="1200" dirty="0" smtClean="0">
                <a:solidFill>
                  <a:schemeClr val="bg1"/>
                </a:solidFill>
              </a:rPr>
              <a:t>FODINFA</a:t>
            </a:r>
          </a:p>
          <a:p>
            <a:r>
              <a:rPr lang="es-EC" sz="1200" dirty="0">
                <a:solidFill>
                  <a:schemeClr val="bg1"/>
                </a:solidFill>
              </a:rPr>
              <a:t>SALVAGUARDIA</a:t>
            </a:r>
            <a:r>
              <a:rPr lang="es-EC" sz="1200" dirty="0" smtClean="0">
                <a:solidFill>
                  <a:schemeClr val="bg1"/>
                </a:solidFill>
              </a:rPr>
              <a:t> </a:t>
            </a:r>
            <a:endParaRPr lang="es-EC" sz="12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49" y="4156837"/>
            <a:ext cx="4837274" cy="160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573929" y="3573682"/>
            <a:ext cx="3575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ARANCEL COBRADO AL PRODUCTO DE ROSAS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1242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rgbClr val="7030A0"/>
                </a:solidFill>
              </a:rPr>
              <a:t>ENTIDADES GUBERNAMENTALES </a:t>
            </a:r>
            <a:endParaRPr lang="es-EC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ecuadorlovelife-uae.com/images/ecuador_imag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" y="1375345"/>
            <a:ext cx="35052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2578193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Ejecuta </a:t>
            </a:r>
            <a:r>
              <a:rPr lang="es-EC" sz="1400" dirty="0"/>
              <a:t>las políticas y normas de promoción de exportaciones e inversiones del país</a:t>
            </a:r>
          </a:p>
        </p:txBody>
      </p:sp>
      <p:sp>
        <p:nvSpPr>
          <p:cNvPr id="6" name="AutoShape 4" descr="Resultado de imagen para EXPO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50" y="3768647"/>
            <a:ext cx="1721425" cy="15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499101" y="1621046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Ayuda a </a:t>
            </a:r>
            <a:r>
              <a:rPr lang="es-EC" sz="1400" dirty="0"/>
              <a:t>generar valor agregado en los negocios, enmarcados en las normas sociales y ambientales, su finalidad es representar a sus socios y al sector ante las autoridades nacionales</a:t>
            </a:r>
          </a:p>
        </p:txBody>
      </p:sp>
      <p:pic>
        <p:nvPicPr>
          <p:cNvPr id="2055" name="Picture 7" descr="http://www.brandsoftheworld.com/sites/default/files/styles/logo-thumbnail/public/102010/flor_ecuador.jpeg?itok=ppMrNjJ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452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83968" y="367710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Garantizar el </a:t>
            </a:r>
            <a:r>
              <a:rPr lang="es-EC" sz="1400" dirty="0"/>
              <a:t>cumplimiento de los parámetros legales y obligatorios en el país</a:t>
            </a:r>
          </a:p>
        </p:txBody>
      </p:sp>
      <p:pic>
        <p:nvPicPr>
          <p:cNvPr id="2057" name="Picture 9" descr="http://www.agrocalidad.gob.ec/wp-content/uploads/agrocalidad_hea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6806"/>
            <a:ext cx="2476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1600" y="4821922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Encargada de procurar </a:t>
            </a:r>
            <a:r>
              <a:rPr lang="es-EC" sz="1400" dirty="0"/>
              <a:t>la inocuidad de la producción primaria; apoyar los flujos comerciales; y, contribuir a la soberanía alimentaria</a:t>
            </a:r>
          </a:p>
        </p:txBody>
      </p:sp>
    </p:spTree>
    <p:extLst>
      <p:ext uri="{BB962C8B-B14F-4D97-AF65-F5344CB8AC3E}">
        <p14:creationId xmlns:p14="http://schemas.microsoft.com/office/powerpoint/2010/main" val="9714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PROPUESTA.- ESTRATEGIAS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8699" y="1504442"/>
            <a:ext cx="3600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DIVERSIFICACIÓN DE MERCADOS </a:t>
            </a:r>
            <a:endParaRPr lang="es-EC" b="1" dirty="0"/>
          </a:p>
        </p:txBody>
      </p:sp>
      <p:sp>
        <p:nvSpPr>
          <p:cNvPr id="5" name="AutoShape 2" descr="data:image/jpeg;base64,/9j/4AAQSkZJRgABAQAAAQABAAD/2wCEAAkGBxQTEhUUExQWFhUXGBwXGRgYFxwcHBwcHRwdFxgcGhwaHCggGBwnHR0YITEhJSkrLi4uHR8zODMsNygtLiwBCgoKDg0OGxAQGywmICQ0LCwsNCwsLCwsLCwsLCwsLCwsLCwsLCwsLCwsLCwsLCwsLCwsLCwsLCwsLCwsLCwsLP/AABEIARMAtwMBEQACEQEDEQH/xAAcAAACAwEBAQEAAAAAAAAAAAAEBQIDBgcBAAj/xABCEAACAAQDBQYEBAUCBQQDAAABAgADESEEEjEFQVFhcQYTIoGRoTKxwdEjQlLwBxRicuGi8SQzQ7LSFYKSwhY0U//EABsBAAIDAQEBAAAAAAAAAAAAAAMEAQIFAAYH/8QANxEAAgIBAwIDBgUEAgEFAAAAAQIAAxESITEEQRMiUTJhcYGh8AWRscHRFCNC4VLxMxVDYnKS/9oADAMBAAIRAxEAPwDLT3jLn0pjFosYmLDYw/DpasFQSzbnEsnz8oAG+5+ggkuBiTw1lzN5D6mIkFuwliSA12ciulKfWLicMniXzZDysrK+cNWgNjbWl7nlEZ3xIyckHtDcBi1mdN4P71iZbSCNoZ2fwwnTu6a6ypomE8chNAescq6m+ES65gKtQO/H5zX7Rw4dq6RFvM8wpwMGBd0RApUiUYUs841JCKPca1iCQOJoVqqU4HJjU41UrXdoNwHlFGu0mSnSmwS98WsyUxFM2XMpHK9uUcLdQJg7KDUw9ODPMDtETJDO/wCUEg9IPVbqTJgbqCjjExe0p8ubNYOoKi2Yag2pQ+sQ1oEdJ8NBp5lezNgy3YkAOo/KQK/5jhaJDdUunDACT7Y9nkbDy3loqtJJOQLTwm9AN5BvEOTp2gaVU2jUNuR8Ym2JIZhmay7hvP2EZznE1dYzgQ3CYYdw7rTO7lSx3KCftEOdNWT32hRu0RzMIJrIASQXyVO/Qk+4iiMVkvg89o127IRp0uWzES5YASUhpXiWI0G71uIpXYQpIG57mKeGT5icQ3ZHaqUBcKiD4aG3oBAm6dwfWUZARkGZmZGtN4wFlvEiBIjHDGqV8oOOJy8wbB1ecg1LNQDmbCJJ2nWOEGTI47EmmUgggkMOFGuDEgQRtBGRJyMRmDu1cqECg56X3aRxPaStozjMZz8V3mEJW1GDL1FjTqPlFSfMJfk619IHsvHlpqAf9Rb8mFQT7VghlUvy23feb7YeCWUua5aYxmMepqo8hSJ1aRMbquoLMyjgR5KesAZ5ltCXQUoB1iwOoYEGucwCbJAzEX8NCPMEet4XtPlyORzNCh8lQZGXsvvGV7nw2KsOFCGU66+0VSvX5hv+sYbqRUNPv4P+pbgsIuHQqoc6nxGpJ+QEWA8NSoEBdY17hmIiZsX3WGmyqHO7tlHBSBqdwrWJpOmog94a1dTizsJn5mHyJa+8niTvgVh3zFmt1HeT2LtLJNAHKODZOIuw1bQzafatjPMqZh2XIL5rE1JpSouLawy9mjkRzp0CLhTF+CagjPO8dSeSZtMI/wDc/tf7xFgyqiNJzmV7Il0aWdyskyv9LDK3owEBJIyZZ9wYYkpJiJixSqkiaN9CbHyrToRwi+nFe3aLsfNp9RM0ZPczGAY5KnIQ2SqnSpAJ0tFiwcfZlApxgyhXtDs2AdpGRLLtQdYIozBFoTs2Ue87o2L2X+7d66RdjgSjWaBq+8RfNZpM4FgVZHBIOtjWLe0sHcwZduDOh7f7PSsYn8xIYLMYBiNzW15GlucBR8TJpuNR8NxtAtm9lTJR6TEfvLMpU0tfUm+/dEs+reEFqs+4gO0dnvlCKiogsLgARwO81a3ULhYJsXBKjqAczCoZtwBOYqvEmCqdTTtARCe/8zcHHZhpSJu9ZgW06TCZc2grCTNFiJTL2sTNly0N2YD7+1YoljagFlSoUFposZs2arlpWQqwuGt5WBjRYAnOJ1fU1FMWA5Hp/wBxVKE+VmbuTSt0Vg3mIXFIVsrt7o4bKLQF17+pGPzlWK2nVamVNXdcaegi5X5/OESgA4DKfnEmLxat+YfWsBZHMu9FhguJQ5eRtXdENW0VahwYn2Tsyf8AzSkITLVgxNRpWw6xNdRJg/DbOOIw7aYwPiQDZwtCtagDVTTcTeLdUOI5TWqIApzFsufQQlGq5PYBzymDXUu3o1mEQ5wwjNe8bdmpIlzmkk5gBVCRqrfECNCPtFgn9yTaPJB9q7NmYRnKj/hptVF60qNCNRQ1p0i1tZXccGLI4fynkRbgJkmv4spWYWqa/eh9IX3HeFKA7zPsaQ/HjPcJjO7YNbz3wRSe0EXVd2OI+GOw8zKSyhq1FTQg7qGDDzCQbqW21COJxE8VeSszdmABPrAtBT2TFjWibqwx8ZWJbouWWGUcK1+sUK5O8FqqJ5EHnYqcoqVc04fusWFcKgqJ2MExkufMWoFjuBv6RYaRC+MinTnEAkYac0xKqyIhzV00uepMWJA3km0MQBOgdmp6T1IoKj4hwg9bCxZn9ao5WEbalmXKY7h8oR6iopuOJlA7xB2HczcX3h0WoHX/AGheoYcSLj5cTsUkVEao3mbKcThxHaZZWgE2THEQmqJ8Xs+WSWKLXjlEAbaHW+wDSGOPjE2MUk5UFSdAIWLEnAhAxG5MjtVThMMWDAv8TE7twA43sOMPInhpk8xihgSWfici2nt/vcY85rZsoIB0ygKDz0+cVdC65kVXhHweI3/mKrGcV3msu0s7J4o1Kca+1TFr0GJ1NgxvHWHnFhVf+bJP/wAk1H768YFuVDDkR3IMYYzGjFS+7LUBuVsCCLxfxSwxFtAU8RWdiIKFprAclBJ9SIFgjmSdR4mI2jj6PRfONWuoEZaKdb+IslgWo/GDGrXJrBgAo2mexe45cy+VIINtDeKkxqmrSwjfZe2Hw7l5ZqCKMh0POBuoedbUvE1WC7YSJg/EUy29R6iAmsjiLmmxYXM2rIP/AFRSK4Msqv6QZtqyF0mCOCmT5+8Dxu1FZSEvXfFlTuZodHSzHUeJn8H2gmyWcy3y1N7C4BNNYuAynKxK23Dn4mdC7HdqhjvwWWk5VLG3hZRQEi9jcWhoOGGGi7XVYyYZs7BJh8QyKuS9abr3t9oQtp0vqWUsTVXqXcTe4LE2hmtpmssMmtWDSogc5YgywiPEuDxpvhR2XO8YA0xRjNqd0PAorx3xUXqnsiEGknLTK7V2jUq82pzEkL+UZTSoHHnzjmtZgD6xpWJXaZvam1JGKfupihQWBDLqDvod1dDBgzjeCssB2beUbTwHcTMimqFQyHfTQg8SD7EQF1z5o/0toZcekXbCx4k4hWb4Q3i6Gx9jFnTK5lEfBZZptpVkzBOlmq0oaaFTcEcYUTY4mglvBnpnS3OcAZje9aHrQj1irrDHBly7UFcplywRxBPzJigrzKY95mBmSSRXfxjdJnnlr1DM8w02ljA2jVBxsY20Wnr9oFzNgAKvvMrSWDpUc4jVictAcY7T2gGgqeMQSTCIiVjHMqZr3iN5OsE4kklRIec1GqTaayKSNBqIkHJlHLUoSOIBiVFVZLBwCanQ/m6iukH0zzBfkmaP+GGOSVtOWBo6MlTxND9I45AyYsTkETueMwiTRfXjEnBEmm5q9hA6vKsPGvuPvC7gDiMYSzfg/SHYfad7+VYlbd94F6SJZi8VQV5Vi7vgSqLk4iSbOEZ7NDsImxcouwVRcxQZJwJXOJzrtrt1ZkzuZdhJGSvE/mPrD6odvSGYsPIsyAlHMCDShrDGRjEqOmYnOYxxuMmTGRi9MgoBuodfWKAADEYFLKwZDjEhQs1ci0pckn2imABzGlR7GyE+ccbM2k0oZW8cv9JN145W08jSAvWGhgGTmEycPKJJlz8q65XU+xUmsDZNt4RGI4lk7CKVDd8C1aUCkW5liPlAxgS5yTvtEMqWzCgjUaZdKk7CRXDIhzMancBpX6wMnMaStazqY5nkybWKwusk5M+nzbUEVA3jFtulAonuHmRBEtTaDzDwFcUPrEYMY1o3laVYTDtmYVFRujiAZFWtSVJ4hMkBg3Kx+sQARCsyvEEv4TLYUKmorwMPZyJ43SVYoe0M2VP7ubLm08SGteW+vG0VbdTKtXvOqt2s/DFDVjuBodNYV1bQ/R0BmyeIDie1wHhzTVNrNQinOlTFeTvH0oGckA/CXSe1CWrMVj1p9KiOZFlbaUA2EcYbtQjBxSraC4anGBMWAMz3pYbgxVjtsTfyEAb+NPpa0LC1xnEplhAtqdpe4RGuzNoobQDUncfvDVBdjntGKFLN7vhOdbSxJmzXmsAC7ZiBDsaKjMoEknfSILYl1pZzucS+VhQOJipeM1dKBuDn4ycxG1W/Lf5RUaTCWeMm44lklweR4RRgRGKWS0YPMhPwgO70iRZBXdADuIsxEt05jjBwAZi3JbUcTWdpNk/yyVDVV2txBpXzEAqu8QTTvpFI8nEzEyZmHMQfiIM2sYkQ8VIhEY43k2maGIC7wjW7AyX8zE6Zx6g8CFyp1BxzAi3sYjAEOLHYDPfaeSceQZb/AJgSjc94jtPMj+oLBD3zpMnKxbB3anxnTh+7xDcTqbGFjGfYrC95NDEmhFBS1xuNREC7SMStvQeNbrJ2xtPP/TQ4opIvyip6gg7iT/6Yti+VjLJkuagCsxoNCLRXWrcCAH4c9PtnMsw92G/f1gTGN1OBgdpZtFPBUWpE1HeGvA8OBYAMMzqSp1FOMGc8CIr0+tGaMsN2hbMubU+EjjWKGnMziATiB7TnlmJO60GRQowJqWVipAg7QaRhyAXa1BYb7/KLMe06isgNY3bj5z6UaxDCWpYYMtSsVIhqmJ2EvWXurfpAyRHlRydOcyjEKfzCh3NBFMSvrIO4wZ9hMRWzai0DsTG4jPR9VrGl+RC2kgjdFVfEcu6RbBuJ0XbnZ5J8sLMra60NKVhat9HszNJS3ytOZbe7PNhyWVsyDyI68YfrtD7RHqehekeIhyIsADC2u8QTEXBDDInrAEU/Y4x3G8t5GXTK5aUBqCRuYH1i2c8QSIVyHG3YiECaKeHoBASDneaC2qE8klhsO1CfPpujmeVqobc9zv8ADtDsBKFq+cAscxupAizSPs5WloQQpUkmthSFBadUaFgJEF2bhAZhoQRWtiIs5YjiQu7nTGuOwaOoUUrxiiHBzmMmssN4hxmyZknxVUjrf3hjUrzNt6Jhlki6aGcgcYuCEme9h4M0ErYgCcOMA/qMttGa7BowJmMwM+igBE8RpvO4k+npGodlmV0KeLeCeBv/ABCQAoztc/l+8Umu+Blj8ovWczZ+YrXhE4iquzal7HErwAqW4KKn6CJY4EH0yl3I7DcwmVNLGwrFCNo3W5L4UZhiSn1FDyB+8DIBmgptTfb5GXI4NiOoMVOV3jVb13robmCPhu7JYabwfaL6tQmeem/p3LduD+xhCvSlfhOh4HgYGy9xNCm/T5X47GdSkY9aeL4eMZ2CN4i9BHHMzfbfAeDwmom2BHqYZotGcwgz1NDVcGcxnymlzGQ6qaV9wY1AQRmeZdWqsK9xDJEwtqlT+pSK/OKkYjldgY5K7+oxLJsmm8A8DSv+k/SKw5X0/j9JVlPEDyiMiTofG2BG+z8JSWrC9zX1p9IXtbeP9NVpqDd8mMp+HBGcAC1CdB774UBY7CWcZ3k5ONBoLkLfr6xPhaRDU1ADbmTmylmkUWh4+8SGKjmNeGCPMIVK2c9fC5P9J3ceo6RUsDsRKYUHckQ0YfMSkygJ0OoiudMjxNIzyIo2lsdpbVA8Na15iGEcOMGJ9R0yXjy/7gG2dovkZUalQVb9+t+sTRRoIY77zy/VF6Xav5RJh2GQAG9BmI3nSHWOTNToUVKABydzJYuZUAchHdpZzk4gyWV132MT6GCXZWXvsZHZc0ZXG9gQOoAP3ibAciV/D7V0Op5bI/LBg64gqxANLxbSCIr47I5URzgsWbZqU1qOG8wMqJrUdS+MnGPdGsyRmqppmy5kYbx+90DO2xmgPOcjYxejZ0mA60NYqNmEliLuncdxvPditml0N45zpaT0Ci/psN2m3QlXmSzuuOkZ4GHxGj50V5Hs9ihMc4Z75SSleG8fKIYaDkRG1vCckTFdsNlMk0sBUfm48j9PKNKi4YwZlfiVOHDp3G8zy4cNcEDqYa1Y5mV4IY5UwmRgH4qB/d9oqSsapouG+35whpIA8UweQrA9o7pYDdpqcEyhVlqK0Ar++PGEbTuSZuU6RWFE82ypLS5fIt04fKK1thS0pZ5nCwjZkoaOLjfC9lmOIwWIEayhJUG4FPWBBmYwetycCQOOF6KeW6n2g+k+sJ4RPJli4xXFGBrx4GJxkYMqaSOIfsjErNVpT0JXSB15VsGI2Bq2yJi+0uzcpJ3Fv9oeqtIndb0tdwDkbzMsSrX3j1hxcMJkljXbvL5cnMmYa1IjvdCAal1iC4qzK3FaH5GLruMRS86bBYPTBlOEIDFdKmoPAxLbjMp02FsKe/I+MnOwwJobHjuI+8VD4ELb0q2Ng7H6H/cImrlKlTlQC4N70oacaxUNn4w9lBqKlSAg5/LHzzG+AxgaXLJtlJy11yZSL+dIo4xtNHorlsVWOw/aBmbRZj/qrQfKIA8wE426arbP+WcS/YC+ExW7mNfg21U3eKb/AItm3d23sLfSEcjxMS6ZFAX3/vMtgZjripbLXN3g9zQ+1YliGQxB/M28+7ZT27+o4Ee8HrClZHWVHyemJi8bKoaw/U2RiYHXU6CHE+kzIllkU27QjvLQPTHfE2mxwjr3rAaGjKeTAMPnGbepC5m+lgycQ3asujS3OlKH9+cL0tqRlhQO8pxb60PhGp42jkGB7zLrKXNFzVoPmYMIVmAnmzsfmYLcMdDqD++UXKbZgxcCcR1jAFGfetmHLT9/7RQjbaWDGSxMkyqTVupANRwOhjmwRmUFi2bHmD7acTZDk/Elz8wfP7xZOYJhhSO0y8vB97LKnXVTwP2hhX0tFX6db6iO/aAbMmHKV3gm0NtzM3pXzWR3Bl8ySrqaf7Hp9IgHEvZUti5Xj9Isn4FqZlFaajeOnEQQMODELemcAOgzjn1H+p5InqbM1B/bX5RUoRxC1dVWw0udveMwuThAbqjNzmeFB5atEZxzGF6cWHKKWH/y2UfuZNsOHZUU52zVZhYAC1ANw+UVyeYRqkcrWpyc5YjgdsD9hD9uZZcrIKZmI9BHIN4x19iLVpXvtLdjS6SgTvilmMxv8OVhSBNrisG95zCikGldTXS0YTvgk9z+ksLVP9scxNsuSBM707jReu8/SDatgssvT75MA7TOHcU3awzWcSnUL7K+kX7H7LTca5VfDLB8cwjwrv8ANuUGfq1oGTz6TE65V06TyZusD2SwWHoqyxNI+KZN8RJ5A+FfIRk2/iN1hznHwi1HTBRkwldhSFYv/LyW8JoO7U14WprBF6p2X2jHTWhXiZDCS80sGlHTwN5fD7W8odYg7TcrUMvvjRpwmS15HKw4V0PSE0UpYR6yatmIgGNwxVGoCRqaDTQQwFLEY7S1hCmV7N8UohhVSaEUupGhHEEERdjoMCG1nOePqJ5h9ilQzAEgeKlflS8Q1wbgyyeGp0+s+kY2YZ1Znw1UdQouadbxfK7YhFLANkYA4/mG7Px7TMLLQj42JWuuQH5Vily6SRF6GV8WjvAu1JMqgH5kytzFaj6xeoZkXv5CR3kdkoO6JjifNO6c+WZLCzCk8hrVYg9an6xpsMrkTzvTWGrqSrdyQfzl20pLK3eSzTj/AJiEIIwYTq6bKrPFq2P7SMraZ1Kmu8rcdaaiJKehlV61uWUg+7iFDFyyKmx4qaHzt8xFCpjiX1kZBwfUbGUT1Qm7zGHAutPYRI9wg7ArHzWMw95H7SxdpOoyyJYXnSp9T9o7A7zjfYBppX+J9hdmMzZ5rE8f3uiGsA2EL0/4fY512mNZ2IUADQCBYJmsbUpXGqbba2IaZbdGCqaT5uZbp61TfvF2NXIoUa6UhhRjcwyuACxkNmbAM5/GaKBmc0vTcAOJ3RD3aF1flEequ0Lq7nj79BNS6lEEuVLMuUugAPqTvJ4mMux3dstMlVBbUxyTBRNtAsQ2Ids/EeJQeI+cSjFW2lG4M52T3M+cqfCsx1FeAYgfKPQNuAZrdO39tSfQQ+W6nxIa1FCOsUsXUIydzkT7D7QyuAbNuroeR6iKgEjMs+lhpPePMbgJeIw7Ph0yTkIcoNWH5hb4rXHMc4slmryvMdjZ01oFh8p7xQ0/KtK1r6wAZzjE0gqE5AnslZYU1AFr1uacIONXLbQjNj2pRsmbmxYOiIu/dw6C2kXOCB8Ym1hsbA4AivtFiu+mFgaqLCDrtOsGRj0lWxJnxDdaJsEF0hOo+ky+PqZkw787ct5jQTZRPOdQC1jHvk/rHODxPeS6n4hZh9fP7wFxpORN7pbh1NOG9oc/zAMVhmQ5penCCghhvMy6myl9Vf5doXhsUTrJbqFzRQoexjdPVqfbpPy3l0zEqusuYOfdmI0N6w56uhf/AG2//JnwxoPwqxPSnziug9zCf1tf+Cz2ez0qaKOZqYkIIO7qbcegiaZMLNrWCATKsuOdRnWC5JqafaPO5Wvnmend1rXEtwGBEx87t5bzT5CA2XkxG29n2UbCanCIEGVFCg3JGpPM6mFrbi3JiFuX8znJhoEDFkXwINisDLcXFDxFjF9QMurMvERYzBPJOYHMvGmnWIxmHVg+0yPbQj+fmEWDrLceaLf1BjZqOagY30Lf2tPcZ/WK8PjBKepFUPxD6jmPuIMo1DEbS7TzGOOwAcKymv5lZb/sRA8pxDMBYMwzZuLKMpExUccQaewpADXnvKsmpCj7iM8agmMZmSSGIuVFanje1ecR5/8AnFqatA0gmJ8Rhj0HSkVGnOWbMYKJ/k8X0qWVLL+c7zy6QyG22nKqj2O8W44bqQxWuBkwV50jEolzRLR2rcaD5e8EA1MBF9fg1M/cRESWJY6kknzvDfG0xAC5LHk7y2TmQ5k8wdD1idjzLLrqbWnMOk4tX3UO9T9OIihXTHE6lb+Rg+n7j3QyXiqCgtFcZjSXBeBLExJ4wM5BjtbpYmoyqbj6QQAxC/qEWVT9n4qcKph5pXd4SPnHCysHBYTH6jrAeJXh+yuOJ/8A1n5AFf8Ayi3i1nYGZz2s25m2XCzhTMUFSBdt5sKU1vGB4IPAntHGRmbDEbNCBUGssUrxOrH1rGdfkZMzKrCcn1l2HxRFjCLEyzKDDkmltIlVZuIEqBzGOElqLm7cTp5CNGgIm53P3xFrGY7doS006WPKGP6hvjAhBMl2m7ISMS3eAGVNC5QV0IGgK6eYi69UQMDj0jVFr1tnmcn7SbPnYd6TVoNx3H93jR6Z0cbcx1rttQ7S7s3tOi5CbVtyjuoUg5hOn6sp7xHM6YG1Gb5+RgI0nvNIdRSwyDj3GfYdSp8JenCn1/xFGqQ8kQReljuwnuMWadRQHQ6875akecUFVQPlMXLV6vIZTInqqFUBJvmYjf8AaGAoByTGUuXtvEeOfLrB1JeBc6RkzPbSxRawBpv5w/TXpGTPO/iPVtadCg4H1g0nEZdYKVzFKeqZDgxhJmBhUGAlSJr1XJau0jiJNbixEWUwF9PcSpca41ofKJwDBL1Fq87y+VtBmZVVKsxCgA6kmgF+cQVAGT2l/wD1BlGAJ0H+H/Z107yfiJeWYDllqaHKPzMLm50B4A8Yyes6pXAWs5Hf+Ik9zvzN1hZg0hStxBMJE4oK1QpHW0ENwErpins/sdf5pGmUY5qrwAXxA9TTyhT+rNrqi7Dv8f4/Wes63qNVZx6Y/OaDaRqxhHqmzEaeINhcIXa9lF2P0HMwClNW54EK9mkbcxuUFtwGgG6DWb+74RUE/GTXNuigDn2Zxx3kGD8V9/tEaLM8j6ywKe+TYkijqevDzGkEbWB5x85XAz5TANqbKlYyWZM4VppxpxB3c+dIZ6fqGyNPIkNlNxwZy/aX8P5slicO+cDVHoHFOB+FvaNZPxBLBiwYMhAUORxM6m0iCVaqsLEEUIO+og5o2yOIYWCGSNqkXrAzRLg5jHC4wzAbkLvP0ELtUFO8YpQ2ccQXau0lTwJSotyH3MNUdOW8zRiy5avKvP6TPvNrqaw8BjiJltXMj3kTvKbCfM4NiAY4EiQwRxgjMFmYUVqhyn2/xBQ/rEbOkAOajgyIxhU0cX4iJ0A7rKjrGrOi4flKZswEkjQx2IJrFY5HE3/8Ntgqf+IcAsLpXduB6m5r0jF/FeoYKUU4/eCzkzez52WWBvLEHyp94w1c+GBOx5pXsmZmmqo5/I1higszYkNxCsfhSAGaynhx58Ii1WA1NwfSUBnmwb4hK7gx/wBJgPTDz5+M9B1P/jPy/WMMYPEYX6kylXEKlsFVVGvxHqf8Ui+yVgfP5wRBZiflKhNrpCetidobSAN4Zf4VFTv4V+0M+Ynw03xzAbe0Z42GmcV9T9RHf09mdmGZIsr9DL5ANCG03wzVqwVeCcjlYmm4rLMahqZbU8t48wYUYNTbHQmtAT3kdt0WcGGjqGHy+0OdR5X1DvA0DUhB7TPdqOzKvLbEoEqoLOGpRlAuSTYEDeYf6e1ioAPwgww1aWnLtqYtBWXIshYOTqc1KZa/pF7czG1SG0DXzIsYKcIZRJxjGgr0G700rBdC+kIlrlguYYcMo+Iljxrb7wPVNMdKqjzHJnvcofyj1I+sdkyTVX/x+pliSEpQIAeNST5Ekx2TJWuscCVz5D6g1A4a+n2jtpLI483IlaTa6xXcSyslnIlWK2cHW1ju4f4i6W4MU6v8NFieXmKZWE8YQ+Elgp5VNIYZ8KTPOPSUJB5E7j2SwwWQ6qKKoVR5An5R5nqQbEZj9mV4Ih8rCrMALfCAWpxqcta+Q9oSqQaN+0szHMs7PmWMQSFAAUgQfobB42/oZVwdM0YJoQtCdwMaWTghOYGZnYiN36sVAoaE1pXMCtuOsYtIw+Z6fqTmsgfeIzx60Ywp1Q80FTxKHdqsIpeWB3llC4BEkHyMvAUJ6kViM+Gw907GsGMu+CrrTieJgxfSgUfP3mLaCzRXtDbKSvjJUfqBr/ivKKrXaT5R9Y3X0xYbS/B48tkmhg6NQGm8bmHPiIJ4rLYA/PEFZSu6YwRuP4gsyQjrMcLRwTU8QtrjfbQ9IrsQV9DkfAwoZkKqeDBO2eKErD4SYR+lSeClKk+oEafheKgHfH8QPT/+WwfH9Y3wEpZ2HKuA6MLggEEdDYwPpSdOPSAv8r5E5J/EbseuFKzpAIRjRk1ynUFeAPDdaNzpOqL+R5RVyciZfZMr4mpU1yr9fp7w457CP9DWGLOw42EZFVAq1/O3tApqeUDLT6TLZrqgVf1MKV/tGp66c4kjHJlUZnPkXb1Ow+XcyU7Z7H4XvzGX3BMQCMy1tL48uCfyis4+ZKajqajcfoRBQoPEyj1b0thwRJTWDqZsrd8a7xzA/ftE6cbGcbA6m2rt7Q9PeJfgcQHFN8CZMR7pesDriTbBhpktqXVhXmP8H6xBchCIp+K9PlPFXkc/D/U7h2TwVMJXexL/AP1HsPeE1qzV9Z5pjvPMSO7lsFGiGnleMdVwrJ3l85ImckTjLoTv38eMLg75EId5suy9SpmObtoOA4+cbHQqcFmO8BZ6CIexWId5HezTUhmVDa+lTbhUr5QHq6kqfK+n1no+rAFhrX3Z/j943xb5lzDz6xkdRv5pSoaTpkJ6XDjQ39dYjql1LqEqhxlTBMb8PT7UrC6+Zsxmoeb4yvZ2JWcGlsaFab9xrQjnWop0g7KEUE/f3mWtRqm1L3heLwazFEtRUDX5VJPIamBoWZ8r/qCrsKEuxl8mUstAq/CgoOu73irNrfXnYfr/AN7wTMWOTyZVgR8fU/IReng/CWu/xibt9JJw+Glb7D0UCNlXCkH0E7pN7HP3zHHYhAMOE/R4PIXHsRFaW1MW9Yv1gw+0D7f4euHY0rS9ILqAcDMjpzgzjq4hR3jDTN4edgD8veNhQQoB5mv07gIWPr+wlGFbM1Tx9ANT13CLnadUfEbJ+/fCcRiJkyuSwAqzblFaVPnYAXJ0EQoHeW6nqW9lO8rkbImHxATz/Ube2cEDyizWARRKN8lmz7z/AL/aXqocFJgLMNDoQACaGorWgsd+himruI54QcaX3H1EUqpw84VNVO/ip0Plr5QcHWszDWej6jPb9QZF17mfQfCTbz0+0SDqWQ6jp+pwPZP7/eI+lL4x1haz2TH+tYL07E9x+s71sGXSUq8FA9BSOAAXE8eZTj5IzAEWNvK9YweuUp1KN2/7zCJxEuM2WpzS7EqaoeG+np9IA9Xh2sg4PEvq7yjA7SaWSrVtx1EVS16jgziAY3l4QSZMuUuiIF6n8x6k1PnDfUNqYmaocuxY994DKxAqy/q06j7xlsc5EaA4PpDcIhEsAk0Y25Xt6xZARWAe/H374O0gvt2nzhWoosQainxCmtK2YcRzilbDsPy5H8icMruePp/o++SloCakyyeOTxedRaJZ8j2/p/qcxI2AP57Sc5qimY0/f73QOy0MNOT9/fulVGDnEGmigoNIVLZ2hBucyWDTwnmafIQ5UPLItO4gG3ZRmzgN0taeZufbLDN1mNhLdOQlefWQ7FY4NPxUoaJkI6+JW9wBDlCEVKx75gerHsmC/wAS8aZWEahqZjKn9urE87AjzgtFYsuGrtvJ6dQzDM44q1Ujga+op9I2vfHwNQIlUybkWvAEfWLAajiCss8GvV6Zmn23RMLh5UsGj55kwqaO7Ie7RAdwAqd5iFx3nXCxbCRwBj37Ad/fk5MSYZ1yiYJYQBqZgzFuuY668BHNzgGWoI062Ufv+caTARNlE/EWynnT9gwFeZquApX8ot20gMocUmOnlr9oPXtM3r8PXnuCRFOMfNLQ7x4a/L5e8GX2iJm9Q2rp0fuNv4milzxllzdBRSfOlYBYmQRCdeni9Ot2eBx8Z3fs/Oqg6QJWnnzG2IlZlgd1QtQqZAOIuOFEzfR1tXiOf3hCusXpofZlls43EFnIjWmy6kcRcdDvEQfJ5blzJ+E+2iN43isLOJr1biZzFNeEXGDHq5omQiSgb4sorT1glyYrC+kVDg2EiIdpTiq5q3U5gfn7QnSMvj1mhUAdu0Ow2OSaoLfFxBoYl2wcOIFq2Q4XiWMT+Vyeo+ogLFO2ZUY7j8oJPmzKfDXpHKqHvCqqesabLFZadK+ZvDiLvgRW/wBowTtBiBIksQfGa04ljBjWCQvrz8JFANj+4Rd2O2K2EE3ET2ylwBl3gVJ8X9RJFvvZ62wAAekjqLBYQqzH/wATtod60u1BRiOelSecH/DTqLGN9PXoU55mCE4Kan4dD04+WsbAGdpRrfDOo8d/hLsfhSyGl7V+xEQh0tDdVV4tJCxthtt5FIYZpE25H6TyP5WBAvuK+tSpyQJZ7FdVc9/ofQyMnEyUpm7t5Y+EFcp43pUa8NYg5J2llFar5iAPpL584PME5xlQCoBsTvsNwJ0J1sN9oAxtGvEBGs+yPv6xNtRj8B1JLN/c1z6WHlBVO+ZmX5byeu5+cVz28BH9VoKo3mfdZ/aIHrt+UfzsPXDiXWlUC16UP0imrDZmlbQT0RQeg+m/1nW+ye0T3KZuABO6M17NBnl+Zr8JtAHfEpeDIInuK8PjXdr0gdw0MLV7c+8f6nD0kJ7BhxBhltLrIixcek6SkxdGQHpa46g2jLuTScGbvhNWSp7GZvFTatGbYI0gxHWytrK0vJNdVK6FjSq9TaohlDrTSeRAW0lW1KNj+sG21ge9lOsthVhQHdXd5feE8Cq0NjIB3ha7COZk9lY1l8DgqymhB1BENX1BvMvBj2zCaCRjoz2qgjXGWEn1gBTBgWXEY98JKeL4jWijWm72pGouKV83MUINreXiUbOwBmP38/d8C7l/qPFoN06585k22BF8NPnMb257U95Pk4eSQVE5KkfmOYV8h8+kOJVrVnPABx+UmpdGCeTEX8QH8UtP0qW9TT6Rb8MXAYxxCMkTDMtY2M4gioYYMjJxTyuajcdCPoecEwrxYW29N7wPqPT4jtGkjLMUslq/EKAiv9StavP3gR1LsZpVrV1Cl69s8/7H7/WXudCJEvOLAqpUdStSpPOkRnO0uOnC7gZP5fTiC4pnzBpp8VcwQcdzPr6fKJAAG0DczlhrO/ZR+p5guIelWY+IxKjPEX6lvCXc+YwXCJnYcAa/aDHYRLp0NhHpnP8AEf4iaAhJ3An0ELjdp6G7+30zN7j+k3XYDHhpVK6boU6hd54cTU40kKXl7hVhy3kfaM21D7SywPrBpHaRSMrE0NjFBeSuluDOIhWzdqgqKm8N9PbhADOImA7J7fZ5c3DBf+WwcPm3NYqB1BNeZ8y/iNegK/ynpD1As6ho4znmYxGGZfIzJOlVpFQcGFUwvso9C+HJpm8cvqPiUeVDTkYadRcnvi/UDSQ/5x3tXs4k8BiSk0CgcD2YfmHvHVoyDECnUMh24if/APGpy/8AUl0GpJYfSIdE5MaHVqexjrByllDwVd/1nQf2iFGtVT/bGT6/xBPqs9vYek9Z0SrzWA5nXoN58oiuosdTypJPlQTF9te3Dle7lApLNq/mb/xEbXT0iz5SvhCkan3Mz/YzZTzZwnTNFuK/vQRbrblVPCTvJRSTraLO021xMxcw1sKIOg/zWGuloK0j84B7wLNjxFGZWJy+Y4f4hzBxkw9dyWHy89xCEweYcojiN+GGGDPpWxipqkwqYv4meRF1/Diraq2Ihgws7QzjTkAPlFNS+kcXpepb2rD+kDxLLLrQ533mtfU/SOALcyjmugEJ5m++T/EXdyWNWNYLqA4mb4DWNlzkmM8LKCiAO+Zs9N0oQSraU+2QefSLIMbynXXav7az3YO3Wwr0uQdImyrxBkTy3U1+G+J0fBdskeUx1NCKE7yPlGZZWy7ERaZVsewt7jSIXpw0tmSbaj0oCR0OvppBk6ZV3kapmOze32ws4zMocOKOptUVrY7jX6xodT0wvTSTiNpaUbInZuz+0JGIH4Z8QuZbUzr1AJ9RUR5zqelelsMPn2mkl2sAiNpmCRt0KtQIXUy8xfi9gZqFHysDUHSh1BBGhjkDofWEF4IwwgePw+1jZcSAP/YPcJWHkvrHtL9/nAlKjwI2wsjupaqWaa4F3mGpJ39ByjMvfW2cQyCUTsZMFqqOg+9YoGxwIUVoed5mNr4ucXZUlszC2d/h8hqfaHqkTGqxvkOf4kliNlEXYDs40xw0wl34ndyA3CD2daFXTWMCBKDOptzNbjNlTBLEiQAucHPNJoFHAUuSeUDoryddkTv6oLsOYnkfw8w4p3sypr+Wg/7qmH/6zH+Uzjb6LAtpfw2cOZuEZXUXEs2alNAxNDe16dYZr6guuJC3AHPBmS2lgcVhWyTVysBp4TroaiGgQYUdfcOH/SBLtCYVNyCDTd9osVmh0nVWujFmPIgy4k1ozMR1J9qxOPSXW4A4ckiXrMl/qHmCPmIpho0tnTH/AC+hl0gqTRfEdAACSelNYqVbvGEuoXcHM0WA7MzHI7w90vAUL/ZfOvSKZCwN3WFxhI+kdmcOgqsqp4uSxPrb0EUZyYl5+5hB2elDVFpvGUfaOUwFiAxZP2FIavgyncUJFOg+H2i2oxZunT0mZ2vsyfh7r+LL4geJf7lGvUe0EVkbY7GLPQw3G8SS9qtm3QQ1YEBB9m4arBm+Fbk9L0hjMdWojcyJxriZ3qMyPUkMpIYdCLi1ogqG2MoWmx2N/FHFyyizckxK0ZinjpxqCAT5XjOv/DK2BKbH6QidQcgPuPrOj4DbH8wizpbh1O8CnUEag8jHn7UsqbS3M1ahWy+U7Q4YpzaggJcmX0L6wTaGN7oBppoCaCgFfc0G6/OJrqazOO0o9qJt3MyO2Nsze8tVBoAoqb8Sbk9KdIepoQjYfnFbOpcHGY1wmGmhUM5GQtbxEEmmhNCTUjcb6wv1Nek7b/CHo6jxBg8x5LVZKBnOXyqSeAG+KV0keZoLqOpUeVdzCsMqBe+m5gPy941bf2C1TuArDtQUDW31mU5J8onqT5Ey38sXHEog9L1jv6urOMZ+UrpYd5RL2V3blpcqaibgkw5hxBRmZG5ER2sg6lU4+onc8mJu3uyBipHfo2Z5S0zAUzLUVRx+V1rmHEZrCNCnqAVznIlAu+JylsObgix0PMbut4dWwHiaXQ8lD34+UE/liSAASSaAAVJPADeYJmNlJqNi9kBMl5ppdGzHw0AoBa4YVrWsAe7BwJYVbx1Ik4PA+ImjaZjVmvuAUW8hA8vZsYXwtIyxwJOd2ykKKqrtuBCgf9xB9o7Sc4lwFxkTxO2Sf/zmDyX/AMogrL+FmSPaWWwqagHeVNPXSIxKGneRG1Eb4XU+YipBEC1Ui+K5xQwRrxM/t7YqTVLygFm13WDV1qBv31g1PUFDhuInf0+d15ijbLKksIup16b/AKRoiE6lseURLLkMdI4uBF6+mss3Al6bPaBm4Rgfhth7xlsudisOSZE1krqBoeqkFSedIBb4Nu1i5l1/D+oTdGmlwHbbF0CzJgV+JRaHoaWPIwhZ0NXKDI+sozXps4/iAbTxkyaxM12cmxzH2poByi9aqvs7RRyTzNt2O2WBJkTpniKhmWt6Cvg9BccPIQl1Vulzj7MsN1Ah2E7uaXxk56iWzKibpYWhJpvdqinl5XRcVj1MEzHOBK9mscVP7yZZdw3Iov68TvMJ2nWwSW9kR3hMMcTMzvZR8K7gPvACxufHYSPZEljNphcyp8NaUVcxNLXqKUPOLAuGKJgffu3++04LncyWFZVCkEID8LKMpB0oaeGlbUINd1dDQmxfMOfUScZl+IlKs4ZwpSdRWt4Sf0sK0IJ0bVTS9Kw5TYBboYDzb+73j84MjbbtOddrtkrKm4gyqhFsVrapo6tTQ0FuIJHGH67AH0D5fD0ha9yD3h3Y/s0Elpipn/MZcyDcqtof7ivoDDrHO00jcbCAYdtKbfXSBHE0qFAGZgMbhmxOIYA0RPEzbh/n/MT4grXPc8SLF8RwvYRhs/s+Zo7xssqSBRWmGgpx4knWsD8TGx5hCVQ4xk+ghE0YKUQczYgj8qLlU8i5OnQGO1E+6T/dYbLj55+kf7L7VPPBWXISq/8ASz0qo/R4aGnC0Cbynfj1iVnSBRkmC7UaRjpT93LMvESASZbIAxUfFprT9iC4I3B2lEDUsA26mYPEswNVZgDwJ13+9YMmCN5excGVDaM5dGr1H2i/hVtyIs2rtGEvsviD4pqTFDaF0ZQelR8oY3PEYp6Kt21MwJ+MLkbHCNRtIpj1mgtYUw99noASSABcnlAWGIXYRJOnMxpLFF3Glz1rp0im0GdR4lbbLZtak+cTrKxezpww80gc0mit+Io3HUdDr5R2BZuNpkX9H4YypzOo9msak7Z/4Rr3a5CN4yilxutQxk9bUwzkehiY2MA7L4TvsBikAOdprEDiVZWFOuWnWGGwMfD9oMneOex8gNmXihHqCIza1126fcf0lnOBHedElMhajuBlA1C2qeW+8BpwnTlid2xj8wZByWkf/TUSasqTSSiysyBfCHc6liLmmmv0h28BmWvPbOSeT9/pIU7ZM8GGNZrP8LZTlJqa5Sr8aBq0p5wi1xRMtz98++E22AkdqhmwyrcvUBaak6CnWKIxbw1HP3iRsCZlO2ODZ3nFQKzGNvNSKc7RoV3DxiT6n95as6cGN+yc0nBpLcEPKGQg60FlPTLSNhbFcZEZXnIi7FYB5r5UFt7bh9zygLvibVdi1ploTg9iSZEvK4DCtWrfMx1JG8k2pfcITd2Laj/1BB2bZNvUyPaA4RlQz1UEDwrQ5ugCEE8OEdWxOcZ+mJNItDHRv9++I5eFwk00RCp3CpUnpmLCvnHMbF3zmOZtUZP8/piVPspZbB5cwo6moDrT/UKinWkQLydiJbdxhhke4/tG/aDDmZKl7Qw4AnybzAKGqgUatPioPVSeAhih+0zFXS5ofg8ff3vFmK7PSiFxcpQ2GnLVkOspjY0I3A1XkeWhbGIG0GLDq8N/aH1mT29snuGGU5ka6k68wecGpt1j3zsZnd9oYlSpDH1hokGK1VuDkTB7f2UrgmURm1y1F+nAwPJmtVa2MPEuJ2Ucg7xg1NFBoK8xqfWOKgxlbEO0+kLLC0YU4Wt6xIAxiXJHaV46aJYyrQk6kbhwgLjJxAZLH3RRteSPiAsYuBiVtXKxx/C6YqYqYD+eVQX1owJ8OjW37r8TAOrJ8MfGYfWV48wmywmDGEnHJ/yJhzAfpJuQOVakdSIybbSDr+R+/URIDUI7lYDJMeZKuGFwNQWFagbxevWsVtrJYvX2Hz3HI9ZGdsGItsyn/mM2gKihOlrEfvjA+owFAlk4mi2W9UAZlJGhqawKtlcaWPHHIP0kHY7Q3uQbu2blu+V4NXXWDruYMewzkftIJPAEjMm3zKBUb+G716RVr1Vy9K7+v3+3znY2wYj2rhRNLS95BKf3C9PP50jq/NYUHy+I/mWBwMzN7GxLK0q5bMxlEEk6k5PIUpyh6i3+4flHKCNx85qsSoplXQEHrrWLWtq3EaXPtGZntHtjuVYimfMESugsCTa9bn06xRV1vo7cmPJUDg/eYn2ZswP+JMZ3Zt+WpbpUi3oByi7vg6RHgdIwB+Z/1H6bFXTQ0rQ0r6AmKjc4gG6kjft7pMYVpZHirawa6nlQ2itiFeZAdLO35cwnYeLkpPoiiW0ygeX+RxSzqDow3rvFdaR1bk4zxFOrps0ZJyBwe49xlmyZCSp+JwJH4TUmyxwWYPGo5BgaQ4W4B7xO3L1raORsfl3nP+1+FdQUN+5cgnkaAHzt6x3T+VysaBDKGHebXHdlJjL4maaaXLNv5Amwho1mM1/iFIPGPlMliNg5GIK0pxFPaJCx5bFcZU5lD4IDQCOxLieYdjKYEVoCCV3HiCNLiJBIg3UMMQjtPhFlTRl+BwHXhQ8Pn5xaxQDtE63yu/MUYnE/h01t9Y7G0l22jX+Hc1BiJhambu6Le9yC1Bv0EL9T7Ex/xDOgY9Z0jIJqFDod+8HcRGU6TKBwZ5J2k0uWub45bZGPFSCQelR7wE2MiAr7Sn6GXwCfjC3YTvFLKmvxI1CK8RUGILm/es4PcH9syPZ5hMjD0+JJS05LXyAEStVhOLNG3wJ/Kdkdsy6ZiVA3GCMagOM/GQMwIYnMx/St/PcPr5QtnUSew/Xt9+6W4iqbiPx5VNe9Qf6hEdMM3L8RJPEqmbN7jFEEeGrunQhqeYh22tq7/dvD9OdUIWZ4SecSDtNNh5gJkO00hS6M4PdqWmED8zVVUSu6pb0Bi1LHLY52Hy+xNJNgAJr9nyFSSRQmcyA0SxX9NP0jz9YKqgIw/wAjFLXZrB/xB79/X4wRJvjMogo4FcpA43atTmJrr9oCoYeUiXLDAcHIP3jHbEm2G14mhr0B+8UO2R6yQ+4++Zju2BysNxVUuNQcim3MGC9OMGNocr8z+pmh7RYgpOwU8/FMkqhbiaF/mR6wS4HG3beZnTAFXT3wtpIm4sNQEGSpYbiasL+g9I5TqORA40VFT6xTsefi8MoBLlf0zASB0rceRhpbmHebN3TdLdxjPuM1GCxcvFoQy33qdRzU/aCLcCcGY9tFvSvlT8/5iDbnZ8ygXUlk32uvWm7nF8x/petFp0sMH6GZuZJrQAXJoPt6xxj5PeQ7X46We7lS/EZYAzbqAZaAwRyOIgM4ye+8zb3H7/escJVjI7PxhkzVmAZipJod9QQeljFXTUpETsXWChnY9h4nPTLoQrA8QwDD2MZejJK+kwXBU4McvhkIbMKhlyt01HpFGpAzODTL4zPhXvXIT4X3HkeBjPs6Y8iFBBhqbbVxRjfjAX1n2h8+87EGws+bPcy5d6HxN+VRxY7oPT0z2fCcSBGG0MUkpcimqrq36jvP2HCkTeV/8dfA+p9ZA9TE3Z/HLiNoypSeIJWax3AKLeeYraHfw/pGB1tKu20Z9tMSRj5CE2aXMYDopBPO9fUQ31KNqLHjAx+8Z6IjiUyJtVI8/vCmMDE2WXcNFPaPDrMw7AuJZBVgzWUEGgzHcDpXdWK0EizIGYw3lwT9/f6QPs7tmZh58xcQCDNbOrHQ13A6WFB0A3Q1qx5l+BnPULEA9JuckucUdspZKlG3iooaHgRqInxA/MzyjV5A7wKZtBe8KZbKWBPJQQT5nwjnCVjam9wjaUlUDZ3OPz+95znbTNiMRkW7THCjzNPQfIQ30wwNRjrkVp8JqP4tTxLGEUWyktTkKAe0GA1Er7pk9D/kxge3ttvh8J3ks5XmEKG3gLQmnqfeB9PXqwDLsqknPb94+lY9ZtT3rEbqKyjrm3+0UVUPJj71moDCD8wfp/3IzJFPEhuDZga+8ECDtBizPlbv2MMlbSM8FAcuJUeGpos0DVTur8tbioi2dXxir0CkhjvWefVff9/rMdtOjhigMthUMptlOhpw4coulpzgzTUMBgnPofWZYmsGEG0Fm7+kFWLNF5mRfESLYaN9mdq8VIoJTkhSPCwBFBbLVhVVpa0UNCHcxa5Fs9lcmdl7K7WGIlI5IBdQ2UkVH6hzoaisIhMMVJmWwKnBj4y0NUYAgi4IqCOYO6LYTOkyN4mm9m8EpL9yxOuVXcA9BmA8tIE70IMkZ+UuCxinbW2WRcsvDTFQfCiS6jqctqmELHa9sAhV+MuBiY3Eycdi2yrJmKp/pIPmTQCGaKakO3mM4mdA7IbBl7MkM8wgzpnxU5XCL8yfsI0TYK11PBHzHAmI7d9o1bGSDQO8pizgGhUMuUIDTeDmPQcYFVqdWZttUYrOhgfSPlklpYYGzAMp3jh0IMJ4m9ReD8JXgJomy3VlGdK5lIqLjI4I3qajyaBDNbZH2I1bgYB4O38TJ4d0kzWkghEtmkYmrJ1R1B6glRDtn9xQ459R+4lUUqMc49OY9wTAH8CYxP6ZbBh5Cayt5gt0EKEH/MYhyTjzce/n6Z/aS2hjJksOBLYGY2Znmui3OgUA1pwAzG5iAqsMZ/LvKppyCTnHGIf2G7NlZv8AMzrtTwilKV1NDetLXpqbQUWZ8q8RPrb8jSJk/wCLe0s2LyfoW44Fr5f/AIhfWHumrO7Hv+0WqcLXgTz+IoySsJIrWYsvNMXgSAKnhU19IJUgU5kGwkGbec9Dl72bMPCUMqjpcL6RnArnck/Af7muoBGQij/7HJ/QmXSMM7n8N5gbg/uKksPKCirVsuc++AsdFHnUY932DANs7OYUJHdzBcGtASNCD+U+3TSKvqQ+YQlFqkEA5H3+cAnfjsWIpM0caeLStP6tacaxfZhJH9kaR7Pb4f6/iZbauz2l0cXRrf2sNVPzHLpBq3yJQuCxEUYloOIJ9oraha5pBxnEQcBmxLppC+EkL+99IpuTxBvdpGANof2V2rPlzQqgOldxun9SsNDy36W1itlNbebvM/w2ufYTaYHtFiMNMdgTPzbpjkhSDQkHW97chCL4B353+/lCJ02R5tsTQntizKMkvxUvUW6a2p0MKF2O2337oM04lJ7Xzl+LCy25iYwt0ymppzHlBQ1Pdd5QqZ7tPt60tV7uSAHsGHiIJNKEGgDdTSC125BCgAypWZza/bkMwozlrgsyjXcFqco9CIgdPbYdTb/P9hJGBMicXI7xjMmktmqWILVPVftDRquK+VfrLq4HM3PZnbqT5cyWjAtJIZbEVQgVsdaPmBP9QhW2hq0BaaHR2gsVjXZwQzRMU0emVl0zKdQRvpqCND5iAjYbzStJK6W+RlXajswmIWqnK4+Ft45MN4/YjqrDUdtxKLYSMNsfWZDD9iMZmozKF/UpzegNIbbqK8bAy62uP8hN7sDshKlpXxmZp3jgVXiVGgNKgGnrC7Bn52EFZ1bA4JjHbXaRJKMkgiZPpRQLqp0q5HDhqeWsTWFWKrQ9hydhMJsfs4qO2KxTFyDnZn3trYcSYZ8UnYbCHKqmw3MxfanaZmTnJNWJzMee4eQhrp68jUYpfcBsJ1rZGDJxDS8xWWBuADMQSCS2uo0rSMagBn0zf6izFWvk/QQvD4J+8nMztVGKqcxqARW17DKRFwrEtk8e+LGxMKAo33O333niYQzBl1BrSvHWvmRSKKury+v6y1jrX5vTH5fe8z+NfuCrEHKQVzb1OtDxAtzA5GJpJDYMZZfEBA55+/j9ZZsp0mTZuHmiqvcjnvpwINLw0BhsxHqAQgdeRMP2p2a2GmvKa+U2PFTdT6fWG05lDYLK9QmeSUW0BJ4AEn2hjMQK55jCT2bxM1h4Qo3szC3kCWJ8onWqiAtR3PE1eyezk2QKEoVO8H6MBeF2cZzmN0AJtNJI2Z3hLU14wg9b2OcCTacnAjjB7HAtatIMvRsB2ir1NjM+xGytbRV+jeDNLTN7X2ScpAANb0OltIWCFDKaN95npPZeZiG/GmFJCm4WgqaWCgClrXOkaPTlV3x84UUK0m/ZXCTGCqHS+WocmvM5q310hkXekMelr5xNPL7G4WQyT5TTZWWxKNWxtVgwOZTXxcr2pFWw6+biDROyjccQDtBg5c1pktXV8jZWpuPTUD91hAqammpRcLEwYBsJsVJmZHLTZJ0ObxJzFdRyPlz6xEsGQMH9ZARkPOR75vsHtOWi+JqtuqCB5ki0LqhXkQNiMx24i/aE959jMGX9KsKed7+cQzMe0KgSvfG/vg0oyJQqSDT8q3J9LDziVVpWy4niYvth2jub+P8AJLBsg4nn7npDtFBf4RG24KMDmc/diTUmpjUG3Ezzk8z9N4CUO+mWGqt5mqk+YVfQR5/pQGJz2normPhL8/v6wOQ5ae6k2Y0I0sNNIrUSzEHvCsAtKsOQJ5MNJqgWAdAOmcD7xB2YY9ZYDNJJ9D+kXdp1DyMcGuJaymT+kkkEjmQSIJTvqzK9P5GpK99QPv4iNxl2qwFhlB9UQn3hgTuemGfvcwP+LA/HkH9Ukg86MafMwz2iHTHYj3zMbEljKOevqREWEyGOOJt8H8MLkmCyYVglDTSGuAbe0U5O8qSZo2lhRRbCG+BtGK2JGTPZMw1N4gMZzjaEd6ai8FVjmCwMSja8sZa0vX7xTqACmZR/ZmW2tNIyqDbKDTrrADxiMKBpisWdacY5DLH2ZqNuOVwyFTQ55f8A3D16Q0vsyKACTn0M5VtdymNJU0Pe08i1CDxEcACCD75U+VgROobJQd2LQmnEPZ7UKmIOEVYymTAsTLFrCKSpJma7TzSkh2Q0IFiOsHpAZwDF3JwZy2Yakk3NdTGrM88z4RE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1" y="2102967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27784" y="2181468"/>
            <a:ext cx="1571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Implicaciones:</a:t>
            </a:r>
          </a:p>
          <a:p>
            <a:r>
              <a:rPr lang="es-EC" sz="1600" dirty="0" smtClean="0"/>
              <a:t>Nuevas reglas y estándares: </a:t>
            </a:r>
          </a:p>
          <a:p>
            <a:r>
              <a:rPr lang="es-EC" sz="1600" dirty="0" smtClean="0"/>
              <a:t>Corte </a:t>
            </a:r>
          </a:p>
          <a:p>
            <a:r>
              <a:rPr lang="es-EC" sz="1600" dirty="0" smtClean="0"/>
              <a:t>Variedad de flor</a:t>
            </a:r>
          </a:p>
          <a:p>
            <a:pPr algn="just"/>
            <a:r>
              <a:rPr lang="es-EC" sz="1600" b="1" dirty="0" smtClean="0"/>
              <a:t>            ≠</a:t>
            </a:r>
            <a:r>
              <a:rPr lang="es-EC" sz="1600" dirty="0" smtClean="0"/>
              <a:t> </a:t>
            </a:r>
          </a:p>
          <a:p>
            <a:pPr algn="just"/>
            <a:r>
              <a:rPr lang="es-EC" sz="1600" dirty="0" smtClean="0"/>
              <a:t>Especialización </a:t>
            </a:r>
          </a:p>
          <a:p>
            <a:pPr algn="just"/>
            <a:endParaRPr lang="es-EC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41127" y="4243571"/>
            <a:ext cx="1427299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Alianzas estratégicas con clientes (Precio fijos todo el año) 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16016" y="1504442"/>
            <a:ext cx="3600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DIVERSIFICACIÓN DE PRODUCTOS  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0167" y="4990328"/>
            <a:ext cx="17129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Alianzas empresariales</a:t>
            </a:r>
          </a:p>
          <a:p>
            <a:r>
              <a:rPr lang="es-EC" sz="1600" dirty="0" smtClean="0"/>
              <a:t>Fortalece la marca (mitigar pérdidas</a:t>
            </a:r>
            <a:r>
              <a:rPr lang="es-EC" sz="1600" dirty="0"/>
              <a:t>)</a:t>
            </a:r>
            <a:r>
              <a:rPr lang="es-EC" sz="1600" dirty="0" smtClean="0"/>
              <a:t>  </a:t>
            </a:r>
            <a:endParaRPr lang="es-EC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3533" b="8125"/>
          <a:stretch/>
        </p:blipFill>
        <p:spPr bwMode="auto">
          <a:xfrm>
            <a:off x="4714712" y="2279175"/>
            <a:ext cx="3979010" cy="25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04048" y="4985575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G</a:t>
            </a:r>
            <a:r>
              <a:rPr lang="es-EC" sz="1600" dirty="0" smtClean="0"/>
              <a:t>ypsophila</a:t>
            </a:r>
            <a:r>
              <a:rPr lang="es-EC" sz="1600" dirty="0"/>
              <a:t>, claveles, lirios, entre otras que son consumidas principalmente por su estacionalidad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7855635" y="5338310"/>
            <a:ext cx="792088" cy="3717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6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231765"/>
            <a:ext cx="8229600" cy="1143000"/>
          </a:xfrm>
        </p:spPr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PROPUESTA.- ESTRATEGIAS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AutoShape 2" descr="data:image/jpeg;base64,/9j/4AAQSkZJRgABAQAAAQABAAD/2wCEAAkGBxQTEhUUExQWFhUXGBwXGRgYFxwcHBwcHRwdFxgcGhwaHCggGBwnHR0YITEhJSkrLi4uHR8zODMsNygtLiwBCgoKDg0OGxAQGywmICQ0LCwsNCwsLCwsLCwsLCwsLCwsLCwsLCwsLCwsLCwsLCwsLCwsLCwsLCwsLCwsLCwsLP/AABEIARMAtwMBEQACEQEDEQH/xAAcAAACAwEBAQEAAAAAAAAAAAAEBQIDBgcBAAj/xABCEAACAAQDBQYEBAUCBQQDAAABAgADESEEEjEFQVFhcQYTIoGRoTKxwdEjQlLwBxRicuGi8SQzQ7LSFYKSwhY0U//EABsBAAIDAQEBAAAAAAAAAAAAAAMEAQIFAAYH/8QANxEAAgIBAwIDBgUEAgEFAAAAAQIAAxESITEEQRMiUTJhcYGh8AWRscHRFCNC4VLxMxVDYnKS/9oADAMBAAIRAxEAPwDLT3jLn0pjFosYmLDYw/DpasFQSzbnEsnz8oAG+5+ggkuBiTw1lzN5D6mIkFuwliSA12ciulKfWLicMniXzZDysrK+cNWgNjbWl7nlEZ3xIyckHtDcBi1mdN4P71iZbSCNoZ2fwwnTu6a6ypomE8chNAescq6m+ES65gKtQO/H5zX7Rw4dq6RFvM8wpwMGBd0RApUiUYUs841JCKPca1iCQOJoVqqU4HJjU41UrXdoNwHlFGu0mSnSmwS98WsyUxFM2XMpHK9uUcLdQJg7KDUw9ODPMDtETJDO/wCUEg9IPVbqTJgbqCjjExe0p8ubNYOoKi2Yag2pQ+sQ1oEdJ8NBp5lezNgy3YkAOo/KQK/5jhaJDdUunDACT7Y9nkbDy3loqtJJOQLTwm9AN5BvEOTp2gaVU2jUNuR8Ym2JIZhmay7hvP2EZznE1dYzgQ3CYYdw7rTO7lSx3KCftEOdNWT32hRu0RzMIJrIASQXyVO/Qk+4iiMVkvg89o127IRp0uWzES5YASUhpXiWI0G71uIpXYQpIG57mKeGT5icQ3ZHaqUBcKiD4aG3oBAm6dwfWUZARkGZmZGtN4wFlvEiBIjHDGqV8oOOJy8wbB1ecg1LNQDmbCJJ2nWOEGTI47EmmUgggkMOFGuDEgQRtBGRJyMRmDu1cqECg56X3aRxPaStozjMZz8V3mEJW1GDL1FjTqPlFSfMJfk619IHsvHlpqAf9Rb8mFQT7VghlUvy23feb7YeCWUua5aYxmMepqo8hSJ1aRMbquoLMyjgR5KesAZ5ltCXQUoB1iwOoYEGucwCbJAzEX8NCPMEet4XtPlyORzNCh8lQZGXsvvGV7nw2KsOFCGU66+0VSvX5hv+sYbqRUNPv4P+pbgsIuHQqoc6nxGpJ+QEWA8NSoEBdY17hmIiZsX3WGmyqHO7tlHBSBqdwrWJpOmog94a1dTizsJn5mHyJa+8niTvgVh3zFmt1HeT2LtLJNAHKODZOIuw1bQzafatjPMqZh2XIL5rE1JpSouLawy9mjkRzp0CLhTF+CagjPO8dSeSZtMI/wDc/tf7xFgyqiNJzmV7Il0aWdyskyv9LDK3owEBJIyZZ9wYYkpJiJixSqkiaN9CbHyrToRwi+nFe3aLsfNp9RM0ZPczGAY5KnIQ2SqnSpAJ0tFiwcfZlApxgyhXtDs2AdpGRLLtQdYIozBFoTs2Ue87o2L2X+7d66RdjgSjWaBq+8RfNZpM4FgVZHBIOtjWLe0sHcwZduDOh7f7PSsYn8xIYLMYBiNzW15GlucBR8TJpuNR8NxtAtm9lTJR6TEfvLMpU0tfUm+/dEs+reEFqs+4gO0dnvlCKiogsLgARwO81a3ULhYJsXBKjqAczCoZtwBOYqvEmCqdTTtARCe/8zcHHZhpSJu9ZgW06TCZc2grCTNFiJTL2sTNly0N2YD7+1YoljagFlSoUFposZs2arlpWQqwuGt5WBjRYAnOJ1fU1FMWA5Hp/wBxVKE+VmbuTSt0Vg3mIXFIVsrt7o4bKLQF17+pGPzlWK2nVamVNXdcaegi5X5/OESgA4DKfnEmLxat+YfWsBZHMu9FhguJQ5eRtXdENW0VahwYn2Tsyf8AzSkITLVgxNRpWw6xNdRJg/DbOOIw7aYwPiQDZwtCtagDVTTcTeLdUOI5TWqIApzFsufQQlGq5PYBzymDXUu3o1mEQ5wwjNe8bdmpIlzmkk5gBVCRqrfECNCPtFgn9yTaPJB9q7NmYRnKj/hptVF60qNCNRQ1p0i1tZXccGLI4fynkRbgJkmv4spWYWqa/eh9IX3HeFKA7zPsaQ/HjPcJjO7YNbz3wRSe0EXVd2OI+GOw8zKSyhq1FTQg7qGDDzCQbqW21COJxE8VeSszdmABPrAtBT2TFjWibqwx8ZWJbouWWGUcK1+sUK5O8FqqJ5EHnYqcoqVc04fusWFcKgqJ2MExkufMWoFjuBv6RYaRC+MinTnEAkYac0xKqyIhzV00uepMWJA3km0MQBOgdmp6T1IoKj4hwg9bCxZn9ao5WEbalmXKY7h8oR6iopuOJlA7xB2HczcX3h0WoHX/AGheoYcSLj5cTsUkVEao3mbKcThxHaZZWgE2THEQmqJ8Xs+WSWKLXjlEAbaHW+wDSGOPjE2MUk5UFSdAIWLEnAhAxG5MjtVThMMWDAv8TE7twA43sOMPInhpk8xihgSWfici2nt/vcY85rZsoIB0ygKDz0+cVdC65kVXhHweI3/mKrGcV3msu0s7J4o1Kca+1TFr0GJ1NgxvHWHnFhVf+bJP/wAk1H768YFuVDDkR3IMYYzGjFS+7LUBuVsCCLxfxSwxFtAU8RWdiIKFprAclBJ9SIFgjmSdR4mI2jj6PRfONWuoEZaKdb+IslgWo/GDGrXJrBgAo2mexe45cy+VIINtDeKkxqmrSwjfZe2Hw7l5ZqCKMh0POBuoedbUvE1WC7YSJg/EUy29R6iAmsjiLmmxYXM2rIP/AFRSK4Msqv6QZtqyF0mCOCmT5+8Dxu1FZSEvXfFlTuZodHSzHUeJn8H2gmyWcy3y1N7C4BNNYuAynKxK23Dn4mdC7HdqhjvwWWk5VLG3hZRQEi9jcWhoOGGGi7XVYyYZs7BJh8QyKuS9abr3t9oQtp0vqWUsTVXqXcTe4LE2hmtpmssMmtWDSogc5YgywiPEuDxpvhR2XO8YA0xRjNqd0PAorx3xUXqnsiEGknLTK7V2jUq82pzEkL+UZTSoHHnzjmtZgD6xpWJXaZvam1JGKfupihQWBDLqDvod1dDBgzjeCssB2beUbTwHcTMimqFQyHfTQg8SD7EQF1z5o/0toZcekXbCx4k4hWb4Q3i6Gx9jFnTK5lEfBZZptpVkzBOlmq0oaaFTcEcYUTY4mglvBnpnS3OcAZje9aHrQj1irrDHBly7UFcplywRxBPzJigrzKY95mBmSSRXfxjdJnnlr1DM8w02ljA2jVBxsY20Wnr9oFzNgAKvvMrSWDpUc4jVictAcY7T2gGgqeMQSTCIiVjHMqZr3iN5OsE4kklRIec1GqTaayKSNBqIkHJlHLUoSOIBiVFVZLBwCanQ/m6iukH0zzBfkmaP+GGOSVtOWBo6MlTxND9I45AyYsTkETueMwiTRfXjEnBEmm5q9hA6vKsPGvuPvC7gDiMYSzfg/SHYfad7+VYlbd94F6SJZi8VQV5Vi7vgSqLk4iSbOEZ7NDsImxcouwVRcxQZJwJXOJzrtrt1ZkzuZdhJGSvE/mPrD6odvSGYsPIsyAlHMCDShrDGRjEqOmYnOYxxuMmTGRi9MgoBuodfWKAADEYFLKwZDjEhQs1ci0pckn2imABzGlR7GyE+ccbM2k0oZW8cv9JN145W08jSAvWGhgGTmEycPKJJlz8q65XU+xUmsDZNt4RGI4lk7CKVDd8C1aUCkW5liPlAxgS5yTvtEMqWzCgjUaZdKk7CRXDIhzMancBpX6wMnMaStazqY5nkybWKwusk5M+nzbUEVA3jFtulAonuHmRBEtTaDzDwFcUPrEYMY1o3laVYTDtmYVFRujiAZFWtSVJ4hMkBg3Kx+sQARCsyvEEv4TLYUKmorwMPZyJ43SVYoe0M2VP7ubLm08SGteW+vG0VbdTKtXvOqt2s/DFDVjuBodNYV1bQ/R0BmyeIDie1wHhzTVNrNQinOlTFeTvH0oGckA/CXSe1CWrMVj1p9KiOZFlbaUA2EcYbtQjBxSraC4anGBMWAMz3pYbgxVjtsTfyEAb+NPpa0LC1xnEplhAtqdpe4RGuzNoobQDUncfvDVBdjntGKFLN7vhOdbSxJmzXmsAC7ZiBDsaKjMoEknfSILYl1pZzucS+VhQOJipeM1dKBuDn4ycxG1W/Lf5RUaTCWeMm44lklweR4RRgRGKWS0YPMhPwgO70iRZBXdADuIsxEt05jjBwAZi3JbUcTWdpNk/yyVDVV2txBpXzEAqu8QTTvpFI8nEzEyZmHMQfiIM2sYkQ8VIhEY43k2maGIC7wjW7AyX8zE6Zx6g8CFyp1BxzAi3sYjAEOLHYDPfaeSceQZb/AJgSjc94jtPMj+oLBD3zpMnKxbB3anxnTh+7xDcTqbGFjGfYrC95NDEmhFBS1xuNREC7SMStvQeNbrJ2xtPP/TQ4opIvyip6gg7iT/6Yti+VjLJkuagCsxoNCLRXWrcCAH4c9PtnMsw92G/f1gTGN1OBgdpZtFPBUWpE1HeGvA8OBYAMMzqSp1FOMGc8CIr0+tGaMsN2hbMubU+EjjWKGnMziATiB7TnlmJO60GRQowJqWVipAg7QaRhyAXa1BYb7/KLMe06isgNY3bj5z6UaxDCWpYYMtSsVIhqmJ2EvWXurfpAyRHlRydOcyjEKfzCh3NBFMSvrIO4wZ9hMRWzai0DsTG4jPR9VrGl+RC2kgjdFVfEcu6RbBuJ0XbnZ5J8sLMra60NKVhat9HszNJS3ytOZbe7PNhyWVsyDyI68YfrtD7RHqehekeIhyIsADC2u8QTEXBDDInrAEU/Y4x3G8t5GXTK5aUBqCRuYH1i2c8QSIVyHG3YiECaKeHoBASDneaC2qE8klhsO1CfPpujmeVqobc9zv8ADtDsBKFq+cAscxupAizSPs5WloQQpUkmthSFBadUaFgJEF2bhAZhoQRWtiIs5YjiQu7nTGuOwaOoUUrxiiHBzmMmssN4hxmyZknxVUjrf3hjUrzNt6Jhlki6aGcgcYuCEme9h4M0ErYgCcOMA/qMttGa7BowJmMwM+igBE8RpvO4k+npGodlmV0KeLeCeBv/ABCQAoztc/l+8Umu+Blj8ovWczZ+YrXhE4iquzal7HErwAqW4KKn6CJY4EH0yl3I7DcwmVNLGwrFCNo3W5L4UZhiSn1FDyB+8DIBmgptTfb5GXI4NiOoMVOV3jVb13robmCPhu7JYabwfaL6tQmeem/p3LduD+xhCvSlfhOh4HgYGy9xNCm/T5X47GdSkY9aeL4eMZ2CN4i9BHHMzfbfAeDwmom2BHqYZotGcwgz1NDVcGcxnymlzGQ6qaV9wY1AQRmeZdWqsK9xDJEwtqlT+pSK/OKkYjldgY5K7+oxLJsmm8A8DSv+k/SKw5X0/j9JVlPEDyiMiTofG2BG+z8JSWrC9zX1p9IXtbeP9NVpqDd8mMp+HBGcAC1CdB774UBY7CWcZ3k5ONBoLkLfr6xPhaRDU1ADbmTmylmkUWh4+8SGKjmNeGCPMIVK2c9fC5P9J3ceo6RUsDsRKYUHckQ0YfMSkygJ0OoiudMjxNIzyIo2lsdpbVA8Na15iGEcOMGJ9R0yXjy/7gG2dovkZUalQVb9+t+sTRRoIY77zy/VF6Xav5RJh2GQAG9BmI3nSHWOTNToUVKABydzJYuZUAchHdpZzk4gyWV132MT6GCXZWXvsZHZc0ZXG9gQOoAP3ibAciV/D7V0Op5bI/LBg64gqxANLxbSCIr47I5URzgsWbZqU1qOG8wMqJrUdS+MnGPdGsyRmqppmy5kYbx+90DO2xmgPOcjYxejZ0mA60NYqNmEliLuncdxvPditml0N45zpaT0Ci/psN2m3QlXmSzuuOkZ4GHxGj50V5Hs9ihMc4Z75SSleG8fKIYaDkRG1vCckTFdsNlMk0sBUfm48j9PKNKi4YwZlfiVOHDp3G8zy4cNcEDqYa1Y5mV4IY5UwmRgH4qB/d9oqSsapouG+35whpIA8UweQrA9o7pYDdpqcEyhVlqK0Ar++PGEbTuSZuU6RWFE82ypLS5fIt04fKK1thS0pZ5nCwjZkoaOLjfC9lmOIwWIEayhJUG4FPWBBmYwetycCQOOF6KeW6n2g+k+sJ4RPJli4xXFGBrx4GJxkYMqaSOIfsjErNVpT0JXSB15VsGI2Bq2yJi+0uzcpJ3Fv9oeqtIndb0tdwDkbzMsSrX3j1hxcMJkljXbvL5cnMmYa1IjvdCAal1iC4qzK3FaH5GLruMRS86bBYPTBlOEIDFdKmoPAxLbjMp02FsKe/I+MnOwwJobHjuI+8VD4ELb0q2Ng7H6H/cImrlKlTlQC4N70oacaxUNn4w9lBqKlSAg5/LHzzG+AxgaXLJtlJy11yZSL+dIo4xtNHorlsVWOw/aBmbRZj/qrQfKIA8wE426arbP+WcS/YC+ExW7mNfg21U3eKb/AItm3d23sLfSEcjxMS6ZFAX3/vMtgZjripbLXN3g9zQ+1YliGQxB/M28+7ZT27+o4Ee8HrClZHWVHyemJi8bKoaw/U2RiYHXU6CHE+kzIllkU27QjvLQPTHfE2mxwjr3rAaGjKeTAMPnGbepC5m+lgycQ3asujS3OlKH9+cL0tqRlhQO8pxb60PhGp42jkGB7zLrKXNFzVoPmYMIVmAnmzsfmYLcMdDqD++UXKbZgxcCcR1jAFGfetmHLT9/7RQjbaWDGSxMkyqTVupANRwOhjmwRmUFi2bHmD7acTZDk/Elz8wfP7xZOYJhhSO0y8vB97LKnXVTwP2hhX0tFX6db6iO/aAbMmHKV3gm0NtzM3pXzWR3Bl8ySrqaf7Hp9IgHEvZUti5Xj9Isn4FqZlFaajeOnEQQMODELemcAOgzjn1H+p5InqbM1B/bX5RUoRxC1dVWw0udveMwuThAbqjNzmeFB5atEZxzGF6cWHKKWH/y2UfuZNsOHZUU52zVZhYAC1ANw+UVyeYRqkcrWpyc5YjgdsD9hD9uZZcrIKZmI9BHIN4x19iLVpXvtLdjS6SgTvilmMxv8OVhSBNrisG95zCikGldTXS0YTvgk9z+ksLVP9scxNsuSBM707jReu8/SDatgssvT75MA7TOHcU3awzWcSnUL7K+kX7H7LTca5VfDLB8cwjwrv8ANuUGfq1oGTz6TE65V06TyZusD2SwWHoqyxNI+KZN8RJ5A+FfIRk2/iN1hznHwi1HTBRkwldhSFYv/LyW8JoO7U14WprBF6p2X2jHTWhXiZDCS80sGlHTwN5fD7W8odYg7TcrUMvvjRpwmS15HKw4V0PSE0UpYR6yatmIgGNwxVGoCRqaDTQQwFLEY7S1hCmV7N8UohhVSaEUupGhHEEERdjoMCG1nOePqJ5h9ilQzAEgeKlflS8Q1wbgyyeGp0+s+kY2YZ1Znw1UdQouadbxfK7YhFLANkYA4/mG7Px7TMLLQj42JWuuQH5Vily6SRF6GV8WjvAu1JMqgH5kytzFaj6xeoZkXv5CR3kdkoO6JjifNO6c+WZLCzCk8hrVYg9an6xpsMrkTzvTWGrqSrdyQfzl20pLK3eSzTj/AJiEIIwYTq6bKrPFq2P7SMraZ1Kmu8rcdaaiJKehlV61uWUg+7iFDFyyKmx4qaHzt8xFCpjiX1kZBwfUbGUT1Qm7zGHAutPYRI9wg7ArHzWMw95H7SxdpOoyyJYXnSp9T9o7A7zjfYBppX+J9hdmMzZ5rE8f3uiGsA2EL0/4fY512mNZ2IUADQCBYJmsbUpXGqbba2IaZbdGCqaT5uZbp61TfvF2NXIoUa6UhhRjcwyuACxkNmbAM5/GaKBmc0vTcAOJ3RD3aF1flEequ0Lq7nj79BNS6lEEuVLMuUugAPqTvJ4mMux3dstMlVBbUxyTBRNtAsQ2Ids/EeJQeI+cSjFW2lG4M52T3M+cqfCsx1FeAYgfKPQNuAZrdO39tSfQQ+W6nxIa1FCOsUsXUIydzkT7D7QyuAbNuroeR6iKgEjMs+lhpPePMbgJeIw7Ph0yTkIcoNWH5hb4rXHMc4slmryvMdjZ01oFh8p7xQ0/KtK1r6wAZzjE0gqE5AnslZYU1AFr1uacIONXLbQjNj2pRsmbmxYOiIu/dw6C2kXOCB8Ym1hsbA4AivtFiu+mFgaqLCDrtOsGRj0lWxJnxDdaJsEF0hOo+ky+PqZkw787ct5jQTZRPOdQC1jHvk/rHODxPeS6n4hZh9fP7wFxpORN7pbh1NOG9oc/zAMVhmQ5penCCghhvMy6myl9Vf5doXhsUTrJbqFzRQoexjdPVqfbpPy3l0zEqusuYOfdmI0N6w56uhf/AG2//JnwxoPwqxPSnziug9zCf1tf+Cz2ez0qaKOZqYkIIO7qbcegiaZMLNrWCATKsuOdRnWC5JqafaPO5Wvnmend1rXEtwGBEx87t5bzT5CA2XkxG29n2UbCanCIEGVFCg3JGpPM6mFrbi3JiFuX8znJhoEDFkXwINisDLcXFDxFjF9QMurMvERYzBPJOYHMvGmnWIxmHVg+0yPbQj+fmEWDrLceaLf1BjZqOagY30Lf2tPcZ/WK8PjBKepFUPxD6jmPuIMo1DEbS7TzGOOwAcKymv5lZb/sRA8pxDMBYMwzZuLKMpExUccQaewpADXnvKsmpCj7iM8agmMZmSSGIuVFanje1ecR5/8AnFqatA0gmJ8Rhj0HSkVGnOWbMYKJ/k8X0qWVLL+c7zy6QyG22nKqj2O8W44bqQxWuBkwV50jEolzRLR2rcaD5e8EA1MBF9fg1M/cRESWJY6kknzvDfG0xAC5LHk7y2TmQ5k8wdD1idjzLLrqbWnMOk4tX3UO9T9OIihXTHE6lb+Rg+n7j3QyXiqCgtFcZjSXBeBLExJ4wM5BjtbpYmoyqbj6QQAxC/qEWVT9n4qcKph5pXd4SPnHCysHBYTH6jrAeJXh+yuOJ/8A1n5AFf8Ayi3i1nYGZz2s25m2XCzhTMUFSBdt5sKU1vGB4IPAntHGRmbDEbNCBUGssUrxOrH1rGdfkZMzKrCcn1l2HxRFjCLEyzKDDkmltIlVZuIEqBzGOElqLm7cTp5CNGgIm53P3xFrGY7doS006WPKGP6hvjAhBMl2m7ISMS3eAGVNC5QV0IGgK6eYi69UQMDj0jVFr1tnmcn7SbPnYd6TVoNx3H93jR6Z0cbcx1rttQ7S7s3tOi5CbVtyjuoUg5hOn6sp7xHM6YG1Gb5+RgI0nvNIdRSwyDj3GfYdSp8JenCn1/xFGqQ8kQReljuwnuMWadRQHQ6875akecUFVQPlMXLV6vIZTInqqFUBJvmYjf8AaGAoByTGUuXtvEeOfLrB1JeBc6RkzPbSxRawBpv5w/TXpGTPO/iPVtadCg4H1g0nEZdYKVzFKeqZDgxhJmBhUGAlSJr1XJau0jiJNbixEWUwF9PcSpca41ofKJwDBL1Fq87y+VtBmZVVKsxCgA6kmgF+cQVAGT2l/wD1BlGAJ0H+H/Z107yfiJeWYDllqaHKPzMLm50B4A8Yyes6pXAWs5Hf+Ik9zvzN1hZg0hStxBMJE4oK1QpHW0ENwErpins/sdf5pGmUY5qrwAXxA9TTyhT+rNrqi7Dv8f4/Wes63qNVZx6Y/OaDaRqxhHqmzEaeINhcIXa9lF2P0HMwClNW54EK9mkbcxuUFtwGgG6DWb+74RUE/GTXNuigDn2Zxx3kGD8V9/tEaLM8j6ywKe+TYkijqevDzGkEbWB5x85XAz5TANqbKlYyWZM4VppxpxB3c+dIZ6fqGyNPIkNlNxwZy/aX8P5slicO+cDVHoHFOB+FvaNZPxBLBiwYMhAUORxM6m0iCVaqsLEEUIO+og5o2yOIYWCGSNqkXrAzRLg5jHC4wzAbkLvP0ELtUFO8YpQ2ccQXau0lTwJSotyH3MNUdOW8zRiy5avKvP6TPvNrqaw8BjiJltXMj3kTvKbCfM4NiAY4EiQwRxgjMFmYUVqhyn2/xBQ/rEbOkAOajgyIxhU0cX4iJ0A7rKjrGrOi4flKZswEkjQx2IJrFY5HE3/8Ntgqf+IcAsLpXduB6m5r0jF/FeoYKUU4/eCzkzez52WWBvLEHyp94w1c+GBOx5pXsmZmmqo5/I1higszYkNxCsfhSAGaynhx58Ii1WA1NwfSUBnmwb4hK7gx/wBJgPTDz5+M9B1P/jPy/WMMYPEYX6kylXEKlsFVVGvxHqf8Ui+yVgfP5wRBZiflKhNrpCetidobSAN4Zf4VFTv4V+0M+Ynw03xzAbe0Z42GmcV9T9RHf09mdmGZIsr9DL5ANCG03wzVqwVeCcjlYmm4rLMahqZbU8t48wYUYNTbHQmtAT3kdt0WcGGjqGHy+0OdR5X1DvA0DUhB7TPdqOzKvLbEoEqoLOGpRlAuSTYEDeYf6e1ioAPwgww1aWnLtqYtBWXIshYOTqc1KZa/pF7czG1SG0DXzIsYKcIZRJxjGgr0G700rBdC+kIlrlguYYcMo+Iljxrb7wPVNMdKqjzHJnvcofyj1I+sdkyTVX/x+pliSEpQIAeNST5Ekx2TJWuscCVz5D6g1A4a+n2jtpLI483IlaTa6xXcSyslnIlWK2cHW1ju4f4i6W4MU6v8NFieXmKZWE8YQ+Elgp5VNIYZ8KTPOPSUJB5E7j2SwwWQ6qKKoVR5An5R5nqQbEZj9mV4Ih8rCrMALfCAWpxqcta+Q9oSqQaN+0szHMs7PmWMQSFAAUgQfobB42/oZVwdM0YJoQtCdwMaWTghOYGZnYiN36sVAoaE1pXMCtuOsYtIw+Z6fqTmsgfeIzx60Ywp1Q80FTxKHdqsIpeWB3llC4BEkHyMvAUJ6kViM+Gw907GsGMu+CrrTieJgxfSgUfP3mLaCzRXtDbKSvjJUfqBr/ivKKrXaT5R9Y3X0xYbS/B48tkmhg6NQGm8bmHPiIJ4rLYA/PEFZSu6YwRuP4gsyQjrMcLRwTU8QtrjfbQ9IrsQV9DkfAwoZkKqeDBO2eKErD4SYR+lSeClKk+oEafheKgHfH8QPT/+WwfH9Y3wEpZ2HKuA6MLggEEdDYwPpSdOPSAv8r5E5J/EbseuFKzpAIRjRk1ynUFeAPDdaNzpOqL+R5RVyciZfZMr4mpU1yr9fp7w457CP9DWGLOw42EZFVAq1/O3tApqeUDLT6TLZrqgVf1MKV/tGp66c4kjHJlUZnPkXb1Ow+XcyU7Z7H4XvzGX3BMQCMy1tL48uCfyis4+ZKajqajcfoRBQoPEyj1b0thwRJTWDqZsrd8a7xzA/ftE6cbGcbA6m2rt7Q9PeJfgcQHFN8CZMR7pesDriTbBhpktqXVhXmP8H6xBchCIp+K9PlPFXkc/D/U7h2TwVMJXexL/AP1HsPeE1qzV9Z5pjvPMSO7lsFGiGnleMdVwrJ3l85ImckTjLoTv38eMLg75EId5suy9SpmObtoOA4+cbHQqcFmO8BZ6CIexWId5HezTUhmVDa+lTbhUr5QHq6kqfK+n1no+rAFhrX3Z/j943xb5lzDz6xkdRv5pSoaTpkJ6XDjQ39dYjql1LqEqhxlTBMb8PT7UrC6+Zsxmoeb4yvZ2JWcGlsaFab9xrQjnWop0g7KEUE/f3mWtRqm1L3heLwazFEtRUDX5VJPIamBoWZ8r/qCrsKEuxl8mUstAq/CgoOu73irNrfXnYfr/AN7wTMWOTyZVgR8fU/IReng/CWu/xibt9JJw+Glb7D0UCNlXCkH0E7pN7HP3zHHYhAMOE/R4PIXHsRFaW1MW9Yv1gw+0D7f4euHY0rS9ILqAcDMjpzgzjq4hR3jDTN4edgD8veNhQQoB5mv07gIWPr+wlGFbM1Tx9ANT13CLnadUfEbJ+/fCcRiJkyuSwAqzblFaVPnYAXJ0EQoHeW6nqW9lO8rkbImHxATz/Ube2cEDyizWARRKN8lmz7z/AL/aXqocFJgLMNDoQACaGorWgsd+himruI54QcaX3H1EUqpw84VNVO/ip0Plr5QcHWszDWej6jPb9QZF17mfQfCTbz0+0SDqWQ6jp+pwPZP7/eI+lL4x1haz2TH+tYL07E9x+s71sGXSUq8FA9BSOAAXE8eZTj5IzAEWNvK9YweuUp1KN2/7zCJxEuM2WpzS7EqaoeG+np9IA9Xh2sg4PEvq7yjA7SaWSrVtx1EVS16jgziAY3l4QSZMuUuiIF6n8x6k1PnDfUNqYmaocuxY994DKxAqy/q06j7xlsc5EaA4PpDcIhEsAk0Y25Xt6xZARWAe/H374O0gvt2nzhWoosQainxCmtK2YcRzilbDsPy5H8icMruePp/o++SloCakyyeOTxedRaJZ8j2/p/qcxI2AP57Sc5qimY0/f73QOy0MNOT9/fulVGDnEGmigoNIVLZ2hBucyWDTwnmafIQ5UPLItO4gG3ZRmzgN0taeZufbLDN1mNhLdOQlefWQ7FY4NPxUoaJkI6+JW9wBDlCEVKx75gerHsmC/wAS8aZWEahqZjKn9urE87AjzgtFYsuGrtvJ6dQzDM44q1Ujga+op9I2vfHwNQIlUybkWvAEfWLAajiCss8GvV6Zmn23RMLh5UsGj55kwqaO7Ie7RAdwAqd5iFx3nXCxbCRwBj37Ad/fk5MSYZ1yiYJYQBqZgzFuuY668BHNzgGWoI062Ufv+caTARNlE/EWynnT9gwFeZquApX8ot20gMocUmOnlr9oPXtM3r8PXnuCRFOMfNLQ7x4a/L5e8GX2iJm9Q2rp0fuNv4milzxllzdBRSfOlYBYmQRCdeni9Ot2eBx8Z3fs/Oqg6QJWnnzG2IlZlgd1QtQqZAOIuOFEzfR1tXiOf3hCusXpofZlls43EFnIjWmy6kcRcdDvEQfJ5blzJ+E+2iN43isLOJr1biZzFNeEXGDHq5omQiSgb4sorT1glyYrC+kVDg2EiIdpTiq5q3U5gfn7QnSMvj1mhUAdu0Ow2OSaoLfFxBoYl2wcOIFq2Q4XiWMT+Vyeo+ogLFO2ZUY7j8oJPmzKfDXpHKqHvCqqesabLFZadK+ZvDiLvgRW/wBowTtBiBIksQfGa04ljBjWCQvrz8JFANj+4Rd2O2K2EE3ET2ylwBl3gVJ8X9RJFvvZ62wAAekjqLBYQqzH/wATtod60u1BRiOelSecH/DTqLGN9PXoU55mCE4Kan4dD04+WsbAGdpRrfDOo8d/hLsfhSyGl7V+xEQh0tDdVV4tJCxthtt5FIYZpE25H6TyP5WBAvuK+tSpyQJZ7FdVc9/ofQyMnEyUpm7t5Y+EFcp43pUa8NYg5J2llFar5iAPpL584PME5xlQCoBsTvsNwJ0J1sN9oAxtGvEBGs+yPv6xNtRj8B1JLN/c1z6WHlBVO+ZmX5byeu5+cVz28BH9VoKo3mfdZ/aIHrt+UfzsPXDiXWlUC16UP0imrDZmlbQT0RQeg+m/1nW+ye0T3KZuABO6M17NBnl+Zr8JtAHfEpeDIInuK8PjXdr0gdw0MLV7c+8f6nD0kJ7BhxBhltLrIixcek6SkxdGQHpa46g2jLuTScGbvhNWSp7GZvFTatGbYI0gxHWytrK0vJNdVK6FjSq9TaohlDrTSeRAW0lW1KNj+sG21ge9lOsthVhQHdXd5feE8Cq0NjIB3ha7COZk9lY1l8DgqymhB1BENX1BvMvBj2zCaCRjoz2qgjXGWEn1gBTBgWXEY98JKeL4jWijWm72pGouKV83MUINreXiUbOwBmP38/d8C7l/qPFoN06585k22BF8NPnMb257U95Pk4eSQVE5KkfmOYV8h8+kOJVrVnPABx+UmpdGCeTEX8QH8UtP0qW9TT6Rb8MXAYxxCMkTDMtY2M4gioYYMjJxTyuajcdCPoecEwrxYW29N7wPqPT4jtGkjLMUslq/EKAiv9StavP3gR1LsZpVrV1Cl69s8/7H7/WXudCJEvOLAqpUdStSpPOkRnO0uOnC7gZP5fTiC4pnzBpp8VcwQcdzPr6fKJAAG0DczlhrO/ZR+p5guIelWY+IxKjPEX6lvCXc+YwXCJnYcAa/aDHYRLp0NhHpnP8AEf4iaAhJ3An0ELjdp6G7+30zN7j+k3XYDHhpVK6boU6hd54cTU40kKXl7hVhy3kfaM21D7SywPrBpHaRSMrE0NjFBeSuluDOIhWzdqgqKm8N9PbhADOImA7J7fZ5c3DBf+WwcPm3NYqB1BNeZ8y/iNegK/ynpD1As6ho4znmYxGGZfIzJOlVpFQcGFUwvso9C+HJpm8cvqPiUeVDTkYadRcnvi/UDSQ/5x3tXs4k8BiSk0CgcD2YfmHvHVoyDECnUMh24if/APGpy/8AUl0GpJYfSIdE5MaHVqexjrByllDwVd/1nQf2iFGtVT/bGT6/xBPqs9vYek9Z0SrzWA5nXoN58oiuosdTypJPlQTF9te3Dle7lApLNq/mb/xEbXT0iz5SvhCkan3Mz/YzZTzZwnTNFuK/vQRbrblVPCTvJRSTraLO021xMxcw1sKIOg/zWGuloK0j84B7wLNjxFGZWJy+Y4f4hzBxkw9dyWHy89xCEweYcojiN+GGGDPpWxipqkwqYv4meRF1/Diraq2Ihgws7QzjTkAPlFNS+kcXpepb2rD+kDxLLLrQ533mtfU/SOALcyjmugEJ5m++T/EXdyWNWNYLqA4mb4DWNlzkmM8LKCiAO+Zs9N0oQSraU+2QefSLIMbynXXav7az3YO3Wwr0uQdImyrxBkTy3U1+G+J0fBdskeUx1NCKE7yPlGZZWy7ERaZVsewt7jSIXpw0tmSbaj0oCR0OvppBk6ZV3kapmOze32ws4zMocOKOptUVrY7jX6xodT0wvTSTiNpaUbInZuz+0JGIH4Z8QuZbUzr1AJ9RUR5zqelelsMPn2mkl2sAiNpmCRt0KtQIXUy8xfi9gZqFHysDUHSh1BBGhjkDofWEF4IwwgePw+1jZcSAP/YPcJWHkvrHtL9/nAlKjwI2wsjupaqWaa4F3mGpJ39ByjMvfW2cQyCUTsZMFqqOg+9YoGxwIUVoed5mNr4ucXZUlszC2d/h8hqfaHqkTGqxvkOf4kliNlEXYDs40xw0wl34ndyA3CD2daFXTWMCBKDOptzNbjNlTBLEiQAucHPNJoFHAUuSeUDoryddkTv6oLsOYnkfw8w4p3sypr+Wg/7qmH/6zH+Uzjb6LAtpfw2cOZuEZXUXEs2alNAxNDe16dYZr6guuJC3AHPBmS2lgcVhWyTVysBp4TroaiGgQYUdfcOH/SBLtCYVNyCDTd9osVmh0nVWujFmPIgy4k1ozMR1J9qxOPSXW4A4ckiXrMl/qHmCPmIpho0tnTH/AC+hl0gqTRfEdAACSelNYqVbvGEuoXcHM0WA7MzHI7w90vAUL/ZfOvSKZCwN3WFxhI+kdmcOgqsqp4uSxPrb0EUZyYl5+5hB2elDVFpvGUfaOUwFiAxZP2FIavgyncUJFOg+H2i2oxZunT0mZ2vsyfh7r+LL4geJf7lGvUe0EVkbY7GLPQw3G8SS9qtm3QQ1YEBB9m4arBm+Fbk9L0hjMdWojcyJxriZ3qMyPUkMpIYdCLi1ogqG2MoWmx2N/FHFyyizckxK0ZinjpxqCAT5XjOv/DK2BKbH6QidQcgPuPrOj4DbH8wizpbh1O8CnUEag8jHn7UsqbS3M1ahWy+U7Q4YpzaggJcmX0L6wTaGN7oBppoCaCgFfc0G6/OJrqazOO0o9qJt3MyO2Nsze8tVBoAoqb8Sbk9KdIepoQjYfnFbOpcHGY1wmGmhUM5GQtbxEEmmhNCTUjcb6wv1Nek7b/CHo6jxBg8x5LVZKBnOXyqSeAG+KV0keZoLqOpUeVdzCsMqBe+m5gPy941bf2C1TuArDtQUDW31mU5J8onqT5Ey38sXHEog9L1jv6urOMZ+UrpYd5RL2V3blpcqaibgkw5hxBRmZG5ER2sg6lU4+onc8mJu3uyBipHfo2Z5S0zAUzLUVRx+V1rmHEZrCNCnqAVznIlAu+JylsObgix0PMbut4dWwHiaXQ8lD34+UE/liSAASSaAAVJPADeYJmNlJqNi9kBMl5ppdGzHw0AoBa4YVrWsAe7BwJYVbx1Ik4PA+ImjaZjVmvuAUW8hA8vZsYXwtIyxwJOd2ykKKqrtuBCgf9xB9o7Sc4lwFxkTxO2Sf/zmDyX/AMogrL+FmSPaWWwqagHeVNPXSIxKGneRG1Eb4XU+YipBEC1Ui+K5xQwRrxM/t7YqTVLygFm13WDV1qBv31g1PUFDhuInf0+d15ijbLKksIup16b/AKRoiE6lseURLLkMdI4uBF6+mss3Al6bPaBm4Rgfhth7xlsudisOSZE1krqBoeqkFSedIBb4Nu1i5l1/D+oTdGmlwHbbF0CzJgV+JRaHoaWPIwhZ0NXKDI+sozXps4/iAbTxkyaxM12cmxzH2poByi9aqvs7RRyTzNt2O2WBJkTpniKhmWt6Cvg9BccPIQl1Vulzj7MsN1Ah2E7uaXxk56iWzKibpYWhJpvdqinl5XRcVj1MEzHOBK9mscVP7yZZdw3Iov68TvMJ2nWwSW9kR3hMMcTMzvZR8K7gPvACxufHYSPZEljNphcyp8NaUVcxNLXqKUPOLAuGKJgffu3++04LncyWFZVCkEID8LKMpB0oaeGlbUINd1dDQmxfMOfUScZl+IlKs4ZwpSdRWt4Sf0sK0IJ0bVTS9Kw5TYBboYDzb+73j84MjbbtOddrtkrKm4gyqhFsVrapo6tTQ0FuIJHGH67AH0D5fD0ha9yD3h3Y/s0Elpipn/MZcyDcqtof7ivoDDrHO00jcbCAYdtKbfXSBHE0qFAGZgMbhmxOIYA0RPEzbh/n/MT4grXPc8SLF8RwvYRhs/s+Zo7xssqSBRWmGgpx4knWsD8TGx5hCVQ4xk+ghE0YKUQczYgj8qLlU8i5OnQGO1E+6T/dYbLj55+kf7L7VPPBWXISq/8ASz0qo/R4aGnC0Cbynfj1iVnSBRkmC7UaRjpT93LMvESASZbIAxUfFprT9iC4I3B2lEDUsA26mYPEswNVZgDwJ13+9YMmCN5excGVDaM5dGr1H2i/hVtyIs2rtGEvsviD4pqTFDaF0ZQelR8oY3PEYp6Kt21MwJ+MLkbHCNRtIpj1mgtYUw99noASSABcnlAWGIXYRJOnMxpLFF3Glz1rp0im0GdR4lbbLZtak+cTrKxezpww80gc0mit+Io3HUdDr5R2BZuNpkX9H4YypzOo9msak7Z/4Rr3a5CN4yilxutQxk9bUwzkehiY2MA7L4TvsBikAOdprEDiVZWFOuWnWGGwMfD9oMneOex8gNmXihHqCIza1126fcf0lnOBHedElMhajuBlA1C2qeW+8BpwnTlid2xj8wZByWkf/TUSasqTSSiysyBfCHc6liLmmmv0h28BmWvPbOSeT9/pIU7ZM8GGNZrP8LZTlJqa5Sr8aBq0p5wi1xRMtz98++E22AkdqhmwyrcvUBaak6CnWKIxbw1HP3iRsCZlO2ODZ3nFQKzGNvNSKc7RoV3DxiT6n95as6cGN+yc0nBpLcEPKGQg60FlPTLSNhbFcZEZXnIi7FYB5r5UFt7bh9zygLvibVdi1ploTg9iSZEvK4DCtWrfMx1JG8k2pfcITd2Laj/1BB2bZNvUyPaA4RlQz1UEDwrQ5ugCEE8OEdWxOcZ+mJNItDHRv9++I5eFwk00RCp3CpUnpmLCvnHMbF3zmOZtUZP8/piVPspZbB5cwo6moDrT/UKinWkQLydiJbdxhhke4/tG/aDDmZKl7Qw4AnybzAKGqgUatPioPVSeAhih+0zFXS5ofg8ff3vFmK7PSiFxcpQ2GnLVkOspjY0I3A1XkeWhbGIG0GLDq8N/aH1mT29snuGGU5ka6k68wecGpt1j3zsZnd9oYlSpDH1hokGK1VuDkTB7f2UrgmURm1y1F+nAwPJmtVa2MPEuJ2Ucg7xg1NFBoK8xqfWOKgxlbEO0+kLLC0YU4Wt6xIAxiXJHaV46aJYyrQk6kbhwgLjJxAZLH3RRteSPiAsYuBiVtXKxx/C6YqYqYD+eVQX1owJ8OjW37r8TAOrJ8MfGYfWV48wmywmDGEnHJ/yJhzAfpJuQOVakdSIybbSDr+R+/URIDUI7lYDJMeZKuGFwNQWFagbxevWsVtrJYvX2Hz3HI9ZGdsGItsyn/mM2gKihOlrEfvjA+owFAlk4mi2W9UAZlJGhqawKtlcaWPHHIP0kHY7Q3uQbu2blu+V4NXXWDruYMewzkftIJPAEjMm3zKBUb+G716RVr1Vy9K7+v3+3znY2wYj2rhRNLS95BKf3C9PP50jq/NYUHy+I/mWBwMzN7GxLK0q5bMxlEEk6k5PIUpyh6i3+4flHKCNx85qsSoplXQEHrrWLWtq3EaXPtGZntHtjuVYimfMESugsCTa9bn06xRV1vo7cmPJUDg/eYn2ZswP+JMZ3Zt+WpbpUi3oByi7vg6RHgdIwB+Z/1H6bFXTQ0rQ0r6AmKjc4gG6kjft7pMYVpZHirawa6nlQ2itiFeZAdLO35cwnYeLkpPoiiW0ygeX+RxSzqDow3rvFdaR1bk4zxFOrps0ZJyBwe49xlmyZCSp+JwJH4TUmyxwWYPGo5BgaQ4W4B7xO3L1raORsfl3nP+1+FdQUN+5cgnkaAHzt6x3T+VysaBDKGHebXHdlJjL4maaaXLNv5Amwho1mM1/iFIPGPlMliNg5GIK0pxFPaJCx5bFcZU5lD4IDQCOxLieYdjKYEVoCCV3HiCNLiJBIg3UMMQjtPhFlTRl+BwHXhQ8Pn5xaxQDtE63yu/MUYnE/h01t9Y7G0l22jX+Hc1BiJhambu6Le9yC1Bv0EL9T7Ex/xDOgY9Z0jIJqFDod+8HcRGU6TKBwZ5J2k0uWub45bZGPFSCQelR7wE2MiAr7Sn6GXwCfjC3YTvFLKmvxI1CK8RUGILm/es4PcH9syPZ5hMjD0+JJS05LXyAEStVhOLNG3wJ/Kdkdsy6ZiVA3GCMagOM/GQMwIYnMx/St/PcPr5QtnUSew/Xt9+6W4iqbiPx5VNe9Qf6hEdMM3L8RJPEqmbN7jFEEeGrunQhqeYh22tq7/dvD9OdUIWZ4SecSDtNNh5gJkO00hS6M4PdqWmED8zVVUSu6pb0Bi1LHLY52Hy+xNJNgAJr9nyFSSRQmcyA0SxX9NP0jz9YKqgIw/wAjFLXZrB/xB79/X4wRJvjMogo4FcpA43atTmJrr9oCoYeUiXLDAcHIP3jHbEm2G14mhr0B+8UO2R6yQ+4++Zju2BysNxVUuNQcim3MGC9OMGNocr8z+pmh7RYgpOwU8/FMkqhbiaF/mR6wS4HG3beZnTAFXT3wtpIm4sNQEGSpYbiasL+g9I5TqORA40VFT6xTsefi8MoBLlf0zASB0rceRhpbmHebN3TdLdxjPuM1GCxcvFoQy33qdRzU/aCLcCcGY9tFvSvlT8/5iDbnZ8ygXUlk32uvWm7nF8x/petFp0sMH6GZuZJrQAXJoPt6xxj5PeQ7X46We7lS/EZYAzbqAZaAwRyOIgM4ye+8zb3H7/escJVjI7PxhkzVmAZipJod9QQeljFXTUpETsXWChnY9h4nPTLoQrA8QwDD2MZejJK+kwXBU4McvhkIbMKhlyt01HpFGpAzODTL4zPhXvXIT4X3HkeBjPs6Y8iFBBhqbbVxRjfjAX1n2h8+87EGws+bPcy5d6HxN+VRxY7oPT0z2fCcSBGG0MUkpcimqrq36jvP2HCkTeV/8dfA+p9ZA9TE3Z/HLiNoypSeIJWax3AKLeeYraHfw/pGB1tKu20Z9tMSRj5CE2aXMYDopBPO9fUQ31KNqLHjAx+8Z6IjiUyJtVI8/vCmMDE2WXcNFPaPDrMw7AuJZBVgzWUEGgzHcDpXdWK0EizIGYw3lwT9/f6QPs7tmZh58xcQCDNbOrHQ13A6WFB0A3Q1qx5l+BnPULEA9JuckucUdspZKlG3iooaHgRqInxA/MzyjV5A7wKZtBe8KZbKWBPJQQT5nwjnCVjam9wjaUlUDZ3OPz+95znbTNiMRkW7THCjzNPQfIQ30wwNRjrkVp8JqP4tTxLGEUWyktTkKAe0GA1Er7pk9D/kxge3ttvh8J3ks5XmEKG3gLQmnqfeB9PXqwDLsqknPb94+lY9ZtT3rEbqKyjrm3+0UVUPJj71moDCD8wfp/3IzJFPEhuDZga+8ECDtBizPlbv2MMlbSM8FAcuJUeGpos0DVTur8tbioi2dXxir0CkhjvWefVff9/rMdtOjhigMthUMptlOhpw4coulpzgzTUMBgnPofWZYmsGEG0Fm7+kFWLNF5mRfESLYaN9mdq8VIoJTkhSPCwBFBbLVhVVpa0UNCHcxa5Fs9lcmdl7K7WGIlI5IBdQ2UkVH6hzoaisIhMMVJmWwKnBj4y0NUYAgi4IqCOYO6LYTOkyN4mm9m8EpL9yxOuVXcA9BmA8tIE70IMkZ+UuCxinbW2WRcsvDTFQfCiS6jqctqmELHa9sAhV+MuBiY3Eycdi2yrJmKp/pIPmTQCGaKakO3mM4mdA7IbBl7MkM8wgzpnxU5XCL8yfsI0TYK11PBHzHAmI7d9o1bGSDQO8pizgGhUMuUIDTeDmPQcYFVqdWZttUYrOhgfSPlklpYYGzAMp3jh0IMJ4m9ReD8JXgJomy3VlGdK5lIqLjI4I3qajyaBDNbZH2I1bgYB4O38TJ4d0kzWkghEtmkYmrJ1R1B6glRDtn9xQ459R+4lUUqMc49OY9wTAH8CYxP6ZbBh5Cayt5gt0EKEH/MYhyTjzce/n6Z/aS2hjJksOBLYGY2Znmui3OgUA1pwAzG5iAqsMZ/LvKppyCTnHGIf2G7NlZv8AMzrtTwilKV1NDetLXpqbQUWZ8q8RPrb8jSJk/wCLe0s2LyfoW44Fr5f/AIhfWHumrO7Hv+0WqcLXgTz+IoySsJIrWYsvNMXgSAKnhU19IJUgU5kGwkGbec9Dl72bMPCUMqjpcL6RnArnck/Af7muoBGQij/7HJ/QmXSMM7n8N5gbg/uKksPKCirVsuc++AsdFHnUY932DANs7OYUJHdzBcGtASNCD+U+3TSKvqQ+YQlFqkEA5H3+cAnfjsWIpM0caeLStP6tacaxfZhJH9kaR7Pb4f6/iZbauz2l0cXRrf2sNVPzHLpBq3yJQuCxEUYloOIJ9oraha5pBxnEQcBmxLppC+EkL+99IpuTxBvdpGANof2V2rPlzQqgOldxun9SsNDy36W1itlNbebvM/w2ufYTaYHtFiMNMdgTPzbpjkhSDQkHW97chCL4B353+/lCJ02R5tsTQntizKMkvxUvUW6a2p0MKF2O2337oM04lJ7Xzl+LCy25iYwt0ymppzHlBQ1Pdd5QqZ7tPt60tV7uSAHsGHiIJNKEGgDdTSC125BCgAypWZza/bkMwozlrgsyjXcFqco9CIgdPbYdTb/P9hJGBMicXI7xjMmktmqWILVPVftDRquK+VfrLq4HM3PZnbqT5cyWjAtJIZbEVQgVsdaPmBP9QhW2hq0BaaHR2gsVjXZwQzRMU0emVl0zKdQRvpqCND5iAjYbzStJK6W+RlXajswmIWqnK4+Ft45MN4/YjqrDUdtxKLYSMNsfWZDD9iMZmozKF/UpzegNIbbqK8bAy62uP8hN7sDshKlpXxmZp3jgVXiVGgNKgGnrC7Bn52EFZ1bA4JjHbXaRJKMkgiZPpRQLqp0q5HDhqeWsTWFWKrQ9hydhMJsfs4qO2KxTFyDnZn3trYcSYZ8UnYbCHKqmw3MxfanaZmTnJNWJzMee4eQhrp68jUYpfcBsJ1rZGDJxDS8xWWBuADMQSCS2uo0rSMagBn0zf6izFWvk/QQvD4J+8nMztVGKqcxqARW17DKRFwrEtk8e+LGxMKAo33O333niYQzBl1BrSvHWvmRSKKury+v6y1jrX5vTH5fe8z+NfuCrEHKQVzb1OtDxAtzA5GJpJDYMZZfEBA55+/j9ZZsp0mTZuHmiqvcjnvpwINLw0BhsxHqAQgdeRMP2p2a2GmvKa+U2PFTdT6fWG05lDYLK9QmeSUW0BJ4AEn2hjMQK55jCT2bxM1h4Qo3szC3kCWJ8onWqiAtR3PE1eyezk2QKEoVO8H6MBeF2cZzmN0AJtNJI2Z3hLU14wg9b2OcCTacnAjjB7HAtatIMvRsB2ir1NjM+xGytbRV+jeDNLTN7X2ScpAANb0OltIWCFDKaN95npPZeZiG/GmFJCm4WgqaWCgClrXOkaPTlV3x84UUK0m/ZXCTGCqHS+WocmvM5q310hkXekMelr5xNPL7G4WQyT5TTZWWxKNWxtVgwOZTXxcr2pFWw6+biDROyjccQDtBg5c1pktXV8jZWpuPTUD91hAqammpRcLEwYBsJsVJmZHLTZJ0ObxJzFdRyPlz6xEsGQMH9ZARkPOR75vsHtOWi+JqtuqCB5ki0LqhXkQNiMx24i/aE959jMGX9KsKed7+cQzMe0KgSvfG/vg0oyJQqSDT8q3J9LDziVVpWy4niYvth2jub+P8AJLBsg4nn7npDtFBf4RG24KMDmc/diTUmpjUG3Ezzk8z9N4CUO+mWGqt5mqk+YVfQR5/pQGJz2normPhL8/v6wOQ5ae6k2Y0I0sNNIrUSzEHvCsAtKsOQJ5MNJqgWAdAOmcD7xB2YY9ZYDNJJ9D+kXdp1DyMcGuJaymT+kkkEjmQSIJTvqzK9P5GpK99QPv4iNxl2qwFhlB9UQn3hgTuemGfvcwP+LA/HkH9Ukg86MafMwz2iHTHYj3zMbEljKOevqREWEyGOOJt8H8MLkmCyYVglDTSGuAbe0U5O8qSZo2lhRRbCG+BtGK2JGTPZMw1N4gMZzjaEd6ai8FVjmCwMSja8sZa0vX7xTqACmZR/ZmW2tNIyqDbKDTrrADxiMKBpisWdacY5DLH2ZqNuOVwyFTQ55f8A3D16Q0vsyKACTn0M5VtdymNJU0Pe08i1CDxEcACCD75U+VgROobJQd2LQmnEPZ7UKmIOEVYymTAsTLFrCKSpJma7TzSkh2Q0IFiOsHpAZwDF3JwZy2Yakk3NdTGrM88z4RE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2926212" y="1504442"/>
            <a:ext cx="3600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DIVERSIFICACIÓN DE PRODUCTOS  </a:t>
            </a:r>
            <a:endParaRPr lang="es-EC" b="1" dirty="0"/>
          </a:p>
        </p:txBody>
      </p:sp>
      <p:pic>
        <p:nvPicPr>
          <p:cNvPr id="13" name="12 Imagen"/>
          <p:cNvPicPr/>
          <p:nvPr/>
        </p:nvPicPr>
        <p:blipFill rotWithShape="1">
          <a:blip r:embed="rId3"/>
          <a:srcRect l="12960" t="47403" r="10737" b="14935"/>
          <a:stretch/>
        </p:blipFill>
        <p:spPr bwMode="auto">
          <a:xfrm>
            <a:off x="746464" y="1873774"/>
            <a:ext cx="7572934" cy="410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6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231765"/>
            <a:ext cx="8229600" cy="1143000"/>
          </a:xfrm>
        </p:spPr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PROPUESTA.- ESTRATEGIAS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AutoShape 2" descr="data:image/jpeg;base64,/9j/4AAQSkZJRgABAQAAAQABAAD/2wCEAAkGBxQTEhUUExQWFhUXGBwXGRgYFxwcHBwcHRwdFxgcGhwaHCggGBwnHR0YITEhJSkrLi4uHR8zODMsNygtLiwBCgoKDg0OGxAQGywmICQ0LCwsNCwsLCwsLCwsLCwsLCwsLCwsLCwsLCwsLCwsLCwsLCwsLCwsLCwsLCwsLCwsLP/AABEIARMAtwMBEQACEQEDEQH/xAAcAAACAwEBAQEAAAAAAAAAAAAEBQIDBgcBAAj/xABCEAACAAQDBQYEBAUCBQQDAAABAgADESEEEjEFQVFhcQYTIoGRoTKxwdEjQlLwBxRicuGi8SQzQ7LSFYKSwhY0U//EABsBAAIDAQEBAAAAAAAAAAAAAAMEAQIFAAYH/8QANxEAAgIBAwIDBgUEAgEFAAAAAQIAAxESITEEQRMiUTJhcYGh8AWRscHRFCNC4VLxMxVDYnKS/9oADAMBAAIRAxEAPwDLT3jLn0pjFosYmLDYw/DpasFQSzbnEsnz8oAG+5+ggkuBiTw1lzN5D6mIkFuwliSA12ciulKfWLicMniXzZDysrK+cNWgNjbWl7nlEZ3xIyckHtDcBi1mdN4P71iZbSCNoZ2fwwnTu6a6ypomE8chNAescq6m+ES65gKtQO/H5zX7Rw4dq6RFvM8wpwMGBd0RApUiUYUs841JCKPca1iCQOJoVqqU4HJjU41UrXdoNwHlFGu0mSnSmwS98WsyUxFM2XMpHK9uUcLdQJg7KDUw9ODPMDtETJDO/wCUEg9IPVbqTJgbqCjjExe0p8ubNYOoKi2Yag2pQ+sQ1oEdJ8NBp5lezNgy3YkAOo/KQK/5jhaJDdUunDACT7Y9nkbDy3loqtJJOQLTwm9AN5BvEOTp2gaVU2jUNuR8Ym2JIZhmay7hvP2EZznE1dYzgQ3CYYdw7rTO7lSx3KCftEOdNWT32hRu0RzMIJrIASQXyVO/Qk+4iiMVkvg89o127IRp0uWzES5YASUhpXiWI0G71uIpXYQpIG57mKeGT5icQ3ZHaqUBcKiD4aG3oBAm6dwfWUZARkGZmZGtN4wFlvEiBIjHDGqV8oOOJy8wbB1ecg1LNQDmbCJJ2nWOEGTI47EmmUgggkMOFGuDEgQRtBGRJyMRmDu1cqECg56X3aRxPaStozjMZz8V3mEJW1GDL1FjTqPlFSfMJfk619IHsvHlpqAf9Rb8mFQT7VghlUvy23feb7YeCWUua5aYxmMepqo8hSJ1aRMbquoLMyjgR5KesAZ5ltCXQUoB1iwOoYEGucwCbJAzEX8NCPMEet4XtPlyORzNCh8lQZGXsvvGV7nw2KsOFCGU66+0VSvX5hv+sYbqRUNPv4P+pbgsIuHQqoc6nxGpJ+QEWA8NSoEBdY17hmIiZsX3WGmyqHO7tlHBSBqdwrWJpOmog94a1dTizsJn5mHyJa+8niTvgVh3zFmt1HeT2LtLJNAHKODZOIuw1bQzafatjPMqZh2XIL5rE1JpSouLawy9mjkRzp0CLhTF+CagjPO8dSeSZtMI/wDc/tf7xFgyqiNJzmV7Il0aWdyskyv9LDK3owEBJIyZZ9wYYkpJiJixSqkiaN9CbHyrToRwi+nFe3aLsfNp9RM0ZPczGAY5KnIQ2SqnSpAJ0tFiwcfZlApxgyhXtDs2AdpGRLLtQdYIozBFoTs2Ue87o2L2X+7d66RdjgSjWaBq+8RfNZpM4FgVZHBIOtjWLe0sHcwZduDOh7f7PSsYn8xIYLMYBiNzW15GlucBR8TJpuNR8NxtAtm9lTJR6TEfvLMpU0tfUm+/dEs+reEFqs+4gO0dnvlCKiogsLgARwO81a3ULhYJsXBKjqAczCoZtwBOYqvEmCqdTTtARCe/8zcHHZhpSJu9ZgW06TCZc2grCTNFiJTL2sTNly0N2YD7+1YoljagFlSoUFposZs2arlpWQqwuGt5WBjRYAnOJ1fU1FMWA5Hp/wBxVKE+VmbuTSt0Vg3mIXFIVsrt7o4bKLQF17+pGPzlWK2nVamVNXdcaegi5X5/OESgA4DKfnEmLxat+YfWsBZHMu9FhguJQ5eRtXdENW0VahwYn2Tsyf8AzSkITLVgxNRpWw6xNdRJg/DbOOIw7aYwPiQDZwtCtagDVTTcTeLdUOI5TWqIApzFsufQQlGq5PYBzymDXUu3o1mEQ5wwjNe8bdmpIlzmkk5gBVCRqrfECNCPtFgn9yTaPJB9q7NmYRnKj/hptVF60qNCNRQ1p0i1tZXccGLI4fynkRbgJkmv4spWYWqa/eh9IX3HeFKA7zPsaQ/HjPcJjO7YNbz3wRSe0EXVd2OI+GOw8zKSyhq1FTQg7qGDDzCQbqW21COJxE8VeSszdmABPrAtBT2TFjWibqwx8ZWJbouWWGUcK1+sUK5O8FqqJ5EHnYqcoqVc04fusWFcKgqJ2MExkufMWoFjuBv6RYaRC+MinTnEAkYac0xKqyIhzV00uepMWJA3km0MQBOgdmp6T1IoKj4hwg9bCxZn9ao5WEbalmXKY7h8oR6iopuOJlA7xB2HczcX3h0WoHX/AGheoYcSLj5cTsUkVEao3mbKcThxHaZZWgE2THEQmqJ8Xs+WSWKLXjlEAbaHW+wDSGOPjE2MUk5UFSdAIWLEnAhAxG5MjtVThMMWDAv8TE7twA43sOMPInhpk8xihgSWfici2nt/vcY85rZsoIB0ygKDz0+cVdC65kVXhHweI3/mKrGcV3msu0s7J4o1Kca+1TFr0GJ1NgxvHWHnFhVf+bJP/wAk1H768YFuVDDkR3IMYYzGjFS+7LUBuVsCCLxfxSwxFtAU8RWdiIKFprAclBJ9SIFgjmSdR4mI2jj6PRfONWuoEZaKdb+IslgWo/GDGrXJrBgAo2mexe45cy+VIINtDeKkxqmrSwjfZe2Hw7l5ZqCKMh0POBuoedbUvE1WC7YSJg/EUy29R6iAmsjiLmmxYXM2rIP/AFRSK4Msqv6QZtqyF0mCOCmT5+8Dxu1FZSEvXfFlTuZodHSzHUeJn8H2gmyWcy3y1N7C4BNNYuAynKxK23Dn4mdC7HdqhjvwWWk5VLG3hZRQEi9jcWhoOGGGi7XVYyYZs7BJh8QyKuS9abr3t9oQtp0vqWUsTVXqXcTe4LE2hmtpmssMmtWDSogc5YgywiPEuDxpvhR2XO8YA0xRjNqd0PAorx3xUXqnsiEGknLTK7V2jUq82pzEkL+UZTSoHHnzjmtZgD6xpWJXaZvam1JGKfupihQWBDLqDvod1dDBgzjeCssB2beUbTwHcTMimqFQyHfTQg8SD7EQF1z5o/0toZcekXbCx4k4hWb4Q3i6Gx9jFnTK5lEfBZZptpVkzBOlmq0oaaFTcEcYUTY4mglvBnpnS3OcAZje9aHrQj1irrDHBly7UFcplywRxBPzJigrzKY95mBmSSRXfxjdJnnlr1DM8w02ljA2jVBxsY20Wnr9oFzNgAKvvMrSWDpUc4jVictAcY7T2gGgqeMQSTCIiVjHMqZr3iN5OsE4kklRIec1GqTaayKSNBqIkHJlHLUoSOIBiVFVZLBwCanQ/m6iukH0zzBfkmaP+GGOSVtOWBo6MlTxND9I45AyYsTkETueMwiTRfXjEnBEmm5q9hA6vKsPGvuPvC7gDiMYSzfg/SHYfad7+VYlbd94F6SJZi8VQV5Vi7vgSqLk4iSbOEZ7NDsImxcouwVRcxQZJwJXOJzrtrt1ZkzuZdhJGSvE/mPrD6odvSGYsPIsyAlHMCDShrDGRjEqOmYnOYxxuMmTGRi9MgoBuodfWKAADEYFLKwZDjEhQs1ci0pckn2imABzGlR7GyE+ccbM2k0oZW8cv9JN145W08jSAvWGhgGTmEycPKJJlz8q65XU+xUmsDZNt4RGI4lk7CKVDd8C1aUCkW5liPlAxgS5yTvtEMqWzCgjUaZdKk7CRXDIhzMancBpX6wMnMaStazqY5nkybWKwusk5M+nzbUEVA3jFtulAonuHmRBEtTaDzDwFcUPrEYMY1o3laVYTDtmYVFRujiAZFWtSVJ4hMkBg3Kx+sQARCsyvEEv4TLYUKmorwMPZyJ43SVYoe0M2VP7ubLm08SGteW+vG0VbdTKtXvOqt2s/DFDVjuBodNYV1bQ/R0BmyeIDie1wHhzTVNrNQinOlTFeTvH0oGckA/CXSe1CWrMVj1p9KiOZFlbaUA2EcYbtQjBxSraC4anGBMWAMz3pYbgxVjtsTfyEAb+NPpa0LC1xnEplhAtqdpe4RGuzNoobQDUncfvDVBdjntGKFLN7vhOdbSxJmzXmsAC7ZiBDsaKjMoEknfSILYl1pZzucS+VhQOJipeM1dKBuDn4ycxG1W/Lf5RUaTCWeMm44lklweR4RRgRGKWS0YPMhPwgO70iRZBXdADuIsxEt05jjBwAZi3JbUcTWdpNk/yyVDVV2txBpXzEAqu8QTTvpFI8nEzEyZmHMQfiIM2sYkQ8VIhEY43k2maGIC7wjW7AyX8zE6Zx6g8CFyp1BxzAi3sYjAEOLHYDPfaeSceQZb/AJgSjc94jtPMj+oLBD3zpMnKxbB3anxnTh+7xDcTqbGFjGfYrC95NDEmhFBS1xuNREC7SMStvQeNbrJ2xtPP/TQ4opIvyip6gg7iT/6Yti+VjLJkuagCsxoNCLRXWrcCAH4c9PtnMsw92G/f1gTGN1OBgdpZtFPBUWpE1HeGvA8OBYAMMzqSp1FOMGc8CIr0+tGaMsN2hbMubU+EjjWKGnMziATiB7TnlmJO60GRQowJqWVipAg7QaRhyAXa1BYb7/KLMe06isgNY3bj5z6UaxDCWpYYMtSsVIhqmJ2EvWXurfpAyRHlRydOcyjEKfzCh3NBFMSvrIO4wZ9hMRWzai0DsTG4jPR9VrGl+RC2kgjdFVfEcu6RbBuJ0XbnZ5J8sLMra60NKVhat9HszNJS3ytOZbe7PNhyWVsyDyI68YfrtD7RHqehekeIhyIsADC2u8QTEXBDDInrAEU/Y4x3G8t5GXTK5aUBqCRuYH1i2c8QSIVyHG3YiECaKeHoBASDneaC2qE8klhsO1CfPpujmeVqobc9zv8ADtDsBKFq+cAscxupAizSPs5WloQQpUkmthSFBadUaFgJEF2bhAZhoQRWtiIs5YjiQu7nTGuOwaOoUUrxiiHBzmMmssN4hxmyZknxVUjrf3hjUrzNt6Jhlki6aGcgcYuCEme9h4M0ErYgCcOMA/qMttGa7BowJmMwM+igBE8RpvO4k+npGodlmV0KeLeCeBv/ABCQAoztc/l+8Umu+Blj8ovWczZ+YrXhE4iquzal7HErwAqW4KKn6CJY4EH0yl3I7DcwmVNLGwrFCNo3W5L4UZhiSn1FDyB+8DIBmgptTfb5GXI4NiOoMVOV3jVb13robmCPhu7JYabwfaL6tQmeem/p3LduD+xhCvSlfhOh4HgYGy9xNCm/T5X47GdSkY9aeL4eMZ2CN4i9BHHMzfbfAeDwmom2BHqYZotGcwgz1NDVcGcxnymlzGQ6qaV9wY1AQRmeZdWqsK9xDJEwtqlT+pSK/OKkYjldgY5K7+oxLJsmm8A8DSv+k/SKw5X0/j9JVlPEDyiMiTofG2BG+z8JSWrC9zX1p9IXtbeP9NVpqDd8mMp+HBGcAC1CdB774UBY7CWcZ3k5ONBoLkLfr6xPhaRDU1ADbmTmylmkUWh4+8SGKjmNeGCPMIVK2c9fC5P9J3ceo6RUsDsRKYUHckQ0YfMSkygJ0OoiudMjxNIzyIo2lsdpbVA8Na15iGEcOMGJ9R0yXjy/7gG2dovkZUalQVb9+t+sTRRoIY77zy/VF6Xav5RJh2GQAG9BmI3nSHWOTNToUVKABydzJYuZUAchHdpZzk4gyWV132MT6GCXZWXvsZHZc0ZXG9gQOoAP3ibAciV/D7V0Op5bI/LBg64gqxANLxbSCIr47I5URzgsWbZqU1qOG8wMqJrUdS+MnGPdGsyRmqppmy5kYbx+90DO2xmgPOcjYxejZ0mA60NYqNmEliLuncdxvPditml0N45zpaT0Ci/psN2m3QlXmSzuuOkZ4GHxGj50V5Hs9ihMc4Z75SSleG8fKIYaDkRG1vCckTFdsNlMk0sBUfm48j9PKNKi4YwZlfiVOHDp3G8zy4cNcEDqYa1Y5mV4IY5UwmRgH4qB/d9oqSsapouG+35whpIA8UweQrA9o7pYDdpqcEyhVlqK0Ar++PGEbTuSZuU6RWFE82ypLS5fIt04fKK1thS0pZ5nCwjZkoaOLjfC9lmOIwWIEayhJUG4FPWBBmYwetycCQOOF6KeW6n2g+k+sJ4RPJli4xXFGBrx4GJxkYMqaSOIfsjErNVpT0JXSB15VsGI2Bq2yJi+0uzcpJ3Fv9oeqtIndb0tdwDkbzMsSrX3j1hxcMJkljXbvL5cnMmYa1IjvdCAal1iC4qzK3FaH5GLruMRS86bBYPTBlOEIDFdKmoPAxLbjMp02FsKe/I+MnOwwJobHjuI+8VD4ELb0q2Ng7H6H/cImrlKlTlQC4N70oacaxUNn4w9lBqKlSAg5/LHzzG+AxgaXLJtlJy11yZSL+dIo4xtNHorlsVWOw/aBmbRZj/qrQfKIA8wE426arbP+WcS/YC+ExW7mNfg21U3eKb/AItm3d23sLfSEcjxMS6ZFAX3/vMtgZjripbLXN3g9zQ+1YliGQxB/M28+7ZT27+o4Ee8HrClZHWVHyemJi8bKoaw/U2RiYHXU6CHE+kzIllkU27QjvLQPTHfE2mxwjr3rAaGjKeTAMPnGbepC5m+lgycQ3asujS3OlKH9+cL0tqRlhQO8pxb60PhGp42jkGB7zLrKXNFzVoPmYMIVmAnmzsfmYLcMdDqD++UXKbZgxcCcR1jAFGfetmHLT9/7RQjbaWDGSxMkyqTVupANRwOhjmwRmUFi2bHmD7acTZDk/Elz8wfP7xZOYJhhSO0y8vB97LKnXVTwP2hhX0tFX6db6iO/aAbMmHKV3gm0NtzM3pXzWR3Bl8ySrqaf7Hp9IgHEvZUti5Xj9Isn4FqZlFaajeOnEQQMODELemcAOgzjn1H+p5InqbM1B/bX5RUoRxC1dVWw0udveMwuThAbqjNzmeFB5atEZxzGF6cWHKKWH/y2UfuZNsOHZUU52zVZhYAC1ANw+UVyeYRqkcrWpyc5YjgdsD9hD9uZZcrIKZmI9BHIN4x19iLVpXvtLdjS6SgTvilmMxv8OVhSBNrisG95zCikGldTXS0YTvgk9z+ksLVP9scxNsuSBM707jReu8/SDatgssvT75MA7TOHcU3awzWcSnUL7K+kX7H7LTca5VfDLB8cwjwrv8ANuUGfq1oGTz6TE65V06TyZusD2SwWHoqyxNI+KZN8RJ5A+FfIRk2/iN1hznHwi1HTBRkwldhSFYv/LyW8JoO7U14WprBF6p2X2jHTWhXiZDCS80sGlHTwN5fD7W8odYg7TcrUMvvjRpwmS15HKw4V0PSE0UpYR6yatmIgGNwxVGoCRqaDTQQwFLEY7S1hCmV7N8UohhVSaEUupGhHEEERdjoMCG1nOePqJ5h9ilQzAEgeKlflS8Q1wbgyyeGp0+s+kY2YZ1Znw1UdQouadbxfK7YhFLANkYA4/mG7Px7TMLLQj42JWuuQH5Vily6SRF6GV8WjvAu1JMqgH5kytzFaj6xeoZkXv5CR3kdkoO6JjifNO6c+WZLCzCk8hrVYg9an6xpsMrkTzvTWGrqSrdyQfzl20pLK3eSzTj/AJiEIIwYTq6bKrPFq2P7SMraZ1Kmu8rcdaaiJKehlV61uWUg+7iFDFyyKmx4qaHzt8xFCpjiX1kZBwfUbGUT1Qm7zGHAutPYRI9wg7ArHzWMw95H7SxdpOoyyJYXnSp9T9o7A7zjfYBppX+J9hdmMzZ5rE8f3uiGsA2EL0/4fY512mNZ2IUADQCBYJmsbUpXGqbba2IaZbdGCqaT5uZbp61TfvF2NXIoUa6UhhRjcwyuACxkNmbAM5/GaKBmc0vTcAOJ3RD3aF1flEequ0Lq7nj79BNS6lEEuVLMuUugAPqTvJ4mMux3dstMlVBbUxyTBRNtAsQ2Ids/EeJQeI+cSjFW2lG4M52T3M+cqfCsx1FeAYgfKPQNuAZrdO39tSfQQ+W6nxIa1FCOsUsXUIydzkT7D7QyuAbNuroeR6iKgEjMs+lhpPePMbgJeIw7Ph0yTkIcoNWH5hb4rXHMc4slmryvMdjZ01oFh8p7xQ0/KtK1r6wAZzjE0gqE5AnslZYU1AFr1uacIONXLbQjNj2pRsmbmxYOiIu/dw6C2kXOCB8Ym1hsbA4AivtFiu+mFgaqLCDrtOsGRj0lWxJnxDdaJsEF0hOo+ky+PqZkw787ct5jQTZRPOdQC1jHvk/rHODxPeS6n4hZh9fP7wFxpORN7pbh1NOG9oc/zAMVhmQ5penCCghhvMy6myl9Vf5doXhsUTrJbqFzRQoexjdPVqfbpPy3l0zEqusuYOfdmI0N6w56uhf/AG2//JnwxoPwqxPSnziug9zCf1tf+Cz2ez0qaKOZqYkIIO7qbcegiaZMLNrWCATKsuOdRnWC5JqafaPO5Wvnmend1rXEtwGBEx87t5bzT5CA2XkxG29n2UbCanCIEGVFCg3JGpPM6mFrbi3JiFuX8znJhoEDFkXwINisDLcXFDxFjF9QMurMvERYzBPJOYHMvGmnWIxmHVg+0yPbQj+fmEWDrLceaLf1BjZqOagY30Lf2tPcZ/WK8PjBKepFUPxD6jmPuIMo1DEbS7TzGOOwAcKymv5lZb/sRA8pxDMBYMwzZuLKMpExUccQaewpADXnvKsmpCj7iM8agmMZmSSGIuVFanje1ecR5/8AnFqatA0gmJ8Rhj0HSkVGnOWbMYKJ/k8X0qWVLL+c7zy6QyG22nKqj2O8W44bqQxWuBkwV50jEolzRLR2rcaD5e8EA1MBF9fg1M/cRESWJY6kknzvDfG0xAC5LHk7y2TmQ5k8wdD1idjzLLrqbWnMOk4tX3UO9T9OIihXTHE6lb+Rg+n7j3QyXiqCgtFcZjSXBeBLExJ4wM5BjtbpYmoyqbj6QQAxC/qEWVT9n4qcKph5pXd4SPnHCysHBYTH6jrAeJXh+yuOJ/8A1n5AFf8Ayi3i1nYGZz2s25m2XCzhTMUFSBdt5sKU1vGB4IPAntHGRmbDEbNCBUGssUrxOrH1rGdfkZMzKrCcn1l2HxRFjCLEyzKDDkmltIlVZuIEqBzGOElqLm7cTp5CNGgIm53P3xFrGY7doS006WPKGP6hvjAhBMl2m7ISMS3eAGVNC5QV0IGgK6eYi69UQMDj0jVFr1tnmcn7SbPnYd6TVoNx3H93jR6Z0cbcx1rttQ7S7s3tOi5CbVtyjuoUg5hOn6sp7xHM6YG1Gb5+RgI0nvNIdRSwyDj3GfYdSp8JenCn1/xFGqQ8kQReljuwnuMWadRQHQ6875akecUFVQPlMXLV6vIZTInqqFUBJvmYjf8AaGAoByTGUuXtvEeOfLrB1JeBc6RkzPbSxRawBpv5w/TXpGTPO/iPVtadCg4H1g0nEZdYKVzFKeqZDgxhJmBhUGAlSJr1XJau0jiJNbixEWUwF9PcSpca41ofKJwDBL1Fq87y+VtBmZVVKsxCgA6kmgF+cQVAGT2l/wD1BlGAJ0H+H/Z107yfiJeWYDllqaHKPzMLm50B4A8Yyes6pXAWs5Hf+Ik9zvzN1hZg0hStxBMJE4oK1QpHW0ENwErpins/sdf5pGmUY5qrwAXxA9TTyhT+rNrqi7Dv8f4/Wes63qNVZx6Y/OaDaRqxhHqmzEaeINhcIXa9lF2P0HMwClNW54EK9mkbcxuUFtwGgG6DWb+74RUE/GTXNuigDn2Zxx3kGD8V9/tEaLM8j6ywKe+TYkijqevDzGkEbWB5x85XAz5TANqbKlYyWZM4VppxpxB3c+dIZ6fqGyNPIkNlNxwZy/aX8P5slicO+cDVHoHFOB+FvaNZPxBLBiwYMhAUORxM6m0iCVaqsLEEUIO+og5o2yOIYWCGSNqkXrAzRLg5jHC4wzAbkLvP0ELtUFO8YpQ2ccQXau0lTwJSotyH3MNUdOW8zRiy5avKvP6TPvNrqaw8BjiJltXMj3kTvKbCfM4NiAY4EiQwRxgjMFmYUVqhyn2/xBQ/rEbOkAOajgyIxhU0cX4iJ0A7rKjrGrOi4flKZswEkjQx2IJrFY5HE3/8Ntgqf+IcAsLpXduB6m5r0jF/FeoYKUU4/eCzkzez52WWBvLEHyp94w1c+GBOx5pXsmZmmqo5/I1higszYkNxCsfhSAGaynhx58Ii1WA1NwfSUBnmwb4hK7gx/wBJgPTDz5+M9B1P/jPy/WMMYPEYX6kylXEKlsFVVGvxHqf8Ui+yVgfP5wRBZiflKhNrpCetidobSAN4Zf4VFTv4V+0M+Ynw03xzAbe0Z42GmcV9T9RHf09mdmGZIsr9DL5ANCG03wzVqwVeCcjlYmm4rLMahqZbU8t48wYUYNTbHQmtAT3kdt0WcGGjqGHy+0OdR5X1DvA0DUhB7TPdqOzKvLbEoEqoLOGpRlAuSTYEDeYf6e1ioAPwgww1aWnLtqYtBWXIshYOTqc1KZa/pF7czG1SG0DXzIsYKcIZRJxjGgr0G700rBdC+kIlrlguYYcMo+Iljxrb7wPVNMdKqjzHJnvcofyj1I+sdkyTVX/x+pliSEpQIAeNST5Ekx2TJWuscCVz5D6g1A4a+n2jtpLI483IlaTa6xXcSyslnIlWK2cHW1ju4f4i6W4MU6v8NFieXmKZWE8YQ+Elgp5VNIYZ8KTPOPSUJB5E7j2SwwWQ6qKKoVR5An5R5nqQbEZj9mV4Ih8rCrMALfCAWpxqcta+Q9oSqQaN+0szHMs7PmWMQSFAAUgQfobB42/oZVwdM0YJoQtCdwMaWTghOYGZnYiN36sVAoaE1pXMCtuOsYtIw+Z6fqTmsgfeIzx60Ywp1Q80FTxKHdqsIpeWB3llC4BEkHyMvAUJ6kViM+Gw907GsGMu+CrrTieJgxfSgUfP3mLaCzRXtDbKSvjJUfqBr/ivKKrXaT5R9Y3X0xYbS/B48tkmhg6NQGm8bmHPiIJ4rLYA/PEFZSu6YwRuP4gsyQjrMcLRwTU8QtrjfbQ9IrsQV9DkfAwoZkKqeDBO2eKErD4SYR+lSeClKk+oEafheKgHfH8QPT/+WwfH9Y3wEpZ2HKuA6MLggEEdDYwPpSdOPSAv8r5E5J/EbseuFKzpAIRjRk1ynUFeAPDdaNzpOqL+R5RVyciZfZMr4mpU1yr9fp7w457CP9DWGLOw42EZFVAq1/O3tApqeUDLT6TLZrqgVf1MKV/tGp66c4kjHJlUZnPkXb1Ow+XcyU7Z7H4XvzGX3BMQCMy1tL48uCfyis4+ZKajqajcfoRBQoPEyj1b0thwRJTWDqZsrd8a7xzA/ftE6cbGcbA6m2rt7Q9PeJfgcQHFN8CZMR7pesDriTbBhpktqXVhXmP8H6xBchCIp+K9PlPFXkc/D/U7h2TwVMJXexL/AP1HsPeE1qzV9Z5pjvPMSO7lsFGiGnleMdVwrJ3l85ImckTjLoTv38eMLg75EId5suy9SpmObtoOA4+cbHQqcFmO8BZ6CIexWId5HezTUhmVDa+lTbhUr5QHq6kqfK+n1no+rAFhrX3Z/j943xb5lzDz6xkdRv5pSoaTpkJ6XDjQ39dYjql1LqEqhxlTBMb8PT7UrC6+Zsxmoeb4yvZ2JWcGlsaFab9xrQjnWop0g7KEUE/f3mWtRqm1L3heLwazFEtRUDX5VJPIamBoWZ8r/qCrsKEuxl8mUstAq/CgoOu73irNrfXnYfr/AN7wTMWOTyZVgR8fU/IReng/CWu/xibt9JJw+Glb7D0UCNlXCkH0E7pN7HP3zHHYhAMOE/R4PIXHsRFaW1MW9Yv1gw+0D7f4euHY0rS9ILqAcDMjpzgzjq4hR3jDTN4edgD8veNhQQoB5mv07gIWPr+wlGFbM1Tx9ANT13CLnadUfEbJ+/fCcRiJkyuSwAqzblFaVPnYAXJ0EQoHeW6nqW9lO8rkbImHxATz/Ube2cEDyizWARRKN8lmz7z/AL/aXqocFJgLMNDoQACaGorWgsd+himruI54QcaX3H1EUqpw84VNVO/ip0Plr5QcHWszDWej6jPb9QZF17mfQfCTbz0+0SDqWQ6jp+pwPZP7/eI+lL4x1haz2TH+tYL07E9x+s71sGXSUq8FA9BSOAAXE8eZTj5IzAEWNvK9YweuUp1KN2/7zCJxEuM2WpzS7EqaoeG+np9IA9Xh2sg4PEvq7yjA7SaWSrVtx1EVS16jgziAY3l4QSZMuUuiIF6n8x6k1PnDfUNqYmaocuxY994DKxAqy/q06j7xlsc5EaA4PpDcIhEsAk0Y25Xt6xZARWAe/H374O0gvt2nzhWoosQainxCmtK2YcRzilbDsPy5H8icMruePp/o++SloCakyyeOTxedRaJZ8j2/p/qcxI2AP57Sc5qimY0/f73QOy0MNOT9/fulVGDnEGmigoNIVLZ2hBucyWDTwnmafIQ5UPLItO4gG3ZRmzgN0taeZufbLDN1mNhLdOQlefWQ7FY4NPxUoaJkI6+JW9wBDlCEVKx75gerHsmC/wAS8aZWEahqZjKn9urE87AjzgtFYsuGrtvJ6dQzDM44q1Ujga+op9I2vfHwNQIlUybkWvAEfWLAajiCss8GvV6Zmn23RMLh5UsGj55kwqaO7Ie7RAdwAqd5iFx3nXCxbCRwBj37Ad/fk5MSYZ1yiYJYQBqZgzFuuY668BHNzgGWoI062Ufv+caTARNlE/EWynnT9gwFeZquApX8ot20gMocUmOnlr9oPXtM3r8PXnuCRFOMfNLQ7x4a/L5e8GX2iJm9Q2rp0fuNv4milzxllzdBRSfOlYBYmQRCdeni9Ot2eBx8Z3fs/Oqg6QJWnnzG2IlZlgd1QtQqZAOIuOFEzfR1tXiOf3hCusXpofZlls43EFnIjWmy6kcRcdDvEQfJ5blzJ+E+2iN43isLOJr1biZzFNeEXGDHq5omQiSgb4sorT1glyYrC+kVDg2EiIdpTiq5q3U5gfn7QnSMvj1mhUAdu0Ow2OSaoLfFxBoYl2wcOIFq2Q4XiWMT+Vyeo+ogLFO2ZUY7j8oJPmzKfDXpHKqHvCqqesabLFZadK+ZvDiLvgRW/wBowTtBiBIksQfGa04ljBjWCQvrz8JFANj+4Rd2O2K2EE3ET2ylwBl3gVJ8X9RJFvvZ62wAAekjqLBYQqzH/wATtod60u1BRiOelSecH/DTqLGN9PXoU55mCE4Kan4dD04+WsbAGdpRrfDOo8d/hLsfhSyGl7V+xEQh0tDdVV4tJCxthtt5FIYZpE25H6TyP5WBAvuK+tSpyQJZ7FdVc9/ofQyMnEyUpm7t5Y+EFcp43pUa8NYg5J2llFar5iAPpL584PME5xlQCoBsTvsNwJ0J1sN9oAxtGvEBGs+yPv6xNtRj8B1JLN/c1z6WHlBVO+ZmX5byeu5+cVz28BH9VoKo3mfdZ/aIHrt+UfzsPXDiXWlUC16UP0imrDZmlbQT0RQeg+m/1nW+ye0T3KZuABO6M17NBnl+Zr8JtAHfEpeDIInuK8PjXdr0gdw0MLV7c+8f6nD0kJ7BhxBhltLrIixcek6SkxdGQHpa46g2jLuTScGbvhNWSp7GZvFTatGbYI0gxHWytrK0vJNdVK6FjSq9TaohlDrTSeRAW0lW1KNj+sG21ge9lOsthVhQHdXd5feE8Cq0NjIB3ha7COZk9lY1l8DgqymhB1BENX1BvMvBj2zCaCRjoz2qgjXGWEn1gBTBgWXEY98JKeL4jWijWm72pGouKV83MUINreXiUbOwBmP38/d8C7l/qPFoN06585k22BF8NPnMb257U95Pk4eSQVE5KkfmOYV8h8+kOJVrVnPABx+UmpdGCeTEX8QH8UtP0qW9TT6Rb8MXAYxxCMkTDMtY2M4gioYYMjJxTyuajcdCPoecEwrxYW29N7wPqPT4jtGkjLMUslq/EKAiv9StavP3gR1LsZpVrV1Cl69s8/7H7/WXudCJEvOLAqpUdStSpPOkRnO0uOnC7gZP5fTiC4pnzBpp8VcwQcdzPr6fKJAAG0DczlhrO/ZR+p5guIelWY+IxKjPEX6lvCXc+YwXCJnYcAa/aDHYRLp0NhHpnP8AEf4iaAhJ3An0ELjdp6G7+30zN7j+k3XYDHhpVK6boU6hd54cTU40kKXl7hVhy3kfaM21D7SywPrBpHaRSMrE0NjFBeSuluDOIhWzdqgqKm8N9PbhADOImA7J7fZ5c3DBf+WwcPm3NYqB1BNeZ8y/iNegK/ynpD1As6ho4znmYxGGZfIzJOlVpFQcGFUwvso9C+HJpm8cvqPiUeVDTkYadRcnvi/UDSQ/5x3tXs4k8BiSk0CgcD2YfmHvHVoyDECnUMh24if/APGpy/8AUl0GpJYfSIdE5MaHVqexjrByllDwVd/1nQf2iFGtVT/bGT6/xBPqs9vYek9Z0SrzWA5nXoN58oiuosdTypJPlQTF9te3Dle7lApLNq/mb/xEbXT0iz5SvhCkan3Mz/YzZTzZwnTNFuK/vQRbrblVPCTvJRSTraLO021xMxcw1sKIOg/zWGuloK0j84B7wLNjxFGZWJy+Y4f4hzBxkw9dyWHy89xCEweYcojiN+GGGDPpWxipqkwqYv4meRF1/Diraq2Ihgws7QzjTkAPlFNS+kcXpepb2rD+kDxLLLrQ533mtfU/SOALcyjmugEJ5m++T/EXdyWNWNYLqA4mb4DWNlzkmM8LKCiAO+Zs9N0oQSraU+2QefSLIMbynXXav7az3YO3Wwr0uQdImyrxBkTy3U1+G+J0fBdskeUx1NCKE7yPlGZZWy7ERaZVsewt7jSIXpw0tmSbaj0oCR0OvppBk6ZV3kapmOze32ws4zMocOKOptUVrY7jX6xodT0wvTSTiNpaUbInZuz+0JGIH4Z8QuZbUzr1AJ9RUR5zqelelsMPn2mkl2sAiNpmCRt0KtQIXUy8xfi9gZqFHysDUHSh1BBGhjkDofWEF4IwwgePw+1jZcSAP/YPcJWHkvrHtL9/nAlKjwI2wsjupaqWaa4F3mGpJ39ByjMvfW2cQyCUTsZMFqqOg+9YoGxwIUVoed5mNr4ucXZUlszC2d/h8hqfaHqkTGqxvkOf4kliNlEXYDs40xw0wl34ndyA3CD2daFXTWMCBKDOptzNbjNlTBLEiQAucHPNJoFHAUuSeUDoryddkTv6oLsOYnkfw8w4p3sypr+Wg/7qmH/6zH+Uzjb6LAtpfw2cOZuEZXUXEs2alNAxNDe16dYZr6guuJC3AHPBmS2lgcVhWyTVysBp4TroaiGgQYUdfcOH/SBLtCYVNyCDTd9osVmh0nVWujFmPIgy4k1ozMR1J9qxOPSXW4A4ckiXrMl/qHmCPmIpho0tnTH/AC+hl0gqTRfEdAACSelNYqVbvGEuoXcHM0WA7MzHI7w90vAUL/ZfOvSKZCwN3WFxhI+kdmcOgqsqp4uSxPrb0EUZyYl5+5hB2elDVFpvGUfaOUwFiAxZP2FIavgyncUJFOg+H2i2oxZunT0mZ2vsyfh7r+LL4geJf7lGvUe0EVkbY7GLPQw3G8SS9qtm3QQ1YEBB9m4arBm+Fbk9L0hjMdWojcyJxriZ3qMyPUkMpIYdCLi1ogqG2MoWmx2N/FHFyyizckxK0ZinjpxqCAT5XjOv/DK2BKbH6QidQcgPuPrOj4DbH8wizpbh1O8CnUEag8jHn7UsqbS3M1ahWy+U7Q4YpzaggJcmX0L6wTaGN7oBppoCaCgFfc0G6/OJrqazOO0o9qJt3MyO2Nsze8tVBoAoqb8Sbk9KdIepoQjYfnFbOpcHGY1wmGmhUM5GQtbxEEmmhNCTUjcb6wv1Nek7b/CHo6jxBg8x5LVZKBnOXyqSeAG+KV0keZoLqOpUeVdzCsMqBe+m5gPy941bf2C1TuArDtQUDW31mU5J8onqT5Ey38sXHEog9L1jv6urOMZ+UrpYd5RL2V3blpcqaibgkw5hxBRmZG5ER2sg6lU4+onc8mJu3uyBipHfo2Z5S0zAUzLUVRx+V1rmHEZrCNCnqAVznIlAu+JylsObgix0PMbut4dWwHiaXQ8lD34+UE/liSAASSaAAVJPADeYJmNlJqNi9kBMl5ppdGzHw0AoBa4YVrWsAe7BwJYVbx1Ik4PA+ImjaZjVmvuAUW8hA8vZsYXwtIyxwJOd2ykKKqrtuBCgf9xB9o7Sc4lwFxkTxO2Sf/zmDyX/AMogrL+FmSPaWWwqagHeVNPXSIxKGneRG1Eb4XU+YipBEC1Ui+K5xQwRrxM/t7YqTVLygFm13WDV1qBv31g1PUFDhuInf0+d15ijbLKksIup16b/AKRoiE6lseURLLkMdI4uBF6+mss3Al6bPaBm4Rgfhth7xlsudisOSZE1krqBoeqkFSedIBb4Nu1i5l1/D+oTdGmlwHbbF0CzJgV+JRaHoaWPIwhZ0NXKDI+sozXps4/iAbTxkyaxM12cmxzH2poByi9aqvs7RRyTzNt2O2WBJkTpniKhmWt6Cvg9BccPIQl1Vulzj7MsN1Ah2E7uaXxk56iWzKibpYWhJpvdqinl5XRcVj1MEzHOBK9mscVP7yZZdw3Iov68TvMJ2nWwSW9kR3hMMcTMzvZR8K7gPvACxufHYSPZEljNphcyp8NaUVcxNLXqKUPOLAuGKJgffu3++04LncyWFZVCkEID8LKMpB0oaeGlbUINd1dDQmxfMOfUScZl+IlKs4ZwpSdRWt4Sf0sK0IJ0bVTS9Kw5TYBboYDzb+73j84MjbbtOddrtkrKm4gyqhFsVrapo6tTQ0FuIJHGH67AH0D5fD0ha9yD3h3Y/s0Elpipn/MZcyDcqtof7ivoDDrHO00jcbCAYdtKbfXSBHE0qFAGZgMbhmxOIYA0RPEzbh/n/MT4grXPc8SLF8RwvYRhs/s+Zo7xssqSBRWmGgpx4knWsD8TGx5hCVQ4xk+ghE0YKUQczYgj8qLlU8i5OnQGO1E+6T/dYbLj55+kf7L7VPPBWXISq/8ASz0qo/R4aGnC0Cbynfj1iVnSBRkmC7UaRjpT93LMvESASZbIAxUfFprT9iC4I3B2lEDUsA26mYPEswNVZgDwJ13+9YMmCN5excGVDaM5dGr1H2i/hVtyIs2rtGEvsviD4pqTFDaF0ZQelR8oY3PEYp6Kt21MwJ+MLkbHCNRtIpj1mgtYUw99noASSABcnlAWGIXYRJOnMxpLFF3Glz1rp0im0GdR4lbbLZtak+cTrKxezpww80gc0mit+Io3HUdDr5R2BZuNpkX9H4YypzOo9msak7Z/4Rr3a5CN4yilxutQxk9bUwzkehiY2MA7L4TvsBikAOdprEDiVZWFOuWnWGGwMfD9oMneOex8gNmXihHqCIza1126fcf0lnOBHedElMhajuBlA1C2qeW+8BpwnTlid2xj8wZByWkf/TUSasqTSSiysyBfCHc6liLmmmv0h28BmWvPbOSeT9/pIU7ZM8GGNZrP8LZTlJqa5Sr8aBq0p5wi1xRMtz98++E22AkdqhmwyrcvUBaak6CnWKIxbw1HP3iRsCZlO2ODZ3nFQKzGNvNSKc7RoV3DxiT6n95as6cGN+yc0nBpLcEPKGQg60FlPTLSNhbFcZEZXnIi7FYB5r5UFt7bh9zygLvibVdi1ploTg9iSZEvK4DCtWrfMx1JG8k2pfcITd2Laj/1BB2bZNvUyPaA4RlQz1UEDwrQ5ugCEE8OEdWxOcZ+mJNItDHRv9++I5eFwk00RCp3CpUnpmLCvnHMbF3zmOZtUZP8/piVPspZbB5cwo6moDrT/UKinWkQLydiJbdxhhke4/tG/aDDmZKl7Qw4AnybzAKGqgUatPioPVSeAhih+0zFXS5ofg8ff3vFmK7PSiFxcpQ2GnLVkOspjY0I3A1XkeWhbGIG0GLDq8N/aH1mT29snuGGU5ka6k68wecGpt1j3zsZnd9oYlSpDH1hokGK1VuDkTB7f2UrgmURm1y1F+nAwPJmtVa2MPEuJ2Ucg7xg1NFBoK8xqfWOKgxlbEO0+kLLC0YU4Wt6xIAxiXJHaV46aJYyrQk6kbhwgLjJxAZLH3RRteSPiAsYuBiVtXKxx/C6YqYqYD+eVQX1owJ8OjW37r8TAOrJ8MfGYfWV48wmywmDGEnHJ/yJhzAfpJuQOVakdSIybbSDr+R+/URIDUI7lYDJMeZKuGFwNQWFagbxevWsVtrJYvX2Hz3HI9ZGdsGItsyn/mM2gKihOlrEfvjA+owFAlk4mi2W9UAZlJGhqawKtlcaWPHHIP0kHY7Q3uQbu2blu+V4NXXWDruYMewzkftIJPAEjMm3zKBUb+G716RVr1Vy9K7+v3+3znY2wYj2rhRNLS95BKf3C9PP50jq/NYUHy+I/mWBwMzN7GxLK0q5bMxlEEk6k5PIUpyh6i3+4flHKCNx85qsSoplXQEHrrWLWtq3EaXPtGZntHtjuVYimfMESugsCTa9bn06xRV1vo7cmPJUDg/eYn2ZswP+JMZ3Zt+WpbpUi3oByi7vg6RHgdIwB+Z/1H6bFXTQ0rQ0r6AmKjc4gG6kjft7pMYVpZHirawa6nlQ2itiFeZAdLO35cwnYeLkpPoiiW0ygeX+RxSzqDow3rvFdaR1bk4zxFOrps0ZJyBwe49xlmyZCSp+JwJH4TUmyxwWYPGo5BgaQ4W4B7xO3L1raORsfl3nP+1+FdQUN+5cgnkaAHzt6x3T+VysaBDKGHebXHdlJjL4maaaXLNv5Amwho1mM1/iFIPGPlMliNg5GIK0pxFPaJCx5bFcZU5lD4IDQCOxLieYdjKYEVoCCV3HiCNLiJBIg3UMMQjtPhFlTRl+BwHXhQ8Pn5xaxQDtE63yu/MUYnE/h01t9Y7G0l22jX+Hc1BiJhambu6Le9yC1Bv0EL9T7Ex/xDOgY9Z0jIJqFDod+8HcRGU6TKBwZ5J2k0uWub45bZGPFSCQelR7wE2MiAr7Sn6GXwCfjC3YTvFLKmvxI1CK8RUGILm/es4PcH9syPZ5hMjD0+JJS05LXyAEStVhOLNG3wJ/Kdkdsy6ZiVA3GCMagOM/GQMwIYnMx/St/PcPr5QtnUSew/Xt9+6W4iqbiPx5VNe9Qf6hEdMM3L8RJPEqmbN7jFEEeGrunQhqeYh22tq7/dvD9OdUIWZ4SecSDtNNh5gJkO00hS6M4PdqWmED8zVVUSu6pb0Bi1LHLY52Hy+xNJNgAJr9nyFSSRQmcyA0SxX9NP0jz9YKqgIw/wAjFLXZrB/xB79/X4wRJvjMogo4FcpA43atTmJrr9oCoYeUiXLDAcHIP3jHbEm2G14mhr0B+8UO2R6yQ+4++Zju2BysNxVUuNQcim3MGC9OMGNocr8z+pmh7RYgpOwU8/FMkqhbiaF/mR6wS4HG3beZnTAFXT3wtpIm4sNQEGSpYbiasL+g9I5TqORA40VFT6xTsefi8MoBLlf0zASB0rceRhpbmHebN3TdLdxjPuM1GCxcvFoQy33qdRzU/aCLcCcGY9tFvSvlT8/5iDbnZ8ygXUlk32uvWm7nF8x/petFp0sMH6GZuZJrQAXJoPt6xxj5PeQ7X46We7lS/EZYAzbqAZaAwRyOIgM4ye+8zb3H7/escJVjI7PxhkzVmAZipJod9QQeljFXTUpETsXWChnY9h4nPTLoQrA8QwDD2MZejJK+kwXBU4McvhkIbMKhlyt01HpFGpAzODTL4zPhXvXIT4X3HkeBjPs6Y8iFBBhqbbVxRjfjAX1n2h8+87EGws+bPcy5d6HxN+VRxY7oPT0z2fCcSBGG0MUkpcimqrq36jvP2HCkTeV/8dfA+p9ZA9TE3Z/HLiNoypSeIJWax3AKLeeYraHfw/pGB1tKu20Z9tMSRj5CE2aXMYDopBPO9fUQ31KNqLHjAx+8Z6IjiUyJtVI8/vCmMDE2WXcNFPaPDrMw7AuJZBVgzWUEGgzHcDpXdWK0EizIGYw3lwT9/f6QPs7tmZh58xcQCDNbOrHQ13A6WFB0A3Q1qx5l+BnPULEA9JuckucUdspZKlG3iooaHgRqInxA/MzyjV5A7wKZtBe8KZbKWBPJQQT5nwjnCVjam9wjaUlUDZ3OPz+95znbTNiMRkW7THCjzNPQfIQ30wwNRjrkVp8JqP4tTxLGEUWyktTkKAe0GA1Er7pk9D/kxge3ttvh8J3ks5XmEKG3gLQmnqfeB9PXqwDLsqknPb94+lY9ZtT3rEbqKyjrm3+0UVUPJj71moDCD8wfp/3IzJFPEhuDZga+8ECDtBizPlbv2MMlbSM8FAcuJUeGpos0DVTur8tbioi2dXxir0CkhjvWefVff9/rMdtOjhigMthUMptlOhpw4coulpzgzTUMBgnPofWZYmsGEG0Fm7+kFWLNF5mRfESLYaN9mdq8VIoJTkhSPCwBFBbLVhVVpa0UNCHcxa5Fs9lcmdl7K7WGIlI5IBdQ2UkVH6hzoaisIhMMVJmWwKnBj4y0NUYAgi4IqCOYO6LYTOkyN4mm9m8EpL9yxOuVXcA9BmA8tIE70IMkZ+UuCxinbW2WRcsvDTFQfCiS6jqctqmELHa9sAhV+MuBiY3Eycdi2yrJmKp/pIPmTQCGaKakO3mM4mdA7IbBl7MkM8wgzpnxU5XCL8yfsI0TYK11PBHzHAmI7d9o1bGSDQO8pizgGhUMuUIDTeDmPQcYFVqdWZttUYrOhgfSPlklpYYGzAMp3jh0IMJ4m9ReD8JXgJomy3VlGdK5lIqLjI4I3qajyaBDNbZH2I1bgYB4O38TJ4d0kzWkghEtmkYmrJ1R1B6glRDtn9xQ459R+4lUUqMc49OY9wTAH8CYxP6ZbBh5Cayt5gt0EKEH/MYhyTjzce/n6Z/aS2hjJksOBLYGY2Znmui3OgUA1pwAzG5iAqsMZ/LvKppyCTnHGIf2G7NlZv8AMzrtTwilKV1NDetLXpqbQUWZ8q8RPrb8jSJk/wCLe0s2LyfoW44Fr5f/AIhfWHumrO7Hv+0WqcLXgTz+IoySsJIrWYsvNMXgSAKnhU19IJUgU5kGwkGbec9Dl72bMPCUMqjpcL6RnArnck/Af7muoBGQij/7HJ/QmXSMM7n8N5gbg/uKksPKCirVsuc++AsdFHnUY932DANs7OYUJHdzBcGtASNCD+U+3TSKvqQ+YQlFqkEA5H3+cAnfjsWIpM0caeLStP6tacaxfZhJH9kaR7Pb4f6/iZbauz2l0cXRrf2sNVPzHLpBq3yJQuCxEUYloOIJ9oraha5pBxnEQcBmxLppC+EkL+99IpuTxBvdpGANof2V2rPlzQqgOldxun9SsNDy36W1itlNbebvM/w2ufYTaYHtFiMNMdgTPzbpjkhSDQkHW97chCL4B353+/lCJ02R5tsTQntizKMkvxUvUW6a2p0MKF2O2337oM04lJ7Xzl+LCy25iYwt0ymppzHlBQ1Pdd5QqZ7tPt60tV7uSAHsGHiIJNKEGgDdTSC125BCgAypWZza/bkMwozlrgsyjXcFqco9CIgdPbYdTb/P9hJGBMicXI7xjMmktmqWILVPVftDRquK+VfrLq4HM3PZnbqT5cyWjAtJIZbEVQgVsdaPmBP9QhW2hq0BaaHR2gsVjXZwQzRMU0emVl0zKdQRvpqCND5iAjYbzStJK6W+RlXajswmIWqnK4+Ft45MN4/YjqrDUdtxKLYSMNsfWZDD9iMZmozKF/UpzegNIbbqK8bAy62uP8hN7sDshKlpXxmZp3jgVXiVGgNKgGnrC7Bn52EFZ1bA4JjHbXaRJKMkgiZPpRQLqp0q5HDhqeWsTWFWKrQ9hydhMJsfs4qO2KxTFyDnZn3trYcSYZ8UnYbCHKqmw3MxfanaZmTnJNWJzMee4eQhrp68jUYpfcBsJ1rZGDJxDS8xWWBuADMQSCS2uo0rSMagBn0zf6izFWvk/QQvD4J+8nMztVGKqcxqARW17DKRFwrEtk8e+LGxMKAo33O333niYQzBl1BrSvHWvmRSKKury+v6y1jrX5vTH5fe8z+NfuCrEHKQVzb1OtDxAtzA5GJpJDYMZZfEBA55+/j9ZZsp0mTZuHmiqvcjnvpwINLw0BhsxHqAQgdeRMP2p2a2GmvKa+U2PFTdT6fWG05lDYLK9QmeSUW0BJ4AEn2hjMQK55jCT2bxM1h4Qo3szC3kCWJ8onWqiAtR3PE1eyezk2QKEoVO8H6MBeF2cZzmN0AJtNJI2Z3hLU14wg9b2OcCTacnAjjB7HAtatIMvRsB2ir1NjM+xGytbRV+jeDNLTN7X2ScpAANb0OltIWCFDKaN95npPZeZiG/GmFJCm4WgqaWCgClrXOkaPTlV3x84UUK0m/ZXCTGCqHS+WocmvM5q310hkXekMelr5xNPL7G4WQyT5TTZWWxKNWxtVgwOZTXxcr2pFWw6+biDROyjccQDtBg5c1pktXV8jZWpuPTUD91hAqammpRcLEwYBsJsVJmZHLTZJ0ObxJzFdRyPlz6xEsGQMH9ZARkPOR75vsHtOWi+JqtuqCB5ki0LqhXkQNiMx24i/aE959jMGX9KsKed7+cQzMe0KgSvfG/vg0oyJQqSDT8q3J9LDziVVpWy4niYvth2jub+P8AJLBsg4nn7npDtFBf4RG24KMDmc/diTUmpjUG3Ezzk8z9N4CUO+mWGqt5mqk+YVfQR5/pQGJz2normPhL8/v6wOQ5ae6k2Y0I0sNNIrUSzEHvCsAtKsOQJ5MNJqgWAdAOmcD7xB2YY9ZYDNJJ9D+kXdp1DyMcGuJaymT+kkkEjmQSIJTvqzK9P5GpK99QPv4iNxl2qwFhlB9UQn3hgTuemGfvcwP+LA/HkH9Ukg86MafMwz2iHTHYj3zMbEljKOevqREWEyGOOJt8H8MLkmCyYVglDTSGuAbe0U5O8qSZo2lhRRbCG+BtGK2JGTPZMw1N4gMZzjaEd6ai8FVjmCwMSja8sZa0vX7xTqACmZR/ZmW2tNIyqDbKDTrrADxiMKBpisWdacY5DLH2ZqNuOVwyFTQ55f8A3D16Q0vsyKACTn0M5VtdymNJU0Pe08i1CDxEcACCD75U+VgROobJQd2LQmnEPZ7UKmIOEVYymTAsTLFrCKSpJma7TzSkh2Q0IFiOsHpAZwDF3JwZy2Yakk3NdTGrM88z4RE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2926212" y="1504442"/>
            <a:ext cx="3600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DIVERSIFICACIÓN DE MERCADOS   </a:t>
            </a:r>
            <a:endParaRPr lang="es-EC" b="1" dirty="0"/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26527" t="18541" r="26402" b="28576"/>
          <a:stretch/>
        </p:blipFill>
        <p:spPr bwMode="auto">
          <a:xfrm>
            <a:off x="899592" y="2315779"/>
            <a:ext cx="5030164" cy="3735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724128" y="4291720"/>
            <a:ext cx="64807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6526612" y="3908910"/>
            <a:ext cx="20058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Acuerdos comerciales con la Unión Europea entra en vigencia en el 2016 «libre de aranceles»</a:t>
            </a:r>
            <a:endParaRPr lang="es-EC" sz="1400" dirty="0"/>
          </a:p>
        </p:txBody>
      </p:sp>
      <p:cxnSp>
        <p:nvCxnSpPr>
          <p:cNvPr id="8" name="7 Conector curvado"/>
          <p:cNvCxnSpPr/>
          <p:nvPr/>
        </p:nvCxnSpPr>
        <p:spPr>
          <a:xfrm rot="16200000" flipH="1">
            <a:off x="3143716" y="2144732"/>
            <a:ext cx="1555226" cy="101331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14 Flecha derecha"/>
          <p:cNvSpPr/>
          <p:nvPr/>
        </p:nvSpPr>
        <p:spPr>
          <a:xfrm rot="20504914">
            <a:off x="5771155" y="2991127"/>
            <a:ext cx="64807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6465603" y="231577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L</a:t>
            </a:r>
            <a:r>
              <a:rPr lang="es-EC" sz="1400" dirty="0" smtClean="0"/>
              <a:t>a </a:t>
            </a:r>
            <a:r>
              <a:rPr lang="es-EC" sz="1400" dirty="0"/>
              <a:t>Corporación de Floricultores del </a:t>
            </a:r>
            <a:r>
              <a:rPr lang="es-EC" sz="1400" smtClean="0"/>
              <a:t>Sur participará </a:t>
            </a:r>
            <a:r>
              <a:rPr lang="es-EC" sz="1400" dirty="0" smtClean="0"/>
              <a:t>en la feria de China (mercado </a:t>
            </a:r>
            <a:r>
              <a:rPr lang="es-EC" sz="1400" dirty="0"/>
              <a:t>o</a:t>
            </a:r>
            <a:r>
              <a:rPr lang="es-EC" sz="1400" dirty="0" smtClean="0"/>
              <a:t>bjetivo Corea del Sur)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095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84584" y="26296"/>
            <a:ext cx="10177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 Y RECOMENDACIONES  </a:t>
            </a:r>
            <a:endParaRPr lang="es-EC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17613710"/>
              </p:ext>
            </p:extLst>
          </p:nvPr>
        </p:nvGraphicFramePr>
        <p:xfrm>
          <a:off x="61156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660232" y="2530595"/>
            <a:ext cx="15121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Promoción internacional 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742742" y="3787575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Relación ganar – ganar  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749494" y="5413865"/>
            <a:ext cx="1512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Investigación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40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01587862"/>
              </p:ext>
            </p:extLst>
          </p:nvPr>
        </p:nvGraphicFramePr>
        <p:xfrm>
          <a:off x="251520" y="0"/>
          <a:ext cx="84249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1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552728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COMERCIALIZACIÓN DE ROSAS A NIVEL MUNDIAL </a:t>
            </a:r>
            <a:endParaRPr lang="es-EC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oemv.es/sitefiles/img/productos/850/imProducto_841_1_no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477943"/>
            <a:ext cx="83845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para RO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6" y="160339"/>
            <a:ext cx="1807369" cy="117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99792" y="1625570"/>
            <a:ext cx="531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COMERCIALIZACIÓN  INTERCONTINENTAL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 rot="9196668" flipH="1">
            <a:off x="7093239" y="3220395"/>
            <a:ext cx="286115" cy="1353314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Flecha curvada hacia la izquierda"/>
          <p:cNvSpPr/>
          <p:nvPr/>
        </p:nvSpPr>
        <p:spPr>
          <a:xfrm rot="6009769" flipH="1">
            <a:off x="4482326" y="1286354"/>
            <a:ext cx="253646" cy="4654516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Flecha curvada hacia la izquierda"/>
          <p:cNvSpPr/>
          <p:nvPr/>
        </p:nvSpPr>
        <p:spPr>
          <a:xfrm rot="19465438" flipH="1">
            <a:off x="6941419" y="4127044"/>
            <a:ext cx="168660" cy="761808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Flecha curvada hacia la izquierda"/>
          <p:cNvSpPr/>
          <p:nvPr/>
        </p:nvSpPr>
        <p:spPr>
          <a:xfrm rot="9196668" flipH="1">
            <a:off x="7032823" y="3644486"/>
            <a:ext cx="207134" cy="73996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Flecha curvada hacia la izquierda"/>
          <p:cNvSpPr/>
          <p:nvPr/>
        </p:nvSpPr>
        <p:spPr>
          <a:xfrm rot="6013222" flipH="1">
            <a:off x="4541486" y="1222104"/>
            <a:ext cx="342012" cy="5229192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19 Flecha curvada hacia la izquierda"/>
          <p:cNvSpPr/>
          <p:nvPr/>
        </p:nvSpPr>
        <p:spPr>
          <a:xfrm rot="9196668" flipH="1">
            <a:off x="1713649" y="3240220"/>
            <a:ext cx="256523" cy="85746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1" name="20 Flecha curvada hacia la izquierda"/>
          <p:cNvSpPr/>
          <p:nvPr/>
        </p:nvSpPr>
        <p:spPr>
          <a:xfrm rot="6635762" flipH="1">
            <a:off x="2556135" y="2619299"/>
            <a:ext cx="287313" cy="1691518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29437" y="3486006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América Central y Sudamérica hacia Norteamérica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868145" y="4866816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América Central hacia Sudamérica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42065" y="1994900"/>
            <a:ext cx="183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Sudamérica, Centroamérica, Oriente Medio y África hacia Europa  </a:t>
            </a:r>
            <a:endParaRPr lang="es-EC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059832" y="2244394"/>
            <a:ext cx="1296144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Holanda sede mundial del comercio de flores</a:t>
            </a:r>
            <a:endParaRPr lang="es-EC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339061" y="3913749"/>
            <a:ext cx="1589653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b="1" u="sng" dirty="0" smtClean="0"/>
              <a:t>Fuertes Competidores </a:t>
            </a:r>
            <a:r>
              <a:rPr lang="es-EC" sz="1400" dirty="0" smtClean="0"/>
              <a:t>Colombia, Ecuador</a:t>
            </a:r>
            <a:r>
              <a:rPr lang="es-EC" sz="1400" dirty="0"/>
              <a:t>, México, Costa Rica, países africanos y la India.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942065" y="5097648"/>
            <a:ext cx="2527625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400" b="1" u="sng" dirty="0" smtClean="0"/>
              <a:t>Década de  los 90</a:t>
            </a:r>
          </a:p>
          <a:p>
            <a:r>
              <a:rPr lang="es-EC" sz="1400" dirty="0"/>
              <a:t>Japón, Holanda y Estados Unidos controlaban el 50% del valor de la producción mundial  y el 20% del cultivo de flores.</a:t>
            </a:r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9705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27969" y="401824"/>
            <a:ext cx="5400600" cy="1008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¿Por qué las rosas ecuatorianas son apetecidas en el mercado Ruso?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71011" y="3816425"/>
            <a:ext cx="18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Forma, capacidad y apertura del botón </a:t>
            </a:r>
            <a:endParaRPr lang="es-EC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6445" y="2120226"/>
            <a:ext cx="186172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Aroma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84931" y="4567473"/>
            <a:ext cx="186172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Tamaño del botón y largo del tallo </a:t>
            </a:r>
            <a:endParaRPr lang="es-EC" sz="1600" dirty="0"/>
          </a:p>
        </p:txBody>
      </p:sp>
      <p:pic>
        <p:nvPicPr>
          <p:cNvPr id="4098" name="Picture 2" descr="https://encrypted-tbn1.gstatic.com/images?q=tbn:ANd9GcTQGOQyocQzYMczgiztLnEcQ0k4fls_rb71mBsQZ6BkQ47q0T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960"/>
            <a:ext cx="260985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09486" y="2675242"/>
            <a:ext cx="186172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Intensidad del color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97486" y="5317262"/>
            <a:ext cx="18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Forma del tallo y aspecto del follaje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84931" y="6047129"/>
            <a:ext cx="1798949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Resistencia al viaje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6446" y="3177728"/>
            <a:ext cx="18147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/>
              <a:t>Duración en el florero</a:t>
            </a:r>
            <a:endParaRPr lang="es-EC" sz="1600" dirty="0"/>
          </a:p>
        </p:txBody>
      </p:sp>
      <p:pic>
        <p:nvPicPr>
          <p:cNvPr id="1026" name="Picture 2" descr="Las rosas ecuatorianas conquistan al mun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r="19573"/>
          <a:stretch/>
        </p:blipFill>
        <p:spPr bwMode="auto">
          <a:xfrm flipH="1">
            <a:off x="4105524" y="2425411"/>
            <a:ext cx="4519674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759486" y="2212559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27 Flecha derecha"/>
          <p:cNvSpPr/>
          <p:nvPr/>
        </p:nvSpPr>
        <p:spPr>
          <a:xfrm>
            <a:off x="782896" y="2766475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28 Flecha derecha"/>
          <p:cNvSpPr/>
          <p:nvPr/>
        </p:nvSpPr>
        <p:spPr>
          <a:xfrm>
            <a:off x="759485" y="3388909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Flecha derecha"/>
          <p:cNvSpPr/>
          <p:nvPr/>
        </p:nvSpPr>
        <p:spPr>
          <a:xfrm>
            <a:off x="805177" y="4117557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Flecha derecha"/>
          <p:cNvSpPr/>
          <p:nvPr/>
        </p:nvSpPr>
        <p:spPr>
          <a:xfrm>
            <a:off x="826555" y="4856774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2" name="31 Flecha derecha"/>
          <p:cNvSpPr/>
          <p:nvPr/>
        </p:nvSpPr>
        <p:spPr>
          <a:xfrm>
            <a:off x="782896" y="5563482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3" name="32 Flecha derecha"/>
          <p:cNvSpPr/>
          <p:nvPr/>
        </p:nvSpPr>
        <p:spPr>
          <a:xfrm>
            <a:off x="826555" y="6124073"/>
            <a:ext cx="288032" cy="92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31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ZONAS DE CULTIVO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751718"/>
              </p:ext>
            </p:extLst>
          </p:nvPr>
        </p:nvGraphicFramePr>
        <p:xfrm>
          <a:off x="817472" y="908720"/>
          <a:ext cx="34563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http://api.ning.com/files/gkyeY5S7fAz9S1unrNOyynV8dCPZjRnwimUZ6SHjRygVHhZ-WUI3hVfSyTUBVzwK8gK4R-6PM5Fl18P4dhWLxkmmEeq3wN79/FloresecuatorianasbuscanganarmercadoenSuizayCat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8" t="66821" b="2235"/>
          <a:stretch/>
        </p:blipFill>
        <p:spPr bwMode="auto">
          <a:xfrm>
            <a:off x="4930996" y="1052736"/>
            <a:ext cx="3227277" cy="23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pi.ning.com/files/gkyeY5S7fAz9S1unrNOyynV8dCPZjRnwimUZ6SHjRygVHhZ-WUI3hVfSyTUBVzwK8gK4R-6PM5Fl18P4dhWLxkmmEeq3wN79/FloresecuatorianasbuscanganarmercadoenSuizayCat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7" t="66256" r="20155" b="2800"/>
          <a:stretch/>
        </p:blipFill>
        <p:spPr bwMode="auto">
          <a:xfrm>
            <a:off x="289488" y="3449160"/>
            <a:ext cx="2811537" cy="27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66257"/>
            <a:ext cx="3743651" cy="15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http://www.andes.info.ec/sites/default/files/styles/large/public/field/image/expoflores-edu_0.jpg?itok=vMo7gry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68" y="4691366"/>
            <a:ext cx="22721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2857" y="634067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chemeClr val="bg1">
                    <a:lumMod val="50000"/>
                  </a:schemeClr>
                </a:solidFill>
              </a:rPr>
              <a:t>(PROECUADOR, 2014)</a:t>
            </a:r>
            <a:endParaRPr lang="es-EC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103948" y="312738"/>
            <a:ext cx="3456384" cy="9046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PROBLEMA </a:t>
            </a:r>
            <a:endParaRPr lang="es-EC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10654440"/>
              </p:ext>
            </p:extLst>
          </p:nvPr>
        </p:nvGraphicFramePr>
        <p:xfrm>
          <a:off x="3023320" y="1412775"/>
          <a:ext cx="5509120" cy="448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Resultado de imagen para RO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AutoShape 4" descr="Resultado de imagen para ROS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03165" y="907028"/>
            <a:ext cx="2296663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es-ES_tradnl" b="1" dirty="0" smtClean="0"/>
              <a:t>ANÁLISIS </a:t>
            </a:r>
            <a:r>
              <a:rPr lang="es-ES_tradnl" b="1" dirty="0"/>
              <a:t>DEL IMPACTO </a:t>
            </a:r>
            <a:r>
              <a:rPr lang="es-ES_tradnl" b="1" dirty="0" smtClean="0"/>
              <a:t>ECONÓMICO </a:t>
            </a:r>
            <a:r>
              <a:rPr lang="es-ES_tradnl" b="1" dirty="0"/>
              <a:t>DE LA CAIDA DE EXPORTACIONES DE ROSAS DE ECUADOR A RUSIA DURANTE EL PERIODO 2014</a:t>
            </a:r>
            <a:r>
              <a:rPr lang="es-EC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148064" y="3212976"/>
            <a:ext cx="13681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C" sz="1200" b="1" dirty="0" smtClean="0"/>
              <a:t>CONCENTRACIÓN EXCESIVA EN UN SOLO PRODUCTO Y MERCADO PRINCIPAL.</a:t>
            </a:r>
            <a:endParaRPr lang="es-EC" sz="1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0374" y="3336683"/>
            <a:ext cx="274347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1) ¿De </a:t>
            </a:r>
            <a:r>
              <a:rPr lang="es-EC" sz="1400" dirty="0"/>
              <a:t>qué manera afecta la disminución de las exportaciones a la economía local?</a:t>
            </a:r>
          </a:p>
          <a:p>
            <a:pPr algn="just"/>
            <a:r>
              <a:rPr lang="es-EC" sz="1400" dirty="0" smtClean="0"/>
              <a:t>2) ¿De </a:t>
            </a:r>
            <a:r>
              <a:rPr lang="es-EC" sz="1400" dirty="0"/>
              <a:t>qué manera influye la situación económica de Rusia en la importación de rosas ecuatorianas?</a:t>
            </a:r>
          </a:p>
          <a:p>
            <a:pPr algn="just"/>
            <a:r>
              <a:rPr lang="es-EC" sz="1400" dirty="0" smtClean="0"/>
              <a:t>3) ¿Las </a:t>
            </a:r>
            <a:r>
              <a:rPr lang="es-EC" sz="1400" dirty="0"/>
              <a:t>políticas comerciales ecuatorianas incentivan la exportación de rosas hacia Rusia?</a:t>
            </a:r>
          </a:p>
          <a:p>
            <a:pPr algn="just"/>
            <a:r>
              <a:rPr lang="es-EC" sz="1400" dirty="0" smtClean="0"/>
              <a:t>4) ¿Cuáles </a:t>
            </a:r>
            <a:r>
              <a:rPr lang="es-EC" sz="1400" dirty="0"/>
              <a:t>son las ventajas y desventajas competitivas de Ecuador frente a otros países competidores que exportan rosas a Rusia?</a:t>
            </a:r>
          </a:p>
          <a:p>
            <a:pPr algn="just"/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val="19871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594"/>
            <a:ext cx="8208912" cy="102614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s-EC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DELIMITACIÓN</a:t>
            </a:r>
            <a:r>
              <a:rPr lang="es-EC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s-EC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94846341"/>
              </p:ext>
            </p:extLst>
          </p:nvPr>
        </p:nvGraphicFramePr>
        <p:xfrm>
          <a:off x="300913" y="1340768"/>
          <a:ext cx="39449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0445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5076056" y="105273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PARTIDA ARANCELARIA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ROSAS</a:t>
            </a:r>
          </a:p>
          <a:p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Sección II: </a:t>
            </a:r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PRODUCTOS </a:t>
            </a:r>
            <a:r>
              <a:rPr lang="es-EC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 REINO VEGETAL</a:t>
            </a:r>
          </a:p>
          <a:p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Flecha a la derecha con muesca"/>
          <p:cNvSpPr/>
          <p:nvPr/>
        </p:nvSpPr>
        <p:spPr>
          <a:xfrm>
            <a:off x="3408659" y="3537012"/>
            <a:ext cx="1209891" cy="504056"/>
          </a:xfrm>
          <a:prstGeom prst="notched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12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Mercado Ruso </a:t>
            </a:r>
            <a:endParaRPr lang="es-EC" b="1" dirty="0"/>
          </a:p>
        </p:txBody>
      </p:sp>
      <p:sp>
        <p:nvSpPr>
          <p:cNvPr id="8" name="AutoShape 2" descr="Resultado de imagen para mercado ru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42" y="2164373"/>
            <a:ext cx="4608512" cy="254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0375" y="1863408"/>
            <a:ext cx="159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P</a:t>
            </a:r>
            <a:r>
              <a:rPr lang="es-EC" sz="1600" dirty="0" smtClean="0"/>
              <a:t>rimer </a:t>
            </a:r>
            <a:r>
              <a:rPr lang="es-EC" sz="1600" dirty="0"/>
              <a:t>productor </a:t>
            </a:r>
            <a:r>
              <a:rPr lang="es-EC" sz="1600" dirty="0" smtClean="0"/>
              <a:t>del mundo de  </a:t>
            </a:r>
            <a:r>
              <a:rPr lang="es-EC" sz="1600" dirty="0"/>
              <a:t>gas natural y de </a:t>
            </a:r>
            <a:r>
              <a:rPr lang="es-EC" sz="1600" dirty="0" smtClean="0"/>
              <a:t>petróleo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2741" y="389473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Exportador </a:t>
            </a:r>
            <a:r>
              <a:rPr lang="es-EC" sz="1600" dirty="0"/>
              <a:t>de diamantes, níquel y platino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19672" y="494116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Abarca el 10</a:t>
            </a:r>
            <a:r>
              <a:rPr lang="es-EC" sz="1600" dirty="0"/>
              <a:t>% de las tierras agrícolas a nivel mundial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450598" y="4797152"/>
            <a:ext cx="2785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S</a:t>
            </a:r>
            <a:r>
              <a:rPr lang="es-EC" sz="1600" dirty="0" smtClean="0"/>
              <a:t>ectores </a:t>
            </a:r>
            <a:r>
              <a:rPr lang="es-EC" sz="1600" dirty="0"/>
              <a:t>más desarrollados son la química, la metalurgia, la construcción mecánica y la industria de la defensa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44496" y="126876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El sector de servicios representa el 60% y el sector industrial representa el 30% de la población</a:t>
            </a:r>
            <a:endParaRPr lang="es-EC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16876" y="2325073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L</a:t>
            </a:r>
            <a:r>
              <a:rPr lang="es-EC" sz="1600" dirty="0" smtClean="0"/>
              <a:t>a </a:t>
            </a:r>
            <a:r>
              <a:rPr lang="es-EC" sz="1600" dirty="0"/>
              <a:t>producción de cereales y concentración de ganado, </a:t>
            </a:r>
            <a:r>
              <a:rPr lang="es-EC" sz="1600" dirty="0" smtClean="0"/>
              <a:t>contribuye </a:t>
            </a:r>
            <a:r>
              <a:rPr lang="es-EC" sz="1600" dirty="0"/>
              <a:t>con el 3,9% del PIB.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016876" y="6176557"/>
            <a:ext cx="159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C" sz="1200" dirty="0">
                <a:solidFill>
                  <a:schemeClr val="bg1">
                    <a:lumMod val="50000"/>
                  </a:schemeClr>
                </a:solidFill>
              </a:rPr>
              <a:t>(Santander, 2016)</a:t>
            </a:r>
          </a:p>
          <a:p>
            <a:endParaRPr lang="es-EC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5688632" cy="576064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Crisis Financiera Rusa</a:t>
            </a:r>
            <a:endParaRPr lang="es-EC" b="1" dirty="0"/>
          </a:p>
        </p:txBody>
      </p:sp>
      <p:sp>
        <p:nvSpPr>
          <p:cNvPr id="3" name="AutoShape 2" descr="Resultado de imagen para CRISIS FINANCIERA R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24" y="1484784"/>
            <a:ext cx="3142567" cy="17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Resultado de imagen para RUSIA R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60" y="3996001"/>
            <a:ext cx="2831052" cy="19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148478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/>
              <a:t>H</a:t>
            </a:r>
            <a:r>
              <a:rPr lang="es-EC" dirty="0" smtClean="0"/>
              <a:t>uida </a:t>
            </a:r>
            <a:r>
              <a:rPr lang="es-EC" dirty="0"/>
              <a:t>vertiginosa de capitales </a:t>
            </a:r>
            <a:endParaRPr lang="es-EC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C" dirty="0"/>
              <a:t>P</a:t>
            </a:r>
            <a:r>
              <a:rPr lang="es-EC" dirty="0" smtClean="0"/>
              <a:t>érdida </a:t>
            </a:r>
            <a:r>
              <a:rPr lang="es-EC" dirty="0"/>
              <a:t>de valor del rublo que cayó 60</a:t>
            </a:r>
            <a:r>
              <a:rPr lang="es-EC" dirty="0" smtClean="0"/>
              <a:t>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/>
              <a:t>S</a:t>
            </a:r>
            <a:r>
              <a:rPr lang="es-EC" dirty="0" smtClean="0"/>
              <a:t>anciones </a:t>
            </a:r>
            <a:r>
              <a:rPr lang="es-EC" dirty="0"/>
              <a:t>comerciales por parte de la UE 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378904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Restricción de importaciones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/>
              <a:t>El 1% de la población posee el 71% de los activos privados</a:t>
            </a:r>
            <a:endParaRPr lang="es-EC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El consumo de rosas de la gente común se ve afectado por la crisis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37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1484</Words>
  <Application>Microsoft Office PowerPoint</Application>
  <PresentationFormat>Presentación en pantalla (4:3)</PresentationFormat>
  <Paragraphs>212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Tema de Office</vt:lpstr>
      <vt:lpstr>Austin</vt:lpstr>
      <vt:lpstr>Aspecto</vt:lpstr>
      <vt:lpstr>Presentación de PowerPoint</vt:lpstr>
      <vt:lpstr>OBJETIVO GENERAL </vt:lpstr>
      <vt:lpstr>COMERCIALIZACIÓN DE ROSAS A NIVEL MUNDIAL </vt:lpstr>
      <vt:lpstr>¿Por qué las rosas ecuatorianas son apetecidas en el mercado Ruso?</vt:lpstr>
      <vt:lpstr>ZONAS DE CULTIVO </vt:lpstr>
      <vt:lpstr>EL PROBLEMA </vt:lpstr>
      <vt:lpstr>DELIMITACIÓN </vt:lpstr>
      <vt:lpstr>Mercado Ruso </vt:lpstr>
      <vt:lpstr>Crisis Financiera Rusa</vt:lpstr>
      <vt:lpstr>Caída del precio del petróleo </vt:lpstr>
      <vt:lpstr>¿Por qué exportar rosas a Rusia?</vt:lpstr>
      <vt:lpstr>Participación de las exportaciones de Rosas Ecuatorianas</vt:lpstr>
      <vt:lpstr>Principales destinos de exportación de las rosas ecuatorianas </vt:lpstr>
      <vt:lpstr>Empresas Exportadoras e Importadoras de Rosas Ecuatorianas </vt:lpstr>
      <vt:lpstr>   En Estados Unidos para el año 2014 hubo una tendencia a la baja ubicándose en  -13% de las exportaciones en toneladas mientras que en Europa y Rusia las exportaciones crecieron en 29% con respecto al 2013 pero en comparación con el 2015 las exportaciones cayeron en -7 puntos porcentuales.  </vt:lpstr>
      <vt:lpstr> IMPACTOS ECONÓMICOS  </vt:lpstr>
      <vt:lpstr>Impactos socioeconómicos</vt:lpstr>
      <vt:lpstr>Presentación de PowerPoint</vt:lpstr>
      <vt:lpstr>Normativa Legal.- Política Comercial </vt:lpstr>
      <vt:lpstr>Régimen Económico Aduanero </vt:lpstr>
      <vt:lpstr>ENTIDADES GUBERNAMENTALES </vt:lpstr>
      <vt:lpstr>LA PROPUESTA.- ESTRATEGIAS </vt:lpstr>
      <vt:lpstr>LA PROPUESTA.- ESTRATEGIAS </vt:lpstr>
      <vt:lpstr>LA PROPUESTA.- ESTRATEGIAS 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Caida del precio del petroleo</dc:title>
  <dc:creator>Patricia</dc:creator>
  <cp:lastModifiedBy>Equipo 1</cp:lastModifiedBy>
  <cp:revision>203</cp:revision>
  <dcterms:created xsi:type="dcterms:W3CDTF">2015-12-22T02:42:23Z</dcterms:created>
  <dcterms:modified xsi:type="dcterms:W3CDTF">2016-03-11T19:32:30Z</dcterms:modified>
</cp:coreProperties>
</file>