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 id="2147483660" r:id="rId2"/>
    <p:sldMasterId id="2147483672" r:id="rId3"/>
  </p:sldMasterIdLst>
  <p:notesMasterIdLst>
    <p:notesMasterId r:id="rId29"/>
  </p:notesMasterIdLst>
  <p:sldIdLst>
    <p:sldId id="256" r:id="rId4"/>
    <p:sldId id="257" r:id="rId5"/>
    <p:sldId id="258" r:id="rId6"/>
    <p:sldId id="297" r:id="rId7"/>
    <p:sldId id="259" r:id="rId8"/>
    <p:sldId id="261" r:id="rId9"/>
    <p:sldId id="295" r:id="rId10"/>
    <p:sldId id="264" r:id="rId11"/>
    <p:sldId id="287" r:id="rId12"/>
    <p:sldId id="269" r:id="rId13"/>
    <p:sldId id="288" r:id="rId14"/>
    <p:sldId id="273" r:id="rId15"/>
    <p:sldId id="275" r:id="rId16"/>
    <p:sldId id="276" r:id="rId17"/>
    <p:sldId id="277" r:id="rId18"/>
    <p:sldId id="278" r:id="rId19"/>
    <p:sldId id="289" r:id="rId20"/>
    <p:sldId id="279" r:id="rId21"/>
    <p:sldId id="280" r:id="rId22"/>
    <p:sldId id="290" r:id="rId23"/>
    <p:sldId id="291" r:id="rId24"/>
    <p:sldId id="296" r:id="rId25"/>
    <p:sldId id="292" r:id="rId26"/>
    <p:sldId id="285" r:id="rId27"/>
    <p:sldId id="286"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bloS\Downloads\MAT%20POLIC&#205;A%20N.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16"/>
  <c:chart>
    <c:title>
      <c:tx>
        <c:rich>
          <a:bodyPr/>
          <a:lstStyle/>
          <a:p>
            <a:pPr>
              <a:defRPr/>
            </a:pPr>
            <a:r>
              <a:rPr lang="en-US" dirty="0"/>
              <a:t>PROMEDIO ANUAL PRODUCCIÓN LECHE CRUDA EN EL </a:t>
            </a:r>
            <a:r>
              <a:rPr lang="en-US" dirty="0" smtClean="0"/>
              <a:t>ECUADOR</a:t>
            </a:r>
            <a:endParaRPr lang="es-EC" dirty="0"/>
          </a:p>
        </c:rich>
      </c:tx>
      <c:layout>
        <c:manualLayout>
          <c:xMode val="edge"/>
          <c:yMode val="edge"/>
          <c:x val="0.1488476056938757"/>
          <c:y val="0"/>
        </c:manualLayout>
      </c:layout>
    </c:title>
    <c:plotArea>
      <c:layout/>
      <c:barChart>
        <c:barDir val="col"/>
        <c:grouping val="clustered"/>
        <c:ser>
          <c:idx val="0"/>
          <c:order val="0"/>
          <c:tx>
            <c:strRef>
              <c:f>Hoja1!$D$2</c:f>
              <c:strCache>
                <c:ptCount val="1"/>
                <c:pt idx="0">
                  <c:v>PROMEDIO LITROS/DÍA EN EL PAÍS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Lbls>
            <c:spPr>
              <a:noFill/>
              <a:ln>
                <a:noFill/>
              </a:ln>
              <a:effectLst/>
            </c:spPr>
            <c:txPr>
              <a:bodyPr/>
              <a:lstStyle/>
              <a:p>
                <a:pPr>
                  <a:defRPr sz="800" b="1"/>
                </a:pPr>
                <a:endParaRPr lang="es-ES"/>
              </a:p>
            </c:txPr>
            <c:dLblPos val="outEnd"/>
            <c:showVal val="1"/>
            <c:extLst>
              <c:ext xmlns:c15="http://schemas.microsoft.com/office/drawing/2012/chart" uri="{CE6537A1-D6FC-4f65-9D91-7224C49458BB}">
                <c15:layout/>
                <c15:showLeaderLines val="0"/>
              </c:ext>
            </c:extLst>
          </c:dLbls>
          <c:cat>
            <c:strRef>
              <c:f>Hoja1!$C$3:$C$12</c:f>
              <c:strCache>
                <c:ptCount val="10"/>
                <c:pt idx="0">
                  <c:v>AÑO 2005</c:v>
                </c:pt>
                <c:pt idx="1">
                  <c:v>AÑO 2006</c:v>
                </c:pt>
                <c:pt idx="2">
                  <c:v>AÑO 2007</c:v>
                </c:pt>
                <c:pt idx="3">
                  <c:v>AÑO 2008</c:v>
                </c:pt>
                <c:pt idx="4">
                  <c:v>AÑO 2009</c:v>
                </c:pt>
                <c:pt idx="5">
                  <c:v>AÑO 2010</c:v>
                </c:pt>
                <c:pt idx="6">
                  <c:v>AÑO 2011</c:v>
                </c:pt>
                <c:pt idx="7">
                  <c:v>AÑO 2012</c:v>
                </c:pt>
                <c:pt idx="8">
                  <c:v>AÑO 2013</c:v>
                </c:pt>
                <c:pt idx="9">
                  <c:v>AÑO 2014</c:v>
                </c:pt>
              </c:strCache>
            </c:strRef>
          </c:cat>
          <c:val>
            <c:numRef>
              <c:f>Hoja1!$D$3:$D$12</c:f>
              <c:numCache>
                <c:formatCode>#,##0</c:formatCode>
                <c:ptCount val="10"/>
                <c:pt idx="0">
                  <c:v>3000000</c:v>
                </c:pt>
                <c:pt idx="1">
                  <c:v>3600000</c:v>
                </c:pt>
                <c:pt idx="2">
                  <c:v>4000000</c:v>
                </c:pt>
                <c:pt idx="3">
                  <c:v>4400000</c:v>
                </c:pt>
                <c:pt idx="4">
                  <c:v>4200000</c:v>
                </c:pt>
                <c:pt idx="5">
                  <c:v>4600000</c:v>
                </c:pt>
                <c:pt idx="6">
                  <c:v>5460000</c:v>
                </c:pt>
                <c:pt idx="7">
                  <c:v>5420000</c:v>
                </c:pt>
                <c:pt idx="8">
                  <c:v>5547000</c:v>
                </c:pt>
                <c:pt idx="9">
                  <c:v>5751776</c:v>
                </c:pt>
              </c:numCache>
            </c:numRef>
          </c:val>
        </c:ser>
        <c:axId val="56761344"/>
        <c:axId val="56824960"/>
      </c:barChart>
      <c:catAx>
        <c:axId val="56761344"/>
        <c:scaling>
          <c:orientation val="minMax"/>
        </c:scaling>
        <c:axPos val="b"/>
        <c:numFmt formatCode="General" sourceLinked="0"/>
        <c:majorTickMark val="none"/>
        <c:tickLblPos val="nextTo"/>
        <c:txPr>
          <a:bodyPr/>
          <a:lstStyle/>
          <a:p>
            <a:pPr>
              <a:defRPr b="1"/>
            </a:pPr>
            <a:endParaRPr lang="es-ES"/>
          </a:p>
        </c:txPr>
        <c:crossAx val="56824960"/>
        <c:crosses val="autoZero"/>
        <c:auto val="1"/>
        <c:lblAlgn val="ctr"/>
        <c:lblOffset val="100"/>
      </c:catAx>
      <c:valAx>
        <c:axId val="56824960"/>
        <c:scaling>
          <c:orientation val="minMax"/>
        </c:scaling>
        <c:axPos val="l"/>
        <c:numFmt formatCode="#,##0" sourceLinked="1"/>
        <c:majorTickMark val="none"/>
        <c:tickLblPos val="nextTo"/>
        <c:crossAx val="56761344"/>
        <c:crosses val="autoZero"/>
        <c:crossBetween val="between"/>
      </c:valAx>
    </c:plotArea>
    <c:plotVisOnly val="1"/>
    <c:dispBlanksAs val="gap"/>
  </c:chart>
  <c:txPr>
    <a:bodyPr/>
    <a:lstStyle/>
    <a:p>
      <a:pPr>
        <a:defRPr sz="900">
          <a:latin typeface="Times New Roman" pitchFamily="18" charset="0"/>
          <a:cs typeface="Times New Roman" pitchFamily="18" charset="0"/>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30"/>
  <c:chart>
    <c:autoTitleDeleted val="1"/>
    <c:plotArea>
      <c:layout>
        <c:manualLayout>
          <c:layoutTarget val="inner"/>
          <c:xMode val="edge"/>
          <c:yMode val="edge"/>
          <c:x val="5.7245206584714846E-2"/>
          <c:y val="5.0475254829242457E-2"/>
          <c:w val="0.94275479341528634"/>
          <c:h val="0.88626772502412476"/>
        </c:manualLayout>
      </c:layout>
      <c:barChart>
        <c:barDir val="col"/>
        <c:grouping val="stacked"/>
        <c:ser>
          <c:idx val="0"/>
          <c:order val="0"/>
          <c:cat>
            <c:strRef>
              <c:f>Hoja2!$A$3:$A$6</c:f>
              <c:strCache>
                <c:ptCount val="4"/>
                <c:pt idx="0">
                  <c:v>De 10 a 20 ltros</c:v>
                </c:pt>
                <c:pt idx="1">
                  <c:v>De 21 a 40 ltros</c:v>
                </c:pt>
                <c:pt idx="2">
                  <c:v>De 41 a 60 ltros</c:v>
                </c:pt>
                <c:pt idx="3">
                  <c:v>Mas de 61 ltros</c:v>
                </c:pt>
              </c:strCache>
            </c:strRef>
          </c:cat>
          <c:val>
            <c:numRef>
              <c:f>Hoja2!$B$3:$B$6</c:f>
              <c:numCache>
                <c:formatCode>0%</c:formatCode>
                <c:ptCount val="4"/>
                <c:pt idx="0">
                  <c:v>0.48000000000000032</c:v>
                </c:pt>
                <c:pt idx="1">
                  <c:v>0.5</c:v>
                </c:pt>
                <c:pt idx="2">
                  <c:v>0.2</c:v>
                </c:pt>
                <c:pt idx="3">
                  <c:v>0.2</c:v>
                </c:pt>
              </c:numCache>
            </c:numRef>
          </c:val>
        </c:ser>
        <c:dLbls>
          <c:showVal val="1"/>
        </c:dLbls>
        <c:gapWidth val="95"/>
        <c:overlap val="100"/>
        <c:axId val="58138624"/>
        <c:axId val="58140160"/>
      </c:barChart>
      <c:catAx>
        <c:axId val="58138624"/>
        <c:scaling>
          <c:orientation val="minMax"/>
        </c:scaling>
        <c:axPos val="b"/>
        <c:majorTickMark val="none"/>
        <c:tickLblPos val="nextTo"/>
        <c:txPr>
          <a:bodyPr/>
          <a:lstStyle/>
          <a:p>
            <a:pPr>
              <a:defRPr>
                <a:latin typeface="Times New Roman" pitchFamily="18" charset="0"/>
                <a:cs typeface="Times New Roman" pitchFamily="18" charset="0"/>
              </a:defRPr>
            </a:pPr>
            <a:endParaRPr lang="es-ES"/>
          </a:p>
        </c:txPr>
        <c:crossAx val="58140160"/>
        <c:crosses val="autoZero"/>
        <c:auto val="1"/>
        <c:lblAlgn val="ctr"/>
        <c:lblOffset val="100"/>
      </c:catAx>
      <c:valAx>
        <c:axId val="58140160"/>
        <c:scaling>
          <c:orientation val="minMax"/>
        </c:scaling>
        <c:delete val="1"/>
        <c:axPos val="l"/>
        <c:numFmt formatCode="0%" sourceLinked="1"/>
        <c:majorTickMark val="none"/>
        <c:tickLblPos val="none"/>
        <c:crossAx val="58138624"/>
        <c:crosses val="autoZero"/>
        <c:crossBetween val="between"/>
      </c:valAx>
    </c:plotArea>
    <c:plotVisOnly val="1"/>
    <c:dispBlanksAs val="gap"/>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Hoja1!$C$10</c:f>
              <c:strCache>
                <c:ptCount val="1"/>
                <c:pt idx="0">
                  <c:v>Muy Importante</c:v>
                </c:pt>
              </c:strCache>
            </c:strRef>
          </c:tx>
          <c:cat>
            <c:strRef>
              <c:f>Hoja1!$B$11:$B$14</c:f>
              <c:strCache>
                <c:ptCount val="4"/>
                <c:pt idx="0">
                  <c:v>Lavado de Ubre</c:v>
                </c:pt>
                <c:pt idx="1">
                  <c:v>Alimento Ganado</c:v>
                </c:pt>
                <c:pt idx="2">
                  <c:v>Manejo Ganado</c:v>
                </c:pt>
                <c:pt idx="3">
                  <c:v>Control de Mastitis</c:v>
                </c:pt>
              </c:strCache>
            </c:strRef>
          </c:cat>
          <c:val>
            <c:numRef>
              <c:f>Hoja1!$C$11:$C$14</c:f>
              <c:numCache>
                <c:formatCode>0.00%</c:formatCode>
                <c:ptCount val="4"/>
                <c:pt idx="0" formatCode="0%">
                  <c:v>0.29000000000000031</c:v>
                </c:pt>
                <c:pt idx="1">
                  <c:v>8.7000000000000022E-2</c:v>
                </c:pt>
                <c:pt idx="2">
                  <c:v>0.17400000000000004</c:v>
                </c:pt>
                <c:pt idx="3">
                  <c:v>0.73900000000000243</c:v>
                </c:pt>
              </c:numCache>
            </c:numRef>
          </c:val>
        </c:ser>
        <c:ser>
          <c:idx val="1"/>
          <c:order val="1"/>
          <c:tx>
            <c:strRef>
              <c:f>Hoja1!$D$10</c:f>
              <c:strCache>
                <c:ptCount val="1"/>
                <c:pt idx="0">
                  <c:v>Importante</c:v>
                </c:pt>
              </c:strCache>
            </c:strRef>
          </c:tx>
          <c:cat>
            <c:strRef>
              <c:f>Hoja1!$B$11:$B$14</c:f>
              <c:strCache>
                <c:ptCount val="4"/>
                <c:pt idx="0">
                  <c:v>Lavado de Ubre</c:v>
                </c:pt>
                <c:pt idx="1">
                  <c:v>Alimento Ganado</c:v>
                </c:pt>
                <c:pt idx="2">
                  <c:v>Manejo Ganado</c:v>
                </c:pt>
                <c:pt idx="3">
                  <c:v>Control de Mastitis</c:v>
                </c:pt>
              </c:strCache>
            </c:strRef>
          </c:cat>
          <c:val>
            <c:numRef>
              <c:f>Hoja1!$D$11:$D$14</c:f>
              <c:numCache>
                <c:formatCode>0.00%</c:formatCode>
                <c:ptCount val="4"/>
                <c:pt idx="0">
                  <c:v>0.53600000000000003</c:v>
                </c:pt>
                <c:pt idx="1">
                  <c:v>0.18800000000000044</c:v>
                </c:pt>
                <c:pt idx="2">
                  <c:v>0.23200000000000001</c:v>
                </c:pt>
                <c:pt idx="3">
                  <c:v>0.23200000000000001</c:v>
                </c:pt>
              </c:numCache>
            </c:numRef>
          </c:val>
        </c:ser>
        <c:ser>
          <c:idx val="2"/>
          <c:order val="2"/>
          <c:tx>
            <c:strRef>
              <c:f>Hoja1!$E$10</c:f>
              <c:strCache>
                <c:ptCount val="1"/>
                <c:pt idx="0">
                  <c:v>Poco Importante</c:v>
                </c:pt>
              </c:strCache>
            </c:strRef>
          </c:tx>
          <c:cat>
            <c:strRef>
              <c:f>Hoja1!$B$11:$B$14</c:f>
              <c:strCache>
                <c:ptCount val="4"/>
                <c:pt idx="0">
                  <c:v>Lavado de Ubre</c:v>
                </c:pt>
                <c:pt idx="1">
                  <c:v>Alimento Ganado</c:v>
                </c:pt>
                <c:pt idx="2">
                  <c:v>Manejo Ganado</c:v>
                </c:pt>
                <c:pt idx="3">
                  <c:v>Control de Mastitis</c:v>
                </c:pt>
              </c:strCache>
            </c:strRef>
          </c:cat>
          <c:val>
            <c:numRef>
              <c:f>Hoja1!$E$11:$E$14</c:f>
              <c:numCache>
                <c:formatCode>0%</c:formatCode>
                <c:ptCount val="4"/>
                <c:pt idx="0" formatCode="0.00%">
                  <c:v>6.5000000000000002E-2</c:v>
                </c:pt>
                <c:pt idx="1">
                  <c:v>0.63000000000000278</c:v>
                </c:pt>
                <c:pt idx="2">
                  <c:v>0.5</c:v>
                </c:pt>
                <c:pt idx="3" formatCode="0.00%">
                  <c:v>2.9000000000000001E-2</c:v>
                </c:pt>
              </c:numCache>
            </c:numRef>
          </c:val>
        </c:ser>
        <c:ser>
          <c:idx val="3"/>
          <c:order val="3"/>
          <c:tx>
            <c:strRef>
              <c:f>Hoja1!$F$10</c:f>
              <c:strCache>
                <c:ptCount val="1"/>
                <c:pt idx="0">
                  <c:v>Nada importante</c:v>
                </c:pt>
              </c:strCache>
            </c:strRef>
          </c:tx>
          <c:cat>
            <c:strRef>
              <c:f>Hoja1!$B$11:$B$14</c:f>
              <c:strCache>
                <c:ptCount val="4"/>
                <c:pt idx="0">
                  <c:v>Lavado de Ubre</c:v>
                </c:pt>
                <c:pt idx="1">
                  <c:v>Alimento Ganado</c:v>
                </c:pt>
                <c:pt idx="2">
                  <c:v>Manejo Ganado</c:v>
                </c:pt>
                <c:pt idx="3">
                  <c:v>Control de Mastitis</c:v>
                </c:pt>
              </c:strCache>
            </c:strRef>
          </c:cat>
          <c:val>
            <c:numRef>
              <c:f>Hoja1!$F$11:$F$14</c:f>
              <c:numCache>
                <c:formatCode>0.00%</c:formatCode>
                <c:ptCount val="4"/>
                <c:pt idx="0">
                  <c:v>0.10900000000000012</c:v>
                </c:pt>
                <c:pt idx="1">
                  <c:v>9.4000000000000028E-2</c:v>
                </c:pt>
                <c:pt idx="2">
                  <c:v>9.4000000000000028E-2</c:v>
                </c:pt>
                <c:pt idx="3" formatCode="0%">
                  <c:v>0</c:v>
                </c:pt>
              </c:numCache>
            </c:numRef>
          </c:val>
        </c:ser>
        <c:dLbls>
          <c:showVal val="1"/>
        </c:dLbls>
        <c:gapWidth val="75"/>
        <c:shape val="box"/>
        <c:axId val="100133504"/>
        <c:axId val="100929920"/>
        <c:axId val="0"/>
      </c:bar3DChart>
      <c:catAx>
        <c:axId val="100133504"/>
        <c:scaling>
          <c:orientation val="minMax"/>
        </c:scaling>
        <c:axPos val="b"/>
        <c:majorTickMark val="none"/>
        <c:tickLblPos val="nextTo"/>
        <c:crossAx val="100929920"/>
        <c:crosses val="autoZero"/>
        <c:auto val="1"/>
        <c:lblAlgn val="ctr"/>
        <c:lblOffset val="100"/>
      </c:catAx>
      <c:valAx>
        <c:axId val="100929920"/>
        <c:scaling>
          <c:orientation val="minMax"/>
        </c:scaling>
        <c:axPos val="l"/>
        <c:numFmt formatCode="0%" sourceLinked="1"/>
        <c:majorTickMark val="none"/>
        <c:tickLblPos val="nextTo"/>
        <c:crossAx val="100133504"/>
        <c:crosses val="autoZero"/>
        <c:crossBetween val="between"/>
      </c:valAx>
    </c:plotArea>
    <c:legend>
      <c:legendPos val="b"/>
      <c:layout/>
    </c:legend>
    <c:plotVisOnly val="1"/>
    <c:dispBlanksAs val="gap"/>
  </c:chart>
  <c:externalData r:id="rId2"/>
</c:chartSpace>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CEF51-703B-4E21-9938-66C3A8D91655}" type="doc">
      <dgm:prSet loTypeId="urn:microsoft.com/office/officeart/2008/layout/AscendingPictureAccentProcess" loCatId="picture" qsTypeId="urn:microsoft.com/office/officeart/2005/8/quickstyle/3d1" qsCatId="3D" csTypeId="urn:microsoft.com/office/officeart/2005/8/colors/colorful4" csCatId="colorful" phldr="1"/>
      <dgm:spPr/>
      <dgm:t>
        <a:bodyPr/>
        <a:lstStyle/>
        <a:p>
          <a:endParaRPr lang="es-EC"/>
        </a:p>
      </dgm:t>
    </dgm:pt>
    <dgm:pt modelId="{3E7CBCE3-6103-4EB3-8D46-A1AB7AA48A92}">
      <dgm:prSet phldrT="[Texto]"/>
      <dgm:spPr>
        <a:blipFill rotWithShape="0">
          <a:blip xmlns:r="http://schemas.openxmlformats.org/officeDocument/2006/relationships" r:embed="rId1"/>
          <a:stretch>
            <a:fillRect/>
          </a:stretch>
        </a:blipFill>
      </dgm:spPr>
      <dgm:t>
        <a:bodyPr/>
        <a:lstStyle/>
        <a:p>
          <a:r>
            <a:rPr lang="es-EC" b="1" dirty="0" smtClean="0">
              <a:solidFill>
                <a:schemeClr val="tx1"/>
              </a:solidFill>
            </a:rPr>
            <a:t>Capitulo V</a:t>
          </a:r>
          <a:endParaRPr lang="es-EC" b="1" dirty="0">
            <a:solidFill>
              <a:schemeClr val="tx1"/>
            </a:solidFill>
          </a:endParaRPr>
        </a:p>
      </dgm:t>
    </dgm:pt>
    <dgm:pt modelId="{E4FE144B-2025-4181-A384-59BD2AD4318A}" type="parTrans" cxnId="{5049ADAB-C983-4E04-B136-EF7DA35A4212}">
      <dgm:prSet/>
      <dgm:spPr/>
      <dgm:t>
        <a:bodyPr/>
        <a:lstStyle/>
        <a:p>
          <a:endParaRPr lang="es-EC">
            <a:solidFill>
              <a:schemeClr val="tx1"/>
            </a:solidFill>
          </a:endParaRPr>
        </a:p>
      </dgm:t>
    </dgm:pt>
    <dgm:pt modelId="{6B97F2F9-2333-45C4-95B6-B1459E136DDF}" type="sibTrans" cxnId="{5049ADAB-C983-4E04-B136-EF7DA35A4212}">
      <dgm:prSet/>
      <dgm:spPr>
        <a:blipFill rotWithShape="1">
          <a:blip xmlns:r="http://schemas.openxmlformats.org/officeDocument/2006/relationships" r:embed="rId2"/>
          <a:stretch>
            <a:fillRect/>
          </a:stretch>
        </a:blipFill>
      </dgm:spPr>
      <dgm:t>
        <a:bodyPr/>
        <a:lstStyle/>
        <a:p>
          <a:endParaRPr lang="es-EC">
            <a:solidFill>
              <a:schemeClr val="tx1"/>
            </a:solidFill>
          </a:endParaRPr>
        </a:p>
      </dgm:t>
    </dgm:pt>
    <dgm:pt modelId="{B7682F86-BC84-48EC-8935-EEDCEF8DFBFC}">
      <dgm:prSet phldrT="[Texto]"/>
      <dgm:spPr>
        <a:blipFill rotWithShape="0">
          <a:blip xmlns:r="http://schemas.openxmlformats.org/officeDocument/2006/relationships" r:embed="rId3"/>
          <a:stretch>
            <a:fillRect/>
          </a:stretch>
        </a:blipFill>
      </dgm:spPr>
      <dgm:t>
        <a:bodyPr/>
        <a:lstStyle/>
        <a:p>
          <a:r>
            <a:rPr lang="es-EC" b="1" dirty="0" smtClean="0">
              <a:solidFill>
                <a:schemeClr val="tx1"/>
              </a:solidFill>
            </a:rPr>
            <a:t>Capitulo I</a:t>
          </a:r>
          <a:endParaRPr lang="es-EC" b="1" dirty="0">
            <a:solidFill>
              <a:schemeClr val="tx1"/>
            </a:solidFill>
          </a:endParaRPr>
        </a:p>
      </dgm:t>
    </dgm:pt>
    <dgm:pt modelId="{50BD48F0-D1FE-45E2-8488-E7A832A9C698}" type="parTrans" cxnId="{5DBBA4B7-975F-4AB1-92B7-851878D4A7FD}">
      <dgm:prSet/>
      <dgm:spPr/>
      <dgm:t>
        <a:bodyPr/>
        <a:lstStyle/>
        <a:p>
          <a:endParaRPr lang="es-EC">
            <a:solidFill>
              <a:schemeClr val="tx1"/>
            </a:solidFill>
          </a:endParaRPr>
        </a:p>
      </dgm:t>
    </dgm:pt>
    <dgm:pt modelId="{AC255E73-4697-411F-8F72-6CEDE2417A5F}" type="sibTrans" cxnId="{5DBBA4B7-975F-4AB1-92B7-851878D4A7FD}">
      <dgm:prSet/>
      <dgm:spPr>
        <a:blipFill rotWithShape="1">
          <a:blip xmlns:r="http://schemas.openxmlformats.org/officeDocument/2006/relationships" r:embed="rId3"/>
          <a:stretch>
            <a:fillRect/>
          </a:stretch>
        </a:blipFill>
      </dgm:spPr>
      <dgm:t>
        <a:bodyPr/>
        <a:lstStyle/>
        <a:p>
          <a:endParaRPr lang="es-EC">
            <a:solidFill>
              <a:schemeClr val="tx1"/>
            </a:solidFill>
          </a:endParaRPr>
        </a:p>
      </dgm:t>
    </dgm:pt>
    <dgm:pt modelId="{36ED22C0-12A2-4E4E-B9A4-DE976163130B}">
      <dgm:prSet phldrT="[Texto]"/>
      <dgm:spPr>
        <a:blipFill rotWithShape="0">
          <a:blip xmlns:r="http://schemas.openxmlformats.org/officeDocument/2006/relationships" r:embed="rId4"/>
          <a:stretch>
            <a:fillRect/>
          </a:stretch>
        </a:blipFill>
      </dgm:spPr>
      <dgm:t>
        <a:bodyPr/>
        <a:lstStyle/>
        <a:p>
          <a:r>
            <a:rPr lang="es-EC" b="1" dirty="0" smtClean="0">
              <a:solidFill>
                <a:schemeClr val="tx1"/>
              </a:solidFill>
            </a:rPr>
            <a:t>Capitulo II</a:t>
          </a:r>
          <a:endParaRPr lang="es-EC" b="1" dirty="0">
            <a:solidFill>
              <a:schemeClr val="tx1"/>
            </a:solidFill>
          </a:endParaRPr>
        </a:p>
      </dgm:t>
    </dgm:pt>
    <dgm:pt modelId="{7EDE86D6-4F4F-425F-9D21-179E46F7FF45}" type="parTrans" cxnId="{C9A8F4C7-D8A0-49B8-B7D0-7B1E79E563A3}">
      <dgm:prSet/>
      <dgm:spPr/>
      <dgm:t>
        <a:bodyPr/>
        <a:lstStyle/>
        <a:p>
          <a:endParaRPr lang="es-EC">
            <a:solidFill>
              <a:schemeClr val="tx1"/>
            </a:solidFill>
          </a:endParaRPr>
        </a:p>
      </dgm:t>
    </dgm:pt>
    <dgm:pt modelId="{D2C00D52-1FA8-4986-B0D3-1295846F756B}" type="sibTrans" cxnId="{C9A8F4C7-D8A0-49B8-B7D0-7B1E79E563A3}">
      <dgm:prSet/>
      <dgm:spPr>
        <a:blipFill rotWithShape="1">
          <a:blip xmlns:r="http://schemas.openxmlformats.org/officeDocument/2006/relationships" r:embed="rId5"/>
          <a:stretch>
            <a:fillRect/>
          </a:stretch>
        </a:blipFill>
      </dgm:spPr>
      <dgm:t>
        <a:bodyPr/>
        <a:lstStyle/>
        <a:p>
          <a:endParaRPr lang="es-EC">
            <a:solidFill>
              <a:schemeClr val="tx1"/>
            </a:solidFill>
          </a:endParaRPr>
        </a:p>
      </dgm:t>
    </dgm:pt>
    <dgm:pt modelId="{3B16B3AE-86BC-4689-8EA9-714B73DBC4C5}">
      <dgm:prSet phldrT="[Texto]"/>
      <dgm:spPr>
        <a:blipFill rotWithShape="0">
          <a:blip xmlns:r="http://schemas.openxmlformats.org/officeDocument/2006/relationships" r:embed="rId6"/>
          <a:stretch>
            <a:fillRect/>
          </a:stretch>
        </a:blipFill>
      </dgm:spPr>
      <dgm:t>
        <a:bodyPr/>
        <a:lstStyle/>
        <a:p>
          <a:r>
            <a:rPr lang="es-EC" b="1" dirty="0" smtClean="0">
              <a:solidFill>
                <a:schemeClr val="tx1"/>
              </a:solidFill>
            </a:rPr>
            <a:t>Capitulo III</a:t>
          </a:r>
          <a:endParaRPr lang="es-EC" b="1" dirty="0">
            <a:solidFill>
              <a:schemeClr val="tx1"/>
            </a:solidFill>
          </a:endParaRPr>
        </a:p>
      </dgm:t>
    </dgm:pt>
    <dgm:pt modelId="{1FC7BD06-996B-4E3A-83D2-093BDAE2F673}" type="parTrans" cxnId="{939E541E-7198-4C8C-93F8-7AE96DCBF44A}">
      <dgm:prSet/>
      <dgm:spPr/>
      <dgm:t>
        <a:bodyPr/>
        <a:lstStyle/>
        <a:p>
          <a:endParaRPr lang="es-EC">
            <a:solidFill>
              <a:schemeClr val="tx1"/>
            </a:solidFill>
          </a:endParaRPr>
        </a:p>
      </dgm:t>
    </dgm:pt>
    <dgm:pt modelId="{ACE0B23A-BC98-4EAC-B3C4-F84F15D9D70A}" type="sibTrans" cxnId="{939E541E-7198-4C8C-93F8-7AE96DCBF44A}">
      <dgm:prSet/>
      <dgm:spPr>
        <a:blipFill rotWithShape="1">
          <a:blip xmlns:r="http://schemas.openxmlformats.org/officeDocument/2006/relationships" r:embed="rId7"/>
          <a:stretch>
            <a:fillRect/>
          </a:stretch>
        </a:blipFill>
      </dgm:spPr>
      <dgm:t>
        <a:bodyPr/>
        <a:lstStyle/>
        <a:p>
          <a:endParaRPr lang="es-EC">
            <a:solidFill>
              <a:schemeClr val="tx1"/>
            </a:solidFill>
          </a:endParaRPr>
        </a:p>
      </dgm:t>
    </dgm:pt>
    <dgm:pt modelId="{370363F3-C6A5-40A7-A7ED-BB1238D9B62A}">
      <dgm:prSet phldrT="[Texto]"/>
      <dgm:spPr>
        <a:blipFill rotWithShape="0">
          <a:blip xmlns:r="http://schemas.openxmlformats.org/officeDocument/2006/relationships" r:embed="rId8"/>
          <a:stretch>
            <a:fillRect/>
          </a:stretch>
        </a:blipFill>
      </dgm:spPr>
      <dgm:t>
        <a:bodyPr/>
        <a:lstStyle/>
        <a:p>
          <a:r>
            <a:rPr lang="es-EC" b="1" dirty="0" smtClean="0">
              <a:solidFill>
                <a:schemeClr val="tx1"/>
              </a:solidFill>
            </a:rPr>
            <a:t>Capitulo IV</a:t>
          </a:r>
          <a:endParaRPr lang="es-EC" b="1" dirty="0">
            <a:solidFill>
              <a:schemeClr val="tx1"/>
            </a:solidFill>
          </a:endParaRPr>
        </a:p>
      </dgm:t>
    </dgm:pt>
    <dgm:pt modelId="{91A9693F-B782-4A2C-B233-D37530F9BBB6}" type="parTrans" cxnId="{BEDF735C-EB9E-4B3D-B9FE-04CC7921AE99}">
      <dgm:prSet/>
      <dgm:spPr/>
      <dgm:t>
        <a:bodyPr/>
        <a:lstStyle/>
        <a:p>
          <a:endParaRPr lang="es-EC">
            <a:solidFill>
              <a:schemeClr val="tx1"/>
            </a:solidFill>
          </a:endParaRPr>
        </a:p>
      </dgm:t>
    </dgm:pt>
    <dgm:pt modelId="{8F684506-42E8-4C78-9C75-430B918A86BD}" type="sibTrans" cxnId="{BEDF735C-EB9E-4B3D-B9FE-04CC7921AE99}">
      <dgm:prSet/>
      <dgm:spPr>
        <a:blipFill rotWithShape="1">
          <a:blip xmlns:r="http://schemas.openxmlformats.org/officeDocument/2006/relationships" r:embed="rId9"/>
          <a:stretch>
            <a:fillRect/>
          </a:stretch>
        </a:blipFill>
      </dgm:spPr>
      <dgm:t>
        <a:bodyPr/>
        <a:lstStyle/>
        <a:p>
          <a:endParaRPr lang="es-EC">
            <a:solidFill>
              <a:schemeClr val="tx1"/>
            </a:solidFill>
          </a:endParaRPr>
        </a:p>
      </dgm:t>
    </dgm:pt>
    <dgm:pt modelId="{3424F12B-2348-4646-83D3-4EFDAAF2C2FD}" type="pres">
      <dgm:prSet presAssocID="{D11CEF51-703B-4E21-9938-66C3A8D91655}" presName="Name0" presStyleCnt="0">
        <dgm:presLayoutVars>
          <dgm:chMax val="7"/>
          <dgm:chPref val="7"/>
          <dgm:dir/>
        </dgm:presLayoutVars>
      </dgm:prSet>
      <dgm:spPr/>
      <dgm:t>
        <a:bodyPr/>
        <a:lstStyle/>
        <a:p>
          <a:endParaRPr lang="es-EC"/>
        </a:p>
      </dgm:t>
    </dgm:pt>
    <dgm:pt modelId="{44204B4B-CEC4-4C4E-99A0-ED29FD9C8DA1}" type="pres">
      <dgm:prSet presAssocID="{D11CEF51-703B-4E21-9938-66C3A8D91655}" presName="dot1" presStyleLbl="alignNode1" presStyleIdx="0" presStyleCnt="15"/>
      <dgm:spPr/>
      <dgm:t>
        <a:bodyPr/>
        <a:lstStyle/>
        <a:p>
          <a:endParaRPr lang="es-EC"/>
        </a:p>
      </dgm:t>
    </dgm:pt>
    <dgm:pt modelId="{C3D11A5C-CC9C-42A0-A2C4-02C8227850A1}" type="pres">
      <dgm:prSet presAssocID="{D11CEF51-703B-4E21-9938-66C3A8D91655}" presName="dot2" presStyleLbl="alignNode1" presStyleIdx="1" presStyleCnt="15"/>
      <dgm:spPr/>
      <dgm:t>
        <a:bodyPr/>
        <a:lstStyle/>
        <a:p>
          <a:endParaRPr lang="es-EC"/>
        </a:p>
      </dgm:t>
    </dgm:pt>
    <dgm:pt modelId="{22238004-F344-4882-9597-06086436D4A0}" type="pres">
      <dgm:prSet presAssocID="{D11CEF51-703B-4E21-9938-66C3A8D91655}" presName="dot3" presStyleLbl="alignNode1" presStyleIdx="2" presStyleCnt="15"/>
      <dgm:spPr/>
      <dgm:t>
        <a:bodyPr/>
        <a:lstStyle/>
        <a:p>
          <a:endParaRPr lang="es-EC"/>
        </a:p>
      </dgm:t>
    </dgm:pt>
    <dgm:pt modelId="{E406E092-6E7E-470B-977C-0D3D85B25C93}" type="pres">
      <dgm:prSet presAssocID="{D11CEF51-703B-4E21-9938-66C3A8D91655}" presName="dot4" presStyleLbl="alignNode1" presStyleIdx="3" presStyleCnt="15"/>
      <dgm:spPr/>
      <dgm:t>
        <a:bodyPr/>
        <a:lstStyle/>
        <a:p>
          <a:endParaRPr lang="es-EC"/>
        </a:p>
      </dgm:t>
    </dgm:pt>
    <dgm:pt modelId="{D4CA7028-4D8A-4882-9859-772C3E442737}" type="pres">
      <dgm:prSet presAssocID="{D11CEF51-703B-4E21-9938-66C3A8D91655}" presName="dot5" presStyleLbl="alignNode1" presStyleIdx="4" presStyleCnt="15"/>
      <dgm:spPr/>
      <dgm:t>
        <a:bodyPr/>
        <a:lstStyle/>
        <a:p>
          <a:endParaRPr lang="es-EC"/>
        </a:p>
      </dgm:t>
    </dgm:pt>
    <dgm:pt modelId="{31CC767F-10C6-44AE-B986-36E56CE4E25E}" type="pres">
      <dgm:prSet presAssocID="{D11CEF51-703B-4E21-9938-66C3A8D91655}" presName="dot6" presStyleLbl="alignNode1" presStyleIdx="5" presStyleCnt="15"/>
      <dgm:spPr/>
      <dgm:t>
        <a:bodyPr/>
        <a:lstStyle/>
        <a:p>
          <a:endParaRPr lang="es-EC"/>
        </a:p>
      </dgm:t>
    </dgm:pt>
    <dgm:pt modelId="{F83EE85B-C622-468C-A1E6-45BC6187144E}" type="pres">
      <dgm:prSet presAssocID="{D11CEF51-703B-4E21-9938-66C3A8D91655}" presName="dot7" presStyleLbl="alignNode1" presStyleIdx="6" presStyleCnt="15"/>
      <dgm:spPr/>
      <dgm:t>
        <a:bodyPr/>
        <a:lstStyle/>
        <a:p>
          <a:endParaRPr lang="es-EC"/>
        </a:p>
      </dgm:t>
    </dgm:pt>
    <dgm:pt modelId="{8CFCD2FE-460C-41C3-A81C-35FC86B42F94}" type="pres">
      <dgm:prSet presAssocID="{D11CEF51-703B-4E21-9938-66C3A8D91655}" presName="dot8" presStyleLbl="alignNode1" presStyleIdx="7" presStyleCnt="15"/>
      <dgm:spPr/>
      <dgm:t>
        <a:bodyPr/>
        <a:lstStyle/>
        <a:p>
          <a:endParaRPr lang="es-EC"/>
        </a:p>
      </dgm:t>
    </dgm:pt>
    <dgm:pt modelId="{7FD61AFE-97CE-4163-80B5-CDD3807C35ED}" type="pres">
      <dgm:prSet presAssocID="{D11CEF51-703B-4E21-9938-66C3A8D91655}" presName="dotArrow1" presStyleLbl="alignNode1" presStyleIdx="8" presStyleCnt="15"/>
      <dgm:spPr/>
      <dgm:t>
        <a:bodyPr/>
        <a:lstStyle/>
        <a:p>
          <a:endParaRPr lang="es-EC"/>
        </a:p>
      </dgm:t>
    </dgm:pt>
    <dgm:pt modelId="{8000C72B-1425-421B-989C-774FF662AB76}" type="pres">
      <dgm:prSet presAssocID="{D11CEF51-703B-4E21-9938-66C3A8D91655}" presName="dotArrow2" presStyleLbl="alignNode1" presStyleIdx="9" presStyleCnt="15"/>
      <dgm:spPr/>
      <dgm:t>
        <a:bodyPr/>
        <a:lstStyle/>
        <a:p>
          <a:endParaRPr lang="es-EC"/>
        </a:p>
      </dgm:t>
    </dgm:pt>
    <dgm:pt modelId="{55991576-6B14-4C91-BF81-CBA697189890}" type="pres">
      <dgm:prSet presAssocID="{D11CEF51-703B-4E21-9938-66C3A8D91655}" presName="dotArrow3" presStyleLbl="alignNode1" presStyleIdx="10" presStyleCnt="15"/>
      <dgm:spPr/>
      <dgm:t>
        <a:bodyPr/>
        <a:lstStyle/>
        <a:p>
          <a:endParaRPr lang="es-EC"/>
        </a:p>
      </dgm:t>
    </dgm:pt>
    <dgm:pt modelId="{E3E63E7B-93DA-46C4-8752-79C2DC0FA25E}" type="pres">
      <dgm:prSet presAssocID="{D11CEF51-703B-4E21-9938-66C3A8D91655}" presName="dotArrow4" presStyleLbl="alignNode1" presStyleIdx="11" presStyleCnt="15"/>
      <dgm:spPr/>
      <dgm:t>
        <a:bodyPr/>
        <a:lstStyle/>
        <a:p>
          <a:endParaRPr lang="es-EC"/>
        </a:p>
      </dgm:t>
    </dgm:pt>
    <dgm:pt modelId="{E0C2E72F-8987-4D65-81C5-7754347490FE}" type="pres">
      <dgm:prSet presAssocID="{D11CEF51-703B-4E21-9938-66C3A8D91655}" presName="dotArrow5" presStyleLbl="alignNode1" presStyleIdx="12" presStyleCnt="15"/>
      <dgm:spPr/>
      <dgm:t>
        <a:bodyPr/>
        <a:lstStyle/>
        <a:p>
          <a:endParaRPr lang="es-EC"/>
        </a:p>
      </dgm:t>
    </dgm:pt>
    <dgm:pt modelId="{94B71AAF-72D2-4AA9-8916-29DF5BFBF788}" type="pres">
      <dgm:prSet presAssocID="{D11CEF51-703B-4E21-9938-66C3A8D91655}" presName="dotArrow6" presStyleLbl="alignNode1" presStyleIdx="13" presStyleCnt="15"/>
      <dgm:spPr/>
      <dgm:t>
        <a:bodyPr/>
        <a:lstStyle/>
        <a:p>
          <a:endParaRPr lang="es-EC"/>
        </a:p>
      </dgm:t>
    </dgm:pt>
    <dgm:pt modelId="{3198C40A-6F8F-4629-9B66-09FDC4EFAE0B}" type="pres">
      <dgm:prSet presAssocID="{D11CEF51-703B-4E21-9938-66C3A8D91655}" presName="dotArrow7" presStyleLbl="alignNode1" presStyleIdx="14" presStyleCnt="15"/>
      <dgm:spPr/>
      <dgm:t>
        <a:bodyPr/>
        <a:lstStyle/>
        <a:p>
          <a:endParaRPr lang="es-EC"/>
        </a:p>
      </dgm:t>
    </dgm:pt>
    <dgm:pt modelId="{81449124-31A7-40E6-B559-01C5048A06F8}" type="pres">
      <dgm:prSet presAssocID="{3E7CBCE3-6103-4EB3-8D46-A1AB7AA48A92}" presName="parTx1" presStyleLbl="node1" presStyleIdx="0" presStyleCnt="5"/>
      <dgm:spPr/>
      <dgm:t>
        <a:bodyPr/>
        <a:lstStyle/>
        <a:p>
          <a:endParaRPr lang="es-EC"/>
        </a:p>
      </dgm:t>
    </dgm:pt>
    <dgm:pt modelId="{DA4B2BA5-4322-4B5D-B79E-C3F9C8504485}" type="pres">
      <dgm:prSet presAssocID="{6B97F2F9-2333-45C4-95B6-B1459E136DDF}" presName="picture1" presStyleCnt="0"/>
      <dgm:spPr/>
      <dgm:t>
        <a:bodyPr/>
        <a:lstStyle/>
        <a:p>
          <a:endParaRPr lang="es-EC"/>
        </a:p>
      </dgm:t>
    </dgm:pt>
    <dgm:pt modelId="{029DAC47-5DF5-4E37-821E-96E056AE0823}" type="pres">
      <dgm:prSet presAssocID="{6B97F2F9-2333-45C4-95B6-B1459E136DDF}" presName="imageRepeatNode" presStyleLbl="fgImgPlace1" presStyleIdx="0" presStyleCnt="5"/>
      <dgm:spPr/>
      <dgm:t>
        <a:bodyPr/>
        <a:lstStyle/>
        <a:p>
          <a:endParaRPr lang="es-EC"/>
        </a:p>
      </dgm:t>
    </dgm:pt>
    <dgm:pt modelId="{8BE0DFEF-3FA1-4CF3-89AD-DFB6B3EF9419}" type="pres">
      <dgm:prSet presAssocID="{370363F3-C6A5-40A7-A7ED-BB1238D9B62A}" presName="parTx2" presStyleLbl="node1" presStyleIdx="1" presStyleCnt="5"/>
      <dgm:spPr/>
      <dgm:t>
        <a:bodyPr/>
        <a:lstStyle/>
        <a:p>
          <a:endParaRPr lang="es-EC"/>
        </a:p>
      </dgm:t>
    </dgm:pt>
    <dgm:pt modelId="{2F14D52D-3D63-4064-9E9F-1EBDD33420F9}" type="pres">
      <dgm:prSet presAssocID="{8F684506-42E8-4C78-9C75-430B918A86BD}" presName="picture2" presStyleCnt="0"/>
      <dgm:spPr/>
      <dgm:t>
        <a:bodyPr/>
        <a:lstStyle/>
        <a:p>
          <a:endParaRPr lang="es-EC"/>
        </a:p>
      </dgm:t>
    </dgm:pt>
    <dgm:pt modelId="{2909899C-9B75-495A-AEAD-562E3D5B326D}" type="pres">
      <dgm:prSet presAssocID="{8F684506-42E8-4C78-9C75-430B918A86BD}" presName="imageRepeatNode" presStyleLbl="fgImgPlace1" presStyleIdx="1" presStyleCnt="5"/>
      <dgm:spPr/>
      <dgm:t>
        <a:bodyPr/>
        <a:lstStyle/>
        <a:p>
          <a:endParaRPr lang="es-EC"/>
        </a:p>
      </dgm:t>
    </dgm:pt>
    <dgm:pt modelId="{EFB38FC0-59BE-45D7-B62A-83E0A0398797}" type="pres">
      <dgm:prSet presAssocID="{3B16B3AE-86BC-4689-8EA9-714B73DBC4C5}" presName="parTx3" presStyleLbl="node1" presStyleIdx="2" presStyleCnt="5"/>
      <dgm:spPr/>
      <dgm:t>
        <a:bodyPr/>
        <a:lstStyle/>
        <a:p>
          <a:endParaRPr lang="es-EC"/>
        </a:p>
      </dgm:t>
    </dgm:pt>
    <dgm:pt modelId="{2CE06F9F-D53C-4BB9-B5E8-953D7B38A5A2}" type="pres">
      <dgm:prSet presAssocID="{ACE0B23A-BC98-4EAC-B3C4-F84F15D9D70A}" presName="picture3" presStyleCnt="0"/>
      <dgm:spPr/>
      <dgm:t>
        <a:bodyPr/>
        <a:lstStyle/>
        <a:p>
          <a:endParaRPr lang="es-EC"/>
        </a:p>
      </dgm:t>
    </dgm:pt>
    <dgm:pt modelId="{6A458948-CE4B-4EEF-ABC4-E1F0A83476C8}" type="pres">
      <dgm:prSet presAssocID="{ACE0B23A-BC98-4EAC-B3C4-F84F15D9D70A}" presName="imageRepeatNode" presStyleLbl="fgImgPlace1" presStyleIdx="2" presStyleCnt="5"/>
      <dgm:spPr/>
      <dgm:t>
        <a:bodyPr/>
        <a:lstStyle/>
        <a:p>
          <a:endParaRPr lang="es-EC"/>
        </a:p>
      </dgm:t>
    </dgm:pt>
    <dgm:pt modelId="{7CDB5FE8-07CA-4D7B-910A-DD0B46E29BEB}" type="pres">
      <dgm:prSet presAssocID="{36ED22C0-12A2-4E4E-B9A4-DE976163130B}" presName="parTx4" presStyleLbl="node1" presStyleIdx="3" presStyleCnt="5"/>
      <dgm:spPr/>
      <dgm:t>
        <a:bodyPr/>
        <a:lstStyle/>
        <a:p>
          <a:endParaRPr lang="es-EC"/>
        </a:p>
      </dgm:t>
    </dgm:pt>
    <dgm:pt modelId="{03167CD6-FC1B-44D1-B225-663D7A8A8885}" type="pres">
      <dgm:prSet presAssocID="{D2C00D52-1FA8-4986-B0D3-1295846F756B}" presName="picture4" presStyleCnt="0"/>
      <dgm:spPr/>
      <dgm:t>
        <a:bodyPr/>
        <a:lstStyle/>
        <a:p>
          <a:endParaRPr lang="es-EC"/>
        </a:p>
      </dgm:t>
    </dgm:pt>
    <dgm:pt modelId="{EF7BDF28-6AD4-404A-A2B5-8AB7BB6A385B}" type="pres">
      <dgm:prSet presAssocID="{D2C00D52-1FA8-4986-B0D3-1295846F756B}" presName="imageRepeatNode" presStyleLbl="fgImgPlace1" presStyleIdx="3" presStyleCnt="5"/>
      <dgm:spPr/>
      <dgm:t>
        <a:bodyPr/>
        <a:lstStyle/>
        <a:p>
          <a:endParaRPr lang="es-EC"/>
        </a:p>
      </dgm:t>
    </dgm:pt>
    <dgm:pt modelId="{4DE6DD27-B5ED-491D-8386-ACDB1665EE87}" type="pres">
      <dgm:prSet presAssocID="{B7682F86-BC84-48EC-8935-EEDCEF8DFBFC}" presName="parTx5" presStyleLbl="node1" presStyleIdx="4" presStyleCnt="5"/>
      <dgm:spPr/>
      <dgm:t>
        <a:bodyPr/>
        <a:lstStyle/>
        <a:p>
          <a:endParaRPr lang="es-EC"/>
        </a:p>
      </dgm:t>
    </dgm:pt>
    <dgm:pt modelId="{C5190446-69AB-4C8F-B4A6-6F2F84A281D8}" type="pres">
      <dgm:prSet presAssocID="{AC255E73-4697-411F-8F72-6CEDE2417A5F}" presName="picture5" presStyleCnt="0"/>
      <dgm:spPr/>
      <dgm:t>
        <a:bodyPr/>
        <a:lstStyle/>
        <a:p>
          <a:endParaRPr lang="es-EC"/>
        </a:p>
      </dgm:t>
    </dgm:pt>
    <dgm:pt modelId="{4B961F7E-B1A9-4F6A-8E94-01E7592ECBAE}" type="pres">
      <dgm:prSet presAssocID="{AC255E73-4697-411F-8F72-6CEDE2417A5F}" presName="imageRepeatNode" presStyleLbl="fgImgPlace1" presStyleIdx="4" presStyleCnt="5" custLinFactNeighborX="-1209" custLinFactNeighborY="5330"/>
      <dgm:spPr/>
      <dgm:t>
        <a:bodyPr/>
        <a:lstStyle/>
        <a:p>
          <a:endParaRPr lang="es-EC"/>
        </a:p>
      </dgm:t>
    </dgm:pt>
  </dgm:ptLst>
  <dgm:cxnLst>
    <dgm:cxn modelId="{3A214F1C-5265-4C46-8ACB-9C1F471DEBAE}" type="presOf" srcId="{3B16B3AE-86BC-4689-8EA9-714B73DBC4C5}" destId="{EFB38FC0-59BE-45D7-B62A-83E0A0398797}" srcOrd="0" destOrd="0" presId="urn:microsoft.com/office/officeart/2008/layout/AscendingPictureAccentProcess"/>
    <dgm:cxn modelId="{91A68589-CFF4-412F-8F65-4CB3614D30C7}" type="presOf" srcId="{8F684506-42E8-4C78-9C75-430B918A86BD}" destId="{2909899C-9B75-495A-AEAD-562E3D5B326D}" srcOrd="0" destOrd="0" presId="urn:microsoft.com/office/officeart/2008/layout/AscendingPictureAccentProcess"/>
    <dgm:cxn modelId="{BEDF735C-EB9E-4B3D-B9FE-04CC7921AE99}" srcId="{D11CEF51-703B-4E21-9938-66C3A8D91655}" destId="{370363F3-C6A5-40A7-A7ED-BB1238D9B62A}" srcOrd="1" destOrd="0" parTransId="{91A9693F-B782-4A2C-B233-D37530F9BBB6}" sibTransId="{8F684506-42E8-4C78-9C75-430B918A86BD}"/>
    <dgm:cxn modelId="{0F9E6590-8653-4186-AFBC-48C328E64D61}" type="presOf" srcId="{AC255E73-4697-411F-8F72-6CEDE2417A5F}" destId="{4B961F7E-B1A9-4F6A-8E94-01E7592ECBAE}" srcOrd="0" destOrd="0" presId="urn:microsoft.com/office/officeart/2008/layout/AscendingPictureAccentProcess"/>
    <dgm:cxn modelId="{5E6C1626-33E7-489B-BC10-1662A87942C9}" type="presOf" srcId="{D2C00D52-1FA8-4986-B0D3-1295846F756B}" destId="{EF7BDF28-6AD4-404A-A2B5-8AB7BB6A385B}" srcOrd="0" destOrd="0" presId="urn:microsoft.com/office/officeart/2008/layout/AscendingPictureAccentProcess"/>
    <dgm:cxn modelId="{DF7DAB4C-C54D-4E8F-821F-1D9CD49AB41A}" type="presOf" srcId="{3E7CBCE3-6103-4EB3-8D46-A1AB7AA48A92}" destId="{81449124-31A7-40E6-B559-01C5048A06F8}" srcOrd="0" destOrd="0" presId="urn:microsoft.com/office/officeart/2008/layout/AscendingPictureAccentProcess"/>
    <dgm:cxn modelId="{9707F146-CEC2-4E9B-BF63-4F4D2C96EB5B}" type="presOf" srcId="{36ED22C0-12A2-4E4E-B9A4-DE976163130B}" destId="{7CDB5FE8-07CA-4D7B-910A-DD0B46E29BEB}" srcOrd="0" destOrd="0" presId="urn:microsoft.com/office/officeart/2008/layout/AscendingPictureAccentProcess"/>
    <dgm:cxn modelId="{C9A8F4C7-D8A0-49B8-B7D0-7B1E79E563A3}" srcId="{D11CEF51-703B-4E21-9938-66C3A8D91655}" destId="{36ED22C0-12A2-4E4E-B9A4-DE976163130B}" srcOrd="3" destOrd="0" parTransId="{7EDE86D6-4F4F-425F-9D21-179E46F7FF45}" sibTransId="{D2C00D52-1FA8-4986-B0D3-1295846F756B}"/>
    <dgm:cxn modelId="{61255451-29F9-4457-810D-6987E4346261}" type="presOf" srcId="{D11CEF51-703B-4E21-9938-66C3A8D91655}" destId="{3424F12B-2348-4646-83D3-4EFDAAF2C2FD}" srcOrd="0" destOrd="0" presId="urn:microsoft.com/office/officeart/2008/layout/AscendingPictureAccentProcess"/>
    <dgm:cxn modelId="{0C0A2968-6810-4FEB-86DE-40C3F8F04F82}" type="presOf" srcId="{B7682F86-BC84-48EC-8935-EEDCEF8DFBFC}" destId="{4DE6DD27-B5ED-491D-8386-ACDB1665EE87}" srcOrd="0" destOrd="0" presId="urn:microsoft.com/office/officeart/2008/layout/AscendingPictureAccentProcess"/>
    <dgm:cxn modelId="{5049ADAB-C983-4E04-B136-EF7DA35A4212}" srcId="{D11CEF51-703B-4E21-9938-66C3A8D91655}" destId="{3E7CBCE3-6103-4EB3-8D46-A1AB7AA48A92}" srcOrd="0" destOrd="0" parTransId="{E4FE144B-2025-4181-A384-59BD2AD4318A}" sibTransId="{6B97F2F9-2333-45C4-95B6-B1459E136DDF}"/>
    <dgm:cxn modelId="{746C2928-371A-44A8-85A4-4861F4851437}" type="presOf" srcId="{370363F3-C6A5-40A7-A7ED-BB1238D9B62A}" destId="{8BE0DFEF-3FA1-4CF3-89AD-DFB6B3EF9419}" srcOrd="0" destOrd="0" presId="urn:microsoft.com/office/officeart/2008/layout/AscendingPictureAccentProcess"/>
    <dgm:cxn modelId="{A541D9A4-798D-4CFA-A3B9-669622E57E3C}" type="presOf" srcId="{ACE0B23A-BC98-4EAC-B3C4-F84F15D9D70A}" destId="{6A458948-CE4B-4EEF-ABC4-E1F0A83476C8}" srcOrd="0" destOrd="0" presId="urn:microsoft.com/office/officeart/2008/layout/AscendingPictureAccentProcess"/>
    <dgm:cxn modelId="{5DBBA4B7-975F-4AB1-92B7-851878D4A7FD}" srcId="{D11CEF51-703B-4E21-9938-66C3A8D91655}" destId="{B7682F86-BC84-48EC-8935-EEDCEF8DFBFC}" srcOrd="4" destOrd="0" parTransId="{50BD48F0-D1FE-45E2-8488-E7A832A9C698}" sibTransId="{AC255E73-4697-411F-8F72-6CEDE2417A5F}"/>
    <dgm:cxn modelId="{6A720CE4-719B-4FB7-B4E7-2D9D8A370472}" type="presOf" srcId="{6B97F2F9-2333-45C4-95B6-B1459E136DDF}" destId="{029DAC47-5DF5-4E37-821E-96E056AE0823}" srcOrd="0" destOrd="0" presId="urn:microsoft.com/office/officeart/2008/layout/AscendingPictureAccentProcess"/>
    <dgm:cxn modelId="{939E541E-7198-4C8C-93F8-7AE96DCBF44A}" srcId="{D11CEF51-703B-4E21-9938-66C3A8D91655}" destId="{3B16B3AE-86BC-4689-8EA9-714B73DBC4C5}" srcOrd="2" destOrd="0" parTransId="{1FC7BD06-996B-4E3A-83D2-093BDAE2F673}" sibTransId="{ACE0B23A-BC98-4EAC-B3C4-F84F15D9D70A}"/>
    <dgm:cxn modelId="{3D3BBF95-E04B-4525-99CA-225BF4D768EF}" type="presParOf" srcId="{3424F12B-2348-4646-83D3-4EFDAAF2C2FD}" destId="{44204B4B-CEC4-4C4E-99A0-ED29FD9C8DA1}" srcOrd="0" destOrd="0" presId="urn:microsoft.com/office/officeart/2008/layout/AscendingPictureAccentProcess"/>
    <dgm:cxn modelId="{D2071FEB-B751-4C54-85C5-DCE08F12EEC7}" type="presParOf" srcId="{3424F12B-2348-4646-83D3-4EFDAAF2C2FD}" destId="{C3D11A5C-CC9C-42A0-A2C4-02C8227850A1}" srcOrd="1" destOrd="0" presId="urn:microsoft.com/office/officeart/2008/layout/AscendingPictureAccentProcess"/>
    <dgm:cxn modelId="{F8857CDA-6C90-4A6F-AF34-8E4CD2F182CE}" type="presParOf" srcId="{3424F12B-2348-4646-83D3-4EFDAAF2C2FD}" destId="{22238004-F344-4882-9597-06086436D4A0}" srcOrd="2" destOrd="0" presId="urn:microsoft.com/office/officeart/2008/layout/AscendingPictureAccentProcess"/>
    <dgm:cxn modelId="{18CE9D54-897E-4E8F-85B5-B36BB32CEA2C}" type="presParOf" srcId="{3424F12B-2348-4646-83D3-4EFDAAF2C2FD}" destId="{E406E092-6E7E-470B-977C-0D3D85B25C93}" srcOrd="3" destOrd="0" presId="urn:microsoft.com/office/officeart/2008/layout/AscendingPictureAccentProcess"/>
    <dgm:cxn modelId="{7B20DBC3-A42D-4ACE-8109-C3A22ED44721}" type="presParOf" srcId="{3424F12B-2348-4646-83D3-4EFDAAF2C2FD}" destId="{D4CA7028-4D8A-4882-9859-772C3E442737}" srcOrd="4" destOrd="0" presId="urn:microsoft.com/office/officeart/2008/layout/AscendingPictureAccentProcess"/>
    <dgm:cxn modelId="{CBEB32D2-7A88-4DC2-BE8B-18E52368A43B}" type="presParOf" srcId="{3424F12B-2348-4646-83D3-4EFDAAF2C2FD}" destId="{31CC767F-10C6-44AE-B986-36E56CE4E25E}" srcOrd="5" destOrd="0" presId="urn:microsoft.com/office/officeart/2008/layout/AscendingPictureAccentProcess"/>
    <dgm:cxn modelId="{6D43917C-C989-4997-A663-8C4838565411}" type="presParOf" srcId="{3424F12B-2348-4646-83D3-4EFDAAF2C2FD}" destId="{F83EE85B-C622-468C-A1E6-45BC6187144E}" srcOrd="6" destOrd="0" presId="urn:microsoft.com/office/officeart/2008/layout/AscendingPictureAccentProcess"/>
    <dgm:cxn modelId="{B8CD38DE-EC2A-4D61-82F0-8E724BDFEEEE}" type="presParOf" srcId="{3424F12B-2348-4646-83D3-4EFDAAF2C2FD}" destId="{8CFCD2FE-460C-41C3-A81C-35FC86B42F94}" srcOrd="7" destOrd="0" presId="urn:microsoft.com/office/officeart/2008/layout/AscendingPictureAccentProcess"/>
    <dgm:cxn modelId="{8C274EC4-4F7C-4790-96E3-DAF074EEB339}" type="presParOf" srcId="{3424F12B-2348-4646-83D3-4EFDAAF2C2FD}" destId="{7FD61AFE-97CE-4163-80B5-CDD3807C35ED}" srcOrd="8" destOrd="0" presId="urn:microsoft.com/office/officeart/2008/layout/AscendingPictureAccentProcess"/>
    <dgm:cxn modelId="{3E68D428-245D-47DC-80D9-F213BEED37FF}" type="presParOf" srcId="{3424F12B-2348-4646-83D3-4EFDAAF2C2FD}" destId="{8000C72B-1425-421B-989C-774FF662AB76}" srcOrd="9" destOrd="0" presId="urn:microsoft.com/office/officeart/2008/layout/AscendingPictureAccentProcess"/>
    <dgm:cxn modelId="{268B2FFA-6483-44EB-A304-EAAD19299BCA}" type="presParOf" srcId="{3424F12B-2348-4646-83D3-4EFDAAF2C2FD}" destId="{55991576-6B14-4C91-BF81-CBA697189890}" srcOrd="10" destOrd="0" presId="urn:microsoft.com/office/officeart/2008/layout/AscendingPictureAccentProcess"/>
    <dgm:cxn modelId="{0C5868DC-0C24-466F-B14E-73422E1C0BBD}" type="presParOf" srcId="{3424F12B-2348-4646-83D3-4EFDAAF2C2FD}" destId="{E3E63E7B-93DA-46C4-8752-79C2DC0FA25E}" srcOrd="11" destOrd="0" presId="urn:microsoft.com/office/officeart/2008/layout/AscendingPictureAccentProcess"/>
    <dgm:cxn modelId="{F34DB353-D54B-462B-9C08-224FABAF7BB0}" type="presParOf" srcId="{3424F12B-2348-4646-83D3-4EFDAAF2C2FD}" destId="{E0C2E72F-8987-4D65-81C5-7754347490FE}" srcOrd="12" destOrd="0" presId="urn:microsoft.com/office/officeart/2008/layout/AscendingPictureAccentProcess"/>
    <dgm:cxn modelId="{0F950195-555D-4CAE-9E89-36A676C74ED8}" type="presParOf" srcId="{3424F12B-2348-4646-83D3-4EFDAAF2C2FD}" destId="{94B71AAF-72D2-4AA9-8916-29DF5BFBF788}" srcOrd="13" destOrd="0" presId="urn:microsoft.com/office/officeart/2008/layout/AscendingPictureAccentProcess"/>
    <dgm:cxn modelId="{1246E3C6-1CDD-4100-AE0B-536FC177A4E9}" type="presParOf" srcId="{3424F12B-2348-4646-83D3-4EFDAAF2C2FD}" destId="{3198C40A-6F8F-4629-9B66-09FDC4EFAE0B}" srcOrd="14" destOrd="0" presId="urn:microsoft.com/office/officeart/2008/layout/AscendingPictureAccentProcess"/>
    <dgm:cxn modelId="{C5CEF317-9B89-4DCF-B154-C4C6547E574C}" type="presParOf" srcId="{3424F12B-2348-4646-83D3-4EFDAAF2C2FD}" destId="{81449124-31A7-40E6-B559-01C5048A06F8}" srcOrd="15" destOrd="0" presId="urn:microsoft.com/office/officeart/2008/layout/AscendingPictureAccentProcess"/>
    <dgm:cxn modelId="{396282F7-0786-4343-A054-04AF2588B020}" type="presParOf" srcId="{3424F12B-2348-4646-83D3-4EFDAAF2C2FD}" destId="{DA4B2BA5-4322-4B5D-B79E-C3F9C8504485}" srcOrd="16" destOrd="0" presId="urn:microsoft.com/office/officeart/2008/layout/AscendingPictureAccentProcess"/>
    <dgm:cxn modelId="{2A6913BB-8598-4A1F-B8E2-10C1FFC21B83}" type="presParOf" srcId="{DA4B2BA5-4322-4B5D-B79E-C3F9C8504485}" destId="{029DAC47-5DF5-4E37-821E-96E056AE0823}" srcOrd="0" destOrd="0" presId="urn:microsoft.com/office/officeart/2008/layout/AscendingPictureAccentProcess"/>
    <dgm:cxn modelId="{90052694-9243-4334-AF27-E2A081E5169F}" type="presParOf" srcId="{3424F12B-2348-4646-83D3-4EFDAAF2C2FD}" destId="{8BE0DFEF-3FA1-4CF3-89AD-DFB6B3EF9419}" srcOrd="17" destOrd="0" presId="urn:microsoft.com/office/officeart/2008/layout/AscendingPictureAccentProcess"/>
    <dgm:cxn modelId="{D93EE9E0-3B63-483B-AEE3-DFC803F3AD8A}" type="presParOf" srcId="{3424F12B-2348-4646-83D3-4EFDAAF2C2FD}" destId="{2F14D52D-3D63-4064-9E9F-1EBDD33420F9}" srcOrd="18" destOrd="0" presId="urn:microsoft.com/office/officeart/2008/layout/AscendingPictureAccentProcess"/>
    <dgm:cxn modelId="{C764C368-AE06-4587-B65E-F6832597A05C}" type="presParOf" srcId="{2F14D52D-3D63-4064-9E9F-1EBDD33420F9}" destId="{2909899C-9B75-495A-AEAD-562E3D5B326D}" srcOrd="0" destOrd="0" presId="urn:microsoft.com/office/officeart/2008/layout/AscendingPictureAccentProcess"/>
    <dgm:cxn modelId="{CF248040-225B-4EF8-872A-F7D3110838F4}" type="presParOf" srcId="{3424F12B-2348-4646-83D3-4EFDAAF2C2FD}" destId="{EFB38FC0-59BE-45D7-B62A-83E0A0398797}" srcOrd="19" destOrd="0" presId="urn:microsoft.com/office/officeart/2008/layout/AscendingPictureAccentProcess"/>
    <dgm:cxn modelId="{7F2D5D30-5193-4F11-A40A-6E01A7798B73}" type="presParOf" srcId="{3424F12B-2348-4646-83D3-4EFDAAF2C2FD}" destId="{2CE06F9F-D53C-4BB9-B5E8-953D7B38A5A2}" srcOrd="20" destOrd="0" presId="urn:microsoft.com/office/officeart/2008/layout/AscendingPictureAccentProcess"/>
    <dgm:cxn modelId="{DC60F02B-B1BA-4A85-AFAE-20F7EF398405}" type="presParOf" srcId="{2CE06F9F-D53C-4BB9-B5E8-953D7B38A5A2}" destId="{6A458948-CE4B-4EEF-ABC4-E1F0A83476C8}" srcOrd="0" destOrd="0" presId="urn:microsoft.com/office/officeart/2008/layout/AscendingPictureAccentProcess"/>
    <dgm:cxn modelId="{90DBB19E-BE41-4D77-81C2-BB71536FF039}" type="presParOf" srcId="{3424F12B-2348-4646-83D3-4EFDAAF2C2FD}" destId="{7CDB5FE8-07CA-4D7B-910A-DD0B46E29BEB}" srcOrd="21" destOrd="0" presId="urn:microsoft.com/office/officeart/2008/layout/AscendingPictureAccentProcess"/>
    <dgm:cxn modelId="{49151757-53D7-4EB0-925E-385B5D056FF6}" type="presParOf" srcId="{3424F12B-2348-4646-83D3-4EFDAAF2C2FD}" destId="{03167CD6-FC1B-44D1-B225-663D7A8A8885}" srcOrd="22" destOrd="0" presId="urn:microsoft.com/office/officeart/2008/layout/AscendingPictureAccentProcess"/>
    <dgm:cxn modelId="{ED939DB3-2F15-4626-BF15-B2F129FEC0C3}" type="presParOf" srcId="{03167CD6-FC1B-44D1-B225-663D7A8A8885}" destId="{EF7BDF28-6AD4-404A-A2B5-8AB7BB6A385B}" srcOrd="0" destOrd="0" presId="urn:microsoft.com/office/officeart/2008/layout/AscendingPictureAccentProcess"/>
    <dgm:cxn modelId="{804DEED1-B769-4CA2-A80D-DD7D265BFED0}" type="presParOf" srcId="{3424F12B-2348-4646-83D3-4EFDAAF2C2FD}" destId="{4DE6DD27-B5ED-491D-8386-ACDB1665EE87}" srcOrd="23" destOrd="0" presId="urn:microsoft.com/office/officeart/2008/layout/AscendingPictureAccentProcess"/>
    <dgm:cxn modelId="{9140F27B-364A-43E3-AFC7-A04235A0DD16}" type="presParOf" srcId="{3424F12B-2348-4646-83D3-4EFDAAF2C2FD}" destId="{C5190446-69AB-4C8F-B4A6-6F2F84A281D8}" srcOrd="24" destOrd="0" presId="urn:microsoft.com/office/officeart/2008/layout/AscendingPictureAccentProcess"/>
    <dgm:cxn modelId="{EFD70482-261E-4317-A37F-350BAA534D16}" type="presParOf" srcId="{C5190446-69AB-4C8F-B4A6-6F2F84A281D8}" destId="{4B961F7E-B1A9-4F6A-8E94-01E7592ECBAE}" srcOrd="0" destOrd="0" presId="urn:microsoft.com/office/officeart/2008/layout/AscendingPictureAccen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E56FD-F6F2-4698-B17E-8F9F8B8C6A84}"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ES"/>
        </a:p>
      </dgm:t>
    </dgm:pt>
    <dgm:pt modelId="{7EB38603-1184-455F-8600-C251880F93D5}">
      <dgm:prSet phldrT="[Texto]" custT="1"/>
      <dgm:spPr/>
      <dgm:t>
        <a:bodyPr/>
        <a:lstStyle/>
        <a:p>
          <a:r>
            <a:rPr lang="es-ES" sz="4400" b="1" dirty="0" smtClean="0">
              <a:solidFill>
                <a:schemeClr val="tx1"/>
              </a:solidFill>
              <a:effectLst>
                <a:outerShdw blurRad="38100" dist="38100" dir="2700000" algn="tl">
                  <a:srgbClr val="000000">
                    <a:alpha val="43137"/>
                  </a:srgbClr>
                </a:outerShdw>
              </a:effectLst>
            </a:rPr>
            <a:t>Propuesta</a:t>
          </a:r>
          <a:endParaRPr lang="es-ES" sz="4400" b="1" dirty="0">
            <a:solidFill>
              <a:schemeClr val="tx1"/>
            </a:solidFill>
            <a:effectLst>
              <a:outerShdw blurRad="38100" dist="38100" dir="2700000" algn="tl">
                <a:srgbClr val="000000">
                  <a:alpha val="43137"/>
                </a:srgbClr>
              </a:outerShdw>
            </a:effectLst>
          </a:endParaRPr>
        </a:p>
      </dgm:t>
    </dgm:pt>
    <dgm:pt modelId="{69C0FF82-B243-4C26-8AD4-1E9DB53168AA}" type="parTrans" cxnId="{ED404325-CE40-4E30-ABE2-A986F015904B}">
      <dgm:prSet/>
      <dgm:spPr/>
      <dgm:t>
        <a:bodyPr/>
        <a:lstStyle/>
        <a:p>
          <a:endParaRPr lang="es-ES"/>
        </a:p>
      </dgm:t>
    </dgm:pt>
    <dgm:pt modelId="{1FEBAFCF-650A-4C78-9BA9-CFE753006CE2}" type="sibTrans" cxnId="{ED404325-CE40-4E30-ABE2-A986F015904B}">
      <dgm:prSet/>
      <dgm:spPr/>
      <dgm:t>
        <a:bodyPr/>
        <a:lstStyle/>
        <a:p>
          <a:endParaRPr lang="es-ES"/>
        </a:p>
      </dgm:t>
    </dgm:pt>
    <dgm:pt modelId="{BBAAC687-9C75-440D-9167-A9791473A034}">
      <dgm:prSet phldrT="[Texto]" custT="1"/>
      <dgm:spPr/>
      <dgm:t>
        <a:bodyPr/>
        <a:lstStyle/>
        <a:p>
          <a:r>
            <a:rPr lang="es-ES" sz="1600" b="1" dirty="0" smtClean="0">
              <a:solidFill>
                <a:schemeClr val="tx1"/>
              </a:solidFill>
            </a:rPr>
            <a:t>Unidad del grupo</a:t>
          </a:r>
          <a:endParaRPr lang="es-ES" sz="1600" b="1" dirty="0">
            <a:solidFill>
              <a:schemeClr val="tx1"/>
            </a:solidFill>
          </a:endParaRPr>
        </a:p>
      </dgm:t>
    </dgm:pt>
    <dgm:pt modelId="{5DDB14B2-123D-4D9C-BEB4-043266C7ECDC}" type="parTrans" cxnId="{E70EE01F-31A1-47A0-A725-4D719CFE1C83}">
      <dgm:prSet/>
      <dgm:spPr/>
      <dgm:t>
        <a:bodyPr/>
        <a:lstStyle/>
        <a:p>
          <a:endParaRPr lang="es-ES"/>
        </a:p>
      </dgm:t>
    </dgm:pt>
    <dgm:pt modelId="{B4532224-DA29-441B-A7EF-81160A19AAD0}" type="sibTrans" cxnId="{E70EE01F-31A1-47A0-A725-4D719CFE1C83}">
      <dgm:prSet/>
      <dgm:spPr/>
      <dgm:t>
        <a:bodyPr/>
        <a:lstStyle/>
        <a:p>
          <a:endParaRPr lang="es-ES"/>
        </a:p>
      </dgm:t>
    </dgm:pt>
    <dgm:pt modelId="{6A6110B6-7726-4769-B233-3CA755A19A40}">
      <dgm:prSet phldrT="[Texto]" custT="1"/>
      <dgm:spPr/>
      <dgm:t>
        <a:bodyPr/>
        <a:lstStyle/>
        <a:p>
          <a:r>
            <a:rPr lang="es-ES" sz="1600" b="0" i="0" dirty="0" smtClean="0">
              <a:solidFill>
                <a:schemeClr val="tx1"/>
              </a:solidFill>
            </a:rPr>
            <a:t>Generar líneas de comunicación</a:t>
          </a:r>
          <a:endParaRPr lang="es-ES" sz="1600" dirty="0">
            <a:solidFill>
              <a:schemeClr val="tx1"/>
            </a:solidFill>
          </a:endParaRPr>
        </a:p>
      </dgm:t>
    </dgm:pt>
    <dgm:pt modelId="{52E8D382-B10E-4F2B-A5BE-A8DE4BCA12FA}" type="parTrans" cxnId="{028525C7-0393-4B9F-9E43-EC0FCD8EFE34}">
      <dgm:prSet/>
      <dgm:spPr/>
      <dgm:t>
        <a:bodyPr/>
        <a:lstStyle/>
        <a:p>
          <a:endParaRPr lang="es-ES"/>
        </a:p>
      </dgm:t>
    </dgm:pt>
    <dgm:pt modelId="{BE474F6A-7542-4D5D-BF51-1537972B9163}" type="sibTrans" cxnId="{028525C7-0393-4B9F-9E43-EC0FCD8EFE34}">
      <dgm:prSet/>
      <dgm:spPr/>
      <dgm:t>
        <a:bodyPr/>
        <a:lstStyle/>
        <a:p>
          <a:endParaRPr lang="es-ES"/>
        </a:p>
      </dgm:t>
    </dgm:pt>
    <dgm:pt modelId="{3C044903-06D6-4A6B-9787-AE16105854F8}">
      <dgm:prSet phldrT="[Texto]" custT="1"/>
      <dgm:spPr/>
      <dgm:t>
        <a:bodyPr/>
        <a:lstStyle/>
        <a:p>
          <a:r>
            <a:rPr lang="es-ES" sz="1600" b="0" i="0" dirty="0" smtClean="0">
              <a:solidFill>
                <a:schemeClr val="tx1"/>
              </a:solidFill>
            </a:rPr>
            <a:t>Incrementar los ingresos con la perspectiva de fomentar el ahorro.</a:t>
          </a:r>
          <a:endParaRPr lang="es-ES" sz="1600" dirty="0">
            <a:solidFill>
              <a:schemeClr val="tx1"/>
            </a:solidFill>
          </a:endParaRPr>
        </a:p>
      </dgm:t>
    </dgm:pt>
    <dgm:pt modelId="{1C763EDD-89AB-4C87-8D64-54845F0FFAB5}" type="parTrans" cxnId="{A980D897-5C70-4D21-8F39-7A4889615A2B}">
      <dgm:prSet/>
      <dgm:spPr/>
      <dgm:t>
        <a:bodyPr/>
        <a:lstStyle/>
        <a:p>
          <a:endParaRPr lang="es-ES"/>
        </a:p>
      </dgm:t>
    </dgm:pt>
    <dgm:pt modelId="{75987F5F-9181-49B2-9226-0E21D20509EA}" type="sibTrans" cxnId="{A980D897-5C70-4D21-8F39-7A4889615A2B}">
      <dgm:prSet/>
      <dgm:spPr/>
      <dgm:t>
        <a:bodyPr/>
        <a:lstStyle/>
        <a:p>
          <a:endParaRPr lang="es-ES"/>
        </a:p>
      </dgm:t>
    </dgm:pt>
    <dgm:pt modelId="{1B478641-9498-4D16-B2CF-4B7D4D9426B4}">
      <dgm:prSet phldrT="[Texto]" custT="1"/>
      <dgm:spPr/>
      <dgm:t>
        <a:bodyPr/>
        <a:lstStyle/>
        <a:p>
          <a:r>
            <a:rPr lang="es-ES" sz="1600" dirty="0" smtClean="0">
              <a:solidFill>
                <a:schemeClr val="tx1"/>
              </a:solidFill>
            </a:rPr>
            <a:t>Maquina de enfriamiento capacidad de 250ltros</a:t>
          </a:r>
          <a:endParaRPr lang="es-ES" sz="1600" dirty="0">
            <a:solidFill>
              <a:schemeClr val="tx1"/>
            </a:solidFill>
          </a:endParaRPr>
        </a:p>
      </dgm:t>
    </dgm:pt>
    <dgm:pt modelId="{94AB8D14-927C-443F-84BF-90D869BF9C2A}" type="parTrans" cxnId="{A58B7F7B-7224-49CD-9CDB-1E82D78B87F3}">
      <dgm:prSet/>
      <dgm:spPr/>
      <dgm:t>
        <a:bodyPr/>
        <a:lstStyle/>
        <a:p>
          <a:endParaRPr lang="es-ES"/>
        </a:p>
      </dgm:t>
    </dgm:pt>
    <dgm:pt modelId="{10FD9335-78FB-4E26-8996-275EAEDBFA7F}" type="sibTrans" cxnId="{A58B7F7B-7224-49CD-9CDB-1E82D78B87F3}">
      <dgm:prSet/>
      <dgm:spPr/>
      <dgm:t>
        <a:bodyPr/>
        <a:lstStyle/>
        <a:p>
          <a:endParaRPr lang="es-ES"/>
        </a:p>
      </dgm:t>
    </dgm:pt>
    <dgm:pt modelId="{80F31313-D3F6-449C-A16F-405D54D9285A}" type="pres">
      <dgm:prSet presAssocID="{839E56FD-F6F2-4698-B17E-8F9F8B8C6A84}" presName="Name0" presStyleCnt="0">
        <dgm:presLayoutVars>
          <dgm:chMax val="1"/>
          <dgm:dir/>
          <dgm:animLvl val="ctr"/>
          <dgm:resizeHandles val="exact"/>
        </dgm:presLayoutVars>
      </dgm:prSet>
      <dgm:spPr/>
      <dgm:t>
        <a:bodyPr/>
        <a:lstStyle/>
        <a:p>
          <a:endParaRPr lang="es-ES"/>
        </a:p>
      </dgm:t>
    </dgm:pt>
    <dgm:pt modelId="{56392E57-E432-4D31-8C45-C9702DC7E7D5}" type="pres">
      <dgm:prSet presAssocID="{7EB38603-1184-455F-8600-C251880F93D5}" presName="centerShape" presStyleLbl="node0" presStyleIdx="0" presStyleCnt="1" custScaleX="191650"/>
      <dgm:spPr/>
      <dgm:t>
        <a:bodyPr/>
        <a:lstStyle/>
        <a:p>
          <a:endParaRPr lang="es-ES"/>
        </a:p>
      </dgm:t>
    </dgm:pt>
    <dgm:pt modelId="{EDCB0480-5303-496A-9EB5-A039366BA902}" type="pres">
      <dgm:prSet presAssocID="{BBAAC687-9C75-440D-9167-A9791473A034}" presName="node" presStyleLbl="node1" presStyleIdx="0" presStyleCnt="4">
        <dgm:presLayoutVars>
          <dgm:bulletEnabled val="1"/>
        </dgm:presLayoutVars>
      </dgm:prSet>
      <dgm:spPr/>
      <dgm:t>
        <a:bodyPr/>
        <a:lstStyle/>
        <a:p>
          <a:endParaRPr lang="es-ES"/>
        </a:p>
      </dgm:t>
    </dgm:pt>
    <dgm:pt modelId="{11354382-511B-4E09-B299-BA5A683D5F92}" type="pres">
      <dgm:prSet presAssocID="{BBAAC687-9C75-440D-9167-A9791473A034}" presName="dummy" presStyleCnt="0"/>
      <dgm:spPr/>
    </dgm:pt>
    <dgm:pt modelId="{344D993E-237B-4260-98DC-DC0201650CE6}" type="pres">
      <dgm:prSet presAssocID="{B4532224-DA29-441B-A7EF-81160A19AAD0}" presName="sibTrans" presStyleLbl="sibTrans2D1" presStyleIdx="0" presStyleCnt="4"/>
      <dgm:spPr/>
      <dgm:t>
        <a:bodyPr/>
        <a:lstStyle/>
        <a:p>
          <a:endParaRPr lang="es-ES"/>
        </a:p>
      </dgm:t>
    </dgm:pt>
    <dgm:pt modelId="{3FA0C846-87C1-4EF5-9B7D-CE83F7DB93CA}" type="pres">
      <dgm:prSet presAssocID="{6A6110B6-7726-4769-B233-3CA755A19A40}" presName="node" presStyleLbl="node1" presStyleIdx="1" presStyleCnt="4" custScaleX="139148">
        <dgm:presLayoutVars>
          <dgm:bulletEnabled val="1"/>
        </dgm:presLayoutVars>
      </dgm:prSet>
      <dgm:spPr/>
      <dgm:t>
        <a:bodyPr/>
        <a:lstStyle/>
        <a:p>
          <a:endParaRPr lang="es-ES"/>
        </a:p>
      </dgm:t>
    </dgm:pt>
    <dgm:pt modelId="{0F8E8110-9A01-4721-BD31-1240C95DCCB5}" type="pres">
      <dgm:prSet presAssocID="{6A6110B6-7726-4769-B233-3CA755A19A40}" presName="dummy" presStyleCnt="0"/>
      <dgm:spPr/>
    </dgm:pt>
    <dgm:pt modelId="{2327209D-0C4A-4304-9FC5-A27B566E7C10}" type="pres">
      <dgm:prSet presAssocID="{BE474F6A-7542-4D5D-BF51-1537972B9163}" presName="sibTrans" presStyleLbl="sibTrans2D1" presStyleIdx="1" presStyleCnt="4"/>
      <dgm:spPr/>
      <dgm:t>
        <a:bodyPr/>
        <a:lstStyle/>
        <a:p>
          <a:endParaRPr lang="es-ES"/>
        </a:p>
      </dgm:t>
    </dgm:pt>
    <dgm:pt modelId="{8E9A9736-1AAE-49A6-8960-0D4E80AD4823}" type="pres">
      <dgm:prSet presAssocID="{3C044903-06D6-4A6B-9787-AE16105854F8}" presName="node" presStyleLbl="node1" presStyleIdx="2" presStyleCnt="4" custScaleX="172378">
        <dgm:presLayoutVars>
          <dgm:bulletEnabled val="1"/>
        </dgm:presLayoutVars>
      </dgm:prSet>
      <dgm:spPr/>
      <dgm:t>
        <a:bodyPr/>
        <a:lstStyle/>
        <a:p>
          <a:endParaRPr lang="es-ES"/>
        </a:p>
      </dgm:t>
    </dgm:pt>
    <dgm:pt modelId="{AD8FEEC5-D2EF-4864-A562-88A57308560D}" type="pres">
      <dgm:prSet presAssocID="{3C044903-06D6-4A6B-9787-AE16105854F8}" presName="dummy" presStyleCnt="0"/>
      <dgm:spPr/>
    </dgm:pt>
    <dgm:pt modelId="{9BC75101-9802-4210-8D33-72F9D6CFAA37}" type="pres">
      <dgm:prSet presAssocID="{75987F5F-9181-49B2-9226-0E21D20509EA}" presName="sibTrans" presStyleLbl="sibTrans2D1" presStyleIdx="2" presStyleCnt="4"/>
      <dgm:spPr/>
      <dgm:t>
        <a:bodyPr/>
        <a:lstStyle/>
        <a:p>
          <a:endParaRPr lang="es-ES"/>
        </a:p>
      </dgm:t>
    </dgm:pt>
    <dgm:pt modelId="{60A705B5-DC86-4463-A02E-DCB2FDDFE5CB}" type="pres">
      <dgm:prSet presAssocID="{1B478641-9498-4D16-B2CF-4B7D4D9426B4}" presName="node" presStyleLbl="node1" presStyleIdx="3" presStyleCnt="4" custScaleX="122687">
        <dgm:presLayoutVars>
          <dgm:bulletEnabled val="1"/>
        </dgm:presLayoutVars>
      </dgm:prSet>
      <dgm:spPr/>
      <dgm:t>
        <a:bodyPr/>
        <a:lstStyle/>
        <a:p>
          <a:endParaRPr lang="es-ES"/>
        </a:p>
      </dgm:t>
    </dgm:pt>
    <dgm:pt modelId="{FCE655AE-77EE-4639-8F4D-15BB5B584D82}" type="pres">
      <dgm:prSet presAssocID="{1B478641-9498-4D16-B2CF-4B7D4D9426B4}" presName="dummy" presStyleCnt="0"/>
      <dgm:spPr/>
    </dgm:pt>
    <dgm:pt modelId="{45EF9BC7-17FD-42F5-A8EE-AA9B18C26404}" type="pres">
      <dgm:prSet presAssocID="{10FD9335-78FB-4E26-8996-275EAEDBFA7F}" presName="sibTrans" presStyleLbl="sibTrans2D1" presStyleIdx="3" presStyleCnt="4"/>
      <dgm:spPr/>
      <dgm:t>
        <a:bodyPr/>
        <a:lstStyle/>
        <a:p>
          <a:endParaRPr lang="es-ES"/>
        </a:p>
      </dgm:t>
    </dgm:pt>
  </dgm:ptLst>
  <dgm:cxnLst>
    <dgm:cxn modelId="{8C51D8AA-D867-4564-AAE9-440C11AFB2B7}" type="presOf" srcId="{10FD9335-78FB-4E26-8996-275EAEDBFA7F}" destId="{45EF9BC7-17FD-42F5-A8EE-AA9B18C26404}" srcOrd="0" destOrd="0" presId="urn:microsoft.com/office/officeart/2005/8/layout/radial6"/>
    <dgm:cxn modelId="{028525C7-0393-4B9F-9E43-EC0FCD8EFE34}" srcId="{7EB38603-1184-455F-8600-C251880F93D5}" destId="{6A6110B6-7726-4769-B233-3CA755A19A40}" srcOrd="1" destOrd="0" parTransId="{52E8D382-B10E-4F2B-A5BE-A8DE4BCA12FA}" sibTransId="{BE474F6A-7542-4D5D-BF51-1537972B9163}"/>
    <dgm:cxn modelId="{4529BA4A-A25F-4863-A955-0ACC4FAE1D83}" type="presOf" srcId="{6A6110B6-7726-4769-B233-3CA755A19A40}" destId="{3FA0C846-87C1-4EF5-9B7D-CE83F7DB93CA}" srcOrd="0" destOrd="0" presId="urn:microsoft.com/office/officeart/2005/8/layout/radial6"/>
    <dgm:cxn modelId="{A51F52AC-299B-455F-932A-0C85D9D76422}" type="presOf" srcId="{1B478641-9498-4D16-B2CF-4B7D4D9426B4}" destId="{60A705B5-DC86-4463-A02E-DCB2FDDFE5CB}" srcOrd="0" destOrd="0" presId="urn:microsoft.com/office/officeart/2005/8/layout/radial6"/>
    <dgm:cxn modelId="{E2A1EC76-5303-418F-90E3-A118C4BFF34D}" type="presOf" srcId="{BBAAC687-9C75-440D-9167-A9791473A034}" destId="{EDCB0480-5303-496A-9EB5-A039366BA902}" srcOrd="0" destOrd="0" presId="urn:microsoft.com/office/officeart/2005/8/layout/radial6"/>
    <dgm:cxn modelId="{B05F1CD3-BC0E-4263-9885-B4F0B5593E04}" type="presOf" srcId="{7EB38603-1184-455F-8600-C251880F93D5}" destId="{56392E57-E432-4D31-8C45-C9702DC7E7D5}" srcOrd="0" destOrd="0" presId="urn:microsoft.com/office/officeart/2005/8/layout/radial6"/>
    <dgm:cxn modelId="{A58B7F7B-7224-49CD-9CDB-1E82D78B87F3}" srcId="{7EB38603-1184-455F-8600-C251880F93D5}" destId="{1B478641-9498-4D16-B2CF-4B7D4D9426B4}" srcOrd="3" destOrd="0" parTransId="{94AB8D14-927C-443F-84BF-90D869BF9C2A}" sibTransId="{10FD9335-78FB-4E26-8996-275EAEDBFA7F}"/>
    <dgm:cxn modelId="{871660E7-E367-48C6-B1F3-1CF3CAB3BFCF}" type="presOf" srcId="{839E56FD-F6F2-4698-B17E-8F9F8B8C6A84}" destId="{80F31313-D3F6-449C-A16F-405D54D9285A}" srcOrd="0" destOrd="0" presId="urn:microsoft.com/office/officeart/2005/8/layout/radial6"/>
    <dgm:cxn modelId="{A980D897-5C70-4D21-8F39-7A4889615A2B}" srcId="{7EB38603-1184-455F-8600-C251880F93D5}" destId="{3C044903-06D6-4A6B-9787-AE16105854F8}" srcOrd="2" destOrd="0" parTransId="{1C763EDD-89AB-4C87-8D64-54845F0FFAB5}" sibTransId="{75987F5F-9181-49B2-9226-0E21D20509EA}"/>
    <dgm:cxn modelId="{07B1693E-E9FA-4AD8-BE6B-15BF1CA0C6C6}" type="presOf" srcId="{3C044903-06D6-4A6B-9787-AE16105854F8}" destId="{8E9A9736-1AAE-49A6-8960-0D4E80AD4823}" srcOrd="0" destOrd="0" presId="urn:microsoft.com/office/officeart/2005/8/layout/radial6"/>
    <dgm:cxn modelId="{E70EE01F-31A1-47A0-A725-4D719CFE1C83}" srcId="{7EB38603-1184-455F-8600-C251880F93D5}" destId="{BBAAC687-9C75-440D-9167-A9791473A034}" srcOrd="0" destOrd="0" parTransId="{5DDB14B2-123D-4D9C-BEB4-043266C7ECDC}" sibTransId="{B4532224-DA29-441B-A7EF-81160A19AAD0}"/>
    <dgm:cxn modelId="{7459EADA-DB23-4B11-837A-3A44703C15BF}" type="presOf" srcId="{75987F5F-9181-49B2-9226-0E21D20509EA}" destId="{9BC75101-9802-4210-8D33-72F9D6CFAA37}" srcOrd="0" destOrd="0" presId="urn:microsoft.com/office/officeart/2005/8/layout/radial6"/>
    <dgm:cxn modelId="{75016FBB-8F5E-4FDE-9A1B-89D1B9F3C18E}" type="presOf" srcId="{BE474F6A-7542-4D5D-BF51-1537972B9163}" destId="{2327209D-0C4A-4304-9FC5-A27B566E7C10}" srcOrd="0" destOrd="0" presId="urn:microsoft.com/office/officeart/2005/8/layout/radial6"/>
    <dgm:cxn modelId="{CB0B2D98-55AC-4605-8318-64DF07FCC6C2}" type="presOf" srcId="{B4532224-DA29-441B-A7EF-81160A19AAD0}" destId="{344D993E-237B-4260-98DC-DC0201650CE6}" srcOrd="0" destOrd="0" presId="urn:microsoft.com/office/officeart/2005/8/layout/radial6"/>
    <dgm:cxn modelId="{ED404325-CE40-4E30-ABE2-A986F015904B}" srcId="{839E56FD-F6F2-4698-B17E-8F9F8B8C6A84}" destId="{7EB38603-1184-455F-8600-C251880F93D5}" srcOrd="0" destOrd="0" parTransId="{69C0FF82-B243-4C26-8AD4-1E9DB53168AA}" sibTransId="{1FEBAFCF-650A-4C78-9BA9-CFE753006CE2}"/>
    <dgm:cxn modelId="{C1FEBF57-9A19-4A59-B6D0-AA76748ECDF8}" type="presParOf" srcId="{80F31313-D3F6-449C-A16F-405D54D9285A}" destId="{56392E57-E432-4D31-8C45-C9702DC7E7D5}" srcOrd="0" destOrd="0" presId="urn:microsoft.com/office/officeart/2005/8/layout/radial6"/>
    <dgm:cxn modelId="{CFB31B88-6513-456C-98CD-CCFD7AD28D2A}" type="presParOf" srcId="{80F31313-D3F6-449C-A16F-405D54D9285A}" destId="{EDCB0480-5303-496A-9EB5-A039366BA902}" srcOrd="1" destOrd="0" presId="urn:microsoft.com/office/officeart/2005/8/layout/radial6"/>
    <dgm:cxn modelId="{93D491F9-DE15-4EA4-8EE0-3FCBC6F9AEDE}" type="presParOf" srcId="{80F31313-D3F6-449C-A16F-405D54D9285A}" destId="{11354382-511B-4E09-B299-BA5A683D5F92}" srcOrd="2" destOrd="0" presId="urn:microsoft.com/office/officeart/2005/8/layout/radial6"/>
    <dgm:cxn modelId="{70E5A97F-9CF6-421B-B3A5-1BE288D53C4C}" type="presParOf" srcId="{80F31313-D3F6-449C-A16F-405D54D9285A}" destId="{344D993E-237B-4260-98DC-DC0201650CE6}" srcOrd="3" destOrd="0" presId="urn:microsoft.com/office/officeart/2005/8/layout/radial6"/>
    <dgm:cxn modelId="{01A8DBF8-3B16-40B8-93EB-A7EA8490E8AF}" type="presParOf" srcId="{80F31313-D3F6-449C-A16F-405D54D9285A}" destId="{3FA0C846-87C1-4EF5-9B7D-CE83F7DB93CA}" srcOrd="4" destOrd="0" presId="urn:microsoft.com/office/officeart/2005/8/layout/radial6"/>
    <dgm:cxn modelId="{3568FE02-6480-4220-AE56-39CCE409CA4F}" type="presParOf" srcId="{80F31313-D3F6-449C-A16F-405D54D9285A}" destId="{0F8E8110-9A01-4721-BD31-1240C95DCCB5}" srcOrd="5" destOrd="0" presId="urn:microsoft.com/office/officeart/2005/8/layout/radial6"/>
    <dgm:cxn modelId="{F2D63DE5-85D1-4D57-B803-6BFB9736FF98}" type="presParOf" srcId="{80F31313-D3F6-449C-A16F-405D54D9285A}" destId="{2327209D-0C4A-4304-9FC5-A27B566E7C10}" srcOrd="6" destOrd="0" presId="urn:microsoft.com/office/officeart/2005/8/layout/radial6"/>
    <dgm:cxn modelId="{5F75B611-5FAD-4FF0-A634-79E007684911}" type="presParOf" srcId="{80F31313-D3F6-449C-A16F-405D54D9285A}" destId="{8E9A9736-1AAE-49A6-8960-0D4E80AD4823}" srcOrd="7" destOrd="0" presId="urn:microsoft.com/office/officeart/2005/8/layout/radial6"/>
    <dgm:cxn modelId="{1DCAE7B5-0656-446F-9B27-81E7CC8241D4}" type="presParOf" srcId="{80F31313-D3F6-449C-A16F-405D54D9285A}" destId="{AD8FEEC5-D2EF-4864-A562-88A57308560D}" srcOrd="8" destOrd="0" presId="urn:microsoft.com/office/officeart/2005/8/layout/radial6"/>
    <dgm:cxn modelId="{C8A63190-5C66-445C-BE3F-426480BBC732}" type="presParOf" srcId="{80F31313-D3F6-449C-A16F-405D54D9285A}" destId="{9BC75101-9802-4210-8D33-72F9D6CFAA37}" srcOrd="9" destOrd="0" presId="urn:microsoft.com/office/officeart/2005/8/layout/radial6"/>
    <dgm:cxn modelId="{A1BAA48B-5883-42C3-8538-504A7328F891}" type="presParOf" srcId="{80F31313-D3F6-449C-A16F-405D54D9285A}" destId="{60A705B5-DC86-4463-A02E-DCB2FDDFE5CB}" srcOrd="10" destOrd="0" presId="urn:microsoft.com/office/officeart/2005/8/layout/radial6"/>
    <dgm:cxn modelId="{C78154E7-9A6B-47B4-84E8-3DF084F5FD6B}" type="presParOf" srcId="{80F31313-D3F6-449C-A16F-405D54D9285A}" destId="{FCE655AE-77EE-4639-8F4D-15BB5B584D82}" srcOrd="11" destOrd="0" presId="urn:microsoft.com/office/officeart/2005/8/layout/radial6"/>
    <dgm:cxn modelId="{03435856-A6CB-435F-9B90-8B1FCD83FB6F}" type="presParOf" srcId="{80F31313-D3F6-449C-A16F-405D54D9285A}" destId="{45EF9BC7-17FD-42F5-A8EE-AA9B18C26404}"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204B4B-CEC4-4C4E-99A0-ED29FD9C8DA1}">
      <dsp:nvSpPr>
        <dsp:cNvPr id="0" name=""/>
        <dsp:cNvSpPr/>
      </dsp:nvSpPr>
      <dsp:spPr>
        <a:xfrm>
          <a:off x="2845205" y="4296711"/>
          <a:ext cx="80967" cy="8096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3D11A5C-CC9C-42A0-A2C4-02C8227850A1}">
      <dsp:nvSpPr>
        <dsp:cNvPr id="0" name=""/>
        <dsp:cNvSpPr/>
      </dsp:nvSpPr>
      <dsp:spPr>
        <a:xfrm>
          <a:off x="2665717" y="4369657"/>
          <a:ext cx="80967" cy="80967"/>
        </a:xfrm>
        <a:prstGeom prst="ellipse">
          <a:avLst/>
        </a:prstGeom>
        <a:solidFill>
          <a:schemeClr val="accent4">
            <a:hueOff val="-502612"/>
            <a:satOff val="3017"/>
            <a:lumOff val="-266"/>
            <a:alphaOff val="0"/>
          </a:schemeClr>
        </a:solidFill>
        <a:ln w="12700" cap="flat" cmpd="sng" algn="ctr">
          <a:solidFill>
            <a:schemeClr val="accent4">
              <a:hueOff val="-502612"/>
              <a:satOff val="3017"/>
              <a:lumOff val="-266"/>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2238004-F344-4882-9597-06086436D4A0}">
      <dsp:nvSpPr>
        <dsp:cNvPr id="0" name=""/>
        <dsp:cNvSpPr/>
      </dsp:nvSpPr>
      <dsp:spPr>
        <a:xfrm>
          <a:off x="2482267" y="4429959"/>
          <a:ext cx="80967" cy="80967"/>
        </a:xfrm>
        <a:prstGeom prst="ellipse">
          <a:avLst/>
        </a:prstGeom>
        <a:solidFill>
          <a:schemeClr val="accent4">
            <a:hueOff val="-1005225"/>
            <a:satOff val="6034"/>
            <a:lumOff val="-532"/>
            <a:alphaOff val="0"/>
          </a:schemeClr>
        </a:solidFill>
        <a:ln w="12700" cap="flat" cmpd="sng" algn="ctr">
          <a:solidFill>
            <a:schemeClr val="accent4">
              <a:hueOff val="-1005225"/>
              <a:satOff val="6034"/>
              <a:lumOff val="-532"/>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406E092-6E7E-470B-977C-0D3D85B25C93}">
      <dsp:nvSpPr>
        <dsp:cNvPr id="0" name=""/>
        <dsp:cNvSpPr/>
      </dsp:nvSpPr>
      <dsp:spPr>
        <a:xfrm>
          <a:off x="2295985" y="4476645"/>
          <a:ext cx="80967" cy="80967"/>
        </a:xfrm>
        <a:prstGeom prst="ellipse">
          <a:avLst/>
        </a:prstGeom>
        <a:solidFill>
          <a:schemeClr val="accent4">
            <a:hueOff val="-1507837"/>
            <a:satOff val="9051"/>
            <a:lumOff val="-798"/>
            <a:alphaOff val="0"/>
          </a:schemeClr>
        </a:solidFill>
        <a:ln w="12700" cap="flat" cmpd="sng" algn="ctr">
          <a:solidFill>
            <a:schemeClr val="accent4">
              <a:hueOff val="-1507837"/>
              <a:satOff val="9051"/>
              <a:lumOff val="-798"/>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4CA7028-4D8A-4882-9859-772C3E442737}">
      <dsp:nvSpPr>
        <dsp:cNvPr id="0" name=""/>
        <dsp:cNvSpPr/>
      </dsp:nvSpPr>
      <dsp:spPr>
        <a:xfrm>
          <a:off x="3824741" y="3590595"/>
          <a:ext cx="80967" cy="80967"/>
        </a:xfrm>
        <a:prstGeom prst="ellipse">
          <a:avLst/>
        </a:prstGeom>
        <a:solidFill>
          <a:schemeClr val="accent4">
            <a:hueOff val="-2010450"/>
            <a:satOff val="12068"/>
            <a:lumOff val="-1064"/>
            <a:alphaOff val="0"/>
          </a:schemeClr>
        </a:solidFill>
        <a:ln w="12700" cap="flat" cmpd="sng" algn="ctr">
          <a:solidFill>
            <a:schemeClr val="accent4">
              <a:hueOff val="-2010450"/>
              <a:satOff val="12068"/>
              <a:lumOff val="-1064"/>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CC767F-10C6-44AE-B986-36E56CE4E25E}">
      <dsp:nvSpPr>
        <dsp:cNvPr id="0" name=""/>
        <dsp:cNvSpPr/>
      </dsp:nvSpPr>
      <dsp:spPr>
        <a:xfrm>
          <a:off x="3682624" y="3734542"/>
          <a:ext cx="80967" cy="80967"/>
        </a:xfrm>
        <a:prstGeom prst="ellipse">
          <a:avLst/>
        </a:prstGeom>
        <a:solidFill>
          <a:schemeClr val="accent4">
            <a:hueOff val="-2513062"/>
            <a:satOff val="15085"/>
            <a:lumOff val="-1330"/>
            <a:alphaOff val="0"/>
          </a:schemeClr>
        </a:solidFill>
        <a:ln w="12700" cap="flat" cmpd="sng" algn="ctr">
          <a:solidFill>
            <a:schemeClr val="accent4">
              <a:hueOff val="-2513062"/>
              <a:satOff val="15085"/>
              <a:lumOff val="-133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83EE85B-C622-468C-A1E6-45BC6187144E}">
      <dsp:nvSpPr>
        <dsp:cNvPr id="0" name=""/>
        <dsp:cNvSpPr/>
      </dsp:nvSpPr>
      <dsp:spPr>
        <a:xfrm>
          <a:off x="4413030" y="2715244"/>
          <a:ext cx="80967" cy="80967"/>
        </a:xfrm>
        <a:prstGeom prst="ellipse">
          <a:avLst/>
        </a:prstGeom>
        <a:solidFill>
          <a:schemeClr val="accent4">
            <a:hueOff val="-3015675"/>
            <a:satOff val="18102"/>
            <a:lumOff val="-1596"/>
            <a:alphaOff val="0"/>
          </a:schemeClr>
        </a:solidFill>
        <a:ln w="12700" cap="flat" cmpd="sng" algn="ctr">
          <a:solidFill>
            <a:schemeClr val="accent4">
              <a:hueOff val="-3015675"/>
              <a:satOff val="18102"/>
              <a:lumOff val="-1596"/>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CFCD2FE-460C-41C3-A81C-35FC86B42F94}">
      <dsp:nvSpPr>
        <dsp:cNvPr id="0" name=""/>
        <dsp:cNvSpPr/>
      </dsp:nvSpPr>
      <dsp:spPr>
        <a:xfrm>
          <a:off x="4728973" y="1648775"/>
          <a:ext cx="80967" cy="80967"/>
        </a:xfrm>
        <a:prstGeom prst="ellipse">
          <a:avLst/>
        </a:prstGeom>
        <a:solidFill>
          <a:schemeClr val="accent4">
            <a:hueOff val="-3518287"/>
            <a:satOff val="21119"/>
            <a:lumOff val="-1863"/>
            <a:alphaOff val="0"/>
          </a:schemeClr>
        </a:solidFill>
        <a:ln w="12700" cap="flat" cmpd="sng" algn="ctr">
          <a:solidFill>
            <a:schemeClr val="accent4">
              <a:hueOff val="-3518287"/>
              <a:satOff val="21119"/>
              <a:lumOff val="-1863"/>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FD61AFE-97CE-4163-80B5-CDD3807C35ED}">
      <dsp:nvSpPr>
        <dsp:cNvPr id="0" name=""/>
        <dsp:cNvSpPr/>
      </dsp:nvSpPr>
      <dsp:spPr>
        <a:xfrm>
          <a:off x="4571001" y="387297"/>
          <a:ext cx="80967" cy="80967"/>
        </a:xfrm>
        <a:prstGeom prst="ellipse">
          <a:avLst/>
        </a:prstGeom>
        <a:solidFill>
          <a:schemeClr val="accent4">
            <a:hueOff val="-4020900"/>
            <a:satOff val="24136"/>
            <a:lumOff val="-2129"/>
            <a:alphaOff val="0"/>
          </a:schemeClr>
        </a:solidFill>
        <a:ln w="12700" cap="flat" cmpd="sng" algn="ctr">
          <a:solidFill>
            <a:schemeClr val="accent4">
              <a:hueOff val="-4020900"/>
              <a:satOff val="24136"/>
              <a:lumOff val="-2129"/>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00C72B-1425-421B-989C-774FF662AB76}">
      <dsp:nvSpPr>
        <dsp:cNvPr id="0" name=""/>
        <dsp:cNvSpPr/>
      </dsp:nvSpPr>
      <dsp:spPr>
        <a:xfrm>
          <a:off x="4688772" y="296357"/>
          <a:ext cx="80967" cy="80967"/>
        </a:xfrm>
        <a:prstGeom prst="ellipse">
          <a:avLst/>
        </a:prstGeom>
        <a:solidFill>
          <a:schemeClr val="accent4">
            <a:hueOff val="-4523512"/>
            <a:satOff val="27153"/>
            <a:lumOff val="-2395"/>
            <a:alphaOff val="0"/>
          </a:schemeClr>
        </a:solidFill>
        <a:ln w="12700" cap="flat" cmpd="sng" algn="ctr">
          <a:solidFill>
            <a:schemeClr val="accent4">
              <a:hueOff val="-4523512"/>
              <a:satOff val="27153"/>
              <a:lumOff val="-2395"/>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5991576-6B14-4C91-BF81-CBA697189890}">
      <dsp:nvSpPr>
        <dsp:cNvPr id="0" name=""/>
        <dsp:cNvSpPr/>
      </dsp:nvSpPr>
      <dsp:spPr>
        <a:xfrm>
          <a:off x="4806543" y="204932"/>
          <a:ext cx="80967" cy="80967"/>
        </a:xfrm>
        <a:prstGeom prst="ellipse">
          <a:avLst/>
        </a:prstGeom>
        <a:solidFill>
          <a:schemeClr val="accent4">
            <a:hueOff val="-5026125"/>
            <a:satOff val="30170"/>
            <a:lumOff val="-2661"/>
            <a:alphaOff val="0"/>
          </a:schemeClr>
        </a:solidFill>
        <a:ln w="12700" cap="flat" cmpd="sng" algn="ctr">
          <a:solidFill>
            <a:schemeClr val="accent4">
              <a:hueOff val="-5026125"/>
              <a:satOff val="30170"/>
              <a:lumOff val="-2661"/>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E63E7B-93DA-46C4-8752-79C2DC0FA25E}">
      <dsp:nvSpPr>
        <dsp:cNvPr id="0" name=""/>
        <dsp:cNvSpPr/>
      </dsp:nvSpPr>
      <dsp:spPr>
        <a:xfrm>
          <a:off x="4924880" y="296357"/>
          <a:ext cx="80967" cy="80967"/>
        </a:xfrm>
        <a:prstGeom prst="ellipse">
          <a:avLst/>
        </a:prstGeom>
        <a:solidFill>
          <a:schemeClr val="accent4">
            <a:hueOff val="-5528737"/>
            <a:satOff val="33187"/>
            <a:lumOff val="-2927"/>
            <a:alphaOff val="0"/>
          </a:schemeClr>
        </a:solidFill>
        <a:ln w="12700" cap="flat" cmpd="sng" algn="ctr">
          <a:solidFill>
            <a:schemeClr val="accent4">
              <a:hueOff val="-5528737"/>
              <a:satOff val="33187"/>
              <a:lumOff val="-2927"/>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0C2E72F-8987-4D65-81C5-7754347490FE}">
      <dsp:nvSpPr>
        <dsp:cNvPr id="0" name=""/>
        <dsp:cNvSpPr/>
      </dsp:nvSpPr>
      <dsp:spPr>
        <a:xfrm>
          <a:off x="5042651" y="387297"/>
          <a:ext cx="80967" cy="80967"/>
        </a:xfrm>
        <a:prstGeom prst="ellipse">
          <a:avLst/>
        </a:prstGeom>
        <a:solidFill>
          <a:schemeClr val="accent4">
            <a:hueOff val="-6031350"/>
            <a:satOff val="36204"/>
            <a:lumOff val="-3193"/>
            <a:alphaOff val="0"/>
          </a:schemeClr>
        </a:solidFill>
        <a:ln w="12700" cap="flat" cmpd="sng" algn="ctr">
          <a:solidFill>
            <a:schemeClr val="accent4">
              <a:hueOff val="-6031350"/>
              <a:satOff val="36204"/>
              <a:lumOff val="-3193"/>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4B71AAF-72D2-4AA9-8916-29DF5BFBF788}">
      <dsp:nvSpPr>
        <dsp:cNvPr id="0" name=""/>
        <dsp:cNvSpPr/>
      </dsp:nvSpPr>
      <dsp:spPr>
        <a:xfrm>
          <a:off x="4806543" y="397509"/>
          <a:ext cx="80967" cy="80967"/>
        </a:xfrm>
        <a:prstGeom prst="ellipse">
          <a:avLst/>
        </a:prstGeom>
        <a:solidFill>
          <a:schemeClr val="accent4">
            <a:hueOff val="-6533962"/>
            <a:satOff val="39221"/>
            <a:lumOff val="-3459"/>
            <a:alphaOff val="0"/>
          </a:schemeClr>
        </a:solidFill>
        <a:ln w="12700" cap="flat" cmpd="sng" algn="ctr">
          <a:solidFill>
            <a:schemeClr val="accent4">
              <a:hueOff val="-6533962"/>
              <a:satOff val="39221"/>
              <a:lumOff val="-3459"/>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98C40A-6F8F-4629-9B66-09FDC4EFAE0B}">
      <dsp:nvSpPr>
        <dsp:cNvPr id="0" name=""/>
        <dsp:cNvSpPr/>
      </dsp:nvSpPr>
      <dsp:spPr>
        <a:xfrm>
          <a:off x="4806543" y="590086"/>
          <a:ext cx="80967" cy="80967"/>
        </a:xfrm>
        <a:prstGeom prst="ellipse">
          <a:avLst/>
        </a:prstGeom>
        <a:solidFill>
          <a:schemeClr val="accent4">
            <a:hueOff val="-7036575"/>
            <a:satOff val="42238"/>
            <a:lumOff val="-3725"/>
            <a:alphaOff val="0"/>
          </a:schemeClr>
        </a:solidFill>
        <a:ln w="12700" cap="flat" cmpd="sng" algn="ctr">
          <a:solidFill>
            <a:schemeClr val="accent4">
              <a:hueOff val="-7036575"/>
              <a:satOff val="42238"/>
              <a:lumOff val="-3725"/>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1449124-31A7-40E6-B559-01C5048A06F8}">
      <dsp:nvSpPr>
        <dsp:cNvPr id="0" name=""/>
        <dsp:cNvSpPr/>
      </dsp:nvSpPr>
      <dsp:spPr>
        <a:xfrm>
          <a:off x="1846134" y="4631897"/>
          <a:ext cx="1744481" cy="467826"/>
        </a:xfrm>
        <a:prstGeom prst="roundRect">
          <a:avLst/>
        </a:prstGeom>
        <a:blipFill rotWithShape="0">
          <a:blip xmlns:r="http://schemas.openxmlformats.org/officeDocument/2006/relationships" r:embed="rId1"/>
          <a:stretch>
            <a:fillRect/>
          </a:stretch>
        </a:blip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9249" tIns="72390" rIns="72390" bIns="72390" numCol="1" spcCol="1270" anchor="ctr" anchorCtr="0">
          <a:noAutofit/>
        </a:bodyPr>
        <a:lstStyle/>
        <a:p>
          <a:pPr lvl="0" algn="l" defTabSz="844550">
            <a:lnSpc>
              <a:spcPct val="90000"/>
            </a:lnSpc>
            <a:spcBef>
              <a:spcPct val="0"/>
            </a:spcBef>
            <a:spcAft>
              <a:spcPct val="35000"/>
            </a:spcAft>
          </a:pPr>
          <a:r>
            <a:rPr lang="es-EC" sz="1900" b="1" kern="1200" dirty="0" smtClean="0">
              <a:solidFill>
                <a:schemeClr val="tx1"/>
              </a:solidFill>
            </a:rPr>
            <a:t>Capitulo V</a:t>
          </a:r>
          <a:endParaRPr lang="es-EC" sz="1900" b="1" kern="1200" dirty="0">
            <a:solidFill>
              <a:schemeClr val="tx1"/>
            </a:solidFill>
          </a:endParaRPr>
        </a:p>
      </dsp:txBody>
      <dsp:txXfrm>
        <a:off x="1846134" y="4631897"/>
        <a:ext cx="1744481" cy="467826"/>
      </dsp:txXfrm>
    </dsp:sp>
    <dsp:sp modelId="{029DAC47-5DF5-4E37-821E-96E056AE0823}">
      <dsp:nvSpPr>
        <dsp:cNvPr id="0" name=""/>
        <dsp:cNvSpPr/>
      </dsp:nvSpPr>
      <dsp:spPr>
        <a:xfrm>
          <a:off x="1362311" y="4173553"/>
          <a:ext cx="809108" cy="808727"/>
        </a:xfrm>
        <a:prstGeom prst="ellipse">
          <a:avLst/>
        </a:prstGeom>
        <a:blipFill rotWithShape="1">
          <a:blip xmlns:r="http://schemas.openxmlformats.org/officeDocument/2006/relationships" r:embed="rId2"/>
          <a:stretch>
            <a:fillRect/>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BE0DFEF-3FA1-4CF3-89AD-DFB6B3EF9419}">
      <dsp:nvSpPr>
        <dsp:cNvPr id="0" name=""/>
        <dsp:cNvSpPr/>
      </dsp:nvSpPr>
      <dsp:spPr>
        <a:xfrm>
          <a:off x="3378854" y="4078967"/>
          <a:ext cx="1744481" cy="467826"/>
        </a:xfrm>
        <a:prstGeom prst="roundRect">
          <a:avLst/>
        </a:prstGeom>
        <a:blipFill rotWithShape="0">
          <a:blip xmlns:r="http://schemas.openxmlformats.org/officeDocument/2006/relationships" r:embed="rId3"/>
          <a:stretch>
            <a:fillRect/>
          </a:stretch>
        </a:blip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9249" tIns="72390" rIns="72390" bIns="72390" numCol="1" spcCol="1270" anchor="ctr" anchorCtr="0">
          <a:noAutofit/>
        </a:bodyPr>
        <a:lstStyle/>
        <a:p>
          <a:pPr lvl="0" algn="l" defTabSz="844550">
            <a:lnSpc>
              <a:spcPct val="90000"/>
            </a:lnSpc>
            <a:spcBef>
              <a:spcPct val="0"/>
            </a:spcBef>
            <a:spcAft>
              <a:spcPct val="35000"/>
            </a:spcAft>
          </a:pPr>
          <a:r>
            <a:rPr lang="es-EC" sz="1900" b="1" kern="1200" dirty="0" smtClean="0">
              <a:solidFill>
                <a:schemeClr val="tx1"/>
              </a:solidFill>
            </a:rPr>
            <a:t>Capitulo IV</a:t>
          </a:r>
          <a:endParaRPr lang="es-EC" sz="1900" b="1" kern="1200" dirty="0">
            <a:solidFill>
              <a:schemeClr val="tx1"/>
            </a:solidFill>
          </a:endParaRPr>
        </a:p>
      </dsp:txBody>
      <dsp:txXfrm>
        <a:off x="3378854" y="4078967"/>
        <a:ext cx="1744481" cy="467826"/>
      </dsp:txXfrm>
    </dsp:sp>
    <dsp:sp modelId="{2909899C-9B75-495A-AEAD-562E3D5B326D}">
      <dsp:nvSpPr>
        <dsp:cNvPr id="0" name=""/>
        <dsp:cNvSpPr/>
      </dsp:nvSpPr>
      <dsp:spPr>
        <a:xfrm>
          <a:off x="2895031" y="3620623"/>
          <a:ext cx="809108" cy="808727"/>
        </a:xfrm>
        <a:prstGeom prst="ellipse">
          <a:avLst/>
        </a:prstGeom>
        <a:blipFill rotWithShape="1">
          <a:blip xmlns:r="http://schemas.openxmlformats.org/officeDocument/2006/relationships" r:embed="rId4"/>
          <a:stretch>
            <a:fillRect/>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B38FC0-59BE-45D7-B62A-83E0A0398797}">
      <dsp:nvSpPr>
        <dsp:cNvPr id="0" name=""/>
        <dsp:cNvSpPr/>
      </dsp:nvSpPr>
      <dsp:spPr>
        <a:xfrm>
          <a:off x="4210045" y="3279966"/>
          <a:ext cx="1744481" cy="467826"/>
        </a:xfrm>
        <a:prstGeom prst="roundRect">
          <a:avLst/>
        </a:prstGeom>
        <a:blipFill rotWithShape="0">
          <a:blip xmlns:r="http://schemas.openxmlformats.org/officeDocument/2006/relationships" r:embed="rId5"/>
          <a:stretch>
            <a:fillRect/>
          </a:stretch>
        </a:blip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9249" tIns="72390" rIns="72390" bIns="72390" numCol="1" spcCol="1270" anchor="ctr" anchorCtr="0">
          <a:noAutofit/>
        </a:bodyPr>
        <a:lstStyle/>
        <a:p>
          <a:pPr lvl="0" algn="l" defTabSz="844550">
            <a:lnSpc>
              <a:spcPct val="90000"/>
            </a:lnSpc>
            <a:spcBef>
              <a:spcPct val="0"/>
            </a:spcBef>
            <a:spcAft>
              <a:spcPct val="35000"/>
            </a:spcAft>
          </a:pPr>
          <a:r>
            <a:rPr lang="es-EC" sz="1900" b="1" kern="1200" dirty="0" smtClean="0">
              <a:solidFill>
                <a:schemeClr val="tx1"/>
              </a:solidFill>
            </a:rPr>
            <a:t>Capitulo III</a:t>
          </a:r>
          <a:endParaRPr lang="es-EC" sz="1900" b="1" kern="1200" dirty="0">
            <a:solidFill>
              <a:schemeClr val="tx1"/>
            </a:solidFill>
          </a:endParaRPr>
        </a:p>
      </dsp:txBody>
      <dsp:txXfrm>
        <a:off x="4210045" y="3279966"/>
        <a:ext cx="1744481" cy="467826"/>
      </dsp:txXfrm>
    </dsp:sp>
    <dsp:sp modelId="{6A458948-CE4B-4EEF-ABC4-E1F0A83476C8}">
      <dsp:nvSpPr>
        <dsp:cNvPr id="0" name=""/>
        <dsp:cNvSpPr/>
      </dsp:nvSpPr>
      <dsp:spPr>
        <a:xfrm>
          <a:off x="3726222" y="2821622"/>
          <a:ext cx="809108" cy="808727"/>
        </a:xfrm>
        <a:prstGeom prst="ellipse">
          <a:avLst/>
        </a:prstGeom>
        <a:blipFill rotWithShape="1">
          <a:blip xmlns:r="http://schemas.openxmlformats.org/officeDocument/2006/relationships" r:embed="rId6"/>
          <a:stretch>
            <a:fillRect/>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CDB5FE8-07CA-4D7B-910A-DD0B46E29BEB}">
      <dsp:nvSpPr>
        <dsp:cNvPr id="0" name=""/>
        <dsp:cNvSpPr/>
      </dsp:nvSpPr>
      <dsp:spPr>
        <a:xfrm>
          <a:off x="4644325" y="2252887"/>
          <a:ext cx="1744481" cy="467826"/>
        </a:xfrm>
        <a:prstGeom prst="roundRect">
          <a:avLst/>
        </a:prstGeom>
        <a:blipFill rotWithShape="0">
          <a:blip xmlns:r="http://schemas.openxmlformats.org/officeDocument/2006/relationships" r:embed="rId7"/>
          <a:stretch>
            <a:fillRect/>
          </a:stretch>
        </a:blip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9249" tIns="72390" rIns="72390" bIns="72390" numCol="1" spcCol="1270" anchor="ctr" anchorCtr="0">
          <a:noAutofit/>
        </a:bodyPr>
        <a:lstStyle/>
        <a:p>
          <a:pPr lvl="0" algn="l" defTabSz="844550">
            <a:lnSpc>
              <a:spcPct val="90000"/>
            </a:lnSpc>
            <a:spcBef>
              <a:spcPct val="0"/>
            </a:spcBef>
            <a:spcAft>
              <a:spcPct val="35000"/>
            </a:spcAft>
          </a:pPr>
          <a:r>
            <a:rPr lang="es-EC" sz="1900" b="1" kern="1200" dirty="0" smtClean="0">
              <a:solidFill>
                <a:schemeClr val="tx1"/>
              </a:solidFill>
            </a:rPr>
            <a:t>Capitulo II</a:t>
          </a:r>
          <a:endParaRPr lang="es-EC" sz="1900" b="1" kern="1200" dirty="0">
            <a:solidFill>
              <a:schemeClr val="tx1"/>
            </a:solidFill>
          </a:endParaRPr>
        </a:p>
      </dsp:txBody>
      <dsp:txXfrm>
        <a:off x="4644325" y="2252887"/>
        <a:ext cx="1744481" cy="467826"/>
      </dsp:txXfrm>
    </dsp:sp>
    <dsp:sp modelId="{EF7BDF28-6AD4-404A-A2B5-8AB7BB6A385B}">
      <dsp:nvSpPr>
        <dsp:cNvPr id="0" name=""/>
        <dsp:cNvSpPr/>
      </dsp:nvSpPr>
      <dsp:spPr>
        <a:xfrm>
          <a:off x="4160502" y="1794544"/>
          <a:ext cx="809108" cy="808727"/>
        </a:xfrm>
        <a:prstGeom prst="ellipse">
          <a:avLst/>
        </a:prstGeom>
        <a:blipFill rotWithShape="1">
          <a:blip xmlns:r="http://schemas.openxmlformats.org/officeDocument/2006/relationships" r:embed="rId8"/>
          <a:stretch>
            <a:fillRect/>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DE6DD27-B5ED-491D-8386-ACDB1665EE87}">
      <dsp:nvSpPr>
        <dsp:cNvPr id="0" name=""/>
        <dsp:cNvSpPr/>
      </dsp:nvSpPr>
      <dsp:spPr>
        <a:xfrm>
          <a:off x="4886095" y="1207329"/>
          <a:ext cx="1744481" cy="467826"/>
        </a:xfrm>
        <a:prstGeom prst="roundRect">
          <a:avLst/>
        </a:prstGeom>
        <a:blipFill rotWithShape="0">
          <a:blip xmlns:r="http://schemas.openxmlformats.org/officeDocument/2006/relationships" r:embed="rId9"/>
          <a:stretch>
            <a:fillRect/>
          </a:stretch>
        </a:blip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9249" tIns="72390" rIns="72390" bIns="72390" numCol="1" spcCol="1270" anchor="ctr" anchorCtr="0">
          <a:noAutofit/>
        </a:bodyPr>
        <a:lstStyle/>
        <a:p>
          <a:pPr lvl="0" algn="l" defTabSz="844550">
            <a:lnSpc>
              <a:spcPct val="90000"/>
            </a:lnSpc>
            <a:spcBef>
              <a:spcPct val="0"/>
            </a:spcBef>
            <a:spcAft>
              <a:spcPct val="35000"/>
            </a:spcAft>
          </a:pPr>
          <a:r>
            <a:rPr lang="es-EC" sz="1900" b="1" kern="1200" dirty="0" smtClean="0">
              <a:solidFill>
                <a:schemeClr val="tx1"/>
              </a:solidFill>
            </a:rPr>
            <a:t>Capitulo I</a:t>
          </a:r>
          <a:endParaRPr lang="es-EC" sz="1900" b="1" kern="1200" dirty="0">
            <a:solidFill>
              <a:schemeClr val="tx1"/>
            </a:solidFill>
          </a:endParaRPr>
        </a:p>
      </dsp:txBody>
      <dsp:txXfrm>
        <a:off x="4886095" y="1207329"/>
        <a:ext cx="1744481" cy="467826"/>
      </dsp:txXfrm>
    </dsp:sp>
    <dsp:sp modelId="{4B961F7E-B1A9-4F6A-8E94-01E7592ECBAE}">
      <dsp:nvSpPr>
        <dsp:cNvPr id="0" name=""/>
        <dsp:cNvSpPr/>
      </dsp:nvSpPr>
      <dsp:spPr>
        <a:xfrm>
          <a:off x="4392490" y="792091"/>
          <a:ext cx="809108" cy="808727"/>
        </a:xfrm>
        <a:prstGeom prst="ellipse">
          <a:avLst/>
        </a:prstGeom>
        <a:blipFill rotWithShape="1">
          <a:blip xmlns:r="http://schemas.openxmlformats.org/officeDocument/2006/relationships" r:embed="rId9"/>
          <a:stretch>
            <a:fillRect/>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EF9BC7-17FD-42F5-A8EE-AA9B18C26404}">
      <dsp:nvSpPr>
        <dsp:cNvPr id="0" name=""/>
        <dsp:cNvSpPr/>
      </dsp:nvSpPr>
      <dsp:spPr>
        <a:xfrm>
          <a:off x="1892201" y="717978"/>
          <a:ext cx="4801354" cy="4801354"/>
        </a:xfrm>
        <a:prstGeom prst="blockArc">
          <a:avLst>
            <a:gd name="adj1" fmla="val 10800000"/>
            <a:gd name="adj2" fmla="val 16200000"/>
            <a:gd name="adj3" fmla="val 4636"/>
          </a:avLst>
        </a:prstGeom>
        <a:solidFill>
          <a:schemeClr val="accent4">
            <a:hueOff val="-7036575"/>
            <a:satOff val="42238"/>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75101-9802-4210-8D33-72F9D6CFAA37}">
      <dsp:nvSpPr>
        <dsp:cNvPr id="0" name=""/>
        <dsp:cNvSpPr/>
      </dsp:nvSpPr>
      <dsp:spPr>
        <a:xfrm>
          <a:off x="1892201" y="717978"/>
          <a:ext cx="4801354" cy="4801354"/>
        </a:xfrm>
        <a:prstGeom prst="blockArc">
          <a:avLst>
            <a:gd name="adj1" fmla="val 5400000"/>
            <a:gd name="adj2" fmla="val 10800000"/>
            <a:gd name="adj3" fmla="val 4636"/>
          </a:avLst>
        </a:prstGeom>
        <a:solidFill>
          <a:schemeClr val="accent4">
            <a:hueOff val="-4691050"/>
            <a:satOff val="28159"/>
            <a:lumOff val="-24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27209D-0C4A-4304-9FC5-A27B566E7C10}">
      <dsp:nvSpPr>
        <dsp:cNvPr id="0" name=""/>
        <dsp:cNvSpPr/>
      </dsp:nvSpPr>
      <dsp:spPr>
        <a:xfrm>
          <a:off x="1892201" y="717978"/>
          <a:ext cx="4801354" cy="4801354"/>
        </a:xfrm>
        <a:prstGeom prst="blockArc">
          <a:avLst>
            <a:gd name="adj1" fmla="val 0"/>
            <a:gd name="adj2" fmla="val 5400000"/>
            <a:gd name="adj3" fmla="val 4636"/>
          </a:avLst>
        </a:prstGeom>
        <a:solidFill>
          <a:schemeClr val="accent4">
            <a:hueOff val="-2345525"/>
            <a:satOff val="14079"/>
            <a:lumOff val="-12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4D993E-237B-4260-98DC-DC0201650CE6}">
      <dsp:nvSpPr>
        <dsp:cNvPr id="0" name=""/>
        <dsp:cNvSpPr/>
      </dsp:nvSpPr>
      <dsp:spPr>
        <a:xfrm>
          <a:off x="1892201" y="717978"/>
          <a:ext cx="4801354" cy="4801354"/>
        </a:xfrm>
        <a:prstGeom prst="blockArc">
          <a:avLst>
            <a:gd name="adj1" fmla="val 16200000"/>
            <a:gd name="adj2" fmla="val 0"/>
            <a:gd name="adj3" fmla="val 463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392E57-E432-4D31-8C45-C9702DC7E7D5}">
      <dsp:nvSpPr>
        <dsp:cNvPr id="0" name=""/>
        <dsp:cNvSpPr/>
      </dsp:nvSpPr>
      <dsp:spPr>
        <a:xfrm>
          <a:off x="2177040" y="2014644"/>
          <a:ext cx="4231675" cy="220802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s-ES" sz="4400" b="1" kern="1200" dirty="0" smtClean="0">
              <a:solidFill>
                <a:schemeClr val="tx1"/>
              </a:solidFill>
              <a:effectLst>
                <a:outerShdw blurRad="38100" dist="38100" dir="2700000" algn="tl">
                  <a:srgbClr val="000000">
                    <a:alpha val="43137"/>
                  </a:srgbClr>
                </a:outerShdw>
              </a:effectLst>
            </a:rPr>
            <a:t>Propuesta</a:t>
          </a:r>
          <a:endParaRPr lang="es-ES" sz="4400" b="1" kern="1200" dirty="0">
            <a:solidFill>
              <a:schemeClr val="tx1"/>
            </a:solidFill>
            <a:effectLst>
              <a:outerShdw blurRad="38100" dist="38100" dir="2700000" algn="tl">
                <a:srgbClr val="000000">
                  <a:alpha val="43137"/>
                </a:srgbClr>
              </a:outerShdw>
            </a:effectLst>
          </a:endParaRPr>
        </a:p>
      </dsp:txBody>
      <dsp:txXfrm>
        <a:off x="2177040" y="2014644"/>
        <a:ext cx="4231675" cy="2208022"/>
      </dsp:txXfrm>
    </dsp:sp>
    <dsp:sp modelId="{EDCB0480-5303-496A-9EB5-A039366BA902}">
      <dsp:nvSpPr>
        <dsp:cNvPr id="0" name=""/>
        <dsp:cNvSpPr/>
      </dsp:nvSpPr>
      <dsp:spPr>
        <a:xfrm>
          <a:off x="3520070" y="813"/>
          <a:ext cx="1545615" cy="154561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Unidad del grupo</a:t>
          </a:r>
          <a:endParaRPr lang="es-ES" sz="1600" b="1" kern="1200" dirty="0">
            <a:solidFill>
              <a:schemeClr val="tx1"/>
            </a:solidFill>
          </a:endParaRPr>
        </a:p>
      </dsp:txBody>
      <dsp:txXfrm>
        <a:off x="3520070" y="813"/>
        <a:ext cx="1545615" cy="1545615"/>
      </dsp:txXfrm>
    </dsp:sp>
    <dsp:sp modelId="{3FA0C846-87C1-4EF5-9B7D-CE83F7DB93CA}">
      <dsp:nvSpPr>
        <dsp:cNvPr id="0" name=""/>
        <dsp:cNvSpPr/>
      </dsp:nvSpPr>
      <dsp:spPr>
        <a:xfrm>
          <a:off x="5562566" y="2345848"/>
          <a:ext cx="2150693" cy="1545615"/>
        </a:xfrm>
        <a:prstGeom prst="ellipse">
          <a:avLst/>
        </a:prstGeom>
        <a:solidFill>
          <a:schemeClr val="accent4">
            <a:hueOff val="-2345525"/>
            <a:satOff val="14079"/>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i="0" kern="1200" dirty="0" smtClean="0">
              <a:solidFill>
                <a:schemeClr val="tx1"/>
              </a:solidFill>
            </a:rPr>
            <a:t>Generar líneas de comunicación</a:t>
          </a:r>
          <a:endParaRPr lang="es-ES" sz="1600" kern="1200" dirty="0">
            <a:solidFill>
              <a:schemeClr val="tx1"/>
            </a:solidFill>
          </a:endParaRPr>
        </a:p>
      </dsp:txBody>
      <dsp:txXfrm>
        <a:off x="5562566" y="2345848"/>
        <a:ext cx="2150693" cy="1545615"/>
      </dsp:txXfrm>
    </dsp:sp>
    <dsp:sp modelId="{8E9A9736-1AAE-49A6-8960-0D4E80AD4823}">
      <dsp:nvSpPr>
        <dsp:cNvPr id="0" name=""/>
        <dsp:cNvSpPr/>
      </dsp:nvSpPr>
      <dsp:spPr>
        <a:xfrm>
          <a:off x="2960727" y="4690882"/>
          <a:ext cx="2664301" cy="1545615"/>
        </a:xfrm>
        <a:prstGeom prst="ellipse">
          <a:avLst/>
        </a:prstGeom>
        <a:solidFill>
          <a:schemeClr val="accent4">
            <a:hueOff val="-4691050"/>
            <a:satOff val="28159"/>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i="0" kern="1200" dirty="0" smtClean="0">
              <a:solidFill>
                <a:schemeClr val="tx1"/>
              </a:solidFill>
            </a:rPr>
            <a:t>Incrementar los ingresos con la perspectiva de fomentar el ahorro.</a:t>
          </a:r>
          <a:endParaRPr lang="es-ES" sz="1600" kern="1200" dirty="0">
            <a:solidFill>
              <a:schemeClr val="tx1"/>
            </a:solidFill>
          </a:endParaRPr>
        </a:p>
      </dsp:txBody>
      <dsp:txXfrm>
        <a:off x="2960727" y="4690882"/>
        <a:ext cx="2664301" cy="1545615"/>
      </dsp:txXfrm>
    </dsp:sp>
    <dsp:sp modelId="{60A705B5-DC86-4463-A02E-DCB2FDDFE5CB}">
      <dsp:nvSpPr>
        <dsp:cNvPr id="0" name=""/>
        <dsp:cNvSpPr/>
      </dsp:nvSpPr>
      <dsp:spPr>
        <a:xfrm>
          <a:off x="999708" y="2345848"/>
          <a:ext cx="1896269" cy="1545615"/>
        </a:xfrm>
        <a:prstGeom prst="ellipse">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Maquina de enfriamiento capacidad de 250ltros</a:t>
          </a:r>
          <a:endParaRPr lang="es-ES" sz="1600" kern="1200" dirty="0">
            <a:solidFill>
              <a:schemeClr val="tx1"/>
            </a:solidFill>
          </a:endParaRPr>
        </a:p>
      </dsp:txBody>
      <dsp:txXfrm>
        <a:off x="999708" y="2345848"/>
        <a:ext cx="1896269" cy="1545615"/>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7EC80-094C-4D9D-82BA-954BDA0D7C7D}" type="datetimeFigureOut">
              <a:rPr lang="es-ES" smtClean="0"/>
              <a:pPr/>
              <a:t>19/02/2016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2349A1-87AC-4197-89AB-1A798217DF86}" type="slidenum">
              <a:rPr lang="es-ES" smtClean="0"/>
              <a:pPr/>
              <a:t>‹Nº›</a:t>
            </a:fld>
            <a:endParaRPr lang="es-ES"/>
          </a:p>
        </p:txBody>
      </p:sp>
    </p:spTree>
    <p:extLst>
      <p:ext uri="{BB962C8B-B14F-4D97-AF65-F5344CB8AC3E}">
        <p14:creationId xmlns:p14="http://schemas.microsoft.com/office/powerpoint/2010/main" xmlns="" val="17319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02181BE-686D-495A-B347-806D1AA640C0}" type="slidenum">
              <a:rPr lang="es-EC" smtClean="0">
                <a:solidFill>
                  <a:prstClr val="black"/>
                </a:solidFill>
              </a:rPr>
              <a:pPr/>
              <a:t>2</a:t>
            </a:fld>
            <a:endParaRPr lang="es-EC">
              <a:solidFill>
                <a:prstClr val="black"/>
              </a:solidFill>
            </a:endParaRPr>
          </a:p>
        </p:txBody>
      </p:sp>
    </p:spTree>
    <p:extLst>
      <p:ext uri="{BB962C8B-B14F-4D97-AF65-F5344CB8AC3E}">
        <p14:creationId xmlns:p14="http://schemas.microsoft.com/office/powerpoint/2010/main" xmlns="" val="374987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12349A1-87AC-4197-89AB-1A798217DF86}" type="slidenum">
              <a:rPr lang="es-ES" smtClean="0"/>
              <a:pPr/>
              <a:t>3</a:t>
            </a:fld>
            <a:endParaRPr lang="es-ES"/>
          </a:p>
        </p:txBody>
      </p:sp>
    </p:spTree>
    <p:extLst>
      <p:ext uri="{BB962C8B-B14F-4D97-AF65-F5344CB8AC3E}">
        <p14:creationId xmlns:p14="http://schemas.microsoft.com/office/powerpoint/2010/main" xmlns="" val="49564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2349A1-87AC-4197-89AB-1A798217DF86}"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2181BE-686D-495A-B347-806D1AA640C0}" type="slidenum">
              <a:rPr lang="es-EC" smtClean="0">
                <a:solidFill>
                  <a:prstClr val="black"/>
                </a:solidFill>
              </a:rPr>
              <a:pPr/>
              <a:t>10</a:t>
            </a:fld>
            <a:endParaRPr lang="es-EC">
              <a:solidFill>
                <a:prstClr val="black"/>
              </a:solidFill>
            </a:endParaRPr>
          </a:p>
        </p:txBody>
      </p:sp>
    </p:spTree>
    <p:extLst>
      <p:ext uri="{BB962C8B-B14F-4D97-AF65-F5344CB8AC3E}">
        <p14:creationId xmlns:p14="http://schemas.microsoft.com/office/powerpoint/2010/main" xmlns="" val="7092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2349A1-87AC-4197-89AB-1A798217DF86}" type="slidenum">
              <a:rPr lang="es-ES" smtClean="0"/>
              <a:pPr/>
              <a:t>11</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12349A1-87AC-4197-89AB-1A798217DF86}" type="slidenum">
              <a:rPr lang="es-ES" smtClean="0"/>
              <a:pPr/>
              <a:t>20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74914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200779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247551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Footer Placeholder 4"/>
          <p:cNvSpPr>
            <a:spLocks noGrp="1"/>
          </p:cNvSpPr>
          <p:nvPr>
            <p:ph type="ftr" sz="quarter" idx="11"/>
          </p:nvPr>
        </p:nvSpPr>
        <p:spPr/>
        <p:txBody>
          <a:bodyPr/>
          <a:lstStyle/>
          <a:p>
            <a:endParaRPr lang="es-EC">
              <a:solidFill>
                <a:srgbClr val="DFDCB7"/>
              </a:solidFill>
            </a:endParaRPr>
          </a:p>
        </p:txBody>
      </p:sp>
      <p:sp>
        <p:nvSpPr>
          <p:cNvPr id="6" name="Slide Number Placeholder 5"/>
          <p:cNvSpPr>
            <a:spLocks noGrp="1"/>
          </p:cNvSpPr>
          <p:nvPr>
            <p:ph type="sldNum" sz="quarter" idx="12"/>
          </p:nvPr>
        </p:nvSpPr>
        <p:spPr/>
        <p:txBody>
          <a:bodyPr/>
          <a:lstStyle/>
          <a:p>
            <a:fld id="{CDA74339-75D9-4FD1-A545-A0B7FFA05697}" type="slidenum">
              <a:rPr lang="es-EC" smtClean="0"/>
              <a:pPr/>
              <a:t>‹Nº›</a:t>
            </a:fld>
            <a:endParaRPr lang="es-EC"/>
          </a:p>
        </p:txBody>
      </p:sp>
    </p:spTree>
    <p:extLst>
      <p:ext uri="{BB962C8B-B14F-4D97-AF65-F5344CB8AC3E}">
        <p14:creationId xmlns:p14="http://schemas.microsoft.com/office/powerpoint/2010/main" xmlns="" val="87583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Footer Placeholder 4"/>
          <p:cNvSpPr>
            <a:spLocks noGrp="1"/>
          </p:cNvSpPr>
          <p:nvPr>
            <p:ph type="ftr" sz="quarter" idx="11"/>
          </p:nvPr>
        </p:nvSpPr>
        <p:spPr/>
        <p:txBody>
          <a:bodyPr/>
          <a:lstStyle/>
          <a:p>
            <a:endParaRPr lang="es-EC">
              <a:solidFill>
                <a:srgbClr val="DFDCB7"/>
              </a:solidFill>
            </a:endParaRPr>
          </a:p>
        </p:txBody>
      </p:sp>
      <p:sp>
        <p:nvSpPr>
          <p:cNvPr id="6" name="Slide Number Placeholder 5"/>
          <p:cNvSpPr>
            <a:spLocks noGrp="1"/>
          </p:cNvSpPr>
          <p:nvPr>
            <p:ph type="sldNum" sz="quarter" idx="12"/>
          </p:nvPr>
        </p:nvSpPr>
        <p:spPr/>
        <p:txBody>
          <a:bodyPr/>
          <a:lstStyle/>
          <a:p>
            <a:fld id="{CDA74339-75D9-4FD1-A545-A0B7FFA05697}" type="slidenum">
              <a:rPr lang="es-EC" smtClean="0"/>
              <a:pPr/>
              <a:t>‹Nº›</a:t>
            </a:fld>
            <a:endParaRPr lang="es-EC"/>
          </a:p>
        </p:txBody>
      </p:sp>
    </p:spTree>
    <p:extLst>
      <p:ext uri="{BB962C8B-B14F-4D97-AF65-F5344CB8AC3E}">
        <p14:creationId xmlns:p14="http://schemas.microsoft.com/office/powerpoint/2010/main" xmlns="" val="3096630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Footer Placeholder 4"/>
          <p:cNvSpPr>
            <a:spLocks noGrp="1"/>
          </p:cNvSpPr>
          <p:nvPr>
            <p:ph type="ftr" sz="quarter" idx="11"/>
          </p:nvPr>
        </p:nvSpPr>
        <p:spPr/>
        <p:txBody>
          <a:bodyPr/>
          <a:lstStyle/>
          <a:p>
            <a:endParaRPr lang="es-EC">
              <a:solidFill>
                <a:srgbClr val="DFDCB7"/>
              </a:solidFill>
            </a:endParaRPr>
          </a:p>
        </p:txBody>
      </p:sp>
      <p:sp>
        <p:nvSpPr>
          <p:cNvPr id="6" name="Slide Number Placeholder 5"/>
          <p:cNvSpPr>
            <a:spLocks noGrp="1"/>
          </p:cNvSpPr>
          <p:nvPr>
            <p:ph type="sldNum" sz="quarter" idx="12"/>
          </p:nvPr>
        </p:nvSpPr>
        <p:spPr/>
        <p:txBody>
          <a:bodyPr/>
          <a:lstStyle/>
          <a:p>
            <a:fld id="{CDA74339-75D9-4FD1-A545-A0B7FFA05697}" type="slidenum">
              <a:rPr lang="es-EC" smtClean="0"/>
              <a:pPr/>
              <a:t>‹Nº›</a:t>
            </a:fld>
            <a:endParaRPr lang="es-EC"/>
          </a:p>
        </p:txBody>
      </p:sp>
    </p:spTree>
    <p:extLst>
      <p:ext uri="{BB962C8B-B14F-4D97-AF65-F5344CB8AC3E}">
        <p14:creationId xmlns:p14="http://schemas.microsoft.com/office/powerpoint/2010/main" xmlns="" val="3367932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6" name="Footer Placeholder 5"/>
          <p:cNvSpPr>
            <a:spLocks noGrp="1"/>
          </p:cNvSpPr>
          <p:nvPr>
            <p:ph type="ftr" sz="quarter" idx="11"/>
          </p:nvPr>
        </p:nvSpPr>
        <p:spPr/>
        <p:txBody>
          <a:bodyPr/>
          <a:lstStyle/>
          <a:p>
            <a:endParaRPr lang="es-EC">
              <a:solidFill>
                <a:srgbClr val="DFDCB7"/>
              </a:solidFill>
            </a:endParaRPr>
          </a:p>
        </p:txBody>
      </p:sp>
      <p:sp>
        <p:nvSpPr>
          <p:cNvPr id="7" name="Slide Number Placeholder 6"/>
          <p:cNvSpPr>
            <a:spLocks noGrp="1"/>
          </p:cNvSpPr>
          <p:nvPr>
            <p:ph type="sldNum" sz="quarter" idx="12"/>
          </p:nvPr>
        </p:nvSpPr>
        <p:spPr/>
        <p:txBody>
          <a:bodyPr/>
          <a:lstStyle/>
          <a:p>
            <a:fld id="{CDA74339-75D9-4FD1-A545-A0B7FFA05697}" type="slidenum">
              <a:rPr lang="es-EC" smtClean="0"/>
              <a:pPr/>
              <a:t>‹Nº›</a:t>
            </a:fld>
            <a:endParaRPr lang="es-EC"/>
          </a:p>
        </p:txBody>
      </p:sp>
    </p:spTree>
    <p:extLst>
      <p:ext uri="{BB962C8B-B14F-4D97-AF65-F5344CB8AC3E}">
        <p14:creationId xmlns:p14="http://schemas.microsoft.com/office/powerpoint/2010/main" xmlns="" val="669361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8" name="Footer Placeholder 7"/>
          <p:cNvSpPr>
            <a:spLocks noGrp="1"/>
          </p:cNvSpPr>
          <p:nvPr>
            <p:ph type="ftr" sz="quarter" idx="11"/>
          </p:nvPr>
        </p:nvSpPr>
        <p:spPr/>
        <p:txBody>
          <a:bodyPr/>
          <a:lstStyle/>
          <a:p>
            <a:endParaRPr lang="es-EC">
              <a:solidFill>
                <a:srgbClr val="DFDCB7"/>
              </a:solidFill>
            </a:endParaRPr>
          </a:p>
        </p:txBody>
      </p:sp>
      <p:sp>
        <p:nvSpPr>
          <p:cNvPr id="9" name="Slide Number Placeholder 8"/>
          <p:cNvSpPr>
            <a:spLocks noGrp="1"/>
          </p:cNvSpPr>
          <p:nvPr>
            <p:ph type="sldNum" sz="quarter" idx="12"/>
          </p:nvPr>
        </p:nvSpPr>
        <p:spPr/>
        <p:txBody>
          <a:bodyPr/>
          <a:lstStyle/>
          <a:p>
            <a:fld id="{CDA74339-75D9-4FD1-A545-A0B7FFA05697}" type="slidenum">
              <a:rPr lang="es-EC" smtClean="0"/>
              <a:pPr/>
              <a:t>‹Nº›</a:t>
            </a:fld>
            <a:endParaRPr lang="es-EC"/>
          </a:p>
        </p:txBody>
      </p:sp>
    </p:spTree>
    <p:extLst>
      <p:ext uri="{BB962C8B-B14F-4D97-AF65-F5344CB8AC3E}">
        <p14:creationId xmlns:p14="http://schemas.microsoft.com/office/powerpoint/2010/main" xmlns="" val="386719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4" name="Footer Placeholder 3"/>
          <p:cNvSpPr>
            <a:spLocks noGrp="1"/>
          </p:cNvSpPr>
          <p:nvPr>
            <p:ph type="ftr" sz="quarter" idx="11"/>
          </p:nvPr>
        </p:nvSpPr>
        <p:spPr/>
        <p:txBody>
          <a:bodyPr/>
          <a:lstStyle/>
          <a:p>
            <a:endParaRPr lang="es-EC">
              <a:solidFill>
                <a:srgbClr val="DFDCB7"/>
              </a:solidFill>
            </a:endParaRPr>
          </a:p>
        </p:txBody>
      </p:sp>
      <p:sp>
        <p:nvSpPr>
          <p:cNvPr id="5" name="Slide Number Placeholder 4"/>
          <p:cNvSpPr>
            <a:spLocks noGrp="1"/>
          </p:cNvSpPr>
          <p:nvPr>
            <p:ph type="sldNum" sz="quarter" idx="12"/>
          </p:nvPr>
        </p:nvSpPr>
        <p:spPr/>
        <p:txBody>
          <a:bodyPr/>
          <a:lstStyle/>
          <a:p>
            <a:fld id="{CDA74339-75D9-4FD1-A545-A0B7FFA05697}" type="slidenum">
              <a:rPr lang="es-EC" smtClean="0"/>
              <a:pPr/>
              <a:t>‹Nº›</a:t>
            </a:fld>
            <a:endParaRPr lang="es-EC"/>
          </a:p>
        </p:txBody>
      </p:sp>
    </p:spTree>
    <p:extLst>
      <p:ext uri="{BB962C8B-B14F-4D97-AF65-F5344CB8AC3E}">
        <p14:creationId xmlns:p14="http://schemas.microsoft.com/office/powerpoint/2010/main" xmlns="" val="186624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3" name="Footer Placeholder 2"/>
          <p:cNvSpPr>
            <a:spLocks noGrp="1"/>
          </p:cNvSpPr>
          <p:nvPr>
            <p:ph type="ftr" sz="quarter" idx="11"/>
          </p:nvPr>
        </p:nvSpPr>
        <p:spPr/>
        <p:txBody>
          <a:bodyPr/>
          <a:lstStyle/>
          <a:p>
            <a:endParaRPr lang="es-EC">
              <a:solidFill>
                <a:srgbClr val="DFDCB7"/>
              </a:solidFill>
            </a:endParaRPr>
          </a:p>
        </p:txBody>
      </p:sp>
      <p:sp>
        <p:nvSpPr>
          <p:cNvPr id="4" name="Slide Number Placeholder 3"/>
          <p:cNvSpPr>
            <a:spLocks noGrp="1"/>
          </p:cNvSpPr>
          <p:nvPr>
            <p:ph type="sldNum" sz="quarter" idx="12"/>
          </p:nvPr>
        </p:nvSpPr>
        <p:spPr/>
        <p:txBody>
          <a:bodyPr/>
          <a:lstStyle/>
          <a:p>
            <a:fld id="{CDA74339-75D9-4FD1-A545-A0B7FFA05697}" type="slidenum">
              <a:rPr lang="es-EC" smtClean="0"/>
              <a:pPr/>
              <a:t>‹Nº›</a:t>
            </a:fld>
            <a:endParaRPr lang="es-EC"/>
          </a:p>
        </p:txBody>
      </p:sp>
    </p:spTree>
    <p:extLst>
      <p:ext uri="{BB962C8B-B14F-4D97-AF65-F5344CB8AC3E}">
        <p14:creationId xmlns:p14="http://schemas.microsoft.com/office/powerpoint/2010/main" xmlns="" val="507516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6" name="Footer Placeholder 5"/>
          <p:cNvSpPr>
            <a:spLocks noGrp="1"/>
          </p:cNvSpPr>
          <p:nvPr>
            <p:ph type="ftr" sz="quarter" idx="11"/>
          </p:nvPr>
        </p:nvSpPr>
        <p:spPr/>
        <p:txBody>
          <a:bodyPr/>
          <a:lstStyle/>
          <a:p>
            <a:endParaRPr lang="es-EC">
              <a:solidFill>
                <a:srgbClr val="DFDCB7"/>
              </a:solidFill>
            </a:endParaRPr>
          </a:p>
        </p:txBody>
      </p:sp>
      <p:sp>
        <p:nvSpPr>
          <p:cNvPr id="7" name="Slide Number Placeholder 6"/>
          <p:cNvSpPr>
            <a:spLocks noGrp="1"/>
          </p:cNvSpPr>
          <p:nvPr>
            <p:ph type="sldNum" sz="quarter" idx="12"/>
          </p:nvPr>
        </p:nvSpPr>
        <p:spPr/>
        <p:txBody>
          <a:bodyPr/>
          <a:lstStyle/>
          <a:p>
            <a:fld id="{CDA74339-75D9-4FD1-A545-A0B7FFA05697}" type="slidenum">
              <a:rPr lang="es-EC" smtClean="0"/>
              <a:pPr/>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390333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3149075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9" name="Slide Number Placeholder 8"/>
          <p:cNvSpPr>
            <a:spLocks noGrp="1"/>
          </p:cNvSpPr>
          <p:nvPr>
            <p:ph type="sldNum" sz="quarter" idx="11"/>
          </p:nvPr>
        </p:nvSpPr>
        <p:spPr/>
        <p:txBody>
          <a:bodyPr/>
          <a:lstStyle/>
          <a:p>
            <a:fld id="{CDA74339-75D9-4FD1-A545-A0B7FFA05697}" type="slidenum">
              <a:rPr lang="es-EC" smtClean="0"/>
              <a:pPr/>
              <a:t>‹Nº›</a:t>
            </a:fld>
            <a:endParaRPr lang="es-EC"/>
          </a:p>
        </p:txBody>
      </p:sp>
      <p:sp>
        <p:nvSpPr>
          <p:cNvPr id="10" name="Footer Placeholder 9"/>
          <p:cNvSpPr>
            <a:spLocks noGrp="1"/>
          </p:cNvSpPr>
          <p:nvPr>
            <p:ph type="ftr" sz="quarter" idx="12"/>
          </p:nvPr>
        </p:nvSpPr>
        <p:spPr/>
        <p:txBody>
          <a:bodyPr/>
          <a:lstStyle/>
          <a:p>
            <a:endParaRPr lang="es-EC">
              <a:solidFill>
                <a:srgbClr val="DFDCB7"/>
              </a:solidFill>
            </a:endParaRPr>
          </a:p>
        </p:txBody>
      </p:sp>
    </p:spTree>
    <p:extLst>
      <p:ext uri="{BB962C8B-B14F-4D97-AF65-F5344CB8AC3E}">
        <p14:creationId xmlns:p14="http://schemas.microsoft.com/office/powerpoint/2010/main" xmlns="" val="334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Footer Placeholder 4"/>
          <p:cNvSpPr>
            <a:spLocks noGrp="1"/>
          </p:cNvSpPr>
          <p:nvPr>
            <p:ph type="ftr" sz="quarter" idx="11"/>
          </p:nvPr>
        </p:nvSpPr>
        <p:spPr/>
        <p:txBody>
          <a:bodyPr/>
          <a:lstStyle/>
          <a:p>
            <a:endParaRPr lang="es-EC">
              <a:solidFill>
                <a:srgbClr val="DFDCB7"/>
              </a:solidFill>
            </a:endParaRPr>
          </a:p>
        </p:txBody>
      </p:sp>
      <p:sp>
        <p:nvSpPr>
          <p:cNvPr id="6" name="Slide Number Placeholder 5"/>
          <p:cNvSpPr>
            <a:spLocks noGrp="1"/>
          </p:cNvSpPr>
          <p:nvPr>
            <p:ph type="sldNum" sz="quarter" idx="12"/>
          </p:nvPr>
        </p:nvSpPr>
        <p:spPr/>
        <p:txBody>
          <a:bodyPr/>
          <a:lstStyle/>
          <a:p>
            <a:fld id="{CDA74339-75D9-4FD1-A545-A0B7FFA05697}" type="slidenum">
              <a:rPr lang="es-EC" smtClean="0"/>
              <a:pPr/>
              <a:t>‹Nº›</a:t>
            </a:fld>
            <a:endParaRPr lang="es-EC"/>
          </a:p>
        </p:txBody>
      </p:sp>
    </p:spTree>
    <p:extLst>
      <p:ext uri="{BB962C8B-B14F-4D97-AF65-F5344CB8AC3E}">
        <p14:creationId xmlns:p14="http://schemas.microsoft.com/office/powerpoint/2010/main" xmlns="" val="3872729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Footer Placeholder 4"/>
          <p:cNvSpPr>
            <a:spLocks noGrp="1"/>
          </p:cNvSpPr>
          <p:nvPr>
            <p:ph type="ftr" sz="quarter" idx="11"/>
          </p:nvPr>
        </p:nvSpPr>
        <p:spPr/>
        <p:txBody>
          <a:bodyPr/>
          <a:lstStyle/>
          <a:p>
            <a:endParaRPr lang="es-EC">
              <a:solidFill>
                <a:srgbClr val="DFDCB7"/>
              </a:solidFill>
            </a:endParaRPr>
          </a:p>
        </p:txBody>
      </p:sp>
      <p:sp>
        <p:nvSpPr>
          <p:cNvPr id="6" name="Slide Number Placeholder 5"/>
          <p:cNvSpPr>
            <a:spLocks noGrp="1"/>
          </p:cNvSpPr>
          <p:nvPr>
            <p:ph type="sldNum" sz="quarter" idx="12"/>
          </p:nvPr>
        </p:nvSpPr>
        <p:spPr/>
        <p:txBody>
          <a:bodyPr/>
          <a:lstStyle/>
          <a:p>
            <a:fld id="{CDA74339-75D9-4FD1-A545-A0B7FFA05697}" type="slidenum">
              <a:rPr lang="es-EC" smtClean="0"/>
              <a:pPr/>
              <a:t>‹Nº›</a:t>
            </a:fld>
            <a:endParaRPr lang="es-EC"/>
          </a:p>
        </p:txBody>
      </p:sp>
    </p:spTree>
    <p:extLst>
      <p:ext uri="{BB962C8B-B14F-4D97-AF65-F5344CB8AC3E}">
        <p14:creationId xmlns:p14="http://schemas.microsoft.com/office/powerpoint/2010/main" xmlns="" val="111774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4 Marcador de pie de página"/>
          <p:cNvSpPr>
            <a:spLocks noGrp="1"/>
          </p:cNvSpPr>
          <p:nvPr>
            <p:ph type="ftr" sz="quarter" idx="11"/>
          </p:nvPr>
        </p:nvSpPr>
        <p:spPr/>
        <p:txBody>
          <a:bodyPr/>
          <a:lstStyle/>
          <a:p>
            <a:endParaRPr lang="es-EC">
              <a:solidFill>
                <a:srgbClr val="DFDCB7"/>
              </a:solidFill>
            </a:endParaRPr>
          </a:p>
        </p:txBody>
      </p:sp>
      <p:sp>
        <p:nvSpPr>
          <p:cNvPr id="6" name="5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4 Marcador de pie de página"/>
          <p:cNvSpPr>
            <a:spLocks noGrp="1"/>
          </p:cNvSpPr>
          <p:nvPr>
            <p:ph type="ftr" sz="quarter" idx="11"/>
          </p:nvPr>
        </p:nvSpPr>
        <p:spPr/>
        <p:txBody>
          <a:bodyPr/>
          <a:lstStyle/>
          <a:p>
            <a:endParaRPr lang="es-EC">
              <a:solidFill>
                <a:srgbClr val="DFDCB7"/>
              </a:solidFill>
            </a:endParaRPr>
          </a:p>
        </p:txBody>
      </p:sp>
      <p:sp>
        <p:nvSpPr>
          <p:cNvPr id="6" name="5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4 Marcador de pie de página"/>
          <p:cNvSpPr>
            <a:spLocks noGrp="1"/>
          </p:cNvSpPr>
          <p:nvPr>
            <p:ph type="ftr" sz="quarter" idx="11"/>
          </p:nvPr>
        </p:nvSpPr>
        <p:spPr/>
        <p:txBody>
          <a:bodyPr/>
          <a:lstStyle/>
          <a:p>
            <a:endParaRPr lang="es-EC">
              <a:solidFill>
                <a:srgbClr val="DFDCB7"/>
              </a:solidFill>
            </a:endParaRPr>
          </a:p>
        </p:txBody>
      </p:sp>
      <p:sp>
        <p:nvSpPr>
          <p:cNvPr id="6" name="5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6" name="5 Marcador de pie de página"/>
          <p:cNvSpPr>
            <a:spLocks noGrp="1"/>
          </p:cNvSpPr>
          <p:nvPr>
            <p:ph type="ftr" sz="quarter" idx="11"/>
          </p:nvPr>
        </p:nvSpPr>
        <p:spPr/>
        <p:txBody>
          <a:bodyPr/>
          <a:lstStyle/>
          <a:p>
            <a:endParaRPr lang="es-EC">
              <a:solidFill>
                <a:srgbClr val="DFDCB7"/>
              </a:solidFill>
            </a:endParaRPr>
          </a:p>
        </p:txBody>
      </p:sp>
      <p:sp>
        <p:nvSpPr>
          <p:cNvPr id="7" name="6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8" name="7 Marcador de pie de página"/>
          <p:cNvSpPr>
            <a:spLocks noGrp="1"/>
          </p:cNvSpPr>
          <p:nvPr>
            <p:ph type="ftr" sz="quarter" idx="11"/>
          </p:nvPr>
        </p:nvSpPr>
        <p:spPr/>
        <p:txBody>
          <a:bodyPr/>
          <a:lstStyle/>
          <a:p>
            <a:endParaRPr lang="es-EC">
              <a:solidFill>
                <a:srgbClr val="DFDCB7"/>
              </a:solidFill>
            </a:endParaRPr>
          </a:p>
        </p:txBody>
      </p:sp>
      <p:sp>
        <p:nvSpPr>
          <p:cNvPr id="9" name="8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4" name="3 Marcador de pie de página"/>
          <p:cNvSpPr>
            <a:spLocks noGrp="1"/>
          </p:cNvSpPr>
          <p:nvPr>
            <p:ph type="ftr" sz="quarter" idx="11"/>
          </p:nvPr>
        </p:nvSpPr>
        <p:spPr/>
        <p:txBody>
          <a:bodyPr/>
          <a:lstStyle/>
          <a:p>
            <a:endParaRPr lang="es-EC">
              <a:solidFill>
                <a:srgbClr val="DFDCB7"/>
              </a:solidFill>
            </a:endParaRPr>
          </a:p>
        </p:txBody>
      </p:sp>
      <p:sp>
        <p:nvSpPr>
          <p:cNvPr id="5" name="4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3" name="2 Marcador de pie de página"/>
          <p:cNvSpPr>
            <a:spLocks noGrp="1"/>
          </p:cNvSpPr>
          <p:nvPr>
            <p:ph type="ftr" sz="quarter" idx="11"/>
          </p:nvPr>
        </p:nvSpPr>
        <p:spPr/>
        <p:txBody>
          <a:bodyPr/>
          <a:lstStyle/>
          <a:p>
            <a:endParaRPr lang="es-EC">
              <a:solidFill>
                <a:srgbClr val="DFDCB7"/>
              </a:solidFill>
            </a:endParaRPr>
          </a:p>
        </p:txBody>
      </p:sp>
      <p:sp>
        <p:nvSpPr>
          <p:cNvPr id="4" name="3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3330084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6" name="5 Marcador de pie de página"/>
          <p:cNvSpPr>
            <a:spLocks noGrp="1"/>
          </p:cNvSpPr>
          <p:nvPr>
            <p:ph type="ftr" sz="quarter" idx="11"/>
          </p:nvPr>
        </p:nvSpPr>
        <p:spPr/>
        <p:txBody>
          <a:bodyPr/>
          <a:lstStyle/>
          <a:p>
            <a:endParaRPr lang="es-EC">
              <a:solidFill>
                <a:srgbClr val="DFDCB7"/>
              </a:solidFill>
            </a:endParaRPr>
          </a:p>
        </p:txBody>
      </p:sp>
      <p:sp>
        <p:nvSpPr>
          <p:cNvPr id="7" name="6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6" name="5 Marcador de pie de página"/>
          <p:cNvSpPr>
            <a:spLocks noGrp="1"/>
          </p:cNvSpPr>
          <p:nvPr>
            <p:ph type="ftr" sz="quarter" idx="11"/>
          </p:nvPr>
        </p:nvSpPr>
        <p:spPr/>
        <p:txBody>
          <a:bodyPr/>
          <a:lstStyle/>
          <a:p>
            <a:endParaRPr lang="es-EC">
              <a:solidFill>
                <a:srgbClr val="DFDCB7"/>
              </a:solidFill>
            </a:endParaRPr>
          </a:p>
        </p:txBody>
      </p:sp>
      <p:sp>
        <p:nvSpPr>
          <p:cNvPr id="7" name="6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4 Marcador de pie de página"/>
          <p:cNvSpPr>
            <a:spLocks noGrp="1"/>
          </p:cNvSpPr>
          <p:nvPr>
            <p:ph type="ftr" sz="quarter" idx="11"/>
          </p:nvPr>
        </p:nvSpPr>
        <p:spPr/>
        <p:txBody>
          <a:bodyPr/>
          <a:lstStyle/>
          <a:p>
            <a:endParaRPr lang="es-EC">
              <a:solidFill>
                <a:srgbClr val="DFDCB7"/>
              </a:solidFill>
            </a:endParaRPr>
          </a:p>
        </p:txBody>
      </p:sp>
      <p:sp>
        <p:nvSpPr>
          <p:cNvPr id="6" name="5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81A579-0182-45F8-A77A-412EFE951F19}" type="datetimeFigureOut">
              <a:rPr lang="es-EC" smtClean="0">
                <a:solidFill>
                  <a:srgbClr val="DFDCB7"/>
                </a:solidFill>
              </a:rPr>
              <a:pPr/>
              <a:t>19/02/2016</a:t>
            </a:fld>
            <a:endParaRPr lang="es-EC">
              <a:solidFill>
                <a:srgbClr val="DFDCB7"/>
              </a:solidFill>
            </a:endParaRPr>
          </a:p>
        </p:txBody>
      </p:sp>
      <p:sp>
        <p:nvSpPr>
          <p:cNvPr id="5" name="4 Marcador de pie de página"/>
          <p:cNvSpPr>
            <a:spLocks noGrp="1"/>
          </p:cNvSpPr>
          <p:nvPr>
            <p:ph type="ftr" sz="quarter" idx="11"/>
          </p:nvPr>
        </p:nvSpPr>
        <p:spPr/>
        <p:txBody>
          <a:bodyPr/>
          <a:lstStyle/>
          <a:p>
            <a:endParaRPr lang="es-EC">
              <a:solidFill>
                <a:srgbClr val="DFDCB7"/>
              </a:solidFill>
            </a:endParaRPr>
          </a:p>
        </p:txBody>
      </p:sp>
      <p:sp>
        <p:nvSpPr>
          <p:cNvPr id="6" name="5 Marcador de número de diapositiva"/>
          <p:cNvSpPr>
            <a:spLocks noGrp="1"/>
          </p:cNvSpPr>
          <p:nvPr>
            <p:ph type="sldNum" sz="quarter" idx="12"/>
          </p:nvPr>
        </p:nvSpPr>
        <p:spPr/>
        <p:txBody>
          <a:bodyPr/>
          <a:lstStyle/>
          <a:p>
            <a:fld id="{CDA74339-75D9-4FD1-A545-A0B7FFA05697}"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186058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138283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297545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346126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311608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DEE8F8-C0CA-4328-B6DB-D495CC0EC598}" type="datetimeFigureOut">
              <a:rPr lang="es-ES" smtClean="0"/>
              <a:pPr/>
              <a:t>19/02/2016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62221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EE8F8-C0CA-4328-B6DB-D495CC0EC598}" type="datetimeFigureOut">
              <a:rPr lang="es-ES" smtClean="0"/>
              <a:pPr/>
              <a:t>19/02/2016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E4675-D534-444A-A162-A4E1157CACBE}" type="slidenum">
              <a:rPr lang="es-ES" smtClean="0"/>
              <a:pPr/>
              <a:t>‹Nº›</a:t>
            </a:fld>
            <a:endParaRPr lang="es-ES"/>
          </a:p>
        </p:txBody>
      </p:sp>
    </p:spTree>
    <p:extLst>
      <p:ext uri="{BB962C8B-B14F-4D97-AF65-F5344CB8AC3E}">
        <p14:creationId xmlns:p14="http://schemas.microsoft.com/office/powerpoint/2010/main" xmlns="" val="2560711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DA74339-75D9-4FD1-A545-A0B7FFA05697}" type="slidenum">
              <a:rPr lang="es-EC" smtClean="0"/>
              <a:pPr/>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681A579-0182-45F8-A77A-412EFE951F19}" type="datetimeFigureOut">
              <a:rPr lang="es-EC" smtClean="0">
                <a:solidFill>
                  <a:srgbClr val="DFDCB7"/>
                </a:solidFill>
              </a:rPr>
              <a:pPr/>
              <a:t>19/02/2016</a:t>
            </a:fld>
            <a:endParaRPr lang="es-EC">
              <a:solidFill>
                <a:srgbClr val="DFDCB7"/>
              </a:solidFill>
            </a:endParaRPr>
          </a:p>
        </p:txBody>
      </p:sp>
    </p:spTree>
    <p:extLst>
      <p:ext uri="{BB962C8B-B14F-4D97-AF65-F5344CB8AC3E}">
        <p14:creationId xmlns:p14="http://schemas.microsoft.com/office/powerpoint/2010/main" xmlns="" val="1994328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EE8F8-C0CA-4328-B6DB-D495CC0EC598}" type="datetimeFigureOut">
              <a:rPr lang="es-ES" smtClean="0"/>
              <a:pPr/>
              <a:t>19/02/2016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E4675-D534-444A-A162-A4E1157CACB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5226" y="4149080"/>
            <a:ext cx="7772400" cy="1470025"/>
          </a:xfrm>
        </p:spPr>
        <p:txBody>
          <a:bodyPr>
            <a:normAutofit fontScale="90000"/>
          </a:bodyPr>
          <a:lstStyle/>
          <a:p>
            <a:pPr algn="ctr"/>
            <a:r>
              <a:rPr lang="es-ES_tradnl" sz="3100" b="1" dirty="0" smtClean="0">
                <a:latin typeface="Colonna MT" panose="04020805060202030203" pitchFamily="82" charset="0"/>
              </a:rPr>
              <a:t>ANALISIS DE DESARROLLO  ECONOMICO PARA EL EMPRENDIMIENTO LACTEO COMUNAL  EN LA PARROQUIA DE ATAHUALPA .</a:t>
            </a:r>
            <a:r>
              <a:rPr lang="es-EC" dirty="0"/>
              <a:t/>
            </a:r>
            <a:br>
              <a:rPr lang="es-EC" dirty="0"/>
            </a:br>
            <a:r>
              <a:rPr lang="es-ES_tradnl" b="1" dirty="0"/>
              <a:t> </a:t>
            </a:r>
            <a:r>
              <a:rPr lang="es-EC" dirty="0"/>
              <a:t/>
            </a:r>
            <a:br>
              <a:rPr lang="es-EC" dirty="0"/>
            </a:br>
            <a:endParaRPr lang="es-EC" dirty="0"/>
          </a:p>
        </p:txBody>
      </p:sp>
      <p:sp>
        <p:nvSpPr>
          <p:cNvPr id="3" name="2 Subtítulo"/>
          <p:cNvSpPr>
            <a:spLocks noGrp="1"/>
          </p:cNvSpPr>
          <p:nvPr>
            <p:ph type="subTitle" idx="1"/>
          </p:nvPr>
        </p:nvSpPr>
        <p:spPr>
          <a:xfrm>
            <a:off x="1450973" y="3925624"/>
            <a:ext cx="6400800" cy="1953688"/>
          </a:xfrm>
        </p:spPr>
        <p:txBody>
          <a:bodyPr>
            <a:noAutofit/>
          </a:bodyPr>
          <a:lstStyle/>
          <a:p>
            <a:pPr algn="ctr"/>
            <a:r>
              <a:rPr lang="es-EC" sz="2800" dirty="0" smtClean="0">
                <a:solidFill>
                  <a:schemeClr val="tx1"/>
                </a:solidFill>
                <a:effectLst>
                  <a:outerShdw blurRad="38100" dist="38100" dir="2700000" algn="tl">
                    <a:srgbClr val="000000">
                      <a:alpha val="43137"/>
                    </a:srgbClr>
                  </a:outerShdw>
                </a:effectLst>
                <a:latin typeface="Colonna MT" panose="04020805060202030203" pitchFamily="82" charset="0"/>
              </a:rPr>
              <a:t>Diana Carolina Vásquez Villavicencio </a:t>
            </a:r>
          </a:p>
          <a:p>
            <a:pPr algn="ctr"/>
            <a:endParaRPr lang="es-EC" sz="2800" dirty="0" smtClean="0">
              <a:solidFill>
                <a:schemeClr val="tx1"/>
              </a:solidFill>
              <a:effectLst>
                <a:outerShdw blurRad="38100" dist="38100" dir="2700000" algn="tl">
                  <a:srgbClr val="000000">
                    <a:alpha val="43137"/>
                  </a:srgbClr>
                </a:outerShdw>
              </a:effectLst>
              <a:latin typeface="Colonna MT" panose="04020805060202030203" pitchFamily="82" charset="0"/>
            </a:endParaRPr>
          </a:p>
          <a:p>
            <a:pPr algn="ctr"/>
            <a:r>
              <a:rPr lang="es-EC" sz="2800" dirty="0" smtClean="0">
                <a:solidFill>
                  <a:schemeClr val="tx1"/>
                </a:solidFill>
                <a:effectLst>
                  <a:outerShdw blurRad="38100" dist="38100" dir="2700000" algn="tl">
                    <a:srgbClr val="000000">
                      <a:alpha val="43137"/>
                    </a:srgbClr>
                  </a:outerShdw>
                </a:effectLst>
                <a:latin typeface="Colonna MT" panose="04020805060202030203" pitchFamily="82" charset="0"/>
              </a:rPr>
              <a:t>Director: Ing. Roberto Taco </a:t>
            </a:r>
          </a:p>
          <a:p>
            <a:pPr algn="ctr"/>
            <a:endParaRPr lang="es-EC" sz="2800" dirty="0">
              <a:solidFill>
                <a:schemeClr val="tx1"/>
              </a:solidFill>
              <a:effectLst>
                <a:outerShdw blurRad="38100" dist="38100" dir="2700000" algn="tl">
                  <a:srgbClr val="000000">
                    <a:alpha val="43137"/>
                  </a:srgbClr>
                </a:outerShdw>
              </a:effectLst>
              <a:latin typeface="Colonna MT" panose="04020805060202030203" pitchFamily="82" charset="0"/>
            </a:endParaRPr>
          </a:p>
          <a:p>
            <a:pPr algn="ctr"/>
            <a:r>
              <a:rPr lang="es-EC" sz="2800" dirty="0" smtClean="0">
                <a:solidFill>
                  <a:schemeClr val="tx1"/>
                </a:solidFill>
                <a:effectLst>
                  <a:outerShdw blurRad="38100" dist="38100" dir="2700000" algn="tl">
                    <a:srgbClr val="000000">
                      <a:alpha val="43137"/>
                    </a:srgbClr>
                  </a:outerShdw>
                </a:effectLst>
                <a:latin typeface="Colonna MT" panose="04020805060202030203" pitchFamily="82" charset="0"/>
              </a:rPr>
              <a:t>Febrero  2016</a:t>
            </a:r>
            <a:endParaRPr lang="es-EC" sz="2800" dirty="0">
              <a:solidFill>
                <a:schemeClr val="tx1"/>
              </a:solidFill>
              <a:effectLst>
                <a:outerShdw blurRad="38100" dist="38100" dir="2700000" algn="tl">
                  <a:srgbClr val="000000">
                    <a:alpha val="43137"/>
                  </a:srgbClr>
                </a:outerShdw>
              </a:effectLst>
              <a:latin typeface="Colonna MT" panose="04020805060202030203" pitchFamily="82" charset="0"/>
            </a:endParaRP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1390" y="476672"/>
            <a:ext cx="5419967" cy="117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0930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III</a:t>
            </a:r>
            <a:endParaRPr lang="es-EC" dirty="0"/>
          </a:p>
        </p:txBody>
      </p:sp>
      <p:sp>
        <p:nvSpPr>
          <p:cNvPr id="5" name="4 CuadroTexto"/>
          <p:cNvSpPr txBox="1"/>
          <p:nvPr/>
        </p:nvSpPr>
        <p:spPr>
          <a:xfrm>
            <a:off x="395536" y="1556792"/>
            <a:ext cx="32403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C" b="1" dirty="0">
                <a:solidFill>
                  <a:srgbClr val="2F2B20"/>
                </a:solidFill>
              </a:rPr>
              <a:t>Metodología de la investigación  </a:t>
            </a:r>
          </a:p>
        </p:txBody>
      </p:sp>
      <p:sp>
        <p:nvSpPr>
          <p:cNvPr id="6" name="5 CuadroTexto"/>
          <p:cNvSpPr txBox="1"/>
          <p:nvPr/>
        </p:nvSpPr>
        <p:spPr>
          <a:xfrm>
            <a:off x="323528" y="2771636"/>
            <a:ext cx="2880320" cy="369332"/>
          </a:xfrm>
          <a:prstGeom prst="rect">
            <a:avLst/>
          </a:prstGeom>
          <a:noFill/>
        </p:spPr>
        <p:txBody>
          <a:bodyPr wrap="square" rtlCol="0">
            <a:spAutoFit/>
          </a:bodyPr>
          <a:lstStyle/>
          <a:p>
            <a:r>
              <a:rPr lang="es-EC" dirty="0">
                <a:solidFill>
                  <a:srgbClr val="2F2B20"/>
                </a:solidFill>
              </a:rPr>
              <a:t>Diseño de la investigación </a:t>
            </a:r>
          </a:p>
        </p:txBody>
      </p:sp>
      <p:sp>
        <p:nvSpPr>
          <p:cNvPr id="7" name="6 CuadroTexto"/>
          <p:cNvSpPr txBox="1"/>
          <p:nvPr/>
        </p:nvSpPr>
        <p:spPr>
          <a:xfrm>
            <a:off x="3203848" y="2317522"/>
            <a:ext cx="2088232" cy="369332"/>
          </a:xfrm>
          <a:prstGeom prst="rect">
            <a:avLst/>
          </a:prstGeom>
          <a:noFill/>
        </p:spPr>
        <p:txBody>
          <a:bodyPr wrap="square" rtlCol="0">
            <a:spAutoFit/>
          </a:bodyPr>
          <a:lstStyle/>
          <a:p>
            <a:r>
              <a:rPr lang="es-EC" dirty="0">
                <a:solidFill>
                  <a:srgbClr val="2F2B20"/>
                </a:solidFill>
              </a:rPr>
              <a:t>Estudio cuantitativo </a:t>
            </a:r>
          </a:p>
        </p:txBody>
      </p:sp>
      <p:sp>
        <p:nvSpPr>
          <p:cNvPr id="8" name="7 CuadroTexto"/>
          <p:cNvSpPr txBox="1"/>
          <p:nvPr/>
        </p:nvSpPr>
        <p:spPr>
          <a:xfrm>
            <a:off x="3203848" y="2852936"/>
            <a:ext cx="2088232" cy="369332"/>
          </a:xfrm>
          <a:prstGeom prst="rect">
            <a:avLst/>
          </a:prstGeom>
          <a:noFill/>
        </p:spPr>
        <p:txBody>
          <a:bodyPr wrap="square" rtlCol="0">
            <a:spAutoFit/>
          </a:bodyPr>
          <a:lstStyle/>
          <a:p>
            <a:r>
              <a:rPr lang="es-EC" dirty="0">
                <a:solidFill>
                  <a:srgbClr val="2F2B20"/>
                </a:solidFill>
              </a:rPr>
              <a:t>Uso de encuesta</a:t>
            </a:r>
          </a:p>
        </p:txBody>
      </p:sp>
      <p:sp>
        <p:nvSpPr>
          <p:cNvPr id="9" name="8 CuadroTexto"/>
          <p:cNvSpPr txBox="1"/>
          <p:nvPr/>
        </p:nvSpPr>
        <p:spPr>
          <a:xfrm>
            <a:off x="3203848" y="3438292"/>
            <a:ext cx="2088232" cy="646331"/>
          </a:xfrm>
          <a:prstGeom prst="rect">
            <a:avLst/>
          </a:prstGeom>
          <a:noFill/>
        </p:spPr>
        <p:txBody>
          <a:bodyPr wrap="square" rtlCol="0">
            <a:spAutoFit/>
          </a:bodyPr>
          <a:lstStyle/>
          <a:p>
            <a:r>
              <a:rPr lang="es-EC" dirty="0" smtClean="0">
                <a:solidFill>
                  <a:srgbClr val="2F2B20"/>
                </a:solidFill>
              </a:rPr>
              <a:t>Investigación Exploratoria</a:t>
            </a:r>
            <a:endParaRPr lang="es-EC" dirty="0">
              <a:solidFill>
                <a:srgbClr val="2F2B20"/>
              </a:solidFill>
            </a:endParaRPr>
          </a:p>
        </p:txBody>
      </p:sp>
      <p:sp>
        <p:nvSpPr>
          <p:cNvPr id="10" name="9 CuadroTexto"/>
          <p:cNvSpPr txBox="1"/>
          <p:nvPr/>
        </p:nvSpPr>
        <p:spPr>
          <a:xfrm>
            <a:off x="5399112" y="2132856"/>
            <a:ext cx="2088232" cy="369332"/>
          </a:xfrm>
          <a:prstGeom prst="rect">
            <a:avLst/>
          </a:prstGeom>
          <a:noFill/>
        </p:spPr>
        <p:txBody>
          <a:bodyPr wrap="square" rtlCol="0">
            <a:spAutoFit/>
          </a:bodyPr>
          <a:lstStyle/>
          <a:p>
            <a:r>
              <a:rPr lang="es-EC" dirty="0" smtClean="0">
                <a:solidFill>
                  <a:srgbClr val="2F2B20"/>
                </a:solidFill>
              </a:rPr>
              <a:t>Estudios Causales </a:t>
            </a:r>
            <a:endParaRPr lang="es-EC" dirty="0">
              <a:solidFill>
                <a:srgbClr val="2F2B20"/>
              </a:solidFill>
            </a:endParaRPr>
          </a:p>
        </p:txBody>
      </p:sp>
      <p:sp>
        <p:nvSpPr>
          <p:cNvPr id="11" name="10 CuadroTexto"/>
          <p:cNvSpPr txBox="1"/>
          <p:nvPr/>
        </p:nvSpPr>
        <p:spPr>
          <a:xfrm>
            <a:off x="3247969" y="4077072"/>
            <a:ext cx="2088232" cy="646331"/>
          </a:xfrm>
          <a:prstGeom prst="rect">
            <a:avLst/>
          </a:prstGeom>
          <a:noFill/>
        </p:spPr>
        <p:txBody>
          <a:bodyPr wrap="square" rtlCol="0">
            <a:spAutoFit/>
          </a:bodyPr>
          <a:lstStyle/>
          <a:p>
            <a:r>
              <a:rPr lang="es-EC" dirty="0" smtClean="0">
                <a:solidFill>
                  <a:srgbClr val="2F2B20"/>
                </a:solidFill>
              </a:rPr>
              <a:t>Método hipotético </a:t>
            </a:r>
          </a:p>
          <a:p>
            <a:r>
              <a:rPr lang="es-EC" dirty="0" smtClean="0">
                <a:solidFill>
                  <a:srgbClr val="2F2B20"/>
                </a:solidFill>
              </a:rPr>
              <a:t>Deductivo</a:t>
            </a:r>
            <a:endParaRPr lang="es-EC" dirty="0">
              <a:solidFill>
                <a:srgbClr val="2F2B20"/>
              </a:solidFill>
            </a:endParaRPr>
          </a:p>
        </p:txBody>
      </p:sp>
      <p:sp>
        <p:nvSpPr>
          <p:cNvPr id="12" name="11 CuadroTexto"/>
          <p:cNvSpPr txBox="1"/>
          <p:nvPr/>
        </p:nvSpPr>
        <p:spPr>
          <a:xfrm>
            <a:off x="5364088" y="2852936"/>
            <a:ext cx="2088232" cy="369332"/>
          </a:xfrm>
          <a:prstGeom prst="rect">
            <a:avLst/>
          </a:prstGeom>
          <a:noFill/>
        </p:spPr>
        <p:txBody>
          <a:bodyPr wrap="square" rtlCol="0">
            <a:spAutoFit/>
          </a:bodyPr>
          <a:lstStyle/>
          <a:p>
            <a:r>
              <a:rPr lang="es-EC" dirty="0">
                <a:solidFill>
                  <a:srgbClr val="2F2B20"/>
                </a:solidFill>
              </a:rPr>
              <a:t>Cuestionario </a:t>
            </a:r>
          </a:p>
        </p:txBody>
      </p:sp>
      <p:sp>
        <p:nvSpPr>
          <p:cNvPr id="13" name="12 CuadroTexto"/>
          <p:cNvSpPr txBox="1"/>
          <p:nvPr/>
        </p:nvSpPr>
        <p:spPr>
          <a:xfrm>
            <a:off x="5364088" y="3358733"/>
            <a:ext cx="2088232" cy="646331"/>
          </a:xfrm>
          <a:prstGeom prst="rect">
            <a:avLst/>
          </a:prstGeom>
          <a:noFill/>
        </p:spPr>
        <p:txBody>
          <a:bodyPr wrap="square" rtlCol="0">
            <a:spAutoFit/>
          </a:bodyPr>
          <a:lstStyle/>
          <a:p>
            <a:r>
              <a:rPr lang="es-EC" dirty="0" smtClean="0">
                <a:solidFill>
                  <a:srgbClr val="2F2B20"/>
                </a:solidFill>
              </a:rPr>
              <a:t>Relación de las variables </a:t>
            </a:r>
            <a:endParaRPr lang="es-EC" dirty="0">
              <a:solidFill>
                <a:srgbClr val="2F2B20"/>
              </a:solidFill>
            </a:endParaRPr>
          </a:p>
        </p:txBody>
      </p:sp>
      <p:sp>
        <p:nvSpPr>
          <p:cNvPr id="14" name="13 CuadroTexto"/>
          <p:cNvSpPr txBox="1"/>
          <p:nvPr/>
        </p:nvSpPr>
        <p:spPr>
          <a:xfrm>
            <a:off x="5364088" y="4077072"/>
            <a:ext cx="2304256" cy="923330"/>
          </a:xfrm>
          <a:prstGeom prst="rect">
            <a:avLst/>
          </a:prstGeom>
          <a:noFill/>
        </p:spPr>
        <p:txBody>
          <a:bodyPr wrap="square" rtlCol="0">
            <a:spAutoFit/>
          </a:bodyPr>
          <a:lstStyle/>
          <a:p>
            <a:r>
              <a:rPr lang="es-EC" dirty="0" smtClean="0">
                <a:solidFill>
                  <a:srgbClr val="2F2B20"/>
                </a:solidFill>
              </a:rPr>
              <a:t>Establecer Hipótesis- Deduciendo Conclusiones.</a:t>
            </a:r>
            <a:endParaRPr lang="es-EC" dirty="0">
              <a:solidFill>
                <a:srgbClr val="2F2B20"/>
              </a:solidFill>
            </a:endParaRPr>
          </a:p>
        </p:txBody>
      </p:sp>
      <p:sp>
        <p:nvSpPr>
          <p:cNvPr id="3" name="2 Abrir llave"/>
          <p:cNvSpPr/>
          <p:nvPr/>
        </p:nvSpPr>
        <p:spPr>
          <a:xfrm>
            <a:off x="2843808" y="2317521"/>
            <a:ext cx="261743" cy="240588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solidFill>
                <a:srgbClr val="2F2B20"/>
              </a:solidFill>
            </a:endParaRPr>
          </a:p>
        </p:txBody>
      </p:sp>
      <p:sp>
        <p:nvSpPr>
          <p:cNvPr id="15" name="14 Abrir llave"/>
          <p:cNvSpPr/>
          <p:nvPr/>
        </p:nvSpPr>
        <p:spPr>
          <a:xfrm>
            <a:off x="5102345" y="2235351"/>
            <a:ext cx="261743" cy="2488051"/>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solidFill>
                <a:srgbClr val="2F2B20"/>
              </a:solidFill>
            </a:endParaRPr>
          </a:p>
        </p:txBody>
      </p:sp>
      <p:pic>
        <p:nvPicPr>
          <p:cNvPr id="18" name="Picture 12" descr="https://encrypted-tbn2.gstatic.com/images?q=tbn:ANd9GcTL5ulE0kO9IaYMBlIS8jlxqn1X7RCmJlNk-EityN81NXZMDo6q"/>
          <p:cNvPicPr>
            <a:picLocks noChangeAspect="1" noChangeArrowheads="1"/>
          </p:cNvPicPr>
          <p:nvPr/>
        </p:nvPicPr>
        <p:blipFill>
          <a:blip r:embed="rId3" cstate="print"/>
          <a:srcRect/>
          <a:stretch>
            <a:fillRect/>
          </a:stretch>
        </p:blipFill>
        <p:spPr bwMode="auto">
          <a:xfrm>
            <a:off x="467545" y="5224542"/>
            <a:ext cx="2088232" cy="1397217"/>
          </a:xfrm>
          <a:prstGeom prst="rect">
            <a:avLst/>
          </a:prstGeom>
          <a:noFill/>
        </p:spPr>
      </p:pic>
    </p:spTree>
    <p:extLst>
      <p:ext uri="{BB962C8B-B14F-4D97-AF65-F5344CB8AC3E}">
        <p14:creationId xmlns:p14="http://schemas.microsoft.com/office/powerpoint/2010/main" xmlns="" val="3210171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6" name="5 Marcador de contenido"/>
          <p:cNvGraphicFramePr>
            <a:graphicFrameLocks noGrp="1"/>
          </p:cNvGraphicFramePr>
          <p:nvPr>
            <p:ph idx="1"/>
          </p:nvPr>
        </p:nvGraphicFramePr>
        <p:xfrm>
          <a:off x="539552" y="404664"/>
          <a:ext cx="7560840" cy="5256584"/>
        </p:xfrm>
        <a:graphic>
          <a:graphicData uri="http://schemas.openxmlformats.org/drawingml/2006/table">
            <a:tbl>
              <a:tblPr/>
              <a:tblGrid>
                <a:gridCol w="3218971"/>
                <a:gridCol w="4341869"/>
              </a:tblGrid>
              <a:tr h="775007">
                <a:tc>
                  <a:txBody>
                    <a:bodyPr/>
                    <a:lstStyle/>
                    <a:p>
                      <a:pPr algn="ctr">
                        <a:lnSpc>
                          <a:spcPct val="115000"/>
                        </a:lnSpc>
                        <a:spcAft>
                          <a:spcPts val="1000"/>
                        </a:spcAft>
                      </a:pPr>
                      <a:r>
                        <a:rPr lang="es-ES" sz="2000" b="1" dirty="0" smtClean="0">
                          <a:latin typeface="Calibri"/>
                          <a:ea typeface="Calibri"/>
                          <a:cs typeface="Times New Roman"/>
                        </a:rPr>
                        <a:t>PREGUNTAS</a:t>
                      </a:r>
                      <a:endParaRPr lang="es-ES" sz="2000" dirty="0">
                        <a:latin typeface="Calibri"/>
                        <a:ea typeface="Calibri"/>
                        <a:cs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1000"/>
                        </a:spcAft>
                      </a:pPr>
                      <a:r>
                        <a:rPr lang="es-ES" sz="2000" b="1" dirty="0">
                          <a:latin typeface="Calibri"/>
                          <a:ea typeface="Calibri"/>
                          <a:cs typeface="Times New Roman"/>
                        </a:rPr>
                        <a:t>HIPOTESIS</a:t>
                      </a:r>
                      <a:endParaRPr lang="es-ES" sz="2000" dirty="0">
                        <a:latin typeface="Calibri"/>
                        <a:ea typeface="Calibri"/>
                        <a:cs typeface="Times New Roman"/>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1203765">
                <a:tc>
                  <a:txBody>
                    <a:bodyPr/>
                    <a:lstStyle/>
                    <a:p>
                      <a:pPr>
                        <a:lnSpc>
                          <a:spcPct val="115000"/>
                        </a:lnSpc>
                        <a:spcAft>
                          <a:spcPts val="1000"/>
                        </a:spcAft>
                      </a:pPr>
                      <a:r>
                        <a:rPr lang="es-ES" sz="1600" dirty="0">
                          <a:latin typeface="Calibri"/>
                          <a:ea typeface="Calibri"/>
                          <a:cs typeface="Times New Roman"/>
                        </a:rPr>
                        <a:t>·         ¿Cuál es el escenario  para ejecutar un emprendimiento lácteo  comunal para incrementar un Desarrollo Económico? </a:t>
                      </a:r>
                    </a:p>
                  </a:txBody>
                  <a:tcPr marL="374015" marR="8255"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nSpc>
                          <a:spcPct val="115000"/>
                        </a:lnSpc>
                        <a:spcAft>
                          <a:spcPts val="1000"/>
                        </a:spcAft>
                      </a:pPr>
                      <a:r>
                        <a:rPr lang="es-ES" sz="1600" b="1" dirty="0">
                          <a:latin typeface="Calibri"/>
                          <a:ea typeface="Calibri"/>
                          <a:cs typeface="Times New Roman"/>
                        </a:rPr>
                        <a:t>H1.   </a:t>
                      </a:r>
                      <a:r>
                        <a:rPr lang="es-ES" sz="1600" dirty="0">
                          <a:latin typeface="Calibri"/>
                          <a:ea typeface="Calibri"/>
                          <a:cs typeface="Times New Roman"/>
                        </a:rPr>
                        <a:t>    La principal actividad económica es el sector ganadero en la Parroquia rural de Atahualpa. </a:t>
                      </a:r>
                    </a:p>
                  </a:txBody>
                  <a:tcPr marL="374015" marR="8255"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r>
              <a:tr h="1833873">
                <a:tc>
                  <a:txBody>
                    <a:bodyPr/>
                    <a:lstStyle/>
                    <a:p>
                      <a:pPr>
                        <a:lnSpc>
                          <a:spcPct val="115000"/>
                        </a:lnSpc>
                        <a:spcAft>
                          <a:spcPts val="1000"/>
                        </a:spcAft>
                      </a:pPr>
                      <a:r>
                        <a:rPr lang="es-ES" sz="1600" dirty="0">
                          <a:latin typeface="Calibri"/>
                          <a:ea typeface="Calibri"/>
                          <a:cs typeface="Times New Roman"/>
                        </a:rPr>
                        <a:t>·         ¿Qué tipo de innovación se implementa para la sustentabilidad del desarrollo económico? </a:t>
                      </a:r>
                    </a:p>
                  </a:txBody>
                  <a:tcPr marL="374015" marR="8255"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nSpc>
                          <a:spcPct val="115000"/>
                        </a:lnSpc>
                        <a:spcAft>
                          <a:spcPts val="1000"/>
                        </a:spcAft>
                      </a:pPr>
                      <a:r>
                        <a:rPr lang="es-EC" sz="1600" b="1">
                          <a:latin typeface="Calibri"/>
                          <a:ea typeface="Calibri"/>
                          <a:cs typeface="Times New Roman"/>
                        </a:rPr>
                        <a:t>H2.</a:t>
                      </a:r>
                      <a:r>
                        <a:rPr lang="es-EC" sz="1600">
                          <a:latin typeface="Calibri"/>
                          <a:ea typeface="Calibri"/>
                          <a:cs typeface="Times New Roman"/>
                        </a:rPr>
                        <a:t>La producción lechera actualmente no posee ingresos por la venta de  leche.</a:t>
                      </a:r>
                      <a:endParaRPr lang="es-ES" sz="1600">
                        <a:latin typeface="Calibri"/>
                        <a:ea typeface="Calibri"/>
                        <a:cs typeface="Times New Roman"/>
                      </a:endParaRPr>
                    </a:p>
                    <a:p>
                      <a:pPr>
                        <a:lnSpc>
                          <a:spcPct val="115000"/>
                        </a:lnSpc>
                        <a:spcAft>
                          <a:spcPts val="1000"/>
                        </a:spcAft>
                      </a:pPr>
                      <a:r>
                        <a:rPr lang="es-EC" sz="1600" b="1">
                          <a:latin typeface="Calibri"/>
                          <a:ea typeface="Calibri"/>
                          <a:cs typeface="Times New Roman"/>
                        </a:rPr>
                        <a:t>H3.</a:t>
                      </a:r>
                      <a:r>
                        <a:rPr lang="es-ES" sz="1600">
                          <a:latin typeface="Calibri"/>
                          <a:ea typeface="Calibri"/>
                          <a:cs typeface="Times New Roman"/>
                        </a:rPr>
                        <a:t> Las tareas manuales realizadas por los ganaderos causan problemas en la calidad del producto (hatos), hacia el centro de acopio.</a:t>
                      </a:r>
                      <a:r>
                        <a:rPr lang="es-ES" sz="1600" b="1">
                          <a:latin typeface="Calibri"/>
                          <a:ea typeface="Calibri"/>
                          <a:cs typeface="Times New Roman"/>
                        </a:rPr>
                        <a:t> </a:t>
                      </a:r>
                      <a:endParaRPr lang="es-ES" sz="1600">
                        <a:latin typeface="Calibri"/>
                        <a:ea typeface="Calibri"/>
                        <a:cs typeface="Times New Roman"/>
                      </a:endParaRPr>
                    </a:p>
                  </a:txBody>
                  <a:tcPr marL="374015" marR="8255"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r>
              <a:tr h="1443939">
                <a:tc>
                  <a:txBody>
                    <a:bodyPr/>
                    <a:lstStyle/>
                    <a:p>
                      <a:pPr>
                        <a:lnSpc>
                          <a:spcPct val="115000"/>
                        </a:lnSpc>
                        <a:spcAft>
                          <a:spcPts val="1000"/>
                        </a:spcAft>
                      </a:pPr>
                      <a:r>
                        <a:rPr lang="es-ES" sz="1600">
                          <a:latin typeface="Calibri"/>
                          <a:ea typeface="Calibri"/>
                          <a:cs typeface="Times New Roman"/>
                        </a:rPr>
                        <a:t>·         ¿Como la sustentabilidad puede influir en la motivación de un emprendimiento? </a:t>
                      </a:r>
                    </a:p>
                  </a:txBody>
                  <a:tcPr marL="374015" marR="8255"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nSpc>
                          <a:spcPct val="115000"/>
                        </a:lnSpc>
                        <a:spcAft>
                          <a:spcPts val="1000"/>
                        </a:spcAft>
                      </a:pPr>
                      <a:r>
                        <a:rPr lang="es-ES" sz="1600" dirty="0">
                          <a:latin typeface="Calibri"/>
                          <a:ea typeface="Calibri"/>
                          <a:cs typeface="Times New Roman"/>
                        </a:rPr>
                        <a:t>·</a:t>
                      </a:r>
                      <a:r>
                        <a:rPr lang="es-ES" sz="1600" b="1" dirty="0">
                          <a:latin typeface="Calibri"/>
                          <a:ea typeface="Calibri"/>
                          <a:cs typeface="Times New Roman"/>
                        </a:rPr>
                        <a:t>H4. </a:t>
                      </a:r>
                      <a:r>
                        <a:rPr lang="es-ES" sz="1600" dirty="0">
                          <a:latin typeface="Calibri"/>
                          <a:ea typeface="Calibri"/>
                          <a:cs typeface="Times New Roman"/>
                        </a:rPr>
                        <a:t>El procesamiento de la materia prima (Leche), a través de la generación de  nuevas líneas de productos, mejoraría la relación comunal y el desarrollo económico. </a:t>
                      </a:r>
                    </a:p>
                  </a:txBody>
                  <a:tcPr marL="374015" marR="8255"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IV </a:t>
            </a:r>
            <a:endParaRPr lang="es-EC" dirty="0"/>
          </a:p>
        </p:txBody>
      </p:sp>
      <p:sp>
        <p:nvSpPr>
          <p:cNvPr id="5" name="4 Rectángulo"/>
          <p:cNvSpPr/>
          <p:nvPr/>
        </p:nvSpPr>
        <p:spPr>
          <a:xfrm>
            <a:off x="611560" y="1484784"/>
            <a:ext cx="2304256" cy="369332"/>
          </a:xfrm>
          <a:prstGeom prst="rect">
            <a:avLst/>
          </a:prstGeom>
        </p:spPr>
        <p:txBody>
          <a:bodyPr wrap="square">
            <a:spAutoFit/>
          </a:bodyPr>
          <a:lstStyle/>
          <a:p>
            <a:r>
              <a:rPr lang="es-EC" b="1" dirty="0" smtClean="0"/>
              <a:t>Análisis Univariante</a:t>
            </a:r>
            <a:endParaRPr lang="es-ES" b="1" dirty="0"/>
          </a:p>
        </p:txBody>
      </p:sp>
      <p:graphicFrame>
        <p:nvGraphicFramePr>
          <p:cNvPr id="6" name="5 Gráfico"/>
          <p:cNvGraphicFramePr/>
          <p:nvPr/>
        </p:nvGraphicFramePr>
        <p:xfrm>
          <a:off x="2699792" y="1484784"/>
          <a:ext cx="5472608" cy="402573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http://intinetwork.tv/wp-content/uploads/2015/04/leche4.jpg"/>
          <p:cNvPicPr>
            <a:picLocks noChangeAspect="1" noChangeArrowheads="1"/>
          </p:cNvPicPr>
          <p:nvPr/>
        </p:nvPicPr>
        <p:blipFill>
          <a:blip r:embed="rId3" cstate="print"/>
          <a:srcRect/>
          <a:stretch>
            <a:fillRect/>
          </a:stretch>
        </p:blipFill>
        <p:spPr bwMode="auto">
          <a:xfrm>
            <a:off x="251520" y="1916832"/>
            <a:ext cx="2376264" cy="3168352"/>
          </a:xfrm>
          <a:prstGeom prst="rect">
            <a:avLst/>
          </a:prstGeom>
          <a:noFill/>
        </p:spPr>
      </p:pic>
      <p:sp>
        <p:nvSpPr>
          <p:cNvPr id="9" name="8 Rectángulo"/>
          <p:cNvSpPr/>
          <p:nvPr/>
        </p:nvSpPr>
        <p:spPr>
          <a:xfrm>
            <a:off x="2915816" y="1124744"/>
            <a:ext cx="5256584" cy="646331"/>
          </a:xfrm>
          <a:prstGeom prst="rect">
            <a:avLst/>
          </a:prstGeom>
        </p:spPr>
        <p:txBody>
          <a:bodyPr wrap="square">
            <a:spAutoFit/>
          </a:bodyPr>
          <a:lstStyle/>
          <a:p>
            <a:r>
              <a:rPr lang="es-EC" b="1" i="1" dirty="0" smtClean="0"/>
              <a:t>¿Cuántos litros diarios de leche se extraen para la venta al centro de   acopio?</a:t>
            </a:r>
            <a:endParaRPr lang="es-ES" b="1" dirty="0"/>
          </a:p>
        </p:txBody>
      </p:sp>
    </p:spTree>
    <p:extLst>
      <p:ext uri="{BB962C8B-B14F-4D97-AF65-F5344CB8AC3E}">
        <p14:creationId xmlns:p14="http://schemas.microsoft.com/office/powerpoint/2010/main" xmlns="" val="324969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nvGraphicFramePr>
        <p:xfrm>
          <a:off x="323528" y="3933056"/>
          <a:ext cx="7868093" cy="25730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Tabla"/>
          <p:cNvGraphicFramePr>
            <a:graphicFrameLocks noGrp="1"/>
          </p:cNvGraphicFramePr>
          <p:nvPr/>
        </p:nvGraphicFramePr>
        <p:xfrm>
          <a:off x="467544" y="836712"/>
          <a:ext cx="7416823" cy="3200400"/>
        </p:xfrm>
        <a:graphic>
          <a:graphicData uri="http://schemas.openxmlformats.org/drawingml/2006/table">
            <a:tbl>
              <a:tblPr/>
              <a:tblGrid>
                <a:gridCol w="1963345"/>
                <a:gridCol w="1325925"/>
                <a:gridCol w="1375851"/>
                <a:gridCol w="1375851"/>
                <a:gridCol w="1375851"/>
              </a:tblGrid>
              <a:tr h="576064">
                <a:tc>
                  <a:txBody>
                    <a:bodyPr/>
                    <a:lstStyle/>
                    <a:p>
                      <a:pPr indent="180340" algn="just">
                        <a:lnSpc>
                          <a:spcPct val="150000"/>
                        </a:lnSpc>
                      </a:pPr>
                      <a:r>
                        <a:rPr lang="es-EC" sz="1400" b="1" dirty="0">
                          <a:solidFill>
                            <a:srgbClr val="000000"/>
                          </a:solidFill>
                          <a:latin typeface="Times New Roman"/>
                          <a:ea typeface="Times New Roman"/>
                          <a:cs typeface="Times New Roman"/>
                        </a:rPr>
                        <a:t>Buenas Practicas</a:t>
                      </a:r>
                      <a:endParaRPr lang="es-ES" sz="1400" dirty="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pPr>
                      <a:r>
                        <a:rPr lang="es-EC" sz="1400" b="1">
                          <a:solidFill>
                            <a:srgbClr val="000000"/>
                          </a:solidFill>
                          <a:latin typeface="Times New Roman"/>
                          <a:ea typeface="Times New Roman"/>
                          <a:cs typeface="Times New Roman"/>
                        </a:rPr>
                        <a:t>Muy Importante</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pPr>
                      <a:r>
                        <a:rPr lang="es-EC" sz="1400" b="1">
                          <a:solidFill>
                            <a:srgbClr val="000000"/>
                          </a:solidFill>
                          <a:latin typeface="Times New Roman"/>
                          <a:ea typeface="Times New Roman"/>
                          <a:cs typeface="Times New Roman"/>
                        </a:rPr>
                        <a:t>Importante</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pPr>
                      <a:r>
                        <a:rPr lang="es-EC" sz="1400" b="1">
                          <a:solidFill>
                            <a:srgbClr val="000000"/>
                          </a:solidFill>
                          <a:latin typeface="Times New Roman"/>
                          <a:ea typeface="Times New Roman"/>
                          <a:cs typeface="Times New Roman"/>
                        </a:rPr>
                        <a:t>Poco Importante</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pPr>
                      <a:r>
                        <a:rPr lang="es-EC" sz="1400" b="1">
                          <a:solidFill>
                            <a:srgbClr val="000000"/>
                          </a:solidFill>
                          <a:latin typeface="Times New Roman"/>
                          <a:ea typeface="Times New Roman"/>
                          <a:cs typeface="Times New Roman"/>
                        </a:rPr>
                        <a:t>Nada importante</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rowSpan="2">
                  <a:txBody>
                    <a:bodyPr/>
                    <a:lstStyle/>
                    <a:p>
                      <a:pPr indent="180340" algn="ctr">
                        <a:lnSpc>
                          <a:spcPct val="150000"/>
                        </a:lnSpc>
                      </a:pPr>
                      <a:r>
                        <a:rPr lang="es-EC" sz="1400" b="1" i="1">
                          <a:solidFill>
                            <a:srgbClr val="000000"/>
                          </a:solidFill>
                          <a:latin typeface="Times New Roman"/>
                          <a:ea typeface="Times New Roman"/>
                          <a:cs typeface="Times New Roman"/>
                        </a:rPr>
                        <a:t>Lavado de Ubre</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400">
                          <a:solidFill>
                            <a:srgbClr val="000000"/>
                          </a:solidFill>
                          <a:latin typeface="Times New Roman"/>
                          <a:ea typeface="Times New Roman"/>
                          <a:cs typeface="Times New Roman"/>
                        </a:rPr>
                        <a:t>29%</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effectLst>
                            <a:outerShdw blurRad="38100" dist="38100" dir="2700000" algn="tl">
                              <a:srgbClr val="000000">
                                <a:alpha val="43137"/>
                              </a:srgbClr>
                            </a:outerShdw>
                          </a:effectLst>
                          <a:latin typeface="Times New Roman"/>
                          <a:ea typeface="Times New Roman"/>
                          <a:cs typeface="Times New Roman"/>
                        </a:rPr>
                        <a:t>53,60%</a:t>
                      </a:r>
                      <a:endParaRPr lang="es-ES" sz="1400">
                        <a:effectLst>
                          <a:outerShdw blurRad="38100" dist="38100" dir="2700000" algn="tl">
                            <a:srgbClr val="000000">
                              <a:alpha val="43137"/>
                            </a:srgbClr>
                          </a:outerShdw>
                        </a:effectLst>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6,50%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10,90%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vMerge="1">
                  <a:txBody>
                    <a:bodyPr/>
                    <a:lstStyle/>
                    <a:p>
                      <a:endParaRPr lang="es-ES"/>
                    </a:p>
                  </a:txBody>
                  <a:tcPr/>
                </a:tc>
                <a:tc>
                  <a:txBody>
                    <a:bodyPr/>
                    <a:lstStyle/>
                    <a:p>
                      <a:pPr indent="180340" algn="ctr">
                        <a:lnSpc>
                          <a:spcPct val="150000"/>
                        </a:lnSpc>
                      </a:pPr>
                      <a:r>
                        <a:rPr lang="es-EC" sz="1400">
                          <a:solidFill>
                            <a:srgbClr val="000000"/>
                          </a:solidFill>
                          <a:latin typeface="Times New Roman"/>
                          <a:ea typeface="Times New Roman"/>
                          <a:cs typeface="Times New Roman"/>
                        </a:rPr>
                        <a:t>40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dirty="0">
                          <a:solidFill>
                            <a:srgbClr val="000000"/>
                          </a:solidFill>
                          <a:effectLst>
                            <a:outerShdw blurRad="38100" dist="38100" dir="2700000" algn="tl">
                              <a:srgbClr val="000000">
                                <a:alpha val="43137"/>
                              </a:srgbClr>
                            </a:outerShdw>
                          </a:effectLst>
                          <a:latin typeface="Times New Roman"/>
                          <a:ea typeface="Times New Roman"/>
                          <a:cs typeface="Times New Roman"/>
                        </a:rPr>
                        <a:t>74</a:t>
                      </a:r>
                      <a:endParaRPr lang="es-ES" sz="1400" dirty="0">
                        <a:effectLst>
                          <a:outerShdw blurRad="38100" dist="38100" dir="2700000" algn="tl">
                            <a:srgbClr val="000000">
                              <a:alpha val="43137"/>
                            </a:srgbClr>
                          </a:outerShdw>
                        </a:effectLst>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9</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15</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rowSpan="2">
                  <a:txBody>
                    <a:bodyPr/>
                    <a:lstStyle/>
                    <a:p>
                      <a:pPr indent="180340" algn="ctr">
                        <a:lnSpc>
                          <a:spcPct val="150000"/>
                        </a:lnSpc>
                      </a:pPr>
                      <a:r>
                        <a:rPr lang="es-EC" sz="1400" b="1" i="1">
                          <a:solidFill>
                            <a:srgbClr val="000000"/>
                          </a:solidFill>
                          <a:latin typeface="Times New Roman"/>
                          <a:ea typeface="Times New Roman"/>
                          <a:cs typeface="Times New Roman"/>
                        </a:rPr>
                        <a:t>Alimento Ganado</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400">
                          <a:solidFill>
                            <a:srgbClr val="000000"/>
                          </a:solidFill>
                          <a:latin typeface="Times New Roman"/>
                          <a:ea typeface="Times New Roman"/>
                          <a:cs typeface="Times New Roman"/>
                        </a:rPr>
                        <a:t>8,70%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18,80%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effectLst>
                            <a:outerShdw blurRad="38100" dist="38100" dir="2700000" algn="tl">
                              <a:srgbClr val="000000">
                                <a:alpha val="43137"/>
                              </a:srgbClr>
                            </a:outerShdw>
                          </a:effectLst>
                          <a:latin typeface="Times New Roman"/>
                          <a:ea typeface="Times New Roman"/>
                          <a:cs typeface="Times New Roman"/>
                        </a:rPr>
                        <a:t>63%</a:t>
                      </a:r>
                      <a:endParaRPr lang="es-ES" sz="1400">
                        <a:effectLst>
                          <a:outerShdw blurRad="38100" dist="38100" dir="2700000" algn="tl">
                            <a:srgbClr val="000000">
                              <a:alpha val="43137"/>
                            </a:srgbClr>
                          </a:outerShdw>
                        </a:effectLst>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9,40%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vMerge="1">
                  <a:txBody>
                    <a:bodyPr/>
                    <a:lstStyle/>
                    <a:p>
                      <a:endParaRPr lang="es-ES"/>
                    </a:p>
                  </a:txBody>
                  <a:tcPr/>
                </a:tc>
                <a:tc>
                  <a:txBody>
                    <a:bodyPr/>
                    <a:lstStyle/>
                    <a:p>
                      <a:pPr indent="180340" algn="ctr">
                        <a:lnSpc>
                          <a:spcPct val="150000"/>
                        </a:lnSpc>
                      </a:pPr>
                      <a:r>
                        <a:rPr lang="es-EC" sz="1400">
                          <a:solidFill>
                            <a:srgbClr val="000000"/>
                          </a:solidFill>
                          <a:latin typeface="Times New Roman"/>
                          <a:ea typeface="Times New Roman"/>
                          <a:cs typeface="Times New Roman"/>
                        </a:rPr>
                        <a:t>12</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26</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dirty="0">
                          <a:solidFill>
                            <a:srgbClr val="000000"/>
                          </a:solidFill>
                          <a:effectLst>
                            <a:outerShdw blurRad="38100" dist="38100" dir="2700000" algn="tl">
                              <a:srgbClr val="000000">
                                <a:alpha val="43137"/>
                              </a:srgbClr>
                            </a:outerShdw>
                          </a:effectLst>
                          <a:latin typeface="Times New Roman"/>
                          <a:ea typeface="Times New Roman"/>
                          <a:cs typeface="Times New Roman"/>
                        </a:rPr>
                        <a:t>87</a:t>
                      </a:r>
                      <a:endParaRPr lang="es-ES" sz="1400" dirty="0">
                        <a:effectLst>
                          <a:outerShdw blurRad="38100" dist="38100" dir="2700000" algn="tl">
                            <a:srgbClr val="000000">
                              <a:alpha val="43137"/>
                            </a:srgbClr>
                          </a:outerShdw>
                        </a:effectLst>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13</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rowSpan="2">
                  <a:txBody>
                    <a:bodyPr/>
                    <a:lstStyle/>
                    <a:p>
                      <a:pPr indent="180340" algn="ctr">
                        <a:lnSpc>
                          <a:spcPct val="150000"/>
                        </a:lnSpc>
                      </a:pPr>
                      <a:r>
                        <a:rPr lang="es-EC" sz="1400" b="1" i="1">
                          <a:solidFill>
                            <a:srgbClr val="000000"/>
                          </a:solidFill>
                          <a:latin typeface="Times New Roman"/>
                          <a:ea typeface="Times New Roman"/>
                          <a:cs typeface="Times New Roman"/>
                        </a:rPr>
                        <a:t>Manejo Ganado</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400">
                          <a:solidFill>
                            <a:srgbClr val="000000"/>
                          </a:solidFill>
                          <a:latin typeface="Times New Roman"/>
                          <a:ea typeface="Times New Roman"/>
                          <a:cs typeface="Times New Roman"/>
                        </a:rPr>
                        <a:t>17,40%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23,20%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effectLst>
                            <a:outerShdw blurRad="38100" dist="38100" dir="2700000" algn="tl">
                              <a:srgbClr val="000000">
                                <a:alpha val="43137"/>
                              </a:srgbClr>
                            </a:outerShdw>
                          </a:effectLst>
                          <a:latin typeface="Times New Roman"/>
                          <a:ea typeface="Times New Roman"/>
                          <a:cs typeface="Times New Roman"/>
                        </a:rPr>
                        <a:t>50%</a:t>
                      </a:r>
                      <a:endParaRPr lang="es-ES" sz="1400">
                        <a:effectLst>
                          <a:outerShdw blurRad="38100" dist="38100" dir="2700000" algn="tl">
                            <a:srgbClr val="000000">
                              <a:alpha val="43137"/>
                            </a:srgbClr>
                          </a:outerShdw>
                        </a:effectLst>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9,40%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vMerge="1">
                  <a:txBody>
                    <a:bodyPr/>
                    <a:lstStyle/>
                    <a:p>
                      <a:endParaRPr lang="es-ES"/>
                    </a:p>
                  </a:txBody>
                  <a:tcPr/>
                </a:tc>
                <a:tc>
                  <a:txBody>
                    <a:bodyPr/>
                    <a:lstStyle/>
                    <a:p>
                      <a:pPr indent="180340" algn="ctr">
                        <a:lnSpc>
                          <a:spcPct val="150000"/>
                        </a:lnSpc>
                      </a:pPr>
                      <a:r>
                        <a:rPr lang="es-EC" sz="1400">
                          <a:solidFill>
                            <a:srgbClr val="000000"/>
                          </a:solidFill>
                          <a:latin typeface="Times New Roman"/>
                          <a:ea typeface="Times New Roman"/>
                          <a:cs typeface="Times New Roman"/>
                        </a:rPr>
                        <a:t>24</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32</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dirty="0">
                          <a:solidFill>
                            <a:srgbClr val="000000"/>
                          </a:solidFill>
                          <a:effectLst>
                            <a:outerShdw blurRad="38100" dist="38100" dir="2700000" algn="tl">
                              <a:srgbClr val="000000">
                                <a:alpha val="43137"/>
                              </a:srgbClr>
                            </a:outerShdw>
                          </a:effectLst>
                          <a:latin typeface="Times New Roman"/>
                          <a:ea typeface="Times New Roman"/>
                          <a:cs typeface="Times New Roman"/>
                        </a:rPr>
                        <a:t>69</a:t>
                      </a:r>
                      <a:endParaRPr lang="es-ES" sz="1400" dirty="0">
                        <a:effectLst>
                          <a:outerShdw blurRad="38100" dist="38100" dir="2700000" algn="tl">
                            <a:srgbClr val="000000">
                              <a:alpha val="43137"/>
                            </a:srgbClr>
                          </a:outerShdw>
                        </a:effectLst>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13</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rowSpan="2">
                  <a:txBody>
                    <a:bodyPr/>
                    <a:lstStyle/>
                    <a:p>
                      <a:pPr indent="180340" algn="ctr">
                        <a:lnSpc>
                          <a:spcPct val="150000"/>
                        </a:lnSpc>
                      </a:pPr>
                      <a:r>
                        <a:rPr lang="es-EC" sz="1400" b="1" i="1">
                          <a:solidFill>
                            <a:srgbClr val="000000"/>
                          </a:solidFill>
                          <a:latin typeface="Times New Roman"/>
                          <a:ea typeface="Times New Roman"/>
                          <a:cs typeface="Times New Roman"/>
                        </a:rPr>
                        <a:t>Control de Mastitis</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400" b="1">
                          <a:solidFill>
                            <a:srgbClr val="000000"/>
                          </a:solidFill>
                          <a:effectLst>
                            <a:outerShdw blurRad="38100" dist="38100" dir="2700000" algn="tl">
                              <a:srgbClr val="000000">
                                <a:alpha val="43137"/>
                              </a:srgbClr>
                            </a:outerShdw>
                          </a:effectLst>
                          <a:latin typeface="Times New Roman"/>
                          <a:ea typeface="Times New Roman"/>
                          <a:cs typeface="Times New Roman"/>
                        </a:rPr>
                        <a:t>73,90%</a:t>
                      </a:r>
                      <a:endParaRPr lang="es-ES" sz="1400" b="1">
                        <a:effectLst>
                          <a:outerShdw blurRad="38100" dist="38100" dir="2700000" algn="tl">
                            <a:srgbClr val="000000">
                              <a:alpha val="43137"/>
                            </a:srgbClr>
                          </a:outerShdw>
                        </a:effectLst>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23,20%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2,90%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0%</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vMerge="1">
                  <a:txBody>
                    <a:bodyPr/>
                    <a:lstStyle/>
                    <a:p>
                      <a:endParaRPr lang="es-ES"/>
                    </a:p>
                  </a:txBody>
                  <a:tcPr/>
                </a:tc>
                <a:tc>
                  <a:txBody>
                    <a:bodyPr/>
                    <a:lstStyle/>
                    <a:p>
                      <a:pPr indent="180340" algn="ctr">
                        <a:lnSpc>
                          <a:spcPct val="150000"/>
                        </a:lnSpc>
                      </a:pPr>
                      <a:r>
                        <a:rPr lang="es-EC" sz="1400" b="1" dirty="0">
                          <a:solidFill>
                            <a:srgbClr val="000000"/>
                          </a:solidFill>
                          <a:effectLst>
                            <a:outerShdw blurRad="38100" dist="38100" dir="2700000" algn="tl">
                              <a:srgbClr val="000000">
                                <a:alpha val="43137"/>
                              </a:srgbClr>
                            </a:outerShdw>
                          </a:effectLst>
                          <a:latin typeface="Times New Roman"/>
                          <a:ea typeface="Times New Roman"/>
                          <a:cs typeface="Times New Roman"/>
                        </a:rPr>
                        <a:t>102</a:t>
                      </a:r>
                      <a:endParaRPr lang="es-ES" sz="1400" b="1" dirty="0">
                        <a:effectLst>
                          <a:outerShdw blurRad="38100" dist="38100" dir="2700000" algn="tl">
                            <a:srgbClr val="000000">
                              <a:alpha val="43137"/>
                            </a:srgbClr>
                          </a:outerShdw>
                        </a:effectLst>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32</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a:solidFill>
                            <a:srgbClr val="000000"/>
                          </a:solidFill>
                          <a:latin typeface="Times New Roman"/>
                          <a:ea typeface="Times New Roman"/>
                          <a:cs typeface="Times New Roman"/>
                        </a:rPr>
                        <a:t>4</a:t>
                      </a:r>
                      <a:endParaRPr lang="es-ES" sz="140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pPr>
                      <a:r>
                        <a:rPr lang="es-EC" sz="1400" dirty="0">
                          <a:solidFill>
                            <a:srgbClr val="000000"/>
                          </a:solidFill>
                          <a:latin typeface="Times New Roman"/>
                          <a:ea typeface="Times New Roman"/>
                          <a:cs typeface="Times New Roman"/>
                        </a:rPr>
                        <a:t>0</a:t>
                      </a:r>
                      <a:endParaRPr lang="es-ES" sz="1400" dirty="0">
                        <a:latin typeface="Calibri"/>
                        <a:ea typeface="Times New Roman"/>
                        <a:cs typeface="Times New Roman"/>
                      </a:endParaRPr>
                    </a:p>
                  </a:txBody>
                  <a:tcPr marL="35147" marR="351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5841" name="Rectangle 1"/>
          <p:cNvSpPr>
            <a:spLocks noChangeArrowheads="1"/>
          </p:cNvSpPr>
          <p:nvPr/>
        </p:nvSpPr>
        <p:spPr bwMode="auto">
          <a:xfrm>
            <a:off x="0" y="397496"/>
            <a:ext cx="5464958"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C" sz="16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Determine el grado de buenas prácticas de ganado:</a:t>
            </a:r>
            <a:r>
              <a:rPr kumimoji="0" lang="es-EC"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82060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332656"/>
            <a:ext cx="2160240" cy="369332"/>
          </a:xfrm>
          <a:prstGeom prst="rect">
            <a:avLst/>
          </a:prstGeom>
        </p:spPr>
        <p:txBody>
          <a:bodyPr wrap="square">
            <a:spAutoFit/>
          </a:bodyPr>
          <a:lstStyle/>
          <a:p>
            <a:r>
              <a:rPr lang="es-EC" b="1" dirty="0" smtClean="0"/>
              <a:t>Análisis Bivariado</a:t>
            </a:r>
            <a:endParaRPr lang="es-ES" b="1" dirty="0"/>
          </a:p>
        </p:txBody>
      </p:sp>
      <p:pic>
        <p:nvPicPr>
          <p:cNvPr id="7" name="6 Imagen"/>
          <p:cNvPicPr/>
          <p:nvPr/>
        </p:nvPicPr>
        <p:blipFill rotWithShape="1">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5970"/>
          <a:stretch/>
        </p:blipFill>
        <p:spPr bwMode="auto">
          <a:xfrm>
            <a:off x="467544" y="836712"/>
            <a:ext cx="7788165" cy="4295075"/>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graphicFrame>
        <p:nvGraphicFramePr>
          <p:cNvPr id="8" name="7 Tabla"/>
          <p:cNvGraphicFramePr>
            <a:graphicFrameLocks noGrp="1"/>
          </p:cNvGraphicFramePr>
          <p:nvPr/>
        </p:nvGraphicFramePr>
        <p:xfrm>
          <a:off x="755576" y="5223752"/>
          <a:ext cx="6096000" cy="1659384"/>
        </p:xfrm>
        <a:graphic>
          <a:graphicData uri="http://schemas.openxmlformats.org/drawingml/2006/table">
            <a:tbl>
              <a:tblPr/>
              <a:tblGrid>
                <a:gridCol w="1088610"/>
                <a:gridCol w="1025910"/>
                <a:gridCol w="1492379"/>
                <a:gridCol w="2489101"/>
              </a:tblGrid>
              <a:tr h="233464">
                <a:tc gridSpan="4">
                  <a:txBody>
                    <a:bodyPr/>
                    <a:lstStyle/>
                    <a:p>
                      <a:pPr marL="38100" marR="38100" indent="180340" algn="ctr">
                        <a:lnSpc>
                          <a:spcPct val="150000"/>
                        </a:lnSpc>
                        <a:spcBef>
                          <a:spcPts val="500"/>
                        </a:spcBef>
                        <a:spcAft>
                          <a:spcPts val="500"/>
                        </a:spcAft>
                      </a:pPr>
                      <a:r>
                        <a:rPr lang="es-EC" sz="1000" b="1" dirty="0">
                          <a:solidFill>
                            <a:srgbClr val="000000"/>
                          </a:solidFill>
                          <a:latin typeface="Times New Roman"/>
                          <a:ea typeface="Times New Roman"/>
                          <a:cs typeface="Times New Roman"/>
                        </a:rPr>
                        <a:t>Pruebas de </a:t>
                      </a:r>
                      <a:r>
                        <a:rPr lang="es-EC" sz="1000" b="1" dirty="0" err="1">
                          <a:solidFill>
                            <a:srgbClr val="000000"/>
                          </a:solidFill>
                          <a:latin typeface="Times New Roman"/>
                          <a:ea typeface="Times New Roman"/>
                          <a:cs typeface="Times New Roman"/>
                        </a:rPr>
                        <a:t>chi</a:t>
                      </a:r>
                      <a:r>
                        <a:rPr lang="es-EC" sz="1000" b="1" dirty="0">
                          <a:solidFill>
                            <a:srgbClr val="000000"/>
                          </a:solidFill>
                          <a:latin typeface="Times New Roman"/>
                          <a:ea typeface="Times New Roman"/>
                          <a:cs typeface="Times New Roman"/>
                        </a:rPr>
                        <a:t>-cuadrado</a:t>
                      </a:r>
                      <a:endParaRPr lang="es-ES" sz="900" dirty="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33464">
                <a:tc>
                  <a:txBody>
                    <a:bodyPr/>
                    <a:lstStyle/>
                    <a:p>
                      <a:pPr marL="38100" marR="38100" indent="180340" algn="ctr">
                        <a:lnSpc>
                          <a:spcPct val="150000"/>
                        </a:lnSpc>
                        <a:spcBef>
                          <a:spcPts val="500"/>
                        </a:spcBef>
                        <a:spcAft>
                          <a:spcPts val="500"/>
                        </a:spcAft>
                      </a:pPr>
                      <a:r>
                        <a:rPr lang="es-EC" sz="1000">
                          <a:solidFill>
                            <a:srgbClr val="000000"/>
                          </a:solidFill>
                          <a:latin typeface="Times New Roman"/>
                          <a:ea typeface="Times New Roman"/>
                          <a:cs typeface="Times New Roman"/>
                        </a:rPr>
                        <a:t>Valor</a:t>
                      </a:r>
                      <a:endParaRPr lang="es-ES" sz="900">
                        <a:latin typeface="Calibri"/>
                        <a:ea typeface="Times New Roman"/>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1000">
                          <a:solidFill>
                            <a:srgbClr val="000000"/>
                          </a:solidFill>
                          <a:latin typeface="Times New Roman"/>
                          <a:ea typeface="Times New Roman"/>
                          <a:cs typeface="Times New Roman"/>
                        </a:rPr>
                        <a:t>gl</a:t>
                      </a:r>
                      <a:endParaRPr lang="es-ES" sz="900">
                        <a:latin typeface="Calibri"/>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1000">
                          <a:solidFill>
                            <a:srgbClr val="000000"/>
                          </a:solidFill>
                          <a:latin typeface="Times New Roman"/>
                          <a:ea typeface="Times New Roman"/>
                          <a:cs typeface="Times New Roman"/>
                        </a:rPr>
                        <a:t>Sig. asintótica (2 caras)</a:t>
                      </a:r>
                      <a:endParaRPr lang="es-ES" sz="900">
                        <a:latin typeface="Calibri"/>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r>
                        <a:rPr lang="es-ES" sz="900">
                          <a:latin typeface="Calibri"/>
                          <a:ea typeface="Times New Roman"/>
                          <a:cs typeface="Times New Roman"/>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r>
              <a:tr h="258600">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134,386</a:t>
                      </a:r>
                      <a:r>
                        <a:rPr lang="es-EC" sz="1000" baseline="30000">
                          <a:solidFill>
                            <a:srgbClr val="000000"/>
                          </a:solidFill>
                          <a:latin typeface="Times New Roman"/>
                          <a:ea typeface="Times New Roman"/>
                          <a:cs typeface="Times New Roman"/>
                        </a:rPr>
                        <a:t>a</a:t>
                      </a:r>
                      <a:endParaRPr lang="es-ES" sz="9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12</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,000</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indent="180340" algn="just">
                        <a:lnSpc>
                          <a:spcPct val="150000"/>
                        </a:lnSpc>
                      </a:pPr>
                      <a:r>
                        <a:rPr lang="es-ES" sz="900">
                          <a:latin typeface="Calibri"/>
                          <a:ea typeface="Times New Roman"/>
                          <a:cs typeface="Times New Roman"/>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r>
              <a:tr h="233464">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172,483</a:t>
                      </a:r>
                      <a:endParaRPr lang="es-ES" sz="9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12</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,000</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0340" algn="just">
                        <a:lnSpc>
                          <a:spcPct val="150000"/>
                        </a:lnSpc>
                      </a:pPr>
                      <a:r>
                        <a:rPr lang="es-ES" sz="900">
                          <a:latin typeface="Calibri"/>
                          <a:ea typeface="Times New Roman"/>
                          <a:cs typeface="Times New Roman"/>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r>
              <a:tr h="233464">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,994</a:t>
                      </a:r>
                      <a:endParaRPr lang="es-ES" sz="9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1</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,319</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0340" algn="just">
                        <a:lnSpc>
                          <a:spcPct val="150000"/>
                        </a:lnSpc>
                      </a:pPr>
                      <a:r>
                        <a:rPr lang="es-ES" sz="900">
                          <a:latin typeface="Calibri"/>
                          <a:ea typeface="Times New Roman"/>
                          <a:cs typeface="Times New Roman"/>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r>
              <a:tr h="233464">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138</a:t>
                      </a:r>
                      <a:endParaRPr lang="es-ES" sz="9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endParaRPr lang="es-EC" sz="1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endParaRPr lang="es-EC" sz="1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r>
                        <a:rPr lang="es-ES" sz="900">
                          <a:latin typeface="Calibri"/>
                          <a:ea typeface="Times New Roman"/>
                          <a:cs typeface="Times New Roman"/>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r>
              <a:tr h="233464">
                <a:tc gridSpan="4">
                  <a:txBody>
                    <a:bodyPr/>
                    <a:lstStyle/>
                    <a:p>
                      <a:pPr marL="38100" marR="38100" indent="180340" algn="just">
                        <a:lnSpc>
                          <a:spcPct val="150000"/>
                        </a:lnSpc>
                        <a:spcBef>
                          <a:spcPts val="500"/>
                        </a:spcBef>
                        <a:spcAft>
                          <a:spcPts val="500"/>
                        </a:spcAft>
                      </a:pPr>
                      <a:endParaRPr lang="es-EC" sz="1000" dirty="0">
                        <a:solidFill>
                          <a:srgbClr val="000000"/>
                        </a:solidFill>
                        <a:latin typeface="Times New Roman"/>
                        <a:ea typeface="Times New Roman"/>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9" name="8 Rectángulo"/>
          <p:cNvSpPr/>
          <p:nvPr/>
        </p:nvSpPr>
        <p:spPr>
          <a:xfrm>
            <a:off x="3419872" y="188640"/>
            <a:ext cx="4752528" cy="646331"/>
          </a:xfrm>
          <a:prstGeom prst="rect">
            <a:avLst/>
          </a:prstGeom>
        </p:spPr>
        <p:txBody>
          <a:bodyPr wrap="square">
            <a:spAutoFit/>
          </a:bodyPr>
          <a:lstStyle/>
          <a:p>
            <a:r>
              <a:rPr lang="es-EC" dirty="0" smtClean="0"/>
              <a:t>H1.</a:t>
            </a:r>
            <a:r>
              <a:rPr lang="es-ES" dirty="0" smtClean="0">
                <a:solidFill>
                  <a:srgbClr val="000000"/>
                </a:solidFill>
                <a:latin typeface="Times New Roman"/>
              </a:rPr>
              <a:t> La principal actividad económica es el sector ganadero en la Parroquia rural de Atahualpa.</a:t>
            </a:r>
            <a:endParaRPr lang="es-ES" dirty="0"/>
          </a:p>
        </p:txBody>
      </p:sp>
      <p:sp>
        <p:nvSpPr>
          <p:cNvPr id="10" name="9 Rectángulo"/>
          <p:cNvSpPr/>
          <p:nvPr/>
        </p:nvSpPr>
        <p:spPr>
          <a:xfrm>
            <a:off x="6372200" y="3645024"/>
            <a:ext cx="1637928" cy="954107"/>
          </a:xfrm>
          <a:prstGeom prst="rect">
            <a:avLst/>
          </a:prstGeom>
        </p:spPr>
        <p:txBody>
          <a:bodyPr wrap="square">
            <a:spAutoFit/>
          </a:bodyPr>
          <a:lstStyle/>
          <a:p>
            <a:r>
              <a:rPr lang="es-EC" sz="1400" b="1" i="1" dirty="0" smtClean="0"/>
              <a:t>¿Cuántos años de experiencia mantiene como productor de leche?</a:t>
            </a:r>
            <a:endParaRPr lang="es-ES" sz="1400" b="1" dirty="0"/>
          </a:p>
        </p:txBody>
      </p:sp>
      <p:sp>
        <p:nvSpPr>
          <p:cNvPr id="11" name="10 Rectángulo"/>
          <p:cNvSpPr/>
          <p:nvPr/>
        </p:nvSpPr>
        <p:spPr>
          <a:xfrm>
            <a:off x="6084168" y="5661248"/>
            <a:ext cx="2312300" cy="369332"/>
          </a:xfrm>
          <a:prstGeom prst="rect">
            <a:avLst/>
          </a:prstGeom>
        </p:spPr>
        <p:txBody>
          <a:bodyPr wrap="none">
            <a:spAutoFit/>
          </a:bodyPr>
          <a:lstStyle/>
          <a:p>
            <a:r>
              <a:rPr lang="es-EC" b="1" dirty="0" smtClean="0"/>
              <a:t>La hipótesis se acepta </a:t>
            </a:r>
            <a:endParaRPr lang="es-ES" b="1" dirty="0"/>
          </a:p>
        </p:txBody>
      </p:sp>
    </p:spTree>
    <p:extLst>
      <p:ext uri="{BB962C8B-B14F-4D97-AF65-F5344CB8AC3E}">
        <p14:creationId xmlns:p14="http://schemas.microsoft.com/office/powerpoint/2010/main" xmlns="" val="1962167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rotWithShape="1">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5611"/>
          <a:stretch/>
        </p:blipFill>
        <p:spPr bwMode="auto">
          <a:xfrm>
            <a:off x="539552" y="1124744"/>
            <a:ext cx="8048442" cy="394335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graphicFrame>
        <p:nvGraphicFramePr>
          <p:cNvPr id="8" name="7 Tabla"/>
          <p:cNvGraphicFramePr>
            <a:graphicFrameLocks noGrp="1"/>
          </p:cNvGraphicFramePr>
          <p:nvPr/>
        </p:nvGraphicFramePr>
        <p:xfrm>
          <a:off x="395536" y="5157192"/>
          <a:ext cx="6095999" cy="1400784"/>
        </p:xfrm>
        <a:graphic>
          <a:graphicData uri="http://schemas.openxmlformats.org/drawingml/2006/table">
            <a:tbl>
              <a:tblPr/>
              <a:tblGrid>
                <a:gridCol w="2489618"/>
                <a:gridCol w="1088668"/>
                <a:gridCol w="1025455"/>
                <a:gridCol w="1492258"/>
              </a:tblGrid>
              <a:tr h="233464">
                <a:tc gridSpan="4">
                  <a:txBody>
                    <a:bodyPr/>
                    <a:lstStyle/>
                    <a:p>
                      <a:pPr marL="38100" marR="38100" indent="180340" algn="ctr">
                        <a:lnSpc>
                          <a:spcPct val="150000"/>
                        </a:lnSpc>
                        <a:spcBef>
                          <a:spcPts val="500"/>
                        </a:spcBef>
                        <a:spcAft>
                          <a:spcPts val="500"/>
                        </a:spcAft>
                      </a:pPr>
                      <a:r>
                        <a:rPr lang="es-EC" sz="1000" b="1">
                          <a:solidFill>
                            <a:srgbClr val="000000"/>
                          </a:solidFill>
                          <a:latin typeface="Times New Roman"/>
                          <a:ea typeface="Times New Roman"/>
                          <a:cs typeface="Times New Roman"/>
                        </a:rPr>
                        <a:t>Pruebas de chi-cuadrado</a:t>
                      </a:r>
                      <a:endParaRPr lang="es-ES" sz="9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33464">
                <a:tc>
                  <a:txBody>
                    <a:bodyPr/>
                    <a:lstStyle/>
                    <a:p>
                      <a:pPr indent="180340" algn="just">
                        <a:lnSpc>
                          <a:spcPct val="150000"/>
                        </a:lnSpc>
                      </a:pPr>
                      <a:endParaRPr lang="es-EC" sz="1000">
                        <a:latin typeface="Times New Roman"/>
                        <a:ea typeface="Times New Roman"/>
                        <a:cs typeface="Times New Roman"/>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1000">
                          <a:solidFill>
                            <a:srgbClr val="000000"/>
                          </a:solidFill>
                          <a:latin typeface="Times New Roman"/>
                          <a:ea typeface="Times New Roman"/>
                          <a:cs typeface="Times New Roman"/>
                        </a:rPr>
                        <a:t>Valor</a:t>
                      </a:r>
                      <a:endParaRPr lang="es-ES" sz="900">
                        <a:latin typeface="Calibri"/>
                        <a:ea typeface="Times New Roman"/>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1000">
                          <a:solidFill>
                            <a:srgbClr val="000000"/>
                          </a:solidFill>
                          <a:latin typeface="Times New Roman"/>
                          <a:ea typeface="Times New Roman"/>
                          <a:cs typeface="Times New Roman"/>
                        </a:rPr>
                        <a:t>gl</a:t>
                      </a:r>
                      <a:endParaRPr lang="es-ES" sz="900">
                        <a:latin typeface="Calibri"/>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1000">
                          <a:solidFill>
                            <a:srgbClr val="000000"/>
                          </a:solidFill>
                          <a:latin typeface="Times New Roman"/>
                          <a:ea typeface="Times New Roman"/>
                          <a:cs typeface="Times New Roman"/>
                        </a:rPr>
                        <a:t>Sig. asintótica (2 caras)</a:t>
                      </a:r>
                      <a:endParaRPr lang="es-ES" sz="900">
                        <a:latin typeface="Calibri"/>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33464">
                <a:tc>
                  <a:txBody>
                    <a:bodyPr/>
                    <a:lstStyle/>
                    <a:p>
                      <a:pPr marL="38100" marR="38100" indent="180340" algn="just">
                        <a:lnSpc>
                          <a:spcPct val="150000"/>
                        </a:lnSpc>
                        <a:spcBef>
                          <a:spcPts val="500"/>
                        </a:spcBef>
                        <a:spcAft>
                          <a:spcPts val="500"/>
                        </a:spcAft>
                      </a:pPr>
                      <a:r>
                        <a:rPr lang="es-EC" sz="1000">
                          <a:solidFill>
                            <a:srgbClr val="000000"/>
                          </a:solidFill>
                          <a:latin typeface="Times New Roman"/>
                          <a:ea typeface="Times New Roman"/>
                          <a:cs typeface="Times New Roman"/>
                        </a:rPr>
                        <a:t>Chi-cuadrado de Pearson</a:t>
                      </a:r>
                      <a:endParaRPr lang="es-ES" sz="9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223,892</a:t>
                      </a:r>
                      <a:r>
                        <a:rPr lang="es-EC" sz="1000" baseline="30000">
                          <a:solidFill>
                            <a:srgbClr val="000000"/>
                          </a:solidFill>
                          <a:latin typeface="Times New Roman"/>
                          <a:ea typeface="Times New Roman"/>
                          <a:cs typeface="Times New Roman"/>
                        </a:rPr>
                        <a:t>a</a:t>
                      </a:r>
                      <a:endParaRPr lang="es-ES" sz="9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9</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,000</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33464">
                <a:tc>
                  <a:txBody>
                    <a:bodyPr/>
                    <a:lstStyle/>
                    <a:p>
                      <a:pPr marL="38100" marR="38100" indent="180340" algn="just">
                        <a:lnSpc>
                          <a:spcPct val="150000"/>
                        </a:lnSpc>
                        <a:spcBef>
                          <a:spcPts val="500"/>
                        </a:spcBef>
                        <a:spcAft>
                          <a:spcPts val="500"/>
                        </a:spcAft>
                      </a:pPr>
                      <a:r>
                        <a:rPr lang="es-EC" sz="1000">
                          <a:solidFill>
                            <a:srgbClr val="000000"/>
                          </a:solidFill>
                          <a:latin typeface="Times New Roman"/>
                          <a:ea typeface="Times New Roman"/>
                          <a:cs typeface="Times New Roman"/>
                        </a:rPr>
                        <a:t>Razón de verosimilitud</a:t>
                      </a:r>
                      <a:endParaRPr lang="es-ES" sz="9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219,763</a:t>
                      </a:r>
                      <a:endParaRPr lang="es-ES" sz="9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9</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,000</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33464">
                <a:tc>
                  <a:txBody>
                    <a:bodyPr/>
                    <a:lstStyle/>
                    <a:p>
                      <a:pPr marL="38100" marR="38100" indent="180340" algn="just">
                        <a:lnSpc>
                          <a:spcPct val="150000"/>
                        </a:lnSpc>
                        <a:spcBef>
                          <a:spcPts val="500"/>
                        </a:spcBef>
                        <a:spcAft>
                          <a:spcPts val="500"/>
                        </a:spcAft>
                      </a:pPr>
                      <a:r>
                        <a:rPr lang="es-EC" sz="1000">
                          <a:solidFill>
                            <a:srgbClr val="000000"/>
                          </a:solidFill>
                          <a:latin typeface="Times New Roman"/>
                          <a:ea typeface="Times New Roman"/>
                          <a:cs typeface="Times New Roman"/>
                        </a:rPr>
                        <a:t>Asociación lineal por lineal</a:t>
                      </a:r>
                      <a:endParaRPr lang="es-ES" sz="9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110,440</a:t>
                      </a:r>
                      <a:endParaRPr lang="es-ES" sz="9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1</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,000</a:t>
                      </a:r>
                      <a:endParaRPr lang="es-ES" sz="9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33464">
                <a:tc>
                  <a:txBody>
                    <a:bodyPr/>
                    <a:lstStyle/>
                    <a:p>
                      <a:pPr marL="38100" marR="38100" indent="180340" algn="just">
                        <a:lnSpc>
                          <a:spcPct val="150000"/>
                        </a:lnSpc>
                        <a:spcBef>
                          <a:spcPts val="500"/>
                        </a:spcBef>
                        <a:spcAft>
                          <a:spcPts val="500"/>
                        </a:spcAft>
                      </a:pPr>
                      <a:r>
                        <a:rPr lang="es-EC" sz="1000">
                          <a:solidFill>
                            <a:srgbClr val="000000"/>
                          </a:solidFill>
                          <a:latin typeface="Times New Roman"/>
                          <a:ea typeface="Times New Roman"/>
                          <a:cs typeface="Times New Roman"/>
                        </a:rPr>
                        <a:t>N de casos válidos</a:t>
                      </a:r>
                      <a:endParaRPr lang="es-ES" sz="9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ct val="150000"/>
                        </a:lnSpc>
                        <a:spcBef>
                          <a:spcPts val="500"/>
                        </a:spcBef>
                        <a:spcAft>
                          <a:spcPts val="500"/>
                        </a:spcAft>
                      </a:pPr>
                      <a:r>
                        <a:rPr lang="es-EC" sz="1000">
                          <a:solidFill>
                            <a:srgbClr val="000000"/>
                          </a:solidFill>
                          <a:latin typeface="Times New Roman"/>
                          <a:ea typeface="Times New Roman"/>
                          <a:cs typeface="Times New Roman"/>
                        </a:rPr>
                        <a:t>138</a:t>
                      </a:r>
                      <a:endParaRPr lang="es-ES" sz="9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endParaRPr lang="es-EC" sz="1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endParaRPr lang="es-EC" sz="1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8 Rectángulo"/>
          <p:cNvSpPr/>
          <p:nvPr/>
        </p:nvSpPr>
        <p:spPr>
          <a:xfrm>
            <a:off x="1475656" y="548680"/>
            <a:ext cx="5184576" cy="923330"/>
          </a:xfrm>
          <a:prstGeom prst="rect">
            <a:avLst/>
          </a:prstGeom>
        </p:spPr>
        <p:txBody>
          <a:bodyPr wrap="square">
            <a:spAutoFit/>
          </a:bodyPr>
          <a:lstStyle/>
          <a:p>
            <a:r>
              <a:rPr lang="es-EC" b="1" dirty="0" smtClean="0">
                <a:latin typeface="Times New Roman" pitchFamily="18" charset="0"/>
                <a:cs typeface="Times New Roman" pitchFamily="18" charset="0"/>
              </a:rPr>
              <a:t>H2.</a:t>
            </a:r>
            <a:r>
              <a:rPr lang="es-EC" dirty="0" smtClean="0">
                <a:latin typeface="Times New Roman" pitchFamily="18" charset="0"/>
                <a:cs typeface="Times New Roman" pitchFamily="18" charset="0"/>
              </a:rPr>
              <a:t>La producción lechera actualmente no posee ingresos por la venta de  leche.</a:t>
            </a:r>
          </a:p>
          <a:p>
            <a:endParaRPr lang="es-ES" dirty="0"/>
          </a:p>
        </p:txBody>
      </p:sp>
      <p:sp>
        <p:nvSpPr>
          <p:cNvPr id="10" name="9 Rectángulo"/>
          <p:cNvSpPr/>
          <p:nvPr/>
        </p:nvSpPr>
        <p:spPr>
          <a:xfrm>
            <a:off x="6732240" y="3429000"/>
            <a:ext cx="1368152" cy="1323439"/>
          </a:xfrm>
          <a:prstGeom prst="rect">
            <a:avLst/>
          </a:prstGeom>
        </p:spPr>
        <p:txBody>
          <a:bodyPr wrap="square">
            <a:spAutoFit/>
          </a:bodyPr>
          <a:lstStyle/>
          <a:p>
            <a:r>
              <a:rPr lang="es-EC" sz="1600" i="1" dirty="0" smtClean="0"/>
              <a:t>Indique cuáles son sus ingresos diarios por venta de leche</a:t>
            </a:r>
            <a:endParaRPr lang="es-ES" sz="1600" dirty="0"/>
          </a:p>
        </p:txBody>
      </p:sp>
      <p:sp>
        <p:nvSpPr>
          <p:cNvPr id="11" name="10 Rectángulo"/>
          <p:cNvSpPr/>
          <p:nvPr/>
        </p:nvSpPr>
        <p:spPr>
          <a:xfrm>
            <a:off x="6516217" y="5733256"/>
            <a:ext cx="1656184" cy="646331"/>
          </a:xfrm>
          <a:prstGeom prst="rect">
            <a:avLst/>
          </a:prstGeom>
        </p:spPr>
        <p:txBody>
          <a:bodyPr wrap="square">
            <a:spAutoFit/>
          </a:bodyPr>
          <a:lstStyle/>
          <a:p>
            <a:r>
              <a:rPr lang="es-EC" b="1" dirty="0" smtClean="0"/>
              <a:t>La hipótesis se rechaza </a:t>
            </a:r>
            <a:endParaRPr lang="es-ES" b="1" dirty="0"/>
          </a:p>
        </p:txBody>
      </p:sp>
    </p:spTree>
    <p:extLst>
      <p:ext uri="{BB962C8B-B14F-4D97-AF65-F5344CB8AC3E}">
        <p14:creationId xmlns:p14="http://schemas.microsoft.com/office/powerpoint/2010/main" xmlns="" val="1299266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rotWithShape="1">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6528" r="18182"/>
          <a:stretch/>
        </p:blipFill>
        <p:spPr bwMode="auto">
          <a:xfrm>
            <a:off x="323528" y="1268760"/>
            <a:ext cx="6480720" cy="3356992"/>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9" name="8 Rectángulo"/>
          <p:cNvSpPr/>
          <p:nvPr/>
        </p:nvSpPr>
        <p:spPr>
          <a:xfrm>
            <a:off x="395536" y="188640"/>
            <a:ext cx="7344816" cy="646331"/>
          </a:xfrm>
          <a:prstGeom prst="rect">
            <a:avLst/>
          </a:prstGeom>
        </p:spPr>
        <p:txBody>
          <a:bodyPr wrap="square">
            <a:spAutoFit/>
          </a:bodyPr>
          <a:lstStyle/>
          <a:p>
            <a:pPr algn="just"/>
            <a:r>
              <a:rPr lang="es-EC" b="1" dirty="0" smtClean="0">
                <a:latin typeface="Times New Roman" pitchFamily="18" charset="0"/>
                <a:cs typeface="Times New Roman" pitchFamily="18" charset="0"/>
              </a:rPr>
              <a:t>H3.</a:t>
            </a:r>
            <a:r>
              <a:rPr lang="es-ES" dirty="0" smtClean="0">
                <a:latin typeface="Times New Roman" pitchFamily="18" charset="0"/>
                <a:cs typeface="Times New Roman" pitchFamily="18" charset="0"/>
              </a:rPr>
              <a:t> Las tareas manuales realizadas por los ganaderos causan problemas en la calidad del producto (hatos), hacia el centro de acopio.</a:t>
            </a:r>
            <a:endParaRPr lang="es-ES" b="1" dirty="0">
              <a:latin typeface="Times New Roman" pitchFamily="18" charset="0"/>
              <a:cs typeface="Times New Roman" pitchFamily="18" charset="0"/>
            </a:endParaRPr>
          </a:p>
        </p:txBody>
      </p:sp>
      <p:sp>
        <p:nvSpPr>
          <p:cNvPr id="10" name="9 Rectángulo"/>
          <p:cNvSpPr/>
          <p:nvPr/>
        </p:nvSpPr>
        <p:spPr>
          <a:xfrm>
            <a:off x="395536" y="4797152"/>
            <a:ext cx="2016224" cy="1077218"/>
          </a:xfrm>
          <a:prstGeom prst="rect">
            <a:avLst/>
          </a:prstGeom>
        </p:spPr>
        <p:txBody>
          <a:bodyPr wrap="square">
            <a:spAutoFit/>
          </a:bodyPr>
          <a:lstStyle/>
          <a:p>
            <a:r>
              <a:rPr lang="es-EC" sz="1600" b="1" i="1" dirty="0" smtClean="0"/>
              <a:t>¿Con cuantas cabezas de ganado vacuno en producción lechera actualmente cuenta?</a:t>
            </a:r>
            <a:endParaRPr lang="es-ES" sz="1600" b="1" dirty="0"/>
          </a:p>
        </p:txBody>
      </p:sp>
      <p:sp>
        <p:nvSpPr>
          <p:cNvPr id="11" name="10 Rectángulo"/>
          <p:cNvSpPr/>
          <p:nvPr/>
        </p:nvSpPr>
        <p:spPr>
          <a:xfrm>
            <a:off x="6804248" y="980728"/>
            <a:ext cx="1584176" cy="1323439"/>
          </a:xfrm>
          <a:prstGeom prst="rect">
            <a:avLst/>
          </a:prstGeom>
        </p:spPr>
        <p:txBody>
          <a:bodyPr wrap="square">
            <a:spAutoFit/>
          </a:bodyPr>
          <a:lstStyle/>
          <a:p>
            <a:r>
              <a:rPr lang="es-EC" sz="1600" b="1" i="1" dirty="0" smtClean="0"/>
              <a:t>¿Usted realiza buenas prácticas ganaderas cruzada?</a:t>
            </a:r>
            <a:endParaRPr lang="es-ES" sz="1600" b="1" dirty="0"/>
          </a:p>
        </p:txBody>
      </p:sp>
      <p:graphicFrame>
        <p:nvGraphicFramePr>
          <p:cNvPr id="12" name="11 Tabla"/>
          <p:cNvGraphicFramePr>
            <a:graphicFrameLocks noGrp="1"/>
          </p:cNvGraphicFramePr>
          <p:nvPr/>
        </p:nvGraphicFramePr>
        <p:xfrm>
          <a:off x="2411761" y="5085184"/>
          <a:ext cx="5688631" cy="1316292"/>
        </p:xfrm>
        <a:graphic>
          <a:graphicData uri="http://schemas.openxmlformats.org/drawingml/2006/table">
            <a:tbl>
              <a:tblPr/>
              <a:tblGrid>
                <a:gridCol w="2358573"/>
                <a:gridCol w="957853"/>
                <a:gridCol w="957853"/>
                <a:gridCol w="1414352"/>
              </a:tblGrid>
              <a:tr h="203671">
                <a:tc gridSpan="4">
                  <a:txBody>
                    <a:bodyPr/>
                    <a:lstStyle/>
                    <a:p>
                      <a:pPr marL="38100" marR="38100" indent="180340" algn="ctr">
                        <a:lnSpc>
                          <a:spcPct val="150000"/>
                        </a:lnSpc>
                        <a:spcBef>
                          <a:spcPts val="500"/>
                        </a:spcBef>
                        <a:spcAft>
                          <a:spcPts val="500"/>
                        </a:spcAft>
                      </a:pPr>
                      <a:r>
                        <a:rPr lang="es-EC" sz="900" b="1">
                          <a:solidFill>
                            <a:srgbClr val="000000"/>
                          </a:solidFill>
                          <a:latin typeface="Times New Roman"/>
                          <a:ea typeface="Times New Roman"/>
                          <a:cs typeface="Times New Roman"/>
                        </a:rPr>
                        <a:t>Pruebas de chi-cuadrado</a:t>
                      </a:r>
                      <a:endParaRPr lang="es-ES" sz="8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87592">
                <a:tc>
                  <a:txBody>
                    <a:bodyPr/>
                    <a:lstStyle/>
                    <a:p>
                      <a:pPr indent="180340" algn="just">
                        <a:lnSpc>
                          <a:spcPct val="150000"/>
                        </a:lnSpc>
                      </a:pPr>
                      <a:endParaRPr lang="es-EC" sz="900">
                        <a:latin typeface="Times New Roman"/>
                        <a:ea typeface="Times New Roman"/>
                        <a:cs typeface="Times New Roman"/>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900">
                          <a:solidFill>
                            <a:srgbClr val="000000"/>
                          </a:solidFill>
                          <a:latin typeface="Times New Roman"/>
                          <a:ea typeface="Times New Roman"/>
                          <a:cs typeface="Times New Roman"/>
                        </a:rPr>
                        <a:t>Valor</a:t>
                      </a:r>
                      <a:endParaRPr lang="es-ES" sz="800">
                        <a:latin typeface="Calibri"/>
                        <a:ea typeface="Times New Roman"/>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900">
                          <a:solidFill>
                            <a:srgbClr val="000000"/>
                          </a:solidFill>
                          <a:latin typeface="Times New Roman"/>
                          <a:ea typeface="Times New Roman"/>
                          <a:cs typeface="Times New Roman"/>
                        </a:rPr>
                        <a:t>gl</a:t>
                      </a:r>
                      <a:endParaRPr lang="es-ES" sz="800">
                        <a:latin typeface="Calibri"/>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900">
                          <a:solidFill>
                            <a:srgbClr val="000000"/>
                          </a:solidFill>
                          <a:latin typeface="Times New Roman"/>
                          <a:ea typeface="Times New Roman"/>
                          <a:cs typeface="Times New Roman"/>
                        </a:rPr>
                        <a:t>Sig. asintótica (2 caras)</a:t>
                      </a:r>
                      <a:endParaRPr lang="es-ES" sz="800">
                        <a:latin typeface="Calibri"/>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03671">
                <a:tc>
                  <a:txBody>
                    <a:bodyPr/>
                    <a:lstStyle/>
                    <a:p>
                      <a:pPr marL="38100" marR="38100" indent="180340" algn="just">
                        <a:lnSpc>
                          <a:spcPct val="150000"/>
                        </a:lnSpc>
                        <a:spcBef>
                          <a:spcPts val="500"/>
                        </a:spcBef>
                        <a:spcAft>
                          <a:spcPts val="500"/>
                        </a:spcAft>
                      </a:pPr>
                      <a:r>
                        <a:rPr lang="es-EC" sz="900">
                          <a:solidFill>
                            <a:srgbClr val="000000"/>
                          </a:solidFill>
                          <a:latin typeface="Times New Roman"/>
                          <a:ea typeface="Times New Roman"/>
                          <a:cs typeface="Times New Roman"/>
                        </a:rPr>
                        <a:t>Chi-cuadrado de Pearson</a:t>
                      </a:r>
                      <a:endParaRPr lang="es-ES" sz="8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23,383</a:t>
                      </a:r>
                      <a:r>
                        <a:rPr lang="es-EC" sz="900" baseline="30000">
                          <a:solidFill>
                            <a:srgbClr val="000000"/>
                          </a:solidFill>
                          <a:latin typeface="Times New Roman"/>
                          <a:ea typeface="Times New Roman"/>
                          <a:cs typeface="Times New Roman"/>
                        </a:rPr>
                        <a:t>a</a:t>
                      </a:r>
                      <a:endParaRPr lang="es-ES" sz="8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3</a:t>
                      </a:r>
                      <a:endParaRPr lang="es-ES" sz="8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,000</a:t>
                      </a:r>
                      <a:endParaRPr lang="es-ES" sz="8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03671">
                <a:tc>
                  <a:txBody>
                    <a:bodyPr/>
                    <a:lstStyle/>
                    <a:p>
                      <a:pPr marL="38100" marR="38100" indent="180340" algn="just">
                        <a:lnSpc>
                          <a:spcPct val="150000"/>
                        </a:lnSpc>
                        <a:spcBef>
                          <a:spcPts val="500"/>
                        </a:spcBef>
                        <a:spcAft>
                          <a:spcPts val="500"/>
                        </a:spcAft>
                      </a:pPr>
                      <a:r>
                        <a:rPr lang="es-EC" sz="900">
                          <a:solidFill>
                            <a:srgbClr val="000000"/>
                          </a:solidFill>
                          <a:latin typeface="Times New Roman"/>
                          <a:ea typeface="Times New Roman"/>
                          <a:cs typeface="Times New Roman"/>
                        </a:rPr>
                        <a:t>Razón de verosimilitud</a:t>
                      </a:r>
                      <a:endParaRPr lang="es-ES" sz="8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13,464</a:t>
                      </a:r>
                      <a:endParaRPr lang="es-ES" sz="8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3</a:t>
                      </a:r>
                      <a:endParaRPr lang="es-ES" sz="8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,004</a:t>
                      </a:r>
                      <a:endParaRPr lang="es-ES" sz="8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03671">
                <a:tc>
                  <a:txBody>
                    <a:bodyPr/>
                    <a:lstStyle/>
                    <a:p>
                      <a:pPr marL="38100" marR="38100" indent="180340" algn="just">
                        <a:lnSpc>
                          <a:spcPct val="150000"/>
                        </a:lnSpc>
                        <a:spcBef>
                          <a:spcPts val="500"/>
                        </a:spcBef>
                        <a:spcAft>
                          <a:spcPts val="500"/>
                        </a:spcAft>
                      </a:pPr>
                      <a:r>
                        <a:rPr lang="es-EC" sz="900">
                          <a:solidFill>
                            <a:srgbClr val="000000"/>
                          </a:solidFill>
                          <a:latin typeface="Times New Roman"/>
                          <a:ea typeface="Times New Roman"/>
                          <a:cs typeface="Times New Roman"/>
                        </a:rPr>
                        <a:t>Asociación lineal por lineal</a:t>
                      </a:r>
                      <a:endParaRPr lang="es-ES" sz="8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10,429</a:t>
                      </a:r>
                      <a:endParaRPr lang="es-ES" sz="8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1</a:t>
                      </a:r>
                      <a:endParaRPr lang="es-ES" sz="8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,001</a:t>
                      </a:r>
                      <a:endParaRPr lang="es-ES" sz="8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03671">
                <a:tc>
                  <a:txBody>
                    <a:bodyPr/>
                    <a:lstStyle/>
                    <a:p>
                      <a:pPr marL="38100" marR="38100" indent="180340" algn="just">
                        <a:lnSpc>
                          <a:spcPct val="150000"/>
                        </a:lnSpc>
                        <a:spcBef>
                          <a:spcPts val="500"/>
                        </a:spcBef>
                        <a:spcAft>
                          <a:spcPts val="500"/>
                        </a:spcAft>
                      </a:pPr>
                      <a:r>
                        <a:rPr lang="es-EC" sz="900">
                          <a:solidFill>
                            <a:srgbClr val="000000"/>
                          </a:solidFill>
                          <a:latin typeface="Times New Roman"/>
                          <a:ea typeface="Times New Roman"/>
                          <a:cs typeface="Times New Roman"/>
                        </a:rPr>
                        <a:t>N de casos válidos</a:t>
                      </a:r>
                      <a:endParaRPr lang="es-ES" sz="8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ct val="150000"/>
                        </a:lnSpc>
                        <a:spcBef>
                          <a:spcPts val="500"/>
                        </a:spcBef>
                        <a:spcAft>
                          <a:spcPts val="500"/>
                        </a:spcAft>
                      </a:pPr>
                      <a:r>
                        <a:rPr lang="es-EC" sz="900">
                          <a:solidFill>
                            <a:srgbClr val="000000"/>
                          </a:solidFill>
                          <a:latin typeface="Times New Roman"/>
                          <a:ea typeface="Times New Roman"/>
                          <a:cs typeface="Times New Roman"/>
                        </a:rPr>
                        <a:t>138</a:t>
                      </a:r>
                      <a:endParaRPr lang="es-ES" sz="8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endParaRPr lang="es-EC" sz="9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endParaRPr lang="es-EC" sz="9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13" name="12 Rectángulo"/>
          <p:cNvSpPr/>
          <p:nvPr/>
        </p:nvSpPr>
        <p:spPr>
          <a:xfrm>
            <a:off x="5940152" y="4725144"/>
            <a:ext cx="2312300" cy="369332"/>
          </a:xfrm>
          <a:prstGeom prst="rect">
            <a:avLst/>
          </a:prstGeom>
        </p:spPr>
        <p:txBody>
          <a:bodyPr wrap="none">
            <a:spAutoFit/>
          </a:bodyPr>
          <a:lstStyle/>
          <a:p>
            <a:r>
              <a:rPr lang="es-EC" b="1" dirty="0" smtClean="0"/>
              <a:t>La hipótesis se acepta </a:t>
            </a:r>
            <a:endParaRPr lang="es-ES" b="1" dirty="0"/>
          </a:p>
        </p:txBody>
      </p:sp>
    </p:spTree>
    <p:extLst>
      <p:ext uri="{BB962C8B-B14F-4D97-AF65-F5344CB8AC3E}">
        <p14:creationId xmlns:p14="http://schemas.microsoft.com/office/powerpoint/2010/main" xmlns="" val="83977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1520" y="5013177"/>
          <a:ext cx="7458075" cy="1958342"/>
        </p:xfrm>
        <a:graphic>
          <a:graphicData uri="http://schemas.openxmlformats.org/drawingml/2006/table">
            <a:tbl>
              <a:tblPr/>
              <a:tblGrid>
                <a:gridCol w="3046068"/>
                <a:gridCol w="1331663"/>
                <a:gridCol w="1254861"/>
                <a:gridCol w="1825483"/>
              </a:tblGrid>
              <a:tr h="220174">
                <a:tc gridSpan="4">
                  <a:txBody>
                    <a:bodyPr/>
                    <a:lstStyle/>
                    <a:p>
                      <a:pPr marL="38100" marR="38100" indent="180340" algn="ctr">
                        <a:lnSpc>
                          <a:spcPct val="150000"/>
                        </a:lnSpc>
                        <a:spcBef>
                          <a:spcPts val="500"/>
                        </a:spcBef>
                        <a:spcAft>
                          <a:spcPts val="500"/>
                        </a:spcAft>
                      </a:pPr>
                      <a:r>
                        <a:rPr lang="es-EC" sz="1200" b="1" dirty="0">
                          <a:solidFill>
                            <a:srgbClr val="000000"/>
                          </a:solidFill>
                          <a:latin typeface="Times New Roman"/>
                          <a:ea typeface="Times New Roman"/>
                          <a:cs typeface="Times New Roman"/>
                        </a:rPr>
                        <a:t>Pruebas de </a:t>
                      </a:r>
                      <a:r>
                        <a:rPr lang="es-EC" sz="1200" b="1" dirty="0" err="1">
                          <a:solidFill>
                            <a:srgbClr val="000000"/>
                          </a:solidFill>
                          <a:latin typeface="Times New Roman"/>
                          <a:ea typeface="Times New Roman"/>
                          <a:cs typeface="Times New Roman"/>
                        </a:rPr>
                        <a:t>chi</a:t>
                      </a:r>
                      <a:r>
                        <a:rPr lang="es-EC" sz="1200" b="1" dirty="0">
                          <a:solidFill>
                            <a:srgbClr val="000000"/>
                          </a:solidFill>
                          <a:latin typeface="Times New Roman"/>
                          <a:ea typeface="Times New Roman"/>
                          <a:cs typeface="Times New Roman"/>
                        </a:rPr>
                        <a:t>-cuadrado</a:t>
                      </a:r>
                      <a:endParaRPr lang="es-ES" sz="1100" dirty="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12422">
                <a:tc>
                  <a:txBody>
                    <a:bodyPr/>
                    <a:lstStyle/>
                    <a:p>
                      <a:pPr indent="180340" algn="just">
                        <a:lnSpc>
                          <a:spcPct val="150000"/>
                        </a:lnSpc>
                      </a:pPr>
                      <a:endParaRPr lang="es-ES" sz="1100">
                        <a:latin typeface="Calibri"/>
                        <a:ea typeface="Times New Roman"/>
                        <a:cs typeface="Times New Roman"/>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1200" b="1" dirty="0">
                          <a:solidFill>
                            <a:srgbClr val="000000"/>
                          </a:solidFill>
                          <a:latin typeface="Times New Roman"/>
                          <a:ea typeface="Times New Roman"/>
                          <a:cs typeface="Times New Roman"/>
                        </a:rPr>
                        <a:t>Valor</a:t>
                      </a:r>
                      <a:endParaRPr lang="es-ES" sz="1100" dirty="0">
                        <a:latin typeface="Calibri"/>
                        <a:ea typeface="Times New Roman"/>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1200" b="1">
                          <a:solidFill>
                            <a:srgbClr val="000000"/>
                          </a:solidFill>
                          <a:latin typeface="Times New Roman"/>
                          <a:ea typeface="Times New Roman"/>
                          <a:cs typeface="Times New Roman"/>
                        </a:rPr>
                        <a:t>gl</a:t>
                      </a:r>
                      <a:endParaRPr lang="es-ES" sz="1100">
                        <a:latin typeface="Calibri"/>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50000"/>
                        </a:lnSpc>
                        <a:spcBef>
                          <a:spcPts val="500"/>
                        </a:spcBef>
                        <a:spcAft>
                          <a:spcPts val="500"/>
                        </a:spcAft>
                      </a:pPr>
                      <a:r>
                        <a:rPr lang="es-EC" sz="1200" b="1">
                          <a:solidFill>
                            <a:srgbClr val="000000"/>
                          </a:solidFill>
                          <a:latin typeface="Times New Roman"/>
                          <a:ea typeface="Times New Roman"/>
                          <a:cs typeface="Times New Roman"/>
                        </a:rPr>
                        <a:t>Sig. asintótica (2 caras)</a:t>
                      </a:r>
                      <a:endParaRPr lang="es-ES" sz="1100">
                        <a:latin typeface="Calibri"/>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20174">
                <a:tc>
                  <a:txBody>
                    <a:bodyPr/>
                    <a:lstStyle/>
                    <a:p>
                      <a:pPr marL="38100" marR="38100" indent="180340" algn="just">
                        <a:lnSpc>
                          <a:spcPct val="150000"/>
                        </a:lnSpc>
                        <a:spcBef>
                          <a:spcPts val="500"/>
                        </a:spcBef>
                        <a:spcAft>
                          <a:spcPts val="500"/>
                        </a:spcAft>
                      </a:pPr>
                      <a:r>
                        <a:rPr lang="es-EC" sz="1200" b="1">
                          <a:solidFill>
                            <a:srgbClr val="000000"/>
                          </a:solidFill>
                          <a:latin typeface="Times New Roman"/>
                          <a:ea typeface="Times New Roman"/>
                          <a:cs typeface="Times New Roman"/>
                        </a:rPr>
                        <a:t>Chi-cuadrado de Pearson</a:t>
                      </a:r>
                      <a:endParaRPr lang="es-ES" sz="11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122,612</a:t>
                      </a:r>
                      <a:r>
                        <a:rPr lang="es-EC" sz="1200" baseline="30000">
                          <a:solidFill>
                            <a:srgbClr val="000000"/>
                          </a:solidFill>
                          <a:latin typeface="Times New Roman"/>
                          <a:ea typeface="Times New Roman"/>
                          <a:cs typeface="Times New Roman"/>
                        </a:rPr>
                        <a:t>a</a:t>
                      </a:r>
                      <a:endParaRPr lang="es-ES" sz="1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6</a:t>
                      </a:r>
                      <a:endParaRPr lang="es-E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,000</a:t>
                      </a:r>
                      <a:endParaRPr lang="es-E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20174">
                <a:tc>
                  <a:txBody>
                    <a:bodyPr/>
                    <a:lstStyle/>
                    <a:p>
                      <a:pPr marL="38100" marR="38100" indent="180340" algn="just">
                        <a:lnSpc>
                          <a:spcPct val="150000"/>
                        </a:lnSpc>
                        <a:spcBef>
                          <a:spcPts val="500"/>
                        </a:spcBef>
                        <a:spcAft>
                          <a:spcPts val="500"/>
                        </a:spcAft>
                      </a:pPr>
                      <a:r>
                        <a:rPr lang="es-EC" sz="1200" b="1">
                          <a:solidFill>
                            <a:srgbClr val="000000"/>
                          </a:solidFill>
                          <a:latin typeface="Times New Roman"/>
                          <a:ea typeface="Times New Roman"/>
                          <a:cs typeface="Times New Roman"/>
                        </a:rPr>
                        <a:t>Razón de verosimilitud</a:t>
                      </a:r>
                      <a:endParaRPr lang="es-ES" sz="11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105,293</a:t>
                      </a:r>
                      <a:endParaRPr lang="es-ES" sz="1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6</a:t>
                      </a:r>
                      <a:endParaRPr lang="es-E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,000</a:t>
                      </a:r>
                      <a:endParaRPr lang="es-E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20174">
                <a:tc>
                  <a:txBody>
                    <a:bodyPr/>
                    <a:lstStyle/>
                    <a:p>
                      <a:pPr marL="38100" marR="38100" indent="180340" algn="just">
                        <a:lnSpc>
                          <a:spcPct val="150000"/>
                        </a:lnSpc>
                        <a:spcBef>
                          <a:spcPts val="500"/>
                        </a:spcBef>
                        <a:spcAft>
                          <a:spcPts val="500"/>
                        </a:spcAft>
                      </a:pPr>
                      <a:r>
                        <a:rPr lang="es-EC" sz="1200" b="1">
                          <a:solidFill>
                            <a:srgbClr val="000000"/>
                          </a:solidFill>
                          <a:latin typeface="Times New Roman"/>
                          <a:ea typeface="Times New Roman"/>
                          <a:cs typeface="Times New Roman"/>
                        </a:rPr>
                        <a:t>Asociación lineal por lineal</a:t>
                      </a:r>
                      <a:endParaRPr lang="es-ES" sz="11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,005</a:t>
                      </a:r>
                      <a:endParaRPr lang="es-ES" sz="1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1</a:t>
                      </a:r>
                      <a:endParaRPr lang="es-E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,942</a:t>
                      </a:r>
                      <a:endParaRPr lang="es-E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42891">
                <a:tc>
                  <a:txBody>
                    <a:bodyPr/>
                    <a:lstStyle/>
                    <a:p>
                      <a:pPr marL="38100" marR="38100" indent="180340" algn="just">
                        <a:lnSpc>
                          <a:spcPct val="150000"/>
                        </a:lnSpc>
                        <a:spcBef>
                          <a:spcPts val="500"/>
                        </a:spcBef>
                        <a:spcAft>
                          <a:spcPts val="500"/>
                        </a:spcAft>
                      </a:pPr>
                      <a:r>
                        <a:rPr lang="es-EC" sz="1200" b="1">
                          <a:solidFill>
                            <a:srgbClr val="000000"/>
                          </a:solidFill>
                          <a:latin typeface="Times New Roman"/>
                          <a:ea typeface="Times New Roman"/>
                          <a:cs typeface="Times New Roman"/>
                        </a:rPr>
                        <a:t>N de casos válidos</a:t>
                      </a:r>
                      <a:endParaRPr lang="es-ES" sz="1100">
                        <a:latin typeface="Calibri"/>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ct val="150000"/>
                        </a:lnSpc>
                        <a:spcBef>
                          <a:spcPts val="500"/>
                        </a:spcBef>
                        <a:spcAft>
                          <a:spcPts val="500"/>
                        </a:spcAft>
                      </a:pPr>
                      <a:r>
                        <a:rPr lang="es-EC" sz="1200">
                          <a:solidFill>
                            <a:srgbClr val="000000"/>
                          </a:solidFill>
                          <a:latin typeface="Times New Roman"/>
                          <a:ea typeface="Times New Roman"/>
                          <a:cs typeface="Times New Roman"/>
                        </a:rPr>
                        <a:t>138</a:t>
                      </a:r>
                      <a:endParaRPr lang="es-ES" sz="1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endParaRPr lang="es-EC" sz="12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pPr>
                      <a:endParaRPr lang="es-EC" sz="12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220174">
                <a:tc gridSpan="4">
                  <a:txBody>
                    <a:bodyPr/>
                    <a:lstStyle/>
                    <a:p>
                      <a:pPr marL="38100" marR="38100" indent="180340" algn="just">
                        <a:lnSpc>
                          <a:spcPct val="150000"/>
                        </a:lnSpc>
                        <a:spcBef>
                          <a:spcPts val="500"/>
                        </a:spcBef>
                        <a:spcAft>
                          <a:spcPts val="500"/>
                        </a:spcAft>
                      </a:pPr>
                      <a:endParaRPr lang="es-EC" sz="1200" dirty="0">
                        <a:solidFill>
                          <a:srgbClr val="000000"/>
                        </a:solidFill>
                        <a:latin typeface="Times New Roman"/>
                        <a:ea typeface="Times New Roman"/>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4" name="3 Rectángulo"/>
          <p:cNvSpPr/>
          <p:nvPr/>
        </p:nvSpPr>
        <p:spPr>
          <a:xfrm>
            <a:off x="395536" y="260648"/>
            <a:ext cx="7848872" cy="923330"/>
          </a:xfrm>
          <a:prstGeom prst="rect">
            <a:avLst/>
          </a:prstGeom>
        </p:spPr>
        <p:txBody>
          <a:bodyPr wrap="square">
            <a:spAutoFit/>
          </a:bodyPr>
          <a:lstStyle/>
          <a:p>
            <a:r>
              <a:rPr lang="es-ES" b="1" dirty="0" smtClean="0">
                <a:solidFill>
                  <a:srgbClr val="000000"/>
                </a:solidFill>
                <a:latin typeface="Times New Roman"/>
              </a:rPr>
              <a:t>H4</a:t>
            </a:r>
            <a:r>
              <a:rPr lang="es-ES" b="1" dirty="0" smtClean="0">
                <a:solidFill>
                  <a:srgbClr val="000000"/>
                </a:solidFill>
                <a:latin typeface="Times New Roman" pitchFamily="18" charset="0"/>
                <a:cs typeface="Times New Roman" pitchFamily="18" charset="0"/>
              </a:rPr>
              <a:t>. </a:t>
            </a:r>
            <a:r>
              <a:rPr lang="es-ES" dirty="0" smtClean="0">
                <a:latin typeface="Times New Roman" pitchFamily="18" charset="0"/>
                <a:cs typeface="Times New Roman" pitchFamily="18" charset="0"/>
              </a:rPr>
              <a:t>El procesamiento de la materia prima (Leche), a través de la generación de  nuevas líneas de productos, mejoraría la relación comunal y el desarrollo económico. </a:t>
            </a:r>
            <a:endParaRPr lang="es-ES" dirty="0"/>
          </a:p>
        </p:txBody>
      </p:sp>
      <p:pic>
        <p:nvPicPr>
          <p:cNvPr id="5" name="4 Imagen"/>
          <p:cNvPicPr/>
          <p:nvPr/>
        </p:nvPicPr>
        <p:blipFill rotWithShape="1">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6389"/>
          <a:stretch/>
        </p:blipFill>
        <p:spPr bwMode="auto">
          <a:xfrm>
            <a:off x="467544" y="1196753"/>
            <a:ext cx="8213950" cy="3744416"/>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7" name="6 Rectángulo"/>
          <p:cNvSpPr/>
          <p:nvPr/>
        </p:nvSpPr>
        <p:spPr>
          <a:xfrm>
            <a:off x="6444208" y="4869160"/>
            <a:ext cx="2312300" cy="369332"/>
          </a:xfrm>
          <a:prstGeom prst="rect">
            <a:avLst/>
          </a:prstGeom>
        </p:spPr>
        <p:txBody>
          <a:bodyPr wrap="none">
            <a:spAutoFit/>
          </a:bodyPr>
          <a:lstStyle/>
          <a:p>
            <a:r>
              <a:rPr lang="es-EC" b="1" dirty="0" smtClean="0"/>
              <a:t>La hipótesis se acepta </a:t>
            </a:r>
            <a:endParaRPr lang="es-ES" b="1" dirty="0"/>
          </a:p>
        </p:txBody>
      </p:sp>
      <p:sp>
        <p:nvSpPr>
          <p:cNvPr id="8" name="7 Rectángulo"/>
          <p:cNvSpPr/>
          <p:nvPr/>
        </p:nvSpPr>
        <p:spPr>
          <a:xfrm>
            <a:off x="6588224" y="2204864"/>
            <a:ext cx="2232248" cy="523220"/>
          </a:xfrm>
          <a:prstGeom prst="rect">
            <a:avLst/>
          </a:prstGeom>
        </p:spPr>
        <p:txBody>
          <a:bodyPr wrap="square">
            <a:spAutoFit/>
          </a:bodyPr>
          <a:lstStyle/>
          <a:p>
            <a:r>
              <a:rPr lang="es-EC" sz="1400" b="1" i="1" dirty="0" smtClean="0"/>
              <a:t>¿líneas de producción  tabulación cruzada?</a:t>
            </a:r>
            <a:endParaRPr lang="es-ES"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2818656" cy="1143000"/>
          </a:xfrm>
        </p:spPr>
        <p:txBody>
          <a:bodyPr/>
          <a:lstStyle/>
          <a:p>
            <a:r>
              <a:rPr lang="es-EC" b="1" dirty="0" smtClean="0">
                <a:solidFill>
                  <a:schemeClr val="tx1"/>
                </a:solidFill>
              </a:rPr>
              <a:t>Capitulo V</a:t>
            </a:r>
            <a:endParaRPr lang="es-EC" b="1" dirty="0">
              <a:solidFill>
                <a:schemeClr val="tx1"/>
              </a:solidFill>
            </a:endParaRPr>
          </a:p>
        </p:txBody>
      </p:sp>
      <p:graphicFrame>
        <p:nvGraphicFramePr>
          <p:cNvPr id="3" name="2 Diagrama"/>
          <p:cNvGraphicFramePr/>
          <p:nvPr/>
        </p:nvGraphicFramePr>
        <p:xfrm>
          <a:off x="251520" y="620688"/>
          <a:ext cx="8712968"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8" name="AutoShape 2" descr="Resultado de imagen para v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0" name="AutoShape 4" descr="Resultado de imagen para v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xmlns="" val="2018079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404664"/>
            <a:ext cx="6120680" cy="369332"/>
          </a:xfrm>
          <a:prstGeom prst="rect">
            <a:avLst/>
          </a:prstGeom>
        </p:spPr>
        <p:txBody>
          <a:bodyPr wrap="square">
            <a:spAutoFit/>
          </a:bodyPr>
          <a:lstStyle/>
          <a:p>
            <a:r>
              <a:rPr lang="es-ES" dirty="0" smtClean="0">
                <a:effectLst>
                  <a:outerShdw blurRad="38100" dist="38100" dir="2700000" algn="tl">
                    <a:srgbClr val="000000">
                      <a:alpha val="43137"/>
                    </a:srgbClr>
                  </a:outerShdw>
                </a:effectLst>
              </a:rPr>
              <a:t>Estructura comparativa de la producción lechera</a:t>
            </a:r>
            <a:endParaRPr lang="es-ES" dirty="0">
              <a:effectLst>
                <a:outerShdw blurRad="38100" dist="38100" dir="2700000" algn="tl">
                  <a:srgbClr val="000000">
                    <a:alpha val="43137"/>
                  </a:srgbClr>
                </a:outerShdw>
              </a:effectLst>
            </a:endParaRPr>
          </a:p>
        </p:txBody>
      </p:sp>
      <p:graphicFrame>
        <p:nvGraphicFramePr>
          <p:cNvPr id="3" name="2 Tabla"/>
          <p:cNvGraphicFramePr>
            <a:graphicFrameLocks noGrp="1"/>
          </p:cNvGraphicFramePr>
          <p:nvPr/>
        </p:nvGraphicFramePr>
        <p:xfrm>
          <a:off x="539552" y="980728"/>
          <a:ext cx="3500284" cy="3502325"/>
        </p:xfrm>
        <a:graphic>
          <a:graphicData uri="http://schemas.openxmlformats.org/drawingml/2006/table">
            <a:tbl>
              <a:tblPr/>
              <a:tblGrid>
                <a:gridCol w="1871199"/>
                <a:gridCol w="1629085"/>
              </a:tblGrid>
              <a:tr h="242402">
                <a:tc gridSpan="2">
                  <a:txBody>
                    <a:bodyPr/>
                    <a:lstStyle/>
                    <a:p>
                      <a:pPr indent="180340" algn="ctr">
                        <a:lnSpc>
                          <a:spcPct val="150000"/>
                        </a:lnSpc>
                      </a:pPr>
                      <a:r>
                        <a:rPr lang="es-EC" sz="1200" b="1" dirty="0">
                          <a:solidFill>
                            <a:srgbClr val="000000"/>
                          </a:solidFill>
                          <a:latin typeface="Times New Roman"/>
                          <a:ea typeface="Times New Roman"/>
                          <a:cs typeface="Times New Roman"/>
                        </a:rPr>
                        <a:t>INDIVIDUAL</a:t>
                      </a:r>
                      <a:endParaRPr lang="es-ES"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42402">
                <a:tc gridSpan="2">
                  <a:txBody>
                    <a:bodyPr/>
                    <a:lstStyle/>
                    <a:p>
                      <a:pPr indent="180340" algn="ctr">
                        <a:lnSpc>
                          <a:spcPct val="150000"/>
                        </a:lnSpc>
                      </a:pPr>
                      <a:r>
                        <a:rPr lang="es-EC" sz="1200" b="1">
                          <a:solidFill>
                            <a:srgbClr val="000000"/>
                          </a:solidFill>
                          <a:latin typeface="Times New Roman"/>
                          <a:ea typeface="Times New Roman"/>
                          <a:cs typeface="Times New Roman"/>
                        </a:rPr>
                        <a:t>INGRESOS</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42402">
                <a:tc>
                  <a:txBody>
                    <a:bodyPr/>
                    <a:lstStyle/>
                    <a:p>
                      <a:pPr indent="180340" algn="just">
                        <a:lnSpc>
                          <a:spcPct val="150000"/>
                        </a:lnSpc>
                      </a:pPr>
                      <a:r>
                        <a:rPr lang="es-EC" sz="1200">
                          <a:solidFill>
                            <a:srgbClr val="000000"/>
                          </a:solidFill>
                          <a:latin typeface="Times New Roman"/>
                          <a:ea typeface="Times New Roman"/>
                          <a:cs typeface="Times New Roman"/>
                        </a:rPr>
                        <a:t>Litros de Leche</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200">
                          <a:solidFill>
                            <a:srgbClr val="000000"/>
                          </a:solidFill>
                          <a:latin typeface="Times New Roman"/>
                          <a:ea typeface="Times New Roman"/>
                          <a:cs typeface="Times New Roman"/>
                        </a:rPr>
                        <a:t>30 ltrs. Diarios</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02">
                <a:tc>
                  <a:txBody>
                    <a:bodyPr/>
                    <a:lstStyle/>
                    <a:p>
                      <a:pPr indent="180340" algn="just">
                        <a:lnSpc>
                          <a:spcPct val="150000"/>
                        </a:lnSpc>
                      </a:pPr>
                      <a:r>
                        <a:rPr lang="es-EC" sz="1200">
                          <a:solidFill>
                            <a:srgbClr val="000000"/>
                          </a:solidFill>
                          <a:latin typeface="Times New Roman"/>
                          <a:ea typeface="Times New Roman"/>
                          <a:cs typeface="Times New Roman"/>
                        </a:rPr>
                        <a:t>Precio del Mercado</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200" dirty="0">
                          <a:solidFill>
                            <a:srgbClr val="000000"/>
                          </a:solidFill>
                          <a:latin typeface="Times New Roman"/>
                          <a:ea typeface="Times New Roman"/>
                          <a:cs typeface="Times New Roman"/>
                        </a:rPr>
                        <a:t>0,48 ctvs.</a:t>
                      </a:r>
                      <a:endParaRPr lang="es-ES"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02">
                <a:tc gridSpan="2">
                  <a:txBody>
                    <a:bodyPr/>
                    <a:lstStyle/>
                    <a:p>
                      <a:pPr indent="180340" algn="ctr">
                        <a:lnSpc>
                          <a:spcPct val="150000"/>
                        </a:lnSpc>
                      </a:pPr>
                      <a:r>
                        <a:rPr lang="es-EC" sz="1200" b="1">
                          <a:solidFill>
                            <a:srgbClr val="000000"/>
                          </a:solidFill>
                          <a:latin typeface="Times New Roman"/>
                          <a:ea typeface="Times New Roman"/>
                          <a:cs typeface="Times New Roman"/>
                        </a:rPr>
                        <a:t> GASTOS</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84805">
                <a:tc>
                  <a:txBody>
                    <a:bodyPr/>
                    <a:lstStyle/>
                    <a:p>
                      <a:pPr indent="180340" algn="just">
                        <a:lnSpc>
                          <a:spcPct val="150000"/>
                        </a:lnSpc>
                      </a:pPr>
                      <a:r>
                        <a:rPr lang="es-EC" sz="1200">
                          <a:solidFill>
                            <a:srgbClr val="000000"/>
                          </a:solidFill>
                          <a:latin typeface="Times New Roman"/>
                          <a:ea typeface="Times New Roman"/>
                          <a:cs typeface="Times New Roman"/>
                        </a:rPr>
                        <a:t>Gastos Administrativos</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200">
                          <a:solidFill>
                            <a:srgbClr val="000000"/>
                          </a:solidFill>
                          <a:latin typeface="Times New Roman"/>
                          <a:ea typeface="Times New Roman"/>
                          <a:cs typeface="Times New Roman"/>
                        </a:rPr>
                        <a:t>10%</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02">
                <a:tc>
                  <a:txBody>
                    <a:bodyPr/>
                    <a:lstStyle/>
                    <a:p>
                      <a:pPr indent="180340" algn="just">
                        <a:lnSpc>
                          <a:spcPct val="150000"/>
                        </a:lnSpc>
                      </a:pPr>
                      <a:r>
                        <a:rPr lang="es-EC" sz="1200">
                          <a:solidFill>
                            <a:srgbClr val="000000"/>
                          </a:solidFill>
                          <a:latin typeface="Times New Roman"/>
                          <a:ea typeface="Times New Roman"/>
                          <a:cs typeface="Times New Roman"/>
                        </a:rPr>
                        <a:t>Gastos Fertilizantes</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200">
                          <a:solidFill>
                            <a:srgbClr val="000000"/>
                          </a:solidFill>
                          <a:latin typeface="Times New Roman"/>
                          <a:ea typeface="Times New Roman"/>
                          <a:cs typeface="Times New Roman"/>
                        </a:rPr>
                        <a:t>20%</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02">
                <a:tc>
                  <a:txBody>
                    <a:bodyPr/>
                    <a:lstStyle/>
                    <a:p>
                      <a:pPr indent="180340" algn="just">
                        <a:lnSpc>
                          <a:spcPct val="150000"/>
                        </a:lnSpc>
                      </a:pPr>
                      <a:r>
                        <a:rPr lang="es-EC" sz="1200">
                          <a:solidFill>
                            <a:srgbClr val="000000"/>
                          </a:solidFill>
                          <a:latin typeface="Times New Roman"/>
                          <a:ea typeface="Times New Roman"/>
                          <a:cs typeface="Times New Roman"/>
                        </a:rPr>
                        <a:t>Gastos Veterinario</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200">
                          <a:solidFill>
                            <a:srgbClr val="000000"/>
                          </a:solidFill>
                          <a:latin typeface="Times New Roman"/>
                          <a:ea typeface="Times New Roman"/>
                          <a:cs typeface="Times New Roman"/>
                        </a:rPr>
                        <a:t>10%</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02">
                <a:tc gridSpan="2">
                  <a:txBody>
                    <a:bodyPr/>
                    <a:lstStyle/>
                    <a:p>
                      <a:pPr indent="180340" algn="ctr">
                        <a:lnSpc>
                          <a:spcPct val="150000"/>
                        </a:lnSpc>
                      </a:pPr>
                      <a:r>
                        <a:rPr lang="es-EC" sz="1200" b="1">
                          <a:solidFill>
                            <a:srgbClr val="000000"/>
                          </a:solidFill>
                          <a:latin typeface="Times New Roman"/>
                          <a:ea typeface="Times New Roman"/>
                          <a:cs typeface="Times New Roman"/>
                        </a:rPr>
                        <a:t>COSTOS </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42402">
                <a:tc>
                  <a:txBody>
                    <a:bodyPr/>
                    <a:lstStyle/>
                    <a:p>
                      <a:pPr indent="180340" algn="just">
                        <a:lnSpc>
                          <a:spcPct val="150000"/>
                        </a:lnSpc>
                      </a:pPr>
                      <a:r>
                        <a:rPr lang="es-EC" sz="1200">
                          <a:solidFill>
                            <a:srgbClr val="000000"/>
                          </a:solidFill>
                          <a:latin typeface="Times New Roman"/>
                          <a:ea typeface="Times New Roman"/>
                          <a:cs typeface="Times New Roman"/>
                        </a:rPr>
                        <a:t>MOD</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200">
                          <a:solidFill>
                            <a:srgbClr val="000000"/>
                          </a:solidFill>
                          <a:latin typeface="Times New Roman"/>
                          <a:ea typeface="Times New Roman"/>
                          <a:cs typeface="Times New Roman"/>
                        </a:rPr>
                        <a:t>40%</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02">
                <a:tc>
                  <a:txBody>
                    <a:bodyPr/>
                    <a:lstStyle/>
                    <a:p>
                      <a:pPr indent="180340" algn="just">
                        <a:lnSpc>
                          <a:spcPct val="150000"/>
                        </a:lnSpc>
                      </a:pPr>
                      <a:r>
                        <a:rPr lang="es-EC" sz="1200">
                          <a:solidFill>
                            <a:srgbClr val="000000"/>
                          </a:solidFill>
                          <a:latin typeface="Times New Roman"/>
                          <a:ea typeface="Times New Roman"/>
                          <a:cs typeface="Times New Roman"/>
                        </a:rPr>
                        <a:t>Transporte</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200">
                          <a:solidFill>
                            <a:srgbClr val="000000"/>
                          </a:solidFill>
                          <a:latin typeface="Times New Roman"/>
                          <a:ea typeface="Times New Roman"/>
                          <a:cs typeface="Times New Roman"/>
                        </a:rPr>
                        <a:t>10%</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02">
                <a:tc>
                  <a:txBody>
                    <a:bodyPr/>
                    <a:lstStyle/>
                    <a:p>
                      <a:pPr indent="180340" algn="just">
                        <a:lnSpc>
                          <a:spcPct val="150000"/>
                        </a:lnSpc>
                      </a:pPr>
                      <a:r>
                        <a:rPr lang="es-EC" sz="1200">
                          <a:solidFill>
                            <a:srgbClr val="000000"/>
                          </a:solidFill>
                          <a:latin typeface="Times New Roman"/>
                          <a:ea typeface="Times New Roman"/>
                          <a:cs typeface="Times New Roman"/>
                        </a:rPr>
                        <a:t>Terreno</a:t>
                      </a:r>
                      <a:endParaRPr lang="es-ES"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pPr>
                      <a:r>
                        <a:rPr lang="es-EC" sz="1200" dirty="0">
                          <a:solidFill>
                            <a:srgbClr val="000000"/>
                          </a:solidFill>
                          <a:latin typeface="Times New Roman"/>
                          <a:ea typeface="Times New Roman"/>
                          <a:cs typeface="Times New Roman"/>
                        </a:rPr>
                        <a:t>10%</a:t>
                      </a:r>
                      <a:endParaRPr lang="es-ES"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44008" y="1124744"/>
            <a:ext cx="2914650" cy="447675"/>
          </a:xfrm>
          <a:prstGeom prst="rect">
            <a:avLst/>
          </a:prstGeom>
          <a:noFill/>
        </p:spPr>
      </p:pic>
      <p:pic>
        <p:nvPicPr>
          <p:cNvPr id="30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24128" y="1412776"/>
            <a:ext cx="1009650" cy="447675"/>
          </a:xfrm>
          <a:prstGeom prst="rect">
            <a:avLst/>
          </a:prstGeom>
          <a:noFill/>
        </p:spPr>
      </p:pic>
      <p:pic>
        <p:nvPicPr>
          <p:cNvPr id="307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0112" y="1700808"/>
            <a:ext cx="1514475" cy="447675"/>
          </a:xfrm>
          <a:prstGeom prst="rect">
            <a:avLst/>
          </a:prstGeom>
          <a:noFill/>
        </p:spPr>
      </p:pic>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077" name="Rectangle 5"/>
          <p:cNvSpPr>
            <a:spLocks noChangeArrowheads="1"/>
          </p:cNvSpPr>
          <p:nvPr/>
        </p:nvSpPr>
        <p:spPr bwMode="auto">
          <a:xfrm>
            <a:off x="45720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1800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83"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60032" y="2204864"/>
            <a:ext cx="2647950" cy="447675"/>
          </a:xfrm>
          <a:prstGeom prst="rect">
            <a:avLst/>
          </a:prstGeom>
          <a:noFill/>
        </p:spPr>
      </p:pic>
      <p:pic>
        <p:nvPicPr>
          <p:cNvPr id="3082"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92080" y="2564904"/>
            <a:ext cx="2219325" cy="447675"/>
          </a:xfrm>
          <a:prstGeom prst="rect">
            <a:avLst/>
          </a:prstGeom>
          <a:noFill/>
        </p:spPr>
      </p:pic>
      <p:pic>
        <p:nvPicPr>
          <p:cNvPr id="3081"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36096" y="2852936"/>
            <a:ext cx="1990725" cy="447675"/>
          </a:xfrm>
          <a:prstGeom prst="rect">
            <a:avLst/>
          </a:prstGeom>
          <a:noFill/>
        </p:spPr>
      </p:pic>
      <p:pic>
        <p:nvPicPr>
          <p:cNvPr id="3080"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868144" y="3212976"/>
            <a:ext cx="1371600" cy="447675"/>
          </a:xfrm>
          <a:prstGeom prst="rect">
            <a:avLst/>
          </a:prstGeom>
          <a:noFill/>
        </p:spPr>
      </p:pic>
      <p:sp>
        <p:nvSpPr>
          <p:cNvPr id="308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85" name="Rectangle 13"/>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86" name="Rectangle 14"/>
          <p:cNvSpPr>
            <a:spLocks noChangeArrowheads="1"/>
          </p:cNvSpPr>
          <p:nvPr/>
        </p:nvSpPr>
        <p:spPr bwMode="auto">
          <a:xfrm>
            <a:off x="0" y="1809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87" name="Rectangle 15"/>
          <p:cNvSpPr>
            <a:spLocks noChangeArrowheads="1"/>
          </p:cNvSpPr>
          <p:nvPr/>
        </p:nvSpPr>
        <p:spPr bwMode="auto">
          <a:xfrm>
            <a:off x="0" y="2714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88" name="Rectangle 16"/>
          <p:cNvSpPr>
            <a:spLocks noChangeArrowheads="1"/>
          </p:cNvSpPr>
          <p:nvPr/>
        </p:nvSpPr>
        <p:spPr bwMode="auto">
          <a:xfrm>
            <a:off x="0" y="3619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19 Rectángulo"/>
          <p:cNvSpPr/>
          <p:nvPr/>
        </p:nvSpPr>
        <p:spPr>
          <a:xfrm>
            <a:off x="6804248" y="1340768"/>
            <a:ext cx="833883" cy="307777"/>
          </a:xfrm>
          <a:prstGeom prst="rect">
            <a:avLst/>
          </a:prstGeom>
        </p:spPr>
        <p:txBody>
          <a:bodyPr wrap="none">
            <a:spAutoFit/>
          </a:bodyPr>
          <a:lstStyle/>
          <a:p>
            <a:r>
              <a:rPr lang="es-EC" sz="1400" dirty="0" smtClean="0">
                <a:solidFill>
                  <a:srgbClr val="000000"/>
                </a:solidFill>
                <a:latin typeface="Times New Roman"/>
                <a:ea typeface="Times New Roman"/>
                <a:cs typeface="Times New Roman"/>
              </a:rPr>
              <a:t>0,48 </a:t>
            </a:r>
            <a:r>
              <a:rPr lang="es-EC" sz="1400" dirty="0" err="1" smtClean="0">
                <a:solidFill>
                  <a:srgbClr val="000000"/>
                </a:solidFill>
                <a:latin typeface="Times New Roman"/>
                <a:ea typeface="Times New Roman"/>
                <a:cs typeface="Times New Roman"/>
              </a:rPr>
              <a:t>ctvs</a:t>
            </a:r>
            <a:endParaRPr lang="es-ES" sz="1400" dirty="0"/>
          </a:p>
        </p:txBody>
      </p:sp>
      <p:pic>
        <p:nvPicPr>
          <p:cNvPr id="3091"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36096" y="3789040"/>
            <a:ext cx="1914525" cy="447675"/>
          </a:xfrm>
          <a:prstGeom prst="rect">
            <a:avLst/>
          </a:prstGeom>
          <a:noFill/>
        </p:spPr>
      </p:pic>
      <p:pic>
        <p:nvPicPr>
          <p:cNvPr id="3090" name="Picture 1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64088" y="4149080"/>
            <a:ext cx="2209800" cy="447675"/>
          </a:xfrm>
          <a:prstGeom prst="rect">
            <a:avLst/>
          </a:prstGeom>
          <a:noFill/>
        </p:spPr>
      </p:pic>
      <p:pic>
        <p:nvPicPr>
          <p:cNvPr id="3089"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24128" y="4581128"/>
            <a:ext cx="1476375" cy="447675"/>
          </a:xfrm>
          <a:prstGeom prst="rect">
            <a:avLst/>
          </a:prstGeom>
          <a:noFill/>
        </p:spPr>
      </p:pic>
      <p:sp>
        <p:nvSpPr>
          <p:cNvPr id="30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093" name="Rectangle 21"/>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94" name="Rectangle 22"/>
          <p:cNvSpPr>
            <a:spLocks noChangeArrowheads="1"/>
          </p:cNvSpPr>
          <p:nvPr/>
        </p:nvSpPr>
        <p:spPr bwMode="auto">
          <a:xfrm>
            <a:off x="0" y="1809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95" name="Rectangle 23"/>
          <p:cNvSpPr>
            <a:spLocks noChangeArrowheads="1"/>
          </p:cNvSpPr>
          <p:nvPr/>
        </p:nvSpPr>
        <p:spPr bwMode="auto">
          <a:xfrm>
            <a:off x="0" y="2714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7823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27 Rectángulo"/>
          <p:cNvSpPr/>
          <p:nvPr/>
        </p:nvSpPr>
        <p:spPr>
          <a:xfrm>
            <a:off x="971600" y="4797152"/>
            <a:ext cx="3456384"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smtClean="0">
                <a:solidFill>
                  <a:schemeClr val="tx1"/>
                </a:solidFill>
              </a:rPr>
              <a:t>Ganancia al mes de $135</a:t>
            </a:r>
            <a:endParaRPr lang="es-ES" b="1" dirty="0">
              <a:solidFill>
                <a:schemeClr val="tx1"/>
              </a:solidFill>
            </a:endParaRPr>
          </a:p>
        </p:txBody>
      </p:sp>
    </p:spTree>
    <p:extLst>
      <p:ext uri="{BB962C8B-B14F-4D97-AF65-F5344CB8AC3E}">
        <p14:creationId xmlns:p14="http://schemas.microsoft.com/office/powerpoint/2010/main" xmlns="" val="167951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Estructura del proyecto </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3552158910"/>
              </p:ext>
            </p:extLst>
          </p:nvPr>
        </p:nvGraphicFramePr>
        <p:xfrm>
          <a:off x="179512" y="1124744"/>
          <a:ext cx="7992888" cy="53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83034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634082"/>
          </a:xfrm>
        </p:spPr>
        <p:txBody>
          <a:bodyPr/>
          <a:lstStyle/>
          <a:p>
            <a:pPr lvl="2" algn="l" rtl="0">
              <a:spcBef>
                <a:spcPct val="0"/>
              </a:spcBef>
            </a:pPr>
            <a:r>
              <a:rPr lang="es-EC" b="1" dirty="0"/>
              <a:t>Emprendimiento lácteo comunal</a:t>
            </a:r>
            <a:r>
              <a:rPr lang="es-ES" b="1" dirty="0"/>
              <a:t/>
            </a:r>
            <a:br>
              <a:rPr lang="es-ES" b="1" dirty="0"/>
            </a:br>
            <a:endParaRPr lang="es-ES" dirty="0"/>
          </a:p>
        </p:txBody>
      </p:sp>
      <p:sp>
        <p:nvSpPr>
          <p:cNvPr id="5" name="4 Flecha derecha"/>
          <p:cNvSpPr/>
          <p:nvPr/>
        </p:nvSpPr>
        <p:spPr>
          <a:xfrm>
            <a:off x="467544" y="1196752"/>
            <a:ext cx="2664296" cy="165618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lvl="3" algn="ctr"/>
            <a:r>
              <a:rPr lang="es-EC" b="1" dirty="0" smtClean="0"/>
              <a:t>Parámetros de una organización comunal</a:t>
            </a:r>
            <a:endParaRPr lang="es-ES" b="1" dirty="0" smtClean="0"/>
          </a:p>
          <a:p>
            <a:pPr algn="ctr"/>
            <a:endParaRPr lang="es-ES" dirty="0"/>
          </a:p>
        </p:txBody>
      </p:sp>
      <p:sp>
        <p:nvSpPr>
          <p:cNvPr id="55297" name="Rectangle 1"/>
          <p:cNvSpPr>
            <a:spLocks noChangeArrowheads="1"/>
          </p:cNvSpPr>
          <p:nvPr/>
        </p:nvSpPr>
        <p:spPr bwMode="auto">
          <a:xfrm>
            <a:off x="3347864" y="908720"/>
            <a:ext cx="1800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C"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Principios de la econom</a:t>
            </a:r>
            <a:r>
              <a:rPr kumimoji="0" lang="es-EC" sz="1600" b="1" i="1" u="none" strike="noStrike" cap="none" normalizeH="0" baseline="0" dirty="0" smtClean="0">
                <a:ln>
                  <a:noFill/>
                </a:ln>
                <a:solidFill>
                  <a:schemeClr val="tx1"/>
                </a:solidFill>
                <a:effectLst/>
                <a:latin typeface="Calibri"/>
                <a:ea typeface="Times New Roman" pitchFamily="18" charset="0"/>
                <a:cs typeface="Times New Roman" pitchFamily="18" charset="0"/>
              </a:rPr>
              <a:t>í</a:t>
            </a:r>
            <a:r>
              <a:rPr kumimoji="0" lang="es-EC"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popular y solidaria</a:t>
            </a:r>
            <a:r>
              <a:rPr kumimoji="0" lang="es-EC" sz="1600" b="1" i="1"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s-EC"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EPS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3563888" y="1844824"/>
            <a:ext cx="1722203" cy="338554"/>
          </a:xfrm>
          <a:prstGeom prst="rect">
            <a:avLst/>
          </a:prstGeom>
        </p:spPr>
        <p:txBody>
          <a:bodyPr wrap="none">
            <a:spAutoFit/>
          </a:bodyPr>
          <a:lstStyle/>
          <a:p>
            <a:r>
              <a:rPr lang="es-EC" sz="1600" b="1" i="1" dirty="0" smtClean="0"/>
              <a:t>Estructura interna</a:t>
            </a:r>
            <a:endParaRPr lang="es-ES" sz="1600" b="1" i="1" dirty="0"/>
          </a:p>
        </p:txBody>
      </p:sp>
      <p:sp>
        <p:nvSpPr>
          <p:cNvPr id="11" name="10 Rectángulo"/>
          <p:cNvSpPr/>
          <p:nvPr/>
        </p:nvSpPr>
        <p:spPr>
          <a:xfrm>
            <a:off x="3635896" y="2564904"/>
            <a:ext cx="1319592" cy="338554"/>
          </a:xfrm>
          <a:prstGeom prst="rect">
            <a:avLst/>
          </a:prstGeom>
        </p:spPr>
        <p:txBody>
          <a:bodyPr wrap="none">
            <a:spAutoFit/>
          </a:bodyPr>
          <a:lstStyle/>
          <a:p>
            <a:r>
              <a:rPr lang="es-EC" sz="1600" b="1" i="1" dirty="0" smtClean="0">
                <a:latin typeface="Times New Roman" pitchFamily="18" charset="0"/>
                <a:cs typeface="Times New Roman" pitchFamily="18" charset="0"/>
              </a:rPr>
              <a:t>Fondo Social</a:t>
            </a:r>
            <a:endParaRPr lang="es-ES" sz="1600" b="1" i="1" dirty="0">
              <a:latin typeface="Times New Roman" pitchFamily="18" charset="0"/>
              <a:cs typeface="Times New Roman" pitchFamily="18" charset="0"/>
            </a:endParaRPr>
          </a:p>
        </p:txBody>
      </p:sp>
      <p:sp>
        <p:nvSpPr>
          <p:cNvPr id="13" name="12 Flecha derecha"/>
          <p:cNvSpPr/>
          <p:nvPr/>
        </p:nvSpPr>
        <p:spPr>
          <a:xfrm>
            <a:off x="467544" y="3645024"/>
            <a:ext cx="2808312" cy="244827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lvl="3" algn="ctr"/>
            <a:r>
              <a:rPr lang="es-EC" b="1" dirty="0" smtClean="0"/>
              <a:t>Como apoya el gobierno a la generación de esta organización</a:t>
            </a:r>
            <a:endParaRPr lang="es-ES" b="1" dirty="0" smtClean="0"/>
          </a:p>
          <a:p>
            <a:pPr algn="ctr"/>
            <a:endParaRPr lang="es-ES" dirty="0"/>
          </a:p>
        </p:txBody>
      </p:sp>
      <p:sp>
        <p:nvSpPr>
          <p:cNvPr id="15" name="14 Rectángulo"/>
          <p:cNvSpPr/>
          <p:nvPr/>
        </p:nvSpPr>
        <p:spPr>
          <a:xfrm>
            <a:off x="3347864" y="4149080"/>
            <a:ext cx="1656184" cy="1323439"/>
          </a:xfrm>
          <a:prstGeom prst="rect">
            <a:avLst/>
          </a:prstGeom>
        </p:spPr>
        <p:txBody>
          <a:bodyPr wrap="square">
            <a:spAutoFit/>
          </a:bodyPr>
          <a:lstStyle/>
          <a:p>
            <a:r>
              <a:rPr lang="es-EC" sz="1600" i="1" dirty="0" smtClean="0"/>
              <a:t>Promueve  reactivación productiva, el emprendimiento y la innovación </a:t>
            </a:r>
            <a:endParaRPr lang="es-ES" sz="1600" i="1" dirty="0"/>
          </a:p>
        </p:txBody>
      </p:sp>
      <p:sp>
        <p:nvSpPr>
          <p:cNvPr id="55300" name="Rectangle 4"/>
          <p:cNvSpPr>
            <a:spLocks noChangeArrowheads="1"/>
          </p:cNvSpPr>
          <p:nvPr/>
        </p:nvSpPr>
        <p:spPr bwMode="auto">
          <a:xfrm>
            <a:off x="4788024" y="3346540"/>
            <a:ext cx="352718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ü"/>
              <a:tabLst/>
            </a:pPr>
            <a:r>
              <a:rPr lang="es-EC" sz="1600" dirty="0" smtClean="0">
                <a:solidFill>
                  <a:srgbClr val="000000"/>
                </a:solidFill>
                <a:latin typeface="Calibri" pitchFamily="34" charset="0"/>
                <a:ea typeface="Times New Roman" pitchFamily="18" charset="0"/>
                <a:cs typeface="Times New Roman" pitchFamily="18" charset="0"/>
              </a:rPr>
              <a:t>I</a:t>
            </a:r>
            <a:r>
              <a:rPr kumimoji="0" lang="es-EC" sz="1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mplementación de laboratorios.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4860032" y="4086364"/>
            <a:ext cx="37444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ü"/>
              <a:tabLst/>
            </a:pPr>
            <a:r>
              <a:rPr lang="es-EC" sz="1600" dirty="0" smtClean="0">
                <a:solidFill>
                  <a:srgbClr val="000000"/>
                </a:solidFill>
                <a:latin typeface="Calibri" pitchFamily="34" charset="0"/>
                <a:ea typeface="Times New Roman" pitchFamily="18" charset="0"/>
                <a:cs typeface="Times New Roman" pitchFamily="18" charset="0"/>
              </a:rPr>
              <a:t>U</a:t>
            </a:r>
            <a:r>
              <a:rPr kumimoji="0" lang="es-EC" sz="1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nidades móviles veterinarias.</a:t>
            </a:r>
          </a:p>
          <a:p>
            <a:pPr marL="457200" marR="0" lvl="1" indent="0" algn="l" defTabSz="914400" rtl="0" eaLnBrk="1" fontAlgn="base" latinLnBrk="0" hangingPunct="1">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3" name="Rectangle 7"/>
          <p:cNvSpPr>
            <a:spLocks noChangeArrowheads="1"/>
          </p:cNvSpPr>
          <p:nvPr/>
        </p:nvSpPr>
        <p:spPr bwMode="auto">
          <a:xfrm>
            <a:off x="4427984" y="4417370"/>
            <a:ext cx="3600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C" sz="1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Manejo técnico de los hatos.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Arial" pitchFamily="34" charset="0"/>
              <a:buChar char="•"/>
              <a:tabLst/>
            </a:pPr>
            <a:endParaRPr lang="es-ES" sz="1600" dirty="0" smtClean="0">
              <a:latin typeface="Arial" pitchFamily="34" charset="0"/>
              <a:ea typeface="Times New Roman" pitchFamily="18"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1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Mejoramiento genético.</a:t>
            </a:r>
          </a:p>
          <a:p>
            <a:pPr marL="914400" marR="0" lvl="2" indent="0" algn="l" defTabSz="914400" rtl="0" eaLnBrk="0" fontAlgn="base" latinLnBrk="0" hangingPunct="0">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1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Exportación de productos.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19 Rectángulo"/>
          <p:cNvSpPr/>
          <p:nvPr/>
        </p:nvSpPr>
        <p:spPr>
          <a:xfrm>
            <a:off x="5364088" y="6237312"/>
            <a:ext cx="3043518" cy="584775"/>
          </a:xfrm>
          <a:prstGeom prst="rect">
            <a:avLst/>
          </a:prstGeom>
        </p:spPr>
        <p:txBody>
          <a:bodyPr wrap="square">
            <a:spAutoFit/>
          </a:bodyPr>
          <a:lstStyle/>
          <a:p>
            <a:pPr>
              <a:buFont typeface="Wingdings" pitchFamily="2" charset="2"/>
              <a:buChar char="ü"/>
            </a:pPr>
            <a:r>
              <a:rPr lang="es-EC" sz="1600" dirty="0" smtClean="0">
                <a:solidFill>
                  <a:srgbClr val="000000"/>
                </a:solidFill>
                <a:latin typeface="Calibri" pitchFamily="34" charset="0"/>
                <a:ea typeface="Times New Roman" pitchFamily="18" charset="0"/>
                <a:cs typeface="Times New Roman" pitchFamily="18" charset="0"/>
              </a:rPr>
              <a:t>Certificación sanitaria y fitosanitaria</a:t>
            </a:r>
            <a:endParaRPr lang="es-ES" sz="1600" dirty="0"/>
          </a:p>
        </p:txBody>
      </p:sp>
      <p:sp>
        <p:nvSpPr>
          <p:cNvPr id="21" name="20 Abrir llave"/>
          <p:cNvSpPr/>
          <p:nvPr/>
        </p:nvSpPr>
        <p:spPr>
          <a:xfrm>
            <a:off x="4932040" y="3356992"/>
            <a:ext cx="432048" cy="3312368"/>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derecha"/>
          <p:cNvSpPr/>
          <p:nvPr/>
        </p:nvSpPr>
        <p:spPr>
          <a:xfrm>
            <a:off x="1043608" y="836712"/>
            <a:ext cx="2736304" cy="194421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marL="0" lvl="3" algn="ctr"/>
            <a:r>
              <a:rPr lang="es-EC" b="1" dirty="0" smtClean="0"/>
              <a:t>Inversión requerida por financiamiento del gobierno</a:t>
            </a:r>
            <a:endParaRPr lang="es-ES" b="1" dirty="0" smtClean="0"/>
          </a:p>
          <a:p>
            <a:pPr algn="ctr"/>
            <a:endParaRPr lang="es-ES" dirty="0"/>
          </a:p>
        </p:txBody>
      </p:sp>
      <p:sp>
        <p:nvSpPr>
          <p:cNvPr id="57345" name="Rectangle 1"/>
          <p:cNvSpPr>
            <a:spLocks noChangeArrowheads="1"/>
          </p:cNvSpPr>
          <p:nvPr/>
        </p:nvSpPr>
        <p:spPr bwMode="auto">
          <a:xfrm>
            <a:off x="3923927" y="663081"/>
            <a:ext cx="460851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US $ 50.000.</a:t>
            </a: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endParaRPr lang="es-EC" sz="1600" dirty="0" smtClean="0">
              <a:solidFill>
                <a:srgbClr val="000000"/>
              </a:solidFill>
              <a:latin typeface="Arial" pitchFamily="34" charset="0"/>
              <a:ea typeface="Times New Roman" pitchFamily="18"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tabLst/>
            </a:pPr>
            <a:endPar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Hasta el 70% para proyectos nuevos.</a:t>
            </a:r>
          </a:p>
          <a:p>
            <a:pPr marL="0" marR="0" lvl="0" indent="180975" algn="l" defTabSz="914400" rtl="0" eaLnBrk="0" fontAlgn="base" latinLnBrk="0" hangingPunct="0">
              <a:lnSpc>
                <a:spcPct val="100000"/>
              </a:lnSpc>
              <a:spcBef>
                <a:spcPct val="0"/>
              </a:spcBef>
              <a:spcAft>
                <a:spcPct val="0"/>
              </a:spcAft>
              <a:buClrTx/>
              <a:buSzTx/>
              <a:tabLst/>
            </a:pPr>
            <a:endPar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Hasta el 100% para proyectos en marcha.</a:t>
            </a: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endParaRPr lang="es-EC" sz="1600" dirty="0" smtClean="0">
              <a:solidFill>
                <a:srgbClr val="000000"/>
              </a:solidFill>
              <a:latin typeface="Arial" pitchFamily="34" charset="0"/>
              <a:ea typeface="Times New Roman" pitchFamily="18"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tabLst/>
            </a:pPr>
            <a:endPar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Vigente a la firma del Contrato.</a:t>
            </a:r>
            <a:endPar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6" name="5 Flecha derecha"/>
          <p:cNvSpPr/>
          <p:nvPr/>
        </p:nvSpPr>
        <p:spPr>
          <a:xfrm>
            <a:off x="467544" y="3861048"/>
            <a:ext cx="2736304" cy="194421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smtClean="0"/>
              <a:t>Comercialización</a:t>
            </a:r>
            <a:endParaRPr lang="es-ES" b="1" dirty="0"/>
          </a:p>
        </p:txBody>
      </p:sp>
      <p:sp>
        <p:nvSpPr>
          <p:cNvPr id="7" name="6 Abrir llave"/>
          <p:cNvSpPr/>
          <p:nvPr/>
        </p:nvSpPr>
        <p:spPr>
          <a:xfrm>
            <a:off x="3851920" y="476672"/>
            <a:ext cx="144016" cy="2448272"/>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S"/>
          </a:p>
        </p:txBody>
      </p:sp>
      <p:sp>
        <p:nvSpPr>
          <p:cNvPr id="57346" name="Rectangle 2"/>
          <p:cNvSpPr>
            <a:spLocks noChangeArrowheads="1"/>
          </p:cNvSpPr>
          <p:nvPr/>
        </p:nvSpPr>
        <p:spPr bwMode="auto">
          <a:xfrm>
            <a:off x="3491880" y="3287306"/>
            <a:ext cx="504056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Uso eficaz de los recursos naturales.</a:t>
            </a:r>
          </a:p>
          <a:p>
            <a:pPr marL="0" marR="0" lvl="0" indent="0" algn="l" defTabSz="914400" rtl="0" eaLnBrk="1" fontAlgn="base" latinLnBrk="0" hangingPunct="1">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Adquisici</a:t>
            </a:r>
            <a:r>
              <a:rPr kumimoji="0" lang="es-EC"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manejo y uso de maquinarias. </a:t>
            </a:r>
          </a:p>
          <a:p>
            <a:pPr marL="0" marR="0" lvl="0" indent="0" algn="l" defTabSz="914400" rtl="0" eaLnBrk="0" fontAlgn="base" latinLnBrk="0" hangingPunct="0">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Cuidado e higiene al momento de trasladar la leche al centro de acopio.</a:t>
            </a:r>
          </a:p>
          <a:p>
            <a:pPr marL="0" marR="0" lvl="0" indent="0" algn="l" defTabSz="914400" rtl="0" eaLnBrk="0" fontAlgn="base" latinLnBrk="0" hangingPunct="0">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Elaboraci</a:t>
            </a:r>
            <a:r>
              <a:rPr kumimoji="0" lang="es-EC"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de nuevos productos como: queso, yogurt, nata y mantequilla etc.</a:t>
            </a:r>
          </a:p>
          <a:p>
            <a:pPr marL="0" marR="0" lvl="0" indent="0" algn="l" defTabSz="914400" rtl="0" eaLnBrk="0" fontAlgn="base" latinLnBrk="0" hangingPunct="0">
              <a:lnSpc>
                <a:spcPct val="100000"/>
              </a:lnSpc>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Estrategias de tecnificaci</a:t>
            </a:r>
            <a:r>
              <a:rPr kumimoji="0" lang="es-EC"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de procesos, mercadeo, competitividad, organizaci</a:t>
            </a:r>
            <a:r>
              <a:rPr kumimoji="0" lang="es-EC"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administraci</a:t>
            </a:r>
            <a:r>
              <a:rPr kumimoji="0" lang="es-EC"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y distribuci</a:t>
            </a:r>
            <a:r>
              <a:rPr kumimoji="0" lang="es-EC"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para las actividades relacionadas.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Abrir llave"/>
          <p:cNvSpPr/>
          <p:nvPr/>
        </p:nvSpPr>
        <p:spPr>
          <a:xfrm>
            <a:off x="3347864" y="3573016"/>
            <a:ext cx="72008" cy="288032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204864"/>
            <a:ext cx="7620000" cy="1143000"/>
          </a:xfrm>
        </p:spPr>
        <p:txBody>
          <a:bodyPr/>
          <a:lstStyle/>
          <a:p>
            <a:r>
              <a:rPr lang="es-ES" dirty="0" smtClean="0"/>
              <a:t>Análisis de </a:t>
            </a:r>
            <a:r>
              <a:rPr lang="es-ES" dirty="0" smtClean="0"/>
              <a:t>Flujo de Caja :</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323528" y="836712"/>
            <a:ext cx="8496300" cy="3168352"/>
          </a:xfrm>
          <a:prstGeom prst="rect">
            <a:avLst/>
          </a:prstGeom>
          <a:noFill/>
          <a:ln w="9525">
            <a:noFill/>
            <a:miter lim="800000"/>
            <a:headEnd/>
            <a:tailEnd/>
          </a:ln>
          <a:effectLst/>
        </p:spPr>
      </p:pic>
      <p:pic>
        <p:nvPicPr>
          <p:cNvPr id="58371" name="Picture 3"/>
          <p:cNvPicPr>
            <a:picLocks noChangeAspect="1" noChangeArrowheads="1"/>
          </p:cNvPicPr>
          <p:nvPr/>
        </p:nvPicPr>
        <p:blipFill>
          <a:blip r:embed="rId3" cstate="print"/>
          <a:srcRect/>
          <a:stretch>
            <a:fillRect/>
          </a:stretch>
        </p:blipFill>
        <p:spPr bwMode="auto">
          <a:xfrm>
            <a:off x="395536" y="4437112"/>
            <a:ext cx="4412004" cy="1584176"/>
          </a:xfrm>
          <a:prstGeom prst="rect">
            <a:avLst/>
          </a:prstGeom>
          <a:noFill/>
          <a:ln w="9525">
            <a:noFill/>
            <a:miter lim="800000"/>
            <a:headEnd/>
            <a:tailEnd/>
          </a:ln>
          <a:effectLst/>
        </p:spPr>
      </p:pic>
      <p:sp>
        <p:nvSpPr>
          <p:cNvPr id="8" name="7 Rectángulo"/>
          <p:cNvSpPr/>
          <p:nvPr/>
        </p:nvSpPr>
        <p:spPr>
          <a:xfrm>
            <a:off x="5292080" y="5517232"/>
            <a:ext cx="2996333" cy="369332"/>
          </a:xfrm>
          <a:prstGeom prst="rect">
            <a:avLst/>
          </a:prstGeom>
        </p:spPr>
        <p:txBody>
          <a:bodyPr wrap="none">
            <a:spAutoFit/>
          </a:bodyPr>
          <a:lstStyle/>
          <a:p>
            <a:r>
              <a:rPr lang="es-ES" b="1" dirty="0" smtClean="0"/>
              <a:t>Ganancia Mensual </a:t>
            </a:r>
            <a:r>
              <a:rPr lang="es-ES" dirty="0" smtClean="0"/>
              <a:t>:406,0875 </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a:t>
            </a:r>
            <a:endParaRPr lang="es-EC" dirty="0"/>
          </a:p>
        </p:txBody>
      </p:sp>
      <p:sp>
        <p:nvSpPr>
          <p:cNvPr id="5" name="4 Rectángulo"/>
          <p:cNvSpPr/>
          <p:nvPr/>
        </p:nvSpPr>
        <p:spPr>
          <a:xfrm>
            <a:off x="251520" y="1268760"/>
            <a:ext cx="7848872" cy="5632311"/>
          </a:xfrm>
          <a:prstGeom prst="rect">
            <a:avLst/>
          </a:prstGeom>
        </p:spPr>
        <p:txBody>
          <a:bodyPr wrap="square">
            <a:spAutoFit/>
          </a:bodyPr>
          <a:lstStyle/>
          <a:p>
            <a:pPr marL="342900" lvl="0" indent="-342900" algn="just">
              <a:buFont typeface="+mj-lt"/>
              <a:buAutoNum type="alphaLcParenR"/>
            </a:pPr>
            <a:r>
              <a:rPr lang="es-ES" dirty="0">
                <a:solidFill>
                  <a:srgbClr val="2F2B20"/>
                </a:solidFill>
              </a:rPr>
              <a:t> </a:t>
            </a:r>
            <a:r>
              <a:rPr lang="es-EC" dirty="0" smtClean="0"/>
              <a:t> En la Parroquia de Atahualpa podemos observar que la primera fuente abastecedora está clasificada por el sector ganadero, floricultura y turismo.</a:t>
            </a:r>
          </a:p>
          <a:p>
            <a:pPr marL="342900" lvl="0" indent="-342900" algn="just">
              <a:buFont typeface="+mj-lt"/>
              <a:buAutoNum type="alphaLcParenR"/>
            </a:pPr>
            <a:endParaRPr lang="es-ES" dirty="0" smtClean="0"/>
          </a:p>
          <a:p>
            <a:pPr marL="342900" lvl="0" indent="-342900" algn="just">
              <a:buFont typeface="+mj-lt"/>
              <a:buAutoNum type="alphaLcParenR"/>
            </a:pPr>
            <a:r>
              <a:rPr lang="es-EC" dirty="0" smtClean="0"/>
              <a:t>Se observa varios problemas en el sector ganadero   pero el predominante es la falta de conocimiento y capacitación, pues ya que no tienen iniciativa de nuevos proyectos para solicitar apoyo en este caso de directivos de la parroquia de ATAHUALPA.</a:t>
            </a:r>
          </a:p>
          <a:p>
            <a:pPr marL="342900" lvl="0" indent="-342900" algn="just">
              <a:buFont typeface="+mj-lt"/>
              <a:buAutoNum type="alphaLcParenR"/>
            </a:pPr>
            <a:endParaRPr lang="es-ES" dirty="0" smtClean="0"/>
          </a:p>
          <a:p>
            <a:pPr marL="342900" lvl="0" indent="-342900" algn="just">
              <a:buFont typeface="+mj-lt"/>
              <a:buAutoNum type="alphaLcParenR"/>
            </a:pPr>
            <a:r>
              <a:rPr lang="es-EC" dirty="0" smtClean="0"/>
              <a:t>Uno de los principales problemas es que no existe ninguna comunidad ganadera ni una asociación, lo cual dificulta un desarrollo económico para la Parroquia rural de Atahualpa. </a:t>
            </a:r>
          </a:p>
          <a:p>
            <a:pPr marL="342900" lvl="0" indent="-342900" algn="just">
              <a:buFont typeface="+mj-lt"/>
              <a:buAutoNum type="alphaLcParenR"/>
            </a:pPr>
            <a:endParaRPr lang="es-ES" dirty="0" smtClean="0"/>
          </a:p>
          <a:p>
            <a:pPr marL="342900" lvl="0" indent="-342900" algn="just">
              <a:buFont typeface="+mj-lt"/>
              <a:buAutoNum type="alphaLcParenR"/>
            </a:pPr>
            <a:r>
              <a:rPr lang="es-EC" dirty="0" smtClean="0"/>
              <a:t>Con respecto al precio de venta de la leche Nestlé paga a cada ganadero lo considerado por el reglamento expuesto del Ministerio de Agricultura, Ganadería, Acuacultura y pesca (MAGAP). </a:t>
            </a:r>
          </a:p>
          <a:p>
            <a:pPr marL="342900" lvl="0" indent="-342900" algn="just">
              <a:buFont typeface="+mj-lt"/>
              <a:buAutoNum type="alphaLcParenR"/>
            </a:pPr>
            <a:endParaRPr lang="es-ES" dirty="0" smtClean="0"/>
          </a:p>
          <a:p>
            <a:pPr marL="342900" lvl="0" indent="-342900" algn="just">
              <a:buFont typeface="+mj-lt"/>
              <a:buAutoNum type="alphaLcParenR"/>
            </a:pPr>
            <a:r>
              <a:rPr lang="es-EC" dirty="0" smtClean="0"/>
              <a:t>Se observa que se tiene un centro de acopio lo cual permite mantener la calidad de la leche en buen estado, aunque no todos los ganaderos se abastecen con el tanque refrigerante para la producción lechera.</a:t>
            </a:r>
            <a:endParaRPr lang="es-ES" dirty="0" smtClean="0"/>
          </a:p>
          <a:p>
            <a:pPr algn="just"/>
            <a:endParaRPr lang="es-EC" dirty="0">
              <a:solidFill>
                <a:srgbClr val="2F2B20"/>
              </a:solidFill>
            </a:endParaRPr>
          </a:p>
        </p:txBody>
      </p:sp>
    </p:spTree>
    <p:extLst>
      <p:ext uri="{BB962C8B-B14F-4D97-AF65-F5344CB8AC3E}">
        <p14:creationId xmlns:p14="http://schemas.microsoft.com/office/powerpoint/2010/main" xmlns="" val="785477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 </a:t>
            </a:r>
            <a:endParaRPr lang="es-EC" dirty="0"/>
          </a:p>
        </p:txBody>
      </p:sp>
      <p:sp>
        <p:nvSpPr>
          <p:cNvPr id="4" name="3 Rectángulo"/>
          <p:cNvSpPr/>
          <p:nvPr/>
        </p:nvSpPr>
        <p:spPr>
          <a:xfrm>
            <a:off x="179512" y="1386468"/>
            <a:ext cx="7704856" cy="4801314"/>
          </a:xfrm>
          <a:prstGeom prst="rect">
            <a:avLst/>
          </a:prstGeom>
        </p:spPr>
        <p:txBody>
          <a:bodyPr wrap="square">
            <a:spAutoFit/>
          </a:bodyPr>
          <a:lstStyle/>
          <a:p>
            <a:pPr marL="342900" lvl="0" indent="-342900" algn="just">
              <a:buFont typeface="+mj-lt"/>
              <a:buAutoNum type="alphaLcParenR"/>
            </a:pPr>
            <a:r>
              <a:rPr lang="es-EC" dirty="0" smtClean="0"/>
              <a:t>Se recomienda a través del MAGAP brindar talleres sobre emprendimiento que permita a los productores de leche generar y producir nuevos productos a partir de la leche que están ordeñando.</a:t>
            </a:r>
          </a:p>
          <a:p>
            <a:pPr marL="342900" lvl="0" indent="-342900" algn="just">
              <a:buFont typeface="+mj-lt"/>
              <a:buAutoNum type="alphaLcParenR"/>
            </a:pPr>
            <a:endParaRPr lang="es-ES" dirty="0" smtClean="0"/>
          </a:p>
          <a:p>
            <a:pPr marL="342900" lvl="0" indent="-342900" algn="just">
              <a:buFont typeface="+mj-lt"/>
              <a:buAutoNum type="alphaLcParenR"/>
            </a:pPr>
            <a:r>
              <a:rPr lang="es-EC" dirty="0" smtClean="0"/>
              <a:t>Se observo que es necesario incrementar estrategias de mercado como la aplicación de nuevas líneas de productos que sean  derivados de la leche así como: yogurt, quesos (frescos y maduros), nata, mantequilla y cuajada.</a:t>
            </a:r>
          </a:p>
          <a:p>
            <a:pPr marL="342900" lvl="0" indent="-342900" algn="just">
              <a:buFont typeface="+mj-lt"/>
              <a:buAutoNum type="alphaLcParenR"/>
            </a:pPr>
            <a:endParaRPr lang="es-ES" dirty="0" smtClean="0"/>
          </a:p>
          <a:p>
            <a:pPr marL="342900" lvl="0" indent="-342900" algn="just">
              <a:buFont typeface="+mj-lt"/>
              <a:buAutoNum type="alphaLcParenR"/>
            </a:pPr>
            <a:r>
              <a:rPr lang="es-EC" dirty="0" smtClean="0"/>
              <a:t>En la zona de investigación presentan como desventaja la falta de maquinaria sofisticada para mejorar su nivel de producción ya que afecta directamente  a la rentabilidad y por ello reduce participación en el mercado.</a:t>
            </a:r>
            <a:endParaRPr lang="es-EC" smtClean="0"/>
          </a:p>
          <a:p>
            <a:pPr marL="342900" lvl="0" indent="-342900" algn="just">
              <a:buFont typeface="+mj-lt"/>
              <a:buAutoNum type="alphaLcParenR"/>
            </a:pPr>
            <a:endParaRPr lang="es-ES" dirty="0" smtClean="0"/>
          </a:p>
          <a:p>
            <a:pPr marL="342900" lvl="0" indent="-342900" algn="just">
              <a:buFont typeface="+mj-lt"/>
              <a:buAutoNum type="alphaLcParenR"/>
            </a:pPr>
            <a:r>
              <a:rPr lang="es-EC" dirty="0" smtClean="0"/>
              <a:t>En la parroquia de Atahualpa se cuenta con una Cooperativa de Ahorro y Crédito la misma que está arraigada a la ley de Economía Popular y Solidaria, motivando al emprendimiento vecinal para la implementación de productos innovadores con la intuición de un financiamiento externo.</a:t>
            </a:r>
            <a:endParaRPr lang="es-ES" dirty="0" smtClean="0"/>
          </a:p>
          <a:p>
            <a:pPr marL="285750" indent="-285750" algn="just"/>
            <a:endParaRPr lang="es-EC" dirty="0">
              <a:solidFill>
                <a:srgbClr val="2F2B20"/>
              </a:solidFill>
            </a:endParaRPr>
          </a:p>
        </p:txBody>
      </p:sp>
      <p:sp>
        <p:nvSpPr>
          <p:cNvPr id="5" name="4 Rectángulo"/>
          <p:cNvSpPr/>
          <p:nvPr/>
        </p:nvSpPr>
        <p:spPr>
          <a:xfrm>
            <a:off x="611560" y="2348880"/>
            <a:ext cx="7272808" cy="369332"/>
          </a:xfrm>
          <a:prstGeom prst="rect">
            <a:avLst/>
          </a:prstGeom>
        </p:spPr>
        <p:txBody>
          <a:bodyPr wrap="square">
            <a:spAutoFit/>
          </a:bodyPr>
          <a:lstStyle/>
          <a:p>
            <a:pPr algn="just"/>
            <a:r>
              <a:rPr lang="es-ES" b="1" dirty="0">
                <a:solidFill>
                  <a:srgbClr val="2F2B20"/>
                </a:solidFill>
              </a:rPr>
              <a:t> </a:t>
            </a:r>
            <a:endParaRPr lang="es-EC" dirty="0">
              <a:solidFill>
                <a:srgbClr val="2F2B20"/>
              </a:solidFill>
            </a:endParaRPr>
          </a:p>
        </p:txBody>
      </p:sp>
    </p:spTree>
    <p:extLst>
      <p:ext uri="{BB962C8B-B14F-4D97-AF65-F5344CB8AC3E}">
        <p14:creationId xmlns:p14="http://schemas.microsoft.com/office/powerpoint/2010/main" xmlns="" val="3012543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634082"/>
          </a:xfrm>
        </p:spPr>
        <p:txBody>
          <a:bodyPr/>
          <a:lstStyle/>
          <a:p>
            <a:pPr algn="ctr"/>
            <a:r>
              <a:rPr lang="es-EC" b="1" dirty="0" smtClean="0"/>
              <a:t>Capitulo I </a:t>
            </a:r>
            <a:endParaRPr lang="es-EC" b="1" dirty="0"/>
          </a:p>
        </p:txBody>
      </p:sp>
      <p:sp>
        <p:nvSpPr>
          <p:cNvPr id="3" name="2 CuadroTexto"/>
          <p:cNvSpPr txBox="1"/>
          <p:nvPr/>
        </p:nvSpPr>
        <p:spPr>
          <a:xfrm>
            <a:off x="179512" y="3573016"/>
            <a:ext cx="237626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EC" dirty="0" smtClean="0"/>
              <a:t>El </a:t>
            </a:r>
            <a:r>
              <a:rPr lang="es-EC" dirty="0"/>
              <a:t>75% </a:t>
            </a:r>
            <a:r>
              <a:rPr lang="es-EC" dirty="0" smtClean="0"/>
              <a:t>Sierra </a:t>
            </a:r>
          </a:p>
          <a:p>
            <a:pPr marL="285750" indent="-285750">
              <a:buFont typeface="Arial" panose="020B0604020202020204" pitchFamily="34" charset="0"/>
              <a:buChar char="•"/>
            </a:pPr>
            <a:r>
              <a:rPr lang="es-EC" dirty="0" smtClean="0"/>
              <a:t>El 19</a:t>
            </a:r>
            <a:r>
              <a:rPr lang="es-EC" dirty="0"/>
              <a:t>% </a:t>
            </a:r>
            <a:r>
              <a:rPr lang="es-EC" dirty="0" smtClean="0"/>
              <a:t> </a:t>
            </a:r>
            <a:r>
              <a:rPr lang="es-EC" dirty="0"/>
              <a:t>Costa </a:t>
            </a:r>
          </a:p>
          <a:p>
            <a:pPr marL="285750" indent="-285750">
              <a:buFont typeface="Arial" panose="020B0604020202020204" pitchFamily="34" charset="0"/>
              <a:buChar char="•"/>
            </a:pPr>
            <a:r>
              <a:rPr lang="es-EC" dirty="0" smtClean="0"/>
              <a:t> </a:t>
            </a:r>
            <a:r>
              <a:rPr lang="es-EC" dirty="0"/>
              <a:t>6% </a:t>
            </a:r>
            <a:r>
              <a:rPr lang="es-EC" dirty="0" smtClean="0"/>
              <a:t>regiones </a:t>
            </a:r>
            <a:r>
              <a:rPr lang="es-EC" dirty="0"/>
              <a:t>Oriente e Insular”.</a:t>
            </a:r>
            <a:endParaRPr lang="es-EC" dirty="0">
              <a:solidFill>
                <a:srgbClr val="2F2B20"/>
              </a:solidFill>
            </a:endParaRPr>
          </a:p>
        </p:txBody>
      </p:sp>
      <p:sp>
        <p:nvSpPr>
          <p:cNvPr id="6" name="5 CuadroTexto"/>
          <p:cNvSpPr txBox="1"/>
          <p:nvPr/>
        </p:nvSpPr>
        <p:spPr>
          <a:xfrm>
            <a:off x="5508104" y="3573016"/>
            <a:ext cx="205312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s-EC" dirty="0" smtClean="0"/>
              <a:t>Del</a:t>
            </a:r>
            <a:r>
              <a:rPr lang="es-EC" b="1" dirty="0" smtClean="0"/>
              <a:t>  </a:t>
            </a:r>
            <a:r>
              <a:rPr lang="es-EC" dirty="0" smtClean="0">
                <a:solidFill>
                  <a:srgbClr val="2F2B20"/>
                </a:solidFill>
              </a:rPr>
              <a:t>25% al 32% </a:t>
            </a:r>
          </a:p>
          <a:p>
            <a:pPr marL="285750" indent="-285750"/>
            <a:r>
              <a:rPr lang="es-EC" dirty="0" smtClean="0">
                <a:solidFill>
                  <a:srgbClr val="2F2B20"/>
                </a:solidFill>
              </a:rPr>
              <a:t>Producción Bruta.</a:t>
            </a:r>
          </a:p>
          <a:p>
            <a:pPr marL="285750" indent="-285750">
              <a:buFont typeface="Arial" pitchFamily="34" charset="0"/>
              <a:buChar char="•"/>
            </a:pPr>
            <a:r>
              <a:rPr lang="es-EC" dirty="0" smtClean="0">
                <a:solidFill>
                  <a:srgbClr val="2F2B20"/>
                </a:solidFill>
              </a:rPr>
              <a:t>2% Mermas</a:t>
            </a:r>
          </a:p>
          <a:p>
            <a:pPr marL="285750" indent="-285750">
              <a:buFont typeface="Arial" pitchFamily="34" charset="0"/>
              <a:buChar char="•"/>
            </a:pPr>
            <a:r>
              <a:rPr lang="es-EC" dirty="0" smtClean="0">
                <a:solidFill>
                  <a:srgbClr val="2F2B20"/>
                </a:solidFill>
              </a:rPr>
              <a:t>Consumo de terneros</a:t>
            </a:r>
          </a:p>
        </p:txBody>
      </p:sp>
      <p:sp>
        <p:nvSpPr>
          <p:cNvPr id="7" name="6 CuadroTexto"/>
          <p:cNvSpPr txBox="1"/>
          <p:nvPr/>
        </p:nvSpPr>
        <p:spPr>
          <a:xfrm>
            <a:off x="2411760" y="1556792"/>
            <a:ext cx="230464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r>
              <a:rPr lang="es-EC" b="1" dirty="0" smtClean="0"/>
              <a:t>Fuente de ingresos:</a:t>
            </a:r>
          </a:p>
          <a:p>
            <a:pPr marL="285750" indent="-285750">
              <a:buFont typeface="Arial" panose="020B0604020202020204" pitchFamily="34" charset="0"/>
              <a:buChar char="•"/>
            </a:pPr>
            <a:r>
              <a:rPr lang="es-EC" dirty="0" smtClean="0"/>
              <a:t>Sectores Rurales </a:t>
            </a:r>
          </a:p>
          <a:p>
            <a:pPr marL="285750" indent="-285750">
              <a:buFont typeface="Arial" panose="020B0604020202020204" pitchFamily="34" charset="0"/>
              <a:buChar char="•"/>
            </a:pPr>
            <a:r>
              <a:rPr lang="es-EC" dirty="0" smtClean="0">
                <a:solidFill>
                  <a:srgbClr val="2F2B20"/>
                </a:solidFill>
              </a:rPr>
              <a:t>Medio de Vida </a:t>
            </a:r>
          </a:p>
          <a:p>
            <a:pPr marL="285750" indent="-285750">
              <a:buFont typeface="Arial" panose="020B0604020202020204" pitchFamily="34" charset="0"/>
              <a:buChar char="•"/>
            </a:pPr>
            <a:r>
              <a:rPr lang="es-EC" dirty="0" smtClean="0">
                <a:solidFill>
                  <a:srgbClr val="2F2B20"/>
                </a:solidFill>
              </a:rPr>
              <a:t>Sustento Familiar </a:t>
            </a:r>
            <a:endParaRPr lang="es-EC" dirty="0">
              <a:solidFill>
                <a:srgbClr val="2F2B20"/>
              </a:solidFill>
            </a:endParaRPr>
          </a:p>
        </p:txBody>
      </p:sp>
      <p:sp>
        <p:nvSpPr>
          <p:cNvPr id="14" name="13 Flecha derecha"/>
          <p:cNvSpPr/>
          <p:nvPr/>
        </p:nvSpPr>
        <p:spPr>
          <a:xfrm>
            <a:off x="179512" y="1484784"/>
            <a:ext cx="1872208" cy="12241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s-EC" b="1" u="sng" dirty="0" smtClean="0">
                <a:solidFill>
                  <a:schemeClr val="tx1"/>
                </a:solidFill>
              </a:rPr>
              <a:t>Introducción</a:t>
            </a:r>
          </a:p>
          <a:p>
            <a:pPr algn="ctr"/>
            <a:endParaRPr lang="es-ES" dirty="0"/>
          </a:p>
        </p:txBody>
      </p:sp>
      <p:sp>
        <p:nvSpPr>
          <p:cNvPr id="17" name="16 CuadroTexto"/>
          <p:cNvSpPr txBox="1"/>
          <p:nvPr/>
        </p:nvSpPr>
        <p:spPr>
          <a:xfrm>
            <a:off x="2915816" y="3573016"/>
            <a:ext cx="205312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s-EC" dirty="0" smtClean="0"/>
              <a:t>30% Campo</a:t>
            </a:r>
          </a:p>
          <a:p>
            <a:pPr marL="285750" indent="-285750">
              <a:buFont typeface="Arial" pitchFamily="34" charset="0"/>
              <a:buChar char="•"/>
            </a:pPr>
            <a:r>
              <a:rPr lang="es-EC" dirty="0" smtClean="0">
                <a:solidFill>
                  <a:srgbClr val="2F2B20"/>
                </a:solidFill>
              </a:rPr>
              <a:t>63% Explotación Ganadera</a:t>
            </a:r>
          </a:p>
          <a:p>
            <a:pPr marL="285750" indent="-285750">
              <a:buFont typeface="Arial" pitchFamily="34" charset="0"/>
              <a:buChar char="•"/>
            </a:pPr>
            <a:r>
              <a:rPr lang="es-EC" dirty="0" smtClean="0">
                <a:solidFill>
                  <a:srgbClr val="2F2B20"/>
                </a:solidFill>
              </a:rPr>
              <a:t>19% Ganadería bobina</a:t>
            </a:r>
            <a:endParaRPr lang="es-EC" dirty="0">
              <a:solidFill>
                <a:srgbClr val="2F2B20"/>
              </a:solidFill>
            </a:endParaRPr>
          </a:p>
        </p:txBody>
      </p:sp>
      <p:sp>
        <p:nvSpPr>
          <p:cNvPr id="18" name="17 CuadroTexto"/>
          <p:cNvSpPr txBox="1"/>
          <p:nvPr/>
        </p:nvSpPr>
        <p:spPr>
          <a:xfrm>
            <a:off x="5076056" y="1844824"/>
            <a:ext cx="280831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r>
              <a:rPr lang="es-EC" dirty="0" smtClean="0"/>
              <a:t>Nivel de Rentabilidad</a:t>
            </a:r>
          </a:p>
          <a:p>
            <a:pPr marL="285750" indent="-285750"/>
            <a:endParaRPr lang="es-EC" b="1" dirty="0" smtClean="0"/>
          </a:p>
        </p:txBody>
      </p:sp>
    </p:spTree>
    <p:extLst>
      <p:ext uri="{BB962C8B-B14F-4D97-AF65-F5344CB8AC3E}">
        <p14:creationId xmlns:p14="http://schemas.microsoft.com/office/powerpoint/2010/main" xmlns="" val="408791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lecha derecha"/>
          <p:cNvSpPr/>
          <p:nvPr/>
        </p:nvSpPr>
        <p:spPr>
          <a:xfrm>
            <a:off x="179512" y="3284984"/>
            <a:ext cx="1872208" cy="12241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s-EC" b="1" u="sng" dirty="0" smtClean="0">
                <a:solidFill>
                  <a:schemeClr val="tx1"/>
                </a:solidFill>
              </a:rPr>
              <a:t>Justificación</a:t>
            </a:r>
          </a:p>
          <a:p>
            <a:pPr algn="ctr"/>
            <a:endParaRPr lang="es-ES" dirty="0"/>
          </a:p>
        </p:txBody>
      </p:sp>
      <p:sp>
        <p:nvSpPr>
          <p:cNvPr id="7" name="6 Rectángulo"/>
          <p:cNvSpPr/>
          <p:nvPr/>
        </p:nvSpPr>
        <p:spPr>
          <a:xfrm>
            <a:off x="2555776" y="3356992"/>
            <a:ext cx="1944216"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r>
              <a:rPr lang="es-EC" dirty="0" smtClean="0">
                <a:solidFill>
                  <a:srgbClr val="2F2B20"/>
                </a:solidFill>
              </a:rPr>
              <a:t>Meta de la Ganadería Moderna</a:t>
            </a:r>
            <a:endParaRPr lang="es-EC" dirty="0">
              <a:solidFill>
                <a:srgbClr val="2F2B20"/>
              </a:solidFill>
            </a:endParaRPr>
          </a:p>
        </p:txBody>
      </p:sp>
      <p:sp>
        <p:nvSpPr>
          <p:cNvPr id="8" name="7 CuadroTexto"/>
          <p:cNvSpPr txBox="1"/>
          <p:nvPr/>
        </p:nvSpPr>
        <p:spPr>
          <a:xfrm>
            <a:off x="5004048" y="4725144"/>
            <a:ext cx="324036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r>
              <a:rPr lang="es-EC" dirty="0" smtClean="0">
                <a:solidFill>
                  <a:srgbClr val="2F2B20"/>
                </a:solidFill>
              </a:rPr>
              <a:t>Pisos climáticos:</a:t>
            </a:r>
          </a:p>
          <a:p>
            <a:pPr marL="285750" indent="-285750">
              <a:buFont typeface="Arial" pitchFamily="34" charset="0"/>
              <a:buChar char="•"/>
            </a:pPr>
            <a:r>
              <a:rPr lang="es-EC" dirty="0" smtClean="0">
                <a:solidFill>
                  <a:srgbClr val="2F2B20"/>
                </a:solidFill>
              </a:rPr>
              <a:t>Cálido Seco – Sector Cubi</a:t>
            </a:r>
          </a:p>
          <a:p>
            <a:pPr marL="285750" indent="-285750">
              <a:buFont typeface="Arial" pitchFamily="34" charset="0"/>
              <a:buChar char="•"/>
            </a:pPr>
            <a:r>
              <a:rPr lang="es-EC" dirty="0" smtClean="0">
                <a:solidFill>
                  <a:srgbClr val="2F2B20"/>
                </a:solidFill>
              </a:rPr>
              <a:t>Frio Paramo –Mojanda y Mojandita</a:t>
            </a:r>
          </a:p>
        </p:txBody>
      </p:sp>
      <p:sp>
        <p:nvSpPr>
          <p:cNvPr id="9" name="8 CuadroTexto"/>
          <p:cNvSpPr txBox="1"/>
          <p:nvPr/>
        </p:nvSpPr>
        <p:spPr>
          <a:xfrm>
            <a:off x="5076056" y="2564904"/>
            <a:ext cx="324036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s-EC" dirty="0" smtClean="0">
                <a:solidFill>
                  <a:srgbClr val="2F2B20"/>
                </a:solidFill>
              </a:rPr>
              <a:t>Uso de Tecnología</a:t>
            </a:r>
          </a:p>
          <a:p>
            <a:pPr marL="285750" indent="-285750">
              <a:buFont typeface="Arial" pitchFamily="34" charset="0"/>
              <a:buChar char="•"/>
            </a:pPr>
            <a:r>
              <a:rPr lang="es-EC" dirty="0" smtClean="0">
                <a:solidFill>
                  <a:srgbClr val="2F2B20"/>
                </a:solidFill>
              </a:rPr>
              <a:t>Clima de 1800 a 3777msnm</a:t>
            </a:r>
          </a:p>
          <a:p>
            <a:pPr marL="285750" indent="-285750">
              <a:buFont typeface="Arial" pitchFamily="34" charset="0"/>
              <a:buChar char="•"/>
            </a:pPr>
            <a:r>
              <a:rPr lang="es-EC" dirty="0" smtClean="0">
                <a:solidFill>
                  <a:srgbClr val="2F2B20"/>
                </a:solidFill>
              </a:rPr>
              <a:t>Generación de empleo</a:t>
            </a:r>
            <a:endParaRPr lang="es-EC" dirty="0">
              <a:solidFill>
                <a:srgbClr val="2F2B20"/>
              </a:solidFill>
            </a:endParaRPr>
          </a:p>
        </p:txBody>
      </p:sp>
      <p:cxnSp>
        <p:nvCxnSpPr>
          <p:cNvPr id="11" name="10 Forma"/>
          <p:cNvCxnSpPr>
            <a:stCxn id="7" idx="0"/>
          </p:cNvCxnSpPr>
          <p:nvPr/>
        </p:nvCxnSpPr>
        <p:spPr>
          <a:xfrm rot="5400000" flipH="1" flipV="1">
            <a:off x="4121950" y="2474894"/>
            <a:ext cx="288032" cy="147616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3" name="12 Forma"/>
          <p:cNvCxnSpPr>
            <a:stCxn id="7" idx="2"/>
            <a:endCxn id="8" idx="1"/>
          </p:cNvCxnSpPr>
          <p:nvPr/>
        </p:nvCxnSpPr>
        <p:spPr>
          <a:xfrm rot="16200000" flipH="1">
            <a:off x="3893876" y="4215136"/>
            <a:ext cx="744181" cy="1476164"/>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8" name="17 Flecha derecha"/>
          <p:cNvSpPr/>
          <p:nvPr/>
        </p:nvSpPr>
        <p:spPr>
          <a:xfrm>
            <a:off x="323528" y="260648"/>
            <a:ext cx="2016224" cy="172819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s-EC" b="1" u="sng" dirty="0" smtClean="0">
                <a:solidFill>
                  <a:schemeClr val="tx1"/>
                </a:solidFill>
              </a:rPr>
              <a:t>Planteamiento del Problema</a:t>
            </a:r>
          </a:p>
          <a:p>
            <a:pPr algn="ctr"/>
            <a:endParaRPr lang="es-ES" dirty="0"/>
          </a:p>
        </p:txBody>
      </p:sp>
      <p:sp>
        <p:nvSpPr>
          <p:cNvPr id="20" name="19 CuadroTexto"/>
          <p:cNvSpPr txBox="1"/>
          <p:nvPr/>
        </p:nvSpPr>
        <p:spPr>
          <a:xfrm>
            <a:off x="3707904" y="404664"/>
            <a:ext cx="205312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s-EC" dirty="0" smtClean="0">
                <a:solidFill>
                  <a:srgbClr val="2F2B20"/>
                </a:solidFill>
              </a:rPr>
              <a:t>Enfoque Comunitario</a:t>
            </a:r>
          </a:p>
          <a:p>
            <a:pPr marL="285750" indent="-285750">
              <a:buFont typeface="Arial" pitchFamily="34" charset="0"/>
              <a:buChar char="•"/>
            </a:pPr>
            <a:r>
              <a:rPr lang="es-EC" dirty="0" smtClean="0">
                <a:solidFill>
                  <a:srgbClr val="2F2B20"/>
                </a:solidFill>
              </a:rPr>
              <a:t>Falta de conocimiento EPYS y Buenas P.</a:t>
            </a:r>
            <a:endParaRPr lang="es-EC" dirty="0">
              <a:solidFill>
                <a:srgbClr val="2F2B2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1805" y="260648"/>
            <a:ext cx="763284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2" algn="ctr"/>
            <a:r>
              <a:rPr lang="es-ES" b="1" dirty="0">
                <a:solidFill>
                  <a:srgbClr val="2F2B20"/>
                </a:solidFill>
              </a:rPr>
              <a:t>Objetivo general </a:t>
            </a:r>
          </a:p>
          <a:p>
            <a:pPr algn="ctr"/>
            <a:r>
              <a:rPr lang="es-EC" dirty="0" smtClean="0"/>
              <a:t>Determinar el grado de desarrollo económico en la parroquia de Atahualpa mediante el emprendimiento lácteo comunal.</a:t>
            </a:r>
            <a:endParaRPr lang="es-ES" dirty="0" smtClean="0"/>
          </a:p>
          <a:p>
            <a:pPr algn="ctr"/>
            <a:endParaRPr lang="es-EC" dirty="0">
              <a:solidFill>
                <a:srgbClr val="2F2B20"/>
              </a:solidFill>
            </a:endParaRPr>
          </a:p>
        </p:txBody>
      </p:sp>
      <p:sp>
        <p:nvSpPr>
          <p:cNvPr id="7" name="6 Rectángulo"/>
          <p:cNvSpPr/>
          <p:nvPr/>
        </p:nvSpPr>
        <p:spPr>
          <a:xfrm>
            <a:off x="323528" y="1700808"/>
            <a:ext cx="7264246"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2" algn="just"/>
            <a:r>
              <a:rPr lang="es-ES" b="1" dirty="0">
                <a:solidFill>
                  <a:srgbClr val="2F2B20"/>
                </a:solidFill>
              </a:rPr>
              <a:t>Objetivos específicos </a:t>
            </a:r>
            <a:endParaRPr lang="es-EC" dirty="0">
              <a:solidFill>
                <a:srgbClr val="2F2B20"/>
              </a:solidFill>
            </a:endParaRPr>
          </a:p>
          <a:p>
            <a:pPr lvl="0"/>
            <a:r>
              <a:rPr lang="es-EC" dirty="0" smtClean="0"/>
              <a:t>Diagnosticar la problemática de la producción  lechera en la Parroquia de Atahualpa.</a:t>
            </a:r>
            <a:endParaRPr lang="es-ES" dirty="0"/>
          </a:p>
        </p:txBody>
      </p:sp>
      <p:sp>
        <p:nvSpPr>
          <p:cNvPr id="9" name="8 Rectángulo"/>
          <p:cNvSpPr/>
          <p:nvPr/>
        </p:nvSpPr>
        <p:spPr>
          <a:xfrm>
            <a:off x="273370" y="2996952"/>
            <a:ext cx="7034934"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C" dirty="0" smtClean="0"/>
              <a:t>Definir  métodos de investigación que viabilicen el levantamiento de datos, así como el análisis e interpretación de resultados,  para el desarrollo económico  en el emprendimiento lácteo  comunal.</a:t>
            </a:r>
            <a:endParaRPr lang="es-ES" dirty="0"/>
          </a:p>
        </p:txBody>
      </p:sp>
      <p:sp>
        <p:nvSpPr>
          <p:cNvPr id="10" name="9 Rectángulo"/>
          <p:cNvSpPr/>
          <p:nvPr/>
        </p:nvSpPr>
        <p:spPr>
          <a:xfrm>
            <a:off x="309464" y="4064834"/>
            <a:ext cx="685482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C" dirty="0" smtClean="0"/>
              <a:t>Analizar estadísticamente las variables identificadas como factores del emprendimiento  lácteo comunal para el desarrollo económico.</a:t>
            </a:r>
            <a:endParaRPr lang="es-ES" dirty="0"/>
          </a:p>
        </p:txBody>
      </p:sp>
      <p:sp>
        <p:nvSpPr>
          <p:cNvPr id="11" name="10 Rectángulo"/>
          <p:cNvSpPr/>
          <p:nvPr/>
        </p:nvSpPr>
        <p:spPr>
          <a:xfrm>
            <a:off x="251520" y="4941168"/>
            <a:ext cx="5666782"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s-EC" dirty="0" smtClean="0"/>
              <a:t>Proponer un análisis de desarrollo económico mediante el emprendimiento lácteo comunal.</a:t>
            </a:r>
            <a:endParaRPr lang="es-ES" dirty="0"/>
          </a:p>
        </p:txBody>
      </p:sp>
    </p:spTree>
    <p:extLst>
      <p:ext uri="{BB962C8B-B14F-4D97-AF65-F5344CB8AC3E}">
        <p14:creationId xmlns:p14="http://schemas.microsoft.com/office/powerpoint/2010/main" xmlns="" val="2915309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II</a:t>
            </a:r>
            <a:endParaRPr lang="es-EC" dirty="0"/>
          </a:p>
        </p:txBody>
      </p:sp>
      <p:sp>
        <p:nvSpPr>
          <p:cNvPr id="5" name="4 CuadroTexto"/>
          <p:cNvSpPr txBox="1"/>
          <p:nvPr/>
        </p:nvSpPr>
        <p:spPr>
          <a:xfrm>
            <a:off x="385047" y="1622764"/>
            <a:ext cx="3240360" cy="369332"/>
          </a:xfrm>
          <a:prstGeom prst="rect">
            <a:avLst/>
          </a:prstGeom>
          <a:solidFill>
            <a:schemeClr val="accent2">
              <a:lumMod val="20000"/>
              <a:lumOff val="80000"/>
            </a:schemeClr>
          </a:solidFill>
          <a:ln>
            <a:solidFill>
              <a:srgbClr val="92D050"/>
            </a:solidFill>
          </a:ln>
        </p:spPr>
        <p:txBody>
          <a:bodyPr wrap="square" rtlCol="0">
            <a:spAutoFit/>
          </a:bodyPr>
          <a:lstStyle/>
          <a:p>
            <a:pPr algn="ctr"/>
            <a:r>
              <a:rPr lang="es-EC" dirty="0" smtClean="0">
                <a:solidFill>
                  <a:srgbClr val="2F2B20"/>
                </a:solidFill>
              </a:rPr>
              <a:t>Revisión de la Literatura </a:t>
            </a:r>
            <a:endParaRPr lang="es-EC" dirty="0">
              <a:solidFill>
                <a:srgbClr val="2F2B20"/>
              </a:solidFill>
            </a:endParaRPr>
          </a:p>
        </p:txBody>
      </p:sp>
      <p:sp>
        <p:nvSpPr>
          <p:cNvPr id="8" name="7 CuadroTexto"/>
          <p:cNvSpPr txBox="1"/>
          <p:nvPr/>
        </p:nvSpPr>
        <p:spPr>
          <a:xfrm>
            <a:off x="1447165" y="2699628"/>
            <a:ext cx="11161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solidFill>
                  <a:srgbClr val="2F2B20"/>
                </a:solidFill>
              </a:rPr>
              <a:t>Variables</a:t>
            </a:r>
          </a:p>
        </p:txBody>
      </p:sp>
      <p:sp>
        <p:nvSpPr>
          <p:cNvPr id="10" name="9 CuadroTexto"/>
          <p:cNvSpPr txBox="1"/>
          <p:nvPr/>
        </p:nvSpPr>
        <p:spPr>
          <a:xfrm>
            <a:off x="971600" y="6237312"/>
            <a:ext cx="225173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solidFill>
                  <a:srgbClr val="2F2B20"/>
                </a:solidFill>
              </a:rPr>
              <a:t>Variable dependiente </a:t>
            </a:r>
          </a:p>
        </p:txBody>
      </p:sp>
      <p:sp>
        <p:nvSpPr>
          <p:cNvPr id="11" name="10 CuadroTexto"/>
          <p:cNvSpPr txBox="1"/>
          <p:nvPr/>
        </p:nvSpPr>
        <p:spPr>
          <a:xfrm>
            <a:off x="1547664" y="4941168"/>
            <a:ext cx="26837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solidFill>
                  <a:srgbClr val="2F2B20"/>
                </a:solidFill>
              </a:rPr>
              <a:t>Variable independiente </a:t>
            </a:r>
          </a:p>
        </p:txBody>
      </p:sp>
      <p:sp>
        <p:nvSpPr>
          <p:cNvPr id="12" name="11 CuadroTexto"/>
          <p:cNvSpPr txBox="1"/>
          <p:nvPr/>
        </p:nvSpPr>
        <p:spPr>
          <a:xfrm>
            <a:off x="3779912" y="2708920"/>
            <a:ext cx="15121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solidFill>
                  <a:srgbClr val="2F2B20"/>
                </a:solidFill>
              </a:rPr>
              <a:t>Dimensiones</a:t>
            </a:r>
          </a:p>
        </p:txBody>
      </p:sp>
      <p:cxnSp>
        <p:nvCxnSpPr>
          <p:cNvPr id="14" name="13 Conector recto de flecha"/>
          <p:cNvCxnSpPr/>
          <p:nvPr/>
        </p:nvCxnSpPr>
        <p:spPr>
          <a:xfrm flipH="1">
            <a:off x="899592" y="3068960"/>
            <a:ext cx="1105635" cy="3425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8" idx="2"/>
            <a:endCxn id="11" idx="1"/>
          </p:cNvCxnSpPr>
          <p:nvPr/>
        </p:nvCxnSpPr>
        <p:spPr>
          <a:xfrm flipH="1">
            <a:off x="1547664" y="3068960"/>
            <a:ext cx="457563" cy="2056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5" idx="2"/>
            <a:endCxn id="8" idx="0"/>
          </p:cNvCxnSpPr>
          <p:nvPr/>
        </p:nvCxnSpPr>
        <p:spPr>
          <a:xfrm>
            <a:off x="2005227" y="1992096"/>
            <a:ext cx="0" cy="707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995936" y="5877272"/>
            <a:ext cx="1800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solidFill>
                  <a:srgbClr val="2F2B20"/>
                </a:solidFill>
              </a:rPr>
              <a:t>Emprendimiento Lácteo Comunal</a:t>
            </a:r>
            <a:endParaRPr lang="es-EC" dirty="0">
              <a:solidFill>
                <a:srgbClr val="2F2B20"/>
              </a:solidFill>
            </a:endParaRPr>
          </a:p>
        </p:txBody>
      </p:sp>
      <p:sp>
        <p:nvSpPr>
          <p:cNvPr id="25" name="24 CuadroTexto"/>
          <p:cNvSpPr txBox="1"/>
          <p:nvPr/>
        </p:nvSpPr>
        <p:spPr>
          <a:xfrm>
            <a:off x="3779912" y="4005064"/>
            <a:ext cx="1800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solidFill>
                  <a:srgbClr val="2F2B20"/>
                </a:solidFill>
              </a:rPr>
              <a:t>Desarrollo económico </a:t>
            </a:r>
            <a:endParaRPr lang="es-EC" dirty="0">
              <a:solidFill>
                <a:srgbClr val="2F2B20"/>
              </a:solidFill>
            </a:endParaRPr>
          </a:p>
        </p:txBody>
      </p:sp>
      <p:sp>
        <p:nvSpPr>
          <p:cNvPr id="36" name="35 CuadroTexto"/>
          <p:cNvSpPr txBox="1"/>
          <p:nvPr/>
        </p:nvSpPr>
        <p:spPr>
          <a:xfrm>
            <a:off x="6156176" y="5373216"/>
            <a:ext cx="216024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solidFill>
                  <a:srgbClr val="2F2B20"/>
                </a:solidFill>
              </a:rPr>
              <a:t>Producción Láctea</a:t>
            </a:r>
            <a:endParaRPr lang="es-EC" dirty="0">
              <a:solidFill>
                <a:srgbClr val="2F2B20"/>
              </a:solidFill>
            </a:endParaRPr>
          </a:p>
        </p:txBody>
      </p:sp>
      <p:sp>
        <p:nvSpPr>
          <p:cNvPr id="37" name="36 CuadroTexto"/>
          <p:cNvSpPr txBox="1"/>
          <p:nvPr/>
        </p:nvSpPr>
        <p:spPr>
          <a:xfrm>
            <a:off x="5940152" y="4509120"/>
            <a:ext cx="198173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solidFill>
                  <a:srgbClr val="2F2B20"/>
                </a:solidFill>
              </a:rPr>
              <a:t>Sostenibilidad</a:t>
            </a:r>
            <a:endParaRPr lang="es-EC" dirty="0">
              <a:solidFill>
                <a:srgbClr val="2F2B20"/>
              </a:solidFill>
            </a:endParaRPr>
          </a:p>
        </p:txBody>
      </p:sp>
      <p:sp>
        <p:nvSpPr>
          <p:cNvPr id="47" name="46 CuadroTexto"/>
          <p:cNvSpPr txBox="1"/>
          <p:nvPr/>
        </p:nvSpPr>
        <p:spPr>
          <a:xfrm>
            <a:off x="6084168" y="3068960"/>
            <a:ext cx="216024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solidFill>
                  <a:srgbClr val="2F2B20"/>
                </a:solidFill>
              </a:rPr>
              <a:t>Sustentabilidad</a:t>
            </a:r>
          </a:p>
        </p:txBody>
      </p:sp>
      <p:cxnSp>
        <p:nvCxnSpPr>
          <p:cNvPr id="54" name="53 Conector recto de flecha"/>
          <p:cNvCxnSpPr/>
          <p:nvPr/>
        </p:nvCxnSpPr>
        <p:spPr>
          <a:xfrm flipV="1">
            <a:off x="4932040" y="5589240"/>
            <a:ext cx="1188132" cy="293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25" idx="3"/>
            <a:endCxn id="47" idx="1"/>
          </p:cNvCxnSpPr>
          <p:nvPr/>
        </p:nvCxnSpPr>
        <p:spPr>
          <a:xfrm flipV="1">
            <a:off x="5580112" y="3253626"/>
            <a:ext cx="504056" cy="1074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a:stCxn id="25" idx="3"/>
            <a:endCxn id="37" idx="1"/>
          </p:cNvCxnSpPr>
          <p:nvPr/>
        </p:nvCxnSpPr>
        <p:spPr>
          <a:xfrm>
            <a:off x="5580112" y="4328230"/>
            <a:ext cx="360040" cy="365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35015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2F2B20"/>
                </a:solidFill>
              </a:rPr>
              <a:t/>
            </a:r>
            <a:br>
              <a:rPr lang="es-EC" dirty="0" smtClean="0">
                <a:solidFill>
                  <a:srgbClr val="2F2B20"/>
                </a:solidFill>
              </a:rPr>
            </a:br>
            <a:endParaRPr lang="es-ES" dirty="0"/>
          </a:p>
        </p:txBody>
      </p:sp>
      <p:graphicFrame>
        <p:nvGraphicFramePr>
          <p:cNvPr id="7" name="6 Marcador de contenido"/>
          <p:cNvGraphicFramePr>
            <a:graphicFrameLocks noGrp="1"/>
          </p:cNvGraphicFramePr>
          <p:nvPr>
            <p:ph idx="1"/>
          </p:nvPr>
        </p:nvGraphicFramePr>
        <p:xfrm>
          <a:off x="395536" y="332656"/>
          <a:ext cx="7488832" cy="2194560"/>
        </p:xfrm>
        <a:graphic>
          <a:graphicData uri="http://schemas.openxmlformats.org/drawingml/2006/table">
            <a:tbl>
              <a:tblPr/>
              <a:tblGrid>
                <a:gridCol w="4688211"/>
                <a:gridCol w="2800621"/>
              </a:tblGrid>
              <a:tr h="266700">
                <a:tc gridSpan="2">
                  <a:txBody>
                    <a:bodyPr/>
                    <a:lstStyle/>
                    <a:p>
                      <a:endParaRPr lang="es-ES"/>
                    </a:p>
                  </a:txBody>
                  <a:tcPr marL="44450" marR="44450" marT="0" marB="0" anchor="b">
                    <a:lnL>
                      <a:noFill/>
                    </a:lnL>
                    <a:lnR>
                      <a:noFill/>
                    </a:lnR>
                    <a:lnT>
                      <a:noFill/>
                    </a:lnT>
                    <a:lnB>
                      <a:noFill/>
                    </a:lnB>
                  </a:tcPr>
                </a:tc>
                <a:tc hMerge="1">
                  <a:txBody>
                    <a:bodyPr/>
                    <a:lstStyle/>
                    <a:p>
                      <a:endParaRPr lang="es-ES"/>
                    </a:p>
                  </a:txBody>
                  <a:tcPr/>
                </a:tc>
              </a:tr>
              <a:tr h="266700">
                <a:tc>
                  <a:txBody>
                    <a:bodyPr/>
                    <a:lstStyle/>
                    <a:p>
                      <a:endParaRPr lang="es-ES"/>
                    </a:p>
                  </a:txBody>
                  <a:tcPr marL="44450" marR="44450" marT="0" marB="0" anchor="b">
                    <a:lnL>
                      <a:noFill/>
                    </a:lnL>
                    <a:lnR>
                      <a:noFill/>
                    </a:lnR>
                    <a:lnT>
                      <a:noFill/>
                    </a:lnT>
                    <a:lnB>
                      <a:noFill/>
                    </a:lnB>
                  </a:tcPr>
                </a:tc>
                <a:tc>
                  <a:txBody>
                    <a:bodyPr/>
                    <a:lstStyle/>
                    <a:p>
                      <a:endParaRPr lang="es-ES"/>
                    </a:p>
                  </a:txBody>
                  <a:tcPr marL="44450" marR="44450" marT="0" marB="0" anchor="b">
                    <a:lnL>
                      <a:noFill/>
                    </a:lnL>
                    <a:lnR>
                      <a:noFill/>
                    </a:lnR>
                    <a:lnT>
                      <a:noFill/>
                    </a:lnT>
                    <a:lnB>
                      <a:noFill/>
                    </a:lnB>
                  </a:tcPr>
                </a:tc>
              </a:tr>
              <a:tr h="266700">
                <a:tc>
                  <a:txBody>
                    <a:bodyPr/>
                    <a:lstStyle/>
                    <a:p>
                      <a:endParaRPr lang="es-ES"/>
                    </a:p>
                  </a:txBody>
                  <a:tcPr marL="44450" marR="44450" marT="0" marB="0" anchor="b">
                    <a:lnL>
                      <a:noFill/>
                    </a:lnL>
                    <a:lnR>
                      <a:noFill/>
                    </a:lnR>
                    <a:lnT>
                      <a:noFill/>
                    </a:lnT>
                    <a:lnB>
                      <a:noFill/>
                    </a:lnB>
                  </a:tcPr>
                </a:tc>
                <a:tc>
                  <a:txBody>
                    <a:bodyPr/>
                    <a:lstStyle/>
                    <a:p>
                      <a:endParaRPr lang="es-ES"/>
                    </a:p>
                  </a:txBody>
                  <a:tcPr marL="44450" marR="44450" marT="0" marB="0" anchor="b">
                    <a:lnL>
                      <a:noFill/>
                    </a:lnL>
                    <a:lnR>
                      <a:noFill/>
                    </a:lnR>
                    <a:lnT>
                      <a:noFill/>
                    </a:lnT>
                    <a:lnB>
                      <a:noFill/>
                    </a:lnB>
                  </a:tcPr>
                </a:tc>
              </a:tr>
              <a:tr h="266700">
                <a:tc>
                  <a:txBody>
                    <a:bodyPr/>
                    <a:lstStyle/>
                    <a:p>
                      <a:endParaRPr lang="es-ES"/>
                    </a:p>
                  </a:txBody>
                  <a:tcPr marL="44450" marR="44450" marT="0" marB="0" anchor="b">
                    <a:lnL>
                      <a:noFill/>
                    </a:lnL>
                    <a:lnR>
                      <a:noFill/>
                    </a:lnR>
                    <a:lnT>
                      <a:noFill/>
                    </a:lnT>
                    <a:lnB>
                      <a:noFill/>
                    </a:lnB>
                  </a:tcPr>
                </a:tc>
                <a:tc>
                  <a:txBody>
                    <a:bodyPr/>
                    <a:lstStyle/>
                    <a:p>
                      <a:endParaRPr lang="es-ES"/>
                    </a:p>
                  </a:txBody>
                  <a:tcPr marL="44450" marR="44450" marT="0" marB="0" anchor="b">
                    <a:lnL>
                      <a:noFill/>
                    </a:lnL>
                    <a:lnR>
                      <a:noFill/>
                    </a:lnR>
                    <a:lnT>
                      <a:noFill/>
                    </a:lnT>
                    <a:lnB>
                      <a:noFill/>
                    </a:lnB>
                  </a:tcPr>
                </a:tc>
              </a:tr>
              <a:tr h="266700">
                <a:tc>
                  <a:txBody>
                    <a:bodyPr/>
                    <a:lstStyle/>
                    <a:p>
                      <a:endParaRPr lang="es-ES"/>
                    </a:p>
                  </a:txBody>
                  <a:tcPr marL="44450" marR="44450" marT="0" marB="0" anchor="b">
                    <a:lnL>
                      <a:noFill/>
                    </a:lnL>
                    <a:lnR>
                      <a:noFill/>
                    </a:lnR>
                    <a:lnT>
                      <a:noFill/>
                    </a:lnT>
                    <a:lnB>
                      <a:noFill/>
                    </a:lnB>
                  </a:tcPr>
                </a:tc>
                <a:tc>
                  <a:txBody>
                    <a:bodyPr/>
                    <a:lstStyle/>
                    <a:p>
                      <a:endParaRPr lang="es-ES"/>
                    </a:p>
                  </a:txBody>
                  <a:tcPr marL="44450" marR="44450" marT="0" marB="0" anchor="b">
                    <a:lnL>
                      <a:noFill/>
                    </a:lnL>
                    <a:lnR>
                      <a:noFill/>
                    </a:lnR>
                    <a:lnT>
                      <a:noFill/>
                    </a:lnT>
                    <a:lnB>
                      <a:noFill/>
                    </a:lnB>
                  </a:tcPr>
                </a:tc>
              </a:tr>
              <a:tr h="266700">
                <a:tc>
                  <a:txBody>
                    <a:bodyPr/>
                    <a:lstStyle/>
                    <a:p>
                      <a:endParaRPr lang="es-ES"/>
                    </a:p>
                  </a:txBody>
                  <a:tcPr marL="44450" marR="44450" marT="0" marB="0" anchor="b">
                    <a:lnL>
                      <a:noFill/>
                    </a:lnL>
                    <a:lnR>
                      <a:noFill/>
                    </a:lnR>
                    <a:lnT>
                      <a:noFill/>
                    </a:lnT>
                    <a:lnB>
                      <a:noFill/>
                    </a:lnB>
                  </a:tcPr>
                </a:tc>
                <a:tc>
                  <a:txBody>
                    <a:bodyPr/>
                    <a:lstStyle/>
                    <a:p>
                      <a:endParaRPr lang="es-ES"/>
                    </a:p>
                  </a:txBody>
                  <a:tcPr marL="44450" marR="44450" marT="0" marB="0" anchor="b">
                    <a:lnL>
                      <a:noFill/>
                    </a:lnL>
                    <a:lnR>
                      <a:noFill/>
                    </a:lnR>
                    <a:lnT>
                      <a:noFill/>
                    </a:lnT>
                    <a:lnB>
                      <a:noFill/>
                    </a:lnB>
                  </a:tcPr>
                </a:tc>
              </a:tr>
              <a:tr h="266700">
                <a:tc>
                  <a:txBody>
                    <a:bodyPr/>
                    <a:lstStyle/>
                    <a:p>
                      <a:endParaRPr lang="es-ES"/>
                    </a:p>
                  </a:txBody>
                  <a:tcPr marL="44450" marR="44450" marT="0" marB="0" anchor="b">
                    <a:lnL>
                      <a:noFill/>
                    </a:lnL>
                    <a:lnR>
                      <a:noFill/>
                    </a:lnR>
                    <a:lnT>
                      <a:noFill/>
                    </a:lnT>
                    <a:lnB>
                      <a:noFill/>
                    </a:lnB>
                  </a:tcPr>
                </a:tc>
                <a:tc>
                  <a:txBody>
                    <a:bodyPr/>
                    <a:lstStyle/>
                    <a:p>
                      <a:endParaRPr lang="es-ES"/>
                    </a:p>
                  </a:txBody>
                  <a:tcPr marL="44450" marR="44450" marT="0" marB="0" anchor="b">
                    <a:lnL>
                      <a:noFill/>
                    </a:lnL>
                    <a:lnR>
                      <a:noFill/>
                    </a:lnR>
                    <a:lnT>
                      <a:noFill/>
                    </a:lnT>
                    <a:lnB>
                      <a:noFill/>
                    </a:lnB>
                  </a:tcPr>
                </a:tc>
              </a:tr>
              <a:tr h="266700">
                <a:tc>
                  <a:txBody>
                    <a:bodyPr/>
                    <a:lstStyle/>
                    <a:p>
                      <a:endParaRPr lang="es-ES"/>
                    </a:p>
                  </a:txBody>
                  <a:tcPr marL="44450" marR="44450" marT="0" marB="0" anchor="b">
                    <a:lnL>
                      <a:noFill/>
                    </a:lnL>
                    <a:lnR>
                      <a:noFill/>
                    </a:lnR>
                    <a:lnT>
                      <a:noFill/>
                    </a:lnT>
                    <a:lnB>
                      <a:noFill/>
                    </a:lnB>
                  </a:tcPr>
                </a:tc>
                <a:tc>
                  <a:txBody>
                    <a:bodyPr/>
                    <a:lstStyle/>
                    <a:p>
                      <a:endParaRPr lang="es-ES" dirty="0"/>
                    </a:p>
                  </a:txBody>
                  <a:tcPr marL="44450" marR="44450" marT="0" marB="0" anchor="b">
                    <a:lnL>
                      <a:noFill/>
                    </a:lnL>
                    <a:lnR>
                      <a:noFill/>
                    </a:lnR>
                    <a:lnT>
                      <a:noFill/>
                    </a:lnT>
                    <a:lnB>
                      <a:noFill/>
                    </a:lnB>
                  </a:tcPr>
                </a:tc>
              </a:tr>
            </a:tbl>
          </a:graphicData>
        </a:graphic>
      </p:graphicFrame>
      <p:graphicFrame>
        <p:nvGraphicFramePr>
          <p:cNvPr id="10" name="9 Tabla"/>
          <p:cNvGraphicFramePr>
            <a:graphicFrameLocks noGrp="1"/>
          </p:cNvGraphicFramePr>
          <p:nvPr/>
        </p:nvGraphicFramePr>
        <p:xfrm>
          <a:off x="539552" y="2420888"/>
          <a:ext cx="6768752" cy="3672409"/>
        </p:xfrm>
        <a:graphic>
          <a:graphicData uri="http://schemas.openxmlformats.org/drawingml/2006/table">
            <a:tbl>
              <a:tblPr/>
              <a:tblGrid>
                <a:gridCol w="3001239"/>
                <a:gridCol w="3767513"/>
              </a:tblGrid>
              <a:tr h="783855">
                <a:tc gridSpan="2">
                  <a:txBody>
                    <a:bodyPr/>
                    <a:lstStyle/>
                    <a:p>
                      <a:pPr algn="ctr" rtl="0" fontAlgn="t"/>
                      <a:r>
                        <a:rPr lang="es-ES" sz="2400" b="1" i="0" u="none" strike="noStrike" dirty="0">
                          <a:solidFill>
                            <a:srgbClr val="000000"/>
                          </a:solidFill>
                          <a:latin typeface="Arial Narrow" pitchFamily="34" charset="0"/>
                        </a:rPr>
                        <a:t>DESARROLLO ECONOMICO</a:t>
                      </a:r>
                      <a:r>
                        <a:rPr lang="es-ES" sz="2400" b="0" i="0" u="none" strike="noStrike" dirty="0">
                          <a:solidFill>
                            <a:srgbClr val="000000"/>
                          </a:solidFill>
                          <a:latin typeface="Arial Narrow" pitchFamily="34" charset="0"/>
                        </a:rPr>
                        <a:t> </a:t>
                      </a:r>
                      <a:r>
                        <a:rPr lang="es-ES" sz="2400" b="0" i="0" u="none" strike="noStrike" dirty="0">
                          <a:solidFill>
                            <a:srgbClr val="2F2B20"/>
                          </a:solidFill>
                          <a:latin typeface="Arial Narrow" pitchFamily="34" charset="0"/>
                        </a:rPr>
                        <a:t> </a:t>
                      </a:r>
                      <a:endParaRPr lang="es-ES" sz="2400" b="1"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hMerge="1">
                  <a:txBody>
                    <a:bodyPr/>
                    <a:lstStyle/>
                    <a:p>
                      <a:endParaRPr lang="es-ES"/>
                    </a:p>
                  </a:txBody>
                  <a:tcPr/>
                </a:tc>
              </a:tr>
              <a:tr h="413218">
                <a:tc>
                  <a:txBody>
                    <a:bodyPr/>
                    <a:lstStyle/>
                    <a:p>
                      <a:pPr algn="ctr" rtl="0" fontAlgn="t"/>
                      <a:r>
                        <a:rPr lang="es-ES" sz="1800" b="1" i="0" u="none" strike="noStrike" smtClean="0">
                          <a:solidFill>
                            <a:srgbClr val="000000"/>
                          </a:solidFill>
                          <a:latin typeface="Arial Narrow" pitchFamily="34" charset="0"/>
                        </a:rPr>
                        <a:t>Factores</a:t>
                      </a:r>
                      <a:r>
                        <a:rPr lang="es-ES" sz="1800" b="0" i="0" u="none" strike="noStrike" smtClean="0">
                          <a:solidFill>
                            <a:srgbClr val="000000"/>
                          </a:solidFill>
                          <a:latin typeface="Arial Narrow" pitchFamily="34" charset="0"/>
                        </a:rPr>
                        <a:t> </a:t>
                      </a:r>
                      <a:r>
                        <a:rPr lang="es-ES" sz="1800" b="0" i="0" u="none" strike="noStrike" smtClean="0">
                          <a:solidFill>
                            <a:srgbClr val="2F2B20"/>
                          </a:solidFill>
                          <a:latin typeface="Arial Narrow" pitchFamily="34" charset="0"/>
                        </a:rPr>
                        <a:t> </a:t>
                      </a:r>
                      <a:endParaRPr lang="es-ES" sz="1800" b="1"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rtl="0" fontAlgn="t"/>
                      <a:r>
                        <a:rPr lang="es-ES" sz="1800" b="1" i="0" u="none" strike="noStrike" smtClean="0">
                          <a:solidFill>
                            <a:srgbClr val="000000"/>
                          </a:solidFill>
                          <a:latin typeface="Arial Narrow" pitchFamily="34" charset="0"/>
                        </a:rPr>
                        <a:t>Dimensiones</a:t>
                      </a:r>
                      <a:r>
                        <a:rPr lang="es-ES" sz="1800" b="0" i="0" u="none" strike="noStrike" smtClean="0">
                          <a:solidFill>
                            <a:srgbClr val="000000"/>
                          </a:solidFill>
                          <a:latin typeface="Arial Narrow" pitchFamily="34" charset="0"/>
                        </a:rPr>
                        <a:t> </a:t>
                      </a:r>
                      <a:r>
                        <a:rPr lang="es-ES" sz="1800" b="0" i="0" u="none" strike="noStrike" smtClean="0">
                          <a:solidFill>
                            <a:srgbClr val="2F2B20"/>
                          </a:solidFill>
                          <a:latin typeface="Arial Narrow" pitchFamily="34" charset="0"/>
                        </a:rPr>
                        <a:t> </a:t>
                      </a:r>
                      <a:endParaRPr lang="es-ES" sz="1800" b="1"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12556">
                <a:tc>
                  <a:txBody>
                    <a:bodyPr/>
                    <a:lstStyle/>
                    <a:p>
                      <a:pPr algn="ctr" rtl="0" fontAlgn="t"/>
                      <a:r>
                        <a:rPr lang="es-ES" sz="1600" b="0" i="0" u="none" strike="noStrike" smtClean="0">
                          <a:solidFill>
                            <a:srgbClr val="000000"/>
                          </a:solidFill>
                          <a:latin typeface="Arial Narrow" pitchFamily="34" charset="0"/>
                        </a:rPr>
                        <a:t>·Ingreso  </a:t>
                      </a:r>
                      <a:r>
                        <a:rPr lang="es-ES" sz="1600" b="0" i="0" u="none" strike="noStrike" smtClean="0">
                          <a:solidFill>
                            <a:srgbClr val="2F2B20"/>
                          </a:solidFill>
                          <a:latin typeface="Arial Narrow" pitchFamily="34" charset="0"/>
                        </a:rPr>
                        <a:t> </a:t>
                      </a:r>
                      <a:endParaRPr lang="es-ES" sz="1600" b="0"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rtl="0" fontAlgn="t"/>
                      <a:r>
                        <a:rPr lang="es-ES" sz="1600" b="0" i="0" u="none" strike="noStrike" smtClean="0">
                          <a:solidFill>
                            <a:srgbClr val="000000"/>
                          </a:solidFill>
                          <a:latin typeface="Arial Narrow" pitchFamily="34" charset="0"/>
                        </a:rPr>
                        <a:t>·La Dimensión Cuantitativa </a:t>
                      </a:r>
                      <a:r>
                        <a:rPr lang="es-ES" sz="1600" b="0" i="0" u="none" strike="noStrike" smtClean="0">
                          <a:solidFill>
                            <a:srgbClr val="2F2B20"/>
                          </a:solidFill>
                          <a:latin typeface="Arial Narrow" pitchFamily="34" charset="0"/>
                        </a:rPr>
                        <a:t> </a:t>
                      </a:r>
                      <a:endParaRPr lang="es-ES" sz="1600" b="0"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412556">
                <a:tc>
                  <a:txBody>
                    <a:bodyPr/>
                    <a:lstStyle/>
                    <a:p>
                      <a:pPr algn="ctr" rtl="0" fontAlgn="t"/>
                      <a:r>
                        <a:rPr lang="es-ES" sz="1600" b="0" i="0" u="none" strike="noStrike" smtClean="0">
                          <a:solidFill>
                            <a:srgbClr val="000000"/>
                          </a:solidFill>
                          <a:latin typeface="Arial Narrow" pitchFamily="34" charset="0"/>
                        </a:rPr>
                        <a:t>·Costo de Vida </a:t>
                      </a:r>
                      <a:r>
                        <a:rPr lang="es-ES" sz="1600" b="0" i="0" u="none" strike="noStrike" smtClean="0">
                          <a:solidFill>
                            <a:srgbClr val="2F2B20"/>
                          </a:solidFill>
                          <a:latin typeface="Arial Narrow" pitchFamily="34" charset="0"/>
                        </a:rPr>
                        <a:t> </a:t>
                      </a:r>
                      <a:endParaRPr lang="es-ES" sz="1600" b="0"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rtl="0" fontAlgn="t"/>
                      <a:r>
                        <a:rPr lang="es-ES" sz="1600" b="0" i="0" u="none" strike="noStrike" smtClean="0">
                          <a:solidFill>
                            <a:srgbClr val="000000"/>
                          </a:solidFill>
                          <a:latin typeface="Arial Narrow" pitchFamily="34" charset="0"/>
                        </a:rPr>
                        <a:t>·La dimensión</a:t>
                      </a:r>
                      <a:r>
                        <a:rPr lang="es-ES" sz="1600" b="0" i="0" u="none" strike="noStrike" baseline="0" smtClean="0">
                          <a:solidFill>
                            <a:srgbClr val="000000"/>
                          </a:solidFill>
                          <a:latin typeface="Arial Narrow" pitchFamily="34" charset="0"/>
                        </a:rPr>
                        <a:t>  </a:t>
                      </a:r>
                      <a:r>
                        <a:rPr lang="es-ES" sz="1600" b="0" i="0" u="none" strike="noStrike" smtClean="0">
                          <a:solidFill>
                            <a:srgbClr val="000000"/>
                          </a:solidFill>
                          <a:latin typeface="Arial Narrow" pitchFamily="34" charset="0"/>
                        </a:rPr>
                        <a:t>Dinámica </a:t>
                      </a:r>
                      <a:r>
                        <a:rPr lang="es-ES" sz="1600" b="0" i="0" u="none" strike="noStrike" smtClean="0">
                          <a:solidFill>
                            <a:srgbClr val="2F2B20"/>
                          </a:solidFill>
                          <a:latin typeface="Arial Narrow" pitchFamily="34" charset="0"/>
                        </a:rPr>
                        <a:t> </a:t>
                      </a:r>
                      <a:endParaRPr lang="es-ES" sz="1600" b="0"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12556">
                <a:tc>
                  <a:txBody>
                    <a:bodyPr/>
                    <a:lstStyle/>
                    <a:p>
                      <a:pPr algn="ctr" rtl="0" fontAlgn="t"/>
                      <a:r>
                        <a:rPr lang="es-ES" sz="1600" b="0" i="0" u="none" strike="noStrike" smtClean="0">
                          <a:solidFill>
                            <a:srgbClr val="000000"/>
                          </a:solidFill>
                          <a:latin typeface="Arial Narrow" pitchFamily="34" charset="0"/>
                        </a:rPr>
                        <a:t>·Niveles de Vida </a:t>
                      </a:r>
                      <a:r>
                        <a:rPr lang="es-ES" sz="1600" b="0" i="0" u="none" strike="noStrike" smtClean="0">
                          <a:solidFill>
                            <a:srgbClr val="2F2B20"/>
                          </a:solidFill>
                          <a:latin typeface="Arial Narrow" pitchFamily="34" charset="0"/>
                        </a:rPr>
                        <a:t> </a:t>
                      </a:r>
                      <a:endParaRPr lang="es-ES" sz="1600" b="0"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rtl="0" fontAlgn="t"/>
                      <a:r>
                        <a:rPr lang="es-ES" sz="1600" b="0" i="0" u="none" strike="noStrike" smtClean="0">
                          <a:solidFill>
                            <a:srgbClr val="000000"/>
                          </a:solidFill>
                          <a:latin typeface="Arial Narrow" pitchFamily="34" charset="0"/>
                        </a:rPr>
                        <a:t>·La dimensión</a:t>
                      </a:r>
                      <a:r>
                        <a:rPr lang="es-ES" sz="1600" b="0" i="0" u="none" strike="noStrike" baseline="0" smtClean="0">
                          <a:solidFill>
                            <a:srgbClr val="000000"/>
                          </a:solidFill>
                          <a:latin typeface="Arial Narrow" pitchFamily="34" charset="0"/>
                        </a:rPr>
                        <a:t> </a:t>
                      </a:r>
                      <a:r>
                        <a:rPr lang="es-ES" sz="1600" b="0" i="0" u="none" strike="noStrike" smtClean="0">
                          <a:solidFill>
                            <a:srgbClr val="000000"/>
                          </a:solidFill>
                          <a:latin typeface="Arial Narrow" pitchFamily="34" charset="0"/>
                        </a:rPr>
                        <a:t>Temporal </a:t>
                      </a:r>
                      <a:r>
                        <a:rPr lang="es-ES" sz="1600" b="0" i="0" u="none" strike="noStrike" smtClean="0">
                          <a:solidFill>
                            <a:srgbClr val="2F2B20"/>
                          </a:solidFill>
                          <a:latin typeface="Arial Narrow" pitchFamily="34" charset="0"/>
                        </a:rPr>
                        <a:t> </a:t>
                      </a:r>
                      <a:endParaRPr lang="es-ES" sz="1600" b="0"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412556">
                <a:tc>
                  <a:txBody>
                    <a:bodyPr/>
                    <a:lstStyle/>
                    <a:p>
                      <a:pPr algn="ctr" rtl="0" fontAlgn="t"/>
                      <a:r>
                        <a:rPr lang="es-ES" sz="1600" b="0" i="0" u="none" strike="noStrike" smtClean="0">
                          <a:solidFill>
                            <a:srgbClr val="000000"/>
                          </a:solidFill>
                          <a:latin typeface="Arial Narrow" pitchFamily="34" charset="0"/>
                        </a:rPr>
                        <a:t>·Ahorro </a:t>
                      </a:r>
                      <a:r>
                        <a:rPr lang="es-ES" sz="1600" b="0" i="0" u="none" strike="noStrike" smtClean="0">
                          <a:solidFill>
                            <a:srgbClr val="2F2B20"/>
                          </a:solidFill>
                          <a:latin typeface="Arial Narrow" pitchFamily="34" charset="0"/>
                        </a:rPr>
                        <a:t> </a:t>
                      </a:r>
                      <a:endParaRPr lang="es-ES" sz="1600" b="0"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fontAlgn="t"/>
                      <a:r>
                        <a:rPr lang="es-ES" sz="1600" b="1" i="0" u="none" strike="noStrike" smtClean="0">
                          <a:solidFill>
                            <a:srgbClr val="000000"/>
                          </a:solidFill>
                          <a:latin typeface="Arial Narrow" pitchFamily="34" charset="0"/>
                        </a:rPr>
                        <a:t>Ahora:</a:t>
                      </a:r>
                      <a:endParaRPr lang="es-ES" sz="1600" b="1"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12556">
                <a:tc>
                  <a:txBody>
                    <a:bodyPr/>
                    <a:lstStyle/>
                    <a:p>
                      <a:pPr algn="ctr" rtl="0" fontAlgn="t"/>
                      <a:r>
                        <a:rPr lang="es-ES" sz="1600" b="0" i="0" u="none" strike="noStrike" smtClean="0">
                          <a:solidFill>
                            <a:srgbClr val="000000"/>
                          </a:solidFill>
                          <a:latin typeface="Arial Narrow" pitchFamily="34" charset="0"/>
                        </a:rPr>
                        <a:t>·Inversión </a:t>
                      </a:r>
                      <a:r>
                        <a:rPr lang="es-ES" sz="1600" b="0" i="0" u="none" strike="noStrike" smtClean="0">
                          <a:solidFill>
                            <a:srgbClr val="2F2B20"/>
                          </a:solidFill>
                          <a:latin typeface="Arial Narrow" pitchFamily="34" charset="0"/>
                        </a:rPr>
                        <a:t> </a:t>
                      </a:r>
                      <a:endParaRPr lang="es-ES" sz="1600" b="0" i="0" u="none" strike="noStrike" dirty="0">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rtl="0" fontAlgn="t"/>
                      <a:r>
                        <a:rPr lang="es-ES" sz="1600" b="0" i="0" u="none" strike="noStrike" dirty="0" smtClean="0">
                          <a:solidFill>
                            <a:srgbClr val="FF0000"/>
                          </a:solidFill>
                          <a:effectLst>
                            <a:outerShdw blurRad="38100" dist="38100" dir="2700000" algn="tl">
                              <a:srgbClr val="000000">
                                <a:alpha val="43137"/>
                              </a:srgbClr>
                            </a:outerShdw>
                          </a:effectLst>
                          <a:latin typeface="Arial Narrow" pitchFamily="34" charset="0"/>
                        </a:rPr>
                        <a:t>·La dimensión</a:t>
                      </a:r>
                      <a:r>
                        <a:rPr lang="es-ES" sz="1600" b="0" i="0" u="none" strike="noStrike" baseline="0" dirty="0" smtClean="0">
                          <a:solidFill>
                            <a:srgbClr val="FF0000"/>
                          </a:solidFill>
                          <a:effectLst>
                            <a:outerShdw blurRad="38100" dist="38100" dir="2700000" algn="tl">
                              <a:srgbClr val="000000">
                                <a:alpha val="43137"/>
                              </a:srgbClr>
                            </a:outerShdw>
                          </a:effectLst>
                          <a:latin typeface="Arial Narrow" pitchFamily="34" charset="0"/>
                        </a:rPr>
                        <a:t> </a:t>
                      </a:r>
                      <a:r>
                        <a:rPr lang="es-ES" sz="1600" b="0" i="0" u="none" strike="noStrike" dirty="0" smtClean="0">
                          <a:solidFill>
                            <a:srgbClr val="FF0000"/>
                          </a:solidFill>
                          <a:effectLst>
                            <a:outerShdw blurRad="38100" dist="38100" dir="2700000" algn="tl">
                              <a:srgbClr val="000000">
                                <a:alpha val="43137"/>
                              </a:srgbClr>
                            </a:outerShdw>
                          </a:effectLst>
                          <a:latin typeface="Arial Narrow" pitchFamily="34" charset="0"/>
                        </a:rPr>
                        <a:t>Sostenible</a:t>
                      </a:r>
                      <a:endParaRPr lang="es-ES" sz="1600" b="0" i="0" u="none" strike="noStrike" dirty="0">
                        <a:solidFill>
                          <a:srgbClr val="FF0000"/>
                        </a:solidFill>
                        <a:effectLst>
                          <a:outerShdw blurRad="38100" dist="38100" dir="2700000" algn="tl">
                            <a:srgbClr val="000000">
                              <a:alpha val="43137"/>
                            </a:srgbClr>
                          </a:outerShdw>
                        </a:effectLst>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412556">
                <a:tc>
                  <a:txBody>
                    <a:bodyPr/>
                    <a:lstStyle/>
                    <a:p>
                      <a:pPr algn="ctr" rtl="0" fontAlgn="t"/>
                      <a:r>
                        <a:rPr lang="es-ES" sz="1600" b="0" i="0" u="none" strike="noStrike" smtClean="0">
                          <a:solidFill>
                            <a:srgbClr val="000000"/>
                          </a:solidFill>
                          <a:latin typeface="Arial Narrow" pitchFamily="34" charset="0"/>
                        </a:rPr>
                        <a:t>·Consumo </a:t>
                      </a:r>
                      <a:r>
                        <a:rPr lang="es-ES" sz="1600" b="0" i="0" u="none" strike="noStrike" smtClean="0">
                          <a:solidFill>
                            <a:srgbClr val="2F2B20"/>
                          </a:solidFill>
                          <a:latin typeface="Arial Narrow" pitchFamily="34" charset="0"/>
                        </a:rPr>
                        <a:t> </a:t>
                      </a:r>
                      <a:endParaRPr lang="es-ES" sz="1600" b="0" i="0" u="none" strike="noStrike">
                        <a:solidFill>
                          <a:srgbClr val="000000"/>
                        </a:solidFill>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rtl="0" fontAlgn="t"/>
                      <a:r>
                        <a:rPr lang="es-ES" sz="1600" b="0" i="0" u="none" strike="noStrike" dirty="0" smtClean="0">
                          <a:solidFill>
                            <a:srgbClr val="FF0000"/>
                          </a:solidFill>
                          <a:effectLst>
                            <a:outerShdw blurRad="38100" dist="38100" dir="2700000" algn="tl">
                              <a:srgbClr val="000000">
                                <a:alpha val="43137"/>
                              </a:srgbClr>
                            </a:outerShdw>
                          </a:effectLst>
                          <a:latin typeface="Arial Narrow" pitchFamily="34" charset="0"/>
                        </a:rPr>
                        <a:t>·La dimensión</a:t>
                      </a:r>
                      <a:r>
                        <a:rPr lang="es-ES" sz="1600" b="0" i="0" u="none" strike="noStrike" baseline="0" dirty="0" smtClean="0">
                          <a:solidFill>
                            <a:srgbClr val="FF0000"/>
                          </a:solidFill>
                          <a:effectLst>
                            <a:outerShdw blurRad="38100" dist="38100" dir="2700000" algn="tl">
                              <a:srgbClr val="000000">
                                <a:alpha val="43137"/>
                              </a:srgbClr>
                            </a:outerShdw>
                          </a:effectLst>
                          <a:latin typeface="Arial Narrow" pitchFamily="34" charset="0"/>
                        </a:rPr>
                        <a:t> </a:t>
                      </a:r>
                      <a:r>
                        <a:rPr lang="es-ES" sz="1600" b="0" i="0" u="none" strike="noStrike" dirty="0" smtClean="0">
                          <a:solidFill>
                            <a:srgbClr val="FF0000"/>
                          </a:solidFill>
                          <a:effectLst>
                            <a:outerShdw blurRad="38100" dist="38100" dir="2700000" algn="tl">
                              <a:srgbClr val="000000">
                                <a:alpha val="43137"/>
                              </a:srgbClr>
                            </a:outerShdw>
                          </a:effectLst>
                          <a:latin typeface="Arial Narrow" pitchFamily="34" charset="0"/>
                        </a:rPr>
                        <a:t>Sustentable</a:t>
                      </a:r>
                      <a:endParaRPr lang="es-ES" sz="1600" b="0" i="0" u="none" strike="noStrike" dirty="0">
                        <a:solidFill>
                          <a:srgbClr val="FF0000"/>
                        </a:solidFill>
                        <a:effectLst>
                          <a:outerShdw blurRad="38100" dist="38100" dir="2700000" algn="tl">
                            <a:srgbClr val="000000">
                              <a:alpha val="43137"/>
                            </a:srgbClr>
                          </a:outerShdw>
                        </a:effectLst>
                        <a:latin typeface="Arial Narrow" pitchFamily="34" charset="0"/>
                      </a:endParaRPr>
                    </a:p>
                  </a:txBody>
                  <a:tcPr marL="9525" marR="9525" marT="9525"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11" name="10 Rectángulo"/>
          <p:cNvSpPr/>
          <p:nvPr/>
        </p:nvSpPr>
        <p:spPr>
          <a:xfrm>
            <a:off x="6876256" y="0"/>
            <a:ext cx="158417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Producción y Distribución de</a:t>
            </a:r>
          </a:p>
          <a:p>
            <a:pPr algn="ctr"/>
            <a:r>
              <a:rPr lang="es-ES" b="1" dirty="0" smtClean="0">
                <a:solidFill>
                  <a:schemeClr val="tx1"/>
                </a:solidFill>
              </a:rPr>
              <a:t> B y S  </a:t>
            </a:r>
            <a:endParaRPr lang="es-ES"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43408"/>
            <a:ext cx="7931224" cy="1210146"/>
          </a:xfrm>
        </p:spPr>
        <p:txBody>
          <a:bodyPr/>
          <a:lstStyle/>
          <a:p>
            <a:pPr algn="ctr"/>
            <a:r>
              <a:rPr lang="es-EC" b="1" dirty="0" smtClean="0"/>
              <a:t>Producción Láctea</a:t>
            </a:r>
            <a:endParaRPr lang="es-EC" b="1" dirty="0"/>
          </a:p>
        </p:txBody>
      </p:sp>
      <p:sp>
        <p:nvSpPr>
          <p:cNvPr id="3" name="AutoShape 2" descr="data:image/jpeg;base64,/9j/4AAQSkZJRgABAQAAAQABAAD/2wCEAAkGBxQTEhUUExMWFRQWFRsZGBgYFxUYGBgaGhcYFxgcFRgYHCghHhwlHRQUITEhJSkrLi4uFx8zODMsNygtLisBCgoKDg0OGxAQGzIkICQ0Ky43LTI2LDA2LCwsLy0sLCwsLCwsLCwsLC8sLiwsNC0sLSwsLCwsLCwsLCwsNCwsLP/AABEIAJoBRwMBIgACEQEDEQH/xAAcAAABBQEBAQAAAAAAAAAAAAAGAAMEBQcCAQj/xABHEAABAgQDBAYGCAQEBQUAAAABAgMABBEhBRIxBkFRYRMicYGRwQcyQlKhsRQjNWJyc9HwgrLh8TNDU6IVJGOj4jSDksLS/8QAGgEBAAIDAQAAAAAAAAAAAAAAAAQFAQIDBv/EACwRAAICAQIEBQQCAwAAAAAAAAABAgMRBBIFITFBEyIyUXFhodHwFLEVI8H/2gAMAwEAAhEDEQA/AD1oOU6iEsoO8jowf/sr4ww6y0PXWpzkOoj/APR+Ec7MbQdKlbb1F0WbKvY3FD3mPcawBaklcqrPxaUQFfwE69h8YAfkQtaSmXQlDQJrlolA3mtLk+MV06iXZJecUp026oORFqD8R+ELZFmZbCi8OgSVVTnso2oaIF9w1pHHpBeaXLOrSmjiE5s/q1oRWqRbSsAPY1ghfo7LPJB6pyOGgtTRY+REPz3QthSnFFw3OUVSjx9Y/CBXZTEH1SwdLa+iApnKSEmulCdRzFoewnEm3ZtLbqUrSUqOVVaEihFRW9q2gAjwOSZfbDrILBUKqy3arvso27jE+TdTLFaisOLUALCiRSuhNz60PzKA6AG1hBAoEKoEDknKLeEA21Mw9L/4qFIB0Vqk9ihY9kAXDjy3ngGGrBN8oCUJv7R0HfeL+RYSK/WJccTQFCVZQDSup9bXdSKHENoQlsBNAkCyUgAeAhnZGTKgqZedGR01QhF1EC1Vk2TpoK90AR9ucaUh1oLBSo5tRlt1fGLXZl5C2g6slRJNE6JFCRc6nTS0e7TkTjJlgcgNCmgBKcpCt991O+ONjMCdl21JfNEA9VW9YueqnUesNYAi+kCWfm2m0MpzFK8xGgAAtSBnD0PNKSl1tabgXBob7iLGDnaLHhLtUZ6lVJv7R6wrUxMw7aLMAVBKueh+EARJOeUkAVKeI/URJCmnFJK2kKKSSNUj+ICx0GoiJNYZnUpbToqpROVfV1NbKFj8IiLQ81XO2pNATX2T2KFj4wBxi2Pq+lpAVQJRSxoLnl+ERPU406pC3WmnCg1SVpBIPbr4xmr84r6SpSgRU2JBAPYd8XLuJqDRy1KjYAakk0oOcAWGNbUlc4AFWQmluJN/kIJ8QYUZGYU/QqMs6UNqAKh9WrrGtweQ0gE9GsgtM089NMKStJT0YdSpNCc1VAHUgBNDurEna7Hy47M3qBLqR/sUT/NAB56L/smS/IT5wUwLei/7JkvyE+cFMAKFCjwmAPYUcdKOMdAwB7ChQoAUKFCgBQoUKAFChQoAUKFCgBQoUKAFChQoAUKFCgDL57ZJyXcU/KKLrJupv/MR2e8Pj2xKwjFVGm75xc4fNFOhiRP4Q3MjMPqnveGivxDf26wANvz5W6G89CpWXMamnbF3MYUhlvP0f0i11K6yR/7fDtrGa7X9NJzCS6kp66VJULpXQgnKrebaa8o0bDsVKdD++cAVE1OuzQU22FOKKaAClBwvokeEV2BbEoZfQ5MzVHjmCENCqE1Sa9IojrWrYU74KZ3E7EJAQkmtEgJBJ1JpqYCMYxWjzZroryMAGU7KOMJKqZk+8m47+ETMPDim/rwAyoXQ4nNnHAIPnEXDMYOWoVu/dohzWJFR1KlHTeTyAgAR9KAaZ6PoElAXmGWpItlplG71jYRM2LTMOyrLSEHMlJzE9UJ6xPWJ0sdNYIRgKlrBfboQmqCaEivrdhsIlYK8pjpG9AHCQDoQUp3eMAdyco1K9cq6V/3j6ia65Bv7Yg4riyidSonx7AIsp+SZf0UWV8RdB7U7u6kdScq1KjNUOvUus+qn8A8/7QBUtbMdLR2dJS2DVLQNFK4ZyPVHLXsiLtNiaEuNhCUoASbJAFhQCtNd8PYTtUtTrwUrMkr0VcUoBSh7IdxjAZabIUFKl3QKAp6zZ39ZB07iIAjYE6uYcyJUBQVJJ0HIbzyg3+jhCQ0mtCaKKrlXGM8w7AJqTK1KAdbNKLaJUKCvrJpUajlzi+w3aEilFVHA3EAX6sAaIoUAjgQCPCIjWBysqrpggZwLCpyp5gGwPOJjWOgpJy9YDdpAJthtHRtd70MAWGF7TqdK85CklaqBQBAFTSnC3CKzaTZuUWzMOo6RlzonFHKrMhRCCbpXcabjFP6OcOcml0FQ2ihcXw+6PvH4a9pZtP8ARi1NttlSFNsrFjmST0ROhNd9IAu/Rf8AZMl+QnzgpgW9F/2TJfkJ84nbSzbraEqZIBr1q5KUp948eEYk8LJ0qrdk1Bd/ct33MqSeAiv+mA6wFzO0kwtKkEi9qhNDXUUoeUNMYnNJ1TmTQXy79+hjir4vsywlwq2K5yin7Z6/AfsLCjEnMBpAFL7U5VdZu/4qfMQ+Xpuc0HQtHjUVHzV8BGfGi/TzOf8AjbY87cRj7tr7Y6htLvpWKpIIqRUaVBofiDDsV+BSIYYS2kkhNbmlTUknTmYsI6rOOZCsUVJqLyu3wKFCiLic4GWluEEhAqQNTBvCyzVJt4RKhQDH0gCoAaAHNd/lFhLbbMn1krT2UUPhf4RHWrpbxuJb4fqEs7f6CmK+axlhuud5CSNRmFR2gRDe2nl+jUpDgKgk0TQgk8KERl5JVUnVxdSeQ4mg+PGOWo1ihjZhnfScOlbnxMrH73NkkZxDqM7asyTvvu7YkQNbCg9Aon1Ss5e4AH4/KLfE8VaYFXFU4DVR7BEiq3NSnLkRLqNtzqhz5k6FFI1tMwWulUrLemU+tXgAONoFsV2zdcNGfqk1Ov8AiKA90RpZq6oLOcnSrQX2S24xj3NEhQMbJ7QLf6joooJqDap4ggWrfdBPHWq2Nkd0ThfROmeyfUUKFCjocgAxSTdlTU9Zsmyx8lcD8DD0ni26JWJ41mSU0ARShGtRzMD7+EuZwWAVpPsi5FeHKADBqcStOV1IWjW4BoeI5xTYpgS2wXJclxvUp9pPZxHx7YmycmGU1fVVX+mk/wAxiPP42SMoolPujz4wAJz2JW1gLxWYUtwBIKjWtAKmDtrY151QIWOiV1gR61DelNBrrBFK7INsigQBxOpPad8AD2xEq5MWBACaZid1eWpNjBYnopQlKBVyl3FjrfwjcP3eGvoIl+sgUKqVOmmnzMT/AKQh1GR9OYe9oodhEARcGm+leWCa9WvxpDuJYQtbpXnS2jKkAq3qqbU7xHmG4e1KKW4lxThWKJBpZNQb031Gvwgd2yxtRAv7QPZQgwA5iKHpdX1iSE7lC6T3/rFJjWNHLQVJNgBUkk6AAamC3CMbKkAGikkXSq4MSWJaUaUX0NUcpYGpSjiUDQd3wgAT2d2LLban510sKcUMiBQlNTYua3PujTjwspvC5hkZk/XN+83fxTqO6sUu3O0JUpCc3tg+EWuzmMOLKUtVKzuHzO6nbAHmF46srCWqlZNABqe3+sEG0km0mXW68lPTJbKsyOrcC1SNb01i4DKGz0hQjplJopaUgE77nWBXbgOOyrqGRmcVQUqBUZwVXPIGAKrBcRq0tVeA+Z/SKmfwj6X6w6u7cT38Im7G4G840EuIUiqzUKBBtQX5WN4OcTDUtLqSACQkmpG+mvLlAFVsy4iVl0S6UjIBellEn1iSNSTFDtBs0A1NPMTFczbq1Nuih9QkhKk2NtAR3xDRitN8cT+ILdZebQKksuE8gG1FRPICADr0X/ZMl+Qnzjg7HBTilKeUUlRIFCSATpmUTHfov+yZL8hPnBTGsoKXU706mynPhvGStksFZaSQhAqRQqN1XFNTA61a3C0GkDGPYfkJcQoXNSjfXfljKSXQ5TnKbzJ5Y2wBmFhFop2B1icFb27Ym9Ktz1RQcT5CMmoQyj6coqR+zD4fTxinYogX1hiYxEA60gAhCxxEV20LfSS7jaSMy0lKam1TpFYvEkkaxVYlNBQqFkZOsSNwG80jEkmmmbRbUk0Ck9s1NtrFWs9AfUvWtOHZvEVzxLasq0qQrgoEGCc44moIfqe28N43ijcxLrC1JU8nL0SqX9brV5UraKy3S1qLcZF1RrbnJRnDr8nOE4U+6hKkNqIOitAewmG07DTlVLUW0AEmqlkkDXRIMPYRtPNNMJaSG6JFAqhzU7K0htraiZKwovKURfKEgJ5hQP70iNH+PH3ZNl/Ln02pduuWT5ba5KWEsyuiBQuKFCo6kpSdATXXwivMs84hx8pUtKAVKUd4GtCdacuEXmyOz0s6pyYyKqV/4ZI6JJNzlp6wqa30rSLbaPaVEsSz0JcOT1ahKKGoofA2pHd1b477JeXsRVqPDn4dMMz7t/f96GcpcCiKELFzxUk7soAt2mJLAFhqdKnXvJiuQpIccKUdEkkUTmJA19UkaRLSsxXzjh4RbVyysvqH2y+BFCkuqcSSBZKCCLinWI8oLIxyUWcwoSLagkHx1i7l9oX2KUJcSbHOokJHG5rE/T6yutbNuPuVOs4fbdLfuy/jBpEKIeEz6XmkrTv1HA7xHkW0ZKSyiilFxbi+qMen8XtrBbs5jJMmlaVUNCg9qCR8gPGMefmlqVkAKl1IygVNQaGNL9H+AP8A0N5tymZTgWgVsmoCVBR09mtuMZNTvEMY1vErCMBefHSOnoWdaq9dQ+6k6dp8DFrhuBMSlFOEPzHE+og/dHmanshYhiSlGqj3bh2CMAfxDGEsM9GxVISmgUbq+MPbMY/0rKOkuaAE7++APHp+xFYa2QxOgpXefnGQaXtHLqU0FNDPQ1oLmlDWg37oD2sV3Vgmw3ECLg238DCxnZ5mbBUg9E/7wFlfjG/t1gCkVPVRWsAe1WI1Pf5xeYq29KgoeSQanKRdKrC6Tv7NeUMS2wrsynpHlBsEVSg1zciqmnZ4xjoZjFy6HGAYlYXi3xjFcrYoeMD01s8/KH/UQN6bkdojpqTenVoZYFSRVSj6qE19ZZ8tTGciUXF4YNNtPz04lhhJUs3PuoToVLO5P9hUxu+zWCNSbfQtrSqYKQVqVYq1pQbk2NB4wxg2EMYayW2RVxV3HDTMs8VcuCdB8wx7GyZ1ZruA+Z84GAuxedW2aLBFeOh7DvhrBH+lWd/mYkSeMhaMrqQ4g6hVDFnhyJdpJU3a1k7xyFfnAEibnW5ZKS4fWUEinE+UD+0mDuzDLhl3EuFQsFGhrmSTfsCoGNvcbzOtJrooq8BTzidg+LGgIND2wBneJrdYVkeQptQ3KFPA6Hui/wBlJyknOuWqtpxAr7oaJNO0q/2xob801MI6OZaS6g8QK939KRm+PhmW+ky8vXokoWACamqkEqFe1RHdAGl+i/7JkvyE+cFMC3ov+yZL8hPnBJMu5Uk+HbADczM0sNflFY6xmNTePFPRGcn9wgB5cqgXIFRyjhToGkMZyYcS3AHNzFnhUijLmUhKlEm5APcKxESiLTDD1SOBP6wB0cNZ/wBJH/xT+kQto2Upk3wlIA6JVgAN0W8Vu0grKvgXJaUAOJodI1n6Wb1etfKMPJTW9j4HxiLiM6WhmFCKVofIiL2V2Zm3FJIZIFDdRCdabjfdF1L+jxSv8VbaexJUfKKeFE2/Sehs1NUU/Mv34BmRn1LbQQkJqkHjr4QRbJYGJlZCioJAzKUKV1sL8b+EXjPo9YCKBx0KpY1FBw6vCKnaTEhKPhqVd6IBAK0pIuup9YKrelPGMvTeG981y9jEdb4q8Ot+b39jScPkkMtpbQKJSLceZJ4wNbT7LOTDpdQtPqgZVVGld4rx4RSbK7TTC5hCFu9IlRoQQnfvqBug6x+aLUs64k0UhtRTvuBa0TVKq+trHJFZKF2luTym5d+vVmVYth65dYQ8AkkVFwQRpr3b4rsgzppYZCeqaVuBu74fncadeVnfVmIFAQkABPA5RxrDaAhVxTtGviIqZ4Te3oegr3OK3YyTJJs19Y05gH40iW5KLXZKFOVFD1SrhY0FIjSLZqesfh86VjQNhm6NLPFfPckcYxRV4tm3Jrqr/Aq34yObF4eppjrpKVKVXKRSgAoLQoIYUegrrVcFFdjy11rtsc33M82a2PQ0C/MJDSlkqKfbVU16xGn4R8IupzFqDI2AhA4axUYhipUaqNT+9IppnEY2ORavzkVE7Pc46xOQmGmg8tspQT3prpmG6v7paKBsOPqyNip38BzJjIIGLzRVYXJ0Aue6OsDlHGustJAJr2figzwnZdLfWV1l71HdySNwi3Rg9TQJqTugCHhs7YQWyMrlT0jpyjcnf3/pETDsGZlB0ius4dBuT+EecQMUxYqNSbbhwgCVjM4HuoQMoNR2i9e2BJzapSCpKtQaaRLk53O+hPGv8phiY2GXMTFQoBuvWJrYcqanlHG6EpLyssuHaqiltXxyn9ix2QUqb6RRunMBU6Cn99IKuiblkFLKQlSjVRAFSeKuJh/D5ZppHQS+VGQeqN1b1PEnjFJii1oNFild+49hjeuLjHDI+svjfc5xWF2X0KXH8QKQaxl3/Efr1mu/yg3x94r6ouTFBgWzpbnGXTRSErzKSoVBISctP4stjG5FLeQxIpOVVUkagggjtBghl8Rq2pQ3RfTsvLTqQHk5XKUDibKHYrhyNRFBP7NPyzSkpPSpKqhSRcCgAzp8bi0AZdj+K55nXQfM/wBIJdlEuzC+jZTmUElRvQADiTxNAO2I05sil2qrpX7w8xoYt9hZRyTLudQzKKQkpPsivhc6coAsWphxDgbcQpK6+qoUJ7OI5xl2KzboL3TJUha86iFCh61TbcRfdH0EzibboAeQFU0VQVHMcO6KLbbZZt2VfcRlWEtLVQ6ghBNjxtygC49F/wBkyX5CfOLXGnKBIG+p8P7xVei/7JkvyE+cEM7KhwUrQi4PD+kACiJgrcCFVaB9pQt2Dn2x3tHhXQ5HkFRSnquAmupsunbbvEWMy0Uijqaj3hcd/COGVJAAuQNKkmnjAEGUmkkWMWCFRWYxNzCVUDdWSPWSMx/i4R3ITNRAFsmPRMqQerQ11rDSVR7SAHfpS1aqp2WjwJhtTqRqQIivYw0n2q9kAWSRDgECs1tk0i1R4/pFVMbckkhA05ceZjnK2EerOsKLJ+mLNCSqkZnt2U/Scwoap+RiundrplRsnq7+tU9wEUU7iRWrMuubiRoO7SIepuhZDbEstFprKrN8+RoOzicJbU28lRbeSkZioupTmIoag9XUmDWcnJdbKukcbLSgUklQoeI1jEGWlZUkG5uKUoAe7WH2hUCpJ7bHvEcY6xxWNqJE+HqbT3P99ixxCXZbmCGXA41qlVQRcaV30iM4UlW42/dIYbaKRQXHgf0jtK03B3agjlXs3xClzbaLKCcYqLLKQbsbnxMaRscgCWTTepR+NPKM3kmwE8q8bRp2yyaSrfME+KiYk8PWbn8fgg8WeKEvqv6ZbQoUKLo84YtKB2Zc6NlJWrfwSOKjuEHeE4EzJgLdIdf1HBP4AdPxG/ZpDgnGJRHQyyUilidTXQknVSuZiinMSrUk1JgCZj839ISptZolVqDdfUc+cScKwlDSQlCQB8TzJ3mA6fn7G8aJg7yXG211oFpSfEVpADzEpXSHJubQwKC6/wB6/pHWOTK2WiptFaetTVI403+UZ1PY3WprrzgC2xPFSSSo1MC+I4rzitxHFucSdj9mHcQXmJKJZJ6696jvS3z4nQdtoAs9hJN2ZmUuJH1TR66zpWhGVPFV+4d1dLxLEEtJKU6/L+sNOLblmgywkISkUAG79TxMBeP4llBvADUjjJ+lOHMb038IOJbEUPJyOgEHjp38DzjEZTEPrSa74OsJxCwvAF7O7JhBK2+uk3obqHZxH7vA/j9GWgrQlYT8CfKCvDsWKbajh+kc7U7PN4i0Ahzo3EqzAgAitCKOJ3i+oP6QAIYdi3OCrC8cKbVqOB8uEZfPyUxJOdG+gpPsqF0L5oVv7NRvEWuHYnpeANNVJMP3RRC94p8x5iM62sQ9LzBzoKWzQIX7KrCtCN9a2N4vZGf0vBFL4olxJbeSFoUKGoBqPvA2MAZ/IYvzizn8U/5WYoaVYcH/AG1RIxz0fA1dkVgb+iUer2IVqnsPiIBcTmXGkPNOoU2sNLBSoUPqkd45i0Aax6L/ALJkvyE+cFMC3ov+yZL8hPnBTAHikg2N4pZrByDVoj8J0/hPlF3HK1UBPAQAHzD6m1EHpEK4BQI8DUR3ItKUStW/97okpa6RZUdSaxLeAApuEARJibCbJFT+9I6Zwx9261dGnhqrw3RZYXIhPXI6x05D9YsoAqmdn2R6wKz941+GkLF5RCJZ7KhKfql6AD2TFrELG/8A0735S/5TGsvSzaHqRhGU1B1pX4whStrHwP8AWPN4pUa1j3Lc1uDT4cYoj1Qm1m9q0NPCOUIBFCL37RUmO0JHsnf2jnHqF1FSLeMYyCQy5QAUNrQ27MoIrUi1akEfGOZcHKk1vQa3vSHGBlSEkaACu6NXg3TbR1KKJQDWtR+6EQ40CCsqHrKrxFKAX8I8bQPZNuVx4R6y8TW2iiKjkaVpGGbrsWcjlCaindGq4IijDQ/6aflWMtlVdUUB8KfONalEUQgcEgfARM4avPJlZxh+SCHoUKFFuUAH7a4CpQMwwOuBVaB7YHtAe8PiOcZu7iXONhwDFQ8hN70tzjP/AEmbIKQTMyySUKP1qE+ySfXSPdJ14a6VoAFzc9WNL2OLgkEB0FKk1oDrlzFQrwsdIE9mNnwkhblFL3cE9nE84P5VPVI3EU8oAu8NngoAE9hgG9IWxqwFTEokne40Neamh80+HCJ2FT+47rQWSE8CKHxgDF9g9jnMQV0ruZEqk3Vop0jVLf3dxV3C+mwvPtsNhpkBCUDKAmwSBuEe4liAQMiLcSN3IQKT8/SAO8Sn9YBsfnq1ETcTxHW8eYFgC33BbrHQHRI3qV+/jAA1huAzKypbTSnMozLCRUpHmeQvYxaYZiFN8bNKS7MiyBoKip3qUSBU/uwih2t2IbmavyxSh83PuOfipor7w7+QAxK4rzi3k8YoahVDGczjzjDim3UqQ4nVJ1H6jmLR01jFN8AbO1PsTaOgfSlWe1CLE8t4PMQCbWbGmSBeaXmYqAQojOipoAD7Qqe3t1gs9H2EKS2Jh0ddwdQH2UHeeateQpxMc+kOXMwyGkqy9cHkctTccK0gAGw2e5wQSk5AQWnGFZXBQ7juPYd8WcpPQAeSWIFJqk0/e+O9q1MTUk+Hm0lSWHCg8FBCiClQuNNN8C8tPQ5is7WWf/Jc/kVABZ6L/smS/IT5wUwLei/7JkvyE+cFMAKGZwEtqprlPyh6FAAth0yMwvEmdaUoUSrLU3VqQOQ4x7imzwWStpfRq1ofVJ8oiJVMN2cZKgPaRRXw1+EATm3nE/5ilfiAPlE/D5srzAgVTS431r+kUf8AxJGhJSeCgU/MRaYQeqpW5RtzAEAWlYhYyr6h38tf8pjtx6K6bdJtGGsoynh5MXKqUBvXy4iPEG5obClo0XFMCaduU0V7ybH+sCuI7OuN3Azp4p9Yd36Vips004fVHoKdbXZyfJ/vcpUCmtrk+J4w4kZRyA744QTv4m2h15x4yjq0rQ0of7RGZLQ4VChOhoTw3V74dbUqldbdm6G9B1hYDXd3x2VUSSNACfAVjVm6PZVICUjRQAB3Gw+MOtIKRQXFSb63NTy3x4lQIGYc+XjHMnmyJNakgG/7rGGbIvpFJOQUpUgX7eUa0BGW4M2VOsg++nTtEanE/hi5SfwVPGX5oL5FChQotCkMR9HO0BKUorcW8I2STmA4i9DahG4xgWDSX0cgoFt/E8zGobO4vYXgCTiWD9CrMgfVk2+6eHZwhNLpBQkpcTxBFxAti0oWjTVJ9U+R5wAFT80pp9R9hSiU8qmtDBLg2KVpeKvEJYKrUVBiplVKZWAfV3HyPOACzEpqlYEcUn9bxOxed+UVeGYeXlZ1DqA2HvH9PnAHeBYUp5aVFJJJ6iePM8v7xrOFYeiVavTN7SuJ4DlHGz2DBhOY3cUL/dHAecU+0eL1JSKjLuNvGAKPbvG6ilaXFu8RZbM7QHKL1G8Rl+12J1rfePmIkbNYtSl4A1/aPZyWxJqixRYHUcTTpGz5p+6bH4xnOyvoymEz1JsJVLNUXnB6r5qciQNRpVQPAC4NYL8HxQihBv8AvWC2WxFKk10I3fpADk49lTA1MnOeyFjmK5a3hjC3gtFd5OkARp7DkuJKVpCgdx8uBgNxTAls1Uiq0f7k9o3jnGjlEO4bIhbgJHVTc+Q/fCAA2Y2SmW2EPJGclAUtsA50VvYe1bWl+2BuenfqHR/0lj/aY2jF8YRLlsL/AMxVOwAVJ+Q74Gtu9mmJmVffbORxLLisyRZdEE0Wneba6wBO9F/2TJfkJ84KYFvRf9kyX5CfOCmAFHhj2OTAHJMcFUeqhtUAJS4bUuEY4IgBtZiMtMSVCGymAIa24ZU1FgUQ2puBkoMSwVt26k0V7wsf698CuKbNuoBKB0goaUsod36RoqmobUzEezTwnzfUlU6uyvkny9jJnWzlKeVL7o7KQqo0qKcDGi4jgjbvrJv7wsrx398CmL7LupSro+uPBWvDs4RX2aWcenNFtTrqp9eT+v5KoKoL6Aa8BHbVDcH99kMuoNFJFqgih3Vt2w8zSoBsbcvAxDLBMKtmm6zLI1vXwSY0sRnmxqazKabkqNe6nnGhxacNX+pv6/gpOMPNyX0/6xQoUKLAqTHlycNy7xaVyi5fbgi2d2ZCSHXgCrVKTonmr73y7dALLZxlwICnKpqLJOtOKuHZDeOzQUgoF99eY4R1imJ+yk23nj2coHZqcgCP0dYYfw8KFCInSgzRasS4gALOAOLWM4PRga+9fT9YvGpTKLClIIMkMPMwBbyc1YA6RD2mwETKCUnK6B1VbjyVy57vhEKXmKRbSc7uOnygD532pw90OLacSUOJNwfEdoPERW4U8ptWVViI+jtqtmGp1ArRLqR1HALjkrik8IyDGdmVIUW3U5XE6H5EHek/u8AWOB4jpeDXDp3qqPKMnk1LaXlXY/A8xBnITp6FVNSQB+++AHJ14uuU3A3i5w9WWKySlqD5xYItAFyh0GCGRYyIA3m5gc2eYLjlT6qLnmdw8+6LLa7GBKyzjhN8ppAGc7a490s/lSeqyMo7TdXl4RPcxY/RJgA6y7g/7aoyqVxArWpZN1KJPfeCNWIfUOji0v8AkMAa16L/ALJkvyE+cFMC3ov+yZL8hPnBTAChQoUAcKENqEPGOSIAjlMclMSCmPMkARiiPOjiTkj3JAETo48LUTOjj3o4AgFmOTLxZdHHvRwMlUZaOFScXHRiPcgjAyC2IbOIe9ZF/eFleMDsxsY+hQKB0ia8gR2g2MaZSPY4W6aFnVEqjW20+l8vZg5s1s+pg9ItXXKaZRoAaanebQRwoUdKqo1x2xON107p759RQoUKOhyKLA8FyUccHX1A3I/8vlCxbFNUpNt54/0ixxY/VK7vnAdPGAI87PRRTeIc49nzFBOGAD3ZNzpG6+6SD8x8CILZaUKhXw5wHej8f8t2rVXxp5RoqBYdkAU5TDaxDzh6yu0/OGndDAAxMzmRxSecSpfEOcVOP698RJcwAf4LiJUrJSo17IkbQYY280c4ukEpUNQabuR4RX7EjqOHfnH8oi2xf/DV+FXygDL5rBQ6mhHYRqDyiRgmCONpo57xpTeLX5ReSoiygCqTL0hpwUi0ditmoAtsAmi2jkSSR8PkICfTDivS5WEk0NzxpBRJGw7BGc7Xms25WAAPo1NG+m4xPM59WsfcV/KYmzKRQ23QO16ivwn5QB9L+i/7JkvyE+cFMC3ov+yZL8hPnBTAChQoUAKFChQAoUKFACpChQoAUKFCgBQoUKAFChQoAUKFCgBQoUKAFChQ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srgbClr val="2F2B20"/>
              </a:solidFill>
            </a:endParaRPr>
          </a:p>
        </p:txBody>
      </p:sp>
      <p:graphicFrame>
        <p:nvGraphicFramePr>
          <p:cNvPr id="10" name="9 Tabla"/>
          <p:cNvGraphicFramePr>
            <a:graphicFrameLocks noGrp="1"/>
          </p:cNvGraphicFramePr>
          <p:nvPr/>
        </p:nvGraphicFramePr>
        <p:xfrm>
          <a:off x="971600" y="4293096"/>
          <a:ext cx="6984777" cy="2057635"/>
        </p:xfrm>
        <a:graphic>
          <a:graphicData uri="http://schemas.openxmlformats.org/drawingml/2006/table">
            <a:tbl>
              <a:tblPr/>
              <a:tblGrid>
                <a:gridCol w="1940587"/>
                <a:gridCol w="1940587"/>
                <a:gridCol w="1619379"/>
                <a:gridCol w="1484224"/>
              </a:tblGrid>
              <a:tr h="28518">
                <a:tc rowSpan="2">
                  <a:txBody>
                    <a:bodyPr/>
                    <a:lstStyle/>
                    <a:p>
                      <a:pPr algn="ctr">
                        <a:spcAft>
                          <a:spcPts val="0"/>
                        </a:spcAft>
                      </a:pPr>
                      <a:r>
                        <a:rPr lang="es-EC" sz="1000" b="1" dirty="0">
                          <a:latin typeface="Times New Roman"/>
                          <a:ea typeface="Times New Roman"/>
                          <a:cs typeface="Times New Roman"/>
                        </a:rPr>
                        <a:t>Provincia</a:t>
                      </a:r>
                      <a:endParaRPr lang="es-ES" sz="11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2">
                  <a:txBody>
                    <a:bodyPr/>
                    <a:lstStyle/>
                    <a:p>
                      <a:pPr algn="ctr">
                        <a:spcAft>
                          <a:spcPts val="0"/>
                        </a:spcAft>
                      </a:pPr>
                      <a:r>
                        <a:rPr lang="es-EC" sz="1000" b="1">
                          <a:latin typeface="Times New Roman"/>
                          <a:ea typeface="Times New Roman"/>
                          <a:cs typeface="Times New Roman"/>
                        </a:rPr>
                        <a:t>Cantón</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b="1">
                          <a:latin typeface="Times New Roman"/>
                          <a:ea typeface="Times New Roman"/>
                          <a:cs typeface="Times New Roman"/>
                        </a:rPr>
                        <a:t>Producción por cantón</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2">
                  <a:txBody>
                    <a:bodyPr/>
                    <a:lstStyle/>
                    <a:p>
                      <a:pPr algn="ctr">
                        <a:spcAft>
                          <a:spcPts val="0"/>
                        </a:spcAft>
                      </a:pPr>
                      <a:r>
                        <a:rPr lang="es-EC" sz="1000" b="1">
                          <a:latin typeface="Times New Roman"/>
                          <a:ea typeface="Times New Roman"/>
                          <a:cs typeface="Times New Roman"/>
                        </a:rPr>
                        <a:t>Vacas ordeñadas por cantón</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72124">
                <a:tc vMerge="1">
                  <a:txBody>
                    <a:bodyPr/>
                    <a:lstStyle/>
                    <a:p>
                      <a:endParaRPr lang="es-ES"/>
                    </a:p>
                  </a:txBody>
                  <a:tcPr/>
                </a:tc>
                <a:tc vMerge="1">
                  <a:txBody>
                    <a:bodyPr/>
                    <a:lstStyle/>
                    <a:p>
                      <a:endParaRPr lang="es-ES"/>
                    </a:p>
                  </a:txBody>
                  <a:tcPr/>
                </a:tc>
                <a:tc>
                  <a:txBody>
                    <a:bodyPr/>
                    <a:lstStyle/>
                    <a:p>
                      <a:pPr algn="ctr">
                        <a:spcAft>
                          <a:spcPts val="0"/>
                        </a:spcAft>
                      </a:pPr>
                      <a:r>
                        <a:rPr lang="es-EC" sz="1000" b="1">
                          <a:latin typeface="Times New Roman"/>
                          <a:ea typeface="Times New Roman"/>
                          <a:cs typeface="Times New Roman"/>
                        </a:rPr>
                        <a:t>(litros/día)</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ES"/>
                    </a:p>
                  </a:txBody>
                  <a:tcPr/>
                </a:tc>
              </a:tr>
              <a:tr h="172124">
                <a:tc rowSpan="8">
                  <a:txBody>
                    <a:bodyPr/>
                    <a:lstStyle/>
                    <a:p>
                      <a:pPr>
                        <a:spcAft>
                          <a:spcPts val="0"/>
                        </a:spcAft>
                      </a:pPr>
                      <a:r>
                        <a:rPr lang="es-EC" sz="1000" b="1">
                          <a:latin typeface="Times New Roman"/>
                          <a:ea typeface="Times New Roman"/>
                          <a:cs typeface="Times New Roman"/>
                        </a:rPr>
                        <a:t>Pichincha</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EC" sz="1000">
                          <a:latin typeface="Times New Roman"/>
                          <a:ea typeface="Times New Roman"/>
                          <a:cs typeface="Times New Roman"/>
                        </a:rPr>
                        <a:t>Quito</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419.329</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39.045</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72124">
                <a:tc vMerge="1">
                  <a:txBody>
                    <a:bodyPr/>
                    <a:lstStyle/>
                    <a:p>
                      <a:endParaRPr lang="es-ES"/>
                    </a:p>
                  </a:txBody>
                  <a:tcPr/>
                </a:tc>
                <a:tc>
                  <a:txBody>
                    <a:bodyPr/>
                    <a:lstStyle/>
                    <a:p>
                      <a:pPr>
                        <a:spcAft>
                          <a:spcPts val="0"/>
                        </a:spcAft>
                      </a:pPr>
                      <a:r>
                        <a:rPr lang="es-EC" sz="1000">
                          <a:latin typeface="Times New Roman"/>
                          <a:ea typeface="Times New Roman"/>
                          <a:cs typeface="Times New Roman"/>
                        </a:rPr>
                        <a:t>Mejía</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300.000</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28.495</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72124">
                <a:tc vMerge="1">
                  <a:txBody>
                    <a:bodyPr/>
                    <a:lstStyle/>
                    <a:p>
                      <a:endParaRPr lang="es-ES"/>
                    </a:p>
                  </a:txBody>
                  <a:tcPr/>
                </a:tc>
                <a:tc>
                  <a:txBody>
                    <a:bodyPr/>
                    <a:lstStyle/>
                    <a:p>
                      <a:pPr>
                        <a:spcAft>
                          <a:spcPts val="0"/>
                        </a:spcAft>
                      </a:pPr>
                      <a:r>
                        <a:rPr lang="es-EC" sz="1000">
                          <a:latin typeface="Times New Roman"/>
                          <a:ea typeface="Times New Roman"/>
                          <a:cs typeface="Times New Roman"/>
                        </a:rPr>
                        <a:t>Cayambe</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138.057</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14.385</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72124">
                <a:tc vMerge="1">
                  <a:txBody>
                    <a:bodyPr/>
                    <a:lstStyle/>
                    <a:p>
                      <a:endParaRPr lang="es-ES"/>
                    </a:p>
                  </a:txBody>
                  <a:tcPr/>
                </a:tc>
                <a:tc>
                  <a:txBody>
                    <a:bodyPr/>
                    <a:lstStyle/>
                    <a:p>
                      <a:pPr>
                        <a:spcAft>
                          <a:spcPts val="0"/>
                        </a:spcAft>
                      </a:pPr>
                      <a:r>
                        <a:rPr lang="es-EC" sz="1000">
                          <a:latin typeface="Times New Roman"/>
                          <a:ea typeface="Times New Roman"/>
                          <a:cs typeface="Times New Roman"/>
                        </a:rPr>
                        <a:t>Pedro Moncayo</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22.580</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3.082</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16550">
                <a:tc vMerge="1">
                  <a:txBody>
                    <a:bodyPr/>
                    <a:lstStyle/>
                    <a:p>
                      <a:endParaRPr lang="es-ES"/>
                    </a:p>
                  </a:txBody>
                  <a:tcPr/>
                </a:tc>
                <a:tc>
                  <a:txBody>
                    <a:bodyPr/>
                    <a:lstStyle/>
                    <a:p>
                      <a:pPr>
                        <a:spcAft>
                          <a:spcPts val="0"/>
                        </a:spcAft>
                      </a:pPr>
                      <a:r>
                        <a:rPr lang="es-EC" sz="1000">
                          <a:latin typeface="Times New Roman"/>
                          <a:ea typeface="Times New Roman"/>
                          <a:cs typeface="Times New Roman"/>
                        </a:rPr>
                        <a:t>Pedro Vicente Maldonado</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56.449</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7.192</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11693">
                <a:tc vMerge="1">
                  <a:txBody>
                    <a:bodyPr/>
                    <a:lstStyle/>
                    <a:p>
                      <a:endParaRPr lang="es-ES"/>
                    </a:p>
                  </a:txBody>
                  <a:tcPr/>
                </a:tc>
                <a:tc>
                  <a:txBody>
                    <a:bodyPr/>
                    <a:lstStyle/>
                    <a:p>
                      <a:pPr>
                        <a:spcAft>
                          <a:spcPts val="0"/>
                        </a:spcAft>
                      </a:pPr>
                      <a:r>
                        <a:rPr lang="es-EC" sz="1000">
                          <a:latin typeface="Times New Roman"/>
                          <a:ea typeface="Times New Roman"/>
                          <a:cs typeface="Times New Roman"/>
                        </a:rPr>
                        <a:t>Los Bancos</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114.187</a:t>
                      </a:r>
                      <a:endParaRPr lang="es-ES" sz="1100">
                        <a:latin typeface="Calibri"/>
                        <a:ea typeface="Calibri"/>
                        <a:cs typeface="Times New Roman"/>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11.302</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72124">
                <a:tc vMerge="1">
                  <a:txBody>
                    <a:bodyPr/>
                    <a:lstStyle/>
                    <a:p>
                      <a:endParaRPr lang="es-ES"/>
                    </a:p>
                  </a:txBody>
                  <a:tcPr/>
                </a:tc>
                <a:tc>
                  <a:txBody>
                    <a:bodyPr/>
                    <a:lstStyle/>
                    <a:p>
                      <a:pPr>
                        <a:spcAft>
                          <a:spcPts val="0"/>
                        </a:spcAft>
                      </a:pPr>
                      <a:r>
                        <a:rPr lang="es-EC" sz="1000">
                          <a:latin typeface="Times New Roman"/>
                          <a:ea typeface="Times New Roman"/>
                          <a:cs typeface="Times New Roman"/>
                        </a:rPr>
                        <a:t>Puerto Quito</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55.794</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6.165</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72124">
                <a:tc vMerge="1">
                  <a:txBody>
                    <a:bodyPr/>
                    <a:lstStyle/>
                    <a:p>
                      <a:endParaRPr lang="es-ES"/>
                    </a:p>
                  </a:txBody>
                  <a:tcPr/>
                </a:tc>
                <a:tc>
                  <a:txBody>
                    <a:bodyPr/>
                    <a:lstStyle/>
                    <a:p>
                      <a:pPr>
                        <a:spcAft>
                          <a:spcPts val="0"/>
                        </a:spcAft>
                      </a:pPr>
                      <a:r>
                        <a:rPr lang="es-EC" sz="1000">
                          <a:latin typeface="Times New Roman"/>
                          <a:ea typeface="Times New Roman"/>
                          <a:cs typeface="Times New Roman"/>
                        </a:rPr>
                        <a:t>Rumiñahui</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22.580</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a:latin typeface="Times New Roman"/>
                          <a:ea typeface="Times New Roman"/>
                          <a:cs typeface="Times New Roman"/>
                        </a:rPr>
                        <a:t>3.082</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72124">
                <a:tc gridSpan="2">
                  <a:txBody>
                    <a:bodyPr/>
                    <a:lstStyle/>
                    <a:p>
                      <a:pPr>
                        <a:spcAft>
                          <a:spcPts val="0"/>
                        </a:spcAft>
                      </a:pPr>
                      <a:r>
                        <a:rPr lang="es-EC" sz="1000" b="1">
                          <a:latin typeface="Times New Roman"/>
                          <a:ea typeface="Times New Roman"/>
                          <a:cs typeface="Times New Roman"/>
                        </a:rPr>
                        <a:t>TOTAL</a:t>
                      </a:r>
                      <a:endParaRPr lang="es-ES" sz="110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S"/>
                    </a:p>
                  </a:txBody>
                  <a:tcPr/>
                </a:tc>
                <a:tc>
                  <a:txBody>
                    <a:bodyPr/>
                    <a:lstStyle/>
                    <a:p>
                      <a:pPr algn="ctr">
                        <a:spcAft>
                          <a:spcPts val="0"/>
                        </a:spcAft>
                      </a:pPr>
                      <a:r>
                        <a:rPr lang="es-EC" sz="1000" dirty="0">
                          <a:latin typeface="Times New Roman"/>
                          <a:ea typeface="Times New Roman"/>
                          <a:cs typeface="Times New Roman"/>
                        </a:rPr>
                        <a:t>1.128.976</a:t>
                      </a:r>
                      <a:endParaRPr lang="es-ES" sz="11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000" dirty="0">
                          <a:latin typeface="Times New Roman"/>
                          <a:ea typeface="Times New Roman"/>
                          <a:cs typeface="Times New Roman"/>
                        </a:rPr>
                        <a:t>112.748</a:t>
                      </a:r>
                      <a:endParaRPr lang="es-ES" sz="1100" dirty="0">
                        <a:latin typeface="Calibri"/>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90113" name="Rectangle 1"/>
          <p:cNvSpPr>
            <a:spLocks noChangeArrowheads="1"/>
          </p:cNvSpPr>
          <p:nvPr/>
        </p:nvSpPr>
        <p:spPr bwMode="auto">
          <a:xfrm>
            <a:off x="3923928" y="3351475"/>
            <a:ext cx="44644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$ 1.600 millones en ventas anuales.</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nvGraphicFramePr>
        <p:xfrm>
          <a:off x="1331640" y="692696"/>
          <a:ext cx="6264696" cy="2587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695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Leche:</a:t>
            </a:r>
            <a:br>
              <a:rPr lang="es-ES" dirty="0" smtClean="0"/>
            </a:br>
            <a:endParaRPr lang="es-ES" dirty="0"/>
          </a:p>
        </p:txBody>
      </p:sp>
      <p:graphicFrame>
        <p:nvGraphicFramePr>
          <p:cNvPr id="4" name="3 Marcador de contenido"/>
          <p:cNvGraphicFramePr>
            <a:graphicFrameLocks noGrp="1"/>
          </p:cNvGraphicFramePr>
          <p:nvPr>
            <p:ph idx="1"/>
          </p:nvPr>
        </p:nvGraphicFramePr>
        <p:xfrm>
          <a:off x="1187624" y="836712"/>
          <a:ext cx="6264696" cy="3774314"/>
        </p:xfrm>
        <a:graphic>
          <a:graphicData uri="http://schemas.openxmlformats.org/drawingml/2006/table">
            <a:tbl>
              <a:tblPr/>
              <a:tblGrid>
                <a:gridCol w="3132348"/>
                <a:gridCol w="3132348"/>
              </a:tblGrid>
              <a:tr h="281486">
                <a:tc gridSpan="2">
                  <a:txBody>
                    <a:bodyPr/>
                    <a:lstStyle/>
                    <a:p>
                      <a:pPr indent="180340" algn="ctr">
                        <a:lnSpc>
                          <a:spcPct val="150000"/>
                        </a:lnSpc>
                        <a:spcAft>
                          <a:spcPts val="0"/>
                        </a:spcAft>
                      </a:pPr>
                      <a:r>
                        <a:rPr lang="es-EC" sz="1400" b="1" dirty="0">
                          <a:solidFill>
                            <a:srgbClr val="000000"/>
                          </a:solidFill>
                          <a:latin typeface="Calibri"/>
                          <a:ea typeface="Times New Roman"/>
                          <a:cs typeface="Calibri"/>
                        </a:rPr>
                        <a:t>ESTANDARES DE BUENA CALIDAD</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81486">
                <a:tc>
                  <a:txBody>
                    <a:bodyPr/>
                    <a:lstStyle/>
                    <a:p>
                      <a:pPr indent="180340" algn="l">
                        <a:lnSpc>
                          <a:spcPct val="150000"/>
                        </a:lnSpc>
                        <a:spcAft>
                          <a:spcPts val="0"/>
                        </a:spcAft>
                      </a:pPr>
                      <a:r>
                        <a:rPr lang="es-EC" sz="1400">
                          <a:solidFill>
                            <a:srgbClr val="000000"/>
                          </a:solidFill>
                          <a:latin typeface="Calibri"/>
                          <a:ea typeface="Times New Roman"/>
                          <a:cs typeface="Calibri"/>
                        </a:rPr>
                        <a:t>Grasa</a:t>
                      </a:r>
                      <a:endParaRPr lang="es-ES"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C" sz="1400" dirty="0" smtClean="0">
                          <a:solidFill>
                            <a:srgbClr val="000000"/>
                          </a:solidFill>
                          <a:latin typeface="Calibri"/>
                          <a:ea typeface="Times New Roman"/>
                          <a:cs typeface="Calibri"/>
                        </a:rPr>
                        <a:t>Menor</a:t>
                      </a:r>
                      <a:r>
                        <a:rPr lang="es-EC" sz="1400" baseline="0" dirty="0" smtClean="0">
                          <a:solidFill>
                            <a:srgbClr val="000000"/>
                          </a:solidFill>
                          <a:latin typeface="Calibri"/>
                          <a:ea typeface="Times New Roman"/>
                          <a:cs typeface="Calibri"/>
                        </a:rPr>
                        <a:t> </a:t>
                      </a:r>
                      <a:r>
                        <a:rPr lang="es-EC" sz="1400" dirty="0" smtClean="0">
                          <a:solidFill>
                            <a:srgbClr val="000000"/>
                          </a:solidFill>
                          <a:latin typeface="Calibri"/>
                          <a:ea typeface="Times New Roman"/>
                          <a:cs typeface="Calibri"/>
                        </a:rPr>
                        <a:t> </a:t>
                      </a:r>
                      <a:r>
                        <a:rPr lang="es-EC" sz="1400" dirty="0">
                          <a:solidFill>
                            <a:srgbClr val="000000"/>
                          </a:solidFill>
                          <a:latin typeface="Calibri"/>
                          <a:ea typeface="Times New Roman"/>
                          <a:cs typeface="Calibri"/>
                        </a:rPr>
                        <a:t>3.2%  </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indent="180340" algn="l">
                        <a:lnSpc>
                          <a:spcPct val="150000"/>
                        </a:lnSpc>
                        <a:spcAft>
                          <a:spcPts val="0"/>
                        </a:spcAft>
                      </a:pPr>
                      <a:r>
                        <a:rPr lang="es-EC" sz="1400">
                          <a:solidFill>
                            <a:srgbClr val="000000"/>
                          </a:solidFill>
                          <a:latin typeface="Calibri"/>
                          <a:ea typeface="Times New Roman"/>
                          <a:cs typeface="Calibri"/>
                        </a:rPr>
                        <a:t>Proteinas</a:t>
                      </a:r>
                      <a:endParaRPr lang="es-ES"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C" sz="1400" baseline="0" dirty="0" smtClean="0">
                          <a:solidFill>
                            <a:srgbClr val="000000"/>
                          </a:solidFill>
                          <a:latin typeface="Calibri"/>
                          <a:ea typeface="Times New Roman"/>
                          <a:cs typeface="Calibri"/>
                        </a:rPr>
                        <a:t>Menor </a:t>
                      </a:r>
                      <a:r>
                        <a:rPr lang="es-EC" sz="1400" dirty="0" smtClean="0">
                          <a:solidFill>
                            <a:srgbClr val="000000"/>
                          </a:solidFill>
                          <a:latin typeface="Calibri"/>
                          <a:ea typeface="Times New Roman"/>
                          <a:cs typeface="Calibri"/>
                        </a:rPr>
                        <a:t>3.0</a:t>
                      </a:r>
                      <a:r>
                        <a:rPr lang="es-EC" sz="1400" dirty="0">
                          <a:solidFill>
                            <a:srgbClr val="000000"/>
                          </a:solidFill>
                          <a:latin typeface="Calibri"/>
                          <a:ea typeface="Times New Roman"/>
                          <a:cs typeface="Calibri"/>
                        </a:rPr>
                        <a:t>% </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indent="180340" algn="l">
                        <a:lnSpc>
                          <a:spcPct val="150000"/>
                        </a:lnSpc>
                        <a:spcAft>
                          <a:spcPts val="0"/>
                        </a:spcAft>
                      </a:pPr>
                      <a:r>
                        <a:rPr lang="es-EC" sz="1400">
                          <a:solidFill>
                            <a:srgbClr val="000000"/>
                          </a:solidFill>
                          <a:latin typeface="Calibri"/>
                          <a:ea typeface="Times New Roman"/>
                          <a:cs typeface="Calibri"/>
                        </a:rPr>
                        <a:t>Solidos Totales</a:t>
                      </a:r>
                      <a:endParaRPr lang="es-ES"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C" sz="1400" dirty="0" smtClean="0">
                          <a:solidFill>
                            <a:srgbClr val="000000"/>
                          </a:solidFill>
                          <a:latin typeface="Calibri"/>
                          <a:ea typeface="Times New Roman"/>
                          <a:cs typeface="Calibri"/>
                        </a:rPr>
                        <a:t>Menor</a:t>
                      </a:r>
                      <a:r>
                        <a:rPr lang="es-EC" sz="1400" baseline="0" dirty="0" smtClean="0">
                          <a:solidFill>
                            <a:srgbClr val="000000"/>
                          </a:solidFill>
                          <a:latin typeface="Calibri"/>
                          <a:ea typeface="Times New Roman"/>
                          <a:cs typeface="Calibri"/>
                        </a:rPr>
                        <a:t> </a:t>
                      </a:r>
                      <a:r>
                        <a:rPr lang="es-EC" sz="1400" dirty="0" smtClean="0">
                          <a:solidFill>
                            <a:srgbClr val="000000"/>
                          </a:solidFill>
                          <a:latin typeface="Calibri"/>
                          <a:ea typeface="Times New Roman"/>
                          <a:cs typeface="Calibri"/>
                        </a:rPr>
                        <a:t>11.75</a:t>
                      </a:r>
                      <a:r>
                        <a:rPr lang="es-EC" sz="1400" dirty="0">
                          <a:solidFill>
                            <a:srgbClr val="000000"/>
                          </a:solidFill>
                          <a:latin typeface="Calibri"/>
                          <a:ea typeface="Times New Roman"/>
                          <a:cs typeface="Calibri"/>
                        </a:rPr>
                        <a:t>% </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indent="180340" algn="l">
                        <a:lnSpc>
                          <a:spcPct val="150000"/>
                        </a:lnSpc>
                        <a:spcAft>
                          <a:spcPts val="0"/>
                        </a:spcAft>
                      </a:pPr>
                      <a:r>
                        <a:rPr lang="es-ES" sz="1400" dirty="0" smtClean="0">
                          <a:latin typeface="Calibri"/>
                          <a:ea typeface="Times New Roman"/>
                          <a:cs typeface="Times New Roman"/>
                        </a:rPr>
                        <a:t>Densidad</a:t>
                      </a:r>
                      <a:r>
                        <a:rPr lang="es-ES" sz="1400" baseline="0" dirty="0" smtClean="0">
                          <a:latin typeface="Calibri"/>
                          <a:ea typeface="Times New Roman"/>
                          <a:cs typeface="Times New Roman"/>
                        </a:rPr>
                        <a:t> </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C" sz="1400" dirty="0" smtClean="0">
                          <a:solidFill>
                            <a:srgbClr val="000000"/>
                          </a:solidFill>
                          <a:latin typeface="Calibri"/>
                          <a:ea typeface="Times New Roman"/>
                          <a:cs typeface="Calibri"/>
                        </a:rPr>
                        <a:t>26-27° </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indent="180340" algn="l">
                        <a:lnSpc>
                          <a:spcPct val="150000"/>
                        </a:lnSpc>
                        <a:spcAft>
                          <a:spcPts val="0"/>
                        </a:spcAft>
                      </a:pPr>
                      <a:r>
                        <a:rPr lang="es-ES" sz="1400" dirty="0" smtClean="0">
                          <a:latin typeface="Calibri"/>
                          <a:ea typeface="Times New Roman"/>
                          <a:cs typeface="Times New Roman"/>
                        </a:rPr>
                        <a:t>Alcohol</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400" dirty="0" smtClean="0">
                          <a:latin typeface="Calibri"/>
                          <a:ea typeface="Times New Roman"/>
                          <a:cs typeface="Times New Roman"/>
                        </a:rPr>
                        <a:t>2cm</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indent="180340" algn="l">
                        <a:lnSpc>
                          <a:spcPct val="150000"/>
                        </a:lnSpc>
                        <a:spcAft>
                          <a:spcPts val="0"/>
                        </a:spcAft>
                      </a:pPr>
                      <a:r>
                        <a:rPr lang="es-EC" sz="1400" dirty="0" smtClean="0">
                          <a:solidFill>
                            <a:srgbClr val="000000"/>
                          </a:solidFill>
                          <a:latin typeface="Calibri"/>
                          <a:ea typeface="Times New Roman"/>
                          <a:cs typeface="Times New Roman"/>
                        </a:rPr>
                        <a:t>Prueba</a:t>
                      </a:r>
                      <a:r>
                        <a:rPr lang="es-EC" sz="1400" baseline="0" dirty="0" smtClean="0">
                          <a:solidFill>
                            <a:srgbClr val="000000"/>
                          </a:solidFill>
                          <a:latin typeface="Calibri"/>
                          <a:ea typeface="Times New Roman"/>
                          <a:cs typeface="Times New Roman"/>
                        </a:rPr>
                        <a:t> de Acidez </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C" sz="1400" dirty="0" smtClean="0">
                          <a:solidFill>
                            <a:srgbClr val="000000"/>
                          </a:solidFill>
                          <a:latin typeface="Calibri"/>
                          <a:ea typeface="Times New Roman"/>
                          <a:cs typeface="Times New Roman"/>
                        </a:rPr>
                        <a:t>14- 14,5</a:t>
                      </a:r>
                      <a:r>
                        <a:rPr lang="es-EC" sz="1400" dirty="0" smtClean="0">
                          <a:solidFill>
                            <a:srgbClr val="000000"/>
                          </a:solidFill>
                          <a:latin typeface="+mn-lt"/>
                          <a:ea typeface="Times New Roman"/>
                          <a:cs typeface="Calibri"/>
                        </a:rPr>
                        <a:t>° </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gridSpan="2">
                  <a:txBody>
                    <a:bodyPr/>
                    <a:lstStyle/>
                    <a:p>
                      <a:pPr indent="180340" algn="ctr">
                        <a:lnSpc>
                          <a:spcPct val="150000"/>
                        </a:lnSpc>
                        <a:spcAft>
                          <a:spcPts val="0"/>
                        </a:spcAft>
                      </a:pPr>
                      <a:r>
                        <a:rPr lang="es-EC" sz="1400" b="1" dirty="0">
                          <a:solidFill>
                            <a:srgbClr val="000000"/>
                          </a:solidFill>
                          <a:latin typeface="Calibri"/>
                          <a:ea typeface="Times New Roman"/>
                          <a:cs typeface="Calibri"/>
                        </a:rPr>
                        <a:t>UNA BUENA LECHE </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81486">
                <a:tc>
                  <a:txBody>
                    <a:bodyPr/>
                    <a:lstStyle/>
                    <a:p>
                      <a:pPr indent="180340" algn="l">
                        <a:lnSpc>
                          <a:spcPct val="150000"/>
                        </a:lnSpc>
                        <a:spcAft>
                          <a:spcPts val="0"/>
                        </a:spcAft>
                      </a:pPr>
                      <a:r>
                        <a:rPr lang="es-EC" sz="1400" b="1" dirty="0">
                          <a:solidFill>
                            <a:srgbClr val="000000"/>
                          </a:solidFill>
                          <a:latin typeface="Calibri"/>
                          <a:ea typeface="Times New Roman"/>
                          <a:cs typeface="Calibri"/>
                        </a:rPr>
                        <a:t>Debe estar </a:t>
                      </a:r>
                      <a:endParaRPr lang="es-ES" sz="1400" b="1"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C" sz="1400" b="1" dirty="0">
                          <a:solidFill>
                            <a:srgbClr val="000000"/>
                          </a:solidFill>
                          <a:latin typeface="Calibri"/>
                          <a:ea typeface="Times New Roman"/>
                          <a:cs typeface="Calibri"/>
                        </a:rPr>
                        <a:t>No debe estar</a:t>
                      </a:r>
                      <a:endParaRPr lang="es-ES" sz="1400" b="1"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indent="180340" algn="l">
                        <a:lnSpc>
                          <a:spcPct val="150000"/>
                        </a:lnSpc>
                        <a:spcAft>
                          <a:spcPts val="0"/>
                        </a:spcAft>
                      </a:pPr>
                      <a:r>
                        <a:rPr lang="es-EC" sz="1400">
                          <a:solidFill>
                            <a:srgbClr val="000000"/>
                          </a:solidFill>
                          <a:latin typeface="Calibri"/>
                          <a:ea typeface="Times New Roman"/>
                          <a:cs typeface="Calibri"/>
                        </a:rPr>
                        <a:t>Limpia</a:t>
                      </a:r>
                      <a:endParaRPr lang="es-ES"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C" sz="1400">
                          <a:solidFill>
                            <a:srgbClr val="000000"/>
                          </a:solidFill>
                          <a:latin typeface="Calibri"/>
                          <a:ea typeface="Times New Roman"/>
                          <a:cs typeface="Calibri"/>
                        </a:rPr>
                        <a:t>Tratada</a:t>
                      </a:r>
                      <a:endParaRPr lang="es-ES"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rowSpan="2">
                  <a:txBody>
                    <a:bodyPr/>
                    <a:lstStyle/>
                    <a:p>
                      <a:pPr indent="180340" algn="l">
                        <a:lnSpc>
                          <a:spcPct val="150000"/>
                        </a:lnSpc>
                        <a:spcAft>
                          <a:spcPts val="0"/>
                        </a:spcAft>
                      </a:pPr>
                      <a:r>
                        <a:rPr lang="es-EC" sz="1400" dirty="0">
                          <a:solidFill>
                            <a:srgbClr val="000000"/>
                          </a:solidFill>
                          <a:latin typeface="Calibri"/>
                          <a:ea typeface="Times New Roman"/>
                          <a:cs typeface="Calibri"/>
                        </a:rPr>
                        <a:t>Pura</a:t>
                      </a:r>
                      <a:endParaRPr lang="es-ES" sz="14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C" sz="1400">
                          <a:solidFill>
                            <a:srgbClr val="000000"/>
                          </a:solidFill>
                          <a:latin typeface="Calibri"/>
                          <a:ea typeface="Times New Roman"/>
                          <a:cs typeface="Calibri"/>
                        </a:rPr>
                        <a:t>Alterada</a:t>
                      </a:r>
                      <a:endParaRPr lang="es-ES"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vMerge="1">
                  <a:txBody>
                    <a:bodyPr/>
                    <a:lstStyle/>
                    <a:p>
                      <a:endParaRPr lang="es-ES"/>
                    </a:p>
                  </a:txBody>
                  <a:tcPr/>
                </a:tc>
                <a:tc>
                  <a:txBody>
                    <a:bodyPr/>
                    <a:lstStyle/>
                    <a:p>
                      <a:pPr indent="180340" algn="l">
                        <a:lnSpc>
                          <a:spcPct val="150000"/>
                        </a:lnSpc>
                        <a:spcAft>
                          <a:spcPts val="0"/>
                        </a:spcAft>
                      </a:pPr>
                      <a:r>
                        <a:rPr lang="es-EC" sz="1400" dirty="0">
                          <a:solidFill>
                            <a:srgbClr val="000000"/>
                          </a:solidFill>
                          <a:latin typeface="Calibri"/>
                          <a:ea typeface="Times New Roman"/>
                          <a:cs typeface="Calibri"/>
                        </a:rPr>
                        <a:t>Contaminada </a:t>
                      </a:r>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187624" y="5085184"/>
            <a:ext cx="1790234" cy="369332"/>
          </a:xfrm>
          <a:prstGeom prst="rect">
            <a:avLst/>
          </a:prstGeom>
        </p:spPr>
        <p:txBody>
          <a:bodyPr wrap="none">
            <a:spAutoFit/>
          </a:bodyPr>
          <a:lstStyle/>
          <a:p>
            <a:r>
              <a:rPr lang="es-EC" dirty="0" smtClean="0"/>
              <a:t>calidad higiénica </a:t>
            </a:r>
            <a:endParaRPr lang="es-ES" dirty="0"/>
          </a:p>
        </p:txBody>
      </p:sp>
      <p:sp>
        <p:nvSpPr>
          <p:cNvPr id="6" name="5 Rectángulo"/>
          <p:cNvSpPr/>
          <p:nvPr/>
        </p:nvSpPr>
        <p:spPr>
          <a:xfrm>
            <a:off x="5292080" y="5013176"/>
            <a:ext cx="1707583" cy="369332"/>
          </a:xfrm>
          <a:prstGeom prst="rect">
            <a:avLst/>
          </a:prstGeom>
        </p:spPr>
        <p:txBody>
          <a:bodyPr wrap="none">
            <a:spAutoFit/>
          </a:bodyPr>
          <a:lstStyle/>
          <a:p>
            <a:r>
              <a:rPr lang="es-EC" dirty="0" smtClean="0"/>
              <a:t>calidad sanitaria</a:t>
            </a:r>
            <a:endParaRPr lang="es-ES" dirty="0"/>
          </a:p>
        </p:txBody>
      </p:sp>
      <p:sp>
        <p:nvSpPr>
          <p:cNvPr id="7" name="6 Flecha izquierda y derecha"/>
          <p:cNvSpPr/>
          <p:nvPr/>
        </p:nvSpPr>
        <p:spPr>
          <a:xfrm>
            <a:off x="3419872" y="5085184"/>
            <a:ext cx="1368152"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466" name="AutoShape 2" descr="Resultado de imagen para v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2468" name="AutoShape 4" descr="Resultado de imagen para v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2470" name="AutoShape 6" descr="Resultado de imagen para v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2472" name="AutoShape 8" descr="Resultado de imagen para v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2474" name="AutoShape 10" descr="Resultado de imagen para v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4753" name="Rectangle 1"/>
          <p:cNvSpPr>
            <a:spLocks noChangeArrowheads="1"/>
          </p:cNvSpPr>
          <p:nvPr/>
        </p:nvSpPr>
        <p:spPr bwMode="auto">
          <a:xfrm>
            <a:off x="179512" y="5784359"/>
            <a:ext cx="77403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s-EC"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Bonificaci</a:t>
            </a:r>
            <a:r>
              <a:rPr kumimoji="0" lang="es-EC"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EC"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por Calidad Sanitaria</a:t>
            </a: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0,01 ctv., por litro de leche cruda.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s-EC"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Bonificaci</a:t>
            </a:r>
            <a:r>
              <a:rPr kumimoji="0" lang="es-EC"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EC"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por Buenas Pr</a:t>
            </a:r>
            <a:r>
              <a:rPr kumimoji="0" lang="es-EC"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á</a:t>
            </a:r>
            <a:r>
              <a:rPr kumimoji="0" lang="es-EC"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cticas Ganaderas</a:t>
            </a:r>
            <a:r>
              <a:rPr kumimoji="0" lang="es-EC"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0,02 ctv., por litro adicional.</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1413</TotalTime>
  <Words>1355</Words>
  <Application>Microsoft Office PowerPoint</Application>
  <PresentationFormat>Presentación en pantalla (4:3)</PresentationFormat>
  <Paragraphs>382</Paragraphs>
  <Slides>25</Slides>
  <Notes>6</Notes>
  <HiddenSlides>0</HiddenSlides>
  <MMClips>0</MMClips>
  <ScaleCrop>false</ScaleCrop>
  <HeadingPairs>
    <vt:vector size="4" baseType="variant">
      <vt:variant>
        <vt:lpstr>Tema</vt:lpstr>
      </vt:variant>
      <vt:variant>
        <vt:i4>3</vt:i4>
      </vt:variant>
      <vt:variant>
        <vt:lpstr>Títulos de diapositiva</vt:lpstr>
      </vt:variant>
      <vt:variant>
        <vt:i4>25</vt:i4>
      </vt:variant>
    </vt:vector>
  </HeadingPairs>
  <TitlesOfParts>
    <vt:vector size="28" baseType="lpstr">
      <vt:lpstr>Tema de Office</vt:lpstr>
      <vt:lpstr>Adyacencia</vt:lpstr>
      <vt:lpstr>1_Tema de Office</vt:lpstr>
      <vt:lpstr>ANALISIS DE DESARROLLO  ECONOMICO PARA EL EMPRENDIMIENTO LACTEO COMUNAL  EN LA PARROQUIA DE ATAHUALPA .   </vt:lpstr>
      <vt:lpstr>Estructura del proyecto </vt:lpstr>
      <vt:lpstr>Capitulo I </vt:lpstr>
      <vt:lpstr>Diapositiva 4</vt:lpstr>
      <vt:lpstr>Diapositiva 5</vt:lpstr>
      <vt:lpstr>CAPITULO II</vt:lpstr>
      <vt:lpstr> </vt:lpstr>
      <vt:lpstr>Producción Láctea</vt:lpstr>
      <vt:lpstr>Leche: </vt:lpstr>
      <vt:lpstr>Capitulo III</vt:lpstr>
      <vt:lpstr>Diapositiva 11</vt:lpstr>
      <vt:lpstr>Capitulo IV </vt:lpstr>
      <vt:lpstr>Diapositiva 13</vt:lpstr>
      <vt:lpstr>Diapositiva 14</vt:lpstr>
      <vt:lpstr>Diapositiva 15</vt:lpstr>
      <vt:lpstr>Diapositiva 16</vt:lpstr>
      <vt:lpstr>Diapositiva 17</vt:lpstr>
      <vt:lpstr>Capitulo V</vt:lpstr>
      <vt:lpstr>Diapositiva 19</vt:lpstr>
      <vt:lpstr>Emprendimiento lácteo comunal </vt:lpstr>
      <vt:lpstr>Diapositiva 21</vt:lpstr>
      <vt:lpstr>Análisis de Flujo de Caja :</vt:lpstr>
      <vt:lpstr>Diapositiva 23</vt:lpstr>
      <vt:lpstr>Conclusiones </vt:lpstr>
      <vt:lpstr>Recomendaciones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TURÍSTICA Y COOPERATIVISMO EN LA PARROQUIA  RURAL DE ZUMBAHUA, CANTÓN PUJILÍ, PROVINCIA DE COTOPAXI</dc:title>
  <dc:creator>Personal</dc:creator>
  <cp:lastModifiedBy>Diana</cp:lastModifiedBy>
  <cp:revision>103</cp:revision>
  <dcterms:created xsi:type="dcterms:W3CDTF">2016-02-04T18:52:12Z</dcterms:created>
  <dcterms:modified xsi:type="dcterms:W3CDTF">2016-02-19T15:58:46Z</dcterms:modified>
</cp:coreProperties>
</file>