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91"/>
  </p:notesMasterIdLst>
  <p:sldIdLst>
    <p:sldId id="390" r:id="rId2"/>
    <p:sldId id="363" r:id="rId3"/>
    <p:sldId id="260" r:id="rId4"/>
    <p:sldId id="287" r:id="rId5"/>
    <p:sldId id="299" r:id="rId6"/>
    <p:sldId id="362" r:id="rId7"/>
    <p:sldId id="364" r:id="rId8"/>
    <p:sldId id="365" r:id="rId9"/>
    <p:sldId id="366" r:id="rId10"/>
    <p:sldId id="371" r:id="rId11"/>
    <p:sldId id="370" r:id="rId12"/>
    <p:sldId id="369" r:id="rId13"/>
    <p:sldId id="368" r:id="rId14"/>
    <p:sldId id="367" r:id="rId15"/>
    <p:sldId id="376" r:id="rId16"/>
    <p:sldId id="375" r:id="rId17"/>
    <p:sldId id="374" r:id="rId18"/>
    <p:sldId id="381" r:id="rId19"/>
    <p:sldId id="373" r:id="rId20"/>
    <p:sldId id="380" r:id="rId21"/>
    <p:sldId id="379" r:id="rId22"/>
    <p:sldId id="378" r:id="rId23"/>
    <p:sldId id="377" r:id="rId24"/>
    <p:sldId id="372" r:id="rId25"/>
    <p:sldId id="385" r:id="rId26"/>
    <p:sldId id="384" r:id="rId27"/>
    <p:sldId id="383" r:id="rId28"/>
    <p:sldId id="391" r:id="rId29"/>
    <p:sldId id="262" r:id="rId30"/>
    <p:sldId id="263" r:id="rId31"/>
    <p:sldId id="300" r:id="rId32"/>
    <p:sldId id="301" r:id="rId33"/>
    <p:sldId id="302" r:id="rId34"/>
    <p:sldId id="304" r:id="rId35"/>
    <p:sldId id="305" r:id="rId36"/>
    <p:sldId id="306" r:id="rId37"/>
    <p:sldId id="307" r:id="rId38"/>
    <p:sldId id="308" r:id="rId39"/>
    <p:sldId id="310" r:id="rId40"/>
    <p:sldId id="311" r:id="rId41"/>
    <p:sldId id="312" r:id="rId42"/>
    <p:sldId id="314" r:id="rId43"/>
    <p:sldId id="315" r:id="rId44"/>
    <p:sldId id="316" r:id="rId45"/>
    <p:sldId id="317" r:id="rId46"/>
    <p:sldId id="386" r:id="rId47"/>
    <p:sldId id="387" r:id="rId48"/>
    <p:sldId id="388" r:id="rId49"/>
    <p:sldId id="320" r:id="rId50"/>
    <p:sldId id="321" r:id="rId51"/>
    <p:sldId id="322" r:id="rId52"/>
    <p:sldId id="271" r:id="rId53"/>
    <p:sldId id="272" r:id="rId54"/>
    <p:sldId id="276" r:id="rId55"/>
    <p:sldId id="389" r:id="rId56"/>
    <p:sldId id="327" r:id="rId57"/>
    <p:sldId id="329" r:id="rId58"/>
    <p:sldId id="328" r:id="rId59"/>
    <p:sldId id="330" r:id="rId60"/>
    <p:sldId id="331" r:id="rId61"/>
    <p:sldId id="289" r:id="rId62"/>
    <p:sldId id="332" r:id="rId63"/>
    <p:sldId id="333" r:id="rId64"/>
    <p:sldId id="334" r:id="rId65"/>
    <p:sldId id="335" r:id="rId66"/>
    <p:sldId id="336" r:id="rId67"/>
    <p:sldId id="339" r:id="rId68"/>
    <p:sldId id="340" r:id="rId69"/>
    <p:sldId id="341" r:id="rId70"/>
    <p:sldId id="342" r:id="rId71"/>
    <p:sldId id="343" r:id="rId72"/>
    <p:sldId id="344" r:id="rId73"/>
    <p:sldId id="345"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269" r:id="rId89"/>
    <p:sldId id="286" r:id="rId9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5D0"/>
    <a:srgbClr val="EAFC8E"/>
    <a:srgbClr val="DFC6BF"/>
    <a:srgbClr val="A5E5BD"/>
    <a:srgbClr val="FFFF99"/>
    <a:srgbClr val="BBEBCD"/>
    <a:srgbClr val="49C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3594" autoAdjust="0"/>
  </p:normalViewPr>
  <p:slideViewPr>
    <p:cSldViewPr>
      <p:cViewPr>
        <p:scale>
          <a:sx n="70" d="100"/>
          <a:sy n="70" d="100"/>
        </p:scale>
        <p:origin x="-135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CC721-DEBA-44D6-9920-62CC45F7C803}" type="datetimeFigureOut">
              <a:rPr lang="es-EC" smtClean="0"/>
              <a:t>17/03/2016</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517E3-1C57-44EC-A7C2-87C1F04FB1ED}" type="slidenum">
              <a:rPr lang="es-EC" smtClean="0"/>
              <a:t>‹Nº›</a:t>
            </a:fld>
            <a:endParaRPr lang="es-EC" dirty="0"/>
          </a:p>
        </p:txBody>
      </p:sp>
    </p:spTree>
    <p:extLst>
      <p:ext uri="{BB962C8B-B14F-4D97-AF65-F5344CB8AC3E}">
        <p14:creationId xmlns:p14="http://schemas.microsoft.com/office/powerpoint/2010/main" val="136932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22</a:t>
            </a:fld>
            <a:endParaRPr lang="es-EC" dirty="0"/>
          </a:p>
        </p:txBody>
      </p:sp>
    </p:spTree>
    <p:extLst>
      <p:ext uri="{BB962C8B-B14F-4D97-AF65-F5344CB8AC3E}">
        <p14:creationId xmlns:p14="http://schemas.microsoft.com/office/powerpoint/2010/main" val="331971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37</a:t>
            </a:fld>
            <a:endParaRPr lang="es-EC">
              <a:solidFill>
                <a:prstClr val="black"/>
              </a:solidFill>
            </a:endParaRPr>
          </a:p>
        </p:txBody>
      </p:sp>
    </p:spTree>
    <p:extLst>
      <p:ext uri="{BB962C8B-B14F-4D97-AF65-F5344CB8AC3E}">
        <p14:creationId xmlns:p14="http://schemas.microsoft.com/office/powerpoint/2010/main" val="282286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38</a:t>
            </a:fld>
            <a:endParaRPr lang="es-EC">
              <a:solidFill>
                <a:prstClr val="black"/>
              </a:solidFill>
            </a:endParaRPr>
          </a:p>
        </p:txBody>
      </p:sp>
    </p:spTree>
    <p:extLst>
      <p:ext uri="{BB962C8B-B14F-4D97-AF65-F5344CB8AC3E}">
        <p14:creationId xmlns:p14="http://schemas.microsoft.com/office/powerpoint/2010/main" val="282286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39</a:t>
            </a:fld>
            <a:endParaRPr lang="es-EC">
              <a:solidFill>
                <a:prstClr val="black"/>
              </a:solidFill>
            </a:endParaRPr>
          </a:p>
        </p:txBody>
      </p:sp>
    </p:spTree>
    <p:extLst>
      <p:ext uri="{BB962C8B-B14F-4D97-AF65-F5344CB8AC3E}">
        <p14:creationId xmlns:p14="http://schemas.microsoft.com/office/powerpoint/2010/main" val="282286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40</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41</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42</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43</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44</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45</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46</a:t>
            </a:fld>
            <a:endParaRPr lang="es-EC" dirty="0"/>
          </a:p>
        </p:txBody>
      </p:sp>
    </p:spTree>
    <p:extLst>
      <p:ext uri="{BB962C8B-B14F-4D97-AF65-F5344CB8AC3E}">
        <p14:creationId xmlns:p14="http://schemas.microsoft.com/office/powerpoint/2010/main" val="2763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29</a:t>
            </a:fld>
            <a:endParaRPr lang="es-EC"/>
          </a:p>
        </p:txBody>
      </p:sp>
    </p:spTree>
    <p:extLst>
      <p:ext uri="{BB962C8B-B14F-4D97-AF65-F5344CB8AC3E}">
        <p14:creationId xmlns:p14="http://schemas.microsoft.com/office/powerpoint/2010/main" val="276373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47</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48</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49</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50</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51</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52</a:t>
            </a:fld>
            <a:endParaRPr lang="es-EC" dirty="0"/>
          </a:p>
        </p:txBody>
      </p:sp>
    </p:spTree>
    <p:extLst>
      <p:ext uri="{BB962C8B-B14F-4D97-AF65-F5344CB8AC3E}">
        <p14:creationId xmlns:p14="http://schemas.microsoft.com/office/powerpoint/2010/main" val="276373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53</a:t>
            </a:fld>
            <a:endParaRPr lang="es-EC" dirty="0"/>
          </a:p>
        </p:txBody>
      </p:sp>
    </p:spTree>
    <p:extLst>
      <p:ext uri="{BB962C8B-B14F-4D97-AF65-F5344CB8AC3E}">
        <p14:creationId xmlns:p14="http://schemas.microsoft.com/office/powerpoint/2010/main" val="276373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54</a:t>
            </a:fld>
            <a:endParaRPr lang="es-EC" dirty="0"/>
          </a:p>
        </p:txBody>
      </p:sp>
    </p:spTree>
    <p:extLst>
      <p:ext uri="{BB962C8B-B14F-4D97-AF65-F5344CB8AC3E}">
        <p14:creationId xmlns:p14="http://schemas.microsoft.com/office/powerpoint/2010/main" val="276373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55</a:t>
            </a:fld>
            <a:endParaRPr lang="es-EC" dirty="0"/>
          </a:p>
        </p:txBody>
      </p:sp>
    </p:spTree>
    <p:extLst>
      <p:ext uri="{BB962C8B-B14F-4D97-AF65-F5344CB8AC3E}">
        <p14:creationId xmlns:p14="http://schemas.microsoft.com/office/powerpoint/2010/main" val="276373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56</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30</a:t>
            </a:fld>
            <a:endParaRPr lang="es-EC"/>
          </a:p>
        </p:txBody>
      </p:sp>
    </p:spTree>
    <p:extLst>
      <p:ext uri="{BB962C8B-B14F-4D97-AF65-F5344CB8AC3E}">
        <p14:creationId xmlns:p14="http://schemas.microsoft.com/office/powerpoint/2010/main" val="2763731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57</a:t>
            </a:fld>
            <a:endParaRPr lang="es-EC" dirty="0"/>
          </a:p>
        </p:txBody>
      </p:sp>
    </p:spTree>
    <p:extLst>
      <p:ext uri="{BB962C8B-B14F-4D97-AF65-F5344CB8AC3E}">
        <p14:creationId xmlns:p14="http://schemas.microsoft.com/office/powerpoint/2010/main" val="2763731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58</a:t>
            </a:fld>
            <a:endParaRPr lang="es-EC" dirty="0"/>
          </a:p>
        </p:txBody>
      </p:sp>
    </p:spTree>
    <p:extLst>
      <p:ext uri="{BB962C8B-B14F-4D97-AF65-F5344CB8AC3E}">
        <p14:creationId xmlns:p14="http://schemas.microsoft.com/office/powerpoint/2010/main" val="2763731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59</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60</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61</a:t>
            </a:fld>
            <a:endParaRPr lang="es-EC"/>
          </a:p>
        </p:txBody>
      </p:sp>
    </p:spTree>
    <p:extLst>
      <p:ext uri="{BB962C8B-B14F-4D97-AF65-F5344CB8AC3E}">
        <p14:creationId xmlns:p14="http://schemas.microsoft.com/office/powerpoint/2010/main" val="2763731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62</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63</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64</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65</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66</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31</a:t>
            </a:fld>
            <a:endParaRPr lang="es-EC"/>
          </a:p>
        </p:txBody>
      </p:sp>
    </p:spTree>
    <p:extLst>
      <p:ext uri="{BB962C8B-B14F-4D97-AF65-F5344CB8AC3E}">
        <p14:creationId xmlns:p14="http://schemas.microsoft.com/office/powerpoint/2010/main" val="276373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67</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68</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69</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70</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71</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72</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73</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74</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75</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76</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32</a:t>
            </a:fld>
            <a:endParaRPr lang="es-EC"/>
          </a:p>
        </p:txBody>
      </p:sp>
    </p:spTree>
    <p:extLst>
      <p:ext uri="{BB962C8B-B14F-4D97-AF65-F5344CB8AC3E}">
        <p14:creationId xmlns:p14="http://schemas.microsoft.com/office/powerpoint/2010/main" val="27637315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77</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78</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79</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80</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81</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82</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83</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84</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85</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86</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33</a:t>
            </a:fld>
            <a:endParaRPr lang="es-EC"/>
          </a:p>
        </p:txBody>
      </p:sp>
    </p:spTree>
    <p:extLst>
      <p:ext uri="{BB962C8B-B14F-4D97-AF65-F5344CB8AC3E}">
        <p14:creationId xmlns:p14="http://schemas.microsoft.com/office/powerpoint/2010/main" val="27637315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87</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88</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89</a:t>
            </a:fld>
            <a:endParaRPr lang="es-EC" dirty="0">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t>34</a:t>
            </a:fld>
            <a:endParaRPr lang="es-EC"/>
          </a:p>
        </p:txBody>
      </p:sp>
    </p:spTree>
    <p:extLst>
      <p:ext uri="{BB962C8B-B14F-4D97-AF65-F5344CB8AC3E}">
        <p14:creationId xmlns:p14="http://schemas.microsoft.com/office/powerpoint/2010/main" val="276373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35</a:t>
            </a:fld>
            <a:endParaRPr lang="es-EC">
              <a:solidFill>
                <a:prstClr val="black"/>
              </a:solidFill>
            </a:endParaRPr>
          </a:p>
        </p:txBody>
      </p:sp>
    </p:spTree>
    <p:extLst>
      <p:ext uri="{BB962C8B-B14F-4D97-AF65-F5344CB8AC3E}">
        <p14:creationId xmlns:p14="http://schemas.microsoft.com/office/powerpoint/2010/main" val="282286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6F517E3-1C57-44EC-A7C2-87C1F04FB1ED}" type="slidenum">
              <a:rPr lang="es-EC" smtClean="0">
                <a:solidFill>
                  <a:prstClr val="black"/>
                </a:solidFill>
              </a:rPr>
              <a:pPr/>
              <a:t>36</a:t>
            </a:fld>
            <a:endParaRPr lang="es-EC">
              <a:solidFill>
                <a:prstClr val="black"/>
              </a:solidFill>
            </a:endParaRPr>
          </a:p>
        </p:txBody>
      </p:sp>
    </p:spTree>
    <p:extLst>
      <p:ext uri="{BB962C8B-B14F-4D97-AF65-F5344CB8AC3E}">
        <p14:creationId xmlns:p14="http://schemas.microsoft.com/office/powerpoint/2010/main" val="276373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314037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15195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113126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171187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18872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331461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406799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302746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22383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357992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17/03/2016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extLst>
      <p:ext uri="{BB962C8B-B14F-4D97-AF65-F5344CB8AC3E}">
        <p14:creationId xmlns:p14="http://schemas.microsoft.com/office/powerpoint/2010/main" val="2148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17/03/2016</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dirty="0"/>
          </a:p>
        </p:txBody>
      </p:sp>
    </p:spTree>
    <p:extLst>
      <p:ext uri="{BB962C8B-B14F-4D97-AF65-F5344CB8AC3E}">
        <p14:creationId xmlns:p14="http://schemas.microsoft.com/office/powerpoint/2010/main" val="3293813105"/>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2.emf"/></Relationships>
</file>

<file path=ppt/slides/_rels/slide5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6.emf"/></Relationships>
</file>

<file path=ppt/slides/_rels/slide6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8.emf"/></Relationships>
</file>

<file path=ppt/slides/_rels/slide6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0.emf"/></Relationships>
</file>

<file path=ppt/slides/_rels/slide6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3.emf"/></Relationships>
</file>

<file path=ppt/slides/_rels/slide6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5.emf"/></Relationships>
</file>

<file path=ppt/slides/_rels/slide6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7.emf"/></Relationships>
</file>

<file path=ppt/slides/_rels/slide6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81.emf"/></Relationships>
</file>

<file path=ppt/slides/_rels/slide7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83.emf"/></Relationships>
</file>

<file path=ppt/slides/_rels/slide7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85.emf"/></Relationships>
</file>

<file path=ppt/slides/_rels/slide7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87.emf"/></Relationships>
</file>

<file path=ppt/slides/_rels/slide7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90.emf"/><Relationship Id="rId4" Type="http://schemas.openxmlformats.org/officeDocument/2006/relationships/image" Target="../media/image89.emf"/></Relationships>
</file>

<file path=ppt/slides/_rels/slide7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92.emf"/></Relationships>
</file>

<file path=ppt/slides/_rels/slide76.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94.emf"/></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01.emf"/></Relationships>
</file>

<file path=ppt/slides/_rels/slide83.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05.emf"/></Relationships>
</file>

<file path=ppt/slides/_rels/slide8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07.emf"/></Relationships>
</file>

<file path=ppt/slides/_rels/slide87.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09.e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72816"/>
            <a:ext cx="3744416" cy="4544665"/>
          </a:xfrm>
        </p:spPr>
        <p:txBody>
          <a:bodyPr>
            <a:noAutofit/>
          </a:bodyPr>
          <a:lstStyle/>
          <a:p>
            <a:r>
              <a:rPr lang="es-EC" sz="3000" b="1" dirty="0" smtClean="0">
                <a:solidFill>
                  <a:schemeClr val="tx2">
                    <a:lumMod val="75000"/>
                  </a:schemeClr>
                </a:solidFill>
              </a:rPr>
              <a:t>ESTUDIO DE FACTIBILIDAD PARA LA CREACIÓN DE UNA MICROEMPRESA DE PRODUCCIÓN Y COMERCIALIZACIÓN DE ARTESANIAS DE TAGUA EN EL CANTÓN ATACAMES</a:t>
            </a:r>
            <a:endParaRPr lang="es-EC" sz="3000" b="1" dirty="0">
              <a:solidFill>
                <a:schemeClr val="tx2">
                  <a:lumMod val="75000"/>
                </a:scheme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8641"/>
            <a:ext cx="590465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829" y="1772816"/>
            <a:ext cx="333102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429" y="3861048"/>
            <a:ext cx="198430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3213" y="3933056"/>
            <a:ext cx="1798637" cy="2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895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74638"/>
            <a:ext cx="8229600" cy="63408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C" sz="3200" b="1" dirty="0" smtClean="0"/>
              <a:t/>
            </a:r>
            <a:br>
              <a:rPr lang="es-EC" sz="3200" b="1" dirty="0" smtClean="0"/>
            </a:br>
            <a:r>
              <a:rPr lang="es-EC" sz="3200" b="1" dirty="0" smtClean="0"/>
              <a:t>MAPEO DE INVOLUCRADOS O INTERESADOS</a:t>
            </a:r>
            <a:br>
              <a:rPr lang="es-EC" sz="3200" b="1" dirty="0" smtClean="0"/>
            </a:br>
            <a:endParaRPr lang="es-EC" sz="3200" b="1"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205528"/>
            <a:ext cx="7344816" cy="517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05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noGrp="1"/>
          </p:cNvSpPr>
          <p:nvPr>
            <p:ph type="title"/>
          </p:nvPr>
        </p:nvSpPr>
        <p:spPr>
          <a:xfrm>
            <a:off x="457200" y="399862"/>
            <a:ext cx="8229600" cy="89255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2600" b="1" dirty="0" smtClean="0">
                <a:solidFill>
                  <a:schemeClr val="tx1"/>
                </a:solidFill>
              </a:rPr>
              <a:t>MATRIZ DE INVOLUCRADOS O INTERESADOS INTERNOS Y EXTERNOS</a:t>
            </a:r>
            <a:endParaRPr lang="es-ES" sz="2600"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727280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923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9512" y="260648"/>
            <a:ext cx="8784976"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000" b="1" dirty="0" smtClean="0">
                <a:solidFill>
                  <a:schemeClr val="tx1">
                    <a:lumMod val="95000"/>
                    <a:lumOff val="5000"/>
                  </a:schemeClr>
                </a:solidFill>
              </a:rPr>
              <a:t>ESTRUCTURA DE DESDOBLAMIENTO DE TAREAS DEL PROYECTO CREACION DE LA MICROEMPRESA DE PRODUCCION Y COMERCIALIZACION DE ATESANIAS DE TAGUA EN EL CANTON ATACAMES</a:t>
            </a:r>
            <a:endParaRPr lang="es-ES" sz="2000" b="1" dirty="0">
              <a:solidFill>
                <a:schemeClr val="tx1">
                  <a:lumMod val="95000"/>
                  <a:lumOff val="5000"/>
                </a:schemeClr>
              </a:solidFill>
            </a:endParaRP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276310"/>
            <a:ext cx="8784977" cy="524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100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750606" y="332656"/>
            <a:ext cx="7853842" cy="369332"/>
          </a:xfrm>
          <a:prstGeom prst="rect">
            <a:avLst/>
          </a:prstGeom>
          <a:solidFill>
            <a:srgbClr val="00B050"/>
          </a:solidFill>
        </p:spPr>
        <p:txBody>
          <a:bodyPr wrap="square" rtlCol="0">
            <a:spAutoFit/>
          </a:bodyPr>
          <a:lstStyle/>
          <a:p>
            <a:pPr algn="ctr">
              <a:spcAft>
                <a:spcPts val="0"/>
              </a:spcAft>
            </a:pPr>
            <a:r>
              <a:rPr lang="es-ES" sz="1800" b="1" kern="1200" dirty="0" smtClean="0">
                <a:solidFill>
                  <a:srgbClr val="FFFFFF"/>
                </a:solidFill>
                <a:effectLst/>
                <a:latin typeface="Calibri"/>
                <a:ea typeface="Times New Roman"/>
                <a:cs typeface="Times New Roman"/>
              </a:rPr>
              <a:t>METODO </a:t>
            </a:r>
            <a:r>
              <a:rPr lang="es-ES" sz="1800" b="1" kern="1200" dirty="0">
                <a:solidFill>
                  <a:srgbClr val="FFFFFF"/>
                </a:solidFill>
                <a:effectLst/>
                <a:latin typeface="Calibri"/>
                <a:ea typeface="Times New Roman"/>
                <a:cs typeface="Times New Roman"/>
              </a:rPr>
              <a:t>PERT PARA ESTABLECER EL </a:t>
            </a:r>
            <a:r>
              <a:rPr lang="es-ES" sz="1800" b="1" kern="1200" dirty="0">
                <a:solidFill>
                  <a:srgbClr val="FF0000"/>
                </a:solidFill>
                <a:effectLst/>
                <a:latin typeface="Calibri"/>
                <a:ea typeface="Times New Roman"/>
                <a:cs typeface="Times New Roman"/>
              </a:rPr>
              <a:t>TE</a:t>
            </a:r>
            <a:r>
              <a:rPr lang="es-ES" sz="1800" b="1" kern="1200" dirty="0">
                <a:solidFill>
                  <a:srgbClr val="FFFFFF"/>
                </a:solidFill>
                <a:effectLst/>
                <a:latin typeface="Calibri"/>
                <a:ea typeface="Times New Roman"/>
                <a:cs typeface="Times New Roman"/>
              </a:rPr>
              <a:t> Y LA PROBABILIDAD DE EJECUCION</a:t>
            </a:r>
            <a:endParaRPr lang="es-EC" sz="1200" dirty="0">
              <a:effectLst/>
              <a:latin typeface="Times New Roman"/>
              <a:ea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4" y="701988"/>
            <a:ext cx="6444059" cy="59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664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824"/>
            <a:ext cx="6667326"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836713"/>
            <a:ext cx="6565900" cy="58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994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242376" y="476672"/>
            <a:ext cx="7146048" cy="461665"/>
          </a:xfrm>
          <a:prstGeom prst="rect">
            <a:avLst/>
          </a:prstGeom>
          <a:solidFill>
            <a:srgbClr val="00B050"/>
          </a:solidFill>
        </p:spPr>
        <p:txBody>
          <a:bodyPr wrap="square" rtlCol="0">
            <a:spAutoFit/>
          </a:bodyPr>
          <a:lstStyle/>
          <a:p>
            <a:pPr algn="ctr">
              <a:spcAft>
                <a:spcPts val="0"/>
              </a:spcAft>
            </a:pPr>
            <a:r>
              <a:rPr lang="es-EC" sz="1200" b="1" dirty="0" smtClean="0">
                <a:effectLst/>
                <a:latin typeface="Times New Roman"/>
                <a:ea typeface="Times New Roman"/>
              </a:rPr>
              <a:t>REC CPM DEL PROYECTO DE CREACION DE LA MICROEMPRESA DE LA PRODUCCION Y COMERCIALIZACION DE ARTESANIAS DE TAGUA EN EL CANTON ATACAMES</a:t>
            </a:r>
            <a:endParaRPr lang="es-EC" sz="1200" b="1" dirty="0">
              <a:effectLst/>
              <a:latin typeface="Times New Roman"/>
              <a:ea typeface="Times New Roman"/>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72102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354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455737" y="188640"/>
            <a:ext cx="8208913" cy="584775"/>
          </a:xfrm>
          <a:prstGeom prst="rect">
            <a:avLst/>
          </a:prstGeom>
          <a:solidFill>
            <a:srgbClr val="F79646"/>
          </a:solidFill>
          <a:ln w="25400" cap="flat" cmpd="sng" algn="ctr">
            <a:solidFill>
              <a:srgbClr val="F79646">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7375E"/>
                </a:solidFill>
                <a:effectLst/>
                <a:uLnTx/>
                <a:uFillTx/>
                <a:latin typeface="Calibri"/>
                <a:ea typeface="Times New Roman"/>
                <a:cs typeface="Times New Roman"/>
              </a:rPr>
              <a:t>DIAGRAMA DE GANTT DEL PROYECTO DE CREACIÓN DE LA MICROEMPRESA DE PRODUCCIÓN Y COMERCIALIZACIÓN DE ARTESANIAS DE TAGUA EN EL CANTÓN ATACAMES</a:t>
            </a:r>
            <a:endParaRPr kumimoji="0" lang="es-EC" sz="1600" b="0" i="0" u="none" strike="noStrike" kern="0" cap="none" spc="0" normalizeH="0" baseline="0" noProof="0" dirty="0">
              <a:ln>
                <a:noFill/>
              </a:ln>
              <a:solidFill>
                <a:sysClr val="window" lastClr="FFFFFF"/>
              </a:solidFill>
              <a:effectLst/>
              <a:uLnTx/>
              <a:uFillTx/>
              <a:latin typeface="Times New Roman"/>
              <a:ea typeface="Times New Roman"/>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73415"/>
            <a:ext cx="8928992" cy="608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798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236687"/>
            <a:ext cx="8208912" cy="58477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FFFFFF"/>
                </a:solidFill>
                <a:effectLst/>
                <a:uLnTx/>
                <a:uFillTx/>
                <a:latin typeface="Calibri"/>
                <a:ea typeface="Times New Roman"/>
                <a:cs typeface="Times New Roman"/>
              </a:rPr>
              <a:t>MATRIZ DE ASIGNACIÓN DE RECURSOS DEL PROYECTO: </a:t>
            </a:r>
            <a:r>
              <a:rPr kumimoji="0" lang="es-ES" sz="1600" b="1" i="0" u="none" strike="noStrike" kern="1200" cap="none" spc="0" normalizeH="0" baseline="0" noProof="0" dirty="0" smtClean="0">
                <a:ln>
                  <a:noFill/>
                </a:ln>
                <a:solidFill>
                  <a:srgbClr val="FFFFFF"/>
                </a:solidFill>
                <a:effectLst/>
                <a:uLnTx/>
                <a:uFillTx/>
                <a:latin typeface="Calibri"/>
                <a:ea typeface="Times New Roman"/>
                <a:cs typeface="Times New Roman"/>
              </a:rPr>
              <a:t>CREACIÓN DE LA MICROEMPRESA DE PRODUCCIÓN Y COMERCIALIZACIÓN DE ARTESANIAS DE TAGUA EN EL CANTÓN ATACAMES</a:t>
            </a:r>
            <a:endParaRPr kumimoji="0" lang="es-EC" sz="1600" b="0" i="0" u="none" strike="noStrike" kern="0" cap="none" spc="0" normalizeH="0" baseline="0" noProof="0" dirty="0">
              <a:ln>
                <a:noFill/>
              </a:ln>
              <a:solidFill>
                <a:sysClr val="window" lastClr="FFFFFF"/>
              </a:solidFill>
              <a:effectLst/>
              <a:uLnTx/>
              <a:uFillTx/>
              <a:latin typeface="Times New Roman"/>
              <a:ea typeface="Times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821462"/>
            <a:ext cx="6657975" cy="584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398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97969" y="200242"/>
            <a:ext cx="8208912" cy="830997"/>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srgbClr val="FFFFFF"/>
                </a:solidFill>
                <a:effectLst/>
                <a:uLnTx/>
                <a:uFillTx/>
                <a:latin typeface="Calibri"/>
                <a:ea typeface="Times New Roman"/>
                <a:cs typeface="Times New Roman"/>
              </a:rPr>
              <a:t> </a:t>
            </a:r>
            <a:r>
              <a:rPr kumimoji="0" lang="es-ES" sz="1600" b="1" i="0" u="none" strike="noStrike" kern="1200" cap="none" spc="0" normalizeH="0" baseline="0" noProof="0" dirty="0">
                <a:ln>
                  <a:noFill/>
                </a:ln>
                <a:solidFill>
                  <a:srgbClr val="FFFFFF"/>
                </a:solidFill>
                <a:effectLst/>
                <a:uLnTx/>
                <a:uFillTx/>
                <a:latin typeface="Calibri"/>
                <a:ea typeface="Times New Roman"/>
                <a:cs typeface="Times New Roman"/>
              </a:rPr>
              <a:t>ASIGNACIÓN DE RECURSOS </a:t>
            </a:r>
            <a:r>
              <a:rPr kumimoji="0" lang="es-ES" sz="1600" b="1" i="0" u="none" strike="noStrike" kern="1200" cap="none" spc="0" normalizeH="0" baseline="0" noProof="0" dirty="0" smtClean="0">
                <a:ln>
                  <a:noFill/>
                </a:ln>
                <a:solidFill>
                  <a:srgbClr val="FFFFFF"/>
                </a:solidFill>
                <a:effectLst/>
                <a:uLnTx/>
                <a:uFillTx/>
                <a:latin typeface="Calibri"/>
                <a:ea typeface="Times New Roman"/>
                <a:cs typeface="Times New Roman"/>
              </a:rPr>
              <a:t>DE PROJECT 2013 DEL PROYECTO: ESTUDIO DE FACTIBILIDAD PARA LA CREACIÓN DE LA MICROEMPRESA DE PRODUCCIÓN Y COMERCIALIZACIÓN DE ARTESANIAS DE TAGUA EN EL CANTÓN ATACAMES</a:t>
            </a:r>
            <a:endParaRPr kumimoji="0" lang="es-EC" sz="1600" b="0" i="0" u="none" strike="noStrike" kern="0" cap="none" spc="0" normalizeH="0" baseline="0" noProof="0" dirty="0">
              <a:ln>
                <a:noFill/>
              </a:ln>
              <a:solidFill>
                <a:sysClr val="window" lastClr="FFFFFF"/>
              </a:solidFill>
              <a:effectLst/>
              <a:uLnTx/>
              <a:uFillTx/>
              <a:latin typeface="Times New Roman"/>
              <a:ea typeface="Times New Roman"/>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24744"/>
            <a:ext cx="8856985" cy="552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345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27" y="188640"/>
            <a:ext cx="84010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80728"/>
            <a:ext cx="9108504"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835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3"/>
            <a:ext cx="8136904" cy="56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673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p:nvPr/>
        </p:nvSpPr>
        <p:spPr>
          <a:xfrm>
            <a:off x="611561" y="116632"/>
            <a:ext cx="7920880" cy="52322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10253F"/>
                </a:solidFill>
                <a:effectLst/>
                <a:uLnTx/>
                <a:uFillTx/>
                <a:latin typeface="Calibri"/>
                <a:ea typeface="Times New Roman"/>
                <a:cs typeface="Times New Roman"/>
              </a:rPr>
              <a:t>RUTA CRÍTICA DEL PROYECTO </a:t>
            </a:r>
            <a:r>
              <a:rPr kumimoji="0" lang="es-ES" sz="1400" b="1" i="0" u="none" strike="noStrike" kern="1200" cap="none" spc="0" normalizeH="0" baseline="0" noProof="0" dirty="0" smtClean="0">
                <a:ln>
                  <a:noFill/>
                </a:ln>
                <a:solidFill>
                  <a:srgbClr val="10253F"/>
                </a:solidFill>
                <a:effectLst/>
                <a:uLnTx/>
                <a:uFillTx/>
                <a:latin typeface="Calibri"/>
                <a:ea typeface="Times New Roman"/>
                <a:cs typeface="Times New Roman"/>
              </a:rPr>
              <a:t>DE ESTUDIO DE FACTIBILIDAD PARA LA CREACIÓN </a:t>
            </a:r>
            <a:r>
              <a:rPr kumimoji="0" lang="es-ES" sz="1400" b="1" i="0" u="none" strike="noStrike" kern="1200" cap="none" spc="0" normalizeH="0" baseline="0" noProof="0" dirty="0">
                <a:ln>
                  <a:noFill/>
                </a:ln>
                <a:solidFill>
                  <a:srgbClr val="10253F"/>
                </a:solidFill>
                <a:effectLst/>
                <a:uLnTx/>
                <a:uFillTx/>
                <a:latin typeface="Calibri"/>
                <a:ea typeface="Times New Roman"/>
                <a:cs typeface="Times New Roman"/>
              </a:rPr>
              <a:t>DE UNA MICROEMPRESA DE PRODUCCIÓN Y COMERCIALIZACIÓN DE ARTESANIAS DE TAGUA EN EL CANTÓN ATACAMES</a:t>
            </a:r>
            <a:endParaRPr kumimoji="0" lang="es-EC" sz="1400" b="0" i="0" u="none" strike="noStrike" kern="0" cap="none" spc="0" normalizeH="0" baseline="0" noProof="0" dirty="0">
              <a:ln>
                <a:noFill/>
              </a:ln>
              <a:solidFill>
                <a:sysClr val="windowText" lastClr="000000"/>
              </a:solidFill>
              <a:effectLst/>
              <a:uLnTx/>
              <a:uFillTx/>
              <a:latin typeface="Times New Roman"/>
              <a:ea typeface="Times New Roman"/>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851"/>
            <a:ext cx="9144000" cy="621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937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827583" y="0"/>
            <a:ext cx="7800975" cy="587375"/>
          </a:xfrm>
          <a:prstGeom prst="rect">
            <a:avLst/>
          </a:prstGeom>
          <a:solidFill>
            <a:srgbClr val="F79646">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002060"/>
                </a:solidFill>
                <a:effectLst/>
                <a:uLnTx/>
                <a:uFillTx/>
                <a:latin typeface="Calibri"/>
                <a:ea typeface="Times New Roman"/>
                <a:cs typeface="Times New Roman"/>
              </a:rPr>
              <a:t>LINEA BASE DEL PROYECTO: CREACIÓN DE LA MICROEMPRESA DE PRODUCCIÓN Y COMERCIALIZACIÓN DE ARTESANIAS DE TAGUA EN EL CANTÓN ATACAMES</a:t>
            </a:r>
            <a:endParaRPr kumimoji="0" lang="es-EC" sz="1200" b="0" i="0" u="none" strike="noStrike" kern="0" cap="none" spc="0" normalizeH="0" baseline="0" noProof="0" dirty="0">
              <a:ln>
                <a:noFill/>
              </a:ln>
              <a:solidFill>
                <a:sysClr val="windowText" lastClr="000000"/>
              </a:solidFill>
              <a:effectLst/>
              <a:uLnTx/>
              <a:uFillTx/>
              <a:latin typeface="Times New Roman"/>
              <a:ea typeface="Times New Roman"/>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375"/>
            <a:ext cx="9144000" cy="62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147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395536" y="19050"/>
            <a:ext cx="84969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srgbClr val="002060"/>
                </a:solidFill>
                <a:effectLst/>
                <a:uLnTx/>
                <a:uFillTx/>
                <a:latin typeface="Calibri"/>
                <a:ea typeface="Times New Roman"/>
                <a:cs typeface="Times New Roman"/>
              </a:rPr>
              <a:t>RUTA</a:t>
            </a:r>
            <a:r>
              <a:rPr kumimoji="0" lang="es-MX" sz="1400" b="1" i="0" u="none" strike="noStrike" kern="1200" cap="none" spc="0" normalizeH="0" noProof="0" dirty="0" smtClean="0">
                <a:ln>
                  <a:noFill/>
                </a:ln>
                <a:solidFill>
                  <a:srgbClr val="002060"/>
                </a:solidFill>
                <a:effectLst/>
                <a:uLnTx/>
                <a:uFillTx/>
                <a:latin typeface="Calibri"/>
                <a:ea typeface="Times New Roman"/>
                <a:cs typeface="Times New Roman"/>
              </a:rPr>
              <a:t> CRITICA Y </a:t>
            </a:r>
            <a:r>
              <a:rPr kumimoji="0" lang="es-MX" sz="1400" b="1" i="0" u="none" strike="noStrike" kern="1200" cap="none" spc="0" normalizeH="0" baseline="0" noProof="0" dirty="0" smtClean="0">
                <a:ln>
                  <a:noFill/>
                </a:ln>
                <a:solidFill>
                  <a:srgbClr val="002060"/>
                </a:solidFill>
                <a:effectLst/>
                <a:uLnTx/>
                <a:uFillTx/>
                <a:latin typeface="Calibri"/>
                <a:ea typeface="Times New Roman"/>
                <a:cs typeface="Times New Roman"/>
              </a:rPr>
              <a:t>LINEA </a:t>
            </a:r>
            <a:r>
              <a:rPr kumimoji="0" lang="es-MX" sz="1400" b="1" i="0" u="none" strike="noStrike" kern="1200" cap="none" spc="0" normalizeH="0" baseline="0" noProof="0" dirty="0">
                <a:ln>
                  <a:noFill/>
                </a:ln>
                <a:solidFill>
                  <a:srgbClr val="002060"/>
                </a:solidFill>
                <a:effectLst/>
                <a:uLnTx/>
                <a:uFillTx/>
                <a:latin typeface="Calibri"/>
                <a:ea typeface="Times New Roman"/>
                <a:cs typeface="Times New Roman"/>
              </a:rPr>
              <a:t>BASE DEL PROYECTO: </a:t>
            </a:r>
            <a:r>
              <a:rPr kumimoji="0" lang="es-MX" sz="1400" b="1" i="0" u="none" strike="noStrike" kern="1200" cap="none" spc="0" normalizeH="0" baseline="0" noProof="0" dirty="0" smtClean="0">
                <a:ln>
                  <a:noFill/>
                </a:ln>
                <a:solidFill>
                  <a:srgbClr val="002060"/>
                </a:solidFill>
                <a:effectLst/>
                <a:uLnTx/>
                <a:uFillTx/>
                <a:latin typeface="Calibri"/>
                <a:ea typeface="Times New Roman"/>
                <a:cs typeface="Times New Roman"/>
              </a:rPr>
              <a:t>ESTUDIO DE FACTIBILIDAD PARA LA CREACIÓN </a:t>
            </a:r>
            <a:r>
              <a:rPr kumimoji="0" lang="es-MX" sz="1400" b="1" i="0" u="none" strike="noStrike" kern="1200" cap="none" spc="0" normalizeH="0" baseline="0" noProof="0" dirty="0">
                <a:ln>
                  <a:noFill/>
                </a:ln>
                <a:solidFill>
                  <a:srgbClr val="002060"/>
                </a:solidFill>
                <a:effectLst/>
                <a:uLnTx/>
                <a:uFillTx/>
                <a:latin typeface="Calibri"/>
                <a:ea typeface="Times New Roman"/>
                <a:cs typeface="Times New Roman"/>
              </a:rPr>
              <a:t>DE LA MICROEMPRESA DE PRODUCCIÓN Y COMERCIALIZACIÓN DE ARTESANIAS DE TAGUA EN EL CANTÓN ATACAMES</a:t>
            </a:r>
            <a:endParaRPr kumimoji="0" lang="es-EC" sz="1400" b="0" i="0" u="none" strike="noStrike" kern="0" cap="none" spc="0" normalizeH="0" baseline="0" noProof="0" dirty="0">
              <a:ln>
                <a:noFill/>
              </a:ln>
              <a:solidFill>
                <a:sysClr val="windowText" lastClr="000000"/>
              </a:solidFill>
              <a:effectLst/>
              <a:uLnTx/>
              <a:uFillTx/>
              <a:latin typeface="Times New Roman"/>
              <a:ea typeface="Times New Roman"/>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2269"/>
            <a:ext cx="9036496" cy="631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659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2271"/>
            <a:ext cx="8856984" cy="627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CuadroTexto"/>
          <p:cNvSpPr txBox="1"/>
          <p:nvPr/>
        </p:nvSpPr>
        <p:spPr>
          <a:xfrm>
            <a:off x="395536" y="19050"/>
            <a:ext cx="8496944" cy="523220"/>
          </a:xfrm>
          <a:prstGeom prst="rect">
            <a:avLst/>
          </a:prstGeom>
          <a:solidFill>
            <a:srgbClr val="F79646">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srgbClr val="002060"/>
                </a:solidFill>
                <a:effectLst/>
                <a:uLnTx/>
                <a:uFillTx/>
                <a:latin typeface="Calibri"/>
                <a:ea typeface="Times New Roman"/>
                <a:cs typeface="Times New Roman"/>
              </a:rPr>
              <a:t>PRESUPUESTO DEL </a:t>
            </a:r>
            <a:r>
              <a:rPr kumimoji="0" lang="es-MX" sz="1400" b="1" i="0" u="none" strike="noStrike" kern="1200" cap="none" spc="0" normalizeH="0" baseline="0" noProof="0" dirty="0">
                <a:ln>
                  <a:noFill/>
                </a:ln>
                <a:solidFill>
                  <a:srgbClr val="002060"/>
                </a:solidFill>
                <a:effectLst/>
                <a:uLnTx/>
                <a:uFillTx/>
                <a:latin typeface="Calibri"/>
                <a:ea typeface="Times New Roman"/>
                <a:cs typeface="Times New Roman"/>
              </a:rPr>
              <a:t>PROYECTO: </a:t>
            </a:r>
            <a:r>
              <a:rPr kumimoji="0" lang="es-MX" sz="1400" b="1" i="0" u="none" strike="noStrike" kern="1200" cap="none" spc="0" normalizeH="0" baseline="0" noProof="0" dirty="0" smtClean="0">
                <a:ln>
                  <a:noFill/>
                </a:ln>
                <a:solidFill>
                  <a:srgbClr val="002060"/>
                </a:solidFill>
                <a:effectLst/>
                <a:uLnTx/>
                <a:uFillTx/>
                <a:latin typeface="Calibri"/>
                <a:ea typeface="Times New Roman"/>
                <a:cs typeface="Times New Roman"/>
              </a:rPr>
              <a:t>ESTUDIO DE FACTIBILIDAD PARA LA CREACIÓN </a:t>
            </a:r>
            <a:r>
              <a:rPr kumimoji="0" lang="es-MX" sz="1400" b="1" i="0" u="none" strike="noStrike" kern="1200" cap="none" spc="0" normalizeH="0" baseline="0" noProof="0" dirty="0">
                <a:ln>
                  <a:noFill/>
                </a:ln>
                <a:solidFill>
                  <a:srgbClr val="002060"/>
                </a:solidFill>
                <a:effectLst/>
                <a:uLnTx/>
                <a:uFillTx/>
                <a:latin typeface="Calibri"/>
                <a:ea typeface="Times New Roman"/>
                <a:cs typeface="Times New Roman"/>
              </a:rPr>
              <a:t>DE LA MICROEMPRESA DE PRODUCCIÓN Y COMERCIALIZACIÓN DE ARTESANIAS DE TAGUA EN EL CANTÓN ATACAMES</a:t>
            </a:r>
            <a:endParaRPr kumimoji="0" lang="es-EC" sz="1400" b="0" i="0" u="none" strike="noStrike" kern="0" cap="none" spc="0" normalizeH="0" baseline="0" noProof="0" dirty="0">
              <a:ln>
                <a:noFill/>
              </a:ln>
              <a:solidFill>
                <a:sysClr val="windowText" lastClr="000000"/>
              </a:solidFill>
              <a:effectLst/>
              <a:uLnTx/>
              <a:uFillTx/>
              <a:latin typeface="Times New Roman"/>
              <a:ea typeface="Times New Roman"/>
            </a:endParaRPr>
          </a:p>
        </p:txBody>
      </p:sp>
    </p:spTree>
    <p:extLst>
      <p:ext uri="{BB962C8B-B14F-4D97-AF65-F5344CB8AC3E}">
        <p14:creationId xmlns:p14="http://schemas.microsoft.com/office/powerpoint/2010/main" val="1865724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467544" y="116633"/>
            <a:ext cx="8136904" cy="576064"/>
          </a:xfrm>
          <a:prstGeom prst="rect">
            <a:avLst/>
          </a:prstGeom>
          <a:solidFill>
            <a:srgbClr val="F79646"/>
          </a:solidFill>
          <a:ln w="25400" cap="flat" cmpd="sng" algn="ctr">
            <a:solidFill>
              <a:srgbClr val="F79646">
                <a:shade val="50000"/>
              </a:srgbClr>
            </a:solidFill>
            <a:prstDash val="solid"/>
          </a:ln>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17375E"/>
                </a:solidFill>
                <a:effectLst/>
                <a:uLnTx/>
                <a:uFillTx/>
                <a:latin typeface="Calibri"/>
                <a:ea typeface="Times New Roman"/>
                <a:cs typeface="Times New Roman"/>
              </a:rPr>
              <a:t>MATRIZ DE RIESGOS DEL PROYECTO: ESTUDIO DE FACTIBILIDAD PARA LA CREACIÓN  DE LA MICROEMPRESA DE PRODUCCIÓN Y COMERCIALIZACIÓN DE ARTESANIAS DE TAGUA EN EL CANTÓN ATACAMES</a:t>
            </a:r>
            <a:endParaRPr kumimoji="0" lang="es-EC" sz="1200" b="0" i="0" u="none" strike="noStrike" kern="0" cap="none" spc="0" normalizeH="0" baseline="0" noProof="0">
              <a:ln>
                <a:noFill/>
              </a:ln>
              <a:solidFill>
                <a:sysClr val="window" lastClr="FFFFFF"/>
              </a:solidFill>
              <a:effectLst/>
              <a:uLnTx/>
              <a:uFillTx/>
              <a:latin typeface="Times New Roman"/>
              <a:ea typeface="Times New Roman"/>
              <a:cs typeface="+mn-cs"/>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7"/>
            <a:ext cx="8928992" cy="616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58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260648"/>
            <a:ext cx="8568952" cy="523220"/>
          </a:xfrm>
          <a:prstGeom prst="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2060"/>
                </a:solidFill>
                <a:effectLst/>
                <a:uLnTx/>
                <a:uFillTx/>
                <a:latin typeface="Calibri"/>
                <a:ea typeface="+mn-ea"/>
                <a:cs typeface="+mn-cs"/>
              </a:rPr>
              <a:t>DIAGRAMA DE PARETO DEL PROYECTO: </a:t>
            </a:r>
            <a:r>
              <a:rPr kumimoji="0" lang="es-MX" sz="1400" b="1" i="0" u="none" strike="noStrike" kern="1200" cap="none" spc="0" normalizeH="0" baseline="0" noProof="0" dirty="0" smtClean="0">
                <a:ln>
                  <a:noFill/>
                </a:ln>
                <a:solidFill>
                  <a:srgbClr val="002060"/>
                </a:solidFill>
                <a:effectLst/>
                <a:uLnTx/>
                <a:uFillTx/>
                <a:latin typeface="Calibri"/>
                <a:ea typeface="+mn-ea"/>
                <a:cs typeface="+mn-cs"/>
              </a:rPr>
              <a:t>ESTUDIO DE FACTIBILIDAD PARA LA CREACIÓN </a:t>
            </a:r>
            <a:r>
              <a:rPr kumimoji="0" lang="es-MX" sz="1400" b="1" i="0" u="none" strike="noStrike" kern="1200" cap="none" spc="0" normalizeH="0" baseline="0" noProof="0" dirty="0">
                <a:ln>
                  <a:noFill/>
                </a:ln>
                <a:solidFill>
                  <a:srgbClr val="002060"/>
                </a:solidFill>
                <a:effectLst/>
                <a:uLnTx/>
                <a:uFillTx/>
                <a:latin typeface="Calibri"/>
                <a:ea typeface="+mn-ea"/>
                <a:cs typeface="+mn-cs"/>
              </a:rPr>
              <a:t>DE LA MICROEMPRESA DE PRODUCCCIÓN Y COMERCIALIZACIÓN DE ARTESANIAS DE TAGUA EN EL CANTÓN ATACAMES</a:t>
            </a:r>
            <a:endParaRPr kumimoji="0" lang="es-EC" sz="12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124744"/>
            <a:ext cx="381642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4" y="1340768"/>
            <a:ext cx="457701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835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p:nvPr/>
        </p:nvSpPr>
        <p:spPr>
          <a:xfrm>
            <a:off x="323528" y="112862"/>
            <a:ext cx="8496944" cy="52322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17375E"/>
                </a:solidFill>
                <a:effectLst/>
                <a:uLnTx/>
                <a:uFillTx/>
                <a:latin typeface="Calibri"/>
                <a:ea typeface="Times New Roman"/>
                <a:cs typeface="Times New Roman"/>
              </a:rPr>
              <a:t>MATRIZ DE CALIDAD  DEL PROYECTO: </a:t>
            </a:r>
            <a:r>
              <a:rPr kumimoji="0" lang="es-MX" sz="1400" b="1" i="0" u="none" strike="noStrike" kern="1200" cap="none" spc="0" normalizeH="0" baseline="0" noProof="0" dirty="0" smtClean="0">
                <a:ln>
                  <a:noFill/>
                </a:ln>
                <a:solidFill>
                  <a:srgbClr val="17375E"/>
                </a:solidFill>
                <a:effectLst/>
                <a:uLnTx/>
                <a:uFillTx/>
                <a:latin typeface="Calibri"/>
                <a:ea typeface="Times New Roman"/>
                <a:cs typeface="Times New Roman"/>
              </a:rPr>
              <a:t>ESTUDIO DE FACTIBILIDAD PARA LA CREACIÓN </a:t>
            </a:r>
            <a:r>
              <a:rPr kumimoji="0" lang="es-MX" sz="1400" b="1" i="0" u="none" strike="noStrike" kern="1200" cap="none" spc="0" normalizeH="0" baseline="0" noProof="0" dirty="0">
                <a:ln>
                  <a:noFill/>
                </a:ln>
                <a:solidFill>
                  <a:srgbClr val="17375E"/>
                </a:solidFill>
                <a:effectLst/>
                <a:uLnTx/>
                <a:uFillTx/>
                <a:latin typeface="Calibri"/>
                <a:ea typeface="Times New Roman"/>
                <a:cs typeface="Times New Roman"/>
              </a:rPr>
              <a:t>DE LA MICROEMPRESA DE PRODUCCIÓN Y COMERCIALIZACIÓN DE ARTESANIAS DE TAGUA EN EL CANTÓN ATACAMES</a:t>
            </a:r>
            <a:endParaRPr kumimoji="0" lang="es-EC" sz="1400" b="0" i="0" u="none" strike="noStrike" kern="0" cap="none" spc="0" normalizeH="0" baseline="0" noProof="0" dirty="0">
              <a:ln>
                <a:noFill/>
              </a:ln>
              <a:solidFill>
                <a:sysClr val="windowText" lastClr="000000"/>
              </a:solidFill>
              <a:effectLst/>
              <a:uLnTx/>
              <a:uFillTx/>
              <a:latin typeface="Times New Roman"/>
              <a:ea typeface="Times New Roman"/>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6801"/>
            <a:ext cx="8928992" cy="619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819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p:nvPr/>
        </p:nvSpPr>
        <p:spPr>
          <a:xfrm>
            <a:off x="323528" y="116632"/>
            <a:ext cx="8496944" cy="52322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srgbClr val="17375E"/>
                </a:solidFill>
                <a:effectLst/>
                <a:uLnTx/>
                <a:uFillTx/>
                <a:latin typeface="Calibri"/>
                <a:ea typeface="Times New Roman"/>
                <a:cs typeface="Times New Roman"/>
              </a:rPr>
              <a:t>SEMAFORO : ESTUDIO DE FACTIBILIDAD PARA LA CREACIÓN </a:t>
            </a:r>
            <a:r>
              <a:rPr kumimoji="0" lang="es-MX" sz="1400" b="1" i="0" u="none" strike="noStrike" kern="1200" cap="none" spc="0" normalizeH="0" baseline="0" noProof="0" dirty="0">
                <a:ln>
                  <a:noFill/>
                </a:ln>
                <a:solidFill>
                  <a:srgbClr val="17375E"/>
                </a:solidFill>
                <a:effectLst/>
                <a:uLnTx/>
                <a:uFillTx/>
                <a:latin typeface="Calibri"/>
                <a:ea typeface="Times New Roman"/>
                <a:cs typeface="Times New Roman"/>
              </a:rPr>
              <a:t>DE LA MICROEMPRESA DE PRODUCCIÓN Y COMERCIALIZACIÓN DE ARTESANIAS DE TAGUA EN EL CANTÓN ATACAMES</a:t>
            </a:r>
            <a:endParaRPr kumimoji="0" lang="es-EC" sz="1400" b="0" i="0" u="none" strike="noStrike" kern="0" cap="none" spc="0" normalizeH="0" baseline="0" noProof="0" dirty="0">
              <a:ln>
                <a:noFill/>
              </a:ln>
              <a:solidFill>
                <a:sysClr val="windowText" lastClr="000000"/>
              </a:solidFill>
              <a:effectLst/>
              <a:uLnTx/>
              <a:uFillTx/>
              <a:latin typeface="Times New Roman"/>
              <a:ea typeface="Times New Roman"/>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851"/>
            <a:ext cx="9144000" cy="621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854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2708920"/>
            <a:ext cx="7704856" cy="1107996"/>
          </a:xfrm>
          <a:prstGeom prst="rect">
            <a:avLst/>
          </a:prstGeom>
          <a:solidFill>
            <a:schemeClr val="accent6">
              <a:lumMod val="60000"/>
              <a:lumOff val="4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6600" b="1" i="1" cap="none" spc="0" dirty="0" smtClean="0">
                <a:ln w="11430"/>
                <a:solidFill>
                  <a:srgbClr val="002060"/>
                </a:solidFill>
                <a:effectLst>
                  <a:outerShdw blurRad="50800" dist="39000" dir="5460000" algn="tl">
                    <a:srgbClr val="000000">
                      <a:alpha val="38000"/>
                    </a:srgbClr>
                  </a:outerShdw>
                </a:effectLst>
                <a:latin typeface="Aparajita" panose="020B0604020202020204" pitchFamily="34" charset="0"/>
                <a:cs typeface="Aparajita" panose="020B0604020202020204" pitchFamily="34" charset="0"/>
              </a:rPr>
              <a:t>FACTIBILIDAD</a:t>
            </a:r>
            <a:endParaRPr lang="es-EC" sz="6600" b="1" cap="none" spc="0" dirty="0">
              <a:ln w="11430"/>
              <a:solidFill>
                <a:srgbClr val="002060"/>
              </a:solidFill>
              <a:effectLst>
                <a:outerShdw blurRad="50800" dist="39000" dir="5460000" algn="tl">
                  <a:srgbClr val="000000">
                    <a:alpha val="38000"/>
                  </a:srgbClr>
                </a:outerShdw>
              </a:effectLst>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846880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65226"/>
            <a:ext cx="8712968" cy="6676142"/>
          </a:xfrm>
        </p:spPr>
        <p:style>
          <a:lnRef idx="2">
            <a:schemeClr val="accent1"/>
          </a:lnRef>
          <a:fillRef idx="1">
            <a:schemeClr val="lt1"/>
          </a:fillRef>
          <a:effectRef idx="0">
            <a:schemeClr val="accent1"/>
          </a:effectRef>
          <a:fontRef idx="minor">
            <a:schemeClr val="dk1"/>
          </a:fontRef>
        </p:style>
        <p:txBody>
          <a:bodyPr>
            <a:normAutofit/>
          </a:bodyPr>
          <a:lstStyle/>
          <a:p>
            <a:r>
              <a:rPr lang="es-EC" sz="1200" dirty="0" smtClean="0">
                <a:solidFill>
                  <a:prstClr val="black"/>
                </a:solidFill>
                <a:latin typeface="Arial" panose="020B0604020202020204" pitchFamily="34" charset="0"/>
                <a:ea typeface="Calibri"/>
                <a:cs typeface="Arial" panose="020B0604020202020204" pitchFamily="34" charset="0"/>
              </a:rPr>
              <a:t>.</a:t>
            </a: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407184" y="1776720"/>
            <a:ext cx="2200034"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Times New Roman" panose="02020603050405020304" pitchFamily="18" charset="0"/>
                <a:cs typeface="Times New Roman" panose="02020603050405020304" pitchFamily="18" charset="0"/>
              </a:rPr>
              <a:t>ANTECEDENTES INVESTIGATIVO</a:t>
            </a: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6" name="5 Rectángulo redondeado"/>
          <p:cNvSpPr/>
          <p:nvPr/>
        </p:nvSpPr>
        <p:spPr>
          <a:xfrm>
            <a:off x="2607218" y="158143"/>
            <a:ext cx="4341046" cy="678569"/>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Times New Roman" panose="02020603050405020304" pitchFamily="18" charset="0"/>
                <a:cs typeface="Times New Roman" panose="02020603050405020304" pitchFamily="18" charset="0"/>
              </a:rPr>
              <a:t>CAPITULO I</a:t>
            </a:r>
          </a:p>
          <a:p>
            <a:pPr algn="ctr"/>
            <a:r>
              <a:rPr lang="es-EC" b="1" dirty="0" smtClean="0">
                <a:solidFill>
                  <a:schemeClr val="tx1"/>
                </a:solidFill>
                <a:latin typeface="Times New Roman" panose="02020603050405020304" pitchFamily="18" charset="0"/>
                <a:cs typeface="Times New Roman" panose="02020603050405020304" pitchFamily="18" charset="0"/>
              </a:rPr>
              <a:t> MARCO TEORICO</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9" name="8 Rectángulo redondeado"/>
          <p:cNvSpPr/>
          <p:nvPr/>
        </p:nvSpPr>
        <p:spPr>
          <a:xfrm>
            <a:off x="2942025" y="980728"/>
            <a:ext cx="5904656" cy="2448272"/>
          </a:xfrm>
          <a:prstGeom prst="roundRect">
            <a:avLst>
              <a:gd name="adj" fmla="val 7835"/>
            </a:avLst>
          </a:prstGeom>
          <a:solidFill>
            <a:schemeClr val="accent3">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ea typeface="Calibri"/>
                <a:cs typeface="Times New Roman" panose="02020603050405020304" pitchFamily="18" charset="0"/>
              </a:rPr>
              <a:t>Una de las aspiraciones que tienen las personas es contar con un empleo o trabajo que les permita de una u otra manera mejorar la calidad de </a:t>
            </a:r>
            <a:r>
              <a:rPr lang="es-EC" sz="1200" dirty="0" smtClean="0">
                <a:solidFill>
                  <a:schemeClr val="tx1"/>
                </a:solidFill>
                <a:latin typeface="Times New Roman" panose="02020603050405020304" pitchFamily="18" charset="0"/>
                <a:ea typeface="Calibri"/>
                <a:cs typeface="Times New Roman" panose="02020603050405020304" pitchFamily="18" charset="0"/>
              </a:rPr>
              <a:t>vida.</a:t>
            </a:r>
          </a:p>
          <a:p>
            <a:pPr algn="just"/>
            <a:endParaRPr lang="es-EC" sz="1200" dirty="0">
              <a:solidFill>
                <a:schemeClr val="tx1"/>
              </a:solidFill>
              <a:latin typeface="Times New Roman" panose="02020603050405020304" pitchFamily="18" charset="0"/>
              <a:cs typeface="Times New Roman" panose="02020603050405020304" pitchFamily="18" charset="0"/>
            </a:endParaRPr>
          </a:p>
          <a:p>
            <a:pPr algn="just"/>
            <a:r>
              <a:rPr lang="es-EC" sz="1200" dirty="0" smtClean="0">
                <a:solidFill>
                  <a:schemeClr val="tx1"/>
                </a:solidFill>
                <a:latin typeface="Times New Roman" panose="02020603050405020304" pitchFamily="18" charset="0"/>
                <a:cs typeface="Times New Roman" panose="02020603050405020304" pitchFamily="18" charset="0"/>
              </a:rPr>
              <a:t>De </a:t>
            </a:r>
            <a:r>
              <a:rPr lang="es-EC" sz="1200" dirty="0">
                <a:solidFill>
                  <a:schemeClr val="tx1"/>
                </a:solidFill>
                <a:latin typeface="Times New Roman" panose="02020603050405020304" pitchFamily="18" charset="0"/>
                <a:cs typeface="Times New Roman" panose="02020603050405020304" pitchFamily="18" charset="0"/>
              </a:rPr>
              <a:t>la investigación realizada por las autoras CAÑARTE SOLEDISPA, Bertha, PROAÑO LUZURIAGA, Pilar y MEJIA, Marco Tulio, sobre “Creación de una miniplanta comercializadora de botones y artesanías de tagua</a:t>
            </a:r>
            <a:r>
              <a:rPr lang="es-EC" sz="1200" dirty="0" smtClean="0">
                <a:solidFill>
                  <a:schemeClr val="tx1"/>
                </a:solidFill>
                <a:latin typeface="Times New Roman" panose="02020603050405020304" pitchFamily="18" charset="0"/>
                <a:cs typeface="Times New Roman" panose="02020603050405020304" pitchFamily="18" charset="0"/>
              </a:rPr>
              <a:t>”, </a:t>
            </a:r>
            <a:r>
              <a:rPr lang="es-ES" sz="1200" dirty="0">
                <a:solidFill>
                  <a:schemeClr val="tx1"/>
                </a:solidFill>
                <a:latin typeface="Times New Roman" panose="02020603050405020304" pitchFamily="18" charset="0"/>
                <a:cs typeface="Times New Roman" panose="02020603050405020304" pitchFamily="18" charset="0"/>
              </a:rPr>
              <a:t>Manifiestan que las exportaciones de tagua son una fuente importante de generación de divisas ya que representa el 0,36% de las exportaciones totales de nuestro país</a:t>
            </a:r>
            <a:r>
              <a:rPr lang="es-ES" sz="1200" dirty="0" smtClean="0">
                <a:solidFill>
                  <a:schemeClr val="tx1"/>
                </a:solidFill>
                <a:latin typeface="Times New Roman" panose="02020603050405020304" pitchFamily="18" charset="0"/>
                <a:cs typeface="Times New Roman" panose="02020603050405020304" pitchFamily="18" charset="0"/>
              </a:rPr>
              <a:t>.</a:t>
            </a:r>
          </a:p>
          <a:p>
            <a:pPr algn="just"/>
            <a:endParaRPr lang="es-EC" sz="1200" dirty="0">
              <a:solidFill>
                <a:schemeClr val="tx1"/>
              </a:solidFill>
              <a:latin typeface="Times New Roman" panose="02020603050405020304" pitchFamily="18" charset="0"/>
              <a:cs typeface="Times New Roman" panose="02020603050405020304" pitchFamily="18" charset="0"/>
            </a:endParaRPr>
          </a:p>
          <a:p>
            <a:pPr algn="just"/>
            <a:r>
              <a:rPr lang="es-ES" sz="1200" dirty="0" smtClean="0">
                <a:solidFill>
                  <a:schemeClr val="tx1"/>
                </a:solidFill>
                <a:latin typeface="Times New Roman" panose="02020603050405020304" pitchFamily="18" charset="0"/>
                <a:cs typeface="Times New Roman" panose="02020603050405020304" pitchFamily="18" charset="0"/>
              </a:rPr>
              <a:t>Además </a:t>
            </a:r>
            <a:r>
              <a:rPr lang="es-ES" sz="1200" dirty="0">
                <a:solidFill>
                  <a:schemeClr val="tx1"/>
                </a:solidFill>
                <a:latin typeface="Times New Roman" panose="02020603050405020304" pitchFamily="18" charset="0"/>
                <a:cs typeface="Times New Roman" panose="02020603050405020304" pitchFamily="18" charset="0"/>
              </a:rPr>
              <a:t>dicen que del análisis financiero se ha obtenido que el TIRF de nuestro proyecto es del 33,34% y el VAN es de $ 48.356,89 lo cual es favorable; estos rendimientos logrados son muy prometedores para los futuros inversionistas.</a:t>
            </a:r>
            <a:endParaRPr lang="es-EC" sz="1200" dirty="0">
              <a:solidFill>
                <a:schemeClr val="tx1"/>
              </a:solidFill>
              <a:latin typeface="Times New Roman" panose="02020603050405020304" pitchFamily="18" charset="0"/>
              <a:cs typeface="Times New Roman" panose="02020603050405020304" pitchFamily="18" charset="0"/>
            </a:endParaRPr>
          </a:p>
          <a:p>
            <a:pPr algn="just"/>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12" name="11 Rectángulo redondeado"/>
          <p:cNvSpPr/>
          <p:nvPr/>
        </p:nvSpPr>
        <p:spPr>
          <a:xfrm>
            <a:off x="2953085" y="3789040"/>
            <a:ext cx="5893596" cy="2808312"/>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endParaRPr lang="es-EC" sz="1200" dirty="0" smtClean="0">
              <a:solidFill>
                <a:schemeClr val="tx1"/>
              </a:solidFill>
              <a:latin typeface="Arial" panose="020B0604020202020204" pitchFamily="34" charset="0"/>
              <a:ea typeface="Calibri"/>
              <a:cs typeface="Arial" panose="020B0604020202020204" pitchFamily="34" charset="0"/>
            </a:endParaRPr>
          </a:p>
          <a:p>
            <a:pPr algn="just">
              <a:spcAft>
                <a:spcPts val="0"/>
              </a:spcAft>
            </a:pPr>
            <a:endParaRPr lang="es-EC" sz="1200" dirty="0">
              <a:solidFill>
                <a:schemeClr val="tx1"/>
              </a:solidFill>
              <a:latin typeface="Arial" panose="020B0604020202020204" pitchFamily="34" charset="0"/>
              <a:ea typeface="Calibri"/>
              <a:cs typeface="Arial" panose="020B0604020202020204" pitchFamily="34" charset="0"/>
            </a:endParaRPr>
          </a:p>
          <a:p>
            <a:pPr algn="just">
              <a:spcAft>
                <a:spcPts val="0"/>
              </a:spcAft>
            </a:pPr>
            <a:endParaRPr lang="es-EC" sz="1000" dirty="0">
              <a:solidFill>
                <a:schemeClr val="tx1"/>
              </a:solidFill>
              <a:latin typeface="Arial" panose="020B0604020202020204" pitchFamily="34" charset="0"/>
              <a:ea typeface="Calibri"/>
              <a:cs typeface="Arial" panose="020B0604020202020204" pitchFamily="34" charset="0"/>
            </a:endParaRPr>
          </a:p>
          <a:p>
            <a:pPr marL="180340" indent="-180340" algn="just">
              <a:spcAft>
                <a:spcPts val="0"/>
              </a:spcAft>
            </a:pPr>
            <a:endParaRPr lang="es-EC" sz="1200" dirty="0">
              <a:solidFill>
                <a:schemeClr val="tx1"/>
              </a:solidFill>
              <a:effectLst/>
              <a:latin typeface="Arial" panose="020B0604020202020204" pitchFamily="34" charset="0"/>
              <a:ea typeface="Calibri"/>
              <a:cs typeface="Arial" panose="020B0604020202020204" pitchFamily="34" charset="0"/>
            </a:endParaRPr>
          </a:p>
        </p:txBody>
      </p:sp>
      <p:sp>
        <p:nvSpPr>
          <p:cNvPr id="13" name="12 Rectángulo redondeado"/>
          <p:cNvSpPr/>
          <p:nvPr/>
        </p:nvSpPr>
        <p:spPr>
          <a:xfrm>
            <a:off x="427022" y="4492133"/>
            <a:ext cx="2200034" cy="792089"/>
          </a:xfrm>
          <a:prstGeom prst="roundRect">
            <a:avLst/>
          </a:prstGeom>
          <a:solidFill>
            <a:srgbClr val="00B0F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Times New Roman" panose="02020603050405020304" pitchFamily="18" charset="0"/>
                <a:cs typeface="Times New Roman" panose="02020603050405020304" pitchFamily="18" charset="0"/>
              </a:rPr>
              <a:t>ADEMÁS</a:t>
            </a: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16" name="15 Flecha derecha"/>
          <p:cNvSpPr/>
          <p:nvPr/>
        </p:nvSpPr>
        <p:spPr>
          <a:xfrm>
            <a:off x="2652477" y="2146000"/>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a:off x="2649625" y="4839123"/>
            <a:ext cx="290884" cy="49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redondeado"/>
          <p:cNvSpPr/>
          <p:nvPr/>
        </p:nvSpPr>
        <p:spPr>
          <a:xfrm>
            <a:off x="2953085" y="3789040"/>
            <a:ext cx="5893596" cy="2808312"/>
          </a:xfrm>
          <a:prstGeom prst="roundRect">
            <a:avLst/>
          </a:prstGeom>
          <a:solidFill>
            <a:srgbClr val="FFFF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s-ES" sz="1200" dirty="0">
                <a:solidFill>
                  <a:schemeClr val="tx1"/>
                </a:solidFill>
                <a:latin typeface="Times New Roman"/>
                <a:ea typeface="Times New Roman"/>
              </a:rPr>
              <a:t>CHICA CEVALLOS, Juan Gabriel y CEVALLOS REYNA, Wilson </a:t>
            </a:r>
            <a:r>
              <a:rPr lang="es-ES" sz="1200" dirty="0" err="1">
                <a:solidFill>
                  <a:schemeClr val="tx1"/>
                </a:solidFill>
                <a:latin typeface="Times New Roman"/>
                <a:ea typeface="Times New Roman"/>
              </a:rPr>
              <a:t>Yovi</a:t>
            </a:r>
            <a:r>
              <a:rPr lang="es-ES" sz="1200" dirty="0">
                <a:solidFill>
                  <a:schemeClr val="tx1"/>
                </a:solidFill>
                <a:latin typeface="Times New Roman"/>
                <a:ea typeface="Times New Roman"/>
              </a:rPr>
              <a:t>, sobre el tema “Estudio de factibilidad para la creación de una empresa de producción y comercialización de artesanías manabitas en el cantón Jama para mejorar la calidad del producto y obtener mayor rentabilidad económica en el periodo 2012”, </a:t>
            </a:r>
            <a:r>
              <a:rPr lang="es-EC" sz="1200" dirty="0">
                <a:solidFill>
                  <a:schemeClr val="tx1"/>
                </a:solidFill>
                <a:latin typeface="Times New Roman"/>
                <a:ea typeface="Times New Roman"/>
              </a:rPr>
              <a:t>(CHICA CEVALLOS, 2012)</a:t>
            </a:r>
            <a:r>
              <a:rPr lang="es-ES" sz="1200" dirty="0">
                <a:solidFill>
                  <a:schemeClr val="tx1"/>
                </a:solidFill>
                <a:latin typeface="Times New Roman"/>
                <a:ea typeface="Times New Roman"/>
              </a:rPr>
              <a:t>, realizada en la Universidad Laica “Eloy Alfaro” de Manabí, en el año 2012, llegan a las siguientes conclusiones</a:t>
            </a:r>
            <a:r>
              <a:rPr lang="es-ES" sz="1200" dirty="0" smtClean="0">
                <a:solidFill>
                  <a:schemeClr val="tx1"/>
                </a:solidFill>
                <a:latin typeface="Times New Roman"/>
                <a:ea typeface="Times New Roman"/>
              </a:rPr>
              <a:t>:</a:t>
            </a:r>
          </a:p>
          <a:p>
            <a:pPr algn="just">
              <a:spcAft>
                <a:spcPts val="0"/>
              </a:spcAft>
            </a:pPr>
            <a:endParaRPr lang="es-ES" sz="1200" dirty="0">
              <a:solidFill>
                <a:schemeClr val="tx1"/>
              </a:solidFill>
              <a:effectLst/>
              <a:latin typeface="Times New Roman"/>
              <a:ea typeface="Times New Roman"/>
            </a:endParaRPr>
          </a:p>
          <a:p>
            <a:pPr algn="just">
              <a:spcAft>
                <a:spcPts val="0"/>
              </a:spcAft>
            </a:pPr>
            <a:r>
              <a:rPr lang="es-ES" sz="1200" dirty="0"/>
              <a:t> </a:t>
            </a:r>
            <a:r>
              <a:rPr lang="es-ES" sz="1200" dirty="0">
                <a:solidFill>
                  <a:schemeClr val="tx1"/>
                </a:solidFill>
                <a:latin typeface="Times New Roman" panose="02020603050405020304" pitchFamily="18" charset="0"/>
                <a:cs typeface="Times New Roman" panose="02020603050405020304" pitchFamily="18" charset="0"/>
              </a:rPr>
              <a:t>Los resultados del presente estudio demuestra la factibilidad para tomas la decisión de invertir sobre el proyecto, ya que en el mismo se han realizado varios análisis tales como: comercial, técnico, organizacional, financiero, entre los más importantes</a:t>
            </a:r>
            <a:r>
              <a:rPr lang="es-ES" sz="1200" dirty="0" smtClean="0">
                <a:solidFill>
                  <a:schemeClr val="tx1"/>
                </a:solidFill>
                <a:latin typeface="Times New Roman" panose="02020603050405020304" pitchFamily="18" charset="0"/>
                <a:cs typeface="Times New Roman" panose="02020603050405020304" pitchFamily="18" charset="0"/>
              </a:rPr>
              <a:t>.</a:t>
            </a:r>
          </a:p>
          <a:p>
            <a:pPr algn="just">
              <a:spcAft>
                <a:spcPts val="0"/>
              </a:spcAft>
            </a:pPr>
            <a:endParaRPr lang="es-ES" sz="1200" dirty="0">
              <a:solidFill>
                <a:schemeClr val="tx1"/>
              </a:solidFill>
              <a:effectLst/>
              <a:latin typeface="Times New Roman" panose="02020603050405020304" pitchFamily="18" charset="0"/>
              <a:ea typeface="Times New Roman"/>
              <a:cs typeface="Times New Roman" panose="02020603050405020304" pitchFamily="18" charset="0"/>
            </a:endParaRPr>
          </a:p>
          <a:p>
            <a:pPr algn="just">
              <a:spcAft>
                <a:spcPts val="0"/>
              </a:spcAft>
            </a:pPr>
            <a:r>
              <a:rPr lang="es-EC" sz="1200" dirty="0">
                <a:solidFill>
                  <a:schemeClr val="tx1"/>
                </a:solidFill>
              </a:rPr>
              <a:t> </a:t>
            </a:r>
            <a:r>
              <a:rPr lang="es-EC" sz="1200" dirty="0" smtClean="0">
                <a:solidFill>
                  <a:schemeClr val="tx1"/>
                </a:solidFill>
                <a:latin typeface="Times New Roman" panose="02020603050405020304" pitchFamily="18" charset="0"/>
                <a:cs typeface="Times New Roman" panose="02020603050405020304" pitchFamily="18" charset="0"/>
              </a:rPr>
              <a:t>Por otra parte las </a:t>
            </a:r>
            <a:r>
              <a:rPr lang="es-EC" sz="1200" dirty="0">
                <a:solidFill>
                  <a:schemeClr val="tx1"/>
                </a:solidFill>
                <a:latin typeface="Times New Roman" panose="02020603050405020304" pitchFamily="18" charset="0"/>
                <a:cs typeface="Times New Roman" panose="02020603050405020304" pitchFamily="18" charset="0"/>
              </a:rPr>
              <a:t>artesanías representan una oportunidad para promocionar el turismo .</a:t>
            </a:r>
            <a:endParaRPr lang="es-EC" sz="1200" dirty="0">
              <a:solidFill>
                <a:schemeClr val="tx1"/>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78787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7579" y="188640"/>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a:p>
          <a:p>
            <a:r>
              <a:rPr lang="es-ES" b="1" dirty="0"/>
              <a:t> </a:t>
            </a:r>
            <a:endParaRPr lang="es-EC" b="1" dirty="0"/>
          </a:p>
          <a:p>
            <a:r>
              <a:rPr lang="es-ES" sz="1200" b="1" dirty="0"/>
              <a:t> </a:t>
            </a:r>
            <a:endParaRPr lang="es-EC" sz="1200" b="1" dirty="0"/>
          </a:p>
          <a:p>
            <a:r>
              <a:rPr lang="es-ES" sz="1200" b="1" dirty="0"/>
              <a:t> </a:t>
            </a:r>
            <a:endParaRPr lang="es-EC" sz="1200" b="1" dirty="0"/>
          </a:p>
          <a:p>
            <a:r>
              <a:rPr lang="es-ES" sz="1200" b="1" dirty="0"/>
              <a:t> </a:t>
            </a:r>
            <a:endParaRPr lang="es-EC" sz="1200" b="1" dirty="0"/>
          </a:p>
          <a:p>
            <a:r>
              <a:rPr lang="es-ES" sz="1200" b="1" dirty="0"/>
              <a:t> </a:t>
            </a:r>
            <a:endParaRPr lang="es-EC" sz="1200" dirty="0"/>
          </a:p>
          <a:p>
            <a:r>
              <a:rPr lang="es-ES" sz="1200" b="1" dirty="0"/>
              <a:t> </a:t>
            </a:r>
            <a:endParaRPr lang="es-EC" sz="1200" dirty="0"/>
          </a:p>
          <a:p>
            <a:r>
              <a:rPr lang="es-ES" sz="1200" b="1" dirty="0"/>
              <a:t> </a:t>
            </a:r>
            <a:endParaRPr lang="es-EC" sz="1200" dirty="0"/>
          </a:p>
          <a:p>
            <a:pPr algn="ctr"/>
            <a:endParaRPr lang="es-ES" sz="1200" b="1" dirty="0" smtClean="0">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2884061" y="621420"/>
            <a:ext cx="2948504" cy="6480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b="1" dirty="0" smtClean="0">
                <a:solidFill>
                  <a:schemeClr val="tx1"/>
                </a:solidFill>
                <a:latin typeface="Arial" panose="020B0604020202020204" pitchFamily="34" charset="0"/>
                <a:cs typeface="Arial" panose="020B0604020202020204" pitchFamily="34" charset="0"/>
              </a:rPr>
              <a:t>IDEA</a:t>
            </a:r>
            <a:endParaRPr lang="es-EC" sz="2400" b="1" dirty="0">
              <a:solidFill>
                <a:schemeClr val="tx1"/>
              </a:solidFill>
              <a:latin typeface="Arial" panose="020B0604020202020204" pitchFamily="34" charset="0"/>
              <a:cs typeface="Arial" panose="020B0604020202020204" pitchFamily="34" charset="0"/>
            </a:endParaRPr>
          </a:p>
        </p:txBody>
      </p:sp>
      <p:sp>
        <p:nvSpPr>
          <p:cNvPr id="9" name="8 Rectángulo redondeado"/>
          <p:cNvSpPr/>
          <p:nvPr/>
        </p:nvSpPr>
        <p:spPr>
          <a:xfrm>
            <a:off x="611560" y="1768816"/>
            <a:ext cx="7776863" cy="46845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0"/>
              </a:spcAft>
            </a:pPr>
            <a:r>
              <a:rPr lang="es-EC" sz="1600" dirty="0">
                <a:solidFill>
                  <a:srgbClr val="000000"/>
                </a:solidFill>
                <a:latin typeface="Times New Roman"/>
                <a:ea typeface="Calibri"/>
                <a:cs typeface="Times New Roman"/>
              </a:rPr>
              <a:t>E</a:t>
            </a:r>
            <a:r>
              <a:rPr lang="es-EC" sz="1600" dirty="0" smtClean="0">
                <a:solidFill>
                  <a:srgbClr val="000000"/>
                </a:solidFill>
                <a:latin typeface="Times New Roman"/>
                <a:ea typeface="Calibri"/>
                <a:cs typeface="Times New Roman"/>
              </a:rPr>
              <a:t>l </a:t>
            </a:r>
            <a:r>
              <a:rPr lang="es-EC" sz="1600" dirty="0">
                <a:solidFill>
                  <a:srgbClr val="000000"/>
                </a:solidFill>
                <a:latin typeface="Times New Roman"/>
                <a:ea typeface="Calibri"/>
                <a:cs typeface="Times New Roman"/>
              </a:rPr>
              <a:t>propósito de </a:t>
            </a:r>
            <a:r>
              <a:rPr lang="es-EC" sz="1600" dirty="0" smtClean="0">
                <a:solidFill>
                  <a:srgbClr val="000000"/>
                </a:solidFill>
                <a:latin typeface="Times New Roman"/>
                <a:ea typeface="Calibri"/>
                <a:cs typeface="Times New Roman"/>
              </a:rPr>
              <a:t>este proyecto </a:t>
            </a:r>
            <a:r>
              <a:rPr lang="es-EC" sz="1600" dirty="0">
                <a:solidFill>
                  <a:srgbClr val="000000"/>
                </a:solidFill>
                <a:latin typeface="Times New Roman"/>
                <a:ea typeface="Calibri"/>
                <a:cs typeface="Times New Roman"/>
              </a:rPr>
              <a:t>es tratar de impulsar la producción de tagua en el cantón de Atacames así como en el de la provincia, con el fin de obtener la materia prima para la elaboración de este tipo de artesanía, y además porque se pretende desarrollar la economía del cantón y ciudad de Atacames</a:t>
            </a:r>
            <a:r>
              <a:rPr lang="es-EC" sz="1600" dirty="0" smtClean="0">
                <a:solidFill>
                  <a:srgbClr val="000000"/>
                </a:solidFill>
                <a:latin typeface="Times New Roman"/>
                <a:ea typeface="Calibri"/>
                <a:cs typeface="Times New Roman"/>
              </a:rPr>
              <a:t>.</a:t>
            </a:r>
          </a:p>
          <a:p>
            <a:pPr algn="just">
              <a:spcAft>
                <a:spcPts val="0"/>
              </a:spcAft>
            </a:pPr>
            <a:endParaRPr lang="es-EC" sz="1600" dirty="0" smtClean="0">
              <a:solidFill>
                <a:srgbClr val="000000"/>
              </a:solidFill>
              <a:latin typeface="Times New Roman"/>
              <a:ea typeface="Calibri"/>
              <a:cs typeface="Times New Roman"/>
            </a:endParaRPr>
          </a:p>
          <a:p>
            <a:pPr algn="just">
              <a:spcAft>
                <a:spcPts val="0"/>
              </a:spcAft>
            </a:pPr>
            <a:r>
              <a:rPr lang="es-EC" sz="1600" dirty="0">
                <a:solidFill>
                  <a:schemeClr val="tx1"/>
                </a:solidFill>
                <a:latin typeface="Times New Roman" panose="02020603050405020304" pitchFamily="18" charset="0"/>
                <a:ea typeface="Calibri"/>
                <a:cs typeface="Times New Roman" panose="02020603050405020304" pitchFamily="18" charset="0"/>
              </a:rPr>
              <a:t>La ciudad de Atacames es muy frecuentada tanto por turistas nacionales como por extranjeros, y uno de los propósitos de este tipo de investigaciones es el de crear alternativas para generar producción, empleo y actividades comerciales que pongan de manifiesta la creación de empleo, es así que como se puede evidenciar la ciudad de Atacames es reconocida de manera directa por el ambiente turístico pero no existe un adecuado desarrollo comercial en cuanto a productos artesanales elaborados de </a:t>
            </a:r>
            <a:r>
              <a:rPr lang="es-EC" sz="1600" dirty="0" smtClean="0">
                <a:solidFill>
                  <a:schemeClr val="tx1"/>
                </a:solidFill>
                <a:latin typeface="Times New Roman" panose="02020603050405020304" pitchFamily="18" charset="0"/>
                <a:ea typeface="Calibri"/>
                <a:cs typeface="Times New Roman" panose="02020603050405020304" pitchFamily="18" charset="0"/>
              </a:rPr>
              <a:t>tagua.</a:t>
            </a:r>
          </a:p>
          <a:p>
            <a:pPr algn="just">
              <a:spcAft>
                <a:spcPts val="0"/>
              </a:spcAft>
            </a:pPr>
            <a:endParaRPr lang="es-EC" sz="1600" dirty="0" smtClean="0">
              <a:solidFill>
                <a:schemeClr val="tx1"/>
              </a:solidFill>
              <a:latin typeface="Times New Roman" panose="02020603050405020304" pitchFamily="18" charset="0"/>
              <a:ea typeface="Calibri"/>
              <a:cs typeface="Times New Roman" panose="02020603050405020304" pitchFamily="18" charset="0"/>
            </a:endParaRPr>
          </a:p>
          <a:p>
            <a:pPr algn="just"/>
            <a:r>
              <a:rPr lang="es-EC" sz="1600" dirty="0">
                <a:solidFill>
                  <a:schemeClr val="tx1"/>
                </a:solidFill>
                <a:latin typeface="Times New Roman" panose="02020603050405020304" pitchFamily="18" charset="0"/>
                <a:cs typeface="Times New Roman" panose="02020603050405020304" pitchFamily="18" charset="0"/>
              </a:rPr>
              <a:t>El proyecto está dirigido a apoyar el cumplimiento del Objetivo # 8 del Plan Nacional del buen vivir  que dice</a:t>
            </a:r>
            <a:r>
              <a:rPr lang="es-EC" sz="1600" b="1" dirty="0">
                <a:solidFill>
                  <a:schemeClr val="tx1"/>
                </a:solidFill>
                <a:latin typeface="Times New Roman" panose="02020603050405020304" pitchFamily="18" charset="0"/>
                <a:cs typeface="Times New Roman" panose="02020603050405020304" pitchFamily="18" charset="0"/>
              </a:rPr>
              <a:t>: “CONSOLIDAR EL SISTEMA ECONOMICO SOCIAL Y SOLIDARIO DE FORMA SOSTENIBLE</a:t>
            </a:r>
            <a:r>
              <a:rPr lang="es-EC" sz="1600" dirty="0">
                <a:solidFill>
                  <a:schemeClr val="tx1"/>
                </a:solidFill>
                <a:latin typeface="Times New Roman" panose="02020603050405020304" pitchFamily="18" charset="0"/>
                <a:cs typeface="Times New Roman" panose="02020603050405020304" pitchFamily="18" charset="0"/>
              </a:rPr>
              <a:t>”, objetivo  que tiene el gobierno para la realización de proyectos con la finalidad de mejorar las condiciones de vida de las personas.</a:t>
            </a:r>
          </a:p>
          <a:p>
            <a:pPr algn="just">
              <a:spcAft>
                <a:spcPts val="0"/>
              </a:spcAft>
            </a:pP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p:txBody>
      </p:sp>
      <p:sp>
        <p:nvSpPr>
          <p:cNvPr id="7" name="6 Flecha abajo"/>
          <p:cNvSpPr/>
          <p:nvPr/>
        </p:nvSpPr>
        <p:spPr>
          <a:xfrm>
            <a:off x="4310493" y="1336768"/>
            <a:ext cx="9096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57049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7524" y="272952"/>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402140" y="762327"/>
            <a:ext cx="2200034"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LAS EMPRESAS</a:t>
            </a:r>
            <a:endParaRPr lang="es-EC" b="1" dirty="0">
              <a:solidFill>
                <a:schemeClr val="tx1"/>
              </a:solidFill>
              <a:latin typeface="Arial" panose="020B0604020202020204" pitchFamily="34" charset="0"/>
              <a:cs typeface="Arial" panose="020B0604020202020204" pitchFamily="34" charset="0"/>
            </a:endParaRPr>
          </a:p>
        </p:txBody>
      </p:sp>
      <p:sp>
        <p:nvSpPr>
          <p:cNvPr id="9" name="8 Rectángulo redondeado"/>
          <p:cNvSpPr/>
          <p:nvPr/>
        </p:nvSpPr>
        <p:spPr>
          <a:xfrm>
            <a:off x="2992267" y="476672"/>
            <a:ext cx="5852897" cy="1833364"/>
          </a:xfrm>
          <a:prstGeom prst="roundRect">
            <a:avLst>
              <a:gd name="adj" fmla="val 7835"/>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solidFill>
                  <a:srgbClr val="000000"/>
                </a:solidFill>
                <a:latin typeface="Times New Roman"/>
                <a:ea typeface="Calibri"/>
              </a:rPr>
              <a:t>Uno de los mayores propósitos que persigue todo gobierno es el interés por crear nuevas alternativas de trabajo, y estas se manifiestan por medio del proceso de emprendimiento que lleva a futuro a crear nuevas empresas sean estas de producción, comercialización o de </a:t>
            </a:r>
            <a:r>
              <a:rPr lang="es-EC" sz="1600" dirty="0" smtClean="0">
                <a:solidFill>
                  <a:srgbClr val="000000"/>
                </a:solidFill>
                <a:latin typeface="Times New Roman"/>
                <a:ea typeface="Calibri"/>
              </a:rPr>
              <a:t>servicios.</a:t>
            </a:r>
          </a:p>
          <a:p>
            <a:pPr algn="just"/>
            <a:endParaRPr lang="es-EC" sz="1200" dirty="0" smtClean="0">
              <a:solidFill>
                <a:schemeClr val="tx1"/>
              </a:solidFill>
              <a:latin typeface="Arial" panose="020B0604020202020204" pitchFamily="34" charset="0"/>
              <a:cs typeface="Arial" panose="020B0604020202020204" pitchFamily="34" charset="0"/>
            </a:endParaRPr>
          </a:p>
        </p:txBody>
      </p:sp>
      <p:sp>
        <p:nvSpPr>
          <p:cNvPr id="12" name="11 Rectángulo redondeado"/>
          <p:cNvSpPr/>
          <p:nvPr/>
        </p:nvSpPr>
        <p:spPr>
          <a:xfrm>
            <a:off x="971600" y="2564904"/>
            <a:ext cx="7632848" cy="40324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EC" sz="1000" dirty="0">
              <a:solidFill>
                <a:schemeClr val="tx1"/>
              </a:solidFill>
              <a:latin typeface="Arial" panose="020B0604020202020204" pitchFamily="34" charset="0"/>
              <a:cs typeface="Arial" panose="020B0604020202020204" pitchFamily="34" charset="0"/>
            </a:endParaRPr>
          </a:p>
          <a:p>
            <a:pPr lvl="0" algn="just"/>
            <a:endParaRPr lang="es-EC" sz="1200" dirty="0" smtClean="0">
              <a:solidFill>
                <a:schemeClr val="tx1"/>
              </a:solidFill>
              <a:latin typeface="Arial" panose="020B0604020202020204" pitchFamily="34" charset="0"/>
              <a:cs typeface="Arial" panose="020B0604020202020204" pitchFamily="34" charset="0"/>
            </a:endParaRPr>
          </a:p>
        </p:txBody>
      </p:sp>
      <p:sp>
        <p:nvSpPr>
          <p:cNvPr id="16" name="15 Flecha derecha"/>
          <p:cNvSpPr/>
          <p:nvPr/>
        </p:nvSpPr>
        <p:spPr>
          <a:xfrm>
            <a:off x="2698045" y="1158313"/>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p:cNvPicPr/>
          <p:nvPr/>
        </p:nvPicPr>
        <p:blipFill rotWithShape="1">
          <a:blip r:embed="rId3" cstate="print">
            <a:extLst>
              <a:ext uri="{28A0092B-C50C-407E-A947-70E740481C1C}">
                <a14:useLocalDpi xmlns:a14="http://schemas.microsoft.com/office/drawing/2010/main" val="0"/>
              </a:ext>
            </a:extLst>
          </a:blip>
          <a:srcRect t="8093"/>
          <a:stretch/>
        </p:blipFill>
        <p:spPr bwMode="auto">
          <a:xfrm>
            <a:off x="1187624" y="2636912"/>
            <a:ext cx="7272807" cy="3744416"/>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3043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7524" y="272952"/>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402140" y="762327"/>
            <a:ext cx="2200034"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LAS EMPRESAS</a:t>
            </a:r>
            <a:endParaRPr lang="es-EC" b="1" dirty="0">
              <a:solidFill>
                <a:schemeClr val="tx1"/>
              </a:solidFill>
              <a:latin typeface="Arial" panose="020B0604020202020204" pitchFamily="34" charset="0"/>
              <a:cs typeface="Arial" panose="020B0604020202020204" pitchFamily="34" charset="0"/>
            </a:endParaRPr>
          </a:p>
        </p:txBody>
      </p:sp>
      <p:sp>
        <p:nvSpPr>
          <p:cNvPr id="9" name="8 Rectángulo redondeado"/>
          <p:cNvSpPr/>
          <p:nvPr/>
        </p:nvSpPr>
        <p:spPr>
          <a:xfrm>
            <a:off x="2992267" y="476672"/>
            <a:ext cx="5852897" cy="1833364"/>
          </a:xfrm>
          <a:prstGeom prst="roundRect">
            <a:avLst>
              <a:gd name="adj" fmla="val 7835"/>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solidFill>
                  <a:schemeClr val="tx1"/>
                </a:solidFill>
                <a:latin typeface="Times New Roman" panose="02020603050405020304" pitchFamily="18" charset="0"/>
                <a:cs typeface="Times New Roman" panose="02020603050405020304" pitchFamily="18" charset="0"/>
              </a:rPr>
              <a:t>E</a:t>
            </a:r>
            <a:r>
              <a:rPr lang="es-EC" sz="1600" dirty="0" smtClean="0">
                <a:solidFill>
                  <a:schemeClr val="tx1"/>
                </a:solidFill>
                <a:latin typeface="Times New Roman" panose="02020603050405020304" pitchFamily="18" charset="0"/>
                <a:cs typeface="Times New Roman" panose="02020603050405020304" pitchFamily="18" charset="0"/>
              </a:rPr>
              <a:t>stas </a:t>
            </a:r>
            <a:r>
              <a:rPr lang="es-EC" sz="1600" dirty="0">
                <a:solidFill>
                  <a:schemeClr val="tx1"/>
                </a:solidFill>
                <a:latin typeface="Times New Roman" panose="02020603050405020304" pitchFamily="18" charset="0"/>
                <a:cs typeface="Times New Roman" panose="02020603050405020304" pitchFamily="18" charset="0"/>
              </a:rPr>
              <a:t>se clasifican además por su ubicación en cuanto a su formación de capital de origen, es así que en el siguiente gráfico se presenta a clasificación de las empresas según capital de origen.</a:t>
            </a:r>
          </a:p>
          <a:p>
            <a:pPr algn="just"/>
            <a:endParaRPr lang="es-EC" sz="1200" dirty="0" smtClean="0">
              <a:solidFill>
                <a:schemeClr val="tx1"/>
              </a:solidFill>
              <a:latin typeface="Arial" panose="020B0604020202020204" pitchFamily="34" charset="0"/>
              <a:cs typeface="Arial" panose="020B0604020202020204" pitchFamily="34" charset="0"/>
            </a:endParaRPr>
          </a:p>
        </p:txBody>
      </p:sp>
      <p:sp>
        <p:nvSpPr>
          <p:cNvPr id="12" name="11 Rectángulo redondeado"/>
          <p:cNvSpPr/>
          <p:nvPr/>
        </p:nvSpPr>
        <p:spPr>
          <a:xfrm>
            <a:off x="971600" y="2564904"/>
            <a:ext cx="7632848" cy="40324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EC" sz="1000" dirty="0">
              <a:solidFill>
                <a:schemeClr val="tx1"/>
              </a:solidFill>
              <a:latin typeface="Arial" panose="020B0604020202020204" pitchFamily="34" charset="0"/>
              <a:cs typeface="Arial" panose="020B0604020202020204" pitchFamily="34" charset="0"/>
            </a:endParaRPr>
          </a:p>
          <a:p>
            <a:pPr lvl="0" algn="just"/>
            <a:endParaRPr lang="es-EC" sz="1200" dirty="0" smtClean="0">
              <a:solidFill>
                <a:schemeClr val="tx1"/>
              </a:solidFill>
              <a:latin typeface="Arial" panose="020B0604020202020204" pitchFamily="34" charset="0"/>
              <a:cs typeface="Arial" panose="020B0604020202020204" pitchFamily="34" charset="0"/>
            </a:endParaRPr>
          </a:p>
        </p:txBody>
      </p:sp>
      <p:sp>
        <p:nvSpPr>
          <p:cNvPr id="16" name="15 Flecha derecha"/>
          <p:cNvSpPr/>
          <p:nvPr/>
        </p:nvSpPr>
        <p:spPr>
          <a:xfrm>
            <a:off x="2698045" y="1158313"/>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310036"/>
            <a:ext cx="7344816" cy="407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35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7524" y="272952"/>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402140" y="762327"/>
            <a:ext cx="2200034"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LAS EMPRESAS</a:t>
            </a:r>
            <a:endParaRPr lang="es-EC" b="1" dirty="0">
              <a:solidFill>
                <a:schemeClr val="tx1"/>
              </a:solidFill>
              <a:latin typeface="Arial" panose="020B0604020202020204" pitchFamily="34" charset="0"/>
              <a:cs typeface="Arial" panose="020B0604020202020204" pitchFamily="34" charset="0"/>
            </a:endParaRPr>
          </a:p>
        </p:txBody>
      </p:sp>
      <p:sp>
        <p:nvSpPr>
          <p:cNvPr id="9" name="8 Rectángulo redondeado"/>
          <p:cNvSpPr/>
          <p:nvPr/>
        </p:nvSpPr>
        <p:spPr>
          <a:xfrm>
            <a:off x="2992267" y="476672"/>
            <a:ext cx="5852897" cy="1833364"/>
          </a:xfrm>
          <a:prstGeom prst="roundRect">
            <a:avLst>
              <a:gd name="adj" fmla="val 7835"/>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smtClean="0">
                <a:solidFill>
                  <a:schemeClr val="tx1"/>
                </a:solidFill>
              </a:rPr>
              <a:t>También </a:t>
            </a:r>
            <a:r>
              <a:rPr lang="es-EC" sz="1600" dirty="0">
                <a:solidFill>
                  <a:schemeClr val="tx1"/>
                </a:solidFill>
              </a:rPr>
              <a:t>es importante conocer que su clasificación también se puede dar por concepto del número de propietarios, para ello se presenta en el siguiente gráfico su clasificación.</a:t>
            </a:r>
          </a:p>
          <a:p>
            <a:pPr algn="just"/>
            <a:endParaRPr lang="es-EC" sz="1200" dirty="0" smtClean="0">
              <a:solidFill>
                <a:schemeClr val="tx1"/>
              </a:solidFill>
              <a:latin typeface="Arial" panose="020B0604020202020204" pitchFamily="34" charset="0"/>
              <a:cs typeface="Arial" panose="020B0604020202020204" pitchFamily="34" charset="0"/>
            </a:endParaRPr>
          </a:p>
        </p:txBody>
      </p:sp>
      <p:sp>
        <p:nvSpPr>
          <p:cNvPr id="12" name="11 Rectángulo redondeado"/>
          <p:cNvSpPr/>
          <p:nvPr/>
        </p:nvSpPr>
        <p:spPr>
          <a:xfrm>
            <a:off x="971600" y="2564904"/>
            <a:ext cx="7632848" cy="40324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EC" sz="1000" dirty="0">
              <a:solidFill>
                <a:schemeClr val="tx1"/>
              </a:solidFill>
              <a:latin typeface="Arial" panose="020B0604020202020204" pitchFamily="34" charset="0"/>
              <a:cs typeface="Arial" panose="020B0604020202020204" pitchFamily="34" charset="0"/>
            </a:endParaRPr>
          </a:p>
          <a:p>
            <a:pPr lvl="0" algn="just"/>
            <a:endParaRPr lang="es-EC" sz="1200" dirty="0" smtClean="0">
              <a:solidFill>
                <a:schemeClr val="tx1"/>
              </a:solidFill>
              <a:latin typeface="Arial" panose="020B0604020202020204" pitchFamily="34" charset="0"/>
              <a:cs typeface="Arial" panose="020B0604020202020204" pitchFamily="34" charset="0"/>
            </a:endParaRPr>
          </a:p>
        </p:txBody>
      </p:sp>
      <p:sp>
        <p:nvSpPr>
          <p:cNvPr id="16" name="15 Flecha derecha"/>
          <p:cNvSpPr/>
          <p:nvPr/>
        </p:nvSpPr>
        <p:spPr>
          <a:xfrm>
            <a:off x="2698045" y="1158313"/>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10 Imagen"/>
          <p:cNvPicPr/>
          <p:nvPr/>
        </p:nvPicPr>
        <p:blipFill rotWithShape="1">
          <a:blip r:embed="rId3">
            <a:extLst>
              <a:ext uri="{28A0092B-C50C-407E-A947-70E740481C1C}">
                <a14:useLocalDpi xmlns:a14="http://schemas.microsoft.com/office/drawing/2010/main" val="0"/>
              </a:ext>
            </a:extLst>
          </a:blip>
          <a:srcRect t="6793" b="17889"/>
          <a:stretch/>
        </p:blipFill>
        <p:spPr bwMode="auto">
          <a:xfrm>
            <a:off x="1115616" y="2564904"/>
            <a:ext cx="7200800" cy="3960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922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7524" y="272952"/>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402140" y="762327"/>
            <a:ext cx="2200034"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LAS EMPRESAS</a:t>
            </a:r>
            <a:endParaRPr lang="es-EC" b="1" dirty="0">
              <a:solidFill>
                <a:schemeClr val="tx1"/>
              </a:solidFill>
              <a:latin typeface="Arial" panose="020B0604020202020204" pitchFamily="34" charset="0"/>
              <a:cs typeface="Arial" panose="020B0604020202020204" pitchFamily="34" charset="0"/>
            </a:endParaRPr>
          </a:p>
        </p:txBody>
      </p:sp>
      <p:sp>
        <p:nvSpPr>
          <p:cNvPr id="9" name="8 Rectángulo redondeado"/>
          <p:cNvSpPr/>
          <p:nvPr/>
        </p:nvSpPr>
        <p:spPr>
          <a:xfrm>
            <a:off x="2992267" y="476672"/>
            <a:ext cx="5852897" cy="1833364"/>
          </a:xfrm>
          <a:prstGeom prst="roundRect">
            <a:avLst>
              <a:gd name="adj" fmla="val 7835"/>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600" dirty="0" smtClean="0">
                <a:solidFill>
                  <a:srgbClr val="000000"/>
                </a:solidFill>
                <a:latin typeface="Times New Roman"/>
                <a:ea typeface="Calibri"/>
                <a:cs typeface="Times New Roman"/>
              </a:rPr>
              <a:t>Función </a:t>
            </a:r>
            <a:r>
              <a:rPr lang="es-EC" sz="1600" dirty="0">
                <a:solidFill>
                  <a:srgbClr val="000000"/>
                </a:solidFill>
                <a:latin typeface="Times New Roman"/>
                <a:ea typeface="Calibri"/>
                <a:cs typeface="Times New Roman"/>
              </a:rPr>
              <a:t>social, estas deben estar encaminadas como fuente principal a proteger el medio ambiente, y para ello su clasificación dentro de la función social, estas se clasifican de la siguiente manera.</a:t>
            </a:r>
            <a:endParaRPr lang="es-EC" sz="1600" dirty="0">
              <a:effectLst/>
              <a:latin typeface="Calibri"/>
              <a:ea typeface="Calibri"/>
              <a:cs typeface="Times New Roman"/>
            </a:endParaRPr>
          </a:p>
        </p:txBody>
      </p:sp>
      <p:sp>
        <p:nvSpPr>
          <p:cNvPr id="12" name="11 Rectángulo redondeado"/>
          <p:cNvSpPr/>
          <p:nvPr/>
        </p:nvSpPr>
        <p:spPr>
          <a:xfrm>
            <a:off x="971600" y="2564904"/>
            <a:ext cx="7632848" cy="40324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EC" sz="1000" dirty="0">
              <a:solidFill>
                <a:schemeClr val="tx1"/>
              </a:solidFill>
              <a:latin typeface="Arial" panose="020B0604020202020204" pitchFamily="34" charset="0"/>
              <a:cs typeface="Arial" panose="020B0604020202020204" pitchFamily="34" charset="0"/>
            </a:endParaRPr>
          </a:p>
          <a:p>
            <a:pPr lvl="0" algn="just"/>
            <a:endParaRPr lang="es-EC" sz="1200" dirty="0" smtClean="0">
              <a:solidFill>
                <a:schemeClr val="tx1"/>
              </a:solidFill>
              <a:latin typeface="Arial" panose="020B0604020202020204" pitchFamily="34" charset="0"/>
              <a:cs typeface="Arial" panose="020B0604020202020204" pitchFamily="34" charset="0"/>
            </a:endParaRPr>
          </a:p>
        </p:txBody>
      </p:sp>
      <p:sp>
        <p:nvSpPr>
          <p:cNvPr id="16" name="15 Flecha derecha"/>
          <p:cNvSpPr/>
          <p:nvPr/>
        </p:nvSpPr>
        <p:spPr>
          <a:xfrm>
            <a:off x="2698045" y="1158313"/>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9 Imagen"/>
          <p:cNvPicPr/>
          <p:nvPr/>
        </p:nvPicPr>
        <p:blipFill rotWithShape="1">
          <a:blip r:embed="rId3">
            <a:extLst>
              <a:ext uri="{28A0092B-C50C-407E-A947-70E740481C1C}">
                <a14:useLocalDpi xmlns:a14="http://schemas.microsoft.com/office/drawing/2010/main" val="0"/>
              </a:ext>
            </a:extLst>
          </a:blip>
          <a:srcRect t="7428" b="18824"/>
          <a:stretch/>
        </p:blipFill>
        <p:spPr bwMode="auto">
          <a:xfrm>
            <a:off x="1115616" y="2564904"/>
            <a:ext cx="7128792" cy="38884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1789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7524" y="272952"/>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402140" y="762327"/>
            <a:ext cx="2200034"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LAS EMPRESAS</a:t>
            </a:r>
            <a:endParaRPr lang="es-EC" b="1" dirty="0">
              <a:solidFill>
                <a:schemeClr val="tx1"/>
              </a:solidFill>
              <a:latin typeface="Arial" panose="020B0604020202020204" pitchFamily="34" charset="0"/>
              <a:cs typeface="Arial" panose="020B0604020202020204" pitchFamily="34" charset="0"/>
            </a:endParaRPr>
          </a:p>
        </p:txBody>
      </p:sp>
      <p:sp>
        <p:nvSpPr>
          <p:cNvPr id="9" name="8 Rectángulo redondeado"/>
          <p:cNvSpPr/>
          <p:nvPr/>
        </p:nvSpPr>
        <p:spPr>
          <a:xfrm>
            <a:off x="2992267" y="476672"/>
            <a:ext cx="5852897" cy="1833364"/>
          </a:xfrm>
          <a:prstGeom prst="roundRect">
            <a:avLst>
              <a:gd name="adj" fmla="val 7835"/>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600" dirty="0" smtClean="0">
                <a:solidFill>
                  <a:schemeClr val="tx1"/>
                </a:solidFill>
                <a:latin typeface="Times New Roman" panose="02020603050405020304" pitchFamily="18" charset="0"/>
                <a:cs typeface="Times New Roman" panose="02020603050405020304" pitchFamily="18" charset="0"/>
              </a:rPr>
              <a:t>Por otra parte es </a:t>
            </a:r>
            <a:r>
              <a:rPr lang="es-EC" sz="1600" dirty="0">
                <a:solidFill>
                  <a:schemeClr val="tx1"/>
                </a:solidFill>
                <a:latin typeface="Times New Roman" panose="02020603050405020304" pitchFamily="18" charset="0"/>
                <a:cs typeface="Times New Roman" panose="02020603050405020304" pitchFamily="18" charset="0"/>
              </a:rPr>
              <a:t>necesario contemplar que las empresas se clasifican de acuerdo a su tamaño o magnitud, dando con ello a la generación de otro tipo de acción en el ejercicio del desarrollo de las actividades productivas, comerciales y de servicios, en donde para ello según su tamaño o magnitud estas se clasifican en:</a:t>
            </a:r>
            <a:endParaRPr lang="es-EC" sz="1600" dirty="0">
              <a:solidFill>
                <a:schemeClr val="tx1"/>
              </a:solidFill>
              <a:effectLst/>
              <a:latin typeface="Times New Roman" panose="02020603050405020304" pitchFamily="18" charset="0"/>
              <a:ea typeface="Calibri"/>
              <a:cs typeface="Times New Roman" panose="02020603050405020304" pitchFamily="18" charset="0"/>
            </a:endParaRPr>
          </a:p>
        </p:txBody>
      </p:sp>
      <p:sp>
        <p:nvSpPr>
          <p:cNvPr id="12" name="11 Rectángulo redondeado"/>
          <p:cNvSpPr/>
          <p:nvPr/>
        </p:nvSpPr>
        <p:spPr>
          <a:xfrm>
            <a:off x="971600" y="2564904"/>
            <a:ext cx="7632848" cy="40324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lvl="0" algn="just"/>
            <a:endParaRPr lang="es-ES" sz="1000" dirty="0" smtClean="0">
              <a:solidFill>
                <a:schemeClr val="tx1"/>
              </a:solidFill>
              <a:latin typeface="Arial" panose="020B0604020202020204" pitchFamily="34" charset="0"/>
              <a:cs typeface="Arial" panose="020B0604020202020204" pitchFamily="34" charset="0"/>
            </a:endParaRPr>
          </a:p>
          <a:p>
            <a:pPr lvl="0" algn="just"/>
            <a:endParaRPr lang="es-ES"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MX" sz="1000" dirty="0">
              <a:solidFill>
                <a:schemeClr val="tx1"/>
              </a:solidFill>
              <a:latin typeface="Arial" panose="020B0604020202020204" pitchFamily="34" charset="0"/>
              <a:cs typeface="Arial" panose="020B0604020202020204" pitchFamily="34" charset="0"/>
            </a:endParaRPr>
          </a:p>
          <a:p>
            <a:pPr algn="just"/>
            <a:endParaRPr lang="es-EC" sz="1000" dirty="0">
              <a:solidFill>
                <a:schemeClr val="tx1"/>
              </a:solidFill>
              <a:latin typeface="Arial" panose="020B0604020202020204" pitchFamily="34" charset="0"/>
              <a:cs typeface="Arial" panose="020B0604020202020204" pitchFamily="34" charset="0"/>
            </a:endParaRPr>
          </a:p>
          <a:p>
            <a:pPr lvl="0" algn="just"/>
            <a:endParaRPr lang="es-EC" sz="1200" dirty="0" smtClean="0">
              <a:solidFill>
                <a:schemeClr val="tx1"/>
              </a:solidFill>
              <a:latin typeface="Arial" panose="020B0604020202020204" pitchFamily="34" charset="0"/>
              <a:cs typeface="Arial" panose="020B0604020202020204" pitchFamily="34" charset="0"/>
            </a:endParaRPr>
          </a:p>
        </p:txBody>
      </p:sp>
      <p:sp>
        <p:nvSpPr>
          <p:cNvPr id="16" name="15 Flecha derecha"/>
          <p:cNvSpPr/>
          <p:nvPr/>
        </p:nvSpPr>
        <p:spPr>
          <a:xfrm>
            <a:off x="2698045" y="1158313"/>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08920"/>
            <a:ext cx="7200800"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308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23668"/>
            <a:ext cx="8928992"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a:p>
          <a:p>
            <a:r>
              <a:rPr lang="es-ES" b="1" dirty="0"/>
              <a:t> </a:t>
            </a:r>
            <a:endParaRPr lang="es-EC" b="1" dirty="0"/>
          </a:p>
          <a:p>
            <a:r>
              <a:rPr lang="es-ES" sz="1200" b="1" dirty="0"/>
              <a:t> </a:t>
            </a:r>
            <a:endParaRPr lang="es-EC" sz="1200" b="1" dirty="0"/>
          </a:p>
          <a:p>
            <a:r>
              <a:rPr lang="es-ES" sz="1200" b="1" dirty="0"/>
              <a:t> </a:t>
            </a:r>
            <a:endParaRPr lang="es-EC" sz="1200" b="1" dirty="0"/>
          </a:p>
          <a:p>
            <a:r>
              <a:rPr lang="es-ES" sz="1200" b="1" dirty="0"/>
              <a:t> </a:t>
            </a:r>
            <a:endParaRPr lang="es-EC" sz="1200" b="1" dirty="0"/>
          </a:p>
          <a:p>
            <a:r>
              <a:rPr lang="es-ES" sz="1200" b="1" dirty="0"/>
              <a:t> </a:t>
            </a:r>
            <a:endParaRPr lang="es-EC" sz="1200" dirty="0"/>
          </a:p>
          <a:p>
            <a:r>
              <a:rPr lang="es-ES" sz="1200" b="1" dirty="0"/>
              <a:t> </a:t>
            </a:r>
            <a:endParaRPr lang="es-EC" sz="1200" dirty="0"/>
          </a:p>
          <a:p>
            <a:r>
              <a:rPr lang="es-ES" sz="1200" b="1" dirty="0"/>
              <a:t> </a:t>
            </a:r>
            <a:endParaRPr lang="es-EC" sz="1200" dirty="0"/>
          </a:p>
          <a:p>
            <a:pPr algn="ctr"/>
            <a:endParaRPr lang="es-ES" sz="1200" b="1" dirty="0" smtClean="0">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6" name="5 Rectángulo redondeado"/>
          <p:cNvSpPr/>
          <p:nvPr/>
        </p:nvSpPr>
        <p:spPr>
          <a:xfrm>
            <a:off x="5599217" y="2752966"/>
            <a:ext cx="2432063" cy="520857"/>
          </a:xfrm>
          <a:prstGeom prst="roundRect">
            <a:avLst/>
          </a:prstGeom>
          <a:solidFill>
            <a:srgbClr val="FFFF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 </a:t>
            </a:r>
            <a:r>
              <a:rPr lang="es-EC" sz="1200" b="1" dirty="0" smtClean="0">
                <a:solidFill>
                  <a:schemeClr val="tx1"/>
                </a:solidFill>
              </a:rPr>
              <a:t>ENTRE LAS DESVENTAJAS DE ESTE SECTOR SE TIENE</a:t>
            </a:r>
            <a:r>
              <a:rPr lang="es-EC" sz="1200" dirty="0" smtClean="0">
                <a:solidFill>
                  <a:schemeClr val="tx1"/>
                </a:solidFill>
              </a:rPr>
              <a:t>:</a:t>
            </a:r>
            <a:endParaRPr lang="es-EC" sz="1200" b="1" dirty="0">
              <a:solidFill>
                <a:schemeClr val="tx1"/>
              </a:solidFill>
              <a:latin typeface="Arial" panose="020B0604020202020204" pitchFamily="34" charset="0"/>
              <a:cs typeface="Arial" panose="020B0604020202020204" pitchFamily="34" charset="0"/>
            </a:endParaRPr>
          </a:p>
        </p:txBody>
      </p:sp>
      <p:sp>
        <p:nvSpPr>
          <p:cNvPr id="12" name="11 Rectángulo redondeado"/>
          <p:cNvSpPr/>
          <p:nvPr/>
        </p:nvSpPr>
        <p:spPr>
          <a:xfrm>
            <a:off x="186108" y="3439542"/>
            <a:ext cx="3881836" cy="3013794"/>
          </a:xfrm>
          <a:prstGeom prst="roundRect">
            <a:avLst/>
          </a:prstGeom>
          <a:solidFill>
            <a:srgbClr val="A5E5B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Aft>
                <a:spcPts val="0"/>
              </a:spcAft>
              <a:buFont typeface="Wingdings"/>
              <a:buChar char=""/>
            </a:pPr>
            <a:r>
              <a:rPr lang="es-EC" sz="1200" dirty="0" smtClean="0">
                <a:solidFill>
                  <a:srgbClr val="000000"/>
                </a:solidFill>
                <a:latin typeface="Times New Roman"/>
                <a:ea typeface="Calibri"/>
                <a:cs typeface="Times New Roman"/>
              </a:rPr>
              <a:t>Responden </a:t>
            </a:r>
            <a:r>
              <a:rPr lang="es-EC" sz="1200" dirty="0">
                <a:solidFill>
                  <a:srgbClr val="000000"/>
                </a:solidFill>
                <a:latin typeface="Times New Roman"/>
                <a:ea typeface="Calibri"/>
                <a:cs typeface="Times New Roman"/>
              </a:rPr>
              <a:t>a las demandas de los consumidores</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solidFill>
                  <a:srgbClr val="000000"/>
                </a:solidFill>
                <a:latin typeface="Times New Roman"/>
                <a:ea typeface="Calibri"/>
                <a:cs typeface="Times New Roman"/>
              </a:rPr>
              <a:t>Pertenecen a un mercado y pueden satisfacer sus necesidades</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solidFill>
                  <a:srgbClr val="000000"/>
                </a:solidFill>
                <a:latin typeface="Times New Roman"/>
                <a:ea typeface="Calibri"/>
                <a:cs typeface="Times New Roman"/>
              </a:rPr>
              <a:t>Crear productos y servicios para todo tipo de mercado</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solidFill>
                  <a:srgbClr val="000000"/>
                </a:solidFill>
                <a:latin typeface="Times New Roman"/>
                <a:ea typeface="Calibri"/>
                <a:cs typeface="Times New Roman"/>
              </a:rPr>
              <a:t>Es generadora de empleo sobre todo familiar</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solidFill>
                  <a:srgbClr val="000000"/>
                </a:solidFill>
                <a:latin typeface="Times New Roman"/>
                <a:ea typeface="Calibri"/>
                <a:cs typeface="Times New Roman"/>
              </a:rPr>
              <a:t>Contribuyen de forma directa al crecimiento económico</a:t>
            </a:r>
            <a:endParaRPr lang="es-EC" sz="1100" dirty="0">
              <a:latin typeface="Calibri"/>
              <a:ea typeface="Calibri"/>
              <a:cs typeface="Times New Roman"/>
            </a:endParaRPr>
          </a:p>
          <a:p>
            <a:pPr marL="342900" lvl="0" indent="-342900" algn="just">
              <a:lnSpc>
                <a:spcPct val="150000"/>
              </a:lnSpc>
              <a:spcAft>
                <a:spcPts val="0"/>
              </a:spcAft>
              <a:buFont typeface="Wingdings"/>
              <a:buChar char=""/>
            </a:pPr>
            <a:r>
              <a:rPr lang="es-EC" sz="1200" dirty="0">
                <a:solidFill>
                  <a:srgbClr val="000000"/>
                </a:solidFill>
                <a:latin typeface="Times New Roman"/>
                <a:ea typeface="Calibri"/>
                <a:cs typeface="Times New Roman"/>
              </a:rPr>
              <a:t>Forman parte importante en el desarrollo social del país</a:t>
            </a:r>
            <a:endParaRPr lang="es-EC" sz="1100" dirty="0">
              <a:effectLst/>
              <a:latin typeface="Calibri"/>
              <a:ea typeface="Calibri"/>
              <a:cs typeface="Times New Roman"/>
            </a:endParaRPr>
          </a:p>
        </p:txBody>
      </p:sp>
      <p:sp>
        <p:nvSpPr>
          <p:cNvPr id="13" name="12 Rectángulo redondeado"/>
          <p:cNvSpPr/>
          <p:nvPr/>
        </p:nvSpPr>
        <p:spPr>
          <a:xfrm>
            <a:off x="960860" y="2752966"/>
            <a:ext cx="2037704" cy="52104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b="1" dirty="0" smtClean="0">
              <a:solidFill>
                <a:prstClr val="black"/>
              </a:solidFill>
              <a:latin typeface="Arial" panose="020B0604020202020204" pitchFamily="34" charset="0"/>
              <a:cs typeface="Arial" panose="020B0604020202020204" pitchFamily="34" charset="0"/>
            </a:endParaRPr>
          </a:p>
          <a:p>
            <a:r>
              <a:rPr lang="es-EC" sz="1200" b="1" dirty="0" smtClean="0">
                <a:solidFill>
                  <a:schemeClr val="tx1"/>
                </a:solidFill>
              </a:rPr>
              <a:t>ENTRE LAS VENTAJAS SE TIENE:</a:t>
            </a:r>
          </a:p>
          <a:p>
            <a:pPr algn="ctr"/>
            <a:endParaRPr lang="es-EC" sz="1200" b="1" dirty="0">
              <a:solidFill>
                <a:prstClr val="black"/>
              </a:solidFill>
              <a:latin typeface="Arial" panose="020B0604020202020204" pitchFamily="34" charset="0"/>
              <a:cs typeface="Arial" panose="020B0604020202020204" pitchFamily="34" charset="0"/>
            </a:endParaRPr>
          </a:p>
        </p:txBody>
      </p:sp>
      <p:sp>
        <p:nvSpPr>
          <p:cNvPr id="16" name="15 Rectángulo redondeado"/>
          <p:cNvSpPr/>
          <p:nvPr/>
        </p:nvSpPr>
        <p:spPr>
          <a:xfrm>
            <a:off x="218056" y="1093892"/>
            <a:ext cx="1689648" cy="607736"/>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prstClr val="black"/>
                </a:solidFill>
                <a:latin typeface="Arial" panose="020B0604020202020204" pitchFamily="34" charset="0"/>
                <a:cs typeface="Arial" panose="020B0604020202020204" pitchFamily="34" charset="0"/>
              </a:rPr>
              <a:t>LA MICROEMPRESA</a:t>
            </a:r>
            <a:endParaRPr lang="es-EC" sz="1200" b="1" dirty="0">
              <a:solidFill>
                <a:prstClr val="black"/>
              </a:solidFill>
              <a:latin typeface="Arial" panose="020B0604020202020204" pitchFamily="34" charset="0"/>
              <a:cs typeface="Arial" panose="020B0604020202020204" pitchFamily="34" charset="0"/>
            </a:endParaRPr>
          </a:p>
        </p:txBody>
      </p:sp>
      <p:sp>
        <p:nvSpPr>
          <p:cNvPr id="18" name="17 Rectángulo redondeado"/>
          <p:cNvSpPr/>
          <p:nvPr/>
        </p:nvSpPr>
        <p:spPr>
          <a:xfrm>
            <a:off x="2339752" y="331112"/>
            <a:ext cx="6518930" cy="2133296"/>
          </a:xfrm>
          <a:prstGeom prst="roundRect">
            <a:avLst/>
          </a:prstGeom>
          <a:solidFill>
            <a:srgbClr val="FFFF9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solidFill>
                  <a:schemeClr val="tx1"/>
                </a:solidFill>
                <a:latin typeface="Times New Roman" panose="02020603050405020304" pitchFamily="18" charset="0"/>
                <a:cs typeface="Times New Roman" panose="02020603050405020304" pitchFamily="18" charset="0"/>
              </a:rPr>
              <a:t>Habiendo </a:t>
            </a:r>
            <a:r>
              <a:rPr lang="es-EC" sz="1200" dirty="0">
                <a:solidFill>
                  <a:schemeClr val="tx1"/>
                </a:solidFill>
                <a:latin typeface="Times New Roman" panose="02020603050405020304" pitchFamily="18" charset="0"/>
                <a:cs typeface="Times New Roman" panose="02020603050405020304" pitchFamily="18" charset="0"/>
              </a:rPr>
              <a:t>revisado la clasificación de las empresas en el punto anterior y su importancia dentro de la actividad productiva, comercial, económica y social que estas pueden generar en un determinado sector geográfico del país, se hace necesario ahora revisar todo lo referente a la microempresas, las cuales por su naturaleza también son agentes transformadoras hacia el desarrollo tanto económico y social, pero aquí está directamente identificado que esta transformación está encaminada de forma directa a la familia</a:t>
            </a:r>
            <a:r>
              <a:rPr lang="es-EC" sz="1200" dirty="0" smtClean="0">
                <a:solidFill>
                  <a:schemeClr val="tx1"/>
                </a:solidFill>
                <a:latin typeface="Times New Roman" panose="02020603050405020304" pitchFamily="18" charset="0"/>
                <a:cs typeface="Times New Roman" panose="02020603050405020304" pitchFamily="18" charset="0"/>
              </a:rPr>
              <a:t>.</a:t>
            </a:r>
          </a:p>
          <a:p>
            <a:pPr algn="just"/>
            <a:endParaRPr lang="es-EC" sz="1200" dirty="0" smtClean="0">
              <a:solidFill>
                <a:schemeClr val="tx1"/>
              </a:solidFill>
              <a:latin typeface="Times New Roman" panose="02020603050405020304" pitchFamily="18" charset="0"/>
              <a:ea typeface="Times New Roman"/>
              <a:cs typeface="Times New Roman" panose="02020603050405020304" pitchFamily="18" charset="0"/>
            </a:endParaRPr>
          </a:p>
          <a:p>
            <a:pPr algn="just"/>
            <a:r>
              <a:rPr lang="es-EC" sz="1200" dirty="0" smtClean="0">
                <a:solidFill>
                  <a:srgbClr val="000000"/>
                </a:solidFill>
                <a:latin typeface="Times New Roman"/>
                <a:ea typeface="Calibri"/>
              </a:rPr>
              <a:t>Se </a:t>
            </a:r>
            <a:r>
              <a:rPr lang="es-EC" sz="1200" dirty="0">
                <a:solidFill>
                  <a:srgbClr val="000000"/>
                </a:solidFill>
                <a:latin typeface="Times New Roman"/>
                <a:ea typeface="Calibri"/>
              </a:rPr>
              <a:t>debe manifestar que administrar una microempresa no es tarea fácil, para ello se debe conocer o tener principios de administración, contabilidad, mercadeo, los cuales permitan al microempresario poder ir creciendo en su actividad y en el mercado</a:t>
            </a:r>
            <a:endParaRPr lang="es-EC" sz="1200" dirty="0">
              <a:solidFill>
                <a:schemeClr val="tx1"/>
              </a:solidFill>
              <a:latin typeface="Times New Roman" panose="02020603050405020304" pitchFamily="18" charset="0"/>
              <a:ea typeface="Times New Roman"/>
              <a:cs typeface="Times New Roman" panose="02020603050405020304" pitchFamily="18" charset="0"/>
            </a:endParaRPr>
          </a:p>
        </p:txBody>
      </p:sp>
      <p:sp>
        <p:nvSpPr>
          <p:cNvPr id="20" name="19 Flecha derecha"/>
          <p:cNvSpPr/>
          <p:nvPr/>
        </p:nvSpPr>
        <p:spPr>
          <a:xfrm>
            <a:off x="1979712" y="1374900"/>
            <a:ext cx="360040" cy="45719"/>
          </a:xfrm>
          <a:prstGeom prst="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2" name="21 Rectángulo redondeado"/>
          <p:cNvSpPr/>
          <p:nvPr/>
        </p:nvSpPr>
        <p:spPr>
          <a:xfrm>
            <a:off x="4716016" y="3439544"/>
            <a:ext cx="4084932" cy="3013792"/>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Wingdings"/>
              <a:buChar char=""/>
            </a:pPr>
            <a:r>
              <a:rPr lang="es-EC" sz="1400" dirty="0">
                <a:solidFill>
                  <a:srgbClr val="000000"/>
                </a:solidFill>
                <a:latin typeface="Times New Roman"/>
                <a:ea typeface="Calibri"/>
                <a:cs typeface="Times New Roman"/>
              </a:rPr>
              <a:t>Su competitividad y productividad se encuentran amenazadas</a:t>
            </a:r>
            <a:endParaRPr lang="es-EC" sz="1200" dirty="0">
              <a:latin typeface="Calibri"/>
              <a:ea typeface="Calibri"/>
              <a:cs typeface="Times New Roman"/>
            </a:endParaRPr>
          </a:p>
          <a:p>
            <a:pPr marL="342900" lvl="0" indent="-342900" algn="just">
              <a:spcAft>
                <a:spcPts val="0"/>
              </a:spcAft>
              <a:buFont typeface="Wingdings"/>
              <a:buChar char=""/>
            </a:pPr>
            <a:r>
              <a:rPr lang="es-EC" sz="1400" dirty="0">
                <a:solidFill>
                  <a:srgbClr val="000000"/>
                </a:solidFill>
                <a:latin typeface="Times New Roman"/>
                <a:ea typeface="Calibri"/>
                <a:cs typeface="Times New Roman"/>
              </a:rPr>
              <a:t>Tienen un crecimiento individual y desordenado</a:t>
            </a:r>
            <a:endParaRPr lang="es-EC" sz="1200" dirty="0">
              <a:latin typeface="Calibri"/>
              <a:ea typeface="Calibri"/>
              <a:cs typeface="Times New Roman"/>
            </a:endParaRPr>
          </a:p>
          <a:p>
            <a:pPr marL="342900" lvl="0" indent="-342900" algn="just">
              <a:spcAft>
                <a:spcPts val="0"/>
              </a:spcAft>
              <a:buFont typeface="Wingdings"/>
              <a:buChar char=""/>
            </a:pPr>
            <a:r>
              <a:rPr lang="es-EC" sz="1400" dirty="0">
                <a:solidFill>
                  <a:srgbClr val="000000"/>
                </a:solidFill>
                <a:latin typeface="Times New Roman"/>
                <a:ea typeface="Calibri"/>
                <a:cs typeface="Times New Roman"/>
              </a:rPr>
              <a:t>Escalas bajas de producción y falta de equipos y tecnología</a:t>
            </a:r>
            <a:endParaRPr lang="es-EC" sz="1200" dirty="0">
              <a:latin typeface="Calibri"/>
              <a:ea typeface="Calibri"/>
              <a:cs typeface="Times New Roman"/>
            </a:endParaRPr>
          </a:p>
          <a:p>
            <a:pPr marL="342900" lvl="0" indent="-342900" algn="just">
              <a:spcAft>
                <a:spcPts val="0"/>
              </a:spcAft>
              <a:buFont typeface="Wingdings"/>
              <a:buChar char=""/>
            </a:pPr>
            <a:r>
              <a:rPr lang="es-EC" sz="1400" dirty="0">
                <a:solidFill>
                  <a:srgbClr val="000000"/>
                </a:solidFill>
                <a:latin typeface="Times New Roman"/>
                <a:ea typeface="Calibri"/>
                <a:cs typeface="Times New Roman"/>
              </a:rPr>
              <a:t>Altos consumos de energía</a:t>
            </a:r>
            <a:endParaRPr lang="es-EC" sz="1200" dirty="0">
              <a:latin typeface="Calibri"/>
              <a:ea typeface="Calibri"/>
              <a:cs typeface="Times New Roman"/>
            </a:endParaRPr>
          </a:p>
          <a:p>
            <a:pPr marL="342900" lvl="0" indent="-342900" algn="just">
              <a:spcAft>
                <a:spcPts val="0"/>
              </a:spcAft>
              <a:buFont typeface="Wingdings"/>
              <a:buChar char=""/>
            </a:pPr>
            <a:r>
              <a:rPr lang="es-EC" sz="1400" dirty="0">
                <a:solidFill>
                  <a:srgbClr val="000000"/>
                </a:solidFill>
                <a:latin typeface="Times New Roman"/>
                <a:ea typeface="Calibri"/>
                <a:cs typeface="Times New Roman"/>
              </a:rPr>
              <a:t>No tienen una imagen comercial</a:t>
            </a:r>
            <a:endParaRPr lang="es-EC" sz="1200" dirty="0">
              <a:latin typeface="Calibri"/>
              <a:ea typeface="Calibri"/>
              <a:cs typeface="Times New Roman"/>
            </a:endParaRPr>
          </a:p>
          <a:p>
            <a:pPr marL="342900" lvl="0" indent="-342900" algn="just">
              <a:spcAft>
                <a:spcPts val="0"/>
              </a:spcAft>
              <a:buFont typeface="Wingdings"/>
              <a:buChar char=""/>
            </a:pPr>
            <a:r>
              <a:rPr lang="es-EC" sz="1400" dirty="0">
                <a:solidFill>
                  <a:srgbClr val="000000"/>
                </a:solidFill>
                <a:latin typeface="Times New Roman"/>
                <a:ea typeface="Calibri"/>
                <a:cs typeface="Times New Roman"/>
              </a:rPr>
              <a:t>Falta de formalidad en su administración</a:t>
            </a:r>
            <a:endParaRPr lang="es-EC" sz="1200" dirty="0">
              <a:latin typeface="Calibri"/>
              <a:ea typeface="Calibri"/>
              <a:cs typeface="Times New Roman"/>
            </a:endParaRPr>
          </a:p>
          <a:p>
            <a:pPr marL="342900" lvl="0" indent="-342900" algn="just">
              <a:spcAft>
                <a:spcPts val="0"/>
              </a:spcAft>
              <a:buFont typeface="Wingdings"/>
              <a:buChar char=""/>
            </a:pPr>
            <a:r>
              <a:rPr lang="es-EC" sz="1400" dirty="0">
                <a:solidFill>
                  <a:srgbClr val="000000"/>
                </a:solidFill>
                <a:latin typeface="Times New Roman"/>
                <a:ea typeface="Calibri"/>
                <a:cs typeface="Times New Roman"/>
              </a:rPr>
              <a:t>Limitado financiamiento y liquidez</a:t>
            </a:r>
            <a:endParaRPr lang="es-EC" sz="1200" dirty="0">
              <a:latin typeface="Calibri"/>
              <a:ea typeface="Calibri"/>
              <a:cs typeface="Times New Roman"/>
            </a:endParaRPr>
          </a:p>
          <a:p>
            <a:pPr marL="342900" lvl="0" indent="-342900" algn="just">
              <a:spcAft>
                <a:spcPts val="0"/>
              </a:spcAft>
              <a:buFont typeface="Wingdings"/>
              <a:buChar char=""/>
            </a:pPr>
            <a:r>
              <a:rPr lang="es-EC" sz="1400" dirty="0">
                <a:solidFill>
                  <a:srgbClr val="000000"/>
                </a:solidFill>
                <a:latin typeface="Times New Roman"/>
                <a:ea typeface="Calibri"/>
                <a:cs typeface="Times New Roman"/>
              </a:rPr>
              <a:t>Sus finanzas se basan de manera directa en el ahorro personales o familiares</a:t>
            </a:r>
            <a:endParaRPr lang="es-EC" sz="1200" dirty="0">
              <a:latin typeface="Calibri"/>
              <a:ea typeface="Calibri"/>
              <a:cs typeface="Times New Roman"/>
            </a:endParaRPr>
          </a:p>
          <a:p>
            <a:pPr marL="342900" lvl="0" indent="-342900" algn="just">
              <a:spcAft>
                <a:spcPts val="0"/>
              </a:spcAft>
              <a:buFont typeface="Wingdings"/>
              <a:buChar char=""/>
            </a:pPr>
            <a:r>
              <a:rPr lang="es-EC" sz="1400" dirty="0">
                <a:solidFill>
                  <a:srgbClr val="000000"/>
                </a:solidFill>
                <a:latin typeface="Times New Roman"/>
                <a:ea typeface="Calibri"/>
                <a:cs typeface="Times New Roman"/>
              </a:rPr>
              <a:t>Falta de formación y capacitación del microempresario</a:t>
            </a:r>
            <a:endParaRPr lang="es-EC" sz="1200" dirty="0">
              <a:effectLst/>
              <a:latin typeface="Calibri"/>
              <a:ea typeface="Calibri"/>
              <a:cs typeface="Times New Roman"/>
            </a:endParaRPr>
          </a:p>
        </p:txBody>
      </p:sp>
    </p:spTree>
    <p:extLst>
      <p:ext uri="{BB962C8B-B14F-4D97-AF65-F5344CB8AC3E}">
        <p14:creationId xmlns:p14="http://schemas.microsoft.com/office/powerpoint/2010/main" val="178664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7524" y="272952"/>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9" name="8 Rectángulo redondeado"/>
          <p:cNvSpPr/>
          <p:nvPr/>
        </p:nvSpPr>
        <p:spPr>
          <a:xfrm>
            <a:off x="1691680" y="476672"/>
            <a:ext cx="5852897" cy="1833364"/>
          </a:xfrm>
          <a:prstGeom prst="roundRect">
            <a:avLst>
              <a:gd name="adj" fmla="val 7835"/>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C" sz="1200" dirty="0">
                <a:solidFill>
                  <a:schemeClr val="tx1"/>
                </a:solidFill>
                <a:latin typeface="Times New Roman" panose="02020603050405020304" pitchFamily="18" charset="0"/>
                <a:cs typeface="Times New Roman" panose="02020603050405020304" pitchFamily="18" charset="0"/>
              </a:rPr>
              <a:t>S</a:t>
            </a:r>
            <a:r>
              <a:rPr lang="es-EC" sz="1200" dirty="0" smtClean="0">
                <a:solidFill>
                  <a:schemeClr val="tx1"/>
                </a:solidFill>
                <a:latin typeface="Times New Roman" panose="02020603050405020304" pitchFamily="18" charset="0"/>
                <a:cs typeface="Times New Roman" panose="02020603050405020304" pitchFamily="18" charset="0"/>
              </a:rPr>
              <a:t>e </a:t>
            </a:r>
            <a:r>
              <a:rPr lang="es-EC" sz="1200" dirty="0">
                <a:solidFill>
                  <a:schemeClr val="tx1"/>
                </a:solidFill>
                <a:latin typeface="Times New Roman" panose="02020603050405020304" pitchFamily="18" charset="0"/>
                <a:cs typeface="Times New Roman" panose="02020603050405020304" pitchFamily="18" charset="0"/>
              </a:rPr>
              <a:t>pretende determinar que los microempresarios deben emprender a formalizar sus actividades comerciales potenciando sus conocimientos, inversiones, ventas y acumulando de forma eficiente el capital p</a:t>
            </a:r>
            <a:r>
              <a:rPr lang="es-EC" sz="1200" dirty="0" smtClean="0">
                <a:solidFill>
                  <a:schemeClr val="tx1"/>
                </a:solidFill>
                <a:latin typeface="Times New Roman" panose="02020603050405020304" pitchFamily="18" charset="0"/>
                <a:cs typeface="Times New Roman" panose="02020603050405020304" pitchFamily="18" charset="0"/>
              </a:rPr>
              <a:t>ara </a:t>
            </a:r>
            <a:r>
              <a:rPr lang="es-EC" sz="1200" dirty="0">
                <a:solidFill>
                  <a:schemeClr val="tx1"/>
                </a:solidFill>
                <a:latin typeface="Times New Roman" panose="02020603050405020304" pitchFamily="18" charset="0"/>
                <a:cs typeface="Times New Roman" panose="02020603050405020304" pitchFamily="18" charset="0"/>
              </a:rPr>
              <a:t>tener un conocimiento más técnico en cuanto a la microempresas, es necesario aproximarse a la clasificación de las PYMES en el Ecuador, para ello se presenta en el siguiente gráfico </a:t>
            </a:r>
            <a:r>
              <a:rPr lang="es-EC" sz="1200" dirty="0">
                <a:solidFill>
                  <a:schemeClr val="tx1"/>
                </a:solidFill>
              </a:rPr>
              <a:t>su clasificación:</a:t>
            </a:r>
            <a:endParaRPr lang="es-EC" sz="1200" dirty="0">
              <a:solidFill>
                <a:schemeClr val="tx1"/>
              </a:solidFill>
              <a:latin typeface="Times New Roman" panose="02020603050405020304" pitchFamily="18" charset="0"/>
              <a:ea typeface="Calibri"/>
              <a:cs typeface="Times New Roman" panose="02020603050405020304" pitchFamily="18" charset="0"/>
            </a:endParaRPr>
          </a:p>
        </p:txBody>
      </p:sp>
      <p:sp>
        <p:nvSpPr>
          <p:cNvPr id="12" name="11 Rectángulo redondeado"/>
          <p:cNvSpPr/>
          <p:nvPr/>
        </p:nvSpPr>
        <p:spPr>
          <a:xfrm>
            <a:off x="971600" y="2564904"/>
            <a:ext cx="7632848" cy="40324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S" sz="1000" b="1" dirty="0" smtClean="0">
              <a:solidFill>
                <a:prstClr val="black"/>
              </a:solidFill>
              <a:latin typeface="Arial" panose="020B0604020202020204" pitchFamily="34" charset="0"/>
              <a:cs typeface="Arial" panose="020B0604020202020204" pitchFamily="34" charset="0"/>
            </a:endParaRPr>
          </a:p>
          <a:p>
            <a:pPr algn="just"/>
            <a:endParaRPr lang="es-ES" sz="1000" b="1" dirty="0" smtClean="0">
              <a:solidFill>
                <a:prstClr val="black"/>
              </a:solidFill>
              <a:latin typeface="Arial" panose="020B0604020202020204" pitchFamily="34" charset="0"/>
              <a:cs typeface="Arial" panose="020B0604020202020204" pitchFamily="34" charset="0"/>
            </a:endParaRPr>
          </a:p>
          <a:p>
            <a:pPr algn="just"/>
            <a:endParaRPr lang="es-ES" sz="1000" b="1" dirty="0">
              <a:solidFill>
                <a:prstClr val="black"/>
              </a:solidFill>
              <a:latin typeface="Arial" panose="020B0604020202020204" pitchFamily="34" charset="0"/>
              <a:cs typeface="Arial" panose="020B0604020202020204" pitchFamily="34" charset="0"/>
            </a:endParaRPr>
          </a:p>
          <a:p>
            <a:pPr algn="just"/>
            <a:endParaRPr lang="es-ES" sz="1000" b="1" dirty="0" smtClean="0">
              <a:solidFill>
                <a:prstClr val="black"/>
              </a:solidFill>
              <a:latin typeface="Arial" panose="020B0604020202020204" pitchFamily="34" charset="0"/>
              <a:cs typeface="Arial" panose="020B0604020202020204" pitchFamily="34" charset="0"/>
            </a:endParaRPr>
          </a:p>
          <a:p>
            <a:pPr algn="just"/>
            <a:endParaRPr lang="es-ES" sz="1000" b="1" dirty="0">
              <a:solidFill>
                <a:prstClr val="black"/>
              </a:solidFill>
              <a:latin typeface="Arial" panose="020B0604020202020204" pitchFamily="34" charset="0"/>
              <a:cs typeface="Arial" panose="020B0604020202020204" pitchFamily="34" charset="0"/>
            </a:endParaRPr>
          </a:p>
          <a:p>
            <a:pPr algn="just"/>
            <a:endParaRPr lang="es-MX" sz="1000" b="1" dirty="0">
              <a:solidFill>
                <a:prstClr val="black"/>
              </a:solidFill>
              <a:latin typeface="Arial" panose="020B0604020202020204" pitchFamily="34" charset="0"/>
              <a:cs typeface="Arial" panose="020B0604020202020204" pitchFamily="34" charset="0"/>
            </a:endParaRPr>
          </a:p>
          <a:p>
            <a:pPr algn="just"/>
            <a:endParaRPr lang="es-MX" sz="1000" b="1" dirty="0">
              <a:solidFill>
                <a:prstClr val="black"/>
              </a:solidFill>
              <a:latin typeface="Arial" panose="020B0604020202020204" pitchFamily="34" charset="0"/>
              <a:cs typeface="Arial" panose="020B0604020202020204" pitchFamily="34" charset="0"/>
            </a:endParaRPr>
          </a:p>
          <a:p>
            <a:pPr algn="just"/>
            <a:endParaRPr lang="es-EC" sz="1000" b="1" dirty="0">
              <a:solidFill>
                <a:prstClr val="black"/>
              </a:solidFill>
              <a:latin typeface="Arial" panose="020B0604020202020204" pitchFamily="34" charset="0"/>
              <a:cs typeface="Arial" panose="020B0604020202020204" pitchFamily="34" charset="0"/>
            </a:endParaRPr>
          </a:p>
          <a:p>
            <a:pPr algn="just"/>
            <a:endParaRPr lang="es-EC" sz="1200" b="1" dirty="0" smtClean="0">
              <a:solidFill>
                <a:prstClr val="black"/>
              </a:solidFill>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08920"/>
            <a:ext cx="7200799" cy="3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88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23668"/>
            <a:ext cx="8928992"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a:p>
          <a:p>
            <a:r>
              <a:rPr lang="es-ES" b="1" dirty="0"/>
              <a:t> </a:t>
            </a:r>
            <a:endParaRPr lang="es-EC" b="1" dirty="0"/>
          </a:p>
          <a:p>
            <a:r>
              <a:rPr lang="es-ES" sz="1200" b="1" dirty="0"/>
              <a:t> </a:t>
            </a:r>
            <a:endParaRPr lang="es-EC" sz="1200" b="1" dirty="0"/>
          </a:p>
          <a:p>
            <a:r>
              <a:rPr lang="es-ES" sz="1200" b="1" dirty="0"/>
              <a:t> </a:t>
            </a:r>
            <a:endParaRPr lang="es-EC" sz="1200" b="1" dirty="0"/>
          </a:p>
          <a:p>
            <a:r>
              <a:rPr lang="es-ES" sz="1200" b="1" dirty="0"/>
              <a:t> </a:t>
            </a:r>
            <a:endParaRPr lang="es-EC" sz="1200" b="1" dirty="0"/>
          </a:p>
          <a:p>
            <a:r>
              <a:rPr lang="es-ES" sz="1200" b="1" dirty="0"/>
              <a:t> </a:t>
            </a:r>
            <a:endParaRPr lang="es-EC" sz="1200" dirty="0"/>
          </a:p>
          <a:p>
            <a:r>
              <a:rPr lang="es-ES" sz="1200" b="1" dirty="0"/>
              <a:t> </a:t>
            </a:r>
            <a:endParaRPr lang="es-EC" sz="1200" dirty="0"/>
          </a:p>
          <a:p>
            <a:r>
              <a:rPr lang="es-ES" sz="1200" b="1" dirty="0"/>
              <a:t> </a:t>
            </a:r>
            <a:endParaRPr lang="es-EC" sz="1200" dirty="0"/>
          </a:p>
          <a:p>
            <a:pPr algn="ctr"/>
            <a:endParaRPr lang="es-ES" sz="1200" b="1" dirty="0" smtClean="0">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2" name="11 Rectángulo redondeado"/>
          <p:cNvSpPr/>
          <p:nvPr/>
        </p:nvSpPr>
        <p:spPr>
          <a:xfrm>
            <a:off x="323528" y="3068960"/>
            <a:ext cx="8535154" cy="3456384"/>
          </a:xfrm>
          <a:prstGeom prst="roundRect">
            <a:avLst/>
          </a:prstGeom>
          <a:solidFill>
            <a:srgbClr val="A5E5B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El dueño hace las veces de gerente, administrador, operario, vendedor, secretario.</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Generalmente los dueños no se fijan sueldo y toman los gastos personales de las entradas de dinero del negocio.</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Algunas microempresas están dentro del hogar y comparten local, servicios públicos y vehículo, pero a la hora de calcular costos no suman.</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Generalmente se compra la materia prima para el día a día, generando pérdidas por descuentos y despilfarro de material sobrante.</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Padece de dificultades económicas, de liquidez, margen bajo de ganancia.</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Generalmente no lleva contabilidad ni estadística</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A la hora de calcular el costo de las referencias incluye solamente la materia prima y hablan de ganarse un buen margen</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Si es una empresa familiar se ingresan los miembros al equipo de trabajo, sin ninguna selección de personal, contribuyendo a generar pérdidas.</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Por la iliquidez acude a préstamos personales con tasas que rondan y hasta sobrepasan la usura.</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El microempresario suele tener un gran conocimiento del producto que elabora, pero muy poco conocimiento administrativo  y por eso fracasa.</a:t>
            </a:r>
            <a:endParaRPr lang="es-EC" sz="1200" dirty="0">
              <a:latin typeface="Calibri"/>
              <a:ea typeface="Calibri"/>
              <a:cs typeface="Times New Roman"/>
            </a:endParaRPr>
          </a:p>
          <a:p>
            <a:pPr marL="342900" lvl="0" indent="-342900" algn="just" fontAlgn="base">
              <a:spcAft>
                <a:spcPts val="0"/>
              </a:spcAft>
              <a:buFont typeface="Wingdings"/>
              <a:buChar char=""/>
            </a:pPr>
            <a:r>
              <a:rPr lang="es-EC" sz="1200" dirty="0">
                <a:solidFill>
                  <a:srgbClr val="000000"/>
                </a:solidFill>
                <a:latin typeface="Times New Roman"/>
                <a:ea typeface="Times New Roman"/>
                <a:cs typeface="Times New Roman"/>
              </a:rPr>
              <a:t>La superficie afectada para la actividad productiva no supera los 200m2</a:t>
            </a:r>
            <a:endParaRPr lang="es-EC" sz="1200" dirty="0">
              <a:effectLst/>
              <a:latin typeface="Calibri"/>
              <a:ea typeface="Calibri"/>
              <a:cs typeface="Times New Roman"/>
            </a:endParaRPr>
          </a:p>
        </p:txBody>
      </p:sp>
      <p:sp>
        <p:nvSpPr>
          <p:cNvPr id="13" name="12 Rectángulo redondeado"/>
          <p:cNvSpPr/>
          <p:nvPr/>
        </p:nvSpPr>
        <p:spPr>
          <a:xfrm>
            <a:off x="3707904" y="2060848"/>
            <a:ext cx="2160240" cy="521040"/>
          </a:xfrm>
          <a:prstGeom prst="roundRect">
            <a:avLst/>
          </a:prstGeom>
          <a:solidFill>
            <a:srgbClr val="EAFC8E"/>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b="1" dirty="0" smtClean="0">
              <a:solidFill>
                <a:prstClr val="black"/>
              </a:solidFill>
              <a:latin typeface="Arial" panose="020B0604020202020204" pitchFamily="34" charset="0"/>
              <a:cs typeface="Arial" panose="020B0604020202020204" pitchFamily="34" charset="0"/>
            </a:endParaRPr>
          </a:p>
          <a:p>
            <a:r>
              <a:rPr lang="es-EC" sz="1200" b="1" dirty="0" smtClean="0">
                <a:solidFill>
                  <a:schemeClr val="tx1"/>
                </a:solidFill>
                <a:latin typeface="Times New Roman" panose="02020603050405020304" pitchFamily="18" charset="0"/>
                <a:cs typeface="Times New Roman" panose="02020603050405020304" pitchFamily="18" charset="0"/>
              </a:rPr>
              <a:t>ENTRE ESTAS ESTÁN LAS SIGUIENTES:</a:t>
            </a:r>
          </a:p>
          <a:p>
            <a:pPr algn="ctr"/>
            <a:endParaRPr lang="es-EC" sz="1200" b="1" dirty="0">
              <a:solidFill>
                <a:prstClr val="black"/>
              </a:solidFill>
              <a:latin typeface="Arial" panose="020B0604020202020204" pitchFamily="34" charset="0"/>
              <a:cs typeface="Arial" panose="020B0604020202020204" pitchFamily="34" charset="0"/>
            </a:endParaRPr>
          </a:p>
        </p:txBody>
      </p:sp>
      <p:sp>
        <p:nvSpPr>
          <p:cNvPr id="16" name="15 Rectángulo redondeado"/>
          <p:cNvSpPr/>
          <p:nvPr/>
        </p:nvSpPr>
        <p:spPr>
          <a:xfrm>
            <a:off x="218056" y="1000896"/>
            <a:ext cx="1689648" cy="607736"/>
          </a:xfrm>
          <a:prstGeom prst="roundRect">
            <a:avLst/>
          </a:prstGeom>
          <a:solidFill>
            <a:srgbClr val="92D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prstClr val="black"/>
                </a:solidFill>
                <a:latin typeface="Arial" panose="020B0604020202020204" pitchFamily="34" charset="0"/>
                <a:cs typeface="Arial" panose="020B0604020202020204" pitchFamily="34" charset="0"/>
              </a:rPr>
              <a:t>LA MICROEMPRESA</a:t>
            </a:r>
            <a:endParaRPr lang="es-EC" sz="1200" b="1" dirty="0">
              <a:solidFill>
                <a:prstClr val="black"/>
              </a:solidFill>
              <a:latin typeface="Arial" panose="020B0604020202020204" pitchFamily="34" charset="0"/>
              <a:cs typeface="Arial" panose="020B0604020202020204" pitchFamily="34" charset="0"/>
            </a:endParaRPr>
          </a:p>
        </p:txBody>
      </p:sp>
      <p:sp>
        <p:nvSpPr>
          <p:cNvPr id="18" name="17 Rectángulo redondeado"/>
          <p:cNvSpPr/>
          <p:nvPr/>
        </p:nvSpPr>
        <p:spPr>
          <a:xfrm>
            <a:off x="2339752" y="764704"/>
            <a:ext cx="6518930" cy="1080120"/>
          </a:xfrm>
          <a:prstGeom prst="roundRect">
            <a:avLst/>
          </a:prstGeom>
          <a:solidFill>
            <a:srgbClr val="00B0F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rgbClr val="000000"/>
                </a:solidFill>
                <a:latin typeface="Times New Roman"/>
                <a:ea typeface="Calibri"/>
              </a:rPr>
              <a:t> Expuesto la información clara en la clasificación de las PYMES, es necesario ahora entrar de manera directa en lo que hace referencia a la investigación, el cual tienen que ver de manera directa con el estudio de la microempresa</a:t>
            </a:r>
            <a:endParaRPr lang="es-EC" sz="1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20" name="19 Flecha derecha"/>
          <p:cNvSpPr/>
          <p:nvPr/>
        </p:nvSpPr>
        <p:spPr>
          <a:xfrm>
            <a:off x="1979712" y="1374900"/>
            <a:ext cx="360040" cy="45719"/>
          </a:xfrm>
          <a:prstGeom prst="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Tree>
    <p:extLst>
      <p:ext uri="{BB962C8B-B14F-4D97-AF65-F5344CB8AC3E}">
        <p14:creationId xmlns:p14="http://schemas.microsoft.com/office/powerpoint/2010/main" val="76514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23668"/>
            <a:ext cx="8928992"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a:p>
          <a:p>
            <a:r>
              <a:rPr lang="es-ES" b="1" dirty="0"/>
              <a:t> </a:t>
            </a:r>
            <a:endParaRPr lang="es-EC" b="1" dirty="0"/>
          </a:p>
          <a:p>
            <a:r>
              <a:rPr lang="es-ES" sz="1200" b="1" dirty="0"/>
              <a:t> </a:t>
            </a:r>
            <a:endParaRPr lang="es-EC" sz="1200" b="1" dirty="0"/>
          </a:p>
          <a:p>
            <a:r>
              <a:rPr lang="es-ES" sz="1200" b="1" dirty="0"/>
              <a:t> </a:t>
            </a:r>
            <a:endParaRPr lang="es-EC" sz="1200" b="1" dirty="0"/>
          </a:p>
          <a:p>
            <a:r>
              <a:rPr lang="es-ES" sz="1200" b="1" dirty="0"/>
              <a:t> </a:t>
            </a:r>
            <a:endParaRPr lang="es-EC" sz="1200" b="1" dirty="0"/>
          </a:p>
          <a:p>
            <a:r>
              <a:rPr lang="es-ES" sz="1200" b="1" dirty="0"/>
              <a:t> </a:t>
            </a:r>
            <a:endParaRPr lang="es-EC" sz="1200" dirty="0"/>
          </a:p>
          <a:p>
            <a:r>
              <a:rPr lang="es-ES" sz="1200" b="1" dirty="0"/>
              <a:t> </a:t>
            </a:r>
            <a:endParaRPr lang="es-EC" sz="1200" dirty="0"/>
          </a:p>
          <a:p>
            <a:r>
              <a:rPr lang="es-ES" sz="1200" b="1" dirty="0"/>
              <a:t> </a:t>
            </a:r>
            <a:endParaRPr lang="es-EC" sz="1200" dirty="0"/>
          </a:p>
          <a:p>
            <a:pPr algn="ctr"/>
            <a:endParaRPr lang="es-ES" sz="1200" b="1" dirty="0" smtClean="0">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2" name="11 Rectángulo redondeado"/>
          <p:cNvSpPr/>
          <p:nvPr/>
        </p:nvSpPr>
        <p:spPr>
          <a:xfrm>
            <a:off x="323528" y="2420888"/>
            <a:ext cx="8535154" cy="410445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just" fontAlgn="base">
              <a:spcAft>
                <a:spcPts val="0"/>
              </a:spcAft>
              <a:buFont typeface="Wingdings"/>
              <a:buChar char=""/>
            </a:pPr>
            <a:endParaRPr lang="es-EC" sz="1200" dirty="0">
              <a:effectLst/>
              <a:latin typeface="Calibri"/>
              <a:ea typeface="Calibri"/>
              <a:cs typeface="Times New Roman"/>
            </a:endParaRPr>
          </a:p>
        </p:txBody>
      </p:sp>
      <p:sp>
        <p:nvSpPr>
          <p:cNvPr id="16" name="15 Rectángulo redondeado"/>
          <p:cNvSpPr/>
          <p:nvPr/>
        </p:nvSpPr>
        <p:spPr>
          <a:xfrm>
            <a:off x="218056" y="775157"/>
            <a:ext cx="1689648" cy="607736"/>
          </a:xfrm>
          <a:prstGeom prst="roundRect">
            <a:avLst/>
          </a:prstGeom>
          <a:solidFill>
            <a:srgbClr val="92D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prstClr val="black"/>
                </a:solidFill>
                <a:latin typeface="Arial" panose="020B0604020202020204" pitchFamily="34" charset="0"/>
                <a:cs typeface="Arial" panose="020B0604020202020204" pitchFamily="34" charset="0"/>
              </a:rPr>
              <a:t>LA PRODUCCIÓN</a:t>
            </a:r>
            <a:endParaRPr lang="es-EC" sz="1200" b="1" dirty="0">
              <a:solidFill>
                <a:prstClr val="black"/>
              </a:solidFill>
              <a:latin typeface="Arial" panose="020B0604020202020204" pitchFamily="34" charset="0"/>
              <a:cs typeface="Arial" panose="020B0604020202020204" pitchFamily="34" charset="0"/>
            </a:endParaRPr>
          </a:p>
        </p:txBody>
      </p:sp>
      <p:sp>
        <p:nvSpPr>
          <p:cNvPr id="18" name="17 Rectángulo redondeado"/>
          <p:cNvSpPr/>
          <p:nvPr/>
        </p:nvSpPr>
        <p:spPr>
          <a:xfrm>
            <a:off x="2339752" y="404664"/>
            <a:ext cx="6518930" cy="1440160"/>
          </a:xfrm>
          <a:prstGeom prst="roundRect">
            <a:avLst/>
          </a:prstGeom>
          <a:solidFill>
            <a:srgbClr val="EAFC8E"/>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latin typeface="Times New Roman"/>
                <a:ea typeface="Calibri"/>
              </a:rPr>
              <a:t> </a:t>
            </a:r>
            <a:r>
              <a:rPr lang="es-EC" sz="1200" dirty="0" smtClean="0">
                <a:solidFill>
                  <a:schemeClr val="tx1"/>
                </a:solidFill>
                <a:latin typeface="Times New Roman"/>
                <a:ea typeface="Calibri"/>
              </a:rPr>
              <a:t>Los </a:t>
            </a:r>
            <a:r>
              <a:rPr lang="es-EC" sz="1200" dirty="0">
                <a:solidFill>
                  <a:schemeClr val="tx1"/>
                </a:solidFill>
                <a:latin typeface="Times New Roman"/>
                <a:ea typeface="Calibri"/>
              </a:rPr>
              <a:t>niveles de producción y productividad son bajos, por lo que su producción de artesanías son solamente para la venta en el mercado local y para el autoconsumo familiar de quienes trabajan en este sector de las artesanías, por lo que bajo este enfoque a los artesanos que trabajan en el cantón de Atacames se los puede considerar fuera de los avances tecnológicos, administrativos y productivos, lo cual dificulta mantenerse en igual de condiciones en cuanto a producción y productividad con otras microempresas artesanales del </a:t>
            </a:r>
            <a:r>
              <a:rPr lang="es-EC" sz="1200" dirty="0" smtClean="0">
                <a:solidFill>
                  <a:schemeClr val="tx1"/>
                </a:solidFill>
                <a:latin typeface="Times New Roman"/>
                <a:ea typeface="Calibri"/>
              </a:rPr>
              <a:t>país.</a:t>
            </a:r>
            <a:endParaRPr lang="es-EC" sz="1200" dirty="0">
              <a:solidFill>
                <a:schemeClr val="tx1"/>
              </a:solidFill>
              <a:latin typeface="Times New Roman" panose="02020603050405020304" pitchFamily="18" charset="0"/>
              <a:ea typeface="Times New Roman"/>
              <a:cs typeface="Times New Roman" panose="02020603050405020304" pitchFamily="18" charset="0"/>
            </a:endParaRPr>
          </a:p>
        </p:txBody>
      </p:sp>
      <p:sp>
        <p:nvSpPr>
          <p:cNvPr id="20" name="19 Flecha derecha"/>
          <p:cNvSpPr/>
          <p:nvPr/>
        </p:nvSpPr>
        <p:spPr>
          <a:xfrm>
            <a:off x="1929644" y="1079025"/>
            <a:ext cx="360040" cy="45719"/>
          </a:xfrm>
          <a:prstGeom prst="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71154"/>
            <a:ext cx="7632848" cy="360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17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6609" y="54000"/>
            <a:ext cx="8928992"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a:p>
          <a:p>
            <a:r>
              <a:rPr lang="es-ES" b="1" dirty="0"/>
              <a:t> </a:t>
            </a:r>
            <a:endParaRPr lang="es-EC" b="1" dirty="0"/>
          </a:p>
          <a:p>
            <a:r>
              <a:rPr lang="es-ES" sz="1200" b="1" dirty="0"/>
              <a:t> </a:t>
            </a:r>
            <a:endParaRPr lang="es-EC" sz="1200" b="1" dirty="0"/>
          </a:p>
          <a:p>
            <a:r>
              <a:rPr lang="es-ES" sz="1200" b="1" dirty="0"/>
              <a:t> </a:t>
            </a:r>
            <a:endParaRPr lang="es-EC" sz="1200" b="1" dirty="0"/>
          </a:p>
          <a:p>
            <a:r>
              <a:rPr lang="es-ES" sz="1200" b="1" dirty="0"/>
              <a:t> </a:t>
            </a:r>
            <a:endParaRPr lang="es-EC" sz="1200" b="1" dirty="0"/>
          </a:p>
          <a:p>
            <a:r>
              <a:rPr lang="es-ES" sz="1200" b="1" dirty="0"/>
              <a:t> </a:t>
            </a:r>
            <a:endParaRPr lang="es-EC" sz="1200" dirty="0"/>
          </a:p>
          <a:p>
            <a:r>
              <a:rPr lang="es-ES" sz="1200" b="1" dirty="0"/>
              <a:t> </a:t>
            </a:r>
            <a:endParaRPr lang="es-EC" sz="1200" dirty="0"/>
          </a:p>
          <a:p>
            <a:r>
              <a:rPr lang="es-ES" sz="1200" b="1" dirty="0"/>
              <a:t> </a:t>
            </a:r>
            <a:endParaRPr lang="es-EC" sz="1200" dirty="0"/>
          </a:p>
          <a:p>
            <a:pPr algn="ctr"/>
            <a:endParaRPr lang="es-ES" sz="1200" b="1" dirty="0" smtClean="0">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2" name="11 Rectángulo redondeado"/>
          <p:cNvSpPr/>
          <p:nvPr/>
        </p:nvSpPr>
        <p:spPr>
          <a:xfrm>
            <a:off x="323528" y="3140968"/>
            <a:ext cx="8535154" cy="3096344"/>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fontAlgn="base">
              <a:buFont typeface="Wingdings"/>
              <a:buChar char=""/>
            </a:pPr>
            <a:endParaRPr lang="es-EC" sz="1200" dirty="0">
              <a:solidFill>
                <a:prstClr val="black"/>
              </a:solidFill>
              <a:latin typeface="Calibri"/>
              <a:ea typeface="Calibri"/>
              <a:cs typeface="Times New Roman"/>
            </a:endParaRPr>
          </a:p>
        </p:txBody>
      </p:sp>
      <p:sp>
        <p:nvSpPr>
          <p:cNvPr id="16" name="15 Rectángulo redondeado"/>
          <p:cNvSpPr/>
          <p:nvPr/>
        </p:nvSpPr>
        <p:spPr>
          <a:xfrm>
            <a:off x="604646" y="354321"/>
            <a:ext cx="2628592" cy="303868"/>
          </a:xfrm>
          <a:prstGeom prst="roundRect">
            <a:avLst/>
          </a:prstGeom>
          <a:solidFill>
            <a:srgbClr val="FFFF99"/>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prstClr val="black"/>
                </a:solidFill>
                <a:latin typeface="Arial" panose="020B0604020202020204" pitchFamily="34" charset="0"/>
                <a:cs typeface="Arial" panose="020B0604020202020204" pitchFamily="34" charset="0"/>
              </a:rPr>
              <a:t>LA COMERCIALIZACIÓN</a:t>
            </a:r>
            <a:endParaRPr lang="es-EC" sz="1200" b="1" dirty="0">
              <a:solidFill>
                <a:prstClr val="black"/>
              </a:solidFill>
              <a:latin typeface="Arial" panose="020B0604020202020204" pitchFamily="34" charset="0"/>
              <a:cs typeface="Arial" panose="020B0604020202020204" pitchFamily="34" charset="0"/>
            </a:endParaRPr>
          </a:p>
        </p:txBody>
      </p:sp>
      <p:sp>
        <p:nvSpPr>
          <p:cNvPr id="18" name="17 Rectángulo redondeado"/>
          <p:cNvSpPr/>
          <p:nvPr/>
        </p:nvSpPr>
        <p:spPr>
          <a:xfrm>
            <a:off x="285612" y="908720"/>
            <a:ext cx="3134260" cy="1440160"/>
          </a:xfrm>
          <a:prstGeom prst="roundRect">
            <a:avLst/>
          </a:prstGeom>
          <a:solidFill>
            <a:srgbClr val="BBEB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cs typeface="Times New Roman" panose="02020603050405020304" pitchFamily="18" charset="0"/>
              </a:rPr>
              <a:t>U</a:t>
            </a:r>
            <a:r>
              <a:rPr lang="es-EC" sz="1200" dirty="0" smtClean="0">
                <a:solidFill>
                  <a:schemeClr val="tx1"/>
                </a:solidFill>
                <a:latin typeface="Times New Roman" panose="02020603050405020304" pitchFamily="18" charset="0"/>
                <a:cs typeface="Times New Roman" panose="02020603050405020304" pitchFamily="18" charset="0"/>
              </a:rPr>
              <a:t>no </a:t>
            </a:r>
            <a:r>
              <a:rPr lang="es-EC" sz="1200" dirty="0">
                <a:solidFill>
                  <a:schemeClr val="tx1"/>
                </a:solidFill>
                <a:latin typeface="Times New Roman" panose="02020603050405020304" pitchFamily="18" charset="0"/>
                <a:cs typeface="Times New Roman" panose="02020603050405020304" pitchFamily="18" charset="0"/>
              </a:rPr>
              <a:t>de los requisitos básicos para un adecuado desempeño de las actividades comerciales, es sin duda alguna buscar adecuados canales de comercialización para hacer llegar el producto al consumidor final de manera eficiente y </a:t>
            </a:r>
            <a:r>
              <a:rPr lang="es-EC" sz="1200" dirty="0" smtClean="0">
                <a:solidFill>
                  <a:schemeClr val="tx1"/>
                </a:solidFill>
                <a:latin typeface="Times New Roman" panose="02020603050405020304" pitchFamily="18" charset="0"/>
                <a:cs typeface="Times New Roman" panose="02020603050405020304" pitchFamily="18" charset="0"/>
              </a:rPr>
              <a:t>funcional.</a:t>
            </a:r>
            <a:endParaRPr lang="es-EC" sz="1200" dirty="0">
              <a:solidFill>
                <a:schemeClr val="tx1"/>
              </a:solidFill>
              <a:latin typeface="Times New Roman" panose="02020603050405020304" pitchFamily="18" charset="0"/>
              <a:ea typeface="Times New Roman"/>
              <a:cs typeface="Times New Roman" panose="02020603050405020304" pitchFamily="18" charset="0"/>
            </a:endParaRPr>
          </a:p>
        </p:txBody>
      </p:sp>
      <p:sp>
        <p:nvSpPr>
          <p:cNvPr id="8" name="7 Rectángulo redondeado"/>
          <p:cNvSpPr/>
          <p:nvPr/>
        </p:nvSpPr>
        <p:spPr>
          <a:xfrm>
            <a:off x="5567387" y="340342"/>
            <a:ext cx="3177392" cy="303868"/>
          </a:xfrm>
          <a:prstGeom prst="roundRect">
            <a:avLst/>
          </a:prstGeom>
          <a:solidFill>
            <a:srgbClr val="FFFF99"/>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prstClr val="black"/>
                </a:solidFill>
                <a:latin typeface="Arial" panose="020B0604020202020204" pitchFamily="34" charset="0"/>
                <a:cs typeface="Arial" panose="020B0604020202020204" pitchFamily="34" charset="0"/>
              </a:rPr>
              <a:t>CANALES DE LA COMERCIALIZACIÓN</a:t>
            </a:r>
            <a:endParaRPr lang="es-EC" sz="1200" b="1" dirty="0">
              <a:solidFill>
                <a:prstClr val="black"/>
              </a:solidFill>
              <a:latin typeface="Arial" panose="020B0604020202020204" pitchFamily="34" charset="0"/>
              <a:cs typeface="Arial" panose="020B0604020202020204" pitchFamily="34" charset="0"/>
            </a:endParaRPr>
          </a:p>
        </p:txBody>
      </p:sp>
      <p:sp>
        <p:nvSpPr>
          <p:cNvPr id="9" name="8 Rectángulo redondeado"/>
          <p:cNvSpPr/>
          <p:nvPr/>
        </p:nvSpPr>
        <p:spPr>
          <a:xfrm>
            <a:off x="5436096" y="908720"/>
            <a:ext cx="3439974" cy="1440160"/>
          </a:xfrm>
          <a:prstGeom prst="roundRect">
            <a:avLst/>
          </a:prstGeom>
          <a:solidFill>
            <a:srgbClr val="BBEB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rgbClr val="000000"/>
                </a:solidFill>
                <a:latin typeface="Times New Roman"/>
                <a:ea typeface="Calibri"/>
              </a:rPr>
              <a:t>Cuando se requiere de posicionar un producto en el mercado, se debe estudiar y precisar la plaza donde funcionará la microempresa o donde se pretende interiorizar el producto, en este aspecto la plaza es una estructura interna y externa el cual permite determinar el vínculo físico entre la microempresa y sus mercados </a:t>
            </a:r>
            <a:endParaRPr lang="es-EC" sz="1200" dirty="0">
              <a:solidFill>
                <a:schemeClr val="tx1"/>
              </a:solidFill>
              <a:latin typeface="Times New Roman" panose="02020603050405020304" pitchFamily="18" charset="0"/>
              <a:ea typeface="Times New Roman"/>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49" y="3140968"/>
            <a:ext cx="827723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72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8147" y="192324"/>
            <a:ext cx="8930006" cy="6552728"/>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a:p>
          <a:p>
            <a:r>
              <a:rPr lang="es-ES" b="1" dirty="0"/>
              <a:t> </a:t>
            </a:r>
            <a:endParaRPr lang="es-EC" b="1" dirty="0"/>
          </a:p>
          <a:p>
            <a:r>
              <a:rPr lang="es-ES" sz="1200" b="1" dirty="0"/>
              <a:t> </a:t>
            </a:r>
            <a:endParaRPr lang="es-EC" sz="1200" b="1" dirty="0"/>
          </a:p>
          <a:p>
            <a:r>
              <a:rPr lang="es-ES" sz="1200" b="1" dirty="0"/>
              <a:t> </a:t>
            </a:r>
            <a:endParaRPr lang="es-EC" sz="1200" b="1" dirty="0"/>
          </a:p>
          <a:p>
            <a:r>
              <a:rPr lang="es-ES" sz="1200" b="1" dirty="0"/>
              <a:t> </a:t>
            </a:r>
            <a:endParaRPr lang="es-EC" sz="1200" b="1" dirty="0"/>
          </a:p>
          <a:p>
            <a:r>
              <a:rPr lang="es-ES" sz="1200" b="1" dirty="0"/>
              <a:t> </a:t>
            </a:r>
            <a:endParaRPr lang="es-EC" sz="1200" dirty="0"/>
          </a:p>
          <a:p>
            <a:r>
              <a:rPr lang="es-ES" sz="1200" b="1" dirty="0"/>
              <a:t> </a:t>
            </a:r>
            <a:endParaRPr lang="es-EC" sz="1200" dirty="0"/>
          </a:p>
          <a:p>
            <a:r>
              <a:rPr lang="es-ES" sz="1200" b="1" dirty="0"/>
              <a:t> </a:t>
            </a:r>
            <a:endParaRPr lang="es-EC" sz="1200" dirty="0"/>
          </a:p>
          <a:p>
            <a:pPr algn="ctr"/>
            <a:endParaRPr lang="es-ES" sz="1200" b="1" dirty="0" smtClean="0">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2" name="21 Rectángulo redondeado"/>
          <p:cNvSpPr/>
          <p:nvPr/>
        </p:nvSpPr>
        <p:spPr>
          <a:xfrm>
            <a:off x="330903" y="872107"/>
            <a:ext cx="2002995" cy="72008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Arial" panose="020B0604020202020204" pitchFamily="34" charset="0"/>
                <a:cs typeface="Arial" panose="020B0604020202020204" pitchFamily="34" charset="0"/>
              </a:rPr>
              <a:t>PROBLEMA</a:t>
            </a:r>
            <a:endParaRPr lang="es-EC" sz="1600" b="1" dirty="0">
              <a:solidFill>
                <a:schemeClr val="tx1"/>
              </a:solidFill>
              <a:latin typeface="Arial" panose="020B0604020202020204" pitchFamily="34" charset="0"/>
              <a:cs typeface="Arial" panose="020B0604020202020204" pitchFamily="34" charset="0"/>
            </a:endParaRPr>
          </a:p>
        </p:txBody>
      </p:sp>
      <p:sp>
        <p:nvSpPr>
          <p:cNvPr id="23" name="22 Rectángulo redondeado"/>
          <p:cNvSpPr/>
          <p:nvPr/>
        </p:nvSpPr>
        <p:spPr>
          <a:xfrm>
            <a:off x="2649957" y="354906"/>
            <a:ext cx="6308196" cy="206598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300" dirty="0">
                <a:latin typeface="Times New Roman" panose="02020603050405020304" pitchFamily="18" charset="0"/>
                <a:cs typeface="Times New Roman" panose="02020603050405020304" pitchFamily="18" charset="0"/>
              </a:rPr>
              <a:t>Uno de los problemas que está creciendo cada vez más en nuestro país es el desempleo porque hay muchas personas que no pueden estudiar en una universidad ni especializarse en una carrera profesional, con nuestro proyecto queremos dar empleo a esas personas porque para realizar este arte no se necesita mucha experiencia solo ganas de trabajar y aprender</a:t>
            </a:r>
            <a:r>
              <a:rPr lang="es-EC" sz="1300" dirty="0" smtClean="0">
                <a:latin typeface="Times New Roman" panose="02020603050405020304" pitchFamily="18" charset="0"/>
                <a:cs typeface="Times New Roman" panose="02020603050405020304" pitchFamily="18" charset="0"/>
              </a:rPr>
              <a:t>.</a:t>
            </a:r>
          </a:p>
          <a:p>
            <a:pPr algn="just"/>
            <a:r>
              <a:rPr lang="es-EC" sz="1300" dirty="0" smtClean="0">
                <a:latin typeface="Times New Roman" panose="02020603050405020304" pitchFamily="18" charset="0"/>
                <a:cs typeface="Times New Roman" panose="02020603050405020304" pitchFamily="18" charset="0"/>
              </a:rPr>
              <a:t>Otro de los problemas que existe en el cantón es de producción, comercialización y de ingreso.</a:t>
            </a:r>
            <a:endParaRPr lang="es-EC" sz="1300" dirty="0">
              <a:latin typeface="Times New Roman" panose="02020603050405020304" pitchFamily="18" charset="0"/>
              <a:cs typeface="Times New Roman" panose="02020603050405020304" pitchFamily="18" charset="0"/>
            </a:endParaRPr>
          </a:p>
          <a:p>
            <a:pPr algn="just"/>
            <a:r>
              <a:rPr lang="es-EC" sz="1300" dirty="0" smtClean="0">
                <a:solidFill>
                  <a:schemeClr val="tx1"/>
                </a:solidFill>
                <a:latin typeface="Times New Roman" panose="02020603050405020304" pitchFamily="18" charset="0"/>
                <a:cs typeface="Times New Roman" panose="02020603050405020304" pitchFamily="18" charset="0"/>
              </a:rPr>
              <a:t>Si </a:t>
            </a:r>
            <a:r>
              <a:rPr lang="es-EC" sz="1300" dirty="0">
                <a:solidFill>
                  <a:schemeClr val="tx1"/>
                </a:solidFill>
                <a:latin typeface="Times New Roman" panose="02020603050405020304" pitchFamily="18" charset="0"/>
                <a:cs typeface="Times New Roman" panose="02020603050405020304" pitchFamily="18" charset="0"/>
              </a:rPr>
              <a:t>se quiere mejorar las condiciones actuales en el cantón en cuanto a la ocupación de mano de obra, será necesario crear proyectos de inversión rentables los cuales tengan la suficiente capacidad de aprovechar los recursos naturales .</a:t>
            </a:r>
          </a:p>
        </p:txBody>
      </p:sp>
      <p:sp>
        <p:nvSpPr>
          <p:cNvPr id="2" name="1 Flecha derecha"/>
          <p:cNvSpPr/>
          <p:nvPr/>
        </p:nvSpPr>
        <p:spPr>
          <a:xfrm>
            <a:off x="2318360" y="1137279"/>
            <a:ext cx="373269"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42" y="3177249"/>
            <a:ext cx="1755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240" y="3018498"/>
            <a:ext cx="61579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52" y="3734420"/>
            <a:ext cx="21463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40" y="4886945"/>
            <a:ext cx="16097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115" y="4491059"/>
            <a:ext cx="6248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derecha"/>
          <p:cNvSpPr/>
          <p:nvPr/>
        </p:nvSpPr>
        <p:spPr>
          <a:xfrm>
            <a:off x="2177317" y="3345032"/>
            <a:ext cx="647163" cy="18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Flecha derecha"/>
          <p:cNvSpPr/>
          <p:nvPr/>
        </p:nvSpPr>
        <p:spPr>
          <a:xfrm>
            <a:off x="2137265" y="5008584"/>
            <a:ext cx="647163" cy="165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11403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7524" y="272952"/>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402140" y="762327"/>
            <a:ext cx="2200034"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rgbClr val="000000"/>
                </a:solidFill>
                <a:latin typeface="Times New Roman"/>
                <a:ea typeface="Calibri"/>
              </a:rPr>
              <a:t>ORGANIZAR EN UN ESTUDIO DE MERCADO </a:t>
            </a:r>
            <a:endParaRPr lang="es-EC" sz="1200" b="1" dirty="0">
              <a:solidFill>
                <a:prstClr val="black"/>
              </a:solidFill>
              <a:latin typeface="Arial" panose="020B0604020202020204" pitchFamily="34" charset="0"/>
              <a:cs typeface="Arial" panose="020B0604020202020204" pitchFamily="34" charset="0"/>
            </a:endParaRPr>
          </a:p>
        </p:txBody>
      </p:sp>
      <p:sp>
        <p:nvSpPr>
          <p:cNvPr id="9" name="8 Rectángulo redondeado"/>
          <p:cNvSpPr/>
          <p:nvPr/>
        </p:nvSpPr>
        <p:spPr>
          <a:xfrm>
            <a:off x="2992267" y="476672"/>
            <a:ext cx="5852897" cy="1512168"/>
          </a:xfrm>
          <a:prstGeom prst="roundRect">
            <a:avLst>
              <a:gd name="adj" fmla="val 7835"/>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Wingdings"/>
              <a:buChar char=""/>
            </a:pPr>
            <a:r>
              <a:rPr lang="es-EC" sz="1200" dirty="0">
                <a:solidFill>
                  <a:srgbClr val="000000"/>
                </a:solidFill>
                <a:latin typeface="Times New Roman"/>
                <a:ea typeface="Calibri"/>
                <a:cs typeface="Times New Roman"/>
              </a:rPr>
              <a:t>Las tendencias del mercado actual, que afectan la función de atributos de un producto</a:t>
            </a:r>
            <a:r>
              <a:rPr lang="es-EC" sz="1200" dirty="0" smtClean="0">
                <a:solidFill>
                  <a:srgbClr val="000000"/>
                </a:solidFill>
                <a:latin typeface="Times New Roman"/>
                <a:ea typeface="Calibri"/>
                <a:cs typeface="Times New Roman"/>
              </a:rPr>
              <a:t>.</a:t>
            </a:r>
          </a:p>
          <a:p>
            <a:pPr marL="342900" lvl="0" indent="-342900" algn="just">
              <a:spcAft>
                <a:spcPts val="0"/>
              </a:spcAft>
              <a:buFont typeface="Wingdings"/>
              <a:buChar char=""/>
            </a:pPr>
            <a:endParaRPr lang="es-EC" sz="1200" dirty="0">
              <a:latin typeface="Calibri"/>
              <a:ea typeface="Calibri"/>
              <a:cs typeface="Times New Roman"/>
            </a:endParaRPr>
          </a:p>
          <a:p>
            <a:pPr marL="342900" lvl="0" indent="-342900" algn="just">
              <a:spcAft>
                <a:spcPts val="0"/>
              </a:spcAft>
              <a:buFont typeface="Wingdings"/>
              <a:buChar char=""/>
            </a:pPr>
            <a:r>
              <a:rPr lang="es-EC" sz="1200" dirty="0">
                <a:solidFill>
                  <a:srgbClr val="000000"/>
                </a:solidFill>
                <a:latin typeface="Times New Roman"/>
                <a:ea typeface="Calibri"/>
                <a:cs typeface="Times New Roman"/>
              </a:rPr>
              <a:t>Los canales de la comercialización, es decir las rutas que siguen los productos cuando van del productor al consumidor</a:t>
            </a:r>
            <a:r>
              <a:rPr lang="es-EC" sz="1200" dirty="0" smtClean="0">
                <a:solidFill>
                  <a:srgbClr val="000000"/>
                </a:solidFill>
                <a:latin typeface="Times New Roman"/>
                <a:ea typeface="Calibri"/>
                <a:cs typeface="Times New Roman"/>
              </a:rPr>
              <a:t>.</a:t>
            </a:r>
          </a:p>
          <a:p>
            <a:pPr marL="342900" lvl="0" indent="-342900" algn="just">
              <a:spcAft>
                <a:spcPts val="0"/>
              </a:spcAft>
              <a:buFont typeface="Wingdings"/>
              <a:buChar char=""/>
            </a:pPr>
            <a:endParaRPr lang="es-EC" sz="1200" dirty="0">
              <a:latin typeface="Calibri"/>
              <a:ea typeface="Calibri"/>
              <a:cs typeface="Times New Roman"/>
            </a:endParaRPr>
          </a:p>
          <a:p>
            <a:pPr marL="342900" lvl="0" indent="-342900" algn="just">
              <a:spcAft>
                <a:spcPts val="0"/>
              </a:spcAft>
              <a:buFont typeface="Wingdings"/>
              <a:buChar char=""/>
            </a:pPr>
            <a:r>
              <a:rPr lang="es-EC" sz="1200" dirty="0">
                <a:solidFill>
                  <a:srgbClr val="000000"/>
                </a:solidFill>
                <a:latin typeface="Times New Roman"/>
                <a:ea typeface="Calibri"/>
                <a:cs typeface="Times New Roman"/>
              </a:rPr>
              <a:t>Y, los puntos de venta del mercado, que son los lugares donde se venden los productos a los clientes y </a:t>
            </a:r>
            <a:r>
              <a:rPr lang="es-EC" sz="1200" dirty="0" smtClean="0">
                <a:solidFill>
                  <a:srgbClr val="000000"/>
                </a:solidFill>
                <a:latin typeface="Times New Roman"/>
                <a:ea typeface="Calibri"/>
                <a:cs typeface="Times New Roman"/>
              </a:rPr>
              <a:t>consumidores.</a:t>
            </a:r>
            <a:endParaRPr lang="es-EC" sz="1200" dirty="0">
              <a:effectLst/>
              <a:latin typeface="Calibri"/>
              <a:ea typeface="Calibri"/>
              <a:cs typeface="Times New Roman"/>
            </a:endParaRPr>
          </a:p>
        </p:txBody>
      </p:sp>
      <p:sp>
        <p:nvSpPr>
          <p:cNvPr id="12" name="11 Rectángulo redondeado"/>
          <p:cNvSpPr/>
          <p:nvPr/>
        </p:nvSpPr>
        <p:spPr>
          <a:xfrm>
            <a:off x="611560" y="2276872"/>
            <a:ext cx="8233604" cy="4320480"/>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S" sz="1000" dirty="0" smtClean="0">
              <a:solidFill>
                <a:prstClr val="black"/>
              </a:solidFill>
              <a:latin typeface="Arial" panose="020B0604020202020204" pitchFamily="34" charset="0"/>
              <a:cs typeface="Arial" panose="020B0604020202020204" pitchFamily="34" charset="0"/>
            </a:endParaRPr>
          </a:p>
          <a:p>
            <a:pPr algn="just"/>
            <a:endParaRPr lang="es-ES" sz="1000" dirty="0" smtClean="0">
              <a:solidFill>
                <a:prstClr val="black"/>
              </a:solidFill>
              <a:latin typeface="Arial" panose="020B0604020202020204" pitchFamily="34" charset="0"/>
              <a:cs typeface="Arial" panose="020B0604020202020204" pitchFamily="34" charset="0"/>
            </a:endParaRPr>
          </a:p>
          <a:p>
            <a:pPr algn="just"/>
            <a:endParaRPr lang="es-ES" sz="1000" dirty="0">
              <a:solidFill>
                <a:prstClr val="black"/>
              </a:solidFill>
              <a:latin typeface="Arial" panose="020B0604020202020204" pitchFamily="34" charset="0"/>
              <a:cs typeface="Arial" panose="020B0604020202020204" pitchFamily="34" charset="0"/>
            </a:endParaRPr>
          </a:p>
          <a:p>
            <a:pPr algn="just"/>
            <a:endParaRPr lang="es-ES" sz="1000" dirty="0" smtClean="0">
              <a:solidFill>
                <a:prstClr val="black"/>
              </a:solidFill>
              <a:latin typeface="Arial" panose="020B0604020202020204" pitchFamily="34" charset="0"/>
              <a:cs typeface="Arial" panose="020B0604020202020204" pitchFamily="34" charset="0"/>
            </a:endParaRPr>
          </a:p>
          <a:p>
            <a:pPr algn="just"/>
            <a:endParaRPr lang="es-ES" sz="1000" dirty="0">
              <a:solidFill>
                <a:prstClr val="black"/>
              </a:solidFill>
              <a:latin typeface="Arial" panose="020B0604020202020204" pitchFamily="34" charset="0"/>
              <a:cs typeface="Arial" panose="020B0604020202020204" pitchFamily="34" charset="0"/>
            </a:endParaRPr>
          </a:p>
          <a:p>
            <a:pPr algn="just"/>
            <a:endParaRPr lang="es-MX" sz="1000" dirty="0">
              <a:solidFill>
                <a:prstClr val="black"/>
              </a:solidFill>
              <a:latin typeface="Arial" panose="020B0604020202020204" pitchFamily="34" charset="0"/>
              <a:cs typeface="Arial" panose="020B0604020202020204" pitchFamily="34" charset="0"/>
            </a:endParaRPr>
          </a:p>
          <a:p>
            <a:pPr algn="just"/>
            <a:endParaRPr lang="es-MX" sz="1000" dirty="0">
              <a:solidFill>
                <a:prstClr val="black"/>
              </a:solidFill>
              <a:latin typeface="Arial" panose="020B0604020202020204" pitchFamily="34" charset="0"/>
              <a:cs typeface="Arial" panose="020B0604020202020204" pitchFamily="34" charset="0"/>
            </a:endParaRPr>
          </a:p>
          <a:p>
            <a:pPr algn="just"/>
            <a:endParaRPr lang="es-EC" sz="1000" dirty="0">
              <a:solidFill>
                <a:prstClr val="black"/>
              </a:solidFill>
              <a:latin typeface="Arial" panose="020B0604020202020204" pitchFamily="34" charset="0"/>
              <a:cs typeface="Arial" panose="020B0604020202020204" pitchFamily="34" charset="0"/>
            </a:endParaRPr>
          </a:p>
          <a:p>
            <a:pPr algn="just"/>
            <a:endParaRPr lang="es-EC" sz="1200" dirty="0" smtClean="0">
              <a:solidFill>
                <a:prstClr val="black"/>
              </a:solidFill>
              <a:latin typeface="Arial" panose="020B0604020202020204" pitchFamily="34" charset="0"/>
              <a:cs typeface="Arial" panose="020B0604020202020204" pitchFamily="34" charset="0"/>
            </a:endParaRPr>
          </a:p>
        </p:txBody>
      </p:sp>
      <p:sp>
        <p:nvSpPr>
          <p:cNvPr id="16" name="15 Flecha derecha"/>
          <p:cNvSpPr/>
          <p:nvPr/>
        </p:nvSpPr>
        <p:spPr>
          <a:xfrm>
            <a:off x="2627784" y="1158313"/>
            <a:ext cx="288032" cy="45719"/>
          </a:xfrm>
          <a:prstGeom prst="rightArrow">
            <a:avLst/>
          </a:prstGeom>
          <a:ln>
            <a:solidFill>
              <a:srgbClr val="49C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96245"/>
            <a:ext cx="8089589" cy="348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34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28881" y="116632"/>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639533" y="790922"/>
            <a:ext cx="1628211" cy="570033"/>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EC" b="1" dirty="0" smtClean="0">
                <a:solidFill>
                  <a:prstClr val="black"/>
                </a:solidFill>
                <a:latin typeface="Times New Roman" panose="02020603050405020304" pitchFamily="18" charset="0"/>
                <a:cs typeface="Times New Roman" panose="02020603050405020304" pitchFamily="18" charset="0"/>
              </a:rPr>
              <a:t>LA TAGUA</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16" name="15 Flecha derecha"/>
          <p:cNvSpPr/>
          <p:nvPr/>
        </p:nvSpPr>
        <p:spPr>
          <a:xfrm rot="20292553">
            <a:off x="2240256" y="822198"/>
            <a:ext cx="1231165"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1" name="10 Flecha derecha"/>
          <p:cNvSpPr/>
          <p:nvPr/>
        </p:nvSpPr>
        <p:spPr>
          <a:xfrm rot="1801423">
            <a:off x="2225765" y="1379172"/>
            <a:ext cx="1224328" cy="45719"/>
          </a:xfrm>
          <a:prstGeom prst="rightArrow">
            <a:avLst>
              <a:gd name="adj1" fmla="val 50000"/>
              <a:gd name="adj2" fmla="val 40538"/>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4" name="13 Rectángulo redondeado"/>
          <p:cNvSpPr/>
          <p:nvPr/>
        </p:nvSpPr>
        <p:spPr>
          <a:xfrm>
            <a:off x="3508300" y="367612"/>
            <a:ext cx="2759977" cy="586327"/>
          </a:xfrm>
          <a:prstGeom prst="roundRect">
            <a:avLst/>
          </a:prstGeom>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just"/>
            <a:endParaRPr lang="es-ES" sz="800" b="1" dirty="0" smtClean="0">
              <a:solidFill>
                <a:prstClr val="black"/>
              </a:solidFill>
              <a:latin typeface="Arial" panose="020B0604020202020204" pitchFamily="34" charset="0"/>
              <a:cs typeface="Arial" panose="020B0604020202020204" pitchFamily="34" charset="0"/>
            </a:endParaRPr>
          </a:p>
          <a:p>
            <a:pPr algn="ctr"/>
            <a:r>
              <a:rPr lang="es-EC" sz="1200" b="1" dirty="0" smtClean="0">
                <a:solidFill>
                  <a:prstClr val="black"/>
                </a:solidFill>
                <a:latin typeface="Times New Roman" panose="02020603050405020304" pitchFamily="18" charset="0"/>
                <a:cs typeface="Times New Roman" panose="02020603050405020304" pitchFamily="18" charset="0"/>
              </a:rPr>
              <a:t>PRINCIPALES CULTIVOS DE LA TAGUA</a:t>
            </a:r>
            <a:endParaRPr lang="es-EC" sz="1200" b="1" dirty="0">
              <a:solidFill>
                <a:prstClr val="black"/>
              </a:solidFill>
              <a:latin typeface="Times New Roman" panose="02020603050405020304" pitchFamily="18" charset="0"/>
              <a:cs typeface="Times New Roman" panose="02020603050405020304" pitchFamily="18" charset="0"/>
            </a:endParaRPr>
          </a:p>
        </p:txBody>
      </p:sp>
      <p:sp>
        <p:nvSpPr>
          <p:cNvPr id="12" name="11 Rectángulo redondeado"/>
          <p:cNvSpPr/>
          <p:nvPr/>
        </p:nvSpPr>
        <p:spPr>
          <a:xfrm>
            <a:off x="3435921" y="1447595"/>
            <a:ext cx="2759977" cy="501042"/>
          </a:xfrm>
          <a:prstGeom prst="roundRect">
            <a:avLst/>
          </a:prstGeom>
          <a:solidFill>
            <a:srgbClr val="BBEBCD"/>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s-ES" sz="1400" b="1" dirty="0" smtClean="0">
                <a:solidFill>
                  <a:prstClr val="black"/>
                </a:solidFill>
                <a:latin typeface="Times New Roman" panose="02020603050405020304" pitchFamily="18" charset="0"/>
                <a:cs typeface="Times New Roman" panose="02020603050405020304" pitchFamily="18" charset="0"/>
              </a:rPr>
              <a:t>SUS USOS.</a:t>
            </a:r>
            <a:endParaRPr lang="es-EC" sz="1400" b="1" dirty="0">
              <a:solidFill>
                <a:prstClr val="black"/>
              </a:solidFill>
              <a:latin typeface="Times New Roman" panose="02020603050405020304" pitchFamily="18" charset="0"/>
              <a:cs typeface="Times New Roman" panose="02020603050405020304" pitchFamily="18" charset="0"/>
            </a:endParaRPr>
          </a:p>
        </p:txBody>
      </p:sp>
      <p:sp>
        <p:nvSpPr>
          <p:cNvPr id="13" name="12 Rectángulo redondeado"/>
          <p:cNvSpPr/>
          <p:nvPr/>
        </p:nvSpPr>
        <p:spPr>
          <a:xfrm>
            <a:off x="5292080" y="2348880"/>
            <a:ext cx="3456384" cy="374441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spcAft>
                <a:spcPts val="0"/>
              </a:spcAft>
              <a:buFont typeface="Wingdings"/>
              <a:buChar char=""/>
            </a:pPr>
            <a:r>
              <a:rPr lang="es-MX" sz="1200" dirty="0">
                <a:solidFill>
                  <a:srgbClr val="000000"/>
                </a:solidFill>
                <a:latin typeface="Times New Roman" panose="02020603050405020304" pitchFamily="18" charset="0"/>
                <a:ea typeface="Times New Roman"/>
                <a:cs typeface="Times New Roman" panose="02020603050405020304" pitchFamily="18" charset="0"/>
              </a:rPr>
              <a:t>Las raíces son medicinales</a:t>
            </a:r>
            <a:endParaRPr lang="es-EC" sz="1200" dirty="0">
              <a:latin typeface="Times New Roman" panose="02020603050405020304" pitchFamily="18" charset="0"/>
              <a:ea typeface="Times New Roman"/>
              <a:cs typeface="Times New Roman" panose="02020603050405020304" pitchFamily="18" charset="0"/>
            </a:endParaRPr>
          </a:p>
          <a:p>
            <a:pPr marL="457200" algn="just">
              <a:spcAft>
                <a:spcPts val="0"/>
              </a:spcAft>
            </a:pPr>
            <a:r>
              <a:rPr lang="es-MX" sz="1200" dirty="0">
                <a:solidFill>
                  <a:srgbClr val="000000"/>
                </a:solidFill>
                <a:latin typeface="Times New Roman" panose="02020603050405020304" pitchFamily="18" charset="0"/>
                <a:ea typeface="Times New Roman"/>
                <a:cs typeface="Times New Roman" panose="02020603050405020304" pitchFamily="18" charset="0"/>
              </a:rPr>
              <a:t>.</a:t>
            </a:r>
            <a:endParaRPr lang="es-EC" sz="12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pPr>
            <a:r>
              <a:rPr lang="es-MX" sz="1200" dirty="0">
                <a:solidFill>
                  <a:srgbClr val="000000"/>
                </a:solidFill>
                <a:latin typeface="Times New Roman" panose="02020603050405020304" pitchFamily="18" charset="0"/>
                <a:ea typeface="Times New Roman"/>
                <a:cs typeface="Times New Roman" panose="02020603050405020304" pitchFamily="18" charset="0"/>
              </a:rPr>
              <a:t>Las hojas secas sirven para entechados de las casas.</a:t>
            </a:r>
            <a:endParaRPr lang="es-EC" sz="1200" dirty="0">
              <a:latin typeface="Times New Roman" panose="02020603050405020304" pitchFamily="18" charset="0"/>
              <a:ea typeface="Times New Roman"/>
              <a:cs typeface="Times New Roman" panose="02020603050405020304" pitchFamily="18" charset="0"/>
            </a:endParaRPr>
          </a:p>
          <a:p>
            <a:pPr marL="453390" algn="just">
              <a:spcAft>
                <a:spcPts val="0"/>
              </a:spcAft>
            </a:pPr>
            <a:r>
              <a:rPr lang="es-MX" sz="1200" dirty="0">
                <a:solidFill>
                  <a:srgbClr val="000000"/>
                </a:solidFill>
                <a:latin typeface="Times New Roman" panose="02020603050405020304" pitchFamily="18" charset="0"/>
                <a:ea typeface="Times New Roman"/>
                <a:cs typeface="Times New Roman" panose="02020603050405020304" pitchFamily="18" charset="0"/>
              </a:rPr>
              <a:t> </a:t>
            </a:r>
            <a:endParaRPr lang="es-EC" sz="12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pPr>
            <a:r>
              <a:rPr lang="es-MX" sz="1200" dirty="0">
                <a:solidFill>
                  <a:srgbClr val="000000"/>
                </a:solidFill>
                <a:latin typeface="Times New Roman" panose="02020603050405020304" pitchFamily="18" charset="0"/>
                <a:ea typeface="Times New Roman"/>
                <a:cs typeface="Times New Roman" panose="02020603050405020304" pitchFamily="18" charset="0"/>
              </a:rPr>
              <a:t>Las semillas son las que se usan con preferencia para la fabricación de botones y artesanías.</a:t>
            </a:r>
            <a:endParaRPr lang="es-EC" sz="1200" dirty="0">
              <a:latin typeface="Times New Roman" panose="02020603050405020304" pitchFamily="18" charset="0"/>
              <a:ea typeface="Times New Roman"/>
              <a:cs typeface="Times New Roman" panose="02020603050405020304" pitchFamily="18" charset="0"/>
            </a:endParaRPr>
          </a:p>
          <a:p>
            <a:pPr algn="just">
              <a:spcAft>
                <a:spcPts val="0"/>
              </a:spcAft>
            </a:pPr>
            <a:r>
              <a:rPr lang="es-MX" sz="1200" dirty="0">
                <a:solidFill>
                  <a:srgbClr val="000000"/>
                </a:solidFill>
                <a:latin typeface="Times New Roman" panose="02020603050405020304" pitchFamily="18" charset="0"/>
                <a:ea typeface="Times New Roman"/>
                <a:cs typeface="Times New Roman" panose="02020603050405020304" pitchFamily="18" charset="0"/>
              </a:rPr>
              <a:t> </a:t>
            </a:r>
            <a:endParaRPr lang="es-EC" sz="12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pPr>
            <a:r>
              <a:rPr lang="es-MX" sz="1200" dirty="0">
                <a:solidFill>
                  <a:srgbClr val="000000"/>
                </a:solidFill>
                <a:latin typeface="Times New Roman" panose="02020603050405020304" pitchFamily="18" charset="0"/>
                <a:ea typeface="Times New Roman"/>
                <a:cs typeface="Times New Roman" panose="02020603050405020304" pitchFamily="18" charset="0"/>
              </a:rPr>
              <a:t>Los ojalillos sirven para la fabricación de ladrillos</a:t>
            </a:r>
            <a:endParaRPr lang="es-EC" sz="1200" dirty="0">
              <a:latin typeface="Times New Roman" panose="02020603050405020304" pitchFamily="18" charset="0"/>
              <a:ea typeface="Times New Roman"/>
              <a:cs typeface="Times New Roman" panose="02020603050405020304" pitchFamily="18" charset="0"/>
            </a:endParaRPr>
          </a:p>
          <a:p>
            <a:pPr algn="just">
              <a:spcAft>
                <a:spcPts val="0"/>
              </a:spcAft>
            </a:pPr>
            <a:r>
              <a:rPr lang="es-MX" sz="1200" dirty="0">
                <a:solidFill>
                  <a:srgbClr val="000000"/>
                </a:solidFill>
                <a:latin typeface="Times New Roman" panose="02020603050405020304" pitchFamily="18" charset="0"/>
                <a:ea typeface="Times New Roman"/>
                <a:cs typeface="Times New Roman" panose="02020603050405020304" pitchFamily="18" charset="0"/>
              </a:rPr>
              <a:t> </a:t>
            </a:r>
            <a:endParaRPr lang="es-EC" sz="12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pPr>
            <a:r>
              <a:rPr lang="es-MX" sz="1200" dirty="0">
                <a:solidFill>
                  <a:srgbClr val="000000"/>
                </a:solidFill>
                <a:latin typeface="Times New Roman" panose="02020603050405020304" pitchFamily="18" charset="0"/>
                <a:ea typeface="Times New Roman"/>
                <a:cs typeface="Times New Roman" panose="02020603050405020304" pitchFamily="18" charset="0"/>
              </a:rPr>
              <a:t>El polvillo que resulta de los ojalillos al mezclarse con otros componentes sirven como balanceado para el ganado.</a:t>
            </a:r>
            <a:endParaRPr lang="es-EC" sz="1200" dirty="0">
              <a:latin typeface="Times New Roman" panose="02020603050405020304" pitchFamily="18" charset="0"/>
              <a:ea typeface="Times New Roman"/>
              <a:cs typeface="Times New Roman" panose="02020603050405020304" pitchFamily="18" charset="0"/>
            </a:endParaRPr>
          </a:p>
          <a:p>
            <a:pPr algn="just">
              <a:spcAft>
                <a:spcPts val="0"/>
              </a:spcAft>
            </a:pPr>
            <a:r>
              <a:rPr lang="es-MX" sz="1200" dirty="0">
                <a:solidFill>
                  <a:srgbClr val="000000"/>
                </a:solidFill>
                <a:latin typeface="Times New Roman" panose="02020603050405020304" pitchFamily="18" charset="0"/>
                <a:ea typeface="Times New Roman"/>
                <a:cs typeface="Times New Roman" panose="02020603050405020304" pitchFamily="18" charset="0"/>
              </a:rPr>
              <a:t> </a:t>
            </a:r>
            <a:endParaRPr lang="es-EC" sz="12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Wingdings"/>
              <a:buChar char=""/>
            </a:pPr>
            <a:r>
              <a:rPr lang="es-MX" sz="1200" dirty="0">
                <a:solidFill>
                  <a:srgbClr val="000000"/>
                </a:solidFill>
                <a:latin typeface="Times New Roman" panose="02020603050405020304" pitchFamily="18" charset="0"/>
                <a:ea typeface="Times New Roman"/>
                <a:cs typeface="Times New Roman" panose="02020603050405020304" pitchFamily="18" charset="0"/>
              </a:rPr>
              <a:t>Otra forma de aplicación de tagua y que está siendo investigada actualmente es el campo químico o farmacéutico</a:t>
            </a:r>
            <a:endParaRPr lang="es-EC" sz="1200" dirty="0">
              <a:effectLst/>
              <a:latin typeface="Times New Roman" panose="02020603050405020304" pitchFamily="18" charset="0"/>
              <a:ea typeface="Times New Roman"/>
              <a:cs typeface="Times New Roman" panose="02020603050405020304" pitchFamily="18" charset="0"/>
            </a:endParaRPr>
          </a:p>
        </p:txBody>
      </p:sp>
      <p:sp>
        <p:nvSpPr>
          <p:cNvPr id="5" name="4 Flecha doblada hacia arriba"/>
          <p:cNvSpPr/>
          <p:nvPr/>
        </p:nvSpPr>
        <p:spPr>
          <a:xfrm rot="16200000" flipH="1" flipV="1">
            <a:off x="3922468" y="2842078"/>
            <a:ext cx="2160242" cy="432048"/>
          </a:xfrm>
          <a:prstGeom prst="bentUpArrow">
            <a:avLst>
              <a:gd name="adj1" fmla="val 13242"/>
              <a:gd name="adj2" fmla="val 14712"/>
              <a:gd name="adj3" fmla="val 27939"/>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9757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5271" y="166699"/>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1" name="10 Flecha derecha"/>
          <p:cNvSpPr/>
          <p:nvPr/>
        </p:nvSpPr>
        <p:spPr>
          <a:xfrm rot="5400000">
            <a:off x="742495" y="2668161"/>
            <a:ext cx="791980" cy="45719"/>
          </a:xfrm>
          <a:prstGeom prst="rightArrow">
            <a:avLst>
              <a:gd name="adj1" fmla="val 50000"/>
              <a:gd name="adj2" fmla="val 40538"/>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3" name="12 Rectángulo redondeado"/>
          <p:cNvSpPr/>
          <p:nvPr/>
        </p:nvSpPr>
        <p:spPr>
          <a:xfrm>
            <a:off x="5364088" y="4581128"/>
            <a:ext cx="3456384" cy="1944216"/>
          </a:xfrm>
          <a:prstGeom prst="roundRect">
            <a:avLst/>
          </a:prstGeom>
          <a:solidFill>
            <a:schemeClr val="accent2">
              <a:lumMod val="20000"/>
              <a:lumOff val="80000"/>
            </a:schemeClr>
          </a:solid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marL="171450" lvl="0" indent="-171450" algn="just">
              <a:buFont typeface="Wingdings" panose="05000000000000000000" pitchFamily="2" charset="2"/>
              <a:buChar char="v"/>
            </a:pPr>
            <a:r>
              <a:rPr lang="es-EC" sz="1200" dirty="0">
                <a:solidFill>
                  <a:srgbClr val="000000"/>
                </a:solidFill>
                <a:latin typeface="Times New Roman" panose="02020603050405020304" pitchFamily="18" charset="0"/>
                <a:ea typeface="Calibri"/>
                <a:cs typeface="Times New Roman" panose="02020603050405020304" pitchFamily="18" charset="0"/>
              </a:rPr>
              <a:t>Realizar un estudio para conocer el nivel de aceptación del producto que la microempresa ofertará en la ciudad de Atacames</a:t>
            </a:r>
            <a:r>
              <a:rPr lang="es-EC" sz="1200" dirty="0" smtClean="0">
                <a:solidFill>
                  <a:srgbClr val="000000"/>
                </a:solidFill>
                <a:latin typeface="Times New Roman" panose="02020603050405020304" pitchFamily="18" charset="0"/>
                <a:ea typeface="Calibri"/>
                <a:cs typeface="Times New Roman" panose="02020603050405020304" pitchFamily="18" charset="0"/>
              </a:rPr>
              <a:t>.</a:t>
            </a:r>
            <a:endParaRPr lang="es-EC" sz="1200" dirty="0" smtClean="0">
              <a:latin typeface="Times New Roman" panose="02020603050405020304" pitchFamily="18" charset="0"/>
              <a:ea typeface="Calibri"/>
              <a:cs typeface="Times New Roman" panose="02020603050405020304" pitchFamily="18" charset="0"/>
            </a:endParaRPr>
          </a:p>
          <a:p>
            <a:pPr lvl="0" algn="just"/>
            <a:endParaRPr lang="es-EC" sz="1200" dirty="0">
              <a:latin typeface="Times New Roman" panose="02020603050405020304" pitchFamily="18" charset="0"/>
              <a:ea typeface="Calibri"/>
              <a:cs typeface="Times New Roman" panose="02020603050405020304" pitchFamily="18" charset="0"/>
            </a:endParaRPr>
          </a:p>
          <a:p>
            <a:pPr marL="171450" lvl="0" indent="-171450" algn="just">
              <a:buFont typeface="Wingdings" panose="05000000000000000000" pitchFamily="2" charset="2"/>
              <a:buChar char="v"/>
            </a:pPr>
            <a:r>
              <a:rPr lang="es-EC" sz="1200" dirty="0">
                <a:solidFill>
                  <a:srgbClr val="000000"/>
                </a:solidFill>
                <a:latin typeface="Times New Roman" panose="02020603050405020304" pitchFamily="18" charset="0"/>
                <a:ea typeface="Calibri"/>
                <a:cs typeface="Times New Roman" panose="02020603050405020304" pitchFamily="18" charset="0"/>
              </a:rPr>
              <a:t>Conocer la frecuencia de la demanda de las artesanías producidas en tagua por los consumidores en la ciudad de Atacames.</a:t>
            </a:r>
            <a:endParaRPr lang="es-EC" sz="1200" dirty="0">
              <a:latin typeface="Times New Roman" panose="02020603050405020304" pitchFamily="18" charset="0"/>
              <a:ea typeface="Calibri"/>
              <a:cs typeface="Times New Roman" panose="02020603050405020304" pitchFamily="18" charset="0"/>
            </a:endParaRPr>
          </a:p>
          <a:p>
            <a:pPr marL="457200" algn="just"/>
            <a:endParaRPr lang="es-EC" sz="1200" dirty="0" smtClean="0">
              <a:latin typeface="Times New Roman" panose="02020603050405020304" pitchFamily="18" charset="0"/>
              <a:ea typeface="Calibri"/>
              <a:cs typeface="Times New Roman" panose="02020603050405020304" pitchFamily="18" charset="0"/>
            </a:endParaRPr>
          </a:p>
          <a:p>
            <a:pPr marL="171450" indent="-171450" algn="just">
              <a:buFont typeface="Wingdings" panose="05000000000000000000" pitchFamily="2" charset="2"/>
              <a:buChar char="v"/>
            </a:pPr>
            <a:r>
              <a:rPr lang="es-EC" sz="1200" dirty="0" smtClean="0">
                <a:solidFill>
                  <a:srgbClr val="000000"/>
                </a:solidFill>
                <a:latin typeface="Times New Roman" panose="02020603050405020304" pitchFamily="18" charset="0"/>
                <a:ea typeface="Calibri"/>
                <a:cs typeface="Times New Roman" panose="02020603050405020304" pitchFamily="18" charset="0"/>
              </a:rPr>
              <a:t>Conocer las características del producto que ofrecerá la microempresa en el mercado </a:t>
            </a:r>
            <a:endParaRPr lang="es-EC" sz="1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5" name="4 Flecha doblada hacia arriba"/>
          <p:cNvSpPr/>
          <p:nvPr/>
        </p:nvSpPr>
        <p:spPr>
          <a:xfrm rot="16200000" flipH="1" flipV="1">
            <a:off x="4045074" y="4414241"/>
            <a:ext cx="1761480" cy="876548"/>
          </a:xfrm>
          <a:prstGeom prst="bentUpArrow">
            <a:avLst>
              <a:gd name="adj1" fmla="val 3267"/>
              <a:gd name="adj2" fmla="val 6889"/>
              <a:gd name="adj3" fmla="val 13409"/>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0" name="9 Rectángulo redondeado"/>
          <p:cNvSpPr/>
          <p:nvPr/>
        </p:nvSpPr>
        <p:spPr>
          <a:xfrm>
            <a:off x="2771800" y="2816623"/>
            <a:ext cx="3481288" cy="1116433"/>
          </a:xfrm>
          <a:prstGeom prst="roundRect">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0"/>
              </a:spcAft>
            </a:pPr>
            <a:r>
              <a:rPr lang="es-EC" sz="1200" dirty="0">
                <a:solidFill>
                  <a:srgbClr val="000000"/>
                </a:solidFill>
                <a:latin typeface="Times New Roman"/>
                <a:ea typeface="Calibri"/>
                <a:cs typeface="Times New Roman"/>
              </a:rPr>
              <a:t>Obtener información clara y precisa que permita identificar el mercado general, el perfil de consumidor y conocer si existe la necesidad de aceptación del producto en los consumidores.</a:t>
            </a:r>
            <a:endParaRPr lang="es-EC" sz="1100" dirty="0">
              <a:latin typeface="Calibri"/>
              <a:ea typeface="Calibri"/>
              <a:cs typeface="Times New Roman"/>
            </a:endParaRPr>
          </a:p>
        </p:txBody>
      </p:sp>
      <p:sp>
        <p:nvSpPr>
          <p:cNvPr id="15" name="14 Rectángulo redondeado"/>
          <p:cNvSpPr/>
          <p:nvPr/>
        </p:nvSpPr>
        <p:spPr>
          <a:xfrm>
            <a:off x="251520" y="3144911"/>
            <a:ext cx="1656185" cy="594221"/>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Times New Roman" panose="02020603050405020304" pitchFamily="18" charset="0"/>
                <a:cs typeface="Times New Roman" panose="02020603050405020304" pitchFamily="18" charset="0"/>
              </a:rPr>
              <a:t>EL OBJETIVO GENERAL</a:t>
            </a: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17" name="16 Flecha derecha"/>
          <p:cNvSpPr/>
          <p:nvPr/>
        </p:nvSpPr>
        <p:spPr>
          <a:xfrm flipV="1">
            <a:off x="1907704" y="3428999"/>
            <a:ext cx="864096"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8" name="17 Rectángulo redondeado"/>
          <p:cNvSpPr/>
          <p:nvPr/>
        </p:nvSpPr>
        <p:spPr>
          <a:xfrm>
            <a:off x="2746896" y="1052736"/>
            <a:ext cx="3481288" cy="1656184"/>
          </a:xfrm>
          <a:prstGeom prst="roundRect">
            <a:avLst>
              <a:gd name="adj" fmla="val 783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solidFill>
                  <a:srgbClr val="000000"/>
                </a:solidFill>
                <a:latin typeface="Times New Roman"/>
                <a:ea typeface="Calibri"/>
              </a:rPr>
              <a:t>El </a:t>
            </a:r>
            <a:r>
              <a:rPr lang="es-EC" sz="1200" dirty="0">
                <a:solidFill>
                  <a:srgbClr val="000000"/>
                </a:solidFill>
                <a:latin typeface="Times New Roman"/>
                <a:ea typeface="Calibri"/>
              </a:rPr>
              <a:t>estudio de mercado deberá exponer los canales de distribución acostumbrados para el tipo de producto que se desea vender, para ello es necesario conocer que el estudio de mercado tiene algunos componentes los cuales son: “Cantidad de demandantes por estratos, los canales de distribución, los niveles del precio y calidad del producto y la cantidad de oferentes y productos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51520" y="1484784"/>
            <a:ext cx="1849447" cy="810245"/>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Times New Roman" panose="02020603050405020304" pitchFamily="18" charset="0"/>
                <a:cs typeface="Times New Roman" panose="02020603050405020304" pitchFamily="18" charset="0"/>
              </a:rPr>
              <a:t>OBJETIVOS DEL ESTUDIO DE MERCADO</a:t>
            </a: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a:off x="2100966" y="1888697"/>
            <a:ext cx="64592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1" name="20 Rectángulo redondeado"/>
          <p:cNvSpPr/>
          <p:nvPr/>
        </p:nvSpPr>
        <p:spPr>
          <a:xfrm>
            <a:off x="2771800" y="302159"/>
            <a:ext cx="3481288" cy="606561"/>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prstClr val="black"/>
                </a:solidFill>
                <a:latin typeface="Times New Roman" panose="02020603050405020304" pitchFamily="18" charset="0"/>
                <a:cs typeface="Times New Roman" panose="02020603050405020304" pitchFamily="18" charset="0"/>
              </a:rPr>
              <a:t>CAPITULO II</a:t>
            </a:r>
          </a:p>
          <a:p>
            <a:pPr algn="ctr"/>
            <a:r>
              <a:rPr lang="es-EC" b="1" dirty="0" smtClean="0">
                <a:solidFill>
                  <a:prstClr val="black"/>
                </a:solidFill>
                <a:latin typeface="Times New Roman" panose="02020603050405020304" pitchFamily="18" charset="0"/>
                <a:cs typeface="Times New Roman" panose="02020603050405020304" pitchFamily="18" charset="0"/>
              </a:rPr>
              <a:t> ESTUDIO DE MERCADO</a:t>
            </a:r>
            <a:endParaRPr lang="es-EC"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94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6512" y="99517"/>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1" name="10 Flecha derecha"/>
          <p:cNvSpPr/>
          <p:nvPr/>
        </p:nvSpPr>
        <p:spPr>
          <a:xfrm rot="5400000">
            <a:off x="742495" y="2668161"/>
            <a:ext cx="791980" cy="45719"/>
          </a:xfrm>
          <a:prstGeom prst="rightArrow">
            <a:avLst>
              <a:gd name="adj1" fmla="val 50000"/>
              <a:gd name="adj2" fmla="val 40538"/>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3" name="12 Rectángulo redondeado"/>
          <p:cNvSpPr/>
          <p:nvPr/>
        </p:nvSpPr>
        <p:spPr>
          <a:xfrm>
            <a:off x="2123728" y="3717032"/>
            <a:ext cx="6552728" cy="2736304"/>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just"/>
            <a:endParaRPr lang="es-EC" sz="1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5" name="4 Flecha doblada hacia arriba"/>
          <p:cNvSpPr/>
          <p:nvPr/>
        </p:nvSpPr>
        <p:spPr>
          <a:xfrm rot="16200000" flipH="1" flipV="1">
            <a:off x="1037986" y="4157285"/>
            <a:ext cx="1123266" cy="876548"/>
          </a:xfrm>
          <a:prstGeom prst="bentUpArrow">
            <a:avLst>
              <a:gd name="adj1" fmla="val 3267"/>
              <a:gd name="adj2" fmla="val 6889"/>
              <a:gd name="adj3" fmla="val 13409"/>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5" name="14 Rectángulo redondeado"/>
          <p:cNvSpPr/>
          <p:nvPr/>
        </p:nvSpPr>
        <p:spPr>
          <a:xfrm>
            <a:off x="251520" y="3144911"/>
            <a:ext cx="1656185" cy="826863"/>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Times New Roman" panose="02020603050405020304" pitchFamily="18" charset="0"/>
                <a:cs typeface="Times New Roman" panose="02020603050405020304" pitchFamily="18" charset="0"/>
              </a:rPr>
              <a:t>CARACTERISTICAS DEL PRODUCTO</a:t>
            </a: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18" name="17 Rectángulo redondeado"/>
          <p:cNvSpPr/>
          <p:nvPr/>
        </p:nvSpPr>
        <p:spPr>
          <a:xfrm>
            <a:off x="2915816" y="211498"/>
            <a:ext cx="4896544" cy="1296144"/>
          </a:xfrm>
          <a:prstGeom prst="roundRect">
            <a:avLst>
              <a:gd name="adj" fmla="val 783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rgbClr val="000000"/>
                </a:solidFill>
                <a:latin typeface="Times New Roman" panose="02020603050405020304" pitchFamily="18" charset="0"/>
                <a:ea typeface="Calibri"/>
                <a:cs typeface="Times New Roman" panose="02020603050405020304" pitchFamily="18" charset="0"/>
              </a:rPr>
              <a:t>Para comprender la importancia que reviste la identificación del producto, se debe entender que por identificación del producto es el colocar un producto cualquier información relevante al mismo, como por ejemplo, el nombre, el logotipo, envase, etiqueta, entre otros, por lo que uno de los factores principales para el desarrollo de un producto en un mercado es que este debe estar identificado por el </a:t>
            </a:r>
            <a:r>
              <a:rPr lang="es-EC" sz="1200" dirty="0" smtClean="0">
                <a:solidFill>
                  <a:srgbClr val="000000"/>
                </a:solidFill>
                <a:latin typeface="Times New Roman" panose="02020603050405020304" pitchFamily="18" charset="0"/>
                <a:ea typeface="Calibri"/>
                <a:cs typeface="Times New Roman" panose="02020603050405020304" pitchFamily="18" charset="0"/>
              </a:rPr>
              <a:t>mismo.</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339752" y="836712"/>
            <a:ext cx="50191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4" name="13 Rectángulo redondeado"/>
          <p:cNvSpPr/>
          <p:nvPr/>
        </p:nvSpPr>
        <p:spPr>
          <a:xfrm>
            <a:off x="330467" y="562460"/>
            <a:ext cx="2020010" cy="594221"/>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Times New Roman" panose="02020603050405020304" pitchFamily="18" charset="0"/>
                <a:cs typeface="Times New Roman" panose="02020603050405020304" pitchFamily="18" charset="0"/>
              </a:rPr>
              <a:t>IDENTIFICACIÓN</a:t>
            </a:r>
          </a:p>
          <a:p>
            <a:pPr algn="ctr"/>
            <a:r>
              <a:rPr lang="es-EC" sz="1600" b="1" dirty="0" smtClean="0">
                <a:solidFill>
                  <a:schemeClr val="tx1"/>
                </a:solidFill>
                <a:latin typeface="Times New Roman" panose="02020603050405020304" pitchFamily="18" charset="0"/>
                <a:cs typeface="Times New Roman" panose="02020603050405020304" pitchFamily="18" charset="0"/>
              </a:rPr>
              <a:t>DEL PRODUCTO</a:t>
            </a: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16" name="15 Rectángulo redondeado"/>
          <p:cNvSpPr/>
          <p:nvPr/>
        </p:nvSpPr>
        <p:spPr>
          <a:xfrm>
            <a:off x="3491880" y="1664805"/>
            <a:ext cx="4176464" cy="189353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a:lnSpc>
                <a:spcPct val="150000"/>
              </a:lnSpc>
              <a:spcAft>
                <a:spcPts val="0"/>
              </a:spcAft>
            </a:pPr>
            <a:r>
              <a:rPr lang="es-EC" sz="1200" dirty="0" smtClean="0">
                <a:solidFill>
                  <a:srgbClr val="000000"/>
                </a:solidFill>
                <a:latin typeface="Times New Roman"/>
                <a:ea typeface="Calibri"/>
                <a:cs typeface="Times New Roman"/>
              </a:rPr>
              <a:t>.</a:t>
            </a:r>
            <a:endParaRPr lang="es-EC" sz="1100" dirty="0">
              <a:latin typeface="Calibri"/>
              <a:ea typeface="Calibri"/>
              <a:cs typeface="Times New Roman"/>
            </a:endParaRPr>
          </a:p>
        </p:txBody>
      </p:sp>
      <p:pic>
        <p:nvPicPr>
          <p:cNvPr id="22" name="21 Imagen" descr="Resultado de imagen para imagenes de la tagua"/>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844824"/>
            <a:ext cx="3816423" cy="1713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708" y="3877341"/>
            <a:ext cx="5871387" cy="241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4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927" y="116632"/>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1" name="10 Flecha derecha"/>
          <p:cNvSpPr/>
          <p:nvPr/>
        </p:nvSpPr>
        <p:spPr>
          <a:xfrm rot="5400000" flipV="1">
            <a:off x="4560851" y="2436571"/>
            <a:ext cx="279603" cy="45719"/>
          </a:xfrm>
          <a:prstGeom prst="rightArrow">
            <a:avLst>
              <a:gd name="adj1" fmla="val 50000"/>
              <a:gd name="adj2" fmla="val 40538"/>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5" name="4 Flecha doblada hacia arriba"/>
          <p:cNvSpPr/>
          <p:nvPr/>
        </p:nvSpPr>
        <p:spPr>
          <a:xfrm rot="16200000" flipH="1" flipV="1">
            <a:off x="4045074" y="4414241"/>
            <a:ext cx="1761480" cy="876548"/>
          </a:xfrm>
          <a:prstGeom prst="bentUpArrow">
            <a:avLst>
              <a:gd name="adj1" fmla="val 3267"/>
              <a:gd name="adj2" fmla="val 6889"/>
              <a:gd name="adj3" fmla="val 13409"/>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0" name="9 Rectángulo redondeado"/>
          <p:cNvSpPr/>
          <p:nvPr/>
        </p:nvSpPr>
        <p:spPr>
          <a:xfrm>
            <a:off x="539552" y="2636912"/>
            <a:ext cx="8208912" cy="3456384"/>
          </a:xfrm>
          <a:prstGeom prst="roundRect">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v"/>
            </a:pPr>
            <a:r>
              <a:rPr lang="es-EC" sz="1300" dirty="0" smtClean="0">
                <a:solidFill>
                  <a:schemeClr val="tx1"/>
                </a:solidFill>
                <a:latin typeface="Times New Roman" panose="02020603050405020304" pitchFamily="18" charset="0"/>
                <a:cs typeface="Times New Roman" panose="02020603050405020304" pitchFamily="18" charset="0"/>
              </a:rPr>
              <a:t>Ayuda </a:t>
            </a:r>
            <a:r>
              <a:rPr lang="es-EC" sz="1300" dirty="0">
                <a:solidFill>
                  <a:schemeClr val="tx1"/>
                </a:solidFill>
                <a:latin typeface="Times New Roman" panose="02020603050405020304" pitchFamily="18" charset="0"/>
                <a:cs typeface="Times New Roman" panose="02020603050405020304" pitchFamily="18" charset="0"/>
              </a:rPr>
              <a:t>a conocer el tamaño del mercado que se desea atender en el caso de introducir un producto en el mercado.</a:t>
            </a:r>
          </a:p>
          <a:p>
            <a:endParaRPr lang="es-EC" sz="1300" dirty="0">
              <a:solidFill>
                <a:schemeClr val="tx1"/>
              </a:solidFill>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v"/>
            </a:pPr>
            <a:r>
              <a:rPr lang="es-EC" sz="1300" dirty="0">
                <a:solidFill>
                  <a:schemeClr val="tx1"/>
                </a:solidFill>
                <a:latin typeface="Times New Roman" panose="02020603050405020304" pitchFamily="18" charset="0"/>
                <a:cs typeface="Times New Roman" panose="02020603050405020304" pitchFamily="18" charset="0"/>
              </a:rPr>
              <a:t>Sirve para determinar el tipo de producto que debe elaborarse con base en las necesidades manifestadas por los clientes.</a:t>
            </a:r>
          </a:p>
          <a:p>
            <a:endParaRPr lang="es-EC" sz="1300" dirty="0">
              <a:solidFill>
                <a:schemeClr val="tx1"/>
              </a:solidFill>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v"/>
            </a:pPr>
            <a:r>
              <a:rPr lang="es-EC" sz="1300" dirty="0">
                <a:solidFill>
                  <a:schemeClr val="tx1"/>
                </a:solidFill>
                <a:latin typeface="Times New Roman" panose="02020603050405020304" pitchFamily="18" charset="0"/>
                <a:cs typeface="Times New Roman" panose="02020603050405020304" pitchFamily="18" charset="0"/>
              </a:rPr>
              <a:t>Permite determinar el sistema de ventas más adecuado de acuerdo con lo que el mercado está demandando.</a:t>
            </a:r>
          </a:p>
          <a:p>
            <a:r>
              <a:rPr lang="es-EC" sz="1300" dirty="0">
                <a:solidFill>
                  <a:schemeClr val="tx1"/>
                </a:solidFill>
                <a:latin typeface="Times New Roman" panose="02020603050405020304" pitchFamily="18" charset="0"/>
                <a:cs typeface="Times New Roman" panose="02020603050405020304" pitchFamily="18" charset="0"/>
              </a:rPr>
              <a:t> </a:t>
            </a:r>
            <a:endParaRPr lang="es-EC" sz="1300" dirty="0" smtClean="0">
              <a:solidFill>
                <a:schemeClr val="tx1"/>
              </a:solidFill>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v"/>
            </a:pPr>
            <a:r>
              <a:rPr lang="es-EC" sz="1300" dirty="0">
                <a:solidFill>
                  <a:schemeClr val="tx1"/>
                </a:solidFill>
                <a:latin typeface="Times New Roman" panose="02020603050405020304" pitchFamily="18" charset="0"/>
                <a:cs typeface="Times New Roman" panose="02020603050405020304" pitchFamily="18" charset="0"/>
              </a:rPr>
              <a:t>Tener una mejor información para la toma de decisiones acertadas las cuales favorezcan el crecimiento de la microempresa</a:t>
            </a:r>
          </a:p>
          <a:p>
            <a:endParaRPr lang="es-EC" sz="1300" dirty="0">
              <a:solidFill>
                <a:schemeClr val="tx1"/>
              </a:solidFill>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v"/>
            </a:pPr>
            <a:r>
              <a:rPr lang="es-EC" sz="1300" dirty="0">
                <a:solidFill>
                  <a:schemeClr val="tx1"/>
                </a:solidFill>
                <a:latin typeface="Times New Roman" panose="02020603050405020304" pitchFamily="18" charset="0"/>
                <a:cs typeface="Times New Roman" panose="02020603050405020304" pitchFamily="18" charset="0"/>
              </a:rPr>
              <a:t>Proporciona una información real expresada en términos más precisos, lo cual ayudará a resolver como grado de precisión los problemas que pueden presentarse en el negocio</a:t>
            </a:r>
          </a:p>
        </p:txBody>
      </p:sp>
      <p:sp>
        <p:nvSpPr>
          <p:cNvPr id="18" name="17 Rectángulo redondeado"/>
          <p:cNvSpPr/>
          <p:nvPr/>
        </p:nvSpPr>
        <p:spPr>
          <a:xfrm>
            <a:off x="2940348" y="638846"/>
            <a:ext cx="3481288" cy="1656184"/>
          </a:xfrm>
          <a:prstGeom prst="roundRect">
            <a:avLst>
              <a:gd name="adj" fmla="val 783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300" dirty="0">
                <a:solidFill>
                  <a:schemeClr val="tx1"/>
                </a:solidFill>
                <a:latin typeface="Times New Roman" panose="02020603050405020304" pitchFamily="18" charset="0"/>
                <a:cs typeface="Times New Roman" panose="02020603050405020304" pitchFamily="18" charset="0"/>
              </a:rPr>
              <a:t>I</a:t>
            </a:r>
            <a:r>
              <a:rPr lang="es-EC" sz="1300" dirty="0" smtClean="0">
                <a:solidFill>
                  <a:schemeClr val="tx1"/>
                </a:solidFill>
                <a:latin typeface="Times New Roman" panose="02020603050405020304" pitchFamily="18" charset="0"/>
                <a:cs typeface="Times New Roman" panose="02020603050405020304" pitchFamily="18" charset="0"/>
              </a:rPr>
              <a:t>nvestigación </a:t>
            </a:r>
            <a:r>
              <a:rPr lang="es-EC" sz="1300" dirty="0">
                <a:solidFill>
                  <a:schemeClr val="tx1"/>
                </a:solidFill>
                <a:latin typeface="Times New Roman" panose="02020603050405020304" pitchFamily="18" charset="0"/>
                <a:cs typeface="Times New Roman" panose="02020603050405020304" pitchFamily="18" charset="0"/>
              </a:rPr>
              <a:t>de mercados es la función que enlaza al consumidor, al cliente y al público con el comercializador a través de la información, esta información se utiliza para poder identificar y definir oportunidades y los problemas de </a:t>
            </a:r>
            <a:r>
              <a:rPr lang="es-EC" sz="1300" dirty="0" smtClean="0">
                <a:solidFill>
                  <a:schemeClr val="tx1"/>
                </a:solidFill>
                <a:latin typeface="Times New Roman" panose="02020603050405020304" pitchFamily="18" charset="0"/>
                <a:cs typeface="Times New Roman" panose="02020603050405020304" pitchFamily="18" charset="0"/>
              </a:rPr>
              <a:t>comercialización.</a:t>
            </a:r>
            <a:endParaRPr lang="es-EC" sz="1300" dirty="0">
              <a:solidFill>
                <a:schemeClr val="tx1"/>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179512" y="1124171"/>
            <a:ext cx="1987906" cy="810245"/>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black"/>
                </a:solidFill>
                <a:latin typeface="Times New Roman" panose="02020603050405020304" pitchFamily="18" charset="0"/>
                <a:cs typeface="Times New Roman" panose="02020603050405020304" pitchFamily="18" charset="0"/>
              </a:rPr>
              <a:t>INVESTIGACIÓN DE MERCADO</a:t>
            </a:r>
            <a:endParaRPr lang="es-EC" sz="1600" b="1" dirty="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a:off x="2167418" y="1520609"/>
            <a:ext cx="64592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Tree>
    <p:extLst>
      <p:ext uri="{BB962C8B-B14F-4D97-AF65-F5344CB8AC3E}">
        <p14:creationId xmlns:p14="http://schemas.microsoft.com/office/powerpoint/2010/main" val="273707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927" y="116632"/>
            <a:ext cx="8941225" cy="6624736"/>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1" name="10 Flecha derecha"/>
          <p:cNvSpPr/>
          <p:nvPr/>
        </p:nvSpPr>
        <p:spPr>
          <a:xfrm rot="5400000" flipV="1">
            <a:off x="4828242" y="1385702"/>
            <a:ext cx="279603" cy="45719"/>
          </a:xfrm>
          <a:prstGeom prst="rightArrow">
            <a:avLst>
              <a:gd name="adj1" fmla="val 50000"/>
              <a:gd name="adj2" fmla="val 40538"/>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0" name="9 Rectángulo redondeado"/>
          <p:cNvSpPr/>
          <p:nvPr/>
        </p:nvSpPr>
        <p:spPr>
          <a:xfrm>
            <a:off x="1187624" y="1590082"/>
            <a:ext cx="7632848" cy="2054942"/>
          </a:xfrm>
          <a:prstGeom prst="roundRect">
            <a:avLst/>
          </a:prstGeom>
          <a:solidFill>
            <a:srgbClr val="A5E5B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Aft>
                <a:spcPts val="0"/>
              </a:spcAft>
              <a:buFont typeface="Wingdings"/>
              <a:buChar char=""/>
            </a:pPr>
            <a:r>
              <a:rPr lang="es-EC" sz="1200" dirty="0" smtClean="0">
                <a:solidFill>
                  <a:srgbClr val="000000"/>
                </a:solidFill>
                <a:latin typeface="Times New Roman" panose="02020603050405020304" pitchFamily="18" charset="0"/>
                <a:ea typeface="Calibri"/>
                <a:cs typeface="Times New Roman" panose="02020603050405020304" pitchFamily="18" charset="0"/>
              </a:rPr>
              <a:t>La </a:t>
            </a:r>
            <a:r>
              <a:rPr lang="es-EC" sz="1200" dirty="0">
                <a:solidFill>
                  <a:srgbClr val="000000"/>
                </a:solidFill>
                <a:latin typeface="Times New Roman" panose="02020603050405020304" pitchFamily="18" charset="0"/>
                <a:ea typeface="Calibri"/>
                <a:cs typeface="Times New Roman" panose="02020603050405020304" pitchFamily="18" charset="0"/>
              </a:rPr>
              <a:t>segmentación permite identificar grupos de consumidores con necesidades similares y analizar las características y el comportamiento de compra de dichos grupos</a:t>
            </a:r>
            <a:r>
              <a:rPr lang="es-EC" sz="1200" dirty="0" smtClean="0">
                <a:solidFill>
                  <a:srgbClr val="000000"/>
                </a:solidFill>
                <a:latin typeface="Times New Roman" panose="02020603050405020304" pitchFamily="18" charset="0"/>
                <a:ea typeface="Calibri"/>
                <a:cs typeface="Times New Roman" panose="02020603050405020304" pitchFamily="18" charset="0"/>
              </a:rPr>
              <a:t>.</a:t>
            </a:r>
            <a:r>
              <a:rPr lang="es-EC" sz="1200" dirty="0">
                <a:solidFill>
                  <a:srgbClr val="000000"/>
                </a:solidFill>
                <a:latin typeface="Times New Roman" panose="02020603050405020304" pitchFamily="18" charset="0"/>
                <a:ea typeface="Calibri"/>
                <a:cs typeface="Times New Roman" panose="02020603050405020304" pitchFamily="18" charset="0"/>
              </a:rPr>
              <a:t> </a:t>
            </a:r>
            <a:endParaRPr lang="es-EC" sz="1200" dirty="0" smtClean="0">
              <a:latin typeface="Times New Roman" panose="02020603050405020304" pitchFamily="18" charset="0"/>
              <a:ea typeface="Calibri"/>
              <a:cs typeface="Times New Roman" panose="02020603050405020304" pitchFamily="18" charset="0"/>
            </a:endParaRPr>
          </a:p>
          <a:p>
            <a:pPr marL="342900" lvl="0" indent="-342900" algn="just">
              <a:lnSpc>
                <a:spcPct val="150000"/>
              </a:lnSpc>
              <a:spcAft>
                <a:spcPts val="0"/>
              </a:spcAft>
              <a:buFont typeface="Wingdings"/>
              <a:buChar char=""/>
            </a:pPr>
            <a:r>
              <a:rPr lang="es-EC" sz="1200" dirty="0" smtClean="0">
                <a:solidFill>
                  <a:srgbClr val="000000"/>
                </a:solidFill>
                <a:latin typeface="Times New Roman" panose="02020603050405020304" pitchFamily="18" charset="0"/>
                <a:ea typeface="Calibri"/>
                <a:cs typeface="Times New Roman" panose="02020603050405020304" pitchFamily="18" charset="0"/>
              </a:rPr>
              <a:t>La segmentación aporta información que permite a los mercadólogos diseñar mezclas de marketing a la medida específica de las características y deseos de uno o más de los segmentos.</a:t>
            </a:r>
            <a:r>
              <a:rPr lang="es-EC" sz="1200" dirty="0">
                <a:solidFill>
                  <a:srgbClr val="000000"/>
                </a:solidFill>
                <a:latin typeface="Times New Roman" panose="02020603050405020304" pitchFamily="18" charset="0"/>
                <a:ea typeface="Calibri"/>
                <a:cs typeface="Times New Roman" panose="02020603050405020304" pitchFamily="18" charset="0"/>
              </a:rPr>
              <a:t> </a:t>
            </a:r>
            <a:endParaRPr lang="es-EC" sz="1200" dirty="0">
              <a:latin typeface="Times New Roman" panose="02020603050405020304" pitchFamily="18" charset="0"/>
              <a:ea typeface="Calibri"/>
              <a:cs typeface="Times New Roman" panose="02020603050405020304" pitchFamily="18" charset="0"/>
            </a:endParaRPr>
          </a:p>
          <a:p>
            <a:pPr marL="342900" lvl="0" indent="-342900" algn="just">
              <a:lnSpc>
                <a:spcPct val="150000"/>
              </a:lnSpc>
              <a:spcAft>
                <a:spcPts val="0"/>
              </a:spcAft>
              <a:buFont typeface="Wingdings"/>
              <a:buChar char=""/>
            </a:pPr>
            <a:r>
              <a:rPr lang="es-EC" sz="1200" dirty="0">
                <a:solidFill>
                  <a:srgbClr val="000000"/>
                </a:solidFill>
                <a:latin typeface="Times New Roman" panose="02020603050405020304" pitchFamily="18" charset="0"/>
                <a:ea typeface="Calibri"/>
                <a:cs typeface="Times New Roman" panose="02020603050405020304" pitchFamily="18" charset="0"/>
              </a:rPr>
              <a:t>La segmentación esta en concordancia con el concepto de marketing: satisfacción de las necesidades y deseos del consumidor, y que se cumplan los objetivos del negocio.</a:t>
            </a:r>
            <a:endParaRPr lang="es-EC" sz="1200" dirty="0">
              <a:effectLst/>
              <a:latin typeface="Times New Roman" panose="02020603050405020304" pitchFamily="18" charset="0"/>
              <a:ea typeface="Calibri"/>
              <a:cs typeface="Times New Roman" panose="02020603050405020304" pitchFamily="18" charset="0"/>
            </a:endParaRPr>
          </a:p>
        </p:txBody>
      </p:sp>
      <p:sp>
        <p:nvSpPr>
          <p:cNvPr id="18" name="17 Rectángulo redondeado"/>
          <p:cNvSpPr/>
          <p:nvPr/>
        </p:nvSpPr>
        <p:spPr>
          <a:xfrm>
            <a:off x="3059832" y="360350"/>
            <a:ext cx="3816424" cy="1008111"/>
          </a:xfrm>
          <a:prstGeom prst="roundRect">
            <a:avLst>
              <a:gd name="adj" fmla="val 783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solidFill>
                  <a:schemeClr val="tx1"/>
                </a:solidFill>
                <a:latin typeface="Times New Roman" panose="02020603050405020304" pitchFamily="18" charset="0"/>
                <a:cs typeface="Times New Roman" panose="02020603050405020304" pitchFamily="18" charset="0"/>
              </a:rPr>
              <a:t>La </a:t>
            </a:r>
            <a:r>
              <a:rPr lang="es-EC" sz="1200" dirty="0">
                <a:solidFill>
                  <a:schemeClr val="tx1"/>
                </a:solidFill>
                <a:latin typeface="Times New Roman" panose="02020603050405020304" pitchFamily="18" charset="0"/>
                <a:cs typeface="Times New Roman" panose="02020603050405020304" pitchFamily="18" charset="0"/>
              </a:rPr>
              <a:t>creación de la microempresa en la ciudad de Atacames, será necesario establecer con precisión el estudio de la segmentación de mercados, con el fin de poder seleccionar de manera clara a qué tipo de mercado llegarán las artesanías producidas en tagua.</a:t>
            </a:r>
          </a:p>
        </p:txBody>
      </p:sp>
      <p:sp>
        <p:nvSpPr>
          <p:cNvPr id="19" name="18 Rectángulo redondeado"/>
          <p:cNvSpPr/>
          <p:nvPr/>
        </p:nvSpPr>
        <p:spPr>
          <a:xfrm>
            <a:off x="179512" y="558216"/>
            <a:ext cx="1987906" cy="810245"/>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black"/>
                </a:solidFill>
                <a:latin typeface="Times New Roman" panose="02020603050405020304" pitchFamily="18" charset="0"/>
                <a:cs typeface="Times New Roman" panose="02020603050405020304" pitchFamily="18" charset="0"/>
              </a:rPr>
              <a:t>SEGMENTACIÓN DE MERCADO</a:t>
            </a:r>
            <a:endParaRPr lang="es-EC" sz="1600" b="1" dirty="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a:off x="2194000" y="963339"/>
            <a:ext cx="865832" cy="45719"/>
          </a:xfrm>
          <a:prstGeom prst="right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9" name="8 Rectángulo redondeado"/>
          <p:cNvSpPr/>
          <p:nvPr/>
        </p:nvSpPr>
        <p:spPr>
          <a:xfrm>
            <a:off x="2187634" y="3789040"/>
            <a:ext cx="5400600" cy="2880320"/>
          </a:xfrm>
          <a:prstGeom prst="roundRect">
            <a:avLst>
              <a:gd name="adj" fmla="val 7835"/>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endParaRPr lang="es-EC" sz="1200" dirty="0">
              <a:solidFill>
                <a:schemeClr val="tx1"/>
              </a:solidFill>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789040"/>
            <a:ext cx="532049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23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260648"/>
            <a:ext cx="8808906" cy="6466128"/>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  </a:t>
            </a:r>
          </a:p>
        </p:txBody>
      </p:sp>
      <p:sp>
        <p:nvSpPr>
          <p:cNvPr id="2" name="1 Rectángulo redondeado"/>
          <p:cNvSpPr/>
          <p:nvPr/>
        </p:nvSpPr>
        <p:spPr>
          <a:xfrm>
            <a:off x="611560" y="761908"/>
            <a:ext cx="2341168"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SEGMENTACIÓN</a:t>
            </a:r>
          </a:p>
          <a:p>
            <a:pPr algn="ctr"/>
            <a:r>
              <a:rPr lang="es-EC" b="1" dirty="0" smtClean="0">
                <a:solidFill>
                  <a:schemeClr val="tx1"/>
                </a:solidFill>
                <a:latin typeface="Arial" panose="020B0604020202020204" pitchFamily="34" charset="0"/>
                <a:cs typeface="Arial" panose="020B0604020202020204" pitchFamily="34" charset="0"/>
              </a:rPr>
              <a:t>GEOGRÁFICA</a:t>
            </a:r>
            <a:endParaRPr lang="es-EC" b="1" dirty="0">
              <a:solidFill>
                <a:schemeClr val="tx1"/>
              </a:solidFill>
              <a:latin typeface="Arial" panose="020B0604020202020204" pitchFamily="34" charset="0"/>
              <a:cs typeface="Arial" panose="020B0604020202020204" pitchFamily="34" charset="0"/>
            </a:endParaRPr>
          </a:p>
        </p:txBody>
      </p:sp>
      <p:sp>
        <p:nvSpPr>
          <p:cNvPr id="16" name="15 Flecha derecha"/>
          <p:cNvSpPr/>
          <p:nvPr/>
        </p:nvSpPr>
        <p:spPr>
          <a:xfrm rot="20788628">
            <a:off x="2947708" y="842421"/>
            <a:ext cx="153306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Flecha derecha"/>
          <p:cNvSpPr/>
          <p:nvPr/>
        </p:nvSpPr>
        <p:spPr>
          <a:xfrm>
            <a:off x="2952728" y="1065564"/>
            <a:ext cx="148699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13 Rectángulo redondeado"/>
          <p:cNvSpPr/>
          <p:nvPr/>
        </p:nvSpPr>
        <p:spPr>
          <a:xfrm>
            <a:off x="4543144" y="1988839"/>
            <a:ext cx="2323442" cy="504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a:t>Segmentación por edad</a:t>
            </a:r>
            <a:endParaRPr lang="es-ES" sz="1200" b="1" dirty="0" smtClean="0">
              <a:latin typeface="Times New Roman" panose="02020603050405020304" pitchFamily="18" charset="0"/>
              <a:cs typeface="Times New Roman" panose="02020603050405020304" pitchFamily="18" charset="0"/>
            </a:endParaRPr>
          </a:p>
        </p:txBody>
      </p:sp>
      <p:sp>
        <p:nvSpPr>
          <p:cNvPr id="15" name="14 Rectángulo redondeado"/>
          <p:cNvSpPr/>
          <p:nvPr/>
        </p:nvSpPr>
        <p:spPr>
          <a:xfrm>
            <a:off x="4499992" y="862137"/>
            <a:ext cx="2257721" cy="40662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smtClean="0">
                <a:latin typeface="Times New Roman" panose="02020603050405020304" pitchFamily="18" charset="0"/>
                <a:cs typeface="Times New Roman" panose="02020603050405020304" pitchFamily="18" charset="0"/>
              </a:rPr>
              <a:t>Densidad del mercado</a:t>
            </a:r>
            <a:endParaRPr lang="es-EC" sz="1200" b="1" dirty="0">
              <a:solidFill>
                <a:schemeClr val="tx1"/>
              </a:solidFill>
              <a:latin typeface="Times New Roman" panose="02020603050405020304" pitchFamily="18" charset="0"/>
              <a:cs typeface="Times New Roman" panose="02020603050405020304" pitchFamily="18" charset="0"/>
            </a:endParaRPr>
          </a:p>
        </p:txBody>
      </p:sp>
      <p:sp>
        <p:nvSpPr>
          <p:cNvPr id="13" name="12 Rectángulo redondeado"/>
          <p:cNvSpPr/>
          <p:nvPr/>
        </p:nvSpPr>
        <p:spPr>
          <a:xfrm>
            <a:off x="4523119" y="1412776"/>
            <a:ext cx="2240041" cy="35267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000" b="1" dirty="0"/>
              <a:t> </a:t>
            </a:r>
            <a:r>
              <a:rPr lang="es-EC" sz="1200" b="1" dirty="0" smtClean="0">
                <a:latin typeface="Times New Roman" panose="02020603050405020304" pitchFamily="18" charset="0"/>
                <a:cs typeface="Times New Roman" panose="02020603050405020304" pitchFamily="18" charset="0"/>
              </a:rPr>
              <a:t>Clima</a:t>
            </a:r>
            <a:endParaRPr lang="es-EC" sz="1200" b="1" dirty="0">
              <a:solidFill>
                <a:schemeClr val="tx1"/>
              </a:solidFill>
              <a:latin typeface="Times New Roman" panose="02020603050405020304" pitchFamily="18" charset="0"/>
              <a:cs typeface="Times New Roman" panose="02020603050405020304" pitchFamily="18" charset="0"/>
            </a:endParaRPr>
          </a:p>
        </p:txBody>
      </p:sp>
      <p:sp>
        <p:nvSpPr>
          <p:cNvPr id="19" name="18 Flecha derecha"/>
          <p:cNvSpPr/>
          <p:nvPr/>
        </p:nvSpPr>
        <p:spPr>
          <a:xfrm rot="1050616" flipV="1">
            <a:off x="2910427" y="1346734"/>
            <a:ext cx="165728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19 Rectángulo redondeado"/>
          <p:cNvSpPr/>
          <p:nvPr/>
        </p:nvSpPr>
        <p:spPr>
          <a:xfrm>
            <a:off x="695369" y="3135969"/>
            <a:ext cx="2341168" cy="78427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SEGMENTACIÓN</a:t>
            </a:r>
          </a:p>
          <a:p>
            <a:pPr algn="ctr"/>
            <a:r>
              <a:rPr lang="es-EC" b="1" dirty="0" smtClean="0">
                <a:solidFill>
                  <a:schemeClr val="tx1"/>
                </a:solidFill>
                <a:latin typeface="Arial" panose="020B0604020202020204" pitchFamily="34" charset="0"/>
                <a:cs typeface="Arial" panose="020B0604020202020204" pitchFamily="34" charset="0"/>
              </a:rPr>
              <a:t>DEMOGRÁFICA</a:t>
            </a:r>
            <a:endParaRPr lang="es-EC" b="1" dirty="0">
              <a:solidFill>
                <a:schemeClr val="tx1"/>
              </a:solidFill>
              <a:latin typeface="Arial" panose="020B0604020202020204" pitchFamily="34" charset="0"/>
              <a:cs typeface="Arial" panose="020B0604020202020204" pitchFamily="34" charset="0"/>
            </a:endParaRPr>
          </a:p>
        </p:txBody>
      </p:sp>
      <p:sp>
        <p:nvSpPr>
          <p:cNvPr id="22" name="21 Rectángulo redondeado"/>
          <p:cNvSpPr/>
          <p:nvPr/>
        </p:nvSpPr>
        <p:spPr>
          <a:xfrm>
            <a:off x="4439718" y="369716"/>
            <a:ext cx="2317995" cy="39854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smtClean="0">
                <a:latin typeface="Times New Roman" panose="02020603050405020304" pitchFamily="18" charset="0"/>
                <a:cs typeface="Times New Roman" panose="02020603050405020304" pitchFamily="18" charset="0"/>
              </a:rPr>
              <a:t>Regiones o zonas</a:t>
            </a:r>
            <a:endParaRPr lang="es-ES" sz="1200" b="1" dirty="0" smtClean="0">
              <a:latin typeface="Times New Roman" panose="02020603050405020304" pitchFamily="18" charset="0"/>
              <a:cs typeface="Times New Roman" panose="02020603050405020304" pitchFamily="18" charset="0"/>
            </a:endParaRPr>
          </a:p>
        </p:txBody>
      </p:sp>
      <p:sp>
        <p:nvSpPr>
          <p:cNvPr id="23" name="22 Rectángulo redondeado"/>
          <p:cNvSpPr/>
          <p:nvPr/>
        </p:nvSpPr>
        <p:spPr>
          <a:xfrm>
            <a:off x="4523119" y="2636912"/>
            <a:ext cx="2323442" cy="504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a:t>Segmentación por sexo</a:t>
            </a:r>
            <a:endParaRPr lang="es-ES" sz="1200" b="1" dirty="0" smtClean="0">
              <a:latin typeface="Times New Roman" panose="02020603050405020304" pitchFamily="18" charset="0"/>
              <a:cs typeface="Times New Roman" panose="02020603050405020304" pitchFamily="18" charset="0"/>
            </a:endParaRPr>
          </a:p>
        </p:txBody>
      </p:sp>
      <p:sp>
        <p:nvSpPr>
          <p:cNvPr id="24" name="23 Rectángulo redondeado"/>
          <p:cNvSpPr/>
          <p:nvPr/>
        </p:nvSpPr>
        <p:spPr>
          <a:xfrm>
            <a:off x="4535646" y="3301522"/>
            <a:ext cx="2298388" cy="504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a:t>Segmentación por ingresos</a:t>
            </a:r>
            <a:endParaRPr lang="es-ES" sz="1200" b="1" dirty="0" smtClean="0">
              <a:latin typeface="Times New Roman" panose="02020603050405020304" pitchFamily="18" charset="0"/>
              <a:cs typeface="Times New Roman" panose="02020603050405020304" pitchFamily="18" charset="0"/>
            </a:endParaRPr>
          </a:p>
        </p:txBody>
      </p:sp>
      <p:sp>
        <p:nvSpPr>
          <p:cNvPr id="25" name="24 Flecha derecha"/>
          <p:cNvSpPr/>
          <p:nvPr/>
        </p:nvSpPr>
        <p:spPr>
          <a:xfrm rot="20118600">
            <a:off x="3016493" y="3095153"/>
            <a:ext cx="153306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25 Flecha derecha"/>
          <p:cNvSpPr/>
          <p:nvPr/>
        </p:nvSpPr>
        <p:spPr>
          <a:xfrm>
            <a:off x="3062559" y="3530690"/>
            <a:ext cx="146239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26 Flecha derecha"/>
          <p:cNvSpPr/>
          <p:nvPr/>
        </p:nvSpPr>
        <p:spPr>
          <a:xfrm rot="1497338" flipV="1">
            <a:off x="2994837" y="3936364"/>
            <a:ext cx="165728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8" name="27 Rectángulo redondeado"/>
          <p:cNvSpPr/>
          <p:nvPr/>
        </p:nvSpPr>
        <p:spPr>
          <a:xfrm>
            <a:off x="4588866" y="4545124"/>
            <a:ext cx="2298388" cy="504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a:t>Segmentación por ciclo de vida familiar</a:t>
            </a:r>
            <a:endParaRPr lang="es-ES" sz="1200" b="1" dirty="0" smtClean="0">
              <a:latin typeface="Times New Roman" panose="02020603050405020304" pitchFamily="18" charset="0"/>
              <a:cs typeface="Times New Roman" panose="02020603050405020304" pitchFamily="18" charset="0"/>
            </a:endParaRPr>
          </a:p>
        </p:txBody>
      </p:sp>
      <p:sp>
        <p:nvSpPr>
          <p:cNvPr id="29" name="28 Rectángulo redondeado"/>
          <p:cNvSpPr/>
          <p:nvPr/>
        </p:nvSpPr>
        <p:spPr>
          <a:xfrm>
            <a:off x="4568198" y="3946946"/>
            <a:ext cx="2298388" cy="50405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a:t>Segmentación étnica</a:t>
            </a:r>
            <a:endParaRPr lang="es-ES" sz="1200" b="1" dirty="0" smtClean="0">
              <a:latin typeface="Times New Roman" panose="02020603050405020304" pitchFamily="18" charset="0"/>
              <a:cs typeface="Times New Roman" panose="02020603050405020304" pitchFamily="18" charset="0"/>
            </a:endParaRPr>
          </a:p>
        </p:txBody>
      </p:sp>
      <p:sp>
        <p:nvSpPr>
          <p:cNvPr id="30" name="29 Flecha derecha"/>
          <p:cNvSpPr/>
          <p:nvPr/>
        </p:nvSpPr>
        <p:spPr>
          <a:xfrm rot="1994462">
            <a:off x="2902529" y="4298061"/>
            <a:ext cx="179112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1" name="30 Flecha derecha"/>
          <p:cNvSpPr/>
          <p:nvPr/>
        </p:nvSpPr>
        <p:spPr>
          <a:xfrm rot="19446137">
            <a:off x="2910746" y="2746561"/>
            <a:ext cx="17397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20 Rectángulo redondeado"/>
          <p:cNvSpPr/>
          <p:nvPr/>
        </p:nvSpPr>
        <p:spPr>
          <a:xfrm>
            <a:off x="585916" y="5661248"/>
            <a:ext cx="2560074" cy="600412"/>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s-ES" b="1" dirty="0" smtClean="0">
              <a:solidFill>
                <a:schemeClr val="tx1"/>
              </a:solidFill>
              <a:latin typeface="Arial" panose="020B0604020202020204" pitchFamily="34" charset="0"/>
              <a:cs typeface="Arial" panose="020B0604020202020204" pitchFamily="34" charset="0"/>
            </a:endParaRPr>
          </a:p>
          <a:p>
            <a:pPr marL="0" lvl="1" algn="ctr"/>
            <a:r>
              <a:rPr lang="es-EC" sz="1600" b="1" dirty="0" smtClean="0">
                <a:solidFill>
                  <a:schemeClr val="tx1"/>
                </a:solidFill>
                <a:latin typeface="Times New Roman" panose="02020603050405020304" pitchFamily="18" charset="0"/>
                <a:cs typeface="Times New Roman" panose="02020603050405020304" pitchFamily="18" charset="0"/>
              </a:rPr>
              <a:t>SEGMENTACIÓN </a:t>
            </a:r>
            <a:r>
              <a:rPr lang="es-EC" sz="1600" b="1" dirty="0">
                <a:solidFill>
                  <a:schemeClr val="tx1"/>
                </a:solidFill>
                <a:latin typeface="Times New Roman" panose="02020603050405020304" pitchFamily="18" charset="0"/>
                <a:cs typeface="Times New Roman" panose="02020603050405020304" pitchFamily="18" charset="0"/>
              </a:rPr>
              <a:t>PSICOGRÁFICA</a:t>
            </a:r>
            <a:endParaRPr lang="es-EC" sz="1600" dirty="0">
              <a:solidFill>
                <a:schemeClr val="tx1"/>
              </a:solidFill>
              <a:latin typeface="Times New Roman" panose="02020603050405020304" pitchFamily="18" charset="0"/>
              <a:cs typeface="Times New Roman" panose="02020603050405020304" pitchFamily="18" charset="0"/>
            </a:endParaRPr>
          </a:p>
          <a:p>
            <a:pPr algn="ctr"/>
            <a:r>
              <a:rPr lang="es-ES" b="1" dirty="0" smtClean="0">
                <a:solidFill>
                  <a:schemeClr val="tx1"/>
                </a:solidFill>
              </a:rPr>
              <a:t> </a:t>
            </a:r>
            <a:endParaRPr lang="es-EC" b="1" dirty="0">
              <a:solidFill>
                <a:schemeClr val="tx1"/>
              </a:solidFill>
              <a:latin typeface="Arial" panose="020B0604020202020204" pitchFamily="34" charset="0"/>
              <a:cs typeface="Arial" panose="020B0604020202020204" pitchFamily="34" charset="0"/>
            </a:endParaRPr>
          </a:p>
        </p:txBody>
      </p:sp>
      <p:sp>
        <p:nvSpPr>
          <p:cNvPr id="32" name="31 Rectángulo redondeado"/>
          <p:cNvSpPr/>
          <p:nvPr/>
        </p:nvSpPr>
        <p:spPr>
          <a:xfrm>
            <a:off x="3542928" y="5313382"/>
            <a:ext cx="5277544" cy="1296144"/>
          </a:xfrm>
          <a:prstGeom prst="roundRect">
            <a:avLst>
              <a:gd name="adj" fmla="val 783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t> </a:t>
            </a:r>
            <a:r>
              <a:rPr lang="es-EC" sz="1200" dirty="0">
                <a:solidFill>
                  <a:schemeClr val="tx1"/>
                </a:solidFill>
                <a:latin typeface="Times New Roman" panose="02020603050405020304" pitchFamily="18" charset="0"/>
                <a:cs typeface="Times New Roman" panose="02020603050405020304" pitchFamily="18" charset="0"/>
              </a:rPr>
              <a:t>Para delimitar de mejor manera el proyecto en estudio y poder obtener resultados más reales y exactos, se tomara en primera instancia la población de la ciudad de Atacames la cual según el Censo de Población y Vivienda realizado por el INEC en el año 2010, determina una población de 16.855 habitantes. Siendo su mayor población hombres con 8.525 la cual representa el 50.58% y mujeres son 8.330 que representa el 49.42%.</a:t>
            </a:r>
          </a:p>
        </p:txBody>
      </p:sp>
      <p:sp>
        <p:nvSpPr>
          <p:cNvPr id="33" name="32 Flecha derecha"/>
          <p:cNvSpPr/>
          <p:nvPr/>
        </p:nvSpPr>
        <p:spPr>
          <a:xfrm>
            <a:off x="3214944" y="5951513"/>
            <a:ext cx="32798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Tree>
    <p:extLst>
      <p:ext uri="{BB962C8B-B14F-4D97-AF65-F5344CB8AC3E}">
        <p14:creationId xmlns:p14="http://schemas.microsoft.com/office/powerpoint/2010/main" val="207890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1960" y="260648"/>
            <a:ext cx="8904713" cy="6406628"/>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5" name="4 Flecha doblada hacia arriba"/>
          <p:cNvSpPr/>
          <p:nvPr/>
        </p:nvSpPr>
        <p:spPr>
          <a:xfrm rot="16200000" flipV="1">
            <a:off x="1958167" y="3255892"/>
            <a:ext cx="45719" cy="562237"/>
          </a:xfrm>
          <a:prstGeom prst="bentUpArrow">
            <a:avLst>
              <a:gd name="adj1" fmla="val 3267"/>
              <a:gd name="adj2" fmla="val 6889"/>
              <a:gd name="adj3" fmla="val 13409"/>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5" name="14 Rectángulo redondeado"/>
          <p:cNvSpPr/>
          <p:nvPr/>
        </p:nvSpPr>
        <p:spPr>
          <a:xfrm>
            <a:off x="81959" y="3123580"/>
            <a:ext cx="1656185" cy="826863"/>
          </a:xfrm>
          <a:prstGeom prst="round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black"/>
                </a:solidFill>
                <a:latin typeface="Times New Roman" panose="02020603050405020304" pitchFamily="18" charset="0"/>
                <a:cs typeface="Times New Roman" panose="02020603050405020304" pitchFamily="18" charset="0"/>
              </a:rPr>
              <a:t>TAMAÑO DE LA MUESTRA</a:t>
            </a:r>
            <a:endParaRPr lang="es-EC" sz="1600" b="1" dirty="0">
              <a:solidFill>
                <a:prstClr val="black"/>
              </a:solidFill>
              <a:latin typeface="Times New Roman" panose="02020603050405020304" pitchFamily="18" charset="0"/>
              <a:cs typeface="Times New Roman" panose="02020603050405020304" pitchFamily="18" charset="0"/>
            </a:endParaRPr>
          </a:p>
        </p:txBody>
      </p:sp>
      <p:sp>
        <p:nvSpPr>
          <p:cNvPr id="16" name="15 Rectángulo redondeado"/>
          <p:cNvSpPr/>
          <p:nvPr/>
        </p:nvSpPr>
        <p:spPr>
          <a:xfrm>
            <a:off x="2267831" y="1124744"/>
            <a:ext cx="6552728" cy="4824536"/>
          </a:xfrm>
          <a:prstGeom prst="round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s-EC" sz="1200" dirty="0" smtClean="0">
                <a:solidFill>
                  <a:srgbClr val="000000"/>
                </a:solidFill>
                <a:latin typeface="Times New Roman"/>
                <a:ea typeface="Calibri"/>
                <a:cs typeface="Times New Roman"/>
              </a:rPr>
              <a:t>.</a:t>
            </a:r>
            <a:endParaRPr lang="es-EC" sz="1100" dirty="0">
              <a:solidFill>
                <a:prstClr val="black"/>
              </a:solidFill>
              <a:latin typeface="Calibri"/>
              <a:ea typeface="Calibri"/>
              <a:cs typeface="Times New Roman"/>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3" y="1124744"/>
            <a:ext cx="63017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02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249257"/>
            <a:ext cx="8708146" cy="6477520"/>
          </a:xfrm>
        </p:spPr>
        <p:style>
          <a:lnRef idx="2">
            <a:schemeClr val="accent1"/>
          </a:lnRef>
          <a:fillRef idx="1">
            <a:schemeClr val="lt1"/>
          </a:fillRef>
          <a:effectRef idx="0">
            <a:schemeClr val="accent1"/>
          </a:effectRef>
          <a:fontRef idx="minor">
            <a:schemeClr val="dk1"/>
          </a:fontRef>
        </p:style>
        <p:txBody>
          <a:bodyPr>
            <a:normAutofit/>
          </a:bodyPr>
          <a:lstStyle/>
          <a:p>
            <a:pPr algn="just">
              <a:lnSpc>
                <a:spcPct val="150000"/>
              </a:lnSpc>
            </a:pPr>
            <a:endParaRPr lang="es-EC" sz="2800" b="1" dirty="0" smtClean="0">
              <a:solidFill>
                <a:srgbClr val="000000"/>
              </a:solidFill>
              <a:latin typeface="Times New Roman"/>
              <a:ea typeface="Calibri"/>
              <a:cs typeface="Times New Roman"/>
            </a:endParaRPr>
          </a:p>
          <a:p>
            <a:pPr algn="ctr">
              <a:lnSpc>
                <a:spcPct val="150000"/>
              </a:lnSpc>
            </a:pPr>
            <a:r>
              <a:rPr lang="es-EC" sz="1800" b="1" dirty="0" smtClean="0">
                <a:solidFill>
                  <a:srgbClr val="000000"/>
                </a:solidFill>
                <a:latin typeface="Times New Roman"/>
                <a:ea typeface="Calibri"/>
                <a:cs typeface="Times New Roman"/>
              </a:rPr>
              <a:t>¿Qué </a:t>
            </a:r>
            <a:r>
              <a:rPr lang="es-EC" sz="1800" b="1" dirty="0">
                <a:solidFill>
                  <a:srgbClr val="000000"/>
                </a:solidFill>
                <a:latin typeface="Times New Roman"/>
                <a:ea typeface="Calibri"/>
                <a:cs typeface="Times New Roman"/>
              </a:rPr>
              <a:t>tipo de artesanías de tagua son de su preferencia</a:t>
            </a:r>
            <a:r>
              <a:rPr lang="es-EC" sz="2800" b="1" dirty="0">
                <a:solidFill>
                  <a:srgbClr val="000000"/>
                </a:solidFill>
                <a:latin typeface="Times New Roman"/>
                <a:ea typeface="Calibri"/>
                <a:cs typeface="Times New Roman"/>
              </a:rPr>
              <a:t>?</a:t>
            </a:r>
            <a:endParaRPr lang="es-EC" sz="2400" dirty="0">
              <a:effectLst/>
              <a:latin typeface="Calibri"/>
              <a:ea typeface="Calibri"/>
              <a:cs typeface="Times New Roman"/>
            </a:endParaRPr>
          </a:p>
        </p:txBody>
      </p:sp>
      <p:graphicFrame>
        <p:nvGraphicFramePr>
          <p:cNvPr id="9" name="8 Tabla"/>
          <p:cNvGraphicFramePr>
            <a:graphicFrameLocks noGrp="1"/>
          </p:cNvGraphicFramePr>
          <p:nvPr>
            <p:extLst>
              <p:ext uri="{D42A27DB-BD31-4B8C-83A1-F6EECF244321}">
                <p14:modId xmlns:p14="http://schemas.microsoft.com/office/powerpoint/2010/main" val="3858245477"/>
              </p:ext>
            </p:extLst>
          </p:nvPr>
        </p:nvGraphicFramePr>
        <p:xfrm>
          <a:off x="364361" y="1916832"/>
          <a:ext cx="4351655" cy="1682496"/>
        </p:xfrm>
        <a:graphic>
          <a:graphicData uri="http://schemas.openxmlformats.org/drawingml/2006/table">
            <a:tbl>
              <a:tblPr firstRow="1" firstCol="1" bandRow="1" bandCol="1"/>
              <a:tblGrid>
                <a:gridCol w="1397635"/>
                <a:gridCol w="1496060"/>
                <a:gridCol w="1457960"/>
              </a:tblGrid>
              <a:tr h="167640">
                <a:tc>
                  <a:txBody>
                    <a:bodyPr/>
                    <a:lstStyle/>
                    <a:p>
                      <a:pPr algn="ctr">
                        <a:lnSpc>
                          <a:spcPct val="115000"/>
                        </a:lnSpc>
                        <a:spcAft>
                          <a:spcPts val="0"/>
                        </a:spcAft>
                      </a:pPr>
                      <a:r>
                        <a:rPr lang="es-EC" sz="1200" b="1" dirty="0">
                          <a:solidFill>
                            <a:srgbClr val="000000"/>
                          </a:solidFill>
                          <a:effectLst/>
                          <a:latin typeface="Times New Roman"/>
                          <a:ea typeface="Calibri"/>
                          <a:cs typeface="Times New Roman"/>
                        </a:rPr>
                        <a:t>RESPUESTA</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b="1" dirty="0">
                          <a:solidFill>
                            <a:srgbClr val="000000"/>
                          </a:solidFill>
                          <a:effectLst/>
                          <a:latin typeface="Times New Roman"/>
                          <a:ea typeface="Calibri"/>
                          <a:cs typeface="Times New Roman"/>
                        </a:rPr>
                        <a:t>FRECUENCIA</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b="1" dirty="0">
                          <a:solidFill>
                            <a:srgbClr val="000000"/>
                          </a:solidFill>
                          <a:effectLst/>
                          <a:latin typeface="Times New Roman"/>
                          <a:ea typeface="Calibri"/>
                          <a:cs typeface="Times New Roman"/>
                        </a:rPr>
                        <a:t>PORCENTAJE</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67640">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Pulseras</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51</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46%</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167640">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Anillos</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7</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6%</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67640">
                <a:tc>
                  <a:txBody>
                    <a:bodyPr/>
                    <a:lstStyle/>
                    <a:p>
                      <a:pPr algn="ctr">
                        <a:lnSpc>
                          <a:spcPct val="115000"/>
                        </a:lnSpc>
                        <a:spcAft>
                          <a:spcPts val="0"/>
                        </a:spcAft>
                      </a:pPr>
                      <a:r>
                        <a:rPr lang="es-EC" sz="1200" dirty="0" smtClean="0">
                          <a:solidFill>
                            <a:srgbClr val="000000"/>
                          </a:solidFill>
                          <a:effectLst/>
                          <a:latin typeface="Times New Roman"/>
                          <a:ea typeface="Calibri"/>
                          <a:cs typeface="Times New Roman"/>
                        </a:rPr>
                        <a:t>       Aretes</a:t>
                      </a:r>
                      <a:r>
                        <a:rPr lang="es-EC" sz="1200" dirty="0">
                          <a:solidFill>
                            <a:srgbClr val="000000"/>
                          </a:solidFill>
                          <a:effectLst/>
                          <a:latin typeface="Times New Roman"/>
                          <a:ea typeface="Calibri"/>
                          <a:cs typeface="Times New Roman"/>
                        </a:rPr>
                        <a:t>	</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26</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24%</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167640">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Collares</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18</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16%</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67640">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Llaveros</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6</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5%</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167640">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Adornos</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3</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3%</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67640">
                <a:tc>
                  <a:txBody>
                    <a:bodyPr/>
                    <a:lstStyle/>
                    <a:p>
                      <a:pPr algn="ctr">
                        <a:lnSpc>
                          <a:spcPct val="115000"/>
                        </a:lnSpc>
                        <a:spcAft>
                          <a:spcPts val="0"/>
                        </a:spcAft>
                      </a:pPr>
                      <a:r>
                        <a:rPr lang="es-EC" sz="1200" dirty="0">
                          <a:solidFill>
                            <a:srgbClr val="000000"/>
                          </a:solidFill>
                          <a:effectLst/>
                          <a:latin typeface="Times New Roman"/>
                          <a:ea typeface="Calibri"/>
                          <a:cs typeface="Times New Roman"/>
                        </a:rPr>
                        <a:t>Total</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b="1" dirty="0">
                          <a:solidFill>
                            <a:srgbClr val="000000"/>
                          </a:solidFill>
                          <a:effectLst/>
                          <a:latin typeface="Times New Roman"/>
                          <a:ea typeface="Calibri"/>
                          <a:cs typeface="Times New Roman"/>
                        </a:rPr>
                        <a:t>111</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lnSpc>
                          <a:spcPct val="115000"/>
                        </a:lnSpc>
                        <a:spcAft>
                          <a:spcPts val="0"/>
                        </a:spcAft>
                      </a:pPr>
                      <a:r>
                        <a:rPr lang="es-EC" sz="1200" b="1" dirty="0">
                          <a:solidFill>
                            <a:srgbClr val="000000"/>
                          </a:solidFill>
                          <a:effectLst/>
                          <a:latin typeface="Times New Roman"/>
                          <a:ea typeface="Calibri"/>
                          <a:cs typeface="Times New Roman"/>
                        </a:rPr>
                        <a:t>100%</a:t>
                      </a:r>
                      <a:endParaRPr lang="es-EC" sz="1100" dirty="0">
                        <a:effectLst/>
                        <a:latin typeface="Calibri"/>
                        <a:ea typeface="Calibri"/>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bl>
          </a:graphicData>
        </a:graphic>
      </p:graphicFrame>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685" y="1916832"/>
            <a:ext cx="363877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32 Rectángulo redondeado"/>
          <p:cNvSpPr/>
          <p:nvPr/>
        </p:nvSpPr>
        <p:spPr>
          <a:xfrm>
            <a:off x="382635" y="4293096"/>
            <a:ext cx="8217247" cy="144016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es-EC" sz="1200" b="1" dirty="0"/>
              <a:t> </a:t>
            </a:r>
            <a:r>
              <a:rPr lang="es-EC" sz="1200" b="1" dirty="0" smtClean="0">
                <a:latin typeface="Times New Roman" panose="02020603050405020304" pitchFamily="18" charset="0"/>
                <a:cs typeface="Times New Roman" panose="02020603050405020304" pitchFamily="18" charset="0"/>
              </a:rPr>
              <a:t>Análisis</a:t>
            </a:r>
            <a:endParaRPr lang="es-EC" sz="1200" b="1" dirty="0">
              <a:latin typeface="Times New Roman" panose="02020603050405020304" pitchFamily="18" charset="0"/>
              <a:cs typeface="Times New Roman" panose="02020603050405020304" pitchFamily="18" charset="0"/>
            </a:endParaRPr>
          </a:p>
          <a:p>
            <a:pPr algn="just"/>
            <a:endParaRPr lang="es-EC" sz="1200" b="1" dirty="0" smtClean="0">
              <a:latin typeface="Times New Roman" panose="02020603050405020304" pitchFamily="18" charset="0"/>
              <a:cs typeface="Times New Roman" panose="02020603050405020304" pitchFamily="18" charset="0"/>
            </a:endParaRPr>
          </a:p>
          <a:p>
            <a:pPr algn="just"/>
            <a:r>
              <a:rPr lang="es-EC" sz="1200" dirty="0" smtClean="0">
                <a:latin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cs typeface="Times New Roman" panose="02020603050405020304" pitchFamily="18" charset="0"/>
              </a:rPr>
              <a:t>Con el fin de que la microempresa oriente su producción en la elaboración de artesanías para comercializarlas en la ciudad de Atacames, se formuló la pregunta en donde se pudo conocer que la población encuestada demandaría en un 46% pulseras, el 24% prefieren comprar aretes, el 16% comprarían collares, y los demás demandarían en menor cantidad lo que es anillos, llaveros y diferentes tipos de adornos.</a:t>
            </a:r>
            <a:endParaRPr lang="es-EC" sz="1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49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927" y="116632"/>
            <a:ext cx="8941225" cy="6624736"/>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1" name="10 Flecha derecha"/>
          <p:cNvSpPr/>
          <p:nvPr/>
        </p:nvSpPr>
        <p:spPr>
          <a:xfrm rot="5400000" flipV="1">
            <a:off x="4680012" y="1533932"/>
            <a:ext cx="576064" cy="45719"/>
          </a:xfrm>
          <a:prstGeom prst="rightArrow">
            <a:avLst>
              <a:gd name="adj1" fmla="val 50000"/>
              <a:gd name="adj2" fmla="val 40538"/>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0" name="9 Rectángulo redondeado"/>
          <p:cNvSpPr/>
          <p:nvPr/>
        </p:nvSpPr>
        <p:spPr>
          <a:xfrm>
            <a:off x="1187624" y="1916832"/>
            <a:ext cx="7632848" cy="1296144"/>
          </a:xfrm>
          <a:prstGeom prst="roundRect">
            <a:avLst/>
          </a:prstGeom>
          <a:solidFill>
            <a:srgbClr val="A5E5B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C" sz="1200" dirty="0" smtClean="0">
                <a:solidFill>
                  <a:schemeClr val="tx1"/>
                </a:solidFill>
                <a:latin typeface="Times New Roman" panose="02020603050405020304" pitchFamily="18" charset="0"/>
                <a:cs typeface="Times New Roman" panose="02020603050405020304" pitchFamily="18" charset="0"/>
              </a:rPr>
              <a:t>Lo </a:t>
            </a:r>
            <a:r>
              <a:rPr lang="es-EC" sz="1200" dirty="0">
                <a:solidFill>
                  <a:schemeClr val="tx1"/>
                </a:solidFill>
                <a:latin typeface="Times New Roman" panose="02020603050405020304" pitchFamily="18" charset="0"/>
                <a:cs typeface="Times New Roman" panose="02020603050405020304" pitchFamily="18" charset="0"/>
              </a:rPr>
              <a:t>que se pretende con el análisis de la demanda es determinar y medir como actúa el mercado así como establecer la posibilidad del producto en la satisfacción del cliente, además con este tipo de análisis de la Demanda será necesario determinar las características de los consumidores actuales y potenciales para poder identificar los factores que pueden influir en la demanda del producto de las artesanías elaboradas en tagua </a:t>
            </a:r>
            <a:endParaRPr lang="es-EC" sz="1200" dirty="0">
              <a:solidFill>
                <a:schemeClr val="tx1"/>
              </a:solidFill>
              <a:latin typeface="Times New Roman" panose="02020603050405020304" pitchFamily="18" charset="0"/>
              <a:ea typeface="Calibri"/>
              <a:cs typeface="Times New Roman" panose="02020603050405020304" pitchFamily="18" charset="0"/>
            </a:endParaRPr>
          </a:p>
        </p:txBody>
      </p:sp>
      <p:sp>
        <p:nvSpPr>
          <p:cNvPr id="18" name="17 Rectángulo redondeado"/>
          <p:cNvSpPr/>
          <p:nvPr/>
        </p:nvSpPr>
        <p:spPr>
          <a:xfrm>
            <a:off x="3059832" y="260648"/>
            <a:ext cx="4046362" cy="1107813"/>
          </a:xfrm>
          <a:prstGeom prst="roundRect">
            <a:avLst>
              <a:gd name="adj" fmla="val 783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200" dirty="0" smtClean="0">
              <a:solidFill>
                <a:schemeClr val="tx1"/>
              </a:solidFill>
              <a:latin typeface="Times New Roman" panose="02020603050405020304" pitchFamily="18" charset="0"/>
              <a:cs typeface="Times New Roman" panose="02020603050405020304" pitchFamily="18" charset="0"/>
            </a:endParaRPr>
          </a:p>
          <a:p>
            <a:pPr algn="just"/>
            <a:r>
              <a:rPr lang="es-EC" sz="1200" dirty="0" smtClean="0">
                <a:solidFill>
                  <a:schemeClr val="tx1"/>
                </a:solidFill>
                <a:latin typeface="Times New Roman" panose="02020603050405020304" pitchFamily="18" charset="0"/>
                <a:cs typeface="Times New Roman" panose="02020603050405020304" pitchFamily="18" charset="0"/>
              </a:rPr>
              <a:t>La </a:t>
            </a:r>
            <a:r>
              <a:rPr lang="es-EC" sz="1200" dirty="0">
                <a:solidFill>
                  <a:schemeClr val="tx1"/>
                </a:solidFill>
                <a:latin typeface="Times New Roman" panose="02020603050405020304" pitchFamily="18" charset="0"/>
                <a:cs typeface="Times New Roman" panose="02020603050405020304" pitchFamily="18" charset="0"/>
              </a:rPr>
              <a:t>Demanda es una de las dos fuerzas que está presenta en el mercado (la otra fuerza es la considerada como la Oferta) y que representa la cantidad de productos o servicios que el público objetivo quiere y puede adquirir para satisfacer sus necesidades o deseos.</a:t>
            </a:r>
          </a:p>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179512" y="558216"/>
            <a:ext cx="1987906" cy="810245"/>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black"/>
                </a:solidFill>
                <a:latin typeface="Times New Roman" panose="02020603050405020304" pitchFamily="18" charset="0"/>
                <a:cs typeface="Times New Roman" panose="02020603050405020304" pitchFamily="18" charset="0"/>
              </a:rPr>
              <a:t>ANÁLISIS DE LA DEMANDA</a:t>
            </a:r>
            <a:endParaRPr lang="es-EC" sz="1600" b="1" dirty="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a:off x="2194000" y="963339"/>
            <a:ext cx="865832" cy="45719"/>
          </a:xfrm>
          <a:prstGeom prst="right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9" name="8 Rectángulo redondeado"/>
          <p:cNvSpPr/>
          <p:nvPr/>
        </p:nvSpPr>
        <p:spPr>
          <a:xfrm>
            <a:off x="189856" y="3581171"/>
            <a:ext cx="4176464" cy="2880320"/>
          </a:xfrm>
          <a:prstGeom prst="roundRect">
            <a:avLst>
              <a:gd name="adj" fmla="val 7835"/>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501241775"/>
              </p:ext>
            </p:extLst>
          </p:nvPr>
        </p:nvGraphicFramePr>
        <p:xfrm>
          <a:off x="357797" y="3769392"/>
          <a:ext cx="3672406" cy="2448270"/>
        </p:xfrm>
        <a:graphic>
          <a:graphicData uri="http://schemas.openxmlformats.org/drawingml/2006/table">
            <a:tbl>
              <a:tblPr firstRow="1" firstCol="1" bandRow="1">
                <a:tableStyleId>{5C22544A-7EE6-4342-B048-85BDC9FD1C3A}</a:tableStyleId>
              </a:tblPr>
              <a:tblGrid>
                <a:gridCol w="1081828"/>
                <a:gridCol w="843196"/>
                <a:gridCol w="843196"/>
                <a:gridCol w="904186"/>
              </a:tblGrid>
              <a:tr h="365016">
                <a:tc>
                  <a:txBody>
                    <a:bodyPr/>
                    <a:lstStyle/>
                    <a:p>
                      <a:pPr algn="ctr">
                        <a:lnSpc>
                          <a:spcPct val="115000"/>
                        </a:lnSpc>
                        <a:spcAft>
                          <a:spcPts val="0"/>
                        </a:spcAft>
                      </a:pPr>
                      <a:r>
                        <a:rPr lang="es-EC" sz="1200" dirty="0">
                          <a:effectLst/>
                        </a:rPr>
                        <a:t>DETALLE</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Mujeres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Hombres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CANTIDAD</a:t>
                      </a:r>
                      <a:endParaRPr lang="es-EC" sz="1100" dirty="0">
                        <a:effectLst/>
                        <a:latin typeface="Calibri"/>
                        <a:ea typeface="Calibri"/>
                        <a:cs typeface="Times New Roman"/>
                      </a:endParaRPr>
                    </a:p>
                  </a:txBody>
                  <a:tcPr marL="68580" marR="68580" marT="0" marB="0"/>
                </a:tc>
              </a:tr>
              <a:tr h="347209">
                <a:tc>
                  <a:txBody>
                    <a:bodyPr/>
                    <a:lstStyle/>
                    <a:p>
                      <a:pPr algn="ctr">
                        <a:lnSpc>
                          <a:spcPct val="115000"/>
                        </a:lnSpc>
                        <a:spcAft>
                          <a:spcPts val="0"/>
                        </a:spcAft>
                      </a:pPr>
                      <a:r>
                        <a:rPr lang="es-EC" sz="1100" dirty="0">
                          <a:effectLst/>
                        </a:rPr>
                        <a:t>Pulseras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53%</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47%</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100%</a:t>
                      </a:r>
                      <a:endParaRPr lang="es-EC" sz="1100" dirty="0">
                        <a:effectLst/>
                        <a:latin typeface="Calibri"/>
                        <a:ea typeface="Calibri"/>
                        <a:cs typeface="Times New Roman"/>
                      </a:endParaRPr>
                    </a:p>
                  </a:txBody>
                  <a:tcPr marL="68580" marR="68580" marT="0" marB="0"/>
                </a:tc>
              </a:tr>
              <a:tr h="347209">
                <a:tc>
                  <a:txBody>
                    <a:bodyPr/>
                    <a:lstStyle/>
                    <a:p>
                      <a:pPr algn="ctr">
                        <a:lnSpc>
                          <a:spcPct val="115000"/>
                        </a:lnSpc>
                        <a:spcAft>
                          <a:spcPts val="0"/>
                        </a:spcAft>
                      </a:pPr>
                      <a:r>
                        <a:rPr lang="es-EC" sz="1100" dirty="0">
                          <a:effectLst/>
                        </a:rPr>
                        <a:t>Anillos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22%</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78%</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100%</a:t>
                      </a:r>
                      <a:endParaRPr lang="es-EC" sz="1100" dirty="0">
                        <a:effectLst/>
                        <a:latin typeface="Calibri"/>
                        <a:ea typeface="Calibri"/>
                        <a:cs typeface="Times New Roman"/>
                      </a:endParaRPr>
                    </a:p>
                  </a:txBody>
                  <a:tcPr marL="68580" marR="68580" marT="0" marB="0"/>
                </a:tc>
              </a:tr>
              <a:tr h="347209">
                <a:tc>
                  <a:txBody>
                    <a:bodyPr/>
                    <a:lstStyle/>
                    <a:p>
                      <a:pPr algn="ctr">
                        <a:lnSpc>
                          <a:spcPct val="115000"/>
                        </a:lnSpc>
                        <a:spcAft>
                          <a:spcPts val="0"/>
                        </a:spcAft>
                      </a:pPr>
                      <a:r>
                        <a:rPr lang="es-EC" sz="1100" dirty="0">
                          <a:effectLst/>
                        </a:rPr>
                        <a:t>Aretes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97%</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3%</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100%</a:t>
                      </a:r>
                      <a:endParaRPr lang="es-EC" sz="1100" dirty="0">
                        <a:effectLst/>
                        <a:latin typeface="Calibri"/>
                        <a:ea typeface="Calibri"/>
                        <a:cs typeface="Times New Roman"/>
                      </a:endParaRPr>
                    </a:p>
                  </a:txBody>
                  <a:tcPr marL="68580" marR="68580" marT="0" marB="0"/>
                </a:tc>
              </a:tr>
              <a:tr h="347209">
                <a:tc>
                  <a:txBody>
                    <a:bodyPr/>
                    <a:lstStyle/>
                    <a:p>
                      <a:pPr algn="ctr">
                        <a:lnSpc>
                          <a:spcPct val="115000"/>
                        </a:lnSpc>
                        <a:spcAft>
                          <a:spcPts val="0"/>
                        </a:spcAft>
                      </a:pPr>
                      <a:r>
                        <a:rPr lang="es-EC" sz="1100" dirty="0">
                          <a:effectLst/>
                        </a:rPr>
                        <a:t>Collares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96%</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4%</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100%</a:t>
                      </a:r>
                      <a:endParaRPr lang="es-EC" sz="1100" dirty="0">
                        <a:effectLst/>
                        <a:latin typeface="Calibri"/>
                        <a:ea typeface="Calibri"/>
                        <a:cs typeface="Times New Roman"/>
                      </a:endParaRPr>
                    </a:p>
                  </a:txBody>
                  <a:tcPr marL="68580" marR="68580" marT="0" marB="0"/>
                </a:tc>
              </a:tr>
              <a:tr h="347209">
                <a:tc>
                  <a:txBody>
                    <a:bodyPr/>
                    <a:lstStyle/>
                    <a:p>
                      <a:pPr algn="ctr">
                        <a:lnSpc>
                          <a:spcPct val="115000"/>
                        </a:lnSpc>
                        <a:spcAft>
                          <a:spcPts val="0"/>
                        </a:spcAft>
                      </a:pPr>
                      <a:r>
                        <a:rPr lang="es-EC" sz="1100" dirty="0">
                          <a:effectLst/>
                        </a:rPr>
                        <a:t>Llaveros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38%</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62%</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100%</a:t>
                      </a:r>
                      <a:endParaRPr lang="es-EC" sz="1100" dirty="0">
                        <a:effectLst/>
                        <a:latin typeface="Calibri"/>
                        <a:ea typeface="Calibri"/>
                        <a:cs typeface="Times New Roman"/>
                      </a:endParaRPr>
                    </a:p>
                  </a:txBody>
                  <a:tcPr marL="68580" marR="68580" marT="0" marB="0"/>
                </a:tc>
              </a:tr>
              <a:tr h="347209">
                <a:tc>
                  <a:txBody>
                    <a:bodyPr/>
                    <a:lstStyle/>
                    <a:p>
                      <a:pPr algn="ctr">
                        <a:lnSpc>
                          <a:spcPct val="115000"/>
                        </a:lnSpc>
                        <a:spcAft>
                          <a:spcPts val="0"/>
                        </a:spcAft>
                      </a:pPr>
                      <a:r>
                        <a:rPr lang="es-EC" sz="1100" dirty="0">
                          <a:effectLst/>
                        </a:rPr>
                        <a:t>Adornos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66%</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34%</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100" dirty="0">
                          <a:effectLst/>
                        </a:rPr>
                        <a:t>100%</a:t>
                      </a:r>
                      <a:endParaRPr lang="es-EC" sz="1100" dirty="0">
                        <a:effectLst/>
                        <a:latin typeface="Calibri"/>
                        <a:ea typeface="Calibri"/>
                        <a:cs typeface="Times New Roman"/>
                      </a:endParaRPr>
                    </a:p>
                  </a:txBody>
                  <a:tcPr marL="68580" marR="68580" marT="0" marB="0"/>
                </a:tc>
              </a:tr>
            </a:tbl>
          </a:graphicData>
        </a:graphic>
      </p:graphicFrame>
      <p:sp>
        <p:nvSpPr>
          <p:cNvPr id="12" name="11 Rectángulo redondeado"/>
          <p:cNvSpPr/>
          <p:nvPr/>
        </p:nvSpPr>
        <p:spPr>
          <a:xfrm>
            <a:off x="4652392" y="3580197"/>
            <a:ext cx="4176464" cy="2880320"/>
          </a:xfrm>
          <a:prstGeom prst="roundRect">
            <a:avLst>
              <a:gd name="adj" fmla="val 7835"/>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23224067"/>
              </p:ext>
            </p:extLst>
          </p:nvPr>
        </p:nvGraphicFramePr>
        <p:xfrm>
          <a:off x="4788024" y="3933055"/>
          <a:ext cx="3960439" cy="2232248"/>
        </p:xfrm>
        <a:graphic>
          <a:graphicData uri="http://schemas.openxmlformats.org/drawingml/2006/table">
            <a:tbl>
              <a:tblPr firstRow="1" firstCol="1" bandRow="1"/>
              <a:tblGrid>
                <a:gridCol w="1904115"/>
                <a:gridCol w="1107251"/>
                <a:gridCol w="949073"/>
              </a:tblGrid>
              <a:tr h="558062">
                <a:tc gridSpan="3">
                  <a:txBody>
                    <a:bodyPr/>
                    <a:lstStyle/>
                    <a:p>
                      <a:pPr algn="ctr">
                        <a:lnSpc>
                          <a:spcPct val="150000"/>
                        </a:lnSpc>
                        <a:spcAft>
                          <a:spcPts val="0"/>
                        </a:spcAft>
                      </a:pPr>
                      <a:r>
                        <a:rPr lang="es-EC" sz="1200" b="1" dirty="0">
                          <a:solidFill>
                            <a:srgbClr val="000000"/>
                          </a:solidFill>
                          <a:effectLst/>
                          <a:latin typeface="Times New Roman"/>
                          <a:ea typeface="Calibri"/>
                          <a:cs typeface="Times New Roman"/>
                        </a:rPr>
                        <a:t>POBLACIÓN DEL CANTÓN ATACAMES 16.855 100%</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hMerge="1">
                  <a:txBody>
                    <a:bodyPr/>
                    <a:lstStyle/>
                    <a:p>
                      <a:endParaRPr lang="es-EC"/>
                    </a:p>
                  </a:txBody>
                  <a:tcPr/>
                </a:tc>
              </a:tr>
              <a:tr h="558062">
                <a:tc>
                  <a:txBody>
                    <a:bodyPr/>
                    <a:lstStyle/>
                    <a:p>
                      <a:pPr algn="just">
                        <a:lnSpc>
                          <a:spcPct val="150000"/>
                        </a:lnSpc>
                        <a:spcAft>
                          <a:spcPts val="0"/>
                        </a:spcAft>
                      </a:pPr>
                      <a:r>
                        <a:rPr lang="es-EC" sz="1200" dirty="0">
                          <a:solidFill>
                            <a:srgbClr val="000000"/>
                          </a:solidFill>
                          <a:effectLst/>
                          <a:latin typeface="Times New Roman"/>
                          <a:ea typeface="Calibri"/>
                          <a:cs typeface="Times New Roman"/>
                        </a:rPr>
                        <a:t>TOTAL MUESTRA  </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s-EC" sz="1200" dirty="0">
                          <a:solidFill>
                            <a:srgbClr val="000000"/>
                          </a:solidFill>
                          <a:effectLst/>
                          <a:latin typeface="Times New Roman"/>
                          <a:ea typeface="Calibri"/>
                          <a:cs typeface="Times New Roman"/>
                        </a:rPr>
                        <a:t>100%</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s-EC" sz="1200" dirty="0">
                          <a:solidFill>
                            <a:srgbClr val="000000"/>
                          </a:solidFill>
                          <a:effectLst/>
                          <a:latin typeface="Times New Roman"/>
                          <a:ea typeface="Calibri"/>
                          <a:cs typeface="Times New Roman"/>
                        </a:rPr>
                        <a:t>376</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558062">
                <a:tc>
                  <a:txBody>
                    <a:bodyPr/>
                    <a:lstStyle/>
                    <a:p>
                      <a:pPr algn="just">
                        <a:lnSpc>
                          <a:spcPct val="150000"/>
                        </a:lnSpc>
                        <a:spcAft>
                          <a:spcPts val="0"/>
                        </a:spcAft>
                      </a:pPr>
                      <a:r>
                        <a:rPr lang="es-EC" sz="1200" dirty="0">
                          <a:solidFill>
                            <a:srgbClr val="000000"/>
                          </a:solidFill>
                          <a:effectLst/>
                          <a:latin typeface="Times New Roman"/>
                          <a:ea typeface="Calibri"/>
                          <a:cs typeface="Times New Roman"/>
                        </a:rPr>
                        <a:t>Demanda Satisfecha </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rgbClr val="000000"/>
                          </a:solidFill>
                          <a:effectLst/>
                          <a:latin typeface="Times New Roman"/>
                          <a:ea typeface="Calibri"/>
                          <a:cs typeface="Times New Roman"/>
                        </a:rPr>
                        <a:t>87%</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rgbClr val="000000"/>
                          </a:solidFill>
                          <a:effectLst/>
                          <a:latin typeface="Times New Roman"/>
                          <a:ea typeface="Calibri"/>
                          <a:cs typeface="Times New Roman"/>
                        </a:rPr>
                        <a:t>327</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just">
                        <a:lnSpc>
                          <a:spcPct val="150000"/>
                        </a:lnSpc>
                        <a:spcAft>
                          <a:spcPts val="0"/>
                        </a:spcAft>
                      </a:pPr>
                      <a:r>
                        <a:rPr lang="es-EC" sz="1200" dirty="0">
                          <a:solidFill>
                            <a:srgbClr val="000000"/>
                          </a:solidFill>
                          <a:effectLst/>
                          <a:latin typeface="Times New Roman"/>
                          <a:ea typeface="Calibri"/>
                          <a:cs typeface="Times New Roman"/>
                        </a:rPr>
                        <a:t>Demanda Insatisfecha</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C" sz="1200" dirty="0">
                          <a:solidFill>
                            <a:srgbClr val="000000"/>
                          </a:solidFill>
                          <a:effectLst/>
                          <a:latin typeface="Times New Roman"/>
                          <a:ea typeface="Calibri"/>
                          <a:cs typeface="Times New Roman"/>
                        </a:rPr>
                        <a:t>13%</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s-EC" sz="1200" dirty="0">
                          <a:solidFill>
                            <a:srgbClr val="000000"/>
                          </a:solidFill>
                          <a:effectLst/>
                          <a:latin typeface="Times New Roman"/>
                          <a:ea typeface="Calibri"/>
                          <a:cs typeface="Times New Roman"/>
                        </a:rPr>
                        <a:t>49</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bl>
          </a:graphicData>
        </a:graphic>
      </p:graphicFrame>
    </p:spTree>
    <p:extLst>
      <p:ext uri="{BB962C8B-B14F-4D97-AF65-F5344CB8AC3E}">
        <p14:creationId xmlns:p14="http://schemas.microsoft.com/office/powerpoint/2010/main" val="177007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90724"/>
            <a:ext cx="8928992"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a:p>
          <a:p>
            <a:r>
              <a:rPr lang="es-ES" b="1" dirty="0"/>
              <a:t> </a:t>
            </a:r>
            <a:endParaRPr lang="es-EC" b="1" dirty="0"/>
          </a:p>
          <a:p>
            <a:r>
              <a:rPr lang="es-ES" sz="1200" b="1" dirty="0"/>
              <a:t> </a:t>
            </a:r>
            <a:endParaRPr lang="es-EC" sz="1200" b="1" dirty="0"/>
          </a:p>
          <a:p>
            <a:r>
              <a:rPr lang="es-ES" sz="1200" b="1" dirty="0"/>
              <a:t> </a:t>
            </a:r>
            <a:endParaRPr lang="es-EC" sz="1200" b="1" dirty="0"/>
          </a:p>
          <a:p>
            <a:r>
              <a:rPr lang="es-ES" sz="1200" b="1" dirty="0"/>
              <a:t> </a:t>
            </a:r>
            <a:endParaRPr lang="es-EC" sz="1200" b="1" dirty="0"/>
          </a:p>
          <a:p>
            <a:r>
              <a:rPr lang="es-ES" sz="1200" b="1" dirty="0"/>
              <a:t> </a:t>
            </a:r>
            <a:endParaRPr lang="es-EC" sz="1200" dirty="0"/>
          </a:p>
          <a:p>
            <a:r>
              <a:rPr lang="es-ES" sz="1200" b="1" dirty="0"/>
              <a:t> </a:t>
            </a:r>
            <a:endParaRPr lang="es-EC" sz="1200" dirty="0"/>
          </a:p>
          <a:p>
            <a:r>
              <a:rPr lang="es-ES" sz="1200" b="1" dirty="0"/>
              <a:t> </a:t>
            </a:r>
            <a:endParaRPr lang="es-EC" sz="1200" dirty="0"/>
          </a:p>
          <a:p>
            <a:pPr algn="ctr"/>
            <a:endParaRPr lang="es-ES" sz="1200" b="1" dirty="0" smtClean="0">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1" name="20 Rectángulo redondeado"/>
          <p:cNvSpPr/>
          <p:nvPr/>
        </p:nvSpPr>
        <p:spPr>
          <a:xfrm>
            <a:off x="528328" y="4941168"/>
            <a:ext cx="1712913" cy="864096"/>
          </a:xfrm>
          <a:prstGeom prst="roundRect">
            <a:avLst/>
          </a:prstGeom>
          <a:solidFill>
            <a:srgbClr val="A5E5B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Arial" panose="020B0604020202020204" pitchFamily="34" charset="0"/>
                <a:cs typeface="Arial" panose="020B0604020202020204" pitchFamily="34" charset="0"/>
              </a:rPr>
              <a:t>RAZONES QUE ME MOTIVARON HACER EL PROYECTO</a:t>
            </a:r>
            <a:endParaRPr lang="es-EC" sz="1200" b="1" dirty="0">
              <a:solidFill>
                <a:schemeClr val="tx1"/>
              </a:solidFill>
              <a:latin typeface="Arial" panose="020B0604020202020204" pitchFamily="34" charset="0"/>
              <a:cs typeface="Arial" panose="020B0604020202020204" pitchFamily="34" charset="0"/>
            </a:endParaRPr>
          </a:p>
        </p:txBody>
      </p:sp>
      <p:sp>
        <p:nvSpPr>
          <p:cNvPr id="22" name="21 Rectángulo redondeado"/>
          <p:cNvSpPr/>
          <p:nvPr/>
        </p:nvSpPr>
        <p:spPr>
          <a:xfrm>
            <a:off x="2796283" y="4509120"/>
            <a:ext cx="6135305" cy="2016224"/>
          </a:xfrm>
          <a:prstGeom prst="roundRect">
            <a:avLst/>
          </a:prstGeom>
          <a:solidFill>
            <a:srgbClr val="E8D5D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spcAft>
                <a:spcPts val="0"/>
              </a:spcAft>
              <a:buFont typeface="Symbol"/>
              <a:buChar char=""/>
            </a:pPr>
            <a:endParaRPr lang="es-ES" sz="1200" dirty="0" smtClean="0">
              <a:solidFill>
                <a:srgbClr val="000000"/>
              </a:solidFill>
              <a:latin typeface="Times New Roman"/>
              <a:ea typeface="Times New Roman"/>
            </a:endParaRPr>
          </a:p>
          <a:p>
            <a:pPr marL="342900" lvl="0" indent="-342900" algn="just">
              <a:lnSpc>
                <a:spcPct val="150000"/>
              </a:lnSpc>
              <a:spcAft>
                <a:spcPts val="0"/>
              </a:spcAft>
              <a:buFont typeface="Symbol"/>
              <a:buChar char=""/>
            </a:pPr>
            <a:endParaRPr lang="es-ES" sz="1200" dirty="0">
              <a:solidFill>
                <a:srgbClr val="000000"/>
              </a:solidFill>
              <a:latin typeface="Times New Roman"/>
              <a:ea typeface="Times New Roman"/>
            </a:endParaRPr>
          </a:p>
          <a:p>
            <a:pPr marL="342900" lvl="0" indent="-342900" algn="just">
              <a:lnSpc>
                <a:spcPct val="150000"/>
              </a:lnSpc>
              <a:spcAft>
                <a:spcPts val="0"/>
              </a:spcAft>
              <a:buFont typeface="Symbol"/>
              <a:buChar char=""/>
            </a:pPr>
            <a:r>
              <a:rPr lang="es-ES" sz="1200" dirty="0" smtClean="0">
                <a:solidFill>
                  <a:srgbClr val="000000"/>
                </a:solidFill>
                <a:latin typeface="Times New Roman" panose="02020603050405020304" pitchFamily="18" charset="0"/>
                <a:ea typeface="Times New Roman"/>
                <a:cs typeface="Times New Roman" panose="02020603050405020304" pitchFamily="18" charset="0"/>
              </a:rPr>
              <a:t>Poder </a:t>
            </a:r>
            <a:r>
              <a:rPr lang="es-ES" sz="1200" dirty="0">
                <a:solidFill>
                  <a:srgbClr val="000000"/>
                </a:solidFill>
                <a:latin typeface="Times New Roman" panose="02020603050405020304" pitchFamily="18" charset="0"/>
                <a:ea typeface="Times New Roman"/>
                <a:cs typeface="Times New Roman" panose="02020603050405020304" pitchFamily="18" charset="0"/>
              </a:rPr>
              <a:t>cubrir una cierta parte del desempleo que existe en el cantón de Atacames</a:t>
            </a:r>
            <a:r>
              <a:rPr lang="es-ES" sz="1200" dirty="0" smtClean="0">
                <a:solidFill>
                  <a:srgbClr val="000000"/>
                </a:solidFill>
                <a:latin typeface="Times New Roman" panose="02020603050405020304" pitchFamily="18" charset="0"/>
                <a:ea typeface="Times New Roman"/>
                <a:cs typeface="Times New Roman" panose="02020603050405020304" pitchFamily="18" charset="0"/>
              </a:rPr>
              <a:t>.</a:t>
            </a:r>
          </a:p>
          <a:p>
            <a:pPr marL="342900" lvl="0" indent="-342900" algn="just">
              <a:lnSpc>
                <a:spcPct val="115000"/>
              </a:lnSpc>
              <a:spcAft>
                <a:spcPts val="1000"/>
              </a:spcAft>
              <a:buFont typeface="Symbol"/>
              <a:buChar char=""/>
            </a:pPr>
            <a:r>
              <a:rPr lang="es-EC" sz="1200" dirty="0" smtClean="0">
                <a:solidFill>
                  <a:srgbClr val="000000"/>
                </a:solidFill>
                <a:latin typeface="Times New Roman" panose="02020603050405020304" pitchFamily="18" charset="0"/>
                <a:ea typeface="Calibri"/>
                <a:cs typeface="Times New Roman" panose="02020603050405020304" pitchFamily="18" charset="0"/>
              </a:rPr>
              <a:t>Desarrollar </a:t>
            </a:r>
            <a:r>
              <a:rPr lang="es-EC" sz="1200" dirty="0">
                <a:solidFill>
                  <a:srgbClr val="000000"/>
                </a:solidFill>
                <a:latin typeface="Times New Roman" panose="02020603050405020304" pitchFamily="18" charset="0"/>
                <a:ea typeface="Calibri"/>
                <a:cs typeface="Times New Roman" panose="02020603050405020304" pitchFamily="18" charset="0"/>
              </a:rPr>
              <a:t>el sistema económico del cantón Atacames, a través de  artesanías  llamativas,  de tener precios bajos y sobre todo de una excelente </a:t>
            </a:r>
            <a:r>
              <a:rPr lang="es-EC" sz="1200" dirty="0" smtClean="0">
                <a:solidFill>
                  <a:srgbClr val="000000"/>
                </a:solidFill>
                <a:latin typeface="Times New Roman" panose="02020603050405020304" pitchFamily="18" charset="0"/>
                <a:ea typeface="Calibri"/>
                <a:cs typeface="Times New Roman" panose="02020603050405020304" pitchFamily="18" charset="0"/>
              </a:rPr>
              <a:t>calidad.</a:t>
            </a:r>
          </a:p>
          <a:p>
            <a:pPr marL="342900" lvl="0" indent="-342900" algn="just">
              <a:lnSpc>
                <a:spcPct val="115000"/>
              </a:lnSpc>
              <a:spcAft>
                <a:spcPts val="1000"/>
              </a:spcAft>
              <a:buFont typeface="Symbol"/>
              <a:buChar char=""/>
            </a:pPr>
            <a:r>
              <a:rPr lang="es-ES" sz="1200" dirty="0" smtClean="0">
                <a:solidFill>
                  <a:srgbClr val="000000"/>
                </a:solidFill>
                <a:latin typeface="Times New Roman" panose="02020603050405020304" pitchFamily="18" charset="0"/>
                <a:ea typeface="Times New Roman"/>
                <a:cs typeface="Times New Roman" panose="02020603050405020304" pitchFamily="18" charset="0"/>
              </a:rPr>
              <a:t>Mejorar </a:t>
            </a:r>
            <a:r>
              <a:rPr lang="es-ES" sz="1200" dirty="0">
                <a:solidFill>
                  <a:srgbClr val="000000"/>
                </a:solidFill>
                <a:latin typeface="Times New Roman" panose="02020603050405020304" pitchFamily="18" charset="0"/>
                <a:ea typeface="Times New Roman"/>
                <a:cs typeface="Times New Roman" panose="02020603050405020304" pitchFamily="18" charset="0"/>
              </a:rPr>
              <a:t>la situación actual de la mano  de obra creando proyectos de inversión rentable.</a:t>
            </a:r>
            <a:endParaRPr lang="es-EC" sz="1200"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0"/>
              </a:spcAft>
              <a:buFont typeface="Symbol"/>
              <a:buChar char=""/>
            </a:pPr>
            <a:r>
              <a:rPr lang="es-ES" sz="1200" dirty="0">
                <a:solidFill>
                  <a:srgbClr val="000000"/>
                </a:solidFill>
                <a:latin typeface="Times New Roman" panose="02020603050405020304" pitchFamily="18" charset="0"/>
                <a:ea typeface="Times New Roman"/>
                <a:cs typeface="Times New Roman" panose="02020603050405020304" pitchFamily="18" charset="0"/>
              </a:rPr>
              <a:t>Poder ser yo mi propia jefa y tomar las decisiones adecuadas para que mí empresa crezca sin necesidad de pedir la opinión de los demás. </a:t>
            </a:r>
            <a:endParaRPr lang="es-EC" sz="1200" dirty="0">
              <a:latin typeface="Times New Roman" panose="02020603050405020304" pitchFamily="18" charset="0"/>
              <a:ea typeface="Times New Roman"/>
              <a:cs typeface="Times New Roman" panose="02020603050405020304" pitchFamily="18" charset="0"/>
            </a:endParaRPr>
          </a:p>
          <a:p>
            <a:pPr marL="457200" algn="just">
              <a:lnSpc>
                <a:spcPct val="150000"/>
              </a:lnSpc>
              <a:spcAft>
                <a:spcPts val="0"/>
              </a:spcAft>
            </a:pPr>
            <a:r>
              <a:rPr lang="es-ES" sz="1200" dirty="0">
                <a:solidFill>
                  <a:srgbClr val="000000"/>
                </a:solidFill>
                <a:latin typeface="Times New Roman" panose="02020603050405020304" pitchFamily="18" charset="0"/>
                <a:ea typeface="Times New Roman"/>
                <a:cs typeface="Times New Roman" panose="02020603050405020304" pitchFamily="18" charset="0"/>
              </a:rPr>
              <a:t> </a:t>
            </a:r>
            <a:endParaRPr lang="es-EC" sz="1200" dirty="0">
              <a:latin typeface="Times New Roman" panose="02020603050405020304" pitchFamily="18" charset="0"/>
              <a:ea typeface="Times New Roman"/>
              <a:cs typeface="Times New Roman" panose="02020603050405020304" pitchFamily="18" charset="0"/>
            </a:endParaRPr>
          </a:p>
          <a:p>
            <a:pPr algn="just">
              <a:lnSpc>
                <a:spcPct val="150000"/>
              </a:lnSpc>
              <a:spcAft>
                <a:spcPts val="0"/>
              </a:spcAft>
            </a:pPr>
            <a:r>
              <a:rPr lang="es-ES" sz="1200" dirty="0">
                <a:solidFill>
                  <a:srgbClr val="000000"/>
                </a:solidFill>
                <a:latin typeface="Times New Roman"/>
                <a:ea typeface="Times New Roman"/>
              </a:rPr>
              <a:t> </a:t>
            </a:r>
            <a:endParaRPr lang="es-EC" sz="1400" dirty="0">
              <a:effectLst/>
              <a:latin typeface="Times New Roman"/>
              <a:ea typeface="Times New Roman"/>
            </a:endParaRPr>
          </a:p>
        </p:txBody>
      </p:sp>
      <p:sp>
        <p:nvSpPr>
          <p:cNvPr id="23" name="22 Flecha derecha"/>
          <p:cNvSpPr/>
          <p:nvPr/>
        </p:nvSpPr>
        <p:spPr>
          <a:xfrm>
            <a:off x="2241241" y="5166347"/>
            <a:ext cx="555042" cy="206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62" y="836712"/>
            <a:ext cx="171291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646" y="391418"/>
            <a:ext cx="6542087"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284" y="2910830"/>
            <a:ext cx="6009288" cy="138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derecha"/>
          <p:cNvSpPr/>
          <p:nvPr/>
        </p:nvSpPr>
        <p:spPr>
          <a:xfrm>
            <a:off x="2355694" y="3484438"/>
            <a:ext cx="440589" cy="135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19 Rectángulo redondeado"/>
          <p:cNvSpPr/>
          <p:nvPr/>
        </p:nvSpPr>
        <p:spPr>
          <a:xfrm>
            <a:off x="318178" y="3192263"/>
            <a:ext cx="2002995" cy="72008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AriEL"/>
                <a:cs typeface="Times New Roman" panose="02020603050405020304" pitchFamily="18" charset="0"/>
              </a:rPr>
              <a:t>IMPORTANCIA</a:t>
            </a:r>
            <a:endParaRPr lang="es-EC" sz="1400" b="1" dirty="0">
              <a:solidFill>
                <a:schemeClr val="tx1"/>
              </a:solidFill>
              <a:latin typeface="AriEL"/>
              <a:cs typeface="Times New Roman" panose="02020603050405020304" pitchFamily="18" charset="0"/>
            </a:endParaRPr>
          </a:p>
        </p:txBody>
      </p:sp>
    </p:spTree>
    <p:extLst>
      <p:ext uri="{BB962C8B-B14F-4D97-AF65-F5344CB8AC3E}">
        <p14:creationId xmlns:p14="http://schemas.microsoft.com/office/powerpoint/2010/main" val="80373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98415" y="188640"/>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395537" y="790922"/>
            <a:ext cx="1872208" cy="570033"/>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EC" b="1" dirty="0" smtClean="0">
                <a:solidFill>
                  <a:prstClr val="black"/>
                </a:solidFill>
                <a:latin typeface="Times New Roman" panose="02020603050405020304" pitchFamily="18" charset="0"/>
                <a:cs typeface="Times New Roman" panose="02020603050405020304" pitchFamily="18" charset="0"/>
              </a:rPr>
              <a:t>ANÁLISIS DE LA OFERTA</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16" name="15 Flecha derecha"/>
          <p:cNvSpPr/>
          <p:nvPr/>
        </p:nvSpPr>
        <p:spPr>
          <a:xfrm rot="20292553">
            <a:off x="2240256" y="822198"/>
            <a:ext cx="1231165"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1" name="10 Flecha derecha"/>
          <p:cNvSpPr/>
          <p:nvPr/>
        </p:nvSpPr>
        <p:spPr>
          <a:xfrm rot="1801423">
            <a:off x="2225765" y="1379172"/>
            <a:ext cx="1224328" cy="45719"/>
          </a:xfrm>
          <a:prstGeom prst="rightArrow">
            <a:avLst>
              <a:gd name="adj1" fmla="val 50000"/>
              <a:gd name="adj2" fmla="val 40538"/>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4" name="13 Rectángulo redondeado"/>
          <p:cNvSpPr/>
          <p:nvPr/>
        </p:nvSpPr>
        <p:spPr>
          <a:xfrm>
            <a:off x="3508300" y="367612"/>
            <a:ext cx="2759977" cy="423310"/>
          </a:xfrm>
          <a:prstGeom prst="roundRect">
            <a:avLst/>
          </a:prstGeom>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es-EC" sz="1200" dirty="0" smtClean="0">
                <a:latin typeface="Times New Roman" panose="02020603050405020304" pitchFamily="18" charset="0"/>
                <a:cs typeface="Times New Roman" panose="02020603050405020304" pitchFamily="18" charset="0"/>
              </a:rPr>
              <a:t>Oferta </a:t>
            </a:r>
            <a:r>
              <a:rPr lang="es-EC" sz="1200" dirty="0">
                <a:latin typeface="Times New Roman" panose="02020603050405020304" pitchFamily="18" charset="0"/>
                <a:cs typeface="Times New Roman" panose="02020603050405020304" pitchFamily="18" charset="0"/>
              </a:rPr>
              <a:t>Competitiva en el Mercado</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2" name="11 Rectángulo redondeado"/>
          <p:cNvSpPr/>
          <p:nvPr/>
        </p:nvSpPr>
        <p:spPr>
          <a:xfrm>
            <a:off x="539552" y="3588405"/>
            <a:ext cx="1872208" cy="940958"/>
          </a:xfrm>
          <a:prstGeom prst="roundRect">
            <a:avLst/>
          </a:prstGeom>
          <a:solidFill>
            <a:srgbClr val="BBEBCD"/>
          </a:solidFill>
          <a:ln/>
        </p:spPr>
        <p:style>
          <a:lnRef idx="2">
            <a:schemeClr val="accent3"/>
          </a:lnRef>
          <a:fillRef idx="1">
            <a:schemeClr val="lt1"/>
          </a:fillRef>
          <a:effectRef idx="0">
            <a:schemeClr val="accent3"/>
          </a:effectRef>
          <a:fontRef idx="minor">
            <a:schemeClr val="dk1"/>
          </a:fontRef>
        </p:style>
        <p:txBody>
          <a:bodyPr rtlCol="0" anchor="ctr"/>
          <a:lstStyle/>
          <a:p>
            <a:r>
              <a:rPr lang="es-EC" sz="1600" b="1" dirty="0" smtClean="0">
                <a:latin typeface="Times New Roman" panose="02020603050405020304" pitchFamily="18" charset="0"/>
                <a:cs typeface="Times New Roman" panose="02020603050405020304" pitchFamily="18" charset="0"/>
              </a:rPr>
              <a:t>ANÁLISIS DE LOS PRECIOS</a:t>
            </a:r>
            <a:endParaRPr lang="es-EC" sz="1600" dirty="0">
              <a:latin typeface="Times New Roman" panose="02020603050405020304" pitchFamily="18" charset="0"/>
              <a:cs typeface="Times New Roman" panose="02020603050405020304" pitchFamily="18" charset="0"/>
            </a:endParaRPr>
          </a:p>
        </p:txBody>
      </p:sp>
      <p:sp>
        <p:nvSpPr>
          <p:cNvPr id="13" name="12 Rectángulo redondeado"/>
          <p:cNvSpPr/>
          <p:nvPr/>
        </p:nvSpPr>
        <p:spPr>
          <a:xfrm>
            <a:off x="3131840" y="2657155"/>
            <a:ext cx="5688632" cy="374441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10" name="9 Rectángulo redondeado"/>
          <p:cNvSpPr/>
          <p:nvPr/>
        </p:nvSpPr>
        <p:spPr>
          <a:xfrm>
            <a:off x="3508300" y="917458"/>
            <a:ext cx="2759977" cy="423310"/>
          </a:xfrm>
          <a:prstGeom prst="roundRect">
            <a:avLst/>
          </a:prstGeom>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Oferta Oligopólica</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5" name="14 Rectángulo redondeado"/>
          <p:cNvSpPr/>
          <p:nvPr/>
        </p:nvSpPr>
        <p:spPr>
          <a:xfrm>
            <a:off x="3508300" y="1554671"/>
            <a:ext cx="2759977" cy="423310"/>
          </a:xfrm>
          <a:prstGeom prst="roundRect">
            <a:avLst/>
          </a:prstGeom>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s-EC" sz="1200" dirty="0">
                <a:latin typeface="Times New Roman" panose="02020603050405020304" pitchFamily="18" charset="0"/>
                <a:cs typeface="Times New Roman" panose="02020603050405020304" pitchFamily="18" charset="0"/>
              </a:rPr>
              <a:t>Oferta Monopólica</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7" name="16 Flecha derecha"/>
          <p:cNvSpPr/>
          <p:nvPr/>
        </p:nvSpPr>
        <p:spPr>
          <a:xfrm flipV="1">
            <a:off x="2411760" y="1079025"/>
            <a:ext cx="1063069" cy="45719"/>
          </a:xfrm>
          <a:prstGeom prst="rightArrow">
            <a:avLst>
              <a:gd name="adj1" fmla="val 50000"/>
              <a:gd name="adj2" fmla="val 40538"/>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492896"/>
            <a:ext cx="554461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81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98415" y="188640"/>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3" name="12 Rectángulo redondeado"/>
          <p:cNvSpPr/>
          <p:nvPr/>
        </p:nvSpPr>
        <p:spPr>
          <a:xfrm>
            <a:off x="1331640" y="260648"/>
            <a:ext cx="6984776" cy="295232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ea typeface="Times New Roman"/>
              <a:cs typeface="Times New Roman" panose="02020603050405020304" pitchFamily="18"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944" y="374481"/>
            <a:ext cx="666417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redondeado"/>
          <p:cNvSpPr/>
          <p:nvPr/>
        </p:nvSpPr>
        <p:spPr>
          <a:xfrm>
            <a:off x="1403648" y="3501008"/>
            <a:ext cx="6912768" cy="295232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ea typeface="Times New Roman"/>
              <a:cs typeface="Times New Roman" panose="02020603050405020304" pitchFamily="18" charset="0"/>
            </a:endParaRPr>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3501008"/>
            <a:ext cx="633670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81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76352"/>
            <a:ext cx="8990855" cy="6665016"/>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4" name="13 Rectángulo redondeado"/>
          <p:cNvSpPr/>
          <p:nvPr/>
        </p:nvSpPr>
        <p:spPr>
          <a:xfrm>
            <a:off x="179512" y="2277606"/>
            <a:ext cx="3096344" cy="1727458"/>
          </a:xfrm>
          <a:prstGeom prst="roundRect">
            <a:avLst/>
          </a:prstGeom>
          <a:solidFill>
            <a:srgbClr val="FFFF99"/>
          </a:solidFill>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just">
              <a:spcAft>
                <a:spcPts val="0"/>
              </a:spcAft>
              <a:buFont typeface="Wingdings"/>
              <a:buChar char=""/>
            </a:pPr>
            <a:r>
              <a:rPr lang="es-EC" sz="1200" dirty="0">
                <a:solidFill>
                  <a:srgbClr val="000000"/>
                </a:solidFill>
                <a:latin typeface="Times New Roman"/>
                <a:ea typeface="Calibri"/>
                <a:cs typeface="Times New Roman"/>
              </a:rPr>
              <a:t>La dimensión y características del mercado</a:t>
            </a:r>
            <a:endParaRPr lang="es-EC" sz="1100" dirty="0">
              <a:latin typeface="Calibri"/>
              <a:ea typeface="Calibri"/>
              <a:cs typeface="Times New Roman"/>
            </a:endParaRPr>
          </a:p>
          <a:p>
            <a:pPr marL="342900" lvl="0" indent="-342900" algn="just">
              <a:spcAft>
                <a:spcPts val="0"/>
              </a:spcAft>
              <a:buFont typeface="Wingdings"/>
              <a:buChar char=""/>
            </a:pPr>
            <a:r>
              <a:rPr lang="es-EC" sz="1200" dirty="0">
                <a:solidFill>
                  <a:srgbClr val="000000"/>
                </a:solidFill>
                <a:latin typeface="Times New Roman"/>
                <a:ea typeface="Calibri"/>
                <a:cs typeface="Times New Roman"/>
              </a:rPr>
              <a:t>La tecnología del proceso productivo</a:t>
            </a:r>
            <a:endParaRPr lang="es-EC" sz="1100" dirty="0">
              <a:latin typeface="Calibri"/>
              <a:ea typeface="Calibri"/>
              <a:cs typeface="Times New Roman"/>
            </a:endParaRPr>
          </a:p>
          <a:p>
            <a:pPr marL="342900" lvl="0" indent="-342900" algn="just">
              <a:spcAft>
                <a:spcPts val="0"/>
              </a:spcAft>
              <a:buFont typeface="Wingdings"/>
              <a:buChar char=""/>
            </a:pPr>
            <a:r>
              <a:rPr lang="es-EC" sz="1200" dirty="0">
                <a:solidFill>
                  <a:srgbClr val="000000"/>
                </a:solidFill>
                <a:latin typeface="Times New Roman"/>
                <a:ea typeface="Calibri"/>
                <a:cs typeface="Times New Roman"/>
              </a:rPr>
              <a:t>La disponibilidad de la metería prima</a:t>
            </a:r>
            <a:endParaRPr lang="es-EC" sz="1100" dirty="0">
              <a:latin typeface="Calibri"/>
              <a:ea typeface="Calibri"/>
              <a:cs typeface="Times New Roman"/>
            </a:endParaRPr>
          </a:p>
          <a:p>
            <a:pPr marL="342900" lvl="0" indent="-342900" algn="just">
              <a:spcAft>
                <a:spcPts val="0"/>
              </a:spcAft>
              <a:buFont typeface="Wingdings"/>
              <a:buChar char=""/>
            </a:pPr>
            <a:r>
              <a:rPr lang="es-EC" sz="1200" dirty="0">
                <a:solidFill>
                  <a:srgbClr val="000000"/>
                </a:solidFill>
                <a:latin typeface="Times New Roman"/>
                <a:ea typeface="Calibri"/>
                <a:cs typeface="Times New Roman"/>
              </a:rPr>
              <a:t>La localización del proyecto</a:t>
            </a:r>
            <a:endParaRPr lang="es-EC" sz="1100" dirty="0">
              <a:latin typeface="Calibri"/>
              <a:ea typeface="Calibri"/>
              <a:cs typeface="Times New Roman"/>
            </a:endParaRPr>
          </a:p>
          <a:p>
            <a:pPr marL="342900" lvl="0" indent="-342900" algn="just">
              <a:spcAft>
                <a:spcPts val="0"/>
              </a:spcAft>
              <a:buFont typeface="Wingdings"/>
              <a:buChar char=""/>
            </a:pPr>
            <a:r>
              <a:rPr lang="es-EC" sz="1200" dirty="0">
                <a:solidFill>
                  <a:srgbClr val="000000"/>
                </a:solidFill>
                <a:latin typeface="Times New Roman"/>
                <a:ea typeface="Calibri"/>
                <a:cs typeface="Times New Roman"/>
              </a:rPr>
              <a:t>Los costos de inversión y de operación, y</a:t>
            </a:r>
            <a:endParaRPr lang="es-EC" sz="1100" dirty="0">
              <a:latin typeface="Calibri"/>
              <a:ea typeface="Calibri"/>
              <a:cs typeface="Times New Roman"/>
            </a:endParaRPr>
          </a:p>
          <a:p>
            <a:pPr marL="342900" lvl="0" indent="-342900" algn="just">
              <a:spcAft>
                <a:spcPts val="0"/>
              </a:spcAft>
              <a:buFont typeface="Wingdings"/>
              <a:buChar char=""/>
            </a:pPr>
            <a:r>
              <a:rPr lang="es-EC" sz="1200" dirty="0">
                <a:solidFill>
                  <a:srgbClr val="000000"/>
                </a:solidFill>
                <a:latin typeface="Times New Roman"/>
                <a:ea typeface="Calibri"/>
                <a:cs typeface="Times New Roman"/>
              </a:rPr>
              <a:t>El financiamiento del proyecto.</a:t>
            </a:r>
            <a:endParaRPr lang="es-EC" sz="1100" dirty="0">
              <a:effectLst/>
              <a:latin typeface="Calibri"/>
              <a:ea typeface="Calibri"/>
              <a:cs typeface="Times New Roman"/>
            </a:endParaRPr>
          </a:p>
        </p:txBody>
      </p:sp>
      <p:sp>
        <p:nvSpPr>
          <p:cNvPr id="12" name="11 Rectángulo redondeado"/>
          <p:cNvSpPr/>
          <p:nvPr/>
        </p:nvSpPr>
        <p:spPr>
          <a:xfrm>
            <a:off x="5863362" y="1285120"/>
            <a:ext cx="3101126" cy="48015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S" sz="800" b="1" dirty="0">
              <a:latin typeface="Arial" panose="020B0604020202020204" pitchFamily="34" charset="0"/>
              <a:cs typeface="Arial" panose="020B0604020202020204" pitchFamily="34" charset="0"/>
            </a:endParaRPr>
          </a:p>
          <a:p>
            <a:endParaRPr lang="es-EC" sz="1400" b="1" dirty="0" smtClean="0"/>
          </a:p>
          <a:p>
            <a:r>
              <a:rPr lang="es-EC" sz="1400" b="1" dirty="0" smtClean="0">
                <a:latin typeface="Times New Roman" panose="02020603050405020304" pitchFamily="18" charset="0"/>
                <a:cs typeface="Times New Roman" panose="02020603050405020304" pitchFamily="18" charset="0"/>
              </a:rPr>
              <a:t>LOCALIZACIÓN DEL PROYECTO</a:t>
            </a:r>
            <a:endParaRPr lang="es-EC" sz="1400" dirty="0" smtClean="0">
              <a:latin typeface="Times New Roman" panose="02020603050405020304" pitchFamily="18" charset="0"/>
              <a:cs typeface="Times New Roman" panose="02020603050405020304" pitchFamily="18" charset="0"/>
            </a:endParaRPr>
          </a:p>
          <a:p>
            <a:pPr algn="ctr"/>
            <a:endParaRPr lang="es-EC" dirty="0">
              <a:solidFill>
                <a:schemeClr val="tx1"/>
              </a:solidFill>
              <a:latin typeface="Arial" panose="020B0604020202020204" pitchFamily="34" charset="0"/>
              <a:cs typeface="Arial" panose="020B0604020202020204" pitchFamily="34" charset="0"/>
            </a:endParaRPr>
          </a:p>
        </p:txBody>
      </p:sp>
      <p:sp>
        <p:nvSpPr>
          <p:cNvPr id="13" name="12 Rectángulo redondeado"/>
          <p:cNvSpPr/>
          <p:nvPr/>
        </p:nvSpPr>
        <p:spPr>
          <a:xfrm>
            <a:off x="6192855" y="2924944"/>
            <a:ext cx="2534555" cy="1368151"/>
          </a:xfrm>
          <a:prstGeom prst="roundRect">
            <a:avLst/>
          </a:prstGeom>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just">
              <a:lnSpc>
                <a:spcPct val="150000"/>
              </a:lnSpc>
              <a:spcAft>
                <a:spcPts val="0"/>
              </a:spcAft>
              <a:buFont typeface="Wingdings"/>
              <a:buChar char=""/>
            </a:pPr>
            <a:r>
              <a:rPr lang="es-EC" sz="1200" dirty="0">
                <a:solidFill>
                  <a:srgbClr val="000000"/>
                </a:solidFill>
                <a:latin typeface="Times New Roman" panose="02020603050405020304" pitchFamily="18" charset="0"/>
                <a:ea typeface="Calibri"/>
                <a:cs typeface="Times New Roman" panose="02020603050405020304" pitchFamily="18" charset="0"/>
              </a:rPr>
              <a:t>Materia prima</a:t>
            </a:r>
            <a:endParaRPr lang="es-EC" sz="1200" dirty="0">
              <a:latin typeface="Times New Roman" panose="02020603050405020304" pitchFamily="18" charset="0"/>
              <a:ea typeface="Calibri"/>
              <a:cs typeface="Times New Roman" panose="02020603050405020304" pitchFamily="18" charset="0"/>
            </a:endParaRPr>
          </a:p>
          <a:p>
            <a:pPr marL="342900" lvl="0" indent="-342900" algn="just">
              <a:lnSpc>
                <a:spcPct val="150000"/>
              </a:lnSpc>
              <a:spcAft>
                <a:spcPts val="0"/>
              </a:spcAft>
              <a:buFont typeface="Wingdings"/>
              <a:buChar char=""/>
            </a:pPr>
            <a:r>
              <a:rPr lang="es-EC" sz="1200" dirty="0">
                <a:solidFill>
                  <a:srgbClr val="000000"/>
                </a:solidFill>
                <a:latin typeface="Times New Roman" panose="02020603050405020304" pitchFamily="18" charset="0"/>
                <a:ea typeface="Calibri"/>
                <a:cs typeface="Times New Roman" panose="02020603050405020304" pitchFamily="18" charset="0"/>
              </a:rPr>
              <a:t>Mano de obra directa</a:t>
            </a:r>
            <a:endParaRPr lang="es-EC" sz="1200" dirty="0">
              <a:latin typeface="Times New Roman" panose="02020603050405020304" pitchFamily="18" charset="0"/>
              <a:ea typeface="Calibri"/>
              <a:cs typeface="Times New Roman" panose="02020603050405020304" pitchFamily="18" charset="0"/>
            </a:endParaRPr>
          </a:p>
          <a:p>
            <a:pPr marL="342900" lvl="0" indent="-342900" algn="just">
              <a:lnSpc>
                <a:spcPct val="150000"/>
              </a:lnSpc>
              <a:spcAft>
                <a:spcPts val="0"/>
              </a:spcAft>
              <a:buFont typeface="Wingdings"/>
              <a:buChar char=""/>
            </a:pPr>
            <a:r>
              <a:rPr lang="es-EC" sz="1200" dirty="0">
                <a:solidFill>
                  <a:srgbClr val="000000"/>
                </a:solidFill>
                <a:latin typeface="Times New Roman" panose="02020603050405020304" pitchFamily="18" charset="0"/>
                <a:ea typeface="Calibri"/>
                <a:cs typeface="Times New Roman" panose="02020603050405020304" pitchFamily="18" charset="0"/>
              </a:rPr>
              <a:t>Insumos</a:t>
            </a:r>
            <a:endParaRPr lang="es-EC" sz="1200" dirty="0">
              <a:latin typeface="Times New Roman" panose="02020603050405020304" pitchFamily="18" charset="0"/>
              <a:ea typeface="Calibri"/>
              <a:cs typeface="Times New Roman" panose="02020603050405020304" pitchFamily="18" charset="0"/>
            </a:endParaRPr>
          </a:p>
          <a:p>
            <a:pPr marL="342900" lvl="0" indent="-342900" algn="just">
              <a:lnSpc>
                <a:spcPct val="150000"/>
              </a:lnSpc>
              <a:spcAft>
                <a:spcPts val="0"/>
              </a:spcAft>
              <a:buFont typeface="Wingdings"/>
              <a:buChar char=""/>
            </a:pPr>
            <a:r>
              <a:rPr lang="es-EC" sz="1200" dirty="0">
                <a:solidFill>
                  <a:srgbClr val="000000"/>
                </a:solidFill>
                <a:latin typeface="Times New Roman" panose="02020603050405020304" pitchFamily="18" charset="0"/>
                <a:ea typeface="Calibri"/>
                <a:cs typeface="Times New Roman" panose="02020603050405020304" pitchFamily="18" charset="0"/>
              </a:rPr>
              <a:t>Infraestructura</a:t>
            </a:r>
            <a:endParaRPr lang="es-EC" sz="1200" dirty="0">
              <a:latin typeface="Times New Roman" panose="02020603050405020304" pitchFamily="18" charset="0"/>
              <a:ea typeface="Calibri"/>
              <a:cs typeface="Times New Roman" panose="02020603050405020304" pitchFamily="18" charset="0"/>
            </a:endParaRPr>
          </a:p>
          <a:p>
            <a:pPr marL="285750" indent="-285750">
              <a:buFont typeface="Wingdings" panose="05000000000000000000" pitchFamily="2" charset="2"/>
              <a:buChar char="v"/>
            </a:pPr>
            <a:r>
              <a:rPr lang="es-EC" sz="1200" dirty="0" smtClean="0">
                <a:solidFill>
                  <a:srgbClr val="000000"/>
                </a:solidFill>
                <a:latin typeface="Times New Roman" panose="02020603050405020304" pitchFamily="18" charset="0"/>
                <a:ea typeface="Calibri"/>
                <a:cs typeface="Times New Roman" panose="02020603050405020304" pitchFamily="18" charset="0"/>
              </a:rPr>
              <a:t>  Mercado</a:t>
            </a:r>
            <a:endParaRPr lang="es-EC" sz="1200" dirty="0">
              <a:latin typeface="Times New Roman" panose="02020603050405020304" pitchFamily="18" charset="0"/>
              <a:cs typeface="Times New Roman" panose="02020603050405020304" pitchFamily="18" charset="0"/>
            </a:endParaRPr>
          </a:p>
        </p:txBody>
      </p:sp>
      <p:sp>
        <p:nvSpPr>
          <p:cNvPr id="18" name="17 Rectángulo redondeado"/>
          <p:cNvSpPr/>
          <p:nvPr/>
        </p:nvSpPr>
        <p:spPr>
          <a:xfrm>
            <a:off x="3059832" y="332656"/>
            <a:ext cx="2952328" cy="504056"/>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CAPITULO III</a:t>
            </a:r>
          </a:p>
          <a:p>
            <a:pPr algn="ctr"/>
            <a:r>
              <a:rPr lang="es-EC" b="1" dirty="0" smtClean="0">
                <a:solidFill>
                  <a:schemeClr val="tx1"/>
                </a:solidFill>
                <a:latin typeface="Arial" panose="020B0604020202020204" pitchFamily="34" charset="0"/>
                <a:cs typeface="Arial" panose="020B0604020202020204" pitchFamily="34" charset="0"/>
              </a:rPr>
              <a:t>ESTUDIO TÉCNICO</a:t>
            </a:r>
            <a:endParaRPr lang="es-EC" b="1" dirty="0">
              <a:solidFill>
                <a:schemeClr val="tx1"/>
              </a:solidFill>
              <a:latin typeface="Arial" panose="020B0604020202020204" pitchFamily="34" charset="0"/>
              <a:cs typeface="Arial" panose="020B0604020202020204" pitchFamily="34" charset="0"/>
            </a:endParaRPr>
          </a:p>
        </p:txBody>
      </p:sp>
      <p:sp>
        <p:nvSpPr>
          <p:cNvPr id="32" name="31 Rectángulo redondeado"/>
          <p:cNvSpPr/>
          <p:nvPr/>
        </p:nvSpPr>
        <p:spPr>
          <a:xfrm>
            <a:off x="428272" y="1285120"/>
            <a:ext cx="2654733" cy="497228"/>
          </a:xfrm>
          <a:prstGeom prst="round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400" b="1" dirty="0" smtClean="0">
                <a:solidFill>
                  <a:schemeClr val="tx1"/>
                </a:solidFill>
                <a:latin typeface="Times New Roman" panose="02020603050405020304" pitchFamily="18" charset="0"/>
                <a:cs typeface="Times New Roman" panose="02020603050405020304" pitchFamily="18" charset="0"/>
              </a:rPr>
              <a:t>TAMAÑO DEL PROYECTO</a:t>
            </a:r>
            <a:endParaRPr lang="es-EC" sz="1400" b="1" dirty="0">
              <a:solidFill>
                <a:schemeClr val="tx1"/>
              </a:solidFill>
              <a:latin typeface="Times New Roman" panose="02020603050405020304" pitchFamily="18" charset="0"/>
              <a:cs typeface="Times New Roman" panose="02020603050405020304" pitchFamily="18" charset="0"/>
            </a:endParaRPr>
          </a:p>
        </p:txBody>
      </p:sp>
      <p:sp>
        <p:nvSpPr>
          <p:cNvPr id="35" name="34 Flecha izquierda, derecha y arriba"/>
          <p:cNvSpPr/>
          <p:nvPr/>
        </p:nvSpPr>
        <p:spPr>
          <a:xfrm>
            <a:off x="3208629" y="886729"/>
            <a:ext cx="2654733" cy="709481"/>
          </a:xfrm>
          <a:prstGeom prst="leftRightUpArrow">
            <a:avLst>
              <a:gd name="adj1" fmla="val 0"/>
              <a:gd name="adj2" fmla="val 7111"/>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p:txBody>
      </p:sp>
      <p:sp>
        <p:nvSpPr>
          <p:cNvPr id="36" name="35 Flecha abajo"/>
          <p:cNvSpPr/>
          <p:nvPr/>
        </p:nvSpPr>
        <p:spPr>
          <a:xfrm>
            <a:off x="1737247" y="1782348"/>
            <a:ext cx="45719" cy="42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7" name="36 Flecha abajo"/>
          <p:cNvSpPr/>
          <p:nvPr/>
        </p:nvSpPr>
        <p:spPr>
          <a:xfrm flipH="1">
            <a:off x="7413924" y="1772816"/>
            <a:ext cx="46208" cy="42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0 Rectángulo redondeado"/>
          <p:cNvSpPr/>
          <p:nvPr/>
        </p:nvSpPr>
        <p:spPr>
          <a:xfrm>
            <a:off x="6156176" y="2276872"/>
            <a:ext cx="2548504" cy="345637"/>
          </a:xfrm>
          <a:prstGeom prst="roundRect">
            <a:avLst/>
          </a:prstGeom>
          <a:solidFill>
            <a:srgbClr val="A5E5BD"/>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S" sz="800" b="1" dirty="0">
              <a:latin typeface="Arial" panose="020B0604020202020204" pitchFamily="34" charset="0"/>
              <a:cs typeface="Arial" panose="020B0604020202020204" pitchFamily="34" charset="0"/>
            </a:endParaRPr>
          </a:p>
          <a:p>
            <a:r>
              <a:rPr lang="es-EC" sz="1200" dirty="0" smtClean="0">
                <a:latin typeface="Times New Roman" panose="02020603050405020304" pitchFamily="18" charset="0"/>
                <a:cs typeface="Times New Roman" panose="02020603050405020304" pitchFamily="18" charset="0"/>
              </a:rPr>
              <a:t>MACRO LOCALIZACIÓN</a:t>
            </a:r>
          </a:p>
          <a:p>
            <a:r>
              <a:rPr lang="es-EC" sz="1200" dirty="0" smtClean="0">
                <a:latin typeface="Times New Roman" panose="02020603050405020304" pitchFamily="18" charset="0"/>
                <a:cs typeface="Times New Roman" panose="02020603050405020304" pitchFamily="18" charset="0"/>
              </a:rPr>
              <a:t> </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15" name="14 Flecha abajo"/>
          <p:cNvSpPr/>
          <p:nvPr/>
        </p:nvSpPr>
        <p:spPr>
          <a:xfrm flipH="1">
            <a:off x="7430428" y="2622509"/>
            <a:ext cx="45719" cy="302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05062"/>
            <a:ext cx="4032448" cy="25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439939"/>
            <a:ext cx="4536504"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1524" y="238544"/>
            <a:ext cx="8914971" cy="6550644"/>
          </a:xfr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endParaRPr lang="es-ES" sz="1200" b="1" dirty="0" smtClean="0"/>
          </a:p>
          <a:p>
            <a:endParaRPr lang="es-ES" sz="1200" b="1" dirty="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323528" y="1340768"/>
            <a:ext cx="4284476" cy="1808284"/>
          </a:xfrm>
          <a:prstGeom prst="roundRect">
            <a:avLst/>
          </a:prstGeom>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lgn="just">
              <a:spcAft>
                <a:spcPts val="0"/>
              </a:spcAft>
              <a:buFont typeface="Wingdings"/>
              <a:buChar char=""/>
            </a:pPr>
            <a:endParaRPr lang="es-EC" dirty="0" smtClean="0">
              <a:solidFill>
                <a:srgbClr val="000000"/>
              </a:solidFill>
              <a:latin typeface="Times New Roman"/>
              <a:ea typeface="Calibri"/>
              <a:cs typeface="Times New Roman"/>
            </a:endParaRPr>
          </a:p>
          <a:p>
            <a:pPr marL="342900" lvl="0" indent="-342900" algn="just">
              <a:spcAft>
                <a:spcPts val="0"/>
              </a:spcAft>
              <a:buFont typeface="Wingdings"/>
              <a:buChar char=""/>
            </a:pPr>
            <a:endParaRPr lang="es-EC" dirty="0">
              <a:solidFill>
                <a:srgbClr val="000000"/>
              </a:solidFill>
              <a:latin typeface="Times New Roman"/>
              <a:ea typeface="Calibri"/>
              <a:cs typeface="Times New Roman"/>
            </a:endParaRPr>
          </a:p>
          <a:p>
            <a:pPr marL="342900" lvl="0" indent="-342900" algn="just">
              <a:spcAft>
                <a:spcPts val="0"/>
              </a:spcAft>
              <a:buFont typeface="Wingdings"/>
              <a:buChar char=""/>
            </a:pPr>
            <a:endParaRPr lang="es-EC" dirty="0" smtClean="0">
              <a:solidFill>
                <a:srgbClr val="000000"/>
              </a:solidFill>
              <a:latin typeface="Times New Roman"/>
              <a:ea typeface="Calibri"/>
              <a:cs typeface="Times New Roman"/>
            </a:endParaRPr>
          </a:p>
          <a:p>
            <a:pPr marL="342900" lvl="0" indent="-342900" algn="just">
              <a:spcAft>
                <a:spcPts val="0"/>
              </a:spcAft>
              <a:buFont typeface="Wingdings"/>
              <a:buChar char=""/>
            </a:pPr>
            <a:endParaRPr lang="es-EC" dirty="0">
              <a:solidFill>
                <a:srgbClr val="000000"/>
              </a:solidFill>
              <a:latin typeface="Times New Roman"/>
              <a:ea typeface="Calibri"/>
              <a:cs typeface="Times New Roman"/>
            </a:endParaRPr>
          </a:p>
          <a:p>
            <a:pPr marL="342900" lvl="0" indent="-342900" algn="just">
              <a:spcAft>
                <a:spcPts val="0"/>
              </a:spcAft>
              <a:buFont typeface="Wingdings"/>
              <a:buChar char=""/>
            </a:pPr>
            <a:endParaRPr lang="es-EC" dirty="0" smtClean="0">
              <a:solidFill>
                <a:srgbClr val="000000"/>
              </a:solidFill>
              <a:latin typeface="Times New Roman"/>
              <a:ea typeface="Calibri"/>
              <a:cs typeface="Times New Roman"/>
            </a:endParaRPr>
          </a:p>
          <a:p>
            <a:pPr marL="342900" lvl="0" indent="-342900" algn="just">
              <a:spcAft>
                <a:spcPts val="0"/>
              </a:spcAft>
              <a:buFont typeface="Wingdings"/>
              <a:buChar char=""/>
            </a:pPr>
            <a:r>
              <a:rPr lang="es-EC" dirty="0" smtClean="0">
                <a:solidFill>
                  <a:srgbClr val="000000"/>
                </a:solidFill>
                <a:latin typeface="Times New Roman"/>
                <a:ea typeface="Calibri"/>
                <a:cs typeface="Times New Roman"/>
              </a:rPr>
              <a:t>La </a:t>
            </a:r>
            <a:r>
              <a:rPr lang="es-EC" dirty="0">
                <a:solidFill>
                  <a:srgbClr val="000000"/>
                </a:solidFill>
                <a:latin typeface="Times New Roman"/>
                <a:ea typeface="Calibri"/>
                <a:cs typeface="Times New Roman"/>
              </a:rPr>
              <a:t>infraestructura básica</a:t>
            </a:r>
            <a:endParaRPr lang="es-EC" sz="1600" dirty="0">
              <a:latin typeface="Calibri"/>
              <a:ea typeface="Calibri"/>
              <a:cs typeface="Times New Roman"/>
            </a:endParaRPr>
          </a:p>
          <a:p>
            <a:pPr marL="342900" lvl="0" indent="-342900" algn="just">
              <a:spcAft>
                <a:spcPts val="0"/>
              </a:spcAft>
              <a:buFont typeface="Wingdings"/>
              <a:buChar char=""/>
            </a:pPr>
            <a:r>
              <a:rPr lang="es-EC" dirty="0">
                <a:solidFill>
                  <a:srgbClr val="000000"/>
                </a:solidFill>
                <a:latin typeface="Times New Roman"/>
                <a:ea typeface="Calibri"/>
                <a:cs typeface="Times New Roman"/>
              </a:rPr>
              <a:t>La ubicación estratégica</a:t>
            </a:r>
            <a:endParaRPr lang="es-EC" sz="1600" dirty="0">
              <a:latin typeface="Calibri"/>
              <a:ea typeface="Calibri"/>
              <a:cs typeface="Times New Roman"/>
            </a:endParaRPr>
          </a:p>
          <a:p>
            <a:pPr marL="342900" lvl="0" indent="-342900" algn="just">
              <a:spcAft>
                <a:spcPts val="0"/>
              </a:spcAft>
              <a:buFont typeface="Wingdings"/>
              <a:buChar char=""/>
            </a:pPr>
            <a:r>
              <a:rPr lang="es-EC" dirty="0">
                <a:solidFill>
                  <a:srgbClr val="000000"/>
                </a:solidFill>
                <a:latin typeface="Times New Roman"/>
                <a:ea typeface="Calibri"/>
                <a:cs typeface="Times New Roman"/>
              </a:rPr>
              <a:t>La seguridad para su funcionamiento</a:t>
            </a:r>
            <a:endParaRPr lang="es-EC" sz="1600" dirty="0">
              <a:latin typeface="Calibri"/>
              <a:ea typeface="Calibri"/>
              <a:cs typeface="Times New Roman"/>
            </a:endParaRPr>
          </a:p>
          <a:p>
            <a:pPr marL="342900" lvl="0" indent="-342900" algn="just">
              <a:spcAft>
                <a:spcPts val="0"/>
              </a:spcAft>
              <a:buFont typeface="Wingdings"/>
              <a:buChar char=""/>
            </a:pPr>
            <a:r>
              <a:rPr lang="es-EC" dirty="0">
                <a:solidFill>
                  <a:srgbClr val="000000"/>
                </a:solidFill>
                <a:latin typeface="Times New Roman"/>
                <a:ea typeface="Calibri"/>
                <a:cs typeface="Times New Roman"/>
              </a:rPr>
              <a:t>Respetar las debidas ordenanzas municipales con sus respectivos permisos</a:t>
            </a:r>
            <a:endParaRPr lang="es-EC" sz="1600" dirty="0">
              <a:latin typeface="Calibri"/>
              <a:ea typeface="Calibri"/>
              <a:cs typeface="Times New Roman"/>
            </a:endParaRPr>
          </a:p>
          <a:p>
            <a:pPr algn="just">
              <a:lnSpc>
                <a:spcPct val="150000"/>
              </a:lnSpc>
              <a:spcAft>
                <a:spcPts val="0"/>
              </a:spcAft>
            </a:pPr>
            <a:r>
              <a:rPr lang="es-EC" dirty="0">
                <a:solidFill>
                  <a:srgbClr val="000000"/>
                </a:solidFill>
                <a:latin typeface="Times New Roman"/>
                <a:ea typeface="Calibri"/>
                <a:cs typeface="Times New Roman"/>
              </a:rPr>
              <a:t> </a:t>
            </a:r>
            <a:endParaRPr lang="es-EC" sz="1600" dirty="0">
              <a:latin typeface="Calibri"/>
              <a:ea typeface="Calibri"/>
              <a:cs typeface="Times New Roman"/>
            </a:endParaRPr>
          </a:p>
          <a:p>
            <a:pPr marL="0" lvl="1" algn="ctr"/>
            <a:endParaRPr lang="es-ES" b="1" dirty="0" smtClean="0">
              <a:solidFill>
                <a:schemeClr val="tx1"/>
              </a:solidFill>
              <a:latin typeface="Arial" panose="020B0604020202020204" pitchFamily="34" charset="0"/>
              <a:cs typeface="Arial" panose="020B0604020202020204" pitchFamily="34" charset="0"/>
            </a:endParaRPr>
          </a:p>
          <a:p>
            <a:pPr algn="just"/>
            <a:endParaRPr lang="es-ES" sz="1400" b="1" dirty="0" smtClean="0">
              <a:solidFill>
                <a:schemeClr val="tx1"/>
              </a:solidFill>
              <a:latin typeface="Arial" panose="020B0604020202020204" pitchFamily="34" charset="0"/>
              <a:cs typeface="Arial" panose="020B0604020202020204" pitchFamily="34" charset="0"/>
            </a:endParaRPr>
          </a:p>
          <a:p>
            <a:pPr algn="ctr"/>
            <a:endParaRPr lang="es-ES" sz="1400" b="1" dirty="0" smtClean="0">
              <a:solidFill>
                <a:schemeClr val="tx1"/>
              </a:solidFill>
              <a:latin typeface="Arial" panose="020B0604020202020204" pitchFamily="34" charset="0"/>
              <a:cs typeface="Arial" panose="020B0604020202020204" pitchFamily="34" charset="0"/>
            </a:endParaRPr>
          </a:p>
          <a:p>
            <a:pPr algn="ctr"/>
            <a:r>
              <a:rPr lang="es-ES" sz="1400" b="1" dirty="0" smtClean="0">
                <a:solidFill>
                  <a:schemeClr val="tx1"/>
                </a:solidFill>
                <a:latin typeface="Arial" panose="020B0604020202020204" pitchFamily="34" charset="0"/>
                <a:cs typeface="Arial" panose="020B0604020202020204" pitchFamily="34" charset="0"/>
              </a:rPr>
              <a:t> </a:t>
            </a:r>
            <a:endParaRPr lang="es-EC" sz="1400" b="1" dirty="0">
              <a:solidFill>
                <a:schemeClr val="tx1"/>
              </a:solidFill>
              <a:latin typeface="Arial" panose="020B0604020202020204" pitchFamily="34" charset="0"/>
              <a:cs typeface="Arial" panose="020B0604020202020204" pitchFamily="34" charset="0"/>
            </a:endParaRPr>
          </a:p>
        </p:txBody>
      </p:sp>
      <p:sp>
        <p:nvSpPr>
          <p:cNvPr id="10" name="9 Flecha derecha"/>
          <p:cNvSpPr/>
          <p:nvPr/>
        </p:nvSpPr>
        <p:spPr>
          <a:xfrm>
            <a:off x="3605826" y="4586771"/>
            <a:ext cx="1240659" cy="45719"/>
          </a:xfrm>
          <a:prstGeom prst="right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Rectángulo redondeado"/>
          <p:cNvSpPr/>
          <p:nvPr/>
        </p:nvSpPr>
        <p:spPr>
          <a:xfrm>
            <a:off x="4716017" y="3716502"/>
            <a:ext cx="4049406" cy="2592817"/>
          </a:xfrm>
          <a:prstGeom prst="roundRec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800" b="1" dirty="0" smtClean="0">
              <a:latin typeface="Arial" panose="020B0604020202020204" pitchFamily="34" charset="0"/>
              <a:cs typeface="Arial" panose="020B0604020202020204" pitchFamily="34" charset="0"/>
            </a:endParaRPr>
          </a:p>
          <a:p>
            <a:pPr algn="ctr"/>
            <a:endParaRPr lang="es-EC" sz="1100" b="1" dirty="0" smtClean="0">
              <a:latin typeface="Times New Roman" panose="02020603050405020304" pitchFamily="18" charset="0"/>
              <a:cs typeface="Times New Roman" panose="02020603050405020304" pitchFamily="18" charset="0"/>
            </a:endParaRPr>
          </a:p>
          <a:p>
            <a:r>
              <a:rPr lang="es-EC" sz="1100" b="1" dirty="0" smtClean="0">
                <a:latin typeface="Times New Roman" panose="02020603050405020304" pitchFamily="18" charset="0"/>
                <a:cs typeface="Times New Roman" panose="02020603050405020304" pitchFamily="18" charset="0"/>
              </a:rPr>
              <a:t>     </a:t>
            </a:r>
            <a:r>
              <a:rPr lang="es-EC" sz="1200" b="1" dirty="0" smtClean="0">
                <a:latin typeface="Times New Roman" panose="02020603050405020304" pitchFamily="18" charset="0"/>
                <a:cs typeface="Times New Roman" panose="02020603050405020304" pitchFamily="18" charset="0"/>
              </a:rPr>
              <a:t>PRODUCCIÓN</a:t>
            </a:r>
            <a:endParaRPr lang="es-EC" sz="1200" dirty="0" smtClean="0">
              <a:latin typeface="Times New Roman" panose="02020603050405020304" pitchFamily="18" charset="0"/>
              <a:cs typeface="Times New Roman" panose="02020603050405020304" pitchFamily="18" charset="0"/>
            </a:endParaRPr>
          </a:p>
          <a:p>
            <a:pPr algn="ctr"/>
            <a:endParaRPr lang="es-ES" dirty="0" smtClean="0">
              <a:solidFill>
                <a:schemeClr val="tx1"/>
              </a:solidFill>
              <a:latin typeface="Arial" panose="020B0604020202020204" pitchFamily="34" charset="0"/>
              <a:cs typeface="Arial" panose="020B0604020202020204" pitchFamily="34" charset="0"/>
            </a:endParaRPr>
          </a:p>
        </p:txBody>
      </p:sp>
      <p:sp>
        <p:nvSpPr>
          <p:cNvPr id="18" name="17 Rectángulo redondeado"/>
          <p:cNvSpPr/>
          <p:nvPr/>
        </p:nvSpPr>
        <p:spPr>
          <a:xfrm>
            <a:off x="2627784" y="332656"/>
            <a:ext cx="3960440" cy="504056"/>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MICROLOCALIZACIÓN</a:t>
            </a:r>
            <a:endParaRPr lang="es-EC" b="1" dirty="0">
              <a:solidFill>
                <a:schemeClr val="tx1"/>
              </a:solidFill>
              <a:latin typeface="Arial" panose="020B0604020202020204" pitchFamily="34" charset="0"/>
              <a:cs typeface="Arial" panose="020B0604020202020204" pitchFamily="34" charset="0"/>
            </a:endParaRPr>
          </a:p>
        </p:txBody>
      </p:sp>
      <p:sp>
        <p:nvSpPr>
          <p:cNvPr id="15" name="14 Rectángulo redondeado"/>
          <p:cNvSpPr/>
          <p:nvPr/>
        </p:nvSpPr>
        <p:spPr>
          <a:xfrm>
            <a:off x="538953" y="4294733"/>
            <a:ext cx="2953525" cy="688208"/>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EC" sz="1600" b="1" dirty="0" smtClean="0">
                <a:solidFill>
                  <a:schemeClr val="tx1"/>
                </a:solidFill>
              </a:rPr>
              <a:t>INGENIERÍA DEL PROYECTO</a:t>
            </a:r>
            <a:endParaRPr lang="es-ES" sz="1600" b="1" dirty="0" smtClean="0">
              <a:solidFill>
                <a:schemeClr val="tx1"/>
              </a:solidFill>
              <a:latin typeface="Arial" panose="020B0604020202020204" pitchFamily="34" charset="0"/>
              <a:cs typeface="Arial" panose="020B0604020202020204" pitchFamily="34" charset="0"/>
            </a:endParaRPr>
          </a:p>
        </p:txBody>
      </p:sp>
      <p:sp>
        <p:nvSpPr>
          <p:cNvPr id="8" name="7 Medio marco"/>
          <p:cNvSpPr/>
          <p:nvPr/>
        </p:nvSpPr>
        <p:spPr>
          <a:xfrm>
            <a:off x="2015716" y="584684"/>
            <a:ext cx="612068" cy="756084"/>
          </a:xfrm>
          <a:prstGeom prst="halfFrame">
            <a:avLst>
              <a:gd name="adj1" fmla="val 7569"/>
              <a:gd name="adj2" fmla="val 9551"/>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9" name="8 Flecha abajo"/>
          <p:cNvSpPr/>
          <p:nvPr/>
        </p:nvSpPr>
        <p:spPr>
          <a:xfrm flipH="1">
            <a:off x="2139960" y="3311230"/>
            <a:ext cx="55776" cy="405273"/>
          </a:xfrm>
          <a:prstGeom prst="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7" name="16 Imagen" descr="http://municipiodeatacames.gob.ec/kimages/images/ATACAM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485" y="1340768"/>
            <a:ext cx="3901979" cy="1970462"/>
          </a:xfrm>
          <a:prstGeom prst="rect">
            <a:avLst/>
          </a:prstGeom>
          <a:noFill/>
          <a:ln>
            <a:noFill/>
          </a:ln>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005064"/>
            <a:ext cx="965113" cy="18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4005064"/>
            <a:ext cx="107334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53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64206"/>
            <a:ext cx="8856984" cy="6577161"/>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endParaRPr lang="es-ES" sz="1200" b="1"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  </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131763"/>
            <a:ext cx="8136904"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7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7767" y="324034"/>
            <a:ext cx="8928245" cy="6505153"/>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endParaRPr lang="es-ES" sz="1200" b="1"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  </a:t>
            </a:r>
          </a:p>
        </p:txBody>
      </p:sp>
      <p:sp>
        <p:nvSpPr>
          <p:cNvPr id="14" name="13 Rectángulo redondeado"/>
          <p:cNvSpPr/>
          <p:nvPr/>
        </p:nvSpPr>
        <p:spPr>
          <a:xfrm>
            <a:off x="177767" y="972634"/>
            <a:ext cx="1872208" cy="504056"/>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Times New Roman" panose="02020603050405020304" pitchFamily="18" charset="0"/>
                <a:cs typeface="Times New Roman" panose="02020603050405020304" pitchFamily="18" charset="0"/>
              </a:rPr>
              <a:t>DISTRIBUCIÓN DE LA PLANTA</a:t>
            </a:r>
            <a:endParaRPr lang="es-EC" sz="1600" b="1" dirty="0">
              <a:solidFill>
                <a:schemeClr val="tx1"/>
              </a:solidFill>
              <a:latin typeface="Times New Roman" panose="02020603050405020304" pitchFamily="18" charset="0"/>
              <a:cs typeface="Times New Roman" panose="02020603050405020304" pitchFamily="18" charset="0"/>
            </a:endParaRPr>
          </a:p>
        </p:txBody>
      </p:sp>
      <p:sp>
        <p:nvSpPr>
          <p:cNvPr id="20" name="19 Rectángulo redondeado"/>
          <p:cNvSpPr/>
          <p:nvPr/>
        </p:nvSpPr>
        <p:spPr>
          <a:xfrm>
            <a:off x="306834" y="3933055"/>
            <a:ext cx="1832965" cy="504056"/>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Times New Roman" panose="02020603050405020304" pitchFamily="18" charset="0"/>
                <a:cs typeface="Times New Roman" panose="02020603050405020304" pitchFamily="18" charset="0"/>
              </a:rPr>
              <a:t>ASPECTOS AMBIENTALES</a:t>
            </a:r>
            <a:endParaRPr lang="es-EC" sz="1600" b="1" dirty="0">
              <a:solidFill>
                <a:schemeClr val="tx1"/>
              </a:solidFill>
              <a:latin typeface="Times New Roman" panose="02020603050405020304" pitchFamily="18" charset="0"/>
              <a:cs typeface="Times New Roman" panose="02020603050405020304" pitchFamily="18" charset="0"/>
            </a:endParaRP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61664"/>
            <a:ext cx="6999137" cy="313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412" y="3108057"/>
            <a:ext cx="5400600" cy="153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Rectángulo redondeado"/>
          <p:cNvSpPr/>
          <p:nvPr/>
        </p:nvSpPr>
        <p:spPr>
          <a:xfrm>
            <a:off x="2194560" y="4797152"/>
            <a:ext cx="6409888" cy="1728192"/>
          </a:xfrm>
          <a:prstGeom prst="round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s-EC" sz="1200" dirty="0" smtClean="0">
              <a:solidFill>
                <a:srgbClr val="000000"/>
              </a:solidFill>
              <a:latin typeface="Times New Roman"/>
              <a:ea typeface="Calibri"/>
            </a:endParaRPr>
          </a:p>
          <a:p>
            <a:r>
              <a:rPr lang="es-EC" sz="1200" dirty="0"/>
              <a:t> </a:t>
            </a:r>
            <a:r>
              <a:rPr lang="es-EC" sz="1200" dirty="0">
                <a:latin typeface="Times New Roman" panose="02020603050405020304" pitchFamily="18" charset="0"/>
                <a:cs typeface="Times New Roman" panose="02020603050405020304" pitchFamily="18" charset="0"/>
              </a:rPr>
              <a:t>Para determinar el grado de impacto en el aspecto ambiental que generará la microempresa productora de artesanías de tagua en la ciudad de Atacames, se procede a realizar la siguiente operación  </a:t>
            </a:r>
          </a:p>
          <a:p>
            <a:r>
              <a:rPr lang="es-EC" sz="1200" dirty="0">
                <a:latin typeface="Times New Roman" panose="02020603050405020304" pitchFamily="18" charset="0"/>
                <a:cs typeface="Times New Roman" panose="02020603050405020304" pitchFamily="18" charset="0"/>
              </a:rPr>
              <a:t>		</a:t>
            </a:r>
            <a:r>
              <a:rPr lang="es-EC" sz="1200" b="1" dirty="0">
                <a:latin typeface="Times New Roman" panose="02020603050405020304" pitchFamily="18" charset="0"/>
                <a:cs typeface="Times New Roman" panose="02020603050405020304" pitchFamily="18" charset="0"/>
              </a:rPr>
              <a:t>I.M.A. = - 6 / 5  =  - 1.12</a:t>
            </a:r>
            <a:endParaRPr lang="es-EC" sz="1200" dirty="0">
              <a:latin typeface="Times New Roman" panose="02020603050405020304" pitchFamily="18" charset="0"/>
              <a:cs typeface="Times New Roman" panose="02020603050405020304" pitchFamily="18" charset="0"/>
            </a:endParaRPr>
          </a:p>
          <a:p>
            <a:r>
              <a:rPr lang="es-EC" sz="1200" dirty="0">
                <a:latin typeface="Times New Roman" panose="02020603050405020304" pitchFamily="18" charset="0"/>
                <a:cs typeface="Times New Roman" panose="02020603050405020304" pitchFamily="18" charset="0"/>
              </a:rPr>
              <a:t> </a:t>
            </a:r>
          </a:p>
          <a:p>
            <a:r>
              <a:rPr lang="es-EC" sz="1200" dirty="0">
                <a:latin typeface="Times New Roman" panose="02020603050405020304" pitchFamily="18" charset="0"/>
                <a:cs typeface="Times New Roman" panose="02020603050405020304" pitchFamily="18" charset="0"/>
              </a:rPr>
              <a:t>     Obtenido el resultado de los impactos sobre los aspectos ambientales se encontró que el resultado se encuentra en un punto muy bajo (1,12) determinaron que su efecto dentro de la cuadro de valoración se encuentra en 1</a:t>
            </a:r>
            <a:r>
              <a:rPr lang="es-EC" sz="1200" dirty="0"/>
              <a:t>.</a:t>
            </a:r>
            <a:endParaRPr lang="es-EC"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0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621" y="117033"/>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1" name="10 Flecha derecha"/>
          <p:cNvSpPr/>
          <p:nvPr/>
        </p:nvSpPr>
        <p:spPr>
          <a:xfrm rot="5400000">
            <a:off x="742495" y="2668161"/>
            <a:ext cx="791980" cy="45719"/>
          </a:xfrm>
          <a:prstGeom prst="rightArrow">
            <a:avLst>
              <a:gd name="adj1" fmla="val 50000"/>
              <a:gd name="adj2" fmla="val 40538"/>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3" name="12 Rectángulo redondeado"/>
          <p:cNvSpPr/>
          <p:nvPr/>
        </p:nvSpPr>
        <p:spPr>
          <a:xfrm>
            <a:off x="4650234" y="3933056"/>
            <a:ext cx="4170238" cy="25922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5" name="4 Flecha doblada hacia arriba"/>
          <p:cNvSpPr/>
          <p:nvPr/>
        </p:nvSpPr>
        <p:spPr>
          <a:xfrm rot="16200000" flipH="1" flipV="1">
            <a:off x="3458989" y="4542011"/>
            <a:ext cx="1944215" cy="438274"/>
          </a:xfrm>
          <a:prstGeom prst="bentUpArrow">
            <a:avLst>
              <a:gd name="adj1" fmla="val 3267"/>
              <a:gd name="adj2" fmla="val 6889"/>
              <a:gd name="adj3" fmla="val 13409"/>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7" name="16 Flecha derecha"/>
          <p:cNvSpPr/>
          <p:nvPr/>
        </p:nvSpPr>
        <p:spPr>
          <a:xfrm flipV="1">
            <a:off x="1991029" y="3392355"/>
            <a:ext cx="755866"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8" name="17 Rectángulo redondeado"/>
          <p:cNvSpPr/>
          <p:nvPr/>
        </p:nvSpPr>
        <p:spPr>
          <a:xfrm>
            <a:off x="2746896" y="1052736"/>
            <a:ext cx="4561408" cy="2736304"/>
          </a:xfrm>
          <a:prstGeom prst="roundRect">
            <a:avLst>
              <a:gd name="adj" fmla="val 783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Wingdings"/>
              <a:buChar char=""/>
            </a:pPr>
            <a:r>
              <a:rPr lang="es-EC" sz="1200" dirty="0">
                <a:solidFill>
                  <a:srgbClr val="000000"/>
                </a:solidFill>
                <a:latin typeface="Times New Roman"/>
                <a:ea typeface="Calibri"/>
                <a:cs typeface="Times New Roman"/>
              </a:rPr>
              <a:t>Establecer el Nombre de la Microempresa</a:t>
            </a:r>
            <a:endParaRPr lang="es-EC" sz="1100" dirty="0">
              <a:latin typeface="Calibri"/>
              <a:ea typeface="Calibri"/>
              <a:cs typeface="Times New Roman"/>
            </a:endParaRPr>
          </a:p>
          <a:p>
            <a:pPr marL="453390" algn="just"/>
            <a:r>
              <a:rPr lang="es-EC" sz="1200" dirty="0">
                <a:solidFill>
                  <a:srgbClr val="000000"/>
                </a:solidFill>
                <a:latin typeface="Times New Roman"/>
                <a:ea typeface="Calibri"/>
                <a:cs typeface="Times New Roman"/>
              </a:rPr>
              <a:t> </a:t>
            </a:r>
            <a:endParaRPr lang="es-EC" sz="1100" dirty="0">
              <a:latin typeface="Calibri"/>
              <a:ea typeface="Calibri"/>
              <a:cs typeface="Times New Roman"/>
            </a:endParaRPr>
          </a:p>
          <a:p>
            <a:pPr marL="342900" lvl="0" indent="-342900" algn="just">
              <a:buFont typeface="Wingdings"/>
              <a:buChar char=""/>
            </a:pPr>
            <a:r>
              <a:rPr lang="es-EC" sz="1200" dirty="0">
                <a:solidFill>
                  <a:srgbClr val="000000"/>
                </a:solidFill>
                <a:latin typeface="Times New Roman"/>
                <a:ea typeface="Calibri"/>
                <a:cs typeface="Times New Roman"/>
              </a:rPr>
              <a:t>Ubicación y domicilio del propietario de la microempresa</a:t>
            </a:r>
            <a:endParaRPr lang="es-EC" sz="1100" dirty="0">
              <a:latin typeface="Calibri"/>
              <a:ea typeface="Calibri"/>
              <a:cs typeface="Times New Roman"/>
            </a:endParaRPr>
          </a:p>
          <a:p>
            <a:pPr algn="just"/>
            <a:r>
              <a:rPr lang="es-EC" sz="1200" dirty="0">
                <a:solidFill>
                  <a:srgbClr val="000000"/>
                </a:solidFill>
                <a:latin typeface="Times New Roman"/>
                <a:ea typeface="Calibri"/>
                <a:cs typeface="Times New Roman"/>
              </a:rPr>
              <a:t> </a:t>
            </a:r>
            <a:endParaRPr lang="es-EC" sz="1100" dirty="0">
              <a:latin typeface="Calibri"/>
              <a:ea typeface="Calibri"/>
              <a:cs typeface="Times New Roman"/>
            </a:endParaRPr>
          </a:p>
          <a:p>
            <a:pPr marL="342900" lvl="0" indent="-342900" algn="just">
              <a:buFont typeface="Wingdings"/>
              <a:buChar char=""/>
            </a:pPr>
            <a:r>
              <a:rPr lang="es-EC" sz="1200" dirty="0">
                <a:solidFill>
                  <a:srgbClr val="000000"/>
                </a:solidFill>
                <a:latin typeface="Times New Roman"/>
                <a:ea typeface="Calibri"/>
                <a:cs typeface="Times New Roman"/>
              </a:rPr>
              <a:t>La razón social, objeto y domicilio de la microempresa</a:t>
            </a:r>
            <a:endParaRPr lang="es-EC" sz="1100" dirty="0">
              <a:latin typeface="Calibri"/>
              <a:ea typeface="Calibri"/>
              <a:cs typeface="Times New Roman"/>
            </a:endParaRPr>
          </a:p>
          <a:p>
            <a:pPr algn="just"/>
            <a:r>
              <a:rPr lang="es-EC" sz="1200" dirty="0">
                <a:solidFill>
                  <a:srgbClr val="000000"/>
                </a:solidFill>
                <a:latin typeface="Times New Roman"/>
                <a:ea typeface="Calibri"/>
                <a:cs typeface="Times New Roman"/>
              </a:rPr>
              <a:t> </a:t>
            </a:r>
            <a:endParaRPr lang="es-EC" sz="1100" dirty="0">
              <a:latin typeface="Calibri"/>
              <a:ea typeface="Calibri"/>
              <a:cs typeface="Times New Roman"/>
            </a:endParaRPr>
          </a:p>
          <a:p>
            <a:pPr marL="342900" lvl="0" indent="-342900" algn="just">
              <a:buFont typeface="Wingdings"/>
              <a:buChar char=""/>
            </a:pPr>
            <a:r>
              <a:rPr lang="es-EC" sz="1200" dirty="0">
                <a:solidFill>
                  <a:srgbClr val="000000"/>
                </a:solidFill>
                <a:latin typeface="Times New Roman"/>
                <a:ea typeface="Calibri"/>
                <a:cs typeface="Times New Roman"/>
              </a:rPr>
              <a:t>Constitución en escritura pública</a:t>
            </a:r>
            <a:endParaRPr lang="es-EC" sz="1100" dirty="0">
              <a:latin typeface="Calibri"/>
              <a:ea typeface="Calibri"/>
              <a:cs typeface="Times New Roman"/>
            </a:endParaRPr>
          </a:p>
          <a:p>
            <a:pPr algn="just"/>
            <a:r>
              <a:rPr lang="es-EC" sz="1200" dirty="0">
                <a:solidFill>
                  <a:srgbClr val="000000"/>
                </a:solidFill>
                <a:latin typeface="Times New Roman"/>
                <a:ea typeface="Calibri"/>
                <a:cs typeface="Times New Roman"/>
              </a:rPr>
              <a:t> </a:t>
            </a:r>
            <a:endParaRPr lang="es-EC" sz="1100" dirty="0">
              <a:latin typeface="Calibri"/>
              <a:ea typeface="Calibri"/>
              <a:cs typeface="Times New Roman"/>
            </a:endParaRPr>
          </a:p>
          <a:p>
            <a:pPr marL="342900" lvl="0" indent="-342900" algn="just">
              <a:buFont typeface="Wingdings"/>
              <a:buChar char=""/>
            </a:pPr>
            <a:r>
              <a:rPr lang="es-EC" sz="1200" dirty="0">
                <a:solidFill>
                  <a:srgbClr val="000000"/>
                </a:solidFill>
                <a:latin typeface="Times New Roman"/>
                <a:ea typeface="Calibri"/>
                <a:cs typeface="Times New Roman"/>
              </a:rPr>
              <a:t>Notarizar el trámite de constitución de la </a:t>
            </a:r>
            <a:r>
              <a:rPr lang="es-EC" sz="1200" dirty="0" smtClean="0">
                <a:solidFill>
                  <a:srgbClr val="000000"/>
                </a:solidFill>
                <a:latin typeface="Times New Roman"/>
                <a:ea typeface="Calibri"/>
                <a:cs typeface="Times New Roman"/>
              </a:rPr>
              <a:t>microempresa</a:t>
            </a:r>
            <a:endParaRPr lang="es-EC" sz="1100" dirty="0" smtClean="0">
              <a:latin typeface="Calibri"/>
              <a:ea typeface="Calibri"/>
              <a:cs typeface="Times New Roman"/>
            </a:endParaRPr>
          </a:p>
          <a:p>
            <a:pPr marL="342900" lvl="0" indent="-342900" algn="just">
              <a:buFont typeface="Wingdings"/>
              <a:buChar char=""/>
            </a:pPr>
            <a:endParaRPr lang="es-EC" sz="1100" dirty="0">
              <a:latin typeface="Calibri"/>
              <a:ea typeface="Calibri"/>
              <a:cs typeface="Times New Roman"/>
            </a:endParaRPr>
          </a:p>
          <a:p>
            <a:pPr marL="342900" lvl="0" indent="-342900" algn="just">
              <a:buFont typeface="Wingdings"/>
              <a:buChar char=""/>
            </a:pPr>
            <a:r>
              <a:rPr lang="es-EC" sz="1200" dirty="0">
                <a:solidFill>
                  <a:srgbClr val="000000"/>
                </a:solidFill>
                <a:latin typeface="Times New Roman"/>
                <a:ea typeface="Calibri"/>
                <a:cs typeface="Times New Roman"/>
              </a:rPr>
              <a:t>Obtención del Registro Única de Contribuyentes</a:t>
            </a:r>
            <a:endParaRPr lang="es-EC" sz="1100" dirty="0">
              <a:latin typeface="Calibri"/>
              <a:ea typeface="Calibri"/>
              <a:cs typeface="Times New Roman"/>
            </a:endParaRPr>
          </a:p>
          <a:p>
            <a:pPr algn="just"/>
            <a:r>
              <a:rPr lang="es-EC" sz="1200" dirty="0">
                <a:solidFill>
                  <a:srgbClr val="000000"/>
                </a:solidFill>
                <a:latin typeface="Times New Roman"/>
                <a:ea typeface="Calibri"/>
                <a:cs typeface="Times New Roman"/>
              </a:rPr>
              <a:t> </a:t>
            </a:r>
            <a:endParaRPr lang="es-EC" sz="1100" dirty="0">
              <a:latin typeface="Calibri"/>
              <a:ea typeface="Calibri"/>
              <a:cs typeface="Times New Roman"/>
            </a:endParaRPr>
          </a:p>
          <a:p>
            <a:pPr marL="342900" lvl="0" indent="-342900" algn="just">
              <a:buFont typeface="Wingdings"/>
              <a:buChar char=""/>
            </a:pPr>
            <a:r>
              <a:rPr lang="es-EC" sz="1200" dirty="0">
                <a:solidFill>
                  <a:srgbClr val="000000"/>
                </a:solidFill>
                <a:latin typeface="Times New Roman"/>
                <a:ea typeface="Calibri"/>
                <a:cs typeface="Times New Roman"/>
              </a:rPr>
              <a:t>Permiso de funcionamiento Municipal</a:t>
            </a:r>
            <a:endParaRPr lang="es-EC" sz="1100" dirty="0">
              <a:latin typeface="Calibri"/>
              <a:ea typeface="Calibri"/>
              <a:cs typeface="Times New Roman"/>
            </a:endParaRPr>
          </a:p>
          <a:p>
            <a:pPr algn="just"/>
            <a:r>
              <a:rPr lang="es-EC" sz="1200" dirty="0">
                <a:solidFill>
                  <a:srgbClr val="000000"/>
                </a:solidFill>
                <a:latin typeface="Times New Roman"/>
                <a:ea typeface="Calibri"/>
                <a:cs typeface="Times New Roman"/>
              </a:rPr>
              <a:t> </a:t>
            </a:r>
            <a:endParaRPr lang="es-EC" sz="1100" dirty="0">
              <a:latin typeface="Calibri"/>
              <a:ea typeface="Calibri"/>
              <a:cs typeface="Times New Roman"/>
            </a:endParaRPr>
          </a:p>
          <a:p>
            <a:pPr marL="171450" indent="-171450">
              <a:buFont typeface="Wingdings" panose="05000000000000000000" pitchFamily="2" charset="2"/>
              <a:buChar char="v"/>
            </a:pPr>
            <a:r>
              <a:rPr lang="es-EC" sz="1200" dirty="0" smtClean="0">
                <a:solidFill>
                  <a:srgbClr val="000000"/>
                </a:solidFill>
                <a:latin typeface="Times New Roman"/>
                <a:ea typeface="Calibri"/>
              </a:rPr>
              <a:t>     Permiso </a:t>
            </a:r>
            <a:r>
              <a:rPr lang="es-EC" sz="1200" dirty="0">
                <a:solidFill>
                  <a:srgbClr val="000000"/>
                </a:solidFill>
                <a:latin typeface="Times New Roman"/>
                <a:ea typeface="Calibri"/>
              </a:rPr>
              <a:t>de funcionamiento Cuerpo de Bomberos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107504" y="1484784"/>
            <a:ext cx="2088232" cy="936104"/>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b="1" dirty="0" smtClean="0">
              <a:solidFill>
                <a:prstClr val="black"/>
              </a:solidFill>
              <a:latin typeface="Times New Roman" panose="02020603050405020304" pitchFamily="18" charset="0"/>
              <a:cs typeface="Times New Roman" panose="02020603050405020304" pitchFamily="18" charset="0"/>
            </a:endParaRPr>
          </a:p>
          <a:p>
            <a:pPr algn="ctr"/>
            <a:r>
              <a:rPr lang="es-EC" sz="1600" b="1" dirty="0" smtClean="0">
                <a:solidFill>
                  <a:prstClr val="black"/>
                </a:solidFill>
                <a:latin typeface="Times New Roman" panose="02020603050405020304" pitchFamily="18" charset="0"/>
                <a:cs typeface="Times New Roman" panose="02020603050405020304" pitchFamily="18" charset="0"/>
              </a:rPr>
              <a:t>CONSTITUCIÓN DE LA MICROEMPRESA</a:t>
            </a:r>
            <a:endParaRPr lang="es-EC" sz="1600" b="1" dirty="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195736" y="1934416"/>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21" name="20 Rectángulo redondeado"/>
          <p:cNvSpPr/>
          <p:nvPr/>
        </p:nvSpPr>
        <p:spPr>
          <a:xfrm>
            <a:off x="1907704" y="302159"/>
            <a:ext cx="5184576" cy="606561"/>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prstClr val="black"/>
              </a:solidFill>
              <a:latin typeface="Times New Roman" panose="02020603050405020304" pitchFamily="18" charset="0"/>
              <a:cs typeface="Times New Roman" panose="02020603050405020304" pitchFamily="18" charset="0"/>
            </a:endParaRPr>
          </a:p>
          <a:p>
            <a:pPr algn="ctr"/>
            <a:r>
              <a:rPr lang="es-EC" b="1" dirty="0" smtClean="0">
                <a:solidFill>
                  <a:prstClr val="black"/>
                </a:solidFill>
                <a:latin typeface="Times New Roman" panose="02020603050405020304" pitchFamily="18" charset="0"/>
                <a:cs typeface="Times New Roman" panose="02020603050405020304" pitchFamily="18" charset="0"/>
              </a:rPr>
              <a:t>CAPITULO IV</a:t>
            </a:r>
          </a:p>
          <a:p>
            <a:pPr lvl="0" algn="ctr"/>
            <a:r>
              <a:rPr lang="es-EC" b="1" dirty="0" smtClean="0">
                <a:solidFill>
                  <a:prstClr val="black"/>
                </a:solidFill>
                <a:latin typeface="Times New Roman" panose="02020603050405020304" pitchFamily="18" charset="0"/>
                <a:cs typeface="Times New Roman" panose="02020603050405020304" pitchFamily="18" charset="0"/>
              </a:rPr>
              <a:t> </a:t>
            </a:r>
            <a:r>
              <a:rPr lang="es-EC" sz="1600" b="1" dirty="0" smtClean="0">
                <a:solidFill>
                  <a:schemeClr val="tx1"/>
                </a:solidFill>
                <a:latin typeface="Times New Roman" panose="02020603050405020304" pitchFamily="18" charset="0"/>
                <a:cs typeface="Times New Roman" panose="02020603050405020304" pitchFamily="18" charset="0"/>
              </a:rPr>
              <a:t>LA  </a:t>
            </a:r>
            <a:r>
              <a:rPr lang="es-EC" sz="1600" b="1" dirty="0">
                <a:solidFill>
                  <a:schemeClr val="tx1"/>
                </a:solidFill>
                <a:latin typeface="Times New Roman" panose="02020603050405020304" pitchFamily="18" charset="0"/>
                <a:cs typeface="Times New Roman" panose="02020603050405020304" pitchFamily="18" charset="0"/>
              </a:rPr>
              <a:t>MICROEMPRESA </a:t>
            </a:r>
            <a:r>
              <a:rPr lang="es-EC" sz="1600" b="1" dirty="0" smtClean="0">
                <a:solidFill>
                  <a:schemeClr val="tx1"/>
                </a:solidFill>
                <a:latin typeface="Times New Roman" panose="02020603050405020304" pitchFamily="18" charset="0"/>
                <a:cs typeface="Times New Roman" panose="02020603050405020304" pitchFamily="18" charset="0"/>
              </a:rPr>
              <a:t> Y  SU </a:t>
            </a:r>
            <a:r>
              <a:rPr lang="es-EC" sz="1600" b="1" dirty="0">
                <a:solidFill>
                  <a:schemeClr val="tx1"/>
                </a:solidFill>
                <a:latin typeface="Times New Roman" panose="02020603050405020304" pitchFamily="18" charset="0"/>
                <a:cs typeface="Times New Roman" panose="02020603050405020304" pitchFamily="18" charset="0"/>
              </a:rPr>
              <a:t>ORGANIZACIÓN</a:t>
            </a:r>
            <a:endParaRPr lang="es-EC" sz="1600" dirty="0">
              <a:solidFill>
                <a:schemeClr val="tx1"/>
              </a:solidFill>
              <a:latin typeface="Times New Roman" panose="02020603050405020304" pitchFamily="18" charset="0"/>
              <a:cs typeface="Times New Roman" panose="02020603050405020304" pitchFamily="18" charset="0"/>
            </a:endParaRPr>
          </a:p>
          <a:p>
            <a:pPr algn="ctr"/>
            <a:endParaRPr lang="es-EC" b="1" dirty="0">
              <a:solidFill>
                <a:prstClr val="black"/>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00" y="4183322"/>
            <a:ext cx="3432832"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0" y="3112765"/>
            <a:ext cx="16954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59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5008" y="81365"/>
            <a:ext cx="8928992" cy="6583385"/>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endParaRPr lang="es-ES" sz="1200" b="1"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  </a:t>
            </a:r>
          </a:p>
        </p:txBody>
      </p:sp>
      <p:sp>
        <p:nvSpPr>
          <p:cNvPr id="11" name="10 Flecha derecha"/>
          <p:cNvSpPr/>
          <p:nvPr/>
        </p:nvSpPr>
        <p:spPr>
          <a:xfrm rot="3218963">
            <a:off x="2893638" y="4494293"/>
            <a:ext cx="2807395" cy="45719"/>
          </a:xfrm>
          <a:prstGeom prst="rightArrow">
            <a:avLst>
              <a:gd name="adj1" fmla="val 50000"/>
              <a:gd name="adj2" fmla="val 4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8" name="27 Rectángulo redondeado"/>
          <p:cNvSpPr/>
          <p:nvPr/>
        </p:nvSpPr>
        <p:spPr>
          <a:xfrm>
            <a:off x="5138730" y="3673265"/>
            <a:ext cx="1943088" cy="377494"/>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s-EC" sz="1200" dirty="0">
                <a:latin typeface="Times New Roman" panose="02020603050405020304" pitchFamily="18" charset="0"/>
                <a:cs typeface="Times New Roman" panose="02020603050405020304" pitchFamily="18" charset="0"/>
              </a:rPr>
              <a:t> Respeto</a:t>
            </a:r>
          </a:p>
        </p:txBody>
      </p:sp>
      <p:sp>
        <p:nvSpPr>
          <p:cNvPr id="29" name="28 Rectángulo redondeado"/>
          <p:cNvSpPr/>
          <p:nvPr/>
        </p:nvSpPr>
        <p:spPr>
          <a:xfrm>
            <a:off x="5141277" y="2790507"/>
            <a:ext cx="1908212" cy="472952"/>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s-EC" sz="1200" dirty="0">
                <a:latin typeface="Times New Roman" panose="02020603050405020304" pitchFamily="18" charset="0"/>
                <a:cs typeface="Times New Roman" panose="02020603050405020304" pitchFamily="18" charset="0"/>
              </a:rPr>
              <a:t>Calidad.</a:t>
            </a:r>
          </a:p>
        </p:txBody>
      </p:sp>
      <p:sp>
        <p:nvSpPr>
          <p:cNvPr id="30" name="29 Flecha derecha"/>
          <p:cNvSpPr/>
          <p:nvPr/>
        </p:nvSpPr>
        <p:spPr>
          <a:xfrm rot="876107">
            <a:off x="3492878" y="3485978"/>
            <a:ext cx="1606493" cy="45719"/>
          </a:xfrm>
          <a:prstGeom prst="rightArrow">
            <a:avLst>
              <a:gd name="adj1" fmla="val 50000"/>
              <a:gd name="adj2" fmla="val 4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Rectángulo redondeado"/>
          <p:cNvSpPr/>
          <p:nvPr/>
        </p:nvSpPr>
        <p:spPr>
          <a:xfrm>
            <a:off x="323528" y="1916832"/>
            <a:ext cx="864096" cy="2457964"/>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lvl="1" algn="ctr"/>
            <a:r>
              <a:rPr lang="es-EC" sz="1600" b="1" dirty="0" smtClean="0">
                <a:solidFill>
                  <a:schemeClr val="tx1"/>
                </a:solidFill>
                <a:latin typeface="Times New Roman" panose="02020603050405020304" pitchFamily="18" charset="0"/>
                <a:cs typeface="Times New Roman" panose="02020603050405020304" pitchFamily="18" charset="0"/>
              </a:rPr>
              <a:t>BASE  FILOSÓFICA</a:t>
            </a:r>
          </a:p>
          <a:p>
            <a:pPr marL="0" lvl="1" algn="ctr"/>
            <a:r>
              <a:rPr lang="es-EC" sz="1600" b="1" dirty="0" smtClean="0">
                <a:solidFill>
                  <a:schemeClr val="tx1"/>
                </a:solidFill>
                <a:latin typeface="Times New Roman" panose="02020603050405020304" pitchFamily="18" charset="0"/>
                <a:cs typeface="Times New Roman" panose="02020603050405020304" pitchFamily="18" charset="0"/>
              </a:rPr>
              <a:t>DE LA EMPRESA</a:t>
            </a:r>
            <a:endParaRPr lang="es-ES" sz="1600" b="1" dirty="0" smtClean="0">
              <a:solidFill>
                <a:schemeClr val="tx1"/>
              </a:solidFill>
              <a:latin typeface="Times New Roman" panose="02020603050405020304" pitchFamily="18" charset="0"/>
              <a:cs typeface="Times New Roman" panose="02020603050405020304" pitchFamily="18" charset="0"/>
            </a:endParaRPr>
          </a:p>
        </p:txBody>
      </p:sp>
      <p:sp>
        <p:nvSpPr>
          <p:cNvPr id="14" name="13 Flecha derecha"/>
          <p:cNvSpPr/>
          <p:nvPr/>
        </p:nvSpPr>
        <p:spPr>
          <a:xfrm rot="18037735" flipV="1">
            <a:off x="2849708" y="2019453"/>
            <a:ext cx="2803271" cy="50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18 Rectángulo redondeado"/>
          <p:cNvSpPr/>
          <p:nvPr/>
        </p:nvSpPr>
        <p:spPr>
          <a:xfrm>
            <a:off x="5024271" y="260648"/>
            <a:ext cx="1994873" cy="360040"/>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Trabajo en equipo</a:t>
            </a:r>
          </a:p>
        </p:txBody>
      </p:sp>
      <p:sp>
        <p:nvSpPr>
          <p:cNvPr id="20" name="19 Rectángulo redondeado"/>
          <p:cNvSpPr/>
          <p:nvPr/>
        </p:nvSpPr>
        <p:spPr>
          <a:xfrm>
            <a:off x="5015322" y="825688"/>
            <a:ext cx="1971913" cy="411490"/>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s-EC" sz="1200" dirty="0">
                <a:latin typeface="Times New Roman" panose="02020603050405020304" pitchFamily="18" charset="0"/>
                <a:cs typeface="Times New Roman" panose="02020603050405020304" pitchFamily="18" charset="0"/>
              </a:rPr>
              <a:t>Responsabilidad</a:t>
            </a:r>
          </a:p>
        </p:txBody>
      </p:sp>
      <p:sp>
        <p:nvSpPr>
          <p:cNvPr id="21" name="20 Rectángulo redondeado"/>
          <p:cNvSpPr/>
          <p:nvPr/>
        </p:nvSpPr>
        <p:spPr>
          <a:xfrm>
            <a:off x="5151973" y="2108492"/>
            <a:ext cx="1867171" cy="384816"/>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s-EC" sz="1200" dirty="0">
                <a:latin typeface="Times New Roman" panose="02020603050405020304" pitchFamily="18" charset="0"/>
                <a:cs typeface="Times New Roman" panose="02020603050405020304" pitchFamily="18" charset="0"/>
              </a:rPr>
              <a:t>Cumplimiento</a:t>
            </a:r>
          </a:p>
        </p:txBody>
      </p:sp>
      <p:sp>
        <p:nvSpPr>
          <p:cNvPr id="22" name="21 Rectángulo redondeado"/>
          <p:cNvSpPr/>
          <p:nvPr/>
        </p:nvSpPr>
        <p:spPr>
          <a:xfrm>
            <a:off x="5048806" y="1520941"/>
            <a:ext cx="1970338" cy="379420"/>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s-EC" sz="1200" dirty="0">
                <a:latin typeface="Times New Roman" panose="02020603050405020304" pitchFamily="18" charset="0"/>
                <a:cs typeface="Times New Roman" panose="02020603050405020304" pitchFamily="18" charset="0"/>
              </a:rPr>
              <a:t>Orden</a:t>
            </a:r>
          </a:p>
        </p:txBody>
      </p:sp>
      <p:sp>
        <p:nvSpPr>
          <p:cNvPr id="23" name="22 Flecha derecha"/>
          <p:cNvSpPr/>
          <p:nvPr/>
        </p:nvSpPr>
        <p:spPr>
          <a:xfrm rot="2209992" flipV="1">
            <a:off x="3397115" y="3965503"/>
            <a:ext cx="2003405" cy="55536"/>
          </a:xfrm>
          <a:prstGeom prst="rightArrow">
            <a:avLst>
              <a:gd name="adj1" fmla="val 50000"/>
              <a:gd name="adj2" fmla="val 4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23 Flecha derecha"/>
          <p:cNvSpPr/>
          <p:nvPr/>
        </p:nvSpPr>
        <p:spPr>
          <a:xfrm rot="18845735" flipV="1">
            <a:off x="3228646" y="2434117"/>
            <a:ext cx="2122060" cy="53552"/>
          </a:xfrm>
          <a:prstGeom prst="rightArrow">
            <a:avLst>
              <a:gd name="adj1" fmla="val 50000"/>
              <a:gd name="adj2" fmla="val 4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24 Flecha derecha"/>
          <p:cNvSpPr/>
          <p:nvPr/>
        </p:nvSpPr>
        <p:spPr>
          <a:xfrm rot="19928646">
            <a:off x="3474435" y="2869082"/>
            <a:ext cx="1622050" cy="54848"/>
          </a:xfrm>
          <a:prstGeom prst="rightArrow">
            <a:avLst>
              <a:gd name="adj1" fmla="val 50000"/>
              <a:gd name="adj2" fmla="val 4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15 Rectángulo redondeado"/>
          <p:cNvSpPr/>
          <p:nvPr/>
        </p:nvSpPr>
        <p:spPr>
          <a:xfrm>
            <a:off x="1547663" y="2904278"/>
            <a:ext cx="2007935" cy="604559"/>
          </a:xfrm>
          <a:prstGeom prst="round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PRINCIPIOS Y VALORES</a:t>
            </a:r>
            <a:endParaRPr lang="es-EC" sz="1200" b="1" dirty="0">
              <a:solidFill>
                <a:schemeClr val="tx1"/>
              </a:solidFill>
              <a:latin typeface="Times New Roman" panose="02020603050405020304" pitchFamily="18" charset="0"/>
              <a:cs typeface="Times New Roman" panose="02020603050405020304" pitchFamily="18" charset="0"/>
            </a:endParaRPr>
          </a:p>
        </p:txBody>
      </p:sp>
      <p:sp>
        <p:nvSpPr>
          <p:cNvPr id="17" name="16 Rectángulo redondeado"/>
          <p:cNvSpPr/>
          <p:nvPr/>
        </p:nvSpPr>
        <p:spPr>
          <a:xfrm>
            <a:off x="5141277" y="5013176"/>
            <a:ext cx="1943088" cy="377494"/>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s-EC" sz="1200" b="1" dirty="0"/>
              <a:t> </a:t>
            </a:r>
            <a:r>
              <a:rPr lang="es-EC" sz="1200" dirty="0">
                <a:latin typeface="Times New Roman" panose="02020603050405020304" pitchFamily="18" charset="0"/>
                <a:cs typeface="Times New Roman" panose="02020603050405020304" pitchFamily="18" charset="0"/>
              </a:rPr>
              <a:t>Ética</a:t>
            </a:r>
          </a:p>
        </p:txBody>
      </p:sp>
      <p:sp>
        <p:nvSpPr>
          <p:cNvPr id="18" name="17 Rectángulo redondeado"/>
          <p:cNvSpPr/>
          <p:nvPr/>
        </p:nvSpPr>
        <p:spPr>
          <a:xfrm>
            <a:off x="5087728" y="4328405"/>
            <a:ext cx="1943088" cy="377494"/>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s-EC" sz="1200" b="1" dirty="0"/>
              <a:t> </a:t>
            </a:r>
            <a:r>
              <a:rPr lang="es-EC" sz="1200" dirty="0">
                <a:latin typeface="Times New Roman" panose="02020603050405020304" pitchFamily="18" charset="0"/>
                <a:cs typeface="Times New Roman" panose="02020603050405020304" pitchFamily="18" charset="0"/>
              </a:rPr>
              <a:t>Honestidad</a:t>
            </a:r>
          </a:p>
        </p:txBody>
      </p:sp>
      <p:sp>
        <p:nvSpPr>
          <p:cNvPr id="26" name="25 Rectángulo redondeado"/>
          <p:cNvSpPr/>
          <p:nvPr/>
        </p:nvSpPr>
        <p:spPr>
          <a:xfrm>
            <a:off x="5175305" y="5673657"/>
            <a:ext cx="1943088" cy="377494"/>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s-EC" sz="1200" b="1" dirty="0"/>
              <a:t> </a:t>
            </a:r>
            <a:r>
              <a:rPr lang="es-EC" sz="1200" dirty="0">
                <a:latin typeface="Times New Roman" panose="02020603050405020304" pitchFamily="18" charset="0"/>
                <a:cs typeface="Times New Roman" panose="02020603050405020304" pitchFamily="18" charset="0"/>
              </a:rPr>
              <a:t>Puntualidad</a:t>
            </a:r>
          </a:p>
        </p:txBody>
      </p:sp>
      <p:sp>
        <p:nvSpPr>
          <p:cNvPr id="27" name="26 Flecha derecha"/>
          <p:cNvSpPr/>
          <p:nvPr/>
        </p:nvSpPr>
        <p:spPr>
          <a:xfrm rot="2630452" flipV="1">
            <a:off x="3203099" y="4238404"/>
            <a:ext cx="2213673" cy="87978"/>
          </a:xfrm>
          <a:prstGeom prst="rightArrow">
            <a:avLst>
              <a:gd name="adj1" fmla="val 50000"/>
              <a:gd name="adj2" fmla="val 4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1" name="30 Flecha derecha"/>
          <p:cNvSpPr/>
          <p:nvPr/>
        </p:nvSpPr>
        <p:spPr>
          <a:xfrm rot="21230167">
            <a:off x="3787383" y="3089885"/>
            <a:ext cx="1324055" cy="45719"/>
          </a:xfrm>
          <a:prstGeom prst="rightArrow">
            <a:avLst>
              <a:gd name="adj1" fmla="val 50000"/>
              <a:gd name="adj2" fmla="val 4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2" name="31 Flecha derecha"/>
          <p:cNvSpPr/>
          <p:nvPr/>
        </p:nvSpPr>
        <p:spPr>
          <a:xfrm rot="18037735" flipV="1">
            <a:off x="2883824" y="1660272"/>
            <a:ext cx="2803271" cy="50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34786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5496" y="188640"/>
            <a:ext cx="9001000" cy="6576251"/>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endParaRPr lang="es-ES" sz="1200" b="1"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  </a:t>
            </a:r>
          </a:p>
        </p:txBody>
      </p:sp>
      <p:sp>
        <p:nvSpPr>
          <p:cNvPr id="2" name="1 Rectángulo redondeado"/>
          <p:cNvSpPr/>
          <p:nvPr/>
        </p:nvSpPr>
        <p:spPr>
          <a:xfrm>
            <a:off x="418214" y="349075"/>
            <a:ext cx="4068452" cy="919685"/>
          </a:xfrm>
          <a:prstGeom prst="round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lgn="ctr">
              <a:lnSpc>
                <a:spcPct val="115000"/>
              </a:lnSpc>
              <a:spcAft>
                <a:spcPts val="1000"/>
              </a:spcAft>
              <a:defRPr/>
            </a:pPr>
            <a:r>
              <a:rPr lang="es-EC" sz="1300" kern="0" dirty="0">
                <a:solidFill>
                  <a:srgbClr val="000000"/>
                </a:solidFill>
                <a:latin typeface="Times New Roman"/>
                <a:ea typeface="Calibri"/>
                <a:cs typeface="Times New Roman"/>
              </a:rPr>
              <a:t>Nuestra </a:t>
            </a:r>
            <a:r>
              <a:rPr lang="es-EC" sz="1300" b="1" kern="0" dirty="0">
                <a:solidFill>
                  <a:srgbClr val="000000"/>
                </a:solidFill>
                <a:latin typeface="Times New Roman"/>
                <a:ea typeface="Calibri"/>
                <a:cs typeface="Times New Roman"/>
              </a:rPr>
              <a:t>Misión</a:t>
            </a:r>
            <a:r>
              <a:rPr lang="es-EC" sz="1300" kern="0" dirty="0">
                <a:solidFill>
                  <a:srgbClr val="000000"/>
                </a:solidFill>
                <a:latin typeface="Times New Roman"/>
                <a:ea typeface="Calibri"/>
                <a:cs typeface="Times New Roman"/>
              </a:rPr>
              <a:t> es ser reconocidos por nuestro profesionalismo en entregar productos  terminados  de alta calidad y cuidado del medio ambiente </a:t>
            </a:r>
            <a:endParaRPr lang="es-EC" sz="1300" kern="0" dirty="0">
              <a:solidFill>
                <a:sysClr val="window" lastClr="FFFFFF"/>
              </a:solidFill>
              <a:latin typeface="Calibri"/>
              <a:ea typeface="Calibri"/>
              <a:cs typeface="Times New Roman"/>
            </a:endParaRPr>
          </a:p>
        </p:txBody>
      </p:sp>
      <p:sp>
        <p:nvSpPr>
          <p:cNvPr id="16" name="15 Flecha derecha"/>
          <p:cNvSpPr/>
          <p:nvPr/>
        </p:nvSpPr>
        <p:spPr>
          <a:xfrm rot="20718325">
            <a:off x="3595128" y="4996397"/>
            <a:ext cx="1427089" cy="66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0 Flecha derecha"/>
          <p:cNvSpPr/>
          <p:nvPr/>
        </p:nvSpPr>
        <p:spPr>
          <a:xfrm rot="2337432" flipV="1">
            <a:off x="3418205" y="5818218"/>
            <a:ext cx="1769013" cy="53581"/>
          </a:xfrm>
          <a:prstGeom prst="rightArrow">
            <a:avLst>
              <a:gd name="adj1" fmla="val 50000"/>
              <a:gd name="adj2" fmla="val 4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14 Rectángulo redondeado"/>
          <p:cNvSpPr/>
          <p:nvPr/>
        </p:nvSpPr>
        <p:spPr>
          <a:xfrm>
            <a:off x="418214" y="2301563"/>
            <a:ext cx="1921538" cy="68820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s-ES" sz="1600" b="1" dirty="0" smtClean="0">
              <a:solidFill>
                <a:schemeClr val="tx1"/>
              </a:solidFill>
              <a:latin typeface="Times New Roman" panose="02020603050405020304" pitchFamily="18" charset="0"/>
              <a:cs typeface="Times New Roman" panose="02020603050405020304" pitchFamily="18" charset="0"/>
            </a:endParaRPr>
          </a:p>
          <a:p>
            <a:pPr marL="0" lvl="1" algn="ctr"/>
            <a:r>
              <a:rPr lang="es-ES" sz="1600" b="1" dirty="0" smtClean="0">
                <a:solidFill>
                  <a:schemeClr val="tx1"/>
                </a:solidFill>
                <a:latin typeface="Times New Roman" panose="02020603050405020304" pitchFamily="18" charset="0"/>
                <a:cs typeface="Times New Roman" panose="02020603050405020304" pitchFamily="18" charset="0"/>
              </a:rPr>
              <a:t>OBJETIVOS EXTRATÉGICOS</a:t>
            </a:r>
          </a:p>
        </p:txBody>
      </p:sp>
      <p:sp>
        <p:nvSpPr>
          <p:cNvPr id="17" name="16 Rectángulo redondeado"/>
          <p:cNvSpPr/>
          <p:nvPr/>
        </p:nvSpPr>
        <p:spPr>
          <a:xfrm>
            <a:off x="5076056" y="5472490"/>
            <a:ext cx="1944216" cy="411790"/>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De producto</a:t>
            </a:r>
          </a:p>
        </p:txBody>
      </p:sp>
      <p:sp>
        <p:nvSpPr>
          <p:cNvPr id="28" name="27 Rectángulo redondeado"/>
          <p:cNvSpPr/>
          <p:nvPr/>
        </p:nvSpPr>
        <p:spPr>
          <a:xfrm>
            <a:off x="5092040" y="4745868"/>
            <a:ext cx="1944216" cy="400732"/>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De </a:t>
            </a:r>
            <a:r>
              <a:rPr lang="es-EC" sz="1200" dirty="0" smtClean="0">
                <a:latin typeface="Times New Roman" panose="02020603050405020304" pitchFamily="18" charset="0"/>
                <a:cs typeface="Times New Roman" panose="02020603050405020304" pitchFamily="18" charset="0"/>
              </a:rPr>
              <a:t>promoción</a:t>
            </a:r>
            <a:endParaRPr lang="es-EC" sz="1200" dirty="0">
              <a:latin typeface="Times New Roman" panose="02020603050405020304" pitchFamily="18" charset="0"/>
              <a:cs typeface="Times New Roman" panose="02020603050405020304" pitchFamily="18" charset="0"/>
            </a:endParaRPr>
          </a:p>
        </p:txBody>
      </p:sp>
      <p:sp>
        <p:nvSpPr>
          <p:cNvPr id="29" name="28 Rectángulo redondeado"/>
          <p:cNvSpPr/>
          <p:nvPr/>
        </p:nvSpPr>
        <p:spPr>
          <a:xfrm>
            <a:off x="5056036" y="4084127"/>
            <a:ext cx="2016224" cy="432048"/>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De precios</a:t>
            </a:r>
          </a:p>
        </p:txBody>
      </p:sp>
      <p:sp>
        <p:nvSpPr>
          <p:cNvPr id="20" name="19 Rectángulo redondeado"/>
          <p:cNvSpPr/>
          <p:nvPr/>
        </p:nvSpPr>
        <p:spPr>
          <a:xfrm>
            <a:off x="4860032" y="323302"/>
            <a:ext cx="4068452" cy="919685"/>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15000"/>
              </a:lnSpc>
              <a:spcAft>
                <a:spcPts val="1000"/>
              </a:spcAft>
              <a:defRPr/>
            </a:pPr>
            <a:endParaRPr lang="es-EC" sz="1100" dirty="0" smtClean="0"/>
          </a:p>
          <a:p>
            <a:pPr algn="ctr">
              <a:lnSpc>
                <a:spcPct val="115000"/>
              </a:lnSpc>
              <a:spcAft>
                <a:spcPts val="1000"/>
              </a:spcAft>
              <a:defRPr/>
            </a:pPr>
            <a:r>
              <a:rPr lang="es-EC" sz="1300" dirty="0" smtClean="0">
                <a:latin typeface="Times New Roman" panose="02020603050405020304" pitchFamily="18" charset="0"/>
                <a:cs typeface="Times New Roman" panose="02020603050405020304" pitchFamily="18" charset="0"/>
              </a:rPr>
              <a:t>Nuestra </a:t>
            </a:r>
            <a:r>
              <a:rPr lang="es-EC" sz="1300" b="1" dirty="0">
                <a:latin typeface="Times New Roman" panose="02020603050405020304" pitchFamily="18" charset="0"/>
                <a:cs typeface="Times New Roman" panose="02020603050405020304" pitchFamily="18" charset="0"/>
              </a:rPr>
              <a:t>Visón</a:t>
            </a:r>
            <a:r>
              <a:rPr lang="es-EC" sz="1300" dirty="0">
                <a:latin typeface="Times New Roman" panose="02020603050405020304" pitchFamily="18" charset="0"/>
                <a:cs typeface="Times New Roman" panose="02020603050405020304" pitchFamily="18" charset="0"/>
              </a:rPr>
              <a:t> es construir una microempresa rentable y sustentable dirigidos a nuestros clientes, basándonos en el desarrollo y compromiso de nuestra gente</a:t>
            </a:r>
          </a:p>
          <a:p>
            <a:pPr lvl="0" algn="ctr">
              <a:lnSpc>
                <a:spcPct val="115000"/>
              </a:lnSpc>
              <a:spcAft>
                <a:spcPts val="1000"/>
              </a:spcAft>
              <a:defRPr/>
            </a:pPr>
            <a:endParaRPr lang="es-EC" sz="1100" kern="0" dirty="0">
              <a:solidFill>
                <a:sysClr val="window" lastClr="FFFFFF"/>
              </a:solidFill>
              <a:latin typeface="Calibri"/>
              <a:ea typeface="Calibri"/>
              <a:cs typeface="Times New Roman"/>
            </a:endParaRPr>
          </a:p>
        </p:txBody>
      </p:sp>
      <p:sp>
        <p:nvSpPr>
          <p:cNvPr id="21" name="20 Rectángulo redondeado"/>
          <p:cNvSpPr/>
          <p:nvPr/>
        </p:nvSpPr>
        <p:spPr>
          <a:xfrm>
            <a:off x="395536" y="4834390"/>
            <a:ext cx="3187906" cy="68820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imes New Roman" panose="02020603050405020304" pitchFamily="18" charset="0"/>
                <a:cs typeface="Times New Roman" panose="02020603050405020304" pitchFamily="18" charset="0"/>
              </a:rPr>
              <a:t>ESTRATEGIA DE MERCADOTÉCNICA</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2" name="21 Rectángulo redondeado"/>
          <p:cNvSpPr/>
          <p:nvPr/>
        </p:nvSpPr>
        <p:spPr>
          <a:xfrm>
            <a:off x="5092040" y="6174407"/>
            <a:ext cx="1944216" cy="411790"/>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De plaza</a:t>
            </a:r>
          </a:p>
        </p:txBody>
      </p:sp>
      <p:sp>
        <p:nvSpPr>
          <p:cNvPr id="23" name="22 Flecha derecha"/>
          <p:cNvSpPr/>
          <p:nvPr/>
        </p:nvSpPr>
        <p:spPr>
          <a:xfrm rot="1087110">
            <a:off x="3598524" y="5464816"/>
            <a:ext cx="1503419" cy="55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23 Flecha derecha"/>
          <p:cNvSpPr/>
          <p:nvPr/>
        </p:nvSpPr>
        <p:spPr>
          <a:xfrm rot="19846088">
            <a:off x="3528795" y="4702650"/>
            <a:ext cx="1559757" cy="74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Flecha derecha"/>
          <p:cNvSpPr/>
          <p:nvPr/>
        </p:nvSpPr>
        <p:spPr>
          <a:xfrm>
            <a:off x="2423053" y="2672916"/>
            <a:ext cx="42331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24 Flecha derecha"/>
          <p:cNvSpPr/>
          <p:nvPr/>
        </p:nvSpPr>
        <p:spPr>
          <a:xfrm>
            <a:off x="4427984" y="783144"/>
            <a:ext cx="35965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25 Rectángulo redondeado"/>
          <p:cNvSpPr/>
          <p:nvPr/>
        </p:nvSpPr>
        <p:spPr>
          <a:xfrm>
            <a:off x="2926080" y="1556792"/>
            <a:ext cx="6002404" cy="2088232"/>
          </a:xfrm>
          <a:prstGeom prst="round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71450" indent="-171450" algn="just">
              <a:lnSpc>
                <a:spcPct val="150000"/>
              </a:lnSpc>
              <a:spcAft>
                <a:spcPts val="0"/>
              </a:spcAft>
              <a:buFont typeface="Wingdings" panose="05000000000000000000" pitchFamily="2" charset="2"/>
              <a:buChar char="v"/>
            </a:pPr>
            <a:r>
              <a:rPr lang="es-EC" sz="1100" dirty="0">
                <a:solidFill>
                  <a:srgbClr val="000000"/>
                </a:solidFill>
                <a:latin typeface="Times New Roman"/>
                <a:ea typeface="Calibri"/>
                <a:cs typeface="Times New Roman"/>
              </a:rPr>
              <a:t> </a:t>
            </a:r>
            <a:r>
              <a:rPr lang="es-EC" sz="1300" dirty="0">
                <a:solidFill>
                  <a:srgbClr val="000000"/>
                </a:solidFill>
                <a:latin typeface="Times New Roman" panose="02020603050405020304" pitchFamily="18" charset="0"/>
                <a:ea typeface="Calibri"/>
                <a:cs typeface="Times New Roman" panose="02020603050405020304" pitchFamily="18" charset="0"/>
              </a:rPr>
              <a:t>Impulsar la excelencia, productividad y competitividad de la microempresa frente al resto de artesanos </a:t>
            </a:r>
            <a:r>
              <a:rPr lang="es-EC" sz="1300" dirty="0" smtClean="0">
                <a:solidFill>
                  <a:srgbClr val="000000"/>
                </a:solidFill>
                <a:latin typeface="Times New Roman" panose="02020603050405020304" pitchFamily="18" charset="0"/>
                <a:ea typeface="Calibri"/>
                <a:cs typeface="Times New Roman" panose="02020603050405020304" pitchFamily="18" charset="0"/>
              </a:rPr>
              <a:t>de el cantón  </a:t>
            </a:r>
            <a:r>
              <a:rPr lang="es-EC" sz="1300" dirty="0">
                <a:solidFill>
                  <a:srgbClr val="000000"/>
                </a:solidFill>
                <a:latin typeface="Times New Roman" panose="02020603050405020304" pitchFamily="18" charset="0"/>
                <a:ea typeface="Calibri"/>
                <a:cs typeface="Times New Roman" panose="02020603050405020304" pitchFamily="18" charset="0"/>
              </a:rPr>
              <a:t>de Atacames</a:t>
            </a:r>
            <a:r>
              <a:rPr lang="es-EC" sz="1300" dirty="0" smtClean="0">
                <a:solidFill>
                  <a:srgbClr val="000000"/>
                </a:solidFill>
                <a:latin typeface="Times New Roman" panose="02020603050405020304" pitchFamily="18" charset="0"/>
                <a:ea typeface="Calibri"/>
                <a:cs typeface="Times New Roman" panose="02020603050405020304" pitchFamily="18" charset="0"/>
              </a:rPr>
              <a:t>.</a:t>
            </a:r>
            <a:endParaRPr lang="es-EC" sz="1300" dirty="0">
              <a:latin typeface="Times New Roman" panose="02020603050405020304" pitchFamily="18" charset="0"/>
              <a:ea typeface="Calibri"/>
              <a:cs typeface="Times New Roman" panose="02020603050405020304" pitchFamily="18" charset="0"/>
            </a:endParaRPr>
          </a:p>
          <a:p>
            <a:pPr marL="171450" indent="-171450" algn="just">
              <a:lnSpc>
                <a:spcPct val="150000"/>
              </a:lnSpc>
              <a:spcAft>
                <a:spcPts val="0"/>
              </a:spcAft>
              <a:buFont typeface="Wingdings" panose="05000000000000000000" pitchFamily="2" charset="2"/>
              <a:buChar char="v"/>
            </a:pPr>
            <a:r>
              <a:rPr lang="es-EC" sz="1300" dirty="0" smtClean="0">
                <a:solidFill>
                  <a:srgbClr val="000000"/>
                </a:solidFill>
                <a:latin typeface="Times New Roman" panose="02020603050405020304" pitchFamily="18" charset="0"/>
                <a:ea typeface="Calibri"/>
                <a:cs typeface="Times New Roman" panose="02020603050405020304" pitchFamily="18" charset="0"/>
              </a:rPr>
              <a:t>Potenciar </a:t>
            </a:r>
            <a:r>
              <a:rPr lang="es-EC" sz="1300" dirty="0">
                <a:solidFill>
                  <a:srgbClr val="000000"/>
                </a:solidFill>
                <a:latin typeface="Times New Roman" panose="02020603050405020304" pitchFamily="18" charset="0"/>
                <a:ea typeface="Calibri"/>
                <a:cs typeface="Times New Roman" panose="02020603050405020304" pitchFamily="18" charset="0"/>
              </a:rPr>
              <a:t>la creación de nuevos productos elaborados de la tagua para ampliar la comercialización en el mercado nacional e internacional.</a:t>
            </a:r>
            <a:endParaRPr lang="es-EC" sz="1300" dirty="0">
              <a:latin typeface="Times New Roman" panose="02020603050405020304" pitchFamily="18" charset="0"/>
              <a:ea typeface="Calibri"/>
              <a:cs typeface="Times New Roman" panose="02020603050405020304" pitchFamily="18" charset="0"/>
            </a:endParaRPr>
          </a:p>
          <a:p>
            <a:pPr marL="171450" indent="-171450">
              <a:buFont typeface="Wingdings" panose="05000000000000000000" pitchFamily="2" charset="2"/>
              <a:buChar char="v"/>
            </a:pPr>
            <a:r>
              <a:rPr lang="es-EC" sz="1300" dirty="0" smtClean="0">
                <a:solidFill>
                  <a:srgbClr val="000000"/>
                </a:solidFill>
                <a:latin typeface="Times New Roman" panose="02020603050405020304" pitchFamily="18" charset="0"/>
                <a:ea typeface="Calibri"/>
                <a:cs typeface="Times New Roman" panose="02020603050405020304" pitchFamily="18" charset="0"/>
              </a:rPr>
              <a:t>     </a:t>
            </a:r>
            <a:r>
              <a:rPr lang="es-EC" sz="1300" dirty="0">
                <a:solidFill>
                  <a:srgbClr val="000000"/>
                </a:solidFill>
                <a:latin typeface="Times New Roman" panose="02020603050405020304" pitchFamily="18" charset="0"/>
                <a:ea typeface="Calibri"/>
                <a:cs typeface="Times New Roman" panose="02020603050405020304" pitchFamily="18" charset="0"/>
              </a:rPr>
              <a:t>Satisfacer las necesidades y exigencias de los clientes en la compra de nuestros productos</a:t>
            </a:r>
            <a:endParaRPr lang="es-EC" sz="1300" kern="0" dirty="0">
              <a:solidFill>
                <a:sysClr val="window" lastClr="FFFFFF"/>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55198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0740" y="23498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2808313"/>
          </a:xfrm>
          <a:prstGeom prst="roundRect">
            <a:avLst>
              <a:gd name="adj" fmla="val 783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155210" y="1196752"/>
            <a:ext cx="2808312" cy="936104"/>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Times New Roman" panose="02020603050405020304" pitchFamily="18" charset="0"/>
                <a:cs typeface="Times New Roman" panose="02020603050405020304" pitchFamily="18" charset="0"/>
              </a:rPr>
              <a:t>ORGANIGRAMA ESTRUCTURAL Y FUNCIONAL DE LA MICROEMPRESA</a:t>
            </a:r>
            <a:endParaRPr lang="es-EC" sz="1400" dirty="0" smtClean="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987823" y="1619085"/>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302" y="23439"/>
            <a:ext cx="5184576" cy="292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redondeado"/>
          <p:cNvSpPr/>
          <p:nvPr/>
        </p:nvSpPr>
        <p:spPr>
          <a:xfrm>
            <a:off x="725833" y="4739771"/>
            <a:ext cx="2520279" cy="68820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ORGANIGRAMA FUNCIONAL DE LA MICROEMPRESA</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2" name="21 Rectángulo redondeado"/>
          <p:cNvSpPr/>
          <p:nvPr/>
        </p:nvSpPr>
        <p:spPr>
          <a:xfrm>
            <a:off x="4572000" y="3510303"/>
            <a:ext cx="2016224" cy="278737"/>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a:latin typeface="Times New Roman" panose="02020603050405020304" pitchFamily="18" charset="0"/>
                <a:cs typeface="Times New Roman" panose="02020603050405020304" pitchFamily="18" charset="0"/>
              </a:rPr>
              <a:t>Gerente – Propietario</a:t>
            </a:r>
          </a:p>
        </p:txBody>
      </p:sp>
      <p:sp>
        <p:nvSpPr>
          <p:cNvPr id="23" name="22 Flecha derecha"/>
          <p:cNvSpPr/>
          <p:nvPr/>
        </p:nvSpPr>
        <p:spPr>
          <a:xfrm rot="19468417" flipV="1">
            <a:off x="3025892" y="4241750"/>
            <a:ext cx="170482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23 Flecha derecha"/>
          <p:cNvSpPr/>
          <p:nvPr/>
        </p:nvSpPr>
        <p:spPr>
          <a:xfrm rot="1217992">
            <a:off x="3242753" y="5315731"/>
            <a:ext cx="13213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24 Flecha derecha"/>
          <p:cNvSpPr/>
          <p:nvPr/>
        </p:nvSpPr>
        <p:spPr>
          <a:xfrm rot="19846088">
            <a:off x="3172404" y="4517510"/>
            <a:ext cx="15597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25 Flecha derecha"/>
          <p:cNvSpPr/>
          <p:nvPr/>
        </p:nvSpPr>
        <p:spPr>
          <a:xfrm rot="20649738">
            <a:off x="3257224" y="4774401"/>
            <a:ext cx="1382761" cy="55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26 Rectángulo redondeado"/>
          <p:cNvSpPr/>
          <p:nvPr/>
        </p:nvSpPr>
        <p:spPr>
          <a:xfrm>
            <a:off x="4572000" y="3933056"/>
            <a:ext cx="2016224" cy="278737"/>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smtClean="0">
                <a:latin typeface="Times New Roman" panose="02020603050405020304" pitchFamily="18" charset="0"/>
                <a:cs typeface="Times New Roman" panose="02020603050405020304" pitchFamily="18" charset="0"/>
              </a:rPr>
              <a:t>Secretaria</a:t>
            </a:r>
            <a:endParaRPr lang="es-EC" sz="1200" dirty="0">
              <a:latin typeface="Times New Roman" panose="02020603050405020304" pitchFamily="18" charset="0"/>
              <a:cs typeface="Times New Roman" panose="02020603050405020304" pitchFamily="18" charset="0"/>
            </a:endParaRPr>
          </a:p>
        </p:txBody>
      </p:sp>
      <p:sp>
        <p:nvSpPr>
          <p:cNvPr id="28" name="27 Rectángulo redondeado"/>
          <p:cNvSpPr/>
          <p:nvPr/>
        </p:nvSpPr>
        <p:spPr>
          <a:xfrm>
            <a:off x="4572000" y="4446407"/>
            <a:ext cx="2016224" cy="278737"/>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err="1" smtClean="0">
                <a:latin typeface="Times New Roman" panose="02020603050405020304" pitchFamily="18" charset="0"/>
                <a:cs typeface="Times New Roman" panose="02020603050405020304" pitchFamily="18" charset="0"/>
              </a:rPr>
              <a:t>Dpto</a:t>
            </a:r>
            <a:r>
              <a:rPr lang="es-EC" sz="1200" dirty="0" smtClean="0">
                <a:latin typeface="Times New Roman" panose="02020603050405020304" pitchFamily="18" charset="0"/>
                <a:cs typeface="Times New Roman" panose="02020603050405020304" pitchFamily="18" charset="0"/>
              </a:rPr>
              <a:t> Ventas</a:t>
            </a:r>
            <a:endParaRPr lang="es-EC" sz="1200" dirty="0">
              <a:latin typeface="Times New Roman" panose="02020603050405020304" pitchFamily="18" charset="0"/>
              <a:cs typeface="Times New Roman" panose="02020603050405020304" pitchFamily="18" charset="0"/>
            </a:endParaRPr>
          </a:p>
        </p:txBody>
      </p:sp>
      <p:sp>
        <p:nvSpPr>
          <p:cNvPr id="29" name="28 Rectángulo redondeado"/>
          <p:cNvSpPr/>
          <p:nvPr/>
        </p:nvSpPr>
        <p:spPr>
          <a:xfrm>
            <a:off x="4572000" y="4878455"/>
            <a:ext cx="2016224" cy="278737"/>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smtClean="0">
                <a:latin typeface="Times New Roman" panose="02020603050405020304" pitchFamily="18" charset="0"/>
                <a:cs typeface="Times New Roman" panose="02020603050405020304" pitchFamily="18" charset="0"/>
              </a:rPr>
              <a:t>Área de producción</a:t>
            </a:r>
            <a:endParaRPr lang="es-EC" sz="1200" dirty="0">
              <a:latin typeface="Times New Roman" panose="02020603050405020304" pitchFamily="18" charset="0"/>
              <a:cs typeface="Times New Roman" panose="02020603050405020304" pitchFamily="18" charset="0"/>
            </a:endParaRPr>
          </a:p>
        </p:txBody>
      </p:sp>
      <p:sp>
        <p:nvSpPr>
          <p:cNvPr id="30" name="29 Rectángulo redondeado"/>
          <p:cNvSpPr/>
          <p:nvPr/>
        </p:nvSpPr>
        <p:spPr>
          <a:xfrm>
            <a:off x="4572000" y="5382511"/>
            <a:ext cx="2016224" cy="278737"/>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smtClean="0">
                <a:latin typeface="Times New Roman" panose="02020603050405020304" pitchFamily="18" charset="0"/>
                <a:cs typeface="Times New Roman" panose="02020603050405020304" pitchFamily="18" charset="0"/>
              </a:rPr>
              <a:t>Área de teñido</a:t>
            </a:r>
            <a:endParaRPr lang="es-EC" sz="1200" dirty="0">
              <a:latin typeface="Times New Roman" panose="02020603050405020304" pitchFamily="18" charset="0"/>
              <a:cs typeface="Times New Roman" panose="02020603050405020304" pitchFamily="18" charset="0"/>
            </a:endParaRPr>
          </a:p>
        </p:txBody>
      </p:sp>
      <p:sp>
        <p:nvSpPr>
          <p:cNvPr id="31" name="30 Rectángulo redondeado"/>
          <p:cNvSpPr/>
          <p:nvPr/>
        </p:nvSpPr>
        <p:spPr>
          <a:xfrm>
            <a:off x="4572000" y="5814559"/>
            <a:ext cx="2016224" cy="278737"/>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smtClean="0">
                <a:latin typeface="Times New Roman" panose="02020603050405020304" pitchFamily="18" charset="0"/>
                <a:cs typeface="Times New Roman" panose="02020603050405020304" pitchFamily="18" charset="0"/>
              </a:rPr>
              <a:t>Área de secado</a:t>
            </a:r>
            <a:endParaRPr lang="es-EC" sz="1200" dirty="0">
              <a:latin typeface="Times New Roman" panose="02020603050405020304" pitchFamily="18" charset="0"/>
              <a:cs typeface="Times New Roman" panose="02020603050405020304" pitchFamily="18" charset="0"/>
            </a:endParaRPr>
          </a:p>
        </p:txBody>
      </p:sp>
      <p:sp>
        <p:nvSpPr>
          <p:cNvPr id="32" name="31 Rectángulo redondeado"/>
          <p:cNvSpPr/>
          <p:nvPr/>
        </p:nvSpPr>
        <p:spPr>
          <a:xfrm>
            <a:off x="4592987" y="6261676"/>
            <a:ext cx="2016224" cy="278737"/>
          </a:xfrm>
          <a:prstGeom prst="roundRect">
            <a:avLst/>
          </a:prstGeom>
          <a:solidFill>
            <a:srgbClr val="EAFC8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smtClean="0">
                <a:latin typeface="Times New Roman" panose="02020603050405020304" pitchFamily="18" charset="0"/>
                <a:cs typeface="Times New Roman" panose="02020603050405020304" pitchFamily="18" charset="0"/>
              </a:rPr>
              <a:t>Área de bodega</a:t>
            </a:r>
            <a:endParaRPr lang="es-EC" sz="1200" dirty="0">
              <a:latin typeface="Times New Roman" panose="02020603050405020304" pitchFamily="18" charset="0"/>
              <a:cs typeface="Times New Roman" panose="02020603050405020304" pitchFamily="18" charset="0"/>
            </a:endParaRPr>
          </a:p>
        </p:txBody>
      </p:sp>
      <p:sp>
        <p:nvSpPr>
          <p:cNvPr id="33" name="32 Flecha derecha"/>
          <p:cNvSpPr/>
          <p:nvPr/>
        </p:nvSpPr>
        <p:spPr>
          <a:xfrm rot="2710003" flipV="1">
            <a:off x="3052407" y="5755020"/>
            <a:ext cx="17411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3 Flecha derecha"/>
          <p:cNvSpPr/>
          <p:nvPr/>
        </p:nvSpPr>
        <p:spPr>
          <a:xfrm rot="2080278">
            <a:off x="3127030" y="5503118"/>
            <a:ext cx="153433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34 Flecha derecha"/>
          <p:cNvSpPr/>
          <p:nvPr/>
        </p:nvSpPr>
        <p:spPr>
          <a:xfrm>
            <a:off x="3293331" y="4987956"/>
            <a:ext cx="13213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378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2852936"/>
            <a:ext cx="8229600" cy="1143000"/>
          </a:xfrm>
        </p:spPr>
        <p:style>
          <a:lnRef idx="1">
            <a:schemeClr val="accent6"/>
          </a:lnRef>
          <a:fillRef idx="2">
            <a:schemeClr val="accent6"/>
          </a:fillRef>
          <a:effectRef idx="1">
            <a:schemeClr val="accent6"/>
          </a:effectRef>
          <a:fontRef idx="minor">
            <a:schemeClr val="dk1"/>
          </a:fontRef>
        </p:style>
        <p:txBody>
          <a:bodyPr/>
          <a:lstStyle/>
          <a:p>
            <a:pPr algn="ctr"/>
            <a:r>
              <a:rPr lang="es-EC" b="1" dirty="0" smtClean="0">
                <a:solidFill>
                  <a:schemeClr val="tx2">
                    <a:lumMod val="75000"/>
                  </a:schemeClr>
                </a:solidFill>
              </a:rPr>
              <a:t>PERFIL DEL PROYECTO</a:t>
            </a:r>
            <a:endParaRPr lang="es-EC" b="1" dirty="0">
              <a:solidFill>
                <a:schemeClr val="tx2">
                  <a:lumMod val="75000"/>
                </a:schemeClr>
              </a:solidFill>
            </a:endParaRPr>
          </a:p>
        </p:txBody>
      </p:sp>
    </p:spTree>
    <p:extLst>
      <p:ext uri="{BB962C8B-B14F-4D97-AF65-F5344CB8AC3E}">
        <p14:creationId xmlns:p14="http://schemas.microsoft.com/office/powerpoint/2010/main" val="40660512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8378" y="192984"/>
            <a:ext cx="8990855" cy="6476376"/>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2" name="11 Rectángulo redondeado"/>
          <p:cNvSpPr/>
          <p:nvPr/>
        </p:nvSpPr>
        <p:spPr>
          <a:xfrm>
            <a:off x="2983042" y="4005064"/>
            <a:ext cx="3101126" cy="480154"/>
          </a:xfrm>
          <a:prstGeom prst="roundRect">
            <a:avLst/>
          </a:prstGeom>
          <a:solidFill>
            <a:srgbClr val="DFC6B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200" b="1" dirty="0" smtClean="0">
                <a:latin typeface="Times New Roman" panose="02020603050405020304" pitchFamily="18" charset="0"/>
                <a:cs typeface="Times New Roman" panose="02020603050405020304" pitchFamily="18" charset="0"/>
              </a:rPr>
              <a:t>MAQUINARIA Y HERRAMIENTA</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8" name="17 Rectángulo redondeado"/>
          <p:cNvSpPr/>
          <p:nvPr/>
        </p:nvSpPr>
        <p:spPr>
          <a:xfrm>
            <a:off x="3059832" y="404664"/>
            <a:ext cx="2952328" cy="504056"/>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prstClr val="black"/>
                </a:solidFill>
                <a:latin typeface="Times New Roman" panose="02020603050405020304" pitchFamily="18" charset="0"/>
                <a:cs typeface="Times New Roman" panose="02020603050405020304" pitchFamily="18" charset="0"/>
              </a:rPr>
              <a:t>CAPITULO V</a:t>
            </a:r>
          </a:p>
          <a:p>
            <a:pPr algn="ctr"/>
            <a:r>
              <a:rPr lang="es-EC" sz="1600" b="1" dirty="0">
                <a:solidFill>
                  <a:schemeClr val="tx1"/>
                </a:solidFill>
                <a:latin typeface="Times New Roman" panose="02020603050405020304" pitchFamily="18" charset="0"/>
                <a:cs typeface="Times New Roman" panose="02020603050405020304" pitchFamily="18" charset="0"/>
              </a:rPr>
              <a:t>ESTUDIO FINANCIERO</a:t>
            </a:r>
            <a:endParaRPr lang="es-EC" sz="1600" b="1" dirty="0" smtClean="0">
              <a:solidFill>
                <a:schemeClr val="tx1"/>
              </a:solidFill>
              <a:latin typeface="Times New Roman" panose="02020603050405020304" pitchFamily="18" charset="0"/>
              <a:cs typeface="Times New Roman" panose="02020603050405020304" pitchFamily="18" charset="0"/>
            </a:endParaRPr>
          </a:p>
        </p:txBody>
      </p:sp>
      <p:sp>
        <p:nvSpPr>
          <p:cNvPr id="32" name="31 Rectángulo redondeado"/>
          <p:cNvSpPr/>
          <p:nvPr/>
        </p:nvSpPr>
        <p:spPr>
          <a:xfrm>
            <a:off x="3213411" y="1347596"/>
            <a:ext cx="2654733" cy="497228"/>
          </a:xfrm>
          <a:prstGeom prst="round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smtClean="0">
                <a:latin typeface="Times New Roman" panose="02020603050405020304" pitchFamily="18" charset="0"/>
                <a:cs typeface="Times New Roman" panose="02020603050405020304" pitchFamily="18" charset="0"/>
              </a:rPr>
              <a:t>ESTRUCTURA FINANCIERA DEL PROYECTO</a:t>
            </a:r>
            <a:endParaRPr lang="es-EC" sz="1200" b="1" dirty="0">
              <a:solidFill>
                <a:prstClr val="black"/>
              </a:solidFill>
              <a:latin typeface="Times New Roman" panose="02020603050405020304" pitchFamily="18" charset="0"/>
              <a:cs typeface="Times New Roman" panose="02020603050405020304" pitchFamily="18" charset="0"/>
            </a:endParaRPr>
          </a:p>
        </p:txBody>
      </p:sp>
      <p:sp>
        <p:nvSpPr>
          <p:cNvPr id="37" name="36 Flecha abajo"/>
          <p:cNvSpPr/>
          <p:nvPr/>
        </p:nvSpPr>
        <p:spPr>
          <a:xfrm flipH="1">
            <a:off x="4499992" y="5949280"/>
            <a:ext cx="46208" cy="42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6" name="15 Flecha abajo"/>
          <p:cNvSpPr/>
          <p:nvPr/>
        </p:nvSpPr>
        <p:spPr>
          <a:xfrm flipH="1">
            <a:off x="4525792" y="3501008"/>
            <a:ext cx="46208" cy="42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7" name="16 Flecha abajo"/>
          <p:cNvSpPr/>
          <p:nvPr/>
        </p:nvSpPr>
        <p:spPr>
          <a:xfrm flipH="1">
            <a:off x="4525792" y="1910004"/>
            <a:ext cx="46208" cy="42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9" name="18 Flecha abajo"/>
          <p:cNvSpPr/>
          <p:nvPr/>
        </p:nvSpPr>
        <p:spPr>
          <a:xfrm flipH="1">
            <a:off x="4525792" y="917518"/>
            <a:ext cx="46208" cy="42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20" name="19 Rectángulo redondeado"/>
          <p:cNvSpPr/>
          <p:nvPr/>
        </p:nvSpPr>
        <p:spPr>
          <a:xfrm>
            <a:off x="1619672" y="2420888"/>
            <a:ext cx="5832648" cy="1080120"/>
          </a:xfrm>
          <a:prstGeom prst="roundRect">
            <a:avLst/>
          </a:prstGeom>
          <a:solidFill>
            <a:srgbClr val="EAFC8E"/>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EC" sz="1200" dirty="0"/>
              <a:t> </a:t>
            </a:r>
            <a:r>
              <a:rPr lang="es-EC" sz="1200" dirty="0">
                <a:latin typeface="Times New Roman" panose="02020603050405020304" pitchFamily="18" charset="0"/>
                <a:cs typeface="Times New Roman" panose="02020603050405020304" pitchFamily="18" charset="0"/>
              </a:rPr>
              <a:t>Para realizar el estudio financiero del proyecto de la creación de la microempresa, es necesario determinar la estructura financiera del proyecto, el cual para su realización se tomará un periodo de evaluación de </a:t>
            </a:r>
            <a:r>
              <a:rPr lang="es-EC" sz="1200" dirty="0" smtClean="0">
                <a:latin typeface="Times New Roman" panose="02020603050405020304" pitchFamily="18" charset="0"/>
                <a:cs typeface="Times New Roman" panose="02020603050405020304" pitchFamily="18" charset="0"/>
              </a:rPr>
              <a:t>cinco años </a:t>
            </a:r>
            <a:r>
              <a:rPr lang="es-EC" sz="1200" dirty="0">
                <a:latin typeface="Times New Roman" panose="02020603050405020304" pitchFamily="18" charset="0"/>
                <a:cs typeface="Times New Roman" panose="02020603050405020304" pitchFamily="18" charset="0"/>
              </a:rPr>
              <a:t>bajo los siguientes indicadores.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1" name="20 Rectángulo redondeado"/>
          <p:cNvSpPr/>
          <p:nvPr/>
        </p:nvSpPr>
        <p:spPr>
          <a:xfrm>
            <a:off x="1619672" y="5013176"/>
            <a:ext cx="5832648" cy="936104"/>
          </a:xfrm>
          <a:prstGeom prst="roundRect">
            <a:avLst/>
          </a:prstGeom>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spcAft>
                <a:spcPts val="0"/>
              </a:spcAft>
            </a:pPr>
            <a:r>
              <a:rPr lang="es-EC" sz="1200" dirty="0" smtClean="0">
                <a:solidFill>
                  <a:srgbClr val="000000"/>
                </a:solidFill>
                <a:latin typeface="Times New Roman"/>
                <a:ea typeface="Calibri"/>
                <a:cs typeface="Times New Roman"/>
              </a:rPr>
              <a:t>Ya que para la </a:t>
            </a:r>
            <a:r>
              <a:rPr lang="es-EC" sz="1200" dirty="0">
                <a:solidFill>
                  <a:srgbClr val="000000"/>
                </a:solidFill>
                <a:latin typeface="Times New Roman"/>
                <a:ea typeface="Calibri"/>
                <a:cs typeface="Times New Roman"/>
              </a:rPr>
              <a:t>creación de la microempresa productora de artesanías elaboradas en tagua se requerirá de los siguientes elementos</a:t>
            </a:r>
            <a:endParaRPr lang="es-EC" sz="1100" dirty="0">
              <a:effectLst/>
              <a:latin typeface="Calibri"/>
              <a:ea typeface="Calibri"/>
              <a:cs typeface="Times New Roman"/>
            </a:endParaRPr>
          </a:p>
        </p:txBody>
      </p:sp>
      <p:sp>
        <p:nvSpPr>
          <p:cNvPr id="22" name="21 Flecha abajo"/>
          <p:cNvSpPr/>
          <p:nvPr/>
        </p:nvSpPr>
        <p:spPr>
          <a:xfrm flipH="1">
            <a:off x="4525792" y="4509120"/>
            <a:ext cx="46208" cy="423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Tree>
    <p:extLst>
      <p:ext uri="{BB962C8B-B14F-4D97-AF65-F5344CB8AC3E}">
        <p14:creationId xmlns:p14="http://schemas.microsoft.com/office/powerpoint/2010/main" val="110156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04264"/>
            <a:ext cx="8928992" cy="663710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endParaRPr lang="es-ES" sz="1200" b="1"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  </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88640"/>
            <a:ext cx="6768751" cy="659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8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5210" y="307356"/>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60040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51520" y="1232756"/>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prstClr val="black"/>
                </a:solidFill>
                <a:latin typeface="Times New Roman" panose="02020603050405020304" pitchFamily="18" charset="0"/>
                <a:cs typeface="Times New Roman" panose="02020603050405020304" pitchFamily="18" charset="0"/>
              </a:rPr>
              <a:t>INVERSIONES FIJAS</a:t>
            </a:r>
            <a:endParaRPr lang="es-EC" sz="1400" dirty="0" smtClean="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070583" y="2406644"/>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6" name="35 Rectángulo redondeado"/>
          <p:cNvSpPr/>
          <p:nvPr/>
        </p:nvSpPr>
        <p:spPr>
          <a:xfrm>
            <a:off x="245678" y="4365104"/>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prstClr val="black"/>
                </a:solidFill>
                <a:latin typeface="Times New Roman" panose="02020603050405020304" pitchFamily="18" charset="0"/>
                <a:cs typeface="Times New Roman" panose="02020603050405020304" pitchFamily="18" charset="0"/>
              </a:rPr>
              <a:t>INVERSIONES DIFERIDAS</a:t>
            </a:r>
            <a:endParaRPr lang="es-EC" sz="1400" dirty="0" smtClean="0">
              <a:solidFill>
                <a:prstClr val="black"/>
              </a:solidFill>
              <a:latin typeface="Times New Roman" panose="02020603050405020304" pitchFamily="18" charset="0"/>
              <a:cs typeface="Times New Roman" panose="02020603050405020304" pitchFamily="18" charset="0"/>
            </a:endParaRPr>
          </a:p>
        </p:txBody>
      </p:sp>
      <p:sp>
        <p:nvSpPr>
          <p:cNvPr id="37" name="36 Flecha derecha"/>
          <p:cNvSpPr/>
          <p:nvPr/>
        </p:nvSpPr>
        <p:spPr>
          <a:xfrm flipV="1">
            <a:off x="3050865" y="5532220"/>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65268" y="4193960"/>
            <a:ext cx="5184576" cy="2547408"/>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265969"/>
            <a:ext cx="4752528" cy="247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Rectángulo redondeado"/>
          <p:cNvSpPr/>
          <p:nvPr/>
        </p:nvSpPr>
        <p:spPr>
          <a:xfrm>
            <a:off x="192127" y="2195478"/>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prstClr val="black"/>
                </a:solidFill>
                <a:latin typeface="Times New Roman" panose="02020603050405020304" pitchFamily="18" charset="0"/>
                <a:cs typeface="Times New Roman" panose="02020603050405020304" pitchFamily="18" charset="0"/>
              </a:rPr>
              <a:t>ACTIVOS FIJOS</a:t>
            </a:r>
          </a:p>
        </p:txBody>
      </p:sp>
      <p:sp>
        <p:nvSpPr>
          <p:cNvPr id="40" name="39 Rectángulo redondeado"/>
          <p:cNvSpPr/>
          <p:nvPr/>
        </p:nvSpPr>
        <p:spPr>
          <a:xfrm>
            <a:off x="242553" y="5337212"/>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prstClr val="black"/>
                </a:solidFill>
                <a:latin typeface="Times New Roman" panose="02020603050405020304" pitchFamily="18" charset="0"/>
                <a:cs typeface="Times New Roman" panose="02020603050405020304" pitchFamily="18" charset="0"/>
              </a:rPr>
              <a:t>GASTOS DE CONSTITUCIÓN</a:t>
            </a:r>
          </a:p>
        </p:txBody>
      </p:sp>
      <p:sp>
        <p:nvSpPr>
          <p:cNvPr id="5" name="4 Flecha abajo"/>
          <p:cNvSpPr/>
          <p:nvPr/>
        </p:nvSpPr>
        <p:spPr>
          <a:xfrm>
            <a:off x="1646709" y="1736812"/>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40 Flecha abajo"/>
          <p:cNvSpPr/>
          <p:nvPr/>
        </p:nvSpPr>
        <p:spPr>
          <a:xfrm>
            <a:off x="1609957" y="4869160"/>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32" r="12341" b="9164"/>
          <a:stretch/>
        </p:blipFill>
        <p:spPr bwMode="auto">
          <a:xfrm>
            <a:off x="3665268" y="482353"/>
            <a:ext cx="5083196" cy="342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02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5210" y="307356"/>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60040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65412" y="530678"/>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prstClr val="black"/>
                </a:solidFill>
                <a:latin typeface="Times New Roman" panose="02020603050405020304" pitchFamily="18" charset="0"/>
                <a:cs typeface="Times New Roman" panose="02020603050405020304" pitchFamily="18" charset="0"/>
              </a:rPr>
              <a:t>CAPITAL DE TRABAJO INICIAL</a:t>
            </a:r>
            <a:endParaRPr lang="es-EC" sz="1400" dirty="0" smtClean="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000439" y="2204863"/>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6" name="35 Rectángulo redondeado"/>
          <p:cNvSpPr/>
          <p:nvPr/>
        </p:nvSpPr>
        <p:spPr>
          <a:xfrm>
            <a:off x="192127" y="4005064"/>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prstClr val="black"/>
                </a:solidFill>
                <a:latin typeface="Times New Roman" panose="02020603050405020304" pitchFamily="18" charset="0"/>
                <a:cs typeface="Times New Roman" panose="02020603050405020304" pitchFamily="18" charset="0"/>
              </a:rPr>
              <a:t>TOTAL DE INVERSIONES</a:t>
            </a:r>
          </a:p>
        </p:txBody>
      </p:sp>
      <p:sp>
        <p:nvSpPr>
          <p:cNvPr id="37" name="36 Flecha derecha"/>
          <p:cNvSpPr/>
          <p:nvPr/>
        </p:nvSpPr>
        <p:spPr>
          <a:xfrm flipV="1">
            <a:off x="3059832" y="5445224"/>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65268" y="4193960"/>
            <a:ext cx="5184576" cy="2547408"/>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179512" y="1588102"/>
            <a:ext cx="2808312" cy="123352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cs typeface="Times New Roman" panose="02020603050405020304" pitchFamily="18" charset="0"/>
              </a:rPr>
              <a:t>El capital de trabajo inicial que tendrá que disponer la microempresa se consideró en relación directa con el volumen de producción proyectado, determinando los costos de materiales directos, mano de obra directa y </a:t>
            </a:r>
            <a:r>
              <a:rPr lang="es-EC" sz="1200" dirty="0" smtClean="0">
                <a:solidFill>
                  <a:schemeClr val="tx1"/>
                </a:solidFill>
                <a:latin typeface="Times New Roman" panose="02020603050405020304" pitchFamily="18" charset="0"/>
                <a:cs typeface="Times New Roman" panose="02020603050405020304" pitchFamily="18" charset="0"/>
              </a:rPr>
              <a:t>CIP.</a:t>
            </a:r>
          </a:p>
        </p:txBody>
      </p:sp>
      <p:sp>
        <p:nvSpPr>
          <p:cNvPr id="40" name="39 Rectángulo redondeado"/>
          <p:cNvSpPr/>
          <p:nvPr/>
        </p:nvSpPr>
        <p:spPr>
          <a:xfrm>
            <a:off x="179512" y="4941168"/>
            <a:ext cx="2808312" cy="118813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cs typeface="Times New Roman" panose="02020603050405020304" pitchFamily="18" charset="0"/>
              </a:rPr>
              <a:t>Una vez determinado el capital de trabajo inicial, es necesario determinar las inversiones totales que requerirá la microempresa para su funcionamiento, para ello se presenta n la siguiente tabla su distribución</a:t>
            </a:r>
          </a:p>
        </p:txBody>
      </p:sp>
      <p:sp>
        <p:nvSpPr>
          <p:cNvPr id="5" name="4 Flecha abajo"/>
          <p:cNvSpPr/>
          <p:nvPr/>
        </p:nvSpPr>
        <p:spPr>
          <a:xfrm>
            <a:off x="1606868" y="1001691"/>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40 Flecha abajo"/>
          <p:cNvSpPr/>
          <p:nvPr/>
        </p:nvSpPr>
        <p:spPr>
          <a:xfrm>
            <a:off x="1573423" y="451109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1" y="764704"/>
            <a:ext cx="506993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1" y="4365104"/>
            <a:ext cx="489654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04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5210" y="307356"/>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60040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65412" y="530678"/>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prstClr val="black"/>
                </a:solidFill>
                <a:latin typeface="Times New Roman" panose="02020603050405020304" pitchFamily="18" charset="0"/>
                <a:cs typeface="Times New Roman" panose="02020603050405020304" pitchFamily="18" charset="0"/>
              </a:rPr>
              <a:t>FINANCIAMIENTO</a:t>
            </a:r>
          </a:p>
        </p:txBody>
      </p:sp>
      <p:sp>
        <p:nvSpPr>
          <p:cNvPr id="20" name="19 Flecha derecha"/>
          <p:cNvSpPr/>
          <p:nvPr/>
        </p:nvSpPr>
        <p:spPr>
          <a:xfrm flipV="1">
            <a:off x="3000439" y="2204863"/>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6" name="35 Rectángulo redondeado"/>
          <p:cNvSpPr/>
          <p:nvPr/>
        </p:nvSpPr>
        <p:spPr>
          <a:xfrm>
            <a:off x="192127" y="4005064"/>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prstClr val="black"/>
                </a:solidFill>
                <a:latin typeface="Times New Roman" panose="02020603050405020304" pitchFamily="18" charset="0"/>
                <a:cs typeface="Times New Roman" panose="02020603050405020304" pitchFamily="18" charset="0"/>
              </a:rPr>
              <a:t>TALENTO HUMANO</a:t>
            </a:r>
          </a:p>
        </p:txBody>
      </p:sp>
      <p:sp>
        <p:nvSpPr>
          <p:cNvPr id="37" name="36 Flecha derecha"/>
          <p:cNvSpPr/>
          <p:nvPr/>
        </p:nvSpPr>
        <p:spPr>
          <a:xfrm flipV="1">
            <a:off x="3059832" y="5445224"/>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65268" y="4193960"/>
            <a:ext cx="5184576" cy="2547408"/>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179512" y="1588102"/>
            <a:ext cx="2808312" cy="133684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rgbClr val="000000"/>
                </a:solidFill>
                <a:latin typeface="Times New Roman"/>
                <a:ea typeface="Calibri"/>
              </a:rPr>
              <a:t>Para la creación de la microempresa se tomara como financiamiento los recursos propios de los dueños de la microempresa, rubro que asciende al valor de 11400,00 dólares americanos, por lo que no será necesario adquirir ningún tipo de préstamos.</a:t>
            </a:r>
            <a:endParaRPr lang="es-EC" sz="1200" dirty="0" smtClean="0">
              <a:solidFill>
                <a:schemeClr val="tx1"/>
              </a:solidFill>
              <a:latin typeface="Times New Roman" panose="02020603050405020304" pitchFamily="18" charset="0"/>
              <a:cs typeface="Times New Roman" panose="02020603050405020304" pitchFamily="18" charset="0"/>
            </a:endParaRPr>
          </a:p>
        </p:txBody>
      </p:sp>
      <p:sp>
        <p:nvSpPr>
          <p:cNvPr id="40" name="39 Rectángulo redondeado"/>
          <p:cNvSpPr/>
          <p:nvPr/>
        </p:nvSpPr>
        <p:spPr>
          <a:xfrm>
            <a:off x="179512" y="4941168"/>
            <a:ext cx="2808312" cy="118813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s-EC" sz="1200" dirty="0">
                <a:solidFill>
                  <a:srgbClr val="000000"/>
                </a:solidFill>
                <a:latin typeface="Times New Roman"/>
                <a:ea typeface="Calibri"/>
                <a:cs typeface="Times New Roman"/>
              </a:rPr>
              <a:t>Para poner en funcionamiento la microempresa se requerirá de talento humano calificado, el cual está de acuerdo con la estructura del orgánico estructural expuesto en el capítulo quinto.     </a:t>
            </a:r>
            <a:endParaRPr lang="es-EC" sz="1100" dirty="0">
              <a:effectLst/>
              <a:latin typeface="Calibri"/>
              <a:ea typeface="Calibri"/>
              <a:cs typeface="Times New Roman"/>
            </a:endParaRPr>
          </a:p>
        </p:txBody>
      </p:sp>
      <p:sp>
        <p:nvSpPr>
          <p:cNvPr id="5" name="4 Flecha abajo"/>
          <p:cNvSpPr/>
          <p:nvPr/>
        </p:nvSpPr>
        <p:spPr>
          <a:xfrm>
            <a:off x="1606868" y="1001691"/>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40 Flecha abajo"/>
          <p:cNvSpPr/>
          <p:nvPr/>
        </p:nvSpPr>
        <p:spPr>
          <a:xfrm>
            <a:off x="1573423" y="451109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0" y="530678"/>
            <a:ext cx="5069933" cy="347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593" y="4320481"/>
            <a:ext cx="5256565" cy="285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05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765" y="85085"/>
            <a:ext cx="8938731" cy="665628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089120" y="260649"/>
            <a:ext cx="5760724" cy="640871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158670" y="1700808"/>
            <a:ext cx="2358458"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rgbClr val="000000"/>
                </a:solidFill>
                <a:latin typeface="Times New Roman"/>
                <a:ea typeface="Calibri"/>
              </a:rPr>
              <a:t>EVALUACIÓN ECONÓMICA</a:t>
            </a:r>
            <a:endParaRPr lang="es-EC" sz="1200" b="1" dirty="0" smtClean="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483768" y="3527297"/>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179503" y="2564904"/>
            <a:ext cx="2316792" cy="2016224"/>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rgbClr val="000000"/>
                </a:solidFill>
                <a:latin typeface="Times New Roman"/>
                <a:ea typeface="Calibri"/>
              </a:rPr>
              <a:t>Para la creación de la microempresa se tomara como financiamiento los recursos propios de los dueños de la microempresa, rubro que asciende al valor de 11400,00 dólares americanos, por lo que no será necesario adquirir ningún tipo de préstamos.</a:t>
            </a:r>
            <a:endParaRPr lang="es-EC" sz="1200" dirty="0" smtClean="0">
              <a:solidFill>
                <a:schemeClr val="tx1"/>
              </a:solidFill>
              <a:latin typeface="Times New Roman" panose="02020603050405020304" pitchFamily="18" charset="0"/>
              <a:cs typeface="Times New Roman" panose="02020603050405020304" pitchFamily="18" charset="0"/>
            </a:endParaRPr>
          </a:p>
        </p:txBody>
      </p:sp>
      <p:sp>
        <p:nvSpPr>
          <p:cNvPr id="5" name="4 Flecha abajo"/>
          <p:cNvSpPr/>
          <p:nvPr/>
        </p:nvSpPr>
        <p:spPr>
          <a:xfrm>
            <a:off x="1335872" y="2168860"/>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66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46348"/>
            <a:ext cx="5508625" cy="6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11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5210" y="307356"/>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312369"/>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87950" y="1052736"/>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a:ea typeface="Calibri"/>
              </a:rPr>
              <a:t>ELABORACIÓN DE LOS INGRESOS PROYECTADOS</a:t>
            </a:r>
            <a:endParaRPr lang="es-EC" sz="1200" b="1" dirty="0" smtClean="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042751" y="2636912"/>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72326" y="3916393"/>
            <a:ext cx="5184576" cy="260895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179512" y="1916832"/>
            <a:ext cx="2808312" cy="3672408"/>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a:ea typeface="Calibri"/>
                <a:cs typeface="Times New Roman"/>
              </a:rPr>
              <a:t> Para obtener la proyección de los costos, gatos e ingresos de los ingresos proyectados para su debido análisis económico – financiero del estudio, se utilizó la tasa actual de inflación de 5.42% establecida en el Banco Central del Ecuador. Estableciendo el pronóstico de producción del proyecto se calculó la proyección de los ingresos por la venta de las artesanías elaboradas en tagua para los cinco años del proyecto, encontrándose la siguiente información</a:t>
            </a:r>
            <a:r>
              <a:rPr lang="es-EC" sz="1200" dirty="0">
                <a:latin typeface="Times New Roman"/>
                <a:ea typeface="Calibri"/>
                <a:cs typeface="Times New Roman"/>
              </a:rPr>
              <a:t>:</a:t>
            </a:r>
            <a:endParaRPr lang="es-EC" sz="1200" dirty="0" smtClean="0">
              <a:solidFill>
                <a:prstClr val="black"/>
              </a:solidFill>
              <a:latin typeface="Times New Roman" panose="02020603050405020304" pitchFamily="18" charset="0"/>
              <a:cs typeface="Times New Roman" panose="02020603050405020304" pitchFamily="18" charset="0"/>
            </a:endParaRPr>
          </a:p>
        </p:txBody>
      </p:sp>
      <p:sp>
        <p:nvSpPr>
          <p:cNvPr id="5" name="4 Flecha abajo"/>
          <p:cNvSpPr/>
          <p:nvPr/>
        </p:nvSpPr>
        <p:spPr>
          <a:xfrm>
            <a:off x="1583668" y="152078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268" y="916706"/>
            <a:ext cx="5083196" cy="258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077071"/>
            <a:ext cx="4680520"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60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5210" y="307356"/>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312369"/>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51520" y="1001691"/>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a:ea typeface="Calibri"/>
              </a:rPr>
              <a:t>ELABORACIÓN DE LOS EGRESOS PROYECTADOS</a:t>
            </a:r>
            <a:endParaRPr lang="es-EC" sz="1200" b="1" dirty="0" smtClean="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042751" y="2636912"/>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72326" y="3916393"/>
            <a:ext cx="5184576" cy="260895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179512" y="1916832"/>
            <a:ext cx="2808312" cy="3672408"/>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a:solidFill>
                  <a:schemeClr val="tx1"/>
                </a:solidFill>
                <a:latin typeface="Times New Roman"/>
                <a:ea typeface="Calibri"/>
                <a:cs typeface="Times New Roman"/>
              </a:rPr>
              <a:t>Así como se obtuvieron los ingresos proyectados del estudio, se hace necesario también obtener los egresos consolidados, con el fin establecer la relación operativa de la producción de la microempresa “KANDDY”, para realizar este tipo de egresos es necesario calcular los costos de producción en función de los costos de materiales, mano de obra directa y costos indirectos de producción, los cuales se presentan a continuación</a:t>
            </a:r>
            <a:r>
              <a:rPr lang="es-EC" sz="1200" dirty="0">
                <a:latin typeface="Times New Roman"/>
                <a:ea typeface="Calibri"/>
                <a:cs typeface="Times New Roman"/>
              </a:rPr>
              <a:t>:</a:t>
            </a:r>
            <a:endParaRPr lang="es-EC" sz="1100" dirty="0">
              <a:effectLst/>
              <a:latin typeface="Calibri"/>
              <a:ea typeface="Calibri"/>
              <a:cs typeface="Times New Roman"/>
            </a:endParaRPr>
          </a:p>
        </p:txBody>
      </p:sp>
      <p:sp>
        <p:nvSpPr>
          <p:cNvPr id="5" name="4 Flecha abajo"/>
          <p:cNvSpPr/>
          <p:nvPr/>
        </p:nvSpPr>
        <p:spPr>
          <a:xfrm>
            <a:off x="1583668" y="152078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93" r="12973" b="11945"/>
          <a:stretch/>
        </p:blipFill>
        <p:spPr bwMode="auto">
          <a:xfrm>
            <a:off x="3851920" y="548680"/>
            <a:ext cx="48965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701" r="12041" b="21210"/>
          <a:stretch/>
        </p:blipFill>
        <p:spPr bwMode="auto">
          <a:xfrm>
            <a:off x="3886484" y="4104745"/>
            <a:ext cx="497041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73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699" y="188640"/>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312369"/>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357842" y="2015127"/>
            <a:ext cx="275580"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72326" y="3916393"/>
            <a:ext cx="5184576" cy="260895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368639" y="1208180"/>
            <a:ext cx="2964780" cy="1705333"/>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a:solidFill>
                  <a:schemeClr val="tx1"/>
                </a:solidFill>
                <a:latin typeface="Times New Roman"/>
                <a:ea typeface="Calibri"/>
                <a:cs typeface="Times New Roman"/>
              </a:rPr>
              <a:t>Una vez obtenida la información de los materiales directos, se procede a obtener la información de la mano de obra directa, a cual se presenta a continuación </a:t>
            </a:r>
            <a:endParaRPr lang="es-EC" sz="1100" dirty="0">
              <a:solidFill>
                <a:schemeClr val="tx1"/>
              </a:solidFill>
              <a:latin typeface="Calibri"/>
              <a:ea typeface="Calibri"/>
              <a:cs typeface="Times New Roman"/>
            </a:endParaRPr>
          </a:p>
          <a:p>
            <a:pPr algn="just">
              <a:lnSpc>
                <a:spcPct val="150000"/>
              </a:lnSpc>
              <a:spcAft>
                <a:spcPts val="0"/>
              </a:spcAft>
            </a:pPr>
            <a:r>
              <a:rPr lang="es-EC" sz="1200" dirty="0" smtClean="0">
                <a:solidFill>
                  <a:schemeClr val="tx1"/>
                </a:solidFill>
                <a:latin typeface="Times New Roman"/>
                <a:ea typeface="Calibri"/>
                <a:cs typeface="Times New Roman"/>
              </a:rPr>
              <a:t>:</a:t>
            </a:r>
            <a:endParaRPr lang="es-EC" sz="1100" dirty="0">
              <a:solidFill>
                <a:schemeClr val="tx1"/>
              </a:solidFill>
              <a:effectLst/>
              <a:latin typeface="Calibri"/>
              <a:ea typeface="Calibri"/>
              <a:cs typeface="Times New Roman"/>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8309" y="620688"/>
            <a:ext cx="537818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1" y="4221088"/>
            <a:ext cx="489654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67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88640"/>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312369"/>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357842" y="2015127"/>
            <a:ext cx="275580"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72326" y="3916393"/>
            <a:ext cx="5184576" cy="260895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368639" y="1208180"/>
            <a:ext cx="2964780" cy="1705333"/>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a:latin typeface="Times New Roman"/>
                <a:ea typeface="Calibri"/>
                <a:cs typeface="Times New Roman"/>
              </a:rPr>
              <a:t> </a:t>
            </a:r>
            <a:r>
              <a:rPr lang="es-EC" sz="1200" dirty="0">
                <a:solidFill>
                  <a:schemeClr val="tx1"/>
                </a:solidFill>
                <a:latin typeface="Times New Roman"/>
                <a:ea typeface="Calibri"/>
                <a:cs typeface="Times New Roman"/>
              </a:rPr>
              <a:t>Una vez presentado la información sobre </a:t>
            </a:r>
            <a:r>
              <a:rPr lang="es-EC" sz="1200" dirty="0" smtClean="0">
                <a:solidFill>
                  <a:schemeClr val="tx1"/>
                </a:solidFill>
                <a:latin typeface="Times New Roman"/>
                <a:ea typeface="Calibri"/>
                <a:cs typeface="Times New Roman"/>
              </a:rPr>
              <a:t>la Mano de Obra directa</a:t>
            </a:r>
            <a:r>
              <a:rPr lang="es-EC" sz="1200" dirty="0">
                <a:solidFill>
                  <a:schemeClr val="tx1"/>
                </a:solidFill>
                <a:latin typeface="Times New Roman"/>
                <a:ea typeface="Calibri"/>
                <a:cs typeface="Times New Roman"/>
              </a:rPr>
              <a:t>, se procede a obtener la información sobre los Materiales </a:t>
            </a:r>
            <a:r>
              <a:rPr lang="es-EC" sz="1200" dirty="0" smtClean="0">
                <a:solidFill>
                  <a:schemeClr val="tx1"/>
                </a:solidFill>
                <a:latin typeface="Times New Roman"/>
                <a:ea typeface="Calibri"/>
                <a:cs typeface="Times New Roman"/>
              </a:rPr>
              <a:t>indirectos, </a:t>
            </a:r>
            <a:r>
              <a:rPr lang="es-EC" sz="1200" dirty="0">
                <a:solidFill>
                  <a:schemeClr val="tx1"/>
                </a:solidFill>
                <a:latin typeface="Times New Roman"/>
                <a:ea typeface="Calibri"/>
                <a:cs typeface="Times New Roman"/>
              </a:rPr>
              <a:t>información que se presenta a continuación.</a:t>
            </a:r>
            <a:endParaRPr lang="es-EC" sz="1100" dirty="0">
              <a:solidFill>
                <a:schemeClr val="tx1"/>
              </a:solidFill>
              <a:effectLst/>
              <a:latin typeface="Calibri"/>
              <a:ea typeface="Calibri"/>
              <a:cs typeface="Times New Roman"/>
            </a:endParaRPr>
          </a:p>
        </p:txBody>
      </p:sp>
      <p:pic>
        <p:nvPicPr>
          <p:cNvPr id="327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577" r="13975" b="15927"/>
          <a:stretch/>
        </p:blipFill>
        <p:spPr bwMode="auto">
          <a:xfrm>
            <a:off x="3851920" y="4149080"/>
            <a:ext cx="482453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13" r="9381" b="8174"/>
          <a:stretch/>
        </p:blipFill>
        <p:spPr bwMode="auto">
          <a:xfrm>
            <a:off x="3672326" y="620688"/>
            <a:ext cx="5004130" cy="242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22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7074" y="1340768"/>
            <a:ext cx="698477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 sz="2400" b="1" dirty="0" smtClean="0">
                <a:solidFill>
                  <a:schemeClr val="bg1"/>
                </a:solidFill>
              </a:rPr>
              <a:t>NOMBRE DEL PROYECTO </a:t>
            </a:r>
            <a:endParaRPr lang="es-ES" sz="2400" b="1" dirty="0">
              <a:solidFill>
                <a:schemeClr val="bg1"/>
              </a:solidFill>
            </a:endParaRPr>
          </a:p>
        </p:txBody>
      </p:sp>
      <p:sp>
        <p:nvSpPr>
          <p:cNvPr id="3" name="2 CuadroTexto"/>
          <p:cNvSpPr txBox="1"/>
          <p:nvPr/>
        </p:nvSpPr>
        <p:spPr>
          <a:xfrm>
            <a:off x="1176067" y="2852936"/>
            <a:ext cx="698477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400" b="1" dirty="0" smtClean="0">
                <a:solidFill>
                  <a:schemeClr val="tx1"/>
                </a:solidFill>
              </a:rPr>
              <a:t>ESTUDIO DE FACTIBILIDAD PARA LA CREACIÓN DE LA MICROEMPRESA DE PRODUCCIÓN Y COMERCIALIZACIÓN DE ARTESANIAS DE TAGUA EN EL CANTÓN ATACAMES</a:t>
            </a:r>
            <a:endParaRPr lang="es-ES" sz="2400" b="1" dirty="0">
              <a:solidFill>
                <a:schemeClr val="tx1"/>
              </a:solidFill>
            </a:endParaRPr>
          </a:p>
        </p:txBody>
      </p:sp>
    </p:spTree>
    <p:extLst>
      <p:ext uri="{BB962C8B-B14F-4D97-AF65-F5344CB8AC3E}">
        <p14:creationId xmlns:p14="http://schemas.microsoft.com/office/powerpoint/2010/main" val="20648426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83018"/>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312369"/>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042751" y="2582875"/>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72326" y="3916393"/>
            <a:ext cx="5184576" cy="260895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234439" y="1327623"/>
            <a:ext cx="2808312" cy="2664296"/>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tabLst>
                <a:tab pos="1170305" algn="l"/>
              </a:tabLst>
            </a:pPr>
            <a:r>
              <a:rPr lang="es-EC" sz="1200" dirty="0">
                <a:solidFill>
                  <a:schemeClr val="tx1"/>
                </a:solidFill>
                <a:latin typeface="Times New Roman" panose="02020603050405020304" pitchFamily="18" charset="0"/>
                <a:ea typeface="Calibri"/>
                <a:cs typeface="Times New Roman" panose="02020603050405020304" pitchFamily="18" charset="0"/>
              </a:rPr>
              <a:t>Establecida la información respectiva a los materiales de obra indirecta proyectados, es necesario proceder a encontrar la información respectiva a la Mano de Obra Indirecta proyectada para los cincos años del proyecto de investigación, información que se presenta en las siguientes tablas:</a:t>
            </a:r>
          </a:p>
          <a:p>
            <a:pPr algn="just">
              <a:lnSpc>
                <a:spcPct val="150000"/>
              </a:lnSpc>
            </a:pPr>
            <a:r>
              <a:rPr lang="es-EC" sz="1200" dirty="0" smtClean="0">
                <a:solidFill>
                  <a:schemeClr val="tx1"/>
                </a:solidFill>
                <a:latin typeface="Times New Roman" panose="02020603050405020304" pitchFamily="18" charset="0"/>
                <a:ea typeface="Calibri"/>
                <a:cs typeface="Times New Roman" panose="02020603050405020304" pitchFamily="18" charset="0"/>
              </a:rPr>
              <a:t>:</a:t>
            </a:r>
            <a:endParaRPr lang="es-EC" sz="1200" dirty="0">
              <a:solidFill>
                <a:schemeClr val="tx1"/>
              </a:solidFill>
              <a:latin typeface="Times New Roman" panose="02020603050405020304" pitchFamily="18" charset="0"/>
              <a:ea typeface="Calibri"/>
              <a:cs typeface="Times New Roman" panose="02020603050405020304" pitchFamily="18" charset="0"/>
            </a:endParaRP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326" y="737766"/>
            <a:ext cx="5177518" cy="297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293096"/>
            <a:ext cx="5069931"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4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5210" y="188640"/>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312369"/>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87950" y="1052736"/>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a:ea typeface="Calibri"/>
              </a:rPr>
              <a:t>COSTOS DEL PRESUPUESTO INDIRECTOS DE PRODUCCIÓN</a:t>
            </a:r>
            <a:endParaRPr lang="es-EC" sz="1200" b="1" dirty="0" smtClean="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042751" y="2636912"/>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72326" y="3916393"/>
            <a:ext cx="5184576" cy="260895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251520" y="1988840"/>
            <a:ext cx="2699874" cy="2304256"/>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prstClr val="black"/>
                </a:solidFill>
                <a:latin typeface="Times New Roman"/>
                <a:ea typeface="Calibri"/>
                <a:cs typeface="Times New Roman"/>
              </a:rPr>
              <a:t> </a:t>
            </a:r>
            <a:r>
              <a:rPr lang="es-EC" sz="1200" dirty="0">
                <a:solidFill>
                  <a:schemeClr val="tx1"/>
                </a:solidFill>
                <a:latin typeface="Times New Roman" panose="02020603050405020304" pitchFamily="18" charset="0"/>
                <a:cs typeface="Times New Roman" panose="02020603050405020304" pitchFamily="18" charset="0"/>
              </a:rPr>
              <a:t>Con el fin de determinar cuáles serán los respectivos costos indirectos de producción, se establece en la siguiente tabla todos los componentes que son necesarios para saber cuáles serán los costos del </a:t>
            </a:r>
            <a:r>
              <a:rPr lang="es-EC" sz="1200" dirty="0" smtClean="0">
                <a:solidFill>
                  <a:schemeClr val="tx1"/>
                </a:solidFill>
                <a:latin typeface="Times New Roman" panose="02020603050405020304" pitchFamily="18" charset="0"/>
                <a:cs typeface="Times New Roman" panose="02020603050405020304" pitchFamily="18" charset="0"/>
              </a:rPr>
              <a:t>presupuesto</a:t>
            </a:r>
            <a:r>
              <a:rPr lang="es-EC" sz="1200" dirty="0">
                <a:solidFill>
                  <a:schemeClr val="tx1"/>
                </a:solidFill>
                <a:latin typeface="Times New Roman" panose="02020603050405020304" pitchFamily="18" charset="0"/>
                <a:cs typeface="Times New Roman" panose="02020603050405020304" pitchFamily="18" charset="0"/>
              </a:rPr>
              <a:t> </a:t>
            </a:r>
            <a:r>
              <a:rPr lang="es-EC" sz="1200" dirty="0" smtClean="0">
                <a:solidFill>
                  <a:schemeClr val="tx1"/>
                </a:solidFill>
                <a:latin typeface="Times New Roman" panose="02020603050405020304" pitchFamily="18" charset="0"/>
                <a:cs typeface="Times New Roman" panose="02020603050405020304" pitchFamily="18" charset="0"/>
              </a:rPr>
              <a:t>de manera agrupados. </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5" name="4 Flecha abajo"/>
          <p:cNvSpPr/>
          <p:nvPr/>
        </p:nvSpPr>
        <p:spPr>
          <a:xfrm>
            <a:off x="1583668" y="152078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914" y="476673"/>
            <a:ext cx="4343400" cy="320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102" y="4032737"/>
            <a:ext cx="4912907"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46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5210" y="334740"/>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227339" y="404663"/>
            <a:ext cx="5622506" cy="3312369"/>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87950" y="1052736"/>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GASTOS ADMINISTRATIVOS</a:t>
            </a:r>
          </a:p>
        </p:txBody>
      </p:sp>
      <p:sp>
        <p:nvSpPr>
          <p:cNvPr id="20" name="19 Flecha derecha"/>
          <p:cNvSpPr/>
          <p:nvPr/>
        </p:nvSpPr>
        <p:spPr>
          <a:xfrm>
            <a:off x="3032307" y="2636911"/>
            <a:ext cx="195031"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72326" y="3916393"/>
            <a:ext cx="5184576" cy="260895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251520" y="1988840"/>
            <a:ext cx="2699874" cy="2304256"/>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prstClr val="black"/>
                </a:solidFill>
                <a:latin typeface="Times New Roman"/>
                <a:ea typeface="Calibri"/>
                <a:cs typeface="Times New Roman"/>
              </a:rPr>
              <a:t> </a:t>
            </a:r>
            <a:r>
              <a:rPr lang="es-EC" sz="1200" dirty="0">
                <a:latin typeface="Times New Roman"/>
                <a:ea typeface="Calibri"/>
                <a:cs typeface="Times New Roman"/>
              </a:rPr>
              <a:t> </a:t>
            </a:r>
            <a:r>
              <a:rPr lang="es-EC" sz="1200" dirty="0">
                <a:solidFill>
                  <a:schemeClr val="tx1"/>
                </a:solidFill>
                <a:latin typeface="Times New Roman"/>
                <a:ea typeface="Calibri"/>
                <a:cs typeface="Times New Roman"/>
              </a:rPr>
              <a:t>En términos administrativos será necesario conocer cuáles y como incurrirá la microempresa “KANDDY”  para ello se determinará al pago del personal, servicios básicos, insumos de ofician, todos estos son considerados como gastos efectivos o desembolsables. En la siguiente tabla, se presenta los gastos administrativos que tendrá la microempresa:</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5" name="4 Flecha abajo"/>
          <p:cNvSpPr/>
          <p:nvPr/>
        </p:nvSpPr>
        <p:spPr>
          <a:xfrm>
            <a:off x="1583668" y="152078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620687"/>
            <a:ext cx="5437029"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970" r="9579" b="14597"/>
          <a:stretch/>
        </p:blipFill>
        <p:spPr bwMode="auto">
          <a:xfrm>
            <a:off x="3902610" y="4094602"/>
            <a:ext cx="4824536" cy="225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04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5271" y="116632"/>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65268" y="404663"/>
            <a:ext cx="5184576" cy="3312369"/>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01497" y="2448605"/>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INSUMO DE OFICINA</a:t>
            </a:r>
          </a:p>
        </p:txBody>
      </p:sp>
      <p:sp>
        <p:nvSpPr>
          <p:cNvPr id="20" name="19 Flecha derecha"/>
          <p:cNvSpPr/>
          <p:nvPr/>
        </p:nvSpPr>
        <p:spPr>
          <a:xfrm flipV="1">
            <a:off x="3042751" y="2636912"/>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72326" y="3916393"/>
            <a:ext cx="5184576" cy="2608952"/>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pic>
        <p:nvPicPr>
          <p:cNvPr id="368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3" r="8473" b="6607"/>
          <a:stretch/>
        </p:blipFill>
        <p:spPr bwMode="auto">
          <a:xfrm>
            <a:off x="3672326" y="483566"/>
            <a:ext cx="5004130" cy="30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847" r="13981" b="15976"/>
          <a:stretch/>
        </p:blipFill>
        <p:spPr bwMode="auto">
          <a:xfrm>
            <a:off x="3851921" y="4077072"/>
            <a:ext cx="482453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82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88640"/>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693046" y="393881"/>
            <a:ext cx="5184576" cy="2016225"/>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87950" y="1052736"/>
            <a:ext cx="2808312"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a:ea typeface="Calibri"/>
              </a:rPr>
              <a:t>GASTOS GENERALES DE VENTAS</a:t>
            </a:r>
            <a:endParaRPr lang="es-EC" sz="1200" b="1" dirty="0" smtClean="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3042751" y="2636912"/>
            <a:ext cx="551159"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3665267" y="2682631"/>
            <a:ext cx="5184576" cy="1610465"/>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251520" y="1988840"/>
            <a:ext cx="2699874" cy="2304256"/>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a:solidFill>
                  <a:prstClr val="black"/>
                </a:solidFill>
                <a:latin typeface="Times New Roman"/>
                <a:ea typeface="Calibri"/>
                <a:cs typeface="Times New Roman"/>
              </a:rPr>
              <a:t> </a:t>
            </a:r>
            <a:r>
              <a:rPr lang="es-EC" sz="1200" dirty="0">
                <a:solidFill>
                  <a:schemeClr val="tx1"/>
                </a:solidFill>
                <a:latin typeface="Times New Roman"/>
                <a:ea typeface="Calibri"/>
                <a:cs typeface="Times New Roman"/>
              </a:rPr>
              <a:t>Para determinar la operatividad de la microempresa será necesario establecer los gastos  generales de ventas, los cuales están conformados de: salarios del personal, publicidad en general y las depreciaciones, en la siguiente tabla se observan cómo están compuestos este tipo de gastos</a:t>
            </a:r>
            <a:r>
              <a:rPr lang="es-EC" sz="1200" dirty="0">
                <a:latin typeface="Times New Roman"/>
                <a:ea typeface="Calibri"/>
                <a:cs typeface="Times New Roman"/>
              </a:rPr>
              <a:t>.</a:t>
            </a:r>
            <a:endParaRPr lang="es-EC" sz="1100" dirty="0">
              <a:effectLst/>
              <a:latin typeface="Calibri"/>
              <a:ea typeface="Calibri"/>
              <a:cs typeface="Times New Roman"/>
            </a:endParaRPr>
          </a:p>
        </p:txBody>
      </p:sp>
      <p:sp>
        <p:nvSpPr>
          <p:cNvPr id="5" name="4 Flecha abajo"/>
          <p:cNvSpPr/>
          <p:nvPr/>
        </p:nvSpPr>
        <p:spPr>
          <a:xfrm>
            <a:off x="1583668" y="152078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389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43" r="14783" b="24646"/>
          <a:stretch/>
        </p:blipFill>
        <p:spPr bwMode="auto">
          <a:xfrm>
            <a:off x="3779911" y="2870982"/>
            <a:ext cx="5069931" cy="11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redondeado"/>
          <p:cNvSpPr/>
          <p:nvPr/>
        </p:nvSpPr>
        <p:spPr>
          <a:xfrm>
            <a:off x="3491880" y="4437112"/>
            <a:ext cx="5415284" cy="2232248"/>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1" y="560116"/>
            <a:ext cx="5069932" cy="193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046" y="4581128"/>
            <a:ext cx="515679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30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2775" y="21254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029972" y="584683"/>
            <a:ext cx="5934028" cy="2808313"/>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311357" y="1052736"/>
            <a:ext cx="1884379"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DEPRECIACIÓN Y AMORTIZACIÓN </a:t>
            </a:r>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2928593" y="3823775"/>
            <a:ext cx="5934027" cy="2341984"/>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251520" y="1988840"/>
            <a:ext cx="2160240" cy="3564396"/>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a:solidFill>
                  <a:prstClr val="black"/>
                </a:solidFill>
                <a:latin typeface="Times New Roman"/>
                <a:ea typeface="Calibri"/>
                <a:cs typeface="Times New Roman"/>
              </a:rPr>
              <a:t> </a:t>
            </a:r>
            <a:r>
              <a:rPr lang="es-EC" sz="1200" dirty="0">
                <a:solidFill>
                  <a:schemeClr val="tx1"/>
                </a:solidFill>
                <a:latin typeface="Times New Roman"/>
                <a:ea typeface="Calibri"/>
              </a:rPr>
              <a:t>Un aspecto importante a considerar dentro del proyecto es lo pertinente a las depreciaciones que tendrán los activos de la microempresa, así como lo referente a la amortización del costo operativo, esta relación de la depreciación y amortización se puede observar en la siguiente tabla</a:t>
            </a:r>
            <a:r>
              <a:rPr lang="es-EC" sz="1200" dirty="0">
                <a:latin typeface="Times New Roman"/>
                <a:ea typeface="Calibri"/>
              </a:rPr>
              <a:t>:</a:t>
            </a:r>
            <a:r>
              <a:rPr lang="es-EC" sz="1200" dirty="0" smtClean="0">
                <a:latin typeface="Times New Roman"/>
                <a:ea typeface="Calibri"/>
                <a:cs typeface="Times New Roman"/>
              </a:rPr>
              <a:t>.</a:t>
            </a:r>
            <a:endParaRPr lang="es-EC" sz="1100" dirty="0">
              <a:effectLst/>
              <a:latin typeface="Calibri"/>
              <a:ea typeface="Calibri"/>
              <a:cs typeface="Times New Roman"/>
            </a:endParaRPr>
          </a:p>
        </p:txBody>
      </p:sp>
      <p:sp>
        <p:nvSpPr>
          <p:cNvPr id="5" name="4 Flecha abajo"/>
          <p:cNvSpPr/>
          <p:nvPr/>
        </p:nvSpPr>
        <p:spPr>
          <a:xfrm>
            <a:off x="1583668" y="152078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1937" y="4077072"/>
            <a:ext cx="5680683" cy="225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936" y="692696"/>
            <a:ext cx="559021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39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2775" y="21254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008105" y="404665"/>
            <a:ext cx="5934028" cy="3024336"/>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311357" y="1052736"/>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GASTOS DE OPERACIÓN Y FINANCIAMIENTO</a:t>
            </a:r>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8" name="37 Rectángulo redondeado"/>
          <p:cNvSpPr/>
          <p:nvPr/>
        </p:nvSpPr>
        <p:spPr>
          <a:xfrm>
            <a:off x="2999584" y="3681200"/>
            <a:ext cx="5934027" cy="3039240"/>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9" name="38 Rectángulo redondeado"/>
          <p:cNvSpPr/>
          <p:nvPr/>
        </p:nvSpPr>
        <p:spPr>
          <a:xfrm>
            <a:off x="382475" y="1988839"/>
            <a:ext cx="2160240" cy="2376265"/>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smtClean="0">
                <a:solidFill>
                  <a:schemeClr val="tx1"/>
                </a:solidFill>
                <a:latin typeface="Times New Roman"/>
                <a:ea typeface="Calibri"/>
                <a:cs typeface="Times New Roman"/>
              </a:rPr>
              <a:t>Para </a:t>
            </a:r>
            <a:r>
              <a:rPr lang="es-EC" sz="1200" dirty="0">
                <a:solidFill>
                  <a:schemeClr val="tx1"/>
                </a:solidFill>
                <a:latin typeface="Times New Roman"/>
                <a:ea typeface="Calibri"/>
                <a:cs typeface="Times New Roman"/>
              </a:rPr>
              <a:t>conocer la operación y financiación de la microempresa “KANDDY” en su </a:t>
            </a:r>
            <a:r>
              <a:rPr lang="es-EC" sz="1200" dirty="0" smtClean="0">
                <a:solidFill>
                  <a:schemeClr val="tx1"/>
                </a:solidFill>
                <a:latin typeface="Times New Roman"/>
                <a:ea typeface="Calibri"/>
              </a:rPr>
              <a:t>etapa </a:t>
            </a:r>
            <a:r>
              <a:rPr lang="es-EC" sz="1200" dirty="0">
                <a:solidFill>
                  <a:schemeClr val="tx1"/>
                </a:solidFill>
                <a:latin typeface="Times New Roman"/>
                <a:ea typeface="Calibri"/>
              </a:rPr>
              <a:t>operativa  se debe determinar de manera clara cuales son los componentes, para ello se presenta la siguiente </a:t>
            </a:r>
            <a:r>
              <a:rPr lang="es-EC" sz="1200" dirty="0" smtClean="0">
                <a:solidFill>
                  <a:schemeClr val="tx1"/>
                </a:solidFill>
                <a:latin typeface="Times New Roman"/>
                <a:ea typeface="Calibri"/>
              </a:rPr>
              <a:t>cuadro.</a:t>
            </a:r>
            <a:endParaRPr lang="es-EC" sz="1100" dirty="0">
              <a:solidFill>
                <a:schemeClr val="tx1"/>
              </a:solidFill>
              <a:effectLst/>
              <a:latin typeface="Calibri"/>
              <a:ea typeface="Calibri"/>
              <a:cs typeface="Times New Roman"/>
            </a:endParaRPr>
          </a:p>
        </p:txBody>
      </p:sp>
      <p:sp>
        <p:nvSpPr>
          <p:cNvPr id="5" name="4 Flecha abajo"/>
          <p:cNvSpPr/>
          <p:nvPr/>
        </p:nvSpPr>
        <p:spPr>
          <a:xfrm>
            <a:off x="1494765" y="1535056"/>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9" y="404665"/>
            <a:ext cx="5472607"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629" y="3933056"/>
            <a:ext cx="563504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55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2775" y="21254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2928593" y="584683"/>
            <a:ext cx="6035407" cy="594066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78983" y="1273807"/>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CAPITAL DE TRABAJO</a:t>
            </a:r>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82475" y="2154416"/>
            <a:ext cx="2160240" cy="3240361"/>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s-EC" sz="1200" dirty="0" smtClean="0">
                <a:solidFill>
                  <a:schemeClr val="tx1"/>
                </a:solidFill>
              </a:rPr>
              <a:t>El </a:t>
            </a:r>
            <a:r>
              <a:rPr lang="es-EC" sz="1200" dirty="0">
                <a:solidFill>
                  <a:schemeClr val="tx1"/>
                </a:solidFill>
              </a:rPr>
              <a:t>contar con el saldo de efectivo que se requiere en caja es de mucha importancia para el fortalecimiento de la microempresa, ya que este permite establecer los valores económicos que debe contar la microempresa en la cuenta caja, es así que en la siguiente tabla se puede establecer como está compuesto el capital de trabajo</a:t>
            </a:r>
            <a:endParaRPr lang="es-EC" sz="1100" dirty="0">
              <a:solidFill>
                <a:schemeClr val="tx1"/>
              </a:solidFill>
              <a:effectLst/>
              <a:latin typeface="Calibri"/>
              <a:ea typeface="Calibri"/>
              <a:cs typeface="Times New Roman"/>
            </a:endParaRPr>
          </a:p>
        </p:txBody>
      </p:sp>
      <p:sp>
        <p:nvSpPr>
          <p:cNvPr id="5" name="4 Flecha abajo"/>
          <p:cNvSpPr/>
          <p:nvPr/>
        </p:nvSpPr>
        <p:spPr>
          <a:xfrm>
            <a:off x="1454849"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836712"/>
            <a:ext cx="561613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34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2775" y="21254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347864" y="584683"/>
            <a:ext cx="5616136" cy="594066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78983" y="1273807"/>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ea typeface="Calibri"/>
                <a:cs typeface="Times New Roman" panose="02020603050405020304" pitchFamily="18" charset="0"/>
              </a:rPr>
              <a:t>ESTADO DE PÉRDIDAS Y GANANCIAS</a:t>
            </a:r>
            <a:endParaRPr lang="es-EC" sz="1200" b="1" dirty="0" smtClean="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74729" y="2165045"/>
            <a:ext cx="2160240" cy="3240361"/>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cs typeface="Times New Roman" panose="02020603050405020304" pitchFamily="18" charset="0"/>
              </a:rPr>
              <a:t>El estudio de las Pérdidas y Ganancias de la microempresa “KANDDY”, determina que al final de cada periodo contable final de cada año, se pueda observar si existe pérdidas o ganancias para la microempresa, desde este punto de vista contable, se presenta a continuación la siguiente tabla donde se determina el Estado de Pérdidas y Ganancias de la microempresa.</a:t>
            </a:r>
          </a:p>
        </p:txBody>
      </p:sp>
      <p:sp>
        <p:nvSpPr>
          <p:cNvPr id="5" name="4 Flecha abajo"/>
          <p:cNvSpPr/>
          <p:nvPr/>
        </p:nvSpPr>
        <p:spPr>
          <a:xfrm>
            <a:off x="1454849"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948" y="701206"/>
            <a:ext cx="504596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28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2775" y="21254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347864" y="584683"/>
            <a:ext cx="5616136" cy="594066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78983" y="1273807"/>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FLUJO NETO DE EFECTIVO</a:t>
            </a:r>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74729" y="2165045"/>
            <a:ext cx="2160240" cy="3240361"/>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solidFill>
                  <a:schemeClr val="tx1"/>
                </a:solidFill>
                <a:latin typeface="Times New Roman" panose="02020603050405020304" pitchFamily="18" charset="0"/>
                <a:cs typeface="Times New Roman" panose="02020603050405020304" pitchFamily="18" charset="0"/>
              </a:rPr>
              <a:t>El estudio del Flujo Neto de Efectivo determina las entradas de efectivo por razón de los ingresos por las ventas realizadas en los años de estudio del proyecto, mientras que las salidas de efectivo se determina por concepto de la inversión inicial en la fase operativa, es así que en la siguiente tabla se presenta el Flujo Neto de Efectivo</a:t>
            </a:r>
            <a:r>
              <a:rPr lang="es-EC" sz="1200" dirty="0" smtClean="0"/>
              <a:t>. </a:t>
            </a:r>
            <a:endParaRPr lang="es-EC" sz="1200" dirty="0"/>
          </a:p>
        </p:txBody>
      </p:sp>
      <p:sp>
        <p:nvSpPr>
          <p:cNvPr id="5" name="4 Flecha abajo"/>
          <p:cNvSpPr/>
          <p:nvPr/>
        </p:nvSpPr>
        <p:spPr>
          <a:xfrm>
            <a:off x="1454849"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058" y="764704"/>
            <a:ext cx="513974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2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a:solidFill>
            <a:schemeClr val="accent6">
              <a:lumMod val="60000"/>
              <a:lumOff val="40000"/>
            </a:schemeClr>
          </a:solidFill>
        </p:spPr>
        <p:txBody>
          <a:bodyPr>
            <a:normAutofit fontScale="90000"/>
          </a:bodyPr>
          <a:lstStyle/>
          <a:p>
            <a:r>
              <a:rPr lang="es-EC" sz="3600" b="1" dirty="0" smtClean="0"/>
              <a:t>ACTA  DE  CONSTITUCIÓN</a:t>
            </a:r>
            <a:endParaRPr lang="es-EC" sz="3600" b="1" dirty="0"/>
          </a:p>
        </p:txBody>
      </p:sp>
      <p:graphicFrame>
        <p:nvGraphicFramePr>
          <p:cNvPr id="8" name="7 Tabla"/>
          <p:cNvGraphicFramePr>
            <a:graphicFrameLocks noGrp="1"/>
          </p:cNvGraphicFramePr>
          <p:nvPr>
            <p:extLst>
              <p:ext uri="{D42A27DB-BD31-4B8C-83A1-F6EECF244321}">
                <p14:modId xmlns:p14="http://schemas.microsoft.com/office/powerpoint/2010/main" val="4063074752"/>
              </p:ext>
            </p:extLst>
          </p:nvPr>
        </p:nvGraphicFramePr>
        <p:xfrm>
          <a:off x="1835697" y="1124747"/>
          <a:ext cx="5616624" cy="5040558"/>
        </p:xfrm>
        <a:graphic>
          <a:graphicData uri="http://schemas.openxmlformats.org/drawingml/2006/table">
            <a:tbl>
              <a:tblPr firstRow="1" firstCol="1" bandRow="1"/>
              <a:tblGrid>
                <a:gridCol w="2993740"/>
                <a:gridCol w="2622884"/>
              </a:tblGrid>
              <a:tr h="146858">
                <a:tc gridSpan="2">
                  <a:txBody>
                    <a:bodyPr/>
                    <a:lstStyle/>
                    <a:p>
                      <a:pPr algn="ctr">
                        <a:lnSpc>
                          <a:spcPct val="115000"/>
                        </a:lnSpc>
                        <a:spcAft>
                          <a:spcPts val="0"/>
                        </a:spcAft>
                      </a:pPr>
                      <a:r>
                        <a:rPr lang="es-EC" sz="600" b="1" dirty="0">
                          <a:solidFill>
                            <a:srgbClr val="000000"/>
                          </a:solidFill>
                          <a:effectLst/>
                          <a:latin typeface="Times New Roman"/>
                          <a:ea typeface="Calibri"/>
                          <a:cs typeface="Times New Roman"/>
                        </a:rPr>
                        <a:t>ACTA DE CONSTITUCIÓN DEL PROYECTO</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93717">
                <a:tc gridSpan="2">
                  <a:txBody>
                    <a:bodyPr/>
                    <a:lstStyle/>
                    <a:p>
                      <a:pPr algn="ctr">
                        <a:lnSpc>
                          <a:spcPct val="115000"/>
                        </a:lnSpc>
                        <a:spcAft>
                          <a:spcPts val="0"/>
                        </a:spcAft>
                      </a:pPr>
                      <a:r>
                        <a:rPr lang="es-EC" sz="600" dirty="0">
                          <a:solidFill>
                            <a:srgbClr val="000000"/>
                          </a:solidFill>
                          <a:effectLst/>
                          <a:latin typeface="Times New Roman"/>
                          <a:ea typeface="Calibri"/>
                          <a:cs typeface="Times New Roman"/>
                        </a:rPr>
                        <a:t> </a:t>
                      </a:r>
                      <a:endParaRPr lang="es-EC" sz="500" dirty="0">
                        <a:effectLst/>
                        <a:latin typeface="Calibri"/>
                        <a:ea typeface="Calibri"/>
                        <a:cs typeface="Times New Roman"/>
                      </a:endParaRPr>
                    </a:p>
                    <a:p>
                      <a:pPr algn="just">
                        <a:lnSpc>
                          <a:spcPct val="115000"/>
                        </a:lnSpc>
                        <a:spcAft>
                          <a:spcPts val="0"/>
                        </a:spcAft>
                      </a:pPr>
                      <a:r>
                        <a:rPr lang="es-EC" sz="600" b="1" dirty="0">
                          <a:solidFill>
                            <a:srgbClr val="000000"/>
                          </a:solidFill>
                          <a:effectLst/>
                          <a:latin typeface="Times New Roman"/>
                          <a:ea typeface="Calibri"/>
                          <a:cs typeface="Times New Roman"/>
                        </a:rPr>
                        <a:t>Nombre o Título del proyecto:</a:t>
                      </a:r>
                      <a:r>
                        <a:rPr lang="es-EC" sz="600" dirty="0">
                          <a:solidFill>
                            <a:srgbClr val="000000"/>
                          </a:solidFill>
                          <a:effectLst/>
                          <a:latin typeface="Times New Roman"/>
                          <a:ea typeface="Calibri"/>
                          <a:cs typeface="Times New Roman"/>
                        </a:rPr>
                        <a:t> Producción y comercialización de artesanías de tagua</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6858">
                <a:tc>
                  <a:txBody>
                    <a:bodyPr/>
                    <a:lstStyle/>
                    <a:p>
                      <a:pPr algn="just">
                        <a:lnSpc>
                          <a:spcPct val="115000"/>
                        </a:lnSpc>
                        <a:spcAft>
                          <a:spcPts val="0"/>
                        </a:spcAft>
                      </a:pPr>
                      <a:r>
                        <a:rPr lang="es-EC" sz="600" b="1" dirty="0">
                          <a:solidFill>
                            <a:srgbClr val="000000"/>
                          </a:solidFill>
                          <a:effectLst/>
                          <a:latin typeface="Times New Roman"/>
                          <a:ea typeface="Calibri"/>
                          <a:cs typeface="Times New Roman"/>
                        </a:rPr>
                        <a:t>Fecha:</a:t>
                      </a:r>
                      <a:r>
                        <a:rPr lang="es-EC" sz="600" dirty="0">
                          <a:solidFill>
                            <a:srgbClr val="000000"/>
                          </a:solidFill>
                          <a:effectLst/>
                          <a:latin typeface="Times New Roman"/>
                          <a:ea typeface="Calibri"/>
                          <a:cs typeface="Times New Roman"/>
                        </a:rPr>
                        <a:t> 6 de julio del 2015</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600" b="1" dirty="0">
                          <a:solidFill>
                            <a:srgbClr val="000000"/>
                          </a:solidFill>
                          <a:effectLst/>
                          <a:latin typeface="Times New Roman"/>
                          <a:ea typeface="Calibri"/>
                          <a:cs typeface="Times New Roman"/>
                        </a:rPr>
                        <a:t>Patrocinador:</a:t>
                      </a:r>
                      <a:r>
                        <a:rPr lang="es-EC" sz="600" dirty="0">
                          <a:solidFill>
                            <a:srgbClr val="000000"/>
                          </a:solidFill>
                          <a:effectLst/>
                          <a:latin typeface="Times New Roman"/>
                          <a:ea typeface="Calibri"/>
                          <a:cs typeface="Times New Roman"/>
                        </a:rPr>
                        <a:t> Kandy Flor Bazán Vaca</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312">
                <a:tc>
                  <a:txBody>
                    <a:bodyPr/>
                    <a:lstStyle/>
                    <a:p>
                      <a:pPr algn="just">
                        <a:lnSpc>
                          <a:spcPct val="115000"/>
                        </a:lnSpc>
                        <a:spcAft>
                          <a:spcPts val="0"/>
                        </a:spcAft>
                      </a:pPr>
                      <a:r>
                        <a:rPr lang="es-EC" sz="600" b="1" dirty="0">
                          <a:solidFill>
                            <a:srgbClr val="000000"/>
                          </a:solidFill>
                          <a:effectLst/>
                          <a:latin typeface="Times New Roman"/>
                          <a:ea typeface="Calibri"/>
                          <a:cs typeface="Times New Roman"/>
                        </a:rPr>
                        <a:t>Vicerrectorado Dirección Departamento:</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600" b="1" dirty="0">
                          <a:solidFill>
                            <a:srgbClr val="000000"/>
                          </a:solidFill>
                          <a:effectLst/>
                          <a:latin typeface="Times New Roman"/>
                          <a:ea typeface="Calibri"/>
                          <a:cs typeface="Times New Roman"/>
                        </a:rPr>
                        <a:t>Director del Proyecto:</a:t>
                      </a:r>
                      <a:r>
                        <a:rPr lang="es-EC" sz="600" dirty="0">
                          <a:solidFill>
                            <a:srgbClr val="000000"/>
                          </a:solidFill>
                          <a:effectLst/>
                          <a:latin typeface="Times New Roman"/>
                          <a:ea typeface="Calibri"/>
                          <a:cs typeface="Times New Roman"/>
                        </a:rPr>
                        <a:t> Econ. Luis Gustavo Moncayo Bonne </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21">
                <a:tc>
                  <a:txBody>
                    <a:bodyPr/>
                    <a:lstStyle/>
                    <a:p>
                      <a:pPr algn="just">
                        <a:lnSpc>
                          <a:spcPct val="115000"/>
                        </a:lnSpc>
                        <a:spcAft>
                          <a:spcPts val="0"/>
                        </a:spcAft>
                      </a:pPr>
                      <a:r>
                        <a:rPr lang="es-EC" sz="600" b="1" dirty="0">
                          <a:solidFill>
                            <a:srgbClr val="000000"/>
                          </a:solidFill>
                          <a:effectLst/>
                          <a:latin typeface="Times New Roman"/>
                          <a:ea typeface="Calibri"/>
                          <a:cs typeface="Times New Roman"/>
                        </a:rPr>
                        <a:t>Fecha de Inicio:</a:t>
                      </a:r>
                      <a:r>
                        <a:rPr lang="es-EC" sz="600" dirty="0">
                          <a:solidFill>
                            <a:srgbClr val="000000"/>
                          </a:solidFill>
                          <a:effectLst/>
                          <a:latin typeface="Times New Roman"/>
                          <a:ea typeface="Calibri"/>
                          <a:cs typeface="Times New Roman"/>
                        </a:rPr>
                        <a:t> la propuesta del proyecto se inicia el 13 de septiembre del 2015 (Constitución de la microempresa)</a:t>
                      </a:r>
                      <a:endParaRPr lang="es-EC" sz="500" dirty="0">
                        <a:effectLst/>
                        <a:latin typeface="Calibri"/>
                        <a:ea typeface="Calibri"/>
                        <a:cs typeface="Times New Roman"/>
                      </a:endParaRPr>
                    </a:p>
                    <a:p>
                      <a:pPr algn="just">
                        <a:lnSpc>
                          <a:spcPct val="115000"/>
                        </a:lnSpc>
                        <a:spcAft>
                          <a:spcPts val="0"/>
                        </a:spcAft>
                      </a:pPr>
                      <a:r>
                        <a:rPr lang="es-EC" sz="600" b="1" dirty="0">
                          <a:solidFill>
                            <a:srgbClr val="000000"/>
                          </a:solidFill>
                          <a:effectLst/>
                          <a:latin typeface="Times New Roman"/>
                          <a:ea typeface="Calibri"/>
                          <a:cs typeface="Times New Roman"/>
                        </a:rPr>
                        <a:t>Fecha final: </a:t>
                      </a:r>
                      <a:r>
                        <a:rPr lang="es-EC" sz="600" dirty="0">
                          <a:solidFill>
                            <a:srgbClr val="000000"/>
                          </a:solidFill>
                          <a:effectLst/>
                          <a:latin typeface="Times New Roman"/>
                          <a:ea typeface="Calibri"/>
                          <a:cs typeface="Times New Roman"/>
                        </a:rPr>
                        <a:t>15 de diciembre del 2015</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600" b="1" dirty="0">
                          <a:solidFill>
                            <a:srgbClr val="000000"/>
                          </a:solidFill>
                          <a:effectLst/>
                          <a:latin typeface="Times New Roman"/>
                          <a:ea typeface="Calibri"/>
                          <a:cs typeface="Times New Roman"/>
                        </a:rPr>
                        <a:t>Presupuesto estimado:</a:t>
                      </a:r>
                      <a:r>
                        <a:rPr lang="es-EC" sz="600" dirty="0">
                          <a:solidFill>
                            <a:srgbClr val="000000"/>
                          </a:solidFill>
                          <a:effectLst/>
                          <a:latin typeface="Times New Roman"/>
                          <a:ea typeface="Calibri"/>
                          <a:cs typeface="Times New Roman"/>
                        </a:rPr>
                        <a:t> El presupuesto para la ejecución de la propuesta está considera en un valor de 11.400 dólares americanos</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571">
                <a:tc gridSpan="2">
                  <a:txBody>
                    <a:bodyPr/>
                    <a:lstStyle/>
                    <a:p>
                      <a:pPr algn="just">
                        <a:lnSpc>
                          <a:spcPct val="115000"/>
                        </a:lnSpc>
                        <a:spcAft>
                          <a:spcPts val="0"/>
                        </a:spcAft>
                      </a:pPr>
                      <a:r>
                        <a:rPr lang="es-EC" sz="600" b="1" dirty="0">
                          <a:solidFill>
                            <a:srgbClr val="000000"/>
                          </a:solidFill>
                          <a:effectLst/>
                          <a:latin typeface="Times New Roman"/>
                          <a:ea typeface="Calibri"/>
                          <a:cs typeface="Times New Roman"/>
                        </a:rPr>
                        <a:t>Descripción de la situación actual.</a:t>
                      </a:r>
                      <a:endParaRPr lang="es-EC" sz="500" dirty="0">
                        <a:effectLst/>
                        <a:latin typeface="Calibri"/>
                        <a:ea typeface="Calibri"/>
                        <a:cs typeface="Times New Roman"/>
                      </a:endParaRPr>
                    </a:p>
                    <a:p>
                      <a:pPr algn="just">
                        <a:lnSpc>
                          <a:spcPct val="115000"/>
                        </a:lnSpc>
                        <a:spcAft>
                          <a:spcPts val="0"/>
                        </a:spcAft>
                      </a:pPr>
                      <a:r>
                        <a:rPr lang="es-EC" sz="600" dirty="0">
                          <a:solidFill>
                            <a:srgbClr val="000000"/>
                          </a:solidFill>
                          <a:effectLst/>
                          <a:latin typeface="Times New Roman"/>
                          <a:ea typeface="Calibri"/>
                          <a:cs typeface="Times New Roman"/>
                        </a:rPr>
                        <a:t>El gerente propietario de la microempresa “KANDDY” manifiesta que mediante el estudio de factibilidad realizado, determina que es factible la creación de la microempresa para la producción y elaboración de artesanías de tagua, para ello se requerirá de la constitución de la microempresa, además de la adquisición de mobiliarios, muebles de oficina, máquinas y herramientas, </a:t>
                      </a:r>
                      <a:endParaRPr lang="es-EC" sz="500" dirty="0">
                        <a:effectLst/>
                        <a:latin typeface="Calibri"/>
                        <a:ea typeface="Calibri"/>
                        <a:cs typeface="Times New Roman"/>
                      </a:endParaRPr>
                    </a:p>
                    <a:p>
                      <a:pPr algn="just">
                        <a:lnSpc>
                          <a:spcPct val="115000"/>
                        </a:lnSpc>
                        <a:spcAft>
                          <a:spcPts val="0"/>
                        </a:spcAft>
                      </a:pPr>
                      <a:r>
                        <a:rPr lang="es-EC" sz="600" dirty="0">
                          <a:solidFill>
                            <a:srgbClr val="000000"/>
                          </a:solidFill>
                          <a:effectLst/>
                          <a:latin typeface="Times New Roman"/>
                          <a:ea typeface="Calibri"/>
                          <a:cs typeface="Times New Roman"/>
                        </a:rPr>
                        <a:t>En mobiliarios se contará con mesas, gavetas, sillas, escritorios, archivadores, vitrinas, teléfono.</a:t>
                      </a:r>
                      <a:endParaRPr lang="es-EC" sz="500" dirty="0">
                        <a:effectLst/>
                        <a:latin typeface="Calibri"/>
                        <a:ea typeface="Calibri"/>
                        <a:cs typeface="Times New Roman"/>
                      </a:endParaRPr>
                    </a:p>
                    <a:p>
                      <a:pPr algn="just">
                        <a:lnSpc>
                          <a:spcPct val="115000"/>
                        </a:lnSpc>
                        <a:spcAft>
                          <a:spcPts val="0"/>
                        </a:spcAft>
                      </a:pPr>
                      <a:r>
                        <a:rPr lang="es-EC" sz="600" dirty="0">
                          <a:solidFill>
                            <a:srgbClr val="000000"/>
                          </a:solidFill>
                          <a:effectLst/>
                          <a:latin typeface="Times New Roman"/>
                          <a:ea typeface="Calibri"/>
                          <a:cs typeface="Times New Roman"/>
                        </a:rPr>
                        <a:t>En maquinarias se contará con: peladora, tomo industrial para tagua, moto </a:t>
                      </a:r>
                      <a:r>
                        <a:rPr lang="es-EC" sz="600" dirty="0" err="1">
                          <a:solidFill>
                            <a:srgbClr val="000000"/>
                          </a:solidFill>
                          <a:effectLst/>
                          <a:latin typeface="Times New Roman"/>
                          <a:ea typeface="Calibri"/>
                          <a:cs typeface="Times New Roman"/>
                        </a:rPr>
                        <a:t>tool</a:t>
                      </a:r>
                      <a:r>
                        <a:rPr lang="es-EC" sz="600" dirty="0">
                          <a:solidFill>
                            <a:srgbClr val="000000"/>
                          </a:solidFill>
                          <a:effectLst/>
                          <a:latin typeface="Times New Roman"/>
                          <a:ea typeface="Calibri"/>
                          <a:cs typeface="Times New Roman"/>
                        </a:rPr>
                        <a:t>, máquina para teñido de tagua, máquina secadora.</a:t>
                      </a:r>
                      <a:endParaRPr lang="es-EC" sz="500" dirty="0">
                        <a:effectLst/>
                        <a:latin typeface="Calibri"/>
                        <a:ea typeface="Calibri"/>
                        <a:cs typeface="Times New Roman"/>
                      </a:endParaRPr>
                    </a:p>
                    <a:p>
                      <a:pPr algn="just">
                        <a:lnSpc>
                          <a:spcPct val="115000"/>
                        </a:lnSpc>
                        <a:spcAft>
                          <a:spcPts val="0"/>
                        </a:spcAft>
                      </a:pPr>
                      <a:r>
                        <a:rPr lang="es-EC" sz="600" dirty="0">
                          <a:solidFill>
                            <a:srgbClr val="000000"/>
                          </a:solidFill>
                          <a:effectLst/>
                          <a:latin typeface="Times New Roman"/>
                          <a:ea typeface="Calibri"/>
                          <a:cs typeface="Times New Roman"/>
                        </a:rPr>
                        <a:t>En herramientas se contará con: destornilladores, compas, calibradores, tijeras, sierra vertical de mersa, taladros pedestal, caladora eléctrica, zarandas de limpieza.</a:t>
                      </a:r>
                      <a:endParaRPr lang="es-EC" sz="500" dirty="0">
                        <a:effectLst/>
                        <a:latin typeface="Calibri"/>
                        <a:ea typeface="Calibri"/>
                        <a:cs typeface="Times New Roman"/>
                      </a:endParaRPr>
                    </a:p>
                    <a:p>
                      <a:pPr algn="just">
                        <a:lnSpc>
                          <a:spcPct val="115000"/>
                        </a:lnSpc>
                        <a:spcAft>
                          <a:spcPts val="0"/>
                        </a:spcAft>
                      </a:pPr>
                      <a:r>
                        <a:rPr lang="es-EC" sz="600" dirty="0">
                          <a:solidFill>
                            <a:srgbClr val="000000"/>
                          </a:solidFill>
                          <a:effectLst/>
                          <a:latin typeface="Times New Roman"/>
                          <a:ea typeface="Calibri"/>
                          <a:cs typeface="Times New Roman"/>
                        </a:rPr>
                        <a:t>Con la información conocida sobre el estudio de campo realizado, se determina la creación de la microempresa “KANDDY” en la ciudad de Atacames, con el fin de producir artesanías de calidad, variedad y cantidad para poder comercializar a un mejor precio, y con ello poder generar además puestos de trabajo en la ciudad.</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30965">
                <a:tc gridSpan="2">
                  <a:txBody>
                    <a:bodyPr/>
                    <a:lstStyle/>
                    <a:p>
                      <a:pPr algn="just">
                        <a:lnSpc>
                          <a:spcPct val="115000"/>
                        </a:lnSpc>
                        <a:spcAft>
                          <a:spcPts val="0"/>
                        </a:spcAft>
                      </a:pPr>
                      <a:r>
                        <a:rPr lang="es-EC" sz="600" b="1">
                          <a:solidFill>
                            <a:srgbClr val="000000"/>
                          </a:solidFill>
                          <a:effectLst/>
                          <a:latin typeface="Times New Roman"/>
                          <a:ea typeface="Calibri"/>
                          <a:cs typeface="Times New Roman"/>
                        </a:rPr>
                        <a:t>Descripción del proyecto.</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Constituir, adquirir e instalar toda la maquinaria, herramientas y mobiliario para la producción y elaboración de las artesanías de tagua en la ciudad de Atacames.</a:t>
                      </a:r>
                      <a:endParaRPr lang="es-EC" sz="5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881148">
                <a:tc gridSpan="2">
                  <a:txBody>
                    <a:bodyPr/>
                    <a:lstStyle/>
                    <a:p>
                      <a:pPr algn="just">
                        <a:lnSpc>
                          <a:spcPct val="115000"/>
                        </a:lnSpc>
                        <a:spcAft>
                          <a:spcPts val="0"/>
                        </a:spcAft>
                      </a:pPr>
                      <a:r>
                        <a:rPr lang="es-EC" sz="600" b="1">
                          <a:solidFill>
                            <a:srgbClr val="000000"/>
                          </a:solidFill>
                          <a:effectLst/>
                          <a:latin typeface="Times New Roman"/>
                          <a:ea typeface="Calibri"/>
                          <a:cs typeface="Times New Roman"/>
                        </a:rPr>
                        <a:t>Factores críticos de éxito:</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Toma de decisión de la propietaria de la microempresa para su creación.</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Motivación al personal que laborará en la microempresa.</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Financiero favorable para la creación de la microempresa.</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Mejor participación de la microempresa en el mercado de la ciudad de Atacames. </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Se producirá nuevas variedades de productos para poner en el mercado</a:t>
                      </a:r>
                      <a:endParaRPr lang="es-EC" sz="5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861933">
                <a:tc gridSpan="2">
                  <a:txBody>
                    <a:bodyPr/>
                    <a:lstStyle/>
                    <a:p>
                      <a:pPr algn="just">
                        <a:lnSpc>
                          <a:spcPct val="115000"/>
                        </a:lnSpc>
                        <a:spcAft>
                          <a:spcPts val="0"/>
                        </a:spcAft>
                      </a:pPr>
                      <a:r>
                        <a:rPr lang="es-EC" sz="600" b="1">
                          <a:solidFill>
                            <a:srgbClr val="000000"/>
                          </a:solidFill>
                          <a:effectLst/>
                          <a:latin typeface="Times New Roman"/>
                          <a:ea typeface="Calibri"/>
                          <a:cs typeface="Times New Roman"/>
                        </a:rPr>
                        <a:t>Restricciones Supuestos:</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Que las adquisiciones del mobiliario, máquinas y herramientas, se instalen en los plazos previstos</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Que los clientes adquieran este tipo de artesanías en otros locales de la ciudad </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Que la materia prima no exista de manera permanente</a:t>
                      </a:r>
                      <a:endParaRPr lang="es-EC" sz="500">
                        <a:effectLst/>
                        <a:latin typeface="Calibri"/>
                        <a:ea typeface="Calibri"/>
                        <a:cs typeface="Times New Roman"/>
                      </a:endParaRPr>
                    </a:p>
                    <a:p>
                      <a:pPr algn="just">
                        <a:lnSpc>
                          <a:spcPct val="115000"/>
                        </a:lnSpc>
                        <a:spcAft>
                          <a:spcPts val="0"/>
                        </a:spcAft>
                      </a:pPr>
                      <a:r>
                        <a:rPr lang="es-EC" sz="600">
                          <a:solidFill>
                            <a:srgbClr val="000000"/>
                          </a:solidFill>
                          <a:effectLst/>
                          <a:latin typeface="Times New Roman"/>
                          <a:ea typeface="Calibri"/>
                          <a:cs typeface="Times New Roman"/>
                        </a:rPr>
                        <a:t>Que la mano de obra sea deficiente en la elaboración de este tipo de productos</a:t>
                      </a:r>
                      <a:endParaRPr lang="es-EC" sz="50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40575">
                <a:tc gridSpan="2">
                  <a:txBody>
                    <a:bodyPr/>
                    <a:lstStyle/>
                    <a:p>
                      <a:pPr algn="just">
                        <a:lnSpc>
                          <a:spcPct val="115000"/>
                        </a:lnSpc>
                        <a:spcAft>
                          <a:spcPts val="0"/>
                        </a:spcAft>
                      </a:pPr>
                      <a:r>
                        <a:rPr lang="es-EC" sz="600" dirty="0">
                          <a:solidFill>
                            <a:srgbClr val="000000"/>
                          </a:solidFill>
                          <a:effectLst/>
                          <a:latin typeface="Times New Roman"/>
                          <a:ea typeface="Calibri"/>
                          <a:cs typeface="Times New Roman"/>
                        </a:rPr>
                        <a:t>  Aprobado por:</a:t>
                      </a:r>
                      <a:endParaRPr lang="es-EC" sz="500" dirty="0">
                        <a:effectLst/>
                        <a:latin typeface="Calibri"/>
                        <a:ea typeface="Calibri"/>
                        <a:cs typeface="Times New Roman"/>
                      </a:endParaRPr>
                    </a:p>
                    <a:p>
                      <a:pPr algn="just">
                        <a:lnSpc>
                          <a:spcPct val="115000"/>
                        </a:lnSpc>
                        <a:spcAft>
                          <a:spcPts val="0"/>
                        </a:spcAft>
                      </a:pPr>
                      <a:r>
                        <a:rPr lang="es-EC" sz="600" dirty="0">
                          <a:solidFill>
                            <a:srgbClr val="000000"/>
                          </a:solidFill>
                          <a:effectLst/>
                          <a:latin typeface="Times New Roman"/>
                          <a:ea typeface="Calibri"/>
                          <a:cs typeface="Times New Roman"/>
                        </a:rPr>
                        <a:t>……………………..                                                                      ..……………………..              </a:t>
                      </a:r>
                      <a:endParaRPr lang="es-EC" sz="500" dirty="0">
                        <a:effectLst/>
                        <a:latin typeface="Calibri"/>
                        <a:ea typeface="Calibri"/>
                        <a:cs typeface="Times New Roman"/>
                      </a:endParaRPr>
                    </a:p>
                    <a:p>
                      <a:pPr algn="just">
                        <a:lnSpc>
                          <a:spcPct val="115000"/>
                        </a:lnSpc>
                        <a:spcAft>
                          <a:spcPts val="0"/>
                        </a:spcAft>
                      </a:pPr>
                      <a:r>
                        <a:rPr lang="es-EC" sz="600" dirty="0">
                          <a:solidFill>
                            <a:srgbClr val="000000"/>
                          </a:solidFill>
                          <a:effectLst/>
                          <a:latin typeface="Times New Roman"/>
                          <a:ea typeface="Calibri"/>
                          <a:cs typeface="Times New Roman"/>
                        </a:rPr>
                        <a:t>   f Patrocinador                                                                              f Gerente de proyecto</a:t>
                      </a:r>
                      <a:endParaRPr lang="es-EC" sz="500" dirty="0">
                        <a:effectLst/>
                        <a:latin typeface="Calibri"/>
                        <a:ea typeface="Calibri"/>
                        <a:cs typeface="Times New Roman"/>
                      </a:endParaRPr>
                    </a:p>
                  </a:txBody>
                  <a:tcPr marL="33542" marR="33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Tree>
    <p:extLst>
      <p:ext uri="{BB962C8B-B14F-4D97-AF65-F5344CB8AC3E}">
        <p14:creationId xmlns:p14="http://schemas.microsoft.com/office/powerpoint/2010/main" val="6958804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2775" y="21254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352056" y="552628"/>
            <a:ext cx="5616136" cy="594066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361868" y="1196752"/>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FLUJO DE CAJA</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74729" y="2165045"/>
            <a:ext cx="2160240" cy="3240361"/>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cs typeface="Times New Roman" panose="02020603050405020304" pitchFamily="18" charset="0"/>
              </a:rPr>
              <a:t>El obtener el Flujo de Caja es algo parecido al que se obtuvo en el Flujo Neto de Efectivo, por lo que su interpretación desde la parte contable y financiera es validada, ya que es un instrumento importante que permite conocer el comportamiento y la proyección de las fuentes y usos en efectivo, en la siguiente tabla se puede conocer cómo se encuentra el Flujo de Caja.</a:t>
            </a:r>
          </a:p>
          <a:p>
            <a:pPr algn="just"/>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5" name="4 Flecha abajo"/>
          <p:cNvSpPr/>
          <p:nvPr/>
        </p:nvSpPr>
        <p:spPr>
          <a:xfrm>
            <a:off x="1454849"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692696"/>
            <a:ext cx="532859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94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2775" y="21254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131840" y="584683"/>
            <a:ext cx="5832160" cy="594066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361868" y="1196752"/>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REALIZACIÓN DEL BALANCE PROYECTADO</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546677" y="3555011"/>
            <a:ext cx="58516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74729" y="2165045"/>
            <a:ext cx="2160240" cy="3240361"/>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cs typeface="Times New Roman" panose="02020603050405020304" pitchFamily="18" charset="0"/>
              </a:rPr>
              <a:t>La realización de este Balance representa la situación o posición financiera de la microempresa “KANDDY” durante el ejercicio del proyecto en los años estipulados, es decir representa lo que la microempresa espera obtener en relación a sus cuentas: activos – pasivos y capital, es así que en la siguiente tabla se presenta el Balance Proyectado.</a:t>
            </a:r>
          </a:p>
        </p:txBody>
      </p:sp>
      <p:sp>
        <p:nvSpPr>
          <p:cNvPr id="5" name="4 Flecha abajo"/>
          <p:cNvSpPr/>
          <p:nvPr/>
        </p:nvSpPr>
        <p:spPr>
          <a:xfrm>
            <a:off x="1454849"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7" y="746701"/>
            <a:ext cx="555603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00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2775" y="21254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347864" y="584683"/>
            <a:ext cx="5616136" cy="594066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361868" y="1196752"/>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EVALUACIÓN FINANCIERA DEL PROYECTO</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74729" y="2165045"/>
            <a:ext cx="2160240" cy="3240361"/>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cs typeface="Times New Roman" panose="02020603050405020304" pitchFamily="18" charset="0"/>
              </a:rPr>
              <a:t>Para realizar la Evaluación Financiera, se requiere considerar el costo de capital del proyecto y la inversión total, para su debido cálculo se consideró la tasa promedio anual de inflación del 5.42%  establecida por el Banco Central del Ecuador, por lo que en la siguiente tabla se puede observar la composición de la Evaluación Financiera.</a:t>
            </a:r>
          </a:p>
        </p:txBody>
      </p:sp>
      <p:sp>
        <p:nvSpPr>
          <p:cNvPr id="5" name="4 Flecha abajo"/>
          <p:cNvSpPr/>
          <p:nvPr/>
        </p:nvSpPr>
        <p:spPr>
          <a:xfrm>
            <a:off x="1454849"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3969" y="764704"/>
            <a:ext cx="6323926"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218" y="2133968"/>
            <a:ext cx="5465427" cy="287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6838" y="27969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2928593" y="584683"/>
            <a:ext cx="6035407" cy="594066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361868" y="1196752"/>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imes New Roman" panose="02020603050405020304" pitchFamily="18" charset="0"/>
                <a:cs typeface="Times New Roman" panose="02020603050405020304" pitchFamily="18" charset="0"/>
              </a:rPr>
              <a:t>VALOR ACTUAL NETO (VAN</a:t>
            </a:r>
            <a:r>
              <a:rPr lang="es-EC" sz="1200" b="1" dirty="0" smtClean="0"/>
              <a:t>)</a:t>
            </a:r>
            <a:endParaRPr lang="es-EC" sz="1200" dirty="0"/>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74729" y="2165045"/>
            <a:ext cx="2160240" cy="1984035"/>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t> </a:t>
            </a:r>
            <a:r>
              <a:rPr lang="es-EC" sz="1200" dirty="0">
                <a:solidFill>
                  <a:schemeClr val="tx1"/>
                </a:solidFill>
                <a:latin typeface="Times New Roman" panose="02020603050405020304" pitchFamily="18" charset="0"/>
                <a:cs typeface="Times New Roman" panose="02020603050405020304" pitchFamily="18" charset="0"/>
              </a:rPr>
              <a:t>El estudio del VAN determina que si el Valor Actual Neto es igual o superior a cero, </a:t>
            </a:r>
          </a:p>
          <a:p>
            <a:pPr algn="just"/>
            <a:r>
              <a:rPr lang="es-EC" sz="1200" dirty="0">
                <a:solidFill>
                  <a:schemeClr val="tx1"/>
                </a:solidFill>
                <a:latin typeface="Times New Roman" panose="02020603050405020304" pitchFamily="18" charset="0"/>
                <a:cs typeface="Times New Roman" panose="02020603050405020304" pitchFamily="18" charset="0"/>
              </a:rPr>
              <a:t>es decir donde el VAN es la diferencia  entre todos los flujos netos que genera el proyecto en relación a la inversión inicial actualizada a la misma fecha. </a:t>
            </a:r>
            <a:r>
              <a:rPr lang="es-EC" sz="1200" dirty="0" smtClean="0">
                <a:solidFill>
                  <a:schemeClr val="tx1"/>
                </a:solidFill>
                <a:latin typeface="Times New Roman" panose="02020603050405020304" pitchFamily="18" charset="0"/>
                <a:cs typeface="Times New Roman" panose="02020603050405020304" pitchFamily="18" charset="0"/>
              </a:rPr>
              <a:t>.</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5" name="4 Flecha abajo"/>
          <p:cNvSpPr/>
          <p:nvPr/>
        </p:nvSpPr>
        <p:spPr>
          <a:xfrm>
            <a:off x="1454849"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052736"/>
            <a:ext cx="558759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5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6838" y="27969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347864" y="584683"/>
            <a:ext cx="5616136" cy="5940661"/>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361868" y="1196752"/>
            <a:ext cx="2367224"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TASA INTERNA DE RETORNO (TIR)</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428570" y="2708919"/>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74729" y="2165045"/>
            <a:ext cx="2160240" cy="1984035"/>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200" dirty="0" smtClean="0">
              <a:solidFill>
                <a:schemeClr val="tx1"/>
              </a:solidFill>
              <a:latin typeface="Times New Roman" panose="02020603050405020304" pitchFamily="18" charset="0"/>
              <a:cs typeface="Times New Roman" panose="02020603050405020304" pitchFamily="18" charset="0"/>
            </a:endParaRPr>
          </a:p>
          <a:p>
            <a:pPr algn="just"/>
            <a:r>
              <a:rPr lang="es-EC" sz="1200" dirty="0" smtClean="0">
                <a:solidFill>
                  <a:schemeClr val="tx1"/>
                </a:solidFill>
                <a:latin typeface="Times New Roman" panose="02020603050405020304" pitchFamily="18" charset="0"/>
                <a:cs typeface="Times New Roman" panose="02020603050405020304" pitchFamily="18" charset="0"/>
              </a:rPr>
              <a:t>Con </a:t>
            </a:r>
            <a:r>
              <a:rPr lang="es-EC" sz="1200" dirty="0">
                <a:solidFill>
                  <a:schemeClr val="tx1"/>
                </a:solidFill>
                <a:latin typeface="Times New Roman" panose="02020603050405020304" pitchFamily="18" charset="0"/>
                <a:cs typeface="Times New Roman" panose="02020603050405020304" pitchFamily="18" charset="0"/>
              </a:rPr>
              <a:t>la información obtenida en el cuadro de Flujo Neto de Efectivo, se procede a calcular la Tasa Interna de Retorno, considerando la inversión del proyecto y aplicando la siguiente ecuación matemática.</a:t>
            </a:r>
          </a:p>
          <a:p>
            <a:pPr algn="just"/>
            <a:r>
              <a:rPr lang="es-EC" sz="1200" dirty="0" smtClean="0">
                <a:solidFill>
                  <a:schemeClr val="tx1"/>
                </a:solidFill>
                <a:latin typeface="Times New Roman" panose="02020603050405020304" pitchFamily="18" charset="0"/>
                <a:cs typeface="Times New Roman" panose="02020603050405020304" pitchFamily="18" charset="0"/>
              </a:rPr>
              <a:t>.</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5" name="4 Flecha abajo"/>
          <p:cNvSpPr/>
          <p:nvPr/>
        </p:nvSpPr>
        <p:spPr>
          <a:xfrm>
            <a:off x="1454849"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79" y="836712"/>
            <a:ext cx="5224215" cy="533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808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943" y="275292"/>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084984" y="704403"/>
            <a:ext cx="5832160" cy="5940661"/>
          </a:xfrm>
          <a:prstGeom prst="roundRect">
            <a:avLst>
              <a:gd name="adj" fmla="val 7835"/>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ln>
                <a:solidFill>
                  <a:sysClr val="windowText" lastClr="000000"/>
                </a:solidFill>
              </a:ln>
              <a:solidFill>
                <a:schemeClr val="accent6">
                  <a:lumMod val="40000"/>
                  <a:lumOff val="60000"/>
                </a:schemeClr>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51520" y="1196752"/>
            <a:ext cx="2566725"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PERIODO DE RECUPERACIÓN DE LA INVERSIÓN (PRI)</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534969" y="3702030"/>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39" name="38 Rectángulo redondeado"/>
          <p:cNvSpPr/>
          <p:nvPr/>
        </p:nvSpPr>
        <p:spPr>
          <a:xfrm>
            <a:off x="374729" y="2165045"/>
            <a:ext cx="2160240" cy="3064155"/>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solidFill>
                  <a:schemeClr val="tx1"/>
                </a:solidFill>
                <a:latin typeface="Times New Roman" panose="02020603050405020304" pitchFamily="18" charset="0"/>
                <a:cs typeface="Times New Roman" panose="02020603050405020304" pitchFamily="18" charset="0"/>
              </a:rPr>
              <a:t>Una </a:t>
            </a:r>
            <a:r>
              <a:rPr lang="es-EC" sz="1200" dirty="0">
                <a:solidFill>
                  <a:schemeClr val="tx1"/>
                </a:solidFill>
                <a:latin typeface="Times New Roman" panose="02020603050405020304" pitchFamily="18" charset="0"/>
                <a:cs typeface="Times New Roman" panose="02020603050405020304" pitchFamily="18" charset="0"/>
              </a:rPr>
              <a:t>de las razones más importantes del proyecto es conocer en qué tiempo se podrá recuperar la inversión realizada, para establecer aquello se determinó los Flujos de Efectivo producidos por la microempresa “KANDDY”, actualizados a la tasa de descuento del 10.42% en relación a la inversión inicial que requiere el proyecto</a:t>
            </a:r>
          </a:p>
        </p:txBody>
      </p:sp>
      <p:sp>
        <p:nvSpPr>
          <p:cNvPr id="5" name="4 Flecha abajo"/>
          <p:cNvSpPr/>
          <p:nvPr/>
        </p:nvSpPr>
        <p:spPr>
          <a:xfrm>
            <a:off x="1429937"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245" y="2780928"/>
            <a:ext cx="6325755" cy="358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4224" y="1222324"/>
            <a:ext cx="5510213" cy="103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32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6838" y="279691"/>
            <a:ext cx="8941225"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059832" y="728699"/>
            <a:ext cx="5832160" cy="5940661"/>
          </a:xfrm>
          <a:prstGeom prst="roundRect">
            <a:avLst>
              <a:gd name="adj" fmla="val 7835"/>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251520" y="1196752"/>
            <a:ext cx="2566725"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RELACIÓN BENEFICIO / COSTO</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534969" y="3702030"/>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39" name="38 Rectángulo redondeado"/>
          <p:cNvSpPr/>
          <p:nvPr/>
        </p:nvSpPr>
        <p:spPr>
          <a:xfrm>
            <a:off x="374729" y="2165045"/>
            <a:ext cx="2160240" cy="4360299"/>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Times New Roman" panose="02020603050405020304" pitchFamily="18" charset="0"/>
                <a:ea typeface="Calibri"/>
                <a:cs typeface="Times New Roman" panose="02020603050405020304" pitchFamily="18" charset="0"/>
              </a:rPr>
              <a:t>Para encontrar la relación del Beneficio / Costo del proyecto de considera la tasa de redescuento 10.42% el cual es el cociente que resulta de dividir los Flujos de Caja Neta proyectados representados a la tasa de interés manifestada </a:t>
            </a:r>
            <a:r>
              <a:rPr lang="es-EC" sz="1200" dirty="0" smtClean="0">
                <a:solidFill>
                  <a:schemeClr val="tx1"/>
                </a:solidFill>
                <a:latin typeface="Times New Roman" panose="02020603050405020304" pitchFamily="18" charset="0"/>
                <a:ea typeface="Calibri"/>
                <a:cs typeface="Times New Roman" panose="02020603050405020304" pitchFamily="18" charset="0"/>
              </a:rPr>
              <a:t>del 1,05, </a:t>
            </a:r>
            <a:r>
              <a:rPr lang="es-EC" sz="1200" dirty="0">
                <a:solidFill>
                  <a:schemeClr val="tx1"/>
                </a:solidFill>
                <a:latin typeface="Times New Roman" panose="02020603050405020304" pitchFamily="18" charset="0"/>
                <a:ea typeface="Calibri"/>
                <a:cs typeface="Times New Roman" panose="02020603050405020304" pitchFamily="18" charset="0"/>
              </a:rPr>
              <a:t>esto quiere decir que la Relación B/C determina que el proyecto es atractiva para su creación, debido a que se obtiene un retorno de capital </a:t>
            </a:r>
            <a:r>
              <a:rPr lang="es-EC" sz="1200" dirty="0" smtClean="0">
                <a:solidFill>
                  <a:schemeClr val="tx1"/>
                </a:solidFill>
                <a:latin typeface="Times New Roman" panose="02020603050405020304" pitchFamily="18" charset="0"/>
                <a:ea typeface="Calibri"/>
                <a:cs typeface="Times New Roman" panose="02020603050405020304" pitchFamily="18" charset="0"/>
              </a:rPr>
              <a:t>del 1,05 </a:t>
            </a:r>
            <a:r>
              <a:rPr lang="es-EC" sz="1200" dirty="0">
                <a:solidFill>
                  <a:schemeClr val="tx1"/>
                </a:solidFill>
                <a:latin typeface="Times New Roman" panose="02020603050405020304" pitchFamily="18" charset="0"/>
                <a:ea typeface="Calibri"/>
                <a:cs typeface="Times New Roman" panose="02020603050405020304" pitchFamily="18" charset="0"/>
              </a:rPr>
              <a:t>por cada dólar invertido, esto se debe a que </a:t>
            </a:r>
            <a:r>
              <a:rPr lang="es-EC" sz="1200" dirty="0" smtClean="0">
                <a:solidFill>
                  <a:schemeClr val="tx1"/>
                </a:solidFill>
                <a:latin typeface="Times New Roman" panose="02020603050405020304" pitchFamily="18" charset="0"/>
                <a:ea typeface="Calibri"/>
                <a:cs typeface="Times New Roman" panose="02020603050405020304" pitchFamily="18" charset="0"/>
              </a:rPr>
              <a:t>la microempresa </a:t>
            </a:r>
            <a:r>
              <a:rPr lang="es-EC" sz="1200" dirty="0">
                <a:solidFill>
                  <a:schemeClr val="tx1"/>
                </a:solidFill>
                <a:latin typeface="Times New Roman" panose="02020603050405020304" pitchFamily="18" charset="0"/>
                <a:ea typeface="Calibri"/>
                <a:cs typeface="Times New Roman" panose="02020603050405020304" pitchFamily="18" charset="0"/>
              </a:rPr>
              <a:t>“KANDDY” no incurrió en gastos de financieros, no se generó gastos para la construcción de la microempresa, pago de arriendos</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5" name="4 Flecha abajo"/>
          <p:cNvSpPr/>
          <p:nvPr/>
        </p:nvSpPr>
        <p:spPr>
          <a:xfrm>
            <a:off x="1429937" y="1741859"/>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212976"/>
            <a:ext cx="5985800" cy="330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980728"/>
            <a:ext cx="396044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97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5" y="141881"/>
            <a:ext cx="8928992" cy="6550644"/>
          </a:xfrm>
          <a:ln>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endParaRPr lang="es-ES" b="1" dirty="0" smtClean="0"/>
          </a:p>
          <a:p>
            <a:endParaRPr lang="es-ES" b="1" dirty="0"/>
          </a:p>
          <a:p>
            <a:endParaRPr lang="es-ES" b="1" dirty="0" smtClean="0"/>
          </a:p>
          <a:p>
            <a:endParaRPr lang="es-ES" b="1" dirty="0"/>
          </a:p>
          <a:p>
            <a:endParaRPr lang="es-ES" b="1"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g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18" name="17 Rectángulo redondeado"/>
          <p:cNvSpPr/>
          <p:nvPr/>
        </p:nvSpPr>
        <p:spPr>
          <a:xfrm>
            <a:off x="3017976" y="847041"/>
            <a:ext cx="5832160" cy="5742547"/>
          </a:xfrm>
          <a:prstGeom prst="roundRect">
            <a:avLst>
              <a:gd name="adj" fmla="val 7835"/>
            </a:avLst>
          </a:prstGeom>
          <a:solidFill>
            <a:srgbClr val="E8D5D0"/>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18 Rectángulo redondeado"/>
          <p:cNvSpPr/>
          <p:nvPr/>
        </p:nvSpPr>
        <p:spPr>
          <a:xfrm>
            <a:off x="317037" y="288667"/>
            <a:ext cx="2566725" cy="468052"/>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New Roman" panose="02020603050405020304" pitchFamily="18" charset="0"/>
                <a:cs typeface="Times New Roman" panose="02020603050405020304" pitchFamily="18" charset="0"/>
              </a:rPr>
              <a:t>PUNTO DE EQUILIBRIO </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0" name="19 Flecha derecha"/>
          <p:cNvSpPr/>
          <p:nvPr/>
        </p:nvSpPr>
        <p:spPr>
          <a:xfrm flipV="1">
            <a:off x="2534969" y="3291363"/>
            <a:ext cx="500023" cy="45719"/>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39" name="38 Rectángulo redondeado"/>
          <p:cNvSpPr/>
          <p:nvPr/>
        </p:nvSpPr>
        <p:spPr>
          <a:xfrm>
            <a:off x="374729" y="1300949"/>
            <a:ext cx="2160240" cy="2200059"/>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t> </a:t>
            </a:r>
            <a:r>
              <a:rPr lang="es-EC" sz="1200" dirty="0">
                <a:solidFill>
                  <a:schemeClr val="tx1"/>
                </a:solidFill>
                <a:latin typeface="Times New Roman" panose="02020603050405020304" pitchFamily="18" charset="0"/>
                <a:cs typeface="Times New Roman" panose="02020603050405020304" pitchFamily="18" charset="0"/>
              </a:rPr>
              <a:t>Para conocer el Punto de Equilibrio, esto es conocer la situación financiera y operativa en la que la microempresa no tiene ni pérdidas y ni ganancias, para el caso del proyecto en ejecución, se presenta a continuación el resultado encontrado sobre el Punto de Equilibrio</a:t>
            </a:r>
          </a:p>
        </p:txBody>
      </p:sp>
      <p:sp>
        <p:nvSpPr>
          <p:cNvPr id="5" name="4 Flecha abajo"/>
          <p:cNvSpPr/>
          <p:nvPr/>
        </p:nvSpPr>
        <p:spPr>
          <a:xfrm>
            <a:off x="1449367" y="801148"/>
            <a:ext cx="45719"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3" name="12 Flecha abajo"/>
          <p:cNvSpPr/>
          <p:nvPr/>
        </p:nvSpPr>
        <p:spPr>
          <a:xfrm>
            <a:off x="1393241" y="3501008"/>
            <a:ext cx="5612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5" name="14 Rectángulo redondeado"/>
          <p:cNvSpPr/>
          <p:nvPr/>
        </p:nvSpPr>
        <p:spPr>
          <a:xfrm>
            <a:off x="323528" y="3861048"/>
            <a:ext cx="2160240" cy="2736304"/>
          </a:xfrm>
          <a:prstGeom prst="round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a:solidFill>
                  <a:schemeClr val="tx1"/>
                </a:solidFill>
                <a:latin typeface="Times New Roman"/>
                <a:ea typeface="Calibri"/>
                <a:cs typeface="Times New Roman"/>
              </a:rPr>
              <a:t>El punto de equilibrio en términos de dólares para que la microempresa no tenga ni pérdidas ni ganancias es de </a:t>
            </a:r>
            <a:r>
              <a:rPr lang="es-EC" sz="1200" dirty="0" smtClean="0">
                <a:solidFill>
                  <a:schemeClr val="tx1"/>
                </a:solidFill>
                <a:latin typeface="Times New Roman"/>
                <a:ea typeface="Calibri"/>
                <a:cs typeface="Times New Roman"/>
              </a:rPr>
              <a:t>35.971,10 </a:t>
            </a:r>
            <a:r>
              <a:rPr lang="es-EC" sz="1200" dirty="0">
                <a:solidFill>
                  <a:schemeClr val="tx1"/>
                </a:solidFill>
                <a:latin typeface="Times New Roman"/>
                <a:ea typeface="Calibri"/>
                <a:cs typeface="Times New Roman"/>
              </a:rPr>
              <a:t>Dólares anuales, lo que corresponde a una producción de </a:t>
            </a:r>
            <a:r>
              <a:rPr lang="es-EC" sz="1200" dirty="0" smtClean="0">
                <a:solidFill>
                  <a:schemeClr val="tx1"/>
                </a:solidFill>
                <a:latin typeface="Times New Roman"/>
                <a:ea typeface="Calibri"/>
                <a:cs typeface="Times New Roman"/>
              </a:rPr>
              <a:t>4.462 </a:t>
            </a:r>
            <a:r>
              <a:rPr lang="es-EC" sz="1200" dirty="0">
                <a:solidFill>
                  <a:schemeClr val="tx1"/>
                </a:solidFill>
                <a:latin typeface="Times New Roman"/>
                <a:ea typeface="Calibri"/>
                <a:cs typeface="Times New Roman"/>
              </a:rPr>
              <a:t>unidades </a:t>
            </a:r>
            <a:r>
              <a:rPr lang="es-EC" sz="1200" dirty="0" smtClean="0">
                <a:solidFill>
                  <a:schemeClr val="tx1"/>
                </a:solidFill>
                <a:latin typeface="Times New Roman"/>
                <a:ea typeface="Calibri"/>
                <a:cs typeface="Times New Roman"/>
              </a:rPr>
              <a:t>anuales, lo que quiere decir que tiene que hacer una producción de 372</a:t>
            </a:r>
            <a:endParaRPr lang="es-EC" sz="1100" dirty="0">
              <a:solidFill>
                <a:schemeClr val="tx1"/>
              </a:solidFill>
              <a:effectLst/>
              <a:latin typeface="Calibri"/>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70240"/>
            <a:ext cx="3168352" cy="25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861048"/>
            <a:ext cx="5632251"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58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81858"/>
            <a:ext cx="8856984" cy="6676142"/>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sp>
        <p:nvSpPr>
          <p:cNvPr id="2" name="1 Rectángulo redondeado"/>
          <p:cNvSpPr/>
          <p:nvPr/>
        </p:nvSpPr>
        <p:spPr>
          <a:xfrm>
            <a:off x="179512" y="1556792"/>
            <a:ext cx="1800200" cy="58920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b="1" dirty="0" smtClean="0">
                <a:solidFill>
                  <a:prstClr val="black"/>
                </a:solidFill>
                <a:latin typeface="Arial" panose="020B0604020202020204" pitchFamily="34" charset="0"/>
                <a:cs typeface="Arial" panose="020B0604020202020204" pitchFamily="34" charset="0"/>
              </a:rPr>
              <a:t>CONCLUSIONES</a:t>
            </a:r>
            <a:endParaRPr lang="es-EC" sz="1400" b="1" dirty="0">
              <a:solidFill>
                <a:prstClr val="black"/>
              </a:solidFill>
              <a:latin typeface="Arial" panose="020B0604020202020204" pitchFamily="34" charset="0"/>
              <a:cs typeface="Arial" panose="020B0604020202020204" pitchFamily="34" charset="0"/>
            </a:endParaRPr>
          </a:p>
        </p:txBody>
      </p:sp>
      <p:sp>
        <p:nvSpPr>
          <p:cNvPr id="9" name="8 Rectángulo redondeado"/>
          <p:cNvSpPr/>
          <p:nvPr/>
        </p:nvSpPr>
        <p:spPr>
          <a:xfrm>
            <a:off x="2267744" y="260648"/>
            <a:ext cx="6588242" cy="3240360"/>
          </a:xfrm>
          <a:prstGeom prst="roundRect">
            <a:avLst>
              <a:gd name="adj" fmla="val 7835"/>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buFont typeface="Wingdings" panose="05000000000000000000" pitchFamily="2" charset="2"/>
              <a:buChar char="v"/>
            </a:pPr>
            <a:endParaRPr lang="es-EC" sz="1000" dirty="0" smtClean="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v"/>
            </a:pPr>
            <a:endParaRPr lang="es-EC" sz="100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v"/>
            </a:pPr>
            <a:endParaRPr lang="es-EC" sz="1000" dirty="0" smtClean="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v"/>
            </a:pPr>
            <a:endParaRPr lang="es-EC" sz="1000" dirty="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v"/>
            </a:pPr>
            <a:r>
              <a:rPr lang="es-EC" sz="1100" dirty="0">
                <a:solidFill>
                  <a:schemeClr val="tx1"/>
                </a:solidFill>
                <a:latin typeface="Times New Roman" panose="02020603050405020304" pitchFamily="18" charset="0"/>
                <a:cs typeface="Times New Roman" panose="02020603050405020304" pitchFamily="18" charset="0"/>
              </a:rPr>
              <a:t>Una de las acciones que se deben emplear para mejorar las condiciones de trabajo y con ello generar posibilidades tanto económicas como sociales en la ciudad de Atacames, es emprender en acciones  que permitan la creación de microempresas transformadoras de la materia prima en productos terminados.</a:t>
            </a:r>
          </a:p>
          <a:p>
            <a:pPr marL="171450" indent="-171450" algn="just">
              <a:buFont typeface="Wingdings" panose="05000000000000000000" pitchFamily="2" charset="2"/>
              <a:buChar char="v"/>
            </a:pPr>
            <a:endParaRPr lang="es-EC" sz="1100" dirty="0" smtClean="0">
              <a:solidFill>
                <a:schemeClr val="tx1"/>
              </a:solidFill>
              <a:latin typeface="Times New Roman" panose="02020603050405020304" pitchFamily="18" charset="0"/>
              <a:cs typeface="Times New Roman" panose="02020603050405020304" pitchFamily="18" charset="0"/>
            </a:endParaRPr>
          </a:p>
          <a:p>
            <a:pPr marL="171450" lvl="0" indent="-171450" algn="just">
              <a:buFont typeface="Wingdings" panose="05000000000000000000" pitchFamily="2" charset="2"/>
              <a:buChar char="v"/>
            </a:pPr>
            <a:r>
              <a:rPr lang="es-EC" sz="1100" dirty="0">
                <a:solidFill>
                  <a:schemeClr val="tx1"/>
                </a:solidFill>
                <a:latin typeface="Times New Roman" panose="02020603050405020304" pitchFamily="18" charset="0"/>
                <a:cs typeface="Times New Roman" panose="02020603050405020304" pitchFamily="18" charset="0"/>
              </a:rPr>
              <a:t>Realizada una visita de campo hacia la ciudad de Atacames, se pudo observar que existen una gran cantidad de comercios entre los que se encuentran los artesanos que elaboran diferentes artesanías entre ellas las artesanías de tagua, en estos negocios se manifiesta la composición de laboral en torno a la familia o de forma individual, esto determina que su crecimiento sea muy bajo y con poco interés de crecimiento.</a:t>
            </a:r>
          </a:p>
          <a:p>
            <a:pPr marL="171450" lvl="0" indent="-171450" algn="just">
              <a:buFont typeface="Wingdings" panose="05000000000000000000" pitchFamily="2" charset="2"/>
              <a:buChar char="v"/>
            </a:pPr>
            <a:endParaRPr lang="es-ES" sz="1100" dirty="0">
              <a:solidFill>
                <a:schemeClr val="tx1"/>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es-EC" sz="1100" dirty="0">
                <a:solidFill>
                  <a:schemeClr val="tx1"/>
                </a:solidFill>
                <a:latin typeface="Times New Roman" panose="02020603050405020304" pitchFamily="18" charset="0"/>
                <a:cs typeface="Times New Roman" panose="02020603050405020304" pitchFamily="18" charset="0"/>
              </a:rPr>
              <a:t>Realizada la investigación </a:t>
            </a:r>
            <a:r>
              <a:rPr lang="es-EC" sz="1100" dirty="0" smtClean="0">
                <a:solidFill>
                  <a:schemeClr val="tx1"/>
                </a:solidFill>
                <a:latin typeface="Times New Roman" panose="02020603050405020304" pitchFamily="18" charset="0"/>
                <a:cs typeface="Times New Roman" panose="02020603050405020304" pitchFamily="18" charset="0"/>
              </a:rPr>
              <a:t> </a:t>
            </a:r>
            <a:r>
              <a:rPr lang="es-EC" sz="1100" dirty="0">
                <a:solidFill>
                  <a:schemeClr val="tx1"/>
                </a:solidFill>
                <a:latin typeface="Times New Roman" panose="02020603050405020304" pitchFamily="18" charset="0"/>
                <a:cs typeface="Times New Roman" panose="02020603050405020304" pitchFamily="18" charset="0"/>
              </a:rPr>
              <a:t>se </a:t>
            </a:r>
            <a:r>
              <a:rPr lang="es-EC" sz="1100" smtClean="0">
                <a:solidFill>
                  <a:schemeClr val="tx1"/>
                </a:solidFill>
                <a:latin typeface="Times New Roman" panose="02020603050405020304" pitchFamily="18" charset="0"/>
                <a:cs typeface="Times New Roman" panose="02020603050405020304" pitchFamily="18" charset="0"/>
              </a:rPr>
              <a:t>determinó un  </a:t>
            </a:r>
            <a:r>
              <a:rPr lang="es-EC" sz="1100" dirty="0">
                <a:solidFill>
                  <a:schemeClr val="tx1"/>
                </a:solidFill>
                <a:latin typeface="Times New Roman" panose="02020603050405020304" pitchFamily="18" charset="0"/>
                <a:cs typeface="Times New Roman" panose="02020603050405020304" pitchFamily="18" charset="0"/>
              </a:rPr>
              <a:t>Costo de Oportunidad que tendrá la microempresa es de 10,42%, lo que representa ser atractiva para el negocio. En cuanto al Valor Actual Neto este representa el $ 514,19, dólares, la Tasa Interna de Retorno determina el 12%, lo que quiere decir que </a:t>
            </a:r>
            <a:r>
              <a:rPr lang="es-EC" sz="1100" dirty="0" smtClean="0">
                <a:solidFill>
                  <a:schemeClr val="tx1"/>
                </a:solidFill>
                <a:latin typeface="Times New Roman" panose="02020603050405020304" pitchFamily="18" charset="0"/>
                <a:cs typeface="Times New Roman" panose="02020603050405020304" pitchFamily="18" charset="0"/>
              </a:rPr>
              <a:t>es </a:t>
            </a:r>
            <a:r>
              <a:rPr lang="es-EC" sz="1100" dirty="0">
                <a:solidFill>
                  <a:schemeClr val="tx1"/>
                </a:solidFill>
                <a:latin typeface="Times New Roman" panose="02020603050405020304" pitchFamily="18" charset="0"/>
                <a:cs typeface="Times New Roman" panose="02020603050405020304" pitchFamily="18" charset="0"/>
              </a:rPr>
              <a:t>mayor </a:t>
            </a:r>
            <a:r>
              <a:rPr lang="es-EC" sz="1100" dirty="0" smtClean="0">
                <a:solidFill>
                  <a:schemeClr val="tx1"/>
                </a:solidFill>
                <a:latin typeface="Times New Roman" panose="02020603050405020304" pitchFamily="18" charset="0"/>
                <a:cs typeface="Times New Roman" panose="02020603050405020304" pitchFamily="18" charset="0"/>
              </a:rPr>
              <a:t>el </a:t>
            </a:r>
            <a:r>
              <a:rPr lang="es-EC" sz="1100" dirty="0">
                <a:solidFill>
                  <a:schemeClr val="tx1"/>
                </a:solidFill>
                <a:latin typeface="Times New Roman" panose="02020603050405020304" pitchFamily="18" charset="0"/>
                <a:cs typeface="Times New Roman" panose="02020603050405020304" pitchFamily="18" charset="0"/>
              </a:rPr>
              <a:t>costo de oportunidad ,en cuanto al Periodo de Recuperación de la Inversión se tiene que se recuperará en 3 años, 4 meses y 4 días, la Relación del Beneficio / Costo determinó un valor de $ 1,05 dólares, justificándose la ejecución del proyecto, en cuanto al Punto de Equilibrio determinó en términos de dólares un valor de   $ </a:t>
            </a:r>
            <a:r>
              <a:rPr lang="es-EC" sz="1100" dirty="0" smtClean="0">
                <a:solidFill>
                  <a:schemeClr val="tx1"/>
                </a:solidFill>
                <a:latin typeface="Times New Roman" panose="02020603050405020304" pitchFamily="18" charset="0"/>
                <a:cs typeface="Times New Roman" panose="02020603050405020304" pitchFamily="18" charset="0"/>
              </a:rPr>
              <a:t>35.971,10 </a:t>
            </a:r>
            <a:r>
              <a:rPr lang="es-EC" sz="1100" dirty="0">
                <a:solidFill>
                  <a:schemeClr val="tx1"/>
                </a:solidFill>
                <a:latin typeface="Times New Roman" panose="02020603050405020304" pitchFamily="18" charset="0"/>
                <a:cs typeface="Times New Roman" panose="02020603050405020304" pitchFamily="18" charset="0"/>
              </a:rPr>
              <a:t>dólares anuales, y en términos de unidades producidas </a:t>
            </a:r>
            <a:r>
              <a:rPr lang="es-EC" sz="1100" dirty="0" smtClean="0">
                <a:solidFill>
                  <a:schemeClr val="tx1"/>
                </a:solidFill>
                <a:latin typeface="Times New Roman" panose="02020603050405020304" pitchFamily="18" charset="0"/>
                <a:cs typeface="Times New Roman" panose="02020603050405020304" pitchFamily="18" charset="0"/>
              </a:rPr>
              <a:t>4.462 </a:t>
            </a:r>
            <a:r>
              <a:rPr lang="es-EC" sz="1100" dirty="0">
                <a:solidFill>
                  <a:schemeClr val="tx1"/>
                </a:solidFill>
                <a:latin typeface="Times New Roman" panose="02020603050405020304" pitchFamily="18" charset="0"/>
                <a:cs typeface="Times New Roman" panose="02020603050405020304" pitchFamily="18" charset="0"/>
              </a:rPr>
              <a:t>anuales con un promedio mensual de 372 piezas de artesanías </a:t>
            </a:r>
            <a:r>
              <a:rPr lang="es-EC" sz="1100" dirty="0" smtClean="0">
                <a:solidFill>
                  <a:schemeClr val="tx1"/>
                </a:solidFill>
                <a:latin typeface="Times New Roman" panose="02020603050405020304" pitchFamily="18" charset="0"/>
                <a:cs typeface="Times New Roman" panose="02020603050405020304" pitchFamily="18" charset="0"/>
              </a:rPr>
              <a:t>.</a:t>
            </a:r>
            <a:endParaRPr lang="es-EC" sz="1100" dirty="0">
              <a:solidFill>
                <a:schemeClr val="tx1"/>
              </a:solidFill>
              <a:latin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Wingdings"/>
              <a:buChar char=""/>
            </a:pPr>
            <a:endParaRPr lang="es-EC" sz="1100" dirty="0">
              <a:effectLst/>
              <a:latin typeface="Calibri"/>
              <a:ea typeface="Times New Roman"/>
              <a:cs typeface="Times New Roman"/>
            </a:endParaRPr>
          </a:p>
        </p:txBody>
      </p:sp>
      <p:sp>
        <p:nvSpPr>
          <p:cNvPr id="12" name="11 Rectángulo redondeado"/>
          <p:cNvSpPr/>
          <p:nvPr/>
        </p:nvSpPr>
        <p:spPr>
          <a:xfrm>
            <a:off x="2339752" y="3645024"/>
            <a:ext cx="6516234" cy="3096344"/>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buFont typeface="Wingdings" panose="05000000000000000000" pitchFamily="2" charset="2"/>
              <a:buChar char="v"/>
            </a:pPr>
            <a:endParaRPr lang="es-EC" sz="1000" dirty="0" smtClean="0">
              <a:solidFill>
                <a:schemeClr val="tx1"/>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v"/>
            </a:pPr>
            <a:endParaRPr lang="es-EC" sz="1200" dirty="0" smtClean="0">
              <a:solidFill>
                <a:schemeClr val="tx1"/>
              </a:solidFill>
              <a:latin typeface="Times New Roman" panose="02020603050405020304" pitchFamily="18" charset="0"/>
              <a:cs typeface="Times New Roman" panose="02020603050405020304" pitchFamily="18" charset="0"/>
            </a:endParaRPr>
          </a:p>
          <a:p>
            <a:pPr lvl="0" algn="just"/>
            <a:endParaRPr lang="es-EC" sz="1200" dirty="0">
              <a:solidFill>
                <a:schemeClr val="tx1"/>
              </a:solidFill>
              <a:latin typeface="Times New Roman" panose="02020603050405020304" pitchFamily="18" charset="0"/>
              <a:cs typeface="Times New Roman" panose="02020603050405020304" pitchFamily="18" charset="0"/>
            </a:endParaRPr>
          </a:p>
          <a:p>
            <a:pPr marL="171450" lvl="0" indent="-171450" algn="just">
              <a:buFont typeface="Wingdings" panose="05000000000000000000" pitchFamily="2" charset="2"/>
              <a:buChar char="v"/>
            </a:pPr>
            <a:r>
              <a:rPr lang="es-EC" sz="1200" dirty="0" smtClean="0">
                <a:solidFill>
                  <a:schemeClr val="tx1"/>
                </a:solidFill>
                <a:latin typeface="Times New Roman" panose="02020603050405020304" pitchFamily="18" charset="0"/>
                <a:cs typeface="Times New Roman" panose="02020603050405020304" pitchFamily="18" charset="0"/>
              </a:rPr>
              <a:t>Es </a:t>
            </a:r>
            <a:r>
              <a:rPr lang="es-EC" sz="1200" dirty="0">
                <a:solidFill>
                  <a:schemeClr val="tx1"/>
                </a:solidFill>
                <a:latin typeface="Times New Roman" panose="02020603050405020304" pitchFamily="18" charset="0"/>
                <a:cs typeface="Times New Roman" panose="02020603050405020304" pitchFamily="18" charset="0"/>
              </a:rPr>
              <a:t>necesario que dentro del proceso del cambio de la matriz productiva se determine la acción hacia el emprendimiento de nuevas actividades productivas y comerciales, con el fin de ampliar la generación de empleo, producción y comercio de productos a mayor escala tanto a nivel local, cantonal, provincial, nacional e internacional.</a:t>
            </a:r>
          </a:p>
          <a:p>
            <a:pPr marL="171450" indent="-171450" algn="just">
              <a:buFont typeface="Wingdings" panose="05000000000000000000" pitchFamily="2" charset="2"/>
              <a:buChar char="v"/>
            </a:pPr>
            <a:endParaRPr lang="es-ES" sz="1200" dirty="0" smtClean="0">
              <a:solidFill>
                <a:schemeClr val="tx1"/>
              </a:solidFill>
              <a:latin typeface="Times New Roman" panose="02020603050405020304" pitchFamily="18" charset="0"/>
              <a:cs typeface="Times New Roman" panose="02020603050405020304" pitchFamily="18" charset="0"/>
            </a:endParaRPr>
          </a:p>
          <a:p>
            <a:pPr marL="171450" lvl="0" indent="-171450" algn="just">
              <a:buFont typeface="Wingdings" panose="05000000000000000000" pitchFamily="2" charset="2"/>
              <a:buChar char="v"/>
            </a:pPr>
            <a:r>
              <a:rPr lang="es-EC" sz="1200" dirty="0">
                <a:solidFill>
                  <a:schemeClr val="tx1"/>
                </a:solidFill>
                <a:latin typeface="Times New Roman" panose="02020603050405020304" pitchFamily="18" charset="0"/>
                <a:cs typeface="Times New Roman" panose="02020603050405020304" pitchFamily="18" charset="0"/>
              </a:rPr>
              <a:t>Es importante destacar que si se desea mejorar la capacidad productiva y de comercialización en la producción de artesanías en tagua, se deba realizar un adecuado estudio de factibilidad para la creación de microempresas de producción y comercialización de tagua que permita mejorar el conocimiento del mercado, sus ingresos, gustos, preferencias y demandas de los productos.</a:t>
            </a:r>
          </a:p>
          <a:p>
            <a:pPr lvl="0" algn="just"/>
            <a:endParaRPr lang="es-EC" sz="1200" dirty="0" smtClean="0">
              <a:solidFill>
                <a:schemeClr val="tx1"/>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es-EC" sz="1200" dirty="0">
                <a:solidFill>
                  <a:schemeClr val="tx1"/>
                </a:solidFill>
                <a:latin typeface="Times New Roman" panose="02020603050405020304" pitchFamily="18" charset="0"/>
                <a:cs typeface="Times New Roman" panose="02020603050405020304" pitchFamily="18" charset="0"/>
              </a:rPr>
              <a:t>Determinado el estudio de la Evaluación Financiera del Proyecto, se puede determinar que el proyecto en estudio es viable y presenta buenas alternativas y oportunidades para su creación, generando con ello posibilidades para el mejoramiento del empleo, producción y de los ingresos económicos para la microempresa “KANDDY” en la </a:t>
            </a:r>
            <a:r>
              <a:rPr lang="es-EC" sz="1200" dirty="0" smtClean="0">
                <a:solidFill>
                  <a:schemeClr val="tx1"/>
                </a:solidFill>
                <a:latin typeface="Times New Roman" panose="02020603050405020304" pitchFamily="18" charset="0"/>
                <a:cs typeface="Times New Roman" panose="02020603050405020304" pitchFamily="18" charset="0"/>
              </a:rPr>
              <a:t>cantón </a:t>
            </a:r>
            <a:r>
              <a:rPr lang="es-EC" sz="1200" dirty="0">
                <a:solidFill>
                  <a:schemeClr val="tx1"/>
                </a:solidFill>
                <a:latin typeface="Times New Roman" panose="02020603050405020304" pitchFamily="18" charset="0"/>
                <a:cs typeface="Times New Roman" panose="02020603050405020304" pitchFamily="18" charset="0"/>
              </a:rPr>
              <a:t>de Atacames.</a:t>
            </a:r>
          </a:p>
          <a:p>
            <a:pPr marL="171450" lvl="0" indent="-171450" algn="just">
              <a:buFont typeface="Wingdings" panose="05000000000000000000" pitchFamily="2" charset="2"/>
              <a:buChar char="v"/>
            </a:pPr>
            <a:endParaRPr lang="es-EC" sz="1200" dirty="0">
              <a:solidFill>
                <a:schemeClr val="tx1"/>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endParaRPr lang="es-EC" sz="1200" dirty="0">
              <a:solidFill>
                <a:schemeClr val="tx1"/>
              </a:solidFill>
              <a:latin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v"/>
            </a:pPr>
            <a:endParaRPr lang="es-EC" sz="1200" dirty="0">
              <a:solidFill>
                <a:schemeClr val="tx1"/>
              </a:solidFill>
              <a:effectLst/>
              <a:latin typeface="Times New Roman" panose="02020603050405020304" pitchFamily="18" charset="0"/>
              <a:ea typeface="Times New Roman"/>
              <a:cs typeface="Times New Roman" panose="02020603050405020304" pitchFamily="18" charset="0"/>
            </a:endParaRPr>
          </a:p>
        </p:txBody>
      </p:sp>
      <p:sp>
        <p:nvSpPr>
          <p:cNvPr id="13" name="12 Rectángulo redondeado"/>
          <p:cNvSpPr/>
          <p:nvPr/>
        </p:nvSpPr>
        <p:spPr>
          <a:xfrm>
            <a:off x="179512" y="4645277"/>
            <a:ext cx="1850472" cy="58392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s-EC" sz="1200" b="1" dirty="0" smtClean="0">
                <a:solidFill>
                  <a:prstClr val="black"/>
                </a:solidFill>
                <a:latin typeface="Arial" panose="020B0604020202020204" pitchFamily="34" charset="0"/>
                <a:cs typeface="Arial" panose="020B0604020202020204" pitchFamily="34" charset="0"/>
              </a:rPr>
              <a:t>RECOMENDACIONES</a:t>
            </a:r>
            <a:r>
              <a:rPr lang="es-EC" sz="1400" b="1" dirty="0" smtClean="0">
                <a:solidFill>
                  <a:prstClr val="black"/>
                </a:solidFill>
                <a:latin typeface="Arial" panose="020B0604020202020204" pitchFamily="34" charset="0"/>
                <a:cs typeface="Arial" panose="020B0604020202020204" pitchFamily="34" charset="0"/>
              </a:rPr>
              <a:t> </a:t>
            </a:r>
            <a:endParaRPr lang="es-EC" sz="1400" b="1" dirty="0">
              <a:solidFill>
                <a:prstClr val="black"/>
              </a:solidFill>
              <a:latin typeface="Arial" panose="020B0604020202020204" pitchFamily="34" charset="0"/>
              <a:cs typeface="Arial" panose="020B0604020202020204" pitchFamily="34" charset="0"/>
            </a:endParaRPr>
          </a:p>
        </p:txBody>
      </p:sp>
      <p:sp>
        <p:nvSpPr>
          <p:cNvPr id="16" name="15 Flecha derecha"/>
          <p:cNvSpPr/>
          <p:nvPr/>
        </p:nvSpPr>
        <p:spPr>
          <a:xfrm>
            <a:off x="1979712" y="1853998"/>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
        <p:nvSpPr>
          <p:cNvPr id="14" name="13 Flecha derecha"/>
          <p:cNvSpPr/>
          <p:nvPr/>
        </p:nvSpPr>
        <p:spPr>
          <a:xfrm>
            <a:off x="2051720" y="4928556"/>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prstClr val="white"/>
              </a:solidFill>
            </a:endParaRPr>
          </a:p>
        </p:txBody>
      </p:sp>
    </p:spTree>
    <p:extLst>
      <p:ext uri="{BB962C8B-B14F-4D97-AF65-F5344CB8AC3E}">
        <p14:creationId xmlns:p14="http://schemas.microsoft.com/office/powerpoint/2010/main" val="112001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65226"/>
            <a:ext cx="8712968" cy="6550644"/>
          </a:xfrm>
        </p:spPr>
        <p:style>
          <a:lnRef idx="2">
            <a:schemeClr val="accent1"/>
          </a:lnRef>
          <a:fillRef idx="1">
            <a:schemeClr val="lt1"/>
          </a:fillRef>
          <a:effectRef idx="0">
            <a:schemeClr val="accent1"/>
          </a:effectRef>
          <a:fontRef idx="minor">
            <a:schemeClr val="dk1"/>
          </a:fontRef>
        </p:style>
        <p:txBody>
          <a:bodyPr>
            <a:normAutofit/>
          </a:bodyPr>
          <a:lstStyle/>
          <a:p>
            <a:endParaRPr lang="es-ES" dirty="0" smtClean="0"/>
          </a:p>
          <a:p>
            <a:r>
              <a:rPr lang="es-ES" b="1" dirty="0" smtClean="0"/>
              <a:t> </a:t>
            </a:r>
            <a:endParaRPr lang="es-EC"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b="1" dirty="0" smtClean="0"/>
          </a:p>
          <a:p>
            <a:r>
              <a:rPr lang="es-ES" sz="1200" b="1" dirty="0" smtClean="0"/>
              <a:t> </a:t>
            </a:r>
            <a:endParaRPr lang="es-EC" sz="1200" dirty="0" smtClean="0"/>
          </a:p>
          <a:p>
            <a:r>
              <a:rPr lang="es-ES" sz="1200" b="1" dirty="0" smtClean="0"/>
              <a:t> </a:t>
            </a:r>
            <a:endParaRPr lang="es-EC" sz="1200" dirty="0" smtClean="0"/>
          </a:p>
          <a:p>
            <a:r>
              <a:rPr lang="es-ES" sz="1200" b="1" dirty="0" smtClean="0"/>
              <a:t> </a:t>
            </a:r>
            <a:endParaRPr lang="es-EC" sz="1200" dirty="0" smtClean="0"/>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a:p>
            <a:pPr algn="ctr"/>
            <a:endParaRPr lang="es-ES" sz="1200" b="1" dirty="0" smtClean="0">
              <a:latin typeface="Arial" panose="020B0604020202020204" pitchFamily="34" charset="0"/>
              <a:cs typeface="Arial" panose="020B0604020202020204"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784976"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22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EC" sz="3200" b="1" dirty="0" smtClean="0"/>
              <a:t/>
            </a:r>
            <a:br>
              <a:rPr lang="es-EC" sz="3200" b="1" dirty="0" smtClean="0"/>
            </a:br>
            <a:r>
              <a:rPr lang="es-EC" sz="3200" b="1" dirty="0" smtClean="0"/>
              <a:t>ORGANIGRAMA DEL PROYECTO</a:t>
            </a:r>
            <a:br>
              <a:rPr lang="es-EC" sz="3200" b="1" dirty="0" smtClean="0"/>
            </a:br>
            <a:endParaRPr lang="es-EC" sz="3200" b="1" dirty="0"/>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14500"/>
            <a:ext cx="8280920" cy="423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67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39612</TotalTime>
  <Words>5788</Words>
  <Application>Microsoft Office PowerPoint</Application>
  <PresentationFormat>Presentación en pantalla (4:3)</PresentationFormat>
  <Paragraphs>1352</Paragraphs>
  <Slides>89</Slides>
  <Notes>62</Notes>
  <HiddenSlides>0</HiddenSlides>
  <MMClips>0</MMClips>
  <ScaleCrop>false</ScaleCrop>
  <HeadingPairs>
    <vt:vector size="4" baseType="variant">
      <vt:variant>
        <vt:lpstr>Tema</vt:lpstr>
      </vt:variant>
      <vt:variant>
        <vt:i4>1</vt:i4>
      </vt:variant>
      <vt:variant>
        <vt:lpstr>Títulos de diapositiva</vt:lpstr>
      </vt:variant>
      <vt:variant>
        <vt:i4>89</vt:i4>
      </vt:variant>
    </vt:vector>
  </HeadingPairs>
  <TitlesOfParts>
    <vt:vector size="90" baseType="lpstr">
      <vt:lpstr>Tema de Office</vt:lpstr>
      <vt:lpstr>ESTUDIO DE FACTIBILIDAD PARA LA CREACIÓN DE UNA MICROEMPRESA DE PRODUCCIÓN Y COMERCIALIZACIÓN DE ARTESANIAS DE TAGUA EN EL CANTÓN ATACAMES</vt:lpstr>
      <vt:lpstr>Presentación de PowerPoint</vt:lpstr>
      <vt:lpstr>Presentación de PowerPoint</vt:lpstr>
      <vt:lpstr>Presentación de PowerPoint</vt:lpstr>
      <vt:lpstr>Presentación de PowerPoint</vt:lpstr>
      <vt:lpstr>PERFIL DEL PROYECTO</vt:lpstr>
      <vt:lpstr>Presentación de PowerPoint</vt:lpstr>
      <vt:lpstr>ACTA  DE  CONSTITUCIÓN</vt:lpstr>
      <vt:lpstr> ORGANIGRAMA DEL PROYECTO </vt:lpstr>
      <vt:lpstr> MAPEO DE INVOLUCRADOS O INTERESADOS </vt:lpstr>
      <vt:lpstr>MATRIZ DE INVOLUCRADOS O INTERESADOS INTERNOS Y EXTERNOS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Casa</dc:creator>
  <cp:lastModifiedBy>FHARIT</cp:lastModifiedBy>
  <cp:revision>748</cp:revision>
  <dcterms:created xsi:type="dcterms:W3CDTF">2015-08-02T16:48:49Z</dcterms:created>
  <dcterms:modified xsi:type="dcterms:W3CDTF">2016-03-18T04:13:38Z</dcterms:modified>
</cp:coreProperties>
</file>