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74" r:id="rId9"/>
    <p:sldId id="275" r:id="rId10"/>
    <p:sldId id="276" r:id="rId11"/>
    <p:sldId id="277" r:id="rId12"/>
    <p:sldId id="260" r:id="rId13"/>
    <p:sldId id="266" r:id="rId14"/>
    <p:sldId id="268" r:id="rId15"/>
    <p:sldId id="269" r:id="rId16"/>
    <p:sldId id="270" r:id="rId17"/>
    <p:sldId id="267" r:id="rId18"/>
    <p:sldId id="271" r:id="rId19"/>
    <p:sldId id="27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82" r:id="rId30"/>
    <p:sldId id="29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FDF770-A233-4BFC-80AC-C925A02D8504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s-ES"/>
        </a:p>
      </dgm:t>
    </dgm:pt>
    <dgm:pt modelId="{BFF23849-1873-487C-AEBE-FD9760E1672F}">
      <dgm:prSet/>
      <dgm:spPr/>
      <dgm:t>
        <a:bodyPr/>
        <a:lstStyle/>
        <a:p>
          <a:pPr algn="ctr" rtl="0"/>
          <a:r>
            <a:rPr lang="es-ES_tradnl" dirty="0" smtClean="0"/>
            <a:t>Plasmar la forma en base al diseño inicial solicitado </a:t>
          </a:r>
          <a:endParaRPr lang="es-ES" dirty="0"/>
        </a:p>
      </dgm:t>
    </dgm:pt>
    <dgm:pt modelId="{319008A5-6B6B-4D2A-918A-98B3F7ABD3CD}" type="parTrans" cxnId="{9C30FE3E-3F6C-47BF-8949-451151BC430D}">
      <dgm:prSet/>
      <dgm:spPr/>
      <dgm:t>
        <a:bodyPr/>
        <a:lstStyle/>
        <a:p>
          <a:endParaRPr lang="es-ES"/>
        </a:p>
      </dgm:t>
    </dgm:pt>
    <dgm:pt modelId="{A3D313DC-7AA5-4DFE-87BB-C32D3FEDD1FB}" type="sibTrans" cxnId="{9C30FE3E-3F6C-47BF-8949-451151BC430D}">
      <dgm:prSet/>
      <dgm:spPr/>
      <dgm:t>
        <a:bodyPr/>
        <a:lstStyle/>
        <a:p>
          <a:endParaRPr lang="es-ES"/>
        </a:p>
      </dgm:t>
    </dgm:pt>
    <dgm:pt modelId="{93348996-F6F9-44C3-890E-3DC93C458615}" type="pres">
      <dgm:prSet presAssocID="{A1FDF770-A233-4BFC-80AC-C925A02D850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FB77DDA-6E6D-41D9-A26B-CD63DEAFDA37}" type="pres">
      <dgm:prSet presAssocID="{BFF23849-1873-487C-AEBE-FD9760E1672F}" presName="parentText" presStyleLbl="node1" presStyleIdx="0" presStyleCnt="1" custLinFactNeighborX="11265" custLinFactNeighborY="-3935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C30FE3E-3F6C-47BF-8949-451151BC430D}" srcId="{A1FDF770-A233-4BFC-80AC-C925A02D8504}" destId="{BFF23849-1873-487C-AEBE-FD9760E1672F}" srcOrd="0" destOrd="0" parTransId="{319008A5-6B6B-4D2A-918A-98B3F7ABD3CD}" sibTransId="{A3D313DC-7AA5-4DFE-87BB-C32D3FEDD1FB}"/>
    <dgm:cxn modelId="{BCE99202-D87F-4952-BD33-5A28225CFB42}" type="presOf" srcId="{BFF23849-1873-487C-AEBE-FD9760E1672F}" destId="{2FB77DDA-6E6D-41D9-A26B-CD63DEAFDA37}" srcOrd="0" destOrd="0" presId="urn:microsoft.com/office/officeart/2005/8/layout/vList2"/>
    <dgm:cxn modelId="{3BAB7D20-5C0A-43F9-8AC7-1302C0C4AF8F}" type="presOf" srcId="{A1FDF770-A233-4BFC-80AC-C925A02D8504}" destId="{93348996-F6F9-44C3-890E-3DC93C458615}" srcOrd="0" destOrd="0" presId="urn:microsoft.com/office/officeart/2005/8/layout/vList2"/>
    <dgm:cxn modelId="{73E71CB5-30C1-46CC-BA65-D6682498F688}" type="presParOf" srcId="{93348996-F6F9-44C3-890E-3DC93C458615}" destId="{2FB77DDA-6E6D-41D9-A26B-CD63DEAFDA3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B77DDA-6E6D-41D9-A26B-CD63DEAFDA37}">
      <dsp:nvSpPr>
        <dsp:cNvPr id="0" name=""/>
        <dsp:cNvSpPr/>
      </dsp:nvSpPr>
      <dsp:spPr>
        <a:xfrm>
          <a:off x="0" y="0"/>
          <a:ext cx="7967133" cy="35977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kern="1200" dirty="0" smtClean="0"/>
            <a:t>Plasmar la forma en base al diseño inicial solicitado </a:t>
          </a:r>
          <a:endParaRPr lang="es-ES" sz="1500" kern="1200" dirty="0"/>
        </a:p>
      </dsp:txBody>
      <dsp:txXfrm>
        <a:off x="17563" y="17563"/>
        <a:ext cx="7932007" cy="324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4D940-7FCB-4CDC-B208-2A19DFA8BE5A}" type="datetimeFigureOut">
              <a:rPr lang="es-ES" smtClean="0"/>
              <a:t>01/03/2016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15936-22A3-401D-AA97-65494B0A07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4723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15936-22A3-401D-AA97-65494B0A078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846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15936-22A3-401D-AA97-65494B0A0788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4113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15936-22A3-401D-AA97-65494B0A0788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5810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15936-22A3-401D-AA97-65494B0A0788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8657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15936-22A3-401D-AA97-65494B0A0788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1543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80CD29CC-E05C-47C7-A535-BA2FBAA8272A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A3E1A-60FA-4379-96F2-F7D84D96859B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44C0-DDB3-444D-89E8-38D0405A56D9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5E76-496C-4E18-9BDB-12C197130335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18E5-708B-4612-972B-107058F0A56F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9DF87-9643-4406-A68C-2FFA9F4FF8A9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753C-8B81-4756-88B8-484701520D70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3D77F-078A-4642-A097-AA8D1D485ED9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A6AC-EAB5-4407-A0C8-FF2F3F82B926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DF53-B0F6-41A4-900C-7A6E70D8A5CD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CB458-24E4-46E1-8C55-61A5C3C57895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C012-F212-4C17-A3D2-98ADE41ABA30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1954-A865-4EBD-BC0C-A61F8AB33448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43D1B-A7C1-4FDD-BF6E-30B67E12042A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846D-4A99-4927-90D7-74FFDFC30C56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ACB5-7BA8-4459-A01F-3366F559F2FB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738CC-AE38-4CEC-92D9-E5AB1783CF06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DD179C78-E316-46AB-8F3D-3877E6C96727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89000"/>
            <a:ext cx="8825658" cy="3888381"/>
          </a:xfrm>
        </p:spPr>
        <p:txBody>
          <a:bodyPr/>
          <a:lstStyle/>
          <a:p>
            <a:pPr algn="ctr"/>
            <a:r>
              <a:rPr lang="es-ES" sz="1800" dirty="0"/>
              <a:t>DEPARTAMENTO DE ELÉCTRICA Y ELECTRÓNICA </a:t>
            </a:r>
            <a:br>
              <a:rPr lang="es-ES" sz="1800" dirty="0"/>
            </a:br>
            <a:r>
              <a:rPr lang="es-ES" sz="1800" dirty="0"/>
              <a:t>CARRERA DE INGENIERÍA ELECTRÓNICA, EN </a:t>
            </a:r>
            <a:r>
              <a:rPr lang="es-ES" sz="1800" dirty="0" smtClean="0"/>
              <a:t>AUTOMATIZACIÓN </a:t>
            </a:r>
            <a:r>
              <a:rPr lang="es-ES" sz="1800" dirty="0"/>
              <a:t>Y CONTROL </a:t>
            </a:r>
            <a:br>
              <a:rPr lang="es-ES" sz="1800" dirty="0"/>
            </a:br>
            <a:r>
              <a:rPr lang="es-ES" sz="1800" dirty="0" smtClean="0"/>
              <a:t/>
            </a:r>
            <a:br>
              <a:rPr lang="es-ES" sz="1800" dirty="0" smtClean="0"/>
            </a:br>
            <a:r>
              <a:rPr lang="es-ES" sz="1800" dirty="0" smtClean="0"/>
              <a:t>PROYECTO </a:t>
            </a:r>
            <a:r>
              <a:rPr lang="es-ES" sz="1800" dirty="0"/>
              <a:t>DE GRADO PREVIO A LA OBTENCIÓN </a:t>
            </a:r>
            <a:br>
              <a:rPr lang="es-ES" sz="1800" dirty="0"/>
            </a:br>
            <a:r>
              <a:rPr lang="es-ES" sz="1800" dirty="0"/>
              <a:t>DEL TÍTULO DE INGENIERO ELECTRÓNICO </a:t>
            </a:r>
            <a:r>
              <a:rPr lang="es-ES" sz="1600" dirty="0"/>
              <a:t/>
            </a:r>
            <a:br>
              <a:rPr lang="es-ES" sz="1600" dirty="0"/>
            </a:br>
            <a:r>
              <a:rPr lang="es-ES" sz="1600" dirty="0"/>
              <a:t/>
            </a:r>
            <a:br>
              <a:rPr lang="es-ES" sz="1600" dirty="0"/>
            </a:br>
            <a:endParaRPr lang="es-ES" sz="1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2000" dirty="0"/>
              <a:t>TEMA: </a:t>
            </a:r>
            <a:r>
              <a:rPr lang="es-ES" sz="2000" dirty="0" smtClean="0"/>
              <a:t>	DISEÑO </a:t>
            </a:r>
            <a:r>
              <a:rPr lang="es-ES" sz="2000" dirty="0"/>
              <a:t>Y CONSTRUCCIÓN DE UNA MÁQUINA </a:t>
            </a:r>
            <a:r>
              <a:rPr lang="es-ES" sz="2000" dirty="0" smtClean="0"/>
              <a:t>INDUSTRIAL </a:t>
            </a:r>
            <a:r>
              <a:rPr lang="es-ES" sz="2000" dirty="0"/>
              <a:t/>
            </a:r>
            <a:br>
              <a:rPr lang="es-ES" sz="2000" dirty="0"/>
            </a:br>
            <a:r>
              <a:rPr lang="es-ES" sz="2000" dirty="0" smtClean="0"/>
              <a:t>		CORTADORA </a:t>
            </a:r>
            <a:r>
              <a:rPr lang="es-ES" sz="2000" dirty="0"/>
              <a:t>DE FILOS DE PVC PARA LA EMPRESA </a:t>
            </a:r>
            <a:r>
              <a:rPr lang="es-ES" sz="2000" dirty="0" smtClean="0"/>
              <a:t>EmFALU</a:t>
            </a:r>
            <a:endParaRPr lang="es-ES" sz="2000" dirty="0"/>
          </a:p>
        </p:txBody>
      </p:sp>
      <p:pic>
        <p:nvPicPr>
          <p:cNvPr id="4" name="Imagen 6" descr="logo_espenuevo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5969" y="697654"/>
            <a:ext cx="6105631" cy="175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1CBE2-9349-4ACB-B4D6-E12EF725008F}" type="datetime1">
              <a:rPr lang="en-US" smtClean="0"/>
              <a:t>3/1/2016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82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Objetivo General</a:t>
            </a:r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5E76-496C-4E18-9BDB-12C197130335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9" name="Marcador de contenido 8"/>
          <p:cNvSpPr>
            <a:spLocks noGrp="1"/>
          </p:cNvSpPr>
          <p:nvPr>
            <p:ph idx="1"/>
          </p:nvPr>
        </p:nvSpPr>
        <p:spPr>
          <a:xfrm>
            <a:off x="1579957" y="3376231"/>
            <a:ext cx="8761412" cy="1543497"/>
          </a:xfrm>
        </p:spPr>
        <p:txBody>
          <a:bodyPr/>
          <a:lstStyle/>
          <a:p>
            <a:pPr algn="just"/>
            <a:r>
              <a:rPr lang="es-EC" dirty="0"/>
              <a:t>Realizar el diseño y construcción de una máquina </a:t>
            </a:r>
            <a:r>
              <a:rPr lang="es-EC" dirty="0" smtClean="0"/>
              <a:t>industrial </a:t>
            </a:r>
            <a:r>
              <a:rPr lang="es-EC" dirty="0"/>
              <a:t>de corte de filos de PVC para la reducción de la medida de ancho de la materia prima de la Empresa de Servicios Integrados y Corporativos EmFALU </a:t>
            </a:r>
            <a:r>
              <a:rPr lang="es-EC" dirty="0" err="1"/>
              <a:t>Cia</a:t>
            </a:r>
            <a:r>
              <a:rPr lang="es-EC" dirty="0"/>
              <a:t>. Ltda. </a:t>
            </a:r>
            <a:endParaRPr lang="es-ES" dirty="0"/>
          </a:p>
          <a:p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601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Objetivos Específicos</a:t>
            </a:r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5E76-496C-4E18-9BDB-12C197130335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9" name="Marcador de contenido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Analizar </a:t>
            </a:r>
            <a:r>
              <a:rPr lang="es-ES" dirty="0"/>
              <a:t>el estado del proceso de </a:t>
            </a:r>
            <a:r>
              <a:rPr lang="es-ES" dirty="0" smtClean="0"/>
              <a:t>corte</a:t>
            </a:r>
          </a:p>
          <a:p>
            <a:r>
              <a:rPr lang="es-ES" dirty="0"/>
              <a:t>Diseñar el hardware y software de la máquina cortadora de los filos de </a:t>
            </a:r>
            <a:r>
              <a:rPr lang="es-ES" dirty="0" smtClean="0"/>
              <a:t>PVC</a:t>
            </a:r>
          </a:p>
          <a:p>
            <a:r>
              <a:rPr lang="es-ES" dirty="0"/>
              <a:t>Integrar los diseños de la máquina cortadora </a:t>
            </a:r>
            <a:endParaRPr lang="es-ES" dirty="0" smtClean="0"/>
          </a:p>
          <a:p>
            <a:r>
              <a:rPr lang="es-ES" dirty="0"/>
              <a:t>Instalar la máquina cortadora de filos de </a:t>
            </a:r>
            <a:r>
              <a:rPr lang="es-ES" dirty="0" smtClean="0"/>
              <a:t>PVC</a:t>
            </a:r>
          </a:p>
          <a:p>
            <a:r>
              <a:rPr lang="es-ES" dirty="0"/>
              <a:t>Capacitar al personal de la empresa </a:t>
            </a: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3673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S_tradnl" dirty="0"/>
              <a:t>Desarrollo del proyecto </a:t>
            </a:r>
            <a:endParaRPr lang="es-E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48125" y="4717661"/>
            <a:ext cx="8825659" cy="1676400"/>
          </a:xfrm>
        </p:spPr>
        <p:txBody>
          <a:bodyPr>
            <a:normAutofit fontScale="92500" lnSpcReduction="20000"/>
          </a:bodyPr>
          <a:lstStyle/>
          <a:p>
            <a:endParaRPr lang="es-ES_tradnl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 smtClean="0"/>
              <a:t>Simulación Digital Sistema de Control</a:t>
            </a:r>
            <a:endParaRPr lang="es-ES_tradnl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 smtClean="0"/>
              <a:t>Diseño </a:t>
            </a:r>
            <a:r>
              <a:rPr lang="es-ES_tradnl" dirty="0"/>
              <a:t>Eléctrico </a:t>
            </a:r>
            <a:endParaRPr lang="es-ES_tradnl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/>
              <a:t>Diseño Mecánico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 smtClean="0"/>
              <a:t>Ensamble y Construcción </a:t>
            </a:r>
          </a:p>
          <a:p>
            <a:endParaRPr lang="es-E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32425-B1BC-4861-90A1-79484F3A604D}" type="datetime1">
              <a:rPr lang="en-US" smtClean="0"/>
              <a:t>3/1/2016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59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33" y="973668"/>
            <a:ext cx="9289833" cy="706964"/>
          </a:xfrm>
        </p:spPr>
        <p:txBody>
          <a:bodyPr/>
          <a:lstStyle/>
          <a:p>
            <a:r>
              <a:rPr lang="es-ES_tradnl" dirty="0"/>
              <a:t>Simulación Digital </a:t>
            </a:r>
            <a:r>
              <a:rPr lang="es-ES_tradnl" dirty="0" smtClean="0"/>
              <a:t>del Sistema </a:t>
            </a:r>
            <a:r>
              <a:rPr lang="es-ES_tradnl" dirty="0"/>
              <a:t>de </a:t>
            </a:r>
            <a:r>
              <a:rPr lang="es-ES_tradnl" dirty="0" smtClean="0"/>
              <a:t>Control</a:t>
            </a:r>
            <a:endParaRPr lang="es-ES" dirty="0"/>
          </a:p>
        </p:txBody>
      </p:sp>
      <p:sp>
        <p:nvSpPr>
          <p:cNvPr id="8" name="Freeform 7"/>
          <p:cNvSpPr/>
          <p:nvPr/>
        </p:nvSpPr>
        <p:spPr>
          <a:xfrm>
            <a:off x="1154955" y="2980381"/>
            <a:ext cx="6359213" cy="551655"/>
          </a:xfrm>
          <a:custGeom>
            <a:avLst/>
            <a:gdLst>
              <a:gd name="connsiteX0" fmla="*/ 0 w 6359213"/>
              <a:gd name="connsiteY0" fmla="*/ 91944 h 551655"/>
              <a:gd name="connsiteX1" fmla="*/ 91944 w 6359213"/>
              <a:gd name="connsiteY1" fmla="*/ 0 h 551655"/>
              <a:gd name="connsiteX2" fmla="*/ 6267269 w 6359213"/>
              <a:gd name="connsiteY2" fmla="*/ 0 h 551655"/>
              <a:gd name="connsiteX3" fmla="*/ 6359213 w 6359213"/>
              <a:gd name="connsiteY3" fmla="*/ 91944 h 551655"/>
              <a:gd name="connsiteX4" fmla="*/ 6359213 w 6359213"/>
              <a:gd name="connsiteY4" fmla="*/ 459711 h 551655"/>
              <a:gd name="connsiteX5" fmla="*/ 6267269 w 6359213"/>
              <a:gd name="connsiteY5" fmla="*/ 551655 h 551655"/>
              <a:gd name="connsiteX6" fmla="*/ 91944 w 6359213"/>
              <a:gd name="connsiteY6" fmla="*/ 551655 h 551655"/>
              <a:gd name="connsiteX7" fmla="*/ 0 w 6359213"/>
              <a:gd name="connsiteY7" fmla="*/ 459711 h 551655"/>
              <a:gd name="connsiteX8" fmla="*/ 0 w 6359213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9213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6267269" y="0"/>
                </a:lnTo>
                <a:cubicBezTo>
                  <a:pt x="6318048" y="0"/>
                  <a:pt x="6359213" y="41165"/>
                  <a:pt x="6359213" y="91944"/>
                </a:cubicBezTo>
                <a:lnTo>
                  <a:pt x="6359213" y="459711"/>
                </a:lnTo>
                <a:cubicBezTo>
                  <a:pt x="6359213" y="510490"/>
                  <a:pt x="6318048" y="551655"/>
                  <a:pt x="6267269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560" tIns="114560" rIns="114560" bIns="114560" numCol="1" spcCol="1270" anchor="ctr" anchorCtr="0">
            <a:noAutofit/>
          </a:bodyPr>
          <a:lstStyle/>
          <a:p>
            <a:pPr lvl="0" algn="l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2300" b="0" i="0" kern="1200" dirty="0" smtClean="0"/>
              <a:t>Identificación de los elementos de control.</a:t>
            </a:r>
            <a:endParaRPr lang="es-ES" sz="2300" kern="1200" dirty="0"/>
          </a:p>
        </p:txBody>
      </p:sp>
      <p:sp>
        <p:nvSpPr>
          <p:cNvPr id="9" name="Freeform 8"/>
          <p:cNvSpPr/>
          <p:nvPr/>
        </p:nvSpPr>
        <p:spPr>
          <a:xfrm>
            <a:off x="1154955" y="3532036"/>
            <a:ext cx="6359213" cy="928395"/>
          </a:xfrm>
          <a:custGeom>
            <a:avLst/>
            <a:gdLst>
              <a:gd name="connsiteX0" fmla="*/ 0 w 6359213"/>
              <a:gd name="connsiteY0" fmla="*/ 0 h 928395"/>
              <a:gd name="connsiteX1" fmla="*/ 6359213 w 6359213"/>
              <a:gd name="connsiteY1" fmla="*/ 0 h 928395"/>
              <a:gd name="connsiteX2" fmla="*/ 6359213 w 6359213"/>
              <a:gd name="connsiteY2" fmla="*/ 928395 h 928395"/>
              <a:gd name="connsiteX3" fmla="*/ 0 w 6359213"/>
              <a:gd name="connsiteY3" fmla="*/ 928395 h 928395"/>
              <a:gd name="connsiteX4" fmla="*/ 0 w 6359213"/>
              <a:gd name="connsiteY4" fmla="*/ 0 h 92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9213" h="928395">
                <a:moveTo>
                  <a:pt x="0" y="0"/>
                </a:moveTo>
                <a:lnTo>
                  <a:pt x="6359213" y="0"/>
                </a:lnTo>
                <a:lnTo>
                  <a:pt x="6359213" y="928395"/>
                </a:lnTo>
                <a:lnTo>
                  <a:pt x="0" y="9283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1905" tIns="29210" rIns="163576" bIns="29210" numCol="1" spcCol="1270" anchor="t" anchorCtr="0">
            <a:noAutofit/>
          </a:bodyPr>
          <a:lstStyle/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s-ES_tradnl" sz="1800" b="0" i="0" kern="1200" dirty="0" smtClean="0"/>
              <a:t>Sensores </a:t>
            </a:r>
            <a:endParaRPr lang="es-ES" sz="1800" kern="1200" dirty="0"/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s-ES_tradnl" sz="1800" b="0" i="0" kern="1200" dirty="0" smtClean="0"/>
              <a:t>Actuadores</a:t>
            </a:r>
            <a:endParaRPr lang="es-ES" sz="1800" kern="1200" dirty="0"/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s-ES_tradnl" sz="1800" b="0" i="0" kern="1200" dirty="0" smtClean="0"/>
              <a:t>Controlador y Visualizador</a:t>
            </a:r>
            <a:endParaRPr lang="es-ES" sz="1800" kern="1200" dirty="0"/>
          </a:p>
        </p:txBody>
      </p:sp>
      <p:sp>
        <p:nvSpPr>
          <p:cNvPr id="10" name="Freeform 9"/>
          <p:cNvSpPr/>
          <p:nvPr/>
        </p:nvSpPr>
        <p:spPr>
          <a:xfrm>
            <a:off x="1154955" y="4460431"/>
            <a:ext cx="6359213" cy="551655"/>
          </a:xfrm>
          <a:custGeom>
            <a:avLst/>
            <a:gdLst>
              <a:gd name="connsiteX0" fmla="*/ 0 w 6359213"/>
              <a:gd name="connsiteY0" fmla="*/ 91944 h 551655"/>
              <a:gd name="connsiteX1" fmla="*/ 91944 w 6359213"/>
              <a:gd name="connsiteY1" fmla="*/ 0 h 551655"/>
              <a:gd name="connsiteX2" fmla="*/ 6267269 w 6359213"/>
              <a:gd name="connsiteY2" fmla="*/ 0 h 551655"/>
              <a:gd name="connsiteX3" fmla="*/ 6359213 w 6359213"/>
              <a:gd name="connsiteY3" fmla="*/ 91944 h 551655"/>
              <a:gd name="connsiteX4" fmla="*/ 6359213 w 6359213"/>
              <a:gd name="connsiteY4" fmla="*/ 459711 h 551655"/>
              <a:gd name="connsiteX5" fmla="*/ 6267269 w 6359213"/>
              <a:gd name="connsiteY5" fmla="*/ 551655 h 551655"/>
              <a:gd name="connsiteX6" fmla="*/ 91944 w 6359213"/>
              <a:gd name="connsiteY6" fmla="*/ 551655 h 551655"/>
              <a:gd name="connsiteX7" fmla="*/ 0 w 6359213"/>
              <a:gd name="connsiteY7" fmla="*/ 459711 h 551655"/>
              <a:gd name="connsiteX8" fmla="*/ 0 w 6359213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9213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6267269" y="0"/>
                </a:lnTo>
                <a:cubicBezTo>
                  <a:pt x="6318048" y="0"/>
                  <a:pt x="6359213" y="41165"/>
                  <a:pt x="6359213" y="91944"/>
                </a:cubicBezTo>
                <a:lnTo>
                  <a:pt x="6359213" y="459711"/>
                </a:lnTo>
                <a:cubicBezTo>
                  <a:pt x="6359213" y="510490"/>
                  <a:pt x="6318048" y="551655"/>
                  <a:pt x="6267269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1066644"/>
              <a:satOff val="-12776"/>
              <a:lumOff val="3530"/>
              <a:alphaOff val="0"/>
            </a:schemeClr>
          </a:fillRef>
          <a:effectRef idx="0">
            <a:schemeClr val="accent4">
              <a:hueOff val="-1066644"/>
              <a:satOff val="-12776"/>
              <a:lumOff val="35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560" tIns="114560" rIns="114560" bIns="114560" numCol="1" spcCol="1270" anchor="ctr" anchorCtr="0">
            <a:noAutofit/>
          </a:bodyPr>
          <a:lstStyle/>
          <a:p>
            <a:pPr lvl="0" algn="l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2300" b="0" i="0" kern="1200" smtClean="0"/>
              <a:t>Simulación en Software Labview</a:t>
            </a:r>
            <a:endParaRPr lang="es-ES" sz="2300" kern="1200"/>
          </a:p>
        </p:txBody>
      </p:sp>
      <p:sp>
        <p:nvSpPr>
          <p:cNvPr id="11" name="Freeform 10"/>
          <p:cNvSpPr/>
          <p:nvPr/>
        </p:nvSpPr>
        <p:spPr>
          <a:xfrm>
            <a:off x="1154955" y="5012086"/>
            <a:ext cx="6359213" cy="630832"/>
          </a:xfrm>
          <a:custGeom>
            <a:avLst/>
            <a:gdLst>
              <a:gd name="connsiteX0" fmla="*/ 0 w 6359213"/>
              <a:gd name="connsiteY0" fmla="*/ 0 h 630832"/>
              <a:gd name="connsiteX1" fmla="*/ 6359213 w 6359213"/>
              <a:gd name="connsiteY1" fmla="*/ 0 h 630832"/>
              <a:gd name="connsiteX2" fmla="*/ 6359213 w 6359213"/>
              <a:gd name="connsiteY2" fmla="*/ 630832 h 630832"/>
              <a:gd name="connsiteX3" fmla="*/ 0 w 6359213"/>
              <a:gd name="connsiteY3" fmla="*/ 630832 h 630832"/>
              <a:gd name="connsiteX4" fmla="*/ 0 w 6359213"/>
              <a:gd name="connsiteY4" fmla="*/ 0 h 63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9213" h="630832">
                <a:moveTo>
                  <a:pt x="0" y="0"/>
                </a:moveTo>
                <a:lnTo>
                  <a:pt x="6359213" y="0"/>
                </a:lnTo>
                <a:lnTo>
                  <a:pt x="6359213" y="630832"/>
                </a:lnTo>
                <a:lnTo>
                  <a:pt x="0" y="6308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1905" tIns="29210" rIns="163576" bIns="29210" numCol="1" spcCol="1270" anchor="t" anchorCtr="0">
            <a:noAutofit/>
          </a:bodyPr>
          <a:lstStyle/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s-ES_tradnl" sz="1800" b="0" i="0" kern="1200" dirty="0" smtClean="0"/>
              <a:t>Flujo del proceso </a:t>
            </a:r>
            <a:endParaRPr lang="es-ES" sz="1800" kern="1200" dirty="0"/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s-ES_tradnl" sz="1800" b="0" i="0" kern="1200" dirty="0" smtClean="0"/>
              <a:t>Alarmas y errores </a:t>
            </a:r>
            <a:endParaRPr lang="es-ES" sz="1800" kern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DF53-B0F6-41A4-900C-7A6E70D8A5CD}" type="datetime1">
              <a:rPr lang="en-US" smtClean="0"/>
              <a:t>3/1/2016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68" y="3492500"/>
            <a:ext cx="32766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9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Simulación Digital Sistema de </a:t>
            </a:r>
            <a:r>
              <a:rPr lang="es-ES_tradnl" dirty="0" smtClean="0"/>
              <a:t>Control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s-ES_tradnl" dirty="0" smtClean="0"/>
          </a:p>
          <a:p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DF53-B0F6-41A4-900C-7A6E70D8A5CD}" type="datetime1">
              <a:rPr lang="en-US" smtClean="0"/>
              <a:t>3/1/2016</a:t>
            </a:fld>
            <a:endParaRPr lang="en-US" dirty="0"/>
          </a:p>
        </p:txBody>
      </p:sp>
      <p:pic>
        <p:nvPicPr>
          <p:cNvPr id="5" name="Imagen 45"/>
          <p:cNvPicPr/>
          <p:nvPr/>
        </p:nvPicPr>
        <p:blipFill rotWithShape="1">
          <a:blip r:embed="rId2"/>
          <a:srcRect l="7488" t="9138" r="17506" b="10955"/>
          <a:stretch/>
        </p:blipFill>
        <p:spPr bwMode="auto">
          <a:xfrm>
            <a:off x="5484858" y="2345267"/>
            <a:ext cx="6029809" cy="36745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4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86" y="2345267"/>
            <a:ext cx="4335462" cy="225795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16286" y="4800601"/>
            <a:ext cx="4356845" cy="138006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 smtClean="0"/>
              <a:t>Primer diseño en </a:t>
            </a:r>
            <a:r>
              <a:rPr lang="es-ES_tradnl" dirty="0" err="1" smtClean="0"/>
              <a:t>LabView</a:t>
            </a:r>
            <a:r>
              <a:rPr lang="es-ES_tradnl" dirty="0" smtClean="0"/>
              <a:t>.</a:t>
            </a:r>
          </a:p>
          <a:p>
            <a:r>
              <a:rPr lang="es-ES_tradnl" dirty="0" smtClean="0"/>
              <a:t>Identificación de variables.</a:t>
            </a:r>
          </a:p>
          <a:p>
            <a:r>
              <a:rPr lang="es-ES_tradnl" dirty="0" smtClean="0"/>
              <a:t>Definición de elementos de control.</a:t>
            </a:r>
          </a:p>
          <a:p>
            <a:r>
              <a:rPr lang="es-ES_tradnl" dirty="0" smtClean="0"/>
              <a:t>Detección de posibles fallos y errores. </a:t>
            </a:r>
          </a:p>
          <a:p>
            <a:endParaRPr lang="es-ES_tradnl" dirty="0" smtClean="0"/>
          </a:p>
          <a:p>
            <a:pPr lvl="1"/>
            <a:endParaRPr lang="es-ES_tradnl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114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Diseño </a:t>
            </a:r>
            <a:r>
              <a:rPr lang="es-ES_tradnl" dirty="0" smtClean="0"/>
              <a:t>Eléctrico-Electrónico</a:t>
            </a:r>
            <a:endParaRPr lang="es-ES" dirty="0"/>
          </a:p>
        </p:txBody>
      </p:sp>
      <p:sp>
        <p:nvSpPr>
          <p:cNvPr id="5" name="Freeform 4"/>
          <p:cNvSpPr/>
          <p:nvPr/>
        </p:nvSpPr>
        <p:spPr>
          <a:xfrm>
            <a:off x="1154955" y="2742409"/>
            <a:ext cx="4187512" cy="575639"/>
          </a:xfrm>
          <a:custGeom>
            <a:avLst/>
            <a:gdLst>
              <a:gd name="connsiteX0" fmla="*/ 0 w 4187512"/>
              <a:gd name="connsiteY0" fmla="*/ 95942 h 575639"/>
              <a:gd name="connsiteX1" fmla="*/ 95942 w 4187512"/>
              <a:gd name="connsiteY1" fmla="*/ 0 h 575639"/>
              <a:gd name="connsiteX2" fmla="*/ 4091570 w 4187512"/>
              <a:gd name="connsiteY2" fmla="*/ 0 h 575639"/>
              <a:gd name="connsiteX3" fmla="*/ 4187512 w 4187512"/>
              <a:gd name="connsiteY3" fmla="*/ 95942 h 575639"/>
              <a:gd name="connsiteX4" fmla="*/ 4187512 w 4187512"/>
              <a:gd name="connsiteY4" fmla="*/ 479697 h 575639"/>
              <a:gd name="connsiteX5" fmla="*/ 4091570 w 4187512"/>
              <a:gd name="connsiteY5" fmla="*/ 575639 h 575639"/>
              <a:gd name="connsiteX6" fmla="*/ 95942 w 4187512"/>
              <a:gd name="connsiteY6" fmla="*/ 575639 h 575639"/>
              <a:gd name="connsiteX7" fmla="*/ 0 w 4187512"/>
              <a:gd name="connsiteY7" fmla="*/ 479697 h 575639"/>
              <a:gd name="connsiteX8" fmla="*/ 0 w 4187512"/>
              <a:gd name="connsiteY8" fmla="*/ 95942 h 57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7512" h="575639">
                <a:moveTo>
                  <a:pt x="0" y="95942"/>
                </a:moveTo>
                <a:cubicBezTo>
                  <a:pt x="0" y="42955"/>
                  <a:pt x="42955" y="0"/>
                  <a:pt x="95942" y="0"/>
                </a:cubicBezTo>
                <a:lnTo>
                  <a:pt x="4091570" y="0"/>
                </a:lnTo>
                <a:cubicBezTo>
                  <a:pt x="4144557" y="0"/>
                  <a:pt x="4187512" y="42955"/>
                  <a:pt x="4187512" y="95942"/>
                </a:cubicBezTo>
                <a:lnTo>
                  <a:pt x="4187512" y="479697"/>
                </a:lnTo>
                <a:cubicBezTo>
                  <a:pt x="4187512" y="532684"/>
                  <a:pt x="4144557" y="575639"/>
                  <a:pt x="4091570" y="575639"/>
                </a:cubicBezTo>
                <a:lnTo>
                  <a:pt x="95942" y="575639"/>
                </a:lnTo>
                <a:cubicBezTo>
                  <a:pt x="42955" y="575639"/>
                  <a:pt x="0" y="532684"/>
                  <a:pt x="0" y="479697"/>
                </a:cubicBezTo>
                <a:lnTo>
                  <a:pt x="0" y="9594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540" tIns="119540" rIns="119540" bIns="119540" numCol="1" spcCol="1270" anchor="ctr" anchorCtr="0">
            <a:noAutofit/>
          </a:bodyPr>
          <a:lstStyle/>
          <a:p>
            <a:pPr lvl="0" algn="l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2400" b="0" i="0" kern="1200" dirty="0" smtClean="0"/>
              <a:t>Diagramas Eléctricos.</a:t>
            </a:r>
            <a:endParaRPr lang="es-ES" sz="2400" kern="1200" dirty="0"/>
          </a:p>
        </p:txBody>
      </p:sp>
      <p:sp>
        <p:nvSpPr>
          <p:cNvPr id="6" name="Freeform 5"/>
          <p:cNvSpPr/>
          <p:nvPr/>
        </p:nvSpPr>
        <p:spPr>
          <a:xfrm>
            <a:off x="1154955" y="3318049"/>
            <a:ext cx="4187512" cy="993600"/>
          </a:xfrm>
          <a:custGeom>
            <a:avLst/>
            <a:gdLst>
              <a:gd name="connsiteX0" fmla="*/ 0 w 4187512"/>
              <a:gd name="connsiteY0" fmla="*/ 0 h 993600"/>
              <a:gd name="connsiteX1" fmla="*/ 4187512 w 4187512"/>
              <a:gd name="connsiteY1" fmla="*/ 0 h 993600"/>
              <a:gd name="connsiteX2" fmla="*/ 4187512 w 4187512"/>
              <a:gd name="connsiteY2" fmla="*/ 993600 h 993600"/>
              <a:gd name="connsiteX3" fmla="*/ 0 w 4187512"/>
              <a:gd name="connsiteY3" fmla="*/ 993600 h 993600"/>
              <a:gd name="connsiteX4" fmla="*/ 0 w 4187512"/>
              <a:gd name="connsiteY4" fmla="*/ 0 h 9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7512" h="993600">
                <a:moveTo>
                  <a:pt x="0" y="0"/>
                </a:moveTo>
                <a:lnTo>
                  <a:pt x="4187512" y="0"/>
                </a:lnTo>
                <a:lnTo>
                  <a:pt x="4187512" y="993600"/>
                </a:lnTo>
                <a:lnTo>
                  <a:pt x="0" y="9936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2954" tIns="30480" rIns="170688" bIns="30480" numCol="1" spcCol="1270" anchor="t" anchorCtr="0">
            <a:noAutofit/>
          </a:bodyPr>
          <a:lstStyle/>
          <a:p>
            <a:pPr marL="171450" lvl="1" indent="-171450" algn="l" defTabSz="8445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s-ES_tradnl" sz="1900" b="0" i="0" kern="1200" dirty="0" smtClean="0"/>
              <a:t>Controlador.</a:t>
            </a:r>
            <a:endParaRPr lang="es-ES" sz="1900" kern="1200" dirty="0"/>
          </a:p>
          <a:p>
            <a:pPr marL="171450" lvl="1" indent="-171450" algn="l" defTabSz="8445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s-ES_tradnl" sz="1900" b="0" i="0" kern="1200" dirty="0" smtClean="0"/>
              <a:t>Elementos de Protección.</a:t>
            </a:r>
            <a:endParaRPr lang="es-ES" sz="1900" kern="1200" dirty="0"/>
          </a:p>
          <a:p>
            <a:pPr marL="171450" lvl="1" indent="-171450" algn="l" defTabSz="8445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s-ES_tradnl" sz="1900" b="0" i="0" kern="1200" dirty="0" smtClean="0"/>
              <a:t>Circuito de paro y emergencia</a:t>
            </a:r>
            <a:endParaRPr lang="es-ES" sz="1900" kern="1200" dirty="0"/>
          </a:p>
        </p:txBody>
      </p:sp>
      <p:sp>
        <p:nvSpPr>
          <p:cNvPr id="7" name="Freeform 6"/>
          <p:cNvSpPr/>
          <p:nvPr/>
        </p:nvSpPr>
        <p:spPr>
          <a:xfrm>
            <a:off x="1154955" y="4311650"/>
            <a:ext cx="4187512" cy="575639"/>
          </a:xfrm>
          <a:custGeom>
            <a:avLst/>
            <a:gdLst>
              <a:gd name="connsiteX0" fmla="*/ 0 w 4187512"/>
              <a:gd name="connsiteY0" fmla="*/ 95942 h 575639"/>
              <a:gd name="connsiteX1" fmla="*/ 95942 w 4187512"/>
              <a:gd name="connsiteY1" fmla="*/ 0 h 575639"/>
              <a:gd name="connsiteX2" fmla="*/ 4091570 w 4187512"/>
              <a:gd name="connsiteY2" fmla="*/ 0 h 575639"/>
              <a:gd name="connsiteX3" fmla="*/ 4187512 w 4187512"/>
              <a:gd name="connsiteY3" fmla="*/ 95942 h 575639"/>
              <a:gd name="connsiteX4" fmla="*/ 4187512 w 4187512"/>
              <a:gd name="connsiteY4" fmla="*/ 479697 h 575639"/>
              <a:gd name="connsiteX5" fmla="*/ 4091570 w 4187512"/>
              <a:gd name="connsiteY5" fmla="*/ 575639 h 575639"/>
              <a:gd name="connsiteX6" fmla="*/ 95942 w 4187512"/>
              <a:gd name="connsiteY6" fmla="*/ 575639 h 575639"/>
              <a:gd name="connsiteX7" fmla="*/ 0 w 4187512"/>
              <a:gd name="connsiteY7" fmla="*/ 479697 h 575639"/>
              <a:gd name="connsiteX8" fmla="*/ 0 w 4187512"/>
              <a:gd name="connsiteY8" fmla="*/ 95942 h 57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7512" h="575639">
                <a:moveTo>
                  <a:pt x="0" y="95942"/>
                </a:moveTo>
                <a:cubicBezTo>
                  <a:pt x="0" y="42955"/>
                  <a:pt x="42955" y="0"/>
                  <a:pt x="95942" y="0"/>
                </a:cubicBezTo>
                <a:lnTo>
                  <a:pt x="4091570" y="0"/>
                </a:lnTo>
                <a:cubicBezTo>
                  <a:pt x="4144557" y="0"/>
                  <a:pt x="4187512" y="42955"/>
                  <a:pt x="4187512" y="95942"/>
                </a:cubicBezTo>
                <a:lnTo>
                  <a:pt x="4187512" y="479697"/>
                </a:lnTo>
                <a:cubicBezTo>
                  <a:pt x="4187512" y="532684"/>
                  <a:pt x="4144557" y="575639"/>
                  <a:pt x="4091570" y="575639"/>
                </a:cubicBezTo>
                <a:lnTo>
                  <a:pt x="95942" y="575639"/>
                </a:lnTo>
                <a:cubicBezTo>
                  <a:pt x="42955" y="575639"/>
                  <a:pt x="0" y="532684"/>
                  <a:pt x="0" y="479697"/>
                </a:cubicBezTo>
                <a:lnTo>
                  <a:pt x="0" y="9594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627937"/>
              <a:satOff val="-17848"/>
              <a:lumOff val="-7451"/>
              <a:alphaOff val="0"/>
            </a:schemeClr>
          </a:fillRef>
          <a:effectRef idx="0">
            <a:schemeClr val="accent5">
              <a:hueOff val="-2627937"/>
              <a:satOff val="-17848"/>
              <a:lumOff val="-745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540" tIns="119540" rIns="119540" bIns="119540" numCol="1" spcCol="1270" anchor="ctr" anchorCtr="0">
            <a:noAutofit/>
          </a:bodyPr>
          <a:lstStyle/>
          <a:p>
            <a:pPr lvl="0" algn="l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2400" b="0" i="0" kern="1200" smtClean="0"/>
              <a:t>Diagramas de ubicación.</a:t>
            </a:r>
            <a:endParaRPr lang="es-ES" sz="2400" kern="1200"/>
          </a:p>
        </p:txBody>
      </p:sp>
      <p:sp>
        <p:nvSpPr>
          <p:cNvPr id="8" name="Freeform 7"/>
          <p:cNvSpPr/>
          <p:nvPr/>
        </p:nvSpPr>
        <p:spPr>
          <a:xfrm>
            <a:off x="1154955" y="4887290"/>
            <a:ext cx="4187512" cy="993600"/>
          </a:xfrm>
          <a:custGeom>
            <a:avLst/>
            <a:gdLst>
              <a:gd name="connsiteX0" fmla="*/ 0 w 4187512"/>
              <a:gd name="connsiteY0" fmla="*/ 0 h 993600"/>
              <a:gd name="connsiteX1" fmla="*/ 4187512 w 4187512"/>
              <a:gd name="connsiteY1" fmla="*/ 0 h 993600"/>
              <a:gd name="connsiteX2" fmla="*/ 4187512 w 4187512"/>
              <a:gd name="connsiteY2" fmla="*/ 993600 h 993600"/>
              <a:gd name="connsiteX3" fmla="*/ 0 w 4187512"/>
              <a:gd name="connsiteY3" fmla="*/ 993600 h 993600"/>
              <a:gd name="connsiteX4" fmla="*/ 0 w 4187512"/>
              <a:gd name="connsiteY4" fmla="*/ 0 h 99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7512" h="993600">
                <a:moveTo>
                  <a:pt x="0" y="0"/>
                </a:moveTo>
                <a:lnTo>
                  <a:pt x="4187512" y="0"/>
                </a:lnTo>
                <a:lnTo>
                  <a:pt x="4187512" y="993600"/>
                </a:lnTo>
                <a:lnTo>
                  <a:pt x="0" y="9936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2954" tIns="30480" rIns="170688" bIns="30480" numCol="1" spcCol="1270" anchor="t" anchorCtr="0">
            <a:noAutofit/>
          </a:bodyPr>
          <a:lstStyle/>
          <a:p>
            <a:pPr marL="171450" lvl="1" indent="-171450" algn="l" defTabSz="8445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s-ES_tradnl" sz="1900" b="0" i="0" kern="1200" dirty="0" smtClean="0"/>
              <a:t>Mapeo de elementos </a:t>
            </a:r>
            <a:endParaRPr lang="es-ES" sz="1900" kern="1200" dirty="0"/>
          </a:p>
          <a:p>
            <a:pPr marL="171450" lvl="1" indent="-171450" algn="l" defTabSz="8445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s-ES_tradnl" sz="1900" b="0" i="0" kern="1200" dirty="0" smtClean="0"/>
              <a:t>Tablero de Control </a:t>
            </a:r>
            <a:endParaRPr lang="es-ES" sz="1900" kern="1200" dirty="0"/>
          </a:p>
          <a:p>
            <a:pPr marL="171450" lvl="1" indent="-171450" algn="l" defTabSz="8445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s-ES_tradnl" sz="1900" b="0" i="0" kern="1200" dirty="0" smtClean="0"/>
              <a:t>Tablero de Mando</a:t>
            </a:r>
            <a:endParaRPr lang="es-ES" sz="1900" kern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DF53-B0F6-41A4-900C-7A6E70D8A5CD}" type="datetime1">
              <a:rPr lang="en-US" smtClean="0"/>
              <a:t>3/1/2016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746" y="2560898"/>
            <a:ext cx="4933525" cy="331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2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Diseño </a:t>
            </a:r>
            <a:r>
              <a:rPr lang="es-ES_tradnl" dirty="0" smtClean="0"/>
              <a:t>Eléctrico-Electrónico</a:t>
            </a:r>
            <a:endParaRPr lang="es-ES" dirty="0"/>
          </a:p>
        </p:txBody>
      </p:sp>
      <p:sp>
        <p:nvSpPr>
          <p:cNvPr id="10" name="Freeform 9"/>
          <p:cNvSpPr/>
          <p:nvPr/>
        </p:nvSpPr>
        <p:spPr>
          <a:xfrm>
            <a:off x="2774053" y="2715264"/>
            <a:ext cx="2878396" cy="880764"/>
          </a:xfrm>
          <a:custGeom>
            <a:avLst/>
            <a:gdLst>
              <a:gd name="connsiteX0" fmla="*/ 146797 w 880764"/>
              <a:gd name="connsiteY0" fmla="*/ 0 h 2878396"/>
              <a:gd name="connsiteX1" fmla="*/ 733967 w 880764"/>
              <a:gd name="connsiteY1" fmla="*/ 0 h 2878396"/>
              <a:gd name="connsiteX2" fmla="*/ 880764 w 880764"/>
              <a:gd name="connsiteY2" fmla="*/ 146797 h 2878396"/>
              <a:gd name="connsiteX3" fmla="*/ 880764 w 880764"/>
              <a:gd name="connsiteY3" fmla="*/ 2878396 h 2878396"/>
              <a:gd name="connsiteX4" fmla="*/ 880764 w 880764"/>
              <a:gd name="connsiteY4" fmla="*/ 2878396 h 2878396"/>
              <a:gd name="connsiteX5" fmla="*/ 0 w 880764"/>
              <a:gd name="connsiteY5" fmla="*/ 2878396 h 2878396"/>
              <a:gd name="connsiteX6" fmla="*/ 0 w 880764"/>
              <a:gd name="connsiteY6" fmla="*/ 2878396 h 2878396"/>
              <a:gd name="connsiteX7" fmla="*/ 0 w 880764"/>
              <a:gd name="connsiteY7" fmla="*/ 146797 h 2878396"/>
              <a:gd name="connsiteX8" fmla="*/ 146797 w 880764"/>
              <a:gd name="connsiteY8" fmla="*/ 0 h 2878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0764" h="2878396">
                <a:moveTo>
                  <a:pt x="880764" y="479744"/>
                </a:moveTo>
                <a:lnTo>
                  <a:pt x="880764" y="2398652"/>
                </a:lnTo>
                <a:cubicBezTo>
                  <a:pt x="880764" y="2663607"/>
                  <a:pt x="860653" y="2878394"/>
                  <a:pt x="835845" y="2878394"/>
                </a:cubicBezTo>
                <a:lnTo>
                  <a:pt x="0" y="2878394"/>
                </a:lnTo>
                <a:lnTo>
                  <a:pt x="0" y="2878394"/>
                </a:lnTo>
                <a:lnTo>
                  <a:pt x="0" y="2"/>
                </a:lnTo>
                <a:lnTo>
                  <a:pt x="0" y="2"/>
                </a:lnTo>
                <a:lnTo>
                  <a:pt x="835845" y="2"/>
                </a:lnTo>
                <a:cubicBezTo>
                  <a:pt x="860653" y="2"/>
                  <a:pt x="880764" y="214789"/>
                  <a:pt x="880764" y="479744"/>
                </a:cubicBez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151" tIns="71569" rIns="100144" bIns="71571" numCol="1" spcCol="1270" anchor="ctr" anchorCtr="0">
            <a:noAutofit/>
          </a:bodyPr>
          <a:lstStyle/>
          <a:p>
            <a:pPr marL="114300" lvl="1" indent="-114300" algn="l" defTabSz="6667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_tradnl" sz="1500" b="0" i="0" kern="1200" smtClean="0"/>
              <a:t>Velocidad de arrastre</a:t>
            </a:r>
            <a:endParaRPr lang="es-ES" sz="1500" kern="1200"/>
          </a:p>
          <a:p>
            <a:pPr marL="114300" lvl="1" indent="-114300" algn="l" defTabSz="6667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_tradnl" sz="1500" b="0" i="0" kern="1200" smtClean="0"/>
              <a:t>Velocidad de giro de corte</a:t>
            </a:r>
            <a:endParaRPr lang="es-ES" sz="1500" kern="1200"/>
          </a:p>
          <a:p>
            <a:pPr marL="114300" lvl="1" indent="-114300" algn="l" defTabSz="6667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_tradnl" sz="1500" b="0" i="0" kern="1200" smtClean="0"/>
              <a:t>Peso del material </a:t>
            </a:r>
            <a:endParaRPr lang="es-ES" sz="1500" kern="1200"/>
          </a:p>
        </p:txBody>
      </p:sp>
      <p:sp>
        <p:nvSpPr>
          <p:cNvPr id="11" name="Freeform 10"/>
          <p:cNvSpPr/>
          <p:nvPr/>
        </p:nvSpPr>
        <p:spPr>
          <a:xfrm>
            <a:off x="1154955" y="2605168"/>
            <a:ext cx="1619098" cy="1100956"/>
          </a:xfrm>
          <a:custGeom>
            <a:avLst/>
            <a:gdLst>
              <a:gd name="connsiteX0" fmla="*/ 0 w 1619098"/>
              <a:gd name="connsiteY0" fmla="*/ 183496 h 1100956"/>
              <a:gd name="connsiteX1" fmla="*/ 183496 w 1619098"/>
              <a:gd name="connsiteY1" fmla="*/ 0 h 1100956"/>
              <a:gd name="connsiteX2" fmla="*/ 1435602 w 1619098"/>
              <a:gd name="connsiteY2" fmla="*/ 0 h 1100956"/>
              <a:gd name="connsiteX3" fmla="*/ 1619098 w 1619098"/>
              <a:gd name="connsiteY3" fmla="*/ 183496 h 1100956"/>
              <a:gd name="connsiteX4" fmla="*/ 1619098 w 1619098"/>
              <a:gd name="connsiteY4" fmla="*/ 917460 h 1100956"/>
              <a:gd name="connsiteX5" fmla="*/ 1435602 w 1619098"/>
              <a:gd name="connsiteY5" fmla="*/ 1100956 h 1100956"/>
              <a:gd name="connsiteX6" fmla="*/ 183496 w 1619098"/>
              <a:gd name="connsiteY6" fmla="*/ 1100956 h 1100956"/>
              <a:gd name="connsiteX7" fmla="*/ 0 w 1619098"/>
              <a:gd name="connsiteY7" fmla="*/ 917460 h 1100956"/>
              <a:gd name="connsiteX8" fmla="*/ 0 w 1619098"/>
              <a:gd name="connsiteY8" fmla="*/ 183496 h 110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9098" h="1100956">
                <a:moveTo>
                  <a:pt x="0" y="183496"/>
                </a:moveTo>
                <a:cubicBezTo>
                  <a:pt x="0" y="82154"/>
                  <a:pt x="82154" y="0"/>
                  <a:pt x="183496" y="0"/>
                </a:cubicBezTo>
                <a:lnTo>
                  <a:pt x="1435602" y="0"/>
                </a:lnTo>
                <a:cubicBezTo>
                  <a:pt x="1536944" y="0"/>
                  <a:pt x="1619098" y="82154"/>
                  <a:pt x="1619098" y="183496"/>
                </a:cubicBezTo>
                <a:lnTo>
                  <a:pt x="1619098" y="917460"/>
                </a:lnTo>
                <a:cubicBezTo>
                  <a:pt x="1619098" y="1018802"/>
                  <a:pt x="1536944" y="1100956"/>
                  <a:pt x="1435602" y="1100956"/>
                </a:cubicBezTo>
                <a:lnTo>
                  <a:pt x="183496" y="1100956"/>
                </a:lnTo>
                <a:cubicBezTo>
                  <a:pt x="82154" y="1100956"/>
                  <a:pt x="0" y="1018802"/>
                  <a:pt x="0" y="917460"/>
                </a:cubicBezTo>
                <a:lnTo>
                  <a:pt x="0" y="18349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944" tIns="91844" rIns="129944" bIns="91844" numCol="1" spcCol="1270" anchor="ctr" anchorCtr="0">
            <a:noAutofit/>
          </a:bodyPr>
          <a:lstStyle/>
          <a:p>
            <a:pPr lvl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2000" b="0" i="0" kern="1200" smtClean="0"/>
              <a:t>Motores eléctricos.</a:t>
            </a:r>
            <a:endParaRPr lang="es-ES" sz="2000" kern="1200"/>
          </a:p>
        </p:txBody>
      </p:sp>
      <p:sp>
        <p:nvSpPr>
          <p:cNvPr id="12" name="Freeform 11"/>
          <p:cNvSpPr/>
          <p:nvPr/>
        </p:nvSpPr>
        <p:spPr>
          <a:xfrm>
            <a:off x="2774053" y="3871267"/>
            <a:ext cx="2878396" cy="880764"/>
          </a:xfrm>
          <a:custGeom>
            <a:avLst/>
            <a:gdLst>
              <a:gd name="connsiteX0" fmla="*/ 146797 w 880764"/>
              <a:gd name="connsiteY0" fmla="*/ 0 h 2878396"/>
              <a:gd name="connsiteX1" fmla="*/ 733967 w 880764"/>
              <a:gd name="connsiteY1" fmla="*/ 0 h 2878396"/>
              <a:gd name="connsiteX2" fmla="*/ 880764 w 880764"/>
              <a:gd name="connsiteY2" fmla="*/ 146797 h 2878396"/>
              <a:gd name="connsiteX3" fmla="*/ 880764 w 880764"/>
              <a:gd name="connsiteY3" fmla="*/ 2878396 h 2878396"/>
              <a:gd name="connsiteX4" fmla="*/ 880764 w 880764"/>
              <a:gd name="connsiteY4" fmla="*/ 2878396 h 2878396"/>
              <a:gd name="connsiteX5" fmla="*/ 0 w 880764"/>
              <a:gd name="connsiteY5" fmla="*/ 2878396 h 2878396"/>
              <a:gd name="connsiteX6" fmla="*/ 0 w 880764"/>
              <a:gd name="connsiteY6" fmla="*/ 2878396 h 2878396"/>
              <a:gd name="connsiteX7" fmla="*/ 0 w 880764"/>
              <a:gd name="connsiteY7" fmla="*/ 146797 h 2878396"/>
              <a:gd name="connsiteX8" fmla="*/ 146797 w 880764"/>
              <a:gd name="connsiteY8" fmla="*/ 0 h 2878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0764" h="2878396">
                <a:moveTo>
                  <a:pt x="880764" y="479744"/>
                </a:moveTo>
                <a:lnTo>
                  <a:pt x="880764" y="2398652"/>
                </a:lnTo>
                <a:cubicBezTo>
                  <a:pt x="880764" y="2663607"/>
                  <a:pt x="860653" y="2878394"/>
                  <a:pt x="835845" y="2878394"/>
                </a:cubicBezTo>
                <a:lnTo>
                  <a:pt x="0" y="2878394"/>
                </a:lnTo>
                <a:lnTo>
                  <a:pt x="0" y="2878394"/>
                </a:lnTo>
                <a:lnTo>
                  <a:pt x="0" y="2"/>
                </a:lnTo>
                <a:lnTo>
                  <a:pt x="0" y="2"/>
                </a:lnTo>
                <a:lnTo>
                  <a:pt x="835845" y="2"/>
                </a:lnTo>
                <a:cubicBezTo>
                  <a:pt x="860653" y="2"/>
                  <a:pt x="880764" y="214789"/>
                  <a:pt x="880764" y="479744"/>
                </a:cubicBez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-633252"/>
              <a:satOff val="-7217"/>
              <a:lumOff val="89"/>
              <a:alphaOff val="0"/>
            </a:schemeClr>
          </a:lnRef>
          <a:fillRef idx="1">
            <a:schemeClr val="accent4">
              <a:tint val="40000"/>
              <a:alpha val="90000"/>
              <a:hueOff val="-633252"/>
              <a:satOff val="-7217"/>
              <a:lumOff val="89"/>
              <a:alphaOff val="0"/>
            </a:schemeClr>
          </a:fillRef>
          <a:effectRef idx="0">
            <a:schemeClr val="accent4">
              <a:tint val="40000"/>
              <a:alpha val="90000"/>
              <a:hueOff val="-633252"/>
              <a:satOff val="-7217"/>
              <a:lumOff val="8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151" tIns="71570" rIns="100144" bIns="71570" numCol="1" spcCol="1270" anchor="ctr" anchorCtr="0">
            <a:noAutofit/>
          </a:bodyPr>
          <a:lstStyle/>
          <a:p>
            <a:pPr marL="114300" lvl="1" indent="-114300" algn="l" defTabSz="6667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_tradnl" sz="1500" b="0" i="0" kern="1200" smtClean="0"/>
              <a:t>Tipo de material.</a:t>
            </a:r>
            <a:endParaRPr lang="es-ES" sz="1500" kern="1200"/>
          </a:p>
          <a:p>
            <a:pPr marL="114300" lvl="1" indent="-114300" algn="l" defTabSz="6667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_tradnl" sz="1500" b="0" i="0" kern="1200" smtClean="0"/>
              <a:t>Circuito de seguridad</a:t>
            </a:r>
            <a:endParaRPr lang="es-ES" sz="1500" kern="1200"/>
          </a:p>
        </p:txBody>
      </p:sp>
      <p:sp>
        <p:nvSpPr>
          <p:cNvPr id="13" name="Freeform 12"/>
          <p:cNvSpPr/>
          <p:nvPr/>
        </p:nvSpPr>
        <p:spPr>
          <a:xfrm>
            <a:off x="1154955" y="3761171"/>
            <a:ext cx="1619098" cy="1100956"/>
          </a:xfrm>
          <a:custGeom>
            <a:avLst/>
            <a:gdLst>
              <a:gd name="connsiteX0" fmla="*/ 0 w 1619098"/>
              <a:gd name="connsiteY0" fmla="*/ 183496 h 1100956"/>
              <a:gd name="connsiteX1" fmla="*/ 183496 w 1619098"/>
              <a:gd name="connsiteY1" fmla="*/ 0 h 1100956"/>
              <a:gd name="connsiteX2" fmla="*/ 1435602 w 1619098"/>
              <a:gd name="connsiteY2" fmla="*/ 0 h 1100956"/>
              <a:gd name="connsiteX3" fmla="*/ 1619098 w 1619098"/>
              <a:gd name="connsiteY3" fmla="*/ 183496 h 1100956"/>
              <a:gd name="connsiteX4" fmla="*/ 1619098 w 1619098"/>
              <a:gd name="connsiteY4" fmla="*/ 917460 h 1100956"/>
              <a:gd name="connsiteX5" fmla="*/ 1435602 w 1619098"/>
              <a:gd name="connsiteY5" fmla="*/ 1100956 h 1100956"/>
              <a:gd name="connsiteX6" fmla="*/ 183496 w 1619098"/>
              <a:gd name="connsiteY6" fmla="*/ 1100956 h 1100956"/>
              <a:gd name="connsiteX7" fmla="*/ 0 w 1619098"/>
              <a:gd name="connsiteY7" fmla="*/ 917460 h 1100956"/>
              <a:gd name="connsiteX8" fmla="*/ 0 w 1619098"/>
              <a:gd name="connsiteY8" fmla="*/ 183496 h 110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9098" h="1100956">
                <a:moveTo>
                  <a:pt x="0" y="183496"/>
                </a:moveTo>
                <a:cubicBezTo>
                  <a:pt x="0" y="82154"/>
                  <a:pt x="82154" y="0"/>
                  <a:pt x="183496" y="0"/>
                </a:cubicBezTo>
                <a:lnTo>
                  <a:pt x="1435602" y="0"/>
                </a:lnTo>
                <a:cubicBezTo>
                  <a:pt x="1536944" y="0"/>
                  <a:pt x="1619098" y="82154"/>
                  <a:pt x="1619098" y="183496"/>
                </a:cubicBezTo>
                <a:lnTo>
                  <a:pt x="1619098" y="917460"/>
                </a:lnTo>
                <a:cubicBezTo>
                  <a:pt x="1619098" y="1018802"/>
                  <a:pt x="1536944" y="1100956"/>
                  <a:pt x="1435602" y="1100956"/>
                </a:cubicBezTo>
                <a:lnTo>
                  <a:pt x="183496" y="1100956"/>
                </a:lnTo>
                <a:cubicBezTo>
                  <a:pt x="82154" y="1100956"/>
                  <a:pt x="0" y="1018802"/>
                  <a:pt x="0" y="917460"/>
                </a:cubicBezTo>
                <a:lnTo>
                  <a:pt x="0" y="18349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533322"/>
              <a:satOff val="-6388"/>
              <a:lumOff val="1765"/>
              <a:alphaOff val="0"/>
            </a:schemeClr>
          </a:fillRef>
          <a:effectRef idx="0">
            <a:schemeClr val="accent4">
              <a:hueOff val="-533322"/>
              <a:satOff val="-638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944" tIns="91844" rIns="129944" bIns="91844" numCol="1" spcCol="1270" anchor="ctr" anchorCtr="0">
            <a:noAutofit/>
          </a:bodyPr>
          <a:lstStyle/>
          <a:p>
            <a:pPr lvl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2000" b="0" i="0" kern="1200" smtClean="0"/>
              <a:t>Sensores.</a:t>
            </a:r>
            <a:endParaRPr lang="es-ES" sz="2000" kern="1200"/>
          </a:p>
        </p:txBody>
      </p:sp>
      <p:sp>
        <p:nvSpPr>
          <p:cNvPr id="14" name="Freeform 13"/>
          <p:cNvSpPr/>
          <p:nvPr/>
        </p:nvSpPr>
        <p:spPr>
          <a:xfrm>
            <a:off x="2774053" y="5027271"/>
            <a:ext cx="2878396" cy="880765"/>
          </a:xfrm>
          <a:custGeom>
            <a:avLst/>
            <a:gdLst>
              <a:gd name="connsiteX0" fmla="*/ 146797 w 880764"/>
              <a:gd name="connsiteY0" fmla="*/ 0 h 2878396"/>
              <a:gd name="connsiteX1" fmla="*/ 733967 w 880764"/>
              <a:gd name="connsiteY1" fmla="*/ 0 h 2878396"/>
              <a:gd name="connsiteX2" fmla="*/ 880764 w 880764"/>
              <a:gd name="connsiteY2" fmla="*/ 146797 h 2878396"/>
              <a:gd name="connsiteX3" fmla="*/ 880764 w 880764"/>
              <a:gd name="connsiteY3" fmla="*/ 2878396 h 2878396"/>
              <a:gd name="connsiteX4" fmla="*/ 880764 w 880764"/>
              <a:gd name="connsiteY4" fmla="*/ 2878396 h 2878396"/>
              <a:gd name="connsiteX5" fmla="*/ 0 w 880764"/>
              <a:gd name="connsiteY5" fmla="*/ 2878396 h 2878396"/>
              <a:gd name="connsiteX6" fmla="*/ 0 w 880764"/>
              <a:gd name="connsiteY6" fmla="*/ 2878396 h 2878396"/>
              <a:gd name="connsiteX7" fmla="*/ 0 w 880764"/>
              <a:gd name="connsiteY7" fmla="*/ 146797 h 2878396"/>
              <a:gd name="connsiteX8" fmla="*/ 146797 w 880764"/>
              <a:gd name="connsiteY8" fmla="*/ 0 h 2878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0764" h="2878396">
                <a:moveTo>
                  <a:pt x="880764" y="479744"/>
                </a:moveTo>
                <a:lnTo>
                  <a:pt x="880764" y="2398652"/>
                </a:lnTo>
                <a:cubicBezTo>
                  <a:pt x="880764" y="2663607"/>
                  <a:pt x="860653" y="2878394"/>
                  <a:pt x="835845" y="2878394"/>
                </a:cubicBezTo>
                <a:lnTo>
                  <a:pt x="0" y="2878394"/>
                </a:lnTo>
                <a:lnTo>
                  <a:pt x="0" y="2878394"/>
                </a:lnTo>
                <a:lnTo>
                  <a:pt x="0" y="2"/>
                </a:lnTo>
                <a:lnTo>
                  <a:pt x="0" y="2"/>
                </a:lnTo>
                <a:lnTo>
                  <a:pt x="835845" y="2"/>
                </a:lnTo>
                <a:cubicBezTo>
                  <a:pt x="860653" y="2"/>
                  <a:pt x="880764" y="214789"/>
                  <a:pt x="880764" y="479744"/>
                </a:cubicBez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-1266505"/>
              <a:satOff val="-14435"/>
              <a:lumOff val="177"/>
              <a:alphaOff val="0"/>
            </a:schemeClr>
          </a:lnRef>
          <a:fillRef idx="1">
            <a:schemeClr val="accent4">
              <a:tint val="40000"/>
              <a:alpha val="90000"/>
              <a:hueOff val="-1266505"/>
              <a:satOff val="-14435"/>
              <a:lumOff val="177"/>
              <a:alphaOff val="0"/>
            </a:schemeClr>
          </a:fillRef>
          <a:effectRef idx="0">
            <a:schemeClr val="accent4">
              <a:tint val="40000"/>
              <a:alpha val="90000"/>
              <a:hueOff val="-1266505"/>
              <a:satOff val="-14435"/>
              <a:lumOff val="177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151" tIns="71570" rIns="100144" bIns="71571" numCol="1" spcCol="1270" anchor="ctr" anchorCtr="0">
            <a:noAutofit/>
          </a:bodyPr>
          <a:lstStyle/>
          <a:p>
            <a:pPr marL="114300" lvl="1" indent="-114300" algn="l" defTabSz="6667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_tradnl" sz="1500" b="0" i="0" kern="1200" smtClean="0"/>
              <a:t>Tablero control</a:t>
            </a:r>
            <a:endParaRPr lang="es-ES" sz="1500" kern="1200"/>
          </a:p>
          <a:p>
            <a:pPr marL="114300" lvl="1" indent="-114300" algn="l" defTabSz="6667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_tradnl" sz="1500" b="0" i="0" kern="1200" smtClean="0"/>
              <a:t>Panel de operador</a:t>
            </a:r>
            <a:endParaRPr lang="es-ES" sz="1500" kern="1200"/>
          </a:p>
        </p:txBody>
      </p:sp>
      <p:sp>
        <p:nvSpPr>
          <p:cNvPr id="15" name="Freeform 14"/>
          <p:cNvSpPr/>
          <p:nvPr/>
        </p:nvSpPr>
        <p:spPr>
          <a:xfrm>
            <a:off x="1154955" y="4917175"/>
            <a:ext cx="1619098" cy="1100956"/>
          </a:xfrm>
          <a:custGeom>
            <a:avLst/>
            <a:gdLst>
              <a:gd name="connsiteX0" fmla="*/ 0 w 1619098"/>
              <a:gd name="connsiteY0" fmla="*/ 183496 h 1100956"/>
              <a:gd name="connsiteX1" fmla="*/ 183496 w 1619098"/>
              <a:gd name="connsiteY1" fmla="*/ 0 h 1100956"/>
              <a:gd name="connsiteX2" fmla="*/ 1435602 w 1619098"/>
              <a:gd name="connsiteY2" fmla="*/ 0 h 1100956"/>
              <a:gd name="connsiteX3" fmla="*/ 1619098 w 1619098"/>
              <a:gd name="connsiteY3" fmla="*/ 183496 h 1100956"/>
              <a:gd name="connsiteX4" fmla="*/ 1619098 w 1619098"/>
              <a:gd name="connsiteY4" fmla="*/ 917460 h 1100956"/>
              <a:gd name="connsiteX5" fmla="*/ 1435602 w 1619098"/>
              <a:gd name="connsiteY5" fmla="*/ 1100956 h 1100956"/>
              <a:gd name="connsiteX6" fmla="*/ 183496 w 1619098"/>
              <a:gd name="connsiteY6" fmla="*/ 1100956 h 1100956"/>
              <a:gd name="connsiteX7" fmla="*/ 0 w 1619098"/>
              <a:gd name="connsiteY7" fmla="*/ 917460 h 1100956"/>
              <a:gd name="connsiteX8" fmla="*/ 0 w 1619098"/>
              <a:gd name="connsiteY8" fmla="*/ 183496 h 110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9098" h="1100956">
                <a:moveTo>
                  <a:pt x="0" y="183496"/>
                </a:moveTo>
                <a:cubicBezTo>
                  <a:pt x="0" y="82154"/>
                  <a:pt x="82154" y="0"/>
                  <a:pt x="183496" y="0"/>
                </a:cubicBezTo>
                <a:lnTo>
                  <a:pt x="1435602" y="0"/>
                </a:lnTo>
                <a:cubicBezTo>
                  <a:pt x="1536944" y="0"/>
                  <a:pt x="1619098" y="82154"/>
                  <a:pt x="1619098" y="183496"/>
                </a:cubicBezTo>
                <a:lnTo>
                  <a:pt x="1619098" y="917460"/>
                </a:lnTo>
                <a:cubicBezTo>
                  <a:pt x="1619098" y="1018802"/>
                  <a:pt x="1536944" y="1100956"/>
                  <a:pt x="1435602" y="1100956"/>
                </a:cubicBezTo>
                <a:lnTo>
                  <a:pt x="183496" y="1100956"/>
                </a:lnTo>
                <a:cubicBezTo>
                  <a:pt x="82154" y="1100956"/>
                  <a:pt x="0" y="1018802"/>
                  <a:pt x="0" y="917460"/>
                </a:cubicBezTo>
                <a:lnTo>
                  <a:pt x="0" y="18349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1066644"/>
              <a:satOff val="-12776"/>
              <a:lumOff val="3530"/>
              <a:alphaOff val="0"/>
            </a:schemeClr>
          </a:fillRef>
          <a:effectRef idx="0">
            <a:schemeClr val="accent4">
              <a:hueOff val="-1066644"/>
              <a:satOff val="-12776"/>
              <a:lumOff val="35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944" tIns="91844" rIns="129944" bIns="91844" numCol="1" spcCol="1270" anchor="ctr" anchorCtr="0">
            <a:noAutofit/>
          </a:bodyPr>
          <a:lstStyle/>
          <a:p>
            <a:pPr lvl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2000" b="0" i="0" kern="1200" smtClean="0"/>
              <a:t>Elementos de control.</a:t>
            </a:r>
            <a:endParaRPr lang="es-ES" sz="2000" kern="12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DF53-B0F6-41A4-900C-7A6E70D8A5CD}" type="datetime1">
              <a:rPr lang="en-US" smtClean="0"/>
              <a:t>3/1/2016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8"/>
          <a:stretch/>
        </p:blipFill>
        <p:spPr>
          <a:xfrm>
            <a:off x="7293451" y="2293575"/>
            <a:ext cx="2173111" cy="1435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513" y="3903321"/>
            <a:ext cx="1602099" cy="993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834" y="3903321"/>
            <a:ext cx="1914295" cy="9228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674" y="4995859"/>
            <a:ext cx="1742308" cy="139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7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Diseño </a:t>
            </a:r>
            <a:r>
              <a:rPr lang="es-ES_tradnl" dirty="0" smtClean="0"/>
              <a:t>Mecánico</a:t>
            </a:r>
            <a:endParaRPr lang="es-ES" dirty="0"/>
          </a:p>
        </p:txBody>
      </p:sp>
      <p:sp>
        <p:nvSpPr>
          <p:cNvPr id="6" name="Freeform 5"/>
          <p:cNvSpPr/>
          <p:nvPr/>
        </p:nvSpPr>
        <p:spPr>
          <a:xfrm>
            <a:off x="1154955" y="2699480"/>
            <a:ext cx="6151778" cy="503685"/>
          </a:xfrm>
          <a:custGeom>
            <a:avLst/>
            <a:gdLst>
              <a:gd name="connsiteX0" fmla="*/ 0 w 6151778"/>
              <a:gd name="connsiteY0" fmla="*/ 83949 h 503685"/>
              <a:gd name="connsiteX1" fmla="*/ 83949 w 6151778"/>
              <a:gd name="connsiteY1" fmla="*/ 0 h 503685"/>
              <a:gd name="connsiteX2" fmla="*/ 6067829 w 6151778"/>
              <a:gd name="connsiteY2" fmla="*/ 0 h 503685"/>
              <a:gd name="connsiteX3" fmla="*/ 6151778 w 6151778"/>
              <a:gd name="connsiteY3" fmla="*/ 83949 h 503685"/>
              <a:gd name="connsiteX4" fmla="*/ 6151778 w 6151778"/>
              <a:gd name="connsiteY4" fmla="*/ 419736 h 503685"/>
              <a:gd name="connsiteX5" fmla="*/ 6067829 w 6151778"/>
              <a:gd name="connsiteY5" fmla="*/ 503685 h 503685"/>
              <a:gd name="connsiteX6" fmla="*/ 83949 w 6151778"/>
              <a:gd name="connsiteY6" fmla="*/ 503685 h 503685"/>
              <a:gd name="connsiteX7" fmla="*/ 0 w 6151778"/>
              <a:gd name="connsiteY7" fmla="*/ 419736 h 503685"/>
              <a:gd name="connsiteX8" fmla="*/ 0 w 6151778"/>
              <a:gd name="connsiteY8" fmla="*/ 83949 h 50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51778" h="503685">
                <a:moveTo>
                  <a:pt x="0" y="83949"/>
                </a:moveTo>
                <a:cubicBezTo>
                  <a:pt x="0" y="37585"/>
                  <a:pt x="37585" y="0"/>
                  <a:pt x="83949" y="0"/>
                </a:cubicBezTo>
                <a:lnTo>
                  <a:pt x="6067829" y="0"/>
                </a:lnTo>
                <a:cubicBezTo>
                  <a:pt x="6114193" y="0"/>
                  <a:pt x="6151778" y="37585"/>
                  <a:pt x="6151778" y="83949"/>
                </a:cubicBezTo>
                <a:lnTo>
                  <a:pt x="6151778" y="419736"/>
                </a:lnTo>
                <a:cubicBezTo>
                  <a:pt x="6151778" y="466100"/>
                  <a:pt x="6114193" y="503685"/>
                  <a:pt x="6067829" y="503685"/>
                </a:cubicBezTo>
                <a:lnTo>
                  <a:pt x="83949" y="503685"/>
                </a:lnTo>
                <a:cubicBezTo>
                  <a:pt x="37585" y="503685"/>
                  <a:pt x="0" y="466100"/>
                  <a:pt x="0" y="419736"/>
                </a:cubicBezTo>
                <a:lnTo>
                  <a:pt x="0" y="8394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598" tIns="104598" rIns="104598" bIns="104598" numCol="1" spcCol="1270" anchor="ctr" anchorCtr="0">
            <a:noAutofit/>
          </a:bodyPr>
          <a:lstStyle/>
          <a:p>
            <a:pPr lvl="0" algn="l" defTabSz="9334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2100" b="0" i="0" kern="1200" smtClean="0"/>
              <a:t>Diseño eléctrico-electrónico</a:t>
            </a:r>
            <a:r>
              <a:rPr lang="es-ES" sz="2100" b="0" i="0" kern="1200" smtClean="0"/>
              <a:t>.</a:t>
            </a:r>
            <a:endParaRPr lang="es-ES" sz="2100" kern="1200"/>
          </a:p>
        </p:txBody>
      </p:sp>
      <p:sp>
        <p:nvSpPr>
          <p:cNvPr id="9" name="Freeform 8"/>
          <p:cNvSpPr/>
          <p:nvPr/>
        </p:nvSpPr>
        <p:spPr>
          <a:xfrm>
            <a:off x="1154955" y="3203165"/>
            <a:ext cx="6151778" cy="825930"/>
          </a:xfrm>
          <a:custGeom>
            <a:avLst/>
            <a:gdLst>
              <a:gd name="connsiteX0" fmla="*/ 0 w 6151778"/>
              <a:gd name="connsiteY0" fmla="*/ 0 h 825930"/>
              <a:gd name="connsiteX1" fmla="*/ 6151778 w 6151778"/>
              <a:gd name="connsiteY1" fmla="*/ 0 h 825930"/>
              <a:gd name="connsiteX2" fmla="*/ 6151778 w 6151778"/>
              <a:gd name="connsiteY2" fmla="*/ 825930 h 825930"/>
              <a:gd name="connsiteX3" fmla="*/ 0 w 6151778"/>
              <a:gd name="connsiteY3" fmla="*/ 825930 h 825930"/>
              <a:gd name="connsiteX4" fmla="*/ 0 w 6151778"/>
              <a:gd name="connsiteY4" fmla="*/ 0 h 82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1778" h="825930">
                <a:moveTo>
                  <a:pt x="0" y="0"/>
                </a:moveTo>
                <a:lnTo>
                  <a:pt x="6151778" y="0"/>
                </a:lnTo>
                <a:lnTo>
                  <a:pt x="6151778" y="825930"/>
                </a:lnTo>
                <a:lnTo>
                  <a:pt x="0" y="82593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5319" tIns="26670" rIns="149352" bIns="26670" numCol="1" spcCol="1270" anchor="t" anchorCtr="0">
            <a:noAutofit/>
          </a:bodyPr>
          <a:lstStyle/>
          <a:p>
            <a:pPr marL="171450" lvl="1" indent="-171450" algn="l" defTabSz="7112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s-ES_tradnl" sz="1600" b="0" i="0" kern="1200" dirty="0" smtClean="0"/>
              <a:t>Peso y dimensión de elementos</a:t>
            </a:r>
            <a:endParaRPr lang="es-ES" sz="1600" kern="1200" dirty="0"/>
          </a:p>
          <a:p>
            <a:pPr marL="171450" lvl="1" indent="-171450" algn="l" defTabSz="7112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s-ES_tradnl" sz="1600" b="0" i="0" kern="1200" dirty="0" smtClean="0"/>
              <a:t>Posicionamiento en base al mapeo.</a:t>
            </a:r>
            <a:endParaRPr lang="es-ES" sz="1600" kern="1200" dirty="0"/>
          </a:p>
          <a:p>
            <a:pPr marL="171450" lvl="1" indent="-171450" algn="l" defTabSz="7112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s-ES_tradnl" sz="1600" b="0" i="0" kern="1200" dirty="0" smtClean="0"/>
              <a:t>Distribución en espacio físico.</a:t>
            </a:r>
            <a:endParaRPr lang="es-ES" sz="1600" kern="1200" dirty="0"/>
          </a:p>
        </p:txBody>
      </p:sp>
      <p:sp>
        <p:nvSpPr>
          <p:cNvPr id="10" name="Freeform 9"/>
          <p:cNvSpPr/>
          <p:nvPr/>
        </p:nvSpPr>
        <p:spPr>
          <a:xfrm>
            <a:off x="1154955" y="4029095"/>
            <a:ext cx="6151778" cy="503685"/>
          </a:xfrm>
          <a:custGeom>
            <a:avLst/>
            <a:gdLst>
              <a:gd name="connsiteX0" fmla="*/ 0 w 6151778"/>
              <a:gd name="connsiteY0" fmla="*/ 83949 h 503685"/>
              <a:gd name="connsiteX1" fmla="*/ 83949 w 6151778"/>
              <a:gd name="connsiteY1" fmla="*/ 0 h 503685"/>
              <a:gd name="connsiteX2" fmla="*/ 6067829 w 6151778"/>
              <a:gd name="connsiteY2" fmla="*/ 0 h 503685"/>
              <a:gd name="connsiteX3" fmla="*/ 6151778 w 6151778"/>
              <a:gd name="connsiteY3" fmla="*/ 83949 h 503685"/>
              <a:gd name="connsiteX4" fmla="*/ 6151778 w 6151778"/>
              <a:gd name="connsiteY4" fmla="*/ 419736 h 503685"/>
              <a:gd name="connsiteX5" fmla="*/ 6067829 w 6151778"/>
              <a:gd name="connsiteY5" fmla="*/ 503685 h 503685"/>
              <a:gd name="connsiteX6" fmla="*/ 83949 w 6151778"/>
              <a:gd name="connsiteY6" fmla="*/ 503685 h 503685"/>
              <a:gd name="connsiteX7" fmla="*/ 0 w 6151778"/>
              <a:gd name="connsiteY7" fmla="*/ 419736 h 503685"/>
              <a:gd name="connsiteX8" fmla="*/ 0 w 6151778"/>
              <a:gd name="connsiteY8" fmla="*/ 83949 h 50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51778" h="503685">
                <a:moveTo>
                  <a:pt x="0" y="83949"/>
                </a:moveTo>
                <a:cubicBezTo>
                  <a:pt x="0" y="37585"/>
                  <a:pt x="37585" y="0"/>
                  <a:pt x="83949" y="0"/>
                </a:cubicBezTo>
                <a:lnTo>
                  <a:pt x="6067829" y="0"/>
                </a:lnTo>
                <a:cubicBezTo>
                  <a:pt x="6114193" y="0"/>
                  <a:pt x="6151778" y="37585"/>
                  <a:pt x="6151778" y="83949"/>
                </a:cubicBezTo>
                <a:lnTo>
                  <a:pt x="6151778" y="419736"/>
                </a:lnTo>
                <a:cubicBezTo>
                  <a:pt x="6151778" y="466100"/>
                  <a:pt x="6114193" y="503685"/>
                  <a:pt x="6067829" y="503685"/>
                </a:cubicBezTo>
                <a:lnTo>
                  <a:pt x="83949" y="503685"/>
                </a:lnTo>
                <a:cubicBezTo>
                  <a:pt x="37585" y="503685"/>
                  <a:pt x="0" y="466100"/>
                  <a:pt x="0" y="419736"/>
                </a:cubicBezTo>
                <a:lnTo>
                  <a:pt x="0" y="8394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627937"/>
              <a:satOff val="-17848"/>
              <a:lumOff val="-7451"/>
              <a:alphaOff val="0"/>
            </a:schemeClr>
          </a:fillRef>
          <a:effectRef idx="0">
            <a:schemeClr val="accent5">
              <a:hueOff val="-2627937"/>
              <a:satOff val="-17848"/>
              <a:lumOff val="-745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598" tIns="104598" rIns="104598" bIns="104598" numCol="1" spcCol="1270" anchor="ctr" anchorCtr="0">
            <a:noAutofit/>
          </a:bodyPr>
          <a:lstStyle/>
          <a:p>
            <a:pPr lvl="0" algn="l" defTabSz="9334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2100" b="0" i="0" kern="1200" smtClean="0"/>
              <a:t>Soporte Mecánico</a:t>
            </a:r>
            <a:endParaRPr lang="es-ES" sz="2100" kern="1200"/>
          </a:p>
        </p:txBody>
      </p:sp>
      <p:sp>
        <p:nvSpPr>
          <p:cNvPr id="11" name="Freeform 10"/>
          <p:cNvSpPr/>
          <p:nvPr/>
        </p:nvSpPr>
        <p:spPr>
          <a:xfrm>
            <a:off x="1154955" y="4532780"/>
            <a:ext cx="6151778" cy="1391040"/>
          </a:xfrm>
          <a:custGeom>
            <a:avLst/>
            <a:gdLst>
              <a:gd name="connsiteX0" fmla="*/ 0 w 6151778"/>
              <a:gd name="connsiteY0" fmla="*/ 0 h 1391040"/>
              <a:gd name="connsiteX1" fmla="*/ 6151778 w 6151778"/>
              <a:gd name="connsiteY1" fmla="*/ 0 h 1391040"/>
              <a:gd name="connsiteX2" fmla="*/ 6151778 w 6151778"/>
              <a:gd name="connsiteY2" fmla="*/ 1391040 h 1391040"/>
              <a:gd name="connsiteX3" fmla="*/ 0 w 6151778"/>
              <a:gd name="connsiteY3" fmla="*/ 1391040 h 1391040"/>
              <a:gd name="connsiteX4" fmla="*/ 0 w 6151778"/>
              <a:gd name="connsiteY4" fmla="*/ 0 h 139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1778" h="1391040">
                <a:moveTo>
                  <a:pt x="0" y="0"/>
                </a:moveTo>
                <a:lnTo>
                  <a:pt x="6151778" y="0"/>
                </a:lnTo>
                <a:lnTo>
                  <a:pt x="6151778" y="1391040"/>
                </a:lnTo>
                <a:lnTo>
                  <a:pt x="0" y="13910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5319" tIns="26670" rIns="149352" bIns="26670" numCol="1" spcCol="1270" anchor="t" anchorCtr="0">
            <a:noAutofit/>
          </a:bodyPr>
          <a:lstStyle/>
          <a:p>
            <a:pPr marL="171450" lvl="1" indent="-171450" algn="l" defTabSz="7112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s-ES_tradnl" sz="1600" b="0" i="0" kern="1200" dirty="0" smtClean="0"/>
              <a:t>Materiales de construcción </a:t>
            </a:r>
            <a:endParaRPr lang="es-ES" sz="1600" kern="1200" dirty="0"/>
          </a:p>
          <a:p>
            <a:pPr marL="342900" lvl="2" indent="-171450" algn="l" defTabSz="7112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s-ES_tradnl" sz="1600" b="0" i="0" kern="1200" dirty="0" smtClean="0"/>
              <a:t>Resistencia </a:t>
            </a:r>
            <a:endParaRPr lang="es-ES" sz="1600" kern="1200" dirty="0"/>
          </a:p>
          <a:p>
            <a:pPr marL="342900" lvl="2" indent="-171450" algn="l" defTabSz="7112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s-ES_tradnl" sz="1600" b="0" i="0" kern="1200" dirty="0" smtClean="0"/>
              <a:t>Dureza</a:t>
            </a:r>
            <a:endParaRPr lang="es-ES" sz="1600" kern="1200" dirty="0"/>
          </a:p>
          <a:p>
            <a:pPr marL="342900" lvl="2" indent="-171450" algn="l" defTabSz="7112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s-ES_tradnl" sz="1600" b="0" i="0" kern="1200" dirty="0" smtClean="0"/>
              <a:t>Fatiga </a:t>
            </a:r>
            <a:endParaRPr lang="es-ES" sz="1600" kern="1200" dirty="0"/>
          </a:p>
          <a:p>
            <a:pPr marL="171450" lvl="1" indent="-171450" algn="l" defTabSz="7112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s-ES_tradnl" sz="1600" b="0" i="0" kern="1200" dirty="0" smtClean="0"/>
              <a:t>Normas de diseño</a:t>
            </a:r>
            <a:endParaRPr lang="es-ES" sz="1600" kern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DF53-B0F6-41A4-900C-7A6E70D8A5CD}" type="datetime1">
              <a:rPr lang="en-US" smtClean="0"/>
              <a:t>3/1/2016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396"/>
          <a:stretch/>
        </p:blipFill>
        <p:spPr>
          <a:xfrm>
            <a:off x="7369045" y="2225344"/>
            <a:ext cx="4272492" cy="3625124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352859897"/>
              </p:ext>
            </p:extLst>
          </p:nvPr>
        </p:nvGraphicFramePr>
        <p:xfrm>
          <a:off x="1430867" y="6214533"/>
          <a:ext cx="7967133" cy="38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5289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Graphic spid="8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Ensamble y Construcción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s-ES_tradnl" dirty="0" smtClean="0"/>
          </a:p>
          <a:p>
            <a:endParaRPr lang="es-ES_tradnl" dirty="0" smtClean="0"/>
          </a:p>
          <a:p>
            <a:pPr lvl="1"/>
            <a:endParaRPr lang="es-ES" dirty="0" smtClean="0"/>
          </a:p>
          <a:p>
            <a:pPr lvl="1"/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DF53-B0F6-41A4-900C-7A6E70D8A5CD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30867" y="6214533"/>
            <a:ext cx="796713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607" y="2274360"/>
            <a:ext cx="4386786" cy="2186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607" y="4370194"/>
            <a:ext cx="4483865" cy="2114550"/>
          </a:xfrm>
          <a:prstGeom prst="rect">
            <a:avLst/>
          </a:prstGeom>
        </p:spPr>
      </p:pic>
      <p:pic>
        <p:nvPicPr>
          <p:cNvPr id="9" name="Imagen 38"/>
          <p:cNvPicPr/>
          <p:nvPr/>
        </p:nvPicPr>
        <p:blipFill>
          <a:blip r:embed="rId4"/>
          <a:stretch>
            <a:fillRect/>
          </a:stretch>
        </p:blipFill>
        <p:spPr>
          <a:xfrm>
            <a:off x="455295" y="2276283"/>
            <a:ext cx="2645410" cy="1616075"/>
          </a:xfrm>
          <a:prstGeom prst="rect">
            <a:avLst/>
          </a:prstGeom>
        </p:spPr>
      </p:pic>
      <p:pic>
        <p:nvPicPr>
          <p:cNvPr id="10" name="Imagen 27"/>
          <p:cNvPicPr/>
          <p:nvPr/>
        </p:nvPicPr>
        <p:blipFill rotWithShape="1">
          <a:blip r:embed="rId5"/>
          <a:srcRect r="1451"/>
          <a:stretch/>
        </p:blipFill>
        <p:spPr bwMode="auto">
          <a:xfrm>
            <a:off x="3100705" y="2274361"/>
            <a:ext cx="2207895" cy="16179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3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" y="3892358"/>
            <a:ext cx="2868930" cy="1781175"/>
          </a:xfrm>
          <a:prstGeom prst="rect">
            <a:avLst/>
          </a:prstGeom>
        </p:spPr>
      </p:pic>
      <p:pic>
        <p:nvPicPr>
          <p:cNvPr id="12" name="Imagen 31"/>
          <p:cNvPicPr/>
          <p:nvPr/>
        </p:nvPicPr>
        <p:blipFill>
          <a:blip r:embed="rId7"/>
          <a:stretch>
            <a:fillRect/>
          </a:stretch>
        </p:blipFill>
        <p:spPr>
          <a:xfrm>
            <a:off x="3324225" y="3908658"/>
            <a:ext cx="1984375" cy="1764876"/>
          </a:xfrm>
          <a:prstGeom prst="rect">
            <a:avLst/>
          </a:prstGeom>
        </p:spPr>
      </p:pic>
      <p:pic>
        <p:nvPicPr>
          <p:cNvPr id="13" name="Imagen 40"/>
          <p:cNvPicPr/>
          <p:nvPr/>
        </p:nvPicPr>
        <p:blipFill>
          <a:blip r:embed="rId8"/>
          <a:stretch>
            <a:fillRect/>
          </a:stretch>
        </p:blipFill>
        <p:spPr>
          <a:xfrm>
            <a:off x="441406" y="2273722"/>
            <a:ext cx="2548331" cy="3399811"/>
          </a:xfrm>
          <a:prstGeom prst="rect">
            <a:avLst/>
          </a:prstGeom>
        </p:spPr>
      </p:pic>
      <p:pic>
        <p:nvPicPr>
          <p:cNvPr id="14" name="Imagen 5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36" y="2273721"/>
            <a:ext cx="2304361" cy="3380633"/>
          </a:xfrm>
          <a:prstGeom prst="rect">
            <a:avLst/>
          </a:prstGeom>
        </p:spPr>
      </p:pic>
      <p:pic>
        <p:nvPicPr>
          <p:cNvPr id="15" name="Imagen 88" descr="C:\Users\L¡ch¡¡¡¡¡¡¡¡¡¡¡¡\Documents\LICHI\fotos ipos\IMG_0050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2" r="2335"/>
          <a:stretch/>
        </p:blipFill>
        <p:spPr bwMode="auto">
          <a:xfrm rot="10800000">
            <a:off x="2122647" y="4312088"/>
            <a:ext cx="1529504" cy="13585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99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Ensamble y Construcción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s-ES_tradnl" dirty="0" smtClean="0"/>
          </a:p>
          <a:p>
            <a:endParaRPr lang="es-ES_tradnl" dirty="0" smtClean="0"/>
          </a:p>
          <a:p>
            <a:pPr lvl="1"/>
            <a:endParaRPr lang="es-ES" dirty="0" smtClean="0"/>
          </a:p>
          <a:p>
            <a:pPr lvl="1"/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DF53-B0F6-41A4-900C-7A6E70D8A5CD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30867" y="6214533"/>
            <a:ext cx="796713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8" name="Freeform 7"/>
          <p:cNvSpPr/>
          <p:nvPr/>
        </p:nvSpPr>
        <p:spPr>
          <a:xfrm>
            <a:off x="1154955" y="2639089"/>
            <a:ext cx="3696445" cy="551655"/>
          </a:xfrm>
          <a:custGeom>
            <a:avLst/>
            <a:gdLst>
              <a:gd name="connsiteX0" fmla="*/ 0 w 3696445"/>
              <a:gd name="connsiteY0" fmla="*/ 91944 h 551655"/>
              <a:gd name="connsiteX1" fmla="*/ 91944 w 3696445"/>
              <a:gd name="connsiteY1" fmla="*/ 0 h 551655"/>
              <a:gd name="connsiteX2" fmla="*/ 3604501 w 3696445"/>
              <a:gd name="connsiteY2" fmla="*/ 0 h 551655"/>
              <a:gd name="connsiteX3" fmla="*/ 3696445 w 3696445"/>
              <a:gd name="connsiteY3" fmla="*/ 91944 h 551655"/>
              <a:gd name="connsiteX4" fmla="*/ 3696445 w 3696445"/>
              <a:gd name="connsiteY4" fmla="*/ 459711 h 551655"/>
              <a:gd name="connsiteX5" fmla="*/ 3604501 w 3696445"/>
              <a:gd name="connsiteY5" fmla="*/ 551655 h 551655"/>
              <a:gd name="connsiteX6" fmla="*/ 91944 w 3696445"/>
              <a:gd name="connsiteY6" fmla="*/ 551655 h 551655"/>
              <a:gd name="connsiteX7" fmla="*/ 0 w 3696445"/>
              <a:gd name="connsiteY7" fmla="*/ 459711 h 551655"/>
              <a:gd name="connsiteX8" fmla="*/ 0 w 3696445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96445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3604501" y="0"/>
                </a:lnTo>
                <a:cubicBezTo>
                  <a:pt x="3655280" y="0"/>
                  <a:pt x="3696445" y="41165"/>
                  <a:pt x="3696445" y="91944"/>
                </a:cubicBezTo>
                <a:lnTo>
                  <a:pt x="3696445" y="459711"/>
                </a:lnTo>
                <a:cubicBezTo>
                  <a:pt x="3696445" y="510490"/>
                  <a:pt x="3655280" y="551655"/>
                  <a:pt x="3604501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560" tIns="114560" rIns="114560" bIns="114560" numCol="1" spcCol="1270" anchor="ctr" anchorCtr="0">
            <a:noAutofit/>
          </a:bodyPr>
          <a:lstStyle/>
          <a:p>
            <a:pPr lvl="0" algn="l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2300" b="0" i="0" kern="1200" smtClean="0"/>
              <a:t>Software.</a:t>
            </a:r>
            <a:endParaRPr lang="es-ES" sz="2300" kern="1200"/>
          </a:p>
        </p:txBody>
      </p:sp>
      <p:sp>
        <p:nvSpPr>
          <p:cNvPr id="9" name="Freeform 8"/>
          <p:cNvSpPr/>
          <p:nvPr/>
        </p:nvSpPr>
        <p:spPr>
          <a:xfrm>
            <a:off x="1154955" y="3190744"/>
            <a:ext cx="3696445" cy="380880"/>
          </a:xfrm>
          <a:custGeom>
            <a:avLst/>
            <a:gdLst>
              <a:gd name="connsiteX0" fmla="*/ 0 w 3696445"/>
              <a:gd name="connsiteY0" fmla="*/ 0 h 380880"/>
              <a:gd name="connsiteX1" fmla="*/ 3696445 w 3696445"/>
              <a:gd name="connsiteY1" fmla="*/ 0 h 380880"/>
              <a:gd name="connsiteX2" fmla="*/ 3696445 w 3696445"/>
              <a:gd name="connsiteY2" fmla="*/ 380880 h 380880"/>
              <a:gd name="connsiteX3" fmla="*/ 0 w 3696445"/>
              <a:gd name="connsiteY3" fmla="*/ 380880 h 380880"/>
              <a:gd name="connsiteX4" fmla="*/ 0 w 3696445"/>
              <a:gd name="connsiteY4" fmla="*/ 0 h 38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6445" h="380880">
                <a:moveTo>
                  <a:pt x="0" y="0"/>
                </a:moveTo>
                <a:lnTo>
                  <a:pt x="3696445" y="0"/>
                </a:lnTo>
                <a:lnTo>
                  <a:pt x="3696445" y="380880"/>
                </a:lnTo>
                <a:lnTo>
                  <a:pt x="0" y="3808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7362" tIns="29210" rIns="163576" bIns="29210" numCol="1" spcCol="1270" anchor="t" anchorCtr="0">
            <a:noAutofit/>
          </a:bodyPr>
          <a:lstStyle/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s-ES_tradnl" sz="1800" b="0" i="0" kern="1200" smtClean="0"/>
              <a:t>Tía Portal V13.</a:t>
            </a:r>
            <a:endParaRPr lang="es-ES" sz="1800" kern="1200"/>
          </a:p>
        </p:txBody>
      </p:sp>
      <p:sp>
        <p:nvSpPr>
          <p:cNvPr id="10" name="Freeform 9"/>
          <p:cNvSpPr/>
          <p:nvPr/>
        </p:nvSpPr>
        <p:spPr>
          <a:xfrm>
            <a:off x="1154955" y="3571624"/>
            <a:ext cx="3696445" cy="551655"/>
          </a:xfrm>
          <a:custGeom>
            <a:avLst/>
            <a:gdLst>
              <a:gd name="connsiteX0" fmla="*/ 0 w 3696445"/>
              <a:gd name="connsiteY0" fmla="*/ 91944 h 551655"/>
              <a:gd name="connsiteX1" fmla="*/ 91944 w 3696445"/>
              <a:gd name="connsiteY1" fmla="*/ 0 h 551655"/>
              <a:gd name="connsiteX2" fmla="*/ 3604501 w 3696445"/>
              <a:gd name="connsiteY2" fmla="*/ 0 h 551655"/>
              <a:gd name="connsiteX3" fmla="*/ 3696445 w 3696445"/>
              <a:gd name="connsiteY3" fmla="*/ 91944 h 551655"/>
              <a:gd name="connsiteX4" fmla="*/ 3696445 w 3696445"/>
              <a:gd name="connsiteY4" fmla="*/ 459711 h 551655"/>
              <a:gd name="connsiteX5" fmla="*/ 3604501 w 3696445"/>
              <a:gd name="connsiteY5" fmla="*/ 551655 h 551655"/>
              <a:gd name="connsiteX6" fmla="*/ 91944 w 3696445"/>
              <a:gd name="connsiteY6" fmla="*/ 551655 h 551655"/>
              <a:gd name="connsiteX7" fmla="*/ 0 w 3696445"/>
              <a:gd name="connsiteY7" fmla="*/ 459711 h 551655"/>
              <a:gd name="connsiteX8" fmla="*/ 0 w 3696445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96445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3604501" y="0"/>
                </a:lnTo>
                <a:cubicBezTo>
                  <a:pt x="3655280" y="0"/>
                  <a:pt x="3696445" y="41165"/>
                  <a:pt x="3696445" y="91944"/>
                </a:cubicBezTo>
                <a:lnTo>
                  <a:pt x="3696445" y="459711"/>
                </a:lnTo>
                <a:cubicBezTo>
                  <a:pt x="3696445" y="510490"/>
                  <a:pt x="3655280" y="551655"/>
                  <a:pt x="3604501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313969"/>
              <a:satOff val="-8924"/>
              <a:lumOff val="-3726"/>
              <a:alphaOff val="0"/>
            </a:schemeClr>
          </a:fillRef>
          <a:effectRef idx="0">
            <a:schemeClr val="accent5">
              <a:hueOff val="-1313969"/>
              <a:satOff val="-8924"/>
              <a:lumOff val="-372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560" tIns="114560" rIns="114560" bIns="114560" numCol="1" spcCol="1270" anchor="ctr" anchorCtr="0">
            <a:noAutofit/>
          </a:bodyPr>
          <a:lstStyle/>
          <a:p>
            <a:pPr lvl="0" algn="l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2300" b="0" i="0" kern="1200" dirty="0" smtClean="0"/>
              <a:t>Lazo de Control .</a:t>
            </a:r>
            <a:endParaRPr lang="es-ES" sz="23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1154955" y="4123280"/>
            <a:ext cx="3696445" cy="380880"/>
          </a:xfrm>
          <a:custGeom>
            <a:avLst/>
            <a:gdLst>
              <a:gd name="connsiteX0" fmla="*/ 0 w 3696445"/>
              <a:gd name="connsiteY0" fmla="*/ 0 h 380880"/>
              <a:gd name="connsiteX1" fmla="*/ 3696445 w 3696445"/>
              <a:gd name="connsiteY1" fmla="*/ 0 h 380880"/>
              <a:gd name="connsiteX2" fmla="*/ 3696445 w 3696445"/>
              <a:gd name="connsiteY2" fmla="*/ 380880 h 380880"/>
              <a:gd name="connsiteX3" fmla="*/ 0 w 3696445"/>
              <a:gd name="connsiteY3" fmla="*/ 380880 h 380880"/>
              <a:gd name="connsiteX4" fmla="*/ 0 w 3696445"/>
              <a:gd name="connsiteY4" fmla="*/ 0 h 38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6445" h="380880">
                <a:moveTo>
                  <a:pt x="0" y="0"/>
                </a:moveTo>
                <a:lnTo>
                  <a:pt x="3696445" y="0"/>
                </a:lnTo>
                <a:lnTo>
                  <a:pt x="3696445" y="380880"/>
                </a:lnTo>
                <a:lnTo>
                  <a:pt x="0" y="3808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7362" tIns="29210" rIns="163576" bIns="29210" numCol="1" spcCol="1270" anchor="t" anchorCtr="0">
            <a:noAutofit/>
          </a:bodyPr>
          <a:lstStyle/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s-ES_tradnl" sz="1800" b="0" i="0" kern="1200" smtClean="0"/>
              <a:t>Tipo de control.</a:t>
            </a:r>
            <a:endParaRPr lang="es-ES" sz="1800" kern="1200"/>
          </a:p>
        </p:txBody>
      </p:sp>
      <p:sp>
        <p:nvSpPr>
          <p:cNvPr id="12" name="Freeform 11"/>
          <p:cNvSpPr/>
          <p:nvPr/>
        </p:nvSpPr>
        <p:spPr>
          <a:xfrm>
            <a:off x="1154955" y="4504160"/>
            <a:ext cx="3696445" cy="551655"/>
          </a:xfrm>
          <a:custGeom>
            <a:avLst/>
            <a:gdLst>
              <a:gd name="connsiteX0" fmla="*/ 0 w 3696445"/>
              <a:gd name="connsiteY0" fmla="*/ 91944 h 551655"/>
              <a:gd name="connsiteX1" fmla="*/ 91944 w 3696445"/>
              <a:gd name="connsiteY1" fmla="*/ 0 h 551655"/>
              <a:gd name="connsiteX2" fmla="*/ 3604501 w 3696445"/>
              <a:gd name="connsiteY2" fmla="*/ 0 h 551655"/>
              <a:gd name="connsiteX3" fmla="*/ 3696445 w 3696445"/>
              <a:gd name="connsiteY3" fmla="*/ 91944 h 551655"/>
              <a:gd name="connsiteX4" fmla="*/ 3696445 w 3696445"/>
              <a:gd name="connsiteY4" fmla="*/ 459711 h 551655"/>
              <a:gd name="connsiteX5" fmla="*/ 3604501 w 3696445"/>
              <a:gd name="connsiteY5" fmla="*/ 551655 h 551655"/>
              <a:gd name="connsiteX6" fmla="*/ 91944 w 3696445"/>
              <a:gd name="connsiteY6" fmla="*/ 551655 h 551655"/>
              <a:gd name="connsiteX7" fmla="*/ 0 w 3696445"/>
              <a:gd name="connsiteY7" fmla="*/ 459711 h 551655"/>
              <a:gd name="connsiteX8" fmla="*/ 0 w 3696445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96445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3604501" y="0"/>
                </a:lnTo>
                <a:cubicBezTo>
                  <a:pt x="3655280" y="0"/>
                  <a:pt x="3696445" y="41165"/>
                  <a:pt x="3696445" y="91944"/>
                </a:cubicBezTo>
                <a:lnTo>
                  <a:pt x="3696445" y="459711"/>
                </a:lnTo>
                <a:cubicBezTo>
                  <a:pt x="3696445" y="510490"/>
                  <a:pt x="3655280" y="551655"/>
                  <a:pt x="3604501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627937"/>
              <a:satOff val="-17848"/>
              <a:lumOff val="-7451"/>
              <a:alphaOff val="0"/>
            </a:schemeClr>
          </a:fillRef>
          <a:effectRef idx="0">
            <a:schemeClr val="accent5">
              <a:hueOff val="-2627937"/>
              <a:satOff val="-17848"/>
              <a:lumOff val="-745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560" tIns="114560" rIns="114560" bIns="114560" numCol="1" spcCol="1270" anchor="ctr" anchorCtr="0">
            <a:noAutofit/>
          </a:bodyPr>
          <a:lstStyle/>
          <a:p>
            <a:pPr lvl="0" algn="l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2300" b="0" i="0" kern="1200" dirty="0" smtClean="0"/>
              <a:t>Pruebas en campo.</a:t>
            </a:r>
            <a:endParaRPr lang="es-ES" sz="23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1154955" y="5055815"/>
            <a:ext cx="3696445" cy="928395"/>
          </a:xfrm>
          <a:custGeom>
            <a:avLst/>
            <a:gdLst>
              <a:gd name="connsiteX0" fmla="*/ 0 w 3696445"/>
              <a:gd name="connsiteY0" fmla="*/ 0 h 928395"/>
              <a:gd name="connsiteX1" fmla="*/ 3696445 w 3696445"/>
              <a:gd name="connsiteY1" fmla="*/ 0 h 928395"/>
              <a:gd name="connsiteX2" fmla="*/ 3696445 w 3696445"/>
              <a:gd name="connsiteY2" fmla="*/ 928395 h 928395"/>
              <a:gd name="connsiteX3" fmla="*/ 0 w 3696445"/>
              <a:gd name="connsiteY3" fmla="*/ 928395 h 928395"/>
              <a:gd name="connsiteX4" fmla="*/ 0 w 3696445"/>
              <a:gd name="connsiteY4" fmla="*/ 0 h 92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6445" h="928395">
                <a:moveTo>
                  <a:pt x="0" y="0"/>
                </a:moveTo>
                <a:lnTo>
                  <a:pt x="3696445" y="0"/>
                </a:lnTo>
                <a:lnTo>
                  <a:pt x="3696445" y="928395"/>
                </a:lnTo>
                <a:lnTo>
                  <a:pt x="0" y="9283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7362" tIns="29210" rIns="163576" bIns="29210" numCol="1" spcCol="1270" anchor="t" anchorCtr="0">
            <a:noAutofit/>
          </a:bodyPr>
          <a:lstStyle/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s-ES_tradnl" sz="1800" b="0" i="0" kern="1200" smtClean="0"/>
              <a:t>Medición</a:t>
            </a:r>
            <a:endParaRPr lang="es-ES" sz="1800" kern="1200"/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s-ES_tradnl" sz="1800" b="0" i="0" kern="1200" smtClean="0"/>
              <a:t>Corte</a:t>
            </a:r>
            <a:endParaRPr lang="es-ES" sz="1800" kern="1200"/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s-ES_tradnl" sz="1800" b="0" i="0" kern="1200" smtClean="0"/>
              <a:t>Seguridad</a:t>
            </a:r>
            <a:endParaRPr lang="es-ES" sz="1800" kern="1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653" y="2408767"/>
            <a:ext cx="6193884" cy="32144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653" y="2408767"/>
            <a:ext cx="6257925" cy="3214490"/>
          </a:xfrm>
          <a:prstGeom prst="rect">
            <a:avLst/>
          </a:prstGeom>
        </p:spPr>
      </p:pic>
      <p:pic>
        <p:nvPicPr>
          <p:cNvPr id="18" name="Imagen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5515793" y="2639089"/>
            <a:ext cx="3132467" cy="2757820"/>
          </a:xfrm>
          <a:prstGeom prst="rect">
            <a:avLst/>
          </a:prstGeom>
        </p:spPr>
      </p:pic>
      <p:pic>
        <p:nvPicPr>
          <p:cNvPr id="19" name="Imagen 105"/>
          <p:cNvPicPr/>
          <p:nvPr/>
        </p:nvPicPr>
        <p:blipFill rotWithShape="1">
          <a:blip r:embed="rId5"/>
          <a:srcRect r="12367"/>
          <a:stretch/>
        </p:blipFill>
        <p:spPr>
          <a:xfrm>
            <a:off x="8648260" y="2642496"/>
            <a:ext cx="2812674" cy="275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1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Agenda</a:t>
            </a:r>
            <a:endParaRPr lang="es-ES" dirty="0"/>
          </a:p>
        </p:txBody>
      </p:sp>
      <p:sp>
        <p:nvSpPr>
          <p:cNvPr id="6" name="Freeform 5"/>
          <p:cNvSpPr/>
          <p:nvPr/>
        </p:nvSpPr>
        <p:spPr>
          <a:xfrm>
            <a:off x="1154955" y="2603500"/>
            <a:ext cx="8761412" cy="632215"/>
          </a:xfrm>
          <a:custGeom>
            <a:avLst/>
            <a:gdLst>
              <a:gd name="connsiteX0" fmla="*/ 0 w 8761412"/>
              <a:gd name="connsiteY0" fmla="*/ 63222 h 632215"/>
              <a:gd name="connsiteX1" fmla="*/ 63222 w 8761412"/>
              <a:gd name="connsiteY1" fmla="*/ 0 h 632215"/>
              <a:gd name="connsiteX2" fmla="*/ 8698191 w 8761412"/>
              <a:gd name="connsiteY2" fmla="*/ 0 h 632215"/>
              <a:gd name="connsiteX3" fmla="*/ 8761413 w 8761412"/>
              <a:gd name="connsiteY3" fmla="*/ 63222 h 632215"/>
              <a:gd name="connsiteX4" fmla="*/ 8761412 w 8761412"/>
              <a:gd name="connsiteY4" fmla="*/ 568994 h 632215"/>
              <a:gd name="connsiteX5" fmla="*/ 8698190 w 8761412"/>
              <a:gd name="connsiteY5" fmla="*/ 632216 h 632215"/>
              <a:gd name="connsiteX6" fmla="*/ 63222 w 8761412"/>
              <a:gd name="connsiteY6" fmla="*/ 632215 h 632215"/>
              <a:gd name="connsiteX7" fmla="*/ 0 w 8761412"/>
              <a:gd name="connsiteY7" fmla="*/ 568993 h 632215"/>
              <a:gd name="connsiteX8" fmla="*/ 0 w 8761412"/>
              <a:gd name="connsiteY8" fmla="*/ 63222 h 63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1412" h="632215">
                <a:moveTo>
                  <a:pt x="0" y="63222"/>
                </a:moveTo>
                <a:cubicBezTo>
                  <a:pt x="0" y="28305"/>
                  <a:pt x="28305" y="0"/>
                  <a:pt x="63222" y="0"/>
                </a:cubicBezTo>
                <a:lnTo>
                  <a:pt x="8698191" y="0"/>
                </a:lnTo>
                <a:cubicBezTo>
                  <a:pt x="8733108" y="0"/>
                  <a:pt x="8761413" y="28305"/>
                  <a:pt x="8761413" y="63222"/>
                </a:cubicBezTo>
                <a:cubicBezTo>
                  <a:pt x="8761413" y="231813"/>
                  <a:pt x="8761412" y="400403"/>
                  <a:pt x="8761412" y="568994"/>
                </a:cubicBezTo>
                <a:cubicBezTo>
                  <a:pt x="8761412" y="603911"/>
                  <a:pt x="8733107" y="632216"/>
                  <a:pt x="8698190" y="632216"/>
                </a:cubicBezTo>
                <a:lnTo>
                  <a:pt x="63222" y="632215"/>
                </a:lnTo>
                <a:cubicBezTo>
                  <a:pt x="28305" y="632215"/>
                  <a:pt x="0" y="603910"/>
                  <a:pt x="0" y="568993"/>
                </a:cubicBezTo>
                <a:lnTo>
                  <a:pt x="0" y="63222"/>
                </a:lnTo>
                <a:close/>
              </a:path>
            </a:pathLst>
          </a:custGeom>
        </p:spPr>
        <p:style>
          <a:lnRef idx="2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5993" tIns="110490" rIns="110491" bIns="110490" numCol="1" spcCol="1270" anchor="ctr" anchorCtr="0">
            <a:noAutofit/>
          </a:bodyPr>
          <a:lstStyle/>
          <a:p>
            <a:pPr lvl="0" algn="l" defTabSz="12890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2900" b="0" i="0" kern="1200" dirty="0" smtClean="0"/>
              <a:t>Introducción</a:t>
            </a:r>
            <a:endParaRPr lang="es-ES" sz="2900" kern="1200" dirty="0"/>
          </a:p>
        </p:txBody>
      </p:sp>
      <p:sp>
        <p:nvSpPr>
          <p:cNvPr id="7" name="Rounded Rectangle 6"/>
          <p:cNvSpPr/>
          <p:nvPr/>
        </p:nvSpPr>
        <p:spPr>
          <a:xfrm>
            <a:off x="1218176" y="2666721"/>
            <a:ext cx="1752282" cy="505772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1154955" y="3298937"/>
            <a:ext cx="8761412" cy="632215"/>
          </a:xfrm>
          <a:custGeom>
            <a:avLst/>
            <a:gdLst>
              <a:gd name="connsiteX0" fmla="*/ 0 w 8761412"/>
              <a:gd name="connsiteY0" fmla="*/ 63222 h 632215"/>
              <a:gd name="connsiteX1" fmla="*/ 63222 w 8761412"/>
              <a:gd name="connsiteY1" fmla="*/ 0 h 632215"/>
              <a:gd name="connsiteX2" fmla="*/ 8698191 w 8761412"/>
              <a:gd name="connsiteY2" fmla="*/ 0 h 632215"/>
              <a:gd name="connsiteX3" fmla="*/ 8761413 w 8761412"/>
              <a:gd name="connsiteY3" fmla="*/ 63222 h 632215"/>
              <a:gd name="connsiteX4" fmla="*/ 8761412 w 8761412"/>
              <a:gd name="connsiteY4" fmla="*/ 568994 h 632215"/>
              <a:gd name="connsiteX5" fmla="*/ 8698190 w 8761412"/>
              <a:gd name="connsiteY5" fmla="*/ 632216 h 632215"/>
              <a:gd name="connsiteX6" fmla="*/ 63222 w 8761412"/>
              <a:gd name="connsiteY6" fmla="*/ 632215 h 632215"/>
              <a:gd name="connsiteX7" fmla="*/ 0 w 8761412"/>
              <a:gd name="connsiteY7" fmla="*/ 568993 h 632215"/>
              <a:gd name="connsiteX8" fmla="*/ 0 w 8761412"/>
              <a:gd name="connsiteY8" fmla="*/ 63222 h 63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1412" h="632215">
                <a:moveTo>
                  <a:pt x="0" y="63222"/>
                </a:moveTo>
                <a:cubicBezTo>
                  <a:pt x="0" y="28305"/>
                  <a:pt x="28305" y="0"/>
                  <a:pt x="63222" y="0"/>
                </a:cubicBezTo>
                <a:lnTo>
                  <a:pt x="8698191" y="0"/>
                </a:lnTo>
                <a:cubicBezTo>
                  <a:pt x="8733108" y="0"/>
                  <a:pt x="8761413" y="28305"/>
                  <a:pt x="8761413" y="63222"/>
                </a:cubicBezTo>
                <a:cubicBezTo>
                  <a:pt x="8761413" y="231813"/>
                  <a:pt x="8761412" y="400403"/>
                  <a:pt x="8761412" y="568994"/>
                </a:cubicBezTo>
                <a:cubicBezTo>
                  <a:pt x="8761412" y="603911"/>
                  <a:pt x="8733107" y="632216"/>
                  <a:pt x="8698190" y="632216"/>
                </a:cubicBezTo>
                <a:lnTo>
                  <a:pt x="63222" y="632215"/>
                </a:lnTo>
                <a:cubicBezTo>
                  <a:pt x="28305" y="632215"/>
                  <a:pt x="0" y="603910"/>
                  <a:pt x="0" y="568993"/>
                </a:cubicBezTo>
                <a:lnTo>
                  <a:pt x="0" y="63222"/>
                </a:lnTo>
                <a:close/>
              </a:path>
            </a:pathLst>
          </a:custGeom>
        </p:spPr>
        <p:style>
          <a:lnRef idx="2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5993" tIns="110490" rIns="110491" bIns="110490" numCol="1" spcCol="1270" anchor="ctr" anchorCtr="0">
            <a:noAutofit/>
          </a:bodyPr>
          <a:lstStyle/>
          <a:p>
            <a:pPr lvl="0" algn="l" defTabSz="12890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2900" b="0" i="0" kern="1200" dirty="0" smtClean="0"/>
              <a:t>Objetivos y Alcances</a:t>
            </a:r>
            <a:endParaRPr lang="es-ES" sz="2900" kern="1200" dirty="0"/>
          </a:p>
        </p:txBody>
      </p:sp>
      <p:sp>
        <p:nvSpPr>
          <p:cNvPr id="9" name="Rounded Rectangle 8"/>
          <p:cNvSpPr/>
          <p:nvPr/>
        </p:nvSpPr>
        <p:spPr>
          <a:xfrm>
            <a:off x="1218176" y="3362158"/>
            <a:ext cx="1752282" cy="505772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1154955" y="3994374"/>
            <a:ext cx="8761412" cy="632215"/>
          </a:xfrm>
          <a:custGeom>
            <a:avLst/>
            <a:gdLst>
              <a:gd name="connsiteX0" fmla="*/ 0 w 8761412"/>
              <a:gd name="connsiteY0" fmla="*/ 63222 h 632215"/>
              <a:gd name="connsiteX1" fmla="*/ 63222 w 8761412"/>
              <a:gd name="connsiteY1" fmla="*/ 0 h 632215"/>
              <a:gd name="connsiteX2" fmla="*/ 8698191 w 8761412"/>
              <a:gd name="connsiteY2" fmla="*/ 0 h 632215"/>
              <a:gd name="connsiteX3" fmla="*/ 8761413 w 8761412"/>
              <a:gd name="connsiteY3" fmla="*/ 63222 h 632215"/>
              <a:gd name="connsiteX4" fmla="*/ 8761412 w 8761412"/>
              <a:gd name="connsiteY4" fmla="*/ 568994 h 632215"/>
              <a:gd name="connsiteX5" fmla="*/ 8698190 w 8761412"/>
              <a:gd name="connsiteY5" fmla="*/ 632216 h 632215"/>
              <a:gd name="connsiteX6" fmla="*/ 63222 w 8761412"/>
              <a:gd name="connsiteY6" fmla="*/ 632215 h 632215"/>
              <a:gd name="connsiteX7" fmla="*/ 0 w 8761412"/>
              <a:gd name="connsiteY7" fmla="*/ 568993 h 632215"/>
              <a:gd name="connsiteX8" fmla="*/ 0 w 8761412"/>
              <a:gd name="connsiteY8" fmla="*/ 63222 h 63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1412" h="632215">
                <a:moveTo>
                  <a:pt x="0" y="63222"/>
                </a:moveTo>
                <a:cubicBezTo>
                  <a:pt x="0" y="28305"/>
                  <a:pt x="28305" y="0"/>
                  <a:pt x="63222" y="0"/>
                </a:cubicBezTo>
                <a:lnTo>
                  <a:pt x="8698191" y="0"/>
                </a:lnTo>
                <a:cubicBezTo>
                  <a:pt x="8733108" y="0"/>
                  <a:pt x="8761413" y="28305"/>
                  <a:pt x="8761413" y="63222"/>
                </a:cubicBezTo>
                <a:cubicBezTo>
                  <a:pt x="8761413" y="231813"/>
                  <a:pt x="8761412" y="400403"/>
                  <a:pt x="8761412" y="568994"/>
                </a:cubicBezTo>
                <a:cubicBezTo>
                  <a:pt x="8761412" y="603911"/>
                  <a:pt x="8733107" y="632216"/>
                  <a:pt x="8698190" y="632216"/>
                </a:cubicBezTo>
                <a:lnTo>
                  <a:pt x="63222" y="632215"/>
                </a:lnTo>
                <a:cubicBezTo>
                  <a:pt x="28305" y="632215"/>
                  <a:pt x="0" y="603910"/>
                  <a:pt x="0" y="568993"/>
                </a:cubicBezTo>
                <a:lnTo>
                  <a:pt x="0" y="63222"/>
                </a:lnTo>
                <a:close/>
              </a:path>
            </a:pathLst>
          </a:custGeom>
        </p:spPr>
        <p:style>
          <a:lnRef idx="2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5993" tIns="110490" rIns="110491" bIns="110490" numCol="1" spcCol="1270" anchor="ctr" anchorCtr="0">
            <a:noAutofit/>
          </a:bodyPr>
          <a:lstStyle/>
          <a:p>
            <a:pPr lvl="0" algn="l" defTabSz="12890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2900" b="0" i="0" kern="1200" dirty="0" smtClean="0"/>
              <a:t>Desarrollo del proyecto </a:t>
            </a:r>
            <a:endParaRPr lang="es-ES" sz="2900" kern="1200" dirty="0"/>
          </a:p>
        </p:txBody>
      </p:sp>
      <p:sp>
        <p:nvSpPr>
          <p:cNvPr id="11" name="Rounded Rectangle 10"/>
          <p:cNvSpPr/>
          <p:nvPr/>
        </p:nvSpPr>
        <p:spPr>
          <a:xfrm>
            <a:off x="1218176" y="4057596"/>
            <a:ext cx="1752282" cy="505772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1154955" y="4689811"/>
            <a:ext cx="8761412" cy="632215"/>
          </a:xfrm>
          <a:custGeom>
            <a:avLst/>
            <a:gdLst>
              <a:gd name="connsiteX0" fmla="*/ 0 w 8761412"/>
              <a:gd name="connsiteY0" fmla="*/ 63222 h 632215"/>
              <a:gd name="connsiteX1" fmla="*/ 63222 w 8761412"/>
              <a:gd name="connsiteY1" fmla="*/ 0 h 632215"/>
              <a:gd name="connsiteX2" fmla="*/ 8698191 w 8761412"/>
              <a:gd name="connsiteY2" fmla="*/ 0 h 632215"/>
              <a:gd name="connsiteX3" fmla="*/ 8761413 w 8761412"/>
              <a:gd name="connsiteY3" fmla="*/ 63222 h 632215"/>
              <a:gd name="connsiteX4" fmla="*/ 8761412 w 8761412"/>
              <a:gd name="connsiteY4" fmla="*/ 568994 h 632215"/>
              <a:gd name="connsiteX5" fmla="*/ 8698190 w 8761412"/>
              <a:gd name="connsiteY5" fmla="*/ 632216 h 632215"/>
              <a:gd name="connsiteX6" fmla="*/ 63222 w 8761412"/>
              <a:gd name="connsiteY6" fmla="*/ 632215 h 632215"/>
              <a:gd name="connsiteX7" fmla="*/ 0 w 8761412"/>
              <a:gd name="connsiteY7" fmla="*/ 568993 h 632215"/>
              <a:gd name="connsiteX8" fmla="*/ 0 w 8761412"/>
              <a:gd name="connsiteY8" fmla="*/ 63222 h 63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1412" h="632215">
                <a:moveTo>
                  <a:pt x="0" y="63222"/>
                </a:moveTo>
                <a:cubicBezTo>
                  <a:pt x="0" y="28305"/>
                  <a:pt x="28305" y="0"/>
                  <a:pt x="63222" y="0"/>
                </a:cubicBezTo>
                <a:lnTo>
                  <a:pt x="8698191" y="0"/>
                </a:lnTo>
                <a:cubicBezTo>
                  <a:pt x="8733108" y="0"/>
                  <a:pt x="8761413" y="28305"/>
                  <a:pt x="8761413" y="63222"/>
                </a:cubicBezTo>
                <a:cubicBezTo>
                  <a:pt x="8761413" y="231813"/>
                  <a:pt x="8761412" y="400403"/>
                  <a:pt x="8761412" y="568994"/>
                </a:cubicBezTo>
                <a:cubicBezTo>
                  <a:pt x="8761412" y="603911"/>
                  <a:pt x="8733107" y="632216"/>
                  <a:pt x="8698190" y="632216"/>
                </a:cubicBezTo>
                <a:lnTo>
                  <a:pt x="63222" y="632215"/>
                </a:lnTo>
                <a:cubicBezTo>
                  <a:pt x="28305" y="632215"/>
                  <a:pt x="0" y="603910"/>
                  <a:pt x="0" y="568993"/>
                </a:cubicBezTo>
                <a:lnTo>
                  <a:pt x="0" y="63222"/>
                </a:lnTo>
                <a:close/>
              </a:path>
            </a:pathLst>
          </a:custGeom>
        </p:spPr>
        <p:style>
          <a:lnRef idx="2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5993" tIns="110490" rIns="110491" bIns="110490" numCol="1" spcCol="1270" anchor="ctr" anchorCtr="0">
            <a:noAutofit/>
          </a:bodyPr>
          <a:lstStyle/>
          <a:p>
            <a:pPr lvl="0" algn="l" defTabSz="12890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2900" b="0" i="0" kern="1200" dirty="0" smtClean="0"/>
              <a:t>Análisis de Resultados </a:t>
            </a:r>
            <a:endParaRPr lang="es-ES" sz="2900" kern="1200" dirty="0"/>
          </a:p>
        </p:txBody>
      </p:sp>
      <p:sp>
        <p:nvSpPr>
          <p:cNvPr id="13" name="Rounded Rectangle 12"/>
          <p:cNvSpPr/>
          <p:nvPr/>
        </p:nvSpPr>
        <p:spPr>
          <a:xfrm>
            <a:off x="1218176" y="4753033"/>
            <a:ext cx="1752282" cy="505772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1154955" y="5385248"/>
            <a:ext cx="8761412" cy="632215"/>
          </a:xfrm>
          <a:custGeom>
            <a:avLst/>
            <a:gdLst>
              <a:gd name="connsiteX0" fmla="*/ 0 w 8761412"/>
              <a:gd name="connsiteY0" fmla="*/ 63222 h 632215"/>
              <a:gd name="connsiteX1" fmla="*/ 63222 w 8761412"/>
              <a:gd name="connsiteY1" fmla="*/ 0 h 632215"/>
              <a:gd name="connsiteX2" fmla="*/ 8698191 w 8761412"/>
              <a:gd name="connsiteY2" fmla="*/ 0 h 632215"/>
              <a:gd name="connsiteX3" fmla="*/ 8761413 w 8761412"/>
              <a:gd name="connsiteY3" fmla="*/ 63222 h 632215"/>
              <a:gd name="connsiteX4" fmla="*/ 8761412 w 8761412"/>
              <a:gd name="connsiteY4" fmla="*/ 568994 h 632215"/>
              <a:gd name="connsiteX5" fmla="*/ 8698190 w 8761412"/>
              <a:gd name="connsiteY5" fmla="*/ 632216 h 632215"/>
              <a:gd name="connsiteX6" fmla="*/ 63222 w 8761412"/>
              <a:gd name="connsiteY6" fmla="*/ 632215 h 632215"/>
              <a:gd name="connsiteX7" fmla="*/ 0 w 8761412"/>
              <a:gd name="connsiteY7" fmla="*/ 568993 h 632215"/>
              <a:gd name="connsiteX8" fmla="*/ 0 w 8761412"/>
              <a:gd name="connsiteY8" fmla="*/ 63222 h 63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1412" h="632215">
                <a:moveTo>
                  <a:pt x="0" y="63222"/>
                </a:moveTo>
                <a:cubicBezTo>
                  <a:pt x="0" y="28305"/>
                  <a:pt x="28305" y="0"/>
                  <a:pt x="63222" y="0"/>
                </a:cubicBezTo>
                <a:lnTo>
                  <a:pt x="8698191" y="0"/>
                </a:lnTo>
                <a:cubicBezTo>
                  <a:pt x="8733108" y="0"/>
                  <a:pt x="8761413" y="28305"/>
                  <a:pt x="8761413" y="63222"/>
                </a:cubicBezTo>
                <a:cubicBezTo>
                  <a:pt x="8761413" y="231813"/>
                  <a:pt x="8761412" y="400403"/>
                  <a:pt x="8761412" y="568994"/>
                </a:cubicBezTo>
                <a:cubicBezTo>
                  <a:pt x="8761412" y="603911"/>
                  <a:pt x="8733107" y="632216"/>
                  <a:pt x="8698190" y="632216"/>
                </a:cubicBezTo>
                <a:lnTo>
                  <a:pt x="63222" y="632215"/>
                </a:lnTo>
                <a:cubicBezTo>
                  <a:pt x="28305" y="632215"/>
                  <a:pt x="0" y="603910"/>
                  <a:pt x="0" y="568993"/>
                </a:cubicBezTo>
                <a:lnTo>
                  <a:pt x="0" y="63222"/>
                </a:lnTo>
                <a:close/>
              </a:path>
            </a:pathLst>
          </a:custGeom>
        </p:spPr>
        <p:style>
          <a:lnRef idx="2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5993" tIns="110490" rIns="110491" bIns="110490" numCol="1" spcCol="1270" anchor="ctr" anchorCtr="0">
            <a:noAutofit/>
          </a:bodyPr>
          <a:lstStyle/>
          <a:p>
            <a:pPr lvl="0" algn="l" defTabSz="12890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2900" b="0" i="0" kern="1200" dirty="0" smtClean="0"/>
              <a:t>Conclusiones y Recomendaciones</a:t>
            </a:r>
            <a:endParaRPr lang="es-ES" sz="2900" kern="1200" dirty="0"/>
          </a:p>
        </p:txBody>
      </p:sp>
      <p:sp>
        <p:nvSpPr>
          <p:cNvPr id="15" name="Rounded Rectangle 14"/>
          <p:cNvSpPr/>
          <p:nvPr/>
        </p:nvSpPr>
        <p:spPr>
          <a:xfrm>
            <a:off x="1218176" y="5448470"/>
            <a:ext cx="1752282" cy="505772"/>
          </a:xfrm>
          <a:prstGeom prst="roundRect">
            <a:avLst>
              <a:gd name="adj" fmla="val 10000"/>
            </a:avLst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B4E1C-50D7-484E-999C-26EDF59BFEDC}" type="datetime1">
              <a:rPr lang="en-US" smtClean="0"/>
              <a:t>3/1/2016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4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Análisis de Resultados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1005891" y="4421446"/>
            <a:ext cx="8825659" cy="2125014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s-ES_tradnl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_tradnl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/>
              <a:t>Funcionamiento de la planta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 smtClean="0"/>
              <a:t>Comparación del corte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 smtClean="0"/>
              <a:t>Análisis de precios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 smtClean="0"/>
              <a:t>Capacitación a los operarios</a:t>
            </a:r>
            <a:endParaRPr lang="es-ES_tradnl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F1FC-F646-4464-8B41-235B3D7C5346}" type="datetime1">
              <a:rPr lang="en-US" smtClean="0"/>
              <a:t>3/1/2016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5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589" y="960789"/>
            <a:ext cx="8761413" cy="706964"/>
          </a:xfrm>
        </p:spPr>
        <p:txBody>
          <a:bodyPr/>
          <a:lstStyle/>
          <a:p>
            <a:r>
              <a:rPr lang="es-ES_tradnl" dirty="0" smtClean="0"/>
              <a:t>Funcionamiento de la planta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DF53-B0F6-41A4-900C-7A6E70D8A5CD}" type="datetime1">
              <a:rPr lang="en-US" smtClean="0"/>
              <a:t>3/1/2016</a:t>
            </a:fld>
            <a:endParaRPr lang="en-US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65" y="2907498"/>
            <a:ext cx="5265489" cy="327942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238108" y="3555538"/>
            <a:ext cx="4412830" cy="837126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endParaRPr lang="es-ES_tradnl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_tradnl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sz="2900" dirty="0" smtClean="0"/>
              <a:t>Velocidad de arrastre</a:t>
            </a:r>
          </a:p>
          <a:p>
            <a:pPr marL="0" indent="0">
              <a:buNone/>
            </a:pPr>
            <a:endParaRPr lang="es-ES_tradnl" dirty="0" smtClean="0"/>
          </a:p>
          <a:p>
            <a:endParaRPr lang="es-ES_tradnl" dirty="0" smtClean="0"/>
          </a:p>
          <a:p>
            <a:endParaRPr lang="es-E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38108" y="2641140"/>
            <a:ext cx="4412830" cy="837126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endParaRPr lang="es-ES_tradnl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_tradnl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sz="2900" dirty="0" smtClean="0"/>
              <a:t>Entrada (Set Point)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32931" y="3710083"/>
            <a:ext cx="4412830" cy="83712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endParaRPr lang="es-ES_tradnl" dirty="0" smtClean="0"/>
          </a:p>
          <a:p>
            <a:pPr marL="0" indent="0">
              <a:buNone/>
            </a:pPr>
            <a:endParaRPr lang="es-ES_tradnl" sz="2900" dirty="0" smtClean="0"/>
          </a:p>
          <a:p>
            <a:pPr marL="0" indent="0">
              <a:buNone/>
            </a:pPr>
            <a:endParaRPr lang="es-ES_tradnl" dirty="0" smtClean="0"/>
          </a:p>
          <a:p>
            <a:endParaRPr lang="es-ES_tradnl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5204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Comparación de corte</a:t>
            </a:r>
            <a:endParaRPr lang="es-ES" dirty="0"/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32" b="6494"/>
          <a:stretch/>
        </p:blipFill>
        <p:spPr>
          <a:xfrm rot="5400000">
            <a:off x="1387522" y="3903021"/>
            <a:ext cx="2267989" cy="3508537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5E76-496C-4E18-9BDB-12C197130335}" type="datetime1">
              <a:rPr lang="en-US" smtClean="0"/>
              <a:t>3/1/2016</a:t>
            </a:fld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49" y="2111726"/>
            <a:ext cx="3508537" cy="2411569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>
            <a:off x="4713666" y="2994338"/>
            <a:ext cx="1403797" cy="502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 derecha 6"/>
          <p:cNvSpPr/>
          <p:nvPr/>
        </p:nvSpPr>
        <p:spPr>
          <a:xfrm>
            <a:off x="4713667" y="5312596"/>
            <a:ext cx="1403797" cy="502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194" y="2132243"/>
            <a:ext cx="4515117" cy="222646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0193" y="4492911"/>
            <a:ext cx="4515117" cy="23450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30759" y="3600355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Máquina</a:t>
            </a:r>
            <a:r>
              <a:rPr lang="es-ES_tradnl" dirty="0" smtClean="0"/>
              <a:t> </a:t>
            </a:r>
            <a:r>
              <a:rPr lang="es-ES_tradnl" dirty="0" smtClean="0"/>
              <a:t>Industrial </a:t>
            </a:r>
            <a:endParaRPr lang="es-ES" dirty="0"/>
          </a:p>
        </p:txBody>
      </p:sp>
      <p:sp>
        <p:nvSpPr>
          <p:cNvPr id="11" name="TextBox 9"/>
          <p:cNvSpPr txBox="1"/>
          <p:nvPr/>
        </p:nvSpPr>
        <p:spPr>
          <a:xfrm>
            <a:off x="4430759" y="603472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Proceso </a:t>
            </a:r>
            <a:r>
              <a:rPr lang="es-ES_tradnl" dirty="0" smtClean="0"/>
              <a:t>Industria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6743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589" y="960789"/>
            <a:ext cx="8761413" cy="706964"/>
          </a:xfrm>
        </p:spPr>
        <p:txBody>
          <a:bodyPr/>
          <a:lstStyle/>
          <a:p>
            <a:r>
              <a:rPr lang="es-ES_tradnl" dirty="0" smtClean="0"/>
              <a:t>Análisis de costos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DF53-B0F6-41A4-900C-7A6E70D8A5CD}" type="datetime1">
              <a:rPr lang="en-US" smtClean="0"/>
              <a:t>3/1/2016</a:t>
            </a:fld>
            <a:endParaRPr lang="en-U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80" y="2136498"/>
            <a:ext cx="5593673" cy="472150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75" y="2136498"/>
            <a:ext cx="6014558" cy="472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5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589" y="960789"/>
            <a:ext cx="8761413" cy="706964"/>
          </a:xfrm>
        </p:spPr>
        <p:txBody>
          <a:bodyPr/>
          <a:lstStyle/>
          <a:p>
            <a:r>
              <a:rPr lang="es-ES_tradnl" dirty="0" smtClean="0"/>
              <a:t>Análisis de costos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DF53-B0F6-41A4-900C-7A6E70D8A5CD}" type="datetime1">
              <a:rPr lang="en-US" smtClean="0"/>
              <a:t>3/1/2016</a:t>
            </a:fld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454" y="3480959"/>
            <a:ext cx="4590551" cy="132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Capacitación a los operarios</a:t>
            </a:r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5E76-496C-4E18-9BDB-12C197130335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3" name="Flecha derecha 2"/>
          <p:cNvSpPr/>
          <p:nvPr/>
        </p:nvSpPr>
        <p:spPr>
          <a:xfrm>
            <a:off x="3425779" y="3245475"/>
            <a:ext cx="579551" cy="264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48" y="2442725"/>
            <a:ext cx="2554643" cy="1915983"/>
          </a:xfrm>
          <a:prstGeom prst="rect">
            <a:avLst/>
          </a:prstGeom>
        </p:spPr>
      </p:pic>
      <p:pic>
        <p:nvPicPr>
          <p:cNvPr id="14" name="Marcador de contenido 1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161" y="2442725"/>
            <a:ext cx="2624996" cy="1968747"/>
          </a:xfrm>
        </p:spPr>
      </p:pic>
      <p:sp>
        <p:nvSpPr>
          <p:cNvPr id="15" name="Flecha derecha 14"/>
          <p:cNvSpPr/>
          <p:nvPr/>
        </p:nvSpPr>
        <p:spPr>
          <a:xfrm>
            <a:off x="6965323" y="3245474"/>
            <a:ext cx="579551" cy="264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769" y="2392549"/>
            <a:ext cx="2688446" cy="201633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48" y="4851816"/>
            <a:ext cx="2554643" cy="1542245"/>
          </a:xfrm>
          <a:prstGeom prst="rect">
            <a:avLst/>
          </a:prstGeom>
        </p:spPr>
      </p:pic>
      <p:sp>
        <p:nvSpPr>
          <p:cNvPr id="19" name="Flecha derecha 18"/>
          <p:cNvSpPr/>
          <p:nvPr/>
        </p:nvSpPr>
        <p:spPr>
          <a:xfrm>
            <a:off x="3425778" y="5642254"/>
            <a:ext cx="579551" cy="264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lecha derecha 19"/>
          <p:cNvSpPr/>
          <p:nvPr/>
        </p:nvSpPr>
        <p:spPr>
          <a:xfrm>
            <a:off x="6965322" y="5767821"/>
            <a:ext cx="579551" cy="264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4" y="4851816"/>
            <a:ext cx="2554643" cy="151326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769" y="4851816"/>
            <a:ext cx="2688446" cy="15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5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Conclusiones y Recomendaciones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1005891" y="4421446"/>
            <a:ext cx="8825659" cy="2125014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s-ES_tradnl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_tradnl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 smtClean="0"/>
              <a:t>Conclusiones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 smtClean="0"/>
              <a:t>Recomendaciones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F1FC-F646-4464-8B41-235B3D7C5346}" type="datetime1">
              <a:rPr lang="en-US" smtClean="0"/>
              <a:t>3/1/2016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14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Conclusiones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10139817" cy="3416300"/>
          </a:xfrm>
        </p:spPr>
        <p:txBody>
          <a:bodyPr>
            <a:normAutofit/>
          </a:bodyPr>
          <a:lstStyle/>
          <a:p>
            <a:pPr lvl="0" algn="just"/>
            <a:r>
              <a:rPr lang="es-EC" dirty="0"/>
              <a:t>Al realizar la construcción de la máquina cortadora de filos PVC, se cubre con las necesidades que se plantearon en el capítulo 1, dando correcto funcionamiento, un manejo interactivo y sencillo del panel para el uso de los operarios.  </a:t>
            </a:r>
            <a:endParaRPr lang="es-ES" dirty="0"/>
          </a:p>
          <a:p>
            <a:pPr algn="just"/>
            <a:r>
              <a:rPr lang="es-EC" dirty="0"/>
              <a:t>Con las pruebas realizadas muestra que el tiempo requerido del operador en el corte de filos PVC es de 1 a 2 minutos al contrario del corte artesanal que se realizaba en la empresa EmFALU, requiriendo 30 minutos de la intervención del personal al requerir un corte.</a:t>
            </a:r>
            <a:endParaRPr lang="es-ES" dirty="0"/>
          </a:p>
          <a:p>
            <a:pPr lvl="0" algn="just"/>
            <a:r>
              <a:rPr lang="es-EC" dirty="0" smtClean="0"/>
              <a:t>Debido </a:t>
            </a:r>
            <a:r>
              <a:rPr lang="es-EC" dirty="0"/>
              <a:t>al clima, y el sector donde está ubicada la empresa EmFALU (valle de los Chillos) un lugar propenso a caída de rayos, la MÁQUINA cuenta con punto a tierra, por seguridad del operario que no tenga una descarga eléctrica y cuido ante quema de los elementos de la máquina.</a:t>
            </a:r>
            <a:endParaRPr lang="es-ES" dirty="0"/>
          </a:p>
          <a:p>
            <a:pPr algn="just"/>
            <a:endParaRPr lang="es-ES_tradnl" dirty="0" smtClean="0"/>
          </a:p>
          <a:p>
            <a:pPr algn="just"/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DF53-B0F6-41A4-900C-7A6E70D8A5CD}" type="datetime1">
              <a:rPr lang="en-US" smtClean="0"/>
              <a:t>3/1/2016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69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Recomendaciones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10139817" cy="3416300"/>
          </a:xfrm>
        </p:spPr>
        <p:txBody>
          <a:bodyPr>
            <a:normAutofit/>
          </a:bodyPr>
          <a:lstStyle/>
          <a:p>
            <a:pPr lvl="0"/>
            <a:r>
              <a:rPr lang="es-EC" dirty="0"/>
              <a:t>Se recomienda calibrar los dispositivos que intervienen dentro del proceso de corte con la finalidad de evitar posibles daños a la materia prima y al operador de la máquina, así como realizar una inspección minuciosa del estado de los equipos para conocer sus deficiencias.</a:t>
            </a:r>
            <a:endParaRPr lang="es-ES" dirty="0"/>
          </a:p>
          <a:p>
            <a:pPr lvl="0" algn="just"/>
            <a:r>
              <a:rPr lang="es-EC" dirty="0" smtClean="0"/>
              <a:t>Debido </a:t>
            </a:r>
            <a:r>
              <a:rPr lang="es-EC" dirty="0"/>
              <a:t>al clima, y el sector donde está ubicada la empresa EmFALU (valle de los Chillos) un lugar propenso a caída de rayos, la MÁQUINA cuenta con punto a tierra, por seguridad del operario que no tenga una descarga eléctrica y cuido ante quema de los elementos de la máquina</a:t>
            </a:r>
            <a:r>
              <a:rPr lang="es-EC" dirty="0" smtClean="0"/>
              <a:t>.</a:t>
            </a:r>
          </a:p>
          <a:p>
            <a:pPr algn="just"/>
            <a:r>
              <a:rPr lang="es-EC" dirty="0"/>
              <a:t>Para una mejora de la máquina se recomienda automatizar las regletas usadas para la variación de la medida en el corte de PVC.</a:t>
            </a:r>
            <a:endParaRPr lang="es-ES" dirty="0"/>
          </a:p>
          <a:p>
            <a:pPr lvl="0" algn="just"/>
            <a:endParaRPr lang="es-ES" dirty="0"/>
          </a:p>
          <a:p>
            <a:pPr algn="just"/>
            <a:endParaRPr lang="es-ES_tradnl" dirty="0" smtClean="0"/>
          </a:p>
          <a:p>
            <a:pPr algn="just"/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DF53-B0F6-41A4-900C-7A6E70D8A5CD}" type="datetime1">
              <a:rPr lang="en-US" smtClean="0"/>
              <a:t>3/1/2016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82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Ensamble y Construcción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s-ES_tradnl" dirty="0" smtClean="0"/>
          </a:p>
          <a:p>
            <a:endParaRPr lang="es-ES_tradnl" dirty="0" smtClean="0"/>
          </a:p>
          <a:p>
            <a:pPr lvl="1"/>
            <a:endParaRPr lang="es-ES" dirty="0" smtClean="0"/>
          </a:p>
          <a:p>
            <a:pPr lvl="1"/>
            <a:endParaRPr lang="es-E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_tradnl" dirty="0" smtClean="0"/>
              <a:t>Resultado final de construcción </a:t>
            </a:r>
          </a:p>
          <a:p>
            <a:endParaRPr lang="es-ES_tradnl" dirty="0"/>
          </a:p>
          <a:p>
            <a:r>
              <a:rPr lang="es-ES_tradnl" dirty="0" smtClean="0"/>
              <a:t>Video demostrativo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DF53-B0F6-41A4-900C-7A6E70D8A5CD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30867" y="6214533"/>
            <a:ext cx="796713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500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Introducción </a:t>
            </a:r>
            <a:endParaRPr lang="es-E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1070287" y="5538815"/>
            <a:ext cx="8825659" cy="16764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 smtClean="0"/>
              <a:t>Materia prima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 smtClean="0"/>
              <a:t>Necesidades del Cliente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 smtClean="0"/>
              <a:t>Realidad del mercado industrial nacional</a:t>
            </a:r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F1FC-F646-4464-8B41-235B3D7C5346}" type="datetime1">
              <a:rPr lang="en-US" smtClean="0"/>
              <a:t>3/1/2016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34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F1FC-F646-4464-8B41-235B3D7C5346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3000016" y="1924146"/>
            <a:ext cx="52389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GRACIAS</a:t>
            </a:r>
            <a:endParaRPr lang="es-ES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0555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31335"/>
            <a:ext cx="8761413" cy="706964"/>
          </a:xfrm>
        </p:spPr>
        <p:txBody>
          <a:bodyPr/>
          <a:lstStyle/>
          <a:p>
            <a:r>
              <a:rPr lang="es-ES_tradnl" dirty="0" smtClean="0"/>
              <a:t>Materia Prima</a:t>
            </a:r>
            <a:endParaRPr lang="es-E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774" y="2423194"/>
            <a:ext cx="3373075" cy="252980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DF53-B0F6-41A4-900C-7A6E70D8A5CD}" type="datetime1">
              <a:rPr lang="en-US" smtClean="0"/>
              <a:t>3/1/2016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3" y="2423194"/>
            <a:ext cx="4210353" cy="315776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749140" y="2693610"/>
            <a:ext cx="2209800" cy="45186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TextBox 7"/>
          <p:cNvSpPr txBox="1"/>
          <p:nvPr/>
        </p:nvSpPr>
        <p:spPr>
          <a:xfrm>
            <a:off x="1154953" y="5715000"/>
            <a:ext cx="4210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Filo o Canto de PVC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8251371" y="4934628"/>
            <a:ext cx="3464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Canteado en tablón de madera</a:t>
            </a:r>
            <a:endParaRPr lang="es-ES" dirty="0"/>
          </a:p>
        </p:txBody>
      </p:sp>
      <p:sp>
        <p:nvSpPr>
          <p:cNvPr id="10" name="TextBox 9"/>
          <p:cNvSpPr txBox="1"/>
          <p:nvPr/>
        </p:nvSpPr>
        <p:spPr>
          <a:xfrm>
            <a:off x="5749141" y="3252625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Proceso Industrial de adhesión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883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Materia Prima</a:t>
            </a:r>
            <a:endParaRPr lang="es-ES" dirty="0"/>
          </a:p>
        </p:txBody>
      </p:sp>
      <p:sp>
        <p:nvSpPr>
          <p:cNvPr id="6" name="Freeform 5"/>
          <p:cNvSpPr/>
          <p:nvPr/>
        </p:nvSpPr>
        <p:spPr>
          <a:xfrm>
            <a:off x="3770312" y="2893464"/>
            <a:ext cx="6146054" cy="1285200"/>
          </a:xfrm>
          <a:custGeom>
            <a:avLst/>
            <a:gdLst>
              <a:gd name="connsiteX0" fmla="*/ 0 w 6146054"/>
              <a:gd name="connsiteY0" fmla="*/ 0 h 1285200"/>
              <a:gd name="connsiteX1" fmla="*/ 6146054 w 6146054"/>
              <a:gd name="connsiteY1" fmla="*/ 0 h 1285200"/>
              <a:gd name="connsiteX2" fmla="*/ 6146054 w 6146054"/>
              <a:gd name="connsiteY2" fmla="*/ 1285200 h 1285200"/>
              <a:gd name="connsiteX3" fmla="*/ 0 w 6146054"/>
              <a:gd name="connsiteY3" fmla="*/ 1285200 h 1285200"/>
              <a:gd name="connsiteX4" fmla="*/ 0 w 6146054"/>
              <a:gd name="connsiteY4" fmla="*/ 0 h 12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6054" h="1285200">
                <a:moveTo>
                  <a:pt x="0" y="0"/>
                </a:moveTo>
                <a:lnTo>
                  <a:pt x="6146054" y="0"/>
                </a:lnTo>
                <a:lnTo>
                  <a:pt x="6146054" y="1285200"/>
                </a:lnTo>
                <a:lnTo>
                  <a:pt x="0" y="1285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7002" tIns="354076" rIns="477002" bIns="120904" numCol="1" spcCol="1270" anchor="t" anchorCtr="0">
            <a:noAutofit/>
          </a:bodyPr>
          <a:lstStyle/>
          <a:p>
            <a:pPr marL="171450" lvl="1" indent="-171450" algn="l" defTabSz="7556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_tradnl" sz="1700" b="0" i="0" kern="1200" dirty="0" smtClean="0"/>
              <a:t>Colores</a:t>
            </a:r>
            <a:endParaRPr lang="es-ES" sz="1700" kern="1200" dirty="0"/>
          </a:p>
          <a:p>
            <a:pPr marL="171450" lvl="1" indent="-171450" algn="l" defTabSz="7556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_tradnl" sz="1700" b="0" i="0" kern="1200" dirty="0" smtClean="0"/>
              <a:t>Dimensiones</a:t>
            </a:r>
            <a:endParaRPr lang="es-ES" sz="1700" kern="1200" dirty="0"/>
          </a:p>
          <a:p>
            <a:pPr marL="171450" lvl="1" indent="-171450" algn="l" defTabSz="7556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_tradnl" sz="1700" b="0" i="0" kern="1200" dirty="0" smtClean="0"/>
              <a:t>Materiales de construcción </a:t>
            </a:r>
            <a:endParaRPr lang="es-ES" sz="1700" kern="1200" dirty="0"/>
          </a:p>
        </p:txBody>
      </p:sp>
      <p:sp>
        <p:nvSpPr>
          <p:cNvPr id="7" name="Freeform 6"/>
          <p:cNvSpPr/>
          <p:nvPr/>
        </p:nvSpPr>
        <p:spPr>
          <a:xfrm>
            <a:off x="4077614" y="2642544"/>
            <a:ext cx="4302237" cy="501840"/>
          </a:xfrm>
          <a:custGeom>
            <a:avLst/>
            <a:gdLst>
              <a:gd name="connsiteX0" fmla="*/ 0 w 4302237"/>
              <a:gd name="connsiteY0" fmla="*/ 83642 h 501840"/>
              <a:gd name="connsiteX1" fmla="*/ 83642 w 4302237"/>
              <a:gd name="connsiteY1" fmla="*/ 0 h 501840"/>
              <a:gd name="connsiteX2" fmla="*/ 4218595 w 4302237"/>
              <a:gd name="connsiteY2" fmla="*/ 0 h 501840"/>
              <a:gd name="connsiteX3" fmla="*/ 4302237 w 4302237"/>
              <a:gd name="connsiteY3" fmla="*/ 83642 h 501840"/>
              <a:gd name="connsiteX4" fmla="*/ 4302237 w 4302237"/>
              <a:gd name="connsiteY4" fmla="*/ 418198 h 501840"/>
              <a:gd name="connsiteX5" fmla="*/ 4218595 w 4302237"/>
              <a:gd name="connsiteY5" fmla="*/ 501840 h 501840"/>
              <a:gd name="connsiteX6" fmla="*/ 83642 w 4302237"/>
              <a:gd name="connsiteY6" fmla="*/ 501840 h 501840"/>
              <a:gd name="connsiteX7" fmla="*/ 0 w 4302237"/>
              <a:gd name="connsiteY7" fmla="*/ 418198 h 501840"/>
              <a:gd name="connsiteX8" fmla="*/ 0 w 4302237"/>
              <a:gd name="connsiteY8" fmla="*/ 83642 h 50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2237" h="501840">
                <a:moveTo>
                  <a:pt x="0" y="83642"/>
                </a:moveTo>
                <a:cubicBezTo>
                  <a:pt x="0" y="37448"/>
                  <a:pt x="37448" y="0"/>
                  <a:pt x="83642" y="0"/>
                </a:cubicBezTo>
                <a:lnTo>
                  <a:pt x="4218595" y="0"/>
                </a:lnTo>
                <a:cubicBezTo>
                  <a:pt x="4264789" y="0"/>
                  <a:pt x="4302237" y="37448"/>
                  <a:pt x="4302237" y="83642"/>
                </a:cubicBezTo>
                <a:lnTo>
                  <a:pt x="4302237" y="418198"/>
                </a:lnTo>
                <a:cubicBezTo>
                  <a:pt x="4302237" y="464392"/>
                  <a:pt x="4264789" y="501840"/>
                  <a:pt x="4218595" y="501840"/>
                </a:cubicBezTo>
                <a:lnTo>
                  <a:pt x="83642" y="501840"/>
                </a:lnTo>
                <a:cubicBezTo>
                  <a:pt x="37448" y="501840"/>
                  <a:pt x="0" y="464392"/>
                  <a:pt x="0" y="418198"/>
                </a:cubicBezTo>
                <a:lnTo>
                  <a:pt x="0" y="8364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7112" tIns="24498" rIns="187112" bIns="24498" numCol="1" spcCol="1270" anchor="ctr" anchorCtr="0">
            <a:noAutofit/>
          </a:bodyPr>
          <a:lstStyle/>
          <a:p>
            <a:pPr lvl="0" algn="l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1700" b="0" i="0" kern="1200" smtClean="0"/>
              <a:t>Elevada Gama de Especificaciones </a:t>
            </a:r>
            <a:endParaRPr lang="es-ES" sz="1700" kern="1200"/>
          </a:p>
        </p:txBody>
      </p:sp>
      <p:sp>
        <p:nvSpPr>
          <p:cNvPr id="8" name="Freeform 7"/>
          <p:cNvSpPr/>
          <p:nvPr/>
        </p:nvSpPr>
        <p:spPr>
          <a:xfrm>
            <a:off x="3770312" y="4521384"/>
            <a:ext cx="6146054" cy="1285200"/>
          </a:xfrm>
          <a:custGeom>
            <a:avLst/>
            <a:gdLst>
              <a:gd name="connsiteX0" fmla="*/ 0 w 6146054"/>
              <a:gd name="connsiteY0" fmla="*/ 0 h 1285200"/>
              <a:gd name="connsiteX1" fmla="*/ 6146054 w 6146054"/>
              <a:gd name="connsiteY1" fmla="*/ 0 h 1285200"/>
              <a:gd name="connsiteX2" fmla="*/ 6146054 w 6146054"/>
              <a:gd name="connsiteY2" fmla="*/ 1285200 h 1285200"/>
              <a:gd name="connsiteX3" fmla="*/ 0 w 6146054"/>
              <a:gd name="connsiteY3" fmla="*/ 1285200 h 1285200"/>
              <a:gd name="connsiteX4" fmla="*/ 0 w 6146054"/>
              <a:gd name="connsiteY4" fmla="*/ 0 h 12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6054" h="1285200">
                <a:moveTo>
                  <a:pt x="0" y="0"/>
                </a:moveTo>
                <a:lnTo>
                  <a:pt x="6146054" y="0"/>
                </a:lnTo>
                <a:lnTo>
                  <a:pt x="6146054" y="1285200"/>
                </a:lnTo>
                <a:lnTo>
                  <a:pt x="0" y="1285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hueOff val="-1066644"/>
              <a:satOff val="-12776"/>
              <a:lumOff val="353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7002" tIns="354076" rIns="477002" bIns="120904" numCol="1" spcCol="1270" anchor="t" anchorCtr="0">
            <a:noAutofit/>
          </a:bodyPr>
          <a:lstStyle/>
          <a:p>
            <a:pPr marL="171450" lvl="1" indent="-171450" algn="l" defTabSz="7556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_tradnl" sz="1700" b="0" i="0" kern="1200" dirty="0" smtClean="0"/>
              <a:t>Construcción de muebles </a:t>
            </a:r>
            <a:endParaRPr lang="es-ES" sz="1700" kern="1200" dirty="0"/>
          </a:p>
          <a:p>
            <a:pPr marL="342900" lvl="2" indent="-171450" algn="l" defTabSz="7556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_tradnl" sz="1700" b="0" i="0" kern="1200" dirty="0" smtClean="0"/>
              <a:t>Residencial</a:t>
            </a:r>
            <a:endParaRPr lang="es-ES" sz="1700" kern="1200" dirty="0"/>
          </a:p>
          <a:p>
            <a:pPr marL="342900" lvl="2" indent="-171450" algn="l" defTabSz="7556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_tradnl" sz="1700" b="0" i="0" kern="1200" dirty="0" smtClean="0"/>
              <a:t>Industrial </a:t>
            </a:r>
            <a:endParaRPr lang="es-ES" sz="1700" kern="1200" dirty="0"/>
          </a:p>
        </p:txBody>
      </p:sp>
      <p:sp>
        <p:nvSpPr>
          <p:cNvPr id="9" name="Freeform 8"/>
          <p:cNvSpPr/>
          <p:nvPr/>
        </p:nvSpPr>
        <p:spPr>
          <a:xfrm>
            <a:off x="4077614" y="4270464"/>
            <a:ext cx="4302237" cy="501840"/>
          </a:xfrm>
          <a:custGeom>
            <a:avLst/>
            <a:gdLst>
              <a:gd name="connsiteX0" fmla="*/ 0 w 4302237"/>
              <a:gd name="connsiteY0" fmla="*/ 83642 h 501840"/>
              <a:gd name="connsiteX1" fmla="*/ 83642 w 4302237"/>
              <a:gd name="connsiteY1" fmla="*/ 0 h 501840"/>
              <a:gd name="connsiteX2" fmla="*/ 4218595 w 4302237"/>
              <a:gd name="connsiteY2" fmla="*/ 0 h 501840"/>
              <a:gd name="connsiteX3" fmla="*/ 4302237 w 4302237"/>
              <a:gd name="connsiteY3" fmla="*/ 83642 h 501840"/>
              <a:gd name="connsiteX4" fmla="*/ 4302237 w 4302237"/>
              <a:gd name="connsiteY4" fmla="*/ 418198 h 501840"/>
              <a:gd name="connsiteX5" fmla="*/ 4218595 w 4302237"/>
              <a:gd name="connsiteY5" fmla="*/ 501840 h 501840"/>
              <a:gd name="connsiteX6" fmla="*/ 83642 w 4302237"/>
              <a:gd name="connsiteY6" fmla="*/ 501840 h 501840"/>
              <a:gd name="connsiteX7" fmla="*/ 0 w 4302237"/>
              <a:gd name="connsiteY7" fmla="*/ 418198 h 501840"/>
              <a:gd name="connsiteX8" fmla="*/ 0 w 4302237"/>
              <a:gd name="connsiteY8" fmla="*/ 83642 h 50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2237" h="501840">
                <a:moveTo>
                  <a:pt x="0" y="83642"/>
                </a:moveTo>
                <a:cubicBezTo>
                  <a:pt x="0" y="37448"/>
                  <a:pt x="37448" y="0"/>
                  <a:pt x="83642" y="0"/>
                </a:cubicBezTo>
                <a:lnTo>
                  <a:pt x="4218595" y="0"/>
                </a:lnTo>
                <a:cubicBezTo>
                  <a:pt x="4264789" y="0"/>
                  <a:pt x="4302237" y="37448"/>
                  <a:pt x="4302237" y="83642"/>
                </a:cubicBezTo>
                <a:lnTo>
                  <a:pt x="4302237" y="418198"/>
                </a:lnTo>
                <a:cubicBezTo>
                  <a:pt x="4302237" y="464392"/>
                  <a:pt x="4264789" y="501840"/>
                  <a:pt x="4218595" y="501840"/>
                </a:cubicBezTo>
                <a:lnTo>
                  <a:pt x="83642" y="501840"/>
                </a:lnTo>
                <a:cubicBezTo>
                  <a:pt x="37448" y="501840"/>
                  <a:pt x="0" y="464392"/>
                  <a:pt x="0" y="418198"/>
                </a:cubicBezTo>
                <a:lnTo>
                  <a:pt x="0" y="8364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1066644"/>
              <a:satOff val="-12776"/>
              <a:lumOff val="3530"/>
              <a:alphaOff val="0"/>
            </a:schemeClr>
          </a:fillRef>
          <a:effectRef idx="0">
            <a:schemeClr val="accent4">
              <a:hueOff val="-1066644"/>
              <a:satOff val="-12776"/>
              <a:lumOff val="35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7112" tIns="24498" rIns="187112" bIns="24498" numCol="1" spcCol="1270" anchor="ctr" anchorCtr="0">
            <a:noAutofit/>
          </a:bodyPr>
          <a:lstStyle/>
          <a:p>
            <a:pPr lvl="0" algn="l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1700" b="0" i="0" kern="1200" smtClean="0"/>
              <a:t>Aplicaciones </a:t>
            </a:r>
            <a:endParaRPr lang="es-ES" sz="1700" kern="12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DF53-B0F6-41A4-900C-7A6E70D8A5CD}" type="datetime1">
              <a:rPr lang="en-US" smtClean="0"/>
              <a:t>3/1/2016</a:t>
            </a:fld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7"/>
          <a:stretch/>
        </p:blipFill>
        <p:spPr>
          <a:xfrm>
            <a:off x="609601" y="2431790"/>
            <a:ext cx="2612570" cy="4149427"/>
          </a:xfrm>
        </p:spPr>
      </p:pic>
    </p:spTree>
    <p:extLst>
      <p:ext uri="{BB962C8B-B14F-4D97-AF65-F5344CB8AC3E}">
        <p14:creationId xmlns:p14="http://schemas.microsoft.com/office/powerpoint/2010/main" val="115973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Necesidades del </a:t>
            </a:r>
            <a:r>
              <a:rPr lang="es-ES_tradnl" dirty="0" smtClean="0"/>
              <a:t>Cliente</a:t>
            </a:r>
            <a:endParaRPr lang="es-E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8" y="3219780"/>
            <a:ext cx="5449888" cy="1852962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C012-F212-4C17-A3D2-98ADE41ABA30}" type="datetime1">
              <a:rPr lang="en-US" smtClean="0"/>
              <a:t>3/1/2016</a:t>
            </a:fld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15" b="33863"/>
          <a:stretch/>
        </p:blipFill>
        <p:spPr>
          <a:xfrm>
            <a:off x="480218" y="2367121"/>
            <a:ext cx="5310982" cy="735308"/>
          </a:xfrm>
        </p:spPr>
      </p:pic>
      <p:sp>
        <p:nvSpPr>
          <p:cNvPr id="13" name="Content Placeholder 10"/>
          <p:cNvSpPr txBox="1">
            <a:spLocks/>
          </p:cNvSpPr>
          <p:nvPr/>
        </p:nvSpPr>
        <p:spPr>
          <a:xfrm>
            <a:off x="6816378" y="2439892"/>
            <a:ext cx="4825159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_tradnl" dirty="0" smtClean="0"/>
              <a:t>Garantizar la integridad física de sus operadores.</a:t>
            </a:r>
            <a:endParaRPr lang="es-ES" dirty="0" smtClean="0"/>
          </a:p>
          <a:p>
            <a:pPr algn="just"/>
            <a:r>
              <a:rPr lang="es-ES_tradnl" dirty="0"/>
              <a:t>Garantizar la calidad de la materia prima.</a:t>
            </a:r>
          </a:p>
          <a:p>
            <a:pPr algn="just"/>
            <a:r>
              <a:rPr lang="es-ES" dirty="0" smtClean="0"/>
              <a:t>Mejorar su proceso productivo de reducción de dimensión de filos de PVC.</a:t>
            </a:r>
          </a:p>
          <a:p>
            <a:pPr algn="just"/>
            <a:r>
              <a:rPr lang="es-ES_tradnl" dirty="0" smtClean="0"/>
              <a:t>Adquirir una maquina versátil que le permita controlar sus inventarios (conteo) de filo de PVC.</a:t>
            </a:r>
          </a:p>
          <a:p>
            <a:endParaRPr lang="es-ES_tradnl" dirty="0" smtClean="0"/>
          </a:p>
          <a:p>
            <a:endParaRPr lang="es-ES" dirty="0"/>
          </a:p>
        </p:txBody>
      </p:sp>
      <p:sp>
        <p:nvSpPr>
          <p:cNvPr id="14" name="Content Placeholder 10"/>
          <p:cNvSpPr txBox="1">
            <a:spLocks/>
          </p:cNvSpPr>
          <p:nvPr/>
        </p:nvSpPr>
        <p:spPr>
          <a:xfrm>
            <a:off x="-1" y="5279570"/>
            <a:ext cx="6005727" cy="13389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1400" dirty="0"/>
              <a:t>Servicios Integrados y Corporativos </a:t>
            </a:r>
            <a:r>
              <a:rPr lang="es-ES" sz="1400" dirty="0" err="1"/>
              <a:t>EmFALU</a:t>
            </a:r>
            <a:r>
              <a:rPr lang="es-ES" sz="1400" dirty="0"/>
              <a:t> Cía. Ltda. es una empresa dedicada a proveer servicios integrales para la construcción aplicando métodos modernos de administración y tecnológicos a nivel nacional, comprometida con el desarrollo del Ecuador</a:t>
            </a:r>
            <a:r>
              <a:rPr lang="es-ES" sz="1400" dirty="0" smtClean="0"/>
              <a:t>.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79174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9495985" cy="706964"/>
          </a:xfrm>
        </p:spPr>
        <p:txBody>
          <a:bodyPr/>
          <a:lstStyle/>
          <a:p>
            <a:pPr marL="285750" indent="-285750"/>
            <a:r>
              <a:rPr lang="es-ES_tradnl" dirty="0"/>
              <a:t>Realidad del </a:t>
            </a:r>
            <a:r>
              <a:rPr lang="es-ES_tradnl" dirty="0" smtClean="0"/>
              <a:t>Mercado Industrial Nacional</a:t>
            </a:r>
            <a:endParaRPr lang="es-ES_tradnl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38" y="3553051"/>
            <a:ext cx="3277348" cy="189424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DF53-B0F6-41A4-900C-7A6E70D8A5CD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6816378" y="3282560"/>
            <a:ext cx="4825159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_tradnl" dirty="0" smtClean="0"/>
              <a:t>Descripción: </a:t>
            </a:r>
          </a:p>
          <a:p>
            <a:pPr marL="457200" lvl="1" indent="0" algn="just">
              <a:buNone/>
            </a:pPr>
            <a:r>
              <a:rPr lang="es-ES_tradnl" dirty="0" smtClean="0"/>
              <a:t>Maquina Industrial para adhesión de filos de PVC.</a:t>
            </a:r>
          </a:p>
          <a:p>
            <a:pPr marL="457200" lvl="1" indent="0" algn="just">
              <a:buNone/>
            </a:pPr>
            <a:r>
              <a:rPr lang="es-ES_tradnl" dirty="0" smtClean="0"/>
              <a:t>Incorpora sistema de refilado de material sobrante.</a:t>
            </a:r>
            <a:endParaRPr lang="es-ES_tradnl" dirty="0"/>
          </a:p>
          <a:p>
            <a:pPr algn="just"/>
            <a:r>
              <a:rPr lang="es-ES_tradnl" dirty="0" smtClean="0"/>
              <a:t>Desventajas:</a:t>
            </a:r>
          </a:p>
          <a:p>
            <a:pPr marL="457200" lvl="1" indent="0" algn="just">
              <a:buNone/>
            </a:pPr>
            <a:r>
              <a:rPr lang="es-ES_tradnl" dirty="0" smtClean="0"/>
              <a:t>Sistema de desbaste de filo de corto rango.</a:t>
            </a:r>
          </a:p>
          <a:p>
            <a:pPr marL="457200" lvl="1" indent="0" algn="just">
              <a:buNone/>
            </a:pPr>
            <a:r>
              <a:rPr lang="es-ES_tradnl" dirty="0" smtClean="0"/>
              <a:t>Reducción de vida útil.</a:t>
            </a:r>
          </a:p>
          <a:p>
            <a:pPr lvl="1" algn="just"/>
            <a:endParaRPr lang="es-ES_tradnl" dirty="0" smtClean="0"/>
          </a:p>
          <a:p>
            <a:endParaRPr lang="es-ES_tradnl" dirty="0" smtClean="0"/>
          </a:p>
          <a:p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450540" y="5562967"/>
            <a:ext cx="301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 smtClean="0"/>
              <a:t>Canteadora</a:t>
            </a:r>
            <a:r>
              <a:rPr lang="es-ES_tradnl" dirty="0" smtClean="0"/>
              <a:t> de filos</a:t>
            </a:r>
            <a:endParaRPr lang="es-E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01" y="3553051"/>
            <a:ext cx="2012536" cy="15094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9538" y="2421719"/>
            <a:ext cx="1132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/>
              <a:t>El mercado nacional ecuatoriano no ofrece una maquina especifica para el corte y medición de filos de PVC 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78844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Alcance </a:t>
            </a:r>
            <a:r>
              <a:rPr lang="es-ES_tradnl" dirty="0" smtClean="0"/>
              <a:t>y Objetivos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1005891" y="4421446"/>
            <a:ext cx="8825659" cy="2125014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s-ES_tradnl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_tradnl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 smtClean="0"/>
              <a:t>Necesidades de la empresa EmFALU para el desarrollo de la máquina </a:t>
            </a:r>
            <a:endParaRPr lang="es-ES_tradnl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 smtClean="0"/>
              <a:t>Objetivo </a:t>
            </a:r>
            <a:r>
              <a:rPr lang="es-ES_tradnl" dirty="0" smtClean="0"/>
              <a:t>General</a:t>
            </a:r>
            <a:endParaRPr lang="es-ES_tradnl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 smtClean="0"/>
              <a:t>Objetivos Específicos </a:t>
            </a:r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F1FC-F646-4464-8B41-235B3D7C5346}" type="datetime1">
              <a:rPr lang="en-US" smtClean="0"/>
              <a:t>3/1/2016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47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Necesidades de la empresa EmFALU</a:t>
            </a:r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5E76-496C-4E18-9BDB-12C197130335}" type="datetime1">
              <a:rPr lang="en-US" smtClean="0"/>
              <a:t>3/1/2016</a:t>
            </a:fld>
            <a:endParaRPr lang="en-US" dirty="0"/>
          </a:p>
        </p:txBody>
      </p:sp>
      <p:sp>
        <p:nvSpPr>
          <p:cNvPr id="9" name="Marcador de contenido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Espacio reducido</a:t>
            </a:r>
          </a:p>
          <a:p>
            <a:r>
              <a:rPr lang="es-ES" dirty="0" smtClean="0"/>
              <a:t>Peso  del máquina </a:t>
            </a:r>
          </a:p>
          <a:p>
            <a:r>
              <a:rPr lang="es-ES" dirty="0" smtClean="0"/>
              <a:t>Forma de la máquina </a:t>
            </a:r>
          </a:p>
          <a:p>
            <a:r>
              <a:rPr lang="es-ES" dirty="0" smtClean="0"/>
              <a:t>Máquina automática</a:t>
            </a:r>
          </a:p>
          <a:p>
            <a:r>
              <a:rPr lang="es-ES" dirty="0" smtClean="0"/>
              <a:t>Seguridad del operario </a:t>
            </a:r>
          </a:p>
          <a:p>
            <a:r>
              <a:rPr lang="es-ES" dirty="0" smtClean="0"/>
              <a:t>Adaptable a cambios</a:t>
            </a:r>
          </a:p>
          <a:p>
            <a:r>
              <a:rPr lang="es-ES" dirty="0" smtClean="0"/>
              <a:t>Interfaz amigable con el operador  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939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580</TotalTime>
  <Words>918</Words>
  <Application>Microsoft Office PowerPoint</Application>
  <PresentationFormat>Panorámica</PresentationFormat>
  <Paragraphs>217</Paragraphs>
  <Slides>30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6" baseType="lpstr">
      <vt:lpstr>Arial</vt:lpstr>
      <vt:lpstr>Calibri</vt:lpstr>
      <vt:lpstr>Century Gothic</vt:lpstr>
      <vt:lpstr>Wingdings</vt:lpstr>
      <vt:lpstr>Wingdings 3</vt:lpstr>
      <vt:lpstr>Ion Boardroom</vt:lpstr>
      <vt:lpstr>DEPARTAMENTO DE ELÉCTRICA Y ELECTRÓNICA  CARRERA DE INGENIERÍA ELECTRÓNICA, EN AUTOMATIZACIÓN Y CONTROL   PROYECTO DE GRADO PREVIO A LA OBTENCIÓN  DEL TÍTULO DE INGENIERO ELECTRÓNICO   </vt:lpstr>
      <vt:lpstr>Agenda</vt:lpstr>
      <vt:lpstr>Introducción </vt:lpstr>
      <vt:lpstr>Materia Prima</vt:lpstr>
      <vt:lpstr>Materia Prima</vt:lpstr>
      <vt:lpstr>Necesidades del Cliente</vt:lpstr>
      <vt:lpstr>Realidad del Mercado Industrial Nacional</vt:lpstr>
      <vt:lpstr>Alcance y Objetivos</vt:lpstr>
      <vt:lpstr>Necesidades de la empresa EmFALU</vt:lpstr>
      <vt:lpstr>Objetivo General</vt:lpstr>
      <vt:lpstr>Objetivos Específicos</vt:lpstr>
      <vt:lpstr>Desarrollo del proyecto </vt:lpstr>
      <vt:lpstr>Simulación Digital del Sistema de Control</vt:lpstr>
      <vt:lpstr>Simulación Digital Sistema de Control</vt:lpstr>
      <vt:lpstr>Diseño Eléctrico-Electrónico</vt:lpstr>
      <vt:lpstr>Diseño Eléctrico-Electrónico</vt:lpstr>
      <vt:lpstr>Diseño Mecánico</vt:lpstr>
      <vt:lpstr>Ensamble y Construcción </vt:lpstr>
      <vt:lpstr>Ensamble y Construcción </vt:lpstr>
      <vt:lpstr>Análisis de Resultados</vt:lpstr>
      <vt:lpstr>Funcionamiento de la planta</vt:lpstr>
      <vt:lpstr>Comparación de corte</vt:lpstr>
      <vt:lpstr>Análisis de costos</vt:lpstr>
      <vt:lpstr>Análisis de costos</vt:lpstr>
      <vt:lpstr>Capacitación a los operarios</vt:lpstr>
      <vt:lpstr>Conclusiones y Recomendaciones</vt:lpstr>
      <vt:lpstr>Conclusiones</vt:lpstr>
      <vt:lpstr>Recomendaciones</vt:lpstr>
      <vt:lpstr>Ensamble y Construcción </vt:lpstr>
      <vt:lpstr>Presentación de PowerPoint</vt:lpstr>
    </vt:vector>
  </TitlesOfParts>
  <Company>Philip Morris International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Cueva, Jairo</dc:creator>
  <cp:lastModifiedBy>L¡ch¡¡¡¡¡¡¡¡¡¡¡¡ Velasquez</cp:lastModifiedBy>
  <cp:revision>49</cp:revision>
  <dcterms:created xsi:type="dcterms:W3CDTF">2016-02-29T14:19:41Z</dcterms:created>
  <dcterms:modified xsi:type="dcterms:W3CDTF">2016-03-01T15:24:45Z</dcterms:modified>
</cp:coreProperties>
</file>