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670" r:id="rId2"/>
  </p:sldMasterIdLst>
  <p:notesMasterIdLst>
    <p:notesMasterId r:id="rId99"/>
  </p:notesMasterIdLst>
  <p:handoutMasterIdLst>
    <p:handoutMasterId r:id="rId100"/>
  </p:handoutMasterIdLst>
  <p:sldIdLst>
    <p:sldId id="256" r:id="rId3"/>
    <p:sldId id="313" r:id="rId4"/>
    <p:sldId id="314"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2" r:id="rId31"/>
    <p:sldId id="388" r:id="rId32"/>
    <p:sldId id="389" r:id="rId33"/>
    <p:sldId id="390" r:id="rId34"/>
    <p:sldId id="391" r:id="rId35"/>
    <p:sldId id="392" r:id="rId36"/>
    <p:sldId id="387" r:id="rId37"/>
    <p:sldId id="410" r:id="rId38"/>
    <p:sldId id="386" r:id="rId39"/>
    <p:sldId id="384" r:id="rId40"/>
    <p:sldId id="383" r:id="rId41"/>
    <p:sldId id="382" r:id="rId42"/>
    <p:sldId id="381" r:id="rId43"/>
    <p:sldId id="380" r:id="rId44"/>
    <p:sldId id="379" r:id="rId45"/>
    <p:sldId id="378" r:id="rId46"/>
    <p:sldId id="377" r:id="rId47"/>
    <p:sldId id="376" r:id="rId48"/>
    <p:sldId id="375" r:id="rId49"/>
    <p:sldId id="374" r:id="rId50"/>
    <p:sldId id="373" r:id="rId51"/>
    <p:sldId id="372" r:id="rId52"/>
    <p:sldId id="371" r:id="rId53"/>
    <p:sldId id="370" r:id="rId54"/>
    <p:sldId id="369" r:id="rId55"/>
    <p:sldId id="367" r:id="rId56"/>
    <p:sldId id="354" r:id="rId57"/>
    <p:sldId id="366" r:id="rId58"/>
    <p:sldId id="365" r:id="rId59"/>
    <p:sldId id="364" r:id="rId60"/>
    <p:sldId id="363" r:id="rId61"/>
    <p:sldId id="362" r:id="rId62"/>
    <p:sldId id="361" r:id="rId63"/>
    <p:sldId id="359" r:id="rId64"/>
    <p:sldId id="360" r:id="rId65"/>
    <p:sldId id="358" r:id="rId66"/>
    <p:sldId id="357" r:id="rId67"/>
    <p:sldId id="356" r:id="rId68"/>
    <p:sldId id="355" r:id="rId69"/>
    <p:sldId id="353" r:id="rId70"/>
    <p:sldId id="352" r:id="rId71"/>
    <p:sldId id="351" r:id="rId72"/>
    <p:sldId id="350" r:id="rId73"/>
    <p:sldId id="349" r:id="rId74"/>
    <p:sldId id="343" r:id="rId75"/>
    <p:sldId id="401" r:id="rId76"/>
    <p:sldId id="402" r:id="rId77"/>
    <p:sldId id="403" r:id="rId78"/>
    <p:sldId id="404" r:id="rId79"/>
    <p:sldId id="405" r:id="rId80"/>
    <p:sldId id="406" r:id="rId81"/>
    <p:sldId id="407" r:id="rId82"/>
    <p:sldId id="408" r:id="rId83"/>
    <p:sldId id="409" r:id="rId84"/>
    <p:sldId id="344" r:id="rId85"/>
    <p:sldId id="348" r:id="rId86"/>
    <p:sldId id="394" r:id="rId87"/>
    <p:sldId id="395" r:id="rId88"/>
    <p:sldId id="396" r:id="rId89"/>
    <p:sldId id="397" r:id="rId90"/>
    <p:sldId id="398" r:id="rId91"/>
    <p:sldId id="399" r:id="rId92"/>
    <p:sldId id="400" r:id="rId93"/>
    <p:sldId id="345" r:id="rId94"/>
    <p:sldId id="310" r:id="rId95"/>
    <p:sldId id="346" r:id="rId96"/>
    <p:sldId id="347" r:id="rId97"/>
    <p:sldId id="312" r:id="rId98"/>
  </p:sldIdLst>
  <p:sldSz cx="9144000" cy="5143500" type="screen16x9"/>
  <p:notesSz cx="6858000" cy="9144000"/>
  <p:custDataLst>
    <p:tags r:id="rId101"/>
  </p:custDataLst>
  <p:defaultTex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guide id="4" orient="horz" pos="1800">
          <p15:clr>
            <a:srgbClr val="A4A3A4"/>
          </p15:clr>
        </p15:guide>
        <p15:guide id="5" pos="2658">
          <p15:clr>
            <a:srgbClr val="A4A3A4"/>
          </p15:clr>
        </p15:guide>
        <p15:guide id="6" orient="horz" pos="1944">
          <p15:clr>
            <a:srgbClr val="A4A3A4"/>
          </p15:clr>
        </p15:guide>
        <p15:guide id="7"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4385" autoAdjust="0"/>
  </p:normalViewPr>
  <p:slideViewPr>
    <p:cSldViewPr>
      <p:cViewPr>
        <p:scale>
          <a:sx n="143" d="100"/>
          <a:sy n="143" d="100"/>
        </p:scale>
        <p:origin x="760" y="192"/>
      </p:cViewPr>
      <p:guideLst>
        <p:guide orient="horz" pos="2160"/>
        <p:guide pos="2880"/>
        <p:guide pos="3120"/>
        <p:guide orient="horz" pos="1800"/>
        <p:guide pos="2658"/>
        <p:guide orient="horz" pos="1944"/>
        <p:guide orient="horz" pos="162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gs" Target="tags/tag1.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handoutMaster" Target="handoutMasters/handoutMaster1.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_rels/data7.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image" Target="../media/image25.emf"/><Relationship Id="rId2" Type="http://schemas.openxmlformats.org/officeDocument/2006/relationships/image" Target="../media/image26.emf"/></Relationships>
</file>

<file path=ppt/diagrams/_rels/drawing7.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image" Target="../media/image25.emf"/><Relationship Id="rId2" Type="http://schemas.openxmlformats.org/officeDocument/2006/relationships/image" Target="../media/image26.emf"/></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C35E0-91B8-E445-806F-E508CEFD4B35}" type="doc">
      <dgm:prSet loTypeId="urn:microsoft.com/office/officeart/2009/3/layout/DescendingProcess" loCatId="" qsTypeId="urn:microsoft.com/office/officeart/2005/8/quickstyle/simple5" qsCatId="simple" csTypeId="urn:microsoft.com/office/officeart/2005/8/colors/accent4_1" csCatId="accent4" phldr="1"/>
      <dgm:spPr/>
    </dgm:pt>
    <dgm:pt modelId="{BF26FD60-F354-A64A-A0FB-073EB1C2B55D}">
      <dgm:prSet phldrT="[Texto]" custT="1"/>
      <dgm:spPr/>
      <dgm:t>
        <a:bodyPr/>
        <a:lstStyle/>
        <a:p>
          <a:pPr algn="just"/>
          <a:r>
            <a:rPr lang="es-ES" sz="1400" dirty="0" smtClean="0">
              <a:latin typeface="Times New Roman" charset="0"/>
              <a:ea typeface="Times New Roman" charset="0"/>
              <a:cs typeface="Times New Roman" charset="0"/>
            </a:rPr>
            <a:t>Refinación a través de la destilación primaria</a:t>
          </a:r>
          <a:endParaRPr lang="es-ES_tradnl" sz="1400" dirty="0">
            <a:latin typeface="Times New Roman" charset="0"/>
            <a:ea typeface="Times New Roman" charset="0"/>
            <a:cs typeface="Times New Roman" charset="0"/>
          </a:endParaRPr>
        </a:p>
      </dgm:t>
    </dgm:pt>
    <dgm:pt modelId="{2E043C57-002F-464C-B2D3-91CFA2BB45CB}" type="parTrans" cxnId="{092FA03F-E9E8-284A-AEDF-17180578E204}">
      <dgm:prSet/>
      <dgm:spPr/>
      <dgm:t>
        <a:bodyPr/>
        <a:lstStyle/>
        <a:p>
          <a:endParaRPr lang="es-ES_tradnl" sz="1400">
            <a:latin typeface="Times New Roman" charset="0"/>
            <a:ea typeface="Times New Roman" charset="0"/>
            <a:cs typeface="Times New Roman" charset="0"/>
          </a:endParaRPr>
        </a:p>
      </dgm:t>
    </dgm:pt>
    <dgm:pt modelId="{6B20D598-7385-7244-B26E-D696FDED89C0}" type="sibTrans" cxnId="{092FA03F-E9E8-284A-AEDF-17180578E204}">
      <dgm:prSet/>
      <dgm:spPr/>
      <dgm:t>
        <a:bodyPr/>
        <a:lstStyle/>
        <a:p>
          <a:endParaRPr lang="es-ES_tradnl" sz="1400">
            <a:latin typeface="Times New Roman" charset="0"/>
            <a:ea typeface="Times New Roman" charset="0"/>
            <a:cs typeface="Times New Roman" charset="0"/>
          </a:endParaRPr>
        </a:p>
      </dgm:t>
    </dgm:pt>
    <dgm:pt modelId="{94E37AA4-E298-A34C-927E-06686C7A84BD}">
      <dgm:prSet phldrT="[Texto]" custT="1"/>
      <dgm:spPr/>
      <dgm:t>
        <a:bodyPr/>
        <a:lstStyle/>
        <a:p>
          <a:pPr algn="just"/>
          <a:r>
            <a:rPr lang="es-ES" sz="1400" dirty="0" smtClean="0">
              <a:effectLst/>
              <a:latin typeface="Times New Roman" charset="0"/>
              <a:ea typeface="Times New Roman" charset="0"/>
              <a:cs typeface="Times New Roman" charset="0"/>
            </a:rPr>
            <a:t>Destila la materia prima para obtener productos de mayor valor agregado</a:t>
          </a:r>
          <a:endParaRPr lang="es-ES_tradnl" sz="1400" dirty="0">
            <a:latin typeface="Times New Roman" charset="0"/>
            <a:ea typeface="Times New Roman" charset="0"/>
            <a:cs typeface="Times New Roman" charset="0"/>
          </a:endParaRPr>
        </a:p>
      </dgm:t>
    </dgm:pt>
    <dgm:pt modelId="{8837C55A-F654-4F4A-B1B9-2886A2899F28}" type="parTrans" cxnId="{271E3404-4A35-0B44-9F18-CEC0F761DA57}">
      <dgm:prSet/>
      <dgm:spPr/>
      <dgm:t>
        <a:bodyPr/>
        <a:lstStyle/>
        <a:p>
          <a:endParaRPr lang="es-ES_tradnl" sz="1400">
            <a:latin typeface="Times New Roman" charset="0"/>
            <a:ea typeface="Times New Roman" charset="0"/>
            <a:cs typeface="Times New Roman" charset="0"/>
          </a:endParaRPr>
        </a:p>
      </dgm:t>
    </dgm:pt>
    <dgm:pt modelId="{89303542-2330-F543-B55A-FE2A833C6B02}" type="sibTrans" cxnId="{271E3404-4A35-0B44-9F18-CEC0F761DA57}">
      <dgm:prSet/>
      <dgm:spPr/>
      <dgm:t>
        <a:bodyPr/>
        <a:lstStyle/>
        <a:p>
          <a:endParaRPr lang="es-ES_tradnl" sz="1400">
            <a:latin typeface="Times New Roman" charset="0"/>
            <a:ea typeface="Times New Roman" charset="0"/>
            <a:cs typeface="Times New Roman" charset="0"/>
          </a:endParaRPr>
        </a:p>
      </dgm:t>
    </dgm:pt>
    <dgm:pt modelId="{13ABBFE1-6B67-534F-AC46-FB369196FDE5}">
      <dgm:prSet phldrT="[Texto]" custT="1"/>
      <dgm:spPr/>
      <dgm:t>
        <a:bodyPr/>
        <a:lstStyle/>
        <a:p>
          <a:pPr algn="just"/>
          <a:r>
            <a:rPr lang="es-ES" sz="1400" dirty="0" smtClean="0">
              <a:latin typeface="Times New Roman" charset="0"/>
              <a:ea typeface="Times New Roman" charset="0"/>
              <a:cs typeface="Times New Roman" charset="0"/>
            </a:rPr>
            <a:t>Se</a:t>
          </a:r>
          <a:r>
            <a:rPr lang="es-ES" sz="1400" baseline="0" dirty="0" smtClean="0">
              <a:latin typeface="Times New Roman" charset="0"/>
              <a:ea typeface="Times New Roman" charset="0"/>
              <a:cs typeface="Times New Roman" charset="0"/>
            </a:rPr>
            <a:t> separan</a:t>
          </a:r>
          <a:r>
            <a:rPr lang="es-ES" sz="1400" dirty="0" smtClean="0">
              <a:latin typeface="Times New Roman" charset="0"/>
              <a:ea typeface="Times New Roman" charset="0"/>
              <a:cs typeface="Times New Roman" charset="0"/>
            </a:rPr>
            <a:t> de acuerdo con sus densidades</a:t>
          </a:r>
          <a:r>
            <a:rPr lang="es-ES" sz="1400" baseline="0" dirty="0" smtClean="0">
              <a:latin typeface="Times New Roman" charset="0"/>
              <a:ea typeface="Times New Roman" charset="0"/>
              <a:cs typeface="Times New Roman" charset="0"/>
            </a:rPr>
            <a:t> y </a:t>
          </a:r>
          <a:r>
            <a:rPr lang="es-ES" sz="1400" dirty="0" smtClean="0">
              <a:latin typeface="Times New Roman" charset="0"/>
              <a:ea typeface="Times New Roman" charset="0"/>
              <a:cs typeface="Times New Roman" charset="0"/>
            </a:rPr>
            <a:t>puntos de ebullición.</a:t>
          </a:r>
          <a:endParaRPr lang="es-ES_tradnl" sz="1400" dirty="0">
            <a:latin typeface="Times New Roman" charset="0"/>
            <a:ea typeface="Times New Roman" charset="0"/>
            <a:cs typeface="Times New Roman" charset="0"/>
          </a:endParaRPr>
        </a:p>
      </dgm:t>
    </dgm:pt>
    <dgm:pt modelId="{1F00D498-26AE-AF45-AE39-397A44D21DD0}" type="parTrans" cxnId="{E0FFF561-F5C4-3A4E-8C66-D713CD9D35B8}">
      <dgm:prSet/>
      <dgm:spPr/>
      <dgm:t>
        <a:bodyPr/>
        <a:lstStyle/>
        <a:p>
          <a:endParaRPr lang="es-ES_tradnl" sz="1400">
            <a:latin typeface="Times New Roman" charset="0"/>
            <a:ea typeface="Times New Roman" charset="0"/>
            <a:cs typeface="Times New Roman" charset="0"/>
          </a:endParaRPr>
        </a:p>
      </dgm:t>
    </dgm:pt>
    <dgm:pt modelId="{64AF0D19-2878-D249-B017-6CAA43D1662F}" type="sibTrans" cxnId="{E0FFF561-F5C4-3A4E-8C66-D713CD9D35B8}">
      <dgm:prSet/>
      <dgm:spPr/>
      <dgm:t>
        <a:bodyPr/>
        <a:lstStyle/>
        <a:p>
          <a:endParaRPr lang="es-ES_tradnl" sz="1400">
            <a:latin typeface="Times New Roman" charset="0"/>
            <a:ea typeface="Times New Roman" charset="0"/>
            <a:cs typeface="Times New Roman" charset="0"/>
          </a:endParaRPr>
        </a:p>
      </dgm:t>
    </dgm:pt>
    <dgm:pt modelId="{7B5E831C-4238-3749-8ECA-F6BB0C768F84}" type="pres">
      <dgm:prSet presAssocID="{F70C35E0-91B8-E445-806F-E508CEFD4B35}" presName="Name0" presStyleCnt="0">
        <dgm:presLayoutVars>
          <dgm:chMax val="7"/>
          <dgm:chPref val="5"/>
        </dgm:presLayoutVars>
      </dgm:prSet>
      <dgm:spPr/>
    </dgm:pt>
    <dgm:pt modelId="{DEA71B53-104A-D648-A33D-7917071DF3D8}" type="pres">
      <dgm:prSet presAssocID="{F70C35E0-91B8-E445-806F-E508CEFD4B35}" presName="arrowNode" presStyleLbl="node1" presStyleIdx="0" presStyleCnt="1"/>
      <dgm:spPr/>
    </dgm:pt>
    <dgm:pt modelId="{F4034B03-EAFB-7149-9B2C-B0A158735B24}" type="pres">
      <dgm:prSet presAssocID="{BF26FD60-F354-A64A-A0FB-073EB1C2B55D}" presName="txNode1" presStyleLbl="revTx" presStyleIdx="0" presStyleCnt="3" custScaleX="113964">
        <dgm:presLayoutVars>
          <dgm:bulletEnabled val="1"/>
        </dgm:presLayoutVars>
      </dgm:prSet>
      <dgm:spPr/>
      <dgm:t>
        <a:bodyPr/>
        <a:lstStyle/>
        <a:p>
          <a:endParaRPr lang="es-ES_tradnl"/>
        </a:p>
      </dgm:t>
    </dgm:pt>
    <dgm:pt modelId="{A8054719-71BD-424F-89EE-D1A53C32736B}" type="pres">
      <dgm:prSet presAssocID="{94E37AA4-E298-A34C-927E-06686C7A84BD}" presName="txNode2" presStyleLbl="revTx" presStyleIdx="1" presStyleCnt="3" custLinFactNeighborX="-7102" custLinFactNeighborY="-4">
        <dgm:presLayoutVars>
          <dgm:bulletEnabled val="1"/>
        </dgm:presLayoutVars>
      </dgm:prSet>
      <dgm:spPr/>
      <dgm:t>
        <a:bodyPr/>
        <a:lstStyle/>
        <a:p>
          <a:endParaRPr lang="es-ES_tradnl"/>
        </a:p>
      </dgm:t>
    </dgm:pt>
    <dgm:pt modelId="{AA344033-16CF-7448-BCA6-0820634B3102}" type="pres">
      <dgm:prSet presAssocID="{89303542-2330-F543-B55A-FE2A833C6B02}" presName="dotNode2" presStyleCnt="0"/>
      <dgm:spPr/>
    </dgm:pt>
    <dgm:pt modelId="{1E536D55-4EB4-5845-9813-2DFE835721DF}" type="pres">
      <dgm:prSet presAssocID="{89303542-2330-F543-B55A-FE2A833C6B02}" presName="dotRepeatNode" presStyleLbl="fgShp" presStyleIdx="0" presStyleCnt="1"/>
      <dgm:spPr/>
      <dgm:t>
        <a:bodyPr/>
        <a:lstStyle/>
        <a:p>
          <a:endParaRPr lang="es-ES_tradnl"/>
        </a:p>
      </dgm:t>
    </dgm:pt>
    <dgm:pt modelId="{EFEB30B3-18FE-444D-B459-E01CA0B2A0EF}" type="pres">
      <dgm:prSet presAssocID="{13ABBFE1-6B67-534F-AC46-FB369196FDE5}" presName="txNode3" presStyleLbl="revTx" presStyleIdx="2" presStyleCnt="3" custLinFactNeighborX="-4596" custLinFactNeighborY="12357">
        <dgm:presLayoutVars>
          <dgm:bulletEnabled val="1"/>
        </dgm:presLayoutVars>
      </dgm:prSet>
      <dgm:spPr/>
      <dgm:t>
        <a:bodyPr/>
        <a:lstStyle/>
        <a:p>
          <a:endParaRPr lang="es-ES_tradnl"/>
        </a:p>
      </dgm:t>
    </dgm:pt>
  </dgm:ptLst>
  <dgm:cxnLst>
    <dgm:cxn modelId="{911DED90-35E3-B645-9375-0BC1334309B8}" type="presOf" srcId="{94E37AA4-E298-A34C-927E-06686C7A84BD}" destId="{A8054719-71BD-424F-89EE-D1A53C32736B}" srcOrd="0" destOrd="0" presId="urn:microsoft.com/office/officeart/2009/3/layout/DescendingProcess"/>
    <dgm:cxn modelId="{271E3404-4A35-0B44-9F18-CEC0F761DA57}" srcId="{F70C35E0-91B8-E445-806F-E508CEFD4B35}" destId="{94E37AA4-E298-A34C-927E-06686C7A84BD}" srcOrd="1" destOrd="0" parTransId="{8837C55A-F654-4F4A-B1B9-2886A2899F28}" sibTransId="{89303542-2330-F543-B55A-FE2A833C6B02}"/>
    <dgm:cxn modelId="{292453BE-E0A7-8545-B048-3BD9430621BB}" type="presOf" srcId="{89303542-2330-F543-B55A-FE2A833C6B02}" destId="{1E536D55-4EB4-5845-9813-2DFE835721DF}" srcOrd="0" destOrd="0" presId="urn:microsoft.com/office/officeart/2009/3/layout/DescendingProcess"/>
    <dgm:cxn modelId="{BD293054-8FB2-6542-A61B-8EB03322D749}" type="presOf" srcId="{F70C35E0-91B8-E445-806F-E508CEFD4B35}" destId="{7B5E831C-4238-3749-8ECA-F6BB0C768F84}" srcOrd="0" destOrd="0" presId="urn:microsoft.com/office/officeart/2009/3/layout/DescendingProcess"/>
    <dgm:cxn modelId="{59BAE187-F5A4-D242-82F2-046B4C55BD6B}" type="presOf" srcId="{BF26FD60-F354-A64A-A0FB-073EB1C2B55D}" destId="{F4034B03-EAFB-7149-9B2C-B0A158735B24}" srcOrd="0" destOrd="0" presId="urn:microsoft.com/office/officeart/2009/3/layout/DescendingProcess"/>
    <dgm:cxn modelId="{092FA03F-E9E8-284A-AEDF-17180578E204}" srcId="{F70C35E0-91B8-E445-806F-E508CEFD4B35}" destId="{BF26FD60-F354-A64A-A0FB-073EB1C2B55D}" srcOrd="0" destOrd="0" parTransId="{2E043C57-002F-464C-B2D3-91CFA2BB45CB}" sibTransId="{6B20D598-7385-7244-B26E-D696FDED89C0}"/>
    <dgm:cxn modelId="{5CB3A0F3-7C2C-C94A-95AC-A52C76048A35}" type="presOf" srcId="{13ABBFE1-6B67-534F-AC46-FB369196FDE5}" destId="{EFEB30B3-18FE-444D-B459-E01CA0B2A0EF}" srcOrd="0" destOrd="0" presId="urn:microsoft.com/office/officeart/2009/3/layout/DescendingProcess"/>
    <dgm:cxn modelId="{E0FFF561-F5C4-3A4E-8C66-D713CD9D35B8}" srcId="{F70C35E0-91B8-E445-806F-E508CEFD4B35}" destId="{13ABBFE1-6B67-534F-AC46-FB369196FDE5}" srcOrd="2" destOrd="0" parTransId="{1F00D498-26AE-AF45-AE39-397A44D21DD0}" sibTransId="{64AF0D19-2878-D249-B017-6CAA43D1662F}"/>
    <dgm:cxn modelId="{82C62B8B-A53F-CC47-BADF-3F89E4FD289F}" type="presParOf" srcId="{7B5E831C-4238-3749-8ECA-F6BB0C768F84}" destId="{DEA71B53-104A-D648-A33D-7917071DF3D8}" srcOrd="0" destOrd="0" presId="urn:microsoft.com/office/officeart/2009/3/layout/DescendingProcess"/>
    <dgm:cxn modelId="{6404C29D-2AC7-D944-802C-EB88240C1759}" type="presParOf" srcId="{7B5E831C-4238-3749-8ECA-F6BB0C768F84}" destId="{F4034B03-EAFB-7149-9B2C-B0A158735B24}" srcOrd="1" destOrd="0" presId="urn:microsoft.com/office/officeart/2009/3/layout/DescendingProcess"/>
    <dgm:cxn modelId="{0D2E6554-2A55-0848-B106-B5E5B2D47F14}" type="presParOf" srcId="{7B5E831C-4238-3749-8ECA-F6BB0C768F84}" destId="{A8054719-71BD-424F-89EE-D1A53C32736B}" srcOrd="2" destOrd="0" presId="urn:microsoft.com/office/officeart/2009/3/layout/DescendingProcess"/>
    <dgm:cxn modelId="{5B7C5AE1-BEEB-C749-84EA-47C1B441E456}" type="presParOf" srcId="{7B5E831C-4238-3749-8ECA-F6BB0C768F84}" destId="{AA344033-16CF-7448-BCA6-0820634B3102}" srcOrd="3" destOrd="0" presId="urn:microsoft.com/office/officeart/2009/3/layout/DescendingProcess"/>
    <dgm:cxn modelId="{6D7A0247-AE91-E443-9168-2D038DAC09F1}" type="presParOf" srcId="{AA344033-16CF-7448-BCA6-0820634B3102}" destId="{1E536D55-4EB4-5845-9813-2DFE835721DF}" srcOrd="0" destOrd="0" presId="urn:microsoft.com/office/officeart/2009/3/layout/DescendingProcess"/>
    <dgm:cxn modelId="{FDFA02E5-B756-B243-8ED9-479F264E486B}" type="presParOf" srcId="{7B5E831C-4238-3749-8ECA-F6BB0C768F84}" destId="{EFEB30B3-18FE-444D-B459-E01CA0B2A0EF}" srcOrd="4"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s-ES"/>
        </a:p>
      </dgm:t>
    </dgm:pt>
    <dgm:pt modelId="{CB9964DC-5E01-4879-9733-CDEE2AB1D1F7}">
      <dgm:prSet phldrT="[Texto]"/>
      <dgm:spPr/>
      <dgm:t>
        <a:bodyPr/>
        <a:lstStyle/>
        <a:p>
          <a:r>
            <a:rPr lang="es-EC" noProof="0" dirty="0" smtClean="0"/>
            <a:t>Gracias por la Atención</a:t>
          </a:r>
          <a:endParaRPr lang="es-EC" noProof="0"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40A4E2AE-737A-4B44-ACC7-3FDC95C2F774}" type="presOf" srcId="{CB9964DC-5E01-4879-9733-CDEE2AB1D1F7}" destId="{ECB1CA3E-26B8-4A39-AEF8-6F06E506D3C7}" srcOrd="0" destOrd="0" presId="urn:microsoft.com/office/officeart/2005/8/layout/hierarchy3"/>
    <dgm:cxn modelId="{19955A4C-E052-456A-9240-4844A22C1B7F}" type="presOf" srcId="{CB9964DC-5E01-4879-9733-CDEE2AB1D1F7}" destId="{C7DDC059-89DD-4F99-A10D-9C975D60C8D8}" srcOrd="1" destOrd="0" presId="urn:microsoft.com/office/officeart/2005/8/layout/hierarchy3"/>
    <dgm:cxn modelId="{A2A8C1C5-705A-48BC-9991-7BBDDF7474EF}" type="presOf" srcId="{7061F2FC-F2AB-4DE3-98B0-886576B4E2C6}" destId="{D433476B-D68D-4328-ADAC-B2895D3D50CF}" srcOrd="0" destOrd="0" presId="urn:microsoft.com/office/officeart/2005/8/layout/hierarchy3"/>
    <dgm:cxn modelId="{DFD60F05-A84E-4E88-A0F3-D4172E766276}" type="presParOf" srcId="{D433476B-D68D-4328-ADAC-B2895D3D50CF}" destId="{1E58A3BC-F1F7-40EE-89AA-32E802ED4BF7}" srcOrd="0" destOrd="0" presId="urn:microsoft.com/office/officeart/2005/8/layout/hierarchy3"/>
    <dgm:cxn modelId="{DE5921A9-0745-4088-8B54-89F82CDB8D5E}" type="presParOf" srcId="{1E58A3BC-F1F7-40EE-89AA-32E802ED4BF7}" destId="{D21DF85A-45CA-4CE0-B0ED-CF4615475EE0}" srcOrd="0" destOrd="0" presId="urn:microsoft.com/office/officeart/2005/8/layout/hierarchy3"/>
    <dgm:cxn modelId="{F72C6FCB-006B-4A5D-9F24-CD3AA36F9F56}" type="presParOf" srcId="{D21DF85A-45CA-4CE0-B0ED-CF4615475EE0}" destId="{ECB1CA3E-26B8-4A39-AEF8-6F06E506D3C7}" srcOrd="0" destOrd="0" presId="urn:microsoft.com/office/officeart/2005/8/layout/hierarchy3"/>
    <dgm:cxn modelId="{DFFAA0A1-5739-47A3-9D34-062DD511AFBC}" type="presParOf" srcId="{D21DF85A-45CA-4CE0-B0ED-CF4615475EE0}" destId="{C7DDC059-89DD-4F99-A10D-9C975D60C8D8}" srcOrd="1" destOrd="0" presId="urn:microsoft.com/office/officeart/2005/8/layout/hierarchy3"/>
    <dgm:cxn modelId="{ADA36737-58FB-4CA4-A5CE-B7A388D0CC0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0C35E0-91B8-E445-806F-E508CEFD4B35}" type="doc">
      <dgm:prSet loTypeId="urn:microsoft.com/office/officeart/2009/3/layout/DescendingProcess" loCatId="" qsTypeId="urn:microsoft.com/office/officeart/2005/8/quickstyle/simple5" qsCatId="simple" csTypeId="urn:microsoft.com/office/officeart/2005/8/colors/accent4_1" csCatId="accent4" phldr="1"/>
      <dgm:spPr/>
    </dgm:pt>
    <dgm:pt modelId="{BF26FD60-F354-A64A-A0FB-073EB1C2B55D}">
      <dgm:prSet phldrT="[Texto]" custT="1"/>
      <dgm:spPr/>
      <dgm:t>
        <a:bodyPr/>
        <a:lstStyle/>
        <a:p>
          <a:pPr algn="just"/>
          <a:r>
            <a:rPr lang="es-ES" sz="1500" dirty="0" smtClean="0">
              <a:latin typeface="Times New Roman" charset="0"/>
              <a:ea typeface="Times New Roman" charset="0"/>
              <a:cs typeface="Times New Roman" charset="0"/>
            </a:rPr>
            <a:t>Refinación a través de la destilación</a:t>
          </a:r>
          <a:r>
            <a:rPr lang="es-ES" sz="1500" baseline="0" dirty="0" smtClean="0">
              <a:latin typeface="Times New Roman" charset="0"/>
              <a:ea typeface="Times New Roman" charset="0"/>
              <a:cs typeface="Times New Roman" charset="0"/>
            </a:rPr>
            <a:t> fraccionada</a:t>
          </a:r>
          <a:endParaRPr lang="es-ES_tradnl" sz="1500" dirty="0">
            <a:latin typeface="Times New Roman" charset="0"/>
            <a:ea typeface="Times New Roman" charset="0"/>
            <a:cs typeface="Times New Roman" charset="0"/>
          </a:endParaRPr>
        </a:p>
      </dgm:t>
    </dgm:pt>
    <dgm:pt modelId="{2E043C57-002F-464C-B2D3-91CFA2BB45CB}" type="parTrans" cxnId="{092FA03F-E9E8-284A-AEDF-17180578E204}">
      <dgm:prSet/>
      <dgm:spPr/>
      <dgm:t>
        <a:bodyPr/>
        <a:lstStyle/>
        <a:p>
          <a:endParaRPr lang="es-ES_tradnl" sz="1900">
            <a:latin typeface="Times New Roman" charset="0"/>
            <a:ea typeface="Times New Roman" charset="0"/>
            <a:cs typeface="Times New Roman" charset="0"/>
          </a:endParaRPr>
        </a:p>
      </dgm:t>
    </dgm:pt>
    <dgm:pt modelId="{6B20D598-7385-7244-B26E-D696FDED89C0}" type="sibTrans" cxnId="{092FA03F-E9E8-284A-AEDF-17180578E204}">
      <dgm:prSet/>
      <dgm:spPr/>
      <dgm:t>
        <a:bodyPr/>
        <a:lstStyle/>
        <a:p>
          <a:endParaRPr lang="es-ES_tradnl" sz="1900">
            <a:latin typeface="Times New Roman" charset="0"/>
            <a:ea typeface="Times New Roman" charset="0"/>
            <a:cs typeface="Times New Roman" charset="0"/>
          </a:endParaRPr>
        </a:p>
      </dgm:t>
    </dgm:pt>
    <dgm:pt modelId="{94E37AA4-E298-A34C-927E-06686C7A84BD}">
      <dgm:prSet phldrT="[Texto]" custT="1"/>
      <dgm:spPr/>
      <dgm:t>
        <a:bodyPr/>
        <a:lstStyle/>
        <a:p>
          <a:pPr algn="just">
            <a:lnSpc>
              <a:spcPct val="100000"/>
            </a:lnSpc>
            <a:spcAft>
              <a:spcPts val="0"/>
            </a:spcAft>
          </a:pPr>
          <a:r>
            <a:rPr lang="es-ES" sz="1500" dirty="0" smtClean="0">
              <a:effectLst/>
              <a:latin typeface="Times New Roman" charset="0"/>
              <a:ea typeface="Times New Roman" charset="0"/>
              <a:cs typeface="Times New Roman" charset="0"/>
            </a:rPr>
            <a:t>Separación sucesiva de los líquidos de una mezcla aprovechando la diferencia entre sus puntos de ebullición</a:t>
          </a:r>
          <a:endParaRPr lang="es-ES_tradnl" sz="1500" dirty="0">
            <a:latin typeface="Times New Roman" charset="0"/>
            <a:ea typeface="Times New Roman" charset="0"/>
            <a:cs typeface="Times New Roman" charset="0"/>
          </a:endParaRPr>
        </a:p>
      </dgm:t>
    </dgm:pt>
    <dgm:pt modelId="{8837C55A-F654-4F4A-B1B9-2886A2899F28}" type="parTrans" cxnId="{271E3404-4A35-0B44-9F18-CEC0F761DA57}">
      <dgm:prSet/>
      <dgm:spPr/>
      <dgm:t>
        <a:bodyPr/>
        <a:lstStyle/>
        <a:p>
          <a:endParaRPr lang="es-ES_tradnl" sz="1900">
            <a:latin typeface="Times New Roman" charset="0"/>
            <a:ea typeface="Times New Roman" charset="0"/>
            <a:cs typeface="Times New Roman" charset="0"/>
          </a:endParaRPr>
        </a:p>
      </dgm:t>
    </dgm:pt>
    <dgm:pt modelId="{89303542-2330-F543-B55A-FE2A833C6B02}" type="sibTrans" cxnId="{271E3404-4A35-0B44-9F18-CEC0F761DA57}">
      <dgm:prSet/>
      <dgm:spPr/>
      <dgm:t>
        <a:bodyPr/>
        <a:lstStyle/>
        <a:p>
          <a:endParaRPr lang="es-ES_tradnl" sz="1900">
            <a:latin typeface="Times New Roman" charset="0"/>
            <a:ea typeface="Times New Roman" charset="0"/>
            <a:cs typeface="Times New Roman" charset="0"/>
          </a:endParaRPr>
        </a:p>
      </dgm:t>
    </dgm:pt>
    <dgm:pt modelId="{13ABBFE1-6B67-534F-AC46-FB369196FDE5}">
      <dgm:prSet phldrT="[Texto]" custT="1"/>
      <dgm:spPr/>
      <dgm:t>
        <a:bodyPr/>
        <a:lstStyle/>
        <a:p>
          <a:pPr algn="just">
            <a:spcAft>
              <a:spcPts val="0"/>
            </a:spcAft>
          </a:pPr>
          <a:r>
            <a:rPr lang="es-ES" sz="1500" dirty="0" smtClean="0">
              <a:effectLst/>
              <a:latin typeface="Times New Roman" charset="0"/>
              <a:ea typeface="Times New Roman" charset="0"/>
              <a:cs typeface="Times New Roman" charset="0"/>
            </a:rPr>
            <a:t>La fase líquida se separa en diferentes componentes: etano, GLP y gasolinas naturales.</a:t>
          </a:r>
          <a:r>
            <a:rPr lang="es-ES" sz="1500" dirty="0" smtClean="0">
              <a:latin typeface="Times New Roman" charset="0"/>
              <a:ea typeface="Times New Roman" charset="0"/>
              <a:cs typeface="Times New Roman" charset="0"/>
            </a:rPr>
            <a:t>.</a:t>
          </a:r>
          <a:endParaRPr lang="es-ES_tradnl" sz="1500" dirty="0">
            <a:latin typeface="Times New Roman" charset="0"/>
            <a:ea typeface="Times New Roman" charset="0"/>
            <a:cs typeface="Times New Roman" charset="0"/>
          </a:endParaRPr>
        </a:p>
      </dgm:t>
    </dgm:pt>
    <dgm:pt modelId="{1F00D498-26AE-AF45-AE39-397A44D21DD0}" type="parTrans" cxnId="{E0FFF561-F5C4-3A4E-8C66-D713CD9D35B8}">
      <dgm:prSet/>
      <dgm:spPr/>
      <dgm:t>
        <a:bodyPr/>
        <a:lstStyle/>
        <a:p>
          <a:endParaRPr lang="es-ES_tradnl" sz="1900">
            <a:latin typeface="Times New Roman" charset="0"/>
            <a:ea typeface="Times New Roman" charset="0"/>
            <a:cs typeface="Times New Roman" charset="0"/>
          </a:endParaRPr>
        </a:p>
      </dgm:t>
    </dgm:pt>
    <dgm:pt modelId="{64AF0D19-2878-D249-B017-6CAA43D1662F}" type="sibTrans" cxnId="{E0FFF561-F5C4-3A4E-8C66-D713CD9D35B8}">
      <dgm:prSet/>
      <dgm:spPr/>
      <dgm:t>
        <a:bodyPr/>
        <a:lstStyle/>
        <a:p>
          <a:endParaRPr lang="es-ES_tradnl" sz="1900">
            <a:latin typeface="Times New Roman" charset="0"/>
            <a:ea typeface="Times New Roman" charset="0"/>
            <a:cs typeface="Times New Roman" charset="0"/>
          </a:endParaRPr>
        </a:p>
      </dgm:t>
    </dgm:pt>
    <dgm:pt modelId="{26A7CB07-9F25-A741-BFAD-49F2F43FA8DD}" type="pres">
      <dgm:prSet presAssocID="{F70C35E0-91B8-E445-806F-E508CEFD4B35}" presName="Name0" presStyleCnt="0">
        <dgm:presLayoutVars>
          <dgm:chMax val="7"/>
          <dgm:chPref val="5"/>
        </dgm:presLayoutVars>
      </dgm:prSet>
      <dgm:spPr/>
    </dgm:pt>
    <dgm:pt modelId="{4BDD7AF6-8C1E-9C47-B153-F5D2F07658C0}" type="pres">
      <dgm:prSet presAssocID="{F70C35E0-91B8-E445-806F-E508CEFD4B35}" presName="arrowNode" presStyleLbl="node1" presStyleIdx="0" presStyleCnt="1"/>
      <dgm:spPr/>
    </dgm:pt>
    <dgm:pt modelId="{05BBFB1D-88BE-5B40-B1F0-7F96A67A3B54}" type="pres">
      <dgm:prSet presAssocID="{BF26FD60-F354-A64A-A0FB-073EB1C2B55D}" presName="txNode1" presStyleLbl="revTx" presStyleIdx="0" presStyleCnt="3" custScaleX="119053">
        <dgm:presLayoutVars>
          <dgm:bulletEnabled val="1"/>
        </dgm:presLayoutVars>
      </dgm:prSet>
      <dgm:spPr/>
      <dgm:t>
        <a:bodyPr/>
        <a:lstStyle/>
        <a:p>
          <a:endParaRPr lang="es-ES_tradnl"/>
        </a:p>
      </dgm:t>
    </dgm:pt>
    <dgm:pt modelId="{7D836B06-B7B0-894A-B15C-D7D973733819}" type="pres">
      <dgm:prSet presAssocID="{94E37AA4-E298-A34C-927E-06686C7A84BD}" presName="txNode2" presStyleLbl="revTx" presStyleIdx="1" presStyleCnt="3" custScaleX="115159" custLinFactNeighborX="-9718" custLinFactNeighborY="-52681">
        <dgm:presLayoutVars>
          <dgm:bulletEnabled val="1"/>
        </dgm:presLayoutVars>
      </dgm:prSet>
      <dgm:spPr/>
      <dgm:t>
        <a:bodyPr/>
        <a:lstStyle/>
        <a:p>
          <a:endParaRPr lang="es-ES_tradnl"/>
        </a:p>
      </dgm:t>
    </dgm:pt>
    <dgm:pt modelId="{11069DC5-1F59-8E48-B998-9CECC5F85244}" type="pres">
      <dgm:prSet presAssocID="{89303542-2330-F543-B55A-FE2A833C6B02}" presName="dotNode2" presStyleCnt="0"/>
      <dgm:spPr/>
    </dgm:pt>
    <dgm:pt modelId="{7BD5A8C2-406D-0B4B-BCF2-B96FA1C3AE2B}" type="pres">
      <dgm:prSet presAssocID="{89303542-2330-F543-B55A-FE2A833C6B02}" presName="dotRepeatNode" presStyleLbl="fgShp" presStyleIdx="0" presStyleCnt="1"/>
      <dgm:spPr/>
      <dgm:t>
        <a:bodyPr/>
        <a:lstStyle/>
        <a:p>
          <a:endParaRPr lang="es-ES_tradnl"/>
        </a:p>
      </dgm:t>
    </dgm:pt>
    <dgm:pt modelId="{DFA3BB1B-97BD-2841-8108-C91169C9B381}" type="pres">
      <dgm:prSet presAssocID="{13ABBFE1-6B67-534F-AC46-FB369196FDE5}" presName="txNode3" presStyleLbl="revTx" presStyleIdx="2" presStyleCnt="3" custScaleX="113242" custLinFactNeighborX="-77524" custLinFactNeighborY="-53972">
        <dgm:presLayoutVars>
          <dgm:bulletEnabled val="1"/>
        </dgm:presLayoutVars>
      </dgm:prSet>
      <dgm:spPr/>
      <dgm:t>
        <a:bodyPr/>
        <a:lstStyle/>
        <a:p>
          <a:endParaRPr lang="es-ES_tradnl"/>
        </a:p>
      </dgm:t>
    </dgm:pt>
  </dgm:ptLst>
  <dgm:cxnLst>
    <dgm:cxn modelId="{9D1D298C-2EA6-AF4D-B0C0-47D1C1DF15A8}" type="presOf" srcId="{94E37AA4-E298-A34C-927E-06686C7A84BD}" destId="{7D836B06-B7B0-894A-B15C-D7D973733819}" srcOrd="0" destOrd="0" presId="urn:microsoft.com/office/officeart/2009/3/layout/DescendingProcess"/>
    <dgm:cxn modelId="{99341305-0BDA-1E40-AAA5-A137B19B45DE}" type="presOf" srcId="{13ABBFE1-6B67-534F-AC46-FB369196FDE5}" destId="{DFA3BB1B-97BD-2841-8108-C91169C9B381}" srcOrd="0" destOrd="0" presId="urn:microsoft.com/office/officeart/2009/3/layout/DescendingProcess"/>
    <dgm:cxn modelId="{092FA03F-E9E8-284A-AEDF-17180578E204}" srcId="{F70C35E0-91B8-E445-806F-E508CEFD4B35}" destId="{BF26FD60-F354-A64A-A0FB-073EB1C2B55D}" srcOrd="0" destOrd="0" parTransId="{2E043C57-002F-464C-B2D3-91CFA2BB45CB}" sibTransId="{6B20D598-7385-7244-B26E-D696FDED89C0}"/>
    <dgm:cxn modelId="{E0FFF561-F5C4-3A4E-8C66-D713CD9D35B8}" srcId="{F70C35E0-91B8-E445-806F-E508CEFD4B35}" destId="{13ABBFE1-6B67-534F-AC46-FB369196FDE5}" srcOrd="2" destOrd="0" parTransId="{1F00D498-26AE-AF45-AE39-397A44D21DD0}" sibTransId="{64AF0D19-2878-D249-B017-6CAA43D1662F}"/>
    <dgm:cxn modelId="{3CA28AD6-39A1-5F47-8F76-D0253323236C}" type="presOf" srcId="{F70C35E0-91B8-E445-806F-E508CEFD4B35}" destId="{26A7CB07-9F25-A741-BFAD-49F2F43FA8DD}" srcOrd="0" destOrd="0" presId="urn:microsoft.com/office/officeart/2009/3/layout/DescendingProcess"/>
    <dgm:cxn modelId="{A85FF937-6207-CC4B-AD65-F81F20985378}" type="presOf" srcId="{BF26FD60-F354-A64A-A0FB-073EB1C2B55D}" destId="{05BBFB1D-88BE-5B40-B1F0-7F96A67A3B54}" srcOrd="0" destOrd="0" presId="urn:microsoft.com/office/officeart/2009/3/layout/DescendingProcess"/>
    <dgm:cxn modelId="{765E1A52-3C7C-7C4D-892E-54F623E92685}" type="presOf" srcId="{89303542-2330-F543-B55A-FE2A833C6B02}" destId="{7BD5A8C2-406D-0B4B-BCF2-B96FA1C3AE2B}" srcOrd="0" destOrd="0" presId="urn:microsoft.com/office/officeart/2009/3/layout/DescendingProcess"/>
    <dgm:cxn modelId="{271E3404-4A35-0B44-9F18-CEC0F761DA57}" srcId="{F70C35E0-91B8-E445-806F-E508CEFD4B35}" destId="{94E37AA4-E298-A34C-927E-06686C7A84BD}" srcOrd="1" destOrd="0" parTransId="{8837C55A-F654-4F4A-B1B9-2886A2899F28}" sibTransId="{89303542-2330-F543-B55A-FE2A833C6B02}"/>
    <dgm:cxn modelId="{CB6F6E63-1E4C-964A-8DE5-55058D75D3B1}" type="presParOf" srcId="{26A7CB07-9F25-A741-BFAD-49F2F43FA8DD}" destId="{4BDD7AF6-8C1E-9C47-B153-F5D2F07658C0}" srcOrd="0" destOrd="0" presId="urn:microsoft.com/office/officeart/2009/3/layout/DescendingProcess"/>
    <dgm:cxn modelId="{BF057B3C-C80B-144B-963A-BEF6057CB5A3}" type="presParOf" srcId="{26A7CB07-9F25-A741-BFAD-49F2F43FA8DD}" destId="{05BBFB1D-88BE-5B40-B1F0-7F96A67A3B54}" srcOrd="1" destOrd="0" presId="urn:microsoft.com/office/officeart/2009/3/layout/DescendingProcess"/>
    <dgm:cxn modelId="{68747DFE-5228-054C-B731-F0166AA527A4}" type="presParOf" srcId="{26A7CB07-9F25-A741-BFAD-49F2F43FA8DD}" destId="{7D836B06-B7B0-894A-B15C-D7D973733819}" srcOrd="2" destOrd="0" presId="urn:microsoft.com/office/officeart/2009/3/layout/DescendingProcess"/>
    <dgm:cxn modelId="{541A23F5-A9FB-2E4E-9A02-FDA57BDD89A0}" type="presParOf" srcId="{26A7CB07-9F25-A741-BFAD-49F2F43FA8DD}" destId="{11069DC5-1F59-8E48-B998-9CECC5F85244}" srcOrd="3" destOrd="0" presId="urn:microsoft.com/office/officeart/2009/3/layout/DescendingProcess"/>
    <dgm:cxn modelId="{F1AFAB9D-6C39-E148-91A4-CD0458D6B596}" type="presParOf" srcId="{11069DC5-1F59-8E48-B998-9CECC5F85244}" destId="{7BD5A8C2-406D-0B4B-BCF2-B96FA1C3AE2B}" srcOrd="0" destOrd="0" presId="urn:microsoft.com/office/officeart/2009/3/layout/DescendingProcess"/>
    <dgm:cxn modelId="{778EB34A-4F55-D24F-AD43-F1BCA6947403}" type="presParOf" srcId="{26A7CB07-9F25-A741-BFAD-49F2F43FA8DD}" destId="{DFA3BB1B-97BD-2841-8108-C91169C9B381}" srcOrd="4"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C07610-2422-514B-B334-ED1B2CBD7416}" type="doc">
      <dgm:prSet loTypeId="urn:microsoft.com/office/officeart/2005/8/layout/orgChart1" loCatId="" qsTypeId="urn:microsoft.com/office/officeart/2005/8/quickstyle/simple5" qsCatId="simple" csTypeId="urn:microsoft.com/office/officeart/2005/8/colors/accent3_3" csCatId="accent3" phldr="1"/>
      <dgm:spPr/>
      <dgm:t>
        <a:bodyPr/>
        <a:lstStyle/>
        <a:p>
          <a:endParaRPr lang="es-ES_tradnl"/>
        </a:p>
      </dgm:t>
    </dgm:pt>
    <dgm:pt modelId="{66D4DDB1-153E-924D-BB85-7F5CC768E538}">
      <dgm:prSet phldrT="[Texto]" custT="1"/>
      <dgm:spPr/>
      <dgm:t>
        <a:bodyPr/>
        <a:lstStyle/>
        <a:p>
          <a:r>
            <a:rPr lang="es-ES_tradnl" sz="1900" b="1" dirty="0" smtClean="0">
              <a:solidFill>
                <a:schemeClr val="tx1"/>
              </a:solidFill>
              <a:latin typeface="Times New Roman" charset="0"/>
              <a:ea typeface="Times New Roman" charset="0"/>
              <a:cs typeface="Times New Roman" charset="0"/>
            </a:rPr>
            <a:t>USOS</a:t>
          </a:r>
          <a:r>
            <a:rPr lang="es-ES_tradnl" sz="1900" b="1" baseline="0" dirty="0" smtClean="0">
              <a:solidFill>
                <a:schemeClr val="tx1"/>
              </a:solidFill>
              <a:latin typeface="Times New Roman" charset="0"/>
              <a:ea typeface="Times New Roman" charset="0"/>
              <a:cs typeface="Times New Roman" charset="0"/>
            </a:rPr>
            <a:t> DEL </a:t>
          </a:r>
          <a:r>
            <a:rPr lang="es-ES_tradnl" sz="1900" b="1" dirty="0" smtClean="0">
              <a:solidFill>
                <a:schemeClr val="tx1"/>
              </a:solidFill>
              <a:latin typeface="Times New Roman" charset="0"/>
              <a:ea typeface="Times New Roman" charset="0"/>
              <a:cs typeface="Times New Roman" charset="0"/>
            </a:rPr>
            <a:t>GLP</a:t>
          </a:r>
          <a:endParaRPr lang="es-ES_tradnl" sz="1900" b="1" dirty="0">
            <a:solidFill>
              <a:schemeClr val="tx1"/>
            </a:solidFill>
            <a:latin typeface="Times New Roman" charset="0"/>
            <a:ea typeface="Times New Roman" charset="0"/>
            <a:cs typeface="Times New Roman" charset="0"/>
          </a:endParaRPr>
        </a:p>
      </dgm:t>
    </dgm:pt>
    <dgm:pt modelId="{23C41F5A-696F-2844-A817-7D0FB888904F}" type="parTrans" cxnId="{894E4367-1E78-BF44-A5D1-AF7281AFCA58}">
      <dgm:prSet/>
      <dgm:spPr/>
      <dgm:t>
        <a:bodyPr/>
        <a:lstStyle/>
        <a:p>
          <a:endParaRPr lang="es-ES_tradnl">
            <a:solidFill>
              <a:schemeClr val="tx1"/>
            </a:solidFill>
            <a:latin typeface="Times New Roman" charset="0"/>
            <a:ea typeface="Times New Roman" charset="0"/>
            <a:cs typeface="Times New Roman" charset="0"/>
          </a:endParaRPr>
        </a:p>
      </dgm:t>
    </dgm:pt>
    <dgm:pt modelId="{8CFBC5F8-CFE6-EF4B-AC9C-0BD439AC89E0}" type="sibTrans" cxnId="{894E4367-1E78-BF44-A5D1-AF7281AFCA58}">
      <dgm:prSet/>
      <dgm:spPr/>
      <dgm:t>
        <a:bodyPr/>
        <a:lstStyle/>
        <a:p>
          <a:endParaRPr lang="es-ES_tradnl">
            <a:solidFill>
              <a:schemeClr val="tx1"/>
            </a:solidFill>
            <a:latin typeface="Times New Roman" charset="0"/>
            <a:ea typeface="Times New Roman" charset="0"/>
            <a:cs typeface="Times New Roman" charset="0"/>
          </a:endParaRPr>
        </a:p>
      </dgm:t>
    </dgm:pt>
    <dgm:pt modelId="{B8474527-B559-4846-A1F6-C7D96B54727E}" type="asst">
      <dgm:prSet phldrT="[Texto]"/>
      <dgm:spPr/>
      <dgm:t>
        <a:bodyPr/>
        <a:lstStyle/>
        <a:p>
          <a:pPr algn="just"/>
          <a:r>
            <a:rPr lang="es-ES" dirty="0" smtClean="0">
              <a:solidFill>
                <a:schemeClr val="tx1"/>
              </a:solidFill>
              <a:latin typeface="Times New Roman" charset="0"/>
              <a:ea typeface="Times New Roman" charset="0"/>
              <a:cs typeface="Times New Roman" charset="0"/>
            </a:rPr>
            <a:t>Su demanda diaria en todo el país asciende a 3.000 toneladas métricas y es utilizado tanto en hogares debido al bajo costo y por su durabilidad, así como en los procesos industriales y comerciales.</a:t>
          </a:r>
          <a:endParaRPr lang="es-ES_tradnl" dirty="0">
            <a:solidFill>
              <a:schemeClr val="tx1"/>
            </a:solidFill>
            <a:latin typeface="Times New Roman" charset="0"/>
            <a:ea typeface="Times New Roman" charset="0"/>
            <a:cs typeface="Times New Roman" charset="0"/>
          </a:endParaRPr>
        </a:p>
      </dgm:t>
    </dgm:pt>
    <dgm:pt modelId="{7470A7F7-1A29-5040-BF11-EE90D37F8E37}" type="parTrans" cxnId="{BE3BCF5B-84F8-9945-A67F-38E397DF2124}">
      <dgm:prSet/>
      <dgm:spPr/>
      <dgm:t>
        <a:bodyPr/>
        <a:lstStyle/>
        <a:p>
          <a:endParaRPr lang="es-ES_tradnl">
            <a:solidFill>
              <a:schemeClr val="tx1"/>
            </a:solidFill>
            <a:latin typeface="Times New Roman" charset="0"/>
            <a:ea typeface="Times New Roman" charset="0"/>
            <a:cs typeface="Times New Roman" charset="0"/>
          </a:endParaRPr>
        </a:p>
      </dgm:t>
    </dgm:pt>
    <dgm:pt modelId="{C7576F46-0196-DF4D-B5C7-3EB40B02D1B2}" type="sibTrans" cxnId="{BE3BCF5B-84F8-9945-A67F-38E397DF2124}">
      <dgm:prSet/>
      <dgm:spPr/>
      <dgm:t>
        <a:bodyPr/>
        <a:lstStyle/>
        <a:p>
          <a:endParaRPr lang="es-ES_tradnl">
            <a:solidFill>
              <a:schemeClr val="tx1"/>
            </a:solidFill>
            <a:latin typeface="Times New Roman" charset="0"/>
            <a:ea typeface="Times New Roman" charset="0"/>
            <a:cs typeface="Times New Roman" charset="0"/>
          </a:endParaRPr>
        </a:p>
      </dgm:t>
    </dgm:pt>
    <dgm:pt modelId="{2D426F80-1C17-BD42-BF33-8E5EE955A001}">
      <dgm:prSet phldrT="[Texto]"/>
      <dgm:spPr/>
      <dgm:t>
        <a:bodyPr/>
        <a:lstStyle/>
        <a:p>
          <a:r>
            <a:rPr lang="es-ES_tradnl" dirty="0" smtClean="0">
              <a:solidFill>
                <a:schemeClr val="tx1"/>
              </a:solidFill>
              <a:latin typeface="Times New Roman" charset="0"/>
              <a:ea typeface="Times New Roman" charset="0"/>
              <a:cs typeface="Times New Roman" charset="0"/>
            </a:rPr>
            <a:t>SECTOR</a:t>
          </a:r>
          <a:r>
            <a:rPr lang="es-ES_tradnl" baseline="0" dirty="0" smtClean="0">
              <a:solidFill>
                <a:schemeClr val="tx1"/>
              </a:solidFill>
              <a:latin typeface="Times New Roman" charset="0"/>
              <a:ea typeface="Times New Roman" charset="0"/>
              <a:cs typeface="Times New Roman" charset="0"/>
            </a:rPr>
            <a:t> DOM</a:t>
          </a:r>
          <a:r>
            <a:rPr lang="es-ES" baseline="0" dirty="0" smtClean="0">
              <a:solidFill>
                <a:schemeClr val="tx1"/>
              </a:solidFill>
              <a:latin typeface="Times New Roman" charset="0"/>
              <a:ea typeface="Times New Roman" charset="0"/>
              <a:cs typeface="Times New Roman" charset="0"/>
            </a:rPr>
            <a:t>É</a:t>
          </a:r>
          <a:r>
            <a:rPr lang="es-ES_tradnl" baseline="0" dirty="0" smtClean="0">
              <a:solidFill>
                <a:schemeClr val="tx1"/>
              </a:solidFill>
              <a:latin typeface="Times New Roman" charset="0"/>
              <a:ea typeface="Times New Roman" charset="0"/>
              <a:cs typeface="Times New Roman" charset="0"/>
            </a:rPr>
            <a:t>STICO</a:t>
          </a:r>
        </a:p>
      </dgm:t>
    </dgm:pt>
    <dgm:pt modelId="{C98C5B22-9B2C-3349-BACC-937C4692FF6C}" type="parTrans" cxnId="{76DDD799-0234-8C44-8FE0-A1864A54CF2C}">
      <dgm:prSet/>
      <dgm:spPr/>
      <dgm:t>
        <a:bodyPr/>
        <a:lstStyle/>
        <a:p>
          <a:endParaRPr lang="es-ES_tradnl">
            <a:solidFill>
              <a:schemeClr val="tx1"/>
            </a:solidFill>
            <a:latin typeface="Times New Roman" charset="0"/>
            <a:ea typeface="Times New Roman" charset="0"/>
            <a:cs typeface="Times New Roman" charset="0"/>
          </a:endParaRPr>
        </a:p>
      </dgm:t>
    </dgm:pt>
    <dgm:pt modelId="{8965B791-0F1D-884E-B568-0BCA0E471DDD}" type="sibTrans" cxnId="{76DDD799-0234-8C44-8FE0-A1864A54CF2C}">
      <dgm:prSet/>
      <dgm:spPr/>
      <dgm:t>
        <a:bodyPr/>
        <a:lstStyle/>
        <a:p>
          <a:endParaRPr lang="es-ES_tradnl">
            <a:solidFill>
              <a:schemeClr val="tx1"/>
            </a:solidFill>
            <a:latin typeface="Times New Roman" charset="0"/>
            <a:ea typeface="Times New Roman" charset="0"/>
            <a:cs typeface="Times New Roman" charset="0"/>
          </a:endParaRPr>
        </a:p>
      </dgm:t>
    </dgm:pt>
    <dgm:pt modelId="{C575BBDE-5939-D74B-874B-185750886CEA}">
      <dgm:prSet phldrT="[Texto]"/>
      <dgm:spPr/>
      <dgm:t>
        <a:bodyPr/>
        <a:lstStyle/>
        <a:p>
          <a:r>
            <a:rPr lang="es-ES_tradnl" dirty="0" smtClean="0">
              <a:solidFill>
                <a:schemeClr val="tx1"/>
              </a:solidFill>
              <a:latin typeface="Times New Roman" charset="0"/>
              <a:ea typeface="Times New Roman" charset="0"/>
              <a:cs typeface="Times New Roman" charset="0"/>
            </a:rPr>
            <a:t>SECTOR INDUSTRIAL</a:t>
          </a:r>
          <a:endParaRPr lang="es-ES_tradnl" dirty="0">
            <a:solidFill>
              <a:schemeClr val="tx1"/>
            </a:solidFill>
            <a:latin typeface="Times New Roman" charset="0"/>
            <a:ea typeface="Times New Roman" charset="0"/>
            <a:cs typeface="Times New Roman" charset="0"/>
          </a:endParaRPr>
        </a:p>
      </dgm:t>
    </dgm:pt>
    <dgm:pt modelId="{E4874554-F4A7-5141-9F0B-5CCCC6B757D8}" type="parTrans" cxnId="{DF236DEC-D8C8-8B4D-87CF-90AC67729C28}">
      <dgm:prSet/>
      <dgm:spPr/>
      <dgm:t>
        <a:bodyPr/>
        <a:lstStyle/>
        <a:p>
          <a:endParaRPr lang="es-ES_tradnl">
            <a:solidFill>
              <a:schemeClr val="tx1"/>
            </a:solidFill>
            <a:latin typeface="Times New Roman" charset="0"/>
            <a:ea typeface="Times New Roman" charset="0"/>
            <a:cs typeface="Times New Roman" charset="0"/>
          </a:endParaRPr>
        </a:p>
      </dgm:t>
    </dgm:pt>
    <dgm:pt modelId="{3F47DA2C-1D9E-BE4F-8898-902BC292821C}" type="sibTrans" cxnId="{DF236DEC-D8C8-8B4D-87CF-90AC67729C28}">
      <dgm:prSet/>
      <dgm:spPr/>
      <dgm:t>
        <a:bodyPr/>
        <a:lstStyle/>
        <a:p>
          <a:endParaRPr lang="es-ES_tradnl">
            <a:solidFill>
              <a:schemeClr val="tx1"/>
            </a:solidFill>
            <a:latin typeface="Times New Roman" charset="0"/>
            <a:ea typeface="Times New Roman" charset="0"/>
            <a:cs typeface="Times New Roman" charset="0"/>
          </a:endParaRPr>
        </a:p>
      </dgm:t>
    </dgm:pt>
    <dgm:pt modelId="{D4FFA2E8-24D5-4349-A80B-4374761364BE}">
      <dgm:prSet phldrT="[Texto]"/>
      <dgm:spPr/>
      <dgm:t>
        <a:bodyPr/>
        <a:lstStyle/>
        <a:p>
          <a:r>
            <a:rPr lang="es-ES_tradnl" dirty="0" smtClean="0">
              <a:solidFill>
                <a:schemeClr val="tx1"/>
              </a:solidFill>
              <a:latin typeface="Times New Roman" charset="0"/>
              <a:ea typeface="Times New Roman" charset="0"/>
              <a:cs typeface="Times New Roman" charset="0"/>
            </a:rPr>
            <a:t>SECTOR AUTOMOTRIZ</a:t>
          </a:r>
          <a:endParaRPr lang="es-ES_tradnl" dirty="0">
            <a:solidFill>
              <a:schemeClr val="tx1"/>
            </a:solidFill>
            <a:latin typeface="Times New Roman" charset="0"/>
            <a:ea typeface="Times New Roman" charset="0"/>
            <a:cs typeface="Times New Roman" charset="0"/>
          </a:endParaRPr>
        </a:p>
      </dgm:t>
    </dgm:pt>
    <dgm:pt modelId="{B05FF577-CFA0-694C-8749-DDEADBB26142}" type="parTrans" cxnId="{BC1A2853-47B7-6F40-8B27-77FDE4F2BDC1}">
      <dgm:prSet/>
      <dgm:spPr/>
      <dgm:t>
        <a:bodyPr/>
        <a:lstStyle/>
        <a:p>
          <a:endParaRPr lang="es-ES_tradnl">
            <a:solidFill>
              <a:schemeClr val="tx1"/>
            </a:solidFill>
            <a:latin typeface="Times New Roman" charset="0"/>
            <a:ea typeface="Times New Roman" charset="0"/>
            <a:cs typeface="Times New Roman" charset="0"/>
          </a:endParaRPr>
        </a:p>
      </dgm:t>
    </dgm:pt>
    <dgm:pt modelId="{567F8D37-AA13-C64E-9419-11691BB56B80}" type="sibTrans" cxnId="{BC1A2853-47B7-6F40-8B27-77FDE4F2BDC1}">
      <dgm:prSet/>
      <dgm:spPr/>
      <dgm:t>
        <a:bodyPr/>
        <a:lstStyle/>
        <a:p>
          <a:endParaRPr lang="es-ES_tradnl">
            <a:solidFill>
              <a:schemeClr val="tx1"/>
            </a:solidFill>
            <a:latin typeface="Times New Roman" charset="0"/>
            <a:ea typeface="Times New Roman" charset="0"/>
            <a:cs typeface="Times New Roman" charset="0"/>
          </a:endParaRPr>
        </a:p>
      </dgm:t>
    </dgm:pt>
    <dgm:pt modelId="{FDA8E827-3E4E-0841-92D9-2CDC62E9CCB6}">
      <dgm:prSet phldrT="[Texto]"/>
      <dgm:spPr/>
      <dgm:t>
        <a:bodyPr/>
        <a:lstStyle/>
        <a:p>
          <a:r>
            <a:rPr lang="es-ES_tradnl" dirty="0" smtClean="0">
              <a:solidFill>
                <a:schemeClr val="tx1"/>
              </a:solidFill>
              <a:latin typeface="Times New Roman" charset="0"/>
              <a:ea typeface="Times New Roman" charset="0"/>
              <a:cs typeface="Times New Roman" charset="0"/>
            </a:rPr>
            <a:t>SECTOR</a:t>
          </a:r>
          <a:r>
            <a:rPr lang="es-ES_tradnl" baseline="0" dirty="0" smtClean="0">
              <a:solidFill>
                <a:schemeClr val="tx1"/>
              </a:solidFill>
              <a:latin typeface="Times New Roman" charset="0"/>
              <a:ea typeface="Times New Roman" charset="0"/>
              <a:cs typeface="Times New Roman" charset="0"/>
            </a:rPr>
            <a:t> COMERCIAL</a:t>
          </a:r>
        </a:p>
      </dgm:t>
    </dgm:pt>
    <dgm:pt modelId="{F2D381CC-F4C8-9848-8F92-591EF3D24DE7}" type="parTrans" cxnId="{C3D144CE-061B-3748-BBC1-CAA605441AC0}">
      <dgm:prSet/>
      <dgm:spPr/>
      <dgm:t>
        <a:bodyPr/>
        <a:lstStyle/>
        <a:p>
          <a:endParaRPr lang="es-ES_tradnl">
            <a:solidFill>
              <a:schemeClr val="tx1"/>
            </a:solidFill>
            <a:latin typeface="Times New Roman" charset="0"/>
            <a:ea typeface="Times New Roman" charset="0"/>
            <a:cs typeface="Times New Roman" charset="0"/>
          </a:endParaRPr>
        </a:p>
      </dgm:t>
    </dgm:pt>
    <dgm:pt modelId="{D3A48A5A-622C-B044-8DC8-6B7282556E60}" type="sibTrans" cxnId="{C3D144CE-061B-3748-BBC1-CAA605441AC0}">
      <dgm:prSet/>
      <dgm:spPr/>
      <dgm:t>
        <a:bodyPr/>
        <a:lstStyle/>
        <a:p>
          <a:endParaRPr lang="es-ES_tradnl">
            <a:solidFill>
              <a:schemeClr val="tx1"/>
            </a:solidFill>
            <a:latin typeface="Times New Roman" charset="0"/>
            <a:ea typeface="Times New Roman" charset="0"/>
            <a:cs typeface="Times New Roman" charset="0"/>
          </a:endParaRPr>
        </a:p>
      </dgm:t>
    </dgm:pt>
    <dgm:pt modelId="{DBFEF9F6-90F2-244F-A0F7-B17E75E19B84}">
      <dgm:prSet phldrT="[Texto]"/>
      <dgm:spPr/>
      <dgm:t>
        <a:bodyPr/>
        <a:lstStyle/>
        <a:p>
          <a:r>
            <a:rPr lang="es-ES_tradnl" dirty="0" smtClean="0">
              <a:solidFill>
                <a:schemeClr val="tx1"/>
              </a:solidFill>
              <a:latin typeface="Times New Roman" charset="0"/>
              <a:ea typeface="Times New Roman" charset="0"/>
              <a:cs typeface="Times New Roman" charset="0"/>
            </a:rPr>
            <a:t>SECTOR AGR</a:t>
          </a:r>
          <a:r>
            <a:rPr lang="es-ES" smtClean="0">
              <a:solidFill>
                <a:schemeClr val="tx1"/>
              </a:solidFill>
              <a:latin typeface="Times New Roman" charset="0"/>
              <a:ea typeface="Times New Roman" charset="0"/>
              <a:cs typeface="Times New Roman" charset="0"/>
            </a:rPr>
            <a:t>Í</a:t>
          </a:r>
          <a:r>
            <a:rPr lang="es-ES_tradnl" smtClean="0">
              <a:solidFill>
                <a:schemeClr val="tx1"/>
              </a:solidFill>
              <a:latin typeface="Times New Roman" charset="0"/>
              <a:ea typeface="Times New Roman" charset="0"/>
              <a:cs typeface="Times New Roman" charset="0"/>
            </a:rPr>
            <a:t>COLA</a:t>
          </a:r>
          <a:endParaRPr lang="es-ES_tradnl" dirty="0">
            <a:solidFill>
              <a:schemeClr val="tx1"/>
            </a:solidFill>
            <a:latin typeface="Times New Roman" charset="0"/>
            <a:ea typeface="Times New Roman" charset="0"/>
            <a:cs typeface="Times New Roman" charset="0"/>
          </a:endParaRPr>
        </a:p>
      </dgm:t>
    </dgm:pt>
    <dgm:pt modelId="{07134791-F7EB-194B-A7BE-E76E3825A205}" type="parTrans" cxnId="{95951A70-BEF8-6544-A266-4BEB611DF12D}">
      <dgm:prSet/>
      <dgm:spPr/>
      <dgm:t>
        <a:bodyPr/>
        <a:lstStyle/>
        <a:p>
          <a:endParaRPr lang="es-ES_tradnl">
            <a:solidFill>
              <a:schemeClr val="tx1"/>
            </a:solidFill>
            <a:latin typeface="Times New Roman" charset="0"/>
            <a:ea typeface="Times New Roman" charset="0"/>
            <a:cs typeface="Times New Roman" charset="0"/>
          </a:endParaRPr>
        </a:p>
      </dgm:t>
    </dgm:pt>
    <dgm:pt modelId="{70814996-CC52-DE4E-B58D-89C0F752A752}" type="sibTrans" cxnId="{95951A70-BEF8-6544-A266-4BEB611DF12D}">
      <dgm:prSet/>
      <dgm:spPr/>
      <dgm:t>
        <a:bodyPr/>
        <a:lstStyle/>
        <a:p>
          <a:endParaRPr lang="es-ES_tradnl">
            <a:solidFill>
              <a:schemeClr val="tx1"/>
            </a:solidFill>
            <a:latin typeface="Times New Roman" charset="0"/>
            <a:ea typeface="Times New Roman" charset="0"/>
            <a:cs typeface="Times New Roman" charset="0"/>
          </a:endParaRPr>
        </a:p>
      </dgm:t>
    </dgm:pt>
    <dgm:pt modelId="{BABB6E09-2E29-2C4F-9357-4C50CB59A89C}" type="pres">
      <dgm:prSet presAssocID="{96C07610-2422-514B-B334-ED1B2CBD7416}" presName="hierChild1" presStyleCnt="0">
        <dgm:presLayoutVars>
          <dgm:orgChart val="1"/>
          <dgm:chPref val="1"/>
          <dgm:dir/>
          <dgm:animOne val="branch"/>
          <dgm:animLvl val="lvl"/>
          <dgm:resizeHandles/>
        </dgm:presLayoutVars>
      </dgm:prSet>
      <dgm:spPr/>
      <dgm:t>
        <a:bodyPr/>
        <a:lstStyle/>
        <a:p>
          <a:endParaRPr lang="es-ES_tradnl"/>
        </a:p>
      </dgm:t>
    </dgm:pt>
    <dgm:pt modelId="{0D16E78C-C567-8743-A86C-B39BABC57AC1}" type="pres">
      <dgm:prSet presAssocID="{66D4DDB1-153E-924D-BB85-7F5CC768E538}" presName="hierRoot1" presStyleCnt="0">
        <dgm:presLayoutVars>
          <dgm:hierBranch val="init"/>
        </dgm:presLayoutVars>
      </dgm:prSet>
      <dgm:spPr/>
      <dgm:t>
        <a:bodyPr/>
        <a:lstStyle/>
        <a:p>
          <a:endParaRPr lang="es-ES_tradnl"/>
        </a:p>
      </dgm:t>
    </dgm:pt>
    <dgm:pt modelId="{8B847476-4BA0-7C44-8F09-DD0A77AC3179}" type="pres">
      <dgm:prSet presAssocID="{66D4DDB1-153E-924D-BB85-7F5CC768E538}" presName="rootComposite1" presStyleCnt="0"/>
      <dgm:spPr/>
      <dgm:t>
        <a:bodyPr/>
        <a:lstStyle/>
        <a:p>
          <a:endParaRPr lang="es-ES_tradnl"/>
        </a:p>
      </dgm:t>
    </dgm:pt>
    <dgm:pt modelId="{EA709B15-D02A-EE42-A605-89EB28F7D045}" type="pres">
      <dgm:prSet presAssocID="{66D4DDB1-153E-924D-BB85-7F5CC768E538}" presName="rootText1" presStyleLbl="node0" presStyleIdx="0" presStyleCnt="1" custScaleX="160010" custScaleY="60775" custLinFactNeighborX="-4673" custLinFactNeighborY="-56017">
        <dgm:presLayoutVars>
          <dgm:chPref val="3"/>
        </dgm:presLayoutVars>
      </dgm:prSet>
      <dgm:spPr/>
      <dgm:t>
        <a:bodyPr/>
        <a:lstStyle/>
        <a:p>
          <a:endParaRPr lang="es-ES_tradnl"/>
        </a:p>
      </dgm:t>
    </dgm:pt>
    <dgm:pt modelId="{6310972E-F796-DB4D-8C20-E4C27EE3C027}" type="pres">
      <dgm:prSet presAssocID="{66D4DDB1-153E-924D-BB85-7F5CC768E538}" presName="rootConnector1" presStyleLbl="node1" presStyleIdx="0" presStyleCnt="0"/>
      <dgm:spPr/>
      <dgm:t>
        <a:bodyPr/>
        <a:lstStyle/>
        <a:p>
          <a:endParaRPr lang="es-ES_tradnl"/>
        </a:p>
      </dgm:t>
    </dgm:pt>
    <dgm:pt modelId="{14DDB8A8-E081-4C4F-8E6F-DF83F2F1407C}" type="pres">
      <dgm:prSet presAssocID="{66D4DDB1-153E-924D-BB85-7F5CC768E538}" presName="hierChild2" presStyleCnt="0"/>
      <dgm:spPr/>
      <dgm:t>
        <a:bodyPr/>
        <a:lstStyle/>
        <a:p>
          <a:endParaRPr lang="es-ES_tradnl"/>
        </a:p>
      </dgm:t>
    </dgm:pt>
    <dgm:pt modelId="{B6E9E386-4E6B-9B44-9599-B7B28A34FD77}" type="pres">
      <dgm:prSet presAssocID="{C98C5B22-9B2C-3349-BACC-937C4692FF6C}" presName="Name37" presStyleLbl="parChTrans1D2" presStyleIdx="0" presStyleCnt="6"/>
      <dgm:spPr/>
      <dgm:t>
        <a:bodyPr/>
        <a:lstStyle/>
        <a:p>
          <a:endParaRPr lang="es-ES_tradnl"/>
        </a:p>
      </dgm:t>
    </dgm:pt>
    <dgm:pt modelId="{154B1064-1740-BF49-8F16-506DE6CD80B6}" type="pres">
      <dgm:prSet presAssocID="{2D426F80-1C17-BD42-BF33-8E5EE955A001}" presName="hierRoot2" presStyleCnt="0">
        <dgm:presLayoutVars>
          <dgm:hierBranch val="init"/>
        </dgm:presLayoutVars>
      </dgm:prSet>
      <dgm:spPr/>
      <dgm:t>
        <a:bodyPr/>
        <a:lstStyle/>
        <a:p>
          <a:endParaRPr lang="es-ES_tradnl"/>
        </a:p>
      </dgm:t>
    </dgm:pt>
    <dgm:pt modelId="{73CEB8D1-12FA-F14C-985A-F36AD748383A}" type="pres">
      <dgm:prSet presAssocID="{2D426F80-1C17-BD42-BF33-8E5EE955A001}" presName="rootComposite" presStyleCnt="0"/>
      <dgm:spPr/>
      <dgm:t>
        <a:bodyPr/>
        <a:lstStyle/>
        <a:p>
          <a:endParaRPr lang="es-ES_tradnl"/>
        </a:p>
      </dgm:t>
    </dgm:pt>
    <dgm:pt modelId="{A50F1AA7-10CB-E645-8074-24A21F912EEB}" type="pres">
      <dgm:prSet presAssocID="{2D426F80-1C17-BD42-BF33-8E5EE955A001}" presName="rootText" presStyleLbl="node2" presStyleIdx="0" presStyleCnt="5" custLinFactNeighborX="-50" custLinFactNeighborY="-64635">
        <dgm:presLayoutVars>
          <dgm:chPref val="3"/>
        </dgm:presLayoutVars>
      </dgm:prSet>
      <dgm:spPr/>
      <dgm:t>
        <a:bodyPr/>
        <a:lstStyle/>
        <a:p>
          <a:endParaRPr lang="es-ES_tradnl"/>
        </a:p>
      </dgm:t>
    </dgm:pt>
    <dgm:pt modelId="{8AB24CE1-C06C-BB4B-A870-D29DDF83CB6B}" type="pres">
      <dgm:prSet presAssocID="{2D426F80-1C17-BD42-BF33-8E5EE955A001}" presName="rootConnector" presStyleLbl="node2" presStyleIdx="0" presStyleCnt="5"/>
      <dgm:spPr/>
      <dgm:t>
        <a:bodyPr/>
        <a:lstStyle/>
        <a:p>
          <a:endParaRPr lang="es-ES_tradnl"/>
        </a:p>
      </dgm:t>
    </dgm:pt>
    <dgm:pt modelId="{CFFAD6B3-809B-884B-A562-714A3347AEE5}" type="pres">
      <dgm:prSet presAssocID="{2D426F80-1C17-BD42-BF33-8E5EE955A001}" presName="hierChild4" presStyleCnt="0"/>
      <dgm:spPr/>
      <dgm:t>
        <a:bodyPr/>
        <a:lstStyle/>
        <a:p>
          <a:endParaRPr lang="es-ES_tradnl"/>
        </a:p>
      </dgm:t>
    </dgm:pt>
    <dgm:pt modelId="{0498B745-2015-7248-B3BE-6E5A74A82B2D}" type="pres">
      <dgm:prSet presAssocID="{2D426F80-1C17-BD42-BF33-8E5EE955A001}" presName="hierChild5" presStyleCnt="0"/>
      <dgm:spPr/>
      <dgm:t>
        <a:bodyPr/>
        <a:lstStyle/>
        <a:p>
          <a:endParaRPr lang="es-ES_tradnl"/>
        </a:p>
      </dgm:t>
    </dgm:pt>
    <dgm:pt modelId="{1B20142C-35A9-1541-AA5C-EB1927036944}" type="pres">
      <dgm:prSet presAssocID="{F2D381CC-F4C8-9848-8F92-591EF3D24DE7}" presName="Name37" presStyleLbl="parChTrans1D2" presStyleIdx="1" presStyleCnt="6"/>
      <dgm:spPr/>
      <dgm:t>
        <a:bodyPr/>
        <a:lstStyle/>
        <a:p>
          <a:endParaRPr lang="es-ES_tradnl"/>
        </a:p>
      </dgm:t>
    </dgm:pt>
    <dgm:pt modelId="{DC828C64-5A1E-674A-AA0F-201F8AB37946}" type="pres">
      <dgm:prSet presAssocID="{FDA8E827-3E4E-0841-92D9-2CDC62E9CCB6}" presName="hierRoot2" presStyleCnt="0">
        <dgm:presLayoutVars>
          <dgm:hierBranch val="init"/>
        </dgm:presLayoutVars>
      </dgm:prSet>
      <dgm:spPr/>
      <dgm:t>
        <a:bodyPr/>
        <a:lstStyle/>
        <a:p>
          <a:endParaRPr lang="es-ES_tradnl"/>
        </a:p>
      </dgm:t>
    </dgm:pt>
    <dgm:pt modelId="{16FA636C-61FE-844D-8A89-1C94229E4C31}" type="pres">
      <dgm:prSet presAssocID="{FDA8E827-3E4E-0841-92D9-2CDC62E9CCB6}" presName="rootComposite" presStyleCnt="0"/>
      <dgm:spPr/>
      <dgm:t>
        <a:bodyPr/>
        <a:lstStyle/>
        <a:p>
          <a:endParaRPr lang="es-ES_tradnl"/>
        </a:p>
      </dgm:t>
    </dgm:pt>
    <dgm:pt modelId="{61DB01EE-05A4-D546-BC42-9AA40F507DEC}" type="pres">
      <dgm:prSet presAssocID="{FDA8E827-3E4E-0841-92D9-2CDC62E9CCB6}" presName="rootText" presStyleLbl="node2" presStyleIdx="1" presStyleCnt="5" custLinFactNeighborX="-3693" custLinFactNeighborY="-64635">
        <dgm:presLayoutVars>
          <dgm:chPref val="3"/>
        </dgm:presLayoutVars>
      </dgm:prSet>
      <dgm:spPr/>
      <dgm:t>
        <a:bodyPr/>
        <a:lstStyle/>
        <a:p>
          <a:endParaRPr lang="es-ES_tradnl"/>
        </a:p>
      </dgm:t>
    </dgm:pt>
    <dgm:pt modelId="{20EC2B9B-C853-AC45-94CD-F89F74ED9CCE}" type="pres">
      <dgm:prSet presAssocID="{FDA8E827-3E4E-0841-92D9-2CDC62E9CCB6}" presName="rootConnector" presStyleLbl="node2" presStyleIdx="1" presStyleCnt="5"/>
      <dgm:spPr/>
      <dgm:t>
        <a:bodyPr/>
        <a:lstStyle/>
        <a:p>
          <a:endParaRPr lang="es-ES_tradnl"/>
        </a:p>
      </dgm:t>
    </dgm:pt>
    <dgm:pt modelId="{DF673666-A745-934E-BD04-25EE090C25C6}" type="pres">
      <dgm:prSet presAssocID="{FDA8E827-3E4E-0841-92D9-2CDC62E9CCB6}" presName="hierChild4" presStyleCnt="0"/>
      <dgm:spPr/>
      <dgm:t>
        <a:bodyPr/>
        <a:lstStyle/>
        <a:p>
          <a:endParaRPr lang="es-ES_tradnl"/>
        </a:p>
      </dgm:t>
    </dgm:pt>
    <dgm:pt modelId="{21047256-502E-CC4F-9962-FDC2D9B3B39B}" type="pres">
      <dgm:prSet presAssocID="{FDA8E827-3E4E-0841-92D9-2CDC62E9CCB6}" presName="hierChild5" presStyleCnt="0"/>
      <dgm:spPr/>
      <dgm:t>
        <a:bodyPr/>
        <a:lstStyle/>
        <a:p>
          <a:endParaRPr lang="es-ES_tradnl"/>
        </a:p>
      </dgm:t>
    </dgm:pt>
    <dgm:pt modelId="{7A26C38C-37A5-894D-B0F4-6ED68E8DCE6B}" type="pres">
      <dgm:prSet presAssocID="{E4874554-F4A7-5141-9F0B-5CCCC6B757D8}" presName="Name37" presStyleLbl="parChTrans1D2" presStyleIdx="2" presStyleCnt="6"/>
      <dgm:spPr/>
      <dgm:t>
        <a:bodyPr/>
        <a:lstStyle/>
        <a:p>
          <a:endParaRPr lang="es-ES_tradnl"/>
        </a:p>
      </dgm:t>
    </dgm:pt>
    <dgm:pt modelId="{2A3286B0-CCC4-5B41-9ED4-AB4269596A1D}" type="pres">
      <dgm:prSet presAssocID="{C575BBDE-5939-D74B-874B-185750886CEA}" presName="hierRoot2" presStyleCnt="0">
        <dgm:presLayoutVars>
          <dgm:hierBranch val="init"/>
        </dgm:presLayoutVars>
      </dgm:prSet>
      <dgm:spPr/>
      <dgm:t>
        <a:bodyPr/>
        <a:lstStyle/>
        <a:p>
          <a:endParaRPr lang="es-ES_tradnl"/>
        </a:p>
      </dgm:t>
    </dgm:pt>
    <dgm:pt modelId="{BF50F2E2-BD20-9F47-9043-28B2F19D3F2C}" type="pres">
      <dgm:prSet presAssocID="{C575BBDE-5939-D74B-874B-185750886CEA}" presName="rootComposite" presStyleCnt="0"/>
      <dgm:spPr/>
      <dgm:t>
        <a:bodyPr/>
        <a:lstStyle/>
        <a:p>
          <a:endParaRPr lang="es-ES_tradnl"/>
        </a:p>
      </dgm:t>
    </dgm:pt>
    <dgm:pt modelId="{2E363CD8-2033-7D4F-AB28-190D21BD1447}" type="pres">
      <dgm:prSet presAssocID="{C575BBDE-5939-D74B-874B-185750886CEA}" presName="rootText" presStyleLbl="node2" presStyleIdx="2" presStyleCnt="5" custLinFactNeighborX="3507" custLinFactNeighborY="-64269">
        <dgm:presLayoutVars>
          <dgm:chPref val="3"/>
        </dgm:presLayoutVars>
      </dgm:prSet>
      <dgm:spPr/>
      <dgm:t>
        <a:bodyPr/>
        <a:lstStyle/>
        <a:p>
          <a:endParaRPr lang="es-ES_tradnl"/>
        </a:p>
      </dgm:t>
    </dgm:pt>
    <dgm:pt modelId="{7002F25E-7FCF-CE48-AC51-74714DD97E9B}" type="pres">
      <dgm:prSet presAssocID="{C575BBDE-5939-D74B-874B-185750886CEA}" presName="rootConnector" presStyleLbl="node2" presStyleIdx="2" presStyleCnt="5"/>
      <dgm:spPr/>
      <dgm:t>
        <a:bodyPr/>
        <a:lstStyle/>
        <a:p>
          <a:endParaRPr lang="es-ES_tradnl"/>
        </a:p>
      </dgm:t>
    </dgm:pt>
    <dgm:pt modelId="{5B95E2B8-E1C2-1B48-A0A6-D11A46124AF5}" type="pres">
      <dgm:prSet presAssocID="{C575BBDE-5939-D74B-874B-185750886CEA}" presName="hierChild4" presStyleCnt="0"/>
      <dgm:spPr/>
      <dgm:t>
        <a:bodyPr/>
        <a:lstStyle/>
        <a:p>
          <a:endParaRPr lang="es-ES_tradnl"/>
        </a:p>
      </dgm:t>
    </dgm:pt>
    <dgm:pt modelId="{5E7B1F60-9C29-0F44-85FE-B2F0AB0F1485}" type="pres">
      <dgm:prSet presAssocID="{C575BBDE-5939-D74B-874B-185750886CEA}" presName="hierChild5" presStyleCnt="0"/>
      <dgm:spPr/>
      <dgm:t>
        <a:bodyPr/>
        <a:lstStyle/>
        <a:p>
          <a:endParaRPr lang="es-ES_tradnl"/>
        </a:p>
      </dgm:t>
    </dgm:pt>
    <dgm:pt modelId="{25D842C4-A7AF-F740-969E-39931AA829D3}" type="pres">
      <dgm:prSet presAssocID="{07134791-F7EB-194B-A7BE-E76E3825A205}" presName="Name37" presStyleLbl="parChTrans1D2" presStyleIdx="3" presStyleCnt="6"/>
      <dgm:spPr/>
      <dgm:t>
        <a:bodyPr/>
        <a:lstStyle/>
        <a:p>
          <a:endParaRPr lang="es-ES_tradnl"/>
        </a:p>
      </dgm:t>
    </dgm:pt>
    <dgm:pt modelId="{90C26EC7-C609-F840-A0E0-DADBC2EE9586}" type="pres">
      <dgm:prSet presAssocID="{DBFEF9F6-90F2-244F-A0F7-B17E75E19B84}" presName="hierRoot2" presStyleCnt="0">
        <dgm:presLayoutVars>
          <dgm:hierBranch val="init"/>
        </dgm:presLayoutVars>
      </dgm:prSet>
      <dgm:spPr/>
      <dgm:t>
        <a:bodyPr/>
        <a:lstStyle/>
        <a:p>
          <a:endParaRPr lang="es-ES_tradnl"/>
        </a:p>
      </dgm:t>
    </dgm:pt>
    <dgm:pt modelId="{129161CA-DEB8-3340-A6D9-FBC0743A88C4}" type="pres">
      <dgm:prSet presAssocID="{DBFEF9F6-90F2-244F-A0F7-B17E75E19B84}" presName="rootComposite" presStyleCnt="0"/>
      <dgm:spPr/>
      <dgm:t>
        <a:bodyPr/>
        <a:lstStyle/>
        <a:p>
          <a:endParaRPr lang="es-ES_tradnl"/>
        </a:p>
      </dgm:t>
    </dgm:pt>
    <dgm:pt modelId="{958D6E7D-B7E0-DE47-A39E-048CD44A19C2}" type="pres">
      <dgm:prSet presAssocID="{DBFEF9F6-90F2-244F-A0F7-B17E75E19B84}" presName="rootText" presStyleLbl="node2" presStyleIdx="3" presStyleCnt="5" custLinFactNeighborX="-542" custLinFactNeighborY="-64635">
        <dgm:presLayoutVars>
          <dgm:chPref val="3"/>
        </dgm:presLayoutVars>
      </dgm:prSet>
      <dgm:spPr/>
      <dgm:t>
        <a:bodyPr/>
        <a:lstStyle/>
        <a:p>
          <a:endParaRPr lang="es-ES_tradnl"/>
        </a:p>
      </dgm:t>
    </dgm:pt>
    <dgm:pt modelId="{485B5A42-8F82-D849-AA12-DDA13143E8AA}" type="pres">
      <dgm:prSet presAssocID="{DBFEF9F6-90F2-244F-A0F7-B17E75E19B84}" presName="rootConnector" presStyleLbl="node2" presStyleIdx="3" presStyleCnt="5"/>
      <dgm:spPr/>
      <dgm:t>
        <a:bodyPr/>
        <a:lstStyle/>
        <a:p>
          <a:endParaRPr lang="es-ES_tradnl"/>
        </a:p>
      </dgm:t>
    </dgm:pt>
    <dgm:pt modelId="{FD74AC75-04F0-1E4B-8FE3-1DC2DAA27DEC}" type="pres">
      <dgm:prSet presAssocID="{DBFEF9F6-90F2-244F-A0F7-B17E75E19B84}" presName="hierChild4" presStyleCnt="0"/>
      <dgm:spPr/>
      <dgm:t>
        <a:bodyPr/>
        <a:lstStyle/>
        <a:p>
          <a:endParaRPr lang="es-ES_tradnl"/>
        </a:p>
      </dgm:t>
    </dgm:pt>
    <dgm:pt modelId="{B8082960-20F1-8442-993C-AD36C907746E}" type="pres">
      <dgm:prSet presAssocID="{DBFEF9F6-90F2-244F-A0F7-B17E75E19B84}" presName="hierChild5" presStyleCnt="0"/>
      <dgm:spPr/>
      <dgm:t>
        <a:bodyPr/>
        <a:lstStyle/>
        <a:p>
          <a:endParaRPr lang="es-ES_tradnl"/>
        </a:p>
      </dgm:t>
    </dgm:pt>
    <dgm:pt modelId="{7A7096F6-817E-E743-BF4A-30410450A863}" type="pres">
      <dgm:prSet presAssocID="{B05FF577-CFA0-694C-8749-DDEADBB26142}" presName="Name37" presStyleLbl="parChTrans1D2" presStyleIdx="4" presStyleCnt="6"/>
      <dgm:spPr/>
      <dgm:t>
        <a:bodyPr/>
        <a:lstStyle/>
        <a:p>
          <a:endParaRPr lang="es-ES_tradnl"/>
        </a:p>
      </dgm:t>
    </dgm:pt>
    <dgm:pt modelId="{B3FB42DF-32F9-EA4F-86E6-DB17266EDF6A}" type="pres">
      <dgm:prSet presAssocID="{D4FFA2E8-24D5-4349-A80B-4374761364BE}" presName="hierRoot2" presStyleCnt="0">
        <dgm:presLayoutVars>
          <dgm:hierBranch val="init"/>
        </dgm:presLayoutVars>
      </dgm:prSet>
      <dgm:spPr/>
      <dgm:t>
        <a:bodyPr/>
        <a:lstStyle/>
        <a:p>
          <a:endParaRPr lang="es-ES_tradnl"/>
        </a:p>
      </dgm:t>
    </dgm:pt>
    <dgm:pt modelId="{73C4CB6D-8F1C-7646-851A-65B62DE73308}" type="pres">
      <dgm:prSet presAssocID="{D4FFA2E8-24D5-4349-A80B-4374761364BE}" presName="rootComposite" presStyleCnt="0"/>
      <dgm:spPr/>
      <dgm:t>
        <a:bodyPr/>
        <a:lstStyle/>
        <a:p>
          <a:endParaRPr lang="es-ES_tradnl"/>
        </a:p>
      </dgm:t>
    </dgm:pt>
    <dgm:pt modelId="{0EF97531-D9CE-FC47-B18D-A4099A88D109}" type="pres">
      <dgm:prSet presAssocID="{D4FFA2E8-24D5-4349-A80B-4374761364BE}" presName="rootText" presStyleLbl="node2" presStyleIdx="4" presStyleCnt="5" custLinFactNeighborX="-4033" custLinFactNeighborY="-64635">
        <dgm:presLayoutVars>
          <dgm:chPref val="3"/>
        </dgm:presLayoutVars>
      </dgm:prSet>
      <dgm:spPr/>
      <dgm:t>
        <a:bodyPr/>
        <a:lstStyle/>
        <a:p>
          <a:endParaRPr lang="es-ES_tradnl"/>
        </a:p>
      </dgm:t>
    </dgm:pt>
    <dgm:pt modelId="{BADC331A-1DD8-5B48-8F88-9D7A081EE7C5}" type="pres">
      <dgm:prSet presAssocID="{D4FFA2E8-24D5-4349-A80B-4374761364BE}" presName="rootConnector" presStyleLbl="node2" presStyleIdx="4" presStyleCnt="5"/>
      <dgm:spPr/>
      <dgm:t>
        <a:bodyPr/>
        <a:lstStyle/>
        <a:p>
          <a:endParaRPr lang="es-ES_tradnl"/>
        </a:p>
      </dgm:t>
    </dgm:pt>
    <dgm:pt modelId="{E1EB0B0F-4B13-4746-A6F9-07BCA7FACCCC}" type="pres">
      <dgm:prSet presAssocID="{D4FFA2E8-24D5-4349-A80B-4374761364BE}" presName="hierChild4" presStyleCnt="0"/>
      <dgm:spPr/>
      <dgm:t>
        <a:bodyPr/>
        <a:lstStyle/>
        <a:p>
          <a:endParaRPr lang="es-ES_tradnl"/>
        </a:p>
      </dgm:t>
    </dgm:pt>
    <dgm:pt modelId="{082143CC-8452-EE4D-A5D9-1C8D54975DE2}" type="pres">
      <dgm:prSet presAssocID="{D4FFA2E8-24D5-4349-A80B-4374761364BE}" presName="hierChild5" presStyleCnt="0"/>
      <dgm:spPr/>
      <dgm:t>
        <a:bodyPr/>
        <a:lstStyle/>
        <a:p>
          <a:endParaRPr lang="es-ES_tradnl"/>
        </a:p>
      </dgm:t>
    </dgm:pt>
    <dgm:pt modelId="{501AA5FE-31FA-1E41-B097-F2D72B616272}" type="pres">
      <dgm:prSet presAssocID="{66D4DDB1-153E-924D-BB85-7F5CC768E538}" presName="hierChild3" presStyleCnt="0"/>
      <dgm:spPr/>
      <dgm:t>
        <a:bodyPr/>
        <a:lstStyle/>
        <a:p>
          <a:endParaRPr lang="es-ES_tradnl"/>
        </a:p>
      </dgm:t>
    </dgm:pt>
    <dgm:pt modelId="{01660120-B24A-C744-B425-EBE3F4D14A24}" type="pres">
      <dgm:prSet presAssocID="{7470A7F7-1A29-5040-BF11-EE90D37F8E37}" presName="Name111" presStyleLbl="parChTrans1D2" presStyleIdx="5" presStyleCnt="6"/>
      <dgm:spPr/>
      <dgm:t>
        <a:bodyPr/>
        <a:lstStyle/>
        <a:p>
          <a:endParaRPr lang="es-ES_tradnl"/>
        </a:p>
      </dgm:t>
    </dgm:pt>
    <dgm:pt modelId="{42D50E16-475A-434E-9B8F-FF8FB1104E21}" type="pres">
      <dgm:prSet presAssocID="{B8474527-B559-4846-A1F6-C7D96B54727E}" presName="hierRoot3" presStyleCnt="0">
        <dgm:presLayoutVars>
          <dgm:hierBranch val="init"/>
        </dgm:presLayoutVars>
      </dgm:prSet>
      <dgm:spPr/>
      <dgm:t>
        <a:bodyPr/>
        <a:lstStyle/>
        <a:p>
          <a:endParaRPr lang="es-ES_tradnl"/>
        </a:p>
      </dgm:t>
    </dgm:pt>
    <dgm:pt modelId="{679939C1-01AA-E44D-9819-BCA777278BAC}" type="pres">
      <dgm:prSet presAssocID="{B8474527-B559-4846-A1F6-C7D96B54727E}" presName="rootComposite3" presStyleCnt="0"/>
      <dgm:spPr/>
      <dgm:t>
        <a:bodyPr/>
        <a:lstStyle/>
        <a:p>
          <a:endParaRPr lang="es-ES_tradnl"/>
        </a:p>
      </dgm:t>
    </dgm:pt>
    <dgm:pt modelId="{13FA3FFF-4A48-3C4D-B2ED-24FB4734ED49}" type="pres">
      <dgm:prSet presAssocID="{B8474527-B559-4846-A1F6-C7D96B54727E}" presName="rootText3" presStyleLbl="asst1" presStyleIdx="0" presStyleCnt="1" custScaleX="231329" custScaleY="183276" custLinFactNeighborX="-18596" custLinFactNeighborY="-85281">
        <dgm:presLayoutVars>
          <dgm:chPref val="3"/>
        </dgm:presLayoutVars>
      </dgm:prSet>
      <dgm:spPr/>
      <dgm:t>
        <a:bodyPr/>
        <a:lstStyle/>
        <a:p>
          <a:endParaRPr lang="es-ES_tradnl"/>
        </a:p>
      </dgm:t>
    </dgm:pt>
    <dgm:pt modelId="{119D1221-8E60-2D4A-AEC2-4C020D548995}" type="pres">
      <dgm:prSet presAssocID="{B8474527-B559-4846-A1F6-C7D96B54727E}" presName="rootConnector3" presStyleLbl="asst1" presStyleIdx="0" presStyleCnt="1"/>
      <dgm:spPr/>
      <dgm:t>
        <a:bodyPr/>
        <a:lstStyle/>
        <a:p>
          <a:endParaRPr lang="es-ES_tradnl"/>
        </a:p>
      </dgm:t>
    </dgm:pt>
    <dgm:pt modelId="{46AB6F8E-ED01-674E-B617-E8AF616AD2EB}" type="pres">
      <dgm:prSet presAssocID="{B8474527-B559-4846-A1F6-C7D96B54727E}" presName="hierChild6" presStyleCnt="0"/>
      <dgm:spPr/>
      <dgm:t>
        <a:bodyPr/>
        <a:lstStyle/>
        <a:p>
          <a:endParaRPr lang="es-ES_tradnl"/>
        </a:p>
      </dgm:t>
    </dgm:pt>
    <dgm:pt modelId="{386EAF3A-790E-1940-B14D-46D8063C3CD3}" type="pres">
      <dgm:prSet presAssocID="{B8474527-B559-4846-A1F6-C7D96B54727E}" presName="hierChild7" presStyleCnt="0"/>
      <dgm:spPr/>
      <dgm:t>
        <a:bodyPr/>
        <a:lstStyle/>
        <a:p>
          <a:endParaRPr lang="es-ES_tradnl"/>
        </a:p>
      </dgm:t>
    </dgm:pt>
  </dgm:ptLst>
  <dgm:cxnLst>
    <dgm:cxn modelId="{E660E779-5D38-B04B-BD4E-61BF16E6C233}" type="presOf" srcId="{96C07610-2422-514B-B334-ED1B2CBD7416}" destId="{BABB6E09-2E29-2C4F-9357-4C50CB59A89C}" srcOrd="0" destOrd="0" presId="urn:microsoft.com/office/officeart/2005/8/layout/orgChart1"/>
    <dgm:cxn modelId="{91AA1038-06F5-6A47-82F2-3C60DE056BCC}" type="presOf" srcId="{C575BBDE-5939-D74B-874B-185750886CEA}" destId="{7002F25E-7FCF-CE48-AC51-74714DD97E9B}" srcOrd="1" destOrd="0" presId="urn:microsoft.com/office/officeart/2005/8/layout/orgChart1"/>
    <dgm:cxn modelId="{840D02B5-A1C2-9646-A0E8-D3FB5BABEC93}" type="presOf" srcId="{B05FF577-CFA0-694C-8749-DDEADBB26142}" destId="{7A7096F6-817E-E743-BF4A-30410450A863}" srcOrd="0" destOrd="0" presId="urn:microsoft.com/office/officeart/2005/8/layout/orgChart1"/>
    <dgm:cxn modelId="{875B226A-7DED-F34F-B548-C7D7299BA3F6}" type="presOf" srcId="{07134791-F7EB-194B-A7BE-E76E3825A205}" destId="{25D842C4-A7AF-F740-969E-39931AA829D3}" srcOrd="0" destOrd="0" presId="urn:microsoft.com/office/officeart/2005/8/layout/orgChart1"/>
    <dgm:cxn modelId="{1EB9005A-E51B-0B4A-941C-6A70E728D125}" type="presOf" srcId="{DBFEF9F6-90F2-244F-A0F7-B17E75E19B84}" destId="{958D6E7D-B7E0-DE47-A39E-048CD44A19C2}" srcOrd="0" destOrd="0" presId="urn:microsoft.com/office/officeart/2005/8/layout/orgChart1"/>
    <dgm:cxn modelId="{472359DD-43EB-AA47-8AE1-0E2E8B51E29F}" type="presOf" srcId="{2D426F80-1C17-BD42-BF33-8E5EE955A001}" destId="{A50F1AA7-10CB-E645-8074-24A21F912EEB}" srcOrd="0" destOrd="0" presId="urn:microsoft.com/office/officeart/2005/8/layout/orgChart1"/>
    <dgm:cxn modelId="{16B49582-F15C-454B-95F1-47F812F3C8BE}" type="presOf" srcId="{DBFEF9F6-90F2-244F-A0F7-B17E75E19B84}" destId="{485B5A42-8F82-D849-AA12-DDA13143E8AA}" srcOrd="1" destOrd="0" presId="urn:microsoft.com/office/officeart/2005/8/layout/orgChart1"/>
    <dgm:cxn modelId="{5B7BEBC9-5125-4343-8AFC-A726C905BC28}" type="presOf" srcId="{2D426F80-1C17-BD42-BF33-8E5EE955A001}" destId="{8AB24CE1-C06C-BB4B-A870-D29DDF83CB6B}" srcOrd="1" destOrd="0" presId="urn:microsoft.com/office/officeart/2005/8/layout/orgChart1"/>
    <dgm:cxn modelId="{3867CE93-4A2D-A448-A578-EC0EDF90A39E}" type="presOf" srcId="{D4FFA2E8-24D5-4349-A80B-4374761364BE}" destId="{0EF97531-D9CE-FC47-B18D-A4099A88D109}" srcOrd="0" destOrd="0" presId="urn:microsoft.com/office/officeart/2005/8/layout/orgChart1"/>
    <dgm:cxn modelId="{B7BE91C3-7907-5A4C-86C1-65794936A619}" type="presOf" srcId="{E4874554-F4A7-5141-9F0B-5CCCC6B757D8}" destId="{7A26C38C-37A5-894D-B0F4-6ED68E8DCE6B}" srcOrd="0" destOrd="0" presId="urn:microsoft.com/office/officeart/2005/8/layout/orgChart1"/>
    <dgm:cxn modelId="{667C358F-C126-7B42-A40E-0D6C873BBE40}" type="presOf" srcId="{66D4DDB1-153E-924D-BB85-7F5CC768E538}" destId="{EA709B15-D02A-EE42-A605-89EB28F7D045}" srcOrd="0" destOrd="0" presId="urn:microsoft.com/office/officeart/2005/8/layout/orgChart1"/>
    <dgm:cxn modelId="{F7A0F772-D8A7-F649-A13D-2C594FE5DB59}" type="presOf" srcId="{66D4DDB1-153E-924D-BB85-7F5CC768E538}" destId="{6310972E-F796-DB4D-8C20-E4C27EE3C027}" srcOrd="1" destOrd="0" presId="urn:microsoft.com/office/officeart/2005/8/layout/orgChart1"/>
    <dgm:cxn modelId="{C5D72237-A3CB-C24C-B2F8-762F54C33D63}" type="presOf" srcId="{C575BBDE-5939-D74B-874B-185750886CEA}" destId="{2E363CD8-2033-7D4F-AB28-190D21BD1447}" srcOrd="0" destOrd="0" presId="urn:microsoft.com/office/officeart/2005/8/layout/orgChart1"/>
    <dgm:cxn modelId="{C3D144CE-061B-3748-BBC1-CAA605441AC0}" srcId="{66D4DDB1-153E-924D-BB85-7F5CC768E538}" destId="{FDA8E827-3E4E-0841-92D9-2CDC62E9CCB6}" srcOrd="2" destOrd="0" parTransId="{F2D381CC-F4C8-9848-8F92-591EF3D24DE7}" sibTransId="{D3A48A5A-622C-B044-8DC8-6B7282556E60}"/>
    <dgm:cxn modelId="{BC1A2853-47B7-6F40-8B27-77FDE4F2BDC1}" srcId="{66D4DDB1-153E-924D-BB85-7F5CC768E538}" destId="{D4FFA2E8-24D5-4349-A80B-4374761364BE}" srcOrd="5" destOrd="0" parTransId="{B05FF577-CFA0-694C-8749-DDEADBB26142}" sibTransId="{567F8D37-AA13-C64E-9419-11691BB56B80}"/>
    <dgm:cxn modelId="{15BA886D-88CE-C647-AA55-233648AC0B65}" type="presOf" srcId="{B8474527-B559-4846-A1F6-C7D96B54727E}" destId="{119D1221-8E60-2D4A-AEC2-4C020D548995}" srcOrd="1" destOrd="0" presId="urn:microsoft.com/office/officeart/2005/8/layout/orgChart1"/>
    <dgm:cxn modelId="{653316A1-5DFE-D64A-810E-B190A8CFCB7B}" type="presOf" srcId="{FDA8E827-3E4E-0841-92D9-2CDC62E9CCB6}" destId="{61DB01EE-05A4-D546-BC42-9AA40F507DEC}" srcOrd="0" destOrd="0" presId="urn:microsoft.com/office/officeart/2005/8/layout/orgChart1"/>
    <dgm:cxn modelId="{894E4367-1E78-BF44-A5D1-AF7281AFCA58}" srcId="{96C07610-2422-514B-B334-ED1B2CBD7416}" destId="{66D4DDB1-153E-924D-BB85-7F5CC768E538}" srcOrd="0" destOrd="0" parTransId="{23C41F5A-696F-2844-A817-7D0FB888904F}" sibTransId="{8CFBC5F8-CFE6-EF4B-AC9C-0BD439AC89E0}"/>
    <dgm:cxn modelId="{1EDCAD31-8FF4-3442-ADB9-EAAFBF53729A}" type="presOf" srcId="{B8474527-B559-4846-A1F6-C7D96B54727E}" destId="{13FA3FFF-4A48-3C4D-B2ED-24FB4734ED49}" srcOrd="0" destOrd="0" presId="urn:microsoft.com/office/officeart/2005/8/layout/orgChart1"/>
    <dgm:cxn modelId="{DF236DEC-D8C8-8B4D-87CF-90AC67729C28}" srcId="{66D4DDB1-153E-924D-BB85-7F5CC768E538}" destId="{C575BBDE-5939-D74B-874B-185750886CEA}" srcOrd="3" destOrd="0" parTransId="{E4874554-F4A7-5141-9F0B-5CCCC6B757D8}" sibTransId="{3F47DA2C-1D9E-BE4F-8898-902BC292821C}"/>
    <dgm:cxn modelId="{E8952A99-3201-0549-90D8-6CB59C4BBADE}" type="presOf" srcId="{7470A7F7-1A29-5040-BF11-EE90D37F8E37}" destId="{01660120-B24A-C744-B425-EBE3F4D14A24}" srcOrd="0" destOrd="0" presId="urn:microsoft.com/office/officeart/2005/8/layout/orgChart1"/>
    <dgm:cxn modelId="{76DDD799-0234-8C44-8FE0-A1864A54CF2C}" srcId="{66D4DDB1-153E-924D-BB85-7F5CC768E538}" destId="{2D426F80-1C17-BD42-BF33-8E5EE955A001}" srcOrd="1" destOrd="0" parTransId="{C98C5B22-9B2C-3349-BACC-937C4692FF6C}" sibTransId="{8965B791-0F1D-884E-B568-0BCA0E471DDD}"/>
    <dgm:cxn modelId="{93EA8A99-8C1D-8940-9E2B-1884D91DA104}" type="presOf" srcId="{FDA8E827-3E4E-0841-92D9-2CDC62E9CCB6}" destId="{20EC2B9B-C853-AC45-94CD-F89F74ED9CCE}" srcOrd="1" destOrd="0" presId="urn:microsoft.com/office/officeart/2005/8/layout/orgChart1"/>
    <dgm:cxn modelId="{C27C566A-3C83-F349-9A00-50BD1F0FE0B3}" type="presOf" srcId="{C98C5B22-9B2C-3349-BACC-937C4692FF6C}" destId="{B6E9E386-4E6B-9B44-9599-B7B28A34FD77}" srcOrd="0" destOrd="0" presId="urn:microsoft.com/office/officeart/2005/8/layout/orgChart1"/>
    <dgm:cxn modelId="{BD892219-9D2A-D84A-B46A-A238B71152AF}" type="presOf" srcId="{D4FFA2E8-24D5-4349-A80B-4374761364BE}" destId="{BADC331A-1DD8-5B48-8F88-9D7A081EE7C5}" srcOrd="1" destOrd="0" presId="urn:microsoft.com/office/officeart/2005/8/layout/orgChart1"/>
    <dgm:cxn modelId="{89FE9402-D043-844B-9CF9-BDF8140D7C9C}" type="presOf" srcId="{F2D381CC-F4C8-9848-8F92-591EF3D24DE7}" destId="{1B20142C-35A9-1541-AA5C-EB1927036944}" srcOrd="0" destOrd="0" presId="urn:microsoft.com/office/officeart/2005/8/layout/orgChart1"/>
    <dgm:cxn modelId="{BE3BCF5B-84F8-9945-A67F-38E397DF2124}" srcId="{66D4DDB1-153E-924D-BB85-7F5CC768E538}" destId="{B8474527-B559-4846-A1F6-C7D96B54727E}" srcOrd="0" destOrd="0" parTransId="{7470A7F7-1A29-5040-BF11-EE90D37F8E37}" sibTransId="{C7576F46-0196-DF4D-B5C7-3EB40B02D1B2}"/>
    <dgm:cxn modelId="{95951A70-BEF8-6544-A266-4BEB611DF12D}" srcId="{66D4DDB1-153E-924D-BB85-7F5CC768E538}" destId="{DBFEF9F6-90F2-244F-A0F7-B17E75E19B84}" srcOrd="4" destOrd="0" parTransId="{07134791-F7EB-194B-A7BE-E76E3825A205}" sibTransId="{70814996-CC52-DE4E-B58D-89C0F752A752}"/>
    <dgm:cxn modelId="{EEBB50A4-9566-2143-9C8B-B2FFD30E472A}" type="presParOf" srcId="{BABB6E09-2E29-2C4F-9357-4C50CB59A89C}" destId="{0D16E78C-C567-8743-A86C-B39BABC57AC1}" srcOrd="0" destOrd="0" presId="urn:microsoft.com/office/officeart/2005/8/layout/orgChart1"/>
    <dgm:cxn modelId="{EB71E50A-D338-8B43-A5E9-52217B6FB3CE}" type="presParOf" srcId="{0D16E78C-C567-8743-A86C-B39BABC57AC1}" destId="{8B847476-4BA0-7C44-8F09-DD0A77AC3179}" srcOrd="0" destOrd="0" presId="urn:microsoft.com/office/officeart/2005/8/layout/orgChart1"/>
    <dgm:cxn modelId="{DEDA080C-F34A-C04C-ADEC-F0698E3D4078}" type="presParOf" srcId="{8B847476-4BA0-7C44-8F09-DD0A77AC3179}" destId="{EA709B15-D02A-EE42-A605-89EB28F7D045}" srcOrd="0" destOrd="0" presId="urn:microsoft.com/office/officeart/2005/8/layout/orgChart1"/>
    <dgm:cxn modelId="{EECC0B00-67DE-3243-8A1E-F044E74F7151}" type="presParOf" srcId="{8B847476-4BA0-7C44-8F09-DD0A77AC3179}" destId="{6310972E-F796-DB4D-8C20-E4C27EE3C027}" srcOrd="1" destOrd="0" presId="urn:microsoft.com/office/officeart/2005/8/layout/orgChart1"/>
    <dgm:cxn modelId="{BF4F24E5-2865-1D4D-8D33-672E8645411A}" type="presParOf" srcId="{0D16E78C-C567-8743-A86C-B39BABC57AC1}" destId="{14DDB8A8-E081-4C4F-8E6F-DF83F2F1407C}" srcOrd="1" destOrd="0" presId="urn:microsoft.com/office/officeart/2005/8/layout/orgChart1"/>
    <dgm:cxn modelId="{3A088D59-17C3-9346-80E0-B2D0BE52340C}" type="presParOf" srcId="{14DDB8A8-E081-4C4F-8E6F-DF83F2F1407C}" destId="{B6E9E386-4E6B-9B44-9599-B7B28A34FD77}" srcOrd="0" destOrd="0" presId="urn:microsoft.com/office/officeart/2005/8/layout/orgChart1"/>
    <dgm:cxn modelId="{8E8B8F3A-9F64-D548-B829-F6E3D78FD4F3}" type="presParOf" srcId="{14DDB8A8-E081-4C4F-8E6F-DF83F2F1407C}" destId="{154B1064-1740-BF49-8F16-506DE6CD80B6}" srcOrd="1" destOrd="0" presId="urn:microsoft.com/office/officeart/2005/8/layout/orgChart1"/>
    <dgm:cxn modelId="{6DD85F5E-A2E0-B14C-BC4E-3F23035C57C8}" type="presParOf" srcId="{154B1064-1740-BF49-8F16-506DE6CD80B6}" destId="{73CEB8D1-12FA-F14C-985A-F36AD748383A}" srcOrd="0" destOrd="0" presId="urn:microsoft.com/office/officeart/2005/8/layout/orgChart1"/>
    <dgm:cxn modelId="{13444B0C-8B12-8342-AEF2-9A12DBF97F0F}" type="presParOf" srcId="{73CEB8D1-12FA-F14C-985A-F36AD748383A}" destId="{A50F1AA7-10CB-E645-8074-24A21F912EEB}" srcOrd="0" destOrd="0" presId="urn:microsoft.com/office/officeart/2005/8/layout/orgChart1"/>
    <dgm:cxn modelId="{723935A9-4B05-894F-9900-B0B7349F9C73}" type="presParOf" srcId="{73CEB8D1-12FA-F14C-985A-F36AD748383A}" destId="{8AB24CE1-C06C-BB4B-A870-D29DDF83CB6B}" srcOrd="1" destOrd="0" presId="urn:microsoft.com/office/officeart/2005/8/layout/orgChart1"/>
    <dgm:cxn modelId="{325673EB-0618-1844-ACC0-19C062B629BE}" type="presParOf" srcId="{154B1064-1740-BF49-8F16-506DE6CD80B6}" destId="{CFFAD6B3-809B-884B-A562-714A3347AEE5}" srcOrd="1" destOrd="0" presId="urn:microsoft.com/office/officeart/2005/8/layout/orgChart1"/>
    <dgm:cxn modelId="{E5B2E3E2-E0A6-AA4B-A74B-60F88FB468D6}" type="presParOf" srcId="{154B1064-1740-BF49-8F16-506DE6CD80B6}" destId="{0498B745-2015-7248-B3BE-6E5A74A82B2D}" srcOrd="2" destOrd="0" presId="urn:microsoft.com/office/officeart/2005/8/layout/orgChart1"/>
    <dgm:cxn modelId="{91D25197-4D6B-3242-95BB-8FAF0C4D93FA}" type="presParOf" srcId="{14DDB8A8-E081-4C4F-8E6F-DF83F2F1407C}" destId="{1B20142C-35A9-1541-AA5C-EB1927036944}" srcOrd="2" destOrd="0" presId="urn:microsoft.com/office/officeart/2005/8/layout/orgChart1"/>
    <dgm:cxn modelId="{40127FA9-9C10-1E4F-9B2B-147A2C04F637}" type="presParOf" srcId="{14DDB8A8-E081-4C4F-8E6F-DF83F2F1407C}" destId="{DC828C64-5A1E-674A-AA0F-201F8AB37946}" srcOrd="3" destOrd="0" presId="urn:microsoft.com/office/officeart/2005/8/layout/orgChart1"/>
    <dgm:cxn modelId="{761E019B-9E5D-0D4B-AE80-C760F37BEF12}" type="presParOf" srcId="{DC828C64-5A1E-674A-AA0F-201F8AB37946}" destId="{16FA636C-61FE-844D-8A89-1C94229E4C31}" srcOrd="0" destOrd="0" presId="urn:microsoft.com/office/officeart/2005/8/layout/orgChart1"/>
    <dgm:cxn modelId="{5A1BB03F-752E-B743-AA1E-50EFF24449AE}" type="presParOf" srcId="{16FA636C-61FE-844D-8A89-1C94229E4C31}" destId="{61DB01EE-05A4-D546-BC42-9AA40F507DEC}" srcOrd="0" destOrd="0" presId="urn:microsoft.com/office/officeart/2005/8/layout/orgChart1"/>
    <dgm:cxn modelId="{8370372C-7E01-424C-B3C5-D089FA7FDB76}" type="presParOf" srcId="{16FA636C-61FE-844D-8A89-1C94229E4C31}" destId="{20EC2B9B-C853-AC45-94CD-F89F74ED9CCE}" srcOrd="1" destOrd="0" presId="urn:microsoft.com/office/officeart/2005/8/layout/orgChart1"/>
    <dgm:cxn modelId="{B8FE07B8-D71E-1847-9426-4F91823087FE}" type="presParOf" srcId="{DC828C64-5A1E-674A-AA0F-201F8AB37946}" destId="{DF673666-A745-934E-BD04-25EE090C25C6}" srcOrd="1" destOrd="0" presId="urn:microsoft.com/office/officeart/2005/8/layout/orgChart1"/>
    <dgm:cxn modelId="{186E8727-F69C-6F42-925A-82094D8A245B}" type="presParOf" srcId="{DC828C64-5A1E-674A-AA0F-201F8AB37946}" destId="{21047256-502E-CC4F-9962-FDC2D9B3B39B}" srcOrd="2" destOrd="0" presId="urn:microsoft.com/office/officeart/2005/8/layout/orgChart1"/>
    <dgm:cxn modelId="{F9B04D42-4224-8F4F-8CB4-1DBDCD8B8AA1}" type="presParOf" srcId="{14DDB8A8-E081-4C4F-8E6F-DF83F2F1407C}" destId="{7A26C38C-37A5-894D-B0F4-6ED68E8DCE6B}" srcOrd="4" destOrd="0" presId="urn:microsoft.com/office/officeart/2005/8/layout/orgChart1"/>
    <dgm:cxn modelId="{63E00E23-042A-C545-BF32-CD60E30BD7F8}" type="presParOf" srcId="{14DDB8A8-E081-4C4F-8E6F-DF83F2F1407C}" destId="{2A3286B0-CCC4-5B41-9ED4-AB4269596A1D}" srcOrd="5" destOrd="0" presId="urn:microsoft.com/office/officeart/2005/8/layout/orgChart1"/>
    <dgm:cxn modelId="{D9D08BCC-EF1A-E941-924F-206A1ACE0073}" type="presParOf" srcId="{2A3286B0-CCC4-5B41-9ED4-AB4269596A1D}" destId="{BF50F2E2-BD20-9F47-9043-28B2F19D3F2C}" srcOrd="0" destOrd="0" presId="urn:microsoft.com/office/officeart/2005/8/layout/orgChart1"/>
    <dgm:cxn modelId="{91E5D0AA-50C1-CC47-A853-C5FFB6BB9231}" type="presParOf" srcId="{BF50F2E2-BD20-9F47-9043-28B2F19D3F2C}" destId="{2E363CD8-2033-7D4F-AB28-190D21BD1447}" srcOrd="0" destOrd="0" presId="urn:microsoft.com/office/officeart/2005/8/layout/orgChart1"/>
    <dgm:cxn modelId="{BAE1D32C-F594-E041-91EE-4D9A9733A151}" type="presParOf" srcId="{BF50F2E2-BD20-9F47-9043-28B2F19D3F2C}" destId="{7002F25E-7FCF-CE48-AC51-74714DD97E9B}" srcOrd="1" destOrd="0" presId="urn:microsoft.com/office/officeart/2005/8/layout/orgChart1"/>
    <dgm:cxn modelId="{9C10401E-C49B-8F4B-9777-EC742F6FB0C4}" type="presParOf" srcId="{2A3286B0-CCC4-5B41-9ED4-AB4269596A1D}" destId="{5B95E2B8-E1C2-1B48-A0A6-D11A46124AF5}" srcOrd="1" destOrd="0" presId="urn:microsoft.com/office/officeart/2005/8/layout/orgChart1"/>
    <dgm:cxn modelId="{FAE38AAB-63A5-D44D-ABDE-F5348FDD1DA2}" type="presParOf" srcId="{2A3286B0-CCC4-5B41-9ED4-AB4269596A1D}" destId="{5E7B1F60-9C29-0F44-85FE-B2F0AB0F1485}" srcOrd="2" destOrd="0" presId="urn:microsoft.com/office/officeart/2005/8/layout/orgChart1"/>
    <dgm:cxn modelId="{71E9B063-394E-EE4E-9779-D6D5AE706F35}" type="presParOf" srcId="{14DDB8A8-E081-4C4F-8E6F-DF83F2F1407C}" destId="{25D842C4-A7AF-F740-969E-39931AA829D3}" srcOrd="6" destOrd="0" presId="urn:microsoft.com/office/officeart/2005/8/layout/orgChart1"/>
    <dgm:cxn modelId="{02BEE4F3-0D17-8B43-B729-88DB5B28DF9B}" type="presParOf" srcId="{14DDB8A8-E081-4C4F-8E6F-DF83F2F1407C}" destId="{90C26EC7-C609-F840-A0E0-DADBC2EE9586}" srcOrd="7" destOrd="0" presId="urn:microsoft.com/office/officeart/2005/8/layout/orgChart1"/>
    <dgm:cxn modelId="{14F5888A-B43B-4F41-AE8A-7173F5D738B1}" type="presParOf" srcId="{90C26EC7-C609-F840-A0E0-DADBC2EE9586}" destId="{129161CA-DEB8-3340-A6D9-FBC0743A88C4}" srcOrd="0" destOrd="0" presId="urn:microsoft.com/office/officeart/2005/8/layout/orgChart1"/>
    <dgm:cxn modelId="{5FCD01CE-1655-3F49-8BA8-9E135E6FD0FA}" type="presParOf" srcId="{129161CA-DEB8-3340-A6D9-FBC0743A88C4}" destId="{958D6E7D-B7E0-DE47-A39E-048CD44A19C2}" srcOrd="0" destOrd="0" presId="urn:microsoft.com/office/officeart/2005/8/layout/orgChart1"/>
    <dgm:cxn modelId="{7D8B4C8A-8EED-9A4A-973E-A96A3936ECBE}" type="presParOf" srcId="{129161CA-DEB8-3340-A6D9-FBC0743A88C4}" destId="{485B5A42-8F82-D849-AA12-DDA13143E8AA}" srcOrd="1" destOrd="0" presId="urn:microsoft.com/office/officeart/2005/8/layout/orgChart1"/>
    <dgm:cxn modelId="{9E68D6B5-AD9F-624B-ADF4-EF303E8A2694}" type="presParOf" srcId="{90C26EC7-C609-F840-A0E0-DADBC2EE9586}" destId="{FD74AC75-04F0-1E4B-8FE3-1DC2DAA27DEC}" srcOrd="1" destOrd="0" presId="urn:microsoft.com/office/officeart/2005/8/layout/orgChart1"/>
    <dgm:cxn modelId="{45923E47-9A9E-E34F-BD85-DA1655E3BD23}" type="presParOf" srcId="{90C26EC7-C609-F840-A0E0-DADBC2EE9586}" destId="{B8082960-20F1-8442-993C-AD36C907746E}" srcOrd="2" destOrd="0" presId="urn:microsoft.com/office/officeart/2005/8/layout/orgChart1"/>
    <dgm:cxn modelId="{5801D025-7F00-8545-A81D-80A0C335154C}" type="presParOf" srcId="{14DDB8A8-E081-4C4F-8E6F-DF83F2F1407C}" destId="{7A7096F6-817E-E743-BF4A-30410450A863}" srcOrd="8" destOrd="0" presId="urn:microsoft.com/office/officeart/2005/8/layout/orgChart1"/>
    <dgm:cxn modelId="{ADFCC5F1-29A0-E646-86FF-78652C2AC1F9}" type="presParOf" srcId="{14DDB8A8-E081-4C4F-8E6F-DF83F2F1407C}" destId="{B3FB42DF-32F9-EA4F-86E6-DB17266EDF6A}" srcOrd="9" destOrd="0" presId="urn:microsoft.com/office/officeart/2005/8/layout/orgChart1"/>
    <dgm:cxn modelId="{B66E0AB7-02A1-9747-A400-44A5E7BBCB4E}" type="presParOf" srcId="{B3FB42DF-32F9-EA4F-86E6-DB17266EDF6A}" destId="{73C4CB6D-8F1C-7646-851A-65B62DE73308}" srcOrd="0" destOrd="0" presId="urn:microsoft.com/office/officeart/2005/8/layout/orgChart1"/>
    <dgm:cxn modelId="{6D439122-3C92-A34D-A8B7-2EB5265BBD2C}" type="presParOf" srcId="{73C4CB6D-8F1C-7646-851A-65B62DE73308}" destId="{0EF97531-D9CE-FC47-B18D-A4099A88D109}" srcOrd="0" destOrd="0" presId="urn:microsoft.com/office/officeart/2005/8/layout/orgChart1"/>
    <dgm:cxn modelId="{702ACC84-41D8-1746-AAD6-B273AEF4ACA2}" type="presParOf" srcId="{73C4CB6D-8F1C-7646-851A-65B62DE73308}" destId="{BADC331A-1DD8-5B48-8F88-9D7A081EE7C5}" srcOrd="1" destOrd="0" presId="urn:microsoft.com/office/officeart/2005/8/layout/orgChart1"/>
    <dgm:cxn modelId="{508B05E7-2622-1D47-A473-A4C3A8D1CEA7}" type="presParOf" srcId="{B3FB42DF-32F9-EA4F-86E6-DB17266EDF6A}" destId="{E1EB0B0F-4B13-4746-A6F9-07BCA7FACCCC}" srcOrd="1" destOrd="0" presId="urn:microsoft.com/office/officeart/2005/8/layout/orgChart1"/>
    <dgm:cxn modelId="{21F671B4-BD80-8B4A-9324-02B463429AF0}" type="presParOf" srcId="{B3FB42DF-32F9-EA4F-86E6-DB17266EDF6A}" destId="{082143CC-8452-EE4D-A5D9-1C8D54975DE2}" srcOrd="2" destOrd="0" presId="urn:microsoft.com/office/officeart/2005/8/layout/orgChart1"/>
    <dgm:cxn modelId="{9710223F-EA75-3744-8A34-05F8841657DB}" type="presParOf" srcId="{0D16E78C-C567-8743-A86C-B39BABC57AC1}" destId="{501AA5FE-31FA-1E41-B097-F2D72B616272}" srcOrd="2" destOrd="0" presId="urn:microsoft.com/office/officeart/2005/8/layout/orgChart1"/>
    <dgm:cxn modelId="{4136DF85-6D86-7B47-AF53-66B4BDF66270}" type="presParOf" srcId="{501AA5FE-31FA-1E41-B097-F2D72B616272}" destId="{01660120-B24A-C744-B425-EBE3F4D14A24}" srcOrd="0" destOrd="0" presId="urn:microsoft.com/office/officeart/2005/8/layout/orgChart1"/>
    <dgm:cxn modelId="{859EEBF6-3A21-9149-A0BD-F111A3FF3570}" type="presParOf" srcId="{501AA5FE-31FA-1E41-B097-F2D72B616272}" destId="{42D50E16-475A-434E-9B8F-FF8FB1104E21}" srcOrd="1" destOrd="0" presId="urn:microsoft.com/office/officeart/2005/8/layout/orgChart1"/>
    <dgm:cxn modelId="{9C8DE77A-364B-EB4C-B01F-C57241754B58}" type="presParOf" srcId="{42D50E16-475A-434E-9B8F-FF8FB1104E21}" destId="{679939C1-01AA-E44D-9819-BCA777278BAC}" srcOrd="0" destOrd="0" presId="urn:microsoft.com/office/officeart/2005/8/layout/orgChart1"/>
    <dgm:cxn modelId="{DC39879B-23CE-E742-B863-6F486771BAEB}" type="presParOf" srcId="{679939C1-01AA-E44D-9819-BCA777278BAC}" destId="{13FA3FFF-4A48-3C4D-B2ED-24FB4734ED49}" srcOrd="0" destOrd="0" presId="urn:microsoft.com/office/officeart/2005/8/layout/orgChart1"/>
    <dgm:cxn modelId="{A3F31B1D-0E16-6D4F-BD29-5CA0668A85B1}" type="presParOf" srcId="{679939C1-01AA-E44D-9819-BCA777278BAC}" destId="{119D1221-8E60-2D4A-AEC2-4C020D548995}" srcOrd="1" destOrd="0" presId="urn:microsoft.com/office/officeart/2005/8/layout/orgChart1"/>
    <dgm:cxn modelId="{A7743741-90C1-7146-817C-556DE280C011}" type="presParOf" srcId="{42D50E16-475A-434E-9B8F-FF8FB1104E21}" destId="{46AB6F8E-ED01-674E-B617-E8AF616AD2EB}" srcOrd="1" destOrd="0" presId="urn:microsoft.com/office/officeart/2005/8/layout/orgChart1"/>
    <dgm:cxn modelId="{33F51D93-31D6-BA4F-AD16-80CF87802CF5}" type="presParOf" srcId="{42D50E16-475A-434E-9B8F-FF8FB1104E21}" destId="{386EAF3A-790E-1940-B14D-46D8063C3CD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290EB2-0BD6-3541-87DD-EB231FE56C6F}" type="doc">
      <dgm:prSet loTypeId="urn:microsoft.com/office/officeart/2008/layout/VerticalCurvedList" loCatId="" qsTypeId="urn:microsoft.com/office/officeart/2005/8/quickstyle/simple5" qsCatId="simple" csTypeId="urn:microsoft.com/office/officeart/2005/8/colors/accent1_2" csCatId="accent1" phldr="1"/>
      <dgm:spPr/>
      <dgm:t>
        <a:bodyPr/>
        <a:lstStyle/>
        <a:p>
          <a:endParaRPr lang="es-ES_tradnl"/>
        </a:p>
      </dgm:t>
    </dgm:pt>
    <dgm:pt modelId="{0E11A671-B468-9147-B056-4C88A2D4C2D5}">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S_tradnl" sz="1200" b="1" dirty="0" err="1" smtClean="0">
              <a:solidFill>
                <a:schemeClr val="tx1"/>
              </a:solidFill>
              <a:latin typeface="Times New Roman" charset="0"/>
              <a:ea typeface="Times New Roman" charset="0"/>
              <a:cs typeface="Times New Roman" charset="0"/>
            </a:rPr>
            <a:t>Adquisici</a:t>
          </a:r>
          <a:r>
            <a:rPr lang="es-ES" sz="1200" b="1" dirty="0" err="1" smtClean="0">
              <a:solidFill>
                <a:schemeClr val="tx1"/>
              </a:solidFill>
              <a:latin typeface="Times New Roman" charset="0"/>
              <a:ea typeface="Times New Roman" charset="0"/>
              <a:cs typeface="Times New Roman" charset="0"/>
            </a:rPr>
            <a:t>ón</a:t>
          </a:r>
          <a:r>
            <a:rPr lang="es-ES" sz="1200" b="1" dirty="0" smtClean="0">
              <a:solidFill>
                <a:schemeClr val="tx1"/>
              </a:solidFill>
              <a:latin typeface="Times New Roman" charset="0"/>
              <a:ea typeface="Times New Roman" charset="0"/>
              <a:cs typeface="Times New Roman" charset="0"/>
            </a:rPr>
            <a:t> y almacenado de datos</a:t>
          </a:r>
          <a:endParaRPr lang="es-ES_tradnl" sz="1200" b="1" dirty="0">
            <a:solidFill>
              <a:schemeClr val="tx1"/>
            </a:solidFill>
            <a:latin typeface="Times New Roman" charset="0"/>
            <a:ea typeface="Times New Roman" charset="0"/>
            <a:cs typeface="Times New Roman" charset="0"/>
          </a:endParaRPr>
        </a:p>
      </dgm:t>
    </dgm:pt>
    <dgm:pt modelId="{F47C3666-5D38-5F4D-AA8C-E9FA85E68E6A}" type="parTrans" cxnId="{C9BEEAAF-6631-1045-9F55-2E430AD812B2}">
      <dgm:prSet/>
      <dgm:spPr/>
      <dgm:t>
        <a:bodyPr/>
        <a:lstStyle/>
        <a:p>
          <a:endParaRPr lang="es-ES_tradnl">
            <a:solidFill>
              <a:schemeClr val="tx1"/>
            </a:solidFill>
            <a:latin typeface="Times New Roman" charset="0"/>
            <a:ea typeface="Times New Roman" charset="0"/>
            <a:cs typeface="Times New Roman" charset="0"/>
          </a:endParaRPr>
        </a:p>
      </dgm:t>
    </dgm:pt>
    <dgm:pt modelId="{ADBA1274-9AE9-C146-BFD6-3FD7951B8323}" type="sibTrans" cxnId="{C9BEEAAF-6631-1045-9F55-2E430AD812B2}">
      <dgm:prSet/>
      <dgm:spPr/>
      <dgm:t>
        <a:bodyPr/>
        <a:lstStyle/>
        <a:p>
          <a:endParaRPr lang="es-ES_tradnl">
            <a:solidFill>
              <a:schemeClr val="tx1"/>
            </a:solidFill>
            <a:latin typeface="Times New Roman" charset="0"/>
            <a:ea typeface="Times New Roman" charset="0"/>
            <a:cs typeface="Times New Roman" charset="0"/>
          </a:endParaRPr>
        </a:p>
      </dgm:t>
    </dgm:pt>
    <dgm:pt modelId="{06D09738-83D7-FF4F-8D58-007C1B3679F3}">
      <dgm:prSet phldrT="[Texto]" custT="1">
        <dgm:style>
          <a:lnRef idx="2">
            <a:schemeClr val="accent3"/>
          </a:lnRef>
          <a:fillRef idx="1">
            <a:schemeClr val="lt1"/>
          </a:fillRef>
          <a:effectRef idx="0">
            <a:schemeClr val="accent3"/>
          </a:effectRef>
          <a:fontRef idx="minor">
            <a:schemeClr val="dk1"/>
          </a:fontRef>
        </dgm:style>
      </dgm:prSet>
      <dgm:spPr/>
      <dgm:t>
        <a:bodyPr/>
        <a:lstStyle/>
        <a:p>
          <a:pPr marL="228600" lvl="1" indent="0" algn="just" defTabSz="933450">
            <a:lnSpc>
              <a:spcPct val="90000"/>
            </a:lnSpc>
            <a:spcBef>
              <a:spcPct val="0"/>
            </a:spcBef>
            <a:spcAft>
              <a:spcPct val="15000"/>
            </a:spcAft>
            <a:buNone/>
          </a:pPr>
          <a:r>
            <a:rPr lang="es-ES_tradnl" sz="1100" dirty="0" smtClean="0">
              <a:solidFill>
                <a:schemeClr val="tx1"/>
              </a:solidFill>
              <a:latin typeface="Times New Roman" charset="0"/>
              <a:ea typeface="Times New Roman" charset="0"/>
              <a:cs typeface="Times New Roman" charset="0"/>
            </a:rPr>
            <a:t> Para</a:t>
          </a:r>
          <a:r>
            <a:rPr lang="es-ES_tradnl" sz="1100" baseline="0" dirty="0" smtClean="0">
              <a:solidFill>
                <a:schemeClr val="tx1"/>
              </a:solidFill>
              <a:latin typeface="Times New Roman" charset="0"/>
              <a:ea typeface="Times New Roman" charset="0"/>
              <a:cs typeface="Times New Roman" charset="0"/>
            </a:rPr>
            <a:t> recoger, procesar y almacenar la información</a:t>
          </a:r>
          <a:r>
            <a:rPr lang="es-ES" sz="1100" baseline="0" dirty="0" smtClean="0">
              <a:solidFill>
                <a:schemeClr val="tx1"/>
              </a:solidFill>
              <a:latin typeface="Times New Roman" charset="0"/>
              <a:ea typeface="Times New Roman" charset="0"/>
              <a:cs typeface="Times New Roman" charset="0"/>
            </a:rPr>
            <a:t> recibida, en forma continua y confiable.</a:t>
          </a:r>
          <a:endParaRPr lang="es-ES_tradnl" sz="1100" dirty="0">
            <a:solidFill>
              <a:schemeClr val="tx1"/>
            </a:solidFill>
            <a:latin typeface="Times New Roman" charset="0"/>
            <a:ea typeface="Times New Roman" charset="0"/>
            <a:cs typeface="Times New Roman" charset="0"/>
          </a:endParaRPr>
        </a:p>
      </dgm:t>
    </dgm:pt>
    <dgm:pt modelId="{1A294EFA-4A1C-344C-86AF-B255605C65C8}" type="parTrans" cxnId="{93B344C5-5261-7A44-B22C-35012C3698D6}">
      <dgm:prSet/>
      <dgm:spPr/>
      <dgm:t>
        <a:bodyPr/>
        <a:lstStyle/>
        <a:p>
          <a:endParaRPr lang="es-ES_tradnl">
            <a:solidFill>
              <a:schemeClr val="tx1"/>
            </a:solidFill>
            <a:latin typeface="Times New Roman" charset="0"/>
            <a:ea typeface="Times New Roman" charset="0"/>
            <a:cs typeface="Times New Roman" charset="0"/>
          </a:endParaRPr>
        </a:p>
      </dgm:t>
    </dgm:pt>
    <dgm:pt modelId="{8D0FA0A1-9337-1C4B-9CC3-CF7F3207955A}" type="sibTrans" cxnId="{93B344C5-5261-7A44-B22C-35012C3698D6}">
      <dgm:prSet>
        <dgm:style>
          <a:lnRef idx="2">
            <a:schemeClr val="accent3"/>
          </a:lnRef>
          <a:fillRef idx="1">
            <a:schemeClr val="lt1"/>
          </a:fillRef>
          <a:effectRef idx="0">
            <a:schemeClr val="accent3"/>
          </a:effectRef>
          <a:fontRef idx="minor">
            <a:schemeClr val="dk1"/>
          </a:fontRef>
        </dgm:style>
      </dgm:prSet>
      <dgm:spPr/>
      <dgm:t>
        <a:bodyPr/>
        <a:lstStyle/>
        <a:p>
          <a:endParaRPr lang="es-ES_tradnl">
            <a:solidFill>
              <a:schemeClr val="tx1"/>
            </a:solidFill>
            <a:latin typeface="Times New Roman" charset="0"/>
            <a:ea typeface="Times New Roman" charset="0"/>
            <a:cs typeface="Times New Roman" charset="0"/>
          </a:endParaRPr>
        </a:p>
      </dgm:t>
    </dgm:pt>
    <dgm:pt modelId="{14D153D7-F65D-FC42-AA5E-D6B762F161A7}">
      <dgm:prSet phldrT="[Texto]" custT="1">
        <dgm:style>
          <a:lnRef idx="2">
            <a:schemeClr val="accent3"/>
          </a:lnRef>
          <a:fillRef idx="1">
            <a:schemeClr val="lt1"/>
          </a:fillRef>
          <a:effectRef idx="0">
            <a:schemeClr val="accent3"/>
          </a:effectRef>
          <a:fontRef idx="minor">
            <a:schemeClr val="dk1"/>
          </a:fontRef>
        </dgm:style>
      </dgm:prSet>
      <dgm:spPr/>
      <dgm:t>
        <a:bodyPr/>
        <a:lstStyle/>
        <a:p>
          <a:pPr marL="228600" marR="0" lvl="1" indent="-228600" algn="l" defTabSz="933450" rtl="0" eaLnBrk="1" fontAlgn="auto" latinLnBrk="0" hangingPunct="1">
            <a:lnSpc>
              <a:spcPct val="90000"/>
            </a:lnSpc>
            <a:spcBef>
              <a:spcPct val="0"/>
            </a:spcBef>
            <a:spcAft>
              <a:spcPct val="15000"/>
            </a:spcAft>
            <a:buClrTx/>
            <a:buSzTx/>
            <a:buFontTx/>
            <a:buNone/>
            <a:tabLst/>
            <a:defRPr/>
          </a:pPr>
          <a:endParaRPr lang="es-ES_tradnl" sz="1200" dirty="0">
            <a:solidFill>
              <a:schemeClr val="tx1"/>
            </a:solidFill>
            <a:latin typeface="Times New Roman" charset="0"/>
            <a:ea typeface="Times New Roman" charset="0"/>
            <a:cs typeface="Times New Roman" charset="0"/>
          </a:endParaRPr>
        </a:p>
      </dgm:t>
    </dgm:pt>
    <dgm:pt modelId="{C86A5FEE-7ECC-0B4C-A4B2-57244C509BDE}" type="parTrans" cxnId="{08038207-AE55-C644-B21D-20F8E0C04EBE}">
      <dgm:prSet/>
      <dgm:spPr/>
      <dgm:t>
        <a:bodyPr/>
        <a:lstStyle/>
        <a:p>
          <a:endParaRPr lang="es-ES_tradnl">
            <a:solidFill>
              <a:schemeClr val="tx1"/>
            </a:solidFill>
            <a:latin typeface="Times New Roman" charset="0"/>
            <a:ea typeface="Times New Roman" charset="0"/>
            <a:cs typeface="Times New Roman" charset="0"/>
          </a:endParaRPr>
        </a:p>
      </dgm:t>
    </dgm:pt>
    <dgm:pt modelId="{9C88ED9D-C5CE-4C43-A4ED-9A084CA3854A}" type="sibTrans" cxnId="{08038207-AE55-C644-B21D-20F8E0C04EBE}">
      <dgm:prSet/>
      <dgm:spPr/>
      <dgm:t>
        <a:bodyPr/>
        <a:lstStyle/>
        <a:p>
          <a:endParaRPr lang="es-ES_tradnl">
            <a:solidFill>
              <a:schemeClr val="tx1"/>
            </a:solidFill>
            <a:latin typeface="Times New Roman" charset="0"/>
            <a:ea typeface="Times New Roman" charset="0"/>
            <a:cs typeface="Times New Roman" charset="0"/>
          </a:endParaRPr>
        </a:p>
      </dgm:t>
    </dgm:pt>
    <dgm:pt modelId="{2C8D0D2A-E1AA-8540-82D7-C3AD7299F4BC}">
      <dgm:prSet phldrT="[Texto]">
        <dgm:style>
          <a:lnRef idx="2">
            <a:schemeClr val="accent3"/>
          </a:lnRef>
          <a:fillRef idx="1">
            <a:schemeClr val="lt1"/>
          </a:fillRef>
          <a:effectRef idx="0">
            <a:schemeClr val="accent3"/>
          </a:effectRef>
          <a:fontRef idx="minor">
            <a:schemeClr val="dk1"/>
          </a:fontRef>
        </dgm:style>
      </dgm:prSet>
      <dgm:spPr/>
      <dgm:t>
        <a:bodyPr/>
        <a:lstStyle/>
        <a:p>
          <a:r>
            <a:rPr lang="es-ES_tradnl" sz="1200" b="1" dirty="0" err="1" smtClean="0">
              <a:solidFill>
                <a:schemeClr val="tx1"/>
              </a:solidFill>
              <a:latin typeface="Times New Roman" charset="0"/>
              <a:ea typeface="Times New Roman" charset="0"/>
              <a:cs typeface="Times New Roman" charset="0"/>
            </a:rPr>
            <a:t>Representaci</a:t>
          </a:r>
          <a:r>
            <a:rPr lang="es-ES" sz="1200" b="1" dirty="0" err="1" smtClean="0">
              <a:solidFill>
                <a:schemeClr val="tx1"/>
              </a:solidFill>
              <a:latin typeface="Times New Roman" charset="0"/>
              <a:ea typeface="Times New Roman" charset="0"/>
              <a:cs typeface="Times New Roman" charset="0"/>
            </a:rPr>
            <a:t>ón</a:t>
          </a:r>
          <a:r>
            <a:rPr lang="es-ES" sz="1200" b="1" dirty="0" smtClean="0">
              <a:solidFill>
                <a:schemeClr val="tx1"/>
              </a:solidFill>
              <a:latin typeface="Times New Roman" charset="0"/>
              <a:ea typeface="Times New Roman" charset="0"/>
              <a:cs typeface="Times New Roman" charset="0"/>
            </a:rPr>
            <a:t> gráfica</a:t>
          </a:r>
          <a:endParaRPr lang="es-ES_tradnl" sz="1200" b="1" dirty="0">
            <a:solidFill>
              <a:schemeClr val="tx1"/>
            </a:solidFill>
            <a:latin typeface="Times New Roman" charset="0"/>
            <a:ea typeface="Times New Roman" charset="0"/>
            <a:cs typeface="Times New Roman" charset="0"/>
          </a:endParaRPr>
        </a:p>
      </dgm:t>
    </dgm:pt>
    <dgm:pt modelId="{D67BA553-4DBA-1348-95D9-E105FAF96E6D}" type="parTrans" cxnId="{B3914083-7C19-DA4E-BB8A-1DE302685FE0}">
      <dgm:prSet/>
      <dgm:spPr/>
      <dgm:t>
        <a:bodyPr/>
        <a:lstStyle/>
        <a:p>
          <a:endParaRPr lang="es-ES_tradnl">
            <a:solidFill>
              <a:schemeClr val="tx1"/>
            </a:solidFill>
            <a:latin typeface="Times New Roman" charset="0"/>
            <a:ea typeface="Times New Roman" charset="0"/>
            <a:cs typeface="Times New Roman" charset="0"/>
          </a:endParaRPr>
        </a:p>
      </dgm:t>
    </dgm:pt>
    <dgm:pt modelId="{284D29AC-2666-134F-AEEE-6D141ED08171}" type="sibTrans" cxnId="{B3914083-7C19-DA4E-BB8A-1DE302685FE0}">
      <dgm:prSet/>
      <dgm:spPr/>
      <dgm:t>
        <a:bodyPr/>
        <a:lstStyle/>
        <a:p>
          <a:endParaRPr lang="es-ES_tradnl">
            <a:solidFill>
              <a:schemeClr val="tx1"/>
            </a:solidFill>
            <a:latin typeface="Times New Roman" charset="0"/>
            <a:ea typeface="Times New Roman" charset="0"/>
            <a:cs typeface="Times New Roman" charset="0"/>
          </a:endParaRPr>
        </a:p>
      </dgm:t>
    </dgm:pt>
    <dgm:pt modelId="{83DB1FE1-3CC2-9D4D-8D4F-76C3584CC78D}">
      <dgm:prSet phldrT="[Texto]" custT="1">
        <dgm:style>
          <a:lnRef idx="2">
            <a:schemeClr val="accent3"/>
          </a:lnRef>
          <a:fillRef idx="1">
            <a:schemeClr val="lt1"/>
          </a:fillRef>
          <a:effectRef idx="0">
            <a:schemeClr val="accent3"/>
          </a:effectRef>
          <a:fontRef idx="minor">
            <a:schemeClr val="dk1"/>
          </a:fontRef>
        </dgm:style>
      </dgm:prSet>
      <dgm:spPr/>
      <dgm:t>
        <a:bodyPr/>
        <a:lstStyle/>
        <a:p>
          <a:pPr marL="228600" lvl="1" indent="0" algn="just" defTabSz="933450">
            <a:lnSpc>
              <a:spcPct val="90000"/>
            </a:lnSpc>
            <a:spcBef>
              <a:spcPct val="0"/>
            </a:spcBef>
            <a:spcAft>
              <a:spcPct val="15000"/>
            </a:spcAft>
            <a:buNone/>
          </a:pPr>
          <a:r>
            <a:rPr lang="es-ES_tradnl" sz="1100" dirty="0" smtClean="0">
              <a:solidFill>
                <a:schemeClr val="tx1"/>
              </a:solidFill>
              <a:latin typeface="Times New Roman" charset="0"/>
              <a:ea typeface="Times New Roman" charset="0"/>
              <a:cs typeface="Times New Roman" charset="0"/>
            </a:rPr>
            <a:t>Y animada,</a:t>
          </a:r>
          <a:r>
            <a:rPr lang="es-ES_tradnl" sz="1100" baseline="0" dirty="0" smtClean="0">
              <a:solidFill>
                <a:schemeClr val="tx1"/>
              </a:solidFill>
              <a:latin typeface="Times New Roman" charset="0"/>
              <a:ea typeface="Times New Roman" charset="0"/>
              <a:cs typeface="Times New Roman" charset="0"/>
            </a:rPr>
            <a:t> variables de proceso y monitorización</a:t>
          </a:r>
          <a:r>
            <a:rPr lang="es-ES" sz="1100" baseline="0" dirty="0" smtClean="0">
              <a:solidFill>
                <a:schemeClr val="tx1"/>
              </a:solidFill>
              <a:latin typeface="Times New Roman" charset="0"/>
              <a:ea typeface="Times New Roman" charset="0"/>
              <a:cs typeface="Times New Roman" charset="0"/>
            </a:rPr>
            <a:t> de éstas por medio de alarmas.</a:t>
          </a:r>
          <a:endParaRPr lang="es-ES_tradnl" sz="1100" dirty="0">
            <a:solidFill>
              <a:schemeClr val="tx1"/>
            </a:solidFill>
            <a:latin typeface="Times New Roman" charset="0"/>
            <a:ea typeface="Times New Roman" charset="0"/>
            <a:cs typeface="Times New Roman" charset="0"/>
          </a:endParaRPr>
        </a:p>
      </dgm:t>
    </dgm:pt>
    <dgm:pt modelId="{558AD3CE-E0CC-1346-89D8-E8D41FE834DD}" type="parTrans" cxnId="{9DFC76D9-1559-454B-ACE3-636DA6D8E64B}">
      <dgm:prSet/>
      <dgm:spPr/>
      <dgm:t>
        <a:bodyPr/>
        <a:lstStyle/>
        <a:p>
          <a:endParaRPr lang="es-ES_tradnl">
            <a:solidFill>
              <a:schemeClr val="tx1"/>
            </a:solidFill>
            <a:latin typeface="Times New Roman" charset="0"/>
            <a:ea typeface="Times New Roman" charset="0"/>
            <a:cs typeface="Times New Roman" charset="0"/>
          </a:endParaRPr>
        </a:p>
      </dgm:t>
    </dgm:pt>
    <dgm:pt modelId="{09FEDCBE-C455-1348-A405-350C9BC96CF3}" type="sibTrans" cxnId="{9DFC76D9-1559-454B-ACE3-636DA6D8E64B}">
      <dgm:prSet/>
      <dgm:spPr/>
      <dgm:t>
        <a:bodyPr/>
        <a:lstStyle/>
        <a:p>
          <a:endParaRPr lang="es-ES_tradnl">
            <a:solidFill>
              <a:schemeClr val="tx1"/>
            </a:solidFill>
            <a:latin typeface="Times New Roman" charset="0"/>
            <a:ea typeface="Times New Roman" charset="0"/>
            <a:cs typeface="Times New Roman" charset="0"/>
          </a:endParaRPr>
        </a:p>
      </dgm:t>
    </dgm:pt>
    <dgm:pt modelId="{28BDE7FA-55E2-2945-B547-5450A4DC6A5A}">
      <dgm:prSet>
        <dgm:style>
          <a:lnRef idx="2">
            <a:schemeClr val="accent3"/>
          </a:lnRef>
          <a:fillRef idx="1">
            <a:schemeClr val="lt1"/>
          </a:fillRef>
          <a:effectRef idx="0">
            <a:schemeClr val="accent3"/>
          </a:effectRef>
          <a:fontRef idx="minor">
            <a:schemeClr val="dk1"/>
          </a:fontRef>
        </dgm:style>
      </dgm:prSet>
      <dgm:spPr/>
      <dgm:t>
        <a:bodyPr/>
        <a:lstStyle/>
        <a:p>
          <a:r>
            <a:rPr lang="es-ES_tradnl" sz="1200" b="1" dirty="0" smtClean="0">
              <a:solidFill>
                <a:schemeClr val="tx1"/>
              </a:solidFill>
              <a:latin typeface="Times New Roman" charset="0"/>
              <a:ea typeface="Times New Roman" charset="0"/>
              <a:cs typeface="Times New Roman" charset="0"/>
            </a:rPr>
            <a:t>Arquitectura abierta</a:t>
          </a:r>
          <a:endParaRPr lang="es-ES_tradnl" sz="1200" b="1" dirty="0">
            <a:solidFill>
              <a:schemeClr val="tx1"/>
            </a:solidFill>
            <a:latin typeface="Times New Roman" charset="0"/>
            <a:ea typeface="Times New Roman" charset="0"/>
            <a:cs typeface="Times New Roman" charset="0"/>
          </a:endParaRPr>
        </a:p>
      </dgm:t>
    </dgm:pt>
    <dgm:pt modelId="{7E950DBA-0944-3040-9B03-F252DDFFAB43}" type="parTrans" cxnId="{8F853A45-A45A-BE48-B238-4E0AA4C7426B}">
      <dgm:prSet/>
      <dgm:spPr/>
      <dgm:t>
        <a:bodyPr/>
        <a:lstStyle/>
        <a:p>
          <a:endParaRPr lang="es-ES_tradnl">
            <a:solidFill>
              <a:schemeClr val="tx1"/>
            </a:solidFill>
            <a:latin typeface="Times New Roman" charset="0"/>
            <a:ea typeface="Times New Roman" charset="0"/>
            <a:cs typeface="Times New Roman" charset="0"/>
          </a:endParaRPr>
        </a:p>
      </dgm:t>
    </dgm:pt>
    <dgm:pt modelId="{91ADA8E3-08AD-344E-89FD-ECFAA53A0EAB}" type="sibTrans" cxnId="{8F853A45-A45A-BE48-B238-4E0AA4C7426B}">
      <dgm:prSet/>
      <dgm:spPr/>
      <dgm:t>
        <a:bodyPr/>
        <a:lstStyle/>
        <a:p>
          <a:endParaRPr lang="es-ES_tradnl">
            <a:solidFill>
              <a:schemeClr val="tx1"/>
            </a:solidFill>
            <a:latin typeface="Times New Roman" charset="0"/>
            <a:ea typeface="Times New Roman" charset="0"/>
            <a:cs typeface="Times New Roman" charset="0"/>
          </a:endParaRPr>
        </a:p>
      </dgm:t>
    </dgm:pt>
    <dgm:pt modelId="{E2246504-BCFE-E540-A2A6-5D9EB777BD00}">
      <dgm:prSet custT="1">
        <dgm:style>
          <a:lnRef idx="2">
            <a:schemeClr val="accent3"/>
          </a:lnRef>
          <a:fillRef idx="1">
            <a:schemeClr val="lt1"/>
          </a:fillRef>
          <a:effectRef idx="0">
            <a:schemeClr val="accent3"/>
          </a:effectRef>
          <a:fontRef idx="minor">
            <a:schemeClr val="dk1"/>
          </a:fontRef>
        </dgm:style>
      </dgm:prSet>
      <dgm:spPr/>
      <dgm:t>
        <a:bodyPr/>
        <a:lstStyle/>
        <a:p>
          <a:pPr algn="just"/>
          <a:r>
            <a:rPr lang="es-ES" sz="1100" dirty="0" smtClean="0">
              <a:solidFill>
                <a:schemeClr val="tx1"/>
              </a:solidFill>
              <a:latin typeface="Times New Roman" charset="0"/>
              <a:ea typeface="Times New Roman" charset="0"/>
              <a:cs typeface="Times New Roman" charset="0"/>
            </a:rPr>
            <a:t>Y</a:t>
          </a:r>
          <a:r>
            <a:rPr lang="es-ES" sz="1100" baseline="0" dirty="0" smtClean="0">
              <a:solidFill>
                <a:schemeClr val="tx1"/>
              </a:solidFill>
              <a:latin typeface="Times New Roman" charset="0"/>
              <a:ea typeface="Times New Roman" charset="0"/>
              <a:cs typeface="Times New Roman" charset="0"/>
            </a:rPr>
            <a:t> </a:t>
          </a:r>
          <a:r>
            <a:rPr lang="es-ES" sz="1100" dirty="0" smtClean="0">
              <a:solidFill>
                <a:schemeClr val="tx1"/>
              </a:solidFill>
              <a:latin typeface="Times New Roman" charset="0"/>
              <a:ea typeface="Times New Roman" charset="0"/>
              <a:cs typeface="Times New Roman" charset="0"/>
            </a:rPr>
            <a:t>flexible con capacidad de ampliación y adaptación</a:t>
          </a:r>
          <a:endParaRPr lang="es-ES_tradnl" sz="1100" dirty="0">
            <a:solidFill>
              <a:schemeClr val="tx1"/>
            </a:solidFill>
            <a:latin typeface="Times New Roman" charset="0"/>
            <a:ea typeface="Times New Roman" charset="0"/>
            <a:cs typeface="Times New Roman" charset="0"/>
          </a:endParaRPr>
        </a:p>
      </dgm:t>
    </dgm:pt>
    <dgm:pt modelId="{F99FB54B-A042-A74C-B710-0A06475F8EA0}" type="parTrans" cxnId="{A26841C8-3AAD-2347-B28B-580F6323A3AA}">
      <dgm:prSet/>
      <dgm:spPr/>
      <dgm:t>
        <a:bodyPr/>
        <a:lstStyle/>
        <a:p>
          <a:endParaRPr lang="es-ES_tradnl">
            <a:solidFill>
              <a:schemeClr val="tx1"/>
            </a:solidFill>
            <a:latin typeface="Times New Roman" charset="0"/>
            <a:ea typeface="Times New Roman" charset="0"/>
            <a:cs typeface="Times New Roman" charset="0"/>
          </a:endParaRPr>
        </a:p>
      </dgm:t>
    </dgm:pt>
    <dgm:pt modelId="{CA3C4AE0-F972-014C-8815-2A0473765412}" type="sibTrans" cxnId="{A26841C8-3AAD-2347-B28B-580F6323A3AA}">
      <dgm:prSet/>
      <dgm:spPr/>
      <dgm:t>
        <a:bodyPr/>
        <a:lstStyle/>
        <a:p>
          <a:endParaRPr lang="es-ES_tradnl">
            <a:solidFill>
              <a:schemeClr val="tx1"/>
            </a:solidFill>
            <a:latin typeface="Times New Roman" charset="0"/>
            <a:ea typeface="Times New Roman" charset="0"/>
            <a:cs typeface="Times New Roman" charset="0"/>
          </a:endParaRPr>
        </a:p>
      </dgm:t>
    </dgm:pt>
    <dgm:pt modelId="{6D951A0E-1833-5149-9624-07C00578347C}">
      <dgm:prSet>
        <dgm:style>
          <a:lnRef idx="2">
            <a:schemeClr val="accent3"/>
          </a:lnRef>
          <a:fillRef idx="1">
            <a:schemeClr val="lt1"/>
          </a:fillRef>
          <a:effectRef idx="0">
            <a:schemeClr val="accent3"/>
          </a:effectRef>
          <a:fontRef idx="minor">
            <a:schemeClr val="dk1"/>
          </a:fontRef>
        </dgm:style>
      </dgm:prSet>
      <dgm:spPr/>
      <dgm:t>
        <a:bodyPr/>
        <a:lstStyle/>
        <a:p>
          <a:r>
            <a:rPr lang="es-ES" sz="1200" b="1" dirty="0" smtClean="0">
              <a:solidFill>
                <a:schemeClr val="tx1"/>
              </a:solidFill>
              <a:latin typeface="Times New Roman" charset="0"/>
              <a:ea typeface="Times New Roman" charset="0"/>
              <a:cs typeface="Times New Roman" charset="0"/>
            </a:rPr>
            <a:t>Conectividad</a:t>
          </a:r>
          <a:endParaRPr lang="es-ES_tradnl" sz="1200" dirty="0">
            <a:solidFill>
              <a:schemeClr val="tx1"/>
            </a:solidFill>
            <a:latin typeface="Times New Roman" charset="0"/>
            <a:ea typeface="Times New Roman" charset="0"/>
            <a:cs typeface="Times New Roman" charset="0"/>
          </a:endParaRPr>
        </a:p>
      </dgm:t>
    </dgm:pt>
    <dgm:pt modelId="{AF57A17E-C86D-944D-853B-8DA16526E540}" type="parTrans" cxnId="{FE84C025-7B95-804E-A32D-22E71B33B654}">
      <dgm:prSet/>
      <dgm:spPr/>
      <dgm:t>
        <a:bodyPr/>
        <a:lstStyle/>
        <a:p>
          <a:endParaRPr lang="es-ES_tradnl">
            <a:solidFill>
              <a:schemeClr val="tx1"/>
            </a:solidFill>
            <a:latin typeface="Times New Roman" charset="0"/>
            <a:ea typeface="Times New Roman" charset="0"/>
            <a:cs typeface="Times New Roman" charset="0"/>
          </a:endParaRPr>
        </a:p>
      </dgm:t>
    </dgm:pt>
    <dgm:pt modelId="{EACA8BA4-69D9-914C-AE0B-A699E7D90683}" type="sibTrans" cxnId="{FE84C025-7B95-804E-A32D-22E71B33B654}">
      <dgm:prSet/>
      <dgm:spPr/>
      <dgm:t>
        <a:bodyPr/>
        <a:lstStyle/>
        <a:p>
          <a:endParaRPr lang="es-ES_tradnl">
            <a:solidFill>
              <a:schemeClr val="tx1"/>
            </a:solidFill>
            <a:latin typeface="Times New Roman" charset="0"/>
            <a:ea typeface="Times New Roman" charset="0"/>
            <a:cs typeface="Times New Roman" charset="0"/>
          </a:endParaRPr>
        </a:p>
      </dgm:t>
    </dgm:pt>
    <dgm:pt modelId="{1DEABC09-70B0-7749-87E0-A29BC1098DD0}">
      <dgm:prSet custT="1">
        <dgm:style>
          <a:lnRef idx="2">
            <a:schemeClr val="accent3"/>
          </a:lnRef>
          <a:fillRef idx="1">
            <a:schemeClr val="lt1"/>
          </a:fillRef>
          <a:effectRef idx="0">
            <a:schemeClr val="accent3"/>
          </a:effectRef>
          <a:fontRef idx="minor">
            <a:schemeClr val="dk1"/>
          </a:fontRef>
        </dgm:style>
      </dgm:prSet>
      <dgm:spPr/>
      <dgm:t>
        <a:bodyPr/>
        <a:lstStyle/>
        <a:p>
          <a:pPr algn="just"/>
          <a:r>
            <a:rPr lang="es-ES" sz="1100" dirty="0" smtClean="0">
              <a:solidFill>
                <a:schemeClr val="tx1"/>
              </a:solidFill>
              <a:latin typeface="Times New Roman" charset="0"/>
              <a:ea typeface="Times New Roman" charset="0"/>
              <a:cs typeface="Times New Roman" charset="0"/>
            </a:rPr>
            <a:t>con otras aplicaciones y bases de datos, locales o distribuidas en redes de comunicación.</a:t>
          </a:r>
          <a:endParaRPr lang="es-ES_tradnl" sz="1100" dirty="0">
            <a:solidFill>
              <a:schemeClr val="tx1"/>
            </a:solidFill>
            <a:latin typeface="Times New Roman" charset="0"/>
            <a:ea typeface="Times New Roman" charset="0"/>
            <a:cs typeface="Times New Roman" charset="0"/>
          </a:endParaRPr>
        </a:p>
      </dgm:t>
    </dgm:pt>
    <dgm:pt modelId="{CE64C20E-ED39-A241-95D7-54AD234B5C70}" type="parTrans" cxnId="{5F807A0D-DC39-FD44-BDAE-A38B6F9C4CF4}">
      <dgm:prSet/>
      <dgm:spPr/>
      <dgm:t>
        <a:bodyPr/>
        <a:lstStyle/>
        <a:p>
          <a:endParaRPr lang="es-ES_tradnl">
            <a:solidFill>
              <a:schemeClr val="tx1"/>
            </a:solidFill>
            <a:latin typeface="Times New Roman" charset="0"/>
            <a:ea typeface="Times New Roman" charset="0"/>
            <a:cs typeface="Times New Roman" charset="0"/>
          </a:endParaRPr>
        </a:p>
      </dgm:t>
    </dgm:pt>
    <dgm:pt modelId="{A7F1B91A-5F55-4744-BD6F-588C2F69CD38}" type="sibTrans" cxnId="{5F807A0D-DC39-FD44-BDAE-A38B6F9C4CF4}">
      <dgm:prSet/>
      <dgm:spPr/>
      <dgm:t>
        <a:bodyPr/>
        <a:lstStyle/>
        <a:p>
          <a:endParaRPr lang="es-ES_tradnl">
            <a:solidFill>
              <a:schemeClr val="tx1"/>
            </a:solidFill>
            <a:latin typeface="Times New Roman" charset="0"/>
            <a:ea typeface="Times New Roman" charset="0"/>
            <a:cs typeface="Times New Roman" charset="0"/>
          </a:endParaRPr>
        </a:p>
      </dgm:t>
    </dgm:pt>
    <dgm:pt modelId="{D27793EF-4890-F74C-8F5E-3C7253309590}">
      <dgm:prSet>
        <dgm:style>
          <a:lnRef idx="2">
            <a:schemeClr val="accent3"/>
          </a:lnRef>
          <a:fillRef idx="1">
            <a:schemeClr val="lt1"/>
          </a:fillRef>
          <a:effectRef idx="0">
            <a:schemeClr val="accent3"/>
          </a:effectRef>
          <a:fontRef idx="minor">
            <a:schemeClr val="dk1"/>
          </a:fontRef>
        </dgm:style>
      </dgm:prSet>
      <dgm:spPr/>
      <dgm:t>
        <a:bodyPr/>
        <a:lstStyle/>
        <a:p>
          <a:r>
            <a:rPr lang="es-ES" sz="1200" b="1" dirty="0" smtClean="0">
              <a:solidFill>
                <a:schemeClr val="tx1"/>
              </a:solidFill>
              <a:latin typeface="Times New Roman" charset="0"/>
              <a:ea typeface="Times New Roman" charset="0"/>
              <a:cs typeface="Times New Roman" charset="0"/>
            </a:rPr>
            <a:t>Supervisión</a:t>
          </a:r>
          <a:endParaRPr lang="es-ES_tradnl" sz="1200" dirty="0">
            <a:solidFill>
              <a:schemeClr val="tx1"/>
            </a:solidFill>
            <a:latin typeface="Times New Roman" charset="0"/>
            <a:ea typeface="Times New Roman" charset="0"/>
            <a:cs typeface="Times New Roman" charset="0"/>
          </a:endParaRPr>
        </a:p>
      </dgm:t>
    </dgm:pt>
    <dgm:pt modelId="{A6FAE17E-2A53-CF49-83AA-D8AC82DB82D3}" type="parTrans" cxnId="{531BCE58-323E-3B47-8A06-A762E669E45A}">
      <dgm:prSet/>
      <dgm:spPr/>
      <dgm:t>
        <a:bodyPr/>
        <a:lstStyle/>
        <a:p>
          <a:endParaRPr lang="es-ES_tradnl">
            <a:solidFill>
              <a:schemeClr val="tx1"/>
            </a:solidFill>
            <a:latin typeface="Times New Roman" charset="0"/>
            <a:ea typeface="Times New Roman" charset="0"/>
            <a:cs typeface="Times New Roman" charset="0"/>
          </a:endParaRPr>
        </a:p>
      </dgm:t>
    </dgm:pt>
    <dgm:pt modelId="{0DAEDE0E-4892-484B-BAD5-1A8D603DE5C7}" type="sibTrans" cxnId="{531BCE58-323E-3B47-8A06-A762E669E45A}">
      <dgm:prSet/>
      <dgm:spPr/>
      <dgm:t>
        <a:bodyPr/>
        <a:lstStyle/>
        <a:p>
          <a:endParaRPr lang="es-ES_tradnl">
            <a:solidFill>
              <a:schemeClr val="tx1"/>
            </a:solidFill>
            <a:latin typeface="Times New Roman" charset="0"/>
            <a:ea typeface="Times New Roman" charset="0"/>
            <a:cs typeface="Times New Roman" charset="0"/>
          </a:endParaRPr>
        </a:p>
      </dgm:t>
    </dgm:pt>
    <dgm:pt modelId="{B4C5A86E-9F9D-7945-8F3E-1A3BCCCB1E74}">
      <dgm:prSet custT="1">
        <dgm:style>
          <a:lnRef idx="2">
            <a:schemeClr val="accent3"/>
          </a:lnRef>
          <a:fillRef idx="1">
            <a:schemeClr val="lt1"/>
          </a:fillRef>
          <a:effectRef idx="0">
            <a:schemeClr val="accent3"/>
          </a:effectRef>
          <a:fontRef idx="minor">
            <a:schemeClr val="dk1"/>
          </a:fontRef>
        </dgm:style>
      </dgm:prSet>
      <dgm:spPr/>
      <dgm:t>
        <a:bodyPr/>
        <a:lstStyle/>
        <a:p>
          <a:pPr algn="just"/>
          <a:r>
            <a:rPr lang="es-ES" sz="1100" dirty="0" smtClean="0">
              <a:solidFill>
                <a:schemeClr val="tx1"/>
              </a:solidFill>
              <a:latin typeface="Times New Roman" charset="0"/>
              <a:ea typeface="Times New Roman" charset="0"/>
              <a:cs typeface="Times New Roman" charset="0"/>
            </a:rPr>
            <a:t>para observar desde un monitor la evolución de las variables de control.</a:t>
          </a:r>
          <a:endParaRPr lang="es-ES_tradnl" sz="1100" dirty="0">
            <a:solidFill>
              <a:schemeClr val="tx1"/>
            </a:solidFill>
            <a:latin typeface="Times New Roman" charset="0"/>
            <a:ea typeface="Times New Roman" charset="0"/>
            <a:cs typeface="Times New Roman" charset="0"/>
          </a:endParaRPr>
        </a:p>
      </dgm:t>
    </dgm:pt>
    <dgm:pt modelId="{4790B1F8-9821-3D46-8F47-C47F52B2E213}" type="parTrans" cxnId="{76B8CC81-DBDF-AA4F-A0AA-30E73AF9F5F0}">
      <dgm:prSet/>
      <dgm:spPr/>
      <dgm:t>
        <a:bodyPr/>
        <a:lstStyle/>
        <a:p>
          <a:endParaRPr lang="es-ES_tradnl">
            <a:solidFill>
              <a:schemeClr val="tx1"/>
            </a:solidFill>
            <a:latin typeface="Times New Roman" charset="0"/>
            <a:ea typeface="Times New Roman" charset="0"/>
            <a:cs typeface="Times New Roman" charset="0"/>
          </a:endParaRPr>
        </a:p>
      </dgm:t>
    </dgm:pt>
    <dgm:pt modelId="{9A27C924-4AD8-E145-ADC5-33DC24CE757C}" type="sibTrans" cxnId="{76B8CC81-DBDF-AA4F-A0AA-30E73AF9F5F0}">
      <dgm:prSet/>
      <dgm:spPr/>
      <dgm:t>
        <a:bodyPr/>
        <a:lstStyle/>
        <a:p>
          <a:endParaRPr lang="es-ES_tradnl">
            <a:solidFill>
              <a:schemeClr val="tx1"/>
            </a:solidFill>
            <a:latin typeface="Times New Roman" charset="0"/>
            <a:ea typeface="Times New Roman" charset="0"/>
            <a:cs typeface="Times New Roman" charset="0"/>
          </a:endParaRPr>
        </a:p>
      </dgm:t>
    </dgm:pt>
    <dgm:pt modelId="{BA1C611F-675D-8742-9562-2D713096B970}">
      <dgm:prSet>
        <dgm:style>
          <a:lnRef idx="2">
            <a:schemeClr val="accent3"/>
          </a:lnRef>
          <a:fillRef idx="1">
            <a:schemeClr val="lt1"/>
          </a:fillRef>
          <a:effectRef idx="0">
            <a:schemeClr val="accent3"/>
          </a:effectRef>
          <a:fontRef idx="minor">
            <a:schemeClr val="dk1"/>
          </a:fontRef>
        </dgm:style>
      </dgm:prSet>
      <dgm:spPr/>
      <dgm:t>
        <a:bodyPr/>
        <a:lstStyle/>
        <a:p>
          <a:r>
            <a:rPr lang="es-ES" sz="1200" b="1" dirty="0" smtClean="0">
              <a:solidFill>
                <a:schemeClr val="tx1"/>
              </a:solidFill>
              <a:latin typeface="Times New Roman" charset="0"/>
              <a:ea typeface="Times New Roman" charset="0"/>
              <a:cs typeface="Times New Roman" charset="0"/>
            </a:rPr>
            <a:t>Transmisión</a:t>
          </a:r>
          <a:endParaRPr lang="es-ES_tradnl" sz="1200" dirty="0">
            <a:solidFill>
              <a:schemeClr val="tx1"/>
            </a:solidFill>
            <a:latin typeface="Times New Roman" charset="0"/>
            <a:ea typeface="Times New Roman" charset="0"/>
            <a:cs typeface="Times New Roman" charset="0"/>
          </a:endParaRPr>
        </a:p>
      </dgm:t>
    </dgm:pt>
    <dgm:pt modelId="{EAE36274-97BE-7648-A357-3304982132E9}" type="parTrans" cxnId="{C3EB413B-77A1-0042-94E0-1C6F20ED470F}">
      <dgm:prSet/>
      <dgm:spPr/>
      <dgm:t>
        <a:bodyPr/>
        <a:lstStyle/>
        <a:p>
          <a:endParaRPr lang="es-ES_tradnl">
            <a:solidFill>
              <a:schemeClr val="tx1"/>
            </a:solidFill>
            <a:latin typeface="Times New Roman" charset="0"/>
            <a:ea typeface="Times New Roman" charset="0"/>
            <a:cs typeface="Times New Roman" charset="0"/>
          </a:endParaRPr>
        </a:p>
      </dgm:t>
    </dgm:pt>
    <dgm:pt modelId="{AB05DBAB-1163-2048-A945-AC189D23A217}" type="sibTrans" cxnId="{C3EB413B-77A1-0042-94E0-1C6F20ED470F}">
      <dgm:prSet/>
      <dgm:spPr/>
      <dgm:t>
        <a:bodyPr/>
        <a:lstStyle/>
        <a:p>
          <a:endParaRPr lang="es-ES_tradnl">
            <a:solidFill>
              <a:schemeClr val="tx1"/>
            </a:solidFill>
            <a:latin typeface="Times New Roman" charset="0"/>
            <a:ea typeface="Times New Roman" charset="0"/>
            <a:cs typeface="Times New Roman" charset="0"/>
          </a:endParaRPr>
        </a:p>
      </dgm:t>
    </dgm:pt>
    <dgm:pt modelId="{DBD0ED21-A462-9044-AAAA-FE6460535F74}">
      <dgm:prSet custT="1">
        <dgm:style>
          <a:lnRef idx="2">
            <a:schemeClr val="accent3"/>
          </a:lnRef>
          <a:fillRef idx="1">
            <a:schemeClr val="lt1"/>
          </a:fillRef>
          <a:effectRef idx="0">
            <a:schemeClr val="accent3"/>
          </a:effectRef>
          <a:fontRef idx="minor">
            <a:schemeClr val="dk1"/>
          </a:fontRef>
        </dgm:style>
      </dgm:prSet>
      <dgm:spPr/>
      <dgm:t>
        <a:bodyPr/>
        <a:lstStyle/>
        <a:p>
          <a:pPr algn="just"/>
          <a:r>
            <a:rPr lang="es-ES" sz="1100" dirty="0" smtClean="0">
              <a:solidFill>
                <a:schemeClr val="tx1"/>
              </a:solidFill>
              <a:latin typeface="Times New Roman" charset="0"/>
              <a:ea typeface="Times New Roman" charset="0"/>
              <a:cs typeface="Times New Roman" charset="0"/>
            </a:rPr>
            <a:t>de información con dispositivos de campo y otros PC.</a:t>
          </a:r>
          <a:endParaRPr lang="es-ES_tradnl" sz="1100" dirty="0">
            <a:solidFill>
              <a:schemeClr val="tx1"/>
            </a:solidFill>
            <a:latin typeface="Times New Roman" charset="0"/>
            <a:ea typeface="Times New Roman" charset="0"/>
            <a:cs typeface="Times New Roman" charset="0"/>
          </a:endParaRPr>
        </a:p>
      </dgm:t>
    </dgm:pt>
    <dgm:pt modelId="{1466ED80-E02F-074B-9043-31C5DBA877C3}" type="parTrans" cxnId="{1E932C00-BA65-C44D-8296-613442184B2E}">
      <dgm:prSet/>
      <dgm:spPr/>
      <dgm:t>
        <a:bodyPr/>
        <a:lstStyle/>
        <a:p>
          <a:endParaRPr lang="es-ES_tradnl">
            <a:solidFill>
              <a:schemeClr val="tx1"/>
            </a:solidFill>
            <a:latin typeface="Times New Roman" charset="0"/>
            <a:ea typeface="Times New Roman" charset="0"/>
            <a:cs typeface="Times New Roman" charset="0"/>
          </a:endParaRPr>
        </a:p>
      </dgm:t>
    </dgm:pt>
    <dgm:pt modelId="{98568345-33C5-A54C-B2AA-AF39DB6F0345}" type="sibTrans" cxnId="{1E932C00-BA65-C44D-8296-613442184B2E}">
      <dgm:prSet/>
      <dgm:spPr/>
      <dgm:t>
        <a:bodyPr/>
        <a:lstStyle/>
        <a:p>
          <a:endParaRPr lang="es-ES_tradnl">
            <a:solidFill>
              <a:schemeClr val="tx1"/>
            </a:solidFill>
            <a:latin typeface="Times New Roman" charset="0"/>
            <a:ea typeface="Times New Roman" charset="0"/>
            <a:cs typeface="Times New Roman" charset="0"/>
          </a:endParaRPr>
        </a:p>
      </dgm:t>
    </dgm:pt>
    <dgm:pt modelId="{B0C657FE-E6A7-9F44-BC6C-68F53DBBF4E3}">
      <dgm:prSet>
        <dgm:style>
          <a:lnRef idx="2">
            <a:schemeClr val="accent3"/>
          </a:lnRef>
          <a:fillRef idx="1">
            <a:schemeClr val="lt1"/>
          </a:fillRef>
          <a:effectRef idx="0">
            <a:schemeClr val="accent3"/>
          </a:effectRef>
          <a:fontRef idx="minor">
            <a:schemeClr val="dk1"/>
          </a:fontRef>
        </dgm:style>
      </dgm:prSet>
      <dgm:spPr/>
      <dgm:t>
        <a:bodyPr/>
        <a:lstStyle/>
        <a:p>
          <a:r>
            <a:rPr lang="es-ES" sz="1200" b="1" smtClean="0">
              <a:solidFill>
                <a:schemeClr val="tx1"/>
              </a:solidFill>
              <a:latin typeface="Times New Roman" charset="0"/>
              <a:ea typeface="Times New Roman" charset="0"/>
              <a:cs typeface="Times New Roman" charset="0"/>
            </a:rPr>
            <a:t>Base de datos</a:t>
          </a:r>
          <a:endParaRPr lang="es-ES_tradnl" sz="1200">
            <a:solidFill>
              <a:schemeClr val="tx1"/>
            </a:solidFill>
            <a:latin typeface="Times New Roman" charset="0"/>
            <a:ea typeface="Times New Roman" charset="0"/>
            <a:cs typeface="Times New Roman" charset="0"/>
          </a:endParaRPr>
        </a:p>
      </dgm:t>
    </dgm:pt>
    <dgm:pt modelId="{08897D5F-3E0B-2B43-A284-7FED3D1510B4}" type="parTrans" cxnId="{17D95A7E-D5C7-3744-9983-C5CA74C520FB}">
      <dgm:prSet/>
      <dgm:spPr/>
      <dgm:t>
        <a:bodyPr/>
        <a:lstStyle/>
        <a:p>
          <a:endParaRPr lang="es-ES_tradnl">
            <a:solidFill>
              <a:schemeClr val="tx1"/>
            </a:solidFill>
            <a:latin typeface="Times New Roman" charset="0"/>
            <a:ea typeface="Times New Roman" charset="0"/>
            <a:cs typeface="Times New Roman" charset="0"/>
          </a:endParaRPr>
        </a:p>
      </dgm:t>
    </dgm:pt>
    <dgm:pt modelId="{D1D782F2-3081-D44D-9D64-9DF980C824EB}" type="sibTrans" cxnId="{17D95A7E-D5C7-3744-9983-C5CA74C520FB}">
      <dgm:prSet/>
      <dgm:spPr/>
      <dgm:t>
        <a:bodyPr/>
        <a:lstStyle/>
        <a:p>
          <a:endParaRPr lang="es-ES_tradnl">
            <a:solidFill>
              <a:schemeClr val="tx1"/>
            </a:solidFill>
            <a:latin typeface="Times New Roman" charset="0"/>
            <a:ea typeface="Times New Roman" charset="0"/>
            <a:cs typeface="Times New Roman" charset="0"/>
          </a:endParaRPr>
        </a:p>
      </dgm:t>
    </dgm:pt>
    <dgm:pt modelId="{B014E649-B8FE-F147-B84F-8E2B17611329}">
      <dgm:prSet custT="1">
        <dgm:style>
          <a:lnRef idx="2">
            <a:schemeClr val="accent3"/>
          </a:lnRef>
          <a:fillRef idx="1">
            <a:schemeClr val="lt1"/>
          </a:fillRef>
          <a:effectRef idx="0">
            <a:schemeClr val="accent3"/>
          </a:effectRef>
          <a:fontRef idx="minor">
            <a:schemeClr val="dk1"/>
          </a:fontRef>
        </dgm:style>
      </dgm:prSet>
      <dgm:spPr/>
      <dgm:t>
        <a:bodyPr/>
        <a:lstStyle/>
        <a:p>
          <a:pPr algn="just"/>
          <a:r>
            <a:rPr lang="es-ES" sz="1100" dirty="0" smtClean="0">
              <a:solidFill>
                <a:schemeClr val="tx1"/>
              </a:solidFill>
              <a:latin typeface="Times New Roman" charset="0"/>
              <a:ea typeface="Times New Roman" charset="0"/>
              <a:cs typeface="Times New Roman" charset="0"/>
            </a:rPr>
            <a:t>gestión de datos con bajos tiempos de acceso. Suele utilizar ODBC.</a:t>
          </a:r>
          <a:endParaRPr lang="es-ES_tradnl" sz="1100" dirty="0">
            <a:solidFill>
              <a:schemeClr val="tx1"/>
            </a:solidFill>
            <a:latin typeface="Times New Roman" charset="0"/>
            <a:ea typeface="Times New Roman" charset="0"/>
            <a:cs typeface="Times New Roman" charset="0"/>
          </a:endParaRPr>
        </a:p>
      </dgm:t>
    </dgm:pt>
    <dgm:pt modelId="{F51E6DBD-4376-B84B-8A3F-F75D19F07DEE}" type="parTrans" cxnId="{7AA387CB-4DA9-5641-8930-E1A3B14088D8}">
      <dgm:prSet/>
      <dgm:spPr/>
      <dgm:t>
        <a:bodyPr/>
        <a:lstStyle/>
        <a:p>
          <a:endParaRPr lang="es-ES_tradnl">
            <a:solidFill>
              <a:schemeClr val="tx1"/>
            </a:solidFill>
            <a:latin typeface="Times New Roman" charset="0"/>
            <a:ea typeface="Times New Roman" charset="0"/>
            <a:cs typeface="Times New Roman" charset="0"/>
          </a:endParaRPr>
        </a:p>
      </dgm:t>
    </dgm:pt>
    <dgm:pt modelId="{3C6B65B1-17E8-2246-8AFF-C2822291206B}" type="sibTrans" cxnId="{7AA387CB-4DA9-5641-8930-E1A3B14088D8}">
      <dgm:prSet/>
      <dgm:spPr/>
      <dgm:t>
        <a:bodyPr/>
        <a:lstStyle/>
        <a:p>
          <a:endParaRPr lang="es-ES_tradnl">
            <a:solidFill>
              <a:schemeClr val="tx1"/>
            </a:solidFill>
            <a:latin typeface="Times New Roman" charset="0"/>
            <a:ea typeface="Times New Roman" charset="0"/>
            <a:cs typeface="Times New Roman" charset="0"/>
          </a:endParaRPr>
        </a:p>
      </dgm:t>
    </dgm:pt>
    <dgm:pt modelId="{34DC9828-51A3-C345-B705-A0268708B39E}">
      <dgm:prSet/>
      <dgm:spPr/>
    </dgm:pt>
    <dgm:pt modelId="{AD637FD4-A797-2246-BD5F-935496AD5EFD}" type="parTrans" cxnId="{484827C5-4025-7B45-8AC2-BA6CB2CD7B00}">
      <dgm:prSet/>
      <dgm:spPr/>
      <dgm:t>
        <a:bodyPr/>
        <a:lstStyle/>
        <a:p>
          <a:endParaRPr lang="es-ES_tradnl">
            <a:solidFill>
              <a:schemeClr val="tx1"/>
            </a:solidFill>
            <a:latin typeface="Times New Roman" charset="0"/>
            <a:ea typeface="Times New Roman" charset="0"/>
            <a:cs typeface="Times New Roman" charset="0"/>
          </a:endParaRPr>
        </a:p>
      </dgm:t>
    </dgm:pt>
    <dgm:pt modelId="{97DA5C8D-F8CE-C045-A79E-37B6682C3ED0}" type="sibTrans" cxnId="{484827C5-4025-7B45-8AC2-BA6CB2CD7B00}">
      <dgm:prSet/>
      <dgm:spPr/>
      <dgm:t>
        <a:bodyPr/>
        <a:lstStyle/>
        <a:p>
          <a:endParaRPr lang="es-ES_tradnl">
            <a:solidFill>
              <a:schemeClr val="tx1"/>
            </a:solidFill>
            <a:latin typeface="Times New Roman" charset="0"/>
            <a:ea typeface="Times New Roman" charset="0"/>
            <a:cs typeface="Times New Roman" charset="0"/>
          </a:endParaRPr>
        </a:p>
      </dgm:t>
    </dgm:pt>
    <dgm:pt modelId="{E698C80E-267A-1141-ADDB-17E837DB0AB5}">
      <dgm:prSet/>
      <dgm:spPr/>
    </dgm:pt>
    <dgm:pt modelId="{063C1F53-09C5-2743-87FA-71A8CDBBFCA1}" type="parTrans" cxnId="{317CE19A-85A1-5241-9B08-B4D9E4826F8E}">
      <dgm:prSet/>
      <dgm:spPr/>
      <dgm:t>
        <a:bodyPr/>
        <a:lstStyle/>
        <a:p>
          <a:endParaRPr lang="es-ES_tradnl">
            <a:solidFill>
              <a:schemeClr val="tx1"/>
            </a:solidFill>
            <a:latin typeface="Times New Roman" charset="0"/>
            <a:ea typeface="Times New Roman" charset="0"/>
            <a:cs typeface="Times New Roman" charset="0"/>
          </a:endParaRPr>
        </a:p>
      </dgm:t>
    </dgm:pt>
    <dgm:pt modelId="{2E6EBB69-C38B-014F-9174-C63B9F37CE54}" type="sibTrans" cxnId="{317CE19A-85A1-5241-9B08-B4D9E4826F8E}">
      <dgm:prSet/>
      <dgm:spPr/>
      <dgm:t>
        <a:bodyPr/>
        <a:lstStyle/>
        <a:p>
          <a:endParaRPr lang="es-ES_tradnl">
            <a:solidFill>
              <a:schemeClr val="tx1"/>
            </a:solidFill>
            <a:latin typeface="Times New Roman" charset="0"/>
            <a:ea typeface="Times New Roman" charset="0"/>
            <a:cs typeface="Times New Roman" charset="0"/>
          </a:endParaRPr>
        </a:p>
      </dgm:t>
    </dgm:pt>
    <dgm:pt modelId="{55FB8C71-29E7-4344-8D1F-533595FB7ED7}" type="pres">
      <dgm:prSet presAssocID="{98290EB2-0BD6-3541-87DD-EB231FE56C6F}" presName="Name0" presStyleCnt="0">
        <dgm:presLayoutVars>
          <dgm:chMax val="7"/>
          <dgm:chPref val="7"/>
          <dgm:dir/>
        </dgm:presLayoutVars>
      </dgm:prSet>
      <dgm:spPr/>
      <dgm:t>
        <a:bodyPr/>
        <a:lstStyle/>
        <a:p>
          <a:endParaRPr lang="es-ES_tradnl"/>
        </a:p>
      </dgm:t>
    </dgm:pt>
    <dgm:pt modelId="{0F25247B-8CCB-8A4A-A21B-47BC15A0BBBF}" type="pres">
      <dgm:prSet presAssocID="{98290EB2-0BD6-3541-87DD-EB231FE56C6F}" presName="Name1" presStyleCnt="0"/>
      <dgm:spPr/>
      <dgm:t>
        <a:bodyPr/>
        <a:lstStyle/>
        <a:p>
          <a:endParaRPr lang="es-ES_tradnl"/>
        </a:p>
      </dgm:t>
    </dgm:pt>
    <dgm:pt modelId="{175523D0-EA72-6C4B-9D47-6BA0329904DA}" type="pres">
      <dgm:prSet presAssocID="{98290EB2-0BD6-3541-87DD-EB231FE56C6F}" presName="cycle" presStyleCnt="0"/>
      <dgm:spPr/>
      <dgm:t>
        <a:bodyPr/>
        <a:lstStyle/>
        <a:p>
          <a:endParaRPr lang="es-ES_tradnl"/>
        </a:p>
      </dgm:t>
    </dgm:pt>
    <dgm:pt modelId="{FC3EC579-52B5-5642-B620-FF9670158358}" type="pres">
      <dgm:prSet presAssocID="{98290EB2-0BD6-3541-87DD-EB231FE56C6F}" presName="srcNode" presStyleLbl="node1" presStyleIdx="0" presStyleCnt="7"/>
      <dgm:spPr/>
      <dgm:t>
        <a:bodyPr/>
        <a:lstStyle/>
        <a:p>
          <a:endParaRPr lang="es-ES_tradnl"/>
        </a:p>
      </dgm:t>
    </dgm:pt>
    <dgm:pt modelId="{A0E8C7F2-F4EF-EC4B-AF64-575EDD5E4CF2}" type="pres">
      <dgm:prSet presAssocID="{98290EB2-0BD6-3541-87DD-EB231FE56C6F}" presName="conn" presStyleLbl="parChTrans1D2" presStyleIdx="0" presStyleCnt="1"/>
      <dgm:spPr/>
      <dgm:t>
        <a:bodyPr/>
        <a:lstStyle/>
        <a:p>
          <a:endParaRPr lang="es-ES_tradnl"/>
        </a:p>
      </dgm:t>
    </dgm:pt>
    <dgm:pt modelId="{929EF9F6-9BD7-1347-B678-A9C98D719920}" type="pres">
      <dgm:prSet presAssocID="{98290EB2-0BD6-3541-87DD-EB231FE56C6F}" presName="extraNode" presStyleLbl="node1" presStyleIdx="0" presStyleCnt="7"/>
      <dgm:spPr/>
      <dgm:t>
        <a:bodyPr/>
        <a:lstStyle/>
        <a:p>
          <a:endParaRPr lang="es-ES_tradnl"/>
        </a:p>
      </dgm:t>
    </dgm:pt>
    <dgm:pt modelId="{E6CFCEE1-BF73-BD4A-BA5A-2A38ECD912F5}" type="pres">
      <dgm:prSet presAssocID="{98290EB2-0BD6-3541-87DD-EB231FE56C6F}" presName="dstNode" presStyleLbl="node1" presStyleIdx="0" presStyleCnt="7"/>
      <dgm:spPr/>
      <dgm:t>
        <a:bodyPr/>
        <a:lstStyle/>
        <a:p>
          <a:endParaRPr lang="es-ES_tradnl"/>
        </a:p>
      </dgm:t>
    </dgm:pt>
    <dgm:pt modelId="{B9F7BF0B-C80E-CE43-B823-8D698F00A227}" type="pres">
      <dgm:prSet presAssocID="{0E11A671-B468-9147-B056-4C88A2D4C2D5}" presName="text_1" presStyleLbl="node1" presStyleIdx="0" presStyleCnt="7">
        <dgm:presLayoutVars>
          <dgm:bulletEnabled val="1"/>
        </dgm:presLayoutVars>
      </dgm:prSet>
      <dgm:spPr/>
      <dgm:t>
        <a:bodyPr/>
        <a:lstStyle/>
        <a:p>
          <a:endParaRPr lang="es-ES_tradnl"/>
        </a:p>
      </dgm:t>
    </dgm:pt>
    <dgm:pt modelId="{F38A3320-40CC-354A-9D34-5C17B214F0A8}" type="pres">
      <dgm:prSet presAssocID="{0E11A671-B468-9147-B056-4C88A2D4C2D5}" presName="accent_1" presStyleCnt="0"/>
      <dgm:spPr/>
      <dgm:t>
        <a:bodyPr/>
        <a:lstStyle/>
        <a:p>
          <a:endParaRPr lang="es-ES_tradnl"/>
        </a:p>
      </dgm:t>
    </dgm:pt>
    <dgm:pt modelId="{8EAFE9F6-E45B-4F4F-8225-33AF26BE78DA}" type="pres">
      <dgm:prSet presAssocID="{0E11A671-B468-9147-B056-4C88A2D4C2D5}" presName="accentRepeatNode" presStyleLbl="solidFgAcc1" presStyleIdx="0" presStyleCnt="7">
        <dgm:style>
          <a:lnRef idx="2">
            <a:schemeClr val="accent3"/>
          </a:lnRef>
          <a:fillRef idx="1">
            <a:schemeClr val="lt1"/>
          </a:fillRef>
          <a:effectRef idx="0">
            <a:schemeClr val="accent3"/>
          </a:effectRef>
          <a:fontRef idx="minor">
            <a:schemeClr val="dk1"/>
          </a:fontRef>
        </dgm:style>
      </dgm:prSet>
      <dgm:spPr/>
      <dgm:t>
        <a:bodyPr/>
        <a:lstStyle/>
        <a:p>
          <a:endParaRPr lang="es-ES_tradnl"/>
        </a:p>
      </dgm:t>
    </dgm:pt>
    <dgm:pt modelId="{3420BDCC-D953-0644-8E96-AD8A2F2F7EF8}" type="pres">
      <dgm:prSet presAssocID="{2C8D0D2A-E1AA-8540-82D7-C3AD7299F4BC}" presName="text_2" presStyleLbl="node1" presStyleIdx="1" presStyleCnt="7">
        <dgm:presLayoutVars>
          <dgm:bulletEnabled val="1"/>
        </dgm:presLayoutVars>
      </dgm:prSet>
      <dgm:spPr/>
      <dgm:t>
        <a:bodyPr/>
        <a:lstStyle/>
        <a:p>
          <a:endParaRPr lang="es-ES_tradnl"/>
        </a:p>
      </dgm:t>
    </dgm:pt>
    <dgm:pt modelId="{A07CBC35-967E-9841-A38B-239C8C32AA1F}" type="pres">
      <dgm:prSet presAssocID="{2C8D0D2A-E1AA-8540-82D7-C3AD7299F4BC}" presName="accent_2" presStyleCnt="0"/>
      <dgm:spPr/>
      <dgm:t>
        <a:bodyPr/>
        <a:lstStyle/>
        <a:p>
          <a:endParaRPr lang="es-ES_tradnl"/>
        </a:p>
      </dgm:t>
    </dgm:pt>
    <dgm:pt modelId="{E38FFF08-CEFA-2947-A2DC-1351D93CE0C9}" type="pres">
      <dgm:prSet presAssocID="{2C8D0D2A-E1AA-8540-82D7-C3AD7299F4BC}" presName="accentRepeatNode" presStyleLbl="solidFgAcc1" presStyleIdx="1" presStyleCnt="7">
        <dgm:style>
          <a:lnRef idx="2">
            <a:schemeClr val="accent3"/>
          </a:lnRef>
          <a:fillRef idx="1">
            <a:schemeClr val="lt1"/>
          </a:fillRef>
          <a:effectRef idx="0">
            <a:schemeClr val="accent3"/>
          </a:effectRef>
          <a:fontRef idx="minor">
            <a:schemeClr val="dk1"/>
          </a:fontRef>
        </dgm:style>
      </dgm:prSet>
      <dgm:spPr/>
      <dgm:t>
        <a:bodyPr/>
        <a:lstStyle/>
        <a:p>
          <a:endParaRPr lang="es-ES_tradnl"/>
        </a:p>
      </dgm:t>
    </dgm:pt>
    <dgm:pt modelId="{558DA4C2-7525-D24F-B441-25339728D768}" type="pres">
      <dgm:prSet presAssocID="{28BDE7FA-55E2-2945-B547-5450A4DC6A5A}" presName="text_3" presStyleLbl="node1" presStyleIdx="2" presStyleCnt="7">
        <dgm:presLayoutVars>
          <dgm:bulletEnabled val="1"/>
        </dgm:presLayoutVars>
      </dgm:prSet>
      <dgm:spPr/>
      <dgm:t>
        <a:bodyPr/>
        <a:lstStyle/>
        <a:p>
          <a:endParaRPr lang="es-ES_tradnl"/>
        </a:p>
      </dgm:t>
    </dgm:pt>
    <dgm:pt modelId="{379B76D8-8D83-894A-9081-4279B2061FA0}" type="pres">
      <dgm:prSet presAssocID="{28BDE7FA-55E2-2945-B547-5450A4DC6A5A}" presName="accent_3" presStyleCnt="0"/>
      <dgm:spPr/>
      <dgm:t>
        <a:bodyPr/>
        <a:lstStyle/>
        <a:p>
          <a:endParaRPr lang="es-ES_tradnl"/>
        </a:p>
      </dgm:t>
    </dgm:pt>
    <dgm:pt modelId="{76E31FCC-198B-6249-8358-5AE21CC0F934}" type="pres">
      <dgm:prSet presAssocID="{28BDE7FA-55E2-2945-B547-5450A4DC6A5A}" presName="accentRepeatNode" presStyleLbl="solidFgAcc1" presStyleIdx="2" presStyleCnt="7">
        <dgm:style>
          <a:lnRef idx="2">
            <a:schemeClr val="accent3"/>
          </a:lnRef>
          <a:fillRef idx="1">
            <a:schemeClr val="lt1"/>
          </a:fillRef>
          <a:effectRef idx="0">
            <a:schemeClr val="accent3"/>
          </a:effectRef>
          <a:fontRef idx="minor">
            <a:schemeClr val="dk1"/>
          </a:fontRef>
        </dgm:style>
      </dgm:prSet>
      <dgm:spPr/>
      <dgm:t>
        <a:bodyPr/>
        <a:lstStyle/>
        <a:p>
          <a:endParaRPr lang="es-ES_tradnl"/>
        </a:p>
      </dgm:t>
    </dgm:pt>
    <dgm:pt modelId="{11A8A582-361B-7E43-929F-DDE0C6985268}" type="pres">
      <dgm:prSet presAssocID="{6D951A0E-1833-5149-9624-07C00578347C}" presName="text_4" presStyleLbl="node1" presStyleIdx="3" presStyleCnt="7">
        <dgm:presLayoutVars>
          <dgm:bulletEnabled val="1"/>
        </dgm:presLayoutVars>
      </dgm:prSet>
      <dgm:spPr/>
      <dgm:t>
        <a:bodyPr/>
        <a:lstStyle/>
        <a:p>
          <a:endParaRPr lang="es-ES_tradnl"/>
        </a:p>
      </dgm:t>
    </dgm:pt>
    <dgm:pt modelId="{EFC5DF79-D164-5741-BB07-78D4C4AA5002}" type="pres">
      <dgm:prSet presAssocID="{6D951A0E-1833-5149-9624-07C00578347C}" presName="accent_4" presStyleCnt="0"/>
      <dgm:spPr/>
      <dgm:t>
        <a:bodyPr/>
        <a:lstStyle/>
        <a:p>
          <a:endParaRPr lang="es-ES_tradnl"/>
        </a:p>
      </dgm:t>
    </dgm:pt>
    <dgm:pt modelId="{BB79B448-C911-6642-8BE6-2EF547C01512}" type="pres">
      <dgm:prSet presAssocID="{6D951A0E-1833-5149-9624-07C00578347C}" presName="accentRepeatNode" presStyleLbl="solidFgAcc1" presStyleIdx="3" presStyleCnt="7">
        <dgm:style>
          <a:lnRef idx="2">
            <a:schemeClr val="accent3"/>
          </a:lnRef>
          <a:fillRef idx="1">
            <a:schemeClr val="lt1"/>
          </a:fillRef>
          <a:effectRef idx="0">
            <a:schemeClr val="accent3"/>
          </a:effectRef>
          <a:fontRef idx="minor">
            <a:schemeClr val="dk1"/>
          </a:fontRef>
        </dgm:style>
      </dgm:prSet>
      <dgm:spPr/>
      <dgm:t>
        <a:bodyPr/>
        <a:lstStyle/>
        <a:p>
          <a:endParaRPr lang="es-ES_tradnl"/>
        </a:p>
      </dgm:t>
    </dgm:pt>
    <dgm:pt modelId="{5778A2CB-26EC-3244-AA30-97648121681C}" type="pres">
      <dgm:prSet presAssocID="{D27793EF-4890-F74C-8F5E-3C7253309590}" presName="text_5" presStyleLbl="node1" presStyleIdx="4" presStyleCnt="7">
        <dgm:presLayoutVars>
          <dgm:bulletEnabled val="1"/>
        </dgm:presLayoutVars>
      </dgm:prSet>
      <dgm:spPr/>
      <dgm:t>
        <a:bodyPr/>
        <a:lstStyle/>
        <a:p>
          <a:endParaRPr lang="es-ES_tradnl"/>
        </a:p>
      </dgm:t>
    </dgm:pt>
    <dgm:pt modelId="{68ECE452-C648-DA45-8755-8A9025310786}" type="pres">
      <dgm:prSet presAssocID="{D27793EF-4890-F74C-8F5E-3C7253309590}" presName="accent_5" presStyleCnt="0"/>
      <dgm:spPr/>
      <dgm:t>
        <a:bodyPr/>
        <a:lstStyle/>
        <a:p>
          <a:endParaRPr lang="es-ES_tradnl"/>
        </a:p>
      </dgm:t>
    </dgm:pt>
    <dgm:pt modelId="{3FD7B49B-2FEA-1E45-9989-ADB24D96B8C4}" type="pres">
      <dgm:prSet presAssocID="{D27793EF-4890-F74C-8F5E-3C7253309590}" presName="accentRepeatNode" presStyleLbl="solidFgAcc1" presStyleIdx="4" presStyleCnt="7">
        <dgm:style>
          <a:lnRef idx="2">
            <a:schemeClr val="accent3"/>
          </a:lnRef>
          <a:fillRef idx="1">
            <a:schemeClr val="lt1"/>
          </a:fillRef>
          <a:effectRef idx="0">
            <a:schemeClr val="accent3"/>
          </a:effectRef>
          <a:fontRef idx="minor">
            <a:schemeClr val="dk1"/>
          </a:fontRef>
        </dgm:style>
      </dgm:prSet>
      <dgm:spPr/>
      <dgm:t>
        <a:bodyPr/>
        <a:lstStyle/>
        <a:p>
          <a:endParaRPr lang="es-ES_tradnl"/>
        </a:p>
      </dgm:t>
    </dgm:pt>
    <dgm:pt modelId="{069325B3-DA19-304A-9AF3-ADDAE57CAAEA}" type="pres">
      <dgm:prSet presAssocID="{BA1C611F-675D-8742-9562-2D713096B970}" presName="text_6" presStyleLbl="node1" presStyleIdx="5" presStyleCnt="7">
        <dgm:presLayoutVars>
          <dgm:bulletEnabled val="1"/>
        </dgm:presLayoutVars>
      </dgm:prSet>
      <dgm:spPr/>
      <dgm:t>
        <a:bodyPr/>
        <a:lstStyle/>
        <a:p>
          <a:endParaRPr lang="es-ES_tradnl"/>
        </a:p>
      </dgm:t>
    </dgm:pt>
    <dgm:pt modelId="{5B2D4122-29BB-3847-806A-07C0592FF2DE}" type="pres">
      <dgm:prSet presAssocID="{BA1C611F-675D-8742-9562-2D713096B970}" presName="accent_6" presStyleCnt="0"/>
      <dgm:spPr/>
      <dgm:t>
        <a:bodyPr/>
        <a:lstStyle/>
        <a:p>
          <a:endParaRPr lang="es-ES_tradnl"/>
        </a:p>
      </dgm:t>
    </dgm:pt>
    <dgm:pt modelId="{82378F23-4917-3D49-8097-2CC01FF7B93D}" type="pres">
      <dgm:prSet presAssocID="{BA1C611F-675D-8742-9562-2D713096B970}" presName="accentRepeatNode" presStyleLbl="solidFgAcc1" presStyleIdx="5" presStyleCnt="7">
        <dgm:style>
          <a:lnRef idx="2">
            <a:schemeClr val="accent3"/>
          </a:lnRef>
          <a:fillRef idx="1">
            <a:schemeClr val="lt1"/>
          </a:fillRef>
          <a:effectRef idx="0">
            <a:schemeClr val="accent3"/>
          </a:effectRef>
          <a:fontRef idx="minor">
            <a:schemeClr val="dk1"/>
          </a:fontRef>
        </dgm:style>
      </dgm:prSet>
      <dgm:spPr/>
      <dgm:t>
        <a:bodyPr/>
        <a:lstStyle/>
        <a:p>
          <a:endParaRPr lang="es-ES_tradnl"/>
        </a:p>
      </dgm:t>
    </dgm:pt>
    <dgm:pt modelId="{A9363DF8-EA3C-C548-BD6F-535CC805BA88}" type="pres">
      <dgm:prSet presAssocID="{B0C657FE-E6A7-9F44-BC6C-68F53DBBF4E3}" presName="text_7" presStyleLbl="node1" presStyleIdx="6" presStyleCnt="7">
        <dgm:presLayoutVars>
          <dgm:bulletEnabled val="1"/>
        </dgm:presLayoutVars>
      </dgm:prSet>
      <dgm:spPr/>
      <dgm:t>
        <a:bodyPr/>
        <a:lstStyle/>
        <a:p>
          <a:endParaRPr lang="es-ES_tradnl"/>
        </a:p>
      </dgm:t>
    </dgm:pt>
    <dgm:pt modelId="{150A1666-FDD1-6444-965D-0BB1E51F2E0D}" type="pres">
      <dgm:prSet presAssocID="{B0C657FE-E6A7-9F44-BC6C-68F53DBBF4E3}" presName="accent_7" presStyleCnt="0"/>
      <dgm:spPr/>
      <dgm:t>
        <a:bodyPr/>
        <a:lstStyle/>
        <a:p>
          <a:endParaRPr lang="es-ES_tradnl"/>
        </a:p>
      </dgm:t>
    </dgm:pt>
    <dgm:pt modelId="{01206A88-F55C-2242-8215-5E7CD00044CE}" type="pres">
      <dgm:prSet presAssocID="{B0C657FE-E6A7-9F44-BC6C-68F53DBBF4E3}" presName="accentRepeatNode" presStyleLbl="solidFgAcc1" presStyleIdx="6" presStyleCnt="7">
        <dgm:style>
          <a:lnRef idx="2">
            <a:schemeClr val="accent3"/>
          </a:lnRef>
          <a:fillRef idx="1">
            <a:schemeClr val="lt1"/>
          </a:fillRef>
          <a:effectRef idx="0">
            <a:schemeClr val="accent3"/>
          </a:effectRef>
          <a:fontRef idx="minor">
            <a:schemeClr val="dk1"/>
          </a:fontRef>
        </dgm:style>
      </dgm:prSet>
      <dgm:spPr/>
      <dgm:t>
        <a:bodyPr/>
        <a:lstStyle/>
        <a:p>
          <a:endParaRPr lang="es-ES_tradnl"/>
        </a:p>
      </dgm:t>
    </dgm:pt>
  </dgm:ptLst>
  <dgm:cxnLst>
    <dgm:cxn modelId="{63643421-9D4A-7140-B5F1-F78E59E0EE4D}" type="presOf" srcId="{DBD0ED21-A462-9044-AAAA-FE6460535F74}" destId="{069325B3-DA19-304A-9AF3-ADDAE57CAAEA}" srcOrd="0" destOrd="1" presId="urn:microsoft.com/office/officeart/2008/layout/VerticalCurvedList"/>
    <dgm:cxn modelId="{CDBBFB78-CF5F-B44B-83D4-6ABAB08928E4}" type="presOf" srcId="{D27793EF-4890-F74C-8F5E-3C7253309590}" destId="{5778A2CB-26EC-3244-AA30-97648121681C}" srcOrd="0" destOrd="0" presId="urn:microsoft.com/office/officeart/2008/layout/VerticalCurvedList"/>
    <dgm:cxn modelId="{5F807A0D-DC39-FD44-BDAE-A38B6F9C4CF4}" srcId="{6D951A0E-1833-5149-9624-07C00578347C}" destId="{1DEABC09-70B0-7749-87E0-A29BC1098DD0}" srcOrd="0" destOrd="0" parTransId="{CE64C20E-ED39-A241-95D7-54AD234B5C70}" sibTransId="{A7F1B91A-5F55-4744-BD6F-588C2F69CD38}"/>
    <dgm:cxn modelId="{3B423121-8800-554A-BF11-DE8E09AA654F}" type="presOf" srcId="{83DB1FE1-3CC2-9D4D-8D4F-76C3584CC78D}" destId="{3420BDCC-D953-0644-8E96-AD8A2F2F7EF8}" srcOrd="0" destOrd="1" presId="urn:microsoft.com/office/officeart/2008/layout/VerticalCurvedList"/>
    <dgm:cxn modelId="{CDEE99D4-1DE4-A04C-802E-1EA7C0345723}" type="presOf" srcId="{1DEABC09-70B0-7749-87E0-A29BC1098DD0}" destId="{11A8A582-361B-7E43-929F-DDE0C6985268}" srcOrd="0" destOrd="1" presId="urn:microsoft.com/office/officeart/2008/layout/VerticalCurvedList"/>
    <dgm:cxn modelId="{7AA387CB-4DA9-5641-8930-E1A3B14088D8}" srcId="{B0C657FE-E6A7-9F44-BC6C-68F53DBBF4E3}" destId="{B014E649-B8FE-F147-B84F-8E2B17611329}" srcOrd="0" destOrd="0" parTransId="{F51E6DBD-4376-B84B-8A3F-F75D19F07DEE}" sibTransId="{3C6B65B1-17E8-2246-8AFF-C2822291206B}"/>
    <dgm:cxn modelId="{BB14E65B-EBED-B34D-B230-355994B46861}" type="presOf" srcId="{BA1C611F-675D-8742-9562-2D713096B970}" destId="{069325B3-DA19-304A-9AF3-ADDAE57CAAEA}" srcOrd="0" destOrd="0" presId="urn:microsoft.com/office/officeart/2008/layout/VerticalCurvedList"/>
    <dgm:cxn modelId="{78B5E15C-451C-D24F-BE78-D002FEDF9EB3}" type="presOf" srcId="{06D09738-83D7-FF4F-8D58-007C1B3679F3}" destId="{B9F7BF0B-C80E-CE43-B823-8D698F00A227}" srcOrd="0" destOrd="1" presId="urn:microsoft.com/office/officeart/2008/layout/VerticalCurvedList"/>
    <dgm:cxn modelId="{17D95A7E-D5C7-3744-9983-C5CA74C520FB}" srcId="{98290EB2-0BD6-3541-87DD-EB231FE56C6F}" destId="{B0C657FE-E6A7-9F44-BC6C-68F53DBBF4E3}" srcOrd="6" destOrd="0" parTransId="{08897D5F-3E0B-2B43-A284-7FED3D1510B4}" sibTransId="{D1D782F2-3081-D44D-9D64-9DF980C824EB}"/>
    <dgm:cxn modelId="{484827C5-4025-7B45-8AC2-BA6CB2CD7B00}" srcId="{98290EB2-0BD6-3541-87DD-EB231FE56C6F}" destId="{34DC9828-51A3-C345-B705-A0268708B39E}" srcOrd="7" destOrd="0" parTransId="{AD637FD4-A797-2246-BD5F-935496AD5EFD}" sibTransId="{97DA5C8D-F8CE-C045-A79E-37B6682C3ED0}"/>
    <dgm:cxn modelId="{553AA8BB-52BE-F445-AFBF-268006AAB934}" type="presOf" srcId="{14D153D7-F65D-FC42-AA5E-D6B762F161A7}" destId="{B9F7BF0B-C80E-CE43-B823-8D698F00A227}" srcOrd="0" destOrd="2" presId="urn:microsoft.com/office/officeart/2008/layout/VerticalCurvedList"/>
    <dgm:cxn modelId="{FCF79916-F9DF-E54A-B903-64988427273E}" type="presOf" srcId="{B0C657FE-E6A7-9F44-BC6C-68F53DBBF4E3}" destId="{A9363DF8-EA3C-C548-BD6F-535CC805BA88}" srcOrd="0" destOrd="0" presId="urn:microsoft.com/office/officeart/2008/layout/VerticalCurvedList"/>
    <dgm:cxn modelId="{47CD07F3-B9F9-2445-9616-3F1F38E9665B}" type="presOf" srcId="{B4C5A86E-9F9D-7945-8F3E-1A3BCCCB1E74}" destId="{5778A2CB-26EC-3244-AA30-97648121681C}" srcOrd="0" destOrd="1" presId="urn:microsoft.com/office/officeart/2008/layout/VerticalCurvedList"/>
    <dgm:cxn modelId="{1E932C00-BA65-C44D-8296-613442184B2E}" srcId="{BA1C611F-675D-8742-9562-2D713096B970}" destId="{DBD0ED21-A462-9044-AAAA-FE6460535F74}" srcOrd="0" destOrd="0" parTransId="{1466ED80-E02F-074B-9043-31C5DBA877C3}" sibTransId="{98568345-33C5-A54C-B2AA-AF39DB6F0345}"/>
    <dgm:cxn modelId="{C9BEEAAF-6631-1045-9F55-2E430AD812B2}" srcId="{98290EB2-0BD6-3541-87DD-EB231FE56C6F}" destId="{0E11A671-B468-9147-B056-4C88A2D4C2D5}" srcOrd="0" destOrd="0" parTransId="{F47C3666-5D38-5F4D-AA8C-E9FA85E68E6A}" sibTransId="{ADBA1274-9AE9-C146-BFD6-3FD7951B8323}"/>
    <dgm:cxn modelId="{E4094EFC-F0C4-0647-AE02-D8249EDB3D43}" type="presOf" srcId="{B014E649-B8FE-F147-B84F-8E2B17611329}" destId="{A9363DF8-EA3C-C548-BD6F-535CC805BA88}" srcOrd="0" destOrd="1" presId="urn:microsoft.com/office/officeart/2008/layout/VerticalCurvedList"/>
    <dgm:cxn modelId="{C3EB413B-77A1-0042-94E0-1C6F20ED470F}" srcId="{98290EB2-0BD6-3541-87DD-EB231FE56C6F}" destId="{BA1C611F-675D-8742-9562-2D713096B970}" srcOrd="5" destOrd="0" parTransId="{EAE36274-97BE-7648-A357-3304982132E9}" sibTransId="{AB05DBAB-1163-2048-A945-AC189D23A217}"/>
    <dgm:cxn modelId="{9DFC76D9-1559-454B-ACE3-636DA6D8E64B}" srcId="{2C8D0D2A-E1AA-8540-82D7-C3AD7299F4BC}" destId="{83DB1FE1-3CC2-9D4D-8D4F-76C3584CC78D}" srcOrd="0" destOrd="0" parTransId="{558AD3CE-E0CC-1346-89D8-E8D41FE834DD}" sibTransId="{09FEDCBE-C455-1348-A405-350C9BC96CF3}"/>
    <dgm:cxn modelId="{08038207-AE55-C644-B21D-20F8E0C04EBE}" srcId="{0E11A671-B468-9147-B056-4C88A2D4C2D5}" destId="{14D153D7-F65D-FC42-AA5E-D6B762F161A7}" srcOrd="1" destOrd="0" parTransId="{C86A5FEE-7ECC-0B4C-A4B2-57244C509BDE}" sibTransId="{9C88ED9D-C5CE-4C43-A4ED-9A084CA3854A}"/>
    <dgm:cxn modelId="{0A931D28-EE78-914D-8E05-22CBCE052660}" type="presOf" srcId="{28BDE7FA-55E2-2945-B547-5450A4DC6A5A}" destId="{558DA4C2-7525-D24F-B441-25339728D768}" srcOrd="0" destOrd="0" presId="urn:microsoft.com/office/officeart/2008/layout/VerticalCurvedList"/>
    <dgm:cxn modelId="{76B8CC81-DBDF-AA4F-A0AA-30E73AF9F5F0}" srcId="{D27793EF-4890-F74C-8F5E-3C7253309590}" destId="{B4C5A86E-9F9D-7945-8F3E-1A3BCCCB1E74}" srcOrd="0" destOrd="0" parTransId="{4790B1F8-9821-3D46-8F47-C47F52B2E213}" sibTransId="{9A27C924-4AD8-E145-ADC5-33DC24CE757C}"/>
    <dgm:cxn modelId="{8F853A45-A45A-BE48-B238-4E0AA4C7426B}" srcId="{98290EB2-0BD6-3541-87DD-EB231FE56C6F}" destId="{28BDE7FA-55E2-2945-B547-5450A4DC6A5A}" srcOrd="2" destOrd="0" parTransId="{7E950DBA-0944-3040-9B03-F252DDFFAB43}" sibTransId="{91ADA8E3-08AD-344E-89FD-ECFAA53A0EAB}"/>
    <dgm:cxn modelId="{93B344C5-5261-7A44-B22C-35012C3698D6}" srcId="{0E11A671-B468-9147-B056-4C88A2D4C2D5}" destId="{06D09738-83D7-FF4F-8D58-007C1B3679F3}" srcOrd="0" destOrd="0" parTransId="{1A294EFA-4A1C-344C-86AF-B255605C65C8}" sibTransId="{8D0FA0A1-9337-1C4B-9CC3-CF7F3207955A}"/>
    <dgm:cxn modelId="{C0999EBA-BE82-8148-854A-CA9B585ABBC3}" type="presOf" srcId="{2C8D0D2A-E1AA-8540-82D7-C3AD7299F4BC}" destId="{3420BDCC-D953-0644-8E96-AD8A2F2F7EF8}" srcOrd="0" destOrd="0" presId="urn:microsoft.com/office/officeart/2008/layout/VerticalCurvedList"/>
    <dgm:cxn modelId="{317CE19A-85A1-5241-9B08-B4D9E4826F8E}" srcId="{34DC9828-51A3-C345-B705-A0268708B39E}" destId="{E698C80E-267A-1141-ADDB-17E837DB0AB5}" srcOrd="0" destOrd="0" parTransId="{063C1F53-09C5-2743-87FA-71A8CDBBFCA1}" sibTransId="{2E6EBB69-C38B-014F-9174-C63B9F37CE54}"/>
    <dgm:cxn modelId="{65B3663F-F67A-0B49-9C6B-900554CA4433}" type="presOf" srcId="{98290EB2-0BD6-3541-87DD-EB231FE56C6F}" destId="{55FB8C71-29E7-4344-8D1F-533595FB7ED7}" srcOrd="0" destOrd="0" presId="urn:microsoft.com/office/officeart/2008/layout/VerticalCurvedList"/>
    <dgm:cxn modelId="{00DE42F2-10AC-4141-9ECE-033BC328328D}" type="presOf" srcId="{E2246504-BCFE-E540-A2A6-5D9EB777BD00}" destId="{558DA4C2-7525-D24F-B441-25339728D768}" srcOrd="0" destOrd="1" presId="urn:microsoft.com/office/officeart/2008/layout/VerticalCurvedList"/>
    <dgm:cxn modelId="{8F47A288-B491-5B4B-8A1E-807DC2E33BCF}" type="presOf" srcId="{0E11A671-B468-9147-B056-4C88A2D4C2D5}" destId="{B9F7BF0B-C80E-CE43-B823-8D698F00A227}" srcOrd="0" destOrd="0" presId="urn:microsoft.com/office/officeart/2008/layout/VerticalCurvedList"/>
    <dgm:cxn modelId="{7BE18442-12F4-F54E-AD20-77FE0A877384}" type="presOf" srcId="{8D0FA0A1-9337-1C4B-9CC3-CF7F3207955A}" destId="{A0E8C7F2-F4EF-EC4B-AF64-575EDD5E4CF2}" srcOrd="0" destOrd="0" presId="urn:microsoft.com/office/officeart/2008/layout/VerticalCurvedList"/>
    <dgm:cxn modelId="{FE84C025-7B95-804E-A32D-22E71B33B654}" srcId="{98290EB2-0BD6-3541-87DD-EB231FE56C6F}" destId="{6D951A0E-1833-5149-9624-07C00578347C}" srcOrd="3" destOrd="0" parTransId="{AF57A17E-C86D-944D-853B-8DA16526E540}" sibTransId="{EACA8BA4-69D9-914C-AE0B-A699E7D90683}"/>
    <dgm:cxn modelId="{8C4097F0-94B7-9640-922F-DE3417B903E1}" type="presOf" srcId="{6D951A0E-1833-5149-9624-07C00578347C}" destId="{11A8A582-361B-7E43-929F-DDE0C6985268}" srcOrd="0" destOrd="0" presId="urn:microsoft.com/office/officeart/2008/layout/VerticalCurvedList"/>
    <dgm:cxn modelId="{A26841C8-3AAD-2347-B28B-580F6323A3AA}" srcId="{28BDE7FA-55E2-2945-B547-5450A4DC6A5A}" destId="{E2246504-BCFE-E540-A2A6-5D9EB777BD00}" srcOrd="0" destOrd="0" parTransId="{F99FB54B-A042-A74C-B710-0A06475F8EA0}" sibTransId="{CA3C4AE0-F972-014C-8815-2A0473765412}"/>
    <dgm:cxn modelId="{531BCE58-323E-3B47-8A06-A762E669E45A}" srcId="{98290EB2-0BD6-3541-87DD-EB231FE56C6F}" destId="{D27793EF-4890-F74C-8F5E-3C7253309590}" srcOrd="4" destOrd="0" parTransId="{A6FAE17E-2A53-CF49-83AA-D8AC82DB82D3}" sibTransId="{0DAEDE0E-4892-484B-BAD5-1A8D603DE5C7}"/>
    <dgm:cxn modelId="{B3914083-7C19-DA4E-BB8A-1DE302685FE0}" srcId="{98290EB2-0BD6-3541-87DD-EB231FE56C6F}" destId="{2C8D0D2A-E1AA-8540-82D7-C3AD7299F4BC}" srcOrd="1" destOrd="0" parTransId="{D67BA553-4DBA-1348-95D9-E105FAF96E6D}" sibTransId="{284D29AC-2666-134F-AEEE-6D141ED08171}"/>
    <dgm:cxn modelId="{E0FBB513-CD2C-A44A-BBCD-E27005C270C6}" type="presParOf" srcId="{55FB8C71-29E7-4344-8D1F-533595FB7ED7}" destId="{0F25247B-8CCB-8A4A-A21B-47BC15A0BBBF}" srcOrd="0" destOrd="0" presId="urn:microsoft.com/office/officeart/2008/layout/VerticalCurvedList"/>
    <dgm:cxn modelId="{858F78B1-51B6-914C-8B73-5C9180AB40C1}" type="presParOf" srcId="{0F25247B-8CCB-8A4A-A21B-47BC15A0BBBF}" destId="{175523D0-EA72-6C4B-9D47-6BA0329904DA}" srcOrd="0" destOrd="0" presId="urn:microsoft.com/office/officeart/2008/layout/VerticalCurvedList"/>
    <dgm:cxn modelId="{F965F4A5-3783-7149-8AAA-74F733C32637}" type="presParOf" srcId="{175523D0-EA72-6C4B-9D47-6BA0329904DA}" destId="{FC3EC579-52B5-5642-B620-FF9670158358}" srcOrd="0" destOrd="0" presId="urn:microsoft.com/office/officeart/2008/layout/VerticalCurvedList"/>
    <dgm:cxn modelId="{B5D44A9D-540D-6443-B3BE-B05593D31AF2}" type="presParOf" srcId="{175523D0-EA72-6C4B-9D47-6BA0329904DA}" destId="{A0E8C7F2-F4EF-EC4B-AF64-575EDD5E4CF2}" srcOrd="1" destOrd="0" presId="urn:microsoft.com/office/officeart/2008/layout/VerticalCurvedList"/>
    <dgm:cxn modelId="{BF6C8266-B90A-FC4C-831A-703FC2E0C1BA}" type="presParOf" srcId="{175523D0-EA72-6C4B-9D47-6BA0329904DA}" destId="{929EF9F6-9BD7-1347-B678-A9C98D719920}" srcOrd="2" destOrd="0" presId="urn:microsoft.com/office/officeart/2008/layout/VerticalCurvedList"/>
    <dgm:cxn modelId="{A2D6F2DB-CAAD-6847-BD3A-A1D36FFE4AE6}" type="presParOf" srcId="{175523D0-EA72-6C4B-9D47-6BA0329904DA}" destId="{E6CFCEE1-BF73-BD4A-BA5A-2A38ECD912F5}" srcOrd="3" destOrd="0" presId="urn:microsoft.com/office/officeart/2008/layout/VerticalCurvedList"/>
    <dgm:cxn modelId="{460F1AD7-55C7-E34F-93BF-1EE90BC5FD38}" type="presParOf" srcId="{0F25247B-8CCB-8A4A-A21B-47BC15A0BBBF}" destId="{B9F7BF0B-C80E-CE43-B823-8D698F00A227}" srcOrd="1" destOrd="0" presId="urn:microsoft.com/office/officeart/2008/layout/VerticalCurvedList"/>
    <dgm:cxn modelId="{AF107026-DE0C-EE4F-B52F-64959EAF945D}" type="presParOf" srcId="{0F25247B-8CCB-8A4A-A21B-47BC15A0BBBF}" destId="{F38A3320-40CC-354A-9D34-5C17B214F0A8}" srcOrd="2" destOrd="0" presId="urn:microsoft.com/office/officeart/2008/layout/VerticalCurvedList"/>
    <dgm:cxn modelId="{4E3DF755-7BD9-0F4F-90B8-BA1981509999}" type="presParOf" srcId="{F38A3320-40CC-354A-9D34-5C17B214F0A8}" destId="{8EAFE9F6-E45B-4F4F-8225-33AF26BE78DA}" srcOrd="0" destOrd="0" presId="urn:microsoft.com/office/officeart/2008/layout/VerticalCurvedList"/>
    <dgm:cxn modelId="{A97DAD39-7852-844C-AA20-8CB6E47D8A74}" type="presParOf" srcId="{0F25247B-8CCB-8A4A-A21B-47BC15A0BBBF}" destId="{3420BDCC-D953-0644-8E96-AD8A2F2F7EF8}" srcOrd="3" destOrd="0" presId="urn:microsoft.com/office/officeart/2008/layout/VerticalCurvedList"/>
    <dgm:cxn modelId="{E1F11BF7-8342-1A4D-9265-2B47A1E9CAC2}" type="presParOf" srcId="{0F25247B-8CCB-8A4A-A21B-47BC15A0BBBF}" destId="{A07CBC35-967E-9841-A38B-239C8C32AA1F}" srcOrd="4" destOrd="0" presId="urn:microsoft.com/office/officeart/2008/layout/VerticalCurvedList"/>
    <dgm:cxn modelId="{3CBD26E1-07B0-3541-93AC-EC9A13113370}" type="presParOf" srcId="{A07CBC35-967E-9841-A38B-239C8C32AA1F}" destId="{E38FFF08-CEFA-2947-A2DC-1351D93CE0C9}" srcOrd="0" destOrd="0" presId="urn:microsoft.com/office/officeart/2008/layout/VerticalCurvedList"/>
    <dgm:cxn modelId="{99533A72-D044-D147-BC38-B43C529A22BB}" type="presParOf" srcId="{0F25247B-8CCB-8A4A-A21B-47BC15A0BBBF}" destId="{558DA4C2-7525-D24F-B441-25339728D768}" srcOrd="5" destOrd="0" presId="urn:microsoft.com/office/officeart/2008/layout/VerticalCurvedList"/>
    <dgm:cxn modelId="{DCE77897-9C7A-FA41-9A9B-B8193F443B1A}" type="presParOf" srcId="{0F25247B-8CCB-8A4A-A21B-47BC15A0BBBF}" destId="{379B76D8-8D83-894A-9081-4279B2061FA0}" srcOrd="6" destOrd="0" presId="urn:microsoft.com/office/officeart/2008/layout/VerticalCurvedList"/>
    <dgm:cxn modelId="{CAAD3B02-D353-1944-88E1-E2A6001AC53D}" type="presParOf" srcId="{379B76D8-8D83-894A-9081-4279B2061FA0}" destId="{76E31FCC-198B-6249-8358-5AE21CC0F934}" srcOrd="0" destOrd="0" presId="urn:microsoft.com/office/officeart/2008/layout/VerticalCurvedList"/>
    <dgm:cxn modelId="{5A349358-A6DC-4241-ADCD-7E98F9F6A8B2}" type="presParOf" srcId="{0F25247B-8CCB-8A4A-A21B-47BC15A0BBBF}" destId="{11A8A582-361B-7E43-929F-DDE0C6985268}" srcOrd="7" destOrd="0" presId="urn:microsoft.com/office/officeart/2008/layout/VerticalCurvedList"/>
    <dgm:cxn modelId="{94D7BB36-F4F0-C942-AB49-68EBE6C719AA}" type="presParOf" srcId="{0F25247B-8CCB-8A4A-A21B-47BC15A0BBBF}" destId="{EFC5DF79-D164-5741-BB07-78D4C4AA5002}" srcOrd="8" destOrd="0" presId="urn:microsoft.com/office/officeart/2008/layout/VerticalCurvedList"/>
    <dgm:cxn modelId="{5AF2FB1B-918A-0747-AAE7-754AA17D9430}" type="presParOf" srcId="{EFC5DF79-D164-5741-BB07-78D4C4AA5002}" destId="{BB79B448-C911-6642-8BE6-2EF547C01512}" srcOrd="0" destOrd="0" presId="urn:microsoft.com/office/officeart/2008/layout/VerticalCurvedList"/>
    <dgm:cxn modelId="{29EB5B4D-D9E0-FB4E-AE7C-3F8B5863EDAD}" type="presParOf" srcId="{0F25247B-8CCB-8A4A-A21B-47BC15A0BBBF}" destId="{5778A2CB-26EC-3244-AA30-97648121681C}" srcOrd="9" destOrd="0" presId="urn:microsoft.com/office/officeart/2008/layout/VerticalCurvedList"/>
    <dgm:cxn modelId="{5E288482-E975-8343-857B-F683694CF8C8}" type="presParOf" srcId="{0F25247B-8CCB-8A4A-A21B-47BC15A0BBBF}" destId="{68ECE452-C648-DA45-8755-8A9025310786}" srcOrd="10" destOrd="0" presId="urn:microsoft.com/office/officeart/2008/layout/VerticalCurvedList"/>
    <dgm:cxn modelId="{BAF89B95-8F78-624D-9246-244D17B83DBD}" type="presParOf" srcId="{68ECE452-C648-DA45-8755-8A9025310786}" destId="{3FD7B49B-2FEA-1E45-9989-ADB24D96B8C4}" srcOrd="0" destOrd="0" presId="urn:microsoft.com/office/officeart/2008/layout/VerticalCurvedList"/>
    <dgm:cxn modelId="{31ECC01D-9D2D-9845-B8A5-45BFB4A397A1}" type="presParOf" srcId="{0F25247B-8CCB-8A4A-A21B-47BC15A0BBBF}" destId="{069325B3-DA19-304A-9AF3-ADDAE57CAAEA}" srcOrd="11" destOrd="0" presId="urn:microsoft.com/office/officeart/2008/layout/VerticalCurvedList"/>
    <dgm:cxn modelId="{12A7C005-FC12-D040-8DED-119F8591879E}" type="presParOf" srcId="{0F25247B-8CCB-8A4A-A21B-47BC15A0BBBF}" destId="{5B2D4122-29BB-3847-806A-07C0592FF2DE}" srcOrd="12" destOrd="0" presId="urn:microsoft.com/office/officeart/2008/layout/VerticalCurvedList"/>
    <dgm:cxn modelId="{8E34BA55-0440-D449-AE18-C2F8D8A2C8C7}" type="presParOf" srcId="{5B2D4122-29BB-3847-806A-07C0592FF2DE}" destId="{82378F23-4917-3D49-8097-2CC01FF7B93D}" srcOrd="0" destOrd="0" presId="urn:microsoft.com/office/officeart/2008/layout/VerticalCurvedList"/>
    <dgm:cxn modelId="{4ECAB666-6B3D-5043-949C-5B5F718C884C}" type="presParOf" srcId="{0F25247B-8CCB-8A4A-A21B-47BC15A0BBBF}" destId="{A9363DF8-EA3C-C548-BD6F-535CC805BA88}" srcOrd="13" destOrd="0" presId="urn:microsoft.com/office/officeart/2008/layout/VerticalCurvedList"/>
    <dgm:cxn modelId="{9CCBE37A-9F83-D942-ACF1-6154A4AA013F}" type="presParOf" srcId="{0F25247B-8CCB-8A4A-A21B-47BC15A0BBBF}" destId="{150A1666-FDD1-6444-965D-0BB1E51F2E0D}" srcOrd="14" destOrd="0" presId="urn:microsoft.com/office/officeart/2008/layout/VerticalCurvedList"/>
    <dgm:cxn modelId="{E872EE9B-FB54-3440-9A48-7F3F423F82AE}" type="presParOf" srcId="{150A1666-FDD1-6444-965D-0BB1E51F2E0D}" destId="{01206A88-F55C-2242-8215-5E7CD00044C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41F909-8C40-AB4E-92C2-CBA4076BF2AF}" type="doc">
      <dgm:prSet loTypeId="urn:microsoft.com/office/officeart/2005/8/layout/matrix3" loCatId="" qsTypeId="urn:microsoft.com/office/officeart/2005/8/quickstyle/simple5" qsCatId="simple" csTypeId="urn:microsoft.com/office/officeart/2005/8/colors/accent1_2" csCatId="accent1" phldr="1"/>
      <dgm:spPr/>
      <dgm:t>
        <a:bodyPr/>
        <a:lstStyle/>
        <a:p>
          <a:endParaRPr lang="es-ES_tradnl"/>
        </a:p>
      </dgm:t>
    </dgm:pt>
    <dgm:pt modelId="{8A07BCDF-5515-1347-A2E2-4FC01ADA5EE4}">
      <dgm:prSet phldrT="[Texto]" custT="1">
        <dgm:style>
          <a:lnRef idx="2">
            <a:schemeClr val="accent3"/>
          </a:lnRef>
          <a:fillRef idx="1">
            <a:schemeClr val="lt1"/>
          </a:fillRef>
          <a:effectRef idx="0">
            <a:schemeClr val="accent3"/>
          </a:effectRef>
          <a:fontRef idx="minor">
            <a:schemeClr val="dk1"/>
          </a:fontRef>
        </dgm:style>
      </dgm:prSet>
      <dgm:spPr/>
      <dgm:t>
        <a:bodyPr/>
        <a:lstStyle/>
        <a:p>
          <a:pPr algn="ctr"/>
          <a:r>
            <a:rPr lang="es-ES" sz="1000" dirty="0" smtClean="0">
              <a:latin typeface="Times New Roman" charset="0"/>
              <a:ea typeface="Times New Roman" charset="0"/>
              <a:cs typeface="Times New Roman" charset="0"/>
            </a:rPr>
            <a:t>Vinculación e incrustación de objetos para el Control de Procesos (OPC)</a:t>
          </a:r>
          <a:endParaRPr lang="es-ES_tradnl" sz="1000" dirty="0">
            <a:latin typeface="Times New Roman" charset="0"/>
            <a:ea typeface="Times New Roman" charset="0"/>
            <a:cs typeface="Times New Roman" charset="0"/>
          </a:endParaRPr>
        </a:p>
      </dgm:t>
    </dgm:pt>
    <dgm:pt modelId="{ACDE9237-7AAE-5C4F-861D-A8912B48C98B}" type="parTrans" cxnId="{90BF1C14-051D-9C45-872F-34BDF826DDC5}">
      <dgm:prSet/>
      <dgm:spPr/>
      <dgm:t>
        <a:bodyPr/>
        <a:lstStyle/>
        <a:p>
          <a:endParaRPr lang="es-ES_tradnl">
            <a:latin typeface="Times New Roman" charset="0"/>
            <a:ea typeface="Times New Roman" charset="0"/>
            <a:cs typeface="Times New Roman" charset="0"/>
          </a:endParaRPr>
        </a:p>
      </dgm:t>
    </dgm:pt>
    <dgm:pt modelId="{56D13863-B5B9-E745-892B-1DFE76F23E6B}" type="sibTrans" cxnId="{90BF1C14-051D-9C45-872F-34BDF826DDC5}">
      <dgm:prSet/>
      <dgm:spPr/>
      <dgm:t>
        <a:bodyPr/>
        <a:lstStyle/>
        <a:p>
          <a:endParaRPr lang="es-ES_tradnl">
            <a:latin typeface="Times New Roman" charset="0"/>
            <a:ea typeface="Times New Roman" charset="0"/>
            <a:cs typeface="Times New Roman" charset="0"/>
          </a:endParaRPr>
        </a:p>
      </dgm:t>
    </dgm:pt>
    <dgm:pt modelId="{375CA612-2A40-DE49-A103-620346CC8857}">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S" sz="1000" dirty="0" smtClean="0">
              <a:latin typeface="Times New Roman" charset="0"/>
              <a:ea typeface="Times New Roman" charset="0"/>
              <a:cs typeface="Times New Roman" charset="0"/>
            </a:rPr>
            <a:t>Es un estándar de comunicación en el campo del control y supervisión de procesos industriales, basado en una tecnología Microsoft, que ofrece una interfaz común para comunicación</a:t>
          </a:r>
          <a:endParaRPr lang="es-ES_tradnl" sz="1000" dirty="0">
            <a:latin typeface="Times New Roman" charset="0"/>
            <a:ea typeface="Times New Roman" charset="0"/>
            <a:cs typeface="Times New Roman" charset="0"/>
          </a:endParaRPr>
        </a:p>
      </dgm:t>
    </dgm:pt>
    <dgm:pt modelId="{D588252E-5A30-DE41-A2FD-E2676862A2AB}" type="parTrans" cxnId="{07909444-95B2-0140-B2D8-73928070E69F}">
      <dgm:prSet/>
      <dgm:spPr/>
      <dgm:t>
        <a:bodyPr/>
        <a:lstStyle/>
        <a:p>
          <a:endParaRPr lang="es-ES_tradnl">
            <a:latin typeface="Times New Roman" charset="0"/>
            <a:ea typeface="Times New Roman" charset="0"/>
            <a:cs typeface="Times New Roman" charset="0"/>
          </a:endParaRPr>
        </a:p>
      </dgm:t>
    </dgm:pt>
    <dgm:pt modelId="{B9F4A8A7-5690-9946-9CBF-1EED2D476011}" type="sibTrans" cxnId="{07909444-95B2-0140-B2D8-73928070E69F}">
      <dgm:prSet/>
      <dgm:spPr/>
      <dgm:t>
        <a:bodyPr/>
        <a:lstStyle/>
        <a:p>
          <a:endParaRPr lang="es-ES_tradnl">
            <a:latin typeface="Times New Roman" charset="0"/>
            <a:ea typeface="Times New Roman" charset="0"/>
            <a:cs typeface="Times New Roman" charset="0"/>
          </a:endParaRPr>
        </a:p>
      </dgm:t>
    </dgm:pt>
    <dgm:pt modelId="{0F4C1242-A109-2848-B0E7-BB9E61409DB3}">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S" sz="1000" dirty="0" smtClean="0">
              <a:latin typeface="Times New Roman" charset="0"/>
              <a:ea typeface="Times New Roman" charset="0"/>
              <a:cs typeface="Times New Roman" charset="0"/>
            </a:rPr>
            <a:t>Interfaz que comunica por un lado con una o más fuentes de datos y por otro lado con Clientes Control Abierto de Proceso (OPC) ya sean estos Control Supervisorio y Adquisición de Datos (SCADA), Interfaz Humano Máquina (HMI).</a:t>
          </a:r>
          <a:endParaRPr lang="es-ES_tradnl" sz="1000" dirty="0">
            <a:latin typeface="Times New Roman" charset="0"/>
            <a:ea typeface="Times New Roman" charset="0"/>
            <a:cs typeface="Times New Roman" charset="0"/>
          </a:endParaRPr>
        </a:p>
      </dgm:t>
    </dgm:pt>
    <dgm:pt modelId="{9977ABBE-D777-AE4E-A0E1-B166618B7DD3}" type="parTrans" cxnId="{2BEE1631-2BD1-DE4D-A608-5BC7D03D3601}">
      <dgm:prSet/>
      <dgm:spPr/>
      <dgm:t>
        <a:bodyPr/>
        <a:lstStyle/>
        <a:p>
          <a:endParaRPr lang="es-ES_tradnl">
            <a:latin typeface="Times New Roman" charset="0"/>
            <a:ea typeface="Times New Roman" charset="0"/>
            <a:cs typeface="Times New Roman" charset="0"/>
          </a:endParaRPr>
        </a:p>
      </dgm:t>
    </dgm:pt>
    <dgm:pt modelId="{C40421CE-15CF-BF49-B558-2BF602DB5F84}" type="sibTrans" cxnId="{2BEE1631-2BD1-DE4D-A608-5BC7D03D3601}">
      <dgm:prSet/>
      <dgm:spPr/>
      <dgm:t>
        <a:bodyPr/>
        <a:lstStyle/>
        <a:p>
          <a:endParaRPr lang="es-ES_tradnl">
            <a:latin typeface="Times New Roman" charset="0"/>
            <a:ea typeface="Times New Roman" charset="0"/>
            <a:cs typeface="Times New Roman" charset="0"/>
          </a:endParaRPr>
        </a:p>
      </dgm:t>
    </dgm:pt>
    <dgm:pt modelId="{009DE7A3-B881-844A-8665-57032390CAEC}">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S" sz="1000" dirty="0" smtClean="0">
              <a:latin typeface="Times New Roman" charset="0"/>
              <a:ea typeface="Times New Roman" charset="0"/>
              <a:cs typeface="Times New Roman" charset="0"/>
            </a:rPr>
            <a:t>Un OPC cliente (OPC </a:t>
          </a:r>
          <a:r>
            <a:rPr lang="es-ES" sz="1000" dirty="0" err="1" smtClean="0">
              <a:latin typeface="Times New Roman" charset="0"/>
              <a:ea typeface="Times New Roman" charset="0"/>
              <a:cs typeface="Times New Roman" charset="0"/>
            </a:rPr>
            <a:t>Client</a:t>
          </a:r>
          <a:r>
            <a:rPr lang="es-ES" sz="1000" dirty="0" smtClean="0">
              <a:latin typeface="Times New Roman" charset="0"/>
              <a:ea typeface="Times New Roman" charset="0"/>
              <a:cs typeface="Times New Roman" charset="0"/>
            </a:rPr>
            <a:t>) es cualquier aplicación que pueda conectarse y utilizar los datos de un OPC servidor (OPC Server).</a:t>
          </a:r>
          <a:r>
            <a:rPr lang="es-ES" sz="1000" baseline="0" dirty="0" smtClean="0">
              <a:latin typeface="Times New Roman" charset="0"/>
              <a:ea typeface="Times New Roman" charset="0"/>
              <a:cs typeface="Times New Roman" charset="0"/>
            </a:rPr>
            <a:t> </a:t>
          </a:r>
          <a:r>
            <a:rPr lang="es-ES" sz="1000" dirty="0" smtClean="0">
              <a:latin typeface="Times New Roman" charset="0"/>
              <a:ea typeface="Times New Roman" charset="0"/>
              <a:cs typeface="Times New Roman" charset="0"/>
            </a:rPr>
            <a:t>Las comunicaciones entre el Cliente y el Servidor son bidireccionales, lo que conlleva que los clientes puede leer y escribir en los dispositivos.</a:t>
          </a:r>
          <a:endParaRPr lang="es-ES_tradnl" sz="1000" dirty="0">
            <a:latin typeface="Times New Roman" charset="0"/>
            <a:ea typeface="Times New Roman" charset="0"/>
            <a:cs typeface="Times New Roman" charset="0"/>
          </a:endParaRPr>
        </a:p>
      </dgm:t>
    </dgm:pt>
    <dgm:pt modelId="{45ECF935-0640-8640-A8C0-A752F1107D1F}" type="parTrans" cxnId="{E28D8887-A9DD-C14B-82D3-AFB9CFD6DAA5}">
      <dgm:prSet/>
      <dgm:spPr/>
      <dgm:t>
        <a:bodyPr/>
        <a:lstStyle/>
        <a:p>
          <a:endParaRPr lang="es-ES_tradnl">
            <a:latin typeface="Times New Roman" charset="0"/>
            <a:ea typeface="Times New Roman" charset="0"/>
            <a:cs typeface="Times New Roman" charset="0"/>
          </a:endParaRPr>
        </a:p>
      </dgm:t>
    </dgm:pt>
    <dgm:pt modelId="{56ED69E7-DCEB-3F4C-BE63-99AF933B5983}" type="sibTrans" cxnId="{E28D8887-A9DD-C14B-82D3-AFB9CFD6DAA5}">
      <dgm:prSet/>
      <dgm:spPr/>
      <dgm:t>
        <a:bodyPr/>
        <a:lstStyle/>
        <a:p>
          <a:endParaRPr lang="es-ES_tradnl">
            <a:latin typeface="Times New Roman" charset="0"/>
            <a:ea typeface="Times New Roman" charset="0"/>
            <a:cs typeface="Times New Roman" charset="0"/>
          </a:endParaRPr>
        </a:p>
      </dgm:t>
    </dgm:pt>
    <dgm:pt modelId="{82FA96DC-3F48-FB4A-B430-A1241343FD49}" type="pres">
      <dgm:prSet presAssocID="{D541F909-8C40-AB4E-92C2-CBA4076BF2AF}" presName="matrix" presStyleCnt="0">
        <dgm:presLayoutVars>
          <dgm:chMax val="1"/>
          <dgm:dir/>
          <dgm:resizeHandles val="exact"/>
        </dgm:presLayoutVars>
      </dgm:prSet>
      <dgm:spPr/>
      <dgm:t>
        <a:bodyPr/>
        <a:lstStyle/>
        <a:p>
          <a:endParaRPr lang="es-ES_tradnl"/>
        </a:p>
      </dgm:t>
    </dgm:pt>
    <dgm:pt modelId="{38F454E1-4552-FA48-87B0-7B7EC593471A}" type="pres">
      <dgm:prSet presAssocID="{D541F909-8C40-AB4E-92C2-CBA4076BF2AF}" presName="diamond" presStyleLbl="bgShp" presStyleIdx="0" presStyleCnt="1">
        <dgm:style>
          <a:lnRef idx="2">
            <a:schemeClr val="accent3">
              <a:shade val="50000"/>
            </a:schemeClr>
          </a:lnRef>
          <a:fillRef idx="1">
            <a:schemeClr val="accent3"/>
          </a:fillRef>
          <a:effectRef idx="0">
            <a:schemeClr val="accent3"/>
          </a:effectRef>
          <a:fontRef idx="minor">
            <a:schemeClr val="lt1"/>
          </a:fontRef>
        </dgm:style>
      </dgm:prSet>
      <dgm:spPr/>
    </dgm:pt>
    <dgm:pt modelId="{842B1075-1A0B-234D-8093-C56208D7126B}" type="pres">
      <dgm:prSet presAssocID="{D541F909-8C40-AB4E-92C2-CBA4076BF2AF}" presName="quad1" presStyleLbl="node1" presStyleIdx="0" presStyleCnt="4">
        <dgm:presLayoutVars>
          <dgm:chMax val="0"/>
          <dgm:chPref val="0"/>
          <dgm:bulletEnabled val="1"/>
        </dgm:presLayoutVars>
      </dgm:prSet>
      <dgm:spPr/>
      <dgm:t>
        <a:bodyPr/>
        <a:lstStyle/>
        <a:p>
          <a:endParaRPr lang="es-ES_tradnl"/>
        </a:p>
      </dgm:t>
    </dgm:pt>
    <dgm:pt modelId="{58454450-4BEC-864C-A7D5-124A2E04F971}" type="pres">
      <dgm:prSet presAssocID="{D541F909-8C40-AB4E-92C2-CBA4076BF2AF}" presName="quad2" presStyleLbl="node1" presStyleIdx="1" presStyleCnt="4">
        <dgm:presLayoutVars>
          <dgm:chMax val="0"/>
          <dgm:chPref val="0"/>
          <dgm:bulletEnabled val="1"/>
        </dgm:presLayoutVars>
      </dgm:prSet>
      <dgm:spPr/>
      <dgm:t>
        <a:bodyPr/>
        <a:lstStyle/>
        <a:p>
          <a:endParaRPr lang="es-ES_tradnl"/>
        </a:p>
      </dgm:t>
    </dgm:pt>
    <dgm:pt modelId="{BCAE4B5F-E102-8648-9395-7092E1DEBEA7}" type="pres">
      <dgm:prSet presAssocID="{D541F909-8C40-AB4E-92C2-CBA4076BF2AF}" presName="quad3" presStyleLbl="node1" presStyleIdx="2" presStyleCnt="4" custScaleY="114033">
        <dgm:presLayoutVars>
          <dgm:chMax val="0"/>
          <dgm:chPref val="0"/>
          <dgm:bulletEnabled val="1"/>
        </dgm:presLayoutVars>
      </dgm:prSet>
      <dgm:spPr/>
      <dgm:t>
        <a:bodyPr/>
        <a:lstStyle/>
        <a:p>
          <a:endParaRPr lang="es-ES_tradnl"/>
        </a:p>
      </dgm:t>
    </dgm:pt>
    <dgm:pt modelId="{87F2A04E-4B98-824A-9752-035BAC4DA758}" type="pres">
      <dgm:prSet presAssocID="{D541F909-8C40-AB4E-92C2-CBA4076BF2AF}" presName="quad4" presStyleLbl="node1" presStyleIdx="3" presStyleCnt="4" custScaleY="114033">
        <dgm:presLayoutVars>
          <dgm:chMax val="0"/>
          <dgm:chPref val="0"/>
          <dgm:bulletEnabled val="1"/>
        </dgm:presLayoutVars>
      </dgm:prSet>
      <dgm:spPr/>
      <dgm:t>
        <a:bodyPr/>
        <a:lstStyle/>
        <a:p>
          <a:endParaRPr lang="es-ES_tradnl"/>
        </a:p>
      </dgm:t>
    </dgm:pt>
  </dgm:ptLst>
  <dgm:cxnLst>
    <dgm:cxn modelId="{6ECD7BE3-B8C6-6847-B7E2-C78A1E759A3A}" type="presOf" srcId="{D541F909-8C40-AB4E-92C2-CBA4076BF2AF}" destId="{82FA96DC-3F48-FB4A-B430-A1241343FD49}" srcOrd="0" destOrd="0" presId="urn:microsoft.com/office/officeart/2005/8/layout/matrix3"/>
    <dgm:cxn modelId="{6BE0F2B3-88B0-4C48-B3C8-E668918AAEA7}" type="presOf" srcId="{009DE7A3-B881-844A-8665-57032390CAEC}" destId="{87F2A04E-4B98-824A-9752-035BAC4DA758}" srcOrd="0" destOrd="0" presId="urn:microsoft.com/office/officeart/2005/8/layout/matrix3"/>
    <dgm:cxn modelId="{E28D8887-A9DD-C14B-82D3-AFB9CFD6DAA5}" srcId="{D541F909-8C40-AB4E-92C2-CBA4076BF2AF}" destId="{009DE7A3-B881-844A-8665-57032390CAEC}" srcOrd="3" destOrd="0" parTransId="{45ECF935-0640-8640-A8C0-A752F1107D1F}" sibTransId="{56ED69E7-DCEB-3F4C-BE63-99AF933B5983}"/>
    <dgm:cxn modelId="{2BEE1631-2BD1-DE4D-A608-5BC7D03D3601}" srcId="{D541F909-8C40-AB4E-92C2-CBA4076BF2AF}" destId="{0F4C1242-A109-2848-B0E7-BB9E61409DB3}" srcOrd="2" destOrd="0" parTransId="{9977ABBE-D777-AE4E-A0E1-B166618B7DD3}" sibTransId="{C40421CE-15CF-BF49-B558-2BF602DB5F84}"/>
    <dgm:cxn modelId="{AE94AC36-648C-914A-A6AE-0753EC43FE23}" type="presOf" srcId="{0F4C1242-A109-2848-B0E7-BB9E61409DB3}" destId="{BCAE4B5F-E102-8648-9395-7092E1DEBEA7}" srcOrd="0" destOrd="0" presId="urn:microsoft.com/office/officeart/2005/8/layout/matrix3"/>
    <dgm:cxn modelId="{07909444-95B2-0140-B2D8-73928070E69F}" srcId="{D541F909-8C40-AB4E-92C2-CBA4076BF2AF}" destId="{375CA612-2A40-DE49-A103-620346CC8857}" srcOrd="1" destOrd="0" parTransId="{D588252E-5A30-DE41-A2FD-E2676862A2AB}" sibTransId="{B9F4A8A7-5690-9946-9CBF-1EED2D476011}"/>
    <dgm:cxn modelId="{564AA1F5-AF94-6A4F-AE9C-E0CADF334E12}" type="presOf" srcId="{8A07BCDF-5515-1347-A2E2-4FC01ADA5EE4}" destId="{842B1075-1A0B-234D-8093-C56208D7126B}" srcOrd="0" destOrd="0" presId="urn:microsoft.com/office/officeart/2005/8/layout/matrix3"/>
    <dgm:cxn modelId="{90BF1C14-051D-9C45-872F-34BDF826DDC5}" srcId="{D541F909-8C40-AB4E-92C2-CBA4076BF2AF}" destId="{8A07BCDF-5515-1347-A2E2-4FC01ADA5EE4}" srcOrd="0" destOrd="0" parTransId="{ACDE9237-7AAE-5C4F-861D-A8912B48C98B}" sibTransId="{56D13863-B5B9-E745-892B-1DFE76F23E6B}"/>
    <dgm:cxn modelId="{55C351ED-C643-7C4A-98EA-0697B1799611}" type="presOf" srcId="{375CA612-2A40-DE49-A103-620346CC8857}" destId="{58454450-4BEC-864C-A7D5-124A2E04F971}" srcOrd="0" destOrd="0" presId="urn:microsoft.com/office/officeart/2005/8/layout/matrix3"/>
    <dgm:cxn modelId="{96B94072-E855-F847-830D-7E0F99653020}" type="presParOf" srcId="{82FA96DC-3F48-FB4A-B430-A1241343FD49}" destId="{38F454E1-4552-FA48-87B0-7B7EC593471A}" srcOrd="0" destOrd="0" presId="urn:microsoft.com/office/officeart/2005/8/layout/matrix3"/>
    <dgm:cxn modelId="{7C680819-62B4-CB4E-B8D0-275BE167B0CE}" type="presParOf" srcId="{82FA96DC-3F48-FB4A-B430-A1241343FD49}" destId="{842B1075-1A0B-234D-8093-C56208D7126B}" srcOrd="1" destOrd="0" presId="urn:microsoft.com/office/officeart/2005/8/layout/matrix3"/>
    <dgm:cxn modelId="{0FCDAC36-19FE-3E40-85FC-FFA3A1DC90D2}" type="presParOf" srcId="{82FA96DC-3F48-FB4A-B430-A1241343FD49}" destId="{58454450-4BEC-864C-A7D5-124A2E04F971}" srcOrd="2" destOrd="0" presId="urn:microsoft.com/office/officeart/2005/8/layout/matrix3"/>
    <dgm:cxn modelId="{353C5E95-3C4E-FD45-85D1-572EE5D1910B}" type="presParOf" srcId="{82FA96DC-3F48-FB4A-B430-A1241343FD49}" destId="{BCAE4B5F-E102-8648-9395-7092E1DEBEA7}" srcOrd="3" destOrd="0" presId="urn:microsoft.com/office/officeart/2005/8/layout/matrix3"/>
    <dgm:cxn modelId="{428658B6-F2F1-EB47-A162-6B1943E9365D}" type="presParOf" srcId="{82FA96DC-3F48-FB4A-B430-A1241343FD49}" destId="{87F2A04E-4B98-824A-9752-035BAC4DA75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9F777D-7EDF-9C4D-8F38-D9227517A27E}" type="doc">
      <dgm:prSet loTypeId="urn:microsoft.com/office/officeart/2005/8/layout/target3" loCatId="" qsTypeId="urn:microsoft.com/office/officeart/2005/8/quickstyle/simple5" qsCatId="simple" csTypeId="urn:microsoft.com/office/officeart/2005/8/colors/accent3_4" csCatId="accent3" phldr="1"/>
      <dgm:spPr/>
      <dgm:t>
        <a:bodyPr/>
        <a:lstStyle/>
        <a:p>
          <a:endParaRPr lang="es-ES_tradnl"/>
        </a:p>
      </dgm:t>
    </dgm:pt>
    <dgm:pt modelId="{767BF31E-5C32-4F41-B094-1111E0D6A334}">
      <dgm:prSet phldrT="[Texto]"/>
      <dgm:spPr/>
      <dgm:t>
        <a:bodyPr/>
        <a:lstStyle/>
        <a:p>
          <a:r>
            <a:rPr lang="es-ES" dirty="0" smtClean="0">
              <a:latin typeface="Times New Roman" charset="0"/>
              <a:ea typeface="Times New Roman" charset="0"/>
              <a:cs typeface="Times New Roman" charset="0"/>
            </a:rPr>
            <a:t>Acceso a Datos </a:t>
          </a:r>
          <a:r>
            <a:rPr lang="es-ES" dirty="0" err="1" smtClean="0">
              <a:latin typeface="Times New Roman" charset="0"/>
              <a:ea typeface="Times New Roman" charset="0"/>
              <a:cs typeface="Times New Roman" charset="0"/>
            </a:rPr>
            <a:t>Historicos</a:t>
          </a:r>
          <a:r>
            <a:rPr lang="es-ES" dirty="0" smtClean="0">
              <a:latin typeface="Times New Roman" charset="0"/>
              <a:ea typeface="Times New Roman" charset="0"/>
              <a:cs typeface="Times New Roman" charset="0"/>
            </a:rPr>
            <a:t> que provee el cliente,</a:t>
          </a:r>
          <a:r>
            <a:rPr lang="es-ES" baseline="0" dirty="0" smtClean="0">
              <a:latin typeface="Times New Roman" charset="0"/>
              <a:ea typeface="Times New Roman" charset="0"/>
              <a:cs typeface="Times New Roman" charset="0"/>
            </a:rPr>
            <a:t> </a:t>
          </a:r>
          <a:r>
            <a:rPr lang="es-ES" dirty="0" smtClean="0">
              <a:latin typeface="Times New Roman" charset="0"/>
              <a:ea typeface="Times New Roman" charset="0"/>
              <a:cs typeface="Times New Roman" charset="0"/>
            </a:rPr>
            <a:t>tiene la ventaja de soportar datos en tiempo real.</a:t>
          </a:r>
          <a:endParaRPr lang="es-ES_tradnl" dirty="0">
            <a:latin typeface="Times New Roman" charset="0"/>
            <a:ea typeface="Times New Roman" charset="0"/>
            <a:cs typeface="Times New Roman" charset="0"/>
          </a:endParaRPr>
        </a:p>
      </dgm:t>
    </dgm:pt>
    <dgm:pt modelId="{41A84EA2-1079-5D4D-8696-C58D828906CE}" type="parTrans" cxnId="{2BA452A7-C89B-EE48-8D24-F63D94D6AD51}">
      <dgm:prSet/>
      <dgm:spPr/>
      <dgm:t>
        <a:bodyPr/>
        <a:lstStyle/>
        <a:p>
          <a:endParaRPr lang="es-ES_tradnl">
            <a:latin typeface="Times New Roman" charset="0"/>
            <a:ea typeface="Times New Roman" charset="0"/>
            <a:cs typeface="Times New Roman" charset="0"/>
          </a:endParaRPr>
        </a:p>
      </dgm:t>
    </dgm:pt>
    <dgm:pt modelId="{750DA7A2-3CD9-5547-9DAC-7166DDB53F70}" type="sibTrans" cxnId="{2BA452A7-C89B-EE48-8D24-F63D94D6AD51}">
      <dgm:prSet/>
      <dgm:spPr/>
      <dgm:t>
        <a:bodyPr/>
        <a:lstStyle/>
        <a:p>
          <a:endParaRPr lang="es-ES_tradnl">
            <a:latin typeface="Times New Roman" charset="0"/>
            <a:ea typeface="Times New Roman" charset="0"/>
            <a:cs typeface="Times New Roman" charset="0"/>
          </a:endParaRPr>
        </a:p>
      </dgm:t>
    </dgm:pt>
    <dgm:pt modelId="{37887B5E-02F1-3048-A6DB-B4AF03A70D8E}">
      <dgm:prSet phldrT="[Texto]"/>
      <dgm:spPr/>
      <dgm:t>
        <a:bodyPr/>
        <a:lstStyle/>
        <a:p>
          <a:r>
            <a:rPr lang="es-ES" b="1" dirty="0" smtClean="0">
              <a:latin typeface="Times New Roman" charset="0"/>
              <a:ea typeface="Times New Roman" charset="0"/>
              <a:cs typeface="Times New Roman" charset="0"/>
            </a:rPr>
            <a:t>Servidor OPC A&amp;E</a:t>
          </a:r>
          <a:endParaRPr lang="es-ES_tradnl" dirty="0">
            <a:latin typeface="Times New Roman" charset="0"/>
            <a:ea typeface="Times New Roman" charset="0"/>
            <a:cs typeface="Times New Roman" charset="0"/>
          </a:endParaRPr>
        </a:p>
      </dgm:t>
    </dgm:pt>
    <dgm:pt modelId="{A245BE6C-41C7-1D4F-AF4F-6F3C5A21BDEE}" type="parTrans" cxnId="{25536904-75C8-BF48-B07C-D47CF23EBBA5}">
      <dgm:prSet/>
      <dgm:spPr/>
      <dgm:t>
        <a:bodyPr/>
        <a:lstStyle/>
        <a:p>
          <a:endParaRPr lang="es-ES_tradnl">
            <a:latin typeface="Times New Roman" charset="0"/>
            <a:ea typeface="Times New Roman" charset="0"/>
            <a:cs typeface="Times New Roman" charset="0"/>
          </a:endParaRPr>
        </a:p>
      </dgm:t>
    </dgm:pt>
    <dgm:pt modelId="{6CF95D61-9866-1947-9863-02A0C379D5D6}" type="sibTrans" cxnId="{25536904-75C8-BF48-B07C-D47CF23EBBA5}">
      <dgm:prSet/>
      <dgm:spPr/>
      <dgm:t>
        <a:bodyPr/>
        <a:lstStyle/>
        <a:p>
          <a:endParaRPr lang="es-ES_tradnl">
            <a:latin typeface="Times New Roman" charset="0"/>
            <a:ea typeface="Times New Roman" charset="0"/>
            <a:cs typeface="Times New Roman" charset="0"/>
          </a:endParaRPr>
        </a:p>
      </dgm:t>
    </dgm:pt>
    <dgm:pt modelId="{E80EDA45-DC60-EF4F-B022-871CDE84B44B}">
      <dgm:prSet phldrT="[Texto]"/>
      <dgm:spPr/>
      <dgm:t>
        <a:bodyPr/>
        <a:lstStyle/>
        <a:p>
          <a:r>
            <a:rPr lang="es-ES" dirty="0" smtClean="0">
              <a:latin typeface="Times New Roman" charset="0"/>
              <a:ea typeface="Times New Roman" charset="0"/>
              <a:cs typeface="Times New Roman" charset="0"/>
            </a:rPr>
            <a:t>Basado en la especificación de Alarmas y Eventos, transfiere Alarmas y Eventos desde el dispositivo hacia el Cliente OPC</a:t>
          </a:r>
          <a:endParaRPr lang="es-ES_tradnl" dirty="0">
            <a:latin typeface="Times New Roman" charset="0"/>
            <a:ea typeface="Times New Roman" charset="0"/>
            <a:cs typeface="Times New Roman" charset="0"/>
          </a:endParaRPr>
        </a:p>
      </dgm:t>
    </dgm:pt>
    <dgm:pt modelId="{387D99B0-60B4-994A-9579-F178604D3F23}" type="parTrans" cxnId="{B123821F-4A9F-4B49-80FE-04E6B9E22A03}">
      <dgm:prSet/>
      <dgm:spPr/>
      <dgm:t>
        <a:bodyPr/>
        <a:lstStyle/>
        <a:p>
          <a:endParaRPr lang="es-ES_tradnl">
            <a:latin typeface="Times New Roman" charset="0"/>
            <a:ea typeface="Times New Roman" charset="0"/>
            <a:cs typeface="Times New Roman" charset="0"/>
          </a:endParaRPr>
        </a:p>
      </dgm:t>
    </dgm:pt>
    <dgm:pt modelId="{87BE7432-9B3E-CA45-8399-4942E2B44109}" type="sibTrans" cxnId="{B123821F-4A9F-4B49-80FE-04E6B9E22A03}">
      <dgm:prSet/>
      <dgm:spPr/>
      <dgm:t>
        <a:bodyPr/>
        <a:lstStyle/>
        <a:p>
          <a:endParaRPr lang="es-ES_tradnl">
            <a:latin typeface="Times New Roman" charset="0"/>
            <a:ea typeface="Times New Roman" charset="0"/>
            <a:cs typeface="Times New Roman" charset="0"/>
          </a:endParaRPr>
        </a:p>
      </dgm:t>
    </dgm:pt>
    <dgm:pt modelId="{5436B5EC-7FA8-5240-A0B0-6C91D43B1CA9}">
      <dgm:prSet phldrT="[Texto]"/>
      <dgm:spPr/>
      <dgm:t>
        <a:bodyPr/>
        <a:lstStyle/>
        <a:p>
          <a:r>
            <a:rPr lang="es-ES" dirty="0" smtClean="0">
              <a:latin typeface="Times New Roman" charset="0"/>
              <a:ea typeface="Times New Roman" charset="0"/>
              <a:cs typeface="Times New Roman" charset="0"/>
            </a:rPr>
            <a:t>utilizado para la transmisión de datos en tiempo real, este tipo de servidor no soporta historización de datos. </a:t>
          </a:r>
          <a:endParaRPr lang="es-ES_tradnl" dirty="0">
            <a:latin typeface="Times New Roman" charset="0"/>
            <a:ea typeface="Times New Roman" charset="0"/>
            <a:cs typeface="Times New Roman" charset="0"/>
          </a:endParaRPr>
        </a:p>
      </dgm:t>
    </dgm:pt>
    <dgm:pt modelId="{886FA2F9-0EEA-4F4C-AB1E-3AD8119E8BFB}" type="sibTrans" cxnId="{FF478460-FB61-2840-8D1D-B3EF3047AA22}">
      <dgm:prSet/>
      <dgm:spPr/>
      <dgm:t>
        <a:bodyPr/>
        <a:lstStyle/>
        <a:p>
          <a:endParaRPr lang="es-ES_tradnl">
            <a:latin typeface="Times New Roman" charset="0"/>
            <a:ea typeface="Times New Roman" charset="0"/>
            <a:cs typeface="Times New Roman" charset="0"/>
          </a:endParaRPr>
        </a:p>
      </dgm:t>
    </dgm:pt>
    <dgm:pt modelId="{7E381F02-B338-634D-B5A8-94FB5660E7DF}" type="parTrans" cxnId="{FF478460-FB61-2840-8D1D-B3EF3047AA22}">
      <dgm:prSet/>
      <dgm:spPr/>
      <dgm:t>
        <a:bodyPr/>
        <a:lstStyle/>
        <a:p>
          <a:endParaRPr lang="es-ES_tradnl">
            <a:latin typeface="Times New Roman" charset="0"/>
            <a:ea typeface="Times New Roman" charset="0"/>
            <a:cs typeface="Times New Roman" charset="0"/>
          </a:endParaRPr>
        </a:p>
      </dgm:t>
    </dgm:pt>
    <dgm:pt modelId="{F8E739FD-1FF5-B54C-BBA6-343A6B53B906}">
      <dgm:prSet phldrT="[Texto]"/>
      <dgm:spPr/>
      <dgm:t>
        <a:bodyPr/>
        <a:lstStyle/>
        <a:p>
          <a:r>
            <a:rPr lang="es-ES" b="1" dirty="0" smtClean="0">
              <a:latin typeface="Times New Roman" charset="0"/>
              <a:ea typeface="Times New Roman" charset="0"/>
              <a:cs typeface="Times New Roman" charset="0"/>
            </a:rPr>
            <a:t>Servidor OPC HDA</a:t>
          </a:r>
          <a:endParaRPr lang="es-ES_tradnl" dirty="0">
            <a:latin typeface="Times New Roman" charset="0"/>
            <a:ea typeface="Times New Roman" charset="0"/>
            <a:cs typeface="Times New Roman" charset="0"/>
          </a:endParaRPr>
        </a:p>
      </dgm:t>
    </dgm:pt>
    <dgm:pt modelId="{BFC40A2A-442B-A248-BE2C-DF371B30FAAB}" type="sibTrans" cxnId="{93A1888A-7465-1945-B3F1-C81A3CB9D5B1}">
      <dgm:prSet/>
      <dgm:spPr/>
      <dgm:t>
        <a:bodyPr/>
        <a:lstStyle/>
        <a:p>
          <a:endParaRPr lang="es-ES_tradnl">
            <a:latin typeface="Times New Roman" charset="0"/>
            <a:ea typeface="Times New Roman" charset="0"/>
            <a:cs typeface="Times New Roman" charset="0"/>
          </a:endParaRPr>
        </a:p>
      </dgm:t>
    </dgm:pt>
    <dgm:pt modelId="{421AC8FD-E9D9-8243-A366-6987A99C740C}" type="parTrans" cxnId="{93A1888A-7465-1945-B3F1-C81A3CB9D5B1}">
      <dgm:prSet/>
      <dgm:spPr/>
      <dgm:t>
        <a:bodyPr/>
        <a:lstStyle/>
        <a:p>
          <a:endParaRPr lang="es-ES_tradnl">
            <a:latin typeface="Times New Roman" charset="0"/>
            <a:ea typeface="Times New Roman" charset="0"/>
            <a:cs typeface="Times New Roman" charset="0"/>
          </a:endParaRPr>
        </a:p>
      </dgm:t>
    </dgm:pt>
    <dgm:pt modelId="{B3A1A60B-EF20-4C42-9B61-197791365DB9}">
      <dgm:prSet/>
      <dgm:spPr/>
      <dgm:t>
        <a:bodyPr/>
        <a:lstStyle/>
        <a:p>
          <a:r>
            <a:rPr lang="es-ES" b="1" dirty="0" smtClean="0">
              <a:latin typeface="Times New Roman" charset="0"/>
              <a:ea typeface="Times New Roman" charset="0"/>
              <a:cs typeface="Times New Roman" charset="0"/>
            </a:rPr>
            <a:t>Servidor OPC UA</a:t>
          </a:r>
          <a:endParaRPr lang="es-ES_tradnl" dirty="0">
            <a:latin typeface="Times New Roman" charset="0"/>
            <a:ea typeface="Times New Roman" charset="0"/>
            <a:cs typeface="Times New Roman" charset="0"/>
          </a:endParaRPr>
        </a:p>
      </dgm:t>
    </dgm:pt>
    <dgm:pt modelId="{7C4A1A02-08AD-0445-9354-3C70E5EE6918}" type="parTrans" cxnId="{48D0B0E4-663E-F34F-A649-47D8BB04CB99}">
      <dgm:prSet/>
      <dgm:spPr/>
      <dgm:t>
        <a:bodyPr/>
        <a:lstStyle/>
        <a:p>
          <a:endParaRPr lang="es-ES_tradnl">
            <a:latin typeface="Times New Roman" charset="0"/>
            <a:ea typeface="Times New Roman" charset="0"/>
            <a:cs typeface="Times New Roman" charset="0"/>
          </a:endParaRPr>
        </a:p>
      </dgm:t>
    </dgm:pt>
    <dgm:pt modelId="{AB471820-70AA-954E-B09A-3AA7C9DDDF2A}" type="sibTrans" cxnId="{48D0B0E4-663E-F34F-A649-47D8BB04CB99}">
      <dgm:prSet/>
      <dgm:spPr/>
      <dgm:t>
        <a:bodyPr/>
        <a:lstStyle/>
        <a:p>
          <a:endParaRPr lang="es-ES_tradnl">
            <a:latin typeface="Times New Roman" charset="0"/>
            <a:ea typeface="Times New Roman" charset="0"/>
            <a:cs typeface="Times New Roman" charset="0"/>
          </a:endParaRPr>
        </a:p>
      </dgm:t>
    </dgm:pt>
    <dgm:pt modelId="{F6DD098E-ECC9-9F4E-B714-4A59AD706E3E}">
      <dgm:prSet/>
      <dgm:spPr/>
      <dgm:t>
        <a:bodyPr/>
        <a:lstStyle/>
        <a:p>
          <a:r>
            <a:rPr lang="es-ES" dirty="0" smtClean="0">
              <a:latin typeface="Times New Roman" charset="0"/>
              <a:ea typeface="Times New Roman" charset="0"/>
              <a:cs typeface="Times New Roman" charset="0"/>
            </a:rPr>
            <a:t>permite a los servidores OPC trabajar con cualquier tipo de datos.</a:t>
          </a:r>
          <a:endParaRPr lang="es-ES_tradnl" dirty="0">
            <a:latin typeface="Times New Roman" charset="0"/>
            <a:ea typeface="Times New Roman" charset="0"/>
            <a:cs typeface="Times New Roman" charset="0"/>
          </a:endParaRPr>
        </a:p>
      </dgm:t>
    </dgm:pt>
    <dgm:pt modelId="{EAF8E063-8216-3448-9045-4AB84E0AE614}" type="parTrans" cxnId="{5D80AA10-DE7E-4B40-BF7F-CDC5005FCD39}">
      <dgm:prSet/>
      <dgm:spPr/>
      <dgm:t>
        <a:bodyPr/>
        <a:lstStyle/>
        <a:p>
          <a:endParaRPr lang="es-ES_tradnl">
            <a:latin typeface="Times New Roman" charset="0"/>
            <a:ea typeface="Times New Roman" charset="0"/>
            <a:cs typeface="Times New Roman" charset="0"/>
          </a:endParaRPr>
        </a:p>
      </dgm:t>
    </dgm:pt>
    <dgm:pt modelId="{6D5EE352-E998-5448-A932-F86F6F30EE24}" type="sibTrans" cxnId="{5D80AA10-DE7E-4B40-BF7F-CDC5005FCD39}">
      <dgm:prSet/>
      <dgm:spPr/>
      <dgm:t>
        <a:bodyPr/>
        <a:lstStyle/>
        <a:p>
          <a:endParaRPr lang="es-ES_tradnl">
            <a:latin typeface="Times New Roman" charset="0"/>
            <a:ea typeface="Times New Roman" charset="0"/>
            <a:cs typeface="Times New Roman" charset="0"/>
          </a:endParaRPr>
        </a:p>
      </dgm:t>
    </dgm:pt>
    <dgm:pt modelId="{B94AD6FE-F55D-554B-86CB-A222BEA09F5C}">
      <dgm:prSet phldrT="[Texto]"/>
      <dgm:spPr/>
      <dgm:t>
        <a:bodyPr/>
        <a:lstStyle/>
        <a:p>
          <a:r>
            <a:rPr lang="es-ES" b="1" dirty="0" smtClean="0">
              <a:latin typeface="Times New Roman" charset="0"/>
              <a:ea typeface="Times New Roman" charset="0"/>
              <a:cs typeface="Times New Roman" charset="0"/>
            </a:rPr>
            <a:t>Servidor OPC DA</a:t>
          </a:r>
          <a:endParaRPr lang="es-ES_tradnl" dirty="0">
            <a:latin typeface="Times New Roman" charset="0"/>
            <a:ea typeface="Times New Roman" charset="0"/>
            <a:cs typeface="Times New Roman" charset="0"/>
          </a:endParaRPr>
        </a:p>
      </dgm:t>
    </dgm:pt>
    <dgm:pt modelId="{A7C1C943-F346-4C41-91D7-95E166ECDCD2}" type="sibTrans" cxnId="{9FAE3E08-A920-604F-9C83-96B7116CD3B4}">
      <dgm:prSet/>
      <dgm:spPr/>
      <dgm:t>
        <a:bodyPr/>
        <a:lstStyle/>
        <a:p>
          <a:endParaRPr lang="es-ES_tradnl">
            <a:latin typeface="Times New Roman" charset="0"/>
            <a:ea typeface="Times New Roman" charset="0"/>
            <a:cs typeface="Times New Roman" charset="0"/>
          </a:endParaRPr>
        </a:p>
      </dgm:t>
    </dgm:pt>
    <dgm:pt modelId="{7735A23D-9A0F-7E43-BC35-1D07660EA90A}" type="parTrans" cxnId="{9FAE3E08-A920-604F-9C83-96B7116CD3B4}">
      <dgm:prSet/>
      <dgm:spPr/>
      <dgm:t>
        <a:bodyPr/>
        <a:lstStyle/>
        <a:p>
          <a:endParaRPr lang="es-ES_tradnl">
            <a:latin typeface="Times New Roman" charset="0"/>
            <a:ea typeface="Times New Roman" charset="0"/>
            <a:cs typeface="Times New Roman" charset="0"/>
          </a:endParaRPr>
        </a:p>
      </dgm:t>
    </dgm:pt>
    <dgm:pt modelId="{7BDC52D7-AC20-3B4F-81F6-1EAB1F8311CF}" type="pres">
      <dgm:prSet presAssocID="{C39F777D-7EDF-9C4D-8F38-D9227517A27E}" presName="Name0" presStyleCnt="0">
        <dgm:presLayoutVars>
          <dgm:chMax val="7"/>
          <dgm:dir/>
          <dgm:animLvl val="lvl"/>
          <dgm:resizeHandles val="exact"/>
        </dgm:presLayoutVars>
      </dgm:prSet>
      <dgm:spPr/>
      <dgm:t>
        <a:bodyPr/>
        <a:lstStyle/>
        <a:p>
          <a:endParaRPr lang="es-ES_tradnl"/>
        </a:p>
      </dgm:t>
    </dgm:pt>
    <dgm:pt modelId="{8B706057-9978-BF4B-AF93-3AAB11AA6C33}" type="pres">
      <dgm:prSet presAssocID="{B94AD6FE-F55D-554B-86CB-A222BEA09F5C}" presName="circle1" presStyleLbl="node1" presStyleIdx="0" presStyleCnt="4"/>
      <dgm:spPr/>
    </dgm:pt>
    <dgm:pt modelId="{BBF783E9-5753-4043-B9F0-FCAF5732CDBB}" type="pres">
      <dgm:prSet presAssocID="{B94AD6FE-F55D-554B-86CB-A222BEA09F5C}" presName="space" presStyleCnt="0"/>
      <dgm:spPr/>
    </dgm:pt>
    <dgm:pt modelId="{21A03084-4AB7-284F-9C37-72430B5F5CF2}" type="pres">
      <dgm:prSet presAssocID="{B94AD6FE-F55D-554B-86CB-A222BEA09F5C}" presName="rect1" presStyleLbl="alignAcc1" presStyleIdx="0" presStyleCnt="4"/>
      <dgm:spPr/>
      <dgm:t>
        <a:bodyPr/>
        <a:lstStyle/>
        <a:p>
          <a:endParaRPr lang="es-ES_tradnl"/>
        </a:p>
      </dgm:t>
    </dgm:pt>
    <dgm:pt modelId="{3F42164E-5845-A14B-A065-1E10A66A2E58}" type="pres">
      <dgm:prSet presAssocID="{F8E739FD-1FF5-B54C-BBA6-343A6B53B906}" presName="vertSpace2" presStyleLbl="node1" presStyleIdx="0" presStyleCnt="4"/>
      <dgm:spPr/>
    </dgm:pt>
    <dgm:pt modelId="{72ED31AE-9B82-FC4C-9992-93A5FCB250C6}" type="pres">
      <dgm:prSet presAssocID="{F8E739FD-1FF5-B54C-BBA6-343A6B53B906}" presName="circle2" presStyleLbl="node1" presStyleIdx="1" presStyleCnt="4"/>
      <dgm:spPr/>
    </dgm:pt>
    <dgm:pt modelId="{B8B7BAF1-895D-8949-8538-80AD2B0246C7}" type="pres">
      <dgm:prSet presAssocID="{F8E739FD-1FF5-B54C-BBA6-343A6B53B906}" presName="rect2" presStyleLbl="alignAcc1" presStyleIdx="1" presStyleCnt="4"/>
      <dgm:spPr/>
      <dgm:t>
        <a:bodyPr/>
        <a:lstStyle/>
        <a:p>
          <a:endParaRPr lang="es-ES_tradnl"/>
        </a:p>
      </dgm:t>
    </dgm:pt>
    <dgm:pt modelId="{55AE6280-B2EF-8946-B7A7-35D533964DD5}" type="pres">
      <dgm:prSet presAssocID="{37887B5E-02F1-3048-A6DB-B4AF03A70D8E}" presName="vertSpace3" presStyleLbl="node1" presStyleIdx="1" presStyleCnt="4"/>
      <dgm:spPr/>
    </dgm:pt>
    <dgm:pt modelId="{75C4A1A3-CE3F-8D45-B0D1-E502B966E6E0}" type="pres">
      <dgm:prSet presAssocID="{37887B5E-02F1-3048-A6DB-B4AF03A70D8E}" presName="circle3" presStyleLbl="node1" presStyleIdx="2" presStyleCnt="4"/>
      <dgm:spPr/>
    </dgm:pt>
    <dgm:pt modelId="{6C9A57CB-3568-6543-994A-D5530D76196D}" type="pres">
      <dgm:prSet presAssocID="{37887B5E-02F1-3048-A6DB-B4AF03A70D8E}" presName="rect3" presStyleLbl="alignAcc1" presStyleIdx="2" presStyleCnt="4"/>
      <dgm:spPr/>
      <dgm:t>
        <a:bodyPr/>
        <a:lstStyle/>
        <a:p>
          <a:endParaRPr lang="es-ES_tradnl"/>
        </a:p>
      </dgm:t>
    </dgm:pt>
    <dgm:pt modelId="{FAED241F-D69F-534B-91AD-E63BB467D5CD}" type="pres">
      <dgm:prSet presAssocID="{B3A1A60B-EF20-4C42-9B61-197791365DB9}" presName="vertSpace4" presStyleLbl="node1" presStyleIdx="2" presStyleCnt="4"/>
      <dgm:spPr/>
    </dgm:pt>
    <dgm:pt modelId="{F36C8AB0-664B-4946-A9EC-24D5E838FC03}" type="pres">
      <dgm:prSet presAssocID="{B3A1A60B-EF20-4C42-9B61-197791365DB9}" presName="circle4" presStyleLbl="node1" presStyleIdx="3" presStyleCnt="4"/>
      <dgm:spPr/>
    </dgm:pt>
    <dgm:pt modelId="{0E5F922E-8926-DC44-B8B3-56860032FC65}" type="pres">
      <dgm:prSet presAssocID="{B3A1A60B-EF20-4C42-9B61-197791365DB9}" presName="rect4" presStyleLbl="alignAcc1" presStyleIdx="3" presStyleCnt="4"/>
      <dgm:spPr/>
      <dgm:t>
        <a:bodyPr/>
        <a:lstStyle/>
        <a:p>
          <a:endParaRPr lang="es-ES_tradnl"/>
        </a:p>
      </dgm:t>
    </dgm:pt>
    <dgm:pt modelId="{DC8EAD25-5394-D947-94B9-B2A35E44F1A1}" type="pres">
      <dgm:prSet presAssocID="{B94AD6FE-F55D-554B-86CB-A222BEA09F5C}" presName="rect1ParTx" presStyleLbl="alignAcc1" presStyleIdx="3" presStyleCnt="4">
        <dgm:presLayoutVars>
          <dgm:chMax val="1"/>
          <dgm:bulletEnabled val="1"/>
        </dgm:presLayoutVars>
      </dgm:prSet>
      <dgm:spPr/>
      <dgm:t>
        <a:bodyPr/>
        <a:lstStyle/>
        <a:p>
          <a:endParaRPr lang="es-ES_tradnl"/>
        </a:p>
      </dgm:t>
    </dgm:pt>
    <dgm:pt modelId="{6AB28D51-24A6-2949-9859-97FFD8C06DE4}" type="pres">
      <dgm:prSet presAssocID="{B94AD6FE-F55D-554B-86CB-A222BEA09F5C}" presName="rect1ChTx" presStyleLbl="alignAcc1" presStyleIdx="3" presStyleCnt="4">
        <dgm:presLayoutVars>
          <dgm:bulletEnabled val="1"/>
        </dgm:presLayoutVars>
      </dgm:prSet>
      <dgm:spPr/>
      <dgm:t>
        <a:bodyPr/>
        <a:lstStyle/>
        <a:p>
          <a:endParaRPr lang="es-ES_tradnl"/>
        </a:p>
      </dgm:t>
    </dgm:pt>
    <dgm:pt modelId="{D30CCB14-BEC0-7C45-BC12-C8B90BD86597}" type="pres">
      <dgm:prSet presAssocID="{F8E739FD-1FF5-B54C-BBA6-343A6B53B906}" presName="rect2ParTx" presStyleLbl="alignAcc1" presStyleIdx="3" presStyleCnt="4">
        <dgm:presLayoutVars>
          <dgm:chMax val="1"/>
          <dgm:bulletEnabled val="1"/>
        </dgm:presLayoutVars>
      </dgm:prSet>
      <dgm:spPr/>
      <dgm:t>
        <a:bodyPr/>
        <a:lstStyle/>
        <a:p>
          <a:endParaRPr lang="es-ES_tradnl"/>
        </a:p>
      </dgm:t>
    </dgm:pt>
    <dgm:pt modelId="{A5074D32-4402-DD41-8D13-37984785E7FB}" type="pres">
      <dgm:prSet presAssocID="{F8E739FD-1FF5-B54C-BBA6-343A6B53B906}" presName="rect2ChTx" presStyleLbl="alignAcc1" presStyleIdx="3" presStyleCnt="4">
        <dgm:presLayoutVars>
          <dgm:bulletEnabled val="1"/>
        </dgm:presLayoutVars>
      </dgm:prSet>
      <dgm:spPr/>
      <dgm:t>
        <a:bodyPr/>
        <a:lstStyle/>
        <a:p>
          <a:endParaRPr lang="es-ES_tradnl"/>
        </a:p>
      </dgm:t>
    </dgm:pt>
    <dgm:pt modelId="{50603A47-9FBE-A946-B697-DA46E841BF59}" type="pres">
      <dgm:prSet presAssocID="{37887B5E-02F1-3048-A6DB-B4AF03A70D8E}" presName="rect3ParTx" presStyleLbl="alignAcc1" presStyleIdx="3" presStyleCnt="4">
        <dgm:presLayoutVars>
          <dgm:chMax val="1"/>
          <dgm:bulletEnabled val="1"/>
        </dgm:presLayoutVars>
      </dgm:prSet>
      <dgm:spPr/>
      <dgm:t>
        <a:bodyPr/>
        <a:lstStyle/>
        <a:p>
          <a:endParaRPr lang="es-ES_tradnl"/>
        </a:p>
      </dgm:t>
    </dgm:pt>
    <dgm:pt modelId="{DE65B573-D021-1C48-89DB-9FE751DA9AD6}" type="pres">
      <dgm:prSet presAssocID="{37887B5E-02F1-3048-A6DB-B4AF03A70D8E}" presName="rect3ChTx" presStyleLbl="alignAcc1" presStyleIdx="3" presStyleCnt="4">
        <dgm:presLayoutVars>
          <dgm:bulletEnabled val="1"/>
        </dgm:presLayoutVars>
      </dgm:prSet>
      <dgm:spPr/>
      <dgm:t>
        <a:bodyPr/>
        <a:lstStyle/>
        <a:p>
          <a:endParaRPr lang="es-ES_tradnl"/>
        </a:p>
      </dgm:t>
    </dgm:pt>
    <dgm:pt modelId="{8A6FF8AA-323D-504C-B07F-49C2E5CDE8EC}" type="pres">
      <dgm:prSet presAssocID="{B3A1A60B-EF20-4C42-9B61-197791365DB9}" presName="rect4ParTx" presStyleLbl="alignAcc1" presStyleIdx="3" presStyleCnt="4">
        <dgm:presLayoutVars>
          <dgm:chMax val="1"/>
          <dgm:bulletEnabled val="1"/>
        </dgm:presLayoutVars>
      </dgm:prSet>
      <dgm:spPr/>
      <dgm:t>
        <a:bodyPr/>
        <a:lstStyle/>
        <a:p>
          <a:endParaRPr lang="es-ES_tradnl"/>
        </a:p>
      </dgm:t>
    </dgm:pt>
    <dgm:pt modelId="{A71F784A-EB10-554A-8966-563195FA3588}" type="pres">
      <dgm:prSet presAssocID="{B3A1A60B-EF20-4C42-9B61-197791365DB9}" presName="rect4ChTx" presStyleLbl="alignAcc1" presStyleIdx="3" presStyleCnt="4">
        <dgm:presLayoutVars>
          <dgm:bulletEnabled val="1"/>
        </dgm:presLayoutVars>
      </dgm:prSet>
      <dgm:spPr/>
      <dgm:t>
        <a:bodyPr/>
        <a:lstStyle/>
        <a:p>
          <a:endParaRPr lang="es-ES_tradnl"/>
        </a:p>
      </dgm:t>
    </dgm:pt>
  </dgm:ptLst>
  <dgm:cxnLst>
    <dgm:cxn modelId="{ACE7A0AA-3BD3-4245-AB9B-F0CCDFEFAB68}" type="presOf" srcId="{37887B5E-02F1-3048-A6DB-B4AF03A70D8E}" destId="{50603A47-9FBE-A946-B697-DA46E841BF59}" srcOrd="1" destOrd="0" presId="urn:microsoft.com/office/officeart/2005/8/layout/target3"/>
    <dgm:cxn modelId="{B123821F-4A9F-4B49-80FE-04E6B9E22A03}" srcId="{37887B5E-02F1-3048-A6DB-B4AF03A70D8E}" destId="{E80EDA45-DC60-EF4F-B022-871CDE84B44B}" srcOrd="0" destOrd="0" parTransId="{387D99B0-60B4-994A-9579-F178604D3F23}" sibTransId="{87BE7432-9B3E-CA45-8399-4942E2B44109}"/>
    <dgm:cxn modelId="{25536904-75C8-BF48-B07C-D47CF23EBBA5}" srcId="{C39F777D-7EDF-9C4D-8F38-D9227517A27E}" destId="{37887B5E-02F1-3048-A6DB-B4AF03A70D8E}" srcOrd="2" destOrd="0" parTransId="{A245BE6C-41C7-1D4F-AF4F-6F3C5A21BDEE}" sibTransId="{6CF95D61-9866-1947-9863-02A0C379D5D6}"/>
    <dgm:cxn modelId="{6FD63664-5996-0040-AC02-CC7FAAF806FC}" type="presOf" srcId="{F8E739FD-1FF5-B54C-BBA6-343A6B53B906}" destId="{D30CCB14-BEC0-7C45-BC12-C8B90BD86597}" srcOrd="1" destOrd="0" presId="urn:microsoft.com/office/officeart/2005/8/layout/target3"/>
    <dgm:cxn modelId="{5D80AA10-DE7E-4B40-BF7F-CDC5005FCD39}" srcId="{B3A1A60B-EF20-4C42-9B61-197791365DB9}" destId="{F6DD098E-ECC9-9F4E-B714-4A59AD706E3E}" srcOrd="0" destOrd="0" parTransId="{EAF8E063-8216-3448-9045-4AB84E0AE614}" sibTransId="{6D5EE352-E998-5448-A932-F86F6F30EE24}"/>
    <dgm:cxn modelId="{48D0B0E4-663E-F34F-A649-47D8BB04CB99}" srcId="{C39F777D-7EDF-9C4D-8F38-D9227517A27E}" destId="{B3A1A60B-EF20-4C42-9B61-197791365DB9}" srcOrd="3" destOrd="0" parTransId="{7C4A1A02-08AD-0445-9354-3C70E5EE6918}" sibTransId="{AB471820-70AA-954E-B09A-3AA7C9DDDF2A}"/>
    <dgm:cxn modelId="{A56DEBF1-DD3F-7048-B677-DE6D276F8FFB}" type="presOf" srcId="{B3A1A60B-EF20-4C42-9B61-197791365DB9}" destId="{8A6FF8AA-323D-504C-B07F-49C2E5CDE8EC}" srcOrd="1" destOrd="0" presId="urn:microsoft.com/office/officeart/2005/8/layout/target3"/>
    <dgm:cxn modelId="{FF478460-FB61-2840-8D1D-B3EF3047AA22}" srcId="{B94AD6FE-F55D-554B-86CB-A222BEA09F5C}" destId="{5436B5EC-7FA8-5240-A0B0-6C91D43B1CA9}" srcOrd="0" destOrd="0" parTransId="{7E381F02-B338-634D-B5A8-94FB5660E7DF}" sibTransId="{886FA2F9-0EEA-4F4C-AB1E-3AD8119E8BFB}"/>
    <dgm:cxn modelId="{B3601EAE-DB0E-AB41-AD12-96A6F5AAB958}" type="presOf" srcId="{767BF31E-5C32-4F41-B094-1111E0D6A334}" destId="{A5074D32-4402-DD41-8D13-37984785E7FB}" srcOrd="0" destOrd="0" presId="urn:microsoft.com/office/officeart/2005/8/layout/target3"/>
    <dgm:cxn modelId="{2BA452A7-C89B-EE48-8D24-F63D94D6AD51}" srcId="{F8E739FD-1FF5-B54C-BBA6-343A6B53B906}" destId="{767BF31E-5C32-4F41-B094-1111E0D6A334}" srcOrd="0" destOrd="0" parTransId="{41A84EA2-1079-5D4D-8696-C58D828906CE}" sibTransId="{750DA7A2-3CD9-5547-9DAC-7166DDB53F70}"/>
    <dgm:cxn modelId="{3F70B054-B029-8F42-B5E8-2047E3BD16A2}" type="presOf" srcId="{F6DD098E-ECC9-9F4E-B714-4A59AD706E3E}" destId="{A71F784A-EB10-554A-8966-563195FA3588}" srcOrd="0" destOrd="0" presId="urn:microsoft.com/office/officeart/2005/8/layout/target3"/>
    <dgm:cxn modelId="{DF0FE7E5-DA72-B348-BD2F-94464F5FCACA}" type="presOf" srcId="{B3A1A60B-EF20-4C42-9B61-197791365DB9}" destId="{0E5F922E-8926-DC44-B8B3-56860032FC65}" srcOrd="0" destOrd="0" presId="urn:microsoft.com/office/officeart/2005/8/layout/target3"/>
    <dgm:cxn modelId="{93A1888A-7465-1945-B3F1-C81A3CB9D5B1}" srcId="{C39F777D-7EDF-9C4D-8F38-D9227517A27E}" destId="{F8E739FD-1FF5-B54C-BBA6-343A6B53B906}" srcOrd="1" destOrd="0" parTransId="{421AC8FD-E9D9-8243-A366-6987A99C740C}" sibTransId="{BFC40A2A-442B-A248-BE2C-DF371B30FAAB}"/>
    <dgm:cxn modelId="{A27BF878-D44C-D644-AF99-376F516C4025}" type="presOf" srcId="{F8E739FD-1FF5-B54C-BBA6-343A6B53B906}" destId="{B8B7BAF1-895D-8949-8538-80AD2B0246C7}" srcOrd="0" destOrd="0" presId="urn:microsoft.com/office/officeart/2005/8/layout/target3"/>
    <dgm:cxn modelId="{FB6478EF-FD21-9643-967E-9BD36E39F5E5}" type="presOf" srcId="{37887B5E-02F1-3048-A6DB-B4AF03A70D8E}" destId="{6C9A57CB-3568-6543-994A-D5530D76196D}" srcOrd="0" destOrd="0" presId="urn:microsoft.com/office/officeart/2005/8/layout/target3"/>
    <dgm:cxn modelId="{82A2205F-D108-DF44-BCEA-96BA464E2CA9}" type="presOf" srcId="{C39F777D-7EDF-9C4D-8F38-D9227517A27E}" destId="{7BDC52D7-AC20-3B4F-81F6-1EAB1F8311CF}" srcOrd="0" destOrd="0" presId="urn:microsoft.com/office/officeart/2005/8/layout/target3"/>
    <dgm:cxn modelId="{9D179316-5952-6B46-824C-D6A223A1AE40}" type="presOf" srcId="{E80EDA45-DC60-EF4F-B022-871CDE84B44B}" destId="{DE65B573-D021-1C48-89DB-9FE751DA9AD6}" srcOrd="0" destOrd="0" presId="urn:microsoft.com/office/officeart/2005/8/layout/target3"/>
    <dgm:cxn modelId="{EE72E251-32B3-8244-AA6E-57A59FECD9D5}" type="presOf" srcId="{5436B5EC-7FA8-5240-A0B0-6C91D43B1CA9}" destId="{6AB28D51-24A6-2949-9859-97FFD8C06DE4}" srcOrd="0" destOrd="0" presId="urn:microsoft.com/office/officeart/2005/8/layout/target3"/>
    <dgm:cxn modelId="{EB4D056B-E739-5E40-994E-069FBEB481F6}" type="presOf" srcId="{B94AD6FE-F55D-554B-86CB-A222BEA09F5C}" destId="{DC8EAD25-5394-D947-94B9-B2A35E44F1A1}" srcOrd="1" destOrd="0" presId="urn:microsoft.com/office/officeart/2005/8/layout/target3"/>
    <dgm:cxn modelId="{5476CACD-5091-994B-8EEC-8729F4B91811}" type="presOf" srcId="{B94AD6FE-F55D-554B-86CB-A222BEA09F5C}" destId="{21A03084-4AB7-284F-9C37-72430B5F5CF2}" srcOrd="0" destOrd="0" presId="urn:microsoft.com/office/officeart/2005/8/layout/target3"/>
    <dgm:cxn modelId="{9FAE3E08-A920-604F-9C83-96B7116CD3B4}" srcId="{C39F777D-7EDF-9C4D-8F38-D9227517A27E}" destId="{B94AD6FE-F55D-554B-86CB-A222BEA09F5C}" srcOrd="0" destOrd="0" parTransId="{7735A23D-9A0F-7E43-BC35-1D07660EA90A}" sibTransId="{A7C1C943-F346-4C41-91D7-95E166ECDCD2}"/>
    <dgm:cxn modelId="{D8DE5803-7F97-DC4E-B45C-0625AB79E484}" type="presParOf" srcId="{7BDC52D7-AC20-3B4F-81F6-1EAB1F8311CF}" destId="{8B706057-9978-BF4B-AF93-3AAB11AA6C33}" srcOrd="0" destOrd="0" presId="urn:microsoft.com/office/officeart/2005/8/layout/target3"/>
    <dgm:cxn modelId="{7E4CB270-7F83-5D48-82AD-7D71C42816BB}" type="presParOf" srcId="{7BDC52D7-AC20-3B4F-81F6-1EAB1F8311CF}" destId="{BBF783E9-5753-4043-B9F0-FCAF5732CDBB}" srcOrd="1" destOrd="0" presId="urn:microsoft.com/office/officeart/2005/8/layout/target3"/>
    <dgm:cxn modelId="{B23717DB-7826-1A48-B1BE-4C3F4AC9D2F1}" type="presParOf" srcId="{7BDC52D7-AC20-3B4F-81F6-1EAB1F8311CF}" destId="{21A03084-4AB7-284F-9C37-72430B5F5CF2}" srcOrd="2" destOrd="0" presId="urn:microsoft.com/office/officeart/2005/8/layout/target3"/>
    <dgm:cxn modelId="{36AF8934-FA45-AA4A-A4D7-A1A05632F612}" type="presParOf" srcId="{7BDC52D7-AC20-3B4F-81F6-1EAB1F8311CF}" destId="{3F42164E-5845-A14B-A065-1E10A66A2E58}" srcOrd="3" destOrd="0" presId="urn:microsoft.com/office/officeart/2005/8/layout/target3"/>
    <dgm:cxn modelId="{55A9CF35-47D6-C343-82D7-0C8D0C27B595}" type="presParOf" srcId="{7BDC52D7-AC20-3B4F-81F6-1EAB1F8311CF}" destId="{72ED31AE-9B82-FC4C-9992-93A5FCB250C6}" srcOrd="4" destOrd="0" presId="urn:microsoft.com/office/officeart/2005/8/layout/target3"/>
    <dgm:cxn modelId="{14939DCA-0A3D-6443-9146-959063FF50A9}" type="presParOf" srcId="{7BDC52D7-AC20-3B4F-81F6-1EAB1F8311CF}" destId="{B8B7BAF1-895D-8949-8538-80AD2B0246C7}" srcOrd="5" destOrd="0" presId="urn:microsoft.com/office/officeart/2005/8/layout/target3"/>
    <dgm:cxn modelId="{5CF6FCB1-0200-4A47-B561-6DF6E5E66F9B}" type="presParOf" srcId="{7BDC52D7-AC20-3B4F-81F6-1EAB1F8311CF}" destId="{55AE6280-B2EF-8946-B7A7-35D533964DD5}" srcOrd="6" destOrd="0" presId="urn:microsoft.com/office/officeart/2005/8/layout/target3"/>
    <dgm:cxn modelId="{89C9F3BD-9701-0245-A604-59EBDF47D8A1}" type="presParOf" srcId="{7BDC52D7-AC20-3B4F-81F6-1EAB1F8311CF}" destId="{75C4A1A3-CE3F-8D45-B0D1-E502B966E6E0}" srcOrd="7" destOrd="0" presId="urn:microsoft.com/office/officeart/2005/8/layout/target3"/>
    <dgm:cxn modelId="{CBBA7E72-B511-C543-8D3B-CD570ECBC23C}" type="presParOf" srcId="{7BDC52D7-AC20-3B4F-81F6-1EAB1F8311CF}" destId="{6C9A57CB-3568-6543-994A-D5530D76196D}" srcOrd="8" destOrd="0" presId="urn:microsoft.com/office/officeart/2005/8/layout/target3"/>
    <dgm:cxn modelId="{B7772EC5-98A8-8A4D-93F0-433187F6D69B}" type="presParOf" srcId="{7BDC52D7-AC20-3B4F-81F6-1EAB1F8311CF}" destId="{FAED241F-D69F-534B-91AD-E63BB467D5CD}" srcOrd="9" destOrd="0" presId="urn:microsoft.com/office/officeart/2005/8/layout/target3"/>
    <dgm:cxn modelId="{B9E97DA6-2EF2-AF4E-B591-D8EEF9C98E05}" type="presParOf" srcId="{7BDC52D7-AC20-3B4F-81F6-1EAB1F8311CF}" destId="{F36C8AB0-664B-4946-A9EC-24D5E838FC03}" srcOrd="10" destOrd="0" presId="urn:microsoft.com/office/officeart/2005/8/layout/target3"/>
    <dgm:cxn modelId="{D7045B98-D734-734E-A1DA-A20F3014CA46}" type="presParOf" srcId="{7BDC52D7-AC20-3B4F-81F6-1EAB1F8311CF}" destId="{0E5F922E-8926-DC44-B8B3-56860032FC65}" srcOrd="11" destOrd="0" presId="urn:microsoft.com/office/officeart/2005/8/layout/target3"/>
    <dgm:cxn modelId="{F8EF1E86-D7C1-6A45-855E-3B5DF5FC6476}" type="presParOf" srcId="{7BDC52D7-AC20-3B4F-81F6-1EAB1F8311CF}" destId="{DC8EAD25-5394-D947-94B9-B2A35E44F1A1}" srcOrd="12" destOrd="0" presId="urn:microsoft.com/office/officeart/2005/8/layout/target3"/>
    <dgm:cxn modelId="{0796F616-BC62-F84F-9812-80AD8C27883C}" type="presParOf" srcId="{7BDC52D7-AC20-3B4F-81F6-1EAB1F8311CF}" destId="{6AB28D51-24A6-2949-9859-97FFD8C06DE4}" srcOrd="13" destOrd="0" presId="urn:microsoft.com/office/officeart/2005/8/layout/target3"/>
    <dgm:cxn modelId="{6ECEF64C-1341-DD4E-9E75-5C3447849BAC}" type="presParOf" srcId="{7BDC52D7-AC20-3B4F-81F6-1EAB1F8311CF}" destId="{D30CCB14-BEC0-7C45-BC12-C8B90BD86597}" srcOrd="14" destOrd="0" presId="urn:microsoft.com/office/officeart/2005/8/layout/target3"/>
    <dgm:cxn modelId="{EC92DFD8-A508-3B4C-A908-18DD9B06E2F9}" type="presParOf" srcId="{7BDC52D7-AC20-3B4F-81F6-1EAB1F8311CF}" destId="{A5074D32-4402-DD41-8D13-37984785E7FB}" srcOrd="15" destOrd="0" presId="urn:microsoft.com/office/officeart/2005/8/layout/target3"/>
    <dgm:cxn modelId="{88392E99-0D82-7044-B721-DABB8FD2484A}" type="presParOf" srcId="{7BDC52D7-AC20-3B4F-81F6-1EAB1F8311CF}" destId="{50603A47-9FBE-A946-B697-DA46E841BF59}" srcOrd="16" destOrd="0" presId="urn:microsoft.com/office/officeart/2005/8/layout/target3"/>
    <dgm:cxn modelId="{DCDD54A2-4B0A-C24B-A7E3-C760A006B767}" type="presParOf" srcId="{7BDC52D7-AC20-3B4F-81F6-1EAB1F8311CF}" destId="{DE65B573-D021-1C48-89DB-9FE751DA9AD6}" srcOrd="17" destOrd="0" presId="urn:microsoft.com/office/officeart/2005/8/layout/target3"/>
    <dgm:cxn modelId="{5FED9DFC-6783-804B-8DCF-DD068487615C}" type="presParOf" srcId="{7BDC52D7-AC20-3B4F-81F6-1EAB1F8311CF}" destId="{8A6FF8AA-323D-504C-B07F-49C2E5CDE8EC}" srcOrd="18" destOrd="0" presId="urn:microsoft.com/office/officeart/2005/8/layout/target3"/>
    <dgm:cxn modelId="{8EC4F526-82C0-184A-9BC0-A099291DE3B5}" type="presParOf" srcId="{7BDC52D7-AC20-3B4F-81F6-1EAB1F8311CF}" destId="{A71F784A-EB10-554A-8966-563195FA3588}"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091053-827F-B94A-9713-7B5874D79D24}" type="doc">
      <dgm:prSet loTypeId="urn:microsoft.com/office/officeart/2005/8/layout/pList2" loCatId="" qsTypeId="urn:microsoft.com/office/officeart/2005/8/quickstyle/simple5" qsCatId="simple" csTypeId="urn:microsoft.com/office/officeart/2005/8/colors/accent3_4" csCatId="accent3" phldr="1"/>
      <dgm:spPr/>
    </dgm:pt>
    <dgm:pt modelId="{B0B912E3-36BA-8241-BA75-91005EF18355}">
      <dgm:prSet phldrT="[Texto]" custT="1"/>
      <dgm:spPr/>
      <dgm:t>
        <a:bodyPr/>
        <a:lstStyle/>
        <a:p>
          <a:r>
            <a:rPr lang="es-ES" sz="900" b="1" dirty="0" smtClean="0">
              <a:solidFill>
                <a:schemeClr val="tx1"/>
              </a:solidFill>
              <a:latin typeface="Times New Roman" charset="0"/>
              <a:ea typeface="Times New Roman" charset="0"/>
              <a:cs typeface="Times New Roman" charset="0"/>
            </a:rPr>
            <a:t>Conectar(</a:t>
          </a:r>
          <a:r>
            <a:rPr lang="es-ES" sz="900" b="1" dirty="0" err="1" smtClean="0">
              <a:solidFill>
                <a:schemeClr val="tx1"/>
              </a:solidFill>
              <a:latin typeface="Times New Roman" charset="0"/>
              <a:ea typeface="Times New Roman" charset="0"/>
              <a:cs typeface="Times New Roman" charset="0"/>
            </a:rPr>
            <a:t>Interfases</a:t>
          </a:r>
          <a:r>
            <a:rPr lang="es-ES" sz="900" b="1" dirty="0" smtClean="0">
              <a:solidFill>
                <a:schemeClr val="tx1"/>
              </a:solidFill>
              <a:latin typeface="Times New Roman" charset="0"/>
              <a:ea typeface="Times New Roman" charset="0"/>
              <a:cs typeface="Times New Roman" charset="0"/>
            </a:rPr>
            <a:t>).- </a:t>
          </a:r>
          <a:r>
            <a:rPr lang="es-ES" sz="900" dirty="0" smtClean="0">
              <a:solidFill>
                <a:schemeClr val="tx1"/>
              </a:solidFill>
              <a:latin typeface="Times New Roman" charset="0"/>
              <a:ea typeface="Times New Roman" charset="0"/>
              <a:cs typeface="Times New Roman" charset="0"/>
            </a:rPr>
            <a:t>Adquisición de datos de cualquier fuente. Las interfaces PI conectan fuentes de datos a un sistema de PI para permitir el acceso en tiempo real a los datos históricos</a:t>
          </a:r>
          <a:endParaRPr lang="es-ES_tradnl" sz="900" dirty="0">
            <a:solidFill>
              <a:schemeClr val="tx1"/>
            </a:solidFill>
            <a:latin typeface="Times New Roman" charset="0"/>
            <a:ea typeface="Times New Roman" charset="0"/>
            <a:cs typeface="Times New Roman" charset="0"/>
          </a:endParaRPr>
        </a:p>
      </dgm:t>
    </dgm:pt>
    <dgm:pt modelId="{C281AA71-54BB-FD48-A07F-676796E67023}" type="parTrans" cxnId="{12F0B460-E708-3447-8A12-DF05A3ED89FE}">
      <dgm:prSet/>
      <dgm:spPr/>
      <dgm:t>
        <a:bodyPr/>
        <a:lstStyle/>
        <a:p>
          <a:endParaRPr lang="es-ES_tradnl" sz="900">
            <a:solidFill>
              <a:schemeClr val="tx1"/>
            </a:solidFill>
            <a:latin typeface="Times New Roman" charset="0"/>
            <a:ea typeface="Times New Roman" charset="0"/>
            <a:cs typeface="Times New Roman" charset="0"/>
          </a:endParaRPr>
        </a:p>
      </dgm:t>
    </dgm:pt>
    <dgm:pt modelId="{177A9BF0-500B-CC46-8EC9-5EDF612A27B3}" type="sibTrans" cxnId="{12F0B460-E708-3447-8A12-DF05A3ED89FE}">
      <dgm:prSet/>
      <dgm:spPr/>
      <dgm:t>
        <a:bodyPr/>
        <a:lstStyle/>
        <a:p>
          <a:endParaRPr lang="es-ES_tradnl" sz="900">
            <a:solidFill>
              <a:schemeClr val="tx1"/>
            </a:solidFill>
            <a:latin typeface="Times New Roman" charset="0"/>
            <a:ea typeface="Times New Roman" charset="0"/>
            <a:cs typeface="Times New Roman" charset="0"/>
          </a:endParaRPr>
        </a:p>
      </dgm:t>
    </dgm:pt>
    <dgm:pt modelId="{EBFB8AD4-79BB-0B4D-B6C3-0939379D0B7E}">
      <dgm:prSet phldrT="[Texto]" custT="1"/>
      <dgm:spPr/>
      <dgm:t>
        <a:bodyPr/>
        <a:lstStyle/>
        <a:p>
          <a:r>
            <a:rPr lang="es-ES" sz="900" b="1" dirty="0" smtClean="0">
              <a:solidFill>
                <a:schemeClr val="tx1"/>
              </a:solidFill>
              <a:latin typeface="Times New Roman" charset="0"/>
              <a:ea typeface="Times New Roman" charset="0"/>
              <a:cs typeface="Times New Roman" charset="0"/>
            </a:rPr>
            <a:t>Integrar (Servidor).- </a:t>
          </a:r>
          <a:r>
            <a:rPr lang="es-ES" sz="900" b="0" dirty="0" smtClean="0">
              <a:solidFill>
                <a:schemeClr val="tx1"/>
              </a:solidFill>
              <a:latin typeface="Times New Roman" charset="0"/>
              <a:ea typeface="Times New Roman" charset="0"/>
              <a:cs typeface="Times New Roman" charset="0"/>
            </a:rPr>
            <a:t>A</a:t>
          </a:r>
          <a:r>
            <a:rPr lang="es-ES" sz="900" dirty="0" smtClean="0">
              <a:solidFill>
                <a:schemeClr val="tx1"/>
              </a:solidFill>
              <a:latin typeface="Times New Roman" charset="0"/>
              <a:ea typeface="Times New Roman" charset="0"/>
              <a:cs typeface="Times New Roman" charset="0"/>
            </a:rPr>
            <a:t>gregado, normalizado y archivado de grandes cantidades de datos e información, los cuales se pondrán a disposición de los usuarios en tiempo real.</a:t>
          </a:r>
          <a:endParaRPr lang="es-ES_tradnl" sz="900" dirty="0">
            <a:solidFill>
              <a:schemeClr val="tx1"/>
            </a:solidFill>
            <a:latin typeface="Times New Roman" charset="0"/>
            <a:ea typeface="Times New Roman" charset="0"/>
            <a:cs typeface="Times New Roman" charset="0"/>
          </a:endParaRPr>
        </a:p>
      </dgm:t>
    </dgm:pt>
    <dgm:pt modelId="{933093A6-3BDB-D04B-B156-5430D4A8DB6A}" type="parTrans" cxnId="{7C44768B-D7BB-6E4D-A703-EBB8641476CD}">
      <dgm:prSet/>
      <dgm:spPr/>
      <dgm:t>
        <a:bodyPr/>
        <a:lstStyle/>
        <a:p>
          <a:endParaRPr lang="es-ES_tradnl" sz="900">
            <a:solidFill>
              <a:schemeClr val="tx1"/>
            </a:solidFill>
            <a:latin typeface="Times New Roman" charset="0"/>
            <a:ea typeface="Times New Roman" charset="0"/>
            <a:cs typeface="Times New Roman" charset="0"/>
          </a:endParaRPr>
        </a:p>
      </dgm:t>
    </dgm:pt>
    <dgm:pt modelId="{82C69F26-A89E-584A-8E83-C399F2BF6084}" type="sibTrans" cxnId="{7C44768B-D7BB-6E4D-A703-EBB8641476CD}">
      <dgm:prSet/>
      <dgm:spPr/>
      <dgm:t>
        <a:bodyPr/>
        <a:lstStyle/>
        <a:p>
          <a:endParaRPr lang="es-ES_tradnl" sz="900">
            <a:solidFill>
              <a:schemeClr val="tx1"/>
            </a:solidFill>
            <a:latin typeface="Times New Roman" charset="0"/>
            <a:ea typeface="Times New Roman" charset="0"/>
            <a:cs typeface="Times New Roman" charset="0"/>
          </a:endParaRPr>
        </a:p>
      </dgm:t>
    </dgm:pt>
    <dgm:pt modelId="{74191A00-52C2-9140-9ABA-6DB01E8451E7}">
      <dgm:prSet phldrT="[Texto]" custT="1"/>
      <dgm:spPr/>
      <dgm:t>
        <a:bodyPr/>
        <a:lstStyle/>
        <a:p>
          <a:r>
            <a:rPr lang="es-ES" sz="900" b="1" dirty="0" smtClean="0">
              <a:solidFill>
                <a:schemeClr val="tx1"/>
              </a:solidFill>
              <a:latin typeface="Times New Roman" charset="0"/>
              <a:ea typeface="Times New Roman" charset="0"/>
              <a:cs typeface="Times New Roman" charset="0"/>
            </a:rPr>
            <a:t>Analizar</a:t>
          </a:r>
          <a:r>
            <a:rPr lang="es-ES" sz="900" b="1" baseline="0" dirty="0" smtClean="0">
              <a:solidFill>
                <a:schemeClr val="tx1"/>
              </a:solidFill>
              <a:latin typeface="Times New Roman" charset="0"/>
              <a:ea typeface="Times New Roman" charset="0"/>
              <a:cs typeface="Times New Roman" charset="0"/>
            </a:rPr>
            <a:t> (Analíticos).-</a:t>
          </a:r>
          <a:r>
            <a:rPr lang="es-ES" sz="900" b="0" baseline="0" dirty="0" smtClean="0">
              <a:solidFill>
                <a:schemeClr val="tx1"/>
              </a:solidFill>
              <a:latin typeface="Times New Roman" charset="0"/>
              <a:ea typeface="Times New Roman" charset="0"/>
              <a:cs typeface="Times New Roman" charset="0"/>
            </a:rPr>
            <a:t>P</a:t>
          </a:r>
          <a:r>
            <a:rPr lang="es-ES" sz="900" dirty="0" smtClean="0">
              <a:solidFill>
                <a:schemeClr val="tx1"/>
              </a:solidFill>
              <a:latin typeface="Times New Roman" charset="0"/>
              <a:ea typeface="Times New Roman" charset="0"/>
              <a:cs typeface="Times New Roman" charset="0"/>
            </a:rPr>
            <a:t>rocesamiento automatizado o especifico, notificación de eventos a usuarios.</a:t>
          </a:r>
          <a:endParaRPr lang="es-ES_tradnl" sz="900" dirty="0">
            <a:solidFill>
              <a:schemeClr val="tx1"/>
            </a:solidFill>
            <a:latin typeface="Times New Roman" charset="0"/>
            <a:ea typeface="Times New Roman" charset="0"/>
            <a:cs typeface="Times New Roman" charset="0"/>
          </a:endParaRPr>
        </a:p>
      </dgm:t>
    </dgm:pt>
    <dgm:pt modelId="{A5FA9A5F-8912-E64F-B461-0073D9B32DFD}" type="parTrans" cxnId="{93F13677-52A2-2247-8E11-37CB7E3B59AE}">
      <dgm:prSet/>
      <dgm:spPr/>
      <dgm:t>
        <a:bodyPr/>
        <a:lstStyle/>
        <a:p>
          <a:endParaRPr lang="es-ES_tradnl" sz="900">
            <a:solidFill>
              <a:schemeClr val="tx1"/>
            </a:solidFill>
            <a:latin typeface="Times New Roman" charset="0"/>
            <a:ea typeface="Times New Roman" charset="0"/>
            <a:cs typeface="Times New Roman" charset="0"/>
          </a:endParaRPr>
        </a:p>
      </dgm:t>
    </dgm:pt>
    <dgm:pt modelId="{E0212258-12D1-D745-AB58-B72D51165CBD}" type="sibTrans" cxnId="{93F13677-52A2-2247-8E11-37CB7E3B59AE}">
      <dgm:prSet/>
      <dgm:spPr/>
      <dgm:t>
        <a:bodyPr/>
        <a:lstStyle/>
        <a:p>
          <a:endParaRPr lang="es-ES_tradnl" sz="900">
            <a:solidFill>
              <a:schemeClr val="tx1"/>
            </a:solidFill>
            <a:latin typeface="Times New Roman" charset="0"/>
            <a:ea typeface="Times New Roman" charset="0"/>
            <a:cs typeface="Times New Roman" charset="0"/>
          </a:endParaRPr>
        </a:p>
      </dgm:t>
    </dgm:pt>
    <dgm:pt modelId="{27950A73-A311-2343-836E-7ACFE9A631A3}">
      <dgm:prSet custT="1"/>
      <dgm:spPr/>
      <dgm:t>
        <a:bodyPr/>
        <a:lstStyle/>
        <a:p>
          <a:r>
            <a:rPr lang="es-ES" sz="900" b="1" dirty="0" smtClean="0">
              <a:solidFill>
                <a:schemeClr val="tx1"/>
              </a:solidFill>
              <a:latin typeface="Times New Roman" charset="0"/>
              <a:ea typeface="Times New Roman" charset="0"/>
              <a:cs typeface="Times New Roman" charset="0"/>
            </a:rPr>
            <a:t>Visualizar (Visuales).-</a:t>
          </a:r>
          <a:r>
            <a:rPr lang="es-ES" sz="900" dirty="0" smtClean="0">
              <a:solidFill>
                <a:schemeClr val="tx1"/>
              </a:solidFill>
              <a:latin typeface="Times New Roman" charset="0"/>
              <a:ea typeface="Times New Roman" charset="0"/>
              <a:cs typeface="Times New Roman" charset="0"/>
            </a:rPr>
            <a:t>desplegar la información, identificar problemas y ejecutar acciones correctivas a través de:</a:t>
          </a:r>
        </a:p>
        <a:p>
          <a:r>
            <a:rPr lang="es-ES" sz="900" b="1" dirty="0" smtClean="0">
              <a:solidFill>
                <a:schemeClr val="tx1"/>
              </a:solidFill>
              <a:latin typeface="Times New Roman" charset="0"/>
              <a:ea typeface="Times New Roman" charset="0"/>
              <a:cs typeface="Times New Roman" charset="0"/>
            </a:rPr>
            <a:t>PI </a:t>
          </a:r>
          <a:r>
            <a:rPr lang="es-ES" sz="900" b="1" dirty="0" err="1" smtClean="0">
              <a:solidFill>
                <a:schemeClr val="tx1"/>
              </a:solidFill>
              <a:latin typeface="Times New Roman" charset="0"/>
              <a:ea typeface="Times New Roman" charset="0"/>
              <a:cs typeface="Times New Roman" charset="0"/>
            </a:rPr>
            <a:t>ProcessBook</a:t>
          </a:r>
          <a:r>
            <a:rPr lang="es-ES" sz="900" dirty="0" smtClean="0">
              <a:solidFill>
                <a:schemeClr val="tx1"/>
              </a:solidFill>
              <a:latin typeface="Times New Roman" charset="0"/>
              <a:ea typeface="Times New Roman" charset="0"/>
              <a:cs typeface="Times New Roman" charset="0"/>
            </a:rPr>
            <a:t>.- que crea presentaciones de datos en tiempo real,</a:t>
          </a:r>
          <a:r>
            <a:rPr lang="es-ES" sz="900" baseline="0" dirty="0" smtClean="0">
              <a:solidFill>
                <a:schemeClr val="tx1"/>
              </a:solidFill>
              <a:latin typeface="Times New Roman" charset="0"/>
              <a:ea typeface="Times New Roman" charset="0"/>
              <a:cs typeface="Times New Roman" charset="0"/>
            </a:rPr>
            <a:t> </a:t>
          </a:r>
          <a:r>
            <a:rPr lang="es-ES" sz="900" dirty="0" smtClean="0">
              <a:solidFill>
                <a:schemeClr val="tx1"/>
              </a:solidFill>
              <a:latin typeface="Times New Roman" charset="0"/>
              <a:ea typeface="Times New Roman" charset="0"/>
              <a:cs typeface="Times New Roman" charset="0"/>
            </a:rPr>
            <a:t>gráficos de procesos y tendencias.</a:t>
          </a:r>
          <a:endParaRPr lang="es-ES_tradnl" sz="900" dirty="0" smtClean="0">
            <a:solidFill>
              <a:schemeClr val="tx1"/>
            </a:solidFill>
            <a:latin typeface="Times New Roman" charset="0"/>
            <a:ea typeface="Times New Roman" charset="0"/>
            <a:cs typeface="Times New Roman" charset="0"/>
          </a:endParaRPr>
        </a:p>
        <a:p>
          <a:r>
            <a:rPr lang="es-ES" sz="900" b="1" dirty="0" smtClean="0">
              <a:solidFill>
                <a:schemeClr val="tx1"/>
              </a:solidFill>
              <a:latin typeface="Times New Roman" charset="0"/>
              <a:ea typeface="Times New Roman" charset="0"/>
              <a:cs typeface="Times New Roman" charset="0"/>
            </a:rPr>
            <a:t>PI </a:t>
          </a:r>
          <a:r>
            <a:rPr lang="es-ES" sz="900" b="1" dirty="0" err="1" smtClean="0">
              <a:solidFill>
                <a:schemeClr val="tx1"/>
              </a:solidFill>
              <a:latin typeface="Times New Roman" charset="0"/>
              <a:ea typeface="Times New Roman" charset="0"/>
              <a:cs typeface="Times New Roman" charset="0"/>
            </a:rPr>
            <a:t>DataLink</a:t>
          </a:r>
          <a:r>
            <a:rPr lang="es-ES" sz="900" dirty="0" smtClean="0">
              <a:solidFill>
                <a:schemeClr val="tx1"/>
              </a:solidFill>
              <a:latin typeface="Times New Roman" charset="0"/>
              <a:ea typeface="Times New Roman" charset="0"/>
              <a:cs typeface="Times New Roman" charset="0"/>
            </a:rPr>
            <a:t>.- integra</a:t>
          </a:r>
          <a:r>
            <a:rPr lang="es-ES" sz="900" baseline="0" dirty="0" smtClean="0">
              <a:solidFill>
                <a:schemeClr val="tx1"/>
              </a:solidFill>
              <a:latin typeface="Times New Roman" charset="0"/>
              <a:ea typeface="Times New Roman" charset="0"/>
              <a:cs typeface="Times New Roman" charset="0"/>
            </a:rPr>
            <a:t> </a:t>
          </a:r>
          <a:r>
            <a:rPr lang="es-ES" sz="900" dirty="0" smtClean="0">
              <a:solidFill>
                <a:schemeClr val="tx1"/>
              </a:solidFill>
              <a:latin typeface="Times New Roman" charset="0"/>
              <a:ea typeface="Times New Roman" charset="0"/>
              <a:cs typeface="Times New Roman" charset="0"/>
            </a:rPr>
            <a:t>los datos operativos a Microsoft Excel.</a:t>
          </a:r>
          <a:endParaRPr lang="es-ES_tradnl" sz="900" dirty="0">
            <a:solidFill>
              <a:schemeClr val="tx1"/>
            </a:solidFill>
            <a:latin typeface="Times New Roman" charset="0"/>
            <a:ea typeface="Times New Roman" charset="0"/>
            <a:cs typeface="Times New Roman" charset="0"/>
          </a:endParaRPr>
        </a:p>
      </dgm:t>
    </dgm:pt>
    <dgm:pt modelId="{597C2DFE-3239-8C4D-85D4-03E0E33CA304}" type="parTrans" cxnId="{B72A26DF-E230-4C41-A5A4-96A1C871720D}">
      <dgm:prSet/>
      <dgm:spPr/>
      <dgm:t>
        <a:bodyPr/>
        <a:lstStyle/>
        <a:p>
          <a:endParaRPr lang="es-ES_tradnl" sz="900">
            <a:solidFill>
              <a:schemeClr val="tx1"/>
            </a:solidFill>
            <a:latin typeface="Times New Roman" charset="0"/>
            <a:ea typeface="Times New Roman" charset="0"/>
            <a:cs typeface="Times New Roman" charset="0"/>
          </a:endParaRPr>
        </a:p>
      </dgm:t>
    </dgm:pt>
    <dgm:pt modelId="{9039C0E3-5332-3241-9A62-8DA41FCF35D4}" type="sibTrans" cxnId="{B72A26DF-E230-4C41-A5A4-96A1C871720D}">
      <dgm:prSet/>
      <dgm:spPr/>
      <dgm:t>
        <a:bodyPr/>
        <a:lstStyle/>
        <a:p>
          <a:endParaRPr lang="es-ES_tradnl" sz="900">
            <a:solidFill>
              <a:schemeClr val="tx1"/>
            </a:solidFill>
            <a:latin typeface="Times New Roman" charset="0"/>
            <a:ea typeface="Times New Roman" charset="0"/>
            <a:cs typeface="Times New Roman" charset="0"/>
          </a:endParaRPr>
        </a:p>
      </dgm:t>
    </dgm:pt>
    <dgm:pt modelId="{B5AC2A7B-0001-FC41-AD1B-FECF9BEC9982}" type="pres">
      <dgm:prSet presAssocID="{31091053-827F-B94A-9713-7B5874D79D24}" presName="Name0" presStyleCnt="0">
        <dgm:presLayoutVars>
          <dgm:dir/>
          <dgm:resizeHandles val="exact"/>
        </dgm:presLayoutVars>
      </dgm:prSet>
      <dgm:spPr/>
    </dgm:pt>
    <dgm:pt modelId="{B612E298-DD3D-7245-BFD0-8F620F80AC27}" type="pres">
      <dgm:prSet presAssocID="{31091053-827F-B94A-9713-7B5874D79D24}" presName="bkgdShp" presStyleLbl="alignAccFollowNode1" presStyleIdx="0" presStyleCnt="1"/>
      <dgm:spPr/>
    </dgm:pt>
    <dgm:pt modelId="{28DC562F-D232-8A45-B056-6F3914CB51C2}" type="pres">
      <dgm:prSet presAssocID="{31091053-827F-B94A-9713-7B5874D79D24}" presName="linComp" presStyleCnt="0"/>
      <dgm:spPr/>
    </dgm:pt>
    <dgm:pt modelId="{AD7B2805-AD15-484A-9D93-3326C6C27553}" type="pres">
      <dgm:prSet presAssocID="{B0B912E3-36BA-8241-BA75-91005EF18355}" presName="compNode" presStyleCnt="0"/>
      <dgm:spPr/>
    </dgm:pt>
    <dgm:pt modelId="{EB393F80-700B-D74E-821A-1916FE4B0AE8}" type="pres">
      <dgm:prSet presAssocID="{B0B912E3-36BA-8241-BA75-91005EF18355}" presName="node" presStyleLbl="node1" presStyleIdx="0" presStyleCnt="4">
        <dgm:presLayoutVars>
          <dgm:bulletEnabled val="1"/>
        </dgm:presLayoutVars>
      </dgm:prSet>
      <dgm:spPr/>
      <dgm:t>
        <a:bodyPr/>
        <a:lstStyle/>
        <a:p>
          <a:endParaRPr lang="es-ES_tradnl"/>
        </a:p>
      </dgm:t>
    </dgm:pt>
    <dgm:pt modelId="{FDF49D94-4B65-D541-A1C3-D7FDBB5CCAAC}" type="pres">
      <dgm:prSet presAssocID="{B0B912E3-36BA-8241-BA75-91005EF18355}" presName="invisiNode" presStyleLbl="node1" presStyleIdx="0" presStyleCnt="4"/>
      <dgm:spPr/>
    </dgm:pt>
    <dgm:pt modelId="{8851FADE-07BD-EB4C-A1B7-9FE0EED9F624}" type="pres">
      <dgm:prSet presAssocID="{B0B912E3-36BA-8241-BA75-91005EF18355}" presName="imagNode" presStyleLbl="fgImgPlace1" presStyleIdx="0" presStyleCnt="4"/>
      <dgm:spPr>
        <a:blipFill rotWithShape="1">
          <a:blip xmlns:r="http://schemas.openxmlformats.org/officeDocument/2006/relationships" r:embed="rId1"/>
          <a:stretch>
            <a:fillRect/>
          </a:stretch>
        </a:blipFill>
      </dgm:spPr>
    </dgm:pt>
    <dgm:pt modelId="{E4D76883-7BAF-FB46-AA7D-E008F79B95C8}" type="pres">
      <dgm:prSet presAssocID="{177A9BF0-500B-CC46-8EC9-5EDF612A27B3}" presName="sibTrans" presStyleLbl="sibTrans2D1" presStyleIdx="0" presStyleCnt="0"/>
      <dgm:spPr/>
      <dgm:t>
        <a:bodyPr/>
        <a:lstStyle/>
        <a:p>
          <a:endParaRPr lang="es-ES_tradnl"/>
        </a:p>
      </dgm:t>
    </dgm:pt>
    <dgm:pt modelId="{E8602887-F335-2345-ACCB-70D30BBB50AB}" type="pres">
      <dgm:prSet presAssocID="{EBFB8AD4-79BB-0B4D-B6C3-0939379D0B7E}" presName="compNode" presStyleCnt="0"/>
      <dgm:spPr/>
    </dgm:pt>
    <dgm:pt modelId="{D85E29EA-1F20-5E4C-9BE2-532193C4494B}" type="pres">
      <dgm:prSet presAssocID="{EBFB8AD4-79BB-0B4D-B6C3-0939379D0B7E}" presName="node" presStyleLbl="node1" presStyleIdx="1" presStyleCnt="4">
        <dgm:presLayoutVars>
          <dgm:bulletEnabled val="1"/>
        </dgm:presLayoutVars>
      </dgm:prSet>
      <dgm:spPr/>
      <dgm:t>
        <a:bodyPr/>
        <a:lstStyle/>
        <a:p>
          <a:endParaRPr lang="es-ES_tradnl"/>
        </a:p>
      </dgm:t>
    </dgm:pt>
    <dgm:pt modelId="{3BD5AEEE-AD48-FF4D-BD58-1D7D0D6BF179}" type="pres">
      <dgm:prSet presAssocID="{EBFB8AD4-79BB-0B4D-B6C3-0939379D0B7E}" presName="invisiNode" presStyleLbl="node1" presStyleIdx="1" presStyleCnt="4"/>
      <dgm:spPr/>
    </dgm:pt>
    <dgm:pt modelId="{EB263E6B-B092-FE4D-82D4-C264AE81902F}" type="pres">
      <dgm:prSet presAssocID="{EBFB8AD4-79BB-0B4D-B6C3-0939379D0B7E}" presName="imagNode" presStyleLbl="fgImgPlace1" presStyleIdx="1" presStyleCnt="4"/>
      <dgm:spPr>
        <a:blipFill rotWithShape="1">
          <a:blip xmlns:r="http://schemas.openxmlformats.org/officeDocument/2006/relationships" r:embed="rId2"/>
          <a:stretch>
            <a:fillRect/>
          </a:stretch>
        </a:blipFill>
      </dgm:spPr>
    </dgm:pt>
    <dgm:pt modelId="{8CC6D6EB-2DBD-3242-9F73-9A85D56890E7}" type="pres">
      <dgm:prSet presAssocID="{82C69F26-A89E-584A-8E83-C399F2BF6084}" presName="sibTrans" presStyleLbl="sibTrans2D1" presStyleIdx="0" presStyleCnt="0"/>
      <dgm:spPr/>
      <dgm:t>
        <a:bodyPr/>
        <a:lstStyle/>
        <a:p>
          <a:endParaRPr lang="es-ES_tradnl"/>
        </a:p>
      </dgm:t>
    </dgm:pt>
    <dgm:pt modelId="{F8B7F903-B8EE-6B42-9ADD-89BB5A89088D}" type="pres">
      <dgm:prSet presAssocID="{74191A00-52C2-9140-9ABA-6DB01E8451E7}" presName="compNode" presStyleCnt="0"/>
      <dgm:spPr/>
    </dgm:pt>
    <dgm:pt modelId="{32AA802C-688C-4547-B3DD-70E3BD4A221B}" type="pres">
      <dgm:prSet presAssocID="{74191A00-52C2-9140-9ABA-6DB01E8451E7}" presName="node" presStyleLbl="node1" presStyleIdx="2" presStyleCnt="4">
        <dgm:presLayoutVars>
          <dgm:bulletEnabled val="1"/>
        </dgm:presLayoutVars>
      </dgm:prSet>
      <dgm:spPr/>
      <dgm:t>
        <a:bodyPr/>
        <a:lstStyle/>
        <a:p>
          <a:endParaRPr lang="es-ES_tradnl"/>
        </a:p>
      </dgm:t>
    </dgm:pt>
    <dgm:pt modelId="{19E0CA50-9B89-9D4A-B344-E2DF6D9AC0A6}" type="pres">
      <dgm:prSet presAssocID="{74191A00-52C2-9140-9ABA-6DB01E8451E7}" presName="invisiNode" presStyleLbl="node1" presStyleIdx="2" presStyleCnt="4"/>
      <dgm:spPr/>
    </dgm:pt>
    <dgm:pt modelId="{D6BE01DC-62D7-DA41-888D-279D48415A06}" type="pres">
      <dgm:prSet presAssocID="{74191A00-52C2-9140-9ABA-6DB01E8451E7}" presName="imagNode" presStyleLbl="fgImgPlace1" presStyleIdx="2" presStyleCnt="4"/>
      <dgm:spPr>
        <a:blipFill rotWithShape="1">
          <a:blip xmlns:r="http://schemas.openxmlformats.org/officeDocument/2006/relationships" r:embed="rId3"/>
          <a:stretch>
            <a:fillRect/>
          </a:stretch>
        </a:blipFill>
      </dgm:spPr>
    </dgm:pt>
    <dgm:pt modelId="{03307080-21E6-9642-9177-B64A3BF8E6C8}" type="pres">
      <dgm:prSet presAssocID="{E0212258-12D1-D745-AB58-B72D51165CBD}" presName="sibTrans" presStyleLbl="sibTrans2D1" presStyleIdx="0" presStyleCnt="0"/>
      <dgm:spPr/>
      <dgm:t>
        <a:bodyPr/>
        <a:lstStyle/>
        <a:p>
          <a:endParaRPr lang="es-ES_tradnl"/>
        </a:p>
      </dgm:t>
    </dgm:pt>
    <dgm:pt modelId="{04F0061C-6E8C-ED4D-8C5A-80B7535C9673}" type="pres">
      <dgm:prSet presAssocID="{27950A73-A311-2343-836E-7ACFE9A631A3}" presName="compNode" presStyleCnt="0"/>
      <dgm:spPr/>
    </dgm:pt>
    <dgm:pt modelId="{5AC9AE54-67D5-A34A-AC45-95B9CFD6DC18}" type="pres">
      <dgm:prSet presAssocID="{27950A73-A311-2343-836E-7ACFE9A631A3}" presName="node" presStyleLbl="node1" presStyleIdx="3" presStyleCnt="4">
        <dgm:presLayoutVars>
          <dgm:bulletEnabled val="1"/>
        </dgm:presLayoutVars>
      </dgm:prSet>
      <dgm:spPr/>
      <dgm:t>
        <a:bodyPr/>
        <a:lstStyle/>
        <a:p>
          <a:endParaRPr lang="es-ES_tradnl"/>
        </a:p>
      </dgm:t>
    </dgm:pt>
    <dgm:pt modelId="{83C563CE-B90D-6744-B120-C871D6086701}" type="pres">
      <dgm:prSet presAssocID="{27950A73-A311-2343-836E-7ACFE9A631A3}" presName="invisiNode" presStyleLbl="node1" presStyleIdx="3" presStyleCnt="4"/>
      <dgm:spPr/>
    </dgm:pt>
    <dgm:pt modelId="{BA1815E8-396F-B94A-848A-5F89347B1039}" type="pres">
      <dgm:prSet presAssocID="{27950A73-A311-2343-836E-7ACFE9A631A3}" presName="imagNode" presStyleLbl="fgImgPlace1" presStyleIdx="3" presStyleCnt="4"/>
      <dgm:spPr>
        <a:blipFill rotWithShape="1">
          <a:blip xmlns:r="http://schemas.openxmlformats.org/officeDocument/2006/relationships" r:embed="rId4"/>
          <a:stretch>
            <a:fillRect/>
          </a:stretch>
        </a:blipFill>
      </dgm:spPr>
    </dgm:pt>
  </dgm:ptLst>
  <dgm:cxnLst>
    <dgm:cxn modelId="{7C44768B-D7BB-6E4D-A703-EBB8641476CD}" srcId="{31091053-827F-B94A-9713-7B5874D79D24}" destId="{EBFB8AD4-79BB-0B4D-B6C3-0939379D0B7E}" srcOrd="1" destOrd="0" parTransId="{933093A6-3BDB-D04B-B156-5430D4A8DB6A}" sibTransId="{82C69F26-A89E-584A-8E83-C399F2BF6084}"/>
    <dgm:cxn modelId="{FC8920F2-B43F-3D4F-937F-725A96B43A92}" type="presOf" srcId="{31091053-827F-B94A-9713-7B5874D79D24}" destId="{B5AC2A7B-0001-FC41-AD1B-FECF9BEC9982}" srcOrd="0" destOrd="0" presId="urn:microsoft.com/office/officeart/2005/8/layout/pList2"/>
    <dgm:cxn modelId="{8B7E2932-8FF2-DD4A-B27C-3DC4A9CE4791}" type="presOf" srcId="{E0212258-12D1-D745-AB58-B72D51165CBD}" destId="{03307080-21E6-9642-9177-B64A3BF8E6C8}" srcOrd="0" destOrd="0" presId="urn:microsoft.com/office/officeart/2005/8/layout/pList2"/>
    <dgm:cxn modelId="{18AA3D1D-C3B6-6244-A865-53626396019A}" type="presOf" srcId="{177A9BF0-500B-CC46-8EC9-5EDF612A27B3}" destId="{E4D76883-7BAF-FB46-AA7D-E008F79B95C8}" srcOrd="0" destOrd="0" presId="urn:microsoft.com/office/officeart/2005/8/layout/pList2"/>
    <dgm:cxn modelId="{B72A26DF-E230-4C41-A5A4-96A1C871720D}" srcId="{31091053-827F-B94A-9713-7B5874D79D24}" destId="{27950A73-A311-2343-836E-7ACFE9A631A3}" srcOrd="3" destOrd="0" parTransId="{597C2DFE-3239-8C4D-85D4-03E0E33CA304}" sibTransId="{9039C0E3-5332-3241-9A62-8DA41FCF35D4}"/>
    <dgm:cxn modelId="{966B3346-591D-844C-B334-D66383880291}" type="presOf" srcId="{82C69F26-A89E-584A-8E83-C399F2BF6084}" destId="{8CC6D6EB-2DBD-3242-9F73-9A85D56890E7}" srcOrd="0" destOrd="0" presId="urn:microsoft.com/office/officeart/2005/8/layout/pList2"/>
    <dgm:cxn modelId="{93F13677-52A2-2247-8E11-37CB7E3B59AE}" srcId="{31091053-827F-B94A-9713-7B5874D79D24}" destId="{74191A00-52C2-9140-9ABA-6DB01E8451E7}" srcOrd="2" destOrd="0" parTransId="{A5FA9A5F-8912-E64F-B461-0073D9B32DFD}" sibTransId="{E0212258-12D1-D745-AB58-B72D51165CBD}"/>
    <dgm:cxn modelId="{275E5450-F29B-4F4C-894E-41E1C62F760D}" type="presOf" srcId="{27950A73-A311-2343-836E-7ACFE9A631A3}" destId="{5AC9AE54-67D5-A34A-AC45-95B9CFD6DC18}" srcOrd="0" destOrd="0" presId="urn:microsoft.com/office/officeart/2005/8/layout/pList2"/>
    <dgm:cxn modelId="{93B44234-C6EE-9E4F-ADE4-8C4ED148BB90}" type="presOf" srcId="{74191A00-52C2-9140-9ABA-6DB01E8451E7}" destId="{32AA802C-688C-4547-B3DD-70E3BD4A221B}" srcOrd="0" destOrd="0" presId="urn:microsoft.com/office/officeart/2005/8/layout/pList2"/>
    <dgm:cxn modelId="{57C3AF50-9974-B447-A352-CD0FD4099F14}" type="presOf" srcId="{B0B912E3-36BA-8241-BA75-91005EF18355}" destId="{EB393F80-700B-D74E-821A-1916FE4B0AE8}" srcOrd="0" destOrd="0" presId="urn:microsoft.com/office/officeart/2005/8/layout/pList2"/>
    <dgm:cxn modelId="{12F0B460-E708-3447-8A12-DF05A3ED89FE}" srcId="{31091053-827F-B94A-9713-7B5874D79D24}" destId="{B0B912E3-36BA-8241-BA75-91005EF18355}" srcOrd="0" destOrd="0" parTransId="{C281AA71-54BB-FD48-A07F-676796E67023}" sibTransId="{177A9BF0-500B-CC46-8EC9-5EDF612A27B3}"/>
    <dgm:cxn modelId="{326C9DC0-1874-A54D-B493-5823B567700D}" type="presOf" srcId="{EBFB8AD4-79BB-0B4D-B6C3-0939379D0B7E}" destId="{D85E29EA-1F20-5E4C-9BE2-532193C4494B}" srcOrd="0" destOrd="0" presId="urn:microsoft.com/office/officeart/2005/8/layout/pList2"/>
    <dgm:cxn modelId="{E5D786FB-D44F-3747-BA61-2617B6C0B48F}" type="presParOf" srcId="{B5AC2A7B-0001-FC41-AD1B-FECF9BEC9982}" destId="{B612E298-DD3D-7245-BFD0-8F620F80AC27}" srcOrd="0" destOrd="0" presId="urn:microsoft.com/office/officeart/2005/8/layout/pList2"/>
    <dgm:cxn modelId="{1A476290-12B1-E746-8906-BCB6FC502855}" type="presParOf" srcId="{B5AC2A7B-0001-FC41-AD1B-FECF9BEC9982}" destId="{28DC562F-D232-8A45-B056-6F3914CB51C2}" srcOrd="1" destOrd="0" presId="urn:microsoft.com/office/officeart/2005/8/layout/pList2"/>
    <dgm:cxn modelId="{3A51584A-2483-2945-BEAD-60688F99A355}" type="presParOf" srcId="{28DC562F-D232-8A45-B056-6F3914CB51C2}" destId="{AD7B2805-AD15-484A-9D93-3326C6C27553}" srcOrd="0" destOrd="0" presId="urn:microsoft.com/office/officeart/2005/8/layout/pList2"/>
    <dgm:cxn modelId="{1AE7CBD9-BAC4-4349-9DD4-BD1337B6F636}" type="presParOf" srcId="{AD7B2805-AD15-484A-9D93-3326C6C27553}" destId="{EB393F80-700B-D74E-821A-1916FE4B0AE8}" srcOrd="0" destOrd="0" presId="urn:microsoft.com/office/officeart/2005/8/layout/pList2"/>
    <dgm:cxn modelId="{31266037-D9F7-F247-8B57-6AC5807F0E0F}" type="presParOf" srcId="{AD7B2805-AD15-484A-9D93-3326C6C27553}" destId="{FDF49D94-4B65-D541-A1C3-D7FDBB5CCAAC}" srcOrd="1" destOrd="0" presId="urn:microsoft.com/office/officeart/2005/8/layout/pList2"/>
    <dgm:cxn modelId="{7730DC30-2B44-BA4D-80F6-4295B39EAE78}" type="presParOf" srcId="{AD7B2805-AD15-484A-9D93-3326C6C27553}" destId="{8851FADE-07BD-EB4C-A1B7-9FE0EED9F624}" srcOrd="2" destOrd="0" presId="urn:microsoft.com/office/officeart/2005/8/layout/pList2"/>
    <dgm:cxn modelId="{C18D6A8A-AEE5-F649-AD80-C5843E564AE5}" type="presParOf" srcId="{28DC562F-D232-8A45-B056-6F3914CB51C2}" destId="{E4D76883-7BAF-FB46-AA7D-E008F79B95C8}" srcOrd="1" destOrd="0" presId="urn:microsoft.com/office/officeart/2005/8/layout/pList2"/>
    <dgm:cxn modelId="{E909F17B-5803-B741-BDD1-BE3869005ABA}" type="presParOf" srcId="{28DC562F-D232-8A45-B056-6F3914CB51C2}" destId="{E8602887-F335-2345-ACCB-70D30BBB50AB}" srcOrd="2" destOrd="0" presId="urn:microsoft.com/office/officeart/2005/8/layout/pList2"/>
    <dgm:cxn modelId="{0822443A-A128-1848-8925-8BC7FC7FA4D4}" type="presParOf" srcId="{E8602887-F335-2345-ACCB-70D30BBB50AB}" destId="{D85E29EA-1F20-5E4C-9BE2-532193C4494B}" srcOrd="0" destOrd="0" presId="urn:microsoft.com/office/officeart/2005/8/layout/pList2"/>
    <dgm:cxn modelId="{1BD6AFBB-0B6F-0C46-8C2A-EB168A5304BE}" type="presParOf" srcId="{E8602887-F335-2345-ACCB-70D30BBB50AB}" destId="{3BD5AEEE-AD48-FF4D-BD58-1D7D0D6BF179}" srcOrd="1" destOrd="0" presId="urn:microsoft.com/office/officeart/2005/8/layout/pList2"/>
    <dgm:cxn modelId="{2D771E93-D917-2742-841F-824614B9EDD8}" type="presParOf" srcId="{E8602887-F335-2345-ACCB-70D30BBB50AB}" destId="{EB263E6B-B092-FE4D-82D4-C264AE81902F}" srcOrd="2" destOrd="0" presId="urn:microsoft.com/office/officeart/2005/8/layout/pList2"/>
    <dgm:cxn modelId="{D229975E-DBD2-BF4A-BE65-4A64B728071C}" type="presParOf" srcId="{28DC562F-D232-8A45-B056-6F3914CB51C2}" destId="{8CC6D6EB-2DBD-3242-9F73-9A85D56890E7}" srcOrd="3" destOrd="0" presId="urn:microsoft.com/office/officeart/2005/8/layout/pList2"/>
    <dgm:cxn modelId="{990F2724-2592-5C46-AA7E-6DFF003713A9}" type="presParOf" srcId="{28DC562F-D232-8A45-B056-6F3914CB51C2}" destId="{F8B7F903-B8EE-6B42-9ADD-89BB5A89088D}" srcOrd="4" destOrd="0" presId="urn:microsoft.com/office/officeart/2005/8/layout/pList2"/>
    <dgm:cxn modelId="{D8502354-07BE-544B-AD3C-E487F652EB21}" type="presParOf" srcId="{F8B7F903-B8EE-6B42-9ADD-89BB5A89088D}" destId="{32AA802C-688C-4547-B3DD-70E3BD4A221B}" srcOrd="0" destOrd="0" presId="urn:microsoft.com/office/officeart/2005/8/layout/pList2"/>
    <dgm:cxn modelId="{0E8E04BF-96A9-DB40-A50B-86FA01AFD00A}" type="presParOf" srcId="{F8B7F903-B8EE-6B42-9ADD-89BB5A89088D}" destId="{19E0CA50-9B89-9D4A-B344-E2DF6D9AC0A6}" srcOrd="1" destOrd="0" presId="urn:microsoft.com/office/officeart/2005/8/layout/pList2"/>
    <dgm:cxn modelId="{5EBAB5CE-4C67-534C-BBB5-F645F2767426}" type="presParOf" srcId="{F8B7F903-B8EE-6B42-9ADD-89BB5A89088D}" destId="{D6BE01DC-62D7-DA41-888D-279D48415A06}" srcOrd="2" destOrd="0" presId="urn:microsoft.com/office/officeart/2005/8/layout/pList2"/>
    <dgm:cxn modelId="{13D6B717-09CD-3E46-A4E0-0781242A8CA5}" type="presParOf" srcId="{28DC562F-D232-8A45-B056-6F3914CB51C2}" destId="{03307080-21E6-9642-9177-B64A3BF8E6C8}" srcOrd="5" destOrd="0" presId="urn:microsoft.com/office/officeart/2005/8/layout/pList2"/>
    <dgm:cxn modelId="{7FCB4C2B-96BA-7F42-AE8D-C0918ED0C892}" type="presParOf" srcId="{28DC562F-D232-8A45-B056-6F3914CB51C2}" destId="{04F0061C-6E8C-ED4D-8C5A-80B7535C9673}" srcOrd="6" destOrd="0" presId="urn:microsoft.com/office/officeart/2005/8/layout/pList2"/>
    <dgm:cxn modelId="{FAED1885-B2E8-5E4F-9BD3-DEFD564E6A45}" type="presParOf" srcId="{04F0061C-6E8C-ED4D-8C5A-80B7535C9673}" destId="{5AC9AE54-67D5-A34A-AC45-95B9CFD6DC18}" srcOrd="0" destOrd="0" presId="urn:microsoft.com/office/officeart/2005/8/layout/pList2"/>
    <dgm:cxn modelId="{CE12EBC4-B3A1-F84A-B92B-774534CC0C7C}" type="presParOf" srcId="{04F0061C-6E8C-ED4D-8C5A-80B7535C9673}" destId="{83C563CE-B90D-6744-B120-C871D6086701}" srcOrd="1" destOrd="0" presId="urn:microsoft.com/office/officeart/2005/8/layout/pList2"/>
    <dgm:cxn modelId="{92CA4C02-EFD4-614F-9BA3-B0F2AC243AD2}" type="presParOf" srcId="{04F0061C-6E8C-ED4D-8C5A-80B7535C9673}" destId="{BA1815E8-396F-B94A-848A-5F89347B103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41F909-8C40-AB4E-92C2-CBA4076BF2AF}" type="doc">
      <dgm:prSet loTypeId="urn:microsoft.com/office/officeart/2005/8/layout/matrix3" loCatId="" qsTypeId="urn:microsoft.com/office/officeart/2005/8/quickstyle/simple5" qsCatId="simple" csTypeId="urn:microsoft.com/office/officeart/2005/8/colors/accent1_2" csCatId="accent1" phldr="1"/>
      <dgm:spPr/>
      <dgm:t>
        <a:bodyPr/>
        <a:lstStyle/>
        <a:p>
          <a:endParaRPr lang="es-ES_tradnl"/>
        </a:p>
      </dgm:t>
    </dgm:pt>
    <dgm:pt modelId="{8A07BCDF-5515-1347-A2E2-4FC01ADA5EE4}">
      <dgm:prSet phldrT="[Texto]" custT="1">
        <dgm:style>
          <a:lnRef idx="2">
            <a:schemeClr val="accent3"/>
          </a:lnRef>
          <a:fillRef idx="1">
            <a:schemeClr val="lt1"/>
          </a:fillRef>
          <a:effectRef idx="0">
            <a:schemeClr val="accent3"/>
          </a:effectRef>
          <a:fontRef idx="minor">
            <a:schemeClr val="dk1"/>
          </a:fontRef>
        </dgm:style>
      </dgm:prSet>
      <dgm:spPr/>
      <dgm:t>
        <a:bodyPr/>
        <a:lstStyle/>
        <a:p>
          <a:pPr algn="ctr"/>
          <a:r>
            <a:rPr lang="es-ES" sz="1000" dirty="0" smtClean="0">
              <a:latin typeface="Times New Roman" charset="0"/>
              <a:ea typeface="Times New Roman" charset="0"/>
              <a:cs typeface="Times New Roman" charset="0"/>
            </a:rPr>
            <a:t>Permite la transferencia de datos entre dos servidores de PI. Una vez que la interfaz se ha configurado con la PI UCI: </a:t>
          </a:r>
          <a:endParaRPr lang="es-ES_tradnl" sz="1000" dirty="0">
            <a:latin typeface="Times New Roman" charset="0"/>
            <a:ea typeface="Times New Roman" charset="0"/>
            <a:cs typeface="Times New Roman" charset="0"/>
          </a:endParaRPr>
        </a:p>
      </dgm:t>
    </dgm:pt>
    <dgm:pt modelId="{ACDE9237-7AAE-5C4F-861D-A8912B48C98B}" type="parTrans" cxnId="{90BF1C14-051D-9C45-872F-34BDF826DDC5}">
      <dgm:prSet/>
      <dgm:spPr/>
      <dgm:t>
        <a:bodyPr/>
        <a:lstStyle/>
        <a:p>
          <a:endParaRPr lang="es-ES_tradnl">
            <a:latin typeface="Times New Roman" charset="0"/>
            <a:ea typeface="Times New Roman" charset="0"/>
            <a:cs typeface="Times New Roman" charset="0"/>
          </a:endParaRPr>
        </a:p>
      </dgm:t>
    </dgm:pt>
    <dgm:pt modelId="{56D13863-B5B9-E745-892B-1DFE76F23E6B}" type="sibTrans" cxnId="{90BF1C14-051D-9C45-872F-34BDF826DDC5}">
      <dgm:prSet/>
      <dgm:spPr/>
      <dgm:t>
        <a:bodyPr/>
        <a:lstStyle/>
        <a:p>
          <a:endParaRPr lang="es-ES_tradnl">
            <a:latin typeface="Times New Roman" charset="0"/>
            <a:ea typeface="Times New Roman" charset="0"/>
            <a:cs typeface="Times New Roman" charset="0"/>
          </a:endParaRPr>
        </a:p>
      </dgm:t>
    </dgm:pt>
    <dgm:pt modelId="{375CA612-2A40-DE49-A103-620346CC8857}">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S" sz="1000" dirty="0" smtClean="0">
              <a:latin typeface="Times New Roman" charset="0"/>
              <a:ea typeface="Times New Roman" charset="0"/>
              <a:cs typeface="Times New Roman" charset="0"/>
            </a:rPr>
            <a:t>Configure todos los parámetros de la interfaz.</a:t>
          </a:r>
          <a:endParaRPr lang="es-ES_tradnl" sz="1000" dirty="0" smtClean="0">
            <a:latin typeface="Times New Roman" charset="0"/>
            <a:ea typeface="Times New Roman" charset="0"/>
            <a:cs typeface="Times New Roman" charset="0"/>
          </a:endParaRPr>
        </a:p>
        <a:p>
          <a:r>
            <a:rPr lang="es-ES" sz="1000" dirty="0" smtClean="0">
              <a:latin typeface="Times New Roman" charset="0"/>
              <a:ea typeface="Times New Roman" charset="0"/>
              <a:cs typeface="Times New Roman" charset="0"/>
            </a:rPr>
            <a:t>Administrar, iniciar y detener el servicio de interfaz e iniciar/detener una interfaz interactiva.</a:t>
          </a:r>
          <a:endParaRPr lang="es-ES_tradnl" sz="1000" dirty="0" smtClean="0">
            <a:latin typeface="Times New Roman" charset="0"/>
            <a:ea typeface="Times New Roman" charset="0"/>
            <a:cs typeface="Times New Roman" charset="0"/>
          </a:endParaRPr>
        </a:p>
      </dgm:t>
    </dgm:pt>
    <dgm:pt modelId="{D588252E-5A30-DE41-A2FD-E2676862A2AB}" type="parTrans" cxnId="{07909444-95B2-0140-B2D8-73928070E69F}">
      <dgm:prSet/>
      <dgm:spPr/>
      <dgm:t>
        <a:bodyPr/>
        <a:lstStyle/>
        <a:p>
          <a:endParaRPr lang="es-ES_tradnl">
            <a:latin typeface="Times New Roman" charset="0"/>
            <a:ea typeface="Times New Roman" charset="0"/>
            <a:cs typeface="Times New Roman" charset="0"/>
          </a:endParaRPr>
        </a:p>
      </dgm:t>
    </dgm:pt>
    <dgm:pt modelId="{B9F4A8A7-5690-9946-9CBF-1EED2D476011}" type="sibTrans" cxnId="{07909444-95B2-0140-B2D8-73928070E69F}">
      <dgm:prSet/>
      <dgm:spPr/>
      <dgm:t>
        <a:bodyPr/>
        <a:lstStyle/>
        <a:p>
          <a:endParaRPr lang="es-ES_tradnl">
            <a:latin typeface="Times New Roman" charset="0"/>
            <a:ea typeface="Times New Roman" charset="0"/>
            <a:cs typeface="Times New Roman" charset="0"/>
          </a:endParaRPr>
        </a:p>
      </dgm:t>
    </dgm:pt>
    <dgm:pt modelId="{0F4C1242-A109-2848-B0E7-BB9E61409DB3}">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S" sz="1000" dirty="0" smtClean="0">
              <a:latin typeface="Times New Roman" charset="0"/>
              <a:ea typeface="Times New Roman" charset="0"/>
              <a:cs typeface="Times New Roman" charset="0"/>
            </a:rPr>
            <a:t>Traslado tanto de datos en tiempo real e histórico y cualquier combinación de los dos.</a:t>
          </a:r>
          <a:endParaRPr lang="es-ES_tradnl" sz="1000" dirty="0" smtClean="0">
            <a:latin typeface="Times New Roman" charset="0"/>
            <a:ea typeface="Times New Roman" charset="0"/>
            <a:cs typeface="Times New Roman" charset="0"/>
          </a:endParaRPr>
        </a:p>
        <a:p>
          <a:r>
            <a:rPr lang="es-ES" sz="1000" dirty="0" smtClean="0">
              <a:latin typeface="Times New Roman" charset="0"/>
              <a:ea typeface="Times New Roman" charset="0"/>
              <a:cs typeface="Times New Roman" charset="0"/>
            </a:rPr>
            <a:t>Gestión de múltiples interfaces de PI.</a:t>
          </a:r>
          <a:endParaRPr lang="es-ES_tradnl" sz="1000" dirty="0">
            <a:latin typeface="Times New Roman" charset="0"/>
            <a:ea typeface="Times New Roman" charset="0"/>
            <a:cs typeface="Times New Roman" charset="0"/>
          </a:endParaRPr>
        </a:p>
      </dgm:t>
    </dgm:pt>
    <dgm:pt modelId="{9977ABBE-D777-AE4E-A0E1-B166618B7DD3}" type="parTrans" cxnId="{2BEE1631-2BD1-DE4D-A608-5BC7D03D3601}">
      <dgm:prSet/>
      <dgm:spPr/>
      <dgm:t>
        <a:bodyPr/>
        <a:lstStyle/>
        <a:p>
          <a:endParaRPr lang="es-ES_tradnl">
            <a:latin typeface="Times New Roman" charset="0"/>
            <a:ea typeface="Times New Roman" charset="0"/>
            <a:cs typeface="Times New Roman" charset="0"/>
          </a:endParaRPr>
        </a:p>
      </dgm:t>
    </dgm:pt>
    <dgm:pt modelId="{C40421CE-15CF-BF49-B558-2BF602DB5F84}" type="sibTrans" cxnId="{2BEE1631-2BD1-DE4D-A608-5BC7D03D3601}">
      <dgm:prSet/>
      <dgm:spPr/>
      <dgm:t>
        <a:bodyPr/>
        <a:lstStyle/>
        <a:p>
          <a:endParaRPr lang="es-ES_tradnl">
            <a:latin typeface="Times New Roman" charset="0"/>
            <a:ea typeface="Times New Roman" charset="0"/>
            <a:cs typeface="Times New Roman" charset="0"/>
          </a:endParaRPr>
        </a:p>
      </dgm:t>
    </dgm:pt>
    <dgm:pt modelId="{009DE7A3-B881-844A-8665-57032390CAEC}">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S" sz="1000" dirty="0" smtClean="0">
              <a:latin typeface="Times New Roman" charset="0"/>
              <a:ea typeface="Times New Roman" charset="0"/>
              <a:cs typeface="Times New Roman" charset="0"/>
            </a:rPr>
            <a:t>Buscar y ver los archivos de registro PIPC rápidamente.</a:t>
          </a:r>
          <a:endParaRPr lang="es-ES_tradnl" sz="1000" dirty="0" smtClean="0">
            <a:latin typeface="Times New Roman" charset="0"/>
            <a:ea typeface="Times New Roman" charset="0"/>
            <a:cs typeface="Times New Roman" charset="0"/>
          </a:endParaRPr>
        </a:p>
        <a:p>
          <a:r>
            <a:rPr lang="es-ES" sz="1000" dirty="0" smtClean="0">
              <a:latin typeface="Times New Roman" charset="0"/>
              <a:ea typeface="Times New Roman" charset="0"/>
              <a:cs typeface="Times New Roman" charset="0"/>
            </a:rPr>
            <a:t>Ejecutar diagnósticos de configuración de interfaz.</a:t>
          </a:r>
          <a:endParaRPr lang="es-ES_tradnl" sz="1000" dirty="0" smtClean="0">
            <a:latin typeface="Times New Roman" charset="0"/>
            <a:ea typeface="Times New Roman" charset="0"/>
            <a:cs typeface="Times New Roman" charset="0"/>
          </a:endParaRPr>
        </a:p>
      </dgm:t>
    </dgm:pt>
    <dgm:pt modelId="{45ECF935-0640-8640-A8C0-A752F1107D1F}" type="parTrans" cxnId="{E28D8887-A9DD-C14B-82D3-AFB9CFD6DAA5}">
      <dgm:prSet/>
      <dgm:spPr/>
      <dgm:t>
        <a:bodyPr/>
        <a:lstStyle/>
        <a:p>
          <a:endParaRPr lang="es-ES_tradnl">
            <a:latin typeface="Times New Roman" charset="0"/>
            <a:ea typeface="Times New Roman" charset="0"/>
            <a:cs typeface="Times New Roman" charset="0"/>
          </a:endParaRPr>
        </a:p>
      </dgm:t>
    </dgm:pt>
    <dgm:pt modelId="{56ED69E7-DCEB-3F4C-BE63-99AF933B5983}" type="sibTrans" cxnId="{E28D8887-A9DD-C14B-82D3-AFB9CFD6DAA5}">
      <dgm:prSet/>
      <dgm:spPr/>
      <dgm:t>
        <a:bodyPr/>
        <a:lstStyle/>
        <a:p>
          <a:endParaRPr lang="es-ES_tradnl">
            <a:latin typeface="Times New Roman" charset="0"/>
            <a:ea typeface="Times New Roman" charset="0"/>
            <a:cs typeface="Times New Roman" charset="0"/>
          </a:endParaRPr>
        </a:p>
      </dgm:t>
    </dgm:pt>
    <dgm:pt modelId="{82FA96DC-3F48-FB4A-B430-A1241343FD49}" type="pres">
      <dgm:prSet presAssocID="{D541F909-8C40-AB4E-92C2-CBA4076BF2AF}" presName="matrix" presStyleCnt="0">
        <dgm:presLayoutVars>
          <dgm:chMax val="1"/>
          <dgm:dir/>
          <dgm:resizeHandles val="exact"/>
        </dgm:presLayoutVars>
      </dgm:prSet>
      <dgm:spPr/>
      <dgm:t>
        <a:bodyPr/>
        <a:lstStyle/>
        <a:p>
          <a:endParaRPr lang="es-ES_tradnl"/>
        </a:p>
      </dgm:t>
    </dgm:pt>
    <dgm:pt modelId="{38F454E1-4552-FA48-87B0-7B7EC593471A}" type="pres">
      <dgm:prSet presAssocID="{D541F909-8C40-AB4E-92C2-CBA4076BF2AF}" presName="diamond" presStyleLbl="bgShp" presStyleIdx="0" presStyleCnt="1">
        <dgm:style>
          <a:lnRef idx="2">
            <a:schemeClr val="accent3">
              <a:shade val="50000"/>
            </a:schemeClr>
          </a:lnRef>
          <a:fillRef idx="1">
            <a:schemeClr val="accent3"/>
          </a:fillRef>
          <a:effectRef idx="0">
            <a:schemeClr val="accent3"/>
          </a:effectRef>
          <a:fontRef idx="minor">
            <a:schemeClr val="lt1"/>
          </a:fontRef>
        </dgm:style>
      </dgm:prSet>
      <dgm:spPr/>
    </dgm:pt>
    <dgm:pt modelId="{842B1075-1A0B-234D-8093-C56208D7126B}" type="pres">
      <dgm:prSet presAssocID="{D541F909-8C40-AB4E-92C2-CBA4076BF2AF}" presName="quad1" presStyleLbl="node1" presStyleIdx="0" presStyleCnt="4">
        <dgm:presLayoutVars>
          <dgm:chMax val="0"/>
          <dgm:chPref val="0"/>
          <dgm:bulletEnabled val="1"/>
        </dgm:presLayoutVars>
      </dgm:prSet>
      <dgm:spPr/>
      <dgm:t>
        <a:bodyPr/>
        <a:lstStyle/>
        <a:p>
          <a:endParaRPr lang="es-ES_tradnl"/>
        </a:p>
      </dgm:t>
    </dgm:pt>
    <dgm:pt modelId="{58454450-4BEC-864C-A7D5-124A2E04F971}" type="pres">
      <dgm:prSet presAssocID="{D541F909-8C40-AB4E-92C2-CBA4076BF2AF}" presName="quad2" presStyleLbl="node1" presStyleIdx="1" presStyleCnt="4">
        <dgm:presLayoutVars>
          <dgm:chMax val="0"/>
          <dgm:chPref val="0"/>
          <dgm:bulletEnabled val="1"/>
        </dgm:presLayoutVars>
      </dgm:prSet>
      <dgm:spPr/>
      <dgm:t>
        <a:bodyPr/>
        <a:lstStyle/>
        <a:p>
          <a:endParaRPr lang="es-ES_tradnl"/>
        </a:p>
      </dgm:t>
    </dgm:pt>
    <dgm:pt modelId="{BCAE4B5F-E102-8648-9395-7092E1DEBEA7}" type="pres">
      <dgm:prSet presAssocID="{D541F909-8C40-AB4E-92C2-CBA4076BF2AF}" presName="quad3" presStyleLbl="node1" presStyleIdx="2" presStyleCnt="4" custScaleY="114033">
        <dgm:presLayoutVars>
          <dgm:chMax val="0"/>
          <dgm:chPref val="0"/>
          <dgm:bulletEnabled val="1"/>
        </dgm:presLayoutVars>
      </dgm:prSet>
      <dgm:spPr/>
      <dgm:t>
        <a:bodyPr/>
        <a:lstStyle/>
        <a:p>
          <a:endParaRPr lang="es-ES_tradnl"/>
        </a:p>
      </dgm:t>
    </dgm:pt>
    <dgm:pt modelId="{87F2A04E-4B98-824A-9752-035BAC4DA758}" type="pres">
      <dgm:prSet presAssocID="{D541F909-8C40-AB4E-92C2-CBA4076BF2AF}" presName="quad4" presStyleLbl="node1" presStyleIdx="3" presStyleCnt="4" custScaleY="114033">
        <dgm:presLayoutVars>
          <dgm:chMax val="0"/>
          <dgm:chPref val="0"/>
          <dgm:bulletEnabled val="1"/>
        </dgm:presLayoutVars>
      </dgm:prSet>
      <dgm:spPr/>
      <dgm:t>
        <a:bodyPr/>
        <a:lstStyle/>
        <a:p>
          <a:endParaRPr lang="es-ES_tradnl"/>
        </a:p>
      </dgm:t>
    </dgm:pt>
  </dgm:ptLst>
  <dgm:cxnLst>
    <dgm:cxn modelId="{13EE1E01-79C2-AB42-8883-289DDD96A8A0}" type="presOf" srcId="{D541F909-8C40-AB4E-92C2-CBA4076BF2AF}" destId="{82FA96DC-3F48-FB4A-B430-A1241343FD49}" srcOrd="0" destOrd="0" presId="urn:microsoft.com/office/officeart/2005/8/layout/matrix3"/>
    <dgm:cxn modelId="{9FDA34BD-5921-F644-A154-F77DE7A40320}" type="presOf" srcId="{009DE7A3-B881-844A-8665-57032390CAEC}" destId="{87F2A04E-4B98-824A-9752-035BAC4DA758}" srcOrd="0" destOrd="0" presId="urn:microsoft.com/office/officeart/2005/8/layout/matrix3"/>
    <dgm:cxn modelId="{43CBDFFF-A83B-264C-B136-02109B1DE5B2}" type="presOf" srcId="{375CA612-2A40-DE49-A103-620346CC8857}" destId="{58454450-4BEC-864C-A7D5-124A2E04F971}" srcOrd="0" destOrd="0" presId="urn:microsoft.com/office/officeart/2005/8/layout/matrix3"/>
    <dgm:cxn modelId="{E28D8887-A9DD-C14B-82D3-AFB9CFD6DAA5}" srcId="{D541F909-8C40-AB4E-92C2-CBA4076BF2AF}" destId="{009DE7A3-B881-844A-8665-57032390CAEC}" srcOrd="3" destOrd="0" parTransId="{45ECF935-0640-8640-A8C0-A752F1107D1F}" sibTransId="{56ED69E7-DCEB-3F4C-BE63-99AF933B5983}"/>
    <dgm:cxn modelId="{336CA9F7-B4C0-B04A-B6E5-9C7AF218C592}" type="presOf" srcId="{8A07BCDF-5515-1347-A2E2-4FC01ADA5EE4}" destId="{842B1075-1A0B-234D-8093-C56208D7126B}" srcOrd="0" destOrd="0" presId="urn:microsoft.com/office/officeart/2005/8/layout/matrix3"/>
    <dgm:cxn modelId="{2BEE1631-2BD1-DE4D-A608-5BC7D03D3601}" srcId="{D541F909-8C40-AB4E-92C2-CBA4076BF2AF}" destId="{0F4C1242-A109-2848-B0E7-BB9E61409DB3}" srcOrd="2" destOrd="0" parTransId="{9977ABBE-D777-AE4E-A0E1-B166618B7DD3}" sibTransId="{C40421CE-15CF-BF49-B558-2BF602DB5F84}"/>
    <dgm:cxn modelId="{07909444-95B2-0140-B2D8-73928070E69F}" srcId="{D541F909-8C40-AB4E-92C2-CBA4076BF2AF}" destId="{375CA612-2A40-DE49-A103-620346CC8857}" srcOrd="1" destOrd="0" parTransId="{D588252E-5A30-DE41-A2FD-E2676862A2AB}" sibTransId="{B9F4A8A7-5690-9946-9CBF-1EED2D476011}"/>
    <dgm:cxn modelId="{90BF1C14-051D-9C45-872F-34BDF826DDC5}" srcId="{D541F909-8C40-AB4E-92C2-CBA4076BF2AF}" destId="{8A07BCDF-5515-1347-A2E2-4FC01ADA5EE4}" srcOrd="0" destOrd="0" parTransId="{ACDE9237-7AAE-5C4F-861D-A8912B48C98B}" sibTransId="{56D13863-B5B9-E745-892B-1DFE76F23E6B}"/>
    <dgm:cxn modelId="{11D597BF-93D6-4244-A425-6DC026C9FB60}" type="presOf" srcId="{0F4C1242-A109-2848-B0E7-BB9E61409DB3}" destId="{BCAE4B5F-E102-8648-9395-7092E1DEBEA7}" srcOrd="0" destOrd="0" presId="urn:microsoft.com/office/officeart/2005/8/layout/matrix3"/>
    <dgm:cxn modelId="{E55F7364-37E5-244A-8CB4-01E03116C153}" type="presParOf" srcId="{82FA96DC-3F48-FB4A-B430-A1241343FD49}" destId="{38F454E1-4552-FA48-87B0-7B7EC593471A}" srcOrd="0" destOrd="0" presId="urn:microsoft.com/office/officeart/2005/8/layout/matrix3"/>
    <dgm:cxn modelId="{A137B33E-A27E-194A-872E-58C2E33F37C1}" type="presParOf" srcId="{82FA96DC-3F48-FB4A-B430-A1241343FD49}" destId="{842B1075-1A0B-234D-8093-C56208D7126B}" srcOrd="1" destOrd="0" presId="urn:microsoft.com/office/officeart/2005/8/layout/matrix3"/>
    <dgm:cxn modelId="{06EE40D4-BD7D-E040-BB8E-61CF88DC6CB0}" type="presParOf" srcId="{82FA96DC-3F48-FB4A-B430-A1241343FD49}" destId="{58454450-4BEC-864C-A7D5-124A2E04F971}" srcOrd="2" destOrd="0" presId="urn:microsoft.com/office/officeart/2005/8/layout/matrix3"/>
    <dgm:cxn modelId="{5AD9D928-D37A-9243-8C1D-82433307D504}" type="presParOf" srcId="{82FA96DC-3F48-FB4A-B430-A1241343FD49}" destId="{BCAE4B5F-E102-8648-9395-7092E1DEBEA7}" srcOrd="3" destOrd="0" presId="urn:microsoft.com/office/officeart/2005/8/layout/matrix3"/>
    <dgm:cxn modelId="{D3C291BF-5A7F-C243-913A-1A8F0AFA63B6}" type="presParOf" srcId="{82FA96DC-3F48-FB4A-B430-A1241343FD49}" destId="{87F2A04E-4B98-824A-9752-035BAC4DA758}"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DC3B5E-CACF-0D40-AA57-B18F40EA3640}" type="doc">
      <dgm:prSet loTypeId="urn:microsoft.com/office/officeart/2008/layout/VerticalCurvedList" loCatId="" qsTypeId="urn:microsoft.com/office/officeart/2005/8/quickstyle/simple5" qsCatId="simple" csTypeId="urn:microsoft.com/office/officeart/2005/8/colors/accent3_3" csCatId="accent3" phldr="1"/>
      <dgm:spPr/>
      <dgm:t>
        <a:bodyPr/>
        <a:lstStyle/>
        <a:p>
          <a:endParaRPr lang="es-ES_tradnl"/>
        </a:p>
      </dgm:t>
    </dgm:pt>
    <dgm:pt modelId="{28B35DBA-4B38-574F-B306-0F340384A0EB}">
      <dgm:prSet phldrT="[Texto]"/>
      <dgm:spPr/>
      <dgm:t>
        <a:bodyPr/>
        <a:lstStyle/>
        <a:p>
          <a:pPr algn="just"/>
          <a:r>
            <a:rPr lang="es-ES" dirty="0" smtClean="0">
              <a:solidFill>
                <a:schemeClr val="tx1"/>
              </a:solidFill>
              <a:latin typeface="Times New Roman" charset="0"/>
              <a:ea typeface="Times New Roman" charset="0"/>
              <a:cs typeface="Times New Roman" charset="0"/>
            </a:rPr>
            <a:t>El sujeto de control debe entregar la información requerida por los especialistas del CMCH.</a:t>
          </a:r>
          <a:endParaRPr lang="es-ES_tradnl" dirty="0">
            <a:solidFill>
              <a:schemeClr val="tx1"/>
            </a:solidFill>
            <a:latin typeface="Times New Roman" charset="0"/>
            <a:ea typeface="Times New Roman" charset="0"/>
            <a:cs typeface="Times New Roman" charset="0"/>
          </a:endParaRPr>
        </a:p>
      </dgm:t>
    </dgm:pt>
    <dgm:pt modelId="{12DC0C21-4BC9-3E4F-B41B-8B34124DF5E3}" type="parTrans" cxnId="{3836A536-9A09-BD40-8A86-F736D1A07F4F}">
      <dgm:prSet/>
      <dgm:spPr/>
      <dgm:t>
        <a:bodyPr/>
        <a:lstStyle/>
        <a:p>
          <a:pPr algn="just"/>
          <a:endParaRPr lang="es-ES_tradnl">
            <a:solidFill>
              <a:schemeClr val="tx1"/>
            </a:solidFill>
            <a:latin typeface="Times New Roman" charset="0"/>
            <a:ea typeface="Times New Roman" charset="0"/>
            <a:cs typeface="Times New Roman" charset="0"/>
          </a:endParaRPr>
        </a:p>
      </dgm:t>
    </dgm:pt>
    <dgm:pt modelId="{CD57824E-B799-9E4C-8382-60BEA59311D7}" type="sibTrans" cxnId="{3836A536-9A09-BD40-8A86-F736D1A07F4F}">
      <dgm:prSet/>
      <dgm:spPr/>
      <dgm:t>
        <a:bodyPr/>
        <a:lstStyle/>
        <a:p>
          <a:pPr algn="just"/>
          <a:endParaRPr lang="es-ES_tradnl">
            <a:solidFill>
              <a:schemeClr val="tx1"/>
            </a:solidFill>
            <a:latin typeface="Times New Roman" charset="0"/>
            <a:ea typeface="Times New Roman" charset="0"/>
            <a:cs typeface="Times New Roman" charset="0"/>
          </a:endParaRPr>
        </a:p>
      </dgm:t>
    </dgm:pt>
    <dgm:pt modelId="{3108A1CB-5EC2-D142-B399-5B994103ACE8}">
      <dgm:prSet phldrT="[Texto]"/>
      <dgm:spPr/>
      <dgm:t>
        <a:bodyPr/>
        <a:lstStyle/>
        <a:p>
          <a:pPr algn="just"/>
          <a:r>
            <a:rPr lang="es-ES" dirty="0" smtClean="0">
              <a:solidFill>
                <a:schemeClr val="tx1"/>
              </a:solidFill>
              <a:latin typeface="Times New Roman" charset="0"/>
              <a:ea typeface="Times New Roman" charset="0"/>
              <a:cs typeface="Times New Roman" charset="0"/>
            </a:rPr>
            <a:t>Las aplicaciones y protocolos de comunicación utilizadas por el sujeto de control deben ser compatibles con el del CMCH.</a:t>
          </a:r>
          <a:endParaRPr lang="es-ES_tradnl" dirty="0">
            <a:solidFill>
              <a:schemeClr val="tx1"/>
            </a:solidFill>
            <a:latin typeface="Times New Roman" charset="0"/>
            <a:ea typeface="Times New Roman" charset="0"/>
            <a:cs typeface="Times New Roman" charset="0"/>
          </a:endParaRPr>
        </a:p>
      </dgm:t>
    </dgm:pt>
    <dgm:pt modelId="{AA100FFD-475C-0C49-80C3-C8BA8B695DC5}" type="parTrans" cxnId="{E4E84126-3616-7D48-9B18-4F2661F7AB42}">
      <dgm:prSet/>
      <dgm:spPr/>
      <dgm:t>
        <a:bodyPr/>
        <a:lstStyle/>
        <a:p>
          <a:pPr algn="just"/>
          <a:endParaRPr lang="es-ES_tradnl">
            <a:solidFill>
              <a:schemeClr val="tx1"/>
            </a:solidFill>
            <a:latin typeface="Times New Roman" charset="0"/>
            <a:ea typeface="Times New Roman" charset="0"/>
            <a:cs typeface="Times New Roman" charset="0"/>
          </a:endParaRPr>
        </a:p>
      </dgm:t>
    </dgm:pt>
    <dgm:pt modelId="{CF292EB7-ACD8-124E-8858-FDFD9506B61A}" type="sibTrans" cxnId="{E4E84126-3616-7D48-9B18-4F2661F7AB42}">
      <dgm:prSet/>
      <dgm:spPr/>
      <dgm:t>
        <a:bodyPr/>
        <a:lstStyle/>
        <a:p>
          <a:pPr algn="just"/>
          <a:endParaRPr lang="es-ES_tradnl">
            <a:solidFill>
              <a:schemeClr val="tx1"/>
            </a:solidFill>
            <a:latin typeface="Times New Roman" charset="0"/>
            <a:ea typeface="Times New Roman" charset="0"/>
            <a:cs typeface="Times New Roman" charset="0"/>
          </a:endParaRPr>
        </a:p>
      </dgm:t>
    </dgm:pt>
    <dgm:pt modelId="{3AC7F8D2-29CC-0B40-BE86-EFA83D3D5F83}">
      <dgm:prSet phldrT="[Texto]"/>
      <dgm:spPr/>
      <dgm:t>
        <a:bodyPr/>
        <a:lstStyle/>
        <a:p>
          <a:pPr algn="just"/>
          <a:r>
            <a:rPr lang="es-ES" dirty="0" smtClean="0">
              <a:solidFill>
                <a:schemeClr val="tx1"/>
              </a:solidFill>
              <a:latin typeface="Times New Roman" charset="0"/>
              <a:ea typeface="Times New Roman" charset="0"/>
              <a:cs typeface="Times New Roman" charset="0"/>
            </a:rPr>
            <a:t>Garantizar la seguridad de la información entregada al CMCH.</a:t>
          </a:r>
          <a:endParaRPr lang="es-ES_tradnl" dirty="0">
            <a:solidFill>
              <a:schemeClr val="tx1"/>
            </a:solidFill>
            <a:latin typeface="Times New Roman" charset="0"/>
            <a:ea typeface="Times New Roman" charset="0"/>
            <a:cs typeface="Times New Roman" charset="0"/>
          </a:endParaRPr>
        </a:p>
      </dgm:t>
    </dgm:pt>
    <dgm:pt modelId="{1B2417F1-9FC4-7940-BAAE-AD7FB71B705D}" type="parTrans" cxnId="{55CCF5F4-4090-A240-8C85-A08C309194CE}">
      <dgm:prSet/>
      <dgm:spPr/>
      <dgm:t>
        <a:bodyPr/>
        <a:lstStyle/>
        <a:p>
          <a:pPr algn="just"/>
          <a:endParaRPr lang="es-ES_tradnl">
            <a:solidFill>
              <a:schemeClr val="tx1"/>
            </a:solidFill>
            <a:latin typeface="Times New Roman" charset="0"/>
            <a:ea typeface="Times New Roman" charset="0"/>
            <a:cs typeface="Times New Roman" charset="0"/>
          </a:endParaRPr>
        </a:p>
      </dgm:t>
    </dgm:pt>
    <dgm:pt modelId="{140CE9F0-49CC-9A48-AD6D-79AFB09A6094}" type="sibTrans" cxnId="{55CCF5F4-4090-A240-8C85-A08C309194CE}">
      <dgm:prSet/>
      <dgm:spPr/>
      <dgm:t>
        <a:bodyPr/>
        <a:lstStyle/>
        <a:p>
          <a:pPr algn="just"/>
          <a:endParaRPr lang="es-ES_tradnl">
            <a:solidFill>
              <a:schemeClr val="tx1"/>
            </a:solidFill>
            <a:latin typeface="Times New Roman" charset="0"/>
            <a:ea typeface="Times New Roman" charset="0"/>
            <a:cs typeface="Times New Roman" charset="0"/>
          </a:endParaRPr>
        </a:p>
      </dgm:t>
    </dgm:pt>
    <dgm:pt modelId="{2BE06FC6-33D9-DF4B-8CD0-252DFDBE6F1B}">
      <dgm:prSet/>
      <dgm:spPr/>
      <dgm:t>
        <a:bodyPr/>
        <a:lstStyle/>
        <a:p>
          <a:pPr algn="just"/>
          <a:r>
            <a:rPr lang="es-ES" dirty="0" smtClean="0">
              <a:solidFill>
                <a:schemeClr val="tx1"/>
              </a:solidFill>
              <a:latin typeface="Times New Roman" charset="0"/>
              <a:ea typeface="Times New Roman" charset="0"/>
              <a:cs typeface="Times New Roman" charset="0"/>
            </a:rPr>
            <a:t>Garantizar un enlace de datos con una disponibilidad del 99.8% hasta el data center del CMCH.</a:t>
          </a:r>
          <a:endParaRPr lang="es-ES_tradnl" dirty="0">
            <a:solidFill>
              <a:schemeClr val="tx1"/>
            </a:solidFill>
            <a:latin typeface="Times New Roman" charset="0"/>
            <a:ea typeface="Times New Roman" charset="0"/>
            <a:cs typeface="Times New Roman" charset="0"/>
          </a:endParaRPr>
        </a:p>
      </dgm:t>
    </dgm:pt>
    <dgm:pt modelId="{199C9D7C-1C0A-FC43-A2F7-4BD1BEBC72D4}" type="parTrans" cxnId="{BD94FBA9-1B44-9C47-9D71-C4DFA81E6DED}">
      <dgm:prSet/>
      <dgm:spPr/>
      <dgm:t>
        <a:bodyPr/>
        <a:lstStyle/>
        <a:p>
          <a:pPr algn="just"/>
          <a:endParaRPr lang="es-ES_tradnl">
            <a:solidFill>
              <a:schemeClr val="tx1"/>
            </a:solidFill>
            <a:latin typeface="Times New Roman" charset="0"/>
            <a:ea typeface="Times New Roman" charset="0"/>
            <a:cs typeface="Times New Roman" charset="0"/>
          </a:endParaRPr>
        </a:p>
      </dgm:t>
    </dgm:pt>
    <dgm:pt modelId="{77B940A9-1D28-574C-8918-66DEF7CD5C20}" type="sibTrans" cxnId="{BD94FBA9-1B44-9C47-9D71-C4DFA81E6DED}">
      <dgm:prSet/>
      <dgm:spPr/>
      <dgm:t>
        <a:bodyPr/>
        <a:lstStyle/>
        <a:p>
          <a:pPr algn="just"/>
          <a:endParaRPr lang="es-ES_tradnl">
            <a:solidFill>
              <a:schemeClr val="tx1"/>
            </a:solidFill>
            <a:latin typeface="Times New Roman" charset="0"/>
            <a:ea typeface="Times New Roman" charset="0"/>
            <a:cs typeface="Times New Roman" charset="0"/>
          </a:endParaRPr>
        </a:p>
      </dgm:t>
    </dgm:pt>
    <dgm:pt modelId="{0384DB4C-B82E-B648-BD9F-621BCFB792FB}">
      <dgm:prSet/>
      <dgm:spPr/>
      <dgm:t>
        <a:bodyPr/>
        <a:lstStyle/>
        <a:p>
          <a:pPr algn="just"/>
          <a:r>
            <a:rPr lang="es-ES" dirty="0" smtClean="0">
              <a:solidFill>
                <a:schemeClr val="tx1"/>
              </a:solidFill>
              <a:latin typeface="Times New Roman" charset="0"/>
              <a:ea typeface="Times New Roman" charset="0"/>
              <a:cs typeface="Times New Roman" charset="0"/>
            </a:rPr>
            <a:t>El sujeto de control a ser integrado debe tener en su mayoría, procesos automatizados, para poder enviar dichas señales al Data Center de la ARCH.</a:t>
          </a:r>
          <a:endParaRPr lang="es-ES_tradnl" dirty="0">
            <a:solidFill>
              <a:schemeClr val="tx1"/>
            </a:solidFill>
            <a:latin typeface="Times New Roman" charset="0"/>
            <a:ea typeface="Times New Roman" charset="0"/>
            <a:cs typeface="Times New Roman" charset="0"/>
          </a:endParaRPr>
        </a:p>
      </dgm:t>
    </dgm:pt>
    <dgm:pt modelId="{8B401C8F-9843-0640-B5DE-B81589BE594F}" type="parTrans" cxnId="{39C4C1BC-476B-414E-AD5A-5719A98A574F}">
      <dgm:prSet/>
      <dgm:spPr/>
      <dgm:t>
        <a:bodyPr/>
        <a:lstStyle/>
        <a:p>
          <a:pPr algn="just"/>
          <a:endParaRPr lang="es-ES_tradnl">
            <a:solidFill>
              <a:schemeClr val="tx1"/>
            </a:solidFill>
            <a:latin typeface="Times New Roman" charset="0"/>
            <a:ea typeface="Times New Roman" charset="0"/>
            <a:cs typeface="Times New Roman" charset="0"/>
          </a:endParaRPr>
        </a:p>
      </dgm:t>
    </dgm:pt>
    <dgm:pt modelId="{3825BA82-0BAC-C24E-A0B4-69C8B27F56C1}" type="sibTrans" cxnId="{39C4C1BC-476B-414E-AD5A-5719A98A574F}">
      <dgm:prSet/>
      <dgm:spPr/>
      <dgm:t>
        <a:bodyPr/>
        <a:lstStyle/>
        <a:p>
          <a:pPr algn="just"/>
          <a:endParaRPr lang="es-ES_tradnl">
            <a:solidFill>
              <a:schemeClr val="tx1"/>
            </a:solidFill>
            <a:latin typeface="Times New Roman" charset="0"/>
            <a:ea typeface="Times New Roman" charset="0"/>
            <a:cs typeface="Times New Roman" charset="0"/>
          </a:endParaRPr>
        </a:p>
      </dgm:t>
    </dgm:pt>
    <dgm:pt modelId="{B25F2A45-DEDD-C949-A0CF-516C8AB58822}" type="pres">
      <dgm:prSet presAssocID="{90DC3B5E-CACF-0D40-AA57-B18F40EA3640}" presName="Name0" presStyleCnt="0">
        <dgm:presLayoutVars>
          <dgm:chMax val="7"/>
          <dgm:chPref val="7"/>
          <dgm:dir/>
        </dgm:presLayoutVars>
      </dgm:prSet>
      <dgm:spPr/>
      <dgm:t>
        <a:bodyPr/>
        <a:lstStyle/>
        <a:p>
          <a:endParaRPr lang="es-ES_tradnl"/>
        </a:p>
      </dgm:t>
    </dgm:pt>
    <dgm:pt modelId="{5BC5C0DD-FD28-4B4A-B0F6-E6D3A13B6315}" type="pres">
      <dgm:prSet presAssocID="{90DC3B5E-CACF-0D40-AA57-B18F40EA3640}" presName="Name1" presStyleCnt="0"/>
      <dgm:spPr/>
    </dgm:pt>
    <dgm:pt modelId="{70B50372-8B27-614B-858A-DC36182A9D57}" type="pres">
      <dgm:prSet presAssocID="{90DC3B5E-CACF-0D40-AA57-B18F40EA3640}" presName="cycle" presStyleCnt="0"/>
      <dgm:spPr/>
    </dgm:pt>
    <dgm:pt modelId="{09392F97-A010-D84C-B9A9-FCA96E36D9FB}" type="pres">
      <dgm:prSet presAssocID="{90DC3B5E-CACF-0D40-AA57-B18F40EA3640}" presName="srcNode" presStyleLbl="node1" presStyleIdx="0" presStyleCnt="5"/>
      <dgm:spPr/>
    </dgm:pt>
    <dgm:pt modelId="{69B38A1C-5BFE-C749-931B-F85634D7B19C}" type="pres">
      <dgm:prSet presAssocID="{90DC3B5E-CACF-0D40-AA57-B18F40EA3640}" presName="conn" presStyleLbl="parChTrans1D2" presStyleIdx="0" presStyleCnt="1"/>
      <dgm:spPr/>
      <dgm:t>
        <a:bodyPr/>
        <a:lstStyle/>
        <a:p>
          <a:endParaRPr lang="es-ES_tradnl"/>
        </a:p>
      </dgm:t>
    </dgm:pt>
    <dgm:pt modelId="{1C83EB4B-36C1-9349-8A4E-72C2363441F6}" type="pres">
      <dgm:prSet presAssocID="{90DC3B5E-CACF-0D40-AA57-B18F40EA3640}" presName="extraNode" presStyleLbl="node1" presStyleIdx="0" presStyleCnt="5"/>
      <dgm:spPr/>
    </dgm:pt>
    <dgm:pt modelId="{A2CA3111-FB81-444D-8EFA-A1782B9AD546}" type="pres">
      <dgm:prSet presAssocID="{90DC3B5E-CACF-0D40-AA57-B18F40EA3640}" presName="dstNode" presStyleLbl="node1" presStyleIdx="0" presStyleCnt="5"/>
      <dgm:spPr/>
    </dgm:pt>
    <dgm:pt modelId="{69818F24-9E4B-CE4C-8899-C87EEA4D5A08}" type="pres">
      <dgm:prSet presAssocID="{28B35DBA-4B38-574F-B306-0F340384A0EB}" presName="text_1" presStyleLbl="node1" presStyleIdx="0" presStyleCnt="5">
        <dgm:presLayoutVars>
          <dgm:bulletEnabled val="1"/>
        </dgm:presLayoutVars>
      </dgm:prSet>
      <dgm:spPr/>
      <dgm:t>
        <a:bodyPr/>
        <a:lstStyle/>
        <a:p>
          <a:endParaRPr lang="es-ES_tradnl"/>
        </a:p>
      </dgm:t>
    </dgm:pt>
    <dgm:pt modelId="{1094499E-A9C8-2840-B871-772D546AFC13}" type="pres">
      <dgm:prSet presAssocID="{28B35DBA-4B38-574F-B306-0F340384A0EB}" presName="accent_1" presStyleCnt="0"/>
      <dgm:spPr/>
    </dgm:pt>
    <dgm:pt modelId="{33126B5D-FB65-8A46-95DF-0B459A5899B1}" type="pres">
      <dgm:prSet presAssocID="{28B35DBA-4B38-574F-B306-0F340384A0EB}" presName="accentRepeatNode" presStyleLbl="solidFgAcc1" presStyleIdx="0" presStyleCnt="5"/>
      <dgm:spPr/>
    </dgm:pt>
    <dgm:pt modelId="{1A28CFC5-7F46-A24C-B213-98093EFBD362}" type="pres">
      <dgm:prSet presAssocID="{3108A1CB-5EC2-D142-B399-5B994103ACE8}" presName="text_2" presStyleLbl="node1" presStyleIdx="1" presStyleCnt="5">
        <dgm:presLayoutVars>
          <dgm:bulletEnabled val="1"/>
        </dgm:presLayoutVars>
      </dgm:prSet>
      <dgm:spPr/>
      <dgm:t>
        <a:bodyPr/>
        <a:lstStyle/>
        <a:p>
          <a:endParaRPr lang="es-ES_tradnl"/>
        </a:p>
      </dgm:t>
    </dgm:pt>
    <dgm:pt modelId="{B4C76D2D-AC20-9942-B4EB-66C6D2F217C3}" type="pres">
      <dgm:prSet presAssocID="{3108A1CB-5EC2-D142-B399-5B994103ACE8}" presName="accent_2" presStyleCnt="0"/>
      <dgm:spPr/>
    </dgm:pt>
    <dgm:pt modelId="{2875B68E-A8A6-4C44-945C-99506AF12FF3}" type="pres">
      <dgm:prSet presAssocID="{3108A1CB-5EC2-D142-B399-5B994103ACE8}" presName="accentRepeatNode" presStyleLbl="solidFgAcc1" presStyleIdx="1" presStyleCnt="5"/>
      <dgm:spPr/>
    </dgm:pt>
    <dgm:pt modelId="{68CC6774-D3D0-1540-99BC-E39F72478147}" type="pres">
      <dgm:prSet presAssocID="{3AC7F8D2-29CC-0B40-BE86-EFA83D3D5F83}" presName="text_3" presStyleLbl="node1" presStyleIdx="2" presStyleCnt="5">
        <dgm:presLayoutVars>
          <dgm:bulletEnabled val="1"/>
        </dgm:presLayoutVars>
      </dgm:prSet>
      <dgm:spPr/>
      <dgm:t>
        <a:bodyPr/>
        <a:lstStyle/>
        <a:p>
          <a:endParaRPr lang="es-ES_tradnl"/>
        </a:p>
      </dgm:t>
    </dgm:pt>
    <dgm:pt modelId="{939E3C7A-560D-824B-A96D-05AE1C9F9B71}" type="pres">
      <dgm:prSet presAssocID="{3AC7F8D2-29CC-0B40-BE86-EFA83D3D5F83}" presName="accent_3" presStyleCnt="0"/>
      <dgm:spPr/>
    </dgm:pt>
    <dgm:pt modelId="{5F1E78E3-5E3C-B84C-AC7B-2BC80DC22259}" type="pres">
      <dgm:prSet presAssocID="{3AC7F8D2-29CC-0B40-BE86-EFA83D3D5F83}" presName="accentRepeatNode" presStyleLbl="solidFgAcc1" presStyleIdx="2" presStyleCnt="5"/>
      <dgm:spPr/>
    </dgm:pt>
    <dgm:pt modelId="{8CD132C7-C09A-944E-A1DC-555028177C77}" type="pres">
      <dgm:prSet presAssocID="{2BE06FC6-33D9-DF4B-8CD0-252DFDBE6F1B}" presName="text_4" presStyleLbl="node1" presStyleIdx="3" presStyleCnt="5">
        <dgm:presLayoutVars>
          <dgm:bulletEnabled val="1"/>
        </dgm:presLayoutVars>
      </dgm:prSet>
      <dgm:spPr/>
      <dgm:t>
        <a:bodyPr/>
        <a:lstStyle/>
        <a:p>
          <a:endParaRPr lang="es-ES_tradnl"/>
        </a:p>
      </dgm:t>
    </dgm:pt>
    <dgm:pt modelId="{E4C7B6B4-8FA7-604A-BEA2-3E282F6000A0}" type="pres">
      <dgm:prSet presAssocID="{2BE06FC6-33D9-DF4B-8CD0-252DFDBE6F1B}" presName="accent_4" presStyleCnt="0"/>
      <dgm:spPr/>
    </dgm:pt>
    <dgm:pt modelId="{6BD7A1F3-5116-1F40-9423-4DE541C4D71D}" type="pres">
      <dgm:prSet presAssocID="{2BE06FC6-33D9-DF4B-8CD0-252DFDBE6F1B}" presName="accentRepeatNode" presStyleLbl="solidFgAcc1" presStyleIdx="3" presStyleCnt="5"/>
      <dgm:spPr/>
    </dgm:pt>
    <dgm:pt modelId="{133A3F64-A0D6-8145-AAC7-A4FBF1E6A29F}" type="pres">
      <dgm:prSet presAssocID="{0384DB4C-B82E-B648-BD9F-621BCFB792FB}" presName="text_5" presStyleLbl="node1" presStyleIdx="4" presStyleCnt="5">
        <dgm:presLayoutVars>
          <dgm:bulletEnabled val="1"/>
        </dgm:presLayoutVars>
      </dgm:prSet>
      <dgm:spPr/>
      <dgm:t>
        <a:bodyPr/>
        <a:lstStyle/>
        <a:p>
          <a:endParaRPr lang="es-ES_tradnl"/>
        </a:p>
      </dgm:t>
    </dgm:pt>
    <dgm:pt modelId="{1862B7A5-91B1-1140-ACD8-16385995EC06}" type="pres">
      <dgm:prSet presAssocID="{0384DB4C-B82E-B648-BD9F-621BCFB792FB}" presName="accent_5" presStyleCnt="0"/>
      <dgm:spPr/>
    </dgm:pt>
    <dgm:pt modelId="{E729EA64-4990-2E46-B9EA-A84FC3402B7C}" type="pres">
      <dgm:prSet presAssocID="{0384DB4C-B82E-B648-BD9F-621BCFB792FB}" presName="accentRepeatNode" presStyleLbl="solidFgAcc1" presStyleIdx="4" presStyleCnt="5"/>
      <dgm:spPr/>
    </dgm:pt>
  </dgm:ptLst>
  <dgm:cxnLst>
    <dgm:cxn modelId="{E4E84126-3616-7D48-9B18-4F2661F7AB42}" srcId="{90DC3B5E-CACF-0D40-AA57-B18F40EA3640}" destId="{3108A1CB-5EC2-D142-B399-5B994103ACE8}" srcOrd="1" destOrd="0" parTransId="{AA100FFD-475C-0C49-80C3-C8BA8B695DC5}" sibTransId="{CF292EB7-ACD8-124E-8858-FDFD9506B61A}"/>
    <dgm:cxn modelId="{39C4C1BC-476B-414E-AD5A-5719A98A574F}" srcId="{90DC3B5E-CACF-0D40-AA57-B18F40EA3640}" destId="{0384DB4C-B82E-B648-BD9F-621BCFB792FB}" srcOrd="4" destOrd="0" parTransId="{8B401C8F-9843-0640-B5DE-B81589BE594F}" sibTransId="{3825BA82-0BAC-C24E-A0B4-69C8B27F56C1}"/>
    <dgm:cxn modelId="{3836A536-9A09-BD40-8A86-F736D1A07F4F}" srcId="{90DC3B5E-CACF-0D40-AA57-B18F40EA3640}" destId="{28B35DBA-4B38-574F-B306-0F340384A0EB}" srcOrd="0" destOrd="0" parTransId="{12DC0C21-4BC9-3E4F-B41B-8B34124DF5E3}" sibTransId="{CD57824E-B799-9E4C-8382-60BEA59311D7}"/>
    <dgm:cxn modelId="{FA8CE1B5-03FD-FF4E-942E-8B8D8357B1BB}" type="presOf" srcId="{90DC3B5E-CACF-0D40-AA57-B18F40EA3640}" destId="{B25F2A45-DEDD-C949-A0CF-516C8AB58822}" srcOrd="0" destOrd="0" presId="urn:microsoft.com/office/officeart/2008/layout/VerticalCurvedList"/>
    <dgm:cxn modelId="{772E0EFE-347D-0548-B6BB-48343DC23C10}" type="presOf" srcId="{3AC7F8D2-29CC-0B40-BE86-EFA83D3D5F83}" destId="{68CC6774-D3D0-1540-99BC-E39F72478147}" srcOrd="0" destOrd="0" presId="urn:microsoft.com/office/officeart/2008/layout/VerticalCurvedList"/>
    <dgm:cxn modelId="{55CCF5F4-4090-A240-8C85-A08C309194CE}" srcId="{90DC3B5E-CACF-0D40-AA57-B18F40EA3640}" destId="{3AC7F8D2-29CC-0B40-BE86-EFA83D3D5F83}" srcOrd="2" destOrd="0" parTransId="{1B2417F1-9FC4-7940-BAAE-AD7FB71B705D}" sibTransId="{140CE9F0-49CC-9A48-AD6D-79AFB09A6094}"/>
    <dgm:cxn modelId="{4780DD85-1128-374D-9ACB-3D13C623FE4B}" type="presOf" srcId="{2BE06FC6-33D9-DF4B-8CD0-252DFDBE6F1B}" destId="{8CD132C7-C09A-944E-A1DC-555028177C77}" srcOrd="0" destOrd="0" presId="urn:microsoft.com/office/officeart/2008/layout/VerticalCurvedList"/>
    <dgm:cxn modelId="{D44DD41E-893E-844E-9D97-482C23E68C93}" type="presOf" srcId="{3108A1CB-5EC2-D142-B399-5B994103ACE8}" destId="{1A28CFC5-7F46-A24C-B213-98093EFBD362}" srcOrd="0" destOrd="0" presId="urn:microsoft.com/office/officeart/2008/layout/VerticalCurvedList"/>
    <dgm:cxn modelId="{D05402EF-293A-3149-8770-65E6DED1CB29}" type="presOf" srcId="{CD57824E-B799-9E4C-8382-60BEA59311D7}" destId="{69B38A1C-5BFE-C749-931B-F85634D7B19C}" srcOrd="0" destOrd="0" presId="urn:microsoft.com/office/officeart/2008/layout/VerticalCurvedList"/>
    <dgm:cxn modelId="{302ABFF7-03F6-2B4B-A83D-E4C24D0D2346}" type="presOf" srcId="{28B35DBA-4B38-574F-B306-0F340384A0EB}" destId="{69818F24-9E4B-CE4C-8899-C87EEA4D5A08}" srcOrd="0" destOrd="0" presId="urn:microsoft.com/office/officeart/2008/layout/VerticalCurvedList"/>
    <dgm:cxn modelId="{BD94FBA9-1B44-9C47-9D71-C4DFA81E6DED}" srcId="{90DC3B5E-CACF-0D40-AA57-B18F40EA3640}" destId="{2BE06FC6-33D9-DF4B-8CD0-252DFDBE6F1B}" srcOrd="3" destOrd="0" parTransId="{199C9D7C-1C0A-FC43-A2F7-4BD1BEBC72D4}" sibTransId="{77B940A9-1D28-574C-8918-66DEF7CD5C20}"/>
    <dgm:cxn modelId="{8B211141-BFD1-0241-B8A4-5A3F2B043D27}" type="presOf" srcId="{0384DB4C-B82E-B648-BD9F-621BCFB792FB}" destId="{133A3F64-A0D6-8145-AAC7-A4FBF1E6A29F}" srcOrd="0" destOrd="0" presId="urn:microsoft.com/office/officeart/2008/layout/VerticalCurvedList"/>
    <dgm:cxn modelId="{EC70DB23-C3EA-D741-83FB-92BBEFFA27E6}" type="presParOf" srcId="{B25F2A45-DEDD-C949-A0CF-516C8AB58822}" destId="{5BC5C0DD-FD28-4B4A-B0F6-E6D3A13B6315}" srcOrd="0" destOrd="0" presId="urn:microsoft.com/office/officeart/2008/layout/VerticalCurvedList"/>
    <dgm:cxn modelId="{BBEFE9D2-C8C5-5E44-980A-BC813F02C692}" type="presParOf" srcId="{5BC5C0DD-FD28-4B4A-B0F6-E6D3A13B6315}" destId="{70B50372-8B27-614B-858A-DC36182A9D57}" srcOrd="0" destOrd="0" presId="urn:microsoft.com/office/officeart/2008/layout/VerticalCurvedList"/>
    <dgm:cxn modelId="{32E57B5E-A194-5A46-85DA-BB5C03947ADC}" type="presParOf" srcId="{70B50372-8B27-614B-858A-DC36182A9D57}" destId="{09392F97-A010-D84C-B9A9-FCA96E36D9FB}" srcOrd="0" destOrd="0" presId="urn:microsoft.com/office/officeart/2008/layout/VerticalCurvedList"/>
    <dgm:cxn modelId="{4CC19742-049C-8A48-8FD3-F816D4F40065}" type="presParOf" srcId="{70B50372-8B27-614B-858A-DC36182A9D57}" destId="{69B38A1C-5BFE-C749-931B-F85634D7B19C}" srcOrd="1" destOrd="0" presId="urn:microsoft.com/office/officeart/2008/layout/VerticalCurvedList"/>
    <dgm:cxn modelId="{1FEF551E-A506-DE4B-970D-14C575803D86}" type="presParOf" srcId="{70B50372-8B27-614B-858A-DC36182A9D57}" destId="{1C83EB4B-36C1-9349-8A4E-72C2363441F6}" srcOrd="2" destOrd="0" presId="urn:microsoft.com/office/officeart/2008/layout/VerticalCurvedList"/>
    <dgm:cxn modelId="{044DA0FD-0616-E340-B1B5-1B42003FB618}" type="presParOf" srcId="{70B50372-8B27-614B-858A-DC36182A9D57}" destId="{A2CA3111-FB81-444D-8EFA-A1782B9AD546}" srcOrd="3" destOrd="0" presId="urn:microsoft.com/office/officeart/2008/layout/VerticalCurvedList"/>
    <dgm:cxn modelId="{EF51036A-26E7-E347-A766-63E7C9DC4AB4}" type="presParOf" srcId="{5BC5C0DD-FD28-4B4A-B0F6-E6D3A13B6315}" destId="{69818F24-9E4B-CE4C-8899-C87EEA4D5A08}" srcOrd="1" destOrd="0" presId="urn:microsoft.com/office/officeart/2008/layout/VerticalCurvedList"/>
    <dgm:cxn modelId="{C530374D-3E19-6C43-9A56-910DC8FAC3EE}" type="presParOf" srcId="{5BC5C0DD-FD28-4B4A-B0F6-E6D3A13B6315}" destId="{1094499E-A9C8-2840-B871-772D546AFC13}" srcOrd="2" destOrd="0" presId="urn:microsoft.com/office/officeart/2008/layout/VerticalCurvedList"/>
    <dgm:cxn modelId="{FEF11939-0D8C-4745-99C3-ECD7E7DA68C6}" type="presParOf" srcId="{1094499E-A9C8-2840-B871-772D546AFC13}" destId="{33126B5D-FB65-8A46-95DF-0B459A5899B1}" srcOrd="0" destOrd="0" presId="urn:microsoft.com/office/officeart/2008/layout/VerticalCurvedList"/>
    <dgm:cxn modelId="{EE72AA01-A875-4344-AF69-087D2174D683}" type="presParOf" srcId="{5BC5C0DD-FD28-4B4A-B0F6-E6D3A13B6315}" destId="{1A28CFC5-7F46-A24C-B213-98093EFBD362}" srcOrd="3" destOrd="0" presId="urn:microsoft.com/office/officeart/2008/layout/VerticalCurvedList"/>
    <dgm:cxn modelId="{AA2EDBB6-DE25-0741-AD79-FC7A29F5D393}" type="presParOf" srcId="{5BC5C0DD-FD28-4B4A-B0F6-E6D3A13B6315}" destId="{B4C76D2D-AC20-9942-B4EB-66C6D2F217C3}" srcOrd="4" destOrd="0" presId="urn:microsoft.com/office/officeart/2008/layout/VerticalCurvedList"/>
    <dgm:cxn modelId="{B91C9BA9-0BD3-6449-B7B0-9965D42F2215}" type="presParOf" srcId="{B4C76D2D-AC20-9942-B4EB-66C6D2F217C3}" destId="{2875B68E-A8A6-4C44-945C-99506AF12FF3}" srcOrd="0" destOrd="0" presId="urn:microsoft.com/office/officeart/2008/layout/VerticalCurvedList"/>
    <dgm:cxn modelId="{7F20790B-E273-6844-AB85-64A9A1A1AC47}" type="presParOf" srcId="{5BC5C0DD-FD28-4B4A-B0F6-E6D3A13B6315}" destId="{68CC6774-D3D0-1540-99BC-E39F72478147}" srcOrd="5" destOrd="0" presId="urn:microsoft.com/office/officeart/2008/layout/VerticalCurvedList"/>
    <dgm:cxn modelId="{820A221D-2742-1648-B467-B19E508C53B4}" type="presParOf" srcId="{5BC5C0DD-FD28-4B4A-B0F6-E6D3A13B6315}" destId="{939E3C7A-560D-824B-A96D-05AE1C9F9B71}" srcOrd="6" destOrd="0" presId="urn:microsoft.com/office/officeart/2008/layout/VerticalCurvedList"/>
    <dgm:cxn modelId="{987D72F1-B5DE-9242-9876-F21345E57A38}" type="presParOf" srcId="{939E3C7A-560D-824B-A96D-05AE1C9F9B71}" destId="{5F1E78E3-5E3C-B84C-AC7B-2BC80DC22259}" srcOrd="0" destOrd="0" presId="urn:microsoft.com/office/officeart/2008/layout/VerticalCurvedList"/>
    <dgm:cxn modelId="{519F9AC8-D1DA-364E-9AE4-646B4D46DC83}" type="presParOf" srcId="{5BC5C0DD-FD28-4B4A-B0F6-E6D3A13B6315}" destId="{8CD132C7-C09A-944E-A1DC-555028177C77}" srcOrd="7" destOrd="0" presId="urn:microsoft.com/office/officeart/2008/layout/VerticalCurvedList"/>
    <dgm:cxn modelId="{B0CD718E-D81C-0046-8C95-50EA7B70DA38}" type="presParOf" srcId="{5BC5C0DD-FD28-4B4A-B0F6-E6D3A13B6315}" destId="{E4C7B6B4-8FA7-604A-BEA2-3E282F6000A0}" srcOrd="8" destOrd="0" presId="urn:microsoft.com/office/officeart/2008/layout/VerticalCurvedList"/>
    <dgm:cxn modelId="{6D4089FF-8C23-1A4A-977D-0384A4896B75}" type="presParOf" srcId="{E4C7B6B4-8FA7-604A-BEA2-3E282F6000A0}" destId="{6BD7A1F3-5116-1F40-9423-4DE541C4D71D}" srcOrd="0" destOrd="0" presId="urn:microsoft.com/office/officeart/2008/layout/VerticalCurvedList"/>
    <dgm:cxn modelId="{D6437F1A-C6A1-344F-B99A-B39978285CE3}" type="presParOf" srcId="{5BC5C0DD-FD28-4B4A-B0F6-E6D3A13B6315}" destId="{133A3F64-A0D6-8145-AAC7-A4FBF1E6A29F}" srcOrd="9" destOrd="0" presId="urn:microsoft.com/office/officeart/2008/layout/VerticalCurvedList"/>
    <dgm:cxn modelId="{7FDAC5C0-5FB1-D24B-848D-600B9DC026E2}" type="presParOf" srcId="{5BC5C0DD-FD28-4B4A-B0F6-E6D3A13B6315}" destId="{1862B7A5-91B1-1140-ACD8-16385995EC06}" srcOrd="10" destOrd="0" presId="urn:microsoft.com/office/officeart/2008/layout/VerticalCurvedList"/>
    <dgm:cxn modelId="{B4241095-9155-1944-9428-17FAA4C26CF1}" type="presParOf" srcId="{1862B7A5-91B1-1140-ACD8-16385995EC06}" destId="{E729EA64-4990-2E46-B9EA-A84FC3402B7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71B53-104A-D648-A33D-7917071DF3D8}">
      <dsp:nvSpPr>
        <dsp:cNvPr id="0" name=""/>
        <dsp:cNvSpPr/>
      </dsp:nvSpPr>
      <dsp:spPr>
        <a:xfrm rot="4396374">
          <a:off x="239668" y="988722"/>
          <a:ext cx="2870415" cy="2001756"/>
        </a:xfrm>
        <a:prstGeom prst="swooshArrow">
          <a:avLst>
            <a:gd name="adj1" fmla="val 16310"/>
            <a:gd name="adj2" fmla="val 313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E536D55-4EB4-5845-9813-2DFE835721DF}">
      <dsp:nvSpPr>
        <dsp:cNvPr id="0" name=""/>
        <dsp:cNvSpPr/>
      </dsp:nvSpPr>
      <dsp:spPr>
        <a:xfrm>
          <a:off x="1760064" y="1618187"/>
          <a:ext cx="72486" cy="72486"/>
        </a:xfrm>
        <a:prstGeom prst="ellipse">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F4034B03-EAFB-7149-9B2C-B0A158735B24}">
      <dsp:nvSpPr>
        <dsp:cNvPr id="0" name=""/>
        <dsp:cNvSpPr/>
      </dsp:nvSpPr>
      <dsp:spPr>
        <a:xfrm>
          <a:off x="-47244" y="327055"/>
          <a:ext cx="1542288" cy="532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lvl="0" algn="just" defTabSz="622300">
            <a:lnSpc>
              <a:spcPct val="90000"/>
            </a:lnSpc>
            <a:spcBef>
              <a:spcPct val="0"/>
            </a:spcBef>
            <a:spcAft>
              <a:spcPct val="35000"/>
            </a:spcAft>
          </a:pPr>
          <a:r>
            <a:rPr lang="es-ES" sz="1400" kern="1200" dirty="0" smtClean="0">
              <a:latin typeface="Times New Roman" charset="0"/>
              <a:ea typeface="Times New Roman" charset="0"/>
              <a:cs typeface="Times New Roman" charset="0"/>
            </a:rPr>
            <a:t>Refinación a través de la destilación primaria</a:t>
          </a:r>
          <a:endParaRPr lang="es-ES_tradnl" sz="1400" kern="1200" dirty="0">
            <a:latin typeface="Times New Roman" charset="0"/>
            <a:ea typeface="Times New Roman" charset="0"/>
            <a:cs typeface="Times New Roman" charset="0"/>
          </a:endParaRPr>
        </a:p>
      </dsp:txBody>
      <dsp:txXfrm>
        <a:off x="-47244" y="327055"/>
        <a:ext cx="1542288" cy="532014"/>
      </dsp:txXfrm>
    </dsp:sp>
    <dsp:sp modelId="{A8054719-71BD-424F-89EE-D1A53C32736B}">
      <dsp:nvSpPr>
        <dsp:cNvPr id="0" name=""/>
        <dsp:cNvSpPr/>
      </dsp:nvSpPr>
      <dsp:spPr>
        <a:xfrm>
          <a:off x="1981204" y="1388402"/>
          <a:ext cx="1609343" cy="532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just" defTabSz="622300">
            <a:lnSpc>
              <a:spcPct val="90000"/>
            </a:lnSpc>
            <a:spcBef>
              <a:spcPct val="0"/>
            </a:spcBef>
            <a:spcAft>
              <a:spcPct val="35000"/>
            </a:spcAft>
          </a:pPr>
          <a:r>
            <a:rPr lang="es-ES" sz="1400" kern="1200" dirty="0" smtClean="0">
              <a:effectLst/>
              <a:latin typeface="Times New Roman" charset="0"/>
              <a:ea typeface="Times New Roman" charset="0"/>
              <a:cs typeface="Times New Roman" charset="0"/>
            </a:rPr>
            <a:t>Destila la materia prima para obtener productos de mayor valor agregado</a:t>
          </a:r>
          <a:endParaRPr lang="es-ES_tradnl" sz="1400" kern="1200" dirty="0">
            <a:latin typeface="Times New Roman" charset="0"/>
            <a:ea typeface="Times New Roman" charset="0"/>
            <a:cs typeface="Times New Roman" charset="0"/>
          </a:endParaRPr>
        </a:p>
      </dsp:txBody>
      <dsp:txXfrm>
        <a:off x="1981204" y="1388402"/>
        <a:ext cx="1609343" cy="532014"/>
      </dsp:txXfrm>
    </dsp:sp>
    <dsp:sp modelId="{EFEB30B3-18FE-444D-B459-E01CA0B2A0EF}">
      <dsp:nvSpPr>
        <dsp:cNvPr id="0" name=""/>
        <dsp:cNvSpPr/>
      </dsp:nvSpPr>
      <dsp:spPr>
        <a:xfrm>
          <a:off x="1791992" y="3185872"/>
          <a:ext cx="1828800" cy="532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lvl="0" algn="just" defTabSz="622300">
            <a:lnSpc>
              <a:spcPct val="90000"/>
            </a:lnSpc>
            <a:spcBef>
              <a:spcPct val="0"/>
            </a:spcBef>
            <a:spcAft>
              <a:spcPct val="35000"/>
            </a:spcAft>
          </a:pPr>
          <a:r>
            <a:rPr lang="es-ES" sz="1400" kern="1200" dirty="0" smtClean="0">
              <a:latin typeface="Times New Roman" charset="0"/>
              <a:ea typeface="Times New Roman" charset="0"/>
              <a:cs typeface="Times New Roman" charset="0"/>
            </a:rPr>
            <a:t>Se</a:t>
          </a:r>
          <a:r>
            <a:rPr lang="es-ES" sz="1400" kern="1200" baseline="0" dirty="0" smtClean="0">
              <a:latin typeface="Times New Roman" charset="0"/>
              <a:ea typeface="Times New Roman" charset="0"/>
              <a:cs typeface="Times New Roman" charset="0"/>
            </a:rPr>
            <a:t> separan</a:t>
          </a:r>
          <a:r>
            <a:rPr lang="es-ES" sz="1400" kern="1200" dirty="0" smtClean="0">
              <a:latin typeface="Times New Roman" charset="0"/>
              <a:ea typeface="Times New Roman" charset="0"/>
              <a:cs typeface="Times New Roman" charset="0"/>
            </a:rPr>
            <a:t> de acuerdo con sus densidades</a:t>
          </a:r>
          <a:r>
            <a:rPr lang="es-ES" sz="1400" kern="1200" baseline="0" dirty="0" smtClean="0">
              <a:latin typeface="Times New Roman" charset="0"/>
              <a:ea typeface="Times New Roman" charset="0"/>
              <a:cs typeface="Times New Roman" charset="0"/>
            </a:rPr>
            <a:t> y </a:t>
          </a:r>
          <a:r>
            <a:rPr lang="es-ES" sz="1400" kern="1200" dirty="0" smtClean="0">
              <a:latin typeface="Times New Roman" charset="0"/>
              <a:ea typeface="Times New Roman" charset="0"/>
              <a:cs typeface="Times New Roman" charset="0"/>
            </a:rPr>
            <a:t>puntos de ebullición.</a:t>
          </a:r>
          <a:endParaRPr lang="es-ES_tradnl" sz="1400" kern="1200" dirty="0">
            <a:latin typeface="Times New Roman" charset="0"/>
            <a:ea typeface="Times New Roman" charset="0"/>
            <a:cs typeface="Times New Roman" charset="0"/>
          </a:endParaRPr>
        </a:p>
      </dsp:txBody>
      <dsp:txXfrm>
        <a:off x="1791992" y="3185872"/>
        <a:ext cx="1828800" cy="5320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514544"/>
          <a:ext cx="7696198" cy="62851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C" sz="3500" kern="1200" noProof="0" dirty="0" smtClean="0"/>
            <a:t>Gracias por la Atención</a:t>
          </a:r>
          <a:endParaRPr lang="es-EC" sz="3500" kern="1200" noProof="0" dirty="0"/>
        </a:p>
      </dsp:txBody>
      <dsp:txXfrm>
        <a:off x="18408" y="1532952"/>
        <a:ext cx="7659382" cy="591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D7AF6-8C1E-9C47-B153-F5D2F07658C0}">
      <dsp:nvSpPr>
        <dsp:cNvPr id="0" name=""/>
        <dsp:cNvSpPr/>
      </dsp:nvSpPr>
      <dsp:spPr>
        <a:xfrm rot="4396374">
          <a:off x="349433" y="800151"/>
          <a:ext cx="3471184" cy="2420718"/>
        </a:xfrm>
        <a:prstGeom prst="swooshArrow">
          <a:avLst>
            <a:gd name="adj1" fmla="val 16310"/>
            <a:gd name="adj2" fmla="val 313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BD5A8C2-406D-0B4B-BCF2-B96FA1C3AE2B}">
      <dsp:nvSpPr>
        <dsp:cNvPr id="0" name=""/>
        <dsp:cNvSpPr/>
      </dsp:nvSpPr>
      <dsp:spPr>
        <a:xfrm>
          <a:off x="2188044" y="1561362"/>
          <a:ext cx="87658" cy="87658"/>
        </a:xfrm>
        <a:prstGeom prst="ellipse">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05BBFB1D-88BE-5B40-B1F0-7F96A67A3B54}">
      <dsp:nvSpPr>
        <dsp:cNvPr id="0" name=""/>
        <dsp:cNvSpPr/>
      </dsp:nvSpPr>
      <dsp:spPr>
        <a:xfrm>
          <a:off x="-39170" y="0"/>
          <a:ext cx="1948368" cy="64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b" anchorCtr="0">
          <a:noAutofit/>
        </a:bodyPr>
        <a:lstStyle/>
        <a:p>
          <a:pPr lvl="0" algn="just" defTabSz="666750">
            <a:lnSpc>
              <a:spcPct val="90000"/>
            </a:lnSpc>
            <a:spcBef>
              <a:spcPct val="0"/>
            </a:spcBef>
            <a:spcAft>
              <a:spcPct val="35000"/>
            </a:spcAft>
          </a:pPr>
          <a:r>
            <a:rPr lang="es-ES" sz="1500" kern="1200" dirty="0" smtClean="0">
              <a:latin typeface="Times New Roman" charset="0"/>
              <a:ea typeface="Times New Roman" charset="0"/>
              <a:cs typeface="Times New Roman" charset="0"/>
            </a:rPr>
            <a:t>Refinación a través de la destilación</a:t>
          </a:r>
          <a:r>
            <a:rPr lang="es-ES" sz="1500" kern="1200" baseline="0" dirty="0" smtClean="0">
              <a:latin typeface="Times New Roman" charset="0"/>
              <a:ea typeface="Times New Roman" charset="0"/>
              <a:cs typeface="Times New Roman" charset="0"/>
            </a:rPr>
            <a:t> fraccionada</a:t>
          </a:r>
          <a:endParaRPr lang="es-ES_tradnl" sz="1500" kern="1200" dirty="0">
            <a:latin typeface="Times New Roman" charset="0"/>
            <a:ea typeface="Times New Roman" charset="0"/>
            <a:cs typeface="Times New Roman" charset="0"/>
          </a:endParaRPr>
        </a:p>
      </dsp:txBody>
      <dsp:txXfrm>
        <a:off x="-39170" y="0"/>
        <a:ext cx="1948368" cy="643363"/>
      </dsp:txXfrm>
    </dsp:sp>
    <dsp:sp modelId="{7D836B06-B7B0-894A-B15C-D7D973733819}">
      <dsp:nvSpPr>
        <dsp:cNvPr id="0" name=""/>
        <dsp:cNvSpPr/>
      </dsp:nvSpPr>
      <dsp:spPr>
        <a:xfrm>
          <a:off x="2257045" y="944579"/>
          <a:ext cx="2241195" cy="64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just" defTabSz="666750">
            <a:lnSpc>
              <a:spcPct val="100000"/>
            </a:lnSpc>
            <a:spcBef>
              <a:spcPct val="0"/>
            </a:spcBef>
            <a:spcAft>
              <a:spcPts val="0"/>
            </a:spcAft>
          </a:pPr>
          <a:r>
            <a:rPr lang="es-ES" sz="1500" kern="1200" dirty="0" smtClean="0">
              <a:effectLst/>
              <a:latin typeface="Times New Roman" charset="0"/>
              <a:ea typeface="Times New Roman" charset="0"/>
              <a:cs typeface="Times New Roman" charset="0"/>
            </a:rPr>
            <a:t>Separación sucesiva de los líquidos de una mezcla aprovechando la diferencia entre sus puntos de ebullición</a:t>
          </a:r>
          <a:endParaRPr lang="es-ES_tradnl" sz="1500" kern="1200" dirty="0">
            <a:latin typeface="Times New Roman" charset="0"/>
            <a:ea typeface="Times New Roman" charset="0"/>
            <a:cs typeface="Times New Roman" charset="0"/>
          </a:endParaRPr>
        </a:p>
      </dsp:txBody>
      <dsp:txXfrm>
        <a:off x="2257045" y="944579"/>
        <a:ext cx="2241195" cy="643363"/>
      </dsp:txXfrm>
    </dsp:sp>
    <dsp:sp modelId="{DFA3BB1B-97BD-2841-8108-C91169C9B381}">
      <dsp:nvSpPr>
        <dsp:cNvPr id="0" name=""/>
        <dsp:cNvSpPr/>
      </dsp:nvSpPr>
      <dsp:spPr>
        <a:xfrm>
          <a:off x="467379" y="3030422"/>
          <a:ext cx="2504417" cy="64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just" defTabSz="666750">
            <a:lnSpc>
              <a:spcPct val="90000"/>
            </a:lnSpc>
            <a:spcBef>
              <a:spcPct val="0"/>
            </a:spcBef>
            <a:spcAft>
              <a:spcPts val="0"/>
            </a:spcAft>
          </a:pPr>
          <a:r>
            <a:rPr lang="es-ES" sz="1500" kern="1200" dirty="0" smtClean="0">
              <a:effectLst/>
              <a:latin typeface="Times New Roman" charset="0"/>
              <a:ea typeface="Times New Roman" charset="0"/>
              <a:cs typeface="Times New Roman" charset="0"/>
            </a:rPr>
            <a:t>La fase líquida se separa en diferentes componentes: etano, GLP y gasolinas naturales.</a:t>
          </a:r>
          <a:r>
            <a:rPr lang="es-ES" sz="1500" kern="1200" dirty="0" smtClean="0">
              <a:latin typeface="Times New Roman" charset="0"/>
              <a:ea typeface="Times New Roman" charset="0"/>
              <a:cs typeface="Times New Roman" charset="0"/>
            </a:rPr>
            <a:t>.</a:t>
          </a:r>
          <a:endParaRPr lang="es-ES_tradnl" sz="1500" kern="1200" dirty="0">
            <a:latin typeface="Times New Roman" charset="0"/>
            <a:ea typeface="Times New Roman" charset="0"/>
            <a:cs typeface="Times New Roman" charset="0"/>
          </a:endParaRPr>
        </a:p>
      </dsp:txBody>
      <dsp:txXfrm>
        <a:off x="467379" y="3030422"/>
        <a:ext cx="2504417" cy="643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60120-B24A-C744-B425-EBE3F4D14A24}">
      <dsp:nvSpPr>
        <dsp:cNvPr id="0" name=""/>
        <dsp:cNvSpPr/>
      </dsp:nvSpPr>
      <dsp:spPr>
        <a:xfrm>
          <a:off x="3051082" y="948764"/>
          <a:ext cx="283382" cy="605531"/>
        </a:xfrm>
        <a:custGeom>
          <a:avLst/>
          <a:gdLst/>
          <a:ahLst/>
          <a:cxnLst/>
          <a:rect l="0" t="0" r="0" b="0"/>
          <a:pathLst>
            <a:path>
              <a:moveTo>
                <a:pt x="283382" y="0"/>
              </a:moveTo>
              <a:lnTo>
                <a:pt x="283382" y="605531"/>
              </a:lnTo>
              <a:lnTo>
                <a:pt x="0" y="605531"/>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7096F6-817E-E743-BF4A-30410450A863}">
      <dsp:nvSpPr>
        <dsp:cNvPr id="0" name=""/>
        <dsp:cNvSpPr/>
      </dsp:nvSpPr>
      <dsp:spPr>
        <a:xfrm>
          <a:off x="3334464" y="948764"/>
          <a:ext cx="2815377" cy="1500618"/>
        </a:xfrm>
        <a:custGeom>
          <a:avLst/>
          <a:gdLst/>
          <a:ahLst/>
          <a:cxnLst/>
          <a:rect l="0" t="0" r="0" b="0"/>
          <a:pathLst>
            <a:path>
              <a:moveTo>
                <a:pt x="0" y="0"/>
              </a:moveTo>
              <a:lnTo>
                <a:pt x="0" y="1378785"/>
              </a:lnTo>
              <a:lnTo>
                <a:pt x="2815377" y="1378785"/>
              </a:lnTo>
              <a:lnTo>
                <a:pt x="2815377" y="1500618"/>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D842C4-A7AF-F740-969E-39931AA829D3}">
      <dsp:nvSpPr>
        <dsp:cNvPr id="0" name=""/>
        <dsp:cNvSpPr/>
      </dsp:nvSpPr>
      <dsp:spPr>
        <a:xfrm>
          <a:off x="3334464" y="948764"/>
          <a:ext cx="1451908" cy="1500618"/>
        </a:xfrm>
        <a:custGeom>
          <a:avLst/>
          <a:gdLst/>
          <a:ahLst/>
          <a:cxnLst/>
          <a:rect l="0" t="0" r="0" b="0"/>
          <a:pathLst>
            <a:path>
              <a:moveTo>
                <a:pt x="0" y="0"/>
              </a:moveTo>
              <a:lnTo>
                <a:pt x="0" y="1378785"/>
              </a:lnTo>
              <a:lnTo>
                <a:pt x="1451908" y="1378785"/>
              </a:lnTo>
              <a:lnTo>
                <a:pt x="1451908" y="1500618"/>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26C38C-37A5-894D-B0F4-6ED68E8DCE6B}">
      <dsp:nvSpPr>
        <dsp:cNvPr id="0" name=""/>
        <dsp:cNvSpPr/>
      </dsp:nvSpPr>
      <dsp:spPr>
        <a:xfrm>
          <a:off x="3334464" y="948764"/>
          <a:ext cx="94913" cy="1502741"/>
        </a:xfrm>
        <a:custGeom>
          <a:avLst/>
          <a:gdLst/>
          <a:ahLst/>
          <a:cxnLst/>
          <a:rect l="0" t="0" r="0" b="0"/>
          <a:pathLst>
            <a:path>
              <a:moveTo>
                <a:pt x="0" y="0"/>
              </a:moveTo>
              <a:lnTo>
                <a:pt x="0" y="1380908"/>
              </a:lnTo>
              <a:lnTo>
                <a:pt x="94913" y="1380908"/>
              </a:lnTo>
              <a:lnTo>
                <a:pt x="94913" y="1502741"/>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20142C-35A9-1541-AA5C-EB1927036944}">
      <dsp:nvSpPr>
        <dsp:cNvPr id="0" name=""/>
        <dsp:cNvSpPr/>
      </dsp:nvSpPr>
      <dsp:spPr>
        <a:xfrm>
          <a:off x="1941859" y="948764"/>
          <a:ext cx="1392604" cy="1500618"/>
        </a:xfrm>
        <a:custGeom>
          <a:avLst/>
          <a:gdLst/>
          <a:ahLst/>
          <a:cxnLst/>
          <a:rect l="0" t="0" r="0" b="0"/>
          <a:pathLst>
            <a:path>
              <a:moveTo>
                <a:pt x="1392604" y="0"/>
              </a:moveTo>
              <a:lnTo>
                <a:pt x="1392604" y="1378785"/>
              </a:lnTo>
              <a:lnTo>
                <a:pt x="0" y="1378785"/>
              </a:lnTo>
              <a:lnTo>
                <a:pt x="0" y="1500618"/>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E9E386-4E6B-9B44-9599-B7B28A34FD77}">
      <dsp:nvSpPr>
        <dsp:cNvPr id="0" name=""/>
        <dsp:cNvSpPr/>
      </dsp:nvSpPr>
      <dsp:spPr>
        <a:xfrm>
          <a:off x="580155" y="948764"/>
          <a:ext cx="2754309" cy="1500618"/>
        </a:xfrm>
        <a:custGeom>
          <a:avLst/>
          <a:gdLst/>
          <a:ahLst/>
          <a:cxnLst/>
          <a:rect l="0" t="0" r="0" b="0"/>
          <a:pathLst>
            <a:path>
              <a:moveTo>
                <a:pt x="2754309" y="0"/>
              </a:moveTo>
              <a:lnTo>
                <a:pt x="2754309" y="1378785"/>
              </a:lnTo>
              <a:lnTo>
                <a:pt x="0" y="1378785"/>
              </a:lnTo>
              <a:lnTo>
                <a:pt x="0" y="1500618"/>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709B15-D02A-EE42-A605-89EB28F7D045}">
      <dsp:nvSpPr>
        <dsp:cNvPr id="0" name=""/>
        <dsp:cNvSpPr/>
      </dsp:nvSpPr>
      <dsp:spPr>
        <a:xfrm>
          <a:off x="2406158" y="596174"/>
          <a:ext cx="1856612" cy="352589"/>
        </a:xfrm>
        <a:prstGeom prst="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_tradnl" sz="1900" b="1" kern="1200" dirty="0" smtClean="0">
              <a:solidFill>
                <a:schemeClr val="tx1"/>
              </a:solidFill>
              <a:latin typeface="Times New Roman" charset="0"/>
              <a:ea typeface="Times New Roman" charset="0"/>
              <a:cs typeface="Times New Roman" charset="0"/>
            </a:rPr>
            <a:t>USOS</a:t>
          </a:r>
          <a:r>
            <a:rPr lang="es-ES_tradnl" sz="1900" b="1" kern="1200" baseline="0" dirty="0" smtClean="0">
              <a:solidFill>
                <a:schemeClr val="tx1"/>
              </a:solidFill>
              <a:latin typeface="Times New Roman" charset="0"/>
              <a:ea typeface="Times New Roman" charset="0"/>
              <a:cs typeface="Times New Roman" charset="0"/>
            </a:rPr>
            <a:t> DEL </a:t>
          </a:r>
          <a:r>
            <a:rPr lang="es-ES_tradnl" sz="1900" b="1" kern="1200" dirty="0" smtClean="0">
              <a:solidFill>
                <a:schemeClr val="tx1"/>
              </a:solidFill>
              <a:latin typeface="Times New Roman" charset="0"/>
              <a:ea typeface="Times New Roman" charset="0"/>
              <a:cs typeface="Times New Roman" charset="0"/>
            </a:rPr>
            <a:t>GLP</a:t>
          </a:r>
          <a:endParaRPr lang="es-ES_tradnl" sz="1900" b="1" kern="1200" dirty="0">
            <a:solidFill>
              <a:schemeClr val="tx1"/>
            </a:solidFill>
            <a:latin typeface="Times New Roman" charset="0"/>
            <a:ea typeface="Times New Roman" charset="0"/>
            <a:cs typeface="Times New Roman" charset="0"/>
          </a:endParaRPr>
        </a:p>
      </dsp:txBody>
      <dsp:txXfrm>
        <a:off x="2406158" y="596174"/>
        <a:ext cx="1856612" cy="352589"/>
      </dsp:txXfrm>
    </dsp:sp>
    <dsp:sp modelId="{A50F1AA7-10CB-E645-8074-24A21F912EEB}">
      <dsp:nvSpPr>
        <dsp:cNvPr id="0" name=""/>
        <dsp:cNvSpPr/>
      </dsp:nvSpPr>
      <dsp:spPr>
        <a:xfrm>
          <a:off x="0" y="2449382"/>
          <a:ext cx="1160310" cy="580155"/>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_tradnl" sz="1300" kern="1200" dirty="0" smtClean="0">
              <a:solidFill>
                <a:schemeClr val="tx1"/>
              </a:solidFill>
              <a:latin typeface="Times New Roman" charset="0"/>
              <a:ea typeface="Times New Roman" charset="0"/>
              <a:cs typeface="Times New Roman" charset="0"/>
            </a:rPr>
            <a:t>SECTOR</a:t>
          </a:r>
          <a:r>
            <a:rPr lang="es-ES_tradnl" sz="1300" kern="1200" baseline="0" dirty="0" smtClean="0">
              <a:solidFill>
                <a:schemeClr val="tx1"/>
              </a:solidFill>
              <a:latin typeface="Times New Roman" charset="0"/>
              <a:ea typeface="Times New Roman" charset="0"/>
              <a:cs typeface="Times New Roman" charset="0"/>
            </a:rPr>
            <a:t> DOM</a:t>
          </a:r>
          <a:r>
            <a:rPr lang="es-ES" sz="1300" kern="1200" baseline="0" dirty="0" smtClean="0">
              <a:solidFill>
                <a:schemeClr val="tx1"/>
              </a:solidFill>
              <a:latin typeface="Times New Roman" charset="0"/>
              <a:ea typeface="Times New Roman" charset="0"/>
              <a:cs typeface="Times New Roman" charset="0"/>
            </a:rPr>
            <a:t>É</a:t>
          </a:r>
          <a:r>
            <a:rPr lang="es-ES_tradnl" sz="1300" kern="1200" baseline="0" dirty="0" smtClean="0">
              <a:solidFill>
                <a:schemeClr val="tx1"/>
              </a:solidFill>
              <a:latin typeface="Times New Roman" charset="0"/>
              <a:ea typeface="Times New Roman" charset="0"/>
              <a:cs typeface="Times New Roman" charset="0"/>
            </a:rPr>
            <a:t>STICO</a:t>
          </a:r>
        </a:p>
      </dsp:txBody>
      <dsp:txXfrm>
        <a:off x="0" y="2449382"/>
        <a:ext cx="1160310" cy="580155"/>
      </dsp:txXfrm>
    </dsp:sp>
    <dsp:sp modelId="{61DB01EE-05A4-D546-BC42-9AA40F507DEC}">
      <dsp:nvSpPr>
        <dsp:cNvPr id="0" name=""/>
        <dsp:cNvSpPr/>
      </dsp:nvSpPr>
      <dsp:spPr>
        <a:xfrm>
          <a:off x="1361704" y="2449382"/>
          <a:ext cx="1160310" cy="580155"/>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_tradnl" sz="1300" kern="1200" dirty="0" smtClean="0">
              <a:solidFill>
                <a:schemeClr val="tx1"/>
              </a:solidFill>
              <a:latin typeface="Times New Roman" charset="0"/>
              <a:ea typeface="Times New Roman" charset="0"/>
              <a:cs typeface="Times New Roman" charset="0"/>
            </a:rPr>
            <a:t>SECTOR</a:t>
          </a:r>
          <a:r>
            <a:rPr lang="es-ES_tradnl" sz="1300" kern="1200" baseline="0" dirty="0" smtClean="0">
              <a:solidFill>
                <a:schemeClr val="tx1"/>
              </a:solidFill>
              <a:latin typeface="Times New Roman" charset="0"/>
              <a:ea typeface="Times New Roman" charset="0"/>
              <a:cs typeface="Times New Roman" charset="0"/>
            </a:rPr>
            <a:t> COMERCIAL</a:t>
          </a:r>
        </a:p>
      </dsp:txBody>
      <dsp:txXfrm>
        <a:off x="1361704" y="2449382"/>
        <a:ext cx="1160310" cy="580155"/>
      </dsp:txXfrm>
    </dsp:sp>
    <dsp:sp modelId="{2E363CD8-2033-7D4F-AB28-190D21BD1447}">
      <dsp:nvSpPr>
        <dsp:cNvPr id="0" name=""/>
        <dsp:cNvSpPr/>
      </dsp:nvSpPr>
      <dsp:spPr>
        <a:xfrm>
          <a:off x="2849222" y="2451505"/>
          <a:ext cx="1160310" cy="580155"/>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_tradnl" sz="1300" kern="1200" dirty="0" smtClean="0">
              <a:solidFill>
                <a:schemeClr val="tx1"/>
              </a:solidFill>
              <a:latin typeface="Times New Roman" charset="0"/>
              <a:ea typeface="Times New Roman" charset="0"/>
              <a:cs typeface="Times New Roman" charset="0"/>
            </a:rPr>
            <a:t>SECTOR INDUSTRIAL</a:t>
          </a:r>
          <a:endParaRPr lang="es-ES_tradnl" sz="1300" kern="1200" dirty="0">
            <a:solidFill>
              <a:schemeClr val="tx1"/>
            </a:solidFill>
            <a:latin typeface="Times New Roman" charset="0"/>
            <a:ea typeface="Times New Roman" charset="0"/>
            <a:cs typeface="Times New Roman" charset="0"/>
          </a:endParaRPr>
        </a:p>
      </dsp:txBody>
      <dsp:txXfrm>
        <a:off x="2849222" y="2451505"/>
        <a:ext cx="1160310" cy="580155"/>
      </dsp:txXfrm>
    </dsp:sp>
    <dsp:sp modelId="{958D6E7D-B7E0-DE47-A39E-048CD44A19C2}">
      <dsp:nvSpPr>
        <dsp:cNvPr id="0" name=""/>
        <dsp:cNvSpPr/>
      </dsp:nvSpPr>
      <dsp:spPr>
        <a:xfrm>
          <a:off x="4206217" y="2449382"/>
          <a:ext cx="1160310" cy="580155"/>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_tradnl" sz="1300" kern="1200" dirty="0" smtClean="0">
              <a:solidFill>
                <a:schemeClr val="tx1"/>
              </a:solidFill>
              <a:latin typeface="Times New Roman" charset="0"/>
              <a:ea typeface="Times New Roman" charset="0"/>
              <a:cs typeface="Times New Roman" charset="0"/>
            </a:rPr>
            <a:t>SECTOR AGR</a:t>
          </a:r>
          <a:r>
            <a:rPr lang="es-ES" sz="1300" kern="1200" smtClean="0">
              <a:solidFill>
                <a:schemeClr val="tx1"/>
              </a:solidFill>
              <a:latin typeface="Times New Roman" charset="0"/>
              <a:ea typeface="Times New Roman" charset="0"/>
              <a:cs typeface="Times New Roman" charset="0"/>
            </a:rPr>
            <a:t>Í</a:t>
          </a:r>
          <a:r>
            <a:rPr lang="es-ES_tradnl" sz="1300" kern="1200" smtClean="0">
              <a:solidFill>
                <a:schemeClr val="tx1"/>
              </a:solidFill>
              <a:latin typeface="Times New Roman" charset="0"/>
              <a:ea typeface="Times New Roman" charset="0"/>
              <a:cs typeface="Times New Roman" charset="0"/>
            </a:rPr>
            <a:t>COLA</a:t>
          </a:r>
          <a:endParaRPr lang="es-ES_tradnl" sz="1300" kern="1200" dirty="0">
            <a:solidFill>
              <a:schemeClr val="tx1"/>
            </a:solidFill>
            <a:latin typeface="Times New Roman" charset="0"/>
            <a:ea typeface="Times New Roman" charset="0"/>
            <a:cs typeface="Times New Roman" charset="0"/>
          </a:endParaRPr>
        </a:p>
      </dsp:txBody>
      <dsp:txXfrm>
        <a:off x="4206217" y="2449382"/>
        <a:ext cx="1160310" cy="580155"/>
      </dsp:txXfrm>
    </dsp:sp>
    <dsp:sp modelId="{0EF97531-D9CE-FC47-B18D-A4099A88D109}">
      <dsp:nvSpPr>
        <dsp:cNvPr id="0" name=""/>
        <dsp:cNvSpPr/>
      </dsp:nvSpPr>
      <dsp:spPr>
        <a:xfrm>
          <a:off x="5569686" y="2449382"/>
          <a:ext cx="1160310" cy="580155"/>
        </a:xfrm>
        <a:prstGeom prst="rect">
          <a:avLst/>
        </a:prstGeom>
        <a:gradFill rotWithShape="0">
          <a:gsLst>
            <a:gs pos="0">
              <a:schemeClr val="accent3">
                <a:tint val="99000"/>
                <a:hueOff val="0"/>
                <a:satOff val="0"/>
                <a:lumOff val="0"/>
                <a:alphaOff val="0"/>
                <a:shade val="51000"/>
                <a:satMod val="130000"/>
              </a:schemeClr>
            </a:gs>
            <a:gs pos="80000">
              <a:schemeClr val="accent3">
                <a:tint val="99000"/>
                <a:hueOff val="0"/>
                <a:satOff val="0"/>
                <a:lumOff val="0"/>
                <a:alphaOff val="0"/>
                <a:shade val="93000"/>
                <a:satMod val="130000"/>
              </a:schemeClr>
            </a:gs>
            <a:gs pos="100000">
              <a:schemeClr val="accent3">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_tradnl" sz="1300" kern="1200" dirty="0" smtClean="0">
              <a:solidFill>
                <a:schemeClr val="tx1"/>
              </a:solidFill>
              <a:latin typeface="Times New Roman" charset="0"/>
              <a:ea typeface="Times New Roman" charset="0"/>
              <a:cs typeface="Times New Roman" charset="0"/>
            </a:rPr>
            <a:t>SECTOR AUTOMOTRIZ</a:t>
          </a:r>
          <a:endParaRPr lang="es-ES_tradnl" sz="1300" kern="1200" dirty="0">
            <a:solidFill>
              <a:schemeClr val="tx1"/>
            </a:solidFill>
            <a:latin typeface="Times New Roman" charset="0"/>
            <a:ea typeface="Times New Roman" charset="0"/>
            <a:cs typeface="Times New Roman" charset="0"/>
          </a:endParaRPr>
        </a:p>
      </dsp:txBody>
      <dsp:txXfrm>
        <a:off x="5569686" y="2449382"/>
        <a:ext cx="1160310" cy="580155"/>
      </dsp:txXfrm>
    </dsp:sp>
    <dsp:sp modelId="{13FA3FFF-4A48-3C4D-B2ED-24FB4734ED49}">
      <dsp:nvSpPr>
        <dsp:cNvPr id="0" name=""/>
        <dsp:cNvSpPr/>
      </dsp:nvSpPr>
      <dsp:spPr>
        <a:xfrm>
          <a:off x="366947" y="1022652"/>
          <a:ext cx="2684134" cy="1063285"/>
        </a:xfrm>
        <a:prstGeom prst="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just" defTabSz="577850">
            <a:lnSpc>
              <a:spcPct val="90000"/>
            </a:lnSpc>
            <a:spcBef>
              <a:spcPct val="0"/>
            </a:spcBef>
            <a:spcAft>
              <a:spcPct val="35000"/>
            </a:spcAft>
          </a:pPr>
          <a:r>
            <a:rPr lang="es-ES" sz="1300" kern="1200" dirty="0" smtClean="0">
              <a:solidFill>
                <a:schemeClr val="tx1"/>
              </a:solidFill>
              <a:latin typeface="Times New Roman" charset="0"/>
              <a:ea typeface="Times New Roman" charset="0"/>
              <a:cs typeface="Times New Roman" charset="0"/>
            </a:rPr>
            <a:t>Su demanda diaria en todo el país asciende a 3.000 toneladas métricas y es utilizado tanto en hogares debido al bajo costo y por su durabilidad, así como en los procesos industriales y comerciales.</a:t>
          </a:r>
          <a:endParaRPr lang="es-ES_tradnl" sz="1300" kern="1200" dirty="0">
            <a:solidFill>
              <a:schemeClr val="tx1"/>
            </a:solidFill>
            <a:latin typeface="Times New Roman" charset="0"/>
            <a:ea typeface="Times New Roman" charset="0"/>
            <a:cs typeface="Times New Roman" charset="0"/>
          </a:endParaRPr>
        </a:p>
      </dsp:txBody>
      <dsp:txXfrm>
        <a:off x="366947" y="1022652"/>
        <a:ext cx="2684134" cy="10632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8C7F2-F4EF-EC4B-AF64-575EDD5E4CF2}">
      <dsp:nvSpPr>
        <dsp:cNvPr id="0" name=""/>
        <dsp:cNvSpPr/>
      </dsp:nvSpPr>
      <dsp:spPr>
        <a:xfrm>
          <a:off x="-4822423" y="-739300"/>
          <a:ext cx="5745463" cy="5745463"/>
        </a:xfrm>
        <a:prstGeom prst="blockArc">
          <a:avLst>
            <a:gd name="adj1" fmla="val 18900000"/>
            <a:gd name="adj2" fmla="val 2700000"/>
            <a:gd name="adj3" fmla="val 376"/>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B9F7BF0B-C80E-CE43-B823-8D698F00A227}">
      <dsp:nvSpPr>
        <dsp:cNvPr id="0" name=""/>
        <dsp:cNvSpPr/>
      </dsp:nvSpPr>
      <dsp:spPr>
        <a:xfrm>
          <a:off x="299320" y="193971"/>
          <a:ext cx="6136989" cy="38777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7794" tIns="30480" rIns="30480" bIns="30480" numCol="1" spcCol="1270" anchor="t" anchorCtr="0">
          <a:noAutofit/>
        </a:bodyPr>
        <a:lstStyle/>
        <a:p>
          <a:pPr lvl="0" algn="l" defTabSz="533400">
            <a:lnSpc>
              <a:spcPct val="90000"/>
            </a:lnSpc>
            <a:spcBef>
              <a:spcPct val="0"/>
            </a:spcBef>
            <a:spcAft>
              <a:spcPct val="35000"/>
            </a:spcAft>
          </a:pPr>
          <a:r>
            <a:rPr lang="es-ES_tradnl" sz="1200" b="1" kern="1200" dirty="0" err="1" smtClean="0">
              <a:solidFill>
                <a:schemeClr val="tx1"/>
              </a:solidFill>
              <a:latin typeface="Times New Roman" charset="0"/>
              <a:ea typeface="Times New Roman" charset="0"/>
              <a:cs typeface="Times New Roman" charset="0"/>
            </a:rPr>
            <a:t>Adquisici</a:t>
          </a:r>
          <a:r>
            <a:rPr lang="es-ES" sz="1200" b="1" kern="1200" dirty="0" err="1" smtClean="0">
              <a:solidFill>
                <a:schemeClr val="tx1"/>
              </a:solidFill>
              <a:latin typeface="Times New Roman" charset="0"/>
              <a:ea typeface="Times New Roman" charset="0"/>
              <a:cs typeface="Times New Roman" charset="0"/>
            </a:rPr>
            <a:t>ón</a:t>
          </a:r>
          <a:r>
            <a:rPr lang="es-ES" sz="1200" b="1" kern="1200" dirty="0" smtClean="0">
              <a:solidFill>
                <a:schemeClr val="tx1"/>
              </a:solidFill>
              <a:latin typeface="Times New Roman" charset="0"/>
              <a:ea typeface="Times New Roman" charset="0"/>
              <a:cs typeface="Times New Roman" charset="0"/>
            </a:rPr>
            <a:t> y almacenado de datos</a:t>
          </a:r>
          <a:endParaRPr lang="es-ES_tradnl" sz="1200" b="1" kern="1200" dirty="0">
            <a:solidFill>
              <a:schemeClr val="tx1"/>
            </a:solidFill>
            <a:latin typeface="Times New Roman" charset="0"/>
            <a:ea typeface="Times New Roman" charset="0"/>
            <a:cs typeface="Times New Roman" charset="0"/>
          </a:endParaRPr>
        </a:p>
        <a:p>
          <a:pPr marL="228600" lvl="1" indent="0" algn="just" defTabSz="933450">
            <a:lnSpc>
              <a:spcPct val="90000"/>
            </a:lnSpc>
            <a:spcBef>
              <a:spcPct val="0"/>
            </a:spcBef>
            <a:spcAft>
              <a:spcPct val="15000"/>
            </a:spcAft>
            <a:buChar char="••"/>
          </a:pPr>
          <a:r>
            <a:rPr lang="es-ES_tradnl" sz="1100" kern="1200" dirty="0" smtClean="0">
              <a:solidFill>
                <a:schemeClr val="tx1"/>
              </a:solidFill>
              <a:latin typeface="Times New Roman" charset="0"/>
              <a:ea typeface="Times New Roman" charset="0"/>
              <a:cs typeface="Times New Roman" charset="0"/>
            </a:rPr>
            <a:t> Para</a:t>
          </a:r>
          <a:r>
            <a:rPr lang="es-ES_tradnl" sz="1100" kern="1200" baseline="0" dirty="0" smtClean="0">
              <a:solidFill>
                <a:schemeClr val="tx1"/>
              </a:solidFill>
              <a:latin typeface="Times New Roman" charset="0"/>
              <a:ea typeface="Times New Roman" charset="0"/>
              <a:cs typeface="Times New Roman" charset="0"/>
            </a:rPr>
            <a:t> recoger, procesar y almacenar la información</a:t>
          </a:r>
          <a:r>
            <a:rPr lang="es-ES" sz="1100" kern="1200" baseline="0" dirty="0" smtClean="0">
              <a:solidFill>
                <a:schemeClr val="tx1"/>
              </a:solidFill>
              <a:latin typeface="Times New Roman" charset="0"/>
              <a:ea typeface="Times New Roman" charset="0"/>
              <a:cs typeface="Times New Roman" charset="0"/>
            </a:rPr>
            <a:t> recibida, en forma continua y confiable.</a:t>
          </a:r>
          <a:endParaRPr lang="es-ES_tradnl" sz="1100" kern="1200" dirty="0">
            <a:solidFill>
              <a:schemeClr val="tx1"/>
            </a:solidFill>
            <a:latin typeface="Times New Roman" charset="0"/>
            <a:ea typeface="Times New Roman" charset="0"/>
            <a:cs typeface="Times New Roman" charset="0"/>
          </a:endParaRPr>
        </a:p>
        <a:p>
          <a:pPr marL="228600" marR="0" lvl="1" indent="-228600" algn="l" defTabSz="933450" rtl="0" eaLnBrk="1" fontAlgn="auto" latinLnBrk="0" hangingPunct="1">
            <a:lnSpc>
              <a:spcPct val="90000"/>
            </a:lnSpc>
            <a:spcBef>
              <a:spcPct val="0"/>
            </a:spcBef>
            <a:spcAft>
              <a:spcPct val="15000"/>
            </a:spcAft>
            <a:buClrTx/>
            <a:buSzTx/>
            <a:buFontTx/>
            <a:buChar char="••"/>
            <a:tabLst/>
            <a:defRPr/>
          </a:pPr>
          <a:endParaRPr lang="es-ES_tradnl" sz="1200" kern="1200" dirty="0">
            <a:solidFill>
              <a:schemeClr val="tx1"/>
            </a:solidFill>
            <a:latin typeface="Times New Roman" charset="0"/>
            <a:ea typeface="Times New Roman" charset="0"/>
            <a:cs typeface="Times New Roman" charset="0"/>
          </a:endParaRPr>
        </a:p>
      </dsp:txBody>
      <dsp:txXfrm>
        <a:off x="299320" y="193971"/>
        <a:ext cx="6136989" cy="387772"/>
      </dsp:txXfrm>
    </dsp:sp>
    <dsp:sp modelId="{8EAFE9F6-E45B-4F4F-8225-33AF26BE78DA}">
      <dsp:nvSpPr>
        <dsp:cNvPr id="0" name=""/>
        <dsp:cNvSpPr/>
      </dsp:nvSpPr>
      <dsp:spPr>
        <a:xfrm>
          <a:off x="56962" y="145500"/>
          <a:ext cx="484715" cy="484715"/>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3420BDCC-D953-0644-8E96-AD8A2F2F7EF8}">
      <dsp:nvSpPr>
        <dsp:cNvPr id="0" name=""/>
        <dsp:cNvSpPr/>
      </dsp:nvSpPr>
      <dsp:spPr>
        <a:xfrm>
          <a:off x="650483" y="775971"/>
          <a:ext cx="5785827" cy="38777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7794" tIns="27940" rIns="27940" bIns="27940" numCol="1" spcCol="1270" anchor="t" anchorCtr="0">
          <a:noAutofit/>
        </a:bodyPr>
        <a:lstStyle/>
        <a:p>
          <a:pPr lvl="0" algn="l" defTabSz="533400">
            <a:lnSpc>
              <a:spcPct val="90000"/>
            </a:lnSpc>
            <a:spcBef>
              <a:spcPct val="0"/>
            </a:spcBef>
            <a:spcAft>
              <a:spcPct val="35000"/>
            </a:spcAft>
          </a:pPr>
          <a:r>
            <a:rPr lang="es-ES_tradnl" sz="1200" b="1" kern="1200" dirty="0" err="1" smtClean="0">
              <a:solidFill>
                <a:schemeClr val="tx1"/>
              </a:solidFill>
              <a:latin typeface="Times New Roman" charset="0"/>
              <a:ea typeface="Times New Roman" charset="0"/>
              <a:cs typeface="Times New Roman" charset="0"/>
            </a:rPr>
            <a:t>Representaci</a:t>
          </a:r>
          <a:r>
            <a:rPr lang="es-ES" sz="1200" b="1" kern="1200" dirty="0" err="1" smtClean="0">
              <a:solidFill>
                <a:schemeClr val="tx1"/>
              </a:solidFill>
              <a:latin typeface="Times New Roman" charset="0"/>
              <a:ea typeface="Times New Roman" charset="0"/>
              <a:cs typeface="Times New Roman" charset="0"/>
            </a:rPr>
            <a:t>ón</a:t>
          </a:r>
          <a:r>
            <a:rPr lang="es-ES" sz="1200" b="1" kern="1200" dirty="0" smtClean="0">
              <a:solidFill>
                <a:schemeClr val="tx1"/>
              </a:solidFill>
              <a:latin typeface="Times New Roman" charset="0"/>
              <a:ea typeface="Times New Roman" charset="0"/>
              <a:cs typeface="Times New Roman" charset="0"/>
            </a:rPr>
            <a:t> gráfica</a:t>
          </a:r>
          <a:endParaRPr lang="es-ES_tradnl" sz="1200" b="1" kern="1200" dirty="0">
            <a:solidFill>
              <a:schemeClr val="tx1"/>
            </a:solidFill>
            <a:latin typeface="Times New Roman" charset="0"/>
            <a:ea typeface="Times New Roman" charset="0"/>
            <a:cs typeface="Times New Roman" charset="0"/>
          </a:endParaRPr>
        </a:p>
        <a:p>
          <a:pPr marL="228600" lvl="1" indent="0" algn="just" defTabSz="933450">
            <a:lnSpc>
              <a:spcPct val="90000"/>
            </a:lnSpc>
            <a:spcBef>
              <a:spcPct val="0"/>
            </a:spcBef>
            <a:spcAft>
              <a:spcPct val="15000"/>
            </a:spcAft>
            <a:buChar char="••"/>
          </a:pPr>
          <a:r>
            <a:rPr lang="es-ES_tradnl" sz="1100" kern="1200" dirty="0" smtClean="0">
              <a:solidFill>
                <a:schemeClr val="tx1"/>
              </a:solidFill>
              <a:latin typeface="Times New Roman" charset="0"/>
              <a:ea typeface="Times New Roman" charset="0"/>
              <a:cs typeface="Times New Roman" charset="0"/>
            </a:rPr>
            <a:t>Y animada,</a:t>
          </a:r>
          <a:r>
            <a:rPr lang="es-ES_tradnl" sz="1100" kern="1200" baseline="0" dirty="0" smtClean="0">
              <a:solidFill>
                <a:schemeClr val="tx1"/>
              </a:solidFill>
              <a:latin typeface="Times New Roman" charset="0"/>
              <a:ea typeface="Times New Roman" charset="0"/>
              <a:cs typeface="Times New Roman" charset="0"/>
            </a:rPr>
            <a:t> variables de proceso y monitorización</a:t>
          </a:r>
          <a:r>
            <a:rPr lang="es-ES" sz="1100" kern="1200" baseline="0" dirty="0" smtClean="0">
              <a:solidFill>
                <a:schemeClr val="tx1"/>
              </a:solidFill>
              <a:latin typeface="Times New Roman" charset="0"/>
              <a:ea typeface="Times New Roman" charset="0"/>
              <a:cs typeface="Times New Roman" charset="0"/>
            </a:rPr>
            <a:t> de éstas por medio de alarmas.</a:t>
          </a:r>
          <a:endParaRPr lang="es-ES_tradnl" sz="1100" kern="1200" dirty="0">
            <a:solidFill>
              <a:schemeClr val="tx1"/>
            </a:solidFill>
            <a:latin typeface="Times New Roman" charset="0"/>
            <a:ea typeface="Times New Roman" charset="0"/>
            <a:cs typeface="Times New Roman" charset="0"/>
          </a:endParaRPr>
        </a:p>
      </dsp:txBody>
      <dsp:txXfrm>
        <a:off x="650483" y="775971"/>
        <a:ext cx="5785827" cy="387772"/>
      </dsp:txXfrm>
    </dsp:sp>
    <dsp:sp modelId="{E38FFF08-CEFA-2947-A2DC-1351D93CE0C9}">
      <dsp:nvSpPr>
        <dsp:cNvPr id="0" name=""/>
        <dsp:cNvSpPr/>
      </dsp:nvSpPr>
      <dsp:spPr>
        <a:xfrm>
          <a:off x="408125" y="727500"/>
          <a:ext cx="484715" cy="484715"/>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558DA4C2-7525-D24F-B441-25339728D768}">
      <dsp:nvSpPr>
        <dsp:cNvPr id="0" name=""/>
        <dsp:cNvSpPr/>
      </dsp:nvSpPr>
      <dsp:spPr>
        <a:xfrm>
          <a:off x="842918" y="1357545"/>
          <a:ext cx="5593391" cy="38777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7794" tIns="27940" rIns="27940" bIns="27940" numCol="1" spcCol="1270" anchor="t" anchorCtr="0">
          <a:noAutofit/>
        </a:bodyPr>
        <a:lstStyle/>
        <a:p>
          <a:pPr lvl="0" algn="l" defTabSz="533400">
            <a:lnSpc>
              <a:spcPct val="90000"/>
            </a:lnSpc>
            <a:spcBef>
              <a:spcPct val="0"/>
            </a:spcBef>
            <a:spcAft>
              <a:spcPct val="35000"/>
            </a:spcAft>
          </a:pPr>
          <a:r>
            <a:rPr lang="es-ES_tradnl" sz="1200" b="1" kern="1200" dirty="0" smtClean="0">
              <a:solidFill>
                <a:schemeClr val="tx1"/>
              </a:solidFill>
              <a:latin typeface="Times New Roman" charset="0"/>
              <a:ea typeface="Times New Roman" charset="0"/>
              <a:cs typeface="Times New Roman" charset="0"/>
            </a:rPr>
            <a:t>Arquitectura abierta</a:t>
          </a:r>
          <a:endParaRPr lang="es-ES_tradnl" sz="1200" b="1" kern="1200" dirty="0">
            <a:solidFill>
              <a:schemeClr val="tx1"/>
            </a:solidFill>
            <a:latin typeface="Times New Roman" charset="0"/>
            <a:ea typeface="Times New Roman" charset="0"/>
            <a:cs typeface="Times New Roman" charset="0"/>
          </a:endParaRPr>
        </a:p>
        <a:p>
          <a:pPr marL="57150" lvl="1" indent="-57150" algn="just" defTabSz="488950">
            <a:lnSpc>
              <a:spcPct val="90000"/>
            </a:lnSpc>
            <a:spcBef>
              <a:spcPct val="0"/>
            </a:spcBef>
            <a:spcAft>
              <a:spcPct val="15000"/>
            </a:spcAft>
            <a:buChar char="••"/>
          </a:pPr>
          <a:r>
            <a:rPr lang="es-ES" sz="1100" kern="1200" dirty="0" smtClean="0">
              <a:solidFill>
                <a:schemeClr val="tx1"/>
              </a:solidFill>
              <a:latin typeface="Times New Roman" charset="0"/>
              <a:ea typeface="Times New Roman" charset="0"/>
              <a:cs typeface="Times New Roman" charset="0"/>
            </a:rPr>
            <a:t>Y</a:t>
          </a:r>
          <a:r>
            <a:rPr lang="es-ES" sz="1100" kern="1200" baseline="0" dirty="0" smtClean="0">
              <a:solidFill>
                <a:schemeClr val="tx1"/>
              </a:solidFill>
              <a:latin typeface="Times New Roman" charset="0"/>
              <a:ea typeface="Times New Roman" charset="0"/>
              <a:cs typeface="Times New Roman" charset="0"/>
            </a:rPr>
            <a:t> </a:t>
          </a:r>
          <a:r>
            <a:rPr lang="es-ES" sz="1100" kern="1200" dirty="0" smtClean="0">
              <a:solidFill>
                <a:schemeClr val="tx1"/>
              </a:solidFill>
              <a:latin typeface="Times New Roman" charset="0"/>
              <a:ea typeface="Times New Roman" charset="0"/>
              <a:cs typeface="Times New Roman" charset="0"/>
            </a:rPr>
            <a:t>flexible con capacidad de ampliación y adaptación</a:t>
          </a:r>
          <a:endParaRPr lang="es-ES_tradnl" sz="1100" kern="1200" dirty="0">
            <a:solidFill>
              <a:schemeClr val="tx1"/>
            </a:solidFill>
            <a:latin typeface="Times New Roman" charset="0"/>
            <a:ea typeface="Times New Roman" charset="0"/>
            <a:cs typeface="Times New Roman" charset="0"/>
          </a:endParaRPr>
        </a:p>
      </dsp:txBody>
      <dsp:txXfrm>
        <a:off x="842918" y="1357545"/>
        <a:ext cx="5593391" cy="387772"/>
      </dsp:txXfrm>
    </dsp:sp>
    <dsp:sp modelId="{76E31FCC-198B-6249-8358-5AE21CC0F934}">
      <dsp:nvSpPr>
        <dsp:cNvPr id="0" name=""/>
        <dsp:cNvSpPr/>
      </dsp:nvSpPr>
      <dsp:spPr>
        <a:xfrm>
          <a:off x="600560" y="1309073"/>
          <a:ext cx="484715" cy="484715"/>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11A8A582-361B-7E43-929F-DDE0C6985268}">
      <dsp:nvSpPr>
        <dsp:cNvPr id="0" name=""/>
        <dsp:cNvSpPr/>
      </dsp:nvSpPr>
      <dsp:spPr>
        <a:xfrm>
          <a:off x="904361" y="1939545"/>
          <a:ext cx="5531948" cy="38777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7794" tIns="27940" rIns="27940" bIns="27940" numCol="1" spcCol="1270" anchor="t" anchorCtr="0">
          <a:noAutofit/>
        </a:bodyPr>
        <a:lstStyle/>
        <a:p>
          <a:pPr lvl="0" algn="l" defTabSz="533400">
            <a:lnSpc>
              <a:spcPct val="90000"/>
            </a:lnSpc>
            <a:spcBef>
              <a:spcPct val="0"/>
            </a:spcBef>
            <a:spcAft>
              <a:spcPct val="35000"/>
            </a:spcAft>
          </a:pPr>
          <a:r>
            <a:rPr lang="es-ES" sz="1200" b="1" kern="1200" dirty="0" smtClean="0">
              <a:solidFill>
                <a:schemeClr val="tx1"/>
              </a:solidFill>
              <a:latin typeface="Times New Roman" charset="0"/>
              <a:ea typeface="Times New Roman" charset="0"/>
              <a:cs typeface="Times New Roman" charset="0"/>
            </a:rPr>
            <a:t>Conectividad</a:t>
          </a:r>
          <a:endParaRPr lang="es-ES_tradnl" sz="1200" kern="1200" dirty="0">
            <a:solidFill>
              <a:schemeClr val="tx1"/>
            </a:solidFill>
            <a:latin typeface="Times New Roman" charset="0"/>
            <a:ea typeface="Times New Roman" charset="0"/>
            <a:cs typeface="Times New Roman" charset="0"/>
          </a:endParaRPr>
        </a:p>
        <a:p>
          <a:pPr marL="57150" lvl="1" indent="-57150" algn="just" defTabSz="488950">
            <a:lnSpc>
              <a:spcPct val="90000"/>
            </a:lnSpc>
            <a:spcBef>
              <a:spcPct val="0"/>
            </a:spcBef>
            <a:spcAft>
              <a:spcPct val="15000"/>
            </a:spcAft>
            <a:buChar char="••"/>
          </a:pPr>
          <a:r>
            <a:rPr lang="es-ES" sz="1100" kern="1200" dirty="0" smtClean="0">
              <a:solidFill>
                <a:schemeClr val="tx1"/>
              </a:solidFill>
              <a:latin typeface="Times New Roman" charset="0"/>
              <a:ea typeface="Times New Roman" charset="0"/>
              <a:cs typeface="Times New Roman" charset="0"/>
            </a:rPr>
            <a:t>con otras aplicaciones y bases de datos, locales o distribuidas en redes de comunicación.</a:t>
          </a:r>
          <a:endParaRPr lang="es-ES_tradnl" sz="1100" kern="1200" dirty="0">
            <a:solidFill>
              <a:schemeClr val="tx1"/>
            </a:solidFill>
            <a:latin typeface="Times New Roman" charset="0"/>
            <a:ea typeface="Times New Roman" charset="0"/>
            <a:cs typeface="Times New Roman" charset="0"/>
          </a:endParaRPr>
        </a:p>
      </dsp:txBody>
      <dsp:txXfrm>
        <a:off x="904361" y="1939545"/>
        <a:ext cx="5531948" cy="387772"/>
      </dsp:txXfrm>
    </dsp:sp>
    <dsp:sp modelId="{BB79B448-C911-6642-8BE6-2EF547C01512}">
      <dsp:nvSpPr>
        <dsp:cNvPr id="0" name=""/>
        <dsp:cNvSpPr/>
      </dsp:nvSpPr>
      <dsp:spPr>
        <a:xfrm>
          <a:off x="662003" y="1891073"/>
          <a:ext cx="484715" cy="484715"/>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5778A2CB-26EC-3244-AA30-97648121681C}">
      <dsp:nvSpPr>
        <dsp:cNvPr id="0" name=""/>
        <dsp:cNvSpPr/>
      </dsp:nvSpPr>
      <dsp:spPr>
        <a:xfrm>
          <a:off x="842918" y="2521545"/>
          <a:ext cx="5593391" cy="38777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7794" tIns="27940" rIns="27940" bIns="27940" numCol="1" spcCol="1270" anchor="t" anchorCtr="0">
          <a:noAutofit/>
        </a:bodyPr>
        <a:lstStyle/>
        <a:p>
          <a:pPr lvl="0" algn="l" defTabSz="533400">
            <a:lnSpc>
              <a:spcPct val="90000"/>
            </a:lnSpc>
            <a:spcBef>
              <a:spcPct val="0"/>
            </a:spcBef>
            <a:spcAft>
              <a:spcPct val="35000"/>
            </a:spcAft>
          </a:pPr>
          <a:r>
            <a:rPr lang="es-ES" sz="1200" b="1" kern="1200" dirty="0" smtClean="0">
              <a:solidFill>
                <a:schemeClr val="tx1"/>
              </a:solidFill>
              <a:latin typeface="Times New Roman" charset="0"/>
              <a:ea typeface="Times New Roman" charset="0"/>
              <a:cs typeface="Times New Roman" charset="0"/>
            </a:rPr>
            <a:t>Supervisión</a:t>
          </a:r>
          <a:endParaRPr lang="es-ES_tradnl" sz="1200" kern="1200" dirty="0">
            <a:solidFill>
              <a:schemeClr val="tx1"/>
            </a:solidFill>
            <a:latin typeface="Times New Roman" charset="0"/>
            <a:ea typeface="Times New Roman" charset="0"/>
            <a:cs typeface="Times New Roman" charset="0"/>
          </a:endParaRPr>
        </a:p>
        <a:p>
          <a:pPr marL="57150" lvl="1" indent="-57150" algn="just" defTabSz="488950">
            <a:lnSpc>
              <a:spcPct val="90000"/>
            </a:lnSpc>
            <a:spcBef>
              <a:spcPct val="0"/>
            </a:spcBef>
            <a:spcAft>
              <a:spcPct val="15000"/>
            </a:spcAft>
            <a:buChar char="••"/>
          </a:pPr>
          <a:r>
            <a:rPr lang="es-ES" sz="1100" kern="1200" dirty="0" smtClean="0">
              <a:solidFill>
                <a:schemeClr val="tx1"/>
              </a:solidFill>
              <a:latin typeface="Times New Roman" charset="0"/>
              <a:ea typeface="Times New Roman" charset="0"/>
              <a:cs typeface="Times New Roman" charset="0"/>
            </a:rPr>
            <a:t>para observar desde un monitor la evolución de las variables de control.</a:t>
          </a:r>
          <a:endParaRPr lang="es-ES_tradnl" sz="1100" kern="1200" dirty="0">
            <a:solidFill>
              <a:schemeClr val="tx1"/>
            </a:solidFill>
            <a:latin typeface="Times New Roman" charset="0"/>
            <a:ea typeface="Times New Roman" charset="0"/>
            <a:cs typeface="Times New Roman" charset="0"/>
          </a:endParaRPr>
        </a:p>
      </dsp:txBody>
      <dsp:txXfrm>
        <a:off x="842918" y="2521545"/>
        <a:ext cx="5593391" cy="387772"/>
      </dsp:txXfrm>
    </dsp:sp>
    <dsp:sp modelId="{3FD7B49B-2FEA-1E45-9989-ADB24D96B8C4}">
      <dsp:nvSpPr>
        <dsp:cNvPr id="0" name=""/>
        <dsp:cNvSpPr/>
      </dsp:nvSpPr>
      <dsp:spPr>
        <a:xfrm>
          <a:off x="600560" y="2473073"/>
          <a:ext cx="484715" cy="484715"/>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069325B3-DA19-304A-9AF3-ADDAE57CAAEA}">
      <dsp:nvSpPr>
        <dsp:cNvPr id="0" name=""/>
        <dsp:cNvSpPr/>
      </dsp:nvSpPr>
      <dsp:spPr>
        <a:xfrm>
          <a:off x="650483" y="3103118"/>
          <a:ext cx="5785827" cy="38777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7794" tIns="27940" rIns="27940" bIns="27940" numCol="1" spcCol="1270" anchor="t" anchorCtr="0">
          <a:noAutofit/>
        </a:bodyPr>
        <a:lstStyle/>
        <a:p>
          <a:pPr lvl="0" algn="l" defTabSz="533400">
            <a:lnSpc>
              <a:spcPct val="90000"/>
            </a:lnSpc>
            <a:spcBef>
              <a:spcPct val="0"/>
            </a:spcBef>
            <a:spcAft>
              <a:spcPct val="35000"/>
            </a:spcAft>
          </a:pPr>
          <a:r>
            <a:rPr lang="es-ES" sz="1200" b="1" kern="1200" dirty="0" smtClean="0">
              <a:solidFill>
                <a:schemeClr val="tx1"/>
              </a:solidFill>
              <a:latin typeface="Times New Roman" charset="0"/>
              <a:ea typeface="Times New Roman" charset="0"/>
              <a:cs typeface="Times New Roman" charset="0"/>
            </a:rPr>
            <a:t>Transmisión</a:t>
          </a:r>
          <a:endParaRPr lang="es-ES_tradnl" sz="1200" kern="1200" dirty="0">
            <a:solidFill>
              <a:schemeClr val="tx1"/>
            </a:solidFill>
            <a:latin typeface="Times New Roman" charset="0"/>
            <a:ea typeface="Times New Roman" charset="0"/>
            <a:cs typeface="Times New Roman" charset="0"/>
          </a:endParaRPr>
        </a:p>
        <a:p>
          <a:pPr marL="57150" lvl="1" indent="-57150" algn="just" defTabSz="488950">
            <a:lnSpc>
              <a:spcPct val="90000"/>
            </a:lnSpc>
            <a:spcBef>
              <a:spcPct val="0"/>
            </a:spcBef>
            <a:spcAft>
              <a:spcPct val="15000"/>
            </a:spcAft>
            <a:buChar char="••"/>
          </a:pPr>
          <a:r>
            <a:rPr lang="es-ES" sz="1100" kern="1200" dirty="0" smtClean="0">
              <a:solidFill>
                <a:schemeClr val="tx1"/>
              </a:solidFill>
              <a:latin typeface="Times New Roman" charset="0"/>
              <a:ea typeface="Times New Roman" charset="0"/>
              <a:cs typeface="Times New Roman" charset="0"/>
            </a:rPr>
            <a:t>de información con dispositivos de campo y otros PC.</a:t>
          </a:r>
          <a:endParaRPr lang="es-ES_tradnl" sz="1100" kern="1200" dirty="0">
            <a:solidFill>
              <a:schemeClr val="tx1"/>
            </a:solidFill>
            <a:latin typeface="Times New Roman" charset="0"/>
            <a:ea typeface="Times New Roman" charset="0"/>
            <a:cs typeface="Times New Roman" charset="0"/>
          </a:endParaRPr>
        </a:p>
      </dsp:txBody>
      <dsp:txXfrm>
        <a:off x="650483" y="3103118"/>
        <a:ext cx="5785827" cy="387772"/>
      </dsp:txXfrm>
    </dsp:sp>
    <dsp:sp modelId="{82378F23-4917-3D49-8097-2CC01FF7B93D}">
      <dsp:nvSpPr>
        <dsp:cNvPr id="0" name=""/>
        <dsp:cNvSpPr/>
      </dsp:nvSpPr>
      <dsp:spPr>
        <a:xfrm>
          <a:off x="408125" y="3054647"/>
          <a:ext cx="484715" cy="484715"/>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A9363DF8-EA3C-C548-BD6F-535CC805BA88}">
      <dsp:nvSpPr>
        <dsp:cNvPr id="0" name=""/>
        <dsp:cNvSpPr/>
      </dsp:nvSpPr>
      <dsp:spPr>
        <a:xfrm>
          <a:off x="299320" y="3685118"/>
          <a:ext cx="6136989" cy="38777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07794" tIns="27940" rIns="27940" bIns="27940" numCol="1" spcCol="1270" anchor="t" anchorCtr="0">
          <a:noAutofit/>
        </a:bodyPr>
        <a:lstStyle/>
        <a:p>
          <a:pPr lvl="0" algn="l" defTabSz="533400">
            <a:lnSpc>
              <a:spcPct val="90000"/>
            </a:lnSpc>
            <a:spcBef>
              <a:spcPct val="0"/>
            </a:spcBef>
            <a:spcAft>
              <a:spcPct val="35000"/>
            </a:spcAft>
          </a:pPr>
          <a:r>
            <a:rPr lang="es-ES" sz="1200" b="1" kern="1200" smtClean="0">
              <a:solidFill>
                <a:schemeClr val="tx1"/>
              </a:solidFill>
              <a:latin typeface="Times New Roman" charset="0"/>
              <a:ea typeface="Times New Roman" charset="0"/>
              <a:cs typeface="Times New Roman" charset="0"/>
            </a:rPr>
            <a:t>Base de datos</a:t>
          </a:r>
          <a:endParaRPr lang="es-ES_tradnl" sz="1200" kern="1200">
            <a:solidFill>
              <a:schemeClr val="tx1"/>
            </a:solidFill>
            <a:latin typeface="Times New Roman" charset="0"/>
            <a:ea typeface="Times New Roman" charset="0"/>
            <a:cs typeface="Times New Roman" charset="0"/>
          </a:endParaRPr>
        </a:p>
        <a:p>
          <a:pPr marL="57150" lvl="1" indent="-57150" algn="just" defTabSz="488950">
            <a:lnSpc>
              <a:spcPct val="90000"/>
            </a:lnSpc>
            <a:spcBef>
              <a:spcPct val="0"/>
            </a:spcBef>
            <a:spcAft>
              <a:spcPct val="15000"/>
            </a:spcAft>
            <a:buChar char="••"/>
          </a:pPr>
          <a:r>
            <a:rPr lang="es-ES" sz="1100" kern="1200" dirty="0" smtClean="0">
              <a:solidFill>
                <a:schemeClr val="tx1"/>
              </a:solidFill>
              <a:latin typeface="Times New Roman" charset="0"/>
              <a:ea typeface="Times New Roman" charset="0"/>
              <a:cs typeface="Times New Roman" charset="0"/>
            </a:rPr>
            <a:t>gestión de datos con bajos tiempos de acceso. Suele utilizar ODBC.</a:t>
          </a:r>
          <a:endParaRPr lang="es-ES_tradnl" sz="1100" kern="1200" dirty="0">
            <a:solidFill>
              <a:schemeClr val="tx1"/>
            </a:solidFill>
            <a:latin typeface="Times New Roman" charset="0"/>
            <a:ea typeface="Times New Roman" charset="0"/>
            <a:cs typeface="Times New Roman" charset="0"/>
          </a:endParaRPr>
        </a:p>
      </dsp:txBody>
      <dsp:txXfrm>
        <a:off x="299320" y="3685118"/>
        <a:ext cx="6136989" cy="387772"/>
      </dsp:txXfrm>
    </dsp:sp>
    <dsp:sp modelId="{01206A88-F55C-2242-8215-5E7CD00044CE}">
      <dsp:nvSpPr>
        <dsp:cNvPr id="0" name=""/>
        <dsp:cNvSpPr/>
      </dsp:nvSpPr>
      <dsp:spPr>
        <a:xfrm>
          <a:off x="56962" y="3636647"/>
          <a:ext cx="484715" cy="484715"/>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454E1-4552-FA48-87B0-7B7EC593471A}">
      <dsp:nvSpPr>
        <dsp:cNvPr id="0" name=""/>
        <dsp:cNvSpPr/>
      </dsp:nvSpPr>
      <dsp:spPr>
        <a:xfrm>
          <a:off x="326816" y="0"/>
          <a:ext cx="3994568" cy="3994568"/>
        </a:xfrm>
        <a:prstGeom prst="diamond">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842B1075-1A0B-234D-8093-C56208D7126B}">
      <dsp:nvSpPr>
        <dsp:cNvPr id="0" name=""/>
        <dsp:cNvSpPr/>
      </dsp:nvSpPr>
      <dsp:spPr>
        <a:xfrm>
          <a:off x="706300" y="379483"/>
          <a:ext cx="1557881" cy="1557881"/>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Vinculación e incrustación de objetos para el Control de Procesos (OPC)</a:t>
          </a:r>
          <a:endParaRPr lang="es-ES_tradnl" sz="1000" kern="1200" dirty="0">
            <a:latin typeface="Times New Roman" charset="0"/>
            <a:ea typeface="Times New Roman" charset="0"/>
            <a:cs typeface="Times New Roman" charset="0"/>
          </a:endParaRPr>
        </a:p>
      </dsp:txBody>
      <dsp:txXfrm>
        <a:off x="782349" y="455532"/>
        <a:ext cx="1405783" cy="1405783"/>
      </dsp:txXfrm>
    </dsp:sp>
    <dsp:sp modelId="{58454450-4BEC-864C-A7D5-124A2E04F971}">
      <dsp:nvSpPr>
        <dsp:cNvPr id="0" name=""/>
        <dsp:cNvSpPr/>
      </dsp:nvSpPr>
      <dsp:spPr>
        <a:xfrm>
          <a:off x="2384019" y="379483"/>
          <a:ext cx="1557881" cy="1557881"/>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Es un estándar de comunicación en el campo del control y supervisión de procesos industriales, basado en una tecnología Microsoft, que ofrece una interfaz común para comunicación</a:t>
          </a:r>
          <a:endParaRPr lang="es-ES_tradnl" sz="1000" kern="1200" dirty="0">
            <a:latin typeface="Times New Roman" charset="0"/>
            <a:ea typeface="Times New Roman" charset="0"/>
            <a:cs typeface="Times New Roman" charset="0"/>
          </a:endParaRPr>
        </a:p>
      </dsp:txBody>
      <dsp:txXfrm>
        <a:off x="2460068" y="455532"/>
        <a:ext cx="1405783" cy="1405783"/>
      </dsp:txXfrm>
    </dsp:sp>
    <dsp:sp modelId="{BCAE4B5F-E102-8648-9395-7092E1DEBEA7}">
      <dsp:nvSpPr>
        <dsp:cNvPr id="0" name=""/>
        <dsp:cNvSpPr/>
      </dsp:nvSpPr>
      <dsp:spPr>
        <a:xfrm>
          <a:off x="706300" y="1947893"/>
          <a:ext cx="1557881" cy="1776499"/>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Interfaz que comunica por un lado con una o más fuentes de datos y por otro lado con Clientes Control Abierto de Proceso (OPC) ya sean estos Control Supervisorio y Adquisición de Datos (SCADA), Interfaz Humano Máquina (HMI).</a:t>
          </a:r>
          <a:endParaRPr lang="es-ES_tradnl" sz="1000" kern="1200" dirty="0">
            <a:latin typeface="Times New Roman" charset="0"/>
            <a:ea typeface="Times New Roman" charset="0"/>
            <a:cs typeface="Times New Roman" charset="0"/>
          </a:endParaRPr>
        </a:p>
      </dsp:txBody>
      <dsp:txXfrm>
        <a:off x="782349" y="2023942"/>
        <a:ext cx="1405783" cy="1624401"/>
      </dsp:txXfrm>
    </dsp:sp>
    <dsp:sp modelId="{87F2A04E-4B98-824A-9752-035BAC4DA758}">
      <dsp:nvSpPr>
        <dsp:cNvPr id="0" name=""/>
        <dsp:cNvSpPr/>
      </dsp:nvSpPr>
      <dsp:spPr>
        <a:xfrm>
          <a:off x="2384019" y="1947893"/>
          <a:ext cx="1557881" cy="1776499"/>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Un OPC cliente (OPC </a:t>
          </a:r>
          <a:r>
            <a:rPr lang="es-ES" sz="1000" kern="1200" dirty="0" err="1" smtClean="0">
              <a:latin typeface="Times New Roman" charset="0"/>
              <a:ea typeface="Times New Roman" charset="0"/>
              <a:cs typeface="Times New Roman" charset="0"/>
            </a:rPr>
            <a:t>Client</a:t>
          </a:r>
          <a:r>
            <a:rPr lang="es-ES" sz="1000" kern="1200" dirty="0" smtClean="0">
              <a:latin typeface="Times New Roman" charset="0"/>
              <a:ea typeface="Times New Roman" charset="0"/>
              <a:cs typeface="Times New Roman" charset="0"/>
            </a:rPr>
            <a:t>) es cualquier aplicación que pueda conectarse y utilizar los datos de un OPC servidor (OPC Server).</a:t>
          </a:r>
          <a:r>
            <a:rPr lang="es-ES" sz="1000" kern="1200" baseline="0" dirty="0" smtClean="0">
              <a:latin typeface="Times New Roman" charset="0"/>
              <a:ea typeface="Times New Roman" charset="0"/>
              <a:cs typeface="Times New Roman" charset="0"/>
            </a:rPr>
            <a:t> </a:t>
          </a:r>
          <a:r>
            <a:rPr lang="es-ES" sz="1000" kern="1200" dirty="0" smtClean="0">
              <a:latin typeface="Times New Roman" charset="0"/>
              <a:ea typeface="Times New Roman" charset="0"/>
              <a:cs typeface="Times New Roman" charset="0"/>
            </a:rPr>
            <a:t>Las comunicaciones entre el Cliente y el Servidor son bidireccionales, lo que conlleva que los clientes puede leer y escribir en los dispositivos.</a:t>
          </a:r>
          <a:endParaRPr lang="es-ES_tradnl" sz="1000" kern="1200" dirty="0">
            <a:latin typeface="Times New Roman" charset="0"/>
            <a:ea typeface="Times New Roman" charset="0"/>
            <a:cs typeface="Times New Roman" charset="0"/>
          </a:endParaRPr>
        </a:p>
      </dsp:txBody>
      <dsp:txXfrm>
        <a:off x="2460068" y="2023942"/>
        <a:ext cx="1405783" cy="1624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6057-9978-BF4B-AF93-3AAB11AA6C33}">
      <dsp:nvSpPr>
        <dsp:cNvPr id="0" name=""/>
        <dsp:cNvSpPr/>
      </dsp:nvSpPr>
      <dsp:spPr>
        <a:xfrm>
          <a:off x="0" y="203199"/>
          <a:ext cx="3657600" cy="3657600"/>
        </a:xfrm>
        <a:prstGeom prst="pie">
          <a:avLst>
            <a:gd name="adj1" fmla="val 5400000"/>
            <a:gd name="adj2" fmla="val 16200000"/>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1A03084-4AB7-284F-9C37-72430B5F5CF2}">
      <dsp:nvSpPr>
        <dsp:cNvPr id="0" name=""/>
        <dsp:cNvSpPr/>
      </dsp:nvSpPr>
      <dsp:spPr>
        <a:xfrm>
          <a:off x="1828800" y="203199"/>
          <a:ext cx="4267200" cy="365760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latin typeface="Times New Roman" charset="0"/>
              <a:ea typeface="Times New Roman" charset="0"/>
              <a:cs typeface="Times New Roman" charset="0"/>
            </a:rPr>
            <a:t>Servidor OPC DA</a:t>
          </a:r>
          <a:endParaRPr lang="es-ES_tradnl" sz="2200" kern="1200" dirty="0">
            <a:latin typeface="Times New Roman" charset="0"/>
            <a:ea typeface="Times New Roman" charset="0"/>
            <a:cs typeface="Times New Roman" charset="0"/>
          </a:endParaRPr>
        </a:p>
      </dsp:txBody>
      <dsp:txXfrm>
        <a:off x="1828800" y="203199"/>
        <a:ext cx="2133600" cy="777239"/>
      </dsp:txXfrm>
    </dsp:sp>
    <dsp:sp modelId="{72ED31AE-9B82-FC4C-9992-93A5FCB250C6}">
      <dsp:nvSpPr>
        <dsp:cNvPr id="0" name=""/>
        <dsp:cNvSpPr/>
      </dsp:nvSpPr>
      <dsp:spPr>
        <a:xfrm>
          <a:off x="480059" y="980439"/>
          <a:ext cx="2697480" cy="2697480"/>
        </a:xfrm>
        <a:prstGeom prst="pie">
          <a:avLst>
            <a:gd name="adj1" fmla="val 5400000"/>
            <a:gd name="adj2" fmla="val 16200000"/>
          </a:avLst>
        </a:prstGeom>
        <a:gradFill rotWithShape="0">
          <a:gsLst>
            <a:gs pos="0">
              <a:schemeClr val="accent3">
                <a:shade val="50000"/>
                <a:hueOff val="133778"/>
                <a:satOff val="-2135"/>
                <a:lumOff val="20553"/>
                <a:alphaOff val="0"/>
                <a:shade val="51000"/>
                <a:satMod val="130000"/>
              </a:schemeClr>
            </a:gs>
            <a:gs pos="80000">
              <a:schemeClr val="accent3">
                <a:shade val="50000"/>
                <a:hueOff val="133778"/>
                <a:satOff val="-2135"/>
                <a:lumOff val="20553"/>
                <a:alphaOff val="0"/>
                <a:shade val="93000"/>
                <a:satMod val="130000"/>
              </a:schemeClr>
            </a:gs>
            <a:gs pos="100000">
              <a:schemeClr val="accent3">
                <a:shade val="50000"/>
                <a:hueOff val="133778"/>
                <a:satOff val="-2135"/>
                <a:lumOff val="205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8B7BAF1-895D-8949-8538-80AD2B0246C7}">
      <dsp:nvSpPr>
        <dsp:cNvPr id="0" name=""/>
        <dsp:cNvSpPr/>
      </dsp:nvSpPr>
      <dsp:spPr>
        <a:xfrm>
          <a:off x="1828800" y="980439"/>
          <a:ext cx="4267200" cy="2697480"/>
        </a:xfrm>
        <a:prstGeom prst="rect">
          <a:avLst/>
        </a:prstGeom>
        <a:solidFill>
          <a:schemeClr val="lt1">
            <a:alpha val="90000"/>
            <a:hueOff val="0"/>
            <a:satOff val="0"/>
            <a:lumOff val="0"/>
            <a:alphaOff val="0"/>
          </a:schemeClr>
        </a:solidFill>
        <a:ln w="9525" cap="flat" cmpd="sng" algn="ctr">
          <a:solidFill>
            <a:schemeClr val="accent3">
              <a:shade val="50000"/>
              <a:hueOff val="133778"/>
              <a:satOff val="-2135"/>
              <a:lumOff val="2055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latin typeface="Times New Roman" charset="0"/>
              <a:ea typeface="Times New Roman" charset="0"/>
              <a:cs typeface="Times New Roman" charset="0"/>
            </a:rPr>
            <a:t>Servidor OPC HDA</a:t>
          </a:r>
          <a:endParaRPr lang="es-ES_tradnl" sz="2200" kern="1200" dirty="0">
            <a:latin typeface="Times New Roman" charset="0"/>
            <a:ea typeface="Times New Roman" charset="0"/>
            <a:cs typeface="Times New Roman" charset="0"/>
          </a:endParaRPr>
        </a:p>
      </dsp:txBody>
      <dsp:txXfrm>
        <a:off x="1828800" y="980439"/>
        <a:ext cx="2133600" cy="777240"/>
      </dsp:txXfrm>
    </dsp:sp>
    <dsp:sp modelId="{75C4A1A3-CE3F-8D45-B0D1-E502B966E6E0}">
      <dsp:nvSpPr>
        <dsp:cNvPr id="0" name=""/>
        <dsp:cNvSpPr/>
      </dsp:nvSpPr>
      <dsp:spPr>
        <a:xfrm>
          <a:off x="960120" y="1757680"/>
          <a:ext cx="1737360" cy="1737360"/>
        </a:xfrm>
        <a:prstGeom prst="pie">
          <a:avLst>
            <a:gd name="adj1" fmla="val 5400000"/>
            <a:gd name="adj2" fmla="val 16200000"/>
          </a:avLst>
        </a:prstGeom>
        <a:gradFill rotWithShape="0">
          <a:gsLst>
            <a:gs pos="0">
              <a:schemeClr val="accent3">
                <a:shade val="50000"/>
                <a:hueOff val="267556"/>
                <a:satOff val="-4269"/>
                <a:lumOff val="41107"/>
                <a:alphaOff val="0"/>
                <a:shade val="51000"/>
                <a:satMod val="130000"/>
              </a:schemeClr>
            </a:gs>
            <a:gs pos="80000">
              <a:schemeClr val="accent3">
                <a:shade val="50000"/>
                <a:hueOff val="267556"/>
                <a:satOff val="-4269"/>
                <a:lumOff val="41107"/>
                <a:alphaOff val="0"/>
                <a:shade val="93000"/>
                <a:satMod val="130000"/>
              </a:schemeClr>
            </a:gs>
            <a:gs pos="100000">
              <a:schemeClr val="accent3">
                <a:shade val="50000"/>
                <a:hueOff val="267556"/>
                <a:satOff val="-4269"/>
                <a:lumOff val="411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C9A57CB-3568-6543-994A-D5530D76196D}">
      <dsp:nvSpPr>
        <dsp:cNvPr id="0" name=""/>
        <dsp:cNvSpPr/>
      </dsp:nvSpPr>
      <dsp:spPr>
        <a:xfrm>
          <a:off x="1828800" y="1757680"/>
          <a:ext cx="4267200" cy="1737360"/>
        </a:xfrm>
        <a:prstGeom prst="rect">
          <a:avLst/>
        </a:prstGeom>
        <a:solidFill>
          <a:schemeClr val="lt1">
            <a:alpha val="90000"/>
            <a:hueOff val="0"/>
            <a:satOff val="0"/>
            <a:lumOff val="0"/>
            <a:alphaOff val="0"/>
          </a:schemeClr>
        </a:solidFill>
        <a:ln w="9525" cap="flat" cmpd="sng" algn="ctr">
          <a:solidFill>
            <a:schemeClr val="accent3">
              <a:shade val="50000"/>
              <a:hueOff val="267556"/>
              <a:satOff val="-4269"/>
              <a:lumOff val="4110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latin typeface="Times New Roman" charset="0"/>
              <a:ea typeface="Times New Roman" charset="0"/>
              <a:cs typeface="Times New Roman" charset="0"/>
            </a:rPr>
            <a:t>Servidor OPC A&amp;E</a:t>
          </a:r>
          <a:endParaRPr lang="es-ES_tradnl" sz="2200" kern="1200" dirty="0">
            <a:latin typeface="Times New Roman" charset="0"/>
            <a:ea typeface="Times New Roman" charset="0"/>
            <a:cs typeface="Times New Roman" charset="0"/>
          </a:endParaRPr>
        </a:p>
      </dsp:txBody>
      <dsp:txXfrm>
        <a:off x="1828800" y="1757680"/>
        <a:ext cx="2133600" cy="777240"/>
      </dsp:txXfrm>
    </dsp:sp>
    <dsp:sp modelId="{F36C8AB0-664B-4946-A9EC-24D5E838FC03}">
      <dsp:nvSpPr>
        <dsp:cNvPr id="0" name=""/>
        <dsp:cNvSpPr/>
      </dsp:nvSpPr>
      <dsp:spPr>
        <a:xfrm>
          <a:off x="1440180" y="2534920"/>
          <a:ext cx="777240" cy="777240"/>
        </a:xfrm>
        <a:prstGeom prst="pie">
          <a:avLst>
            <a:gd name="adj1" fmla="val 5400000"/>
            <a:gd name="adj2" fmla="val 16200000"/>
          </a:avLst>
        </a:prstGeom>
        <a:gradFill rotWithShape="0">
          <a:gsLst>
            <a:gs pos="0">
              <a:schemeClr val="accent3">
                <a:shade val="50000"/>
                <a:hueOff val="133778"/>
                <a:satOff val="-2135"/>
                <a:lumOff val="20553"/>
                <a:alphaOff val="0"/>
                <a:shade val="51000"/>
                <a:satMod val="130000"/>
              </a:schemeClr>
            </a:gs>
            <a:gs pos="80000">
              <a:schemeClr val="accent3">
                <a:shade val="50000"/>
                <a:hueOff val="133778"/>
                <a:satOff val="-2135"/>
                <a:lumOff val="20553"/>
                <a:alphaOff val="0"/>
                <a:shade val="93000"/>
                <a:satMod val="130000"/>
              </a:schemeClr>
            </a:gs>
            <a:gs pos="100000">
              <a:schemeClr val="accent3">
                <a:shade val="50000"/>
                <a:hueOff val="133778"/>
                <a:satOff val="-2135"/>
                <a:lumOff val="205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E5F922E-8926-DC44-B8B3-56860032FC65}">
      <dsp:nvSpPr>
        <dsp:cNvPr id="0" name=""/>
        <dsp:cNvSpPr/>
      </dsp:nvSpPr>
      <dsp:spPr>
        <a:xfrm>
          <a:off x="1828800" y="2534920"/>
          <a:ext cx="4267200" cy="777240"/>
        </a:xfrm>
        <a:prstGeom prst="rect">
          <a:avLst/>
        </a:prstGeom>
        <a:solidFill>
          <a:schemeClr val="lt1">
            <a:alpha val="90000"/>
            <a:hueOff val="0"/>
            <a:satOff val="0"/>
            <a:lumOff val="0"/>
            <a:alphaOff val="0"/>
          </a:schemeClr>
        </a:solidFill>
        <a:ln w="9525" cap="flat" cmpd="sng" algn="ctr">
          <a:solidFill>
            <a:schemeClr val="accent3">
              <a:shade val="50000"/>
              <a:hueOff val="133778"/>
              <a:satOff val="-2135"/>
              <a:lumOff val="2055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latin typeface="Times New Roman" charset="0"/>
              <a:ea typeface="Times New Roman" charset="0"/>
              <a:cs typeface="Times New Roman" charset="0"/>
            </a:rPr>
            <a:t>Servidor OPC UA</a:t>
          </a:r>
          <a:endParaRPr lang="es-ES_tradnl" sz="2200" kern="1200" dirty="0">
            <a:latin typeface="Times New Roman" charset="0"/>
            <a:ea typeface="Times New Roman" charset="0"/>
            <a:cs typeface="Times New Roman" charset="0"/>
          </a:endParaRPr>
        </a:p>
      </dsp:txBody>
      <dsp:txXfrm>
        <a:off x="1828800" y="2534920"/>
        <a:ext cx="2133600" cy="777240"/>
      </dsp:txXfrm>
    </dsp:sp>
    <dsp:sp modelId="{6AB28D51-24A6-2949-9859-97FFD8C06DE4}">
      <dsp:nvSpPr>
        <dsp:cNvPr id="0" name=""/>
        <dsp:cNvSpPr/>
      </dsp:nvSpPr>
      <dsp:spPr>
        <a:xfrm>
          <a:off x="3962400" y="203199"/>
          <a:ext cx="2133600" cy="777239"/>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s-ES" sz="1100" kern="1200" dirty="0" smtClean="0">
              <a:latin typeface="Times New Roman" charset="0"/>
              <a:ea typeface="Times New Roman" charset="0"/>
              <a:cs typeface="Times New Roman" charset="0"/>
            </a:rPr>
            <a:t>utilizado para la transmisión de datos en tiempo real, este tipo de servidor no soporta historización de datos. </a:t>
          </a:r>
          <a:endParaRPr lang="es-ES_tradnl" sz="1100" kern="1200" dirty="0">
            <a:latin typeface="Times New Roman" charset="0"/>
            <a:ea typeface="Times New Roman" charset="0"/>
            <a:cs typeface="Times New Roman" charset="0"/>
          </a:endParaRPr>
        </a:p>
      </dsp:txBody>
      <dsp:txXfrm>
        <a:off x="3962400" y="203199"/>
        <a:ext cx="2133600" cy="777239"/>
      </dsp:txXfrm>
    </dsp:sp>
    <dsp:sp modelId="{A5074D32-4402-DD41-8D13-37984785E7FB}">
      <dsp:nvSpPr>
        <dsp:cNvPr id="0" name=""/>
        <dsp:cNvSpPr/>
      </dsp:nvSpPr>
      <dsp:spPr>
        <a:xfrm>
          <a:off x="3962400" y="980439"/>
          <a:ext cx="2133600" cy="777240"/>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s-ES" sz="1100" kern="1200" dirty="0" smtClean="0">
              <a:latin typeface="Times New Roman" charset="0"/>
              <a:ea typeface="Times New Roman" charset="0"/>
              <a:cs typeface="Times New Roman" charset="0"/>
            </a:rPr>
            <a:t>Acceso a Datos </a:t>
          </a:r>
          <a:r>
            <a:rPr lang="es-ES" sz="1100" kern="1200" dirty="0" err="1" smtClean="0">
              <a:latin typeface="Times New Roman" charset="0"/>
              <a:ea typeface="Times New Roman" charset="0"/>
              <a:cs typeface="Times New Roman" charset="0"/>
            </a:rPr>
            <a:t>Historicos</a:t>
          </a:r>
          <a:r>
            <a:rPr lang="es-ES" sz="1100" kern="1200" dirty="0" smtClean="0">
              <a:latin typeface="Times New Roman" charset="0"/>
              <a:ea typeface="Times New Roman" charset="0"/>
              <a:cs typeface="Times New Roman" charset="0"/>
            </a:rPr>
            <a:t> que provee el cliente,</a:t>
          </a:r>
          <a:r>
            <a:rPr lang="es-ES" sz="1100" kern="1200" baseline="0" dirty="0" smtClean="0">
              <a:latin typeface="Times New Roman" charset="0"/>
              <a:ea typeface="Times New Roman" charset="0"/>
              <a:cs typeface="Times New Roman" charset="0"/>
            </a:rPr>
            <a:t> </a:t>
          </a:r>
          <a:r>
            <a:rPr lang="es-ES" sz="1100" kern="1200" dirty="0" smtClean="0">
              <a:latin typeface="Times New Roman" charset="0"/>
              <a:ea typeface="Times New Roman" charset="0"/>
              <a:cs typeface="Times New Roman" charset="0"/>
            </a:rPr>
            <a:t>tiene la ventaja de soportar datos en tiempo real.</a:t>
          </a:r>
          <a:endParaRPr lang="es-ES_tradnl" sz="1100" kern="1200" dirty="0">
            <a:latin typeface="Times New Roman" charset="0"/>
            <a:ea typeface="Times New Roman" charset="0"/>
            <a:cs typeface="Times New Roman" charset="0"/>
          </a:endParaRPr>
        </a:p>
      </dsp:txBody>
      <dsp:txXfrm>
        <a:off x="3962400" y="980439"/>
        <a:ext cx="2133600" cy="777240"/>
      </dsp:txXfrm>
    </dsp:sp>
    <dsp:sp modelId="{DE65B573-D021-1C48-89DB-9FE751DA9AD6}">
      <dsp:nvSpPr>
        <dsp:cNvPr id="0" name=""/>
        <dsp:cNvSpPr/>
      </dsp:nvSpPr>
      <dsp:spPr>
        <a:xfrm>
          <a:off x="3962400" y="1757680"/>
          <a:ext cx="2133600" cy="777240"/>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s-ES" sz="1100" kern="1200" dirty="0" smtClean="0">
              <a:latin typeface="Times New Roman" charset="0"/>
              <a:ea typeface="Times New Roman" charset="0"/>
              <a:cs typeface="Times New Roman" charset="0"/>
            </a:rPr>
            <a:t>Basado en la especificación de Alarmas y Eventos, transfiere Alarmas y Eventos desde el dispositivo hacia el Cliente OPC</a:t>
          </a:r>
          <a:endParaRPr lang="es-ES_tradnl" sz="1100" kern="1200" dirty="0">
            <a:latin typeface="Times New Roman" charset="0"/>
            <a:ea typeface="Times New Roman" charset="0"/>
            <a:cs typeface="Times New Roman" charset="0"/>
          </a:endParaRPr>
        </a:p>
      </dsp:txBody>
      <dsp:txXfrm>
        <a:off x="3962400" y="1757680"/>
        <a:ext cx="2133600" cy="777240"/>
      </dsp:txXfrm>
    </dsp:sp>
    <dsp:sp modelId="{A71F784A-EB10-554A-8966-563195FA3588}">
      <dsp:nvSpPr>
        <dsp:cNvPr id="0" name=""/>
        <dsp:cNvSpPr/>
      </dsp:nvSpPr>
      <dsp:spPr>
        <a:xfrm>
          <a:off x="3962400" y="2534920"/>
          <a:ext cx="2133600" cy="777240"/>
        </a:xfrm>
        <a:prstGeom prst="rect">
          <a:avLst/>
        </a:prstGeom>
        <a:noFill/>
        <a:ln w="9525" cap="flat" cmpd="sng" algn="ctr">
          <a:noFill/>
          <a:prstDash val="solid"/>
        </a:ln>
        <a:effectLst>
          <a:outerShdw blurRad="40000" dist="23000" dir="5400000" rotWithShape="0">
            <a:srgbClr val="000000">
              <a:alpha val="35000"/>
            </a:srgbClr>
          </a:outerShdw>
        </a:effectLst>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s-ES" sz="1100" kern="1200" dirty="0" smtClean="0">
              <a:latin typeface="Times New Roman" charset="0"/>
              <a:ea typeface="Times New Roman" charset="0"/>
              <a:cs typeface="Times New Roman" charset="0"/>
            </a:rPr>
            <a:t>permite a los servidores OPC trabajar con cualquier tipo de datos.</a:t>
          </a:r>
          <a:endParaRPr lang="es-ES_tradnl" sz="1100" kern="1200" dirty="0">
            <a:latin typeface="Times New Roman" charset="0"/>
            <a:ea typeface="Times New Roman" charset="0"/>
            <a:cs typeface="Times New Roman" charset="0"/>
          </a:endParaRPr>
        </a:p>
      </dsp:txBody>
      <dsp:txXfrm>
        <a:off x="3962400" y="2534920"/>
        <a:ext cx="2133600" cy="777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2E298-DD3D-7245-BFD0-8F620F80AC27}">
      <dsp:nvSpPr>
        <dsp:cNvPr id="0" name=""/>
        <dsp:cNvSpPr/>
      </dsp:nvSpPr>
      <dsp:spPr>
        <a:xfrm>
          <a:off x="0" y="0"/>
          <a:ext cx="5715000" cy="1603374"/>
        </a:xfrm>
        <a:prstGeom prst="roundRect">
          <a:avLst>
            <a:gd name="adj" fmla="val 10000"/>
          </a:avLst>
        </a:prstGeom>
        <a:solidFill>
          <a:schemeClr val="accent3">
            <a:alpha val="90000"/>
            <a:tint val="55000"/>
            <a:hueOff val="0"/>
            <a:satOff val="0"/>
            <a:lumOff val="0"/>
            <a:alphaOff val="0"/>
          </a:schemeClr>
        </a:solidFill>
        <a:ln w="9525" cap="flat" cmpd="sng" algn="ctr">
          <a:solidFill>
            <a:schemeClr val="accent3">
              <a:alpha val="90000"/>
              <a:tint val="55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851FADE-07BD-EB4C-A1B7-9FE0EED9F624}">
      <dsp:nvSpPr>
        <dsp:cNvPr id="0" name=""/>
        <dsp:cNvSpPr/>
      </dsp:nvSpPr>
      <dsp:spPr>
        <a:xfrm>
          <a:off x="173023" y="213783"/>
          <a:ext cx="1248593" cy="1175808"/>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B393F80-700B-D74E-821A-1916FE4B0AE8}">
      <dsp:nvSpPr>
        <dsp:cNvPr id="0" name=""/>
        <dsp:cNvSpPr/>
      </dsp:nvSpPr>
      <dsp:spPr>
        <a:xfrm rot="10800000">
          <a:off x="173023" y="1603374"/>
          <a:ext cx="1248593" cy="1959680"/>
        </a:xfrm>
        <a:prstGeom prst="round2SameRect">
          <a:avLst>
            <a:gd name="adj1" fmla="val 10500"/>
            <a:gd name="adj2" fmla="val 0"/>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s-ES" sz="900" b="1" kern="1200" dirty="0" smtClean="0">
              <a:solidFill>
                <a:schemeClr val="tx1"/>
              </a:solidFill>
              <a:latin typeface="Times New Roman" charset="0"/>
              <a:ea typeface="Times New Roman" charset="0"/>
              <a:cs typeface="Times New Roman" charset="0"/>
            </a:rPr>
            <a:t>Conectar(</a:t>
          </a:r>
          <a:r>
            <a:rPr lang="es-ES" sz="900" b="1" kern="1200" dirty="0" err="1" smtClean="0">
              <a:solidFill>
                <a:schemeClr val="tx1"/>
              </a:solidFill>
              <a:latin typeface="Times New Roman" charset="0"/>
              <a:ea typeface="Times New Roman" charset="0"/>
              <a:cs typeface="Times New Roman" charset="0"/>
            </a:rPr>
            <a:t>Interfases</a:t>
          </a:r>
          <a:r>
            <a:rPr lang="es-ES" sz="900" b="1" kern="1200" dirty="0" smtClean="0">
              <a:solidFill>
                <a:schemeClr val="tx1"/>
              </a:solidFill>
              <a:latin typeface="Times New Roman" charset="0"/>
              <a:ea typeface="Times New Roman" charset="0"/>
              <a:cs typeface="Times New Roman" charset="0"/>
            </a:rPr>
            <a:t>).- </a:t>
          </a:r>
          <a:r>
            <a:rPr lang="es-ES" sz="900" kern="1200" dirty="0" smtClean="0">
              <a:solidFill>
                <a:schemeClr val="tx1"/>
              </a:solidFill>
              <a:latin typeface="Times New Roman" charset="0"/>
              <a:ea typeface="Times New Roman" charset="0"/>
              <a:cs typeface="Times New Roman" charset="0"/>
            </a:rPr>
            <a:t>Adquisición de datos de cualquier fuente. Las interfaces PI conectan fuentes de datos a un sistema de PI para permitir el acceso en tiempo real a los datos históricos</a:t>
          </a:r>
          <a:endParaRPr lang="es-ES_tradnl" sz="900" kern="1200" dirty="0">
            <a:solidFill>
              <a:schemeClr val="tx1"/>
            </a:solidFill>
            <a:latin typeface="Times New Roman" charset="0"/>
            <a:ea typeface="Times New Roman" charset="0"/>
            <a:cs typeface="Times New Roman" charset="0"/>
          </a:endParaRPr>
        </a:p>
      </dsp:txBody>
      <dsp:txXfrm rot="10800000">
        <a:off x="211422" y="1603374"/>
        <a:ext cx="1171795" cy="1921281"/>
      </dsp:txXfrm>
    </dsp:sp>
    <dsp:sp modelId="{EB263E6B-B092-FE4D-82D4-C264AE81902F}">
      <dsp:nvSpPr>
        <dsp:cNvPr id="0" name=""/>
        <dsp:cNvSpPr/>
      </dsp:nvSpPr>
      <dsp:spPr>
        <a:xfrm>
          <a:off x="1546476" y="213783"/>
          <a:ext cx="1248593" cy="1175808"/>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85E29EA-1F20-5E4C-9BE2-532193C4494B}">
      <dsp:nvSpPr>
        <dsp:cNvPr id="0" name=""/>
        <dsp:cNvSpPr/>
      </dsp:nvSpPr>
      <dsp:spPr>
        <a:xfrm rot="10800000">
          <a:off x="1546476" y="1603374"/>
          <a:ext cx="1248593" cy="1959680"/>
        </a:xfrm>
        <a:prstGeom prst="round2SameRect">
          <a:avLst>
            <a:gd name="adj1" fmla="val 10500"/>
            <a:gd name="adj2" fmla="val 0"/>
          </a:avLst>
        </a:prstGeom>
        <a:gradFill rotWithShape="0">
          <a:gsLst>
            <a:gs pos="0">
              <a:schemeClr val="accent3">
                <a:shade val="50000"/>
                <a:hueOff val="133778"/>
                <a:satOff val="-2135"/>
                <a:lumOff val="20553"/>
                <a:alphaOff val="0"/>
                <a:shade val="51000"/>
                <a:satMod val="130000"/>
              </a:schemeClr>
            </a:gs>
            <a:gs pos="80000">
              <a:schemeClr val="accent3">
                <a:shade val="50000"/>
                <a:hueOff val="133778"/>
                <a:satOff val="-2135"/>
                <a:lumOff val="20553"/>
                <a:alphaOff val="0"/>
                <a:shade val="93000"/>
                <a:satMod val="130000"/>
              </a:schemeClr>
            </a:gs>
            <a:gs pos="100000">
              <a:schemeClr val="accent3">
                <a:shade val="50000"/>
                <a:hueOff val="133778"/>
                <a:satOff val="-2135"/>
                <a:lumOff val="205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s-ES" sz="900" b="1" kern="1200" dirty="0" smtClean="0">
              <a:solidFill>
                <a:schemeClr val="tx1"/>
              </a:solidFill>
              <a:latin typeface="Times New Roman" charset="0"/>
              <a:ea typeface="Times New Roman" charset="0"/>
              <a:cs typeface="Times New Roman" charset="0"/>
            </a:rPr>
            <a:t>Integrar (Servidor).- </a:t>
          </a:r>
          <a:r>
            <a:rPr lang="es-ES" sz="900" b="0" kern="1200" dirty="0" smtClean="0">
              <a:solidFill>
                <a:schemeClr val="tx1"/>
              </a:solidFill>
              <a:latin typeface="Times New Roman" charset="0"/>
              <a:ea typeface="Times New Roman" charset="0"/>
              <a:cs typeface="Times New Roman" charset="0"/>
            </a:rPr>
            <a:t>A</a:t>
          </a:r>
          <a:r>
            <a:rPr lang="es-ES" sz="900" kern="1200" dirty="0" smtClean="0">
              <a:solidFill>
                <a:schemeClr val="tx1"/>
              </a:solidFill>
              <a:latin typeface="Times New Roman" charset="0"/>
              <a:ea typeface="Times New Roman" charset="0"/>
              <a:cs typeface="Times New Roman" charset="0"/>
            </a:rPr>
            <a:t>gregado, normalizado y archivado de grandes cantidades de datos e información, los cuales se pondrán a disposición de los usuarios en tiempo real.</a:t>
          </a:r>
          <a:endParaRPr lang="es-ES_tradnl" sz="900" kern="1200" dirty="0">
            <a:solidFill>
              <a:schemeClr val="tx1"/>
            </a:solidFill>
            <a:latin typeface="Times New Roman" charset="0"/>
            <a:ea typeface="Times New Roman" charset="0"/>
            <a:cs typeface="Times New Roman" charset="0"/>
          </a:endParaRPr>
        </a:p>
      </dsp:txBody>
      <dsp:txXfrm rot="10800000">
        <a:off x="1584875" y="1603374"/>
        <a:ext cx="1171795" cy="1921281"/>
      </dsp:txXfrm>
    </dsp:sp>
    <dsp:sp modelId="{D6BE01DC-62D7-DA41-888D-279D48415A06}">
      <dsp:nvSpPr>
        <dsp:cNvPr id="0" name=""/>
        <dsp:cNvSpPr/>
      </dsp:nvSpPr>
      <dsp:spPr>
        <a:xfrm>
          <a:off x="2919929" y="213783"/>
          <a:ext cx="1248593" cy="1175808"/>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2AA802C-688C-4547-B3DD-70E3BD4A221B}">
      <dsp:nvSpPr>
        <dsp:cNvPr id="0" name=""/>
        <dsp:cNvSpPr/>
      </dsp:nvSpPr>
      <dsp:spPr>
        <a:xfrm rot="10800000">
          <a:off x="2919929" y="1603374"/>
          <a:ext cx="1248593" cy="1959680"/>
        </a:xfrm>
        <a:prstGeom prst="round2SameRect">
          <a:avLst>
            <a:gd name="adj1" fmla="val 10500"/>
            <a:gd name="adj2" fmla="val 0"/>
          </a:avLst>
        </a:prstGeom>
        <a:gradFill rotWithShape="0">
          <a:gsLst>
            <a:gs pos="0">
              <a:schemeClr val="accent3">
                <a:shade val="50000"/>
                <a:hueOff val="267556"/>
                <a:satOff val="-4269"/>
                <a:lumOff val="41107"/>
                <a:alphaOff val="0"/>
                <a:shade val="51000"/>
                <a:satMod val="130000"/>
              </a:schemeClr>
            </a:gs>
            <a:gs pos="80000">
              <a:schemeClr val="accent3">
                <a:shade val="50000"/>
                <a:hueOff val="267556"/>
                <a:satOff val="-4269"/>
                <a:lumOff val="41107"/>
                <a:alphaOff val="0"/>
                <a:shade val="93000"/>
                <a:satMod val="130000"/>
              </a:schemeClr>
            </a:gs>
            <a:gs pos="100000">
              <a:schemeClr val="accent3">
                <a:shade val="50000"/>
                <a:hueOff val="267556"/>
                <a:satOff val="-4269"/>
                <a:lumOff val="411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s-ES" sz="900" b="1" kern="1200" dirty="0" smtClean="0">
              <a:solidFill>
                <a:schemeClr val="tx1"/>
              </a:solidFill>
              <a:latin typeface="Times New Roman" charset="0"/>
              <a:ea typeface="Times New Roman" charset="0"/>
              <a:cs typeface="Times New Roman" charset="0"/>
            </a:rPr>
            <a:t>Analizar</a:t>
          </a:r>
          <a:r>
            <a:rPr lang="es-ES" sz="900" b="1" kern="1200" baseline="0" dirty="0" smtClean="0">
              <a:solidFill>
                <a:schemeClr val="tx1"/>
              </a:solidFill>
              <a:latin typeface="Times New Roman" charset="0"/>
              <a:ea typeface="Times New Roman" charset="0"/>
              <a:cs typeface="Times New Roman" charset="0"/>
            </a:rPr>
            <a:t> (Analíticos).-</a:t>
          </a:r>
          <a:r>
            <a:rPr lang="es-ES" sz="900" b="0" kern="1200" baseline="0" dirty="0" smtClean="0">
              <a:solidFill>
                <a:schemeClr val="tx1"/>
              </a:solidFill>
              <a:latin typeface="Times New Roman" charset="0"/>
              <a:ea typeface="Times New Roman" charset="0"/>
              <a:cs typeface="Times New Roman" charset="0"/>
            </a:rPr>
            <a:t>P</a:t>
          </a:r>
          <a:r>
            <a:rPr lang="es-ES" sz="900" kern="1200" dirty="0" smtClean="0">
              <a:solidFill>
                <a:schemeClr val="tx1"/>
              </a:solidFill>
              <a:latin typeface="Times New Roman" charset="0"/>
              <a:ea typeface="Times New Roman" charset="0"/>
              <a:cs typeface="Times New Roman" charset="0"/>
            </a:rPr>
            <a:t>rocesamiento automatizado o especifico, notificación de eventos a usuarios.</a:t>
          </a:r>
          <a:endParaRPr lang="es-ES_tradnl" sz="900" kern="1200" dirty="0">
            <a:solidFill>
              <a:schemeClr val="tx1"/>
            </a:solidFill>
            <a:latin typeface="Times New Roman" charset="0"/>
            <a:ea typeface="Times New Roman" charset="0"/>
            <a:cs typeface="Times New Roman" charset="0"/>
          </a:endParaRPr>
        </a:p>
      </dsp:txBody>
      <dsp:txXfrm rot="10800000">
        <a:off x="2958328" y="1603374"/>
        <a:ext cx="1171795" cy="1921281"/>
      </dsp:txXfrm>
    </dsp:sp>
    <dsp:sp modelId="{BA1815E8-396F-B94A-848A-5F89347B1039}">
      <dsp:nvSpPr>
        <dsp:cNvPr id="0" name=""/>
        <dsp:cNvSpPr/>
      </dsp:nvSpPr>
      <dsp:spPr>
        <a:xfrm>
          <a:off x="4293382" y="213783"/>
          <a:ext cx="1248593" cy="1175808"/>
        </a:xfrm>
        <a:prstGeom prst="roundRect">
          <a:avLst>
            <a:gd name="adj" fmla="val 10000"/>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5AC9AE54-67D5-A34A-AC45-95B9CFD6DC18}">
      <dsp:nvSpPr>
        <dsp:cNvPr id="0" name=""/>
        <dsp:cNvSpPr/>
      </dsp:nvSpPr>
      <dsp:spPr>
        <a:xfrm rot="10800000">
          <a:off x="4293382" y="1603374"/>
          <a:ext cx="1248593" cy="1959680"/>
        </a:xfrm>
        <a:prstGeom prst="round2SameRect">
          <a:avLst>
            <a:gd name="adj1" fmla="val 10500"/>
            <a:gd name="adj2" fmla="val 0"/>
          </a:avLst>
        </a:prstGeom>
        <a:gradFill rotWithShape="0">
          <a:gsLst>
            <a:gs pos="0">
              <a:schemeClr val="accent3">
                <a:shade val="50000"/>
                <a:hueOff val="133778"/>
                <a:satOff val="-2135"/>
                <a:lumOff val="20553"/>
                <a:alphaOff val="0"/>
                <a:shade val="51000"/>
                <a:satMod val="130000"/>
              </a:schemeClr>
            </a:gs>
            <a:gs pos="80000">
              <a:schemeClr val="accent3">
                <a:shade val="50000"/>
                <a:hueOff val="133778"/>
                <a:satOff val="-2135"/>
                <a:lumOff val="20553"/>
                <a:alphaOff val="0"/>
                <a:shade val="93000"/>
                <a:satMod val="130000"/>
              </a:schemeClr>
            </a:gs>
            <a:gs pos="100000">
              <a:schemeClr val="accent3">
                <a:shade val="50000"/>
                <a:hueOff val="133778"/>
                <a:satOff val="-2135"/>
                <a:lumOff val="205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s-ES" sz="900" b="1" kern="1200" dirty="0" smtClean="0">
              <a:solidFill>
                <a:schemeClr val="tx1"/>
              </a:solidFill>
              <a:latin typeface="Times New Roman" charset="0"/>
              <a:ea typeface="Times New Roman" charset="0"/>
              <a:cs typeface="Times New Roman" charset="0"/>
            </a:rPr>
            <a:t>Visualizar (Visuales).-</a:t>
          </a:r>
          <a:r>
            <a:rPr lang="es-ES" sz="900" kern="1200" dirty="0" smtClean="0">
              <a:solidFill>
                <a:schemeClr val="tx1"/>
              </a:solidFill>
              <a:latin typeface="Times New Roman" charset="0"/>
              <a:ea typeface="Times New Roman" charset="0"/>
              <a:cs typeface="Times New Roman" charset="0"/>
            </a:rPr>
            <a:t>desplegar la información, identificar problemas y ejecutar acciones correctivas a través de:</a:t>
          </a:r>
        </a:p>
        <a:p>
          <a:pPr lvl="0" algn="ctr" defTabSz="400050">
            <a:lnSpc>
              <a:spcPct val="90000"/>
            </a:lnSpc>
            <a:spcBef>
              <a:spcPct val="0"/>
            </a:spcBef>
            <a:spcAft>
              <a:spcPct val="35000"/>
            </a:spcAft>
          </a:pPr>
          <a:r>
            <a:rPr lang="es-ES" sz="900" b="1" kern="1200" dirty="0" smtClean="0">
              <a:solidFill>
                <a:schemeClr val="tx1"/>
              </a:solidFill>
              <a:latin typeface="Times New Roman" charset="0"/>
              <a:ea typeface="Times New Roman" charset="0"/>
              <a:cs typeface="Times New Roman" charset="0"/>
            </a:rPr>
            <a:t>PI </a:t>
          </a:r>
          <a:r>
            <a:rPr lang="es-ES" sz="900" b="1" kern="1200" dirty="0" err="1" smtClean="0">
              <a:solidFill>
                <a:schemeClr val="tx1"/>
              </a:solidFill>
              <a:latin typeface="Times New Roman" charset="0"/>
              <a:ea typeface="Times New Roman" charset="0"/>
              <a:cs typeface="Times New Roman" charset="0"/>
            </a:rPr>
            <a:t>ProcessBook</a:t>
          </a:r>
          <a:r>
            <a:rPr lang="es-ES" sz="900" kern="1200" dirty="0" smtClean="0">
              <a:solidFill>
                <a:schemeClr val="tx1"/>
              </a:solidFill>
              <a:latin typeface="Times New Roman" charset="0"/>
              <a:ea typeface="Times New Roman" charset="0"/>
              <a:cs typeface="Times New Roman" charset="0"/>
            </a:rPr>
            <a:t>.- que crea presentaciones de datos en tiempo real,</a:t>
          </a:r>
          <a:r>
            <a:rPr lang="es-ES" sz="900" kern="1200" baseline="0" dirty="0" smtClean="0">
              <a:solidFill>
                <a:schemeClr val="tx1"/>
              </a:solidFill>
              <a:latin typeface="Times New Roman" charset="0"/>
              <a:ea typeface="Times New Roman" charset="0"/>
              <a:cs typeface="Times New Roman" charset="0"/>
            </a:rPr>
            <a:t> </a:t>
          </a:r>
          <a:r>
            <a:rPr lang="es-ES" sz="900" kern="1200" dirty="0" smtClean="0">
              <a:solidFill>
                <a:schemeClr val="tx1"/>
              </a:solidFill>
              <a:latin typeface="Times New Roman" charset="0"/>
              <a:ea typeface="Times New Roman" charset="0"/>
              <a:cs typeface="Times New Roman" charset="0"/>
            </a:rPr>
            <a:t>gráficos de procesos y tendencias.</a:t>
          </a:r>
          <a:endParaRPr lang="es-ES_tradnl" sz="900" kern="1200" dirty="0" smtClean="0">
            <a:solidFill>
              <a:schemeClr val="tx1"/>
            </a:solidFill>
            <a:latin typeface="Times New Roman" charset="0"/>
            <a:ea typeface="Times New Roman" charset="0"/>
            <a:cs typeface="Times New Roman" charset="0"/>
          </a:endParaRPr>
        </a:p>
        <a:p>
          <a:pPr lvl="0" algn="ctr" defTabSz="400050">
            <a:lnSpc>
              <a:spcPct val="90000"/>
            </a:lnSpc>
            <a:spcBef>
              <a:spcPct val="0"/>
            </a:spcBef>
            <a:spcAft>
              <a:spcPct val="35000"/>
            </a:spcAft>
          </a:pPr>
          <a:r>
            <a:rPr lang="es-ES" sz="900" b="1" kern="1200" dirty="0" smtClean="0">
              <a:solidFill>
                <a:schemeClr val="tx1"/>
              </a:solidFill>
              <a:latin typeface="Times New Roman" charset="0"/>
              <a:ea typeface="Times New Roman" charset="0"/>
              <a:cs typeface="Times New Roman" charset="0"/>
            </a:rPr>
            <a:t>PI </a:t>
          </a:r>
          <a:r>
            <a:rPr lang="es-ES" sz="900" b="1" kern="1200" dirty="0" err="1" smtClean="0">
              <a:solidFill>
                <a:schemeClr val="tx1"/>
              </a:solidFill>
              <a:latin typeface="Times New Roman" charset="0"/>
              <a:ea typeface="Times New Roman" charset="0"/>
              <a:cs typeface="Times New Roman" charset="0"/>
            </a:rPr>
            <a:t>DataLink</a:t>
          </a:r>
          <a:r>
            <a:rPr lang="es-ES" sz="900" kern="1200" dirty="0" smtClean="0">
              <a:solidFill>
                <a:schemeClr val="tx1"/>
              </a:solidFill>
              <a:latin typeface="Times New Roman" charset="0"/>
              <a:ea typeface="Times New Roman" charset="0"/>
              <a:cs typeface="Times New Roman" charset="0"/>
            </a:rPr>
            <a:t>.- integra</a:t>
          </a:r>
          <a:r>
            <a:rPr lang="es-ES" sz="900" kern="1200" baseline="0" dirty="0" smtClean="0">
              <a:solidFill>
                <a:schemeClr val="tx1"/>
              </a:solidFill>
              <a:latin typeface="Times New Roman" charset="0"/>
              <a:ea typeface="Times New Roman" charset="0"/>
              <a:cs typeface="Times New Roman" charset="0"/>
            </a:rPr>
            <a:t> </a:t>
          </a:r>
          <a:r>
            <a:rPr lang="es-ES" sz="900" kern="1200" dirty="0" smtClean="0">
              <a:solidFill>
                <a:schemeClr val="tx1"/>
              </a:solidFill>
              <a:latin typeface="Times New Roman" charset="0"/>
              <a:ea typeface="Times New Roman" charset="0"/>
              <a:cs typeface="Times New Roman" charset="0"/>
            </a:rPr>
            <a:t>los datos operativos a Microsoft Excel.</a:t>
          </a:r>
          <a:endParaRPr lang="es-ES_tradnl" sz="900" kern="1200" dirty="0">
            <a:solidFill>
              <a:schemeClr val="tx1"/>
            </a:solidFill>
            <a:latin typeface="Times New Roman" charset="0"/>
            <a:ea typeface="Times New Roman" charset="0"/>
            <a:cs typeface="Times New Roman" charset="0"/>
          </a:endParaRPr>
        </a:p>
      </dsp:txBody>
      <dsp:txXfrm rot="10800000">
        <a:off x="4331781" y="1603374"/>
        <a:ext cx="1171795" cy="19212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454E1-4552-FA48-87B0-7B7EC593471A}">
      <dsp:nvSpPr>
        <dsp:cNvPr id="0" name=""/>
        <dsp:cNvSpPr/>
      </dsp:nvSpPr>
      <dsp:spPr>
        <a:xfrm>
          <a:off x="326816" y="0"/>
          <a:ext cx="3994568" cy="3994568"/>
        </a:xfrm>
        <a:prstGeom prst="diamond">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842B1075-1A0B-234D-8093-C56208D7126B}">
      <dsp:nvSpPr>
        <dsp:cNvPr id="0" name=""/>
        <dsp:cNvSpPr/>
      </dsp:nvSpPr>
      <dsp:spPr>
        <a:xfrm>
          <a:off x="706300" y="379483"/>
          <a:ext cx="1557881" cy="1557881"/>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Permite la transferencia de datos entre dos servidores de PI. Una vez que la interfaz se ha configurado con la PI UCI: </a:t>
          </a:r>
          <a:endParaRPr lang="es-ES_tradnl" sz="1000" kern="1200" dirty="0">
            <a:latin typeface="Times New Roman" charset="0"/>
            <a:ea typeface="Times New Roman" charset="0"/>
            <a:cs typeface="Times New Roman" charset="0"/>
          </a:endParaRPr>
        </a:p>
      </dsp:txBody>
      <dsp:txXfrm>
        <a:off x="782349" y="455532"/>
        <a:ext cx="1405783" cy="1405783"/>
      </dsp:txXfrm>
    </dsp:sp>
    <dsp:sp modelId="{58454450-4BEC-864C-A7D5-124A2E04F971}">
      <dsp:nvSpPr>
        <dsp:cNvPr id="0" name=""/>
        <dsp:cNvSpPr/>
      </dsp:nvSpPr>
      <dsp:spPr>
        <a:xfrm>
          <a:off x="2384019" y="379483"/>
          <a:ext cx="1557881" cy="1557881"/>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Configure todos los parámetros de la interfaz.</a:t>
          </a:r>
          <a:endParaRPr lang="es-ES_tradnl" sz="1000" kern="1200" dirty="0" smtClean="0">
            <a:latin typeface="Times New Roman" charset="0"/>
            <a:ea typeface="Times New Roman" charset="0"/>
            <a:cs typeface="Times New Roman" charset="0"/>
          </a:endParaRPr>
        </a:p>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Administrar, iniciar y detener el servicio de interfaz e iniciar/detener una interfaz interactiva.</a:t>
          </a:r>
          <a:endParaRPr lang="es-ES_tradnl" sz="1000" kern="1200" dirty="0" smtClean="0">
            <a:latin typeface="Times New Roman" charset="0"/>
            <a:ea typeface="Times New Roman" charset="0"/>
            <a:cs typeface="Times New Roman" charset="0"/>
          </a:endParaRPr>
        </a:p>
      </dsp:txBody>
      <dsp:txXfrm>
        <a:off x="2460068" y="455532"/>
        <a:ext cx="1405783" cy="1405783"/>
      </dsp:txXfrm>
    </dsp:sp>
    <dsp:sp modelId="{BCAE4B5F-E102-8648-9395-7092E1DEBEA7}">
      <dsp:nvSpPr>
        <dsp:cNvPr id="0" name=""/>
        <dsp:cNvSpPr/>
      </dsp:nvSpPr>
      <dsp:spPr>
        <a:xfrm>
          <a:off x="706300" y="1947893"/>
          <a:ext cx="1557881" cy="1776499"/>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Traslado tanto de datos en tiempo real e histórico y cualquier combinación de los dos.</a:t>
          </a:r>
          <a:endParaRPr lang="es-ES_tradnl" sz="1000" kern="1200" dirty="0" smtClean="0">
            <a:latin typeface="Times New Roman" charset="0"/>
            <a:ea typeface="Times New Roman" charset="0"/>
            <a:cs typeface="Times New Roman" charset="0"/>
          </a:endParaRPr>
        </a:p>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Gestión de múltiples interfaces de PI.</a:t>
          </a:r>
          <a:endParaRPr lang="es-ES_tradnl" sz="1000" kern="1200" dirty="0">
            <a:latin typeface="Times New Roman" charset="0"/>
            <a:ea typeface="Times New Roman" charset="0"/>
            <a:cs typeface="Times New Roman" charset="0"/>
          </a:endParaRPr>
        </a:p>
      </dsp:txBody>
      <dsp:txXfrm>
        <a:off x="782349" y="2023942"/>
        <a:ext cx="1405783" cy="1624401"/>
      </dsp:txXfrm>
    </dsp:sp>
    <dsp:sp modelId="{87F2A04E-4B98-824A-9752-035BAC4DA758}">
      <dsp:nvSpPr>
        <dsp:cNvPr id="0" name=""/>
        <dsp:cNvSpPr/>
      </dsp:nvSpPr>
      <dsp:spPr>
        <a:xfrm>
          <a:off x="2384019" y="1947893"/>
          <a:ext cx="1557881" cy="1776499"/>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Buscar y ver los archivos de registro PIPC rápidamente.</a:t>
          </a:r>
          <a:endParaRPr lang="es-ES_tradnl" sz="1000" kern="1200" dirty="0" smtClean="0">
            <a:latin typeface="Times New Roman" charset="0"/>
            <a:ea typeface="Times New Roman" charset="0"/>
            <a:cs typeface="Times New Roman" charset="0"/>
          </a:endParaRPr>
        </a:p>
        <a:p>
          <a:pPr lvl="0" algn="ctr" defTabSz="444500">
            <a:lnSpc>
              <a:spcPct val="90000"/>
            </a:lnSpc>
            <a:spcBef>
              <a:spcPct val="0"/>
            </a:spcBef>
            <a:spcAft>
              <a:spcPct val="35000"/>
            </a:spcAft>
          </a:pPr>
          <a:r>
            <a:rPr lang="es-ES" sz="1000" kern="1200" dirty="0" smtClean="0">
              <a:latin typeface="Times New Roman" charset="0"/>
              <a:ea typeface="Times New Roman" charset="0"/>
              <a:cs typeface="Times New Roman" charset="0"/>
            </a:rPr>
            <a:t>Ejecutar diagnósticos de configuración de interfaz.</a:t>
          </a:r>
          <a:endParaRPr lang="es-ES_tradnl" sz="1000" kern="1200" dirty="0" smtClean="0">
            <a:latin typeface="Times New Roman" charset="0"/>
            <a:ea typeface="Times New Roman" charset="0"/>
            <a:cs typeface="Times New Roman" charset="0"/>
          </a:endParaRPr>
        </a:p>
      </dsp:txBody>
      <dsp:txXfrm>
        <a:off x="2460068" y="2023942"/>
        <a:ext cx="1405783" cy="16244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38A1C-5BFE-C749-931B-F85634D7B19C}">
      <dsp:nvSpPr>
        <dsp:cNvPr id="0" name=""/>
        <dsp:cNvSpPr/>
      </dsp:nvSpPr>
      <dsp:spPr>
        <a:xfrm>
          <a:off x="-3107012" y="-478295"/>
          <a:ext cx="3705982" cy="3705982"/>
        </a:xfrm>
        <a:prstGeom prst="blockArc">
          <a:avLst>
            <a:gd name="adj1" fmla="val 18900000"/>
            <a:gd name="adj2" fmla="val 2700000"/>
            <a:gd name="adj3" fmla="val 583"/>
          </a:avLst>
        </a:pr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18F24-9E4B-CE4C-8899-C87EEA4D5A08}">
      <dsp:nvSpPr>
        <dsp:cNvPr id="0" name=""/>
        <dsp:cNvSpPr/>
      </dsp:nvSpPr>
      <dsp:spPr>
        <a:xfrm>
          <a:off x="263060" y="171782"/>
          <a:ext cx="4751434" cy="343783"/>
        </a:xfrm>
        <a:prstGeom prst="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2879" tIns="25400" rIns="25400" bIns="25400" numCol="1" spcCol="1270" anchor="ctr" anchorCtr="0">
          <a:noAutofit/>
        </a:bodyPr>
        <a:lstStyle/>
        <a:p>
          <a:pPr lvl="0" algn="just" defTabSz="444500">
            <a:lnSpc>
              <a:spcPct val="90000"/>
            </a:lnSpc>
            <a:spcBef>
              <a:spcPct val="0"/>
            </a:spcBef>
            <a:spcAft>
              <a:spcPct val="35000"/>
            </a:spcAft>
          </a:pPr>
          <a:r>
            <a:rPr lang="es-ES" sz="1000" kern="1200" dirty="0" smtClean="0">
              <a:solidFill>
                <a:schemeClr val="tx1"/>
              </a:solidFill>
              <a:latin typeface="Times New Roman" charset="0"/>
              <a:ea typeface="Times New Roman" charset="0"/>
              <a:cs typeface="Times New Roman" charset="0"/>
            </a:rPr>
            <a:t>El sujeto de control debe entregar la información requerida por los especialistas del CMCH.</a:t>
          </a:r>
          <a:endParaRPr lang="es-ES_tradnl" sz="1000" kern="1200" dirty="0">
            <a:solidFill>
              <a:schemeClr val="tx1"/>
            </a:solidFill>
            <a:latin typeface="Times New Roman" charset="0"/>
            <a:ea typeface="Times New Roman" charset="0"/>
            <a:cs typeface="Times New Roman" charset="0"/>
          </a:endParaRPr>
        </a:p>
      </dsp:txBody>
      <dsp:txXfrm>
        <a:off x="263060" y="171782"/>
        <a:ext cx="4751434" cy="343783"/>
      </dsp:txXfrm>
    </dsp:sp>
    <dsp:sp modelId="{33126B5D-FB65-8A46-95DF-0B459A5899B1}">
      <dsp:nvSpPr>
        <dsp:cNvPr id="0" name=""/>
        <dsp:cNvSpPr/>
      </dsp:nvSpPr>
      <dsp:spPr>
        <a:xfrm>
          <a:off x="48195" y="128809"/>
          <a:ext cx="429729" cy="429729"/>
        </a:xfrm>
        <a:prstGeom prst="ellipse">
          <a:avLst/>
        </a:prstGeom>
        <a:solidFill>
          <a:schemeClr val="lt1">
            <a:hueOff val="0"/>
            <a:satOff val="0"/>
            <a:lumOff val="0"/>
            <a:alphaOff val="0"/>
          </a:schemeClr>
        </a:solidFill>
        <a:ln w="9525" cap="flat" cmpd="sng" algn="ctr">
          <a:solidFill>
            <a:schemeClr val="accent3">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A28CFC5-7F46-A24C-B213-98093EFBD362}">
      <dsp:nvSpPr>
        <dsp:cNvPr id="0" name=""/>
        <dsp:cNvSpPr/>
      </dsp:nvSpPr>
      <dsp:spPr>
        <a:xfrm>
          <a:off x="509406" y="687293"/>
          <a:ext cx="4505089" cy="343783"/>
        </a:xfrm>
        <a:prstGeom prst="rect">
          <a:avLst/>
        </a:prstGeom>
        <a:gradFill rotWithShape="0">
          <a:gsLst>
            <a:gs pos="0">
              <a:schemeClr val="accent3">
                <a:shade val="80000"/>
                <a:hueOff val="54726"/>
                <a:satOff val="-358"/>
                <a:lumOff val="6139"/>
                <a:alphaOff val="0"/>
                <a:shade val="51000"/>
                <a:satMod val="130000"/>
              </a:schemeClr>
            </a:gs>
            <a:gs pos="80000">
              <a:schemeClr val="accent3">
                <a:shade val="80000"/>
                <a:hueOff val="54726"/>
                <a:satOff val="-358"/>
                <a:lumOff val="6139"/>
                <a:alphaOff val="0"/>
                <a:shade val="93000"/>
                <a:satMod val="130000"/>
              </a:schemeClr>
            </a:gs>
            <a:gs pos="100000">
              <a:schemeClr val="accent3">
                <a:shade val="80000"/>
                <a:hueOff val="54726"/>
                <a:satOff val="-358"/>
                <a:lumOff val="61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2879" tIns="25400" rIns="25400" bIns="25400" numCol="1" spcCol="1270" anchor="ctr" anchorCtr="0">
          <a:noAutofit/>
        </a:bodyPr>
        <a:lstStyle/>
        <a:p>
          <a:pPr lvl="0" algn="just" defTabSz="444500">
            <a:lnSpc>
              <a:spcPct val="90000"/>
            </a:lnSpc>
            <a:spcBef>
              <a:spcPct val="0"/>
            </a:spcBef>
            <a:spcAft>
              <a:spcPct val="35000"/>
            </a:spcAft>
          </a:pPr>
          <a:r>
            <a:rPr lang="es-ES" sz="1000" kern="1200" dirty="0" smtClean="0">
              <a:solidFill>
                <a:schemeClr val="tx1"/>
              </a:solidFill>
              <a:latin typeface="Times New Roman" charset="0"/>
              <a:ea typeface="Times New Roman" charset="0"/>
              <a:cs typeface="Times New Roman" charset="0"/>
            </a:rPr>
            <a:t>Las aplicaciones y protocolos de comunicación utilizadas por el sujeto de control deben ser compatibles con el del CMCH.</a:t>
          </a:r>
          <a:endParaRPr lang="es-ES_tradnl" sz="1000" kern="1200" dirty="0">
            <a:solidFill>
              <a:schemeClr val="tx1"/>
            </a:solidFill>
            <a:latin typeface="Times New Roman" charset="0"/>
            <a:ea typeface="Times New Roman" charset="0"/>
            <a:cs typeface="Times New Roman" charset="0"/>
          </a:endParaRPr>
        </a:p>
      </dsp:txBody>
      <dsp:txXfrm>
        <a:off x="509406" y="687293"/>
        <a:ext cx="4505089" cy="343783"/>
      </dsp:txXfrm>
    </dsp:sp>
    <dsp:sp modelId="{2875B68E-A8A6-4C44-945C-99506AF12FF3}">
      <dsp:nvSpPr>
        <dsp:cNvPr id="0" name=""/>
        <dsp:cNvSpPr/>
      </dsp:nvSpPr>
      <dsp:spPr>
        <a:xfrm>
          <a:off x="294541" y="644320"/>
          <a:ext cx="429729" cy="429729"/>
        </a:xfrm>
        <a:prstGeom prst="ellipse">
          <a:avLst/>
        </a:prstGeom>
        <a:solidFill>
          <a:schemeClr val="lt1">
            <a:hueOff val="0"/>
            <a:satOff val="0"/>
            <a:lumOff val="0"/>
            <a:alphaOff val="0"/>
          </a:schemeClr>
        </a:solidFill>
        <a:ln w="9525" cap="flat" cmpd="sng" algn="ctr">
          <a:solidFill>
            <a:schemeClr val="accent3">
              <a:shade val="80000"/>
              <a:hueOff val="54726"/>
              <a:satOff val="-358"/>
              <a:lumOff val="613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8CC6774-D3D0-1540-99BC-E39F72478147}">
      <dsp:nvSpPr>
        <dsp:cNvPr id="0" name=""/>
        <dsp:cNvSpPr/>
      </dsp:nvSpPr>
      <dsp:spPr>
        <a:xfrm>
          <a:off x="585014" y="1202804"/>
          <a:ext cx="4429480" cy="343783"/>
        </a:xfrm>
        <a:prstGeom prst="rect">
          <a:avLst/>
        </a:prstGeom>
        <a:gradFill rotWithShape="0">
          <a:gsLst>
            <a:gs pos="0">
              <a:schemeClr val="accent3">
                <a:shade val="80000"/>
                <a:hueOff val="109453"/>
                <a:satOff val="-716"/>
                <a:lumOff val="12277"/>
                <a:alphaOff val="0"/>
                <a:shade val="51000"/>
                <a:satMod val="130000"/>
              </a:schemeClr>
            </a:gs>
            <a:gs pos="80000">
              <a:schemeClr val="accent3">
                <a:shade val="80000"/>
                <a:hueOff val="109453"/>
                <a:satOff val="-716"/>
                <a:lumOff val="12277"/>
                <a:alphaOff val="0"/>
                <a:shade val="93000"/>
                <a:satMod val="130000"/>
              </a:schemeClr>
            </a:gs>
            <a:gs pos="100000">
              <a:schemeClr val="accent3">
                <a:shade val="80000"/>
                <a:hueOff val="109453"/>
                <a:satOff val="-716"/>
                <a:lumOff val="122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2879" tIns="25400" rIns="25400" bIns="25400" numCol="1" spcCol="1270" anchor="ctr" anchorCtr="0">
          <a:noAutofit/>
        </a:bodyPr>
        <a:lstStyle/>
        <a:p>
          <a:pPr lvl="0" algn="just" defTabSz="444500">
            <a:lnSpc>
              <a:spcPct val="90000"/>
            </a:lnSpc>
            <a:spcBef>
              <a:spcPct val="0"/>
            </a:spcBef>
            <a:spcAft>
              <a:spcPct val="35000"/>
            </a:spcAft>
          </a:pPr>
          <a:r>
            <a:rPr lang="es-ES" sz="1000" kern="1200" dirty="0" smtClean="0">
              <a:solidFill>
                <a:schemeClr val="tx1"/>
              </a:solidFill>
              <a:latin typeface="Times New Roman" charset="0"/>
              <a:ea typeface="Times New Roman" charset="0"/>
              <a:cs typeface="Times New Roman" charset="0"/>
            </a:rPr>
            <a:t>Garantizar la seguridad de la información entregada al CMCH.</a:t>
          </a:r>
          <a:endParaRPr lang="es-ES_tradnl" sz="1000" kern="1200" dirty="0">
            <a:solidFill>
              <a:schemeClr val="tx1"/>
            </a:solidFill>
            <a:latin typeface="Times New Roman" charset="0"/>
            <a:ea typeface="Times New Roman" charset="0"/>
            <a:cs typeface="Times New Roman" charset="0"/>
          </a:endParaRPr>
        </a:p>
      </dsp:txBody>
      <dsp:txXfrm>
        <a:off x="585014" y="1202804"/>
        <a:ext cx="4429480" cy="343783"/>
      </dsp:txXfrm>
    </dsp:sp>
    <dsp:sp modelId="{5F1E78E3-5E3C-B84C-AC7B-2BC80DC22259}">
      <dsp:nvSpPr>
        <dsp:cNvPr id="0" name=""/>
        <dsp:cNvSpPr/>
      </dsp:nvSpPr>
      <dsp:spPr>
        <a:xfrm>
          <a:off x="370149" y="1159831"/>
          <a:ext cx="429729" cy="429729"/>
        </a:xfrm>
        <a:prstGeom prst="ellipse">
          <a:avLst/>
        </a:prstGeom>
        <a:solidFill>
          <a:schemeClr val="lt1">
            <a:hueOff val="0"/>
            <a:satOff val="0"/>
            <a:lumOff val="0"/>
            <a:alphaOff val="0"/>
          </a:schemeClr>
        </a:solidFill>
        <a:ln w="9525" cap="flat" cmpd="sng" algn="ctr">
          <a:solidFill>
            <a:schemeClr val="accent3">
              <a:shade val="80000"/>
              <a:hueOff val="109453"/>
              <a:satOff val="-716"/>
              <a:lumOff val="1227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CD132C7-C09A-944E-A1DC-555028177C77}">
      <dsp:nvSpPr>
        <dsp:cNvPr id="0" name=""/>
        <dsp:cNvSpPr/>
      </dsp:nvSpPr>
      <dsp:spPr>
        <a:xfrm>
          <a:off x="509406" y="1718315"/>
          <a:ext cx="4505089" cy="343783"/>
        </a:xfrm>
        <a:prstGeom prst="rect">
          <a:avLst/>
        </a:prstGeom>
        <a:gradFill rotWithShape="0">
          <a:gsLst>
            <a:gs pos="0">
              <a:schemeClr val="accent3">
                <a:shade val="80000"/>
                <a:hueOff val="164179"/>
                <a:satOff val="-1073"/>
                <a:lumOff val="18416"/>
                <a:alphaOff val="0"/>
                <a:shade val="51000"/>
                <a:satMod val="130000"/>
              </a:schemeClr>
            </a:gs>
            <a:gs pos="80000">
              <a:schemeClr val="accent3">
                <a:shade val="80000"/>
                <a:hueOff val="164179"/>
                <a:satOff val="-1073"/>
                <a:lumOff val="18416"/>
                <a:alphaOff val="0"/>
                <a:shade val="93000"/>
                <a:satMod val="130000"/>
              </a:schemeClr>
            </a:gs>
            <a:gs pos="100000">
              <a:schemeClr val="accent3">
                <a:shade val="80000"/>
                <a:hueOff val="164179"/>
                <a:satOff val="-1073"/>
                <a:lumOff val="184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2879" tIns="25400" rIns="25400" bIns="25400" numCol="1" spcCol="1270" anchor="ctr" anchorCtr="0">
          <a:noAutofit/>
        </a:bodyPr>
        <a:lstStyle/>
        <a:p>
          <a:pPr lvl="0" algn="just" defTabSz="444500">
            <a:lnSpc>
              <a:spcPct val="90000"/>
            </a:lnSpc>
            <a:spcBef>
              <a:spcPct val="0"/>
            </a:spcBef>
            <a:spcAft>
              <a:spcPct val="35000"/>
            </a:spcAft>
          </a:pPr>
          <a:r>
            <a:rPr lang="es-ES" sz="1000" kern="1200" dirty="0" smtClean="0">
              <a:solidFill>
                <a:schemeClr val="tx1"/>
              </a:solidFill>
              <a:latin typeface="Times New Roman" charset="0"/>
              <a:ea typeface="Times New Roman" charset="0"/>
              <a:cs typeface="Times New Roman" charset="0"/>
            </a:rPr>
            <a:t>Garantizar un enlace de datos con una disponibilidad del 99.8% hasta el data center del CMCH.</a:t>
          </a:r>
          <a:endParaRPr lang="es-ES_tradnl" sz="1000" kern="1200" dirty="0">
            <a:solidFill>
              <a:schemeClr val="tx1"/>
            </a:solidFill>
            <a:latin typeface="Times New Roman" charset="0"/>
            <a:ea typeface="Times New Roman" charset="0"/>
            <a:cs typeface="Times New Roman" charset="0"/>
          </a:endParaRPr>
        </a:p>
      </dsp:txBody>
      <dsp:txXfrm>
        <a:off x="509406" y="1718315"/>
        <a:ext cx="4505089" cy="343783"/>
      </dsp:txXfrm>
    </dsp:sp>
    <dsp:sp modelId="{6BD7A1F3-5116-1F40-9423-4DE541C4D71D}">
      <dsp:nvSpPr>
        <dsp:cNvPr id="0" name=""/>
        <dsp:cNvSpPr/>
      </dsp:nvSpPr>
      <dsp:spPr>
        <a:xfrm>
          <a:off x="294541" y="1675342"/>
          <a:ext cx="429729" cy="429729"/>
        </a:xfrm>
        <a:prstGeom prst="ellipse">
          <a:avLst/>
        </a:prstGeom>
        <a:solidFill>
          <a:schemeClr val="lt1">
            <a:hueOff val="0"/>
            <a:satOff val="0"/>
            <a:lumOff val="0"/>
            <a:alphaOff val="0"/>
          </a:schemeClr>
        </a:solidFill>
        <a:ln w="9525" cap="flat" cmpd="sng" algn="ctr">
          <a:solidFill>
            <a:schemeClr val="accent3">
              <a:shade val="80000"/>
              <a:hueOff val="164179"/>
              <a:satOff val="-1073"/>
              <a:lumOff val="1841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33A3F64-A0D6-8145-AAC7-A4FBF1E6A29F}">
      <dsp:nvSpPr>
        <dsp:cNvPr id="0" name=""/>
        <dsp:cNvSpPr/>
      </dsp:nvSpPr>
      <dsp:spPr>
        <a:xfrm>
          <a:off x="263060" y="2233826"/>
          <a:ext cx="4751434" cy="343783"/>
        </a:xfrm>
        <a:prstGeom prst="rect">
          <a:avLst/>
        </a:prstGeom>
        <a:gradFill rotWithShape="0">
          <a:gsLst>
            <a:gs pos="0">
              <a:schemeClr val="accent3">
                <a:shade val="80000"/>
                <a:hueOff val="218906"/>
                <a:satOff val="-1431"/>
                <a:lumOff val="24554"/>
                <a:alphaOff val="0"/>
                <a:shade val="51000"/>
                <a:satMod val="130000"/>
              </a:schemeClr>
            </a:gs>
            <a:gs pos="80000">
              <a:schemeClr val="accent3">
                <a:shade val="80000"/>
                <a:hueOff val="218906"/>
                <a:satOff val="-1431"/>
                <a:lumOff val="24554"/>
                <a:alphaOff val="0"/>
                <a:shade val="93000"/>
                <a:satMod val="130000"/>
              </a:schemeClr>
            </a:gs>
            <a:gs pos="100000">
              <a:schemeClr val="accent3">
                <a:shade val="80000"/>
                <a:hueOff val="218906"/>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2879" tIns="25400" rIns="25400" bIns="25400" numCol="1" spcCol="1270" anchor="ctr" anchorCtr="0">
          <a:noAutofit/>
        </a:bodyPr>
        <a:lstStyle/>
        <a:p>
          <a:pPr lvl="0" algn="just" defTabSz="444500">
            <a:lnSpc>
              <a:spcPct val="90000"/>
            </a:lnSpc>
            <a:spcBef>
              <a:spcPct val="0"/>
            </a:spcBef>
            <a:spcAft>
              <a:spcPct val="35000"/>
            </a:spcAft>
          </a:pPr>
          <a:r>
            <a:rPr lang="es-ES" sz="1000" kern="1200" dirty="0" smtClean="0">
              <a:solidFill>
                <a:schemeClr val="tx1"/>
              </a:solidFill>
              <a:latin typeface="Times New Roman" charset="0"/>
              <a:ea typeface="Times New Roman" charset="0"/>
              <a:cs typeface="Times New Roman" charset="0"/>
            </a:rPr>
            <a:t>El sujeto de control a ser integrado debe tener en su mayoría, procesos automatizados, para poder enviar dichas señales al Data Center de la ARCH.</a:t>
          </a:r>
          <a:endParaRPr lang="es-ES_tradnl" sz="1000" kern="1200" dirty="0">
            <a:solidFill>
              <a:schemeClr val="tx1"/>
            </a:solidFill>
            <a:latin typeface="Times New Roman" charset="0"/>
            <a:ea typeface="Times New Roman" charset="0"/>
            <a:cs typeface="Times New Roman" charset="0"/>
          </a:endParaRPr>
        </a:p>
      </dsp:txBody>
      <dsp:txXfrm>
        <a:off x="263060" y="2233826"/>
        <a:ext cx="4751434" cy="343783"/>
      </dsp:txXfrm>
    </dsp:sp>
    <dsp:sp modelId="{E729EA64-4990-2E46-B9EA-A84FC3402B7C}">
      <dsp:nvSpPr>
        <dsp:cNvPr id="0" name=""/>
        <dsp:cNvSpPr/>
      </dsp:nvSpPr>
      <dsp:spPr>
        <a:xfrm>
          <a:off x="48195" y="2190853"/>
          <a:ext cx="429729" cy="429729"/>
        </a:xfrm>
        <a:prstGeom prst="ellipse">
          <a:avLst/>
        </a:prstGeom>
        <a:solidFill>
          <a:schemeClr val="lt1">
            <a:hueOff val="0"/>
            <a:satOff val="0"/>
            <a:lumOff val="0"/>
            <a:alphaOff val="0"/>
          </a:schemeClr>
        </a:solidFill>
        <a:ln w="9525" cap="flat" cmpd="sng" algn="ctr">
          <a:solidFill>
            <a:schemeClr val="accent3">
              <a:shade val="80000"/>
              <a:hueOff val="218906"/>
              <a:satOff val="-1431"/>
              <a:lumOff val="2455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t>26/3/16</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t>‹Nr.›</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t>26/3/16</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t>‹Nr.›</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779252" rtl="0" eaLnBrk="1" latinLnBrk="0" hangingPunct="1">
      <a:defRPr sz="1000" kern="1200">
        <a:solidFill>
          <a:schemeClr val="tx1"/>
        </a:solidFill>
        <a:latin typeface="+mn-lt"/>
        <a:ea typeface="+mn-ea"/>
        <a:cs typeface="+mn-cs"/>
      </a:defRPr>
    </a:lvl1pPr>
    <a:lvl2pPr marL="389626" algn="l" defTabSz="779252" rtl="0" eaLnBrk="1" latinLnBrk="0" hangingPunct="1">
      <a:defRPr sz="1000" kern="1200">
        <a:solidFill>
          <a:schemeClr val="tx1"/>
        </a:solidFill>
        <a:latin typeface="+mn-lt"/>
        <a:ea typeface="+mn-ea"/>
        <a:cs typeface="+mn-cs"/>
      </a:defRPr>
    </a:lvl2pPr>
    <a:lvl3pPr marL="779252" algn="l" defTabSz="779252" rtl="0" eaLnBrk="1" latinLnBrk="0" hangingPunct="1">
      <a:defRPr sz="1000" kern="1200">
        <a:solidFill>
          <a:schemeClr val="tx1"/>
        </a:solidFill>
        <a:latin typeface="+mn-lt"/>
        <a:ea typeface="+mn-ea"/>
        <a:cs typeface="+mn-cs"/>
      </a:defRPr>
    </a:lvl3pPr>
    <a:lvl4pPr marL="1168878" algn="l" defTabSz="779252" rtl="0" eaLnBrk="1" latinLnBrk="0" hangingPunct="1">
      <a:defRPr sz="1000" kern="1200">
        <a:solidFill>
          <a:schemeClr val="tx1"/>
        </a:solidFill>
        <a:latin typeface="+mn-lt"/>
        <a:ea typeface="+mn-ea"/>
        <a:cs typeface="+mn-cs"/>
      </a:defRPr>
    </a:lvl4pPr>
    <a:lvl5pPr marL="1558503" algn="l" defTabSz="779252" rtl="0" eaLnBrk="1" latinLnBrk="0" hangingPunct="1">
      <a:defRPr sz="1000" kern="1200">
        <a:solidFill>
          <a:schemeClr val="tx1"/>
        </a:solidFill>
        <a:latin typeface="+mn-lt"/>
        <a:ea typeface="+mn-ea"/>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5400" dirty="0" err="1" smtClean="0"/>
              <a:t>kepware</a:t>
            </a:r>
            <a:r>
              <a:rPr lang="es-ES_tradnl" sz="5400" dirty="0" smtClean="0"/>
              <a:t>.-</a:t>
            </a:r>
            <a:r>
              <a:rPr lang="es-ES_tradnl" sz="5400" baseline="0" dirty="0" smtClean="0"/>
              <a:t> </a:t>
            </a:r>
            <a:r>
              <a:rPr lang="es-ES_tradnl" sz="5400" b="1" i="0" dirty="0" err="1" smtClean="0">
                <a:solidFill>
                  <a:srgbClr val="444444"/>
                </a:solidFill>
                <a:effectLst/>
                <a:latin typeface="arial" charset="0"/>
              </a:rPr>
              <a:t>Kepware</a:t>
            </a:r>
            <a:r>
              <a:rPr lang="es-ES_tradnl" sz="5400" b="0" i="0" dirty="0" smtClean="0">
                <a:solidFill>
                  <a:srgbClr val="545454"/>
                </a:solidFill>
                <a:effectLst/>
                <a:latin typeface="arial" charset="0"/>
              </a:rPr>
              <a:t> es la plataforma de OPC mas robusta y universal de comunicaciones para conectar cualquier PLC. </a:t>
            </a:r>
            <a:endParaRPr lang="es-ES_tradnl" sz="5400"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20</a:t>
            </a:fld>
            <a:endParaRPr lang="es-EC"/>
          </a:p>
        </p:txBody>
      </p:sp>
    </p:spTree>
    <p:extLst>
      <p:ext uri="{BB962C8B-B14F-4D97-AF65-F5344CB8AC3E}">
        <p14:creationId xmlns:p14="http://schemas.microsoft.com/office/powerpoint/2010/main" val="219212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21</a:t>
            </a:fld>
            <a:endParaRPr lang="es-EC"/>
          </a:p>
        </p:txBody>
      </p:sp>
    </p:spTree>
    <p:extLst>
      <p:ext uri="{BB962C8B-B14F-4D97-AF65-F5344CB8AC3E}">
        <p14:creationId xmlns:p14="http://schemas.microsoft.com/office/powerpoint/2010/main" val="1149342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22</a:t>
            </a:fld>
            <a:endParaRPr lang="es-EC"/>
          </a:p>
        </p:txBody>
      </p:sp>
    </p:spTree>
    <p:extLst>
      <p:ext uri="{BB962C8B-B14F-4D97-AF65-F5344CB8AC3E}">
        <p14:creationId xmlns:p14="http://schemas.microsoft.com/office/powerpoint/2010/main" val="1996631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23</a:t>
            </a:fld>
            <a:endParaRPr lang="es-EC"/>
          </a:p>
        </p:txBody>
      </p:sp>
    </p:spTree>
    <p:extLst>
      <p:ext uri="{BB962C8B-B14F-4D97-AF65-F5344CB8AC3E}">
        <p14:creationId xmlns:p14="http://schemas.microsoft.com/office/powerpoint/2010/main" val="1321849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24</a:t>
            </a:fld>
            <a:endParaRPr lang="es-EC"/>
          </a:p>
        </p:txBody>
      </p:sp>
    </p:spTree>
    <p:extLst>
      <p:ext uri="{BB962C8B-B14F-4D97-AF65-F5344CB8AC3E}">
        <p14:creationId xmlns:p14="http://schemas.microsoft.com/office/powerpoint/2010/main" val="1397208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25</a:t>
            </a:fld>
            <a:endParaRPr lang="es-EC"/>
          </a:p>
        </p:txBody>
      </p:sp>
    </p:spTree>
    <p:extLst>
      <p:ext uri="{BB962C8B-B14F-4D97-AF65-F5344CB8AC3E}">
        <p14:creationId xmlns:p14="http://schemas.microsoft.com/office/powerpoint/2010/main" val="104677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79252" rtl="0" eaLnBrk="1" fontAlgn="auto" latinLnBrk="0" hangingPunct="1">
              <a:lnSpc>
                <a:spcPct val="100000"/>
              </a:lnSpc>
              <a:spcBef>
                <a:spcPts val="0"/>
              </a:spcBef>
              <a:spcAft>
                <a:spcPts val="0"/>
              </a:spcAft>
              <a:buClrTx/>
              <a:buSzTx/>
              <a:buFontTx/>
              <a:buNone/>
              <a:tabLst/>
              <a:defRPr/>
            </a:pPr>
            <a:r>
              <a:rPr lang="es-ES" sz="1000" kern="1200" dirty="0" smtClean="0">
                <a:solidFill>
                  <a:schemeClr val="tx1"/>
                </a:solidFill>
                <a:effectLst/>
                <a:latin typeface="+mn-lt"/>
                <a:ea typeface="+mn-ea"/>
                <a:cs typeface="+mn-cs"/>
              </a:rPr>
              <a:t>Infraestructura operativa, de eventos y de administración de datos en tiempo real.</a:t>
            </a:r>
            <a:endParaRPr lang="es-ES_tradnl" sz="100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26</a:t>
            </a:fld>
            <a:endParaRPr lang="es-EC"/>
          </a:p>
        </p:txBody>
      </p:sp>
    </p:spTree>
    <p:extLst>
      <p:ext uri="{BB962C8B-B14F-4D97-AF65-F5344CB8AC3E}">
        <p14:creationId xmlns:p14="http://schemas.microsoft.com/office/powerpoint/2010/main" val="7277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27</a:t>
            </a:fld>
            <a:endParaRPr lang="es-EC"/>
          </a:p>
        </p:txBody>
      </p:sp>
    </p:spTree>
    <p:extLst>
      <p:ext uri="{BB962C8B-B14F-4D97-AF65-F5344CB8AC3E}">
        <p14:creationId xmlns:p14="http://schemas.microsoft.com/office/powerpoint/2010/main" val="1123334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79252" rtl="0" eaLnBrk="1" fontAlgn="auto" latinLnBrk="0" hangingPunct="1">
              <a:lnSpc>
                <a:spcPct val="100000"/>
              </a:lnSpc>
              <a:spcBef>
                <a:spcPts val="0"/>
              </a:spcBef>
              <a:spcAft>
                <a:spcPts val="0"/>
              </a:spcAft>
              <a:buClrTx/>
              <a:buSzTx/>
              <a:buFontTx/>
              <a:buNone/>
              <a:tabLst/>
              <a:defRPr/>
            </a:pPr>
            <a:r>
              <a:rPr lang="es-ES" sz="1000" b="1" kern="1200" dirty="0" smtClean="0">
                <a:solidFill>
                  <a:schemeClr val="tx1"/>
                </a:solidFill>
                <a:effectLst/>
                <a:latin typeface="+mn-lt"/>
                <a:ea typeface="+mn-ea"/>
                <a:cs typeface="+mn-cs"/>
              </a:rPr>
              <a:t>Interfaz PI para  sistemas de gestión de bases de datos relacionales (RDBMS) a través de conectividad abierta de base de datos (ODBC).</a:t>
            </a:r>
            <a:endParaRPr lang="es-ES_tradnl" sz="1000" b="1"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28</a:t>
            </a:fld>
            <a:endParaRPr lang="es-EC"/>
          </a:p>
        </p:txBody>
      </p:sp>
    </p:spTree>
    <p:extLst>
      <p:ext uri="{BB962C8B-B14F-4D97-AF65-F5344CB8AC3E}">
        <p14:creationId xmlns:p14="http://schemas.microsoft.com/office/powerpoint/2010/main" val="2013260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30</a:t>
            </a:fld>
            <a:endParaRPr lang="es-EC"/>
          </a:p>
        </p:txBody>
      </p:sp>
    </p:spTree>
    <p:extLst>
      <p:ext uri="{BB962C8B-B14F-4D97-AF65-F5344CB8AC3E}">
        <p14:creationId xmlns:p14="http://schemas.microsoft.com/office/powerpoint/2010/main" val="1403159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303CB458-7C3A-45F9-8815-E28D4955E256}" type="slidenum">
              <a:rPr lang="es-ES" smtClean="0"/>
              <a:t>2</a:t>
            </a:fld>
            <a:endParaRPr lang="es-ES"/>
          </a:p>
        </p:txBody>
      </p:sp>
    </p:spTree>
    <p:extLst>
      <p:ext uri="{BB962C8B-B14F-4D97-AF65-F5344CB8AC3E}">
        <p14:creationId xmlns:p14="http://schemas.microsoft.com/office/powerpoint/2010/main" val="570647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31</a:t>
            </a:fld>
            <a:endParaRPr lang="es-EC"/>
          </a:p>
        </p:txBody>
      </p:sp>
    </p:spTree>
    <p:extLst>
      <p:ext uri="{BB962C8B-B14F-4D97-AF65-F5344CB8AC3E}">
        <p14:creationId xmlns:p14="http://schemas.microsoft.com/office/powerpoint/2010/main" val="1476925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32</a:t>
            </a:fld>
            <a:endParaRPr lang="es-EC"/>
          </a:p>
        </p:txBody>
      </p:sp>
    </p:spTree>
    <p:extLst>
      <p:ext uri="{BB962C8B-B14F-4D97-AF65-F5344CB8AC3E}">
        <p14:creationId xmlns:p14="http://schemas.microsoft.com/office/powerpoint/2010/main" val="1787042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Para la diagramación de las pantallas se utilizó el estándar para desarrollo de esquemáticos del Centro de Monitoreo y Control Hidrocarburífero (CMCH), versión: V1,2 elaborada el 15 de mayo del 2012.</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Dicho estándar ha sido desarrollado por el área técnica del CMCH, para asegurar la ejecución integral, y que sea adaptable a todas las áreas de procesos de la cadena de hidrocarburífera (Gas y Petróleo):</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Exploración y Explotación – EE.</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Transporte y Almacenamiento –TA.</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Refinación e Industrialización – RI.</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Comercialización de Derivados – CD.</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Comercialización de GLP – CG</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33</a:t>
            </a:fld>
            <a:endParaRPr lang="es-EC"/>
          </a:p>
        </p:txBody>
      </p:sp>
    </p:spTree>
    <p:extLst>
      <p:ext uri="{BB962C8B-B14F-4D97-AF65-F5344CB8AC3E}">
        <p14:creationId xmlns:p14="http://schemas.microsoft.com/office/powerpoint/2010/main" val="1804981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Para la diagramación de las pantallas se utilizó el estándar para desarrollo de esquemáticos del Centro de Monitoreo y Control Hidrocarburífero (CMCH), versión: V1,2 elaborada el 15 de mayo del 2012.</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Dicho estándar ha sido desarrollado por el área técnica del CMCH, para asegurar la ejecución integral, y que sea adaptable a todas las áreas de procesos de la cadena de hidrocarburífera (Gas y Petróleo):</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Exploración y Explotación – EE.</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Transporte y Almacenamiento –TA.</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Refinación e Industrialización – RI.</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Comercialización de Derivados – CD.</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Comercialización de GLP – CG</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34</a:t>
            </a:fld>
            <a:endParaRPr lang="es-EC"/>
          </a:p>
        </p:txBody>
      </p:sp>
    </p:spTree>
    <p:extLst>
      <p:ext uri="{BB962C8B-B14F-4D97-AF65-F5344CB8AC3E}">
        <p14:creationId xmlns:p14="http://schemas.microsoft.com/office/powerpoint/2010/main" val="607186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El proceso de producción de GLP comienza en el terminal marítimo donde reciben los siguientes productos:</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Propano: condiciones de almacenamiento en barco.</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0.103 barg (1,5 psig) a -46.3 ºC (Condiciones de equilibrio).</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Butano: condiciones de almacenamiento en barco.</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0.103 barg (1,5 psig) a -8.7 ºC (Condiciones de equilibrio).</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Presión máxima de entrega de barco: 10 barg.</a:t>
            </a:r>
            <a:endParaRPr lang="es-ES_tradnl" sz="100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35</a:t>
            </a:fld>
            <a:endParaRPr lang="es-EC"/>
          </a:p>
        </p:txBody>
      </p:sp>
    </p:spTree>
    <p:extLst>
      <p:ext uri="{BB962C8B-B14F-4D97-AF65-F5344CB8AC3E}">
        <p14:creationId xmlns:p14="http://schemas.microsoft.com/office/powerpoint/2010/main" val="284272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t>36</a:t>
            </a:fld>
            <a:endParaRPr lang="es-ES"/>
          </a:p>
        </p:txBody>
      </p:sp>
    </p:spTree>
    <p:extLst>
      <p:ext uri="{BB962C8B-B14F-4D97-AF65-F5344CB8AC3E}">
        <p14:creationId xmlns:p14="http://schemas.microsoft.com/office/powerpoint/2010/main" val="2086180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El proceso de producción de GLP comienza en el terminal marítimo donde reciben los siguientes productos:</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Propano: condiciones de almacenamiento en barco.</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0.103 barg (1,5 psig) a -46.3 ºC (Condiciones de equilibrio).</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Butano: condiciones de almacenamiento en barco.</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0.103 barg (1,5 psig) a -8.7 ºC (Condiciones de equilibrio).</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Presión máxima de entrega de barco: 10 barg.</a:t>
            </a:r>
            <a:endParaRPr lang="es-ES_tradnl" sz="100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37</a:t>
            </a:fld>
            <a:endParaRPr lang="es-EC"/>
          </a:p>
        </p:txBody>
      </p:sp>
    </p:spTree>
    <p:extLst>
      <p:ext uri="{BB962C8B-B14F-4D97-AF65-F5344CB8AC3E}">
        <p14:creationId xmlns:p14="http://schemas.microsoft.com/office/powerpoint/2010/main" val="955054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El proceso de producción de GLP comienza en el terminal marítimo donde reciben los siguientes productos:</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Propano: condiciones de almacenamiento en barco.</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0.103 barg (1,5 psig) a -46.3 ºC (Condiciones de equilibrio).</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Butano: condiciones de almacenamiento en barco.</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0.103 barg (1,5 psig) a -8.7 ºC (Condiciones de equilibrio).</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Presión máxima de entrega de barco: 10 barg.</a:t>
            </a:r>
            <a:endParaRPr lang="es-ES_tradnl" sz="1000" kern="120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38</a:t>
            </a:fld>
            <a:endParaRPr lang="es-EC"/>
          </a:p>
        </p:txBody>
      </p:sp>
    </p:spTree>
    <p:extLst>
      <p:ext uri="{BB962C8B-B14F-4D97-AF65-F5344CB8AC3E}">
        <p14:creationId xmlns:p14="http://schemas.microsoft.com/office/powerpoint/2010/main" val="781419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39</a:t>
            </a:fld>
            <a:endParaRPr lang="es-EC"/>
          </a:p>
        </p:txBody>
      </p:sp>
    </p:spTree>
    <p:extLst>
      <p:ext uri="{BB962C8B-B14F-4D97-AF65-F5344CB8AC3E}">
        <p14:creationId xmlns:p14="http://schemas.microsoft.com/office/powerpoint/2010/main" val="170484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40</a:t>
            </a:fld>
            <a:endParaRPr lang="es-EC"/>
          </a:p>
        </p:txBody>
      </p:sp>
    </p:spTree>
    <p:extLst>
      <p:ext uri="{BB962C8B-B14F-4D97-AF65-F5344CB8AC3E}">
        <p14:creationId xmlns:p14="http://schemas.microsoft.com/office/powerpoint/2010/main" val="77592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6B2025E-1AFA-4F53-8009-360A63A95612}" type="slidenum">
              <a:rPr lang="es-EC" smtClean="0"/>
              <a:t>3</a:t>
            </a:fld>
            <a:endParaRPr lang="es-EC"/>
          </a:p>
        </p:txBody>
      </p:sp>
    </p:spTree>
    <p:extLst>
      <p:ext uri="{BB962C8B-B14F-4D97-AF65-F5344CB8AC3E}">
        <p14:creationId xmlns:p14="http://schemas.microsoft.com/office/powerpoint/2010/main" val="54496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41</a:t>
            </a:fld>
            <a:endParaRPr lang="es-EC"/>
          </a:p>
        </p:txBody>
      </p:sp>
    </p:spTree>
    <p:extLst>
      <p:ext uri="{BB962C8B-B14F-4D97-AF65-F5344CB8AC3E}">
        <p14:creationId xmlns:p14="http://schemas.microsoft.com/office/powerpoint/2010/main" val="612147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42</a:t>
            </a:fld>
            <a:endParaRPr lang="es-EC"/>
          </a:p>
        </p:txBody>
      </p:sp>
    </p:spTree>
    <p:extLst>
      <p:ext uri="{BB962C8B-B14F-4D97-AF65-F5344CB8AC3E}">
        <p14:creationId xmlns:p14="http://schemas.microsoft.com/office/powerpoint/2010/main" val="937713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43</a:t>
            </a:fld>
            <a:endParaRPr lang="es-EC"/>
          </a:p>
        </p:txBody>
      </p:sp>
    </p:spTree>
    <p:extLst>
      <p:ext uri="{BB962C8B-B14F-4D97-AF65-F5344CB8AC3E}">
        <p14:creationId xmlns:p14="http://schemas.microsoft.com/office/powerpoint/2010/main" val="366954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44</a:t>
            </a:fld>
            <a:endParaRPr lang="es-EC"/>
          </a:p>
        </p:txBody>
      </p:sp>
    </p:spTree>
    <p:extLst>
      <p:ext uri="{BB962C8B-B14F-4D97-AF65-F5344CB8AC3E}">
        <p14:creationId xmlns:p14="http://schemas.microsoft.com/office/powerpoint/2010/main" val="991891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En las instalaciones del Terminal Marítimo (muelle) también se dispone de líneas para atender el recibimiento de diesel sucio suministrado por barcos de apoyo y el envió de agua potable y diesel limpio hacia los barcos anclados. Previo a la entrada del Tanque de Almacenamiento de Diesel sucio (TQ-1705), se dispone de dos filtros tipo canasto, filtro de diesel sucio (FT-1702A/B).</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El diesel que sale del Tanque de almacenamiento de diesel sucio es enviado a la unidad de purificación de diesel, una vez purificado el diesel limpio es enviado al tanque de almacenamiento para diesel limpio (TQ-1706), la descarga del tanque se realiza por medio de una línea que se dirige a la succión de las bombas de transferencia de diesel (B-1708A/B). El colector de descarga de las bombas de diesel limpio se deriva para los siguientes consumos:</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Diesel para bomba contra incendio (TQ-1909).</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Diesel para bomba contra incendio de Agua de mar (TQ-1608).</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para almacenamiento de diesel para generador auxiliar (TQ-1706).</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Almacenamiento de Diesel/Gasolina (TQ-2914).</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Línea de envío de diesel a los buques, en esta línea se dispone de un medidor de caudal, para medir el flujo de diesel cargado a los buques.</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El tanque de almacenamiento de Diesel/Gasolina (TQ-2914), sirve para suministro de combustible a los vehículos de la planta, es de tipo bipartido es decir que cuenta con dos compartimientos una para almacenamiento de gasolina y otro para diesel. El diesel almacenado en el tanque es suministrado desde la descarga de las bombas de diesel limpio, y el suministro de gasolina se realiza a través de un camión de cisterna por lo que el tanque dispone una conexión para llenado de gasolina.</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45</a:t>
            </a:fld>
            <a:endParaRPr lang="es-EC"/>
          </a:p>
        </p:txBody>
      </p:sp>
    </p:spTree>
    <p:extLst>
      <p:ext uri="{BB962C8B-B14F-4D97-AF65-F5344CB8AC3E}">
        <p14:creationId xmlns:p14="http://schemas.microsoft.com/office/powerpoint/2010/main" val="1067757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En las instalaciones del Terminal Marítimo (muelle) también se dispone de líneas para atender el recibimiento de diesel sucio suministrado por barcos de apoyo y el envió de agua potable y diesel limpio hacia los barcos anclados. Previo a la entrada del Tanque de Almacenamiento de Diesel sucio (TQ-1705), se dispone de dos filtros tipo canasto, filtro de diesel sucio (FT-1702A/B).</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El diesel que sale del Tanque de almacenamiento de diesel sucio es enviado a la unidad de purificación de diesel, una vez purificado el diesel limpio es enviado al tanque de almacenamiento para diesel limpio (TQ-1706), la descarga del tanque se realiza por medio de una línea que se dirige a la succión de las bombas de transferencia de diesel (B-1708A/B). El colector de descarga de las bombas de diesel limpio se deriva para los siguientes consumos:</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Diesel para bomba contra incendio (TQ-1909).</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Diesel para bomba contra incendio de Agua de mar (TQ-1608).</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para almacenamiento de diesel para generador auxiliar (TQ-1706).</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Almacenamiento de Diesel/Gasolina (TQ-2914).</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Línea de envío de diesel a los buques, en esta línea se dispone de un medidor de caudal, para medir el flujo de diesel cargado a los buques.</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El tanque de almacenamiento de Diesel/Gasolina (TQ-2914), sirve para suministro de combustible a los vehículos de la planta, es de tipo bipartido es decir que cuenta con dos compartimientos una para almacenamiento de gasolina y otro para diesel. El diesel almacenado en el tanque es suministrado desde la descarga de las bombas de diesel limpio, y el suministro de gasolina se realiza a través de un camión de cisterna por lo que el tanque dispone una conexión para llenado de gasolina.</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46</a:t>
            </a:fld>
            <a:endParaRPr lang="es-EC"/>
          </a:p>
        </p:txBody>
      </p:sp>
    </p:spTree>
    <p:extLst>
      <p:ext uri="{BB962C8B-B14F-4D97-AF65-F5344CB8AC3E}">
        <p14:creationId xmlns:p14="http://schemas.microsoft.com/office/powerpoint/2010/main" val="36246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En las instalaciones del Terminal Marítimo (muelle) también se dispone de líneas para atender el recibimiento de diesel sucio suministrado por barcos de apoyo y el envió de agua potable y diesel limpio hacia los barcos anclados. Previo a la entrada del Tanque de Almacenamiento de Diesel sucio (TQ-1705), se dispone de dos filtros tipo canasto, filtro de diesel sucio (FT-1702A/B).</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El diesel que sale del Tanque de almacenamiento de diesel sucio es enviado a la unidad de purificación de diesel, una vez purificado el diesel limpio es enviado al tanque de almacenamiento para diesel limpio (TQ-1706), la descarga del tanque se realiza por medio de una línea que se dirige a la succión de las bombas de transferencia de diesel (B-1708A/B). El colector de descarga de las bombas de diesel limpio se deriva para los siguientes consumos:</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Diesel para bomba contra incendio (TQ-1909).</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Diesel para bomba contra incendio de Agua de mar (TQ-1608).</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para almacenamiento de diesel para generador auxiliar (TQ-1706).</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Tanque de Almacenamiento de Diesel/Gasolina (TQ-2914).</a:t>
            </a:r>
            <a:endParaRPr lang="es-ES_tradnl" sz="1000" kern="1200" dirty="0" smtClean="0">
              <a:solidFill>
                <a:schemeClr val="tx1"/>
              </a:solidFill>
              <a:effectLst/>
              <a:latin typeface="+mn-lt"/>
              <a:ea typeface="+mn-ea"/>
              <a:cs typeface="+mn-cs"/>
            </a:endParaRPr>
          </a:p>
          <a:p>
            <a:pPr lvl="0"/>
            <a:r>
              <a:rPr lang="es-ES" sz="1000" kern="1200" dirty="0" smtClean="0">
                <a:solidFill>
                  <a:schemeClr val="tx1"/>
                </a:solidFill>
                <a:effectLst/>
                <a:latin typeface="+mn-lt"/>
                <a:ea typeface="+mn-ea"/>
                <a:cs typeface="+mn-cs"/>
              </a:rPr>
              <a:t>Línea de envío de diesel a los buques, en esta línea se dispone de un medidor de caudal, para medir el flujo de diesel cargado a los buques.</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El tanque de almacenamiento de Diesel/Gasolina (TQ-2914), sirve para suministro de combustible a los vehículos de la planta, es de tipo bipartido es decir que cuenta con dos compartimientos una para almacenamiento de gasolina y otro para diesel. El diesel almacenado en el tanque es suministrado desde la descarga de las bombas de diesel limpio, y el suministro de gasolina se realiza a través de un camión de cisterna por lo que el tanque dispone una conexión para llenado de gasolina.</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47</a:t>
            </a:fld>
            <a:endParaRPr lang="es-EC"/>
          </a:p>
        </p:txBody>
      </p:sp>
    </p:spTree>
    <p:extLst>
      <p:ext uri="{BB962C8B-B14F-4D97-AF65-F5344CB8AC3E}">
        <p14:creationId xmlns:p14="http://schemas.microsoft.com/office/powerpoint/2010/main" val="470202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Las condiciones operativas entregadas en el límite de la estación Monteverde:</a:t>
            </a:r>
            <a:endParaRPr lang="es-ES_tradnl" sz="1000" kern="1200" dirty="0" smtClean="0">
              <a:solidFill>
                <a:schemeClr val="tx1"/>
              </a:solidFill>
              <a:effectLst/>
              <a:latin typeface="+mn-lt"/>
              <a:ea typeface="+mn-ea"/>
              <a:cs typeface="+mn-cs"/>
            </a:endParaRPr>
          </a:p>
          <a:p>
            <a:pPr lvl="0"/>
            <a:r>
              <a:rPr lang="es-ES" sz="1000" b="1" kern="1200" dirty="0" smtClean="0">
                <a:solidFill>
                  <a:schemeClr val="tx1"/>
                </a:solidFill>
                <a:effectLst/>
                <a:latin typeface="+mn-lt"/>
                <a:ea typeface="+mn-ea"/>
                <a:cs typeface="+mn-cs"/>
              </a:rPr>
              <a:t>Producto:</a:t>
            </a:r>
            <a:r>
              <a:rPr lang="es-ES" sz="1000" kern="1200" dirty="0" smtClean="0">
                <a:solidFill>
                  <a:schemeClr val="tx1"/>
                </a:solidFill>
                <a:effectLst/>
                <a:latin typeface="+mn-lt"/>
                <a:ea typeface="+mn-ea"/>
                <a:cs typeface="+mn-cs"/>
              </a:rPr>
              <a:t> Gas Licuado de Petróleo (GLP).</a:t>
            </a:r>
            <a:endParaRPr lang="es-ES_tradnl" sz="1000" kern="1200" dirty="0" smtClean="0">
              <a:solidFill>
                <a:schemeClr val="tx1"/>
              </a:solidFill>
              <a:effectLst/>
              <a:latin typeface="+mn-lt"/>
              <a:ea typeface="+mn-ea"/>
              <a:cs typeface="+mn-cs"/>
            </a:endParaRPr>
          </a:p>
          <a:p>
            <a:pPr lvl="0"/>
            <a:r>
              <a:rPr lang="es-ES" sz="1000" b="1" kern="1200" dirty="0" smtClean="0">
                <a:solidFill>
                  <a:schemeClr val="tx1"/>
                </a:solidFill>
                <a:effectLst/>
                <a:latin typeface="+mn-lt"/>
                <a:ea typeface="+mn-ea"/>
                <a:cs typeface="+mn-cs"/>
              </a:rPr>
              <a:t>Presión: </a:t>
            </a:r>
            <a:r>
              <a:rPr lang="es-ES" sz="1000" kern="1200" dirty="0" smtClean="0">
                <a:solidFill>
                  <a:schemeClr val="tx1"/>
                </a:solidFill>
                <a:effectLst/>
                <a:latin typeface="+mn-lt"/>
                <a:ea typeface="+mn-ea"/>
                <a:cs typeface="+mn-cs"/>
              </a:rPr>
              <a:t>220 psig</a:t>
            </a:r>
            <a:endParaRPr lang="es-ES_tradnl" sz="1000" kern="1200" dirty="0" smtClean="0">
              <a:solidFill>
                <a:schemeClr val="tx1"/>
              </a:solidFill>
              <a:effectLst/>
              <a:latin typeface="+mn-lt"/>
              <a:ea typeface="+mn-ea"/>
              <a:cs typeface="+mn-cs"/>
            </a:endParaRPr>
          </a:p>
          <a:p>
            <a:pPr lvl="0"/>
            <a:r>
              <a:rPr lang="es-ES" sz="1000" b="1" kern="1200" dirty="0" smtClean="0">
                <a:solidFill>
                  <a:schemeClr val="tx1"/>
                </a:solidFill>
                <a:effectLst/>
                <a:latin typeface="+mn-lt"/>
                <a:ea typeface="+mn-ea"/>
                <a:cs typeface="+mn-cs"/>
              </a:rPr>
              <a:t>Temperatura: </a:t>
            </a:r>
            <a:r>
              <a:rPr lang="es-ES" sz="1000" kern="1200" dirty="0" smtClean="0">
                <a:solidFill>
                  <a:schemeClr val="tx1"/>
                </a:solidFill>
                <a:effectLst/>
                <a:latin typeface="+mn-lt"/>
                <a:ea typeface="+mn-ea"/>
                <a:cs typeface="+mn-cs"/>
              </a:rPr>
              <a:t>Mínima: 32 ºF</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Normal: 60 ºF</a:t>
            </a:r>
            <a:endParaRPr lang="es-ES_tradnl"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Máxima: 100 ºF</a:t>
            </a:r>
            <a:endParaRPr lang="es-ES_tradnl" sz="1000" kern="1200" dirty="0" smtClean="0">
              <a:solidFill>
                <a:schemeClr val="tx1"/>
              </a:solidFill>
              <a:effectLst/>
              <a:latin typeface="+mn-lt"/>
              <a:ea typeface="+mn-ea"/>
              <a:cs typeface="+mn-cs"/>
            </a:endParaRPr>
          </a:p>
          <a:p>
            <a:pPr lvl="0"/>
            <a:r>
              <a:rPr lang="es-ES" sz="1000" b="1" kern="1200" dirty="0" smtClean="0">
                <a:solidFill>
                  <a:schemeClr val="tx1"/>
                </a:solidFill>
                <a:effectLst/>
                <a:latin typeface="+mn-lt"/>
                <a:ea typeface="+mn-ea"/>
                <a:cs typeface="+mn-cs"/>
              </a:rPr>
              <a:t>Flujo Máximo:</a:t>
            </a:r>
            <a:r>
              <a:rPr lang="es-ES" sz="1000" kern="1200" dirty="0" smtClean="0">
                <a:solidFill>
                  <a:schemeClr val="tx1"/>
                </a:solidFill>
                <a:effectLst/>
                <a:latin typeface="+mn-lt"/>
                <a:ea typeface="+mn-ea"/>
                <a:cs typeface="+mn-cs"/>
              </a:rPr>
              <a:t> 81000 BPD</a:t>
            </a:r>
            <a:endParaRPr lang="es-ES_tradnl" sz="1000" kern="120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48</a:t>
            </a:fld>
            <a:endParaRPr lang="es-EC"/>
          </a:p>
        </p:txBody>
      </p:sp>
    </p:spTree>
    <p:extLst>
      <p:ext uri="{BB962C8B-B14F-4D97-AF65-F5344CB8AC3E}">
        <p14:creationId xmlns:p14="http://schemas.microsoft.com/office/powerpoint/2010/main" val="833085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49</a:t>
            </a:fld>
            <a:endParaRPr lang="es-EC"/>
          </a:p>
        </p:txBody>
      </p:sp>
    </p:spTree>
    <p:extLst>
      <p:ext uri="{BB962C8B-B14F-4D97-AF65-F5344CB8AC3E}">
        <p14:creationId xmlns:p14="http://schemas.microsoft.com/office/powerpoint/2010/main" val="91263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50</a:t>
            </a:fld>
            <a:endParaRPr lang="es-EC"/>
          </a:p>
        </p:txBody>
      </p:sp>
    </p:spTree>
    <p:extLst>
      <p:ext uri="{BB962C8B-B14F-4D97-AF65-F5344CB8AC3E}">
        <p14:creationId xmlns:p14="http://schemas.microsoft.com/office/powerpoint/2010/main" val="3562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t>14</a:t>
            </a:fld>
            <a:endParaRPr lang="es-ES"/>
          </a:p>
        </p:txBody>
      </p:sp>
    </p:spTree>
    <p:extLst>
      <p:ext uri="{BB962C8B-B14F-4D97-AF65-F5344CB8AC3E}">
        <p14:creationId xmlns:p14="http://schemas.microsoft.com/office/powerpoint/2010/main" val="1861663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51</a:t>
            </a:fld>
            <a:endParaRPr lang="es-EC"/>
          </a:p>
        </p:txBody>
      </p:sp>
    </p:spTree>
    <p:extLst>
      <p:ext uri="{BB962C8B-B14F-4D97-AF65-F5344CB8AC3E}">
        <p14:creationId xmlns:p14="http://schemas.microsoft.com/office/powerpoint/2010/main" val="1090166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52</a:t>
            </a:fld>
            <a:endParaRPr lang="es-EC"/>
          </a:p>
        </p:txBody>
      </p:sp>
    </p:spTree>
    <p:extLst>
      <p:ext uri="{BB962C8B-B14F-4D97-AF65-F5344CB8AC3E}">
        <p14:creationId xmlns:p14="http://schemas.microsoft.com/office/powerpoint/2010/main" val="523826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53</a:t>
            </a:fld>
            <a:endParaRPr lang="es-EC"/>
          </a:p>
        </p:txBody>
      </p:sp>
    </p:spTree>
    <p:extLst>
      <p:ext uri="{BB962C8B-B14F-4D97-AF65-F5344CB8AC3E}">
        <p14:creationId xmlns:p14="http://schemas.microsoft.com/office/powerpoint/2010/main" val="1252384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55</a:t>
            </a:fld>
            <a:endParaRPr lang="es-EC"/>
          </a:p>
        </p:txBody>
      </p:sp>
    </p:spTree>
    <p:extLst>
      <p:ext uri="{BB962C8B-B14F-4D97-AF65-F5344CB8AC3E}">
        <p14:creationId xmlns:p14="http://schemas.microsoft.com/office/powerpoint/2010/main" val="1850502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56</a:t>
            </a:fld>
            <a:endParaRPr lang="es-EC"/>
          </a:p>
        </p:txBody>
      </p:sp>
    </p:spTree>
    <p:extLst>
      <p:ext uri="{BB962C8B-B14F-4D97-AF65-F5344CB8AC3E}">
        <p14:creationId xmlns:p14="http://schemas.microsoft.com/office/powerpoint/2010/main" val="531662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57</a:t>
            </a:fld>
            <a:endParaRPr lang="es-EC"/>
          </a:p>
        </p:txBody>
      </p:sp>
    </p:spTree>
    <p:extLst>
      <p:ext uri="{BB962C8B-B14F-4D97-AF65-F5344CB8AC3E}">
        <p14:creationId xmlns:p14="http://schemas.microsoft.com/office/powerpoint/2010/main" val="1006726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58</a:t>
            </a:fld>
            <a:endParaRPr lang="es-EC"/>
          </a:p>
        </p:txBody>
      </p:sp>
    </p:spTree>
    <p:extLst>
      <p:ext uri="{BB962C8B-B14F-4D97-AF65-F5344CB8AC3E}">
        <p14:creationId xmlns:p14="http://schemas.microsoft.com/office/powerpoint/2010/main" val="215507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59</a:t>
            </a:fld>
            <a:endParaRPr lang="es-EC"/>
          </a:p>
        </p:txBody>
      </p:sp>
    </p:spTree>
    <p:extLst>
      <p:ext uri="{BB962C8B-B14F-4D97-AF65-F5344CB8AC3E}">
        <p14:creationId xmlns:p14="http://schemas.microsoft.com/office/powerpoint/2010/main" val="2070077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60</a:t>
            </a:fld>
            <a:endParaRPr lang="es-EC"/>
          </a:p>
        </p:txBody>
      </p:sp>
    </p:spTree>
    <p:extLst>
      <p:ext uri="{BB962C8B-B14F-4D97-AF65-F5344CB8AC3E}">
        <p14:creationId xmlns:p14="http://schemas.microsoft.com/office/powerpoint/2010/main" val="562095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61</a:t>
            </a:fld>
            <a:endParaRPr lang="es-EC"/>
          </a:p>
        </p:txBody>
      </p:sp>
    </p:spTree>
    <p:extLst>
      <p:ext uri="{BB962C8B-B14F-4D97-AF65-F5344CB8AC3E}">
        <p14:creationId xmlns:p14="http://schemas.microsoft.com/office/powerpoint/2010/main" val="1093652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 El GLP se obtiene del petróleo mediante diversos procesos como la refinación a través de la destilación primaria, es decir se destila la materia prima para obtener productos de mayor valor agregado, que en este caso es el petróleo, y se somete a una operación denominada destilación mediante la cual se van separando ordenadamente, de acuerdo con sus densidades y puntos de ebullición.</a:t>
            </a:r>
            <a:endParaRPr lang="es-ES_tradnl"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Los gases derivados de esta destilación que forman el grupo de los GLP son el butano (40%) y el propano (60%).</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15</a:t>
            </a:fld>
            <a:endParaRPr lang="es-EC"/>
          </a:p>
        </p:txBody>
      </p:sp>
    </p:spTree>
    <p:extLst>
      <p:ext uri="{BB962C8B-B14F-4D97-AF65-F5344CB8AC3E}">
        <p14:creationId xmlns:p14="http://schemas.microsoft.com/office/powerpoint/2010/main" val="1432232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62</a:t>
            </a:fld>
            <a:endParaRPr lang="es-EC"/>
          </a:p>
        </p:txBody>
      </p:sp>
    </p:spTree>
    <p:extLst>
      <p:ext uri="{BB962C8B-B14F-4D97-AF65-F5344CB8AC3E}">
        <p14:creationId xmlns:p14="http://schemas.microsoft.com/office/powerpoint/2010/main" val="2040511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63</a:t>
            </a:fld>
            <a:endParaRPr lang="es-EC"/>
          </a:p>
        </p:txBody>
      </p:sp>
    </p:spTree>
    <p:extLst>
      <p:ext uri="{BB962C8B-B14F-4D97-AF65-F5344CB8AC3E}">
        <p14:creationId xmlns:p14="http://schemas.microsoft.com/office/powerpoint/2010/main" val="1459702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64</a:t>
            </a:fld>
            <a:endParaRPr lang="es-EC"/>
          </a:p>
        </p:txBody>
      </p:sp>
    </p:spTree>
    <p:extLst>
      <p:ext uri="{BB962C8B-B14F-4D97-AF65-F5344CB8AC3E}">
        <p14:creationId xmlns:p14="http://schemas.microsoft.com/office/powerpoint/2010/main" val="477314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65</a:t>
            </a:fld>
            <a:endParaRPr lang="es-EC"/>
          </a:p>
        </p:txBody>
      </p:sp>
    </p:spTree>
    <p:extLst>
      <p:ext uri="{BB962C8B-B14F-4D97-AF65-F5344CB8AC3E}">
        <p14:creationId xmlns:p14="http://schemas.microsoft.com/office/powerpoint/2010/main" val="605441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66</a:t>
            </a:fld>
            <a:endParaRPr lang="es-EC"/>
          </a:p>
        </p:txBody>
      </p:sp>
    </p:spTree>
    <p:extLst>
      <p:ext uri="{BB962C8B-B14F-4D97-AF65-F5344CB8AC3E}">
        <p14:creationId xmlns:p14="http://schemas.microsoft.com/office/powerpoint/2010/main" val="750223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67</a:t>
            </a:fld>
            <a:endParaRPr lang="es-EC"/>
          </a:p>
        </p:txBody>
      </p:sp>
    </p:spTree>
    <p:extLst>
      <p:ext uri="{BB962C8B-B14F-4D97-AF65-F5344CB8AC3E}">
        <p14:creationId xmlns:p14="http://schemas.microsoft.com/office/powerpoint/2010/main" val="889466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68</a:t>
            </a:fld>
            <a:endParaRPr lang="es-EC"/>
          </a:p>
        </p:txBody>
      </p:sp>
    </p:spTree>
    <p:extLst>
      <p:ext uri="{BB962C8B-B14F-4D97-AF65-F5344CB8AC3E}">
        <p14:creationId xmlns:p14="http://schemas.microsoft.com/office/powerpoint/2010/main" val="1222455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69</a:t>
            </a:fld>
            <a:endParaRPr lang="es-EC"/>
          </a:p>
        </p:txBody>
      </p:sp>
    </p:spTree>
    <p:extLst>
      <p:ext uri="{BB962C8B-B14F-4D97-AF65-F5344CB8AC3E}">
        <p14:creationId xmlns:p14="http://schemas.microsoft.com/office/powerpoint/2010/main" val="548159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70</a:t>
            </a:fld>
            <a:endParaRPr lang="es-EC"/>
          </a:p>
        </p:txBody>
      </p:sp>
    </p:spTree>
    <p:extLst>
      <p:ext uri="{BB962C8B-B14F-4D97-AF65-F5344CB8AC3E}">
        <p14:creationId xmlns:p14="http://schemas.microsoft.com/office/powerpoint/2010/main" val="1921161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71</a:t>
            </a:fld>
            <a:endParaRPr lang="es-EC"/>
          </a:p>
        </p:txBody>
      </p:sp>
    </p:spTree>
    <p:extLst>
      <p:ext uri="{BB962C8B-B14F-4D97-AF65-F5344CB8AC3E}">
        <p14:creationId xmlns:p14="http://schemas.microsoft.com/office/powerpoint/2010/main" val="988492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destilación fraccionada es la separación sucesiva de los líquidos de una mezcla aprovechando la diferencia entre sus puntos de ebullición. Antes de transportar el gas natural se procesa mediante destilación fraccionada, donde se separa el gas natural seco del resto de hidrocarburos, de estos líquidos se obtiene el GLP y otros productos.</a:t>
            </a:r>
            <a:endParaRPr lang="es-ES_tradnl"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gas natural está constituido por metano, etano, propano, butano e hidrocarburos más pesados, así como por impurezas tales como el azufre. Este gas se envía a las plantas de proceso, en una primera etapa la corriente de gas pasa por una planta endulzadora, donde se elimina el azufre.</a:t>
            </a:r>
            <a:endParaRPr lang="es-ES_tradnl"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Posteriormente se introduce en una planta criogénica, en la cual mediante enfriamiento y expansiones sucesivas se obtienen dos corrientes: una gaseosa formada básicamente por metano (gas residual) y otra líquida (licuables).</a:t>
            </a:r>
            <a:endParaRPr lang="es-ES_tradnl"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proceso siguiente de fraccionamiento, la fase líquida se separa en diferentes componentes: etano, gas LP y gasolinas naturales.</a:t>
            </a:r>
            <a:endParaRPr lang="es-ES_tradnl"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Cabe recalcar que el punto de ebullición es aquella temperatura en la cual la materia prima cambia de estado líquido a gaseoso.</a:t>
            </a:r>
            <a:endParaRPr lang="es-ES_tradnl" sz="120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16</a:t>
            </a:fld>
            <a:endParaRPr lang="es-EC"/>
          </a:p>
        </p:txBody>
      </p:sp>
    </p:spTree>
    <p:extLst>
      <p:ext uri="{BB962C8B-B14F-4D97-AF65-F5344CB8AC3E}">
        <p14:creationId xmlns:p14="http://schemas.microsoft.com/office/powerpoint/2010/main" val="20482791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72</a:t>
            </a:fld>
            <a:endParaRPr lang="es-EC"/>
          </a:p>
        </p:txBody>
      </p:sp>
    </p:spTree>
    <p:extLst>
      <p:ext uri="{BB962C8B-B14F-4D97-AF65-F5344CB8AC3E}">
        <p14:creationId xmlns:p14="http://schemas.microsoft.com/office/powerpoint/2010/main" val="13933543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74</a:t>
            </a:fld>
            <a:endParaRPr lang="es-EC"/>
          </a:p>
        </p:txBody>
      </p:sp>
    </p:spTree>
    <p:extLst>
      <p:ext uri="{BB962C8B-B14F-4D97-AF65-F5344CB8AC3E}">
        <p14:creationId xmlns:p14="http://schemas.microsoft.com/office/powerpoint/2010/main" val="15374198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75</a:t>
            </a:fld>
            <a:endParaRPr lang="es-EC"/>
          </a:p>
        </p:txBody>
      </p:sp>
    </p:spTree>
    <p:extLst>
      <p:ext uri="{BB962C8B-B14F-4D97-AF65-F5344CB8AC3E}">
        <p14:creationId xmlns:p14="http://schemas.microsoft.com/office/powerpoint/2010/main" val="9113099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76</a:t>
            </a:fld>
            <a:endParaRPr lang="es-EC"/>
          </a:p>
        </p:txBody>
      </p:sp>
    </p:spTree>
    <p:extLst>
      <p:ext uri="{BB962C8B-B14F-4D97-AF65-F5344CB8AC3E}">
        <p14:creationId xmlns:p14="http://schemas.microsoft.com/office/powerpoint/2010/main" val="1790583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77</a:t>
            </a:fld>
            <a:endParaRPr lang="es-EC"/>
          </a:p>
        </p:txBody>
      </p:sp>
    </p:spTree>
    <p:extLst>
      <p:ext uri="{BB962C8B-B14F-4D97-AF65-F5344CB8AC3E}">
        <p14:creationId xmlns:p14="http://schemas.microsoft.com/office/powerpoint/2010/main" val="1248568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78</a:t>
            </a:fld>
            <a:endParaRPr lang="es-EC"/>
          </a:p>
        </p:txBody>
      </p:sp>
    </p:spTree>
    <p:extLst>
      <p:ext uri="{BB962C8B-B14F-4D97-AF65-F5344CB8AC3E}">
        <p14:creationId xmlns:p14="http://schemas.microsoft.com/office/powerpoint/2010/main" val="17558998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79</a:t>
            </a:fld>
            <a:endParaRPr lang="es-EC"/>
          </a:p>
        </p:txBody>
      </p:sp>
    </p:spTree>
    <p:extLst>
      <p:ext uri="{BB962C8B-B14F-4D97-AF65-F5344CB8AC3E}">
        <p14:creationId xmlns:p14="http://schemas.microsoft.com/office/powerpoint/2010/main" val="1290698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80</a:t>
            </a:fld>
            <a:endParaRPr lang="es-EC"/>
          </a:p>
        </p:txBody>
      </p:sp>
    </p:spTree>
    <p:extLst>
      <p:ext uri="{BB962C8B-B14F-4D97-AF65-F5344CB8AC3E}">
        <p14:creationId xmlns:p14="http://schemas.microsoft.com/office/powerpoint/2010/main" val="1257989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81</a:t>
            </a:fld>
            <a:endParaRPr lang="es-EC"/>
          </a:p>
        </p:txBody>
      </p:sp>
    </p:spTree>
    <p:extLst>
      <p:ext uri="{BB962C8B-B14F-4D97-AF65-F5344CB8AC3E}">
        <p14:creationId xmlns:p14="http://schemas.microsoft.com/office/powerpoint/2010/main" val="9484740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82</a:t>
            </a:fld>
            <a:endParaRPr lang="es-EC"/>
          </a:p>
        </p:txBody>
      </p:sp>
    </p:spTree>
    <p:extLst>
      <p:ext uri="{BB962C8B-B14F-4D97-AF65-F5344CB8AC3E}">
        <p14:creationId xmlns:p14="http://schemas.microsoft.com/office/powerpoint/2010/main" val="58715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17</a:t>
            </a:fld>
            <a:endParaRPr lang="es-EC"/>
          </a:p>
        </p:txBody>
      </p:sp>
    </p:spTree>
    <p:extLst>
      <p:ext uri="{BB962C8B-B14F-4D97-AF65-F5344CB8AC3E}">
        <p14:creationId xmlns:p14="http://schemas.microsoft.com/office/powerpoint/2010/main" val="14569115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Una vez configurada la interfaz de comunicación y todas las señales ya enlazadas con la base de datos de Plaza Lavi se procedió a realizar la etapa de pruebas, las cuales abarcan lo siguiente:</a:t>
            </a:r>
            <a:endParaRPr lang="es-ES_tradnl"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t>83</a:t>
            </a:fld>
            <a:endParaRPr lang="es-ES"/>
          </a:p>
        </p:txBody>
      </p:sp>
    </p:spTree>
    <p:extLst>
      <p:ext uri="{BB962C8B-B14F-4D97-AF65-F5344CB8AC3E}">
        <p14:creationId xmlns:p14="http://schemas.microsoft.com/office/powerpoint/2010/main" val="13816298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Una vez configurada la interfaz de comunicación y todas las señales ya enlazadas con la base de datos de Plaza Lavi se procedió a realizar la etapa de pruebas, las cuales abarcan lo siguiente:</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84</a:t>
            </a:fld>
            <a:endParaRPr lang="es-EC"/>
          </a:p>
        </p:txBody>
      </p:sp>
    </p:spTree>
    <p:extLst>
      <p:ext uri="{BB962C8B-B14F-4D97-AF65-F5344CB8AC3E}">
        <p14:creationId xmlns:p14="http://schemas.microsoft.com/office/powerpoint/2010/main" val="15959731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85</a:t>
            </a:fld>
            <a:endParaRPr lang="es-EC"/>
          </a:p>
        </p:txBody>
      </p:sp>
    </p:spTree>
    <p:extLst>
      <p:ext uri="{BB962C8B-B14F-4D97-AF65-F5344CB8AC3E}">
        <p14:creationId xmlns:p14="http://schemas.microsoft.com/office/powerpoint/2010/main" val="4591245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86</a:t>
            </a:fld>
            <a:endParaRPr lang="es-EC"/>
          </a:p>
        </p:txBody>
      </p:sp>
    </p:spTree>
    <p:extLst>
      <p:ext uri="{BB962C8B-B14F-4D97-AF65-F5344CB8AC3E}">
        <p14:creationId xmlns:p14="http://schemas.microsoft.com/office/powerpoint/2010/main" val="4647943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87</a:t>
            </a:fld>
            <a:endParaRPr lang="es-EC"/>
          </a:p>
        </p:txBody>
      </p:sp>
    </p:spTree>
    <p:extLst>
      <p:ext uri="{BB962C8B-B14F-4D97-AF65-F5344CB8AC3E}">
        <p14:creationId xmlns:p14="http://schemas.microsoft.com/office/powerpoint/2010/main" val="13166502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88</a:t>
            </a:fld>
            <a:endParaRPr lang="es-EC"/>
          </a:p>
        </p:txBody>
      </p:sp>
    </p:spTree>
    <p:extLst>
      <p:ext uri="{BB962C8B-B14F-4D97-AF65-F5344CB8AC3E}">
        <p14:creationId xmlns:p14="http://schemas.microsoft.com/office/powerpoint/2010/main" val="11389581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89</a:t>
            </a:fld>
            <a:endParaRPr lang="es-EC"/>
          </a:p>
        </p:txBody>
      </p:sp>
    </p:spTree>
    <p:extLst>
      <p:ext uri="{BB962C8B-B14F-4D97-AF65-F5344CB8AC3E}">
        <p14:creationId xmlns:p14="http://schemas.microsoft.com/office/powerpoint/2010/main" val="143087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90</a:t>
            </a:fld>
            <a:endParaRPr lang="es-EC"/>
          </a:p>
        </p:txBody>
      </p:sp>
    </p:spTree>
    <p:extLst>
      <p:ext uri="{BB962C8B-B14F-4D97-AF65-F5344CB8AC3E}">
        <p14:creationId xmlns:p14="http://schemas.microsoft.com/office/powerpoint/2010/main" val="8551238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kern="1200" dirty="0" smtClean="0">
                <a:solidFill>
                  <a:schemeClr val="tx1"/>
                </a:solidFill>
                <a:effectLst/>
                <a:latin typeface="+mn-lt"/>
                <a:ea typeface="+mn-ea"/>
                <a:cs typeface="+mn-cs"/>
              </a:rPr>
              <a:t> Una vez configurada la interfaz de comunicación y todas las señales ya enlazadas con la base de datos de Plaza Lavi se procedió a realizar la etapa de pruebas, las cuales abarcan lo siguiente:</a:t>
            </a:r>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91</a:t>
            </a:fld>
            <a:endParaRPr lang="es-EC"/>
          </a:p>
        </p:txBody>
      </p:sp>
    </p:spTree>
    <p:extLst>
      <p:ext uri="{BB962C8B-B14F-4D97-AF65-F5344CB8AC3E}">
        <p14:creationId xmlns:p14="http://schemas.microsoft.com/office/powerpoint/2010/main" val="543310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18</a:t>
            </a:fld>
            <a:endParaRPr lang="es-EC"/>
          </a:p>
        </p:txBody>
      </p:sp>
    </p:spTree>
    <p:extLst>
      <p:ext uri="{BB962C8B-B14F-4D97-AF65-F5344CB8AC3E}">
        <p14:creationId xmlns:p14="http://schemas.microsoft.com/office/powerpoint/2010/main" val="116856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6B2025E-1AFA-4F53-8009-360A63A95612}" type="slidenum">
              <a:rPr lang="es-EC" smtClean="0"/>
              <a:t>19</a:t>
            </a:fld>
            <a:endParaRPr lang="es-EC"/>
          </a:p>
        </p:txBody>
      </p:sp>
    </p:spTree>
    <p:extLst>
      <p:ext uri="{BB962C8B-B14F-4D97-AF65-F5344CB8AC3E}">
        <p14:creationId xmlns:p14="http://schemas.microsoft.com/office/powerpoint/2010/main" val="1483904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457200" y="1200152"/>
            <a:ext cx="8229600" cy="3394472"/>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2"/>
            <a:ext cx="7772400" cy="1102519"/>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5" name="4 Marcador de pie de página"/>
          <p:cNvSpPr>
            <a:spLocks noGrp="1"/>
          </p:cNvSpPr>
          <p:nvPr>
            <p:ph type="ftr" sz="quarter" idx="11"/>
          </p:nvPr>
        </p:nvSpPr>
        <p:spPr/>
        <p:txBody>
          <a:bodyPr/>
          <a:lstStyle/>
          <a:p>
            <a:r>
              <a:rPr lang="es-ES" smtClean="0"/>
              <a:t>Flores Fernández, Diego</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19324521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5" name="4 Marcador de pie de página"/>
          <p:cNvSpPr>
            <a:spLocks noGrp="1"/>
          </p:cNvSpPr>
          <p:nvPr>
            <p:ph type="ftr" sz="quarter" idx="11"/>
          </p:nvPr>
        </p:nvSpPr>
        <p:spPr/>
        <p:txBody>
          <a:bodyPr/>
          <a:lstStyle/>
          <a:p>
            <a:r>
              <a:rPr lang="es-ES" smtClean="0"/>
              <a:t>Flores Fernández, Diego</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3594334894"/>
      </p:ext>
    </p:extLst>
  </p:cSld>
  <p:clrMapOvr>
    <a:masterClrMapping/>
  </p:clrMapOvr>
  <p:transition spd="med">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8"/>
            <a:ext cx="7772400" cy="1021557"/>
          </a:xfrm>
        </p:spPr>
        <p:txBody>
          <a:bodyPr anchor="t"/>
          <a:lstStyle>
            <a:lvl1pPr algn="l">
              <a:defRPr sz="34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9626" indent="0">
              <a:buNone/>
              <a:defRPr sz="1500">
                <a:solidFill>
                  <a:schemeClr val="tx1">
                    <a:tint val="75000"/>
                  </a:schemeClr>
                </a:solidFill>
              </a:defRPr>
            </a:lvl2pPr>
            <a:lvl3pPr marL="779252" indent="0">
              <a:buNone/>
              <a:defRPr sz="1400">
                <a:solidFill>
                  <a:schemeClr val="tx1">
                    <a:tint val="75000"/>
                  </a:schemeClr>
                </a:solidFill>
              </a:defRPr>
            </a:lvl3pPr>
            <a:lvl4pPr marL="1168878" indent="0">
              <a:buNone/>
              <a:defRPr sz="1200">
                <a:solidFill>
                  <a:schemeClr val="tx1">
                    <a:tint val="75000"/>
                  </a:schemeClr>
                </a:solidFill>
              </a:defRPr>
            </a:lvl4pPr>
            <a:lvl5pPr marL="1558503" indent="0">
              <a:buNone/>
              <a:defRPr sz="1200">
                <a:solidFill>
                  <a:schemeClr val="tx1">
                    <a:tint val="75000"/>
                  </a:schemeClr>
                </a:solidFill>
              </a:defRPr>
            </a:lvl5pPr>
            <a:lvl6pPr marL="1948129" indent="0">
              <a:buNone/>
              <a:defRPr sz="1200">
                <a:solidFill>
                  <a:schemeClr val="tx1">
                    <a:tint val="75000"/>
                  </a:schemeClr>
                </a:solidFill>
              </a:defRPr>
            </a:lvl6pPr>
            <a:lvl7pPr marL="2337755" indent="0">
              <a:buNone/>
              <a:defRPr sz="1200">
                <a:solidFill>
                  <a:schemeClr val="tx1">
                    <a:tint val="75000"/>
                  </a:schemeClr>
                </a:solidFill>
              </a:defRPr>
            </a:lvl7pPr>
            <a:lvl8pPr marL="2727381" indent="0">
              <a:buNone/>
              <a:defRPr sz="1200">
                <a:solidFill>
                  <a:schemeClr val="tx1">
                    <a:tint val="75000"/>
                  </a:schemeClr>
                </a:solidFill>
              </a:defRPr>
            </a:lvl8pPr>
            <a:lvl9pPr marL="3117007" indent="0">
              <a:buNone/>
              <a:defRPr sz="12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5" name="4 Marcador de pie de página"/>
          <p:cNvSpPr>
            <a:spLocks noGrp="1"/>
          </p:cNvSpPr>
          <p:nvPr>
            <p:ph type="ftr" sz="quarter" idx="11"/>
          </p:nvPr>
        </p:nvSpPr>
        <p:spPr/>
        <p:txBody>
          <a:bodyPr/>
          <a:lstStyle/>
          <a:p>
            <a:r>
              <a:rPr lang="es-ES" smtClean="0"/>
              <a:t>Flores Fernández, Diego</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33239156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200152"/>
            <a:ext cx="40386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200152"/>
            <a:ext cx="40386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6" name="5 Marcador de pie de página"/>
          <p:cNvSpPr>
            <a:spLocks noGrp="1"/>
          </p:cNvSpPr>
          <p:nvPr>
            <p:ph type="ftr" sz="quarter" idx="11"/>
          </p:nvPr>
        </p:nvSpPr>
        <p:spPr/>
        <p:txBody>
          <a:bodyPr/>
          <a:lstStyle/>
          <a:p>
            <a:r>
              <a:rPr lang="es-ES" smtClean="0"/>
              <a:t>Flores Fernández, Diego</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422681604"/>
      </p:ext>
    </p:extLst>
  </p:cSld>
  <p:clrMapOvr>
    <a:masterClrMapping/>
  </p:clrMapOvr>
  <p:transition spd="med">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151336"/>
            <a:ext cx="4040188"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31" y="1151336"/>
            <a:ext cx="4041775"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31" y="1631156"/>
            <a:ext cx="4041775"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8" name="7 Marcador de pie de página"/>
          <p:cNvSpPr>
            <a:spLocks noGrp="1"/>
          </p:cNvSpPr>
          <p:nvPr>
            <p:ph type="ftr" sz="quarter" idx="11"/>
          </p:nvPr>
        </p:nvSpPr>
        <p:spPr/>
        <p:txBody>
          <a:bodyPr/>
          <a:lstStyle/>
          <a:p>
            <a:r>
              <a:rPr lang="es-ES" smtClean="0"/>
              <a:t>Flores Fernández, Diego</a:t>
            </a:r>
            <a:endParaRPr lang="es-ES"/>
          </a:p>
        </p:txBody>
      </p:sp>
      <p:sp>
        <p:nvSpPr>
          <p:cNvPr id="9" name="8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1616018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4" name="3 Marcador de pie de página"/>
          <p:cNvSpPr>
            <a:spLocks noGrp="1"/>
          </p:cNvSpPr>
          <p:nvPr>
            <p:ph type="ftr" sz="quarter" idx="11"/>
          </p:nvPr>
        </p:nvSpPr>
        <p:spPr/>
        <p:txBody>
          <a:bodyPr/>
          <a:lstStyle/>
          <a:p>
            <a:r>
              <a:rPr lang="es-ES" smtClean="0"/>
              <a:t>Flores Fernández, Diego</a:t>
            </a:r>
            <a:endParaRPr lang="es-ES"/>
          </a:p>
        </p:txBody>
      </p:sp>
      <p:sp>
        <p:nvSpPr>
          <p:cNvPr id="5" name="4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399337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3" name="2 Marcador de pie de página"/>
          <p:cNvSpPr>
            <a:spLocks noGrp="1"/>
          </p:cNvSpPr>
          <p:nvPr>
            <p:ph type="ftr" sz="quarter" idx="11"/>
          </p:nvPr>
        </p:nvSpPr>
        <p:spPr/>
        <p:txBody>
          <a:bodyPr/>
          <a:lstStyle/>
          <a:p>
            <a:r>
              <a:rPr lang="es-ES" smtClean="0"/>
              <a:t>Flores Fernández, Diego</a:t>
            </a:r>
            <a:endParaRPr lang="es-ES"/>
          </a:p>
        </p:txBody>
      </p:sp>
      <p:sp>
        <p:nvSpPr>
          <p:cNvPr id="4" name="3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3941463325"/>
      </p:ext>
    </p:extLst>
  </p:cSld>
  <p:clrMapOvr>
    <a:masterClrMapping/>
  </p:clrMapOvr>
  <p:transition spd="med">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7" y="204788"/>
            <a:ext cx="3008313" cy="871538"/>
          </a:xfrm>
        </p:spPr>
        <p:txBody>
          <a:bodyPr anchor="b"/>
          <a:lstStyle>
            <a:lvl1pPr algn="l">
              <a:defRPr sz="17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04791"/>
            <a:ext cx="5111750" cy="4389835"/>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7" y="1076328"/>
            <a:ext cx="3008313" cy="351829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6" name="5 Marcador de pie de página"/>
          <p:cNvSpPr>
            <a:spLocks noGrp="1"/>
          </p:cNvSpPr>
          <p:nvPr>
            <p:ph type="ftr" sz="quarter" idx="11"/>
          </p:nvPr>
        </p:nvSpPr>
        <p:spPr/>
        <p:txBody>
          <a:bodyPr/>
          <a:lstStyle/>
          <a:p>
            <a:r>
              <a:rPr lang="es-ES" smtClean="0"/>
              <a:t>Flores Fernández, Diego</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32377496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5"/>
          </a:xfrm>
        </p:spPr>
        <p:txBody>
          <a:bodyPr anchor="b"/>
          <a:lstStyle>
            <a:lvl1pPr algn="l">
              <a:defRPr sz="17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4025507"/>
            <a:ext cx="5486400" cy="60364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6" name="5 Marcador de pie de página"/>
          <p:cNvSpPr>
            <a:spLocks noGrp="1"/>
          </p:cNvSpPr>
          <p:nvPr>
            <p:ph type="ftr" sz="quarter" idx="11"/>
          </p:nvPr>
        </p:nvSpPr>
        <p:spPr/>
        <p:txBody>
          <a:bodyPr/>
          <a:lstStyle/>
          <a:p>
            <a:r>
              <a:rPr lang="es-ES" smtClean="0"/>
              <a:t>Flores Fernández, Diego</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17083786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5" name="4 Marcador de pie de página"/>
          <p:cNvSpPr>
            <a:spLocks noGrp="1"/>
          </p:cNvSpPr>
          <p:nvPr>
            <p:ph type="ftr" sz="quarter" idx="11"/>
          </p:nvPr>
        </p:nvSpPr>
        <p:spPr/>
        <p:txBody>
          <a:bodyPr/>
          <a:lstStyle/>
          <a:p>
            <a:r>
              <a:rPr lang="es-ES" smtClean="0"/>
              <a:t>Flores Fernández, Diego</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23394744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2"/>
            <a:ext cx="2057400" cy="4388644"/>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05982"/>
            <a:ext cx="6019800" cy="43886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C" smtClean="0"/>
              <a:t>PLANTA DE ALMACENAMIENTO DE GAS LICUADO DE PETRÓLEO MONTEVERDE - CHORRILLO</a:t>
            </a:r>
            <a:endParaRPr lang="es-ES"/>
          </a:p>
        </p:txBody>
      </p:sp>
      <p:sp>
        <p:nvSpPr>
          <p:cNvPr id="5" name="4 Marcador de pie de página"/>
          <p:cNvSpPr>
            <a:spLocks noGrp="1"/>
          </p:cNvSpPr>
          <p:nvPr>
            <p:ph type="ftr" sz="quarter" idx="11"/>
          </p:nvPr>
        </p:nvSpPr>
        <p:spPr/>
        <p:txBody>
          <a:bodyPr/>
          <a:lstStyle/>
          <a:p>
            <a:r>
              <a:rPr lang="es-ES" smtClean="0"/>
              <a:t>Flores Fernández, Diego</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‹Nr.›</a:t>
            </a:fld>
            <a:endParaRPr lang="es-ES"/>
          </a:p>
        </p:txBody>
      </p:sp>
    </p:spTree>
    <p:extLst>
      <p:ext uri="{BB962C8B-B14F-4D97-AF65-F5344CB8AC3E}">
        <p14:creationId xmlns:p14="http://schemas.microsoft.com/office/powerpoint/2010/main" val="125161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05982"/>
            <a:ext cx="8229600" cy="4388644"/>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05979"/>
            <a:ext cx="8229600" cy="85725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457200" y="1200153"/>
            <a:ext cx="4038600" cy="1639491"/>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200153"/>
            <a:ext cx="4038600" cy="1639491"/>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57200" y="2953946"/>
            <a:ext cx="4038600" cy="1640681"/>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4648200" y="2953946"/>
            <a:ext cx="4038600" cy="1640681"/>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200152"/>
            <a:ext cx="4038600" cy="3394472"/>
          </a:xfrm>
          <a:prstGeom prst="rect">
            <a:avLst/>
          </a:prstGeom>
        </p:spPr>
        <p:txBody>
          <a:bodyPr lIns="77925" tIns="38963" rIns="77925" bIns="38963"/>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4648200" y="1200152"/>
            <a:ext cx="4038600" cy="3394472"/>
          </a:xfrm>
          <a:prstGeom prst="rect">
            <a:avLst/>
          </a:prstGeom>
        </p:spPr>
        <p:txBody>
          <a:bodyPr lIns="77925" tIns="38963" rIns="77925" bIns="38963"/>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200152"/>
            <a:ext cx="4038600" cy="3394472"/>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200153"/>
            <a:ext cx="4038600" cy="1639491"/>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2953946"/>
            <a:ext cx="4038600" cy="1640681"/>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457200" y="1200152"/>
            <a:ext cx="4038600" cy="3394472"/>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200153"/>
            <a:ext cx="4038600" cy="1639491"/>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2953946"/>
            <a:ext cx="4038600" cy="1640681"/>
          </a:xfrm>
          <a:prstGeom prst="rect">
            <a:avLst/>
          </a:prstGeom>
        </p:spPr>
        <p:txBody>
          <a:bodyPr lIns="77925" tIns="38963" rIns="77925" bIns="3896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1"/>
            <a:ext cx="9163050" cy="5218510"/>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229793"/>
            <a:ext cx="2611438" cy="479822"/>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2914650"/>
            <a:ext cx="6400800" cy="1314450"/>
          </a:xfrm>
          <a:prstGeom prst="rect">
            <a:avLst/>
          </a:prstGeom>
        </p:spPr>
        <p:txBody>
          <a:bodyPr lIns="77925" tIns="38963" rIns="77925" bIns="38963"/>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457200" y="4767266"/>
            <a:ext cx="2133600" cy="273844"/>
          </a:xfrm>
          <a:prstGeom prst="rect">
            <a:avLst/>
          </a:prstGeom>
        </p:spPr>
        <p:txBody>
          <a:bodyPr lIns="77925" tIns="38963" rIns="77925" bIns="38963"/>
          <a:lstStyle/>
          <a:p>
            <a:r>
              <a:rPr lang="es-EC" smtClean="0"/>
              <a:t>PLANTA DE ALMACENAMIENTO DE GAS LICUADO DE PETRÓLEO MONTEVERDE - CHORRILLO</a:t>
            </a:r>
            <a:endParaRPr lang="es-ES"/>
          </a:p>
        </p:txBody>
      </p:sp>
      <p:sp>
        <p:nvSpPr>
          <p:cNvPr id="5" name="Footer Placeholder 4"/>
          <p:cNvSpPr>
            <a:spLocks noGrp="1"/>
          </p:cNvSpPr>
          <p:nvPr>
            <p:ph type="ftr" sz="quarter" idx="11"/>
          </p:nvPr>
        </p:nvSpPr>
        <p:spPr>
          <a:xfrm>
            <a:off x="3124200" y="4767266"/>
            <a:ext cx="2895600" cy="273844"/>
          </a:xfrm>
          <a:prstGeom prst="rect">
            <a:avLst/>
          </a:prstGeom>
        </p:spPr>
        <p:txBody>
          <a:bodyPr lIns="77925" tIns="38963" rIns="77925" bIns="38963"/>
          <a:lstStyle/>
          <a:p>
            <a:r>
              <a:rPr lang="es-ES" smtClean="0"/>
              <a:t>Flores Fernández, Diego</a:t>
            </a:r>
            <a:endParaRPr lang="es-ES"/>
          </a:p>
        </p:txBody>
      </p:sp>
      <p:sp>
        <p:nvSpPr>
          <p:cNvPr id="6" name="Slide Number Placeholder 5"/>
          <p:cNvSpPr>
            <a:spLocks noGrp="1"/>
          </p:cNvSpPr>
          <p:nvPr>
            <p:ph type="sldNum" sz="quarter" idx="12"/>
          </p:nvPr>
        </p:nvSpPr>
        <p:spPr>
          <a:xfrm>
            <a:off x="6553200" y="4767266"/>
            <a:ext cx="2133600" cy="273844"/>
          </a:xfrm>
          <a:prstGeom prst="rect">
            <a:avLst/>
          </a:prstGeom>
        </p:spPr>
        <p:txBody>
          <a:bodyPr lIns="77925" tIns="38963" rIns="77925" bIns="38963"/>
          <a:lstStyle/>
          <a:p>
            <a:fld id="{43AF908C-076E-4FB3-8B0D-B1FA4702EDFF}" type="slidenum">
              <a:rPr lang="es-ES" smtClean="0"/>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theme" Target="../theme/theme2.xml"/><Relationship Id="rId13"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191"/>
            <a:ext cx="9144000" cy="51435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4462465"/>
            <a:ext cx="2305050" cy="422672"/>
          </a:xfrm>
          <a:prstGeom prst="rect">
            <a:avLst/>
          </a:prstGeom>
          <a:noFill/>
          <a:ln w="9525">
            <a:noFill/>
            <a:miter lim="800000"/>
            <a:headEnd/>
            <a:tailEnd/>
          </a:ln>
        </p:spPr>
      </p:pic>
      <p:sp>
        <p:nvSpPr>
          <p:cNvPr id="2" name="1 Marcador de título"/>
          <p:cNvSpPr>
            <a:spLocks noGrp="1"/>
          </p:cNvSpPr>
          <p:nvPr>
            <p:ph type="title"/>
          </p:nvPr>
        </p:nvSpPr>
        <p:spPr>
          <a:xfrm>
            <a:off x="457200" y="205979"/>
            <a:ext cx="8229600" cy="857250"/>
          </a:xfrm>
          <a:prstGeom prst="rect">
            <a:avLst/>
          </a:prstGeom>
        </p:spPr>
        <p:txBody>
          <a:bodyPr vert="horz" lIns="77925" tIns="38963" rIns="77925" bIns="38963" rtlCol="0" anchor="ctr">
            <a:normAutofit/>
          </a:bodyPr>
          <a:lstStyle/>
          <a:p>
            <a:r>
              <a:rPr lang="es-ES" smtClean="0"/>
              <a:t>Haga clic para modificar el estilo de título del patrón</a:t>
            </a:r>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hdr="0"/>
  <p:txStyles>
    <p:titleStyle>
      <a:lvl1pPr algn="ctr" rtl="0" eaLnBrk="1" fontAlgn="base" hangingPunct="1">
        <a:spcBef>
          <a:spcPct val="0"/>
        </a:spcBef>
        <a:spcAft>
          <a:spcPct val="0"/>
        </a:spcAft>
        <a:defRPr sz="3700" kern="1200">
          <a:solidFill>
            <a:schemeClr val="tx1"/>
          </a:solidFill>
          <a:latin typeface="+mj-lt"/>
          <a:ea typeface="+mj-ea"/>
          <a:cs typeface="+mj-cs"/>
        </a:defRPr>
      </a:lvl1pPr>
      <a:lvl2pPr algn="ctr" rtl="0" eaLnBrk="1" fontAlgn="base" hangingPunct="1">
        <a:spcBef>
          <a:spcPct val="0"/>
        </a:spcBef>
        <a:spcAft>
          <a:spcPct val="0"/>
        </a:spcAft>
        <a:defRPr sz="3700">
          <a:solidFill>
            <a:schemeClr val="tx1"/>
          </a:solidFill>
          <a:latin typeface="Calibri" pitchFamily="34" charset="0"/>
        </a:defRPr>
      </a:lvl2pPr>
      <a:lvl3pPr algn="ctr" rtl="0" eaLnBrk="1" fontAlgn="base" hangingPunct="1">
        <a:spcBef>
          <a:spcPct val="0"/>
        </a:spcBef>
        <a:spcAft>
          <a:spcPct val="0"/>
        </a:spcAft>
        <a:defRPr sz="3700">
          <a:solidFill>
            <a:schemeClr val="tx1"/>
          </a:solidFill>
          <a:latin typeface="Calibri" pitchFamily="34" charset="0"/>
        </a:defRPr>
      </a:lvl3pPr>
      <a:lvl4pPr algn="ctr" rtl="0" eaLnBrk="1" fontAlgn="base" hangingPunct="1">
        <a:spcBef>
          <a:spcPct val="0"/>
        </a:spcBef>
        <a:spcAft>
          <a:spcPct val="0"/>
        </a:spcAft>
        <a:defRPr sz="3700">
          <a:solidFill>
            <a:schemeClr val="tx1"/>
          </a:solidFill>
          <a:latin typeface="Calibri" pitchFamily="34" charset="0"/>
        </a:defRPr>
      </a:lvl4pPr>
      <a:lvl5pPr algn="ctr" rtl="0" eaLnBrk="1" fontAlgn="base" hangingPunct="1">
        <a:spcBef>
          <a:spcPct val="0"/>
        </a:spcBef>
        <a:spcAft>
          <a:spcPct val="0"/>
        </a:spcAft>
        <a:defRPr sz="3700">
          <a:solidFill>
            <a:schemeClr val="tx1"/>
          </a:solidFill>
          <a:latin typeface="Calibri" pitchFamily="34" charset="0"/>
        </a:defRPr>
      </a:lvl5pPr>
      <a:lvl6pPr marL="389626" algn="ctr" rtl="0" eaLnBrk="1" fontAlgn="base" hangingPunct="1">
        <a:spcBef>
          <a:spcPct val="0"/>
        </a:spcBef>
        <a:spcAft>
          <a:spcPct val="0"/>
        </a:spcAft>
        <a:defRPr sz="3700">
          <a:solidFill>
            <a:schemeClr val="tx1"/>
          </a:solidFill>
          <a:latin typeface="Calibri" pitchFamily="34" charset="0"/>
        </a:defRPr>
      </a:lvl6pPr>
      <a:lvl7pPr marL="779252" algn="ctr" rtl="0" eaLnBrk="1" fontAlgn="base" hangingPunct="1">
        <a:spcBef>
          <a:spcPct val="0"/>
        </a:spcBef>
        <a:spcAft>
          <a:spcPct val="0"/>
        </a:spcAft>
        <a:defRPr sz="3700">
          <a:solidFill>
            <a:schemeClr val="tx1"/>
          </a:solidFill>
          <a:latin typeface="Calibri" pitchFamily="34" charset="0"/>
        </a:defRPr>
      </a:lvl7pPr>
      <a:lvl8pPr marL="1168878" algn="ctr" rtl="0" eaLnBrk="1" fontAlgn="base" hangingPunct="1">
        <a:spcBef>
          <a:spcPct val="0"/>
        </a:spcBef>
        <a:spcAft>
          <a:spcPct val="0"/>
        </a:spcAft>
        <a:defRPr sz="3700">
          <a:solidFill>
            <a:schemeClr val="tx1"/>
          </a:solidFill>
          <a:latin typeface="Calibri" pitchFamily="34" charset="0"/>
        </a:defRPr>
      </a:lvl8pPr>
      <a:lvl9pPr marL="1558503" algn="ctr" rtl="0" eaLnBrk="1" fontAlgn="base" hangingPunct="1">
        <a:spcBef>
          <a:spcPct val="0"/>
        </a:spcBef>
        <a:spcAft>
          <a:spcPct val="0"/>
        </a:spcAft>
        <a:defRPr sz="3700">
          <a:solidFill>
            <a:schemeClr val="tx1"/>
          </a:solidFill>
          <a:latin typeface="Calibri" pitchFamily="34" charset="0"/>
        </a:defRPr>
      </a:lvl9pPr>
    </p:titleStyle>
    <p:bodyStyle>
      <a:lvl1pPr marL="292219" indent="-292219"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1pPr>
      <a:lvl2pPr marL="633142" indent="-243516"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974065" indent="-19481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363690" indent="-194813" algn="l" rtl="0" eaLnBrk="1" fontAlgn="base" hangingPunct="1">
        <a:spcBef>
          <a:spcPct val="20000"/>
        </a:spcBef>
        <a:spcAft>
          <a:spcPct val="0"/>
        </a:spcAft>
        <a:buFont typeface="Arial" charset="0"/>
        <a:buChar char="–"/>
        <a:defRPr sz="1700" kern="1200">
          <a:solidFill>
            <a:schemeClr val="tx1"/>
          </a:solidFill>
          <a:latin typeface="+mn-lt"/>
          <a:ea typeface="+mn-ea"/>
          <a:cs typeface="+mn-cs"/>
        </a:defRPr>
      </a:lvl4pPr>
      <a:lvl5pPr marL="1753316" indent="-194813" algn="l" rtl="0" eaLnBrk="1" fontAlgn="base" hangingPunct="1">
        <a:spcBef>
          <a:spcPct val="20000"/>
        </a:spcBef>
        <a:spcAft>
          <a:spcPct val="0"/>
        </a:spcAft>
        <a:buFont typeface="Arial" charset="0"/>
        <a:buChar char="»"/>
        <a:defRPr sz="1700" kern="1200">
          <a:solidFill>
            <a:schemeClr val="tx1"/>
          </a:solidFill>
          <a:latin typeface="+mn-lt"/>
          <a:ea typeface="+mn-ea"/>
          <a:cs typeface="+mn-cs"/>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E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77925" tIns="38963" rIns="77925" bIns="38963"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200152"/>
            <a:ext cx="8229600" cy="3394472"/>
          </a:xfrm>
          <a:prstGeom prst="rect">
            <a:avLst/>
          </a:prstGeom>
        </p:spPr>
        <p:txBody>
          <a:bodyPr vert="horz" lIns="77925" tIns="38963" rIns="77925" bIns="38963"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4767266"/>
            <a:ext cx="2133600" cy="273844"/>
          </a:xfrm>
          <a:prstGeom prst="rect">
            <a:avLst/>
          </a:prstGeom>
        </p:spPr>
        <p:txBody>
          <a:bodyPr vert="horz" lIns="77925" tIns="38963" rIns="77925" bIns="38963" rtlCol="0" anchor="ctr"/>
          <a:lstStyle>
            <a:lvl1pPr algn="l">
              <a:defRPr sz="1000">
                <a:solidFill>
                  <a:schemeClr val="tx1">
                    <a:tint val="75000"/>
                  </a:schemeClr>
                </a:solidFill>
              </a:defRPr>
            </a:lvl1pPr>
          </a:lstStyle>
          <a:p>
            <a:r>
              <a:rPr lang="es-EC" smtClean="0"/>
              <a:t>PLANTA DE ALMACENAMIENTO DE GAS LICUADO DE PETRÓLEO MONTEVERDE - CHORRILLO</a:t>
            </a:r>
            <a:endParaRPr lang="es-ES"/>
          </a:p>
        </p:txBody>
      </p:sp>
      <p:sp>
        <p:nvSpPr>
          <p:cNvPr id="5" name="4 Marcador de pie de página"/>
          <p:cNvSpPr>
            <a:spLocks noGrp="1"/>
          </p:cNvSpPr>
          <p:nvPr>
            <p:ph type="ftr" sz="quarter" idx="3"/>
          </p:nvPr>
        </p:nvSpPr>
        <p:spPr>
          <a:xfrm>
            <a:off x="3124200" y="4767266"/>
            <a:ext cx="2895600" cy="273844"/>
          </a:xfrm>
          <a:prstGeom prst="rect">
            <a:avLst/>
          </a:prstGeom>
        </p:spPr>
        <p:txBody>
          <a:bodyPr vert="horz" lIns="77925" tIns="38963" rIns="77925" bIns="38963" rtlCol="0" anchor="ctr"/>
          <a:lstStyle>
            <a:lvl1pPr algn="ctr">
              <a:defRPr sz="1000">
                <a:solidFill>
                  <a:schemeClr val="tx1">
                    <a:tint val="75000"/>
                  </a:schemeClr>
                </a:solidFill>
              </a:defRPr>
            </a:lvl1pPr>
          </a:lstStyle>
          <a:p>
            <a:r>
              <a:rPr lang="es-ES" smtClean="0"/>
              <a:t>Flores Fernández, Diego</a:t>
            </a:r>
            <a:endParaRPr lang="es-ES"/>
          </a:p>
        </p:txBody>
      </p:sp>
      <p:sp>
        <p:nvSpPr>
          <p:cNvPr id="6" name="5 Marcador de número de diapositiva"/>
          <p:cNvSpPr>
            <a:spLocks noGrp="1"/>
          </p:cNvSpPr>
          <p:nvPr>
            <p:ph type="sldNum" sz="quarter" idx="4"/>
          </p:nvPr>
        </p:nvSpPr>
        <p:spPr>
          <a:xfrm>
            <a:off x="6553200" y="4767266"/>
            <a:ext cx="2133600" cy="273844"/>
          </a:xfrm>
          <a:prstGeom prst="rect">
            <a:avLst/>
          </a:prstGeom>
        </p:spPr>
        <p:txBody>
          <a:bodyPr vert="horz" lIns="77925" tIns="38963" rIns="77925" bIns="38963" rtlCol="0" anchor="ctr"/>
          <a:lstStyle>
            <a:lvl1pPr algn="r">
              <a:defRPr sz="1000">
                <a:solidFill>
                  <a:schemeClr val="tx1">
                    <a:tint val="75000"/>
                  </a:schemeClr>
                </a:solidFill>
              </a:defRPr>
            </a:lvl1pPr>
          </a:lstStyle>
          <a:p>
            <a:fld id="{970440E7-6EC3-4D22-82CC-383AB5DD1DC3}" type="slidenum">
              <a:rPr lang="es-ES" smtClean="0"/>
              <a:t>‹Nr.›</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randomBar dir="vert"/>
  </p:transition>
  <p:timing>
    <p:tnLst>
      <p:par>
        <p:cTn id="1" dur="indefinite" restart="never" nodeType="tmRoot"/>
      </p:par>
    </p:tnLst>
  </p:timing>
  <p:hf hdr="0"/>
  <p:txStyles>
    <p:titleStyle>
      <a:lvl1pPr algn="ctr" defTabSz="779252" rtl="0" eaLnBrk="1" latinLnBrk="0" hangingPunct="1">
        <a:spcBef>
          <a:spcPct val="0"/>
        </a:spcBef>
        <a:buNone/>
        <a:defRPr sz="3700" kern="1200">
          <a:solidFill>
            <a:schemeClr val="tx1"/>
          </a:solidFill>
          <a:latin typeface="+mj-lt"/>
          <a:ea typeface="+mj-ea"/>
          <a:cs typeface="+mj-cs"/>
        </a:defRPr>
      </a:lvl1pPr>
    </p:titleStyle>
    <p:bodyStyle>
      <a:lvl1pPr marL="292219" indent="-292219" algn="l" defTabSz="77925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1pPr>
      <a:lvl2pPr marL="633142" indent="-243516" algn="l" defTabSz="77925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974065" indent="-194813" algn="l" defTabSz="7792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63690"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4pPr>
      <a:lvl5pPr marL="1753316"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5pPr>
      <a:lvl6pPr marL="2142942"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9pPr>
    </p:bodyStyle>
    <p:otherStyle>
      <a:defPPr>
        <a:defRPr lang="es-E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 Id="rId3"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NULL"/><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8.tiff"/><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9.tiff"/><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4.wdp"/><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23.jpe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4" Type="http://schemas.microsoft.com/office/2007/relationships/hdphoto" Target="../media/hdphoto5.wdp"/><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emf"/><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emf"/><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emf"/><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emf"/><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emf"/><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emf"/><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emf"/><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emf"/><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emf"/><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emf"/><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emf"/><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emf"/><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emf"/><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emf"/><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emf"/><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emf"/><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emf"/><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emf"/><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emf"/><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emf"/><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emf"/><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png"/><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emf"/><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emf"/><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emf"/><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emf"/><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emf"/><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emf"/><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1.xml"/><Relationship Id="rId2"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10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10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10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jpg"/><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Layout" Target="../slideLayouts/slideLayout11.xml"/><Relationship Id="rId2"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11.xml"/><Relationship Id="rId2" Type="http://schemas.openxmlformats.org/officeDocument/2006/relationships/notesSlide" Target="../notesSlides/notesSlide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117.png"/></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11.xml"/><Relationship Id="rId2" Type="http://schemas.openxmlformats.org/officeDocument/2006/relationships/notesSlide" Target="../notesSlides/notesSlide6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12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121.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12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12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1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jpeg"/><Relationship Id="rId3" Type="http://schemas.microsoft.com/office/2007/relationships/hdphoto" Target="../media/hdphoto2.wdp"/></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12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10.xml"/><Relationship Id="rId2" Type="http://schemas.openxmlformats.org/officeDocument/2006/relationships/diagramData" Target="../diagrams/data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61950" y="1670230"/>
            <a:ext cx="8610600" cy="1556014"/>
          </a:xfrm>
          <a:prstGeom prst="rect">
            <a:avLst/>
          </a:prstGeom>
          <a:noFill/>
        </p:spPr>
        <p:txBody>
          <a:bodyPr wrap="square" lIns="77925" tIns="38963" rIns="77925" bIns="3896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43" dirty="0" smtClean="0">
                <a:ln w="11430"/>
                <a:gradFill>
                  <a:gsLst>
                    <a:gs pos="25000">
                      <a:schemeClr val="accent2">
                        <a:satMod val="155000"/>
                      </a:schemeClr>
                    </a:gs>
                    <a:gs pos="100000">
                      <a:schemeClr val="accent2">
                        <a:shade val="45000"/>
                        <a:satMod val="165000"/>
                      </a:schemeClr>
                    </a:gs>
                  </a:gsLst>
                  <a:lin ang="5400000"/>
                </a:gradFill>
              </a:rPr>
              <a:t>INTEGRACI</a:t>
            </a:r>
            <a:r>
              <a:rPr lang="es-ES" sz="2400" b="1" spc="43" dirty="0" smtClean="0">
                <a:ln w="11430"/>
                <a:gradFill>
                  <a:gsLst>
                    <a:gs pos="25000">
                      <a:schemeClr val="accent2">
                        <a:satMod val="155000"/>
                      </a:schemeClr>
                    </a:gs>
                    <a:gs pos="100000">
                      <a:schemeClr val="accent2">
                        <a:shade val="45000"/>
                        <a:satMod val="165000"/>
                      </a:schemeClr>
                    </a:gs>
                  </a:gsLst>
                  <a:lin ang="5400000"/>
                </a:gradFill>
              </a:rPr>
              <a:t>ÓN DE LA PLANTA DE ALMACENAMIENTO DE GAS LICUADO DE PETRÓLEO MONTEVERDE DE EP-PETROECUADOR AL SCADA DEL CENTRO DE MONITOREO Y CONTROL HIDROCARBURÍFERO DE LA ARCH.</a:t>
            </a:r>
            <a:endParaRPr lang="es-ES" sz="4000" b="1" spc="43" dirty="0">
              <a:ln w="11430"/>
              <a:gradFill>
                <a:gsLst>
                  <a:gs pos="25000">
                    <a:schemeClr val="accent2">
                      <a:satMod val="155000"/>
                    </a:schemeClr>
                  </a:gs>
                  <a:gs pos="100000">
                    <a:schemeClr val="accent2">
                      <a:shade val="45000"/>
                      <a:satMod val="165000"/>
                    </a:schemeClr>
                  </a:gs>
                </a:gsLst>
                <a:lin ang="5400000"/>
              </a:gradFill>
            </a:endParaRPr>
          </a:p>
        </p:txBody>
      </p:sp>
      <p:sp>
        <p:nvSpPr>
          <p:cNvPr id="6" name="5 Subtítulo"/>
          <p:cNvSpPr>
            <a:spLocks noGrp="1"/>
          </p:cNvSpPr>
          <p:nvPr>
            <p:ph type="subTitle" idx="1"/>
          </p:nvPr>
        </p:nvSpPr>
        <p:spPr>
          <a:xfrm>
            <a:off x="2971800" y="3424777"/>
            <a:ext cx="3429000" cy="1143000"/>
          </a:xfrm>
        </p:spPr>
        <p:txBody>
          <a:bodyPr>
            <a:normAutofit/>
          </a:bodyPr>
          <a:lstStyle/>
          <a:p>
            <a:r>
              <a:rPr lang="es-EC" sz="1800" b="1" dirty="0" smtClean="0">
                <a:solidFill>
                  <a:schemeClr val="tx1"/>
                </a:solidFill>
              </a:rPr>
              <a:t>Autor: </a:t>
            </a:r>
            <a:r>
              <a:rPr lang="es-EC" sz="1800" dirty="0" smtClean="0">
                <a:solidFill>
                  <a:schemeClr val="tx1"/>
                </a:solidFill>
              </a:rPr>
              <a:t>Diego Flores</a:t>
            </a:r>
            <a:endParaRPr lang="es-EC" sz="1800" dirty="0">
              <a:solidFill>
                <a:schemeClr val="tx1"/>
              </a:solidFill>
            </a:endParaRPr>
          </a:p>
          <a:p>
            <a:r>
              <a:rPr lang="es-EC" sz="1800" b="1" dirty="0" smtClean="0">
                <a:solidFill>
                  <a:schemeClr val="tx1"/>
                </a:solidFill>
              </a:rPr>
              <a:t>Director: </a:t>
            </a:r>
            <a:r>
              <a:rPr lang="es-EC" sz="1800" dirty="0" smtClean="0">
                <a:solidFill>
                  <a:schemeClr val="tx1"/>
                </a:solidFill>
              </a:rPr>
              <a:t>Ing. Edgar Ti</a:t>
            </a:r>
            <a:r>
              <a:rPr lang="es-ES" sz="1800" dirty="0" err="1" smtClean="0">
                <a:solidFill>
                  <a:schemeClr val="tx1"/>
                </a:solidFill>
              </a:rPr>
              <a:t>pán</a:t>
            </a:r>
            <a:endParaRPr lang="es-EC" sz="1800" dirty="0" smtClean="0">
              <a:solidFill>
                <a:schemeClr val="tx1"/>
              </a:solidFill>
            </a:endParaRPr>
          </a:p>
        </p:txBody>
      </p:sp>
      <p:sp>
        <p:nvSpPr>
          <p:cNvPr id="7" name="6 Marcador de pie de página"/>
          <p:cNvSpPr>
            <a:spLocks noGrp="1"/>
          </p:cNvSpPr>
          <p:nvPr>
            <p:ph type="ftr" sz="quarter" idx="11"/>
          </p:nvPr>
        </p:nvSpPr>
        <p:spPr/>
        <p:txBody>
          <a:bodyPr/>
          <a:lstStyle/>
          <a:p>
            <a:r>
              <a:rPr lang="es-ES" dirty="0" smtClean="0"/>
              <a:t>Flores Fernández, Diego</a:t>
            </a:r>
            <a:endParaRPr lang="es-ES" dirty="0"/>
          </a:p>
        </p:txBody>
      </p:sp>
      <p:sp>
        <p:nvSpPr>
          <p:cNvPr id="8" name="7 Marcador de número de diapositiva"/>
          <p:cNvSpPr>
            <a:spLocks noGrp="1"/>
          </p:cNvSpPr>
          <p:nvPr>
            <p:ph type="sldNum" sz="quarter" idx="12"/>
          </p:nvPr>
        </p:nvSpPr>
        <p:spPr/>
        <p:txBody>
          <a:bodyPr/>
          <a:lstStyle/>
          <a:p>
            <a:fld id="{43AF908C-076E-4FB3-8B0D-B1FA4702EDFF}" type="slidenum">
              <a:rPr lang="es-ES" smtClean="0"/>
              <a:t>1</a:t>
            </a:fld>
            <a:endParaRPr lang="es-E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400554"/>
            <a:ext cx="2362200" cy="603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3" name="2 Rectángulo"/>
          <p:cNvSpPr/>
          <p:nvPr/>
        </p:nvSpPr>
        <p:spPr>
          <a:xfrm>
            <a:off x="381000" y="401419"/>
            <a:ext cx="8534400" cy="646331"/>
          </a:xfrm>
          <a:prstGeom prst="rect">
            <a:avLst/>
          </a:prstGeom>
          <a:noFill/>
        </p:spPr>
        <p:txBody>
          <a:bodyPr wrap="square" lIns="91440" tIns="45720" rIns="91440" bIns="45720">
            <a:spAutoFit/>
          </a:bodyPr>
          <a:lstStyle/>
          <a:p>
            <a:pPr algn="ctr"/>
            <a:r>
              <a:rPr lang="es-ES" sz="3600" b="1" dirty="0" smtClean="0">
                <a:ln w="12700">
                  <a:solidFill>
                    <a:schemeClr val="bg2"/>
                  </a:solidFill>
                  <a:prstDash val="solid"/>
                </a:ln>
                <a:solidFill>
                  <a:schemeClr val="tx2"/>
                </a:solidFill>
                <a:effectLst>
                  <a:outerShdw blurRad="41275" dist="20320" dir="1800000" algn="tl" rotWithShape="0">
                    <a:srgbClr val="000000">
                      <a:alpha val="40000"/>
                    </a:srgbClr>
                  </a:outerShdw>
                </a:effectLst>
              </a:rPr>
              <a:t>Universidad de las Fuerzas Armadas - ESPE</a:t>
            </a:r>
            <a:endParaRPr lang="es-ES" sz="3600" b="1" dirty="0">
              <a:ln w="12700">
                <a:solidFill>
                  <a:schemeClr val="bg2"/>
                </a:solidFill>
                <a:prstDash val="solid"/>
              </a:ln>
              <a:solidFill>
                <a:schemeClr val="tx2"/>
              </a:solidFill>
              <a:effectLst>
                <a:outerShdw blurRad="41275" dist="20320" dir="1800000" algn="tl" rotWithShape="0">
                  <a:srgbClr val="000000">
                    <a:alpha val="40000"/>
                  </a:srgbClr>
                </a:outerShdw>
              </a:effectLst>
            </a:endParaRPr>
          </a:p>
        </p:txBody>
      </p:sp>
      <p:sp>
        <p:nvSpPr>
          <p:cNvPr id="9" name="8 Rectángulo"/>
          <p:cNvSpPr/>
          <p:nvPr/>
        </p:nvSpPr>
        <p:spPr>
          <a:xfrm>
            <a:off x="1540137" y="1039505"/>
            <a:ext cx="6292326" cy="523220"/>
          </a:xfrm>
          <a:prstGeom prst="rect">
            <a:avLst/>
          </a:prstGeom>
          <a:noFill/>
        </p:spPr>
        <p:txBody>
          <a:bodyPr wrap="square" lIns="91440" tIns="45720" rIns="91440" bIns="45720">
            <a:spAutoFit/>
          </a:bodyPr>
          <a:lstStyle/>
          <a:p>
            <a:pPr algn="ctr"/>
            <a:r>
              <a:rPr lang="es-ES" sz="2800" b="1" dirty="0" smtClean="0">
                <a:ln w="12700">
                  <a:solidFill>
                    <a:schemeClr val="bg2"/>
                  </a:solidFill>
                  <a:prstDash val="solid"/>
                </a:ln>
                <a:effectLst>
                  <a:outerShdw blurRad="41275" dist="20320" dir="1800000" algn="tl" rotWithShape="0">
                    <a:srgbClr val="000000">
                      <a:alpha val="40000"/>
                    </a:srgbClr>
                  </a:outerShdw>
                </a:effectLst>
              </a:rPr>
              <a:t>Departamento de Eléctrica y Electrónica</a:t>
            </a:r>
            <a:endParaRPr lang="es-ES" sz="2800" b="1" dirty="0">
              <a:ln w="12700">
                <a:solidFill>
                  <a:schemeClr val="bg2"/>
                </a:solidFill>
                <a:prstDash val="solid"/>
              </a:ln>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4341"/>
            <a:ext cx="8229600" cy="857250"/>
          </a:xfrm>
        </p:spPr>
        <p:txBody>
          <a:bodyPr>
            <a:normAutofit/>
          </a:bodyPr>
          <a:lstStyle/>
          <a:p>
            <a:pPr lvl="1" algn="ctr" rtl="0">
              <a:spcBef>
                <a:spcPct val="0"/>
              </a:spcBef>
            </a:pPr>
            <a:r>
              <a:rPr lang="es-ES" sz="2400" b="1" dirty="0">
                <a:latin typeface="Times New Roman" pitchFamily="18" charset="0"/>
                <a:cs typeface="Times New Roman" pitchFamily="18" charset="0"/>
              </a:rPr>
              <a:t/>
            </a:r>
            <a:br>
              <a:rPr lang="es-ES" sz="2400" b="1" dirty="0">
                <a:latin typeface="Times New Roman" pitchFamily="18" charset="0"/>
                <a:cs typeface="Times New Roman" pitchFamily="18" charset="0"/>
              </a:rPr>
            </a:br>
            <a:r>
              <a:rPr lang="es-ES" sz="2400" b="1" dirty="0">
                <a:latin typeface="Times New Roman" pitchFamily="18" charset="0"/>
                <a:cs typeface="Times New Roman" pitchFamily="18" charset="0"/>
              </a:rPr>
              <a:t>DESCRIPCIÓN GENERAL</a:t>
            </a:r>
            <a:endParaRPr lang="es-EC" sz="2400" dirty="0">
              <a:latin typeface="Times New Roman" pitchFamily="18" charset="0"/>
              <a:cs typeface="Times New Roman" pitchFamily="18" charset="0"/>
            </a:endParaRPr>
          </a:p>
        </p:txBody>
      </p:sp>
      <p:sp>
        <p:nvSpPr>
          <p:cNvPr id="4" name="Rectangle 3"/>
          <p:cNvSpPr>
            <a:spLocks noChangeArrowheads="1"/>
          </p:cNvSpPr>
          <p:nvPr/>
        </p:nvSpPr>
        <p:spPr bwMode="auto">
          <a:xfrm>
            <a:off x="1828801" y="2603150"/>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pic>
        <p:nvPicPr>
          <p:cNvPr id="7" name="Marcador de contenido 6"/>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b="2265"/>
          <a:stretch/>
        </p:blipFill>
        <p:spPr>
          <a:xfrm>
            <a:off x="2749583" y="825440"/>
            <a:ext cx="3644833" cy="3797794"/>
          </a:xfrm>
        </p:spPr>
      </p:pic>
      <p:sp>
        <p:nvSpPr>
          <p:cNvPr id="9"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0" name="Marcador de pie de página 9"/>
          <p:cNvSpPr>
            <a:spLocks noGrp="1"/>
          </p:cNvSpPr>
          <p:nvPr>
            <p:ph type="ftr" sz="quarter" idx="11"/>
          </p:nvPr>
        </p:nvSpPr>
        <p:spPr/>
        <p:txBody>
          <a:bodyPr/>
          <a:lstStyle/>
          <a:p>
            <a:r>
              <a:rPr lang="es-ES" smtClean="0"/>
              <a:t>Flores Fernández, Diego</a:t>
            </a:r>
            <a:endParaRPr lang="es-ES"/>
          </a:p>
        </p:txBody>
      </p:sp>
      <p:sp>
        <p:nvSpPr>
          <p:cNvPr id="11" name="Marcador de número de diapositiva 10"/>
          <p:cNvSpPr>
            <a:spLocks noGrp="1"/>
          </p:cNvSpPr>
          <p:nvPr>
            <p:ph type="sldNum" sz="quarter" idx="12"/>
          </p:nvPr>
        </p:nvSpPr>
        <p:spPr/>
        <p:txBody>
          <a:bodyPr/>
          <a:lstStyle/>
          <a:p>
            <a:fld id="{970440E7-6EC3-4D22-82CC-383AB5DD1DC3}" type="slidenum">
              <a:rPr lang="es-ES" smtClean="0"/>
              <a:t>10</a:t>
            </a:fld>
            <a:endParaRPr lang="es-ES"/>
          </a:p>
        </p:txBody>
      </p:sp>
    </p:spTree>
    <p:extLst>
      <p:ext uri="{BB962C8B-B14F-4D97-AF65-F5344CB8AC3E}">
        <p14:creationId xmlns:p14="http://schemas.microsoft.com/office/powerpoint/2010/main" val="1850910480"/>
      </p:ext>
    </p:extLst>
  </p:cSld>
  <p:clrMapOvr>
    <a:masterClrMapping/>
  </p:clrMapOvr>
  <p:transition spd="med">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S" sz="2400" b="1" dirty="0">
                <a:latin typeface="Times New Roman" pitchFamily="18" charset="0"/>
                <a:cs typeface="Times New Roman" pitchFamily="18" charset="0"/>
              </a:rPr>
              <a:t>PLANTEAMIENTO DEL PROBLEMA.</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p:txBody>
          <a:bodyPr>
            <a:noAutofit/>
          </a:bodyPr>
          <a:lstStyle/>
          <a:p>
            <a:pPr marL="257175" indent="-257175" algn="just">
              <a:spcBef>
                <a:spcPts val="900"/>
              </a:spcBef>
              <a:spcAft>
                <a:spcPts val="900"/>
              </a:spcAft>
              <a:buFont typeface="Symbol" charset="2"/>
              <a:buChar char=""/>
            </a:pPr>
            <a:r>
              <a:rPr lang="es-ES" sz="1500" dirty="0">
                <a:latin typeface="Times New Roman" charset="0"/>
                <a:ea typeface="Times New Roman" charset="0"/>
                <a:cs typeface="Times New Roman" charset="0"/>
              </a:rPr>
              <a:t>Para aprovechar al máximo los beneficios que brindan los recursos hidrocarburíferos es necesario un control y fiscalización especialmente en producción y distribución del petróleo y sus derivados, ya que en menos de dos décadas el Gas Licuado de Petróleo se ha convertido en un producto de gran demanda para el uso doméstico, comercial e industrial, tanto en garrafas de 15 kg y de 45 kg. Por lo que la integración de más sujetos de control a la ARCH mejorará las actividades hidrocarburíferas en el Ecuador.</a:t>
            </a:r>
            <a:endParaRPr lang="es-ES_tradnl" sz="1500" dirty="0">
              <a:latin typeface="Times New Roman" charset="0"/>
              <a:ea typeface="Times New Roman" charset="0"/>
              <a:cs typeface="Times New Roman" charset="0"/>
            </a:endParaRPr>
          </a:p>
          <a:p>
            <a:pPr marL="0" indent="0" algn="just">
              <a:spcBef>
                <a:spcPts val="900"/>
              </a:spcBef>
              <a:spcAft>
                <a:spcPts val="900"/>
              </a:spcAft>
              <a:buNone/>
            </a:pPr>
            <a:endParaRPr lang="es-ES" sz="1500" dirty="0">
              <a:latin typeface="Times New Roman" charset="0"/>
              <a:ea typeface="Times New Roman" charset="0"/>
              <a:cs typeface="Times New Roman" charset="0"/>
            </a:endParaRPr>
          </a:p>
          <a:p>
            <a:pPr marL="0" indent="0" algn="just">
              <a:spcBef>
                <a:spcPts val="900"/>
              </a:spcBef>
              <a:spcAft>
                <a:spcPts val="900"/>
              </a:spcAft>
              <a:buNone/>
            </a:pPr>
            <a:endParaRPr lang="es-ES_tradnl" sz="1500" dirty="0">
              <a:latin typeface="Times New Roman" charset="0"/>
              <a:ea typeface="Times New Roman" charset="0"/>
              <a:cs typeface="Times New Roman" charset="0"/>
            </a:endParaRPr>
          </a:p>
          <a:p>
            <a:pPr marL="0" indent="0" algn="just">
              <a:buNone/>
            </a:pPr>
            <a:r>
              <a:rPr lang="es-ES_tradnl" sz="1500" dirty="0">
                <a:latin typeface="Times New Roman" charset="0"/>
                <a:ea typeface="Times New Roman" charset="0"/>
                <a:cs typeface="Times New Roman" charset="0"/>
              </a:rPr>
              <a:t> </a:t>
            </a:r>
            <a:endParaRPr lang="es-EC" sz="1500" dirty="0">
              <a:latin typeface="Times New Roman" charset="0"/>
              <a:ea typeface="Times New Roman" charset="0"/>
              <a:cs typeface="Times New Roman" charset="0"/>
            </a:endParaRPr>
          </a:p>
        </p:txBody>
      </p:sp>
      <p:sp>
        <p:nvSpPr>
          <p:cNvPr id="4" name="Rectangle 3"/>
          <p:cNvSpPr>
            <a:spLocks noChangeArrowheads="1"/>
          </p:cNvSpPr>
          <p:nvPr/>
        </p:nvSpPr>
        <p:spPr bwMode="auto">
          <a:xfrm>
            <a:off x="1828801" y="2603150"/>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9"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0" name="Marcador de pie de página 9"/>
          <p:cNvSpPr>
            <a:spLocks noGrp="1"/>
          </p:cNvSpPr>
          <p:nvPr>
            <p:ph type="ftr" sz="quarter" idx="11"/>
          </p:nvPr>
        </p:nvSpPr>
        <p:spPr/>
        <p:txBody>
          <a:bodyPr/>
          <a:lstStyle/>
          <a:p>
            <a:r>
              <a:rPr lang="es-ES" smtClean="0"/>
              <a:t>Flores Fernández, Diego</a:t>
            </a:r>
            <a:endParaRPr lang="es-ES"/>
          </a:p>
        </p:txBody>
      </p:sp>
      <p:sp>
        <p:nvSpPr>
          <p:cNvPr id="11" name="Marcador de número de diapositiva 10"/>
          <p:cNvSpPr>
            <a:spLocks noGrp="1"/>
          </p:cNvSpPr>
          <p:nvPr>
            <p:ph type="sldNum" sz="quarter" idx="12"/>
          </p:nvPr>
        </p:nvSpPr>
        <p:spPr/>
        <p:txBody>
          <a:bodyPr/>
          <a:lstStyle/>
          <a:p>
            <a:fld id="{970440E7-6EC3-4D22-82CC-383AB5DD1DC3}" type="slidenum">
              <a:rPr lang="es-ES" smtClean="0"/>
              <a:t>11</a:t>
            </a:fld>
            <a:endParaRPr lang="es-ES"/>
          </a:p>
        </p:txBody>
      </p:sp>
    </p:spTree>
    <p:extLst>
      <p:ext uri="{BB962C8B-B14F-4D97-AF65-F5344CB8AC3E}">
        <p14:creationId xmlns:p14="http://schemas.microsoft.com/office/powerpoint/2010/main" val="1951810565"/>
      </p:ext>
    </p:extLst>
  </p:cSld>
  <p:clrMapOvr>
    <a:masterClrMapping/>
  </p:clrMapOvr>
  <p:transition spd="med">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dirty="0" smtClean="0">
                <a:latin typeface="Times New Roman" pitchFamily="18" charset="0"/>
                <a:cs typeface="Times New Roman" pitchFamily="18" charset="0"/>
              </a:rPr>
              <a:t>MARCO TEÓRICO.</a:t>
            </a:r>
            <a:endParaRPr lang="es-EC" dirty="0">
              <a:latin typeface="Times New Roman" pitchFamily="18" charset="0"/>
              <a:cs typeface="Times New Roman" pitchFamily="18" charset="0"/>
            </a:endParaRPr>
          </a:p>
        </p:txBody>
      </p:sp>
      <p:sp>
        <p:nvSpPr>
          <p:cNvPr id="2" name="1 Título"/>
          <p:cNvSpPr>
            <a:spLocks noGrp="1"/>
          </p:cNvSpPr>
          <p:nvPr>
            <p:ph type="ctrTitle"/>
          </p:nvPr>
        </p:nvSpPr>
        <p:spPr/>
        <p:txBody>
          <a:bodyPr/>
          <a:lstStyle/>
          <a:p>
            <a:r>
              <a:rPr lang="es-ES" dirty="0" smtClean="0">
                <a:latin typeface="Times New Roman" pitchFamily="18" charset="0"/>
                <a:cs typeface="Times New Roman" pitchFamily="18" charset="0"/>
              </a:rPr>
              <a:t>CAPÍTULO II</a:t>
            </a:r>
            <a:endParaRPr lang="es-EC" dirty="0">
              <a:latin typeface="Times New Roman" pitchFamily="18" charset="0"/>
              <a:cs typeface="Times New Roman" pitchFamily="18" charset="0"/>
            </a:endParaRPr>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12</a:t>
            </a:fld>
            <a:endParaRPr lang="es-ES"/>
          </a:p>
        </p:txBody>
      </p:sp>
    </p:spTree>
    <p:extLst>
      <p:ext uri="{BB962C8B-B14F-4D97-AF65-F5344CB8AC3E}">
        <p14:creationId xmlns:p14="http://schemas.microsoft.com/office/powerpoint/2010/main" val="1267458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28800" y="9712"/>
            <a:ext cx="5829300" cy="509774"/>
          </a:xfrm>
        </p:spPr>
        <p:txBody>
          <a:bodyPr>
            <a:normAutofit/>
          </a:bodyPr>
          <a:lstStyle/>
          <a:p>
            <a:pPr lvl="1" algn="ctr" rtl="0">
              <a:spcBef>
                <a:spcPct val="0"/>
              </a:spcBef>
            </a:pPr>
            <a:r>
              <a:rPr lang="es-ES" sz="2400" b="1" dirty="0">
                <a:latin typeface="Times New Roman" pitchFamily="18" charset="0"/>
                <a:cs typeface="Times New Roman" pitchFamily="18" charset="0"/>
              </a:rPr>
              <a:t>HISTORIA DEL GLP</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a:xfrm>
            <a:off x="304800" y="762341"/>
            <a:ext cx="8534400" cy="2347974"/>
          </a:xfrm>
        </p:spPr>
        <p:txBody>
          <a:bodyPr>
            <a:noAutofit/>
          </a:bodyPr>
          <a:lstStyle/>
          <a:p>
            <a:pPr algn="just">
              <a:spcBef>
                <a:spcPts val="0"/>
              </a:spcBef>
            </a:pPr>
            <a:r>
              <a:rPr lang="es-ES" sz="2000" dirty="0" smtClean="0">
                <a:latin typeface="Times New Roman" charset="0"/>
                <a:ea typeface="Times New Roman" charset="0"/>
              </a:rPr>
              <a:t>La </a:t>
            </a:r>
            <a:r>
              <a:rPr lang="es-ES" sz="2000" dirty="0">
                <a:latin typeface="Times New Roman" charset="0"/>
                <a:ea typeface="Times New Roman" charset="0"/>
              </a:rPr>
              <a:t>comercialización y consumo de Gas Licuado de Petróleo inició en Ecuador a partir de 1956, 30% para uso industrial y 70% para uso doméstico aproximadamente.</a:t>
            </a:r>
            <a:r>
              <a:rPr lang="es-ES_tradnl" sz="2000" dirty="0"/>
              <a:t> </a:t>
            </a:r>
          </a:p>
          <a:p>
            <a:pPr algn="just">
              <a:spcBef>
                <a:spcPts val="0"/>
              </a:spcBef>
            </a:pPr>
            <a:r>
              <a:rPr lang="es-ES" sz="2000" dirty="0">
                <a:latin typeface="Times New Roman" charset="0"/>
                <a:ea typeface="Times New Roman" charset="0"/>
              </a:rPr>
              <a:t>Gracias a los avances tecnológicos se facilitó el descubrimiento, la extracción, refinación y el transporte de gas hasta los consumidores</a:t>
            </a:r>
            <a:r>
              <a:rPr lang="es-ES_tradnl" sz="2000" dirty="0"/>
              <a:t>.</a:t>
            </a:r>
            <a:endParaRPr lang="es-ES" sz="2000" dirty="0">
              <a:latin typeface="Times New Roman" charset="0"/>
              <a:ea typeface="Times New Roman" charset="0"/>
              <a:cs typeface="Times New Roman" charset="0"/>
            </a:endParaRPr>
          </a:p>
        </p:txBody>
      </p:sp>
      <p:sp>
        <p:nvSpPr>
          <p:cNvPr id="4" name="Rectangle 3"/>
          <p:cNvSpPr>
            <a:spLocks noChangeArrowheads="1"/>
          </p:cNvSpPr>
          <p:nvPr/>
        </p:nvSpPr>
        <p:spPr bwMode="auto">
          <a:xfrm>
            <a:off x="1828801" y="2603150"/>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pic>
        <p:nvPicPr>
          <p:cNvPr id="6" name="Imagen 5"/>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110753" y="2419350"/>
            <a:ext cx="3273767" cy="2084559"/>
          </a:xfrm>
          <a:prstGeom prst="rect">
            <a:avLst/>
          </a:prstGeom>
        </p:spPr>
      </p:pic>
      <p:sp>
        <p:nvSpPr>
          <p:cNvPr id="10"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1" name="Marcador de pie de página 10"/>
          <p:cNvSpPr>
            <a:spLocks noGrp="1"/>
          </p:cNvSpPr>
          <p:nvPr>
            <p:ph type="ftr" sz="quarter" idx="11"/>
          </p:nvPr>
        </p:nvSpPr>
        <p:spPr/>
        <p:txBody>
          <a:bodyPr/>
          <a:lstStyle/>
          <a:p>
            <a:r>
              <a:rPr lang="es-ES" smtClean="0"/>
              <a:t>Flores Fernández, Diego</a:t>
            </a:r>
            <a:endParaRPr lang="es-ES"/>
          </a:p>
        </p:txBody>
      </p:sp>
      <p:sp>
        <p:nvSpPr>
          <p:cNvPr id="12" name="Marcador de número de diapositiva 11"/>
          <p:cNvSpPr>
            <a:spLocks noGrp="1"/>
          </p:cNvSpPr>
          <p:nvPr>
            <p:ph type="sldNum" sz="quarter" idx="12"/>
          </p:nvPr>
        </p:nvSpPr>
        <p:spPr/>
        <p:txBody>
          <a:bodyPr/>
          <a:lstStyle/>
          <a:p>
            <a:fld id="{970440E7-6EC3-4D22-82CC-383AB5DD1DC3}" type="slidenum">
              <a:rPr lang="es-ES" smtClean="0"/>
              <a:t>13</a:t>
            </a:fld>
            <a:endParaRPr lang="es-ES"/>
          </a:p>
        </p:txBody>
      </p:sp>
    </p:spTree>
    <p:extLst>
      <p:ext uri="{BB962C8B-B14F-4D97-AF65-F5344CB8AC3E}">
        <p14:creationId xmlns:p14="http://schemas.microsoft.com/office/powerpoint/2010/main" val="1276815617"/>
      </p:ext>
    </p:extLst>
  </p:cSld>
  <p:clrMapOvr>
    <a:masterClrMapping/>
  </p:clrMapOvr>
  <p:transition spd="med">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61228" y="-12225"/>
            <a:ext cx="6164442" cy="509774"/>
          </a:xfrm>
        </p:spPr>
        <p:txBody>
          <a:bodyPr>
            <a:normAutofit fontScale="90000"/>
          </a:bodyPr>
          <a:lstStyle/>
          <a:p>
            <a:pPr lvl="1" algn="ctr" rtl="0">
              <a:spcBef>
                <a:spcPct val="0"/>
              </a:spcBef>
            </a:pPr>
            <a:r>
              <a:rPr lang="es-ES" sz="2400" b="1">
                <a:latin typeface="Times New Roman" pitchFamily="18" charset="0"/>
                <a:cs typeface="Times New Roman" pitchFamily="18" charset="0"/>
              </a:rPr>
              <a:t>¿QUÉ ES EL GAS LICUADO DE PETRÓLEO?</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a:xfrm>
            <a:off x="152400" y="657132"/>
            <a:ext cx="8534400" cy="2839198"/>
          </a:xfrm>
        </p:spPr>
        <p:txBody>
          <a:bodyPr>
            <a:noAutofit/>
          </a:bodyPr>
          <a:lstStyle/>
          <a:p>
            <a:pPr algn="just">
              <a:spcBef>
                <a:spcPts val="0"/>
              </a:spcBef>
            </a:pPr>
            <a:r>
              <a:rPr lang="es-ES" sz="1500" dirty="0">
                <a:latin typeface="Times New Roman" charset="0"/>
                <a:ea typeface="Times New Roman" charset="0"/>
              </a:rPr>
              <a:t>Es una mezcla de hidrocarburos gaseosos a temperatura y presión ambiental, mantenida en estado líquido por aumento de presión y/o descenso de  temperatura, en su composición predominan los hidrocarburos más comunes propano y butano comerciales, que suelen ser del orden del 70% de propano y un 30% de butano</a:t>
            </a:r>
            <a:r>
              <a:rPr lang="es-ES" sz="1500" dirty="0" smtClean="0">
                <a:latin typeface="Times New Roman" charset="0"/>
                <a:ea typeface="Times New Roman" charset="0"/>
              </a:rPr>
              <a:t>.</a:t>
            </a:r>
            <a:endParaRPr lang="es-ES_tradnl" sz="1500" dirty="0">
              <a:latin typeface="Times New Roman" charset="0"/>
              <a:ea typeface="Times New Roman" charset="0"/>
            </a:endParaRPr>
          </a:p>
          <a:p>
            <a:pPr algn="just">
              <a:spcBef>
                <a:spcPts val="0"/>
              </a:spcBef>
            </a:pPr>
            <a:r>
              <a:rPr lang="es-ES" sz="1500" dirty="0">
                <a:latin typeface="Times New Roman" charset="0"/>
                <a:ea typeface="Times New Roman" charset="0"/>
              </a:rPr>
              <a:t>Se almacenan y distribuyen en estado líquido en recipientes herméticos a presión, al contacto con una fuente de ignición se convierten en inflamable, se lo licúa presurizándolo para facilitar su almacenamiento y transporte. </a:t>
            </a:r>
            <a:endParaRPr lang="es-ES_tradnl" sz="1500" dirty="0">
              <a:latin typeface="Times New Roman" charset="0"/>
              <a:ea typeface="Times New Roman" charset="0"/>
            </a:endParaRPr>
          </a:p>
          <a:p>
            <a:pPr algn="just">
              <a:spcBef>
                <a:spcPts val="0"/>
              </a:spcBef>
            </a:pPr>
            <a:endParaRPr lang="es-ES" sz="1500" dirty="0">
              <a:latin typeface="Times New Roman" charset="0"/>
              <a:ea typeface="Times New Roman" charset="0"/>
              <a:cs typeface="Times New Roman" charset="0"/>
            </a:endParaRPr>
          </a:p>
        </p:txBody>
      </p:sp>
      <p:sp>
        <p:nvSpPr>
          <p:cNvPr id="4" name="Rectangle 3"/>
          <p:cNvSpPr>
            <a:spLocks noChangeArrowheads="1"/>
          </p:cNvSpPr>
          <p:nvPr/>
        </p:nvSpPr>
        <p:spPr bwMode="auto">
          <a:xfrm>
            <a:off x="1828801" y="2603150"/>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pic>
        <p:nvPicPr>
          <p:cNvPr id="7" name="Imagen 6"/>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399998" y="2419350"/>
            <a:ext cx="2686902" cy="1960692"/>
          </a:xfrm>
          <a:prstGeom prst="rect">
            <a:avLst/>
          </a:prstGeom>
        </p:spPr>
      </p:pic>
      <p:sp>
        <p:nvSpPr>
          <p:cNvPr id="10"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1" name="Marcador de pie de página 10"/>
          <p:cNvSpPr>
            <a:spLocks noGrp="1"/>
          </p:cNvSpPr>
          <p:nvPr>
            <p:ph type="ftr" sz="quarter" idx="11"/>
          </p:nvPr>
        </p:nvSpPr>
        <p:spPr/>
        <p:txBody>
          <a:bodyPr/>
          <a:lstStyle/>
          <a:p>
            <a:r>
              <a:rPr lang="es-ES" smtClean="0"/>
              <a:t>Flores Fernández, Diego</a:t>
            </a:r>
            <a:endParaRPr lang="es-ES"/>
          </a:p>
        </p:txBody>
      </p:sp>
      <p:sp>
        <p:nvSpPr>
          <p:cNvPr id="12" name="Marcador de número de diapositiva 11"/>
          <p:cNvSpPr>
            <a:spLocks noGrp="1"/>
          </p:cNvSpPr>
          <p:nvPr>
            <p:ph type="sldNum" sz="quarter" idx="12"/>
          </p:nvPr>
        </p:nvSpPr>
        <p:spPr/>
        <p:txBody>
          <a:bodyPr/>
          <a:lstStyle/>
          <a:p>
            <a:fld id="{970440E7-6EC3-4D22-82CC-383AB5DD1DC3}" type="slidenum">
              <a:rPr lang="es-ES" smtClean="0"/>
              <a:t>14</a:t>
            </a:fld>
            <a:endParaRPr lang="es-ES"/>
          </a:p>
        </p:txBody>
      </p:sp>
    </p:spTree>
    <p:extLst>
      <p:ext uri="{BB962C8B-B14F-4D97-AF65-F5344CB8AC3E}">
        <p14:creationId xmlns:p14="http://schemas.microsoft.com/office/powerpoint/2010/main" val="1783474095"/>
      </p:ext>
    </p:extLst>
  </p:cSld>
  <p:clrMapOvr>
    <a:masterClrMapping/>
  </p:clrMapOvr>
  <p:transition spd="med">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61228" y="-12225"/>
            <a:ext cx="6164442" cy="509774"/>
          </a:xfrm>
        </p:spPr>
        <p:txBody>
          <a:bodyPr>
            <a:noAutofit/>
          </a:bodyPr>
          <a:lstStyle/>
          <a:p>
            <a:pPr lvl="1" algn="ctr" rtl="0">
              <a:spcBef>
                <a:spcPct val="0"/>
              </a:spcBef>
            </a:pPr>
            <a:r>
              <a:rPr lang="es-ES" sz="1725" b="1" dirty="0">
                <a:latin typeface="Times New Roman" pitchFamily="18" charset="0"/>
                <a:cs typeface="Times New Roman" pitchFamily="18" charset="0"/>
              </a:rPr>
              <a:t>GLP OBTENIDO POR LA REFINACIÓN DEL PETRÓLEO</a:t>
            </a:r>
            <a:endParaRPr lang="es-EC" sz="1725"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graphicFrame>
        <p:nvGraphicFramePr>
          <p:cNvPr id="6" name="Diagrama 5"/>
          <p:cNvGraphicFramePr/>
          <p:nvPr>
            <p:extLst>
              <p:ext uri="{D42A27DB-BD31-4B8C-83A1-F6EECF244321}">
                <p14:modId xmlns:p14="http://schemas.microsoft.com/office/powerpoint/2010/main" val="1263860595"/>
              </p:ext>
            </p:extLst>
          </p:nvPr>
        </p:nvGraphicFramePr>
        <p:xfrm>
          <a:off x="5486400" y="497548"/>
          <a:ext cx="3657600" cy="3979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1" name="Marcador de pie de página 10"/>
          <p:cNvSpPr>
            <a:spLocks noGrp="1"/>
          </p:cNvSpPr>
          <p:nvPr>
            <p:ph type="ftr" sz="quarter" idx="11"/>
          </p:nvPr>
        </p:nvSpPr>
        <p:spPr/>
        <p:txBody>
          <a:bodyPr/>
          <a:lstStyle/>
          <a:p>
            <a:r>
              <a:rPr lang="es-ES" smtClean="0"/>
              <a:t>Flores Fernández, Diego</a:t>
            </a:r>
            <a:endParaRPr lang="es-ES"/>
          </a:p>
        </p:txBody>
      </p:sp>
      <p:sp>
        <p:nvSpPr>
          <p:cNvPr id="12" name="Marcador de número de diapositiva 11"/>
          <p:cNvSpPr>
            <a:spLocks noGrp="1"/>
          </p:cNvSpPr>
          <p:nvPr>
            <p:ph type="sldNum" sz="quarter" idx="12"/>
          </p:nvPr>
        </p:nvSpPr>
        <p:spPr/>
        <p:txBody>
          <a:bodyPr/>
          <a:lstStyle/>
          <a:p>
            <a:fld id="{970440E7-6EC3-4D22-82CC-383AB5DD1DC3}" type="slidenum">
              <a:rPr lang="es-ES" smtClean="0"/>
              <a:t>15</a:t>
            </a:fld>
            <a:endParaRPr lang="es-ES"/>
          </a:p>
        </p:txBody>
      </p:sp>
      <p:graphicFrame>
        <p:nvGraphicFramePr>
          <p:cNvPr id="15" name="Tabla 14"/>
          <p:cNvGraphicFramePr>
            <a:graphicFrameLocks noGrp="1"/>
          </p:cNvGraphicFramePr>
          <p:nvPr>
            <p:extLst>
              <p:ext uri="{D42A27DB-BD31-4B8C-83A1-F6EECF244321}">
                <p14:modId xmlns:p14="http://schemas.microsoft.com/office/powerpoint/2010/main" val="2092214343"/>
              </p:ext>
            </p:extLst>
          </p:nvPr>
        </p:nvGraphicFramePr>
        <p:xfrm>
          <a:off x="5029200" y="3629574"/>
          <a:ext cx="2139949" cy="639705"/>
        </p:xfrm>
        <a:graphic>
          <a:graphicData uri="http://schemas.openxmlformats.org/drawingml/2006/table">
            <a:tbl>
              <a:tblPr firstRow="1" firstCol="1" bandRow="1"/>
              <a:tblGrid>
                <a:gridCol w="800137"/>
                <a:gridCol w="1339812"/>
              </a:tblGrid>
              <a:tr h="187873">
                <a:tc>
                  <a:txBody>
                    <a:bodyPr/>
                    <a:lstStyle/>
                    <a:p>
                      <a:pPr algn="l">
                        <a:spcBef>
                          <a:spcPts val="0"/>
                        </a:spcBef>
                        <a:spcAft>
                          <a:spcPts val="0"/>
                        </a:spcAft>
                      </a:pPr>
                      <a:r>
                        <a:rPr lang="es-ES" sz="1100" b="1">
                          <a:solidFill>
                            <a:srgbClr val="000000"/>
                          </a:solidFill>
                          <a:effectLst/>
                          <a:latin typeface="Times New Roman" charset="0"/>
                          <a:ea typeface="Times New Roman" charset="0"/>
                        </a:rPr>
                        <a:t>Butano</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Bef>
                          <a:spcPts val="0"/>
                        </a:spcBef>
                        <a:spcAft>
                          <a:spcPts val="0"/>
                        </a:spcAft>
                      </a:pPr>
                      <a:r>
                        <a:rPr lang="es-ES" sz="1100" dirty="0">
                          <a:solidFill>
                            <a:srgbClr val="000000"/>
                          </a:solidFill>
                          <a:effectLst/>
                          <a:latin typeface="Times New Roman" charset="0"/>
                          <a:ea typeface="Times New Roman" charset="0"/>
                        </a:rPr>
                        <a:t>0.5 ºC Bajo Cero</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7873">
                <a:tc>
                  <a:txBody>
                    <a:bodyPr/>
                    <a:lstStyle/>
                    <a:p>
                      <a:pPr algn="l">
                        <a:spcBef>
                          <a:spcPts val="0"/>
                        </a:spcBef>
                        <a:spcAft>
                          <a:spcPts val="0"/>
                        </a:spcAft>
                      </a:pPr>
                      <a:r>
                        <a:rPr lang="es-ES" sz="1100" b="1">
                          <a:solidFill>
                            <a:srgbClr val="000000"/>
                          </a:solidFill>
                          <a:effectLst/>
                          <a:latin typeface="Times New Roman" charset="0"/>
                          <a:ea typeface="Times New Roman" charset="0"/>
                        </a:rPr>
                        <a:t>Propano</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Bef>
                          <a:spcPts val="0"/>
                        </a:spcBef>
                        <a:spcAft>
                          <a:spcPts val="0"/>
                        </a:spcAft>
                      </a:pPr>
                      <a:r>
                        <a:rPr lang="es-ES" sz="1100">
                          <a:solidFill>
                            <a:srgbClr val="000000"/>
                          </a:solidFill>
                          <a:effectLst/>
                          <a:latin typeface="Times New Roman" charset="0"/>
                          <a:ea typeface="Times New Roman" charset="0"/>
                        </a:rPr>
                        <a:t>41 ºC Bajo Cero</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3959">
                <a:tc>
                  <a:txBody>
                    <a:bodyPr/>
                    <a:lstStyle/>
                    <a:p>
                      <a:pPr algn="l">
                        <a:spcBef>
                          <a:spcPts val="0"/>
                        </a:spcBef>
                        <a:spcAft>
                          <a:spcPts val="0"/>
                        </a:spcAft>
                      </a:pPr>
                      <a:r>
                        <a:rPr lang="es-ES" sz="1100" b="1">
                          <a:solidFill>
                            <a:srgbClr val="000000"/>
                          </a:solidFill>
                          <a:effectLst/>
                          <a:latin typeface="Times New Roman" charset="0"/>
                          <a:ea typeface="Times New Roman" charset="0"/>
                        </a:rPr>
                        <a:t>GLP</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Bef>
                          <a:spcPts val="0"/>
                        </a:spcBef>
                        <a:spcAft>
                          <a:spcPts val="0"/>
                        </a:spcAft>
                      </a:pPr>
                      <a:r>
                        <a:rPr lang="es-ES" sz="1100" dirty="0">
                          <a:solidFill>
                            <a:srgbClr val="000000"/>
                          </a:solidFill>
                          <a:effectLst/>
                          <a:latin typeface="Times New Roman" charset="0"/>
                          <a:ea typeface="Times New Roman" charset="0"/>
                        </a:rPr>
                        <a:t>20 a 25 ºC Bajo Cero</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24" name="Imagen 23"/>
          <p:cNvPicPr>
            <a:picLocks noChangeAspect="1"/>
          </p:cNvPicPr>
          <p:nvPr/>
        </p:nvPicPr>
        <p:blipFill rotWithShape="1">
          <a:blip r:embed="rId8"/>
          <a:srcRect t="15020"/>
          <a:stretch/>
        </p:blipFill>
        <p:spPr>
          <a:xfrm>
            <a:off x="285750" y="831281"/>
            <a:ext cx="5676900" cy="2827629"/>
          </a:xfrm>
          <a:prstGeom prst="rect">
            <a:avLst/>
          </a:prstGeom>
        </p:spPr>
      </p:pic>
    </p:spTree>
    <p:extLst>
      <p:ext uri="{BB962C8B-B14F-4D97-AF65-F5344CB8AC3E}">
        <p14:creationId xmlns:p14="http://schemas.microsoft.com/office/powerpoint/2010/main" val="272369839"/>
      </p:ext>
    </p:extLst>
  </p:cSld>
  <p:clrMapOvr>
    <a:masterClrMapping/>
  </p:clrMapOvr>
  <p:transition spd="med">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5300" y="0"/>
            <a:ext cx="8153400" cy="509774"/>
          </a:xfrm>
        </p:spPr>
        <p:txBody>
          <a:bodyPr>
            <a:noAutofit/>
          </a:bodyPr>
          <a:lstStyle/>
          <a:p>
            <a:pPr lvl="1" algn="ctr" rtl="0">
              <a:spcBef>
                <a:spcPct val="0"/>
              </a:spcBef>
            </a:pPr>
            <a:r>
              <a:rPr lang="es-ES" b="1" dirty="0" smtClean="0">
                <a:latin typeface="Times New Roman" pitchFamily="18" charset="0"/>
                <a:cs typeface="Times New Roman" pitchFamily="18" charset="0"/>
              </a:rPr>
              <a:t>GLP OBTENIDO POR DESTILACIÓN FRACCIONADA DEL GAS NATURAL</a:t>
            </a:r>
            <a:endParaRPr lang="es-EC"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graphicFrame>
        <p:nvGraphicFramePr>
          <p:cNvPr id="6" name="Diagrama 5"/>
          <p:cNvGraphicFramePr/>
          <p:nvPr>
            <p:extLst>
              <p:ext uri="{D42A27DB-BD31-4B8C-83A1-F6EECF244321}">
                <p14:modId xmlns:p14="http://schemas.microsoft.com/office/powerpoint/2010/main" val="1189064115"/>
              </p:ext>
            </p:extLst>
          </p:nvPr>
        </p:nvGraphicFramePr>
        <p:xfrm>
          <a:off x="4495800" y="531928"/>
          <a:ext cx="4648200" cy="4021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1" name="Marcador de pie de página 10"/>
          <p:cNvSpPr>
            <a:spLocks noGrp="1"/>
          </p:cNvSpPr>
          <p:nvPr>
            <p:ph type="ftr" sz="quarter" idx="11"/>
          </p:nvPr>
        </p:nvSpPr>
        <p:spPr/>
        <p:txBody>
          <a:bodyPr/>
          <a:lstStyle/>
          <a:p>
            <a:r>
              <a:rPr lang="es-ES" smtClean="0"/>
              <a:t>Flores Fernández, Diego</a:t>
            </a:r>
            <a:endParaRPr lang="es-ES"/>
          </a:p>
        </p:txBody>
      </p:sp>
      <p:sp>
        <p:nvSpPr>
          <p:cNvPr id="12" name="Marcador de número de diapositiva 11"/>
          <p:cNvSpPr>
            <a:spLocks noGrp="1"/>
          </p:cNvSpPr>
          <p:nvPr>
            <p:ph type="sldNum" sz="quarter" idx="12"/>
          </p:nvPr>
        </p:nvSpPr>
        <p:spPr/>
        <p:txBody>
          <a:bodyPr/>
          <a:lstStyle/>
          <a:p>
            <a:fld id="{970440E7-6EC3-4D22-82CC-383AB5DD1DC3}" type="slidenum">
              <a:rPr lang="es-ES" smtClean="0"/>
              <a:t>16</a:t>
            </a:fld>
            <a:endParaRPr lang="es-ES"/>
          </a:p>
        </p:txBody>
      </p:sp>
      <p:pic>
        <p:nvPicPr>
          <p:cNvPr id="14" name="Imagen 13"/>
          <p:cNvPicPr>
            <a:picLocks noChangeAspect="1"/>
          </p:cNvPicPr>
          <p:nvPr/>
        </p:nvPicPr>
        <p:blipFill rotWithShape="1">
          <a:blip r:embed="rId8"/>
          <a:srcRect t="16942"/>
          <a:stretch/>
        </p:blipFill>
        <p:spPr>
          <a:xfrm>
            <a:off x="0" y="742950"/>
            <a:ext cx="5410200" cy="3280522"/>
          </a:xfrm>
          <a:prstGeom prst="rect">
            <a:avLst/>
          </a:prstGeom>
        </p:spPr>
      </p:pic>
    </p:spTree>
    <p:extLst>
      <p:ext uri="{BB962C8B-B14F-4D97-AF65-F5344CB8AC3E}">
        <p14:creationId xmlns:p14="http://schemas.microsoft.com/office/powerpoint/2010/main" val="384335789"/>
      </p:ext>
    </p:extLst>
  </p:cSld>
  <p:clrMapOvr>
    <a:masterClrMapping/>
  </p:clrMapOvr>
  <p:transition spd="med">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61228" y="-12225"/>
            <a:ext cx="6164442" cy="509774"/>
          </a:xfrm>
        </p:spPr>
        <p:txBody>
          <a:bodyPr>
            <a:noAutofit/>
          </a:bodyPr>
          <a:lstStyle/>
          <a:p>
            <a:pPr lvl="1" algn="ctr" rtl="0">
              <a:spcBef>
                <a:spcPct val="0"/>
              </a:spcBef>
            </a:pPr>
            <a:r>
              <a:rPr lang="es-ES" sz="1950" b="1">
                <a:latin typeface="Times New Roman" pitchFamily="18" charset="0"/>
                <a:cs typeface="Times New Roman" pitchFamily="18" charset="0"/>
              </a:rPr>
              <a:t>USOS DEL GAS LICUADO DE PETRÓLEO (GLP)</a:t>
            </a:r>
            <a:endParaRPr lang="es-EC" sz="1950" dirty="0">
              <a:latin typeface="Times New Roman" pitchFamily="18" charset="0"/>
              <a:cs typeface="Times New Roman" pitchFamily="18" charset="0"/>
            </a:endParaRPr>
          </a:p>
        </p:txBody>
      </p:sp>
      <p:sp>
        <p:nvSpPr>
          <p:cNvPr id="3" name="2 Marcador de contenido"/>
          <p:cNvSpPr>
            <a:spLocks noGrp="1"/>
          </p:cNvSpPr>
          <p:nvPr>
            <p:ph sz="quarter" idx="1"/>
          </p:nvPr>
        </p:nvSpPr>
        <p:spPr>
          <a:xfrm>
            <a:off x="1223628" y="2949792"/>
            <a:ext cx="1188132" cy="1325182"/>
          </a:xfrm>
        </p:spPr>
        <p:txBody>
          <a:bodyPr wrap="square">
            <a:spAutoFit/>
          </a:bodyPr>
          <a:lstStyle/>
          <a:p>
            <a:pPr marL="0" algn="just"/>
            <a:r>
              <a:rPr lang="es-ES" sz="1125" dirty="0">
                <a:latin typeface="Times New Roman" charset="0"/>
                <a:ea typeface="Calibri" charset="0"/>
                <a:cs typeface="Times New Roman" charset="0"/>
              </a:rPr>
              <a:t>Cocinar, calentar agua, calefacción, refrigeración, secadores, alumbrado, etc.</a:t>
            </a:r>
            <a:endParaRPr lang="es-ES_tradnl" sz="1125" dirty="0">
              <a:latin typeface="Times New Roman" charset="0"/>
              <a:ea typeface="Calibri" charset="0"/>
              <a:cs typeface="Times New Roman" charset="0"/>
            </a:endParaRPr>
          </a:p>
          <a:p>
            <a:pPr marL="0" algn="just"/>
            <a:endParaRPr lang="es-ES" sz="1125" dirty="0">
              <a:latin typeface="Times New Roman" charset="0"/>
              <a:ea typeface="Calibri" charset="0"/>
              <a:cs typeface="Times New Roman"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graphicFrame>
        <p:nvGraphicFramePr>
          <p:cNvPr id="8" name="Diagrama 7"/>
          <p:cNvGraphicFramePr/>
          <p:nvPr>
            <p:extLst>
              <p:ext uri="{D42A27DB-BD31-4B8C-83A1-F6EECF244321}">
                <p14:modId xmlns:p14="http://schemas.microsoft.com/office/powerpoint/2010/main" val="1680981642"/>
              </p:ext>
            </p:extLst>
          </p:nvPr>
        </p:nvGraphicFramePr>
        <p:xfrm>
          <a:off x="1223628" y="-79745"/>
          <a:ext cx="6777372" cy="4325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8"/>
          <p:cNvSpPr/>
          <p:nvPr/>
        </p:nvSpPr>
        <p:spPr>
          <a:xfrm>
            <a:off x="2519772" y="2949792"/>
            <a:ext cx="1242138" cy="1131079"/>
          </a:xfrm>
          <a:prstGeom prst="rect">
            <a:avLst/>
          </a:prstGeom>
        </p:spPr>
        <p:txBody>
          <a:bodyPr wrap="square">
            <a:spAutoFit/>
          </a:bodyPr>
          <a:lstStyle/>
          <a:p>
            <a:pPr lvl="0" algn="just"/>
            <a:r>
              <a:rPr lang="es-ES" sz="1125" dirty="0">
                <a:latin typeface="Times New Roman" charset="0"/>
                <a:ea typeface="Calibri" charset="0"/>
                <a:cs typeface="Times New Roman" charset="0"/>
              </a:rPr>
              <a:t>Los mismos usos anteriores pero en mayor escala, por lo que se usan cilindros de 45 kg.</a:t>
            </a:r>
            <a:endParaRPr lang="es-ES_tradnl" sz="1200" dirty="0">
              <a:latin typeface="Calibri" charset="0"/>
              <a:ea typeface="Calibri" charset="0"/>
              <a:cs typeface="Times New Roman" charset="0"/>
            </a:endParaRPr>
          </a:p>
        </p:txBody>
      </p:sp>
      <p:sp>
        <p:nvSpPr>
          <p:cNvPr id="10" name="Rectángulo 9"/>
          <p:cNvSpPr/>
          <p:nvPr/>
        </p:nvSpPr>
        <p:spPr>
          <a:xfrm>
            <a:off x="4031940" y="2949793"/>
            <a:ext cx="1363842" cy="1477328"/>
          </a:xfrm>
          <a:prstGeom prst="rect">
            <a:avLst/>
          </a:prstGeom>
        </p:spPr>
        <p:txBody>
          <a:bodyPr wrap="square">
            <a:spAutoFit/>
          </a:bodyPr>
          <a:lstStyle/>
          <a:p>
            <a:r>
              <a:rPr lang="es-ES" sz="1125" dirty="0">
                <a:latin typeface="Times New Roman" charset="0"/>
                <a:ea typeface="Times New Roman" charset="0"/>
                <a:cs typeface="Times New Roman" charset="0"/>
              </a:rPr>
              <a:t>En aquellos procesos que requieran un combustible limpio y controlable, tratamientos térmicos, entre otros etc.</a:t>
            </a:r>
            <a:r>
              <a:rPr lang="es-ES_tradnl" sz="1125" dirty="0">
                <a:latin typeface="Times New Roman" charset="0"/>
                <a:ea typeface="Times New Roman" charset="0"/>
                <a:cs typeface="Times New Roman" charset="0"/>
              </a:rPr>
              <a:t> </a:t>
            </a:r>
          </a:p>
        </p:txBody>
      </p:sp>
      <p:sp>
        <p:nvSpPr>
          <p:cNvPr id="11" name="Rectángulo 10"/>
          <p:cNvSpPr/>
          <p:nvPr/>
        </p:nvSpPr>
        <p:spPr>
          <a:xfrm>
            <a:off x="5395782" y="2949793"/>
            <a:ext cx="1228446" cy="1650452"/>
          </a:xfrm>
          <a:prstGeom prst="rect">
            <a:avLst/>
          </a:prstGeom>
        </p:spPr>
        <p:txBody>
          <a:bodyPr wrap="square">
            <a:spAutoFit/>
          </a:bodyPr>
          <a:lstStyle/>
          <a:p>
            <a:pPr lvl="0" algn="just"/>
            <a:r>
              <a:rPr lang="es-ES" sz="1125" dirty="0">
                <a:latin typeface="Times New Roman" charset="0"/>
                <a:ea typeface="Calibri" charset="0"/>
                <a:cs typeface="Times New Roman" charset="0"/>
              </a:rPr>
              <a:t>Como combustible en bombas de riego, tractores, etc. Además, se utiliza para secar semillas, granos, alfalfa entre otros usos.</a:t>
            </a:r>
            <a:endParaRPr lang="es-ES_tradnl" sz="1200" dirty="0">
              <a:latin typeface="Calibri" charset="0"/>
              <a:ea typeface="Calibri" charset="0"/>
              <a:cs typeface="Times New Roman" charset="0"/>
            </a:endParaRPr>
          </a:p>
        </p:txBody>
      </p:sp>
      <p:sp>
        <p:nvSpPr>
          <p:cNvPr id="12" name="Rectángulo 11"/>
          <p:cNvSpPr/>
          <p:nvPr/>
        </p:nvSpPr>
        <p:spPr>
          <a:xfrm>
            <a:off x="6745932" y="2949793"/>
            <a:ext cx="1483668" cy="1304203"/>
          </a:xfrm>
          <a:prstGeom prst="rect">
            <a:avLst/>
          </a:prstGeom>
        </p:spPr>
        <p:txBody>
          <a:bodyPr wrap="square">
            <a:spAutoFit/>
          </a:bodyPr>
          <a:lstStyle/>
          <a:p>
            <a:pPr lvl="0" algn="just"/>
            <a:r>
              <a:rPr lang="es-ES" sz="1125" dirty="0">
                <a:latin typeface="Times New Roman" charset="0"/>
                <a:ea typeface="Calibri" charset="0"/>
                <a:cs typeface="Times New Roman" charset="0"/>
              </a:rPr>
              <a:t>Como combustible alterno, mas económico, reduce la contaminación ambiental, ya que sus gases de escape son limpios.</a:t>
            </a:r>
            <a:endParaRPr lang="es-ES_tradnl" sz="1200" dirty="0">
              <a:latin typeface="Calibri" charset="0"/>
              <a:ea typeface="Calibri" charset="0"/>
              <a:cs typeface="Times New Roman" charset="0"/>
            </a:endParaRPr>
          </a:p>
        </p:txBody>
      </p:sp>
      <p:sp>
        <p:nvSpPr>
          <p:cNvPr id="13"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4" name="Marcador de pie de página 13"/>
          <p:cNvSpPr>
            <a:spLocks noGrp="1"/>
          </p:cNvSpPr>
          <p:nvPr>
            <p:ph type="ftr" sz="quarter" idx="11"/>
          </p:nvPr>
        </p:nvSpPr>
        <p:spPr/>
        <p:txBody>
          <a:bodyPr/>
          <a:lstStyle/>
          <a:p>
            <a:r>
              <a:rPr lang="es-ES" smtClean="0"/>
              <a:t>Flores Fernández, Diego</a:t>
            </a:r>
            <a:endParaRPr lang="es-ES"/>
          </a:p>
        </p:txBody>
      </p:sp>
      <p:sp>
        <p:nvSpPr>
          <p:cNvPr id="15" name="Marcador de número de diapositiva 14"/>
          <p:cNvSpPr>
            <a:spLocks noGrp="1"/>
          </p:cNvSpPr>
          <p:nvPr>
            <p:ph type="sldNum" sz="quarter" idx="12"/>
          </p:nvPr>
        </p:nvSpPr>
        <p:spPr/>
        <p:txBody>
          <a:bodyPr/>
          <a:lstStyle/>
          <a:p>
            <a:fld id="{970440E7-6EC3-4D22-82CC-383AB5DD1DC3}" type="slidenum">
              <a:rPr lang="es-ES" smtClean="0"/>
              <a:t>17</a:t>
            </a:fld>
            <a:endParaRPr lang="es-ES"/>
          </a:p>
        </p:txBody>
      </p:sp>
    </p:spTree>
    <p:extLst>
      <p:ext uri="{BB962C8B-B14F-4D97-AF65-F5344CB8AC3E}">
        <p14:creationId xmlns:p14="http://schemas.microsoft.com/office/powerpoint/2010/main" val="1265552148"/>
      </p:ext>
    </p:extLst>
  </p:cSld>
  <p:clrMapOvr>
    <a:masterClrMapping/>
  </p:clrMapOvr>
  <p:transition spd="med">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61228" y="573708"/>
            <a:ext cx="6164442" cy="509774"/>
          </a:xfrm>
        </p:spPr>
        <p:txBody>
          <a:bodyPr>
            <a:normAutofit/>
          </a:bodyPr>
          <a:lstStyle/>
          <a:p>
            <a:pPr lvl="1" algn="ctr" rtl="0">
              <a:spcBef>
                <a:spcPct val="0"/>
              </a:spcBef>
            </a:pPr>
            <a:r>
              <a:rPr lang="es-ES" sz="2400" b="1" dirty="0">
                <a:latin typeface="Times New Roman" pitchFamily="18" charset="0"/>
                <a:cs typeface="Times New Roman" pitchFamily="18" charset="0"/>
              </a:rPr>
              <a:t>SISTEMA SCADA</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a:xfrm>
            <a:off x="152400" y="1200150"/>
            <a:ext cx="8534400" cy="2839198"/>
          </a:xfrm>
        </p:spPr>
        <p:txBody>
          <a:bodyPr>
            <a:noAutofit/>
          </a:bodyPr>
          <a:lstStyle/>
          <a:p>
            <a:pPr algn="just">
              <a:spcBef>
                <a:spcPts val="0"/>
              </a:spcBef>
            </a:pPr>
            <a:r>
              <a:rPr lang="es-ES" sz="1500" dirty="0">
                <a:latin typeface="Times New Roman" charset="0"/>
                <a:ea typeface="Times New Roman" charset="0"/>
              </a:rPr>
              <a:t>Es un software por medio del cual es posible realizar tareas de control y supervisión de los procesos industriales, de manera remota, dicho software es utilizado en un panel o computadora, creados especialmente para tal tarea.</a:t>
            </a:r>
            <a:r>
              <a:rPr lang="es-ES_tradnl" sz="1500" dirty="0"/>
              <a:t> </a:t>
            </a:r>
            <a:endParaRPr lang="es-ES" sz="1500" dirty="0">
              <a:latin typeface="Times New Roman" charset="0"/>
              <a:ea typeface="Times New Roman" charset="0"/>
              <a:cs typeface="Times New Roman"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pic>
        <p:nvPicPr>
          <p:cNvPr id="8" name="Imagen 7" descr="../Captura%20de%20pantalla%202016-02-24%20a%20las%2010.30.06%20a.m..jpg"/>
          <p:cNvPicPr/>
          <p:nvPr/>
        </p:nvPicPr>
        <p:blipFill>
          <a:blip r:embed="rId3">
            <a:extLst>
              <a:ext uri="{28A0092B-C50C-407E-A947-70E740481C1C}">
                <a14:useLocalDpi xmlns:a14="http://schemas.microsoft.com/office/drawing/2010/main" val="0"/>
              </a:ext>
            </a:extLst>
          </a:blip>
          <a:srcRect/>
          <a:stretch>
            <a:fillRect/>
          </a:stretch>
        </p:blipFill>
        <p:spPr bwMode="auto">
          <a:xfrm>
            <a:off x="2673004" y="2085696"/>
            <a:ext cx="4140890" cy="2437759"/>
          </a:xfrm>
          <a:prstGeom prst="rect">
            <a:avLst/>
          </a:prstGeom>
          <a:noFill/>
          <a:ln>
            <a:noFill/>
          </a:ln>
        </p:spPr>
      </p:pic>
      <p:sp>
        <p:nvSpPr>
          <p:cNvPr id="9"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0" name="Marcador de pie de página 9"/>
          <p:cNvSpPr>
            <a:spLocks noGrp="1"/>
          </p:cNvSpPr>
          <p:nvPr>
            <p:ph type="ftr" sz="quarter" idx="11"/>
          </p:nvPr>
        </p:nvSpPr>
        <p:spPr/>
        <p:txBody>
          <a:bodyPr/>
          <a:lstStyle/>
          <a:p>
            <a:r>
              <a:rPr lang="es-ES" smtClean="0"/>
              <a:t>Flores Fernández, Diego</a:t>
            </a:r>
            <a:endParaRPr lang="es-ES"/>
          </a:p>
        </p:txBody>
      </p:sp>
      <p:sp>
        <p:nvSpPr>
          <p:cNvPr id="11" name="Marcador de número de diapositiva 10"/>
          <p:cNvSpPr>
            <a:spLocks noGrp="1"/>
          </p:cNvSpPr>
          <p:nvPr>
            <p:ph type="sldNum" sz="quarter" idx="12"/>
          </p:nvPr>
        </p:nvSpPr>
        <p:spPr/>
        <p:txBody>
          <a:bodyPr/>
          <a:lstStyle/>
          <a:p>
            <a:fld id="{970440E7-6EC3-4D22-82CC-383AB5DD1DC3}" type="slidenum">
              <a:rPr lang="es-ES" smtClean="0"/>
              <a:t>18</a:t>
            </a:fld>
            <a:endParaRPr lang="es-ES"/>
          </a:p>
        </p:txBody>
      </p:sp>
    </p:spTree>
    <p:extLst>
      <p:ext uri="{BB962C8B-B14F-4D97-AF65-F5344CB8AC3E}">
        <p14:creationId xmlns:p14="http://schemas.microsoft.com/office/powerpoint/2010/main" val="703844142"/>
      </p:ext>
    </p:extLst>
  </p:cSld>
  <p:clrMapOvr>
    <a:masterClrMapping/>
  </p:clrMapOvr>
  <p:transition spd="med">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60127" y="0"/>
            <a:ext cx="6164442" cy="509774"/>
          </a:xfrm>
        </p:spPr>
        <p:txBody>
          <a:bodyPr>
            <a:normAutofit/>
          </a:bodyPr>
          <a:lstStyle/>
          <a:p>
            <a:pPr lvl="1" algn="ctr" rtl="0">
              <a:spcBef>
                <a:spcPct val="0"/>
              </a:spcBef>
            </a:pPr>
            <a:r>
              <a:rPr lang="es-ES" sz="2400" b="1" dirty="0">
                <a:latin typeface="Times New Roman" pitchFamily="18" charset="0"/>
                <a:cs typeface="Times New Roman" pitchFamily="18" charset="0"/>
              </a:rPr>
              <a:t>SISTEMA SCADA - VENTAJAS</a:t>
            </a:r>
            <a:endParaRPr lang="es-EC" sz="2400"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graphicFrame>
        <p:nvGraphicFramePr>
          <p:cNvPr id="4" name="Diagrama 3"/>
          <p:cNvGraphicFramePr/>
          <p:nvPr>
            <p:extLst>
              <p:ext uri="{D42A27DB-BD31-4B8C-83A1-F6EECF244321}">
                <p14:modId xmlns:p14="http://schemas.microsoft.com/office/powerpoint/2010/main" val="709545979"/>
              </p:ext>
            </p:extLst>
          </p:nvPr>
        </p:nvGraphicFramePr>
        <p:xfrm>
          <a:off x="1321080" y="362286"/>
          <a:ext cx="6493273" cy="4266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9" name="Marcador de pie de página 8"/>
          <p:cNvSpPr>
            <a:spLocks noGrp="1"/>
          </p:cNvSpPr>
          <p:nvPr>
            <p:ph type="ftr" sz="quarter" idx="11"/>
          </p:nvPr>
        </p:nvSpPr>
        <p:spPr/>
        <p:txBody>
          <a:bodyPr/>
          <a:lstStyle/>
          <a:p>
            <a:r>
              <a:rPr lang="es-ES" smtClean="0"/>
              <a:t>Flores Fernández, Diego</a:t>
            </a:r>
            <a:endParaRPr lang="es-ES"/>
          </a:p>
        </p:txBody>
      </p:sp>
      <p:sp>
        <p:nvSpPr>
          <p:cNvPr id="10" name="Marcador de número de diapositiva 9"/>
          <p:cNvSpPr>
            <a:spLocks noGrp="1"/>
          </p:cNvSpPr>
          <p:nvPr>
            <p:ph type="sldNum" sz="quarter" idx="12"/>
          </p:nvPr>
        </p:nvSpPr>
        <p:spPr/>
        <p:txBody>
          <a:bodyPr/>
          <a:lstStyle/>
          <a:p>
            <a:fld id="{970440E7-6EC3-4D22-82CC-383AB5DD1DC3}" type="slidenum">
              <a:rPr lang="es-ES" smtClean="0"/>
              <a:t>19</a:t>
            </a:fld>
            <a:endParaRPr lang="es-ES"/>
          </a:p>
        </p:txBody>
      </p:sp>
    </p:spTree>
    <p:extLst>
      <p:ext uri="{BB962C8B-B14F-4D97-AF65-F5344CB8AC3E}">
        <p14:creationId xmlns:p14="http://schemas.microsoft.com/office/powerpoint/2010/main" val="1366239011"/>
      </p:ext>
    </p:extLst>
  </p:cSld>
  <p:clrMapOvr>
    <a:masterClrMapping/>
  </p:clrMapOvr>
  <p:transition spd="med">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dirty="0" smtClean="0">
                <a:latin typeface="Times New Roman" pitchFamily="18" charset="0"/>
                <a:cs typeface="Times New Roman" pitchFamily="18" charset="0"/>
              </a:rPr>
              <a:t>INTRODUCCIÓN.</a:t>
            </a:r>
            <a:endParaRPr lang="es-EC" dirty="0">
              <a:latin typeface="Times New Roman" pitchFamily="18" charset="0"/>
              <a:cs typeface="Times New Roman" pitchFamily="18" charset="0"/>
            </a:endParaRPr>
          </a:p>
        </p:txBody>
      </p:sp>
      <p:sp>
        <p:nvSpPr>
          <p:cNvPr id="2" name="1 Título"/>
          <p:cNvSpPr>
            <a:spLocks noGrp="1"/>
          </p:cNvSpPr>
          <p:nvPr>
            <p:ph type="ctrTitle"/>
          </p:nvPr>
        </p:nvSpPr>
        <p:spPr/>
        <p:txBody>
          <a:bodyPr/>
          <a:lstStyle/>
          <a:p>
            <a:r>
              <a:rPr lang="es-ES" dirty="0" smtClean="0">
                <a:latin typeface="Times New Roman" pitchFamily="18" charset="0"/>
                <a:cs typeface="Times New Roman" pitchFamily="18" charset="0"/>
              </a:rPr>
              <a:t>CAPÍTULO I</a:t>
            </a:r>
            <a:endParaRPr lang="es-EC" dirty="0">
              <a:latin typeface="Times New Roman" pitchFamily="18" charset="0"/>
              <a:cs typeface="Times New Roman" pitchFamily="18" charset="0"/>
            </a:endParaRPr>
          </a:p>
        </p:txBody>
      </p:sp>
      <p:sp>
        <p:nvSpPr>
          <p:cNvPr id="5" name="Marcador de pie de página 4"/>
          <p:cNvSpPr>
            <a:spLocks noGrp="1"/>
          </p:cNvSpPr>
          <p:nvPr>
            <p:ph type="ftr" sz="quarter" idx="11"/>
          </p:nvPr>
        </p:nvSpPr>
        <p:spPr/>
        <p:txBody>
          <a:bodyPr/>
          <a:lstStyle/>
          <a:p>
            <a:r>
              <a:rPr lang="es-ES" smtClean="0"/>
              <a:t>Flores Fernández, Diego</a:t>
            </a:r>
            <a:endParaRPr lang="es-ES"/>
          </a:p>
        </p:txBody>
      </p:sp>
      <p:sp>
        <p:nvSpPr>
          <p:cNvPr id="6" name="Marcador de número de diapositiva 5"/>
          <p:cNvSpPr>
            <a:spLocks noGrp="1"/>
          </p:cNvSpPr>
          <p:nvPr>
            <p:ph type="sldNum" sz="quarter" idx="12"/>
          </p:nvPr>
        </p:nvSpPr>
        <p:spPr/>
        <p:txBody>
          <a:bodyPr/>
          <a:lstStyle/>
          <a:p>
            <a:fld id="{970440E7-6EC3-4D22-82CC-383AB5DD1DC3}" type="slidenum">
              <a:rPr lang="es-ES" smtClean="0"/>
              <a:t>2</a:t>
            </a:fld>
            <a:endParaRPr lang="es-ES"/>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Tree>
    <p:extLst>
      <p:ext uri="{BB962C8B-B14F-4D97-AF65-F5344CB8AC3E}">
        <p14:creationId xmlns:p14="http://schemas.microsoft.com/office/powerpoint/2010/main" val="1072191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2022" y="197610"/>
            <a:ext cx="8534400" cy="509774"/>
          </a:xfrm>
        </p:spPr>
        <p:txBody>
          <a:bodyPr>
            <a:noAutofit/>
          </a:bodyPr>
          <a:lstStyle/>
          <a:p>
            <a:pPr lvl="1" algn="ctr" rtl="0">
              <a:spcBef>
                <a:spcPct val="0"/>
              </a:spcBef>
            </a:pPr>
            <a:r>
              <a:rPr lang="es-EC" sz="1950" b="1" dirty="0">
                <a:latin typeface="Times New Roman" pitchFamily="18" charset="0"/>
                <a:cs typeface="Times New Roman" pitchFamily="18" charset="0"/>
              </a:rPr>
              <a:t>SOFTWARE DE DIAGRAMACI</a:t>
            </a:r>
            <a:r>
              <a:rPr lang="es-ES" sz="1950" b="1" dirty="0">
                <a:latin typeface="Times New Roman" pitchFamily="18" charset="0"/>
                <a:cs typeface="Times New Roman" pitchFamily="18" charset="0"/>
              </a:rPr>
              <a:t>ÓN</a:t>
            </a:r>
            <a:br>
              <a:rPr lang="es-ES" sz="1950" b="1" dirty="0">
                <a:latin typeface="Times New Roman" pitchFamily="18" charset="0"/>
                <a:cs typeface="Times New Roman" pitchFamily="18" charset="0"/>
              </a:rPr>
            </a:br>
            <a:r>
              <a:rPr lang="es-ES" sz="1950" b="1" dirty="0">
                <a:latin typeface="Times New Roman" pitchFamily="18" charset="0"/>
                <a:cs typeface="Times New Roman" pitchFamily="18" charset="0"/>
              </a:rPr>
              <a:t>FactoryTalk View Studio Site Edition</a:t>
            </a:r>
            <a:endParaRPr lang="es-EC" sz="1950" b="1"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4" name="2 Marcador de contenido"/>
          <p:cNvSpPr>
            <a:spLocks noGrp="1"/>
          </p:cNvSpPr>
          <p:nvPr>
            <p:ph sz="quarter" idx="1"/>
          </p:nvPr>
        </p:nvSpPr>
        <p:spPr>
          <a:xfrm>
            <a:off x="302022" y="813273"/>
            <a:ext cx="8534400" cy="991952"/>
          </a:xfrm>
        </p:spPr>
        <p:txBody>
          <a:bodyPr>
            <a:noAutofit/>
          </a:bodyPr>
          <a:lstStyle/>
          <a:p>
            <a:pPr algn="just">
              <a:spcBef>
                <a:spcPts val="900"/>
              </a:spcBef>
              <a:spcAft>
                <a:spcPts val="900"/>
              </a:spcAft>
            </a:pPr>
            <a:r>
              <a:rPr lang="es-ES" sz="1500" dirty="0">
                <a:latin typeface="Times New Roman" charset="0"/>
                <a:ea typeface="Times New Roman" charset="0"/>
              </a:rPr>
              <a:t>Realizó la diagramación de cada uno de los procesos y mostrar de manera sencilla el funcionamiento del mismo ya que utiliza un editor de diseño gráfico completo, el software puede ser instalado como una aplicación en una computadora o como aplicación distribuida en varios servidores con respaldo y varios clientes.</a:t>
            </a:r>
            <a:endParaRPr lang="es-ES_tradnl" sz="1500" dirty="0">
              <a:latin typeface="Times New Roman" charset="0"/>
              <a:ea typeface="Times New Roman" charset="0"/>
            </a:endParaRPr>
          </a:p>
          <a:p>
            <a:pPr algn="just">
              <a:spcBef>
                <a:spcPts val="0"/>
              </a:spcBef>
            </a:pPr>
            <a:endParaRPr lang="es-ES" sz="1500" dirty="0">
              <a:latin typeface="Times New Roman" charset="0"/>
              <a:ea typeface="Times New Roman" charset="0"/>
              <a:cs typeface="Times New Roman" charset="0"/>
            </a:endParaRPr>
          </a:p>
        </p:txBody>
      </p:sp>
      <p:sp>
        <p:nvSpPr>
          <p:cNvPr id="8" name="3 Rectángulo redondeado"/>
          <p:cNvSpPr/>
          <p:nvPr/>
        </p:nvSpPr>
        <p:spPr>
          <a:xfrm>
            <a:off x="1570787" y="1698069"/>
            <a:ext cx="5996870" cy="47644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400" b="1" dirty="0">
                <a:latin typeface="Times New Roman" charset="0"/>
                <a:ea typeface="Times New Roman" charset="0"/>
                <a:cs typeface="Times New Roman" charset="0"/>
              </a:rPr>
              <a:t>Sistema de alarmas.- </a:t>
            </a:r>
            <a:r>
              <a:rPr lang="es-ES" sz="1400" dirty="0">
                <a:latin typeface="Times New Roman" charset="0"/>
                <a:ea typeface="Times New Roman" charset="0"/>
                <a:cs typeface="Times New Roman" charset="0"/>
              </a:rPr>
              <a:t>alertar al operador sobre condiciones de excepción, puede proveer un registro de auditoría de alarmas en una base de datos centralizada.</a:t>
            </a:r>
            <a:endParaRPr lang="es-ES_tradnl" sz="1400" dirty="0">
              <a:latin typeface="Times New Roman" charset="0"/>
              <a:ea typeface="Times New Roman" charset="0"/>
              <a:cs typeface="Times New Roman" charset="0"/>
            </a:endParaRPr>
          </a:p>
        </p:txBody>
      </p:sp>
      <p:sp>
        <p:nvSpPr>
          <p:cNvPr id="10" name="3 Rectángulo redondeado"/>
          <p:cNvSpPr/>
          <p:nvPr/>
        </p:nvSpPr>
        <p:spPr>
          <a:xfrm>
            <a:off x="1564794" y="2262676"/>
            <a:ext cx="5996870" cy="4273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400" b="1" dirty="0" err="1">
                <a:latin typeface="Times New Roman" charset="0"/>
                <a:ea typeface="Times New Roman" charset="0"/>
                <a:cs typeface="Times New Roman" charset="0"/>
              </a:rPr>
              <a:t>Comuniaciones</a:t>
            </a:r>
            <a:r>
              <a:rPr lang="es-ES" sz="1400" b="1" dirty="0">
                <a:latin typeface="Times New Roman" charset="0"/>
                <a:ea typeface="Times New Roman" charset="0"/>
                <a:cs typeface="Times New Roman" charset="0"/>
              </a:rPr>
              <a:t>.- </a:t>
            </a:r>
            <a:r>
              <a:rPr lang="es-ES" sz="1400" dirty="0" err="1">
                <a:latin typeface="Times New Roman" charset="0"/>
                <a:ea typeface="Times New Roman" charset="0"/>
                <a:cs typeface="Times New Roman" charset="0"/>
              </a:rPr>
              <a:t>utilzando</a:t>
            </a:r>
            <a:r>
              <a:rPr lang="es-ES" sz="1400" dirty="0">
                <a:latin typeface="Times New Roman" charset="0"/>
                <a:ea typeface="Times New Roman" charset="0"/>
                <a:cs typeface="Times New Roman" charset="0"/>
              </a:rPr>
              <a:t> drivers </a:t>
            </a:r>
            <a:r>
              <a:rPr lang="es-ES" sz="1400" dirty="0" err="1">
                <a:latin typeface="Times New Roman" charset="0"/>
                <a:ea typeface="Times New Roman" charset="0"/>
                <a:cs typeface="Times New Roman" charset="0"/>
              </a:rPr>
              <a:t>kepware</a:t>
            </a:r>
            <a:r>
              <a:rPr lang="es-ES" sz="1400" dirty="0">
                <a:latin typeface="Times New Roman" charset="0"/>
                <a:ea typeface="Times New Roman" charset="0"/>
                <a:cs typeface="Times New Roman" charset="0"/>
              </a:rPr>
              <a:t> y </a:t>
            </a:r>
            <a:r>
              <a:rPr lang="es-ES" sz="1400" dirty="0" err="1">
                <a:latin typeface="Times New Roman" charset="0"/>
                <a:ea typeface="Times New Roman" charset="0"/>
                <a:cs typeface="Times New Roman" charset="0"/>
              </a:rPr>
              <a:t>tambien</a:t>
            </a:r>
            <a:r>
              <a:rPr lang="es-ES" sz="1400" dirty="0">
                <a:latin typeface="Times New Roman" charset="0"/>
                <a:ea typeface="Times New Roman" charset="0"/>
                <a:cs typeface="Times New Roman" charset="0"/>
              </a:rPr>
              <a:t> cuenta con comunicación OPC.</a:t>
            </a:r>
            <a:endParaRPr lang="es-ES_tradnl" sz="1400" dirty="0">
              <a:latin typeface="Times New Roman" charset="0"/>
              <a:ea typeface="Times New Roman" charset="0"/>
              <a:cs typeface="Times New Roman" charset="0"/>
            </a:endParaRPr>
          </a:p>
        </p:txBody>
      </p:sp>
      <p:sp>
        <p:nvSpPr>
          <p:cNvPr id="11" name="3 Rectángulo redondeado"/>
          <p:cNvSpPr/>
          <p:nvPr/>
        </p:nvSpPr>
        <p:spPr>
          <a:xfrm>
            <a:off x="1564794" y="2778181"/>
            <a:ext cx="5996870" cy="43328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400" b="1" dirty="0">
                <a:latin typeface="Times New Roman" charset="0"/>
                <a:ea typeface="Times New Roman" charset="0"/>
                <a:cs typeface="Times New Roman" charset="0"/>
              </a:rPr>
              <a:t>Redundancia.- </a:t>
            </a:r>
            <a:r>
              <a:rPr lang="es-ES" sz="1400" dirty="0" smtClean="0">
                <a:latin typeface="Times New Roman" charset="0"/>
                <a:ea typeface="Times New Roman" charset="0"/>
                <a:cs typeface="Times New Roman" charset="0"/>
              </a:rPr>
              <a:t>entre servidores </a:t>
            </a:r>
            <a:r>
              <a:rPr lang="es-ES" sz="1400" dirty="0">
                <a:latin typeface="Times New Roman" charset="0"/>
                <a:ea typeface="Times New Roman" charset="0"/>
                <a:cs typeface="Times New Roman" charset="0"/>
              </a:rPr>
              <a:t>HMI, en comunicaciones ethernet entre clientes, </a:t>
            </a:r>
            <a:r>
              <a:rPr lang="es-ES" sz="1400" dirty="0" smtClean="0">
                <a:latin typeface="Times New Roman" charset="0"/>
                <a:ea typeface="Times New Roman" charset="0"/>
                <a:cs typeface="Times New Roman" charset="0"/>
              </a:rPr>
              <a:t>servidores</a:t>
            </a:r>
            <a:r>
              <a:rPr lang="es-ES" sz="1400" dirty="0">
                <a:latin typeface="Times New Roman" charset="0"/>
                <a:ea typeface="Times New Roman" charset="0"/>
                <a:cs typeface="Times New Roman" charset="0"/>
              </a:rPr>
              <a:t>, </a:t>
            </a:r>
            <a:r>
              <a:rPr lang="es-ES" sz="1400" dirty="0" err="1">
                <a:latin typeface="Times New Roman" charset="0"/>
                <a:ea typeface="Times New Roman" charset="0"/>
                <a:cs typeface="Times New Roman" charset="0"/>
              </a:rPr>
              <a:t>PLCs</a:t>
            </a:r>
            <a:r>
              <a:rPr lang="es-ES" sz="1400" dirty="0">
                <a:latin typeface="Times New Roman" charset="0"/>
                <a:ea typeface="Times New Roman" charset="0"/>
                <a:cs typeface="Times New Roman" charset="0"/>
              </a:rPr>
              <a:t> y comunicación OPC.</a:t>
            </a:r>
            <a:endParaRPr lang="es-ES_tradnl" sz="1400" dirty="0">
              <a:latin typeface="Times New Roman" charset="0"/>
              <a:ea typeface="Times New Roman" charset="0"/>
              <a:cs typeface="Times New Roman" charset="0"/>
            </a:endParaRPr>
          </a:p>
        </p:txBody>
      </p:sp>
      <p:sp>
        <p:nvSpPr>
          <p:cNvPr id="12" name="3 Rectángulo redondeado"/>
          <p:cNvSpPr/>
          <p:nvPr/>
        </p:nvSpPr>
        <p:spPr>
          <a:xfrm>
            <a:off x="1564794" y="3299623"/>
            <a:ext cx="5996870" cy="50432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400" b="1" dirty="0">
                <a:latin typeface="Times New Roman" charset="0"/>
                <a:ea typeface="Times New Roman" charset="0"/>
                <a:cs typeface="Times New Roman" charset="0"/>
              </a:rPr>
              <a:t>Múltiples clientes.- </a:t>
            </a:r>
            <a:r>
              <a:rPr lang="es-ES" sz="1400" dirty="0" smtClean="0">
                <a:latin typeface="Times New Roman" charset="0"/>
                <a:ea typeface="Times New Roman" charset="0"/>
                <a:cs typeface="Times New Roman" charset="0"/>
              </a:rPr>
              <a:t>se </a:t>
            </a:r>
            <a:r>
              <a:rPr lang="es-ES" sz="1400" dirty="0">
                <a:latin typeface="Times New Roman" charset="0"/>
                <a:ea typeface="Times New Roman" charset="0"/>
                <a:cs typeface="Times New Roman" charset="0"/>
              </a:rPr>
              <a:t>puede conectar a </a:t>
            </a:r>
            <a:r>
              <a:rPr lang="es-ES" sz="1400" dirty="0" err="1">
                <a:latin typeface="Times New Roman" charset="0"/>
                <a:ea typeface="Times New Roman" charset="0"/>
                <a:cs typeface="Times New Roman" charset="0"/>
              </a:rPr>
              <a:t>multiples</a:t>
            </a:r>
            <a:r>
              <a:rPr lang="es-ES" sz="1400" dirty="0">
                <a:latin typeface="Times New Roman" charset="0"/>
                <a:ea typeface="Times New Roman" charset="0"/>
                <a:cs typeface="Times New Roman" charset="0"/>
              </a:rPr>
              <a:t> servidores, de tal modo que cada cliente se configura según el tipo de dato.</a:t>
            </a:r>
            <a:endParaRPr lang="es-ES_tradnl" sz="1400" dirty="0">
              <a:latin typeface="Times New Roman" charset="0"/>
              <a:ea typeface="Times New Roman" charset="0"/>
              <a:cs typeface="Times New Roman" charset="0"/>
            </a:endParaRPr>
          </a:p>
        </p:txBody>
      </p:sp>
      <p:sp>
        <p:nvSpPr>
          <p:cNvPr id="13" name="3 Rectángulo redondeado"/>
          <p:cNvSpPr/>
          <p:nvPr/>
        </p:nvSpPr>
        <p:spPr>
          <a:xfrm>
            <a:off x="1573565" y="3892105"/>
            <a:ext cx="5996870" cy="50432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400" b="1" dirty="0">
                <a:latin typeface="Times New Roman" charset="0"/>
                <a:ea typeface="Times New Roman" charset="0"/>
                <a:cs typeface="Times New Roman" charset="0"/>
              </a:rPr>
              <a:t>Simulación.- </a:t>
            </a:r>
            <a:r>
              <a:rPr lang="es-ES" sz="1400" dirty="0">
                <a:latin typeface="Times New Roman" charset="0"/>
                <a:ea typeface="Times New Roman" charset="0"/>
                <a:cs typeface="Times New Roman" charset="0"/>
              </a:rPr>
              <a:t>permite ejecutar la aplicación en modo simultaneo, para detectar fallas </a:t>
            </a:r>
            <a:r>
              <a:rPr lang="es-ES" sz="1400" dirty="0" err="1">
                <a:latin typeface="Times New Roman" charset="0"/>
                <a:ea typeface="Times New Roman" charset="0"/>
                <a:cs typeface="Times New Roman" charset="0"/>
              </a:rPr>
              <a:t>simultaneamente</a:t>
            </a:r>
            <a:r>
              <a:rPr lang="es-ES" sz="1400" dirty="0">
                <a:latin typeface="Times New Roman" charset="0"/>
                <a:ea typeface="Times New Roman" charset="0"/>
                <a:cs typeface="Times New Roman" charset="0"/>
              </a:rPr>
              <a:t>.</a:t>
            </a:r>
            <a:endParaRPr lang="es-ES_tradnl" sz="1400" dirty="0">
              <a:latin typeface="Times New Roman" charset="0"/>
              <a:ea typeface="Times New Roman" charset="0"/>
              <a:cs typeface="Times New Roman" charset="0"/>
            </a:endParaRPr>
          </a:p>
        </p:txBody>
      </p:sp>
      <p:sp>
        <p:nvSpPr>
          <p:cNvPr id="15"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20</a:t>
            </a:fld>
            <a:endParaRPr lang="es-ES"/>
          </a:p>
        </p:txBody>
      </p:sp>
    </p:spTree>
    <p:extLst>
      <p:ext uri="{BB962C8B-B14F-4D97-AF65-F5344CB8AC3E}">
        <p14:creationId xmlns:p14="http://schemas.microsoft.com/office/powerpoint/2010/main" val="1249506860"/>
      </p:ext>
    </p:extLst>
  </p:cSld>
  <p:clrMapOvr>
    <a:masterClrMapping/>
  </p:clrMapOvr>
  <p:transition spd="med">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70788" y="209550"/>
            <a:ext cx="6164442" cy="509774"/>
          </a:xfrm>
        </p:spPr>
        <p:txBody>
          <a:bodyPr>
            <a:noAutofit/>
          </a:bodyPr>
          <a:lstStyle/>
          <a:p>
            <a:pPr lvl="1" algn="ctr" rtl="0">
              <a:spcBef>
                <a:spcPct val="0"/>
              </a:spcBef>
            </a:pPr>
            <a:r>
              <a:rPr lang="es-EC" sz="1950" b="1" dirty="0">
                <a:latin typeface="Times New Roman" pitchFamily="18" charset="0"/>
                <a:cs typeface="Times New Roman" pitchFamily="18" charset="0"/>
              </a:rPr>
              <a:t>SOFTWARE DE DIAGRAMACI</a:t>
            </a:r>
            <a:r>
              <a:rPr lang="es-ES" sz="1950" b="1" dirty="0">
                <a:latin typeface="Times New Roman" pitchFamily="18" charset="0"/>
                <a:cs typeface="Times New Roman" pitchFamily="18" charset="0"/>
              </a:rPr>
              <a:t>ÓN</a:t>
            </a:r>
            <a:br>
              <a:rPr lang="es-ES" sz="1950" b="1" dirty="0">
                <a:latin typeface="Times New Roman" pitchFamily="18" charset="0"/>
                <a:cs typeface="Times New Roman" pitchFamily="18" charset="0"/>
              </a:rPr>
            </a:br>
            <a:r>
              <a:rPr lang="es-ES" sz="1950" b="1" dirty="0">
                <a:latin typeface="Times New Roman" pitchFamily="18" charset="0"/>
                <a:cs typeface="Times New Roman" pitchFamily="18" charset="0"/>
              </a:rPr>
              <a:t>FactoryTalk View </a:t>
            </a:r>
            <a:r>
              <a:rPr lang="es-ES" sz="1950" b="1" dirty="0" err="1">
                <a:latin typeface="Times New Roman" pitchFamily="18" charset="0"/>
                <a:cs typeface="Times New Roman" pitchFamily="18" charset="0"/>
              </a:rPr>
              <a:t>Client</a:t>
            </a:r>
            <a:endParaRPr lang="es-EC" sz="1950" b="1"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4" name="2 Marcador de contenido"/>
          <p:cNvSpPr>
            <a:spLocks noGrp="1"/>
          </p:cNvSpPr>
          <p:nvPr>
            <p:ph sz="quarter" idx="1"/>
          </p:nvPr>
        </p:nvSpPr>
        <p:spPr>
          <a:xfrm>
            <a:off x="152400" y="994500"/>
            <a:ext cx="8534400" cy="1468069"/>
          </a:xfrm>
        </p:spPr>
        <p:txBody>
          <a:bodyPr>
            <a:noAutofit/>
          </a:bodyPr>
          <a:lstStyle/>
          <a:p>
            <a:pPr algn="just">
              <a:spcBef>
                <a:spcPts val="900"/>
              </a:spcBef>
              <a:spcAft>
                <a:spcPts val="900"/>
              </a:spcAft>
            </a:pPr>
            <a:r>
              <a:rPr lang="es-ES" sz="1500" dirty="0">
                <a:latin typeface="Times New Roman" charset="0"/>
                <a:ea typeface="Times New Roman" charset="0"/>
              </a:rPr>
              <a:t>Es un software que interactúa con el operador, por lo que es la cara visible de la aplicación creada en FactoryTalk View Studio, muestra todas las pantallas y permite al operador dar comandos, navegar entre pantalla, acceso continuo a funciones importantes tales como información de alarmas, botones para el cambio de idioma, esta aplicación lee datos desde los servidores de datos.</a:t>
            </a:r>
            <a:endParaRPr lang="es-ES_tradnl" sz="1500" dirty="0">
              <a:latin typeface="Times New Roman" charset="0"/>
              <a:ea typeface="Times New Roman" charset="0"/>
            </a:endParaRPr>
          </a:p>
          <a:p>
            <a:pPr algn="just">
              <a:spcBef>
                <a:spcPts val="0"/>
              </a:spcBef>
            </a:pPr>
            <a:endParaRPr lang="es-ES" sz="1500" dirty="0">
              <a:latin typeface="Times New Roman" charset="0"/>
              <a:ea typeface="Times New Roman" charset="0"/>
              <a:cs typeface="Times New Roman" charset="0"/>
            </a:endParaRPr>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21</a:t>
            </a:fld>
            <a:endParaRPr lang="es-ES"/>
          </a:p>
        </p:txBody>
      </p:sp>
      <p:pic>
        <p:nvPicPr>
          <p:cNvPr id="10" name="Imagen 9" descr="../../Google%20Drive/DSC_0002.JPG"/>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421"/>
          <a:stretch/>
        </p:blipFill>
        <p:spPr bwMode="auto">
          <a:xfrm>
            <a:off x="2427049" y="2038350"/>
            <a:ext cx="3985102" cy="24851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1747044"/>
      </p:ext>
    </p:extLst>
  </p:cSld>
  <p:clrMapOvr>
    <a:masterClrMapping/>
  </p:clrMapOvr>
  <p:transition spd="med">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70788" y="209550"/>
            <a:ext cx="6164442" cy="509774"/>
          </a:xfrm>
        </p:spPr>
        <p:txBody>
          <a:bodyPr>
            <a:noAutofit/>
          </a:bodyPr>
          <a:lstStyle/>
          <a:p>
            <a:pPr lvl="1" algn="ctr" rtl="0">
              <a:spcBef>
                <a:spcPct val="0"/>
              </a:spcBef>
            </a:pPr>
            <a:r>
              <a:rPr lang="es-EC" sz="1950" b="1" dirty="0">
                <a:latin typeface="Times New Roman" pitchFamily="18" charset="0"/>
                <a:cs typeface="Times New Roman" pitchFamily="18" charset="0"/>
              </a:rPr>
              <a:t>SOFTWARE DE HISTORIZACI</a:t>
            </a:r>
            <a:r>
              <a:rPr lang="es-ES" sz="1950" b="1" dirty="0">
                <a:latin typeface="Times New Roman" pitchFamily="18" charset="0"/>
                <a:cs typeface="Times New Roman" pitchFamily="18" charset="0"/>
              </a:rPr>
              <a:t>ÓN</a:t>
            </a:r>
            <a:br>
              <a:rPr lang="es-ES" sz="1950" b="1" dirty="0">
                <a:latin typeface="Times New Roman" pitchFamily="18" charset="0"/>
                <a:cs typeface="Times New Roman" pitchFamily="18" charset="0"/>
              </a:rPr>
            </a:br>
            <a:r>
              <a:rPr lang="es-ES" sz="1950" b="1" dirty="0">
                <a:latin typeface="Times New Roman" pitchFamily="18" charset="0"/>
                <a:cs typeface="Times New Roman" pitchFamily="18" charset="0"/>
              </a:rPr>
              <a:t>FactoryTalk Historian Site </a:t>
            </a:r>
            <a:r>
              <a:rPr lang="es-ES" sz="1950" b="1" dirty="0" err="1">
                <a:latin typeface="Times New Roman" pitchFamily="18" charset="0"/>
                <a:cs typeface="Times New Roman" pitchFamily="18" charset="0"/>
              </a:rPr>
              <a:t>edition</a:t>
            </a:r>
            <a:endParaRPr lang="es-EC" sz="1950" b="1"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4" name="2 Marcador de contenido"/>
          <p:cNvSpPr>
            <a:spLocks noGrp="1"/>
          </p:cNvSpPr>
          <p:nvPr>
            <p:ph sz="quarter" idx="1"/>
          </p:nvPr>
        </p:nvSpPr>
        <p:spPr>
          <a:xfrm>
            <a:off x="152400" y="962179"/>
            <a:ext cx="8534400" cy="1468069"/>
          </a:xfrm>
        </p:spPr>
        <p:txBody>
          <a:bodyPr>
            <a:noAutofit/>
          </a:bodyPr>
          <a:lstStyle/>
          <a:p>
            <a:pPr algn="just">
              <a:spcBef>
                <a:spcPts val="1200"/>
              </a:spcBef>
              <a:spcAft>
                <a:spcPts val="1200"/>
              </a:spcAft>
            </a:pPr>
            <a:r>
              <a:rPr lang="es-ES" sz="1600" dirty="0">
                <a:latin typeface="Times New Roman" charset="0"/>
                <a:ea typeface="Times New Roman" charset="0"/>
              </a:rPr>
              <a:t>FactoryTalk Historian establece una base fiable para la </a:t>
            </a:r>
            <a:r>
              <a:rPr lang="es-ES" sz="1600" dirty="0" smtClean="0">
                <a:latin typeface="Times New Roman" charset="0"/>
                <a:ea typeface="Times New Roman" charset="0"/>
              </a:rPr>
              <a:t>captura y gestión de datos </a:t>
            </a:r>
            <a:r>
              <a:rPr lang="es-ES" sz="1600" dirty="0">
                <a:latin typeface="Times New Roman" charset="0"/>
                <a:ea typeface="Times New Roman" charset="0"/>
              </a:rPr>
              <a:t>y la capacidad de análisis para ayudar a generar una mejor toma de decisiones. Cada uno de los especialistas y supervisores pueden ver los datos individuales, históricos para máquinas, equipos de procesos o líneas de </a:t>
            </a:r>
            <a:r>
              <a:rPr lang="es-ES" sz="1600" dirty="0" smtClean="0">
                <a:latin typeface="Times New Roman" charset="0"/>
                <a:ea typeface="Times New Roman" charset="0"/>
              </a:rPr>
              <a:t>producción, después </a:t>
            </a:r>
            <a:r>
              <a:rPr lang="es-ES" sz="1600" dirty="0">
                <a:latin typeface="Times New Roman" charset="0"/>
                <a:ea typeface="Times New Roman" charset="0"/>
              </a:rPr>
              <a:t>dichos datos son enviados a los clientes HMI, para graficar las tendencias.</a:t>
            </a:r>
            <a:endParaRPr lang="es-ES_tradnl" sz="1600" dirty="0">
              <a:latin typeface="Times New Roman" charset="0"/>
              <a:ea typeface="Times New Roman" charset="0"/>
            </a:endParaRPr>
          </a:p>
          <a:p>
            <a:pPr algn="just">
              <a:spcBef>
                <a:spcPts val="0"/>
              </a:spcBef>
            </a:pPr>
            <a:endParaRPr lang="es-ES" sz="1500" dirty="0">
              <a:latin typeface="Times New Roman" charset="0"/>
              <a:ea typeface="Times New Roman" charset="0"/>
              <a:cs typeface="Times New Roman" charset="0"/>
            </a:endParaRPr>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22</a:t>
            </a:fld>
            <a:endParaRPr lang="es-ES"/>
          </a:p>
        </p:txBody>
      </p:sp>
      <p:pic>
        <p:nvPicPr>
          <p:cNvPr id="11" name="Imagen 10"/>
          <p:cNvPicPr/>
          <p:nvPr/>
        </p:nvPicPr>
        <p:blipFill>
          <a:blip r:embed="rId3">
            <a:extLst>
              <a:ext uri="{28A0092B-C50C-407E-A947-70E740481C1C}">
                <a14:useLocalDpi xmlns:a14="http://schemas.microsoft.com/office/drawing/2010/main" val="0"/>
              </a:ext>
            </a:extLst>
          </a:blip>
          <a:stretch>
            <a:fillRect/>
          </a:stretch>
        </p:blipFill>
        <p:spPr>
          <a:xfrm>
            <a:off x="2306002" y="2266951"/>
            <a:ext cx="4531995" cy="2362200"/>
          </a:xfrm>
          <a:prstGeom prst="rect">
            <a:avLst/>
          </a:prstGeom>
        </p:spPr>
      </p:pic>
    </p:spTree>
    <p:extLst>
      <p:ext uri="{BB962C8B-B14F-4D97-AF65-F5344CB8AC3E}">
        <p14:creationId xmlns:p14="http://schemas.microsoft.com/office/powerpoint/2010/main" val="382799438"/>
      </p:ext>
    </p:extLst>
  </p:cSld>
  <p:clrMapOvr>
    <a:masterClrMapping/>
  </p:clrMapOvr>
  <p:transition spd="med">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799" y="314289"/>
            <a:ext cx="8534400" cy="509774"/>
          </a:xfrm>
        </p:spPr>
        <p:txBody>
          <a:bodyPr>
            <a:noAutofit/>
          </a:bodyPr>
          <a:lstStyle/>
          <a:p>
            <a:pPr lvl="1" algn="ctr" rtl="0">
              <a:spcBef>
                <a:spcPct val="0"/>
              </a:spcBef>
            </a:pPr>
            <a:r>
              <a:rPr lang="es-ES" sz="1950" b="1" dirty="0">
                <a:latin typeface="Times New Roman" pitchFamily="18" charset="0"/>
                <a:cs typeface="Times New Roman" pitchFamily="18" charset="0"/>
              </a:rPr>
              <a:t/>
            </a:r>
            <a:br>
              <a:rPr lang="es-ES" sz="1950" b="1" dirty="0">
                <a:latin typeface="Times New Roman" pitchFamily="18" charset="0"/>
                <a:cs typeface="Times New Roman" pitchFamily="18" charset="0"/>
              </a:rPr>
            </a:br>
            <a:r>
              <a:rPr lang="es-ES" sz="1950" b="1" dirty="0" smtClean="0">
                <a:latin typeface="Times New Roman" pitchFamily="18" charset="0"/>
                <a:cs typeface="Times New Roman" pitchFamily="18" charset="0"/>
              </a:rPr>
              <a:t>Servidor OPC-OLE </a:t>
            </a:r>
            <a:r>
              <a:rPr lang="es-ES" sz="1950" b="1" dirty="0" err="1" smtClean="0">
                <a:latin typeface="Times New Roman" pitchFamily="18" charset="0"/>
                <a:cs typeface="Times New Roman" pitchFamily="18" charset="0"/>
              </a:rPr>
              <a:t>for</a:t>
            </a:r>
            <a:r>
              <a:rPr lang="es-ES" sz="1950" b="1" dirty="0" smtClean="0">
                <a:latin typeface="Times New Roman" pitchFamily="18" charset="0"/>
                <a:cs typeface="Times New Roman" pitchFamily="18" charset="0"/>
              </a:rPr>
              <a:t> </a:t>
            </a:r>
            <a:r>
              <a:rPr lang="es-ES" sz="1950" b="1" dirty="0" err="1" smtClean="0">
                <a:latin typeface="Times New Roman" pitchFamily="18" charset="0"/>
                <a:cs typeface="Times New Roman" pitchFamily="18" charset="0"/>
              </a:rPr>
              <a:t>Process</a:t>
            </a:r>
            <a:r>
              <a:rPr lang="es-ES" sz="1950" b="1" dirty="0" smtClean="0">
                <a:latin typeface="Times New Roman" pitchFamily="18" charset="0"/>
                <a:cs typeface="Times New Roman" pitchFamily="18" charset="0"/>
              </a:rPr>
              <a:t> Control (</a:t>
            </a:r>
            <a:r>
              <a:rPr lang="es-ES" sz="1950" b="1" dirty="0" err="1" smtClean="0">
                <a:latin typeface="Times New Roman" pitchFamily="18" charset="0"/>
                <a:cs typeface="Times New Roman" pitchFamily="18" charset="0"/>
              </a:rPr>
              <a:t>Object</a:t>
            </a:r>
            <a:r>
              <a:rPr lang="es-ES" sz="1950" b="1" dirty="0" smtClean="0">
                <a:latin typeface="Times New Roman" pitchFamily="18" charset="0"/>
                <a:cs typeface="Times New Roman" pitchFamily="18" charset="0"/>
              </a:rPr>
              <a:t> </a:t>
            </a:r>
            <a:r>
              <a:rPr lang="es-ES" sz="1950" b="1" dirty="0" err="1" smtClean="0">
                <a:latin typeface="Times New Roman" pitchFamily="18" charset="0"/>
                <a:cs typeface="Times New Roman" pitchFamily="18" charset="0"/>
              </a:rPr>
              <a:t>Linking</a:t>
            </a:r>
            <a:r>
              <a:rPr lang="es-ES" sz="1950" b="1" dirty="0" smtClean="0">
                <a:latin typeface="Times New Roman" pitchFamily="18" charset="0"/>
                <a:cs typeface="Times New Roman" pitchFamily="18" charset="0"/>
              </a:rPr>
              <a:t> and </a:t>
            </a:r>
            <a:r>
              <a:rPr lang="es-ES" sz="1950" b="1" dirty="0" err="1" smtClean="0">
                <a:latin typeface="Times New Roman" pitchFamily="18" charset="0"/>
                <a:cs typeface="Times New Roman" pitchFamily="18" charset="0"/>
              </a:rPr>
              <a:t>Embedding</a:t>
            </a:r>
            <a:r>
              <a:rPr lang="es-ES" sz="1950" b="1" dirty="0" smtClean="0">
                <a:latin typeface="Times New Roman" pitchFamily="18" charset="0"/>
                <a:cs typeface="Times New Roman" pitchFamily="18" charset="0"/>
              </a:rPr>
              <a:t> </a:t>
            </a:r>
            <a:r>
              <a:rPr lang="es-ES" sz="1950" b="1" dirty="0" err="1" smtClean="0">
                <a:latin typeface="Times New Roman" pitchFamily="18" charset="0"/>
                <a:cs typeface="Times New Roman" pitchFamily="18" charset="0"/>
              </a:rPr>
              <a:t>for</a:t>
            </a:r>
            <a:r>
              <a:rPr lang="es-ES" sz="1950" b="1" dirty="0" smtClean="0">
                <a:latin typeface="Times New Roman" pitchFamily="18" charset="0"/>
                <a:cs typeface="Times New Roman" pitchFamily="18" charset="0"/>
              </a:rPr>
              <a:t> </a:t>
            </a:r>
            <a:r>
              <a:rPr lang="es-ES" sz="1950" b="1" dirty="0" err="1" smtClean="0">
                <a:latin typeface="Times New Roman" pitchFamily="18" charset="0"/>
                <a:cs typeface="Times New Roman" pitchFamily="18" charset="0"/>
              </a:rPr>
              <a:t>Process</a:t>
            </a:r>
            <a:r>
              <a:rPr lang="es-ES" sz="1950" b="1" dirty="0" smtClean="0">
                <a:latin typeface="Times New Roman" pitchFamily="18" charset="0"/>
                <a:cs typeface="Times New Roman" pitchFamily="18" charset="0"/>
              </a:rPr>
              <a:t> Control).</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23</a:t>
            </a:fld>
            <a:endParaRPr lang="es-ES"/>
          </a:p>
        </p:txBody>
      </p:sp>
      <p:graphicFrame>
        <p:nvGraphicFramePr>
          <p:cNvPr id="4" name="Diagrama 3"/>
          <p:cNvGraphicFramePr/>
          <p:nvPr>
            <p:extLst>
              <p:ext uri="{D42A27DB-BD31-4B8C-83A1-F6EECF244321}">
                <p14:modId xmlns:p14="http://schemas.microsoft.com/office/powerpoint/2010/main" val="1059949290"/>
              </p:ext>
            </p:extLst>
          </p:nvPr>
        </p:nvGraphicFramePr>
        <p:xfrm>
          <a:off x="152399" y="700055"/>
          <a:ext cx="4648201" cy="3994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5" name="Rectangle 8"/>
          <p:cNvSpPr>
            <a:spLocks noChangeArrowheads="1"/>
          </p:cNvSpPr>
          <p:nvPr/>
        </p:nvSpPr>
        <p:spPr bwMode="auto">
          <a:xfrm>
            <a:off x="4026208" y="1211829"/>
            <a:ext cx="12693708" cy="47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30727" name="Imagen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0770" y="1104299"/>
            <a:ext cx="3526030" cy="32595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9"/>
          <p:cNvSpPr>
            <a:spLocks noChangeArrowheads="1"/>
          </p:cNvSpPr>
          <p:nvPr/>
        </p:nvSpPr>
        <p:spPr bwMode="auto">
          <a:xfrm flipV="1">
            <a:off x="4026208" y="4363888"/>
            <a:ext cx="12693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Tree>
    <p:extLst>
      <p:ext uri="{BB962C8B-B14F-4D97-AF65-F5344CB8AC3E}">
        <p14:creationId xmlns:p14="http://schemas.microsoft.com/office/powerpoint/2010/main" val="1186069201"/>
      </p:ext>
    </p:extLst>
  </p:cSld>
  <p:clrMapOvr>
    <a:masterClrMapping/>
  </p:clrMapOvr>
  <p:transition spd="med">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8080"/>
            <a:ext cx="8534400" cy="509774"/>
          </a:xfrm>
        </p:spPr>
        <p:txBody>
          <a:bodyPr>
            <a:noAutofit/>
          </a:bodyPr>
          <a:lstStyle/>
          <a:p>
            <a:pPr lvl="1" algn="ctr" rtl="0">
              <a:spcBef>
                <a:spcPct val="0"/>
              </a:spcBef>
            </a:pPr>
            <a:r>
              <a:rPr lang="es-ES" sz="1950" b="1" dirty="0">
                <a:latin typeface="Times New Roman" pitchFamily="18" charset="0"/>
                <a:cs typeface="Times New Roman" pitchFamily="18" charset="0"/>
              </a:rPr>
              <a:t/>
            </a:r>
            <a:br>
              <a:rPr lang="es-ES" sz="1950" b="1" dirty="0">
                <a:latin typeface="Times New Roman" pitchFamily="18" charset="0"/>
                <a:cs typeface="Times New Roman" pitchFamily="18" charset="0"/>
              </a:rPr>
            </a:br>
            <a:r>
              <a:rPr lang="es-ES" sz="1950" b="1" dirty="0" smtClean="0">
                <a:latin typeface="Times New Roman" pitchFamily="18" charset="0"/>
                <a:cs typeface="Times New Roman" pitchFamily="18" charset="0"/>
              </a:rPr>
              <a:t>TIPO DE SERVIDORES OPC SERVER</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24</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5" name="Rectangle 8"/>
          <p:cNvSpPr>
            <a:spLocks noChangeArrowheads="1"/>
          </p:cNvSpPr>
          <p:nvPr/>
        </p:nvSpPr>
        <p:spPr bwMode="auto">
          <a:xfrm>
            <a:off x="4026208" y="1211829"/>
            <a:ext cx="12693708" cy="47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6" name="Rectangle 9"/>
          <p:cNvSpPr>
            <a:spLocks noChangeArrowheads="1"/>
          </p:cNvSpPr>
          <p:nvPr/>
        </p:nvSpPr>
        <p:spPr bwMode="auto">
          <a:xfrm flipV="1">
            <a:off x="4026208" y="4363888"/>
            <a:ext cx="12693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graphicFrame>
        <p:nvGraphicFramePr>
          <p:cNvPr id="10" name="Diagrama 9"/>
          <p:cNvGraphicFramePr/>
          <p:nvPr>
            <p:extLst>
              <p:ext uri="{D42A27DB-BD31-4B8C-83A1-F6EECF244321}">
                <p14:modId xmlns:p14="http://schemas.microsoft.com/office/powerpoint/2010/main" val="553336802"/>
              </p:ext>
            </p:extLst>
          </p:nvPr>
        </p:nvGraphicFramePr>
        <p:xfrm>
          <a:off x="1524000" y="54957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1567931"/>
      </p:ext>
    </p:extLst>
  </p:cSld>
  <p:clrMapOvr>
    <a:masterClrMapping/>
  </p:clrMapOvr>
  <p:transition spd="med">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3261"/>
            <a:ext cx="8534400" cy="509774"/>
          </a:xfrm>
        </p:spPr>
        <p:txBody>
          <a:bodyPr>
            <a:noAutofit/>
          </a:bodyPr>
          <a:lstStyle/>
          <a:p>
            <a:pPr lvl="1" algn="ctr" rtl="0">
              <a:spcBef>
                <a:spcPct val="0"/>
              </a:spcBef>
            </a:pPr>
            <a:r>
              <a:rPr lang="es-EC" sz="1950" b="1" dirty="0">
                <a:latin typeface="Times New Roman" pitchFamily="18" charset="0"/>
                <a:cs typeface="Times New Roman" pitchFamily="18" charset="0"/>
              </a:rPr>
              <a:t>SOFTWARE DE </a:t>
            </a:r>
            <a:r>
              <a:rPr lang="es-EC" sz="1950" b="1" dirty="0" smtClean="0">
                <a:latin typeface="Times New Roman" pitchFamily="18" charset="0"/>
                <a:cs typeface="Times New Roman" pitchFamily="18" charset="0"/>
              </a:rPr>
              <a:t>COMUNICACI</a:t>
            </a:r>
            <a:r>
              <a:rPr lang="es-ES" sz="1950" b="1" dirty="0" smtClean="0">
                <a:latin typeface="Times New Roman" pitchFamily="18" charset="0"/>
                <a:cs typeface="Times New Roman" pitchFamily="18" charset="0"/>
              </a:rPr>
              <a:t>ÓN</a:t>
            </a:r>
            <a:r>
              <a:rPr lang="es-ES" sz="1950" b="1" dirty="0">
                <a:latin typeface="Times New Roman" pitchFamily="18" charset="0"/>
                <a:cs typeface="Times New Roman" pitchFamily="18" charset="0"/>
              </a:rPr>
              <a:t/>
            </a:r>
            <a:br>
              <a:rPr lang="es-ES" sz="1950" b="1" dirty="0">
                <a:latin typeface="Times New Roman" pitchFamily="18" charset="0"/>
                <a:cs typeface="Times New Roman" pitchFamily="18" charset="0"/>
              </a:rPr>
            </a:br>
            <a:r>
              <a:rPr lang="es-ES" sz="1950" b="1" dirty="0" smtClean="0">
                <a:latin typeface="Times New Roman" pitchFamily="18" charset="0"/>
                <a:cs typeface="Times New Roman" pitchFamily="18" charset="0"/>
              </a:rPr>
              <a:t>MATRIKON OPC DATA MANAGER</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25</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9"/>
          <p:cNvSpPr>
            <a:spLocks noChangeArrowheads="1"/>
          </p:cNvSpPr>
          <p:nvPr/>
        </p:nvSpPr>
        <p:spPr bwMode="auto">
          <a:xfrm flipV="1">
            <a:off x="4026208" y="4363888"/>
            <a:ext cx="12693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1" name="2 Marcador de contenido"/>
          <p:cNvSpPr>
            <a:spLocks noGrp="1"/>
          </p:cNvSpPr>
          <p:nvPr>
            <p:ph sz="quarter" idx="1"/>
          </p:nvPr>
        </p:nvSpPr>
        <p:spPr>
          <a:xfrm>
            <a:off x="304800" y="856296"/>
            <a:ext cx="8534400" cy="664364"/>
          </a:xfrm>
        </p:spPr>
        <p:txBody>
          <a:bodyPr>
            <a:noAutofit/>
          </a:bodyPr>
          <a:lstStyle/>
          <a:p>
            <a:pPr algn="just">
              <a:spcBef>
                <a:spcPts val="1200"/>
              </a:spcBef>
              <a:spcAft>
                <a:spcPts val="1200"/>
              </a:spcAft>
            </a:pPr>
            <a:r>
              <a:rPr lang="es-ES" sz="1500" dirty="0">
                <a:latin typeface="Times New Roman" charset="0"/>
                <a:ea typeface="Times New Roman" charset="0"/>
              </a:rPr>
              <a:t>Matrikon OPC Data Manager es un cliente que puede enlazar servidores y clientes compatibles con OPC y permitir que los datos se transfieran entre cualquiera de esos servidores y clientes.</a:t>
            </a:r>
            <a:endParaRPr lang="es-ES_tradnl" sz="1500" dirty="0">
              <a:latin typeface="Times New Roman" charset="0"/>
              <a:ea typeface="Times New Roman" charset="0"/>
            </a:endParaRPr>
          </a:p>
          <a:p>
            <a:pPr marL="0" indent="0" algn="just">
              <a:spcBef>
                <a:spcPts val="0"/>
              </a:spcBef>
              <a:buNone/>
            </a:pPr>
            <a:endParaRPr lang="es-ES" sz="1500" dirty="0">
              <a:latin typeface="Times New Roman" charset="0"/>
              <a:ea typeface="Times New Roman" charset="0"/>
              <a:cs typeface="Times New Roman" charset="0"/>
            </a:endParaRPr>
          </a:p>
        </p:txBody>
      </p:sp>
      <p:pic>
        <p:nvPicPr>
          <p:cNvPr id="12" name="Imagen 11"/>
          <p:cNvPicPr/>
          <p:nvPr/>
        </p:nvPicPr>
        <p:blipFill>
          <a:blip r:embed="rId3">
            <a:extLst>
              <a:ext uri="{28A0092B-C50C-407E-A947-70E740481C1C}">
                <a14:useLocalDpi xmlns:a14="http://schemas.microsoft.com/office/drawing/2010/main" val="0"/>
              </a:ext>
            </a:extLst>
          </a:blip>
          <a:stretch>
            <a:fillRect/>
          </a:stretch>
        </p:blipFill>
        <p:spPr>
          <a:xfrm>
            <a:off x="5198724" y="1432941"/>
            <a:ext cx="3886200" cy="2925338"/>
          </a:xfrm>
          <a:prstGeom prst="rect">
            <a:avLst/>
          </a:prstGeom>
        </p:spPr>
      </p:pic>
      <p:sp>
        <p:nvSpPr>
          <p:cNvPr id="3" name="Rectángulo 2"/>
          <p:cNvSpPr/>
          <p:nvPr/>
        </p:nvSpPr>
        <p:spPr>
          <a:xfrm>
            <a:off x="609600" y="1695281"/>
            <a:ext cx="4572000" cy="2169825"/>
          </a:xfrm>
          <a:prstGeom prst="rect">
            <a:avLst/>
          </a:prstGeom>
        </p:spPr>
        <p:txBody>
          <a:bodyPr>
            <a:spAutoFit/>
          </a:bodyPr>
          <a:lstStyle/>
          <a:p>
            <a:pPr marL="285750" lvl="0" indent="-285750" algn="just">
              <a:buFont typeface="Arial" charset="0"/>
              <a:buChar char="•"/>
            </a:pPr>
            <a:r>
              <a:rPr lang="es-ES" b="1" dirty="0">
                <a:latin typeface="Times New Roman" charset="0"/>
                <a:ea typeface="Times New Roman" charset="0"/>
                <a:cs typeface="Times New Roman" charset="0"/>
              </a:rPr>
              <a:t>OPC Server </a:t>
            </a:r>
            <a:r>
              <a:rPr lang="es-ES" b="1" dirty="0" err="1">
                <a:latin typeface="Times New Roman" charset="0"/>
                <a:ea typeface="Times New Roman" charset="0"/>
                <a:cs typeface="Times New Roman" charset="0"/>
              </a:rPr>
              <a:t>Directories</a:t>
            </a:r>
            <a:r>
              <a:rPr lang="es-ES" b="1" dirty="0">
                <a:latin typeface="Times New Roman" charset="0"/>
                <a:ea typeface="Times New Roman" charset="0"/>
                <a:cs typeface="Times New Roman" charset="0"/>
              </a:rPr>
              <a:t>.- </a:t>
            </a:r>
            <a:r>
              <a:rPr lang="es-ES" dirty="0">
                <a:latin typeface="Times New Roman" charset="0"/>
                <a:ea typeface="Times New Roman" charset="0"/>
                <a:cs typeface="Times New Roman" charset="0"/>
              </a:rPr>
              <a:t>muestran los servidores OPC y los elementos que el administrador de datos puede acceder.</a:t>
            </a:r>
            <a:endParaRPr lang="es-ES_tradnl" dirty="0">
              <a:latin typeface="Times New Roman" charset="0"/>
              <a:ea typeface="Times New Roman" charset="0"/>
              <a:cs typeface="Times New Roman" charset="0"/>
            </a:endParaRPr>
          </a:p>
          <a:p>
            <a:pPr marL="285750" lvl="0" indent="-285750" algn="just">
              <a:buFont typeface="Arial" charset="0"/>
              <a:buChar char="•"/>
            </a:pPr>
            <a:r>
              <a:rPr lang="es-ES" b="1" dirty="0">
                <a:latin typeface="Times New Roman" charset="0"/>
                <a:ea typeface="Times New Roman" charset="0"/>
                <a:cs typeface="Times New Roman" charset="0"/>
              </a:rPr>
              <a:t>Data Manager </a:t>
            </a:r>
            <a:r>
              <a:rPr lang="es-ES" b="1" dirty="0" err="1">
                <a:latin typeface="Times New Roman" charset="0"/>
                <a:ea typeface="Times New Roman" charset="0"/>
                <a:cs typeface="Times New Roman" charset="0"/>
              </a:rPr>
              <a:t>Groups</a:t>
            </a:r>
            <a:r>
              <a:rPr lang="es-ES" b="1" dirty="0">
                <a:latin typeface="Times New Roman" charset="0"/>
                <a:ea typeface="Times New Roman" charset="0"/>
                <a:cs typeface="Times New Roman" charset="0"/>
              </a:rPr>
              <a:t>.- </a:t>
            </a:r>
            <a:r>
              <a:rPr lang="es-ES" dirty="0">
                <a:latin typeface="Times New Roman" charset="0"/>
                <a:ea typeface="Times New Roman" charset="0"/>
                <a:cs typeface="Times New Roman" charset="0"/>
              </a:rPr>
              <a:t>en esta sección se muestran los grupos que actualmente están definidos, aquí se encuentran todas las señales de cada sujeto de control.</a:t>
            </a:r>
            <a:endParaRPr lang="es-ES_tradnl" dirty="0">
              <a:latin typeface="Times New Roman" charset="0"/>
              <a:ea typeface="Times New Roman" charset="0"/>
              <a:cs typeface="Times New Roman" charset="0"/>
            </a:endParaRPr>
          </a:p>
          <a:p>
            <a:pPr marL="285750" lvl="0" indent="-285750" algn="just">
              <a:buFont typeface="Arial" charset="0"/>
              <a:buChar char="•"/>
            </a:pPr>
            <a:r>
              <a:rPr lang="es-ES" b="1" dirty="0" err="1" smtClean="0">
                <a:latin typeface="Times New Roman" charset="0"/>
                <a:ea typeface="Times New Roman" charset="0"/>
                <a:cs typeface="Times New Roman" charset="0"/>
              </a:rPr>
              <a:t>Details</a:t>
            </a:r>
            <a:r>
              <a:rPr lang="es-ES" b="1" dirty="0">
                <a:latin typeface="Times New Roman" charset="0"/>
                <a:ea typeface="Times New Roman" charset="0"/>
                <a:cs typeface="Times New Roman" charset="0"/>
              </a:rPr>
              <a:t>.- </a:t>
            </a:r>
            <a:r>
              <a:rPr lang="es-ES" dirty="0">
                <a:latin typeface="Times New Roman" charset="0"/>
                <a:ea typeface="Times New Roman" charset="0"/>
                <a:cs typeface="Times New Roman" charset="0"/>
              </a:rPr>
              <a:t>indica la información de todo los puntos en un grupo seleccionado (total de señales o tags)</a:t>
            </a:r>
            <a:endParaRPr lang="es-ES_tradnl"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99967919"/>
      </p:ext>
    </p:extLst>
  </p:cSld>
  <p:clrMapOvr>
    <a:masterClrMapping/>
  </p:clrMapOvr>
  <p:transition spd="med">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3261"/>
            <a:ext cx="8534400" cy="509774"/>
          </a:xfrm>
        </p:spPr>
        <p:txBody>
          <a:bodyPr>
            <a:noAutofit/>
          </a:bodyPr>
          <a:lstStyle/>
          <a:p>
            <a:pPr lvl="1" algn="ctr" rtl="0">
              <a:spcBef>
                <a:spcPct val="0"/>
              </a:spcBef>
            </a:pPr>
            <a:r>
              <a:rPr lang="es-ES" sz="1950" b="1" dirty="0">
                <a:latin typeface="Times New Roman" pitchFamily="18" charset="0"/>
                <a:cs typeface="Times New Roman" pitchFamily="18" charset="0"/>
              </a:rPr>
              <a:t/>
            </a:r>
            <a:br>
              <a:rPr lang="es-ES" sz="1950" b="1" dirty="0">
                <a:latin typeface="Times New Roman" pitchFamily="18" charset="0"/>
                <a:cs typeface="Times New Roman" pitchFamily="18" charset="0"/>
              </a:rPr>
            </a:br>
            <a:r>
              <a:rPr lang="es-ES" sz="1950" b="1" dirty="0" smtClean="0">
                <a:latin typeface="Times New Roman" pitchFamily="18" charset="0"/>
                <a:cs typeface="Times New Roman" pitchFamily="18" charset="0"/>
              </a:rPr>
              <a:t>PI </a:t>
            </a:r>
            <a:r>
              <a:rPr lang="es-ES" sz="1950" b="1" dirty="0" err="1" smtClean="0">
                <a:latin typeface="Times New Roman" pitchFamily="18" charset="0"/>
                <a:cs typeface="Times New Roman" pitchFamily="18" charset="0"/>
              </a:rPr>
              <a:t>System</a:t>
            </a:r>
            <a:r>
              <a:rPr lang="es-ES" sz="1950" b="1" dirty="0" smtClean="0">
                <a:latin typeface="Times New Roman" pitchFamily="18" charset="0"/>
                <a:cs typeface="Times New Roman" pitchFamily="18" charset="0"/>
              </a:rPr>
              <a:t> </a:t>
            </a:r>
            <a:r>
              <a:rPr lang="es-ES" sz="1950" b="1" dirty="0" err="1" smtClean="0">
                <a:latin typeface="Times New Roman" pitchFamily="18" charset="0"/>
                <a:cs typeface="Times New Roman" pitchFamily="18" charset="0"/>
              </a:rPr>
              <a:t>OSIsoft</a:t>
            </a:r>
            <a:r>
              <a:rPr lang="es-ES" sz="1950" b="1" dirty="0" smtClean="0">
                <a:latin typeface="Times New Roman" pitchFamily="18" charset="0"/>
                <a:cs typeface="Times New Roman" pitchFamily="18" charset="0"/>
              </a:rPr>
              <a:t> </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26</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9"/>
          <p:cNvSpPr>
            <a:spLocks noChangeArrowheads="1"/>
          </p:cNvSpPr>
          <p:nvPr/>
        </p:nvSpPr>
        <p:spPr bwMode="auto">
          <a:xfrm flipV="1">
            <a:off x="4026208" y="4363888"/>
            <a:ext cx="12693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graphicFrame>
        <p:nvGraphicFramePr>
          <p:cNvPr id="17" name="Diagrama 16"/>
          <p:cNvGraphicFramePr/>
          <p:nvPr>
            <p:extLst>
              <p:ext uri="{D42A27DB-BD31-4B8C-83A1-F6EECF244321}">
                <p14:modId xmlns:p14="http://schemas.microsoft.com/office/powerpoint/2010/main" val="1972378571"/>
              </p:ext>
            </p:extLst>
          </p:nvPr>
        </p:nvGraphicFramePr>
        <p:xfrm>
          <a:off x="1714500" y="800833"/>
          <a:ext cx="5715000" cy="3563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126657"/>
      </p:ext>
    </p:extLst>
  </p:cSld>
  <p:clrMapOvr>
    <a:masterClrMapping/>
  </p:clrMapOvr>
  <p:transition spd="med">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3261"/>
            <a:ext cx="8534400" cy="509774"/>
          </a:xfrm>
        </p:spPr>
        <p:txBody>
          <a:bodyPr>
            <a:noAutofit/>
          </a:bodyPr>
          <a:lstStyle/>
          <a:p>
            <a:pPr lvl="1" algn="ctr" rtl="0">
              <a:spcBef>
                <a:spcPct val="0"/>
              </a:spcBef>
            </a:pPr>
            <a:r>
              <a:rPr lang="es-EC" sz="1950" b="1" dirty="0">
                <a:latin typeface="Times New Roman" pitchFamily="18" charset="0"/>
                <a:cs typeface="Times New Roman" pitchFamily="18" charset="0"/>
              </a:rPr>
              <a:t>SOFTWARE </a:t>
            </a:r>
            <a:r>
              <a:rPr lang="es-EC" sz="1950" b="1" dirty="0" smtClean="0">
                <a:latin typeface="Times New Roman" pitchFamily="18" charset="0"/>
                <a:cs typeface="Times New Roman" pitchFamily="18" charset="0"/>
              </a:rPr>
              <a:t>CREACI</a:t>
            </a:r>
            <a:r>
              <a:rPr lang="es-ES" sz="1950" b="1" dirty="0" smtClean="0">
                <a:latin typeface="Times New Roman" pitchFamily="18" charset="0"/>
                <a:cs typeface="Times New Roman" pitchFamily="18" charset="0"/>
              </a:rPr>
              <a:t>ÓN DE LA INTERFAZ</a:t>
            </a:r>
            <a:r>
              <a:rPr lang="es-ES" sz="1950" b="1" dirty="0">
                <a:latin typeface="Times New Roman" pitchFamily="18" charset="0"/>
                <a:cs typeface="Times New Roman" pitchFamily="18" charset="0"/>
              </a:rPr>
              <a:t/>
            </a:r>
            <a:br>
              <a:rPr lang="es-ES" sz="1950" b="1" dirty="0">
                <a:latin typeface="Times New Roman" pitchFamily="18" charset="0"/>
                <a:cs typeface="Times New Roman" pitchFamily="18" charset="0"/>
              </a:rPr>
            </a:br>
            <a:r>
              <a:rPr lang="es-ES" sz="1950" b="1" dirty="0" smtClean="0">
                <a:latin typeface="Times New Roman" pitchFamily="18" charset="0"/>
                <a:cs typeface="Times New Roman" pitchFamily="18" charset="0"/>
              </a:rPr>
              <a:t> PI interfaz Utilidad de configuración de la interfaz (UCI). </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27</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9"/>
          <p:cNvSpPr>
            <a:spLocks noChangeArrowheads="1"/>
          </p:cNvSpPr>
          <p:nvPr/>
        </p:nvSpPr>
        <p:spPr bwMode="auto">
          <a:xfrm flipV="1">
            <a:off x="4026208" y="4363888"/>
            <a:ext cx="12693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0" name="Picture 1"/>
          <p:cNvPicPr/>
          <p:nvPr/>
        </p:nvPicPr>
        <p:blipFill>
          <a:blip r:embed="rId3"/>
          <a:srcRect/>
          <a:stretch>
            <a:fillRect/>
          </a:stretch>
        </p:blipFill>
        <p:spPr bwMode="auto">
          <a:xfrm>
            <a:off x="4554071" y="856296"/>
            <a:ext cx="4431665" cy="3408045"/>
          </a:xfrm>
          <a:prstGeom prst="rect">
            <a:avLst/>
          </a:prstGeom>
          <a:noFill/>
          <a:ln w="9525">
            <a:noFill/>
            <a:miter lim="800000"/>
            <a:headEnd/>
            <a:tailEnd/>
          </a:ln>
        </p:spPr>
      </p:pic>
      <p:graphicFrame>
        <p:nvGraphicFramePr>
          <p:cNvPr id="11" name="Diagrama 10"/>
          <p:cNvGraphicFramePr/>
          <p:nvPr>
            <p:extLst>
              <p:ext uri="{D42A27DB-BD31-4B8C-83A1-F6EECF244321}">
                <p14:modId xmlns:p14="http://schemas.microsoft.com/office/powerpoint/2010/main" val="1577731221"/>
              </p:ext>
            </p:extLst>
          </p:nvPr>
        </p:nvGraphicFramePr>
        <p:xfrm>
          <a:off x="152399" y="700055"/>
          <a:ext cx="4648201" cy="3994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p:cNvSpPr txBox="1"/>
          <p:nvPr/>
        </p:nvSpPr>
        <p:spPr>
          <a:xfrm>
            <a:off x="9412941" y="2662518"/>
            <a:ext cx="184731" cy="323165"/>
          </a:xfrm>
          <a:prstGeom prst="rect">
            <a:avLst/>
          </a:prstGeom>
          <a:noFill/>
        </p:spPr>
        <p:txBody>
          <a:bodyPr wrap="none" rtlCol="0">
            <a:spAutoFit/>
          </a:bodyPr>
          <a:lstStyle/>
          <a:p>
            <a:endParaRPr lang="es-ES_tradnl" dirty="0"/>
          </a:p>
        </p:txBody>
      </p:sp>
    </p:spTree>
    <p:extLst>
      <p:ext uri="{BB962C8B-B14F-4D97-AF65-F5344CB8AC3E}">
        <p14:creationId xmlns:p14="http://schemas.microsoft.com/office/powerpoint/2010/main" val="579134838"/>
      </p:ext>
    </p:extLst>
  </p:cSld>
  <p:clrMapOvr>
    <a:masterClrMapping/>
  </p:clrMapOvr>
  <p:transition spd="med">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3261"/>
            <a:ext cx="8534400" cy="509774"/>
          </a:xfrm>
        </p:spPr>
        <p:txBody>
          <a:bodyPr>
            <a:noAutofit/>
          </a:bodyPr>
          <a:lstStyle/>
          <a:p>
            <a:pPr lvl="1" algn="ctr" rtl="0">
              <a:spcBef>
                <a:spcPct val="0"/>
              </a:spcBef>
            </a:pPr>
            <a:r>
              <a:rPr lang="es-EC" sz="1950" b="1" dirty="0">
                <a:latin typeface="Times New Roman" pitchFamily="18" charset="0"/>
                <a:cs typeface="Times New Roman" pitchFamily="18" charset="0"/>
              </a:rPr>
              <a:t>SOFTWARE </a:t>
            </a:r>
            <a:r>
              <a:rPr lang="es-EC" sz="1950" b="1" dirty="0" smtClean="0">
                <a:latin typeface="Times New Roman" pitchFamily="18" charset="0"/>
                <a:cs typeface="Times New Roman" pitchFamily="18" charset="0"/>
              </a:rPr>
              <a:t>CREACI</a:t>
            </a:r>
            <a:r>
              <a:rPr lang="es-ES" sz="1950" b="1" dirty="0" smtClean="0">
                <a:latin typeface="Times New Roman" pitchFamily="18" charset="0"/>
                <a:cs typeface="Times New Roman" pitchFamily="18" charset="0"/>
              </a:rPr>
              <a:t>ÓN DE LA INTERFAZ</a:t>
            </a:r>
            <a:r>
              <a:rPr lang="es-ES" sz="1950" b="1" dirty="0">
                <a:latin typeface="Times New Roman" pitchFamily="18" charset="0"/>
                <a:cs typeface="Times New Roman" pitchFamily="18" charset="0"/>
              </a:rPr>
              <a:t/>
            </a:r>
            <a:br>
              <a:rPr lang="es-ES" sz="1950" b="1" dirty="0">
                <a:latin typeface="Times New Roman" pitchFamily="18" charset="0"/>
                <a:cs typeface="Times New Roman" pitchFamily="18" charset="0"/>
              </a:rPr>
            </a:br>
            <a:r>
              <a:rPr lang="es-ES" sz="1950" b="1" dirty="0" smtClean="0">
                <a:latin typeface="Times New Roman" pitchFamily="18" charset="0"/>
                <a:cs typeface="Times New Roman" pitchFamily="18" charset="0"/>
              </a:rPr>
              <a:t>Interfaz PI-RDBMS a través de ODBC)</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28</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9"/>
          <p:cNvSpPr>
            <a:spLocks noChangeArrowheads="1"/>
          </p:cNvSpPr>
          <p:nvPr/>
        </p:nvSpPr>
        <p:spPr bwMode="auto">
          <a:xfrm flipV="1">
            <a:off x="4026208" y="4363888"/>
            <a:ext cx="12693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pic>
        <p:nvPicPr>
          <p:cNvPr id="12" name="Imagen 11"/>
          <p:cNvPicPr/>
          <p:nvPr/>
        </p:nvPicPr>
        <p:blipFill>
          <a:blip r:embed="rId3"/>
          <a:stretch>
            <a:fillRect/>
          </a:stretch>
        </p:blipFill>
        <p:spPr>
          <a:xfrm>
            <a:off x="1958400" y="2492020"/>
            <a:ext cx="5221605" cy="1866265"/>
          </a:xfrm>
          <a:prstGeom prst="rect">
            <a:avLst/>
          </a:prstGeom>
        </p:spPr>
      </p:pic>
      <p:sp>
        <p:nvSpPr>
          <p:cNvPr id="3" name="Rectángulo 2"/>
          <p:cNvSpPr/>
          <p:nvPr/>
        </p:nvSpPr>
        <p:spPr>
          <a:xfrm>
            <a:off x="152400" y="900713"/>
            <a:ext cx="8686800" cy="1477328"/>
          </a:xfrm>
          <a:prstGeom prst="rect">
            <a:avLst/>
          </a:prstGeom>
        </p:spPr>
        <p:txBody>
          <a:bodyPr wrap="square">
            <a:spAutoFit/>
          </a:bodyPr>
          <a:lstStyle/>
          <a:p>
            <a:pPr marL="285750" indent="-285750" algn="just">
              <a:buFont typeface="Arial" charset="0"/>
              <a:buChar char="•"/>
            </a:pPr>
            <a:r>
              <a:rPr lang="es-ES" dirty="0">
                <a:latin typeface="Times New Roman" charset="0"/>
                <a:ea typeface="Times New Roman" charset="0"/>
                <a:cs typeface="Times New Roman" charset="0"/>
              </a:rPr>
              <a:t>E</a:t>
            </a:r>
            <a:r>
              <a:rPr lang="es-ES" dirty="0" smtClean="0">
                <a:latin typeface="Times New Roman" charset="0"/>
                <a:ea typeface="Times New Roman" charset="0"/>
                <a:cs typeface="Times New Roman" charset="0"/>
              </a:rPr>
              <a:t>s </a:t>
            </a:r>
            <a:r>
              <a:rPr lang="es-ES" dirty="0">
                <a:latin typeface="Times New Roman" charset="0"/>
                <a:ea typeface="Times New Roman" charset="0"/>
                <a:cs typeface="Times New Roman" charset="0"/>
              </a:rPr>
              <a:t>un programa </a:t>
            </a:r>
            <a:r>
              <a:rPr lang="es-ES" dirty="0" smtClean="0">
                <a:latin typeface="Times New Roman" charset="0"/>
                <a:ea typeface="Times New Roman" charset="0"/>
                <a:cs typeface="Times New Roman" charset="0"/>
              </a:rPr>
              <a:t>que permite </a:t>
            </a:r>
            <a:r>
              <a:rPr lang="es-ES" dirty="0">
                <a:latin typeface="Times New Roman" charset="0"/>
                <a:ea typeface="Times New Roman" charset="0"/>
                <a:cs typeface="Times New Roman" charset="0"/>
              </a:rPr>
              <a:t>crear, actualizar y administrar una base de </a:t>
            </a:r>
            <a:r>
              <a:rPr lang="es-ES" dirty="0" smtClean="0">
                <a:latin typeface="Times New Roman" charset="0"/>
                <a:ea typeface="Times New Roman" charset="0"/>
                <a:cs typeface="Times New Roman" charset="0"/>
              </a:rPr>
              <a:t>datos.</a:t>
            </a:r>
          </a:p>
          <a:p>
            <a:pPr marL="285750" indent="-285750" algn="just">
              <a:buFont typeface="Arial" charset="0"/>
              <a:buChar char="•"/>
            </a:pPr>
            <a:r>
              <a:rPr lang="es-ES" dirty="0">
                <a:latin typeface="Times New Roman" charset="0"/>
                <a:ea typeface="Times New Roman" charset="0"/>
                <a:cs typeface="Times New Roman" charset="0"/>
              </a:rPr>
              <a:t>L</a:t>
            </a:r>
            <a:r>
              <a:rPr lang="es-ES" dirty="0" smtClean="0">
                <a:latin typeface="Times New Roman" charset="0"/>
                <a:ea typeface="Times New Roman" charset="0"/>
                <a:cs typeface="Times New Roman" charset="0"/>
              </a:rPr>
              <a:t>a </a:t>
            </a:r>
            <a:r>
              <a:rPr lang="es-ES" dirty="0">
                <a:latin typeface="Times New Roman" charset="0"/>
                <a:ea typeface="Times New Roman" charset="0"/>
                <a:cs typeface="Times New Roman" charset="0"/>
              </a:rPr>
              <a:t>mayoría de los RDBMS comerciales utilizan el lenguaje de consultas estructuradas (SQL) para acceder a la base de datos, estas consultas recuperan los datos y almacenan el resultado de la consulta en etiquetas PI. </a:t>
            </a:r>
            <a:endParaRPr lang="es-ES" dirty="0" smtClean="0">
              <a:latin typeface="Times New Roman" charset="0"/>
              <a:ea typeface="Times New Roman" charset="0"/>
              <a:cs typeface="Times New Roman" charset="0"/>
            </a:endParaRPr>
          </a:p>
          <a:p>
            <a:pPr marL="285750" indent="-285750" algn="just">
              <a:buFont typeface="Arial" charset="0"/>
              <a:buChar char="•"/>
            </a:pPr>
            <a:r>
              <a:rPr lang="es-ES" dirty="0" smtClean="0">
                <a:latin typeface="Times New Roman" charset="0"/>
                <a:ea typeface="Times New Roman" charset="0"/>
                <a:cs typeface="Times New Roman" charset="0"/>
              </a:rPr>
              <a:t>Se realiza </a:t>
            </a:r>
            <a:r>
              <a:rPr lang="es-ES" dirty="0">
                <a:latin typeface="Times New Roman" charset="0"/>
                <a:ea typeface="Times New Roman" charset="0"/>
                <a:cs typeface="Times New Roman" charset="0"/>
              </a:rPr>
              <a:t>esencialmente una sincronización entre una base de datos relacional y un servidor PI, por lo que se permite el intercambio de información entre el servidor de PI y una base de </a:t>
            </a:r>
            <a:r>
              <a:rPr lang="es-ES" dirty="0" smtClean="0">
                <a:latin typeface="Times New Roman" charset="0"/>
                <a:ea typeface="Times New Roman" charset="0"/>
                <a:cs typeface="Times New Roman" charset="0"/>
              </a:rPr>
              <a:t>datos</a:t>
            </a:r>
            <a:r>
              <a:rPr lang="es-ES" dirty="0">
                <a:latin typeface="Times New Roman" charset="0"/>
                <a:ea typeface="Times New Roman" charset="0"/>
                <a:cs typeface="Times New Roman" charset="0"/>
              </a:rPr>
              <a:t>.</a:t>
            </a:r>
            <a:endParaRPr lang="es-ES_tradnl"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87864963"/>
      </p:ext>
    </p:extLst>
  </p:cSld>
  <p:clrMapOvr>
    <a:masterClrMapping/>
  </p:clrMapOvr>
  <p:transition spd="med">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dirty="0" smtClean="0">
                <a:latin typeface="Times New Roman" pitchFamily="18" charset="0"/>
                <a:cs typeface="Times New Roman" pitchFamily="18" charset="0"/>
              </a:rPr>
              <a:t>DIAGRAMACIÓN DE PROCESOS</a:t>
            </a:r>
            <a:endParaRPr lang="es-EC" dirty="0">
              <a:latin typeface="Times New Roman" pitchFamily="18" charset="0"/>
              <a:cs typeface="Times New Roman" pitchFamily="18" charset="0"/>
            </a:endParaRPr>
          </a:p>
        </p:txBody>
      </p:sp>
      <p:sp>
        <p:nvSpPr>
          <p:cNvPr id="2" name="1 Título"/>
          <p:cNvSpPr>
            <a:spLocks noGrp="1"/>
          </p:cNvSpPr>
          <p:nvPr>
            <p:ph type="ctrTitle"/>
          </p:nvPr>
        </p:nvSpPr>
        <p:spPr/>
        <p:txBody>
          <a:bodyPr/>
          <a:lstStyle/>
          <a:p>
            <a:r>
              <a:rPr lang="es-ES" dirty="0" smtClean="0">
                <a:latin typeface="Times New Roman" pitchFamily="18" charset="0"/>
                <a:cs typeface="Times New Roman" pitchFamily="18" charset="0"/>
              </a:rPr>
              <a:t>CAPÍTULO III</a:t>
            </a:r>
            <a:endParaRPr lang="es-EC" dirty="0">
              <a:latin typeface="Times New Roman" pitchFamily="18" charset="0"/>
              <a:cs typeface="Times New Roman" pitchFamily="18" charset="0"/>
            </a:endParaRPr>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29</a:t>
            </a:fld>
            <a:endParaRPr lang="es-ES"/>
          </a:p>
        </p:txBody>
      </p:sp>
    </p:spTree>
    <p:extLst>
      <p:ext uri="{BB962C8B-B14F-4D97-AF65-F5344CB8AC3E}">
        <p14:creationId xmlns:p14="http://schemas.microsoft.com/office/powerpoint/2010/main" val="1047792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S" sz="2400" b="1" dirty="0">
                <a:latin typeface="Times New Roman" pitchFamily="18" charset="0"/>
                <a:cs typeface="Times New Roman" pitchFamily="18" charset="0"/>
              </a:rPr>
              <a:t>OBJETIVO GENERAL.</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a:xfrm>
            <a:off x="1547664" y="1545636"/>
            <a:ext cx="6172200" cy="2397714"/>
          </a:xfrm>
        </p:spPr>
        <p:txBody>
          <a:bodyPr/>
          <a:lstStyle/>
          <a:p>
            <a:pPr marL="257175" indent="-257175" algn="just">
              <a:lnSpc>
                <a:spcPct val="150000"/>
              </a:lnSpc>
              <a:spcBef>
                <a:spcPts val="900"/>
              </a:spcBef>
              <a:spcAft>
                <a:spcPts val="900"/>
              </a:spcAft>
              <a:buFont typeface="Symbol" charset="2"/>
              <a:buChar char=""/>
            </a:pPr>
            <a:r>
              <a:rPr lang="es-ES" sz="1800" dirty="0">
                <a:latin typeface="Times New Roman" charset="0"/>
                <a:ea typeface="Calibri" charset="0"/>
                <a:cs typeface="Times New Roman" charset="0"/>
              </a:rPr>
              <a:t>Mejorar el control y la fiscalización de las actividades Hidrocarburíferas, de la zona sur del Ecuador, mediante el monitoreo en tiempo real de la planta de almacenamiento de gas licuado de petróleo MONTEVERDE - Terminal “EL CHORRILLO” de EP-PETROECUADOR.</a:t>
            </a:r>
            <a:endParaRPr lang="es-ES_tradnl" sz="1500" dirty="0">
              <a:latin typeface="Calibri" charset="0"/>
              <a:ea typeface="Calibri" charset="0"/>
              <a:cs typeface="Times New Roman" charset="0"/>
            </a:endParaRPr>
          </a:p>
        </p:txBody>
      </p:sp>
      <p:sp>
        <p:nvSpPr>
          <p:cNvPr id="5" name="Marcador de pie de página 4"/>
          <p:cNvSpPr>
            <a:spLocks noGrp="1"/>
          </p:cNvSpPr>
          <p:nvPr>
            <p:ph type="ftr" sz="quarter" idx="11"/>
          </p:nvPr>
        </p:nvSpPr>
        <p:spPr/>
        <p:txBody>
          <a:bodyPr/>
          <a:lstStyle/>
          <a:p>
            <a:r>
              <a:rPr lang="es-ES" smtClean="0"/>
              <a:t>Flores Fernández, Diego</a:t>
            </a:r>
            <a:endParaRPr lang="es-ES"/>
          </a:p>
        </p:txBody>
      </p:sp>
      <p:sp>
        <p:nvSpPr>
          <p:cNvPr id="6" name="Marcador de número de diapositiva 5"/>
          <p:cNvSpPr>
            <a:spLocks noGrp="1"/>
          </p:cNvSpPr>
          <p:nvPr>
            <p:ph type="sldNum" sz="quarter" idx="12"/>
          </p:nvPr>
        </p:nvSpPr>
        <p:spPr/>
        <p:txBody>
          <a:bodyPr/>
          <a:lstStyle/>
          <a:p>
            <a:fld id="{970440E7-6EC3-4D22-82CC-383AB5DD1DC3}" type="slidenum">
              <a:rPr lang="es-ES" smtClean="0"/>
              <a:t>3</a:t>
            </a:fld>
            <a:endParaRPr lang="es-ES"/>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Tree>
    <p:extLst>
      <p:ext uri="{BB962C8B-B14F-4D97-AF65-F5344CB8AC3E}">
        <p14:creationId xmlns:p14="http://schemas.microsoft.com/office/powerpoint/2010/main" val="453214672"/>
      </p:ext>
    </p:extLst>
  </p:cSld>
  <p:clrMapOvr>
    <a:masterClrMapping/>
  </p:clrMapOvr>
  <p:transition spd="med">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89779" y="21145"/>
            <a:ext cx="6164442" cy="509774"/>
          </a:xfrm>
        </p:spPr>
        <p:txBody>
          <a:bodyPr>
            <a:noAutofit/>
          </a:bodyPr>
          <a:lstStyle/>
          <a:p>
            <a:pPr lvl="1" algn="ctr" rtl="0">
              <a:spcBef>
                <a:spcPct val="0"/>
              </a:spcBef>
            </a:pPr>
            <a:r>
              <a:rPr lang="es-ES" sz="1950" b="1" smtClean="0">
                <a:latin typeface="Times New Roman" pitchFamily="18" charset="0"/>
                <a:cs typeface="Times New Roman" pitchFamily="18" charset="0"/>
              </a:rPr>
              <a:t>SISTEMA SCADA DEL CMCH</a:t>
            </a:r>
            <a:endParaRPr lang="es-EC" sz="1950" b="1"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30</a:t>
            </a:fld>
            <a:endParaRPr lang="es-ES"/>
          </a:p>
        </p:txBody>
      </p:sp>
      <p:sp>
        <p:nvSpPr>
          <p:cNvPr id="4" name="Rectángulo 3"/>
          <p:cNvSpPr/>
          <p:nvPr/>
        </p:nvSpPr>
        <p:spPr>
          <a:xfrm>
            <a:off x="152400" y="530919"/>
            <a:ext cx="5048919" cy="1323439"/>
          </a:xfrm>
          <a:prstGeom prst="rect">
            <a:avLst/>
          </a:prstGeom>
        </p:spPr>
        <p:txBody>
          <a:bodyPr wrap="square">
            <a:spAutoFit/>
          </a:bodyPr>
          <a:lstStyle/>
          <a:p>
            <a:pPr algn="just">
              <a:spcBef>
                <a:spcPts val="1200"/>
              </a:spcBef>
              <a:spcAft>
                <a:spcPts val="1200"/>
              </a:spcAft>
            </a:pPr>
            <a:r>
              <a:rPr lang="es-ES" sz="1600" dirty="0">
                <a:latin typeface="Times New Roman" charset="0"/>
                <a:ea typeface="Times New Roman" charset="0"/>
              </a:rPr>
              <a:t>La plataforma SCADA del Centro de Monitoreo y Control Hidrocarburífero (CMCH) es un tipo de aplicación que está diseñado para proporcionar la comunicación y visualización de valores de los dispositivos de campo de los sujeto de control.</a:t>
            </a:r>
            <a:endParaRPr lang="es-ES_tradnl" sz="1600" dirty="0">
              <a:effectLst/>
              <a:latin typeface="Times New Roman" charset="0"/>
              <a:ea typeface="Times New Roman" charset="0"/>
            </a:endParaRPr>
          </a:p>
        </p:txBody>
      </p:sp>
      <p:pic>
        <p:nvPicPr>
          <p:cNvPr id="10" name="Imagen 9"/>
          <p:cNvPicPr>
            <a:picLocks noChangeAspect="1"/>
          </p:cNvPicPr>
          <p:nvPr/>
        </p:nvPicPr>
        <p:blipFill rotWithShape="1">
          <a:blip r:embed="rId3"/>
          <a:srcRect l="3334" r="2843" b="9328"/>
          <a:stretch/>
        </p:blipFill>
        <p:spPr>
          <a:xfrm>
            <a:off x="5201319" y="537520"/>
            <a:ext cx="3866481" cy="3939230"/>
          </a:xfrm>
          <a:prstGeom prst="rect">
            <a:avLst/>
          </a:prstGeom>
        </p:spPr>
      </p:pic>
      <p:graphicFrame>
        <p:nvGraphicFramePr>
          <p:cNvPr id="12" name="Diagrama 11"/>
          <p:cNvGraphicFramePr/>
          <p:nvPr>
            <p:extLst>
              <p:ext uri="{D42A27DB-BD31-4B8C-83A1-F6EECF244321}">
                <p14:modId xmlns:p14="http://schemas.microsoft.com/office/powerpoint/2010/main" val="637614824"/>
              </p:ext>
            </p:extLst>
          </p:nvPr>
        </p:nvGraphicFramePr>
        <p:xfrm>
          <a:off x="152399" y="1854358"/>
          <a:ext cx="5048919" cy="27493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7778885"/>
      </p:ext>
    </p:extLst>
  </p:cSld>
  <p:clrMapOvr>
    <a:masterClrMapping/>
  </p:clrMapOvr>
  <p:transition spd="med">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3489" y="39778"/>
            <a:ext cx="7197021" cy="509774"/>
          </a:xfrm>
        </p:spPr>
        <p:txBody>
          <a:bodyPr>
            <a:noAutofit/>
          </a:bodyPr>
          <a:lstStyle/>
          <a:p>
            <a:pPr lvl="1" algn="ctr" rtl="0">
              <a:spcBef>
                <a:spcPct val="0"/>
              </a:spcBef>
            </a:pPr>
            <a:r>
              <a:rPr lang="es-ES" sz="1950" b="1" smtClean="0">
                <a:latin typeface="Times New Roman" pitchFamily="18" charset="0"/>
                <a:cs typeface="Times New Roman" pitchFamily="18" charset="0"/>
              </a:rPr>
              <a:t>ARQUITECTURA DE LA PLATAFORMA </a:t>
            </a:r>
            <a:r>
              <a:rPr lang="es-ES" sz="1950" b="1" dirty="0" smtClean="0">
                <a:latin typeface="Times New Roman" pitchFamily="18" charset="0"/>
                <a:cs typeface="Times New Roman" pitchFamily="18" charset="0"/>
              </a:rPr>
              <a:t>SCADA DEL CMCH</a:t>
            </a:r>
            <a:endParaRPr lang="es-EC" sz="1950" b="1"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31</a:t>
            </a:fld>
            <a:endParaRPr lang="es-ES"/>
          </a:p>
        </p:txBody>
      </p:sp>
      <p:pic>
        <p:nvPicPr>
          <p:cNvPr id="11" name="Imagen 10" descr="../../../../Volumes/CMCHsha"/>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609" t="8372" r="26260" b="25576"/>
          <a:stretch/>
        </p:blipFill>
        <p:spPr bwMode="auto">
          <a:xfrm>
            <a:off x="3352800" y="532585"/>
            <a:ext cx="5695384" cy="3786303"/>
          </a:xfrm>
          <a:prstGeom prst="rect">
            <a:avLst/>
          </a:prstGeom>
          <a:noFill/>
          <a:ln>
            <a:noFill/>
          </a:ln>
          <a:extLst>
            <a:ext uri="{53640926-AAD7-44D8-BBD7-CCE9431645EC}">
              <a14:shadowObscured xmlns:a14="http://schemas.microsoft.com/office/drawing/2010/main"/>
            </a:ext>
          </a:extLst>
        </p:spPr>
      </p:pic>
      <p:sp>
        <p:nvSpPr>
          <p:cNvPr id="13" name="3 Rectángulo redondeado"/>
          <p:cNvSpPr/>
          <p:nvPr/>
        </p:nvSpPr>
        <p:spPr>
          <a:xfrm>
            <a:off x="152399" y="532585"/>
            <a:ext cx="3124201" cy="91044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150" b="1" dirty="0">
                <a:latin typeface="Times New Roman" charset="0"/>
                <a:ea typeface="Times New Roman" charset="0"/>
                <a:cs typeface="Times New Roman" charset="0"/>
              </a:rPr>
              <a:t>ASC: Área del sujeto de control.</a:t>
            </a:r>
          </a:p>
          <a:p>
            <a:pPr lvl="0" algn="just"/>
            <a:r>
              <a:rPr lang="es-ES" sz="1150" dirty="0" smtClean="0">
                <a:latin typeface="Times New Roman" charset="0"/>
                <a:ea typeface="Times New Roman" charset="0"/>
                <a:cs typeface="Times New Roman" charset="0"/>
              </a:rPr>
              <a:t>Conjunto </a:t>
            </a:r>
            <a:r>
              <a:rPr lang="es-ES" sz="1150" dirty="0">
                <a:latin typeface="Times New Roman" charset="0"/>
                <a:ea typeface="Times New Roman" charset="0"/>
                <a:cs typeface="Times New Roman" charset="0"/>
              </a:rPr>
              <a:t>de Hardware y software que permite recibir la información de las operaciones hidrocarburíferas desde campo y las entrega al sistema SCADA del CMCH en tiempo real.</a:t>
            </a:r>
          </a:p>
        </p:txBody>
      </p:sp>
      <p:sp>
        <p:nvSpPr>
          <p:cNvPr id="14" name="3 Rectángulo redondeado"/>
          <p:cNvSpPr/>
          <p:nvPr/>
        </p:nvSpPr>
        <p:spPr>
          <a:xfrm>
            <a:off x="152398" y="1518253"/>
            <a:ext cx="3124201" cy="7619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150" b="1" dirty="0">
                <a:latin typeface="Times New Roman" charset="0"/>
                <a:ea typeface="Times New Roman" charset="0"/>
                <a:cs typeface="Times New Roman" charset="0"/>
              </a:rPr>
              <a:t>SI: Servidor de interfaz.</a:t>
            </a:r>
          </a:p>
          <a:p>
            <a:pPr lvl="0" algn="just"/>
            <a:r>
              <a:rPr lang="es-ES" sz="1150" dirty="0" smtClean="0">
                <a:latin typeface="Times New Roman" charset="0"/>
                <a:ea typeface="Times New Roman" charset="0"/>
                <a:cs typeface="Times New Roman" charset="0"/>
              </a:rPr>
              <a:t>Conjunto </a:t>
            </a:r>
            <a:r>
              <a:rPr lang="es-ES" sz="1150" dirty="0">
                <a:latin typeface="Times New Roman" charset="0"/>
                <a:ea typeface="Times New Roman" charset="0"/>
                <a:cs typeface="Times New Roman" charset="0"/>
              </a:rPr>
              <a:t>de hardware y software que sirve de vínculo entre el área del sujeto de control y el servidor de aplicación</a:t>
            </a:r>
            <a:r>
              <a:rPr lang="es-ES" sz="1150" dirty="0" smtClean="0">
                <a:latin typeface="Times New Roman" charset="0"/>
                <a:ea typeface="Times New Roman" charset="0"/>
                <a:cs typeface="Times New Roman" charset="0"/>
              </a:rPr>
              <a:t>.</a:t>
            </a:r>
            <a:endParaRPr lang="es-ES" sz="1150" dirty="0">
              <a:latin typeface="Times New Roman" charset="0"/>
              <a:ea typeface="Times New Roman" charset="0"/>
              <a:cs typeface="Times New Roman" charset="0"/>
            </a:endParaRPr>
          </a:p>
        </p:txBody>
      </p:sp>
      <p:sp>
        <p:nvSpPr>
          <p:cNvPr id="15" name="3 Rectángulo redondeado"/>
          <p:cNvSpPr/>
          <p:nvPr/>
        </p:nvSpPr>
        <p:spPr>
          <a:xfrm>
            <a:off x="138439" y="2372473"/>
            <a:ext cx="3124201" cy="7123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150" b="1" dirty="0">
                <a:latin typeface="Times New Roman" charset="0"/>
                <a:ea typeface="Times New Roman" charset="0"/>
                <a:cs typeface="Times New Roman" charset="0"/>
              </a:rPr>
              <a:t>SA: Servidor de aplicación.</a:t>
            </a:r>
          </a:p>
          <a:p>
            <a:pPr lvl="0" algn="just"/>
            <a:r>
              <a:rPr lang="es-ES" sz="1150" dirty="0" smtClean="0">
                <a:latin typeface="Times New Roman" charset="0"/>
                <a:ea typeface="Times New Roman" charset="0"/>
                <a:cs typeface="Times New Roman" charset="0"/>
              </a:rPr>
              <a:t>Conjunto </a:t>
            </a:r>
            <a:r>
              <a:rPr lang="es-ES" sz="1150" dirty="0">
                <a:latin typeface="Times New Roman" charset="0"/>
                <a:ea typeface="Times New Roman" charset="0"/>
                <a:cs typeface="Times New Roman" charset="0"/>
              </a:rPr>
              <a:t>de hardware y software que recibe, almacena, procesa y publica  la información en tiempo real e histórica</a:t>
            </a:r>
            <a:r>
              <a:rPr lang="es-ES" sz="1150" dirty="0" smtClean="0">
                <a:latin typeface="Times New Roman" charset="0"/>
                <a:ea typeface="Times New Roman" charset="0"/>
                <a:cs typeface="Times New Roman" charset="0"/>
              </a:rPr>
              <a:t>.</a:t>
            </a:r>
            <a:endParaRPr lang="es-ES" sz="1150" dirty="0">
              <a:latin typeface="Times New Roman" charset="0"/>
              <a:ea typeface="Times New Roman" charset="0"/>
              <a:cs typeface="Times New Roman" charset="0"/>
            </a:endParaRPr>
          </a:p>
        </p:txBody>
      </p:sp>
      <p:sp>
        <p:nvSpPr>
          <p:cNvPr id="16" name="3 Rectángulo redondeado"/>
          <p:cNvSpPr/>
          <p:nvPr/>
        </p:nvSpPr>
        <p:spPr>
          <a:xfrm>
            <a:off x="138439" y="3177008"/>
            <a:ext cx="3124201" cy="139681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150" b="1" dirty="0">
                <a:latin typeface="Times New Roman" charset="0"/>
                <a:ea typeface="Times New Roman" charset="0"/>
                <a:cs typeface="Times New Roman" charset="0"/>
              </a:rPr>
              <a:t>CL: Clientes.</a:t>
            </a:r>
          </a:p>
          <a:p>
            <a:pPr lvl="0" algn="just"/>
            <a:r>
              <a:rPr lang="es-ES" sz="1150" dirty="0" smtClean="0">
                <a:latin typeface="Times New Roman" charset="0"/>
                <a:ea typeface="Times New Roman" charset="0"/>
                <a:cs typeface="Times New Roman" charset="0"/>
              </a:rPr>
              <a:t>Conjunto </a:t>
            </a:r>
            <a:r>
              <a:rPr lang="es-ES" sz="1150" dirty="0">
                <a:latin typeface="Times New Roman" charset="0"/>
                <a:ea typeface="Times New Roman" charset="0"/>
                <a:cs typeface="Times New Roman" charset="0"/>
              </a:rPr>
              <a:t>de hardware y software que permite acceder a la información de los servidores de aplicación, a través de un computador. En el Centro de Monitoreo y Control Hidrocarburífero existen nueve clientes con sus respectivos puntos de red, para poder comunicarse entre todos</a:t>
            </a:r>
            <a:r>
              <a:rPr lang="es-ES" sz="1150" dirty="0" smtClean="0">
                <a:latin typeface="Times New Roman" charset="0"/>
                <a:ea typeface="Times New Roman" charset="0"/>
                <a:cs typeface="Times New Roman" charset="0"/>
              </a:rPr>
              <a:t>.</a:t>
            </a:r>
            <a:endParaRPr lang="es-ES" sz="115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5467047"/>
      </p:ext>
    </p:extLst>
  </p:cSld>
  <p:clrMapOvr>
    <a:masterClrMapping/>
  </p:clrMapOvr>
  <p:transition spd="med">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3489" y="39778"/>
            <a:ext cx="7197021"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ARQUITECTURA DE COMUNICACIÓN DEL CMCH</a:t>
            </a:r>
            <a:endParaRPr lang="es-EC" sz="1950" b="1"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32</a:t>
            </a:fld>
            <a:endParaRPr lang="es-ES"/>
          </a:p>
        </p:txBody>
      </p:sp>
      <p:sp>
        <p:nvSpPr>
          <p:cNvPr id="16" name="3 Rectángulo redondeado"/>
          <p:cNvSpPr/>
          <p:nvPr/>
        </p:nvSpPr>
        <p:spPr>
          <a:xfrm>
            <a:off x="152400" y="1387752"/>
            <a:ext cx="3276600" cy="194599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r>
              <a:rPr lang="es-ES" sz="1150" dirty="0">
                <a:latin typeface="Times New Roman" charset="0"/>
                <a:ea typeface="Times New Roman" charset="0"/>
                <a:cs typeface="Times New Roman" charset="0"/>
              </a:rPr>
              <a:t>La comunicación que tienen los especialistas para que todos los clientes estén comunicados es través de redes LAN, Wireless, WLAN, fibra óptica entre otras. Actualmente la arquitectura de comunicación para el envío de datos desde la Planta de almacenamiento de GLP Monteverde y el Terminal de almacenamiento y despacho Chorrillo, a Plaza Lavi es la siguiente</a:t>
            </a:r>
            <a:r>
              <a:rPr lang="es-ES" sz="1150" dirty="0" smtClean="0">
                <a:latin typeface="Times New Roman" charset="0"/>
                <a:ea typeface="Times New Roman" charset="0"/>
                <a:cs typeface="Times New Roman" charset="0"/>
              </a:rPr>
              <a:t>:</a:t>
            </a:r>
            <a:endParaRPr lang="es-ES" sz="1150" dirty="0">
              <a:latin typeface="Times New Roman" charset="0"/>
              <a:ea typeface="Times New Roman" charset="0"/>
              <a:cs typeface="Times New Roman" charset="0"/>
            </a:endParaRPr>
          </a:p>
        </p:txBody>
      </p:sp>
      <p:pic>
        <p:nvPicPr>
          <p:cNvPr id="12" name="Imagen 11" descr="../TESIS/FOTOS%20TESIS/Captura%20de%20pantalla%202015-10-20%20a%20las%2016.17.17.jpg"/>
          <p:cNvPicPr/>
          <p:nvPr/>
        </p:nvPicPr>
        <p:blipFill rotWithShape="1">
          <a:blip r:embed="rId3">
            <a:extLst>
              <a:ext uri="{28A0092B-C50C-407E-A947-70E740481C1C}">
                <a14:useLocalDpi xmlns:a14="http://schemas.microsoft.com/office/drawing/2010/main" val="0"/>
              </a:ext>
            </a:extLst>
          </a:blip>
          <a:srcRect l="8567" t="3037" r="3882" b="10193"/>
          <a:stretch/>
        </p:blipFill>
        <p:spPr bwMode="auto">
          <a:xfrm>
            <a:off x="3505200" y="549552"/>
            <a:ext cx="5410200" cy="36223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2401052"/>
      </p:ext>
    </p:extLst>
  </p:cSld>
  <p:clrMapOvr>
    <a:masterClrMapping/>
  </p:clrMapOvr>
  <p:transition spd="med">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3489" y="39778"/>
            <a:ext cx="7197021"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NORMAS PARA LA DIAGRAMACIÓN</a:t>
            </a:r>
            <a:endParaRPr lang="es-EC" sz="1950" b="1"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33</a:t>
            </a:fld>
            <a:endParaRPr lang="es-ES"/>
          </a:p>
        </p:txBody>
      </p:sp>
      <p:sp>
        <p:nvSpPr>
          <p:cNvPr id="35" name="Rectángulo 34"/>
          <p:cNvSpPr>
            <a:spLocks noChangeArrowheads="1"/>
          </p:cNvSpPr>
          <p:nvPr/>
        </p:nvSpPr>
        <p:spPr bwMode="auto">
          <a:xfrm>
            <a:off x="5183188" y="10606088"/>
            <a:ext cx="531812" cy="117475"/>
          </a:xfrm>
          <a:prstGeom prst="rect">
            <a:avLst/>
          </a:prstGeom>
          <a:solidFill>
            <a:srgbClr val="784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36" name="Rectángulo 35"/>
          <p:cNvSpPr>
            <a:spLocks noChangeArrowheads="1"/>
          </p:cNvSpPr>
          <p:nvPr/>
        </p:nvSpPr>
        <p:spPr bwMode="auto">
          <a:xfrm>
            <a:off x="5183188" y="9931400"/>
            <a:ext cx="531812" cy="117475"/>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37" name="Rectángulo 36"/>
          <p:cNvSpPr>
            <a:spLocks noChangeArrowheads="1"/>
          </p:cNvSpPr>
          <p:nvPr/>
        </p:nvSpPr>
        <p:spPr bwMode="auto">
          <a:xfrm>
            <a:off x="5183188" y="10771188"/>
            <a:ext cx="531812" cy="1174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38" name="Rectángulo 37"/>
          <p:cNvSpPr>
            <a:spLocks noChangeArrowheads="1"/>
          </p:cNvSpPr>
          <p:nvPr/>
        </p:nvSpPr>
        <p:spPr bwMode="auto">
          <a:xfrm>
            <a:off x="5183188" y="9594850"/>
            <a:ext cx="531812" cy="1158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39" name="Rectángulo 38"/>
          <p:cNvSpPr>
            <a:spLocks noChangeArrowheads="1"/>
          </p:cNvSpPr>
          <p:nvPr/>
        </p:nvSpPr>
        <p:spPr bwMode="auto">
          <a:xfrm>
            <a:off x="5183188" y="9432925"/>
            <a:ext cx="531812" cy="115888"/>
          </a:xfrm>
          <a:prstGeom prst="rect">
            <a:avLst/>
          </a:prstGeom>
          <a:solidFill>
            <a:srgbClr val="008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40" name="Rectángulo 39"/>
          <p:cNvSpPr>
            <a:spLocks noChangeArrowheads="1"/>
          </p:cNvSpPr>
          <p:nvPr/>
        </p:nvSpPr>
        <p:spPr bwMode="auto">
          <a:xfrm>
            <a:off x="5181600" y="10269538"/>
            <a:ext cx="531813" cy="117475"/>
          </a:xfrm>
          <a:prstGeom prst="rect">
            <a:avLst/>
          </a:prstGeom>
          <a:solidFill>
            <a:srgbClr val="F0F000"/>
          </a:solidFill>
          <a:ln>
            <a:noFill/>
          </a:ln>
        </p:spPr>
        <p:txBody>
          <a:bodyPr rot="0" vert="horz" wrap="square" lIns="91440" tIns="45720" rIns="91440" bIns="45720" anchor="t" anchorCtr="0" upright="1">
            <a:noAutofit/>
          </a:bodyPr>
          <a:lstStyle/>
          <a:p>
            <a:endParaRPr lang="es-ES_tradnl"/>
          </a:p>
        </p:txBody>
      </p:sp>
      <p:sp>
        <p:nvSpPr>
          <p:cNvPr id="41" name="Rectángulo 40"/>
          <p:cNvSpPr>
            <a:spLocks noChangeArrowheads="1"/>
          </p:cNvSpPr>
          <p:nvPr/>
        </p:nvSpPr>
        <p:spPr bwMode="auto">
          <a:xfrm>
            <a:off x="5184775" y="10101263"/>
            <a:ext cx="531813" cy="117475"/>
          </a:xfrm>
          <a:prstGeom prst="rect">
            <a:avLst/>
          </a:prstGeom>
          <a:solidFill>
            <a:srgbClr val="8C8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42" name="Rectángulo 41"/>
          <p:cNvSpPr>
            <a:spLocks noChangeArrowheads="1"/>
          </p:cNvSpPr>
          <p:nvPr/>
        </p:nvSpPr>
        <p:spPr bwMode="auto">
          <a:xfrm>
            <a:off x="5192713" y="10423525"/>
            <a:ext cx="531812" cy="1174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pic>
        <p:nvPicPr>
          <p:cNvPr id="43" name="Imagen 42"/>
          <p:cNvPicPr>
            <a:picLocks noChangeAspect="1"/>
          </p:cNvPicPr>
          <p:nvPr/>
        </p:nvPicPr>
        <p:blipFill rotWithShape="1">
          <a:blip r:embed="rId3"/>
          <a:srcRect r="5022" b="23550"/>
          <a:stretch/>
        </p:blipFill>
        <p:spPr>
          <a:xfrm>
            <a:off x="4430583" y="483950"/>
            <a:ext cx="4343400" cy="1412598"/>
          </a:xfrm>
          <a:prstGeom prst="rect">
            <a:avLst/>
          </a:prstGeom>
        </p:spPr>
      </p:pic>
      <p:pic>
        <p:nvPicPr>
          <p:cNvPr id="52" name="Imagen 51"/>
          <p:cNvPicPr>
            <a:picLocks noChangeAspect="1"/>
          </p:cNvPicPr>
          <p:nvPr/>
        </p:nvPicPr>
        <p:blipFill rotWithShape="1">
          <a:blip r:embed="rId4"/>
          <a:srcRect b="24617"/>
          <a:stretch/>
        </p:blipFill>
        <p:spPr>
          <a:xfrm>
            <a:off x="4430583" y="1910974"/>
            <a:ext cx="4343400" cy="1412598"/>
          </a:xfrm>
          <a:prstGeom prst="rect">
            <a:avLst/>
          </a:prstGeom>
        </p:spPr>
      </p:pic>
      <p:sp>
        <p:nvSpPr>
          <p:cNvPr id="59" name="3 Rectángulo redondeado"/>
          <p:cNvSpPr/>
          <p:nvPr/>
        </p:nvSpPr>
        <p:spPr>
          <a:xfrm>
            <a:off x="68120" y="842083"/>
            <a:ext cx="4156075" cy="7987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200" b="1" dirty="0">
                <a:latin typeface="Times New Roman" charset="0"/>
                <a:ea typeface="Times New Roman" charset="0"/>
                <a:cs typeface="Times New Roman" charset="0"/>
              </a:rPr>
              <a:t>Líneas: </a:t>
            </a:r>
            <a:r>
              <a:rPr lang="es-ES_tradnl" sz="1200" dirty="0">
                <a:latin typeface="Times New Roman" charset="0"/>
                <a:ea typeface="Times New Roman" charset="0"/>
                <a:cs typeface="Times New Roman" charset="0"/>
              </a:rPr>
              <a:t>El color de las líneas que representan las tuberías a través de las que circulan los diferentes fluidos deben guardar referencia a la siguiente tabla; misma que define cada color en base a la técnica RGB.</a:t>
            </a:r>
          </a:p>
        </p:txBody>
      </p:sp>
      <p:sp>
        <p:nvSpPr>
          <p:cNvPr id="60" name="3 Rectángulo redondeado"/>
          <p:cNvSpPr/>
          <p:nvPr/>
        </p:nvSpPr>
        <p:spPr>
          <a:xfrm>
            <a:off x="68121" y="2059299"/>
            <a:ext cx="4156075" cy="94600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200" b="1" dirty="0">
                <a:latin typeface="Times New Roman" charset="0"/>
                <a:ea typeface="Times New Roman" charset="0"/>
                <a:cs typeface="Times New Roman" charset="0"/>
              </a:rPr>
              <a:t>Texto:</a:t>
            </a:r>
            <a:r>
              <a:rPr lang="es-ES_tradnl" sz="1200" dirty="0">
                <a:latin typeface="Times New Roman" charset="0"/>
                <a:ea typeface="Times New Roman" charset="0"/>
                <a:cs typeface="Times New Roman" charset="0"/>
              </a:rPr>
              <a:t> Todas las letras utilizadas deberán estar en mayúsculas, incluyendo aquellas que describan unidades de ingeniería. Para los indicadores de variables y unidades de ingeniería el tipo de letra deberá ser ARIAL sin negrilla; para el resto del texto se utilizará ARIAL con negrilla. </a:t>
            </a:r>
          </a:p>
        </p:txBody>
      </p:sp>
      <p:sp>
        <p:nvSpPr>
          <p:cNvPr id="72" name="3 Rectángulo redondeado"/>
          <p:cNvSpPr/>
          <p:nvPr/>
        </p:nvSpPr>
        <p:spPr>
          <a:xfrm>
            <a:off x="68120" y="3295988"/>
            <a:ext cx="8923480" cy="10566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100" dirty="0">
                <a:latin typeface="Times New Roman" charset="0"/>
                <a:ea typeface="Times New Roman" charset="0"/>
                <a:cs typeface="Times New Roman" charset="0"/>
              </a:rPr>
              <a:t>Para aquellas unidades, equipos e instrumentos que necesiten representar el estado de Stand </a:t>
            </a:r>
            <a:r>
              <a:rPr lang="es-ES_tradnl" sz="1100" dirty="0" err="1">
                <a:latin typeface="Times New Roman" charset="0"/>
                <a:ea typeface="Times New Roman" charset="0"/>
                <a:cs typeface="Times New Roman" charset="0"/>
              </a:rPr>
              <a:t>by</a:t>
            </a:r>
            <a:r>
              <a:rPr lang="es-ES_tradnl" sz="1100" dirty="0">
                <a:latin typeface="Times New Roman" charset="0"/>
                <a:ea typeface="Times New Roman" charset="0"/>
                <a:cs typeface="Times New Roman" charset="0"/>
              </a:rPr>
              <a:t> – OFF – CLOSED; se utilizará la siguiente composición de color: Rojo = 240, Verde = 0, Azul = 0. </a:t>
            </a:r>
          </a:p>
          <a:p>
            <a:pPr algn="just"/>
            <a:r>
              <a:rPr lang="es-ES_tradnl" sz="1100" dirty="0">
                <a:latin typeface="Times New Roman" charset="0"/>
                <a:ea typeface="Times New Roman" charset="0"/>
                <a:cs typeface="Times New Roman" charset="0"/>
              </a:rPr>
              <a:t>El relleno de las barras que representan los niveles de producto en los diferentes depósitos de almacenamiento deberán tener el mismo color, o guardar coherencia con el color de las líneas que llegan y salen de los mismos.</a:t>
            </a:r>
          </a:p>
          <a:p>
            <a:pPr algn="just"/>
            <a:r>
              <a:rPr lang="es-ES_tradnl" sz="1100" dirty="0">
                <a:latin typeface="Times New Roman" charset="0"/>
                <a:ea typeface="Times New Roman" charset="0"/>
                <a:cs typeface="Times New Roman" charset="0"/>
              </a:rPr>
              <a:t>Para aquellas unidades, equipos e instrumentos que necesiten representar el estado de Operación – ON – OPEN; se utilizará la siguiente composición de color: Rojo = 0, Verde = 240, Azul = 0</a:t>
            </a:r>
            <a:r>
              <a:rPr lang="es-ES_tradnl" sz="1100" dirty="0" smtClean="0">
                <a:latin typeface="Times New Roman" charset="0"/>
                <a:ea typeface="Times New Roman" charset="0"/>
                <a:cs typeface="Times New Roman" charset="0"/>
              </a:rPr>
              <a:t>.</a:t>
            </a:r>
            <a:endParaRPr lang="es-ES_tradnl" sz="11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99479929"/>
      </p:ext>
    </p:extLst>
  </p:cSld>
  <p:clrMapOvr>
    <a:masterClrMapping/>
  </p:clrMapOvr>
  <p:transition spd="med">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3489" y="39778"/>
            <a:ext cx="7197021"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NORMAS PARA LA DIAGRAMACIÓN</a:t>
            </a:r>
            <a:endParaRPr lang="es-EC" sz="1950" b="1" dirty="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34</a:t>
            </a:fld>
            <a:endParaRPr lang="es-ES"/>
          </a:p>
        </p:txBody>
      </p:sp>
      <p:sp>
        <p:nvSpPr>
          <p:cNvPr id="35" name="Rectángulo 34"/>
          <p:cNvSpPr>
            <a:spLocks noChangeArrowheads="1"/>
          </p:cNvSpPr>
          <p:nvPr/>
        </p:nvSpPr>
        <p:spPr bwMode="auto">
          <a:xfrm>
            <a:off x="5183188" y="10606088"/>
            <a:ext cx="531812" cy="117475"/>
          </a:xfrm>
          <a:prstGeom prst="rect">
            <a:avLst/>
          </a:prstGeom>
          <a:solidFill>
            <a:srgbClr val="784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36" name="Rectángulo 35"/>
          <p:cNvSpPr>
            <a:spLocks noChangeArrowheads="1"/>
          </p:cNvSpPr>
          <p:nvPr/>
        </p:nvSpPr>
        <p:spPr bwMode="auto">
          <a:xfrm>
            <a:off x="5183188" y="9931400"/>
            <a:ext cx="531812" cy="117475"/>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37" name="Rectángulo 36"/>
          <p:cNvSpPr>
            <a:spLocks noChangeArrowheads="1"/>
          </p:cNvSpPr>
          <p:nvPr/>
        </p:nvSpPr>
        <p:spPr bwMode="auto">
          <a:xfrm>
            <a:off x="5183188" y="10771188"/>
            <a:ext cx="531812" cy="1174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38" name="Rectángulo 37"/>
          <p:cNvSpPr>
            <a:spLocks noChangeArrowheads="1"/>
          </p:cNvSpPr>
          <p:nvPr/>
        </p:nvSpPr>
        <p:spPr bwMode="auto">
          <a:xfrm>
            <a:off x="5183188" y="9594850"/>
            <a:ext cx="531812" cy="1158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39" name="Rectángulo 38"/>
          <p:cNvSpPr>
            <a:spLocks noChangeArrowheads="1"/>
          </p:cNvSpPr>
          <p:nvPr/>
        </p:nvSpPr>
        <p:spPr bwMode="auto">
          <a:xfrm>
            <a:off x="5183188" y="9432925"/>
            <a:ext cx="531812" cy="115888"/>
          </a:xfrm>
          <a:prstGeom prst="rect">
            <a:avLst/>
          </a:prstGeom>
          <a:solidFill>
            <a:srgbClr val="008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40" name="Rectángulo 39"/>
          <p:cNvSpPr>
            <a:spLocks noChangeArrowheads="1"/>
          </p:cNvSpPr>
          <p:nvPr/>
        </p:nvSpPr>
        <p:spPr bwMode="auto">
          <a:xfrm>
            <a:off x="5181600" y="10269538"/>
            <a:ext cx="531813" cy="117475"/>
          </a:xfrm>
          <a:prstGeom prst="rect">
            <a:avLst/>
          </a:prstGeom>
          <a:solidFill>
            <a:srgbClr val="F0F000"/>
          </a:solidFill>
          <a:ln>
            <a:noFill/>
          </a:ln>
        </p:spPr>
        <p:txBody>
          <a:bodyPr rot="0" vert="horz" wrap="square" lIns="91440" tIns="45720" rIns="91440" bIns="45720" anchor="t" anchorCtr="0" upright="1">
            <a:noAutofit/>
          </a:bodyPr>
          <a:lstStyle/>
          <a:p>
            <a:endParaRPr lang="es-ES_tradnl"/>
          </a:p>
        </p:txBody>
      </p:sp>
      <p:sp>
        <p:nvSpPr>
          <p:cNvPr id="41" name="Rectángulo 40"/>
          <p:cNvSpPr>
            <a:spLocks noChangeArrowheads="1"/>
          </p:cNvSpPr>
          <p:nvPr/>
        </p:nvSpPr>
        <p:spPr bwMode="auto">
          <a:xfrm>
            <a:off x="5184775" y="10101263"/>
            <a:ext cx="531813" cy="117475"/>
          </a:xfrm>
          <a:prstGeom prst="rect">
            <a:avLst/>
          </a:prstGeom>
          <a:solidFill>
            <a:srgbClr val="8C8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sp>
        <p:nvSpPr>
          <p:cNvPr id="42" name="Rectángulo 41"/>
          <p:cNvSpPr>
            <a:spLocks noChangeArrowheads="1"/>
          </p:cNvSpPr>
          <p:nvPr/>
        </p:nvSpPr>
        <p:spPr bwMode="auto">
          <a:xfrm>
            <a:off x="5192713" y="10423525"/>
            <a:ext cx="531812" cy="1174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ES_tradnl"/>
          </a:p>
        </p:txBody>
      </p:sp>
      <p:pic>
        <p:nvPicPr>
          <p:cNvPr id="4" name="Imagen 3"/>
          <p:cNvPicPr>
            <a:picLocks noChangeAspect="1"/>
          </p:cNvPicPr>
          <p:nvPr/>
        </p:nvPicPr>
        <p:blipFill rotWithShape="1">
          <a:blip r:embed="rId3">
            <a:lum bright="-40000" contrast="-20000"/>
          </a:blip>
          <a:srcRect r="41422"/>
          <a:stretch/>
        </p:blipFill>
        <p:spPr>
          <a:xfrm>
            <a:off x="-5281" y="504205"/>
            <a:ext cx="3129481" cy="4135105"/>
          </a:xfrm>
          <a:prstGeom prst="rect">
            <a:avLst/>
          </a:prstGeom>
        </p:spPr>
      </p:pic>
      <p:pic>
        <p:nvPicPr>
          <p:cNvPr id="46" name="Imagen 45"/>
          <p:cNvPicPr/>
          <p:nvPr/>
        </p:nvPicPr>
        <p:blipFill>
          <a:blip r:embed="rId4" cstate="print"/>
          <a:srcRect/>
          <a:stretch>
            <a:fillRect/>
          </a:stretch>
        </p:blipFill>
        <p:spPr bwMode="auto">
          <a:xfrm>
            <a:off x="3200400" y="1732353"/>
            <a:ext cx="5867400" cy="2650737"/>
          </a:xfrm>
          <a:prstGeom prst="rect">
            <a:avLst/>
          </a:prstGeom>
          <a:noFill/>
          <a:ln w="9525">
            <a:noFill/>
            <a:miter lim="800000"/>
            <a:headEnd/>
            <a:tailEnd/>
          </a:ln>
        </p:spPr>
      </p:pic>
      <p:sp>
        <p:nvSpPr>
          <p:cNvPr id="47" name="3 Rectángulo redondeado"/>
          <p:cNvSpPr/>
          <p:nvPr/>
        </p:nvSpPr>
        <p:spPr>
          <a:xfrm>
            <a:off x="3200400" y="533966"/>
            <a:ext cx="5867400" cy="116845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200" b="1" dirty="0">
                <a:latin typeface="Times New Roman" charset="0"/>
                <a:ea typeface="Times New Roman" charset="0"/>
                <a:cs typeface="Times New Roman" charset="0"/>
              </a:rPr>
              <a:t>Diseño de la interfaz y Pantallas:</a:t>
            </a:r>
            <a:r>
              <a:rPr lang="es-ES_tradnl" sz="1200" dirty="0">
                <a:latin typeface="Times New Roman" charset="0"/>
                <a:ea typeface="Times New Roman" charset="0"/>
                <a:cs typeface="Times New Roman" charset="0"/>
              </a:rPr>
              <a:t> El tamaño de la pantalla deberá ser </a:t>
            </a:r>
            <a:r>
              <a:rPr lang="es-ES_tradnl" sz="1200" dirty="0" err="1">
                <a:latin typeface="Times New Roman" charset="0"/>
                <a:ea typeface="Times New Roman" charset="0"/>
                <a:cs typeface="Times New Roman" charset="0"/>
              </a:rPr>
              <a:t>width</a:t>
            </a:r>
            <a:r>
              <a:rPr lang="es-ES_tradnl" sz="1200" dirty="0">
                <a:latin typeface="Times New Roman" charset="0"/>
                <a:ea typeface="Times New Roman" charset="0"/>
                <a:cs typeface="Times New Roman" charset="0"/>
              </a:rPr>
              <a:t> = 1680, </a:t>
            </a:r>
            <a:r>
              <a:rPr lang="es-ES_tradnl" sz="1200" dirty="0" err="1">
                <a:latin typeface="Times New Roman" charset="0"/>
                <a:ea typeface="Times New Roman" charset="0"/>
                <a:cs typeface="Times New Roman" charset="0"/>
              </a:rPr>
              <a:t>height</a:t>
            </a:r>
            <a:r>
              <a:rPr lang="es-ES_tradnl" sz="1200" dirty="0">
                <a:latin typeface="Times New Roman" charset="0"/>
                <a:ea typeface="Times New Roman" charset="0"/>
                <a:cs typeface="Times New Roman" charset="0"/>
              </a:rPr>
              <a:t> = 1050. La interfaz estará dividida horizontalmente en 3 áreas: Área 1; asignada para la descripción del nombre del Sujeto de Control, estación, proceso, subproceso, título de la pantalla, fecha y hora, Área 2; de visualización, desplegará el  esquemático del proceso seleccionado en el menú principal, Área 3; del menú principal, incluirá los vínculos que permitan acceder a cada una de las pantallas del proceso.</a:t>
            </a:r>
          </a:p>
        </p:txBody>
      </p:sp>
    </p:spTree>
    <p:extLst>
      <p:ext uri="{BB962C8B-B14F-4D97-AF65-F5344CB8AC3E}">
        <p14:creationId xmlns:p14="http://schemas.microsoft.com/office/powerpoint/2010/main" val="1818120545"/>
      </p:ext>
    </p:extLst>
  </p:cSld>
  <p:clrMapOvr>
    <a:masterClrMapping/>
  </p:clrMapOvr>
  <p:transition spd="med">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280" b="1" dirty="0" smtClean="0">
                <a:latin typeface="Times New Roman" pitchFamily="18" charset="0"/>
                <a:cs typeface="Times New Roman" pitchFamily="18" charset="0"/>
              </a:rPr>
              <a:t>PROCESO: PANTALLA GENERAL </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35</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4953000" y="1276351"/>
            <a:ext cx="4038600" cy="259057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300" dirty="0">
                <a:latin typeface="Times New Roman" charset="0"/>
                <a:ea typeface="Times New Roman" charset="0"/>
                <a:cs typeface="Times New Roman" charset="0"/>
              </a:rPr>
              <a:t>Esta pantalla es el Overview general del CMCH donde se pueden observar todos los sujetos de control que actualmente se encuentran integrados a la Agencia de Regulación y Control Hidrocarburífero (ARCH). A través de esta pantalla se puede acceder a todos los procesos que se tienen instalados en campo, por lo que es importante que cada una de las empresas que realicen actividades hidrocarburíferas se integren al SCADA del Centro de Monitoreo. Dentro de la pantalla principal ya se encuentran los nombres de Monteverde y El Chorrillo integrados en el presente proyecto de investigación</a:t>
            </a:r>
            <a:r>
              <a:rPr lang="es-ES_tradnl" sz="1300" dirty="0" smtClean="0">
                <a:latin typeface="Times New Roman" charset="0"/>
                <a:ea typeface="Times New Roman" charset="0"/>
                <a:cs typeface="Times New Roman" charset="0"/>
              </a:rPr>
              <a:t>.</a:t>
            </a:r>
            <a:endParaRPr lang="es-ES_tradnl" sz="1300" dirty="0">
              <a:latin typeface="Times New Roman" charset="0"/>
              <a:ea typeface="Times New Roman" charset="0"/>
              <a:cs typeface="Times New Roman" charset="0"/>
            </a:endParaRPr>
          </a:p>
        </p:txBody>
      </p:sp>
      <p:pic>
        <p:nvPicPr>
          <p:cNvPr id="11" name="Picture 34"/>
          <p:cNvPicPr/>
          <p:nvPr/>
        </p:nvPicPr>
        <p:blipFill>
          <a:blip r:embed="rId3"/>
          <a:srcRect/>
          <a:stretch>
            <a:fillRect/>
          </a:stretch>
        </p:blipFill>
        <p:spPr bwMode="auto">
          <a:xfrm>
            <a:off x="88900" y="527703"/>
            <a:ext cx="4787900" cy="4101447"/>
          </a:xfrm>
          <a:prstGeom prst="rect">
            <a:avLst/>
          </a:prstGeom>
          <a:noFill/>
          <a:ln w="9525">
            <a:noFill/>
            <a:miter lim="800000"/>
            <a:headEnd/>
            <a:tailEnd/>
          </a:ln>
        </p:spPr>
      </p:pic>
    </p:spTree>
    <p:extLst>
      <p:ext uri="{BB962C8B-B14F-4D97-AF65-F5344CB8AC3E}">
        <p14:creationId xmlns:p14="http://schemas.microsoft.com/office/powerpoint/2010/main" val="53809418"/>
      </p:ext>
    </p:extLst>
  </p:cSld>
  <p:clrMapOvr>
    <a:masterClrMapping/>
  </p:clrMapOvr>
  <p:transition spd="med">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dirty="0" smtClean="0">
                <a:latin typeface="Times New Roman" pitchFamily="18" charset="0"/>
                <a:cs typeface="Times New Roman" pitchFamily="18" charset="0"/>
              </a:rPr>
              <a:t>DIAGRAMACIÓN DE PROCESOS</a:t>
            </a:r>
            <a:endParaRPr lang="es-EC" dirty="0">
              <a:latin typeface="Times New Roman" pitchFamily="18" charset="0"/>
              <a:cs typeface="Times New Roman" pitchFamily="18" charset="0"/>
            </a:endParaRPr>
          </a:p>
        </p:txBody>
      </p:sp>
      <p:sp>
        <p:nvSpPr>
          <p:cNvPr id="2" name="1 Título"/>
          <p:cNvSpPr>
            <a:spLocks noGrp="1"/>
          </p:cNvSpPr>
          <p:nvPr>
            <p:ph type="ctrTitle"/>
          </p:nvPr>
        </p:nvSpPr>
        <p:spPr/>
        <p:txBody>
          <a:bodyPr>
            <a:normAutofit fontScale="90000"/>
          </a:bodyPr>
          <a:lstStyle/>
          <a:p>
            <a:r>
              <a:rPr lang="es-ES" dirty="0" smtClean="0">
                <a:latin typeface="Times New Roman" pitchFamily="18" charset="0"/>
                <a:cs typeface="Times New Roman" pitchFamily="18" charset="0"/>
              </a:rPr>
              <a:t>PLANTA DE ALMACENAMIENTO DE GAS LICUADO DE PETRÓLEO MONTEVERDE</a:t>
            </a:r>
            <a:endParaRPr lang="es-ES" dirty="0">
              <a:latin typeface="Times New Roman" pitchFamily="18" charset="0"/>
              <a:cs typeface="Times New Roman" pitchFamily="18" charset="0"/>
            </a:endParaRPr>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36</a:t>
            </a:fld>
            <a:endParaRPr lang="es-ES"/>
          </a:p>
        </p:txBody>
      </p:sp>
    </p:spTree>
    <p:extLst>
      <p:ext uri="{BB962C8B-B14F-4D97-AF65-F5344CB8AC3E}">
        <p14:creationId xmlns:p14="http://schemas.microsoft.com/office/powerpoint/2010/main" val="18366078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280" b="1" dirty="0" smtClean="0">
                <a:latin typeface="Times New Roman" pitchFamily="18" charset="0"/>
                <a:cs typeface="Times New Roman" pitchFamily="18" charset="0"/>
              </a:rPr>
              <a:t>PROCESO</a:t>
            </a:r>
            <a:r>
              <a:rPr lang="es-ES" sz="1280" b="1" smtClean="0">
                <a:latin typeface="Times New Roman" pitchFamily="18" charset="0"/>
                <a:cs typeface="Times New Roman" pitchFamily="18" charset="0"/>
              </a:rPr>
              <a:t>: OVERVIEW PLANTA DE ALMACENAMIENTO DE GAS LICUADO DE PETRÓLEO MONTEVERDE</a:t>
            </a:r>
            <a:endParaRPr lang="es-ES" sz="1280" b="1" dirty="0" smtClean="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37</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4"/>
            <a:ext cx="4038600" cy="257988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300" dirty="0">
                <a:latin typeface="Times New Roman" charset="0"/>
                <a:ea typeface="Times New Roman" charset="0"/>
                <a:cs typeface="Times New Roman" charset="0"/>
              </a:rPr>
              <a:t>En el Overview de la Planta de Almacenamiento de gas licuado de petróleo Monteverde se encuentra el resumen de los procesos, cuyos equipos principales se puede ver en la tabla 11. </a:t>
            </a:r>
          </a:p>
          <a:p>
            <a:pPr algn="just"/>
            <a:r>
              <a:rPr lang="es-ES_tradnl" sz="1300" dirty="0">
                <a:latin typeface="Times New Roman" charset="0"/>
                <a:ea typeface="Times New Roman" charset="0"/>
                <a:cs typeface="Times New Roman" charset="0"/>
              </a:rPr>
              <a:t>     Hay dos formas de acceder a cada proceso diagramado: la primera forma es a través del menú que se encuentra en la parte inferior de la pantalla, la cual contiene macros y parámetros que nos permitirán navegar a la pantalla seleccionada y la segunda forma es a través del Overview de Monteverde en la cual en cada proceso existe un vínculo que nos permitirá navegar a todos los procesos</a:t>
            </a:r>
            <a:r>
              <a:rPr lang="es-ES_tradnl" sz="1300" dirty="0" smtClean="0">
                <a:latin typeface="Times New Roman" charset="0"/>
                <a:ea typeface="Times New Roman" charset="0"/>
                <a:cs typeface="Times New Roman" charset="0"/>
              </a:rPr>
              <a:t>.</a:t>
            </a:r>
            <a:endParaRPr lang="es-ES_tradnl" sz="1300" dirty="0">
              <a:latin typeface="Times New Roman" charset="0"/>
              <a:ea typeface="Times New Roman" charset="0"/>
              <a:cs typeface="Times New Roman" charset="0"/>
            </a:endParaRPr>
          </a:p>
        </p:txBody>
      </p:sp>
      <p:pic>
        <p:nvPicPr>
          <p:cNvPr id="59" name="Picture 37"/>
          <p:cNvPicPr/>
          <p:nvPr/>
        </p:nvPicPr>
        <p:blipFill>
          <a:blip r:embed="rId3"/>
          <a:srcRect/>
          <a:stretch>
            <a:fillRect/>
          </a:stretch>
        </p:blipFill>
        <p:spPr bwMode="auto">
          <a:xfrm>
            <a:off x="76200" y="527703"/>
            <a:ext cx="4876800" cy="4101447"/>
          </a:xfrm>
          <a:prstGeom prst="rect">
            <a:avLst/>
          </a:prstGeom>
          <a:noFill/>
          <a:ln w="9525">
            <a:noFill/>
            <a:miter lim="800000"/>
            <a:headEnd/>
            <a:tailEnd/>
          </a:ln>
        </p:spPr>
      </p:pic>
      <p:pic>
        <p:nvPicPr>
          <p:cNvPr id="61" name="Imagen 60"/>
          <p:cNvPicPr>
            <a:picLocks noChangeAspect="1"/>
          </p:cNvPicPr>
          <p:nvPr/>
        </p:nvPicPr>
        <p:blipFill>
          <a:blip r:embed="rId4"/>
          <a:stretch>
            <a:fillRect/>
          </a:stretch>
        </p:blipFill>
        <p:spPr>
          <a:xfrm>
            <a:off x="4921250" y="3178092"/>
            <a:ext cx="4254500" cy="1588218"/>
          </a:xfrm>
          <a:prstGeom prst="rect">
            <a:avLst/>
          </a:prstGeom>
        </p:spPr>
      </p:pic>
    </p:spTree>
    <p:extLst>
      <p:ext uri="{BB962C8B-B14F-4D97-AF65-F5344CB8AC3E}">
        <p14:creationId xmlns:p14="http://schemas.microsoft.com/office/powerpoint/2010/main" val="320511932"/>
      </p:ext>
    </p:extLst>
  </p:cSld>
  <p:clrMapOvr>
    <a:masterClrMapping/>
  </p:clrMapOvr>
  <p:transition spd="med">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BRAZOS DE CARGA</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38</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4"/>
            <a:ext cx="4038600" cy="291687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780" dirty="0">
                <a:latin typeface="Times New Roman" charset="0"/>
                <a:ea typeface="Times New Roman" charset="0"/>
                <a:cs typeface="Times New Roman" charset="0"/>
              </a:rPr>
              <a:t>El proceso de esta pantalla comprende los equipos de carga/descarga de propano y butano instalados en muelle, ubicado aproximadamente a 2,500 m de la planta de almacenamiento refrigerado. El sistema consta de dos brazos de carga de propano/butano que operan de modo independiente, cada uno con una línea de líquido y una de vapor.</a:t>
            </a:r>
            <a:endParaRPr lang="es-ES_tradnl" sz="780" dirty="0">
              <a:latin typeface="Times New Roman" charset="0"/>
              <a:ea typeface="Times New Roman" charset="0"/>
              <a:cs typeface="Times New Roman" charset="0"/>
            </a:endParaRPr>
          </a:p>
          <a:p>
            <a:pPr algn="just"/>
            <a:r>
              <a:rPr lang="es-ES" sz="780" dirty="0">
                <a:latin typeface="Times New Roman" charset="0"/>
                <a:ea typeface="Times New Roman" charset="0"/>
                <a:cs typeface="Times New Roman" charset="0"/>
              </a:rPr>
              <a:t>     La operación de descarga de propano desde el buque se realiza por el circuito “A”, por el brazo de carga (BC-0201A) y por la bomba elevadora de presión Booster (B-0310A), en la línea de ingreso de propano se encuentra un transmisor de presión y uno de temperatura.</a:t>
            </a:r>
            <a:endParaRPr lang="es-ES_tradnl" sz="780" dirty="0">
              <a:latin typeface="Times New Roman" charset="0"/>
              <a:ea typeface="Times New Roman" charset="0"/>
              <a:cs typeface="Times New Roman" charset="0"/>
            </a:endParaRPr>
          </a:p>
          <a:p>
            <a:pPr algn="just"/>
            <a:r>
              <a:rPr lang="es-ES" sz="780" dirty="0">
                <a:latin typeface="Times New Roman" charset="0"/>
                <a:ea typeface="Times New Roman" charset="0"/>
                <a:cs typeface="Times New Roman" charset="0"/>
              </a:rPr>
              <a:t>     La operación de descarga de butano se emplea por el circuito “B”, es decir por el brazo de carga (BC-0201B), y la bomba elevadora de presión Booster (B-0310B), en la línea de ingreso existen un transmisor de presión y de temperatura.</a:t>
            </a:r>
            <a:endParaRPr lang="es-ES_tradnl" sz="780" dirty="0">
              <a:latin typeface="Times New Roman" charset="0"/>
              <a:ea typeface="Times New Roman" charset="0"/>
              <a:cs typeface="Times New Roman" charset="0"/>
            </a:endParaRPr>
          </a:p>
          <a:p>
            <a:pPr algn="just"/>
            <a:r>
              <a:rPr lang="es-ES" sz="780" dirty="0">
                <a:latin typeface="Times New Roman" charset="0"/>
                <a:ea typeface="Times New Roman" charset="0"/>
                <a:cs typeface="Times New Roman" charset="0"/>
              </a:rPr>
              <a:t>     Cada brazo tiene una conexión con una línea de nitrógeno, que permite el barrido del líquido antes de desconectar. Cada línea (circuito) de descarga/carga de líquido cuenta con un tanque hidroneumático (V-0201A/B), cuya función principal es la protección frente a efectos transitorios en las tuberías (golpes de ariete) debiendo absorber todas las fluctuaciones de presión producidas como consecuencia de eventos o maniobras que conllevan cambios bruscos de velocidad del fluido en la línea.</a:t>
            </a:r>
            <a:endParaRPr lang="es-ES_tradnl" sz="780" dirty="0">
              <a:latin typeface="Times New Roman" charset="0"/>
              <a:ea typeface="Times New Roman" charset="0"/>
              <a:cs typeface="Times New Roman" charset="0"/>
            </a:endParaRPr>
          </a:p>
          <a:p>
            <a:pPr algn="just"/>
            <a:r>
              <a:rPr lang="es-ES" sz="780" dirty="0">
                <a:latin typeface="Times New Roman" charset="0"/>
                <a:ea typeface="Times New Roman" charset="0"/>
                <a:cs typeface="Times New Roman" charset="0"/>
              </a:rPr>
              <a:t>     Las bombas elevadoras de presión Booster (B-0301A/B), son normalmente un bypass de los Headers “A” y ”B” y operan cuando la presión de descarga del buque no es suficiente para garantizar al fluido la entrada al tanque de almacenamiento. El encendido de cada bomba es de acción manual.</a:t>
            </a:r>
            <a:endParaRPr lang="es-ES_tradnl" sz="780" dirty="0">
              <a:latin typeface="Times New Roman" charset="0"/>
              <a:ea typeface="Times New Roman" charset="0"/>
              <a:cs typeface="Times New Roman" charset="0"/>
            </a:endParaRPr>
          </a:p>
          <a:p>
            <a:pPr algn="just"/>
            <a:r>
              <a:rPr lang="es-ES" sz="780" dirty="0">
                <a:latin typeface="Times New Roman" charset="0"/>
                <a:ea typeface="Times New Roman" charset="0"/>
                <a:cs typeface="Times New Roman" charset="0"/>
              </a:rPr>
              <a:t>     Existen también dos tanques hidroneumáticos (V-0308A/B) para la protección de eventos transitorios y evitar poner en riesgo la operación de las tuberías y los equipos</a:t>
            </a:r>
            <a:r>
              <a:rPr lang="es-ES" sz="780" dirty="0" smtClean="0">
                <a:latin typeface="Times New Roman" charset="0"/>
                <a:ea typeface="Times New Roman" charset="0"/>
                <a:cs typeface="Times New Roman" charset="0"/>
              </a:rPr>
              <a:t>.</a:t>
            </a:r>
            <a:endParaRPr lang="es-ES_tradnl" sz="780" dirty="0">
              <a:latin typeface="Times New Roman" charset="0"/>
              <a:ea typeface="Times New Roman" charset="0"/>
              <a:cs typeface="Times New Roman" charset="0"/>
            </a:endParaRPr>
          </a:p>
        </p:txBody>
      </p:sp>
      <p:pic>
        <p:nvPicPr>
          <p:cNvPr id="56" name="Picture 40"/>
          <p:cNvPicPr/>
          <p:nvPr/>
        </p:nvPicPr>
        <p:blipFill>
          <a:blip r:embed="rId3"/>
          <a:srcRect/>
          <a:stretch>
            <a:fillRect/>
          </a:stretch>
        </p:blipFill>
        <p:spPr bwMode="auto">
          <a:xfrm>
            <a:off x="76200" y="521673"/>
            <a:ext cx="4876800" cy="4107477"/>
          </a:xfrm>
          <a:prstGeom prst="rect">
            <a:avLst/>
          </a:prstGeom>
          <a:noFill/>
          <a:ln w="9525">
            <a:noFill/>
            <a:miter lim="800000"/>
            <a:headEnd/>
            <a:tailEnd/>
          </a:ln>
        </p:spPr>
      </p:pic>
      <p:pic>
        <p:nvPicPr>
          <p:cNvPr id="58" name="Imagen 57"/>
          <p:cNvPicPr>
            <a:picLocks noChangeAspect="1"/>
          </p:cNvPicPr>
          <p:nvPr/>
        </p:nvPicPr>
        <p:blipFill>
          <a:blip r:embed="rId4"/>
          <a:stretch>
            <a:fillRect/>
          </a:stretch>
        </p:blipFill>
        <p:spPr>
          <a:xfrm>
            <a:off x="5052185" y="3515082"/>
            <a:ext cx="3992630" cy="1282700"/>
          </a:xfrm>
          <a:prstGeom prst="rect">
            <a:avLst/>
          </a:prstGeom>
        </p:spPr>
      </p:pic>
    </p:spTree>
    <p:extLst>
      <p:ext uri="{BB962C8B-B14F-4D97-AF65-F5344CB8AC3E}">
        <p14:creationId xmlns:p14="http://schemas.microsoft.com/office/powerpoint/2010/main" val="328167991"/>
      </p:ext>
    </p:extLst>
  </p:cSld>
  <p:clrMapOvr>
    <a:masterClrMapping/>
  </p:clrMapOvr>
  <p:transition spd="med">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MEDIDORES DE FLUJO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39</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4"/>
            <a:ext cx="4038600" cy="291687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100" dirty="0">
                <a:latin typeface="Times New Roman" charset="0"/>
                <a:ea typeface="Times New Roman" charset="0"/>
                <a:cs typeface="Times New Roman" charset="0"/>
              </a:rPr>
              <a:t>Una vez que los productos (propano/butano/diesel sucio) ingresa al muelle, estos pasan por los paquetes de medición (ZZ-0301A/B), a través de los cuales se realiza la medición fiscal de propano y butano descargado de los buques a los tanques de almacenamiento y viceversa. En los Hedears de vapor, se encuentran instalados los paquetes de medición (ZZ-0315A/B) de propano y butano, conformado por medidores tipos Coriolis (FIT-03028/29), a través de los cuales se realiza la medición del producto cargado o descargado de los buques.</a:t>
            </a:r>
            <a:endParaRPr lang="es-ES_tradnl" sz="1100" dirty="0">
              <a:latin typeface="Times New Roman" charset="0"/>
              <a:ea typeface="Times New Roman" charset="0"/>
              <a:cs typeface="Times New Roman" charset="0"/>
            </a:endParaRPr>
          </a:p>
          <a:p>
            <a:pPr algn="just"/>
            <a:r>
              <a:rPr lang="es-ES" sz="1100" dirty="0">
                <a:latin typeface="Times New Roman" charset="0"/>
                <a:ea typeface="Times New Roman" charset="0"/>
                <a:cs typeface="Times New Roman" charset="0"/>
              </a:rPr>
              <a:t>     Existe un sistema de monitoreo en línea, que analiza la corriente de entrada proveniente de los barcos, se dispone de un solo analizador ya que no se considera descarga simultánea de propano y butano, si el analizador determina que la composición de los productos varía en más de un 10% envía una alarma al personal de operaciones, así mismo en la composición de agua</a:t>
            </a:r>
            <a:r>
              <a:rPr lang="es-ES" sz="1100" dirty="0" smtClean="0">
                <a:latin typeface="Times New Roman" charset="0"/>
                <a:ea typeface="Times New Roman" charset="0"/>
                <a:cs typeface="Times New Roman" charset="0"/>
              </a:rPr>
              <a:t>.</a:t>
            </a:r>
            <a:endParaRPr lang="es-ES_tradnl" sz="1100" dirty="0">
              <a:latin typeface="Times New Roman" charset="0"/>
              <a:ea typeface="Times New Roman" charset="0"/>
              <a:cs typeface="Times New Roman" charset="0"/>
            </a:endParaRPr>
          </a:p>
        </p:txBody>
      </p:sp>
      <p:pic>
        <p:nvPicPr>
          <p:cNvPr id="53" name="Picture 43"/>
          <p:cNvPicPr/>
          <p:nvPr/>
        </p:nvPicPr>
        <p:blipFill>
          <a:blip r:embed="rId3"/>
          <a:srcRect/>
          <a:stretch>
            <a:fillRect/>
          </a:stretch>
        </p:blipFill>
        <p:spPr bwMode="auto">
          <a:xfrm>
            <a:off x="76200" y="533225"/>
            <a:ext cx="4876800" cy="4093711"/>
          </a:xfrm>
          <a:prstGeom prst="rect">
            <a:avLst/>
          </a:prstGeom>
          <a:noFill/>
          <a:ln w="9525">
            <a:noFill/>
            <a:miter lim="800000"/>
            <a:headEnd/>
            <a:tailEnd/>
          </a:ln>
        </p:spPr>
      </p:pic>
      <p:pic>
        <p:nvPicPr>
          <p:cNvPr id="55" name="Imagen 54"/>
          <p:cNvPicPr>
            <a:picLocks noChangeAspect="1"/>
          </p:cNvPicPr>
          <p:nvPr/>
        </p:nvPicPr>
        <p:blipFill>
          <a:blip r:embed="rId4"/>
          <a:stretch>
            <a:fillRect/>
          </a:stretch>
        </p:blipFill>
        <p:spPr>
          <a:xfrm>
            <a:off x="5003549" y="3584908"/>
            <a:ext cx="4178300" cy="1210005"/>
          </a:xfrm>
          <a:prstGeom prst="rect">
            <a:avLst/>
          </a:prstGeom>
        </p:spPr>
      </p:pic>
    </p:spTree>
    <p:extLst>
      <p:ext uri="{BB962C8B-B14F-4D97-AF65-F5344CB8AC3E}">
        <p14:creationId xmlns:p14="http://schemas.microsoft.com/office/powerpoint/2010/main" val="1560978466"/>
      </p:ext>
    </p:extLst>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400" b="1" dirty="0">
                <a:latin typeface="Times New Roman" pitchFamily="18" charset="0"/>
                <a:cs typeface="Times New Roman" pitchFamily="18" charset="0"/>
              </a:rPr>
              <a:t>OBJETIVOS ESPECÍFICOS.</a:t>
            </a:r>
            <a:endParaRPr lang="es-EC" sz="2400" dirty="0"/>
          </a:p>
        </p:txBody>
      </p:sp>
      <p:sp>
        <p:nvSpPr>
          <p:cNvPr id="3" name="2 Marcador de contenido"/>
          <p:cNvSpPr>
            <a:spLocks noGrp="1"/>
          </p:cNvSpPr>
          <p:nvPr>
            <p:ph sz="quarter" idx="1"/>
          </p:nvPr>
        </p:nvSpPr>
        <p:spPr/>
        <p:txBody>
          <a:bodyPr>
            <a:noAutofit/>
          </a:bodyPr>
          <a:lstStyle/>
          <a:p>
            <a:pPr marL="257175" indent="-257175" algn="just">
              <a:spcBef>
                <a:spcPts val="900"/>
              </a:spcBef>
              <a:spcAft>
                <a:spcPts val="900"/>
              </a:spcAft>
              <a:buFont typeface="Symbol" charset="2"/>
              <a:buChar char=""/>
            </a:pPr>
            <a:r>
              <a:rPr lang="es-ES" sz="1500" dirty="0">
                <a:latin typeface="Times New Roman" charset="0"/>
                <a:ea typeface="Times New Roman" charset="0"/>
                <a:cs typeface="Times New Roman" charset="0"/>
              </a:rPr>
              <a:t>Analizar el informe de factibilidad, elaborado por el Centro de Monitoreo y Control Hidrocarburífero, como base para desarrollar la integración de Monteverde y El Chorrillo al Centro de Monitoreo y Control Hidrocarburífero.</a:t>
            </a:r>
            <a:endParaRPr lang="es-ES_tradnl" sz="1500" dirty="0">
              <a:latin typeface="Calibri" charset="0"/>
              <a:ea typeface="Calibri" charset="0"/>
              <a:cs typeface="Times New Roman" charset="0"/>
            </a:endParaRPr>
          </a:p>
          <a:p>
            <a:pPr marL="257175" indent="-257175" algn="just">
              <a:lnSpc>
                <a:spcPct val="150000"/>
              </a:lnSpc>
              <a:spcBef>
                <a:spcPts val="900"/>
              </a:spcBef>
              <a:spcAft>
                <a:spcPts val="900"/>
              </a:spcAft>
              <a:buFont typeface="Symbol" charset="2"/>
              <a:buChar char=""/>
            </a:pPr>
            <a:r>
              <a:rPr lang="es-ES" sz="1500" dirty="0">
                <a:latin typeface="Times New Roman" charset="0"/>
                <a:ea typeface="Times New Roman" charset="0"/>
                <a:cs typeface="Times New Roman" charset="0"/>
              </a:rPr>
              <a:t>Analizar los manuales de operación entregados por el sujeto de control para el monitoreo, control y adquisición de datos.</a:t>
            </a:r>
            <a:endParaRPr lang="es-ES_tradnl" sz="1500" dirty="0">
              <a:latin typeface="Calibri" charset="0"/>
              <a:ea typeface="Calibri" charset="0"/>
              <a:cs typeface="Times New Roman" charset="0"/>
            </a:endParaRPr>
          </a:p>
          <a:p>
            <a:pPr marL="257175" indent="-257175" algn="just">
              <a:lnSpc>
                <a:spcPct val="150000"/>
              </a:lnSpc>
              <a:spcAft>
                <a:spcPts val="900"/>
              </a:spcAft>
              <a:buFont typeface="Symbol" charset="2"/>
              <a:buChar char=""/>
            </a:pPr>
            <a:r>
              <a:rPr lang="es-ES" sz="1500" dirty="0">
                <a:latin typeface="Times New Roman" charset="0"/>
                <a:ea typeface="Times New Roman" charset="0"/>
                <a:cs typeface="Times New Roman" charset="0"/>
              </a:rPr>
              <a:t>Obtener los datos en tiempo real a través de la configuración de la interfaz de comunicación desde el data center de Plaza Lavi (EP-PETROECUADOR)” a la ARCH.</a:t>
            </a:r>
            <a:endParaRPr lang="es-ES_tradnl" sz="1500" dirty="0">
              <a:latin typeface="Calibri" charset="0"/>
              <a:ea typeface="Calibri" charset="0"/>
              <a:cs typeface="Times New Roman" charset="0"/>
            </a:endParaRPr>
          </a:p>
          <a:p>
            <a:pPr marL="257175" indent="-257175" algn="just">
              <a:lnSpc>
                <a:spcPct val="150000"/>
              </a:lnSpc>
              <a:spcAft>
                <a:spcPts val="900"/>
              </a:spcAft>
              <a:buFont typeface="Symbol" charset="2"/>
              <a:buChar char=""/>
            </a:pPr>
            <a:r>
              <a:rPr lang="es-ES" sz="1500" dirty="0">
                <a:latin typeface="Times New Roman" charset="0"/>
                <a:ea typeface="Times New Roman" charset="0"/>
                <a:cs typeface="Times New Roman" charset="0"/>
              </a:rPr>
              <a:t>Detallar el funcionamiento de la integración al sistema SCADA de la ARCH mediante un protocolo de pruebas.</a:t>
            </a:r>
            <a:endParaRPr lang="es-ES_tradnl" sz="1500" dirty="0">
              <a:latin typeface="Calibri" charset="0"/>
              <a:ea typeface="Calibri" charset="0"/>
              <a:cs typeface="Times New Roman" charset="0"/>
            </a:endParaRPr>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a:t>
            </a:fld>
            <a:endParaRPr lang="es-ES"/>
          </a:p>
        </p:txBody>
      </p:sp>
    </p:spTree>
    <p:extLst>
      <p:ext uri="{BB962C8B-B14F-4D97-AF65-F5344CB8AC3E}">
        <p14:creationId xmlns:p14="http://schemas.microsoft.com/office/powerpoint/2010/main" val="1278255978"/>
      </p:ext>
    </p:extLst>
  </p:cSld>
  <p:clrMapOvr>
    <a:masterClrMapping/>
  </p:clrMapOvr>
  <p:transition spd="med">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TANQUES DE ALMACENAMIENTO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40</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4"/>
            <a:ext cx="4038600" cy="291687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750" dirty="0">
                <a:latin typeface="Times New Roman" charset="0"/>
                <a:ea typeface="Times New Roman" charset="0"/>
                <a:cs typeface="Times New Roman" charset="0"/>
              </a:rPr>
              <a:t>La planta de almacenamiento de GLP dispone de cuatro tanques para almacenamiento refrigerado. Los tanques que reciben propano (TQ-401/TQ-0501B) con una capacidad de 32,700 m3, y los tanques que reciben butano (TQ-0602A/TQ-0702B) con una capacidad de 14,800 m3, con lo que se tiene una capacidad total de 95,000 m3 de líquido refrigerado.</a:t>
            </a:r>
          </a:p>
          <a:p>
            <a:pPr algn="just"/>
            <a:r>
              <a:rPr lang="es-ES_tradnl" sz="750" dirty="0">
                <a:latin typeface="Times New Roman" charset="0"/>
                <a:ea typeface="Times New Roman" charset="0"/>
                <a:cs typeface="Times New Roman" charset="0"/>
              </a:rPr>
              <a:t>     La entrada de propano/butano a los tanques es realizada por la línea principal y la presión en los tanques de almacenamiento durante el llenado debe ser monitoreado constantemente.</a:t>
            </a:r>
          </a:p>
          <a:p>
            <a:pPr algn="just"/>
            <a:r>
              <a:rPr lang="es-ES_tradnl" sz="750" dirty="0">
                <a:latin typeface="Times New Roman" charset="0"/>
                <a:ea typeface="Times New Roman" charset="0"/>
                <a:cs typeface="Times New Roman" charset="0"/>
              </a:rPr>
              <a:t>     Los tanques de almacenaje de propano refrigerado tienen un sistema de recuperación de vapores, dado que el propano se encuentra en estado vapor en condiciones de presión y temperatura ambiente y debido a ello el producto tiende a evaporarse. Estos vapores se recuperan, comprimen y se vuelven a enfriar antes de retornar al tanque. </a:t>
            </a:r>
          </a:p>
          <a:p>
            <a:pPr algn="just"/>
            <a:r>
              <a:rPr lang="es-ES_tradnl" sz="750" dirty="0">
                <a:latin typeface="Times New Roman" charset="0"/>
                <a:ea typeface="Times New Roman" charset="0"/>
                <a:cs typeface="Times New Roman" charset="0"/>
              </a:rPr>
              <a:t>     Los tanques de almacenaje de butano refrigerado a su vez cuentan con un sistema de bombeo para recirculación y enfriamiento para retorno de producto </a:t>
            </a:r>
            <a:r>
              <a:rPr lang="es-ES_tradnl" sz="750" dirty="0" err="1">
                <a:latin typeface="Times New Roman" charset="0"/>
                <a:ea typeface="Times New Roman" charset="0"/>
                <a:cs typeface="Times New Roman" charset="0"/>
              </a:rPr>
              <a:t>subenfriado</a:t>
            </a:r>
            <a:r>
              <a:rPr lang="es-ES_tradnl" sz="750" dirty="0">
                <a:latin typeface="Times New Roman" charset="0"/>
                <a:ea typeface="Times New Roman" charset="0"/>
                <a:cs typeface="Times New Roman" charset="0"/>
              </a:rPr>
              <a:t> al tanque para evitar la generación de vapores. </a:t>
            </a:r>
          </a:p>
          <a:p>
            <a:pPr algn="just"/>
            <a:r>
              <a:rPr lang="es-ES_tradnl" sz="750" dirty="0">
                <a:latin typeface="Times New Roman" charset="0"/>
                <a:ea typeface="Times New Roman" charset="0"/>
                <a:cs typeface="Times New Roman" charset="0"/>
              </a:rPr>
              <a:t>     Los vapores de Propano son enviados al colector principal que alimenta el Grupo de Frío. Con la elevación de los niveles de presión de los tanques, los compresores son asociados de manera secuencial y con velocidad variable, el propano retorna al Tanque refrigerado parcialmente vaporizado a temperaturas bajas, reduciendo presión.</a:t>
            </a:r>
          </a:p>
          <a:p>
            <a:pPr algn="just"/>
            <a:r>
              <a:rPr lang="es-ES_tradnl" sz="750" dirty="0">
                <a:latin typeface="Times New Roman" charset="0"/>
                <a:ea typeface="Times New Roman" charset="0"/>
                <a:cs typeface="Times New Roman" charset="0"/>
              </a:rPr>
              <a:t>     El butano liquido es bombeado a través de las Bombas de Recirculación de butano a al Grupo de Frío (B-1003A/B), retornando a temperaturas inferiores y reduciendo así la temperatura del tanque y consecuentemente su presión </a:t>
            </a:r>
          </a:p>
          <a:p>
            <a:pPr algn="just"/>
            <a:r>
              <a:rPr lang="es-ES_tradnl" sz="750" dirty="0">
                <a:latin typeface="Times New Roman" charset="0"/>
                <a:ea typeface="Times New Roman" charset="0"/>
                <a:cs typeface="Times New Roman" charset="0"/>
              </a:rPr>
              <a:t>     La fundición de cada tanque dispone de un sistema automático de calentamiento eléctrico, compuesto por grupo de resistencias eléctricas, control de temperatura mínima por sensores con la función de mantener la temperatura mínima del suelo del tanque en aproximadamente 15 ºC</a:t>
            </a:r>
            <a:r>
              <a:rPr lang="es-ES_tradnl" sz="750" dirty="0" smtClean="0">
                <a:latin typeface="Times New Roman" charset="0"/>
                <a:ea typeface="Times New Roman" charset="0"/>
                <a:cs typeface="Times New Roman" charset="0"/>
              </a:rPr>
              <a:t>.</a:t>
            </a:r>
            <a:endParaRPr lang="es-ES_tradnl" sz="750" dirty="0">
              <a:latin typeface="Times New Roman" charset="0"/>
              <a:ea typeface="Times New Roman" charset="0"/>
              <a:cs typeface="Times New Roman" charset="0"/>
            </a:endParaRPr>
          </a:p>
        </p:txBody>
      </p:sp>
      <p:pic>
        <p:nvPicPr>
          <p:cNvPr id="50" name="Picture 46"/>
          <p:cNvPicPr/>
          <p:nvPr/>
        </p:nvPicPr>
        <p:blipFill>
          <a:blip r:embed="rId3"/>
          <a:srcRect/>
          <a:stretch>
            <a:fillRect/>
          </a:stretch>
        </p:blipFill>
        <p:spPr bwMode="auto">
          <a:xfrm>
            <a:off x="108642" y="527703"/>
            <a:ext cx="4844358" cy="4079063"/>
          </a:xfrm>
          <a:prstGeom prst="rect">
            <a:avLst/>
          </a:prstGeom>
          <a:noFill/>
          <a:ln w="9525">
            <a:noFill/>
            <a:miter lim="800000"/>
            <a:headEnd/>
            <a:tailEnd/>
          </a:ln>
        </p:spPr>
      </p:pic>
      <p:pic>
        <p:nvPicPr>
          <p:cNvPr id="52" name="Imagen 51"/>
          <p:cNvPicPr>
            <a:picLocks noChangeAspect="1"/>
          </p:cNvPicPr>
          <p:nvPr/>
        </p:nvPicPr>
        <p:blipFill>
          <a:blip r:embed="rId4"/>
          <a:stretch>
            <a:fillRect/>
          </a:stretch>
        </p:blipFill>
        <p:spPr>
          <a:xfrm>
            <a:off x="4635500" y="3515080"/>
            <a:ext cx="4826000" cy="1386656"/>
          </a:xfrm>
          <a:prstGeom prst="rect">
            <a:avLst/>
          </a:prstGeom>
        </p:spPr>
      </p:pic>
    </p:spTree>
    <p:extLst>
      <p:ext uri="{BB962C8B-B14F-4D97-AF65-F5344CB8AC3E}">
        <p14:creationId xmlns:p14="http://schemas.microsoft.com/office/powerpoint/2010/main" val="2038028208"/>
      </p:ext>
    </p:extLst>
  </p:cSld>
  <p:clrMapOvr>
    <a:masterClrMapping/>
  </p:clrMapOvr>
  <p:transition spd="med">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TRANSFERENCIA DE PROPANO Y BUTANO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41</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303464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850" dirty="0">
                <a:latin typeface="Times New Roman" charset="0"/>
                <a:ea typeface="Times New Roman" charset="0"/>
                <a:cs typeface="Times New Roman" charset="0"/>
              </a:rPr>
              <a:t> El proceso consta de tres bombas de Transferencia de Propano (B-0901A/B/C), el encendido de las bombas es de acción manual. Existen dos colectores que reciben las descarga de propano líquido de los Tanques Refrigerados y lo conducen hasta el cabezal de succión de las bombas de Transferencia de Propano (B-0901A/B/C).</a:t>
            </a:r>
          </a:p>
          <a:p>
            <a:pPr algn="just"/>
            <a:r>
              <a:rPr lang="es-ES_tradnl" sz="850" dirty="0">
                <a:latin typeface="Times New Roman" charset="0"/>
                <a:ea typeface="Times New Roman" charset="0"/>
                <a:cs typeface="Times New Roman" charset="0"/>
              </a:rPr>
              <a:t>Las bombas de propano pueden ser alineadas hacia cuatro destinos:</a:t>
            </a:r>
          </a:p>
          <a:p>
            <a:pPr algn="just"/>
            <a:r>
              <a:rPr lang="es-ES_tradnl" sz="850" dirty="0">
                <a:latin typeface="Times New Roman" charset="0"/>
                <a:ea typeface="Times New Roman" charset="0"/>
                <a:cs typeface="Times New Roman" charset="0"/>
              </a:rPr>
              <a:t>Calentador de propano (P-1101A/B) (operación normal)</a:t>
            </a:r>
          </a:p>
          <a:p>
            <a:pPr algn="just"/>
            <a:r>
              <a:rPr lang="es-ES_tradnl" sz="850" dirty="0">
                <a:latin typeface="Times New Roman" charset="0"/>
                <a:ea typeface="Times New Roman" charset="0"/>
                <a:cs typeface="Times New Roman" charset="0"/>
              </a:rPr>
              <a:t>Exportación para barcos (operación eventuales)</a:t>
            </a:r>
          </a:p>
          <a:p>
            <a:pPr algn="just"/>
            <a:r>
              <a:rPr lang="es-ES_tradnl" sz="850" dirty="0">
                <a:latin typeface="Times New Roman" charset="0"/>
                <a:ea typeface="Times New Roman" charset="0"/>
                <a:cs typeface="Times New Roman" charset="0"/>
              </a:rPr>
              <a:t>Transferencia entre tanques refrigerados (operaciones auxiliares)</a:t>
            </a:r>
          </a:p>
          <a:p>
            <a:pPr algn="just"/>
            <a:r>
              <a:rPr lang="es-ES_tradnl" sz="850" dirty="0">
                <a:latin typeface="Times New Roman" charset="0"/>
                <a:ea typeface="Times New Roman" charset="0"/>
                <a:cs typeface="Times New Roman" charset="0"/>
              </a:rPr>
              <a:t>     El proceso consta de tres bombas de Transferencia de Butano (B-1002A/B/C), el encendido de las bombas es de acción manual. Existen dos colectores que reciben la descarga de butano líquido de los tanques y lo conducen hasta el cabezal de succión de las bombas de Transferencia de Butano (B-1002A/B/C).</a:t>
            </a:r>
          </a:p>
          <a:p>
            <a:pPr algn="just"/>
            <a:r>
              <a:rPr lang="es-ES_tradnl" sz="850" dirty="0">
                <a:latin typeface="Times New Roman" charset="0"/>
                <a:ea typeface="Times New Roman" charset="0"/>
                <a:cs typeface="Times New Roman" charset="0"/>
              </a:rPr>
              <a:t>     Las bombas de butano pueden ser alineadas hacia cuatro destinos:</a:t>
            </a:r>
          </a:p>
          <a:p>
            <a:pPr algn="just"/>
            <a:r>
              <a:rPr lang="es-ES_tradnl" sz="850" dirty="0">
                <a:latin typeface="Times New Roman" charset="0"/>
                <a:ea typeface="Times New Roman" charset="0"/>
                <a:cs typeface="Times New Roman" charset="0"/>
              </a:rPr>
              <a:t>Calentador de butano (P-1102) (operación normal)</a:t>
            </a:r>
          </a:p>
          <a:p>
            <a:pPr algn="just"/>
            <a:r>
              <a:rPr lang="es-ES_tradnl" sz="850" dirty="0">
                <a:latin typeface="Times New Roman" charset="0"/>
                <a:ea typeface="Times New Roman" charset="0"/>
                <a:cs typeface="Times New Roman" charset="0"/>
              </a:rPr>
              <a:t>Calentador de propano (P-1101A/B) (operaciones eventuales) donde el calentador de propano P-1101B puede operar como calentador de Butano en el caso de parada de P-1102</a:t>
            </a:r>
          </a:p>
          <a:p>
            <a:pPr algn="just"/>
            <a:r>
              <a:rPr lang="es-ES_tradnl" sz="850" dirty="0">
                <a:latin typeface="Times New Roman" charset="0"/>
                <a:ea typeface="Times New Roman" charset="0"/>
                <a:cs typeface="Times New Roman" charset="0"/>
              </a:rPr>
              <a:t>Exportación para barcos (operaciones eventuales)</a:t>
            </a:r>
          </a:p>
          <a:p>
            <a:pPr algn="just"/>
            <a:r>
              <a:rPr lang="es-ES_tradnl" sz="850" dirty="0">
                <a:latin typeface="Times New Roman" charset="0"/>
                <a:ea typeface="Times New Roman" charset="0"/>
                <a:cs typeface="Times New Roman" charset="0"/>
              </a:rPr>
              <a:t>Transferencia entre tanques refrigerados (operaciones auxiliares)</a:t>
            </a:r>
          </a:p>
          <a:p>
            <a:pPr algn="just"/>
            <a:r>
              <a:rPr lang="es-ES_tradnl" sz="850" dirty="0">
                <a:latin typeface="Times New Roman" charset="0"/>
                <a:ea typeface="Times New Roman" charset="0"/>
                <a:cs typeface="Times New Roman" charset="0"/>
              </a:rPr>
              <a:t>     Existe la posibilidad de que se pueda utilizar una de las bombas de transferencia de propano para transferencia de butano y viceversa.</a:t>
            </a:r>
          </a:p>
        </p:txBody>
      </p:sp>
      <p:pic>
        <p:nvPicPr>
          <p:cNvPr id="46" name="Picture 49"/>
          <p:cNvPicPr/>
          <p:nvPr/>
        </p:nvPicPr>
        <p:blipFill>
          <a:blip r:embed="rId3"/>
          <a:srcRect/>
          <a:stretch>
            <a:fillRect/>
          </a:stretch>
        </p:blipFill>
        <p:spPr bwMode="auto">
          <a:xfrm>
            <a:off x="76200" y="527703"/>
            <a:ext cx="4876800" cy="4101447"/>
          </a:xfrm>
          <a:prstGeom prst="rect">
            <a:avLst/>
          </a:prstGeom>
          <a:noFill/>
          <a:ln w="9525">
            <a:noFill/>
            <a:miter lim="800000"/>
            <a:headEnd/>
            <a:tailEnd/>
          </a:ln>
        </p:spPr>
      </p:pic>
      <p:pic>
        <p:nvPicPr>
          <p:cNvPr id="48" name="Imagen 47"/>
          <p:cNvPicPr>
            <a:picLocks noChangeAspect="1"/>
          </p:cNvPicPr>
          <p:nvPr/>
        </p:nvPicPr>
        <p:blipFill>
          <a:blip r:embed="rId4"/>
          <a:stretch>
            <a:fillRect/>
          </a:stretch>
        </p:blipFill>
        <p:spPr>
          <a:xfrm>
            <a:off x="4241800" y="3700466"/>
            <a:ext cx="5613400" cy="1181100"/>
          </a:xfrm>
          <a:prstGeom prst="rect">
            <a:avLst/>
          </a:prstGeom>
        </p:spPr>
      </p:pic>
    </p:spTree>
    <p:extLst>
      <p:ext uri="{BB962C8B-B14F-4D97-AF65-F5344CB8AC3E}">
        <p14:creationId xmlns:p14="http://schemas.microsoft.com/office/powerpoint/2010/main" val="1560530132"/>
      </p:ext>
    </p:extLst>
  </p:cSld>
  <p:clrMapOvr>
    <a:masterClrMapping/>
  </p:clrMapOvr>
  <p:transition spd="med">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BOMBAS DE RECIRCULACIÓN</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42</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322063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300" dirty="0">
                <a:latin typeface="Times New Roman" charset="0"/>
                <a:ea typeface="Times New Roman" charset="0"/>
                <a:cs typeface="Times New Roman" charset="0"/>
              </a:rPr>
              <a:t>Las bombas de recirculación de butano a Chiller (B-1003A/B) son normalmente alineadas desde los colectores de descarga de los Tanques de butano, las mismas que sirven para la recirculación del líquido y así mantener la temperatura y presión del tanque de butano.</a:t>
            </a:r>
          </a:p>
          <a:p>
            <a:pPr algn="just"/>
            <a:r>
              <a:rPr lang="es-ES_tradnl" sz="1300" dirty="0">
                <a:latin typeface="Times New Roman" charset="0"/>
                <a:ea typeface="Times New Roman" charset="0"/>
                <a:cs typeface="Times New Roman" charset="0"/>
              </a:rPr>
              <a:t>     El sistema de Cooldown permite mantener las condiciones de baja temperatura en las líneas de ingreso de producto refrigerado a planta de manera continua  Para este fín las bombas de Cooldown (B-0902A/B) toman propano de los tanques refrigerados y lo descargan a la línea de carga y descarga de líquido para luego recircularlo y así mantener las condiciones de baja temperatura en las líneas de ingreso de producto a la planta</a:t>
            </a:r>
            <a:r>
              <a:rPr lang="es-ES_tradnl" sz="1300" dirty="0" smtClean="0">
                <a:latin typeface="Times New Roman" charset="0"/>
                <a:ea typeface="Times New Roman" charset="0"/>
                <a:cs typeface="Times New Roman" charset="0"/>
              </a:rPr>
              <a:t>.</a:t>
            </a:r>
            <a:endParaRPr lang="es-ES_tradnl" sz="1300" dirty="0">
              <a:latin typeface="Times New Roman" charset="0"/>
              <a:ea typeface="Times New Roman" charset="0"/>
              <a:cs typeface="Times New Roman" charset="0"/>
            </a:endParaRPr>
          </a:p>
        </p:txBody>
      </p:sp>
      <p:pic>
        <p:nvPicPr>
          <p:cNvPr id="43" name="Picture 52"/>
          <p:cNvPicPr/>
          <p:nvPr/>
        </p:nvPicPr>
        <p:blipFill>
          <a:blip r:embed="rId3"/>
          <a:srcRect/>
          <a:stretch>
            <a:fillRect/>
          </a:stretch>
        </p:blipFill>
        <p:spPr bwMode="auto">
          <a:xfrm>
            <a:off x="76200" y="527702"/>
            <a:ext cx="4876800" cy="4025248"/>
          </a:xfrm>
          <a:prstGeom prst="rect">
            <a:avLst/>
          </a:prstGeom>
          <a:noFill/>
          <a:ln w="9525">
            <a:noFill/>
            <a:miter lim="800000"/>
            <a:headEnd/>
            <a:tailEnd/>
          </a:ln>
        </p:spPr>
      </p:pic>
      <p:pic>
        <p:nvPicPr>
          <p:cNvPr id="45" name="Imagen 44"/>
          <p:cNvPicPr>
            <a:picLocks noChangeAspect="1"/>
          </p:cNvPicPr>
          <p:nvPr/>
        </p:nvPicPr>
        <p:blipFill>
          <a:blip r:embed="rId4"/>
          <a:stretch>
            <a:fillRect/>
          </a:stretch>
        </p:blipFill>
        <p:spPr>
          <a:xfrm>
            <a:off x="4824679" y="3820432"/>
            <a:ext cx="4447641" cy="945878"/>
          </a:xfrm>
          <a:prstGeom prst="rect">
            <a:avLst/>
          </a:prstGeom>
        </p:spPr>
      </p:pic>
    </p:spTree>
    <p:extLst>
      <p:ext uri="{BB962C8B-B14F-4D97-AF65-F5344CB8AC3E}">
        <p14:creationId xmlns:p14="http://schemas.microsoft.com/office/powerpoint/2010/main" val="1376683913"/>
      </p:ext>
    </p:extLst>
  </p:cSld>
  <p:clrMapOvr>
    <a:masterClrMapping/>
  </p:clrMapOvr>
  <p:transition spd="med">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INTERCAMBIADORES DE PROPANO Y BUTANO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43</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322063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100" dirty="0">
                <a:latin typeface="Times New Roman" charset="0"/>
                <a:ea typeface="Times New Roman" charset="0"/>
                <a:cs typeface="Times New Roman" charset="0"/>
              </a:rPr>
              <a:t>Los calentadores de Propano (P-1101A/B) son de tipo carcasa y tubos, el propano a ser calentado circula por la carcasa y el agua de mar lo hace a través de los tubos. El propano proveniente de las bombas de transferencia de Propano (B-0901A/B/C) se envían a los calentadores de Propano (P-1101A/B), dichos equipos incrementan la temperatura del producto utilizando como fluido de calentamiento agua de mar proveniente de la descarga de las bombas de captura de agua de mar ubicadas en muelle.</a:t>
            </a:r>
          </a:p>
          <a:p>
            <a:pPr algn="just"/>
            <a:r>
              <a:rPr lang="es-ES_tradnl" sz="1100" dirty="0">
                <a:latin typeface="Times New Roman" charset="0"/>
                <a:ea typeface="Times New Roman" charset="0"/>
                <a:cs typeface="Times New Roman" charset="0"/>
              </a:rPr>
              <a:t>     El calentador de Butano (P-1102) es de tipo carcasa y tubos, el butano circula por la carcasa y el fluido o agua de mar circula por los tubos. El butano proveniente de las bombas de transferencia de Butano (B-1002A/B/C) es calentado a través del calentador de Butano, utilizando como fluido el agua de mar.</a:t>
            </a:r>
          </a:p>
          <a:p>
            <a:pPr algn="just"/>
            <a:r>
              <a:rPr lang="es-ES_tradnl" sz="1100" dirty="0">
                <a:latin typeface="Times New Roman" charset="0"/>
                <a:ea typeface="Times New Roman" charset="0"/>
                <a:cs typeface="Times New Roman" charset="0"/>
              </a:rPr>
              <a:t>     En caso de necesidad de mantenimiento el calentador de Butano (P-1102) tiene como reserva los calentadores de Propano (P-1101A/B</a:t>
            </a:r>
            <a:r>
              <a:rPr lang="es-ES_tradnl" sz="1100" dirty="0" smtClean="0">
                <a:latin typeface="Times New Roman" charset="0"/>
                <a:ea typeface="Times New Roman" charset="0"/>
                <a:cs typeface="Times New Roman" charset="0"/>
              </a:rPr>
              <a:t>).</a:t>
            </a:r>
            <a:endParaRPr lang="es-ES_tradnl" sz="1100" dirty="0">
              <a:latin typeface="Times New Roman" charset="0"/>
              <a:ea typeface="Times New Roman" charset="0"/>
              <a:cs typeface="Times New Roman" charset="0"/>
            </a:endParaRPr>
          </a:p>
        </p:txBody>
      </p:sp>
      <p:pic>
        <p:nvPicPr>
          <p:cNvPr id="40" name="Picture 55"/>
          <p:cNvPicPr/>
          <p:nvPr/>
        </p:nvPicPr>
        <p:blipFill>
          <a:blip r:embed="rId3"/>
          <a:srcRect/>
          <a:stretch>
            <a:fillRect/>
          </a:stretch>
        </p:blipFill>
        <p:spPr bwMode="auto">
          <a:xfrm>
            <a:off x="76200" y="524319"/>
            <a:ext cx="4876800" cy="4104831"/>
          </a:xfrm>
          <a:prstGeom prst="rect">
            <a:avLst/>
          </a:prstGeom>
          <a:noFill/>
          <a:ln w="9525">
            <a:noFill/>
            <a:miter lim="800000"/>
            <a:headEnd/>
            <a:tailEnd/>
          </a:ln>
        </p:spPr>
      </p:pic>
      <p:pic>
        <p:nvPicPr>
          <p:cNvPr id="42" name="Imagen 41"/>
          <p:cNvPicPr>
            <a:picLocks noChangeAspect="1"/>
          </p:cNvPicPr>
          <p:nvPr/>
        </p:nvPicPr>
        <p:blipFill>
          <a:blip r:embed="rId4"/>
          <a:stretch>
            <a:fillRect/>
          </a:stretch>
        </p:blipFill>
        <p:spPr>
          <a:xfrm>
            <a:off x="4241800" y="3818841"/>
            <a:ext cx="5613400" cy="1117600"/>
          </a:xfrm>
          <a:prstGeom prst="rect">
            <a:avLst/>
          </a:prstGeom>
        </p:spPr>
      </p:pic>
    </p:spTree>
    <p:extLst>
      <p:ext uri="{BB962C8B-B14F-4D97-AF65-F5344CB8AC3E}">
        <p14:creationId xmlns:p14="http://schemas.microsoft.com/office/powerpoint/2010/main" val="1297558362"/>
      </p:ext>
    </p:extLst>
  </p:cSld>
  <p:clrMapOvr>
    <a:masterClrMapping/>
  </p:clrMapOvr>
  <p:transition spd="med">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MEZCLADOR DE PROPANO Y BUTANO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44</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2"/>
            <a:ext cx="4038600" cy="347809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s-ES" sz="800" dirty="0">
                <a:latin typeface="Times New Roman" charset="0"/>
                <a:ea typeface="Times New Roman" charset="0"/>
                <a:cs typeface="Times New Roman" charset="0"/>
              </a:rPr>
              <a:t>Este sistema contiene dos paquetes para mezcla y medición de Gas Licuado de Petróleo (GLP), cada uno formado por dos líneas de entrada de producto: una de propano y una de butano, cada una de ellas con su respectivo medidor de caudal tipo Coriolis y su válvula de control de caudal para mezclar a una proporción de masa deseada, obteniendo así el GLP en especificación.</a:t>
            </a:r>
            <a:endParaRPr lang="es-ES_tradnl" sz="800" dirty="0">
              <a:latin typeface="Times New Roman" charset="0"/>
              <a:ea typeface="Times New Roman" charset="0"/>
              <a:cs typeface="Times New Roman" charset="0"/>
            </a:endParaRPr>
          </a:p>
          <a:p>
            <a:r>
              <a:rPr lang="es-ES" sz="800" dirty="0">
                <a:latin typeface="Times New Roman" charset="0"/>
                <a:ea typeface="Times New Roman" charset="0"/>
                <a:cs typeface="Times New Roman" charset="0"/>
              </a:rPr>
              <a:t>     En el paquete de mezcla y medición se encuentran dos válvulas de tres vías a través de las cuales se direcciona el GLP a exportación o al sistema de almacenamiento presurizado.</a:t>
            </a:r>
            <a:endParaRPr lang="es-ES_tradnl" sz="800" dirty="0">
              <a:latin typeface="Times New Roman" charset="0"/>
              <a:ea typeface="Times New Roman" charset="0"/>
              <a:cs typeface="Times New Roman" charset="0"/>
            </a:endParaRPr>
          </a:p>
          <a:p>
            <a:r>
              <a:rPr lang="es-ES" sz="800" dirty="0">
                <a:latin typeface="Times New Roman" charset="0"/>
                <a:ea typeface="Times New Roman" charset="0"/>
                <a:cs typeface="Times New Roman" charset="0"/>
              </a:rPr>
              <a:t>     Para el monitoreo de la composición del GLP se dispone del sistema de monitoreo en línea, el cual determina la composición del GLP producido, si el analizador determina que la composición del producto varía en más de un 10% envía una alarma al personal de operaciones, así como también si el producto tiene contenido de agua.</a:t>
            </a:r>
            <a:endParaRPr lang="es-ES_tradnl" sz="800" dirty="0">
              <a:latin typeface="Times New Roman" charset="0"/>
              <a:ea typeface="Times New Roman" charset="0"/>
              <a:cs typeface="Times New Roman" charset="0"/>
            </a:endParaRPr>
          </a:p>
          <a:p>
            <a:r>
              <a:rPr lang="es-ES" sz="800" dirty="0">
                <a:latin typeface="Times New Roman" charset="0"/>
                <a:ea typeface="Times New Roman" charset="0"/>
                <a:cs typeface="Times New Roman" charset="0"/>
              </a:rPr>
              <a:t>Los paquetes de medición pueden realizar lo siguiente:</a:t>
            </a:r>
            <a:endParaRPr lang="es-ES_tradnl" sz="800" dirty="0">
              <a:latin typeface="Times New Roman" charset="0"/>
              <a:ea typeface="Times New Roman" charset="0"/>
              <a:cs typeface="Times New Roman" charset="0"/>
            </a:endParaRPr>
          </a:p>
          <a:p>
            <a:pPr lvl="0"/>
            <a:r>
              <a:rPr lang="es-ES" sz="800" dirty="0">
                <a:latin typeface="Times New Roman" charset="0"/>
                <a:ea typeface="Times New Roman" charset="0"/>
                <a:cs typeface="Times New Roman" charset="0"/>
              </a:rPr>
              <a:t>Mezcla de propano y butano, dosificación de odorizante y envió directo a PETROECUADOR, por medio de las bombas de transferencia de propano y butano.</a:t>
            </a:r>
            <a:endParaRPr lang="es-ES_tradnl" sz="800" dirty="0">
              <a:latin typeface="Times New Roman" charset="0"/>
              <a:ea typeface="Times New Roman" charset="0"/>
              <a:cs typeface="Times New Roman" charset="0"/>
            </a:endParaRPr>
          </a:p>
          <a:p>
            <a:pPr lvl="0"/>
            <a:r>
              <a:rPr lang="es-ES" sz="800" dirty="0">
                <a:latin typeface="Times New Roman" charset="0"/>
                <a:ea typeface="Times New Roman" charset="0"/>
                <a:cs typeface="Times New Roman" charset="0"/>
              </a:rPr>
              <a:t>Mezcla de propano y butano, dosificación de odorizante y envío a Esferas de Almacenamiento de GLP y Tanques Presurizados de GLP, por medio de las bombas de transferencia de butano y propano</a:t>
            </a:r>
            <a:endParaRPr lang="es-ES_tradnl" sz="800" dirty="0">
              <a:latin typeface="Times New Roman" charset="0"/>
              <a:ea typeface="Times New Roman" charset="0"/>
              <a:cs typeface="Times New Roman" charset="0"/>
            </a:endParaRPr>
          </a:p>
          <a:p>
            <a:pPr lvl="0"/>
            <a:r>
              <a:rPr lang="es-ES" sz="800" dirty="0">
                <a:latin typeface="Times New Roman" charset="0"/>
                <a:ea typeface="Times New Roman" charset="0"/>
                <a:cs typeface="Times New Roman" charset="0"/>
              </a:rPr>
              <a:t>Dosificación de odorizante, medición y transferencia de GLP a PETROECUADOR a partir de las Esferas de Almacenamiento de GLP y Tanques Presurizados de GLP, por medio de las bombas de GLP (B-1404A/B).</a:t>
            </a:r>
            <a:endParaRPr lang="es-ES_tradnl" sz="800" dirty="0">
              <a:latin typeface="Times New Roman" charset="0"/>
              <a:ea typeface="Times New Roman" charset="0"/>
              <a:cs typeface="Times New Roman" charset="0"/>
            </a:endParaRPr>
          </a:p>
          <a:p>
            <a:pPr lvl="0"/>
            <a:r>
              <a:rPr lang="es-ES" sz="800" dirty="0">
                <a:latin typeface="Times New Roman" charset="0"/>
                <a:ea typeface="Times New Roman" charset="0"/>
                <a:cs typeface="Times New Roman" charset="0"/>
              </a:rPr>
              <a:t>Mezcla de propano y butano y envío a Esferas de Almacenamiento de GLP y Tanques Presurizados de GLP, por medio de las bombas de transferencia de propano y butano y al mismo tiempo dosificación de odorizante y medición de GLP para envío a PETROECUADOR a partir de las Esferas de Almacenamiento de GLP y Tanques Presurizados de GLP, a través de las bombas de GLP (B-1404A/B</a:t>
            </a:r>
            <a:r>
              <a:rPr lang="es-ES" sz="800" dirty="0" smtClean="0">
                <a:latin typeface="Times New Roman" charset="0"/>
                <a:ea typeface="Times New Roman" charset="0"/>
                <a:cs typeface="Times New Roman" charset="0"/>
              </a:rPr>
              <a:t>).</a:t>
            </a:r>
            <a:endParaRPr lang="es-ES_tradnl" sz="800" dirty="0">
              <a:latin typeface="Times New Roman" charset="0"/>
              <a:ea typeface="Times New Roman" charset="0"/>
              <a:cs typeface="Times New Roman" charset="0"/>
            </a:endParaRPr>
          </a:p>
        </p:txBody>
      </p:sp>
      <p:pic>
        <p:nvPicPr>
          <p:cNvPr id="37" name="Picture 58"/>
          <p:cNvPicPr/>
          <p:nvPr/>
        </p:nvPicPr>
        <p:blipFill>
          <a:blip r:embed="rId3"/>
          <a:srcRect/>
          <a:stretch>
            <a:fillRect/>
          </a:stretch>
        </p:blipFill>
        <p:spPr bwMode="auto">
          <a:xfrm>
            <a:off x="76200" y="527702"/>
            <a:ext cx="4876800" cy="4066791"/>
          </a:xfrm>
          <a:prstGeom prst="rect">
            <a:avLst/>
          </a:prstGeom>
          <a:noFill/>
          <a:ln w="9525">
            <a:noFill/>
            <a:miter lim="800000"/>
            <a:headEnd/>
            <a:tailEnd/>
          </a:ln>
        </p:spPr>
      </p:pic>
      <p:pic>
        <p:nvPicPr>
          <p:cNvPr id="39" name="Imagen 38"/>
          <p:cNvPicPr>
            <a:picLocks noChangeAspect="1"/>
          </p:cNvPicPr>
          <p:nvPr/>
        </p:nvPicPr>
        <p:blipFill>
          <a:blip r:embed="rId4"/>
          <a:stretch>
            <a:fillRect/>
          </a:stretch>
        </p:blipFill>
        <p:spPr>
          <a:xfrm>
            <a:off x="4770334" y="4076299"/>
            <a:ext cx="4556331" cy="793750"/>
          </a:xfrm>
          <a:prstGeom prst="rect">
            <a:avLst/>
          </a:prstGeom>
        </p:spPr>
      </p:pic>
    </p:spTree>
    <p:extLst>
      <p:ext uri="{BB962C8B-B14F-4D97-AF65-F5344CB8AC3E}">
        <p14:creationId xmlns:p14="http://schemas.microsoft.com/office/powerpoint/2010/main" val="1979776493"/>
      </p:ext>
    </p:extLst>
  </p:cSld>
  <p:clrMapOvr>
    <a:masterClrMapping/>
  </p:clrMapOvr>
  <p:transition spd="med">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ESFERAS DE ALMACENAMIENTO Y BOMBAS</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45</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32161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000" dirty="0">
                <a:latin typeface="Times New Roman" charset="0"/>
                <a:ea typeface="Times New Roman" charset="0"/>
                <a:cs typeface="Times New Roman" charset="0"/>
              </a:rPr>
              <a:t> </a:t>
            </a:r>
            <a:r>
              <a:rPr lang="es-ES" sz="1100" dirty="0">
                <a:latin typeface="Times New Roman" charset="0"/>
                <a:ea typeface="Times New Roman" charset="0"/>
                <a:cs typeface="Times New Roman" charset="0"/>
              </a:rPr>
              <a:t>Esta pantalla está formada por tres Esferas de Almacenamiento de GLP (EF-1301A/B//C) con capacidad de 2,870 m3 cada una, existe una área para la instalación de 2 esferas futuras.</a:t>
            </a:r>
          </a:p>
          <a:p>
            <a:pPr algn="just"/>
            <a:r>
              <a:rPr lang="es-ES" sz="1100" dirty="0">
                <a:latin typeface="Times New Roman" charset="0"/>
                <a:ea typeface="Times New Roman" charset="0"/>
                <a:cs typeface="Times New Roman" charset="0"/>
              </a:rPr>
              <a:t>     Se encuentra también dos bombas de transferencia de GLP (B-1404A/B), que envía GLP desde las esferas de almacenamiento de GLP, y tanques presurizados de GLP, pasando por la medición fiscal en los paquetes de mezcla y medición, para el ducto de PETROECUADOR o para los buques en el terminal marítimo. </a:t>
            </a:r>
          </a:p>
          <a:p>
            <a:pPr algn="just"/>
            <a:r>
              <a:rPr lang="es-ES" sz="1100" dirty="0">
                <a:latin typeface="Times New Roman" charset="0"/>
                <a:ea typeface="Times New Roman" charset="0"/>
                <a:cs typeface="Times New Roman" charset="0"/>
              </a:rPr>
              <a:t>     El llenado de las esferas de almacenamiento de GLP es realizado por la parte superior del equipo (esfera), en caso de presiones altas, las válvulas que controlan la presión descargan al colector principal de vapores del Grupo de Frío.</a:t>
            </a:r>
          </a:p>
          <a:p>
            <a:pPr algn="just"/>
            <a:r>
              <a:rPr lang="es-ES" sz="1100" dirty="0">
                <a:latin typeface="Times New Roman" charset="0"/>
                <a:ea typeface="Times New Roman" charset="0"/>
                <a:cs typeface="Times New Roman" charset="0"/>
              </a:rPr>
              <a:t>     La descarga  de GLP almacenado en las esferas de Almacenamiento se realiza por las líneas ubicadas en el fondo de cada uno de los equipos al colector que alimenta la succión de las bombas de transferencia de GLP (B-1404A/B</a:t>
            </a:r>
            <a:r>
              <a:rPr lang="es-ES" sz="1100" dirty="0" smtClean="0">
                <a:latin typeface="Times New Roman" charset="0"/>
                <a:ea typeface="Times New Roman" charset="0"/>
                <a:cs typeface="Times New Roman" charset="0"/>
              </a:rPr>
              <a:t>).</a:t>
            </a:r>
            <a:endParaRPr lang="es-ES" sz="1100" dirty="0">
              <a:latin typeface="Times New Roman" charset="0"/>
              <a:ea typeface="Times New Roman" charset="0"/>
              <a:cs typeface="Times New Roman" charset="0"/>
            </a:endParaRPr>
          </a:p>
        </p:txBody>
      </p:sp>
      <p:pic>
        <p:nvPicPr>
          <p:cNvPr id="34" name="Picture 61"/>
          <p:cNvPicPr/>
          <p:nvPr/>
        </p:nvPicPr>
        <p:blipFill>
          <a:blip r:embed="rId3"/>
          <a:srcRect/>
          <a:stretch>
            <a:fillRect/>
          </a:stretch>
        </p:blipFill>
        <p:spPr bwMode="auto">
          <a:xfrm>
            <a:off x="83682" y="527703"/>
            <a:ext cx="4869318" cy="4101447"/>
          </a:xfrm>
          <a:prstGeom prst="rect">
            <a:avLst/>
          </a:prstGeom>
          <a:noFill/>
          <a:ln w="9525">
            <a:noFill/>
            <a:miter lim="800000"/>
            <a:headEnd/>
            <a:tailEnd/>
          </a:ln>
        </p:spPr>
      </p:pic>
      <p:pic>
        <p:nvPicPr>
          <p:cNvPr id="36" name="Imagen 35"/>
          <p:cNvPicPr>
            <a:picLocks noChangeAspect="1"/>
          </p:cNvPicPr>
          <p:nvPr/>
        </p:nvPicPr>
        <p:blipFill>
          <a:blip r:embed="rId4"/>
          <a:stretch>
            <a:fillRect/>
          </a:stretch>
        </p:blipFill>
        <p:spPr>
          <a:xfrm>
            <a:off x="4541713" y="3814402"/>
            <a:ext cx="5013573" cy="1054892"/>
          </a:xfrm>
          <a:prstGeom prst="rect">
            <a:avLst/>
          </a:prstGeom>
        </p:spPr>
      </p:pic>
    </p:spTree>
    <p:extLst>
      <p:ext uri="{BB962C8B-B14F-4D97-AF65-F5344CB8AC3E}">
        <p14:creationId xmlns:p14="http://schemas.microsoft.com/office/powerpoint/2010/main" val="758397287"/>
      </p:ext>
    </p:extLst>
  </p:cSld>
  <p:clrMapOvr>
    <a:masterClrMapping/>
  </p:clrMapOvr>
  <p:transition spd="med">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DESCARGA A TEA</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46</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257744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000" dirty="0">
                <a:latin typeface="Times New Roman" charset="0"/>
                <a:ea typeface="Times New Roman" charset="0"/>
                <a:cs typeface="Times New Roman" charset="0"/>
              </a:rPr>
              <a:t> El sistema quema por seguridad los gases liberados por la planta de almacenamiento refrigerado, debido al exceso de presión en emergencia. El paquete de antorcha está formado por la chimenea de antorcha, el tanque de GLP para piloto de antorcha, los sistemas de ignición del piloto eléctrico, por frente de llama un soplador para antorcha para reducir el humo en la combustión. El Knockout Drum de la antorcha cuenta con el calentador del tanque para la vaporización del líquido condensado.</a:t>
            </a:r>
          </a:p>
          <a:p>
            <a:pPr algn="just"/>
            <a:r>
              <a:rPr lang="es-ES" sz="1000" dirty="0">
                <a:latin typeface="Times New Roman" charset="0"/>
                <a:ea typeface="Times New Roman" charset="0"/>
                <a:cs typeface="Times New Roman" charset="0"/>
              </a:rPr>
              <a:t>     El gas recolectado es enviado al Knockout Drum de la antorcha, donde se efectúa la separación de las gotas de líquido arrastradas por el gas, el gas libre de líquido es enviado a la antorcha para la quema.</a:t>
            </a:r>
          </a:p>
          <a:p>
            <a:pPr algn="just"/>
            <a:r>
              <a:rPr lang="es-ES" sz="1000" dirty="0">
                <a:latin typeface="Times New Roman" charset="0"/>
                <a:ea typeface="Times New Roman" charset="0"/>
                <a:cs typeface="Times New Roman" charset="0"/>
              </a:rPr>
              <a:t>     Un segundo cabezal recolecta los vapores provenientes del área de almacenamiento refrigerado, bombas de propano/butano, calentadores de propano/butano, bombas de GLP, y tanques hidroneumáticos de propano, este colector cuenta con una bota a la entrada al sistema de antorcha que permite acumular las posibles gotas que arrastre el gas</a:t>
            </a:r>
            <a:r>
              <a:rPr lang="es-ES" sz="1000" dirty="0" smtClean="0">
                <a:latin typeface="Times New Roman" charset="0"/>
                <a:ea typeface="Times New Roman" charset="0"/>
                <a:cs typeface="Times New Roman" charset="0"/>
              </a:rPr>
              <a:t>.</a:t>
            </a:r>
            <a:endParaRPr lang="es-ES" sz="1000" dirty="0">
              <a:latin typeface="Times New Roman" charset="0"/>
              <a:ea typeface="Times New Roman" charset="0"/>
              <a:cs typeface="Times New Roman" charset="0"/>
            </a:endParaRPr>
          </a:p>
        </p:txBody>
      </p:sp>
      <p:pic>
        <p:nvPicPr>
          <p:cNvPr id="31" name="Picture 64"/>
          <p:cNvPicPr/>
          <p:nvPr/>
        </p:nvPicPr>
        <p:blipFill>
          <a:blip r:embed="rId3"/>
          <a:srcRect/>
          <a:stretch>
            <a:fillRect/>
          </a:stretch>
        </p:blipFill>
        <p:spPr bwMode="auto">
          <a:xfrm>
            <a:off x="78400" y="530883"/>
            <a:ext cx="4874600" cy="4098267"/>
          </a:xfrm>
          <a:prstGeom prst="rect">
            <a:avLst/>
          </a:prstGeom>
          <a:noFill/>
          <a:ln w="9525">
            <a:noFill/>
            <a:miter lim="800000"/>
            <a:headEnd/>
            <a:tailEnd/>
          </a:ln>
        </p:spPr>
      </p:pic>
      <p:pic>
        <p:nvPicPr>
          <p:cNvPr id="33" name="Imagen 32"/>
          <p:cNvPicPr>
            <a:picLocks noChangeAspect="1"/>
          </p:cNvPicPr>
          <p:nvPr/>
        </p:nvPicPr>
        <p:blipFill>
          <a:blip r:embed="rId4"/>
          <a:stretch>
            <a:fillRect/>
          </a:stretch>
        </p:blipFill>
        <p:spPr>
          <a:xfrm>
            <a:off x="5029994" y="3243267"/>
            <a:ext cx="4114006" cy="1489233"/>
          </a:xfrm>
          <a:prstGeom prst="rect">
            <a:avLst/>
          </a:prstGeom>
        </p:spPr>
      </p:pic>
    </p:spTree>
    <p:extLst>
      <p:ext uri="{BB962C8B-B14F-4D97-AF65-F5344CB8AC3E}">
        <p14:creationId xmlns:p14="http://schemas.microsoft.com/office/powerpoint/2010/main" val="371310985"/>
      </p:ext>
    </p:extLst>
  </p:cSld>
  <p:clrMapOvr>
    <a:masterClrMapping/>
  </p:clrMapOvr>
  <p:transition spd="med">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TANQUES DE ALMACENAMIENTO DE DIESEL</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47</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2"/>
            <a:ext cx="4038600" cy="298952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800" dirty="0">
                <a:latin typeface="Times New Roman" charset="0"/>
                <a:ea typeface="Times New Roman" charset="0"/>
                <a:cs typeface="Times New Roman" charset="0"/>
              </a:rPr>
              <a:t> En las instalaciones del Terminal Marítimo (muelle) también se dispone de líneas para atender el recibimiento de diesel sucio suministrado por barcos de apoyo y el envió de agua potable y diesel limpio hacia los barcos anclados. Previo a la entrada del Tanque de Almacenamiento de Diesel sucio (TQ-1705), se dispone de dos filtros tipo canasto, filtro de diesel sucio (FT-1702A/B).</a:t>
            </a:r>
          </a:p>
          <a:p>
            <a:pPr algn="just"/>
            <a:r>
              <a:rPr lang="es-ES" sz="800" dirty="0">
                <a:latin typeface="Times New Roman" charset="0"/>
                <a:ea typeface="Times New Roman" charset="0"/>
                <a:cs typeface="Times New Roman" charset="0"/>
              </a:rPr>
              <a:t>     El diesel que sale del Tanque de almacenamiento de diesel sucio es enviado a la unidad de purificación de diesel, una vez purificado el diesel limpio es enviado al tanque de almacenamiento para diesel limpio (TQ-1706), la descarga del tanque se realiza por medio de una línea que se dirige a la succión de las bombas de transferencia de diesel (B-1708A/B). El colector de descarga de las bombas de diesel limpio se deriva para los siguientes consumos:</a:t>
            </a:r>
          </a:p>
          <a:p>
            <a:pPr algn="just"/>
            <a:r>
              <a:rPr lang="es-ES" sz="800" dirty="0">
                <a:latin typeface="Times New Roman" charset="0"/>
                <a:ea typeface="Times New Roman" charset="0"/>
                <a:cs typeface="Times New Roman" charset="0"/>
              </a:rPr>
              <a:t>Tanque de Diesel para bomba contra incendio (TQ-1909).</a:t>
            </a:r>
          </a:p>
          <a:p>
            <a:pPr algn="just"/>
            <a:r>
              <a:rPr lang="es-ES" sz="800" dirty="0">
                <a:latin typeface="Times New Roman" charset="0"/>
                <a:ea typeface="Times New Roman" charset="0"/>
                <a:cs typeface="Times New Roman" charset="0"/>
              </a:rPr>
              <a:t>Tanque de Diesel para bomba contra incendio de Agua de mar (TQ-1608).</a:t>
            </a:r>
          </a:p>
          <a:p>
            <a:pPr algn="just"/>
            <a:r>
              <a:rPr lang="es-ES" sz="800" dirty="0">
                <a:latin typeface="Times New Roman" charset="0"/>
                <a:ea typeface="Times New Roman" charset="0"/>
                <a:cs typeface="Times New Roman" charset="0"/>
              </a:rPr>
              <a:t>Tanque para almacenamiento de diesel para generador auxiliar (TQ-1706).</a:t>
            </a:r>
          </a:p>
          <a:p>
            <a:pPr algn="just"/>
            <a:r>
              <a:rPr lang="es-ES" sz="800" dirty="0">
                <a:latin typeface="Times New Roman" charset="0"/>
                <a:ea typeface="Times New Roman" charset="0"/>
                <a:cs typeface="Times New Roman" charset="0"/>
              </a:rPr>
              <a:t>Tanque de Almacenamiento de Diesel/Gasolina (TQ-2914).</a:t>
            </a:r>
          </a:p>
          <a:p>
            <a:pPr algn="just"/>
            <a:r>
              <a:rPr lang="es-ES" sz="800" dirty="0">
                <a:latin typeface="Times New Roman" charset="0"/>
                <a:ea typeface="Times New Roman" charset="0"/>
                <a:cs typeface="Times New Roman" charset="0"/>
              </a:rPr>
              <a:t>Línea de envío de diesel a los buques, en esta línea se dispone de un medidor de caudal, para medir el flujo de diesel cargado a los buques.</a:t>
            </a:r>
          </a:p>
          <a:p>
            <a:pPr algn="just"/>
            <a:r>
              <a:rPr lang="es-ES" sz="800" dirty="0">
                <a:latin typeface="Times New Roman" charset="0"/>
                <a:ea typeface="Times New Roman" charset="0"/>
                <a:cs typeface="Times New Roman" charset="0"/>
              </a:rPr>
              <a:t>     El tanque de almacenamiento de Diesel/Gasolina (TQ-2914), sirve para suministro de combustible a los vehículos de la planta, es de tipo bipartido es decir que cuenta con dos compartimientos una para almacenamiento de gasolina y otro para diesel. El diesel almacenado en el tanque es suministrado desde la descarga de las bombas de diesel limpio, y el suministro de gasolina se realiza a través de un camión de cisterna por lo que el tanque dispone una conexión para llenado de gasolina.</a:t>
            </a:r>
          </a:p>
        </p:txBody>
      </p:sp>
      <p:pic>
        <p:nvPicPr>
          <p:cNvPr id="28" name="Picture 67"/>
          <p:cNvPicPr/>
          <p:nvPr/>
        </p:nvPicPr>
        <p:blipFill>
          <a:blip r:embed="rId3"/>
          <a:srcRect/>
          <a:stretch>
            <a:fillRect/>
          </a:stretch>
        </p:blipFill>
        <p:spPr bwMode="auto">
          <a:xfrm>
            <a:off x="57896" y="525760"/>
            <a:ext cx="4895103" cy="4103390"/>
          </a:xfrm>
          <a:prstGeom prst="rect">
            <a:avLst/>
          </a:prstGeom>
          <a:noFill/>
          <a:ln w="9525">
            <a:noFill/>
            <a:miter lim="800000"/>
            <a:headEnd/>
            <a:tailEnd/>
          </a:ln>
        </p:spPr>
      </p:pic>
      <p:pic>
        <p:nvPicPr>
          <p:cNvPr id="30" name="Imagen 29"/>
          <p:cNvPicPr>
            <a:picLocks noChangeAspect="1"/>
          </p:cNvPicPr>
          <p:nvPr/>
        </p:nvPicPr>
        <p:blipFill>
          <a:blip r:embed="rId4"/>
          <a:stretch>
            <a:fillRect/>
          </a:stretch>
        </p:blipFill>
        <p:spPr>
          <a:xfrm>
            <a:off x="5988050" y="3586606"/>
            <a:ext cx="2120900" cy="966344"/>
          </a:xfrm>
          <a:prstGeom prst="rect">
            <a:avLst/>
          </a:prstGeom>
        </p:spPr>
      </p:pic>
    </p:spTree>
    <p:extLst>
      <p:ext uri="{BB962C8B-B14F-4D97-AF65-F5344CB8AC3E}">
        <p14:creationId xmlns:p14="http://schemas.microsoft.com/office/powerpoint/2010/main" val="684892161"/>
      </p:ext>
    </p:extLst>
  </p:cSld>
  <p:clrMapOvr>
    <a:masterClrMapping/>
  </p:clrMapOvr>
  <p:transition spd="med">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RECEPCIÓN DE GLP</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48</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28695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700" dirty="0">
                <a:latin typeface="Times New Roman" charset="0"/>
                <a:ea typeface="Times New Roman" charset="0"/>
                <a:cs typeface="Times New Roman" charset="0"/>
              </a:rPr>
              <a:t>A la entrada de les Estación de Bombeo Monteverde se encuentra una válvula de corte de emergencia (ESDV-1100) la cual se ejecuta por las siguientes razones:</a:t>
            </a:r>
          </a:p>
          <a:p>
            <a:pPr algn="just"/>
            <a:r>
              <a:rPr lang="es-ES" sz="700" b="1" dirty="0">
                <a:latin typeface="Times New Roman" charset="0"/>
                <a:ea typeface="Times New Roman" charset="0"/>
                <a:cs typeface="Times New Roman" charset="0"/>
              </a:rPr>
              <a:t>Sistema de detección de fugas.-</a:t>
            </a:r>
            <a:r>
              <a:rPr lang="es-ES" sz="700" dirty="0">
                <a:latin typeface="Times New Roman" charset="0"/>
                <a:ea typeface="Times New Roman" charset="0"/>
                <a:cs typeface="Times New Roman" charset="0"/>
              </a:rPr>
              <a:t> cuando este sistema emite una alarma de fuga de gas, el operador cierra dicha válvula.</a:t>
            </a:r>
          </a:p>
          <a:p>
            <a:pPr algn="just"/>
            <a:r>
              <a:rPr lang="es-ES" sz="700" b="1" dirty="0">
                <a:latin typeface="Times New Roman" charset="0"/>
                <a:ea typeface="Times New Roman" charset="0"/>
                <a:cs typeface="Times New Roman" charset="0"/>
              </a:rPr>
              <a:t>Por alarma de muy alta presión en el transmisor (PIT-1100).-</a:t>
            </a:r>
            <a:r>
              <a:rPr lang="es-ES" sz="700" dirty="0">
                <a:latin typeface="Times New Roman" charset="0"/>
                <a:ea typeface="Times New Roman" charset="0"/>
                <a:cs typeface="Times New Roman" charset="0"/>
              </a:rPr>
              <a:t> cuando la expresión de entrada a la estación excede los 240 psig.</a:t>
            </a:r>
          </a:p>
          <a:p>
            <a:pPr algn="just"/>
            <a:r>
              <a:rPr lang="es-ES" sz="700" b="1" dirty="0">
                <a:latin typeface="Times New Roman" charset="0"/>
                <a:ea typeface="Times New Roman" charset="0"/>
                <a:cs typeface="Times New Roman" charset="0"/>
              </a:rPr>
              <a:t>Por condiciones de parada de </a:t>
            </a:r>
            <a:r>
              <a:rPr lang="es-ES" sz="700" b="1" dirty="0" smtClean="0">
                <a:latin typeface="Times New Roman" charset="0"/>
                <a:ea typeface="Times New Roman" charset="0"/>
                <a:cs typeface="Times New Roman" charset="0"/>
              </a:rPr>
              <a:t>emergencia.-</a:t>
            </a:r>
            <a:r>
              <a:rPr lang="es-ES" sz="700" dirty="0" smtClean="0">
                <a:latin typeface="Times New Roman" charset="0"/>
                <a:ea typeface="Times New Roman" charset="0"/>
                <a:cs typeface="Times New Roman" charset="0"/>
              </a:rPr>
              <a:t> </a:t>
            </a:r>
            <a:r>
              <a:rPr lang="es-ES" sz="700" dirty="0">
                <a:latin typeface="Times New Roman" charset="0"/>
                <a:ea typeface="Times New Roman" charset="0"/>
                <a:cs typeface="Times New Roman" charset="0"/>
              </a:rPr>
              <a:t>activación del sistema de fuego y gas.</a:t>
            </a:r>
          </a:p>
          <a:p>
            <a:pPr algn="just"/>
            <a:r>
              <a:rPr lang="es-ES" sz="700" dirty="0">
                <a:latin typeface="Times New Roman" charset="0"/>
                <a:ea typeface="Times New Roman" charset="0"/>
                <a:cs typeface="Times New Roman" charset="0"/>
              </a:rPr>
              <a:t>Una vez que el Gas Licuado de Petróleo ingresa a la estación se tiene un Desgasificador (EMV-TQ-1120), que sirve para evitar el paso de grandes cantidades de burbujas de producto gasificado o de aire hacia los sistemas de medición y a las bombas del ducto hacia El Chorrillo. Las burbujas de aire son muy perjudiciales para los medidores tipo Coriolis debido a que estas pueden causar cavitación y deteriorar estos instrumentos de medida, así como en las bombas principales.</a:t>
            </a:r>
          </a:p>
          <a:p>
            <a:pPr algn="just"/>
            <a:r>
              <a:rPr lang="es-ES" sz="700" dirty="0">
                <a:latin typeface="Times New Roman" charset="0"/>
                <a:ea typeface="Times New Roman" charset="0"/>
                <a:cs typeface="Times New Roman" charset="0"/>
              </a:rPr>
              <a:t>El GLP recibido y contabilizado en la estación tiene dos objetivos:</a:t>
            </a:r>
          </a:p>
          <a:p>
            <a:pPr algn="just"/>
            <a:r>
              <a:rPr lang="es-ES" sz="700" dirty="0">
                <a:latin typeface="Times New Roman" charset="0"/>
                <a:ea typeface="Times New Roman" charset="0"/>
                <a:cs typeface="Times New Roman" charset="0"/>
              </a:rPr>
              <a:t>Despacho hacia el Terminal El Chorrillo a través del ducto y las bombas EMB-B-1330/B-1331/B-1332.</a:t>
            </a:r>
          </a:p>
          <a:p>
            <a:pPr algn="just"/>
            <a:r>
              <a:rPr lang="es-ES" sz="700" dirty="0">
                <a:latin typeface="Times New Roman" charset="0"/>
                <a:ea typeface="Times New Roman" charset="0"/>
                <a:cs typeface="Times New Roman" charset="0"/>
              </a:rPr>
              <a:t>Almacenamiento en los Tanques presurizados EMV-TQ-1210/EMV-TQ1211</a:t>
            </a:r>
          </a:p>
          <a:p>
            <a:pPr algn="just"/>
            <a:r>
              <a:rPr lang="es-ES" sz="700" dirty="0">
                <a:latin typeface="Times New Roman" charset="0"/>
                <a:ea typeface="Times New Roman" charset="0"/>
                <a:cs typeface="Times New Roman" charset="0"/>
              </a:rPr>
              <a:t>     Para el primer caso es necesario abrir la válvula MOV-1101A que es la válvula de ingreso al tren de medición (FE-1121/FE-1122), para el segundo caso es necesario abrir la válvula MOV-1101B que es la válvula de entrada al tren de medición (FE-1123/FE-1124).</a:t>
            </a:r>
          </a:p>
          <a:p>
            <a:pPr algn="just"/>
            <a:r>
              <a:rPr lang="es-ES" sz="700" dirty="0">
                <a:latin typeface="Times New Roman" charset="0"/>
                <a:ea typeface="Times New Roman" charset="0"/>
                <a:cs typeface="Times New Roman" charset="0"/>
              </a:rPr>
              <a:t>     Dichas válvulas puede estar abiertas individual o simultáneamente, es decir se puede recibir GLP para los tanques de la Estación mientras se está enviando GLP hacia el Terminal El Chorrillo a través de las bombas y el ducto, o solamente se puede estar recibiendo en los tanques y también solamente se puede estar transportando hacia El Chorrillo</a:t>
            </a:r>
            <a:r>
              <a:rPr lang="es-ES" sz="700" dirty="0" smtClean="0">
                <a:latin typeface="Times New Roman" charset="0"/>
                <a:ea typeface="Times New Roman" charset="0"/>
                <a:cs typeface="Times New Roman" charset="0"/>
              </a:rPr>
              <a:t>.</a:t>
            </a:r>
            <a:endParaRPr lang="es-ES" sz="700" dirty="0">
              <a:latin typeface="Times New Roman" charset="0"/>
              <a:ea typeface="Times New Roman" charset="0"/>
              <a:cs typeface="Times New Roman" charset="0"/>
            </a:endParaRPr>
          </a:p>
        </p:txBody>
      </p:sp>
      <p:pic>
        <p:nvPicPr>
          <p:cNvPr id="25" name="Picture 70"/>
          <p:cNvPicPr/>
          <p:nvPr/>
        </p:nvPicPr>
        <p:blipFill>
          <a:blip r:embed="rId3"/>
          <a:srcRect/>
          <a:stretch>
            <a:fillRect/>
          </a:stretch>
        </p:blipFill>
        <p:spPr bwMode="auto">
          <a:xfrm>
            <a:off x="82192" y="541994"/>
            <a:ext cx="4870807" cy="4087156"/>
          </a:xfrm>
          <a:prstGeom prst="rect">
            <a:avLst/>
          </a:prstGeom>
          <a:noFill/>
          <a:ln w="9525">
            <a:noFill/>
            <a:miter lim="800000"/>
            <a:headEnd/>
            <a:tailEnd/>
          </a:ln>
        </p:spPr>
      </p:pic>
      <p:pic>
        <p:nvPicPr>
          <p:cNvPr id="27" name="Imagen 26"/>
          <p:cNvPicPr>
            <a:picLocks noChangeAspect="1"/>
          </p:cNvPicPr>
          <p:nvPr/>
        </p:nvPicPr>
        <p:blipFill>
          <a:blip r:embed="rId4"/>
          <a:stretch>
            <a:fillRect/>
          </a:stretch>
        </p:blipFill>
        <p:spPr>
          <a:xfrm>
            <a:off x="4680623" y="3587729"/>
            <a:ext cx="4735753" cy="1178581"/>
          </a:xfrm>
          <a:prstGeom prst="rect">
            <a:avLst/>
          </a:prstGeom>
        </p:spPr>
      </p:pic>
    </p:spTree>
    <p:extLst>
      <p:ext uri="{BB962C8B-B14F-4D97-AF65-F5344CB8AC3E}">
        <p14:creationId xmlns:p14="http://schemas.microsoft.com/office/powerpoint/2010/main" val="577967610"/>
      </p:ext>
    </p:extLst>
  </p:cSld>
  <p:clrMapOvr>
    <a:masterClrMapping/>
  </p:clrMapOvr>
  <p:transition spd="med">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MEDIDORES CORIOLIS</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49</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28695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900" dirty="0">
                <a:latin typeface="Times New Roman" charset="0"/>
                <a:ea typeface="Times New Roman" charset="0"/>
                <a:cs typeface="Times New Roman" charset="0"/>
              </a:rPr>
              <a:t>El sistema de medición y calibración permite cuantificar el producto recibido desde la estación de mezcla de propano y butano para objetivos de fiscalización, para lo cual se cuenta con medidores de flujo de exactitud y precisión. Para asegurar la correcta cuantificación del GLP transferido el producto debe estar libre de aire y producto gasificado</a:t>
            </a:r>
            <a:r>
              <a:rPr lang="es-ES" sz="900" dirty="0" smtClean="0">
                <a:latin typeface="Times New Roman" charset="0"/>
                <a:ea typeface="Times New Roman" charset="0"/>
                <a:cs typeface="Times New Roman" charset="0"/>
              </a:rPr>
              <a:t>.</a:t>
            </a:r>
          </a:p>
          <a:p>
            <a:pPr algn="just"/>
            <a:r>
              <a:rPr lang="es-ES" sz="900" dirty="0">
                <a:latin typeface="Times New Roman" charset="0"/>
                <a:ea typeface="Times New Roman" charset="0"/>
                <a:cs typeface="Times New Roman" charset="0"/>
              </a:rPr>
              <a:t>El primer sistema de medición conformado por dos ramales con dos medidores de 6”, con su correspondiente instrumentación, con una capacidad de medición de 71,000 BPD (Aprox. 250 Ton/h) por cada ramal para el sistema de bombeo hacia El Chorrillo.</a:t>
            </a:r>
          </a:p>
          <a:p>
            <a:pPr algn="just"/>
            <a:r>
              <a:rPr lang="es-ES" sz="900" dirty="0">
                <a:latin typeface="Times New Roman" charset="0"/>
                <a:ea typeface="Times New Roman" charset="0"/>
                <a:cs typeface="Times New Roman" charset="0"/>
              </a:rPr>
              <a:t>     El segundo sistema conformado por dos medidores de 3” con una capacidad de medición de 10,000 BPD (Aprox. 36 Ton/h) para medición del GLP que se almacenará en dos tanques horizontales (EMV-TQ-1210/EMV-TQ-1211) para consumo de las provincias de Manabí y Santa Elena mediante despacho de auto tanques.</a:t>
            </a:r>
          </a:p>
          <a:p>
            <a:pPr algn="just"/>
            <a:r>
              <a:rPr lang="es-ES" sz="900" dirty="0">
                <a:latin typeface="Times New Roman" charset="0"/>
                <a:ea typeface="Times New Roman" charset="0"/>
                <a:cs typeface="Times New Roman" charset="0"/>
              </a:rPr>
              <a:t>     Para completar el sistema de medición se dispone de un probador de medidores (</a:t>
            </a:r>
            <a:r>
              <a:rPr lang="es-ES" sz="900" dirty="0" err="1">
                <a:latin typeface="Times New Roman" charset="0"/>
                <a:ea typeface="Times New Roman" charset="0"/>
                <a:cs typeface="Times New Roman" charset="0"/>
              </a:rPr>
              <a:t>Prover</a:t>
            </a:r>
            <a:r>
              <a:rPr lang="es-ES" sz="900" dirty="0">
                <a:latin typeface="Times New Roman" charset="0"/>
                <a:ea typeface="Times New Roman" charset="0"/>
                <a:cs typeface="Times New Roman" charset="0"/>
              </a:rPr>
              <a:t>) común para los dos sistemas de medición, este equipo se utiliza para contrastar las cantidades medidas por los medidores, consiste en un tramo de tubería con flujo bidireccional y un </a:t>
            </a:r>
            <a:r>
              <a:rPr lang="es-ES" sz="900" dirty="0" err="1">
                <a:latin typeface="Times New Roman" charset="0"/>
                <a:ea typeface="Times New Roman" charset="0"/>
                <a:cs typeface="Times New Roman" charset="0"/>
              </a:rPr>
              <a:t>desplazador</a:t>
            </a:r>
            <a:r>
              <a:rPr lang="es-ES" sz="900" dirty="0">
                <a:latin typeface="Times New Roman" charset="0"/>
                <a:ea typeface="Times New Roman" charset="0"/>
                <a:cs typeface="Times New Roman" charset="0"/>
              </a:rPr>
              <a:t> tipo esfera, el producto fluye a través de la sección de medición del probador y luego va a la cámara de salida y luego al cabezal de salida</a:t>
            </a:r>
            <a:r>
              <a:rPr lang="es-ES" sz="900" dirty="0" smtClean="0">
                <a:latin typeface="Times New Roman" charset="0"/>
                <a:ea typeface="Times New Roman" charset="0"/>
                <a:cs typeface="Times New Roman" charset="0"/>
              </a:rPr>
              <a:t>.</a:t>
            </a:r>
            <a:endParaRPr lang="es-ES" sz="900" dirty="0">
              <a:latin typeface="Times New Roman" charset="0"/>
              <a:ea typeface="Times New Roman" charset="0"/>
              <a:cs typeface="Times New Roman" charset="0"/>
            </a:endParaRPr>
          </a:p>
        </p:txBody>
      </p:sp>
      <p:pic>
        <p:nvPicPr>
          <p:cNvPr id="22" name="Picture 73"/>
          <p:cNvPicPr/>
          <p:nvPr/>
        </p:nvPicPr>
        <p:blipFill>
          <a:blip r:embed="rId3"/>
          <a:srcRect/>
          <a:stretch>
            <a:fillRect/>
          </a:stretch>
        </p:blipFill>
        <p:spPr bwMode="auto">
          <a:xfrm>
            <a:off x="76200" y="517832"/>
            <a:ext cx="4876800" cy="4096988"/>
          </a:xfrm>
          <a:prstGeom prst="rect">
            <a:avLst/>
          </a:prstGeom>
          <a:noFill/>
          <a:ln w="9525">
            <a:noFill/>
            <a:miter lim="800000"/>
            <a:headEnd/>
            <a:tailEnd/>
          </a:ln>
        </p:spPr>
      </p:pic>
      <p:pic>
        <p:nvPicPr>
          <p:cNvPr id="24" name="Imagen 23"/>
          <p:cNvPicPr>
            <a:picLocks noChangeAspect="1"/>
          </p:cNvPicPr>
          <p:nvPr/>
        </p:nvPicPr>
        <p:blipFill>
          <a:blip r:embed="rId4"/>
          <a:stretch>
            <a:fillRect/>
          </a:stretch>
        </p:blipFill>
        <p:spPr>
          <a:xfrm>
            <a:off x="4793519" y="3549693"/>
            <a:ext cx="4509961" cy="1265238"/>
          </a:xfrm>
          <a:prstGeom prst="rect">
            <a:avLst/>
          </a:prstGeom>
        </p:spPr>
      </p:pic>
    </p:spTree>
    <p:extLst>
      <p:ext uri="{BB962C8B-B14F-4D97-AF65-F5344CB8AC3E}">
        <p14:creationId xmlns:p14="http://schemas.microsoft.com/office/powerpoint/2010/main" val="1617358200"/>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S" sz="2400" b="1" dirty="0">
                <a:latin typeface="Times New Roman" pitchFamily="18" charset="0"/>
                <a:cs typeface="Times New Roman" pitchFamily="18" charset="0"/>
              </a:rPr>
              <a:t>ANTECEDENTES.</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p:txBody>
          <a:bodyPr>
            <a:normAutofit/>
          </a:bodyPr>
          <a:lstStyle/>
          <a:p>
            <a:pPr marL="0" indent="0" algn="just">
              <a:lnSpc>
                <a:spcPct val="120000"/>
              </a:lnSpc>
              <a:buNone/>
            </a:pPr>
            <a:r>
              <a:rPr lang="es-ES" sz="1500" dirty="0">
                <a:latin typeface="Times New Roman" charset="0"/>
                <a:ea typeface="Times New Roman" charset="0"/>
              </a:rPr>
              <a:t> </a:t>
            </a:r>
            <a:r>
              <a:rPr lang="es-ES" sz="1650" dirty="0">
                <a:latin typeface="Times New Roman" charset="0"/>
                <a:ea typeface="Times New Roman" charset="0"/>
              </a:rPr>
              <a:t>La Agencia de Regulación y Control Hidrocarburífero(ARCH) es un organismo técnico administrativo, encargado de regular, controlar y fiscalizar las actividades técnicas y operacionales en las diferentes fases de la industria hidrocarburífera, que realizan las empresas públicas o privadas, nacionales, extranjeras, empresas mixtas, consorcios jurídicas nacionales o extranjeras que ejecutan actividades hidrocarburíferas en el Ecuador.</a:t>
            </a:r>
          </a:p>
          <a:p>
            <a:pPr marL="0" indent="0" algn="just">
              <a:lnSpc>
                <a:spcPct val="120000"/>
              </a:lnSpc>
              <a:spcBef>
                <a:spcPts val="900"/>
              </a:spcBef>
              <a:spcAft>
                <a:spcPts val="900"/>
              </a:spcAft>
              <a:buNone/>
            </a:pPr>
            <a:r>
              <a:rPr lang="es-ES" sz="1650" dirty="0">
                <a:latin typeface="Times New Roman" charset="0"/>
                <a:ea typeface="Times New Roman" charset="0"/>
              </a:rPr>
              <a:t>Centro de Monitoreo y Control Hidrocarburífero, es el encargado de monitorear, supervisar y controlar las operaciones hidrocarburíferas, a través de la captura, acceso, registro, custodia, procesamiento, análisis, verificación y validación de la información en tiempo real de los Sujetos de Control autorizados y registrados en la ARCH.</a:t>
            </a:r>
            <a:endParaRPr lang="es-ES_tradnl" sz="1650" dirty="0">
              <a:latin typeface="Times New Roman" charset="0"/>
              <a:ea typeface="Times New Roman" charset="0"/>
            </a:endParaRPr>
          </a:p>
          <a:p>
            <a:pPr marL="0" indent="0" algn="just">
              <a:lnSpc>
                <a:spcPct val="120000"/>
              </a:lnSpc>
              <a:buNone/>
            </a:pPr>
            <a:endParaRPr lang="es-EC" sz="1500" dirty="0"/>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a:t>
            </a:fld>
            <a:endParaRPr lang="es-ES"/>
          </a:p>
        </p:txBody>
      </p:sp>
    </p:spTree>
    <p:extLst>
      <p:ext uri="{BB962C8B-B14F-4D97-AF65-F5344CB8AC3E}">
        <p14:creationId xmlns:p14="http://schemas.microsoft.com/office/powerpoint/2010/main" val="221817658"/>
      </p:ext>
    </p:extLst>
  </p:cSld>
  <p:clrMapOvr>
    <a:masterClrMapping/>
  </p:clrMapOvr>
  <p:transition spd="med">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ALMACENAMIENTO Y DESPACHO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50</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28695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900" dirty="0">
                <a:latin typeface="Times New Roman" charset="0"/>
                <a:ea typeface="Times New Roman" charset="0"/>
                <a:cs typeface="Times New Roman" charset="0"/>
              </a:rPr>
              <a:t>El sistema consta de dos tanques presurizados de GLP con capacidad de 500 m3 cada uno, con una capacidad total en Monteverde de 9,600 m3, con un diámetro de 3.8 m y 46.2 m de longitud.</a:t>
            </a:r>
          </a:p>
          <a:p>
            <a:pPr algn="just"/>
            <a:r>
              <a:rPr lang="es-ES" sz="900" dirty="0">
                <a:latin typeface="Times New Roman" charset="0"/>
                <a:ea typeface="Times New Roman" charset="0"/>
                <a:cs typeface="Times New Roman" charset="0"/>
              </a:rPr>
              <a:t>     Luego que el producto es medido y calibrado el GLP es almacenado en cualquiera de los dos tanques horizontales, la descarga  de GLP almacenado en los tanques presurizados de GLP se realiza por las líneas ubicadas en el fondo de cada uno de los equipos al colector que alimenta la succión de las bombas de transferencia de GLP (B-1404A/B).</a:t>
            </a:r>
          </a:p>
          <a:p>
            <a:pPr algn="just"/>
            <a:r>
              <a:rPr lang="es-ES" sz="900" dirty="0">
                <a:latin typeface="Times New Roman" charset="0"/>
                <a:ea typeface="Times New Roman" charset="0"/>
                <a:cs typeface="Times New Roman" charset="0"/>
              </a:rPr>
              <a:t>     La presión y la temperatura del producto en cada tanque son registradas y monitoreadas mediante transmisores de presión y </a:t>
            </a:r>
            <a:r>
              <a:rPr lang="es-ES" sz="900" dirty="0" smtClean="0">
                <a:latin typeface="Times New Roman" charset="0"/>
                <a:ea typeface="Times New Roman" charset="0"/>
                <a:cs typeface="Times New Roman" charset="0"/>
              </a:rPr>
              <a:t>temperatura.</a:t>
            </a:r>
            <a:endParaRPr lang="es-ES" sz="900" dirty="0">
              <a:latin typeface="Times New Roman" charset="0"/>
              <a:ea typeface="Times New Roman" charset="0"/>
              <a:cs typeface="Times New Roman" charset="0"/>
            </a:endParaRPr>
          </a:p>
          <a:p>
            <a:pPr algn="just"/>
            <a:r>
              <a:rPr lang="es-ES" sz="900" dirty="0">
                <a:latin typeface="Times New Roman" charset="0"/>
                <a:ea typeface="Times New Roman" charset="0"/>
                <a:cs typeface="Times New Roman" charset="0"/>
              </a:rPr>
              <a:t>     La estación de bombeo cuenta con una isla de carga de Autotanques con dos brazos de carga, cada punto de carga cuenta con un desgasificador de GLP, un medidor para la medición del GLP entregado al tanquero y un medidor para la medición del gas de la línea de retorno para asegurar la correcta cuantificación del GLP despachado. La isla de carga puede abastecer de GLP por ambos brazos de carga a la vez.</a:t>
            </a:r>
          </a:p>
          <a:p>
            <a:pPr algn="just"/>
            <a:r>
              <a:rPr lang="es-ES" sz="900" dirty="0">
                <a:latin typeface="Times New Roman" charset="0"/>
                <a:ea typeface="Times New Roman" charset="0"/>
                <a:cs typeface="Times New Roman" charset="0"/>
              </a:rPr>
              <a:t>     Para eliminar las cargas eléctricas estáticas generadas por el Autotanque, se dispone de un sistema de puesta a tierra.</a:t>
            </a:r>
          </a:p>
        </p:txBody>
      </p:sp>
      <p:pic>
        <p:nvPicPr>
          <p:cNvPr id="19" name="Picture 76"/>
          <p:cNvPicPr/>
          <p:nvPr/>
        </p:nvPicPr>
        <p:blipFill>
          <a:blip r:embed="rId3"/>
          <a:srcRect/>
          <a:stretch>
            <a:fillRect/>
          </a:stretch>
        </p:blipFill>
        <p:spPr bwMode="auto">
          <a:xfrm>
            <a:off x="63874" y="527703"/>
            <a:ext cx="4889126" cy="4101447"/>
          </a:xfrm>
          <a:prstGeom prst="rect">
            <a:avLst/>
          </a:prstGeom>
          <a:noFill/>
          <a:ln w="9525">
            <a:noFill/>
            <a:miter lim="800000"/>
            <a:headEnd/>
            <a:tailEnd/>
          </a:ln>
        </p:spPr>
      </p:pic>
      <p:pic>
        <p:nvPicPr>
          <p:cNvPr id="21" name="Imagen 20"/>
          <p:cNvPicPr>
            <a:picLocks noChangeAspect="1"/>
          </p:cNvPicPr>
          <p:nvPr/>
        </p:nvPicPr>
        <p:blipFill>
          <a:blip r:embed="rId4"/>
          <a:stretch>
            <a:fillRect/>
          </a:stretch>
        </p:blipFill>
        <p:spPr>
          <a:xfrm>
            <a:off x="4241800" y="3492620"/>
            <a:ext cx="5613400" cy="1397000"/>
          </a:xfrm>
          <a:prstGeom prst="rect">
            <a:avLst/>
          </a:prstGeom>
        </p:spPr>
      </p:pic>
    </p:spTree>
    <p:extLst>
      <p:ext uri="{BB962C8B-B14F-4D97-AF65-F5344CB8AC3E}">
        <p14:creationId xmlns:p14="http://schemas.microsoft.com/office/powerpoint/2010/main" val="541888128"/>
      </p:ext>
    </p:extLst>
  </p:cSld>
  <p:clrMapOvr>
    <a:masterClrMapping/>
  </p:clrMapOvr>
  <p:transition spd="med">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ESTACIÓN DE PESAJE</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51</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28695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 La estación de pesaje tiene una capacidad de 60 TM, de 21 m de longitud por 3.4 m de ancho. Antes de realizar el llenado de GLP, el Autotanque debe ser pesado utilizando el procedimiento definido por PETROECUADOR, luego de la operación de carga el Autotanque debe ser nuevamente pesado. El peso neto entregado es equivalente a la diferencia en las mediciones de peso final e inicial.</a:t>
            </a:r>
          </a:p>
        </p:txBody>
      </p:sp>
      <p:pic>
        <p:nvPicPr>
          <p:cNvPr id="18" name="Picture 79"/>
          <p:cNvPicPr/>
          <p:nvPr/>
        </p:nvPicPr>
        <p:blipFill>
          <a:blip r:embed="rId3"/>
          <a:srcRect/>
          <a:stretch>
            <a:fillRect/>
          </a:stretch>
        </p:blipFill>
        <p:spPr bwMode="auto">
          <a:xfrm>
            <a:off x="76200" y="527703"/>
            <a:ext cx="4876800" cy="4101685"/>
          </a:xfrm>
          <a:prstGeom prst="rect">
            <a:avLst/>
          </a:prstGeom>
          <a:noFill/>
          <a:ln w="9525">
            <a:noFill/>
            <a:miter lim="800000"/>
            <a:headEnd/>
            <a:tailEnd/>
          </a:ln>
        </p:spPr>
      </p:pic>
      <p:pic>
        <p:nvPicPr>
          <p:cNvPr id="15" name="Imagen 14"/>
          <p:cNvPicPr>
            <a:picLocks noChangeAspect="1"/>
          </p:cNvPicPr>
          <p:nvPr/>
        </p:nvPicPr>
        <p:blipFill>
          <a:blip r:embed="rId4"/>
          <a:stretch>
            <a:fillRect/>
          </a:stretch>
        </p:blipFill>
        <p:spPr>
          <a:xfrm>
            <a:off x="4241800" y="3718863"/>
            <a:ext cx="5613400" cy="977900"/>
          </a:xfrm>
          <a:prstGeom prst="rect">
            <a:avLst/>
          </a:prstGeom>
        </p:spPr>
      </p:pic>
    </p:spTree>
    <p:extLst>
      <p:ext uri="{BB962C8B-B14F-4D97-AF65-F5344CB8AC3E}">
        <p14:creationId xmlns:p14="http://schemas.microsoft.com/office/powerpoint/2010/main" val="576449628"/>
      </p:ext>
    </p:extLst>
  </p:cSld>
  <p:clrMapOvr>
    <a:masterClrMapping/>
  </p:clrMapOvr>
  <p:transition spd="med">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BOMBEO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52</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28695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100" dirty="0">
                <a:latin typeface="Times New Roman" charset="0"/>
                <a:ea typeface="Times New Roman" charset="0"/>
                <a:cs typeface="Times New Roman" charset="0"/>
              </a:rPr>
              <a:t>El sistema de bombeo de la estación Monteverde nos permite enviar el Gas Licuado de Petróleo (GLP) a el Terminal El Chorrillo, el sistema tiene tres bombas centrífugas que trabajan a media tensión (4,160 VAC). La configuración de las bombas principales es de 2+1; es decir, dos opera a la vez y una se encuentra en stand </a:t>
            </a:r>
            <a:r>
              <a:rPr lang="es-ES" sz="1100" dirty="0" err="1">
                <a:latin typeface="Times New Roman" charset="0"/>
                <a:ea typeface="Times New Roman" charset="0"/>
                <a:cs typeface="Times New Roman" charset="0"/>
              </a:rPr>
              <a:t>by</a:t>
            </a:r>
            <a:r>
              <a:rPr lang="es-ES" sz="1100" dirty="0">
                <a:latin typeface="Times New Roman" charset="0"/>
                <a:ea typeface="Times New Roman" charset="0"/>
                <a:cs typeface="Times New Roman" charset="0"/>
              </a:rPr>
              <a:t> para objeto de mantenimiento o reparación. Se puede transportar 122.77 Ton/h de GLP a una presión máxima de 748.8 psi con una sola bomba, por lo que el operador debe decidir que caudal va a transportar y con cuantas bombas va a trabajar.</a:t>
            </a:r>
          </a:p>
          <a:p>
            <a:pPr algn="just"/>
            <a:r>
              <a:rPr lang="es-ES" sz="1100" dirty="0">
                <a:latin typeface="Times New Roman" charset="0"/>
                <a:ea typeface="Times New Roman" charset="0"/>
                <a:cs typeface="Times New Roman" charset="0"/>
              </a:rPr>
              <a:t>     La estación Monteverde cuenta con un sistema de envío raspador de tuberías (EMV-LA-1110) para operaciones de inspección, mantenimiento y limpieza del ducto de 12” que permite el envío de GLP al Terminal El Chorrillo, dicho lanzador opera en coordinación con las instalaciones de El Chorrillo</a:t>
            </a:r>
            <a:r>
              <a:rPr lang="es-ES" sz="1100" dirty="0" smtClean="0">
                <a:latin typeface="Times New Roman" charset="0"/>
                <a:ea typeface="Times New Roman" charset="0"/>
                <a:cs typeface="Times New Roman" charset="0"/>
              </a:rPr>
              <a:t>.</a:t>
            </a:r>
            <a:endParaRPr lang="es-ES" sz="1100" dirty="0">
              <a:latin typeface="Times New Roman" charset="0"/>
              <a:ea typeface="Times New Roman" charset="0"/>
              <a:cs typeface="Times New Roman" charset="0"/>
            </a:endParaRPr>
          </a:p>
        </p:txBody>
      </p:sp>
      <p:pic>
        <p:nvPicPr>
          <p:cNvPr id="14" name="Picture 82"/>
          <p:cNvPicPr/>
          <p:nvPr/>
        </p:nvPicPr>
        <p:blipFill>
          <a:blip r:embed="rId3"/>
          <a:srcRect/>
          <a:stretch>
            <a:fillRect/>
          </a:stretch>
        </p:blipFill>
        <p:spPr bwMode="auto">
          <a:xfrm>
            <a:off x="44450" y="527703"/>
            <a:ext cx="4908550" cy="4101447"/>
          </a:xfrm>
          <a:prstGeom prst="rect">
            <a:avLst/>
          </a:prstGeom>
          <a:noFill/>
          <a:ln w="9525">
            <a:noFill/>
            <a:miter lim="800000"/>
            <a:headEnd/>
            <a:tailEnd/>
          </a:ln>
        </p:spPr>
      </p:pic>
      <p:pic>
        <p:nvPicPr>
          <p:cNvPr id="4" name="Imagen 3"/>
          <p:cNvPicPr>
            <a:picLocks noChangeAspect="1"/>
          </p:cNvPicPr>
          <p:nvPr/>
        </p:nvPicPr>
        <p:blipFill>
          <a:blip r:embed="rId4"/>
          <a:stretch>
            <a:fillRect/>
          </a:stretch>
        </p:blipFill>
        <p:spPr>
          <a:xfrm>
            <a:off x="4241800" y="3723088"/>
            <a:ext cx="5613400" cy="1181100"/>
          </a:xfrm>
          <a:prstGeom prst="rect">
            <a:avLst/>
          </a:prstGeom>
        </p:spPr>
      </p:pic>
    </p:spTree>
    <p:extLst>
      <p:ext uri="{BB962C8B-B14F-4D97-AF65-F5344CB8AC3E}">
        <p14:creationId xmlns:p14="http://schemas.microsoft.com/office/powerpoint/2010/main" val="1163022549"/>
      </p:ext>
    </p:extLst>
  </p:cSld>
  <p:clrMapOvr>
    <a:masterClrMapping/>
  </p:clrMapOvr>
  <p:transition spd="med">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ALARMAS MONTEVERDE</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53</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212712"/>
            <a:ext cx="4038600" cy="28695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FactoryTalk View Studio tiene un servidor de alarmas en las cuales se aloja los tags respectivos para alarmar el proceso, la programación de las alarmas permiten al especialista del CMCH visualizar el color del tag  para saber si existe o no una alarma, cuando la alarma se activa el operador puede acceder a la pantalla de alarmas y verificar que paso, incluso puede dirigirse a la pantalla donde se presentó la alarma dando doble clic sobre la alerta en la cual se encuentra una alarma y el sistema dirigirá hacia dicha pantalla</a:t>
            </a:r>
            <a:r>
              <a:rPr lang="es-ES" sz="1400" dirty="0" smtClean="0">
                <a:latin typeface="Times New Roman" charset="0"/>
                <a:ea typeface="Times New Roman" charset="0"/>
                <a:cs typeface="Times New Roman" charset="0"/>
              </a:rPr>
              <a:t>.</a:t>
            </a:r>
            <a:endParaRPr lang="es-ES" sz="1400" dirty="0">
              <a:latin typeface="Times New Roman" charset="0"/>
              <a:ea typeface="Times New Roman" charset="0"/>
              <a:cs typeface="Times New Roman" charset="0"/>
            </a:endParaRPr>
          </a:p>
        </p:txBody>
      </p:sp>
      <p:pic>
        <p:nvPicPr>
          <p:cNvPr id="11" name="Picture 68"/>
          <p:cNvPicPr/>
          <p:nvPr/>
        </p:nvPicPr>
        <p:blipFill>
          <a:blip r:embed="rId3"/>
          <a:srcRect/>
          <a:stretch>
            <a:fillRect/>
          </a:stretch>
        </p:blipFill>
        <p:spPr bwMode="auto">
          <a:xfrm>
            <a:off x="76200" y="545632"/>
            <a:ext cx="4876800" cy="4083518"/>
          </a:xfrm>
          <a:prstGeom prst="rect">
            <a:avLst/>
          </a:prstGeom>
          <a:noFill/>
          <a:ln w="9525">
            <a:noFill/>
            <a:miter lim="800000"/>
            <a:headEnd/>
            <a:tailEnd/>
          </a:ln>
        </p:spPr>
      </p:pic>
    </p:spTree>
    <p:extLst>
      <p:ext uri="{BB962C8B-B14F-4D97-AF65-F5344CB8AC3E}">
        <p14:creationId xmlns:p14="http://schemas.microsoft.com/office/powerpoint/2010/main" val="1944143278"/>
      </p:ext>
    </p:extLst>
  </p:cSld>
  <p:clrMapOvr>
    <a:masterClrMapping/>
  </p:clrMapOvr>
  <p:transition spd="med">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dirty="0" smtClean="0">
                <a:latin typeface="Times New Roman" pitchFamily="18" charset="0"/>
                <a:cs typeface="Times New Roman" pitchFamily="18" charset="0"/>
              </a:rPr>
              <a:t>DIAGRAMACIÓN DE PROCESOS</a:t>
            </a:r>
            <a:endParaRPr lang="es-EC" dirty="0">
              <a:latin typeface="Times New Roman" pitchFamily="18" charset="0"/>
              <a:cs typeface="Times New Roman" pitchFamily="18" charset="0"/>
            </a:endParaRPr>
          </a:p>
        </p:txBody>
      </p:sp>
      <p:sp>
        <p:nvSpPr>
          <p:cNvPr id="2" name="1 Título"/>
          <p:cNvSpPr>
            <a:spLocks noGrp="1"/>
          </p:cNvSpPr>
          <p:nvPr>
            <p:ph type="ctrTitle"/>
          </p:nvPr>
        </p:nvSpPr>
        <p:spPr/>
        <p:txBody>
          <a:bodyPr>
            <a:normAutofit fontScale="90000"/>
          </a:bodyPr>
          <a:lstStyle/>
          <a:p>
            <a:r>
              <a:rPr lang="es-ES" dirty="0">
                <a:latin typeface="Times New Roman" pitchFamily="18" charset="0"/>
                <a:cs typeface="Times New Roman" pitchFamily="18" charset="0"/>
              </a:rPr>
              <a:t>TERMINAL DE ALMACENAMIENTO Y DESPACHO EL CHORRILLO.</a:t>
            </a:r>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54</a:t>
            </a:fld>
            <a:endParaRPr lang="es-ES"/>
          </a:p>
        </p:txBody>
      </p:sp>
    </p:spTree>
    <p:extLst>
      <p:ext uri="{BB962C8B-B14F-4D97-AF65-F5344CB8AC3E}">
        <p14:creationId xmlns:p14="http://schemas.microsoft.com/office/powerpoint/2010/main" val="8245652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500" b="1" dirty="0" smtClean="0">
                <a:latin typeface="Times New Roman" pitchFamily="18" charset="0"/>
                <a:cs typeface="Times New Roman" pitchFamily="18" charset="0"/>
              </a:rPr>
              <a:t>PROCESO: OVERVIEW TERMINAL DE ALMACENAMIENTO Y DESPACHO EL CHORRILLO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55</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250124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a:latin typeface="Times New Roman" charset="0"/>
                <a:ea typeface="Times New Roman" charset="0"/>
                <a:cs typeface="Times New Roman" charset="0"/>
              </a:rPr>
              <a:t>Desde la pantalla de proceso general del Terminal de Almacenamiento y Despacho El Chorrillo se puede acceder a cualquiera de los procesos de la planta, además en la parte inferior se presenta un menú que también contiene todos los procesos que se encuentran diagramados así como las respectivas </a:t>
            </a:r>
            <a:r>
              <a:rPr lang="es-ES" sz="1400" smtClean="0">
                <a:latin typeface="Times New Roman" charset="0"/>
                <a:ea typeface="Times New Roman" charset="0"/>
                <a:cs typeface="Times New Roman" charset="0"/>
              </a:rPr>
              <a:t>alarmas.</a:t>
            </a:r>
            <a:endParaRPr lang="es-ES" sz="1400" dirty="0">
              <a:latin typeface="Times New Roman" charset="0"/>
              <a:ea typeface="Times New Roman" charset="0"/>
              <a:cs typeface="Times New Roman" charset="0"/>
            </a:endParaRPr>
          </a:p>
        </p:txBody>
      </p:sp>
      <p:pic>
        <p:nvPicPr>
          <p:cNvPr id="26" name="Picture 85"/>
          <p:cNvPicPr/>
          <p:nvPr/>
        </p:nvPicPr>
        <p:blipFill>
          <a:blip r:embed="rId3"/>
          <a:srcRect/>
          <a:stretch>
            <a:fillRect/>
          </a:stretch>
        </p:blipFill>
        <p:spPr bwMode="auto">
          <a:xfrm>
            <a:off x="71344" y="532912"/>
            <a:ext cx="4881656" cy="4096238"/>
          </a:xfrm>
          <a:prstGeom prst="rect">
            <a:avLst/>
          </a:prstGeom>
          <a:noFill/>
          <a:ln w="9525">
            <a:noFill/>
            <a:miter lim="800000"/>
            <a:headEnd/>
            <a:tailEnd/>
          </a:ln>
        </p:spPr>
      </p:pic>
      <p:pic>
        <p:nvPicPr>
          <p:cNvPr id="25" name="Imagen 24"/>
          <p:cNvPicPr>
            <a:picLocks noChangeAspect="1"/>
          </p:cNvPicPr>
          <p:nvPr/>
        </p:nvPicPr>
        <p:blipFill>
          <a:blip r:embed="rId4"/>
          <a:stretch>
            <a:fillRect/>
          </a:stretch>
        </p:blipFill>
        <p:spPr>
          <a:xfrm>
            <a:off x="4831603" y="3167066"/>
            <a:ext cx="4433794" cy="1604993"/>
          </a:xfrm>
          <a:prstGeom prst="rect">
            <a:avLst/>
          </a:prstGeom>
        </p:spPr>
      </p:pic>
    </p:spTree>
    <p:extLst>
      <p:ext uri="{BB962C8B-B14F-4D97-AF65-F5344CB8AC3E}">
        <p14:creationId xmlns:p14="http://schemas.microsoft.com/office/powerpoint/2010/main" val="846607346"/>
      </p:ext>
    </p:extLst>
  </p:cSld>
  <p:clrMapOvr>
    <a:masterClrMapping/>
  </p:clrMapOvr>
  <p:transition spd="med">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GASODUCTO MONTEVERDE – EL CHORRILLO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56</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302131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El gasoducto Monteverde – El Chorrillo viene desde Santa Elena hasta Pascuales con una longitud de 123.34 kilómetros, diámetro de 12 pulgadas, flujo de 5,300 toneladas métricas diarias. A lo largo del gasoducto se encuentran instaladas válvulas de seguridad en las cuales se puede controlar la presión de entrada y salida a la válvula así como su temperatura, dichas válvulas son controladas desde el Terminal El Chorrillo. Las válvulas permiten al operador realizar actividades de reparación y brinda seguridad a algún evento que dañe el gasoducto</a:t>
            </a:r>
            <a:r>
              <a:rPr lang="es-ES" sz="1400" dirty="0" smtClean="0">
                <a:latin typeface="Times New Roman" charset="0"/>
                <a:ea typeface="Times New Roman" charset="0"/>
                <a:cs typeface="Times New Roman" charset="0"/>
              </a:rPr>
              <a:t>.</a:t>
            </a:r>
            <a:endParaRPr lang="es-ES" sz="1400" dirty="0">
              <a:latin typeface="Times New Roman" charset="0"/>
              <a:ea typeface="Times New Roman" charset="0"/>
              <a:cs typeface="Times New Roman" charset="0"/>
            </a:endParaRPr>
          </a:p>
        </p:txBody>
      </p:sp>
      <p:pic>
        <p:nvPicPr>
          <p:cNvPr id="23" name="Picture 88"/>
          <p:cNvPicPr/>
          <p:nvPr/>
        </p:nvPicPr>
        <p:blipFill>
          <a:blip r:embed="rId3"/>
          <a:srcRect/>
          <a:stretch>
            <a:fillRect/>
          </a:stretch>
        </p:blipFill>
        <p:spPr bwMode="auto">
          <a:xfrm>
            <a:off x="94128" y="541655"/>
            <a:ext cx="4858871" cy="4104160"/>
          </a:xfrm>
          <a:prstGeom prst="rect">
            <a:avLst/>
          </a:prstGeom>
          <a:noFill/>
          <a:ln w="9525">
            <a:noFill/>
            <a:miter lim="800000"/>
            <a:headEnd/>
            <a:tailEnd/>
          </a:ln>
        </p:spPr>
      </p:pic>
      <p:pic>
        <p:nvPicPr>
          <p:cNvPr id="22" name="Imagen 21"/>
          <p:cNvPicPr>
            <a:picLocks noChangeAspect="1"/>
          </p:cNvPicPr>
          <p:nvPr/>
        </p:nvPicPr>
        <p:blipFill>
          <a:blip r:embed="rId4"/>
          <a:stretch>
            <a:fillRect/>
          </a:stretch>
        </p:blipFill>
        <p:spPr>
          <a:xfrm>
            <a:off x="4241800" y="3823148"/>
            <a:ext cx="5613400" cy="977900"/>
          </a:xfrm>
          <a:prstGeom prst="rect">
            <a:avLst/>
          </a:prstGeom>
        </p:spPr>
      </p:pic>
    </p:spTree>
    <p:extLst>
      <p:ext uri="{BB962C8B-B14F-4D97-AF65-F5344CB8AC3E}">
        <p14:creationId xmlns:p14="http://schemas.microsoft.com/office/powerpoint/2010/main" val="1670921361"/>
      </p:ext>
    </p:extLst>
  </p:cSld>
  <p:clrMapOvr>
    <a:masterClrMapping/>
  </p:clrMapOvr>
  <p:transition spd="med">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700" b="1" dirty="0" smtClean="0">
                <a:latin typeface="Times New Roman" pitchFamily="18" charset="0"/>
                <a:cs typeface="Times New Roman" pitchFamily="18" charset="0"/>
              </a:rPr>
              <a:t>PROCESO: RECEPCIÓN CONTROL DE PRESIÓN, MEDICIÓN Y DISTRIBUCIÓN </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57</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302131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100" dirty="0">
                <a:latin typeface="Times New Roman" charset="0"/>
                <a:ea typeface="Times New Roman" charset="0"/>
                <a:cs typeface="Times New Roman" charset="0"/>
              </a:rPr>
              <a:t> </a:t>
            </a:r>
            <a:r>
              <a:rPr lang="es-ES" sz="1100" dirty="0" smtClean="0">
                <a:latin typeface="Times New Roman" charset="0"/>
                <a:ea typeface="Times New Roman" charset="0"/>
                <a:cs typeface="Times New Roman" charset="0"/>
              </a:rPr>
              <a:t>     En </a:t>
            </a:r>
            <a:r>
              <a:rPr lang="es-ES" sz="1100" dirty="0">
                <a:latin typeface="Times New Roman" charset="0"/>
                <a:ea typeface="Times New Roman" charset="0"/>
                <a:cs typeface="Times New Roman" charset="0"/>
              </a:rPr>
              <a:t>la entrada del Terminal se encuentra la válvula de emergencia ESDV-3100 que se cierra en caso de que la presión debajo de la válvula reguladora de presión sea superior a los 250 psig, también se encuentra el ingreso al PIG y el desgasificador que evita que grandes cantidades de burbujas ingresen al terminal.</a:t>
            </a:r>
          </a:p>
          <a:p>
            <a:pPr algn="just"/>
            <a:r>
              <a:rPr lang="es-ES" sz="1100" dirty="0" smtClean="0">
                <a:latin typeface="Times New Roman" charset="0"/>
                <a:ea typeface="Times New Roman" charset="0"/>
                <a:cs typeface="Times New Roman" charset="0"/>
              </a:rPr>
              <a:t>     La </a:t>
            </a:r>
            <a:r>
              <a:rPr lang="es-ES" sz="1100" dirty="0">
                <a:latin typeface="Times New Roman" charset="0"/>
                <a:ea typeface="Times New Roman" charset="0"/>
                <a:cs typeface="Times New Roman" charset="0"/>
              </a:rPr>
              <a:t>unidad de medición cuenta con dos líneas, uno de respaldo del otro, donde se tiene dos válvulas motorizadas por línea con las que se controla la entrada del producto, además se encuentra el probador (</a:t>
            </a:r>
            <a:r>
              <a:rPr lang="es-ES" sz="1100" dirty="0" err="1">
                <a:latin typeface="Times New Roman" charset="0"/>
                <a:ea typeface="Times New Roman" charset="0"/>
                <a:cs typeface="Times New Roman" charset="0"/>
              </a:rPr>
              <a:t>prover</a:t>
            </a:r>
            <a:r>
              <a:rPr lang="es-ES" sz="1100" dirty="0">
                <a:latin typeface="Times New Roman" charset="0"/>
                <a:ea typeface="Times New Roman" charset="0"/>
                <a:cs typeface="Times New Roman" charset="0"/>
              </a:rPr>
              <a:t>) que sirve para calibrar la medición de los </a:t>
            </a:r>
            <a:r>
              <a:rPr lang="es-ES" sz="1100" dirty="0" err="1">
                <a:latin typeface="Times New Roman" charset="0"/>
                <a:ea typeface="Times New Roman" charset="0"/>
                <a:cs typeface="Times New Roman" charset="0"/>
              </a:rPr>
              <a:t>flujómetros</a:t>
            </a:r>
            <a:r>
              <a:rPr lang="es-ES" sz="1100" dirty="0">
                <a:latin typeface="Times New Roman" charset="0"/>
                <a:ea typeface="Times New Roman" charset="0"/>
                <a:cs typeface="Times New Roman" charset="0"/>
              </a:rPr>
              <a:t> de entrada, para que entre en funcionamiento se lo controla desde las consolas HMI. La capacidad del sistema es de 71,000 barriles por día (BPD)</a:t>
            </a:r>
          </a:p>
          <a:p>
            <a:pPr algn="just"/>
            <a:r>
              <a:rPr lang="es-ES" sz="1100" dirty="0">
                <a:latin typeface="Times New Roman" charset="0"/>
                <a:ea typeface="Times New Roman" charset="0"/>
                <a:cs typeface="Times New Roman" charset="0"/>
              </a:rPr>
              <a:t>     Dentro del </a:t>
            </a:r>
            <a:r>
              <a:rPr lang="es-ES" sz="1100" dirty="0" err="1">
                <a:latin typeface="Times New Roman" charset="0"/>
                <a:ea typeface="Times New Roman" charset="0"/>
                <a:cs typeface="Times New Roman" charset="0"/>
              </a:rPr>
              <a:t>Manifold</a:t>
            </a:r>
            <a:r>
              <a:rPr lang="es-ES" sz="1100" dirty="0">
                <a:latin typeface="Times New Roman" charset="0"/>
                <a:ea typeface="Times New Roman" charset="0"/>
                <a:cs typeface="Times New Roman" charset="0"/>
              </a:rPr>
              <a:t> de Distribución se puede seleccionar a donde se quiere enviar el producto, ya sea a las esferas de almacenamiento de GLP, tanques permanentes de GLP o al almacenamiento temporal de los parques norte y parque sur.</a:t>
            </a:r>
          </a:p>
        </p:txBody>
      </p:sp>
      <p:pic>
        <p:nvPicPr>
          <p:cNvPr id="20" name="Picture 91"/>
          <p:cNvPicPr/>
          <p:nvPr/>
        </p:nvPicPr>
        <p:blipFill>
          <a:blip r:embed="rId3"/>
          <a:srcRect/>
          <a:stretch>
            <a:fillRect/>
          </a:stretch>
        </p:blipFill>
        <p:spPr bwMode="auto">
          <a:xfrm>
            <a:off x="53415" y="527703"/>
            <a:ext cx="4899586" cy="4101447"/>
          </a:xfrm>
          <a:prstGeom prst="rect">
            <a:avLst/>
          </a:prstGeom>
          <a:noFill/>
          <a:ln w="9525">
            <a:noFill/>
            <a:miter lim="800000"/>
            <a:headEnd/>
            <a:tailEnd/>
          </a:ln>
        </p:spPr>
      </p:pic>
      <p:pic>
        <p:nvPicPr>
          <p:cNvPr id="19" name="Imagen 18"/>
          <p:cNvPicPr>
            <a:picLocks noChangeAspect="1"/>
          </p:cNvPicPr>
          <p:nvPr/>
        </p:nvPicPr>
        <p:blipFill>
          <a:blip r:embed="rId4"/>
          <a:stretch>
            <a:fillRect/>
          </a:stretch>
        </p:blipFill>
        <p:spPr>
          <a:xfrm>
            <a:off x="4241800" y="3636326"/>
            <a:ext cx="5613400" cy="1217295"/>
          </a:xfrm>
          <a:prstGeom prst="rect">
            <a:avLst/>
          </a:prstGeom>
        </p:spPr>
      </p:pic>
    </p:spTree>
    <p:extLst>
      <p:ext uri="{BB962C8B-B14F-4D97-AF65-F5344CB8AC3E}">
        <p14:creationId xmlns:p14="http://schemas.microsoft.com/office/powerpoint/2010/main" val="304287814"/>
      </p:ext>
    </p:extLst>
  </p:cSld>
  <p:clrMapOvr>
    <a:masterClrMapping/>
  </p:clrMapOvr>
  <p:transition spd="med">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ESFERAS DE ALMACENAMIENTO DE GLP</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58</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616606"/>
            <a:ext cx="4038600" cy="198213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En el Terminal El Chorrillo existen cuatro esferas de almacenamiento de 3,500 TM cada una con una capacidad total de 14,000 TM, donde se puede monitorear la presión, temperatura y nivel de las esferas</a:t>
            </a:r>
            <a:r>
              <a:rPr lang="es-ES" sz="1400" dirty="0" smtClean="0">
                <a:latin typeface="Times New Roman" charset="0"/>
                <a:ea typeface="Times New Roman" charset="0"/>
                <a:cs typeface="Times New Roman" charset="0"/>
              </a:rPr>
              <a:t>.</a:t>
            </a:r>
            <a:endParaRPr lang="es-ES" sz="1400" dirty="0">
              <a:latin typeface="Times New Roman" charset="0"/>
              <a:ea typeface="Times New Roman" charset="0"/>
              <a:cs typeface="Times New Roman" charset="0"/>
            </a:endParaRPr>
          </a:p>
        </p:txBody>
      </p:sp>
      <p:pic>
        <p:nvPicPr>
          <p:cNvPr id="17" name="Picture 94"/>
          <p:cNvPicPr/>
          <p:nvPr/>
        </p:nvPicPr>
        <p:blipFill>
          <a:blip r:embed="rId3"/>
          <a:srcRect/>
          <a:stretch>
            <a:fillRect/>
          </a:stretch>
        </p:blipFill>
        <p:spPr bwMode="auto">
          <a:xfrm>
            <a:off x="44450" y="522100"/>
            <a:ext cx="4908550" cy="4107050"/>
          </a:xfrm>
          <a:prstGeom prst="rect">
            <a:avLst/>
          </a:prstGeom>
          <a:noFill/>
          <a:ln w="9525">
            <a:noFill/>
            <a:miter lim="800000"/>
            <a:headEnd/>
            <a:tailEnd/>
          </a:ln>
        </p:spPr>
      </p:pic>
      <p:pic>
        <p:nvPicPr>
          <p:cNvPr id="16" name="Imagen 15"/>
          <p:cNvPicPr>
            <a:picLocks noChangeAspect="1"/>
          </p:cNvPicPr>
          <p:nvPr/>
        </p:nvPicPr>
        <p:blipFill>
          <a:blip r:embed="rId4"/>
          <a:stretch>
            <a:fillRect/>
          </a:stretch>
        </p:blipFill>
        <p:spPr>
          <a:xfrm>
            <a:off x="4241800" y="2925857"/>
            <a:ext cx="5613400" cy="1574800"/>
          </a:xfrm>
          <a:prstGeom prst="rect">
            <a:avLst/>
          </a:prstGeom>
        </p:spPr>
      </p:pic>
    </p:spTree>
    <p:extLst>
      <p:ext uri="{BB962C8B-B14F-4D97-AF65-F5344CB8AC3E}">
        <p14:creationId xmlns:p14="http://schemas.microsoft.com/office/powerpoint/2010/main" val="1491381248"/>
      </p:ext>
    </p:extLst>
  </p:cSld>
  <p:clrMapOvr>
    <a:masterClrMapping/>
  </p:clrMapOvr>
  <p:transition spd="med">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TANQUES PARQUE DE ALMACENAMIENTO DE GLP</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59</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616606"/>
            <a:ext cx="4038600" cy="198213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Se puede observar el primer grupo de tanques de almacenamiento, en total son cinco tanques de GLP con una capacidad de 110 TM cada uno con una capacidad total de 550 TM.</a:t>
            </a:r>
          </a:p>
        </p:txBody>
      </p:sp>
      <p:pic>
        <p:nvPicPr>
          <p:cNvPr id="14" name="Picture 97"/>
          <p:cNvPicPr/>
          <p:nvPr/>
        </p:nvPicPr>
        <p:blipFill>
          <a:blip r:embed="rId3"/>
          <a:srcRect/>
          <a:stretch>
            <a:fillRect/>
          </a:stretch>
        </p:blipFill>
        <p:spPr bwMode="auto">
          <a:xfrm>
            <a:off x="76200" y="527703"/>
            <a:ext cx="4876800" cy="4101447"/>
          </a:xfrm>
          <a:prstGeom prst="rect">
            <a:avLst/>
          </a:prstGeom>
          <a:noFill/>
          <a:ln w="9525">
            <a:noFill/>
            <a:miter lim="800000"/>
            <a:headEnd/>
            <a:tailEnd/>
          </a:ln>
        </p:spPr>
      </p:pic>
      <p:pic>
        <p:nvPicPr>
          <p:cNvPr id="12" name="Imagen 11"/>
          <p:cNvPicPr>
            <a:picLocks noChangeAspect="1"/>
          </p:cNvPicPr>
          <p:nvPr/>
        </p:nvPicPr>
        <p:blipFill>
          <a:blip r:embed="rId4"/>
          <a:stretch>
            <a:fillRect/>
          </a:stretch>
        </p:blipFill>
        <p:spPr>
          <a:xfrm>
            <a:off x="4241800" y="3023048"/>
            <a:ext cx="5613400" cy="1778000"/>
          </a:xfrm>
          <a:prstGeom prst="rect">
            <a:avLst/>
          </a:prstGeom>
        </p:spPr>
      </p:pic>
    </p:spTree>
    <p:extLst>
      <p:ext uri="{BB962C8B-B14F-4D97-AF65-F5344CB8AC3E}">
        <p14:creationId xmlns:p14="http://schemas.microsoft.com/office/powerpoint/2010/main" val="364660018"/>
      </p:ext>
    </p:extLst>
  </p:cSld>
  <p:clrMapOvr>
    <a:masterClrMapping/>
  </p:clrMapOvr>
  <p:transition spd="med">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S" sz="2400" b="1" dirty="0">
                <a:latin typeface="Times New Roman" pitchFamily="18" charset="0"/>
                <a:cs typeface="Times New Roman" pitchFamily="18" charset="0"/>
              </a:rPr>
              <a:t>ANTECEDENTES.</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p:txBody>
          <a:bodyPr>
            <a:normAutofit/>
          </a:bodyPr>
          <a:lstStyle/>
          <a:p>
            <a:pPr marL="0" indent="0" algn="just">
              <a:lnSpc>
                <a:spcPct val="110000"/>
              </a:lnSpc>
              <a:buNone/>
            </a:pPr>
            <a:r>
              <a:rPr lang="es-ES" sz="1500" dirty="0">
                <a:latin typeface="Times New Roman" charset="0"/>
                <a:ea typeface="Times New Roman" charset="0"/>
                <a:cs typeface="Times New Roman" charset="0"/>
              </a:rPr>
              <a:t>En el Ecuador, el Gas Licuado de Petróleo (GLP) tiene una demanda diaria en todo el país de 3000 toneladas métricas aproximadamente y es utilizado tanto en hogares como en los procesos industriales y comerciales.</a:t>
            </a:r>
          </a:p>
          <a:p>
            <a:pPr marL="0" indent="0" algn="just">
              <a:lnSpc>
                <a:spcPct val="110000"/>
              </a:lnSpc>
              <a:spcBef>
                <a:spcPts val="900"/>
              </a:spcBef>
              <a:spcAft>
                <a:spcPts val="900"/>
              </a:spcAft>
              <a:buNone/>
            </a:pPr>
            <a:r>
              <a:rPr lang="es-ES" sz="1500" dirty="0">
                <a:latin typeface="Times New Roman" charset="0"/>
                <a:ea typeface="Times New Roman" charset="0"/>
                <a:cs typeface="Times New Roman" charset="0"/>
              </a:rPr>
              <a:t>Esta realidad constituyó la primera piedra en la construcción de una de las megaobras más emblemáticas del sector: LA PLANTA DE ALMACENAMIENTO DE GAS LICUADO DE PETRÓLEO MONTEVERDE Y TERMINAL “EL CHORRILLO”, impulsada por la empresa pública EP. PETROECUADOR y que está en plena operación y funcionamiento desde junio de 2014.</a:t>
            </a:r>
            <a:endParaRPr lang="es-ES_tradnl" sz="1500" dirty="0">
              <a:latin typeface="Times New Roman" charset="0"/>
              <a:ea typeface="Times New Roman" charset="0"/>
              <a:cs typeface="Times New Roman" charset="0"/>
            </a:endParaRPr>
          </a:p>
          <a:p>
            <a:pPr marL="0" indent="0" algn="just">
              <a:lnSpc>
                <a:spcPct val="110000"/>
              </a:lnSpc>
              <a:buNone/>
            </a:pPr>
            <a:r>
              <a:rPr lang="es-ES_tradnl" sz="1500" dirty="0">
                <a:latin typeface="Times New Roman" charset="0"/>
                <a:ea typeface="Times New Roman" charset="0"/>
                <a:cs typeface="Times New Roman" charset="0"/>
              </a:rPr>
              <a:t> </a:t>
            </a:r>
            <a:endParaRPr lang="es-EC" sz="1500" dirty="0">
              <a:latin typeface="Times New Roman" charset="0"/>
              <a:ea typeface="Times New Roman" charset="0"/>
              <a:cs typeface="Times New Roman" charset="0"/>
            </a:endParaRPr>
          </a:p>
        </p:txBody>
      </p:sp>
      <p:pic>
        <p:nvPicPr>
          <p:cNvPr id="4" name="Imagen 3"/>
          <p:cNvPicPr>
            <a:picLocks noChangeAspect="1"/>
          </p:cNvPicPr>
          <p:nvPr/>
        </p:nvPicPr>
        <p:blipFill>
          <a:blip r:embed="rId2"/>
          <a:stretch>
            <a:fillRect/>
          </a:stretch>
        </p:blipFill>
        <p:spPr>
          <a:xfrm>
            <a:off x="2017402" y="3417138"/>
            <a:ext cx="2554598" cy="718670"/>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2568" r="50765" b="37456"/>
          <a:stretch/>
        </p:blipFill>
        <p:spPr>
          <a:xfrm>
            <a:off x="5180831" y="3181350"/>
            <a:ext cx="1902742" cy="1190247"/>
          </a:xfrm>
          <a:prstGeom prst="rect">
            <a:avLst/>
          </a:prstGeom>
        </p:spPr>
      </p:pic>
      <p:sp>
        <p:nvSpPr>
          <p:cNvPr id="9"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0" name="Marcador de pie de página 9"/>
          <p:cNvSpPr>
            <a:spLocks noGrp="1"/>
          </p:cNvSpPr>
          <p:nvPr>
            <p:ph type="ftr" sz="quarter" idx="11"/>
          </p:nvPr>
        </p:nvSpPr>
        <p:spPr/>
        <p:txBody>
          <a:bodyPr/>
          <a:lstStyle/>
          <a:p>
            <a:r>
              <a:rPr lang="es-ES" smtClean="0"/>
              <a:t>Flores Fernández, Diego</a:t>
            </a:r>
            <a:endParaRPr lang="es-ES"/>
          </a:p>
        </p:txBody>
      </p:sp>
      <p:sp>
        <p:nvSpPr>
          <p:cNvPr id="11" name="Marcador de número de diapositiva 10"/>
          <p:cNvSpPr>
            <a:spLocks noGrp="1"/>
          </p:cNvSpPr>
          <p:nvPr>
            <p:ph type="sldNum" sz="quarter" idx="12"/>
          </p:nvPr>
        </p:nvSpPr>
        <p:spPr/>
        <p:txBody>
          <a:bodyPr/>
          <a:lstStyle/>
          <a:p>
            <a:fld id="{970440E7-6EC3-4D22-82CC-383AB5DD1DC3}" type="slidenum">
              <a:rPr lang="es-ES" smtClean="0"/>
              <a:t>6</a:t>
            </a:fld>
            <a:endParaRPr lang="es-ES"/>
          </a:p>
        </p:txBody>
      </p:sp>
    </p:spTree>
    <p:extLst>
      <p:ext uri="{BB962C8B-B14F-4D97-AF65-F5344CB8AC3E}">
        <p14:creationId xmlns:p14="http://schemas.microsoft.com/office/powerpoint/2010/main" val="57766814"/>
      </p:ext>
    </p:extLst>
  </p:cSld>
  <p:clrMapOvr>
    <a:masterClrMapping/>
  </p:clrMapOvr>
  <p:transition spd="med">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TANQUES PARQUE NORTE ALMACENAMIENTO DE GLP</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60</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616606"/>
            <a:ext cx="4038600" cy="198213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El segundo grupo de tanques de almacenamiento lo conforma el parque norte, con un total de seis tanques de 110 TM cada uno, para un total de 660 TM.</a:t>
            </a:r>
          </a:p>
        </p:txBody>
      </p:sp>
      <p:pic>
        <p:nvPicPr>
          <p:cNvPr id="11" name="Picture 100"/>
          <p:cNvPicPr/>
          <p:nvPr/>
        </p:nvPicPr>
        <p:blipFill>
          <a:blip r:embed="rId3"/>
          <a:srcRect/>
          <a:stretch>
            <a:fillRect/>
          </a:stretch>
        </p:blipFill>
        <p:spPr bwMode="auto">
          <a:xfrm>
            <a:off x="76200" y="508653"/>
            <a:ext cx="4876800" cy="4120497"/>
          </a:xfrm>
          <a:prstGeom prst="rect">
            <a:avLst/>
          </a:prstGeom>
          <a:noFill/>
          <a:ln w="9525">
            <a:noFill/>
            <a:miter lim="800000"/>
            <a:headEnd/>
            <a:tailEnd/>
          </a:ln>
        </p:spPr>
      </p:pic>
      <p:pic>
        <p:nvPicPr>
          <p:cNvPr id="4" name="Imagen 3"/>
          <p:cNvPicPr>
            <a:picLocks noChangeAspect="1"/>
          </p:cNvPicPr>
          <p:nvPr/>
        </p:nvPicPr>
        <p:blipFill>
          <a:blip r:embed="rId4"/>
          <a:stretch>
            <a:fillRect/>
          </a:stretch>
        </p:blipFill>
        <p:spPr>
          <a:xfrm>
            <a:off x="4241800" y="2797810"/>
            <a:ext cx="5613400" cy="1968500"/>
          </a:xfrm>
          <a:prstGeom prst="rect">
            <a:avLst/>
          </a:prstGeom>
        </p:spPr>
      </p:pic>
    </p:spTree>
    <p:extLst>
      <p:ext uri="{BB962C8B-B14F-4D97-AF65-F5344CB8AC3E}">
        <p14:creationId xmlns:p14="http://schemas.microsoft.com/office/powerpoint/2010/main" val="763989220"/>
      </p:ext>
    </p:extLst>
  </p:cSld>
  <p:clrMapOvr>
    <a:masterClrMapping/>
  </p:clrMapOvr>
  <p:transition spd="med">
    <p:randomBar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TANQUES PARQUE SUR ALMACENAMIENTO DE GLP</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61</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616606"/>
            <a:ext cx="4038600" cy="198213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smtClean="0">
                <a:latin typeface="Times New Roman" charset="0"/>
                <a:ea typeface="Times New Roman" charset="0"/>
                <a:cs typeface="Times New Roman" charset="0"/>
              </a:rPr>
              <a:t>El terminal El Chorrillo cuenta con 16 tanques de almacenamiento divididos en tres grupos, cada uno de los tanques tiene una capacidad nominal de 110 TM, permitiendo una capacidad total del terminal de 1,760 TM. Los tres parques son manejados manualmente uno a la vez para las actividades de almacenamiento y despacho del Gas Licuado de Petróleo.</a:t>
            </a:r>
            <a:endParaRPr lang="es-ES_tradnl" sz="1400" dirty="0">
              <a:latin typeface="Times New Roman" charset="0"/>
              <a:ea typeface="Times New Roman" charset="0"/>
              <a:cs typeface="Times New Roman" charset="0"/>
            </a:endParaRPr>
          </a:p>
        </p:txBody>
      </p:sp>
      <p:pic>
        <p:nvPicPr>
          <p:cNvPr id="34" name="Picture 103"/>
          <p:cNvPicPr/>
          <p:nvPr/>
        </p:nvPicPr>
        <p:blipFill>
          <a:blip r:embed="rId3"/>
          <a:srcRect/>
          <a:stretch>
            <a:fillRect/>
          </a:stretch>
        </p:blipFill>
        <p:spPr bwMode="auto">
          <a:xfrm>
            <a:off x="76200" y="527703"/>
            <a:ext cx="4876800" cy="4101447"/>
          </a:xfrm>
          <a:prstGeom prst="rect">
            <a:avLst/>
          </a:prstGeom>
          <a:noFill/>
          <a:ln w="9525">
            <a:noFill/>
            <a:miter lim="800000"/>
            <a:headEnd/>
            <a:tailEnd/>
          </a:ln>
        </p:spPr>
      </p:pic>
      <p:pic>
        <p:nvPicPr>
          <p:cNvPr id="36" name="Imagen 35"/>
          <p:cNvPicPr>
            <a:picLocks noChangeAspect="1"/>
          </p:cNvPicPr>
          <p:nvPr/>
        </p:nvPicPr>
        <p:blipFill>
          <a:blip r:embed="rId4"/>
          <a:stretch>
            <a:fillRect/>
          </a:stretch>
        </p:blipFill>
        <p:spPr>
          <a:xfrm>
            <a:off x="4241800" y="2851150"/>
            <a:ext cx="5613400" cy="1778000"/>
          </a:xfrm>
          <a:prstGeom prst="rect">
            <a:avLst/>
          </a:prstGeom>
        </p:spPr>
      </p:pic>
    </p:spTree>
    <p:extLst>
      <p:ext uri="{BB962C8B-B14F-4D97-AF65-F5344CB8AC3E}">
        <p14:creationId xmlns:p14="http://schemas.microsoft.com/office/powerpoint/2010/main" val="2110238953"/>
      </p:ext>
    </p:extLst>
  </p:cSld>
  <p:clrMapOvr>
    <a:masterClrMapping/>
  </p:clrMapOvr>
  <p:transition spd="med">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UNIDAD DE RELICUEFACCIÓN</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62</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527703"/>
            <a:ext cx="4038600" cy="27311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100" dirty="0">
                <a:latin typeface="Times New Roman" charset="0"/>
                <a:ea typeface="Times New Roman" charset="0"/>
                <a:cs typeface="Times New Roman" charset="0"/>
              </a:rPr>
              <a:t>Los compresores de GLP (3150A/B) incrementan la presión en los tanques o esferas, para que no se vaporice el GLP, además para que exista la presión correspondiente para mantener la presión de operación que puedan funcionar las bombas de despacho hacia los tanqueros y envasadora, los compresores para transferencia de producto, uno en operación y uno en reserva, cada uno con 1,432 SCFM de capacidad y 61.8 HP de potencia.</a:t>
            </a:r>
            <a:endParaRPr lang="es-ES_tradnl" sz="1100" dirty="0">
              <a:latin typeface="Times New Roman" charset="0"/>
              <a:ea typeface="Times New Roman" charset="0"/>
              <a:cs typeface="Times New Roman" charset="0"/>
            </a:endParaRPr>
          </a:p>
          <a:p>
            <a:pPr algn="just"/>
            <a:r>
              <a:rPr lang="es-ES" sz="1100" dirty="0" smtClean="0">
                <a:latin typeface="Times New Roman" charset="0"/>
                <a:ea typeface="Times New Roman" charset="0"/>
                <a:cs typeface="Times New Roman" charset="0"/>
              </a:rPr>
              <a:t>Los </a:t>
            </a:r>
            <a:r>
              <a:rPr lang="es-ES" sz="1100" dirty="0">
                <a:latin typeface="Times New Roman" charset="0"/>
                <a:ea typeface="Times New Roman" charset="0"/>
                <a:cs typeface="Times New Roman" charset="0"/>
              </a:rPr>
              <a:t>compresores de Relicuefacción (3130A/B) cuya función es de licuar los vapores originados durante la operación de llenado de los tanques de almacenamiento y así evitar la sobrepresión. La unidad va a comenzar a funcionar cuando la presión en cualquiera de los tanques sobrepase los 155 psig y solo va a dejar de funcionar cuando la presión se haya estabilizado en 140 psig</a:t>
            </a:r>
            <a:r>
              <a:rPr lang="es-ES" sz="1100" dirty="0" smtClean="0">
                <a:latin typeface="Times New Roman" charset="0"/>
                <a:ea typeface="Times New Roman" charset="0"/>
                <a:cs typeface="Times New Roman" charset="0"/>
              </a:rPr>
              <a:t>.</a:t>
            </a:r>
            <a:endParaRPr lang="es-ES_tradnl" sz="1100" dirty="0">
              <a:latin typeface="Times New Roman" charset="0"/>
              <a:ea typeface="Times New Roman" charset="0"/>
              <a:cs typeface="Times New Roman" charset="0"/>
            </a:endParaRPr>
          </a:p>
        </p:txBody>
      </p:sp>
      <p:pic>
        <p:nvPicPr>
          <p:cNvPr id="11" name="Picture 106"/>
          <p:cNvPicPr/>
          <p:nvPr/>
        </p:nvPicPr>
        <p:blipFill>
          <a:blip r:embed="rId3"/>
          <a:srcRect/>
          <a:stretch>
            <a:fillRect/>
          </a:stretch>
        </p:blipFill>
        <p:spPr bwMode="auto">
          <a:xfrm>
            <a:off x="76200" y="527703"/>
            <a:ext cx="4876800" cy="4098345"/>
          </a:xfrm>
          <a:prstGeom prst="rect">
            <a:avLst/>
          </a:prstGeom>
          <a:noFill/>
          <a:ln w="9525">
            <a:noFill/>
            <a:miter lim="800000"/>
            <a:headEnd/>
            <a:tailEnd/>
          </a:ln>
        </p:spPr>
      </p:pic>
      <p:pic>
        <p:nvPicPr>
          <p:cNvPr id="4" name="Imagen 3"/>
          <p:cNvPicPr>
            <a:picLocks noChangeAspect="1"/>
          </p:cNvPicPr>
          <p:nvPr/>
        </p:nvPicPr>
        <p:blipFill>
          <a:blip r:embed="rId4"/>
          <a:stretch>
            <a:fillRect/>
          </a:stretch>
        </p:blipFill>
        <p:spPr>
          <a:xfrm>
            <a:off x="4191000" y="3329388"/>
            <a:ext cx="5613400" cy="1574800"/>
          </a:xfrm>
          <a:prstGeom prst="rect">
            <a:avLst/>
          </a:prstGeom>
        </p:spPr>
      </p:pic>
    </p:spTree>
    <p:extLst>
      <p:ext uri="{BB962C8B-B14F-4D97-AF65-F5344CB8AC3E}">
        <p14:creationId xmlns:p14="http://schemas.microsoft.com/office/powerpoint/2010/main" val="1957223034"/>
      </p:ext>
    </p:extLst>
  </p:cSld>
  <p:clrMapOvr>
    <a:masterClrMapping/>
  </p:clrMapOvr>
  <p:transition spd="med">
    <p:randomBa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ENVASADORA DE GLP</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63</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475129"/>
            <a:ext cx="4038600" cy="336430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Existe en el Terminal el Chorrillo tres envasadoras a granel, dos para cilindros de 15 kg y uno para cilindros de 45 kg. Existen cinco bombas que succionan el Gas Licuado de Petróleo proveniente de las esferas y tanques horizontales hacia el área de envasado, siendo 3 de estas bombas principales y las restantes quedan como respaldo.</a:t>
            </a:r>
            <a:endParaRPr lang="es-ES_tradnl" sz="1400" dirty="0">
              <a:latin typeface="Times New Roman" charset="0"/>
              <a:ea typeface="Times New Roman" charset="0"/>
              <a:cs typeface="Times New Roman" charset="0"/>
            </a:endParaRPr>
          </a:p>
          <a:p>
            <a:pPr algn="just"/>
            <a:r>
              <a:rPr lang="es-ES" sz="1400" dirty="0" smtClean="0">
                <a:latin typeface="Times New Roman" charset="0"/>
                <a:ea typeface="Times New Roman" charset="0"/>
                <a:cs typeface="Times New Roman" charset="0"/>
              </a:rPr>
              <a:t>El </a:t>
            </a:r>
            <a:r>
              <a:rPr lang="es-ES" sz="1400" dirty="0">
                <a:latin typeface="Times New Roman" charset="0"/>
                <a:ea typeface="Times New Roman" charset="0"/>
                <a:cs typeface="Times New Roman" charset="0"/>
              </a:rPr>
              <a:t>compresor de drenaje, toma el vapor de gas del tanque de drenaje en casos de alta temperatura y lo regresa a los tanques de almacenamiento para que vuelva al sistema, el compresor se enciende cuando la presión del tanque sobrepasa a los 125 psig y se apaga cuando se estabiliza la presión en 100 psig.</a:t>
            </a:r>
            <a:endParaRPr lang="es-ES_tradnl" sz="1400" dirty="0">
              <a:latin typeface="Times New Roman" charset="0"/>
              <a:ea typeface="Times New Roman" charset="0"/>
              <a:cs typeface="Times New Roman" charset="0"/>
            </a:endParaRPr>
          </a:p>
        </p:txBody>
      </p:sp>
      <p:pic>
        <p:nvPicPr>
          <p:cNvPr id="24" name="Imagen 23"/>
          <p:cNvPicPr>
            <a:picLocks noChangeAspect="1"/>
          </p:cNvPicPr>
          <p:nvPr/>
        </p:nvPicPr>
        <p:blipFill>
          <a:blip r:embed="rId3"/>
          <a:stretch>
            <a:fillRect/>
          </a:stretch>
        </p:blipFill>
        <p:spPr>
          <a:xfrm>
            <a:off x="4241800" y="3913514"/>
            <a:ext cx="5613400" cy="987334"/>
          </a:xfrm>
          <a:prstGeom prst="rect">
            <a:avLst/>
          </a:prstGeom>
        </p:spPr>
      </p:pic>
      <p:pic>
        <p:nvPicPr>
          <p:cNvPr id="26" name="Picture 109"/>
          <p:cNvPicPr/>
          <p:nvPr/>
        </p:nvPicPr>
        <p:blipFill>
          <a:blip r:embed="rId4"/>
          <a:srcRect/>
          <a:stretch>
            <a:fillRect/>
          </a:stretch>
        </p:blipFill>
        <p:spPr bwMode="auto">
          <a:xfrm>
            <a:off x="89646" y="527703"/>
            <a:ext cx="4863353" cy="4098345"/>
          </a:xfrm>
          <a:prstGeom prst="rect">
            <a:avLst/>
          </a:prstGeom>
          <a:noFill/>
          <a:ln w="9525">
            <a:noFill/>
            <a:miter lim="800000"/>
            <a:headEnd/>
            <a:tailEnd/>
          </a:ln>
        </p:spPr>
      </p:pic>
    </p:spTree>
    <p:extLst>
      <p:ext uri="{BB962C8B-B14F-4D97-AF65-F5344CB8AC3E}">
        <p14:creationId xmlns:p14="http://schemas.microsoft.com/office/powerpoint/2010/main" val="2023502751"/>
      </p:ext>
    </p:extLst>
  </p:cSld>
  <p:clrMapOvr>
    <a:masterClrMapping/>
  </p:clrMapOvr>
  <p:transition spd="med">
    <p:randomBar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DESPACHO ISLA DE CARGA 1</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64</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191414"/>
            <a:ext cx="4038600" cy="19678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a:latin typeface="Times New Roman" charset="0"/>
                <a:ea typeface="Times New Roman" charset="0"/>
                <a:cs typeface="Times New Roman" charset="0"/>
              </a:rPr>
              <a:t>En esta pantalla se visualiza la válvula SDV-3210B, la cual controla el ingreso de Gas Licuado de Petróleo a las islas y a las bombas envasadoras en cada una de las islas se elige si se trabaja con la bomba principal o con su bomba de reserva, esta isla de descarga tiene dos brazos, cada brazo posee dos válvulas, una para el despacho de GLP al tanquero y la otra para el retorno de vapor.</a:t>
            </a:r>
            <a:endParaRPr lang="es-ES_tradnl" sz="1400" dirty="0">
              <a:latin typeface="Times New Roman" charset="0"/>
              <a:ea typeface="Times New Roman" charset="0"/>
              <a:cs typeface="Times New Roman" charset="0"/>
            </a:endParaRPr>
          </a:p>
        </p:txBody>
      </p:sp>
      <p:pic>
        <p:nvPicPr>
          <p:cNvPr id="20" name="Picture 112"/>
          <p:cNvPicPr/>
          <p:nvPr/>
        </p:nvPicPr>
        <p:blipFill>
          <a:blip r:embed="rId3"/>
          <a:srcRect/>
          <a:stretch>
            <a:fillRect/>
          </a:stretch>
        </p:blipFill>
        <p:spPr bwMode="auto">
          <a:xfrm>
            <a:off x="76200" y="531281"/>
            <a:ext cx="4876800" cy="4097869"/>
          </a:xfrm>
          <a:prstGeom prst="rect">
            <a:avLst/>
          </a:prstGeom>
          <a:noFill/>
          <a:ln w="9525">
            <a:noFill/>
            <a:miter lim="800000"/>
            <a:headEnd/>
            <a:tailEnd/>
          </a:ln>
        </p:spPr>
      </p:pic>
      <p:pic>
        <p:nvPicPr>
          <p:cNvPr id="22" name="Imagen 21"/>
          <p:cNvPicPr>
            <a:picLocks noChangeAspect="1"/>
          </p:cNvPicPr>
          <p:nvPr/>
        </p:nvPicPr>
        <p:blipFill>
          <a:blip r:embed="rId4"/>
          <a:stretch>
            <a:fillRect/>
          </a:stretch>
        </p:blipFill>
        <p:spPr>
          <a:xfrm>
            <a:off x="4241800" y="3497852"/>
            <a:ext cx="5613400" cy="1168400"/>
          </a:xfrm>
          <a:prstGeom prst="rect">
            <a:avLst/>
          </a:prstGeom>
        </p:spPr>
      </p:pic>
    </p:spTree>
    <p:extLst>
      <p:ext uri="{BB962C8B-B14F-4D97-AF65-F5344CB8AC3E}">
        <p14:creationId xmlns:p14="http://schemas.microsoft.com/office/powerpoint/2010/main" val="2091675172"/>
      </p:ext>
    </p:extLst>
  </p:cSld>
  <p:clrMapOvr>
    <a:masterClrMapping/>
  </p:clrMapOvr>
  <p:transition spd="med">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DESPACHO ISLA DE CARGA 2</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65</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191414"/>
            <a:ext cx="4038600" cy="19678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rPr>
              <a:t>Bombas y punto de carga 3 y 4, en está pantalla la bomba principal B-3311, la cual controla el ingreso principal a la isla 2. Cada brazo posee 2 válvulas, una para el despacho de GLP al tanquero y la otra para el retorno de vapor. </a:t>
            </a:r>
            <a:endParaRPr lang="es-ES_tradnl" sz="1400" dirty="0">
              <a:latin typeface="Times New Roman" charset="0"/>
              <a:ea typeface="Times New Roman" charset="0"/>
              <a:cs typeface="Times New Roman" charset="0"/>
            </a:endParaRPr>
          </a:p>
        </p:txBody>
      </p:sp>
      <p:pic>
        <p:nvPicPr>
          <p:cNvPr id="17" name="Picture 115"/>
          <p:cNvPicPr/>
          <p:nvPr/>
        </p:nvPicPr>
        <p:blipFill>
          <a:blip r:embed="rId3"/>
          <a:srcRect/>
          <a:stretch>
            <a:fillRect/>
          </a:stretch>
        </p:blipFill>
        <p:spPr bwMode="auto">
          <a:xfrm>
            <a:off x="76200" y="558750"/>
            <a:ext cx="4876800" cy="4070399"/>
          </a:xfrm>
          <a:prstGeom prst="rect">
            <a:avLst/>
          </a:prstGeom>
          <a:noFill/>
          <a:ln w="9525">
            <a:noFill/>
            <a:miter lim="800000"/>
            <a:headEnd/>
            <a:tailEnd/>
          </a:ln>
        </p:spPr>
      </p:pic>
      <p:pic>
        <p:nvPicPr>
          <p:cNvPr id="19" name="Imagen 18"/>
          <p:cNvPicPr>
            <a:picLocks noChangeAspect="1"/>
          </p:cNvPicPr>
          <p:nvPr/>
        </p:nvPicPr>
        <p:blipFill>
          <a:blip r:embed="rId4"/>
          <a:stretch>
            <a:fillRect/>
          </a:stretch>
        </p:blipFill>
        <p:spPr>
          <a:xfrm>
            <a:off x="4241800" y="3513795"/>
            <a:ext cx="5613400" cy="1168400"/>
          </a:xfrm>
          <a:prstGeom prst="rect">
            <a:avLst/>
          </a:prstGeom>
        </p:spPr>
      </p:pic>
    </p:spTree>
    <p:extLst>
      <p:ext uri="{BB962C8B-B14F-4D97-AF65-F5344CB8AC3E}">
        <p14:creationId xmlns:p14="http://schemas.microsoft.com/office/powerpoint/2010/main" val="576165241"/>
      </p:ext>
    </p:extLst>
  </p:cSld>
  <p:clrMapOvr>
    <a:masterClrMapping/>
  </p:clrMapOvr>
  <p:transition spd="med">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DESPACHO ISLA DE CARGA 3</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66</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191414"/>
            <a:ext cx="4038600" cy="19678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Bombas y punto de carga 5 y 6, en está pantalla la bomba principal B-3312, la cual controla el ingreso principal a la isla 3. Cada brazo posee 2 válvulas, una para el despacho de GLP al tanquero y la otra para el retorno de vapor. </a:t>
            </a:r>
            <a:endParaRPr lang="es-ES_tradnl" sz="1400" dirty="0">
              <a:latin typeface="Times New Roman" charset="0"/>
              <a:ea typeface="Times New Roman" charset="0"/>
              <a:cs typeface="Times New Roman" charset="0"/>
            </a:endParaRPr>
          </a:p>
        </p:txBody>
      </p:sp>
      <p:pic>
        <p:nvPicPr>
          <p:cNvPr id="14" name="Picture 118"/>
          <p:cNvPicPr/>
          <p:nvPr/>
        </p:nvPicPr>
        <p:blipFill>
          <a:blip r:embed="rId3"/>
          <a:srcRect/>
          <a:stretch>
            <a:fillRect/>
          </a:stretch>
        </p:blipFill>
        <p:spPr bwMode="auto">
          <a:xfrm>
            <a:off x="76200" y="527702"/>
            <a:ext cx="4876800" cy="4115921"/>
          </a:xfrm>
          <a:prstGeom prst="rect">
            <a:avLst/>
          </a:prstGeom>
          <a:noFill/>
          <a:ln w="9525">
            <a:noFill/>
            <a:miter lim="800000"/>
            <a:headEnd/>
            <a:tailEnd/>
          </a:ln>
        </p:spPr>
      </p:pic>
      <p:pic>
        <p:nvPicPr>
          <p:cNvPr id="16" name="Imagen 15"/>
          <p:cNvPicPr>
            <a:picLocks noChangeAspect="1"/>
          </p:cNvPicPr>
          <p:nvPr/>
        </p:nvPicPr>
        <p:blipFill>
          <a:blip r:embed="rId4"/>
          <a:stretch>
            <a:fillRect/>
          </a:stretch>
        </p:blipFill>
        <p:spPr>
          <a:xfrm>
            <a:off x="4241800" y="3475224"/>
            <a:ext cx="5613400" cy="1168400"/>
          </a:xfrm>
          <a:prstGeom prst="rect">
            <a:avLst/>
          </a:prstGeom>
        </p:spPr>
      </p:pic>
    </p:spTree>
    <p:extLst>
      <p:ext uri="{BB962C8B-B14F-4D97-AF65-F5344CB8AC3E}">
        <p14:creationId xmlns:p14="http://schemas.microsoft.com/office/powerpoint/2010/main" val="478171835"/>
      </p:ext>
    </p:extLst>
  </p:cSld>
  <p:clrMapOvr>
    <a:masterClrMapping/>
  </p:clrMapOvr>
  <p:transition spd="med">
    <p:randomBar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DESPACHO ISLA DE CARGA 4</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67</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191414"/>
            <a:ext cx="4038600" cy="19678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spcBef>
                <a:spcPts val="1200"/>
              </a:spcBef>
              <a:spcAft>
                <a:spcPts val="1200"/>
              </a:spcAft>
            </a:pPr>
            <a:r>
              <a:rPr lang="es-ES" sz="1400" dirty="0">
                <a:latin typeface="Times New Roman" charset="0"/>
                <a:ea typeface="Times New Roman" charset="0"/>
              </a:rPr>
              <a:t>Bombas y punto de carga 7 y 8, en está pantalla la bomba principal B-3313, la cual controla el ingreso principal a la isla 4. Cada brazo posee 2 válvulas, una para el despacho de GLP al tanquero y la otra para el retorno de vapor. </a:t>
            </a:r>
            <a:endParaRPr lang="es-ES_tradnl" sz="1400" dirty="0">
              <a:effectLst/>
              <a:latin typeface="Times New Roman" charset="0"/>
              <a:ea typeface="Times New Roman" charset="0"/>
            </a:endParaRPr>
          </a:p>
        </p:txBody>
      </p:sp>
      <p:pic>
        <p:nvPicPr>
          <p:cNvPr id="12" name="Picture 121"/>
          <p:cNvPicPr/>
          <p:nvPr/>
        </p:nvPicPr>
        <p:blipFill>
          <a:blip r:embed="rId3"/>
          <a:srcRect/>
          <a:stretch>
            <a:fillRect/>
          </a:stretch>
        </p:blipFill>
        <p:spPr bwMode="auto">
          <a:xfrm>
            <a:off x="76200" y="518795"/>
            <a:ext cx="4876800" cy="4110355"/>
          </a:xfrm>
          <a:prstGeom prst="rect">
            <a:avLst/>
          </a:prstGeom>
          <a:noFill/>
          <a:ln w="9525">
            <a:noFill/>
            <a:miter lim="800000"/>
            <a:headEnd/>
            <a:tailEnd/>
          </a:ln>
        </p:spPr>
      </p:pic>
      <p:pic>
        <p:nvPicPr>
          <p:cNvPr id="10" name="Imagen 9"/>
          <p:cNvPicPr>
            <a:picLocks noChangeAspect="1"/>
          </p:cNvPicPr>
          <p:nvPr/>
        </p:nvPicPr>
        <p:blipFill>
          <a:blip r:embed="rId4"/>
          <a:stretch>
            <a:fillRect/>
          </a:stretch>
        </p:blipFill>
        <p:spPr>
          <a:xfrm>
            <a:off x="4241800" y="3404721"/>
            <a:ext cx="5613400" cy="1168400"/>
          </a:xfrm>
          <a:prstGeom prst="rect">
            <a:avLst/>
          </a:prstGeom>
        </p:spPr>
      </p:pic>
    </p:spTree>
    <p:extLst>
      <p:ext uri="{BB962C8B-B14F-4D97-AF65-F5344CB8AC3E}">
        <p14:creationId xmlns:p14="http://schemas.microsoft.com/office/powerpoint/2010/main" val="1618683424"/>
      </p:ext>
    </p:extLst>
  </p:cSld>
  <p:clrMapOvr>
    <a:masterClrMapping/>
  </p:clrMapOvr>
  <p:transition spd="med">
    <p:randomBa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DESPACHO ISLA DE CARGA 5</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68</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191414"/>
            <a:ext cx="4038600" cy="19678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rPr>
              <a:t>Bombas y punto de carga 9 y 10, en está pantalla la bomba principal B-3314, la cual controla el ingreso principal a la isla 5. Cada brazo posee 2 válvulas, una para el despacho de GLP al tanquero y la otra para el retorno de vapor.</a:t>
            </a:r>
            <a:endParaRPr lang="es-ES_tradnl" sz="1400" dirty="0">
              <a:latin typeface="Times New Roman" charset="0"/>
              <a:ea typeface="Times New Roman" charset="0"/>
              <a:cs typeface="Times New Roman" charset="0"/>
            </a:endParaRPr>
          </a:p>
        </p:txBody>
      </p:sp>
      <p:pic>
        <p:nvPicPr>
          <p:cNvPr id="11" name="Picture 124"/>
          <p:cNvPicPr/>
          <p:nvPr/>
        </p:nvPicPr>
        <p:blipFill>
          <a:blip r:embed="rId3"/>
          <a:srcRect/>
          <a:stretch>
            <a:fillRect/>
          </a:stretch>
        </p:blipFill>
        <p:spPr bwMode="auto">
          <a:xfrm>
            <a:off x="80308" y="527703"/>
            <a:ext cx="4872691" cy="4101447"/>
          </a:xfrm>
          <a:prstGeom prst="rect">
            <a:avLst/>
          </a:prstGeom>
          <a:noFill/>
          <a:ln w="9525">
            <a:noFill/>
            <a:miter lim="800000"/>
            <a:headEnd/>
            <a:tailEnd/>
          </a:ln>
        </p:spPr>
      </p:pic>
      <p:pic>
        <p:nvPicPr>
          <p:cNvPr id="4" name="Imagen 3"/>
          <p:cNvPicPr>
            <a:picLocks noChangeAspect="1"/>
          </p:cNvPicPr>
          <p:nvPr/>
        </p:nvPicPr>
        <p:blipFill>
          <a:blip r:embed="rId4"/>
          <a:stretch>
            <a:fillRect/>
          </a:stretch>
        </p:blipFill>
        <p:spPr>
          <a:xfrm>
            <a:off x="4241800" y="3441700"/>
            <a:ext cx="5613400" cy="1168400"/>
          </a:xfrm>
          <a:prstGeom prst="rect">
            <a:avLst/>
          </a:prstGeom>
        </p:spPr>
      </p:pic>
    </p:spTree>
    <p:extLst>
      <p:ext uri="{BB962C8B-B14F-4D97-AF65-F5344CB8AC3E}">
        <p14:creationId xmlns:p14="http://schemas.microsoft.com/office/powerpoint/2010/main" val="339628356"/>
      </p:ext>
    </p:extLst>
  </p:cSld>
  <p:clrMapOvr>
    <a:masterClrMapping/>
  </p:clrMapOvr>
  <p:transition spd="med">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DESPACHO ISLA DE CARGA 6</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69</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191414"/>
            <a:ext cx="4038600" cy="19678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Bombas y punto de carga 11 y 12, en está pantalla la bomba principal B-3315, la cual controla el ingreso principal a la isla 6. Cada brazo posee 2 válvulas, una para el despacho de GLP al tanquero y la otra para el retorno de vapor.</a:t>
            </a:r>
            <a:endParaRPr lang="es-ES_tradnl" sz="1400" dirty="0">
              <a:latin typeface="Times New Roman" charset="0"/>
              <a:ea typeface="Times New Roman" charset="0"/>
              <a:cs typeface="Times New Roman" charset="0"/>
            </a:endParaRPr>
          </a:p>
        </p:txBody>
      </p:sp>
      <p:pic>
        <p:nvPicPr>
          <p:cNvPr id="12" name="Picture 127"/>
          <p:cNvPicPr/>
          <p:nvPr/>
        </p:nvPicPr>
        <p:blipFill>
          <a:blip r:embed="rId3"/>
          <a:srcRect/>
          <a:stretch>
            <a:fillRect/>
          </a:stretch>
        </p:blipFill>
        <p:spPr bwMode="auto">
          <a:xfrm>
            <a:off x="76200" y="527703"/>
            <a:ext cx="4876800" cy="4101447"/>
          </a:xfrm>
          <a:prstGeom prst="rect">
            <a:avLst/>
          </a:prstGeom>
          <a:noFill/>
          <a:ln w="9525">
            <a:noFill/>
            <a:miter lim="800000"/>
            <a:headEnd/>
            <a:tailEnd/>
          </a:ln>
        </p:spPr>
      </p:pic>
      <p:pic>
        <p:nvPicPr>
          <p:cNvPr id="15" name="Imagen 14"/>
          <p:cNvPicPr>
            <a:picLocks noChangeAspect="1"/>
          </p:cNvPicPr>
          <p:nvPr/>
        </p:nvPicPr>
        <p:blipFill>
          <a:blip r:embed="rId4"/>
          <a:stretch>
            <a:fillRect/>
          </a:stretch>
        </p:blipFill>
        <p:spPr>
          <a:xfrm>
            <a:off x="4241800" y="3460750"/>
            <a:ext cx="5613400" cy="1168400"/>
          </a:xfrm>
          <a:prstGeom prst="rect">
            <a:avLst/>
          </a:prstGeom>
        </p:spPr>
      </p:pic>
    </p:spTree>
    <p:extLst>
      <p:ext uri="{BB962C8B-B14F-4D97-AF65-F5344CB8AC3E}">
        <p14:creationId xmlns:p14="http://schemas.microsoft.com/office/powerpoint/2010/main" val="783026593"/>
      </p:ext>
    </p:extLst>
  </p:cSld>
  <p:clrMapOvr>
    <a:masterClrMapping/>
  </p:clrMapOvr>
  <p:transition spd="med">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S" sz="2400" b="1" dirty="0">
                <a:latin typeface="Times New Roman" pitchFamily="18" charset="0"/>
                <a:cs typeface="Times New Roman" pitchFamily="18" charset="0"/>
              </a:rPr>
              <a:t>GENERALIDADES.</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p:txBody>
          <a:bodyPr>
            <a:noAutofit/>
          </a:bodyPr>
          <a:lstStyle/>
          <a:p>
            <a:pPr marL="257175" indent="-257175" algn="just">
              <a:spcBef>
                <a:spcPts val="900"/>
              </a:spcBef>
              <a:spcAft>
                <a:spcPts val="900"/>
              </a:spcAft>
              <a:buFont typeface="Symbol" charset="2"/>
              <a:buChar char=""/>
            </a:pPr>
            <a:r>
              <a:rPr lang="es-ES" sz="1500" dirty="0">
                <a:latin typeface="Times New Roman" charset="0"/>
                <a:ea typeface="Times New Roman" charset="0"/>
                <a:cs typeface="Times New Roman" charset="0"/>
              </a:rPr>
              <a:t>El primero es un muelle de 1.350 metros de longitud, capaz de acoderar barcos de hasta 75.000 toneladas de peso muerto por la cara norte, y de 25.000 toneladas por la cara sur.</a:t>
            </a:r>
          </a:p>
          <a:p>
            <a:pPr marL="0" indent="0" algn="just">
              <a:spcBef>
                <a:spcPts val="900"/>
              </a:spcBef>
              <a:spcAft>
                <a:spcPts val="900"/>
              </a:spcAft>
              <a:buNone/>
            </a:pPr>
            <a:endParaRPr lang="es-ES" sz="1500" dirty="0">
              <a:latin typeface="Times New Roman" charset="0"/>
              <a:ea typeface="Times New Roman" charset="0"/>
              <a:cs typeface="Times New Roman" charset="0"/>
            </a:endParaRPr>
          </a:p>
          <a:p>
            <a:pPr marL="0" indent="0" algn="just">
              <a:spcBef>
                <a:spcPts val="900"/>
              </a:spcBef>
              <a:spcAft>
                <a:spcPts val="900"/>
              </a:spcAft>
              <a:buNone/>
            </a:pPr>
            <a:endParaRPr lang="es-ES" sz="1500" dirty="0">
              <a:latin typeface="Times New Roman" charset="0"/>
              <a:ea typeface="Times New Roman" charset="0"/>
              <a:cs typeface="Times New Roman" charset="0"/>
            </a:endParaRPr>
          </a:p>
          <a:p>
            <a:pPr marL="0" indent="0" algn="just">
              <a:spcBef>
                <a:spcPts val="0"/>
              </a:spcBef>
              <a:buNone/>
            </a:pPr>
            <a:endParaRPr lang="es-ES" sz="1500" dirty="0">
              <a:latin typeface="Times New Roman" charset="0"/>
              <a:ea typeface="Times New Roman" charset="0"/>
              <a:cs typeface="Times New Roman" charset="0"/>
            </a:endParaRPr>
          </a:p>
          <a:p>
            <a:pPr marL="257175" indent="-257175" algn="just">
              <a:spcBef>
                <a:spcPts val="900"/>
              </a:spcBef>
              <a:spcAft>
                <a:spcPts val="900"/>
              </a:spcAft>
              <a:buFont typeface="Symbol" charset="2"/>
              <a:buChar char=""/>
            </a:pPr>
            <a:r>
              <a:rPr lang="es-ES" sz="1500" dirty="0" smtClean="0">
                <a:latin typeface="Times New Roman" charset="0"/>
                <a:ea typeface="Times New Roman" charset="0"/>
                <a:cs typeface="Times New Roman" charset="0"/>
              </a:rPr>
              <a:t>El </a:t>
            </a:r>
            <a:r>
              <a:rPr lang="es-ES" sz="1500" dirty="0">
                <a:latin typeface="Times New Roman" charset="0"/>
                <a:ea typeface="Times New Roman" charset="0"/>
                <a:cs typeface="Times New Roman" charset="0"/>
              </a:rPr>
              <a:t>segundo es el terminal marítimo con una capacidad de almacenamiento de 60.000 toneladas métricas. </a:t>
            </a:r>
            <a:endParaRPr lang="es-ES_tradnl" sz="1500" dirty="0">
              <a:latin typeface="Calibri" charset="0"/>
              <a:ea typeface="Calibri" charset="0"/>
              <a:cs typeface="Times New Roman" charset="0"/>
            </a:endParaRPr>
          </a:p>
          <a:p>
            <a:pPr marL="0" indent="0" algn="just">
              <a:spcBef>
                <a:spcPts val="900"/>
              </a:spcBef>
              <a:spcAft>
                <a:spcPts val="900"/>
              </a:spcAft>
              <a:buNone/>
            </a:pPr>
            <a:endParaRPr lang="es-ES_tradnl" sz="1500" dirty="0">
              <a:latin typeface="Times New Roman" charset="0"/>
              <a:ea typeface="Times New Roman" charset="0"/>
            </a:endParaRPr>
          </a:p>
          <a:p>
            <a:pPr marL="0" indent="0" algn="just">
              <a:buNone/>
            </a:pPr>
            <a:r>
              <a:rPr lang="es-ES_tradnl" sz="1500" dirty="0">
                <a:latin typeface="Times New Roman" charset="0"/>
                <a:ea typeface="Times New Roman" charset="0"/>
                <a:cs typeface="Times New Roman" charset="0"/>
              </a:rPr>
              <a:t> </a:t>
            </a:r>
            <a:endParaRPr lang="es-EC" sz="1500" dirty="0">
              <a:latin typeface="Times New Roman" charset="0"/>
              <a:ea typeface="Times New Roman" charset="0"/>
              <a:cs typeface="Times New Roman" charset="0"/>
            </a:endParaRPr>
          </a:p>
        </p:txBody>
      </p:sp>
      <p:sp>
        <p:nvSpPr>
          <p:cNvPr id="4" name="Rectangle 3"/>
          <p:cNvSpPr>
            <a:spLocks noChangeArrowheads="1"/>
          </p:cNvSpPr>
          <p:nvPr/>
        </p:nvSpPr>
        <p:spPr bwMode="auto">
          <a:xfrm>
            <a:off x="1828801" y="2603150"/>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pic>
        <p:nvPicPr>
          <p:cNvPr id="7170" name="Imagen 14"/>
          <p:cNvPicPr>
            <a:picLocks noChangeAspect="1" noChangeArrowheads="1"/>
          </p:cNvPicPr>
          <p:nvPr/>
        </p:nvPicPr>
        <p:blipFill>
          <a:blip r:embed="rId2">
            <a:extLst>
              <a:ext uri="{28A0092B-C50C-407E-A947-70E740481C1C}">
                <a14:useLocalDpi xmlns:a14="http://schemas.microsoft.com/office/drawing/2010/main" val="0"/>
              </a:ext>
            </a:extLst>
          </a:blip>
          <a:srcRect l="16470" r="16470" b="146"/>
          <a:stretch>
            <a:fillRect/>
          </a:stretch>
        </p:blipFill>
        <p:spPr bwMode="auto">
          <a:xfrm>
            <a:off x="2559973" y="1829429"/>
            <a:ext cx="1743454" cy="1253813"/>
          </a:xfrm>
          <a:prstGeom prst="rect">
            <a:avLst/>
          </a:prstGeom>
          <a:noFill/>
          <a:extLst>
            <a:ext uri="{909E8E84-426E-40DD-AFC4-6F175D3DCCD1}">
              <a14:hiddenFill xmlns:a14="http://schemas.microsoft.com/office/drawing/2010/main">
                <a:solidFill>
                  <a:srgbClr val="FFFFFF"/>
                </a:solidFill>
              </a14:hiddenFill>
            </a:ext>
          </a:extLst>
        </p:spPr>
      </p:pic>
      <p:pic>
        <p:nvPicPr>
          <p:cNvPr id="7169" name="Imagen 4"/>
          <p:cNvPicPr>
            <a:picLocks noChangeAspect="1" noChangeArrowheads="1"/>
          </p:cNvPicPr>
          <p:nvPr/>
        </p:nvPicPr>
        <p:blipFill>
          <a:blip r:embed="rId3">
            <a:extLst>
              <a:ext uri="{28A0092B-C50C-407E-A947-70E740481C1C}">
                <a14:useLocalDpi xmlns:a14="http://schemas.microsoft.com/office/drawing/2010/main" val="0"/>
              </a:ext>
            </a:extLst>
          </a:blip>
          <a:srcRect t="4724" r="1459"/>
          <a:stretch>
            <a:fillRect/>
          </a:stretch>
        </p:blipFill>
        <p:spPr bwMode="auto">
          <a:xfrm>
            <a:off x="4896035" y="1829429"/>
            <a:ext cx="1859224" cy="1253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pic>
        <p:nvPicPr>
          <p:cNvPr id="8" name="Picture 13" descr="\\172.16.22.100\backup\Tesis_Diego_Flores\ESCRITO_TESIS_CMCH\2015-06-24 11.04.13.jpg"/>
          <p:cNvPicPr/>
          <p:nvPr/>
        </p:nvPicPr>
        <p:blipFill>
          <a:blip r:embed="rId4"/>
          <a:srcRect/>
          <a:stretch>
            <a:fillRect/>
          </a:stretch>
        </p:blipFill>
        <p:spPr bwMode="auto">
          <a:xfrm>
            <a:off x="3592484" y="3457617"/>
            <a:ext cx="1959032" cy="1135081"/>
          </a:xfrm>
          <a:prstGeom prst="rect">
            <a:avLst/>
          </a:prstGeom>
          <a:noFill/>
          <a:ln w="9525">
            <a:noFill/>
            <a:miter lim="800000"/>
            <a:headEnd/>
            <a:tailEnd/>
          </a:ln>
        </p:spPr>
      </p:pic>
      <p:sp>
        <p:nvSpPr>
          <p:cNvPr id="12"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0" name="Marcador de pie de página 9"/>
          <p:cNvSpPr>
            <a:spLocks noGrp="1"/>
          </p:cNvSpPr>
          <p:nvPr>
            <p:ph type="ftr" sz="quarter" idx="11"/>
          </p:nvPr>
        </p:nvSpPr>
        <p:spPr/>
        <p:txBody>
          <a:bodyPr/>
          <a:lstStyle/>
          <a:p>
            <a:r>
              <a:rPr lang="es-ES" smtClean="0"/>
              <a:t>Flores Fernández, Diego</a:t>
            </a:r>
            <a:endParaRPr lang="es-ES"/>
          </a:p>
        </p:txBody>
      </p:sp>
      <p:sp>
        <p:nvSpPr>
          <p:cNvPr id="11" name="Marcador de número de diapositiva 10"/>
          <p:cNvSpPr>
            <a:spLocks noGrp="1"/>
          </p:cNvSpPr>
          <p:nvPr>
            <p:ph type="sldNum" sz="quarter" idx="12"/>
          </p:nvPr>
        </p:nvSpPr>
        <p:spPr/>
        <p:txBody>
          <a:bodyPr/>
          <a:lstStyle/>
          <a:p>
            <a:fld id="{970440E7-6EC3-4D22-82CC-383AB5DD1DC3}" type="slidenum">
              <a:rPr lang="es-ES" smtClean="0"/>
              <a:t>7</a:t>
            </a:fld>
            <a:endParaRPr lang="es-ES"/>
          </a:p>
        </p:txBody>
      </p:sp>
    </p:spTree>
    <p:extLst>
      <p:ext uri="{BB962C8B-B14F-4D97-AF65-F5344CB8AC3E}">
        <p14:creationId xmlns:p14="http://schemas.microsoft.com/office/powerpoint/2010/main" val="224234454"/>
      </p:ext>
    </p:extLst>
  </p:cSld>
  <p:clrMapOvr>
    <a:masterClrMapping/>
  </p:clrMapOvr>
  <p:transition spd="med">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BOMBAS DE RESPALDO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70</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191414"/>
            <a:ext cx="4038600" cy="19678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dirty="0">
                <a:latin typeface="Times New Roman" charset="0"/>
                <a:ea typeface="Times New Roman" charset="0"/>
                <a:cs typeface="Times New Roman" charset="0"/>
              </a:rPr>
              <a:t>Existe un grupo de Bombas de respaldo en el caso de que alguna bomba principal de las islas de despacho salga fuera de servicio ya sea por mantenimiento o por avería de la bomba. </a:t>
            </a:r>
            <a:endParaRPr lang="es-ES_tradnl" sz="1400" dirty="0">
              <a:latin typeface="Times New Roman" charset="0"/>
              <a:ea typeface="Times New Roman" charset="0"/>
              <a:cs typeface="Times New Roman" charset="0"/>
            </a:endParaRPr>
          </a:p>
        </p:txBody>
      </p:sp>
      <p:pic>
        <p:nvPicPr>
          <p:cNvPr id="11" name="Picture 130"/>
          <p:cNvPicPr/>
          <p:nvPr/>
        </p:nvPicPr>
        <p:blipFill>
          <a:blip r:embed="rId3"/>
          <a:srcRect/>
          <a:stretch>
            <a:fillRect/>
          </a:stretch>
        </p:blipFill>
        <p:spPr bwMode="auto">
          <a:xfrm>
            <a:off x="76200" y="527703"/>
            <a:ext cx="4876800" cy="4101447"/>
          </a:xfrm>
          <a:prstGeom prst="rect">
            <a:avLst/>
          </a:prstGeom>
          <a:noFill/>
          <a:ln w="9525">
            <a:noFill/>
            <a:miter lim="800000"/>
            <a:headEnd/>
            <a:tailEnd/>
          </a:ln>
        </p:spPr>
      </p:pic>
      <p:graphicFrame>
        <p:nvGraphicFramePr>
          <p:cNvPr id="14" name="Tabla 13"/>
          <p:cNvGraphicFramePr>
            <a:graphicFrameLocks noGrp="1"/>
          </p:cNvGraphicFramePr>
          <p:nvPr>
            <p:extLst>
              <p:ext uri="{D42A27DB-BD31-4B8C-83A1-F6EECF244321}">
                <p14:modId xmlns:p14="http://schemas.microsoft.com/office/powerpoint/2010/main" val="1678611695"/>
              </p:ext>
            </p:extLst>
          </p:nvPr>
        </p:nvGraphicFramePr>
        <p:xfrm>
          <a:off x="5105400" y="3334452"/>
          <a:ext cx="3886200" cy="914400"/>
        </p:xfrm>
        <a:graphic>
          <a:graphicData uri="http://schemas.openxmlformats.org/drawingml/2006/table">
            <a:tbl>
              <a:tblPr firstRow="1" firstCol="1" bandRow="1"/>
              <a:tblGrid>
                <a:gridCol w="304800"/>
                <a:gridCol w="1447800"/>
                <a:gridCol w="2133600"/>
              </a:tblGrid>
              <a:tr h="212975">
                <a:tc>
                  <a:txBody>
                    <a:bodyPr/>
                    <a:lstStyle/>
                    <a:p>
                      <a:pPr algn="l">
                        <a:lnSpc>
                          <a:spcPct val="150000"/>
                        </a:lnSpc>
                        <a:spcBef>
                          <a:spcPts val="1200"/>
                        </a:spcBef>
                        <a:spcAft>
                          <a:spcPts val="0"/>
                        </a:spcAft>
                      </a:pPr>
                      <a:r>
                        <a:rPr lang="es-ES" sz="1000" b="1" dirty="0">
                          <a:effectLst/>
                          <a:latin typeface="Times New Roman" charset="0"/>
                          <a:ea typeface="Calibri" charset="0"/>
                        </a:rPr>
                        <a:t>Nº</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000" b="1">
                          <a:effectLst/>
                          <a:latin typeface="Times New Roman" charset="0"/>
                          <a:ea typeface="Calibri" charset="0"/>
                        </a:rPr>
                        <a:t>Nombre de los Equipos</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000" b="1">
                          <a:effectLst/>
                          <a:latin typeface="Times New Roman" charset="0"/>
                          <a:ea typeface="Calibri" charset="0"/>
                        </a:rPr>
                        <a:t>Descripción</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2975">
                <a:tc>
                  <a:txBody>
                    <a:bodyPr/>
                    <a:lstStyle/>
                    <a:p>
                      <a:pPr algn="l">
                        <a:lnSpc>
                          <a:spcPct val="150000"/>
                        </a:lnSpc>
                        <a:spcBef>
                          <a:spcPts val="1200"/>
                        </a:spcBef>
                        <a:spcAft>
                          <a:spcPts val="0"/>
                        </a:spcAft>
                      </a:pPr>
                      <a:r>
                        <a:rPr lang="es-ES" sz="1000" b="1">
                          <a:effectLst/>
                          <a:latin typeface="Times New Roman" charset="0"/>
                          <a:ea typeface="Times New Roman" charset="0"/>
                        </a:rPr>
                        <a:t>1</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000">
                          <a:effectLst/>
                          <a:latin typeface="Times New Roman" charset="0"/>
                          <a:ea typeface="Times New Roman" charset="0"/>
                        </a:rPr>
                        <a:t>B-3318</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000">
                          <a:effectLst/>
                          <a:latin typeface="Times New Roman" charset="0"/>
                          <a:ea typeface="Times New Roman" charset="0"/>
                        </a:rPr>
                        <a:t>Bomba de respaldo de islas 1,2,3,4</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2975">
                <a:tc>
                  <a:txBody>
                    <a:bodyPr/>
                    <a:lstStyle/>
                    <a:p>
                      <a:pPr algn="l">
                        <a:lnSpc>
                          <a:spcPct val="150000"/>
                        </a:lnSpc>
                        <a:spcBef>
                          <a:spcPts val="1200"/>
                        </a:spcBef>
                        <a:spcAft>
                          <a:spcPts val="0"/>
                        </a:spcAft>
                      </a:pPr>
                      <a:r>
                        <a:rPr lang="es-ES" sz="1000" b="1">
                          <a:effectLst/>
                          <a:latin typeface="Times New Roman" charset="0"/>
                          <a:ea typeface="Times New Roman" charset="0"/>
                        </a:rPr>
                        <a:t>2</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000">
                          <a:effectLst/>
                          <a:latin typeface="Times New Roman" charset="0"/>
                          <a:ea typeface="Times New Roman" charset="0"/>
                        </a:rPr>
                        <a:t>B-3319</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000">
                          <a:effectLst/>
                          <a:latin typeface="Times New Roman" charset="0"/>
                          <a:ea typeface="Times New Roman" charset="0"/>
                        </a:rPr>
                        <a:t>Bomba de respaldo de islas 5,6,7,8</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2975">
                <a:tc>
                  <a:txBody>
                    <a:bodyPr/>
                    <a:lstStyle/>
                    <a:p>
                      <a:pPr algn="l">
                        <a:lnSpc>
                          <a:spcPct val="150000"/>
                        </a:lnSpc>
                        <a:spcBef>
                          <a:spcPts val="1200"/>
                        </a:spcBef>
                        <a:spcAft>
                          <a:spcPts val="0"/>
                        </a:spcAft>
                      </a:pPr>
                      <a:r>
                        <a:rPr lang="es-ES" sz="1000" b="1">
                          <a:effectLst/>
                          <a:latin typeface="Times New Roman" charset="0"/>
                          <a:ea typeface="Times New Roman" charset="0"/>
                        </a:rPr>
                        <a:t>3</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000">
                          <a:effectLst/>
                          <a:latin typeface="Times New Roman" charset="0"/>
                          <a:ea typeface="Times New Roman" charset="0"/>
                        </a:rPr>
                        <a:t>B-3320</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000" dirty="0">
                          <a:effectLst/>
                          <a:latin typeface="Times New Roman" charset="0"/>
                          <a:ea typeface="Times New Roman" charset="0"/>
                        </a:rPr>
                        <a:t>Bomba de respaldo de islas 9,10,11,12</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32174488"/>
      </p:ext>
    </p:extLst>
  </p:cSld>
  <p:clrMapOvr>
    <a:masterClrMapping/>
  </p:clrMapOvr>
  <p:transition spd="med">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ESTACIÓN DE PESAJE</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71</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5029200" y="1191414"/>
            <a:ext cx="4038600" cy="19678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400">
                <a:latin typeface="Times New Roman" charset="0"/>
                <a:ea typeface="Times New Roman" charset="0"/>
                <a:cs typeface="Times New Roman" charset="0"/>
              </a:rPr>
              <a:t> Para el despacho de los Autotanques se encuentra dos plataformas de pesaje TCH-P-3100 y TCH-P-3200, para poder dar facilidades de fiscalización y generación de facturas.</a:t>
            </a:r>
            <a:endParaRPr lang="es-ES_tradnl" sz="1400" dirty="0">
              <a:latin typeface="Times New Roman" charset="0"/>
              <a:ea typeface="Times New Roman" charset="0"/>
              <a:cs typeface="Times New Roman" charset="0"/>
            </a:endParaRPr>
          </a:p>
        </p:txBody>
      </p:sp>
      <p:pic>
        <p:nvPicPr>
          <p:cNvPr id="10" name="Picture 133"/>
          <p:cNvPicPr/>
          <p:nvPr/>
        </p:nvPicPr>
        <p:blipFill>
          <a:blip r:embed="rId3"/>
          <a:srcRect/>
          <a:stretch>
            <a:fillRect/>
          </a:stretch>
        </p:blipFill>
        <p:spPr bwMode="auto">
          <a:xfrm>
            <a:off x="76200" y="527703"/>
            <a:ext cx="4876800" cy="4101447"/>
          </a:xfrm>
          <a:prstGeom prst="rect">
            <a:avLst/>
          </a:prstGeom>
          <a:noFill/>
          <a:ln w="9525">
            <a:noFill/>
            <a:miter lim="800000"/>
            <a:headEnd/>
            <a:tailEnd/>
          </a:ln>
        </p:spPr>
      </p:pic>
      <p:graphicFrame>
        <p:nvGraphicFramePr>
          <p:cNvPr id="3" name="Tabla 2"/>
          <p:cNvGraphicFramePr>
            <a:graphicFrameLocks noGrp="1"/>
          </p:cNvGraphicFramePr>
          <p:nvPr>
            <p:extLst>
              <p:ext uri="{D42A27DB-BD31-4B8C-83A1-F6EECF244321}">
                <p14:modId xmlns:p14="http://schemas.microsoft.com/office/powerpoint/2010/main" val="2136356286"/>
              </p:ext>
            </p:extLst>
          </p:nvPr>
        </p:nvGraphicFramePr>
        <p:xfrm>
          <a:off x="5372100" y="3445781"/>
          <a:ext cx="3352800" cy="754380"/>
        </p:xfrm>
        <a:graphic>
          <a:graphicData uri="http://schemas.openxmlformats.org/drawingml/2006/table">
            <a:tbl>
              <a:tblPr firstRow="1" firstCol="1" bandRow="1"/>
              <a:tblGrid>
                <a:gridCol w="319314"/>
                <a:gridCol w="1596572"/>
                <a:gridCol w="1436914"/>
              </a:tblGrid>
              <a:tr h="169613">
                <a:tc>
                  <a:txBody>
                    <a:bodyPr/>
                    <a:lstStyle/>
                    <a:p>
                      <a:pPr algn="l">
                        <a:lnSpc>
                          <a:spcPct val="150000"/>
                        </a:lnSpc>
                        <a:spcBef>
                          <a:spcPts val="1200"/>
                        </a:spcBef>
                        <a:spcAft>
                          <a:spcPts val="0"/>
                        </a:spcAft>
                      </a:pPr>
                      <a:r>
                        <a:rPr lang="es-ES" sz="1100" b="1">
                          <a:effectLst/>
                          <a:latin typeface="Times New Roman" charset="0"/>
                          <a:ea typeface="Calibri" charset="0"/>
                        </a:rPr>
                        <a:t>Nº</a:t>
                      </a:r>
                      <a:endParaRPr lang="es-ES_tradnl" sz="12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100" b="1" dirty="0">
                          <a:effectLst/>
                          <a:latin typeface="Times New Roman" charset="0"/>
                          <a:ea typeface="Calibri" charset="0"/>
                        </a:rPr>
                        <a:t>Nombre de los Equipos</a:t>
                      </a:r>
                      <a:endParaRPr lang="es-ES_tradnl" sz="12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100" b="1">
                          <a:effectLst/>
                          <a:latin typeface="Times New Roman" charset="0"/>
                          <a:ea typeface="Calibri" charset="0"/>
                        </a:rPr>
                        <a:t>Descripción</a:t>
                      </a:r>
                      <a:endParaRPr lang="es-ES_tradnl" sz="12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613">
                <a:tc>
                  <a:txBody>
                    <a:bodyPr/>
                    <a:lstStyle/>
                    <a:p>
                      <a:pPr algn="l">
                        <a:lnSpc>
                          <a:spcPct val="150000"/>
                        </a:lnSpc>
                        <a:spcBef>
                          <a:spcPts val="1200"/>
                        </a:spcBef>
                        <a:spcAft>
                          <a:spcPts val="0"/>
                        </a:spcAft>
                      </a:pPr>
                      <a:r>
                        <a:rPr lang="es-ES" sz="1100" b="1">
                          <a:effectLst/>
                          <a:latin typeface="Times New Roman" charset="0"/>
                          <a:ea typeface="Times New Roman" charset="0"/>
                        </a:rPr>
                        <a:t>1</a:t>
                      </a:r>
                      <a:endParaRPr lang="es-ES_tradnl" sz="12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100">
                          <a:effectLst/>
                          <a:latin typeface="Times New Roman" charset="0"/>
                          <a:ea typeface="Times New Roman" charset="0"/>
                        </a:rPr>
                        <a:t>TCH-P-3100</a:t>
                      </a:r>
                      <a:endParaRPr lang="es-ES_tradnl" sz="12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100">
                          <a:effectLst/>
                          <a:latin typeface="Times New Roman" charset="0"/>
                          <a:ea typeface="Times New Roman" charset="0"/>
                        </a:rPr>
                        <a:t>Plataforma de Pesaje 1</a:t>
                      </a:r>
                      <a:endParaRPr lang="es-ES_tradnl" sz="12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9613">
                <a:tc>
                  <a:txBody>
                    <a:bodyPr/>
                    <a:lstStyle/>
                    <a:p>
                      <a:pPr algn="l">
                        <a:lnSpc>
                          <a:spcPct val="150000"/>
                        </a:lnSpc>
                        <a:spcBef>
                          <a:spcPts val="1200"/>
                        </a:spcBef>
                        <a:spcAft>
                          <a:spcPts val="0"/>
                        </a:spcAft>
                      </a:pPr>
                      <a:r>
                        <a:rPr lang="es-ES" sz="1100" b="1">
                          <a:effectLst/>
                          <a:latin typeface="Times New Roman" charset="0"/>
                          <a:ea typeface="Times New Roman" charset="0"/>
                        </a:rPr>
                        <a:t>2</a:t>
                      </a:r>
                      <a:endParaRPr lang="es-ES_tradnl" sz="12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100">
                          <a:effectLst/>
                          <a:latin typeface="Times New Roman" charset="0"/>
                          <a:ea typeface="Times New Roman" charset="0"/>
                        </a:rPr>
                        <a:t>TCH-P-3100</a:t>
                      </a:r>
                      <a:endParaRPr lang="es-ES_tradnl" sz="12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50000"/>
                        </a:lnSpc>
                        <a:spcBef>
                          <a:spcPts val="1200"/>
                        </a:spcBef>
                        <a:spcAft>
                          <a:spcPts val="0"/>
                        </a:spcAft>
                      </a:pPr>
                      <a:r>
                        <a:rPr lang="es-ES" sz="1100" dirty="0">
                          <a:effectLst/>
                          <a:latin typeface="Times New Roman" charset="0"/>
                          <a:ea typeface="Times New Roman" charset="0"/>
                        </a:rPr>
                        <a:t>Plataforma de Pesaje 2</a:t>
                      </a:r>
                      <a:endParaRPr lang="es-ES_tradnl" sz="12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420049220"/>
      </p:ext>
    </p:extLst>
  </p:cSld>
  <p:clrMapOvr>
    <a:masterClrMapping/>
  </p:clrMapOvr>
  <p:transition spd="med">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17929"/>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PROCESO: ALARMAS EL CHORRILLO</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72</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11" name="Picture 71"/>
          <p:cNvPicPr/>
          <p:nvPr/>
        </p:nvPicPr>
        <p:blipFill>
          <a:blip r:embed="rId3"/>
          <a:srcRect/>
          <a:stretch>
            <a:fillRect/>
          </a:stretch>
        </p:blipFill>
        <p:spPr bwMode="auto">
          <a:xfrm>
            <a:off x="76200" y="545630"/>
            <a:ext cx="4908177" cy="4083519"/>
          </a:xfrm>
          <a:prstGeom prst="rect">
            <a:avLst/>
          </a:prstGeom>
          <a:noFill/>
          <a:ln w="9525">
            <a:noFill/>
            <a:miter lim="800000"/>
            <a:headEnd/>
            <a:tailEnd/>
          </a:ln>
        </p:spPr>
      </p:pic>
      <p:sp>
        <p:nvSpPr>
          <p:cNvPr id="13" name="3 Rectángulo redondeado"/>
          <p:cNvSpPr/>
          <p:nvPr/>
        </p:nvSpPr>
        <p:spPr>
          <a:xfrm>
            <a:off x="5029200" y="527704"/>
            <a:ext cx="4038600" cy="383618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400" dirty="0">
                <a:latin typeface="Times New Roman" charset="0"/>
                <a:ea typeface="Times New Roman" charset="0"/>
                <a:cs typeface="Times New Roman" charset="0"/>
              </a:rPr>
              <a:t>Las alarmas del Terminal de almacenamiento y despacho El Chorrillo, fueron seleccionadas por los especialistas de procesos hidrocarburíferos, como ya se mencionó FactoryTalk View Studio tiene un servidor de alarmas en las cuales se aloja los tags respectivos para alarmar el proceso, el operador puede acceder a la pantalla de alarmas y verificar que activo dicha alarma, incluso puede dirigirse a la pantalla donde se presentó la alarma dando doble clic sobre la alerta en la cual se encuentra una alarma y el sistema dirigirá hacia dicha pantalla.</a:t>
            </a:r>
          </a:p>
          <a:p>
            <a:pPr lvl="0" algn="just"/>
            <a:endParaRPr lang="es-ES_tradnl"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56570044"/>
      </p:ext>
    </p:extLst>
  </p:cSld>
  <p:clrMapOvr>
    <a:masterClrMapping/>
  </p:clrMapOvr>
  <p:transition spd="med">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dirty="0" smtClean="0">
                <a:latin typeface="Times New Roman" pitchFamily="18" charset="0"/>
                <a:cs typeface="Times New Roman" pitchFamily="18" charset="0"/>
              </a:rPr>
              <a:t>CONFIGURACIÓN DE LA INTERFAZ Y CREACIÓN DE TAGS</a:t>
            </a:r>
            <a:endParaRPr lang="es-EC" dirty="0">
              <a:latin typeface="Times New Roman" pitchFamily="18" charset="0"/>
              <a:cs typeface="Times New Roman" pitchFamily="18" charset="0"/>
            </a:endParaRPr>
          </a:p>
        </p:txBody>
      </p:sp>
      <p:sp>
        <p:nvSpPr>
          <p:cNvPr id="2" name="1 Título"/>
          <p:cNvSpPr>
            <a:spLocks noGrp="1"/>
          </p:cNvSpPr>
          <p:nvPr>
            <p:ph type="ctrTitle"/>
          </p:nvPr>
        </p:nvSpPr>
        <p:spPr/>
        <p:txBody>
          <a:bodyPr/>
          <a:lstStyle/>
          <a:p>
            <a:r>
              <a:rPr lang="es-ES" dirty="0" smtClean="0">
                <a:latin typeface="Times New Roman" pitchFamily="18" charset="0"/>
                <a:cs typeface="Times New Roman" pitchFamily="18" charset="0"/>
              </a:rPr>
              <a:t>CAPÍTULO IV</a:t>
            </a:r>
            <a:endParaRPr lang="es-EC" dirty="0">
              <a:latin typeface="Times New Roman" pitchFamily="18" charset="0"/>
              <a:cs typeface="Times New Roman" pitchFamily="18" charset="0"/>
            </a:endParaRPr>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73</a:t>
            </a:fld>
            <a:endParaRPr lang="es-ES"/>
          </a:p>
        </p:txBody>
      </p:sp>
    </p:spTree>
    <p:extLst>
      <p:ext uri="{BB962C8B-B14F-4D97-AF65-F5344CB8AC3E}">
        <p14:creationId xmlns:p14="http://schemas.microsoft.com/office/powerpoint/2010/main" val="11804175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Configuración de la interfaz</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74</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152400" y="515400"/>
            <a:ext cx="4495800" cy="400805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400" dirty="0">
                <a:latin typeface="Times New Roman" charset="0"/>
                <a:ea typeface="Times New Roman" charset="0"/>
                <a:cs typeface="Times New Roman" charset="0"/>
              </a:rPr>
              <a:t>Se configuró la interfaz de comunicaciones del sistema del Centro de Monitoreo y Control Hidrocarburífero (CMCH) FactoryTalk Historian – </a:t>
            </a:r>
            <a:r>
              <a:rPr lang="es-ES_tradnl" sz="1400" dirty="0" err="1">
                <a:latin typeface="Times New Roman" charset="0"/>
                <a:ea typeface="Times New Roman" charset="0"/>
                <a:cs typeface="Times New Roman" charset="0"/>
              </a:rPr>
              <a:t>Osisoft</a:t>
            </a:r>
            <a:r>
              <a:rPr lang="es-ES_tradnl" sz="1400" dirty="0">
                <a:latin typeface="Times New Roman" charset="0"/>
                <a:ea typeface="Times New Roman" charset="0"/>
                <a:cs typeface="Times New Roman" charset="0"/>
              </a:rPr>
              <a:t> PI y el sujeto de control: FactoryTalk o Wonderware que permitirá el enlace entre los servidores pertenecientes al sujeto de control ubicado en Plaza Lavi y los servidores ubicados en el Data Center de la ARCH, en los cuales se encuentran instaladas las aplicaciones de la plataforma de control manejada por el Centro de Monitoreo y Control Hidrocarburífero (CMCH).</a:t>
            </a:r>
          </a:p>
          <a:p>
            <a:pPr algn="just"/>
            <a:endParaRPr lang="es-ES_tradnl" sz="1400" dirty="0" smtClean="0">
              <a:latin typeface="Times New Roman" charset="0"/>
              <a:ea typeface="Times New Roman" charset="0"/>
              <a:cs typeface="Times New Roman" charset="0"/>
            </a:endParaRPr>
          </a:p>
          <a:p>
            <a:pPr algn="just"/>
            <a:r>
              <a:rPr lang="es-ES_tradnl" sz="1400" dirty="0" smtClean="0">
                <a:latin typeface="Times New Roman" charset="0"/>
                <a:ea typeface="Times New Roman" charset="0"/>
                <a:cs typeface="Times New Roman" charset="0"/>
              </a:rPr>
              <a:t>Para </a:t>
            </a:r>
            <a:r>
              <a:rPr lang="es-ES_tradnl" sz="1400" dirty="0">
                <a:latin typeface="Times New Roman" charset="0"/>
                <a:ea typeface="Times New Roman" charset="0"/>
                <a:cs typeface="Times New Roman" charset="0"/>
              </a:rPr>
              <a:t>la configuración de la interfaz de comunicación se utilizó el PI </a:t>
            </a:r>
            <a:r>
              <a:rPr lang="es-ES_tradnl" sz="1400" dirty="0" err="1">
                <a:latin typeface="Times New Roman" charset="0"/>
                <a:ea typeface="Times New Roman" charset="0"/>
                <a:cs typeface="Times New Roman" charset="0"/>
              </a:rPr>
              <a:t>System</a:t>
            </a:r>
            <a:r>
              <a:rPr lang="es-ES_tradnl" sz="1400" dirty="0">
                <a:latin typeface="Times New Roman" charset="0"/>
                <a:ea typeface="Times New Roman" charset="0"/>
                <a:cs typeface="Times New Roman" charset="0"/>
              </a:rPr>
              <a:t> </a:t>
            </a:r>
            <a:r>
              <a:rPr lang="es-ES_tradnl" sz="1400" dirty="0" err="1">
                <a:latin typeface="Times New Roman" charset="0"/>
                <a:ea typeface="Times New Roman" charset="0"/>
                <a:cs typeface="Times New Roman" charset="0"/>
              </a:rPr>
              <a:t>OSIsoft</a:t>
            </a:r>
            <a:r>
              <a:rPr lang="es-ES_tradnl" sz="1400" dirty="0">
                <a:latin typeface="Times New Roman" charset="0"/>
                <a:ea typeface="Times New Roman" charset="0"/>
                <a:cs typeface="Times New Roman" charset="0"/>
              </a:rPr>
              <a:t> descrito en el capítulo II, específicamente el PI interfaz Utilidad de configuración general. La configuración que se realizó fue supervisada por los especialistas de automatización debido a temas de seguridad de la información.</a:t>
            </a:r>
          </a:p>
        </p:txBody>
      </p:sp>
      <p:pic>
        <p:nvPicPr>
          <p:cNvPr id="10" name="Picture 1"/>
          <p:cNvPicPr/>
          <p:nvPr/>
        </p:nvPicPr>
        <p:blipFill>
          <a:blip r:embed="rId3"/>
          <a:srcRect/>
          <a:stretch>
            <a:fillRect/>
          </a:stretch>
        </p:blipFill>
        <p:spPr bwMode="auto">
          <a:xfrm>
            <a:off x="4724400" y="515400"/>
            <a:ext cx="4343400" cy="3885150"/>
          </a:xfrm>
          <a:prstGeom prst="rect">
            <a:avLst/>
          </a:prstGeom>
          <a:noFill/>
          <a:ln w="9525">
            <a:noFill/>
            <a:miter lim="800000"/>
            <a:headEnd/>
            <a:tailEnd/>
          </a:ln>
        </p:spPr>
      </p:pic>
    </p:spTree>
    <p:extLst>
      <p:ext uri="{BB962C8B-B14F-4D97-AF65-F5344CB8AC3E}">
        <p14:creationId xmlns:p14="http://schemas.microsoft.com/office/powerpoint/2010/main" val="1368414339"/>
      </p:ext>
    </p:extLst>
  </p:cSld>
  <p:clrMapOvr>
    <a:masterClrMapping/>
  </p:clrMapOvr>
  <p:transition spd="med">
    <p:randomBar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Configuración de la interfaz</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75</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3" name="Rectangle 3"/>
          <p:cNvSpPr>
            <a:spLocks noChangeArrowheads="1"/>
          </p:cNvSpPr>
          <p:nvPr/>
        </p:nvSpPr>
        <p:spPr bwMode="auto">
          <a:xfrm>
            <a:off x="381000" y="726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348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515400"/>
            <a:ext cx="4368800" cy="3865353"/>
          </a:xfrm>
          <a:prstGeom prst="rect">
            <a:avLst/>
          </a:prstGeom>
          <a:noFill/>
          <a:extLst>
            <a:ext uri="{909E8E84-426E-40DD-AFC4-6F175D3DCCD1}">
              <a14:hiddenFill xmlns:a14="http://schemas.microsoft.com/office/drawing/2010/main">
                <a:solidFill>
                  <a:srgbClr val="FFFFFF"/>
                </a:solidFill>
              </a14:hiddenFill>
            </a:ext>
          </a:extLst>
        </p:spPr>
      </p:pic>
      <p:pic>
        <p:nvPicPr>
          <p:cNvPr id="348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507371"/>
            <a:ext cx="4597400" cy="385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6546"/>
      </p:ext>
    </p:extLst>
  </p:cSld>
  <p:clrMapOvr>
    <a:masterClrMapping/>
  </p:clrMapOvr>
  <p:transition spd="med">
    <p:randomBar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Configuración de la base de datos (ODBC)</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76</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152400" y="1298871"/>
            <a:ext cx="3962400" cy="22506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400" b="1" dirty="0">
                <a:latin typeface="Times New Roman" charset="0"/>
                <a:ea typeface="Times New Roman" charset="0"/>
                <a:cs typeface="Times New Roman" charset="0"/>
              </a:rPr>
              <a:t>ODBC DATA SOURCE ADMINISTRATOR</a:t>
            </a:r>
          </a:p>
          <a:p>
            <a:pPr algn="just"/>
            <a:r>
              <a:rPr lang="es-ES_tradnl" sz="1400" b="1" dirty="0">
                <a:latin typeface="Times New Roman" charset="0"/>
                <a:ea typeface="Times New Roman" charset="0"/>
                <a:cs typeface="Times New Roman" charset="0"/>
              </a:rPr>
              <a:t>Pestaña: SYSTEM DSN.- </a:t>
            </a:r>
            <a:r>
              <a:rPr lang="es-ES_tradnl" sz="1400" dirty="0">
                <a:latin typeface="Times New Roman" charset="0"/>
                <a:ea typeface="Times New Roman" charset="0"/>
                <a:cs typeface="Times New Roman" charset="0"/>
              </a:rPr>
              <a:t>la configuración de ODBC, permite tener el acceso a la información que se encuentran en la base de datos donde el sujeto de control alojará los datos de provenientes de campo</a:t>
            </a:r>
            <a:r>
              <a:rPr lang="es-ES_tradnl" sz="1400" dirty="0" smtClean="0">
                <a:latin typeface="Times New Roman" charset="0"/>
                <a:ea typeface="Times New Roman" charset="0"/>
                <a:cs typeface="Times New Roman" charset="0"/>
              </a:rPr>
              <a:t>.</a:t>
            </a:r>
            <a:endParaRPr lang="es-ES_tradnl" sz="1400" dirty="0">
              <a:latin typeface="Times New Roman" charset="0"/>
              <a:ea typeface="Times New Roman" charset="0"/>
              <a:cs typeface="Times New Roman" charset="0"/>
            </a:endParaRPr>
          </a:p>
        </p:txBody>
      </p:sp>
      <p:pic>
        <p:nvPicPr>
          <p:cNvPr id="11" name="Picture 22"/>
          <p:cNvPicPr/>
          <p:nvPr/>
        </p:nvPicPr>
        <p:blipFill>
          <a:blip r:embed="rId3"/>
          <a:srcRect/>
          <a:stretch>
            <a:fillRect/>
          </a:stretch>
        </p:blipFill>
        <p:spPr bwMode="auto">
          <a:xfrm>
            <a:off x="4282888" y="634018"/>
            <a:ext cx="4540624" cy="3580350"/>
          </a:xfrm>
          <a:prstGeom prst="rect">
            <a:avLst/>
          </a:prstGeom>
          <a:noFill/>
          <a:ln w="9525">
            <a:noFill/>
            <a:miter lim="800000"/>
            <a:headEnd/>
            <a:tailEnd/>
          </a:ln>
        </p:spPr>
      </p:pic>
    </p:spTree>
    <p:extLst>
      <p:ext uri="{BB962C8B-B14F-4D97-AF65-F5344CB8AC3E}">
        <p14:creationId xmlns:p14="http://schemas.microsoft.com/office/powerpoint/2010/main" val="956488706"/>
      </p:ext>
    </p:extLst>
  </p:cSld>
  <p:clrMapOvr>
    <a:masterClrMapping/>
  </p:clrMapOvr>
  <p:transition spd="med">
    <p:randomBar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Configuración de la base de datos (ODBC)</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77</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1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3789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33862"/>
            <a:ext cx="3962400" cy="2755900"/>
          </a:xfrm>
          <a:prstGeom prst="rect">
            <a:avLst/>
          </a:prstGeom>
          <a:noFill/>
          <a:extLst>
            <a:ext uri="{909E8E84-426E-40DD-AFC4-6F175D3DCCD1}">
              <a14:hiddenFill xmlns:a14="http://schemas.microsoft.com/office/drawing/2010/main">
                <a:solidFill>
                  <a:srgbClr val="FFFFFF"/>
                </a:solidFill>
              </a14:hiddenFill>
            </a:ext>
          </a:extLst>
        </p:spPr>
      </p:pic>
      <p:pic>
        <p:nvPicPr>
          <p:cNvPr id="37897"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89148"/>
            <a:ext cx="3873500" cy="27051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6"/>
          <p:cNvSpPr>
            <a:spLocks noChangeArrowheads="1"/>
          </p:cNvSpPr>
          <p:nvPr/>
        </p:nvSpPr>
        <p:spPr bwMode="auto">
          <a:xfrm>
            <a:off x="0" y="591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25" name="3 Rectángulo redondeado"/>
          <p:cNvSpPr/>
          <p:nvPr/>
        </p:nvSpPr>
        <p:spPr>
          <a:xfrm>
            <a:off x="654424" y="618648"/>
            <a:ext cx="3733800" cy="9701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defTabSz="914400" eaLnBrk="0" fontAlgn="base" hangingPunct="0">
              <a:spcBef>
                <a:spcPct val="0"/>
              </a:spcBef>
              <a:spcAft>
                <a:spcPct val="0"/>
              </a:spcAft>
            </a:pPr>
            <a:r>
              <a:rPr lang="es-ES_tradnl" altLang="es-ES_tradnl" sz="1400" b="1" dirty="0">
                <a:solidFill>
                  <a:schemeClr val="tx1"/>
                </a:solidFill>
                <a:latin typeface="Times New Roman" charset="0"/>
                <a:ea typeface="Times New Roman" charset="0"/>
                <a:cs typeface="Times New Roman" charset="0"/>
              </a:rPr>
              <a:t>MICROSOFT SQL SERVER DNS CONFIGURACIÓN</a:t>
            </a:r>
          </a:p>
          <a:p>
            <a:pPr lvl="0" algn="just" defTabSz="914400" eaLnBrk="0" fontAlgn="base" hangingPunct="0">
              <a:spcBef>
                <a:spcPct val="0"/>
              </a:spcBef>
              <a:spcAft>
                <a:spcPct val="0"/>
              </a:spcAft>
            </a:pPr>
            <a:r>
              <a:rPr lang="es-ES_tradnl" altLang="es-ES_tradnl" sz="1400" dirty="0">
                <a:solidFill>
                  <a:schemeClr val="tx1"/>
                </a:solidFill>
                <a:latin typeface="Times New Roman" charset="0"/>
                <a:ea typeface="Times New Roman" charset="0"/>
                <a:cs typeface="Times New Roman" charset="0"/>
              </a:rPr>
              <a:t>Acceso a la base de datos de Plaza Lavi</a:t>
            </a:r>
            <a:r>
              <a:rPr lang="es-ES_tradnl" altLang="es-ES_tradnl" sz="1400" dirty="0" smtClean="0">
                <a:solidFill>
                  <a:schemeClr val="tx1"/>
                </a:solidFill>
                <a:latin typeface="Times New Roman" charset="0"/>
                <a:ea typeface="Times New Roman" charset="0"/>
                <a:cs typeface="Times New Roman" charset="0"/>
              </a:rPr>
              <a:t>.</a:t>
            </a:r>
            <a:endParaRPr lang="es-ES_tradnl" altLang="es-ES_tradnl" sz="1400" dirty="0">
              <a:solidFill>
                <a:schemeClr val="tx1"/>
              </a:solidFill>
              <a:latin typeface="Times New Roman" charset="0"/>
              <a:ea typeface="Times New Roman" charset="0"/>
              <a:cs typeface="Times New Roman" charset="0"/>
            </a:endParaRPr>
          </a:p>
        </p:txBody>
      </p:sp>
      <p:sp>
        <p:nvSpPr>
          <p:cNvPr id="20" name="Flecha derecha 19"/>
          <p:cNvSpPr/>
          <p:nvPr/>
        </p:nvSpPr>
        <p:spPr>
          <a:xfrm>
            <a:off x="4419600" y="1005146"/>
            <a:ext cx="457200" cy="19500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sp>
        <p:nvSpPr>
          <p:cNvPr id="27" name="3 Rectángulo redondeado"/>
          <p:cNvSpPr/>
          <p:nvPr/>
        </p:nvSpPr>
        <p:spPr>
          <a:xfrm>
            <a:off x="4419600" y="3405104"/>
            <a:ext cx="3733800" cy="9701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914400" eaLnBrk="0" fontAlgn="base" hangingPunct="0">
              <a:spcBef>
                <a:spcPct val="0"/>
              </a:spcBef>
              <a:spcAft>
                <a:spcPct val="0"/>
              </a:spcAft>
            </a:pPr>
            <a:r>
              <a:rPr lang="es-ES_tradnl" altLang="es-ES_tradnl" sz="1400" dirty="0">
                <a:solidFill>
                  <a:schemeClr val="tx1"/>
                </a:solidFill>
                <a:latin typeface="Times New Roman" charset="0"/>
                <a:ea typeface="Times New Roman" charset="0"/>
                <a:cs typeface="Times New Roman" charset="0"/>
              </a:rPr>
              <a:t>A continuación se ingresa el usuario y la contraseña para acceder a la base de datos , y que por motivos de seguridad no se puede publicar, clic en </a:t>
            </a:r>
            <a:r>
              <a:rPr lang="es-ES_tradnl" altLang="es-ES_tradnl" sz="1400" dirty="0" err="1">
                <a:solidFill>
                  <a:schemeClr val="tx1"/>
                </a:solidFill>
                <a:latin typeface="Times New Roman" charset="0"/>
                <a:ea typeface="Times New Roman" charset="0"/>
                <a:cs typeface="Times New Roman" charset="0"/>
              </a:rPr>
              <a:t>Next</a:t>
            </a:r>
            <a:r>
              <a:rPr lang="es-ES_tradnl" altLang="es-ES_tradnl" sz="1400" dirty="0" smtClean="0">
                <a:solidFill>
                  <a:schemeClr val="tx1"/>
                </a:solidFill>
                <a:latin typeface="Times New Roman" charset="0"/>
                <a:ea typeface="Times New Roman" charset="0"/>
                <a:cs typeface="Times New Roman" charset="0"/>
              </a:rPr>
              <a:t>,</a:t>
            </a:r>
            <a:endParaRPr lang="es-ES_tradnl" altLang="es-ES_tradnl" sz="1400" dirty="0">
              <a:solidFill>
                <a:schemeClr val="tx1"/>
              </a:solidFill>
              <a:latin typeface="Times New Roman" charset="0"/>
              <a:ea typeface="Times New Roman" charset="0"/>
              <a:cs typeface="Times New Roman" charset="0"/>
            </a:endParaRPr>
          </a:p>
        </p:txBody>
      </p:sp>
      <p:sp>
        <p:nvSpPr>
          <p:cNvPr id="28" name="Flecha derecha 27"/>
          <p:cNvSpPr/>
          <p:nvPr/>
        </p:nvSpPr>
        <p:spPr>
          <a:xfrm rot="10800000">
            <a:off x="4025900" y="3792674"/>
            <a:ext cx="393700" cy="231642"/>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1899227809"/>
      </p:ext>
    </p:extLst>
  </p:cSld>
  <p:clrMapOvr>
    <a:masterClrMapping/>
  </p:clrMapOvr>
  <p:transition spd="med">
    <p:randomBar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Configuración de la base de datos (ODBC)</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78</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1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9" name="Rectangle 16"/>
          <p:cNvSpPr>
            <a:spLocks noChangeArrowheads="1"/>
          </p:cNvSpPr>
          <p:nvPr/>
        </p:nvSpPr>
        <p:spPr bwMode="auto">
          <a:xfrm>
            <a:off x="0" y="591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25" name="3 Rectángulo redondeado"/>
          <p:cNvSpPr/>
          <p:nvPr/>
        </p:nvSpPr>
        <p:spPr>
          <a:xfrm>
            <a:off x="152400" y="618648"/>
            <a:ext cx="4235824" cy="9701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defTabSz="914400" eaLnBrk="0" fontAlgn="base" hangingPunct="0">
              <a:spcBef>
                <a:spcPct val="0"/>
              </a:spcBef>
              <a:spcAft>
                <a:spcPct val="0"/>
              </a:spcAft>
            </a:pPr>
            <a:r>
              <a:rPr lang="es-ES_tradnl" altLang="es-ES_tradnl" sz="1300">
                <a:solidFill>
                  <a:schemeClr val="tx1"/>
                </a:solidFill>
                <a:latin typeface="Times New Roman" charset="0"/>
                <a:ea typeface="Times New Roman" charset="0"/>
                <a:cs typeface="Times New Roman" charset="0"/>
              </a:rPr>
              <a:t>Finalmente se tiene la comunicación de la interfaz creada con la base de datos de Plaza Lavi que es donde se va a alojar toda la información de la Planta de Almacenamiento de Gas Licuado de Petróleo (GLP) y del Terminal de Almacenamiento y Despacho El Chorrillo.</a:t>
            </a:r>
            <a:endParaRPr lang="es-ES_tradnl" altLang="es-ES_tradnl" sz="1300" dirty="0">
              <a:solidFill>
                <a:schemeClr val="tx1"/>
              </a:solidFill>
              <a:latin typeface="Times New Roman" charset="0"/>
              <a:ea typeface="Times New Roman" charset="0"/>
              <a:cs typeface="Times New Roman" charset="0"/>
            </a:endParaRPr>
          </a:p>
        </p:txBody>
      </p:sp>
      <p:sp>
        <p:nvSpPr>
          <p:cNvPr id="20" name="Flecha derecha 19"/>
          <p:cNvSpPr/>
          <p:nvPr/>
        </p:nvSpPr>
        <p:spPr>
          <a:xfrm>
            <a:off x="4419600" y="1005146"/>
            <a:ext cx="457200" cy="19500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sp>
        <p:nvSpPr>
          <p:cNvPr id="27" name="3 Rectángulo redondeado"/>
          <p:cNvSpPr/>
          <p:nvPr/>
        </p:nvSpPr>
        <p:spPr>
          <a:xfrm>
            <a:off x="4419600" y="3405104"/>
            <a:ext cx="4572000" cy="9701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200">
                <a:latin typeface="Times New Roman" charset="0"/>
                <a:ea typeface="Times New Roman" charset="0"/>
                <a:cs typeface="Times New Roman" charset="0"/>
              </a:rPr>
              <a:t>En la prueba que se realizó se comprobó que la existe una comunicación correcta con la base de datos de Plaza Lavi, por lo que la interfaz esta lista para recibir datos tanto de la Planta de Almacenamiento de GLP Monteverde como del Terminal de almacenamiento y despacho El Chorrillo. </a:t>
            </a:r>
            <a:endParaRPr lang="es-ES_tradnl" sz="1200" dirty="0">
              <a:effectLst/>
              <a:latin typeface="Times New Roman" charset="0"/>
              <a:ea typeface="Times New Roman" charset="0"/>
              <a:cs typeface="Times New Roman" charset="0"/>
            </a:endParaRPr>
          </a:p>
        </p:txBody>
      </p:sp>
      <p:sp>
        <p:nvSpPr>
          <p:cNvPr id="28" name="Flecha derecha 27"/>
          <p:cNvSpPr/>
          <p:nvPr/>
        </p:nvSpPr>
        <p:spPr>
          <a:xfrm rot="10800000">
            <a:off x="4025900" y="3792674"/>
            <a:ext cx="393700" cy="231642"/>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pic>
        <p:nvPicPr>
          <p:cNvPr id="17" name="Picture 37"/>
          <p:cNvPicPr/>
          <p:nvPr/>
        </p:nvPicPr>
        <p:blipFill>
          <a:blip r:embed="rId3"/>
          <a:srcRect/>
          <a:stretch>
            <a:fillRect/>
          </a:stretch>
        </p:blipFill>
        <p:spPr bwMode="auto">
          <a:xfrm>
            <a:off x="4885764" y="517767"/>
            <a:ext cx="3953436" cy="2776564"/>
          </a:xfrm>
          <a:prstGeom prst="rect">
            <a:avLst/>
          </a:prstGeom>
          <a:noFill/>
          <a:ln w="9525">
            <a:noFill/>
            <a:miter lim="800000"/>
            <a:headEnd/>
            <a:tailEnd/>
          </a:ln>
        </p:spPr>
      </p:pic>
      <p:pic>
        <p:nvPicPr>
          <p:cNvPr id="18" name="Picture 40"/>
          <p:cNvPicPr/>
          <p:nvPr/>
        </p:nvPicPr>
        <p:blipFill>
          <a:blip r:embed="rId4"/>
          <a:srcRect/>
          <a:stretch>
            <a:fillRect/>
          </a:stretch>
        </p:blipFill>
        <p:spPr bwMode="auto">
          <a:xfrm>
            <a:off x="274170" y="1722107"/>
            <a:ext cx="3733800" cy="2909932"/>
          </a:xfrm>
          <a:prstGeom prst="rect">
            <a:avLst/>
          </a:prstGeom>
          <a:noFill/>
          <a:ln w="9525">
            <a:noFill/>
            <a:miter lim="800000"/>
            <a:headEnd/>
            <a:tailEnd/>
          </a:ln>
        </p:spPr>
      </p:pic>
    </p:spTree>
    <p:extLst>
      <p:ext uri="{BB962C8B-B14F-4D97-AF65-F5344CB8AC3E}">
        <p14:creationId xmlns:p14="http://schemas.microsoft.com/office/powerpoint/2010/main" val="1090265150"/>
      </p:ext>
    </p:extLst>
  </p:cSld>
  <p:clrMapOvr>
    <a:masterClrMapping/>
  </p:clrMapOvr>
  <p:transition spd="med">
    <p:randomBar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Configuración de la base de datos (ODBC)</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79</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1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9" name="Rectangle 16"/>
          <p:cNvSpPr>
            <a:spLocks noChangeArrowheads="1"/>
          </p:cNvSpPr>
          <p:nvPr/>
        </p:nvSpPr>
        <p:spPr bwMode="auto">
          <a:xfrm>
            <a:off x="0" y="591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25" name="3 Rectángulo redondeado"/>
          <p:cNvSpPr/>
          <p:nvPr/>
        </p:nvSpPr>
        <p:spPr>
          <a:xfrm>
            <a:off x="2097742" y="944016"/>
            <a:ext cx="1828800" cy="30737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defTabSz="914400" eaLnBrk="0" fontAlgn="base" hangingPunct="0">
              <a:spcBef>
                <a:spcPct val="0"/>
              </a:spcBef>
              <a:spcAft>
                <a:spcPct val="0"/>
              </a:spcAft>
            </a:pPr>
            <a:r>
              <a:rPr lang="es-ES_tradnl" altLang="es-ES_tradnl" sz="1300" b="1" smtClean="0">
                <a:solidFill>
                  <a:schemeClr val="tx1"/>
                </a:solidFill>
                <a:latin typeface="Times New Roman" charset="0"/>
                <a:ea typeface="Times New Roman" charset="0"/>
                <a:cs typeface="Times New Roman" charset="0"/>
              </a:rPr>
              <a:t>FactoryTalk Historian</a:t>
            </a:r>
            <a:endParaRPr lang="es-ES_tradnl" altLang="es-ES_tradnl" sz="1300" b="1" dirty="0">
              <a:solidFill>
                <a:schemeClr val="tx1"/>
              </a:solidFill>
              <a:latin typeface="Times New Roman" charset="0"/>
              <a:ea typeface="Times New Roman" charset="0"/>
              <a:cs typeface="Times New Roman" charset="0"/>
            </a:endParaRPr>
          </a:p>
        </p:txBody>
      </p:sp>
      <p:sp>
        <p:nvSpPr>
          <p:cNvPr id="20" name="Flecha derecha 19"/>
          <p:cNvSpPr/>
          <p:nvPr/>
        </p:nvSpPr>
        <p:spPr>
          <a:xfrm>
            <a:off x="3926541" y="991352"/>
            <a:ext cx="457200" cy="19500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sp>
        <p:nvSpPr>
          <p:cNvPr id="27" name="3 Rectángulo redondeado"/>
          <p:cNvSpPr/>
          <p:nvPr/>
        </p:nvSpPr>
        <p:spPr>
          <a:xfrm>
            <a:off x="4648200" y="3713616"/>
            <a:ext cx="1524000" cy="35093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200" b="1" smtClean="0">
                <a:latin typeface="Times New Roman" charset="0"/>
                <a:ea typeface="Times New Roman" charset="0"/>
                <a:cs typeface="Times New Roman" charset="0"/>
              </a:rPr>
              <a:t>FactoryTalk View</a:t>
            </a:r>
            <a:endParaRPr lang="es-ES_tradnl" sz="1200" b="1" dirty="0">
              <a:effectLst/>
              <a:latin typeface="Times New Roman" charset="0"/>
              <a:ea typeface="Times New Roman" charset="0"/>
              <a:cs typeface="Times New Roman" charset="0"/>
            </a:endParaRPr>
          </a:p>
        </p:txBody>
      </p:sp>
      <p:sp>
        <p:nvSpPr>
          <p:cNvPr id="28" name="Flecha derecha 27"/>
          <p:cNvSpPr/>
          <p:nvPr/>
        </p:nvSpPr>
        <p:spPr>
          <a:xfrm rot="10800000">
            <a:off x="4260850" y="3757377"/>
            <a:ext cx="393700" cy="231642"/>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pic>
        <p:nvPicPr>
          <p:cNvPr id="21" name="Picture 137"/>
          <p:cNvPicPr/>
          <p:nvPr/>
        </p:nvPicPr>
        <p:blipFill rotWithShape="1">
          <a:blip r:embed="rId3" cstate="print"/>
          <a:srcRect l="320" t="13667" r="50123" b="4308"/>
          <a:stretch/>
        </p:blipFill>
        <p:spPr bwMode="auto">
          <a:xfrm>
            <a:off x="4383741" y="515400"/>
            <a:ext cx="4607859" cy="2589750"/>
          </a:xfrm>
          <a:prstGeom prst="rect">
            <a:avLst/>
          </a:prstGeom>
          <a:noFill/>
          <a:ln>
            <a:noFill/>
          </a:ln>
          <a:extLst>
            <a:ext uri="{53640926-AAD7-44D8-BBD7-CCE9431645EC}">
              <a14:shadowObscured xmlns:a14="http://schemas.microsoft.com/office/drawing/2010/main"/>
            </a:ext>
          </a:extLst>
        </p:spPr>
      </p:pic>
      <p:pic>
        <p:nvPicPr>
          <p:cNvPr id="22" name="Imagen 21"/>
          <p:cNvPicPr/>
          <p:nvPr/>
        </p:nvPicPr>
        <p:blipFill>
          <a:blip r:embed="rId4">
            <a:extLst>
              <a:ext uri="{28A0092B-C50C-407E-A947-70E740481C1C}">
                <a14:useLocalDpi xmlns:a14="http://schemas.microsoft.com/office/drawing/2010/main" val="0"/>
              </a:ext>
            </a:extLst>
          </a:blip>
          <a:stretch>
            <a:fillRect/>
          </a:stretch>
        </p:blipFill>
        <p:spPr>
          <a:xfrm>
            <a:off x="75004" y="2128483"/>
            <a:ext cx="4192196" cy="2394972"/>
          </a:xfrm>
          <a:prstGeom prst="rect">
            <a:avLst/>
          </a:prstGeom>
        </p:spPr>
      </p:pic>
    </p:spTree>
    <p:extLst>
      <p:ext uri="{BB962C8B-B14F-4D97-AF65-F5344CB8AC3E}">
        <p14:creationId xmlns:p14="http://schemas.microsoft.com/office/powerpoint/2010/main" val="928987732"/>
      </p:ext>
    </p:extLst>
  </p:cSld>
  <p:clrMapOvr>
    <a:masterClrMapping/>
  </p:clrMapOvr>
  <p:transition spd="med">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S" sz="2400" b="1" dirty="0">
                <a:latin typeface="Times New Roman" pitchFamily="18" charset="0"/>
                <a:cs typeface="Times New Roman" pitchFamily="18" charset="0"/>
              </a:rPr>
              <a:t>GENERALIDADES.</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p:txBody>
          <a:bodyPr>
            <a:noAutofit/>
          </a:bodyPr>
          <a:lstStyle/>
          <a:p>
            <a:pPr marL="257175" indent="-257175" algn="just">
              <a:spcBef>
                <a:spcPts val="900"/>
              </a:spcBef>
              <a:spcAft>
                <a:spcPts val="900"/>
              </a:spcAft>
              <a:buFont typeface="Symbol" charset="2"/>
              <a:buChar char=""/>
            </a:pPr>
            <a:r>
              <a:rPr lang="es-ES" sz="1500" dirty="0">
                <a:latin typeface="Times New Roman" charset="0"/>
                <a:ea typeface="Times New Roman" charset="0"/>
                <a:cs typeface="Times New Roman" charset="0"/>
              </a:rPr>
              <a:t>El tercero es una estación de bombeo compuesta por tres bombas centrífugas, con una capacidad de bombeo de 5.300 toneladas métricas por día.</a:t>
            </a:r>
            <a:endParaRPr lang="es-ES_tradnl" sz="1500" dirty="0">
              <a:latin typeface="Times New Roman" charset="0"/>
              <a:ea typeface="Times New Roman" charset="0"/>
              <a:cs typeface="Times New Roman" charset="0"/>
            </a:endParaRPr>
          </a:p>
          <a:p>
            <a:pPr marL="0" indent="0" algn="just">
              <a:spcBef>
                <a:spcPts val="900"/>
              </a:spcBef>
              <a:spcAft>
                <a:spcPts val="900"/>
              </a:spcAft>
              <a:buNone/>
            </a:pPr>
            <a:endParaRPr lang="es-ES" sz="1500" dirty="0">
              <a:latin typeface="Times New Roman" charset="0"/>
              <a:ea typeface="Times New Roman" charset="0"/>
              <a:cs typeface="Times New Roman" charset="0"/>
            </a:endParaRPr>
          </a:p>
          <a:p>
            <a:pPr marL="0" indent="0" algn="just">
              <a:spcBef>
                <a:spcPts val="900"/>
              </a:spcBef>
              <a:spcAft>
                <a:spcPts val="900"/>
              </a:spcAft>
              <a:buNone/>
            </a:pPr>
            <a:endParaRPr lang="es-ES" sz="1500" dirty="0">
              <a:latin typeface="Times New Roman" charset="0"/>
              <a:ea typeface="Times New Roman" charset="0"/>
              <a:cs typeface="Times New Roman" charset="0"/>
            </a:endParaRPr>
          </a:p>
          <a:p>
            <a:pPr lvl="0" algn="just"/>
            <a:r>
              <a:rPr lang="es-ES" sz="1500" dirty="0">
                <a:latin typeface="Times New Roman" charset="0"/>
                <a:ea typeface="Times New Roman" charset="0"/>
                <a:cs typeface="Times New Roman" charset="0"/>
              </a:rPr>
              <a:t>El cuarto es un ducto de 123 kilómetros de longitud, que desde la estación Monteverde hasta el terminal el Chorrillo; costa de 12 casetas de control y 10 válvulas de seccionamiento y de detectores de fugas e intrusos para brindar seguridad en las operaciones y en el producto que se esté enviando por dicho gasoducto.</a:t>
            </a:r>
            <a:endParaRPr lang="es-ES_tradnl" sz="1500" dirty="0">
              <a:latin typeface="Times New Roman" charset="0"/>
              <a:ea typeface="Times New Roman" charset="0"/>
              <a:cs typeface="Times New Roman" charset="0"/>
            </a:endParaRPr>
          </a:p>
          <a:p>
            <a:pPr marL="0" indent="0" algn="just">
              <a:spcBef>
                <a:spcPts val="900"/>
              </a:spcBef>
              <a:spcAft>
                <a:spcPts val="900"/>
              </a:spcAft>
              <a:buNone/>
            </a:pPr>
            <a:endParaRPr lang="es-ES_tradnl" sz="1500" dirty="0">
              <a:latin typeface="Times New Roman" charset="0"/>
              <a:ea typeface="Times New Roman" charset="0"/>
              <a:cs typeface="Times New Roman" charset="0"/>
            </a:endParaRPr>
          </a:p>
          <a:p>
            <a:pPr marL="0" indent="0" algn="just">
              <a:buNone/>
            </a:pPr>
            <a:r>
              <a:rPr lang="es-ES_tradnl" sz="1500" dirty="0">
                <a:latin typeface="Times New Roman" charset="0"/>
                <a:ea typeface="Times New Roman" charset="0"/>
                <a:cs typeface="Times New Roman" charset="0"/>
              </a:rPr>
              <a:t> </a:t>
            </a:r>
            <a:endParaRPr lang="es-EC" sz="1500" dirty="0">
              <a:latin typeface="Times New Roman" charset="0"/>
              <a:ea typeface="Times New Roman" charset="0"/>
              <a:cs typeface="Times New Roman" charset="0"/>
            </a:endParaRPr>
          </a:p>
        </p:txBody>
      </p:sp>
      <p:sp>
        <p:nvSpPr>
          <p:cNvPr id="4" name="Rectangle 3"/>
          <p:cNvSpPr>
            <a:spLocks noChangeArrowheads="1"/>
          </p:cNvSpPr>
          <p:nvPr/>
        </p:nvSpPr>
        <p:spPr bwMode="auto">
          <a:xfrm>
            <a:off x="1828801" y="2603150"/>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pic>
        <p:nvPicPr>
          <p:cNvPr id="9" name="Imagen 8"/>
          <p:cNvPicPr/>
          <p:nvPr/>
        </p:nvPicPr>
        <p:blipFill>
          <a:blip r:embed="rId2" cstate="print">
            <a:extLst>
              <a:ext uri="{28A0092B-C50C-407E-A947-70E740481C1C}">
                <a14:useLocalDpi xmlns:a14="http://schemas.microsoft.com/office/drawing/2010/main" val="0"/>
              </a:ext>
            </a:extLst>
          </a:blip>
          <a:stretch>
            <a:fillRect/>
          </a:stretch>
        </p:blipFill>
        <p:spPr>
          <a:xfrm>
            <a:off x="3815916" y="1742245"/>
            <a:ext cx="1939284" cy="1009276"/>
          </a:xfrm>
          <a:prstGeom prst="rect">
            <a:avLst/>
          </a:prstGeom>
          <a:ln w="19050">
            <a:solidFill>
              <a:schemeClr val="tx2"/>
            </a:solidFill>
          </a:ln>
        </p:spPr>
      </p:pic>
      <p:pic>
        <p:nvPicPr>
          <p:cNvPr id="10" name="Imagen 9" descr="../../../../../../../Desktop/Captura%20de%20pantalla%202015-09-10%20a%20las%2012."/>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984" b="7846"/>
          <a:stretch/>
        </p:blipFill>
        <p:spPr bwMode="auto">
          <a:xfrm>
            <a:off x="3595142" y="3685725"/>
            <a:ext cx="2380832" cy="918103"/>
          </a:xfrm>
          <a:prstGeom prst="rect">
            <a:avLst/>
          </a:prstGeom>
          <a:noFill/>
          <a:ln>
            <a:noFill/>
          </a:ln>
          <a:extLst>
            <a:ext uri="{53640926-AAD7-44D8-BBD7-CCE9431645EC}">
              <a14:shadowObscured xmlns:a14="http://schemas.microsoft.com/office/drawing/2010/main"/>
            </a:ext>
          </a:extLst>
        </p:spPr>
      </p:pic>
      <p:sp>
        <p:nvSpPr>
          <p:cNvPr id="11"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2" name="Marcador de pie de página 11"/>
          <p:cNvSpPr>
            <a:spLocks noGrp="1"/>
          </p:cNvSpPr>
          <p:nvPr>
            <p:ph type="ftr" sz="quarter" idx="11"/>
          </p:nvPr>
        </p:nvSpPr>
        <p:spPr/>
        <p:txBody>
          <a:bodyPr/>
          <a:lstStyle/>
          <a:p>
            <a:r>
              <a:rPr lang="es-ES" smtClean="0"/>
              <a:t>Flores Fernández, Diego</a:t>
            </a:r>
            <a:endParaRPr lang="es-ES"/>
          </a:p>
        </p:txBody>
      </p:sp>
      <p:sp>
        <p:nvSpPr>
          <p:cNvPr id="13" name="Marcador de número de diapositiva 12"/>
          <p:cNvSpPr>
            <a:spLocks noGrp="1"/>
          </p:cNvSpPr>
          <p:nvPr>
            <p:ph type="sldNum" sz="quarter" idx="12"/>
          </p:nvPr>
        </p:nvSpPr>
        <p:spPr/>
        <p:txBody>
          <a:bodyPr/>
          <a:lstStyle/>
          <a:p>
            <a:fld id="{970440E7-6EC3-4D22-82CC-383AB5DD1DC3}" type="slidenum">
              <a:rPr lang="es-ES" smtClean="0"/>
              <a:t>8</a:t>
            </a:fld>
            <a:endParaRPr lang="es-ES"/>
          </a:p>
        </p:txBody>
      </p:sp>
    </p:spTree>
    <p:extLst>
      <p:ext uri="{BB962C8B-B14F-4D97-AF65-F5344CB8AC3E}">
        <p14:creationId xmlns:p14="http://schemas.microsoft.com/office/powerpoint/2010/main" val="2022151540"/>
      </p:ext>
    </p:extLst>
  </p:cSld>
  <p:clrMapOvr>
    <a:masterClrMapping/>
  </p:clrMapOvr>
  <p:transition spd="med">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Configuración de la base de datos (ODBC)</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80</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1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9" name="Rectangle 16"/>
          <p:cNvSpPr>
            <a:spLocks noChangeArrowheads="1"/>
          </p:cNvSpPr>
          <p:nvPr/>
        </p:nvSpPr>
        <p:spPr bwMode="auto">
          <a:xfrm>
            <a:off x="0" y="591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25" name="3 Rectángulo redondeado"/>
          <p:cNvSpPr/>
          <p:nvPr/>
        </p:nvSpPr>
        <p:spPr>
          <a:xfrm>
            <a:off x="2097742" y="944016"/>
            <a:ext cx="1828800" cy="30737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defTabSz="914400" eaLnBrk="0" fontAlgn="base" hangingPunct="0">
              <a:spcBef>
                <a:spcPct val="0"/>
              </a:spcBef>
              <a:spcAft>
                <a:spcPct val="0"/>
              </a:spcAft>
            </a:pPr>
            <a:r>
              <a:rPr lang="es-ES_tradnl" altLang="es-ES_tradnl" sz="1300" b="1" dirty="0" smtClean="0">
                <a:solidFill>
                  <a:schemeClr val="tx1"/>
                </a:solidFill>
                <a:latin typeface="Times New Roman" charset="0"/>
                <a:ea typeface="Times New Roman" charset="0"/>
                <a:cs typeface="Times New Roman" charset="0"/>
              </a:rPr>
              <a:t>FactoryTalk </a:t>
            </a:r>
            <a:r>
              <a:rPr lang="es-ES_tradnl" altLang="es-ES_tradnl" sz="1300" b="1" dirty="0" err="1" smtClean="0">
                <a:solidFill>
                  <a:schemeClr val="tx1"/>
                </a:solidFill>
                <a:latin typeface="Times New Roman" charset="0"/>
                <a:ea typeface="Times New Roman" charset="0"/>
                <a:cs typeface="Times New Roman" charset="0"/>
              </a:rPr>
              <a:t>Alarms</a:t>
            </a:r>
            <a:endParaRPr lang="es-ES_tradnl" altLang="es-ES_tradnl" sz="1300" b="1" dirty="0">
              <a:solidFill>
                <a:schemeClr val="tx1"/>
              </a:solidFill>
              <a:latin typeface="Times New Roman" charset="0"/>
              <a:ea typeface="Times New Roman" charset="0"/>
              <a:cs typeface="Times New Roman" charset="0"/>
            </a:endParaRPr>
          </a:p>
        </p:txBody>
      </p:sp>
      <p:sp>
        <p:nvSpPr>
          <p:cNvPr id="20" name="Flecha derecha 19"/>
          <p:cNvSpPr/>
          <p:nvPr/>
        </p:nvSpPr>
        <p:spPr>
          <a:xfrm>
            <a:off x="3926541" y="991352"/>
            <a:ext cx="457200" cy="19500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sp>
        <p:nvSpPr>
          <p:cNvPr id="27" name="3 Rectángulo redondeado"/>
          <p:cNvSpPr/>
          <p:nvPr/>
        </p:nvSpPr>
        <p:spPr>
          <a:xfrm>
            <a:off x="4648200" y="3713616"/>
            <a:ext cx="2895600" cy="35093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200" b="1" dirty="0" smtClean="0">
                <a:latin typeface="Times New Roman" charset="0"/>
                <a:ea typeface="Times New Roman" charset="0"/>
                <a:cs typeface="Times New Roman" charset="0"/>
              </a:rPr>
              <a:t>Matrikon Data Manager </a:t>
            </a:r>
            <a:r>
              <a:rPr lang="es-ES" sz="1200" b="1" dirty="0" err="1" smtClean="0">
                <a:latin typeface="Times New Roman" charset="0"/>
                <a:ea typeface="Times New Roman" charset="0"/>
                <a:cs typeface="Times New Roman" charset="0"/>
              </a:rPr>
              <a:t>Configuration</a:t>
            </a:r>
            <a:endParaRPr lang="es-ES_tradnl" sz="1200" b="1" dirty="0">
              <a:effectLst/>
              <a:latin typeface="Times New Roman" charset="0"/>
              <a:ea typeface="Times New Roman" charset="0"/>
              <a:cs typeface="Times New Roman" charset="0"/>
            </a:endParaRPr>
          </a:p>
        </p:txBody>
      </p:sp>
      <p:sp>
        <p:nvSpPr>
          <p:cNvPr id="28" name="Flecha derecha 27"/>
          <p:cNvSpPr/>
          <p:nvPr/>
        </p:nvSpPr>
        <p:spPr>
          <a:xfrm rot="10800000">
            <a:off x="4260850" y="3757377"/>
            <a:ext cx="393700" cy="231642"/>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pic>
        <p:nvPicPr>
          <p:cNvPr id="17" name="Picture 179"/>
          <p:cNvPicPr/>
          <p:nvPr/>
        </p:nvPicPr>
        <p:blipFill rotWithShape="1">
          <a:blip r:embed="rId3" cstate="print"/>
          <a:srcRect l="11272" t="7300" r="61161" b="15214"/>
          <a:stretch/>
        </p:blipFill>
        <p:spPr bwMode="auto">
          <a:xfrm>
            <a:off x="4379258" y="500961"/>
            <a:ext cx="4688541" cy="2926715"/>
          </a:xfrm>
          <a:prstGeom prst="rect">
            <a:avLst/>
          </a:prstGeom>
          <a:noFill/>
          <a:ln>
            <a:noFill/>
          </a:ln>
          <a:extLst>
            <a:ext uri="{53640926-AAD7-44D8-BBD7-CCE9431645EC}">
              <a14:shadowObscured xmlns:a14="http://schemas.microsoft.com/office/drawing/2010/main"/>
            </a:ext>
          </a:extLst>
        </p:spPr>
      </p:pic>
      <p:pic>
        <p:nvPicPr>
          <p:cNvPr id="18" name="Picture 1"/>
          <p:cNvPicPr/>
          <p:nvPr/>
        </p:nvPicPr>
        <p:blipFill>
          <a:blip r:embed="rId4"/>
          <a:srcRect/>
          <a:stretch>
            <a:fillRect/>
          </a:stretch>
        </p:blipFill>
        <p:spPr bwMode="auto">
          <a:xfrm>
            <a:off x="76200" y="1954112"/>
            <a:ext cx="4184649" cy="2671358"/>
          </a:xfrm>
          <a:prstGeom prst="rect">
            <a:avLst/>
          </a:prstGeom>
          <a:noFill/>
          <a:ln w="9525">
            <a:noFill/>
            <a:miter lim="800000"/>
            <a:headEnd/>
            <a:tailEnd/>
          </a:ln>
        </p:spPr>
      </p:pic>
    </p:spTree>
    <p:extLst>
      <p:ext uri="{BB962C8B-B14F-4D97-AF65-F5344CB8AC3E}">
        <p14:creationId xmlns:p14="http://schemas.microsoft.com/office/powerpoint/2010/main" val="1438672956"/>
      </p:ext>
    </p:extLst>
  </p:cSld>
  <p:clrMapOvr>
    <a:masterClrMapping/>
  </p:clrMapOvr>
  <p:transition spd="med">
    <p:randomBar dir="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Configuración de la base de datos (ODBC)</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81</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1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9" name="Rectangle 16"/>
          <p:cNvSpPr>
            <a:spLocks noChangeArrowheads="1"/>
          </p:cNvSpPr>
          <p:nvPr/>
        </p:nvSpPr>
        <p:spPr bwMode="auto">
          <a:xfrm>
            <a:off x="0" y="591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25" name="3 Rectángulo redondeado"/>
          <p:cNvSpPr/>
          <p:nvPr/>
        </p:nvSpPr>
        <p:spPr>
          <a:xfrm>
            <a:off x="116541" y="1937509"/>
            <a:ext cx="3164542" cy="30737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defTabSz="914400" eaLnBrk="0" fontAlgn="base" hangingPunct="0">
              <a:spcBef>
                <a:spcPct val="0"/>
              </a:spcBef>
              <a:spcAft>
                <a:spcPct val="0"/>
              </a:spcAft>
            </a:pPr>
            <a:r>
              <a:rPr lang="es-ES_tradnl" altLang="es-ES_tradnl" sz="1300" b="1" dirty="0" smtClean="0">
                <a:solidFill>
                  <a:schemeClr val="tx1"/>
                </a:solidFill>
                <a:latin typeface="Times New Roman" charset="0"/>
                <a:ea typeface="Times New Roman" charset="0"/>
                <a:cs typeface="Times New Roman" charset="0"/>
              </a:rPr>
              <a:t>Matrikon OPC Server </a:t>
            </a:r>
            <a:r>
              <a:rPr lang="es-ES_tradnl" altLang="es-ES_tradnl" sz="1300" b="1" dirty="0" err="1" smtClean="0">
                <a:solidFill>
                  <a:schemeClr val="tx1"/>
                </a:solidFill>
                <a:latin typeface="Times New Roman" charset="0"/>
                <a:ea typeface="Times New Roman" charset="0"/>
                <a:cs typeface="Times New Roman" charset="0"/>
              </a:rPr>
              <a:t>for</a:t>
            </a:r>
            <a:r>
              <a:rPr lang="es-ES_tradnl" altLang="es-ES_tradnl" sz="1300" b="1" dirty="0" smtClean="0">
                <a:solidFill>
                  <a:schemeClr val="tx1"/>
                </a:solidFill>
                <a:latin typeface="Times New Roman" charset="0"/>
                <a:ea typeface="Times New Roman" charset="0"/>
                <a:cs typeface="Times New Roman" charset="0"/>
              </a:rPr>
              <a:t> Data Manager</a:t>
            </a:r>
            <a:endParaRPr lang="es-ES_tradnl" altLang="es-ES_tradnl" sz="1300" b="1" dirty="0">
              <a:solidFill>
                <a:schemeClr val="tx1"/>
              </a:solidFill>
              <a:latin typeface="Times New Roman" charset="0"/>
              <a:ea typeface="Times New Roman" charset="0"/>
              <a:cs typeface="Times New Roman" charset="0"/>
            </a:endParaRPr>
          </a:p>
        </p:txBody>
      </p:sp>
      <p:sp>
        <p:nvSpPr>
          <p:cNvPr id="20" name="Flecha derecha 19"/>
          <p:cNvSpPr/>
          <p:nvPr/>
        </p:nvSpPr>
        <p:spPr>
          <a:xfrm>
            <a:off x="3281082" y="1984845"/>
            <a:ext cx="457200" cy="19500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pic>
        <p:nvPicPr>
          <p:cNvPr id="21" name="Picture 56"/>
          <p:cNvPicPr/>
          <p:nvPr/>
        </p:nvPicPr>
        <p:blipFill>
          <a:blip r:embed="rId3"/>
          <a:srcRect/>
          <a:stretch>
            <a:fillRect/>
          </a:stretch>
        </p:blipFill>
        <p:spPr bwMode="auto">
          <a:xfrm>
            <a:off x="3738282" y="567974"/>
            <a:ext cx="5091953" cy="3756376"/>
          </a:xfrm>
          <a:prstGeom prst="rect">
            <a:avLst/>
          </a:prstGeom>
          <a:noFill/>
          <a:ln w="9525">
            <a:noFill/>
            <a:miter lim="800000"/>
            <a:headEnd/>
            <a:tailEnd/>
          </a:ln>
        </p:spPr>
      </p:pic>
    </p:spTree>
    <p:extLst>
      <p:ext uri="{BB962C8B-B14F-4D97-AF65-F5344CB8AC3E}">
        <p14:creationId xmlns:p14="http://schemas.microsoft.com/office/powerpoint/2010/main" val="1051629612"/>
      </p:ext>
    </p:extLst>
  </p:cSld>
  <p:clrMapOvr>
    <a:masterClrMapping/>
  </p:clrMapOvr>
  <p:transition spd="med">
    <p:randomBar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Creación de Macros y Parámetros</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82</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1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9" name="Rectangle 16"/>
          <p:cNvSpPr>
            <a:spLocks noChangeArrowheads="1"/>
          </p:cNvSpPr>
          <p:nvPr/>
        </p:nvSpPr>
        <p:spPr bwMode="auto">
          <a:xfrm>
            <a:off x="0" y="591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25" name="3 Rectángulo redondeado"/>
          <p:cNvSpPr/>
          <p:nvPr/>
        </p:nvSpPr>
        <p:spPr>
          <a:xfrm>
            <a:off x="152400" y="662829"/>
            <a:ext cx="3774142" cy="89600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defTabSz="914400" eaLnBrk="0" fontAlgn="base" hangingPunct="0">
              <a:spcBef>
                <a:spcPct val="0"/>
              </a:spcBef>
              <a:spcAft>
                <a:spcPct val="0"/>
              </a:spcAft>
            </a:pPr>
            <a:r>
              <a:rPr lang="es-ES_tradnl" altLang="es-ES_tradnl" sz="1300" b="1" dirty="0">
                <a:solidFill>
                  <a:schemeClr val="tx1"/>
                </a:solidFill>
                <a:latin typeface="Times New Roman" charset="0"/>
                <a:ea typeface="Times New Roman" charset="0"/>
                <a:cs typeface="Times New Roman" charset="0"/>
              </a:rPr>
              <a:t>Creación de </a:t>
            </a:r>
            <a:r>
              <a:rPr lang="es-ES_tradnl" altLang="es-ES_tradnl" sz="1300" b="1" dirty="0" smtClean="0">
                <a:solidFill>
                  <a:schemeClr val="tx1"/>
                </a:solidFill>
                <a:latin typeface="Times New Roman" charset="0"/>
                <a:ea typeface="Times New Roman" charset="0"/>
                <a:cs typeface="Times New Roman" charset="0"/>
              </a:rPr>
              <a:t>Macros.- </a:t>
            </a:r>
            <a:r>
              <a:rPr lang="es-ES_tradnl" altLang="es-ES_tradnl" sz="1300" dirty="0" smtClean="0">
                <a:solidFill>
                  <a:schemeClr val="tx1"/>
                </a:solidFill>
                <a:latin typeface="Times New Roman" charset="0"/>
                <a:ea typeface="Times New Roman" charset="0"/>
                <a:cs typeface="Times New Roman" charset="0"/>
              </a:rPr>
              <a:t>El </a:t>
            </a:r>
            <a:r>
              <a:rPr lang="es-ES_tradnl" altLang="es-ES_tradnl" sz="1300" dirty="0">
                <a:solidFill>
                  <a:schemeClr val="tx1"/>
                </a:solidFill>
                <a:latin typeface="Times New Roman" charset="0"/>
                <a:ea typeface="Times New Roman" charset="0"/>
                <a:cs typeface="Times New Roman" charset="0"/>
              </a:rPr>
              <a:t>macro creado da el nombre que se puede visualizar en la parte superior de la pantalla y que representa al Tag</a:t>
            </a:r>
            <a:r>
              <a:rPr lang="es-ES_tradnl" altLang="es-ES_tradnl" sz="1300" dirty="0" smtClean="0">
                <a:solidFill>
                  <a:schemeClr val="tx1"/>
                </a:solidFill>
                <a:latin typeface="Times New Roman" charset="0"/>
                <a:ea typeface="Times New Roman" charset="0"/>
                <a:cs typeface="Times New Roman" charset="0"/>
              </a:rPr>
              <a:t>.</a:t>
            </a:r>
            <a:endParaRPr lang="es-ES_tradnl" altLang="es-ES_tradnl" sz="1300" dirty="0">
              <a:solidFill>
                <a:schemeClr val="tx1"/>
              </a:solidFill>
              <a:latin typeface="Times New Roman" charset="0"/>
              <a:ea typeface="Times New Roman" charset="0"/>
              <a:cs typeface="Times New Roman" charset="0"/>
            </a:endParaRPr>
          </a:p>
        </p:txBody>
      </p:sp>
      <p:sp>
        <p:nvSpPr>
          <p:cNvPr id="20" name="Flecha derecha 19"/>
          <p:cNvSpPr/>
          <p:nvPr/>
        </p:nvSpPr>
        <p:spPr>
          <a:xfrm>
            <a:off x="3926541" y="991352"/>
            <a:ext cx="457200" cy="19500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sp>
        <p:nvSpPr>
          <p:cNvPr id="27" name="3 Rectángulo redondeado"/>
          <p:cNvSpPr/>
          <p:nvPr/>
        </p:nvSpPr>
        <p:spPr>
          <a:xfrm>
            <a:off x="4648200" y="3598505"/>
            <a:ext cx="4038600" cy="61073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 sz="1200" b="1" dirty="0">
                <a:latin typeface="Times New Roman" charset="0"/>
                <a:ea typeface="Times New Roman" charset="0"/>
                <a:cs typeface="Times New Roman" charset="0"/>
              </a:rPr>
              <a:t>Creación </a:t>
            </a:r>
            <a:r>
              <a:rPr lang="es-ES" sz="1200" b="1">
                <a:latin typeface="Times New Roman" charset="0"/>
                <a:ea typeface="Times New Roman" charset="0"/>
                <a:cs typeface="Times New Roman" charset="0"/>
              </a:rPr>
              <a:t>de </a:t>
            </a:r>
            <a:r>
              <a:rPr lang="es-ES" sz="1200" b="1" smtClean="0">
                <a:latin typeface="Times New Roman" charset="0"/>
                <a:ea typeface="Times New Roman" charset="0"/>
                <a:cs typeface="Times New Roman" charset="0"/>
              </a:rPr>
              <a:t>Parámetros.- </a:t>
            </a:r>
            <a:r>
              <a:rPr lang="es-ES" sz="1200" smtClean="0">
                <a:latin typeface="Times New Roman" charset="0"/>
                <a:ea typeface="Times New Roman" charset="0"/>
                <a:cs typeface="Times New Roman" charset="0"/>
              </a:rPr>
              <a:t>Los </a:t>
            </a:r>
            <a:r>
              <a:rPr lang="es-ES" sz="1200" dirty="0">
                <a:latin typeface="Times New Roman" charset="0"/>
                <a:ea typeface="Times New Roman" charset="0"/>
                <a:cs typeface="Times New Roman" charset="0"/>
              </a:rPr>
              <a:t>parámetros ayudan a vincular los Tags con Menús descriptivos: OVERVIEW (♯51) </a:t>
            </a:r>
          </a:p>
        </p:txBody>
      </p:sp>
      <p:sp>
        <p:nvSpPr>
          <p:cNvPr id="28" name="Flecha derecha 27"/>
          <p:cNvSpPr/>
          <p:nvPr/>
        </p:nvSpPr>
        <p:spPr>
          <a:xfrm rot="10800000">
            <a:off x="4260850" y="3757377"/>
            <a:ext cx="393700" cy="231642"/>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_tradnl"/>
          </a:p>
        </p:txBody>
      </p:sp>
      <p:pic>
        <p:nvPicPr>
          <p:cNvPr id="21" name="Picture 194"/>
          <p:cNvPicPr/>
          <p:nvPr/>
        </p:nvPicPr>
        <p:blipFill rotWithShape="1">
          <a:blip r:embed="rId3"/>
          <a:srcRect l="395" t="1814" r="1000" b="1644"/>
          <a:stretch/>
        </p:blipFill>
        <p:spPr bwMode="auto">
          <a:xfrm>
            <a:off x="4383741" y="533547"/>
            <a:ext cx="4684059" cy="2577465"/>
          </a:xfrm>
          <a:prstGeom prst="rect">
            <a:avLst/>
          </a:prstGeom>
          <a:noFill/>
          <a:ln>
            <a:noFill/>
          </a:ln>
          <a:extLst>
            <a:ext uri="{53640926-AAD7-44D8-BBD7-CCE9431645EC}">
              <a14:shadowObscured xmlns:a14="http://schemas.microsoft.com/office/drawing/2010/main"/>
            </a:ext>
          </a:extLst>
        </p:spPr>
      </p:pic>
      <p:pic>
        <p:nvPicPr>
          <p:cNvPr id="22" name="Picture 203"/>
          <p:cNvPicPr/>
          <p:nvPr/>
        </p:nvPicPr>
        <p:blipFill rotWithShape="1">
          <a:blip r:embed="rId4"/>
          <a:srcRect l="1038" t="1302" r="1292" b="2328"/>
          <a:stretch/>
        </p:blipFill>
        <p:spPr bwMode="auto">
          <a:xfrm>
            <a:off x="121024" y="2063445"/>
            <a:ext cx="4139825" cy="25471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5727952"/>
      </p:ext>
    </p:extLst>
  </p:cSld>
  <p:clrMapOvr>
    <a:masterClrMapping/>
  </p:clrMapOvr>
  <p:transition spd="med">
    <p:randomBar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dirty="0" smtClean="0">
                <a:latin typeface="Times New Roman" pitchFamily="18" charset="0"/>
                <a:cs typeface="Times New Roman" pitchFamily="18" charset="0"/>
              </a:rPr>
              <a:t>PRUEBAS Y RESULTADOS</a:t>
            </a:r>
            <a:endParaRPr lang="es-EC" dirty="0">
              <a:latin typeface="Times New Roman" pitchFamily="18" charset="0"/>
              <a:cs typeface="Times New Roman" pitchFamily="18" charset="0"/>
            </a:endParaRPr>
          </a:p>
        </p:txBody>
      </p:sp>
      <p:sp>
        <p:nvSpPr>
          <p:cNvPr id="2" name="1 Título"/>
          <p:cNvSpPr>
            <a:spLocks noGrp="1"/>
          </p:cNvSpPr>
          <p:nvPr>
            <p:ph type="ctrTitle"/>
          </p:nvPr>
        </p:nvSpPr>
        <p:spPr/>
        <p:txBody>
          <a:bodyPr/>
          <a:lstStyle/>
          <a:p>
            <a:r>
              <a:rPr lang="es-ES" dirty="0" smtClean="0">
                <a:latin typeface="Times New Roman" pitchFamily="18" charset="0"/>
                <a:cs typeface="Times New Roman" pitchFamily="18" charset="0"/>
              </a:rPr>
              <a:t>CAPÍTULO V</a:t>
            </a:r>
            <a:endParaRPr lang="es-EC" dirty="0">
              <a:latin typeface="Times New Roman" pitchFamily="18" charset="0"/>
              <a:cs typeface="Times New Roman" pitchFamily="18" charset="0"/>
            </a:endParaRPr>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83</a:t>
            </a:fld>
            <a:endParaRPr lang="es-ES"/>
          </a:p>
        </p:txBody>
      </p:sp>
    </p:spTree>
    <p:extLst>
      <p:ext uri="{BB962C8B-B14F-4D97-AF65-F5344CB8AC3E}">
        <p14:creationId xmlns:p14="http://schemas.microsoft.com/office/powerpoint/2010/main" val="8219334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smtClean="0">
                <a:latin typeface="Times New Roman" pitchFamily="18" charset="0"/>
                <a:cs typeface="Times New Roman" pitchFamily="18" charset="0"/>
              </a:rPr>
              <a:t>Área de sistemas de Automatización y Control del CMCH.</a:t>
            </a:r>
            <a:endParaRPr lang="es-ES" sz="1950" b="1" dirty="0" smtClean="0">
              <a:latin typeface="Times New Roman" pitchFamily="18" charset="0"/>
              <a:cs typeface="Times New Roman" pitchFamily="18" charset="0"/>
            </a:endParaRP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84</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6" name="Rectangle 9"/>
          <p:cNvSpPr>
            <a:spLocks noChangeArrowheads="1"/>
          </p:cNvSpPr>
          <p:nvPr/>
        </p:nvSpPr>
        <p:spPr bwMode="auto">
          <a:xfrm flipV="1">
            <a:off x="4026208" y="4363888"/>
            <a:ext cx="126937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sp>
        <p:nvSpPr>
          <p:cNvPr id="10" name="Rectángulo 9"/>
          <p:cNvSpPr/>
          <p:nvPr/>
        </p:nvSpPr>
        <p:spPr>
          <a:xfrm>
            <a:off x="152400" y="567974"/>
            <a:ext cx="8686800" cy="3093154"/>
          </a:xfrm>
          <a:prstGeom prst="rect">
            <a:avLst/>
          </a:prstGeom>
        </p:spPr>
        <p:txBody>
          <a:bodyPr wrap="square">
            <a:spAutoFit/>
          </a:bodyPr>
          <a:lstStyle/>
          <a:p>
            <a:pPr marL="285750" indent="-285750" algn="just">
              <a:buFont typeface="Arial" charset="0"/>
              <a:buChar char="•"/>
            </a:pPr>
            <a:r>
              <a:rPr lang="es-ES_tradnl" dirty="0">
                <a:latin typeface="Times New Roman" charset="0"/>
                <a:ea typeface="Times New Roman" charset="0"/>
                <a:cs typeface="Times New Roman" charset="0"/>
              </a:rPr>
              <a:t>Las pruebas y validaciones se realizaron únicamente a nivel de automatización y sistemas de control.</a:t>
            </a:r>
          </a:p>
          <a:p>
            <a:pPr marL="285750" indent="-285750" algn="just">
              <a:buFont typeface="Arial" charset="0"/>
              <a:buChar char="•"/>
            </a:pPr>
            <a:r>
              <a:rPr lang="es-ES_tradnl" dirty="0">
                <a:latin typeface="Times New Roman" charset="0"/>
                <a:ea typeface="Times New Roman" charset="0"/>
                <a:cs typeface="Times New Roman" charset="0"/>
              </a:rPr>
              <a:t>Las pruebas y validaciones de acceso a la información del sujeto de control se realizaron únicamente con tags propios del sistema Wonderware instalado en Plaza Lavi (EP-PETROECUADOR), esto debido a que por cuestiones presupuestarias EP-PETROECUADOR no ha podido realizar la instalación de la infraestructura necesaria para la entrega de datos desde Plaza Lavi al SCADA del CMCH.</a:t>
            </a:r>
          </a:p>
          <a:p>
            <a:pPr marL="285750" indent="-285750" algn="just">
              <a:buFont typeface="Arial" charset="0"/>
              <a:buChar char="•"/>
            </a:pPr>
            <a:r>
              <a:rPr lang="es-ES_tradnl" dirty="0">
                <a:latin typeface="Times New Roman" charset="0"/>
                <a:ea typeface="Times New Roman" charset="0"/>
                <a:cs typeface="Times New Roman" charset="0"/>
              </a:rPr>
              <a:t>Las pruebas y validaciones del impacto en el cambio de direccionamiento se realizaron con cambios de forma masiva y con cambios en tags individuales, con una muestra aleatoria del 10% del total de tags.</a:t>
            </a:r>
          </a:p>
          <a:p>
            <a:pPr marL="285750" indent="-285750" algn="just">
              <a:buFont typeface="Arial" charset="0"/>
              <a:buChar char="•"/>
            </a:pPr>
            <a:r>
              <a:rPr lang="es-ES_tradnl" dirty="0">
                <a:latin typeface="Times New Roman" charset="0"/>
                <a:ea typeface="Times New Roman" charset="0"/>
                <a:cs typeface="Times New Roman" charset="0"/>
              </a:rPr>
              <a:t>Las pruebas y validaciones se realizaron únicamente tomado en cuenta la lista solicitada por la Gestión de Monitoreo y Supervisión de Procesos Hidrocarburíferos, referente a los tags necesarios para ser integrados al SCADA.</a:t>
            </a:r>
          </a:p>
          <a:p>
            <a:pPr marL="285750" indent="-285750" algn="just">
              <a:buFont typeface="Arial" charset="0"/>
              <a:buChar char="•"/>
            </a:pPr>
            <a:r>
              <a:rPr lang="es-ES_tradnl" dirty="0">
                <a:latin typeface="Times New Roman" charset="0"/>
                <a:ea typeface="Times New Roman" charset="0"/>
                <a:cs typeface="Times New Roman" charset="0"/>
              </a:rPr>
              <a:t>Las pruebas y validaciones que se realizaron son de forma general, de afinamiento, de funcionamiento y correcciones a detalle debe realizarse una vez que se dispongan de datos reales de la planta y se comience con la etapa de monitoreo del sujeto de control</a:t>
            </a:r>
          </a:p>
        </p:txBody>
      </p:sp>
    </p:spTree>
    <p:extLst>
      <p:ext uri="{BB962C8B-B14F-4D97-AF65-F5344CB8AC3E}">
        <p14:creationId xmlns:p14="http://schemas.microsoft.com/office/powerpoint/2010/main" val="1849356030"/>
      </p:ext>
    </p:extLst>
  </p:cSld>
  <p:clrMapOvr>
    <a:masterClrMapping/>
  </p:clrMapOvr>
  <p:transition spd="med">
    <p:randomBar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3"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4" name="Marcador de pie de página 13"/>
          <p:cNvSpPr>
            <a:spLocks noGrp="1"/>
          </p:cNvSpPr>
          <p:nvPr>
            <p:ph type="ftr" sz="quarter" idx="11"/>
          </p:nvPr>
        </p:nvSpPr>
        <p:spPr/>
        <p:txBody>
          <a:bodyPr/>
          <a:lstStyle/>
          <a:p>
            <a:r>
              <a:rPr lang="es-ES" smtClean="0"/>
              <a:t>Flores Fernández, Diego</a:t>
            </a:r>
            <a:endParaRPr lang="es-ES"/>
          </a:p>
        </p:txBody>
      </p:sp>
      <p:sp>
        <p:nvSpPr>
          <p:cNvPr id="15" name="Marcador de número de diapositiva 14"/>
          <p:cNvSpPr>
            <a:spLocks noGrp="1"/>
          </p:cNvSpPr>
          <p:nvPr>
            <p:ph type="sldNum" sz="quarter" idx="12"/>
          </p:nvPr>
        </p:nvSpPr>
        <p:spPr/>
        <p:txBody>
          <a:bodyPr/>
          <a:lstStyle/>
          <a:p>
            <a:fld id="{970440E7-6EC3-4D22-82CC-383AB5DD1DC3}" type="slidenum">
              <a:rPr lang="es-ES" smtClean="0"/>
              <a:t>85</a:t>
            </a:fld>
            <a:endParaRPr lang="es-ES"/>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833" t="6153" r="1667" b="1165"/>
          <a:stretch/>
        </p:blipFill>
        <p:spPr>
          <a:xfrm>
            <a:off x="493059" y="497549"/>
            <a:ext cx="8229600" cy="4149969"/>
          </a:xfrm>
          <a:prstGeom prst="rect">
            <a:avLst/>
          </a:prstGeom>
        </p:spPr>
      </p:pic>
    </p:spTree>
    <p:extLst>
      <p:ext uri="{BB962C8B-B14F-4D97-AF65-F5344CB8AC3E}">
        <p14:creationId xmlns:p14="http://schemas.microsoft.com/office/powerpoint/2010/main" val="403279438"/>
      </p:ext>
    </p:extLst>
  </p:cSld>
  <p:clrMapOvr>
    <a:masterClrMapping/>
  </p:clrMapOvr>
  <p:transition spd="med">
    <p:randomBar dir="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3"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4" name="Marcador de pie de página 13"/>
          <p:cNvSpPr>
            <a:spLocks noGrp="1"/>
          </p:cNvSpPr>
          <p:nvPr>
            <p:ph type="ftr" sz="quarter" idx="11"/>
          </p:nvPr>
        </p:nvSpPr>
        <p:spPr/>
        <p:txBody>
          <a:bodyPr/>
          <a:lstStyle/>
          <a:p>
            <a:r>
              <a:rPr lang="es-ES" smtClean="0"/>
              <a:t>Flores Fernández, Diego</a:t>
            </a:r>
            <a:endParaRPr lang="es-ES"/>
          </a:p>
        </p:txBody>
      </p:sp>
      <p:sp>
        <p:nvSpPr>
          <p:cNvPr id="15" name="Marcador de número de diapositiva 14"/>
          <p:cNvSpPr>
            <a:spLocks noGrp="1"/>
          </p:cNvSpPr>
          <p:nvPr>
            <p:ph type="sldNum" sz="quarter" idx="12"/>
          </p:nvPr>
        </p:nvSpPr>
        <p:spPr/>
        <p:txBody>
          <a:bodyPr/>
          <a:lstStyle/>
          <a:p>
            <a:fld id="{970440E7-6EC3-4D22-82CC-383AB5DD1DC3}" type="slidenum">
              <a:rPr lang="es-ES" smtClean="0"/>
              <a:t>86</a:t>
            </a:fld>
            <a:endParaRPr lang="es-ES"/>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2593"/>
          <a:stretch/>
        </p:blipFill>
        <p:spPr>
          <a:xfrm>
            <a:off x="1849990" y="514350"/>
            <a:ext cx="5444020" cy="3888402"/>
          </a:xfrm>
          <a:prstGeom prst="rect">
            <a:avLst/>
          </a:prstGeom>
        </p:spPr>
      </p:pic>
    </p:spTree>
    <p:extLst>
      <p:ext uri="{BB962C8B-B14F-4D97-AF65-F5344CB8AC3E}">
        <p14:creationId xmlns:p14="http://schemas.microsoft.com/office/powerpoint/2010/main" val="1316985705"/>
      </p:ext>
    </p:extLst>
  </p:cSld>
  <p:clrMapOvr>
    <a:masterClrMapping/>
  </p:clrMapOvr>
  <p:transition spd="med">
    <p:randomBar dir="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3"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4" name="Marcador de pie de página 13"/>
          <p:cNvSpPr>
            <a:spLocks noGrp="1"/>
          </p:cNvSpPr>
          <p:nvPr>
            <p:ph type="ftr" sz="quarter" idx="11"/>
          </p:nvPr>
        </p:nvSpPr>
        <p:spPr/>
        <p:txBody>
          <a:bodyPr/>
          <a:lstStyle/>
          <a:p>
            <a:r>
              <a:rPr lang="es-ES" smtClean="0"/>
              <a:t>Flores Fernández, Diego</a:t>
            </a:r>
            <a:endParaRPr lang="es-ES"/>
          </a:p>
        </p:txBody>
      </p:sp>
      <p:sp>
        <p:nvSpPr>
          <p:cNvPr id="15" name="Marcador de número de diapositiva 14"/>
          <p:cNvSpPr>
            <a:spLocks noGrp="1"/>
          </p:cNvSpPr>
          <p:nvPr>
            <p:ph type="sldNum" sz="quarter" idx="12"/>
          </p:nvPr>
        </p:nvSpPr>
        <p:spPr/>
        <p:txBody>
          <a:bodyPr/>
          <a:lstStyle/>
          <a:p>
            <a:fld id="{970440E7-6EC3-4D22-82CC-383AB5DD1DC3}" type="slidenum">
              <a:rPr lang="es-ES" smtClean="0"/>
              <a:t>87</a:t>
            </a:fld>
            <a:endParaRPr lang="es-ES"/>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267" y="514350"/>
            <a:ext cx="5043466" cy="3790950"/>
          </a:xfrm>
          <a:prstGeom prst="rect">
            <a:avLst/>
          </a:prstGeom>
        </p:spPr>
      </p:pic>
    </p:spTree>
    <p:extLst>
      <p:ext uri="{BB962C8B-B14F-4D97-AF65-F5344CB8AC3E}">
        <p14:creationId xmlns:p14="http://schemas.microsoft.com/office/powerpoint/2010/main" val="1578588066"/>
      </p:ext>
    </p:extLst>
  </p:cSld>
  <p:clrMapOvr>
    <a:masterClrMapping/>
  </p:clrMapOvr>
  <p:transition spd="med">
    <p:randomBar dir="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3"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4" name="Marcador de pie de página 13"/>
          <p:cNvSpPr>
            <a:spLocks noGrp="1"/>
          </p:cNvSpPr>
          <p:nvPr>
            <p:ph type="ftr" sz="quarter" idx="11"/>
          </p:nvPr>
        </p:nvSpPr>
        <p:spPr/>
        <p:txBody>
          <a:bodyPr/>
          <a:lstStyle/>
          <a:p>
            <a:r>
              <a:rPr lang="es-ES" smtClean="0"/>
              <a:t>Flores Fernández, Diego</a:t>
            </a:r>
            <a:endParaRPr lang="es-ES"/>
          </a:p>
        </p:txBody>
      </p:sp>
      <p:sp>
        <p:nvSpPr>
          <p:cNvPr id="15" name="Marcador de número de diapositiva 14"/>
          <p:cNvSpPr>
            <a:spLocks noGrp="1"/>
          </p:cNvSpPr>
          <p:nvPr>
            <p:ph type="sldNum" sz="quarter" idx="12"/>
          </p:nvPr>
        </p:nvSpPr>
        <p:spPr/>
        <p:txBody>
          <a:bodyPr/>
          <a:lstStyle/>
          <a:p>
            <a:fld id="{970440E7-6EC3-4D22-82CC-383AB5DD1DC3}" type="slidenum">
              <a:rPr lang="es-ES" smtClean="0"/>
              <a:t>88</a:t>
            </a:fld>
            <a:endParaRPr lang="es-ES"/>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14350"/>
            <a:ext cx="5029200" cy="3771900"/>
          </a:xfrm>
          <a:prstGeom prst="rect">
            <a:avLst/>
          </a:prstGeom>
        </p:spPr>
      </p:pic>
    </p:spTree>
    <p:extLst>
      <p:ext uri="{BB962C8B-B14F-4D97-AF65-F5344CB8AC3E}">
        <p14:creationId xmlns:p14="http://schemas.microsoft.com/office/powerpoint/2010/main" val="1023914168"/>
      </p:ext>
    </p:extLst>
  </p:cSld>
  <p:clrMapOvr>
    <a:masterClrMapping/>
  </p:clrMapOvr>
  <p:transition spd="med">
    <p:randomBar dir="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3"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4" name="Marcador de pie de página 13"/>
          <p:cNvSpPr>
            <a:spLocks noGrp="1"/>
          </p:cNvSpPr>
          <p:nvPr>
            <p:ph type="ftr" sz="quarter" idx="11"/>
          </p:nvPr>
        </p:nvSpPr>
        <p:spPr/>
        <p:txBody>
          <a:bodyPr/>
          <a:lstStyle/>
          <a:p>
            <a:r>
              <a:rPr lang="es-ES" smtClean="0"/>
              <a:t>Flores Fernández, Diego</a:t>
            </a:r>
            <a:endParaRPr lang="es-ES"/>
          </a:p>
        </p:txBody>
      </p:sp>
      <p:sp>
        <p:nvSpPr>
          <p:cNvPr id="15" name="Marcador de número de diapositiva 14"/>
          <p:cNvSpPr>
            <a:spLocks noGrp="1"/>
          </p:cNvSpPr>
          <p:nvPr>
            <p:ph type="sldNum" sz="quarter" idx="12"/>
          </p:nvPr>
        </p:nvSpPr>
        <p:spPr/>
        <p:txBody>
          <a:bodyPr/>
          <a:lstStyle/>
          <a:p>
            <a:fld id="{970440E7-6EC3-4D22-82CC-383AB5DD1DC3}" type="slidenum">
              <a:rPr lang="es-ES" smtClean="0"/>
              <a:t>89</a:t>
            </a:fld>
            <a:endParaRPr lang="es-ES"/>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031" y="514350"/>
            <a:ext cx="5407938" cy="3914837"/>
          </a:xfrm>
          <a:prstGeom prst="rect">
            <a:avLst/>
          </a:prstGeom>
        </p:spPr>
      </p:pic>
    </p:spTree>
    <p:extLst>
      <p:ext uri="{BB962C8B-B14F-4D97-AF65-F5344CB8AC3E}">
        <p14:creationId xmlns:p14="http://schemas.microsoft.com/office/powerpoint/2010/main" val="1776175670"/>
      </p:ext>
    </p:extLst>
  </p:cSld>
  <p:clrMapOvr>
    <a:masterClrMapping/>
  </p:clrMapOvr>
  <p:transition spd="med">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S" sz="2400" b="1" dirty="0">
                <a:latin typeface="Times New Roman" pitchFamily="18" charset="0"/>
                <a:cs typeface="Times New Roman" pitchFamily="18" charset="0"/>
              </a:rPr>
              <a:t>GENERALIDADES.</a:t>
            </a:r>
            <a:endParaRPr lang="es-EC" sz="2400" dirty="0">
              <a:latin typeface="Times New Roman" pitchFamily="18" charset="0"/>
              <a:cs typeface="Times New Roman" pitchFamily="18" charset="0"/>
            </a:endParaRPr>
          </a:p>
        </p:txBody>
      </p:sp>
      <p:sp>
        <p:nvSpPr>
          <p:cNvPr id="3" name="2 Marcador de contenido"/>
          <p:cNvSpPr>
            <a:spLocks noGrp="1"/>
          </p:cNvSpPr>
          <p:nvPr>
            <p:ph sz="quarter" idx="1"/>
          </p:nvPr>
        </p:nvSpPr>
        <p:spPr/>
        <p:txBody>
          <a:bodyPr>
            <a:noAutofit/>
          </a:bodyPr>
          <a:lstStyle/>
          <a:p>
            <a:pPr marL="257175" indent="-257175" algn="just">
              <a:spcBef>
                <a:spcPts val="900"/>
              </a:spcBef>
              <a:spcAft>
                <a:spcPts val="900"/>
              </a:spcAft>
              <a:buFont typeface="Symbol" charset="2"/>
              <a:buChar char=""/>
            </a:pPr>
            <a:r>
              <a:rPr lang="es-ES" sz="1500" dirty="0">
                <a:latin typeface="Times New Roman" charset="0"/>
                <a:ea typeface="Times New Roman" charset="0"/>
                <a:cs typeface="Times New Roman" charset="0"/>
              </a:rPr>
              <a:t>El terminal el Chorrillo es el último componente con capacidad de almacenamiento de 15.760 toneladas métricas, distribuidas en 16 tanques horizontales y cuatro esferas. Tiene una capacidad de despacho de 8.530 toneladas métricas por día a través de sus seis islas de despacho a auto – tanque con 12 brazos de carga y tres carruseles de llenado de cilindros.</a:t>
            </a:r>
            <a:endParaRPr lang="es-ES_tradnl" sz="1350" dirty="0">
              <a:latin typeface="Calibri" charset="0"/>
              <a:ea typeface="Calibri" charset="0"/>
              <a:cs typeface="Times New Roman" charset="0"/>
            </a:endParaRPr>
          </a:p>
          <a:p>
            <a:pPr marL="0" indent="0" algn="just">
              <a:spcBef>
                <a:spcPts val="900"/>
              </a:spcBef>
              <a:spcAft>
                <a:spcPts val="900"/>
              </a:spcAft>
              <a:buNone/>
            </a:pPr>
            <a:endParaRPr lang="es-ES" sz="1500" dirty="0">
              <a:latin typeface="Times New Roman" charset="0"/>
              <a:ea typeface="Times New Roman" charset="0"/>
              <a:cs typeface="Times New Roman" charset="0"/>
            </a:endParaRPr>
          </a:p>
          <a:p>
            <a:pPr marL="0" indent="0" algn="just">
              <a:spcBef>
                <a:spcPts val="900"/>
              </a:spcBef>
              <a:spcAft>
                <a:spcPts val="900"/>
              </a:spcAft>
              <a:buNone/>
            </a:pPr>
            <a:endParaRPr lang="es-ES_tradnl" sz="1500" dirty="0">
              <a:latin typeface="Times New Roman" charset="0"/>
              <a:ea typeface="Times New Roman" charset="0"/>
              <a:cs typeface="Times New Roman" charset="0"/>
            </a:endParaRPr>
          </a:p>
          <a:p>
            <a:pPr marL="0" indent="0" algn="just">
              <a:buNone/>
            </a:pPr>
            <a:r>
              <a:rPr lang="es-ES_tradnl" sz="1500" dirty="0">
                <a:latin typeface="Times New Roman" charset="0"/>
                <a:ea typeface="Times New Roman" charset="0"/>
                <a:cs typeface="Times New Roman" charset="0"/>
              </a:rPr>
              <a:t> </a:t>
            </a:r>
            <a:endParaRPr lang="es-EC" sz="1500" dirty="0">
              <a:latin typeface="Times New Roman" charset="0"/>
              <a:ea typeface="Times New Roman" charset="0"/>
              <a:cs typeface="Times New Roman" charset="0"/>
            </a:endParaRPr>
          </a:p>
        </p:txBody>
      </p:sp>
      <p:sp>
        <p:nvSpPr>
          <p:cNvPr id="4" name="Rectangle 3"/>
          <p:cNvSpPr>
            <a:spLocks noChangeArrowheads="1"/>
          </p:cNvSpPr>
          <p:nvPr/>
        </p:nvSpPr>
        <p:spPr bwMode="auto">
          <a:xfrm>
            <a:off x="1828801" y="2603150"/>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pic>
        <p:nvPicPr>
          <p:cNvPr id="8" name="Picture 14" descr="\\172.16.22.100\backup\Tesis_Diego_Flores\ESCRITO_TESIS_CMCH\Captura de pantalla 2015-11-19 a las 14.18.24.jpg"/>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5539" b="6414"/>
          <a:stretch>
            <a:fillRect/>
          </a:stretch>
        </p:blipFill>
        <p:spPr bwMode="auto">
          <a:xfrm>
            <a:off x="2897814" y="2343150"/>
            <a:ext cx="3348372" cy="2051093"/>
          </a:xfrm>
          <a:prstGeom prst="rect">
            <a:avLst/>
          </a:prstGeom>
          <a:noFill/>
          <a:ln w="9525">
            <a:noFill/>
            <a:miter lim="800000"/>
            <a:headEnd/>
            <a:tailEnd/>
          </a:ln>
        </p:spPr>
      </p:pic>
      <p:sp>
        <p:nvSpPr>
          <p:cNvPr id="10"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1" name="Marcador de pie de página 10"/>
          <p:cNvSpPr>
            <a:spLocks noGrp="1"/>
          </p:cNvSpPr>
          <p:nvPr>
            <p:ph type="ftr" sz="quarter" idx="11"/>
          </p:nvPr>
        </p:nvSpPr>
        <p:spPr/>
        <p:txBody>
          <a:bodyPr/>
          <a:lstStyle/>
          <a:p>
            <a:r>
              <a:rPr lang="es-ES" smtClean="0"/>
              <a:t>Flores Fernández, Diego</a:t>
            </a:r>
            <a:endParaRPr lang="es-ES"/>
          </a:p>
        </p:txBody>
      </p:sp>
      <p:sp>
        <p:nvSpPr>
          <p:cNvPr id="12" name="Marcador de número de diapositiva 11"/>
          <p:cNvSpPr>
            <a:spLocks noGrp="1"/>
          </p:cNvSpPr>
          <p:nvPr>
            <p:ph type="sldNum" sz="quarter" idx="12"/>
          </p:nvPr>
        </p:nvSpPr>
        <p:spPr/>
        <p:txBody>
          <a:bodyPr/>
          <a:lstStyle/>
          <a:p>
            <a:fld id="{970440E7-6EC3-4D22-82CC-383AB5DD1DC3}" type="slidenum">
              <a:rPr lang="es-ES" smtClean="0"/>
              <a:t>9</a:t>
            </a:fld>
            <a:endParaRPr lang="es-ES"/>
          </a:p>
        </p:txBody>
      </p:sp>
    </p:spTree>
    <p:extLst>
      <p:ext uri="{BB962C8B-B14F-4D97-AF65-F5344CB8AC3E}">
        <p14:creationId xmlns:p14="http://schemas.microsoft.com/office/powerpoint/2010/main" val="224735358"/>
      </p:ext>
    </p:extLst>
  </p:cSld>
  <p:clrMapOvr>
    <a:masterClrMapping/>
  </p:clrMapOvr>
  <p:transition spd="med">
    <p:randomBar dir="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13"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4" name="Marcador de pie de página 13"/>
          <p:cNvSpPr>
            <a:spLocks noGrp="1"/>
          </p:cNvSpPr>
          <p:nvPr>
            <p:ph type="ftr" sz="quarter" idx="11"/>
          </p:nvPr>
        </p:nvSpPr>
        <p:spPr/>
        <p:txBody>
          <a:bodyPr/>
          <a:lstStyle/>
          <a:p>
            <a:r>
              <a:rPr lang="es-ES" smtClean="0"/>
              <a:t>Flores Fernández, Diego</a:t>
            </a:r>
            <a:endParaRPr lang="es-ES"/>
          </a:p>
        </p:txBody>
      </p:sp>
      <p:sp>
        <p:nvSpPr>
          <p:cNvPr id="15" name="Marcador de número de diapositiva 14"/>
          <p:cNvSpPr>
            <a:spLocks noGrp="1"/>
          </p:cNvSpPr>
          <p:nvPr>
            <p:ph type="sldNum" sz="quarter" idx="12"/>
          </p:nvPr>
        </p:nvSpPr>
        <p:spPr/>
        <p:txBody>
          <a:bodyPr/>
          <a:lstStyle/>
          <a:p>
            <a:fld id="{970440E7-6EC3-4D22-82CC-383AB5DD1DC3}" type="slidenum">
              <a:rPr lang="es-ES" smtClean="0"/>
              <a:t>90</a:t>
            </a:fld>
            <a:endParaRPr lang="es-ES"/>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094" y="514350"/>
            <a:ext cx="6593811" cy="3810000"/>
          </a:xfrm>
          <a:prstGeom prst="rect">
            <a:avLst/>
          </a:prstGeom>
        </p:spPr>
      </p:pic>
    </p:spTree>
    <p:extLst>
      <p:ext uri="{BB962C8B-B14F-4D97-AF65-F5344CB8AC3E}">
        <p14:creationId xmlns:p14="http://schemas.microsoft.com/office/powerpoint/2010/main" val="18961308"/>
      </p:ext>
    </p:extLst>
  </p:cSld>
  <p:clrMapOvr>
    <a:masterClrMapping/>
  </p:clrMapOvr>
  <p:transition spd="med">
    <p:randomBar dir="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58200"/>
            <a:ext cx="8534400" cy="509774"/>
          </a:xfrm>
        </p:spPr>
        <p:txBody>
          <a:bodyPr>
            <a:noAutofit/>
          </a:bodyPr>
          <a:lstStyle/>
          <a:p>
            <a:pPr lvl="1" algn="ctr" rtl="0">
              <a:spcBef>
                <a:spcPct val="0"/>
              </a:spcBef>
            </a:pPr>
            <a:r>
              <a:rPr lang="es-ES" sz="1950" b="1" dirty="0" smtClean="0">
                <a:latin typeface="Times New Roman" pitchFamily="18" charset="0"/>
                <a:cs typeface="Times New Roman" pitchFamily="18" charset="0"/>
              </a:rPr>
              <a:t>Área de proceso hidrocarburíferos del CMCH.</a:t>
            </a:r>
          </a:p>
        </p:txBody>
      </p:sp>
      <p:sp>
        <p:nvSpPr>
          <p:cNvPr id="5" name="Rectangle 4"/>
          <p:cNvSpPr>
            <a:spLocks noChangeArrowheads="1"/>
          </p:cNvSpPr>
          <p:nvPr/>
        </p:nvSpPr>
        <p:spPr bwMode="auto">
          <a:xfrm>
            <a:off x="1828801" y="5317775"/>
            <a:ext cx="138564" cy="24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s-ES_tradnl" sz="1125"/>
          </a:p>
        </p:txBody>
      </p:sp>
      <p:sp>
        <p:nvSpPr>
          <p:cNvPr id="8"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7" name="Marcador de pie de página 6"/>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91</a:t>
            </a:fld>
            <a:endParaRPr lang="es-E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3" name="3 Rectángulo redondeado"/>
          <p:cNvSpPr/>
          <p:nvPr/>
        </p:nvSpPr>
        <p:spPr>
          <a:xfrm>
            <a:off x="152400" y="1004096"/>
            <a:ext cx="8839200" cy="166304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S_tradnl" sz="1400" dirty="0">
                <a:latin typeface="Times New Roman" charset="0"/>
                <a:ea typeface="Times New Roman" charset="0"/>
                <a:cs typeface="Times New Roman" charset="0"/>
              </a:rPr>
              <a:t>Se realiza una revisión integral del proceso (dirección de flujo, líneas, bombas, compresores, recipientes, medidores, entre otros), teniendo como sustento diagramas y manuales de proceso del sujeto de control, se realizan las respectivas correcciones. </a:t>
            </a:r>
            <a:endParaRPr lang="es-ES_tradnl" sz="1400" dirty="0" smtClean="0">
              <a:latin typeface="Times New Roman" charset="0"/>
              <a:ea typeface="Times New Roman" charset="0"/>
              <a:cs typeface="Times New Roman" charset="0"/>
            </a:endParaRPr>
          </a:p>
          <a:p>
            <a:pPr algn="just"/>
            <a:endParaRPr lang="es-ES_tradnl" sz="1400" dirty="0">
              <a:latin typeface="Times New Roman" charset="0"/>
              <a:ea typeface="Times New Roman" charset="0"/>
              <a:cs typeface="Times New Roman" charset="0"/>
            </a:endParaRPr>
          </a:p>
          <a:p>
            <a:pPr algn="just"/>
            <a:r>
              <a:rPr lang="es-ES_tradnl" sz="1400" dirty="0">
                <a:latin typeface="Times New Roman" charset="0"/>
                <a:ea typeface="Times New Roman" charset="0"/>
                <a:cs typeface="Times New Roman" charset="0"/>
              </a:rPr>
              <a:t>La siguiente tabla indica el estado de cada HMI ́s diagramados, los parámetros que se indican a continuación se evaluaron en todas las pantallas, tanto de la planta de almacenamiento de GLP Monteverde y el Terminal de almacenamiento y despacho El Chorrillo</a:t>
            </a:r>
            <a:r>
              <a:rPr lang="es-ES_tradnl" sz="1400" dirty="0" smtClean="0">
                <a:latin typeface="Times New Roman" charset="0"/>
                <a:ea typeface="Times New Roman" charset="0"/>
                <a:cs typeface="Times New Roman" charset="0"/>
              </a:rPr>
              <a:t>.</a:t>
            </a:r>
            <a:endParaRPr lang="es-ES_tradnl" sz="1400" dirty="0">
              <a:latin typeface="Times New Roman" charset="0"/>
              <a:ea typeface="Times New Roman" charset="0"/>
              <a:cs typeface="Times New Roman"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1242768825"/>
              </p:ext>
            </p:extLst>
          </p:nvPr>
        </p:nvGraphicFramePr>
        <p:xfrm>
          <a:off x="990600" y="2909997"/>
          <a:ext cx="7162800" cy="1340304"/>
        </p:xfrm>
        <a:graphic>
          <a:graphicData uri="http://schemas.openxmlformats.org/drawingml/2006/table">
            <a:tbl>
              <a:tblPr firstRow="1" firstCol="1" bandRow="1"/>
              <a:tblGrid>
                <a:gridCol w="1524000"/>
                <a:gridCol w="2667000"/>
                <a:gridCol w="1181100"/>
                <a:gridCol w="1790700"/>
              </a:tblGrid>
              <a:tr h="334464">
                <a:tc>
                  <a:txBody>
                    <a:bodyPr/>
                    <a:lstStyle/>
                    <a:p>
                      <a:pPr algn="ctr">
                        <a:spcAft>
                          <a:spcPts val="0"/>
                        </a:spcAft>
                      </a:pPr>
                      <a:r>
                        <a:rPr lang="es-ES" sz="1100" b="1">
                          <a:effectLst/>
                          <a:latin typeface="Times New Roman" charset="0"/>
                          <a:ea typeface="Times New Roman" charset="0"/>
                        </a:rPr>
                        <a:t>NOMBRES DE LAS PANTALLAS</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b="1">
                          <a:effectLst/>
                          <a:latin typeface="Times New Roman" charset="0"/>
                          <a:ea typeface="Times New Roman" charset="0"/>
                        </a:rPr>
                        <a:t>PARÁMETROS</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b="1" dirty="0">
                          <a:effectLst/>
                          <a:latin typeface="Times New Roman" charset="0"/>
                          <a:ea typeface="Times New Roman" charset="0"/>
                        </a:rPr>
                        <a:t>ESTADO</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b="1">
                          <a:effectLst/>
                          <a:latin typeface="Times New Roman" charset="0"/>
                          <a:ea typeface="Times New Roman" charset="0"/>
                        </a:rPr>
                        <a:t>OBSERVACIÓN</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7232">
                <a:tc rowSpan="3">
                  <a:txBody>
                    <a:bodyPr/>
                    <a:lstStyle/>
                    <a:p>
                      <a:pPr algn="ctr">
                        <a:spcAft>
                          <a:spcPts val="0"/>
                        </a:spcAft>
                      </a:pPr>
                      <a:r>
                        <a:rPr lang="es-ES" sz="1100" b="1">
                          <a:effectLst/>
                          <a:latin typeface="Times New Roman" charset="0"/>
                          <a:ea typeface="Times New Roman" charset="0"/>
                        </a:rPr>
                        <a:t>PANTALLAS</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dirty="0">
                          <a:effectLst/>
                          <a:latin typeface="Times New Roman" charset="0"/>
                          <a:ea typeface="Times New Roman" charset="0"/>
                        </a:rPr>
                        <a:t>Revisión del proceso en general</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a:effectLst/>
                          <a:latin typeface="Times New Roman" charset="0"/>
                          <a:ea typeface="Times New Roman" charset="0"/>
                        </a:rPr>
                        <a:t>Cumple</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a:effectLst/>
                          <a:latin typeface="Times New Roman" charset="0"/>
                          <a:ea typeface="Times New Roman" charset="0"/>
                        </a:rPr>
                        <a:t> </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4464">
                <a:tc vMerge="1">
                  <a:txBody>
                    <a:bodyPr/>
                    <a:lstStyle/>
                    <a:p>
                      <a:endParaRPr lang="es-ES_tradnl"/>
                    </a:p>
                  </a:txBody>
                  <a:tcPr/>
                </a:tc>
                <a:tc>
                  <a:txBody>
                    <a:bodyPr/>
                    <a:lstStyle/>
                    <a:p>
                      <a:pPr algn="ctr">
                        <a:spcAft>
                          <a:spcPts val="0"/>
                        </a:spcAft>
                      </a:pPr>
                      <a:r>
                        <a:rPr lang="es-ES" sz="1100">
                          <a:effectLst/>
                          <a:latin typeface="Times New Roman" charset="0"/>
                          <a:ea typeface="Times New Roman" charset="0"/>
                        </a:rPr>
                        <a:t>Visualizar animación de equipos de proceso</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dirty="0">
                          <a:effectLst/>
                          <a:latin typeface="Times New Roman" charset="0"/>
                          <a:ea typeface="Times New Roman" charset="0"/>
                        </a:rPr>
                        <a:t>Cumple</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a:effectLst/>
                          <a:latin typeface="Times New Roman" charset="0"/>
                          <a:ea typeface="Times New Roman" charset="0"/>
                        </a:rPr>
                        <a:t>La animación se verificará cuando existan señales de control reales.</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4464">
                <a:tc vMerge="1">
                  <a:txBody>
                    <a:bodyPr/>
                    <a:lstStyle/>
                    <a:p>
                      <a:endParaRPr lang="es-ES_tradnl"/>
                    </a:p>
                  </a:txBody>
                  <a:tcPr/>
                </a:tc>
                <a:tc>
                  <a:txBody>
                    <a:bodyPr/>
                    <a:lstStyle/>
                    <a:p>
                      <a:pPr algn="ctr">
                        <a:spcAft>
                          <a:spcPts val="0"/>
                        </a:spcAft>
                      </a:pPr>
                      <a:r>
                        <a:rPr lang="es-ES" sz="1100" dirty="0">
                          <a:effectLst/>
                          <a:latin typeface="Times New Roman" charset="0"/>
                          <a:ea typeface="Times New Roman" charset="0"/>
                        </a:rPr>
                        <a:t>Comprobar navegación entre pantallas</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a:effectLst/>
                          <a:latin typeface="Times New Roman" charset="0"/>
                          <a:ea typeface="Times New Roman" charset="0"/>
                        </a:rPr>
                        <a:t>Cumple</a:t>
                      </a:r>
                      <a:endParaRPr lang="es-ES_tradnl" sz="100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100" dirty="0">
                          <a:effectLst/>
                          <a:latin typeface="Times New Roman" charset="0"/>
                          <a:ea typeface="Times New Roman" charset="0"/>
                        </a:rPr>
                        <a:t> </a:t>
                      </a:r>
                      <a:endParaRPr lang="es-ES_tradnl" sz="1000" dirty="0">
                        <a:effectLst/>
                        <a:latin typeface="Times New Roman" charset="0"/>
                        <a:ea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528246606"/>
      </p:ext>
    </p:extLst>
  </p:cSld>
  <p:clrMapOvr>
    <a:masterClrMapping/>
  </p:clrMapOvr>
  <p:transition spd="med">
    <p:randomBar dir="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dirty="0" smtClean="0">
                <a:latin typeface="Times New Roman" pitchFamily="18" charset="0"/>
                <a:cs typeface="Times New Roman" pitchFamily="18" charset="0"/>
              </a:rPr>
              <a:t>CONCLUSIONES</a:t>
            </a:r>
            <a:endParaRPr lang="es-EC" dirty="0">
              <a:latin typeface="Times New Roman" pitchFamily="18" charset="0"/>
              <a:cs typeface="Times New Roman" pitchFamily="18" charset="0"/>
            </a:endParaRPr>
          </a:p>
        </p:txBody>
      </p:sp>
      <p:sp>
        <p:nvSpPr>
          <p:cNvPr id="2" name="1 Título"/>
          <p:cNvSpPr>
            <a:spLocks noGrp="1"/>
          </p:cNvSpPr>
          <p:nvPr>
            <p:ph type="ctrTitle"/>
          </p:nvPr>
        </p:nvSpPr>
        <p:spPr/>
        <p:txBody>
          <a:bodyPr/>
          <a:lstStyle/>
          <a:p>
            <a:r>
              <a:rPr lang="es-ES" dirty="0" smtClean="0">
                <a:latin typeface="Times New Roman" pitchFamily="18" charset="0"/>
                <a:cs typeface="Times New Roman" pitchFamily="18" charset="0"/>
              </a:rPr>
              <a:t>CAPÍTULO VI</a:t>
            </a:r>
            <a:endParaRPr lang="es-EC" dirty="0">
              <a:latin typeface="Times New Roman" pitchFamily="18" charset="0"/>
              <a:cs typeface="Times New Roman" pitchFamily="18" charset="0"/>
            </a:endParaRPr>
          </a:p>
        </p:txBody>
      </p:sp>
      <p:sp>
        <p:nvSpPr>
          <p:cNvPr id="7"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8" name="Marcador de pie de página 7"/>
          <p:cNvSpPr>
            <a:spLocks noGrp="1"/>
          </p:cNvSpPr>
          <p:nvPr>
            <p:ph type="ftr" sz="quarter" idx="11"/>
          </p:nvPr>
        </p:nvSpPr>
        <p:spPr/>
        <p:txBody>
          <a:bodyPr/>
          <a:lstStyle/>
          <a:p>
            <a:r>
              <a:rPr lang="es-ES" smtClean="0"/>
              <a:t>Flores Fernández, Diego</a:t>
            </a:r>
            <a:endParaRPr lang="es-ES"/>
          </a:p>
        </p:txBody>
      </p:sp>
      <p:sp>
        <p:nvSpPr>
          <p:cNvPr id="9" name="Marcador de número de diapositiva 8"/>
          <p:cNvSpPr>
            <a:spLocks noGrp="1"/>
          </p:cNvSpPr>
          <p:nvPr>
            <p:ph type="sldNum" sz="quarter" idx="12"/>
          </p:nvPr>
        </p:nvSpPr>
        <p:spPr/>
        <p:txBody>
          <a:bodyPr/>
          <a:lstStyle/>
          <a:p>
            <a:fld id="{970440E7-6EC3-4D22-82CC-383AB5DD1DC3}" type="slidenum">
              <a:rPr lang="es-ES" smtClean="0"/>
              <a:t>92</a:t>
            </a:fld>
            <a:endParaRPr lang="es-ES"/>
          </a:p>
        </p:txBody>
      </p:sp>
    </p:spTree>
    <p:extLst>
      <p:ext uri="{BB962C8B-B14F-4D97-AF65-F5344CB8AC3E}">
        <p14:creationId xmlns:p14="http://schemas.microsoft.com/office/powerpoint/2010/main" val="7372891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93</a:t>
            </a:fld>
            <a:endParaRPr lang="es-ES"/>
          </a:p>
        </p:txBody>
      </p:sp>
      <p:sp>
        <p:nvSpPr>
          <p:cNvPr id="8" name="6 Marcador de pie de página"/>
          <p:cNvSpPr>
            <a:spLocks noGrp="1"/>
          </p:cNvSpPr>
          <p:nvPr>
            <p:ph type="ftr" sz="quarter" idx="11"/>
          </p:nvPr>
        </p:nvSpPr>
        <p:spPr>
          <a:xfrm>
            <a:off x="3124200" y="4767266"/>
            <a:ext cx="2895600" cy="273844"/>
          </a:xfrm>
        </p:spPr>
        <p:txBody>
          <a:bodyPr/>
          <a:lstStyle/>
          <a:p>
            <a:r>
              <a:rPr lang="es-ES" smtClean="0"/>
              <a:t>Flores Fernández, Diego</a:t>
            </a:r>
            <a:endParaRPr lang="es-ES" dirty="0"/>
          </a:p>
        </p:txBody>
      </p:sp>
      <p:sp>
        <p:nvSpPr>
          <p:cNvPr id="9"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2" name="11 Rectángulo"/>
          <p:cNvSpPr/>
          <p:nvPr/>
        </p:nvSpPr>
        <p:spPr>
          <a:xfrm>
            <a:off x="838200" y="16331"/>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AutoShape 6" descr="data:image/png;base64,iVBORw0KGgoAAAANSUhEUgAAATkAAAChCAMAAACLfThZAAAAz1BMVEX///8AYYrkjgAAX4njigDjiwAAWIQAXIfxypMAVoPjhwD45MMAXYf7/f3K2+P//vwAapExcpbllQCfwM/t9Pgvepz89eXqqlrtuWztuICmu8q+097Z6O5skqzzz6HmmifpplCTt8j++vPookfwxYYAUH/nnjLvwpP67NXhgQDn7/OwyNW3zdnT4ehwm7OIrMD227Lqq0tFg6Luvnv12L16o7n23rxUiab89OjssmOIr8Lz0q/wxY3ssnX34cvnmyrpp0HwxJjz0rOQuct9rcJUG43AAAAPTklEQVR4nO1dfWOautsGg0lRUVBst2q12trju06PpXVd2/N79v0/05MESIIgBktXHVx/dNUShWt37vckivJXwK72etvravur7+PsMLEQRAgC02nYX30vZ4WpDlQCACq6uRh/9e2cD8YIqAALHSD8AaTP80kriS1UgfW7d2OhChU9aC6Mr76ns4CxQqpJxMxuOTqicget2Vff1TlgbIGK4/++MKHLXeNL7+k8YDc5c/jVwkRkyqLN2LYNI5+2McCzFZiCM9KeE1MLoNlsOs7NopHbi73oQRX2xDdaFvKclAqCcKA6k5y9SIwxT5WABzxeQVUAgqYzzV3kCGyQiuYBjWbMoQuEXCe5oq8mX3V7JwzDBKreC75nj9utRqPXu2nq1NqqSF/lrkoIUzxfQSvyT4Yx2zSha27VTT5ld7HQVaDupcVuNXXKHbSi6c0yHKRWVjHO22xOuQP6TS52QdjYEYGLuCuqDtV3KBe7HbSIRFVjL5nQ6AKgzR+6pXNBA6s6Mz7Yshc0kac3c8dYhHGzM1/H41koydmyiIuMzOkfvLHTh00ymwJXv4EeZmjsBrWot/uHTGMCcSjBX9pNBPRw4DBRifOnz/MsCofhVAJJk7EJAq89zGhQi1a5e8Ix0VUkClkrUugUm/onaJWXehgMoKKm+MYK6ZGOysa1E7mJ9YGnq6qLdGChi1ZnPeLZVXLqGDAhgQKE4ewrRzQodVY+YT20Eag4opTttwIudc3cTHhoYtUvOQUnhDqUU+ehAVXpeiGVOpj7dS7aJkAr2Yu3xMLqsQmWDOHGq/dLYQFJIJbXtCmIM3wte7GxqmDqKnl5gsBQAbDkr7YqxDfJrQQBnoG6vBDNTECsxCfez/lghgBKwERDJ6ouL8US4AgMJNBcc2JgYR6GYcywf+scvsyHYZG8iZN7dQpxTABKUN+akv6JqGRU9tCGcVXrMEjKCZh57I+xQHj6yVPnzddPvKGzgY1djSSai8b+ML5WmxG0AFBhgnr0ijTgxfVWZActoAJdXnPNaP0675ogwKpOT1CNnqNc03m4RuoggXc71kmPWB75u02clSQDqNDlnTpYcelqJVEYT2wKUHMbQfr8UaKmG+rTwTyQIAFYRFtEHEhmvZJHr3YzUaaJoE1MhJ75lAn2z2BSQ0ltROZTnD0IEtdRZ8QxyXy7xKpyhPSQak58j3YGoMqXqzlaJE8Hsl3MaQMQ3fwVDyJ0Ge+CneLQ6wj/okUynNmuIE6Qio4YZqxIWj3TFf9rCMxjxk1JBTHTzU0LlKDMLyLzIdgcVQL9TNJS1KC1nPRv6Gyww1xbuq7lxv0Z1nRzJAqOsRpIp01I3A+a2Y37g8zN9Yp0nnxsZrtqfY0lh70gLTeqdDFngzJtXjFzzBM2aJuXdGRACxLZNa/YE2aZNiJ/SezlnGq6z7mv00eVL/ei/axJIoMqyLLQ2bzCb3t7lcgX8OeZ1nQWW4lDAiqV9EpIF/BpWj1Ja8VfBWwhPe93SyTIsUAC1dWjRsLM5hZiVeirqhtEtNY2SRHRaFbo1n/mfJY9l5itxDEcRCpaNtkGRnr0TPWUI7zJ3kYJWM3TLusxbSp0W/3l7WV7jqC3TayZtf2Jq7rbJdI2Xe9snNBetnsr1duvsznN1pzFbhwcu41xtAy2gaFt1g5gdt0cEPKAPs+U2FUhIP2uWPZURCqBJJRHSZuo2wu6hRjKlmPskC7rcQ/6AQFZSZe8BmtXHZWI7U2GOtepkKlEzXnbXDl4vh7TRF01ITYVZob6r6veBpt+ScJoouOCKqMHKioYZGhD8alKPVq2Gq5tAXRc88MMk56pPXVa1gDqworptg7AcSGVsdFx6JulvdhnjYAzhoODY2sMVRMBIJ8g/evQMo/e72A8r2Cxy5Cy20H7A4uUWtjIZnjvNXv1gT6vBcLTPcWbOS/Ymw+0UU8g0LOa88TYfqAvc4OyXI1VJslMpF2dbpymOiBAh7fe/asxlafObs0tFUIvHnFzdvI50r8Pk56crmttLN0nDVQQglBXF60MRf9htKWUlTOAXuyLoG4680Uj26zJY4Pc48NU66Y3tjPryR2BGSXOnFazE+unBXf/nAy7IUeDls6AmS/wT47qgDZX5FKXHA16+pU+329T7fb099zZbOWVoTGebvGIXnX8WUan36/tRb/2wQ+v+R/ej79uS482RWoj+imr8ybSEfH0Bs2tHBGzG5WMwI6O6vRS9nKGnZfvGFcxuH3cHVQrX9BRYbxclEP01J7ZJw3jb2ZCD+MAuhORER6vdPfQWOr0QanNJ7buOVDuIWRwkGKytLwulkoaRjEOpaU4pv+4ro/cUZEojerrxwB7tbr/+aPygRtqNyl3lUHoyKuxFTjJTgXq4ZB2GxyS2rrQ2vK9oBUkIDL31OkWDw7Sim/3Ane1OvukQ8wp9saNwODuSWsbPciCxJbYrd0hajr7oz49a0UZ3gLMlbslqUHFUpdP8STMKcrUpJKC1IB/Yltgl4ZDEnTEEClcyslbkLmLkSTZhLu1PyoZc4rRU90eE3HD3dkuCYSHeKFrwNCIBO1pe9F/l+aAM3chP4Zwd+ENS8gclpatRdSdKCFVEBKgQ63cJs9WsV+sj/smLyX+hAcMBLMQlwHiilGjNFEDaJ4lTcwctgc9cpCzQA1nzmSTML6NYMJEDjTZiAMnbUmg/8Yl6uG/ZfkyFp62/ybMb6141Xksh7D8550rQu3ZHXcEc3jONjB33I9gzIHm/zFPI24HMm+JAR3xG6XHXJmLzvrw1S76dU5c8flpj3tce3xj1NUv3beOYQ7P2Z6JWCzGmbNsNvni1NaMGVa4ZRovBeY6THzenmTHvPIJrn2Lue6Ji/O/9I0jmaPeHfJaLATmjB6fh/t9uhtf5FRkp8nc2meu+Cw9psOZi6eb/beUOvT10cyRbWRM1wUTZW7MNN3+Lj1ui/E1aTJ3z5iLk54gLpicFr/HXjj0mdJcTfAB5pSq6VInMuem8ugLfR8TG+6SVE+IOS2euUvf/HiT+iPM4XCVrsALMDeGvtDBbfQom1kRogvPh7luiswpikMsaIA5ul6Mv4oAV4VkKVUEc7OGj9hU6oRd5idazok5hUzXIHNVbjgjE6EG14Rk+V4Ec9cD7zx3/Sbuq1Xdu2zgE3xWzBEEmVOanJmoqyeMWdpfEcWc/xaKZY7FIWwbX25br6Rv/pSYmzI9FuWYGCvu+pLXKTDHGiFfGAtdaX/ulJizudBFPHmLhWrupllpMveT+WbFe9mbPyXm3L0WKAZhG7HimWCq2NNkblhgKL0cqA74OCnmbPZM4R74Gevp8RYdp8mcGL0Xuz9eOgG8vr4Ow5P4pJgjPZ3BNzg2XOTc2C1V5p7ehcRHUSvtQKu/Pd8Pg0H9aTFnc/O5k6YbM9784CxV5pT+Aw9DI4HprHcuhU85LeaEEGxn9cCCecH+iVrpMqf07w/n07WCoARPjLmqz8/OQTy8/MCSUCkzh83EbeFgEaf0g4ndiTFHVjh6Dx/YCoqXH9h2Aqkzh5+x817ASm03Jx4Qu7pP3akxx0OwwBkL7GH5LP4E5shjDS/uf90G8FDXRPPR9QzFqTHHIwXxyIQWj/WZ5fgc5ij6ATxdDjtdLnhefvLkmOPRqbDjveFEeCufyFwYtW88yrhyhe7kmFPU8HMJ5Qf+rGkwJ9+cVrv1pa744HrFp8dcL+yY8MydUMdOM1ciAVZNOF3mhIKEZ0bbvsQFdF/O3C5zvNrgu25C4CU035wgczXRsLCRqTHXZ0XyPcy1WenVDRcM9jrg450gc8r6joOxkhJzw2939e7d2nUno5njas2dnNwLDiytPUXmausR95/9xp10mLsflW5f7n+MSjSBuIc5bkrJTm68/BA8ZecUmRPfLRQ9xy+NqmHtebSmM7X/PCKfsoc5hXWPECdkyvMngY6T02GueCUkQy8KnLoX+g6vVIeY60h/e+nl8hdpLS5jsV7uZ46FDMAyhCac4C6pccxV0mfu+y5zQndEQcw+PQr9JuvAhZpHFOvV06Tbf0rvtWHh+8+ft6NXpfDQ38scPS3BFbpJleWCUTBlF8ccsOJa1o9h7pFLkhdDDIWWuzsx6Tmss1Ct9NxXLtllXkcOr7QVCpLTdTnqKMMCHt4f3SsXpde9zPGCBHJ44LWzeXtUpVqwwjF1/+TM1TpcvjR3Dga7wH6I2fbhg9Az98hfFLzWw0f2TrG7lKp6XIyeMHP/6/df8FQt4/+BvczxggRg3Uu7e55GdUfwKg+yetV9chdmbhhuGuTodNZdYWaO/KkpiE5BK3zrlIdeZ+JTucv+UOSdh8Vbj6WamD/o/vqvE9W06IN+2/cSYW40GhXWNaWM9ede5oRGCIbd8wKimGsLzbBkrQmIBPtIxtx7SSvSdRDsB/uV/lsQOGK66bIgQux2LUSixNrTX8W33W+L+Gb6o/QPl7l/n7rky2NlTmi+YUK02xsW2ZFT5e3DdC/feDDmfkj3Smu3fHr9lG5np8T94vd+IT1So8w9enru52hIBsfouUDDl4vQYbLRvUwzUz/E1weYK46+iXqpI7cago4kxuKIkS5zNe2uNiz+q9Tu3muxtpUIXTModeHOsD1dYEZPnruEzBVLb8vgPZQfJBkoPuyMHD7LjXSZw0yvL69esYa4W37D8hfHHBaeivCMEbZyb/+cTTZHhTLsJWGuqBUeOqF6db/zdnj1ErG94XVz5eeudnjZj8ec8oypq7mMYyOhVP12LD3ixNO26S2mAxU02ISdjIbf8gXD5+3OJhuyP4oejTBz7/tXvLnL3kql7ks5sv2crJiLXDBHKtycgCif9/Lx/qE0KsUst9O0kcccDh0Kz//9c6WN6CeNez4il3C2NisTP5/lLKI2vZtt2eioJyIf346GHmJueRGPZfxyysvl7iLNFzxmOXzk7kfpdo/j1h8uO3FfzXzl4feHev39/sDCTh/2mCDt5b+DEHOfBSGc0PZRJ4/+09OHP+Nj+HPMKU9dnlF5+OLHTgHwzzGn9K940awuOdNOFkZYz30i+s88G9U9uu5wGuD9xoM/smPqmktdIbQFwBnBaDCnJOnp78eiw9yO0uji8OVfAcM+hGpvxfdz+2MnQy/vGdanqeumqhmPii7GFnq+L5mPCZKP9oW9uXOQA97kict3PBIgzxzQJXZGyRAkmQNIb2b4iNkoTGB0+pyjgiA0rU2+k+AOWs1DcObXrb/gELL/BzskcqiCyNLGAAAAAElFTkSuQmCC"/>
          <p:cNvSpPr>
            <a:spLocks noChangeAspect="1" noChangeArrowheads="1"/>
          </p:cNvSpPr>
          <p:nvPr/>
        </p:nvSpPr>
        <p:spPr bwMode="auto">
          <a:xfrm>
            <a:off x="155575" y="-1227138"/>
            <a:ext cx="4962525" cy="2562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4 Rectángulo"/>
          <p:cNvSpPr/>
          <p:nvPr/>
        </p:nvSpPr>
        <p:spPr>
          <a:xfrm>
            <a:off x="342900" y="711840"/>
            <a:ext cx="8420100"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S" sz="1600" dirty="0" smtClean="0">
                <a:solidFill>
                  <a:schemeClr val="tx1"/>
                </a:solidFill>
                <a:latin typeface="Times New Roman" charset="0"/>
                <a:ea typeface="Times New Roman" charset="0"/>
                <a:cs typeface="Times New Roman" charset="0"/>
              </a:rPr>
              <a:t>El número total de tags y de pantallas por terminal es: Monteverde 368 tags, 16 pantallas (incluido el Overview), El Chorrillo 459 tags, 18 pantallas (incluido el Overview), lo cual da una clara referencia de lo complejo del trabajo de investigación realizado.</a:t>
            </a:r>
            <a:endParaRPr lang="es-EC" sz="1600" dirty="0">
              <a:solidFill>
                <a:schemeClr val="tx1"/>
              </a:solidFill>
              <a:latin typeface="Times New Roman" charset="0"/>
              <a:ea typeface="Times New Roman" charset="0"/>
              <a:cs typeface="Times New Roman" charset="0"/>
            </a:endParaRPr>
          </a:p>
        </p:txBody>
      </p:sp>
      <p:sp>
        <p:nvSpPr>
          <p:cNvPr id="7" name="6 Rectángulo"/>
          <p:cNvSpPr/>
          <p:nvPr/>
        </p:nvSpPr>
        <p:spPr>
          <a:xfrm>
            <a:off x="342900" y="1809750"/>
            <a:ext cx="8420100" cy="132343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 sz="1600" dirty="0" smtClean="0">
                <a:solidFill>
                  <a:schemeClr val="tx1"/>
                </a:solidFill>
                <a:latin typeface="Times New Roman" charset="0"/>
                <a:ea typeface="Times New Roman" charset="0"/>
                <a:cs typeface="Times New Roman" charset="0"/>
              </a:rPr>
              <a:t>Si bien se realizaron pruebas de acceso a tags residentes en el sistema Wonderware de Plaza Lavi, no se pudo incluir los datos de las facilidades de Monteverde ni El Chorrillo,  esto debido a que por cuestiones presupuestarias EP-PETROECUADOR no ha podido implementar la infraestructura necesaria para poner disponible dicha información desde Plaza Lavi, por lo que no queda funcionando en su totalidad.</a:t>
            </a:r>
            <a:r>
              <a:rPr lang="es-ES_tradnl" sz="1600" dirty="0" smtClean="0">
                <a:solidFill>
                  <a:schemeClr val="tx1"/>
                </a:solidFill>
                <a:latin typeface="Times New Roman" charset="0"/>
                <a:ea typeface="Times New Roman" charset="0"/>
                <a:cs typeface="Times New Roman" charset="0"/>
              </a:rPr>
              <a:t> </a:t>
            </a:r>
            <a:endParaRPr lang="es-EC" sz="1600" dirty="0">
              <a:solidFill>
                <a:schemeClr val="tx1"/>
              </a:solidFill>
              <a:latin typeface="Times New Roman" charset="0"/>
              <a:ea typeface="Times New Roman" charset="0"/>
              <a:cs typeface="Times New Roman" charset="0"/>
            </a:endParaRPr>
          </a:p>
        </p:txBody>
      </p:sp>
      <p:sp>
        <p:nvSpPr>
          <p:cNvPr id="11" name="10 Rectángulo"/>
          <p:cNvSpPr/>
          <p:nvPr/>
        </p:nvSpPr>
        <p:spPr>
          <a:xfrm>
            <a:off x="342900" y="3400102"/>
            <a:ext cx="8420100"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just"/>
            <a:r>
              <a:rPr lang="es-ES" sz="1600" dirty="0" smtClean="0">
                <a:solidFill>
                  <a:schemeClr val="tx1"/>
                </a:solidFill>
                <a:latin typeface="Times New Roman" charset="0"/>
                <a:ea typeface="Times New Roman" charset="0"/>
                <a:cs typeface="Times New Roman" charset="0"/>
              </a:rPr>
              <a:t>De acuerdo a los componentes evaluados se puede determinar que se ha cumplido con el objetivo del proyecto dentro del alcance establecido; exceptuando el tema de adquisición de datos de planta que no se pudo ejecutar por cuestiones propias del sujeto de control.</a:t>
            </a:r>
            <a:endParaRPr lang="es-ES_tradnl" sz="16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32729862"/>
      </p:ext>
    </p:extLst>
  </p:cSld>
  <p:clrMapOvr>
    <a:masterClrMapping/>
  </p:clrMapOvr>
  <p:transition spd="med">
    <p:randomBar dir="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94</a:t>
            </a:fld>
            <a:endParaRPr lang="es-ES"/>
          </a:p>
        </p:txBody>
      </p:sp>
      <p:sp>
        <p:nvSpPr>
          <p:cNvPr id="8" name="6 Marcador de pie de página"/>
          <p:cNvSpPr>
            <a:spLocks noGrp="1"/>
          </p:cNvSpPr>
          <p:nvPr>
            <p:ph type="ftr" sz="quarter" idx="11"/>
          </p:nvPr>
        </p:nvSpPr>
        <p:spPr>
          <a:xfrm>
            <a:off x="3124200" y="4767266"/>
            <a:ext cx="2895600" cy="273844"/>
          </a:xfrm>
        </p:spPr>
        <p:txBody>
          <a:bodyPr/>
          <a:lstStyle/>
          <a:p>
            <a:r>
              <a:rPr lang="es-ES" smtClean="0"/>
              <a:t>Flores Fernández, Diego</a:t>
            </a:r>
            <a:endParaRPr lang="es-ES" dirty="0"/>
          </a:p>
        </p:txBody>
      </p:sp>
      <p:sp>
        <p:nvSpPr>
          <p:cNvPr id="9"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2" name="11 Rectángulo"/>
          <p:cNvSpPr/>
          <p:nvPr/>
        </p:nvSpPr>
        <p:spPr>
          <a:xfrm>
            <a:off x="838200" y="16331"/>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AutoShape 6" descr="data:image/png;base64,iVBORw0KGgoAAAANSUhEUgAAATkAAAChCAMAAACLfThZAAAAz1BMVEX///8AYYrkjgAAX4njigDjiwAAWIQAXIfxypMAVoPjhwD45MMAXYf7/f3K2+P//vwAapExcpbllQCfwM/t9Pgvepz89eXqqlrtuWztuICmu8q+097Z6O5skqzzz6HmmifpplCTt8j++vPookfwxYYAUH/nnjLvwpP67NXhgQDn7/OwyNW3zdnT4ehwm7OIrMD227Lqq0tFg6Luvnv12L16o7n23rxUiab89OjssmOIr8Lz0q/wxY3ssnX34cvnmyrpp0HwxJjz0rOQuct9rcJUG43AAAAPTklEQVR4nO1dfWOautsGg0lRUVBst2q12trju06PpXVd2/N79v0/05MESIIgBktXHVx/dNUShWt37vckivJXwK72etvravur7+PsMLEQRAgC02nYX30vZ4WpDlQCACq6uRh/9e2cD8YIqAALHSD8AaTP80kriS1UgfW7d2OhChU9aC6Mr76ns4CxQqpJxMxuOTqicget2Vff1TlgbIGK4/++MKHLXeNL7+k8YDc5c/jVwkRkyqLN2LYNI5+2McCzFZiCM9KeE1MLoNlsOs7NopHbi73oQRX2xDdaFvKclAqCcKA6k5y9SIwxT5WABzxeQVUAgqYzzV3kCGyQiuYBjWbMoQuEXCe5oq8mX3V7JwzDBKreC75nj9utRqPXu2nq1NqqSF/lrkoIUzxfQSvyT4Yx2zSha27VTT5ld7HQVaDupcVuNXXKHbSi6c0yHKRWVjHO22xOuQP6TS52QdjYEYGLuCuqDtV3KBe7HbSIRFVjL5nQ6AKgzR+6pXNBA6s6Mz7Yshc0kac3c8dYhHGzM1/H41koydmyiIuMzOkfvLHTh00ymwJXv4EeZmjsBrWot/uHTGMCcSjBX9pNBPRw4DBRifOnz/MsCofhVAJJk7EJAq89zGhQi1a5e8Ix0VUkClkrUugUm/onaJWXehgMoKKm+MYK6ZGOysa1E7mJ9YGnq6qLdGChi1ZnPeLZVXLqGDAhgQKE4ewrRzQodVY+YT20Eag4opTttwIudc3cTHhoYtUvOQUnhDqUU+ehAVXpeiGVOpj7dS7aJkAr2Yu3xMLqsQmWDOHGq/dLYQFJIJbXtCmIM3wte7GxqmDqKnl5gsBQAbDkr7YqxDfJrQQBnoG6vBDNTECsxCfez/lghgBKwERDJ6ouL8US4AgMJNBcc2JgYR6GYcywf+scvsyHYZG8iZN7dQpxTABKUN+akv6JqGRU9tCGcVXrMEjKCZh57I+xQHj6yVPnzddPvKGzgY1djSSai8b+ML5WmxG0AFBhgnr0ijTgxfVWZActoAJdXnPNaP0675ogwKpOT1CNnqNc03m4RuoggXc71kmPWB75u02clSQDqNDlnTpYcelqJVEYT2wKUHMbQfr8UaKmG+rTwTyQIAFYRFtEHEhmvZJHr3YzUaaJoE1MhJ75lAn2z2BSQ0ltROZTnD0IEtdRZ8QxyXy7xKpyhPSQak58j3YGoMqXqzlaJE8Hsl3MaQMQ3fwVDyJ0Ge+CneLQ6wj/okUynNmuIE6Qio4YZqxIWj3TFf9rCMxjxk1JBTHTzU0LlKDMLyLzIdgcVQL9TNJS1KC1nPRv6Gyww1xbuq7lxv0Z1nRzJAqOsRpIp01I3A+a2Y37g8zN9Yp0nnxsZrtqfY0lh70gLTeqdDFngzJtXjFzzBM2aJuXdGRACxLZNa/YE2aZNiJ/SezlnGq6z7mv00eVL/ei/axJIoMqyLLQ2bzCb3t7lcgX8OeZ1nQWW4lDAiqV9EpIF/BpWj1Ja8VfBWwhPe93SyTIsUAC1dWjRsLM5hZiVeirqhtEtNY2SRHRaFbo1n/mfJY9l5itxDEcRCpaNtkGRnr0TPWUI7zJ3kYJWM3TLusxbSp0W/3l7WV7jqC3TayZtf2Jq7rbJdI2Xe9snNBetnsr1duvsznN1pzFbhwcu41xtAy2gaFt1g5gdt0cEPKAPs+U2FUhIP2uWPZURCqBJJRHSZuo2wu6hRjKlmPskC7rcQ/6AQFZSZe8BmtXHZWI7U2GOtepkKlEzXnbXDl4vh7TRF01ITYVZob6r6veBpt+ScJoouOCKqMHKioYZGhD8alKPVq2Gq5tAXRc88MMk56pPXVa1gDqworptg7AcSGVsdFx6JulvdhnjYAzhoODY2sMVRMBIJ8g/evQMo/e72A8r2Cxy5Cy20H7A4uUWtjIZnjvNXv1gT6vBcLTPcWbOS/Ymw+0UU8g0LOa88TYfqAvc4OyXI1VJslMpF2dbpymOiBAh7fe/asxlafObs0tFUIvHnFzdvI50r8Pk56crmttLN0nDVQQglBXF60MRf9htKWUlTOAXuyLoG4680Uj26zJY4Pc48NU66Y3tjPryR2BGSXOnFazE+unBXf/nAy7IUeDls6AmS/wT47qgDZX5FKXHA16+pU+329T7fb099zZbOWVoTGebvGIXnX8WUan36/tRb/2wQ+v+R/ej79uS482RWoj+imr8ybSEfH0Bs2tHBGzG5WMwI6O6vRS9nKGnZfvGFcxuH3cHVQrX9BRYbxclEP01J7ZJw3jb2ZCD+MAuhORER6vdPfQWOr0QanNJ7buOVDuIWRwkGKytLwulkoaRjEOpaU4pv+4ro/cUZEojerrxwB7tbr/+aPygRtqNyl3lUHoyKuxFTjJTgXq4ZB2GxyS2rrQ2vK9oBUkIDL31OkWDw7Sim/3Ane1OvukQ8wp9saNwODuSWsbPciCxJbYrd0hajr7oz49a0UZ3gLMlbslqUHFUpdP8STMKcrUpJKC1IB/Yltgl4ZDEnTEEClcyslbkLmLkSTZhLu1PyoZc4rRU90eE3HD3dkuCYSHeKFrwNCIBO1pe9F/l+aAM3chP4Zwd+ENS8gclpatRdSdKCFVEBKgQ63cJs9WsV+sj/smLyX+hAcMBLMQlwHiilGjNFEDaJ4lTcwctgc9cpCzQA1nzmSTML6NYMJEDjTZiAMnbUmg/8Yl6uG/ZfkyFp62/ybMb6141Xksh7D8550rQu3ZHXcEc3jONjB33I9gzIHm/zFPI24HMm+JAR3xG6XHXJmLzvrw1S76dU5c8flpj3tce3xj1NUv3beOYQ7P2Z6JWCzGmbNsNvni1NaMGVa4ZRovBeY6THzenmTHvPIJrn2Lue6Ji/O/9I0jmaPeHfJaLATmjB6fh/t9uhtf5FRkp8nc2meu+Cw9psOZi6eb/beUOvT10cyRbWRM1wUTZW7MNN3+Lj1ui/E1aTJ3z5iLk54gLpicFr/HXjj0mdJcTfAB5pSq6VInMuem8ugLfR8TG+6SVE+IOS2euUvf/HiT+iPM4XCVrsALMDeGvtDBbfQom1kRogvPh7luiswpikMsaIA5ul6Mv4oAV4VkKVUEc7OGj9hU6oRd5idazok5hUzXIHNVbjgjE6EG14Rk+V4Ec9cD7zx3/Sbuq1Xdu2zgE3xWzBEEmVOanJmoqyeMWdpfEcWc/xaKZY7FIWwbX25br6Rv/pSYmzI9FuWYGCvu+pLXKTDHGiFfGAtdaX/ulJizudBFPHmLhWrupllpMveT+WbFe9mbPyXm3L0WKAZhG7HimWCq2NNkblhgKL0cqA74OCnmbPZM4R74Gevp8RYdp8mcGL0Xuz9eOgG8vr4Ow5P4pJgjPZ3BNzg2XOTc2C1V5p7ehcRHUSvtQKu/Pd8Pg0H9aTFnc/O5k6YbM9784CxV5pT+Aw9DI4HprHcuhU85LeaEEGxn9cCCecH+iVrpMqf07w/n07WCoARPjLmqz8/OQTy8/MCSUCkzh83EbeFgEaf0g4ndiTFHVjh6Dx/YCoqXH9h2Aqkzh5+x817ASm03Jx4Qu7pP3akxx0OwwBkL7GH5LP4E5shjDS/uf90G8FDXRPPR9QzFqTHHIwXxyIQWj/WZ5fgc5ij6ATxdDjtdLnhefvLkmOPRqbDjveFEeCufyFwYtW88yrhyhe7kmFPU8HMJ5Qf+rGkwJ9+cVrv1pa744HrFp8dcL+yY8MydUMdOM1ciAVZNOF3mhIKEZ0bbvsQFdF/O3C5zvNrgu25C4CU035wgczXRsLCRqTHXZ0XyPcy1WenVDRcM9jrg450gc8r6joOxkhJzw2939e7d2nUno5njas2dnNwLDiytPUXmausR95/9xp10mLsflW5f7n+MSjSBuIc5bkrJTm68/BA8ZecUmRPfLRQ9xy+NqmHtebSmM7X/PCKfsoc5hXWPECdkyvMngY6T02GueCUkQy8KnLoX+g6vVIeY60h/e+nl8hdpLS5jsV7uZ46FDMAyhCac4C6pccxV0mfu+y5zQndEQcw+PQr9JuvAhZpHFOvV06Tbf0rvtWHh+8+ft6NXpfDQ38scPS3BFbpJleWCUTBlF8ccsOJa1o9h7pFLkhdDDIWWuzsx6Tmss1Ct9NxXLtllXkcOr7QVCpLTdTnqKMMCHt4f3SsXpde9zPGCBHJ44LWzeXtUpVqwwjF1/+TM1TpcvjR3Dga7wH6I2fbhg9Az98hfFLzWw0f2TrG7lKp6XIyeMHP/6/df8FQt4/+BvczxggRg3Uu7e55GdUfwKg+yetV9chdmbhhuGuTodNZdYWaO/KkpiE5BK3zrlIdeZ+JTucv+UOSdh8Vbj6WamD/o/vqvE9W06IN+2/cSYW40GhXWNaWM9ede5oRGCIbd8wKimGsLzbBkrQmIBPtIxtx7SSvSdRDsB/uV/lsQOGK66bIgQux2LUSixNrTX8W33W+L+Gb6o/QPl7l/n7rky2NlTmi+YUK02xsW2ZFT5e3DdC/feDDmfkj3Smu3fHr9lG5np8T94vd+IT1So8w9enru52hIBsfouUDDl4vQYbLRvUwzUz/E1weYK46+iXqpI7cago4kxuKIkS5zNe2uNiz+q9Tu3muxtpUIXTModeHOsD1dYEZPnruEzBVLb8vgPZQfJBkoPuyMHD7LjXSZw0yvL69esYa4W37D8hfHHBaeivCMEbZyb/+cTTZHhTLsJWGuqBUeOqF6db/zdnj1ErG94XVz5eeudnjZj8ec8oypq7mMYyOhVP12LD3ixNO26S2mAxU02ISdjIbf8gXD5+3OJhuyP4oejTBz7/tXvLnL3kql7ks5sv2crJiLXDBHKtycgCif9/Lx/qE0KsUst9O0kcccDh0Kz//9c6WN6CeNez4il3C2NisTP5/lLKI2vZtt2eioJyIf346GHmJueRGPZfxyysvl7iLNFzxmOXzk7kfpdo/j1h8uO3FfzXzl4feHev39/sDCTh/2mCDt5b+DEHOfBSGc0PZRJ4/+09OHP+Nj+HPMKU9dnlF5+OLHTgHwzzGn9K940awuOdNOFkZYz30i+s88G9U9uu5wGuD9xoM/smPqmktdIbQFwBnBaDCnJOnp78eiw9yO0uji8OVfAcM+hGpvxfdz+2MnQy/vGdanqeumqhmPii7GFnq+L5mPCZKP9oW9uXOQA97kict3PBIgzxzQJXZGyRAkmQNIb2b4iNkoTGB0+pyjgiA0rU2+k+AOWs1DcObXrb/gELL/BzskcqiCyNLGAAAAAElFTkSuQmCC"/>
          <p:cNvSpPr>
            <a:spLocks noChangeAspect="1" noChangeArrowheads="1"/>
          </p:cNvSpPr>
          <p:nvPr/>
        </p:nvSpPr>
        <p:spPr bwMode="auto">
          <a:xfrm>
            <a:off x="155575" y="-1227138"/>
            <a:ext cx="4962525" cy="2562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4 Rectángulo"/>
          <p:cNvSpPr/>
          <p:nvPr/>
        </p:nvSpPr>
        <p:spPr>
          <a:xfrm>
            <a:off x="342900" y="711840"/>
            <a:ext cx="8420100"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just"/>
            <a:r>
              <a:rPr lang="es-ES" sz="1600">
                <a:latin typeface="Times New Roman" charset="0"/>
                <a:ea typeface="Times New Roman" charset="0"/>
                <a:cs typeface="Times New Roman" charset="0"/>
              </a:rPr>
              <a:t>La utilización del Software FactoryTalk View Site Edition, nos permitió diagramar todo el proceso que realiza la planta de almacenamiento de Gas Licuado de Petróleo Monteverde y el Terminal de despacho El Chorrillo, así como visualizar los valores de las diferentes variables a manejar en cada proceso.</a:t>
            </a:r>
            <a:endParaRPr lang="es-ES_tradnl" sz="1600" dirty="0">
              <a:latin typeface="Times New Roman" charset="0"/>
              <a:ea typeface="Times New Roman" charset="0"/>
              <a:cs typeface="Times New Roman" charset="0"/>
            </a:endParaRPr>
          </a:p>
        </p:txBody>
      </p:sp>
      <p:sp>
        <p:nvSpPr>
          <p:cNvPr id="7" name="6 Rectángulo"/>
          <p:cNvSpPr/>
          <p:nvPr/>
        </p:nvSpPr>
        <p:spPr>
          <a:xfrm>
            <a:off x="342900" y="2055971"/>
            <a:ext cx="8420100"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lgn="just"/>
            <a:r>
              <a:rPr lang="es-ES" sz="1600">
                <a:latin typeface="Times New Roman" charset="0"/>
                <a:ea typeface="Times New Roman" charset="0"/>
                <a:cs typeface="Times New Roman" charset="0"/>
              </a:rPr>
              <a:t>Con la ejecución del Proyecto de Investigación en mención la Agencia de Regulación y Control Hidrocarburífero (ARCH), tendrá mayor facilidad de controlar, custodiar, supervisar y fiscalizar todos los procesos en la producción del Gas Licuado de Petróleo (GLP), así como su respectiva comercialización en el Ecuador, cumpliendo así uno de los objetivos para lo que fue creado.</a:t>
            </a:r>
            <a:endParaRPr lang="es-ES_tradnl" sz="1600" dirty="0">
              <a:latin typeface="Times New Roman" charset="0"/>
              <a:ea typeface="Times New Roman" charset="0"/>
              <a:cs typeface="Times New Roman" charset="0"/>
            </a:endParaRPr>
          </a:p>
        </p:txBody>
      </p:sp>
      <p:sp>
        <p:nvSpPr>
          <p:cNvPr id="11" name="10 Rectángulo"/>
          <p:cNvSpPr/>
          <p:nvPr/>
        </p:nvSpPr>
        <p:spPr>
          <a:xfrm>
            <a:off x="342900" y="3400102"/>
            <a:ext cx="8420100"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es-ES" sz="1600" dirty="0">
                <a:latin typeface="Times New Roman" charset="0"/>
                <a:ea typeface="Times New Roman" charset="0"/>
                <a:cs typeface="Times New Roman" charset="0"/>
              </a:rPr>
              <a:t>La creación y configuración de alarmas así como la creación y configuración de Tags, se lo realizó con el software </a:t>
            </a:r>
            <a:r>
              <a:rPr lang="es-ES" sz="1600" dirty="0" err="1">
                <a:latin typeface="Times New Roman" charset="0"/>
                <a:ea typeface="Times New Roman" charset="0"/>
                <a:cs typeface="Times New Roman" charset="0"/>
              </a:rPr>
              <a:t>FacotryTalk</a:t>
            </a:r>
            <a:r>
              <a:rPr lang="es-ES" sz="1600" dirty="0">
                <a:latin typeface="Times New Roman" charset="0"/>
                <a:ea typeface="Times New Roman" charset="0"/>
                <a:cs typeface="Times New Roman" charset="0"/>
              </a:rPr>
              <a:t> View Site Edition de Rockwell </a:t>
            </a:r>
            <a:r>
              <a:rPr lang="es-ES" sz="1600" dirty="0" err="1">
                <a:latin typeface="Times New Roman" charset="0"/>
                <a:ea typeface="Times New Roman" charset="0"/>
                <a:cs typeface="Times New Roman" charset="0"/>
              </a:rPr>
              <a:t>Automation</a:t>
            </a:r>
            <a:r>
              <a:rPr lang="es-ES" sz="1600" dirty="0">
                <a:latin typeface="Times New Roman" charset="0"/>
                <a:ea typeface="Times New Roman" charset="0"/>
                <a:cs typeface="Times New Roman" charset="0"/>
              </a:rPr>
              <a:t>, ya que el mismo posee un servidor de alarmas.</a:t>
            </a:r>
            <a:endParaRPr lang="es-ES_tradnl"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83760181"/>
      </p:ext>
    </p:extLst>
  </p:cSld>
  <p:clrMapOvr>
    <a:masterClrMapping/>
  </p:clrMapOvr>
  <p:transition spd="med">
    <p:randomBar dir="ver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970440E7-6EC3-4D22-82CC-383AB5DD1DC3}" type="slidenum">
              <a:rPr lang="es-ES" smtClean="0"/>
              <a:t>95</a:t>
            </a:fld>
            <a:endParaRPr lang="es-ES"/>
          </a:p>
        </p:txBody>
      </p:sp>
      <p:sp>
        <p:nvSpPr>
          <p:cNvPr id="8" name="6 Marcador de pie de página"/>
          <p:cNvSpPr>
            <a:spLocks noGrp="1"/>
          </p:cNvSpPr>
          <p:nvPr>
            <p:ph type="ftr" sz="quarter" idx="11"/>
          </p:nvPr>
        </p:nvSpPr>
        <p:spPr>
          <a:xfrm>
            <a:off x="3124200" y="4767266"/>
            <a:ext cx="2895600" cy="273844"/>
          </a:xfrm>
        </p:spPr>
        <p:txBody>
          <a:bodyPr/>
          <a:lstStyle/>
          <a:p>
            <a:r>
              <a:rPr lang="es-ES" smtClean="0"/>
              <a:t>Flores Fernández, Diego</a:t>
            </a:r>
            <a:endParaRPr lang="es-ES" dirty="0"/>
          </a:p>
        </p:txBody>
      </p:sp>
      <p:sp>
        <p:nvSpPr>
          <p:cNvPr id="9"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
        <p:nvSpPr>
          <p:cNvPr id="12" name="11 Rectángulo"/>
          <p:cNvSpPr/>
          <p:nvPr/>
        </p:nvSpPr>
        <p:spPr>
          <a:xfrm>
            <a:off x="838200" y="16331"/>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AutoShape 6" descr="data:image/png;base64,iVBORw0KGgoAAAANSUhEUgAAATkAAAChCAMAAACLfThZAAAAz1BMVEX///8AYYrkjgAAX4njigDjiwAAWIQAXIfxypMAVoPjhwD45MMAXYf7/f3K2+P//vwAapExcpbllQCfwM/t9Pgvepz89eXqqlrtuWztuICmu8q+097Z6O5skqzzz6HmmifpplCTt8j++vPookfwxYYAUH/nnjLvwpP67NXhgQDn7/OwyNW3zdnT4ehwm7OIrMD227Lqq0tFg6Luvnv12L16o7n23rxUiab89OjssmOIr8Lz0q/wxY3ssnX34cvnmyrpp0HwxJjz0rOQuct9rcJUG43AAAAPTklEQVR4nO1dfWOautsGg0lRUVBst2q12trju06PpXVd2/N79v0/05MESIIgBktXHVx/dNUShWt37vckivJXwK72etvravur7+PsMLEQRAgC02nYX30vZ4WpDlQCACq6uRh/9e2cD8YIqAALHSD8AaTP80kriS1UgfW7d2OhChU9aC6Mr76ns4CxQqpJxMxuOTqicget2Vff1TlgbIGK4/++MKHLXeNL7+k8YDc5c/jVwkRkyqLN2LYNI5+2McCzFZiCM9KeE1MLoNlsOs7NopHbi73oQRX2xDdaFvKclAqCcKA6k5y9SIwxT5WABzxeQVUAgqYzzV3kCGyQiuYBjWbMoQuEXCe5oq8mX3V7JwzDBKreC75nj9utRqPXu2nq1NqqSF/lrkoIUzxfQSvyT4Yx2zSha27VTT5ld7HQVaDupcVuNXXKHbSi6c0yHKRWVjHO22xOuQP6TS52QdjYEYGLuCuqDtV3KBe7HbSIRFVjL5nQ6AKgzR+6pXNBA6s6Mz7Yshc0kac3c8dYhHGzM1/H41koydmyiIuMzOkfvLHTh00ymwJXv4EeZmjsBrWot/uHTGMCcSjBX9pNBPRw4DBRifOnz/MsCofhVAJJk7EJAq89zGhQi1a5e8Ix0VUkClkrUugUm/onaJWXehgMoKKm+MYK6ZGOysa1E7mJ9YGnq6qLdGChi1ZnPeLZVXLqGDAhgQKE4ewrRzQodVY+YT20Eag4opTttwIudc3cTHhoYtUvOQUnhDqUU+ehAVXpeiGVOpj7dS7aJkAr2Yu3xMLqsQmWDOHGq/dLYQFJIJbXtCmIM3wte7GxqmDqKnl5gsBQAbDkr7YqxDfJrQQBnoG6vBDNTECsxCfez/lghgBKwERDJ6ouL8US4AgMJNBcc2JgYR6GYcywf+scvsyHYZG8iZN7dQpxTABKUN+akv6JqGRU9tCGcVXrMEjKCZh57I+xQHj6yVPnzddPvKGzgY1djSSai8b+ML5WmxG0AFBhgnr0ijTgxfVWZActoAJdXnPNaP0675ogwKpOT1CNnqNc03m4RuoggXc71kmPWB75u02clSQDqNDlnTpYcelqJVEYT2wKUHMbQfr8UaKmG+rTwTyQIAFYRFtEHEhmvZJHr3YzUaaJoE1MhJ75lAn2z2BSQ0ltROZTnD0IEtdRZ8QxyXy7xKpyhPSQak58j3YGoMqXqzlaJE8Hsl3MaQMQ3fwVDyJ0Ge+CneLQ6wj/okUynNmuIE6Qio4YZqxIWj3TFf9rCMxjxk1JBTHTzU0LlKDMLyLzIdgcVQL9TNJS1KC1nPRv6Gyww1xbuq7lxv0Z1nRzJAqOsRpIp01I3A+a2Y37g8zN9Yp0nnxsZrtqfY0lh70gLTeqdDFngzJtXjFzzBM2aJuXdGRACxLZNa/YE2aZNiJ/SezlnGq6z7mv00eVL/ei/axJIoMqyLLQ2bzCb3t7lcgX8OeZ1nQWW4lDAiqV9EpIF/BpWj1Ja8VfBWwhPe93SyTIsUAC1dWjRsLM5hZiVeirqhtEtNY2SRHRaFbo1n/mfJY9l5itxDEcRCpaNtkGRnr0TPWUI7zJ3kYJWM3TLusxbSp0W/3l7WV7jqC3TayZtf2Jq7rbJdI2Xe9snNBetnsr1duvsznN1pzFbhwcu41xtAy2gaFt1g5gdt0cEPKAPs+U2FUhIP2uWPZURCqBJJRHSZuo2wu6hRjKlmPskC7rcQ/6AQFZSZe8BmtXHZWI7U2GOtepkKlEzXnbXDl4vh7TRF01ITYVZob6r6veBpt+ScJoouOCKqMHKioYZGhD8alKPVq2Gq5tAXRc88MMk56pPXVa1gDqworptg7AcSGVsdFx6JulvdhnjYAzhoODY2sMVRMBIJ8g/evQMo/e72A8r2Cxy5Cy20H7A4uUWtjIZnjvNXv1gT6vBcLTPcWbOS/Ymw+0UU8g0LOa88TYfqAvc4OyXI1VJslMpF2dbpymOiBAh7fe/asxlafObs0tFUIvHnFzdvI50r8Pk56crmttLN0nDVQQglBXF60MRf9htKWUlTOAXuyLoG4680Uj26zJY4Pc48NU66Y3tjPryR2BGSXOnFazE+unBXf/nAy7IUeDls6AmS/wT47qgDZX5FKXHA16+pU+329T7fb099zZbOWVoTGebvGIXnX8WUan36/tRb/2wQ+v+R/ej79uS482RWoj+imr8ybSEfH0Bs2tHBGzG5WMwI6O6vRS9nKGnZfvGFcxuH3cHVQrX9BRYbxclEP01J7ZJw3jb2ZCD+MAuhORER6vdPfQWOr0QanNJ7buOVDuIWRwkGKytLwulkoaRjEOpaU4pv+4ro/cUZEojerrxwB7tbr/+aPygRtqNyl3lUHoyKuxFTjJTgXq4ZB2GxyS2rrQ2vK9oBUkIDL31OkWDw7Sim/3Ane1OvukQ8wp9saNwODuSWsbPciCxJbYrd0hajr7oz49a0UZ3gLMlbslqUHFUpdP8STMKcrUpJKC1IB/Yltgl4ZDEnTEEClcyslbkLmLkSTZhLu1PyoZc4rRU90eE3HD3dkuCYSHeKFrwNCIBO1pe9F/l+aAM3chP4Zwd+ENS8gclpatRdSdKCFVEBKgQ63cJs9WsV+sj/smLyX+hAcMBLMQlwHiilGjNFEDaJ4lTcwctgc9cpCzQA1nzmSTML6NYMJEDjTZiAMnbUmg/8Yl6uG/ZfkyFp62/ybMb6141Xksh7D8550rQu3ZHXcEc3jONjB33I9gzIHm/zFPI24HMm+JAR3xG6XHXJmLzvrw1S76dU5c8flpj3tce3xj1NUv3beOYQ7P2Z6JWCzGmbNsNvni1NaMGVa4ZRovBeY6THzenmTHvPIJrn2Lue6Ji/O/9I0jmaPeHfJaLATmjB6fh/t9uhtf5FRkp8nc2meu+Cw9psOZi6eb/beUOvT10cyRbWRM1wUTZW7MNN3+Lj1ui/E1aTJ3z5iLk54gLpicFr/HXjj0mdJcTfAB5pSq6VInMuem8ugLfR8TG+6SVE+IOS2euUvf/HiT+iPM4XCVrsALMDeGvtDBbfQom1kRogvPh7luiswpikMsaIA5ul6Mv4oAV4VkKVUEc7OGj9hU6oRd5idazok5hUzXIHNVbjgjE6EG14Rk+V4Ec9cD7zx3/Sbuq1Xdu2zgE3xWzBEEmVOanJmoqyeMWdpfEcWc/xaKZY7FIWwbX25br6Rv/pSYmzI9FuWYGCvu+pLXKTDHGiFfGAtdaX/ulJizudBFPHmLhWrupllpMveT+WbFe9mbPyXm3L0WKAZhG7HimWCq2NNkblhgKL0cqA74OCnmbPZM4R74Gevp8RYdp8mcGL0Xuz9eOgG8vr4Ow5P4pJgjPZ3BNzg2XOTc2C1V5p7ehcRHUSvtQKu/Pd8Pg0H9aTFnc/O5k6YbM9784CxV5pT+Aw9DI4HprHcuhU85LeaEEGxn9cCCecH+iVrpMqf07w/n07WCoARPjLmqz8/OQTy8/MCSUCkzh83EbeFgEaf0g4ndiTFHVjh6Dx/YCoqXH9h2Aqkzh5+x817ASm03Jx4Qu7pP3akxx0OwwBkL7GH5LP4E5shjDS/uf90G8FDXRPPR9QzFqTHHIwXxyIQWj/WZ5fgc5ij6ATxdDjtdLnhefvLkmOPRqbDjveFEeCufyFwYtW88yrhyhe7kmFPU8HMJ5Qf+rGkwJ9+cVrv1pa744HrFp8dcL+yY8MydUMdOM1ciAVZNOF3mhIKEZ0bbvsQFdF/O3C5zvNrgu25C4CU035wgczXRsLCRqTHXZ0XyPcy1WenVDRcM9jrg450gc8r6joOxkhJzw2939e7d2nUno5njas2dnNwLDiytPUXmausR95/9xp10mLsflW5f7n+MSjSBuIc5bkrJTm68/BA8ZecUmRPfLRQ9xy+NqmHtebSmM7X/PCKfsoc5hXWPECdkyvMngY6T02GueCUkQy8KnLoX+g6vVIeY60h/e+nl8hdpLS5jsV7uZ46FDMAyhCac4C6pccxV0mfu+y5zQndEQcw+PQr9JuvAhZpHFOvV06Tbf0rvtWHh+8+ft6NXpfDQ38scPS3BFbpJleWCUTBlF8ccsOJa1o9h7pFLkhdDDIWWuzsx6Tmss1Ct9NxXLtllXkcOr7QVCpLTdTnqKMMCHt4f3SsXpde9zPGCBHJ44LWzeXtUpVqwwjF1/+TM1TpcvjR3Dga7wH6I2fbhg9Az98hfFLzWw0f2TrG7lKp6XIyeMHP/6/df8FQt4/+BvczxggRg3Uu7e55GdUfwKg+yetV9chdmbhhuGuTodNZdYWaO/KkpiE5BK3zrlIdeZ+JTucv+UOSdh8Vbj6WamD/o/vqvE9W06IN+2/cSYW40GhXWNaWM9ede5oRGCIbd8wKimGsLzbBkrQmIBPtIxtx7SSvSdRDsB/uV/lsQOGK66bIgQux2LUSixNrTX8W33W+L+Gb6o/QPl7l/n7rky2NlTmi+YUK02xsW2ZFT5e3DdC/feDDmfkj3Smu3fHr9lG5np8T94vd+IT1So8w9enru52hIBsfouUDDl4vQYbLRvUwzUz/E1weYK46+iXqpI7cago4kxuKIkS5zNe2uNiz+q9Tu3muxtpUIXTModeHOsD1dYEZPnruEzBVLb8vgPZQfJBkoPuyMHD7LjXSZw0yvL69esYa4W37D8hfHHBaeivCMEbZyb/+cTTZHhTLsJWGuqBUeOqF6db/zdnj1ErG94XVz5eeudnjZj8ec8oypq7mMYyOhVP12LD3ixNO26S2mAxU02ISdjIbf8gXD5+3OJhuyP4oejTBz7/tXvLnL3kql7ks5sv2crJiLXDBHKtycgCif9/Lx/qE0KsUst9O0kcccDh0Kz//9c6WN6CeNez4il3C2NisTP5/lLKI2vZtt2eioJyIf346GHmJueRGPZfxyysvl7iLNFzxmOXzk7kfpdo/j1h8uO3FfzXzl4feHev39/sDCTh/2mCDt5b+DEHOfBSGc0PZRJ4/+09OHP+Nj+HPMKU9dnlF5+OLHTgHwzzGn9K940awuOdNOFkZYz30i+s88G9U9uu5wGuD9xoM/smPqmktdIbQFwBnBaDCnJOnp78eiw9yO0uji8OVfAcM+hGpvxfdz+2MnQy/vGdanqeumqhmPii7GFnq+L5mPCZKP9oW9uXOQA97kict3PBIgzxzQJXZGyRAkmQNIb2b4iNkoTGB0+pyjgiA0rU2+k+AOWs1DcObXrb/gELL/BzskcqiCyNLGAAAAAElFTkSuQmCC"/>
          <p:cNvSpPr>
            <a:spLocks noChangeAspect="1" noChangeArrowheads="1"/>
          </p:cNvSpPr>
          <p:nvPr/>
        </p:nvSpPr>
        <p:spPr bwMode="auto">
          <a:xfrm>
            <a:off x="155575" y="-1227138"/>
            <a:ext cx="4962525" cy="2562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4 Rectángulo"/>
          <p:cNvSpPr/>
          <p:nvPr/>
        </p:nvSpPr>
        <p:spPr>
          <a:xfrm>
            <a:off x="342900" y="711840"/>
            <a:ext cx="8420100"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es-ES" sz="1600">
                <a:latin typeface="Times New Roman" charset="0"/>
                <a:ea typeface="Times New Roman" charset="0"/>
                <a:cs typeface="Times New Roman" charset="0"/>
              </a:rPr>
              <a:t>Se estableció una conexión segura y fiable dentro de la configuración de la interfaz, por lo que no habrá perdida de datos en tiempo real e históricos, y en el caso que exista perdidas de datos por parte del sujeto de control el historizador del CMCH se encargará de alojar los datos para ser recuperados una vez que se establezca la comunicación.</a:t>
            </a:r>
            <a:endParaRPr lang="es-ES_tradnl"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77268649"/>
      </p:ext>
    </p:extLst>
  </p:cSld>
  <p:clrMapOvr>
    <a:masterClrMapping/>
  </p:clrMapOvr>
  <p:transition spd="med">
    <p:randomBar dir="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96</a:t>
            </a:fld>
            <a:endParaRPr lang="es-ES"/>
          </a:p>
        </p:txBody>
      </p:sp>
      <p:sp>
        <p:nvSpPr>
          <p:cNvPr id="9" name="8 Rectángulo"/>
          <p:cNvSpPr/>
          <p:nvPr/>
        </p:nvSpPr>
        <p:spPr>
          <a:xfrm>
            <a:off x="838200" y="16331"/>
            <a:ext cx="8153400" cy="494185"/>
          </a:xfrm>
          <a:prstGeom prst="rect">
            <a:avLst/>
          </a:prstGeom>
        </p:spPr>
        <p:txBody>
          <a:bodyPr wrap="square" lIns="77925" tIns="38963" rIns="77925" bIns="38963">
            <a:spAutoFit/>
          </a:bodyPr>
          <a:lstStyle/>
          <a:p>
            <a:pPr algn="r"/>
            <a:r>
              <a:rPr lang="es-EC" sz="2700" b="1" spc="43"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Automatización de la Cámara de Crecimiento</a:t>
            </a:r>
            <a:endParaRPr lang="es-EC" sz="2700" b="1" spc="43"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7" name="6 Diagrama"/>
          <p:cNvGraphicFramePr/>
          <p:nvPr>
            <p:extLst>
              <p:ext uri="{D42A27DB-BD31-4B8C-83A1-F6EECF244321}">
                <p14:modId xmlns:p14="http://schemas.microsoft.com/office/powerpoint/2010/main" val="2507663284"/>
              </p:ext>
            </p:extLst>
          </p:nvPr>
        </p:nvGraphicFramePr>
        <p:xfrm>
          <a:off x="685800" y="590550"/>
          <a:ext cx="76962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6 Marcador de pie de página"/>
          <p:cNvSpPr>
            <a:spLocks noGrp="1"/>
          </p:cNvSpPr>
          <p:nvPr>
            <p:ph type="ftr" sz="quarter" idx="11"/>
          </p:nvPr>
        </p:nvSpPr>
        <p:spPr>
          <a:xfrm>
            <a:off x="3124200" y="4767266"/>
            <a:ext cx="2895600" cy="273844"/>
          </a:xfrm>
        </p:spPr>
        <p:txBody>
          <a:bodyPr/>
          <a:lstStyle/>
          <a:p>
            <a:r>
              <a:rPr lang="es-ES" smtClean="0"/>
              <a:t>Flores Fernández, Diego</a:t>
            </a:r>
            <a:endParaRPr lang="es-ES" dirty="0"/>
          </a:p>
        </p:txBody>
      </p:sp>
      <p:sp>
        <p:nvSpPr>
          <p:cNvPr id="11" name="1 Marcador de fecha"/>
          <p:cNvSpPr>
            <a:spLocks noGrp="1"/>
          </p:cNvSpPr>
          <p:nvPr>
            <p:ph type="dt" sz="half" idx="10"/>
          </p:nvPr>
        </p:nvSpPr>
        <p:spPr>
          <a:xfrm>
            <a:off x="152400" y="4766310"/>
            <a:ext cx="2743200" cy="308610"/>
          </a:xfrm>
        </p:spPr>
        <p:txBody>
          <a:bodyPr/>
          <a:lstStyle/>
          <a:p>
            <a:r>
              <a:rPr lang="es-EC" smtClean="0"/>
              <a:t>PLANTA DE ALMACENAMIENTO DE GAS LICUADO DE PETRÓLEO MONTEVERDE - CHORRILLO</a:t>
            </a:r>
            <a:endParaRPr lang="es-ES" dirty="0"/>
          </a:p>
        </p:txBody>
      </p:sp>
    </p:spTree>
    <p:extLst>
      <p:ext uri="{BB962C8B-B14F-4D97-AF65-F5344CB8AC3E}">
        <p14:creationId xmlns:p14="http://schemas.microsoft.com/office/powerpoint/2010/main" val="13008978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535551</TotalTime>
  <Words>12802</Words>
  <Application>Microsoft Macintosh PowerPoint</Application>
  <PresentationFormat>Presentación en pantalla (16:9)</PresentationFormat>
  <Paragraphs>861</Paragraphs>
  <Slides>96</Slides>
  <Notes>78</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96</vt:i4>
      </vt:variant>
    </vt:vector>
  </HeadingPairs>
  <TitlesOfParts>
    <vt:vector size="103" baseType="lpstr">
      <vt:lpstr>Calibri</vt:lpstr>
      <vt:lpstr>Symbol</vt:lpstr>
      <vt:lpstr>Times New Roman</vt:lpstr>
      <vt:lpstr>Arial</vt:lpstr>
      <vt:lpstr>Arial</vt:lpstr>
      <vt:lpstr>Theme1</vt:lpstr>
      <vt:lpstr>FORMATO ESPE2013V2</vt:lpstr>
      <vt:lpstr>Presentación de PowerPoint</vt:lpstr>
      <vt:lpstr>CAPÍTULO I</vt:lpstr>
      <vt:lpstr>OBJETIVO GENERAL.</vt:lpstr>
      <vt:lpstr>OBJETIVOS ESPECÍFICOS.</vt:lpstr>
      <vt:lpstr>ANTECEDENTES.</vt:lpstr>
      <vt:lpstr>ANTECEDENTES.</vt:lpstr>
      <vt:lpstr>GENERALIDADES.</vt:lpstr>
      <vt:lpstr>GENERALIDADES.</vt:lpstr>
      <vt:lpstr>GENERALIDADES.</vt:lpstr>
      <vt:lpstr> DESCRIPCIÓN GENERAL</vt:lpstr>
      <vt:lpstr>PLANTEAMIENTO DEL PROBLEMA.</vt:lpstr>
      <vt:lpstr>CAPÍTULO II</vt:lpstr>
      <vt:lpstr>HISTORIA DEL GLP</vt:lpstr>
      <vt:lpstr>¿QUÉ ES EL GAS LICUADO DE PETRÓLEO?</vt:lpstr>
      <vt:lpstr>GLP OBTENIDO POR LA REFINACIÓN DEL PETRÓLEO</vt:lpstr>
      <vt:lpstr>GLP OBTENIDO POR DESTILACIÓN FRACCIONADA DEL GAS NATURAL</vt:lpstr>
      <vt:lpstr>USOS DEL GAS LICUADO DE PETRÓLEO (GLP)</vt:lpstr>
      <vt:lpstr>SISTEMA SCADA</vt:lpstr>
      <vt:lpstr>SISTEMA SCADA - VENTAJAS</vt:lpstr>
      <vt:lpstr>SOFTWARE DE DIAGRAMACIÓN FactoryTalk View Studio Site Edition</vt:lpstr>
      <vt:lpstr>SOFTWARE DE DIAGRAMACIÓN FactoryTalk View Client</vt:lpstr>
      <vt:lpstr>SOFTWARE DE HISTORIZACIÓN FactoryTalk Historian Site edition</vt:lpstr>
      <vt:lpstr> Servidor OPC-OLE for Process Control (Object Linking and Embedding for Process Control).</vt:lpstr>
      <vt:lpstr> TIPO DE SERVIDORES OPC SERVER</vt:lpstr>
      <vt:lpstr>SOFTWARE DE COMUNICACIÓN MATRIKON OPC DATA MANAGER</vt:lpstr>
      <vt:lpstr> PI System OSIsoft </vt:lpstr>
      <vt:lpstr>SOFTWARE CREACIÓN DE LA INTERFAZ  PI interfaz Utilidad de configuración de la interfaz (UCI). </vt:lpstr>
      <vt:lpstr>SOFTWARE CREACIÓN DE LA INTERFAZ Interfaz PI-RDBMS a través de ODBC)</vt:lpstr>
      <vt:lpstr>CAPÍTULO III</vt:lpstr>
      <vt:lpstr>SISTEMA SCADA DEL CMCH</vt:lpstr>
      <vt:lpstr>ARQUITECTURA DE LA PLATAFORMA SCADA DEL CMCH</vt:lpstr>
      <vt:lpstr>ARQUITECTURA DE COMUNICACIÓN DEL CMCH</vt:lpstr>
      <vt:lpstr>NORMAS PARA LA DIAGRAMACIÓN</vt:lpstr>
      <vt:lpstr>NORMAS PARA LA DIAGRAMACIÓN</vt:lpstr>
      <vt:lpstr>PROCESO: PANTALLA GENERAL </vt:lpstr>
      <vt:lpstr>PLANTA DE ALMACENAMIENTO DE GAS LICUADO DE PETRÓLEO MONTEVERDE</vt:lpstr>
      <vt:lpstr>PROCESO: OVERVIEW PLANTA DE ALMACENAMIENTO DE GAS LICUADO DE PETRÓLEO MONTEVERDE</vt:lpstr>
      <vt:lpstr>PROCESO: BRAZOS DE CARGA</vt:lpstr>
      <vt:lpstr>PROCESO: MEDIDORES DE FLUJO</vt:lpstr>
      <vt:lpstr>PROCESO: TANQUES DE ALMACENAMIENTO</vt:lpstr>
      <vt:lpstr>PROCESO: TRANSFERENCIA DE PROPANO Y BUTANO</vt:lpstr>
      <vt:lpstr>PROCESO: BOMBAS DE RECIRCULACIÓN</vt:lpstr>
      <vt:lpstr>PROCESO: INTERCAMBIADORES DE PROPANO Y BUTANO</vt:lpstr>
      <vt:lpstr>PROCESO: MEZCLADOR DE PROPANO Y BUTANO</vt:lpstr>
      <vt:lpstr>PROCESO: ESFERAS DE ALMACENAMIENTO Y BOMBAS</vt:lpstr>
      <vt:lpstr>PROCESO: DESCARGA A TEA</vt:lpstr>
      <vt:lpstr>PROCESO: TANQUES DE ALMACENAMIENTO DE DIESEL</vt:lpstr>
      <vt:lpstr>PROCESO: RECEPCIÓN DE GLP</vt:lpstr>
      <vt:lpstr>PROCESO: MEDIDORES CORIOLIS</vt:lpstr>
      <vt:lpstr>PROCESO: ALMACENAMIENTO Y DESPACHO</vt:lpstr>
      <vt:lpstr>PROCESO: ESTACIÓN DE PESAJE</vt:lpstr>
      <vt:lpstr>PROCESO: BOMBEO</vt:lpstr>
      <vt:lpstr>PROCESO: ALARMAS MONTEVERDE</vt:lpstr>
      <vt:lpstr>TERMINAL DE ALMACENAMIENTO Y DESPACHO EL CHORRILLO.</vt:lpstr>
      <vt:lpstr>PROCESO: OVERVIEW TERMINAL DE ALMACENAMIENTO Y DESPACHO EL CHORRILLO</vt:lpstr>
      <vt:lpstr>PROCESO: GASODUCTO MONTEVERDE – EL CHORRILLO</vt:lpstr>
      <vt:lpstr>PROCESO: RECEPCIÓN CONTROL DE PRESIÓN, MEDICIÓN Y DISTRIBUCIÓN </vt:lpstr>
      <vt:lpstr>PROCESO: ESFERAS DE ALMACENAMIENTO DE GLP</vt:lpstr>
      <vt:lpstr>PROCESO: TANQUES PARQUE DE ALMACENAMIENTO DE GLP</vt:lpstr>
      <vt:lpstr>PROCESO: TANQUES PARQUE NORTE ALMACENAMIENTO DE GLP</vt:lpstr>
      <vt:lpstr>PROCESO: TANQUES PARQUE SUR ALMACENAMIENTO DE GLP</vt:lpstr>
      <vt:lpstr>PROCESO: UNIDAD DE RELICUEFACCIÓN</vt:lpstr>
      <vt:lpstr>PROCESO: ENVASADORA DE GLP</vt:lpstr>
      <vt:lpstr>PROCESO: DESPACHO ISLA DE CARGA 1</vt:lpstr>
      <vt:lpstr>PROCESO: DESPACHO ISLA DE CARGA 2</vt:lpstr>
      <vt:lpstr>PROCESO: DESPACHO ISLA DE CARGA 3</vt:lpstr>
      <vt:lpstr>PROCESO: DESPACHO ISLA DE CARGA 4</vt:lpstr>
      <vt:lpstr>PROCESO: DESPACHO ISLA DE CARGA 5</vt:lpstr>
      <vt:lpstr>PROCESO: DESPACHO ISLA DE CARGA 6</vt:lpstr>
      <vt:lpstr>PROCESO: BOMBAS DE RESPALDO</vt:lpstr>
      <vt:lpstr>PROCESO: ESTACIÓN DE PESAJE</vt:lpstr>
      <vt:lpstr>PROCESO: ALARMAS EL CHORRILLO</vt:lpstr>
      <vt:lpstr>CAPÍTULO IV</vt:lpstr>
      <vt:lpstr>Configuración de la interfaz</vt:lpstr>
      <vt:lpstr>Configuración de la interfaz</vt:lpstr>
      <vt:lpstr>Configuración de la base de datos (ODBC)</vt:lpstr>
      <vt:lpstr>Configuración de la base de datos (ODBC)</vt:lpstr>
      <vt:lpstr>Configuración de la base de datos (ODBC)</vt:lpstr>
      <vt:lpstr>Configuración de la base de datos (ODBC)</vt:lpstr>
      <vt:lpstr>Configuración de la base de datos (ODBC)</vt:lpstr>
      <vt:lpstr>Configuración de la base de datos (ODBC)</vt:lpstr>
      <vt:lpstr>Creación de Macros y Parámetros</vt:lpstr>
      <vt:lpstr>CAPÍTULO V</vt:lpstr>
      <vt:lpstr>Área de sistemas de Automatización y Control del CMCH.</vt:lpstr>
      <vt:lpstr>Presentación de PowerPoint</vt:lpstr>
      <vt:lpstr>Presentación de PowerPoint</vt:lpstr>
      <vt:lpstr>Presentación de PowerPoint</vt:lpstr>
      <vt:lpstr>Presentación de PowerPoint</vt:lpstr>
      <vt:lpstr>Presentación de PowerPoint</vt:lpstr>
      <vt:lpstr>Presentación de PowerPoint</vt:lpstr>
      <vt:lpstr>Área de proceso hidrocarburíferos del CMCH.</vt:lpstr>
      <vt:lpstr>CAPÍTULO VI</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Denis Flores</dc:creator>
  <cp:lastModifiedBy>Usuario de Microsoft Office</cp:lastModifiedBy>
  <cp:revision>473</cp:revision>
  <dcterms:created xsi:type="dcterms:W3CDTF">2012-08-14T15:29:02Z</dcterms:created>
  <dcterms:modified xsi:type="dcterms:W3CDTF">2016-03-29T02:13:43Z</dcterms:modified>
</cp:coreProperties>
</file>