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48" r:id="rId1"/>
  </p:sldMasterIdLst>
  <p:notesMasterIdLst>
    <p:notesMasterId r:id="rId56"/>
  </p:notesMasterIdLst>
  <p:sldIdLst>
    <p:sldId id="256" r:id="rId2"/>
    <p:sldId id="295" r:id="rId3"/>
    <p:sldId id="298" r:id="rId4"/>
    <p:sldId id="257" r:id="rId5"/>
    <p:sldId id="259" r:id="rId6"/>
    <p:sldId id="260" r:id="rId7"/>
    <p:sldId id="357" r:id="rId8"/>
    <p:sldId id="297" r:id="rId9"/>
    <p:sldId id="299" r:id="rId10"/>
    <p:sldId id="300" r:id="rId11"/>
    <p:sldId id="301" r:id="rId12"/>
    <p:sldId id="354" r:id="rId13"/>
    <p:sldId id="303" r:id="rId14"/>
    <p:sldId id="355" r:id="rId15"/>
    <p:sldId id="356" r:id="rId16"/>
    <p:sldId id="353" r:id="rId17"/>
    <p:sldId id="358" r:id="rId18"/>
    <p:sldId id="359" r:id="rId19"/>
    <p:sldId id="360" r:id="rId20"/>
    <p:sldId id="296" r:id="rId21"/>
    <p:sldId id="342" r:id="rId22"/>
    <p:sldId id="361" r:id="rId23"/>
    <p:sldId id="343" r:id="rId24"/>
    <p:sldId id="304" r:id="rId25"/>
    <p:sldId id="305" r:id="rId26"/>
    <p:sldId id="306" r:id="rId27"/>
    <p:sldId id="344" r:id="rId28"/>
    <p:sldId id="309" r:id="rId29"/>
    <p:sldId id="311" r:id="rId30"/>
    <p:sldId id="313" r:id="rId31"/>
    <p:sldId id="314" r:id="rId32"/>
    <p:sldId id="319" r:id="rId33"/>
    <p:sldId id="346" r:id="rId34"/>
    <p:sldId id="345" r:id="rId35"/>
    <p:sldId id="320" r:id="rId36"/>
    <p:sldId id="321" r:id="rId37"/>
    <p:sldId id="322" r:id="rId38"/>
    <p:sldId id="323" r:id="rId39"/>
    <p:sldId id="325" r:id="rId40"/>
    <p:sldId id="327" r:id="rId41"/>
    <p:sldId id="347" r:id="rId42"/>
    <p:sldId id="328" r:id="rId43"/>
    <p:sldId id="331" r:id="rId44"/>
    <p:sldId id="348" r:id="rId45"/>
    <p:sldId id="332" r:id="rId46"/>
    <p:sldId id="333" r:id="rId47"/>
    <p:sldId id="334" r:id="rId48"/>
    <p:sldId id="335" r:id="rId49"/>
    <p:sldId id="337" r:id="rId50"/>
    <p:sldId id="350" r:id="rId51"/>
    <p:sldId id="351" r:id="rId52"/>
    <p:sldId id="352" r:id="rId53"/>
    <p:sldId id="362" r:id="rId54"/>
    <p:sldId id="363" r:id="rId55"/>
  </p:sldIdLst>
  <p:sldSz cx="9906000" cy="6858000" type="A4"/>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D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2" autoAdjust="0"/>
  </p:normalViewPr>
  <p:slideViewPr>
    <p:cSldViewPr>
      <p:cViewPr varScale="1">
        <p:scale>
          <a:sx n="74" d="100"/>
          <a:sy n="74" d="100"/>
        </p:scale>
        <p:origin x="1032"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G:\VERIFICACION%20FINAL%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VERIFICACION%20FINAL%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Error en la </a:t>
            </a:r>
            <a:r>
              <a:rPr lang="en-US" sz="1600" dirty="0" err="1"/>
              <a:t>transformación</a:t>
            </a:r>
            <a:r>
              <a:rPr lang="en-US" sz="1600" dirty="0"/>
              <a:t> - </a:t>
            </a:r>
            <a:r>
              <a:rPr lang="en-US" sz="1600" dirty="0" err="1"/>
              <a:t>Modelo</a:t>
            </a:r>
            <a:r>
              <a:rPr lang="en-US" sz="1600" dirty="0"/>
              <a:t> Geoestadístico</a:t>
            </a:r>
          </a:p>
        </c:rich>
      </c:tx>
      <c:layout/>
      <c:overlay val="0"/>
    </c:title>
    <c:autoTitleDeleted val="0"/>
    <c:plotArea>
      <c:layout>
        <c:manualLayout>
          <c:layoutTarget val="inner"/>
          <c:xMode val="edge"/>
          <c:yMode val="edge"/>
          <c:x val="6.9073141813557462E-2"/>
          <c:y val="0.2495724547589446"/>
          <c:w val="0.77307574258135758"/>
          <c:h val="0.640551871805498"/>
        </c:manualLayout>
      </c:layout>
      <c:scatterChart>
        <c:scatterStyle val="lineMarker"/>
        <c:varyColors val="0"/>
        <c:ser>
          <c:idx val="0"/>
          <c:order val="0"/>
          <c:tx>
            <c:strRef>
              <c:f>Hoja1!$B$1</c:f>
              <c:strCache>
                <c:ptCount val="1"/>
                <c:pt idx="0">
                  <c:v>Error (m)</c:v>
                </c:pt>
              </c:strCache>
            </c:strRef>
          </c:tx>
          <c:spPr>
            <a:ln w="12700">
              <a:solidFill>
                <a:srgbClr val="0070C0"/>
              </a:solidFill>
            </a:ln>
          </c:spPr>
          <c:marker>
            <c:symbol val="none"/>
          </c:marker>
          <c:xVal>
            <c:numRef>
              <c:f>Hoja1!$A$2:$A$43</c:f>
              <c:numCache>
                <c:formatCode>General</c:formatCode>
                <c:ptCount val="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numCache>
            </c:numRef>
          </c:xVal>
          <c:yVal>
            <c:numRef>
              <c:f>Hoja1!$B$2:$B$43</c:f>
              <c:numCache>
                <c:formatCode>General</c:formatCode>
                <c:ptCount val="42"/>
                <c:pt idx="0">
                  <c:v>0.53666622374280815</c:v>
                </c:pt>
                <c:pt idx="1">
                  <c:v>0.13852590569327924</c:v>
                </c:pt>
                <c:pt idx="2">
                  <c:v>0.17661696570323671</c:v>
                </c:pt>
                <c:pt idx="3">
                  <c:v>2.1808673060381532</c:v>
                </c:pt>
                <c:pt idx="4">
                  <c:v>0.96879169816778932</c:v>
                </c:pt>
                <c:pt idx="5">
                  <c:v>0.72808154030197592</c:v>
                </c:pt>
                <c:pt idx="6">
                  <c:v>0.53988653677791487</c:v>
                </c:pt>
                <c:pt idx="7">
                  <c:v>0.33098365102673483</c:v>
                </c:pt>
                <c:pt idx="8">
                  <c:v>0.93780639753702411</c:v>
                </c:pt>
                <c:pt idx="9">
                  <c:v>0.2630683163821087</c:v>
                </c:pt>
                <c:pt idx="10">
                  <c:v>1.1182866109954912</c:v>
                </c:pt>
                <c:pt idx="11">
                  <c:v>0.50422658057972114</c:v>
                </c:pt>
                <c:pt idx="12">
                  <c:v>0.49017740716110925</c:v>
                </c:pt>
                <c:pt idx="13">
                  <c:v>0.2831768951110199</c:v>
                </c:pt>
                <c:pt idx="14">
                  <c:v>0.19119108084979247</c:v>
                </c:pt>
                <c:pt idx="15">
                  <c:v>0.17077371843146541</c:v>
                </c:pt>
                <c:pt idx="16">
                  <c:v>0.32579266936339218</c:v>
                </c:pt>
                <c:pt idx="17">
                  <c:v>8.9019714673642905E-2</c:v>
                </c:pt>
                <c:pt idx="18">
                  <c:v>0.16564895148724326</c:v>
                </c:pt>
                <c:pt idx="19">
                  <c:v>0.12675666801882993</c:v>
                </c:pt>
                <c:pt idx="20">
                  <c:v>0.14499026743685201</c:v>
                </c:pt>
                <c:pt idx="21">
                  <c:v>0.40971379008970904</c:v>
                </c:pt>
                <c:pt idx="22">
                  <c:v>0.10722334070487789</c:v>
                </c:pt>
                <c:pt idx="23">
                  <c:v>0.33642147733365918</c:v>
                </c:pt>
                <c:pt idx="24">
                  <c:v>0.76324572745304886</c:v>
                </c:pt>
                <c:pt idx="25">
                  <c:v>0.2794870304889196</c:v>
                </c:pt>
                <c:pt idx="26">
                  <c:v>0.42870340354832692</c:v>
                </c:pt>
                <c:pt idx="27">
                  <c:v>0.40782526104538802</c:v>
                </c:pt>
                <c:pt idx="28">
                  <c:v>0.15667987696083488</c:v>
                </c:pt>
                <c:pt idx="29">
                  <c:v>0.35950177429596769</c:v>
                </c:pt>
                <c:pt idx="30">
                  <c:v>3.5398338585462888E-2</c:v>
                </c:pt>
                <c:pt idx="31">
                  <c:v>0.19777954590563646</c:v>
                </c:pt>
                <c:pt idx="32">
                  <c:v>0.66285293650185506</c:v>
                </c:pt>
                <c:pt idx="33">
                  <c:v>1.4826288143779078</c:v>
                </c:pt>
                <c:pt idx="34">
                  <c:v>8.6574500826650441E-2</c:v>
                </c:pt>
                <c:pt idx="35">
                  <c:v>0.31450079338047676</c:v>
                </c:pt>
                <c:pt idx="36">
                  <c:v>0.32952008042058806</c:v>
                </c:pt>
                <c:pt idx="37">
                  <c:v>0.75005676282826961</c:v>
                </c:pt>
                <c:pt idx="38">
                  <c:v>0.69310514790779998</c:v>
                </c:pt>
                <c:pt idx="39">
                  <c:v>0.2445904121393371</c:v>
                </c:pt>
                <c:pt idx="40">
                  <c:v>0.22464206343239032</c:v>
                </c:pt>
                <c:pt idx="41">
                  <c:v>0.60404485195639213</c:v>
                </c:pt>
              </c:numCache>
            </c:numRef>
          </c:yVal>
          <c:smooth val="0"/>
        </c:ser>
        <c:dLbls>
          <c:showLegendKey val="0"/>
          <c:showVal val="0"/>
          <c:showCatName val="0"/>
          <c:showSerName val="0"/>
          <c:showPercent val="0"/>
          <c:showBubbleSize val="0"/>
        </c:dLbls>
        <c:axId val="297839848"/>
        <c:axId val="297839456"/>
      </c:scatterChart>
      <c:valAx>
        <c:axId val="297839848"/>
        <c:scaling>
          <c:orientation val="minMax"/>
          <c:max val="42"/>
          <c:min val="1"/>
        </c:scaling>
        <c:delete val="0"/>
        <c:axPos val="b"/>
        <c:numFmt formatCode="General" sourceLinked="1"/>
        <c:majorTickMark val="out"/>
        <c:minorTickMark val="none"/>
        <c:tickLblPos val="nextTo"/>
        <c:crossAx val="297839456"/>
        <c:crosses val="autoZero"/>
        <c:crossBetween val="midCat"/>
        <c:majorUnit val="2"/>
      </c:valAx>
      <c:valAx>
        <c:axId val="297839456"/>
        <c:scaling>
          <c:orientation val="minMax"/>
        </c:scaling>
        <c:delete val="0"/>
        <c:axPos val="l"/>
        <c:majorGridlines/>
        <c:numFmt formatCode="General" sourceLinked="1"/>
        <c:majorTickMark val="out"/>
        <c:minorTickMark val="none"/>
        <c:tickLblPos val="nextTo"/>
        <c:crossAx val="297839848"/>
        <c:crosses val="autoZero"/>
        <c:crossBetween val="midCat"/>
      </c:valAx>
    </c:plotArea>
    <c:legend>
      <c:legendPos val="r"/>
      <c:layout>
        <c:manualLayout>
          <c:xMode val="edge"/>
          <c:yMode val="edge"/>
          <c:x val="0.83746157413383437"/>
          <c:y val="0.56078291200442054"/>
          <c:w val="0.16253842586616563"/>
          <c:h val="7.9311023622047241E-2"/>
        </c:manualLayout>
      </c:layout>
      <c:overlay val="0"/>
    </c:legend>
    <c:plotVisOnly val="1"/>
    <c:dispBlanksAs val="gap"/>
    <c:showDLblsOverMax val="0"/>
  </c:chart>
  <c:spPr>
    <a:ln w="6350">
      <a:solidFill>
        <a:schemeClr val="tx1"/>
      </a:solidFill>
    </a:ln>
  </c:spPr>
  <c:txPr>
    <a:bodyPr/>
    <a:lstStyle/>
    <a:p>
      <a:pPr>
        <a:defRPr sz="11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600" dirty="0"/>
              <a:t>Error en la </a:t>
            </a:r>
            <a:r>
              <a:rPr lang="en-US" sz="1600" dirty="0" err="1"/>
              <a:t>transformación</a:t>
            </a:r>
            <a:r>
              <a:rPr lang="en-US" sz="1600" dirty="0"/>
              <a:t> - </a:t>
            </a:r>
            <a:r>
              <a:rPr lang="en-US" sz="1600" dirty="0" err="1"/>
              <a:t>Modelo</a:t>
            </a:r>
            <a:r>
              <a:rPr lang="en-US" sz="1600" dirty="0"/>
              <a:t> </a:t>
            </a:r>
            <a:r>
              <a:rPr lang="en-US" sz="1600" dirty="0" err="1"/>
              <a:t>matemático</a:t>
            </a:r>
            <a:r>
              <a:rPr lang="en-US" sz="1600" dirty="0"/>
              <a:t> de Helmert</a:t>
            </a:r>
          </a:p>
        </c:rich>
      </c:tx>
      <c:layout/>
      <c:overlay val="0"/>
    </c:title>
    <c:autoTitleDeleted val="0"/>
    <c:plotArea>
      <c:layout>
        <c:manualLayout>
          <c:layoutTarget val="inner"/>
          <c:xMode val="edge"/>
          <c:yMode val="edge"/>
          <c:x val="7.8787774479009809E-2"/>
          <c:y val="0.2398420218547497"/>
          <c:w val="0.7658827714546369"/>
          <c:h val="0.65420180072427658"/>
        </c:manualLayout>
      </c:layout>
      <c:scatterChart>
        <c:scatterStyle val="lineMarker"/>
        <c:varyColors val="0"/>
        <c:ser>
          <c:idx val="0"/>
          <c:order val="0"/>
          <c:tx>
            <c:strRef>
              <c:f>Hoja1!$C$1</c:f>
              <c:strCache>
                <c:ptCount val="1"/>
                <c:pt idx="0">
                  <c:v>Error (m)</c:v>
                </c:pt>
              </c:strCache>
            </c:strRef>
          </c:tx>
          <c:spPr>
            <a:ln w="12700">
              <a:solidFill>
                <a:srgbClr val="FF0000"/>
              </a:solidFill>
            </a:ln>
          </c:spPr>
          <c:marker>
            <c:symbol val="none"/>
          </c:marker>
          <c:xVal>
            <c:numRef>
              <c:f>Hoja1!$A$2:$A$43</c:f>
              <c:numCache>
                <c:formatCode>General</c:formatCode>
                <c:ptCount val="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numCache>
            </c:numRef>
          </c:xVal>
          <c:yVal>
            <c:numRef>
              <c:f>Hoja1!$C$2:$C$43</c:f>
              <c:numCache>
                <c:formatCode>General</c:formatCode>
                <c:ptCount val="42"/>
                <c:pt idx="0">
                  <c:v>2.1575384671042581</c:v>
                </c:pt>
                <c:pt idx="1">
                  <c:v>1.0203550436876305</c:v>
                </c:pt>
                <c:pt idx="2">
                  <c:v>0.90167273066026021</c:v>
                </c:pt>
                <c:pt idx="3">
                  <c:v>0.60816567841889768</c:v>
                </c:pt>
                <c:pt idx="4">
                  <c:v>1.9931470442542756</c:v>
                </c:pt>
                <c:pt idx="5">
                  <c:v>2.2442736901588556</c:v>
                </c:pt>
                <c:pt idx="6">
                  <c:v>1.6609591552658034</c:v>
                </c:pt>
                <c:pt idx="7">
                  <c:v>1.6309108369177587</c:v>
                </c:pt>
                <c:pt idx="8">
                  <c:v>1.325415012649926</c:v>
                </c:pt>
                <c:pt idx="9">
                  <c:v>1.2696297473918323</c:v>
                </c:pt>
                <c:pt idx="10">
                  <c:v>0.65638700995126309</c:v>
                </c:pt>
                <c:pt idx="11">
                  <c:v>0.65788683807176973</c:v>
                </c:pt>
                <c:pt idx="12">
                  <c:v>1.9785162857742453</c:v>
                </c:pt>
                <c:pt idx="13">
                  <c:v>0.71474404383008916</c:v>
                </c:pt>
                <c:pt idx="14">
                  <c:v>1.854472089806515</c:v>
                </c:pt>
                <c:pt idx="15">
                  <c:v>1.272979482800602</c:v>
                </c:pt>
                <c:pt idx="16">
                  <c:v>0.73126174129575783</c:v>
                </c:pt>
                <c:pt idx="17">
                  <c:v>1.1494074991272125</c:v>
                </c:pt>
                <c:pt idx="18">
                  <c:v>0.43520615488980441</c:v>
                </c:pt>
                <c:pt idx="19">
                  <c:v>1.2810120942866599</c:v>
                </c:pt>
                <c:pt idx="20">
                  <c:v>1.1512587843551974</c:v>
                </c:pt>
                <c:pt idx="21">
                  <c:v>0.16377628096833222</c:v>
                </c:pt>
                <c:pt idx="22">
                  <c:v>1.13737926273153</c:v>
                </c:pt>
                <c:pt idx="23">
                  <c:v>1.1945296377427712</c:v>
                </c:pt>
                <c:pt idx="24">
                  <c:v>1.3439125994128982</c:v>
                </c:pt>
                <c:pt idx="25">
                  <c:v>1.5599960090704557</c:v>
                </c:pt>
                <c:pt idx="26">
                  <c:v>1.7118629043141687</c:v>
                </c:pt>
                <c:pt idx="27">
                  <c:v>1.7379580518766009</c:v>
                </c:pt>
                <c:pt idx="28">
                  <c:v>1.4220583353124918</c:v>
                </c:pt>
                <c:pt idx="29">
                  <c:v>0.68444084126022042</c:v>
                </c:pt>
                <c:pt idx="30">
                  <c:v>1.2207973727547397</c:v>
                </c:pt>
                <c:pt idx="31">
                  <c:v>0.5416304944483179</c:v>
                </c:pt>
                <c:pt idx="32">
                  <c:v>0.68999572636064332</c:v>
                </c:pt>
                <c:pt idx="33">
                  <c:v>1.1029501638109964</c:v>
                </c:pt>
                <c:pt idx="34">
                  <c:v>1.570062803012469</c:v>
                </c:pt>
                <c:pt idx="35">
                  <c:v>0.9228541492537885</c:v>
                </c:pt>
                <c:pt idx="36">
                  <c:v>0.90792735904186272</c:v>
                </c:pt>
                <c:pt idx="37">
                  <c:v>0.94055223439848334</c:v>
                </c:pt>
                <c:pt idx="38">
                  <c:v>1.3031312026610768</c:v>
                </c:pt>
                <c:pt idx="39">
                  <c:v>0.24178822776113817</c:v>
                </c:pt>
                <c:pt idx="40">
                  <c:v>0.94017065263502997</c:v>
                </c:pt>
                <c:pt idx="41">
                  <c:v>2.0632585517098208</c:v>
                </c:pt>
              </c:numCache>
            </c:numRef>
          </c:yVal>
          <c:smooth val="0"/>
        </c:ser>
        <c:dLbls>
          <c:showLegendKey val="0"/>
          <c:showVal val="0"/>
          <c:showCatName val="0"/>
          <c:showSerName val="0"/>
          <c:showPercent val="0"/>
          <c:showBubbleSize val="0"/>
        </c:dLbls>
        <c:axId val="297837888"/>
        <c:axId val="297840240"/>
      </c:scatterChart>
      <c:valAx>
        <c:axId val="297837888"/>
        <c:scaling>
          <c:orientation val="minMax"/>
          <c:max val="42"/>
          <c:min val="1"/>
        </c:scaling>
        <c:delete val="0"/>
        <c:axPos val="b"/>
        <c:numFmt formatCode="General" sourceLinked="1"/>
        <c:majorTickMark val="out"/>
        <c:minorTickMark val="none"/>
        <c:tickLblPos val="nextTo"/>
        <c:crossAx val="297840240"/>
        <c:crosses val="autoZero"/>
        <c:crossBetween val="midCat"/>
        <c:majorUnit val="2"/>
      </c:valAx>
      <c:valAx>
        <c:axId val="297840240"/>
        <c:scaling>
          <c:orientation val="minMax"/>
        </c:scaling>
        <c:delete val="0"/>
        <c:axPos val="l"/>
        <c:majorGridlines/>
        <c:numFmt formatCode="General" sourceLinked="1"/>
        <c:majorTickMark val="out"/>
        <c:minorTickMark val="none"/>
        <c:tickLblPos val="nextTo"/>
        <c:crossAx val="297837888"/>
        <c:crosses val="autoZero"/>
        <c:crossBetween val="midCat"/>
      </c:valAx>
    </c:plotArea>
    <c:legend>
      <c:legendPos val="r"/>
      <c:layout>
        <c:manualLayout>
          <c:xMode val="edge"/>
          <c:yMode val="edge"/>
          <c:x val="0.83746157413383437"/>
          <c:y val="0.55788621259012805"/>
          <c:w val="0.16253842586616563"/>
          <c:h val="7.6299212598425203E-2"/>
        </c:manualLayout>
      </c:layout>
      <c:overlay val="0"/>
    </c:legend>
    <c:plotVisOnly val="1"/>
    <c:dispBlanksAs val="gap"/>
    <c:showDLblsOverMax val="0"/>
  </c:chart>
  <c:spPr>
    <a:ln w="6350">
      <a:solidFill>
        <a:schemeClr val="tx1"/>
      </a:solidFill>
    </a:ln>
  </c:spPr>
  <c:txPr>
    <a:bodyPr/>
    <a:lstStyle/>
    <a:p>
      <a:pPr>
        <a:defRPr>
          <a:latin typeface="Times New Roman" pitchFamily="18" charset="0"/>
          <a:cs typeface="Times New Roman"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DDA1A-8990-4F18-8894-68140088690A}" type="doc">
      <dgm:prSet loTypeId="urn:microsoft.com/office/officeart/2005/8/layout/hProcess9" loCatId="process" qsTypeId="urn:microsoft.com/office/officeart/2005/8/quickstyle/simple1" qsCatId="simple" csTypeId="urn:microsoft.com/office/officeart/2005/8/colors/accent3_1" csCatId="accent3" phldr="1"/>
      <dgm:spPr/>
    </dgm:pt>
    <dgm:pt modelId="{97016858-D44A-4202-81B0-BD07EE0DB8CC}">
      <dgm:prSet phldrT="[Texto]" custT="1">
        <dgm:style>
          <a:lnRef idx="2">
            <a:schemeClr val="accent6"/>
          </a:lnRef>
          <a:fillRef idx="1">
            <a:schemeClr val="lt1"/>
          </a:fillRef>
          <a:effectRef idx="0">
            <a:schemeClr val="accent6"/>
          </a:effectRef>
          <a:fontRef idx="minor">
            <a:schemeClr val="dk1"/>
          </a:fontRef>
        </dgm:style>
      </dgm:prSet>
      <dgm:spPr/>
      <dgm:t>
        <a:bodyPr/>
        <a:lstStyle/>
        <a:p>
          <a:pPr algn="ctr"/>
          <a:r>
            <a:rPr lang="es-EC" sz="1800" dirty="0" smtClean="0">
              <a:latin typeface="Times New Roman" panose="02020603050405020304" pitchFamily="18" charset="0"/>
              <a:cs typeface="Times New Roman" panose="02020603050405020304" pitchFamily="18" charset="0"/>
            </a:rPr>
            <a:t>El término “</a:t>
          </a:r>
          <a:r>
            <a:rPr lang="es-EC" sz="1800" dirty="0" err="1" smtClean="0">
              <a:latin typeface="Times New Roman" panose="02020603050405020304" pitchFamily="18" charset="0"/>
              <a:cs typeface="Times New Roman" panose="02020603050405020304" pitchFamily="18" charset="0"/>
            </a:rPr>
            <a:t>geoestadística</a:t>
          </a:r>
          <a:r>
            <a:rPr lang="es-EC" sz="1800" dirty="0" smtClean="0">
              <a:latin typeface="Times New Roman" panose="02020603050405020304" pitchFamily="18" charset="0"/>
              <a:cs typeface="Times New Roman" panose="02020603050405020304" pitchFamily="18" charset="0"/>
            </a:rPr>
            <a:t>” fue expuesto por G. </a:t>
          </a:r>
          <a:r>
            <a:rPr lang="es-EC" sz="1800" dirty="0" err="1" smtClean="0">
              <a:latin typeface="Times New Roman" panose="02020603050405020304" pitchFamily="18" charset="0"/>
              <a:cs typeface="Times New Roman" panose="02020603050405020304" pitchFamily="18" charset="0"/>
            </a:rPr>
            <a:t>Matheron</a:t>
          </a:r>
          <a:r>
            <a:rPr lang="es-EC" sz="1800" dirty="0" smtClean="0">
              <a:latin typeface="Times New Roman" panose="02020603050405020304" pitchFamily="18" charset="0"/>
              <a:cs typeface="Times New Roman" panose="02020603050405020304" pitchFamily="18" charset="0"/>
            </a:rPr>
            <a:t> en los años 60</a:t>
          </a:r>
          <a:endParaRPr lang="en-US" sz="1800" dirty="0">
            <a:latin typeface="Times New Roman" panose="02020603050405020304" pitchFamily="18" charset="0"/>
            <a:cs typeface="Times New Roman" panose="02020603050405020304" pitchFamily="18" charset="0"/>
          </a:endParaRPr>
        </a:p>
      </dgm:t>
    </dgm:pt>
    <dgm:pt modelId="{138ACD04-470D-46CD-B808-CAA238124A58}" type="parTrans" cxnId="{6062492B-CE87-4BE0-9B16-97B4D73E2010}">
      <dgm:prSet/>
      <dgm:spPr/>
      <dgm:t>
        <a:bodyPr/>
        <a:lstStyle/>
        <a:p>
          <a:endParaRPr lang="en-US"/>
        </a:p>
      </dgm:t>
    </dgm:pt>
    <dgm:pt modelId="{F518D30D-B743-4A43-A819-DFF7A63410EC}" type="sibTrans" cxnId="{6062492B-CE87-4BE0-9B16-97B4D73E2010}">
      <dgm:prSet/>
      <dgm:spPr/>
      <dgm:t>
        <a:bodyPr/>
        <a:lstStyle/>
        <a:p>
          <a:endParaRPr lang="en-US"/>
        </a:p>
      </dgm:t>
    </dgm:pt>
    <dgm:pt modelId="{7AD50A38-0E47-4349-8E44-798DF884BA8E}">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800" dirty="0" smtClean="0">
              <a:latin typeface="Times New Roman" panose="02020603050405020304" pitchFamily="18" charset="0"/>
              <a:cs typeface="Times New Roman" panose="02020603050405020304" pitchFamily="18" charset="0"/>
            </a:rPr>
            <a:t>Rama de la estadística aplicada que se especializa en el análisis y la modelación de la variabilidad espacial en ciencias de la Tierra</a:t>
          </a:r>
          <a:endParaRPr lang="en-US" sz="1800" dirty="0">
            <a:latin typeface="Times New Roman" panose="02020603050405020304" pitchFamily="18" charset="0"/>
            <a:cs typeface="Times New Roman" panose="02020603050405020304" pitchFamily="18" charset="0"/>
          </a:endParaRPr>
        </a:p>
      </dgm:t>
    </dgm:pt>
    <dgm:pt modelId="{19DBC0B2-863F-4E87-98D6-9B7F125B0DC4}" type="parTrans" cxnId="{95B661CC-F42B-4B42-AEC6-FAA225E470FF}">
      <dgm:prSet/>
      <dgm:spPr/>
      <dgm:t>
        <a:bodyPr/>
        <a:lstStyle/>
        <a:p>
          <a:endParaRPr lang="en-US"/>
        </a:p>
      </dgm:t>
    </dgm:pt>
    <dgm:pt modelId="{C9B0E034-2940-498E-B9C7-39C5FE0B43C8}" type="sibTrans" cxnId="{95B661CC-F42B-4B42-AEC6-FAA225E470FF}">
      <dgm:prSet/>
      <dgm:spPr/>
      <dgm:t>
        <a:bodyPr/>
        <a:lstStyle/>
        <a:p>
          <a:endParaRPr lang="en-US"/>
        </a:p>
      </dgm:t>
    </dgm:pt>
    <dgm:pt modelId="{976002A7-F41F-40FB-8CB5-10C349E343A8}">
      <dgm:prSet phldrT="[Texto]">
        <dgm:style>
          <a:lnRef idx="2">
            <a:schemeClr val="accent6"/>
          </a:lnRef>
          <a:fillRef idx="1">
            <a:schemeClr val="lt1"/>
          </a:fillRef>
          <a:effectRef idx="0">
            <a:schemeClr val="accent6"/>
          </a:effectRef>
          <a:fontRef idx="minor">
            <a:schemeClr val="dk1"/>
          </a:fontRef>
        </dgm:style>
      </dgm:prSet>
      <dgm:spPr/>
      <dgm:t>
        <a:bodyPr/>
        <a:lstStyle/>
        <a:p>
          <a:r>
            <a:rPr lang="es-EC" dirty="0" smtClean="0">
              <a:latin typeface="Times New Roman" panose="02020603050405020304" pitchFamily="18" charset="0"/>
              <a:cs typeface="Times New Roman" panose="02020603050405020304" pitchFamily="18" charset="0"/>
            </a:rPr>
            <a:t>Es un conjunto de técnicas usadas para analizar y predecir valores de una propiedad distribuida en espacio o tiempo</a:t>
          </a:r>
          <a:endParaRPr lang="en-US" dirty="0">
            <a:latin typeface="Times New Roman" panose="02020603050405020304" pitchFamily="18" charset="0"/>
            <a:cs typeface="Times New Roman" panose="02020603050405020304" pitchFamily="18" charset="0"/>
          </a:endParaRPr>
        </a:p>
      </dgm:t>
    </dgm:pt>
    <dgm:pt modelId="{099C18C3-7029-41E5-8A05-D773EDCBFAC4}" type="parTrans" cxnId="{79F6729D-9EE8-467D-A1EB-1F766703BE7A}">
      <dgm:prSet/>
      <dgm:spPr/>
      <dgm:t>
        <a:bodyPr/>
        <a:lstStyle/>
        <a:p>
          <a:endParaRPr lang="en-US"/>
        </a:p>
      </dgm:t>
    </dgm:pt>
    <dgm:pt modelId="{EE94A097-10DB-4EE7-8D09-BA2C193E35F5}" type="sibTrans" cxnId="{79F6729D-9EE8-467D-A1EB-1F766703BE7A}">
      <dgm:prSet/>
      <dgm:spPr/>
      <dgm:t>
        <a:bodyPr/>
        <a:lstStyle/>
        <a:p>
          <a:endParaRPr lang="en-US"/>
        </a:p>
      </dgm:t>
    </dgm:pt>
    <dgm:pt modelId="{63C0122E-6EC9-493A-8465-E94A51300738}" type="pres">
      <dgm:prSet presAssocID="{06ADDA1A-8990-4F18-8894-68140088690A}" presName="CompostProcess" presStyleCnt="0">
        <dgm:presLayoutVars>
          <dgm:dir/>
          <dgm:resizeHandles val="exact"/>
        </dgm:presLayoutVars>
      </dgm:prSet>
      <dgm:spPr/>
    </dgm:pt>
    <dgm:pt modelId="{ADFFD963-155F-46CF-B0C5-F92EDF1D048B}" type="pres">
      <dgm:prSet presAssocID="{06ADDA1A-8990-4F18-8894-68140088690A}" presName="arrow" presStyleLbl="bgShp" presStyleIdx="0" presStyleCnt="1" custLinFactNeighborX="-215" custLinFactNeighborY="-8856">
        <dgm:style>
          <a:lnRef idx="1">
            <a:schemeClr val="accent4"/>
          </a:lnRef>
          <a:fillRef idx="2">
            <a:schemeClr val="accent4"/>
          </a:fillRef>
          <a:effectRef idx="1">
            <a:schemeClr val="accent4"/>
          </a:effectRef>
          <a:fontRef idx="minor">
            <a:schemeClr val="dk1"/>
          </a:fontRef>
        </dgm:style>
      </dgm:prSet>
      <dgm:spPr/>
    </dgm:pt>
    <dgm:pt modelId="{817FDD29-785D-46AF-B084-40DDE1735A18}" type="pres">
      <dgm:prSet presAssocID="{06ADDA1A-8990-4F18-8894-68140088690A}" presName="linearProcess" presStyleCnt="0"/>
      <dgm:spPr/>
    </dgm:pt>
    <dgm:pt modelId="{293E455D-5E25-47D8-A253-D7AFE3A51E07}" type="pres">
      <dgm:prSet presAssocID="{97016858-D44A-4202-81B0-BD07EE0DB8CC}" presName="textNode" presStyleLbl="node1" presStyleIdx="0" presStyleCnt="3" custScaleX="111111">
        <dgm:presLayoutVars>
          <dgm:bulletEnabled val="1"/>
        </dgm:presLayoutVars>
      </dgm:prSet>
      <dgm:spPr/>
      <dgm:t>
        <a:bodyPr/>
        <a:lstStyle/>
        <a:p>
          <a:endParaRPr lang="en-US"/>
        </a:p>
      </dgm:t>
    </dgm:pt>
    <dgm:pt modelId="{1F677FD7-082F-4E0B-BCD1-AD08FE1E010D}" type="pres">
      <dgm:prSet presAssocID="{F518D30D-B743-4A43-A819-DFF7A63410EC}" presName="sibTrans" presStyleCnt="0"/>
      <dgm:spPr/>
    </dgm:pt>
    <dgm:pt modelId="{426E41BB-4E62-40F9-9346-FB8DA760BCAD}" type="pres">
      <dgm:prSet presAssocID="{7AD50A38-0E47-4349-8E44-798DF884BA8E}" presName="textNode" presStyleLbl="node1" presStyleIdx="1" presStyleCnt="3" custScaleX="111111">
        <dgm:presLayoutVars>
          <dgm:bulletEnabled val="1"/>
        </dgm:presLayoutVars>
      </dgm:prSet>
      <dgm:spPr/>
      <dgm:t>
        <a:bodyPr/>
        <a:lstStyle/>
        <a:p>
          <a:endParaRPr lang="en-US"/>
        </a:p>
      </dgm:t>
    </dgm:pt>
    <dgm:pt modelId="{76FA1818-7AD9-4432-BDB6-C831603F6D5A}" type="pres">
      <dgm:prSet presAssocID="{C9B0E034-2940-498E-B9C7-39C5FE0B43C8}" presName="sibTrans" presStyleCnt="0"/>
      <dgm:spPr/>
    </dgm:pt>
    <dgm:pt modelId="{61985F69-9BEC-4C26-9DD7-D241A5A7E81B}" type="pres">
      <dgm:prSet presAssocID="{976002A7-F41F-40FB-8CB5-10C349E343A8}" presName="textNode" presStyleLbl="node1" presStyleIdx="2" presStyleCnt="3" custScaleX="111111">
        <dgm:presLayoutVars>
          <dgm:bulletEnabled val="1"/>
        </dgm:presLayoutVars>
      </dgm:prSet>
      <dgm:spPr/>
      <dgm:t>
        <a:bodyPr/>
        <a:lstStyle/>
        <a:p>
          <a:endParaRPr lang="en-US"/>
        </a:p>
      </dgm:t>
    </dgm:pt>
  </dgm:ptLst>
  <dgm:cxnLst>
    <dgm:cxn modelId="{9F737239-4564-4921-995A-852AD59B5D05}" type="presOf" srcId="{976002A7-F41F-40FB-8CB5-10C349E343A8}" destId="{61985F69-9BEC-4C26-9DD7-D241A5A7E81B}" srcOrd="0" destOrd="0" presId="urn:microsoft.com/office/officeart/2005/8/layout/hProcess9"/>
    <dgm:cxn modelId="{79F6729D-9EE8-467D-A1EB-1F766703BE7A}" srcId="{06ADDA1A-8990-4F18-8894-68140088690A}" destId="{976002A7-F41F-40FB-8CB5-10C349E343A8}" srcOrd="2" destOrd="0" parTransId="{099C18C3-7029-41E5-8A05-D773EDCBFAC4}" sibTransId="{EE94A097-10DB-4EE7-8D09-BA2C193E35F5}"/>
    <dgm:cxn modelId="{0C988E15-E825-467B-94F8-A36DB03581B5}" type="presOf" srcId="{7AD50A38-0E47-4349-8E44-798DF884BA8E}" destId="{426E41BB-4E62-40F9-9346-FB8DA760BCAD}" srcOrd="0" destOrd="0" presId="urn:microsoft.com/office/officeart/2005/8/layout/hProcess9"/>
    <dgm:cxn modelId="{1C1AF67B-84D4-4C87-A680-C0ED31ADDD7F}" type="presOf" srcId="{97016858-D44A-4202-81B0-BD07EE0DB8CC}" destId="{293E455D-5E25-47D8-A253-D7AFE3A51E07}" srcOrd="0" destOrd="0" presId="urn:microsoft.com/office/officeart/2005/8/layout/hProcess9"/>
    <dgm:cxn modelId="{6062492B-CE87-4BE0-9B16-97B4D73E2010}" srcId="{06ADDA1A-8990-4F18-8894-68140088690A}" destId="{97016858-D44A-4202-81B0-BD07EE0DB8CC}" srcOrd="0" destOrd="0" parTransId="{138ACD04-470D-46CD-B808-CAA238124A58}" sibTransId="{F518D30D-B743-4A43-A819-DFF7A63410EC}"/>
    <dgm:cxn modelId="{846D5F5B-248E-441E-A919-F8930E4BE8BB}" type="presOf" srcId="{06ADDA1A-8990-4F18-8894-68140088690A}" destId="{63C0122E-6EC9-493A-8465-E94A51300738}" srcOrd="0" destOrd="0" presId="urn:microsoft.com/office/officeart/2005/8/layout/hProcess9"/>
    <dgm:cxn modelId="{95B661CC-F42B-4B42-AEC6-FAA225E470FF}" srcId="{06ADDA1A-8990-4F18-8894-68140088690A}" destId="{7AD50A38-0E47-4349-8E44-798DF884BA8E}" srcOrd="1" destOrd="0" parTransId="{19DBC0B2-863F-4E87-98D6-9B7F125B0DC4}" sibTransId="{C9B0E034-2940-498E-B9C7-39C5FE0B43C8}"/>
    <dgm:cxn modelId="{BEDF604A-F857-4F5C-A0B2-0BA3BC1D2344}" type="presParOf" srcId="{63C0122E-6EC9-493A-8465-E94A51300738}" destId="{ADFFD963-155F-46CF-B0C5-F92EDF1D048B}" srcOrd="0" destOrd="0" presId="urn:microsoft.com/office/officeart/2005/8/layout/hProcess9"/>
    <dgm:cxn modelId="{D2AB291D-62AB-42BC-B3A6-B53809F8B996}" type="presParOf" srcId="{63C0122E-6EC9-493A-8465-E94A51300738}" destId="{817FDD29-785D-46AF-B084-40DDE1735A18}" srcOrd="1" destOrd="0" presId="urn:microsoft.com/office/officeart/2005/8/layout/hProcess9"/>
    <dgm:cxn modelId="{5CAD6A4B-FE6C-4EA5-BE02-14D2A8DA34C5}" type="presParOf" srcId="{817FDD29-785D-46AF-B084-40DDE1735A18}" destId="{293E455D-5E25-47D8-A253-D7AFE3A51E07}" srcOrd="0" destOrd="0" presId="urn:microsoft.com/office/officeart/2005/8/layout/hProcess9"/>
    <dgm:cxn modelId="{B80B4F3B-0C38-4D0C-B2C6-DF933C6FBBE3}" type="presParOf" srcId="{817FDD29-785D-46AF-B084-40DDE1735A18}" destId="{1F677FD7-082F-4E0B-BCD1-AD08FE1E010D}" srcOrd="1" destOrd="0" presId="urn:microsoft.com/office/officeart/2005/8/layout/hProcess9"/>
    <dgm:cxn modelId="{BCB01DB8-D9B2-4F4E-8AB0-16935726B721}" type="presParOf" srcId="{817FDD29-785D-46AF-B084-40DDE1735A18}" destId="{426E41BB-4E62-40F9-9346-FB8DA760BCAD}" srcOrd="2" destOrd="0" presId="urn:microsoft.com/office/officeart/2005/8/layout/hProcess9"/>
    <dgm:cxn modelId="{F76FB4C1-F713-42B5-BCAC-3B47AA596DE2}" type="presParOf" srcId="{817FDD29-785D-46AF-B084-40DDE1735A18}" destId="{76FA1818-7AD9-4432-BDB6-C831603F6D5A}" srcOrd="3" destOrd="0" presId="urn:microsoft.com/office/officeart/2005/8/layout/hProcess9"/>
    <dgm:cxn modelId="{82B93E1B-ABA4-4F01-9807-94845BB996AB}" type="presParOf" srcId="{817FDD29-785D-46AF-B084-40DDE1735A18}" destId="{61985F69-9BEC-4C26-9DD7-D241A5A7E81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094F2-C87F-454C-B739-A7B7089DE035}"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F00C4573-C8C6-4509-A769-705D4D05FADE}">
      <dgm:prSet phldrT="[Texto]" custT="1"/>
      <dgm:spPr/>
      <dgm:t>
        <a:bodyPr/>
        <a:lstStyle/>
        <a:p>
          <a:r>
            <a:rPr lang="en-US" sz="1800" dirty="0" smtClean="0">
              <a:latin typeface="Times New Roman" panose="02020603050405020304" pitchFamily="18" charset="0"/>
              <a:cs typeface="Times New Roman" panose="02020603050405020304" pitchFamily="18" charset="0"/>
            </a:rPr>
            <a:t>1</a:t>
          </a:r>
          <a:endParaRPr lang="en-US" sz="1800" dirty="0">
            <a:latin typeface="Times New Roman" panose="02020603050405020304" pitchFamily="18" charset="0"/>
            <a:cs typeface="Times New Roman" panose="02020603050405020304" pitchFamily="18" charset="0"/>
          </a:endParaRPr>
        </a:p>
      </dgm:t>
    </dgm:pt>
    <dgm:pt modelId="{8F65611B-B320-4A15-94FE-1AC42E1C3966}" type="parTrans" cxnId="{1D14BA57-FD0A-4E15-AF55-7863F1D07D8B}">
      <dgm:prSet/>
      <dgm:spPr/>
      <dgm:t>
        <a:bodyPr/>
        <a:lstStyle/>
        <a:p>
          <a:endParaRPr lang="en-US" sz="1800">
            <a:latin typeface="Times New Roman" panose="02020603050405020304" pitchFamily="18" charset="0"/>
            <a:cs typeface="Times New Roman" panose="02020603050405020304" pitchFamily="18" charset="0"/>
          </a:endParaRPr>
        </a:p>
      </dgm:t>
    </dgm:pt>
    <dgm:pt modelId="{7A1C864B-B975-4C3B-BC42-13F997C068DD}" type="sibTrans" cxnId="{1D14BA57-FD0A-4E15-AF55-7863F1D07D8B}">
      <dgm:prSet custT="1"/>
      <dgm:spPr/>
      <dgm:t>
        <a:bodyPr/>
        <a:lstStyle/>
        <a:p>
          <a:endParaRPr lang="en-US" sz="1800">
            <a:latin typeface="Times New Roman" panose="02020603050405020304" pitchFamily="18" charset="0"/>
            <a:cs typeface="Times New Roman" panose="02020603050405020304" pitchFamily="18" charset="0"/>
          </a:endParaRPr>
        </a:p>
      </dgm:t>
    </dgm:pt>
    <dgm:pt modelId="{7A8940D0-507D-411F-B7D7-D6DC586757A3}">
      <dgm:prSet phldrT="[Texto]" custT="1"/>
      <dgm:spPr/>
      <dgm:t>
        <a:bodyPr/>
        <a:lstStyle/>
        <a:p>
          <a:r>
            <a:rPr lang="en-US" sz="1600" dirty="0" smtClean="0">
              <a:latin typeface="Times New Roman" panose="02020603050405020304" pitchFamily="18" charset="0"/>
              <a:cs typeface="Times New Roman" panose="02020603050405020304" pitchFamily="18" charset="0"/>
            </a:rPr>
            <a:t>ANÁLISIS EXPLORATORIO DE DATOS</a:t>
          </a:r>
          <a:endParaRPr lang="en-US" sz="1600" dirty="0">
            <a:latin typeface="Times New Roman" panose="02020603050405020304" pitchFamily="18" charset="0"/>
            <a:cs typeface="Times New Roman" panose="02020603050405020304" pitchFamily="18" charset="0"/>
          </a:endParaRPr>
        </a:p>
      </dgm:t>
    </dgm:pt>
    <dgm:pt modelId="{922DC0B9-087C-42E7-92B3-FE33C2AF932B}" type="parTrans" cxnId="{8F5E2139-4A1C-46A7-8932-FE240840377C}">
      <dgm:prSet/>
      <dgm:spPr/>
      <dgm:t>
        <a:bodyPr/>
        <a:lstStyle/>
        <a:p>
          <a:endParaRPr lang="en-US" sz="1800">
            <a:latin typeface="Times New Roman" panose="02020603050405020304" pitchFamily="18" charset="0"/>
            <a:cs typeface="Times New Roman" panose="02020603050405020304" pitchFamily="18" charset="0"/>
          </a:endParaRPr>
        </a:p>
      </dgm:t>
    </dgm:pt>
    <dgm:pt modelId="{E9316A2C-A285-4D05-8F19-7D65336670FD}" type="sibTrans" cxnId="{8F5E2139-4A1C-46A7-8932-FE240840377C}">
      <dgm:prSet/>
      <dgm:spPr/>
      <dgm:t>
        <a:bodyPr/>
        <a:lstStyle/>
        <a:p>
          <a:endParaRPr lang="en-US" sz="1800">
            <a:latin typeface="Times New Roman" panose="02020603050405020304" pitchFamily="18" charset="0"/>
            <a:cs typeface="Times New Roman" panose="02020603050405020304" pitchFamily="18" charset="0"/>
          </a:endParaRPr>
        </a:p>
      </dgm:t>
    </dgm:pt>
    <dgm:pt modelId="{02EC6D7E-9052-4E4E-AD16-D8FFF45F5CCF}">
      <dgm:prSet phldrT="[Texto]" custT="1"/>
      <dgm:spPr/>
      <dgm:t>
        <a:bodyPr/>
        <a:lstStyle/>
        <a:p>
          <a:r>
            <a:rPr lang="en-US" sz="1800" dirty="0" smtClean="0">
              <a:latin typeface="Times New Roman" panose="02020603050405020304" pitchFamily="18" charset="0"/>
              <a:cs typeface="Times New Roman" panose="02020603050405020304" pitchFamily="18" charset="0"/>
            </a:rPr>
            <a:t>2</a:t>
          </a:r>
          <a:endParaRPr lang="en-US" sz="1800" dirty="0">
            <a:latin typeface="Times New Roman" panose="02020603050405020304" pitchFamily="18" charset="0"/>
            <a:cs typeface="Times New Roman" panose="02020603050405020304" pitchFamily="18" charset="0"/>
          </a:endParaRPr>
        </a:p>
      </dgm:t>
    </dgm:pt>
    <dgm:pt modelId="{A87E4799-5489-4964-9C99-63D088F9C493}" type="parTrans" cxnId="{C2F966FC-DE96-4B73-B47F-7CDC50FFBD1F}">
      <dgm:prSet/>
      <dgm:spPr/>
      <dgm:t>
        <a:bodyPr/>
        <a:lstStyle/>
        <a:p>
          <a:endParaRPr lang="en-US" sz="1800">
            <a:latin typeface="Times New Roman" panose="02020603050405020304" pitchFamily="18" charset="0"/>
            <a:cs typeface="Times New Roman" panose="02020603050405020304" pitchFamily="18" charset="0"/>
          </a:endParaRPr>
        </a:p>
      </dgm:t>
    </dgm:pt>
    <dgm:pt modelId="{7CE46BBA-09EA-4A13-A892-1708541B6C43}" type="sibTrans" cxnId="{C2F966FC-DE96-4B73-B47F-7CDC50FFBD1F}">
      <dgm:prSet custT="1"/>
      <dgm:spPr/>
      <dgm:t>
        <a:bodyPr/>
        <a:lstStyle/>
        <a:p>
          <a:endParaRPr lang="en-US" sz="1800">
            <a:latin typeface="Times New Roman" panose="02020603050405020304" pitchFamily="18" charset="0"/>
            <a:cs typeface="Times New Roman" panose="02020603050405020304" pitchFamily="18" charset="0"/>
          </a:endParaRPr>
        </a:p>
      </dgm:t>
    </dgm:pt>
    <dgm:pt modelId="{E45CC265-DD9F-465F-BBBD-81F31F56A238}">
      <dgm:prSet phldrT="[Texto]" custT="1"/>
      <dgm:spPr/>
      <dgm:t>
        <a:bodyPr/>
        <a:lstStyle/>
        <a:p>
          <a:r>
            <a:rPr lang="en-US" sz="1600" dirty="0" smtClean="0">
              <a:latin typeface="Times New Roman" panose="02020603050405020304" pitchFamily="18" charset="0"/>
              <a:cs typeface="Times New Roman" panose="02020603050405020304" pitchFamily="18" charset="0"/>
            </a:rPr>
            <a:t>ANÁLISIS ESTRUCTURAL</a:t>
          </a:r>
          <a:endParaRPr lang="en-US" sz="1600" dirty="0">
            <a:latin typeface="Times New Roman" panose="02020603050405020304" pitchFamily="18" charset="0"/>
            <a:cs typeface="Times New Roman" panose="02020603050405020304" pitchFamily="18" charset="0"/>
          </a:endParaRPr>
        </a:p>
      </dgm:t>
    </dgm:pt>
    <dgm:pt modelId="{3966019D-6968-4E1A-8351-29AA4E96BA06}" type="parTrans" cxnId="{1AEAB152-6493-478E-A9AB-EE351AA6A3D2}">
      <dgm:prSet/>
      <dgm:spPr/>
      <dgm:t>
        <a:bodyPr/>
        <a:lstStyle/>
        <a:p>
          <a:endParaRPr lang="en-US" sz="1800">
            <a:latin typeface="Times New Roman" panose="02020603050405020304" pitchFamily="18" charset="0"/>
            <a:cs typeface="Times New Roman" panose="02020603050405020304" pitchFamily="18" charset="0"/>
          </a:endParaRPr>
        </a:p>
      </dgm:t>
    </dgm:pt>
    <dgm:pt modelId="{D14F88EF-500D-4999-8234-81018061B7CF}" type="sibTrans" cxnId="{1AEAB152-6493-478E-A9AB-EE351AA6A3D2}">
      <dgm:prSet/>
      <dgm:spPr/>
      <dgm:t>
        <a:bodyPr/>
        <a:lstStyle/>
        <a:p>
          <a:endParaRPr lang="en-US" sz="1800">
            <a:latin typeface="Times New Roman" panose="02020603050405020304" pitchFamily="18" charset="0"/>
            <a:cs typeface="Times New Roman" panose="02020603050405020304" pitchFamily="18" charset="0"/>
          </a:endParaRPr>
        </a:p>
      </dgm:t>
    </dgm:pt>
    <dgm:pt modelId="{5074147F-7994-4523-AF96-6DF657DA30CA}">
      <dgm:prSet phldrT="[Texto]" custT="1"/>
      <dgm:spPr/>
      <dgm:t>
        <a:bodyPr/>
        <a:lstStyle/>
        <a:p>
          <a:r>
            <a:rPr lang="en-US" sz="1800" dirty="0" smtClean="0">
              <a:latin typeface="Times New Roman" panose="02020603050405020304" pitchFamily="18" charset="0"/>
              <a:cs typeface="Times New Roman" panose="02020603050405020304" pitchFamily="18" charset="0"/>
            </a:rPr>
            <a:t>3</a:t>
          </a:r>
          <a:endParaRPr lang="en-US" sz="1800" dirty="0">
            <a:latin typeface="Times New Roman" panose="02020603050405020304" pitchFamily="18" charset="0"/>
            <a:cs typeface="Times New Roman" panose="02020603050405020304" pitchFamily="18" charset="0"/>
          </a:endParaRPr>
        </a:p>
      </dgm:t>
    </dgm:pt>
    <dgm:pt modelId="{C8A7FB05-EF25-4F73-AFA4-E3F866F0B473}" type="parTrans" cxnId="{7117FBBE-F3C5-4224-9BCC-E0994DF3AE25}">
      <dgm:prSet/>
      <dgm:spPr/>
      <dgm:t>
        <a:bodyPr/>
        <a:lstStyle/>
        <a:p>
          <a:endParaRPr lang="en-US" sz="1800">
            <a:latin typeface="Times New Roman" panose="02020603050405020304" pitchFamily="18" charset="0"/>
            <a:cs typeface="Times New Roman" panose="02020603050405020304" pitchFamily="18" charset="0"/>
          </a:endParaRPr>
        </a:p>
      </dgm:t>
    </dgm:pt>
    <dgm:pt modelId="{E78FC352-8CE8-4473-B35E-B0F14FD766E8}" type="sibTrans" cxnId="{7117FBBE-F3C5-4224-9BCC-E0994DF3AE25}">
      <dgm:prSet/>
      <dgm:spPr/>
      <dgm:t>
        <a:bodyPr/>
        <a:lstStyle/>
        <a:p>
          <a:endParaRPr lang="en-US" sz="1800">
            <a:latin typeface="Times New Roman" panose="02020603050405020304" pitchFamily="18" charset="0"/>
            <a:cs typeface="Times New Roman" panose="02020603050405020304" pitchFamily="18" charset="0"/>
          </a:endParaRPr>
        </a:p>
      </dgm:t>
    </dgm:pt>
    <dgm:pt modelId="{843003E5-4814-440C-9172-F88A21D56DC9}">
      <dgm:prSet phldrT="[Texto]" custT="1"/>
      <dgm:spPr/>
      <dgm:t>
        <a:bodyPr/>
        <a:lstStyle/>
        <a:p>
          <a:r>
            <a:rPr lang="en-US" sz="1600" dirty="0" smtClean="0">
              <a:latin typeface="Times New Roman" panose="02020603050405020304" pitchFamily="18" charset="0"/>
              <a:cs typeface="Times New Roman" panose="02020603050405020304" pitchFamily="18" charset="0"/>
            </a:rPr>
            <a:t>PREDICCIÓN</a:t>
          </a:r>
          <a:endParaRPr lang="en-US" sz="1600" dirty="0">
            <a:latin typeface="Times New Roman" panose="02020603050405020304" pitchFamily="18" charset="0"/>
            <a:cs typeface="Times New Roman" panose="02020603050405020304" pitchFamily="18" charset="0"/>
          </a:endParaRPr>
        </a:p>
      </dgm:t>
    </dgm:pt>
    <dgm:pt modelId="{729313FC-3A05-4519-B241-240D2FD785A9}" type="parTrans" cxnId="{787976B1-C16C-491A-9B23-3E4701055A30}">
      <dgm:prSet/>
      <dgm:spPr/>
      <dgm:t>
        <a:bodyPr/>
        <a:lstStyle/>
        <a:p>
          <a:endParaRPr lang="en-US" sz="1800">
            <a:latin typeface="Times New Roman" panose="02020603050405020304" pitchFamily="18" charset="0"/>
            <a:cs typeface="Times New Roman" panose="02020603050405020304" pitchFamily="18" charset="0"/>
          </a:endParaRPr>
        </a:p>
      </dgm:t>
    </dgm:pt>
    <dgm:pt modelId="{7E95B96C-2C9A-42E1-9A56-77CF527EC4F5}" type="sibTrans" cxnId="{787976B1-C16C-491A-9B23-3E4701055A30}">
      <dgm:prSet/>
      <dgm:spPr/>
      <dgm:t>
        <a:bodyPr/>
        <a:lstStyle/>
        <a:p>
          <a:endParaRPr lang="en-US" sz="1800">
            <a:latin typeface="Times New Roman" panose="02020603050405020304" pitchFamily="18" charset="0"/>
            <a:cs typeface="Times New Roman" panose="02020603050405020304" pitchFamily="18" charset="0"/>
          </a:endParaRPr>
        </a:p>
      </dgm:t>
    </dgm:pt>
    <dgm:pt modelId="{2C9F548F-2E62-4F3E-8CCB-574BE45EC1AF}" type="pres">
      <dgm:prSet presAssocID="{E18094F2-C87F-454C-B739-A7B7089DE035}" presName="linearFlow" presStyleCnt="0">
        <dgm:presLayoutVars>
          <dgm:dir/>
          <dgm:animLvl val="lvl"/>
          <dgm:resizeHandles val="exact"/>
        </dgm:presLayoutVars>
      </dgm:prSet>
      <dgm:spPr/>
      <dgm:t>
        <a:bodyPr/>
        <a:lstStyle/>
        <a:p>
          <a:endParaRPr lang="en-US"/>
        </a:p>
      </dgm:t>
    </dgm:pt>
    <dgm:pt modelId="{5FE71638-474E-47ED-B661-1B8544F5FAEF}" type="pres">
      <dgm:prSet presAssocID="{F00C4573-C8C6-4509-A769-705D4D05FADE}" presName="composite" presStyleCnt="0"/>
      <dgm:spPr/>
    </dgm:pt>
    <dgm:pt modelId="{DFFAEB0B-7F52-4154-99FF-4FD43208B091}" type="pres">
      <dgm:prSet presAssocID="{F00C4573-C8C6-4509-A769-705D4D05FADE}" presName="parTx" presStyleLbl="node1" presStyleIdx="0" presStyleCnt="3">
        <dgm:presLayoutVars>
          <dgm:chMax val="0"/>
          <dgm:chPref val="0"/>
          <dgm:bulletEnabled val="1"/>
        </dgm:presLayoutVars>
      </dgm:prSet>
      <dgm:spPr/>
      <dgm:t>
        <a:bodyPr/>
        <a:lstStyle/>
        <a:p>
          <a:endParaRPr lang="en-US"/>
        </a:p>
      </dgm:t>
    </dgm:pt>
    <dgm:pt modelId="{5B94DD2B-22FC-469F-BD63-6897E8065854}" type="pres">
      <dgm:prSet presAssocID="{F00C4573-C8C6-4509-A769-705D4D05FADE}" presName="parSh" presStyleLbl="node1" presStyleIdx="0" presStyleCnt="3" custScaleY="78973"/>
      <dgm:spPr/>
      <dgm:t>
        <a:bodyPr/>
        <a:lstStyle/>
        <a:p>
          <a:endParaRPr lang="en-US"/>
        </a:p>
      </dgm:t>
    </dgm:pt>
    <dgm:pt modelId="{F58C4622-00CB-47CE-AEE6-61D9684397D7}" type="pres">
      <dgm:prSet presAssocID="{F00C4573-C8C6-4509-A769-705D4D05FADE}" presName="desTx" presStyleLbl="fgAcc1" presStyleIdx="0" presStyleCnt="3" custScaleX="116546" custScaleY="24242" custLinFactNeighborX="-899" custLinFactNeighborY="-34646">
        <dgm:presLayoutVars>
          <dgm:bulletEnabled val="1"/>
        </dgm:presLayoutVars>
      </dgm:prSet>
      <dgm:spPr/>
      <dgm:t>
        <a:bodyPr/>
        <a:lstStyle/>
        <a:p>
          <a:endParaRPr lang="en-US"/>
        </a:p>
      </dgm:t>
    </dgm:pt>
    <dgm:pt modelId="{F98C3BE1-7B03-4628-BF42-F9871E400BA6}" type="pres">
      <dgm:prSet presAssocID="{7A1C864B-B975-4C3B-BC42-13F997C068DD}" presName="sibTrans" presStyleLbl="sibTrans2D1" presStyleIdx="0" presStyleCnt="2"/>
      <dgm:spPr/>
      <dgm:t>
        <a:bodyPr/>
        <a:lstStyle/>
        <a:p>
          <a:endParaRPr lang="en-US"/>
        </a:p>
      </dgm:t>
    </dgm:pt>
    <dgm:pt modelId="{DE2A85CF-FE4D-420C-8BCA-8EDF813B7B68}" type="pres">
      <dgm:prSet presAssocID="{7A1C864B-B975-4C3B-BC42-13F997C068DD}" presName="connTx" presStyleLbl="sibTrans2D1" presStyleIdx="0" presStyleCnt="2"/>
      <dgm:spPr/>
      <dgm:t>
        <a:bodyPr/>
        <a:lstStyle/>
        <a:p>
          <a:endParaRPr lang="en-US"/>
        </a:p>
      </dgm:t>
    </dgm:pt>
    <dgm:pt modelId="{17CED8DC-F14C-4D11-A007-0497063F3639}" type="pres">
      <dgm:prSet presAssocID="{02EC6D7E-9052-4E4E-AD16-D8FFF45F5CCF}" presName="composite" presStyleCnt="0"/>
      <dgm:spPr/>
    </dgm:pt>
    <dgm:pt modelId="{064E9959-20D1-437C-B768-A5FCF33A1E3D}" type="pres">
      <dgm:prSet presAssocID="{02EC6D7E-9052-4E4E-AD16-D8FFF45F5CCF}" presName="parTx" presStyleLbl="node1" presStyleIdx="0" presStyleCnt="3">
        <dgm:presLayoutVars>
          <dgm:chMax val="0"/>
          <dgm:chPref val="0"/>
          <dgm:bulletEnabled val="1"/>
        </dgm:presLayoutVars>
      </dgm:prSet>
      <dgm:spPr/>
      <dgm:t>
        <a:bodyPr/>
        <a:lstStyle/>
        <a:p>
          <a:endParaRPr lang="en-US"/>
        </a:p>
      </dgm:t>
    </dgm:pt>
    <dgm:pt modelId="{377F1DD0-2598-45D8-8C12-03822B730F59}" type="pres">
      <dgm:prSet presAssocID="{02EC6D7E-9052-4E4E-AD16-D8FFF45F5CCF}" presName="parSh" presStyleLbl="node1" presStyleIdx="1" presStyleCnt="3" custScaleY="78973"/>
      <dgm:spPr/>
      <dgm:t>
        <a:bodyPr/>
        <a:lstStyle/>
        <a:p>
          <a:endParaRPr lang="en-US"/>
        </a:p>
      </dgm:t>
    </dgm:pt>
    <dgm:pt modelId="{E6FC1A46-94A0-45E4-AB54-1C6D3210BD62}" type="pres">
      <dgm:prSet presAssocID="{02EC6D7E-9052-4E4E-AD16-D8FFF45F5CCF}" presName="desTx" presStyleLbl="fgAcc1" presStyleIdx="1" presStyleCnt="3" custScaleX="116546" custScaleY="24242" custLinFactNeighborX="-899" custLinFactNeighborY="-34646">
        <dgm:presLayoutVars>
          <dgm:bulletEnabled val="1"/>
        </dgm:presLayoutVars>
      </dgm:prSet>
      <dgm:spPr/>
      <dgm:t>
        <a:bodyPr/>
        <a:lstStyle/>
        <a:p>
          <a:endParaRPr lang="en-US"/>
        </a:p>
      </dgm:t>
    </dgm:pt>
    <dgm:pt modelId="{99615FD9-6E14-4AA4-B8D3-3AAA5D49D40D}" type="pres">
      <dgm:prSet presAssocID="{7CE46BBA-09EA-4A13-A892-1708541B6C43}" presName="sibTrans" presStyleLbl="sibTrans2D1" presStyleIdx="1" presStyleCnt="2"/>
      <dgm:spPr/>
      <dgm:t>
        <a:bodyPr/>
        <a:lstStyle/>
        <a:p>
          <a:endParaRPr lang="en-US"/>
        </a:p>
      </dgm:t>
    </dgm:pt>
    <dgm:pt modelId="{910A8A5C-29FF-476A-94D3-83E11C78051B}" type="pres">
      <dgm:prSet presAssocID="{7CE46BBA-09EA-4A13-A892-1708541B6C43}" presName="connTx" presStyleLbl="sibTrans2D1" presStyleIdx="1" presStyleCnt="2"/>
      <dgm:spPr/>
      <dgm:t>
        <a:bodyPr/>
        <a:lstStyle/>
        <a:p>
          <a:endParaRPr lang="en-US"/>
        </a:p>
      </dgm:t>
    </dgm:pt>
    <dgm:pt modelId="{3F0D299C-EE7A-4452-A642-CBAA80CC0152}" type="pres">
      <dgm:prSet presAssocID="{5074147F-7994-4523-AF96-6DF657DA30CA}" presName="composite" presStyleCnt="0"/>
      <dgm:spPr/>
    </dgm:pt>
    <dgm:pt modelId="{E3DB9199-DC8A-4F23-AC82-83896CD2FDC7}" type="pres">
      <dgm:prSet presAssocID="{5074147F-7994-4523-AF96-6DF657DA30CA}" presName="parTx" presStyleLbl="node1" presStyleIdx="1" presStyleCnt="3">
        <dgm:presLayoutVars>
          <dgm:chMax val="0"/>
          <dgm:chPref val="0"/>
          <dgm:bulletEnabled val="1"/>
        </dgm:presLayoutVars>
      </dgm:prSet>
      <dgm:spPr/>
      <dgm:t>
        <a:bodyPr/>
        <a:lstStyle/>
        <a:p>
          <a:endParaRPr lang="en-US"/>
        </a:p>
      </dgm:t>
    </dgm:pt>
    <dgm:pt modelId="{46037DFE-917B-49FD-AAA0-C33B927D6367}" type="pres">
      <dgm:prSet presAssocID="{5074147F-7994-4523-AF96-6DF657DA30CA}" presName="parSh" presStyleLbl="node1" presStyleIdx="2" presStyleCnt="3" custScaleY="78973"/>
      <dgm:spPr/>
      <dgm:t>
        <a:bodyPr/>
        <a:lstStyle/>
        <a:p>
          <a:endParaRPr lang="en-US"/>
        </a:p>
      </dgm:t>
    </dgm:pt>
    <dgm:pt modelId="{93F35F1A-07F4-4D4B-AE5A-CF9F7011BE6E}" type="pres">
      <dgm:prSet presAssocID="{5074147F-7994-4523-AF96-6DF657DA30CA}" presName="desTx" presStyleLbl="fgAcc1" presStyleIdx="2" presStyleCnt="3" custScaleX="116546" custScaleY="24242" custLinFactNeighborX="-899" custLinFactNeighborY="-34646">
        <dgm:presLayoutVars>
          <dgm:bulletEnabled val="1"/>
        </dgm:presLayoutVars>
      </dgm:prSet>
      <dgm:spPr/>
      <dgm:t>
        <a:bodyPr/>
        <a:lstStyle/>
        <a:p>
          <a:endParaRPr lang="en-US"/>
        </a:p>
      </dgm:t>
    </dgm:pt>
  </dgm:ptLst>
  <dgm:cxnLst>
    <dgm:cxn modelId="{ACFD2A65-ECF4-4B7A-9BDD-2706413FC0A8}" type="presOf" srcId="{02EC6D7E-9052-4E4E-AD16-D8FFF45F5CCF}" destId="{064E9959-20D1-437C-B768-A5FCF33A1E3D}" srcOrd="0" destOrd="0" presId="urn:microsoft.com/office/officeart/2005/8/layout/process3"/>
    <dgm:cxn modelId="{D945C102-C350-462A-958B-CBF2C64B5773}" type="presOf" srcId="{E45CC265-DD9F-465F-BBBD-81F31F56A238}" destId="{E6FC1A46-94A0-45E4-AB54-1C6D3210BD62}" srcOrd="0" destOrd="0" presId="urn:microsoft.com/office/officeart/2005/8/layout/process3"/>
    <dgm:cxn modelId="{787976B1-C16C-491A-9B23-3E4701055A30}" srcId="{5074147F-7994-4523-AF96-6DF657DA30CA}" destId="{843003E5-4814-440C-9172-F88A21D56DC9}" srcOrd="0" destOrd="0" parTransId="{729313FC-3A05-4519-B241-240D2FD785A9}" sibTransId="{7E95B96C-2C9A-42E1-9A56-77CF527EC4F5}"/>
    <dgm:cxn modelId="{4A9E396E-75A9-4EBB-B305-9A6F88D8582A}" type="presOf" srcId="{F00C4573-C8C6-4509-A769-705D4D05FADE}" destId="{5B94DD2B-22FC-469F-BD63-6897E8065854}" srcOrd="1" destOrd="0" presId="urn:microsoft.com/office/officeart/2005/8/layout/process3"/>
    <dgm:cxn modelId="{CBA18C37-4E9B-41D3-A485-F7F6BF5A5EF3}" type="presOf" srcId="{5074147F-7994-4523-AF96-6DF657DA30CA}" destId="{46037DFE-917B-49FD-AAA0-C33B927D6367}" srcOrd="1" destOrd="0" presId="urn:microsoft.com/office/officeart/2005/8/layout/process3"/>
    <dgm:cxn modelId="{AF0C58B3-A816-44A0-9A8A-D092044290E1}" type="presOf" srcId="{F00C4573-C8C6-4509-A769-705D4D05FADE}" destId="{DFFAEB0B-7F52-4154-99FF-4FD43208B091}" srcOrd="0" destOrd="0" presId="urn:microsoft.com/office/officeart/2005/8/layout/process3"/>
    <dgm:cxn modelId="{C2F966FC-DE96-4B73-B47F-7CDC50FFBD1F}" srcId="{E18094F2-C87F-454C-B739-A7B7089DE035}" destId="{02EC6D7E-9052-4E4E-AD16-D8FFF45F5CCF}" srcOrd="1" destOrd="0" parTransId="{A87E4799-5489-4964-9C99-63D088F9C493}" sibTransId="{7CE46BBA-09EA-4A13-A892-1708541B6C43}"/>
    <dgm:cxn modelId="{302E7A19-7C5A-4D35-9476-783338EF70C6}" type="presOf" srcId="{7CE46BBA-09EA-4A13-A892-1708541B6C43}" destId="{99615FD9-6E14-4AA4-B8D3-3AAA5D49D40D}" srcOrd="0" destOrd="0" presId="urn:microsoft.com/office/officeart/2005/8/layout/process3"/>
    <dgm:cxn modelId="{1D14BA57-FD0A-4E15-AF55-7863F1D07D8B}" srcId="{E18094F2-C87F-454C-B739-A7B7089DE035}" destId="{F00C4573-C8C6-4509-A769-705D4D05FADE}" srcOrd="0" destOrd="0" parTransId="{8F65611B-B320-4A15-94FE-1AC42E1C3966}" sibTransId="{7A1C864B-B975-4C3B-BC42-13F997C068DD}"/>
    <dgm:cxn modelId="{889170F0-2BE1-4C18-BBBB-A04A933459CB}" type="presOf" srcId="{843003E5-4814-440C-9172-F88A21D56DC9}" destId="{93F35F1A-07F4-4D4B-AE5A-CF9F7011BE6E}" srcOrd="0" destOrd="0" presId="urn:microsoft.com/office/officeart/2005/8/layout/process3"/>
    <dgm:cxn modelId="{E208E8D5-DEBA-40DA-99DE-0A1E9DD60387}" type="presOf" srcId="{5074147F-7994-4523-AF96-6DF657DA30CA}" destId="{E3DB9199-DC8A-4F23-AC82-83896CD2FDC7}" srcOrd="0" destOrd="0" presId="urn:microsoft.com/office/officeart/2005/8/layout/process3"/>
    <dgm:cxn modelId="{1AEAB152-6493-478E-A9AB-EE351AA6A3D2}" srcId="{02EC6D7E-9052-4E4E-AD16-D8FFF45F5CCF}" destId="{E45CC265-DD9F-465F-BBBD-81F31F56A238}" srcOrd="0" destOrd="0" parTransId="{3966019D-6968-4E1A-8351-29AA4E96BA06}" sibTransId="{D14F88EF-500D-4999-8234-81018061B7CF}"/>
    <dgm:cxn modelId="{C7FFCDD6-9BB3-48EC-89E8-65911454BD18}" type="presOf" srcId="{7A1C864B-B975-4C3B-BC42-13F997C068DD}" destId="{DE2A85CF-FE4D-420C-8BCA-8EDF813B7B68}" srcOrd="1" destOrd="0" presId="urn:microsoft.com/office/officeart/2005/8/layout/process3"/>
    <dgm:cxn modelId="{8F5E2139-4A1C-46A7-8932-FE240840377C}" srcId="{F00C4573-C8C6-4509-A769-705D4D05FADE}" destId="{7A8940D0-507D-411F-B7D7-D6DC586757A3}" srcOrd="0" destOrd="0" parTransId="{922DC0B9-087C-42E7-92B3-FE33C2AF932B}" sibTransId="{E9316A2C-A285-4D05-8F19-7D65336670FD}"/>
    <dgm:cxn modelId="{062E3722-0862-4516-B176-19E99C133E09}" type="presOf" srcId="{7CE46BBA-09EA-4A13-A892-1708541B6C43}" destId="{910A8A5C-29FF-476A-94D3-83E11C78051B}" srcOrd="1" destOrd="0" presId="urn:microsoft.com/office/officeart/2005/8/layout/process3"/>
    <dgm:cxn modelId="{3907E1FA-4712-4F79-85FD-F36373A52060}" type="presOf" srcId="{E18094F2-C87F-454C-B739-A7B7089DE035}" destId="{2C9F548F-2E62-4F3E-8CCB-574BE45EC1AF}" srcOrd="0" destOrd="0" presId="urn:microsoft.com/office/officeart/2005/8/layout/process3"/>
    <dgm:cxn modelId="{237EF20D-EFF8-4287-B361-5763B5214FC5}" type="presOf" srcId="{02EC6D7E-9052-4E4E-AD16-D8FFF45F5CCF}" destId="{377F1DD0-2598-45D8-8C12-03822B730F59}" srcOrd="1" destOrd="0" presId="urn:microsoft.com/office/officeart/2005/8/layout/process3"/>
    <dgm:cxn modelId="{32D1AC42-C6B3-4A85-BDB8-0A66FA328311}" type="presOf" srcId="{7A1C864B-B975-4C3B-BC42-13F997C068DD}" destId="{F98C3BE1-7B03-4628-BF42-F9871E400BA6}" srcOrd="0" destOrd="0" presId="urn:microsoft.com/office/officeart/2005/8/layout/process3"/>
    <dgm:cxn modelId="{4BF82035-5EDB-426B-8D20-8D75EC0A53EA}" type="presOf" srcId="{7A8940D0-507D-411F-B7D7-D6DC586757A3}" destId="{F58C4622-00CB-47CE-AEE6-61D9684397D7}" srcOrd="0" destOrd="0" presId="urn:microsoft.com/office/officeart/2005/8/layout/process3"/>
    <dgm:cxn modelId="{7117FBBE-F3C5-4224-9BCC-E0994DF3AE25}" srcId="{E18094F2-C87F-454C-B739-A7B7089DE035}" destId="{5074147F-7994-4523-AF96-6DF657DA30CA}" srcOrd="2" destOrd="0" parTransId="{C8A7FB05-EF25-4F73-AFA4-E3F866F0B473}" sibTransId="{E78FC352-8CE8-4473-B35E-B0F14FD766E8}"/>
    <dgm:cxn modelId="{BD813A8B-2F21-45B0-A476-E5D821D7E683}" type="presParOf" srcId="{2C9F548F-2E62-4F3E-8CCB-574BE45EC1AF}" destId="{5FE71638-474E-47ED-B661-1B8544F5FAEF}" srcOrd="0" destOrd="0" presId="urn:microsoft.com/office/officeart/2005/8/layout/process3"/>
    <dgm:cxn modelId="{5DFFA202-FA6A-4AD8-8C94-DF0129B7B705}" type="presParOf" srcId="{5FE71638-474E-47ED-B661-1B8544F5FAEF}" destId="{DFFAEB0B-7F52-4154-99FF-4FD43208B091}" srcOrd="0" destOrd="0" presId="urn:microsoft.com/office/officeart/2005/8/layout/process3"/>
    <dgm:cxn modelId="{D1756BA4-C719-4D51-9138-7EE6D9FECB7D}" type="presParOf" srcId="{5FE71638-474E-47ED-B661-1B8544F5FAEF}" destId="{5B94DD2B-22FC-469F-BD63-6897E8065854}" srcOrd="1" destOrd="0" presId="urn:microsoft.com/office/officeart/2005/8/layout/process3"/>
    <dgm:cxn modelId="{243AF80D-980F-4EFE-8EBD-D7CC76138AD7}" type="presParOf" srcId="{5FE71638-474E-47ED-B661-1B8544F5FAEF}" destId="{F58C4622-00CB-47CE-AEE6-61D9684397D7}" srcOrd="2" destOrd="0" presId="urn:microsoft.com/office/officeart/2005/8/layout/process3"/>
    <dgm:cxn modelId="{A89B22CC-083E-4F86-B484-A1834606A44C}" type="presParOf" srcId="{2C9F548F-2E62-4F3E-8CCB-574BE45EC1AF}" destId="{F98C3BE1-7B03-4628-BF42-F9871E400BA6}" srcOrd="1" destOrd="0" presId="urn:microsoft.com/office/officeart/2005/8/layout/process3"/>
    <dgm:cxn modelId="{2627C93C-2CCC-484A-863B-84A49696CB25}" type="presParOf" srcId="{F98C3BE1-7B03-4628-BF42-F9871E400BA6}" destId="{DE2A85CF-FE4D-420C-8BCA-8EDF813B7B68}" srcOrd="0" destOrd="0" presId="urn:microsoft.com/office/officeart/2005/8/layout/process3"/>
    <dgm:cxn modelId="{95B608F7-5D04-4ED6-AE3A-7EFA37DA4828}" type="presParOf" srcId="{2C9F548F-2E62-4F3E-8CCB-574BE45EC1AF}" destId="{17CED8DC-F14C-4D11-A007-0497063F3639}" srcOrd="2" destOrd="0" presId="urn:microsoft.com/office/officeart/2005/8/layout/process3"/>
    <dgm:cxn modelId="{E51A7486-8657-4871-A0DC-A86D1543AB5B}" type="presParOf" srcId="{17CED8DC-F14C-4D11-A007-0497063F3639}" destId="{064E9959-20D1-437C-B768-A5FCF33A1E3D}" srcOrd="0" destOrd="0" presId="urn:microsoft.com/office/officeart/2005/8/layout/process3"/>
    <dgm:cxn modelId="{73BE7FE4-C4E9-4A41-94BD-C3080E8A2D47}" type="presParOf" srcId="{17CED8DC-F14C-4D11-A007-0497063F3639}" destId="{377F1DD0-2598-45D8-8C12-03822B730F59}" srcOrd="1" destOrd="0" presId="urn:microsoft.com/office/officeart/2005/8/layout/process3"/>
    <dgm:cxn modelId="{C8BED1F0-E08B-42F5-B600-1022F7CC74B9}" type="presParOf" srcId="{17CED8DC-F14C-4D11-A007-0497063F3639}" destId="{E6FC1A46-94A0-45E4-AB54-1C6D3210BD62}" srcOrd="2" destOrd="0" presId="urn:microsoft.com/office/officeart/2005/8/layout/process3"/>
    <dgm:cxn modelId="{265670E6-E3B7-420F-8565-554DA6DA69E7}" type="presParOf" srcId="{2C9F548F-2E62-4F3E-8CCB-574BE45EC1AF}" destId="{99615FD9-6E14-4AA4-B8D3-3AAA5D49D40D}" srcOrd="3" destOrd="0" presId="urn:microsoft.com/office/officeart/2005/8/layout/process3"/>
    <dgm:cxn modelId="{31D3AF81-C7E9-40A5-8299-D1FAF9AADBA1}" type="presParOf" srcId="{99615FD9-6E14-4AA4-B8D3-3AAA5D49D40D}" destId="{910A8A5C-29FF-476A-94D3-83E11C78051B}" srcOrd="0" destOrd="0" presId="urn:microsoft.com/office/officeart/2005/8/layout/process3"/>
    <dgm:cxn modelId="{F75D3E0F-33C9-4BAC-A3AA-C0C53F2217F4}" type="presParOf" srcId="{2C9F548F-2E62-4F3E-8CCB-574BE45EC1AF}" destId="{3F0D299C-EE7A-4452-A642-CBAA80CC0152}" srcOrd="4" destOrd="0" presId="urn:microsoft.com/office/officeart/2005/8/layout/process3"/>
    <dgm:cxn modelId="{3656D542-5BFB-4B8B-8F2E-3BDBE8C19B45}" type="presParOf" srcId="{3F0D299C-EE7A-4452-A642-CBAA80CC0152}" destId="{E3DB9199-DC8A-4F23-AC82-83896CD2FDC7}" srcOrd="0" destOrd="0" presId="urn:microsoft.com/office/officeart/2005/8/layout/process3"/>
    <dgm:cxn modelId="{22C92F94-FE29-40CA-AC6A-33210F641957}" type="presParOf" srcId="{3F0D299C-EE7A-4452-A642-CBAA80CC0152}" destId="{46037DFE-917B-49FD-AAA0-C33B927D6367}" srcOrd="1" destOrd="0" presId="urn:microsoft.com/office/officeart/2005/8/layout/process3"/>
    <dgm:cxn modelId="{49015B63-A663-4864-B360-9154B86FFBAE}" type="presParOf" srcId="{3F0D299C-EE7A-4452-A642-CBAA80CC0152}" destId="{93F35F1A-07F4-4D4B-AE5A-CF9F7011BE6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D3ECA-B766-4F2A-A0A6-7A9081E0DE83}" type="doc">
      <dgm:prSet loTypeId="urn:microsoft.com/office/officeart/2005/8/layout/gear1" loCatId="relationship" qsTypeId="urn:microsoft.com/office/officeart/2005/8/quickstyle/simple1" qsCatId="simple" csTypeId="urn:microsoft.com/office/officeart/2005/8/colors/colorful1" csCatId="colorful" phldr="1"/>
      <dgm:spPr/>
    </dgm:pt>
    <dgm:pt modelId="{E1641C41-A3DC-44B9-B4E6-714EFCC68310}">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Como resultado se obtiene un mapa o histograma de las diferencias entre el valor observado z(x)y el estimado z ̂(x)</a:t>
          </a:r>
          <a:endParaRPr lang="es-EC" dirty="0">
            <a:solidFill>
              <a:schemeClr val="tx1"/>
            </a:solidFill>
          </a:endParaRPr>
        </a:p>
      </dgm:t>
    </dgm:pt>
    <dgm:pt modelId="{3686CBE1-5199-4044-A50D-70BF91B434DD}" type="parTrans" cxnId="{4BA37D96-1372-498B-B6F6-B3993502F5D0}">
      <dgm:prSet/>
      <dgm:spPr/>
      <dgm:t>
        <a:bodyPr/>
        <a:lstStyle/>
        <a:p>
          <a:endParaRPr lang="es-EC"/>
        </a:p>
      </dgm:t>
    </dgm:pt>
    <dgm:pt modelId="{032BBB1E-D8A3-4CFF-939C-DBE3D7E4EB16}" type="sibTrans" cxnId="{4BA37D96-1372-498B-B6F6-B3993502F5D0}">
      <dgm:prSet/>
      <dgm:spPr/>
      <dgm:t>
        <a:bodyPr/>
        <a:lstStyle/>
        <a:p>
          <a:endParaRPr lang="es-EC"/>
        </a:p>
      </dgm:t>
    </dgm:pt>
    <dgm:pt modelId="{533D4BB4-BB41-4E4E-B88E-F8D48F7C5D96}">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Con ello se genera un conjunto de n errores de predicción.</a:t>
          </a:r>
          <a:endParaRPr lang="es-EC" dirty="0">
            <a:solidFill>
              <a:schemeClr val="tx1"/>
            </a:solidFill>
          </a:endParaRPr>
        </a:p>
      </dgm:t>
    </dgm:pt>
    <dgm:pt modelId="{74387813-3574-4A7A-9388-A2D8E0D24626}" type="parTrans" cxnId="{8BF811F6-D689-4911-AB85-3FAE4151D198}">
      <dgm:prSet/>
      <dgm:spPr/>
      <dgm:t>
        <a:bodyPr/>
        <a:lstStyle/>
        <a:p>
          <a:endParaRPr lang="es-EC"/>
        </a:p>
      </dgm:t>
    </dgm:pt>
    <dgm:pt modelId="{3E826199-87E0-4E83-8F8E-9A24295B512E}" type="sibTrans" cxnId="{8BF811F6-D689-4911-AB85-3FAE4151D198}">
      <dgm:prSet/>
      <dgm:spPr/>
      <dgm:t>
        <a:bodyPr/>
        <a:lstStyle/>
        <a:p>
          <a:endParaRPr lang="es-EC"/>
        </a:p>
      </dgm:t>
    </dgm:pt>
    <dgm:pt modelId="{A7778749-244E-4B82-A552-51DCBD84DE62}">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Es un caso particular del método conocido como </a:t>
          </a:r>
          <a:r>
            <a:rPr lang="es-EC" dirty="0" err="1" smtClean="0">
              <a:solidFill>
                <a:schemeClr val="tx1"/>
              </a:solidFill>
              <a:latin typeface="Times New Roman" panose="02020603050405020304" pitchFamily="18" charset="0"/>
              <a:cs typeface="Times New Roman" panose="02020603050405020304" pitchFamily="18" charset="0"/>
            </a:rPr>
            <a:t>Jacknife</a:t>
          </a:r>
          <a:r>
            <a:rPr lang="es-EC" dirty="0" smtClean="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endParaRPr>
        </a:p>
      </dgm:t>
    </dgm:pt>
    <dgm:pt modelId="{E48C2C43-6BEF-4803-9F75-6A0229DADDA9}" type="parTrans" cxnId="{2E3B6427-7D7A-4B38-8777-1F6F7195D9EA}">
      <dgm:prSet/>
      <dgm:spPr/>
      <dgm:t>
        <a:bodyPr/>
        <a:lstStyle/>
        <a:p>
          <a:endParaRPr lang="es-EC"/>
        </a:p>
      </dgm:t>
    </dgm:pt>
    <dgm:pt modelId="{CE82341D-4808-4172-9F76-CA4FC921C8EB}" type="sibTrans" cxnId="{2E3B6427-7D7A-4B38-8777-1F6F7195D9EA}">
      <dgm:prSet/>
      <dgm:spPr/>
      <dgm:t>
        <a:bodyPr/>
        <a:lstStyle/>
        <a:p>
          <a:endParaRPr lang="es-EC"/>
        </a:p>
      </dgm:t>
    </dgm:pt>
    <dgm:pt modelId="{E4231C55-CE1C-4E24-8462-981AA2E15E44}" type="pres">
      <dgm:prSet presAssocID="{2CBD3ECA-B766-4F2A-A0A6-7A9081E0DE83}" presName="composite" presStyleCnt="0">
        <dgm:presLayoutVars>
          <dgm:chMax val="3"/>
          <dgm:animLvl val="lvl"/>
          <dgm:resizeHandles val="exact"/>
        </dgm:presLayoutVars>
      </dgm:prSet>
      <dgm:spPr/>
    </dgm:pt>
    <dgm:pt modelId="{601C1453-103F-4664-838B-37EC810335FF}" type="pres">
      <dgm:prSet presAssocID="{E1641C41-A3DC-44B9-B4E6-714EFCC68310}" presName="gear1" presStyleLbl="node1" presStyleIdx="0" presStyleCnt="3">
        <dgm:presLayoutVars>
          <dgm:chMax val="1"/>
          <dgm:bulletEnabled val="1"/>
        </dgm:presLayoutVars>
      </dgm:prSet>
      <dgm:spPr/>
      <dgm:t>
        <a:bodyPr/>
        <a:lstStyle/>
        <a:p>
          <a:endParaRPr lang="es-EC"/>
        </a:p>
      </dgm:t>
    </dgm:pt>
    <dgm:pt modelId="{553F5926-F498-405F-A147-DD93B109CA58}" type="pres">
      <dgm:prSet presAssocID="{E1641C41-A3DC-44B9-B4E6-714EFCC68310}" presName="gear1srcNode" presStyleLbl="node1" presStyleIdx="0" presStyleCnt="3"/>
      <dgm:spPr/>
      <dgm:t>
        <a:bodyPr/>
        <a:lstStyle/>
        <a:p>
          <a:endParaRPr lang="es-EC"/>
        </a:p>
      </dgm:t>
    </dgm:pt>
    <dgm:pt modelId="{B7166C72-4EC9-44AF-8D0D-1DB47D0C9E4D}" type="pres">
      <dgm:prSet presAssocID="{E1641C41-A3DC-44B9-B4E6-714EFCC68310}" presName="gear1dstNode" presStyleLbl="node1" presStyleIdx="0" presStyleCnt="3"/>
      <dgm:spPr/>
      <dgm:t>
        <a:bodyPr/>
        <a:lstStyle/>
        <a:p>
          <a:endParaRPr lang="es-EC"/>
        </a:p>
      </dgm:t>
    </dgm:pt>
    <dgm:pt modelId="{0FA3A7EC-988C-4787-9EDA-8208E6E57757}" type="pres">
      <dgm:prSet presAssocID="{533D4BB4-BB41-4E4E-B88E-F8D48F7C5D96}" presName="gear2" presStyleLbl="node1" presStyleIdx="1" presStyleCnt="3">
        <dgm:presLayoutVars>
          <dgm:chMax val="1"/>
          <dgm:bulletEnabled val="1"/>
        </dgm:presLayoutVars>
      </dgm:prSet>
      <dgm:spPr/>
      <dgm:t>
        <a:bodyPr/>
        <a:lstStyle/>
        <a:p>
          <a:endParaRPr lang="es-EC"/>
        </a:p>
      </dgm:t>
    </dgm:pt>
    <dgm:pt modelId="{F1259CCA-B3CF-42FD-95CF-305BD03979D2}" type="pres">
      <dgm:prSet presAssocID="{533D4BB4-BB41-4E4E-B88E-F8D48F7C5D96}" presName="gear2srcNode" presStyleLbl="node1" presStyleIdx="1" presStyleCnt="3"/>
      <dgm:spPr/>
      <dgm:t>
        <a:bodyPr/>
        <a:lstStyle/>
        <a:p>
          <a:endParaRPr lang="es-EC"/>
        </a:p>
      </dgm:t>
    </dgm:pt>
    <dgm:pt modelId="{654342D7-9631-411E-A2E0-08CF6DA75CF5}" type="pres">
      <dgm:prSet presAssocID="{533D4BB4-BB41-4E4E-B88E-F8D48F7C5D96}" presName="gear2dstNode" presStyleLbl="node1" presStyleIdx="1" presStyleCnt="3"/>
      <dgm:spPr/>
      <dgm:t>
        <a:bodyPr/>
        <a:lstStyle/>
        <a:p>
          <a:endParaRPr lang="es-EC"/>
        </a:p>
      </dgm:t>
    </dgm:pt>
    <dgm:pt modelId="{5D36F3FE-B10D-4C84-83ED-12001665F585}" type="pres">
      <dgm:prSet presAssocID="{A7778749-244E-4B82-A552-51DCBD84DE62}" presName="gear3" presStyleLbl="node1" presStyleIdx="2" presStyleCnt="3"/>
      <dgm:spPr/>
      <dgm:t>
        <a:bodyPr/>
        <a:lstStyle/>
        <a:p>
          <a:endParaRPr lang="es-EC"/>
        </a:p>
      </dgm:t>
    </dgm:pt>
    <dgm:pt modelId="{99C9DB7D-F08F-4263-88DD-29FAEC9D2E2A}" type="pres">
      <dgm:prSet presAssocID="{A7778749-244E-4B82-A552-51DCBD84DE62}" presName="gear3tx" presStyleLbl="node1" presStyleIdx="2" presStyleCnt="3">
        <dgm:presLayoutVars>
          <dgm:chMax val="1"/>
          <dgm:bulletEnabled val="1"/>
        </dgm:presLayoutVars>
      </dgm:prSet>
      <dgm:spPr/>
      <dgm:t>
        <a:bodyPr/>
        <a:lstStyle/>
        <a:p>
          <a:endParaRPr lang="es-EC"/>
        </a:p>
      </dgm:t>
    </dgm:pt>
    <dgm:pt modelId="{69EBC3B2-790A-4A91-B8AF-E7562320F03F}" type="pres">
      <dgm:prSet presAssocID="{A7778749-244E-4B82-A552-51DCBD84DE62}" presName="gear3srcNode" presStyleLbl="node1" presStyleIdx="2" presStyleCnt="3"/>
      <dgm:spPr/>
      <dgm:t>
        <a:bodyPr/>
        <a:lstStyle/>
        <a:p>
          <a:endParaRPr lang="es-EC"/>
        </a:p>
      </dgm:t>
    </dgm:pt>
    <dgm:pt modelId="{FF74064E-E736-4FB0-B796-B9E27F64A085}" type="pres">
      <dgm:prSet presAssocID="{A7778749-244E-4B82-A552-51DCBD84DE62}" presName="gear3dstNode" presStyleLbl="node1" presStyleIdx="2" presStyleCnt="3"/>
      <dgm:spPr/>
      <dgm:t>
        <a:bodyPr/>
        <a:lstStyle/>
        <a:p>
          <a:endParaRPr lang="es-EC"/>
        </a:p>
      </dgm:t>
    </dgm:pt>
    <dgm:pt modelId="{E5F2C75A-6099-43E5-AFCA-9077F7A44222}" type="pres">
      <dgm:prSet presAssocID="{032BBB1E-D8A3-4CFF-939C-DBE3D7E4EB16}" presName="connector1" presStyleLbl="sibTrans2D1" presStyleIdx="0" presStyleCnt="3"/>
      <dgm:spPr/>
      <dgm:t>
        <a:bodyPr/>
        <a:lstStyle/>
        <a:p>
          <a:endParaRPr lang="es-EC"/>
        </a:p>
      </dgm:t>
    </dgm:pt>
    <dgm:pt modelId="{B7F2843D-6734-4BE6-BCBB-FA99728DC0A1}" type="pres">
      <dgm:prSet presAssocID="{3E826199-87E0-4E83-8F8E-9A24295B512E}" presName="connector2" presStyleLbl="sibTrans2D1" presStyleIdx="1" presStyleCnt="3"/>
      <dgm:spPr/>
      <dgm:t>
        <a:bodyPr/>
        <a:lstStyle/>
        <a:p>
          <a:endParaRPr lang="es-EC"/>
        </a:p>
      </dgm:t>
    </dgm:pt>
    <dgm:pt modelId="{AE053D8E-D9B8-463D-A60F-631E00AF09EB}" type="pres">
      <dgm:prSet presAssocID="{CE82341D-4808-4172-9F76-CA4FC921C8EB}" presName="connector3" presStyleLbl="sibTrans2D1" presStyleIdx="2" presStyleCnt="3"/>
      <dgm:spPr/>
      <dgm:t>
        <a:bodyPr/>
        <a:lstStyle/>
        <a:p>
          <a:endParaRPr lang="es-EC"/>
        </a:p>
      </dgm:t>
    </dgm:pt>
  </dgm:ptLst>
  <dgm:cxnLst>
    <dgm:cxn modelId="{1EF9F7AB-0DF5-407C-82D1-A8C5C037DC94}" type="presOf" srcId="{E1641C41-A3DC-44B9-B4E6-714EFCC68310}" destId="{553F5926-F498-405F-A147-DD93B109CA58}" srcOrd="1" destOrd="0" presId="urn:microsoft.com/office/officeart/2005/8/layout/gear1"/>
    <dgm:cxn modelId="{8BF811F6-D689-4911-AB85-3FAE4151D198}" srcId="{2CBD3ECA-B766-4F2A-A0A6-7A9081E0DE83}" destId="{533D4BB4-BB41-4E4E-B88E-F8D48F7C5D96}" srcOrd="1" destOrd="0" parTransId="{74387813-3574-4A7A-9388-A2D8E0D24626}" sibTransId="{3E826199-87E0-4E83-8F8E-9A24295B512E}"/>
    <dgm:cxn modelId="{2E3B6427-7D7A-4B38-8777-1F6F7195D9EA}" srcId="{2CBD3ECA-B766-4F2A-A0A6-7A9081E0DE83}" destId="{A7778749-244E-4B82-A552-51DCBD84DE62}" srcOrd="2" destOrd="0" parTransId="{E48C2C43-6BEF-4803-9F75-6A0229DADDA9}" sibTransId="{CE82341D-4808-4172-9F76-CA4FC921C8EB}"/>
    <dgm:cxn modelId="{7A563439-2446-4734-98E7-EA3768BA3B0F}" type="presOf" srcId="{A7778749-244E-4B82-A552-51DCBD84DE62}" destId="{99C9DB7D-F08F-4263-88DD-29FAEC9D2E2A}" srcOrd="1" destOrd="0" presId="urn:microsoft.com/office/officeart/2005/8/layout/gear1"/>
    <dgm:cxn modelId="{A9B2DE69-7B56-4BE5-9640-72C2D20EE4C7}" type="presOf" srcId="{A7778749-244E-4B82-A552-51DCBD84DE62}" destId="{FF74064E-E736-4FB0-B796-B9E27F64A085}" srcOrd="3" destOrd="0" presId="urn:microsoft.com/office/officeart/2005/8/layout/gear1"/>
    <dgm:cxn modelId="{1EBEBCA9-4A29-43F3-B430-FDEC0ED19C0D}" type="presOf" srcId="{032BBB1E-D8A3-4CFF-939C-DBE3D7E4EB16}" destId="{E5F2C75A-6099-43E5-AFCA-9077F7A44222}" srcOrd="0" destOrd="0" presId="urn:microsoft.com/office/officeart/2005/8/layout/gear1"/>
    <dgm:cxn modelId="{2A1C0622-0F95-4019-9467-43A5806C08C9}" type="presOf" srcId="{2CBD3ECA-B766-4F2A-A0A6-7A9081E0DE83}" destId="{E4231C55-CE1C-4E24-8462-981AA2E15E44}" srcOrd="0" destOrd="0" presId="urn:microsoft.com/office/officeart/2005/8/layout/gear1"/>
    <dgm:cxn modelId="{0C21A6E5-6539-42BE-BFF3-3C66033CBD66}" type="presOf" srcId="{A7778749-244E-4B82-A552-51DCBD84DE62}" destId="{69EBC3B2-790A-4A91-B8AF-E7562320F03F}" srcOrd="2" destOrd="0" presId="urn:microsoft.com/office/officeart/2005/8/layout/gear1"/>
    <dgm:cxn modelId="{DD2BC015-EF2A-4BF3-944D-5DA35F3E37B0}" type="presOf" srcId="{533D4BB4-BB41-4E4E-B88E-F8D48F7C5D96}" destId="{0FA3A7EC-988C-4787-9EDA-8208E6E57757}" srcOrd="0" destOrd="0" presId="urn:microsoft.com/office/officeart/2005/8/layout/gear1"/>
    <dgm:cxn modelId="{F225F81C-5CBA-4EC9-ABA5-ABE9FEC83798}" type="presOf" srcId="{3E826199-87E0-4E83-8F8E-9A24295B512E}" destId="{B7F2843D-6734-4BE6-BCBB-FA99728DC0A1}" srcOrd="0" destOrd="0" presId="urn:microsoft.com/office/officeart/2005/8/layout/gear1"/>
    <dgm:cxn modelId="{66CFA2FC-2665-4805-9563-2C28A6787802}" type="presOf" srcId="{E1641C41-A3DC-44B9-B4E6-714EFCC68310}" destId="{B7166C72-4EC9-44AF-8D0D-1DB47D0C9E4D}" srcOrd="2" destOrd="0" presId="urn:microsoft.com/office/officeart/2005/8/layout/gear1"/>
    <dgm:cxn modelId="{FCD54B8B-D803-46DB-BC09-231952EC566D}" type="presOf" srcId="{533D4BB4-BB41-4E4E-B88E-F8D48F7C5D96}" destId="{F1259CCA-B3CF-42FD-95CF-305BD03979D2}" srcOrd="1" destOrd="0" presId="urn:microsoft.com/office/officeart/2005/8/layout/gear1"/>
    <dgm:cxn modelId="{99C640A4-B35C-4EC2-9538-19A38CEA831A}" type="presOf" srcId="{CE82341D-4808-4172-9F76-CA4FC921C8EB}" destId="{AE053D8E-D9B8-463D-A60F-631E00AF09EB}" srcOrd="0" destOrd="0" presId="urn:microsoft.com/office/officeart/2005/8/layout/gear1"/>
    <dgm:cxn modelId="{4706C4F0-F004-4F47-A21E-9E7FD1B61F2F}" type="presOf" srcId="{E1641C41-A3DC-44B9-B4E6-714EFCC68310}" destId="{601C1453-103F-4664-838B-37EC810335FF}" srcOrd="0" destOrd="0" presId="urn:microsoft.com/office/officeart/2005/8/layout/gear1"/>
    <dgm:cxn modelId="{A7A73C89-D689-4670-BB69-1A7F0162DA4E}" type="presOf" srcId="{A7778749-244E-4B82-A552-51DCBD84DE62}" destId="{5D36F3FE-B10D-4C84-83ED-12001665F585}" srcOrd="0" destOrd="0" presId="urn:microsoft.com/office/officeart/2005/8/layout/gear1"/>
    <dgm:cxn modelId="{4BA37D96-1372-498B-B6F6-B3993502F5D0}" srcId="{2CBD3ECA-B766-4F2A-A0A6-7A9081E0DE83}" destId="{E1641C41-A3DC-44B9-B4E6-714EFCC68310}" srcOrd="0" destOrd="0" parTransId="{3686CBE1-5199-4044-A50D-70BF91B434DD}" sibTransId="{032BBB1E-D8A3-4CFF-939C-DBE3D7E4EB16}"/>
    <dgm:cxn modelId="{4244223E-F315-4A96-9E09-5EDFA878ABC9}" type="presOf" srcId="{533D4BB4-BB41-4E4E-B88E-F8D48F7C5D96}" destId="{654342D7-9631-411E-A2E0-08CF6DA75CF5}" srcOrd="2" destOrd="0" presId="urn:microsoft.com/office/officeart/2005/8/layout/gear1"/>
    <dgm:cxn modelId="{A51DAD82-AF8C-4A5F-A041-BE260E239754}" type="presParOf" srcId="{E4231C55-CE1C-4E24-8462-981AA2E15E44}" destId="{601C1453-103F-4664-838B-37EC810335FF}" srcOrd="0" destOrd="0" presId="urn:microsoft.com/office/officeart/2005/8/layout/gear1"/>
    <dgm:cxn modelId="{381148B7-C4F8-490E-BE4C-76E8741525E0}" type="presParOf" srcId="{E4231C55-CE1C-4E24-8462-981AA2E15E44}" destId="{553F5926-F498-405F-A147-DD93B109CA58}" srcOrd="1" destOrd="0" presId="urn:microsoft.com/office/officeart/2005/8/layout/gear1"/>
    <dgm:cxn modelId="{D1468F5B-D8B0-4639-BA3A-06705522322E}" type="presParOf" srcId="{E4231C55-CE1C-4E24-8462-981AA2E15E44}" destId="{B7166C72-4EC9-44AF-8D0D-1DB47D0C9E4D}" srcOrd="2" destOrd="0" presId="urn:microsoft.com/office/officeart/2005/8/layout/gear1"/>
    <dgm:cxn modelId="{594EE807-F87C-40FE-8ECD-920DE85D67C1}" type="presParOf" srcId="{E4231C55-CE1C-4E24-8462-981AA2E15E44}" destId="{0FA3A7EC-988C-4787-9EDA-8208E6E57757}" srcOrd="3" destOrd="0" presId="urn:microsoft.com/office/officeart/2005/8/layout/gear1"/>
    <dgm:cxn modelId="{CC2C851E-1E5F-4049-AD13-7037B48A61DB}" type="presParOf" srcId="{E4231C55-CE1C-4E24-8462-981AA2E15E44}" destId="{F1259CCA-B3CF-42FD-95CF-305BD03979D2}" srcOrd="4" destOrd="0" presId="urn:microsoft.com/office/officeart/2005/8/layout/gear1"/>
    <dgm:cxn modelId="{0B2260F5-25CA-473D-9652-4CDEF1BB7644}" type="presParOf" srcId="{E4231C55-CE1C-4E24-8462-981AA2E15E44}" destId="{654342D7-9631-411E-A2E0-08CF6DA75CF5}" srcOrd="5" destOrd="0" presId="urn:microsoft.com/office/officeart/2005/8/layout/gear1"/>
    <dgm:cxn modelId="{F879844B-7A1C-4DA2-A5F9-72230254951F}" type="presParOf" srcId="{E4231C55-CE1C-4E24-8462-981AA2E15E44}" destId="{5D36F3FE-B10D-4C84-83ED-12001665F585}" srcOrd="6" destOrd="0" presId="urn:microsoft.com/office/officeart/2005/8/layout/gear1"/>
    <dgm:cxn modelId="{FF59677B-1631-4E9C-B1E0-2E9B7B2C1A5B}" type="presParOf" srcId="{E4231C55-CE1C-4E24-8462-981AA2E15E44}" destId="{99C9DB7D-F08F-4263-88DD-29FAEC9D2E2A}" srcOrd="7" destOrd="0" presId="urn:microsoft.com/office/officeart/2005/8/layout/gear1"/>
    <dgm:cxn modelId="{B2D9E287-80CD-419B-8600-1802F9415121}" type="presParOf" srcId="{E4231C55-CE1C-4E24-8462-981AA2E15E44}" destId="{69EBC3B2-790A-4A91-B8AF-E7562320F03F}" srcOrd="8" destOrd="0" presId="urn:microsoft.com/office/officeart/2005/8/layout/gear1"/>
    <dgm:cxn modelId="{BB6D59AC-E50D-4A16-9018-3DBF8173951F}" type="presParOf" srcId="{E4231C55-CE1C-4E24-8462-981AA2E15E44}" destId="{FF74064E-E736-4FB0-B796-B9E27F64A085}" srcOrd="9" destOrd="0" presId="urn:microsoft.com/office/officeart/2005/8/layout/gear1"/>
    <dgm:cxn modelId="{28933A01-4873-40AB-807E-8A05041BADF9}" type="presParOf" srcId="{E4231C55-CE1C-4E24-8462-981AA2E15E44}" destId="{E5F2C75A-6099-43E5-AFCA-9077F7A44222}" srcOrd="10" destOrd="0" presId="urn:microsoft.com/office/officeart/2005/8/layout/gear1"/>
    <dgm:cxn modelId="{7DCEF62C-B973-46D3-978F-10959C9D2B38}" type="presParOf" srcId="{E4231C55-CE1C-4E24-8462-981AA2E15E44}" destId="{B7F2843D-6734-4BE6-BCBB-FA99728DC0A1}" srcOrd="11" destOrd="0" presId="urn:microsoft.com/office/officeart/2005/8/layout/gear1"/>
    <dgm:cxn modelId="{023927D5-B0D3-44E3-A6AC-DB7EC8AE5167}" type="presParOf" srcId="{E4231C55-CE1C-4E24-8462-981AA2E15E44}" destId="{AE053D8E-D9B8-463D-A60F-631E00AF09EB}"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7A0C39-C6AD-474B-B375-78B68219E1D5}"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US"/>
        </a:p>
      </dgm:t>
    </dgm:pt>
    <dgm:pt modelId="{E0C843A4-589C-4BE2-94D9-133471DA0A9F}">
      <dgm:prSet phldrT="[Texto]" custT="1"/>
      <dgm:spPr/>
      <dgm:t>
        <a:bodyPr/>
        <a:lstStyle/>
        <a:p>
          <a:r>
            <a:rPr lang="es-ES" sz="1600" noProof="0" dirty="0" smtClean="0">
              <a:latin typeface="Times New Roman" panose="02020603050405020304" pitchFamily="18" charset="0"/>
              <a:cs typeface="Times New Roman" panose="02020603050405020304" pitchFamily="18" charset="0"/>
            </a:rPr>
            <a:t>Recopilación</a:t>
          </a:r>
          <a:r>
            <a:rPr lang="en-US" sz="1600" dirty="0" smtClean="0">
              <a:latin typeface="Times New Roman" panose="02020603050405020304" pitchFamily="18" charset="0"/>
              <a:cs typeface="Times New Roman" panose="02020603050405020304" pitchFamily="18" charset="0"/>
            </a:rPr>
            <a:t> y </a:t>
          </a:r>
          <a:r>
            <a:rPr lang="es-ES" sz="1600" noProof="0" dirty="0" smtClean="0">
              <a:latin typeface="Times New Roman" panose="02020603050405020304" pitchFamily="18" charset="0"/>
              <a:cs typeface="Times New Roman" panose="02020603050405020304" pitchFamily="18" charset="0"/>
            </a:rPr>
            <a:t>validación</a:t>
          </a:r>
          <a:r>
            <a:rPr lang="en-US" sz="1600" dirty="0" smtClean="0">
              <a:latin typeface="Times New Roman" panose="02020603050405020304" pitchFamily="18" charset="0"/>
              <a:cs typeface="Times New Roman" panose="02020603050405020304" pitchFamily="18" charset="0"/>
            </a:rPr>
            <a:t> de los datos</a:t>
          </a:r>
          <a:endParaRPr lang="en-US" sz="1600" dirty="0">
            <a:latin typeface="Times New Roman" panose="02020603050405020304" pitchFamily="18" charset="0"/>
            <a:cs typeface="Times New Roman" panose="02020603050405020304" pitchFamily="18" charset="0"/>
          </a:endParaRPr>
        </a:p>
      </dgm:t>
    </dgm:pt>
    <dgm:pt modelId="{9FCD9A21-1408-40BD-9685-8C64CA4DDA81}" type="parTrans" cxnId="{E5F862FA-0B9A-4E1B-9A6A-5B823A1E7995}">
      <dgm:prSet/>
      <dgm:spPr/>
      <dgm:t>
        <a:bodyPr/>
        <a:lstStyle/>
        <a:p>
          <a:endParaRPr lang="en-US"/>
        </a:p>
      </dgm:t>
    </dgm:pt>
    <dgm:pt modelId="{E9BAD54B-65B9-4599-8E63-B293423D0C5B}" type="sibTrans" cxnId="{E5F862FA-0B9A-4E1B-9A6A-5B823A1E7995}">
      <dgm:prSet/>
      <dgm:spPr/>
      <dgm:t>
        <a:bodyPr/>
        <a:lstStyle/>
        <a:p>
          <a:endParaRPr lang="en-US"/>
        </a:p>
      </dgm:t>
    </dgm:pt>
    <dgm:pt modelId="{74864C7A-7069-4556-964E-75972A9DA56F}">
      <dgm:prSet phldrT="[Texto]" custT="1"/>
      <dgm:spPr/>
      <dgm:t>
        <a:bodyPr/>
        <a:lstStyle/>
        <a:p>
          <a:r>
            <a:rPr lang="es-ES" sz="1600" noProof="0" dirty="0" smtClean="0">
              <a:latin typeface="Times New Roman" panose="02020603050405020304" pitchFamily="18" charset="0"/>
              <a:cs typeface="Times New Roman" panose="02020603050405020304" pitchFamily="18" charset="0"/>
            </a:rPr>
            <a:t>Análisis</a:t>
          </a:r>
          <a:r>
            <a:rPr lang="en-US" sz="1600" dirty="0" smtClean="0">
              <a:latin typeface="Times New Roman" panose="02020603050405020304" pitchFamily="18" charset="0"/>
              <a:cs typeface="Times New Roman" panose="02020603050405020304" pitchFamily="18" charset="0"/>
            </a:rPr>
            <a:t> </a:t>
          </a:r>
          <a:r>
            <a:rPr lang="es-ES" sz="1600" noProof="0" dirty="0" smtClean="0">
              <a:latin typeface="Times New Roman" panose="02020603050405020304" pitchFamily="18" charset="0"/>
              <a:cs typeface="Times New Roman" panose="02020603050405020304" pitchFamily="18" charset="0"/>
            </a:rPr>
            <a:t>exploratorio</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dgm:t>
    </dgm:pt>
    <dgm:pt modelId="{507C105C-DA76-405A-A731-76E2EF3EDB84}" type="parTrans" cxnId="{E2DA5DEA-C14E-4D47-AC11-DF5FC592C5DD}">
      <dgm:prSet/>
      <dgm:spPr/>
      <dgm:t>
        <a:bodyPr/>
        <a:lstStyle/>
        <a:p>
          <a:endParaRPr lang="en-US"/>
        </a:p>
      </dgm:t>
    </dgm:pt>
    <dgm:pt modelId="{C81E17FB-FC9E-4F1F-A680-E6E96A060001}" type="sibTrans" cxnId="{E2DA5DEA-C14E-4D47-AC11-DF5FC592C5DD}">
      <dgm:prSet/>
      <dgm:spPr/>
      <dgm:t>
        <a:bodyPr/>
        <a:lstStyle/>
        <a:p>
          <a:endParaRPr lang="en-US"/>
        </a:p>
      </dgm:t>
    </dgm:pt>
    <dgm:pt modelId="{9CCD60D5-42D9-4FAD-9CAD-CF1E7AD62546}">
      <dgm:prSet phldrT="[Texto]" custT="1"/>
      <dgm:spPr/>
      <dgm:t>
        <a:bodyPr/>
        <a:lstStyle/>
        <a:p>
          <a:r>
            <a:rPr lang="en-US" sz="1600" dirty="0" smtClean="0">
              <a:latin typeface="Times New Roman" panose="02020603050405020304" pitchFamily="18" charset="0"/>
              <a:cs typeface="Times New Roman" panose="02020603050405020304" pitchFamily="18" charset="0"/>
            </a:rPr>
            <a:t>RESULTADOS</a:t>
          </a:r>
          <a:endParaRPr lang="en-US" sz="1600" dirty="0">
            <a:latin typeface="Times New Roman" panose="02020603050405020304" pitchFamily="18" charset="0"/>
            <a:cs typeface="Times New Roman" panose="02020603050405020304" pitchFamily="18" charset="0"/>
          </a:endParaRPr>
        </a:p>
      </dgm:t>
    </dgm:pt>
    <dgm:pt modelId="{B58B69C6-5B3D-4E06-AC14-9C05B3D63CF0}" type="parTrans" cxnId="{B91562D6-439A-44DE-BA0F-171CCD70180B}">
      <dgm:prSet/>
      <dgm:spPr/>
      <dgm:t>
        <a:bodyPr/>
        <a:lstStyle/>
        <a:p>
          <a:endParaRPr lang="en-US"/>
        </a:p>
      </dgm:t>
    </dgm:pt>
    <dgm:pt modelId="{D9546A12-BA0E-4C19-97BB-072E33E8B4AF}" type="sibTrans" cxnId="{B91562D6-439A-44DE-BA0F-171CCD70180B}">
      <dgm:prSet/>
      <dgm:spPr/>
      <dgm:t>
        <a:bodyPr/>
        <a:lstStyle/>
        <a:p>
          <a:endParaRPr lang="en-US"/>
        </a:p>
      </dgm:t>
    </dgm:pt>
    <dgm:pt modelId="{02158E65-2FE1-4DC3-B7A9-AAF91DF012A0}">
      <dgm:prSet custT="1"/>
      <dgm:spPr/>
      <dgm:t>
        <a:bodyPr/>
        <a:lstStyle/>
        <a:p>
          <a:r>
            <a:rPr lang="en-US" sz="1600" dirty="0" smtClean="0">
              <a:latin typeface="Times New Roman" panose="02020603050405020304" pitchFamily="18" charset="0"/>
              <a:cs typeface="Times New Roman" panose="02020603050405020304" pitchFamily="18" charset="0"/>
            </a:rPr>
            <a:t>Análisis estructural</a:t>
          </a:r>
          <a:endParaRPr lang="en-US" sz="1600" dirty="0">
            <a:latin typeface="Times New Roman" panose="02020603050405020304" pitchFamily="18" charset="0"/>
            <a:cs typeface="Times New Roman" panose="02020603050405020304" pitchFamily="18" charset="0"/>
          </a:endParaRPr>
        </a:p>
      </dgm:t>
    </dgm:pt>
    <dgm:pt modelId="{60A56101-0C69-407B-AE8E-77151DFD0C00}" type="parTrans" cxnId="{35ED2FA7-4A06-45E4-8F9F-096F631E15CE}">
      <dgm:prSet/>
      <dgm:spPr/>
      <dgm:t>
        <a:bodyPr/>
        <a:lstStyle/>
        <a:p>
          <a:endParaRPr lang="en-US"/>
        </a:p>
      </dgm:t>
    </dgm:pt>
    <dgm:pt modelId="{45B96815-ED0C-415D-83CF-A24B6ECCA9C7}" type="sibTrans" cxnId="{35ED2FA7-4A06-45E4-8F9F-096F631E15CE}">
      <dgm:prSet/>
      <dgm:spPr/>
      <dgm:t>
        <a:bodyPr/>
        <a:lstStyle/>
        <a:p>
          <a:endParaRPr lang="en-US"/>
        </a:p>
      </dgm:t>
    </dgm:pt>
    <dgm:pt modelId="{EF3B279A-6E22-47C2-A133-A37F3B1C6A88}">
      <dgm:prSet custT="1"/>
      <dgm:spPr/>
      <dgm:t>
        <a:bodyPr/>
        <a:lstStyle/>
        <a:p>
          <a:r>
            <a:rPr lang="en-US" sz="1600" dirty="0" smtClean="0">
              <a:latin typeface="Times New Roman" panose="02020603050405020304" pitchFamily="18" charset="0"/>
              <a:cs typeface="Times New Roman" panose="02020603050405020304" pitchFamily="18" charset="0"/>
            </a:rPr>
            <a:t>Inferencia e interpolación </a:t>
          </a:r>
          <a:endParaRPr lang="en-US" sz="1600" dirty="0">
            <a:latin typeface="Times New Roman" panose="02020603050405020304" pitchFamily="18" charset="0"/>
            <a:cs typeface="Times New Roman" panose="02020603050405020304" pitchFamily="18" charset="0"/>
          </a:endParaRPr>
        </a:p>
      </dgm:t>
    </dgm:pt>
    <dgm:pt modelId="{E08CD713-5506-4E0C-96BA-EE21865731DB}" type="parTrans" cxnId="{F2BBD1E7-3B93-4A8D-B6D1-12C05CB00143}">
      <dgm:prSet/>
      <dgm:spPr/>
      <dgm:t>
        <a:bodyPr/>
        <a:lstStyle/>
        <a:p>
          <a:endParaRPr lang="en-US"/>
        </a:p>
      </dgm:t>
    </dgm:pt>
    <dgm:pt modelId="{24A2E960-CD45-4C85-A095-23466561A516}" type="sibTrans" cxnId="{F2BBD1E7-3B93-4A8D-B6D1-12C05CB00143}">
      <dgm:prSet/>
      <dgm:spPr/>
      <dgm:t>
        <a:bodyPr/>
        <a:lstStyle/>
        <a:p>
          <a:endParaRPr lang="en-US"/>
        </a:p>
      </dgm:t>
    </dgm:pt>
    <dgm:pt modelId="{8FA9CEDC-2B06-489D-85FE-A85164B87EA9}" type="pres">
      <dgm:prSet presAssocID="{537A0C39-C6AD-474B-B375-78B68219E1D5}" presName="rootnode" presStyleCnt="0">
        <dgm:presLayoutVars>
          <dgm:chMax/>
          <dgm:chPref/>
          <dgm:dir/>
          <dgm:animLvl val="lvl"/>
        </dgm:presLayoutVars>
      </dgm:prSet>
      <dgm:spPr/>
      <dgm:t>
        <a:bodyPr/>
        <a:lstStyle/>
        <a:p>
          <a:endParaRPr lang="en-US"/>
        </a:p>
      </dgm:t>
    </dgm:pt>
    <dgm:pt modelId="{F1B99725-31BA-4DF7-BD63-719584328303}" type="pres">
      <dgm:prSet presAssocID="{E0C843A4-589C-4BE2-94D9-133471DA0A9F}" presName="composite" presStyleCnt="0"/>
      <dgm:spPr/>
    </dgm:pt>
    <dgm:pt modelId="{22CCF1CF-D193-4DB3-B60A-60C4072BBF88}" type="pres">
      <dgm:prSet presAssocID="{E0C843A4-589C-4BE2-94D9-133471DA0A9F}" presName="bentUpArrow1" presStyleLbl="alignImgPlace1" presStyleIdx="0" presStyleCnt="4" custLinFactNeighborX="60185" custLinFactNeighborY="4004"/>
      <dgm:spPr/>
    </dgm:pt>
    <dgm:pt modelId="{7888EBBC-703D-4F8C-83CE-82D5D69D255C}" type="pres">
      <dgm:prSet presAssocID="{E0C843A4-589C-4BE2-94D9-133471DA0A9F}" presName="ParentText" presStyleLbl="node1" presStyleIdx="0" presStyleCnt="5" custScaleX="200021" custLinFactNeighborX="64514" custLinFactNeighborY="3314">
        <dgm:presLayoutVars>
          <dgm:chMax val="1"/>
          <dgm:chPref val="1"/>
          <dgm:bulletEnabled val="1"/>
        </dgm:presLayoutVars>
      </dgm:prSet>
      <dgm:spPr/>
      <dgm:t>
        <a:bodyPr/>
        <a:lstStyle/>
        <a:p>
          <a:endParaRPr lang="en-US"/>
        </a:p>
      </dgm:t>
    </dgm:pt>
    <dgm:pt modelId="{CB4BB9CF-A6CB-4E97-99EB-D845BC86BC5D}" type="pres">
      <dgm:prSet presAssocID="{E0C843A4-589C-4BE2-94D9-133471DA0A9F}" presName="ChildText" presStyleLbl="revTx" presStyleIdx="0" presStyleCnt="4">
        <dgm:presLayoutVars>
          <dgm:chMax val="0"/>
          <dgm:chPref val="0"/>
          <dgm:bulletEnabled val="1"/>
        </dgm:presLayoutVars>
      </dgm:prSet>
      <dgm:spPr/>
      <dgm:t>
        <a:bodyPr/>
        <a:lstStyle/>
        <a:p>
          <a:endParaRPr lang="en-US"/>
        </a:p>
      </dgm:t>
    </dgm:pt>
    <dgm:pt modelId="{AAC7CBA3-4787-4306-9AE7-E820CEBE6B18}" type="pres">
      <dgm:prSet presAssocID="{E9BAD54B-65B9-4599-8E63-B293423D0C5B}" presName="sibTrans" presStyleCnt="0"/>
      <dgm:spPr/>
    </dgm:pt>
    <dgm:pt modelId="{07C17CA6-23FA-4B96-A448-1C1EF8D0BB8A}" type="pres">
      <dgm:prSet presAssocID="{74864C7A-7069-4556-964E-75972A9DA56F}" presName="composite" presStyleCnt="0"/>
      <dgm:spPr/>
    </dgm:pt>
    <dgm:pt modelId="{A3340411-C413-4236-8F0D-E070E3C4F574}" type="pres">
      <dgm:prSet presAssocID="{74864C7A-7069-4556-964E-75972A9DA56F}" presName="bentUpArrow1" presStyleLbl="alignImgPlace1" presStyleIdx="1" presStyleCnt="4" custLinFactNeighborX="60185" custLinFactNeighborY="4004"/>
      <dgm:spPr/>
    </dgm:pt>
    <dgm:pt modelId="{EF4A20F6-D457-47CE-95A6-7AA35DDAB70C}" type="pres">
      <dgm:prSet presAssocID="{74864C7A-7069-4556-964E-75972A9DA56F}" presName="ParentText" presStyleLbl="node1" presStyleIdx="1" presStyleCnt="5" custScaleX="200021" custLinFactNeighborX="64514" custLinFactNeighborY="3314">
        <dgm:presLayoutVars>
          <dgm:chMax val="1"/>
          <dgm:chPref val="1"/>
          <dgm:bulletEnabled val="1"/>
        </dgm:presLayoutVars>
      </dgm:prSet>
      <dgm:spPr/>
      <dgm:t>
        <a:bodyPr/>
        <a:lstStyle/>
        <a:p>
          <a:endParaRPr lang="en-US"/>
        </a:p>
      </dgm:t>
    </dgm:pt>
    <dgm:pt modelId="{B9B7BD9A-4295-4877-B88B-4FC48A287E27}" type="pres">
      <dgm:prSet presAssocID="{74864C7A-7069-4556-964E-75972A9DA56F}" presName="ChildText" presStyleLbl="revTx" presStyleIdx="1" presStyleCnt="4">
        <dgm:presLayoutVars>
          <dgm:chMax val="0"/>
          <dgm:chPref val="0"/>
          <dgm:bulletEnabled val="1"/>
        </dgm:presLayoutVars>
      </dgm:prSet>
      <dgm:spPr/>
      <dgm:t>
        <a:bodyPr/>
        <a:lstStyle/>
        <a:p>
          <a:endParaRPr lang="en-US"/>
        </a:p>
      </dgm:t>
    </dgm:pt>
    <dgm:pt modelId="{2F69F32F-4977-4A0D-A991-392FDDAAC43A}" type="pres">
      <dgm:prSet presAssocID="{C81E17FB-FC9E-4F1F-A680-E6E96A060001}" presName="sibTrans" presStyleCnt="0"/>
      <dgm:spPr/>
    </dgm:pt>
    <dgm:pt modelId="{50383A3F-3C58-40C4-9A92-0C378DD548A4}" type="pres">
      <dgm:prSet presAssocID="{02158E65-2FE1-4DC3-B7A9-AAF91DF012A0}" presName="composite" presStyleCnt="0"/>
      <dgm:spPr/>
    </dgm:pt>
    <dgm:pt modelId="{7CF03DCA-9B6B-43B6-9D40-C89AA35EBEA8}" type="pres">
      <dgm:prSet presAssocID="{02158E65-2FE1-4DC3-B7A9-AAF91DF012A0}" presName="bentUpArrow1" presStyleLbl="alignImgPlace1" presStyleIdx="2" presStyleCnt="4" custLinFactNeighborX="60185" custLinFactNeighborY="4004"/>
      <dgm:spPr/>
    </dgm:pt>
    <dgm:pt modelId="{6E1F10ED-A731-4A2E-BE85-851E0BE7E702}" type="pres">
      <dgm:prSet presAssocID="{02158E65-2FE1-4DC3-B7A9-AAF91DF012A0}" presName="ParentText" presStyleLbl="node1" presStyleIdx="2" presStyleCnt="5" custScaleX="200021" custLinFactNeighborX="64514" custLinFactNeighborY="3314">
        <dgm:presLayoutVars>
          <dgm:chMax val="1"/>
          <dgm:chPref val="1"/>
          <dgm:bulletEnabled val="1"/>
        </dgm:presLayoutVars>
      </dgm:prSet>
      <dgm:spPr/>
      <dgm:t>
        <a:bodyPr/>
        <a:lstStyle/>
        <a:p>
          <a:endParaRPr lang="en-US"/>
        </a:p>
      </dgm:t>
    </dgm:pt>
    <dgm:pt modelId="{30675579-2826-422C-964F-33D3F3F0656A}" type="pres">
      <dgm:prSet presAssocID="{02158E65-2FE1-4DC3-B7A9-AAF91DF012A0}" presName="ChildText" presStyleLbl="revTx" presStyleIdx="2" presStyleCnt="4">
        <dgm:presLayoutVars>
          <dgm:chMax val="0"/>
          <dgm:chPref val="0"/>
          <dgm:bulletEnabled val="1"/>
        </dgm:presLayoutVars>
      </dgm:prSet>
      <dgm:spPr/>
    </dgm:pt>
    <dgm:pt modelId="{4D9F582B-3540-46F9-90AC-A82EAAF2E6CD}" type="pres">
      <dgm:prSet presAssocID="{45B96815-ED0C-415D-83CF-A24B6ECCA9C7}" presName="sibTrans" presStyleCnt="0"/>
      <dgm:spPr/>
    </dgm:pt>
    <dgm:pt modelId="{32DCC1BA-C97F-44A3-BE89-D9E6A8E0996F}" type="pres">
      <dgm:prSet presAssocID="{EF3B279A-6E22-47C2-A133-A37F3B1C6A88}" presName="composite" presStyleCnt="0"/>
      <dgm:spPr/>
    </dgm:pt>
    <dgm:pt modelId="{95C4FA27-1078-4E0A-9CC9-7946FFEB5C5A}" type="pres">
      <dgm:prSet presAssocID="{EF3B279A-6E22-47C2-A133-A37F3B1C6A88}" presName="bentUpArrow1" presStyleLbl="alignImgPlace1" presStyleIdx="3" presStyleCnt="4" custLinFactNeighborX="60185" custLinFactNeighborY="4004"/>
      <dgm:spPr/>
    </dgm:pt>
    <dgm:pt modelId="{21B7E855-8028-40DB-84D2-55F51E63358F}" type="pres">
      <dgm:prSet presAssocID="{EF3B279A-6E22-47C2-A133-A37F3B1C6A88}" presName="ParentText" presStyleLbl="node1" presStyleIdx="3" presStyleCnt="5" custScaleX="200021" custLinFactNeighborX="64514" custLinFactNeighborY="3314">
        <dgm:presLayoutVars>
          <dgm:chMax val="1"/>
          <dgm:chPref val="1"/>
          <dgm:bulletEnabled val="1"/>
        </dgm:presLayoutVars>
      </dgm:prSet>
      <dgm:spPr/>
      <dgm:t>
        <a:bodyPr/>
        <a:lstStyle/>
        <a:p>
          <a:endParaRPr lang="en-US"/>
        </a:p>
      </dgm:t>
    </dgm:pt>
    <dgm:pt modelId="{584B608A-B6E7-4E81-9857-83738B75B160}" type="pres">
      <dgm:prSet presAssocID="{EF3B279A-6E22-47C2-A133-A37F3B1C6A88}" presName="ChildText" presStyleLbl="revTx" presStyleIdx="3" presStyleCnt="4">
        <dgm:presLayoutVars>
          <dgm:chMax val="0"/>
          <dgm:chPref val="0"/>
          <dgm:bulletEnabled val="1"/>
        </dgm:presLayoutVars>
      </dgm:prSet>
      <dgm:spPr/>
    </dgm:pt>
    <dgm:pt modelId="{2DDCCAC8-4A14-42C2-822A-69F8825D52E5}" type="pres">
      <dgm:prSet presAssocID="{24A2E960-CD45-4C85-A095-23466561A516}" presName="sibTrans" presStyleCnt="0"/>
      <dgm:spPr/>
    </dgm:pt>
    <dgm:pt modelId="{50998F6F-E07B-4667-A6D2-0B889590973F}" type="pres">
      <dgm:prSet presAssocID="{9CCD60D5-42D9-4FAD-9CAD-CF1E7AD62546}" presName="composite" presStyleCnt="0"/>
      <dgm:spPr/>
    </dgm:pt>
    <dgm:pt modelId="{52F2CEA1-5AF5-41EF-9C1E-8481A430A044}" type="pres">
      <dgm:prSet presAssocID="{9CCD60D5-42D9-4FAD-9CAD-CF1E7AD62546}" presName="ParentText" presStyleLbl="node1" presStyleIdx="4" presStyleCnt="5" custScaleX="200021" custLinFactNeighborX="62529" custLinFactNeighborY="247">
        <dgm:presLayoutVars>
          <dgm:chMax val="1"/>
          <dgm:chPref val="1"/>
          <dgm:bulletEnabled val="1"/>
        </dgm:presLayoutVars>
      </dgm:prSet>
      <dgm:spPr/>
      <dgm:t>
        <a:bodyPr/>
        <a:lstStyle/>
        <a:p>
          <a:endParaRPr lang="en-US"/>
        </a:p>
      </dgm:t>
    </dgm:pt>
  </dgm:ptLst>
  <dgm:cxnLst>
    <dgm:cxn modelId="{F2BBD1E7-3B93-4A8D-B6D1-12C05CB00143}" srcId="{537A0C39-C6AD-474B-B375-78B68219E1D5}" destId="{EF3B279A-6E22-47C2-A133-A37F3B1C6A88}" srcOrd="3" destOrd="0" parTransId="{E08CD713-5506-4E0C-96BA-EE21865731DB}" sibTransId="{24A2E960-CD45-4C85-A095-23466561A516}"/>
    <dgm:cxn modelId="{51F6D5B4-4DC5-40FE-989A-B31C525BD22B}" type="presOf" srcId="{74864C7A-7069-4556-964E-75972A9DA56F}" destId="{EF4A20F6-D457-47CE-95A6-7AA35DDAB70C}" srcOrd="0" destOrd="0" presId="urn:microsoft.com/office/officeart/2005/8/layout/StepDownProcess"/>
    <dgm:cxn modelId="{E2DA5DEA-C14E-4D47-AC11-DF5FC592C5DD}" srcId="{537A0C39-C6AD-474B-B375-78B68219E1D5}" destId="{74864C7A-7069-4556-964E-75972A9DA56F}" srcOrd="1" destOrd="0" parTransId="{507C105C-DA76-405A-A731-76E2EF3EDB84}" sibTransId="{C81E17FB-FC9E-4F1F-A680-E6E96A060001}"/>
    <dgm:cxn modelId="{28512581-DEA9-4C23-BE27-AC891C5E58EF}" type="presOf" srcId="{9CCD60D5-42D9-4FAD-9CAD-CF1E7AD62546}" destId="{52F2CEA1-5AF5-41EF-9C1E-8481A430A044}" srcOrd="0" destOrd="0" presId="urn:microsoft.com/office/officeart/2005/8/layout/StepDownProcess"/>
    <dgm:cxn modelId="{B529E6D8-9D52-4294-AF19-AD7C5E61696C}" type="presOf" srcId="{02158E65-2FE1-4DC3-B7A9-AAF91DF012A0}" destId="{6E1F10ED-A731-4A2E-BE85-851E0BE7E702}" srcOrd="0" destOrd="0" presId="urn:microsoft.com/office/officeart/2005/8/layout/StepDownProcess"/>
    <dgm:cxn modelId="{EB6132EE-C150-48B4-A0E6-785A0BABB3CA}" type="presOf" srcId="{EF3B279A-6E22-47C2-A133-A37F3B1C6A88}" destId="{21B7E855-8028-40DB-84D2-55F51E63358F}" srcOrd="0" destOrd="0" presId="urn:microsoft.com/office/officeart/2005/8/layout/StepDownProcess"/>
    <dgm:cxn modelId="{B74E5F51-F8E8-4BA6-BF20-3CFF8A819BAF}" type="presOf" srcId="{537A0C39-C6AD-474B-B375-78B68219E1D5}" destId="{8FA9CEDC-2B06-489D-85FE-A85164B87EA9}" srcOrd="0" destOrd="0" presId="urn:microsoft.com/office/officeart/2005/8/layout/StepDownProcess"/>
    <dgm:cxn modelId="{44D57D90-9F46-4CFB-BED3-DD2220C9D6F7}" type="presOf" srcId="{E0C843A4-589C-4BE2-94D9-133471DA0A9F}" destId="{7888EBBC-703D-4F8C-83CE-82D5D69D255C}" srcOrd="0" destOrd="0" presId="urn:microsoft.com/office/officeart/2005/8/layout/StepDownProcess"/>
    <dgm:cxn modelId="{E5F862FA-0B9A-4E1B-9A6A-5B823A1E7995}" srcId="{537A0C39-C6AD-474B-B375-78B68219E1D5}" destId="{E0C843A4-589C-4BE2-94D9-133471DA0A9F}" srcOrd="0" destOrd="0" parTransId="{9FCD9A21-1408-40BD-9685-8C64CA4DDA81}" sibTransId="{E9BAD54B-65B9-4599-8E63-B293423D0C5B}"/>
    <dgm:cxn modelId="{35ED2FA7-4A06-45E4-8F9F-096F631E15CE}" srcId="{537A0C39-C6AD-474B-B375-78B68219E1D5}" destId="{02158E65-2FE1-4DC3-B7A9-AAF91DF012A0}" srcOrd="2" destOrd="0" parTransId="{60A56101-0C69-407B-AE8E-77151DFD0C00}" sibTransId="{45B96815-ED0C-415D-83CF-A24B6ECCA9C7}"/>
    <dgm:cxn modelId="{B91562D6-439A-44DE-BA0F-171CCD70180B}" srcId="{537A0C39-C6AD-474B-B375-78B68219E1D5}" destId="{9CCD60D5-42D9-4FAD-9CAD-CF1E7AD62546}" srcOrd="4" destOrd="0" parTransId="{B58B69C6-5B3D-4E06-AC14-9C05B3D63CF0}" sibTransId="{D9546A12-BA0E-4C19-97BB-072E33E8B4AF}"/>
    <dgm:cxn modelId="{0E5660BE-0264-4A6D-96E4-85E7E9FF87D1}" type="presParOf" srcId="{8FA9CEDC-2B06-489D-85FE-A85164B87EA9}" destId="{F1B99725-31BA-4DF7-BD63-719584328303}" srcOrd="0" destOrd="0" presId="urn:microsoft.com/office/officeart/2005/8/layout/StepDownProcess"/>
    <dgm:cxn modelId="{8238E75E-3298-4120-B2B7-06E6B0B48E89}" type="presParOf" srcId="{F1B99725-31BA-4DF7-BD63-719584328303}" destId="{22CCF1CF-D193-4DB3-B60A-60C4072BBF88}" srcOrd="0" destOrd="0" presId="urn:microsoft.com/office/officeart/2005/8/layout/StepDownProcess"/>
    <dgm:cxn modelId="{7BE2471E-5266-4FDB-AF20-E1F81BD0EEB8}" type="presParOf" srcId="{F1B99725-31BA-4DF7-BD63-719584328303}" destId="{7888EBBC-703D-4F8C-83CE-82D5D69D255C}" srcOrd="1" destOrd="0" presId="urn:microsoft.com/office/officeart/2005/8/layout/StepDownProcess"/>
    <dgm:cxn modelId="{1251FFD6-4447-41FC-8304-4F8721FE7E7E}" type="presParOf" srcId="{F1B99725-31BA-4DF7-BD63-719584328303}" destId="{CB4BB9CF-A6CB-4E97-99EB-D845BC86BC5D}" srcOrd="2" destOrd="0" presId="urn:microsoft.com/office/officeart/2005/8/layout/StepDownProcess"/>
    <dgm:cxn modelId="{15B8468E-38F0-4ED6-BFBE-26676909CA20}" type="presParOf" srcId="{8FA9CEDC-2B06-489D-85FE-A85164B87EA9}" destId="{AAC7CBA3-4787-4306-9AE7-E820CEBE6B18}" srcOrd="1" destOrd="0" presId="urn:microsoft.com/office/officeart/2005/8/layout/StepDownProcess"/>
    <dgm:cxn modelId="{8F2CFBA8-022B-4238-9A24-4678D8AEB462}" type="presParOf" srcId="{8FA9CEDC-2B06-489D-85FE-A85164B87EA9}" destId="{07C17CA6-23FA-4B96-A448-1C1EF8D0BB8A}" srcOrd="2" destOrd="0" presId="urn:microsoft.com/office/officeart/2005/8/layout/StepDownProcess"/>
    <dgm:cxn modelId="{07D2332C-6CA2-4012-ACA9-C43EEAD3C637}" type="presParOf" srcId="{07C17CA6-23FA-4B96-A448-1C1EF8D0BB8A}" destId="{A3340411-C413-4236-8F0D-E070E3C4F574}" srcOrd="0" destOrd="0" presId="urn:microsoft.com/office/officeart/2005/8/layout/StepDownProcess"/>
    <dgm:cxn modelId="{05C229C9-70B1-4B27-B327-28D23DEEE860}" type="presParOf" srcId="{07C17CA6-23FA-4B96-A448-1C1EF8D0BB8A}" destId="{EF4A20F6-D457-47CE-95A6-7AA35DDAB70C}" srcOrd="1" destOrd="0" presId="urn:microsoft.com/office/officeart/2005/8/layout/StepDownProcess"/>
    <dgm:cxn modelId="{BC7FE604-BC43-45D5-8EFF-96F426914376}" type="presParOf" srcId="{07C17CA6-23FA-4B96-A448-1C1EF8D0BB8A}" destId="{B9B7BD9A-4295-4877-B88B-4FC48A287E27}" srcOrd="2" destOrd="0" presId="urn:microsoft.com/office/officeart/2005/8/layout/StepDownProcess"/>
    <dgm:cxn modelId="{298DFC95-E65E-4772-8742-0C1DD524CA2E}" type="presParOf" srcId="{8FA9CEDC-2B06-489D-85FE-A85164B87EA9}" destId="{2F69F32F-4977-4A0D-A991-392FDDAAC43A}" srcOrd="3" destOrd="0" presId="urn:microsoft.com/office/officeart/2005/8/layout/StepDownProcess"/>
    <dgm:cxn modelId="{AC508C3E-F19B-4D71-992F-AAA01EB30EFF}" type="presParOf" srcId="{8FA9CEDC-2B06-489D-85FE-A85164B87EA9}" destId="{50383A3F-3C58-40C4-9A92-0C378DD548A4}" srcOrd="4" destOrd="0" presId="urn:microsoft.com/office/officeart/2005/8/layout/StepDownProcess"/>
    <dgm:cxn modelId="{DA4012A3-3EA4-4D4C-91FA-DE63252598D6}" type="presParOf" srcId="{50383A3F-3C58-40C4-9A92-0C378DD548A4}" destId="{7CF03DCA-9B6B-43B6-9D40-C89AA35EBEA8}" srcOrd="0" destOrd="0" presId="urn:microsoft.com/office/officeart/2005/8/layout/StepDownProcess"/>
    <dgm:cxn modelId="{C3A19A08-C5DE-4602-8540-E0BD585CC1E6}" type="presParOf" srcId="{50383A3F-3C58-40C4-9A92-0C378DD548A4}" destId="{6E1F10ED-A731-4A2E-BE85-851E0BE7E702}" srcOrd="1" destOrd="0" presId="urn:microsoft.com/office/officeart/2005/8/layout/StepDownProcess"/>
    <dgm:cxn modelId="{32FD9570-AA56-49C9-B1A3-1F5E3252D493}" type="presParOf" srcId="{50383A3F-3C58-40C4-9A92-0C378DD548A4}" destId="{30675579-2826-422C-964F-33D3F3F0656A}" srcOrd="2" destOrd="0" presId="urn:microsoft.com/office/officeart/2005/8/layout/StepDownProcess"/>
    <dgm:cxn modelId="{D304CB3F-D7B9-43CF-AE4B-9FB4715405B7}" type="presParOf" srcId="{8FA9CEDC-2B06-489D-85FE-A85164B87EA9}" destId="{4D9F582B-3540-46F9-90AC-A82EAAF2E6CD}" srcOrd="5" destOrd="0" presId="urn:microsoft.com/office/officeart/2005/8/layout/StepDownProcess"/>
    <dgm:cxn modelId="{2228F2EB-D7F5-4EAB-B643-6F2A827BF97F}" type="presParOf" srcId="{8FA9CEDC-2B06-489D-85FE-A85164B87EA9}" destId="{32DCC1BA-C97F-44A3-BE89-D9E6A8E0996F}" srcOrd="6" destOrd="0" presId="urn:microsoft.com/office/officeart/2005/8/layout/StepDownProcess"/>
    <dgm:cxn modelId="{1FAB104A-C512-4850-9088-2603BEEF003D}" type="presParOf" srcId="{32DCC1BA-C97F-44A3-BE89-D9E6A8E0996F}" destId="{95C4FA27-1078-4E0A-9CC9-7946FFEB5C5A}" srcOrd="0" destOrd="0" presId="urn:microsoft.com/office/officeart/2005/8/layout/StepDownProcess"/>
    <dgm:cxn modelId="{A6E71244-4AF9-4464-98B6-EA7D9A041CC4}" type="presParOf" srcId="{32DCC1BA-C97F-44A3-BE89-D9E6A8E0996F}" destId="{21B7E855-8028-40DB-84D2-55F51E63358F}" srcOrd="1" destOrd="0" presId="urn:microsoft.com/office/officeart/2005/8/layout/StepDownProcess"/>
    <dgm:cxn modelId="{71CCF6AA-FDBB-4C12-8765-769CD7B384FA}" type="presParOf" srcId="{32DCC1BA-C97F-44A3-BE89-D9E6A8E0996F}" destId="{584B608A-B6E7-4E81-9857-83738B75B160}" srcOrd="2" destOrd="0" presId="urn:microsoft.com/office/officeart/2005/8/layout/StepDownProcess"/>
    <dgm:cxn modelId="{E3E85CF5-A167-4C5C-B1ED-7DFBAA7B03C0}" type="presParOf" srcId="{8FA9CEDC-2B06-489D-85FE-A85164B87EA9}" destId="{2DDCCAC8-4A14-42C2-822A-69F8825D52E5}" srcOrd="7" destOrd="0" presId="urn:microsoft.com/office/officeart/2005/8/layout/StepDownProcess"/>
    <dgm:cxn modelId="{ED127E64-11CD-4373-964C-F279336C2EE6}" type="presParOf" srcId="{8FA9CEDC-2B06-489D-85FE-A85164B87EA9}" destId="{50998F6F-E07B-4667-A6D2-0B889590973F}" srcOrd="8" destOrd="0" presId="urn:microsoft.com/office/officeart/2005/8/layout/StepDownProcess"/>
    <dgm:cxn modelId="{D96C5847-6574-425C-8000-0EA595A75FFF}" type="presParOf" srcId="{50998F6F-E07B-4667-A6D2-0B889590973F}" destId="{52F2CEA1-5AF5-41EF-9C1E-8481A430A044}"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FD963-155F-46CF-B0C5-F92EDF1D048B}">
      <dsp:nvSpPr>
        <dsp:cNvPr id="0" name=""/>
        <dsp:cNvSpPr/>
      </dsp:nvSpPr>
      <dsp:spPr>
        <a:xfrm>
          <a:off x="648087" y="0"/>
          <a:ext cx="7528436" cy="3960440"/>
        </a:xfrm>
        <a:prstGeom prst="rightArrow">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sp>
    <dsp:sp modelId="{293E455D-5E25-47D8-A253-D7AFE3A51E07}">
      <dsp:nvSpPr>
        <dsp:cNvPr id="0" name=""/>
        <dsp:cNvSpPr/>
      </dsp:nvSpPr>
      <dsp:spPr>
        <a:xfrm>
          <a:off x="3752" y="1188131"/>
          <a:ext cx="2863909" cy="1584176"/>
        </a:xfrm>
        <a:prstGeom prst="roundRect">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El término “</a:t>
          </a:r>
          <a:r>
            <a:rPr lang="es-EC" sz="1800" kern="1200" dirty="0" err="1" smtClean="0">
              <a:latin typeface="Times New Roman" panose="02020603050405020304" pitchFamily="18" charset="0"/>
              <a:cs typeface="Times New Roman" panose="02020603050405020304" pitchFamily="18" charset="0"/>
            </a:rPr>
            <a:t>geoestadística</a:t>
          </a:r>
          <a:r>
            <a:rPr lang="es-EC" sz="1800" kern="1200" dirty="0" smtClean="0">
              <a:latin typeface="Times New Roman" panose="02020603050405020304" pitchFamily="18" charset="0"/>
              <a:cs typeface="Times New Roman" panose="02020603050405020304" pitchFamily="18" charset="0"/>
            </a:rPr>
            <a:t>” fue expuesto por G. </a:t>
          </a:r>
          <a:r>
            <a:rPr lang="es-EC" sz="1800" kern="1200" dirty="0" err="1" smtClean="0">
              <a:latin typeface="Times New Roman" panose="02020603050405020304" pitchFamily="18" charset="0"/>
              <a:cs typeface="Times New Roman" panose="02020603050405020304" pitchFamily="18" charset="0"/>
            </a:rPr>
            <a:t>Matheron</a:t>
          </a:r>
          <a:r>
            <a:rPr lang="es-EC" sz="1800" kern="1200" dirty="0" smtClean="0">
              <a:latin typeface="Times New Roman" panose="02020603050405020304" pitchFamily="18" charset="0"/>
              <a:cs typeface="Times New Roman" panose="02020603050405020304" pitchFamily="18" charset="0"/>
            </a:rPr>
            <a:t> en los años 60</a:t>
          </a:r>
          <a:endParaRPr lang="en-US" sz="1800" kern="1200" dirty="0">
            <a:latin typeface="Times New Roman" panose="02020603050405020304" pitchFamily="18" charset="0"/>
            <a:cs typeface="Times New Roman" panose="02020603050405020304" pitchFamily="18" charset="0"/>
          </a:endParaRPr>
        </a:p>
      </dsp:txBody>
      <dsp:txXfrm>
        <a:off x="81085" y="1265464"/>
        <a:ext cx="2709243" cy="1429510"/>
      </dsp:txXfrm>
    </dsp:sp>
    <dsp:sp modelId="{426E41BB-4E62-40F9-9346-FB8DA760BCAD}">
      <dsp:nvSpPr>
        <dsp:cNvPr id="0" name=""/>
        <dsp:cNvSpPr/>
      </dsp:nvSpPr>
      <dsp:spPr>
        <a:xfrm>
          <a:off x="2996537" y="1188131"/>
          <a:ext cx="2863909" cy="1584176"/>
        </a:xfrm>
        <a:prstGeom prst="roundRect">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Rama de la estadística aplicada que se especializa en el análisis y la modelación de la variabilidad espacial en ciencias de la Tierra</a:t>
          </a:r>
          <a:endParaRPr lang="en-US" sz="1800" kern="1200" dirty="0">
            <a:latin typeface="Times New Roman" panose="02020603050405020304" pitchFamily="18" charset="0"/>
            <a:cs typeface="Times New Roman" panose="02020603050405020304" pitchFamily="18" charset="0"/>
          </a:endParaRPr>
        </a:p>
      </dsp:txBody>
      <dsp:txXfrm>
        <a:off x="3073870" y="1265464"/>
        <a:ext cx="2709243" cy="1429510"/>
      </dsp:txXfrm>
    </dsp:sp>
    <dsp:sp modelId="{61985F69-9BEC-4C26-9DD7-D241A5A7E81B}">
      <dsp:nvSpPr>
        <dsp:cNvPr id="0" name=""/>
        <dsp:cNvSpPr/>
      </dsp:nvSpPr>
      <dsp:spPr>
        <a:xfrm>
          <a:off x="5989322" y="1188131"/>
          <a:ext cx="2863909" cy="1584176"/>
        </a:xfrm>
        <a:prstGeom prst="roundRect">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Es un conjunto de técnicas usadas para analizar y predecir valores de una propiedad distribuida en espacio o tiempo</a:t>
          </a:r>
          <a:endParaRPr lang="en-US" sz="1800" kern="1200" dirty="0">
            <a:latin typeface="Times New Roman" panose="02020603050405020304" pitchFamily="18" charset="0"/>
            <a:cs typeface="Times New Roman" panose="02020603050405020304" pitchFamily="18" charset="0"/>
          </a:endParaRPr>
        </a:p>
      </dsp:txBody>
      <dsp:txXfrm>
        <a:off x="6066655" y="1265464"/>
        <a:ext cx="2709243" cy="1429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4DD2B-22FC-469F-BD63-6897E8065854}">
      <dsp:nvSpPr>
        <dsp:cNvPr id="0" name=""/>
        <dsp:cNvSpPr/>
      </dsp:nvSpPr>
      <dsp:spPr>
        <a:xfrm>
          <a:off x="6895" y="277441"/>
          <a:ext cx="1849030" cy="87614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1</a:t>
          </a:r>
          <a:endParaRPr lang="en-US" sz="1800" kern="1200" dirty="0">
            <a:latin typeface="Times New Roman" panose="02020603050405020304" pitchFamily="18" charset="0"/>
            <a:cs typeface="Times New Roman" panose="02020603050405020304" pitchFamily="18" charset="0"/>
          </a:endParaRPr>
        </a:p>
      </dsp:txBody>
      <dsp:txXfrm>
        <a:off x="6895" y="277441"/>
        <a:ext cx="1849030" cy="584093"/>
      </dsp:txXfrm>
    </dsp:sp>
    <dsp:sp modelId="{F58C4622-00CB-47CE-AEE6-61D9684397D7}">
      <dsp:nvSpPr>
        <dsp:cNvPr id="0" name=""/>
        <dsp:cNvSpPr/>
      </dsp:nvSpPr>
      <dsp:spPr>
        <a:xfrm>
          <a:off x="216019" y="864078"/>
          <a:ext cx="2154970" cy="893657"/>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ANÁLISIS EXPLORATORIO DE DATOS</a:t>
          </a:r>
          <a:endParaRPr lang="en-US" sz="1600" kern="1200" dirty="0">
            <a:latin typeface="Times New Roman" panose="02020603050405020304" pitchFamily="18" charset="0"/>
            <a:cs typeface="Times New Roman" panose="02020603050405020304" pitchFamily="18" charset="0"/>
          </a:endParaRPr>
        </a:p>
      </dsp:txBody>
      <dsp:txXfrm>
        <a:off x="242193" y="890252"/>
        <a:ext cx="2102622" cy="841309"/>
      </dsp:txXfrm>
    </dsp:sp>
    <dsp:sp modelId="{F98C3BE1-7B03-4628-BF42-F9871E400BA6}">
      <dsp:nvSpPr>
        <dsp:cNvPr id="0" name=""/>
        <dsp:cNvSpPr/>
      </dsp:nvSpPr>
      <dsp:spPr>
        <a:xfrm>
          <a:off x="2174474" y="339311"/>
          <a:ext cx="675323" cy="46035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174474" y="431382"/>
        <a:ext cx="537217" cy="276213"/>
      </dsp:txXfrm>
    </dsp:sp>
    <dsp:sp modelId="{377F1DD0-2598-45D8-8C12-03822B730F59}">
      <dsp:nvSpPr>
        <dsp:cNvPr id="0" name=""/>
        <dsp:cNvSpPr/>
      </dsp:nvSpPr>
      <dsp:spPr>
        <a:xfrm>
          <a:off x="3130121" y="277441"/>
          <a:ext cx="1849030" cy="876140"/>
        </a:xfrm>
        <a:prstGeom prst="roundRect">
          <a:avLst>
            <a:gd name="adj" fmla="val 10000"/>
          </a:avLst>
        </a:prstGeom>
        <a:solidFill>
          <a:schemeClr val="accent5">
            <a:hueOff val="-1519836"/>
            <a:satOff val="1607"/>
            <a:lumOff val="-2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2</a:t>
          </a:r>
          <a:endParaRPr lang="en-US" sz="1800" kern="1200" dirty="0">
            <a:latin typeface="Times New Roman" panose="02020603050405020304" pitchFamily="18" charset="0"/>
            <a:cs typeface="Times New Roman" panose="02020603050405020304" pitchFamily="18" charset="0"/>
          </a:endParaRPr>
        </a:p>
      </dsp:txBody>
      <dsp:txXfrm>
        <a:off x="3130121" y="277441"/>
        <a:ext cx="1849030" cy="584093"/>
      </dsp:txXfrm>
    </dsp:sp>
    <dsp:sp modelId="{E6FC1A46-94A0-45E4-AB54-1C6D3210BD62}">
      <dsp:nvSpPr>
        <dsp:cNvPr id="0" name=""/>
        <dsp:cNvSpPr/>
      </dsp:nvSpPr>
      <dsp:spPr>
        <a:xfrm>
          <a:off x="3339245" y="864078"/>
          <a:ext cx="2154970" cy="893657"/>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1519836"/>
              <a:satOff val="1607"/>
              <a:lumOff val="-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ANÁLISIS ESTRUCTURAL</a:t>
          </a:r>
          <a:endParaRPr lang="en-US" sz="1600" kern="1200" dirty="0">
            <a:latin typeface="Times New Roman" panose="02020603050405020304" pitchFamily="18" charset="0"/>
            <a:cs typeface="Times New Roman" panose="02020603050405020304" pitchFamily="18" charset="0"/>
          </a:endParaRPr>
        </a:p>
      </dsp:txBody>
      <dsp:txXfrm>
        <a:off x="3365419" y="890252"/>
        <a:ext cx="2102622" cy="841309"/>
      </dsp:txXfrm>
    </dsp:sp>
    <dsp:sp modelId="{99615FD9-6E14-4AA4-B8D3-3AAA5D49D40D}">
      <dsp:nvSpPr>
        <dsp:cNvPr id="0" name=""/>
        <dsp:cNvSpPr/>
      </dsp:nvSpPr>
      <dsp:spPr>
        <a:xfrm>
          <a:off x="5297700" y="339311"/>
          <a:ext cx="675323" cy="460355"/>
        </a:xfrm>
        <a:prstGeom prst="rightArrow">
          <a:avLst>
            <a:gd name="adj1" fmla="val 60000"/>
            <a:gd name="adj2" fmla="val 50000"/>
          </a:avLst>
        </a:prstGeom>
        <a:solidFill>
          <a:schemeClr val="accent5">
            <a:hueOff val="-3039673"/>
            <a:satOff val="3213"/>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5297700" y="431382"/>
        <a:ext cx="537217" cy="276213"/>
      </dsp:txXfrm>
    </dsp:sp>
    <dsp:sp modelId="{46037DFE-917B-49FD-AAA0-C33B927D6367}">
      <dsp:nvSpPr>
        <dsp:cNvPr id="0" name=""/>
        <dsp:cNvSpPr/>
      </dsp:nvSpPr>
      <dsp:spPr>
        <a:xfrm>
          <a:off x="6253347" y="277441"/>
          <a:ext cx="1849030" cy="876140"/>
        </a:xfrm>
        <a:prstGeom prst="roundRect">
          <a:avLst>
            <a:gd name="adj" fmla="val 10000"/>
          </a:avLst>
        </a:prstGeom>
        <a:solidFill>
          <a:schemeClr val="accent5">
            <a:hueOff val="-3039673"/>
            <a:satOff val="3213"/>
            <a:lumOff val="-58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3</a:t>
          </a:r>
          <a:endParaRPr lang="en-US" sz="1800" kern="1200" dirty="0">
            <a:latin typeface="Times New Roman" panose="02020603050405020304" pitchFamily="18" charset="0"/>
            <a:cs typeface="Times New Roman" panose="02020603050405020304" pitchFamily="18" charset="0"/>
          </a:endParaRPr>
        </a:p>
      </dsp:txBody>
      <dsp:txXfrm>
        <a:off x="6253347" y="277441"/>
        <a:ext cx="1849030" cy="584093"/>
      </dsp:txXfrm>
    </dsp:sp>
    <dsp:sp modelId="{93F35F1A-07F4-4D4B-AE5A-CF9F7011BE6E}">
      <dsp:nvSpPr>
        <dsp:cNvPr id="0" name=""/>
        <dsp:cNvSpPr/>
      </dsp:nvSpPr>
      <dsp:spPr>
        <a:xfrm>
          <a:off x="6462471" y="864078"/>
          <a:ext cx="2154970" cy="893657"/>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3039673"/>
              <a:satOff val="3213"/>
              <a:lumOff val="-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PREDICCIÓN</a:t>
          </a:r>
          <a:endParaRPr lang="en-US" sz="1600" kern="1200" dirty="0">
            <a:latin typeface="Times New Roman" panose="02020603050405020304" pitchFamily="18" charset="0"/>
            <a:cs typeface="Times New Roman" panose="02020603050405020304" pitchFamily="18" charset="0"/>
          </a:endParaRPr>
        </a:p>
      </dsp:txBody>
      <dsp:txXfrm>
        <a:off x="6488645" y="890252"/>
        <a:ext cx="2102622" cy="841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C1453-103F-4664-838B-37EC810335FF}">
      <dsp:nvSpPr>
        <dsp:cNvPr id="0" name=""/>
        <dsp:cNvSpPr/>
      </dsp:nvSpPr>
      <dsp:spPr>
        <a:xfrm>
          <a:off x="3986092" y="2037380"/>
          <a:ext cx="2490132" cy="2490132"/>
        </a:xfrm>
        <a:prstGeom prst="gear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latin typeface="Times New Roman" panose="02020603050405020304" pitchFamily="18" charset="0"/>
              <a:cs typeface="Times New Roman" panose="02020603050405020304" pitchFamily="18" charset="0"/>
            </a:rPr>
            <a:t>Como resultado se obtiene un mapa o histograma de las diferencias entre el valor observado z(x)y el estimado z ̂(x)</a:t>
          </a:r>
          <a:endParaRPr lang="es-EC" sz="1300" kern="1200" dirty="0">
            <a:solidFill>
              <a:schemeClr val="tx1"/>
            </a:solidFill>
          </a:endParaRPr>
        </a:p>
      </dsp:txBody>
      <dsp:txXfrm>
        <a:off x="4486719" y="2620682"/>
        <a:ext cx="1488878" cy="1279979"/>
      </dsp:txXfrm>
    </dsp:sp>
    <dsp:sp modelId="{0FA3A7EC-988C-4787-9EDA-8208E6E57757}">
      <dsp:nvSpPr>
        <dsp:cNvPr id="0" name=""/>
        <dsp:cNvSpPr/>
      </dsp:nvSpPr>
      <dsp:spPr>
        <a:xfrm>
          <a:off x="2537288" y="1448804"/>
          <a:ext cx="1811005" cy="1811005"/>
        </a:xfrm>
        <a:prstGeom prst="gear6">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latin typeface="Times New Roman" panose="02020603050405020304" pitchFamily="18" charset="0"/>
              <a:cs typeface="Times New Roman" panose="02020603050405020304" pitchFamily="18" charset="0"/>
            </a:rPr>
            <a:t>Con ello se genera un conjunto de n errores de predicción.</a:t>
          </a:r>
          <a:endParaRPr lang="es-EC" sz="1300" kern="1200" dirty="0">
            <a:solidFill>
              <a:schemeClr val="tx1"/>
            </a:solidFill>
          </a:endParaRPr>
        </a:p>
      </dsp:txBody>
      <dsp:txXfrm>
        <a:off x="2993214" y="1907486"/>
        <a:ext cx="899153" cy="893641"/>
      </dsp:txXfrm>
    </dsp:sp>
    <dsp:sp modelId="{5D36F3FE-B10D-4C84-83ED-12001665F585}">
      <dsp:nvSpPr>
        <dsp:cNvPr id="0" name=""/>
        <dsp:cNvSpPr/>
      </dsp:nvSpPr>
      <dsp:spPr>
        <a:xfrm rot="20700000">
          <a:off x="3551635" y="199395"/>
          <a:ext cx="1774415" cy="1774415"/>
        </a:xfrm>
        <a:prstGeom prst="gear6">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latin typeface="Times New Roman" panose="02020603050405020304" pitchFamily="18" charset="0"/>
              <a:cs typeface="Times New Roman" panose="02020603050405020304" pitchFamily="18" charset="0"/>
            </a:rPr>
            <a:t>Es un caso particular del método conocido como </a:t>
          </a:r>
          <a:r>
            <a:rPr lang="es-EC" sz="1300" kern="1200" dirty="0" err="1" smtClean="0">
              <a:solidFill>
                <a:schemeClr val="tx1"/>
              </a:solidFill>
              <a:latin typeface="Times New Roman" panose="02020603050405020304" pitchFamily="18" charset="0"/>
              <a:cs typeface="Times New Roman" panose="02020603050405020304" pitchFamily="18" charset="0"/>
            </a:rPr>
            <a:t>Jacknife</a:t>
          </a:r>
          <a:r>
            <a:rPr lang="es-EC" sz="1300" kern="1200" dirty="0" smtClean="0">
              <a:solidFill>
                <a:schemeClr val="tx1"/>
              </a:solidFill>
              <a:latin typeface="Times New Roman" panose="02020603050405020304" pitchFamily="18" charset="0"/>
              <a:cs typeface="Times New Roman" panose="02020603050405020304" pitchFamily="18" charset="0"/>
            </a:rPr>
            <a:t> </a:t>
          </a:r>
          <a:endParaRPr lang="es-EC" sz="1300" kern="1200" dirty="0">
            <a:solidFill>
              <a:schemeClr val="tx1"/>
            </a:solidFill>
          </a:endParaRPr>
        </a:p>
      </dsp:txBody>
      <dsp:txXfrm rot="-20700000">
        <a:off x="3940817" y="588576"/>
        <a:ext cx="996052" cy="996052"/>
      </dsp:txXfrm>
    </dsp:sp>
    <dsp:sp modelId="{E5F2C75A-6099-43E5-AFCA-9077F7A44222}">
      <dsp:nvSpPr>
        <dsp:cNvPr id="0" name=""/>
        <dsp:cNvSpPr/>
      </dsp:nvSpPr>
      <dsp:spPr>
        <a:xfrm>
          <a:off x="3798289" y="1659533"/>
          <a:ext cx="3187369" cy="3187369"/>
        </a:xfrm>
        <a:prstGeom prst="circularArrow">
          <a:avLst>
            <a:gd name="adj1" fmla="val 4688"/>
            <a:gd name="adj2" fmla="val 299029"/>
            <a:gd name="adj3" fmla="val 2523605"/>
            <a:gd name="adj4" fmla="val 1584534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F2843D-6734-4BE6-BCBB-FA99728DC0A1}">
      <dsp:nvSpPr>
        <dsp:cNvPr id="0" name=""/>
        <dsp:cNvSpPr/>
      </dsp:nvSpPr>
      <dsp:spPr>
        <a:xfrm>
          <a:off x="2216562" y="1046667"/>
          <a:ext cx="2315822" cy="2315822"/>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053D8E-D9B8-463D-A60F-631E00AF09EB}">
      <dsp:nvSpPr>
        <dsp:cNvPr id="0" name=""/>
        <dsp:cNvSpPr/>
      </dsp:nvSpPr>
      <dsp:spPr>
        <a:xfrm>
          <a:off x="3141195" y="-190698"/>
          <a:ext cx="2496923" cy="2496923"/>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CF1CF-D193-4DB3-B60A-60C4072BBF88}">
      <dsp:nvSpPr>
        <dsp:cNvPr id="0" name=""/>
        <dsp:cNvSpPr/>
      </dsp:nvSpPr>
      <dsp:spPr>
        <a:xfrm rot="5400000">
          <a:off x="1993538" y="875310"/>
          <a:ext cx="736118" cy="838045"/>
        </a:xfrm>
        <a:prstGeom prst="bentUpArrow">
          <a:avLst>
            <a:gd name="adj1" fmla="val 32840"/>
            <a:gd name="adj2" fmla="val 25000"/>
            <a:gd name="adj3" fmla="val 35780"/>
          </a:avLst>
        </a:prstGeom>
        <a:solidFill>
          <a:schemeClr val="accent2">
            <a:tint val="4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8EBBC-703D-4F8C-83CE-82D5D69D255C}">
      <dsp:nvSpPr>
        <dsp:cNvPr id="0" name=""/>
        <dsp:cNvSpPr/>
      </dsp:nvSpPr>
      <dsp:spPr>
        <a:xfrm>
          <a:off x="1473860" y="58579"/>
          <a:ext cx="2478641" cy="867393"/>
        </a:xfrm>
        <a:prstGeom prst="roundRect">
          <a:avLst>
            <a:gd name="adj" fmla="val 1667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noProof="0" dirty="0" smtClean="0">
              <a:latin typeface="Times New Roman" panose="02020603050405020304" pitchFamily="18" charset="0"/>
              <a:cs typeface="Times New Roman" panose="02020603050405020304" pitchFamily="18" charset="0"/>
            </a:rPr>
            <a:t>Recopilación</a:t>
          </a:r>
          <a:r>
            <a:rPr lang="en-US" sz="1600" kern="1200" dirty="0" smtClean="0">
              <a:latin typeface="Times New Roman" panose="02020603050405020304" pitchFamily="18" charset="0"/>
              <a:cs typeface="Times New Roman" panose="02020603050405020304" pitchFamily="18" charset="0"/>
            </a:rPr>
            <a:t> y </a:t>
          </a:r>
          <a:r>
            <a:rPr lang="es-ES" sz="1600" kern="1200" noProof="0" dirty="0" smtClean="0">
              <a:latin typeface="Times New Roman" panose="02020603050405020304" pitchFamily="18" charset="0"/>
              <a:cs typeface="Times New Roman" panose="02020603050405020304" pitchFamily="18" charset="0"/>
            </a:rPr>
            <a:t>validación</a:t>
          </a:r>
          <a:r>
            <a:rPr lang="en-US" sz="1600" kern="1200" dirty="0" smtClean="0">
              <a:latin typeface="Times New Roman" panose="02020603050405020304" pitchFamily="18" charset="0"/>
              <a:cs typeface="Times New Roman" panose="02020603050405020304" pitchFamily="18" charset="0"/>
            </a:rPr>
            <a:t> de los datos</a:t>
          </a:r>
          <a:endParaRPr lang="en-US" sz="1600" kern="1200" dirty="0">
            <a:latin typeface="Times New Roman" panose="02020603050405020304" pitchFamily="18" charset="0"/>
            <a:cs typeface="Times New Roman" panose="02020603050405020304" pitchFamily="18" charset="0"/>
          </a:endParaRPr>
        </a:p>
      </dsp:txBody>
      <dsp:txXfrm>
        <a:off x="1516210" y="100929"/>
        <a:ext cx="2393941" cy="782693"/>
      </dsp:txXfrm>
    </dsp:sp>
    <dsp:sp modelId="{CB4BB9CF-A6CB-4E97-99EB-D845BC86BC5D}">
      <dsp:nvSpPr>
        <dsp:cNvPr id="0" name=""/>
        <dsp:cNvSpPr/>
      </dsp:nvSpPr>
      <dsp:spPr>
        <a:xfrm>
          <a:off x="2533324" y="112559"/>
          <a:ext cx="901269" cy="701065"/>
        </a:xfrm>
        <a:prstGeom prst="rect">
          <a:avLst/>
        </a:prstGeom>
        <a:noFill/>
        <a:ln>
          <a:noFill/>
        </a:ln>
        <a:effectLst/>
      </dsp:spPr>
      <dsp:style>
        <a:lnRef idx="0">
          <a:scrgbClr r="0" g="0" b="0"/>
        </a:lnRef>
        <a:fillRef idx="0">
          <a:scrgbClr r="0" g="0" b="0"/>
        </a:fillRef>
        <a:effectRef idx="0">
          <a:scrgbClr r="0" g="0" b="0"/>
        </a:effectRef>
        <a:fontRef idx="minor"/>
      </dsp:style>
    </dsp:sp>
    <dsp:sp modelId="{A3340411-C413-4236-8F0D-E070E3C4F574}">
      <dsp:nvSpPr>
        <dsp:cNvPr id="0" name=""/>
        <dsp:cNvSpPr/>
      </dsp:nvSpPr>
      <dsp:spPr>
        <a:xfrm rot="5400000">
          <a:off x="3318427" y="1849679"/>
          <a:ext cx="736118" cy="838045"/>
        </a:xfrm>
        <a:prstGeom prst="bentUpArrow">
          <a:avLst>
            <a:gd name="adj1" fmla="val 32840"/>
            <a:gd name="adj2" fmla="val 25000"/>
            <a:gd name="adj3" fmla="val 35780"/>
          </a:avLst>
        </a:prstGeom>
        <a:solidFill>
          <a:schemeClr val="accent2">
            <a:tint val="4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A20F6-D457-47CE-95A6-7AA35DDAB70C}">
      <dsp:nvSpPr>
        <dsp:cNvPr id="0" name=""/>
        <dsp:cNvSpPr/>
      </dsp:nvSpPr>
      <dsp:spPr>
        <a:xfrm>
          <a:off x="2798748" y="1032948"/>
          <a:ext cx="2478641" cy="867393"/>
        </a:xfrm>
        <a:prstGeom prst="roundRect">
          <a:avLst>
            <a:gd name="adj" fmla="val 1667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noProof="0" dirty="0" smtClean="0">
              <a:latin typeface="Times New Roman" panose="02020603050405020304" pitchFamily="18" charset="0"/>
              <a:cs typeface="Times New Roman" panose="02020603050405020304" pitchFamily="18" charset="0"/>
            </a:rPr>
            <a:t>Análisis</a:t>
          </a:r>
          <a:r>
            <a:rPr lang="en-US" sz="1600" kern="1200" dirty="0" smtClean="0">
              <a:latin typeface="Times New Roman" panose="02020603050405020304" pitchFamily="18" charset="0"/>
              <a:cs typeface="Times New Roman" panose="02020603050405020304" pitchFamily="18" charset="0"/>
            </a:rPr>
            <a:t> </a:t>
          </a:r>
          <a:r>
            <a:rPr lang="es-ES" sz="1600" kern="1200" noProof="0" dirty="0" smtClean="0">
              <a:latin typeface="Times New Roman" panose="02020603050405020304" pitchFamily="18" charset="0"/>
              <a:cs typeface="Times New Roman" panose="02020603050405020304" pitchFamily="18" charset="0"/>
            </a:rPr>
            <a:t>exploratorio</a:t>
          </a:r>
          <a:r>
            <a:rPr lang="en-US" sz="1600" kern="1200" dirty="0" smtClean="0">
              <a:latin typeface="Times New Roman" panose="02020603050405020304" pitchFamily="18" charset="0"/>
              <a:cs typeface="Times New Roman" panose="02020603050405020304" pitchFamily="18" charset="0"/>
            </a:rPr>
            <a:t> </a:t>
          </a:r>
          <a:endParaRPr lang="en-US" sz="1600" kern="1200" dirty="0">
            <a:latin typeface="Times New Roman" panose="02020603050405020304" pitchFamily="18" charset="0"/>
            <a:cs typeface="Times New Roman" panose="02020603050405020304" pitchFamily="18" charset="0"/>
          </a:endParaRPr>
        </a:p>
      </dsp:txBody>
      <dsp:txXfrm>
        <a:off x="2841098" y="1075298"/>
        <a:ext cx="2393941" cy="782693"/>
      </dsp:txXfrm>
    </dsp:sp>
    <dsp:sp modelId="{B9B7BD9A-4295-4877-B88B-4FC48A287E27}">
      <dsp:nvSpPr>
        <dsp:cNvPr id="0" name=""/>
        <dsp:cNvSpPr/>
      </dsp:nvSpPr>
      <dsp:spPr>
        <a:xfrm>
          <a:off x="3858213" y="1086928"/>
          <a:ext cx="901269" cy="701065"/>
        </a:xfrm>
        <a:prstGeom prst="rect">
          <a:avLst/>
        </a:prstGeom>
        <a:noFill/>
        <a:ln>
          <a:noFill/>
        </a:ln>
        <a:effectLst/>
      </dsp:spPr>
      <dsp:style>
        <a:lnRef idx="0">
          <a:scrgbClr r="0" g="0" b="0"/>
        </a:lnRef>
        <a:fillRef idx="0">
          <a:scrgbClr r="0" g="0" b="0"/>
        </a:fillRef>
        <a:effectRef idx="0">
          <a:scrgbClr r="0" g="0" b="0"/>
        </a:effectRef>
        <a:fontRef idx="minor"/>
      </dsp:style>
    </dsp:sp>
    <dsp:sp modelId="{7CF03DCA-9B6B-43B6-9D40-C89AA35EBEA8}">
      <dsp:nvSpPr>
        <dsp:cNvPr id="0" name=""/>
        <dsp:cNvSpPr/>
      </dsp:nvSpPr>
      <dsp:spPr>
        <a:xfrm rot="5400000">
          <a:off x="4643315" y="2824047"/>
          <a:ext cx="736118" cy="838045"/>
        </a:xfrm>
        <a:prstGeom prst="bentUpArrow">
          <a:avLst>
            <a:gd name="adj1" fmla="val 32840"/>
            <a:gd name="adj2" fmla="val 25000"/>
            <a:gd name="adj3" fmla="val 35780"/>
          </a:avLst>
        </a:prstGeom>
        <a:solidFill>
          <a:schemeClr val="accent2">
            <a:tint val="4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F10ED-A731-4A2E-BE85-851E0BE7E702}">
      <dsp:nvSpPr>
        <dsp:cNvPr id="0" name=""/>
        <dsp:cNvSpPr/>
      </dsp:nvSpPr>
      <dsp:spPr>
        <a:xfrm>
          <a:off x="4123637" y="2007316"/>
          <a:ext cx="2478641" cy="867393"/>
        </a:xfrm>
        <a:prstGeom prst="roundRect">
          <a:avLst>
            <a:gd name="adj" fmla="val 1667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Análisis estructural</a:t>
          </a:r>
          <a:endParaRPr lang="en-US" sz="1600" kern="1200" dirty="0">
            <a:latin typeface="Times New Roman" panose="02020603050405020304" pitchFamily="18" charset="0"/>
            <a:cs typeface="Times New Roman" panose="02020603050405020304" pitchFamily="18" charset="0"/>
          </a:endParaRPr>
        </a:p>
      </dsp:txBody>
      <dsp:txXfrm>
        <a:off x="4165987" y="2049666"/>
        <a:ext cx="2393941" cy="782693"/>
      </dsp:txXfrm>
    </dsp:sp>
    <dsp:sp modelId="{30675579-2826-422C-964F-33D3F3F0656A}">
      <dsp:nvSpPr>
        <dsp:cNvPr id="0" name=""/>
        <dsp:cNvSpPr/>
      </dsp:nvSpPr>
      <dsp:spPr>
        <a:xfrm>
          <a:off x="5183102" y="2061297"/>
          <a:ext cx="901269" cy="701065"/>
        </a:xfrm>
        <a:prstGeom prst="rect">
          <a:avLst/>
        </a:prstGeom>
        <a:noFill/>
        <a:ln>
          <a:noFill/>
        </a:ln>
        <a:effectLst/>
      </dsp:spPr>
      <dsp:style>
        <a:lnRef idx="0">
          <a:scrgbClr r="0" g="0" b="0"/>
        </a:lnRef>
        <a:fillRef idx="0">
          <a:scrgbClr r="0" g="0" b="0"/>
        </a:fillRef>
        <a:effectRef idx="0">
          <a:scrgbClr r="0" g="0" b="0"/>
        </a:effectRef>
        <a:fontRef idx="minor"/>
      </dsp:style>
    </dsp:sp>
    <dsp:sp modelId="{95C4FA27-1078-4E0A-9CC9-7946FFEB5C5A}">
      <dsp:nvSpPr>
        <dsp:cNvPr id="0" name=""/>
        <dsp:cNvSpPr/>
      </dsp:nvSpPr>
      <dsp:spPr>
        <a:xfrm rot="5400000">
          <a:off x="5968204" y="3798416"/>
          <a:ext cx="736118" cy="838045"/>
        </a:xfrm>
        <a:prstGeom prst="bentUpArrow">
          <a:avLst>
            <a:gd name="adj1" fmla="val 32840"/>
            <a:gd name="adj2" fmla="val 25000"/>
            <a:gd name="adj3" fmla="val 35780"/>
          </a:avLst>
        </a:prstGeom>
        <a:solidFill>
          <a:schemeClr val="accent2">
            <a:tint val="4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7E855-8028-40DB-84D2-55F51E63358F}">
      <dsp:nvSpPr>
        <dsp:cNvPr id="0" name=""/>
        <dsp:cNvSpPr/>
      </dsp:nvSpPr>
      <dsp:spPr>
        <a:xfrm>
          <a:off x="5448526" y="2981685"/>
          <a:ext cx="2478641" cy="867393"/>
        </a:xfrm>
        <a:prstGeom prst="roundRect">
          <a:avLst>
            <a:gd name="adj" fmla="val 1667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Inferencia e interpolación </a:t>
          </a:r>
          <a:endParaRPr lang="en-US" sz="1600" kern="1200" dirty="0">
            <a:latin typeface="Times New Roman" panose="02020603050405020304" pitchFamily="18" charset="0"/>
            <a:cs typeface="Times New Roman" panose="02020603050405020304" pitchFamily="18" charset="0"/>
          </a:endParaRPr>
        </a:p>
      </dsp:txBody>
      <dsp:txXfrm>
        <a:off x="5490876" y="3024035"/>
        <a:ext cx="2393941" cy="782693"/>
      </dsp:txXfrm>
    </dsp:sp>
    <dsp:sp modelId="{584B608A-B6E7-4E81-9857-83738B75B160}">
      <dsp:nvSpPr>
        <dsp:cNvPr id="0" name=""/>
        <dsp:cNvSpPr/>
      </dsp:nvSpPr>
      <dsp:spPr>
        <a:xfrm>
          <a:off x="6507991" y="3035665"/>
          <a:ext cx="901269" cy="701065"/>
        </a:xfrm>
        <a:prstGeom prst="rect">
          <a:avLst/>
        </a:prstGeom>
        <a:noFill/>
        <a:ln>
          <a:noFill/>
        </a:ln>
        <a:effectLst/>
      </dsp:spPr>
      <dsp:style>
        <a:lnRef idx="0">
          <a:scrgbClr r="0" g="0" b="0"/>
        </a:lnRef>
        <a:fillRef idx="0">
          <a:scrgbClr r="0" g="0" b="0"/>
        </a:fillRef>
        <a:effectRef idx="0">
          <a:scrgbClr r="0" g="0" b="0"/>
        </a:effectRef>
        <a:fontRef idx="minor"/>
      </dsp:style>
    </dsp:sp>
    <dsp:sp modelId="{52F2CEA1-5AF5-41EF-9C1E-8481A430A044}">
      <dsp:nvSpPr>
        <dsp:cNvPr id="0" name=""/>
        <dsp:cNvSpPr/>
      </dsp:nvSpPr>
      <dsp:spPr>
        <a:xfrm>
          <a:off x="6648372" y="3929451"/>
          <a:ext cx="2478641" cy="867393"/>
        </a:xfrm>
        <a:prstGeom prst="roundRect">
          <a:avLst>
            <a:gd name="adj" fmla="val 1667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RESULTADOS</a:t>
          </a:r>
          <a:endParaRPr lang="en-US" sz="1600" kern="1200" dirty="0">
            <a:latin typeface="Times New Roman" panose="02020603050405020304" pitchFamily="18" charset="0"/>
            <a:cs typeface="Times New Roman" panose="02020603050405020304" pitchFamily="18" charset="0"/>
          </a:endParaRPr>
        </a:p>
      </dsp:txBody>
      <dsp:txXfrm>
        <a:off x="6690722" y="3971801"/>
        <a:ext cx="2393941" cy="7826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FA863-7621-48C0-ABBE-AA7B933F1AF0}" type="datetimeFigureOut">
              <a:rPr lang="es-EC" smtClean="0"/>
              <a:t>18/2/2016</a:t>
            </a:fld>
            <a:endParaRPr lang="es-EC"/>
          </a:p>
        </p:txBody>
      </p:sp>
      <p:sp>
        <p:nvSpPr>
          <p:cNvPr id="4" name="3 Marcador de imagen de diapositiva"/>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3A824-5A02-4ACD-A7C7-C1EBDB8D656E}" type="slidenum">
              <a:rPr lang="es-EC" smtClean="0"/>
              <a:t>‹Nº›</a:t>
            </a:fld>
            <a:endParaRPr lang="es-EC"/>
          </a:p>
        </p:txBody>
      </p:sp>
    </p:spTree>
    <p:extLst>
      <p:ext uri="{BB962C8B-B14F-4D97-AF65-F5344CB8AC3E}">
        <p14:creationId xmlns:p14="http://schemas.microsoft.com/office/powerpoint/2010/main" val="231985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483A824-5A02-4ACD-A7C7-C1EBDB8D656E}" type="slidenum">
              <a:rPr lang="es-EC" smtClean="0"/>
              <a:t>3</a:t>
            </a:fld>
            <a:endParaRPr lang="es-EC"/>
          </a:p>
        </p:txBody>
      </p:sp>
    </p:spTree>
    <p:extLst>
      <p:ext uri="{BB962C8B-B14F-4D97-AF65-F5344CB8AC3E}">
        <p14:creationId xmlns:p14="http://schemas.microsoft.com/office/powerpoint/2010/main" val="150138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483A824-5A02-4ACD-A7C7-C1EBDB8D656E}" type="slidenum">
              <a:rPr lang="es-EC" smtClean="0"/>
              <a:t>12</a:t>
            </a:fld>
            <a:endParaRPr lang="es-EC"/>
          </a:p>
        </p:txBody>
      </p:sp>
    </p:spTree>
    <p:extLst>
      <p:ext uri="{BB962C8B-B14F-4D97-AF65-F5344CB8AC3E}">
        <p14:creationId xmlns:p14="http://schemas.microsoft.com/office/powerpoint/2010/main" val="393453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B483A824-5A02-4ACD-A7C7-C1EBDB8D656E}" type="slidenum">
              <a:rPr lang="es-EC" smtClean="0"/>
              <a:t>15</a:t>
            </a:fld>
            <a:endParaRPr lang="es-EC"/>
          </a:p>
        </p:txBody>
      </p:sp>
    </p:spTree>
    <p:extLst>
      <p:ext uri="{BB962C8B-B14F-4D97-AF65-F5344CB8AC3E}">
        <p14:creationId xmlns:p14="http://schemas.microsoft.com/office/powerpoint/2010/main" val="363642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B483A824-5A02-4ACD-A7C7-C1EBDB8D656E}" type="slidenum">
              <a:rPr lang="es-EC" smtClean="0"/>
              <a:t>25</a:t>
            </a:fld>
            <a:endParaRPr lang="es-EC"/>
          </a:p>
        </p:txBody>
      </p:sp>
    </p:spTree>
    <p:extLst>
      <p:ext uri="{BB962C8B-B14F-4D97-AF65-F5344CB8AC3E}">
        <p14:creationId xmlns:p14="http://schemas.microsoft.com/office/powerpoint/2010/main" val="23376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483A824-5A02-4ACD-A7C7-C1EBDB8D656E}" type="slidenum">
              <a:rPr lang="es-EC" smtClean="0"/>
              <a:t>30</a:t>
            </a:fld>
            <a:endParaRPr lang="es-EC"/>
          </a:p>
        </p:txBody>
      </p:sp>
    </p:spTree>
    <p:extLst>
      <p:ext uri="{BB962C8B-B14F-4D97-AF65-F5344CB8AC3E}">
        <p14:creationId xmlns:p14="http://schemas.microsoft.com/office/powerpoint/2010/main" val="154233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483A824-5A02-4ACD-A7C7-C1EBDB8D656E}" type="slidenum">
              <a:rPr lang="es-EC" smtClean="0"/>
              <a:t>34</a:t>
            </a:fld>
            <a:endParaRPr lang="es-EC"/>
          </a:p>
        </p:txBody>
      </p:sp>
    </p:spTree>
    <p:extLst>
      <p:ext uri="{BB962C8B-B14F-4D97-AF65-F5344CB8AC3E}">
        <p14:creationId xmlns:p14="http://schemas.microsoft.com/office/powerpoint/2010/main" val="18564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309464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2432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402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315296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140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2502582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387284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582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245964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0955ED-5256-4B30-A753-3F77F0026AD5}" type="datetimeFigureOut">
              <a:rPr lang="es-EC" smtClean="0"/>
              <a:t>18/2/2016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355311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D0955ED-5256-4B30-A753-3F77F0026AD5}" type="datetimeFigureOut">
              <a:rPr lang="es-EC" smtClean="0"/>
              <a:t>18/2/2016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273779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D0955ED-5256-4B30-A753-3F77F0026AD5}" type="datetimeFigureOut">
              <a:rPr lang="es-EC" smtClean="0"/>
              <a:t>18/2/2016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102811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D0955ED-5256-4B30-A753-3F77F0026AD5}" type="datetimeFigureOut">
              <a:rPr lang="es-EC" smtClean="0"/>
              <a:t>18/2/2016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301492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955ED-5256-4B30-A753-3F77F0026AD5}" type="datetimeFigureOut">
              <a:rPr lang="es-EC" smtClean="0"/>
              <a:t>18/2/2016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176908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0955ED-5256-4B30-A753-3F77F0026AD5}" type="datetimeFigureOut">
              <a:rPr lang="es-EC" smtClean="0"/>
              <a:t>18/2/2016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412601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0955ED-5256-4B30-A753-3F77F0026AD5}" type="datetimeFigureOut">
              <a:rPr lang="es-EC" smtClean="0"/>
              <a:t>18/2/2016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D3495A-3E50-4F48-A23B-945DAA4340AA}" type="slidenum">
              <a:rPr lang="es-EC" smtClean="0"/>
              <a:t>‹Nº›</a:t>
            </a:fld>
            <a:endParaRPr lang="es-EC"/>
          </a:p>
        </p:txBody>
      </p:sp>
    </p:spTree>
    <p:extLst>
      <p:ext uri="{BB962C8B-B14F-4D97-AF65-F5344CB8AC3E}">
        <p14:creationId xmlns:p14="http://schemas.microsoft.com/office/powerpoint/2010/main" val="298339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0955ED-5256-4B30-A753-3F77F0026AD5}" type="datetimeFigureOut">
              <a:rPr lang="es-EC" smtClean="0"/>
              <a:t>18/2/2016</a:t>
            </a:fld>
            <a:endParaRPr lang="es-EC"/>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94D3495A-3E50-4F48-A23B-945DAA4340AA}" type="slidenum">
              <a:rPr lang="es-EC" smtClean="0"/>
              <a:t>‹Nº›</a:t>
            </a:fld>
            <a:endParaRPr lang="es-EC"/>
          </a:p>
        </p:txBody>
      </p:sp>
    </p:spTree>
    <p:extLst>
      <p:ext uri="{BB962C8B-B14F-4D97-AF65-F5344CB8AC3E}">
        <p14:creationId xmlns:p14="http://schemas.microsoft.com/office/powerpoint/2010/main" val="66144177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png"/><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cg.ensmp.fr/rgeostat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0.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130.png"/><Relationship Id="rId4" Type="http://schemas.openxmlformats.org/officeDocument/2006/relationships/image" Target="../media/image120.pn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gif"/></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8.jpe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9.emf"/></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2 Título"/>
          <p:cNvSpPr>
            <a:spLocks noGrp="1"/>
          </p:cNvSpPr>
          <p:nvPr>
            <p:ph type="ctrTitle"/>
          </p:nvPr>
        </p:nvSpPr>
        <p:spPr>
          <a:xfrm>
            <a:off x="776536" y="1453469"/>
            <a:ext cx="8420100" cy="1636092"/>
          </a:xfrm>
        </p:spPr>
        <p:txBody>
          <a:bodyPr>
            <a:normAutofit/>
          </a:bodyPr>
          <a:lstStyle/>
          <a:p>
            <a:pPr algn="ctr"/>
            <a:r>
              <a:rPr lang="es-EC" sz="2400" b="1" dirty="0" smtClean="0">
                <a:solidFill>
                  <a:schemeClr val="tx1"/>
                </a:solidFill>
                <a:latin typeface="Times New Roman" pitchFamily="18" charset="0"/>
                <a:cs typeface="Times New Roman" pitchFamily="18" charset="0"/>
              </a:rPr>
              <a:t>DEPARTAMENTO DE CIENCIAS DE LA TIERRA Y LA CONSTRUCCIÓN</a:t>
            </a:r>
            <a:br>
              <a:rPr lang="es-EC" sz="2400" b="1" dirty="0" smtClean="0">
                <a:solidFill>
                  <a:schemeClr val="tx1"/>
                </a:solidFill>
                <a:latin typeface="Times New Roman" pitchFamily="18" charset="0"/>
                <a:cs typeface="Times New Roman" pitchFamily="18" charset="0"/>
              </a:rPr>
            </a:br>
            <a:r>
              <a:rPr lang="es-EC" sz="2400" b="1" dirty="0" smtClean="0">
                <a:solidFill>
                  <a:schemeClr val="tx1"/>
                </a:solidFill>
                <a:latin typeface="Times New Roman" pitchFamily="18" charset="0"/>
                <a:cs typeface="Times New Roman" pitchFamily="18" charset="0"/>
              </a:rPr>
              <a:t>CARRERA DE INGENIERÍA GEOGRÁFICA Y DEL MEDIO AMBIENTE</a:t>
            </a:r>
            <a:endParaRPr lang="es-EC" sz="2400" dirty="0"/>
          </a:p>
        </p:txBody>
      </p:sp>
      <p:sp>
        <p:nvSpPr>
          <p:cNvPr id="2" name="1 Subtítulo"/>
          <p:cNvSpPr>
            <a:spLocks noGrp="1"/>
          </p:cNvSpPr>
          <p:nvPr>
            <p:ph type="subTitle" idx="1"/>
          </p:nvPr>
        </p:nvSpPr>
        <p:spPr>
          <a:xfrm>
            <a:off x="270062" y="3280370"/>
            <a:ext cx="9433048" cy="1473200"/>
          </a:xfrm>
        </p:spPr>
        <p:txBody>
          <a:bodyPr>
            <a:noAutofit/>
          </a:bodyPr>
          <a:lstStyle/>
          <a:p>
            <a:pPr algn="ctr"/>
            <a:r>
              <a:rPr lang="es-EC" sz="2000" b="1" dirty="0" smtClean="0">
                <a:solidFill>
                  <a:schemeClr val="tx1"/>
                </a:solidFill>
                <a:latin typeface="Times New Roman" pitchFamily="18" charset="0"/>
                <a:cs typeface="Times New Roman" pitchFamily="18" charset="0"/>
              </a:rPr>
              <a:t>PROYECTO DE TITULACIÓN:</a:t>
            </a:r>
          </a:p>
          <a:p>
            <a:pPr algn="ctr"/>
            <a:r>
              <a:rPr lang="es-EC" sz="2000" b="1" dirty="0" smtClean="0">
                <a:solidFill>
                  <a:schemeClr val="tx1"/>
                </a:solidFill>
                <a:latin typeface="Times New Roman" pitchFamily="18" charset="0"/>
                <a:cs typeface="Times New Roman" pitchFamily="18" charset="0"/>
              </a:rPr>
              <a:t>DETERMINACIÓN DE MODELOS DE PREDICCIÓN ESPACIAL PARA LA TRANSFORMACIÓN DE COORDENADAS ENTRE LOS SISTEMAS PSAD56 E ITRF94, ÉPOCA 1995.4, UTILIZANDO TÉCNICAS GEOESTADÍSTICAS</a:t>
            </a:r>
          </a:p>
          <a:p>
            <a:pPr algn="ctr"/>
            <a:endParaRPr lang="es-EC" sz="2000" b="1" dirty="0">
              <a:solidFill>
                <a:schemeClr val="tx1"/>
              </a:solidFill>
              <a:latin typeface="Times New Roman" pitchFamily="18" charset="0"/>
              <a:cs typeface="Times New Roman" pitchFamily="18" charset="0"/>
            </a:endParaRP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6736" y="188640"/>
            <a:ext cx="4176464" cy="107864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568624" y="4944607"/>
            <a:ext cx="6336704" cy="1754326"/>
          </a:xfrm>
          <a:prstGeom prst="rect">
            <a:avLst/>
          </a:prstGeom>
          <a:noFill/>
        </p:spPr>
        <p:txBody>
          <a:bodyPr wrap="square" rtlCol="0">
            <a:spAutoFit/>
          </a:bodyPr>
          <a:lstStyle/>
          <a:p>
            <a:pPr algn="ctr"/>
            <a:r>
              <a:rPr lang="es-EC" b="1" dirty="0">
                <a:latin typeface="Times New Roman" pitchFamily="18" charset="0"/>
                <a:cs typeface="Times New Roman" pitchFamily="18" charset="0"/>
              </a:rPr>
              <a:t>AUTORES: GUAJALA AGILA HENRY GONZALO</a:t>
            </a:r>
          </a:p>
          <a:p>
            <a:pPr algn="ctr"/>
            <a:r>
              <a:rPr lang="es-EC" b="1" dirty="0" smtClean="0">
                <a:latin typeface="Times New Roman" pitchFamily="18" charset="0"/>
                <a:cs typeface="Times New Roman" pitchFamily="18" charset="0"/>
              </a:rPr>
              <a:t>                ZAMBRANO </a:t>
            </a:r>
            <a:r>
              <a:rPr lang="es-EC" b="1" dirty="0">
                <a:latin typeface="Times New Roman" pitchFamily="18" charset="0"/>
                <a:cs typeface="Times New Roman" pitchFamily="18" charset="0"/>
              </a:rPr>
              <a:t>SOLÍS MARÍA </a:t>
            </a:r>
            <a:r>
              <a:rPr lang="es-EC" b="1" dirty="0" smtClean="0">
                <a:latin typeface="Times New Roman" pitchFamily="18" charset="0"/>
                <a:cs typeface="Times New Roman" pitchFamily="18" charset="0"/>
              </a:rPr>
              <a:t>JOSÉ</a:t>
            </a:r>
          </a:p>
          <a:p>
            <a:pPr algn="ctr"/>
            <a:r>
              <a:rPr lang="es-EC" b="1" dirty="0" smtClean="0">
                <a:latin typeface="Times New Roman" pitchFamily="18" charset="0"/>
                <a:cs typeface="Times New Roman" pitchFamily="18" charset="0"/>
              </a:rPr>
              <a:t>DIRECTOR: </a:t>
            </a:r>
            <a:r>
              <a:rPr lang="es-EC" b="1" dirty="0" err="1" smtClean="0">
                <a:latin typeface="Times New Roman" pitchFamily="18" charset="0"/>
                <a:cs typeface="Times New Roman" pitchFamily="18" charset="0"/>
              </a:rPr>
              <a:t>Msc</a:t>
            </a:r>
            <a:r>
              <a:rPr lang="es-EC" b="1" dirty="0" smtClean="0">
                <a:latin typeface="Times New Roman" pitchFamily="18" charset="0"/>
                <a:cs typeface="Times New Roman" pitchFamily="18" charset="0"/>
              </a:rPr>
              <a:t>. CÉSAR ALBERTO LEIVA GONZÁLEZ</a:t>
            </a:r>
          </a:p>
          <a:p>
            <a:pPr algn="ctr"/>
            <a:endParaRPr lang="es-EC" b="1"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SANGOLQUÍ</a:t>
            </a:r>
            <a:endParaRPr lang="es-EC" dirty="0">
              <a:latin typeface="Times New Roman" pitchFamily="18" charset="0"/>
              <a:cs typeface="Times New Roman" pitchFamily="18" charset="0"/>
            </a:endParaRPr>
          </a:p>
          <a:p>
            <a:pPr algn="ctr"/>
            <a:r>
              <a:rPr lang="es-EC" b="1" dirty="0" smtClean="0">
                <a:latin typeface="Times New Roman" pitchFamily="18" charset="0"/>
                <a:cs typeface="Times New Roman" pitchFamily="18" charset="0"/>
              </a:rPr>
              <a:t>2016</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235538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0472" y="332655"/>
            <a:ext cx="9433047" cy="1754326"/>
          </a:xfrm>
          <a:prstGeom prst="rect">
            <a:avLst/>
          </a:prstGeom>
          <a:noFill/>
        </p:spPr>
        <p:txBody>
          <a:bodyPr wrap="square" rtlCol="0">
            <a:spAutoFit/>
          </a:bodyPr>
          <a:lstStyle/>
          <a:p>
            <a:pPr algn="just"/>
            <a:r>
              <a:rPr lang="es-ES" b="1" dirty="0" smtClean="0">
                <a:latin typeface="Times New Roman" panose="02020603050405020304" pitchFamily="18" charset="0"/>
                <a:cs typeface="Times New Roman" panose="02020603050405020304" pitchFamily="18" charset="0"/>
              </a:rPr>
              <a:t>TRANSFORMACIÓN ENTRE SISTEMAS DE REFERENCIA</a:t>
            </a:r>
          </a:p>
          <a:p>
            <a:pPr algn="just"/>
            <a:endParaRPr lang="es-ES" dirty="0" smtClean="0">
              <a:latin typeface="Times New Roman" panose="02020603050405020304" pitchFamily="18" charset="0"/>
              <a:cs typeface="Times New Roman" panose="02020603050405020304" pitchFamily="18" charset="0"/>
            </a:endParaRPr>
          </a:p>
          <a:p>
            <a:pPr algn="just"/>
            <a:r>
              <a:rPr lang="es-ES" dirty="0" smtClean="0">
                <a:latin typeface="Times New Roman" panose="02020603050405020304" pitchFamily="18" charset="0"/>
                <a:cs typeface="Times New Roman" panose="02020603050405020304" pitchFamily="18" charset="0"/>
              </a:rPr>
              <a:t>La transformación entre sistemas de referencia se realiza mediante el Modelo matemático de Helmert que es una transformación tridimensional aplicando siete parámetros de transformación: 3 </a:t>
            </a:r>
            <a:r>
              <a:rPr lang="es-ES" dirty="0">
                <a:latin typeface="Times New Roman" panose="02020603050405020304" pitchFamily="18" charset="0"/>
                <a:cs typeface="Times New Roman" panose="02020603050405020304" pitchFamily="18" charset="0"/>
              </a:rPr>
              <a:t>traslaciones (</a:t>
            </a:r>
            <a:r>
              <a:rPr lang="es-ES" i="1" dirty="0" err="1">
                <a:latin typeface="Times New Roman" panose="02020603050405020304" pitchFamily="18" charset="0"/>
                <a:cs typeface="Times New Roman" panose="02020603050405020304" pitchFamily="18" charset="0"/>
              </a:rPr>
              <a:t>Tx</a:t>
            </a:r>
            <a:r>
              <a:rPr lang="es-ES" i="1"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Ty</a:t>
            </a:r>
            <a:r>
              <a:rPr lang="es-ES" i="1"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Tz</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3 rotaciones </a:t>
            </a:r>
            <a:r>
              <a:rPr lang="el-GR" i="1" dirty="0" smtClean="0">
                <a:latin typeface="Times New Roman" panose="02020603050405020304" pitchFamily="18" charset="0"/>
                <a:cs typeface="Times New Roman" panose="02020603050405020304" pitchFamily="18" charset="0"/>
              </a:rPr>
              <a:t>(</a:t>
            </a:r>
            <a:r>
              <a:rPr lang="es-EC" i="1" dirty="0" err="1">
                <a:latin typeface="Times New Roman" panose="02020603050405020304" pitchFamily="18" charset="0"/>
                <a:cs typeface="Times New Roman" panose="02020603050405020304" pitchFamily="18" charset="0"/>
              </a:rPr>
              <a:t>rx</a:t>
            </a:r>
            <a:r>
              <a:rPr lang="es-EC" i="1" dirty="0">
                <a:latin typeface="Times New Roman" panose="02020603050405020304" pitchFamily="18" charset="0"/>
                <a:cs typeface="Times New Roman" panose="02020603050405020304" pitchFamily="18" charset="0"/>
              </a:rPr>
              <a:t>, </a:t>
            </a:r>
            <a:r>
              <a:rPr lang="es-EC" i="1" dirty="0" err="1">
                <a:latin typeface="Times New Roman" panose="02020603050405020304" pitchFamily="18" charset="0"/>
                <a:cs typeface="Times New Roman" panose="02020603050405020304" pitchFamily="18" charset="0"/>
              </a:rPr>
              <a:t>ry</a:t>
            </a:r>
            <a:r>
              <a:rPr lang="es-EC" i="1" dirty="0">
                <a:latin typeface="Times New Roman" panose="02020603050405020304" pitchFamily="18" charset="0"/>
                <a:cs typeface="Times New Roman" panose="02020603050405020304" pitchFamily="18" charset="0"/>
              </a:rPr>
              <a:t>, </a:t>
            </a:r>
            <a:r>
              <a:rPr lang="es-EC" i="1" dirty="0" err="1">
                <a:latin typeface="Times New Roman" panose="02020603050405020304" pitchFamily="18" charset="0"/>
                <a:cs typeface="Times New Roman" panose="02020603050405020304" pitchFamily="18" charset="0"/>
              </a:rPr>
              <a:t>rz</a:t>
            </a:r>
            <a:r>
              <a:rPr lang="es-ES" i="1" dirty="0" smtClean="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y un factor de escala </a:t>
            </a:r>
            <a:r>
              <a:rPr lang="el-GR" i="1" dirty="0">
                <a:latin typeface="Times New Roman" panose="02020603050405020304" pitchFamily="18" charset="0"/>
                <a:cs typeface="Times New Roman" panose="02020603050405020304" pitchFamily="18" charset="0"/>
              </a:rPr>
              <a:t>(1+δ), </a:t>
            </a:r>
            <a:r>
              <a:rPr lang="es-ES" dirty="0" smtClean="0">
                <a:latin typeface="Times New Roman" panose="02020603050405020304" pitchFamily="18" charset="0"/>
                <a:cs typeface="Times New Roman" panose="02020603050405020304" pitchFamily="18" charset="0"/>
              </a:rPr>
              <a:t>desde un sistema de coordenadas inicial a un sistema de coordenadas final. </a:t>
            </a:r>
            <a:endParaRPr lang="es-ES"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928679" y="2510213"/>
            <a:ext cx="33012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MÉTODO DE BURSA - WOLF</a:t>
            </a:r>
            <a:endParaRPr lang="en-US"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4930642" y="2523961"/>
            <a:ext cx="4428493"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MÉTODO DE MOLODENSKY- BADEKAS</a:t>
            </a:r>
            <a:endParaRPr lang="en-US" dirty="0">
              <a:latin typeface="Times New Roman" panose="02020603050405020304" pitchFamily="18" charset="0"/>
              <a:cs typeface="Times New Roman" panose="02020603050405020304" pitchFamily="18" charset="0"/>
            </a:endParaRPr>
          </a:p>
        </p:txBody>
      </p:sp>
      <p:pic>
        <p:nvPicPr>
          <p:cNvPr id="9" name="8 Imagen"/>
          <p:cNvPicPr/>
          <p:nvPr/>
        </p:nvPicPr>
        <p:blipFill rotWithShape="1">
          <a:blip r:embed="rId2"/>
          <a:srcRect l="32249" t="21446" r="28496" b="14159"/>
          <a:stretch/>
        </p:blipFill>
        <p:spPr bwMode="auto">
          <a:xfrm>
            <a:off x="848544" y="2893293"/>
            <a:ext cx="3381375" cy="3117850"/>
          </a:xfrm>
          <a:prstGeom prst="rect">
            <a:avLst/>
          </a:prstGeom>
          <a:ln w="6350">
            <a:solidFill>
              <a:schemeClr val="tx1"/>
            </a:solidFill>
          </a:ln>
          <a:extLst>
            <a:ext uri="{53640926-AAD7-44D8-BBD7-CCE9431645EC}">
              <a14:shadowObscured xmlns:a14="http://schemas.microsoft.com/office/drawing/2010/main"/>
            </a:ext>
          </a:extLst>
        </p:spPr>
      </p:pic>
      <p:sp>
        <p:nvSpPr>
          <p:cNvPr id="11" name="10 Rectángulo"/>
          <p:cNvSpPr/>
          <p:nvPr/>
        </p:nvSpPr>
        <p:spPr>
          <a:xfrm>
            <a:off x="5999382" y="6011143"/>
            <a:ext cx="2291012" cy="246221"/>
          </a:xfrm>
          <a:prstGeom prst="rect">
            <a:avLst/>
          </a:prstGeom>
        </p:spPr>
        <p:txBody>
          <a:bodyPr wrap="none">
            <a:spAutoFit/>
          </a:bodyPr>
          <a:lstStyle/>
          <a:p>
            <a:r>
              <a:rPr lang="es-EC" sz="1000" b="1" dirty="0">
                <a:latin typeface="Times New Roman" panose="02020603050405020304" pitchFamily="18" charset="0"/>
                <a:cs typeface="Times New Roman" panose="02020603050405020304" pitchFamily="18" charset="0"/>
              </a:rPr>
              <a:t>Fuente: </a:t>
            </a:r>
            <a:r>
              <a:rPr lang="es-EC" sz="1000" dirty="0">
                <a:latin typeface="Times New Roman" panose="02020603050405020304" pitchFamily="18" charset="0"/>
                <a:cs typeface="Times New Roman" panose="02020603050405020304" pitchFamily="18" charset="0"/>
              </a:rPr>
              <a:t>(Adaptado de Thompson, 1976) </a:t>
            </a:r>
            <a:endParaRPr lang="en-US" sz="1000" dirty="0">
              <a:latin typeface="Times New Roman" panose="02020603050405020304" pitchFamily="18" charset="0"/>
              <a:cs typeface="Times New Roman" panose="02020603050405020304" pitchFamily="18" charset="0"/>
            </a:endParaRPr>
          </a:p>
        </p:txBody>
      </p:sp>
      <p:sp>
        <p:nvSpPr>
          <p:cNvPr id="12" name="11 Rectángulo"/>
          <p:cNvSpPr/>
          <p:nvPr/>
        </p:nvSpPr>
        <p:spPr>
          <a:xfrm>
            <a:off x="1433793" y="6011142"/>
            <a:ext cx="2291012" cy="246221"/>
          </a:xfrm>
          <a:prstGeom prst="rect">
            <a:avLst/>
          </a:prstGeom>
        </p:spPr>
        <p:txBody>
          <a:bodyPr wrap="none">
            <a:spAutoFit/>
          </a:bodyPr>
          <a:lstStyle/>
          <a:p>
            <a:r>
              <a:rPr lang="es-EC" sz="1000" b="1" dirty="0">
                <a:latin typeface="Times New Roman" panose="02020603050405020304" pitchFamily="18" charset="0"/>
                <a:cs typeface="Times New Roman" panose="02020603050405020304" pitchFamily="18" charset="0"/>
              </a:rPr>
              <a:t>Fuente: </a:t>
            </a:r>
            <a:r>
              <a:rPr lang="es-EC" sz="1000" dirty="0">
                <a:latin typeface="Times New Roman" panose="02020603050405020304" pitchFamily="18" charset="0"/>
                <a:cs typeface="Times New Roman" panose="02020603050405020304" pitchFamily="18" charset="0"/>
              </a:rPr>
              <a:t>(Adaptado de Thompson, 1976) </a:t>
            </a:r>
            <a:endParaRPr lang="en-US" sz="1000" dirty="0">
              <a:latin typeface="Times New Roman" panose="02020603050405020304" pitchFamily="18" charset="0"/>
              <a:cs typeface="Times New Roman" panose="02020603050405020304" pitchFamily="18" charset="0"/>
            </a:endParaRPr>
          </a:p>
        </p:txBody>
      </p:sp>
      <p:sp>
        <p:nvSpPr>
          <p:cNvPr id="13" name="Pentágono 12"/>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7473280" y="4581128"/>
            <a:ext cx="2432720" cy="2233080"/>
          </a:xfrm>
          <a:prstGeom prst="rect">
            <a:avLst/>
          </a:prstGeom>
          <a:blipFill dpi="0" rotWithShape="1">
            <a:blip r:embed="rId4">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9 Imagen"/>
          <p:cNvPicPr/>
          <p:nvPr/>
        </p:nvPicPr>
        <p:blipFill rotWithShape="1">
          <a:blip r:embed="rId5"/>
          <a:srcRect l="26003" t="20930" r="28930" b="8732"/>
          <a:stretch/>
        </p:blipFill>
        <p:spPr bwMode="auto">
          <a:xfrm>
            <a:off x="5313040" y="2879545"/>
            <a:ext cx="3456384" cy="313159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177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60512" y="714193"/>
            <a:ext cx="293503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GEOESTADÍSTICA</a:t>
            </a:r>
            <a:endParaRPr lang="en-US" sz="2400" b="1" dirty="0">
              <a:latin typeface="Times New Roman" panose="02020603050405020304" pitchFamily="18" charset="0"/>
              <a:cs typeface="Times New Roman" panose="02020603050405020304" pitchFamily="18" charset="0"/>
            </a:endParaRPr>
          </a:p>
        </p:txBody>
      </p:sp>
      <p:graphicFrame>
        <p:nvGraphicFramePr>
          <p:cNvPr id="6" name="5 Diagrama"/>
          <p:cNvGraphicFramePr/>
          <p:nvPr>
            <p:extLst>
              <p:ext uri="{D42A27DB-BD31-4B8C-83A1-F6EECF244321}">
                <p14:modId xmlns:p14="http://schemas.microsoft.com/office/powerpoint/2010/main" val="1102366435"/>
              </p:ext>
            </p:extLst>
          </p:nvPr>
        </p:nvGraphicFramePr>
        <p:xfrm>
          <a:off x="416496" y="1340768"/>
          <a:ext cx="885698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entágono 3"/>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http://mercadotecnia.espe.edu.ec/wp-content/uploads/tmp/LOGO-PRINCIPAL-ESP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473280" y="4581128"/>
            <a:ext cx="2432720" cy="2233080"/>
          </a:xfrm>
          <a:prstGeom prst="rect">
            <a:avLst/>
          </a:prstGeom>
          <a:blipFill dpi="0" rotWithShape="1">
            <a:blip r:embed="rId8">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47464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53000" y="1866849"/>
            <a:ext cx="4657028" cy="2308324"/>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VARIABLE REGIONALIZADA</a:t>
            </a:r>
          </a:p>
          <a:p>
            <a:endParaRPr lang="en-US"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Según Alfaro (2007),  una variable regionalizada es una función que representa la variación en el espacio de una cierta magnitud asociada a un fenómeno </a:t>
            </a:r>
            <a:r>
              <a:rPr lang="es-ES" dirty="0" smtClean="0">
                <a:latin typeface="Times New Roman" panose="02020603050405020304" pitchFamily="18" charset="0"/>
                <a:cs typeface="Times New Roman" panose="02020603050405020304" pitchFamily="18" charset="0"/>
              </a:rPr>
              <a:t>natural. La </a:t>
            </a:r>
            <a:r>
              <a:rPr lang="es-ES" dirty="0">
                <a:latin typeface="Times New Roman" panose="02020603050405020304" pitchFamily="18" charset="0"/>
                <a:cs typeface="Times New Roman" panose="02020603050405020304" pitchFamily="18" charset="0"/>
              </a:rPr>
              <a:t>variable regionalizada se representa como la variable aleatoria Z definida en un punto en el espacio </a:t>
            </a:r>
            <a:r>
              <a:rPr lang="es-ES" i="1" dirty="0">
                <a:latin typeface="Times New Roman" panose="02020603050405020304" pitchFamily="18" charset="0"/>
                <a:cs typeface="Times New Roman" panose="02020603050405020304" pitchFamily="18" charset="0"/>
              </a:rPr>
              <a:t>x</a:t>
            </a:r>
            <a:r>
              <a:rPr lang="es-ES" dirty="0">
                <a:latin typeface="Times New Roman" panose="02020603050405020304" pitchFamily="18" charset="0"/>
                <a:cs typeface="Times New Roman" panose="02020603050405020304" pitchFamily="18" charset="0"/>
              </a:rPr>
              <a:t> tal como </a:t>
            </a:r>
            <a:r>
              <a:rPr lang="es-ES" i="1" dirty="0">
                <a:latin typeface="Times New Roman" panose="02020603050405020304" pitchFamily="18" charset="0"/>
                <a:cs typeface="Times New Roman" panose="02020603050405020304" pitchFamily="18" charset="0"/>
              </a:rPr>
              <a:t>Z(x</a:t>
            </a:r>
            <a:r>
              <a:rPr lang="es-ES" i="1" dirty="0" smtClean="0">
                <a:latin typeface="Times New Roman" panose="02020603050405020304" pitchFamily="18" charset="0"/>
                <a:cs typeface="Times New Roman" panose="02020603050405020304" pitchFamily="18" charset="0"/>
              </a:rPr>
              <a:t>)</a:t>
            </a:r>
            <a:r>
              <a:rPr lang="es-E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
        <p:nvSpPr>
          <p:cNvPr id="3" name="Pentágono 2"/>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7473280" y="4581128"/>
            <a:ext cx="2432720" cy="2233080"/>
          </a:xfrm>
          <a:prstGeom prst="rect">
            <a:avLst/>
          </a:prstGeom>
          <a:blipFill dpi="0" rotWithShape="1">
            <a:blip r:embed="rId4">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3 CuadroTexto"/>
          <p:cNvSpPr txBox="1"/>
          <p:nvPr/>
        </p:nvSpPr>
        <p:spPr>
          <a:xfrm>
            <a:off x="640521" y="4799752"/>
            <a:ext cx="4032449" cy="1477328"/>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ESTACIONARIEDAD</a:t>
            </a:r>
          </a:p>
          <a:p>
            <a:endParaRPr lang="en-US" dirty="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Se refiere a un proceso </a:t>
            </a:r>
            <a:r>
              <a:rPr lang="es-EC" dirty="0">
                <a:latin typeface="Times New Roman" panose="02020603050405020304" pitchFamily="18" charset="0"/>
                <a:cs typeface="Times New Roman" panose="02020603050405020304" pitchFamily="18" charset="0"/>
              </a:rPr>
              <a:t>invariante cuando hay un cambio en su posición espacial. </a:t>
            </a:r>
            <a:r>
              <a:rPr lang="es-EC" dirty="0" smtClean="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Castillejo, 2007)</a:t>
            </a:r>
            <a:endParaRPr lang="en-US" dirty="0" smtClean="0">
              <a:latin typeface="Times New Roman" panose="02020603050405020304" pitchFamily="18" charset="0"/>
              <a:cs typeface="Times New Roman" panose="02020603050405020304" pitchFamily="18" charset="0"/>
            </a:endParaRPr>
          </a:p>
        </p:txBody>
      </p:sp>
      <p:cxnSp>
        <p:nvCxnSpPr>
          <p:cNvPr id="11" name="Conector recto de flecha 10"/>
          <p:cNvCxnSpPr/>
          <p:nvPr/>
        </p:nvCxnSpPr>
        <p:spPr>
          <a:xfrm flipV="1">
            <a:off x="4718473" y="5052944"/>
            <a:ext cx="792088" cy="648072"/>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4718473" y="5701016"/>
            <a:ext cx="792088" cy="576064"/>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5652127" y="4667356"/>
            <a:ext cx="237626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Estacionariedad de segundo orden</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6" name="Rectángulo redondeado 15"/>
          <p:cNvSpPr/>
          <p:nvPr/>
        </p:nvSpPr>
        <p:spPr>
          <a:xfrm>
            <a:off x="5652127" y="5792236"/>
            <a:ext cx="237626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Estacionariedad débil o intrínseca</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7" name="3 CuadroTexto"/>
          <p:cNvSpPr txBox="1"/>
          <p:nvPr/>
        </p:nvSpPr>
        <p:spPr>
          <a:xfrm>
            <a:off x="452499" y="446305"/>
            <a:ext cx="8856983" cy="1477328"/>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VARIABLE ALEATORIA</a:t>
            </a:r>
          </a:p>
          <a:p>
            <a:endParaRPr lang="en-US" dirty="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Variable </a:t>
            </a:r>
            <a:r>
              <a:rPr lang="es-EC" dirty="0">
                <a:latin typeface="Times New Roman" panose="02020603050405020304" pitchFamily="18" charset="0"/>
                <a:cs typeface="Times New Roman" panose="02020603050405020304" pitchFamily="18" charset="0"/>
              </a:rPr>
              <a:t>estocástica o probabilística. Es la característica considerada en un experimento aleatorio cuyo valor de ocurrencia sólo puede saberse con exactitud una vez observado (INEI, 2006)</a:t>
            </a:r>
            <a:endParaRPr lang="en-US" dirty="0" smtClean="0">
              <a:latin typeface="Times New Roman" panose="02020603050405020304" pitchFamily="18" charset="0"/>
              <a:cs typeface="Times New Roman" panose="02020603050405020304" pitchFamily="18" charset="0"/>
            </a:endParaRPr>
          </a:p>
        </p:txBody>
      </p:sp>
      <p:pic>
        <p:nvPicPr>
          <p:cNvPr id="18" name="Imagen 17"/>
          <p:cNvPicPr>
            <a:picLocks noChangeAspect="1"/>
          </p:cNvPicPr>
          <p:nvPr/>
        </p:nvPicPr>
        <p:blipFill>
          <a:blip r:embed="rId5"/>
          <a:stretch>
            <a:fillRect/>
          </a:stretch>
        </p:blipFill>
        <p:spPr>
          <a:xfrm>
            <a:off x="632520" y="1995916"/>
            <a:ext cx="4104456" cy="2202262"/>
          </a:xfrm>
          <a:prstGeom prst="rect">
            <a:avLst/>
          </a:prstGeom>
          <a:ln w="6350">
            <a:solidFill>
              <a:schemeClr val="tx1"/>
            </a:solidFill>
          </a:ln>
        </p:spPr>
      </p:pic>
      <p:sp>
        <p:nvSpPr>
          <p:cNvPr id="19" name="5 Rectángulo"/>
          <p:cNvSpPr/>
          <p:nvPr/>
        </p:nvSpPr>
        <p:spPr>
          <a:xfrm>
            <a:off x="1086458" y="4235191"/>
            <a:ext cx="3196580" cy="400110"/>
          </a:xfrm>
          <a:prstGeom prst="rect">
            <a:avLst/>
          </a:prstGeom>
        </p:spPr>
        <p:txBody>
          <a:bodyPr wrap="square">
            <a:spAutoFit/>
          </a:bodyPr>
          <a:lstStyle/>
          <a:p>
            <a:pPr lvl="0" algn="ctr" fontAlgn="base">
              <a:spcBef>
                <a:spcPct val="0"/>
              </a:spcBef>
              <a:spcAft>
                <a:spcPct val="0"/>
              </a:spcAft>
            </a:pPr>
            <a:r>
              <a:rPr lang="es-EC" altLang="en-US" sz="1000" b="1" dirty="0" bmk="_Toc442886284">
                <a:solidFill>
                  <a:srgbClr val="000000"/>
                </a:solidFill>
                <a:latin typeface="Times New Roman" pitchFamily="18" charset="0"/>
                <a:ea typeface="Calibri" pitchFamily="34" charset="0"/>
                <a:cs typeface="Times New Roman" pitchFamily="18" charset="0"/>
              </a:rPr>
              <a:t>Figura 3</a:t>
            </a:r>
            <a:r>
              <a:rPr lang="es-EC" altLang="en-US" sz="1000" b="1" dirty="0" smtClean="0" bmk="_Toc442886284">
                <a:solidFill>
                  <a:srgbClr val="000000"/>
                </a:solidFill>
                <a:latin typeface="Times New Roman" pitchFamily="18" charset="0"/>
                <a:ea typeface="Calibri" pitchFamily="34" charset="0"/>
                <a:cs typeface="Times New Roman" pitchFamily="18" charset="0"/>
              </a:rPr>
              <a:t>. variable regionalizada</a:t>
            </a:r>
            <a:endParaRPr lang="en-US" altLang="en-US" sz="10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s-EC" altLang="en-US" sz="1000" dirty="0">
                <a:solidFill>
                  <a:srgbClr val="000000"/>
                </a:solidFill>
                <a:latin typeface="Times New Roman" pitchFamily="18" charset="0"/>
                <a:ea typeface="Times New Roman" pitchFamily="18" charset="0"/>
                <a:cs typeface="Times New Roman" pitchFamily="18" charset="0"/>
              </a:rPr>
              <a:t>Fuente: (</a:t>
            </a:r>
            <a:r>
              <a:rPr lang="es-EC" altLang="en-US" sz="1000" dirty="0" smtClean="0">
                <a:solidFill>
                  <a:srgbClr val="000000"/>
                </a:solidFill>
                <a:latin typeface="Times New Roman" pitchFamily="18" charset="0"/>
                <a:ea typeface="Times New Roman" pitchFamily="18" charset="0"/>
                <a:cs typeface="Times New Roman" pitchFamily="18" charset="0"/>
              </a:rPr>
              <a:t>Alfaro</a:t>
            </a:r>
            <a:r>
              <a:rPr lang="es-ES" altLang="en-US" sz="1000" dirty="0" smtClean="0">
                <a:solidFill>
                  <a:srgbClr val="000000"/>
                </a:solidFill>
                <a:latin typeface="Times New Roman" pitchFamily="18" charset="0"/>
                <a:ea typeface="Times New Roman" pitchFamily="18" charset="0"/>
                <a:cs typeface="Times New Roman" pitchFamily="18" charset="0"/>
              </a:rPr>
              <a:t>, 2007)</a:t>
            </a:r>
            <a:endParaRPr lang="es-E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434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95073159"/>
              </p:ext>
            </p:extLst>
          </p:nvPr>
        </p:nvGraphicFramePr>
        <p:xfrm>
          <a:off x="704528" y="692697"/>
          <a:ext cx="8640960" cy="331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abajo"/>
          <p:cNvSpPr/>
          <p:nvPr/>
        </p:nvSpPr>
        <p:spPr>
          <a:xfrm>
            <a:off x="1568624" y="2636912"/>
            <a:ext cx="504056" cy="50405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Flecha abajo"/>
          <p:cNvSpPr/>
          <p:nvPr/>
        </p:nvSpPr>
        <p:spPr>
          <a:xfrm>
            <a:off x="7977336" y="2636912"/>
            <a:ext cx="504056" cy="5040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Flecha abajo"/>
          <p:cNvSpPr/>
          <p:nvPr/>
        </p:nvSpPr>
        <p:spPr>
          <a:xfrm>
            <a:off x="4880992" y="2636912"/>
            <a:ext cx="504056" cy="504056"/>
          </a:xfrm>
          <a:prstGeom prst="downArrow">
            <a:avLst/>
          </a:prstGeom>
          <a:solidFill>
            <a:srgbClr val="46DA4A"/>
          </a:solidFill>
          <a:ln>
            <a:solidFill>
              <a:srgbClr val="46D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Rectángulo redondeado"/>
          <p:cNvSpPr/>
          <p:nvPr/>
        </p:nvSpPr>
        <p:spPr>
          <a:xfrm>
            <a:off x="632520" y="3197486"/>
            <a:ext cx="2592288" cy="207574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Gráficos exploratorios (Histogramas, diagramas de cajas, gráficos de dispersión)</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Medidas de tendencia central </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Medidas de dispersión Medidas de forma </a:t>
            </a:r>
            <a:endParaRPr lang="es-ES" sz="1600" dirty="0">
              <a:latin typeface="Times New Roman" panose="02020603050405020304" pitchFamily="18" charset="0"/>
              <a:cs typeface="Times New Roman" panose="02020603050405020304" pitchFamily="18" charset="0"/>
            </a:endParaRPr>
          </a:p>
        </p:txBody>
      </p:sp>
      <p:sp>
        <p:nvSpPr>
          <p:cNvPr id="11" name="10 Rectángulo redondeado"/>
          <p:cNvSpPr/>
          <p:nvPr/>
        </p:nvSpPr>
        <p:spPr>
          <a:xfrm>
            <a:off x="3836876" y="3175834"/>
            <a:ext cx="2592288" cy="2075748"/>
          </a:xfrm>
          <a:prstGeom prst="roundRect">
            <a:avLst/>
          </a:prstGeom>
          <a:noFill/>
          <a:ln>
            <a:solidFill>
              <a:srgbClr val="46DA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lgn="just">
              <a:buFont typeface="Arial" panose="020B0604020202020204" pitchFamily="34" charset="0"/>
              <a:buChar char="•"/>
            </a:pPr>
            <a:r>
              <a:rPr lang="es-ES" sz="1600" dirty="0">
                <a:solidFill>
                  <a:prstClr val="black"/>
                </a:solidFill>
                <a:latin typeface="Times New Roman" pitchFamily="18" charset="0"/>
                <a:cs typeface="Times New Roman" pitchFamily="18" charset="0"/>
              </a:rPr>
              <a:t>Estimación del variograma.</a:t>
            </a:r>
          </a:p>
          <a:p>
            <a:pPr marL="285750" lvl="0" indent="-285750" algn="just">
              <a:buFont typeface="Arial" panose="020B0604020202020204" pitchFamily="34" charset="0"/>
              <a:buChar char="•"/>
            </a:pPr>
            <a:r>
              <a:rPr lang="es-ES" sz="1600" dirty="0">
                <a:solidFill>
                  <a:prstClr val="black"/>
                </a:solidFill>
                <a:latin typeface="Times New Roman" pitchFamily="18" charset="0"/>
                <a:cs typeface="Times New Roman" pitchFamily="18" charset="0"/>
              </a:rPr>
              <a:t>Características del Variograma.</a:t>
            </a:r>
          </a:p>
          <a:p>
            <a:pPr marL="285750" lvl="0" indent="-285750" algn="just">
              <a:buFont typeface="Arial" panose="020B0604020202020204" pitchFamily="34" charset="0"/>
              <a:buChar char="•"/>
            </a:pPr>
            <a:r>
              <a:rPr lang="es-ES" sz="1600" dirty="0">
                <a:solidFill>
                  <a:prstClr val="black"/>
                </a:solidFill>
                <a:latin typeface="Times New Roman" pitchFamily="18" charset="0"/>
                <a:cs typeface="Times New Roman" pitchFamily="18" charset="0"/>
              </a:rPr>
              <a:t>Modelamiento del variograma</a:t>
            </a:r>
            <a:endParaRPr lang="en-US" dirty="0"/>
          </a:p>
        </p:txBody>
      </p:sp>
      <p:sp>
        <p:nvSpPr>
          <p:cNvPr id="12" name="Pentágono 11"/>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Picture 2" descr="http://mercadotecnia.espe.edu.ec/wp-content/uploads/tmp/LOGO-PRINCIPAL-ESP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7473280" y="4581128"/>
            <a:ext cx="2432720" cy="2233080"/>
          </a:xfrm>
          <a:prstGeom prst="rect">
            <a:avLst/>
          </a:prstGeom>
          <a:blipFill dpi="0" rotWithShape="1">
            <a:blip r:embed="rId8">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redondeado"/>
          <p:cNvSpPr/>
          <p:nvPr/>
        </p:nvSpPr>
        <p:spPr>
          <a:xfrm>
            <a:off x="6933220" y="3225460"/>
            <a:ext cx="2592288" cy="207574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dirty="0" smtClean="0">
                <a:solidFill>
                  <a:schemeClr val="tx1"/>
                </a:solidFill>
                <a:latin typeface="Times New Roman" panose="02020603050405020304" pitchFamily="18" charset="0"/>
                <a:cs typeface="Times New Roman" panose="02020603050405020304" pitchFamily="18" charset="0"/>
              </a:rPr>
              <a:t>Kriging</a:t>
            </a:r>
          </a:p>
          <a:p>
            <a:pPr marL="285750" indent="-285750">
              <a:buFont typeface="Arial" panose="020B0604020202020204" pitchFamily="34" charset="0"/>
              <a:buChar char="•"/>
            </a:pPr>
            <a:r>
              <a:rPr lang="en-US" sz="1600" dirty="0" err="1" smtClean="0">
                <a:solidFill>
                  <a:schemeClr val="tx1"/>
                </a:solidFill>
                <a:latin typeface="Times New Roman" panose="02020603050405020304" pitchFamily="18" charset="0"/>
                <a:cs typeface="Times New Roman" panose="02020603050405020304" pitchFamily="18" charset="0"/>
              </a:rPr>
              <a:t>Características</a:t>
            </a:r>
            <a:r>
              <a:rPr lang="en-US" sz="1600" dirty="0" smtClean="0">
                <a:solidFill>
                  <a:schemeClr val="tx1"/>
                </a:solidFill>
                <a:latin typeface="Times New Roman" panose="02020603050405020304" pitchFamily="18" charset="0"/>
                <a:cs typeface="Times New Roman" panose="02020603050405020304" pitchFamily="18" charset="0"/>
              </a:rPr>
              <a:t> del Kriging</a:t>
            </a:r>
          </a:p>
          <a:p>
            <a:pPr marL="285750" indent="-285750">
              <a:buFont typeface="Arial" panose="020B0604020202020204" pitchFamily="34" charset="0"/>
              <a:buChar char="•"/>
            </a:pPr>
            <a:r>
              <a:rPr lang="en-US" sz="1600" dirty="0" err="1" smtClean="0">
                <a:solidFill>
                  <a:schemeClr val="tx1"/>
                </a:solidFill>
                <a:latin typeface="Times New Roman" panose="02020603050405020304" pitchFamily="18" charset="0"/>
                <a:cs typeface="Times New Roman" panose="02020603050405020304" pitchFamily="18" charset="0"/>
              </a:rPr>
              <a:t>Tipos</a:t>
            </a:r>
            <a:r>
              <a:rPr lang="en-US" sz="1600" dirty="0" smtClean="0">
                <a:solidFill>
                  <a:schemeClr val="tx1"/>
                </a:solidFill>
                <a:latin typeface="Times New Roman" panose="02020603050405020304" pitchFamily="18" charset="0"/>
                <a:cs typeface="Times New Roman" panose="02020603050405020304" pitchFamily="18" charset="0"/>
              </a:rPr>
              <a:t> de Kriging</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402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Imagen 3"/>
          <p:cNvPicPr>
            <a:picLocks noChangeAspect="1" noChangeArrowheads="1"/>
          </p:cNvPicPr>
          <p:nvPr/>
        </p:nvPicPr>
        <p:blipFill>
          <a:blip r:embed="rId2">
            <a:extLst>
              <a:ext uri="{28A0092B-C50C-407E-A947-70E740481C1C}">
                <a14:useLocalDpi xmlns:a14="http://schemas.microsoft.com/office/drawing/2010/main" val="0"/>
              </a:ext>
            </a:extLst>
          </a:blip>
          <a:srcRect l="24680" t="34207" r="44550" b="13341"/>
          <a:stretch>
            <a:fillRect/>
          </a:stretch>
        </p:blipFill>
        <p:spPr bwMode="auto">
          <a:xfrm>
            <a:off x="5304016" y="2878571"/>
            <a:ext cx="3791442" cy="345047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6" name="5 Rectángulo"/>
          <p:cNvSpPr/>
          <p:nvPr/>
        </p:nvSpPr>
        <p:spPr>
          <a:xfrm>
            <a:off x="5673080" y="6329049"/>
            <a:ext cx="3196580" cy="400110"/>
          </a:xfrm>
          <a:prstGeom prst="rect">
            <a:avLst/>
          </a:prstGeom>
        </p:spPr>
        <p:txBody>
          <a:bodyPr wrap="square">
            <a:spAutoFit/>
          </a:bodyPr>
          <a:lstStyle/>
          <a:p>
            <a:pPr lvl="0" algn="ctr" fontAlgn="base">
              <a:spcBef>
                <a:spcPct val="0"/>
              </a:spcBef>
              <a:spcAft>
                <a:spcPct val="0"/>
              </a:spcAft>
            </a:pPr>
            <a:r>
              <a:rPr lang="es-EC" altLang="en-US" sz="1000" b="1" dirty="0" bmk="_Toc442886284">
                <a:solidFill>
                  <a:srgbClr val="000000"/>
                </a:solidFill>
                <a:latin typeface="Times New Roman" pitchFamily="18" charset="0"/>
                <a:ea typeface="Calibri" pitchFamily="34" charset="0"/>
                <a:cs typeface="Times New Roman" pitchFamily="18" charset="0"/>
              </a:rPr>
              <a:t>Figura </a:t>
            </a:r>
            <a:r>
              <a:rPr lang="es-EC" altLang="en-US" sz="1000" b="1" dirty="0" smtClean="0" bmk="_Toc442886284">
                <a:solidFill>
                  <a:srgbClr val="000000"/>
                </a:solidFill>
                <a:latin typeface="Times New Roman" pitchFamily="18" charset="0"/>
                <a:ea typeface="Calibri" pitchFamily="34" charset="0"/>
                <a:cs typeface="Times New Roman" pitchFamily="18" charset="0"/>
              </a:rPr>
              <a:t>4</a:t>
            </a:r>
            <a:r>
              <a:rPr lang="es-EC" altLang="en-US" sz="1000" b="1" dirty="0" bmk="_Toc442886284">
                <a:solidFill>
                  <a:srgbClr val="000000"/>
                </a:solidFill>
                <a:latin typeface="Times New Roman" pitchFamily="18" charset="0"/>
                <a:ea typeface="Calibri" pitchFamily="34" charset="0"/>
                <a:cs typeface="Times New Roman" pitchFamily="18" charset="0"/>
              </a:rPr>
              <a:t>. Parámetros del Variograma.</a:t>
            </a:r>
            <a:endParaRPr lang="en-US" altLang="en-US" sz="10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s-EC" altLang="en-US" sz="1000" dirty="0">
                <a:solidFill>
                  <a:srgbClr val="000000"/>
                </a:solidFill>
                <a:latin typeface="Times New Roman" pitchFamily="18" charset="0"/>
                <a:ea typeface="Times New Roman" pitchFamily="18" charset="0"/>
                <a:cs typeface="Times New Roman" pitchFamily="18" charset="0"/>
              </a:rPr>
              <a:t>Fuente: (Adaptado </a:t>
            </a:r>
            <a:r>
              <a:rPr lang="es-ES" altLang="en-US" sz="1000" dirty="0">
                <a:solidFill>
                  <a:srgbClr val="000000"/>
                </a:solidFill>
                <a:latin typeface="Times New Roman" pitchFamily="18" charset="0"/>
                <a:ea typeface="Times New Roman" pitchFamily="18" charset="0"/>
                <a:cs typeface="Times New Roman" pitchFamily="18" charset="0"/>
              </a:rPr>
              <a:t>de Oliver, 2010)</a:t>
            </a:r>
            <a:endParaRPr lang="es-ES" altLang="en-US" sz="1000"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5673080" y="1811621"/>
            <a:ext cx="316835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Meseta</a:t>
            </a:r>
            <a:r>
              <a:rPr lang="en-US" dirty="0" smtClean="0">
                <a:latin typeface="Times New Roman" panose="02020603050405020304" pitchFamily="18" charset="0"/>
                <a:cs typeface="Times New Roman" panose="02020603050405020304" pitchFamily="18" charset="0"/>
              </a:rPr>
              <a:t> (sill)</a:t>
            </a:r>
          </a:p>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Alcance</a:t>
            </a:r>
            <a:r>
              <a:rPr lang="en-US" dirty="0" smtClean="0">
                <a:latin typeface="Times New Roman" panose="02020603050405020304" pitchFamily="18" charset="0"/>
                <a:cs typeface="Times New Roman" panose="02020603050405020304" pitchFamily="18" charset="0"/>
              </a:rPr>
              <a:t> (range)</a:t>
            </a:r>
          </a:p>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Efecto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Pepita</a:t>
            </a:r>
            <a:r>
              <a:rPr lang="en-US" dirty="0" smtClean="0">
                <a:latin typeface="Times New Roman" panose="02020603050405020304" pitchFamily="18" charset="0"/>
                <a:cs typeface="Times New Roman" panose="02020603050405020304" pitchFamily="18" charset="0"/>
              </a:rPr>
              <a:t> (Nugget </a:t>
            </a:r>
            <a:r>
              <a:rPr lang="en-US" dirty="0" err="1" smtClean="0">
                <a:latin typeface="Times New Roman" panose="02020603050405020304" pitchFamily="18" charset="0"/>
                <a:cs typeface="Times New Roman" panose="02020603050405020304" pitchFamily="18" charset="0"/>
              </a:rPr>
              <a:t>efect</a:t>
            </a:r>
            <a:r>
              <a:rPr lang="en-US" dirty="0" smtClean="0">
                <a:latin typeface="Times New Roman" panose="02020603050405020304" pitchFamily="18" charset="0"/>
                <a:cs typeface="Times New Roman" panose="02020603050405020304" pitchFamily="18" charset="0"/>
              </a:rPr>
              <a:t>)</a:t>
            </a:r>
          </a:p>
        </p:txBody>
      </p:sp>
      <p:sp>
        <p:nvSpPr>
          <p:cNvPr id="8" name="7 CuadroTexto"/>
          <p:cNvSpPr txBox="1"/>
          <p:nvPr/>
        </p:nvSpPr>
        <p:spPr>
          <a:xfrm>
            <a:off x="4951148" y="1277679"/>
            <a:ext cx="4612216"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CARACTERÍSTICAS DEL SEMIVARIOGRAMA</a:t>
            </a:r>
            <a:endParaRPr lang="en-US" sz="1600" b="1" dirty="0">
              <a:latin typeface="Times New Roman" panose="02020603050405020304" pitchFamily="18" charset="0"/>
              <a:cs typeface="Times New Roman" panose="02020603050405020304" pitchFamily="18" charset="0"/>
            </a:endParaRPr>
          </a:p>
        </p:txBody>
      </p:sp>
      <p:sp>
        <p:nvSpPr>
          <p:cNvPr id="10" name="9 CuadroTexto"/>
          <p:cNvSpPr txBox="1"/>
          <p:nvPr/>
        </p:nvSpPr>
        <p:spPr>
          <a:xfrm>
            <a:off x="403994" y="1277679"/>
            <a:ext cx="4248472"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ESTIMACIÓN  DEL SEMIVARIOGRAMA</a:t>
            </a:r>
            <a:endParaRPr lang="en-US" sz="1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8 Rectángulo"/>
              <p:cNvSpPr/>
              <p:nvPr/>
            </p:nvSpPr>
            <p:spPr>
              <a:xfrm>
                <a:off x="417201" y="3976056"/>
                <a:ext cx="4091954" cy="883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 </m:t>
                      </m:r>
                      <m:r>
                        <a:rPr lang="es-EC" i="1">
                          <a:latin typeface="Cambria Math" panose="02040503050406030204" pitchFamily="18" charset="0"/>
                        </a:rPr>
                        <m:t>𝛾</m:t>
                      </m:r>
                      <m:r>
                        <a:rPr lang="es-EC" i="1">
                          <a:latin typeface="Cambria Math" panose="02040503050406030204" pitchFamily="18" charset="0"/>
                        </a:rPr>
                        <m:t>(</m:t>
                      </m:r>
                      <m:r>
                        <a:rPr lang="es-EC" i="1">
                          <a:latin typeface="Cambria Math" panose="02040503050406030204" pitchFamily="18" charset="0"/>
                        </a:rPr>
                        <m:t>h</m:t>
                      </m:r>
                      <m:r>
                        <a:rPr lang="es-EC" i="1">
                          <a:latin typeface="Cambria Math" panose="02040503050406030204" pitchFamily="18" charset="0"/>
                        </a:rPr>
                        <m:t>)=</m:t>
                      </m:r>
                      <m:f>
                        <m:fPr>
                          <m:ctrlPr>
                            <a:rPr lang="en-US"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2</m:t>
                          </m:r>
                          <m:r>
                            <a:rPr lang="es-EC" i="1">
                              <a:latin typeface="Cambria Math" panose="02040503050406030204" pitchFamily="18" charset="0"/>
                            </a:rPr>
                            <m:t>𝑚</m:t>
                          </m:r>
                          <m:r>
                            <a:rPr lang="es-EC" i="1">
                              <a:latin typeface="Cambria Math" panose="02040503050406030204" pitchFamily="18" charset="0"/>
                            </a:rPr>
                            <m:t>(</m:t>
                          </m:r>
                          <m:r>
                            <a:rPr lang="es-EC" i="1">
                              <a:latin typeface="Cambria Math" panose="02040503050406030204" pitchFamily="18" charset="0"/>
                            </a:rPr>
                            <m:t>h</m:t>
                          </m:r>
                          <m:r>
                            <a:rPr lang="es-EC" i="1">
                              <a:latin typeface="Cambria Math" panose="02040503050406030204" pitchFamily="18" charset="0"/>
                            </a:rPr>
                            <m:t>)</m:t>
                          </m:r>
                        </m:den>
                      </m:f>
                      <m:r>
                        <a:rPr lang="es-EC" i="1">
                          <a:latin typeface="Cambria Math" panose="02040503050406030204" pitchFamily="18" charset="0"/>
                        </a:rPr>
                        <m:t> </m:t>
                      </m:r>
                      <m:nary>
                        <m:naryPr>
                          <m:chr m:val="∑"/>
                          <m:limLoc m:val="undOvr"/>
                          <m:ctrlPr>
                            <a:rPr lang="en-US" i="1">
                              <a:latin typeface="Cambria Math" panose="02040503050406030204" pitchFamily="18" charset="0"/>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𝑚</m:t>
                          </m:r>
                          <m:r>
                            <a:rPr lang="es-EC" i="1">
                              <a:latin typeface="Cambria Math" panose="02040503050406030204" pitchFamily="18" charset="0"/>
                            </a:rPr>
                            <m:t>(</m:t>
                          </m:r>
                          <m:r>
                            <a:rPr lang="es-EC" i="1">
                              <a:latin typeface="Cambria Math" panose="02040503050406030204" pitchFamily="18" charset="0"/>
                            </a:rPr>
                            <m:t>h</m:t>
                          </m:r>
                          <m:r>
                            <a:rPr lang="es-EC" i="1">
                              <a:latin typeface="Cambria Math" panose="02040503050406030204" pitchFamily="18" charset="0"/>
                            </a:rPr>
                            <m:t>)</m:t>
                          </m:r>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s-EC" i="1">
                                      <a:latin typeface="Cambria Math" panose="02040503050406030204" pitchFamily="18" charset="0"/>
                                    </a:rPr>
                                    <m:t>𝑧</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𝑖</m:t>
                                          </m:r>
                                        </m:sub>
                                      </m:sSub>
                                    </m:e>
                                  </m:d>
                                  <m:r>
                                    <a:rPr lang="es-EC" i="1">
                                      <a:latin typeface="Cambria Math" panose="02040503050406030204" pitchFamily="18" charset="0"/>
                                    </a:rPr>
                                    <m:t>−</m:t>
                                  </m:r>
                                  <m:r>
                                    <a:rPr lang="es-EC" i="1">
                                      <a:latin typeface="Cambria Math" panose="02040503050406030204" pitchFamily="18" charset="0"/>
                                    </a:rPr>
                                    <m:t>𝑧</m:t>
                                  </m:r>
                                  <m:d>
                                    <m:dPr>
                                      <m:ctrlPr>
                                        <a:rPr lang="en-US" i="1">
                                          <a:latin typeface="Cambria Math" panose="02040503050406030204" pitchFamily="18" charset="0"/>
                                        </a:rPr>
                                      </m:ctrlPr>
                                    </m:dPr>
                                    <m:e>
                                      <m:r>
                                        <a:rPr lang="es-EC" i="1">
                                          <a:latin typeface="Cambria Math" panose="02040503050406030204" pitchFamily="18" charset="0"/>
                                        </a:rPr>
                                        <m:t>𝑥𝑖</m:t>
                                      </m:r>
                                      <m:r>
                                        <a:rPr lang="es-EC" i="1">
                                          <a:latin typeface="Cambria Math" panose="02040503050406030204" pitchFamily="18" charset="0"/>
                                        </a:rPr>
                                        <m:t>+</m:t>
                                      </m:r>
                                      <m:r>
                                        <a:rPr lang="es-EC" i="1">
                                          <a:latin typeface="Cambria Math" panose="02040503050406030204" pitchFamily="18" charset="0"/>
                                        </a:rPr>
                                        <m:t>h</m:t>
                                      </m:r>
                                    </m:e>
                                  </m:d>
                                </m:e>
                              </m:d>
                            </m:e>
                            <m:sup>
                              <m:r>
                                <a:rPr lang="es-EC" i="1">
                                  <a:latin typeface="Cambria Math" panose="02040503050406030204" pitchFamily="18" charset="0"/>
                                </a:rPr>
                                <m:t>2</m:t>
                              </m:r>
                            </m:sup>
                          </m:sSup>
                        </m:e>
                      </m:nary>
                    </m:oMath>
                  </m:oMathPara>
                </a14:m>
                <a:endParaRPr lang="en-US" dirty="0"/>
              </a:p>
            </p:txBody>
          </p:sp>
        </mc:Choice>
        <mc:Fallback xmlns="">
          <p:sp>
            <p:nvSpPr>
              <p:cNvPr id="9" name="8 Rectángulo"/>
              <p:cNvSpPr>
                <a:spLocks noRot="1" noChangeAspect="1" noMove="1" noResize="1" noEditPoints="1" noAdjustHandles="1" noChangeArrowheads="1" noChangeShapeType="1" noTextEdit="1"/>
              </p:cNvSpPr>
              <p:nvPr/>
            </p:nvSpPr>
            <p:spPr>
              <a:xfrm>
                <a:off x="417201" y="3976056"/>
                <a:ext cx="4091954" cy="883190"/>
              </a:xfrm>
              <a:prstGeom prst="rect">
                <a:avLst/>
              </a:prstGeom>
              <a:blipFill rotWithShape="0">
                <a:blip r:embed="rId3"/>
                <a:stretch>
                  <a:fillRect/>
                </a:stretch>
              </a:blipFill>
            </p:spPr>
            <p:txBody>
              <a:bodyPr/>
              <a:lstStyle/>
              <a:p>
                <a:r>
                  <a:rPr lang="es-EC">
                    <a:noFill/>
                  </a:rPr>
                  <a:t> </a:t>
                </a:r>
              </a:p>
            </p:txBody>
          </p:sp>
        </mc:Fallback>
      </mc:AlternateContent>
      <p:sp>
        <p:nvSpPr>
          <p:cNvPr id="11" name="Pentágono 10"/>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4" name="4 CuadroTexto"/>
          <p:cNvSpPr txBox="1"/>
          <p:nvPr/>
        </p:nvSpPr>
        <p:spPr>
          <a:xfrm>
            <a:off x="340987" y="394791"/>
            <a:ext cx="404790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ANÁLISIS ESTRUCTURAL</a:t>
            </a:r>
            <a:endParaRPr lang="en-US" sz="24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327983" y="1780482"/>
            <a:ext cx="4324484" cy="2031325"/>
          </a:xfrm>
          <a:prstGeom prst="rect">
            <a:avLst/>
          </a:prstGeom>
        </p:spPr>
        <p:txBody>
          <a:bodyPr wrap="square">
            <a:spAutoFit/>
          </a:bodyPr>
          <a:lstStyle/>
          <a:p>
            <a:pPr algn="just"/>
            <a:r>
              <a:rPr lang="es-ES" dirty="0" smtClean="0">
                <a:latin typeface="Times New Roman" panose="02020603050405020304" pitchFamily="18" charset="0"/>
                <a:ea typeface="Times New Roman" pitchFamily="18" charset="0"/>
                <a:cs typeface="Times New Roman" panose="02020603050405020304" pitchFamily="18" charset="0"/>
              </a:rPr>
              <a:t>El </a:t>
            </a:r>
            <a:r>
              <a:rPr lang="es-ES" dirty="0" err="1" smtClean="0">
                <a:latin typeface="Times New Roman" panose="02020603050405020304" pitchFamily="18" charset="0"/>
                <a:ea typeface="Times New Roman" pitchFamily="18" charset="0"/>
                <a:cs typeface="Times New Roman" panose="02020603050405020304" pitchFamily="18" charset="0"/>
              </a:rPr>
              <a:t>variograma</a:t>
            </a:r>
            <a:r>
              <a:rPr lang="es-ES" dirty="0" smtClean="0">
                <a:latin typeface="Times New Roman" panose="02020603050405020304" pitchFamily="18" charset="0"/>
                <a:ea typeface="Times New Roman" pitchFamily="18" charset="0"/>
                <a:cs typeface="Times New Roman" panose="02020603050405020304" pitchFamily="18" charset="0"/>
              </a:rPr>
              <a:t> es </a:t>
            </a:r>
            <a:r>
              <a:rPr lang="es-ES" dirty="0">
                <a:latin typeface="Times New Roman" panose="02020603050405020304" pitchFamily="18" charset="0"/>
                <a:ea typeface="Times New Roman" pitchFamily="18" charset="0"/>
                <a:cs typeface="Times New Roman" panose="02020603050405020304" pitchFamily="18" charset="0"/>
              </a:rPr>
              <a:t>una </a:t>
            </a:r>
            <a:r>
              <a:rPr lang="es-ES" dirty="0" smtClean="0">
                <a:latin typeface="Times New Roman" panose="02020603050405020304" pitchFamily="18" charset="0"/>
                <a:ea typeface="Times New Roman" pitchFamily="18" charset="0"/>
                <a:cs typeface="Times New Roman" panose="02020603050405020304" pitchFamily="18" charset="0"/>
              </a:rPr>
              <a:t>herramienta básica de </a:t>
            </a:r>
            <a:r>
              <a:rPr lang="es-ES" dirty="0">
                <a:latin typeface="Times New Roman" panose="02020603050405020304" pitchFamily="18" charset="0"/>
                <a:ea typeface="Times New Roman" pitchFamily="18" charset="0"/>
                <a:cs typeface="Times New Roman" panose="02020603050405020304" pitchFamily="18" charset="0"/>
              </a:rPr>
              <a:t>las técnicas </a:t>
            </a:r>
            <a:r>
              <a:rPr lang="es-ES" dirty="0" err="1">
                <a:latin typeface="Times New Roman" panose="02020603050405020304" pitchFamily="18" charset="0"/>
                <a:ea typeface="Times New Roman" pitchFamily="18" charset="0"/>
                <a:cs typeface="Times New Roman" panose="02020603050405020304" pitchFamily="18" charset="0"/>
              </a:rPr>
              <a:t>geoestadísticas</a:t>
            </a:r>
            <a:r>
              <a:rPr lang="es-ES" dirty="0">
                <a:latin typeface="Times New Roman" panose="02020603050405020304" pitchFamily="18" charset="0"/>
                <a:ea typeface="Times New Roman" pitchFamily="18" charset="0"/>
                <a:cs typeface="Times New Roman" panose="02020603050405020304" pitchFamily="18" charset="0"/>
              </a:rPr>
              <a:t>, que permite evaluar la dispersión natural de las variables </a:t>
            </a:r>
            <a:r>
              <a:rPr lang="es-ES" dirty="0" smtClean="0">
                <a:latin typeface="Times New Roman" panose="02020603050405020304" pitchFamily="18" charset="0"/>
                <a:ea typeface="Times New Roman" pitchFamily="18" charset="0"/>
                <a:cs typeface="Times New Roman" panose="02020603050405020304" pitchFamily="18" charset="0"/>
              </a:rPr>
              <a:t>regionalizadas.</a:t>
            </a:r>
          </a:p>
          <a:p>
            <a:pPr algn="just"/>
            <a:r>
              <a:rPr lang="es-ES" dirty="0">
                <a:latin typeface="Times New Roman" panose="02020603050405020304" pitchFamily="18" charset="0"/>
                <a:cs typeface="Times New Roman" panose="02020603050405020304" pitchFamily="18" charset="0"/>
              </a:rPr>
              <a:t>El </a:t>
            </a:r>
            <a:r>
              <a:rPr lang="es-ES" dirty="0" err="1">
                <a:latin typeface="Times New Roman" panose="02020603050405020304" pitchFamily="18" charset="0"/>
                <a:cs typeface="Times New Roman" panose="02020603050405020304" pitchFamily="18" charset="0"/>
              </a:rPr>
              <a:t>semivariograma</a:t>
            </a:r>
            <a:r>
              <a:rPr lang="es-ES" dirty="0">
                <a:latin typeface="Times New Roman" panose="02020603050405020304" pitchFamily="18" charset="0"/>
                <a:cs typeface="Times New Roman" panose="02020603050405020304" pitchFamily="18" charset="0"/>
              </a:rPr>
              <a:t> es la mitad del </a:t>
            </a:r>
            <a:r>
              <a:rPr lang="es-ES" dirty="0" err="1">
                <a:latin typeface="Times New Roman" panose="02020603050405020304" pitchFamily="18" charset="0"/>
                <a:cs typeface="Times New Roman" panose="02020603050405020304" pitchFamily="18" charset="0"/>
              </a:rPr>
              <a:t>variograma</a:t>
            </a:r>
            <a:r>
              <a:rPr lang="es-ES" dirty="0" smtClean="0">
                <a:latin typeface="Times New Roman" panose="02020603050405020304" pitchFamily="18" charset="0"/>
                <a:cs typeface="Times New Roman" panose="02020603050405020304" pitchFamily="18" charset="0"/>
              </a:rPr>
              <a:t>, y </a:t>
            </a:r>
            <a:r>
              <a:rPr lang="es-ES" dirty="0">
                <a:latin typeface="Times New Roman" panose="02020603050405020304" pitchFamily="18" charset="0"/>
                <a:cs typeface="Times New Roman" panose="02020603050405020304" pitchFamily="18" charset="0"/>
              </a:rPr>
              <a:t>es </a:t>
            </a:r>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gráfico que analiza el comportamiento espacial de una </a:t>
            </a:r>
            <a:r>
              <a:rPr lang="es-ES" dirty="0" smtClean="0">
                <a:latin typeface="Times New Roman" panose="02020603050405020304" pitchFamily="18" charset="0"/>
                <a:cs typeface="Times New Roman" panose="02020603050405020304" pitchFamily="18" charset="0"/>
              </a:rPr>
              <a:t>variable.</a:t>
            </a:r>
            <a:endParaRPr lang="es-EC" dirty="0">
              <a:latin typeface="Times New Roman" panose="02020603050405020304" pitchFamily="18" charset="0"/>
              <a:cs typeface="Times New Roman" panose="02020603050405020304" pitchFamily="18" charset="0"/>
            </a:endParaRPr>
          </a:p>
        </p:txBody>
      </p:sp>
      <p:sp>
        <p:nvSpPr>
          <p:cNvPr id="17" name="6 CuadroTexto"/>
          <p:cNvSpPr txBox="1"/>
          <p:nvPr/>
        </p:nvSpPr>
        <p:spPr>
          <a:xfrm>
            <a:off x="780762" y="5301208"/>
            <a:ext cx="316835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Distancia</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paso</a:t>
            </a:r>
            <a:r>
              <a:rPr lang="en-US" dirty="0" smtClean="0">
                <a:latin typeface="Times New Roman" panose="02020603050405020304" pitchFamily="18" charset="0"/>
                <a:cs typeface="Times New Roman" panose="02020603050405020304" pitchFamily="18" charset="0"/>
              </a:rPr>
              <a:t> Lag </a:t>
            </a:r>
            <a:r>
              <a:rPr lang="en-US" i="1" dirty="0" smtClean="0">
                <a:latin typeface="Times New Roman" panose="02020603050405020304" pitchFamily="18" charset="0"/>
                <a:cs typeface="Times New Roman" panose="02020603050405020304" pitchFamily="18" charset="0"/>
              </a:rPr>
              <a:t> (h)</a:t>
            </a:r>
          </a:p>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Número</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pasos</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a:t>
            </a:r>
            <a:r>
              <a:rPr lang="en-US" i="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393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3 Imagen"/>
          <p:cNvPicPr/>
          <p:nvPr/>
        </p:nvPicPr>
        <p:blipFill rotWithShape="1">
          <a:blip r:embed="rId4"/>
          <a:srcRect l="27703" t="21013" r="14979" b="10156"/>
          <a:stretch/>
        </p:blipFill>
        <p:spPr bwMode="auto">
          <a:xfrm>
            <a:off x="816966" y="899145"/>
            <a:ext cx="3559970" cy="2353865"/>
          </a:xfrm>
          <a:prstGeom prst="rect">
            <a:avLst/>
          </a:prstGeom>
          <a:ln w="6350">
            <a:solidFill>
              <a:schemeClr val="tx1"/>
            </a:solidFill>
          </a:ln>
          <a:extLst>
            <a:ext uri="{53640926-AAD7-44D8-BBD7-CCE9431645EC}">
              <a14:shadowObscured xmlns:a14="http://schemas.microsoft.com/office/drawing/2010/main"/>
            </a:ext>
          </a:extLst>
        </p:spPr>
      </p:pic>
      <p:pic>
        <p:nvPicPr>
          <p:cNvPr id="6" name="5 Imagen"/>
          <p:cNvPicPr/>
          <p:nvPr/>
        </p:nvPicPr>
        <p:blipFill rotWithShape="1">
          <a:blip r:embed="rId5"/>
          <a:srcRect l="32312" t="22237" r="15933" b="10089"/>
          <a:stretch/>
        </p:blipFill>
        <p:spPr bwMode="auto">
          <a:xfrm>
            <a:off x="793824" y="3836361"/>
            <a:ext cx="3583112" cy="2499207"/>
          </a:xfrm>
          <a:prstGeom prst="rect">
            <a:avLst/>
          </a:prstGeom>
          <a:ln w="6350">
            <a:solidFill>
              <a:schemeClr val="tx1"/>
            </a:solidFill>
          </a:ln>
          <a:extLst>
            <a:ext uri="{53640926-AAD7-44D8-BBD7-CCE9431645EC}">
              <a14:shadowObscured xmlns:a14="http://schemas.microsoft.com/office/drawing/2010/main"/>
            </a:ext>
          </a:extLst>
        </p:spPr>
      </p:pic>
      <p:sp>
        <p:nvSpPr>
          <p:cNvPr id="8" name="7 Rectángulo"/>
          <p:cNvSpPr/>
          <p:nvPr/>
        </p:nvSpPr>
        <p:spPr>
          <a:xfrm>
            <a:off x="5868143" y="6332671"/>
            <a:ext cx="2548508" cy="400110"/>
          </a:xfrm>
          <a:prstGeom prst="rect">
            <a:avLst/>
          </a:prstGeom>
        </p:spPr>
        <p:txBody>
          <a:bodyPr wrap="square">
            <a:spAutoFit/>
          </a:bodyPr>
          <a:lstStyle/>
          <a:p>
            <a:r>
              <a:rPr lang="es-EC" sz="1000" b="1" dirty="0">
                <a:latin typeface="Times New Roman" panose="02020603050405020304" pitchFamily="18" charset="0"/>
                <a:cs typeface="Times New Roman" panose="02020603050405020304" pitchFamily="18" charset="0"/>
              </a:rPr>
              <a:t>Figura 8</a:t>
            </a:r>
            <a:r>
              <a:rPr lang="es-EC" sz="1000" b="1" dirty="0" smtClean="0">
                <a:latin typeface="Times New Roman" panose="02020603050405020304" pitchFamily="18" charset="0"/>
                <a:cs typeface="Times New Roman" panose="02020603050405020304" pitchFamily="18" charset="0"/>
              </a:rPr>
              <a:t>. </a:t>
            </a:r>
            <a:r>
              <a:rPr lang="es-EC" sz="1000" b="1" dirty="0">
                <a:latin typeface="Times New Roman" panose="02020603050405020304" pitchFamily="18" charset="0"/>
                <a:cs typeface="Times New Roman" panose="02020603050405020304" pitchFamily="18" charset="0"/>
              </a:rPr>
              <a:t>Variograma efecto pepita puro.</a:t>
            </a:r>
            <a:endParaRPr lang="en-US" sz="1000" b="1" dirty="0">
              <a:latin typeface="Times New Roman" panose="02020603050405020304" pitchFamily="18" charset="0"/>
              <a:cs typeface="Times New Roman" panose="02020603050405020304" pitchFamily="18" charset="0"/>
            </a:endParaRPr>
          </a:p>
          <a:p>
            <a:r>
              <a:rPr lang="es-EC" sz="1000" dirty="0">
                <a:latin typeface="Times New Roman" panose="02020603050405020304" pitchFamily="18" charset="0"/>
                <a:cs typeface="Times New Roman" panose="02020603050405020304" pitchFamily="18" charset="0"/>
              </a:rPr>
              <a:t>Fuente: (Adaptado </a:t>
            </a:r>
            <a:r>
              <a:rPr lang="es-ES" sz="1000" dirty="0">
                <a:latin typeface="Times New Roman" panose="02020603050405020304" pitchFamily="18" charset="0"/>
                <a:cs typeface="Times New Roman" panose="02020603050405020304" pitchFamily="18" charset="0"/>
              </a:rPr>
              <a:t>de Oliver, 2010)</a:t>
            </a:r>
            <a:endParaRPr lang="en-US" sz="1000" dirty="0">
              <a:latin typeface="Times New Roman" panose="02020603050405020304" pitchFamily="18" charset="0"/>
              <a:cs typeface="Times New Roman" panose="02020603050405020304" pitchFamily="18" charset="0"/>
            </a:endParaRPr>
          </a:p>
        </p:txBody>
      </p:sp>
      <p:sp>
        <p:nvSpPr>
          <p:cNvPr id="9" name="8 Rectángulo"/>
          <p:cNvSpPr/>
          <p:nvPr/>
        </p:nvSpPr>
        <p:spPr>
          <a:xfrm>
            <a:off x="900198" y="6332670"/>
            <a:ext cx="2548508" cy="400110"/>
          </a:xfrm>
          <a:prstGeom prst="rect">
            <a:avLst/>
          </a:prstGeom>
        </p:spPr>
        <p:txBody>
          <a:bodyPr wrap="square">
            <a:spAutoFit/>
          </a:bodyPr>
          <a:lstStyle/>
          <a:p>
            <a:r>
              <a:rPr lang="es-EC" sz="1000" b="1" dirty="0">
                <a:latin typeface="Times New Roman" panose="02020603050405020304" pitchFamily="18" charset="0"/>
                <a:cs typeface="Times New Roman" panose="02020603050405020304" pitchFamily="18" charset="0"/>
              </a:rPr>
              <a:t>Figura </a:t>
            </a:r>
            <a:r>
              <a:rPr lang="es-EC" sz="1000" b="1" dirty="0" smtClean="0">
                <a:latin typeface="Times New Roman" panose="02020603050405020304" pitchFamily="18" charset="0"/>
                <a:cs typeface="Times New Roman" panose="02020603050405020304" pitchFamily="18" charset="0"/>
              </a:rPr>
              <a:t>7. Modelo gaussiano</a:t>
            </a:r>
            <a:endParaRPr lang="en-US" sz="1000" b="1" dirty="0">
              <a:latin typeface="Times New Roman" panose="02020603050405020304" pitchFamily="18" charset="0"/>
              <a:cs typeface="Times New Roman" panose="02020603050405020304" pitchFamily="18" charset="0"/>
            </a:endParaRPr>
          </a:p>
          <a:p>
            <a:r>
              <a:rPr lang="es-EC" sz="1000" dirty="0">
                <a:latin typeface="Times New Roman" panose="02020603050405020304" pitchFamily="18" charset="0"/>
                <a:cs typeface="Times New Roman" panose="02020603050405020304" pitchFamily="18" charset="0"/>
              </a:rPr>
              <a:t>Fuente: (Adaptado </a:t>
            </a:r>
            <a:r>
              <a:rPr lang="es-ES" sz="1000" dirty="0">
                <a:latin typeface="Times New Roman" panose="02020603050405020304" pitchFamily="18" charset="0"/>
                <a:cs typeface="Times New Roman" panose="02020603050405020304" pitchFamily="18" charset="0"/>
              </a:rPr>
              <a:t>de Oliver, 2010)</a:t>
            </a:r>
            <a:endParaRPr lang="en-US" sz="1000" dirty="0">
              <a:latin typeface="Times New Roman" panose="02020603050405020304" pitchFamily="18" charset="0"/>
              <a:cs typeface="Times New Roman" panose="02020603050405020304" pitchFamily="18" charset="0"/>
            </a:endParaRPr>
          </a:p>
        </p:txBody>
      </p:sp>
      <p:sp>
        <p:nvSpPr>
          <p:cNvPr id="10" name="9 Rectángulo"/>
          <p:cNvSpPr/>
          <p:nvPr/>
        </p:nvSpPr>
        <p:spPr>
          <a:xfrm>
            <a:off x="5904984" y="3253011"/>
            <a:ext cx="2548508" cy="400110"/>
          </a:xfrm>
          <a:prstGeom prst="rect">
            <a:avLst/>
          </a:prstGeom>
        </p:spPr>
        <p:txBody>
          <a:bodyPr wrap="square">
            <a:spAutoFit/>
          </a:bodyPr>
          <a:lstStyle/>
          <a:p>
            <a:r>
              <a:rPr lang="es-EC" sz="1000" b="1" dirty="0">
                <a:latin typeface="Times New Roman" panose="02020603050405020304" pitchFamily="18" charset="0"/>
                <a:cs typeface="Times New Roman" panose="02020603050405020304" pitchFamily="18" charset="0"/>
              </a:rPr>
              <a:t>Figura 6</a:t>
            </a:r>
            <a:r>
              <a:rPr lang="es-EC" sz="1000" b="1" dirty="0" smtClean="0">
                <a:latin typeface="Times New Roman" panose="02020603050405020304" pitchFamily="18" charset="0"/>
                <a:cs typeface="Times New Roman" panose="02020603050405020304" pitchFamily="18" charset="0"/>
              </a:rPr>
              <a:t>. Modelo exponencial</a:t>
            </a:r>
            <a:endParaRPr lang="en-US" sz="1000" b="1" dirty="0">
              <a:latin typeface="Times New Roman" panose="02020603050405020304" pitchFamily="18" charset="0"/>
              <a:cs typeface="Times New Roman" panose="02020603050405020304" pitchFamily="18" charset="0"/>
            </a:endParaRPr>
          </a:p>
          <a:p>
            <a:r>
              <a:rPr lang="es-EC" sz="1000" dirty="0">
                <a:latin typeface="Times New Roman" panose="02020603050405020304" pitchFamily="18" charset="0"/>
                <a:cs typeface="Times New Roman" panose="02020603050405020304" pitchFamily="18" charset="0"/>
              </a:rPr>
              <a:t>Fuente: (Adaptado </a:t>
            </a:r>
            <a:r>
              <a:rPr lang="es-ES" sz="1000" dirty="0">
                <a:latin typeface="Times New Roman" panose="02020603050405020304" pitchFamily="18" charset="0"/>
                <a:cs typeface="Times New Roman" panose="02020603050405020304" pitchFamily="18" charset="0"/>
              </a:rPr>
              <a:t>de Oliver, 2010)</a:t>
            </a:r>
            <a:endParaRPr lang="en-US" sz="1000" dirty="0">
              <a:latin typeface="Times New Roman" panose="02020603050405020304" pitchFamily="18" charset="0"/>
              <a:cs typeface="Times New Roman" panose="02020603050405020304" pitchFamily="18" charset="0"/>
            </a:endParaRPr>
          </a:p>
        </p:txBody>
      </p:sp>
      <p:sp>
        <p:nvSpPr>
          <p:cNvPr id="11" name="10 Rectángulo"/>
          <p:cNvSpPr/>
          <p:nvPr/>
        </p:nvSpPr>
        <p:spPr>
          <a:xfrm>
            <a:off x="950825" y="3239094"/>
            <a:ext cx="2548508" cy="400110"/>
          </a:xfrm>
          <a:prstGeom prst="rect">
            <a:avLst/>
          </a:prstGeom>
        </p:spPr>
        <p:txBody>
          <a:bodyPr wrap="square">
            <a:spAutoFit/>
          </a:bodyPr>
          <a:lstStyle/>
          <a:p>
            <a:r>
              <a:rPr lang="es-EC" sz="1000" b="1" dirty="0">
                <a:latin typeface="Times New Roman" panose="02020603050405020304" pitchFamily="18" charset="0"/>
                <a:cs typeface="Times New Roman" panose="02020603050405020304" pitchFamily="18" charset="0"/>
              </a:rPr>
              <a:t>Figura </a:t>
            </a:r>
            <a:r>
              <a:rPr lang="es-EC" sz="1000" b="1" dirty="0" smtClean="0">
                <a:latin typeface="Times New Roman" panose="02020603050405020304" pitchFamily="18" charset="0"/>
                <a:cs typeface="Times New Roman" panose="02020603050405020304" pitchFamily="18" charset="0"/>
              </a:rPr>
              <a:t>5</a:t>
            </a:r>
            <a:r>
              <a:rPr lang="es-EC" sz="1000" b="1" dirty="0">
                <a:latin typeface="Times New Roman" panose="02020603050405020304" pitchFamily="18" charset="0"/>
                <a:cs typeface="Times New Roman" panose="02020603050405020304" pitchFamily="18" charset="0"/>
              </a:rPr>
              <a:t>. </a:t>
            </a:r>
            <a:r>
              <a:rPr lang="es-EC" sz="1000" b="1" dirty="0" smtClean="0">
                <a:latin typeface="Times New Roman" panose="02020603050405020304" pitchFamily="18" charset="0"/>
                <a:cs typeface="Times New Roman" panose="02020603050405020304" pitchFamily="18" charset="0"/>
              </a:rPr>
              <a:t>Modelo potencia</a:t>
            </a:r>
            <a:endParaRPr lang="en-US" sz="1000" b="1" dirty="0">
              <a:latin typeface="Times New Roman" panose="02020603050405020304" pitchFamily="18" charset="0"/>
              <a:cs typeface="Times New Roman" panose="02020603050405020304" pitchFamily="18" charset="0"/>
            </a:endParaRPr>
          </a:p>
          <a:p>
            <a:r>
              <a:rPr lang="es-EC" sz="1000" dirty="0">
                <a:latin typeface="Times New Roman" panose="02020603050405020304" pitchFamily="18" charset="0"/>
                <a:cs typeface="Times New Roman" panose="02020603050405020304" pitchFamily="18" charset="0"/>
              </a:rPr>
              <a:t>Fuente: (Adaptado </a:t>
            </a:r>
            <a:r>
              <a:rPr lang="es-ES" sz="1000" dirty="0">
                <a:latin typeface="Times New Roman" panose="02020603050405020304" pitchFamily="18" charset="0"/>
                <a:cs typeface="Times New Roman" panose="02020603050405020304" pitchFamily="18" charset="0"/>
              </a:rPr>
              <a:t>de Oliver, 2010)</a:t>
            </a:r>
            <a:endParaRPr lang="en-US" sz="1000" dirty="0">
              <a:latin typeface="Times New Roman" panose="02020603050405020304" pitchFamily="18" charset="0"/>
              <a:cs typeface="Times New Roman" panose="02020603050405020304" pitchFamily="18" charset="0"/>
            </a:endParaRPr>
          </a:p>
        </p:txBody>
      </p:sp>
      <p:sp>
        <p:nvSpPr>
          <p:cNvPr id="12" name="11 Rectángulo"/>
          <p:cNvSpPr/>
          <p:nvPr/>
        </p:nvSpPr>
        <p:spPr>
          <a:xfrm>
            <a:off x="617705" y="332656"/>
            <a:ext cx="4391395"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MODELAMIENTO DEL VARIOGRAMA</a:t>
            </a:r>
            <a:endParaRPr lang="en-US" b="1" dirty="0">
              <a:latin typeface="Times New Roman" panose="02020603050405020304" pitchFamily="18" charset="0"/>
              <a:cs typeface="Times New Roman" panose="02020603050405020304" pitchFamily="18" charset="0"/>
            </a:endParaRPr>
          </a:p>
        </p:txBody>
      </p:sp>
      <p:sp>
        <p:nvSpPr>
          <p:cNvPr id="13" name="Pentágono 12"/>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Picture 2" descr="http://mercadotecnia.espe.edu.ec/wp-content/uploads/tmp/LOGO-PRINCIPAL-ESP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7"/>
          <a:srcRect l="25603" t="29298" r="43603" b="20701"/>
          <a:stretch/>
        </p:blipFill>
        <p:spPr bwMode="auto">
          <a:xfrm>
            <a:off x="5635350" y="3836361"/>
            <a:ext cx="3350098" cy="2496309"/>
          </a:xfrm>
          <a:prstGeom prst="rect">
            <a:avLst/>
          </a:prstGeom>
          <a:ln>
            <a:solidFill>
              <a:schemeClr val="tx1"/>
            </a:solidFill>
          </a:ln>
          <a:extLst>
            <a:ext uri="{53640926-AAD7-44D8-BBD7-CCE9431645EC}">
              <a14:shadowObscured xmlns:a14="http://schemas.microsoft.com/office/drawing/2010/main"/>
            </a:ext>
          </a:extLst>
        </p:spPr>
      </p:pic>
      <p:pic>
        <p:nvPicPr>
          <p:cNvPr id="5" name="4 Imagen"/>
          <p:cNvPicPr/>
          <p:nvPr/>
        </p:nvPicPr>
        <p:blipFill rotWithShape="1">
          <a:blip r:embed="rId8"/>
          <a:srcRect l="30662" t="21013" r="14765" b="10515"/>
          <a:stretch/>
        </p:blipFill>
        <p:spPr bwMode="auto">
          <a:xfrm>
            <a:off x="5630392" y="899145"/>
            <a:ext cx="3355056" cy="2353866"/>
          </a:xfrm>
          <a:prstGeom prst="rect">
            <a:avLst/>
          </a:prstGeom>
          <a:ln w="6350">
            <a:solidFill>
              <a:schemeClr val="tx1"/>
            </a:solid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7" name="Rectángulo 16"/>
              <p:cNvSpPr/>
              <p:nvPr/>
            </p:nvSpPr>
            <p:spPr>
              <a:xfrm>
                <a:off x="2681215" y="3839990"/>
                <a:ext cx="169572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800" i="1">
                          <a:latin typeface="Cambria Math" panose="02040503050406030204" pitchFamily="18" charset="0"/>
                        </a:rPr>
                        <m:t>𝛾</m:t>
                      </m:r>
                      <m:d>
                        <m:dPr>
                          <m:ctrlPr>
                            <a:rPr lang="es-EC" sz="800" i="1">
                              <a:latin typeface="Cambria Math" panose="02040503050406030204" pitchFamily="18" charset="0"/>
                            </a:rPr>
                          </m:ctrlPr>
                        </m:dPr>
                        <m:e>
                          <m:r>
                            <a:rPr lang="es-EC" sz="800" i="1">
                              <a:latin typeface="Cambria Math" panose="02040503050406030204" pitchFamily="18" charset="0"/>
                            </a:rPr>
                            <m:t>h</m:t>
                          </m:r>
                        </m:e>
                      </m:d>
                      <m:r>
                        <a:rPr lang="es-EC" sz="800" i="0">
                          <a:latin typeface="Cambria Math" panose="02040503050406030204" pitchFamily="18" charset="0"/>
                        </a:rPr>
                        <m:t>=</m:t>
                      </m:r>
                      <m:sSub>
                        <m:sSubPr>
                          <m:ctrlPr>
                            <a:rPr lang="es-EC" sz="800" i="1">
                              <a:latin typeface="Cambria Math" panose="02040503050406030204" pitchFamily="18" charset="0"/>
                            </a:rPr>
                          </m:ctrlPr>
                        </m:sSubPr>
                        <m:e>
                          <m:r>
                            <a:rPr lang="es-EC" sz="800" i="1">
                              <a:latin typeface="Cambria Math" panose="02040503050406030204" pitchFamily="18" charset="0"/>
                            </a:rPr>
                            <m:t>𝐶</m:t>
                          </m:r>
                        </m:e>
                        <m:sub>
                          <m:r>
                            <a:rPr lang="es-EC" sz="800" i="0">
                              <a:latin typeface="Cambria Math" panose="02040503050406030204" pitchFamily="18" charset="0"/>
                            </a:rPr>
                            <m:t>0</m:t>
                          </m:r>
                        </m:sub>
                      </m:sSub>
                      <m:r>
                        <a:rPr lang="es-EC" sz="800" i="0">
                          <a:latin typeface="Cambria Math" panose="02040503050406030204" pitchFamily="18" charset="0"/>
                        </a:rPr>
                        <m:t>+ </m:t>
                      </m:r>
                      <m:sSub>
                        <m:sSubPr>
                          <m:ctrlPr>
                            <a:rPr lang="es-EC" sz="800" i="1">
                              <a:latin typeface="Cambria Math" panose="02040503050406030204" pitchFamily="18" charset="0"/>
                            </a:rPr>
                          </m:ctrlPr>
                        </m:sSubPr>
                        <m:e>
                          <m:r>
                            <a:rPr lang="es-EC" sz="800" i="1">
                              <a:latin typeface="Cambria Math" panose="02040503050406030204" pitchFamily="18" charset="0"/>
                            </a:rPr>
                            <m:t>𝐶</m:t>
                          </m:r>
                        </m:e>
                        <m:sub>
                          <m:r>
                            <a:rPr lang="es-EC" sz="800" i="0">
                              <a:latin typeface="Cambria Math" panose="02040503050406030204" pitchFamily="18" charset="0"/>
                            </a:rPr>
                            <m:t> </m:t>
                          </m:r>
                        </m:sub>
                      </m:sSub>
                      <m:d>
                        <m:dPr>
                          <m:ctrlPr>
                            <a:rPr lang="es-EC" sz="800" i="1">
                              <a:latin typeface="Cambria Math" panose="02040503050406030204" pitchFamily="18" charset="0"/>
                            </a:rPr>
                          </m:ctrlPr>
                        </m:dPr>
                        <m:e>
                          <m:r>
                            <a:rPr lang="es-EC" sz="800" i="0">
                              <a:latin typeface="Cambria Math" panose="02040503050406030204" pitchFamily="18" charset="0"/>
                            </a:rPr>
                            <m:t>1−</m:t>
                          </m:r>
                          <m:r>
                            <a:rPr lang="es-EC" sz="800" i="1">
                              <a:latin typeface="Cambria Math" panose="02040503050406030204" pitchFamily="18" charset="0"/>
                            </a:rPr>
                            <m:t>𝑒𝑥𝑝</m:t>
                          </m:r>
                          <m:d>
                            <m:dPr>
                              <m:ctrlPr>
                                <a:rPr lang="es-EC" sz="800" i="1">
                                  <a:latin typeface="Cambria Math" panose="02040503050406030204" pitchFamily="18" charset="0"/>
                                </a:rPr>
                              </m:ctrlPr>
                            </m:dPr>
                            <m:e>
                              <m:r>
                                <a:rPr lang="es-EC" sz="800" i="0">
                                  <a:latin typeface="Cambria Math" panose="02040503050406030204" pitchFamily="18" charset="0"/>
                                </a:rPr>
                                <m:t>−</m:t>
                              </m:r>
                              <m:f>
                                <m:fPr>
                                  <m:ctrlPr>
                                    <a:rPr lang="es-EC" sz="800" i="1">
                                      <a:latin typeface="Cambria Math" panose="02040503050406030204" pitchFamily="18" charset="0"/>
                                    </a:rPr>
                                  </m:ctrlPr>
                                </m:fPr>
                                <m:num>
                                  <m:sSup>
                                    <m:sSupPr>
                                      <m:ctrlPr>
                                        <a:rPr lang="es-EC" sz="800" i="1">
                                          <a:latin typeface="Cambria Math" panose="02040503050406030204" pitchFamily="18" charset="0"/>
                                        </a:rPr>
                                      </m:ctrlPr>
                                    </m:sSupPr>
                                    <m:e>
                                      <m:r>
                                        <a:rPr lang="es-EC" sz="800" i="1">
                                          <a:latin typeface="Cambria Math" panose="02040503050406030204" pitchFamily="18" charset="0"/>
                                        </a:rPr>
                                        <m:t>h</m:t>
                                      </m:r>
                                    </m:e>
                                    <m:sup>
                                      <m:r>
                                        <a:rPr lang="es-EC" sz="800" i="0">
                                          <a:latin typeface="Cambria Math" panose="02040503050406030204" pitchFamily="18" charset="0"/>
                                        </a:rPr>
                                        <m:t>2</m:t>
                                      </m:r>
                                    </m:sup>
                                  </m:sSup>
                                </m:num>
                                <m:den>
                                  <m:sSup>
                                    <m:sSupPr>
                                      <m:ctrlPr>
                                        <a:rPr lang="es-EC" sz="800" i="1">
                                          <a:latin typeface="Cambria Math" panose="02040503050406030204" pitchFamily="18" charset="0"/>
                                        </a:rPr>
                                      </m:ctrlPr>
                                    </m:sSupPr>
                                    <m:e>
                                      <m:r>
                                        <a:rPr lang="es-EC" sz="800" i="1">
                                          <a:latin typeface="Cambria Math" panose="02040503050406030204" pitchFamily="18" charset="0"/>
                                        </a:rPr>
                                        <m:t>𝑎</m:t>
                                      </m:r>
                                    </m:e>
                                    <m:sup>
                                      <m:r>
                                        <a:rPr lang="es-EC" sz="800" i="0">
                                          <a:latin typeface="Cambria Math" panose="02040503050406030204" pitchFamily="18" charset="0"/>
                                        </a:rPr>
                                        <m:t>2</m:t>
                                      </m:r>
                                    </m:sup>
                                  </m:sSup>
                                </m:den>
                              </m:f>
                            </m:e>
                          </m:d>
                        </m:e>
                      </m:d>
                    </m:oMath>
                  </m:oMathPara>
                </a14:m>
                <a:endParaRPr lang="es-EC" sz="800" dirty="0"/>
              </a:p>
            </p:txBody>
          </p:sp>
        </mc:Choice>
        <mc:Fallback xmlns="">
          <p:sp>
            <p:nvSpPr>
              <p:cNvPr id="17" name="Rectángulo 16"/>
              <p:cNvSpPr>
                <a:spLocks noRot="1" noChangeAspect="1" noMove="1" noResize="1" noEditPoints="1" noAdjustHandles="1" noChangeArrowheads="1" noChangeShapeType="1" noTextEdit="1"/>
              </p:cNvSpPr>
              <p:nvPr/>
            </p:nvSpPr>
            <p:spPr>
              <a:xfrm>
                <a:off x="2681215" y="3839990"/>
                <a:ext cx="1695721" cy="410497"/>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7413337" y="3861790"/>
                <a:ext cx="1492395" cy="366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800">
                          <a:latin typeface="Cambria Math" panose="02040503050406030204" pitchFamily="18" charset="0"/>
                        </a:rPr>
                        <m:t> </m:t>
                      </m:r>
                      <m:r>
                        <a:rPr lang="es-EC" sz="800" i="1">
                          <a:latin typeface="Cambria Math" panose="02040503050406030204" pitchFamily="18" charset="0"/>
                        </a:rPr>
                        <m:t>𝛾</m:t>
                      </m:r>
                      <m:d>
                        <m:dPr>
                          <m:ctrlPr>
                            <a:rPr lang="es-EC" sz="800" i="1">
                              <a:latin typeface="Cambria Math" panose="02040503050406030204" pitchFamily="18" charset="0"/>
                            </a:rPr>
                          </m:ctrlPr>
                        </m:dPr>
                        <m:e>
                          <m:r>
                            <a:rPr lang="es-EC" sz="800" i="1">
                              <a:latin typeface="Cambria Math" panose="02040503050406030204" pitchFamily="18" charset="0"/>
                            </a:rPr>
                            <m:t>h</m:t>
                          </m:r>
                        </m:e>
                      </m:d>
                      <m:r>
                        <a:rPr lang="es-EC" sz="800" i="0">
                          <a:latin typeface="Cambria Math" panose="02040503050406030204" pitchFamily="18" charset="0"/>
                        </a:rPr>
                        <m:t>= </m:t>
                      </m:r>
                      <m:d>
                        <m:dPr>
                          <m:begChr m:val="{"/>
                          <m:endChr m:val=""/>
                          <m:ctrlPr>
                            <a:rPr lang="es-EC" sz="800" i="1">
                              <a:latin typeface="Cambria Math" panose="02040503050406030204" pitchFamily="18" charset="0"/>
                            </a:rPr>
                          </m:ctrlPr>
                        </m:dPr>
                        <m:e>
                          <m:eqArr>
                            <m:eqArrPr>
                              <m:ctrlPr>
                                <a:rPr lang="es-EC" sz="800" i="1">
                                  <a:latin typeface="Cambria Math" panose="02040503050406030204" pitchFamily="18" charset="0"/>
                                </a:rPr>
                              </m:ctrlPr>
                            </m:eqArrPr>
                            <m:e>
                              <m:r>
                                <a:rPr lang="es-EC" sz="800" i="0">
                                  <a:latin typeface="Cambria Math" panose="02040503050406030204" pitchFamily="18" charset="0"/>
                                </a:rPr>
                                <m:t>&amp; 0                    </m:t>
                              </m:r>
                              <m:r>
                                <a:rPr lang="es-EC" sz="800" i="1">
                                  <a:latin typeface="Cambria Math" panose="02040503050406030204" pitchFamily="18" charset="0"/>
                                </a:rPr>
                                <m:t>h</m:t>
                              </m:r>
                              <m:r>
                                <a:rPr lang="es-EC" sz="800" i="0">
                                  <a:latin typeface="Cambria Math" panose="02040503050406030204" pitchFamily="18" charset="0"/>
                                </a:rPr>
                                <m:t>=0</m:t>
                              </m:r>
                            </m:e>
                            <m:e>
                              <m:r>
                                <a:rPr lang="es-EC" sz="800" i="0">
                                  <a:latin typeface="Cambria Math" panose="02040503050406030204" pitchFamily="18" charset="0"/>
                                </a:rPr>
                                <m:t>&amp;</m:t>
                              </m:r>
                              <m:sSub>
                                <m:sSubPr>
                                  <m:ctrlPr>
                                    <a:rPr lang="es-EC" sz="800" i="1">
                                      <a:latin typeface="Cambria Math" panose="02040503050406030204" pitchFamily="18" charset="0"/>
                                    </a:rPr>
                                  </m:ctrlPr>
                                </m:sSubPr>
                                <m:e>
                                  <m:r>
                                    <a:rPr lang="es-EC" sz="800" i="0">
                                      <a:latin typeface="Cambria Math" panose="02040503050406030204" pitchFamily="18" charset="0"/>
                                    </a:rPr>
                                    <m:t>  </m:t>
                                  </m:r>
                                  <m:r>
                                    <a:rPr lang="es-EC" sz="800" i="1">
                                      <a:latin typeface="Cambria Math" panose="02040503050406030204" pitchFamily="18" charset="0"/>
                                    </a:rPr>
                                    <m:t>𝐶</m:t>
                                  </m:r>
                                </m:e>
                                <m:sub>
                                  <m:r>
                                    <a:rPr lang="es-EC" sz="800" i="0">
                                      <a:latin typeface="Cambria Math" panose="02040503050406030204" pitchFamily="18" charset="0"/>
                                    </a:rPr>
                                    <m:t>0</m:t>
                                  </m:r>
                                </m:sub>
                              </m:sSub>
                              <m:r>
                                <a:rPr lang="es-EC" sz="800" i="0">
                                  <a:latin typeface="Cambria Math" panose="02040503050406030204" pitchFamily="18" charset="0"/>
                                </a:rPr>
                                <m:t>                  </m:t>
                              </m:r>
                              <m:r>
                                <a:rPr lang="es-EC" sz="800" i="1">
                                  <a:latin typeface="Cambria Math" panose="02040503050406030204" pitchFamily="18" charset="0"/>
                                </a:rPr>
                                <m:t>h</m:t>
                              </m:r>
                              <m:r>
                                <a:rPr lang="es-EC" sz="800" i="0">
                                  <a:latin typeface="Cambria Math" panose="02040503050406030204" pitchFamily="18" charset="0"/>
                                </a:rPr>
                                <m:t>&gt; 0 </m:t>
                              </m:r>
                            </m:e>
                          </m:eqArr>
                        </m:e>
                      </m:d>
                    </m:oMath>
                  </m:oMathPara>
                </a14:m>
                <a:endParaRPr lang="es-EC" sz="800" dirty="0"/>
              </a:p>
            </p:txBody>
          </p:sp>
        </mc:Choice>
        <mc:Fallback xmlns="">
          <p:sp>
            <p:nvSpPr>
              <p:cNvPr id="18" name="Rectángulo 17"/>
              <p:cNvSpPr>
                <a:spLocks noRot="1" noChangeAspect="1" noMove="1" noResize="1" noEditPoints="1" noAdjustHandles="1" noChangeArrowheads="1" noChangeShapeType="1" noTextEdit="1"/>
              </p:cNvSpPr>
              <p:nvPr/>
            </p:nvSpPr>
            <p:spPr>
              <a:xfrm>
                <a:off x="7413337" y="3861790"/>
                <a:ext cx="1492395" cy="366895"/>
              </a:xfrm>
              <a:prstGeom prst="rect">
                <a:avLst/>
              </a:prstGeom>
              <a:blipFill rotWithShape="0">
                <a:blip r:embed="rId10"/>
                <a:stretch>
                  <a:fillRect l="-2449" t="-160656" b="-2344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7307920" y="910367"/>
                <a:ext cx="1693797"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800" i="1">
                          <a:latin typeface="Cambria Math" panose="02040503050406030204" pitchFamily="18" charset="0"/>
                        </a:rPr>
                        <m:t>𝛾</m:t>
                      </m:r>
                      <m:d>
                        <m:dPr>
                          <m:ctrlPr>
                            <a:rPr lang="es-EC" sz="800" i="1">
                              <a:latin typeface="Cambria Math" panose="02040503050406030204" pitchFamily="18" charset="0"/>
                            </a:rPr>
                          </m:ctrlPr>
                        </m:dPr>
                        <m:e>
                          <m:r>
                            <a:rPr lang="es-EC" sz="800" i="1">
                              <a:latin typeface="Cambria Math" panose="02040503050406030204" pitchFamily="18" charset="0"/>
                            </a:rPr>
                            <m:t>h</m:t>
                          </m:r>
                        </m:e>
                      </m:d>
                      <m:r>
                        <a:rPr lang="es-EC" sz="800" i="0">
                          <a:latin typeface="Cambria Math" panose="02040503050406030204" pitchFamily="18" charset="0"/>
                        </a:rPr>
                        <m:t>=</m:t>
                      </m:r>
                      <m:sSub>
                        <m:sSubPr>
                          <m:ctrlPr>
                            <a:rPr lang="es-EC" sz="800" i="1">
                              <a:latin typeface="Cambria Math" panose="02040503050406030204" pitchFamily="18" charset="0"/>
                            </a:rPr>
                          </m:ctrlPr>
                        </m:sSubPr>
                        <m:e>
                          <m:r>
                            <a:rPr lang="es-EC" sz="800" i="1">
                              <a:latin typeface="Cambria Math" panose="02040503050406030204" pitchFamily="18" charset="0"/>
                            </a:rPr>
                            <m:t>𝐶</m:t>
                          </m:r>
                        </m:e>
                        <m:sub>
                          <m:r>
                            <a:rPr lang="es-EC" sz="800" i="0">
                              <a:latin typeface="Cambria Math" panose="02040503050406030204" pitchFamily="18" charset="0"/>
                            </a:rPr>
                            <m:t>0</m:t>
                          </m:r>
                        </m:sub>
                      </m:sSub>
                      <m:r>
                        <a:rPr lang="es-EC" sz="800" i="0">
                          <a:latin typeface="Cambria Math" panose="02040503050406030204" pitchFamily="18" charset="0"/>
                        </a:rPr>
                        <m:t>+</m:t>
                      </m:r>
                      <m:r>
                        <a:rPr lang="es-EC" sz="800" i="1">
                          <a:latin typeface="Cambria Math" panose="02040503050406030204" pitchFamily="18" charset="0"/>
                        </a:rPr>
                        <m:t>𝐶</m:t>
                      </m:r>
                      <m:r>
                        <a:rPr lang="es-EC" sz="800" i="0">
                          <a:latin typeface="Cambria Math" panose="02040503050406030204" pitchFamily="18" charset="0"/>
                        </a:rPr>
                        <m:t> </m:t>
                      </m:r>
                      <m:d>
                        <m:dPr>
                          <m:ctrlPr>
                            <a:rPr lang="es-EC" sz="800" i="1">
                              <a:latin typeface="Cambria Math" panose="02040503050406030204" pitchFamily="18" charset="0"/>
                            </a:rPr>
                          </m:ctrlPr>
                        </m:dPr>
                        <m:e>
                          <m:r>
                            <a:rPr lang="es-EC" sz="800" i="0">
                              <a:latin typeface="Cambria Math" panose="02040503050406030204" pitchFamily="18" charset="0"/>
                            </a:rPr>
                            <m:t>1−</m:t>
                          </m:r>
                          <m:r>
                            <a:rPr lang="es-EC" sz="800" i="1">
                              <a:latin typeface="Cambria Math" panose="02040503050406030204" pitchFamily="18" charset="0"/>
                            </a:rPr>
                            <m:t>𝑒𝑥𝑝</m:t>
                          </m:r>
                          <m:d>
                            <m:dPr>
                              <m:ctrlPr>
                                <a:rPr lang="es-EC" sz="800" i="1">
                                  <a:latin typeface="Cambria Math" panose="02040503050406030204" pitchFamily="18" charset="0"/>
                                </a:rPr>
                              </m:ctrlPr>
                            </m:dPr>
                            <m:e>
                              <m:r>
                                <a:rPr lang="es-EC" sz="800" i="0">
                                  <a:latin typeface="Cambria Math" panose="02040503050406030204" pitchFamily="18" charset="0"/>
                                </a:rPr>
                                <m:t>−</m:t>
                              </m:r>
                              <m:f>
                                <m:fPr>
                                  <m:ctrlPr>
                                    <a:rPr lang="es-EC" sz="800" i="1">
                                      <a:latin typeface="Cambria Math" panose="02040503050406030204" pitchFamily="18" charset="0"/>
                                    </a:rPr>
                                  </m:ctrlPr>
                                </m:fPr>
                                <m:num>
                                  <m:r>
                                    <a:rPr lang="es-EC" sz="800" i="0">
                                      <a:latin typeface="Cambria Math" panose="02040503050406030204" pitchFamily="18" charset="0"/>
                                    </a:rPr>
                                    <m:t>3</m:t>
                                  </m:r>
                                  <m:r>
                                    <a:rPr lang="es-EC" sz="800" i="1">
                                      <a:latin typeface="Cambria Math" panose="02040503050406030204" pitchFamily="18" charset="0"/>
                                    </a:rPr>
                                    <m:t>h</m:t>
                                  </m:r>
                                </m:num>
                                <m:den>
                                  <m:r>
                                    <a:rPr lang="es-EC" sz="800" i="1">
                                      <a:latin typeface="Cambria Math" panose="02040503050406030204" pitchFamily="18" charset="0"/>
                                    </a:rPr>
                                    <m:t>𝑎</m:t>
                                  </m:r>
                                </m:den>
                              </m:f>
                            </m:e>
                          </m:d>
                        </m:e>
                      </m:d>
                    </m:oMath>
                  </m:oMathPara>
                </a14:m>
                <a:endParaRPr lang="es-EC" sz="800" dirty="0"/>
              </a:p>
            </p:txBody>
          </p:sp>
        </mc:Choice>
        <mc:Fallback xmlns="">
          <p:sp>
            <p:nvSpPr>
              <p:cNvPr id="19" name="Rectángulo 18"/>
              <p:cNvSpPr>
                <a:spLocks noRot="1" noChangeAspect="1" noMove="1" noResize="1" noEditPoints="1" noAdjustHandles="1" noChangeArrowheads="1" noChangeShapeType="1" noTextEdit="1"/>
              </p:cNvSpPr>
              <p:nvPr/>
            </p:nvSpPr>
            <p:spPr>
              <a:xfrm>
                <a:off x="7307920" y="910367"/>
                <a:ext cx="1693797" cy="410497"/>
              </a:xfrm>
              <a:prstGeom prst="rect">
                <a:avLst/>
              </a:prstGeom>
              <a:blipFill rotWithShape="0">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2168758" y="877105"/>
                <a:ext cx="2250231"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800">
                          <a:latin typeface="Cambria Math" panose="02040503050406030204" pitchFamily="18" charset="0"/>
                        </a:rPr>
                        <m:t> </m:t>
                      </m:r>
                      <m:r>
                        <a:rPr lang="es-EC" sz="800" i="1">
                          <a:latin typeface="Cambria Math" panose="02040503050406030204" pitchFamily="18" charset="0"/>
                        </a:rPr>
                        <m:t>𝛾</m:t>
                      </m:r>
                      <m:d>
                        <m:dPr>
                          <m:ctrlPr>
                            <a:rPr lang="es-EC" sz="800" i="1">
                              <a:latin typeface="Cambria Math" panose="02040503050406030204" pitchFamily="18" charset="0"/>
                            </a:rPr>
                          </m:ctrlPr>
                        </m:dPr>
                        <m:e>
                          <m:r>
                            <a:rPr lang="es-EC" sz="800" i="1">
                              <a:latin typeface="Cambria Math" panose="02040503050406030204" pitchFamily="18" charset="0"/>
                            </a:rPr>
                            <m:t>h</m:t>
                          </m:r>
                        </m:e>
                      </m:d>
                      <m:r>
                        <a:rPr lang="es-EC" sz="800" i="0">
                          <a:latin typeface="Cambria Math" panose="02040503050406030204" pitchFamily="18" charset="0"/>
                        </a:rPr>
                        <m:t>=</m:t>
                      </m:r>
                      <m:sSub>
                        <m:sSubPr>
                          <m:ctrlPr>
                            <a:rPr lang="es-EC" sz="800" i="1">
                              <a:latin typeface="Cambria Math" panose="02040503050406030204" pitchFamily="18" charset="0"/>
                            </a:rPr>
                          </m:ctrlPr>
                        </m:sSubPr>
                        <m:e>
                          <m:r>
                            <a:rPr lang="es-EC" sz="800" i="1">
                              <a:latin typeface="Cambria Math" panose="02040503050406030204" pitchFamily="18" charset="0"/>
                            </a:rPr>
                            <m:t>𝐶</m:t>
                          </m:r>
                        </m:e>
                        <m:sub>
                          <m:r>
                            <a:rPr lang="es-EC" sz="800" i="0">
                              <a:latin typeface="Cambria Math" panose="02040503050406030204" pitchFamily="18" charset="0"/>
                            </a:rPr>
                            <m:t>0</m:t>
                          </m:r>
                        </m:sub>
                      </m:sSub>
                      <m:r>
                        <a:rPr lang="es-EC" sz="800" i="0">
                          <a:latin typeface="Cambria Math" panose="02040503050406030204" pitchFamily="18" charset="0"/>
                        </a:rPr>
                        <m:t>+</m:t>
                      </m:r>
                      <m:sSup>
                        <m:sSupPr>
                          <m:ctrlPr>
                            <a:rPr lang="es-EC" sz="800" i="1">
                              <a:latin typeface="Cambria Math" panose="02040503050406030204" pitchFamily="18" charset="0"/>
                            </a:rPr>
                          </m:ctrlPr>
                        </m:sSupPr>
                        <m:e>
                          <m:r>
                            <a:rPr lang="es-EC" sz="800" i="1">
                              <a:latin typeface="Cambria Math" panose="02040503050406030204" pitchFamily="18" charset="0"/>
                            </a:rPr>
                            <m:t>h</m:t>
                          </m:r>
                        </m:e>
                        <m:sup>
                          <m:r>
                            <a:rPr lang="es-EC" sz="800" i="1">
                              <a:latin typeface="Cambria Math" panose="02040503050406030204" pitchFamily="18" charset="0"/>
                            </a:rPr>
                            <m:t>𝛼</m:t>
                          </m:r>
                        </m:sup>
                      </m:sSup>
                      <m:r>
                        <a:rPr lang="es-EC" sz="800" i="0">
                          <a:latin typeface="Cambria Math" panose="02040503050406030204" pitchFamily="18" charset="0"/>
                        </a:rPr>
                        <m:t>                        </m:t>
                      </m:r>
                      <m:r>
                        <a:rPr lang="es-EC" sz="800" i="1">
                          <a:latin typeface="Cambria Math" panose="02040503050406030204" pitchFamily="18" charset="0"/>
                        </a:rPr>
                        <m:t>h</m:t>
                      </m:r>
                      <m:r>
                        <a:rPr lang="es-EC" sz="800" i="0">
                          <a:latin typeface="Cambria Math" panose="02040503050406030204" pitchFamily="18" charset="0"/>
                        </a:rPr>
                        <m:t>≥0 </m:t>
                      </m:r>
                      <m:r>
                        <a:rPr lang="es-EC" sz="800" i="1">
                          <a:latin typeface="Cambria Math" panose="02040503050406030204" pitchFamily="18" charset="0"/>
                        </a:rPr>
                        <m:t>𝑦</m:t>
                      </m:r>
                      <m:r>
                        <a:rPr lang="es-EC" sz="800" i="0">
                          <a:latin typeface="Cambria Math" panose="02040503050406030204" pitchFamily="18" charset="0"/>
                        </a:rPr>
                        <m:t> 0&lt;</m:t>
                      </m:r>
                      <m:r>
                        <a:rPr lang="es-EC" sz="800" i="1">
                          <a:latin typeface="Cambria Math" panose="02040503050406030204" pitchFamily="18" charset="0"/>
                        </a:rPr>
                        <m:t>𝛼</m:t>
                      </m:r>
                      <m:r>
                        <a:rPr lang="es-EC" sz="800" i="0">
                          <a:latin typeface="Cambria Math" panose="02040503050406030204" pitchFamily="18" charset="0"/>
                        </a:rPr>
                        <m:t>≤2</m:t>
                      </m:r>
                    </m:oMath>
                  </m:oMathPara>
                </a14:m>
                <a:endParaRPr lang="es-EC" sz="800" dirty="0"/>
              </a:p>
            </p:txBody>
          </p:sp>
        </mc:Choice>
        <mc:Fallback xmlns="">
          <p:sp>
            <p:nvSpPr>
              <p:cNvPr id="20" name="Rectángulo 19"/>
              <p:cNvSpPr>
                <a:spLocks noRot="1" noChangeAspect="1" noMove="1" noResize="1" noEditPoints="1" noAdjustHandles="1" noChangeArrowheads="1" noChangeShapeType="1" noTextEdit="1"/>
              </p:cNvSpPr>
              <p:nvPr/>
            </p:nvSpPr>
            <p:spPr>
              <a:xfrm>
                <a:off x="2168758" y="877105"/>
                <a:ext cx="2250231" cy="215444"/>
              </a:xfrm>
              <a:prstGeom prst="rect">
                <a:avLst/>
              </a:prstGeom>
              <a:blipFill rotWithShape="0">
                <a:blip r:embed="rId1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7939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71631166"/>
              </p:ext>
            </p:extLst>
          </p:nvPr>
        </p:nvGraphicFramePr>
        <p:xfrm>
          <a:off x="3512838" y="1687312"/>
          <a:ext cx="6253720" cy="4694015"/>
        </p:xfrm>
        <a:graphic>
          <a:graphicData uri="http://schemas.openxmlformats.org/drawingml/2006/table">
            <a:tbl>
              <a:tblPr firstRow="1" firstCol="1" bandRow="1">
                <a:tableStyleId>{93296810-A885-4BE3-A3E7-6D5BEEA58F35}</a:tableStyleId>
              </a:tblPr>
              <a:tblGrid>
                <a:gridCol w="1443411"/>
                <a:gridCol w="2164321"/>
                <a:gridCol w="2645988"/>
              </a:tblGrid>
              <a:tr h="750281">
                <a:tc>
                  <a:txBody>
                    <a:bodyPr/>
                    <a:lstStyle/>
                    <a:p>
                      <a:pPr algn="ctr">
                        <a:lnSpc>
                          <a:spcPct val="150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TIPO DE PREDICTOR</a:t>
                      </a:r>
                      <a:endParaRPr lang="es-EC" sz="1400"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NOMBRE</a:t>
                      </a:r>
                      <a:endParaRPr lang="es-EC" sz="1400"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PROPIEDADES</a:t>
                      </a:r>
                      <a:endParaRPr lang="es-EC" sz="1400" dirty="0">
                        <a:solidFill>
                          <a:schemeClr val="tx1"/>
                        </a:solidFill>
                        <a:effectLst/>
                        <a:latin typeface="Times New Roman" pitchFamily="18" charset="0"/>
                        <a:ea typeface="Times New Roman"/>
                        <a:cs typeface="Times New Roman" pitchFamily="18" charset="0"/>
                      </a:endParaRPr>
                    </a:p>
                  </a:txBody>
                  <a:tcPr marL="68580" marR="68580" marT="0" marB="0"/>
                </a:tc>
              </a:tr>
              <a:tr h="2307198">
                <a:tc>
                  <a:txBody>
                    <a:bodyPr/>
                    <a:lstStyle/>
                    <a:p>
                      <a:pPr algn="ctr">
                        <a:lnSpc>
                          <a:spcPct val="150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LINEAL</a:t>
                      </a:r>
                      <a:endParaRPr lang="es-EC" sz="1400"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marL="342900" lvl="0" indent="-342900">
                        <a:lnSpc>
                          <a:spcPct val="150000"/>
                        </a:lnSpc>
                        <a:spcAft>
                          <a:spcPts val="0"/>
                        </a:spcAft>
                        <a:buFont typeface="Symbol"/>
                        <a:buChar char=""/>
                      </a:pPr>
                      <a:r>
                        <a:rPr lang="en-US" sz="1400">
                          <a:effectLst/>
                          <a:latin typeface="Times New Roman" panose="02020603050405020304" pitchFamily="18" charset="0"/>
                          <a:cs typeface="Times New Roman" panose="02020603050405020304" pitchFamily="18" charset="0"/>
                        </a:rPr>
                        <a:t>Simple  </a:t>
                      </a:r>
                      <a:endParaRPr lang="es-EC" sz="1400">
                        <a:effectLst/>
                        <a:latin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a:buChar char=""/>
                      </a:pPr>
                      <a:r>
                        <a:rPr lang="en-US" sz="1400">
                          <a:effectLst/>
                          <a:latin typeface="Times New Roman" panose="02020603050405020304" pitchFamily="18" charset="0"/>
                          <a:cs typeface="Times New Roman" panose="02020603050405020304" pitchFamily="18" charset="0"/>
                        </a:rPr>
                        <a:t>Ordinario   </a:t>
                      </a:r>
                      <a:endParaRPr lang="es-EC" sz="1400">
                        <a:effectLst/>
                        <a:latin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a:buChar char=""/>
                      </a:pPr>
                      <a:r>
                        <a:rPr lang="en-US" sz="1400">
                          <a:effectLst/>
                          <a:latin typeface="Times New Roman" panose="02020603050405020304" pitchFamily="18" charset="0"/>
                          <a:cs typeface="Times New Roman" panose="02020603050405020304" pitchFamily="18" charset="0"/>
                        </a:rPr>
                        <a:t>Universal                                                   </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marL="342900" lvl="0" indent="-342900">
                        <a:lnSpc>
                          <a:spcPct val="150000"/>
                        </a:lnSpc>
                        <a:spcAft>
                          <a:spcPts val="0"/>
                        </a:spcAft>
                        <a:buFont typeface="Symbol"/>
                        <a:buChar char=""/>
                      </a:pPr>
                      <a:r>
                        <a:rPr lang="es-ES" sz="1400" dirty="0">
                          <a:effectLst/>
                          <a:latin typeface="Times New Roman" panose="02020603050405020304" pitchFamily="18" charset="0"/>
                          <a:cs typeface="Times New Roman" panose="02020603050405020304" pitchFamily="18" charset="0"/>
                        </a:rPr>
                        <a:t>Son óptimos si hay normalidad multivariada.</a:t>
                      </a:r>
                      <a:endParaRPr lang="es-EC" sz="1400" dirty="0">
                        <a:effectLst/>
                        <a:latin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a:buChar char=""/>
                      </a:pPr>
                      <a:r>
                        <a:rPr lang="es-ES" sz="1400" dirty="0">
                          <a:effectLst/>
                          <a:latin typeface="Times New Roman" panose="02020603050405020304" pitchFamily="18" charset="0"/>
                          <a:cs typeface="Times New Roman" panose="02020603050405020304" pitchFamily="18" charset="0"/>
                        </a:rPr>
                        <a:t>Independiente de la distribución son los</a:t>
                      </a:r>
                      <a:br>
                        <a:rPr lang="es-ES" sz="1400" dirty="0">
                          <a:effectLst/>
                          <a:latin typeface="Times New Roman" panose="02020603050405020304" pitchFamily="18" charset="0"/>
                          <a:cs typeface="Times New Roman" panose="02020603050405020304" pitchFamily="18" charset="0"/>
                        </a:rPr>
                      </a:br>
                      <a:r>
                        <a:rPr lang="es-ES" sz="1400" dirty="0">
                          <a:effectLst/>
                          <a:latin typeface="Times New Roman" panose="02020603050405020304" pitchFamily="18" charset="0"/>
                          <a:cs typeface="Times New Roman" panose="02020603050405020304" pitchFamily="18" charset="0"/>
                        </a:rPr>
                        <a:t>mejores predictores linealmente</a:t>
                      </a:r>
                      <a:br>
                        <a:rPr lang="es-ES" sz="1400" dirty="0">
                          <a:effectLst/>
                          <a:latin typeface="Times New Roman" panose="02020603050405020304" pitchFamily="18" charset="0"/>
                          <a:cs typeface="Times New Roman" panose="02020603050405020304" pitchFamily="18" charset="0"/>
                        </a:rPr>
                      </a:br>
                      <a:r>
                        <a:rPr lang="es-ES" sz="1400" dirty="0" err="1">
                          <a:effectLst/>
                          <a:latin typeface="Times New Roman" panose="02020603050405020304" pitchFamily="18" charset="0"/>
                          <a:cs typeface="Times New Roman" panose="02020603050405020304" pitchFamily="18" charset="0"/>
                        </a:rPr>
                        <a:t>insesgados</a:t>
                      </a:r>
                      <a:r>
                        <a:rPr lang="es-ES" sz="1400" dirty="0">
                          <a:effectLst/>
                          <a:latin typeface="Times New Roman" panose="02020603050405020304" pitchFamily="18" charset="0"/>
                          <a:cs typeface="Times New Roman" panose="02020603050405020304" pitchFamily="18" charset="0"/>
                        </a:rPr>
                        <a:t>.</a:t>
                      </a:r>
                      <a:endParaRPr lang="es-EC" sz="1400" dirty="0">
                        <a:effectLst/>
                        <a:latin typeface="Times New Roman" pitchFamily="18" charset="0"/>
                        <a:ea typeface="Times New Roman"/>
                        <a:cs typeface="Times New Roman" pitchFamily="18" charset="0"/>
                      </a:endParaRPr>
                    </a:p>
                  </a:txBody>
                  <a:tcPr marL="68580" marR="68580" marT="0" marB="0"/>
                </a:tc>
              </a:tr>
              <a:tr h="1636536">
                <a:tc>
                  <a:txBody>
                    <a:bodyPr/>
                    <a:lstStyle/>
                    <a:p>
                      <a:pPr algn="ctr">
                        <a:lnSpc>
                          <a:spcPct val="150000"/>
                        </a:lnSpc>
                        <a:spcAft>
                          <a:spcPts val="0"/>
                        </a:spcAft>
                      </a:pPr>
                      <a:r>
                        <a:rPr lang="es-ES" sz="1400" dirty="0">
                          <a:solidFill>
                            <a:schemeClr val="tx1"/>
                          </a:solidFill>
                          <a:effectLst/>
                          <a:latin typeface="Times New Roman" panose="02020603050405020304" pitchFamily="18" charset="0"/>
                          <a:cs typeface="Times New Roman" panose="02020603050405020304" pitchFamily="18" charset="0"/>
                        </a:rPr>
                        <a:t>NO LINEAL</a:t>
                      </a:r>
                      <a:endParaRPr lang="es-EC" sz="1400"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marL="342900" lvl="0" indent="-342900">
                        <a:lnSpc>
                          <a:spcPct val="150000"/>
                        </a:lnSpc>
                        <a:spcAft>
                          <a:spcPts val="0"/>
                        </a:spcAft>
                        <a:buFont typeface="Symbol"/>
                        <a:buChar char=""/>
                      </a:pPr>
                      <a:r>
                        <a:rPr lang="es-ES" sz="1400" dirty="0">
                          <a:effectLst/>
                          <a:latin typeface="Times New Roman" panose="02020603050405020304" pitchFamily="18" charset="0"/>
                          <a:cs typeface="Times New Roman" panose="02020603050405020304" pitchFamily="18" charset="0"/>
                        </a:rPr>
                        <a:t>Indicador  </a:t>
                      </a:r>
                      <a:endParaRPr lang="es-EC" sz="1400" dirty="0">
                        <a:effectLst/>
                        <a:latin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a:buChar char=""/>
                      </a:pPr>
                      <a:r>
                        <a:rPr lang="es-ES" sz="1400" dirty="0">
                          <a:effectLst/>
                          <a:latin typeface="Times New Roman" panose="02020603050405020304" pitchFamily="18" charset="0"/>
                          <a:cs typeface="Times New Roman" panose="02020603050405020304" pitchFamily="18" charset="0"/>
                        </a:rPr>
                        <a:t>Probabilístico </a:t>
                      </a:r>
                      <a:endParaRPr lang="es-EC" sz="1400" dirty="0">
                        <a:effectLst/>
                        <a:latin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a:buChar char=""/>
                      </a:pPr>
                      <a:r>
                        <a:rPr lang="es-ES" sz="1400" dirty="0" err="1">
                          <a:effectLst/>
                          <a:latin typeface="Times New Roman" panose="02020603050405020304" pitchFamily="18" charset="0"/>
                          <a:cs typeface="Times New Roman" panose="02020603050405020304" pitchFamily="18" charset="0"/>
                        </a:rPr>
                        <a:t>Lognormal</a:t>
                      </a:r>
                      <a:r>
                        <a:rPr lang="es-ES" sz="1400" dirty="0">
                          <a:effectLst/>
                          <a:latin typeface="Times New Roman" panose="02020603050405020304" pitchFamily="18" charset="0"/>
                          <a:cs typeface="Times New Roman" panose="02020603050405020304" pitchFamily="18" charset="0"/>
                        </a:rPr>
                        <a:t>, </a:t>
                      </a:r>
                      <a:r>
                        <a:rPr lang="es-ES" sz="1400" dirty="0" err="1">
                          <a:effectLst/>
                          <a:latin typeface="Times New Roman" panose="02020603050405020304" pitchFamily="18" charset="0"/>
                          <a:cs typeface="Times New Roman" panose="02020603050405020304" pitchFamily="18" charset="0"/>
                        </a:rPr>
                        <a:t>TransGaussiano</a:t>
                      </a:r>
                      <a:r>
                        <a:rPr lang="es-ES" sz="1400" dirty="0">
                          <a:effectLst/>
                          <a:latin typeface="Times New Roman" panose="02020603050405020304" pitchFamily="18" charset="0"/>
                          <a:cs typeface="Times New Roman" panose="02020603050405020304" pitchFamily="18" charset="0"/>
                        </a:rPr>
                        <a:t>, Disyuntivo                                         </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marL="342900" lvl="0" indent="-342900">
                        <a:lnSpc>
                          <a:spcPct val="150000"/>
                        </a:lnSpc>
                        <a:spcAft>
                          <a:spcPts val="0"/>
                        </a:spcAft>
                        <a:buFont typeface="Symbol"/>
                        <a:buChar char=""/>
                      </a:pPr>
                      <a:r>
                        <a:rPr lang="en-US" sz="1400" dirty="0">
                          <a:effectLst/>
                          <a:latin typeface="Times New Roman" panose="02020603050405020304" pitchFamily="18" charset="0"/>
                          <a:cs typeface="Times New Roman" panose="02020603050405020304" pitchFamily="18" charset="0"/>
                        </a:rPr>
                        <a:t>Son </a:t>
                      </a:r>
                      <a:r>
                        <a:rPr lang="en-US" sz="1400" dirty="0" err="1">
                          <a:effectLst/>
                          <a:latin typeface="Times New Roman" panose="02020603050405020304" pitchFamily="18" charset="0"/>
                          <a:cs typeface="Times New Roman" panose="02020603050405020304" pitchFamily="18" charset="0"/>
                        </a:rPr>
                        <a:t>predictores</a:t>
                      </a: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óptimos</a:t>
                      </a:r>
                      <a:r>
                        <a:rPr lang="en-US" sz="1400" dirty="0">
                          <a:effectLst/>
                          <a:latin typeface="Times New Roman" panose="02020603050405020304" pitchFamily="18" charset="0"/>
                          <a:cs typeface="Times New Roman" panose="02020603050405020304" pitchFamily="18" charset="0"/>
                        </a:rPr>
                        <a:t>.</a:t>
                      </a:r>
                      <a:endParaRPr lang="es-EC" sz="14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4 Rectángulo"/>
          <p:cNvSpPr/>
          <p:nvPr/>
        </p:nvSpPr>
        <p:spPr>
          <a:xfrm>
            <a:off x="6033120" y="6435194"/>
            <a:ext cx="1645002" cy="276999"/>
          </a:xfrm>
          <a:prstGeom prst="rect">
            <a:avLst/>
          </a:prstGeom>
        </p:spPr>
        <p:txBody>
          <a:bodyPr wrap="none">
            <a:spAutoFit/>
          </a:bodyPr>
          <a:lstStyle/>
          <a:p>
            <a:r>
              <a:rPr lang="es-ES" sz="1200" b="1" dirty="0">
                <a:latin typeface="Times New Roman" pitchFamily="18" charset="0"/>
                <a:cs typeface="Times New Roman" pitchFamily="18" charset="0"/>
              </a:rPr>
              <a:t> </a:t>
            </a:r>
            <a:r>
              <a:rPr lang="es-ES" sz="1200" dirty="0">
                <a:latin typeface="Times New Roman" pitchFamily="18" charset="0"/>
                <a:cs typeface="Times New Roman" pitchFamily="18" charset="0"/>
              </a:rPr>
              <a:t>Fuente: (Giraldo,2005)</a:t>
            </a:r>
            <a:endParaRPr lang="es-EC" sz="1200" dirty="0">
              <a:latin typeface="Times New Roman" pitchFamily="18" charset="0"/>
              <a:cs typeface="Times New Roman" pitchFamily="18" charset="0"/>
            </a:endParaRPr>
          </a:p>
        </p:txBody>
      </p:sp>
      <p:sp>
        <p:nvSpPr>
          <p:cNvPr id="6" name="5 Rectángulo"/>
          <p:cNvSpPr/>
          <p:nvPr/>
        </p:nvSpPr>
        <p:spPr>
          <a:xfrm>
            <a:off x="3512838" y="1254458"/>
            <a:ext cx="4438266" cy="307777"/>
          </a:xfrm>
          <a:prstGeom prst="rect">
            <a:avLst/>
          </a:prstGeom>
        </p:spPr>
        <p:txBody>
          <a:bodyPr wrap="none">
            <a:spAutoFit/>
          </a:bodyPr>
          <a:lstStyle/>
          <a:p>
            <a:r>
              <a:rPr lang="es-EC" sz="1400" b="1" dirty="0" smtClean="0">
                <a:latin typeface="Times New Roman" panose="02020603050405020304" pitchFamily="18" charset="0"/>
                <a:cs typeface="Times New Roman" panose="02020603050405020304" pitchFamily="18" charset="0"/>
              </a:rPr>
              <a:t>Tabla 1. Tipos </a:t>
            </a:r>
            <a:r>
              <a:rPr lang="es-EC" sz="1400" b="1" dirty="0">
                <a:latin typeface="Times New Roman" panose="02020603050405020304" pitchFamily="18" charset="0"/>
                <a:cs typeface="Times New Roman" panose="02020603050405020304" pitchFamily="18" charset="0"/>
              </a:rPr>
              <a:t>de predictores </a:t>
            </a:r>
            <a:r>
              <a:rPr lang="es-EC" sz="1400" b="1" dirty="0" err="1">
                <a:latin typeface="Times New Roman" panose="02020603050405020304" pitchFamily="18" charset="0"/>
                <a:cs typeface="Times New Roman" panose="02020603050405020304" pitchFamily="18" charset="0"/>
              </a:rPr>
              <a:t>Kriging</a:t>
            </a:r>
            <a:r>
              <a:rPr lang="es-EC" sz="1400" b="1" dirty="0">
                <a:latin typeface="Times New Roman" panose="02020603050405020304" pitchFamily="18" charset="0"/>
                <a:cs typeface="Times New Roman" panose="02020603050405020304" pitchFamily="18" charset="0"/>
              </a:rPr>
              <a:t> y sus propiedades</a:t>
            </a:r>
          </a:p>
        </p:txBody>
      </p:sp>
      <p:sp>
        <p:nvSpPr>
          <p:cNvPr id="7" name="6 CuadroTexto"/>
          <p:cNvSpPr txBox="1"/>
          <p:nvPr/>
        </p:nvSpPr>
        <p:spPr>
          <a:xfrm>
            <a:off x="457494" y="1325668"/>
            <a:ext cx="1402948"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KRINGING</a:t>
            </a:r>
            <a:endParaRPr lang="es-EC" b="1" dirty="0">
              <a:latin typeface="Times New Roman" pitchFamily="18" charset="0"/>
              <a:cs typeface="Times New Roman" pitchFamily="18" charset="0"/>
            </a:endParaRPr>
          </a:p>
        </p:txBody>
      </p:sp>
      <p:sp>
        <p:nvSpPr>
          <p:cNvPr id="8" name="7 Rectángulo"/>
          <p:cNvSpPr/>
          <p:nvPr/>
        </p:nvSpPr>
        <p:spPr>
          <a:xfrm>
            <a:off x="308932" y="2060848"/>
            <a:ext cx="2952328" cy="1323439"/>
          </a:xfrm>
          <a:prstGeom prst="rect">
            <a:avLst/>
          </a:prstGeom>
        </p:spPr>
        <p:txBody>
          <a:bodyPr wrap="square">
            <a:spAutoFit/>
          </a:bodyPr>
          <a:lstStyle/>
          <a:p>
            <a:pPr algn="just"/>
            <a:r>
              <a:rPr lang="es-ES" sz="1600" dirty="0">
                <a:latin typeface="Times New Roman" pitchFamily="18" charset="0"/>
                <a:cs typeface="Times New Roman" pitchFamily="18" charset="0"/>
              </a:rPr>
              <a:t>El método de estimación </a:t>
            </a:r>
            <a:r>
              <a:rPr lang="es-ES" sz="1600" dirty="0" err="1">
                <a:latin typeface="Times New Roman" pitchFamily="18" charset="0"/>
                <a:cs typeface="Times New Roman" pitchFamily="18" charset="0"/>
              </a:rPr>
              <a:t>geoestadística</a:t>
            </a:r>
            <a:r>
              <a:rPr lang="es-ES" sz="1600" dirty="0">
                <a:latin typeface="Times New Roman" pitchFamily="18" charset="0"/>
                <a:cs typeface="Times New Roman" pitchFamily="18" charset="0"/>
              </a:rPr>
              <a:t> conocido como “Kriging”, o </a:t>
            </a:r>
            <a:r>
              <a:rPr lang="es-ES" sz="1600" dirty="0" err="1">
                <a:latin typeface="Times New Roman" pitchFamily="18" charset="0"/>
                <a:cs typeface="Times New Roman" pitchFamily="18" charset="0"/>
              </a:rPr>
              <a:t>krigeado</a:t>
            </a:r>
            <a:r>
              <a:rPr lang="es-ES" sz="1600" dirty="0">
                <a:latin typeface="Times New Roman" pitchFamily="18" charset="0"/>
                <a:cs typeface="Times New Roman" pitchFamily="18" charset="0"/>
              </a:rPr>
              <a:t>, determina una estimación superior a los métodos </a:t>
            </a:r>
            <a:r>
              <a:rPr lang="es-ES" sz="1600" dirty="0" smtClean="0">
                <a:latin typeface="Times New Roman" pitchFamily="18" charset="0"/>
                <a:cs typeface="Times New Roman" pitchFamily="18" charset="0"/>
              </a:rPr>
              <a:t>tradicionales.</a:t>
            </a:r>
            <a:endParaRPr lang="es-EC" sz="1600" dirty="0">
              <a:latin typeface="Times New Roman" pitchFamily="18" charset="0"/>
              <a:cs typeface="Times New Roman" pitchFamily="18" charset="0"/>
            </a:endParaRPr>
          </a:p>
        </p:txBody>
      </p:sp>
      <p:sp>
        <p:nvSpPr>
          <p:cNvPr id="9" name="Pentágono 8"/>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2" name="4 CuadroTexto"/>
          <p:cNvSpPr txBox="1"/>
          <p:nvPr/>
        </p:nvSpPr>
        <p:spPr>
          <a:xfrm>
            <a:off x="340987" y="394791"/>
            <a:ext cx="2170787"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PREDICCIÓN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60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Pentágono 4"/>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46561" y="451002"/>
            <a:ext cx="4006225"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KRINGING ORDINARIO PUNTUAL</a:t>
            </a:r>
            <a:endParaRPr lang="es-EC" b="1" dirty="0">
              <a:latin typeface="Times New Roman" pitchFamily="18" charset="0"/>
              <a:cs typeface="Times New Roman" pitchFamily="18" charset="0"/>
            </a:endParaRPr>
          </a:p>
        </p:txBody>
      </p:sp>
      <p:sp>
        <p:nvSpPr>
          <p:cNvPr id="8" name="Rectángulo 7"/>
          <p:cNvSpPr/>
          <p:nvPr/>
        </p:nvSpPr>
        <p:spPr>
          <a:xfrm>
            <a:off x="346561" y="1125399"/>
            <a:ext cx="9170281" cy="1200329"/>
          </a:xfrm>
          <a:prstGeom prst="rect">
            <a:avLst/>
          </a:prstGeom>
        </p:spPr>
        <p:txBody>
          <a:bodyPr wrap="square">
            <a:spAutoFit/>
          </a:bodyPr>
          <a:lstStyle/>
          <a:p>
            <a:pPr algn="just"/>
            <a:r>
              <a:rPr lang="es-ES" dirty="0" smtClean="0">
                <a:latin typeface="Times New Roman" panose="02020603050405020304" pitchFamily="18" charset="0"/>
                <a:ea typeface="Times New Roman" panose="02020603050405020304" pitchFamily="18" charset="0"/>
              </a:rPr>
              <a:t>El Kriging ordinario se basa en el supuesto de que la media es desconocida. Al ser una </a:t>
            </a:r>
            <a:r>
              <a:rPr lang="es-EC" dirty="0">
                <a:latin typeface="Times New Roman" panose="02020603050405020304" pitchFamily="18" charset="0"/>
                <a:ea typeface="Times New Roman" panose="02020603050405020304" pitchFamily="18" charset="0"/>
              </a:rPr>
              <a:t>interpolación puntual, se estima del valor el variable en un punto del espacio. </a:t>
            </a:r>
            <a:r>
              <a:rPr lang="es-EC" dirty="0" smtClean="0">
                <a:latin typeface="Times New Roman" panose="02020603050405020304" pitchFamily="18" charset="0"/>
                <a:ea typeface="Times New Roman" panose="02020603050405020304" pitchFamily="18" charset="0"/>
              </a:rPr>
              <a:t>Tiene </a:t>
            </a:r>
            <a:r>
              <a:rPr lang="es-EC" dirty="0">
                <a:latin typeface="Times New Roman" panose="02020603050405020304" pitchFamily="18" charset="0"/>
                <a:ea typeface="Times New Roman" panose="02020603050405020304" pitchFamily="18" charset="0"/>
              </a:rPr>
              <a:t>la propiedad de ser un interpolador exacto en el sentido </a:t>
            </a:r>
            <a:r>
              <a:rPr lang="es-EC" dirty="0" smtClean="0">
                <a:latin typeface="Times New Roman" panose="02020603050405020304" pitchFamily="18" charset="0"/>
                <a:ea typeface="Times New Roman" panose="02020603050405020304" pitchFamily="18" charset="0"/>
              </a:rPr>
              <a:t>de que </a:t>
            </a:r>
            <a:r>
              <a:rPr lang="es-EC" dirty="0">
                <a:latin typeface="Times New Roman" panose="02020603050405020304" pitchFamily="18" charset="0"/>
                <a:ea typeface="Times New Roman" panose="02020603050405020304" pitchFamily="18" charset="0"/>
              </a:rPr>
              <a:t>si se desea estimar la ley en un punto </a:t>
            </a:r>
            <a:r>
              <a:rPr lang="es-EC" dirty="0" smtClean="0">
                <a:latin typeface="Times New Roman" panose="02020603050405020304" pitchFamily="18" charset="0"/>
                <a:ea typeface="Times New Roman" panose="02020603050405020304" pitchFamily="18" charset="0"/>
              </a:rPr>
              <a:t>conocido, el </a:t>
            </a:r>
            <a:r>
              <a:rPr lang="es-EC" dirty="0">
                <a:latin typeface="Times New Roman" panose="02020603050405020304" pitchFamily="18" charset="0"/>
                <a:ea typeface="Times New Roman" panose="02020603050405020304" pitchFamily="18" charset="0"/>
              </a:rPr>
              <a:t>krigeado proporciona la ley del dato con una varianza </a:t>
            </a:r>
            <a:r>
              <a:rPr lang="es-EC" dirty="0" smtClean="0">
                <a:latin typeface="Times New Roman" panose="02020603050405020304" pitchFamily="18" charset="0"/>
                <a:ea typeface="Times New Roman" panose="02020603050405020304" pitchFamily="18" charset="0"/>
              </a:rPr>
              <a:t>σ2 </a:t>
            </a:r>
            <a:r>
              <a:rPr lang="es-EC" dirty="0">
                <a:latin typeface="Times New Roman" panose="02020603050405020304" pitchFamily="18" charset="0"/>
                <a:ea typeface="Times New Roman" panose="02020603050405020304" pitchFamily="18" charset="0"/>
              </a:rPr>
              <a:t>= 0. </a:t>
            </a:r>
            <a:endParaRPr lang="es-EC" dirty="0"/>
          </a:p>
        </p:txBody>
      </p:sp>
      <mc:AlternateContent xmlns:mc="http://schemas.openxmlformats.org/markup-compatibility/2006" xmlns:a14="http://schemas.microsoft.com/office/drawing/2010/main">
        <mc:Choice Requires="a14">
          <p:sp>
            <p:nvSpPr>
              <p:cNvPr id="9" name="Rectángulo 8"/>
              <p:cNvSpPr/>
              <p:nvPr/>
            </p:nvSpPr>
            <p:spPr>
              <a:xfrm>
                <a:off x="1841500" y="5076312"/>
                <a:ext cx="5644852" cy="1229632"/>
              </a:xfrm>
              <a:prstGeom prst="rect">
                <a:avLst/>
              </a:prstGeom>
            </p:spPr>
            <p:txBody>
              <a:bodyPr wrap="square">
                <a:spAutoFit/>
              </a:bodyPr>
              <a:lstStyle/>
              <a:p>
                <a:pPr algn="ctr">
                  <a:lnSpc>
                    <a:spcPct val="150000"/>
                  </a:lnSpc>
                  <a:spcBef>
                    <a:spcPts val="1200"/>
                  </a:spcBef>
                  <a:spcAft>
                    <a:spcPts val="1000"/>
                  </a:spcAft>
                </a:pPr>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ES" i="1">
                        <a:effectLst/>
                        <a:latin typeface="Cambria Math" panose="02040503050406030204" pitchFamily="18" charset="0"/>
                        <a:ea typeface="Times New Roman" panose="02020603050405020304" pitchFamily="18" charset="0"/>
                        <a:cs typeface="Times New Roman" panose="02020603050405020304" pitchFamily="18" charset="0"/>
                      </a:rPr>
                      <m:t>Ẑ</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s-ES"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S"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r>
                          <a:rPr lang="es-ES"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S"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𝜆</m:t>
                            </m:r>
                          </m:e>
                          <m:sub>
                            <m:r>
                              <a:rPr lang="es-ES"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r>
                      <a:rPr lang="es-ES" i="1">
                        <a:effectLst/>
                        <a:latin typeface="Cambria Math" panose="02040503050406030204" pitchFamily="18" charset="0"/>
                        <a:ea typeface="Times New Roman" panose="02020603050405020304" pitchFamily="18" charset="0"/>
                        <a:cs typeface="Times New Roman" panose="02020603050405020304" pitchFamily="18" charset="0"/>
                      </a:rPr>
                      <m:t>𝑍</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oMath>
                </a14:m>
                <a:endPar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ts val="1200"/>
                  </a:spcBef>
                  <a:spcAft>
                    <a:spcPts val="1000"/>
                  </a:spcAft>
                </a:pPr>
                <a:r>
                  <a:rPr lang="es-EC" dirty="0" smtClean="0"/>
                  <a:t>         </a:t>
                </a:r>
                <a14:m>
                  <m:oMath xmlns:m="http://schemas.openxmlformats.org/officeDocument/2006/math">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𝑖</m:t>
                        </m:r>
                        <m:r>
                          <a:rPr lang="es-EC" i="1">
                            <a:latin typeface="Cambria Math" panose="02040503050406030204" pitchFamily="18" charset="0"/>
                          </a:rPr>
                          <m:t>=</m:t>
                        </m:r>
                        <m:r>
                          <a:rPr lang="es-EC" i="1">
                            <a:latin typeface="Cambria Math" panose="02040503050406030204" pitchFamily="18" charset="0"/>
                          </a:rPr>
                          <m:t>1</m:t>
                        </m:r>
                      </m:sub>
                      <m:sup>
                        <m:r>
                          <a:rPr lang="es-EC" i="1">
                            <a:latin typeface="Cambria Math" panose="02040503050406030204" pitchFamily="18" charset="0"/>
                          </a:rPr>
                          <m:t>𝑛</m:t>
                        </m:r>
                      </m:sup>
                      <m:e>
                        <m:sSub>
                          <m:sSubPr>
                            <m:ctrlPr>
                              <a:rPr lang="es-EC" i="1">
                                <a:latin typeface="Cambria Math" panose="02040503050406030204" pitchFamily="18" charset="0"/>
                              </a:rPr>
                            </m:ctrlPr>
                          </m:sSubPr>
                          <m:e>
                            <m:r>
                              <a:rPr lang="es-EC" i="1">
                                <a:latin typeface="Cambria Math" panose="02040503050406030204" pitchFamily="18" charset="0"/>
                              </a:rPr>
                              <m:t>𝜆</m:t>
                            </m:r>
                          </m:e>
                          <m:sub>
                            <m:r>
                              <a:rPr lang="es-EC" i="1">
                                <a:latin typeface="Cambria Math" panose="02040503050406030204" pitchFamily="18" charset="0"/>
                              </a:rPr>
                              <m:t>𝑖</m:t>
                            </m:r>
                          </m:sub>
                        </m:sSub>
                      </m:e>
                    </m:nary>
                    <m:r>
                      <a:rPr lang="es-EC" i="1">
                        <a:latin typeface="Cambria Math" panose="02040503050406030204" pitchFamily="18" charset="0"/>
                      </a:rPr>
                      <m:t>=</m:t>
                    </m:r>
                    <m:r>
                      <a:rPr lang="es-EC" i="1">
                        <a:latin typeface="Cambria Math" panose="02040503050406030204" pitchFamily="18" charset="0"/>
                      </a:rPr>
                      <m:t>1</m:t>
                    </m:r>
                  </m:oMath>
                </a14:m>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841500" y="5076312"/>
                <a:ext cx="5644852" cy="1229632"/>
              </a:xfrm>
              <a:prstGeom prst="rect">
                <a:avLst/>
              </a:prstGeom>
              <a:blipFill rotWithShape="0">
                <a:blip r:embed="rId4"/>
                <a:stretch>
                  <a:fillRect t="-26866" b="-52239"/>
                </a:stretch>
              </a:blipFill>
            </p:spPr>
            <p:txBody>
              <a:bodyPr/>
              <a:lstStyle/>
              <a:p>
                <a:r>
                  <a:rPr lang="es-EC">
                    <a:noFill/>
                  </a:rPr>
                  <a:t> </a:t>
                </a:r>
              </a:p>
            </p:txBody>
          </p:sp>
        </mc:Fallback>
      </mc:AlternateContent>
      <p:sp>
        <p:nvSpPr>
          <p:cNvPr id="10" name="Rectángulo 9"/>
          <p:cNvSpPr/>
          <p:nvPr/>
        </p:nvSpPr>
        <p:spPr>
          <a:xfrm>
            <a:off x="3440832" y="5076312"/>
            <a:ext cx="2808312" cy="794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a:picLocks noChangeAspect="1"/>
          </p:cNvPicPr>
          <p:nvPr/>
        </p:nvPicPr>
        <p:blipFill>
          <a:blip r:embed="rId5"/>
          <a:stretch>
            <a:fillRect/>
          </a:stretch>
        </p:blipFill>
        <p:spPr>
          <a:xfrm>
            <a:off x="2673920" y="2429293"/>
            <a:ext cx="4342136" cy="2234872"/>
          </a:xfrm>
          <a:prstGeom prst="rect">
            <a:avLst/>
          </a:prstGeom>
        </p:spPr>
      </p:pic>
      <p:sp>
        <p:nvSpPr>
          <p:cNvPr id="12" name="7 Rectángulo"/>
          <p:cNvSpPr/>
          <p:nvPr/>
        </p:nvSpPr>
        <p:spPr>
          <a:xfrm>
            <a:off x="3093380" y="4464110"/>
            <a:ext cx="4151288" cy="400110"/>
          </a:xfrm>
          <a:prstGeom prst="rect">
            <a:avLst/>
          </a:prstGeom>
        </p:spPr>
        <p:txBody>
          <a:bodyPr wrap="square">
            <a:spAutoFit/>
          </a:bodyPr>
          <a:lstStyle/>
          <a:p>
            <a:r>
              <a:rPr lang="es-EC" sz="1000" b="1" dirty="0">
                <a:latin typeface="Times New Roman" panose="02020603050405020304" pitchFamily="18" charset="0"/>
                <a:cs typeface="Times New Roman" panose="02020603050405020304" pitchFamily="18" charset="0"/>
              </a:rPr>
              <a:t>Figura </a:t>
            </a:r>
            <a:r>
              <a:rPr lang="es-EC" sz="1000" b="1" dirty="0" smtClean="0">
                <a:latin typeface="Times New Roman" panose="02020603050405020304" pitchFamily="18" charset="0"/>
                <a:cs typeface="Times New Roman" panose="02020603050405020304" pitchFamily="18" charset="0"/>
              </a:rPr>
              <a:t>9. </a:t>
            </a:r>
            <a:r>
              <a:rPr lang="es-EC" sz="1000" b="1" dirty="0" err="1" smtClean="0">
                <a:latin typeface="Times New Roman" panose="02020603050405020304" pitchFamily="18" charset="0"/>
                <a:cs typeface="Times New Roman" panose="02020603050405020304" pitchFamily="18" charset="0"/>
              </a:rPr>
              <a:t>Kriging</a:t>
            </a:r>
            <a:r>
              <a:rPr lang="es-EC" sz="1000" b="1" dirty="0" smtClean="0">
                <a:latin typeface="Times New Roman" panose="02020603050405020304" pitchFamily="18" charset="0"/>
                <a:cs typeface="Times New Roman" panose="02020603050405020304" pitchFamily="18" charset="0"/>
              </a:rPr>
              <a:t> puntual versus </a:t>
            </a:r>
            <a:r>
              <a:rPr lang="es-EC" sz="1000" b="1" dirty="0" err="1" smtClean="0">
                <a:latin typeface="Times New Roman" panose="02020603050405020304" pitchFamily="18" charset="0"/>
                <a:cs typeface="Times New Roman" panose="02020603050405020304" pitchFamily="18" charset="0"/>
              </a:rPr>
              <a:t>iterpolador</a:t>
            </a:r>
            <a:r>
              <a:rPr lang="es-EC" sz="1000" b="1" dirty="0" smtClean="0">
                <a:latin typeface="Times New Roman" panose="02020603050405020304" pitchFamily="18" charset="0"/>
                <a:cs typeface="Times New Roman" panose="02020603050405020304" pitchFamily="18" charset="0"/>
              </a:rPr>
              <a:t> de mínimos cuadrados</a:t>
            </a:r>
            <a:endParaRPr lang="en-US" sz="1000" b="1" dirty="0">
              <a:latin typeface="Times New Roman" panose="02020603050405020304" pitchFamily="18" charset="0"/>
              <a:cs typeface="Times New Roman" panose="02020603050405020304" pitchFamily="18" charset="0"/>
            </a:endParaRPr>
          </a:p>
          <a:p>
            <a:pPr algn="ctr"/>
            <a:r>
              <a:rPr lang="es-EC" sz="1000" dirty="0">
                <a:latin typeface="Times New Roman" panose="02020603050405020304" pitchFamily="18" charset="0"/>
                <a:cs typeface="Times New Roman" panose="02020603050405020304" pitchFamily="18" charset="0"/>
              </a:rPr>
              <a:t>Fuente: </a:t>
            </a:r>
            <a:r>
              <a:rPr lang="es-EC" sz="1000" dirty="0" smtClean="0">
                <a:latin typeface="Times New Roman" panose="02020603050405020304" pitchFamily="18" charset="0"/>
                <a:cs typeface="Times New Roman" panose="02020603050405020304" pitchFamily="18" charset="0"/>
              </a:rPr>
              <a:t>(Alfaro</a:t>
            </a:r>
            <a:r>
              <a:rPr lang="es-ES" sz="1000" dirty="0" smtClean="0">
                <a:latin typeface="Times New Roman" panose="02020603050405020304" pitchFamily="18" charset="0"/>
                <a:cs typeface="Times New Roman" panose="02020603050405020304" pitchFamily="18" charset="0"/>
              </a:rPr>
              <a:t>, 2007)</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53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Pentágono 4"/>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46561" y="451002"/>
            <a:ext cx="3147015"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VECINDAD DE BÚSQUEDA</a:t>
            </a:r>
            <a:endParaRPr lang="es-EC" b="1" dirty="0">
              <a:latin typeface="Times New Roman" pitchFamily="18" charset="0"/>
              <a:cs typeface="Times New Roman" pitchFamily="18" charset="0"/>
            </a:endParaRPr>
          </a:p>
        </p:txBody>
      </p:sp>
      <p:sp>
        <p:nvSpPr>
          <p:cNvPr id="8" name="Rectángulo redondeado 7"/>
          <p:cNvSpPr/>
          <p:nvPr/>
        </p:nvSpPr>
        <p:spPr>
          <a:xfrm>
            <a:off x="730494" y="1640268"/>
            <a:ext cx="2376264"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VECINDAD ÚNICA</a:t>
            </a:r>
            <a:endParaRPr lang="es-EC" dirty="0">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809019" y="3912102"/>
            <a:ext cx="2376264"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VECINDAD MÓVIL</a:t>
            </a:r>
            <a:endParaRPr lang="es-EC"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3503931" y="1153632"/>
            <a:ext cx="2997558"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latin typeface="Times New Roman" panose="02020603050405020304" pitchFamily="18" charset="0"/>
                <a:cs typeface="Times New Roman" panose="02020603050405020304" pitchFamily="18" charset="0"/>
              </a:rPr>
              <a:t>S</a:t>
            </a:r>
            <a:r>
              <a:rPr lang="es-EC" dirty="0" smtClean="0">
                <a:latin typeface="Times New Roman" panose="02020603050405020304" pitchFamily="18" charset="0"/>
                <a:cs typeface="Times New Roman" panose="02020603050405020304" pitchFamily="18" charset="0"/>
              </a:rPr>
              <a:t>e </a:t>
            </a:r>
            <a:r>
              <a:rPr lang="es-EC" dirty="0">
                <a:latin typeface="Times New Roman" panose="02020603050405020304" pitchFamily="18" charset="0"/>
                <a:cs typeface="Times New Roman" panose="02020603050405020304" pitchFamily="18" charset="0"/>
              </a:rPr>
              <a:t>utilizan todos los datos disponibles en el dominio completo para estimar el valor de la función aleatoria en el punto deseado.</a:t>
            </a:r>
          </a:p>
        </p:txBody>
      </p:sp>
      <p:sp>
        <p:nvSpPr>
          <p:cNvPr id="11" name="CuadroTexto 10"/>
          <p:cNvSpPr txBox="1"/>
          <p:nvPr/>
        </p:nvSpPr>
        <p:spPr>
          <a:xfrm>
            <a:off x="3559702" y="3286967"/>
            <a:ext cx="299755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latin typeface="Times New Roman" panose="02020603050405020304" pitchFamily="18" charset="0"/>
                <a:cs typeface="Times New Roman" panose="02020603050405020304" pitchFamily="18" charset="0"/>
              </a:rPr>
              <a:t>S</a:t>
            </a:r>
            <a:r>
              <a:rPr lang="es-EC" dirty="0" smtClean="0">
                <a:latin typeface="Times New Roman" panose="02020603050405020304" pitchFamily="18" charset="0"/>
                <a:cs typeface="Times New Roman" panose="02020603050405020304" pitchFamily="18" charset="0"/>
              </a:rPr>
              <a:t>e </a:t>
            </a:r>
            <a:r>
              <a:rPr lang="es-EC" dirty="0">
                <a:latin typeface="Times New Roman" panose="02020603050405020304" pitchFamily="18" charset="0"/>
                <a:cs typeface="Times New Roman" panose="02020603050405020304" pitchFamily="18" charset="0"/>
              </a:rPr>
              <a:t>utilizan los valores de la realización del proceso correspondientes a puntos cercanos a la localización en la que se quiere realizar la estimación.</a:t>
            </a:r>
          </a:p>
        </p:txBody>
      </p:sp>
      <p:cxnSp>
        <p:nvCxnSpPr>
          <p:cNvPr id="15" name="Conector angular 14"/>
          <p:cNvCxnSpPr>
            <a:stCxn id="7" idx="2"/>
            <a:endCxn id="9" idx="1"/>
          </p:cNvCxnSpPr>
          <p:nvPr/>
        </p:nvCxnSpPr>
        <p:spPr>
          <a:xfrm rot="5400000">
            <a:off x="-307354" y="1936707"/>
            <a:ext cx="3343796" cy="1111050"/>
          </a:xfrm>
          <a:prstGeom prst="bentConnector4">
            <a:avLst>
              <a:gd name="adj1" fmla="val 13676"/>
              <a:gd name="adj2" fmla="val 12972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8" idx="1"/>
          </p:cNvCxnSpPr>
          <p:nvPr/>
        </p:nvCxnSpPr>
        <p:spPr>
          <a:xfrm>
            <a:off x="488504" y="1892296"/>
            <a:ext cx="241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agen 18"/>
          <p:cNvPicPr/>
          <p:nvPr/>
        </p:nvPicPr>
        <p:blipFill rotWithShape="1">
          <a:blip r:embed="rId4"/>
          <a:srcRect l="30288" t="32212" r="38782" b="15907"/>
          <a:stretch/>
        </p:blipFill>
        <p:spPr bwMode="auto">
          <a:xfrm>
            <a:off x="7755823" y="4979737"/>
            <a:ext cx="1728192" cy="1412043"/>
          </a:xfrm>
          <a:prstGeom prst="rect">
            <a:avLst/>
          </a:prstGeom>
          <a:ln>
            <a:noFill/>
          </a:ln>
          <a:extLst>
            <a:ext uri="{53640926-AAD7-44D8-BBD7-CCE9431645EC}">
              <a14:shadowObscured xmlns:a14="http://schemas.microsoft.com/office/drawing/2010/main"/>
            </a:ext>
          </a:extLst>
        </p:spPr>
      </p:pic>
      <p:sp>
        <p:nvSpPr>
          <p:cNvPr id="23" name="Flecha derecha 22"/>
          <p:cNvSpPr/>
          <p:nvPr/>
        </p:nvSpPr>
        <p:spPr>
          <a:xfrm>
            <a:off x="6727238" y="3851679"/>
            <a:ext cx="576064" cy="624902"/>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4" name="CuadroTexto 23"/>
          <p:cNvSpPr txBox="1"/>
          <p:nvPr/>
        </p:nvSpPr>
        <p:spPr>
          <a:xfrm>
            <a:off x="7473280" y="3425466"/>
            <a:ext cx="2293279"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Radio de búsqueda</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Mínimo de muestras</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Máximo de muestras</a:t>
            </a:r>
          </a:p>
        </p:txBody>
      </p:sp>
      <p:cxnSp>
        <p:nvCxnSpPr>
          <p:cNvPr id="26" name="Conector recto de flecha 25"/>
          <p:cNvCxnSpPr>
            <a:stCxn id="8" idx="3"/>
            <a:endCxn id="10" idx="1"/>
          </p:cNvCxnSpPr>
          <p:nvPr/>
        </p:nvCxnSpPr>
        <p:spPr>
          <a:xfrm>
            <a:off x="3106758" y="1892296"/>
            <a:ext cx="397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3168159" y="4176826"/>
            <a:ext cx="397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6966407" y="6391780"/>
            <a:ext cx="2939593" cy="400110"/>
          </a:xfrm>
          <a:prstGeom prst="rect">
            <a:avLst/>
          </a:prstGeom>
        </p:spPr>
        <p:txBody>
          <a:bodyPr wrap="square">
            <a:spAutoFit/>
          </a:bodyPr>
          <a:lstStyle/>
          <a:p>
            <a:pPr algn="ctr">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Figura </a:t>
            </a:r>
            <a:r>
              <a:rPr lang="es-EC" sz="1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a:t>
            </a: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Elección de vecindario móvil de radio </a:t>
            </a:r>
            <a:r>
              <a:rPr lang="es-EC" sz="1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endParaRPr lang="es-EC" sz="1000" b="1" dirty="0" smtClean="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Fuente</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(Adaptado de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Larraz</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&amp; Montero, 2008)</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124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346561" y="451002"/>
            <a:ext cx="2880019"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VALIDACIÓN CRUZADA</a:t>
            </a:r>
            <a:endParaRPr lang="es-EC" b="1" dirty="0">
              <a:latin typeface="Times New Roman" pitchFamily="18" charset="0"/>
              <a:cs typeface="Times New Roman" pitchFamily="18" charset="0"/>
            </a:endParaRPr>
          </a:p>
        </p:txBody>
      </p:sp>
      <p:sp>
        <p:nvSpPr>
          <p:cNvPr id="6" name="Rectángulo 5"/>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Pentágono 6"/>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439379935"/>
              </p:ext>
            </p:extLst>
          </p:nvPr>
        </p:nvGraphicFramePr>
        <p:xfrm>
          <a:off x="501865" y="635668"/>
          <a:ext cx="8424936" cy="4527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redondeado 2"/>
          <p:cNvSpPr/>
          <p:nvPr/>
        </p:nvSpPr>
        <p:spPr>
          <a:xfrm>
            <a:off x="346561" y="5347847"/>
            <a:ext cx="9278055" cy="11526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s-EC" sz="1600" dirty="0">
                <a:solidFill>
                  <a:schemeClr val="tx1"/>
                </a:solidFill>
                <a:latin typeface="Times New Roman" panose="02020603050405020304" pitchFamily="18" charset="0"/>
                <a:cs typeface="Times New Roman" panose="02020603050405020304" pitchFamily="18" charset="0"/>
              </a:rPr>
              <a:t>El beneficio real de una validación cruzada es el de señal de </a:t>
            </a:r>
            <a:r>
              <a:rPr lang="es-EC" sz="1600" dirty="0" smtClean="0">
                <a:solidFill>
                  <a:schemeClr val="tx1"/>
                </a:solidFill>
                <a:latin typeface="Times New Roman" panose="02020603050405020304" pitchFamily="18" charset="0"/>
                <a:cs typeface="Times New Roman" panose="02020603050405020304" pitchFamily="18" charset="0"/>
              </a:rPr>
              <a:t>aviso, ya que, </a:t>
            </a:r>
            <a:r>
              <a:rPr lang="es-EC" sz="1600" dirty="0">
                <a:solidFill>
                  <a:schemeClr val="tx1"/>
                </a:solidFill>
                <a:latin typeface="Times New Roman" panose="02020603050405020304" pitchFamily="18" charset="0"/>
                <a:cs typeface="Times New Roman" panose="02020603050405020304" pitchFamily="18" charset="0"/>
              </a:rPr>
              <a:t>si el modelo del </a:t>
            </a:r>
            <a:r>
              <a:rPr lang="es-EC" sz="1600" dirty="0" err="1">
                <a:solidFill>
                  <a:schemeClr val="tx1"/>
                </a:solidFill>
                <a:latin typeface="Times New Roman" panose="02020603050405020304" pitchFamily="18" charset="0"/>
                <a:cs typeface="Times New Roman" panose="02020603050405020304" pitchFamily="18" charset="0"/>
              </a:rPr>
              <a:t>semivariograma</a:t>
            </a:r>
            <a:r>
              <a:rPr lang="es-EC" sz="1600" dirty="0">
                <a:solidFill>
                  <a:schemeClr val="tx1"/>
                </a:solidFill>
                <a:latin typeface="Times New Roman" panose="02020603050405020304" pitchFamily="18" charset="0"/>
                <a:cs typeface="Times New Roman" panose="02020603050405020304" pitchFamily="18" charset="0"/>
              </a:rPr>
              <a:t> muestra adecuadamente la estructura espacial de </a:t>
            </a:r>
            <a:r>
              <a:rPr lang="es-EC" sz="1600" dirty="0" err="1">
                <a:solidFill>
                  <a:schemeClr val="tx1"/>
                </a:solidFill>
                <a:latin typeface="Times New Roman" panose="02020603050405020304" pitchFamily="18" charset="0"/>
                <a:cs typeface="Times New Roman" panose="02020603050405020304" pitchFamily="18" charset="0"/>
              </a:rPr>
              <a:t>autocorrelación</a:t>
            </a:r>
            <a:r>
              <a:rPr lang="es-EC" sz="1600" dirty="0">
                <a:solidFill>
                  <a:schemeClr val="tx1"/>
                </a:solidFill>
                <a:latin typeface="Times New Roman" panose="02020603050405020304" pitchFamily="18" charset="0"/>
                <a:cs typeface="Times New Roman" panose="02020603050405020304" pitchFamily="18" charset="0"/>
              </a:rPr>
              <a:t> de los datos, dicha diferencia debe ser pequeña, debido a la cercanía de los valores estimados a los valores </a:t>
            </a:r>
            <a:r>
              <a:rPr lang="es-EC" sz="1600" dirty="0" smtClean="0">
                <a:solidFill>
                  <a:schemeClr val="tx1"/>
                </a:solidFill>
                <a:latin typeface="Times New Roman" panose="02020603050405020304" pitchFamily="18" charset="0"/>
                <a:cs typeface="Times New Roman" panose="02020603050405020304" pitchFamily="18" charset="0"/>
              </a:rPr>
              <a:t>observados, lo cual determina si la predicción es adecuada.</a:t>
            </a:r>
            <a:endParaRPr lang="es-EC"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74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581844" y="1340768"/>
            <a:ext cx="8814979" cy="4154984"/>
          </a:xfrm>
          <a:prstGeom prst="rect">
            <a:avLst/>
          </a:prstGeom>
          <a:noFill/>
        </p:spPr>
        <p:txBody>
          <a:bodyPr wrap="square" rtlCol="0">
            <a:spAutoFit/>
          </a:bodyPr>
          <a:lstStyle/>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ANTECEDENTES</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JUSTIFICACIÓN </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ÁREA DE ESTUDIO</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OBJETIVOS</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MARCO TEÓRICO</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METODOLOGÍA</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ANÁLISIS DE RESULTADOS</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COMPARACIÓN ENTRE EL MÉTODO GEOESTADÍSTICO Y EL MÉTODO DETERMINÍSTICO</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CONCLUSIONES Y RECOMENDACIONES</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BIBLIOGRAFÍA</a:t>
            </a:r>
          </a:p>
        </p:txBody>
      </p:sp>
      <p:sp>
        <p:nvSpPr>
          <p:cNvPr id="6" name="2 Título"/>
          <p:cNvSpPr>
            <a:spLocks noGrp="1"/>
          </p:cNvSpPr>
          <p:nvPr>
            <p:ph type="title"/>
          </p:nvPr>
        </p:nvSpPr>
        <p:spPr>
          <a:xfrm>
            <a:off x="416496" y="-99392"/>
            <a:ext cx="5003761" cy="858424"/>
          </a:xfrm>
        </p:spPr>
        <p:txBody>
          <a:bodyPr>
            <a:normAutofit/>
          </a:bodyPr>
          <a:lstStyle/>
          <a:p>
            <a:pPr algn="l"/>
            <a:r>
              <a:rPr lang="es-EC" sz="4000" b="1" dirty="0" smtClean="0">
                <a:solidFill>
                  <a:schemeClr val="tx1"/>
                </a:solidFill>
                <a:latin typeface="Times New Roman" pitchFamily="18" charset="0"/>
                <a:cs typeface="Times New Roman" pitchFamily="18" charset="0"/>
              </a:rPr>
              <a:t>Contenido</a:t>
            </a:r>
            <a:endParaRPr lang="es-EC" sz="4000" dirty="0">
              <a:solidFill>
                <a:schemeClr val="tx1"/>
              </a:solidFill>
              <a:latin typeface="Times New Roman" pitchFamily="18" charset="0"/>
              <a:cs typeface="Times New Roman" pitchFamily="18" charset="0"/>
            </a:endParaRPr>
          </a:p>
        </p:txBody>
      </p:sp>
      <p:pic>
        <p:nvPicPr>
          <p:cNvPr id="1026"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92354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2 Título"/>
          <p:cNvSpPr txBox="1">
            <a:spLocks/>
          </p:cNvSpPr>
          <p:nvPr/>
        </p:nvSpPr>
        <p:spPr>
          <a:xfrm>
            <a:off x="387870" y="289814"/>
            <a:ext cx="4916669" cy="92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600" b="1" dirty="0" smtClean="0">
                <a:solidFill>
                  <a:schemeClr val="tx1"/>
                </a:solidFill>
                <a:latin typeface="Times New Roman" pitchFamily="18" charset="0"/>
                <a:cs typeface="Times New Roman" pitchFamily="18" charset="0"/>
              </a:rPr>
              <a:t>METODOLOGÍA</a:t>
            </a:r>
            <a:endParaRPr lang="es-EC" sz="3600" b="1" dirty="0">
              <a:solidFill>
                <a:schemeClr val="tx1"/>
              </a:solidFill>
              <a:latin typeface="Times New Roman" pitchFamily="18" charset="0"/>
              <a:cs typeface="Times New Roman" pitchFamily="18" charset="0"/>
            </a:endParaRPr>
          </a:p>
        </p:txBody>
      </p:sp>
      <p:sp>
        <p:nvSpPr>
          <p:cNvPr id="9" name="8 Elipse"/>
          <p:cNvSpPr/>
          <p:nvPr/>
        </p:nvSpPr>
        <p:spPr>
          <a:xfrm>
            <a:off x="1364602" y="1499053"/>
            <a:ext cx="273030" cy="252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9 Elipse"/>
          <p:cNvSpPr/>
          <p:nvPr/>
        </p:nvSpPr>
        <p:spPr>
          <a:xfrm>
            <a:off x="7059234" y="5391218"/>
            <a:ext cx="273030" cy="252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a:t>
            </a:r>
          </a:p>
        </p:txBody>
      </p:sp>
      <p:sp>
        <p:nvSpPr>
          <p:cNvPr id="11" name="10 Elipse"/>
          <p:cNvSpPr/>
          <p:nvPr/>
        </p:nvSpPr>
        <p:spPr>
          <a:xfrm>
            <a:off x="5655504" y="4428497"/>
            <a:ext cx="273030" cy="252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p>
        </p:txBody>
      </p:sp>
      <p:sp>
        <p:nvSpPr>
          <p:cNvPr id="12" name="11 Elipse"/>
          <p:cNvSpPr/>
          <p:nvPr/>
        </p:nvSpPr>
        <p:spPr>
          <a:xfrm>
            <a:off x="4266559" y="3445894"/>
            <a:ext cx="273030" cy="252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p>
        </p:txBody>
      </p:sp>
      <p:sp>
        <p:nvSpPr>
          <p:cNvPr id="13" name="12 Elipse"/>
          <p:cNvSpPr/>
          <p:nvPr/>
        </p:nvSpPr>
        <p:spPr>
          <a:xfrm>
            <a:off x="2846205" y="2437104"/>
            <a:ext cx="273030" cy="252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p>
        </p:txBody>
      </p:sp>
      <p:sp>
        <p:nvSpPr>
          <p:cNvPr id="14" name="Pentágono 13"/>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3105370746"/>
              </p:ext>
            </p:extLst>
          </p:nvPr>
        </p:nvGraphicFramePr>
        <p:xfrm>
          <a:off x="506506" y="1412776"/>
          <a:ext cx="912701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2735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0472" y="135371"/>
            <a:ext cx="511256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Recopilación y validación de datos</a:t>
            </a:r>
            <a:endParaRPr lang="en-US" sz="2400" b="1" dirty="0">
              <a:latin typeface="Times New Roman" panose="02020603050405020304" pitchFamily="18" charset="0"/>
              <a:cs typeface="Times New Roman" panose="02020603050405020304" pitchFamily="18" charset="0"/>
            </a:endParaRPr>
          </a:p>
        </p:txBody>
      </p:sp>
      <p:pic>
        <p:nvPicPr>
          <p:cNvPr id="1026" name="Picture 2" descr="http://muchomejorecuador.org.ec/directorio/imgs/empresas/server/php/files/433-Igm_inst_geo_mil_1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60" y="678210"/>
            <a:ext cx="1427230" cy="150763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648743" y="941819"/>
            <a:ext cx="6820803"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latin typeface="Times New Roman" panose="02020603050405020304" pitchFamily="18" charset="0"/>
                <a:cs typeface="Times New Roman" panose="02020603050405020304" pitchFamily="18" charset="0"/>
              </a:rPr>
              <a:t>La recopilación de </a:t>
            </a:r>
            <a:r>
              <a:rPr lang="es-ES" sz="1600" dirty="0" smtClean="0">
                <a:latin typeface="Times New Roman" panose="02020603050405020304" pitchFamily="18" charset="0"/>
                <a:cs typeface="Times New Roman" panose="02020603050405020304" pitchFamily="18" charset="0"/>
              </a:rPr>
              <a:t>datos se realizó a </a:t>
            </a:r>
            <a:r>
              <a:rPr lang="es-ES" sz="1600" dirty="0">
                <a:latin typeface="Times New Roman" panose="02020603050405020304" pitchFamily="18" charset="0"/>
                <a:cs typeface="Times New Roman" panose="02020603050405020304" pitchFamily="18" charset="0"/>
              </a:rPr>
              <a:t>través del Departamento de Investigación y </a:t>
            </a:r>
            <a:r>
              <a:rPr lang="es-ES" sz="1600" dirty="0" smtClean="0">
                <a:latin typeface="Times New Roman" panose="02020603050405020304" pitchFamily="18" charset="0"/>
                <a:cs typeface="Times New Roman" panose="02020603050405020304" pitchFamily="18" charset="0"/>
              </a:rPr>
              <a:t>Desarrollo</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Base de </a:t>
            </a:r>
            <a:r>
              <a:rPr lang="es-ES" sz="1600" dirty="0">
                <a:latin typeface="Times New Roman" panose="02020603050405020304" pitchFamily="18" charset="0"/>
                <a:cs typeface="Times New Roman" panose="02020603050405020304" pitchFamily="18" charset="0"/>
              </a:rPr>
              <a:t>datos con 150 </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coordenadas geodésicas </a:t>
            </a:r>
            <a:r>
              <a:rPr lang="es-ES" sz="1600" dirty="0" smtClean="0">
                <a:latin typeface="Times New Roman" panose="02020603050405020304" pitchFamily="18" charset="0"/>
                <a:cs typeface="Times New Roman" panose="02020603050405020304" pitchFamily="18" charset="0"/>
              </a:rPr>
              <a:t>latitud, </a:t>
            </a:r>
            <a:r>
              <a:rPr lang="es-ES" sz="1600" dirty="0">
                <a:latin typeface="Times New Roman" panose="02020603050405020304" pitchFamily="18" charset="0"/>
                <a:cs typeface="Times New Roman" panose="02020603050405020304" pitchFamily="18" charset="0"/>
              </a:rPr>
              <a:t>longitud (φ, λ) </a:t>
            </a:r>
            <a:endParaRPr lang="en-US" sz="1600" dirty="0">
              <a:latin typeface="Times New Roman" panose="02020603050405020304" pitchFamily="18" charset="0"/>
              <a:cs typeface="Times New Roman" panose="02020603050405020304" pitchFamily="18" charset="0"/>
            </a:endParaRPr>
          </a:p>
        </p:txBody>
      </p:sp>
      <p:sp>
        <p:nvSpPr>
          <p:cNvPr id="8" name="7 Flecha abajo"/>
          <p:cNvSpPr/>
          <p:nvPr/>
        </p:nvSpPr>
        <p:spPr>
          <a:xfrm>
            <a:off x="2864768" y="1947254"/>
            <a:ext cx="41578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Rectángulo"/>
          <p:cNvSpPr/>
          <p:nvPr/>
        </p:nvSpPr>
        <p:spPr>
          <a:xfrm>
            <a:off x="716658" y="2502571"/>
            <a:ext cx="3406263" cy="8905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600" dirty="0" smtClean="0">
                <a:latin typeface="Times New Roman" panose="02020603050405020304" pitchFamily="18" charset="0"/>
                <a:cs typeface="Times New Roman" panose="02020603050405020304" pitchFamily="18" charset="0"/>
              </a:rPr>
              <a:t>84 </a:t>
            </a:r>
            <a:r>
              <a:rPr lang="es-ES" sz="1600" dirty="0">
                <a:latin typeface="Times New Roman" panose="02020603050405020304" pitchFamily="18" charset="0"/>
                <a:cs typeface="Times New Roman" panose="02020603050405020304" pitchFamily="18" charset="0"/>
              </a:rPr>
              <a:t>Coordenadas en el Sistema de Referencia PSAD56 y Sistema SIRGAS95 (ITRF94, época 1995.4)</a:t>
            </a:r>
            <a:endParaRPr lang="en-US" sz="1600" dirty="0">
              <a:latin typeface="Times New Roman" panose="02020603050405020304" pitchFamily="18" charset="0"/>
              <a:cs typeface="Times New Roman" panose="02020603050405020304" pitchFamily="18" charset="0"/>
            </a:endParaRPr>
          </a:p>
        </p:txBody>
      </p:sp>
      <p:sp>
        <p:nvSpPr>
          <p:cNvPr id="11" name="10 Rectángulo"/>
          <p:cNvSpPr/>
          <p:nvPr/>
        </p:nvSpPr>
        <p:spPr>
          <a:xfrm>
            <a:off x="716658" y="3555135"/>
            <a:ext cx="3387734" cy="8905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600" dirty="0" smtClean="0">
                <a:latin typeface="Times New Roman" panose="02020603050405020304" pitchFamily="18" charset="0"/>
                <a:cs typeface="Times New Roman" panose="02020603050405020304" pitchFamily="18" charset="0"/>
              </a:rPr>
              <a:t>66 </a:t>
            </a:r>
            <a:r>
              <a:rPr lang="en-US" sz="1600" dirty="0">
                <a:latin typeface="Times New Roman" panose="02020603050405020304" pitchFamily="18" charset="0"/>
                <a:cs typeface="Times New Roman" panose="02020603050405020304" pitchFamily="18" charset="0"/>
              </a:rPr>
              <a:t>Coordenadas en el Sistema de Referencia PSAD56 e ITRF08 (época 2013.x)</a:t>
            </a:r>
          </a:p>
        </p:txBody>
      </p:sp>
      <p:sp>
        <p:nvSpPr>
          <p:cNvPr id="10" name="9 Cerrar llave"/>
          <p:cNvSpPr/>
          <p:nvPr/>
        </p:nvSpPr>
        <p:spPr>
          <a:xfrm>
            <a:off x="4232920" y="2628566"/>
            <a:ext cx="432048"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11 CuadroTexto"/>
              <p:cNvSpPr txBox="1"/>
              <p:nvPr/>
            </p:nvSpPr>
            <p:spPr>
              <a:xfrm>
                <a:off x="4861034" y="2502571"/>
                <a:ext cx="4608512" cy="1858907"/>
              </a:xfrm>
              <a:prstGeom prst="rect">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ES" sz="1600" dirty="0">
                    <a:latin typeface="Times New Roman" panose="02020603050405020304" pitchFamily="18" charset="0"/>
                    <a:cs typeface="Times New Roman" panose="02020603050405020304" pitchFamily="18" charset="0"/>
                  </a:rPr>
                  <a:t>variables desplazamiento de latitud y longitud, </a:t>
                </a:r>
                <a:r>
                  <a:rPr lang="es-ES" sz="1600" dirty="0" smtClean="0">
                    <a:latin typeface="Times New Roman" panose="02020603050405020304" pitchFamily="18" charset="0"/>
                    <a:cs typeface="Times New Roman" panose="02020603050405020304" pitchFamily="18" charset="0"/>
                  </a:rPr>
                  <a:t>transformada </a:t>
                </a:r>
                <a:r>
                  <a:rPr lang="es-ES" sz="1600" dirty="0">
                    <a:latin typeface="Times New Roman" panose="02020603050405020304" pitchFamily="18" charset="0"/>
                    <a:cs typeface="Times New Roman" panose="02020603050405020304" pitchFamily="18" charset="0"/>
                  </a:rPr>
                  <a:t>a segundos de arco </a:t>
                </a:r>
                <a:r>
                  <a:rPr lang="es-ES" sz="1600" dirty="0" smtClean="0">
                    <a:latin typeface="Times New Roman" panose="02020603050405020304" pitchFamily="18" charset="0"/>
                    <a:cs typeface="Times New Roman" panose="02020603050405020304" pitchFamily="18" charset="0"/>
                  </a:rPr>
                  <a:t>posteriormente</a:t>
                </a:r>
              </a:p>
              <a:p>
                <a:pPr marL="285750" indent="-285750" algn="just">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es-EC" sz="1600" i="1">
                        <a:latin typeface="Cambria Math"/>
                      </a:rPr>
                      <m:t>∆</m:t>
                    </m:r>
                    <m:r>
                      <a:rPr lang="es-EC" sz="1600" i="1">
                        <a:latin typeface="Cambria Math"/>
                      </a:rPr>
                      <m:t>𝜑</m:t>
                    </m:r>
                    <m:r>
                      <a:rPr lang="es-EC" sz="1600" i="1">
                        <a:latin typeface="Cambria Math"/>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s-EC" sz="1600" i="1">
                                <a:latin typeface="Cambria Math"/>
                              </a:rPr>
                              <m:t>𝜑</m:t>
                            </m:r>
                          </m:e>
                          <m:sub>
                            <m:r>
                              <a:rPr lang="es-EC" sz="1600" i="1">
                                <a:latin typeface="Cambria Math"/>
                              </a:rPr>
                              <m:t>𝑃𝑆𝐴𝐷</m:t>
                            </m:r>
                            <m:r>
                              <a:rPr lang="es-EC" sz="1600" i="1">
                                <a:latin typeface="Cambria Math"/>
                              </a:rPr>
                              <m:t>56</m:t>
                            </m:r>
                          </m:sub>
                        </m:sSub>
                        <m:r>
                          <a:rPr lang="es-EC" sz="1600" i="1">
                            <a:latin typeface="Cambria Math"/>
                          </a:rPr>
                          <m:t>−</m:t>
                        </m:r>
                        <m:sSub>
                          <m:sSubPr>
                            <m:ctrlPr>
                              <a:rPr lang="en-US" sz="1600" i="1">
                                <a:latin typeface="Cambria Math" panose="02040503050406030204" pitchFamily="18" charset="0"/>
                              </a:rPr>
                            </m:ctrlPr>
                          </m:sSubPr>
                          <m:e>
                            <m:r>
                              <a:rPr lang="es-EC" sz="1600" i="1">
                                <a:latin typeface="Cambria Math"/>
                              </a:rPr>
                              <m:t>𝜑</m:t>
                            </m:r>
                          </m:e>
                          <m:sub>
                            <m:r>
                              <a:rPr lang="es-EC" sz="1600" i="1">
                                <a:latin typeface="Cambria Math"/>
                              </a:rPr>
                              <m:t>𝑆𝐼𝑅𝐺𝐴𝑆</m:t>
                            </m:r>
                            <m:r>
                              <a:rPr lang="es-EC" sz="1600" i="1">
                                <a:latin typeface="Cambria Math"/>
                              </a:rPr>
                              <m:t>95</m:t>
                            </m:r>
                          </m:sub>
                        </m:sSub>
                      </m:e>
                    </m:d>
                    <m:r>
                      <a:rPr lang="es-EC" sz="1600" i="1">
                        <a:latin typeface="Cambria Math"/>
                      </a:rPr>
                      <m:t>/3600"</m:t>
                    </m:r>
                  </m:oMath>
                </a14:m>
                <a:r>
                  <a:rPr lang="es-EC" sz="1600" dirty="0"/>
                  <a:t>                            </a:t>
                </a:r>
                <a:r>
                  <a:rPr lang="es-EC" sz="1600" dirty="0" smtClean="0"/>
                  <a:t> </a:t>
                </a:r>
                <a14:m>
                  <m:oMath xmlns:m="http://schemas.openxmlformats.org/officeDocument/2006/math">
                    <m:r>
                      <a:rPr lang="es-EC" sz="1600" i="1">
                        <a:latin typeface="Cambria Math"/>
                      </a:rPr>
                      <m:t>∆</m:t>
                    </m:r>
                    <m:r>
                      <a:rPr lang="es-EC" sz="1600" i="1">
                        <a:latin typeface="Cambria Math"/>
                      </a:rPr>
                      <m:t>𝜆</m:t>
                    </m:r>
                    <m:r>
                      <a:rPr lang="es-EC" sz="1600" i="1">
                        <a:latin typeface="Cambria Math"/>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s-EC" sz="1600" i="1">
                                <a:latin typeface="Cambria Math"/>
                              </a:rPr>
                              <m:t>𝜆</m:t>
                            </m:r>
                          </m:e>
                          <m:sub>
                            <m:r>
                              <a:rPr lang="es-EC" sz="1600" i="1">
                                <a:latin typeface="Cambria Math"/>
                              </a:rPr>
                              <m:t>𝑃𝑆𝐴𝐷</m:t>
                            </m:r>
                            <m:r>
                              <a:rPr lang="es-EC" sz="1600" i="1">
                                <a:latin typeface="Cambria Math"/>
                              </a:rPr>
                              <m:t>56</m:t>
                            </m:r>
                          </m:sub>
                        </m:sSub>
                        <m:r>
                          <a:rPr lang="es-EC" sz="1600" i="1">
                            <a:latin typeface="Cambria Math"/>
                          </a:rPr>
                          <m:t>−</m:t>
                        </m:r>
                        <m:sSub>
                          <m:sSubPr>
                            <m:ctrlPr>
                              <a:rPr lang="en-US" sz="1600" i="1">
                                <a:latin typeface="Cambria Math" panose="02040503050406030204" pitchFamily="18" charset="0"/>
                              </a:rPr>
                            </m:ctrlPr>
                          </m:sSubPr>
                          <m:e>
                            <m:r>
                              <a:rPr lang="es-EC" sz="1600" i="1">
                                <a:latin typeface="Cambria Math"/>
                              </a:rPr>
                              <m:t>𝜆</m:t>
                            </m:r>
                          </m:e>
                          <m:sub>
                            <m:r>
                              <a:rPr lang="es-EC" sz="1600" i="1">
                                <a:latin typeface="Cambria Math"/>
                              </a:rPr>
                              <m:t>𝑆𝐼𝑅𝐺𝐴𝑆</m:t>
                            </m:r>
                            <m:r>
                              <a:rPr lang="es-EC" sz="1600" i="1">
                                <a:latin typeface="Cambria Math"/>
                              </a:rPr>
                              <m:t>95</m:t>
                            </m:r>
                          </m:sub>
                        </m:sSub>
                      </m:e>
                    </m:d>
                    <m:r>
                      <a:rPr lang="es-EC" sz="1600" i="1">
                        <a:latin typeface="Cambria Math"/>
                      </a:rPr>
                      <m:t>/3600"</m:t>
                    </m:r>
                  </m:oMath>
                </a14:m>
                <a:r>
                  <a:rPr lang="es-EC" sz="1600" dirty="0"/>
                  <a:t>                              </a:t>
                </a:r>
                <a:endParaRPr lang="es-ES"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Coordenadas en Proyección UTM 17 sur</a:t>
                </a:r>
              </a:p>
            </p:txBody>
          </p:sp>
        </mc:Choice>
        <mc:Fallback xmlns="">
          <p:sp>
            <p:nvSpPr>
              <p:cNvPr id="12" name="11 CuadroTexto"/>
              <p:cNvSpPr txBox="1">
                <a:spLocks noRot="1" noChangeAspect="1" noMove="1" noResize="1" noEditPoints="1" noAdjustHandles="1" noChangeArrowheads="1" noChangeShapeType="1" noTextEdit="1"/>
              </p:cNvSpPr>
              <p:nvPr/>
            </p:nvSpPr>
            <p:spPr>
              <a:xfrm>
                <a:off x="4861034" y="2502571"/>
                <a:ext cx="4608512" cy="1858907"/>
              </a:xfrm>
              <a:prstGeom prst="rect">
                <a:avLst/>
              </a:prstGeom>
              <a:blipFill rotWithShape="1">
                <a:blip r:embed="rId4"/>
                <a:stretch>
                  <a:fillRect l="-396" t="-984" r="-661" b="-3279"/>
                </a:stretch>
              </a:blipFill>
              <a:ln w="6350">
                <a:solidFill>
                  <a:schemeClr val="tx1"/>
                </a:solidFill>
              </a:ln>
            </p:spPr>
            <p:txBody>
              <a:bodyPr/>
              <a:lstStyle/>
              <a:p>
                <a:r>
                  <a:rPr lang="en-US">
                    <a:noFill/>
                  </a:rPr>
                  <a:t> </a:t>
                </a:r>
              </a:p>
            </p:txBody>
          </p:sp>
        </mc:Fallback>
      </mc:AlternateContent>
      <p:sp>
        <p:nvSpPr>
          <p:cNvPr id="14" name="Pentágono 13"/>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Picture 2" descr="http://mercadotecnia.espe.edu.ec/wp-content/uploads/tmp/LOGO-PRINCIPAL-ESP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3" name="3 Marcador de contenido"/>
              <p:cNvGraphicFramePr>
                <a:graphicFrameLocks noGrp="1"/>
              </p:cNvGraphicFramePr>
              <p:nvPr>
                <p:ph idx="1"/>
                <p:extLst>
                  <p:ext uri="{D42A27DB-BD31-4B8C-83A1-F6EECF244321}">
                    <p14:modId xmlns:p14="http://schemas.microsoft.com/office/powerpoint/2010/main" val="1136361080"/>
                  </p:ext>
                </p:extLst>
              </p:nvPr>
            </p:nvGraphicFramePr>
            <p:xfrm>
              <a:off x="1020071" y="4725144"/>
              <a:ext cx="7848873" cy="1826172"/>
            </p:xfrm>
            <a:graphic>
              <a:graphicData uri="http://schemas.openxmlformats.org/drawingml/2006/table">
                <a:tbl>
                  <a:tblPr>
                    <a:tableStyleId>{7E9639D4-E3E2-4D34-9284-5A2195B3D0D7}</a:tableStyleId>
                  </a:tblPr>
                  <a:tblGrid>
                    <a:gridCol w="1550395"/>
                    <a:gridCol w="1497802"/>
                    <a:gridCol w="1638776"/>
                    <a:gridCol w="1522960"/>
                    <a:gridCol w="1638940"/>
                  </a:tblGrid>
                  <a:tr h="384384">
                    <a:tc>
                      <a:txBody>
                        <a:bodyPr/>
                        <a:lstStyle/>
                        <a:p>
                          <a:pPr algn="ctr" fontAlgn="b"/>
                          <a:r>
                            <a:rPr lang="es-EC" sz="1100" b="1" u="none" strike="noStrike" dirty="0">
                              <a:effectLst/>
                              <a:latin typeface="Times New Roman" pitchFamily="18" charset="0"/>
                              <a:cs typeface="Times New Roman" pitchFamily="18" charset="0"/>
                            </a:rPr>
                            <a:t>VERTICES</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b="1" u="none" strike="noStrike" dirty="0" err="1">
                              <a:effectLst/>
                              <a:latin typeface="Times New Roman" pitchFamily="18" charset="0"/>
                              <a:cs typeface="Times New Roman" pitchFamily="18" charset="0"/>
                            </a:rPr>
                            <a:t>Este_SIRGAS</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b="1" u="none" strike="noStrike" dirty="0" err="1">
                              <a:effectLst/>
                              <a:latin typeface="Times New Roman" pitchFamily="18" charset="0"/>
                              <a:cs typeface="Times New Roman" pitchFamily="18" charset="0"/>
                            </a:rPr>
                            <a:t>Norte_SIRGAS</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b="1" u="none" strike="noStrike" dirty="0">
                              <a:effectLst/>
                              <a:latin typeface="Times New Roman" pitchFamily="18" charset="0"/>
                              <a:cs typeface="Times New Roman" pitchFamily="18" charset="0"/>
                            </a:rPr>
                            <a:t>Diferencia </a:t>
                          </a:r>
                          <a:r>
                            <a:rPr lang="es-EC" sz="1100" b="1" u="none" strike="noStrike" dirty="0" smtClean="0">
                              <a:effectLst/>
                              <a:latin typeface="Times New Roman" pitchFamily="18" charset="0"/>
                              <a:cs typeface="Times New Roman" pitchFamily="18" charset="0"/>
                            </a:rPr>
                            <a:t>Latitud (</a:t>
                          </a:r>
                          <a14:m>
                            <m:oMath xmlns:m="http://schemas.openxmlformats.org/officeDocument/2006/math">
                              <m:r>
                                <a:rPr lang="es-EC" sz="1100" i="1" smtClean="0">
                                  <a:latin typeface="Cambria Math"/>
                                </a:rPr>
                                <m:t>"</m:t>
                              </m:r>
                            </m:oMath>
                          </a14:m>
                          <a:r>
                            <a:rPr lang="es-EC" sz="1100" b="1" u="none" strike="noStrike" dirty="0" smtClean="0">
                              <a:effectLst/>
                              <a:latin typeface="Times New Roman" pitchFamily="18" charset="0"/>
                              <a:cs typeface="Times New Roman" pitchFamily="18" charset="0"/>
                            </a:rPr>
                            <a:t>)</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100" b="1" u="none" strike="noStrike" dirty="0">
                              <a:effectLst/>
                              <a:latin typeface="Times New Roman" pitchFamily="18" charset="0"/>
                              <a:cs typeface="Times New Roman" pitchFamily="18" charset="0"/>
                            </a:rPr>
                            <a:t>Diferencia </a:t>
                          </a:r>
                          <a:r>
                            <a:rPr lang="es-EC" sz="1100" b="1" u="none" strike="noStrike" dirty="0" smtClean="0">
                              <a:effectLst/>
                              <a:latin typeface="Times New Roman" pitchFamily="18" charset="0"/>
                              <a:cs typeface="Times New Roman" pitchFamily="18" charset="0"/>
                            </a:rPr>
                            <a:t>Longitud (</a:t>
                          </a:r>
                          <a14:m>
                            <m:oMath xmlns:m="http://schemas.openxmlformats.org/officeDocument/2006/math">
                              <m:r>
                                <a:rPr lang="es-EC" sz="1100" i="1" smtClean="0">
                                  <a:latin typeface="Cambria Math"/>
                                </a:rPr>
                                <m:t>"</m:t>
                              </m:r>
                            </m:oMath>
                          </a14:m>
                          <a:r>
                            <a:rPr lang="es-EC" sz="1100" b="1" u="none" strike="noStrike" dirty="0" smtClean="0">
                              <a:effectLst/>
                              <a:latin typeface="Times New Roman" pitchFamily="18" charset="0"/>
                              <a:cs typeface="Times New Roman" pitchFamily="18" charset="0"/>
                            </a:rPr>
                            <a:t>)</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r>
                  <a:tr h="479712">
                    <a:tc>
                      <a:txBody>
                        <a:bodyPr/>
                        <a:lstStyle/>
                        <a:p>
                          <a:pPr algn="ctr" fontAlgn="b"/>
                          <a:r>
                            <a:rPr lang="es-EC" sz="1100" u="none" strike="noStrike" dirty="0">
                              <a:effectLst/>
                              <a:latin typeface="Times New Roman" pitchFamily="18" charset="0"/>
                              <a:cs typeface="Times New Roman" pitchFamily="18" charset="0"/>
                            </a:rPr>
                            <a:t>FARO</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500846,9401770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9758236,0006700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11,921600000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8,140700000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r>
                  <a:tr h="481038">
                    <a:tc>
                      <a:txBody>
                        <a:bodyPr/>
                        <a:lstStyle/>
                        <a:p>
                          <a:pPr algn="ctr" fontAlgn="b"/>
                          <a:r>
                            <a:rPr lang="es-EC" sz="1100" u="none" strike="noStrike">
                              <a:effectLst/>
                              <a:latin typeface="Times New Roman" pitchFamily="18" charset="0"/>
                              <a:cs typeface="Times New Roman" pitchFamily="18" charset="0"/>
                            </a:rPr>
                            <a:t>CORAL</a:t>
                          </a:r>
                          <a:endParaRPr lang="es-EC" sz="1100" b="0" i="0" u="none" strike="noStrike">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a:effectLst/>
                              <a:latin typeface="Times New Roman" pitchFamily="18" charset="0"/>
                              <a:cs typeface="Times New Roman" pitchFamily="18" charset="0"/>
                            </a:rPr>
                            <a:t>507713,8987770</a:t>
                          </a:r>
                          <a:endParaRPr lang="es-EC" sz="1100" b="0" i="0" u="none" strike="noStrike">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9754490,0282600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11,922619000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8,129459000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r>
                  <a:tr h="481038">
                    <a:tc>
                      <a:txBody>
                        <a:bodyPr/>
                        <a:lstStyle/>
                        <a:p>
                          <a:pPr algn="ctr" fontAlgn="b"/>
                          <a:r>
                            <a:rPr lang="es-EC" sz="1100" u="none" strike="noStrike" dirty="0">
                              <a:effectLst/>
                              <a:latin typeface="Times New Roman" pitchFamily="18" charset="0"/>
                              <a:cs typeface="Times New Roman" pitchFamily="18" charset="0"/>
                            </a:rPr>
                            <a:t>ANCONCITO</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511704,6079450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9742507,9381400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a:effectLst/>
                              <a:latin typeface="Times New Roman" pitchFamily="18" charset="0"/>
                              <a:cs typeface="Times New Roman" pitchFamily="18" charset="0"/>
                            </a:rPr>
                            <a:t>11,931220500</a:t>
                          </a:r>
                          <a:endParaRPr lang="es-EC" sz="1100" b="0" i="0" u="none" strike="noStrike">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8,122904000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r>
                </a:tbl>
              </a:graphicData>
            </a:graphic>
          </p:graphicFrame>
        </mc:Choice>
        <mc:Fallback xmlns="">
          <p:graphicFrame>
            <p:nvGraphicFramePr>
              <p:cNvPr id="13" name="3 Marcador de contenido"/>
              <p:cNvGraphicFramePr>
                <a:graphicFrameLocks noGrp="1"/>
              </p:cNvGraphicFramePr>
              <p:nvPr>
                <p:ph idx="1"/>
                <p:extLst>
                  <p:ext uri="{D42A27DB-BD31-4B8C-83A1-F6EECF244321}">
                    <p14:modId xmlns:p14="http://schemas.microsoft.com/office/powerpoint/2010/main" val="1136361080"/>
                  </p:ext>
                </p:extLst>
              </p:nvPr>
            </p:nvGraphicFramePr>
            <p:xfrm>
              <a:off x="1020071" y="4725144"/>
              <a:ext cx="7848873" cy="1826172"/>
            </p:xfrm>
            <a:graphic>
              <a:graphicData uri="http://schemas.openxmlformats.org/drawingml/2006/table">
                <a:tbl>
                  <a:tblPr>
                    <a:tableStyleId>{7E9639D4-E3E2-4D34-9284-5A2195B3D0D7}</a:tableStyleId>
                  </a:tblPr>
                  <a:tblGrid>
                    <a:gridCol w="1550395"/>
                    <a:gridCol w="1497802"/>
                    <a:gridCol w="1638776"/>
                    <a:gridCol w="1522960"/>
                    <a:gridCol w="1638940"/>
                  </a:tblGrid>
                  <a:tr h="384384">
                    <a:tc>
                      <a:txBody>
                        <a:bodyPr/>
                        <a:lstStyle/>
                        <a:p>
                          <a:pPr algn="ctr" fontAlgn="b"/>
                          <a:r>
                            <a:rPr lang="es-EC" sz="1100" b="1" u="none" strike="noStrike" dirty="0">
                              <a:effectLst/>
                              <a:latin typeface="Times New Roman" pitchFamily="18" charset="0"/>
                              <a:cs typeface="Times New Roman" pitchFamily="18" charset="0"/>
                            </a:rPr>
                            <a:t>VERTICES</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b="1" u="none" strike="noStrike" dirty="0" err="1">
                              <a:effectLst/>
                              <a:latin typeface="Times New Roman" pitchFamily="18" charset="0"/>
                              <a:cs typeface="Times New Roman" pitchFamily="18" charset="0"/>
                            </a:rPr>
                            <a:t>Este_SIRGAS</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b="1" u="none" strike="noStrike" dirty="0" err="1">
                              <a:effectLst/>
                              <a:latin typeface="Times New Roman" pitchFamily="18" charset="0"/>
                              <a:cs typeface="Times New Roman" pitchFamily="18" charset="0"/>
                            </a:rPr>
                            <a:t>Norte_SIRGAS</a:t>
                          </a:r>
                          <a:endParaRPr lang="es-EC" sz="1100" b="1"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endParaRPr lang="es-EC"/>
                        </a:p>
                      </a:txBody>
                      <a:tcPr marL="6151" marR="6151" marT="9525" marB="0" anchor="b">
                        <a:blipFill rotWithShape="0">
                          <a:blip r:embed="rId6"/>
                          <a:stretch>
                            <a:fillRect l="-308400" t="-3175" r="-108400" b="-400000"/>
                          </a:stretch>
                        </a:blipFill>
                      </a:tcPr>
                    </a:tc>
                    <a:tc>
                      <a:txBody>
                        <a:bodyPr/>
                        <a:lstStyle/>
                        <a:p>
                          <a:endParaRPr lang="es-EC"/>
                        </a:p>
                      </a:txBody>
                      <a:tcPr marL="6151" marR="6151" marT="9525" marB="0" anchor="b">
                        <a:blipFill rotWithShape="0">
                          <a:blip r:embed="rId6"/>
                          <a:stretch>
                            <a:fillRect l="-379554" t="-3175" r="-743" b="-400000"/>
                          </a:stretch>
                        </a:blipFill>
                      </a:tcPr>
                    </a:tc>
                  </a:tr>
                  <a:tr h="479712">
                    <a:tc>
                      <a:txBody>
                        <a:bodyPr/>
                        <a:lstStyle/>
                        <a:p>
                          <a:pPr algn="ctr" fontAlgn="b"/>
                          <a:r>
                            <a:rPr lang="es-EC" sz="1100" u="none" strike="noStrike" dirty="0">
                              <a:effectLst/>
                              <a:latin typeface="Times New Roman" pitchFamily="18" charset="0"/>
                              <a:cs typeface="Times New Roman" pitchFamily="18" charset="0"/>
                            </a:rPr>
                            <a:t>FARO</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500846,9401770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9758236,0006700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11,921600000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8,140700000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r>
                  <a:tr h="481038">
                    <a:tc>
                      <a:txBody>
                        <a:bodyPr/>
                        <a:lstStyle/>
                        <a:p>
                          <a:pPr algn="ctr" fontAlgn="b"/>
                          <a:r>
                            <a:rPr lang="es-EC" sz="1100" u="none" strike="noStrike">
                              <a:effectLst/>
                              <a:latin typeface="Times New Roman" pitchFamily="18" charset="0"/>
                              <a:cs typeface="Times New Roman" pitchFamily="18" charset="0"/>
                            </a:rPr>
                            <a:t>CORAL</a:t>
                          </a:r>
                          <a:endParaRPr lang="es-EC" sz="1100" b="0" i="0" u="none" strike="noStrike">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a:effectLst/>
                              <a:latin typeface="Times New Roman" pitchFamily="18" charset="0"/>
                              <a:cs typeface="Times New Roman" pitchFamily="18" charset="0"/>
                            </a:rPr>
                            <a:t>507713,8987770</a:t>
                          </a:r>
                          <a:endParaRPr lang="es-EC" sz="1100" b="0" i="0" u="none" strike="noStrike">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9754490,0282600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11,922619000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8,129459000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r>
                  <a:tr h="481038">
                    <a:tc>
                      <a:txBody>
                        <a:bodyPr/>
                        <a:lstStyle/>
                        <a:p>
                          <a:pPr algn="ctr" fontAlgn="b"/>
                          <a:r>
                            <a:rPr lang="es-EC" sz="1100" u="none" strike="noStrike" dirty="0">
                              <a:effectLst/>
                              <a:latin typeface="Times New Roman" pitchFamily="18" charset="0"/>
                              <a:cs typeface="Times New Roman" pitchFamily="18" charset="0"/>
                            </a:rPr>
                            <a:t>ANCONCITO</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511704,6079450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9742507,9381400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a:effectLst/>
                              <a:latin typeface="Times New Roman" pitchFamily="18" charset="0"/>
                              <a:cs typeface="Times New Roman" pitchFamily="18" charset="0"/>
                            </a:rPr>
                            <a:t>11,931220500</a:t>
                          </a:r>
                          <a:endParaRPr lang="es-EC" sz="1100" b="0" i="0" u="none" strike="noStrike">
                            <a:solidFill>
                              <a:srgbClr val="000000"/>
                            </a:solidFill>
                            <a:effectLst/>
                            <a:latin typeface="Times New Roman" pitchFamily="18" charset="0"/>
                            <a:cs typeface="Times New Roman" pitchFamily="18" charset="0"/>
                          </a:endParaRPr>
                        </a:p>
                      </a:txBody>
                      <a:tcPr marL="6151" marR="6151" marT="9525" marB="0" anchor="b"/>
                    </a:tc>
                    <a:tc>
                      <a:txBody>
                        <a:bodyPr/>
                        <a:lstStyle/>
                        <a:p>
                          <a:pPr algn="ctr" fontAlgn="b"/>
                          <a:r>
                            <a:rPr lang="es-EC" sz="1100" u="none" strike="noStrike" dirty="0">
                              <a:effectLst/>
                              <a:latin typeface="Times New Roman" pitchFamily="18" charset="0"/>
                              <a:cs typeface="Times New Roman" pitchFamily="18" charset="0"/>
                            </a:rPr>
                            <a:t>8,122904000</a:t>
                          </a:r>
                          <a:endParaRPr lang="es-EC" sz="1100" b="0" i="0" u="none" strike="noStrike" dirty="0">
                            <a:solidFill>
                              <a:srgbClr val="000000"/>
                            </a:solidFill>
                            <a:effectLst/>
                            <a:latin typeface="Times New Roman" pitchFamily="18" charset="0"/>
                            <a:cs typeface="Times New Roman" pitchFamily="18" charset="0"/>
                          </a:endParaRPr>
                        </a:p>
                      </a:txBody>
                      <a:tcPr marL="6151" marR="6151" marT="9525" marB="0" anchor="b"/>
                    </a:tc>
                  </a:tr>
                </a:tbl>
              </a:graphicData>
            </a:graphic>
          </p:graphicFrame>
        </mc:Fallback>
      </mc:AlternateContent>
    </p:spTree>
    <p:extLst>
      <p:ext uri="{BB962C8B-B14F-4D97-AF65-F5344CB8AC3E}">
        <p14:creationId xmlns:p14="http://schemas.microsoft.com/office/powerpoint/2010/main" val="155114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Pentágono 4"/>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th.uwaterloo.ca/~mhofert/contents/img_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010948"/>
            <a:ext cx="2049172" cy="1553956"/>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 la derecha con muesca 6"/>
          <p:cNvSpPr/>
          <p:nvPr/>
        </p:nvSpPr>
        <p:spPr>
          <a:xfrm>
            <a:off x="3012618" y="1543513"/>
            <a:ext cx="806501" cy="696440"/>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AutoShape 4" descr="data:image/jpeg;base64,/9j/4AAQSkZJRgABAQAAAQABAAD/2wCEAAkGBxAQDxIQDRIQDhAQDw8QDw8QDxAPEA8QFRUXGBURFRUYHSggGBomHRUVLTEhJSkrLi4uFx8/ODMsOCgtLisBCgoKDg0OGhAQGi0lHyYtLS0rMC0tLS0vKy8tLS0tLS0rKy0tLS0tLS0tLS0tLS0tLS0tLSstLS8tLS0rLS0tLf/AABEIAOEA4QMBEQACEQEDEQH/xAAcAAACAgMBAQAAAAAAAAAAAAAABAMHAQUGAgj/xABNEAABAwICBgMIDgcHBQAAAAABAAIDBBEFEwYSITFBUQdhcRQiMkKBkaHBIyQzUmJyc3SCkqKxsuFDU2ODk9HwFjQ1VGSj4hUlRLPS/8QAGgEBAAIDAQAAAAAAAAAAAAAAAAECAwQFBv/EADQRAAICAQEEBgkEAwEAAAAAAAABAgMRBBIhMUEFEzNRYXEUMoGRobHR4fAiI1LBQmLxFf/aAAwDAQACEQMRAD8AvFACAEAIAQAgBACAEBrcXx+kpBernihNrhrnXkcPgsHfO8gWarT22+pFv87yk7Iw9ZnF4n0uUjDq0sM1S69ml1oWOPVe7vsroV9EWPfNpfH7fE15ayC9VZFG6XY9U/3Wiip2Hc6Zrg4dd5HNuOxqyeiaOv15tvw+2fmV666XCOD02j0gl92xCGEHxY42Ejq2Rj7yoc9FH1a2/N/cJXvjIydGsTdtfjFQOprHgeiQJ6Tp1wpX57A67P5sBoxiQ8HGKr6THuHplT0mh8aV+ewKuz+bMuw7Ho/cMTZJ1SxMF/Ox6hWaOXrVY8n90S43LhIwdItIaf3Wmp6xg3uiF3nsDXX+wp9H0VnqycX4/n9jrbo8UmTUXS1CHaldSz0r+OraQN63Bwa4eYqs+iZ4zXJNfnmiVq48JLB2GDaUUNZYUtRHI47csnUl/hus70Ln26W2r14tfL3meFsJ8GbhYDICAEAIAQAgBACAEAIAQAgBACAEAIAQHMaT6dUVBdj3504/8eGzng/DO5nDeb8gVuafQ2370sLvf5vMNl8IceJV2NdImJVr8qmvTNebNiptZ0zuoyeET8XVXaq6OopW1Pf4vh7vrk0Z6qybxHcT4L0evkObiEhZrHWMbHB8rj8OQ3APZftCrd0go/pqX09iJhpm982d1hWEUtKLU0TIzaxfbWkPa898fOubZdZZ67ybUYRjwRsMxYcFshmJgZDMTAyGYmBkMxMDIZinAFq6khnbq1EbJm8A9odbrBO49itCcoPMXghpPicVjfR3G676F5icNoilJcy/wX+E3y38i6NPSMlusWfFGtPTLjE1VBpji2GSCGoLpWj9DVXku3nHLe9uViQOSzz0em1C2o7vFf2iivtreJFk6MdItFWlsbz3JObDKlI1XO5Mk3O7DYnkuPqOjrad63rvX9o3KtTCe7gzsVoGwCAEAIAQAgBACAEAIAQAgBAKYpiUNLE6apkbFGze5x8wA3kngBtKvXXKyWzBZZWUlFZZTmmHSbPU60VDrUsG0GS9p5R2j3MdQ29fBeg0vRkK/wBVm9/BfU592rct0NyOPwXCJauXLhHW958GNvvnH1byt+26NUcyNaEHN7i1dH8DgomWiGtIR38zra7+r4LeoeneuJffO17+Hcb9dagtxtsxYMF8hmJgZDMTAyGYmBkMxMDIZiYGQzEwMhmJgZDMTAyGYmBkUxShhqYzHUMD27xwc0++ad4KyVzlW9qLKyipLDKr0n0bko3X90gcbMktu+A8cHeg+gdvT6lWruf5wNGypwfgbjRDpEqqLVjn1qumFhqOd7LEP2bzw+CdmzZqrX1XR1d2+O6Xwfn9fmZKtVKG570XTgeN09bEJqSQSN3OG58bvevbvaf63Lzt1E6ZbM1g6UJxmsxNisRcEAIAQAgBACAEAIAQGl0q0mp8Ohzag3c64ihaRmSuHAcgLi53DygHY02mnfLZj7X3GOy2NayyhNJtJKnEJsypd3ovlQtJy4m8mjiebjtPZYD1Gn00KI7MPa+bOTbbKx5ZrqGkfPK2KIXe82HIcyeoC/mWWc1CLkykYuTwi2cFw+OlhEUXa9/jSP4uP8uC4VtkrJbTOhCKisIfzFjwWDMTADMTADMTADMTADMTADMTAMZiYAZiYAZiYAZiYAZiYBFVRslY6OUB7HizmncQrRbi8riQ8NYZVOkOEOpJjGbuY7vonnxm8j8IcfzXbouVsc8+ZoWQ2HgjwPGqiimE1K8xvGxw3skb7x7fGH3cLHapuphdHZmvzwFdkoPKL60L0wgxKLvfYqhgBmgJuW/DafGZfjw4rzGr0c9PLfvXJ/nM6tV0bFu4nSLUMwIAQAgBACAEAIDS6WaSQ4dTmabvnG7YYgbOlk96OQ5ngPIDsabTSvnsx9r7jHbYq45Z8945jE9bO6oqXa73bABsZGwbo2Dg0X+8m5JK9XTTCmChBbjjzm5vakILIVO40DoAyN1Q4d9JdjOqMHafKR9kLm62zL2FyNqiOFk6vMWlgz5DMTAyGYmBkMxMDIZqYGQzUwMhmpgZDNTAyGamBkM1MDIZqYGQzUwMhmpgZDMTAyafSmhFRTOAF5I7yR87gbW+UX8tln09nVz8HxMdsdqJWa7BpDOHV0tPKyaneY5Yzdj28OojiDxB2FVnCNkXGSymTGTi8o+gNBtLo8SgvsjqIwBPDfceD2c2H0bus+W1mklp5+D4P85nXpuVkc8zpVpmYEAIAQAgBAKYriMVLBJPUO1I4mlzj9wA4kmwA4khXrrlZJQjxZWUlFZZ866VaQy4hUunl71u1sMV7tijvsaOZ5nieqwHrdNp40Q2Y+197OPba7JZZp1nMZhAWlRsEcbIxuYxrfMLXXFk9qTZvLcsE2YowTkMxMDIZiYGQzEwMhmJgZDMTADMTADMTADMTADMTADMTADMTAMZiYAZiYBnMTAyVli0AjqJWDYBI7VHJp2geYhdiqW1BM0prEmhVXKj2CYtNR1DKindqvYdx8F7T4Ubhxaf62gLHdVG2DhLgy9c3CWUfRmjeORV1Myog3O2PYT30Ug8KN3WPSCDxXktRRKmbhL/AKdiuanHKNmsJcEAIAQAgKR6WtKe6ajuOF3sFM45hB2SzjYfI3aO3W6l6PozS9XDrJcX8F9zm6u7aewuCOAXUNMEBJS+6Mv79n3hRLgyVxRY5kXIwbmQzEwMhmpgZMZqYGQzUwMhmpgZM5iYGQzEwMmM1MDJnMTAyGYmBkMxMDJjMTAyGYpwMhmJgZDMTAycPpIfbcn7v8DV0dP2a/OZq2eszWrMUBAdZ0b6Umgqw2V1qWctZMCdkbvFm8nHqJ32C0dfpevryvWXD6fnM2NNdsSw+DPoFeWOsCAEAIDmOkTSLuChe9htPL7DT8w9w2yfRFz22HFbmh0/X2pPgt7/ADxMN9mxDPM+eV6s44IAQADbaN42hAd7FUBzQ4bnAOHlF1zHHDwbeT1mKMAxmJgZLOwnBKWakp3Swxuc6CIucBqOJLRtLm2JXGtvsjZJJ82bsIRcVlGJNDKM7myM7JXH8V0WstHUQMM0LoxvzXdsh9QT0ywdRAai0Wom7oQfjPkd6CVV6q18yypguQ3Hg1K3dBAP3TL+eyxu6x/5P3ltiPcSOw2nOwwwkcjEw+pR1k+9jZj3CdTo1Ryb4WN647x/hsskdTauZV1QfI5zFdB3AF1I/X/ZSWDj2PGzzgdq2q9auE0YZ6f+Jx8wcxxZICx7TZzXCxB7FvxaayjWe7czxrqwyYL1OCMmMxME5MZinAOLxSXXnkdzeQOwbPUuhWsQSNWTy2Kq5AIDCAvTol0i7qo8iU3mpNVlzvfCfc3dosQfijmvNdJ6bqrdtcJfPmdXS27ccPijulzTZBACAoTpWxzurEHRtN4qQGBnIyX9ld26wDf3YXp+jaOrpy+Mt/0+vtOVq7NqeO441dA1gQAgBAdDgVXePUO9m74p3ev0LVuhh5M0JbsG0DlhwWyetZVwMm3pNLK2FrWRyjUY0Nax0cZAaBYC9r+las9LXJ5a3mWN01uybjBdOquSohhkbA5skscZcGPa4BzgLjvrceS1rdHCMW1kzQvk2kyx1zTbK7x/TqqhqZYYmQaschYHOa9zjbj4QHoXQq0sJRUnk1Z3yUmkap+ndedz42/Fib67rKtJWY/SJnlum+IA+6td1GKO3oAU+iV9xHXzNrh3SLICBVRNe3i6G7XAc9VxIPnCxT0S/wAX7zJHUvmjvMNxGKpjEsDg9h2XGwg8WuG8HqWhOEoPEjZjJSWUajS/R8VURfGAKiNpMZG94G3LPO/DkfKs+mvdcsPgY7q9tbuJVbZF2kc8zrKwyeS5TgZFMQqsuNzhvtZvxju/rqV4Q2ngiUsI5NbxgBACAEBv9BMc7hr4ZnHViccmfgMp5ALj1NOq76K1dbR11Ljz4rzX5gzaezYmmfRy8kdgEBrdJcUFJRz1JteKJzmg7nSbmN8ri0eVZtPV1tsYd7/6UsnsRcj5lc4kkuJc4klzjtJJ2klexwluRxG8mEAIAQAAgGqSQscHN4bxzHEKsltLATwdHDMHAFu0FajWDLnJKCq4GTJVWhkd0eHt2m+cwfjCwXr9uXkzJU/1rzLtXAOqUnpUP+4VPyzvUu1p1+3E5tz/AFsRYxbGDDk96inBG0eSxRgnaN7oNijqesYy/sdQ4RPbw1jsY7t1iB2OK1dVVtVt80Z6LNmWO8txcc6JTOmFMIa+djRZpeJG/vAHH0k+ZdzSy2qkzmXLE2asOW0jDk8ucrJDJosRnzHbPBb4PX1rarjsoxSlk17mLJkgjIUkggBAYKA+iujzF+68NgkcbyMbky7bnXj7256yA0/SXk9dT1V8kuHFe07NE9uCZ0i1DKVz024jqUcNODY1E2s4c44hcj6zo/Mut0RXm1z7l8/tk1NZLEMd5TC9CcwEAIDICAlY1RkgmaxVIG6SUsOzaDvCpJZJTwbWKQEXCwNYL5JQVXBGTYaP/wB9pvnMH4wsOo7OXkzLU/1x8y7F507BSmlP+IVPyzvUu5p+zj5HKvf62JxrZRrtkinBGTBQZPdADnw6u/Pht264ssdi/Q/JmSt/qXmi8V507RUPSO8f9ReBwiiB7bX+4hdnRdkc3VP9w50PsNq30jVbEaucu2DY371mhHBRyyIuYsuSpE5qkkhe1WTJIiFJJhACAtToNxHbVUpO8MqGD7Eh/wDUuJ0xX6s/Z/a/s39FLjEtlcM3ykumusL8Qii8WGmabcnyOcT6GsXouiIYpcu9/I5utf60iv11TTBAACAmY1QyCdjVUgmY1VyQTNYoyCeMEbtiqyMjccvNY2ido2ujp9u03zmD8YWvqOyl5MzUv9yPmi7V5w7ZSelP+IVPyzvUu7puyj5HH1D/AHJCka2Ua7Z7UkZMEoMnR6CYO6epbM4ew07tYk7nSjaxo7DY+Qc1pa25Qhsri/kbekrc57XJFok22nYFxTrFDaQ4mKmsnnbtbJIdQ82NAaw/VaF6CivYgos4ttm1JyRrnXO/zLcjuMDZG5iumQROYrZJIXtU5BA9qsSQParIkiIUkggOu6KazKxaEcJmzQu7CwuH2mNWh0lDa08vDD/PebOkliwv9eXOqfPHSZNr4vVngHRMHVqxMBHnuvV9HrGmh7fmzkap/us5lbhgBASMaoZAwxqqQTsaqkEzGqCCdrVUEzWKuSCVrFGSDZ6Ot9u03zmD8YWvqOyl5My0dpHzRd682d8qbSPR2sfW1EkdPI9j5XOa4Ws4cxtXYovrjWk5HKvpsc20hRmjlb/lpfq/ms/pNX8ka/o9v8WNwaI17/0OoOb5IwPMCT6FWWspXMtHSXPkb7C+j/aHVkocOMcNwD1F5227AO1atnSHKC9/0NqvQc5v3fU7alpmRMbHE0MY0Wa1osAudKTk8vidCMVFYRw/SJpS1jHUdM68jxqzvadkbDvjv747jyF+JW7o9Pl7cuHI0tVqElsR48ys2RrrxOa2S6iyooRuYrZBC9qsSQvarIkge1WQIHtUokge1WRJGpJNporOY8QpHjZarp7/ABTI0O9BKw6mO1TNeD+RkpeLI+Z9Mrxx2j5s01ffE6wn/NTDzOt6l6/RrFEPJHGv7SRpVsGI9MCEE7GqrIGGNVWQTsaqsDDGqpBMxqqQTsaqkErWKGyDZaPt9uU3zmH8YWvqH+1LyZlo7SPmi6V509ARuqGA2L2gjeC4AqcMjKMd0x+/Z9ZqbL7hlEjXAi4II5jaFBIljWKx0kJmmDywEN7xusbnd1DtJA2hXrrdktlGOyxVx2mV1j2ndROCymHc0Z2FwN5nD43ieTb1ro1aSMd8t7+BzrdZKW6O5fE5IRLeRptkgiWRFWwLFkRBE9qkEL2q2SSB7VZEkD2qyJF3tVkCB7VZFhdwVgT4c/Vnid72aI+ZwKrYswa8GXh6yPqVeKO4fNemjbYlWD/VznzuJ9a9fpHmiHkjjX9pLzNMFsGImjChkDDAqsgYY1VZAwxqoyCdjVVkE7GqpBOxqggma1VINjgLfbdP84h/GFr6js5eTM1HaR80XGvPnoCl9KYga+p2fpnepdmjs4nE1HayEW0/UPMsxr7jtOj/ABnKd3JKe8eSYSdzZDvZ2Hh19q0dXTlba9pv6K/D6t+w72qp2SsdHIA5j2lrmniCufFtPKOnKKksMp3HMFdSTuidct8KN58eM7j28D1hdqmxWRycO6t1y2WKtiWwjXbMmNXRBG5isgQvarIkge1WRJA9qsiRd7VZEi72qyJF3hWRIvIFZEnqgZeaJvOWMedwUTeIt+DLw9ZH1MvFHcPnfpJi1MXqxzkjd9aJjvWvV9HvOmh+c2cjU9qzm2hbhrjEYVWQMxhVZAxGFRkDDAqsgYY1VZAwxqqyCdjVUgna1VYNhgbfbdP84h/GFgv7OXkzLR2kfNFurgHoSo9ImXrqj5Zy7FHZxOFqX+7LzII4VnNZsHQ22i4I2gjYQeYRhMsrRfGO6Ye/92js2Uc+T+w284K4+oq6uW7gd3S39bDfxXENKcFFXBZts2O7oj18WE8jbz25Jp7url4cydTT1sPHkVeGkEggggkEEWII3grtRZwmjJarplSJ7VYED2qxIu9qsiSB7VZEi7wrIkWkCuiRd4VkSLyBWRYa0bh16+kZv1qumB7Mxtz5rrHqHimb8H8jLSszXmfTS8cdoo/popNTEWSW2TU0Zvzexzmn0annXpOiZ5oa7mczWLE0zhYwukzTGYwqsgZjCqyBmMKjIGIwqsgYYFVkDDGqrIGGNVWQMMaqsg2GCN9tQfLxfiC17+zl5My6ftY+aLXXCPRFVY8327P8q5dejs0cHU9rLzPMTFnyajJHRIMnvDK11LM2VtyBse337DvHby6wFitrU44M9FzrmpIsynmbIxr2HWa4BzSOIK47TTwz0MZKSyjitOcF1Xd1RDvXECYDg7cJPLuPXbmV0NHd/g/YczXUY/cXt+pya6KZzDw9qugQParIkXeFZEi8gVkSLSBWRIvIFdEi0gVkSLyBWRJ0XRlRmXFqfZcRZsruoNY4A/Wc1anSM9nTS8cL4mzpVmxF/ryx1ytOm/D9amp6gC5hmdG7qZKL3P0o2j6S7HQ9mJyh3rPu/wCmnrY5in3FRxhd5nMGYwqMgYjCqyBmMKrIGYwqMqMxhVZAxGFVkDLAqsgnYFRkGwwUe2oPl4vxBYL+zl5MzaftY+aLTXDPRFYY2325P8q5dan1EcDVdrLzCFqzZNRk2omSCGWJCUzeaH4plv7mkPePJMRPivO9vYfv7VpaqrK217TqaHUYfVv2HYTRNe0seA5rgWuadxB3haKbTyjqtJrDKtx3C3Us5jNyw99E4+Mz+Y3H812aLVZHJwdRS6p45cjXlbKZrkLwroC8gVkSLSBWRItIFZFheQK6JFpArIkWkCuiSxehPD7y1NSR4DGQMPMuOu8fZj865HS9n6Yw9v0/s39DHe5FtLhHRNRpdhXdlDUU4F3PiJjv+tb30f2mtWfS29VbGfj8OZjthtwcT5wj/oL1zOIMxqrIGYwqsqMxqjIGYwqsgZjCoyBmMKrIGGKrIOww7Q/NhjlztXMjY/Vyr21he19baudZrdmTjs8PH7HQr0G3BS2uK7vuP0Wh+XKyTO1st7X2yrX1Te19bYsE9ZtRa2fiZq+j9iSltcPD7nUrSOicxW6JZkz5c7V13F2rlXtfhfWW1DU7MUsHPt0O3Jy2uPh9zLNE7fpv9r/kr+meHxMX/mf7fD7mnqYNSRzL62o4tva17dS2oT2opnMthsTce4hcxXyYxOePiNhG0EbCDzUl4s7rRzFe6Iu+91js2Qc+T+w/fdcq+rYl4HoNLf1sN/FcT3j2Dsq4tRx1HNOsyQC5aeOziCOHZyUU2uuWUXvoVscM57+wf+o/2f8Amtta/wD1+P2NL/zv9vh9zmdIcM7lmytfM7xr9bV1N99lrnkt6i7rY7WMGlfT1U9nOTTvWyjCLyBXRIvIFZEi0gVkSLSK6LCsisiS9ujbCu5sNhDhZ816iTgbyW1b9YYGDyLzPSFvWXvuW73fc7Omhs1r3nULSM4ICg+kbBe5MRk1RaKovURcu/J12+R19nAFq9RoL+toXetz/r4HI1UNizz3nPxrbZqjMaoyBmNVZAzGqMgZjVWQMxqrIGGqjIO7wvSqmip4o35msyJjHWZcXDQDZcm3S2Sm5Lmzr06yqNcYvkkNf2zpP2v8P81i9FsMnp1Xj7jI0ypP2v8AD/NR6NMn02rxPQ0upT+s+p+aj0eZHp1XiSN0ppj+s+ono8yPT6vH3HO1cokle9t9VzyRfYbFbtaxFI418lKxyXNnkhZEYSCZquSiLD611NM2Vu0DY9vv2HeP5dYWO2tTjg2aLnVNSR1LtM6Qb83+H+a0fRbDrenVeJ4OnFH+1/h/mnolhPptXicXpZicdTU5sOtqZbG98NU3BN9nlXR0tbrhhnO1VkbJ7Ue40xW4jWIZFdAWkV0SLSKyJFpFZEjujGDmtrIaexLHO1pjt2Qt2v28LjZ2uCx6m7qanP3eZmpr6yaifQoFtg2AbhyXkzuGUAIDkekvR/uyiLoxeemvLFYbXNt7JGO0C9uJa1b/AEfqOqtw+D3P+ma2qq24buKKRjK9IzjjMaoyBqNVZAxGqMgZjVWQNRqrIGGKjIPeqsbGT02JUaJyTMhVGhkYZAqtEZGY4lXBVsbjamCrZ6KsiCGRXQE5mqSyNfNEpwXTFHxKyRbJGWK6QyeHBZEQQSK6JFpFdEi0isiRaRWRJa/RRgOTTuq5BaSpAEd97YBuP0jt7A1cPpO/bn1a4L5/b6nV0dWzHafP5HeLlm6CAEAICkekXRvuOqzYhanqHOcyw2Ryb3xdXMdVx4q9JoNT11ey/WXxXf8An9nI1VOxLK4M5qNbrNQZjVGQMxqrIGYyqMgZjKqyBiMqrIGGKjIJ2BUaIGGBVaIGGBVaIJmquCCQOTAPLnKcAhe5WQF5CrIsKyKyJFpArJEi7wrIkgkV0SLSFWRItIrokWkVkSbXRDR819UIyDkss+ocNlmX2MB5utbsueCwarUKivPN8PzwNjT09bPHLmXoxgaA1oAAAAAFgANwAXmG87ztnpACAEAIBDHMJirKd9PMO9eNjh4THDwXt6wVlpulVNTiUsrU4uLKHxbC5aSd9POLPYdhHgyMPgyN6j/MbwV6eq2NsFOJxLIOEnFkUZV2YhmMqjIGYyqsgYjKqyBmMqjIGGFVZAwxyqyCdjlUgna5VIJGvUYB610wQeS9MAic5SSQvcrIkXe5WRIu8qyJF3lWRIvIVdEi0hVkSLSFWRJ5pqWSaVkMLS+SR2qxo4n1AC5J4AFTKcYRcpcEXjFyaiuJd2i2AsoadsLLOee+mktbMkO89g3Ach2rzWp1DuntPhyO5TUqo7KNwtcyggBACAEAIDQaYaMx18NtjJ47mGW248WO5tPo3ra0mqdEs8nxRgvoVsfHkUvVUkkEjop2mORhs5p4dY5g8DxXo4zjOKlF7mcWUXF4fEzGUZUYjKqyBlhVCowwqrIGGOVQTscqsgmY5QQSteq4IJA9RgGddMEGC9MEkbnqcAie5WwSQPcpRJA9ysiRd5VkBeQq6LC7yrIkhbG57gxgL3uIa1rRdznHcAFLaSyyUm3hFt6EaKCiZmTWdVSNs87xE3fltP3niRyAXB1mrdz2Y+qvj4nZ02n6pZfE6laJtAgBACAEAIAQAgNBpZovFXx7bRzsHsUwG74DvfN+7hxvtaXVSofeuaNe/TxtXj3lQYjh01LKYahhY8eVrm8HNPEdf3HYvQV2RsjtQe449kJQeJI8McrMxk7HKrIGGOVWQTscqsgnY5VIJWvUYBI16rgg9h6jAM66YBgvU4B4L0wCNz1bBJC9ykEL3KyJF3uVkSQPcrIk809NJNI2KFrpJHGzWN3nr6h1nYElKMFtSeEXjFyeIrLLU0P0RZRDNltJUuG1w2tiB3sZf0u49S4Wr1juezHdH5+Z19NplUsvj+cDqFpG2CAEAIAQAgBACAEAIDX41g0FZHl1DdYb2uGx8bvfNdwPoPG6y03TqltQZjsqjYsSKs0j0RqKIl4vPT781o2sH7Rvi9u7s3LuafWQu3cH3fQ5F+lnXv4rv+po2OW0axOxyqQTscqkEzXqMEErXqMA9h6jBB7D1GAGumAYL0wDyXqcAjc9Tgkic9TgEL3KxJC9ykk2WA6N1FafYxqRX76d4OoOYaPHPUPKQsN+phSt/Hu/OBsU6edvDh3lo4Bo/BRM1YW3e4DMldYyP7TwHUNi4d+onc8y4dx16aIVL9PvNqsBmBACAEAIAQAgBACAEAIAQAgOTx3QWnnu+D2rKdvei8Tj1s4dot5Vv0a+yG6W9fH3mnbooT3x3P8AORwmLaOVdJczRlzB+lju+O3Mne3ygLqVamq31Xv7mc23T2V8Vu7zXMes2DASteowQSNeowCQPUYIPQeowA10wAL0wDyXqcAjc9Tgkjc9TgDmGYLU1R9gjc5v6w97GPpHf2C5WKy+ur1n9TNVROz1V9DtsE0Chjs+rPdD9+pa0IPWN7/Ls6lzbukJy3Q3L4/Y6NWhjHfPf8jsGNAADQAAAAALAAcAFzm8m+ZQAgBACAEAIAQAgBACAEAIAQAgBACA0uJ6LUdRcviDHnx4vY3X5m2xx7QVs16u2vcnu8d5r2aWqfFe45ut6OyNtNPfk2Zv3vb/APK3IdJL/OPu/P7NSfR/8Ze/8/o01RofXx7ohIOccjD6HEH0LZjraZc8eZrS0dy5Z8hCTCqpnhU8468mQjzgWWVXVvhJe8xOmxcYv3EDoZBvY8drHD1K+1F8ymxLuYNiedzHnsY4ptR7xsS7iePDal3gwTu7IZLeeyq7a1xkveiypsfCL9zH6fROuf8AodQc5Hsb6Lk+hYZaymPMyx0dz5G3o+j6Q2NRM1vNsTS8/Wda3mWvPpKP+MfebMOj3/lL3HRYdojRQ2OXmuHjTHM8ur4I8y07NZbPnjyNuvSVQ5Z8zegW2DYtU2TKAEAIAQAgBACAEAIAQAgBACAEAIAQAgBACAEAIAQAgBACAEAIAQAgBACAEAIAQAgBACAE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Imagen 9"/>
          <p:cNvPicPr>
            <a:picLocks noChangeAspect="1"/>
          </p:cNvPicPr>
          <p:nvPr/>
        </p:nvPicPr>
        <p:blipFill>
          <a:blip r:embed="rId5"/>
          <a:stretch>
            <a:fillRect/>
          </a:stretch>
        </p:blipFill>
        <p:spPr>
          <a:xfrm>
            <a:off x="4069872" y="1063377"/>
            <a:ext cx="1631104" cy="1631104"/>
          </a:xfrm>
          <a:prstGeom prst="rect">
            <a:avLst/>
          </a:prstGeom>
        </p:spPr>
      </p:pic>
      <p:sp>
        <p:nvSpPr>
          <p:cNvPr id="12" name="Flecha a la derecha con muesca 11"/>
          <p:cNvSpPr/>
          <p:nvPr/>
        </p:nvSpPr>
        <p:spPr>
          <a:xfrm rot="5400000">
            <a:off x="4489749" y="3229170"/>
            <a:ext cx="806501" cy="696440"/>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1" name="CuadroTexto 10"/>
          <p:cNvSpPr txBox="1"/>
          <p:nvPr/>
        </p:nvSpPr>
        <p:spPr>
          <a:xfrm>
            <a:off x="7113240" y="1694263"/>
            <a:ext cx="1166165"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Librerías</a:t>
            </a:r>
            <a:endParaRPr lang="es-EC" b="1" dirty="0">
              <a:latin typeface="Times New Roman" panose="02020603050405020304" pitchFamily="18" charset="0"/>
              <a:cs typeface="Times New Roman" panose="02020603050405020304" pitchFamily="18" charset="0"/>
            </a:endParaRPr>
          </a:p>
        </p:txBody>
      </p:sp>
      <p:pic>
        <p:nvPicPr>
          <p:cNvPr id="1032" name="Picture 8" descr="http://rgeostats.free.fr/forum/styles/prosilver_se/imageset/site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648" y="5012479"/>
            <a:ext cx="2932609" cy="68518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5193214" y="4918549"/>
            <a:ext cx="4090508"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s-EC" sz="1600" dirty="0" err="1" smtClean="0">
                <a:latin typeface="Times New Roman" panose="02020603050405020304" pitchFamily="18" charset="0"/>
                <a:cs typeface="Times New Roman" panose="02020603050405020304" pitchFamily="18" charset="0"/>
              </a:rPr>
              <a:t>Rgeostats</a:t>
            </a:r>
            <a:r>
              <a:rPr lang="es-EC" sz="1600" dirty="0" smtClean="0">
                <a:latin typeface="Times New Roman" panose="02020603050405020304" pitchFamily="18" charset="0"/>
                <a:cs typeface="Times New Roman" panose="02020603050405020304" pitchFamily="18" charset="0"/>
              </a:rPr>
              <a:t>: </a:t>
            </a:r>
            <a:r>
              <a:rPr lang="es-EC" sz="1600" dirty="0" err="1" smtClean="0">
                <a:latin typeface="Times New Roman" panose="02020603050405020304" pitchFamily="18" charset="0"/>
                <a:cs typeface="Times New Roman" panose="02020603050405020304" pitchFamily="18" charset="0"/>
              </a:rPr>
              <a:t>Geostatistical</a:t>
            </a:r>
            <a:r>
              <a:rPr lang="es-EC" sz="1600" dirty="0" smtClean="0">
                <a:latin typeface="Times New Roman" panose="02020603050405020304" pitchFamily="18" charset="0"/>
                <a:cs typeface="Times New Roman" panose="02020603050405020304" pitchFamily="18" charset="0"/>
              </a:rPr>
              <a:t> R </a:t>
            </a:r>
            <a:r>
              <a:rPr lang="es-EC" sz="1600" dirty="0" err="1" smtClean="0">
                <a:latin typeface="Times New Roman" panose="02020603050405020304" pitchFamily="18" charset="0"/>
                <a:cs typeface="Times New Roman" panose="02020603050405020304" pitchFamily="18" charset="0"/>
              </a:rPr>
              <a:t>Package</a:t>
            </a:r>
            <a:endParaRPr lang="es-EC"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Desarrollado por el Centro de Investigación de </a:t>
            </a:r>
            <a:r>
              <a:rPr lang="es-EC" sz="1600" dirty="0" err="1" smtClean="0">
                <a:latin typeface="Times New Roman" panose="02020603050405020304" pitchFamily="18" charset="0"/>
                <a:cs typeface="Times New Roman" panose="02020603050405020304" pitchFamily="18" charset="0"/>
              </a:rPr>
              <a:t>Geociencias</a:t>
            </a:r>
            <a:r>
              <a:rPr lang="es-EC" sz="1600" dirty="0" smtClean="0">
                <a:latin typeface="Times New Roman" panose="02020603050405020304" pitchFamily="18" charset="0"/>
                <a:cs typeface="Times New Roman" panose="02020603050405020304" pitchFamily="18" charset="0"/>
              </a:rPr>
              <a:t>  de MINES Paris </a:t>
            </a:r>
            <a:r>
              <a:rPr lang="es-EC" sz="1600" dirty="0" err="1" smtClean="0">
                <a:latin typeface="Times New Roman" panose="02020603050405020304" pitchFamily="18" charset="0"/>
                <a:cs typeface="Times New Roman" panose="02020603050405020304" pitchFamily="18" charset="0"/>
              </a:rPr>
              <a:t>Tech</a:t>
            </a:r>
            <a:endParaRPr lang="es-EC"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Disponible en :</a:t>
            </a:r>
          </a:p>
          <a:p>
            <a:r>
              <a:rPr lang="es-EC" sz="1600" dirty="0">
                <a:solidFill>
                  <a:schemeClr val="accent6"/>
                </a:solidFill>
                <a:latin typeface="Times New Roman" panose="02020603050405020304" pitchFamily="18" charset="0"/>
                <a:cs typeface="Times New Roman" panose="02020603050405020304" pitchFamily="18" charset="0"/>
                <a:hlinkClick r:id="rId7"/>
              </a:rPr>
              <a:t>http://</a:t>
            </a:r>
            <a:r>
              <a:rPr lang="es-EC" sz="1600" dirty="0" smtClean="0">
                <a:solidFill>
                  <a:schemeClr val="accent6"/>
                </a:solidFill>
                <a:latin typeface="Times New Roman" panose="02020603050405020304" pitchFamily="18" charset="0"/>
                <a:cs typeface="Times New Roman" panose="02020603050405020304" pitchFamily="18" charset="0"/>
                <a:hlinkClick r:id="rId7"/>
              </a:rPr>
              <a:t>cg.ensmp.fr/rgeostats</a:t>
            </a:r>
            <a:endParaRPr lang="es-EC" sz="1600" dirty="0" smtClean="0">
              <a:solidFill>
                <a:schemeClr val="accent6"/>
              </a:solidFill>
              <a:latin typeface="Times New Roman" panose="02020603050405020304" pitchFamily="18" charset="0"/>
              <a:cs typeface="Times New Roman" panose="02020603050405020304" pitchFamily="18" charset="0"/>
            </a:endParaRPr>
          </a:p>
        </p:txBody>
      </p:sp>
      <p:sp>
        <p:nvSpPr>
          <p:cNvPr id="16" name="Flecha a la derecha con muesca 15"/>
          <p:cNvSpPr/>
          <p:nvPr/>
        </p:nvSpPr>
        <p:spPr>
          <a:xfrm>
            <a:off x="6003857" y="1543513"/>
            <a:ext cx="806501" cy="696440"/>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7" name="CuadroTexto 16"/>
          <p:cNvSpPr txBox="1"/>
          <p:nvPr/>
        </p:nvSpPr>
        <p:spPr>
          <a:xfrm>
            <a:off x="3133485" y="4070081"/>
            <a:ext cx="350387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b="1" dirty="0" smtClean="0">
                <a:latin typeface="Times New Roman" panose="02020603050405020304" pitchFamily="18" charset="0"/>
                <a:cs typeface="Times New Roman" panose="02020603050405020304" pitchFamily="18" charset="0"/>
              </a:rPr>
              <a:t>Librerías Análisis Geoestadístico</a:t>
            </a:r>
            <a:endParaRPr lang="es-EC" b="1" dirty="0">
              <a:latin typeface="Times New Roman" panose="02020603050405020304" pitchFamily="18" charset="0"/>
              <a:cs typeface="Times New Roman" panose="02020603050405020304" pitchFamily="18" charset="0"/>
            </a:endParaRPr>
          </a:p>
        </p:txBody>
      </p:sp>
      <p:sp>
        <p:nvSpPr>
          <p:cNvPr id="18" name="CuadroTexto 17"/>
          <p:cNvSpPr txBox="1"/>
          <p:nvPr/>
        </p:nvSpPr>
        <p:spPr>
          <a:xfrm>
            <a:off x="1208584" y="2767329"/>
            <a:ext cx="1372971" cy="369332"/>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R Software</a:t>
            </a:r>
            <a:endParaRPr lang="es-EC" dirty="0">
              <a:latin typeface="Times New Roman" panose="02020603050405020304" pitchFamily="18" charset="0"/>
              <a:cs typeface="Times New Roman" panose="02020603050405020304" pitchFamily="18" charset="0"/>
            </a:endParaRPr>
          </a:p>
        </p:txBody>
      </p:sp>
      <p:sp>
        <p:nvSpPr>
          <p:cNvPr id="19" name="CuadroTexto 18"/>
          <p:cNvSpPr txBox="1"/>
          <p:nvPr/>
        </p:nvSpPr>
        <p:spPr>
          <a:xfrm>
            <a:off x="4312662" y="2767329"/>
            <a:ext cx="1372971" cy="369332"/>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R Estudio</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52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3" name="Pentágono 12"/>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4" name="3 Rectángulo"/>
              <p:cNvSpPr/>
              <p:nvPr/>
            </p:nvSpPr>
            <p:spPr>
              <a:xfrm>
                <a:off x="5638487" y="3785433"/>
                <a:ext cx="1656184" cy="710579"/>
              </a:xfrm>
              <a:prstGeom prst="rect">
                <a:avLst/>
              </a:prstGeom>
            </p:spPr>
            <p:txBody>
              <a:bodyPr wrap="square">
                <a:spAutoFit/>
              </a:bodyPr>
              <a:lstStyle/>
              <a:p>
                <a:r>
                  <a:rPr lang="es-EC" sz="2400" dirty="0"/>
                  <a:t> </a:t>
                </a:r>
                <a14:m>
                  <m:oMath xmlns:m="http://schemas.openxmlformats.org/officeDocument/2006/math">
                    <m:r>
                      <a:rPr lang="es-EC" sz="2400" i="1">
                        <a:latin typeface="Cambria Math"/>
                      </a:rPr>
                      <m:t>𝑛</m:t>
                    </m:r>
                    <m:r>
                      <a:rPr lang="es-EC" sz="2400" i="1">
                        <a:latin typeface="Cambria Math"/>
                      </a:rPr>
                      <m:t>= </m:t>
                    </m:r>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C" sz="2400" i="1">
                                <a:latin typeface="Cambria Math"/>
                              </a:rPr>
                              <m:t>𝑛</m:t>
                            </m:r>
                          </m:e>
                          <m:sub>
                            <m:r>
                              <a:rPr lang="es-EC" sz="2400" i="1">
                                <a:latin typeface="Cambria Math"/>
                              </a:rPr>
                              <m:t>0</m:t>
                            </m:r>
                          </m:sub>
                        </m:sSub>
                      </m:num>
                      <m:den>
                        <m:r>
                          <a:rPr lang="es-EC" sz="2400" i="1">
                            <a:latin typeface="Cambria Math"/>
                          </a:rPr>
                          <m:t>1+</m:t>
                        </m:r>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C" sz="2400" i="1">
                                    <a:latin typeface="Cambria Math"/>
                                  </a:rPr>
                                  <m:t>𝑛</m:t>
                                </m:r>
                              </m:e>
                              <m:sub>
                                <m:r>
                                  <a:rPr lang="es-EC" sz="2400" i="1">
                                    <a:latin typeface="Cambria Math"/>
                                  </a:rPr>
                                  <m:t>0</m:t>
                                </m:r>
                              </m:sub>
                            </m:sSub>
                          </m:num>
                          <m:den>
                            <m:r>
                              <a:rPr lang="es-EC" sz="2400" i="1">
                                <a:latin typeface="Cambria Math"/>
                              </a:rPr>
                              <m:t>𝑁</m:t>
                            </m:r>
                          </m:den>
                        </m:f>
                      </m:den>
                    </m:f>
                  </m:oMath>
                </a14:m>
                <a:r>
                  <a:rPr lang="es-EC" dirty="0"/>
                  <a:t> </a:t>
                </a:r>
              </a:p>
            </p:txBody>
          </p:sp>
        </mc:Choice>
        <mc:Fallback xmlns="">
          <p:sp>
            <p:nvSpPr>
              <p:cNvPr id="4" name="3 Rectángulo"/>
              <p:cNvSpPr>
                <a:spLocks noRot="1" noChangeAspect="1" noMove="1" noResize="1" noEditPoints="1" noAdjustHandles="1" noChangeArrowheads="1" noChangeShapeType="1" noTextEdit="1"/>
              </p:cNvSpPr>
              <p:nvPr/>
            </p:nvSpPr>
            <p:spPr>
              <a:xfrm>
                <a:off x="5638487" y="3785433"/>
                <a:ext cx="1656184" cy="710579"/>
              </a:xfrm>
              <a:prstGeom prst="rect">
                <a:avLst/>
              </a:prstGeom>
              <a:blipFill rotWithShape="1">
                <a:blip r:embed="rId3"/>
                <a:stretch>
                  <a:fillRect/>
                </a:stretch>
              </a:blipFill>
            </p:spPr>
            <p:txBody>
              <a:bodyPr/>
              <a:lstStyle/>
              <a:p>
                <a:r>
                  <a:rPr lang="en-US">
                    <a:noFill/>
                  </a:rPr>
                  <a:t> </a:t>
                </a:r>
              </a:p>
            </p:txBody>
          </p:sp>
        </mc:Fallback>
      </mc:AlternateContent>
      <p:sp>
        <p:nvSpPr>
          <p:cNvPr id="5" name="4 CuadroTexto"/>
          <p:cNvSpPr txBox="1"/>
          <p:nvPr/>
        </p:nvSpPr>
        <p:spPr>
          <a:xfrm>
            <a:off x="289191" y="3398422"/>
            <a:ext cx="2366225" cy="338554"/>
          </a:xfrm>
          <a:prstGeom prst="rect">
            <a:avLst/>
          </a:prstGeom>
          <a:noFill/>
        </p:spPr>
        <p:txBody>
          <a:bodyPr wrap="none" rtlCol="0">
            <a:spAutoFit/>
          </a:bodyPr>
          <a:lstStyle/>
          <a:p>
            <a:pPr marL="285750" indent="-285750">
              <a:buFont typeface="Arial" pitchFamily="34" charset="0"/>
              <a:buChar char="•"/>
            </a:pPr>
            <a:r>
              <a:rPr lang="es-EC" sz="1600" dirty="0" smtClean="0">
                <a:latin typeface="Times New Roman" panose="02020603050405020304" pitchFamily="18" charset="0"/>
                <a:cs typeface="Times New Roman" panose="02020603050405020304" pitchFamily="18" charset="0"/>
              </a:rPr>
              <a:t>Tamaño de la muestra:</a:t>
            </a:r>
            <a:endParaRPr lang="es-EC"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5 Rectángulo"/>
              <p:cNvSpPr/>
              <p:nvPr/>
            </p:nvSpPr>
            <p:spPr>
              <a:xfrm>
                <a:off x="2763716" y="3785433"/>
                <a:ext cx="1669688" cy="707566"/>
              </a:xfrm>
              <a:prstGeom prst="rect">
                <a:avLst/>
              </a:prstGeom>
            </p:spPr>
            <p:txBody>
              <a:bodyPr wrap="none">
                <a:spAutoFit/>
              </a:bodyPr>
              <a:lstStyle/>
              <a:p>
                <a14:m>
                  <m:oMath xmlns:m="http://schemas.openxmlformats.org/officeDocument/2006/math">
                    <m:sSub>
                      <m:sSubPr>
                        <m:ctrlPr>
                          <a:rPr lang="es-EC" sz="2400" i="1">
                            <a:latin typeface="Cambria Math" panose="02040503050406030204" pitchFamily="18" charset="0"/>
                          </a:rPr>
                        </m:ctrlPr>
                      </m:sSubPr>
                      <m:e>
                        <m:r>
                          <a:rPr lang="es-EC" sz="2400" i="1">
                            <a:latin typeface="Cambria Math"/>
                          </a:rPr>
                          <m:t>𝑛</m:t>
                        </m:r>
                      </m:e>
                      <m:sub>
                        <m:r>
                          <a:rPr lang="es-EC" sz="2400" i="1">
                            <a:latin typeface="Cambria Math"/>
                          </a:rPr>
                          <m:t>𝑜</m:t>
                        </m:r>
                      </m:sub>
                    </m:sSub>
                    <m:r>
                      <a:rPr lang="es-EC" sz="2400" i="1">
                        <a:latin typeface="Cambria Math"/>
                      </a:rPr>
                      <m:t>=</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1">
                                <a:latin typeface="Cambria Math"/>
                              </a:rPr>
                              <m:t>𝑍</m:t>
                            </m:r>
                          </m:e>
                          <m:sup>
                            <m:r>
                              <a:rPr lang="es-EC" sz="2400" i="1">
                                <a:latin typeface="Cambria Math"/>
                              </a:rPr>
                              <m:t>2</m:t>
                            </m:r>
                          </m:sup>
                        </m:sSup>
                        <m:r>
                          <a:rPr lang="es-EC" sz="2400" i="1">
                            <a:latin typeface="Cambria Math"/>
                          </a:rPr>
                          <m:t>∗</m:t>
                        </m:r>
                        <m:r>
                          <a:rPr lang="es-EC" sz="2400" i="1">
                            <a:latin typeface="Cambria Math"/>
                          </a:rPr>
                          <m:t>𝑝</m:t>
                        </m:r>
                        <m:r>
                          <a:rPr lang="es-EC" sz="2400" i="1">
                            <a:latin typeface="Cambria Math"/>
                          </a:rPr>
                          <m:t>∗</m:t>
                        </m:r>
                        <m:r>
                          <a:rPr lang="es-EC" sz="2400" i="1">
                            <a:latin typeface="Cambria Math"/>
                          </a:rPr>
                          <m:t>𝑞</m:t>
                        </m:r>
                      </m:num>
                      <m:den>
                        <m:sSup>
                          <m:sSupPr>
                            <m:ctrlPr>
                              <a:rPr lang="es-EC" sz="2400" i="1">
                                <a:latin typeface="Cambria Math" panose="02040503050406030204" pitchFamily="18" charset="0"/>
                              </a:rPr>
                            </m:ctrlPr>
                          </m:sSupPr>
                          <m:e>
                            <m:r>
                              <a:rPr lang="es-EC" sz="2400" i="1">
                                <a:latin typeface="Cambria Math"/>
                              </a:rPr>
                              <m:t>𝐸</m:t>
                            </m:r>
                          </m:e>
                          <m:sup>
                            <m:r>
                              <a:rPr lang="es-EC" sz="2400" i="1">
                                <a:latin typeface="Cambria Math"/>
                              </a:rPr>
                              <m:t>2</m:t>
                            </m:r>
                          </m:sup>
                        </m:sSup>
                      </m:den>
                    </m:f>
                  </m:oMath>
                </a14:m>
                <a:r>
                  <a:rPr lang="es-EC" sz="2400" dirty="0"/>
                  <a:t> </a:t>
                </a:r>
              </a:p>
            </p:txBody>
          </p:sp>
        </mc:Choice>
        <mc:Fallback xmlns="">
          <p:sp>
            <p:nvSpPr>
              <p:cNvPr id="6" name="5 Rectángulo"/>
              <p:cNvSpPr>
                <a:spLocks noRot="1" noChangeAspect="1" noMove="1" noResize="1" noEditPoints="1" noAdjustHandles="1" noChangeArrowheads="1" noChangeShapeType="1" noTextEdit="1"/>
              </p:cNvSpPr>
              <p:nvPr/>
            </p:nvSpPr>
            <p:spPr>
              <a:xfrm>
                <a:off x="2763716" y="3785433"/>
                <a:ext cx="1669688" cy="70756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018674" y="4549770"/>
                <a:ext cx="6156684" cy="338554"/>
              </a:xfrm>
              <a:prstGeom prst="rect">
                <a:avLst/>
              </a:prstGeom>
            </p:spPr>
            <p:txBody>
              <a:bodyPr wrap="square">
                <a:spAutoFit/>
              </a:bodyPr>
              <a:lstStyle/>
              <a:p>
                <a14:m>
                  <m:oMath xmlns:m="http://schemas.openxmlformats.org/officeDocument/2006/math">
                    <m:sSub>
                      <m:sSubPr>
                        <m:ctrlPr>
                          <a:rPr lang="es-EC" sz="1600" i="1" smtClean="0">
                            <a:latin typeface="Cambria Math" panose="02040503050406030204" pitchFamily="18" charset="0"/>
                          </a:rPr>
                        </m:ctrlPr>
                      </m:sSubPr>
                      <m:e>
                        <m:r>
                          <a:rPr lang="es-EC" sz="1600" i="1">
                            <a:latin typeface="Cambria Math"/>
                          </a:rPr>
                          <m:t>𝑛</m:t>
                        </m:r>
                      </m:e>
                      <m:sub>
                        <m:r>
                          <a:rPr lang="es-EC" sz="1600" i="1">
                            <a:latin typeface="Cambria Math"/>
                          </a:rPr>
                          <m:t>0</m:t>
                        </m:r>
                      </m:sub>
                    </m:sSub>
                    <m:r>
                      <m:rPr>
                        <m:nor/>
                      </m:rPr>
                      <a:rPr lang="es-EC" sz="1600" dirty="0">
                        <a:latin typeface="Times New Roman" pitchFamily="18" charset="0"/>
                        <a:cs typeface="Times New Roman" pitchFamily="18" charset="0"/>
                      </a:rPr>
                      <m:t>= </m:t>
                    </m:r>
                    <m:r>
                      <m:rPr>
                        <m:nor/>
                      </m:rPr>
                      <a:rPr lang="es-EC" sz="1600" dirty="0">
                        <a:latin typeface="Times New Roman" pitchFamily="18" charset="0"/>
                        <a:cs typeface="Times New Roman" pitchFamily="18" charset="0"/>
                      </a:rPr>
                      <m:t>Tama</m:t>
                    </m:r>
                    <m:r>
                      <m:rPr>
                        <m:nor/>
                      </m:rPr>
                      <a:rPr lang="es-EC" sz="1600" dirty="0">
                        <a:latin typeface="Times New Roman" pitchFamily="18" charset="0"/>
                        <a:cs typeface="Times New Roman" pitchFamily="18" charset="0"/>
                      </a:rPr>
                      <m:t>ñ</m:t>
                    </m:r>
                    <m:r>
                      <m:rPr>
                        <m:nor/>
                      </m:rPr>
                      <a:rPr lang="es-EC" sz="1600" dirty="0">
                        <a:latin typeface="Times New Roman" pitchFamily="18" charset="0"/>
                        <a:cs typeface="Times New Roman" pitchFamily="18" charset="0"/>
                      </a:rPr>
                      <m:t>o</m:t>
                    </m:r>
                    <m:r>
                      <m:rPr>
                        <m:nor/>
                      </m:rPr>
                      <a:rPr lang="es-EC" sz="1600" dirty="0">
                        <a:latin typeface="Times New Roman" pitchFamily="18" charset="0"/>
                        <a:cs typeface="Times New Roman" pitchFamily="18" charset="0"/>
                      </a:rPr>
                      <m:t> </m:t>
                    </m:r>
                    <m:r>
                      <m:rPr>
                        <m:nor/>
                      </m:rPr>
                      <a:rPr lang="es-EC" sz="1600" dirty="0">
                        <a:latin typeface="Times New Roman" pitchFamily="18" charset="0"/>
                        <a:cs typeface="Times New Roman" pitchFamily="18" charset="0"/>
                      </a:rPr>
                      <m:t>de</m:t>
                    </m:r>
                    <m:r>
                      <m:rPr>
                        <m:nor/>
                      </m:rPr>
                      <a:rPr lang="es-EC" sz="1600" dirty="0">
                        <a:latin typeface="Times New Roman" pitchFamily="18" charset="0"/>
                        <a:cs typeface="Times New Roman" pitchFamily="18" charset="0"/>
                      </a:rPr>
                      <m:t> </m:t>
                    </m:r>
                    <m:r>
                      <m:rPr>
                        <m:nor/>
                      </m:rPr>
                      <a:rPr lang="es-EC" sz="1600" dirty="0">
                        <a:latin typeface="Times New Roman" pitchFamily="18" charset="0"/>
                        <a:cs typeface="Times New Roman" pitchFamily="18" charset="0"/>
                      </a:rPr>
                      <m:t>muestra</m:t>
                    </m:r>
                    <m:r>
                      <m:rPr>
                        <m:nor/>
                      </m:rPr>
                      <a:rPr lang="es-EC" sz="1600" dirty="0">
                        <a:latin typeface="Times New Roman" pitchFamily="18" charset="0"/>
                        <a:cs typeface="Times New Roman" pitchFamily="18" charset="0"/>
                      </a:rPr>
                      <m:t> </m:t>
                    </m:r>
                    <m:r>
                      <m:rPr>
                        <m:nor/>
                      </m:rPr>
                      <a:rPr lang="es-EC" sz="1600" dirty="0">
                        <a:latin typeface="Times New Roman" pitchFamily="18" charset="0"/>
                        <a:cs typeface="Times New Roman" pitchFamily="18" charset="0"/>
                      </a:rPr>
                      <m:t>aproximado</m:t>
                    </m:r>
                    <m:r>
                      <m:rPr>
                        <m:nor/>
                      </m:rPr>
                      <a:rPr lang="en-US" sz="1600" b="0" i="0" dirty="0" smtClean="0">
                        <a:latin typeface="Times New Roman" pitchFamily="18" charset="0"/>
                        <a:cs typeface="Times New Roman" pitchFamily="18" charset="0"/>
                      </a:rPr>
                      <m:t>  </m:t>
                    </m:r>
                    <m:r>
                      <a:rPr lang="en-US" sz="1600" b="0" i="1" smtClean="0">
                        <a:latin typeface="Cambria Math"/>
                      </a:rPr>
                      <m:t>      </m:t>
                    </m:r>
                    <m:r>
                      <a:rPr lang="es-EC" sz="1600" i="1">
                        <a:latin typeface="Cambria Math"/>
                      </a:rPr>
                      <m:t>𝑛</m:t>
                    </m:r>
                  </m:oMath>
                </a14:m>
                <a:r>
                  <a:rPr lang="es-EC" sz="1600" dirty="0">
                    <a:latin typeface="Times New Roman" pitchFamily="18" charset="0"/>
                    <a:cs typeface="Times New Roman" pitchFamily="18" charset="0"/>
                  </a:rPr>
                  <a:t>= Tamaño de la </a:t>
                </a:r>
                <a:r>
                  <a:rPr lang="es-EC" sz="1600" dirty="0" smtClean="0">
                    <a:latin typeface="Times New Roman" pitchFamily="18" charset="0"/>
                    <a:cs typeface="Times New Roman" pitchFamily="18" charset="0"/>
                  </a:rPr>
                  <a:t>muestra</a:t>
                </a:r>
                <a:endParaRPr lang="es-EC" sz="1600" dirty="0">
                  <a:latin typeface="Times New Roman" pitchFamily="18" charset="0"/>
                  <a:cs typeface="Times New Roman" pitchFamily="18" charset="0"/>
                </a:endParaRPr>
              </a:p>
            </p:txBody>
          </p:sp>
        </mc:Choice>
        <mc:Fallback xmlns="">
          <p:sp>
            <p:nvSpPr>
              <p:cNvPr id="7" name="6 Rectángulo"/>
              <p:cNvSpPr>
                <a:spLocks noRot="1" noChangeAspect="1" noMove="1" noResize="1" noEditPoints="1" noAdjustHandles="1" noChangeArrowheads="1" noChangeShapeType="1" noTextEdit="1"/>
              </p:cNvSpPr>
              <p:nvPr/>
            </p:nvSpPr>
            <p:spPr>
              <a:xfrm>
                <a:off x="2018674" y="4549770"/>
                <a:ext cx="6156684" cy="338554"/>
              </a:xfrm>
              <a:prstGeom prst="rect">
                <a:avLst/>
              </a:prstGeom>
              <a:blipFill rotWithShape="1">
                <a:blip r:embed="rId5"/>
                <a:stretch>
                  <a:fillRect t="-5357" b="-21429"/>
                </a:stretch>
              </a:blipFill>
            </p:spPr>
            <p:txBody>
              <a:bodyPr/>
              <a:lstStyle/>
              <a:p>
                <a:r>
                  <a:rPr lang="en-US">
                    <a:noFill/>
                  </a:rPr>
                  <a:t> </a:t>
                </a:r>
              </a:p>
            </p:txBody>
          </p:sp>
        </mc:Fallback>
      </mc:AlternateContent>
      <p:sp>
        <p:nvSpPr>
          <p:cNvPr id="8" name="7 Elipse"/>
          <p:cNvSpPr/>
          <p:nvPr/>
        </p:nvSpPr>
        <p:spPr>
          <a:xfrm>
            <a:off x="3174596" y="5679447"/>
            <a:ext cx="1224136" cy="70772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solidFill>
                  <a:schemeClr val="tx1"/>
                </a:solidFill>
                <a:latin typeface="Times New Roman" pitchFamily="18" charset="0"/>
                <a:cs typeface="Times New Roman" pitchFamily="18" charset="0"/>
              </a:rPr>
              <a:t>150 datos</a:t>
            </a:r>
            <a:endParaRPr lang="es-EC" sz="1600" dirty="0"/>
          </a:p>
        </p:txBody>
      </p:sp>
      <p:sp>
        <p:nvSpPr>
          <p:cNvPr id="9" name="8 Rectángulo"/>
          <p:cNvSpPr/>
          <p:nvPr/>
        </p:nvSpPr>
        <p:spPr>
          <a:xfrm>
            <a:off x="5097016" y="5290951"/>
            <a:ext cx="2220798"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solidFill>
                  <a:schemeClr val="tx1"/>
                </a:solidFill>
                <a:latin typeface="Times New Roman" pitchFamily="18" charset="0"/>
                <a:cs typeface="Times New Roman" pitchFamily="18" charset="0"/>
              </a:rPr>
              <a:t>107 datos para modelamiento</a:t>
            </a:r>
          </a:p>
        </p:txBody>
      </p:sp>
      <p:sp>
        <p:nvSpPr>
          <p:cNvPr id="10" name="9 Rectángulo"/>
          <p:cNvSpPr/>
          <p:nvPr/>
        </p:nvSpPr>
        <p:spPr>
          <a:xfrm>
            <a:off x="5097016" y="6135142"/>
            <a:ext cx="2220797"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solidFill>
                  <a:schemeClr val="tx1"/>
                </a:solidFill>
                <a:latin typeface="Times New Roman" pitchFamily="18" charset="0"/>
                <a:cs typeface="Times New Roman" pitchFamily="18" charset="0"/>
              </a:rPr>
              <a:t>42 datos para verificación</a:t>
            </a:r>
            <a:endParaRPr lang="es-EC" sz="1600" dirty="0">
              <a:solidFill>
                <a:schemeClr val="tx1"/>
              </a:solidFill>
              <a:latin typeface="Times New Roman" pitchFamily="18" charset="0"/>
              <a:cs typeface="Times New Roman" pitchFamily="18" charset="0"/>
            </a:endParaRPr>
          </a:p>
        </p:txBody>
      </p:sp>
      <p:pic>
        <p:nvPicPr>
          <p:cNvPr id="18" name="17 Imagen" descr="C:\Users\Usuario\Desktop\GRAFICOS\Rplot08.jpeg"/>
          <p:cNvPicPr/>
          <p:nvPr/>
        </p:nvPicPr>
        <p:blipFill rotWithShape="1">
          <a:blip r:embed="rId6">
            <a:extLst>
              <a:ext uri="{28A0092B-C50C-407E-A947-70E740481C1C}">
                <a14:useLocalDpi xmlns:a14="http://schemas.microsoft.com/office/drawing/2010/main" val="0"/>
              </a:ext>
            </a:extLst>
          </a:blip>
          <a:srcRect t="10080" b="14059"/>
          <a:stretch/>
        </p:blipFill>
        <p:spPr bwMode="auto">
          <a:xfrm>
            <a:off x="176376" y="692697"/>
            <a:ext cx="4488592" cy="2376264"/>
          </a:xfrm>
          <a:prstGeom prst="rect">
            <a:avLst/>
          </a:prstGeom>
          <a:noFill/>
          <a:ln w="6350">
            <a:solidFill>
              <a:schemeClr val="tx1"/>
            </a:solidFill>
          </a:ln>
          <a:extLst>
            <a:ext uri="{53640926-AAD7-44D8-BBD7-CCE9431645EC}">
              <a14:shadowObscured xmlns:a14="http://schemas.microsoft.com/office/drawing/2010/main"/>
            </a:ext>
          </a:extLst>
        </p:spPr>
      </p:pic>
      <p:pic>
        <p:nvPicPr>
          <p:cNvPr id="19" name="18 Imagen" descr="C:\Users\Usuario\Desktop\GRAFICOS\Rplot.jpeg"/>
          <p:cNvPicPr/>
          <p:nvPr/>
        </p:nvPicPr>
        <p:blipFill rotWithShape="1">
          <a:blip r:embed="rId7">
            <a:extLst>
              <a:ext uri="{28A0092B-C50C-407E-A947-70E740481C1C}">
                <a14:useLocalDpi xmlns:a14="http://schemas.microsoft.com/office/drawing/2010/main" val="0"/>
              </a:ext>
            </a:extLst>
          </a:blip>
          <a:srcRect t="8832"/>
          <a:stretch/>
        </p:blipFill>
        <p:spPr bwMode="auto">
          <a:xfrm>
            <a:off x="4882403" y="692696"/>
            <a:ext cx="4824536" cy="2375737"/>
          </a:xfrm>
          <a:prstGeom prst="rect">
            <a:avLst/>
          </a:prstGeom>
          <a:noFill/>
          <a:ln w="63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cxnSp>
        <p:nvCxnSpPr>
          <p:cNvPr id="21" name="20 Conector recto de flecha"/>
          <p:cNvCxnSpPr>
            <a:endCxn id="9" idx="1"/>
          </p:cNvCxnSpPr>
          <p:nvPr/>
        </p:nvCxnSpPr>
        <p:spPr>
          <a:xfrm flipV="1">
            <a:off x="4433404" y="5542979"/>
            <a:ext cx="663612" cy="490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8" idx="6"/>
            <a:endCxn id="10" idx="1"/>
          </p:cNvCxnSpPr>
          <p:nvPr/>
        </p:nvCxnSpPr>
        <p:spPr>
          <a:xfrm>
            <a:off x="4398732" y="6033309"/>
            <a:ext cx="698284" cy="353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7473280" y="4581128"/>
            <a:ext cx="2432720" cy="2233080"/>
          </a:xfrm>
          <a:prstGeom prst="rect">
            <a:avLst/>
          </a:prstGeom>
          <a:blipFill dpi="0" rotWithShape="1">
            <a:blip r:embed="rId8">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Elipse 1"/>
          <p:cNvSpPr/>
          <p:nvPr/>
        </p:nvSpPr>
        <p:spPr>
          <a:xfrm>
            <a:off x="6658601" y="2059709"/>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6747474" y="2005951"/>
            <a:ext cx="1085846" cy="276999"/>
          </a:xfrm>
          <a:prstGeom prst="rect">
            <a:avLst/>
          </a:prstGeom>
          <a:noFill/>
        </p:spPr>
        <p:txBody>
          <a:bodyPr wrap="square" rtlCol="0">
            <a:spAutoFit/>
          </a:bodyPr>
          <a:lstStyle/>
          <a:p>
            <a:r>
              <a:rPr lang="es-EC" sz="1200" dirty="0" smtClean="0">
                <a:latin typeface="Times New Roman" panose="02020603050405020304" pitchFamily="18" charset="0"/>
                <a:cs typeface="Times New Roman" panose="02020603050405020304" pitchFamily="18" charset="0"/>
              </a:rPr>
              <a:t>Francés Urco</a:t>
            </a:r>
            <a:endParaRPr lang="es-EC" sz="1200" dirty="0">
              <a:latin typeface="Times New Roman" panose="02020603050405020304" pitchFamily="18" charset="0"/>
              <a:cs typeface="Times New Roman" panose="02020603050405020304" pitchFamily="18" charset="0"/>
            </a:endParaRPr>
          </a:p>
        </p:txBody>
      </p:sp>
      <p:pic>
        <p:nvPicPr>
          <p:cNvPr id="20" name="Imagen 19" descr="C:\Users\Usuario\Desktop\GRAFICOS\Rplot01.jpeg"/>
          <p:cNvPicPr/>
          <p:nvPr/>
        </p:nvPicPr>
        <p:blipFill rotWithShape="1">
          <a:blip r:embed="rId9">
            <a:extLst>
              <a:ext uri="{28A0092B-C50C-407E-A947-70E740481C1C}">
                <a14:useLocalDpi xmlns:a14="http://schemas.microsoft.com/office/drawing/2010/main" val="0"/>
              </a:ext>
            </a:extLst>
          </a:blip>
          <a:srcRect t="8989"/>
          <a:stretch/>
        </p:blipFill>
        <p:spPr bwMode="auto">
          <a:xfrm>
            <a:off x="4882403" y="692695"/>
            <a:ext cx="4824536" cy="2379924"/>
          </a:xfrm>
          <a:prstGeom prst="rect">
            <a:avLst/>
          </a:prstGeom>
          <a:noFill/>
          <a:ln w="6350">
            <a:solidFill>
              <a:schemeClr val="tx1"/>
            </a:solidFill>
          </a:ln>
          <a:extLst>
            <a:ext uri="{53640926-AAD7-44D8-BBD7-CCE9431645EC}">
              <a14:shadowObscured xmlns:a14="http://schemas.microsoft.com/office/drawing/2010/main"/>
            </a:ext>
          </a:extLst>
        </p:spPr>
      </p:pic>
      <p:sp>
        <p:nvSpPr>
          <p:cNvPr id="22" name="6 Rectángulo"/>
          <p:cNvSpPr/>
          <p:nvPr/>
        </p:nvSpPr>
        <p:spPr>
          <a:xfrm>
            <a:off x="4882403" y="3149539"/>
            <a:ext cx="3670997" cy="246221"/>
          </a:xfrm>
          <a:prstGeom prst="rect">
            <a:avLst/>
          </a:prstGeom>
        </p:spPr>
        <p:txBody>
          <a:bodyPr wrap="square">
            <a:spAutoFit/>
          </a:bodyPr>
          <a:lstStyle/>
          <a:p>
            <a:r>
              <a:rPr lang="es-ES" sz="1000" b="1" dirty="0" smtClean="0">
                <a:latin typeface="Times New Roman" pitchFamily="18" charset="0"/>
                <a:cs typeface="Times New Roman" pitchFamily="18" charset="0"/>
              </a:rPr>
              <a:t>Figura 12. Histograma </a:t>
            </a:r>
            <a:r>
              <a:rPr lang="es-ES" sz="1000" b="1" dirty="0">
                <a:latin typeface="Times New Roman" pitchFamily="18" charset="0"/>
                <a:cs typeface="Times New Roman" pitchFamily="18" charset="0"/>
              </a:rPr>
              <a:t>de la variable desplazamiento de </a:t>
            </a:r>
            <a:r>
              <a:rPr lang="es-ES" sz="1000" b="1" dirty="0" smtClean="0">
                <a:latin typeface="Times New Roman" pitchFamily="18" charset="0"/>
                <a:cs typeface="Times New Roman" pitchFamily="18" charset="0"/>
              </a:rPr>
              <a:t>latitud.</a:t>
            </a:r>
            <a:endParaRPr lang="es-EC" sz="1000" dirty="0">
              <a:latin typeface="Times New Roman" pitchFamily="18" charset="0"/>
              <a:cs typeface="Times New Roman" pitchFamily="18" charset="0"/>
            </a:endParaRPr>
          </a:p>
        </p:txBody>
      </p:sp>
      <p:sp>
        <p:nvSpPr>
          <p:cNvPr id="24" name="6 Rectángulo"/>
          <p:cNvSpPr/>
          <p:nvPr/>
        </p:nvSpPr>
        <p:spPr>
          <a:xfrm>
            <a:off x="4839967" y="3140968"/>
            <a:ext cx="3815013" cy="246221"/>
          </a:xfrm>
          <a:prstGeom prst="rect">
            <a:avLst/>
          </a:prstGeom>
          <a:solidFill>
            <a:schemeClr val="bg1"/>
          </a:solidFill>
        </p:spPr>
        <p:txBody>
          <a:bodyPr wrap="square">
            <a:spAutoFit/>
          </a:bodyPr>
          <a:lstStyle/>
          <a:p>
            <a:r>
              <a:rPr lang="es-ES" sz="1000" b="1" dirty="0" smtClean="0">
                <a:latin typeface="Times New Roman" pitchFamily="18" charset="0"/>
                <a:cs typeface="Times New Roman" pitchFamily="18" charset="0"/>
              </a:rPr>
              <a:t>Figura 13. Histograma </a:t>
            </a:r>
            <a:r>
              <a:rPr lang="es-ES" sz="1000" b="1" dirty="0">
                <a:latin typeface="Times New Roman" pitchFamily="18" charset="0"/>
                <a:cs typeface="Times New Roman" pitchFamily="18" charset="0"/>
              </a:rPr>
              <a:t>de la variable desplazamiento de </a:t>
            </a:r>
            <a:r>
              <a:rPr lang="es-ES" sz="1000" b="1" dirty="0" smtClean="0">
                <a:latin typeface="Times New Roman" pitchFamily="18" charset="0"/>
                <a:cs typeface="Times New Roman" pitchFamily="18" charset="0"/>
              </a:rPr>
              <a:t>longitud.</a:t>
            </a:r>
            <a:endParaRPr lang="es-EC" sz="1000" dirty="0">
              <a:latin typeface="Times New Roman" pitchFamily="18" charset="0"/>
              <a:cs typeface="Times New Roman" pitchFamily="18" charset="0"/>
            </a:endParaRPr>
          </a:p>
        </p:txBody>
      </p:sp>
      <p:sp>
        <p:nvSpPr>
          <p:cNvPr id="25" name="Elipse 24"/>
          <p:cNvSpPr/>
          <p:nvPr/>
        </p:nvSpPr>
        <p:spPr>
          <a:xfrm>
            <a:off x="7208260" y="96173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7297133" y="907978"/>
            <a:ext cx="1085846" cy="276999"/>
          </a:xfrm>
          <a:prstGeom prst="rect">
            <a:avLst/>
          </a:prstGeom>
          <a:noFill/>
        </p:spPr>
        <p:txBody>
          <a:bodyPr wrap="square" rtlCol="0">
            <a:spAutoFit/>
          </a:bodyPr>
          <a:lstStyle/>
          <a:p>
            <a:r>
              <a:rPr lang="es-EC" sz="1200" dirty="0" smtClean="0">
                <a:latin typeface="Times New Roman" panose="02020603050405020304" pitchFamily="18" charset="0"/>
                <a:cs typeface="Times New Roman" panose="02020603050405020304" pitchFamily="18" charset="0"/>
              </a:rPr>
              <a:t>Churo</a:t>
            </a:r>
            <a:endParaRPr lang="es-EC" sz="1200" dirty="0">
              <a:latin typeface="Times New Roman" panose="02020603050405020304" pitchFamily="18" charset="0"/>
              <a:cs typeface="Times New Roman" panose="02020603050405020304" pitchFamily="18" charset="0"/>
            </a:endParaRPr>
          </a:p>
        </p:txBody>
      </p:sp>
      <p:sp>
        <p:nvSpPr>
          <p:cNvPr id="27" name="6 Rectángulo"/>
          <p:cNvSpPr/>
          <p:nvPr/>
        </p:nvSpPr>
        <p:spPr>
          <a:xfrm>
            <a:off x="183175" y="3132815"/>
            <a:ext cx="4481793" cy="246221"/>
          </a:xfrm>
          <a:prstGeom prst="rect">
            <a:avLst/>
          </a:prstGeom>
        </p:spPr>
        <p:txBody>
          <a:bodyPr wrap="square">
            <a:spAutoFit/>
          </a:bodyPr>
          <a:lstStyle/>
          <a:p>
            <a:r>
              <a:rPr lang="es-ES" sz="1000" b="1" dirty="0" smtClean="0">
                <a:latin typeface="Times New Roman" pitchFamily="18" charset="0"/>
                <a:cs typeface="Times New Roman" pitchFamily="18" charset="0"/>
              </a:rPr>
              <a:t>Figura 11. Diagramas de caja, variables desplazamiento </a:t>
            </a:r>
            <a:r>
              <a:rPr lang="es-ES" sz="1000" b="1" dirty="0">
                <a:latin typeface="Times New Roman" pitchFamily="18" charset="0"/>
                <a:cs typeface="Times New Roman" pitchFamily="18" charset="0"/>
              </a:rPr>
              <a:t>de </a:t>
            </a:r>
            <a:r>
              <a:rPr lang="es-ES" sz="1000" b="1" dirty="0" smtClean="0">
                <a:latin typeface="Times New Roman" pitchFamily="18" charset="0"/>
                <a:cs typeface="Times New Roman" pitchFamily="18" charset="0"/>
              </a:rPr>
              <a:t>latitud y longitud</a:t>
            </a:r>
            <a:endParaRPr lang="es-EC" sz="1000" dirty="0">
              <a:latin typeface="Times New Roman" pitchFamily="18" charset="0"/>
              <a:cs typeface="Times New Roman" pitchFamily="18" charset="0"/>
            </a:endParaRPr>
          </a:p>
        </p:txBody>
      </p:sp>
    </p:spTree>
    <p:extLst>
      <p:ext uri="{BB962C8B-B14F-4D97-AF65-F5344CB8AC3E}">
        <p14:creationId xmlns:p14="http://schemas.microsoft.com/office/powerpoint/2010/main" val="318605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0" y="333375"/>
            <a:ext cx="4178300" cy="719138"/>
          </a:xfrm>
        </p:spPr>
        <p:txBody>
          <a:bodyPr>
            <a:normAutofit/>
          </a:bodyPr>
          <a:lstStyle/>
          <a:p>
            <a:pPr lvl="3"/>
            <a:r>
              <a:rPr lang="es-ES" sz="2400" b="1" dirty="0">
                <a:solidFill>
                  <a:schemeClr val="tx1"/>
                </a:solidFill>
                <a:latin typeface="Times New Roman" pitchFamily="18" charset="0"/>
                <a:cs typeface="Times New Roman" pitchFamily="18" charset="0"/>
              </a:rPr>
              <a:t>Análisis Exploratorio de Datos</a:t>
            </a:r>
            <a:endParaRPr lang="es-EC" sz="2400" dirty="0">
              <a:solidFill>
                <a:schemeClr val="tx1"/>
              </a:solidFill>
              <a:latin typeface="Times New Roman" pitchFamily="18" charset="0"/>
              <a:cs typeface="Times New Roman" pitchFamily="18" charset="0"/>
            </a:endParaRPr>
          </a:p>
        </p:txBody>
      </p:sp>
      <p:sp>
        <p:nvSpPr>
          <p:cNvPr id="5" name="4 Rectángulo"/>
          <p:cNvSpPr/>
          <p:nvPr/>
        </p:nvSpPr>
        <p:spPr>
          <a:xfrm>
            <a:off x="287401" y="1643360"/>
            <a:ext cx="3978442" cy="246221"/>
          </a:xfrm>
          <a:prstGeom prst="rect">
            <a:avLst/>
          </a:prstGeom>
        </p:spPr>
        <p:txBody>
          <a:bodyPr wrap="square">
            <a:spAutoFit/>
          </a:bodyPr>
          <a:lstStyle/>
          <a:p>
            <a:r>
              <a:rPr lang="es-ES" sz="1000" b="1" dirty="0">
                <a:latin typeface="Times New Roman" pitchFamily="18" charset="0"/>
                <a:cs typeface="Times New Roman" pitchFamily="18" charset="0"/>
              </a:rPr>
              <a:t>Tabla 2. Resumen estadístico de la variable desplazamiento de </a:t>
            </a:r>
            <a:r>
              <a:rPr lang="es-ES" sz="1000" b="1" dirty="0" smtClean="0">
                <a:latin typeface="Times New Roman" pitchFamily="18" charset="0"/>
                <a:cs typeface="Times New Roman" pitchFamily="18" charset="0"/>
              </a:rPr>
              <a:t>latitud.</a:t>
            </a:r>
            <a:endParaRPr lang="es-EC" sz="1000" dirty="0">
              <a:latin typeface="Times New Roman" pitchFamily="18" charset="0"/>
              <a:cs typeface="Times New Roman" pitchFamily="18" charset="0"/>
            </a:endParaRPr>
          </a:p>
        </p:txBody>
      </p:sp>
      <p:sp>
        <p:nvSpPr>
          <p:cNvPr id="7" name="6 Rectángulo"/>
          <p:cNvSpPr/>
          <p:nvPr/>
        </p:nvSpPr>
        <p:spPr>
          <a:xfrm>
            <a:off x="4406940" y="4876005"/>
            <a:ext cx="5087757" cy="246221"/>
          </a:xfrm>
          <a:prstGeom prst="rect">
            <a:avLst/>
          </a:prstGeom>
        </p:spPr>
        <p:txBody>
          <a:bodyPr wrap="square">
            <a:spAutoFit/>
          </a:bodyPr>
          <a:lstStyle/>
          <a:p>
            <a:r>
              <a:rPr lang="es-ES" sz="1000" b="1" dirty="0" smtClean="0">
                <a:latin typeface="Times New Roman" pitchFamily="18" charset="0"/>
                <a:cs typeface="Times New Roman" pitchFamily="18" charset="0"/>
              </a:rPr>
              <a:t>Figura14.  Histograma </a:t>
            </a:r>
            <a:r>
              <a:rPr lang="es-ES" sz="1000" b="1" dirty="0">
                <a:latin typeface="Times New Roman" pitchFamily="18" charset="0"/>
                <a:cs typeface="Times New Roman" pitchFamily="18" charset="0"/>
              </a:rPr>
              <a:t>de la variable desplazamiento de </a:t>
            </a:r>
            <a:r>
              <a:rPr lang="es-ES" sz="1000" b="1" dirty="0" smtClean="0">
                <a:latin typeface="Times New Roman" pitchFamily="18" charset="0"/>
                <a:cs typeface="Times New Roman" pitchFamily="18" charset="0"/>
              </a:rPr>
              <a:t>latitud.</a:t>
            </a:r>
            <a:endParaRPr lang="es-EC" sz="1000" dirty="0">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01469087"/>
              </p:ext>
            </p:extLst>
          </p:nvPr>
        </p:nvGraphicFramePr>
        <p:xfrm>
          <a:off x="506506" y="2132854"/>
          <a:ext cx="3354373" cy="3278280"/>
        </p:xfrm>
        <a:graphic>
          <a:graphicData uri="http://schemas.openxmlformats.org/drawingml/2006/table">
            <a:tbl>
              <a:tblPr firstRow="1" firstCol="1" bandRow="1">
                <a:tableStyleId>{9D7B26C5-4107-4FEC-AEDC-1716B250A1EF}</a:tableStyleId>
              </a:tblPr>
              <a:tblGrid>
                <a:gridCol w="2431191"/>
                <a:gridCol w="923182"/>
              </a:tblGrid>
              <a:tr h="273190">
                <a:tc>
                  <a:txBody>
                    <a:bodyPr/>
                    <a:lstStyle/>
                    <a:p>
                      <a:pPr>
                        <a:lnSpc>
                          <a:spcPct val="115000"/>
                        </a:lnSpc>
                        <a:spcAft>
                          <a:spcPts val="0"/>
                        </a:spcAft>
                      </a:pPr>
                      <a:r>
                        <a:rPr lang="es-EC" sz="1200" dirty="0">
                          <a:effectLst/>
                          <a:latin typeface="Times New Roman" pitchFamily="18" charset="0"/>
                          <a:cs typeface="Times New Roman" pitchFamily="18" charset="0"/>
                        </a:rPr>
                        <a:t>n</a:t>
                      </a:r>
                      <a:endParaRPr lang="es-EC" sz="1100" dirty="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107</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Media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11.939</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Desviación  estándar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0.063</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Rango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0.263</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Coeficiente de variación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0.005</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Coeficiente de asimetría</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0.744</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Curtosis</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-0.091</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Mínimo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11.827</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1er Cuartil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11.889</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dirty="0">
                          <a:effectLst/>
                          <a:latin typeface="Times New Roman" pitchFamily="18" charset="0"/>
                          <a:cs typeface="Times New Roman" pitchFamily="18" charset="0"/>
                        </a:rPr>
                        <a:t>Mediana (")</a:t>
                      </a:r>
                      <a:endParaRPr lang="es-EC" sz="1100" dirty="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11.924</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3er cuartil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11.975</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73190">
                <a:tc>
                  <a:txBody>
                    <a:bodyPr/>
                    <a:lstStyle/>
                    <a:p>
                      <a:pPr>
                        <a:lnSpc>
                          <a:spcPct val="115000"/>
                        </a:lnSpc>
                        <a:spcAft>
                          <a:spcPts val="0"/>
                        </a:spcAft>
                      </a:pPr>
                      <a:r>
                        <a:rPr lang="es-EC" sz="1200">
                          <a:effectLst/>
                          <a:latin typeface="Times New Roman" pitchFamily="18" charset="0"/>
                          <a:cs typeface="Times New Roman" pitchFamily="18" charset="0"/>
                        </a:rPr>
                        <a:t>Máximo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dirty="0">
                          <a:effectLst/>
                          <a:latin typeface="Times New Roman" pitchFamily="18" charset="0"/>
                          <a:cs typeface="Times New Roman" pitchFamily="18" charset="0"/>
                        </a:rPr>
                        <a:t>12.090</a:t>
                      </a:r>
                      <a:endParaRPr lang="es-EC" sz="1100" dirty="0">
                        <a:solidFill>
                          <a:srgbClr val="365F91"/>
                        </a:solidFill>
                        <a:effectLst/>
                        <a:latin typeface="Times New Roman" pitchFamily="18" charset="0"/>
                        <a:ea typeface="Times New Roman"/>
                        <a:cs typeface="Times New Roman" pitchFamily="18" charset="0"/>
                      </a:endParaRPr>
                    </a:p>
                  </a:txBody>
                  <a:tcPr marL="74295" marR="74295" marT="0" marB="0" anchor="b"/>
                </a:tc>
              </a:tr>
            </a:tbl>
          </a:graphicData>
        </a:graphic>
      </p:graphicFrame>
      <p:sp>
        <p:nvSpPr>
          <p:cNvPr id="9" name="Pentágono 8"/>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7 Imagen" descr="C:\Users\Usuario\Desktop\GRAFICOS\Rplot3.jpeg"/>
          <p:cNvPicPr/>
          <p:nvPr/>
        </p:nvPicPr>
        <p:blipFill rotWithShape="1">
          <a:blip r:embed="rId4">
            <a:extLst>
              <a:ext uri="{28A0092B-C50C-407E-A947-70E740481C1C}">
                <a14:useLocalDpi xmlns:a14="http://schemas.microsoft.com/office/drawing/2010/main" val="0"/>
              </a:ext>
            </a:extLst>
          </a:blip>
          <a:srcRect t="9408"/>
          <a:stretch/>
        </p:blipFill>
        <p:spPr bwMode="auto">
          <a:xfrm>
            <a:off x="4265843" y="2271756"/>
            <a:ext cx="5228855" cy="2554605"/>
          </a:xfrm>
          <a:prstGeom prst="rect">
            <a:avLst/>
          </a:prstGeom>
          <a:noFill/>
          <a:ln w="63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7070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05326" y="4307408"/>
            <a:ext cx="3755998" cy="400110"/>
          </a:xfrm>
          <a:prstGeom prst="rect">
            <a:avLst/>
          </a:prstGeom>
        </p:spPr>
        <p:txBody>
          <a:bodyPr wrap="square">
            <a:spAutoFit/>
          </a:bodyPr>
          <a:lstStyle/>
          <a:p>
            <a:r>
              <a:rPr lang="es-ES" sz="1000" b="1" dirty="0" smtClean="0">
                <a:latin typeface="Times New Roman" pitchFamily="18" charset="0"/>
                <a:cs typeface="Times New Roman" pitchFamily="18" charset="0"/>
              </a:rPr>
              <a:t>Figura 15. </a:t>
            </a:r>
            <a:r>
              <a:rPr lang="es-ES" sz="1000" b="1" dirty="0">
                <a:latin typeface="Times New Roman" pitchFamily="18" charset="0"/>
                <a:cs typeface="Times New Roman" pitchFamily="18" charset="0"/>
              </a:rPr>
              <a:t>Diagrama de caja de la variable desplazamiento de latitud</a:t>
            </a:r>
            <a:endParaRPr lang="es-EC" sz="1000" dirty="0">
              <a:latin typeface="Times New Roman" pitchFamily="18" charset="0"/>
              <a:cs typeface="Times New Roman" pitchFamily="18" charset="0"/>
            </a:endParaRPr>
          </a:p>
        </p:txBody>
      </p:sp>
      <p:sp>
        <p:nvSpPr>
          <p:cNvPr id="5" name="4 Rectángulo"/>
          <p:cNvSpPr/>
          <p:nvPr/>
        </p:nvSpPr>
        <p:spPr>
          <a:xfrm>
            <a:off x="4161324" y="4307408"/>
            <a:ext cx="5472196" cy="246221"/>
          </a:xfrm>
          <a:prstGeom prst="rect">
            <a:avLst/>
          </a:prstGeom>
        </p:spPr>
        <p:txBody>
          <a:bodyPr wrap="square">
            <a:spAutoFit/>
          </a:bodyPr>
          <a:lstStyle/>
          <a:p>
            <a:pPr algn="just"/>
            <a:r>
              <a:rPr lang="es-ES" sz="1000" b="1" dirty="0" smtClean="0">
                <a:latin typeface="Times New Roman" pitchFamily="18" charset="0"/>
                <a:cs typeface="Times New Roman" pitchFamily="18" charset="0"/>
              </a:rPr>
              <a:t>Figura 16. </a:t>
            </a:r>
            <a:r>
              <a:rPr lang="es-ES" sz="1000" b="1" dirty="0">
                <a:latin typeface="Times New Roman" pitchFamily="18" charset="0"/>
                <a:cs typeface="Times New Roman" pitchFamily="18" charset="0"/>
              </a:rPr>
              <a:t>Gráfico de dispersión de la variable desplazamiento de latitud</a:t>
            </a:r>
            <a:endParaRPr lang="es-EC" sz="1000" dirty="0">
              <a:latin typeface="Times New Roman" pitchFamily="18" charset="0"/>
              <a:cs typeface="Times New Roman" pitchFamily="18" charset="0"/>
            </a:endParaRPr>
          </a:p>
        </p:txBody>
      </p:sp>
      <p:sp>
        <p:nvSpPr>
          <p:cNvPr id="6" name="5 Rectángulo"/>
          <p:cNvSpPr/>
          <p:nvPr/>
        </p:nvSpPr>
        <p:spPr>
          <a:xfrm>
            <a:off x="558816" y="5063180"/>
            <a:ext cx="8814979" cy="584775"/>
          </a:xfrm>
          <a:prstGeom prst="rect">
            <a:avLst/>
          </a:prstGeom>
        </p:spPr>
        <p:txBody>
          <a:bodyPr wrap="square">
            <a:spAutoFit/>
          </a:bodyPr>
          <a:lstStyle/>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No existen valores atípicos</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El </a:t>
            </a:r>
            <a:r>
              <a:rPr lang="es-ES" sz="1600" dirty="0">
                <a:latin typeface="Times New Roman" panose="02020603050405020304" pitchFamily="18" charset="0"/>
                <a:cs typeface="Times New Roman" panose="02020603050405020304" pitchFamily="18" charset="0"/>
              </a:rPr>
              <a:t>Diagrama de </a:t>
            </a:r>
            <a:r>
              <a:rPr lang="es-ES" sz="1600" dirty="0" smtClean="0">
                <a:latin typeface="Times New Roman" panose="02020603050405020304" pitchFamily="18" charset="0"/>
                <a:cs typeface="Times New Roman" panose="02020603050405020304" pitchFamily="18" charset="0"/>
              </a:rPr>
              <a:t>dispersión, </a:t>
            </a:r>
            <a:r>
              <a:rPr lang="es-ES" sz="1600" dirty="0">
                <a:latin typeface="Times New Roman" panose="02020603050405020304" pitchFamily="18" charset="0"/>
                <a:cs typeface="Times New Roman" panose="02020603050405020304" pitchFamily="18" charset="0"/>
              </a:rPr>
              <a:t>indica </a:t>
            </a:r>
            <a:r>
              <a:rPr lang="es-ES" sz="1600" dirty="0" smtClean="0">
                <a:latin typeface="Times New Roman" panose="02020603050405020304" pitchFamily="18" charset="0"/>
                <a:cs typeface="Times New Roman" panose="02020603050405020304" pitchFamily="18" charset="0"/>
              </a:rPr>
              <a:t>una posible presencia de tendencia en los datos de la variable</a:t>
            </a:r>
            <a:endParaRPr lang="es-EC" sz="1600" dirty="0">
              <a:latin typeface="Times New Roman" panose="02020603050405020304" pitchFamily="18" charset="0"/>
              <a:cs typeface="Times New Roman" panose="02020603050405020304" pitchFamily="18" charset="0"/>
            </a:endParaRPr>
          </a:p>
        </p:txBody>
      </p:sp>
      <p:pic>
        <p:nvPicPr>
          <p:cNvPr id="7" name="6 Imagen" descr="C:\Users\Usuario\Desktop\GRAFICOS\Rplot02.jpeg"/>
          <p:cNvPicPr/>
          <p:nvPr/>
        </p:nvPicPr>
        <p:blipFill rotWithShape="1">
          <a:blip r:embed="rId4">
            <a:extLst>
              <a:ext uri="{28A0092B-C50C-407E-A947-70E740481C1C}">
                <a14:useLocalDpi xmlns:a14="http://schemas.microsoft.com/office/drawing/2010/main" val="0"/>
              </a:ext>
            </a:extLst>
          </a:blip>
          <a:srcRect t="10336" b="15072"/>
          <a:stretch/>
        </p:blipFill>
        <p:spPr bwMode="auto">
          <a:xfrm>
            <a:off x="584515" y="772029"/>
            <a:ext cx="3397620" cy="3418747"/>
          </a:xfrm>
          <a:prstGeom prst="rect">
            <a:avLst/>
          </a:prstGeom>
          <a:noFill/>
          <a:ln w="6350">
            <a:solidFill>
              <a:schemeClr val="tx1"/>
            </a:solidFill>
          </a:ln>
          <a:extLst>
            <a:ext uri="{53640926-AAD7-44D8-BBD7-CCE9431645EC}">
              <a14:shadowObscured xmlns:a14="http://schemas.microsoft.com/office/drawing/2010/main"/>
            </a:ext>
          </a:extLst>
        </p:spPr>
      </p:pic>
      <p:pic>
        <p:nvPicPr>
          <p:cNvPr id="9" name="8 Imagen" descr="C:\Users\Usuario\Desktop\lat3.jpeg"/>
          <p:cNvPicPr/>
          <p:nvPr/>
        </p:nvPicPr>
        <p:blipFill rotWithShape="1">
          <a:blip r:embed="rId5">
            <a:extLst>
              <a:ext uri="{28A0092B-C50C-407E-A947-70E740481C1C}">
                <a14:useLocalDpi xmlns:a14="http://schemas.microsoft.com/office/drawing/2010/main" val="0"/>
              </a:ext>
            </a:extLst>
          </a:blip>
          <a:srcRect t="10955" r="2439"/>
          <a:stretch/>
        </p:blipFill>
        <p:spPr bwMode="auto">
          <a:xfrm>
            <a:off x="4161324" y="772029"/>
            <a:ext cx="5472196" cy="3418747"/>
          </a:xfrm>
          <a:prstGeom prst="rect">
            <a:avLst/>
          </a:prstGeom>
          <a:noFill/>
          <a:ln w="6350">
            <a:solidFill>
              <a:schemeClr val="tx1"/>
            </a:solidFill>
          </a:ln>
          <a:extLst>
            <a:ext uri="{53640926-AAD7-44D8-BBD7-CCE9431645EC}">
              <a14:shadowObscured xmlns:a14="http://schemas.microsoft.com/office/drawing/2010/main"/>
            </a:ext>
          </a:extLst>
        </p:spPr>
      </p:pic>
      <p:sp>
        <p:nvSpPr>
          <p:cNvPr id="12" name="Rectángulo 11"/>
          <p:cNvSpPr/>
          <p:nvPr/>
        </p:nvSpPr>
        <p:spPr>
          <a:xfrm>
            <a:off x="7473280" y="4581128"/>
            <a:ext cx="2432720" cy="2233080"/>
          </a:xfrm>
          <a:prstGeom prst="rect">
            <a:avLst/>
          </a:prstGeom>
          <a:blipFill dpi="0" rotWithShape="1">
            <a:blip r:embed="rId6">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27261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2856261" y="4747858"/>
            <a:ext cx="4836537"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7" name="6 Rectángulo"/>
          <p:cNvSpPr/>
          <p:nvPr/>
        </p:nvSpPr>
        <p:spPr>
          <a:xfrm>
            <a:off x="428498" y="3068960"/>
            <a:ext cx="8892988"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4" name="3 CuadroTexto"/>
          <p:cNvSpPr txBox="1"/>
          <p:nvPr/>
        </p:nvSpPr>
        <p:spPr>
          <a:xfrm>
            <a:off x="178133" y="1250630"/>
            <a:ext cx="2830903"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Variograma Experimental </a:t>
            </a:r>
            <a:endParaRPr lang="es-EC" b="1" dirty="0">
              <a:latin typeface="Times New Roman" panose="02020603050405020304" pitchFamily="18" charset="0"/>
              <a:cs typeface="Times New Roman" panose="02020603050405020304" pitchFamily="18" charset="0"/>
            </a:endParaRPr>
          </a:p>
        </p:txBody>
      </p:sp>
      <p:sp>
        <p:nvSpPr>
          <p:cNvPr id="5" name="4 Rectángulo"/>
          <p:cNvSpPr/>
          <p:nvPr/>
        </p:nvSpPr>
        <p:spPr>
          <a:xfrm>
            <a:off x="124849" y="1619962"/>
            <a:ext cx="9517057" cy="830997"/>
          </a:xfrm>
          <a:prstGeom prst="rect">
            <a:avLst/>
          </a:prstGeom>
        </p:spPr>
        <p:txBody>
          <a:bodyPr wrap="square">
            <a:spAutoFit/>
          </a:bodyPr>
          <a:lstStyle/>
          <a:p>
            <a:pPr marL="285750" indent="-285750" algn="just">
              <a:buFont typeface="Arial" panose="020B0604020202020204" pitchFamily="34" charset="0"/>
              <a:buChar char="•"/>
            </a:pPr>
            <a:r>
              <a:rPr lang="es-ES" sz="1600" dirty="0">
                <a:latin typeface="Times New Roman" pitchFamily="18" charset="0"/>
                <a:cs typeface="Times New Roman" pitchFamily="18" charset="0"/>
              </a:rPr>
              <a:t>S</a:t>
            </a:r>
            <a:r>
              <a:rPr lang="es-ES" sz="1600" dirty="0" smtClean="0">
                <a:latin typeface="Times New Roman" pitchFamily="18" charset="0"/>
                <a:cs typeface="Times New Roman" pitchFamily="18" charset="0"/>
              </a:rPr>
              <a:t>e construye el variograma experimental, bajo el supuesto </a:t>
            </a:r>
            <a:r>
              <a:rPr lang="es-ES" sz="1600" dirty="0">
                <a:latin typeface="Times New Roman" pitchFamily="18" charset="0"/>
                <a:cs typeface="Times New Roman" pitchFamily="18" charset="0"/>
              </a:rPr>
              <a:t>de isotropía. </a:t>
            </a:r>
            <a:endParaRPr lang="es-ES" sz="1600" dirty="0" smtClean="0">
              <a:latin typeface="Times New Roman" pitchFamily="18" charset="0"/>
              <a:cs typeface="Times New Roman" pitchFamily="18" charset="0"/>
            </a:endParaRPr>
          </a:p>
          <a:p>
            <a:pPr marL="285750" indent="-285750" algn="just">
              <a:buFont typeface="Arial" panose="020B0604020202020204" pitchFamily="34" charset="0"/>
              <a:buChar char="•"/>
            </a:pPr>
            <a:r>
              <a:rPr lang="es-ES" sz="1600" dirty="0" smtClean="0">
                <a:latin typeface="Times New Roman" pitchFamily="18" charset="0"/>
                <a:cs typeface="Times New Roman" pitchFamily="18" charset="0"/>
              </a:rPr>
              <a:t>Selección </a:t>
            </a:r>
            <a:r>
              <a:rPr lang="es-ES" sz="1600" dirty="0">
                <a:latin typeface="Times New Roman" pitchFamily="18" charset="0"/>
                <a:cs typeface="Times New Roman" pitchFamily="18" charset="0"/>
              </a:rPr>
              <a:t>de los </a:t>
            </a:r>
            <a:r>
              <a:rPr lang="es-ES" sz="1600" dirty="0" smtClean="0">
                <a:latin typeface="Times New Roman" pitchFamily="18" charset="0"/>
                <a:cs typeface="Times New Roman" pitchFamily="18" charset="0"/>
              </a:rPr>
              <a:t>valores </a:t>
            </a:r>
            <a:r>
              <a:rPr lang="es-ES" sz="1600" dirty="0">
                <a:latin typeface="Times New Roman" pitchFamily="18" charset="0"/>
                <a:cs typeface="Times New Roman" pitchFamily="18" charset="0"/>
              </a:rPr>
              <a:t>de los </a:t>
            </a:r>
            <a:r>
              <a:rPr lang="es-ES" sz="1600" dirty="0" smtClean="0">
                <a:latin typeface="Times New Roman" pitchFamily="18" charset="0"/>
                <a:cs typeface="Times New Roman" pitchFamily="18" charset="0"/>
              </a:rPr>
              <a:t>parámetros para su construcción: </a:t>
            </a:r>
            <a:r>
              <a:rPr lang="es-ES" sz="1600" dirty="0">
                <a:latin typeface="Times New Roman" pitchFamily="18" charset="0"/>
                <a:cs typeface="Times New Roman" pitchFamily="18" charset="0"/>
              </a:rPr>
              <a:t>la distancia de paso (lag), número de pasos (número de lags) y tolerancia. </a:t>
            </a:r>
            <a:endParaRPr lang="es-EC" sz="1600" dirty="0">
              <a:latin typeface="Times New Roman" pitchFamily="18" charset="0"/>
              <a:cs typeface="Times New Roman" pitchFamily="18" charset="0"/>
            </a:endParaRPr>
          </a:p>
        </p:txBody>
      </p:sp>
      <p:sp>
        <p:nvSpPr>
          <p:cNvPr id="6" name="5 Rectángulo"/>
          <p:cNvSpPr/>
          <p:nvPr/>
        </p:nvSpPr>
        <p:spPr>
          <a:xfrm>
            <a:off x="194472" y="2720172"/>
            <a:ext cx="9361040" cy="1323439"/>
          </a:xfrm>
          <a:prstGeom prst="rect">
            <a:avLst/>
          </a:prstGeom>
        </p:spPr>
        <p:txBody>
          <a:bodyPr wrap="square">
            <a:spAutoFit/>
          </a:bodyPr>
          <a:lstStyle/>
          <a:p>
            <a:r>
              <a:rPr lang="es-ES" sz="1600" dirty="0">
                <a:latin typeface="Times New Roman" pitchFamily="18" charset="0"/>
                <a:cs typeface="Times New Roman" pitchFamily="18" charset="0"/>
              </a:rPr>
              <a:t>Alfaro (2007) establece la siguiente regla</a:t>
            </a:r>
            <a:r>
              <a:rPr lang="es-ES" sz="1600" dirty="0" smtClean="0">
                <a:latin typeface="Times New Roman" pitchFamily="18" charset="0"/>
                <a:cs typeface="Times New Roman" pitchFamily="18" charset="0"/>
              </a:rPr>
              <a:t>:</a:t>
            </a:r>
          </a:p>
          <a:p>
            <a:endParaRPr lang="es-EC" sz="1600" dirty="0">
              <a:latin typeface="Times New Roman" pitchFamily="18" charset="0"/>
              <a:cs typeface="Times New Roman" pitchFamily="18" charset="0"/>
            </a:endParaRPr>
          </a:p>
          <a:p>
            <a:pPr algn="ctr"/>
            <a:r>
              <a:rPr lang="es-ES" sz="1600" dirty="0">
                <a:latin typeface="Times New Roman" pitchFamily="18" charset="0"/>
                <a:cs typeface="Times New Roman" pitchFamily="18" charset="0"/>
              </a:rPr>
              <a:t>"Un variograma γ (h) es significativo hasta una distancia </a:t>
            </a:r>
            <a:r>
              <a:rPr lang="es-ES" sz="1600" i="1" dirty="0">
                <a:latin typeface="Times New Roman" pitchFamily="18" charset="0"/>
                <a:cs typeface="Times New Roman" pitchFamily="18" charset="0"/>
              </a:rPr>
              <a:t>d</a:t>
            </a:r>
            <a:r>
              <a:rPr lang="es-ES" sz="1600" dirty="0">
                <a:latin typeface="Times New Roman" pitchFamily="18" charset="0"/>
                <a:cs typeface="Times New Roman" pitchFamily="18" charset="0"/>
              </a:rPr>
              <a:t> igual a la mitad de la dimensión del campo en la dirección de h".</a:t>
            </a:r>
            <a:endParaRPr lang="es-EC" sz="1600" dirty="0">
              <a:latin typeface="Times New Roman" pitchFamily="18" charset="0"/>
              <a:cs typeface="Times New Roman" pitchFamily="18" charset="0"/>
            </a:endParaRPr>
          </a:p>
          <a:p>
            <a:pPr algn="ctr"/>
            <a:r>
              <a:rPr lang="es-ES" sz="1600" dirty="0" smtClean="0"/>
              <a:t> </a:t>
            </a:r>
            <a:endParaRPr lang="es-EC" sz="1600" dirty="0"/>
          </a:p>
        </p:txBody>
      </p:sp>
      <p:sp>
        <p:nvSpPr>
          <p:cNvPr id="8" name="7 Rectángulo"/>
          <p:cNvSpPr/>
          <p:nvPr/>
        </p:nvSpPr>
        <p:spPr>
          <a:xfrm>
            <a:off x="263973" y="4243802"/>
            <a:ext cx="6240639" cy="338554"/>
          </a:xfrm>
          <a:prstGeom prst="rect">
            <a:avLst/>
          </a:prstGeom>
        </p:spPr>
        <p:txBody>
          <a:bodyPr wrap="square">
            <a:spAutoFit/>
          </a:bodyPr>
          <a:lstStyle/>
          <a:p>
            <a:r>
              <a:rPr lang="es-ES" sz="1600" dirty="0">
                <a:latin typeface="Times New Roman" pitchFamily="18" charset="0"/>
                <a:cs typeface="Times New Roman" pitchFamily="18" charset="0"/>
              </a:rPr>
              <a:t>Bajo esta condición se considera la siguiente proposición para la solución:</a:t>
            </a:r>
            <a:endParaRPr lang="es-EC" sz="1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8 Rectángulo"/>
              <p:cNvSpPr/>
              <p:nvPr/>
            </p:nvSpPr>
            <p:spPr>
              <a:xfrm>
                <a:off x="3504333" y="4934358"/>
                <a:ext cx="3931771" cy="491096"/>
              </a:xfrm>
              <a:prstGeom prst="rect">
                <a:avLst/>
              </a:prstGeom>
            </p:spPr>
            <p:txBody>
              <a:bodyPr wrap="none">
                <a:spAutoFit/>
              </a:bodyPr>
              <a:lstStyle/>
              <a:p>
                <a:r>
                  <a:rPr lang="es-ES" dirty="0"/>
                  <a:t> </a:t>
                </a:r>
                <a14:m>
                  <m:oMath xmlns:m="http://schemas.openxmlformats.org/officeDocument/2006/math">
                    <m:sSub>
                      <m:sSubPr>
                        <m:ctrlPr>
                          <a:rPr lang="es-EC" i="1">
                            <a:latin typeface="Cambria Math" panose="02040503050406030204" pitchFamily="18" charset="0"/>
                          </a:rPr>
                        </m:ctrlPr>
                      </m:sSubPr>
                      <m:e>
                        <m:r>
                          <a:rPr lang="es-ES" i="1">
                            <a:latin typeface="Cambria Math"/>
                          </a:rPr>
                          <m:t>  </m:t>
                        </m:r>
                        <m:r>
                          <a:rPr lang="es-ES" i="1">
                            <a:latin typeface="Cambria Math"/>
                          </a:rPr>
                          <m:t>𝑙𝑎𝑔</m:t>
                        </m:r>
                      </m:e>
                      <m:sub>
                        <m:r>
                          <a:rPr lang="es-ES" i="1">
                            <a:latin typeface="Cambria Math"/>
                          </a:rPr>
                          <m:t>𝑡𝑎𝑚𝑎</m:t>
                        </m:r>
                        <m:r>
                          <a:rPr lang="es-ES">
                            <a:latin typeface="Cambria Math"/>
                          </a:rPr>
                          <m:t>ñ</m:t>
                        </m:r>
                        <m:r>
                          <a:rPr lang="es-ES" i="1">
                            <a:latin typeface="Cambria Math"/>
                          </a:rPr>
                          <m:t>𝑜</m:t>
                        </m:r>
                        <m:r>
                          <a:rPr lang="es-ES" i="1">
                            <a:latin typeface="Cambria Math"/>
                          </a:rPr>
                          <m:t> </m:t>
                        </m:r>
                      </m:sub>
                    </m:sSub>
                    <m:r>
                      <a:rPr lang="es-ES" i="1">
                        <a:latin typeface="Cambria Math"/>
                      </a:rPr>
                      <m:t>∗</m:t>
                    </m:r>
                    <m:sSub>
                      <m:sSubPr>
                        <m:ctrlPr>
                          <a:rPr lang="es-EC" i="1">
                            <a:latin typeface="Cambria Math" panose="02040503050406030204" pitchFamily="18" charset="0"/>
                          </a:rPr>
                        </m:ctrlPr>
                      </m:sSubPr>
                      <m:e>
                        <m:r>
                          <a:rPr lang="es-ES" i="1">
                            <a:latin typeface="Cambria Math"/>
                          </a:rPr>
                          <m:t>𝑙𝑎𝑔</m:t>
                        </m:r>
                      </m:e>
                      <m:sub>
                        <m:r>
                          <a:rPr lang="es-ES" i="1">
                            <a:latin typeface="Cambria Math"/>
                          </a:rPr>
                          <m:t>𝑛</m:t>
                        </m:r>
                        <m:r>
                          <a:rPr lang="es-ES" i="1">
                            <a:latin typeface="Cambria Math"/>
                          </a:rPr>
                          <m:t>ú</m:t>
                        </m:r>
                        <m:r>
                          <a:rPr lang="es-ES" i="1">
                            <a:latin typeface="Cambria Math"/>
                          </a:rPr>
                          <m:t>𝑚𝑒𝑟𝑜</m:t>
                        </m:r>
                      </m:sub>
                    </m:sSub>
                    <m:r>
                      <a:rPr lang="es-ES" i="1">
                        <a:latin typeface="Cambria Math"/>
                      </a:rPr>
                      <m:t>=</m:t>
                    </m:r>
                    <m:f>
                      <m:fPr>
                        <m:ctrlPr>
                          <a:rPr lang="es-EC" i="1">
                            <a:latin typeface="Cambria Math" panose="02040503050406030204" pitchFamily="18" charset="0"/>
                          </a:rPr>
                        </m:ctrlPr>
                      </m:fPr>
                      <m:num>
                        <m:r>
                          <a:rPr lang="es-ES" i="1">
                            <a:latin typeface="Cambria Math"/>
                          </a:rPr>
                          <m:t>1</m:t>
                        </m:r>
                      </m:num>
                      <m:den>
                        <m:r>
                          <a:rPr lang="es-ES" i="1">
                            <a:latin typeface="Cambria Math"/>
                          </a:rPr>
                          <m:t>2</m:t>
                        </m:r>
                      </m:den>
                    </m:f>
                    <m:sSub>
                      <m:sSubPr>
                        <m:ctrlPr>
                          <a:rPr lang="es-EC" i="1">
                            <a:latin typeface="Cambria Math" panose="02040503050406030204" pitchFamily="18" charset="0"/>
                          </a:rPr>
                        </m:ctrlPr>
                      </m:sSubPr>
                      <m:e>
                        <m:r>
                          <a:rPr lang="es-ES" i="1">
                            <a:latin typeface="Cambria Math"/>
                          </a:rPr>
                          <m:t>𝑑</m:t>
                        </m:r>
                      </m:e>
                      <m:sub>
                        <m:r>
                          <a:rPr lang="es-ES" i="1">
                            <a:latin typeface="Cambria Math"/>
                          </a:rPr>
                          <m:t>𝑚</m:t>
                        </m:r>
                        <m:r>
                          <a:rPr lang="es-ES" i="1">
                            <a:latin typeface="Cambria Math"/>
                          </a:rPr>
                          <m:t>á</m:t>
                        </m:r>
                        <m:r>
                          <a:rPr lang="es-ES" i="1">
                            <a:latin typeface="Cambria Math"/>
                          </a:rPr>
                          <m:t>𝑥𝑖𝑚𝑎</m:t>
                        </m:r>
                      </m:sub>
                    </m:sSub>
                  </m:oMath>
                </a14:m>
                <a:r>
                  <a:rPr lang="es-ES" dirty="0"/>
                  <a:t> </a:t>
                </a:r>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3504333" y="4934358"/>
                <a:ext cx="3931771" cy="491096"/>
              </a:xfrm>
              <a:prstGeom prst="rect">
                <a:avLst/>
              </a:prstGeom>
              <a:blipFill rotWithShape="1">
                <a:blip r:embed="rId2"/>
                <a:stretch>
                  <a:fillRect/>
                </a:stretch>
              </a:blipFill>
            </p:spPr>
            <p:txBody>
              <a:bodyPr/>
              <a:lstStyle/>
              <a:p>
                <a:r>
                  <a:rPr lang="en-US">
                    <a:noFill/>
                  </a:rPr>
                  <a:t> </a:t>
                </a:r>
              </a:p>
            </p:txBody>
          </p:sp>
        </mc:Fallback>
      </mc:AlternateContent>
      <p:sp>
        <p:nvSpPr>
          <p:cNvPr id="11" name="2 Título"/>
          <p:cNvSpPr txBox="1">
            <a:spLocks/>
          </p:cNvSpPr>
          <p:nvPr/>
        </p:nvSpPr>
        <p:spPr>
          <a:xfrm>
            <a:off x="194472" y="147990"/>
            <a:ext cx="4178424"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3"/>
            <a:r>
              <a:rPr lang="es-ES" sz="2400" b="1" kern="0" dirty="0" smtClean="0">
                <a:solidFill>
                  <a:schemeClr val="tx1"/>
                </a:solidFill>
                <a:latin typeface="Times New Roman" pitchFamily="18" charset="0"/>
                <a:cs typeface="Times New Roman" pitchFamily="18" charset="0"/>
              </a:rPr>
              <a:t>Análisis Estructural</a:t>
            </a:r>
            <a:endParaRPr lang="es-EC" sz="2400" kern="0" dirty="0">
              <a:solidFill>
                <a:schemeClr val="tx1"/>
              </a:solidFill>
              <a:latin typeface="Times New Roman" pitchFamily="18" charset="0"/>
              <a:cs typeface="Times New Roman" pitchFamily="18" charset="0"/>
            </a:endParaRPr>
          </a:p>
        </p:txBody>
      </p:sp>
      <p:sp>
        <p:nvSpPr>
          <p:cNvPr id="12" name="Pentágono 11"/>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473280" y="4581128"/>
            <a:ext cx="2432720" cy="2233080"/>
          </a:xfrm>
          <a:prstGeom prst="rect">
            <a:avLst/>
          </a:prstGeom>
          <a:blipFill dpi="0" rotWithShape="1">
            <a:blip r:embed="rId4">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60831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2100" y="159675"/>
            <a:ext cx="187220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Distancia del lag</a:t>
            </a:r>
            <a:endParaRPr lang="en-US" b="1" dirty="0">
              <a:latin typeface="Times New Roman" panose="02020603050405020304" pitchFamily="18" charset="0"/>
              <a:cs typeface="Times New Roman" panose="02020603050405020304" pitchFamily="18" charset="0"/>
            </a:endParaRPr>
          </a:p>
        </p:txBody>
      </p:sp>
      <p:sp>
        <p:nvSpPr>
          <p:cNvPr id="3" name="2 CuadroTexto"/>
          <p:cNvSpPr txBox="1"/>
          <p:nvPr/>
        </p:nvSpPr>
        <p:spPr>
          <a:xfrm>
            <a:off x="556361" y="5098540"/>
            <a:ext cx="187220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Número de lags</a:t>
            </a:r>
            <a:endParaRPr lang="en-US" b="1"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5773711" y="5098540"/>
            <a:ext cx="244827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Tolerancia en distancia</a:t>
            </a:r>
            <a:endParaRPr lang="en-US" b="1" dirty="0">
              <a:latin typeface="Times New Roman" panose="02020603050405020304" pitchFamily="18" charset="0"/>
              <a:cs typeface="Times New Roman" panose="02020603050405020304" pitchFamily="18" charset="0"/>
            </a:endParaRPr>
          </a:p>
        </p:txBody>
      </p:sp>
      <p:pic>
        <p:nvPicPr>
          <p:cNvPr id="6" name="5 Imagen"/>
          <p:cNvPicPr/>
          <p:nvPr/>
        </p:nvPicPr>
        <p:blipFill rotWithShape="1">
          <a:blip r:embed="rId2">
            <a:extLst>
              <a:ext uri="{28A0092B-C50C-407E-A947-70E740481C1C}">
                <a14:useLocalDpi xmlns:a14="http://schemas.microsoft.com/office/drawing/2010/main" val="0"/>
              </a:ext>
            </a:extLst>
          </a:blip>
          <a:srcRect l="29851" t="17753" r="31128" b="10145"/>
          <a:stretch/>
        </p:blipFill>
        <p:spPr bwMode="auto">
          <a:xfrm>
            <a:off x="467845" y="2369205"/>
            <a:ext cx="2494585" cy="2407622"/>
          </a:xfrm>
          <a:prstGeom prst="rect">
            <a:avLst/>
          </a:prstGeom>
          <a:ln w="6350">
            <a:solidFill>
              <a:schemeClr val="tx1"/>
            </a:solidFill>
          </a:ln>
          <a:extLst>
            <a:ext uri="{53640926-AAD7-44D8-BBD7-CCE9431645EC}">
              <a14:shadowObscured xmlns:a14="http://schemas.microsoft.com/office/drawing/2010/main"/>
            </a:ext>
          </a:extLst>
        </p:spPr>
      </p:pic>
      <p:pic>
        <p:nvPicPr>
          <p:cNvPr id="7" name="6 Imagen"/>
          <p:cNvPicPr/>
          <p:nvPr/>
        </p:nvPicPr>
        <p:blipFill rotWithShape="1">
          <a:blip r:embed="rId3">
            <a:extLst>
              <a:ext uri="{28A0092B-C50C-407E-A947-70E740481C1C}">
                <a14:useLocalDpi xmlns:a14="http://schemas.microsoft.com/office/drawing/2010/main" val="0"/>
              </a:ext>
            </a:extLst>
          </a:blip>
          <a:srcRect l="29873" t="18469" r="31147" b="9927"/>
          <a:stretch/>
        </p:blipFill>
        <p:spPr bwMode="auto">
          <a:xfrm>
            <a:off x="3608851" y="2369205"/>
            <a:ext cx="2448272" cy="2407622"/>
          </a:xfrm>
          <a:prstGeom prst="rect">
            <a:avLst/>
          </a:prstGeom>
          <a:ln w="6350">
            <a:solidFill>
              <a:schemeClr val="tx1"/>
            </a:solidFill>
          </a:ln>
          <a:extLst>
            <a:ext uri="{53640926-AAD7-44D8-BBD7-CCE9431645EC}">
              <a14:shadowObscured xmlns:a14="http://schemas.microsoft.com/office/drawing/2010/main"/>
            </a:ext>
          </a:extLst>
        </p:spPr>
      </p:pic>
      <p:pic>
        <p:nvPicPr>
          <p:cNvPr id="2050" name="Picture 2" descr="http://desktop.arcgis.com/en/desktop/latest/tools/spatial-statistics-toolbox/GUID-44631E02-01AF-4524-B552-4B4797876941-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869" y="1124744"/>
            <a:ext cx="4024225" cy="103488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p:nvPr/>
        </p:nvPicPr>
        <p:blipFill rotWithShape="1">
          <a:blip r:embed="rId5">
            <a:extLst>
              <a:ext uri="{28A0092B-C50C-407E-A947-70E740481C1C}">
                <a14:useLocalDpi xmlns:a14="http://schemas.microsoft.com/office/drawing/2010/main" val="0"/>
              </a:ext>
            </a:extLst>
          </a:blip>
          <a:srcRect l="29144" t="10044" r="29508" b="5714"/>
          <a:stretch/>
        </p:blipFill>
        <p:spPr bwMode="auto">
          <a:xfrm>
            <a:off x="6773705" y="2369205"/>
            <a:ext cx="2542112" cy="2407622"/>
          </a:xfrm>
          <a:prstGeom prst="rect">
            <a:avLst/>
          </a:prstGeom>
          <a:ln w="6350">
            <a:solidFill>
              <a:schemeClr val="tx1"/>
            </a:solidFill>
          </a:ln>
          <a:extLst>
            <a:ext uri="{53640926-AAD7-44D8-BBD7-CCE9431645EC}">
              <a14:shadowObscured xmlns:a14="http://schemas.microsoft.com/office/drawing/2010/main"/>
            </a:ext>
          </a:extLst>
        </p:spPr>
      </p:pic>
      <p:sp>
        <p:nvSpPr>
          <p:cNvPr id="10" name="9 Elipse"/>
          <p:cNvSpPr/>
          <p:nvPr/>
        </p:nvSpPr>
        <p:spPr>
          <a:xfrm>
            <a:off x="59070" y="174504"/>
            <a:ext cx="273030" cy="2520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10 Elipse"/>
          <p:cNvSpPr/>
          <p:nvPr/>
        </p:nvSpPr>
        <p:spPr>
          <a:xfrm>
            <a:off x="5472058" y="5157192"/>
            <a:ext cx="273030" cy="2520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p>
        </p:txBody>
      </p:sp>
      <p:sp>
        <p:nvSpPr>
          <p:cNvPr id="12" name="11 Elipse"/>
          <p:cNvSpPr/>
          <p:nvPr/>
        </p:nvSpPr>
        <p:spPr>
          <a:xfrm>
            <a:off x="59070" y="5157192"/>
            <a:ext cx="273030" cy="2520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p>
        </p:txBody>
      </p:sp>
      <p:sp>
        <p:nvSpPr>
          <p:cNvPr id="13" name="12 Rectángulo"/>
          <p:cNvSpPr/>
          <p:nvPr/>
        </p:nvSpPr>
        <p:spPr>
          <a:xfrm>
            <a:off x="52513" y="4809144"/>
            <a:ext cx="3172295" cy="400110"/>
          </a:xfrm>
          <a:prstGeom prst="rect">
            <a:avLst/>
          </a:prstGeom>
        </p:spPr>
        <p:txBody>
          <a:bodyPr wrap="square">
            <a:spAutoFit/>
          </a:bodyPr>
          <a:lstStyle/>
          <a:p>
            <a:r>
              <a:rPr lang="es-EC" sz="1000" b="1" dirty="0" smtClean="0">
                <a:latin typeface="Times New Roman" pitchFamily="18" charset="0"/>
                <a:cs typeface="Times New Roman" pitchFamily="18" charset="0"/>
              </a:rPr>
              <a:t>Figura 18</a:t>
            </a:r>
            <a:r>
              <a:rPr lang="es-ES" sz="1000" b="1" dirty="0" smtClean="0">
                <a:latin typeface="Times New Roman" pitchFamily="18" charset="0"/>
                <a:cs typeface="Times New Roman" pitchFamily="18" charset="0"/>
              </a:rPr>
              <a:t>. </a:t>
            </a:r>
            <a:r>
              <a:rPr lang="es-ES" sz="1000" b="1" dirty="0">
                <a:latin typeface="Times New Roman" pitchFamily="18" charset="0"/>
                <a:cs typeface="Times New Roman" pitchFamily="18" charset="0"/>
              </a:rPr>
              <a:t>Puntos de muestreo en el Ecuador continental</a:t>
            </a:r>
            <a:endParaRPr lang="es-EC" sz="1000" dirty="0">
              <a:latin typeface="Times New Roman" pitchFamily="18" charset="0"/>
              <a:cs typeface="Times New Roman" pitchFamily="18" charset="0"/>
            </a:endParaRPr>
          </a:p>
        </p:txBody>
      </p:sp>
      <p:sp>
        <p:nvSpPr>
          <p:cNvPr id="14" name="13 Rectángulo"/>
          <p:cNvSpPr/>
          <p:nvPr/>
        </p:nvSpPr>
        <p:spPr>
          <a:xfrm>
            <a:off x="3224808" y="4814153"/>
            <a:ext cx="3216358" cy="400110"/>
          </a:xfrm>
          <a:prstGeom prst="rect">
            <a:avLst/>
          </a:prstGeom>
        </p:spPr>
        <p:txBody>
          <a:bodyPr wrap="square">
            <a:spAutoFit/>
          </a:bodyPr>
          <a:lstStyle/>
          <a:p>
            <a:r>
              <a:rPr lang="es-ES" sz="1000" b="1" dirty="0" smtClean="0">
                <a:latin typeface="Times New Roman" pitchFamily="18" charset="0"/>
                <a:cs typeface="Times New Roman" pitchFamily="18" charset="0"/>
              </a:rPr>
              <a:t>Figura 19. Puntos </a:t>
            </a:r>
            <a:r>
              <a:rPr lang="es-ES" sz="1000" b="1" dirty="0">
                <a:latin typeface="Times New Roman" pitchFamily="18" charset="0"/>
                <a:cs typeface="Times New Roman" pitchFamily="18" charset="0"/>
              </a:rPr>
              <a:t>de muestreo sin agrupaciones (</a:t>
            </a:r>
            <a:r>
              <a:rPr lang="es-ES" sz="1000" b="1" dirty="0" err="1">
                <a:latin typeface="Times New Roman" pitchFamily="18" charset="0"/>
                <a:cs typeface="Times New Roman" pitchFamily="18" charset="0"/>
              </a:rPr>
              <a:t>clusters</a:t>
            </a:r>
            <a:r>
              <a:rPr lang="es-ES" sz="1000" b="1" dirty="0">
                <a:latin typeface="Times New Roman" pitchFamily="18" charset="0"/>
                <a:cs typeface="Times New Roman" pitchFamily="18" charset="0"/>
              </a:rPr>
              <a:t>)</a:t>
            </a:r>
            <a:endParaRPr lang="es-EC" sz="1000" dirty="0">
              <a:latin typeface="Times New Roman" pitchFamily="18" charset="0"/>
              <a:cs typeface="Times New Roman" pitchFamily="18" charset="0"/>
            </a:endParaRPr>
          </a:p>
        </p:txBody>
      </p:sp>
      <p:sp>
        <p:nvSpPr>
          <p:cNvPr id="15" name="14 Rectángulo"/>
          <p:cNvSpPr/>
          <p:nvPr/>
        </p:nvSpPr>
        <p:spPr>
          <a:xfrm>
            <a:off x="6456003" y="4806199"/>
            <a:ext cx="3177517" cy="400110"/>
          </a:xfrm>
          <a:prstGeom prst="rect">
            <a:avLst/>
          </a:prstGeom>
        </p:spPr>
        <p:txBody>
          <a:bodyPr wrap="square">
            <a:spAutoFit/>
          </a:bodyPr>
          <a:lstStyle/>
          <a:p>
            <a:r>
              <a:rPr lang="es-EC" sz="1000" b="1" dirty="0" smtClean="0">
                <a:latin typeface="Times New Roman" pitchFamily="18" charset="0"/>
                <a:cs typeface="Times New Roman" pitchFamily="18" charset="0"/>
              </a:rPr>
              <a:t>Figura 20</a:t>
            </a:r>
            <a:r>
              <a:rPr lang="es-ES" sz="1000" b="1" dirty="0" smtClean="0">
                <a:latin typeface="Times New Roman" pitchFamily="18" charset="0"/>
                <a:cs typeface="Times New Roman" pitchFamily="18" charset="0"/>
              </a:rPr>
              <a:t>. Test que </a:t>
            </a:r>
            <a:r>
              <a:rPr lang="es-ES" sz="1000" b="1" dirty="0">
                <a:latin typeface="Times New Roman" pitchFamily="18" charset="0"/>
                <a:cs typeface="Times New Roman" pitchFamily="18" charset="0"/>
              </a:rPr>
              <a:t>muestra la dispersión de los </a:t>
            </a:r>
            <a:r>
              <a:rPr lang="es-ES" sz="1000" b="1" dirty="0" smtClean="0">
                <a:latin typeface="Times New Roman" pitchFamily="18" charset="0"/>
                <a:cs typeface="Times New Roman" pitchFamily="18" charset="0"/>
              </a:rPr>
              <a:t>puntos.</a:t>
            </a:r>
            <a:endParaRPr lang="es-EC" sz="1000" dirty="0">
              <a:latin typeface="Times New Roman" pitchFamily="18" charset="0"/>
              <a:cs typeface="Times New Roman" pitchFamily="18" charset="0"/>
            </a:endParaRPr>
          </a:p>
        </p:txBody>
      </p:sp>
      <p:sp>
        <p:nvSpPr>
          <p:cNvPr id="8" name="7 CuadroTexto"/>
          <p:cNvSpPr txBox="1"/>
          <p:nvPr/>
        </p:nvSpPr>
        <p:spPr>
          <a:xfrm>
            <a:off x="236475" y="5661248"/>
            <a:ext cx="4500501" cy="584775"/>
          </a:xfrm>
          <a:prstGeom prst="rect">
            <a:avLst/>
          </a:prstGeom>
          <a:noFill/>
        </p:spPr>
        <p:txBody>
          <a:bodyPr wrap="square" rtlCol="0">
            <a:spAutoFit/>
          </a:bodyPr>
          <a:lstStyle/>
          <a:p>
            <a:pPr lvl="0"/>
            <a:r>
              <a:rPr lang="es-ES" sz="1600" dirty="0" smtClean="0">
                <a:latin typeface="Times New Roman" panose="02020603050405020304" pitchFamily="18" charset="0"/>
                <a:cs typeface="Times New Roman" panose="02020603050405020304" pitchFamily="18" charset="0"/>
              </a:rPr>
              <a:t>Un </a:t>
            </a:r>
            <a:r>
              <a:rPr lang="es-ES" sz="1600" dirty="0">
                <a:latin typeface="Times New Roman" panose="02020603050405020304" pitchFamily="18" charset="0"/>
                <a:cs typeface="Times New Roman" panose="02020603050405020304" pitchFamily="18" charset="0"/>
              </a:rPr>
              <a:t>mínimo de 10 </a:t>
            </a:r>
            <a:r>
              <a:rPr lang="es-ES" sz="1600" dirty="0" smtClean="0">
                <a:latin typeface="Times New Roman" panose="02020603050405020304" pitchFamily="18" charset="0"/>
                <a:cs typeface="Times New Roman" panose="02020603050405020304" pitchFamily="18" charset="0"/>
              </a:rPr>
              <a:t>lags determina </a:t>
            </a:r>
            <a:r>
              <a:rPr lang="es-ES" sz="1600" dirty="0">
                <a:latin typeface="Times New Roman" panose="02020603050405020304" pitchFamily="18" charset="0"/>
                <a:cs typeface="Times New Roman" panose="02020603050405020304" pitchFamily="18" charset="0"/>
              </a:rPr>
              <a:t>con precisión el rango y la meseta del </a:t>
            </a:r>
            <a:r>
              <a:rPr lang="es-ES" sz="1600" dirty="0" smtClean="0">
                <a:latin typeface="Times New Roman" panose="02020603050405020304" pitchFamily="18" charset="0"/>
                <a:cs typeface="Times New Roman" panose="02020603050405020304" pitchFamily="18" charset="0"/>
              </a:rPr>
              <a:t>semivariograma</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(Díaz, 2002)</a:t>
            </a:r>
            <a:endParaRPr lang="en-US" sz="1600" dirty="0">
              <a:latin typeface="Times New Roman" panose="02020603050405020304" pitchFamily="18" charset="0"/>
              <a:cs typeface="Times New Roman" panose="02020603050405020304" pitchFamily="18" charset="0"/>
            </a:endParaRPr>
          </a:p>
        </p:txBody>
      </p:sp>
      <p:sp>
        <p:nvSpPr>
          <p:cNvPr id="17" name="16 CuadroTexto"/>
          <p:cNvSpPr txBox="1"/>
          <p:nvPr/>
        </p:nvSpPr>
        <p:spPr>
          <a:xfrm>
            <a:off x="5133019" y="5815437"/>
            <a:ext cx="4500501" cy="338554"/>
          </a:xfrm>
          <a:prstGeom prst="rect">
            <a:avLst/>
          </a:prstGeom>
          <a:noFill/>
        </p:spPr>
        <p:txBody>
          <a:bodyPr wrap="square" rtlCol="0">
            <a:spAutoFit/>
          </a:bodyPr>
          <a:lstStyle/>
          <a:p>
            <a:pPr lvl="0"/>
            <a:r>
              <a:rPr lang="es-ES" sz="1600" dirty="0">
                <a:latin typeface="Times New Roman" panose="02020603050405020304" pitchFamily="18" charset="0"/>
                <a:cs typeface="Times New Roman" panose="02020603050405020304" pitchFamily="18" charset="0"/>
              </a:rPr>
              <a:t> ε = 0.5b, en que b es la distancia </a:t>
            </a:r>
            <a:r>
              <a:rPr lang="es-ES" sz="1600" dirty="0" smtClean="0">
                <a:latin typeface="Times New Roman" panose="02020603050405020304" pitchFamily="18" charset="0"/>
                <a:cs typeface="Times New Roman" panose="02020603050405020304" pitchFamily="18" charset="0"/>
              </a:rPr>
              <a:t>de paso (lag)</a:t>
            </a:r>
            <a:endParaRPr lang="en-US" sz="1600" dirty="0">
              <a:latin typeface="Times New Roman" panose="02020603050405020304" pitchFamily="18" charset="0"/>
              <a:cs typeface="Times New Roman" panose="02020603050405020304" pitchFamily="18" charset="0"/>
            </a:endParaRPr>
          </a:p>
        </p:txBody>
      </p:sp>
      <p:sp>
        <p:nvSpPr>
          <p:cNvPr id="5" name="4 CuadroTexto"/>
          <p:cNvSpPr txBox="1"/>
          <p:nvPr/>
        </p:nvSpPr>
        <p:spPr>
          <a:xfrm>
            <a:off x="236476" y="681669"/>
            <a:ext cx="9109012" cy="338554"/>
          </a:xfrm>
          <a:prstGeom prst="rect">
            <a:avLst/>
          </a:prstGeom>
          <a:noFill/>
        </p:spPr>
        <p:txBody>
          <a:bodyPr wrap="square" rtlCol="0">
            <a:spAutoFit/>
          </a:bodyPr>
          <a:lstStyle/>
          <a:p>
            <a:pPr algn="just"/>
            <a:r>
              <a:rPr lang="en-US" sz="1600" dirty="0" err="1" smtClean="0">
                <a:latin typeface="Times New Roman" panose="02020603050405020304" pitchFamily="18" charset="0"/>
                <a:cs typeface="Times New Roman" panose="02020603050405020304" pitchFamily="18" charset="0"/>
              </a:rPr>
              <a:t>Análisis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espacial</a:t>
            </a:r>
            <a:r>
              <a:rPr lang="en-US" sz="1600" dirty="0" smtClean="0">
                <a:latin typeface="Times New Roman" panose="02020603050405020304" pitchFamily="18" charset="0"/>
                <a:cs typeface="Times New Roman" panose="02020603050405020304" pitchFamily="18" charset="0"/>
              </a:rPr>
              <a:t> de la </a:t>
            </a:r>
            <a:r>
              <a:rPr lang="en-US" sz="1600" dirty="0" err="1" smtClean="0">
                <a:latin typeface="Times New Roman" panose="02020603050405020304" pitchFamily="18" charset="0"/>
                <a:cs typeface="Times New Roman" panose="02020603050405020304" pitchFamily="18" charset="0"/>
              </a:rPr>
              <a:t>distribución</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puntos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mediante</a:t>
            </a:r>
            <a:r>
              <a:rPr lang="en-US" sz="1600" dirty="0" smtClean="0">
                <a:latin typeface="Times New Roman" panose="02020603050405020304" pitchFamily="18" charset="0"/>
                <a:cs typeface="Times New Roman" panose="02020603050405020304" pitchFamily="18" charset="0"/>
              </a:rPr>
              <a:t> la </a:t>
            </a:r>
            <a:r>
              <a:rPr lang="en-US" sz="1600" dirty="0" err="1" smtClean="0">
                <a:latin typeface="Times New Roman" panose="02020603050405020304" pitchFamily="18" charset="0"/>
                <a:cs typeface="Times New Roman" panose="02020603050405020304" pitchFamily="18" charset="0"/>
              </a:rPr>
              <a:t>herramienta</a:t>
            </a:r>
            <a:r>
              <a:rPr lang="en-US" sz="1600" dirty="0" smtClean="0">
                <a:latin typeface="Times New Roman" panose="02020603050405020304" pitchFamily="18" charset="0"/>
                <a:cs typeface="Times New Roman" panose="02020603050405020304" pitchFamily="18" charset="0"/>
              </a:rPr>
              <a:t> “Average Mean Distance” (ARCGIS)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125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2567084" y="132138"/>
            <a:ext cx="4953000" cy="246221"/>
          </a:xfrm>
          <a:prstGeom prst="rect">
            <a:avLst/>
          </a:prstGeom>
        </p:spPr>
        <p:txBody>
          <a:bodyPr>
            <a:spAutoFit/>
          </a:bodyPr>
          <a:lstStyle/>
          <a:p>
            <a:r>
              <a:rPr lang="es-EC" sz="1000" b="1" dirty="0">
                <a:latin typeface="Times New Roman" pitchFamily="18" charset="0"/>
                <a:cs typeface="Times New Roman" pitchFamily="18" charset="0"/>
              </a:rPr>
              <a:t>Tabla 3 </a:t>
            </a:r>
            <a:r>
              <a:rPr lang="es-EC" sz="1000" b="1" dirty="0" smtClean="0">
                <a:latin typeface="Times New Roman" pitchFamily="18" charset="0"/>
                <a:cs typeface="Times New Roman" pitchFamily="18" charset="0"/>
              </a:rPr>
              <a:t>. Cálculo </a:t>
            </a:r>
            <a:r>
              <a:rPr lang="es-EC" sz="1000" b="1" dirty="0">
                <a:latin typeface="Times New Roman" pitchFamily="18" charset="0"/>
                <a:cs typeface="Times New Roman" pitchFamily="18" charset="0"/>
              </a:rPr>
              <a:t>del tamaño de lag adecuado</a:t>
            </a:r>
          </a:p>
        </p:txBody>
      </p:sp>
      <p:graphicFrame>
        <p:nvGraphicFramePr>
          <p:cNvPr id="8" name="7 Tabla"/>
          <p:cNvGraphicFramePr>
            <a:graphicFrameLocks noGrp="1"/>
          </p:cNvGraphicFramePr>
          <p:nvPr>
            <p:extLst>
              <p:ext uri="{D42A27DB-BD31-4B8C-83A1-F6EECF244321}">
                <p14:modId xmlns:p14="http://schemas.microsoft.com/office/powerpoint/2010/main" val="4031080016"/>
              </p:ext>
            </p:extLst>
          </p:nvPr>
        </p:nvGraphicFramePr>
        <p:xfrm>
          <a:off x="2567084" y="378359"/>
          <a:ext cx="4680520" cy="490728"/>
        </p:xfrm>
        <a:graphic>
          <a:graphicData uri="http://schemas.openxmlformats.org/drawingml/2006/table">
            <a:tbl>
              <a:tblPr firstRow="1" firstCol="1" bandRow="1">
                <a:tableStyleId>{9D7B26C5-4107-4FEC-AEDC-1716B250A1EF}</a:tableStyleId>
              </a:tblPr>
              <a:tblGrid>
                <a:gridCol w="1731591"/>
                <a:gridCol w="1343476"/>
                <a:gridCol w="110463"/>
                <a:gridCol w="1494990"/>
              </a:tblGrid>
              <a:tr h="161290">
                <a:tc>
                  <a:txBody>
                    <a:bodyPr/>
                    <a:lstStyle/>
                    <a:p>
                      <a:pPr algn="ctr">
                        <a:lnSpc>
                          <a:spcPct val="115000"/>
                        </a:lnSpc>
                        <a:spcAft>
                          <a:spcPts val="0"/>
                        </a:spcAft>
                      </a:pPr>
                      <a:r>
                        <a:rPr lang="es-EC" sz="1400" dirty="0">
                          <a:effectLst/>
                          <a:latin typeface="Times New Roman" panose="02020603050405020304" pitchFamily="18" charset="0"/>
                          <a:cs typeface="Times New Roman" panose="02020603050405020304" pitchFamily="18" charset="0"/>
                        </a:rPr>
                        <a:t>Distancia de lag (m)</a:t>
                      </a:r>
                      <a:endParaRPr lang="es-EC" sz="1400" dirty="0">
                        <a:solidFill>
                          <a:schemeClr val="tx1"/>
                        </a:solidFill>
                        <a:effectLst/>
                        <a:latin typeface="Times New Roman" pitchFamily="18" charset="0"/>
                        <a:ea typeface="Times New Roman"/>
                        <a:cs typeface="Times New Roman" pitchFamily="18" charset="0"/>
                      </a:endParaRPr>
                    </a:p>
                  </a:txBody>
                  <a:tcPr marL="74295" marR="74295" marT="0" marB="0"/>
                </a:tc>
                <a:tc gridSpan="2">
                  <a:txBody>
                    <a:bodyPr/>
                    <a:lstStyle/>
                    <a:p>
                      <a:pPr algn="ctr">
                        <a:lnSpc>
                          <a:spcPct val="115000"/>
                        </a:lnSpc>
                        <a:spcAft>
                          <a:spcPts val="0"/>
                        </a:spcAft>
                      </a:pPr>
                      <a:r>
                        <a:rPr lang="es-EC" sz="1400" dirty="0">
                          <a:effectLst/>
                          <a:latin typeface="Times New Roman" panose="02020603050405020304" pitchFamily="18" charset="0"/>
                          <a:cs typeface="Times New Roman" panose="02020603050405020304" pitchFamily="18" charset="0"/>
                        </a:rPr>
                        <a:t>Numero de lags</a:t>
                      </a:r>
                      <a:endParaRPr lang="es-EC" sz="1400" dirty="0">
                        <a:solidFill>
                          <a:schemeClr val="tx1"/>
                        </a:solidFill>
                        <a:effectLst/>
                        <a:latin typeface="Times New Roman" pitchFamily="18" charset="0"/>
                        <a:ea typeface="Times New Roman"/>
                        <a:cs typeface="Times New Roman" pitchFamily="18" charset="0"/>
                      </a:endParaRPr>
                    </a:p>
                  </a:txBody>
                  <a:tcPr marL="74295" marR="74295" marT="0" marB="0"/>
                </a:tc>
                <a:tc hMerge="1">
                  <a:txBody>
                    <a:bodyPr/>
                    <a:lstStyle/>
                    <a:p>
                      <a:endParaRPr lang="es-EC"/>
                    </a:p>
                  </a:txBody>
                  <a:tcPr/>
                </a:tc>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lag * n lag (m)</a:t>
                      </a:r>
                      <a:endParaRPr lang="es-EC" sz="1400">
                        <a:solidFill>
                          <a:schemeClr val="tx1"/>
                        </a:solidFill>
                        <a:effectLst/>
                        <a:latin typeface="Times New Roman" pitchFamily="18" charset="0"/>
                        <a:ea typeface="Times New Roman"/>
                        <a:cs typeface="Times New Roman" pitchFamily="18" charset="0"/>
                      </a:endParaRPr>
                    </a:p>
                  </a:txBody>
                  <a:tcPr marL="74295" marR="74295" marT="0" marB="0"/>
                </a:tc>
              </a:tr>
              <a:tr h="42545">
                <a:tc>
                  <a:txBody>
                    <a:bodyPr/>
                    <a:lstStyle/>
                    <a:p>
                      <a:pPr algn="ctr">
                        <a:lnSpc>
                          <a:spcPct val="115000"/>
                        </a:lnSpc>
                        <a:spcAft>
                          <a:spcPts val="0"/>
                        </a:spcAft>
                      </a:pPr>
                      <a:r>
                        <a:rPr lang="es-EC" sz="1400" b="0">
                          <a:effectLst/>
                          <a:latin typeface="Times New Roman" panose="02020603050405020304" pitchFamily="18" charset="0"/>
                          <a:cs typeface="Times New Roman" panose="02020603050405020304" pitchFamily="18" charset="0"/>
                        </a:rPr>
                        <a:t>32000</a:t>
                      </a:r>
                      <a:endParaRPr lang="es-EC" sz="1400" b="0">
                        <a:solidFill>
                          <a:schemeClr val="tx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400" b="0" dirty="0">
                          <a:effectLst/>
                          <a:latin typeface="Times New Roman" panose="02020603050405020304" pitchFamily="18" charset="0"/>
                          <a:cs typeface="Times New Roman" panose="02020603050405020304" pitchFamily="18" charset="0"/>
                        </a:rPr>
                        <a:t>10</a:t>
                      </a:r>
                      <a:endParaRPr lang="es-EC" sz="1400" b="0" dirty="0">
                        <a:solidFill>
                          <a:schemeClr val="tx1"/>
                        </a:solidFill>
                        <a:effectLst/>
                        <a:latin typeface="Times New Roman" pitchFamily="18" charset="0"/>
                        <a:ea typeface="Times New Roman"/>
                        <a:cs typeface="Times New Roman" pitchFamily="18" charset="0"/>
                      </a:endParaRPr>
                    </a:p>
                  </a:txBody>
                  <a:tcPr marL="74295" marR="74295" marT="0" marB="0"/>
                </a:tc>
                <a:tc gridSpan="2">
                  <a:txBody>
                    <a:bodyPr/>
                    <a:lstStyle/>
                    <a:p>
                      <a:pPr algn="ctr">
                        <a:lnSpc>
                          <a:spcPct val="115000"/>
                        </a:lnSpc>
                        <a:spcAft>
                          <a:spcPts val="0"/>
                        </a:spcAft>
                      </a:pPr>
                      <a:r>
                        <a:rPr lang="es-EC" sz="1400" b="0" dirty="0">
                          <a:effectLst/>
                          <a:latin typeface="Times New Roman" panose="02020603050405020304" pitchFamily="18" charset="0"/>
                          <a:cs typeface="Times New Roman" panose="02020603050405020304" pitchFamily="18" charset="0"/>
                        </a:rPr>
                        <a:t>320000</a:t>
                      </a:r>
                      <a:endParaRPr lang="es-EC" sz="1400" b="0" dirty="0">
                        <a:solidFill>
                          <a:schemeClr val="tx1"/>
                        </a:solidFill>
                        <a:effectLst/>
                        <a:latin typeface="Times New Roman" pitchFamily="18" charset="0"/>
                        <a:ea typeface="Times New Roman"/>
                        <a:cs typeface="Times New Roman" pitchFamily="18" charset="0"/>
                      </a:endParaRPr>
                    </a:p>
                  </a:txBody>
                  <a:tcPr marL="74295" marR="74295" marT="0" marB="0"/>
                </a:tc>
                <a:tc hMerge="1">
                  <a:txBody>
                    <a:bodyPr/>
                    <a:lstStyle/>
                    <a:p>
                      <a:endParaRPr lang="es-EC"/>
                    </a:p>
                  </a:txBody>
                  <a:tcPr/>
                </a:tc>
              </a:tr>
            </a:tbl>
          </a:graphicData>
        </a:graphic>
      </p:graphicFrame>
      <p:sp>
        <p:nvSpPr>
          <p:cNvPr id="5" name="4 Rectángulo"/>
          <p:cNvSpPr/>
          <p:nvPr/>
        </p:nvSpPr>
        <p:spPr>
          <a:xfrm>
            <a:off x="1995827" y="3655608"/>
            <a:ext cx="4110456" cy="246221"/>
          </a:xfrm>
          <a:prstGeom prst="rect">
            <a:avLst/>
          </a:prstGeom>
        </p:spPr>
        <p:txBody>
          <a:bodyPr wrap="square">
            <a:spAutoFit/>
          </a:bodyPr>
          <a:lstStyle/>
          <a:p>
            <a:r>
              <a:rPr lang="es-ES" sz="1000" b="1" dirty="0" smtClean="0">
                <a:latin typeface="Times New Roman" pitchFamily="18" charset="0"/>
                <a:cs typeface="Times New Roman" pitchFamily="18" charset="0"/>
              </a:rPr>
              <a:t>Figura 21. </a:t>
            </a:r>
            <a:r>
              <a:rPr lang="es-ES" sz="1000" b="1" dirty="0">
                <a:latin typeface="Times New Roman" pitchFamily="18" charset="0"/>
                <a:cs typeface="Times New Roman" pitchFamily="18" charset="0"/>
              </a:rPr>
              <a:t>Variograma Experimental </a:t>
            </a:r>
            <a:r>
              <a:rPr lang="es-ES" sz="1000" b="1" dirty="0" err="1">
                <a:latin typeface="Times New Roman" pitchFamily="18" charset="0"/>
                <a:cs typeface="Times New Roman" pitchFamily="18" charset="0"/>
              </a:rPr>
              <a:t>Omnidereccional</a:t>
            </a:r>
            <a:r>
              <a:rPr lang="es-ES" sz="1000" b="1" dirty="0">
                <a:latin typeface="Times New Roman" pitchFamily="18" charset="0"/>
                <a:cs typeface="Times New Roman" pitchFamily="18" charset="0"/>
              </a:rPr>
              <a:t> - Variable </a:t>
            </a:r>
            <a:r>
              <a:rPr lang="es-EC" sz="1000" b="1" dirty="0">
                <a:latin typeface="Times New Roman" pitchFamily="18" charset="0"/>
                <a:cs typeface="Times New Roman" pitchFamily="18" charset="0"/>
              </a:rPr>
              <a:t>△φ</a:t>
            </a:r>
            <a:endParaRPr lang="es-EC" sz="1000" dirty="0">
              <a:latin typeface="Times New Roman" pitchFamily="18" charset="0"/>
              <a:cs typeface="Times New Roman" pitchFamily="18" charset="0"/>
            </a:endParaRPr>
          </a:p>
        </p:txBody>
      </p:sp>
      <p:sp>
        <p:nvSpPr>
          <p:cNvPr id="6" name="5 Rectángulo"/>
          <p:cNvSpPr/>
          <p:nvPr/>
        </p:nvSpPr>
        <p:spPr>
          <a:xfrm>
            <a:off x="1784648" y="6487435"/>
            <a:ext cx="3987099"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22. </a:t>
            </a:r>
            <a:r>
              <a:rPr lang="es-ES" sz="1000" b="1" dirty="0">
                <a:latin typeface="Times New Roman" pitchFamily="18" charset="0"/>
                <a:cs typeface="Times New Roman" pitchFamily="18" charset="0"/>
              </a:rPr>
              <a:t>Nube </a:t>
            </a:r>
            <a:r>
              <a:rPr lang="es-ES" sz="1000" b="1" dirty="0" err="1">
                <a:latin typeface="Times New Roman" pitchFamily="18" charset="0"/>
                <a:cs typeface="Times New Roman" pitchFamily="18" charset="0"/>
              </a:rPr>
              <a:t>Variográfica</a:t>
            </a:r>
            <a:r>
              <a:rPr lang="es-ES" sz="1000" b="1" dirty="0">
                <a:latin typeface="Times New Roman" pitchFamily="18" charset="0"/>
                <a:cs typeface="Times New Roman" pitchFamily="18" charset="0"/>
              </a:rPr>
              <a:t> de la variable desplazamiento de latitud</a:t>
            </a:r>
            <a:endParaRPr lang="es-EC" sz="1000" dirty="0">
              <a:latin typeface="Times New Roman" pitchFamily="18" charset="0"/>
              <a:cs typeface="Times New Roman" pitchFamily="18" charset="0"/>
            </a:endParaRPr>
          </a:p>
        </p:txBody>
      </p:sp>
      <p:pic>
        <p:nvPicPr>
          <p:cNvPr id="9" name="8 Imagen" descr="C:\Users\Usuario\Desktop\GRAFICOS\Rplot04.jpeg"/>
          <p:cNvPicPr/>
          <p:nvPr/>
        </p:nvPicPr>
        <p:blipFill rotWithShape="1">
          <a:blip r:embed="rId3">
            <a:extLst>
              <a:ext uri="{28A0092B-C50C-407E-A947-70E740481C1C}">
                <a14:useLocalDpi xmlns:a14="http://schemas.microsoft.com/office/drawing/2010/main" val="0"/>
              </a:ext>
            </a:extLst>
          </a:blip>
          <a:srcRect t="10595" b="8390"/>
          <a:stretch/>
        </p:blipFill>
        <p:spPr bwMode="auto">
          <a:xfrm>
            <a:off x="1784648" y="1052736"/>
            <a:ext cx="5976664" cy="2602872"/>
          </a:xfrm>
          <a:prstGeom prst="rect">
            <a:avLst/>
          </a:prstGeom>
          <a:noFill/>
          <a:ln w="6350">
            <a:solidFill>
              <a:schemeClr val="tx1"/>
            </a:solidFill>
          </a:ln>
          <a:extLst>
            <a:ext uri="{53640926-AAD7-44D8-BBD7-CCE9431645EC}">
              <a14:shadowObscured xmlns:a14="http://schemas.microsoft.com/office/drawing/2010/main"/>
            </a:ext>
          </a:extLst>
        </p:spPr>
      </p:pic>
      <p:pic>
        <p:nvPicPr>
          <p:cNvPr id="10" name="9 Imagen" descr="C:\Users\Usuario\Desktop\GRAFICOS\Rplot05.jpeg"/>
          <p:cNvPicPr/>
          <p:nvPr/>
        </p:nvPicPr>
        <p:blipFill rotWithShape="1">
          <a:blip r:embed="rId4">
            <a:extLst>
              <a:ext uri="{28A0092B-C50C-407E-A947-70E740481C1C}">
                <a14:useLocalDpi xmlns:a14="http://schemas.microsoft.com/office/drawing/2010/main" val="0"/>
              </a:ext>
            </a:extLst>
          </a:blip>
          <a:srcRect t="14197" b="7723"/>
          <a:stretch/>
        </p:blipFill>
        <p:spPr bwMode="auto">
          <a:xfrm>
            <a:off x="1784648" y="3969013"/>
            <a:ext cx="5976664" cy="2518422"/>
          </a:xfrm>
          <a:prstGeom prst="rect">
            <a:avLst/>
          </a:prstGeom>
          <a:noFill/>
          <a:ln w="63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738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160797" y="400946"/>
            <a:ext cx="5743880"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Ajuste del variograma experimental a un modelo teórico</a:t>
            </a:r>
            <a:endParaRPr lang="es-EC" b="1" dirty="0">
              <a:latin typeface="Times New Roman" pitchFamily="18" charset="0"/>
              <a:cs typeface="Times New Roman" pitchFamily="18" charset="0"/>
            </a:endParaRPr>
          </a:p>
        </p:txBody>
      </p:sp>
      <p:sp>
        <p:nvSpPr>
          <p:cNvPr id="4" name="3 Rectángulo"/>
          <p:cNvSpPr/>
          <p:nvPr/>
        </p:nvSpPr>
        <p:spPr>
          <a:xfrm>
            <a:off x="160797" y="908720"/>
            <a:ext cx="9240225" cy="830997"/>
          </a:xfrm>
          <a:prstGeom prst="rect">
            <a:avLst/>
          </a:prstGeom>
        </p:spPr>
        <p:txBody>
          <a:bodyPr wrap="square">
            <a:spAutoFit/>
          </a:bodyPr>
          <a:lstStyle/>
          <a:p>
            <a:r>
              <a:rPr lang="es-EC" sz="1600" dirty="0" smtClean="0">
                <a:latin typeface="Times New Roman" pitchFamily="18" charset="0"/>
                <a:cs typeface="Times New Roman" pitchFamily="18" charset="0"/>
              </a:rPr>
              <a:t>Es </a:t>
            </a:r>
            <a:r>
              <a:rPr lang="es-EC" sz="1600" dirty="0">
                <a:latin typeface="Times New Roman" pitchFamily="18" charset="0"/>
                <a:cs typeface="Times New Roman" pitchFamily="18" charset="0"/>
              </a:rPr>
              <a:t>importante  distinguir dos variogramas</a:t>
            </a:r>
            <a:r>
              <a:rPr lang="es-EC" sz="1600" dirty="0" smtClean="0">
                <a:latin typeface="Times New Roman" pitchFamily="18" charset="0"/>
                <a:cs typeface="Times New Roman" pitchFamily="18" charset="0"/>
              </a:rPr>
              <a:t>:</a:t>
            </a:r>
            <a:endParaRPr lang="es-EC" sz="1600" dirty="0">
              <a:latin typeface="Times New Roman" pitchFamily="18" charset="0"/>
              <a:cs typeface="Times New Roman" pitchFamily="18" charset="0"/>
            </a:endParaRPr>
          </a:p>
          <a:p>
            <a:pPr marL="342900" lvl="0" indent="-342900">
              <a:buFont typeface="Wingdings" pitchFamily="2" charset="2"/>
              <a:buChar char="§"/>
            </a:pPr>
            <a:r>
              <a:rPr lang="es-ES" sz="1600" dirty="0">
                <a:latin typeface="Times New Roman" pitchFamily="18" charset="0"/>
                <a:cs typeface="Times New Roman" pitchFamily="18" charset="0"/>
              </a:rPr>
              <a:t>El variograma experimental, calculado a partir de los datos</a:t>
            </a:r>
            <a:r>
              <a:rPr lang="es-ES" sz="1600" dirty="0" smtClean="0">
                <a:latin typeface="Times New Roman" pitchFamily="18" charset="0"/>
                <a:cs typeface="Times New Roman" pitchFamily="18" charset="0"/>
              </a:rPr>
              <a:t>.</a:t>
            </a:r>
            <a:endParaRPr lang="es-EC" sz="1600" dirty="0">
              <a:latin typeface="Times New Roman" pitchFamily="18" charset="0"/>
              <a:cs typeface="Times New Roman" pitchFamily="18" charset="0"/>
            </a:endParaRPr>
          </a:p>
          <a:p>
            <a:pPr marL="342900" lvl="0" indent="-342900">
              <a:buFont typeface="Wingdings" pitchFamily="2" charset="2"/>
              <a:buChar char="§"/>
            </a:pPr>
            <a:r>
              <a:rPr lang="es-ES" sz="1600" dirty="0">
                <a:latin typeface="Times New Roman" pitchFamily="18" charset="0"/>
                <a:cs typeface="Times New Roman" pitchFamily="18" charset="0"/>
              </a:rPr>
              <a:t>El variograma teórico, que corresponde a una ecuación que se ajusta al variograma experimental.</a:t>
            </a:r>
            <a:endParaRPr lang="es-EC" sz="1600" dirty="0">
              <a:latin typeface="Times New Roman" pitchFamily="18" charset="0"/>
              <a:cs typeface="Times New Roman" pitchFamily="18" charset="0"/>
            </a:endParaRPr>
          </a:p>
        </p:txBody>
      </p:sp>
      <p:sp>
        <p:nvSpPr>
          <p:cNvPr id="5" name="4 Rectángulo"/>
          <p:cNvSpPr/>
          <p:nvPr/>
        </p:nvSpPr>
        <p:spPr>
          <a:xfrm>
            <a:off x="1269221" y="2237655"/>
            <a:ext cx="703825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1600" dirty="0">
                <a:latin typeface="Times New Roman" pitchFamily="18" charset="0"/>
                <a:cs typeface="Times New Roman" pitchFamily="18" charset="0"/>
              </a:rPr>
              <a:t>Las estructuras básicas consideradas para el ajuste son: el efecto pepita, gaussiano, cubico, j-</a:t>
            </a:r>
            <a:r>
              <a:rPr lang="es-ES" sz="1600" dirty="0" err="1">
                <a:latin typeface="Times New Roman" pitchFamily="18" charset="0"/>
                <a:cs typeface="Times New Roman" pitchFamily="18" charset="0"/>
              </a:rPr>
              <a:t>bessel</a:t>
            </a:r>
            <a:r>
              <a:rPr lang="es-ES" sz="1600" dirty="0">
                <a:latin typeface="Times New Roman" pitchFamily="18" charset="0"/>
                <a:cs typeface="Times New Roman" pitchFamily="18" charset="0"/>
              </a:rPr>
              <a:t>, y de potencia. </a:t>
            </a:r>
            <a:endParaRPr lang="es-EC" sz="1600" dirty="0">
              <a:latin typeface="Times New Roman" pitchFamily="18" charset="0"/>
              <a:cs typeface="Times New Roman" pitchFamily="18" charset="0"/>
            </a:endParaRPr>
          </a:p>
        </p:txBody>
      </p:sp>
      <p:sp>
        <p:nvSpPr>
          <p:cNvPr id="7" name="6 Rectángulo"/>
          <p:cNvSpPr/>
          <p:nvPr/>
        </p:nvSpPr>
        <p:spPr>
          <a:xfrm>
            <a:off x="272480" y="6040679"/>
            <a:ext cx="5082565"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23. </a:t>
            </a:r>
            <a:r>
              <a:rPr lang="es-EC" sz="1000" b="1" dirty="0">
                <a:latin typeface="Times New Roman" pitchFamily="18" charset="0"/>
                <a:cs typeface="Times New Roman" pitchFamily="18" charset="0"/>
              </a:rPr>
              <a:t>Modelamiento de </a:t>
            </a:r>
            <a:r>
              <a:rPr lang="es-EC" sz="1000" b="1" dirty="0" err="1">
                <a:latin typeface="Times New Roman" pitchFamily="18" charset="0"/>
                <a:cs typeface="Times New Roman" pitchFamily="18" charset="0"/>
              </a:rPr>
              <a:t>Variograma</a:t>
            </a:r>
            <a:r>
              <a:rPr lang="es-EC" sz="1000" b="1" dirty="0">
                <a:latin typeface="Times New Roman" pitchFamily="18" charset="0"/>
                <a:cs typeface="Times New Roman" pitchFamily="18" charset="0"/>
              </a:rPr>
              <a:t> Experimental - </a:t>
            </a:r>
            <a:r>
              <a:rPr lang="es-ES" sz="1000" b="1" dirty="0">
                <a:latin typeface="Times New Roman" pitchFamily="18" charset="0"/>
                <a:cs typeface="Times New Roman" pitchFamily="18" charset="0"/>
              </a:rPr>
              <a:t>Variable </a:t>
            </a:r>
            <a:r>
              <a:rPr lang="es-EC" sz="1000" b="1" dirty="0" smtClean="0">
                <a:latin typeface="Times New Roman" pitchFamily="18" charset="0"/>
                <a:cs typeface="Times New Roman" pitchFamily="18" charset="0"/>
              </a:rPr>
              <a:t>△φ</a:t>
            </a:r>
            <a:endParaRPr lang="es-EC" sz="1000" dirty="0">
              <a:latin typeface="Times New Roman" pitchFamily="18" charset="0"/>
              <a:cs typeface="Times New Roman" pitchFamily="18" charset="0"/>
            </a:endParaRPr>
          </a:p>
        </p:txBody>
      </p:sp>
      <p:pic>
        <p:nvPicPr>
          <p:cNvPr id="8" name="7 Imagen" descr="C:\Users\Usuario\Desktop\GRAFICOS\Rplot07.jpeg"/>
          <p:cNvPicPr/>
          <p:nvPr/>
        </p:nvPicPr>
        <p:blipFill rotWithShape="1">
          <a:blip r:embed="rId3">
            <a:extLst>
              <a:ext uri="{28A0092B-C50C-407E-A947-70E740481C1C}">
                <a14:useLocalDpi xmlns:a14="http://schemas.microsoft.com/office/drawing/2010/main" val="0"/>
              </a:ext>
            </a:extLst>
          </a:blip>
          <a:srcRect t="11286" b="6216"/>
          <a:stretch/>
        </p:blipFill>
        <p:spPr bwMode="auto">
          <a:xfrm>
            <a:off x="272480" y="3140968"/>
            <a:ext cx="5616624" cy="2808312"/>
          </a:xfrm>
          <a:prstGeom prst="rect">
            <a:avLst/>
          </a:prstGeom>
          <a:noFill/>
          <a:ln w="6350">
            <a:solidFill>
              <a:schemeClr val="tx1"/>
            </a:solid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1226472801"/>
              </p:ext>
            </p:extLst>
          </p:nvPr>
        </p:nvGraphicFramePr>
        <p:xfrm>
          <a:off x="6071046" y="4005064"/>
          <a:ext cx="3553456" cy="1152128"/>
        </p:xfrm>
        <a:graphic>
          <a:graphicData uri="http://schemas.openxmlformats.org/drawingml/2006/table">
            <a:tbl>
              <a:tblPr firstRow="1" firstCol="1" bandRow="1">
                <a:tableStyleId>{D27102A9-8310-4765-A935-A1911B00CA55}</a:tableStyleId>
              </a:tblPr>
              <a:tblGrid>
                <a:gridCol w="826170"/>
                <a:gridCol w="1296144"/>
                <a:gridCol w="1431142"/>
              </a:tblGrid>
              <a:tr h="299887">
                <a:tc rowSpan="2">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Estructura </a:t>
                      </a:r>
                      <a:endParaRPr lang="es-EC" sz="1200" dirty="0">
                        <a:effectLst/>
                        <a:latin typeface="Times New Roman" panose="02020603050405020304" pitchFamily="18" charset="0"/>
                        <a:ea typeface="Times New Roman"/>
                        <a:cs typeface="Times New Roman" panose="02020603050405020304" pitchFamily="18" charset="0"/>
                      </a:endParaRPr>
                    </a:p>
                  </a:txBody>
                  <a:tcPr marL="48154" marR="48154" marT="0" marB="0" anchor="ctr"/>
                </a:tc>
                <a:tc gridSpan="2">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Parámetros</a:t>
                      </a:r>
                      <a:endParaRPr lang="es-EC" sz="1200">
                        <a:effectLst/>
                        <a:latin typeface="Times New Roman" panose="02020603050405020304" pitchFamily="18" charset="0"/>
                        <a:ea typeface="Times New Roman"/>
                        <a:cs typeface="Times New Roman" panose="02020603050405020304" pitchFamily="18" charset="0"/>
                      </a:endParaRPr>
                    </a:p>
                  </a:txBody>
                  <a:tcPr marL="48154" marR="48154" marT="0" marB="0" anchor="b"/>
                </a:tc>
                <a:tc hMerge="1">
                  <a:txBody>
                    <a:bodyPr/>
                    <a:lstStyle/>
                    <a:p>
                      <a:endParaRPr lang="es-EC"/>
                    </a:p>
                  </a:txBody>
                  <a:tcPr/>
                </a:tc>
              </a:tr>
              <a:tr h="552354">
                <a:tc vMerge="1">
                  <a:txBody>
                    <a:bodyPr/>
                    <a:lstStyle/>
                    <a:p>
                      <a:endParaRPr lang="es-EC"/>
                    </a:p>
                  </a:txBody>
                  <a:tcPr/>
                </a:tc>
                <a:tc>
                  <a:txBody>
                    <a:bodyPr/>
                    <a:lstStyle/>
                    <a:p>
                      <a:pPr algn="ctr">
                        <a:lnSpc>
                          <a:spcPct val="115000"/>
                        </a:lnSpc>
                        <a:spcAft>
                          <a:spcPts val="0"/>
                        </a:spcAft>
                      </a:pPr>
                      <a:r>
                        <a:rPr lang="es-EC" sz="1200" dirty="0" err="1">
                          <a:effectLst/>
                          <a:latin typeface="Times New Roman" panose="02020603050405020304" pitchFamily="18" charset="0"/>
                          <a:cs typeface="Times New Roman" panose="02020603050405020304" pitchFamily="18" charset="0"/>
                        </a:rPr>
                        <a:t>Sill</a:t>
                      </a:r>
                      <a:r>
                        <a:rPr lang="es-EC" sz="1200" dirty="0">
                          <a:effectLst/>
                          <a:latin typeface="Times New Roman" panose="02020603050405020304" pitchFamily="18" charset="0"/>
                          <a:cs typeface="Times New Roman" panose="02020603050405020304" pitchFamily="18" charset="0"/>
                        </a:rPr>
                        <a:t> /meseta (") </a:t>
                      </a:r>
                      <a:r>
                        <a:rPr lang="es-EC" sz="1200" baseline="30000" dirty="0">
                          <a:effectLst/>
                          <a:latin typeface="Times New Roman" panose="02020603050405020304" pitchFamily="18" charset="0"/>
                          <a:cs typeface="Times New Roman" panose="02020603050405020304" pitchFamily="18" charset="0"/>
                        </a:rPr>
                        <a:t>2</a:t>
                      </a:r>
                      <a:endParaRPr lang="es-EC" sz="1200" dirty="0">
                        <a:effectLst/>
                        <a:latin typeface="Times New Roman" panose="02020603050405020304" pitchFamily="18" charset="0"/>
                        <a:ea typeface="Times New Roman"/>
                        <a:cs typeface="Times New Roman" panose="02020603050405020304" pitchFamily="18" charset="0"/>
                      </a:endParaRPr>
                    </a:p>
                  </a:txBody>
                  <a:tcPr marL="48154" marR="48154" marT="0" marB="0" anchor="ctr"/>
                </a:tc>
                <a:tc>
                  <a:txBody>
                    <a:bodyPr/>
                    <a:lstStyle/>
                    <a:p>
                      <a:pPr algn="ctr">
                        <a:lnSpc>
                          <a:spcPct val="115000"/>
                        </a:lnSpc>
                        <a:spcAft>
                          <a:spcPts val="0"/>
                        </a:spcAft>
                      </a:pPr>
                      <a:r>
                        <a:rPr lang="es-EC" sz="1200" dirty="0" err="1">
                          <a:effectLst/>
                          <a:latin typeface="Times New Roman" panose="02020603050405020304" pitchFamily="18" charset="0"/>
                          <a:cs typeface="Times New Roman" panose="02020603050405020304" pitchFamily="18" charset="0"/>
                        </a:rPr>
                        <a:t>Range</a:t>
                      </a:r>
                      <a:r>
                        <a:rPr lang="es-EC" sz="1200" dirty="0">
                          <a:effectLst/>
                          <a:latin typeface="Times New Roman" panose="02020603050405020304" pitchFamily="18" charset="0"/>
                          <a:cs typeface="Times New Roman" panose="02020603050405020304" pitchFamily="18" charset="0"/>
                        </a:rPr>
                        <a:t>/ alcance (m)</a:t>
                      </a:r>
                      <a:endParaRPr lang="es-EC" sz="1200" dirty="0">
                        <a:effectLst/>
                        <a:latin typeface="Times New Roman" panose="02020603050405020304" pitchFamily="18" charset="0"/>
                        <a:ea typeface="Times New Roman"/>
                        <a:cs typeface="Times New Roman" panose="02020603050405020304" pitchFamily="18" charset="0"/>
                      </a:endParaRPr>
                    </a:p>
                  </a:txBody>
                  <a:tcPr marL="48154" marR="48154" marT="0" marB="0" anchor="ctr"/>
                </a:tc>
              </a:tr>
              <a:tr h="299887">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Potencia</a:t>
                      </a:r>
                      <a:endParaRPr lang="es-EC" sz="1200">
                        <a:effectLst/>
                        <a:latin typeface="Times New Roman" panose="02020603050405020304" pitchFamily="18" charset="0"/>
                        <a:ea typeface="Times New Roman"/>
                        <a:cs typeface="Times New Roman" panose="02020603050405020304" pitchFamily="18" charset="0"/>
                      </a:endParaRPr>
                    </a:p>
                  </a:txBody>
                  <a:tcPr marL="48154" marR="48154"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C = 0.00454</a:t>
                      </a:r>
                      <a:endParaRPr lang="es-EC" sz="1200" dirty="0">
                        <a:effectLst/>
                        <a:latin typeface="Times New Roman" panose="02020603050405020304" pitchFamily="18" charset="0"/>
                        <a:ea typeface="Times New Roman"/>
                        <a:cs typeface="Times New Roman" panose="02020603050405020304" pitchFamily="18" charset="0"/>
                      </a:endParaRPr>
                    </a:p>
                  </a:txBody>
                  <a:tcPr marL="48154" marR="48154"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305959</a:t>
                      </a:r>
                      <a:endParaRPr lang="es-EC" sz="1200" dirty="0">
                        <a:effectLst/>
                        <a:latin typeface="Times New Roman" panose="02020603050405020304" pitchFamily="18" charset="0"/>
                        <a:ea typeface="Times New Roman"/>
                        <a:cs typeface="Times New Roman" panose="02020603050405020304" pitchFamily="18" charset="0"/>
                      </a:endParaRPr>
                    </a:p>
                  </a:txBody>
                  <a:tcPr marL="48154" marR="48154" marT="0" marB="0" anchor="ctr"/>
                </a:tc>
              </a:tr>
            </a:tbl>
          </a:graphicData>
        </a:graphic>
      </p:graphicFrame>
      <p:sp>
        <p:nvSpPr>
          <p:cNvPr id="6" name="5 Flecha abajo"/>
          <p:cNvSpPr/>
          <p:nvPr/>
        </p:nvSpPr>
        <p:spPr>
          <a:xfrm>
            <a:off x="4592960" y="1864278"/>
            <a:ext cx="504056" cy="24912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Pentágono 8"/>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66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8254" y="1839152"/>
            <a:ext cx="4812658" cy="5018848"/>
          </a:xfrm>
          <a:prstGeom prst="rect">
            <a:avLst/>
          </a:prstGeom>
          <a:blipFill dpi="0" rotWithShape="1">
            <a:blip r:embed="rId3">
              <a:alphaModFix amt="3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5070912" y="1700808"/>
            <a:ext cx="4842719" cy="5157192"/>
          </a:xfrm>
          <a:prstGeom prst="rect">
            <a:avLst/>
          </a:prstGeom>
          <a:blipFill dpi="0" rotWithShape="1">
            <a:blip r:embed="rId4">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2 Título"/>
          <p:cNvSpPr>
            <a:spLocks noGrp="1"/>
          </p:cNvSpPr>
          <p:nvPr>
            <p:ph type="title"/>
          </p:nvPr>
        </p:nvSpPr>
        <p:spPr>
          <a:xfrm>
            <a:off x="261674" y="0"/>
            <a:ext cx="5315795" cy="930432"/>
          </a:xfrm>
        </p:spPr>
        <p:txBody>
          <a:bodyPr>
            <a:normAutofit/>
          </a:bodyPr>
          <a:lstStyle/>
          <a:p>
            <a:pPr algn="l"/>
            <a:r>
              <a:rPr lang="es-EC" sz="3600" b="1" dirty="0" smtClean="0">
                <a:solidFill>
                  <a:schemeClr val="tx1"/>
                </a:solidFill>
                <a:latin typeface="Times New Roman" pitchFamily="18" charset="0"/>
                <a:cs typeface="Times New Roman" pitchFamily="18" charset="0"/>
              </a:rPr>
              <a:t>ANTECEDENTES</a:t>
            </a:r>
            <a:endParaRPr lang="es-EC" sz="3600" dirty="0">
              <a:solidFill>
                <a:schemeClr val="tx1"/>
              </a:solidFill>
              <a:latin typeface="Times New Roman" pitchFamily="18" charset="0"/>
              <a:cs typeface="Times New Roman" pitchFamily="18" charset="0"/>
            </a:endParaRPr>
          </a:p>
        </p:txBody>
      </p:sp>
      <p:sp>
        <p:nvSpPr>
          <p:cNvPr id="5" name="4 CuadroTexto"/>
          <p:cNvSpPr txBox="1"/>
          <p:nvPr/>
        </p:nvSpPr>
        <p:spPr>
          <a:xfrm>
            <a:off x="258254" y="908720"/>
            <a:ext cx="9269233" cy="5632311"/>
          </a:xfrm>
          <a:prstGeom prst="rect">
            <a:avLst/>
          </a:prstGeom>
          <a:noFill/>
        </p:spPr>
        <p:txBody>
          <a:bodyPr wrap="square" rtlCol="0">
            <a:spAutoFit/>
          </a:bodyPr>
          <a:lstStyle/>
          <a:p>
            <a:pPr algn="just"/>
            <a:r>
              <a:rPr lang="es-ES" dirty="0" smtClean="0">
                <a:latin typeface="Times New Roman" panose="02020603050405020304" pitchFamily="18" charset="0"/>
                <a:cs typeface="Times New Roman" panose="02020603050405020304" pitchFamily="18" charset="0"/>
              </a:rPr>
              <a:t>En los años 60 el Ecuador, en vista de la necesidad de realizar mediciones de precisión que no conlleve el uso de la geodesia convencional , el Instituto Geográfico Militar  desarrolla la Red geodésica de primer orden, cuya Referencia Geodésica Nacional era el </a:t>
            </a:r>
            <a:r>
              <a:rPr lang="es-ES" dirty="0" err="1" smtClean="0">
                <a:latin typeface="Times New Roman" panose="02020603050405020304" pitchFamily="18" charset="0"/>
                <a:cs typeface="Times New Roman" panose="02020603050405020304" pitchFamily="18" charset="0"/>
              </a:rPr>
              <a:t>Datum</a:t>
            </a:r>
            <a:r>
              <a:rPr lang="es-ES" dirty="0" smtClean="0">
                <a:latin typeface="Times New Roman" panose="02020603050405020304" pitchFamily="18" charset="0"/>
                <a:cs typeface="Times New Roman" panose="02020603050405020304" pitchFamily="18" charset="0"/>
              </a:rPr>
              <a:t> Provisional de 1956 para América del Sur. De esta manera el PSAD56 se establece como </a:t>
            </a:r>
            <a:r>
              <a:rPr lang="es-ES" dirty="0" err="1" smtClean="0">
                <a:latin typeface="Times New Roman" panose="02020603050405020304" pitchFamily="18" charset="0"/>
                <a:cs typeface="Times New Roman" panose="02020603050405020304" pitchFamily="18" charset="0"/>
              </a:rPr>
              <a:t>datum</a:t>
            </a:r>
            <a:r>
              <a:rPr lang="es-ES" dirty="0" smtClean="0">
                <a:latin typeface="Times New Roman" panose="02020603050405020304" pitchFamily="18" charset="0"/>
                <a:cs typeface="Times New Roman" panose="02020603050405020304" pitchFamily="18" charset="0"/>
              </a:rPr>
              <a:t> oficial dentro de la Ley de Cartografía Nacional del Ecuador. A partir de ahí se desarrollan las diferentes mediciones a través del uso de este Sistema de Referencia Local.</a:t>
            </a:r>
          </a:p>
          <a:p>
            <a:pPr algn="just"/>
            <a:r>
              <a:rPr lang="es-ES" dirty="0" smtClean="0">
                <a:latin typeface="Times New Roman" panose="02020603050405020304" pitchFamily="18" charset="0"/>
                <a:cs typeface="Times New Roman" panose="02020603050405020304" pitchFamily="18" charset="0"/>
              </a:rPr>
              <a:t>Sin embargo debido a la aparición de los Sistemas de posicionamiento global como el GPS, que emplea un datum geocéntrico, en 1993 da inicio el Sistema de Referencia Geocéntrico para las Américas SIRGAS, cuyo objetivo principal es homogeneizar el sistema de referencia oficial en todos los países de América, materializado en el Ecuador por medio de la RENAGE conformada por 135 vértices geodésicos  (IGM, 2010)</a:t>
            </a:r>
          </a:p>
          <a:p>
            <a:pPr algn="just"/>
            <a:r>
              <a:rPr lang="es-ES" dirty="0" smtClean="0">
                <a:latin typeface="Times New Roman" panose="02020603050405020304" pitchFamily="18" charset="0"/>
                <a:cs typeface="Times New Roman" panose="02020603050405020304" pitchFamily="18" charset="0"/>
              </a:rPr>
              <a:t>Con el fin de homogenizar las mediciones dentro del territorio se han realizado distintas metodologías para la transformación </a:t>
            </a:r>
            <a:r>
              <a:rPr lang="es-EC" dirty="0">
                <a:latin typeface="Times New Roman" panose="02020603050405020304" pitchFamily="18" charset="0"/>
                <a:cs typeface="Times New Roman" panose="02020603050405020304" pitchFamily="18" charset="0"/>
              </a:rPr>
              <a:t>entre el Sistema oficial PSAD56 y el sistema </a:t>
            </a:r>
            <a:r>
              <a:rPr lang="es-EC" dirty="0" smtClean="0">
                <a:latin typeface="Times New Roman" panose="02020603050405020304" pitchFamily="18" charset="0"/>
                <a:cs typeface="Times New Roman" panose="02020603050405020304" pitchFamily="18" charset="0"/>
              </a:rPr>
              <a:t>SIRGAS95:</a:t>
            </a:r>
          </a:p>
          <a:p>
            <a:pPr algn="just"/>
            <a:endParaRPr lang="es-EC"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Determinación de parámetros de transformación entre los sistemas PSAD56 y WGS84 para el </a:t>
            </a:r>
            <a:r>
              <a:rPr lang="es-EC" dirty="0" smtClean="0">
                <a:latin typeface="Times New Roman" panose="02020603050405020304" pitchFamily="18" charset="0"/>
                <a:cs typeface="Times New Roman" panose="02020603050405020304" pitchFamily="18" charset="0"/>
              </a:rPr>
              <a:t>País (Leiva, 2003)</a:t>
            </a:r>
          </a:p>
          <a:p>
            <a:pPr marL="285750" indent="-285750" algn="just">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Transformación entre el Sistema PSAD56 y los Marcos de Referencia ITRF utilizando los modelos de </a:t>
            </a:r>
            <a:r>
              <a:rPr lang="es-EC" dirty="0" err="1">
                <a:latin typeface="Times New Roman" panose="02020603050405020304" pitchFamily="18" charset="0"/>
                <a:cs typeface="Times New Roman" panose="02020603050405020304" pitchFamily="18" charset="0"/>
              </a:rPr>
              <a:t>Helmert</a:t>
            </a:r>
            <a:r>
              <a:rPr lang="es-EC" dirty="0">
                <a:latin typeface="Times New Roman" panose="02020603050405020304" pitchFamily="18" charset="0"/>
                <a:cs typeface="Times New Roman" panose="02020603050405020304" pitchFamily="18" charset="0"/>
              </a:rPr>
              <a:t> y de velocidades de placas tectónicas </a:t>
            </a:r>
            <a:r>
              <a:rPr lang="es-EC" dirty="0" smtClean="0">
                <a:latin typeface="Times New Roman" panose="02020603050405020304" pitchFamily="18" charset="0"/>
                <a:cs typeface="Times New Roman" panose="02020603050405020304" pitchFamily="18" charset="0"/>
              </a:rPr>
              <a:t>VEMOS (Santacruz 2010)</a:t>
            </a:r>
          </a:p>
          <a:p>
            <a:pPr marL="285750" indent="-285750" algn="just">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Metodología para la Transformación entre Sistemas de Referencia utilizando una Red Neuronal </a:t>
            </a:r>
            <a:r>
              <a:rPr lang="es-EC" dirty="0" smtClean="0">
                <a:latin typeface="Times New Roman" panose="02020603050405020304" pitchFamily="18" charset="0"/>
                <a:cs typeface="Times New Roman" panose="02020603050405020304" pitchFamily="18" charset="0"/>
              </a:rPr>
              <a:t>Artificial (Romero &amp; Tierra, 2014)</a:t>
            </a:r>
            <a:endParaRPr lang="es-E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652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272480" y="498738"/>
            <a:ext cx="2202526"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Validación Cruzada </a:t>
            </a:r>
            <a:endParaRPr lang="es-EC" b="1" dirty="0">
              <a:latin typeface="Times New Roman" pitchFamily="18" charset="0"/>
              <a:cs typeface="Times New Roman" pitchFamily="18" charset="0"/>
            </a:endParaRPr>
          </a:p>
        </p:txBody>
      </p:sp>
      <p:sp>
        <p:nvSpPr>
          <p:cNvPr id="4" name="3 Rectángulo"/>
          <p:cNvSpPr/>
          <p:nvPr/>
        </p:nvSpPr>
        <p:spPr>
          <a:xfrm>
            <a:off x="272480" y="1196752"/>
            <a:ext cx="8897148" cy="1569660"/>
          </a:xfrm>
          <a:prstGeom prst="rect">
            <a:avLst/>
          </a:prstGeom>
        </p:spPr>
        <p:txBody>
          <a:bodyPr wrap="square">
            <a:spAutoFit/>
          </a:bodyPr>
          <a:lstStyle/>
          <a:p>
            <a:pPr algn="just"/>
            <a:r>
              <a:rPr lang="es-ES" sz="1600" dirty="0" smtClean="0">
                <a:latin typeface="Times New Roman" pitchFamily="18" charset="0"/>
                <a:cs typeface="Times New Roman" pitchFamily="18" charset="0"/>
              </a:rPr>
              <a:t>Para la validación cruzada se usan las siguientes características:</a:t>
            </a:r>
            <a:endParaRPr lang="es-ES" sz="1600" b="1" dirty="0" smtClean="0">
              <a:latin typeface="Times New Roman" pitchFamily="18" charset="0"/>
              <a:cs typeface="Times New Roman" pitchFamily="18" charset="0"/>
            </a:endParaRPr>
          </a:p>
          <a:p>
            <a:pPr marL="342900" lvl="0" indent="-342900" algn="just">
              <a:buFont typeface="Arial" pitchFamily="34" charset="0"/>
              <a:buChar char="•"/>
            </a:pPr>
            <a:r>
              <a:rPr lang="es-ES" sz="1600" b="1" dirty="0" smtClean="0">
                <a:latin typeface="Times New Roman" pitchFamily="18" charset="0"/>
                <a:cs typeface="Times New Roman" pitchFamily="18" charset="0"/>
              </a:rPr>
              <a:t>Vecindad:</a:t>
            </a:r>
            <a:r>
              <a:rPr lang="es-ES" sz="1600" dirty="0" smtClean="0">
                <a:latin typeface="Times New Roman" pitchFamily="18" charset="0"/>
                <a:cs typeface="Times New Roman" pitchFamily="18" charset="0"/>
              </a:rPr>
              <a:t> móvil </a:t>
            </a:r>
          </a:p>
          <a:p>
            <a:pPr marL="342900" lvl="0" indent="-342900" algn="just">
              <a:buFont typeface="Arial" pitchFamily="34" charset="0"/>
              <a:buChar char="•"/>
            </a:pPr>
            <a:r>
              <a:rPr lang="es-ES" sz="1600" b="1" dirty="0" smtClean="0">
                <a:latin typeface="Times New Roman" pitchFamily="18" charset="0"/>
                <a:cs typeface="Times New Roman" pitchFamily="18" charset="0"/>
              </a:rPr>
              <a:t>Mínimo de muestras en vecindad:</a:t>
            </a:r>
            <a:r>
              <a:rPr lang="es-ES" sz="1600" dirty="0" smtClean="0">
                <a:latin typeface="Times New Roman" pitchFamily="18" charset="0"/>
                <a:cs typeface="Times New Roman" pitchFamily="18" charset="0"/>
              </a:rPr>
              <a:t> 8 muestras </a:t>
            </a:r>
            <a:endParaRPr lang="es-EC" sz="1600" dirty="0" smtClean="0">
              <a:latin typeface="Times New Roman" pitchFamily="18" charset="0"/>
              <a:cs typeface="Times New Roman" pitchFamily="18" charset="0"/>
            </a:endParaRPr>
          </a:p>
          <a:p>
            <a:pPr marL="342900" lvl="0" indent="-342900" algn="just">
              <a:buFont typeface="Arial" pitchFamily="34" charset="0"/>
              <a:buChar char="•"/>
            </a:pPr>
            <a:r>
              <a:rPr lang="es-ES" sz="1600" b="1" dirty="0" smtClean="0">
                <a:latin typeface="Times New Roman" pitchFamily="18" charset="0"/>
                <a:cs typeface="Times New Roman" pitchFamily="18" charset="0"/>
              </a:rPr>
              <a:t>Máximo de muestras en vecindad:</a:t>
            </a:r>
            <a:r>
              <a:rPr lang="es-ES" sz="1600" dirty="0" smtClean="0">
                <a:latin typeface="Times New Roman" pitchFamily="18" charset="0"/>
                <a:cs typeface="Times New Roman" pitchFamily="18" charset="0"/>
              </a:rPr>
              <a:t> 16 muestras</a:t>
            </a:r>
            <a:endParaRPr lang="es-EC" sz="1600" dirty="0" smtClean="0">
              <a:latin typeface="Times New Roman" pitchFamily="18" charset="0"/>
              <a:cs typeface="Times New Roman" pitchFamily="18" charset="0"/>
            </a:endParaRPr>
          </a:p>
          <a:p>
            <a:pPr marL="342900" lvl="0" indent="-342900" algn="just">
              <a:buFont typeface="Arial" pitchFamily="34" charset="0"/>
              <a:buChar char="•"/>
            </a:pPr>
            <a:r>
              <a:rPr lang="es-ES" sz="1600" b="1" dirty="0" smtClean="0">
                <a:latin typeface="Times New Roman" pitchFamily="18" charset="0"/>
                <a:cs typeface="Times New Roman" pitchFamily="18" charset="0"/>
              </a:rPr>
              <a:t>Definir sectores:</a:t>
            </a:r>
            <a:r>
              <a:rPr lang="es-ES" sz="1600" dirty="0" smtClean="0">
                <a:latin typeface="Times New Roman" pitchFamily="18" charset="0"/>
                <a:cs typeface="Times New Roman" pitchFamily="18" charset="0"/>
              </a:rPr>
              <a:t> no </a:t>
            </a:r>
          </a:p>
          <a:p>
            <a:pPr marL="342900" lvl="0" indent="-342900" algn="just">
              <a:buFont typeface="Arial" pitchFamily="34" charset="0"/>
              <a:buChar char="•"/>
            </a:pPr>
            <a:r>
              <a:rPr lang="es-ES" sz="1600" b="1" dirty="0" smtClean="0">
                <a:latin typeface="Times New Roman" pitchFamily="18" charset="0"/>
                <a:cs typeface="Times New Roman" pitchFamily="18" charset="0"/>
              </a:rPr>
              <a:t>Máxima distancia de búsqueda: </a:t>
            </a:r>
            <a:r>
              <a:rPr lang="es-ES" sz="1600" dirty="0" smtClean="0">
                <a:latin typeface="Times New Roman" pitchFamily="18" charset="0"/>
                <a:cs typeface="Times New Roman" pitchFamily="18" charset="0"/>
              </a:rPr>
              <a:t>la máxima distancia es de 155000</a:t>
            </a:r>
            <a:endParaRPr lang="es-EC" sz="1600" dirty="0">
              <a:latin typeface="Times New Roman" pitchFamily="18" charset="0"/>
              <a:cs typeface="Times New Roman" pitchFamily="18" charset="0"/>
            </a:endParaRPr>
          </a:p>
        </p:txBody>
      </p:sp>
      <p:sp>
        <p:nvSpPr>
          <p:cNvPr id="8" name="7 Rectángulo"/>
          <p:cNvSpPr/>
          <p:nvPr/>
        </p:nvSpPr>
        <p:spPr>
          <a:xfrm>
            <a:off x="920552" y="6004654"/>
            <a:ext cx="4012427"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24. </a:t>
            </a:r>
            <a:r>
              <a:rPr lang="es-ES" sz="1000" b="1" dirty="0">
                <a:latin typeface="Times New Roman" pitchFamily="18" charset="0"/>
                <a:cs typeface="Times New Roman" pitchFamily="18" charset="0"/>
              </a:rPr>
              <a:t>Histograma de Error de Validación Cruzada </a:t>
            </a:r>
            <a:r>
              <a:rPr lang="es-EC" sz="1000" b="1" dirty="0">
                <a:latin typeface="Times New Roman" pitchFamily="18" charset="0"/>
                <a:cs typeface="Times New Roman" pitchFamily="18" charset="0"/>
              </a:rPr>
              <a:t>-</a:t>
            </a:r>
            <a:r>
              <a:rPr lang="es-ES" sz="1000" b="1" dirty="0">
                <a:latin typeface="Times New Roman" pitchFamily="18" charset="0"/>
                <a:cs typeface="Times New Roman" pitchFamily="18" charset="0"/>
              </a:rPr>
              <a:t>Variable </a:t>
            </a:r>
            <a:r>
              <a:rPr lang="es-EC" sz="1000" b="1" dirty="0">
                <a:latin typeface="Times New Roman" pitchFamily="18" charset="0"/>
                <a:cs typeface="Times New Roman" pitchFamily="18" charset="0"/>
              </a:rPr>
              <a:t>△φ</a:t>
            </a:r>
            <a:endParaRPr lang="es-EC" sz="1000" dirty="0">
              <a:latin typeface="Times New Roman" pitchFamily="18" charset="0"/>
              <a:cs typeface="Times New Roman" pitchFamily="18" charset="0"/>
            </a:endParaRPr>
          </a:p>
        </p:txBody>
      </p:sp>
      <p:pic>
        <p:nvPicPr>
          <p:cNvPr id="6" name="5 Imagen" descr="C:\Users\Usuario\Desktop\GRAFICOS\Rplot06.jpeg"/>
          <p:cNvPicPr/>
          <p:nvPr/>
        </p:nvPicPr>
        <p:blipFill rotWithShape="1">
          <a:blip r:embed="rId4">
            <a:extLst>
              <a:ext uri="{28A0092B-C50C-407E-A947-70E740481C1C}">
                <a14:useLocalDpi xmlns:a14="http://schemas.microsoft.com/office/drawing/2010/main" val="0"/>
              </a:ext>
            </a:extLst>
          </a:blip>
          <a:srcRect t="15269"/>
          <a:stretch/>
        </p:blipFill>
        <p:spPr bwMode="auto">
          <a:xfrm>
            <a:off x="920552" y="2998827"/>
            <a:ext cx="5760640" cy="2880320"/>
          </a:xfrm>
          <a:prstGeom prst="rect">
            <a:avLst/>
          </a:prstGeom>
          <a:noFill/>
          <a:ln w="6350">
            <a:solidFill>
              <a:schemeClr val="tx1"/>
            </a:solidFill>
          </a:ln>
          <a:extLst>
            <a:ext uri="{53640926-AAD7-44D8-BBD7-CCE9431645EC}">
              <a14:shadowObscured xmlns:a14="http://schemas.microsoft.com/office/drawing/2010/main"/>
            </a:ext>
          </a:extLst>
        </p:spPr>
      </p:pic>
      <p:sp>
        <p:nvSpPr>
          <p:cNvPr id="2" name="1 CuadroTexto"/>
          <p:cNvSpPr txBox="1"/>
          <p:nvPr/>
        </p:nvSpPr>
        <p:spPr>
          <a:xfrm>
            <a:off x="6825207" y="4019931"/>
            <a:ext cx="259228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latin typeface="Times New Roman" panose="02020603050405020304" pitchFamily="18" charset="0"/>
                <a:cs typeface="Times New Roman" panose="02020603050405020304" pitchFamily="18" charset="0"/>
              </a:rPr>
              <a:t>Datos agrupados en el intervalo [-0.02</a:t>
            </a:r>
            <a:r>
              <a:rPr lang="es-EC"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0.02</a:t>
            </a:r>
            <a:r>
              <a:rPr lang="es-EC"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 en metros  [-0.6 m. ; 0.6 m]</a:t>
            </a:r>
            <a:endParaRPr lang="en-US" sz="1600" dirty="0">
              <a:latin typeface="Times New Roman" panose="02020603050405020304" pitchFamily="18" charset="0"/>
              <a:cs typeface="Times New Roman" panose="02020603050405020304" pitchFamily="18" charset="0"/>
            </a:endParaRPr>
          </a:p>
        </p:txBody>
      </p:sp>
      <p:sp>
        <p:nvSpPr>
          <p:cNvPr id="7" name="Pentágono 6"/>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2" descr="http://mercadotecnia.espe.edu.ec/wp-content/uploads/tmp/LOGO-PRINCIPAL-ESP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7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487292" y="1044950"/>
            <a:ext cx="1880071" cy="369332"/>
          </a:xfrm>
          <a:prstGeom prst="rect">
            <a:avLst/>
          </a:prstGeom>
          <a:noFill/>
        </p:spPr>
        <p:txBody>
          <a:bodyPr wrap="square" rtlCol="0">
            <a:spAutoFit/>
          </a:bodyPr>
          <a:lstStyle/>
          <a:p>
            <a:r>
              <a:rPr lang="es-EC" b="1" dirty="0" smtClean="0">
                <a:latin typeface="Times New Roman" pitchFamily="18" charset="0"/>
                <a:cs typeface="Times New Roman" pitchFamily="18" charset="0"/>
              </a:rPr>
              <a:t>Predicción</a:t>
            </a:r>
            <a:endParaRPr lang="es-EC" b="1" dirty="0">
              <a:latin typeface="Times New Roman" pitchFamily="18" charset="0"/>
              <a:cs typeface="Times New Roman" pitchFamily="18" charset="0"/>
            </a:endParaRPr>
          </a:p>
        </p:txBody>
      </p:sp>
      <p:sp>
        <p:nvSpPr>
          <p:cNvPr id="4" name="3 Rectángulo"/>
          <p:cNvSpPr/>
          <p:nvPr/>
        </p:nvSpPr>
        <p:spPr>
          <a:xfrm>
            <a:off x="451841" y="1535301"/>
            <a:ext cx="8970997" cy="830997"/>
          </a:xfrm>
          <a:prstGeom prst="rect">
            <a:avLst/>
          </a:prstGeom>
        </p:spPr>
        <p:txBody>
          <a:bodyPr wrap="square">
            <a:spAutoFit/>
          </a:bodyPr>
          <a:lstStyle/>
          <a:p>
            <a:pPr marL="285750" indent="-285750">
              <a:buFont typeface="Arial" panose="020B0604020202020204" pitchFamily="34" charset="0"/>
              <a:buChar char="•"/>
            </a:pPr>
            <a:r>
              <a:rPr lang="es-ES" sz="1600" dirty="0">
                <a:latin typeface="Times New Roman" pitchFamily="18" charset="0"/>
                <a:cs typeface="Times New Roman" pitchFamily="18" charset="0"/>
              </a:rPr>
              <a:t>Para la predicción espacial de los puntos no muestrales </a:t>
            </a:r>
            <a:r>
              <a:rPr lang="es-ES" sz="1600" dirty="0" smtClean="0">
                <a:latin typeface="Times New Roman" pitchFamily="18" charset="0"/>
                <a:cs typeface="Times New Roman" pitchFamily="18" charset="0"/>
              </a:rPr>
              <a:t>, se </a:t>
            </a:r>
            <a:r>
              <a:rPr lang="es-ES" sz="1600" dirty="0">
                <a:latin typeface="Times New Roman" pitchFamily="18" charset="0"/>
                <a:cs typeface="Times New Roman" pitchFamily="18" charset="0"/>
              </a:rPr>
              <a:t>empleó el </a:t>
            </a:r>
            <a:r>
              <a:rPr lang="es-ES" sz="1600" dirty="0" err="1">
                <a:latin typeface="Times New Roman" pitchFamily="18" charset="0"/>
                <a:cs typeface="Times New Roman" pitchFamily="18" charset="0"/>
              </a:rPr>
              <a:t>kriging</a:t>
            </a:r>
            <a:r>
              <a:rPr lang="es-ES" sz="1600" dirty="0">
                <a:latin typeface="Times New Roman" pitchFamily="18" charset="0"/>
                <a:cs typeface="Times New Roman" pitchFamily="18" charset="0"/>
              </a:rPr>
              <a:t> ordinario puntual sobre un </a:t>
            </a:r>
            <a:r>
              <a:rPr lang="es-ES" sz="1600" dirty="0" smtClean="0">
                <a:latin typeface="Times New Roman" pitchFamily="18" charset="0"/>
                <a:cs typeface="Times New Roman" pitchFamily="18" charset="0"/>
              </a:rPr>
              <a:t>enmallado (grilla</a:t>
            </a:r>
            <a:r>
              <a:rPr lang="es-ES" sz="1600" dirty="0">
                <a:latin typeface="Times New Roman" pitchFamily="18" charset="0"/>
                <a:cs typeface="Times New Roman" pitchFamily="18" charset="0"/>
              </a:rPr>
              <a:t>) </a:t>
            </a:r>
            <a:r>
              <a:rPr lang="es-ES" sz="1600" dirty="0" smtClean="0">
                <a:latin typeface="Times New Roman" pitchFamily="18" charset="0"/>
                <a:cs typeface="Times New Roman" pitchFamily="18" charset="0"/>
              </a:rPr>
              <a:t>regular.</a:t>
            </a:r>
          </a:p>
          <a:p>
            <a:pPr marL="285750" indent="-285750">
              <a:buFont typeface="Arial" panose="020B0604020202020204" pitchFamily="34" charset="0"/>
              <a:buChar char="•"/>
            </a:pPr>
            <a:r>
              <a:rPr lang="es-ES" sz="1600" dirty="0" smtClean="0">
                <a:latin typeface="Times New Roman" pitchFamily="18" charset="0"/>
                <a:cs typeface="Times New Roman" pitchFamily="18" charset="0"/>
              </a:rPr>
              <a:t>Para obtener el tamaño de pixel adecuado se empleó </a:t>
            </a:r>
            <a:r>
              <a:rPr lang="es-ES" sz="1600" dirty="0">
                <a:latin typeface="Times New Roman" pitchFamily="18" charset="0"/>
                <a:cs typeface="Times New Roman" pitchFamily="18" charset="0"/>
              </a:rPr>
              <a:t>la regla mencionada en </a:t>
            </a:r>
            <a:r>
              <a:rPr lang="es-EC" sz="1600" dirty="0">
                <a:latin typeface="Times New Roman" pitchFamily="18" charset="0"/>
                <a:cs typeface="Times New Roman" pitchFamily="18" charset="0"/>
              </a:rPr>
              <a:t>(</a:t>
            </a:r>
            <a:r>
              <a:rPr lang="es-EC" sz="1600" dirty="0" err="1">
                <a:latin typeface="Times New Roman" pitchFamily="18" charset="0"/>
                <a:cs typeface="Times New Roman" pitchFamily="18" charset="0"/>
              </a:rPr>
              <a:t>Meijerink</a:t>
            </a:r>
            <a:r>
              <a:rPr lang="es-EC" sz="1600" dirty="0">
                <a:latin typeface="Times New Roman" pitchFamily="18" charset="0"/>
                <a:cs typeface="Times New Roman" pitchFamily="18" charset="0"/>
              </a:rPr>
              <a:t> et. al, 1994).</a:t>
            </a:r>
          </a:p>
        </p:txBody>
      </p:sp>
      <p:sp>
        <p:nvSpPr>
          <p:cNvPr id="6" name="5 Rectángulo"/>
          <p:cNvSpPr/>
          <p:nvPr/>
        </p:nvSpPr>
        <p:spPr>
          <a:xfrm>
            <a:off x="775324" y="2395576"/>
            <a:ext cx="8502945" cy="11071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600" dirty="0">
                <a:latin typeface="Times New Roman" pitchFamily="18" charset="0"/>
                <a:cs typeface="Times New Roman" pitchFamily="18" charset="0"/>
              </a:rPr>
              <a:t>“El tamaño de pixel de la grilla debe estar relacionado de alguna manera a la densidad de los puntos  de los datos. Como regla general, la separación de los nodos de la red debe ser 1/2 a 1/3 de la distancia media de los pares de puntos más cercanos”.</a:t>
            </a:r>
            <a:endParaRPr lang="es-EC" sz="1600" dirty="0">
              <a:latin typeface="Times New Roman" pitchFamily="18" charset="0"/>
              <a:cs typeface="Times New Roman" pitchFamily="18" charset="0"/>
            </a:endParaRPr>
          </a:p>
        </p:txBody>
      </p:sp>
      <p:sp>
        <p:nvSpPr>
          <p:cNvPr id="7" name="6 Rectángulo"/>
          <p:cNvSpPr/>
          <p:nvPr/>
        </p:nvSpPr>
        <p:spPr>
          <a:xfrm>
            <a:off x="529737" y="3761452"/>
            <a:ext cx="9205023" cy="338554"/>
          </a:xfrm>
          <a:prstGeom prst="rect">
            <a:avLst/>
          </a:prstGeom>
        </p:spPr>
        <p:txBody>
          <a:bodyPr wrap="square">
            <a:spAutoFit/>
          </a:bodyPr>
          <a:lstStyle/>
          <a:p>
            <a:r>
              <a:rPr lang="es-ES" sz="1600" dirty="0" smtClean="0">
                <a:latin typeface="Times New Roman" pitchFamily="18" charset="0"/>
                <a:cs typeface="Times New Roman" pitchFamily="18" charset="0"/>
              </a:rPr>
              <a:t>Mínima </a:t>
            </a:r>
            <a:r>
              <a:rPr lang="es-ES" sz="1600" dirty="0">
                <a:latin typeface="Times New Roman" pitchFamily="18" charset="0"/>
                <a:cs typeface="Times New Roman" pitchFamily="18" charset="0"/>
              </a:rPr>
              <a:t>distancia entre dos puntos es: 3799.89  </a:t>
            </a:r>
            <a:r>
              <a:rPr lang="es-ES" sz="1600" dirty="0" smtClean="0">
                <a:latin typeface="Times New Roman" pitchFamily="18" charset="0"/>
                <a:cs typeface="Times New Roman" pitchFamily="18" charset="0"/>
              </a:rPr>
              <a:t>metros</a:t>
            </a:r>
          </a:p>
        </p:txBody>
      </p:sp>
      <p:sp>
        <p:nvSpPr>
          <p:cNvPr id="8" name="7 Rectángulo"/>
          <p:cNvSpPr/>
          <p:nvPr/>
        </p:nvSpPr>
        <p:spPr>
          <a:xfrm>
            <a:off x="542061" y="6304291"/>
            <a:ext cx="4536064" cy="338554"/>
          </a:xfrm>
          <a:prstGeom prst="rect">
            <a:avLst/>
          </a:prstGeom>
        </p:spPr>
        <p:txBody>
          <a:bodyPr wrap="square">
            <a:spAutoFit/>
          </a:bodyPr>
          <a:lstStyle/>
          <a:p>
            <a:r>
              <a:rPr lang="es-ES" sz="1600" dirty="0" smtClean="0">
                <a:latin typeface="Times New Roman" pitchFamily="18" charset="0"/>
                <a:cs typeface="Times New Roman" pitchFamily="18" charset="0"/>
              </a:rPr>
              <a:t>Tamaño de </a:t>
            </a:r>
            <a:r>
              <a:rPr lang="es-ES" sz="1600" dirty="0">
                <a:latin typeface="Times New Roman" pitchFamily="18" charset="0"/>
                <a:cs typeface="Times New Roman" pitchFamily="18" charset="0"/>
              </a:rPr>
              <a:t>pixel </a:t>
            </a:r>
            <a:r>
              <a:rPr lang="es-ES" sz="1600" dirty="0" smtClean="0">
                <a:latin typeface="Times New Roman" pitchFamily="18" charset="0"/>
                <a:cs typeface="Times New Roman" pitchFamily="18" charset="0"/>
              </a:rPr>
              <a:t>adecuado es </a:t>
            </a:r>
            <a:r>
              <a:rPr lang="es-ES" sz="1600" dirty="0">
                <a:latin typeface="Times New Roman" pitchFamily="18" charset="0"/>
                <a:cs typeface="Times New Roman" pitchFamily="18" charset="0"/>
              </a:rPr>
              <a:t>de </a:t>
            </a:r>
            <a:r>
              <a:rPr lang="es-ES" sz="1600" dirty="0" smtClean="0">
                <a:latin typeface="Times New Roman" pitchFamily="18" charset="0"/>
                <a:cs typeface="Times New Roman" pitchFamily="18" charset="0"/>
              </a:rPr>
              <a:t>1500 </a:t>
            </a:r>
            <a:r>
              <a:rPr lang="es-ES" sz="1600" dirty="0">
                <a:latin typeface="Times New Roman" pitchFamily="18" charset="0"/>
                <a:cs typeface="Times New Roman" pitchFamily="18" charset="0"/>
              </a:rPr>
              <a:t>m x </a:t>
            </a:r>
            <a:r>
              <a:rPr lang="es-ES" sz="1600" dirty="0" smtClean="0">
                <a:latin typeface="Times New Roman" pitchFamily="18" charset="0"/>
                <a:cs typeface="Times New Roman" pitchFamily="18" charset="0"/>
              </a:rPr>
              <a:t>1500 </a:t>
            </a:r>
            <a:r>
              <a:rPr lang="es-ES" sz="1600" dirty="0">
                <a:latin typeface="Times New Roman" pitchFamily="18" charset="0"/>
                <a:cs typeface="Times New Roman" pitchFamily="18" charset="0"/>
              </a:rPr>
              <a:t>m. </a:t>
            </a:r>
            <a:endParaRPr lang="es-EC" sz="1600" dirty="0">
              <a:latin typeface="Times New Roman" pitchFamily="18" charset="0"/>
              <a:cs typeface="Times New Roman" pitchFamily="18" charset="0"/>
            </a:endParaRPr>
          </a:p>
        </p:txBody>
      </p:sp>
      <p:sp>
        <p:nvSpPr>
          <p:cNvPr id="9" name="Cuadro de texto 2"/>
          <p:cNvSpPr txBox="1">
            <a:spLocks noChangeArrowheads="1"/>
          </p:cNvSpPr>
          <p:nvPr/>
        </p:nvSpPr>
        <p:spPr bwMode="auto">
          <a:xfrm>
            <a:off x="2105274" y="5226169"/>
            <a:ext cx="940382"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1200" dirty="0">
                <a:effectLst/>
                <a:latin typeface="Times New Roman"/>
                <a:ea typeface="Times New Roman"/>
                <a:cs typeface="Times New Roman"/>
              </a:rPr>
              <a:t>3799.89 m</a:t>
            </a:r>
            <a:endParaRPr lang="es-EC" sz="1100" dirty="0">
              <a:effectLst/>
              <a:latin typeface="Calibri"/>
              <a:ea typeface="Times New Roman"/>
              <a:cs typeface="Times New Roman"/>
            </a:endParaRPr>
          </a:p>
        </p:txBody>
      </p:sp>
      <p:sp>
        <p:nvSpPr>
          <p:cNvPr id="10" name="14 Abrir llave"/>
          <p:cNvSpPr/>
          <p:nvPr/>
        </p:nvSpPr>
        <p:spPr>
          <a:xfrm>
            <a:off x="3045655" y="4769564"/>
            <a:ext cx="515938" cy="126682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1" name="Cuadro de texto 2"/>
          <p:cNvSpPr txBox="1">
            <a:spLocks noChangeArrowheads="1"/>
          </p:cNvSpPr>
          <p:nvPr/>
        </p:nvSpPr>
        <p:spPr bwMode="auto">
          <a:xfrm>
            <a:off x="3596368" y="5885781"/>
            <a:ext cx="1878013"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1200">
                <a:effectLst/>
                <a:latin typeface="Times New Roman"/>
                <a:ea typeface="Times New Roman"/>
                <a:cs typeface="Times New Roman"/>
              </a:rPr>
              <a:t>3799.8 /3 = 1266.6 m</a:t>
            </a:r>
            <a:endParaRPr lang="es-EC" sz="1100">
              <a:effectLst/>
              <a:latin typeface="Calibri"/>
              <a:ea typeface="Times New Roman"/>
              <a:cs typeface="Times New Roman"/>
            </a:endParaRPr>
          </a:p>
        </p:txBody>
      </p:sp>
      <p:sp>
        <p:nvSpPr>
          <p:cNvPr id="12" name="Cuadro de texto 2"/>
          <p:cNvSpPr txBox="1">
            <a:spLocks noChangeArrowheads="1"/>
          </p:cNvSpPr>
          <p:nvPr/>
        </p:nvSpPr>
        <p:spPr bwMode="auto">
          <a:xfrm>
            <a:off x="3682761" y="4610736"/>
            <a:ext cx="1805781"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1200" dirty="0">
                <a:effectLst/>
                <a:latin typeface="Times New Roman"/>
                <a:ea typeface="Times New Roman"/>
                <a:cs typeface="Times New Roman"/>
              </a:rPr>
              <a:t>3799.8 /2 = 1899.9 </a:t>
            </a:r>
            <a:r>
              <a:rPr lang="es-EC" sz="1200" dirty="0" smtClean="0">
                <a:effectLst/>
                <a:latin typeface="Times New Roman"/>
                <a:ea typeface="Times New Roman"/>
                <a:cs typeface="Times New Roman"/>
              </a:rPr>
              <a:t>m</a:t>
            </a:r>
            <a:endParaRPr lang="es-EC" sz="1100" dirty="0">
              <a:effectLst/>
              <a:latin typeface="Calibri"/>
              <a:ea typeface="Times New Roman"/>
              <a:cs typeface="Times New Roman"/>
            </a:endParaRPr>
          </a:p>
        </p:txBody>
      </p:sp>
      <p:sp>
        <p:nvSpPr>
          <p:cNvPr id="13" name="18 Cerrar llave"/>
          <p:cNvSpPr/>
          <p:nvPr/>
        </p:nvSpPr>
        <p:spPr>
          <a:xfrm>
            <a:off x="5505337" y="4769564"/>
            <a:ext cx="474663" cy="1323975"/>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Cuadro de texto 2"/>
          <p:cNvSpPr txBox="1">
            <a:spLocks noChangeArrowheads="1"/>
          </p:cNvSpPr>
          <p:nvPr/>
        </p:nvSpPr>
        <p:spPr bwMode="auto">
          <a:xfrm>
            <a:off x="6031594" y="5264863"/>
            <a:ext cx="1826419"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1200" dirty="0">
                <a:effectLst/>
                <a:latin typeface="Times New Roman"/>
                <a:ea typeface="Times New Roman"/>
                <a:cs typeface="Times New Roman"/>
              </a:rPr>
              <a:t>Promedio = 1583.25 m</a:t>
            </a:r>
            <a:endParaRPr lang="es-EC" sz="1100" dirty="0">
              <a:effectLst/>
              <a:latin typeface="Calibri"/>
              <a:ea typeface="Times New Roman"/>
              <a:cs typeface="Times New Roman"/>
            </a:endParaRPr>
          </a:p>
        </p:txBody>
      </p:sp>
      <p:sp>
        <p:nvSpPr>
          <p:cNvPr id="15" name="2 Título"/>
          <p:cNvSpPr txBox="1">
            <a:spLocks/>
          </p:cNvSpPr>
          <p:nvPr/>
        </p:nvSpPr>
        <p:spPr>
          <a:xfrm>
            <a:off x="194472" y="147990"/>
            <a:ext cx="4178424"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3"/>
            <a:r>
              <a:rPr lang="es-ES" sz="2400" b="1" kern="0" dirty="0" smtClean="0">
                <a:solidFill>
                  <a:schemeClr val="tx1"/>
                </a:solidFill>
                <a:latin typeface="Times New Roman" pitchFamily="18" charset="0"/>
                <a:cs typeface="Times New Roman" pitchFamily="18" charset="0"/>
              </a:rPr>
              <a:t>Inferencia e Interpolación</a:t>
            </a:r>
            <a:endParaRPr lang="es-EC" sz="2400" kern="0" dirty="0">
              <a:solidFill>
                <a:schemeClr val="tx1"/>
              </a:solidFill>
              <a:latin typeface="Times New Roman" pitchFamily="18" charset="0"/>
              <a:cs typeface="Times New Roman" pitchFamily="18" charset="0"/>
            </a:endParaRPr>
          </a:p>
        </p:txBody>
      </p:sp>
      <p:sp>
        <p:nvSpPr>
          <p:cNvPr id="16" name="Pentágono 15"/>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82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Usuario\Desktop\MODELO LATITU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5031010" cy="6858000"/>
          </a:xfrm>
          <a:prstGeom prst="rect">
            <a:avLst/>
          </a:prstGeom>
          <a:noFill/>
          <a:ln>
            <a:solidFill>
              <a:schemeClr val="tx1"/>
            </a:solidFill>
          </a:ln>
        </p:spPr>
      </p:pic>
      <p:pic>
        <p:nvPicPr>
          <p:cNvPr id="3" name="2 Imagen" descr="C:\Users\Usuario\Desktop\ERROR LATITUD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010" y="0"/>
            <a:ext cx="4874991" cy="6858000"/>
          </a:xfrm>
          <a:prstGeom prst="rect">
            <a:avLst/>
          </a:prstGeom>
          <a:noFill/>
          <a:ln>
            <a:solidFill>
              <a:schemeClr val="tx1"/>
            </a:solidFill>
          </a:ln>
        </p:spPr>
      </p:pic>
    </p:spTree>
    <p:extLst>
      <p:ext uri="{BB962C8B-B14F-4D97-AF65-F5344CB8AC3E}">
        <p14:creationId xmlns:p14="http://schemas.microsoft.com/office/powerpoint/2010/main" val="2765006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4993" y="214878"/>
            <a:ext cx="4004301"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Verificación </a:t>
            </a:r>
            <a:r>
              <a:rPr lang="es-EC" b="1" dirty="0">
                <a:latin typeface="Times New Roman" pitchFamily="18" charset="0"/>
                <a:cs typeface="Times New Roman" pitchFamily="18" charset="0"/>
              </a:rPr>
              <a:t>del Modelo Geoestadístico</a:t>
            </a:r>
          </a:p>
        </p:txBody>
      </p:sp>
      <p:sp>
        <p:nvSpPr>
          <p:cNvPr id="6" name="5 Rectángulo"/>
          <p:cNvSpPr/>
          <p:nvPr/>
        </p:nvSpPr>
        <p:spPr>
          <a:xfrm>
            <a:off x="2054484" y="6474241"/>
            <a:ext cx="4476497"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25. </a:t>
            </a:r>
            <a:r>
              <a:rPr lang="es-ES" sz="1000" b="1" dirty="0">
                <a:latin typeface="Times New Roman" pitchFamily="18" charset="0"/>
                <a:cs typeface="Times New Roman" pitchFamily="18" charset="0"/>
              </a:rPr>
              <a:t>Mapa de la distribución de los puntos de modelamiento y validación.</a:t>
            </a:r>
            <a:endParaRPr lang="es-EC" sz="1000" dirty="0">
              <a:latin typeface="Times New Roman" pitchFamily="18" charset="0"/>
              <a:cs typeface="Times New Roman" pitchFamily="18" charset="0"/>
            </a:endParaRPr>
          </a:p>
        </p:txBody>
      </p:sp>
      <p:pic>
        <p:nvPicPr>
          <p:cNvPr id="7" name="6 Imagen" descr="C:\Users\Usuario\Desktop\mapa 1.jpg"/>
          <p:cNvPicPr/>
          <p:nvPr/>
        </p:nvPicPr>
        <p:blipFill rotWithShape="1">
          <a:blip r:embed="rId2" cstate="print">
            <a:extLst>
              <a:ext uri="{28A0092B-C50C-407E-A947-70E740481C1C}">
                <a14:useLocalDpi xmlns:a14="http://schemas.microsoft.com/office/drawing/2010/main" val="0"/>
              </a:ext>
            </a:extLst>
          </a:blip>
          <a:srcRect t="4088" b="20528"/>
          <a:stretch/>
        </p:blipFill>
        <p:spPr bwMode="auto">
          <a:xfrm>
            <a:off x="2085257" y="1241468"/>
            <a:ext cx="6108103" cy="5256584"/>
          </a:xfrm>
          <a:prstGeom prst="rect">
            <a:avLst/>
          </a:prstGeom>
          <a:noFill/>
          <a:ln>
            <a:solidFill>
              <a:schemeClr val="tx1"/>
            </a:solidFill>
          </a:ln>
          <a:extLst>
            <a:ext uri="{53640926-AAD7-44D8-BBD7-CCE9431645EC}">
              <a14:shadowObscured xmlns:a14="http://schemas.microsoft.com/office/drawing/2010/main"/>
            </a:ext>
          </a:extLst>
        </p:spPr>
      </p:pic>
      <p:sp>
        <p:nvSpPr>
          <p:cNvPr id="2" name="1 CuadroTexto"/>
          <p:cNvSpPr txBox="1"/>
          <p:nvPr/>
        </p:nvSpPr>
        <p:spPr>
          <a:xfrm>
            <a:off x="186989" y="585810"/>
            <a:ext cx="936104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Se </a:t>
            </a:r>
            <a:r>
              <a:rPr lang="en-US" sz="1600" dirty="0" err="1" smtClean="0">
                <a:latin typeface="Times New Roman" panose="02020603050405020304" pitchFamily="18" charset="0"/>
                <a:cs typeface="Times New Roman" panose="02020603050405020304" pitchFamily="18" charset="0"/>
              </a:rPr>
              <a:t>usaron</a:t>
            </a:r>
            <a:r>
              <a:rPr lang="en-US" sz="1600" dirty="0" smtClean="0">
                <a:latin typeface="Times New Roman" panose="02020603050405020304" pitchFamily="18" charset="0"/>
                <a:cs typeface="Times New Roman" panose="02020603050405020304" pitchFamily="18" charset="0"/>
              </a:rPr>
              <a:t> 42 </a:t>
            </a:r>
            <a:r>
              <a:rPr lang="en-US" sz="1600" dirty="0" err="1" smtClean="0">
                <a:latin typeface="Times New Roman" panose="02020603050405020304" pitchFamily="18" charset="0"/>
                <a:cs typeface="Times New Roman" panose="02020603050405020304" pitchFamily="18" charset="0"/>
              </a:rPr>
              <a:t>puntos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geodésicos</a:t>
            </a:r>
            <a:r>
              <a:rPr lang="en-US" sz="1600" dirty="0" smtClean="0">
                <a:latin typeface="Times New Roman" panose="02020603050405020304" pitchFamily="18" charset="0"/>
                <a:cs typeface="Times New Roman" panose="02020603050405020304" pitchFamily="18" charset="0"/>
              </a:rPr>
              <a:t> para la </a:t>
            </a:r>
            <a:r>
              <a:rPr lang="en-US" sz="1600" dirty="0" err="1" smtClean="0">
                <a:latin typeface="Times New Roman" panose="02020603050405020304" pitchFamily="18" charset="0"/>
                <a:cs typeface="Times New Roman" panose="02020603050405020304" pitchFamily="18" charset="0"/>
              </a:rPr>
              <a:t>verificación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de </a:t>
            </a:r>
            <a:r>
              <a:rPr lang="en-US" sz="1600" dirty="0" err="1" smtClean="0">
                <a:latin typeface="Times New Roman" panose="02020603050405020304" pitchFamily="18" charset="0"/>
                <a:cs typeface="Times New Roman" panose="02020603050405020304" pitchFamily="18" charset="0"/>
              </a:rPr>
              <a:t>los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modelos</a:t>
            </a:r>
            <a:r>
              <a:rPr lang="en-US" sz="1600" dirty="0" smtClean="0">
                <a:latin typeface="Times New Roman" panose="02020603050405020304" pitchFamily="18" charset="0"/>
                <a:cs typeface="Times New Roman" panose="02020603050405020304" pitchFamily="18" charset="0"/>
              </a:rPr>
              <a:t>, con lo </a:t>
            </a:r>
            <a:r>
              <a:rPr lang="en-US" sz="1600" dirty="0" err="1" smtClean="0">
                <a:latin typeface="Times New Roman" panose="02020603050405020304" pitchFamily="18" charset="0"/>
                <a:cs typeface="Times New Roman" panose="02020603050405020304" pitchFamily="18" charset="0"/>
              </a:rPr>
              <a:t>cual</a:t>
            </a:r>
            <a:r>
              <a:rPr lang="en-US" sz="1600" dirty="0" smtClean="0">
                <a:latin typeface="Times New Roman" panose="02020603050405020304" pitchFamily="18" charset="0"/>
                <a:cs typeface="Times New Roman" panose="02020603050405020304" pitchFamily="18" charset="0"/>
              </a:rPr>
              <a:t> se </a:t>
            </a:r>
            <a:r>
              <a:rPr lang="en-US" sz="1600" dirty="0" err="1" smtClean="0">
                <a:latin typeface="Times New Roman" panose="02020603050405020304" pitchFamily="18" charset="0"/>
                <a:cs typeface="Times New Roman" panose="02020603050405020304" pitchFamily="18" charset="0"/>
              </a:rPr>
              <a:t>obtiene</a:t>
            </a:r>
            <a:r>
              <a:rPr lang="en-US" sz="1600" dirty="0" smtClean="0">
                <a:latin typeface="Times New Roman" panose="02020603050405020304" pitchFamily="18" charset="0"/>
                <a:cs typeface="Times New Roman" panose="02020603050405020304" pitchFamily="18" charset="0"/>
              </a:rPr>
              <a:t> un error entre </a:t>
            </a:r>
            <a:r>
              <a:rPr lang="en-US" sz="1600" dirty="0" err="1" smtClean="0">
                <a:latin typeface="Times New Roman" panose="02020603050405020304" pitchFamily="18" charset="0"/>
                <a:cs typeface="Times New Roman" panose="02020603050405020304" pitchFamily="18" charset="0"/>
              </a:rPr>
              <a:t>los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valores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observados</a:t>
            </a:r>
            <a:r>
              <a:rPr lang="en-US" sz="1600" dirty="0" smtClean="0">
                <a:latin typeface="Times New Roman" panose="02020603050405020304" pitchFamily="18" charset="0"/>
                <a:cs typeface="Times New Roman" panose="02020603050405020304" pitchFamily="18" charset="0"/>
              </a:rPr>
              <a:t> y </a:t>
            </a:r>
            <a:r>
              <a:rPr lang="en-US" sz="1600" dirty="0" err="1" smtClean="0">
                <a:latin typeface="Times New Roman" panose="02020603050405020304" pitchFamily="18" charset="0"/>
                <a:cs typeface="Times New Roman" panose="02020603050405020304" pitchFamily="18" charset="0"/>
              </a:rPr>
              <a:t>los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valores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predichos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329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336390" y="899910"/>
            <a:ext cx="3104442" cy="400110"/>
          </a:xfrm>
          <a:prstGeom prst="rect">
            <a:avLst/>
          </a:prstGeom>
        </p:spPr>
        <p:txBody>
          <a:bodyPr wrap="square">
            <a:spAutoFit/>
          </a:bodyPr>
          <a:lstStyle/>
          <a:p>
            <a:r>
              <a:rPr lang="es-ES" sz="1000" b="1" dirty="0">
                <a:latin typeface="Times New Roman" pitchFamily="18" charset="0"/>
                <a:cs typeface="Times New Roman" pitchFamily="18" charset="0"/>
              </a:rPr>
              <a:t>Tabla </a:t>
            </a:r>
            <a:r>
              <a:rPr lang="es-ES" sz="1000" b="1" dirty="0" smtClean="0">
                <a:latin typeface="Times New Roman" pitchFamily="18" charset="0"/>
                <a:cs typeface="Times New Roman" pitchFamily="18" charset="0"/>
              </a:rPr>
              <a:t>. </a:t>
            </a:r>
            <a:r>
              <a:rPr lang="es-ES" sz="1000" b="1" dirty="0">
                <a:latin typeface="Times New Roman" pitchFamily="18" charset="0"/>
                <a:cs typeface="Times New Roman" pitchFamily="18" charset="0"/>
              </a:rPr>
              <a:t>Resumen estadístico error del modelo desplazamiento de latitud </a:t>
            </a:r>
            <a:endParaRPr lang="es-EC" sz="1000" dirty="0">
              <a:latin typeface="Times New Roman" pitchFamily="18" charset="0"/>
              <a:cs typeface="Times New Roman" pitchFamily="18" charset="0"/>
            </a:endParaRPr>
          </a:p>
        </p:txBody>
      </p:sp>
      <p:sp>
        <p:nvSpPr>
          <p:cNvPr id="5" name="4 Rectángulo"/>
          <p:cNvSpPr/>
          <p:nvPr/>
        </p:nvSpPr>
        <p:spPr>
          <a:xfrm>
            <a:off x="4048849" y="4258779"/>
            <a:ext cx="4320480"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26. </a:t>
            </a:r>
            <a:r>
              <a:rPr lang="es-ES" sz="1000" b="1" dirty="0">
                <a:latin typeface="Times New Roman" pitchFamily="18" charset="0"/>
                <a:cs typeface="Times New Roman" pitchFamily="18" charset="0"/>
              </a:rPr>
              <a:t>Histograma del </a:t>
            </a:r>
            <a:r>
              <a:rPr lang="es-ES" sz="1000" b="1" dirty="0" smtClean="0">
                <a:latin typeface="Times New Roman" pitchFamily="18" charset="0"/>
                <a:cs typeface="Times New Roman" pitchFamily="18" charset="0"/>
              </a:rPr>
              <a:t>error de verificación  </a:t>
            </a:r>
            <a:r>
              <a:rPr lang="es-ES" sz="1000" b="1" dirty="0">
                <a:latin typeface="Times New Roman" pitchFamily="18" charset="0"/>
                <a:cs typeface="Times New Roman" pitchFamily="18" charset="0"/>
              </a:rPr>
              <a:t>del modelo </a:t>
            </a:r>
            <a:r>
              <a:rPr lang="es-EC" sz="1000" b="1" dirty="0">
                <a:latin typeface="Times New Roman" pitchFamily="18" charset="0"/>
                <a:cs typeface="Times New Roman" pitchFamily="18" charset="0"/>
              </a:rPr>
              <a:t> </a:t>
            </a:r>
            <a:r>
              <a:rPr lang="es-EC" sz="1000" b="1" dirty="0" smtClean="0">
                <a:latin typeface="Times New Roman" pitchFamily="18" charset="0"/>
                <a:cs typeface="Times New Roman" pitchFamily="18" charset="0"/>
              </a:rPr>
              <a:t>V</a:t>
            </a:r>
            <a:r>
              <a:rPr lang="es-ES" sz="1000" b="1" dirty="0" err="1" smtClean="0">
                <a:latin typeface="Times New Roman" pitchFamily="18" charset="0"/>
                <a:cs typeface="Times New Roman" pitchFamily="18" charset="0"/>
              </a:rPr>
              <a:t>ariable</a:t>
            </a:r>
            <a:r>
              <a:rPr lang="es-ES" sz="1000" b="1" dirty="0" smtClean="0">
                <a:latin typeface="Times New Roman" pitchFamily="18" charset="0"/>
                <a:cs typeface="Times New Roman" pitchFamily="18" charset="0"/>
              </a:rPr>
              <a:t> </a:t>
            </a:r>
            <a:r>
              <a:rPr lang="es-EC" sz="1000" b="1" dirty="0">
                <a:latin typeface="Times New Roman" pitchFamily="18" charset="0"/>
                <a:cs typeface="Times New Roman" pitchFamily="18" charset="0"/>
              </a:rPr>
              <a:t>△φ</a:t>
            </a:r>
            <a:endParaRPr lang="es-EC" sz="1000"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433204700"/>
              </p:ext>
            </p:extLst>
          </p:nvPr>
        </p:nvGraphicFramePr>
        <p:xfrm>
          <a:off x="200472" y="1304736"/>
          <a:ext cx="3114836" cy="3168352"/>
        </p:xfrm>
        <a:graphic>
          <a:graphicData uri="http://schemas.openxmlformats.org/drawingml/2006/table">
            <a:tbl>
              <a:tblPr firstRow="1" firstCol="1" bandRow="1">
                <a:tableStyleId>{9D7B26C5-4107-4FEC-AEDC-1716B250A1EF}</a:tableStyleId>
              </a:tblPr>
              <a:tblGrid>
                <a:gridCol w="2257578"/>
                <a:gridCol w="857258"/>
              </a:tblGrid>
              <a:tr h="288032">
                <a:tc>
                  <a:txBody>
                    <a:bodyPr/>
                    <a:lstStyle/>
                    <a:p>
                      <a:pPr>
                        <a:lnSpc>
                          <a:spcPct val="115000"/>
                        </a:lnSpc>
                        <a:spcAft>
                          <a:spcPts val="0"/>
                        </a:spcAft>
                      </a:pPr>
                      <a:r>
                        <a:rPr lang="es-EC" sz="1200" dirty="0">
                          <a:effectLst/>
                          <a:latin typeface="Times New Roman" pitchFamily="18" charset="0"/>
                          <a:cs typeface="Times New Roman" pitchFamily="18" charset="0"/>
                        </a:rPr>
                        <a:t>n</a:t>
                      </a:r>
                      <a:endParaRPr lang="es-EC" sz="1100" dirty="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dirty="0">
                          <a:effectLst/>
                          <a:latin typeface="Times New Roman" pitchFamily="18" charset="0"/>
                          <a:cs typeface="Times New Roman" pitchFamily="18" charset="0"/>
                        </a:rPr>
                        <a:t>42</a:t>
                      </a:r>
                      <a:endParaRPr lang="es-EC" sz="1200" dirty="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Media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0.0006</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Desviación  estándar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0.0145</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Rango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0.0768</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Coeficiente de asimetría</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-0.2762</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Curtosis</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2.1238</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dirty="0">
                          <a:effectLst/>
                          <a:latin typeface="Times New Roman" pitchFamily="18" charset="0"/>
                          <a:cs typeface="Times New Roman" pitchFamily="18" charset="0"/>
                        </a:rPr>
                        <a:t>Mínimo (")</a:t>
                      </a:r>
                      <a:endParaRPr lang="es-EC" sz="1100" dirty="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-0.0404</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1er Cuartil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-0.0048</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Mediana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-0.0007</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a:effectLst/>
                          <a:latin typeface="Times New Roman" pitchFamily="18" charset="0"/>
                          <a:cs typeface="Times New Roman" pitchFamily="18" charset="0"/>
                        </a:rPr>
                        <a:t>3er cuartil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0.0068</a:t>
                      </a:r>
                      <a:endParaRPr lang="es-EC" sz="1200">
                        <a:solidFill>
                          <a:srgbClr val="5F497A"/>
                        </a:solidFill>
                        <a:effectLst/>
                        <a:latin typeface="Times New Roman" pitchFamily="18" charset="0"/>
                        <a:ea typeface="Times New Roman"/>
                        <a:cs typeface="Times New Roman" pitchFamily="18" charset="0"/>
                      </a:endParaRPr>
                    </a:p>
                  </a:txBody>
                  <a:tcPr marL="68580" marR="68580" marT="0" marB="0"/>
                </a:tc>
              </a:tr>
              <a:tr h="288032">
                <a:tc>
                  <a:txBody>
                    <a:bodyPr/>
                    <a:lstStyle/>
                    <a:p>
                      <a:pPr>
                        <a:lnSpc>
                          <a:spcPct val="115000"/>
                        </a:lnSpc>
                        <a:spcAft>
                          <a:spcPts val="0"/>
                        </a:spcAft>
                      </a:pPr>
                      <a:r>
                        <a:rPr lang="es-EC" sz="1200" dirty="0">
                          <a:effectLst/>
                          <a:latin typeface="Times New Roman" pitchFamily="18" charset="0"/>
                          <a:cs typeface="Times New Roman" pitchFamily="18" charset="0"/>
                        </a:rPr>
                        <a:t>Máximo (")</a:t>
                      </a:r>
                      <a:endParaRPr lang="es-EC" sz="1100" dirty="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dirty="0">
                          <a:effectLst/>
                          <a:latin typeface="Times New Roman" pitchFamily="18" charset="0"/>
                          <a:cs typeface="Times New Roman" pitchFamily="18" charset="0"/>
                        </a:rPr>
                        <a:t>0.0364</a:t>
                      </a:r>
                      <a:endParaRPr lang="es-EC" sz="1200" dirty="0">
                        <a:solidFill>
                          <a:srgbClr val="5F497A"/>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7 CuadroTexto"/>
          <p:cNvSpPr txBox="1"/>
          <p:nvPr/>
        </p:nvSpPr>
        <p:spPr>
          <a:xfrm>
            <a:off x="200472" y="348664"/>
            <a:ext cx="3914533" cy="369332"/>
          </a:xfrm>
          <a:prstGeom prst="rect">
            <a:avLst/>
          </a:prstGeom>
          <a:noFill/>
        </p:spPr>
        <p:txBody>
          <a:bodyPr wrap="none" rtlCol="0">
            <a:spAutoFit/>
          </a:bodyPr>
          <a:lstStyle/>
          <a:p>
            <a:pPr marL="0" lvl="3"/>
            <a:r>
              <a:rPr lang="es-ES" b="1" dirty="0" smtClean="0">
                <a:latin typeface="Times New Roman" pitchFamily="18" charset="0"/>
                <a:cs typeface="Times New Roman" pitchFamily="18" charset="0"/>
              </a:rPr>
              <a:t>Verificación del </a:t>
            </a:r>
            <a:r>
              <a:rPr lang="es-ES" b="1" dirty="0">
                <a:latin typeface="Times New Roman" pitchFamily="18" charset="0"/>
                <a:cs typeface="Times New Roman" pitchFamily="18" charset="0"/>
              </a:rPr>
              <a:t>modelo </a:t>
            </a:r>
            <a:r>
              <a:rPr lang="es-ES" b="1" dirty="0" smtClean="0">
                <a:latin typeface="Times New Roman" pitchFamily="18" charset="0"/>
                <a:cs typeface="Times New Roman" pitchFamily="18" charset="0"/>
              </a:rPr>
              <a:t>geoestadístico</a:t>
            </a:r>
            <a:endParaRPr lang="es-EC" dirty="0">
              <a:latin typeface="Times New Roman" pitchFamily="18" charset="0"/>
              <a:cs typeface="Times New Roman" pitchFamily="18" charset="0"/>
            </a:endParaRPr>
          </a:p>
        </p:txBody>
      </p:sp>
      <p:sp>
        <p:nvSpPr>
          <p:cNvPr id="9" name="8 CuadroTexto"/>
          <p:cNvSpPr txBox="1"/>
          <p:nvPr/>
        </p:nvSpPr>
        <p:spPr>
          <a:xfrm>
            <a:off x="200472" y="4779443"/>
            <a:ext cx="5445581" cy="338554"/>
          </a:xfrm>
          <a:prstGeom prst="rect">
            <a:avLst/>
          </a:prstGeom>
          <a:noFill/>
        </p:spPr>
        <p:txBody>
          <a:bodyPr wrap="square" rtlCol="0">
            <a:spAutoFit/>
          </a:bodyPr>
          <a:lstStyle/>
          <a:p>
            <a:r>
              <a:rPr lang="es-EC" sz="1600" b="1" dirty="0" smtClean="0">
                <a:latin typeface="Times New Roman" pitchFamily="18" charset="0"/>
                <a:cs typeface="Times New Roman" pitchFamily="18" charset="0"/>
              </a:rPr>
              <a:t>Coeficiente </a:t>
            </a:r>
            <a:r>
              <a:rPr lang="es-ES" sz="1600" b="1" dirty="0" smtClean="0">
                <a:latin typeface="Times New Roman" pitchFamily="18" charset="0"/>
                <a:cs typeface="Times New Roman" pitchFamily="18" charset="0"/>
              </a:rPr>
              <a:t>de determinación para la validación del modelo</a:t>
            </a:r>
            <a:r>
              <a:rPr lang="es-EC" sz="1600" b="1" dirty="0" smtClean="0">
                <a:latin typeface="Times New Roman" pitchFamily="18" charset="0"/>
                <a:cs typeface="Times New Roman" pitchFamily="18" charset="0"/>
              </a:rPr>
              <a:t> </a:t>
            </a:r>
            <a:endParaRPr lang="es-EC"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9 Rectángulo"/>
              <p:cNvSpPr/>
              <p:nvPr/>
            </p:nvSpPr>
            <p:spPr>
              <a:xfrm>
                <a:off x="560512" y="5229200"/>
                <a:ext cx="4179733" cy="13010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C" sz="1600" i="1" smtClean="0">
                              <a:latin typeface="Cambria Math" panose="02040503050406030204" pitchFamily="18" charset="0"/>
                            </a:rPr>
                          </m:ctrlPr>
                        </m:sSupPr>
                        <m:e>
                          <m:r>
                            <a:rPr lang="es-ES" sz="1600" i="1">
                              <a:latin typeface="Cambria Math"/>
                            </a:rPr>
                            <m:t>         </m:t>
                          </m:r>
                          <m:r>
                            <a:rPr lang="es-ES" sz="1600" i="1">
                              <a:latin typeface="Cambria Math"/>
                            </a:rPr>
                            <m:t>𝑅</m:t>
                          </m:r>
                        </m:e>
                        <m:sup>
                          <m:r>
                            <a:rPr lang="es-ES" sz="1600" i="1">
                              <a:latin typeface="Cambria Math"/>
                            </a:rPr>
                            <m:t>2</m:t>
                          </m:r>
                        </m:sup>
                      </m:sSup>
                      <m:r>
                        <a:rPr lang="es-ES" sz="1600" i="1">
                          <a:latin typeface="Cambria Math"/>
                        </a:rPr>
                        <m:t>=</m:t>
                      </m:r>
                      <m:r>
                        <a:rPr lang="es-ES" sz="1600" i="1">
                          <a:latin typeface="Cambria Math"/>
                        </a:rPr>
                        <m:t>1</m:t>
                      </m:r>
                      <m:r>
                        <a:rPr lang="es-ES" sz="1600" i="1">
                          <a:latin typeface="Cambria Math"/>
                        </a:rPr>
                        <m:t>−</m:t>
                      </m:r>
                      <m:f>
                        <m:fPr>
                          <m:ctrlPr>
                            <a:rPr lang="es-EC" sz="1600" i="1">
                              <a:latin typeface="Cambria Math" panose="02040503050406030204" pitchFamily="18" charset="0"/>
                            </a:rPr>
                          </m:ctrlPr>
                        </m:fPr>
                        <m:num>
                          <m:nary>
                            <m:naryPr>
                              <m:chr m:val="∑"/>
                              <m:limLoc m:val="undOvr"/>
                              <m:ctrlPr>
                                <a:rPr lang="es-EC" sz="1600" i="1">
                                  <a:latin typeface="Cambria Math" panose="02040503050406030204" pitchFamily="18" charset="0"/>
                                </a:rPr>
                              </m:ctrlPr>
                            </m:naryPr>
                            <m:sub>
                              <m:r>
                                <a:rPr lang="es-ES" sz="1600" i="1">
                                  <a:latin typeface="Cambria Math"/>
                                </a:rPr>
                                <m:t>𝑖</m:t>
                              </m:r>
                              <m:r>
                                <a:rPr lang="es-ES" sz="1600" i="1">
                                  <a:latin typeface="Cambria Math"/>
                                </a:rPr>
                                <m:t>=</m:t>
                              </m:r>
                              <m:r>
                                <a:rPr lang="es-ES" sz="1600" i="1">
                                  <a:latin typeface="Cambria Math"/>
                                </a:rPr>
                                <m:t>1</m:t>
                              </m:r>
                            </m:sub>
                            <m:sup>
                              <m:r>
                                <a:rPr lang="es-ES" sz="1600" i="1">
                                  <a:latin typeface="Cambria Math"/>
                                </a:rPr>
                                <m:t>𝑛</m:t>
                              </m:r>
                            </m:sup>
                            <m:e>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acc>
                                        <m:accPr>
                                          <m:chr m:val="̂"/>
                                          <m:ctrlPr>
                                            <a:rPr lang="es-EC" sz="1600" i="1">
                                              <a:latin typeface="Cambria Math" panose="02040503050406030204" pitchFamily="18" charset="0"/>
                                            </a:rPr>
                                          </m:ctrlPr>
                                        </m:accPr>
                                        <m:e>
                                          <m:r>
                                            <a:rPr lang="es-ES" sz="1600" i="1">
                                              <a:latin typeface="Cambria Math"/>
                                            </a:rPr>
                                            <m:t>𝑍</m:t>
                                          </m:r>
                                        </m:e>
                                      </m:acc>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S" sz="1600" i="1">
                                                  <a:latin typeface="Cambria Math"/>
                                                </a:rPr>
                                                <m:t>𝑥</m:t>
                                              </m:r>
                                            </m:e>
                                            <m:sub>
                                              <m:r>
                                                <a:rPr lang="es-ES" sz="1600" i="1">
                                                  <a:latin typeface="Cambria Math"/>
                                                </a:rPr>
                                                <m:t>𝑖</m:t>
                                              </m:r>
                                            </m:sub>
                                          </m:sSub>
                                        </m:e>
                                      </m:d>
                                      <m:r>
                                        <a:rPr lang="es-ES" sz="1600" i="1">
                                          <a:latin typeface="Cambria Math"/>
                                        </a:rPr>
                                        <m:t>−</m:t>
                                      </m:r>
                                      <m:r>
                                        <a:rPr lang="es-ES" sz="1600" i="1">
                                          <a:latin typeface="Cambria Math"/>
                                        </a:rPr>
                                        <m:t>𝑧</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S" sz="1600" i="1">
                                                  <a:latin typeface="Cambria Math"/>
                                                </a:rPr>
                                                <m:t>𝑥</m:t>
                                              </m:r>
                                            </m:e>
                                            <m:sub>
                                              <m:r>
                                                <a:rPr lang="es-ES" sz="1600" i="1">
                                                  <a:latin typeface="Cambria Math"/>
                                                </a:rPr>
                                                <m:t>𝑖</m:t>
                                              </m:r>
                                            </m:sub>
                                          </m:sSub>
                                        </m:e>
                                      </m:d>
                                    </m:e>
                                  </m:d>
                                </m:e>
                                <m:sup>
                                  <m:r>
                                    <a:rPr lang="es-ES" sz="1600" i="1">
                                      <a:latin typeface="Cambria Math"/>
                                    </a:rPr>
                                    <m:t>2</m:t>
                                  </m:r>
                                </m:sup>
                              </m:sSup>
                            </m:e>
                          </m:nary>
                        </m:num>
                        <m:den>
                          <m:nary>
                            <m:naryPr>
                              <m:chr m:val="∑"/>
                              <m:limLoc m:val="undOvr"/>
                              <m:ctrlPr>
                                <a:rPr lang="es-EC" sz="1600" i="1">
                                  <a:latin typeface="Cambria Math" panose="02040503050406030204" pitchFamily="18" charset="0"/>
                                </a:rPr>
                              </m:ctrlPr>
                            </m:naryPr>
                            <m:sub>
                              <m:r>
                                <a:rPr lang="es-ES" sz="1600" i="1">
                                  <a:latin typeface="Cambria Math"/>
                                </a:rPr>
                                <m:t>𝑖</m:t>
                              </m:r>
                              <m:r>
                                <a:rPr lang="es-ES" sz="1600" i="1">
                                  <a:latin typeface="Cambria Math"/>
                                </a:rPr>
                                <m:t>=</m:t>
                              </m:r>
                              <m:r>
                                <a:rPr lang="es-ES" sz="1600" i="1">
                                  <a:latin typeface="Cambria Math"/>
                                </a:rPr>
                                <m:t>1</m:t>
                              </m:r>
                            </m:sub>
                            <m:sup>
                              <m:r>
                                <a:rPr lang="es-ES" sz="1600" i="1">
                                  <a:latin typeface="Cambria Math"/>
                                </a:rPr>
                                <m:t>𝑛</m:t>
                              </m:r>
                            </m:sup>
                            <m:e>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r>
                                        <a:rPr lang="es-ES" sz="1600" i="1">
                                          <a:latin typeface="Cambria Math"/>
                                        </a:rPr>
                                        <m:t>𝑧</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S" sz="1600" i="1">
                                                  <a:latin typeface="Cambria Math"/>
                                                </a:rPr>
                                                <m:t>𝑥</m:t>
                                              </m:r>
                                            </m:e>
                                            <m:sub>
                                              <m:r>
                                                <a:rPr lang="es-ES" sz="1600" i="1">
                                                  <a:latin typeface="Cambria Math"/>
                                                </a:rPr>
                                                <m:t>𝑖</m:t>
                                              </m:r>
                                            </m:sub>
                                          </m:sSub>
                                        </m:e>
                                      </m:d>
                                      <m:r>
                                        <a:rPr lang="es-ES" sz="1600" i="1">
                                          <a:latin typeface="Cambria Math"/>
                                        </a:rPr>
                                        <m:t>−</m:t>
                                      </m:r>
                                      <m:acc>
                                        <m:accPr>
                                          <m:chr m:val="̅"/>
                                          <m:ctrlPr>
                                            <a:rPr lang="es-EC" sz="1600" i="1">
                                              <a:latin typeface="Cambria Math" panose="02040503050406030204" pitchFamily="18" charset="0"/>
                                            </a:rPr>
                                          </m:ctrlPr>
                                        </m:accPr>
                                        <m:e>
                                          <m:r>
                                            <a:rPr lang="es-ES" sz="1600" i="1">
                                              <a:latin typeface="Cambria Math"/>
                                            </a:rPr>
                                            <m:t>𝑍</m:t>
                                          </m:r>
                                        </m:e>
                                      </m:acc>
                                    </m:e>
                                  </m:d>
                                </m:e>
                                <m:sup>
                                  <m:r>
                                    <a:rPr lang="es-ES" sz="1600" i="1">
                                      <a:latin typeface="Cambria Math"/>
                                    </a:rPr>
                                    <m:t>2</m:t>
                                  </m:r>
                                </m:sup>
                              </m:sSup>
                            </m:e>
                          </m:nary>
                        </m:den>
                      </m:f>
                    </m:oMath>
                  </m:oMathPara>
                </a14:m>
                <a:endParaRPr lang="es-EC" sz="1600" dirty="0">
                  <a:latin typeface="Times New Roman" pitchFamily="18" charset="0"/>
                  <a:cs typeface="Times New Roman" pitchFamily="18" charset="0"/>
                </a:endParaRPr>
              </a:p>
              <a:p>
                <a:r>
                  <a:rPr lang="es-ES" sz="1600" dirty="0">
                    <a:latin typeface="Times New Roman" pitchFamily="18" charset="0"/>
                    <a:cs typeface="Times New Roman" pitchFamily="18" charset="0"/>
                  </a:rPr>
                  <a:t> </a:t>
                </a:r>
                <a:endParaRPr lang="es-EC" sz="1600" dirty="0">
                  <a:latin typeface="Times New Roman" pitchFamily="18" charset="0"/>
                  <a:cs typeface="Times New Roman" pitchFamily="18" charset="0"/>
                </a:endParaRPr>
              </a:p>
              <a:p>
                <a:r>
                  <a:rPr lang="es-EC" sz="1600" dirty="0" smtClean="0">
                    <a:latin typeface="Times New Roman" pitchFamily="18" charset="0"/>
                    <a:cs typeface="Times New Roman" pitchFamily="18" charset="0"/>
                  </a:rPr>
                  <a:t>                     Donde  </a:t>
                </a:r>
                <a14:m>
                  <m:oMath xmlns:m="http://schemas.openxmlformats.org/officeDocument/2006/math">
                    <m:acc>
                      <m:accPr>
                        <m:chr m:val="̅"/>
                        <m:ctrlPr>
                          <a:rPr lang="es-EC" sz="1600" i="1">
                            <a:latin typeface="Cambria Math" panose="02040503050406030204" pitchFamily="18" charset="0"/>
                          </a:rPr>
                        </m:ctrlPr>
                      </m:accPr>
                      <m:e>
                        <m:r>
                          <a:rPr lang="es-EC" sz="1600" i="1">
                            <a:latin typeface="Cambria Math"/>
                          </a:rPr>
                          <m:t>𝑍</m:t>
                        </m:r>
                      </m:e>
                    </m:acc>
                    <m:r>
                      <a:rPr lang="es-EC" sz="1600" i="1">
                        <a:latin typeface="Cambria Math"/>
                      </a:rPr>
                      <m:t>=</m:t>
                    </m:r>
                    <m:nary>
                      <m:naryPr>
                        <m:chr m:val="∑"/>
                        <m:limLoc m:val="undOvr"/>
                        <m:ctrlPr>
                          <a:rPr lang="es-EC" sz="1600" i="1">
                            <a:latin typeface="Cambria Math" panose="02040503050406030204" pitchFamily="18" charset="0"/>
                          </a:rPr>
                        </m:ctrlPr>
                      </m:naryPr>
                      <m:sub>
                        <m:r>
                          <a:rPr lang="es-EC" sz="1600" i="1">
                            <a:latin typeface="Cambria Math"/>
                          </a:rPr>
                          <m:t>𝑖</m:t>
                        </m:r>
                        <m:r>
                          <a:rPr lang="es-EC" sz="1600" i="1">
                            <a:latin typeface="Cambria Math"/>
                          </a:rPr>
                          <m:t>=</m:t>
                        </m:r>
                        <m:r>
                          <a:rPr lang="es-EC" sz="1600" i="1">
                            <a:latin typeface="Cambria Math"/>
                          </a:rPr>
                          <m:t>1</m:t>
                        </m:r>
                      </m:sub>
                      <m:sup>
                        <m:r>
                          <a:rPr lang="es-EC" sz="1600" i="1">
                            <a:latin typeface="Cambria Math"/>
                          </a:rPr>
                          <m:t>𝑛</m:t>
                        </m:r>
                      </m:sup>
                      <m:e>
                        <m:r>
                          <a:rPr lang="es-EC" sz="1600" i="1">
                            <a:latin typeface="Cambria Math"/>
                          </a:rPr>
                          <m:t>𝑧</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a:rPr>
                                  <m:t>𝑥</m:t>
                                </m:r>
                              </m:e>
                              <m:sub>
                                <m:r>
                                  <a:rPr lang="es-EC" sz="1600" i="1">
                                    <a:latin typeface="Cambria Math"/>
                                  </a:rPr>
                                  <m:t>𝑖</m:t>
                                </m:r>
                              </m:sub>
                            </m:sSub>
                          </m:e>
                        </m:d>
                        <m:r>
                          <a:rPr lang="es-EC" sz="1600" i="1">
                            <a:latin typeface="Cambria Math"/>
                          </a:rPr>
                          <m:t>/</m:t>
                        </m:r>
                        <m:r>
                          <a:rPr lang="es-EC" sz="1600" i="1">
                            <a:latin typeface="Cambria Math"/>
                          </a:rPr>
                          <m:t>𝑛</m:t>
                        </m:r>
                      </m:e>
                    </m:nary>
                  </m:oMath>
                </a14:m>
                <a:r>
                  <a:rPr lang="es-EC" sz="1600" dirty="0">
                    <a:latin typeface="Times New Roman" pitchFamily="18" charset="0"/>
                    <a:cs typeface="Times New Roman" pitchFamily="18" charset="0"/>
                  </a:rPr>
                  <a:t>.</a:t>
                </a:r>
              </a:p>
            </p:txBody>
          </p:sp>
        </mc:Choice>
        <mc:Fallback xmlns="">
          <p:sp>
            <p:nvSpPr>
              <p:cNvPr id="10" name="9 Rectángulo"/>
              <p:cNvSpPr>
                <a:spLocks noRot="1" noChangeAspect="1" noMove="1" noResize="1" noEditPoints="1" noAdjustHandles="1" noChangeArrowheads="1" noChangeShapeType="1" noTextEdit="1"/>
              </p:cNvSpPr>
              <p:nvPr/>
            </p:nvSpPr>
            <p:spPr>
              <a:xfrm>
                <a:off x="560512" y="5229200"/>
                <a:ext cx="4179733" cy="1301062"/>
              </a:xfrm>
              <a:prstGeom prst="rect">
                <a:avLst/>
              </a:prstGeom>
              <a:blipFill rotWithShape="1">
                <a:blip r:embed="rId4"/>
                <a:stretch>
                  <a:fillRect b="-44131"/>
                </a:stretch>
              </a:blipFill>
            </p:spPr>
            <p:txBody>
              <a:bodyPr/>
              <a:lstStyle/>
              <a:p>
                <a:r>
                  <a:rPr lang="en-US">
                    <a:noFill/>
                  </a:rPr>
                  <a:t> </a:t>
                </a:r>
              </a:p>
            </p:txBody>
          </p:sp>
        </mc:Fallback>
      </mc:AlternateContent>
      <p:sp>
        <p:nvSpPr>
          <p:cNvPr id="2" name="1 Flecha derecha"/>
          <p:cNvSpPr/>
          <p:nvPr/>
        </p:nvSpPr>
        <p:spPr>
          <a:xfrm>
            <a:off x="4594422" y="5661248"/>
            <a:ext cx="360040" cy="50405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10 Rectángulo"/>
          <p:cNvSpPr/>
          <p:nvPr/>
        </p:nvSpPr>
        <p:spPr>
          <a:xfrm>
            <a:off x="5241032" y="5341122"/>
            <a:ext cx="403391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600" dirty="0">
                <a:latin typeface="Times New Roman" pitchFamily="18" charset="0"/>
                <a:cs typeface="Times New Roman" pitchFamily="18" charset="0"/>
              </a:rPr>
              <a:t>Para la variable desplazamiento de latitud el valor obtenido en el coeficiente de determinación, </a:t>
            </a:r>
            <a:r>
              <a:rPr lang="es-EC" sz="1600" dirty="0" smtClean="0">
                <a:latin typeface="Times New Roman" pitchFamily="18" charset="0"/>
                <a:cs typeface="Times New Roman" pitchFamily="18" charset="0"/>
              </a:rPr>
              <a:t>es de 0.9594, </a:t>
            </a:r>
            <a:r>
              <a:rPr lang="es-EC" sz="1600" dirty="0">
                <a:latin typeface="Times New Roman" pitchFamily="18" charset="0"/>
                <a:cs typeface="Times New Roman" pitchFamily="18" charset="0"/>
              </a:rPr>
              <a:t>es decir una efectividad del </a:t>
            </a:r>
            <a:r>
              <a:rPr lang="es-EC" sz="1600" dirty="0" smtClean="0">
                <a:latin typeface="Times New Roman" pitchFamily="18" charset="0"/>
                <a:cs typeface="Times New Roman" pitchFamily="18" charset="0"/>
              </a:rPr>
              <a:t>95.94%. </a:t>
            </a:r>
            <a:endParaRPr lang="es-EC" sz="1600" dirty="0">
              <a:latin typeface="Times New Roman" pitchFamily="18" charset="0"/>
              <a:cs typeface="Times New Roman" pitchFamily="18" charset="0"/>
            </a:endParaRPr>
          </a:p>
        </p:txBody>
      </p:sp>
      <p:pic>
        <p:nvPicPr>
          <p:cNvPr id="12" name="11 Imagen" descr="C:\Users\Usuario\Desktop\1.jpeg"/>
          <p:cNvPicPr/>
          <p:nvPr/>
        </p:nvPicPr>
        <p:blipFill rotWithShape="1">
          <a:blip r:embed="rId5">
            <a:extLst>
              <a:ext uri="{28A0092B-C50C-407E-A947-70E740481C1C}">
                <a14:useLocalDpi xmlns:a14="http://schemas.microsoft.com/office/drawing/2010/main" val="0"/>
              </a:ext>
            </a:extLst>
          </a:blip>
          <a:srcRect t="9733" r="2405"/>
          <a:stretch/>
        </p:blipFill>
        <p:spPr bwMode="auto">
          <a:xfrm>
            <a:off x="3720764" y="1074553"/>
            <a:ext cx="4976651" cy="3173191"/>
          </a:xfrm>
          <a:prstGeom prst="rect">
            <a:avLst/>
          </a:prstGeom>
          <a:noFill/>
          <a:ln w="63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3" name="Pentágono 12"/>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Picture 2" descr="http://mercadotecnia.espe.edu.ec/wp-content/uploads/tmp/LOGO-PRINCIPAL-ESP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45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596516" y="1124743"/>
            <a:ext cx="8420100" cy="1780108"/>
          </a:xfrm>
        </p:spPr>
        <p:txBody>
          <a:bodyPr/>
          <a:lstStyle/>
          <a:p>
            <a:pPr lvl="1" algn="ctr"/>
            <a:r>
              <a:rPr lang="es-ES" sz="4000" b="1" dirty="0">
                <a:solidFill>
                  <a:schemeClr val="tx1"/>
                </a:solidFill>
                <a:latin typeface="Times New Roman" pitchFamily="18" charset="0"/>
                <a:cs typeface="Times New Roman" pitchFamily="18" charset="0"/>
              </a:rPr>
              <a:t>Obtención y Validación de Modelos Geoestadísticos</a:t>
            </a:r>
            <a:r>
              <a:rPr lang="es-EC" sz="1600" dirty="0"/>
              <a:t/>
            </a:r>
            <a:br>
              <a:rPr lang="es-EC" sz="1600" dirty="0"/>
            </a:br>
            <a:endParaRPr lang="es-EC" dirty="0"/>
          </a:p>
        </p:txBody>
      </p:sp>
      <p:sp>
        <p:nvSpPr>
          <p:cNvPr id="4" name="3 Subtítulo"/>
          <p:cNvSpPr>
            <a:spLocks noGrp="1"/>
          </p:cNvSpPr>
          <p:nvPr>
            <p:ph type="subTitle" idx="1"/>
          </p:nvPr>
        </p:nvSpPr>
        <p:spPr>
          <a:xfrm>
            <a:off x="992560" y="3573016"/>
            <a:ext cx="7523551" cy="1601191"/>
          </a:xfrm>
        </p:spPr>
        <p:txBody>
          <a:bodyPr>
            <a:noAutofit/>
          </a:bodyPr>
          <a:lstStyle/>
          <a:p>
            <a:pPr marL="0" lvl="2"/>
            <a:r>
              <a:rPr lang="es-ES" sz="2800" b="1" dirty="0">
                <a:solidFill>
                  <a:schemeClr val="tx1"/>
                </a:solidFill>
                <a:latin typeface="Times New Roman" pitchFamily="18" charset="0"/>
                <a:cs typeface="Times New Roman" pitchFamily="18" charset="0"/>
              </a:rPr>
              <a:t>Modelo Geoestadístico de predicción de la variable desplazamiento de longitud (</a:t>
            </a:r>
            <a:r>
              <a:rPr lang="es-ES" sz="2800" b="1" dirty="0" err="1">
                <a:solidFill>
                  <a:schemeClr val="tx1"/>
                </a:solidFill>
                <a:latin typeface="Times New Roman" pitchFamily="18" charset="0"/>
                <a:cs typeface="Times New Roman" pitchFamily="18" charset="0"/>
              </a:rPr>
              <a:t>Δλ</a:t>
            </a:r>
            <a:r>
              <a:rPr lang="es-ES" sz="2800" b="1" dirty="0">
                <a:solidFill>
                  <a:schemeClr val="tx1"/>
                </a:solidFill>
                <a:latin typeface="Times New Roman" pitchFamily="18" charset="0"/>
                <a:cs typeface="Times New Roman" pitchFamily="18" charset="0"/>
              </a:rPr>
              <a:t>)</a:t>
            </a:r>
            <a:endParaRPr lang="es-EC" sz="2800" dirty="0">
              <a:solidFill>
                <a:schemeClr val="tx1"/>
              </a:solidFill>
              <a:latin typeface="Times New Roman" pitchFamily="18" charset="0"/>
              <a:cs typeface="Times New Roman" pitchFamily="18" charset="0"/>
            </a:endParaRPr>
          </a:p>
          <a:p>
            <a:endParaRPr lang="es-EC" sz="2800" dirty="0">
              <a:solidFill>
                <a:schemeClr val="tx1"/>
              </a:solidFill>
              <a:latin typeface="Times New Roman" pitchFamily="18" charset="0"/>
              <a:cs typeface="Times New Roman" pitchFamily="18" charset="0"/>
            </a:endParaRPr>
          </a:p>
        </p:txBody>
      </p:sp>
      <p:sp>
        <p:nvSpPr>
          <p:cNvPr id="5" name="Pentágono 4"/>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57885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CuadroTexto"/>
          <p:cNvSpPr txBox="1"/>
          <p:nvPr/>
        </p:nvSpPr>
        <p:spPr>
          <a:xfrm>
            <a:off x="416496" y="592355"/>
            <a:ext cx="4211409" cy="461665"/>
          </a:xfrm>
          <a:prstGeom prst="rect">
            <a:avLst/>
          </a:prstGeom>
          <a:noFill/>
        </p:spPr>
        <p:txBody>
          <a:bodyPr wrap="none" rtlCol="0">
            <a:spAutoFit/>
          </a:bodyPr>
          <a:lstStyle/>
          <a:p>
            <a:r>
              <a:rPr lang="es-EC" sz="2400" b="1" dirty="0" smtClean="0">
                <a:latin typeface="Times New Roman" pitchFamily="18" charset="0"/>
                <a:cs typeface="Times New Roman" pitchFamily="18" charset="0"/>
              </a:rPr>
              <a:t>Análisis Exploratorio de Datos</a:t>
            </a:r>
            <a:endParaRPr lang="es-EC" sz="2400" b="1" dirty="0">
              <a:latin typeface="Times New Roman" pitchFamily="18" charset="0"/>
              <a:cs typeface="Times New Roman" pitchFamily="18" charset="0"/>
            </a:endParaRPr>
          </a:p>
        </p:txBody>
      </p:sp>
      <p:sp>
        <p:nvSpPr>
          <p:cNvPr id="3" name="2 Rectángulo"/>
          <p:cNvSpPr/>
          <p:nvPr/>
        </p:nvSpPr>
        <p:spPr>
          <a:xfrm>
            <a:off x="401586" y="1432724"/>
            <a:ext cx="3683300" cy="400110"/>
          </a:xfrm>
          <a:prstGeom prst="rect">
            <a:avLst/>
          </a:prstGeom>
        </p:spPr>
        <p:txBody>
          <a:bodyPr wrap="square">
            <a:spAutoFit/>
          </a:bodyPr>
          <a:lstStyle/>
          <a:p>
            <a:r>
              <a:rPr lang="es-ES" sz="1000" b="1" dirty="0">
                <a:latin typeface="Times New Roman" pitchFamily="18" charset="0"/>
                <a:cs typeface="Times New Roman" pitchFamily="18" charset="0"/>
              </a:rPr>
              <a:t>Tabla </a:t>
            </a:r>
            <a:r>
              <a:rPr lang="es-ES" sz="1000" b="1" dirty="0" smtClean="0">
                <a:latin typeface="Times New Roman" pitchFamily="18" charset="0"/>
                <a:cs typeface="Times New Roman" pitchFamily="18" charset="0"/>
              </a:rPr>
              <a:t>. </a:t>
            </a:r>
            <a:r>
              <a:rPr lang="es-ES" sz="1000" b="1" dirty="0">
                <a:latin typeface="Times New Roman" pitchFamily="18" charset="0"/>
                <a:cs typeface="Times New Roman" pitchFamily="18" charset="0"/>
              </a:rPr>
              <a:t>Resumen estadístico de la variable desplazamiento de longitud</a:t>
            </a:r>
            <a:endParaRPr lang="es-EC" sz="1000" dirty="0">
              <a:latin typeface="Times New Roman" pitchFamily="18" charset="0"/>
              <a:cs typeface="Times New Roman" pitchFamily="18" charset="0"/>
            </a:endParaRPr>
          </a:p>
        </p:txBody>
      </p:sp>
      <p:sp>
        <p:nvSpPr>
          <p:cNvPr id="6" name="5 Rectángulo"/>
          <p:cNvSpPr/>
          <p:nvPr/>
        </p:nvSpPr>
        <p:spPr>
          <a:xfrm>
            <a:off x="4217829" y="4890065"/>
            <a:ext cx="4993192"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27. </a:t>
            </a:r>
            <a:r>
              <a:rPr lang="es-ES" sz="1000" b="1" dirty="0">
                <a:latin typeface="Times New Roman" pitchFamily="18" charset="0"/>
                <a:cs typeface="Times New Roman" pitchFamily="18" charset="0"/>
              </a:rPr>
              <a:t>Histograma de la variable desplazamiento de longitud</a:t>
            </a:r>
            <a:endParaRPr lang="es-EC" sz="1000" dirty="0">
              <a:latin typeface="Times New Roman" pitchFamily="18" charset="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850726473"/>
              </p:ext>
            </p:extLst>
          </p:nvPr>
        </p:nvGraphicFramePr>
        <p:xfrm>
          <a:off x="416496" y="2031438"/>
          <a:ext cx="3456384" cy="3210828"/>
        </p:xfrm>
        <a:graphic>
          <a:graphicData uri="http://schemas.openxmlformats.org/drawingml/2006/table">
            <a:tbl>
              <a:tblPr firstRow="1" firstCol="1" bandRow="1">
                <a:tableStyleId>{9D7B26C5-4107-4FEC-AEDC-1716B250A1EF}</a:tableStyleId>
              </a:tblPr>
              <a:tblGrid>
                <a:gridCol w="2505126"/>
                <a:gridCol w="951258"/>
              </a:tblGrid>
              <a:tr h="267569">
                <a:tc>
                  <a:txBody>
                    <a:bodyPr/>
                    <a:lstStyle/>
                    <a:p>
                      <a:pPr>
                        <a:lnSpc>
                          <a:spcPct val="115000"/>
                        </a:lnSpc>
                        <a:spcAft>
                          <a:spcPts val="0"/>
                        </a:spcAft>
                      </a:pPr>
                      <a:r>
                        <a:rPr lang="es-EC" sz="1200" dirty="0">
                          <a:effectLst/>
                          <a:latin typeface="Times New Roman" pitchFamily="18" charset="0"/>
                          <a:cs typeface="Times New Roman" pitchFamily="18" charset="0"/>
                        </a:rPr>
                        <a:t>n</a:t>
                      </a:r>
                      <a:endParaRPr lang="es-EC" sz="1100" dirty="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107</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Media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7.802</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Desviación  estándar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0.159</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Rango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0.696</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Coeficiente de variación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0.020</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Coeficiente de asimetría</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0.265</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Curtosis</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-0.672</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Mínimo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7.445</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1er Cuartil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7.693</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Mediana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7.773</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3er cuartil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a:effectLst/>
                          <a:latin typeface="Times New Roman" pitchFamily="18" charset="0"/>
                          <a:cs typeface="Times New Roman" pitchFamily="18" charset="0"/>
                        </a:rPr>
                        <a:t>7.933</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nchor="b"/>
                </a:tc>
              </a:tr>
              <a:tr h="267569">
                <a:tc>
                  <a:txBody>
                    <a:bodyPr/>
                    <a:lstStyle/>
                    <a:p>
                      <a:pPr>
                        <a:lnSpc>
                          <a:spcPct val="115000"/>
                        </a:lnSpc>
                        <a:spcAft>
                          <a:spcPts val="0"/>
                        </a:spcAft>
                      </a:pPr>
                      <a:r>
                        <a:rPr lang="es-EC" sz="1200">
                          <a:effectLst/>
                          <a:latin typeface="Times New Roman" pitchFamily="18" charset="0"/>
                          <a:cs typeface="Times New Roman" pitchFamily="18" charset="0"/>
                        </a:rPr>
                        <a:t>Máximo (")</a:t>
                      </a:r>
                      <a:endParaRPr lang="es-EC" sz="1100">
                        <a:solidFill>
                          <a:srgbClr val="365F91"/>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dirty="0">
                          <a:effectLst/>
                          <a:latin typeface="Times New Roman" pitchFamily="18" charset="0"/>
                          <a:cs typeface="Times New Roman" pitchFamily="18" charset="0"/>
                        </a:rPr>
                        <a:t>8.141</a:t>
                      </a:r>
                      <a:endParaRPr lang="es-EC" sz="1100" dirty="0">
                        <a:solidFill>
                          <a:srgbClr val="365F91"/>
                        </a:solidFill>
                        <a:effectLst/>
                        <a:latin typeface="Times New Roman" pitchFamily="18" charset="0"/>
                        <a:ea typeface="Times New Roman"/>
                        <a:cs typeface="Times New Roman" pitchFamily="18" charset="0"/>
                      </a:endParaRPr>
                    </a:p>
                  </a:txBody>
                  <a:tcPr marL="74295" marR="74295" marT="0" marB="0" anchor="b"/>
                </a:tc>
              </a:tr>
            </a:tbl>
          </a:graphicData>
        </a:graphic>
      </p:graphicFrame>
      <p:pic>
        <p:nvPicPr>
          <p:cNvPr id="8" name="7 Imagen" descr="C:\Users\Usuario\Desktop\GRAFICOS\Rplot15.jpeg"/>
          <p:cNvPicPr/>
          <p:nvPr/>
        </p:nvPicPr>
        <p:blipFill rotWithShape="1">
          <a:blip r:embed="rId3">
            <a:extLst>
              <a:ext uri="{28A0092B-C50C-407E-A947-70E740481C1C}">
                <a14:useLocalDpi xmlns:a14="http://schemas.microsoft.com/office/drawing/2010/main" val="0"/>
              </a:ext>
            </a:extLst>
          </a:blip>
          <a:srcRect t="11841"/>
          <a:stretch/>
        </p:blipFill>
        <p:spPr bwMode="auto">
          <a:xfrm>
            <a:off x="4217828" y="2031434"/>
            <a:ext cx="5343683" cy="2765718"/>
          </a:xfrm>
          <a:prstGeom prst="rect">
            <a:avLst/>
          </a:prstGeom>
          <a:noFill/>
          <a:ln w="6350">
            <a:solidFill>
              <a:schemeClr val="tx1"/>
            </a:solidFill>
          </a:ln>
          <a:extLst>
            <a:ext uri="{53640926-AAD7-44D8-BBD7-CCE9431645EC}">
              <a14:shadowObscured xmlns:a14="http://schemas.microsoft.com/office/drawing/2010/main"/>
            </a:ext>
          </a:extLst>
        </p:spPr>
      </p:pic>
      <p:sp>
        <p:nvSpPr>
          <p:cNvPr id="9" name="Pentágono 8"/>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384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3980" y="4347194"/>
            <a:ext cx="3822425" cy="400110"/>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28. </a:t>
            </a:r>
            <a:r>
              <a:rPr lang="es-ES" sz="1000" b="1" dirty="0">
                <a:latin typeface="Times New Roman" pitchFamily="18" charset="0"/>
                <a:cs typeface="Times New Roman" pitchFamily="18" charset="0"/>
              </a:rPr>
              <a:t>Diagrama de caja de la variable desplazamiento de longitud</a:t>
            </a:r>
            <a:endParaRPr lang="es-EC" sz="1000" dirty="0">
              <a:latin typeface="Times New Roman" pitchFamily="18" charset="0"/>
              <a:cs typeface="Times New Roman" pitchFamily="18" charset="0"/>
            </a:endParaRPr>
          </a:p>
        </p:txBody>
      </p:sp>
      <p:sp>
        <p:nvSpPr>
          <p:cNvPr id="5" name="4 Rectángulo"/>
          <p:cNvSpPr/>
          <p:nvPr/>
        </p:nvSpPr>
        <p:spPr>
          <a:xfrm>
            <a:off x="4010167" y="4347194"/>
            <a:ext cx="5581208" cy="246221"/>
          </a:xfrm>
          <a:prstGeom prst="rect">
            <a:avLst/>
          </a:prstGeom>
        </p:spPr>
        <p:txBody>
          <a:bodyPr wrap="square">
            <a:spAutoFit/>
          </a:bodyPr>
          <a:lstStyle/>
          <a:p>
            <a:pPr algn="just"/>
            <a:r>
              <a:rPr lang="es-ES" sz="1000" b="1" dirty="0" smtClean="0">
                <a:latin typeface="Times New Roman" pitchFamily="18" charset="0"/>
                <a:cs typeface="Times New Roman" pitchFamily="18" charset="0"/>
              </a:rPr>
              <a:t>Figura 29. </a:t>
            </a:r>
            <a:r>
              <a:rPr lang="es-ES" sz="1000" b="1" dirty="0">
                <a:latin typeface="Times New Roman" pitchFamily="18" charset="0"/>
                <a:cs typeface="Times New Roman" pitchFamily="18" charset="0"/>
              </a:rPr>
              <a:t>Gráfico de dispersión de la variable desplazamiento de longitud</a:t>
            </a:r>
            <a:endParaRPr lang="es-EC" sz="1000" dirty="0">
              <a:latin typeface="Times New Roman" pitchFamily="18" charset="0"/>
              <a:cs typeface="Times New Roman" pitchFamily="18" charset="0"/>
            </a:endParaRPr>
          </a:p>
        </p:txBody>
      </p:sp>
      <p:pic>
        <p:nvPicPr>
          <p:cNvPr id="6" name="5 Imagen" descr="C:\Users\Usuario\Desktop\GRAFICOS\Rplot09.jpeg"/>
          <p:cNvPicPr/>
          <p:nvPr/>
        </p:nvPicPr>
        <p:blipFill rotWithShape="1">
          <a:blip r:embed="rId2">
            <a:extLst>
              <a:ext uri="{28A0092B-C50C-407E-A947-70E740481C1C}">
                <a14:useLocalDpi xmlns:a14="http://schemas.microsoft.com/office/drawing/2010/main" val="0"/>
              </a:ext>
            </a:extLst>
          </a:blip>
          <a:srcRect t="10250" b="13500"/>
          <a:stretch/>
        </p:blipFill>
        <p:spPr bwMode="auto">
          <a:xfrm>
            <a:off x="263980" y="975886"/>
            <a:ext cx="3498056" cy="3315126"/>
          </a:xfrm>
          <a:prstGeom prst="rect">
            <a:avLst/>
          </a:prstGeom>
          <a:noFill/>
          <a:ln w="6350">
            <a:solidFill>
              <a:schemeClr val="tx1"/>
            </a:solidFill>
          </a:ln>
          <a:extLst>
            <a:ext uri="{53640926-AAD7-44D8-BBD7-CCE9431645EC}">
              <a14:shadowObscured xmlns:a14="http://schemas.microsoft.com/office/drawing/2010/main"/>
            </a:ext>
          </a:extLst>
        </p:spPr>
      </p:pic>
      <p:pic>
        <p:nvPicPr>
          <p:cNvPr id="7" name="6 Imagen" descr="C:\Users\Usuario\Desktop\GRAFICOS\Rplot11.jpeg"/>
          <p:cNvPicPr/>
          <p:nvPr/>
        </p:nvPicPr>
        <p:blipFill rotWithShape="1">
          <a:blip r:embed="rId3">
            <a:extLst>
              <a:ext uri="{28A0092B-C50C-407E-A947-70E740481C1C}">
                <a14:useLocalDpi xmlns:a14="http://schemas.microsoft.com/office/drawing/2010/main" val="0"/>
              </a:ext>
            </a:extLst>
          </a:blip>
          <a:srcRect t="9659"/>
          <a:stretch/>
        </p:blipFill>
        <p:spPr bwMode="auto">
          <a:xfrm>
            <a:off x="4016896" y="980728"/>
            <a:ext cx="5795545" cy="3310284"/>
          </a:xfrm>
          <a:prstGeom prst="rect">
            <a:avLst/>
          </a:prstGeom>
          <a:noFill/>
          <a:ln w="6350">
            <a:solidFill>
              <a:schemeClr val="tx1"/>
            </a:solidFill>
          </a:ln>
          <a:extLst>
            <a:ext uri="{53640926-AAD7-44D8-BBD7-CCE9431645EC}">
              <a14:shadowObscured xmlns:a14="http://schemas.microsoft.com/office/drawing/2010/main"/>
            </a:ext>
          </a:extLst>
        </p:spPr>
      </p:pic>
      <p:sp>
        <p:nvSpPr>
          <p:cNvPr id="8" name="7 Rectángulo"/>
          <p:cNvSpPr/>
          <p:nvPr/>
        </p:nvSpPr>
        <p:spPr>
          <a:xfrm>
            <a:off x="344488" y="5373217"/>
            <a:ext cx="8814979" cy="584775"/>
          </a:xfrm>
          <a:prstGeom prst="rect">
            <a:avLst/>
          </a:prstGeom>
        </p:spPr>
        <p:txBody>
          <a:bodyPr wrap="square">
            <a:spAutoFit/>
          </a:bodyPr>
          <a:lstStyle/>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No existen valores atípicos</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El </a:t>
            </a:r>
            <a:r>
              <a:rPr lang="es-ES" sz="1600" dirty="0">
                <a:latin typeface="Times New Roman" panose="02020603050405020304" pitchFamily="18" charset="0"/>
                <a:cs typeface="Times New Roman" panose="02020603050405020304" pitchFamily="18" charset="0"/>
              </a:rPr>
              <a:t>Diagrama de </a:t>
            </a:r>
            <a:r>
              <a:rPr lang="es-ES" sz="1600" dirty="0" smtClean="0">
                <a:latin typeface="Times New Roman" panose="02020603050405020304" pitchFamily="18" charset="0"/>
                <a:cs typeface="Times New Roman" panose="02020603050405020304" pitchFamily="18" charset="0"/>
              </a:rPr>
              <a:t>dispersión, </a:t>
            </a:r>
            <a:r>
              <a:rPr lang="es-ES" sz="1600" dirty="0">
                <a:latin typeface="Times New Roman" panose="02020603050405020304" pitchFamily="18" charset="0"/>
                <a:cs typeface="Times New Roman" panose="02020603050405020304" pitchFamily="18" charset="0"/>
              </a:rPr>
              <a:t>indica </a:t>
            </a:r>
            <a:r>
              <a:rPr lang="es-ES" sz="1600" dirty="0" smtClean="0">
                <a:latin typeface="Times New Roman" panose="02020603050405020304" pitchFamily="18" charset="0"/>
                <a:cs typeface="Times New Roman" panose="02020603050405020304" pitchFamily="18" charset="0"/>
              </a:rPr>
              <a:t>una posible presencia de tendencia en los datos de la variable</a:t>
            </a:r>
            <a:endParaRPr lang="es-EC" sz="1600" dirty="0">
              <a:latin typeface="Times New Roman" panose="02020603050405020304" pitchFamily="18" charset="0"/>
              <a:cs typeface="Times New Roman" panose="02020603050405020304" pitchFamily="18" charset="0"/>
            </a:endParaRPr>
          </a:p>
        </p:txBody>
      </p:sp>
      <p:sp>
        <p:nvSpPr>
          <p:cNvPr id="9" name="Pentágono 8"/>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473280" y="4581128"/>
            <a:ext cx="2432720" cy="2233080"/>
          </a:xfrm>
          <a:prstGeom prst="rect">
            <a:avLst/>
          </a:prstGeom>
          <a:blipFill dpi="0" rotWithShape="1">
            <a:blip r:embed="rId5">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24697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3069" y="562628"/>
            <a:ext cx="2830903"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Variograma Experimental </a:t>
            </a:r>
            <a:endParaRPr lang="es-EC" b="1" dirty="0">
              <a:latin typeface="Times New Roman" pitchFamily="18" charset="0"/>
              <a:cs typeface="Times New Roman" pitchFamily="18" charset="0"/>
            </a:endParaRPr>
          </a:p>
        </p:txBody>
      </p:sp>
      <p:sp>
        <p:nvSpPr>
          <p:cNvPr id="3" name="2 Rectángulo"/>
          <p:cNvSpPr/>
          <p:nvPr/>
        </p:nvSpPr>
        <p:spPr>
          <a:xfrm>
            <a:off x="0" y="1340768"/>
            <a:ext cx="3828060" cy="1815882"/>
          </a:xfrm>
          <a:prstGeom prst="rect">
            <a:avLst/>
          </a:prstGeom>
        </p:spPr>
        <p:txBody>
          <a:bodyPr wrap="square">
            <a:spAutoFit/>
          </a:bodyPr>
          <a:lstStyle/>
          <a:p>
            <a:pPr algn="just"/>
            <a:r>
              <a:rPr lang="es-ES" sz="1600" dirty="0">
                <a:latin typeface="Times New Roman" pitchFamily="18" charset="0"/>
                <a:cs typeface="Times New Roman" pitchFamily="18" charset="0"/>
              </a:rPr>
              <a:t>Los valores para el número de lag, y tamaño del lag, son los mismos establecidos para la variable desplazamiento de </a:t>
            </a:r>
            <a:r>
              <a:rPr lang="es-ES" sz="1600" dirty="0" smtClean="0">
                <a:latin typeface="Times New Roman" pitchFamily="18" charset="0"/>
                <a:cs typeface="Times New Roman" pitchFamily="18" charset="0"/>
              </a:rPr>
              <a:t>latitud:</a:t>
            </a:r>
          </a:p>
          <a:p>
            <a:pPr algn="just"/>
            <a:endParaRPr lang="es-ES" sz="1600" dirty="0">
              <a:latin typeface="Times New Roman" pitchFamily="18" charset="0"/>
              <a:cs typeface="Times New Roman" pitchFamily="18" charset="0"/>
            </a:endParaRPr>
          </a:p>
          <a:p>
            <a:pPr marL="285750" lvl="0" indent="-285750" algn="just">
              <a:buFont typeface="Arial" pitchFamily="34" charset="0"/>
              <a:buChar char="•"/>
            </a:pPr>
            <a:r>
              <a:rPr lang="es-ES" sz="1600" dirty="0" smtClean="0">
                <a:latin typeface="Times New Roman" pitchFamily="18" charset="0"/>
                <a:cs typeface="Times New Roman" pitchFamily="18" charset="0"/>
              </a:rPr>
              <a:t>Tamaño </a:t>
            </a:r>
            <a:r>
              <a:rPr lang="es-ES" sz="1600" dirty="0">
                <a:latin typeface="Times New Roman" pitchFamily="18" charset="0"/>
                <a:cs typeface="Times New Roman" pitchFamily="18" charset="0"/>
              </a:rPr>
              <a:t>del lag: 32000 m</a:t>
            </a:r>
            <a:endParaRPr lang="es-EC" sz="1600" dirty="0">
              <a:latin typeface="Times New Roman" pitchFamily="18" charset="0"/>
              <a:cs typeface="Times New Roman" pitchFamily="18" charset="0"/>
            </a:endParaRPr>
          </a:p>
          <a:p>
            <a:pPr marL="285750" lvl="0" indent="-285750" algn="just">
              <a:buFont typeface="Arial" pitchFamily="34" charset="0"/>
              <a:buChar char="•"/>
            </a:pPr>
            <a:r>
              <a:rPr lang="es-ES" sz="1600" dirty="0">
                <a:latin typeface="Times New Roman" pitchFamily="18" charset="0"/>
                <a:cs typeface="Times New Roman" pitchFamily="18" charset="0"/>
              </a:rPr>
              <a:t>Numero de lag: 10</a:t>
            </a:r>
            <a:endParaRPr lang="es-EC" sz="1600" dirty="0">
              <a:latin typeface="Times New Roman" pitchFamily="18" charset="0"/>
              <a:cs typeface="Times New Roman" pitchFamily="18" charset="0"/>
            </a:endParaRPr>
          </a:p>
          <a:p>
            <a:pPr marL="285750" lvl="0" indent="-285750" algn="just">
              <a:buFont typeface="Arial" pitchFamily="34" charset="0"/>
              <a:buChar char="•"/>
            </a:pPr>
            <a:r>
              <a:rPr lang="es-ES" sz="1600" dirty="0">
                <a:latin typeface="Times New Roman" pitchFamily="18" charset="0"/>
                <a:cs typeface="Times New Roman" pitchFamily="18" charset="0"/>
              </a:rPr>
              <a:t>Tolerancia en distancia: 16000 </a:t>
            </a:r>
            <a:r>
              <a:rPr lang="es-ES" sz="1600" dirty="0" smtClean="0">
                <a:latin typeface="Times New Roman" pitchFamily="18" charset="0"/>
                <a:cs typeface="Times New Roman" pitchFamily="18" charset="0"/>
              </a:rPr>
              <a:t>m</a:t>
            </a:r>
            <a:endParaRPr lang="es-EC" sz="1600" dirty="0">
              <a:latin typeface="Times New Roman" pitchFamily="18" charset="0"/>
              <a:cs typeface="Times New Roman" pitchFamily="18" charset="0"/>
            </a:endParaRPr>
          </a:p>
        </p:txBody>
      </p:sp>
      <p:sp>
        <p:nvSpPr>
          <p:cNvPr id="6" name="5 Rectángulo"/>
          <p:cNvSpPr/>
          <p:nvPr/>
        </p:nvSpPr>
        <p:spPr>
          <a:xfrm>
            <a:off x="4106962" y="3529245"/>
            <a:ext cx="3942381"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30. </a:t>
            </a:r>
            <a:r>
              <a:rPr lang="es-ES" sz="1000" b="1" dirty="0" err="1">
                <a:latin typeface="Times New Roman" pitchFamily="18" charset="0"/>
                <a:cs typeface="Times New Roman" pitchFamily="18" charset="0"/>
              </a:rPr>
              <a:t>Variograma</a:t>
            </a:r>
            <a:r>
              <a:rPr lang="es-ES" sz="1000" b="1" dirty="0">
                <a:latin typeface="Times New Roman" pitchFamily="18" charset="0"/>
                <a:cs typeface="Times New Roman" pitchFamily="18" charset="0"/>
              </a:rPr>
              <a:t> Experimental </a:t>
            </a:r>
            <a:r>
              <a:rPr lang="es-ES" sz="1000" b="1" dirty="0" err="1">
                <a:latin typeface="Times New Roman" pitchFamily="18" charset="0"/>
                <a:cs typeface="Times New Roman" pitchFamily="18" charset="0"/>
              </a:rPr>
              <a:t>Omnidereccional</a:t>
            </a:r>
            <a:r>
              <a:rPr lang="es-ES" sz="1000" b="1" dirty="0">
                <a:latin typeface="Times New Roman" pitchFamily="18" charset="0"/>
                <a:cs typeface="Times New Roman" pitchFamily="18" charset="0"/>
              </a:rPr>
              <a:t> - Variable </a:t>
            </a:r>
            <a:r>
              <a:rPr lang="es-EC" sz="1000" b="1" dirty="0">
                <a:latin typeface="Times New Roman" pitchFamily="18" charset="0"/>
                <a:cs typeface="Times New Roman" pitchFamily="18" charset="0"/>
              </a:rPr>
              <a:t>△λ</a:t>
            </a:r>
            <a:endParaRPr lang="es-EC" sz="1000" dirty="0">
              <a:latin typeface="Times New Roman" pitchFamily="18" charset="0"/>
              <a:cs typeface="Times New Roman" pitchFamily="18" charset="0"/>
            </a:endParaRPr>
          </a:p>
        </p:txBody>
      </p:sp>
      <p:pic>
        <p:nvPicPr>
          <p:cNvPr id="7" name="6 Imagen" descr="C:\Users\Usuario\Desktop\GRAFICOS\Rplot12.jpeg"/>
          <p:cNvPicPr/>
          <p:nvPr/>
        </p:nvPicPr>
        <p:blipFill rotWithShape="1">
          <a:blip r:embed="rId2">
            <a:extLst>
              <a:ext uri="{28A0092B-C50C-407E-A947-70E740481C1C}">
                <a14:useLocalDpi xmlns:a14="http://schemas.microsoft.com/office/drawing/2010/main" val="0"/>
              </a:ext>
            </a:extLst>
          </a:blip>
          <a:srcRect t="14509" b="13912"/>
          <a:stretch/>
        </p:blipFill>
        <p:spPr bwMode="auto">
          <a:xfrm>
            <a:off x="4106962" y="1037230"/>
            <a:ext cx="5670573" cy="2492015"/>
          </a:xfrm>
          <a:prstGeom prst="rect">
            <a:avLst/>
          </a:prstGeom>
          <a:noFill/>
          <a:ln w="6350">
            <a:solidFill>
              <a:schemeClr val="tx1"/>
            </a:solidFill>
          </a:ln>
          <a:extLst>
            <a:ext uri="{53640926-AAD7-44D8-BBD7-CCE9431645EC}">
              <a14:shadowObscured xmlns:a14="http://schemas.microsoft.com/office/drawing/2010/main"/>
            </a:ext>
          </a:extLst>
        </p:spPr>
      </p:pic>
      <p:sp>
        <p:nvSpPr>
          <p:cNvPr id="8" name="7 CuadroTexto"/>
          <p:cNvSpPr txBox="1"/>
          <p:nvPr/>
        </p:nvSpPr>
        <p:spPr>
          <a:xfrm>
            <a:off x="128464" y="37118"/>
            <a:ext cx="2826415" cy="461665"/>
          </a:xfrm>
          <a:prstGeom prst="rect">
            <a:avLst/>
          </a:prstGeom>
          <a:noFill/>
        </p:spPr>
        <p:txBody>
          <a:bodyPr wrap="none" rtlCol="0">
            <a:spAutoFit/>
          </a:bodyPr>
          <a:lstStyle/>
          <a:p>
            <a:r>
              <a:rPr lang="es-EC" sz="2400" b="1" dirty="0" smtClean="0">
                <a:latin typeface="Times New Roman" pitchFamily="18" charset="0"/>
                <a:cs typeface="Times New Roman" pitchFamily="18" charset="0"/>
              </a:rPr>
              <a:t>Análisis Estructural</a:t>
            </a:r>
            <a:endParaRPr lang="es-EC" sz="2400" b="1" dirty="0">
              <a:latin typeface="Times New Roman" pitchFamily="18" charset="0"/>
              <a:cs typeface="Times New Roman" pitchFamily="18" charset="0"/>
            </a:endParaRPr>
          </a:p>
        </p:txBody>
      </p:sp>
      <p:sp>
        <p:nvSpPr>
          <p:cNvPr id="9" name="8 Rectángulo"/>
          <p:cNvSpPr/>
          <p:nvPr/>
        </p:nvSpPr>
        <p:spPr>
          <a:xfrm>
            <a:off x="153068" y="6532614"/>
            <a:ext cx="4367883" cy="246221"/>
          </a:xfrm>
          <a:prstGeom prst="rect">
            <a:avLst/>
          </a:prstGeom>
        </p:spPr>
        <p:txBody>
          <a:bodyPr wrap="square">
            <a:spAutoFit/>
          </a:bodyPr>
          <a:lstStyle/>
          <a:p>
            <a:pPr algn="just"/>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31. </a:t>
            </a:r>
            <a:r>
              <a:rPr lang="es-ES" sz="1000" b="1" dirty="0">
                <a:latin typeface="Times New Roman" pitchFamily="18" charset="0"/>
                <a:cs typeface="Times New Roman" pitchFamily="18" charset="0"/>
              </a:rPr>
              <a:t>Nube </a:t>
            </a:r>
            <a:r>
              <a:rPr lang="es-ES" sz="1000" b="1" dirty="0" err="1">
                <a:latin typeface="Times New Roman" pitchFamily="18" charset="0"/>
                <a:cs typeface="Times New Roman" pitchFamily="18" charset="0"/>
              </a:rPr>
              <a:t>Variográfica</a:t>
            </a:r>
            <a:r>
              <a:rPr lang="es-ES" sz="1000" b="1" dirty="0">
                <a:latin typeface="Times New Roman" pitchFamily="18" charset="0"/>
                <a:cs typeface="Times New Roman" pitchFamily="18" charset="0"/>
              </a:rPr>
              <a:t> de la variable desplazamiento de longitud</a:t>
            </a:r>
            <a:endParaRPr lang="es-EC" sz="1000" dirty="0">
              <a:latin typeface="Times New Roman" pitchFamily="18" charset="0"/>
              <a:cs typeface="Times New Roman" pitchFamily="18" charset="0"/>
            </a:endParaRPr>
          </a:p>
        </p:txBody>
      </p:sp>
      <p:pic>
        <p:nvPicPr>
          <p:cNvPr id="10" name="9 Imagen" descr="C:\Users\Usuario\Desktop\GRAFICOS\Rplot13.jpeg"/>
          <p:cNvPicPr/>
          <p:nvPr/>
        </p:nvPicPr>
        <p:blipFill rotWithShape="1">
          <a:blip r:embed="rId3">
            <a:extLst>
              <a:ext uri="{28A0092B-C50C-407E-A947-70E740481C1C}">
                <a14:useLocalDpi xmlns:a14="http://schemas.microsoft.com/office/drawing/2010/main" val="0"/>
              </a:ext>
            </a:extLst>
          </a:blip>
          <a:srcRect t="16146" b="11137"/>
          <a:stretch/>
        </p:blipFill>
        <p:spPr bwMode="auto">
          <a:xfrm>
            <a:off x="153069" y="3875964"/>
            <a:ext cx="5593179" cy="2656650"/>
          </a:xfrm>
          <a:prstGeom prst="rect">
            <a:avLst/>
          </a:prstGeom>
          <a:noFill/>
          <a:ln w="6350">
            <a:solidFill>
              <a:schemeClr val="tx1"/>
            </a:solidFill>
          </a:ln>
          <a:extLst>
            <a:ext uri="{53640926-AAD7-44D8-BBD7-CCE9431645EC}">
              <a14:shadowObscured xmlns:a14="http://schemas.microsoft.com/office/drawing/2010/main"/>
            </a:ext>
          </a:extLst>
        </p:spPr>
      </p:pic>
      <p:sp>
        <p:nvSpPr>
          <p:cNvPr id="11" name="Pentágono 10"/>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7473280" y="4581128"/>
            <a:ext cx="2432720" cy="2233080"/>
          </a:xfrm>
          <a:prstGeom prst="rect">
            <a:avLst/>
          </a:prstGeom>
          <a:blipFill dpi="0" rotWithShape="1">
            <a:blip r:embed="rId5">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18175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8514" y="548680"/>
            <a:ext cx="4390946"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Ajuste del variograma a un modelo teórico</a:t>
            </a:r>
            <a:endParaRPr lang="es-EC" b="1" dirty="0">
              <a:latin typeface="Times New Roman" pitchFamily="18" charset="0"/>
              <a:cs typeface="Times New Roman" pitchFamily="18" charset="0"/>
            </a:endParaRPr>
          </a:p>
        </p:txBody>
      </p:sp>
      <p:sp>
        <p:nvSpPr>
          <p:cNvPr id="5" name="4 CuadroTexto"/>
          <p:cNvSpPr txBox="1"/>
          <p:nvPr/>
        </p:nvSpPr>
        <p:spPr>
          <a:xfrm>
            <a:off x="135776" y="1196751"/>
            <a:ext cx="9205023" cy="584775"/>
          </a:xfrm>
          <a:prstGeom prst="rect">
            <a:avLst/>
          </a:prstGeom>
          <a:noFill/>
        </p:spPr>
        <p:txBody>
          <a:bodyPr wrap="square" rtlCol="0">
            <a:spAutoFit/>
          </a:bodyPr>
          <a:lstStyle/>
          <a:p>
            <a:pPr algn="just"/>
            <a:r>
              <a:rPr lang="es-ES" sz="1600" dirty="0">
                <a:latin typeface="Times New Roman" pitchFamily="18" charset="0"/>
                <a:cs typeface="Times New Roman" pitchFamily="18" charset="0"/>
              </a:rPr>
              <a:t>Las estructuras básicas consideradas para el ajuste son: el efecto pepita, gaussiano, cubico, j-</a:t>
            </a:r>
            <a:r>
              <a:rPr lang="es-ES" sz="1600" dirty="0" err="1">
                <a:latin typeface="Times New Roman" pitchFamily="18" charset="0"/>
                <a:cs typeface="Times New Roman" pitchFamily="18" charset="0"/>
              </a:rPr>
              <a:t>bessel</a:t>
            </a:r>
            <a:r>
              <a:rPr lang="es-ES" sz="1600" dirty="0">
                <a:latin typeface="Times New Roman" pitchFamily="18" charset="0"/>
                <a:cs typeface="Times New Roman" pitchFamily="18" charset="0"/>
              </a:rPr>
              <a:t>, y de potencia. El resultado que se obtiene automáticamente es un modelo </a:t>
            </a:r>
            <a:r>
              <a:rPr lang="es-ES" sz="1600" dirty="0" smtClean="0">
                <a:latin typeface="Times New Roman" pitchFamily="18" charset="0"/>
                <a:cs typeface="Times New Roman" pitchFamily="18" charset="0"/>
              </a:rPr>
              <a:t>cúbico.</a:t>
            </a:r>
            <a:endParaRPr lang="es-EC" sz="1600" dirty="0">
              <a:latin typeface="Times New Roman" pitchFamily="18" charset="0"/>
              <a:cs typeface="Times New Roman" pitchFamily="18"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097659637"/>
              </p:ext>
            </p:extLst>
          </p:nvPr>
        </p:nvGraphicFramePr>
        <p:xfrm>
          <a:off x="6033120" y="3212976"/>
          <a:ext cx="3744416" cy="1269447"/>
        </p:xfrm>
        <a:graphic>
          <a:graphicData uri="http://schemas.openxmlformats.org/drawingml/2006/table">
            <a:tbl>
              <a:tblPr firstRow="1" firstCol="1" bandRow="1">
                <a:tableStyleId>{68D230F3-CF80-4859-8CE7-A43EE81993B5}</a:tableStyleId>
              </a:tblPr>
              <a:tblGrid>
                <a:gridCol w="1051943"/>
                <a:gridCol w="1415531"/>
                <a:gridCol w="1276942"/>
              </a:tblGrid>
              <a:tr h="352328">
                <a:tc rowSpan="2">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Estructura </a:t>
                      </a:r>
                      <a:endParaRPr lang="es-EC" sz="1200" dirty="0">
                        <a:effectLst/>
                        <a:latin typeface="Times New Roman" pitchFamily="18" charset="0"/>
                        <a:ea typeface="Times New Roman"/>
                        <a:cs typeface="Times New Roman" pitchFamily="18" charset="0"/>
                      </a:endParaRPr>
                    </a:p>
                  </a:txBody>
                  <a:tcPr marL="48154" marR="48154" marT="0" marB="0" anchor="ctr"/>
                </a:tc>
                <a:tc gridSpan="2">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Parámetros</a:t>
                      </a:r>
                      <a:endParaRPr lang="es-EC" sz="1200">
                        <a:effectLst/>
                        <a:latin typeface="Times New Roman" pitchFamily="18" charset="0"/>
                        <a:ea typeface="Times New Roman"/>
                        <a:cs typeface="Times New Roman" pitchFamily="18" charset="0"/>
                      </a:endParaRPr>
                    </a:p>
                  </a:txBody>
                  <a:tcPr marL="48154" marR="48154" marT="0" marB="0" anchor="b"/>
                </a:tc>
                <a:tc hMerge="1">
                  <a:txBody>
                    <a:bodyPr/>
                    <a:lstStyle/>
                    <a:p>
                      <a:endParaRPr lang="es-EC"/>
                    </a:p>
                  </a:txBody>
                  <a:tcPr/>
                </a:tc>
              </a:tr>
              <a:tr h="564791">
                <a:tc vMerge="1">
                  <a:txBody>
                    <a:bodyPr/>
                    <a:lstStyle/>
                    <a:p>
                      <a:endParaRPr lang="es-EC"/>
                    </a:p>
                  </a:txBody>
                  <a:tcP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Sill /meseta (")</a:t>
                      </a:r>
                      <a:r>
                        <a:rPr lang="es-EC" sz="1200" baseline="30000">
                          <a:effectLst/>
                          <a:latin typeface="Times New Roman" panose="02020603050405020304" pitchFamily="18" charset="0"/>
                          <a:cs typeface="Times New Roman" panose="02020603050405020304" pitchFamily="18" charset="0"/>
                        </a:rPr>
                        <a:t>2</a:t>
                      </a:r>
                      <a:endParaRPr lang="es-EC" sz="1200">
                        <a:effectLst/>
                        <a:latin typeface="Times New Roman" pitchFamily="18" charset="0"/>
                        <a:ea typeface="Times New Roman"/>
                        <a:cs typeface="Times New Roman" pitchFamily="18" charset="0"/>
                      </a:endParaRPr>
                    </a:p>
                  </a:txBody>
                  <a:tcPr marL="48154" marR="48154" marT="0" marB="0" anchor="ctr"/>
                </a:tc>
                <a:tc>
                  <a:txBody>
                    <a:bodyPr/>
                    <a:lstStyle/>
                    <a:p>
                      <a:pPr algn="ctr">
                        <a:lnSpc>
                          <a:spcPct val="115000"/>
                        </a:lnSpc>
                        <a:spcAft>
                          <a:spcPts val="0"/>
                        </a:spcAft>
                      </a:pPr>
                      <a:r>
                        <a:rPr lang="es-EC" sz="1200" dirty="0" err="1">
                          <a:effectLst/>
                          <a:latin typeface="Times New Roman" panose="02020603050405020304" pitchFamily="18" charset="0"/>
                          <a:cs typeface="Times New Roman" panose="02020603050405020304" pitchFamily="18" charset="0"/>
                        </a:rPr>
                        <a:t>Range</a:t>
                      </a:r>
                      <a:r>
                        <a:rPr lang="es-EC" sz="1200" dirty="0">
                          <a:effectLst/>
                          <a:latin typeface="Times New Roman" panose="02020603050405020304" pitchFamily="18" charset="0"/>
                          <a:cs typeface="Times New Roman" panose="02020603050405020304" pitchFamily="18" charset="0"/>
                        </a:rPr>
                        <a:t>/ alcance (m)</a:t>
                      </a:r>
                      <a:endParaRPr lang="es-EC" sz="1200" dirty="0">
                        <a:effectLst/>
                        <a:latin typeface="Times New Roman" pitchFamily="18" charset="0"/>
                        <a:ea typeface="Times New Roman"/>
                        <a:cs typeface="Times New Roman" pitchFamily="18" charset="0"/>
                      </a:endParaRPr>
                    </a:p>
                  </a:txBody>
                  <a:tcPr marL="48154" marR="48154" marT="0" marB="0" anchor="ctr"/>
                </a:tc>
              </a:tr>
              <a:tr h="352328">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Potencia</a:t>
                      </a:r>
                      <a:endParaRPr lang="es-EC" sz="1200">
                        <a:effectLst/>
                        <a:latin typeface="Times New Roman" pitchFamily="18" charset="0"/>
                        <a:ea typeface="Times New Roman"/>
                        <a:cs typeface="Times New Roman" pitchFamily="18" charset="0"/>
                      </a:endParaRPr>
                    </a:p>
                  </a:txBody>
                  <a:tcPr marL="48154" marR="48154"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C = 0.0317</a:t>
                      </a:r>
                      <a:endParaRPr lang="es-EC" sz="1200" dirty="0">
                        <a:effectLst/>
                        <a:latin typeface="Times New Roman" pitchFamily="18" charset="0"/>
                        <a:ea typeface="Times New Roman"/>
                        <a:cs typeface="Times New Roman" pitchFamily="18" charset="0"/>
                      </a:endParaRPr>
                    </a:p>
                  </a:txBody>
                  <a:tcPr marL="48154" marR="48154"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288044</a:t>
                      </a:r>
                      <a:endParaRPr lang="es-EC" sz="1200" dirty="0">
                        <a:effectLst/>
                        <a:latin typeface="Times New Roman" pitchFamily="18" charset="0"/>
                        <a:ea typeface="Times New Roman"/>
                        <a:cs typeface="Times New Roman" pitchFamily="18" charset="0"/>
                      </a:endParaRPr>
                    </a:p>
                  </a:txBody>
                  <a:tcPr marL="48154" marR="48154" marT="0" marB="0" anchor="b"/>
                </a:tc>
              </a:tr>
            </a:tbl>
          </a:graphicData>
        </a:graphic>
      </p:graphicFrame>
      <p:pic>
        <p:nvPicPr>
          <p:cNvPr id="10" name="9 Imagen" descr="C:\Users\Usuario\Desktop\GRAFICOS\Rplot14.jpeg"/>
          <p:cNvPicPr/>
          <p:nvPr/>
        </p:nvPicPr>
        <p:blipFill rotWithShape="1">
          <a:blip r:embed="rId2">
            <a:extLst>
              <a:ext uri="{28A0092B-C50C-407E-A947-70E740481C1C}">
                <a14:useLocalDpi xmlns:a14="http://schemas.microsoft.com/office/drawing/2010/main" val="0"/>
              </a:ext>
            </a:extLst>
          </a:blip>
          <a:srcRect t="10595" b="5586"/>
          <a:stretch/>
        </p:blipFill>
        <p:spPr bwMode="auto">
          <a:xfrm>
            <a:off x="135776" y="2132856"/>
            <a:ext cx="5753328" cy="3240360"/>
          </a:xfrm>
          <a:prstGeom prst="rect">
            <a:avLst/>
          </a:prstGeom>
          <a:noFill/>
          <a:ln w="6350">
            <a:solidFill>
              <a:schemeClr val="tx1"/>
            </a:solidFill>
          </a:ln>
          <a:extLst>
            <a:ext uri="{53640926-AAD7-44D8-BBD7-CCE9431645EC}">
              <a14:shadowObscured xmlns:a14="http://schemas.microsoft.com/office/drawing/2010/main"/>
            </a:ext>
          </a:extLst>
        </p:spPr>
      </p:pic>
      <p:sp>
        <p:nvSpPr>
          <p:cNvPr id="11" name="10 Rectángulo"/>
          <p:cNvSpPr/>
          <p:nvPr/>
        </p:nvSpPr>
        <p:spPr>
          <a:xfrm>
            <a:off x="74385" y="5394121"/>
            <a:ext cx="5082565"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32. </a:t>
            </a:r>
            <a:r>
              <a:rPr lang="es-EC" sz="1000" b="1" dirty="0">
                <a:latin typeface="Times New Roman" pitchFamily="18" charset="0"/>
                <a:cs typeface="Times New Roman" pitchFamily="18" charset="0"/>
              </a:rPr>
              <a:t>Modelamiento de </a:t>
            </a:r>
            <a:r>
              <a:rPr lang="es-EC" sz="1000" b="1" dirty="0" err="1">
                <a:latin typeface="Times New Roman" pitchFamily="18" charset="0"/>
                <a:cs typeface="Times New Roman" pitchFamily="18" charset="0"/>
              </a:rPr>
              <a:t>Variograma</a:t>
            </a:r>
            <a:r>
              <a:rPr lang="es-EC" sz="1000" b="1" dirty="0">
                <a:latin typeface="Times New Roman" pitchFamily="18" charset="0"/>
                <a:cs typeface="Times New Roman" pitchFamily="18" charset="0"/>
              </a:rPr>
              <a:t> Experimental - </a:t>
            </a:r>
            <a:r>
              <a:rPr lang="es-ES" sz="1000" b="1" dirty="0">
                <a:latin typeface="Times New Roman" pitchFamily="18" charset="0"/>
                <a:cs typeface="Times New Roman" pitchFamily="18" charset="0"/>
              </a:rPr>
              <a:t>Variable </a:t>
            </a:r>
            <a:r>
              <a:rPr lang="es-EC" sz="1000" b="1" dirty="0" smtClean="0">
                <a:latin typeface="Times New Roman" pitchFamily="18" charset="0"/>
                <a:cs typeface="Times New Roman" pitchFamily="18" charset="0"/>
              </a:rPr>
              <a:t>△</a:t>
            </a:r>
            <a:r>
              <a:rPr lang="es-EC" sz="1000" b="1" dirty="0">
                <a:latin typeface="Times New Roman" pitchFamily="18" charset="0"/>
                <a:cs typeface="Times New Roman" pitchFamily="18" charset="0"/>
              </a:rPr>
              <a:t>λ</a:t>
            </a:r>
            <a:endParaRPr lang="es-EC" sz="1000" dirty="0">
              <a:latin typeface="Times New Roman" pitchFamily="18" charset="0"/>
              <a:cs typeface="Times New Roman" pitchFamily="18" charset="0"/>
            </a:endParaRPr>
          </a:p>
        </p:txBody>
      </p:sp>
      <p:sp>
        <p:nvSpPr>
          <p:cNvPr id="7" name="Pentágono 6"/>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7473280" y="4581128"/>
            <a:ext cx="2432720" cy="2233080"/>
          </a:xfrm>
          <a:prstGeom prst="rect">
            <a:avLst/>
          </a:prstGeom>
          <a:blipFill dpi="0" rotWithShape="1">
            <a:blip r:embed="rId4">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14586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8504" y="188640"/>
            <a:ext cx="4097660" cy="1002440"/>
          </a:xfrm>
        </p:spPr>
        <p:txBody>
          <a:bodyPr>
            <a:normAutofit/>
          </a:bodyPr>
          <a:lstStyle/>
          <a:p>
            <a:pPr algn="l"/>
            <a:r>
              <a:rPr lang="es-EC" sz="3600" b="1" dirty="0" smtClean="0">
                <a:solidFill>
                  <a:schemeClr val="tx1"/>
                </a:solidFill>
                <a:latin typeface="Times New Roman" pitchFamily="18" charset="0"/>
                <a:cs typeface="Times New Roman" pitchFamily="18" charset="0"/>
              </a:rPr>
              <a:t>JUSTIFICACIÓN</a:t>
            </a:r>
            <a:endParaRPr lang="es-EC" sz="36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1 Marcador de contenido"/>
              <p:cNvSpPr>
                <a:spLocks noGrp="1"/>
              </p:cNvSpPr>
              <p:nvPr>
                <p:ph idx="1"/>
              </p:nvPr>
            </p:nvSpPr>
            <p:spPr>
              <a:xfrm>
                <a:off x="344488" y="1124744"/>
                <a:ext cx="9127014" cy="4536504"/>
              </a:xfrm>
            </p:spPr>
            <p:txBody>
              <a:bodyPr>
                <a:noAutofit/>
              </a:bodyPr>
              <a:lstStyle/>
              <a:p>
                <a:pPr marL="0" indent="0" algn="just">
                  <a:buNone/>
                </a:pPr>
                <a:r>
                  <a:rPr lang="es-EC" sz="1800" dirty="0" smtClean="0">
                    <a:solidFill>
                      <a:schemeClr val="tx1"/>
                    </a:solidFill>
                    <a:latin typeface="Times New Roman" pitchFamily="18" charset="0"/>
                    <a:cs typeface="Times New Roman" pitchFamily="18" charset="0"/>
                  </a:rPr>
                  <a:t>Es </a:t>
                </a:r>
                <a:r>
                  <a:rPr lang="es-EC" sz="1800" dirty="0">
                    <a:solidFill>
                      <a:schemeClr val="tx1"/>
                    </a:solidFill>
                    <a:latin typeface="Times New Roman" pitchFamily="18" charset="0"/>
                    <a:cs typeface="Times New Roman" pitchFamily="18" charset="0"/>
                  </a:rPr>
                  <a:t>importante e indispensable la transformación de la información que se encuentra en el Sistema de Referencia PSAD56 al SIRGAS95, con la finalidad de actualizar y compatibilizar la geoinformación y la cartografía existente en el </a:t>
                </a:r>
                <a:r>
                  <a:rPr lang="es-EC" sz="1800" dirty="0" smtClean="0">
                    <a:solidFill>
                      <a:schemeClr val="tx1"/>
                    </a:solidFill>
                    <a:latin typeface="Times New Roman" pitchFamily="18" charset="0"/>
                    <a:cs typeface="Times New Roman" pitchFamily="18" charset="0"/>
                  </a:rPr>
                  <a:t>país. </a:t>
                </a:r>
                <a:r>
                  <a:rPr lang="es-EC" sz="1800" dirty="0">
                    <a:solidFill>
                      <a:schemeClr val="tx1"/>
                    </a:solidFill>
                    <a:latin typeface="Times New Roman" pitchFamily="18" charset="0"/>
                    <a:cs typeface="Times New Roman" pitchFamily="18" charset="0"/>
                  </a:rPr>
                  <a:t>De esta manera toda la información generada en PSAD56 no se desecharía, ya que es la base para los diversos estudios que se realizan en el Ecuador. </a:t>
                </a:r>
                <a:endParaRPr lang="es-EC" sz="1800" dirty="0" smtClean="0">
                  <a:solidFill>
                    <a:schemeClr val="tx1"/>
                  </a:solidFill>
                  <a:latin typeface="Times New Roman" pitchFamily="18" charset="0"/>
                  <a:cs typeface="Times New Roman" pitchFamily="18" charset="0"/>
                </a:endParaRPr>
              </a:p>
              <a:p>
                <a:pPr marL="0" indent="0" algn="just">
                  <a:buNone/>
                </a:pPr>
                <a:r>
                  <a:rPr lang="es-ES" sz="1800" dirty="0" smtClean="0">
                    <a:solidFill>
                      <a:schemeClr val="tx1"/>
                    </a:solidFill>
                    <a:latin typeface="Times New Roman" pitchFamily="18" charset="0"/>
                    <a:cs typeface="Times New Roman" pitchFamily="18" charset="0"/>
                  </a:rPr>
                  <a:t>Esta </a:t>
                </a:r>
                <a:r>
                  <a:rPr lang="es-ES" sz="1800" dirty="0">
                    <a:solidFill>
                      <a:schemeClr val="tx1"/>
                    </a:solidFill>
                    <a:latin typeface="Times New Roman" pitchFamily="18" charset="0"/>
                    <a:cs typeface="Times New Roman" pitchFamily="18" charset="0"/>
                  </a:rPr>
                  <a:t>investigación pretende dar una nueva metodología a la transformación de coordenadas, mediante el uso de técnicas geoestadísticas que a través de modelos de predicción espacial, determinan el comportamiento de las variables </a:t>
                </a:r>
                <a:r>
                  <a:rPr lang="es-ES" sz="1800" dirty="0" smtClean="0">
                    <a:solidFill>
                      <a:schemeClr val="tx1"/>
                    </a:solidFill>
                    <a:latin typeface="Times New Roman" pitchFamily="18" charset="0"/>
                    <a:cs typeface="Times New Roman" pitchFamily="18" charset="0"/>
                  </a:rPr>
                  <a:t>desplazamiento de latitud y longitud ( </a:t>
                </a:r>
                <a:r>
                  <a:rPr lang="es-ES" sz="1800" i="1" dirty="0">
                    <a:solidFill>
                      <a:schemeClr val="tx1"/>
                    </a:solidFill>
                    <a:latin typeface="Times New Roman" pitchFamily="18" charset="0"/>
                    <a:cs typeface="Times New Roman" pitchFamily="18" charset="0"/>
                  </a:rPr>
                  <a:t>△φ</a:t>
                </a:r>
                <a:r>
                  <a:rPr lang="es-ES" sz="1800" dirty="0">
                    <a:solidFill>
                      <a:schemeClr val="tx1"/>
                    </a:solidFill>
                    <a:latin typeface="Times New Roman" pitchFamily="18" charset="0"/>
                    <a:cs typeface="Times New Roman" pitchFamily="18" charset="0"/>
                  </a:rPr>
                  <a:t> y △</a:t>
                </a:r>
                <a:r>
                  <a:rPr lang="es-ES" sz="1800" dirty="0" smtClean="0">
                    <a:solidFill>
                      <a:schemeClr val="tx1"/>
                    </a:solidFill>
                    <a:latin typeface="Times New Roman" pitchFamily="18" charset="0"/>
                    <a:cs typeface="Times New Roman" pitchFamily="18" charset="0"/>
                  </a:rPr>
                  <a:t>λ), </a:t>
                </a:r>
                <a:r>
                  <a:rPr lang="es-ES" sz="1800" dirty="0">
                    <a:solidFill>
                      <a:schemeClr val="tx1"/>
                    </a:solidFill>
                    <a:latin typeface="Times New Roman" pitchFamily="18" charset="0"/>
                    <a:cs typeface="Times New Roman" pitchFamily="18" charset="0"/>
                  </a:rPr>
                  <a:t>entre los sistemas PSAD56 y </a:t>
                </a:r>
                <a:r>
                  <a:rPr lang="es-ES" sz="1800" dirty="0" smtClean="0">
                    <a:solidFill>
                      <a:schemeClr val="tx1"/>
                    </a:solidFill>
                    <a:latin typeface="Times New Roman" pitchFamily="18" charset="0"/>
                    <a:cs typeface="Times New Roman" pitchFamily="18" charset="0"/>
                  </a:rPr>
                  <a:t>SIRGAS95. </a:t>
                </a:r>
                <a:r>
                  <a:rPr lang="es-EC" sz="1800" dirty="0" smtClean="0">
                    <a:latin typeface="Times New Roman" panose="02020603050405020304" pitchFamily="18" charset="0"/>
                    <a:cs typeface="Times New Roman" panose="02020603050405020304" pitchFamily="18" charset="0"/>
                  </a:rPr>
                  <a:t>El modelo </a:t>
                </a:r>
                <a:r>
                  <a:rPr lang="es-EC" sz="1800" dirty="0">
                    <a:latin typeface="Times New Roman" panose="02020603050405020304" pitchFamily="18" charset="0"/>
                    <a:cs typeface="Times New Roman" panose="02020603050405020304" pitchFamily="18" charset="0"/>
                  </a:rPr>
                  <a:t>determinístico planteado inicialmente se convierte en un </a:t>
                </a:r>
                <a:r>
                  <a:rPr lang="es-EC" sz="1800" dirty="0" smtClean="0">
                    <a:latin typeface="Times New Roman" panose="02020603050405020304" pitchFamily="18" charset="0"/>
                    <a:cs typeface="Times New Roman" panose="02020603050405020304" pitchFamily="18" charset="0"/>
                  </a:rPr>
                  <a:t>modelo probabilístico </a:t>
                </a:r>
                <a:r>
                  <a:rPr lang="es-EC" sz="1800" dirty="0">
                    <a:latin typeface="Times New Roman" panose="02020603050405020304" pitchFamily="18" charset="0"/>
                    <a:cs typeface="Times New Roman" panose="02020603050405020304" pitchFamily="18" charset="0"/>
                  </a:rPr>
                  <a:t>expresado de la siguiente manera</a:t>
                </a:r>
                <a:r>
                  <a:rPr lang="es-EC" sz="1800" dirty="0" smtClean="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s-EC" sz="1800" dirty="0"/>
                  <a:t>                                                    </a:t>
                </a:r>
                <a:r>
                  <a:rPr lang="es-EC" sz="1800" dirty="0" smtClean="0"/>
                  <a:t> △</a:t>
                </a:r>
                <a:r>
                  <a:rPr lang="es-EC" sz="1800" dirty="0"/>
                  <a:t>φ</a:t>
                </a:r>
                <a14:m>
                  <m:oMath xmlns:m="http://schemas.openxmlformats.org/officeDocument/2006/math">
                    <m:r>
                      <a:rPr lang="es-EC" sz="1800">
                        <a:latin typeface="Cambria Math"/>
                      </a:rPr>
                      <m:t>=</m:t>
                    </m:r>
                  </m:oMath>
                </a14:m>
                <a:r>
                  <a:rPr lang="es-EC" sz="1800" dirty="0"/>
                  <a:t> </a:t>
                </a:r>
                <a:r>
                  <a:rPr lang="es-EC" sz="1800" dirty="0" smtClean="0"/>
                  <a:t>(</a:t>
                </a:r>
                <a14:m>
                  <m:oMath xmlns:m="http://schemas.openxmlformats.org/officeDocument/2006/math">
                    <m:sSub>
                      <m:sSubPr>
                        <m:ctrlPr>
                          <a:rPr lang="en-US" sz="1800" i="1">
                            <a:latin typeface="Cambria Math" panose="02040503050406030204" pitchFamily="18" charset="0"/>
                          </a:rPr>
                        </m:ctrlPr>
                      </m:sSubPr>
                      <m:e>
                        <m:r>
                          <m:rPr>
                            <m:sty m:val="p"/>
                          </m:rPr>
                          <a:rPr lang="es-EC" sz="1800">
                            <a:latin typeface="Cambria Math"/>
                          </a:rPr>
                          <m:t>φ</m:t>
                        </m:r>
                      </m:e>
                      <m:sub>
                        <m:r>
                          <m:rPr>
                            <m:sty m:val="p"/>
                          </m:rPr>
                          <a:rPr lang="es-EC" sz="1800">
                            <a:latin typeface="Cambria Math"/>
                          </a:rPr>
                          <m:t>PSAD</m:t>
                        </m:r>
                        <m:r>
                          <a:rPr lang="es-EC" sz="1800">
                            <a:latin typeface="Cambria Math"/>
                          </a:rPr>
                          <m:t>56</m:t>
                        </m:r>
                        <m:r>
                          <a:rPr lang="es-EC" sz="1800">
                            <a:latin typeface="Cambria Math"/>
                          </a:rPr>
                          <m:t> </m:t>
                        </m:r>
                      </m:sub>
                    </m:sSub>
                    <m:sSub>
                      <m:sSubPr>
                        <m:ctrlPr>
                          <a:rPr lang="en-US" sz="1800" i="1">
                            <a:latin typeface="Cambria Math" panose="02040503050406030204" pitchFamily="18" charset="0"/>
                          </a:rPr>
                        </m:ctrlPr>
                      </m:sSubPr>
                      <m:e>
                        <m:r>
                          <a:rPr lang="en-US" sz="1800" b="0" i="0" smtClean="0">
                            <a:latin typeface="Cambria Math"/>
                          </a:rPr>
                          <m:t>− </m:t>
                        </m:r>
                        <m:r>
                          <m:rPr>
                            <m:sty m:val="p"/>
                          </m:rPr>
                          <a:rPr lang="es-EC" sz="1800">
                            <a:latin typeface="Cambria Math"/>
                          </a:rPr>
                          <m:t>φ</m:t>
                        </m:r>
                      </m:e>
                      <m:sub>
                        <m:r>
                          <m:rPr>
                            <m:sty m:val="p"/>
                          </m:rPr>
                          <a:rPr lang="es-EC" sz="1800">
                            <a:latin typeface="Cambria Math"/>
                          </a:rPr>
                          <m:t>SIRGAS</m:t>
                        </m:r>
                        <m:r>
                          <a:rPr lang="es-EC" sz="1800">
                            <a:latin typeface="Cambria Math"/>
                          </a:rPr>
                          <m:t>95</m:t>
                        </m:r>
                      </m:sub>
                    </m:sSub>
                    <m:r>
                      <a:rPr lang="es-EC" sz="1800">
                        <a:latin typeface="Cambria Math"/>
                      </a:rPr>
                      <m:t>)</m:t>
                    </m:r>
                  </m:oMath>
                </a14:m>
                <a:r>
                  <a:rPr lang="es-EC" sz="1800" dirty="0"/>
                  <a:t>+</a:t>
                </a:r>
                <a14:m>
                  <m:oMath xmlns:m="http://schemas.openxmlformats.org/officeDocument/2006/math">
                    <m:r>
                      <m:rPr>
                        <m:sty m:val="p"/>
                      </m:rPr>
                      <a:rPr lang="es-EC" sz="1800">
                        <a:latin typeface="Cambria Math"/>
                      </a:rPr>
                      <m:t>ε</m:t>
                    </m:r>
                  </m:oMath>
                </a14:m>
                <a:r>
                  <a:rPr lang="es-EC" sz="1800" dirty="0"/>
                  <a:t> </a:t>
                </a:r>
                <a:endParaRPr lang="es-EC" sz="1800" dirty="0" smtClean="0"/>
              </a:p>
              <a:p>
                <a:pPr marL="0" indent="0" algn="just">
                  <a:buNone/>
                </a:pPr>
                <a:r>
                  <a:rPr lang="es-EC" sz="1800" dirty="0"/>
                  <a:t> </a:t>
                </a:r>
                <a:r>
                  <a:rPr lang="es-EC" sz="1800" dirty="0" smtClean="0"/>
                  <a:t>                                                    △</a:t>
                </a:r>
                <a:r>
                  <a:rPr lang="es-EC" sz="1800" dirty="0"/>
                  <a:t>λ</a:t>
                </a:r>
                <a:r>
                  <a:rPr lang="es-EC" sz="1800" dirty="0" smtClean="0"/>
                  <a:t> </a:t>
                </a:r>
                <a14:m>
                  <m:oMath xmlns:m="http://schemas.openxmlformats.org/officeDocument/2006/math">
                    <m:r>
                      <a:rPr lang="es-EC" sz="1800">
                        <a:latin typeface="Cambria Math"/>
                      </a:rPr>
                      <m:t>=</m:t>
                    </m:r>
                  </m:oMath>
                </a14:m>
                <a:r>
                  <a:rPr lang="es-EC" sz="1800" dirty="0"/>
                  <a:t> </a:t>
                </a:r>
                <a:r>
                  <a:rPr lang="es-EC" sz="1800" dirty="0" smtClean="0"/>
                  <a:t>(</a:t>
                </a:r>
                <a14:m>
                  <m:oMath xmlns:m="http://schemas.openxmlformats.org/officeDocument/2006/math">
                    <m:sSub>
                      <m:sSubPr>
                        <m:ctrlPr>
                          <a:rPr lang="en-US" sz="1800" i="1">
                            <a:latin typeface="Cambria Math" panose="02040503050406030204" pitchFamily="18" charset="0"/>
                          </a:rPr>
                        </m:ctrlPr>
                      </m:sSubPr>
                      <m:e>
                        <m:r>
                          <m:rPr>
                            <m:sty m:val="p"/>
                          </m:rPr>
                          <a:rPr lang="es-EC" sz="1800">
                            <a:latin typeface="Cambria Math"/>
                          </a:rPr>
                          <m:t>λ</m:t>
                        </m:r>
                      </m:e>
                      <m:sub>
                        <m:r>
                          <m:rPr>
                            <m:sty m:val="p"/>
                          </m:rPr>
                          <a:rPr lang="es-EC" sz="1800">
                            <a:latin typeface="Cambria Math"/>
                          </a:rPr>
                          <m:t>PSAD</m:t>
                        </m:r>
                        <m:r>
                          <a:rPr lang="es-EC" sz="1800">
                            <a:latin typeface="Cambria Math"/>
                          </a:rPr>
                          <m:t>56</m:t>
                        </m:r>
                      </m:sub>
                    </m:sSub>
                    <m:sSub>
                      <m:sSubPr>
                        <m:ctrlPr>
                          <a:rPr lang="en-US" sz="1800" i="1">
                            <a:latin typeface="Cambria Math" panose="02040503050406030204" pitchFamily="18" charset="0"/>
                          </a:rPr>
                        </m:ctrlPr>
                      </m:sSubPr>
                      <m:e>
                        <m:r>
                          <a:rPr lang="en-US" sz="1800" b="0" i="0" smtClean="0">
                            <a:latin typeface="Cambria Math"/>
                          </a:rPr>
                          <m:t>− </m:t>
                        </m:r>
                        <m:r>
                          <m:rPr>
                            <m:sty m:val="p"/>
                          </m:rPr>
                          <a:rPr lang="es-EC" sz="1800">
                            <a:latin typeface="Cambria Math"/>
                          </a:rPr>
                          <m:t>λ</m:t>
                        </m:r>
                      </m:e>
                      <m:sub>
                        <m:r>
                          <m:rPr>
                            <m:sty m:val="p"/>
                          </m:rPr>
                          <a:rPr lang="es-EC" sz="1800">
                            <a:latin typeface="Cambria Math"/>
                          </a:rPr>
                          <m:t>SIRGAS</m:t>
                        </m:r>
                        <m:r>
                          <a:rPr lang="es-EC" sz="1800">
                            <a:latin typeface="Cambria Math"/>
                          </a:rPr>
                          <m:t>95</m:t>
                        </m:r>
                      </m:sub>
                    </m:sSub>
                    <m:r>
                      <a:rPr lang="es-EC" sz="1800">
                        <a:latin typeface="Cambria Math"/>
                      </a:rPr>
                      <m:t>)</m:t>
                    </m:r>
                  </m:oMath>
                </a14:m>
                <a:r>
                  <a:rPr lang="es-EC" sz="1800" dirty="0"/>
                  <a:t>+</a:t>
                </a:r>
                <a14:m>
                  <m:oMath xmlns:m="http://schemas.openxmlformats.org/officeDocument/2006/math">
                    <m:r>
                      <m:rPr>
                        <m:sty m:val="p"/>
                      </m:rPr>
                      <a:rPr lang="es-EC" sz="1800">
                        <a:latin typeface="Cambria Math"/>
                      </a:rPr>
                      <m:t>ε</m:t>
                    </m:r>
                  </m:oMath>
                </a14:m>
                <a:r>
                  <a:rPr lang="es-EC" sz="1800" dirty="0"/>
                  <a:t> </a:t>
                </a:r>
                <a:endParaRPr lang="es-EC" sz="1800" dirty="0" smtClean="0"/>
              </a:p>
              <a:p>
                <a:pPr marL="0" indent="0" algn="just">
                  <a:buNone/>
                </a:pPr>
                <a:endParaRPr lang="es-ES" sz="1800" dirty="0" smtClean="0">
                  <a:solidFill>
                    <a:schemeClr val="tx1"/>
                  </a:solidFill>
                  <a:latin typeface="Times New Roman" pitchFamily="18" charset="0"/>
                  <a:cs typeface="Times New Roman" pitchFamily="18" charset="0"/>
                </a:endParaRPr>
              </a:p>
              <a:p>
                <a:pPr marL="0" indent="0" algn="just">
                  <a:buNone/>
                </a:pPr>
                <a:r>
                  <a:rPr lang="es-EC" sz="1800" dirty="0">
                    <a:latin typeface="Times New Roman" panose="02020603050405020304" pitchFamily="18" charset="0"/>
                    <a:cs typeface="Times New Roman" panose="02020603050405020304" pitchFamily="18" charset="0"/>
                  </a:rPr>
                  <a:t>El ruido estocástico (</a:t>
                </a:r>
                <a14:m>
                  <m:oMath xmlns:m="http://schemas.openxmlformats.org/officeDocument/2006/math">
                    <m:r>
                      <m:rPr>
                        <m:sty m:val="p"/>
                      </m:rPr>
                      <a:rPr lang="es-EC" sz="1800">
                        <a:latin typeface="Cambria Math"/>
                      </a:rPr>
                      <m:t>ε</m:t>
                    </m:r>
                    <m:r>
                      <a:rPr lang="es-EC" sz="1800">
                        <a:latin typeface="Cambria Math"/>
                      </a:rPr>
                      <m:t>)</m:t>
                    </m:r>
                  </m:oMath>
                </a14:m>
                <a:r>
                  <a:rPr lang="es-EC" sz="1800" dirty="0">
                    <a:latin typeface="Times New Roman" panose="02020603050405020304" pitchFamily="18" charset="0"/>
                    <a:cs typeface="Times New Roman" panose="02020603050405020304" pitchFamily="18" charset="0"/>
                  </a:rPr>
                  <a:t> explica las fuentes  de variabilidad  con lo cual el modelo determinístico </a:t>
                </a:r>
                <a:r>
                  <a:rPr lang="es-EC" sz="1800" dirty="0" smtClean="0">
                    <a:latin typeface="Times New Roman" panose="02020603050405020304" pitchFamily="18" charset="0"/>
                    <a:cs typeface="Times New Roman" panose="02020603050405020304" pitchFamily="18" charset="0"/>
                  </a:rPr>
                  <a:t>pasa a ser un </a:t>
                </a:r>
                <a:r>
                  <a:rPr lang="es-EC" sz="1800" dirty="0">
                    <a:latin typeface="Times New Roman" panose="02020603050405020304" pitchFamily="18" charset="0"/>
                    <a:cs typeface="Times New Roman" panose="02020603050405020304" pitchFamily="18" charset="0"/>
                  </a:rPr>
                  <a:t>modelo </a:t>
                </a:r>
                <a:r>
                  <a:rPr lang="es-EC" sz="1800" dirty="0" smtClean="0">
                    <a:latin typeface="Times New Roman" panose="02020603050405020304" pitchFamily="18" charset="0"/>
                    <a:cs typeface="Times New Roman" panose="02020603050405020304" pitchFamily="18" charset="0"/>
                  </a:rPr>
                  <a:t>probabilístico, lo cual hace posible el uso de técnicas geoestadísticas.</a:t>
                </a:r>
                <a:endParaRPr lang="en-US" sz="1800" dirty="0">
                  <a:latin typeface="Times New Roman" panose="02020603050405020304" pitchFamily="18" charset="0"/>
                  <a:cs typeface="Times New Roman" panose="02020603050405020304" pitchFamily="18" charset="0"/>
                </a:endParaRPr>
              </a:p>
              <a:p>
                <a:pPr marL="0" indent="0">
                  <a:buNone/>
                </a:pPr>
                <a:endParaRPr lang="es-EC" sz="1800" dirty="0"/>
              </a:p>
            </p:txBody>
          </p:sp>
        </mc:Choice>
        <mc:Fallback xmlns="">
          <p:sp>
            <p:nvSpPr>
              <p:cNvPr id="2" name="1 Marcador de contenido"/>
              <p:cNvSpPr>
                <a:spLocks noGrp="1" noRot="1" noChangeAspect="1" noMove="1" noResize="1" noEditPoints="1" noAdjustHandles="1" noChangeArrowheads="1" noChangeShapeType="1" noTextEdit="1"/>
              </p:cNvSpPr>
              <p:nvPr>
                <p:ph idx="1"/>
              </p:nvPr>
            </p:nvSpPr>
            <p:spPr>
              <a:xfrm>
                <a:off x="344488" y="1124744"/>
                <a:ext cx="9127014" cy="4536504"/>
              </a:xfrm>
              <a:blipFill rotWithShape="1">
                <a:blip r:embed="rId2"/>
                <a:stretch>
                  <a:fillRect l="-601" t="-672" r="-534" b="-8199"/>
                </a:stretch>
              </a:blipFill>
            </p:spPr>
            <p:txBody>
              <a:bodyPr/>
              <a:lstStyle/>
              <a:p>
                <a:r>
                  <a:rPr lang="en-US">
                    <a:noFill/>
                  </a:rPr>
                  <a:t> </a:t>
                </a:r>
              </a:p>
            </p:txBody>
          </p:sp>
        </mc:Fallback>
      </mc:AlternateContent>
    </p:spTree>
    <p:extLst>
      <p:ext uri="{BB962C8B-B14F-4D97-AF65-F5344CB8AC3E}">
        <p14:creationId xmlns:p14="http://schemas.microsoft.com/office/powerpoint/2010/main" val="2190791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Rectángulo"/>
          <p:cNvSpPr/>
          <p:nvPr/>
        </p:nvSpPr>
        <p:spPr>
          <a:xfrm>
            <a:off x="506506" y="611396"/>
            <a:ext cx="2202526" cy="369332"/>
          </a:xfrm>
          <a:prstGeom prst="rect">
            <a:avLst/>
          </a:prstGeom>
        </p:spPr>
        <p:txBody>
          <a:bodyPr wrap="none">
            <a:spAutoFit/>
          </a:bodyPr>
          <a:lstStyle/>
          <a:p>
            <a:r>
              <a:rPr lang="es-EC" b="1" dirty="0">
                <a:latin typeface="Times New Roman" pitchFamily="18" charset="0"/>
                <a:cs typeface="Times New Roman" pitchFamily="18" charset="0"/>
              </a:rPr>
              <a:t>Validación Cruzada </a:t>
            </a:r>
          </a:p>
        </p:txBody>
      </p:sp>
      <p:sp>
        <p:nvSpPr>
          <p:cNvPr id="3" name="2 Rectángulo"/>
          <p:cNvSpPr/>
          <p:nvPr/>
        </p:nvSpPr>
        <p:spPr>
          <a:xfrm>
            <a:off x="344488" y="1196752"/>
            <a:ext cx="8897148" cy="1569660"/>
          </a:xfrm>
          <a:prstGeom prst="rect">
            <a:avLst/>
          </a:prstGeom>
        </p:spPr>
        <p:txBody>
          <a:bodyPr wrap="square">
            <a:spAutoFit/>
          </a:bodyPr>
          <a:lstStyle/>
          <a:p>
            <a:pPr algn="just"/>
            <a:r>
              <a:rPr lang="es-ES" sz="1600" dirty="0" smtClean="0">
                <a:latin typeface="Times New Roman" pitchFamily="18" charset="0"/>
                <a:cs typeface="Times New Roman" pitchFamily="18" charset="0"/>
              </a:rPr>
              <a:t>Para la validación cruzada se usan las siguientes características:</a:t>
            </a:r>
            <a:endParaRPr lang="es-ES" sz="1600" b="1" dirty="0" smtClean="0">
              <a:latin typeface="Times New Roman" pitchFamily="18" charset="0"/>
              <a:cs typeface="Times New Roman" pitchFamily="18" charset="0"/>
            </a:endParaRPr>
          </a:p>
          <a:p>
            <a:pPr marL="342900" lvl="0" indent="-342900" algn="just">
              <a:buFont typeface="Arial" pitchFamily="34" charset="0"/>
              <a:buChar char="•"/>
            </a:pPr>
            <a:r>
              <a:rPr lang="es-ES" sz="1600" b="1" dirty="0" smtClean="0">
                <a:latin typeface="Times New Roman" pitchFamily="18" charset="0"/>
                <a:cs typeface="Times New Roman" pitchFamily="18" charset="0"/>
              </a:rPr>
              <a:t>Vecindad:</a:t>
            </a:r>
            <a:r>
              <a:rPr lang="es-ES" sz="1600" dirty="0" smtClean="0">
                <a:latin typeface="Times New Roman" pitchFamily="18" charset="0"/>
                <a:cs typeface="Times New Roman" pitchFamily="18" charset="0"/>
              </a:rPr>
              <a:t> móvil </a:t>
            </a:r>
          </a:p>
          <a:p>
            <a:pPr marL="342900" lvl="0" indent="-342900" algn="just">
              <a:buFont typeface="Arial" pitchFamily="34" charset="0"/>
              <a:buChar char="•"/>
            </a:pPr>
            <a:r>
              <a:rPr lang="es-ES" sz="1600" b="1" dirty="0" smtClean="0">
                <a:latin typeface="Times New Roman" pitchFamily="18" charset="0"/>
                <a:cs typeface="Times New Roman" pitchFamily="18" charset="0"/>
              </a:rPr>
              <a:t>Mínimo de muestras en vecindad:</a:t>
            </a:r>
            <a:r>
              <a:rPr lang="es-ES" sz="1600" dirty="0" smtClean="0">
                <a:latin typeface="Times New Roman" pitchFamily="18" charset="0"/>
                <a:cs typeface="Times New Roman" pitchFamily="18" charset="0"/>
              </a:rPr>
              <a:t> 8 muestras </a:t>
            </a:r>
            <a:endParaRPr lang="es-EC" sz="1600" dirty="0" smtClean="0">
              <a:latin typeface="Times New Roman" pitchFamily="18" charset="0"/>
              <a:cs typeface="Times New Roman" pitchFamily="18" charset="0"/>
            </a:endParaRPr>
          </a:p>
          <a:p>
            <a:pPr marL="342900" lvl="0" indent="-342900" algn="just">
              <a:buFont typeface="Arial" pitchFamily="34" charset="0"/>
              <a:buChar char="•"/>
            </a:pPr>
            <a:r>
              <a:rPr lang="es-ES" sz="1600" b="1" dirty="0" smtClean="0">
                <a:latin typeface="Times New Roman" pitchFamily="18" charset="0"/>
                <a:cs typeface="Times New Roman" pitchFamily="18" charset="0"/>
              </a:rPr>
              <a:t>Máximo de muestras en vecindad:</a:t>
            </a:r>
            <a:r>
              <a:rPr lang="es-ES" sz="1600" dirty="0" smtClean="0">
                <a:latin typeface="Times New Roman" pitchFamily="18" charset="0"/>
                <a:cs typeface="Times New Roman" pitchFamily="18" charset="0"/>
              </a:rPr>
              <a:t> 16 muestras</a:t>
            </a:r>
            <a:endParaRPr lang="es-EC" sz="1600" dirty="0" smtClean="0">
              <a:latin typeface="Times New Roman" pitchFamily="18" charset="0"/>
              <a:cs typeface="Times New Roman" pitchFamily="18" charset="0"/>
            </a:endParaRPr>
          </a:p>
          <a:p>
            <a:pPr marL="342900" lvl="0" indent="-342900" algn="just">
              <a:buFont typeface="Arial" pitchFamily="34" charset="0"/>
              <a:buChar char="•"/>
            </a:pPr>
            <a:r>
              <a:rPr lang="es-ES" sz="1600" b="1" dirty="0" smtClean="0">
                <a:latin typeface="Times New Roman" pitchFamily="18" charset="0"/>
                <a:cs typeface="Times New Roman" pitchFamily="18" charset="0"/>
              </a:rPr>
              <a:t>Definir sectores:</a:t>
            </a:r>
            <a:r>
              <a:rPr lang="es-ES" sz="1600" dirty="0" smtClean="0">
                <a:latin typeface="Times New Roman" pitchFamily="18" charset="0"/>
                <a:cs typeface="Times New Roman" pitchFamily="18" charset="0"/>
              </a:rPr>
              <a:t> no </a:t>
            </a:r>
          </a:p>
          <a:p>
            <a:pPr marL="342900" lvl="0" indent="-342900" algn="just">
              <a:buFont typeface="Arial" pitchFamily="34" charset="0"/>
              <a:buChar char="•"/>
            </a:pPr>
            <a:r>
              <a:rPr lang="es-ES" sz="1600" b="1" dirty="0" smtClean="0">
                <a:latin typeface="Times New Roman" pitchFamily="18" charset="0"/>
                <a:cs typeface="Times New Roman" pitchFamily="18" charset="0"/>
              </a:rPr>
              <a:t>Máxima distancia de búsqueda: </a:t>
            </a:r>
            <a:r>
              <a:rPr lang="es-ES" sz="1600" dirty="0" smtClean="0">
                <a:latin typeface="Times New Roman" pitchFamily="18" charset="0"/>
                <a:cs typeface="Times New Roman" pitchFamily="18" charset="0"/>
              </a:rPr>
              <a:t>la máxima distancia es de 155000</a:t>
            </a:r>
            <a:endParaRPr lang="es-EC" sz="1600" dirty="0">
              <a:latin typeface="Times New Roman" pitchFamily="18" charset="0"/>
              <a:cs typeface="Times New Roman" pitchFamily="18" charset="0"/>
            </a:endParaRPr>
          </a:p>
        </p:txBody>
      </p:sp>
      <p:pic>
        <p:nvPicPr>
          <p:cNvPr id="4" name="3 Imagen" descr="C:\Users\Usuario\Desktop\GRAFICOS\Rplot16.jpeg"/>
          <p:cNvPicPr/>
          <p:nvPr/>
        </p:nvPicPr>
        <p:blipFill rotWithShape="1">
          <a:blip r:embed="rId3">
            <a:extLst>
              <a:ext uri="{28A0092B-C50C-407E-A947-70E740481C1C}">
                <a14:useLocalDpi xmlns:a14="http://schemas.microsoft.com/office/drawing/2010/main" val="0"/>
              </a:ext>
            </a:extLst>
          </a:blip>
          <a:srcRect t="14957"/>
          <a:stretch/>
        </p:blipFill>
        <p:spPr bwMode="auto">
          <a:xfrm>
            <a:off x="632520" y="3031006"/>
            <a:ext cx="6480720" cy="3004939"/>
          </a:xfrm>
          <a:prstGeom prst="rect">
            <a:avLst/>
          </a:prstGeom>
          <a:noFill/>
          <a:ln>
            <a:solidFill>
              <a:schemeClr val="tx1"/>
            </a:solidFill>
          </a:ln>
          <a:extLst>
            <a:ext uri="{53640926-AAD7-44D8-BBD7-CCE9431645EC}">
              <a14:shadowObscured xmlns:a14="http://schemas.microsoft.com/office/drawing/2010/main"/>
            </a:ext>
          </a:extLst>
        </p:spPr>
      </p:pic>
      <p:sp>
        <p:nvSpPr>
          <p:cNvPr id="5" name="4 Rectángulo"/>
          <p:cNvSpPr/>
          <p:nvPr/>
        </p:nvSpPr>
        <p:spPr>
          <a:xfrm>
            <a:off x="628649" y="6050799"/>
            <a:ext cx="5293519" cy="246221"/>
          </a:xfrm>
          <a:prstGeom prst="rect">
            <a:avLst/>
          </a:prstGeom>
        </p:spPr>
        <p:txBody>
          <a:bodyPr wrap="square">
            <a:spAutoFit/>
          </a:bodyPr>
          <a:lstStyle/>
          <a:p>
            <a:r>
              <a:rPr lang="es-EC" sz="1000" b="1" dirty="0">
                <a:latin typeface="Times New Roman" pitchFamily="18" charset="0"/>
                <a:cs typeface="Times New Roman" pitchFamily="18" charset="0"/>
              </a:rPr>
              <a:t>Figura </a:t>
            </a:r>
            <a:r>
              <a:rPr lang="es-EC" sz="1000" b="1" dirty="0" smtClean="0">
                <a:latin typeface="Times New Roman" pitchFamily="18" charset="0"/>
                <a:cs typeface="Times New Roman" pitchFamily="18" charset="0"/>
              </a:rPr>
              <a:t>33</a:t>
            </a:r>
            <a:r>
              <a:rPr lang="es-ES" sz="1000" b="1" dirty="0" smtClean="0">
                <a:latin typeface="Times New Roman" pitchFamily="18" charset="0"/>
                <a:cs typeface="Times New Roman" pitchFamily="18" charset="0"/>
              </a:rPr>
              <a:t>. </a:t>
            </a:r>
            <a:r>
              <a:rPr lang="es-ES" sz="1000" b="1" dirty="0">
                <a:latin typeface="Times New Roman" pitchFamily="18" charset="0"/>
                <a:cs typeface="Times New Roman" pitchFamily="18" charset="0"/>
              </a:rPr>
              <a:t>Histograma de Error de Validación Cruzada </a:t>
            </a:r>
            <a:r>
              <a:rPr lang="es-EC" sz="1000" b="1" dirty="0">
                <a:latin typeface="Times New Roman" pitchFamily="18" charset="0"/>
                <a:cs typeface="Times New Roman" pitchFamily="18" charset="0"/>
              </a:rPr>
              <a:t>-</a:t>
            </a:r>
            <a:r>
              <a:rPr lang="es-ES" sz="1000" b="1" dirty="0">
                <a:latin typeface="Times New Roman" pitchFamily="18" charset="0"/>
                <a:cs typeface="Times New Roman" pitchFamily="18" charset="0"/>
              </a:rPr>
              <a:t>Variable </a:t>
            </a:r>
            <a:r>
              <a:rPr lang="es-EC" sz="1000" b="1" dirty="0">
                <a:latin typeface="Times New Roman" pitchFamily="18" charset="0"/>
                <a:cs typeface="Times New Roman" pitchFamily="18" charset="0"/>
              </a:rPr>
              <a:t>△λ</a:t>
            </a:r>
            <a:endParaRPr lang="es-EC" sz="1000" dirty="0">
              <a:latin typeface="Times New Roman" pitchFamily="18" charset="0"/>
              <a:cs typeface="Times New Roman" pitchFamily="18" charset="0"/>
            </a:endParaRPr>
          </a:p>
        </p:txBody>
      </p:sp>
      <p:sp>
        <p:nvSpPr>
          <p:cNvPr id="6" name="5 CuadroTexto"/>
          <p:cNvSpPr txBox="1"/>
          <p:nvPr/>
        </p:nvSpPr>
        <p:spPr>
          <a:xfrm>
            <a:off x="7257256" y="4117976"/>
            <a:ext cx="252028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latin typeface="Times New Roman" panose="02020603050405020304" pitchFamily="18" charset="0"/>
                <a:cs typeface="Times New Roman" panose="02020603050405020304" pitchFamily="18" charset="0"/>
              </a:rPr>
              <a:t>Datos agrupados en el intervalo [-0.05</a:t>
            </a:r>
            <a:r>
              <a:rPr lang="es-EC"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 0.05 ], en metros [-1.5 m. a 1.5 m]</a:t>
            </a:r>
            <a:endParaRPr lang="en-US" sz="1600" dirty="0">
              <a:latin typeface="Times New Roman" panose="02020603050405020304" pitchFamily="18" charset="0"/>
              <a:cs typeface="Times New Roman" panose="02020603050405020304" pitchFamily="18" charset="0"/>
            </a:endParaRPr>
          </a:p>
        </p:txBody>
      </p:sp>
      <p:sp>
        <p:nvSpPr>
          <p:cNvPr id="7" name="Pentágono 6"/>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1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Usuario\Desktop\MODELO LONGITU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solidFill>
              <a:schemeClr val="tx1"/>
            </a:solidFill>
          </a:ln>
        </p:spPr>
      </p:pic>
      <p:pic>
        <p:nvPicPr>
          <p:cNvPr id="3074" name="Picture 2" descr="C:\Users\Usuario\Desktop\FIGURAS TESIS\ERROR LONGITU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0"/>
            <a:ext cx="4953000" cy="68580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45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4955" y="510371"/>
            <a:ext cx="3914533" cy="369332"/>
          </a:xfrm>
          <a:prstGeom prst="rect">
            <a:avLst/>
          </a:prstGeom>
          <a:noFill/>
        </p:spPr>
        <p:txBody>
          <a:bodyPr wrap="none" rtlCol="0">
            <a:spAutoFit/>
          </a:bodyPr>
          <a:lstStyle/>
          <a:p>
            <a:pPr marL="0" lvl="3"/>
            <a:r>
              <a:rPr lang="es-ES" b="1" dirty="0" smtClean="0">
                <a:latin typeface="Times New Roman" pitchFamily="18" charset="0"/>
                <a:cs typeface="Times New Roman" pitchFamily="18" charset="0"/>
              </a:rPr>
              <a:t>Verificación </a:t>
            </a:r>
            <a:r>
              <a:rPr lang="es-ES" b="1" dirty="0">
                <a:latin typeface="Times New Roman" pitchFamily="18" charset="0"/>
                <a:cs typeface="Times New Roman" pitchFamily="18" charset="0"/>
              </a:rPr>
              <a:t>del modelo </a:t>
            </a:r>
            <a:r>
              <a:rPr lang="es-ES" b="1" dirty="0" smtClean="0">
                <a:latin typeface="Times New Roman" pitchFamily="18" charset="0"/>
                <a:cs typeface="Times New Roman" pitchFamily="18" charset="0"/>
              </a:rPr>
              <a:t>geoestadístico</a:t>
            </a:r>
            <a:endParaRPr lang="es-EC" dirty="0">
              <a:latin typeface="Times New Roman" pitchFamily="18" charset="0"/>
              <a:cs typeface="Times New Roman" pitchFamily="18" charset="0"/>
            </a:endParaRPr>
          </a:p>
        </p:txBody>
      </p:sp>
      <p:sp>
        <p:nvSpPr>
          <p:cNvPr id="4" name="3 Rectángulo"/>
          <p:cNvSpPr/>
          <p:nvPr/>
        </p:nvSpPr>
        <p:spPr>
          <a:xfrm>
            <a:off x="235473" y="1127609"/>
            <a:ext cx="3565399" cy="400110"/>
          </a:xfrm>
          <a:prstGeom prst="rect">
            <a:avLst/>
          </a:prstGeom>
        </p:spPr>
        <p:txBody>
          <a:bodyPr wrap="square">
            <a:spAutoFit/>
          </a:bodyPr>
          <a:lstStyle/>
          <a:p>
            <a:pPr algn="just"/>
            <a:r>
              <a:rPr lang="es-ES" sz="1000" b="1" dirty="0">
                <a:latin typeface="Times New Roman" pitchFamily="18" charset="0"/>
                <a:cs typeface="Times New Roman" pitchFamily="18" charset="0"/>
              </a:rPr>
              <a:t>Tabla </a:t>
            </a:r>
            <a:r>
              <a:rPr lang="es-ES" sz="1000" b="1" dirty="0" smtClean="0">
                <a:latin typeface="Times New Roman" pitchFamily="18" charset="0"/>
                <a:cs typeface="Times New Roman" pitchFamily="18" charset="0"/>
              </a:rPr>
              <a:t>. </a:t>
            </a:r>
            <a:r>
              <a:rPr lang="es-ES" sz="1000" b="1" dirty="0">
                <a:latin typeface="Times New Roman" pitchFamily="18" charset="0"/>
                <a:cs typeface="Times New Roman" pitchFamily="18" charset="0"/>
              </a:rPr>
              <a:t>Resumen estadístico error del modelo desplazamiento de longitud</a:t>
            </a:r>
            <a:endParaRPr lang="es-EC" sz="1000" dirty="0">
              <a:latin typeface="Times New Roman" pitchFamily="18" charset="0"/>
              <a:cs typeface="Times New Roman" pitchFamily="18" charset="0"/>
            </a:endParaRPr>
          </a:p>
        </p:txBody>
      </p:sp>
      <p:sp>
        <p:nvSpPr>
          <p:cNvPr id="6" name="5 Rectángulo"/>
          <p:cNvSpPr/>
          <p:nvPr/>
        </p:nvSpPr>
        <p:spPr>
          <a:xfrm>
            <a:off x="5137214" y="4293096"/>
            <a:ext cx="3416186" cy="246221"/>
          </a:xfrm>
          <a:prstGeom prst="rect">
            <a:avLst/>
          </a:prstGeom>
        </p:spPr>
        <p:txBody>
          <a:bodyPr wrap="square">
            <a:spAutoFit/>
          </a:bodyPr>
          <a:lstStyle/>
          <a:p>
            <a:r>
              <a:rPr lang="es-ES" sz="1000" b="1" dirty="0">
                <a:latin typeface="Times New Roman" pitchFamily="18" charset="0"/>
                <a:cs typeface="Times New Roman" pitchFamily="18" charset="0"/>
              </a:rPr>
              <a:t>Figura </a:t>
            </a:r>
            <a:r>
              <a:rPr lang="es-ES" sz="1000" b="1" dirty="0" smtClean="0">
                <a:latin typeface="Times New Roman" pitchFamily="18" charset="0"/>
                <a:cs typeface="Times New Roman" pitchFamily="18" charset="0"/>
              </a:rPr>
              <a:t>34. </a:t>
            </a:r>
            <a:r>
              <a:rPr lang="es-ES" sz="1000" b="1" dirty="0">
                <a:latin typeface="Times New Roman" pitchFamily="18" charset="0"/>
                <a:cs typeface="Times New Roman" pitchFamily="18" charset="0"/>
              </a:rPr>
              <a:t>Histograma del error  del modelo </a:t>
            </a:r>
            <a:r>
              <a:rPr lang="es-EC" sz="1000" b="1" dirty="0">
                <a:latin typeface="Times New Roman" pitchFamily="18" charset="0"/>
                <a:cs typeface="Times New Roman" pitchFamily="18" charset="0"/>
              </a:rPr>
              <a:t>-</a:t>
            </a:r>
            <a:r>
              <a:rPr lang="es-EC" sz="1000" b="1" dirty="0" smtClean="0">
                <a:latin typeface="Times New Roman" pitchFamily="18" charset="0"/>
                <a:cs typeface="Times New Roman" pitchFamily="18" charset="0"/>
              </a:rPr>
              <a:t>V</a:t>
            </a:r>
            <a:r>
              <a:rPr lang="es-ES" sz="1000" b="1" dirty="0" err="1" smtClean="0">
                <a:latin typeface="Times New Roman" pitchFamily="18" charset="0"/>
                <a:cs typeface="Times New Roman" pitchFamily="18" charset="0"/>
              </a:rPr>
              <a:t>ariable</a:t>
            </a:r>
            <a:r>
              <a:rPr lang="es-ES" sz="1000" b="1" dirty="0" smtClean="0">
                <a:latin typeface="Times New Roman" pitchFamily="18" charset="0"/>
                <a:cs typeface="Times New Roman" pitchFamily="18" charset="0"/>
              </a:rPr>
              <a:t> </a:t>
            </a:r>
            <a:r>
              <a:rPr lang="es-EC" sz="1000" b="1" dirty="0">
                <a:latin typeface="Times New Roman" pitchFamily="18" charset="0"/>
                <a:cs typeface="Times New Roman" pitchFamily="18" charset="0"/>
              </a:rPr>
              <a:t>△λ</a:t>
            </a:r>
            <a:endParaRPr lang="es-EC" sz="1000" dirty="0">
              <a:latin typeface="Times New Roman" pitchFamily="18" charset="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909843540"/>
              </p:ext>
            </p:extLst>
          </p:nvPr>
        </p:nvGraphicFramePr>
        <p:xfrm>
          <a:off x="273450" y="1556792"/>
          <a:ext cx="3239390" cy="2880317"/>
        </p:xfrm>
        <a:graphic>
          <a:graphicData uri="http://schemas.openxmlformats.org/drawingml/2006/table">
            <a:tbl>
              <a:tblPr firstRow="1" firstCol="1" bandRow="1">
                <a:tableStyleId>{9D7B26C5-4107-4FEC-AEDC-1716B250A1EF}</a:tableStyleId>
              </a:tblPr>
              <a:tblGrid>
                <a:gridCol w="2347854"/>
                <a:gridCol w="891536"/>
              </a:tblGrid>
              <a:tr h="261847">
                <a:tc>
                  <a:txBody>
                    <a:bodyPr/>
                    <a:lstStyle/>
                    <a:p>
                      <a:pPr>
                        <a:lnSpc>
                          <a:spcPct val="115000"/>
                        </a:lnSpc>
                        <a:spcAft>
                          <a:spcPts val="0"/>
                        </a:spcAft>
                      </a:pPr>
                      <a:r>
                        <a:rPr lang="es-EC" sz="1200" dirty="0">
                          <a:effectLst/>
                          <a:latin typeface="Times New Roman" pitchFamily="18" charset="0"/>
                          <a:cs typeface="Times New Roman" pitchFamily="18" charset="0"/>
                        </a:rPr>
                        <a:t>n</a:t>
                      </a:r>
                      <a:endParaRPr lang="es-EC" sz="1100" dirty="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42</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dirty="0">
                          <a:effectLst/>
                          <a:latin typeface="Times New Roman" pitchFamily="18" charset="0"/>
                          <a:cs typeface="Times New Roman" pitchFamily="18" charset="0"/>
                        </a:rPr>
                        <a:t>Media (")</a:t>
                      </a:r>
                      <a:endParaRPr lang="es-EC" sz="1100" dirty="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0.0028</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Desviación  estándar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0.0138</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Rango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0.0769</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Coeficiente de asimetría</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2.0557</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Curtosis</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6.1561</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Mínimo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-0.0174</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1er Cuartil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-0.0052</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Mediana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-0.0006</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3er cuartil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a:solidFill>
                            <a:srgbClr val="000000"/>
                          </a:solidFill>
                          <a:effectLst/>
                          <a:latin typeface="Times New Roman"/>
                          <a:ea typeface="Times New Roman"/>
                          <a:cs typeface="Times New Roman"/>
                        </a:rPr>
                        <a:t>0.0058</a:t>
                      </a:r>
                      <a:endParaRPr lang="es-EC" sz="1100" b="0">
                        <a:solidFill>
                          <a:srgbClr val="5F497A"/>
                        </a:solidFill>
                        <a:effectLst/>
                        <a:latin typeface="Calibri"/>
                        <a:ea typeface="Times New Roman"/>
                        <a:cs typeface="Times New Roman"/>
                      </a:endParaRPr>
                    </a:p>
                  </a:txBody>
                  <a:tcPr marL="68580" marR="68580" marT="0" marB="0"/>
                </a:tc>
              </a:tr>
              <a:tr h="261847">
                <a:tc>
                  <a:txBody>
                    <a:bodyPr/>
                    <a:lstStyle/>
                    <a:p>
                      <a:pPr>
                        <a:lnSpc>
                          <a:spcPct val="115000"/>
                        </a:lnSpc>
                        <a:spcAft>
                          <a:spcPts val="0"/>
                        </a:spcAft>
                      </a:pPr>
                      <a:r>
                        <a:rPr lang="es-EC" sz="1200">
                          <a:effectLst/>
                          <a:latin typeface="Times New Roman" pitchFamily="18" charset="0"/>
                          <a:cs typeface="Times New Roman" pitchFamily="18" charset="0"/>
                        </a:rPr>
                        <a:t>Máximo (")</a:t>
                      </a:r>
                      <a:endParaRPr lang="es-EC" sz="11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200" b="0" dirty="0">
                          <a:solidFill>
                            <a:srgbClr val="000000"/>
                          </a:solidFill>
                          <a:effectLst/>
                          <a:latin typeface="Times New Roman"/>
                          <a:ea typeface="Times New Roman"/>
                          <a:cs typeface="Times New Roman"/>
                        </a:rPr>
                        <a:t>0.0596</a:t>
                      </a:r>
                      <a:endParaRPr lang="es-EC" sz="1100" b="0" dirty="0">
                        <a:solidFill>
                          <a:srgbClr val="5F497A"/>
                        </a:solidFill>
                        <a:effectLst/>
                        <a:latin typeface="Calibri"/>
                        <a:ea typeface="Times New Roman"/>
                        <a:cs typeface="Times New Roman"/>
                      </a:endParaRPr>
                    </a:p>
                  </a:txBody>
                  <a:tcPr marL="68580" marR="68580" marT="0" marB="0"/>
                </a:tc>
              </a:tr>
            </a:tbl>
          </a:graphicData>
        </a:graphic>
      </p:graphicFrame>
      <p:sp>
        <p:nvSpPr>
          <p:cNvPr id="9" name="8 CuadroTexto"/>
          <p:cNvSpPr txBox="1"/>
          <p:nvPr/>
        </p:nvSpPr>
        <p:spPr>
          <a:xfrm>
            <a:off x="200472" y="4779443"/>
            <a:ext cx="5445581" cy="338554"/>
          </a:xfrm>
          <a:prstGeom prst="rect">
            <a:avLst/>
          </a:prstGeom>
          <a:noFill/>
        </p:spPr>
        <p:txBody>
          <a:bodyPr wrap="square" rtlCol="0">
            <a:spAutoFit/>
          </a:bodyPr>
          <a:lstStyle/>
          <a:p>
            <a:r>
              <a:rPr lang="es-EC" sz="1600" b="1" dirty="0" smtClean="0">
                <a:latin typeface="Times New Roman" pitchFamily="18" charset="0"/>
                <a:cs typeface="Times New Roman" pitchFamily="18" charset="0"/>
              </a:rPr>
              <a:t>Coeficiente </a:t>
            </a:r>
            <a:r>
              <a:rPr lang="es-ES" sz="1600" b="1" dirty="0" smtClean="0">
                <a:latin typeface="Times New Roman" pitchFamily="18" charset="0"/>
                <a:cs typeface="Times New Roman" pitchFamily="18" charset="0"/>
              </a:rPr>
              <a:t>de determinación para la validación del modelo</a:t>
            </a:r>
            <a:r>
              <a:rPr lang="es-EC" sz="1600" b="1" dirty="0" smtClean="0">
                <a:latin typeface="Times New Roman" pitchFamily="18" charset="0"/>
                <a:cs typeface="Times New Roman" pitchFamily="18" charset="0"/>
              </a:rPr>
              <a:t> </a:t>
            </a:r>
            <a:endParaRPr lang="es-EC"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9 Rectángulo"/>
              <p:cNvSpPr/>
              <p:nvPr/>
            </p:nvSpPr>
            <p:spPr>
              <a:xfrm>
                <a:off x="560512" y="5229200"/>
                <a:ext cx="4179733" cy="13010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C" sz="1600" i="1" smtClean="0">
                              <a:latin typeface="Cambria Math" panose="02040503050406030204" pitchFamily="18" charset="0"/>
                            </a:rPr>
                          </m:ctrlPr>
                        </m:sSupPr>
                        <m:e>
                          <m:r>
                            <a:rPr lang="es-ES" sz="1600" i="1">
                              <a:latin typeface="Cambria Math"/>
                            </a:rPr>
                            <m:t>         </m:t>
                          </m:r>
                          <m:r>
                            <a:rPr lang="es-ES" sz="1600" i="1">
                              <a:latin typeface="Cambria Math"/>
                            </a:rPr>
                            <m:t>𝑅</m:t>
                          </m:r>
                        </m:e>
                        <m:sup>
                          <m:r>
                            <a:rPr lang="es-ES" sz="1600" i="1">
                              <a:latin typeface="Cambria Math"/>
                            </a:rPr>
                            <m:t>2</m:t>
                          </m:r>
                        </m:sup>
                      </m:sSup>
                      <m:r>
                        <a:rPr lang="es-ES" sz="1600" i="1">
                          <a:latin typeface="Cambria Math"/>
                        </a:rPr>
                        <m:t>=1−</m:t>
                      </m:r>
                      <m:f>
                        <m:fPr>
                          <m:ctrlPr>
                            <a:rPr lang="es-EC" sz="1600" i="1">
                              <a:latin typeface="Cambria Math" panose="02040503050406030204" pitchFamily="18" charset="0"/>
                            </a:rPr>
                          </m:ctrlPr>
                        </m:fPr>
                        <m:num>
                          <m:nary>
                            <m:naryPr>
                              <m:chr m:val="∑"/>
                              <m:limLoc m:val="undOvr"/>
                              <m:ctrlPr>
                                <a:rPr lang="es-EC" sz="1600" i="1">
                                  <a:latin typeface="Cambria Math" panose="02040503050406030204" pitchFamily="18" charset="0"/>
                                </a:rPr>
                              </m:ctrlPr>
                            </m:naryPr>
                            <m:sub>
                              <m:r>
                                <a:rPr lang="es-ES" sz="1600" i="1">
                                  <a:latin typeface="Cambria Math"/>
                                </a:rPr>
                                <m:t>𝑖</m:t>
                              </m:r>
                              <m:r>
                                <a:rPr lang="es-ES" sz="1600" i="1">
                                  <a:latin typeface="Cambria Math"/>
                                </a:rPr>
                                <m:t>=1</m:t>
                              </m:r>
                            </m:sub>
                            <m:sup>
                              <m:r>
                                <a:rPr lang="es-ES" sz="1600" i="1">
                                  <a:latin typeface="Cambria Math"/>
                                </a:rPr>
                                <m:t>𝑛</m:t>
                              </m:r>
                            </m:sup>
                            <m:e>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acc>
                                        <m:accPr>
                                          <m:chr m:val="̂"/>
                                          <m:ctrlPr>
                                            <a:rPr lang="es-EC" sz="1600" i="1">
                                              <a:latin typeface="Cambria Math" panose="02040503050406030204" pitchFamily="18" charset="0"/>
                                            </a:rPr>
                                          </m:ctrlPr>
                                        </m:accPr>
                                        <m:e>
                                          <m:r>
                                            <a:rPr lang="es-ES" sz="1600" i="1">
                                              <a:latin typeface="Cambria Math"/>
                                            </a:rPr>
                                            <m:t>𝑍</m:t>
                                          </m:r>
                                        </m:e>
                                      </m:acc>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S" sz="1600" i="1">
                                                  <a:latin typeface="Cambria Math"/>
                                                </a:rPr>
                                                <m:t>𝑥</m:t>
                                              </m:r>
                                            </m:e>
                                            <m:sub>
                                              <m:r>
                                                <a:rPr lang="es-ES" sz="1600" i="1">
                                                  <a:latin typeface="Cambria Math"/>
                                                </a:rPr>
                                                <m:t>𝑖</m:t>
                                              </m:r>
                                            </m:sub>
                                          </m:sSub>
                                        </m:e>
                                      </m:d>
                                      <m:r>
                                        <a:rPr lang="es-ES" sz="1600" i="1">
                                          <a:latin typeface="Cambria Math"/>
                                        </a:rPr>
                                        <m:t>−</m:t>
                                      </m:r>
                                      <m:r>
                                        <a:rPr lang="es-ES" sz="1600" i="1">
                                          <a:latin typeface="Cambria Math"/>
                                        </a:rPr>
                                        <m:t>𝑧</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S" sz="1600" i="1">
                                                  <a:latin typeface="Cambria Math"/>
                                                </a:rPr>
                                                <m:t>𝑥</m:t>
                                              </m:r>
                                            </m:e>
                                            <m:sub>
                                              <m:r>
                                                <a:rPr lang="es-ES" sz="1600" i="1">
                                                  <a:latin typeface="Cambria Math"/>
                                                </a:rPr>
                                                <m:t>𝑖</m:t>
                                              </m:r>
                                            </m:sub>
                                          </m:sSub>
                                        </m:e>
                                      </m:d>
                                    </m:e>
                                  </m:d>
                                </m:e>
                                <m:sup>
                                  <m:r>
                                    <a:rPr lang="es-ES" sz="1600" i="1">
                                      <a:latin typeface="Cambria Math"/>
                                    </a:rPr>
                                    <m:t>2</m:t>
                                  </m:r>
                                </m:sup>
                              </m:sSup>
                            </m:e>
                          </m:nary>
                        </m:num>
                        <m:den>
                          <m:nary>
                            <m:naryPr>
                              <m:chr m:val="∑"/>
                              <m:limLoc m:val="undOvr"/>
                              <m:ctrlPr>
                                <a:rPr lang="es-EC" sz="1600" i="1">
                                  <a:latin typeface="Cambria Math" panose="02040503050406030204" pitchFamily="18" charset="0"/>
                                </a:rPr>
                              </m:ctrlPr>
                            </m:naryPr>
                            <m:sub>
                              <m:r>
                                <a:rPr lang="es-ES" sz="1600" i="1">
                                  <a:latin typeface="Cambria Math"/>
                                </a:rPr>
                                <m:t>𝑖</m:t>
                              </m:r>
                              <m:r>
                                <a:rPr lang="es-ES" sz="1600" i="1">
                                  <a:latin typeface="Cambria Math"/>
                                </a:rPr>
                                <m:t>=1</m:t>
                              </m:r>
                            </m:sub>
                            <m:sup>
                              <m:r>
                                <a:rPr lang="es-ES" sz="1600" i="1">
                                  <a:latin typeface="Cambria Math"/>
                                </a:rPr>
                                <m:t>𝑛</m:t>
                              </m:r>
                            </m:sup>
                            <m:e>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r>
                                        <a:rPr lang="es-ES" sz="1600" i="1">
                                          <a:latin typeface="Cambria Math"/>
                                        </a:rPr>
                                        <m:t>𝑧</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S" sz="1600" i="1">
                                                  <a:latin typeface="Cambria Math"/>
                                                </a:rPr>
                                                <m:t>𝑥</m:t>
                                              </m:r>
                                            </m:e>
                                            <m:sub>
                                              <m:r>
                                                <a:rPr lang="es-ES" sz="1600" i="1">
                                                  <a:latin typeface="Cambria Math"/>
                                                </a:rPr>
                                                <m:t>𝑖</m:t>
                                              </m:r>
                                            </m:sub>
                                          </m:sSub>
                                        </m:e>
                                      </m:d>
                                      <m:r>
                                        <a:rPr lang="es-ES" sz="1600" i="1">
                                          <a:latin typeface="Cambria Math"/>
                                        </a:rPr>
                                        <m:t>−</m:t>
                                      </m:r>
                                      <m:acc>
                                        <m:accPr>
                                          <m:chr m:val="̅"/>
                                          <m:ctrlPr>
                                            <a:rPr lang="es-EC" sz="1600" i="1">
                                              <a:latin typeface="Cambria Math" panose="02040503050406030204" pitchFamily="18" charset="0"/>
                                            </a:rPr>
                                          </m:ctrlPr>
                                        </m:accPr>
                                        <m:e>
                                          <m:r>
                                            <a:rPr lang="es-ES" sz="1600" i="1">
                                              <a:latin typeface="Cambria Math"/>
                                            </a:rPr>
                                            <m:t>𝑍</m:t>
                                          </m:r>
                                        </m:e>
                                      </m:acc>
                                    </m:e>
                                  </m:d>
                                </m:e>
                                <m:sup>
                                  <m:r>
                                    <a:rPr lang="es-ES" sz="1600" i="1">
                                      <a:latin typeface="Cambria Math"/>
                                    </a:rPr>
                                    <m:t>2</m:t>
                                  </m:r>
                                </m:sup>
                              </m:sSup>
                            </m:e>
                          </m:nary>
                        </m:den>
                      </m:f>
                    </m:oMath>
                  </m:oMathPara>
                </a14:m>
                <a:endParaRPr lang="es-EC" sz="1600" dirty="0">
                  <a:latin typeface="Times New Roman" pitchFamily="18" charset="0"/>
                  <a:cs typeface="Times New Roman" pitchFamily="18" charset="0"/>
                </a:endParaRPr>
              </a:p>
              <a:p>
                <a:r>
                  <a:rPr lang="es-ES" sz="1600" dirty="0">
                    <a:latin typeface="Times New Roman" pitchFamily="18" charset="0"/>
                    <a:cs typeface="Times New Roman" pitchFamily="18" charset="0"/>
                  </a:rPr>
                  <a:t> </a:t>
                </a:r>
                <a:endParaRPr lang="es-EC" sz="1600" dirty="0">
                  <a:latin typeface="Times New Roman" pitchFamily="18" charset="0"/>
                  <a:cs typeface="Times New Roman" pitchFamily="18" charset="0"/>
                </a:endParaRPr>
              </a:p>
              <a:p>
                <a:r>
                  <a:rPr lang="es-EC" sz="1600" dirty="0" smtClean="0">
                    <a:latin typeface="Times New Roman" pitchFamily="18" charset="0"/>
                    <a:cs typeface="Times New Roman" pitchFamily="18" charset="0"/>
                  </a:rPr>
                  <a:t>                     Donde  </a:t>
                </a:r>
                <a14:m>
                  <m:oMath xmlns:m="http://schemas.openxmlformats.org/officeDocument/2006/math">
                    <m:acc>
                      <m:accPr>
                        <m:chr m:val="̅"/>
                        <m:ctrlPr>
                          <a:rPr lang="es-EC" sz="1600" i="1">
                            <a:latin typeface="Cambria Math" panose="02040503050406030204" pitchFamily="18" charset="0"/>
                          </a:rPr>
                        </m:ctrlPr>
                      </m:accPr>
                      <m:e>
                        <m:r>
                          <a:rPr lang="es-EC" sz="1600" i="1">
                            <a:latin typeface="Cambria Math"/>
                          </a:rPr>
                          <m:t>𝑍</m:t>
                        </m:r>
                      </m:e>
                    </m:acc>
                    <m:r>
                      <a:rPr lang="es-EC" sz="1600" i="1">
                        <a:latin typeface="Cambria Math"/>
                      </a:rPr>
                      <m:t>=</m:t>
                    </m:r>
                    <m:nary>
                      <m:naryPr>
                        <m:chr m:val="∑"/>
                        <m:limLoc m:val="undOvr"/>
                        <m:ctrlPr>
                          <a:rPr lang="es-EC" sz="1600" i="1">
                            <a:latin typeface="Cambria Math" panose="02040503050406030204" pitchFamily="18" charset="0"/>
                          </a:rPr>
                        </m:ctrlPr>
                      </m:naryPr>
                      <m:sub>
                        <m:r>
                          <a:rPr lang="es-EC" sz="1600" i="1">
                            <a:latin typeface="Cambria Math"/>
                          </a:rPr>
                          <m:t>𝑖</m:t>
                        </m:r>
                        <m:r>
                          <a:rPr lang="es-EC" sz="1600" i="1">
                            <a:latin typeface="Cambria Math"/>
                          </a:rPr>
                          <m:t>=1</m:t>
                        </m:r>
                      </m:sub>
                      <m:sup>
                        <m:r>
                          <a:rPr lang="es-EC" sz="1600" i="1">
                            <a:latin typeface="Cambria Math"/>
                          </a:rPr>
                          <m:t>𝑛</m:t>
                        </m:r>
                      </m:sup>
                      <m:e>
                        <m:r>
                          <a:rPr lang="es-EC" sz="1600" i="1">
                            <a:latin typeface="Cambria Math"/>
                          </a:rPr>
                          <m:t>𝑧</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a:rPr>
                                  <m:t>𝑥</m:t>
                                </m:r>
                              </m:e>
                              <m:sub>
                                <m:r>
                                  <a:rPr lang="es-EC" sz="1600" i="1">
                                    <a:latin typeface="Cambria Math"/>
                                  </a:rPr>
                                  <m:t>𝑖</m:t>
                                </m:r>
                              </m:sub>
                            </m:sSub>
                          </m:e>
                        </m:d>
                        <m:r>
                          <a:rPr lang="es-EC" sz="1600" i="1">
                            <a:latin typeface="Cambria Math"/>
                          </a:rPr>
                          <m:t>/</m:t>
                        </m:r>
                        <m:r>
                          <a:rPr lang="es-EC" sz="1600" i="1">
                            <a:latin typeface="Cambria Math"/>
                          </a:rPr>
                          <m:t>𝑛</m:t>
                        </m:r>
                      </m:e>
                    </m:nary>
                  </m:oMath>
                </a14:m>
                <a:r>
                  <a:rPr lang="es-EC" sz="1600" dirty="0">
                    <a:latin typeface="Times New Roman" pitchFamily="18" charset="0"/>
                    <a:cs typeface="Times New Roman" pitchFamily="18" charset="0"/>
                  </a:rPr>
                  <a:t>.</a:t>
                </a:r>
              </a:p>
            </p:txBody>
          </p:sp>
        </mc:Choice>
        <mc:Fallback xmlns="">
          <p:sp>
            <p:nvSpPr>
              <p:cNvPr id="10" name="9 Rectángulo"/>
              <p:cNvSpPr>
                <a:spLocks noRot="1" noChangeAspect="1" noMove="1" noResize="1" noEditPoints="1" noAdjustHandles="1" noChangeArrowheads="1" noChangeShapeType="1" noTextEdit="1"/>
              </p:cNvSpPr>
              <p:nvPr/>
            </p:nvSpPr>
            <p:spPr>
              <a:xfrm>
                <a:off x="560512" y="5229200"/>
                <a:ext cx="4179733" cy="1301062"/>
              </a:xfrm>
              <a:prstGeom prst="rect">
                <a:avLst/>
              </a:prstGeom>
              <a:blipFill rotWithShape="1">
                <a:blip r:embed="rId3"/>
                <a:stretch>
                  <a:fillRect b="-44131"/>
                </a:stretch>
              </a:blipFill>
            </p:spPr>
            <p:txBody>
              <a:bodyPr/>
              <a:lstStyle/>
              <a:p>
                <a:r>
                  <a:rPr lang="en-US">
                    <a:noFill/>
                  </a:rPr>
                  <a:t> </a:t>
                </a:r>
              </a:p>
            </p:txBody>
          </p:sp>
        </mc:Fallback>
      </mc:AlternateContent>
      <p:sp>
        <p:nvSpPr>
          <p:cNvPr id="11" name="10 Flecha derecha"/>
          <p:cNvSpPr/>
          <p:nvPr/>
        </p:nvSpPr>
        <p:spPr>
          <a:xfrm>
            <a:off x="4594422" y="5661248"/>
            <a:ext cx="360040" cy="50405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11 Rectángulo"/>
          <p:cNvSpPr/>
          <p:nvPr/>
        </p:nvSpPr>
        <p:spPr>
          <a:xfrm>
            <a:off x="5241032" y="5341122"/>
            <a:ext cx="403391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600" dirty="0">
                <a:latin typeface="Times New Roman" pitchFamily="18" charset="0"/>
                <a:cs typeface="Times New Roman" pitchFamily="18" charset="0"/>
              </a:rPr>
              <a:t>Para la variable desplazamiento de latitud el valor obtenido en el coeficiente de determinación, </a:t>
            </a:r>
            <a:r>
              <a:rPr lang="es-EC" sz="1600" dirty="0" smtClean="0">
                <a:latin typeface="Times New Roman" pitchFamily="18" charset="0"/>
                <a:cs typeface="Times New Roman" pitchFamily="18" charset="0"/>
              </a:rPr>
              <a:t>es de 0.9932, </a:t>
            </a:r>
            <a:r>
              <a:rPr lang="es-EC" sz="1600" dirty="0">
                <a:latin typeface="Times New Roman" pitchFamily="18" charset="0"/>
                <a:cs typeface="Times New Roman" pitchFamily="18" charset="0"/>
              </a:rPr>
              <a:t>es decir una efectividad del </a:t>
            </a:r>
            <a:r>
              <a:rPr lang="es-EC" sz="1600" dirty="0" smtClean="0">
                <a:latin typeface="Times New Roman" pitchFamily="18" charset="0"/>
                <a:cs typeface="Times New Roman" pitchFamily="18" charset="0"/>
              </a:rPr>
              <a:t>99.32%. </a:t>
            </a:r>
            <a:endParaRPr lang="es-EC" sz="1600" dirty="0">
              <a:latin typeface="Times New Roman" pitchFamily="18" charset="0"/>
              <a:cs typeface="Times New Roman" pitchFamily="18" charset="0"/>
            </a:endParaRPr>
          </a:p>
        </p:txBody>
      </p:sp>
      <p:pic>
        <p:nvPicPr>
          <p:cNvPr id="13" name="12 Imagen" descr="C:\Users\Usuario\Desktop\2.jpeg"/>
          <p:cNvPicPr/>
          <p:nvPr/>
        </p:nvPicPr>
        <p:blipFill rotWithShape="1">
          <a:blip r:embed="rId4">
            <a:extLst>
              <a:ext uri="{28A0092B-C50C-407E-A947-70E740481C1C}">
                <a14:useLocalDpi xmlns:a14="http://schemas.microsoft.com/office/drawing/2010/main" val="0"/>
              </a:ext>
            </a:extLst>
          </a:blip>
          <a:srcRect t="12921" r="2485"/>
          <a:stretch/>
        </p:blipFill>
        <p:spPr bwMode="auto">
          <a:xfrm>
            <a:off x="4016896" y="1410527"/>
            <a:ext cx="5472608" cy="2855310"/>
          </a:xfrm>
          <a:prstGeom prst="rect">
            <a:avLst/>
          </a:prstGeom>
          <a:noFill/>
          <a:ln w="63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2232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68624" y="2052111"/>
            <a:ext cx="6403876" cy="1470025"/>
          </a:xfrm>
        </p:spPr>
        <p:txBody>
          <a:bodyPr>
            <a:normAutofit fontScale="90000"/>
          </a:bodyPr>
          <a:lstStyle/>
          <a:p>
            <a:pPr lvl="0" algn="ctr"/>
            <a:r>
              <a:rPr lang="es-ES" b="1" dirty="0">
                <a:solidFill>
                  <a:schemeClr val="tx1"/>
                </a:solidFill>
                <a:latin typeface="Times New Roman" pitchFamily="18" charset="0"/>
                <a:cs typeface="Times New Roman" pitchFamily="18" charset="0"/>
              </a:rPr>
              <a:t>ANÁLISIS DE LOS RESULTADOS</a:t>
            </a:r>
            <a:r>
              <a:rPr lang="es-EC" dirty="0"/>
              <a:t/>
            </a:r>
            <a:br>
              <a:rPr lang="es-EC" dirty="0"/>
            </a:br>
            <a:endParaRPr lang="es-EC" dirty="0"/>
          </a:p>
        </p:txBody>
      </p:sp>
      <p:sp>
        <p:nvSpPr>
          <p:cNvPr id="3" name="2 Subtítulo"/>
          <p:cNvSpPr>
            <a:spLocks noGrp="1"/>
          </p:cNvSpPr>
          <p:nvPr>
            <p:ph type="subTitle" idx="1"/>
          </p:nvPr>
        </p:nvSpPr>
        <p:spPr>
          <a:xfrm>
            <a:off x="848544" y="3128931"/>
            <a:ext cx="8136904" cy="1473200"/>
          </a:xfrm>
        </p:spPr>
        <p:txBody>
          <a:bodyPr>
            <a:normAutofit/>
          </a:bodyPr>
          <a:lstStyle/>
          <a:p>
            <a:pPr marL="0" lvl="1"/>
            <a:r>
              <a:rPr lang="es-ES" sz="2800" b="1" dirty="0" smtClean="0">
                <a:solidFill>
                  <a:schemeClr val="tx1"/>
                </a:solidFill>
                <a:latin typeface="Times New Roman" pitchFamily="18" charset="0"/>
                <a:cs typeface="Times New Roman" pitchFamily="18" charset="0"/>
              </a:rPr>
              <a:t>Comparación </a:t>
            </a:r>
            <a:r>
              <a:rPr lang="es-ES" sz="2800" b="1" dirty="0">
                <a:solidFill>
                  <a:schemeClr val="tx1"/>
                </a:solidFill>
                <a:latin typeface="Times New Roman" pitchFamily="18" charset="0"/>
                <a:cs typeface="Times New Roman" pitchFamily="18" charset="0"/>
              </a:rPr>
              <a:t>del </a:t>
            </a:r>
            <a:r>
              <a:rPr lang="es-ES" sz="2800" b="1" dirty="0" smtClean="0">
                <a:solidFill>
                  <a:schemeClr val="tx1"/>
                </a:solidFill>
                <a:latin typeface="Times New Roman" pitchFamily="18" charset="0"/>
                <a:cs typeface="Times New Roman" pitchFamily="18" charset="0"/>
              </a:rPr>
              <a:t>Modelo </a:t>
            </a:r>
            <a:r>
              <a:rPr lang="es-ES" sz="2800" b="1" dirty="0">
                <a:solidFill>
                  <a:schemeClr val="tx1"/>
                </a:solidFill>
                <a:latin typeface="Times New Roman" pitchFamily="18" charset="0"/>
                <a:cs typeface="Times New Roman" pitchFamily="18" charset="0"/>
              </a:rPr>
              <a:t>Geoestadístico, con el Modelo Matemático de </a:t>
            </a:r>
            <a:r>
              <a:rPr lang="es-ES" sz="2800" b="1" dirty="0" smtClean="0">
                <a:solidFill>
                  <a:schemeClr val="tx1"/>
                </a:solidFill>
                <a:latin typeface="Times New Roman" pitchFamily="18" charset="0"/>
                <a:cs typeface="Times New Roman" pitchFamily="18" charset="0"/>
              </a:rPr>
              <a:t>Helmert</a:t>
            </a:r>
            <a:r>
              <a:rPr lang="es-ES" sz="2800" b="1" dirty="0">
                <a:solidFill>
                  <a:schemeClr val="tx1"/>
                </a:solidFill>
                <a:latin typeface="Times New Roman" pitchFamily="18" charset="0"/>
                <a:cs typeface="Times New Roman" pitchFamily="18" charset="0"/>
              </a:rPr>
              <a:t>.</a:t>
            </a:r>
            <a:endParaRPr lang="es-EC" sz="2800" dirty="0"/>
          </a:p>
        </p:txBody>
      </p:sp>
      <p:sp>
        <p:nvSpPr>
          <p:cNvPr id="4" name="Pentágono 3"/>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45850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0063" y="476672"/>
            <a:ext cx="9419626" cy="1323439"/>
          </a:xfrm>
          <a:prstGeom prst="rect">
            <a:avLst/>
          </a:prstGeom>
          <a:noFill/>
        </p:spPr>
        <p:txBody>
          <a:bodyPr wrap="square" rtlCol="0">
            <a:spAutoFit/>
          </a:bodyPr>
          <a:lstStyle/>
          <a:p>
            <a:pPr algn="just"/>
            <a:r>
              <a:rPr lang="es-ES" sz="1600" dirty="0" smtClean="0">
                <a:latin typeface="Times New Roman" panose="02020603050405020304" pitchFamily="18" charset="0"/>
                <a:cs typeface="Times New Roman" panose="02020603050405020304" pitchFamily="18" charset="0"/>
              </a:rPr>
              <a:t>Para la transformación de coordenadas y la comparación de resultados entre los 2 métodos, </a:t>
            </a:r>
            <a:r>
              <a:rPr lang="es-ES" sz="1600" dirty="0">
                <a:latin typeface="Times New Roman" panose="02020603050405020304" pitchFamily="18" charset="0"/>
                <a:cs typeface="Times New Roman" panose="02020603050405020304" pitchFamily="18" charset="0"/>
              </a:rPr>
              <a:t>se </a:t>
            </a:r>
            <a:r>
              <a:rPr lang="es-ES" sz="1600" dirty="0" smtClean="0">
                <a:latin typeface="Times New Roman" panose="02020603050405020304" pitchFamily="18" charset="0"/>
                <a:cs typeface="Times New Roman" panose="02020603050405020304" pitchFamily="18" charset="0"/>
              </a:rPr>
              <a:t>usaron </a:t>
            </a:r>
            <a:r>
              <a:rPr lang="es-ES" sz="1600" dirty="0">
                <a:latin typeface="Times New Roman" panose="02020603050405020304" pitchFamily="18" charset="0"/>
                <a:cs typeface="Times New Roman" panose="02020603050405020304" pitchFamily="18" charset="0"/>
              </a:rPr>
              <a:t>42 puntos de verificación que no se </a:t>
            </a:r>
            <a:r>
              <a:rPr lang="es-ES" sz="1600" dirty="0" smtClean="0">
                <a:latin typeface="Times New Roman" panose="02020603050405020304" pitchFamily="18" charset="0"/>
                <a:cs typeface="Times New Roman" panose="02020603050405020304" pitchFamily="18" charset="0"/>
              </a:rPr>
              <a:t>consideraron </a:t>
            </a:r>
            <a:r>
              <a:rPr lang="es-ES" sz="1600" dirty="0">
                <a:latin typeface="Times New Roman" panose="02020603050405020304" pitchFamily="18" charset="0"/>
                <a:cs typeface="Times New Roman" panose="02020603050405020304" pitchFamily="18" charset="0"/>
              </a:rPr>
              <a:t>en el modelamiento, tanto para el modelo geoestadístico como para el modelo matemático de Helmert propuesto por Leiva (2003). </a:t>
            </a:r>
            <a:endParaRPr lang="es-E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El </a:t>
            </a:r>
            <a:r>
              <a:rPr lang="es-ES" sz="1600" dirty="0">
                <a:latin typeface="Times New Roman" panose="02020603050405020304" pitchFamily="18" charset="0"/>
                <a:cs typeface="Times New Roman" panose="02020603050405020304" pitchFamily="18" charset="0"/>
              </a:rPr>
              <a:t>objetivo principal es determinar que modelo proporciona un menor error en la transformación de coordenadas entre los sistemas de referencia</a:t>
            </a:r>
            <a:r>
              <a:rPr lang="es-E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5" name="4 CuadroTexto"/>
          <p:cNvSpPr txBox="1"/>
          <p:nvPr/>
        </p:nvSpPr>
        <p:spPr>
          <a:xfrm>
            <a:off x="190063" y="4230353"/>
            <a:ext cx="6107258" cy="1077218"/>
          </a:xfrm>
          <a:prstGeom prst="rect">
            <a:avLst/>
          </a:prstGeom>
          <a:noFill/>
        </p:spPr>
        <p:txBody>
          <a:bodyPr wrap="square" rtlCol="0">
            <a:spAutoFit/>
          </a:bodyPr>
          <a:lstStyle/>
          <a:p>
            <a:pPr algn="just"/>
            <a:r>
              <a:rPr lang="es-ES" sz="1600" dirty="0" smtClean="0">
                <a:latin typeface="Times New Roman" panose="02020603050405020304" pitchFamily="18" charset="0"/>
                <a:cs typeface="Times New Roman" panose="02020603050405020304" pitchFamily="18" charset="0"/>
              </a:rPr>
              <a:t>Se </a:t>
            </a:r>
            <a:r>
              <a:rPr lang="es-ES" sz="1600" dirty="0">
                <a:latin typeface="Times New Roman" panose="02020603050405020304" pitchFamily="18" charset="0"/>
                <a:cs typeface="Times New Roman" panose="02020603050405020304" pitchFamily="18" charset="0"/>
              </a:rPr>
              <a:t>usa el sistema ENU para analizar el desplazamiento en </a:t>
            </a:r>
            <a:r>
              <a:rPr lang="es-ES" sz="1600" dirty="0" smtClean="0">
                <a:latin typeface="Times New Roman" panose="02020603050405020304" pitchFamily="18" charset="0"/>
                <a:cs typeface="Times New Roman" panose="02020603050405020304" pitchFamily="18" charset="0"/>
              </a:rPr>
              <a:t>metros, </a:t>
            </a:r>
            <a:r>
              <a:rPr lang="es-ES" sz="1600" dirty="0">
                <a:latin typeface="Times New Roman" panose="02020603050405020304" pitchFamily="18" charset="0"/>
                <a:cs typeface="Times New Roman" panose="02020603050405020304" pitchFamily="18" charset="0"/>
              </a:rPr>
              <a:t>desde una coordenada inicial (Coordenada SIRGAS95 observada) tanto para Norte y Este </a:t>
            </a:r>
            <a:r>
              <a:rPr lang="es-ES" sz="1600" dirty="0" smtClean="0">
                <a:latin typeface="Times New Roman" panose="02020603050405020304" pitchFamily="18" charset="0"/>
                <a:cs typeface="Times New Roman" panose="02020603050405020304" pitchFamily="18" charset="0"/>
              </a:rPr>
              <a:t>hasta </a:t>
            </a:r>
            <a:r>
              <a:rPr lang="es-ES" sz="1600" dirty="0">
                <a:latin typeface="Times New Roman" panose="02020603050405020304" pitchFamily="18" charset="0"/>
                <a:cs typeface="Times New Roman" panose="02020603050405020304" pitchFamily="18" charset="0"/>
              </a:rPr>
              <a:t>una coordenada final (Coordenada SIRGAS95 transformada). </a:t>
            </a:r>
            <a:endParaRPr lang="en-US" sz="1600" dirty="0">
              <a:latin typeface="Times New Roman" panose="02020603050405020304" pitchFamily="18" charset="0"/>
              <a:cs typeface="Times New Roman" panose="02020603050405020304" pitchFamily="18" charset="0"/>
            </a:endParaRPr>
          </a:p>
        </p:txBody>
      </p:sp>
      <p:sp>
        <p:nvSpPr>
          <p:cNvPr id="7" name="6 Rectángulo"/>
          <p:cNvSpPr/>
          <p:nvPr/>
        </p:nvSpPr>
        <p:spPr>
          <a:xfrm>
            <a:off x="6438706" y="6454783"/>
            <a:ext cx="1372906" cy="230832"/>
          </a:xfrm>
          <a:prstGeom prst="rect">
            <a:avLst/>
          </a:prstGeom>
        </p:spPr>
        <p:txBody>
          <a:bodyPr wrap="square">
            <a:spAutoFit/>
          </a:bodyPr>
          <a:lstStyle/>
          <a:p>
            <a:r>
              <a:rPr lang="es-EC" sz="900" b="1" dirty="0">
                <a:latin typeface="Times New Roman" panose="02020603050405020304" pitchFamily="18" charset="0"/>
                <a:cs typeface="Times New Roman" panose="02020603050405020304" pitchFamily="18" charset="0"/>
              </a:rPr>
              <a:t>Fuente:</a:t>
            </a:r>
            <a:r>
              <a:rPr lang="es-EC" sz="900" dirty="0">
                <a:latin typeface="Times New Roman" panose="02020603050405020304" pitchFamily="18" charset="0"/>
                <a:cs typeface="Times New Roman" panose="02020603050405020304" pitchFamily="18" charset="0"/>
              </a:rPr>
              <a:t> (Drewes, 2014)</a:t>
            </a:r>
            <a:endParaRPr lang="en-US" sz="9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7 CuadroTexto"/>
              <p:cNvSpPr txBox="1"/>
              <p:nvPr/>
            </p:nvSpPr>
            <p:spPr>
              <a:xfrm>
                <a:off x="2653323" y="3284984"/>
                <a:ext cx="43204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14:m>
                  <m:oMath xmlns:m="http://schemas.openxmlformats.org/officeDocument/2006/math">
                    <m:sSub>
                      <m:sSubPr>
                        <m:ctrlPr>
                          <a:rPr lang="en-US" i="1">
                            <a:latin typeface="Cambria Math" panose="02040503050406030204" pitchFamily="18" charset="0"/>
                          </a:rPr>
                        </m:ctrlPr>
                      </m:sSubPr>
                      <m:e>
                        <m:r>
                          <a:rPr lang="es-ES" i="1">
                            <a:latin typeface="Cambria Math"/>
                          </a:rPr>
                          <m:t>𝜆</m:t>
                        </m:r>
                      </m:e>
                      <m:sub>
                        <m:r>
                          <a:rPr lang="es-ES" i="1">
                            <a:latin typeface="Cambria Math"/>
                          </a:rPr>
                          <m:t>𝑆𝐼𝑅𝐺𝐴𝑆</m:t>
                        </m:r>
                        <m:r>
                          <a:rPr lang="es-ES" i="1">
                            <a:latin typeface="Cambria Math"/>
                          </a:rPr>
                          <m:t>95</m:t>
                        </m:r>
                        <m:r>
                          <a:rPr lang="es-ES" i="1">
                            <a:latin typeface="Cambria Math"/>
                          </a:rPr>
                          <m:t>=</m:t>
                        </m:r>
                      </m:sub>
                    </m:sSub>
                    <m:sSub>
                      <m:sSubPr>
                        <m:ctrlPr>
                          <a:rPr lang="en-US" i="1">
                            <a:latin typeface="Cambria Math" panose="02040503050406030204" pitchFamily="18" charset="0"/>
                          </a:rPr>
                        </m:ctrlPr>
                      </m:sSubPr>
                      <m:e>
                        <m:r>
                          <a:rPr lang="es-ES" i="1">
                            <a:latin typeface="Cambria Math"/>
                          </a:rPr>
                          <m:t>𝜆</m:t>
                        </m:r>
                      </m:e>
                      <m:sub>
                        <m:r>
                          <a:rPr lang="es-ES" i="1">
                            <a:latin typeface="Cambria Math"/>
                          </a:rPr>
                          <m:t>𝑃𝐴𝑆𝐴𝐷</m:t>
                        </m:r>
                        <m:r>
                          <a:rPr lang="es-ES" i="1">
                            <a:latin typeface="Cambria Math"/>
                          </a:rPr>
                          <m:t>56</m:t>
                        </m:r>
                      </m:sub>
                    </m:sSub>
                    <m:r>
                      <a:rPr lang="es-ES" i="1">
                        <a:latin typeface="Cambria Math"/>
                      </a:rPr>
                      <m:t>−</m:t>
                    </m:r>
                    <m:r>
                      <a:rPr lang="en-US" i="1">
                        <a:latin typeface="Cambria Math"/>
                      </a:rPr>
                      <m:t>(</m:t>
                    </m:r>
                    <m:r>
                      <a:rPr lang="es-ES" i="1">
                        <a:latin typeface="Cambria Math"/>
                      </a:rPr>
                      <m:t>∆</m:t>
                    </m:r>
                    <m:r>
                      <a:rPr lang="es-ES" i="1">
                        <a:latin typeface="Cambria Math"/>
                      </a:rPr>
                      <m:t>𝜆</m:t>
                    </m:r>
                    <m:r>
                      <a:rPr lang="es-ES" i="1">
                        <a:latin typeface="Cambria Math"/>
                      </a:rPr>
                      <m:t> </m:t>
                    </m:r>
                  </m:oMath>
                </a14:m>
                <a:r>
                  <a:rPr lang="en-US" dirty="0">
                    <a:latin typeface="Times New Roman" panose="02020603050405020304" pitchFamily="18" charset="0"/>
                    <a:cs typeface="Times New Roman" panose="02020603050405020304" pitchFamily="18" charset="0"/>
                  </a:rPr>
                  <a:t>/3600 </a:t>
                </a:r>
                <a:r>
                  <a:rPr lang="es-EC" dirty="0">
                    <a:latin typeface="Times New Roman" pitchFamily="18" charset="0"/>
                    <a:cs typeface="Times New Roman" pitchFamily="18" charset="0"/>
                  </a:rPr>
                  <a:t>"</a:t>
                </a:r>
                <a14:m>
                  <m:oMath xmlns:m="http://schemas.openxmlformats.org/officeDocument/2006/math">
                    <m:r>
                      <a:rPr lang="en-US">
                        <a:latin typeface="Cambria Math"/>
                      </a:rPr>
                      <m:t>)</m:t>
                    </m:r>
                  </m:oMath>
                </a14:m>
                <a:endParaRPr lang="en-US"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a:rPr>
                            <m:t>𝜑</m:t>
                          </m:r>
                        </m:e>
                        <m:sub>
                          <m:r>
                            <a:rPr lang="es-ES" i="1">
                              <a:latin typeface="Cambria Math"/>
                            </a:rPr>
                            <m:t>𝑆𝐼𝑅𝐺𝐴𝑆</m:t>
                          </m:r>
                          <m:r>
                            <a:rPr lang="es-ES" i="1">
                              <a:latin typeface="Cambria Math"/>
                            </a:rPr>
                            <m:t>95</m:t>
                          </m:r>
                          <m:r>
                            <a:rPr lang="es-ES" i="1">
                              <a:latin typeface="Cambria Math"/>
                            </a:rPr>
                            <m:t>=</m:t>
                          </m:r>
                        </m:sub>
                      </m:sSub>
                      <m:sSub>
                        <m:sSubPr>
                          <m:ctrlPr>
                            <a:rPr lang="en-US" i="1">
                              <a:latin typeface="Cambria Math" panose="02040503050406030204" pitchFamily="18" charset="0"/>
                            </a:rPr>
                          </m:ctrlPr>
                        </m:sSubPr>
                        <m:e>
                          <m:r>
                            <a:rPr lang="es-ES" i="1">
                              <a:latin typeface="Cambria Math"/>
                            </a:rPr>
                            <m:t>𝜑</m:t>
                          </m:r>
                        </m:e>
                        <m:sub>
                          <m:r>
                            <a:rPr lang="es-ES" i="1">
                              <a:latin typeface="Cambria Math"/>
                            </a:rPr>
                            <m:t>𝑃𝐴𝑆𝐴𝐷</m:t>
                          </m:r>
                          <m:r>
                            <a:rPr lang="es-ES" i="1">
                              <a:latin typeface="Cambria Math"/>
                            </a:rPr>
                            <m:t>56</m:t>
                          </m:r>
                        </m:sub>
                      </m:sSub>
                      <m:r>
                        <a:rPr lang="es-ES" i="1">
                          <a:latin typeface="Cambria Math"/>
                        </a:rPr>
                        <m:t>−</m:t>
                      </m:r>
                      <m:r>
                        <a:rPr lang="en-US" i="1">
                          <a:latin typeface="Cambria Math"/>
                        </a:rPr>
                        <m:t>(</m:t>
                      </m:r>
                      <m:r>
                        <a:rPr lang="es-ES" i="1">
                          <a:latin typeface="Cambria Math"/>
                        </a:rPr>
                        <m:t>∆</m:t>
                      </m:r>
                      <m:r>
                        <a:rPr lang="es-ES" i="1">
                          <a:latin typeface="Cambria Math"/>
                        </a:rPr>
                        <m:t>𝜑</m:t>
                      </m:r>
                      <m:r>
                        <m:rPr>
                          <m:nor/>
                        </m:rPr>
                        <a:rPr lang="en-US" dirty="0">
                          <a:latin typeface="Times New Roman" panose="02020603050405020304" pitchFamily="18" charset="0"/>
                          <a:cs typeface="Times New Roman" panose="02020603050405020304" pitchFamily="18" charset="0"/>
                        </a:rPr>
                        <m:t>/</m:t>
                      </m:r>
                      <m:r>
                        <m:rPr>
                          <m:nor/>
                        </m:rPr>
                        <a:rPr lang="en-US" dirty="0">
                          <a:latin typeface="Times New Roman" panose="02020603050405020304" pitchFamily="18" charset="0"/>
                          <a:cs typeface="Times New Roman" panose="02020603050405020304" pitchFamily="18" charset="0"/>
                        </a:rPr>
                        <m:t>3600 </m:t>
                      </m:r>
                      <m:r>
                        <m:rPr>
                          <m:nor/>
                        </m:rPr>
                        <a:rPr lang="es-EC" dirty="0">
                          <a:latin typeface="Times New Roman" pitchFamily="18" charset="0"/>
                          <a:cs typeface="Times New Roman" pitchFamily="18" charset="0"/>
                        </a:rPr>
                        <m:t>"</m:t>
                      </m:r>
                      <m:r>
                        <a:rPr lang="en-US">
                          <a:latin typeface="Cambria Math"/>
                        </a:rPr>
                        <m:t>)</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7 CuadroTexto"/>
              <p:cNvSpPr txBox="1">
                <a:spLocks noRot="1" noChangeAspect="1" noMove="1" noResize="1" noEditPoints="1" noAdjustHandles="1" noChangeArrowheads="1" noChangeShapeType="1" noTextEdit="1"/>
              </p:cNvSpPr>
              <p:nvPr/>
            </p:nvSpPr>
            <p:spPr>
              <a:xfrm>
                <a:off x="2653323" y="3284984"/>
                <a:ext cx="4320480" cy="646331"/>
              </a:xfrm>
              <a:prstGeom prst="rect">
                <a:avLst/>
              </a:prstGeom>
              <a:blipFill rotWithShape="1">
                <a:blip r:embed="rId3"/>
                <a:stretch>
                  <a:fillRect/>
                </a:stretch>
              </a:blipFill>
            </p:spPr>
            <p:txBody>
              <a:bodyPr/>
              <a:lstStyle/>
              <a:p>
                <a:r>
                  <a:rPr lang="en-US">
                    <a:noFill/>
                  </a:rPr>
                  <a:t> </a:t>
                </a:r>
              </a:p>
            </p:txBody>
          </p:sp>
        </mc:Fallback>
      </mc:AlternateContent>
      <p:sp>
        <p:nvSpPr>
          <p:cNvPr id="9" name="8 CuadroTexto"/>
          <p:cNvSpPr txBox="1"/>
          <p:nvPr/>
        </p:nvSpPr>
        <p:spPr>
          <a:xfrm>
            <a:off x="194248" y="2321279"/>
            <a:ext cx="8368827"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Transformación de coordenadas empleando el modelo matemático de Helmert: 7 parámetros de transformación (3 traslaciones, 3 rotaciones y un factor de escala)</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Transformación de coordenadas empleando los modelos Geoestadísticos:</a:t>
            </a:r>
          </a:p>
        </p:txBody>
      </p:sp>
      <p:sp>
        <p:nvSpPr>
          <p:cNvPr id="10" name="9 Flecha abajo"/>
          <p:cNvSpPr/>
          <p:nvPr/>
        </p:nvSpPr>
        <p:spPr>
          <a:xfrm>
            <a:off x="4520952" y="1916832"/>
            <a:ext cx="720080" cy="28803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364" y="5517232"/>
            <a:ext cx="6022210" cy="72924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n 10"/>
          <p:cNvPicPr/>
          <p:nvPr/>
        </p:nvPicPr>
        <p:blipFill rotWithShape="1">
          <a:blip r:embed="rId5"/>
          <a:srcRect l="24941" t="23648" r="28706" b="8758"/>
          <a:stretch/>
        </p:blipFill>
        <p:spPr bwMode="auto">
          <a:xfrm>
            <a:off x="6438707" y="4323578"/>
            <a:ext cx="2690758" cy="2110533"/>
          </a:xfrm>
          <a:prstGeom prst="rect">
            <a:avLst/>
          </a:prstGeom>
          <a:ln w="63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7923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98881" y="1561026"/>
            <a:ext cx="4697120" cy="338554"/>
          </a:xfrm>
          <a:prstGeom prst="rect">
            <a:avLst/>
          </a:prstGeom>
          <a:noFill/>
        </p:spPr>
        <p:txBody>
          <a:bodyPr wrap="none" rtlCol="0">
            <a:spAutoFit/>
          </a:bodyPr>
          <a:lstStyle/>
          <a:p>
            <a:r>
              <a:rPr lang="es-EC" sz="1600" dirty="0">
                <a:latin typeface="Times New Roman" pitchFamily="18" charset="0"/>
                <a:cs typeface="Times New Roman" pitchFamily="18" charset="0"/>
              </a:rPr>
              <a:t>Error Medio (ME) y el Error Cuadrático Medio (MSE)</a:t>
            </a:r>
          </a:p>
        </p:txBody>
      </p:sp>
      <mc:AlternateContent xmlns:mc="http://schemas.openxmlformats.org/markup-compatibility/2006" xmlns:a14="http://schemas.microsoft.com/office/drawing/2010/main">
        <mc:Choice Requires="a14">
          <p:sp>
            <p:nvSpPr>
              <p:cNvPr id="3" name="2 Rectángulo"/>
              <p:cNvSpPr/>
              <p:nvPr/>
            </p:nvSpPr>
            <p:spPr>
              <a:xfrm>
                <a:off x="3382282" y="2120047"/>
                <a:ext cx="2924262" cy="483466"/>
              </a:xfrm>
              <a:prstGeom prst="rect">
                <a:avLst/>
              </a:prstGeom>
            </p:spPr>
            <p:txBody>
              <a:bodyPr wrap="none">
                <a:spAutoFit/>
              </a:bodyPr>
              <a:lstStyle/>
              <a:p>
                <a:r>
                  <a:rPr lang="es-EC" dirty="0"/>
                  <a:t> </a:t>
                </a:r>
                <a14:m>
                  <m:oMath xmlns:m="http://schemas.openxmlformats.org/officeDocument/2006/math">
                    <m:r>
                      <a:rPr lang="es-EC" i="1">
                        <a:latin typeface="Cambria Math"/>
                      </a:rPr>
                      <m:t>𝑀𝐸</m:t>
                    </m:r>
                    <m:r>
                      <a:rPr lang="es-EC" i="1">
                        <a:latin typeface="Cambria Math"/>
                      </a:rPr>
                      <m:t>=</m:t>
                    </m:r>
                    <m:f>
                      <m:fPr>
                        <m:ctrlPr>
                          <a:rPr lang="es-EC" i="1">
                            <a:latin typeface="Cambria Math" panose="02040503050406030204" pitchFamily="18" charset="0"/>
                          </a:rPr>
                        </m:ctrlPr>
                      </m:fPr>
                      <m:num>
                        <m:r>
                          <a:rPr lang="es-EC" i="1">
                            <a:latin typeface="Cambria Math"/>
                          </a:rPr>
                          <m:t>1</m:t>
                        </m:r>
                      </m:num>
                      <m:den>
                        <m:r>
                          <a:rPr lang="es-EC" i="1">
                            <a:latin typeface="Cambria Math"/>
                          </a:rPr>
                          <m:t>𝑁</m:t>
                        </m:r>
                      </m:den>
                    </m:f>
                    <m:nary>
                      <m:naryPr>
                        <m:chr m:val="∑"/>
                        <m:limLoc m:val="undOvr"/>
                        <m:ctrlPr>
                          <a:rPr lang="es-EC" i="1">
                            <a:latin typeface="Cambria Math" panose="02040503050406030204" pitchFamily="18" charset="0"/>
                          </a:rPr>
                        </m:ctrlPr>
                      </m:naryPr>
                      <m:sub>
                        <m:r>
                          <a:rPr lang="es-EC" i="1">
                            <a:latin typeface="Cambria Math"/>
                          </a:rPr>
                          <m:t>𝑖</m:t>
                        </m:r>
                        <m:r>
                          <a:rPr lang="es-EC" i="1">
                            <a:latin typeface="Cambria Math"/>
                          </a:rPr>
                          <m:t>=</m:t>
                        </m:r>
                      </m:sub>
                      <m:sup>
                        <m:r>
                          <a:rPr lang="es-EC" i="1">
                            <a:latin typeface="Cambria Math"/>
                          </a:rPr>
                          <m:t>𝑁</m:t>
                        </m:r>
                      </m:sup>
                      <m:e>
                        <m:d>
                          <m:dPr>
                            <m:begChr m:val="{"/>
                            <m:endChr m:val="}"/>
                            <m:ctrlPr>
                              <a:rPr lang="es-EC" i="1">
                                <a:latin typeface="Cambria Math" panose="02040503050406030204" pitchFamily="18" charset="0"/>
                              </a:rPr>
                            </m:ctrlPr>
                          </m:dPr>
                          <m:e>
                            <m:r>
                              <a:rPr lang="es-EC" i="1">
                                <a:latin typeface="Cambria Math"/>
                              </a:rPr>
                              <m:t>𝑧</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a:rPr>
                                      <m:t>𝑥</m:t>
                                    </m:r>
                                  </m:e>
                                  <m:sub>
                                    <m:r>
                                      <a:rPr lang="es-EC" i="1">
                                        <a:latin typeface="Cambria Math"/>
                                      </a:rPr>
                                      <m:t>𝑖</m:t>
                                    </m:r>
                                  </m:sub>
                                </m:sSub>
                              </m:e>
                            </m:d>
                            <m:r>
                              <a:rPr lang="es-EC" i="1">
                                <a:latin typeface="Cambria Math"/>
                              </a:rPr>
                              <m:t>−</m:t>
                            </m:r>
                            <m:acc>
                              <m:accPr>
                                <m:chr m:val="̂"/>
                                <m:ctrlPr>
                                  <a:rPr lang="es-EC" i="1">
                                    <a:latin typeface="Cambria Math" panose="02040503050406030204" pitchFamily="18" charset="0"/>
                                  </a:rPr>
                                </m:ctrlPr>
                              </m:accPr>
                              <m:e>
                                <m:r>
                                  <a:rPr lang="es-EC" i="1">
                                    <a:latin typeface="Cambria Math"/>
                                  </a:rPr>
                                  <m:t>𝑧</m:t>
                                </m:r>
                              </m:e>
                            </m:acc>
                            <m:r>
                              <a:rPr lang="es-EC" i="1">
                                <a:latin typeface="Cambria Math"/>
                              </a:rPr>
                              <m:t>(</m:t>
                            </m:r>
                            <m:sSub>
                              <m:sSubPr>
                                <m:ctrlPr>
                                  <a:rPr lang="es-EC" i="1">
                                    <a:latin typeface="Cambria Math" panose="02040503050406030204" pitchFamily="18" charset="0"/>
                                  </a:rPr>
                                </m:ctrlPr>
                              </m:sSubPr>
                              <m:e>
                                <m:r>
                                  <a:rPr lang="es-EC" i="1">
                                    <a:latin typeface="Cambria Math"/>
                                  </a:rPr>
                                  <m:t>𝑥</m:t>
                                </m:r>
                              </m:e>
                              <m:sub>
                                <m:r>
                                  <a:rPr lang="es-EC" i="1">
                                    <a:latin typeface="Cambria Math"/>
                                  </a:rPr>
                                  <m:t>𝑖</m:t>
                                </m:r>
                              </m:sub>
                            </m:sSub>
                            <m:r>
                              <a:rPr lang="es-EC" i="1">
                                <a:latin typeface="Cambria Math"/>
                              </a:rPr>
                              <m:t>)</m:t>
                            </m:r>
                          </m:e>
                        </m:d>
                      </m:e>
                    </m:nary>
                  </m:oMath>
                </a14:m>
                <a:r>
                  <a:rPr lang="es-EC" dirty="0"/>
                  <a:t> </a:t>
                </a:r>
              </a:p>
            </p:txBody>
          </p:sp>
        </mc:Choice>
        <mc:Fallback xmlns="">
          <p:sp>
            <p:nvSpPr>
              <p:cNvPr id="3" name="2 Rectángulo"/>
              <p:cNvSpPr>
                <a:spLocks noRot="1" noChangeAspect="1" noMove="1" noResize="1" noEditPoints="1" noAdjustHandles="1" noChangeArrowheads="1" noChangeShapeType="1" noTextEdit="1"/>
              </p:cNvSpPr>
              <p:nvPr/>
            </p:nvSpPr>
            <p:spPr>
              <a:xfrm>
                <a:off x="3382282" y="2120047"/>
                <a:ext cx="2924262" cy="483466"/>
              </a:xfrm>
              <a:prstGeom prst="rect">
                <a:avLst/>
              </a:prstGeom>
              <a:blipFill rotWithShape="1">
                <a:blip r:embed="rId2"/>
                <a:stretch>
                  <a:fillRect t="-79747" b="-131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3284983" y="2634444"/>
                <a:ext cx="3468408" cy="491096"/>
              </a:xfrm>
              <a:prstGeom prst="rect">
                <a:avLst/>
              </a:prstGeom>
            </p:spPr>
            <p:txBody>
              <a:bodyPr wrap="square">
                <a:spAutoFit/>
              </a:bodyPr>
              <a:lstStyle/>
              <a:p>
                <a:r>
                  <a:rPr lang="es-EC" dirty="0"/>
                  <a:t> </a:t>
                </a:r>
                <a14:m>
                  <m:oMath xmlns:m="http://schemas.openxmlformats.org/officeDocument/2006/math">
                    <m:r>
                      <a:rPr lang="es-EC" i="1">
                        <a:latin typeface="Cambria Math"/>
                      </a:rPr>
                      <m:t>𝑀𝑆𝐸</m:t>
                    </m:r>
                    <m:r>
                      <a:rPr lang="es-EC" i="1">
                        <a:latin typeface="Cambria Math"/>
                      </a:rPr>
                      <m:t>=</m:t>
                    </m:r>
                    <m:f>
                      <m:fPr>
                        <m:ctrlPr>
                          <a:rPr lang="es-EC" i="1">
                            <a:latin typeface="Cambria Math" panose="02040503050406030204" pitchFamily="18" charset="0"/>
                          </a:rPr>
                        </m:ctrlPr>
                      </m:fPr>
                      <m:num>
                        <m:r>
                          <a:rPr lang="es-EC" i="1">
                            <a:latin typeface="Cambria Math"/>
                          </a:rPr>
                          <m:t>1</m:t>
                        </m:r>
                      </m:num>
                      <m:den>
                        <m:r>
                          <a:rPr lang="es-EC" i="1">
                            <a:latin typeface="Cambria Math"/>
                          </a:rPr>
                          <m:t>𝑁</m:t>
                        </m:r>
                      </m:den>
                    </m:f>
                    <m:nary>
                      <m:naryPr>
                        <m:chr m:val="∑"/>
                        <m:limLoc m:val="undOvr"/>
                        <m:ctrlPr>
                          <a:rPr lang="es-EC" i="1">
                            <a:latin typeface="Cambria Math" panose="02040503050406030204" pitchFamily="18" charset="0"/>
                          </a:rPr>
                        </m:ctrlPr>
                      </m:naryPr>
                      <m:sub>
                        <m:r>
                          <a:rPr lang="es-EC" i="1">
                            <a:latin typeface="Cambria Math"/>
                          </a:rPr>
                          <m:t>𝑖</m:t>
                        </m:r>
                        <m:r>
                          <a:rPr lang="es-EC" i="1">
                            <a:latin typeface="Cambria Math"/>
                          </a:rPr>
                          <m:t>=</m:t>
                        </m:r>
                      </m:sub>
                      <m:sup>
                        <m:r>
                          <a:rPr lang="es-EC" i="1">
                            <a:latin typeface="Cambria Math"/>
                          </a:rPr>
                          <m:t>𝑁</m:t>
                        </m:r>
                      </m:sup>
                      <m:e>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r>
                                  <a:rPr lang="es-EC" i="1">
                                    <a:latin typeface="Cambria Math"/>
                                  </a:rPr>
                                  <m:t>𝑧</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a:rPr>
                                          <m:t>𝑥</m:t>
                                        </m:r>
                                      </m:e>
                                      <m:sub>
                                        <m:r>
                                          <a:rPr lang="es-EC" i="1">
                                            <a:latin typeface="Cambria Math"/>
                                          </a:rPr>
                                          <m:t>𝑖</m:t>
                                        </m:r>
                                      </m:sub>
                                    </m:sSub>
                                  </m:e>
                                </m:d>
                                <m:r>
                                  <a:rPr lang="es-EC" i="1">
                                    <a:latin typeface="Cambria Math"/>
                                  </a:rPr>
                                  <m:t>−</m:t>
                                </m:r>
                                <m:acc>
                                  <m:accPr>
                                    <m:chr m:val="̂"/>
                                    <m:ctrlPr>
                                      <a:rPr lang="es-EC" i="1">
                                        <a:latin typeface="Cambria Math" panose="02040503050406030204" pitchFamily="18" charset="0"/>
                                      </a:rPr>
                                    </m:ctrlPr>
                                  </m:accPr>
                                  <m:e>
                                    <m:r>
                                      <a:rPr lang="es-EC" i="1">
                                        <a:latin typeface="Cambria Math"/>
                                      </a:rPr>
                                      <m:t>𝑧</m:t>
                                    </m:r>
                                  </m:e>
                                </m:acc>
                                <m:r>
                                  <a:rPr lang="es-EC" i="1">
                                    <a:latin typeface="Cambria Math"/>
                                  </a:rPr>
                                  <m:t>(</m:t>
                                </m:r>
                                <m:sSub>
                                  <m:sSubPr>
                                    <m:ctrlPr>
                                      <a:rPr lang="es-EC" i="1">
                                        <a:latin typeface="Cambria Math" panose="02040503050406030204" pitchFamily="18" charset="0"/>
                                      </a:rPr>
                                    </m:ctrlPr>
                                  </m:sSubPr>
                                  <m:e>
                                    <m:r>
                                      <a:rPr lang="es-EC" i="1">
                                        <a:latin typeface="Cambria Math"/>
                                      </a:rPr>
                                      <m:t>𝑥</m:t>
                                    </m:r>
                                  </m:e>
                                  <m:sub>
                                    <m:r>
                                      <a:rPr lang="es-EC" i="1">
                                        <a:latin typeface="Cambria Math"/>
                                      </a:rPr>
                                      <m:t>𝑖</m:t>
                                    </m:r>
                                  </m:sub>
                                </m:sSub>
                                <m:r>
                                  <a:rPr lang="es-EC" i="1">
                                    <a:latin typeface="Cambria Math"/>
                                  </a:rPr>
                                  <m:t>)</m:t>
                                </m:r>
                              </m:e>
                            </m:d>
                          </m:e>
                          <m:sup>
                            <m:r>
                              <a:rPr lang="es-EC" i="1">
                                <a:latin typeface="Cambria Math"/>
                              </a:rPr>
                              <m:t>2</m:t>
                            </m:r>
                          </m:sup>
                        </m:sSup>
                      </m:e>
                    </m:nary>
                  </m:oMath>
                </a14:m>
                <a:r>
                  <a:rPr lang="es-EC" dirty="0"/>
                  <a:t> </a:t>
                </a:r>
              </a:p>
            </p:txBody>
          </p:sp>
        </mc:Choice>
        <mc:Fallback xmlns="">
          <p:sp>
            <p:nvSpPr>
              <p:cNvPr id="4" name="3 Rectángulo"/>
              <p:cNvSpPr>
                <a:spLocks noRot="1" noChangeAspect="1" noMove="1" noResize="1" noEditPoints="1" noAdjustHandles="1" noChangeArrowheads="1" noChangeShapeType="1" noTextEdit="1"/>
              </p:cNvSpPr>
              <p:nvPr/>
            </p:nvSpPr>
            <p:spPr>
              <a:xfrm>
                <a:off x="3284983" y="2634444"/>
                <a:ext cx="3468408" cy="491096"/>
              </a:xfrm>
              <a:prstGeom prst="rect">
                <a:avLst/>
              </a:prstGeom>
              <a:blipFill rotWithShape="1">
                <a:blip r:embed="rId3"/>
                <a:stretch>
                  <a:fillRect t="-77778" b="-125926"/>
                </a:stretch>
              </a:blipFill>
            </p:spPr>
            <p:txBody>
              <a:bodyPr/>
              <a:lstStyle/>
              <a:p>
                <a:r>
                  <a:rPr lang="en-US">
                    <a:noFill/>
                  </a:rPr>
                  <a:t> </a:t>
                </a:r>
              </a:p>
            </p:txBody>
          </p:sp>
        </mc:Fallback>
      </mc:AlternateContent>
      <p:sp>
        <p:nvSpPr>
          <p:cNvPr id="5" name="4 Rectángulo"/>
          <p:cNvSpPr/>
          <p:nvPr/>
        </p:nvSpPr>
        <p:spPr>
          <a:xfrm>
            <a:off x="361655" y="3251585"/>
            <a:ext cx="9069713" cy="830997"/>
          </a:xfrm>
          <a:prstGeom prst="rect">
            <a:avLst/>
          </a:prstGeom>
        </p:spPr>
        <p:txBody>
          <a:bodyPr wrap="square">
            <a:spAutoFit/>
          </a:bodyPr>
          <a:lstStyle/>
          <a:p>
            <a:pPr algn="just"/>
            <a:r>
              <a:rPr lang="es-EC" sz="1600" dirty="0">
                <a:latin typeface="Times New Roman" pitchFamily="18" charset="0"/>
                <a:cs typeface="Times New Roman" pitchFamily="18" charset="0"/>
              </a:rPr>
              <a:t>El </a:t>
            </a:r>
            <a:r>
              <a:rPr lang="es-EC" sz="1600" dirty="0" smtClean="0">
                <a:latin typeface="Times New Roman" pitchFamily="18" charset="0"/>
                <a:cs typeface="Times New Roman" pitchFamily="18" charset="0"/>
              </a:rPr>
              <a:t>ME </a:t>
            </a:r>
            <a:r>
              <a:rPr lang="es-EC" sz="1600" dirty="0">
                <a:latin typeface="Times New Roman" pitchFamily="18" charset="0"/>
                <a:cs typeface="Times New Roman" pitchFamily="18" charset="0"/>
              </a:rPr>
              <a:t>debe ser pequeño (cercano a cero</a:t>
            </a:r>
            <a:r>
              <a:rPr lang="es-EC" sz="1600" dirty="0" smtClean="0">
                <a:latin typeface="Times New Roman" pitchFamily="18" charset="0"/>
                <a:cs typeface="Times New Roman" pitchFamily="18" charset="0"/>
              </a:rPr>
              <a:t>).  </a:t>
            </a:r>
            <a:r>
              <a:rPr lang="es-EC" sz="1600" dirty="0">
                <a:latin typeface="Times New Roman" pitchFamily="18" charset="0"/>
                <a:cs typeface="Times New Roman" pitchFamily="18" charset="0"/>
              </a:rPr>
              <a:t>Pero esta medida aun así no describe la magnitud de los errores que pueden ocurrir. Por ello, se utiliza el valor MSE que es la suma de los residuos al cuadrado (varianza de los residuos) en donde valores pequeños indican predicciones más precisas punto por </a:t>
            </a:r>
            <a:r>
              <a:rPr lang="es-EC" sz="1600" dirty="0" smtClean="0">
                <a:latin typeface="Times New Roman" pitchFamily="18" charset="0"/>
                <a:cs typeface="Times New Roman" pitchFamily="18" charset="0"/>
              </a:rPr>
              <a:t>punto.</a:t>
            </a:r>
            <a:endParaRPr lang="es-EC" sz="1600" dirty="0">
              <a:latin typeface="Times New Roman" pitchFamily="18" charset="0"/>
              <a:cs typeface="Times New Roman" pitchFamily="18" charset="0"/>
            </a:endParaRPr>
          </a:p>
        </p:txBody>
      </p:sp>
      <p:sp>
        <p:nvSpPr>
          <p:cNvPr id="6" name="5 CuadroTexto"/>
          <p:cNvSpPr txBox="1"/>
          <p:nvPr/>
        </p:nvSpPr>
        <p:spPr>
          <a:xfrm>
            <a:off x="247031" y="242973"/>
            <a:ext cx="6794201" cy="1200329"/>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Verificación</a:t>
            </a:r>
            <a:r>
              <a:rPr lang="en-US" sz="2400" b="1" dirty="0" smtClean="0">
                <a:latin typeface="Times New Roman" panose="02020603050405020304" pitchFamily="18" charset="0"/>
                <a:cs typeface="Times New Roman" panose="02020603050405020304" pitchFamily="18" charset="0"/>
              </a:rPr>
              <a:t> de la </a:t>
            </a:r>
            <a:r>
              <a:rPr lang="en-US" sz="2400" b="1" dirty="0" err="1" smtClean="0">
                <a:latin typeface="Times New Roman" panose="02020603050405020304" pitchFamily="18" charset="0"/>
                <a:cs typeface="Times New Roman" panose="02020603050405020304" pitchFamily="18" charset="0"/>
              </a:rPr>
              <a:t>transformación</a:t>
            </a:r>
            <a:r>
              <a:rPr lang="en-US" sz="2400" b="1" dirty="0" smtClean="0">
                <a:latin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cs typeface="Times New Roman" panose="02020603050405020304" pitchFamily="18" charset="0"/>
              </a:rPr>
              <a:t>coordenadas</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usando</a:t>
            </a:r>
            <a:r>
              <a:rPr lang="en-US" sz="2400" b="1" dirty="0" smtClean="0">
                <a:latin typeface="Times New Roman" panose="02020603050405020304" pitchFamily="18" charset="0"/>
                <a:cs typeface="Times New Roman" panose="02020603050405020304" pitchFamily="18" charset="0"/>
              </a:rPr>
              <a:t> el </a:t>
            </a:r>
            <a:r>
              <a:rPr lang="en-US" sz="2400" b="1" dirty="0" err="1" smtClean="0">
                <a:latin typeface="Times New Roman" panose="02020603050405020304" pitchFamily="18" charset="0"/>
                <a:cs typeface="Times New Roman" panose="02020603050405020304" pitchFamily="18" charset="0"/>
              </a:rPr>
              <a:t>método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geoestadístico</a:t>
            </a:r>
            <a:r>
              <a:rPr lang="en-US" sz="2400" b="1" dirty="0" smtClean="0">
                <a:latin typeface="Times New Roman" panose="02020603050405020304" pitchFamily="18" charset="0"/>
                <a:cs typeface="Times New Roman" panose="02020603050405020304" pitchFamily="18" charset="0"/>
              </a:rPr>
              <a:t> y el </a:t>
            </a:r>
            <a:r>
              <a:rPr lang="en-US" sz="2400" b="1" dirty="0" err="1" smtClean="0">
                <a:latin typeface="Times New Roman" panose="02020603050405020304" pitchFamily="18" charset="0"/>
                <a:cs typeface="Times New Roman" panose="02020603050405020304" pitchFamily="18" charset="0"/>
              </a:rPr>
              <a:t>método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determinítico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Helmert</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6 Elipse"/>
          <p:cNvSpPr/>
          <p:nvPr/>
        </p:nvSpPr>
        <p:spPr>
          <a:xfrm>
            <a:off x="213974" y="1478275"/>
            <a:ext cx="273030" cy="252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7 Elipse"/>
          <p:cNvSpPr/>
          <p:nvPr/>
        </p:nvSpPr>
        <p:spPr>
          <a:xfrm>
            <a:off x="362366" y="4518248"/>
            <a:ext cx="273030" cy="2520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p>
        </p:txBody>
      </p:sp>
      <p:sp>
        <p:nvSpPr>
          <p:cNvPr id="9" name="8 CuadroTexto"/>
          <p:cNvSpPr txBox="1"/>
          <p:nvPr/>
        </p:nvSpPr>
        <p:spPr>
          <a:xfrm>
            <a:off x="1153784" y="4770276"/>
            <a:ext cx="5760640" cy="1569660"/>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Análisis</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estadísticos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descriptivos</a:t>
            </a:r>
            <a:r>
              <a:rPr lang="en-US" sz="1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Media</a:t>
            </a:r>
          </a:p>
          <a:p>
            <a:pPr marL="285750" indent="-285750">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Desviación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estándar</a:t>
            </a: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Varianza</a:t>
            </a: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Rango</a:t>
            </a: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Intervalo de </a:t>
            </a:r>
            <a:r>
              <a:rPr lang="en-US" sz="1600" dirty="0" err="1" smtClean="0">
                <a:latin typeface="Times New Roman" panose="02020603050405020304" pitchFamily="18" charset="0"/>
                <a:cs typeface="Times New Roman" panose="02020603050405020304" pitchFamily="18" charset="0"/>
              </a:rPr>
              <a:t>confianza</a:t>
            </a:r>
            <a:endParaRPr lang="en-US" sz="1600" dirty="0">
              <a:latin typeface="Times New Roman" panose="02020603050405020304" pitchFamily="18" charset="0"/>
              <a:cs typeface="Times New Roman" panose="02020603050405020304" pitchFamily="18" charset="0"/>
            </a:endParaRPr>
          </a:p>
        </p:txBody>
      </p:sp>
      <p:sp>
        <p:nvSpPr>
          <p:cNvPr id="10" name="Pentágono 9"/>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7473280" y="4581128"/>
            <a:ext cx="2432720" cy="2233080"/>
          </a:xfrm>
          <a:prstGeom prst="rect">
            <a:avLst/>
          </a:prstGeom>
          <a:blipFill dpi="0" rotWithShape="1">
            <a:blip r:embed="rId5">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62800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80592" y="897474"/>
            <a:ext cx="7128792" cy="338554"/>
          </a:xfrm>
          <a:prstGeom prst="rect">
            <a:avLst/>
          </a:prstGeom>
        </p:spPr>
        <p:txBody>
          <a:bodyPr wrap="square">
            <a:spAutoFit/>
          </a:bodyPr>
          <a:lstStyle/>
          <a:p>
            <a:pPr algn="ctr"/>
            <a:r>
              <a:rPr lang="es-ES" sz="1600" b="1" dirty="0">
                <a:latin typeface="Times New Roman" pitchFamily="18" charset="0"/>
                <a:cs typeface="Times New Roman" pitchFamily="18" charset="0"/>
              </a:rPr>
              <a:t>Tabla </a:t>
            </a:r>
            <a:r>
              <a:rPr lang="es-ES" sz="1600" b="1" dirty="0" smtClean="0">
                <a:latin typeface="Times New Roman" pitchFamily="18" charset="0"/>
                <a:cs typeface="Times New Roman" pitchFamily="18" charset="0"/>
              </a:rPr>
              <a:t>. </a:t>
            </a:r>
            <a:r>
              <a:rPr lang="es-ES" sz="1600" b="1" dirty="0">
                <a:latin typeface="Times New Roman" pitchFamily="18" charset="0"/>
                <a:cs typeface="Times New Roman" pitchFamily="18" charset="0"/>
              </a:rPr>
              <a:t>Resumen estadístico para la comparación de metodologías</a:t>
            </a:r>
            <a:endParaRPr lang="es-EC" sz="1600" dirty="0">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883304869"/>
              </p:ext>
            </p:extLst>
          </p:nvPr>
        </p:nvGraphicFramePr>
        <p:xfrm>
          <a:off x="920552" y="1340768"/>
          <a:ext cx="8136904" cy="4882034"/>
        </p:xfrm>
        <a:graphic>
          <a:graphicData uri="http://schemas.openxmlformats.org/drawingml/2006/table">
            <a:tbl>
              <a:tblPr firstRow="1" firstCol="1" bandRow="1">
                <a:tableStyleId>{E8B1032C-EA38-4F05-BA0D-38AFFFC7BED3}</a:tableStyleId>
              </a:tblPr>
              <a:tblGrid>
                <a:gridCol w="2722410"/>
                <a:gridCol w="2723422"/>
                <a:gridCol w="2691072"/>
              </a:tblGrid>
              <a:tr h="1168838">
                <a:tc>
                  <a:txBody>
                    <a:bodyPr/>
                    <a:lstStyle/>
                    <a:p>
                      <a:pPr>
                        <a:lnSpc>
                          <a:spcPct val="115000"/>
                        </a:lnSpc>
                      </a:pPr>
                      <a:endParaRPr lang="es-EC" sz="1600" dirty="0">
                        <a:effectLst/>
                        <a:latin typeface="Times New Roman" pitchFamily="18" charset="0"/>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MODELO DETERMINÍSTICO  </a:t>
                      </a:r>
                      <a:endParaRPr lang="es-EC"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Modelo Matemático de </a:t>
                      </a:r>
                      <a:r>
                        <a:rPr lang="es-ES" sz="1600" dirty="0" err="1">
                          <a:effectLst/>
                          <a:latin typeface="Times New Roman" panose="02020603050405020304" pitchFamily="18" charset="0"/>
                          <a:cs typeface="Times New Roman" panose="02020603050405020304" pitchFamily="18" charset="0"/>
                        </a:rPr>
                        <a:t>Helmert</a:t>
                      </a:r>
                      <a:r>
                        <a:rPr lang="es-ES" sz="1600" dirty="0">
                          <a:effectLst/>
                          <a:latin typeface="Times New Roman" panose="02020603050405020304" pitchFamily="18" charset="0"/>
                          <a:cs typeface="Times New Roman" panose="02020603050405020304" pitchFamily="18" charset="0"/>
                        </a:rPr>
                        <a:t> (7 parámetros)</a:t>
                      </a:r>
                      <a:endParaRPr lang="es-EC" sz="1600" dirty="0">
                        <a:effectLst/>
                        <a:latin typeface="Times New Roman" pitchFamily="18" charset="0"/>
                        <a:ea typeface="Times New Roman"/>
                        <a:cs typeface="Times New Roman" pitchFamily="18" charset="0"/>
                      </a:endParaRPr>
                    </a:p>
                  </a:txBody>
                  <a:tcPr marL="71717" marR="71717" marT="0" marB="0" anchor="ctr"/>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MODELO GEOSTADÍSTICO</a:t>
                      </a:r>
                      <a:endParaRPr lang="es-EC" sz="1600" dirty="0">
                        <a:effectLst/>
                        <a:latin typeface="Times New Roman" pitchFamily="18" charset="0"/>
                        <a:ea typeface="Times New Roman"/>
                        <a:cs typeface="Times New Roman" pitchFamily="18" charset="0"/>
                      </a:endParaRPr>
                    </a:p>
                  </a:txBody>
                  <a:tcPr marL="71717" marR="71717" marT="0" marB="0" anchor="ctr"/>
                </a:tc>
              </a:tr>
              <a:tr h="269370">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Muestra</a:t>
                      </a:r>
                      <a:endParaRPr lang="es-EC" sz="1600">
                        <a:effectLst/>
                        <a:latin typeface="Times New Roman" pitchFamily="18" charset="0"/>
                        <a:ea typeface="Times New Roman"/>
                        <a:cs typeface="Times New Roman" pitchFamily="18" charset="0"/>
                      </a:endParaRPr>
                    </a:p>
                  </a:txBody>
                  <a:tcPr marL="71717" marR="71717" marT="0" marB="0" anchor="b"/>
                </a:tc>
                <a:tc gridSpan="2">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42 </a:t>
                      </a:r>
                      <a:r>
                        <a:rPr lang="en-US" sz="1600" dirty="0" err="1">
                          <a:effectLst/>
                          <a:latin typeface="Times New Roman" panose="02020603050405020304" pitchFamily="18" charset="0"/>
                          <a:cs typeface="Times New Roman" panose="02020603050405020304" pitchFamily="18" charset="0"/>
                        </a:rPr>
                        <a:t>puntos</a:t>
                      </a:r>
                      <a:endParaRPr lang="es-EC" sz="1600" dirty="0">
                        <a:effectLst/>
                        <a:latin typeface="Times New Roman" pitchFamily="18" charset="0"/>
                        <a:ea typeface="Times New Roman"/>
                        <a:cs typeface="Times New Roman" pitchFamily="18" charset="0"/>
                      </a:endParaRPr>
                    </a:p>
                  </a:txBody>
                  <a:tcPr marL="71717" marR="71717" marT="0" marB="0" anchor="b"/>
                </a:tc>
                <a:tc hMerge="1">
                  <a:txBody>
                    <a:bodyPr/>
                    <a:lstStyle/>
                    <a:p>
                      <a:endParaRPr lang="es-EC"/>
                    </a:p>
                  </a:txBody>
                  <a:tcPr/>
                </a:tc>
              </a:tr>
              <a:tr h="269370">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Media</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1.193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0.459 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s-ES" sz="1600">
                          <a:effectLst/>
                          <a:latin typeface="Times New Roman" panose="02020603050405020304" pitchFamily="18" charset="0"/>
                          <a:cs typeface="Times New Roman" panose="02020603050405020304" pitchFamily="18" charset="0"/>
                        </a:rPr>
                        <a:t>Mediana</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1.173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0.330 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s-ES" sz="1600" dirty="0">
                          <a:effectLst/>
                          <a:latin typeface="Times New Roman" panose="02020603050405020304" pitchFamily="18" charset="0"/>
                          <a:cs typeface="Times New Roman" panose="02020603050405020304" pitchFamily="18" charset="0"/>
                        </a:rPr>
                        <a:t>Desviación estándar</a:t>
                      </a:r>
                      <a:endParaRPr lang="es-EC" sz="1600" dirty="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0.521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0.413 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s-ES" sz="1600">
                          <a:effectLst/>
                          <a:latin typeface="Times New Roman" panose="02020603050405020304" pitchFamily="18" charset="0"/>
                          <a:cs typeface="Times New Roman" panose="02020603050405020304" pitchFamily="18" charset="0"/>
                        </a:rPr>
                        <a:t>Varianza de la muestra</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0.271 m</a:t>
                      </a:r>
                      <a:r>
                        <a:rPr lang="es-ES" sz="1600" baseline="30000">
                          <a:effectLst/>
                          <a:latin typeface="Times New Roman" panose="02020603050405020304" pitchFamily="18" charset="0"/>
                          <a:cs typeface="Times New Roman" panose="02020603050405020304" pitchFamily="18" charset="0"/>
                        </a:rPr>
                        <a:t>2</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0.171 m</a:t>
                      </a:r>
                      <a:r>
                        <a:rPr lang="es-ES" sz="1600" baseline="30000" dirty="0">
                          <a:effectLst/>
                          <a:latin typeface="Times New Roman" panose="02020603050405020304" pitchFamily="18" charset="0"/>
                          <a:cs typeface="Times New Roman" panose="02020603050405020304" pitchFamily="18" charset="0"/>
                        </a:rPr>
                        <a:t>2</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s-ES" sz="1600">
                          <a:effectLst/>
                          <a:latin typeface="Times New Roman" panose="02020603050405020304" pitchFamily="18" charset="0"/>
                          <a:cs typeface="Times New Roman" panose="02020603050405020304" pitchFamily="18" charset="0"/>
                        </a:rPr>
                        <a:t>Curtosis</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-0.572</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6.842</a:t>
                      </a:r>
                      <a:endParaRPr lang="es-EC" sz="1600" dirty="0">
                        <a:effectLst/>
                        <a:latin typeface="Times New Roman" pitchFamily="18" charset="0"/>
                        <a:ea typeface="Times New Roman"/>
                        <a:cs typeface="Times New Roman" pitchFamily="18" charset="0"/>
                      </a:endParaRPr>
                    </a:p>
                  </a:txBody>
                  <a:tcPr marL="71717" marR="71717" marT="0" marB="0" anchor="b"/>
                </a:tc>
              </a:tr>
              <a:tr h="348204">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Coeficiente de asimetría</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0.160</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2.285</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Rango</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2.081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2.146 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Mínimo</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0.164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0.035 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Máximo</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2.244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2,181 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n-US" sz="1600" dirty="0">
                          <a:effectLst/>
                          <a:latin typeface="Times New Roman" panose="02020603050405020304" pitchFamily="18" charset="0"/>
                          <a:cs typeface="Times New Roman" panose="02020603050405020304" pitchFamily="18" charset="0"/>
                        </a:rPr>
                        <a:t>Intervalo de </a:t>
                      </a:r>
                      <a:r>
                        <a:rPr lang="en-US" sz="1600" dirty="0" err="1">
                          <a:effectLst/>
                          <a:latin typeface="Times New Roman" panose="02020603050405020304" pitchFamily="18" charset="0"/>
                          <a:cs typeface="Times New Roman" panose="02020603050405020304" pitchFamily="18" charset="0"/>
                        </a:rPr>
                        <a:t>confianza</a:t>
                      </a:r>
                      <a:endParaRPr lang="es-EC" sz="1600" dirty="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1.035m – 1.350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0.334-0.584m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s-ES" sz="1600">
                          <a:effectLst/>
                          <a:latin typeface="Times New Roman" panose="02020603050405020304" pitchFamily="18" charset="0"/>
                          <a:cs typeface="Times New Roman" panose="02020603050405020304" pitchFamily="18" charset="0"/>
                        </a:rPr>
                        <a:t>ME</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1.193 m</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0.459 m</a:t>
                      </a:r>
                      <a:endParaRPr lang="es-EC" sz="1600" dirty="0">
                        <a:effectLst/>
                        <a:latin typeface="Times New Roman" pitchFamily="18" charset="0"/>
                        <a:ea typeface="Times New Roman"/>
                        <a:cs typeface="Times New Roman" pitchFamily="18" charset="0"/>
                      </a:endParaRPr>
                    </a:p>
                  </a:txBody>
                  <a:tcPr marL="71717" marR="71717" marT="0" marB="0" anchor="b"/>
                </a:tc>
              </a:tr>
              <a:tr h="269370">
                <a:tc>
                  <a:txBody>
                    <a:bodyPr/>
                    <a:lstStyle/>
                    <a:p>
                      <a:pPr>
                        <a:lnSpc>
                          <a:spcPct val="115000"/>
                        </a:lnSpc>
                        <a:spcAft>
                          <a:spcPts val="0"/>
                        </a:spcAft>
                      </a:pPr>
                      <a:r>
                        <a:rPr lang="es-ES" sz="1600" dirty="0">
                          <a:effectLst/>
                          <a:latin typeface="Times New Roman" panose="02020603050405020304" pitchFamily="18" charset="0"/>
                          <a:cs typeface="Times New Roman" panose="02020603050405020304" pitchFamily="18" charset="0"/>
                        </a:rPr>
                        <a:t>MSE</a:t>
                      </a:r>
                      <a:endParaRPr lang="es-EC" sz="1600" dirty="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a:effectLst/>
                          <a:latin typeface="Times New Roman" panose="02020603050405020304" pitchFamily="18" charset="0"/>
                          <a:cs typeface="Times New Roman" panose="02020603050405020304" pitchFamily="18" charset="0"/>
                        </a:rPr>
                        <a:t>1.393 m</a:t>
                      </a:r>
                      <a:r>
                        <a:rPr lang="es-ES" sz="1600" baseline="30000">
                          <a:effectLst/>
                          <a:latin typeface="Times New Roman" panose="02020603050405020304" pitchFamily="18" charset="0"/>
                          <a:cs typeface="Times New Roman" panose="02020603050405020304" pitchFamily="18" charset="0"/>
                        </a:rPr>
                        <a:t>2</a:t>
                      </a:r>
                      <a:endParaRPr lang="es-EC" sz="1600">
                        <a:effectLst/>
                        <a:latin typeface="Times New Roman" pitchFamily="18" charset="0"/>
                        <a:ea typeface="Times New Roman"/>
                        <a:cs typeface="Times New Roman" pitchFamily="18" charset="0"/>
                      </a:endParaRPr>
                    </a:p>
                  </a:txBody>
                  <a:tcPr marL="71717" marR="71717" marT="0" marB="0" anchor="b"/>
                </a:tc>
                <a:tc>
                  <a:txBody>
                    <a:bodyPr/>
                    <a:lstStyle/>
                    <a:p>
                      <a:pPr algn="ctr">
                        <a:lnSpc>
                          <a:spcPct val="115000"/>
                        </a:lnSpc>
                        <a:spcAft>
                          <a:spcPts val="0"/>
                        </a:spcAft>
                      </a:pPr>
                      <a:r>
                        <a:rPr lang="es-ES" sz="1600" dirty="0">
                          <a:effectLst/>
                          <a:latin typeface="Times New Roman" panose="02020603050405020304" pitchFamily="18" charset="0"/>
                          <a:cs typeface="Times New Roman" panose="02020603050405020304" pitchFamily="18" charset="0"/>
                        </a:rPr>
                        <a:t>0.319 m</a:t>
                      </a:r>
                      <a:r>
                        <a:rPr lang="es-ES" sz="1600" baseline="30000" dirty="0">
                          <a:effectLst/>
                          <a:latin typeface="Times New Roman" panose="02020603050405020304" pitchFamily="18" charset="0"/>
                          <a:cs typeface="Times New Roman" panose="02020603050405020304" pitchFamily="18" charset="0"/>
                        </a:rPr>
                        <a:t>2</a:t>
                      </a:r>
                      <a:endParaRPr lang="es-EC" sz="1600" dirty="0">
                        <a:effectLst/>
                        <a:latin typeface="Times New Roman" pitchFamily="18" charset="0"/>
                        <a:ea typeface="Times New Roman"/>
                        <a:cs typeface="Times New Roman" pitchFamily="18" charset="0"/>
                      </a:endParaRPr>
                    </a:p>
                  </a:txBody>
                  <a:tcPr marL="71717" marR="71717" marT="0" marB="0" anchor="b"/>
                </a:tc>
              </a:tr>
            </a:tbl>
          </a:graphicData>
        </a:graphic>
      </p:graphicFrame>
    </p:spTree>
    <p:extLst>
      <p:ext uri="{BB962C8B-B14F-4D97-AF65-F5344CB8AC3E}">
        <p14:creationId xmlns:p14="http://schemas.microsoft.com/office/powerpoint/2010/main" val="70471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6463" y="2708920"/>
            <a:ext cx="2808312"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aphicFrame>
        <p:nvGraphicFramePr>
          <p:cNvPr id="2" name="1 Gráfico"/>
          <p:cNvGraphicFramePr/>
          <p:nvPr>
            <p:extLst>
              <p:ext uri="{D42A27DB-BD31-4B8C-83A1-F6EECF244321}">
                <p14:modId xmlns:p14="http://schemas.microsoft.com/office/powerpoint/2010/main" val="881212304"/>
              </p:ext>
            </p:extLst>
          </p:nvPr>
        </p:nvGraphicFramePr>
        <p:xfrm>
          <a:off x="3158801" y="332656"/>
          <a:ext cx="6084676"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1405753923"/>
              </p:ext>
            </p:extLst>
          </p:nvPr>
        </p:nvGraphicFramePr>
        <p:xfrm>
          <a:off x="3158801" y="3429000"/>
          <a:ext cx="6084676"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194471" y="2889810"/>
            <a:ext cx="2652295" cy="646331"/>
          </a:xfrm>
          <a:prstGeom prst="rect">
            <a:avLst/>
          </a:prstGeom>
        </p:spPr>
        <p:txBody>
          <a:bodyPr wrap="square">
            <a:spAutoFit/>
          </a:bodyPr>
          <a:lstStyle/>
          <a:p>
            <a:r>
              <a:rPr lang="es-ES" b="1" dirty="0">
                <a:latin typeface="Times New Roman" pitchFamily="18" charset="0"/>
                <a:cs typeface="Times New Roman" pitchFamily="18" charset="0"/>
              </a:rPr>
              <a:t>Diferencia en la posición en metros (m</a:t>
            </a:r>
            <a:r>
              <a:rPr lang="es-ES" b="1"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37776761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7473280" y="4581128"/>
            <a:ext cx="2432720" cy="2233080"/>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316223" y="1161618"/>
            <a:ext cx="9274699" cy="646331"/>
          </a:xfrm>
          <a:prstGeom prst="rect">
            <a:avLst/>
          </a:prstGeom>
        </p:spPr>
        <p:txBody>
          <a:bodyPr wrap="square">
            <a:spAutoFit/>
          </a:bodyPr>
          <a:lstStyle/>
          <a:p>
            <a:pPr algn="just"/>
            <a:r>
              <a:rPr lang="es-EC" dirty="0" smtClean="0">
                <a:latin typeface="Times New Roman" pitchFamily="18" charset="0"/>
                <a:cs typeface="Times New Roman" pitchFamily="18" charset="0"/>
              </a:rPr>
              <a:t>“La precisión </a:t>
            </a:r>
            <a:r>
              <a:rPr lang="es-EC" dirty="0">
                <a:latin typeface="Times New Roman" pitchFamily="18" charset="0"/>
                <a:cs typeface="Times New Roman" pitchFamily="18" charset="0"/>
              </a:rPr>
              <a:t>en planimetría no debe diferir en más de 0.3 mm. por el denominador de la </a:t>
            </a:r>
            <a:r>
              <a:rPr lang="es-EC" dirty="0" smtClean="0">
                <a:latin typeface="Times New Roman" pitchFamily="18" charset="0"/>
                <a:cs typeface="Times New Roman" pitchFamily="18" charset="0"/>
              </a:rPr>
              <a:t>escala”.  A un intervalo de confianza   </a:t>
            </a:r>
            <a:r>
              <a:rPr lang="es-EC" dirty="0">
                <a:latin typeface="Times New Roman" pitchFamily="18" charset="0"/>
                <a:cs typeface="Times New Roman" pitchFamily="18" charset="0"/>
              </a:rPr>
              <a:t>[ </a:t>
            </a:r>
            <a:r>
              <a:rPr lang="es-ES" dirty="0">
                <a:latin typeface="Times New Roman" pitchFamily="18" charset="0"/>
                <a:cs typeface="Times New Roman" pitchFamily="18" charset="0"/>
              </a:rPr>
              <a:t>0.334-0.584m], </a:t>
            </a:r>
            <a:r>
              <a:rPr lang="es-EC" dirty="0" smtClean="0">
                <a:latin typeface="Times New Roman" pitchFamily="18" charset="0"/>
                <a:cs typeface="Times New Roman" pitchFamily="18" charset="0"/>
              </a:rPr>
              <a:t>al 95% ; </a:t>
            </a:r>
            <a:r>
              <a:rPr lang="es-ES" dirty="0" smtClean="0">
                <a:latin typeface="Times New Roman" pitchFamily="18" charset="0"/>
                <a:cs typeface="Times New Roman" pitchFamily="18" charset="0"/>
              </a:rPr>
              <a:t>se obtiene:</a:t>
            </a:r>
            <a:endParaRPr lang="es-EC" dirty="0" smtClean="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3 Rectángulo"/>
              <p:cNvSpPr/>
              <p:nvPr/>
            </p:nvSpPr>
            <p:spPr>
              <a:xfrm>
                <a:off x="1521505" y="1810013"/>
                <a:ext cx="6298925" cy="1298625"/>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s-EC" sz="1600" i="1">
                              <a:latin typeface="Cambria Math" panose="02040503050406030204" pitchFamily="18" charset="0"/>
                            </a:rPr>
                          </m:ctrlPr>
                        </m:fPr>
                        <m:num>
                          <m:r>
                            <a:rPr lang="es-EC" sz="1600" i="1">
                              <a:latin typeface="Cambria Math"/>
                            </a:rPr>
                            <m:t>0</m:t>
                          </m:r>
                          <m:r>
                            <a:rPr lang="es-EC" sz="1600" i="1">
                              <a:latin typeface="Cambria Math"/>
                            </a:rPr>
                            <m:t>.</m:t>
                          </m:r>
                          <m:r>
                            <a:rPr lang="es-EC" sz="1600" i="1">
                              <a:latin typeface="Cambria Math"/>
                            </a:rPr>
                            <m:t>584</m:t>
                          </m:r>
                        </m:num>
                        <m:den>
                          <m:r>
                            <a:rPr lang="es-EC" sz="1600" i="1">
                              <a:latin typeface="Cambria Math"/>
                            </a:rPr>
                            <m:t>0</m:t>
                          </m:r>
                          <m:r>
                            <a:rPr lang="es-EC" sz="1600" i="1">
                              <a:latin typeface="Cambria Math"/>
                            </a:rPr>
                            <m:t>.</m:t>
                          </m:r>
                          <m:r>
                            <a:rPr lang="es-EC" sz="1600" i="1">
                              <a:latin typeface="Cambria Math"/>
                            </a:rPr>
                            <m:t>0003</m:t>
                          </m:r>
                        </m:den>
                      </m:f>
                      <m:r>
                        <a:rPr lang="es-EC" sz="1600" i="1">
                          <a:latin typeface="Cambria Math"/>
                        </a:rPr>
                        <m:t>=</m:t>
                      </m:r>
                      <m:r>
                        <a:rPr lang="es-EC" sz="1600" i="1">
                          <a:latin typeface="Cambria Math"/>
                        </a:rPr>
                        <m:t>1946</m:t>
                      </m:r>
                      <m:r>
                        <a:rPr lang="es-EC" sz="1600" i="1">
                          <a:latin typeface="Cambria Math"/>
                        </a:rPr>
                        <m:t>.</m:t>
                      </m:r>
                      <m:r>
                        <a:rPr lang="es-EC" sz="1600" i="1">
                          <a:latin typeface="Cambria Math"/>
                        </a:rPr>
                        <m:t>7</m:t>
                      </m:r>
                      <m:r>
                        <a:rPr lang="es-EC" sz="1600" i="1">
                          <a:latin typeface="Cambria Math"/>
                        </a:rPr>
                        <m:t> ≈</m:t>
                      </m:r>
                      <m:r>
                        <a:rPr lang="es-EC" sz="1600" i="1">
                          <a:latin typeface="Cambria Math"/>
                        </a:rPr>
                        <m:t>2000</m:t>
                      </m:r>
                    </m:oMath>
                  </m:oMathPara>
                </a14:m>
                <a:endParaRPr lang="es-EC" sz="1600" dirty="0"/>
              </a:p>
              <a:p>
                <a:pPr algn="just"/>
                <a:endParaRPr lang="es-EC" sz="1600" i="1" dirty="0" smtClean="0"/>
              </a:p>
              <a:p>
                <a:pPr algn="just"/>
                <a14:m>
                  <m:oMathPara xmlns:m="http://schemas.openxmlformats.org/officeDocument/2006/math">
                    <m:oMathParaPr>
                      <m:jc m:val="centerGroup"/>
                    </m:oMathParaPr>
                    <m:oMath xmlns:m="http://schemas.openxmlformats.org/officeDocument/2006/math">
                      <m:r>
                        <a:rPr lang="es-EC" sz="1600" i="1">
                          <a:latin typeface="Cambria Math"/>
                        </a:rPr>
                        <m:t>0</m:t>
                      </m:r>
                      <m:r>
                        <a:rPr lang="es-EC" sz="1600" i="1">
                          <a:latin typeface="Cambria Math"/>
                        </a:rPr>
                        <m:t>.</m:t>
                      </m:r>
                      <m:r>
                        <a:rPr lang="es-EC" sz="1600" i="1">
                          <a:latin typeface="Cambria Math"/>
                        </a:rPr>
                        <m:t>3</m:t>
                      </m:r>
                      <m:r>
                        <a:rPr lang="es-EC" sz="1600" i="1">
                          <a:latin typeface="Cambria Math"/>
                        </a:rPr>
                        <m:t> </m:t>
                      </m:r>
                      <m:r>
                        <a:rPr lang="es-EC" sz="1600" i="1">
                          <a:latin typeface="Cambria Math"/>
                        </a:rPr>
                        <m:t>𝑚𝑚</m:t>
                      </m:r>
                      <m:r>
                        <a:rPr lang="es-EC" sz="1600" i="1">
                          <a:latin typeface="Cambria Math"/>
                        </a:rPr>
                        <m:t>∗</m:t>
                      </m:r>
                      <m:r>
                        <a:rPr lang="es-EC" sz="1600" i="1">
                          <a:latin typeface="Cambria Math"/>
                        </a:rPr>
                        <m:t>2000</m:t>
                      </m:r>
                      <m:r>
                        <a:rPr lang="es-EC" sz="1600" i="1">
                          <a:latin typeface="Cambria Math"/>
                        </a:rPr>
                        <m:t>=</m:t>
                      </m:r>
                      <m:r>
                        <a:rPr lang="es-EC" sz="1600" i="1">
                          <a:latin typeface="Cambria Math"/>
                        </a:rPr>
                        <m:t>600</m:t>
                      </m:r>
                      <m:r>
                        <a:rPr lang="es-EC" sz="1600" i="1">
                          <a:latin typeface="Cambria Math"/>
                        </a:rPr>
                        <m:t> </m:t>
                      </m:r>
                      <m:r>
                        <a:rPr lang="es-EC" sz="1600" i="1">
                          <a:latin typeface="Cambria Math"/>
                        </a:rPr>
                        <m:t>𝑚𝑚</m:t>
                      </m:r>
                      <m:r>
                        <a:rPr lang="es-EC" sz="1600" i="1">
                          <a:latin typeface="Cambria Math"/>
                        </a:rPr>
                        <m:t>=± </m:t>
                      </m:r>
                      <m:r>
                        <a:rPr lang="es-EC" sz="1600" i="1">
                          <a:latin typeface="Cambria Math"/>
                        </a:rPr>
                        <m:t>60</m:t>
                      </m:r>
                      <m:r>
                        <a:rPr lang="es-EC" sz="1600" i="1">
                          <a:latin typeface="Cambria Math"/>
                        </a:rPr>
                        <m:t> </m:t>
                      </m:r>
                      <m:r>
                        <a:rPr lang="es-EC" sz="1600" i="1">
                          <a:latin typeface="Cambria Math"/>
                        </a:rPr>
                        <m:t>𝑐𝑚</m:t>
                      </m:r>
                    </m:oMath>
                  </m:oMathPara>
                </a14:m>
                <a:endParaRPr lang="es-EC" sz="1600" dirty="0"/>
              </a:p>
              <a:p>
                <a:pPr algn="just"/>
                <a14:m>
                  <m:oMathPara xmlns:m="http://schemas.openxmlformats.org/officeDocument/2006/math">
                    <m:oMathParaPr>
                      <m:jc m:val="centerGroup"/>
                    </m:oMathParaPr>
                    <m:oMath xmlns:m="http://schemas.openxmlformats.org/officeDocument/2006/math">
                      <m:r>
                        <a:rPr lang="es-EC" sz="1600" i="1">
                          <a:latin typeface="Cambria Math"/>
                        </a:rPr>
                        <m:t>58</m:t>
                      </m:r>
                      <m:r>
                        <a:rPr lang="es-EC" sz="1600" i="1">
                          <a:latin typeface="Cambria Math"/>
                        </a:rPr>
                        <m:t> </m:t>
                      </m:r>
                      <m:r>
                        <a:rPr lang="es-EC" sz="1600" i="1">
                          <a:latin typeface="Cambria Math"/>
                        </a:rPr>
                        <m:t>𝑐𝑚</m:t>
                      </m:r>
                      <m:r>
                        <a:rPr lang="es-EC" sz="1600" i="1">
                          <a:latin typeface="Cambria Math"/>
                        </a:rPr>
                        <m:t> (</m:t>
                      </m:r>
                      <m:r>
                        <a:rPr lang="es-EC" sz="1600" i="1">
                          <a:latin typeface="Cambria Math"/>
                        </a:rPr>
                        <m:t>𝑚</m:t>
                      </m:r>
                      <m:r>
                        <a:rPr lang="es-EC" sz="1600" i="1">
                          <a:latin typeface="Cambria Math"/>
                        </a:rPr>
                        <m:t>á</m:t>
                      </m:r>
                      <m:r>
                        <a:rPr lang="es-EC" sz="1600" i="1">
                          <a:latin typeface="Cambria Math"/>
                        </a:rPr>
                        <m:t>𝑥𝑖𝑚𝑜</m:t>
                      </m:r>
                      <m:r>
                        <a:rPr lang="es-EC" sz="1600" i="1">
                          <a:latin typeface="Cambria Math"/>
                        </a:rPr>
                        <m:t> </m:t>
                      </m:r>
                      <m:r>
                        <a:rPr lang="es-EC" sz="1600" i="1">
                          <a:latin typeface="Cambria Math"/>
                        </a:rPr>
                        <m:t>𝑣𝑎𝑙𝑜𝑟</m:t>
                      </m:r>
                      <m:r>
                        <a:rPr lang="es-EC" sz="1600" i="1">
                          <a:latin typeface="Cambria Math"/>
                        </a:rPr>
                        <m:t> </m:t>
                      </m:r>
                      <m:r>
                        <a:rPr lang="es-EC" sz="1600" i="1">
                          <a:latin typeface="Cambria Math"/>
                        </a:rPr>
                        <m:t>𝑜𝑏𝑡𝑒𝑛𝑖𝑑𝑜</m:t>
                      </m:r>
                      <m:r>
                        <a:rPr lang="es-EC" sz="1600" i="1">
                          <a:latin typeface="Cambria Math"/>
                        </a:rPr>
                        <m:t> </m:t>
                      </m:r>
                      <m:r>
                        <a:rPr lang="es-EC" sz="1600" i="1">
                          <a:latin typeface="Cambria Math"/>
                        </a:rPr>
                        <m:t>𝑒𝑛</m:t>
                      </m:r>
                      <m:r>
                        <a:rPr lang="es-EC" sz="1600" i="1">
                          <a:latin typeface="Cambria Math"/>
                        </a:rPr>
                        <m:t> </m:t>
                      </m:r>
                      <m:r>
                        <a:rPr lang="es-EC" sz="1600" i="1">
                          <a:latin typeface="Cambria Math"/>
                        </a:rPr>
                        <m:t>𝑒𝑙</m:t>
                      </m:r>
                      <m:r>
                        <a:rPr lang="es-EC" sz="1600" i="1">
                          <a:latin typeface="Cambria Math"/>
                        </a:rPr>
                        <m:t> </m:t>
                      </m:r>
                      <m:r>
                        <a:rPr lang="es-EC" sz="1600" i="1">
                          <a:latin typeface="Cambria Math"/>
                        </a:rPr>
                        <m:t>𝐼</m:t>
                      </m:r>
                      <m:r>
                        <a:rPr lang="es-EC" sz="1600" i="1">
                          <a:latin typeface="Cambria Math"/>
                        </a:rPr>
                        <m:t>.</m:t>
                      </m:r>
                      <m:r>
                        <a:rPr lang="es-EC" sz="1600" i="1">
                          <a:latin typeface="Cambria Math"/>
                        </a:rPr>
                        <m:t>𝐶</m:t>
                      </m:r>
                      <m:r>
                        <a:rPr lang="es-EC" sz="1600" i="1">
                          <a:latin typeface="Cambria Math"/>
                        </a:rPr>
                        <m:t>)≈</m:t>
                      </m:r>
                      <m:r>
                        <a:rPr lang="es-EC" sz="1600" i="1">
                          <a:latin typeface="Cambria Math"/>
                        </a:rPr>
                        <m:t>60</m:t>
                      </m:r>
                      <m:r>
                        <a:rPr lang="es-EC" sz="1600" i="1">
                          <a:latin typeface="Cambria Math"/>
                        </a:rPr>
                        <m:t> </m:t>
                      </m:r>
                      <m:r>
                        <a:rPr lang="es-EC" sz="1600" i="1">
                          <a:latin typeface="Cambria Math"/>
                        </a:rPr>
                        <m:t>𝑐𝑚</m:t>
                      </m:r>
                    </m:oMath>
                  </m:oMathPara>
                </a14:m>
                <a:endParaRPr lang="es-EC" sz="1600" dirty="0"/>
              </a:p>
            </p:txBody>
          </p:sp>
        </mc:Choice>
        <mc:Fallback xmlns="">
          <p:sp>
            <p:nvSpPr>
              <p:cNvPr id="4" name="3 Rectángulo"/>
              <p:cNvSpPr>
                <a:spLocks noRot="1" noChangeAspect="1" noMove="1" noResize="1" noEditPoints="1" noAdjustHandles="1" noChangeArrowheads="1" noChangeShapeType="1" noTextEdit="1"/>
              </p:cNvSpPr>
              <p:nvPr/>
            </p:nvSpPr>
            <p:spPr>
              <a:xfrm>
                <a:off x="1521505" y="1810013"/>
                <a:ext cx="6298925" cy="1298625"/>
              </a:xfrm>
              <a:prstGeom prst="rect">
                <a:avLst/>
              </a:prstGeom>
              <a:blipFill rotWithShape="1">
                <a:blip r:embed="rId3"/>
                <a:stretch>
                  <a:fillRect b="-1878"/>
                </a:stretch>
              </a:blipFill>
            </p:spPr>
            <p:txBody>
              <a:bodyPr/>
              <a:lstStyle/>
              <a:p>
                <a:r>
                  <a:rPr lang="en-US">
                    <a:noFill/>
                  </a:rPr>
                  <a:t> </a:t>
                </a:r>
              </a:p>
            </p:txBody>
          </p:sp>
        </mc:Fallback>
      </mc:AlternateContent>
      <p:sp>
        <p:nvSpPr>
          <p:cNvPr id="5" name="4 CuadroTexto"/>
          <p:cNvSpPr txBox="1"/>
          <p:nvPr/>
        </p:nvSpPr>
        <p:spPr>
          <a:xfrm>
            <a:off x="286813" y="121117"/>
            <a:ext cx="3744416" cy="461665"/>
          </a:xfrm>
          <a:prstGeom prst="rect">
            <a:avLst/>
          </a:prstGeom>
          <a:noFill/>
        </p:spPr>
        <p:txBody>
          <a:bodyPr wrap="square" rtlCol="0">
            <a:spAutoFit/>
          </a:bodyPr>
          <a:lstStyle/>
          <a:p>
            <a:pPr marL="0" lvl="1"/>
            <a:r>
              <a:rPr lang="es-ES" sz="2400" b="1" dirty="0">
                <a:latin typeface="Times New Roman" panose="02020603050405020304" pitchFamily="18" charset="0"/>
                <a:cs typeface="Times New Roman" panose="02020603050405020304" pitchFamily="18" charset="0"/>
              </a:rPr>
              <a:t>Determinación de la Escala </a:t>
            </a:r>
            <a:endParaRPr lang="es-EC" sz="240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330432" y="683404"/>
            <a:ext cx="1842798" cy="369332"/>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Normativa IGM</a:t>
            </a:r>
            <a:endParaRPr lang="en-US" b="1" u="sng"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286813" y="3148628"/>
            <a:ext cx="4700401" cy="369332"/>
          </a:xfrm>
          <a:prstGeom prst="rect">
            <a:avLst/>
          </a:prstGeom>
          <a:noFill/>
        </p:spPr>
        <p:txBody>
          <a:bodyPr wrap="square" rtlCol="0">
            <a:spAutoFit/>
          </a:bodyPr>
          <a:lstStyle/>
          <a:p>
            <a:r>
              <a:rPr lang="en-US" b="1" u="sng" dirty="0" err="1" smtClean="0">
                <a:latin typeface="Times New Roman" panose="02020603050405020304" pitchFamily="18" charset="0"/>
                <a:cs typeface="Times New Roman" panose="02020603050405020304" pitchFamily="18" charset="0"/>
              </a:rPr>
              <a:t>Estándares</a:t>
            </a:r>
            <a:r>
              <a:rPr lang="en-US" b="1" u="sng" dirty="0" smtClean="0">
                <a:latin typeface="Times New Roman" panose="02020603050405020304" pitchFamily="18" charset="0"/>
                <a:cs typeface="Times New Roman" panose="02020603050405020304" pitchFamily="18" charset="0"/>
              </a:rPr>
              <a:t> de </a:t>
            </a:r>
            <a:r>
              <a:rPr lang="en-US" b="1" u="sng" dirty="0" err="1" smtClean="0">
                <a:latin typeface="Times New Roman" panose="02020603050405020304" pitchFamily="18" charset="0"/>
                <a:cs typeface="Times New Roman" panose="02020603050405020304" pitchFamily="18" charset="0"/>
              </a:rPr>
              <a:t>Precisión</a:t>
            </a:r>
            <a:r>
              <a:rPr lang="en-US" b="1" u="sng" dirty="0" smtClean="0">
                <a:latin typeface="Times New Roman" panose="02020603050405020304" pitchFamily="18" charset="0"/>
                <a:cs typeface="Times New Roman" panose="02020603050405020304" pitchFamily="18" charset="0"/>
              </a:rPr>
              <a:t> Horizontal ASPRS</a:t>
            </a:r>
            <a:endParaRPr lang="en-US" b="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7 Rectángulo"/>
              <p:cNvSpPr/>
              <p:nvPr/>
            </p:nvSpPr>
            <p:spPr>
              <a:xfrm>
                <a:off x="704528" y="4509120"/>
                <a:ext cx="4953000" cy="200824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sz="1600" b="1" i="1" smtClean="0">
                              <a:latin typeface="Cambria Math" panose="02040503050406030204" pitchFamily="18" charset="0"/>
                            </a:rPr>
                          </m:ctrlPr>
                        </m:sSubPr>
                        <m:e>
                          <m:r>
                            <a:rPr lang="es-EC" sz="1600" b="1" i="1">
                              <a:latin typeface="Cambria Math"/>
                            </a:rPr>
                            <m:t>𝑹𝑴𝑺𝑬</m:t>
                          </m:r>
                        </m:e>
                        <m:sub>
                          <m:r>
                            <a:rPr lang="es-EC" sz="1600" b="1" i="1">
                              <a:latin typeface="Cambria Math"/>
                            </a:rPr>
                            <m:t>𝒙</m:t>
                          </m:r>
                        </m:sub>
                      </m:sSub>
                      <m:r>
                        <a:rPr lang="es-EC" sz="1600" b="1" i="1">
                          <a:latin typeface="Cambria Math"/>
                        </a:rPr>
                        <m:t>=</m:t>
                      </m:r>
                      <m:rad>
                        <m:radPr>
                          <m:degHide m:val="on"/>
                          <m:ctrlPr>
                            <a:rPr lang="es-EC" sz="1600" b="1" i="1">
                              <a:latin typeface="Cambria Math" panose="02040503050406030204" pitchFamily="18" charset="0"/>
                            </a:rPr>
                          </m:ctrlPr>
                        </m:radPr>
                        <m:deg/>
                        <m:e>
                          <m:f>
                            <m:fPr>
                              <m:ctrlPr>
                                <a:rPr lang="es-EC" sz="1600" b="1" i="1">
                                  <a:latin typeface="Cambria Math" panose="02040503050406030204" pitchFamily="18" charset="0"/>
                                </a:rPr>
                              </m:ctrlPr>
                            </m:fPr>
                            <m:num>
                              <m:r>
                                <a:rPr lang="es-EC" sz="1600" b="1" i="1">
                                  <a:latin typeface="Cambria Math"/>
                                </a:rPr>
                                <m:t>𝟏</m:t>
                              </m:r>
                            </m:num>
                            <m:den>
                              <m:r>
                                <a:rPr lang="es-EC" sz="1600" b="1" i="1">
                                  <a:latin typeface="Cambria Math"/>
                                </a:rPr>
                                <m:t>𝒏</m:t>
                              </m:r>
                            </m:den>
                          </m:f>
                          <m:nary>
                            <m:naryPr>
                              <m:chr m:val="∑"/>
                              <m:grow m:val="on"/>
                              <m:ctrlPr>
                                <a:rPr lang="es-EC" sz="1600" b="1" i="1">
                                  <a:latin typeface="Cambria Math" panose="02040503050406030204" pitchFamily="18" charset="0"/>
                                </a:rPr>
                              </m:ctrlPr>
                            </m:naryPr>
                            <m:sub>
                              <m:r>
                                <a:rPr lang="es-EC" sz="1600" b="1" i="1">
                                  <a:latin typeface="Cambria Math"/>
                                </a:rPr>
                                <m:t>𝒊</m:t>
                              </m:r>
                              <m:r>
                                <a:rPr lang="es-EC" sz="1600" b="1" i="1">
                                  <a:latin typeface="Cambria Math"/>
                                </a:rPr>
                                <m:t>=</m:t>
                              </m:r>
                              <m:r>
                                <a:rPr lang="es-EC" sz="1600" b="1" i="1">
                                  <a:latin typeface="Cambria Math"/>
                                </a:rPr>
                                <m:t>𝟏</m:t>
                              </m:r>
                            </m:sub>
                            <m:sup>
                              <m:r>
                                <a:rPr lang="es-EC" sz="1600" b="1" i="1">
                                  <a:latin typeface="Cambria Math"/>
                                </a:rPr>
                                <m:t>𝒏</m:t>
                              </m:r>
                            </m:sup>
                            <m:e>
                              <m:sSup>
                                <m:sSupPr>
                                  <m:ctrlPr>
                                    <a:rPr lang="es-EC" sz="1600" b="1" i="1">
                                      <a:latin typeface="Cambria Math" panose="02040503050406030204" pitchFamily="18" charset="0"/>
                                    </a:rPr>
                                  </m:ctrlPr>
                                </m:sSupPr>
                                <m:e>
                                  <m:r>
                                    <a:rPr lang="es-EC" sz="1600" b="1" i="1">
                                      <a:latin typeface="Cambria Math"/>
                                    </a:rPr>
                                    <m:t>(</m:t>
                                  </m:r>
                                  <m:sSub>
                                    <m:sSubPr>
                                      <m:ctrlPr>
                                        <a:rPr lang="es-EC" sz="1600" b="1" i="1">
                                          <a:latin typeface="Cambria Math" panose="02040503050406030204" pitchFamily="18" charset="0"/>
                                        </a:rPr>
                                      </m:ctrlPr>
                                    </m:sSubPr>
                                    <m:e>
                                      <m:r>
                                        <a:rPr lang="es-EC" sz="1600" b="1" i="1">
                                          <a:latin typeface="Cambria Math"/>
                                        </a:rPr>
                                        <m:t>𝒙</m:t>
                                      </m:r>
                                    </m:e>
                                    <m:sub>
                                      <m:r>
                                        <a:rPr lang="es-EC" sz="1600" b="1" i="1">
                                          <a:latin typeface="Cambria Math"/>
                                        </a:rPr>
                                        <m:t>𝒊</m:t>
                                      </m:r>
                                      <m:r>
                                        <a:rPr lang="es-EC" sz="1600" b="1" i="1">
                                          <a:latin typeface="Cambria Math"/>
                                        </a:rPr>
                                        <m:t>(</m:t>
                                      </m:r>
                                      <m:r>
                                        <a:rPr lang="es-EC" sz="1600" b="1" i="1">
                                          <a:latin typeface="Cambria Math"/>
                                        </a:rPr>
                                        <m:t>𝒓𝒆𝒂𝒍</m:t>
                                      </m:r>
                                      <m:r>
                                        <a:rPr lang="es-EC" sz="1600" b="1" i="1">
                                          <a:latin typeface="Cambria Math"/>
                                        </a:rPr>
                                        <m:t>)</m:t>
                                      </m:r>
                                    </m:sub>
                                  </m:sSub>
                                  <m:r>
                                    <a:rPr lang="es-EC" sz="1600" b="1" i="1">
                                      <a:latin typeface="Cambria Math"/>
                                    </a:rPr>
                                    <m:t>−</m:t>
                                  </m:r>
                                  <m:sSub>
                                    <m:sSubPr>
                                      <m:ctrlPr>
                                        <a:rPr lang="es-EC" sz="1600" b="1" i="1">
                                          <a:latin typeface="Cambria Math" panose="02040503050406030204" pitchFamily="18" charset="0"/>
                                        </a:rPr>
                                      </m:ctrlPr>
                                    </m:sSubPr>
                                    <m:e>
                                      <m:r>
                                        <a:rPr lang="es-EC" sz="1600" b="1" i="1">
                                          <a:latin typeface="Cambria Math"/>
                                        </a:rPr>
                                        <m:t>𝒙</m:t>
                                      </m:r>
                                    </m:e>
                                    <m:sub>
                                      <m:r>
                                        <a:rPr lang="es-EC" sz="1600" b="1" i="1">
                                          <a:latin typeface="Cambria Math"/>
                                        </a:rPr>
                                        <m:t>𝒊</m:t>
                                      </m:r>
                                      <m:r>
                                        <a:rPr lang="es-EC" sz="1600" b="1" i="1">
                                          <a:latin typeface="Cambria Math"/>
                                        </a:rPr>
                                        <m:t>(</m:t>
                                      </m:r>
                                      <m:r>
                                        <a:rPr lang="es-EC" sz="1600" b="1" i="1">
                                          <a:latin typeface="Cambria Math"/>
                                        </a:rPr>
                                        <m:t>𝒑𝒓𝒆𝒅𝒊𝒄𝒉𝒐</m:t>
                                      </m:r>
                                      <m:r>
                                        <a:rPr lang="es-EC" sz="1600" b="1" i="1">
                                          <a:latin typeface="Cambria Math"/>
                                        </a:rPr>
                                        <m:t>)</m:t>
                                      </m:r>
                                    </m:sub>
                                  </m:sSub>
                                  <m:r>
                                    <a:rPr lang="es-EC" sz="1600" b="1" i="1">
                                      <a:latin typeface="Cambria Math"/>
                                    </a:rPr>
                                    <m:t>)</m:t>
                                  </m:r>
                                </m:e>
                                <m:sup>
                                  <m:r>
                                    <a:rPr lang="es-EC" sz="1600" b="1" i="1">
                                      <a:latin typeface="Cambria Math"/>
                                    </a:rPr>
                                    <m:t>𝟐</m:t>
                                  </m:r>
                                </m:sup>
                              </m:sSup>
                            </m:e>
                          </m:nary>
                        </m:e>
                      </m:rad>
                    </m:oMath>
                  </m:oMathPara>
                </a14:m>
                <a:endParaRPr lang="es-EC" sz="1600" dirty="0"/>
              </a:p>
              <a:p>
                <a:pPr/>
                <a14:m>
                  <m:oMathPara xmlns:m="http://schemas.openxmlformats.org/officeDocument/2006/math">
                    <m:oMathParaPr>
                      <m:jc m:val="centerGroup"/>
                    </m:oMathParaPr>
                    <m:oMath xmlns:m="http://schemas.openxmlformats.org/officeDocument/2006/math">
                      <m:sSub>
                        <m:sSubPr>
                          <m:ctrlPr>
                            <a:rPr lang="es-EC" sz="1600" b="1" i="1">
                              <a:latin typeface="Cambria Math" panose="02040503050406030204" pitchFamily="18" charset="0"/>
                            </a:rPr>
                          </m:ctrlPr>
                        </m:sSubPr>
                        <m:e>
                          <m:r>
                            <a:rPr lang="es-EC" sz="1600" b="1" i="1">
                              <a:latin typeface="Cambria Math"/>
                            </a:rPr>
                            <m:t>𝑹𝑴𝑺𝑬</m:t>
                          </m:r>
                        </m:e>
                        <m:sub>
                          <m:r>
                            <a:rPr lang="es-EC" sz="1600" b="1" i="1">
                              <a:latin typeface="Cambria Math"/>
                            </a:rPr>
                            <m:t>𝒚</m:t>
                          </m:r>
                        </m:sub>
                      </m:sSub>
                      <m:r>
                        <a:rPr lang="es-EC" sz="1600" b="1" i="1">
                          <a:latin typeface="Cambria Math"/>
                        </a:rPr>
                        <m:t>=</m:t>
                      </m:r>
                      <m:rad>
                        <m:radPr>
                          <m:degHide m:val="on"/>
                          <m:ctrlPr>
                            <a:rPr lang="es-EC" sz="1600" b="1" i="1">
                              <a:latin typeface="Cambria Math" panose="02040503050406030204" pitchFamily="18" charset="0"/>
                            </a:rPr>
                          </m:ctrlPr>
                        </m:radPr>
                        <m:deg/>
                        <m:e>
                          <m:f>
                            <m:fPr>
                              <m:ctrlPr>
                                <a:rPr lang="es-EC" sz="1600" b="1" i="1">
                                  <a:latin typeface="Cambria Math" panose="02040503050406030204" pitchFamily="18" charset="0"/>
                                </a:rPr>
                              </m:ctrlPr>
                            </m:fPr>
                            <m:num>
                              <m:r>
                                <a:rPr lang="es-EC" sz="1600" b="1" i="1">
                                  <a:latin typeface="Cambria Math"/>
                                </a:rPr>
                                <m:t>𝟏</m:t>
                              </m:r>
                            </m:num>
                            <m:den>
                              <m:r>
                                <a:rPr lang="es-EC" sz="1600" b="1" i="1">
                                  <a:latin typeface="Cambria Math"/>
                                </a:rPr>
                                <m:t>𝒏</m:t>
                              </m:r>
                            </m:den>
                          </m:f>
                          <m:nary>
                            <m:naryPr>
                              <m:chr m:val="∑"/>
                              <m:grow m:val="on"/>
                              <m:ctrlPr>
                                <a:rPr lang="es-EC" sz="1600" b="1" i="1">
                                  <a:latin typeface="Cambria Math" panose="02040503050406030204" pitchFamily="18" charset="0"/>
                                </a:rPr>
                              </m:ctrlPr>
                            </m:naryPr>
                            <m:sub>
                              <m:r>
                                <a:rPr lang="es-EC" sz="1600" b="1" i="1">
                                  <a:latin typeface="Cambria Math"/>
                                </a:rPr>
                                <m:t>𝒊</m:t>
                              </m:r>
                              <m:r>
                                <a:rPr lang="es-EC" sz="1600" b="1" i="1">
                                  <a:latin typeface="Cambria Math"/>
                                </a:rPr>
                                <m:t>=</m:t>
                              </m:r>
                              <m:r>
                                <a:rPr lang="es-EC" sz="1600" b="1" i="1">
                                  <a:latin typeface="Cambria Math"/>
                                </a:rPr>
                                <m:t>𝟏</m:t>
                              </m:r>
                            </m:sub>
                            <m:sup>
                              <m:r>
                                <a:rPr lang="es-EC" sz="1600" b="1" i="1">
                                  <a:latin typeface="Cambria Math"/>
                                </a:rPr>
                                <m:t>𝒏</m:t>
                              </m:r>
                            </m:sup>
                            <m:e>
                              <m:sSup>
                                <m:sSupPr>
                                  <m:ctrlPr>
                                    <a:rPr lang="es-EC" sz="1600" b="1" i="1">
                                      <a:latin typeface="Cambria Math" panose="02040503050406030204" pitchFamily="18" charset="0"/>
                                    </a:rPr>
                                  </m:ctrlPr>
                                </m:sSupPr>
                                <m:e>
                                  <m:r>
                                    <a:rPr lang="es-EC" sz="1600" b="1" i="1">
                                      <a:latin typeface="Cambria Math"/>
                                    </a:rPr>
                                    <m:t>(</m:t>
                                  </m:r>
                                  <m:sSub>
                                    <m:sSubPr>
                                      <m:ctrlPr>
                                        <a:rPr lang="es-EC" sz="1600" b="1" i="1">
                                          <a:latin typeface="Cambria Math" panose="02040503050406030204" pitchFamily="18" charset="0"/>
                                        </a:rPr>
                                      </m:ctrlPr>
                                    </m:sSubPr>
                                    <m:e>
                                      <m:r>
                                        <a:rPr lang="es-EC" sz="1600" b="1" i="1">
                                          <a:latin typeface="Cambria Math"/>
                                        </a:rPr>
                                        <m:t>𝒚</m:t>
                                      </m:r>
                                    </m:e>
                                    <m:sub>
                                      <m:r>
                                        <a:rPr lang="es-EC" sz="1600" b="1" i="1">
                                          <a:latin typeface="Cambria Math"/>
                                        </a:rPr>
                                        <m:t>𝒊</m:t>
                                      </m:r>
                                      <m:r>
                                        <a:rPr lang="es-EC" sz="1600" b="1" i="1">
                                          <a:latin typeface="Cambria Math"/>
                                        </a:rPr>
                                        <m:t>(</m:t>
                                      </m:r>
                                      <m:r>
                                        <a:rPr lang="es-EC" sz="1600" b="1" i="1">
                                          <a:latin typeface="Cambria Math"/>
                                        </a:rPr>
                                        <m:t>𝒓𝒆𝒂𝒍</m:t>
                                      </m:r>
                                      <m:r>
                                        <a:rPr lang="es-EC" sz="1600" b="1" i="1">
                                          <a:latin typeface="Cambria Math"/>
                                        </a:rPr>
                                        <m:t>)</m:t>
                                      </m:r>
                                    </m:sub>
                                  </m:sSub>
                                  <m:r>
                                    <a:rPr lang="es-EC" sz="1600" b="1" i="1">
                                      <a:latin typeface="Cambria Math"/>
                                    </a:rPr>
                                    <m:t>−</m:t>
                                  </m:r>
                                  <m:sSub>
                                    <m:sSubPr>
                                      <m:ctrlPr>
                                        <a:rPr lang="es-EC" sz="1600" b="1" i="1">
                                          <a:latin typeface="Cambria Math" panose="02040503050406030204" pitchFamily="18" charset="0"/>
                                        </a:rPr>
                                      </m:ctrlPr>
                                    </m:sSubPr>
                                    <m:e>
                                      <m:r>
                                        <a:rPr lang="es-EC" sz="1600" b="1" i="1">
                                          <a:latin typeface="Cambria Math"/>
                                        </a:rPr>
                                        <m:t>𝒚</m:t>
                                      </m:r>
                                    </m:e>
                                    <m:sub>
                                      <m:r>
                                        <a:rPr lang="es-EC" sz="1600" b="1" i="1">
                                          <a:latin typeface="Cambria Math"/>
                                        </a:rPr>
                                        <m:t>𝒊</m:t>
                                      </m:r>
                                      <m:r>
                                        <a:rPr lang="es-EC" sz="1600" b="1" i="1">
                                          <a:latin typeface="Cambria Math"/>
                                        </a:rPr>
                                        <m:t>(</m:t>
                                      </m:r>
                                      <m:r>
                                        <a:rPr lang="es-EC" sz="1600" b="1" i="1">
                                          <a:latin typeface="Cambria Math"/>
                                        </a:rPr>
                                        <m:t>𝒑𝒓𝒆𝒅𝒊𝒄𝒉𝒐</m:t>
                                      </m:r>
                                      <m:r>
                                        <a:rPr lang="es-EC" sz="1600" b="1" i="1">
                                          <a:latin typeface="Cambria Math"/>
                                        </a:rPr>
                                        <m:t>)</m:t>
                                      </m:r>
                                    </m:sub>
                                  </m:sSub>
                                  <m:r>
                                    <a:rPr lang="es-EC" sz="1600" b="1" i="1">
                                      <a:latin typeface="Cambria Math"/>
                                    </a:rPr>
                                    <m:t>)</m:t>
                                  </m:r>
                                </m:e>
                                <m:sup>
                                  <m:r>
                                    <a:rPr lang="es-EC" sz="1600" b="1" i="1">
                                      <a:latin typeface="Cambria Math"/>
                                    </a:rPr>
                                    <m:t>𝟐</m:t>
                                  </m:r>
                                </m:sup>
                              </m:sSup>
                            </m:e>
                          </m:nary>
                        </m:e>
                      </m:rad>
                    </m:oMath>
                  </m:oMathPara>
                </a14:m>
                <a:endParaRPr lang="es-EC" sz="1600" dirty="0"/>
              </a:p>
            </p:txBody>
          </p:sp>
        </mc:Choice>
        <mc:Fallback xmlns="">
          <p:sp>
            <p:nvSpPr>
              <p:cNvPr id="8" name="7 Rectángulo"/>
              <p:cNvSpPr>
                <a:spLocks noRot="1" noChangeAspect="1" noMove="1" noResize="1" noEditPoints="1" noAdjustHandles="1" noChangeArrowheads="1" noChangeShapeType="1" noTextEdit="1"/>
              </p:cNvSpPr>
              <p:nvPr/>
            </p:nvSpPr>
            <p:spPr>
              <a:xfrm>
                <a:off x="704528" y="4509120"/>
                <a:ext cx="4953000" cy="200824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8 CuadroTexto"/>
              <p:cNvSpPr txBox="1"/>
              <p:nvPr/>
            </p:nvSpPr>
            <p:spPr>
              <a:xfrm>
                <a:off x="5667823" y="5185234"/>
                <a:ext cx="3122458" cy="593432"/>
              </a:xfrm>
              <a:prstGeom prst="rect">
                <a:avLst/>
              </a:prstGeom>
              <a:noFill/>
            </p:spPr>
            <p:txBody>
              <a:bodyPr wrap="none" rtlCol="0">
                <a:spAutoFit/>
              </a:bodyPr>
              <a:lstStyle/>
              <a:p>
                <a:r>
                  <a:rPr lang="es-EC" sz="1600" b="1" dirty="0"/>
                  <a:t> </a:t>
                </a:r>
                <a14:m>
                  <m:oMath xmlns:m="http://schemas.openxmlformats.org/officeDocument/2006/math">
                    <m:sSub>
                      <m:sSubPr>
                        <m:ctrlPr>
                          <a:rPr lang="es-EC" sz="1600" b="1" i="1">
                            <a:latin typeface="Cambria Math" panose="02040503050406030204" pitchFamily="18" charset="0"/>
                          </a:rPr>
                        </m:ctrlPr>
                      </m:sSubPr>
                      <m:e>
                        <m:r>
                          <a:rPr lang="es-EC" sz="1600" b="1" i="1">
                            <a:latin typeface="Cambria Math"/>
                          </a:rPr>
                          <m:t>𝑹𝑴𝑺𝑬</m:t>
                        </m:r>
                      </m:e>
                      <m:sub>
                        <m:r>
                          <a:rPr lang="es-EC" sz="1600" b="1" i="1">
                            <a:latin typeface="Cambria Math"/>
                          </a:rPr>
                          <m:t>𝒓</m:t>
                        </m:r>
                      </m:sub>
                    </m:sSub>
                    <m:r>
                      <a:rPr lang="es-EC" sz="1600" b="1" i="1">
                        <a:latin typeface="Cambria Math"/>
                      </a:rPr>
                      <m:t>=</m:t>
                    </m:r>
                    <m:rad>
                      <m:radPr>
                        <m:degHide m:val="on"/>
                        <m:ctrlPr>
                          <a:rPr lang="es-EC" sz="1600" b="1" i="1">
                            <a:latin typeface="Cambria Math" panose="02040503050406030204" pitchFamily="18" charset="0"/>
                          </a:rPr>
                        </m:ctrlPr>
                      </m:radPr>
                      <m:deg/>
                      <m:e>
                        <m:sSup>
                          <m:sSupPr>
                            <m:ctrlPr>
                              <a:rPr lang="es-EC" sz="1600" b="1" i="1">
                                <a:latin typeface="Cambria Math" panose="02040503050406030204" pitchFamily="18" charset="0"/>
                              </a:rPr>
                            </m:ctrlPr>
                          </m:sSupPr>
                          <m:e>
                            <m:sSub>
                              <m:sSubPr>
                                <m:ctrlPr>
                                  <a:rPr lang="es-EC" sz="1600" b="1" i="1">
                                    <a:latin typeface="Cambria Math" panose="02040503050406030204" pitchFamily="18" charset="0"/>
                                  </a:rPr>
                                </m:ctrlPr>
                              </m:sSubPr>
                              <m:e>
                                <m:r>
                                  <a:rPr lang="es-EC" sz="1600" b="1" i="1">
                                    <a:latin typeface="Cambria Math"/>
                                  </a:rPr>
                                  <m:t>𝑹𝑴𝑺𝑬</m:t>
                                </m:r>
                              </m:e>
                              <m:sub>
                                <m:r>
                                  <a:rPr lang="es-EC" sz="1600" b="1" i="1">
                                    <a:latin typeface="Cambria Math"/>
                                  </a:rPr>
                                  <m:t>𝒙</m:t>
                                </m:r>
                              </m:sub>
                            </m:sSub>
                          </m:e>
                          <m:sup>
                            <m:r>
                              <a:rPr lang="es-EC" sz="1600" b="1" i="1">
                                <a:latin typeface="Cambria Math"/>
                              </a:rPr>
                              <m:t>𝟐</m:t>
                            </m:r>
                          </m:sup>
                        </m:sSup>
                        <m:r>
                          <a:rPr lang="es-EC" sz="1600" b="1">
                            <a:latin typeface="Cambria Math"/>
                          </a:rPr>
                          <m:t>+</m:t>
                        </m:r>
                        <m:sSup>
                          <m:sSupPr>
                            <m:ctrlPr>
                              <a:rPr lang="es-EC" sz="1600" b="1" i="1">
                                <a:latin typeface="Cambria Math" panose="02040503050406030204" pitchFamily="18" charset="0"/>
                              </a:rPr>
                            </m:ctrlPr>
                          </m:sSupPr>
                          <m:e>
                            <m:sSub>
                              <m:sSubPr>
                                <m:ctrlPr>
                                  <a:rPr lang="es-EC" sz="1600" b="1" i="1">
                                    <a:latin typeface="Cambria Math" panose="02040503050406030204" pitchFamily="18" charset="0"/>
                                  </a:rPr>
                                </m:ctrlPr>
                              </m:sSubPr>
                              <m:e>
                                <m:r>
                                  <a:rPr lang="es-EC" sz="1600" b="1" i="1">
                                    <a:latin typeface="Cambria Math"/>
                                  </a:rPr>
                                  <m:t>𝑹𝑴𝑺𝑬</m:t>
                                </m:r>
                              </m:e>
                              <m:sub>
                                <m:r>
                                  <a:rPr lang="es-EC" sz="1600" b="1" i="1">
                                    <a:latin typeface="Cambria Math"/>
                                  </a:rPr>
                                  <m:t>𝒚</m:t>
                                </m:r>
                              </m:sub>
                            </m:sSub>
                          </m:e>
                          <m:sup>
                            <m:r>
                              <a:rPr lang="es-EC" sz="1600" b="1" i="1">
                                <a:latin typeface="Cambria Math"/>
                              </a:rPr>
                              <m:t>𝟐</m:t>
                            </m:r>
                          </m:sup>
                        </m:sSup>
                      </m:e>
                    </m:rad>
                  </m:oMath>
                </a14:m>
                <a:endParaRPr lang="en-US" sz="1600" dirty="0"/>
              </a:p>
            </p:txBody>
          </p:sp>
        </mc:Choice>
        <mc:Fallback xmlns="">
          <p:sp>
            <p:nvSpPr>
              <p:cNvPr id="9" name="8 CuadroTexto"/>
              <p:cNvSpPr txBox="1">
                <a:spLocks noRot="1" noChangeAspect="1" noMove="1" noResize="1" noEditPoints="1" noAdjustHandles="1" noChangeArrowheads="1" noChangeShapeType="1" noTextEdit="1"/>
              </p:cNvSpPr>
              <p:nvPr/>
            </p:nvSpPr>
            <p:spPr>
              <a:xfrm>
                <a:off x="5667823" y="5185234"/>
                <a:ext cx="3122458" cy="593432"/>
              </a:xfrm>
              <a:prstGeom prst="rect">
                <a:avLst/>
              </a:prstGeom>
              <a:blipFill rotWithShape="1">
                <a:blip r:embed="rId5"/>
                <a:stretch>
                  <a:fillRect/>
                </a:stretch>
              </a:blipFill>
            </p:spPr>
            <p:txBody>
              <a:bodyPr/>
              <a:lstStyle/>
              <a:p>
                <a:r>
                  <a:rPr lang="en-US">
                    <a:noFill/>
                  </a:rPr>
                  <a:t> </a:t>
                </a:r>
              </a:p>
            </p:txBody>
          </p:sp>
        </mc:Fallback>
      </mc:AlternateContent>
      <p:sp>
        <p:nvSpPr>
          <p:cNvPr id="10" name="9 Rectángulo"/>
          <p:cNvSpPr/>
          <p:nvPr/>
        </p:nvSpPr>
        <p:spPr>
          <a:xfrm>
            <a:off x="488504" y="3678123"/>
            <a:ext cx="8658962" cy="830997"/>
          </a:xfrm>
          <a:prstGeom prst="rect">
            <a:avLst/>
          </a:prstGeom>
        </p:spPr>
        <p:txBody>
          <a:bodyPr wrap="square">
            <a:spAutoFit/>
          </a:bodyPr>
          <a:lstStyle/>
          <a:p>
            <a:pPr algn="just"/>
            <a:r>
              <a:rPr lang="es-EC" sz="1600" dirty="0">
                <a:latin typeface="Times New Roman" pitchFamily="18" charset="0"/>
                <a:cs typeface="Times New Roman" pitchFamily="18" charset="0"/>
              </a:rPr>
              <a:t>La ASPRS (2013) determina un valor de 0.0125 que se obtiene a partir del 1,25% del factor de escala, que es el recíproco de la relación utilizada para determinar la escala del mapa, es decir, de este valor se obtiene la precisión o la escala de las diferentes clases de datos en control horizontal </a:t>
            </a:r>
            <a:r>
              <a:rPr lang="es-ES" sz="1600" dirty="0">
                <a:latin typeface="Times New Roman" pitchFamily="18" charset="0"/>
                <a:cs typeface="Times New Roman" pitchFamily="18" charset="0"/>
              </a:rPr>
              <a:t>(ASPRS, 2013)</a:t>
            </a:r>
            <a:r>
              <a:rPr lang="es-EC" sz="1600" dirty="0">
                <a:latin typeface="Times New Roman" pitchFamily="18" charset="0"/>
                <a:cs typeface="Times New Roman" pitchFamily="18" charset="0"/>
              </a:rPr>
              <a:t>. </a:t>
            </a:r>
          </a:p>
        </p:txBody>
      </p:sp>
      <p:sp>
        <p:nvSpPr>
          <p:cNvPr id="11" name="Pentágono 10"/>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2" descr="http://mercadotecnia.espe.edu.ec/wp-content/uploads/tmp/LOGO-PRINCIPAL-ESP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19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3397992"/>
              </p:ext>
            </p:extLst>
          </p:nvPr>
        </p:nvGraphicFramePr>
        <p:xfrm>
          <a:off x="2720752" y="741202"/>
          <a:ext cx="3822425" cy="1440160"/>
        </p:xfrm>
        <a:graphic>
          <a:graphicData uri="http://schemas.openxmlformats.org/drawingml/2006/table">
            <a:tbl>
              <a:tblPr firstRow="1" firstCol="1" bandRow="1">
                <a:tableStyleId>{3B4B98B0-60AC-42C2-AFA5-B58CD77FA1E5}</a:tableStyleId>
              </a:tblPr>
              <a:tblGrid>
                <a:gridCol w="1220961"/>
                <a:gridCol w="1272578"/>
                <a:gridCol w="1328886"/>
              </a:tblGrid>
              <a:tr h="358202">
                <a:tc>
                  <a:txBody>
                    <a:bodyPr/>
                    <a:lstStyle/>
                    <a:p>
                      <a:pPr>
                        <a:lnSpc>
                          <a:spcPct val="115000"/>
                        </a:lnSpc>
                        <a:spcAft>
                          <a:spcPts val="0"/>
                        </a:spcAft>
                      </a:pPr>
                      <a:r>
                        <a:rPr lang="es-ES" sz="1600" dirty="0">
                          <a:effectLst/>
                          <a:latin typeface="Times New Roman" panose="02020603050405020304" pitchFamily="18" charset="0"/>
                          <a:cs typeface="Times New Roman" panose="02020603050405020304" pitchFamily="18" charset="0"/>
                        </a:rPr>
                        <a:t> </a:t>
                      </a:r>
                      <a:endParaRPr lang="es-EC" sz="1600" dirty="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metros</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centímetros</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r>
              <a:tr h="358202">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RSME</a:t>
                      </a:r>
                      <a:r>
                        <a:rPr lang="en-US" sz="1600" baseline="-25000">
                          <a:effectLst/>
                          <a:latin typeface="Times New Roman" panose="02020603050405020304" pitchFamily="18" charset="0"/>
                          <a:cs typeface="Times New Roman" panose="02020603050405020304" pitchFamily="18" charset="0"/>
                        </a:rPr>
                        <a:t>Este</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0.4288</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42.8811</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r>
              <a:tr h="361878">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RSME</a:t>
                      </a:r>
                      <a:r>
                        <a:rPr lang="en-US" sz="1600" baseline="-25000">
                          <a:effectLst/>
                          <a:latin typeface="Times New Roman" panose="02020603050405020304" pitchFamily="18" charset="0"/>
                          <a:cs typeface="Times New Roman" panose="02020603050405020304" pitchFamily="18" charset="0"/>
                        </a:rPr>
                        <a:t>Norte</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0.4399</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43.9907</a:t>
                      </a:r>
                      <a:endParaRPr lang="es-EC" sz="1600" dirty="0">
                        <a:solidFill>
                          <a:srgbClr val="5F497A"/>
                        </a:solidFill>
                        <a:effectLst/>
                        <a:latin typeface="Times New Roman" pitchFamily="18" charset="0"/>
                        <a:ea typeface="Times New Roman"/>
                        <a:cs typeface="Times New Roman" pitchFamily="18" charset="0"/>
                      </a:endParaRPr>
                    </a:p>
                  </a:txBody>
                  <a:tcPr marL="74295" marR="74295" marT="0" marB="0"/>
                </a:tc>
              </a:tr>
              <a:tr h="361878">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RSME</a:t>
                      </a:r>
                      <a:r>
                        <a:rPr lang="en-US" sz="1600" baseline="-25000">
                          <a:effectLst/>
                          <a:latin typeface="Times New Roman" panose="02020603050405020304" pitchFamily="18" charset="0"/>
                          <a:cs typeface="Times New Roman" panose="02020603050405020304" pitchFamily="18" charset="0"/>
                        </a:rPr>
                        <a:t>Total</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0.6143</a:t>
                      </a:r>
                      <a:endParaRPr lang="es-EC" sz="1600">
                        <a:solidFill>
                          <a:srgbClr val="5F497A"/>
                        </a:solidFill>
                        <a:effectLst/>
                        <a:latin typeface="Times New Roman" pitchFamily="18" charset="0"/>
                        <a:ea typeface="Times New Roman"/>
                        <a:cs typeface="Times New Roman" pitchFamily="18" charset="0"/>
                      </a:endParaRPr>
                    </a:p>
                  </a:txBody>
                  <a:tcPr marL="74295" marR="74295" marT="0" marB="0"/>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61.4327</a:t>
                      </a:r>
                      <a:endParaRPr lang="es-EC" sz="1600" dirty="0">
                        <a:solidFill>
                          <a:srgbClr val="5F497A"/>
                        </a:solidFill>
                        <a:effectLst/>
                        <a:latin typeface="Times New Roman" pitchFamily="18" charset="0"/>
                        <a:ea typeface="Times New Roman"/>
                        <a:cs typeface="Times New Roman" pitchFamily="18" charset="0"/>
                      </a:endParaRPr>
                    </a:p>
                  </a:txBody>
                  <a:tcPr marL="74295" marR="74295" marT="0" marB="0"/>
                </a:tc>
              </a:tr>
            </a:tbl>
          </a:graphicData>
        </a:graphic>
      </p:graphicFrame>
      <p:sp>
        <p:nvSpPr>
          <p:cNvPr id="3" name="2 Rectángulo"/>
          <p:cNvSpPr/>
          <p:nvPr/>
        </p:nvSpPr>
        <p:spPr>
          <a:xfrm>
            <a:off x="3359823" y="404664"/>
            <a:ext cx="2718302" cy="307777"/>
          </a:xfrm>
          <a:prstGeom prst="rect">
            <a:avLst/>
          </a:prstGeom>
        </p:spPr>
        <p:txBody>
          <a:bodyPr wrap="square">
            <a:spAutoFit/>
          </a:bodyPr>
          <a:lstStyle/>
          <a:p>
            <a:r>
              <a:rPr lang="es-EC" sz="1400" b="1" dirty="0">
                <a:latin typeface="Times New Roman" panose="02020603050405020304" pitchFamily="18" charset="0"/>
                <a:cs typeface="Times New Roman" panose="02020603050405020304" pitchFamily="18" charset="0"/>
              </a:rPr>
              <a:t>Tabla 12 </a:t>
            </a:r>
            <a:r>
              <a:rPr lang="es-EC" sz="1400" b="1" dirty="0" smtClean="0">
                <a:latin typeface="Times New Roman" panose="02020603050405020304" pitchFamily="18" charset="0"/>
                <a:cs typeface="Times New Roman" panose="02020603050405020304" pitchFamily="18" charset="0"/>
              </a:rPr>
              <a:t> Cálculo </a:t>
            </a:r>
            <a:r>
              <a:rPr lang="es-EC" sz="1400" b="1" dirty="0">
                <a:latin typeface="Times New Roman" panose="02020603050405020304" pitchFamily="18" charset="0"/>
                <a:cs typeface="Times New Roman" panose="02020603050405020304" pitchFamily="18" charset="0"/>
              </a:rPr>
              <a:t>del RMSE</a:t>
            </a:r>
          </a:p>
        </p:txBody>
      </p:sp>
      <mc:AlternateContent xmlns:mc="http://schemas.openxmlformats.org/markup-compatibility/2006" xmlns:a14="http://schemas.microsoft.com/office/drawing/2010/main">
        <mc:Choice Requires="a14">
          <p:sp>
            <p:nvSpPr>
              <p:cNvPr id="4" name="3 Rectángulo"/>
              <p:cNvSpPr/>
              <p:nvPr/>
            </p:nvSpPr>
            <p:spPr>
              <a:xfrm>
                <a:off x="1244040" y="2929903"/>
                <a:ext cx="7254806" cy="1691232"/>
              </a:xfrm>
              <a:prstGeom prst="rect">
                <a:avLst/>
              </a:prstGeom>
            </p:spPr>
            <p:txBody>
              <a:bodyPr wrap="square">
                <a:spAutoFit/>
              </a:bodyPr>
              <a:lstStyle/>
              <a:p>
                <a:r>
                  <a:rPr lang="es-EC" sz="1600" dirty="0">
                    <a:latin typeface="Times New Roman" pitchFamily="18" charset="0"/>
                    <a:cs typeface="Times New Roman" pitchFamily="18" charset="0"/>
                  </a:rPr>
                  <a:t>De acuerdo con el RMSE obtenido en x y </a:t>
                </a:r>
                <a:r>
                  <a:rPr lang="es-EC" sz="1600" dirty="0" err="1">
                    <a:latin typeface="Times New Roman" pitchFamily="18" charset="0"/>
                    <a:cs typeface="Times New Roman" pitchFamily="18" charset="0"/>
                  </a:rPr>
                  <a:t>y</a:t>
                </a:r>
                <a:r>
                  <a:rPr lang="es-EC" sz="1600" dirty="0">
                    <a:latin typeface="Times New Roman" pitchFamily="18" charset="0"/>
                    <a:cs typeface="Times New Roman" pitchFamily="18" charset="0"/>
                  </a:rPr>
                  <a:t> se calcula la escala de trabajo</a:t>
                </a:r>
                <a:r>
                  <a:rPr lang="es-EC" sz="1600" dirty="0" smtClean="0">
                    <a:latin typeface="Times New Roman" pitchFamily="18" charset="0"/>
                    <a:cs typeface="Times New Roman" pitchFamily="18" charset="0"/>
                  </a:rPr>
                  <a:t>:</a:t>
                </a:r>
              </a:p>
              <a:p>
                <a:endParaRPr lang="es-EC" sz="1600"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EC" sz="1600" i="1">
                                      <a:latin typeface="Cambria Math"/>
                                    </a:rPr>
                                    <m:t>𝑅𝑀𝑆𝐸</m:t>
                                  </m:r>
                                </m:e>
                                <m:sub>
                                  <m:r>
                                    <a:rPr lang="es-EC" sz="1600" i="1">
                                      <a:latin typeface="Cambria Math"/>
                                    </a:rPr>
                                    <m:t>𝑥</m:t>
                                  </m:r>
                                  <m:r>
                                    <a:rPr lang="es-EC" sz="1600" i="1">
                                      <a:latin typeface="Cambria Math"/>
                                    </a:rPr>
                                    <m:t>  (</m:t>
                                  </m:r>
                                  <m:r>
                                    <a:rPr lang="es-EC" sz="1600" i="1">
                                      <a:latin typeface="Cambria Math"/>
                                    </a:rPr>
                                    <m:t>𝑐𝑚</m:t>
                                  </m:r>
                                  <m:r>
                                    <a:rPr lang="es-EC" sz="1600" i="1">
                                      <a:latin typeface="Cambria Math"/>
                                    </a:rPr>
                                    <m:t>)</m:t>
                                  </m:r>
                                </m:sub>
                              </m:sSub>
                            </m:num>
                            <m:den>
                              <m:r>
                                <a:rPr lang="es-EC" sz="1600">
                                  <a:latin typeface="Cambria Math"/>
                                </a:rPr>
                                <m:t>0</m:t>
                              </m:r>
                              <m:r>
                                <a:rPr lang="es-EC" sz="1600">
                                  <a:latin typeface="Cambria Math"/>
                                </a:rPr>
                                <m:t>.</m:t>
                              </m:r>
                              <m:r>
                                <a:rPr lang="es-EC" sz="1600">
                                  <a:latin typeface="Cambria Math"/>
                                </a:rPr>
                                <m:t>0125</m:t>
                              </m:r>
                            </m:den>
                          </m:f>
                        </m:e>
                      </m:d>
                      <m:r>
                        <a:rPr lang="es-EC" sz="1600">
                          <a:latin typeface="Cambria Math"/>
                        </a:rPr>
                        <m:t>=</m:t>
                      </m:r>
                      <m:f>
                        <m:fPr>
                          <m:ctrlPr>
                            <a:rPr lang="es-EC" sz="1600" i="1">
                              <a:latin typeface="Cambria Math" panose="02040503050406030204" pitchFamily="18" charset="0"/>
                            </a:rPr>
                          </m:ctrlPr>
                        </m:fPr>
                        <m:num>
                          <m:r>
                            <a:rPr lang="es-EC" sz="1600" i="1">
                              <a:latin typeface="Cambria Math"/>
                            </a:rPr>
                            <m:t>42</m:t>
                          </m:r>
                          <m:r>
                            <a:rPr lang="es-EC" sz="1600" i="1">
                              <a:latin typeface="Cambria Math"/>
                            </a:rPr>
                            <m:t>.</m:t>
                          </m:r>
                          <m:r>
                            <a:rPr lang="es-EC" sz="1600" i="1">
                              <a:latin typeface="Cambria Math"/>
                            </a:rPr>
                            <m:t>8811</m:t>
                          </m:r>
                        </m:num>
                        <m:den>
                          <m:r>
                            <a:rPr lang="es-EC" sz="1600">
                              <a:latin typeface="Cambria Math"/>
                            </a:rPr>
                            <m:t>0</m:t>
                          </m:r>
                          <m:r>
                            <a:rPr lang="es-EC" sz="1600">
                              <a:latin typeface="Cambria Math"/>
                            </a:rPr>
                            <m:t>.</m:t>
                          </m:r>
                          <m:r>
                            <a:rPr lang="es-EC" sz="1600">
                              <a:latin typeface="Cambria Math"/>
                            </a:rPr>
                            <m:t>0125</m:t>
                          </m:r>
                        </m:den>
                      </m:f>
                      <m:r>
                        <a:rPr lang="es-EC" sz="1600">
                          <a:latin typeface="Cambria Math"/>
                        </a:rPr>
                        <m:t>=</m:t>
                      </m:r>
                      <m:r>
                        <a:rPr lang="es-EC" sz="1600">
                          <a:latin typeface="Cambria Math"/>
                        </a:rPr>
                        <m:t>3430</m:t>
                      </m:r>
                      <m:r>
                        <a:rPr lang="es-EC" sz="1600">
                          <a:latin typeface="Cambria Math"/>
                        </a:rPr>
                        <m:t>.</m:t>
                      </m:r>
                      <m:r>
                        <a:rPr lang="es-EC" sz="1600">
                          <a:latin typeface="Cambria Math"/>
                        </a:rPr>
                        <m:t>49</m:t>
                      </m:r>
                    </m:oMath>
                  </m:oMathPara>
                </a14:m>
                <a:endParaRPr lang="es-EC" sz="1600"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EC" sz="1600" i="1">
                                      <a:latin typeface="Cambria Math"/>
                                    </a:rPr>
                                    <m:t>𝑅𝑀𝑆𝐸</m:t>
                                  </m:r>
                                </m:e>
                                <m:sub>
                                  <m:r>
                                    <a:rPr lang="es-EC" sz="1600" i="1">
                                      <a:latin typeface="Cambria Math"/>
                                    </a:rPr>
                                    <m:t>𝑦</m:t>
                                  </m:r>
                                  <m:r>
                                    <a:rPr lang="es-EC" sz="1600" i="1">
                                      <a:latin typeface="Cambria Math"/>
                                    </a:rPr>
                                    <m:t>  (</m:t>
                                  </m:r>
                                  <m:r>
                                    <a:rPr lang="es-EC" sz="1600" i="1">
                                      <a:latin typeface="Cambria Math"/>
                                    </a:rPr>
                                    <m:t>𝑐𝑚</m:t>
                                  </m:r>
                                  <m:r>
                                    <a:rPr lang="es-EC" sz="1600" i="1">
                                      <a:latin typeface="Cambria Math"/>
                                    </a:rPr>
                                    <m:t>)</m:t>
                                  </m:r>
                                </m:sub>
                              </m:sSub>
                            </m:num>
                            <m:den>
                              <m:r>
                                <a:rPr lang="es-EC" sz="1600">
                                  <a:latin typeface="Cambria Math"/>
                                </a:rPr>
                                <m:t>0</m:t>
                              </m:r>
                              <m:r>
                                <a:rPr lang="es-EC" sz="1600">
                                  <a:latin typeface="Cambria Math"/>
                                </a:rPr>
                                <m:t>.</m:t>
                              </m:r>
                              <m:r>
                                <a:rPr lang="es-EC" sz="1600">
                                  <a:latin typeface="Cambria Math"/>
                                </a:rPr>
                                <m:t>0125</m:t>
                              </m:r>
                            </m:den>
                          </m:f>
                        </m:e>
                      </m:d>
                      <m:r>
                        <a:rPr lang="es-EC" sz="1600">
                          <a:latin typeface="Cambria Math"/>
                        </a:rPr>
                        <m:t>=</m:t>
                      </m:r>
                      <m:f>
                        <m:fPr>
                          <m:ctrlPr>
                            <a:rPr lang="es-EC" sz="1600" i="1">
                              <a:latin typeface="Cambria Math" panose="02040503050406030204" pitchFamily="18" charset="0"/>
                            </a:rPr>
                          </m:ctrlPr>
                        </m:fPr>
                        <m:num>
                          <m:r>
                            <a:rPr lang="es-EC" sz="1600" i="1">
                              <a:latin typeface="Cambria Math"/>
                            </a:rPr>
                            <m:t>43</m:t>
                          </m:r>
                          <m:r>
                            <a:rPr lang="es-EC" sz="1600" i="1">
                              <a:latin typeface="Cambria Math"/>
                            </a:rPr>
                            <m:t>.</m:t>
                          </m:r>
                          <m:r>
                            <a:rPr lang="es-EC" sz="1600" i="1">
                              <a:latin typeface="Cambria Math"/>
                            </a:rPr>
                            <m:t>9907</m:t>
                          </m:r>
                        </m:num>
                        <m:den>
                          <m:r>
                            <a:rPr lang="es-EC" sz="1600">
                              <a:latin typeface="Cambria Math"/>
                            </a:rPr>
                            <m:t>0</m:t>
                          </m:r>
                          <m:r>
                            <a:rPr lang="es-EC" sz="1600">
                              <a:latin typeface="Cambria Math"/>
                            </a:rPr>
                            <m:t>.</m:t>
                          </m:r>
                          <m:r>
                            <a:rPr lang="es-EC" sz="1600">
                              <a:latin typeface="Cambria Math"/>
                            </a:rPr>
                            <m:t>0125</m:t>
                          </m:r>
                        </m:den>
                      </m:f>
                      <m:r>
                        <a:rPr lang="es-EC" sz="1600">
                          <a:latin typeface="Cambria Math"/>
                        </a:rPr>
                        <m:t>=</m:t>
                      </m:r>
                      <m:r>
                        <a:rPr lang="es-EC" sz="1600">
                          <a:latin typeface="Cambria Math"/>
                        </a:rPr>
                        <m:t>3519</m:t>
                      </m:r>
                      <m:r>
                        <a:rPr lang="es-EC" sz="1600">
                          <a:latin typeface="Cambria Math"/>
                        </a:rPr>
                        <m:t>.</m:t>
                      </m:r>
                      <m:r>
                        <a:rPr lang="es-EC" sz="1600">
                          <a:latin typeface="Cambria Math"/>
                        </a:rPr>
                        <m:t>26</m:t>
                      </m:r>
                      <m:r>
                        <a:rPr lang="es-EC" sz="1600">
                          <a:latin typeface="Cambria Math"/>
                        </a:rPr>
                        <m:t> </m:t>
                      </m:r>
                    </m:oMath>
                  </m:oMathPara>
                </a14:m>
                <a:endParaRPr lang="es-EC" sz="1600" dirty="0">
                  <a:latin typeface="Times New Roman" pitchFamily="18" charset="0"/>
                  <a:cs typeface="Times New Roman" pitchFamily="18"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1244040" y="2929903"/>
                <a:ext cx="7254806" cy="1691232"/>
              </a:xfrm>
              <a:prstGeom prst="rect">
                <a:avLst/>
              </a:prstGeom>
              <a:blipFill rotWithShape="1">
                <a:blip r:embed="rId2"/>
                <a:stretch>
                  <a:fillRect l="-420" t="-1083"/>
                </a:stretch>
              </a:blipFill>
            </p:spPr>
            <p:txBody>
              <a:bodyPr/>
              <a:lstStyle/>
              <a:p>
                <a:r>
                  <a:rPr lang="en-US">
                    <a:noFill/>
                  </a:rPr>
                  <a:t> </a:t>
                </a:r>
              </a:p>
            </p:txBody>
          </p:sp>
        </mc:Fallback>
      </mc:AlternateContent>
      <p:sp>
        <p:nvSpPr>
          <p:cNvPr id="5" name="4 Rectángulo"/>
          <p:cNvSpPr/>
          <p:nvPr/>
        </p:nvSpPr>
        <p:spPr>
          <a:xfrm>
            <a:off x="1244040" y="4806444"/>
            <a:ext cx="5112568" cy="338554"/>
          </a:xfrm>
          <a:prstGeom prst="rect">
            <a:avLst/>
          </a:prstGeom>
        </p:spPr>
        <p:txBody>
          <a:bodyPr wrap="square">
            <a:spAutoFit/>
          </a:bodyPr>
          <a:lstStyle/>
          <a:p>
            <a:r>
              <a:rPr lang="es-ES" sz="1600" dirty="0">
                <a:latin typeface="Times New Roman" pitchFamily="18" charset="0"/>
                <a:cs typeface="Times New Roman" pitchFamily="18" charset="0"/>
              </a:rPr>
              <a:t>Se determina una escala de trabajo de 1:4000 y </a:t>
            </a:r>
            <a:r>
              <a:rPr lang="es-ES" sz="1600" dirty="0" smtClean="0">
                <a:latin typeface="Times New Roman" pitchFamily="18" charset="0"/>
                <a:cs typeface="Times New Roman" pitchFamily="18" charset="0"/>
              </a:rPr>
              <a:t>menores.</a:t>
            </a:r>
            <a:endParaRPr lang="es-EC" sz="1600" dirty="0">
              <a:latin typeface="Times New Roman" pitchFamily="18" charset="0"/>
              <a:cs typeface="Times New Roman" pitchFamily="18" charset="0"/>
            </a:endParaRPr>
          </a:p>
        </p:txBody>
      </p:sp>
      <p:sp>
        <p:nvSpPr>
          <p:cNvPr id="6" name="Pentágono 5"/>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7473280" y="4581128"/>
            <a:ext cx="2432720" cy="2233080"/>
          </a:xfrm>
          <a:prstGeom prst="rect">
            <a:avLst/>
          </a:prstGeom>
          <a:blipFill dpi="0" rotWithShape="1">
            <a:blip r:embed="rId4">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87430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72480" y="188640"/>
            <a:ext cx="4745732" cy="778098"/>
          </a:xfrm>
        </p:spPr>
        <p:txBody>
          <a:bodyPr>
            <a:noAutofit/>
          </a:bodyPr>
          <a:lstStyle/>
          <a:p>
            <a:pPr lvl="1" algn="l" rtl="0">
              <a:spcBef>
                <a:spcPct val="0"/>
              </a:spcBef>
            </a:pPr>
            <a:r>
              <a:rPr lang="es-ES" sz="3600" b="1" dirty="0" smtClean="0">
                <a:solidFill>
                  <a:schemeClr val="tx1"/>
                </a:solidFill>
                <a:latin typeface="Times New Roman" pitchFamily="18" charset="0"/>
                <a:cs typeface="Times New Roman" pitchFamily="18" charset="0"/>
              </a:rPr>
              <a:t>AREA DE ESTUDIO</a:t>
            </a:r>
            <a:endParaRPr lang="es-EC" sz="3600" dirty="0"/>
          </a:p>
        </p:txBody>
      </p:sp>
      <p:pic>
        <p:nvPicPr>
          <p:cNvPr id="4" name="3 Marcador de contenido" descr="F:\MAPA DE UBICACION.jpg"/>
          <p:cNvPicPr>
            <a:picLocks noGrp="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136576" y="908720"/>
            <a:ext cx="7776864" cy="5616624"/>
          </a:xfrm>
          <a:prstGeom prst="rect">
            <a:avLst/>
          </a:prstGeom>
          <a:noFill/>
          <a:ln w="6350">
            <a:solidFill>
              <a:schemeClr val="tx1"/>
            </a:solidFill>
          </a:ln>
        </p:spPr>
      </p:pic>
    </p:spTree>
    <p:extLst>
      <p:ext uri="{BB962C8B-B14F-4D97-AF65-F5344CB8AC3E}">
        <p14:creationId xmlns:p14="http://schemas.microsoft.com/office/powerpoint/2010/main" val="4134636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CuadroTexto"/>
          <p:cNvSpPr txBox="1"/>
          <p:nvPr/>
        </p:nvSpPr>
        <p:spPr>
          <a:xfrm>
            <a:off x="889952" y="260648"/>
            <a:ext cx="1622560" cy="400110"/>
          </a:xfrm>
          <a:prstGeom prst="rect">
            <a:avLst/>
          </a:prstGeom>
          <a:noFill/>
        </p:spPr>
        <p:txBody>
          <a:bodyPr wrap="none" rtlCol="0">
            <a:spAutoFit/>
          </a:bodyPr>
          <a:lstStyle/>
          <a:p>
            <a:r>
              <a:rPr lang="es-EC" sz="2000" b="1" dirty="0" smtClean="0">
                <a:latin typeface="Times New Roman" pitchFamily="18" charset="0"/>
                <a:cs typeface="Times New Roman" pitchFamily="18" charset="0"/>
              </a:rPr>
              <a:t>Conclusiones</a:t>
            </a:r>
            <a:endParaRPr lang="es-EC" sz="2000" b="1" dirty="0">
              <a:latin typeface="Times New Roman" pitchFamily="18" charset="0"/>
              <a:cs typeface="Times New Roman" pitchFamily="18" charset="0"/>
            </a:endParaRPr>
          </a:p>
        </p:txBody>
      </p:sp>
      <p:pic>
        <p:nvPicPr>
          <p:cNvPr id="9"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560512" y="801614"/>
            <a:ext cx="8814979" cy="6955750"/>
          </a:xfrm>
          <a:prstGeom prst="rect">
            <a:avLst/>
          </a:prstGeom>
        </p:spPr>
        <p:txBody>
          <a:bodyPr wrap="square">
            <a:spAutoFit/>
          </a:bodyPr>
          <a:lstStyle/>
          <a:p>
            <a:pPr marL="285750" indent="-285750" algn="just">
              <a:buFont typeface="Arial" pitchFamily="34" charset="0"/>
              <a:buChar char="•"/>
            </a:pPr>
            <a:endParaRPr lang="es-EC" sz="2000" dirty="0" smtClean="0">
              <a:latin typeface="Times New Roman" pitchFamily="18" charset="0"/>
              <a:cs typeface="Times New Roman" pitchFamily="18" charset="0"/>
            </a:endParaRPr>
          </a:p>
          <a:p>
            <a:pPr marL="285750" lvl="0" indent="-285750" algn="just">
              <a:buFont typeface="Arial" pitchFamily="34" charset="0"/>
              <a:buChar char="•"/>
            </a:pPr>
            <a:r>
              <a:rPr lang="es-ES" sz="1600" dirty="0">
                <a:latin typeface="Times New Roman" pitchFamily="18" charset="0"/>
                <a:cs typeface="Times New Roman" pitchFamily="18" charset="0"/>
              </a:rPr>
              <a:t>La determinación de los modelos geoestadísticos se realizó mediante un total  de 149	 </a:t>
            </a:r>
            <a:r>
              <a:rPr lang="es-ES" sz="1600" dirty="0" smtClean="0">
                <a:latin typeface="Times New Roman" pitchFamily="18" charset="0"/>
                <a:cs typeface="Times New Roman" pitchFamily="18" charset="0"/>
              </a:rPr>
              <a:t>puntos geodésicos </a:t>
            </a:r>
            <a:r>
              <a:rPr lang="es-ES" sz="1600" dirty="0">
                <a:latin typeface="Times New Roman" pitchFamily="18" charset="0"/>
                <a:cs typeface="Times New Roman" pitchFamily="18" charset="0"/>
              </a:rPr>
              <a:t>distribuidos en todo el Ecuador Continental, destinando 107 puntos para la predicción realizada con el interpolador Kriging ordinario puntual en el software R, paquete </a:t>
            </a:r>
            <a:r>
              <a:rPr lang="es-ES" sz="1600" dirty="0" err="1">
                <a:latin typeface="Times New Roman" pitchFamily="18" charset="0"/>
                <a:cs typeface="Times New Roman" pitchFamily="18" charset="0"/>
              </a:rPr>
              <a:t>RGeostats</a:t>
            </a:r>
            <a:r>
              <a:rPr lang="es-ES" sz="1600" dirty="0">
                <a:latin typeface="Times New Roman" pitchFamily="18" charset="0"/>
                <a:cs typeface="Times New Roman" pitchFamily="18" charset="0"/>
              </a:rPr>
              <a:t> y los 42 puntos restantes se usaron para la verificación de los modelos obtenidos</a:t>
            </a:r>
            <a:r>
              <a:rPr lang="es-ES" sz="1600" dirty="0" smtClean="0">
                <a:latin typeface="Times New Roman" pitchFamily="18" charset="0"/>
                <a:cs typeface="Times New Roman" pitchFamily="18" charset="0"/>
              </a:rPr>
              <a:t>.</a:t>
            </a:r>
          </a:p>
          <a:p>
            <a:pPr lvl="0" algn="just"/>
            <a:endParaRPr lang="es-ES" dirty="0" smtClean="0">
              <a:latin typeface="Times New Roman" pitchFamily="18" charset="0"/>
              <a:cs typeface="Times New Roman" pitchFamily="18" charset="0"/>
            </a:endParaRPr>
          </a:p>
          <a:p>
            <a:pPr marL="285750" lvl="0" indent="-285750" algn="just">
              <a:buFont typeface="Arial" pitchFamily="34" charset="0"/>
              <a:buChar char="•"/>
            </a:pPr>
            <a:r>
              <a:rPr lang="es-EC" sz="1600" dirty="0" smtClean="0">
                <a:latin typeface="Times New Roman" pitchFamily="18" charset="0"/>
                <a:cs typeface="Times New Roman" pitchFamily="18" charset="0"/>
              </a:rPr>
              <a:t>Para </a:t>
            </a:r>
            <a:r>
              <a:rPr lang="es-EC" sz="1600" dirty="0">
                <a:latin typeface="Times New Roman" pitchFamily="18" charset="0"/>
                <a:cs typeface="Times New Roman" pitchFamily="18" charset="0"/>
              </a:rPr>
              <a:t>la predicción de la variable desplazamiento de latitud, el </a:t>
            </a:r>
            <a:r>
              <a:rPr lang="es-EC" sz="1600" dirty="0" err="1">
                <a:latin typeface="Times New Roman" pitchFamily="18" charset="0"/>
                <a:cs typeface="Times New Roman" pitchFamily="18" charset="0"/>
              </a:rPr>
              <a:t>variograma</a:t>
            </a:r>
            <a:r>
              <a:rPr lang="es-EC" sz="1600" dirty="0">
                <a:latin typeface="Times New Roman" pitchFamily="18" charset="0"/>
                <a:cs typeface="Times New Roman" pitchFamily="18" charset="0"/>
              </a:rPr>
              <a:t> teórico que mejor se ajustó al </a:t>
            </a:r>
            <a:r>
              <a:rPr lang="es-EC" sz="1600" dirty="0" err="1">
                <a:latin typeface="Times New Roman" pitchFamily="18" charset="0"/>
                <a:cs typeface="Times New Roman" pitchFamily="18" charset="0"/>
              </a:rPr>
              <a:t>variograma</a:t>
            </a:r>
            <a:r>
              <a:rPr lang="es-EC" sz="1600" dirty="0">
                <a:latin typeface="Times New Roman" pitchFamily="18" charset="0"/>
                <a:cs typeface="Times New Roman" pitchFamily="18" charset="0"/>
              </a:rPr>
              <a:t> experimental fue un modelo potencia, que al elegir características de vecindad móvil para el predictor de </a:t>
            </a:r>
            <a:r>
              <a:rPr lang="es-EC" sz="1600" dirty="0" err="1">
                <a:latin typeface="Times New Roman" pitchFamily="18" charset="0"/>
                <a:cs typeface="Times New Roman" pitchFamily="18" charset="0"/>
              </a:rPr>
              <a:t>kriging</a:t>
            </a:r>
            <a:r>
              <a:rPr lang="es-EC" sz="1600" dirty="0">
                <a:latin typeface="Times New Roman" pitchFamily="18" charset="0"/>
                <a:cs typeface="Times New Roman" pitchFamily="18" charset="0"/>
              </a:rPr>
              <a:t>, se obtuvo que la mayor parte de errores de predicción en la validación cruzada se encuentra en el intervalo de [-0.6 m.; 0.6 m.]. Además, el modelo obtenido para la desviación estándar del error de predicción de la variable (</a:t>
            </a:r>
            <a:r>
              <a:rPr lang="es-EC" sz="1600" dirty="0" err="1">
                <a:latin typeface="Times New Roman" pitchFamily="18" charset="0"/>
                <a:cs typeface="Times New Roman" pitchFamily="18" charset="0"/>
              </a:rPr>
              <a:t>Δϕ</a:t>
            </a:r>
            <a:r>
              <a:rPr lang="es-EC" sz="1600" dirty="0">
                <a:latin typeface="Times New Roman" pitchFamily="18" charset="0"/>
                <a:cs typeface="Times New Roman" pitchFamily="18" charset="0"/>
              </a:rPr>
              <a:t>) determinó un error máximo de predicción de 1.32 m., al 95% de confianza. Adicionalmente, a partir de la verificación del modelo obtenido, se analizó la bondad de ajuste mediante el coeficiente de determinación R2, presentando una efectividad del 95.94%, lo cual demuestra que la predicción realizada es buena</a:t>
            </a:r>
            <a:r>
              <a:rPr lang="es-EC" sz="1600" dirty="0" smtClean="0">
                <a:latin typeface="Times New Roman" pitchFamily="18" charset="0"/>
                <a:cs typeface="Times New Roman" pitchFamily="18" charset="0"/>
              </a:rPr>
              <a:t>.</a:t>
            </a:r>
          </a:p>
          <a:p>
            <a:pPr marL="285750" indent="-285750" algn="just">
              <a:buFont typeface="Arial" pitchFamily="34" charset="0"/>
              <a:buChar char="•"/>
            </a:pPr>
            <a:endParaRPr lang="es-ES" sz="1600" dirty="0" smtClean="0">
              <a:latin typeface="Times New Roman" pitchFamily="18" charset="0"/>
              <a:cs typeface="Times New Roman" pitchFamily="18" charset="0"/>
            </a:endParaRPr>
          </a:p>
          <a:p>
            <a:pPr marL="285750" indent="-285750" algn="just">
              <a:buFont typeface="Arial" pitchFamily="34" charset="0"/>
              <a:buChar char="•"/>
            </a:pPr>
            <a:r>
              <a:rPr lang="es-EC" sz="1600" dirty="0" smtClean="0">
                <a:latin typeface="Times New Roman" pitchFamily="18" charset="0"/>
                <a:cs typeface="Times New Roman" pitchFamily="18" charset="0"/>
              </a:rPr>
              <a:t>Para </a:t>
            </a:r>
            <a:r>
              <a:rPr lang="es-EC" sz="1600" dirty="0">
                <a:latin typeface="Times New Roman" pitchFamily="18" charset="0"/>
                <a:cs typeface="Times New Roman" pitchFamily="18" charset="0"/>
              </a:rPr>
              <a:t>la predicción de la variable desplazamiento de longitud, el </a:t>
            </a:r>
            <a:r>
              <a:rPr lang="es-EC" sz="1600" dirty="0" err="1">
                <a:latin typeface="Times New Roman" pitchFamily="18" charset="0"/>
                <a:cs typeface="Times New Roman" pitchFamily="18" charset="0"/>
              </a:rPr>
              <a:t>variograma</a:t>
            </a:r>
            <a:r>
              <a:rPr lang="es-EC" sz="1600" dirty="0">
                <a:latin typeface="Times New Roman" pitchFamily="18" charset="0"/>
                <a:cs typeface="Times New Roman" pitchFamily="18" charset="0"/>
              </a:rPr>
              <a:t> teórico que mejor se ajustó al </a:t>
            </a:r>
            <a:r>
              <a:rPr lang="es-EC" sz="1600" dirty="0" err="1">
                <a:latin typeface="Times New Roman" pitchFamily="18" charset="0"/>
                <a:cs typeface="Times New Roman" pitchFamily="18" charset="0"/>
              </a:rPr>
              <a:t>variograma</a:t>
            </a:r>
            <a:r>
              <a:rPr lang="es-EC" sz="1600" dirty="0">
                <a:latin typeface="Times New Roman" pitchFamily="18" charset="0"/>
                <a:cs typeface="Times New Roman" pitchFamily="18" charset="0"/>
              </a:rPr>
              <a:t> experimental fue un modelo potencia, que al elegir características de vecindad móvil para el predictor </a:t>
            </a:r>
            <a:r>
              <a:rPr lang="es-EC" sz="1600" dirty="0" err="1">
                <a:latin typeface="Times New Roman" pitchFamily="18" charset="0"/>
                <a:cs typeface="Times New Roman" pitchFamily="18" charset="0"/>
              </a:rPr>
              <a:t>kriging</a:t>
            </a:r>
            <a:r>
              <a:rPr lang="es-EC" sz="1600" dirty="0">
                <a:latin typeface="Times New Roman" pitchFamily="18" charset="0"/>
                <a:cs typeface="Times New Roman" pitchFamily="18" charset="0"/>
              </a:rPr>
              <a:t>, se obtuvo que la mayor parte de errores de predicción en la validación cruzada se encuentra en el intervalo de [-1.5 m.; 1.5 m.]. Además, el modelo obtenido para la desviación estándar del error de predicción de la variable (</a:t>
            </a:r>
            <a:r>
              <a:rPr lang="es-EC" sz="1600" dirty="0" err="1">
                <a:latin typeface="Times New Roman" pitchFamily="18" charset="0"/>
                <a:cs typeface="Times New Roman" pitchFamily="18" charset="0"/>
              </a:rPr>
              <a:t>Δλ</a:t>
            </a:r>
            <a:r>
              <a:rPr lang="es-EC" sz="1600" dirty="0">
                <a:latin typeface="Times New Roman" pitchFamily="18" charset="0"/>
                <a:cs typeface="Times New Roman" pitchFamily="18" charset="0"/>
              </a:rPr>
              <a:t>) determinó un error máximo de predicción de 2.12 m, al 95% de confianza. Adicionalmente, a partir de la verificación del modelo obtenido, se analizó la bondad de ajuste mediante el coeficiente de determinación R2, presentando una efectividad del 99.32%, lo cual demuestra que la predicción realizada es buena.</a:t>
            </a:r>
          </a:p>
          <a:p>
            <a:pPr marL="285750" indent="-285750" algn="just">
              <a:buFont typeface="Arial" pitchFamily="34" charset="0"/>
              <a:buChar char="•"/>
            </a:pPr>
            <a:endParaRPr lang="es-ES" dirty="0" smtClean="0">
              <a:latin typeface="Times New Roman" pitchFamily="18" charset="0"/>
              <a:cs typeface="Times New Roman" pitchFamily="18" charset="0"/>
            </a:endParaRPr>
          </a:p>
          <a:p>
            <a:pPr marL="285750" indent="-285750" algn="just">
              <a:buFont typeface="Arial" pitchFamily="34" charset="0"/>
              <a:buChar char="•"/>
            </a:pPr>
            <a:endParaRPr lang="es-EC" dirty="0">
              <a:latin typeface="Times New Roman" pitchFamily="18" charset="0"/>
              <a:cs typeface="Times New Roman" pitchFamily="18" charset="0"/>
            </a:endParaRPr>
          </a:p>
          <a:p>
            <a:pPr marL="285750" lvl="0" indent="-285750" algn="just">
              <a:buFont typeface="Arial" pitchFamily="34" charset="0"/>
              <a:buChar char="•"/>
            </a:pPr>
            <a:endParaRPr lang="es-EC" sz="2000" dirty="0">
              <a:latin typeface="Times New Roman" pitchFamily="18" charset="0"/>
              <a:cs typeface="Times New Roman" pitchFamily="18" charset="0"/>
            </a:endParaRPr>
          </a:p>
        </p:txBody>
      </p:sp>
    </p:spTree>
    <p:extLst>
      <p:ext uri="{BB962C8B-B14F-4D97-AF65-F5344CB8AC3E}">
        <p14:creationId xmlns:p14="http://schemas.microsoft.com/office/powerpoint/2010/main" val="3493519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2480" y="1217000"/>
            <a:ext cx="8892988" cy="3785652"/>
          </a:xfrm>
          <a:prstGeom prst="rect">
            <a:avLst/>
          </a:prstGeom>
        </p:spPr>
        <p:txBody>
          <a:bodyPr wrap="square">
            <a:spAutoFit/>
          </a:bodyPr>
          <a:lstStyle/>
          <a:p>
            <a:pPr marL="285750" lvl="0" indent="-285750" algn="just">
              <a:buFont typeface="Arial" pitchFamily="34" charset="0"/>
              <a:buChar char="•"/>
            </a:pPr>
            <a:r>
              <a:rPr lang="es-EC" sz="1600" dirty="0" smtClean="0">
                <a:latin typeface="Times New Roman" pitchFamily="18" charset="0"/>
                <a:cs typeface="Times New Roman" pitchFamily="18" charset="0"/>
              </a:rPr>
              <a:t>Se </a:t>
            </a:r>
            <a:r>
              <a:rPr lang="es-EC" sz="1600" dirty="0">
                <a:latin typeface="Times New Roman" pitchFamily="18" charset="0"/>
                <a:cs typeface="Times New Roman" pitchFamily="18" charset="0"/>
              </a:rPr>
              <a:t>realizaron mapas en el software </a:t>
            </a:r>
            <a:r>
              <a:rPr lang="es-EC" sz="1600" dirty="0" err="1">
                <a:latin typeface="Times New Roman" pitchFamily="18" charset="0"/>
                <a:cs typeface="Times New Roman" pitchFamily="18" charset="0"/>
              </a:rPr>
              <a:t>ArcGIS</a:t>
            </a:r>
            <a:r>
              <a:rPr lang="es-EC" sz="1600" dirty="0">
                <a:latin typeface="Times New Roman" pitchFamily="18" charset="0"/>
                <a:cs typeface="Times New Roman" pitchFamily="18" charset="0"/>
              </a:rPr>
              <a:t>, a partir de los modelos de predicción obtenidos para las variables desplazamiento de latitud y longitud, a través de una malla regular con una resolución espacial de 1500 m x 1500 m. Los productos  resultantes son archivos digitales en formato .</a:t>
            </a:r>
            <a:r>
              <a:rPr lang="es-EC" sz="1600" dirty="0" err="1">
                <a:latin typeface="Times New Roman" pitchFamily="18" charset="0"/>
                <a:cs typeface="Times New Roman" pitchFamily="18" charset="0"/>
              </a:rPr>
              <a:t>grid</a:t>
            </a:r>
            <a:r>
              <a:rPr lang="es-EC" sz="1600" dirty="0">
                <a:latin typeface="Times New Roman" pitchFamily="18" charset="0"/>
                <a:cs typeface="Times New Roman" pitchFamily="18" charset="0"/>
              </a:rPr>
              <a:t> y .</a:t>
            </a:r>
            <a:r>
              <a:rPr lang="es-EC" sz="1600" dirty="0" err="1">
                <a:latin typeface="Times New Roman" pitchFamily="18" charset="0"/>
                <a:cs typeface="Times New Roman" pitchFamily="18" charset="0"/>
              </a:rPr>
              <a:t>tif</a:t>
            </a:r>
            <a:r>
              <a:rPr lang="es-EC" sz="1600" dirty="0">
                <a:latin typeface="Times New Roman" pitchFamily="18" charset="0"/>
                <a:cs typeface="Times New Roman" pitchFamily="18" charset="0"/>
              </a:rPr>
              <a:t> (modelos digitales), para cada variable, delimitados por el polígono de estudio. </a:t>
            </a:r>
            <a:endParaRPr lang="es-EC" sz="1600" dirty="0" smtClean="0">
              <a:latin typeface="Times New Roman" pitchFamily="18" charset="0"/>
              <a:cs typeface="Times New Roman" pitchFamily="18" charset="0"/>
            </a:endParaRPr>
          </a:p>
          <a:p>
            <a:pPr marL="285750" lvl="0" indent="-285750" algn="just">
              <a:buFont typeface="Arial" pitchFamily="34" charset="0"/>
              <a:buChar char="•"/>
            </a:pPr>
            <a:endParaRPr lang="es-EC" sz="1600" dirty="0" smtClean="0">
              <a:latin typeface="Times New Roman" pitchFamily="18" charset="0"/>
              <a:cs typeface="Times New Roman" pitchFamily="18" charset="0"/>
            </a:endParaRPr>
          </a:p>
          <a:p>
            <a:pPr marL="285750" lvl="0" indent="-285750" algn="just">
              <a:buFont typeface="Arial" pitchFamily="34" charset="0"/>
              <a:buChar char="•"/>
            </a:pPr>
            <a:r>
              <a:rPr lang="es-EC" sz="1600" dirty="0" smtClean="0">
                <a:latin typeface="Times New Roman" pitchFamily="18" charset="0"/>
                <a:cs typeface="Times New Roman" pitchFamily="18" charset="0"/>
              </a:rPr>
              <a:t>Al </a:t>
            </a:r>
            <a:r>
              <a:rPr lang="es-EC" sz="1600" dirty="0">
                <a:latin typeface="Times New Roman" pitchFamily="18" charset="0"/>
                <a:cs typeface="Times New Roman" pitchFamily="18" charset="0"/>
              </a:rPr>
              <a:t>analizar los estadísticos descriptivos del error de transformación (mostrados en la Tabla 11), tanto para el método </a:t>
            </a:r>
            <a:r>
              <a:rPr lang="es-EC" sz="1600" dirty="0" err="1">
                <a:latin typeface="Times New Roman" pitchFamily="18" charset="0"/>
                <a:cs typeface="Times New Roman" pitchFamily="18" charset="0"/>
              </a:rPr>
              <a:t>geoestadístico</a:t>
            </a:r>
            <a:r>
              <a:rPr lang="es-EC" sz="1600" dirty="0">
                <a:latin typeface="Times New Roman" pitchFamily="18" charset="0"/>
                <a:cs typeface="Times New Roman" pitchFamily="18" charset="0"/>
              </a:rPr>
              <a:t> como para el método determinístico (</a:t>
            </a:r>
            <a:r>
              <a:rPr lang="es-EC" sz="1600" dirty="0" err="1">
                <a:latin typeface="Times New Roman" pitchFamily="18" charset="0"/>
                <a:cs typeface="Times New Roman" pitchFamily="18" charset="0"/>
              </a:rPr>
              <a:t>Helmert</a:t>
            </a:r>
            <a:r>
              <a:rPr lang="es-EC" sz="1600" dirty="0">
                <a:latin typeface="Times New Roman" pitchFamily="18" charset="0"/>
                <a:cs typeface="Times New Roman" pitchFamily="18" charset="0"/>
              </a:rPr>
              <a:t>), se comprobó que el método </a:t>
            </a:r>
            <a:r>
              <a:rPr lang="es-EC" sz="1600" dirty="0" err="1">
                <a:latin typeface="Times New Roman" pitchFamily="18" charset="0"/>
                <a:cs typeface="Times New Roman" pitchFamily="18" charset="0"/>
              </a:rPr>
              <a:t>geoestadístico</a:t>
            </a:r>
            <a:r>
              <a:rPr lang="es-EC" sz="1600" dirty="0">
                <a:latin typeface="Times New Roman" pitchFamily="18" charset="0"/>
                <a:cs typeface="Times New Roman" pitchFamily="18" charset="0"/>
              </a:rPr>
              <a:t> es más eficiente para transformar coordenadas entre sistemas de referencia, lo que se verificó al analizar los intervalos de confianza al 95% del error de transformación: método </a:t>
            </a:r>
            <a:r>
              <a:rPr lang="es-EC" sz="1600" dirty="0" err="1">
                <a:latin typeface="Times New Roman" pitchFamily="18" charset="0"/>
                <a:cs typeface="Times New Roman" pitchFamily="18" charset="0"/>
              </a:rPr>
              <a:t>geoestadístico</a:t>
            </a:r>
            <a:r>
              <a:rPr lang="es-EC" sz="1600" dirty="0">
                <a:latin typeface="Times New Roman" pitchFamily="18" charset="0"/>
                <a:cs typeface="Times New Roman" pitchFamily="18" charset="0"/>
              </a:rPr>
              <a:t> [0.327 m.; 0,567 m.]; método de </a:t>
            </a:r>
            <a:r>
              <a:rPr lang="es-EC" sz="1600" dirty="0" err="1">
                <a:latin typeface="Times New Roman" pitchFamily="18" charset="0"/>
                <a:cs typeface="Times New Roman" pitchFamily="18" charset="0"/>
              </a:rPr>
              <a:t>Helmert</a:t>
            </a:r>
            <a:r>
              <a:rPr lang="es-EC" sz="1600" dirty="0">
                <a:latin typeface="Times New Roman" pitchFamily="18" charset="0"/>
                <a:cs typeface="Times New Roman" pitchFamily="18" charset="0"/>
              </a:rPr>
              <a:t> [1.035 m.; 1.350 m]. </a:t>
            </a:r>
            <a:endParaRPr lang="es-EC" sz="1600" dirty="0" smtClean="0">
              <a:latin typeface="Times New Roman" pitchFamily="18" charset="0"/>
              <a:cs typeface="Times New Roman" pitchFamily="18" charset="0"/>
            </a:endParaRPr>
          </a:p>
          <a:p>
            <a:pPr marL="285750" indent="-285750" algn="just">
              <a:buFont typeface="Arial" pitchFamily="34" charset="0"/>
              <a:buChar char="•"/>
            </a:pPr>
            <a:endParaRPr lang="es-ES" sz="1600" dirty="0" smtClean="0">
              <a:latin typeface="Times New Roman" pitchFamily="18" charset="0"/>
              <a:cs typeface="Times New Roman" pitchFamily="18" charset="0"/>
            </a:endParaRPr>
          </a:p>
          <a:p>
            <a:pPr marL="285750" indent="-285750" algn="just">
              <a:buFont typeface="Arial" pitchFamily="34" charset="0"/>
              <a:buChar char="•"/>
            </a:pPr>
            <a:r>
              <a:rPr lang="es-EC" sz="1600" dirty="0" smtClean="0">
                <a:latin typeface="Times New Roman" pitchFamily="18" charset="0"/>
                <a:cs typeface="Times New Roman" pitchFamily="18" charset="0"/>
              </a:rPr>
              <a:t>El </a:t>
            </a:r>
            <a:r>
              <a:rPr lang="es-EC" sz="1600" dirty="0">
                <a:latin typeface="Times New Roman" pitchFamily="18" charset="0"/>
                <a:cs typeface="Times New Roman" pitchFamily="18" charset="0"/>
              </a:rPr>
              <a:t>método </a:t>
            </a:r>
            <a:r>
              <a:rPr lang="es-EC" sz="1600" dirty="0" err="1">
                <a:latin typeface="Times New Roman" pitchFamily="18" charset="0"/>
                <a:cs typeface="Times New Roman" pitchFamily="18" charset="0"/>
              </a:rPr>
              <a:t>geoestadístico</a:t>
            </a:r>
            <a:r>
              <a:rPr lang="es-EC" sz="1600" dirty="0">
                <a:latin typeface="Times New Roman" pitchFamily="18" charset="0"/>
                <a:cs typeface="Times New Roman" pitchFamily="18" charset="0"/>
              </a:rPr>
              <a:t> para la transformación de coordenadas entre el Sistema de Referencia PSAD56 y SIRGAS95 es aplicable a escalas 1:2000 y menores, basado en la normativa para precisión horizontal utilizada por el IGM. Sin embargo, a partir de los estándares internacionales de precisión para datos horizontales (ASPRS y NSSDA) la escala para usar este método es de 1:4000 y menores. </a:t>
            </a:r>
          </a:p>
        </p:txBody>
      </p:sp>
      <p:sp>
        <p:nvSpPr>
          <p:cNvPr id="6" name="Pentágono 5"/>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99008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3980" y="1044361"/>
            <a:ext cx="2135521" cy="400110"/>
          </a:xfrm>
          <a:prstGeom prst="rect">
            <a:avLst/>
          </a:prstGeom>
          <a:noFill/>
        </p:spPr>
        <p:txBody>
          <a:bodyPr wrap="none" rtlCol="0">
            <a:spAutoFit/>
          </a:bodyPr>
          <a:lstStyle/>
          <a:p>
            <a:r>
              <a:rPr lang="es-EC" sz="2000" b="1" dirty="0" smtClean="0">
                <a:latin typeface="Times New Roman" pitchFamily="18" charset="0"/>
                <a:cs typeface="Times New Roman" pitchFamily="18" charset="0"/>
              </a:rPr>
              <a:t>Recomendaciones</a:t>
            </a:r>
            <a:endParaRPr lang="es-EC" sz="2000" b="1" dirty="0">
              <a:latin typeface="Times New Roman" pitchFamily="18" charset="0"/>
              <a:cs typeface="Times New Roman" pitchFamily="18" charset="0"/>
            </a:endParaRPr>
          </a:p>
        </p:txBody>
      </p:sp>
      <p:sp>
        <p:nvSpPr>
          <p:cNvPr id="4" name="3 Rectángulo"/>
          <p:cNvSpPr/>
          <p:nvPr/>
        </p:nvSpPr>
        <p:spPr>
          <a:xfrm>
            <a:off x="488504" y="1724892"/>
            <a:ext cx="8913540" cy="2308324"/>
          </a:xfrm>
          <a:prstGeom prst="rect">
            <a:avLst/>
          </a:prstGeom>
        </p:spPr>
        <p:txBody>
          <a:bodyPr wrap="square">
            <a:spAutoFit/>
          </a:bodyPr>
          <a:lstStyle/>
          <a:p>
            <a:pPr marL="285750" lvl="0" indent="-285750" algn="just">
              <a:buFont typeface="Arial" pitchFamily="34" charset="0"/>
              <a:buChar char="•"/>
            </a:pPr>
            <a:r>
              <a:rPr lang="es-EC" sz="1600" dirty="0" smtClean="0">
                <a:latin typeface="Times New Roman" pitchFamily="18" charset="0"/>
                <a:cs typeface="Times New Roman" pitchFamily="18" charset="0"/>
              </a:rPr>
              <a:t>En </a:t>
            </a:r>
            <a:r>
              <a:rPr lang="es-EC" sz="1600" dirty="0">
                <a:latin typeface="Times New Roman" pitchFamily="18" charset="0"/>
                <a:cs typeface="Times New Roman" pitchFamily="18" charset="0"/>
              </a:rPr>
              <a:t>base a los resultados obtenidos, en este estudio, se recomienda el uso de los modelos </a:t>
            </a:r>
            <a:r>
              <a:rPr lang="es-EC" sz="1600" dirty="0" err="1">
                <a:latin typeface="Times New Roman" pitchFamily="18" charset="0"/>
                <a:cs typeface="Times New Roman" pitchFamily="18" charset="0"/>
              </a:rPr>
              <a:t>geoestadísticos</a:t>
            </a:r>
            <a:r>
              <a:rPr lang="es-EC" sz="1600" dirty="0">
                <a:latin typeface="Times New Roman" pitchFamily="18" charset="0"/>
                <a:cs typeface="Times New Roman" pitchFamily="18" charset="0"/>
              </a:rPr>
              <a:t> para la transformación de coordenadas, al método matemático de </a:t>
            </a:r>
            <a:r>
              <a:rPr lang="es-EC" sz="1600" dirty="0" err="1">
                <a:latin typeface="Times New Roman" pitchFamily="18" charset="0"/>
                <a:cs typeface="Times New Roman" pitchFamily="18" charset="0"/>
              </a:rPr>
              <a:t>Helmert</a:t>
            </a:r>
            <a:r>
              <a:rPr lang="es-EC" sz="1600" dirty="0">
                <a:latin typeface="Times New Roman" pitchFamily="18" charset="0"/>
                <a:cs typeface="Times New Roman" pitchFamily="18" charset="0"/>
              </a:rPr>
              <a:t>, que actualmente se usa en el país, especialmente para escalas grandes</a:t>
            </a:r>
            <a:r>
              <a:rPr lang="es-EC" sz="1600" dirty="0" smtClean="0">
                <a:latin typeface="Times New Roman" pitchFamily="18" charset="0"/>
                <a:cs typeface="Times New Roman" pitchFamily="18" charset="0"/>
              </a:rPr>
              <a:t>.</a:t>
            </a:r>
          </a:p>
          <a:p>
            <a:pPr marL="285750" lvl="0" indent="-285750" algn="just">
              <a:buFont typeface="Arial" pitchFamily="34" charset="0"/>
              <a:buChar char="•"/>
            </a:pPr>
            <a:endParaRPr lang="es-ES" sz="1600" dirty="0" smtClean="0">
              <a:latin typeface="Times New Roman" pitchFamily="18" charset="0"/>
              <a:cs typeface="Times New Roman" pitchFamily="18" charset="0"/>
            </a:endParaRPr>
          </a:p>
          <a:p>
            <a:pPr marL="285750" lvl="0" indent="-285750" algn="just">
              <a:buFont typeface="Arial" pitchFamily="34" charset="0"/>
              <a:buChar char="•"/>
            </a:pPr>
            <a:r>
              <a:rPr lang="es-EC" sz="1600" dirty="0" smtClean="0">
                <a:latin typeface="Times New Roman" pitchFamily="18" charset="0"/>
                <a:cs typeface="Times New Roman" pitchFamily="18" charset="0"/>
              </a:rPr>
              <a:t>Para </a:t>
            </a:r>
            <a:r>
              <a:rPr lang="es-EC" sz="1600" dirty="0">
                <a:latin typeface="Times New Roman" pitchFamily="18" charset="0"/>
                <a:cs typeface="Times New Roman" pitchFamily="18" charset="0"/>
              </a:rPr>
              <a:t>futuros estudios enmarcados en esta problemática, se recomienda analizar la anisotropía de las variables </a:t>
            </a:r>
            <a:r>
              <a:rPr lang="es-EC" sz="1600" dirty="0" err="1">
                <a:latin typeface="Times New Roman" pitchFamily="18" charset="0"/>
                <a:cs typeface="Times New Roman" pitchFamily="18" charset="0"/>
              </a:rPr>
              <a:t>Δϕ</a:t>
            </a:r>
            <a:r>
              <a:rPr lang="es-EC" sz="1600" dirty="0">
                <a:latin typeface="Times New Roman" pitchFamily="18" charset="0"/>
                <a:cs typeface="Times New Roman" pitchFamily="18" charset="0"/>
              </a:rPr>
              <a:t>, </a:t>
            </a:r>
            <a:r>
              <a:rPr lang="es-EC" sz="1600" dirty="0" err="1">
                <a:latin typeface="Times New Roman" pitchFamily="18" charset="0"/>
                <a:cs typeface="Times New Roman" pitchFamily="18" charset="0"/>
              </a:rPr>
              <a:t>Δλ</a:t>
            </a:r>
            <a:r>
              <a:rPr lang="es-EC" sz="1600" dirty="0">
                <a:latin typeface="Times New Roman" pitchFamily="18" charset="0"/>
                <a:cs typeface="Times New Roman" pitchFamily="18" charset="0"/>
              </a:rPr>
              <a:t>, en vista que en el presente estudio se usó la hipótesis de isotropía</a:t>
            </a:r>
            <a:r>
              <a:rPr lang="es-EC" sz="1600" dirty="0" smtClean="0">
                <a:latin typeface="Times New Roman" pitchFamily="18" charset="0"/>
                <a:cs typeface="Times New Roman" pitchFamily="18" charset="0"/>
              </a:rPr>
              <a:t>.</a:t>
            </a:r>
          </a:p>
          <a:p>
            <a:pPr marL="285750" lvl="0" indent="-285750" algn="just">
              <a:buFont typeface="Arial" pitchFamily="34" charset="0"/>
              <a:buChar char="•"/>
            </a:pPr>
            <a:endParaRPr lang="es-ES" sz="1600" dirty="0" smtClean="0">
              <a:latin typeface="Times New Roman" pitchFamily="18" charset="0"/>
              <a:cs typeface="Times New Roman" pitchFamily="18" charset="0"/>
            </a:endParaRPr>
          </a:p>
          <a:p>
            <a:pPr marL="285750" lvl="0" indent="-285750" algn="just">
              <a:buFont typeface="Arial" pitchFamily="34" charset="0"/>
              <a:buChar char="•"/>
            </a:pPr>
            <a:r>
              <a:rPr lang="es-EC" sz="1600" dirty="0" smtClean="0">
                <a:latin typeface="Times New Roman" pitchFamily="18" charset="0"/>
                <a:cs typeface="Times New Roman" pitchFamily="18" charset="0"/>
              </a:rPr>
              <a:t>De </a:t>
            </a:r>
            <a:r>
              <a:rPr lang="es-EC" sz="1600" dirty="0">
                <a:latin typeface="Times New Roman" pitchFamily="18" charset="0"/>
                <a:cs typeface="Times New Roman" pitchFamily="18" charset="0"/>
              </a:rPr>
              <a:t>igual manera, se recomienda analizar el tratamiento de tendencia de las variables </a:t>
            </a:r>
            <a:r>
              <a:rPr lang="es-EC" sz="1600" dirty="0" err="1">
                <a:latin typeface="Times New Roman" pitchFamily="18" charset="0"/>
                <a:cs typeface="Times New Roman" pitchFamily="18" charset="0"/>
              </a:rPr>
              <a:t>Δϕ</a:t>
            </a:r>
            <a:r>
              <a:rPr lang="es-EC" sz="1600" dirty="0">
                <a:latin typeface="Times New Roman" pitchFamily="18" charset="0"/>
                <a:cs typeface="Times New Roman" pitchFamily="18" charset="0"/>
              </a:rPr>
              <a:t>, </a:t>
            </a:r>
            <a:r>
              <a:rPr lang="es-EC" sz="1600" dirty="0" err="1">
                <a:latin typeface="Times New Roman" pitchFamily="18" charset="0"/>
                <a:cs typeface="Times New Roman" pitchFamily="18" charset="0"/>
              </a:rPr>
              <a:t>Δλ</a:t>
            </a:r>
            <a:r>
              <a:rPr lang="es-EC" sz="1600" dirty="0">
                <a:latin typeface="Times New Roman" pitchFamily="18" charset="0"/>
                <a:cs typeface="Times New Roman" pitchFamily="18" charset="0"/>
              </a:rPr>
              <a:t>, ya que los gráficos exploratorios mostraron indicios de presencia de </a:t>
            </a:r>
            <a:r>
              <a:rPr lang="es-EC" sz="1600" dirty="0" smtClean="0">
                <a:latin typeface="Times New Roman" pitchFamily="18" charset="0"/>
                <a:cs typeface="Times New Roman" pitchFamily="18" charset="0"/>
              </a:rPr>
              <a:t>deriva.</a:t>
            </a:r>
            <a:endParaRPr lang="es-EC" dirty="0"/>
          </a:p>
        </p:txBody>
      </p:sp>
      <p:sp>
        <p:nvSpPr>
          <p:cNvPr id="5" name="Pentágono 4"/>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99598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8504" y="116632"/>
            <a:ext cx="4176464" cy="646331"/>
          </a:xfrm>
          <a:prstGeom prst="rect">
            <a:avLst/>
          </a:prstGeom>
          <a:noFill/>
        </p:spPr>
        <p:txBody>
          <a:bodyPr wrap="square" rtlCol="0">
            <a:spAutoFit/>
          </a:bodyPr>
          <a:lstStyle/>
          <a:p>
            <a:r>
              <a:rPr lang="es-EC" sz="3600" b="1" dirty="0" smtClean="0">
                <a:latin typeface="Times New Roman" panose="02020603050405020304" pitchFamily="18" charset="0"/>
                <a:cs typeface="Times New Roman" panose="02020603050405020304" pitchFamily="18" charset="0"/>
              </a:rPr>
              <a:t>BIBLIOGRAFÍA</a:t>
            </a:r>
            <a:endParaRPr lang="es-EC" sz="36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344488" y="908721"/>
            <a:ext cx="9361040" cy="5690469"/>
          </a:xfrm>
          <a:prstGeom prst="rect">
            <a:avLst/>
          </a:prstGeom>
        </p:spPr>
        <p:txBody>
          <a:bodyPr wrap="square">
            <a:spAutoFit/>
          </a:bodyPr>
          <a:lstStyle/>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Alfaro, M. (2007). </a:t>
            </a:r>
            <a:r>
              <a:rPr lang="es-EC" sz="1400" i="1" dirty="0" smtClean="0">
                <a:latin typeface="Times New Roman" panose="02020603050405020304" pitchFamily="18" charset="0"/>
                <a:ea typeface="Times New Roman" panose="02020603050405020304" pitchFamily="18" charset="0"/>
                <a:cs typeface="Times New Roman" panose="02020603050405020304" pitchFamily="18" charset="0"/>
              </a:rPr>
              <a:t>Estimación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de Recursos Mineros.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Recuperado el 22 de Junio de 2015, de http://cg.ensmp.fr/bibliotheque/cgi-bin/public/bibli_index.cgi</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ASPRS. (2013). Accuracy Standards for Digital Geospatial Data.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Photogrammetric Engineering and Remote Sensing</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1073-1085</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Díaz, M. (2002).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Geoestadística Aplicada.</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Cuba: Instituto de Geofísica, UNAM. Instituto de Geofísica y Astronomía, CITMA.</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Drewes, H. (2014).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Sistemas de Referencia.</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Recuperado el 5 de Agosto de 2015, de http://www.igm.gob.ec/work/files/adela.camacho/Comunicacion2014/Presentacion._Sistema_Referencia.pdf</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Giraldo, R. (2005).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Introducción a la </a:t>
            </a:r>
            <a:r>
              <a:rPr lang="es-EC" sz="1400" i="1" dirty="0" smtClean="0">
                <a:latin typeface="Times New Roman" panose="02020603050405020304" pitchFamily="18" charset="0"/>
                <a:ea typeface="Times New Roman" panose="02020603050405020304" pitchFamily="18" charset="0"/>
                <a:cs typeface="Times New Roman" panose="02020603050405020304" pitchFamily="18" charset="0"/>
              </a:rPr>
              <a:t>Geoestadística. Teoría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y Aplicación.</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Bogotá: Universidad Nacional de Colombia.</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Leiva, C. (2003).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Determinación de parámetros de transformación entre los sistemas PSAD56 y WGS84 para el país.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Sangolquí: ESPE.</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Leiva, C. (2014).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Determinación de modelos de predicción espacial de la variable ondulación </a:t>
            </a:r>
            <a:r>
              <a:rPr lang="es-EC" sz="1400" i="1" dirty="0" err="1">
                <a:latin typeface="Times New Roman" panose="02020603050405020304" pitchFamily="18" charset="0"/>
                <a:ea typeface="Times New Roman" panose="02020603050405020304" pitchFamily="18" charset="0"/>
                <a:cs typeface="Times New Roman" panose="02020603050405020304" pitchFamily="18" charset="0"/>
              </a:rPr>
              <a:t>geoidal</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 para la zona urbana del cantón Quito y la zona rural del cantón Guayaquil, utilizando técnicas geoestadísticas.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Quito: Escuela Politécnica Nacional</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Meyer, P. (2009). </a:t>
            </a: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Probabilidad y Aplicaciones Estadísticas.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Washington: Addison-Wesley Iberoamericana.</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Oliver, M. (2010).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Geostatistical applications for precision agriculture.</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London: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Springer</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rPr>
              <a:t>Santacruz, A. (2010). </a:t>
            </a:r>
            <a:r>
              <a:rPr lang="es-EC" sz="1400" i="1" dirty="0">
                <a:latin typeface="Times New Roman" panose="02020603050405020304" pitchFamily="18" charset="0"/>
                <a:ea typeface="Times New Roman" panose="02020603050405020304" pitchFamily="18" charset="0"/>
              </a:rPr>
              <a:t>Transformación entre el Sistema PSAD56 y los Marcos de Referencia ITRF utilizando los modelos de Helmert y de velocidades de placas tectónicas VEMOS.</a:t>
            </a:r>
            <a:r>
              <a:rPr lang="es-EC" sz="1400" dirty="0">
                <a:latin typeface="Times New Roman" panose="02020603050405020304" pitchFamily="18" charset="0"/>
                <a:ea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rPr>
              <a:t>Sangolquí: ESPE</a:t>
            </a:r>
            <a:endParaRPr lang="es-EC" sz="1400" dirty="0" smtClean="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Pentágono 3"/>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16981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25103" y="2492896"/>
            <a:ext cx="5048177" cy="1569660"/>
          </a:xfrm>
          <a:prstGeom prst="rect">
            <a:avLst/>
          </a:prstGeom>
          <a:noFill/>
        </p:spPr>
        <p:txBody>
          <a:bodyPr wrap="none" lIns="91440" tIns="45720" rIns="91440" bIns="45720">
            <a:spAutoFit/>
          </a:bodyPr>
          <a:lstStyle/>
          <a:p>
            <a:pPr algn="ctr"/>
            <a:r>
              <a:rPr lang="es-ES"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GRACIAS</a:t>
            </a:r>
            <a:endParaRPr lang="es-E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Pentágono 2"/>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4938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50489" y="188640"/>
            <a:ext cx="8915400" cy="786416"/>
          </a:xfrm>
        </p:spPr>
        <p:txBody>
          <a:bodyPr>
            <a:noAutofit/>
          </a:bodyPr>
          <a:lstStyle/>
          <a:p>
            <a:pPr lvl="1" algn="l" rtl="0">
              <a:spcBef>
                <a:spcPct val="0"/>
              </a:spcBef>
            </a:pPr>
            <a:r>
              <a:rPr lang="es-ES" sz="3600" b="1" dirty="0" smtClean="0">
                <a:solidFill>
                  <a:schemeClr val="tx1"/>
                </a:solidFill>
                <a:latin typeface="Times New Roman" pitchFamily="18" charset="0"/>
                <a:cs typeface="Times New Roman" pitchFamily="18" charset="0"/>
              </a:rPr>
              <a:t>OBJETIVOS</a:t>
            </a:r>
            <a:endParaRPr lang="es-EC" sz="3600" dirty="0">
              <a:solidFill>
                <a:schemeClr val="tx1"/>
              </a:solidFill>
              <a:latin typeface="Times New Roman" pitchFamily="18" charset="0"/>
              <a:cs typeface="Times New Roman" pitchFamily="18" charset="0"/>
            </a:endParaRPr>
          </a:p>
        </p:txBody>
      </p:sp>
      <p:sp>
        <p:nvSpPr>
          <p:cNvPr id="2" name="1 Marcador de contenido"/>
          <p:cNvSpPr>
            <a:spLocks noGrp="1"/>
          </p:cNvSpPr>
          <p:nvPr>
            <p:ph idx="1"/>
          </p:nvPr>
        </p:nvSpPr>
        <p:spPr>
          <a:xfrm>
            <a:off x="184758" y="1196752"/>
            <a:ext cx="9136728" cy="1296144"/>
          </a:xfrm>
        </p:spPr>
        <p:txBody>
          <a:bodyPr>
            <a:normAutofit lnSpcReduction="10000"/>
          </a:bodyPr>
          <a:lstStyle/>
          <a:p>
            <a:pPr marL="627063" lvl="2" indent="0" algn="just">
              <a:buNone/>
            </a:pPr>
            <a:r>
              <a:rPr lang="es-ES" sz="1800" b="1" dirty="0">
                <a:solidFill>
                  <a:schemeClr val="tx1"/>
                </a:solidFill>
                <a:latin typeface="Times New Roman" pitchFamily="18" charset="0"/>
                <a:cs typeface="Times New Roman" pitchFamily="18" charset="0"/>
              </a:rPr>
              <a:t>Objetivo </a:t>
            </a:r>
            <a:r>
              <a:rPr lang="es-ES" sz="1800" b="1" dirty="0" smtClean="0">
                <a:solidFill>
                  <a:schemeClr val="tx1"/>
                </a:solidFill>
                <a:latin typeface="Times New Roman" pitchFamily="18" charset="0"/>
                <a:cs typeface="Times New Roman" pitchFamily="18" charset="0"/>
              </a:rPr>
              <a:t>General</a:t>
            </a:r>
            <a:endParaRPr lang="es-EC" sz="1800" dirty="0">
              <a:solidFill>
                <a:schemeClr val="tx1"/>
              </a:solidFill>
              <a:latin typeface="Times New Roman" pitchFamily="18" charset="0"/>
              <a:cs typeface="Times New Roman" pitchFamily="18" charset="0"/>
            </a:endParaRPr>
          </a:p>
          <a:p>
            <a:pPr lvl="0" algn="just">
              <a:buFont typeface="Wingdings" pitchFamily="2" charset="2"/>
              <a:buChar char="§"/>
            </a:pPr>
            <a:r>
              <a:rPr lang="es-ES" sz="1800" dirty="0">
                <a:solidFill>
                  <a:schemeClr val="tx1"/>
                </a:solidFill>
                <a:latin typeface="Times New Roman" pitchFamily="18" charset="0"/>
                <a:cs typeface="Times New Roman" pitchFamily="18" charset="0"/>
              </a:rPr>
              <a:t>Determinar dos modelos de predicción espacial para la transformación de coordenadas entre los sistemas de referencia PSAD56 y SIRGAS95, mediante la utilización de técnicas Geoestadísticas</a:t>
            </a:r>
            <a:r>
              <a:rPr lang="es-ES" sz="1800" dirty="0" smtClean="0">
                <a:solidFill>
                  <a:schemeClr val="tx1"/>
                </a:solidFill>
                <a:latin typeface="Times New Roman" pitchFamily="18" charset="0"/>
                <a:cs typeface="Times New Roman" pitchFamily="18" charset="0"/>
              </a:rPr>
              <a:t>.</a:t>
            </a:r>
            <a:endParaRPr lang="es-EC" sz="1800" dirty="0">
              <a:solidFill>
                <a:schemeClr val="tx1"/>
              </a:solidFill>
              <a:latin typeface="Times New Roman" pitchFamily="18" charset="0"/>
              <a:cs typeface="Times New Roman" pitchFamily="18" charset="0"/>
            </a:endParaRPr>
          </a:p>
        </p:txBody>
      </p:sp>
      <p:sp>
        <p:nvSpPr>
          <p:cNvPr id="4" name="1 Marcador de contenido"/>
          <p:cNvSpPr txBox="1">
            <a:spLocks/>
          </p:cNvSpPr>
          <p:nvPr/>
        </p:nvSpPr>
        <p:spPr>
          <a:xfrm>
            <a:off x="194471" y="2653454"/>
            <a:ext cx="9127014" cy="338437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27063" lvl="2" indent="0" algn="just">
              <a:buFont typeface="Symbol" pitchFamily="18" charset="2"/>
              <a:buNone/>
            </a:pPr>
            <a:r>
              <a:rPr lang="es-ES" sz="1800" b="1" dirty="0" smtClean="0">
                <a:solidFill>
                  <a:schemeClr val="tx1"/>
                </a:solidFill>
                <a:latin typeface="Times New Roman" pitchFamily="18" charset="0"/>
                <a:cs typeface="Times New Roman" pitchFamily="18" charset="0"/>
              </a:rPr>
              <a:t>Objetivos Específicos</a:t>
            </a:r>
            <a:endParaRPr lang="es-EC" sz="1800" dirty="0" smtClean="0">
              <a:solidFill>
                <a:schemeClr val="tx1"/>
              </a:solidFill>
              <a:latin typeface="Times New Roman" pitchFamily="18" charset="0"/>
              <a:cs typeface="Times New Roman" pitchFamily="18" charset="0"/>
            </a:endParaRPr>
          </a:p>
          <a:p>
            <a:pPr algn="just">
              <a:buFont typeface="Wingdings" pitchFamily="2" charset="2"/>
              <a:buChar char="§"/>
            </a:pPr>
            <a:r>
              <a:rPr lang="es-ES" sz="1800" dirty="0" smtClean="0">
                <a:solidFill>
                  <a:schemeClr val="tx1"/>
                </a:solidFill>
                <a:latin typeface="Times New Roman" pitchFamily="18" charset="0"/>
                <a:cs typeface="Times New Roman" pitchFamily="18" charset="0"/>
              </a:rPr>
              <a:t>Recopilar y validar los datos de las coordenadas de los puntos en los sistemas PSAD56 y SIRGAS95.</a:t>
            </a:r>
            <a:endParaRPr lang="es-EC" sz="1800" dirty="0" smtClean="0">
              <a:solidFill>
                <a:schemeClr val="tx1"/>
              </a:solidFill>
              <a:latin typeface="Times New Roman" pitchFamily="18" charset="0"/>
              <a:cs typeface="Times New Roman" pitchFamily="18" charset="0"/>
            </a:endParaRPr>
          </a:p>
          <a:p>
            <a:pPr algn="just">
              <a:buFont typeface="Wingdings" pitchFamily="2" charset="2"/>
              <a:buChar char="§"/>
            </a:pPr>
            <a:r>
              <a:rPr lang="es-ES" sz="1800" dirty="0" smtClean="0">
                <a:solidFill>
                  <a:schemeClr val="tx1"/>
                </a:solidFill>
                <a:latin typeface="Times New Roman" pitchFamily="18" charset="0"/>
                <a:cs typeface="Times New Roman" pitchFamily="18" charset="0"/>
              </a:rPr>
              <a:t>Generar un modelo de predicción para la variable desplazamiento de latitud (</a:t>
            </a:r>
            <a:r>
              <a:rPr lang="es-ES" sz="1800" i="1" dirty="0" smtClean="0">
                <a:solidFill>
                  <a:schemeClr val="tx1"/>
                </a:solidFill>
                <a:latin typeface="Times New Roman" pitchFamily="18" charset="0"/>
                <a:cs typeface="Times New Roman" pitchFamily="18" charset="0"/>
              </a:rPr>
              <a:t>△φ</a:t>
            </a:r>
            <a:r>
              <a:rPr lang="es-ES" sz="1800" dirty="0" smtClean="0">
                <a:solidFill>
                  <a:schemeClr val="tx1"/>
                </a:solidFill>
                <a:latin typeface="Times New Roman" pitchFamily="18" charset="0"/>
                <a:cs typeface="Times New Roman" pitchFamily="18" charset="0"/>
              </a:rPr>
              <a:t>), entre los  sistemas de referencia PSAD56 y SIRGAS95, utilizando técnicas Geoestadísticas.</a:t>
            </a:r>
            <a:endParaRPr lang="es-EC" sz="1800" dirty="0" smtClean="0">
              <a:solidFill>
                <a:schemeClr val="tx1"/>
              </a:solidFill>
              <a:latin typeface="Times New Roman" pitchFamily="18" charset="0"/>
              <a:cs typeface="Times New Roman" pitchFamily="18" charset="0"/>
            </a:endParaRPr>
          </a:p>
          <a:p>
            <a:pPr algn="just">
              <a:buFont typeface="Wingdings" pitchFamily="2" charset="2"/>
              <a:buChar char="§"/>
            </a:pPr>
            <a:r>
              <a:rPr lang="es-ES" sz="1800" dirty="0" smtClean="0">
                <a:solidFill>
                  <a:schemeClr val="tx1"/>
                </a:solidFill>
                <a:latin typeface="Times New Roman" pitchFamily="18" charset="0"/>
                <a:cs typeface="Times New Roman" pitchFamily="18" charset="0"/>
              </a:rPr>
              <a:t>Generar un modelo de predicción para la variable desplazamiento de longitud (△λ), entre los  sistemas de referencia PSAD56 y SIRGAS95, utilizando técnicas Geoestadísticas.</a:t>
            </a:r>
            <a:endParaRPr lang="es-EC" sz="1800" dirty="0" smtClean="0">
              <a:solidFill>
                <a:schemeClr val="tx1"/>
              </a:solidFill>
              <a:latin typeface="Times New Roman" pitchFamily="18" charset="0"/>
              <a:cs typeface="Times New Roman" pitchFamily="18" charset="0"/>
            </a:endParaRPr>
          </a:p>
          <a:p>
            <a:pPr algn="just">
              <a:buFont typeface="Wingdings" pitchFamily="2" charset="2"/>
              <a:buChar char="§"/>
            </a:pPr>
            <a:r>
              <a:rPr lang="es-ES" sz="1800" dirty="0" smtClean="0">
                <a:solidFill>
                  <a:schemeClr val="tx1"/>
                </a:solidFill>
                <a:latin typeface="Times New Roman" pitchFamily="18" charset="0"/>
                <a:cs typeface="Times New Roman" pitchFamily="18" charset="0"/>
              </a:rPr>
              <a:t>Validar  los modelos de predicción geoestadísticos, a través de puntos de control.</a:t>
            </a:r>
            <a:endParaRPr lang="es-EC" sz="1800" dirty="0" smtClean="0">
              <a:solidFill>
                <a:schemeClr val="tx1"/>
              </a:solidFill>
              <a:latin typeface="Times New Roman" pitchFamily="18" charset="0"/>
              <a:cs typeface="Times New Roman" pitchFamily="18" charset="0"/>
            </a:endParaRPr>
          </a:p>
          <a:p>
            <a:pPr algn="just">
              <a:buFont typeface="Wingdings" pitchFamily="2" charset="2"/>
              <a:buChar char="§"/>
            </a:pPr>
            <a:r>
              <a:rPr lang="es-ES" sz="1800" dirty="0" smtClean="0">
                <a:solidFill>
                  <a:schemeClr val="tx1"/>
                </a:solidFill>
                <a:latin typeface="Times New Roman" pitchFamily="18" charset="0"/>
                <a:cs typeface="Times New Roman" pitchFamily="18" charset="0"/>
              </a:rPr>
              <a:t>Comparar los resultados de la transformación de coordenadas entre el método estocástico desarrollado y el método matemático de Helmert utilizado por  Leiva (2003).</a:t>
            </a:r>
            <a:endParaRPr lang="es-EC" sz="1800" dirty="0" smtClean="0">
              <a:solidFill>
                <a:schemeClr val="tx1"/>
              </a:solidFill>
              <a:latin typeface="Times New Roman" pitchFamily="18" charset="0"/>
              <a:cs typeface="Times New Roman" pitchFamily="18" charset="0"/>
            </a:endParaRPr>
          </a:p>
          <a:p>
            <a:endParaRPr lang="es-EC" sz="1800" dirty="0"/>
          </a:p>
        </p:txBody>
      </p:sp>
      <p:sp>
        <p:nvSpPr>
          <p:cNvPr id="5" name="Pentágono 4"/>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7473280" y="4581128"/>
            <a:ext cx="2432720" cy="2233080"/>
          </a:xfrm>
          <a:prstGeom prst="rect">
            <a:avLst/>
          </a:prstGeom>
          <a:blipFill dpi="0" rotWithShape="1">
            <a:blip r:embed="rId3">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62406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169471" y="50296"/>
            <a:ext cx="4458495" cy="786416"/>
          </a:xfrm>
        </p:spPr>
        <p:txBody>
          <a:bodyPr>
            <a:noAutofit/>
          </a:bodyPr>
          <a:lstStyle/>
          <a:p>
            <a:pPr lvl="1" algn="l" rtl="0">
              <a:spcBef>
                <a:spcPct val="0"/>
              </a:spcBef>
            </a:pPr>
            <a:r>
              <a:rPr lang="es-ES" sz="3600" b="1" dirty="0" smtClean="0">
                <a:solidFill>
                  <a:schemeClr val="tx1"/>
                </a:solidFill>
                <a:latin typeface="Times New Roman" pitchFamily="18" charset="0"/>
                <a:cs typeface="Times New Roman" pitchFamily="18" charset="0"/>
              </a:rPr>
              <a:t>MARCO TEÓRICO</a:t>
            </a:r>
            <a:endParaRPr lang="es-EC" sz="3600" dirty="0">
              <a:solidFill>
                <a:schemeClr val="tx1"/>
              </a:solidFill>
              <a:latin typeface="Times New Roman" pitchFamily="18" charset="0"/>
              <a:cs typeface="Times New Roman" pitchFamily="18" charset="0"/>
            </a:endParaRPr>
          </a:p>
        </p:txBody>
      </p:sp>
      <p:sp>
        <p:nvSpPr>
          <p:cNvPr id="5" name="4 CuadroTexto"/>
          <p:cNvSpPr txBox="1"/>
          <p:nvPr/>
        </p:nvSpPr>
        <p:spPr>
          <a:xfrm>
            <a:off x="272480" y="836712"/>
            <a:ext cx="9433047" cy="3970318"/>
          </a:xfrm>
          <a:prstGeom prst="rect">
            <a:avLst/>
          </a:prstGeom>
          <a:noFill/>
        </p:spPr>
        <p:txBody>
          <a:bodyPr wrap="square" rtlCol="0">
            <a:spAutoFit/>
          </a:bodyPr>
          <a:lstStyle/>
          <a:p>
            <a:pPr algn="just"/>
            <a:r>
              <a:rPr lang="es-ES" b="1" dirty="0" smtClean="0">
                <a:latin typeface="Times New Roman" panose="02020603050405020304" pitchFamily="18" charset="0"/>
                <a:cs typeface="Times New Roman" panose="02020603050405020304" pitchFamily="18" charset="0"/>
              </a:rPr>
              <a:t>GEOIDE</a:t>
            </a:r>
          </a:p>
          <a:p>
            <a:pPr algn="just"/>
            <a:r>
              <a:rPr lang="es-EC" dirty="0">
                <a:latin typeface="Times New Roman" panose="02020603050405020304" pitchFamily="18" charset="0"/>
                <a:cs typeface="Times New Roman" panose="02020603050405020304" pitchFamily="18" charset="0"/>
              </a:rPr>
              <a:t>El Geoide se define como la superficie equipotencial del campo de gravedad  de la Tierra que mejor se adapta al nivel medio del mar, libre de perturbaciones exteriores y extendiéndose por debajo de los continentes, océanos y mares (Fernández, 2001). </a:t>
            </a:r>
            <a:endParaRPr lang="es-EC" dirty="0" smtClean="0">
              <a:latin typeface="Times New Roman" panose="02020603050405020304" pitchFamily="18" charset="0"/>
              <a:cs typeface="Times New Roman" panose="02020603050405020304" pitchFamily="18" charset="0"/>
            </a:endParaRPr>
          </a:p>
          <a:p>
            <a:pPr algn="just"/>
            <a:endParaRPr lang="es-ES" dirty="0" smtClean="0">
              <a:latin typeface="Times New Roman" panose="02020603050405020304" pitchFamily="18" charset="0"/>
              <a:cs typeface="Times New Roman" panose="02020603050405020304" pitchFamily="18" charset="0"/>
            </a:endParaRPr>
          </a:p>
          <a:p>
            <a:pPr algn="just"/>
            <a:r>
              <a:rPr lang="es-ES" b="1" dirty="0" smtClean="0">
                <a:latin typeface="Times New Roman" panose="02020603050405020304" pitchFamily="18" charset="0"/>
                <a:cs typeface="Times New Roman" panose="02020603050405020304" pitchFamily="18" charset="0"/>
              </a:rPr>
              <a:t>ELIPSOIDE</a:t>
            </a:r>
          </a:p>
          <a:p>
            <a:pPr algn="just"/>
            <a:r>
              <a:rPr lang="es-ES" dirty="0" smtClean="0">
                <a:latin typeface="Times New Roman" panose="02020603050405020304" pitchFamily="18" charset="0"/>
                <a:cs typeface="Times New Roman" panose="02020603050405020304" pitchFamily="18" charset="0"/>
              </a:rPr>
              <a:t>Superficie que mejor representa la forma de la Tierra. R</a:t>
            </a:r>
            <a:r>
              <a:rPr lang="es-EC" dirty="0" err="1" smtClean="0">
                <a:latin typeface="Times New Roman" panose="02020603050405020304" pitchFamily="18" charset="0"/>
                <a:cs typeface="Times New Roman" panose="02020603050405020304" pitchFamily="18" charset="0"/>
              </a:rPr>
              <a:t>esulta</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de revolucionar una elipse sobre su eje menor (b). Esta elipse de revolución está definida por su semieje mayor (a) y su achatamiento (f). </a:t>
            </a:r>
            <a:endParaRPr lang="es-ES" dirty="0" smtClean="0">
              <a:latin typeface="Times New Roman" panose="02020603050405020304" pitchFamily="18" charset="0"/>
              <a:cs typeface="Times New Roman" panose="02020603050405020304" pitchFamily="18" charset="0"/>
            </a:endParaRPr>
          </a:p>
          <a:p>
            <a:pPr algn="just"/>
            <a:endParaRPr lang="es-ES" dirty="0" smtClean="0">
              <a:latin typeface="Times New Roman" panose="02020603050405020304" pitchFamily="18" charset="0"/>
              <a:cs typeface="Times New Roman" panose="02020603050405020304" pitchFamily="18" charset="0"/>
            </a:endParaRPr>
          </a:p>
          <a:p>
            <a:pPr algn="just"/>
            <a:r>
              <a:rPr lang="es-ES" b="1" dirty="0" smtClean="0">
                <a:latin typeface="Times New Roman" panose="02020603050405020304" pitchFamily="18" charset="0"/>
                <a:cs typeface="Times New Roman" panose="02020603050405020304" pitchFamily="18" charset="0"/>
              </a:rPr>
              <a:t>SUPERFICIE TOPOGRÁFICA</a:t>
            </a:r>
          </a:p>
          <a:p>
            <a:pPr algn="just"/>
            <a:r>
              <a:rPr lang="es-EC" dirty="0" smtClean="0">
                <a:latin typeface="Times New Roman" panose="02020603050405020304" pitchFamily="18" charset="0"/>
                <a:cs typeface="Times New Roman" panose="02020603050405020304" pitchFamily="18" charset="0"/>
              </a:rPr>
              <a:t>Es la </a:t>
            </a:r>
            <a:r>
              <a:rPr lang="es-EC" dirty="0">
                <a:latin typeface="Times New Roman" panose="02020603050405020304" pitchFamily="18" charset="0"/>
                <a:cs typeface="Times New Roman" panose="02020603050405020304" pitchFamily="18" charset="0"/>
              </a:rPr>
              <a:t>frontera entre la parte sólida  y la fluida, donde se realizan las mediciones de distancias geodésicas, ángulos, entre otros</a:t>
            </a:r>
            <a:r>
              <a:rPr lang="es-EC" dirty="0" smtClean="0">
                <a:latin typeface="Times New Roman" panose="02020603050405020304" pitchFamily="18" charset="0"/>
                <a:cs typeface="Times New Roman" panose="02020603050405020304" pitchFamily="18" charset="0"/>
              </a:rPr>
              <a:t>. Para representarla se obtiene </a:t>
            </a:r>
            <a:r>
              <a:rPr lang="es-EC" dirty="0">
                <a:latin typeface="Times New Roman" panose="02020603050405020304" pitchFamily="18" charset="0"/>
                <a:cs typeface="Times New Roman" panose="02020603050405020304" pitchFamily="18" charset="0"/>
              </a:rPr>
              <a:t>un modelo de la misma mediante la definición de coordenadas establecidas en  un sistema de referencia geodésico, y la definición de métodos de interpolación (García-</a:t>
            </a:r>
            <a:r>
              <a:rPr lang="es-EC" dirty="0" err="1">
                <a:latin typeface="Times New Roman" panose="02020603050405020304" pitchFamily="18" charset="0"/>
                <a:cs typeface="Times New Roman" panose="02020603050405020304" pitchFamily="18" charset="0"/>
              </a:rPr>
              <a:t>Asenjo</a:t>
            </a:r>
            <a:r>
              <a:rPr lang="es-EC" dirty="0">
                <a:latin typeface="Times New Roman" panose="02020603050405020304" pitchFamily="18" charset="0"/>
                <a:cs typeface="Times New Roman" panose="02020603050405020304" pitchFamily="18" charset="0"/>
              </a:rPr>
              <a:t> &amp; Hernández, 2005).</a:t>
            </a:r>
            <a:endParaRPr lang="es-ES" dirty="0">
              <a:latin typeface="Times New Roman" panose="02020603050405020304" pitchFamily="18" charset="0"/>
              <a:cs typeface="Times New Roman" panose="02020603050405020304" pitchFamily="18" charset="0"/>
            </a:endParaRPr>
          </a:p>
        </p:txBody>
      </p:sp>
      <p:pic>
        <p:nvPicPr>
          <p:cNvPr id="6" name="Imagen 5"/>
          <p:cNvPicPr/>
          <p:nvPr/>
        </p:nvPicPr>
        <p:blipFill rotWithShape="1">
          <a:blip r:embed="rId2"/>
          <a:srcRect l="24065" t="35439" r="35892" b="40701"/>
          <a:stretch/>
        </p:blipFill>
        <p:spPr bwMode="auto">
          <a:xfrm>
            <a:off x="2624520" y="4804504"/>
            <a:ext cx="4728966" cy="1655275"/>
          </a:xfrm>
          <a:prstGeom prst="rect">
            <a:avLst/>
          </a:prstGeom>
          <a:ln w="6350">
            <a:solidFill>
              <a:schemeClr val="tx1"/>
            </a:solidFill>
          </a:ln>
          <a:extLst>
            <a:ext uri="{53640926-AAD7-44D8-BBD7-CCE9431645EC}">
              <a14:shadowObscured xmlns:a14="http://schemas.microsoft.com/office/drawing/2010/main"/>
            </a:ext>
          </a:extLst>
        </p:spPr>
      </p:pic>
      <p:sp>
        <p:nvSpPr>
          <p:cNvPr id="7" name="Rectángulo 6"/>
          <p:cNvSpPr/>
          <p:nvPr/>
        </p:nvSpPr>
        <p:spPr>
          <a:xfrm>
            <a:off x="2624520" y="6459779"/>
            <a:ext cx="4953000" cy="400110"/>
          </a:xfrm>
          <a:prstGeom prst="rect">
            <a:avLst/>
          </a:prstGeom>
        </p:spPr>
        <p:txBody>
          <a:bodyPr>
            <a:spAutoFit/>
          </a:bodyPr>
          <a:lstStyle/>
          <a:p>
            <a:pPr algn="ctr">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Figura </a:t>
            </a:r>
            <a:r>
              <a:rPr lang="es-EC" sz="1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Geoide y Elipsoide de </a:t>
            </a:r>
            <a:r>
              <a:rPr lang="es-EC" sz="1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referencia.</a:t>
            </a:r>
            <a:endParaRPr lang="es-EC" sz="1000" b="1" dirty="0" smtClean="0">
              <a:solidFill>
                <a:srgbClr val="4F81BD"/>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Fuente</a:t>
            </a:r>
            <a:r>
              <a:rPr lang="es-EC"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Seeber</a:t>
            </a:r>
            <a:r>
              <a:rPr lang="es-EC"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2003)</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14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8835" y="692696"/>
            <a:ext cx="9433047" cy="3693319"/>
          </a:xfrm>
          <a:prstGeom prst="rect">
            <a:avLst/>
          </a:prstGeom>
          <a:noFill/>
        </p:spPr>
        <p:txBody>
          <a:bodyPr wrap="square" rtlCol="0">
            <a:spAutoFit/>
          </a:bodyPr>
          <a:lstStyle/>
          <a:p>
            <a:pPr algn="just"/>
            <a:r>
              <a:rPr lang="es-ES" b="1" dirty="0" smtClean="0">
                <a:latin typeface="Times New Roman" panose="02020603050405020304" pitchFamily="18" charset="0"/>
                <a:cs typeface="Times New Roman" panose="02020603050405020304" pitchFamily="18" charset="0"/>
              </a:rPr>
              <a:t>SISTEMA DE REFERENCIA</a:t>
            </a:r>
          </a:p>
          <a:p>
            <a:pPr algn="just"/>
            <a:r>
              <a:rPr lang="es-ES" dirty="0" smtClean="0">
                <a:latin typeface="Times New Roman" panose="02020603050405020304" pitchFamily="18" charset="0"/>
                <a:cs typeface="Times New Roman" panose="02020603050405020304" pitchFamily="18" charset="0"/>
              </a:rPr>
              <a:t>Un sistema de referencia es un conjunto de convenciones, normas, reglas y conceptos teóricos que definen modelos, parámetros y constantes para referir coordenadas de puntos en el espacio.</a:t>
            </a:r>
          </a:p>
          <a:p>
            <a:pPr algn="just"/>
            <a:endParaRPr lang="es-ES" dirty="0" smtClean="0">
              <a:latin typeface="Times New Roman" panose="02020603050405020304" pitchFamily="18" charset="0"/>
              <a:cs typeface="Times New Roman" panose="02020603050405020304" pitchFamily="18" charset="0"/>
            </a:endParaRPr>
          </a:p>
          <a:p>
            <a:pPr algn="just"/>
            <a:r>
              <a:rPr lang="es-ES" b="1" dirty="0" smtClean="0">
                <a:latin typeface="Times New Roman" panose="02020603050405020304" pitchFamily="18" charset="0"/>
                <a:cs typeface="Times New Roman" panose="02020603050405020304" pitchFamily="18" charset="0"/>
              </a:rPr>
              <a:t>MARCO DE REFERENCIA</a:t>
            </a:r>
          </a:p>
          <a:p>
            <a:pPr algn="just"/>
            <a:r>
              <a:rPr lang="es-ES" dirty="0">
                <a:latin typeface="Times New Roman" panose="02020603050405020304" pitchFamily="18" charset="0"/>
                <a:cs typeface="Times New Roman" panose="02020603050405020304" pitchFamily="18" charset="0"/>
              </a:rPr>
              <a:t>Según </a:t>
            </a:r>
            <a:r>
              <a:rPr lang="es-ES" dirty="0" err="1">
                <a:latin typeface="Times New Roman" panose="02020603050405020304" pitchFamily="18" charset="0"/>
                <a:cs typeface="Times New Roman" panose="02020603050405020304" pitchFamily="18" charset="0"/>
              </a:rPr>
              <a:t>Drewes</a:t>
            </a:r>
            <a:r>
              <a:rPr lang="es-ES" dirty="0">
                <a:latin typeface="Times New Roman" panose="02020603050405020304" pitchFamily="18" charset="0"/>
                <a:cs typeface="Times New Roman" panose="02020603050405020304" pitchFamily="18" charset="0"/>
              </a:rPr>
              <a:t> (2014), el marco de referencia materializa un sistema de referencia físicamente y lo realiza matemáticamente, a través de observaciones, es decir, se trata de un conjunto de puntos, ubicados en la superficie terrestre, con coordenadas y velocidades conocidas respecto a ese sistema de referencia. </a:t>
            </a:r>
            <a:endParaRPr lang="es-ES" dirty="0" smtClean="0">
              <a:latin typeface="Times New Roman" panose="02020603050405020304" pitchFamily="18" charset="0"/>
              <a:cs typeface="Times New Roman" panose="02020603050405020304" pitchFamily="18" charset="0"/>
            </a:endParaRPr>
          </a:p>
          <a:p>
            <a:pPr algn="just"/>
            <a:endParaRPr lang="es-ES" dirty="0" smtClean="0">
              <a:latin typeface="Times New Roman" panose="02020603050405020304" pitchFamily="18" charset="0"/>
              <a:cs typeface="Times New Roman" panose="02020603050405020304" pitchFamily="18" charset="0"/>
            </a:endParaRPr>
          </a:p>
          <a:p>
            <a:pPr algn="just"/>
            <a:r>
              <a:rPr lang="es-ES" b="1" dirty="0" smtClean="0">
                <a:latin typeface="Times New Roman" panose="02020603050405020304" pitchFamily="18" charset="0"/>
                <a:cs typeface="Times New Roman" panose="02020603050405020304" pitchFamily="18" charset="0"/>
              </a:rPr>
              <a:t>DATUM DE REFERENCIA</a:t>
            </a:r>
          </a:p>
          <a:p>
            <a:pPr algn="just"/>
            <a:r>
              <a:rPr lang="es-ES" dirty="0" smtClean="0">
                <a:latin typeface="Times New Roman" panose="02020603050405020304" pitchFamily="18" charset="0"/>
                <a:cs typeface="Times New Roman" panose="02020603050405020304" pitchFamily="18" charset="0"/>
              </a:rPr>
              <a:t>Parámetros que fijan el origen, la orientación y la escala del sistema de coordenadas para el marco de referencia con respecto a la Tierra (</a:t>
            </a:r>
            <a:r>
              <a:rPr lang="es-ES" dirty="0" err="1" smtClean="0">
                <a:latin typeface="Times New Roman" panose="02020603050405020304" pitchFamily="18" charset="0"/>
                <a:cs typeface="Times New Roman" panose="02020603050405020304" pitchFamily="18" charset="0"/>
              </a:rPr>
              <a:t>Drewes</a:t>
            </a:r>
            <a:r>
              <a:rPr lang="es-ES" dirty="0" smtClean="0">
                <a:latin typeface="Times New Roman" panose="02020603050405020304" pitchFamily="18" charset="0"/>
                <a:cs typeface="Times New Roman" panose="02020603050405020304" pitchFamily="18" charset="0"/>
              </a:rPr>
              <a:t>, 2014).</a:t>
            </a:r>
            <a:endParaRPr lang="es-ES" dirty="0">
              <a:latin typeface="Times New Roman" panose="02020603050405020304" pitchFamily="18" charset="0"/>
              <a:cs typeface="Times New Roman" panose="02020603050405020304" pitchFamily="18" charset="0"/>
            </a:endParaRPr>
          </a:p>
        </p:txBody>
      </p:sp>
      <p:pic>
        <p:nvPicPr>
          <p:cNvPr id="1026" name="Picture 2" descr="http://www.atlasdemurcia.com/contenido/Capitulo%20I/0103_Dir/0103_Picture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93"/>
          <a:stretch/>
        </p:blipFill>
        <p:spPr bwMode="auto">
          <a:xfrm>
            <a:off x="2705369" y="4411649"/>
            <a:ext cx="3976213" cy="199968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239800" y="6411334"/>
            <a:ext cx="2650084" cy="230832"/>
          </a:xfrm>
          <a:prstGeom prst="rect">
            <a:avLst/>
          </a:prstGeom>
        </p:spPr>
        <p:txBody>
          <a:bodyPr wrap="none">
            <a:spAutoFit/>
          </a:bodyPr>
          <a:lstStyle/>
          <a:p>
            <a:r>
              <a:rPr lang="es-EC" sz="900" b="1" dirty="0">
                <a:latin typeface="Times New Roman" panose="02020603050405020304" pitchFamily="18" charset="0"/>
                <a:cs typeface="Times New Roman" panose="02020603050405020304" pitchFamily="18" charset="0"/>
              </a:rPr>
              <a:t>Fuente</a:t>
            </a:r>
            <a:r>
              <a:rPr lang="es-EC" sz="900" dirty="0">
                <a:latin typeface="Times New Roman" panose="02020603050405020304" pitchFamily="18" charset="0"/>
                <a:cs typeface="Times New Roman" panose="02020603050405020304" pitchFamily="18" charset="0"/>
              </a:rPr>
              <a:t>: (Atlas Global de la Región de Murcia, 2010)</a:t>
            </a:r>
            <a:endParaRPr lang="en-US" sz="900" dirty="0">
              <a:latin typeface="Times New Roman" panose="02020603050405020304" pitchFamily="18" charset="0"/>
              <a:cs typeface="Times New Roman" panose="02020603050405020304" pitchFamily="18" charset="0"/>
            </a:endParaRPr>
          </a:p>
        </p:txBody>
      </p:sp>
      <p:sp>
        <p:nvSpPr>
          <p:cNvPr id="6" name="Pentágono 5"/>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473280" y="4581128"/>
            <a:ext cx="2432720" cy="2233080"/>
          </a:xfrm>
          <a:prstGeom prst="rect">
            <a:avLst/>
          </a:prstGeom>
          <a:blipFill dpi="0" rotWithShape="1">
            <a:blip r:embed="rId4">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2313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09904" y="5981069"/>
            <a:ext cx="2501664" cy="230832"/>
          </a:xfrm>
          <a:prstGeom prst="rect">
            <a:avLst/>
          </a:prstGeom>
        </p:spPr>
        <p:txBody>
          <a:bodyPr wrap="square">
            <a:spAutoFit/>
          </a:bodyPr>
          <a:lstStyle/>
          <a:p>
            <a:r>
              <a:rPr lang="es-EC" sz="900" b="1" dirty="0">
                <a:latin typeface="Times New Roman" panose="02020603050405020304" pitchFamily="18" charset="0"/>
                <a:cs typeface="Times New Roman" panose="02020603050405020304" pitchFamily="18" charset="0"/>
              </a:rPr>
              <a:t>Fuente:</a:t>
            </a:r>
            <a:r>
              <a:rPr lang="es-EC" sz="900" dirty="0">
                <a:latin typeface="Times New Roman" panose="02020603050405020304" pitchFamily="18" charset="0"/>
                <a:cs typeface="Times New Roman" panose="02020603050405020304" pitchFamily="18" charset="0"/>
              </a:rPr>
              <a:t> (García-</a:t>
            </a:r>
            <a:r>
              <a:rPr lang="es-EC" sz="900" dirty="0" err="1">
                <a:latin typeface="Times New Roman" panose="02020603050405020304" pitchFamily="18" charset="0"/>
                <a:cs typeface="Times New Roman" panose="02020603050405020304" pitchFamily="18" charset="0"/>
              </a:rPr>
              <a:t>Asenjo</a:t>
            </a:r>
            <a:r>
              <a:rPr lang="es-EC" sz="900" dirty="0">
                <a:latin typeface="Times New Roman" panose="02020603050405020304" pitchFamily="18" charset="0"/>
                <a:cs typeface="Times New Roman" panose="02020603050405020304" pitchFamily="18" charset="0"/>
              </a:rPr>
              <a:t> &amp; Hernández, 2005)</a:t>
            </a:r>
            <a:endParaRPr lang="en-US" sz="900" dirty="0">
              <a:latin typeface="Times New Roman" panose="02020603050405020304" pitchFamily="18" charset="0"/>
              <a:cs typeface="Times New Roman" panose="02020603050405020304" pitchFamily="18" charset="0"/>
            </a:endParaRPr>
          </a:p>
        </p:txBody>
      </p:sp>
      <p:sp>
        <p:nvSpPr>
          <p:cNvPr id="7" name="6 Rectángulo"/>
          <p:cNvSpPr/>
          <p:nvPr/>
        </p:nvSpPr>
        <p:spPr>
          <a:xfrm>
            <a:off x="3702659" y="5946549"/>
            <a:ext cx="2381018" cy="230832"/>
          </a:xfrm>
          <a:prstGeom prst="rect">
            <a:avLst/>
          </a:prstGeom>
        </p:spPr>
        <p:txBody>
          <a:bodyPr wrap="square">
            <a:spAutoFit/>
          </a:bodyPr>
          <a:lstStyle/>
          <a:p>
            <a:r>
              <a:rPr lang="es-EC" sz="900" b="1" dirty="0">
                <a:latin typeface="Times New Roman" panose="02020603050405020304" pitchFamily="18" charset="0"/>
                <a:cs typeface="Times New Roman" panose="02020603050405020304" pitchFamily="18" charset="0"/>
              </a:rPr>
              <a:t>Fuente:</a:t>
            </a:r>
            <a:r>
              <a:rPr lang="es-EC" sz="900" dirty="0">
                <a:latin typeface="Times New Roman" panose="02020603050405020304" pitchFamily="18" charset="0"/>
                <a:cs typeface="Times New Roman" panose="02020603050405020304" pitchFamily="18" charset="0"/>
              </a:rPr>
              <a:t> (García-</a:t>
            </a:r>
            <a:r>
              <a:rPr lang="es-EC" sz="900" dirty="0" err="1">
                <a:latin typeface="Times New Roman" panose="02020603050405020304" pitchFamily="18" charset="0"/>
                <a:cs typeface="Times New Roman" panose="02020603050405020304" pitchFamily="18" charset="0"/>
              </a:rPr>
              <a:t>Asenjo</a:t>
            </a:r>
            <a:r>
              <a:rPr lang="es-EC" sz="900" dirty="0">
                <a:latin typeface="Times New Roman" panose="02020603050405020304" pitchFamily="18" charset="0"/>
                <a:cs typeface="Times New Roman" panose="02020603050405020304" pitchFamily="18" charset="0"/>
              </a:rPr>
              <a:t> &amp; Hernández, 2005)</a:t>
            </a:r>
            <a:endParaRPr lang="en-US" sz="900"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321253" y="332655"/>
            <a:ext cx="9433047" cy="1477328"/>
          </a:xfrm>
          <a:prstGeom prst="rect">
            <a:avLst/>
          </a:prstGeom>
          <a:noFill/>
        </p:spPr>
        <p:txBody>
          <a:bodyPr wrap="square" rtlCol="0">
            <a:spAutoFit/>
          </a:bodyPr>
          <a:lstStyle/>
          <a:p>
            <a:pPr algn="just"/>
            <a:r>
              <a:rPr lang="es-ES" b="1" dirty="0" smtClean="0">
                <a:latin typeface="Times New Roman" panose="02020603050405020304" pitchFamily="18" charset="0"/>
                <a:cs typeface="Times New Roman" panose="02020603050405020304" pitchFamily="18" charset="0"/>
              </a:rPr>
              <a:t>SISTEMAS DE COORDENADAS</a:t>
            </a:r>
          </a:p>
          <a:p>
            <a:pPr algn="just"/>
            <a:endParaRPr lang="es-ES" dirty="0" smtClean="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Un sistema de coordenadas establece la posición espacial de un punto. El utilizar un sistema de coordenadas particular permite que el objeto de estudio se represente en su forma más simple, geométricamente interpretable y susceptible de ser medida </a:t>
            </a:r>
          </a:p>
        </p:txBody>
      </p:sp>
      <p:sp>
        <p:nvSpPr>
          <p:cNvPr id="10" name="9 Flecha abajo"/>
          <p:cNvSpPr/>
          <p:nvPr/>
        </p:nvSpPr>
        <p:spPr>
          <a:xfrm>
            <a:off x="4338544" y="1809983"/>
            <a:ext cx="554624" cy="46688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11 Rectángulo"/>
          <p:cNvSpPr/>
          <p:nvPr/>
        </p:nvSpPr>
        <p:spPr>
          <a:xfrm>
            <a:off x="321253" y="2422353"/>
            <a:ext cx="207270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El tipo de </a:t>
            </a:r>
            <a:r>
              <a:rPr lang="en-US" dirty="0" err="1" smtClean="0">
                <a:latin typeface="Times New Roman" panose="02020603050405020304" pitchFamily="18" charset="0"/>
                <a:cs typeface="Times New Roman" panose="02020603050405020304" pitchFamily="18" charset="0"/>
              </a:rPr>
              <a:t>coordenadas</a:t>
            </a:r>
            <a:endParaRPr lang="en-US" dirty="0">
              <a:latin typeface="Times New Roman" panose="02020603050405020304" pitchFamily="18" charset="0"/>
              <a:cs typeface="Times New Roman" panose="02020603050405020304" pitchFamily="18" charset="0"/>
            </a:endParaRPr>
          </a:p>
        </p:txBody>
      </p:sp>
      <p:sp>
        <p:nvSpPr>
          <p:cNvPr id="13" name="12 Rectángulo"/>
          <p:cNvSpPr/>
          <p:nvPr/>
        </p:nvSpPr>
        <p:spPr>
          <a:xfrm>
            <a:off x="2569937" y="2422353"/>
            <a:ext cx="207270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La ubicación del origen</a:t>
            </a:r>
            <a:endParaRPr lang="en-US" dirty="0">
              <a:latin typeface="Times New Roman" panose="02020603050405020304" pitchFamily="18" charset="0"/>
              <a:cs typeface="Times New Roman" panose="02020603050405020304" pitchFamily="18" charset="0"/>
            </a:endParaRPr>
          </a:p>
        </p:txBody>
      </p:sp>
      <p:sp>
        <p:nvSpPr>
          <p:cNvPr id="14" name="13 Rectángulo"/>
          <p:cNvSpPr/>
          <p:nvPr/>
        </p:nvSpPr>
        <p:spPr>
          <a:xfrm>
            <a:off x="4736976" y="2422353"/>
            <a:ext cx="207270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La orientación de los ejes</a:t>
            </a:r>
            <a:endParaRPr lang="en-US" dirty="0">
              <a:latin typeface="Times New Roman" panose="02020603050405020304" pitchFamily="18" charset="0"/>
              <a:cs typeface="Times New Roman" panose="02020603050405020304" pitchFamily="18" charset="0"/>
            </a:endParaRPr>
          </a:p>
        </p:txBody>
      </p:sp>
      <p:sp>
        <p:nvSpPr>
          <p:cNvPr id="15" name="14 Rectángulo"/>
          <p:cNvSpPr/>
          <p:nvPr/>
        </p:nvSpPr>
        <p:spPr>
          <a:xfrm>
            <a:off x="6969224" y="2422353"/>
            <a:ext cx="207270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La unidad de medida</a:t>
            </a:r>
            <a:endParaRPr lang="en-US" dirty="0">
              <a:latin typeface="Times New Roman" panose="02020603050405020304" pitchFamily="18" charset="0"/>
              <a:cs typeface="Times New Roman" panose="02020603050405020304" pitchFamily="18" charset="0"/>
            </a:endParaRPr>
          </a:p>
        </p:txBody>
      </p:sp>
      <p:sp>
        <p:nvSpPr>
          <p:cNvPr id="16" name="15 Rectángulo"/>
          <p:cNvSpPr/>
          <p:nvPr/>
        </p:nvSpPr>
        <p:spPr>
          <a:xfrm>
            <a:off x="6632670" y="5930451"/>
            <a:ext cx="2064746" cy="230832"/>
          </a:xfrm>
          <a:prstGeom prst="rect">
            <a:avLst/>
          </a:prstGeom>
        </p:spPr>
        <p:txBody>
          <a:bodyPr wrap="square">
            <a:spAutoFit/>
          </a:bodyPr>
          <a:lstStyle/>
          <a:p>
            <a:r>
              <a:rPr lang="es-EC" sz="900" b="1" dirty="0">
                <a:latin typeface="Times New Roman" panose="02020603050405020304" pitchFamily="18" charset="0"/>
                <a:cs typeface="Times New Roman" panose="02020603050405020304" pitchFamily="18" charset="0"/>
              </a:rPr>
              <a:t>Fuente:</a:t>
            </a:r>
            <a:r>
              <a:rPr lang="es-EC" sz="900" dirty="0">
                <a:latin typeface="Times New Roman" panose="02020603050405020304" pitchFamily="18" charset="0"/>
                <a:cs typeface="Times New Roman" panose="02020603050405020304" pitchFamily="18" charset="0"/>
              </a:rPr>
              <a:t> </a:t>
            </a:r>
            <a:r>
              <a:rPr lang="es-EC" sz="900" dirty="0" smtClean="0">
                <a:latin typeface="Times New Roman" panose="02020603050405020304" pitchFamily="18" charset="0"/>
                <a:cs typeface="Times New Roman" panose="02020603050405020304" pitchFamily="18" charset="0"/>
              </a:rPr>
              <a:t>(Adaptado de Drewes</a:t>
            </a:r>
            <a:r>
              <a:rPr lang="es-EC" sz="900" dirty="0">
                <a:latin typeface="Times New Roman" panose="02020603050405020304" pitchFamily="18" charset="0"/>
                <a:cs typeface="Times New Roman" panose="02020603050405020304" pitchFamily="18" charset="0"/>
              </a:rPr>
              <a:t>, 2014)</a:t>
            </a:r>
            <a:endParaRPr lang="en-US" sz="900" dirty="0">
              <a:latin typeface="Times New Roman" panose="02020603050405020304" pitchFamily="18" charset="0"/>
              <a:cs typeface="Times New Roman" panose="02020603050405020304" pitchFamily="18" charset="0"/>
            </a:endParaRPr>
          </a:p>
        </p:txBody>
      </p:sp>
      <p:pic>
        <p:nvPicPr>
          <p:cNvPr id="17" name="16 Imagen"/>
          <p:cNvPicPr/>
          <p:nvPr/>
        </p:nvPicPr>
        <p:blipFill rotWithShape="1">
          <a:blip r:embed="rId2"/>
          <a:srcRect l="27689" t="25098" r="28395" b="8394"/>
          <a:stretch/>
        </p:blipFill>
        <p:spPr bwMode="auto">
          <a:xfrm>
            <a:off x="3726823" y="3659549"/>
            <a:ext cx="2623984" cy="2217722"/>
          </a:xfrm>
          <a:prstGeom prst="rect">
            <a:avLst/>
          </a:prstGeom>
          <a:ln>
            <a:solidFill>
              <a:schemeClr val="tx1"/>
            </a:solidFill>
          </a:ln>
          <a:extLst>
            <a:ext uri="{53640926-AAD7-44D8-BBD7-CCE9431645EC}">
              <a14:shadowObscured xmlns:a14="http://schemas.microsoft.com/office/drawing/2010/main"/>
            </a:ext>
          </a:extLst>
        </p:spPr>
      </p:pic>
      <p:pic>
        <p:nvPicPr>
          <p:cNvPr id="18" name="17 Imagen"/>
          <p:cNvPicPr/>
          <p:nvPr/>
        </p:nvPicPr>
        <p:blipFill rotWithShape="1">
          <a:blip r:embed="rId3"/>
          <a:srcRect l="26103" t="22588" r="29805" b="8708"/>
          <a:stretch/>
        </p:blipFill>
        <p:spPr bwMode="auto">
          <a:xfrm>
            <a:off x="848544" y="3659549"/>
            <a:ext cx="2653313" cy="2217722"/>
          </a:xfrm>
          <a:prstGeom prst="rect">
            <a:avLst/>
          </a:prstGeom>
          <a:ln w="6350">
            <a:solidFill>
              <a:schemeClr val="tx1"/>
            </a:solidFill>
          </a:ln>
          <a:extLst>
            <a:ext uri="{53640926-AAD7-44D8-BBD7-CCE9431645EC}">
              <a14:shadowObscured xmlns:a14="http://schemas.microsoft.com/office/drawing/2010/main"/>
            </a:ext>
          </a:extLst>
        </p:spPr>
      </p:pic>
      <p:sp>
        <p:nvSpPr>
          <p:cNvPr id="19" name="18 CuadroTexto"/>
          <p:cNvSpPr txBox="1"/>
          <p:nvPr/>
        </p:nvSpPr>
        <p:spPr>
          <a:xfrm>
            <a:off x="3651307" y="3286433"/>
            <a:ext cx="2614818"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Sistema de Coordenadas Cartesianas</a:t>
            </a:r>
            <a:endParaRPr lang="en-US" sz="1200" b="1" dirty="0">
              <a:latin typeface="Times New Roman" panose="02020603050405020304" pitchFamily="18" charset="0"/>
              <a:cs typeface="Times New Roman" panose="02020603050405020304" pitchFamily="18" charset="0"/>
            </a:endParaRPr>
          </a:p>
        </p:txBody>
      </p:sp>
      <p:sp>
        <p:nvSpPr>
          <p:cNvPr id="20" name="19 CuadroTexto"/>
          <p:cNvSpPr txBox="1"/>
          <p:nvPr/>
        </p:nvSpPr>
        <p:spPr>
          <a:xfrm>
            <a:off x="936731" y="3286433"/>
            <a:ext cx="2565126"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Sistema de Coordenadas Geodésicas</a:t>
            </a:r>
            <a:endParaRPr lang="en-US" sz="1200" b="1" dirty="0">
              <a:latin typeface="Times New Roman" panose="02020603050405020304" pitchFamily="18" charset="0"/>
              <a:cs typeface="Times New Roman" panose="02020603050405020304" pitchFamily="18" charset="0"/>
            </a:endParaRPr>
          </a:p>
        </p:txBody>
      </p:sp>
      <p:sp>
        <p:nvSpPr>
          <p:cNvPr id="21" name="20 CuadroTexto"/>
          <p:cNvSpPr txBox="1"/>
          <p:nvPr/>
        </p:nvSpPr>
        <p:spPr>
          <a:xfrm>
            <a:off x="6619895" y="3286433"/>
            <a:ext cx="2016899"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Sistema Astronómico Local </a:t>
            </a:r>
            <a:endParaRPr lang="en-US" sz="1200" b="1" dirty="0">
              <a:latin typeface="Times New Roman" panose="02020603050405020304" pitchFamily="18" charset="0"/>
              <a:cs typeface="Times New Roman" panose="02020603050405020304" pitchFamily="18" charset="0"/>
            </a:endParaRPr>
          </a:p>
        </p:txBody>
      </p:sp>
      <p:sp>
        <p:nvSpPr>
          <p:cNvPr id="22" name="Pentágono 21"/>
          <p:cNvSpPr/>
          <p:nvPr/>
        </p:nvSpPr>
        <p:spPr>
          <a:xfrm flipH="1">
            <a:off x="7041232" y="0"/>
            <a:ext cx="2864768" cy="1010948"/>
          </a:xfrm>
          <a:prstGeom prst="homePlat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09334"/>
            <a:ext cx="2293279" cy="592280"/>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p:cNvSpPr/>
          <p:nvPr/>
        </p:nvSpPr>
        <p:spPr>
          <a:xfrm>
            <a:off x="7473280" y="4581128"/>
            <a:ext cx="2432720" cy="2233080"/>
          </a:xfrm>
          <a:prstGeom prst="rect">
            <a:avLst/>
          </a:prstGeom>
          <a:blipFill dpi="0" rotWithShape="1">
            <a:blip r:embed="rId5">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6" name="Imagen 25"/>
          <p:cNvPicPr/>
          <p:nvPr/>
        </p:nvPicPr>
        <p:blipFill rotWithShape="1">
          <a:blip r:embed="rId6"/>
          <a:srcRect l="24941" t="23648" r="28706" b="8758"/>
          <a:stretch/>
        </p:blipFill>
        <p:spPr bwMode="auto">
          <a:xfrm>
            <a:off x="6560185" y="3659549"/>
            <a:ext cx="2713295" cy="2217722"/>
          </a:xfrm>
          <a:prstGeom prst="rect">
            <a:avLst/>
          </a:prstGeom>
          <a:ln w="63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138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Personalizado 3">
      <a:dk1>
        <a:sysClr val="windowText" lastClr="000000"/>
      </a:dk1>
      <a:lt1>
        <a:sysClr val="window" lastClr="FFFFFF"/>
      </a:lt1>
      <a:dk2>
        <a:srgbClr val="444D26"/>
      </a:dk2>
      <a:lt2>
        <a:srgbClr val="FEFAC9"/>
      </a:lt2>
      <a:accent1>
        <a:srgbClr val="A5B592"/>
      </a:accent1>
      <a:accent2>
        <a:srgbClr val="FCECDA"/>
      </a:accent2>
      <a:accent3>
        <a:srgbClr val="E7BC29"/>
      </a:accent3>
      <a:accent4>
        <a:srgbClr val="D092A7"/>
      </a:accent4>
      <a:accent5>
        <a:srgbClr val="9C85C0"/>
      </a:accent5>
      <a:accent6>
        <a:srgbClr val="809EC2"/>
      </a:accent6>
      <a:hlink>
        <a:srgbClr val="8E58B6"/>
      </a:hlink>
      <a:folHlink>
        <a:srgbClr val="7F6F6F"/>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4171</TotalTime>
  <Words>4529</Words>
  <Application>Microsoft Office PowerPoint</Application>
  <PresentationFormat>A4 (210 x 297 mm)</PresentationFormat>
  <Paragraphs>599</Paragraphs>
  <Slides>54</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54</vt:i4>
      </vt:variant>
    </vt:vector>
  </HeadingPairs>
  <TitlesOfParts>
    <vt:vector size="63" baseType="lpstr">
      <vt:lpstr>Arial</vt:lpstr>
      <vt:lpstr>Calibri</vt:lpstr>
      <vt:lpstr>Cambria Math</vt:lpstr>
      <vt:lpstr>Symbol</vt:lpstr>
      <vt:lpstr>Times New Roman</vt:lpstr>
      <vt:lpstr>Trebuchet MS</vt:lpstr>
      <vt:lpstr>Wingdings</vt:lpstr>
      <vt:lpstr>Wingdings 3</vt:lpstr>
      <vt:lpstr>Faceta</vt:lpstr>
      <vt:lpstr>DEPARTAMENTO DE CIENCIAS DE LA TIERRA Y LA CONSTRUCCIÓN CARRERA DE INGENIERÍA GEOGRÁFICA Y DEL MEDIO AMBIENTE</vt:lpstr>
      <vt:lpstr>Contenido</vt:lpstr>
      <vt:lpstr>ANTECEDENTES</vt:lpstr>
      <vt:lpstr>JUSTIFICACIÓN</vt:lpstr>
      <vt:lpstr>AREA DE ESTUDIO</vt:lpstr>
      <vt:lpstr>OBJETIVOS</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Exploratorio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Obtención y Validación de Modelos Geoestadísticos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LOS 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INGENIERO GEÓGRAFO Y DEL MEDIO AMBIENTE</dc:title>
  <dc:creator>Usuario</dc:creator>
  <cp:lastModifiedBy>CINCO</cp:lastModifiedBy>
  <cp:revision>150</cp:revision>
  <dcterms:created xsi:type="dcterms:W3CDTF">2016-01-02T14:35:41Z</dcterms:created>
  <dcterms:modified xsi:type="dcterms:W3CDTF">2016-02-18T16:18:30Z</dcterms:modified>
</cp:coreProperties>
</file>