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5" r:id="rId28"/>
    <p:sldId id="282" r:id="rId29"/>
    <p:sldId id="283" r:id="rId30"/>
    <p:sldId id="284"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7" r:id="rId45"/>
    <p:sldId id="308" r:id="rId46"/>
    <p:sldId id="299" r:id="rId47"/>
    <p:sldId id="300" r:id="rId48"/>
    <p:sldId id="301" r:id="rId49"/>
    <p:sldId id="304" r:id="rId50"/>
    <p:sldId id="305" r:id="rId51"/>
    <p:sldId id="306" r:id="rId5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16F96CE-91F4-4F29-8D23-BE5E24E3DDDE}" type="datetimeFigureOut">
              <a:rPr lang="es-EC" smtClean="0"/>
              <a:t>18/01/2016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C06E776-D3B6-4261-93C1-980D17645D5E}"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16F96CE-91F4-4F29-8D23-BE5E24E3DDDE}" type="datetimeFigureOut">
              <a:rPr lang="es-EC" smtClean="0"/>
              <a:t>18/01/2016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C06E776-D3B6-4261-93C1-980D17645D5E}"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16F96CE-91F4-4F29-8D23-BE5E24E3DDDE}" type="datetimeFigureOut">
              <a:rPr lang="es-EC" smtClean="0"/>
              <a:t>18/01/2016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C06E776-D3B6-4261-93C1-980D17645D5E}"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616F96CE-91F4-4F29-8D23-BE5E24E3DDDE}" type="datetimeFigureOut">
              <a:rPr lang="es-EC" smtClean="0"/>
              <a:t>18/01/2016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C06E776-D3B6-4261-93C1-980D17645D5E}"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16F96CE-91F4-4F29-8D23-BE5E24E3DDDE}" type="datetimeFigureOut">
              <a:rPr lang="es-EC" smtClean="0"/>
              <a:t>18/01/2016</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7C06E776-D3B6-4261-93C1-980D17645D5E}"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16F96CE-91F4-4F29-8D23-BE5E24E3DDDE}" type="datetimeFigureOut">
              <a:rPr lang="es-EC" smtClean="0"/>
              <a:t>18/01/2016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C06E776-D3B6-4261-93C1-980D17645D5E}"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616F96CE-91F4-4F29-8D23-BE5E24E3DDDE}" type="datetimeFigureOut">
              <a:rPr lang="es-EC" smtClean="0"/>
              <a:t>18/01/2016</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7C06E776-D3B6-4261-93C1-980D17645D5E}"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616F96CE-91F4-4F29-8D23-BE5E24E3DDDE}" type="datetimeFigureOut">
              <a:rPr lang="es-EC" smtClean="0"/>
              <a:t>18/01/2016</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7C06E776-D3B6-4261-93C1-980D17645D5E}"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6F96CE-91F4-4F29-8D23-BE5E24E3DDDE}" type="datetimeFigureOut">
              <a:rPr lang="es-EC" smtClean="0"/>
              <a:t>18/01/2016</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7C06E776-D3B6-4261-93C1-980D17645D5E}"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16F96CE-91F4-4F29-8D23-BE5E24E3DDDE}" type="datetimeFigureOut">
              <a:rPr lang="es-EC" smtClean="0"/>
              <a:t>18/01/2016</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7C06E776-D3B6-4261-93C1-980D17645D5E}" type="slidenum">
              <a:rPr lang="es-EC" smtClean="0"/>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616F96CE-91F4-4F29-8D23-BE5E24E3DDDE}" type="datetimeFigureOut">
              <a:rPr lang="es-EC" smtClean="0"/>
              <a:t>18/01/2016</a:t>
            </a:fld>
            <a:endParaRPr lang="es-EC"/>
          </a:p>
        </p:txBody>
      </p:sp>
      <p:sp>
        <p:nvSpPr>
          <p:cNvPr id="9" name="Slide Number Placeholder 8"/>
          <p:cNvSpPr>
            <a:spLocks noGrp="1"/>
          </p:cNvSpPr>
          <p:nvPr>
            <p:ph type="sldNum" sz="quarter" idx="11"/>
          </p:nvPr>
        </p:nvSpPr>
        <p:spPr/>
        <p:txBody>
          <a:bodyPr/>
          <a:lstStyle/>
          <a:p>
            <a:fld id="{7C06E776-D3B6-4261-93C1-980D17645D5E}"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C06E776-D3B6-4261-93C1-980D17645D5E}" type="slidenum">
              <a:rPr lang="es-EC" smtClean="0"/>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16F96CE-91F4-4F29-8D23-BE5E24E3DDDE}" type="datetimeFigureOut">
              <a:rPr lang="es-EC" smtClean="0"/>
              <a:t>18/01/2016</a:t>
            </a:fld>
            <a:endParaRPr lang="es-EC"/>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C" dirty="0"/>
          </a:p>
        </p:txBody>
      </p:sp>
      <p:sp>
        <p:nvSpPr>
          <p:cNvPr id="3" name="2 Subtítulo"/>
          <p:cNvSpPr>
            <a:spLocks noGrp="1"/>
          </p:cNvSpPr>
          <p:nvPr>
            <p:ph type="subTitle" idx="1"/>
          </p:nvPr>
        </p:nvSpPr>
        <p:spPr/>
        <p:txBody>
          <a:bodyPr/>
          <a:lstStyle/>
          <a:p>
            <a:endParaRPr lang="es-EC"/>
          </a:p>
        </p:txBody>
      </p:sp>
      <p:pic>
        <p:nvPicPr>
          <p:cNvPr id="4"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0"/>
            <a:ext cx="7056784" cy="1556792"/>
          </a:xfrm>
          <a:prstGeom prst="rect">
            <a:avLst/>
          </a:prstGeom>
          <a:noFill/>
          <a:ln>
            <a:noFill/>
          </a:ln>
        </p:spPr>
      </p:pic>
      <p:sp>
        <p:nvSpPr>
          <p:cNvPr id="5" name="4 Rectángulo"/>
          <p:cNvSpPr/>
          <p:nvPr/>
        </p:nvSpPr>
        <p:spPr>
          <a:xfrm>
            <a:off x="0" y="1556792"/>
            <a:ext cx="8460432" cy="4247317"/>
          </a:xfrm>
          <a:prstGeom prst="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s-EC" b="1" dirty="0" smtClean="0"/>
              <a:t>DEPARTAMENTO DE CIENCIAS HUMANAS Y SOCIALES</a:t>
            </a:r>
            <a:endParaRPr lang="es-EC" b="1" dirty="0" smtClean="0"/>
          </a:p>
          <a:p>
            <a:pPr algn="ctr"/>
            <a:r>
              <a:rPr lang="es-EC" b="1" dirty="0" smtClean="0"/>
              <a:t>CENTRO DE POSTGRADOS</a:t>
            </a:r>
            <a:endParaRPr lang="es-EC" dirty="0" smtClean="0"/>
          </a:p>
          <a:p>
            <a:pPr algn="ctr"/>
            <a:r>
              <a:rPr lang="es-EC" b="1" dirty="0" smtClean="0"/>
              <a:t>                 </a:t>
            </a:r>
            <a:r>
              <a:rPr lang="es-EC" b="1" dirty="0" smtClean="0"/>
              <a:t>CARRERA EN CIENCIAS DE LA ACTIVIDAD FÍSICA, DEPORTES Y RECREACIÓN</a:t>
            </a:r>
            <a:endParaRPr lang="es-EC" dirty="0"/>
          </a:p>
          <a:p>
            <a:pPr algn="ctr"/>
            <a:r>
              <a:rPr lang="es-EC" b="1" dirty="0" smtClean="0"/>
              <a:t>TRABAJO DE TITULACIÓN PREVIO AL TITULO DE LICENCIADO EN CIENCIAS DE LA ACTIVIDAD FÍSICA DEPORTES Y RECREACIÓN</a:t>
            </a:r>
            <a:endParaRPr lang="es-EC" b="1" dirty="0" smtClean="0"/>
          </a:p>
          <a:p>
            <a:endParaRPr lang="es-EC" b="1" dirty="0"/>
          </a:p>
          <a:p>
            <a:pPr algn="ctr"/>
            <a:r>
              <a:rPr lang="es-EC" b="1" dirty="0" smtClean="0"/>
              <a:t>TEMA: </a:t>
            </a:r>
            <a:r>
              <a:rPr lang="es-ES_tradnl" b="1" dirty="0"/>
              <a:t>INCIDENCIA </a:t>
            </a:r>
            <a:r>
              <a:rPr lang="es-ES" b="1" dirty="0"/>
              <a:t> DE UN PROGRAMA RECREATIVO EN EL DESARROLLO DE LAS DESTREZAS BÁSICAS, EN LOS NIÑOS DE PRIMERO DE EDUCACIÓN BÁSICA, EN LA ESCUELA  MIXTA CRISTOBAL COLON DEL CANTON SALCEDO</a:t>
            </a:r>
            <a:r>
              <a:rPr lang="es-EC" b="1" dirty="0" smtClean="0"/>
              <a:t>    </a:t>
            </a:r>
          </a:p>
          <a:p>
            <a:pPr algn="ctr"/>
            <a:r>
              <a:rPr lang="es-EC" b="1" dirty="0" smtClean="0"/>
              <a:t>               </a:t>
            </a:r>
          </a:p>
          <a:p>
            <a:pPr algn="ctr"/>
            <a:r>
              <a:rPr lang="es-EC" b="1" dirty="0" smtClean="0"/>
              <a:t>  AUTOR</a:t>
            </a:r>
            <a:r>
              <a:rPr lang="es-EC" b="1" dirty="0"/>
              <a:t>: </a:t>
            </a:r>
            <a:r>
              <a:rPr lang="es-ES" dirty="0"/>
              <a:t>VENEGAS FREIRE, DANIEL ALEJANDRO</a:t>
            </a:r>
            <a:r>
              <a:rPr lang="es-EC" dirty="0" smtClean="0"/>
              <a:t>.</a:t>
            </a:r>
            <a:endParaRPr lang="es-EC" dirty="0"/>
          </a:p>
          <a:p>
            <a:r>
              <a:rPr lang="es-EC" b="1" dirty="0"/>
              <a:t> </a:t>
            </a:r>
            <a:endParaRPr lang="es-EC" dirty="0"/>
          </a:p>
          <a:p>
            <a:pPr algn="ctr"/>
            <a:r>
              <a:rPr lang="es-EC" b="1" dirty="0" smtClean="0"/>
              <a:t>  DIRECTOR</a:t>
            </a:r>
            <a:r>
              <a:rPr lang="es-EC" b="1" dirty="0"/>
              <a:t>: </a:t>
            </a:r>
            <a:r>
              <a:rPr lang="es-EC" dirty="0"/>
              <a:t>MSC. CARRASCO </a:t>
            </a:r>
            <a:r>
              <a:rPr lang="es-EC" dirty="0" smtClean="0"/>
              <a:t>COCA ORLANDO RODRIGO</a:t>
            </a:r>
          </a:p>
          <a:p>
            <a:pPr algn="ctr"/>
            <a:r>
              <a:rPr lang="es-EC" b="1" dirty="0" smtClean="0"/>
              <a:t>Sangolquí</a:t>
            </a:r>
            <a:endParaRPr lang="es-EC" dirty="0"/>
          </a:p>
          <a:p>
            <a:pPr algn="ctr"/>
            <a:r>
              <a:rPr lang="es-EC" b="1" dirty="0" smtClean="0"/>
              <a:t>2016</a:t>
            </a:r>
            <a:endParaRPr lang="es-EC" dirty="0"/>
          </a:p>
        </p:txBody>
      </p:sp>
    </p:spTree>
    <p:extLst>
      <p:ext uri="{BB962C8B-B14F-4D97-AF65-F5344CB8AC3E}">
        <p14:creationId xmlns:p14="http://schemas.microsoft.com/office/powerpoint/2010/main" val="461132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80038" y="920688"/>
            <a:ext cx="7620000" cy="4800600"/>
          </a:xfrm>
        </p:spPr>
        <p:txBody>
          <a:bodyPr/>
          <a:lstStyle/>
          <a:p>
            <a:pPr marL="114300" lvl="1" indent="0">
              <a:buClr>
                <a:schemeClr val="accent1"/>
              </a:buClr>
              <a:buNone/>
            </a:pPr>
            <a:r>
              <a:rPr lang="es-ES_tradnl" b="1" dirty="0" smtClean="0"/>
              <a:t>		INCIDENCIA                   VARIABLES</a:t>
            </a:r>
            <a:endParaRPr lang="es-ES_tradnl" b="1" dirty="0"/>
          </a:p>
          <a:p>
            <a:endParaRPr lang="es-EC" dirty="0"/>
          </a:p>
        </p:txBody>
      </p:sp>
      <p:sp>
        <p:nvSpPr>
          <p:cNvPr id="4" name="1 Título"/>
          <p:cNvSpPr txBox="1">
            <a:spLocks/>
          </p:cNvSpPr>
          <p:nvPr/>
        </p:nvSpPr>
        <p:spPr>
          <a:xfrm>
            <a:off x="1849778" y="263823"/>
            <a:ext cx="4680520" cy="576064"/>
          </a:xfrm>
          <a:prstGeom prst="rect">
            <a:avLst/>
          </a:prstGeom>
          <a:solidFill>
            <a:schemeClr val="accent3"/>
          </a:solidFill>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lt1"/>
                </a:solidFill>
                <a:effectLst/>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s-ES_tradnl" sz="2000" b="1" dirty="0" smtClean="0"/>
              <a:t>METODOLOGÍA DE LA INVESTIGACIÓN</a:t>
            </a:r>
            <a:endParaRPr lang="es-EC" sz="2000" dirty="0"/>
          </a:p>
        </p:txBody>
      </p:sp>
      <p:sp>
        <p:nvSpPr>
          <p:cNvPr id="5" name="Elipse 4"/>
          <p:cNvSpPr/>
          <p:nvPr/>
        </p:nvSpPr>
        <p:spPr>
          <a:xfrm>
            <a:off x="2137810" y="1980183"/>
            <a:ext cx="410445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INVESTIGACIÓN CORRELACIONAL</a:t>
            </a:r>
            <a:endParaRPr lang="es-EC" b="1" dirty="0">
              <a:solidFill>
                <a:schemeClr val="tx1"/>
              </a:solidFill>
            </a:endParaRPr>
          </a:p>
        </p:txBody>
      </p:sp>
      <p:sp>
        <p:nvSpPr>
          <p:cNvPr id="6" name="Flecha arriba y abajo 11"/>
          <p:cNvSpPr/>
          <p:nvPr/>
        </p:nvSpPr>
        <p:spPr>
          <a:xfrm>
            <a:off x="4055056" y="1260103"/>
            <a:ext cx="269964" cy="7200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Flecha derecha 13"/>
          <p:cNvSpPr/>
          <p:nvPr/>
        </p:nvSpPr>
        <p:spPr>
          <a:xfrm>
            <a:off x="3700834" y="1069116"/>
            <a:ext cx="97840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Flecha curvada hacia la izquierda 14"/>
          <p:cNvSpPr/>
          <p:nvPr/>
        </p:nvSpPr>
        <p:spPr>
          <a:xfrm>
            <a:off x="2137810" y="3275093"/>
            <a:ext cx="1282062" cy="108012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1"/>
              </a:solidFill>
            </a:endParaRPr>
          </a:p>
        </p:txBody>
      </p:sp>
      <p:sp>
        <p:nvSpPr>
          <p:cNvPr id="9" name="Flecha curvada hacia la derecha 15"/>
          <p:cNvSpPr/>
          <p:nvPr/>
        </p:nvSpPr>
        <p:spPr>
          <a:xfrm>
            <a:off x="5039914" y="3275093"/>
            <a:ext cx="1490384" cy="1080120"/>
          </a:xfrm>
          <a:prstGeom prst="curvedRightArrow">
            <a:avLst>
              <a:gd name="adj1" fmla="val 25000"/>
              <a:gd name="adj2" fmla="val 50000"/>
              <a:gd name="adj3" fmla="val 10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a:solidFill>
                <a:schemeClr val="tx1"/>
              </a:solidFill>
            </a:endParaRPr>
          </a:p>
        </p:txBody>
      </p:sp>
      <p:sp>
        <p:nvSpPr>
          <p:cNvPr id="10" name="Rectángulo 16"/>
          <p:cNvSpPr/>
          <p:nvPr/>
        </p:nvSpPr>
        <p:spPr>
          <a:xfrm>
            <a:off x="5039914" y="4355212"/>
            <a:ext cx="2925349" cy="1882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chemeClr val="tx1"/>
                </a:solidFill>
              </a:rPr>
              <a:t>La población a ser investigada será de un total de 60 niños y niñas pertenecientes a primero de básica A y B de  la Escuela  Mixta Cristóbal Colon del Cantón Salcedo.</a:t>
            </a:r>
            <a:endParaRPr lang="es-EC" dirty="0">
              <a:solidFill>
                <a:schemeClr val="tx1"/>
              </a:solidFill>
            </a:endParaRPr>
          </a:p>
        </p:txBody>
      </p:sp>
      <p:sp>
        <p:nvSpPr>
          <p:cNvPr id="11" name="Rectángulo redondeado 17"/>
          <p:cNvSpPr/>
          <p:nvPr/>
        </p:nvSpPr>
        <p:spPr>
          <a:xfrm>
            <a:off x="445622" y="4355212"/>
            <a:ext cx="2808312" cy="1738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S</a:t>
            </a:r>
            <a:r>
              <a:rPr lang="es-ES" dirty="0" smtClean="0">
                <a:solidFill>
                  <a:schemeClr val="tx1"/>
                </a:solidFill>
              </a:rPr>
              <a:t>on todas aquellas actividades  que proporcionan  descanso, diversión, relajación, participación social  en condición voluntaria </a:t>
            </a:r>
            <a:endParaRPr lang="es-EC" dirty="0">
              <a:solidFill>
                <a:schemeClr val="tx1"/>
              </a:solidFill>
            </a:endParaRPr>
          </a:p>
        </p:txBody>
      </p:sp>
      <p:sp>
        <p:nvSpPr>
          <p:cNvPr id="12" name="11 CuadroTexto"/>
          <p:cNvSpPr txBox="1"/>
          <p:nvPr/>
        </p:nvSpPr>
        <p:spPr>
          <a:xfrm>
            <a:off x="6598569" y="3275093"/>
            <a:ext cx="1368151" cy="369332"/>
          </a:xfrm>
          <a:prstGeom prst="rect">
            <a:avLst/>
          </a:prstGeom>
          <a:noFill/>
        </p:spPr>
        <p:txBody>
          <a:bodyPr wrap="square" rtlCol="0">
            <a:spAutoFit/>
          </a:bodyPr>
          <a:lstStyle/>
          <a:p>
            <a:r>
              <a:rPr lang="es-EC" b="1" dirty="0" smtClean="0"/>
              <a:t>POBLACIÓN</a:t>
            </a:r>
            <a:endParaRPr lang="es-EC" b="1" dirty="0"/>
          </a:p>
        </p:txBody>
      </p:sp>
      <p:sp>
        <p:nvSpPr>
          <p:cNvPr id="13" name="12 Rectángulo"/>
          <p:cNvSpPr/>
          <p:nvPr/>
        </p:nvSpPr>
        <p:spPr>
          <a:xfrm>
            <a:off x="1259632" y="3163669"/>
            <a:ext cx="844998" cy="369332"/>
          </a:xfrm>
          <a:prstGeom prst="rect">
            <a:avLst/>
          </a:prstGeom>
        </p:spPr>
        <p:txBody>
          <a:bodyPr wrap="square">
            <a:spAutoFit/>
          </a:bodyPr>
          <a:lstStyle/>
          <a:p>
            <a:r>
              <a:rPr lang="es-EC" b="1" dirty="0"/>
              <a:t>TEST</a:t>
            </a:r>
          </a:p>
        </p:txBody>
      </p:sp>
    </p:spTree>
    <p:extLst>
      <p:ext uri="{BB962C8B-B14F-4D97-AF65-F5344CB8AC3E}">
        <p14:creationId xmlns:p14="http://schemas.microsoft.com/office/powerpoint/2010/main" val="1648342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260648"/>
            <a:ext cx="6131024" cy="1143000"/>
          </a:xfrm>
          <a:solidFill>
            <a:schemeClr val="accent3"/>
          </a:solidFill>
        </p:spPr>
        <p:txBody>
          <a:bodyPr/>
          <a:lstStyle/>
          <a:p>
            <a:pPr algn="ctr"/>
            <a:r>
              <a:rPr lang="es-EC" sz="4000" dirty="0" smtClean="0">
                <a:solidFill>
                  <a:schemeClr val="bg1"/>
                </a:solidFill>
              </a:rPr>
              <a:t>ANALISIS DE RESULTADOS </a:t>
            </a:r>
            <a:endParaRPr lang="es-EC" sz="4000" dirty="0">
              <a:solidFill>
                <a:schemeClr val="bg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70506881"/>
              </p:ext>
            </p:extLst>
          </p:nvPr>
        </p:nvGraphicFramePr>
        <p:xfrm>
          <a:off x="1187624" y="2348877"/>
          <a:ext cx="6408713" cy="2664298"/>
        </p:xfrm>
        <a:graphic>
          <a:graphicData uri="http://schemas.openxmlformats.org/drawingml/2006/table">
            <a:tbl>
              <a:tblPr firstRow="1" firstCol="1" bandRow="1">
                <a:tableStyleId>{5C22544A-7EE6-4342-B048-85BDC9FD1C3A}</a:tableStyleId>
              </a:tblPr>
              <a:tblGrid>
                <a:gridCol w="3295909"/>
                <a:gridCol w="996827"/>
                <a:gridCol w="1119150"/>
                <a:gridCol w="996827"/>
              </a:tblGrid>
              <a:tr h="805698">
                <a:tc>
                  <a:txBody>
                    <a:bodyPr/>
                    <a:lstStyle/>
                    <a:p>
                      <a:pPr algn="ctr">
                        <a:spcAft>
                          <a:spcPts val="0"/>
                        </a:spcAft>
                      </a:pPr>
                      <a:r>
                        <a:rPr lang="es-EC" sz="1200" dirty="0">
                          <a:effectLst/>
                        </a:rPr>
                        <a:t>CAMINAR</a:t>
                      </a:r>
                      <a:endParaRPr lang="es-EC" sz="18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600">
                          <a:effectLst/>
                        </a:rPr>
                        <a:t>ADQUIRIDO</a:t>
                      </a:r>
                      <a:endParaRPr lang="es-EC" sz="1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EN VÍA DE ADQUISICIÓN</a:t>
                      </a:r>
                      <a:endParaRPr lang="es-EC" sz="1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NO ADQUIRIDO</a:t>
                      </a:r>
                      <a:endParaRPr lang="es-EC" sz="1800">
                        <a:solidFill>
                          <a:srgbClr val="000000"/>
                        </a:solidFill>
                        <a:effectLst/>
                        <a:latin typeface="Times New Roman"/>
                        <a:ea typeface="Times New Roman"/>
                      </a:endParaRPr>
                    </a:p>
                  </a:txBody>
                  <a:tcPr marL="68580" marR="68580" marT="0" marB="0"/>
                </a:tc>
              </a:tr>
              <a:tr h="805698">
                <a:tc>
                  <a:txBody>
                    <a:bodyPr/>
                    <a:lstStyle/>
                    <a:p>
                      <a:pPr>
                        <a:spcAft>
                          <a:spcPts val="0"/>
                        </a:spcAft>
                      </a:pPr>
                      <a:r>
                        <a:rPr lang="es-EC" sz="1600" dirty="0">
                          <a:effectLst/>
                        </a:rPr>
                        <a:t>Con movimientos coordinados de brazos y piernas</a:t>
                      </a:r>
                      <a:endParaRPr lang="es-EC" sz="1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30</a:t>
                      </a:r>
                      <a:endParaRPr lang="es-EC" sz="1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26</a:t>
                      </a:r>
                      <a:endParaRPr lang="es-EC" sz="1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4</a:t>
                      </a:r>
                      <a:endParaRPr lang="es-EC" sz="1800">
                        <a:solidFill>
                          <a:srgbClr val="000000"/>
                        </a:solidFill>
                        <a:effectLst/>
                        <a:latin typeface="Times New Roman"/>
                        <a:ea typeface="Times New Roman"/>
                      </a:endParaRPr>
                    </a:p>
                  </a:txBody>
                  <a:tcPr marL="68580" marR="68580" marT="0" marB="0"/>
                </a:tc>
              </a:tr>
              <a:tr h="526451">
                <a:tc>
                  <a:txBody>
                    <a:bodyPr/>
                    <a:lstStyle/>
                    <a:p>
                      <a:pPr>
                        <a:spcAft>
                          <a:spcPts val="0"/>
                        </a:spcAft>
                      </a:pPr>
                      <a:r>
                        <a:rPr lang="es-EC" sz="1600" dirty="0">
                          <a:effectLst/>
                        </a:rPr>
                        <a:t>Con diferentes posiciones de brazos</a:t>
                      </a:r>
                      <a:endParaRPr lang="es-EC" sz="1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27</a:t>
                      </a:r>
                      <a:endParaRPr lang="es-EC" sz="1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32</a:t>
                      </a:r>
                      <a:endParaRPr lang="es-EC" sz="1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1</a:t>
                      </a:r>
                      <a:endParaRPr lang="es-EC" sz="1800">
                        <a:solidFill>
                          <a:srgbClr val="000000"/>
                        </a:solidFill>
                        <a:effectLst/>
                        <a:latin typeface="Times New Roman"/>
                        <a:ea typeface="Times New Roman"/>
                      </a:endParaRPr>
                    </a:p>
                  </a:txBody>
                  <a:tcPr marL="68580" marR="68580" marT="0" marB="0"/>
                </a:tc>
              </a:tr>
              <a:tr h="526451">
                <a:tc>
                  <a:txBody>
                    <a:bodyPr/>
                    <a:lstStyle/>
                    <a:p>
                      <a:pPr>
                        <a:spcAft>
                          <a:spcPts val="0"/>
                        </a:spcAft>
                      </a:pPr>
                      <a:r>
                        <a:rPr lang="es-EC" sz="1600">
                          <a:effectLst/>
                        </a:rPr>
                        <a:t>Por una línea  recta dibujada en el piso</a:t>
                      </a:r>
                      <a:endParaRPr lang="es-EC" sz="1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23</a:t>
                      </a:r>
                      <a:endParaRPr lang="es-EC" sz="1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26</a:t>
                      </a:r>
                      <a:endParaRPr lang="es-EC" sz="1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11</a:t>
                      </a:r>
                      <a:endParaRPr lang="es-EC" sz="18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2051720" y="1700808"/>
            <a:ext cx="4752528" cy="400110"/>
          </a:xfrm>
          <a:prstGeom prst="rect">
            <a:avLst/>
          </a:prstGeom>
          <a:solidFill>
            <a:schemeClr val="accent3"/>
          </a:solidFill>
        </p:spPr>
        <p:txBody>
          <a:bodyPr wrap="square">
            <a:spAutoFit/>
          </a:bodyPr>
          <a:lstStyle/>
          <a:p>
            <a:pPr algn="ctr"/>
            <a:r>
              <a:rPr lang="es-EC" sz="2000" b="1" dirty="0">
                <a:solidFill>
                  <a:schemeClr val="bg1"/>
                </a:solidFill>
              </a:rPr>
              <a:t>Destreza motriz básica caminar </a:t>
            </a:r>
            <a:endParaRPr lang="es-EC" sz="2000" dirty="0">
              <a:solidFill>
                <a:schemeClr val="bg1"/>
              </a:solidFill>
            </a:endParaRPr>
          </a:p>
        </p:txBody>
      </p:sp>
    </p:spTree>
    <p:extLst>
      <p:ext uri="{BB962C8B-B14F-4D97-AF65-F5344CB8AC3E}">
        <p14:creationId xmlns:p14="http://schemas.microsoft.com/office/powerpoint/2010/main" val="845994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7488832" cy="4608512"/>
          </a:xfrm>
          <a:prstGeom prst="rect">
            <a:avLst/>
          </a:prstGeom>
          <a:noFill/>
        </p:spPr>
      </p:pic>
      <p:sp>
        <p:nvSpPr>
          <p:cNvPr id="5" name="4 Rectángulo"/>
          <p:cNvSpPr/>
          <p:nvPr/>
        </p:nvSpPr>
        <p:spPr>
          <a:xfrm>
            <a:off x="1619672" y="5301208"/>
            <a:ext cx="5472608" cy="584775"/>
          </a:xfrm>
          <a:prstGeom prst="rect">
            <a:avLst/>
          </a:prstGeom>
          <a:solidFill>
            <a:schemeClr val="accent3"/>
          </a:solidFill>
        </p:spPr>
        <p:txBody>
          <a:bodyPr wrap="square">
            <a:spAutoFit/>
          </a:bodyPr>
          <a:lstStyle/>
          <a:p>
            <a:r>
              <a:rPr lang="es-EC" sz="3200" b="1" dirty="0">
                <a:solidFill>
                  <a:schemeClr val="bg1"/>
                </a:solidFill>
              </a:rPr>
              <a:t>Destreza motriz básica caminar</a:t>
            </a:r>
            <a:endParaRPr lang="es-EC" sz="3200" dirty="0">
              <a:solidFill>
                <a:schemeClr val="bg1"/>
              </a:solidFill>
            </a:endParaRPr>
          </a:p>
        </p:txBody>
      </p:sp>
    </p:spTree>
    <p:extLst>
      <p:ext uri="{BB962C8B-B14F-4D97-AF65-F5344CB8AC3E}">
        <p14:creationId xmlns:p14="http://schemas.microsoft.com/office/powerpoint/2010/main" val="313486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981923786"/>
              </p:ext>
            </p:extLst>
          </p:nvPr>
        </p:nvGraphicFramePr>
        <p:xfrm>
          <a:off x="827584" y="1916832"/>
          <a:ext cx="6840761" cy="3191077"/>
        </p:xfrm>
        <a:graphic>
          <a:graphicData uri="http://schemas.openxmlformats.org/drawingml/2006/table">
            <a:tbl>
              <a:tblPr firstRow="1" firstCol="1" bandRow="1">
                <a:tableStyleId>{5C22544A-7EE6-4342-B048-85BDC9FD1C3A}</a:tableStyleId>
              </a:tblPr>
              <a:tblGrid>
                <a:gridCol w="3196194"/>
                <a:gridCol w="1167006"/>
                <a:gridCol w="1310555"/>
                <a:gridCol w="1167006"/>
              </a:tblGrid>
              <a:tr h="728227">
                <a:tc>
                  <a:txBody>
                    <a:bodyPr/>
                    <a:lstStyle/>
                    <a:p>
                      <a:pPr algn="ctr">
                        <a:spcAft>
                          <a:spcPts val="0"/>
                        </a:spcAft>
                      </a:pPr>
                      <a:r>
                        <a:rPr lang="es-EC" sz="2000" dirty="0">
                          <a:effectLst/>
                        </a:rPr>
                        <a:t>CORRER</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ADQUIRIDO</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EN VÍA DE ADQUISICIÓN</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NO ADQUIRIDO</a:t>
                      </a:r>
                      <a:endParaRPr lang="es-EC" sz="2000">
                        <a:solidFill>
                          <a:srgbClr val="000000"/>
                        </a:solidFill>
                        <a:effectLst/>
                        <a:latin typeface="Times New Roman"/>
                        <a:ea typeface="Times New Roman"/>
                      </a:endParaRPr>
                    </a:p>
                  </a:txBody>
                  <a:tcPr marL="68580" marR="68580" marT="0" marB="0"/>
                </a:tc>
              </a:tr>
              <a:tr h="999933">
                <a:tc>
                  <a:txBody>
                    <a:bodyPr/>
                    <a:lstStyle/>
                    <a:p>
                      <a:pPr>
                        <a:spcAft>
                          <a:spcPts val="0"/>
                        </a:spcAft>
                      </a:pPr>
                      <a:r>
                        <a:rPr lang="es-EC" sz="1800" dirty="0">
                          <a:effectLst/>
                        </a:rPr>
                        <a:t>Dar pasos rápidos con movimientos coordinados de brazos y piernas</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29</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30</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a:t>
                      </a:r>
                      <a:endParaRPr lang="es-EC" sz="2000" dirty="0">
                        <a:solidFill>
                          <a:srgbClr val="000000"/>
                        </a:solidFill>
                        <a:effectLst/>
                        <a:latin typeface="Times New Roman"/>
                        <a:ea typeface="Times New Roman"/>
                      </a:endParaRPr>
                    </a:p>
                  </a:txBody>
                  <a:tcPr marL="68580" marR="68580" marT="0" marB="0"/>
                </a:tc>
              </a:tr>
              <a:tr h="684092">
                <a:tc>
                  <a:txBody>
                    <a:bodyPr/>
                    <a:lstStyle/>
                    <a:p>
                      <a:pPr>
                        <a:spcAft>
                          <a:spcPts val="0"/>
                        </a:spcAft>
                      </a:pPr>
                      <a:r>
                        <a:rPr lang="es-EC" sz="1800">
                          <a:effectLst/>
                        </a:rPr>
                        <a:t>Hacia atrás</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23</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28</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8</a:t>
                      </a:r>
                      <a:endParaRPr lang="es-EC" sz="2000">
                        <a:solidFill>
                          <a:srgbClr val="000000"/>
                        </a:solidFill>
                        <a:effectLst/>
                        <a:latin typeface="Times New Roman"/>
                        <a:ea typeface="Times New Roman"/>
                      </a:endParaRPr>
                    </a:p>
                  </a:txBody>
                  <a:tcPr marL="68580" marR="68580" marT="0" marB="0"/>
                </a:tc>
              </a:tr>
              <a:tr h="684092">
                <a:tc>
                  <a:txBody>
                    <a:bodyPr/>
                    <a:lstStyle/>
                    <a:p>
                      <a:pPr>
                        <a:spcAft>
                          <a:spcPts val="0"/>
                        </a:spcAft>
                      </a:pPr>
                      <a:r>
                        <a:rPr lang="es-EC" sz="1800">
                          <a:effectLst/>
                        </a:rPr>
                        <a:t>Corre bordeando objetos</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28</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20</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12</a:t>
                      </a:r>
                      <a:endParaRPr lang="es-EC" sz="20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2195023" y="973088"/>
            <a:ext cx="4176464" cy="461665"/>
          </a:xfrm>
          <a:prstGeom prst="rect">
            <a:avLst/>
          </a:prstGeom>
          <a:solidFill>
            <a:schemeClr val="accent3"/>
          </a:solidFill>
        </p:spPr>
        <p:txBody>
          <a:bodyPr wrap="square">
            <a:spAutoFit/>
          </a:bodyPr>
          <a:lstStyle/>
          <a:p>
            <a:r>
              <a:rPr lang="es-EC" sz="2400" b="1" dirty="0">
                <a:solidFill>
                  <a:schemeClr val="bg1"/>
                </a:solidFill>
              </a:rPr>
              <a:t>Destreza motriz básica correr</a:t>
            </a:r>
            <a:endParaRPr lang="es-EC" sz="2400" dirty="0">
              <a:solidFill>
                <a:schemeClr val="bg1"/>
              </a:solidFill>
            </a:endParaRPr>
          </a:p>
        </p:txBody>
      </p:sp>
    </p:spTree>
    <p:extLst>
      <p:ext uri="{BB962C8B-B14F-4D97-AF65-F5344CB8AC3E}">
        <p14:creationId xmlns:p14="http://schemas.microsoft.com/office/powerpoint/2010/main" val="1803334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7704855" cy="4392488"/>
          </a:xfrm>
          <a:prstGeom prst="rect">
            <a:avLst/>
          </a:prstGeom>
          <a:noFill/>
        </p:spPr>
      </p:pic>
      <p:sp>
        <p:nvSpPr>
          <p:cNvPr id="5" name="4 Rectángulo"/>
          <p:cNvSpPr/>
          <p:nvPr/>
        </p:nvSpPr>
        <p:spPr>
          <a:xfrm>
            <a:off x="1979712" y="5157192"/>
            <a:ext cx="4517583" cy="523220"/>
          </a:xfrm>
          <a:prstGeom prst="rect">
            <a:avLst/>
          </a:prstGeom>
          <a:solidFill>
            <a:schemeClr val="accent3"/>
          </a:solidFill>
        </p:spPr>
        <p:txBody>
          <a:bodyPr wrap="none">
            <a:spAutoFit/>
          </a:bodyPr>
          <a:lstStyle/>
          <a:p>
            <a:r>
              <a:rPr lang="es-EC" sz="2800" b="1" dirty="0">
                <a:solidFill>
                  <a:schemeClr val="bg1"/>
                </a:solidFill>
              </a:rPr>
              <a:t>Destreza motriz básica correr</a:t>
            </a:r>
            <a:endParaRPr lang="es-EC" sz="2800" dirty="0">
              <a:solidFill>
                <a:schemeClr val="bg1"/>
              </a:solidFill>
            </a:endParaRPr>
          </a:p>
        </p:txBody>
      </p:sp>
    </p:spTree>
    <p:extLst>
      <p:ext uri="{BB962C8B-B14F-4D97-AF65-F5344CB8AC3E}">
        <p14:creationId xmlns:p14="http://schemas.microsoft.com/office/powerpoint/2010/main" val="3846219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41278579"/>
              </p:ext>
            </p:extLst>
          </p:nvPr>
        </p:nvGraphicFramePr>
        <p:xfrm>
          <a:off x="755576" y="1196752"/>
          <a:ext cx="6840761" cy="3168352"/>
        </p:xfrm>
        <a:graphic>
          <a:graphicData uri="http://schemas.openxmlformats.org/drawingml/2006/table">
            <a:tbl>
              <a:tblPr firstRow="1" firstCol="1" bandRow="1">
                <a:tableStyleId>{5C22544A-7EE6-4342-B048-85BDC9FD1C3A}</a:tableStyleId>
              </a:tblPr>
              <a:tblGrid>
                <a:gridCol w="3214599"/>
                <a:gridCol w="1161222"/>
                <a:gridCol w="1303718"/>
                <a:gridCol w="1161222"/>
              </a:tblGrid>
              <a:tr h="1070146">
                <a:tc>
                  <a:txBody>
                    <a:bodyPr/>
                    <a:lstStyle/>
                    <a:p>
                      <a:pPr algn="ctr">
                        <a:spcAft>
                          <a:spcPts val="0"/>
                        </a:spcAft>
                      </a:pPr>
                      <a:r>
                        <a:rPr lang="es-EC" sz="2000" dirty="0">
                          <a:effectLst/>
                        </a:rPr>
                        <a:t>SALTAR</a:t>
                      </a:r>
                      <a:endParaRPr lang="es-EC" sz="20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dirty="0">
                          <a:effectLst/>
                        </a:rPr>
                        <a:t>ADQUIRIDO</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EN VÍA DE ADQUISICIÓN</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NO ADQUIRIDO</a:t>
                      </a:r>
                      <a:endParaRPr lang="es-EC" sz="2000">
                        <a:solidFill>
                          <a:srgbClr val="000000"/>
                        </a:solidFill>
                        <a:effectLst/>
                        <a:latin typeface="Times New Roman"/>
                        <a:ea typeface="Times New Roman"/>
                      </a:endParaRPr>
                    </a:p>
                  </a:txBody>
                  <a:tcPr marL="68580" marR="68580" marT="0" marB="0"/>
                </a:tc>
              </a:tr>
              <a:tr h="713430">
                <a:tc>
                  <a:txBody>
                    <a:bodyPr/>
                    <a:lstStyle/>
                    <a:p>
                      <a:pPr>
                        <a:spcAft>
                          <a:spcPts val="0"/>
                        </a:spcAft>
                      </a:pPr>
                      <a:r>
                        <a:rPr lang="es-EC" sz="1800" dirty="0">
                          <a:effectLst/>
                        </a:rPr>
                        <a:t>Saltillos hacia arriba con los dos pies</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19</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28</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13</a:t>
                      </a:r>
                      <a:endParaRPr lang="es-EC" sz="2000">
                        <a:solidFill>
                          <a:srgbClr val="000000"/>
                        </a:solidFill>
                        <a:effectLst/>
                        <a:latin typeface="Times New Roman"/>
                        <a:ea typeface="Times New Roman"/>
                      </a:endParaRPr>
                    </a:p>
                  </a:txBody>
                  <a:tcPr marL="68580" marR="68580" marT="0" marB="0"/>
                </a:tc>
              </a:tr>
              <a:tr h="692388">
                <a:tc>
                  <a:txBody>
                    <a:bodyPr/>
                    <a:lstStyle/>
                    <a:p>
                      <a:pPr>
                        <a:spcAft>
                          <a:spcPts val="0"/>
                        </a:spcAft>
                      </a:pPr>
                      <a:r>
                        <a:rPr lang="es-EC" sz="1800" dirty="0">
                          <a:effectLst/>
                        </a:rPr>
                        <a:t>En diferencia  direcciones</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24</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26</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10</a:t>
                      </a:r>
                      <a:endParaRPr lang="es-EC" sz="2000">
                        <a:solidFill>
                          <a:srgbClr val="000000"/>
                        </a:solidFill>
                        <a:effectLst/>
                        <a:latin typeface="Times New Roman"/>
                        <a:ea typeface="Times New Roman"/>
                      </a:endParaRPr>
                    </a:p>
                  </a:txBody>
                  <a:tcPr marL="68580" marR="68580" marT="0" marB="0"/>
                </a:tc>
              </a:tr>
              <a:tr h="692388">
                <a:tc>
                  <a:txBody>
                    <a:bodyPr/>
                    <a:lstStyle/>
                    <a:p>
                      <a:pPr>
                        <a:spcAft>
                          <a:spcPts val="0"/>
                        </a:spcAft>
                      </a:pPr>
                      <a:r>
                        <a:rPr lang="es-EC" sz="1800">
                          <a:effectLst/>
                        </a:rPr>
                        <a:t>Saltar obstáculos</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22</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22</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15</a:t>
                      </a:r>
                      <a:endParaRPr lang="es-EC" sz="20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2756967" y="548680"/>
            <a:ext cx="3836884" cy="461665"/>
          </a:xfrm>
          <a:prstGeom prst="rect">
            <a:avLst/>
          </a:prstGeom>
          <a:solidFill>
            <a:schemeClr val="accent3"/>
          </a:solidFill>
        </p:spPr>
        <p:txBody>
          <a:bodyPr wrap="none">
            <a:spAutoFit/>
          </a:bodyPr>
          <a:lstStyle/>
          <a:p>
            <a:r>
              <a:rPr lang="es-EC" sz="2400" b="1" dirty="0">
                <a:solidFill>
                  <a:schemeClr val="bg1"/>
                </a:solidFill>
              </a:rPr>
              <a:t>Destreza motriz básica saltar</a:t>
            </a:r>
            <a:endParaRPr lang="es-EC" sz="2400" dirty="0">
              <a:solidFill>
                <a:schemeClr val="bg1"/>
              </a:solidFill>
            </a:endParaRPr>
          </a:p>
        </p:txBody>
      </p:sp>
    </p:spTree>
    <p:extLst>
      <p:ext uri="{BB962C8B-B14F-4D97-AF65-F5344CB8AC3E}">
        <p14:creationId xmlns:p14="http://schemas.microsoft.com/office/powerpoint/2010/main" val="25606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128792" cy="3816424"/>
          </a:xfrm>
          <a:prstGeom prst="rect">
            <a:avLst/>
          </a:prstGeom>
          <a:noFill/>
        </p:spPr>
      </p:pic>
      <p:sp>
        <p:nvSpPr>
          <p:cNvPr id="5" name="4 Rectángulo"/>
          <p:cNvSpPr/>
          <p:nvPr/>
        </p:nvSpPr>
        <p:spPr>
          <a:xfrm>
            <a:off x="1907704" y="5111606"/>
            <a:ext cx="4450898" cy="523220"/>
          </a:xfrm>
          <a:prstGeom prst="rect">
            <a:avLst/>
          </a:prstGeom>
          <a:solidFill>
            <a:schemeClr val="accent3"/>
          </a:solidFill>
        </p:spPr>
        <p:txBody>
          <a:bodyPr wrap="none">
            <a:spAutoFit/>
          </a:bodyPr>
          <a:lstStyle/>
          <a:p>
            <a:pPr algn="ctr"/>
            <a:r>
              <a:rPr lang="es-EC" sz="2800" b="1" dirty="0">
                <a:solidFill>
                  <a:schemeClr val="bg1"/>
                </a:solidFill>
              </a:rPr>
              <a:t>Destreza motriz básica saltar</a:t>
            </a:r>
            <a:endParaRPr lang="es-EC" sz="2800" dirty="0">
              <a:solidFill>
                <a:schemeClr val="bg1"/>
              </a:solidFill>
            </a:endParaRPr>
          </a:p>
        </p:txBody>
      </p:sp>
    </p:spTree>
    <p:extLst>
      <p:ext uri="{BB962C8B-B14F-4D97-AF65-F5344CB8AC3E}">
        <p14:creationId xmlns:p14="http://schemas.microsoft.com/office/powerpoint/2010/main" val="135024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55980145"/>
              </p:ext>
            </p:extLst>
          </p:nvPr>
        </p:nvGraphicFramePr>
        <p:xfrm>
          <a:off x="1115617" y="1844825"/>
          <a:ext cx="6480720" cy="3082340"/>
        </p:xfrm>
        <a:graphic>
          <a:graphicData uri="http://schemas.openxmlformats.org/drawingml/2006/table">
            <a:tbl>
              <a:tblPr firstRow="1" firstCol="1" bandRow="1">
                <a:tableStyleId>{5C22544A-7EE6-4342-B048-85BDC9FD1C3A}</a:tableStyleId>
              </a:tblPr>
              <a:tblGrid>
                <a:gridCol w="3138699"/>
                <a:gridCol w="1070247"/>
                <a:gridCol w="1201527"/>
                <a:gridCol w="1070247"/>
              </a:tblGrid>
              <a:tr h="757953">
                <a:tc>
                  <a:txBody>
                    <a:bodyPr/>
                    <a:lstStyle/>
                    <a:p>
                      <a:pPr algn="ctr">
                        <a:spcAft>
                          <a:spcPts val="0"/>
                        </a:spcAft>
                      </a:pPr>
                      <a:r>
                        <a:rPr lang="es-EC" sz="2000" dirty="0">
                          <a:effectLst/>
                        </a:rPr>
                        <a:t>ESCALAR</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ADQUIRIDO</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EN VÍA DE ADQUISICIÓN</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NO ADQUIRIDO</a:t>
                      </a:r>
                      <a:endParaRPr lang="es-EC" sz="2000">
                        <a:solidFill>
                          <a:srgbClr val="000000"/>
                        </a:solidFill>
                        <a:effectLst/>
                        <a:latin typeface="Times New Roman"/>
                        <a:ea typeface="Times New Roman"/>
                      </a:endParaRPr>
                    </a:p>
                  </a:txBody>
                  <a:tcPr marL="68580" marR="68580" marT="0" marB="0"/>
                </a:tc>
              </a:tr>
              <a:tr h="678467">
                <a:tc>
                  <a:txBody>
                    <a:bodyPr/>
                    <a:lstStyle/>
                    <a:p>
                      <a:pPr>
                        <a:spcAft>
                          <a:spcPts val="0"/>
                        </a:spcAft>
                      </a:pPr>
                      <a:r>
                        <a:rPr lang="es-EC" sz="1800" dirty="0">
                          <a:effectLst/>
                        </a:rPr>
                        <a:t>En la espaldera con continuidad en el movimiento</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22</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20</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18</a:t>
                      </a:r>
                      <a:endParaRPr lang="es-EC" sz="2000">
                        <a:solidFill>
                          <a:srgbClr val="000000"/>
                        </a:solidFill>
                        <a:effectLst/>
                        <a:latin typeface="Times New Roman"/>
                        <a:ea typeface="Times New Roman"/>
                      </a:endParaRPr>
                    </a:p>
                  </a:txBody>
                  <a:tcPr marL="68580" marR="68580" marT="0" marB="0"/>
                </a:tc>
              </a:tr>
              <a:tr h="757953">
                <a:tc>
                  <a:txBody>
                    <a:bodyPr/>
                    <a:lstStyle/>
                    <a:p>
                      <a:pPr>
                        <a:spcAft>
                          <a:spcPts val="0"/>
                        </a:spcAft>
                      </a:pPr>
                      <a:r>
                        <a:rPr lang="es-EC" sz="1800" dirty="0">
                          <a:effectLst/>
                        </a:rPr>
                        <a:t>Sube con movimientos coordinados de brazos y piernas</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27</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15</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18</a:t>
                      </a:r>
                      <a:endParaRPr lang="es-EC" sz="2000">
                        <a:solidFill>
                          <a:srgbClr val="000000"/>
                        </a:solidFill>
                        <a:effectLst/>
                        <a:latin typeface="Times New Roman"/>
                        <a:ea typeface="Times New Roman"/>
                      </a:endParaRPr>
                    </a:p>
                  </a:txBody>
                  <a:tcPr marL="68580" marR="68580" marT="0" marB="0"/>
                </a:tc>
              </a:tr>
              <a:tr h="757953">
                <a:tc>
                  <a:txBody>
                    <a:bodyPr/>
                    <a:lstStyle/>
                    <a:p>
                      <a:pPr>
                        <a:spcAft>
                          <a:spcPts val="0"/>
                        </a:spcAft>
                      </a:pPr>
                      <a:r>
                        <a:rPr lang="es-EC" sz="1800">
                          <a:effectLst/>
                        </a:rPr>
                        <a:t>Sobre una barra o cuerda vertical</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22</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20</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18</a:t>
                      </a:r>
                      <a:endParaRPr lang="es-EC" sz="2000" dirty="0">
                        <a:solidFill>
                          <a:srgbClr val="000000"/>
                        </a:solidFill>
                        <a:effectLst/>
                        <a:latin typeface="Times New Roman"/>
                        <a:ea typeface="Times New Roman"/>
                      </a:endParaRPr>
                    </a:p>
                  </a:txBody>
                  <a:tcPr marL="68580" marR="68580" marT="0" marB="0"/>
                </a:tc>
              </a:tr>
            </a:tbl>
          </a:graphicData>
        </a:graphic>
      </p:graphicFrame>
      <p:sp>
        <p:nvSpPr>
          <p:cNvPr id="6" name="5 Rectángulo"/>
          <p:cNvSpPr/>
          <p:nvPr/>
        </p:nvSpPr>
        <p:spPr>
          <a:xfrm>
            <a:off x="2411760" y="908720"/>
            <a:ext cx="4014432" cy="461665"/>
          </a:xfrm>
          <a:prstGeom prst="rect">
            <a:avLst/>
          </a:prstGeom>
          <a:solidFill>
            <a:schemeClr val="accent3"/>
          </a:solidFill>
        </p:spPr>
        <p:txBody>
          <a:bodyPr wrap="none">
            <a:spAutoFit/>
          </a:bodyPr>
          <a:lstStyle/>
          <a:p>
            <a:r>
              <a:rPr lang="es-EC" sz="2400" b="1" dirty="0">
                <a:solidFill>
                  <a:schemeClr val="bg1"/>
                </a:solidFill>
              </a:rPr>
              <a:t>Destreza motriz básica escalar</a:t>
            </a:r>
            <a:endParaRPr lang="es-EC" sz="2400" dirty="0">
              <a:solidFill>
                <a:schemeClr val="bg1"/>
              </a:solidFill>
            </a:endParaRPr>
          </a:p>
        </p:txBody>
      </p:sp>
    </p:spTree>
    <p:extLst>
      <p:ext uri="{BB962C8B-B14F-4D97-AF65-F5344CB8AC3E}">
        <p14:creationId xmlns:p14="http://schemas.microsoft.com/office/powerpoint/2010/main" val="814165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7416824" cy="4176464"/>
          </a:xfrm>
          <a:prstGeom prst="rect">
            <a:avLst/>
          </a:prstGeom>
          <a:noFill/>
        </p:spPr>
      </p:pic>
      <p:sp>
        <p:nvSpPr>
          <p:cNvPr id="5" name="4 Rectángulo"/>
          <p:cNvSpPr/>
          <p:nvPr/>
        </p:nvSpPr>
        <p:spPr>
          <a:xfrm>
            <a:off x="2195736" y="5072544"/>
            <a:ext cx="4014432" cy="461665"/>
          </a:xfrm>
          <a:prstGeom prst="rect">
            <a:avLst/>
          </a:prstGeom>
          <a:solidFill>
            <a:schemeClr val="accent3"/>
          </a:solidFill>
        </p:spPr>
        <p:txBody>
          <a:bodyPr wrap="none">
            <a:spAutoFit/>
          </a:bodyPr>
          <a:lstStyle/>
          <a:p>
            <a:r>
              <a:rPr lang="es-EC" sz="2400" b="1" dirty="0">
                <a:solidFill>
                  <a:schemeClr val="bg1"/>
                </a:solidFill>
              </a:rPr>
              <a:t>Destreza motriz básica escalar</a:t>
            </a:r>
            <a:endParaRPr lang="es-EC" sz="2400" dirty="0">
              <a:solidFill>
                <a:schemeClr val="bg1"/>
              </a:solidFill>
            </a:endParaRPr>
          </a:p>
        </p:txBody>
      </p:sp>
    </p:spTree>
    <p:extLst>
      <p:ext uri="{BB962C8B-B14F-4D97-AF65-F5344CB8AC3E}">
        <p14:creationId xmlns:p14="http://schemas.microsoft.com/office/powerpoint/2010/main" val="3581906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389811743"/>
              </p:ext>
            </p:extLst>
          </p:nvPr>
        </p:nvGraphicFramePr>
        <p:xfrm>
          <a:off x="1043607" y="1772816"/>
          <a:ext cx="6696745" cy="3104013"/>
        </p:xfrm>
        <a:graphic>
          <a:graphicData uri="http://schemas.openxmlformats.org/drawingml/2006/table">
            <a:tbl>
              <a:tblPr firstRow="1" firstCol="1" bandRow="1">
                <a:tableStyleId>{5C22544A-7EE6-4342-B048-85BDC9FD1C3A}</a:tableStyleId>
              </a:tblPr>
              <a:tblGrid>
                <a:gridCol w="3365852"/>
                <a:gridCol w="1066666"/>
                <a:gridCol w="1197561"/>
                <a:gridCol w="1066666"/>
              </a:tblGrid>
              <a:tr h="678151">
                <a:tc>
                  <a:txBody>
                    <a:bodyPr/>
                    <a:lstStyle/>
                    <a:p>
                      <a:pPr algn="ctr">
                        <a:spcAft>
                          <a:spcPts val="0"/>
                        </a:spcAft>
                      </a:pPr>
                      <a:r>
                        <a:rPr lang="es-EC" sz="2000" dirty="0">
                          <a:effectLst/>
                        </a:rPr>
                        <a:t>CUADRUPEDIA</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ADQUIRIDO</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EN VÍA DE ADQUISICIÓN</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NO ADQUIRIDO</a:t>
                      </a:r>
                      <a:endParaRPr lang="es-EC" sz="2000">
                        <a:solidFill>
                          <a:srgbClr val="000000"/>
                        </a:solidFill>
                        <a:effectLst/>
                        <a:latin typeface="Times New Roman"/>
                        <a:ea typeface="Times New Roman"/>
                      </a:endParaRPr>
                    </a:p>
                  </a:txBody>
                  <a:tcPr marL="68580" marR="68580" marT="0" marB="0"/>
                </a:tc>
              </a:tr>
              <a:tr h="963283">
                <a:tc>
                  <a:txBody>
                    <a:bodyPr/>
                    <a:lstStyle/>
                    <a:p>
                      <a:pPr>
                        <a:spcAft>
                          <a:spcPts val="0"/>
                        </a:spcAft>
                      </a:pPr>
                      <a:r>
                        <a:rPr lang="es-EC" sz="1800" dirty="0">
                          <a:effectLst/>
                        </a:rPr>
                        <a:t>Se desplaza con movimientos coordinados de brazos y piernas</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29</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20</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11</a:t>
                      </a:r>
                      <a:endParaRPr lang="es-EC" sz="2000">
                        <a:solidFill>
                          <a:srgbClr val="000000"/>
                        </a:solidFill>
                        <a:effectLst/>
                        <a:latin typeface="Times New Roman"/>
                        <a:ea typeface="Times New Roman"/>
                      </a:endParaRPr>
                    </a:p>
                  </a:txBody>
                  <a:tcPr marL="68580" marR="68580" marT="0" marB="0"/>
                </a:tc>
              </a:tr>
              <a:tr h="658885">
                <a:tc>
                  <a:txBody>
                    <a:bodyPr/>
                    <a:lstStyle/>
                    <a:p>
                      <a:pPr>
                        <a:spcAft>
                          <a:spcPts val="0"/>
                        </a:spcAft>
                      </a:pPr>
                      <a:r>
                        <a:rPr lang="es-EC" sz="1800">
                          <a:effectLst/>
                        </a:rPr>
                        <a:t>Sobre una escalera en el piso</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19</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24</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17</a:t>
                      </a:r>
                      <a:endParaRPr lang="es-EC" sz="2000">
                        <a:solidFill>
                          <a:srgbClr val="000000"/>
                        </a:solidFill>
                        <a:effectLst/>
                        <a:latin typeface="Times New Roman"/>
                        <a:ea typeface="Times New Roman"/>
                      </a:endParaRPr>
                    </a:p>
                  </a:txBody>
                  <a:tcPr marL="68580" marR="68580" marT="0" marB="0"/>
                </a:tc>
              </a:tr>
              <a:tr h="658885">
                <a:tc>
                  <a:txBody>
                    <a:bodyPr/>
                    <a:lstStyle/>
                    <a:p>
                      <a:pPr>
                        <a:spcAft>
                          <a:spcPts val="0"/>
                        </a:spcAft>
                      </a:pPr>
                      <a:r>
                        <a:rPr lang="es-EC" sz="1800">
                          <a:effectLst/>
                        </a:rPr>
                        <a:t>Sobre un banco</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18</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26</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16</a:t>
                      </a:r>
                      <a:endParaRPr lang="es-EC" sz="20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2555776" y="836712"/>
            <a:ext cx="4622804" cy="461665"/>
          </a:xfrm>
          <a:prstGeom prst="rect">
            <a:avLst/>
          </a:prstGeom>
          <a:solidFill>
            <a:schemeClr val="accent3"/>
          </a:solidFill>
        </p:spPr>
        <p:txBody>
          <a:bodyPr wrap="none">
            <a:spAutoFit/>
          </a:bodyPr>
          <a:lstStyle/>
          <a:p>
            <a:pPr algn="ctr"/>
            <a:r>
              <a:rPr lang="es-EC" sz="2400" dirty="0">
                <a:solidFill>
                  <a:schemeClr val="bg1"/>
                </a:solidFill>
              </a:rPr>
              <a:t>Destreza motriz básica cuadrupedia</a:t>
            </a:r>
            <a:endParaRPr lang="es-EC" sz="2400" b="1" dirty="0">
              <a:solidFill>
                <a:schemeClr val="bg1"/>
              </a:solidFill>
            </a:endParaRPr>
          </a:p>
        </p:txBody>
      </p:sp>
    </p:spTree>
    <p:extLst>
      <p:ext uri="{BB962C8B-B14F-4D97-AF65-F5344CB8AC3E}">
        <p14:creationId xmlns:p14="http://schemas.microsoft.com/office/powerpoint/2010/main" val="56865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196752"/>
            <a:ext cx="4690864" cy="2692896"/>
          </a:xfrm>
          <a:solidFill>
            <a:schemeClr val="accent3">
              <a:lumMod val="20000"/>
              <a:lumOff val="80000"/>
            </a:schemeClr>
          </a:solidFill>
        </p:spPr>
        <p:txBody>
          <a:bodyPr>
            <a:normAutofit lnSpcReduction="10000"/>
          </a:bodyPr>
          <a:lstStyle/>
          <a:p>
            <a:r>
              <a:rPr lang="es-EC" sz="4100" dirty="0" smtClean="0"/>
              <a:t>La Recreación</a:t>
            </a:r>
          </a:p>
          <a:p>
            <a:endParaRPr lang="es-EC" sz="4100" dirty="0" smtClean="0"/>
          </a:p>
          <a:p>
            <a:r>
              <a:rPr lang="es-EC" sz="4400" dirty="0"/>
              <a:t>Destrezas motrices básicas </a:t>
            </a:r>
          </a:p>
        </p:txBody>
      </p:sp>
      <p:sp>
        <p:nvSpPr>
          <p:cNvPr id="4" name="1 Título"/>
          <p:cNvSpPr>
            <a:spLocks noGrp="1"/>
          </p:cNvSpPr>
          <p:nvPr>
            <p:ph type="title"/>
          </p:nvPr>
        </p:nvSpPr>
        <p:spPr>
          <a:xfrm>
            <a:off x="457200" y="476672"/>
            <a:ext cx="4402832" cy="432048"/>
          </a:xfrm>
          <a:solidFill>
            <a:schemeClr val="accent3"/>
          </a:solidFill>
        </p:spPr>
        <p:txBody>
          <a:bodyPr/>
          <a:lstStyle/>
          <a:p>
            <a:r>
              <a:rPr lang="es-EC" sz="2800" dirty="0" smtClean="0">
                <a:solidFill>
                  <a:schemeClr val="bg1"/>
                </a:solidFill>
              </a:rPr>
              <a:t>Problema  de la Investigación</a:t>
            </a:r>
            <a:endParaRPr lang="es-EC" sz="2800" dirty="0">
              <a:solidFill>
                <a:schemeClr val="bg1"/>
              </a:solidFill>
            </a:endParaRPr>
          </a:p>
        </p:txBody>
      </p:sp>
      <p:pic>
        <p:nvPicPr>
          <p:cNvPr id="1026" name="Picture 2" descr="http://pedromartinez.psuv.org.ve/wp-content/blogs.dir/180/gallery/abril2013/un-espacio-para-la-recreacion-de-los-ninos-de-guanip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3789040"/>
            <a:ext cx="3767361" cy="2511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7211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047028"/>
            <a:ext cx="7488832" cy="3750124"/>
          </a:xfrm>
          <a:prstGeom prst="rect">
            <a:avLst/>
          </a:prstGeom>
          <a:noFill/>
        </p:spPr>
      </p:pic>
      <p:sp>
        <p:nvSpPr>
          <p:cNvPr id="5" name="4 Rectángulo"/>
          <p:cNvSpPr/>
          <p:nvPr/>
        </p:nvSpPr>
        <p:spPr>
          <a:xfrm>
            <a:off x="1790506" y="4970091"/>
            <a:ext cx="4718343" cy="461665"/>
          </a:xfrm>
          <a:prstGeom prst="rect">
            <a:avLst/>
          </a:prstGeom>
          <a:solidFill>
            <a:schemeClr val="accent3"/>
          </a:solidFill>
        </p:spPr>
        <p:txBody>
          <a:bodyPr wrap="none">
            <a:spAutoFit/>
          </a:bodyPr>
          <a:lstStyle/>
          <a:p>
            <a:r>
              <a:rPr lang="es-EC" sz="2400" b="1" dirty="0">
                <a:solidFill>
                  <a:schemeClr val="bg1"/>
                </a:solidFill>
              </a:rPr>
              <a:t>Destreza motriz básica cuadrupedia</a:t>
            </a:r>
            <a:endParaRPr lang="es-EC" sz="2400" dirty="0">
              <a:solidFill>
                <a:schemeClr val="bg1"/>
              </a:solidFill>
            </a:endParaRPr>
          </a:p>
        </p:txBody>
      </p:sp>
    </p:spTree>
    <p:extLst>
      <p:ext uri="{BB962C8B-B14F-4D97-AF65-F5344CB8AC3E}">
        <p14:creationId xmlns:p14="http://schemas.microsoft.com/office/powerpoint/2010/main" val="2390449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696852545"/>
              </p:ext>
            </p:extLst>
          </p:nvPr>
        </p:nvGraphicFramePr>
        <p:xfrm>
          <a:off x="1043609" y="1772816"/>
          <a:ext cx="6768751" cy="2738602"/>
        </p:xfrm>
        <a:graphic>
          <a:graphicData uri="http://schemas.openxmlformats.org/drawingml/2006/table">
            <a:tbl>
              <a:tblPr firstRow="1" firstCol="1" bandRow="1">
                <a:tableStyleId>{5C22544A-7EE6-4342-B048-85BDC9FD1C3A}</a:tableStyleId>
              </a:tblPr>
              <a:tblGrid>
                <a:gridCol w="3302738"/>
                <a:gridCol w="1109936"/>
                <a:gridCol w="1246141"/>
                <a:gridCol w="1109936"/>
              </a:tblGrid>
              <a:tr h="912101">
                <a:tc>
                  <a:txBody>
                    <a:bodyPr/>
                    <a:lstStyle/>
                    <a:p>
                      <a:pPr algn="ctr">
                        <a:spcAft>
                          <a:spcPts val="0"/>
                        </a:spcAft>
                      </a:pPr>
                      <a:r>
                        <a:rPr lang="es-EC" sz="2400" dirty="0">
                          <a:effectLst/>
                        </a:rPr>
                        <a:t>ARRASTRARSE</a:t>
                      </a:r>
                      <a:endParaRPr lang="es-EC" sz="24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2000" dirty="0">
                          <a:effectLst/>
                        </a:rPr>
                        <a:t>ADQUIRIDO</a:t>
                      </a:r>
                      <a:endParaRPr lang="es-EC" sz="24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2000">
                          <a:effectLst/>
                        </a:rPr>
                        <a:t>EN VÍA DE ADQUISICIÓN</a:t>
                      </a:r>
                      <a:endParaRPr lang="es-EC" sz="2400">
                        <a:solidFill>
                          <a:srgbClr val="000000"/>
                        </a:solidFill>
                        <a:effectLst/>
                        <a:latin typeface="Times New Roman"/>
                        <a:ea typeface="Times New Roman"/>
                      </a:endParaRPr>
                    </a:p>
                  </a:txBody>
                  <a:tcPr marL="68580" marR="68580" marT="0" marB="0"/>
                </a:tc>
                <a:tc>
                  <a:txBody>
                    <a:bodyPr/>
                    <a:lstStyle/>
                    <a:p>
                      <a:pPr algn="ctr">
                        <a:spcAft>
                          <a:spcPts val="0"/>
                        </a:spcAft>
                      </a:pPr>
                      <a:r>
                        <a:rPr lang="es-EC" sz="2000">
                          <a:effectLst/>
                        </a:rPr>
                        <a:t>NO ADQUIRIDO</a:t>
                      </a:r>
                      <a:endParaRPr lang="es-EC" sz="2400">
                        <a:solidFill>
                          <a:srgbClr val="000000"/>
                        </a:solidFill>
                        <a:effectLst/>
                        <a:latin typeface="Times New Roman"/>
                        <a:ea typeface="Times New Roman"/>
                      </a:endParaRPr>
                    </a:p>
                  </a:txBody>
                  <a:tcPr marL="68580" marR="68580" marT="0" marB="0"/>
                </a:tc>
              </a:tr>
              <a:tr h="912101">
                <a:tc>
                  <a:txBody>
                    <a:bodyPr/>
                    <a:lstStyle/>
                    <a:p>
                      <a:pPr>
                        <a:spcAft>
                          <a:spcPts val="0"/>
                        </a:spcAft>
                      </a:pPr>
                      <a:r>
                        <a:rPr lang="es-EC" sz="2000" dirty="0">
                          <a:effectLst/>
                        </a:rPr>
                        <a:t>Se desplaza coordinadamente</a:t>
                      </a:r>
                      <a:endParaRPr lang="es-EC" sz="24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2000">
                          <a:effectLst/>
                        </a:rPr>
                        <a:t>23</a:t>
                      </a:r>
                      <a:endParaRPr lang="es-EC" sz="2400">
                        <a:solidFill>
                          <a:srgbClr val="000000"/>
                        </a:solidFill>
                        <a:effectLst/>
                        <a:latin typeface="Times New Roman"/>
                        <a:ea typeface="Times New Roman"/>
                      </a:endParaRPr>
                    </a:p>
                  </a:txBody>
                  <a:tcPr marL="68580" marR="68580" marT="0" marB="0"/>
                </a:tc>
                <a:tc>
                  <a:txBody>
                    <a:bodyPr/>
                    <a:lstStyle/>
                    <a:p>
                      <a:pPr algn="ctr">
                        <a:spcAft>
                          <a:spcPts val="0"/>
                        </a:spcAft>
                      </a:pPr>
                      <a:r>
                        <a:rPr lang="es-EC" sz="2000">
                          <a:effectLst/>
                        </a:rPr>
                        <a:t>25</a:t>
                      </a:r>
                      <a:endParaRPr lang="es-EC" sz="2400">
                        <a:solidFill>
                          <a:srgbClr val="000000"/>
                        </a:solidFill>
                        <a:effectLst/>
                        <a:latin typeface="Times New Roman"/>
                        <a:ea typeface="Times New Roman"/>
                      </a:endParaRPr>
                    </a:p>
                  </a:txBody>
                  <a:tcPr marL="68580" marR="68580" marT="0" marB="0"/>
                </a:tc>
                <a:tc>
                  <a:txBody>
                    <a:bodyPr/>
                    <a:lstStyle/>
                    <a:p>
                      <a:pPr algn="ctr">
                        <a:spcAft>
                          <a:spcPts val="0"/>
                        </a:spcAft>
                      </a:pPr>
                      <a:r>
                        <a:rPr lang="es-EC" sz="2000">
                          <a:effectLst/>
                        </a:rPr>
                        <a:t>12</a:t>
                      </a:r>
                      <a:endParaRPr lang="es-EC" sz="2400">
                        <a:solidFill>
                          <a:srgbClr val="000000"/>
                        </a:solidFill>
                        <a:effectLst/>
                        <a:latin typeface="Times New Roman"/>
                        <a:ea typeface="Times New Roman"/>
                      </a:endParaRPr>
                    </a:p>
                  </a:txBody>
                  <a:tcPr marL="68580" marR="68580" marT="0" marB="0"/>
                </a:tc>
              </a:tr>
              <a:tr h="912101">
                <a:tc>
                  <a:txBody>
                    <a:bodyPr/>
                    <a:lstStyle/>
                    <a:p>
                      <a:pPr>
                        <a:spcAft>
                          <a:spcPts val="0"/>
                        </a:spcAft>
                      </a:pPr>
                      <a:r>
                        <a:rPr lang="es-EC" sz="2000" dirty="0">
                          <a:effectLst/>
                        </a:rPr>
                        <a:t>Por debajo de obstáculos</a:t>
                      </a:r>
                      <a:endParaRPr lang="es-EC" sz="24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2000" dirty="0">
                          <a:effectLst/>
                        </a:rPr>
                        <a:t>21</a:t>
                      </a:r>
                      <a:endParaRPr lang="es-EC" sz="24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2000" dirty="0">
                          <a:effectLst/>
                        </a:rPr>
                        <a:t>29</a:t>
                      </a:r>
                      <a:endParaRPr lang="es-EC" sz="24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2000" dirty="0">
                          <a:effectLst/>
                        </a:rPr>
                        <a:t>10</a:t>
                      </a:r>
                      <a:endParaRPr lang="es-EC" sz="24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2267744" y="548680"/>
            <a:ext cx="4404347" cy="461665"/>
          </a:xfrm>
          <a:prstGeom prst="rect">
            <a:avLst/>
          </a:prstGeom>
          <a:solidFill>
            <a:schemeClr val="accent3"/>
          </a:solidFill>
        </p:spPr>
        <p:txBody>
          <a:bodyPr wrap="none">
            <a:spAutoFit/>
          </a:bodyPr>
          <a:lstStyle/>
          <a:p>
            <a:r>
              <a:rPr lang="es-EC" sz="2400" dirty="0">
                <a:solidFill>
                  <a:schemeClr val="bg1"/>
                </a:solidFill>
              </a:rPr>
              <a:t>Destreza motriz básica arrastrarse</a:t>
            </a:r>
            <a:endParaRPr lang="es-EC" sz="2400" b="1" dirty="0">
              <a:solidFill>
                <a:schemeClr val="bg1"/>
              </a:solidFill>
            </a:endParaRPr>
          </a:p>
        </p:txBody>
      </p:sp>
    </p:spTree>
    <p:extLst>
      <p:ext uri="{BB962C8B-B14F-4D97-AF65-F5344CB8AC3E}">
        <p14:creationId xmlns:p14="http://schemas.microsoft.com/office/powerpoint/2010/main" val="1715262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7344816" cy="4248472"/>
          </a:xfrm>
          <a:prstGeom prst="rect">
            <a:avLst/>
          </a:prstGeom>
          <a:noFill/>
        </p:spPr>
      </p:pic>
      <p:sp>
        <p:nvSpPr>
          <p:cNvPr id="5" name="4 Rectángulo"/>
          <p:cNvSpPr/>
          <p:nvPr/>
        </p:nvSpPr>
        <p:spPr>
          <a:xfrm>
            <a:off x="2051720" y="5111459"/>
            <a:ext cx="4718343" cy="461665"/>
          </a:xfrm>
          <a:prstGeom prst="rect">
            <a:avLst/>
          </a:prstGeom>
          <a:solidFill>
            <a:schemeClr val="accent3"/>
          </a:solidFill>
        </p:spPr>
        <p:txBody>
          <a:bodyPr wrap="none">
            <a:spAutoFit/>
          </a:bodyPr>
          <a:lstStyle/>
          <a:p>
            <a:r>
              <a:rPr lang="es-EC" sz="2400" b="1" dirty="0">
                <a:solidFill>
                  <a:schemeClr val="bg1"/>
                </a:solidFill>
              </a:rPr>
              <a:t>Destreza motriz básica cuadrupedia</a:t>
            </a:r>
            <a:endParaRPr lang="es-EC" sz="2400" dirty="0">
              <a:solidFill>
                <a:schemeClr val="bg1"/>
              </a:solidFill>
            </a:endParaRPr>
          </a:p>
        </p:txBody>
      </p:sp>
    </p:spTree>
    <p:extLst>
      <p:ext uri="{BB962C8B-B14F-4D97-AF65-F5344CB8AC3E}">
        <p14:creationId xmlns:p14="http://schemas.microsoft.com/office/powerpoint/2010/main" val="3380638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924338201"/>
              </p:ext>
            </p:extLst>
          </p:nvPr>
        </p:nvGraphicFramePr>
        <p:xfrm>
          <a:off x="1187624" y="1772816"/>
          <a:ext cx="6408711" cy="2875188"/>
        </p:xfrm>
        <a:graphic>
          <a:graphicData uri="http://schemas.openxmlformats.org/drawingml/2006/table">
            <a:tbl>
              <a:tblPr firstRow="1" firstCol="1" bandRow="1">
                <a:tableStyleId>{5C22544A-7EE6-4342-B048-85BDC9FD1C3A}</a:tableStyleId>
              </a:tblPr>
              <a:tblGrid>
                <a:gridCol w="3078783"/>
                <a:gridCol w="1066357"/>
                <a:gridCol w="1197214"/>
                <a:gridCol w="1066357"/>
              </a:tblGrid>
              <a:tr h="684076">
                <a:tc>
                  <a:txBody>
                    <a:bodyPr/>
                    <a:lstStyle/>
                    <a:p>
                      <a:pPr algn="ctr">
                        <a:spcAft>
                          <a:spcPts val="0"/>
                        </a:spcAft>
                      </a:pPr>
                      <a:r>
                        <a:rPr lang="es-EC" sz="1800" dirty="0">
                          <a:effectLst/>
                        </a:rPr>
                        <a:t>GOLPEAR</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ADQUIRIDO</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EN VÍA DE ADQUISICIÓN</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NO ADQUIRIDO</a:t>
                      </a:r>
                      <a:endParaRPr lang="es-EC" sz="2000">
                        <a:solidFill>
                          <a:srgbClr val="000000"/>
                        </a:solidFill>
                        <a:effectLst/>
                        <a:latin typeface="Times New Roman"/>
                        <a:ea typeface="Times New Roman"/>
                      </a:endParaRPr>
                    </a:p>
                  </a:txBody>
                  <a:tcPr marL="68580" marR="68580" marT="0" marB="0"/>
                </a:tc>
              </a:tr>
              <a:tr h="684076">
                <a:tc>
                  <a:txBody>
                    <a:bodyPr/>
                    <a:lstStyle/>
                    <a:p>
                      <a:pPr>
                        <a:spcAft>
                          <a:spcPts val="0"/>
                        </a:spcAft>
                      </a:pPr>
                      <a:r>
                        <a:rPr lang="es-EC" sz="1800" dirty="0">
                          <a:effectLst/>
                        </a:rPr>
                        <a:t>En el lugar</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27</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19</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14</a:t>
                      </a:r>
                      <a:endParaRPr lang="es-EC" sz="2000">
                        <a:solidFill>
                          <a:srgbClr val="000000"/>
                        </a:solidFill>
                        <a:effectLst/>
                        <a:latin typeface="Times New Roman"/>
                        <a:ea typeface="Times New Roman"/>
                      </a:endParaRPr>
                    </a:p>
                  </a:txBody>
                  <a:tcPr marL="68580" marR="68580" marT="0" marB="0"/>
                </a:tc>
              </a:tr>
              <a:tr h="684076">
                <a:tc>
                  <a:txBody>
                    <a:bodyPr/>
                    <a:lstStyle/>
                    <a:p>
                      <a:pPr>
                        <a:spcAft>
                          <a:spcPts val="0"/>
                        </a:spcAft>
                      </a:pPr>
                      <a:r>
                        <a:rPr lang="es-EC" sz="1800" dirty="0">
                          <a:effectLst/>
                        </a:rPr>
                        <a:t>Con desplazamiento</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25</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22</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13</a:t>
                      </a:r>
                      <a:endParaRPr lang="es-EC" sz="2000">
                        <a:solidFill>
                          <a:srgbClr val="000000"/>
                        </a:solidFill>
                        <a:effectLst/>
                        <a:latin typeface="Times New Roman"/>
                        <a:ea typeface="Times New Roman"/>
                      </a:endParaRPr>
                    </a:p>
                  </a:txBody>
                  <a:tcPr marL="68580" marR="68580" marT="0" marB="0"/>
                </a:tc>
              </a:tr>
              <a:tr h="684076">
                <a:tc>
                  <a:txBody>
                    <a:bodyPr/>
                    <a:lstStyle/>
                    <a:p>
                      <a:pPr>
                        <a:spcAft>
                          <a:spcPts val="0"/>
                        </a:spcAft>
                      </a:pPr>
                      <a:r>
                        <a:rPr lang="es-EC" sz="1800">
                          <a:effectLst/>
                        </a:rPr>
                        <a:t>Con diferentes partes del cuerpo</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26</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20</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14</a:t>
                      </a:r>
                      <a:endParaRPr lang="es-EC" sz="20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2555776" y="692696"/>
            <a:ext cx="4085349" cy="461665"/>
          </a:xfrm>
          <a:prstGeom prst="rect">
            <a:avLst/>
          </a:prstGeom>
          <a:solidFill>
            <a:schemeClr val="accent3"/>
          </a:solidFill>
        </p:spPr>
        <p:txBody>
          <a:bodyPr wrap="none">
            <a:spAutoFit/>
          </a:bodyPr>
          <a:lstStyle/>
          <a:p>
            <a:r>
              <a:rPr lang="es-EC" sz="2400" b="1" dirty="0">
                <a:solidFill>
                  <a:schemeClr val="bg1"/>
                </a:solidFill>
              </a:rPr>
              <a:t>Destreza motriz básica golpear</a:t>
            </a:r>
            <a:endParaRPr lang="es-EC" sz="2400" dirty="0">
              <a:solidFill>
                <a:schemeClr val="bg1"/>
              </a:solidFill>
            </a:endParaRPr>
          </a:p>
        </p:txBody>
      </p:sp>
    </p:spTree>
    <p:extLst>
      <p:ext uri="{BB962C8B-B14F-4D97-AF65-F5344CB8AC3E}">
        <p14:creationId xmlns:p14="http://schemas.microsoft.com/office/powerpoint/2010/main" val="3769992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200800" cy="4176464"/>
          </a:xfrm>
          <a:prstGeom prst="rect">
            <a:avLst/>
          </a:prstGeom>
          <a:noFill/>
        </p:spPr>
      </p:pic>
      <p:sp>
        <p:nvSpPr>
          <p:cNvPr id="5" name="4 Rectángulo"/>
          <p:cNvSpPr/>
          <p:nvPr/>
        </p:nvSpPr>
        <p:spPr>
          <a:xfrm>
            <a:off x="1729617" y="4912738"/>
            <a:ext cx="4636590" cy="523220"/>
          </a:xfrm>
          <a:prstGeom prst="rect">
            <a:avLst/>
          </a:prstGeom>
          <a:solidFill>
            <a:schemeClr val="accent3"/>
          </a:solidFill>
        </p:spPr>
        <p:txBody>
          <a:bodyPr wrap="none">
            <a:spAutoFit/>
          </a:bodyPr>
          <a:lstStyle/>
          <a:p>
            <a:r>
              <a:rPr lang="es-EC" sz="2800" dirty="0">
                <a:solidFill>
                  <a:schemeClr val="bg1"/>
                </a:solidFill>
              </a:rPr>
              <a:t>Destreza motriz básica golpear</a:t>
            </a:r>
            <a:endParaRPr lang="es-EC" sz="2800" b="1" dirty="0">
              <a:solidFill>
                <a:schemeClr val="bg1"/>
              </a:solidFill>
            </a:endParaRPr>
          </a:p>
        </p:txBody>
      </p:sp>
    </p:spTree>
    <p:extLst>
      <p:ext uri="{BB962C8B-B14F-4D97-AF65-F5344CB8AC3E}">
        <p14:creationId xmlns:p14="http://schemas.microsoft.com/office/powerpoint/2010/main" val="3645861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333881399"/>
              </p:ext>
            </p:extLst>
          </p:nvPr>
        </p:nvGraphicFramePr>
        <p:xfrm>
          <a:off x="683568" y="1700808"/>
          <a:ext cx="6984776" cy="2767176"/>
        </p:xfrm>
        <a:graphic>
          <a:graphicData uri="http://schemas.openxmlformats.org/drawingml/2006/table">
            <a:tbl>
              <a:tblPr firstRow="1" firstCol="1" bandRow="1">
                <a:tableStyleId>{5C22544A-7EE6-4342-B048-85BDC9FD1C3A}</a:tableStyleId>
              </a:tblPr>
              <a:tblGrid>
                <a:gridCol w="3501656"/>
                <a:gridCol w="1115542"/>
                <a:gridCol w="1252036"/>
                <a:gridCol w="1115542"/>
              </a:tblGrid>
              <a:tr h="648072">
                <a:tc>
                  <a:txBody>
                    <a:bodyPr/>
                    <a:lstStyle/>
                    <a:p>
                      <a:pPr algn="ctr">
                        <a:spcAft>
                          <a:spcPts val="0"/>
                        </a:spcAft>
                      </a:pPr>
                      <a:r>
                        <a:rPr lang="es-EC" sz="1800" dirty="0">
                          <a:effectLst/>
                        </a:rPr>
                        <a:t>LANZAR Y ATRAPAR</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ADQUIRIDO</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EN VÍA DE ADQUISICIÓN</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NO ADQUIRIDO</a:t>
                      </a:r>
                      <a:endParaRPr lang="es-EC" sz="2000">
                        <a:solidFill>
                          <a:srgbClr val="000000"/>
                        </a:solidFill>
                        <a:effectLst/>
                        <a:latin typeface="Times New Roman"/>
                        <a:ea typeface="Times New Roman"/>
                      </a:endParaRPr>
                    </a:p>
                  </a:txBody>
                  <a:tcPr marL="68580" marR="68580" marT="0" marB="0"/>
                </a:tc>
              </a:tr>
              <a:tr h="648072">
                <a:tc>
                  <a:txBody>
                    <a:bodyPr/>
                    <a:lstStyle/>
                    <a:p>
                      <a:pPr>
                        <a:spcAft>
                          <a:spcPts val="0"/>
                        </a:spcAft>
                      </a:pPr>
                      <a:r>
                        <a:rPr lang="es-EC" sz="1800" dirty="0">
                          <a:effectLst/>
                        </a:rPr>
                        <a:t>Lanza por encima de la cabeza</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23</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22</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15</a:t>
                      </a:r>
                      <a:endParaRPr lang="es-EC" sz="2000">
                        <a:solidFill>
                          <a:srgbClr val="000000"/>
                        </a:solidFill>
                        <a:effectLst/>
                        <a:latin typeface="Times New Roman"/>
                        <a:ea typeface="Times New Roman"/>
                      </a:endParaRPr>
                    </a:p>
                  </a:txBody>
                  <a:tcPr marL="68580" marR="68580" marT="0" marB="0"/>
                </a:tc>
              </a:tr>
              <a:tr h="648072">
                <a:tc>
                  <a:txBody>
                    <a:bodyPr/>
                    <a:lstStyle/>
                    <a:p>
                      <a:pPr>
                        <a:spcAft>
                          <a:spcPts val="0"/>
                        </a:spcAft>
                      </a:pPr>
                      <a:r>
                        <a:rPr lang="es-EC" sz="1800" dirty="0">
                          <a:effectLst/>
                        </a:rPr>
                        <a:t>Atrapar la pelota que se le lanza</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19</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26</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15</a:t>
                      </a:r>
                      <a:endParaRPr lang="es-EC" sz="2000">
                        <a:solidFill>
                          <a:srgbClr val="000000"/>
                        </a:solidFill>
                        <a:effectLst/>
                        <a:latin typeface="Times New Roman"/>
                        <a:ea typeface="Times New Roman"/>
                      </a:endParaRPr>
                    </a:p>
                  </a:txBody>
                  <a:tcPr marL="68580" marR="68580" marT="0" marB="0"/>
                </a:tc>
              </a:tr>
              <a:tr h="648072">
                <a:tc>
                  <a:txBody>
                    <a:bodyPr/>
                    <a:lstStyle/>
                    <a:p>
                      <a:pPr>
                        <a:spcAft>
                          <a:spcPts val="0"/>
                        </a:spcAft>
                      </a:pPr>
                      <a:r>
                        <a:rPr lang="es-EC" sz="1800">
                          <a:effectLst/>
                        </a:rPr>
                        <a:t>Lanza la pelota hacia arriba y atraparla con las dos manos</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26</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20</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14</a:t>
                      </a:r>
                      <a:endParaRPr lang="es-EC" sz="20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2164044" y="692696"/>
            <a:ext cx="4998035" cy="461665"/>
          </a:xfrm>
          <a:prstGeom prst="rect">
            <a:avLst/>
          </a:prstGeom>
          <a:solidFill>
            <a:schemeClr val="accent3"/>
          </a:solidFill>
        </p:spPr>
        <p:txBody>
          <a:bodyPr wrap="none">
            <a:spAutoFit/>
          </a:bodyPr>
          <a:lstStyle/>
          <a:p>
            <a:r>
              <a:rPr lang="es-EC" sz="2400" dirty="0">
                <a:solidFill>
                  <a:schemeClr val="bg1"/>
                </a:solidFill>
              </a:rPr>
              <a:t>Destreza motriz básica lanzar y atrapar</a:t>
            </a:r>
          </a:p>
        </p:txBody>
      </p:sp>
    </p:spTree>
    <p:extLst>
      <p:ext uri="{BB962C8B-B14F-4D97-AF65-F5344CB8AC3E}">
        <p14:creationId xmlns:p14="http://schemas.microsoft.com/office/powerpoint/2010/main" val="3257537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764704"/>
            <a:ext cx="7272808" cy="4032448"/>
          </a:xfrm>
          <a:prstGeom prst="rect">
            <a:avLst/>
          </a:prstGeom>
          <a:noFill/>
        </p:spPr>
      </p:pic>
      <p:sp>
        <p:nvSpPr>
          <p:cNvPr id="5" name="4 Rectángulo"/>
          <p:cNvSpPr/>
          <p:nvPr/>
        </p:nvSpPr>
        <p:spPr>
          <a:xfrm>
            <a:off x="2267744" y="5085184"/>
            <a:ext cx="4249753" cy="461665"/>
          </a:xfrm>
          <a:prstGeom prst="rect">
            <a:avLst/>
          </a:prstGeom>
          <a:solidFill>
            <a:schemeClr val="accent3"/>
          </a:solidFill>
        </p:spPr>
        <p:txBody>
          <a:bodyPr wrap="none">
            <a:spAutoFit/>
          </a:bodyPr>
          <a:lstStyle/>
          <a:p>
            <a:r>
              <a:rPr lang="es-EC" sz="2400" b="1" dirty="0">
                <a:solidFill>
                  <a:schemeClr val="bg1"/>
                </a:solidFill>
              </a:rPr>
              <a:t>Destreza motriz lanzar y atrapar</a:t>
            </a:r>
            <a:endParaRPr lang="es-EC" sz="2400" dirty="0">
              <a:solidFill>
                <a:schemeClr val="bg1"/>
              </a:solidFill>
            </a:endParaRPr>
          </a:p>
        </p:txBody>
      </p:sp>
    </p:spTree>
    <p:extLst>
      <p:ext uri="{BB962C8B-B14F-4D97-AF65-F5344CB8AC3E}">
        <p14:creationId xmlns:p14="http://schemas.microsoft.com/office/powerpoint/2010/main" val="6760569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06917693"/>
              </p:ext>
            </p:extLst>
          </p:nvPr>
        </p:nvGraphicFramePr>
        <p:xfrm>
          <a:off x="827584" y="1916832"/>
          <a:ext cx="6840760" cy="2907922"/>
        </p:xfrm>
        <a:graphic>
          <a:graphicData uri="http://schemas.openxmlformats.org/drawingml/2006/table">
            <a:tbl>
              <a:tblPr firstRow="1" firstCol="1" bandRow="1">
                <a:tableStyleId>{5C22544A-7EE6-4342-B048-85BDC9FD1C3A}</a:tableStyleId>
              </a:tblPr>
              <a:tblGrid>
                <a:gridCol w="2855531"/>
                <a:gridCol w="672238"/>
                <a:gridCol w="679848"/>
                <a:gridCol w="635877"/>
                <a:gridCol w="645180"/>
                <a:gridCol w="672238"/>
                <a:gridCol w="679848"/>
              </a:tblGrid>
              <a:tr h="934924">
                <a:tc>
                  <a:txBody>
                    <a:bodyPr/>
                    <a:lstStyle/>
                    <a:p>
                      <a:pPr algn="ctr">
                        <a:spcAft>
                          <a:spcPts val="0"/>
                        </a:spcAft>
                      </a:pPr>
                      <a:r>
                        <a:rPr lang="es-EC" sz="2000" dirty="0">
                          <a:effectLst/>
                        </a:rPr>
                        <a:t>CAMINAR</a:t>
                      </a:r>
                      <a:endParaRPr lang="es-EC" sz="2000" dirty="0">
                        <a:solidFill>
                          <a:srgbClr val="000000"/>
                        </a:solidFill>
                        <a:effectLst/>
                        <a:latin typeface="Times New Roman"/>
                        <a:ea typeface="Times New Roman"/>
                      </a:endParaRPr>
                    </a:p>
                  </a:txBody>
                  <a:tcPr marL="68580" marR="68580" marT="0" marB="0"/>
                </a:tc>
                <a:tc gridSpan="2">
                  <a:txBody>
                    <a:bodyPr/>
                    <a:lstStyle/>
                    <a:p>
                      <a:pPr algn="ctr">
                        <a:spcAft>
                          <a:spcPts val="0"/>
                        </a:spcAft>
                      </a:pPr>
                      <a:r>
                        <a:rPr lang="es-EC" sz="1800">
                          <a:effectLst/>
                        </a:rPr>
                        <a:t>ADQUIRIDO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800">
                          <a:effectLst/>
                        </a:rPr>
                        <a:t>EN VÍA DE ADQUISICIÓN</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800">
                          <a:effectLst/>
                        </a:rPr>
                        <a:t>NO ADQUIRDO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r>
              <a:tr h="509958">
                <a:tc>
                  <a:txBody>
                    <a:bodyPr/>
                    <a:lstStyle/>
                    <a:p>
                      <a:pPr algn="ctr">
                        <a:spcAft>
                          <a:spcPts val="0"/>
                        </a:spcAft>
                      </a:pPr>
                      <a:r>
                        <a:rPr lang="es-EC" sz="2800" dirty="0">
                          <a:effectLst/>
                        </a:rPr>
                        <a:t> </a:t>
                      </a:r>
                      <a:endParaRPr lang="es-EC"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PRE TEST</a:t>
                      </a:r>
                      <a:endParaRPr lang="es-EC"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POS TEST</a:t>
                      </a:r>
                      <a:endParaRPr lang="es-EC"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PRE TEST</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POS TEST</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PRE TEST</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POS TEST</a:t>
                      </a:r>
                      <a:endParaRPr lang="es-EC" sz="2800">
                        <a:solidFill>
                          <a:srgbClr val="000000"/>
                        </a:solidFill>
                        <a:effectLst/>
                        <a:latin typeface="Times New Roman"/>
                        <a:ea typeface="Times New Roman"/>
                      </a:endParaRPr>
                    </a:p>
                  </a:txBody>
                  <a:tcPr marL="68580" marR="68580" marT="0" marB="0"/>
                </a:tc>
              </a:tr>
              <a:tr h="382469">
                <a:tc>
                  <a:txBody>
                    <a:bodyPr/>
                    <a:lstStyle/>
                    <a:p>
                      <a:pPr>
                        <a:spcAft>
                          <a:spcPts val="0"/>
                        </a:spcAft>
                      </a:pPr>
                      <a:r>
                        <a:rPr lang="es-EC" sz="1600" dirty="0">
                          <a:effectLst/>
                        </a:rPr>
                        <a:t>Con movimientos coordinados de brazos y piernas</a:t>
                      </a:r>
                      <a:endParaRPr lang="es-EC"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30</a:t>
                      </a:r>
                      <a:endParaRPr lang="es-EC"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36</a:t>
                      </a:r>
                      <a:endParaRPr lang="es-EC"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26</a:t>
                      </a:r>
                      <a:endParaRPr lang="es-EC"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22</a:t>
                      </a:r>
                      <a:endParaRPr lang="es-EC"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2</a:t>
                      </a:r>
                      <a:endParaRPr lang="es-EC"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2</a:t>
                      </a:r>
                      <a:endParaRPr lang="es-EC" sz="2800">
                        <a:solidFill>
                          <a:srgbClr val="000000"/>
                        </a:solidFill>
                        <a:effectLst/>
                        <a:latin typeface="Times New Roman"/>
                        <a:ea typeface="Times New Roman"/>
                      </a:endParaRPr>
                    </a:p>
                  </a:txBody>
                  <a:tcPr marL="68580" marR="68580" marT="0" marB="0"/>
                </a:tc>
              </a:tr>
              <a:tr h="382469">
                <a:tc>
                  <a:txBody>
                    <a:bodyPr/>
                    <a:lstStyle/>
                    <a:p>
                      <a:pPr>
                        <a:spcAft>
                          <a:spcPts val="0"/>
                        </a:spcAft>
                      </a:pPr>
                      <a:r>
                        <a:rPr lang="es-EC" sz="1600">
                          <a:effectLst/>
                        </a:rPr>
                        <a:t>Con diferentes posiciones de brazos</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27</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35</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32</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25</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1</a:t>
                      </a:r>
                      <a:endParaRPr lang="es-EC"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0</a:t>
                      </a:r>
                      <a:endParaRPr lang="es-EC" sz="2800" dirty="0">
                        <a:solidFill>
                          <a:srgbClr val="000000"/>
                        </a:solidFill>
                        <a:effectLst/>
                        <a:latin typeface="Times New Roman"/>
                        <a:ea typeface="Times New Roman"/>
                      </a:endParaRPr>
                    </a:p>
                  </a:txBody>
                  <a:tcPr marL="68580" marR="68580" marT="0" marB="0"/>
                </a:tc>
              </a:tr>
              <a:tr h="382469">
                <a:tc>
                  <a:txBody>
                    <a:bodyPr/>
                    <a:lstStyle/>
                    <a:p>
                      <a:pPr>
                        <a:spcAft>
                          <a:spcPts val="0"/>
                        </a:spcAft>
                      </a:pPr>
                      <a:r>
                        <a:rPr lang="es-EC" sz="1600">
                          <a:effectLst/>
                        </a:rPr>
                        <a:t>Por una línea  recta dibujada en el piso</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23</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29</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26</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a:effectLst/>
                        </a:rPr>
                        <a:t>21</a:t>
                      </a:r>
                      <a:endParaRPr lang="es-EC" sz="2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11</a:t>
                      </a:r>
                      <a:endParaRPr lang="es-EC" sz="2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600" dirty="0">
                          <a:effectLst/>
                        </a:rPr>
                        <a:t>10</a:t>
                      </a:r>
                      <a:endParaRPr lang="es-EC" sz="28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1763688" y="645631"/>
            <a:ext cx="5070171" cy="461665"/>
          </a:xfrm>
          <a:prstGeom prst="rect">
            <a:avLst/>
          </a:prstGeom>
          <a:solidFill>
            <a:schemeClr val="accent3"/>
          </a:solidFill>
        </p:spPr>
        <p:txBody>
          <a:bodyPr wrap="none">
            <a:spAutoFit/>
          </a:bodyPr>
          <a:lstStyle/>
          <a:p>
            <a:r>
              <a:rPr lang="es-EC" sz="2400" dirty="0">
                <a:solidFill>
                  <a:schemeClr val="bg1"/>
                </a:solidFill>
              </a:rPr>
              <a:t>Destreza motriz caminar pre y post test</a:t>
            </a:r>
            <a:endParaRPr lang="es-EC" sz="2400" b="1" dirty="0">
              <a:solidFill>
                <a:schemeClr val="bg1"/>
              </a:solidFill>
            </a:endParaRPr>
          </a:p>
        </p:txBody>
      </p:sp>
    </p:spTree>
    <p:extLst>
      <p:ext uri="{BB962C8B-B14F-4D97-AF65-F5344CB8AC3E}">
        <p14:creationId xmlns:p14="http://schemas.microsoft.com/office/powerpoint/2010/main" val="1349232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7344816" cy="4718713"/>
          </a:xfrm>
          <a:prstGeom prst="rect">
            <a:avLst/>
          </a:prstGeom>
          <a:noFill/>
        </p:spPr>
      </p:pic>
      <p:sp>
        <p:nvSpPr>
          <p:cNvPr id="5" name="4 Rectángulo"/>
          <p:cNvSpPr/>
          <p:nvPr/>
        </p:nvSpPr>
        <p:spPr>
          <a:xfrm>
            <a:off x="1835696" y="5229200"/>
            <a:ext cx="5178662" cy="461665"/>
          </a:xfrm>
          <a:prstGeom prst="rect">
            <a:avLst/>
          </a:prstGeom>
          <a:solidFill>
            <a:schemeClr val="accent3"/>
          </a:solidFill>
        </p:spPr>
        <p:txBody>
          <a:bodyPr wrap="none">
            <a:spAutoFit/>
          </a:bodyPr>
          <a:lstStyle/>
          <a:p>
            <a:r>
              <a:rPr lang="es-EC" sz="2400" b="1" dirty="0">
                <a:solidFill>
                  <a:schemeClr val="bg1"/>
                </a:solidFill>
              </a:rPr>
              <a:t>Destreza motriz caminar pre y post test</a:t>
            </a:r>
            <a:endParaRPr lang="es-EC" sz="2400" dirty="0">
              <a:solidFill>
                <a:schemeClr val="bg1"/>
              </a:solidFill>
            </a:endParaRPr>
          </a:p>
        </p:txBody>
      </p:sp>
    </p:spTree>
    <p:extLst>
      <p:ext uri="{BB962C8B-B14F-4D97-AF65-F5344CB8AC3E}">
        <p14:creationId xmlns:p14="http://schemas.microsoft.com/office/powerpoint/2010/main" val="4103674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018218674"/>
              </p:ext>
            </p:extLst>
          </p:nvPr>
        </p:nvGraphicFramePr>
        <p:xfrm>
          <a:off x="1043609" y="1916832"/>
          <a:ext cx="6552728" cy="2848407"/>
        </p:xfrm>
        <a:graphic>
          <a:graphicData uri="http://schemas.openxmlformats.org/drawingml/2006/table">
            <a:tbl>
              <a:tblPr firstRow="1" firstCol="1" bandRow="1">
                <a:tableStyleId>{5C22544A-7EE6-4342-B048-85BDC9FD1C3A}</a:tableStyleId>
              </a:tblPr>
              <a:tblGrid>
                <a:gridCol w="2789258"/>
                <a:gridCol w="627245"/>
                <a:gridCol w="627245"/>
                <a:gridCol w="627245"/>
                <a:gridCol w="627245"/>
                <a:gridCol w="627245"/>
                <a:gridCol w="627245"/>
              </a:tblGrid>
              <a:tr h="580773">
                <a:tc rowSpan="2">
                  <a:txBody>
                    <a:bodyPr/>
                    <a:lstStyle/>
                    <a:p>
                      <a:pPr algn="ctr">
                        <a:spcAft>
                          <a:spcPts val="0"/>
                        </a:spcAft>
                      </a:pPr>
                      <a:r>
                        <a:rPr lang="es-EC" sz="2000" dirty="0">
                          <a:effectLst/>
                        </a:rPr>
                        <a:t>CORRER</a:t>
                      </a:r>
                      <a:endParaRPr lang="es-EC" sz="2000" dirty="0">
                        <a:solidFill>
                          <a:srgbClr val="000000"/>
                        </a:solidFill>
                        <a:effectLst/>
                        <a:latin typeface="Times New Roman"/>
                        <a:ea typeface="Times New Roman"/>
                      </a:endParaRPr>
                    </a:p>
                  </a:txBody>
                  <a:tcPr marL="68580" marR="68580" marT="0" marB="0" anchor="ctr"/>
                </a:tc>
                <a:tc gridSpan="2">
                  <a:txBody>
                    <a:bodyPr/>
                    <a:lstStyle/>
                    <a:p>
                      <a:pPr algn="ctr">
                        <a:spcAft>
                          <a:spcPts val="0"/>
                        </a:spcAft>
                      </a:pPr>
                      <a:r>
                        <a:rPr lang="es-EC" sz="1400">
                          <a:effectLst/>
                        </a:rPr>
                        <a:t>ADQUIRIDO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400">
                          <a:effectLst/>
                        </a:rPr>
                        <a:t>EN VÍA DE ADQUISICIÓN</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400">
                          <a:effectLst/>
                        </a:rPr>
                        <a:t>NO ADQUIRDO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r>
              <a:tr h="522696">
                <a:tc vMerge="1">
                  <a:txBody>
                    <a:bodyPr/>
                    <a:lstStyle/>
                    <a:p>
                      <a:endParaRPr lang="es-EC"/>
                    </a:p>
                  </a:txBody>
                  <a:tcPr/>
                </a:tc>
                <a:tc>
                  <a:txBody>
                    <a:bodyPr/>
                    <a:lstStyle/>
                    <a:p>
                      <a:pPr algn="ctr">
                        <a:spcAft>
                          <a:spcPts val="0"/>
                        </a:spcAft>
                      </a:pPr>
                      <a:r>
                        <a:rPr lang="es-EC" sz="1200" dirty="0">
                          <a:effectLst/>
                        </a:rPr>
                        <a:t>PRE TEST</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a:effectLst/>
                        </a:rPr>
                        <a:t>POS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a:effectLst/>
                        </a:rPr>
                        <a:t>PRE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a:effectLst/>
                        </a:rPr>
                        <a:t>POS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a:effectLst/>
                        </a:rPr>
                        <a:t>PRE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a:effectLst/>
                        </a:rPr>
                        <a:t>POS TEST</a:t>
                      </a:r>
                      <a:endParaRPr lang="es-EC" sz="2000">
                        <a:solidFill>
                          <a:srgbClr val="000000"/>
                        </a:solidFill>
                        <a:effectLst/>
                        <a:latin typeface="Times New Roman"/>
                        <a:ea typeface="Times New Roman"/>
                      </a:endParaRPr>
                    </a:p>
                  </a:txBody>
                  <a:tcPr marL="68580" marR="68580" marT="0" marB="0"/>
                </a:tc>
              </a:tr>
              <a:tr h="638850">
                <a:tc>
                  <a:txBody>
                    <a:bodyPr/>
                    <a:lstStyle/>
                    <a:p>
                      <a:pPr>
                        <a:spcAft>
                          <a:spcPts val="0"/>
                        </a:spcAft>
                      </a:pPr>
                      <a:r>
                        <a:rPr lang="es-EC" sz="1800">
                          <a:effectLst/>
                        </a:rPr>
                        <a:t>Da pasos rápidos con movimientos coordinados de brazos y piernas</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29</a:t>
                      </a:r>
                      <a:endParaRPr lang="es-EC" sz="200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dirty="0">
                          <a:effectLst/>
                        </a:rPr>
                        <a:t>30</a:t>
                      </a:r>
                      <a:endParaRPr lang="es-EC" sz="20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dirty="0">
                          <a:effectLst/>
                        </a:rPr>
                        <a:t>30</a:t>
                      </a:r>
                      <a:endParaRPr lang="es-EC" sz="20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dirty="0">
                          <a:effectLst/>
                        </a:rPr>
                        <a:t>30</a:t>
                      </a:r>
                      <a:endParaRPr lang="es-EC" sz="20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a:effectLst/>
                        </a:rPr>
                        <a:t>1</a:t>
                      </a:r>
                      <a:endParaRPr lang="es-EC" sz="200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a:effectLst/>
                        </a:rPr>
                        <a:t>0</a:t>
                      </a:r>
                      <a:endParaRPr lang="es-EC" sz="2000">
                        <a:solidFill>
                          <a:srgbClr val="000000"/>
                        </a:solidFill>
                        <a:effectLst/>
                        <a:latin typeface="Times New Roman"/>
                        <a:ea typeface="Times New Roman"/>
                      </a:endParaRPr>
                    </a:p>
                  </a:txBody>
                  <a:tcPr marL="68580" marR="68580" marT="0" marB="0" anchor="ctr"/>
                </a:tc>
              </a:tr>
              <a:tr h="460989">
                <a:tc>
                  <a:txBody>
                    <a:bodyPr/>
                    <a:lstStyle/>
                    <a:p>
                      <a:pPr>
                        <a:spcAft>
                          <a:spcPts val="0"/>
                        </a:spcAft>
                      </a:pPr>
                      <a:r>
                        <a:rPr lang="es-EC" sz="1800">
                          <a:effectLst/>
                        </a:rPr>
                        <a:t>Hacia atrás</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23</a:t>
                      </a:r>
                      <a:endParaRPr lang="es-EC" sz="20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a:effectLst/>
                        </a:rPr>
                        <a:t>25</a:t>
                      </a:r>
                      <a:endParaRPr lang="es-EC" sz="200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a:effectLst/>
                        </a:rPr>
                        <a:t>28</a:t>
                      </a:r>
                      <a:endParaRPr lang="es-EC" sz="200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dirty="0">
                          <a:effectLst/>
                        </a:rPr>
                        <a:t>29</a:t>
                      </a:r>
                      <a:endParaRPr lang="es-EC" sz="20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dirty="0">
                          <a:effectLst/>
                        </a:rPr>
                        <a:t>8</a:t>
                      </a:r>
                      <a:endParaRPr lang="es-EC" sz="20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a:effectLst/>
                        </a:rPr>
                        <a:t>6</a:t>
                      </a:r>
                      <a:endParaRPr lang="es-EC" sz="2000">
                        <a:solidFill>
                          <a:srgbClr val="000000"/>
                        </a:solidFill>
                        <a:effectLst/>
                        <a:latin typeface="Times New Roman"/>
                        <a:ea typeface="Times New Roman"/>
                      </a:endParaRPr>
                    </a:p>
                  </a:txBody>
                  <a:tcPr marL="68580" marR="68580" marT="0" marB="0" anchor="ctr"/>
                </a:tc>
              </a:tr>
              <a:tr h="460989">
                <a:tc>
                  <a:txBody>
                    <a:bodyPr/>
                    <a:lstStyle/>
                    <a:p>
                      <a:pPr>
                        <a:spcAft>
                          <a:spcPts val="0"/>
                        </a:spcAft>
                      </a:pPr>
                      <a:r>
                        <a:rPr lang="es-EC" sz="1800" dirty="0">
                          <a:effectLst/>
                        </a:rPr>
                        <a:t>Corre bordeando objetos</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28</a:t>
                      </a:r>
                      <a:endParaRPr lang="es-EC" sz="200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a:effectLst/>
                        </a:rPr>
                        <a:t>35</a:t>
                      </a:r>
                      <a:endParaRPr lang="es-EC" sz="200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a:effectLst/>
                        </a:rPr>
                        <a:t>20</a:t>
                      </a:r>
                      <a:endParaRPr lang="es-EC" sz="200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a:effectLst/>
                        </a:rPr>
                        <a:t>23</a:t>
                      </a:r>
                      <a:endParaRPr lang="es-EC" sz="200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dirty="0">
                          <a:effectLst/>
                        </a:rPr>
                        <a:t>12</a:t>
                      </a:r>
                      <a:endParaRPr lang="es-EC" sz="2000" dirty="0">
                        <a:solidFill>
                          <a:srgbClr val="000000"/>
                        </a:solidFill>
                        <a:effectLst/>
                        <a:latin typeface="Times New Roman"/>
                        <a:ea typeface="Times New Roman"/>
                      </a:endParaRPr>
                    </a:p>
                  </a:txBody>
                  <a:tcPr marL="68580" marR="68580" marT="0" marB="0" anchor="ctr"/>
                </a:tc>
                <a:tc>
                  <a:txBody>
                    <a:bodyPr/>
                    <a:lstStyle/>
                    <a:p>
                      <a:pPr algn="ctr">
                        <a:spcAft>
                          <a:spcPts val="0"/>
                        </a:spcAft>
                      </a:pPr>
                      <a:r>
                        <a:rPr lang="es-EC" sz="1800" dirty="0">
                          <a:effectLst/>
                        </a:rPr>
                        <a:t>2</a:t>
                      </a:r>
                      <a:endParaRPr lang="es-EC" sz="2000" dirty="0">
                        <a:solidFill>
                          <a:srgbClr val="000000"/>
                        </a:solidFill>
                        <a:effectLst/>
                        <a:latin typeface="Times New Roman"/>
                        <a:ea typeface="Times New Roman"/>
                      </a:endParaRPr>
                    </a:p>
                  </a:txBody>
                  <a:tcPr marL="68580" marR="68580" marT="0" marB="0" anchor="ctr"/>
                </a:tc>
              </a:tr>
            </a:tbl>
          </a:graphicData>
        </a:graphic>
      </p:graphicFrame>
      <p:sp>
        <p:nvSpPr>
          <p:cNvPr id="5" name="4 Rectángulo"/>
          <p:cNvSpPr/>
          <p:nvPr/>
        </p:nvSpPr>
        <p:spPr>
          <a:xfrm>
            <a:off x="2161309" y="701824"/>
            <a:ext cx="4919039" cy="461665"/>
          </a:xfrm>
          <a:prstGeom prst="rect">
            <a:avLst/>
          </a:prstGeom>
          <a:solidFill>
            <a:schemeClr val="accent3"/>
          </a:solidFill>
        </p:spPr>
        <p:txBody>
          <a:bodyPr wrap="none">
            <a:spAutoFit/>
          </a:bodyPr>
          <a:lstStyle/>
          <a:p>
            <a:r>
              <a:rPr lang="es-EC" sz="2400" b="1" dirty="0">
                <a:solidFill>
                  <a:schemeClr val="bg1"/>
                </a:solidFill>
              </a:rPr>
              <a:t>Destreza motriz correr pre y post test</a:t>
            </a:r>
            <a:endParaRPr lang="es-EC" sz="2400" dirty="0">
              <a:solidFill>
                <a:schemeClr val="bg1"/>
              </a:solidFill>
            </a:endParaRPr>
          </a:p>
        </p:txBody>
      </p:sp>
    </p:spTree>
    <p:extLst>
      <p:ext uri="{BB962C8B-B14F-4D97-AF65-F5344CB8AC3E}">
        <p14:creationId xmlns:p14="http://schemas.microsoft.com/office/powerpoint/2010/main" val="377541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3082354"/>
          </a:xfrm>
          <a:solidFill>
            <a:schemeClr val="bg2"/>
          </a:solidFill>
        </p:spPr>
        <p:txBody>
          <a:bodyPr/>
          <a:lstStyle/>
          <a:p>
            <a:pPr algn="ctr"/>
            <a:r>
              <a:rPr lang="es-EC" sz="1800" b="1" dirty="0" smtClean="0"/>
              <a:t/>
            </a:r>
            <a:br>
              <a:rPr lang="es-EC" sz="1800" b="1" dirty="0" smtClean="0"/>
            </a:br>
            <a:r>
              <a:rPr lang="es-EC" sz="1800" b="1" dirty="0"/>
              <a:t/>
            </a:r>
            <a:br>
              <a:rPr lang="es-EC" sz="1800" b="1" dirty="0"/>
            </a:br>
            <a:r>
              <a:rPr lang="es-EC" sz="2000" b="1" dirty="0" smtClean="0"/>
              <a:t>Pregunta </a:t>
            </a:r>
            <a:r>
              <a:rPr lang="es-EC" sz="2000" b="1" dirty="0"/>
              <a:t>de la </a:t>
            </a:r>
            <a:r>
              <a:rPr lang="es-EC" sz="2000" b="1" dirty="0" smtClean="0"/>
              <a:t>investigación</a:t>
            </a:r>
            <a:r>
              <a:rPr lang="es-ES" sz="2000" b="1" dirty="0"/>
              <a:t/>
            </a:r>
            <a:br>
              <a:rPr lang="es-ES" sz="2000" b="1" dirty="0"/>
            </a:br>
            <a:r>
              <a:rPr lang="es-ES" sz="1800" dirty="0"/>
              <a:t>¿La falta de un programa recreativo incide en el desarrollo de las destrezas básicas los niños de primero de educación </a:t>
            </a:r>
            <a:r>
              <a:rPr lang="es-ES" sz="1800" dirty="0" smtClean="0"/>
              <a:t>básica?</a:t>
            </a:r>
            <a:r>
              <a:rPr lang="es-ES" sz="2000" dirty="0" smtClean="0"/>
              <a:t/>
            </a:r>
            <a:br>
              <a:rPr lang="es-ES" sz="2000" dirty="0" smtClean="0"/>
            </a:br>
            <a:r>
              <a:rPr lang="es-EC" sz="2000" dirty="0"/>
              <a:t/>
            </a:r>
            <a:br>
              <a:rPr lang="es-EC" sz="2000" dirty="0"/>
            </a:br>
            <a:r>
              <a:rPr lang="es-EC" sz="2000" b="1" dirty="0" smtClean="0"/>
              <a:t>Justificación</a:t>
            </a:r>
            <a:r>
              <a:rPr lang="es-EC" sz="2000" b="1" dirty="0"/>
              <a:t/>
            </a:r>
            <a:br>
              <a:rPr lang="es-EC" sz="2000" b="1" dirty="0"/>
            </a:br>
            <a:r>
              <a:rPr lang="es-ES" sz="1800" dirty="0"/>
              <a:t>La propuesta de un programa recreativo en de la Escuela  Mixta Cristóbal Colon del Cantón Salcedo, es necesario para fortalecer el desarrollo de las destrezas básicas en los niños de cuatro a </a:t>
            </a:r>
            <a:r>
              <a:rPr lang="es-EC" sz="1800" dirty="0"/>
              <a:t>cinco años,</a:t>
            </a:r>
            <a:r>
              <a:rPr lang="es-ES" sz="1800" dirty="0"/>
              <a:t> ya que al dar una valoración sobre su motricidad, se puede establecer estrategias recreativas para desarrollar las destrezas básicas</a:t>
            </a:r>
            <a:r>
              <a:rPr lang="es-EC" sz="4800" b="1" dirty="0"/>
              <a:t/>
            </a:r>
            <a:br>
              <a:rPr lang="es-EC" sz="4800" b="1" dirty="0"/>
            </a:br>
            <a:endParaRPr lang="es-EC" dirty="0"/>
          </a:p>
        </p:txBody>
      </p:sp>
      <p:pic>
        <p:nvPicPr>
          <p:cNvPr id="4" name="3 Marcador de contenido" descr="http://media.utp.edu.co/deportes-y-recreacion/imagenes/11525_10200164901380575_954825031_n.jpg"/>
          <p:cNvPicPr>
            <a:picLocks noGrp="1"/>
          </p:cNvPicPr>
          <p:nvPr>
            <p:ph idx="1"/>
          </p:nvPr>
        </p:nvPicPr>
        <p:blipFill rotWithShape="1">
          <a:blip r:embed="rId2">
            <a:extLst>
              <a:ext uri="{28A0092B-C50C-407E-A947-70E740481C1C}">
                <a14:useLocalDpi xmlns:a14="http://schemas.microsoft.com/office/drawing/2010/main" val="0"/>
              </a:ext>
            </a:extLst>
          </a:blip>
          <a:srcRect t="15839" r="10386"/>
          <a:stretch/>
        </p:blipFill>
        <p:spPr bwMode="auto">
          <a:xfrm>
            <a:off x="467544" y="3284538"/>
            <a:ext cx="7632848" cy="31162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48543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332656"/>
            <a:ext cx="7848872" cy="4968552"/>
          </a:xfrm>
          <a:prstGeom prst="rect">
            <a:avLst/>
          </a:prstGeom>
          <a:noFill/>
        </p:spPr>
      </p:pic>
      <p:sp>
        <p:nvSpPr>
          <p:cNvPr id="5" name="4 Rectángulo"/>
          <p:cNvSpPr/>
          <p:nvPr/>
        </p:nvSpPr>
        <p:spPr>
          <a:xfrm>
            <a:off x="1835696" y="5445224"/>
            <a:ext cx="4919039" cy="461665"/>
          </a:xfrm>
          <a:prstGeom prst="rect">
            <a:avLst/>
          </a:prstGeom>
          <a:solidFill>
            <a:schemeClr val="accent3"/>
          </a:solidFill>
        </p:spPr>
        <p:txBody>
          <a:bodyPr wrap="none">
            <a:spAutoFit/>
          </a:bodyPr>
          <a:lstStyle/>
          <a:p>
            <a:r>
              <a:rPr lang="es-EC" sz="2400" b="1" dirty="0">
                <a:solidFill>
                  <a:schemeClr val="bg1"/>
                </a:solidFill>
              </a:rPr>
              <a:t>Destreza motriz correr pre y post test</a:t>
            </a:r>
            <a:endParaRPr lang="es-EC" sz="2400" dirty="0">
              <a:solidFill>
                <a:schemeClr val="bg1"/>
              </a:solidFill>
            </a:endParaRPr>
          </a:p>
        </p:txBody>
      </p:sp>
    </p:spTree>
    <p:extLst>
      <p:ext uri="{BB962C8B-B14F-4D97-AF65-F5344CB8AC3E}">
        <p14:creationId xmlns:p14="http://schemas.microsoft.com/office/powerpoint/2010/main" val="2355904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784056409"/>
              </p:ext>
            </p:extLst>
          </p:nvPr>
        </p:nvGraphicFramePr>
        <p:xfrm>
          <a:off x="899596" y="1556792"/>
          <a:ext cx="6392865" cy="3564296"/>
        </p:xfrm>
        <a:graphic>
          <a:graphicData uri="http://schemas.openxmlformats.org/drawingml/2006/table">
            <a:tbl>
              <a:tblPr firstRow="1" firstCol="1" bandRow="1">
                <a:tableStyleId>{5C22544A-7EE6-4342-B048-85BDC9FD1C3A}</a:tableStyleId>
              </a:tblPr>
              <a:tblGrid>
                <a:gridCol w="2709924"/>
                <a:gridCol w="647603"/>
                <a:gridCol w="647603"/>
                <a:gridCol w="647603"/>
                <a:gridCol w="647603"/>
                <a:gridCol w="640336"/>
                <a:gridCol w="452193"/>
              </a:tblGrid>
              <a:tr h="662474">
                <a:tc rowSpan="2">
                  <a:txBody>
                    <a:bodyPr/>
                    <a:lstStyle/>
                    <a:p>
                      <a:pPr algn="ctr">
                        <a:spcAft>
                          <a:spcPts val="0"/>
                        </a:spcAft>
                      </a:pPr>
                      <a:r>
                        <a:rPr lang="es-EC" sz="2000" dirty="0">
                          <a:effectLst/>
                        </a:rPr>
                        <a:t>SALTAR</a:t>
                      </a:r>
                      <a:endParaRPr lang="es-EC" sz="2400" dirty="0">
                        <a:solidFill>
                          <a:srgbClr val="000000"/>
                        </a:solidFill>
                        <a:effectLst/>
                        <a:latin typeface="Times New Roman"/>
                        <a:ea typeface="Times New Roman"/>
                      </a:endParaRPr>
                    </a:p>
                  </a:txBody>
                  <a:tcPr marL="68580" marR="68580" marT="0" marB="0" anchor="ctr"/>
                </a:tc>
                <a:tc gridSpan="2">
                  <a:txBody>
                    <a:bodyPr/>
                    <a:lstStyle/>
                    <a:p>
                      <a:pPr algn="ctr">
                        <a:spcAft>
                          <a:spcPts val="0"/>
                        </a:spcAft>
                      </a:pPr>
                      <a:r>
                        <a:rPr lang="es-EC" sz="2000">
                          <a:effectLst/>
                        </a:rPr>
                        <a:t>ADQUIRIDO</a:t>
                      </a:r>
                      <a:endParaRPr lang="es-EC" sz="24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2000">
                          <a:effectLst/>
                        </a:rPr>
                        <a:t>EN VÍA DE ADQUISICIÓN</a:t>
                      </a:r>
                      <a:endParaRPr lang="es-EC" sz="24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2000">
                          <a:effectLst/>
                        </a:rPr>
                        <a:t>NO ADQUIRDO</a:t>
                      </a:r>
                      <a:endParaRPr lang="es-EC" sz="2400">
                        <a:solidFill>
                          <a:srgbClr val="000000"/>
                        </a:solidFill>
                        <a:effectLst/>
                        <a:latin typeface="Times New Roman"/>
                        <a:ea typeface="Times New Roman"/>
                      </a:endParaRPr>
                    </a:p>
                  </a:txBody>
                  <a:tcPr marL="68580" marR="68580" marT="0" marB="0"/>
                </a:tc>
                <a:tc hMerge="1">
                  <a:txBody>
                    <a:bodyPr/>
                    <a:lstStyle/>
                    <a:p>
                      <a:endParaRPr lang="es-EC"/>
                    </a:p>
                  </a:txBody>
                  <a:tcPr/>
                </a:tc>
              </a:tr>
              <a:tr h="662474">
                <a:tc vMerge="1">
                  <a:txBody>
                    <a:bodyPr/>
                    <a:lstStyle/>
                    <a:p>
                      <a:endParaRPr lang="es-EC"/>
                    </a:p>
                  </a:txBody>
                  <a:tcPr/>
                </a:tc>
                <a:tc>
                  <a:txBody>
                    <a:bodyPr/>
                    <a:lstStyle/>
                    <a:p>
                      <a:pPr algn="ctr">
                        <a:spcAft>
                          <a:spcPts val="0"/>
                        </a:spcAft>
                      </a:pPr>
                      <a:r>
                        <a:rPr lang="es-EC" sz="1400" dirty="0">
                          <a:effectLst/>
                        </a:rPr>
                        <a:t>PRE TEST</a:t>
                      </a:r>
                      <a:endParaRPr lang="es-EC" sz="24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dirty="0">
                          <a:effectLst/>
                        </a:rPr>
                        <a:t>POS TEST</a:t>
                      </a:r>
                      <a:endParaRPr lang="es-EC" sz="24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dirty="0">
                          <a:effectLst/>
                        </a:rPr>
                        <a:t>PRE TEST</a:t>
                      </a:r>
                      <a:endParaRPr lang="es-EC" sz="24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dirty="0">
                          <a:effectLst/>
                        </a:rPr>
                        <a:t>POS TEST</a:t>
                      </a:r>
                      <a:endParaRPr lang="es-EC" sz="24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PRE TEST</a:t>
                      </a:r>
                      <a:endParaRPr lang="es-EC" sz="240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POS TEST</a:t>
                      </a:r>
                      <a:endParaRPr lang="es-EC" sz="2400">
                        <a:solidFill>
                          <a:srgbClr val="000000"/>
                        </a:solidFill>
                        <a:effectLst/>
                        <a:latin typeface="Times New Roman"/>
                        <a:ea typeface="Times New Roman"/>
                      </a:endParaRPr>
                    </a:p>
                  </a:txBody>
                  <a:tcPr marL="68580" marR="68580" marT="0" marB="0"/>
                </a:tc>
              </a:tr>
              <a:tr h="662474">
                <a:tc>
                  <a:txBody>
                    <a:bodyPr/>
                    <a:lstStyle/>
                    <a:p>
                      <a:pPr>
                        <a:spcAft>
                          <a:spcPts val="0"/>
                        </a:spcAft>
                      </a:pPr>
                      <a:r>
                        <a:rPr lang="es-EC" sz="2000">
                          <a:effectLst/>
                        </a:rPr>
                        <a:t>Saltillos hacia arriba con los dos pies</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a:effectLst/>
                        </a:rPr>
                        <a:t>19</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dirty="0">
                          <a:effectLst/>
                        </a:rPr>
                        <a:t>21</a:t>
                      </a:r>
                      <a:endParaRPr lang="es-EC" sz="24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a:effectLst/>
                        </a:rPr>
                        <a:t>28</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dirty="0">
                          <a:effectLst/>
                        </a:rPr>
                        <a:t>29</a:t>
                      </a:r>
                      <a:endParaRPr lang="es-EC" sz="24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a:effectLst/>
                        </a:rPr>
                        <a:t>13</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a:effectLst/>
                        </a:rPr>
                        <a:t>10</a:t>
                      </a:r>
                      <a:endParaRPr lang="es-EC" sz="2400">
                        <a:solidFill>
                          <a:srgbClr val="000000"/>
                        </a:solidFill>
                        <a:effectLst/>
                        <a:latin typeface="Times New Roman"/>
                        <a:ea typeface="Times New Roman"/>
                      </a:endParaRPr>
                    </a:p>
                  </a:txBody>
                  <a:tcPr marL="68580" marR="68580" marT="0" marB="0"/>
                </a:tc>
              </a:tr>
              <a:tr h="662474">
                <a:tc>
                  <a:txBody>
                    <a:bodyPr/>
                    <a:lstStyle/>
                    <a:p>
                      <a:pPr>
                        <a:spcAft>
                          <a:spcPts val="0"/>
                        </a:spcAft>
                      </a:pPr>
                      <a:r>
                        <a:rPr lang="es-EC" sz="2000">
                          <a:effectLst/>
                        </a:rPr>
                        <a:t>En diferencia  direcciones</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a:effectLst/>
                        </a:rPr>
                        <a:t>24</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a:effectLst/>
                        </a:rPr>
                        <a:t>26</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a:effectLst/>
                        </a:rPr>
                        <a:t>26</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dirty="0">
                          <a:effectLst/>
                        </a:rPr>
                        <a:t>26</a:t>
                      </a:r>
                      <a:endParaRPr lang="es-EC" sz="24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dirty="0">
                          <a:effectLst/>
                        </a:rPr>
                        <a:t>10</a:t>
                      </a:r>
                      <a:endParaRPr lang="es-EC" sz="24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a:effectLst/>
                        </a:rPr>
                        <a:t>8</a:t>
                      </a:r>
                      <a:endParaRPr lang="es-EC" sz="2400">
                        <a:solidFill>
                          <a:srgbClr val="000000"/>
                        </a:solidFill>
                        <a:effectLst/>
                        <a:latin typeface="Times New Roman"/>
                        <a:ea typeface="Times New Roman"/>
                      </a:endParaRPr>
                    </a:p>
                  </a:txBody>
                  <a:tcPr marL="68580" marR="68580" marT="0" marB="0"/>
                </a:tc>
              </a:tr>
              <a:tr h="662474">
                <a:tc>
                  <a:txBody>
                    <a:bodyPr/>
                    <a:lstStyle/>
                    <a:p>
                      <a:pPr>
                        <a:spcAft>
                          <a:spcPts val="0"/>
                        </a:spcAft>
                      </a:pPr>
                      <a:r>
                        <a:rPr lang="es-EC" sz="2000">
                          <a:effectLst/>
                        </a:rPr>
                        <a:t>Saltar obstáculos</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dirty="0">
                          <a:effectLst/>
                        </a:rPr>
                        <a:t>22</a:t>
                      </a:r>
                      <a:endParaRPr lang="es-EC" sz="24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a:effectLst/>
                        </a:rPr>
                        <a:t>24</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a:effectLst/>
                        </a:rPr>
                        <a:t>22</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a:effectLst/>
                        </a:rPr>
                        <a:t>22</a:t>
                      </a:r>
                      <a:endParaRPr lang="es-EC" sz="240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dirty="0">
                          <a:effectLst/>
                        </a:rPr>
                        <a:t>15</a:t>
                      </a:r>
                      <a:endParaRPr lang="es-EC" sz="24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2000" dirty="0">
                          <a:effectLst/>
                        </a:rPr>
                        <a:t>14</a:t>
                      </a:r>
                      <a:endParaRPr lang="es-EC" sz="24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1835696" y="692696"/>
            <a:ext cx="4864858" cy="461665"/>
          </a:xfrm>
          <a:prstGeom prst="rect">
            <a:avLst/>
          </a:prstGeom>
          <a:solidFill>
            <a:schemeClr val="accent3"/>
          </a:solidFill>
        </p:spPr>
        <p:txBody>
          <a:bodyPr wrap="none">
            <a:spAutoFit/>
          </a:bodyPr>
          <a:lstStyle/>
          <a:p>
            <a:r>
              <a:rPr lang="es-EC" sz="2400" b="1" dirty="0">
                <a:solidFill>
                  <a:schemeClr val="bg1"/>
                </a:solidFill>
              </a:rPr>
              <a:t>Destreza motriz saltar pre y post test</a:t>
            </a:r>
            <a:endParaRPr lang="es-EC" sz="2400" dirty="0">
              <a:solidFill>
                <a:schemeClr val="bg1"/>
              </a:solidFill>
            </a:endParaRPr>
          </a:p>
        </p:txBody>
      </p:sp>
    </p:spTree>
    <p:extLst>
      <p:ext uri="{BB962C8B-B14F-4D97-AF65-F5344CB8AC3E}">
        <p14:creationId xmlns:p14="http://schemas.microsoft.com/office/powerpoint/2010/main" val="303307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548681"/>
            <a:ext cx="7488831" cy="4608512"/>
          </a:xfrm>
          <a:prstGeom prst="rect">
            <a:avLst/>
          </a:prstGeom>
          <a:noFill/>
        </p:spPr>
      </p:pic>
      <p:sp>
        <p:nvSpPr>
          <p:cNvPr id="5" name="4 Rectángulo"/>
          <p:cNvSpPr/>
          <p:nvPr/>
        </p:nvSpPr>
        <p:spPr>
          <a:xfrm>
            <a:off x="1691680" y="5373216"/>
            <a:ext cx="4864858" cy="461665"/>
          </a:xfrm>
          <a:prstGeom prst="rect">
            <a:avLst/>
          </a:prstGeom>
          <a:solidFill>
            <a:schemeClr val="accent3"/>
          </a:solidFill>
        </p:spPr>
        <p:txBody>
          <a:bodyPr wrap="none">
            <a:spAutoFit/>
          </a:bodyPr>
          <a:lstStyle/>
          <a:p>
            <a:r>
              <a:rPr lang="es-EC" sz="2400" b="1" dirty="0">
                <a:solidFill>
                  <a:schemeClr val="bg1"/>
                </a:solidFill>
              </a:rPr>
              <a:t>Destreza motriz saltar pre y post test</a:t>
            </a:r>
            <a:endParaRPr lang="es-EC" sz="2400" dirty="0">
              <a:solidFill>
                <a:schemeClr val="bg1"/>
              </a:solidFill>
            </a:endParaRPr>
          </a:p>
        </p:txBody>
      </p:sp>
    </p:spTree>
    <p:extLst>
      <p:ext uri="{BB962C8B-B14F-4D97-AF65-F5344CB8AC3E}">
        <p14:creationId xmlns:p14="http://schemas.microsoft.com/office/powerpoint/2010/main" val="3070409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361964077"/>
              </p:ext>
            </p:extLst>
          </p:nvPr>
        </p:nvGraphicFramePr>
        <p:xfrm>
          <a:off x="827585" y="1628800"/>
          <a:ext cx="7056783" cy="3338346"/>
        </p:xfrm>
        <a:graphic>
          <a:graphicData uri="http://schemas.openxmlformats.org/drawingml/2006/table">
            <a:tbl>
              <a:tblPr firstRow="1" firstCol="1" bandRow="1">
                <a:tableStyleId>{5C22544A-7EE6-4342-B048-85BDC9FD1C3A}</a:tableStyleId>
              </a:tblPr>
              <a:tblGrid>
                <a:gridCol w="3079339"/>
                <a:gridCol w="664400"/>
                <a:gridCol w="664400"/>
                <a:gridCol w="659922"/>
                <a:gridCol w="659922"/>
                <a:gridCol w="664400"/>
                <a:gridCol w="664400"/>
              </a:tblGrid>
              <a:tr h="599126">
                <a:tc rowSpan="2">
                  <a:txBody>
                    <a:bodyPr/>
                    <a:lstStyle/>
                    <a:p>
                      <a:pPr algn="ctr">
                        <a:spcAft>
                          <a:spcPts val="0"/>
                        </a:spcAft>
                      </a:pPr>
                      <a:r>
                        <a:rPr lang="es-EC" sz="1800" dirty="0">
                          <a:effectLst/>
                        </a:rPr>
                        <a:t>ESCALAR</a:t>
                      </a:r>
                      <a:endParaRPr lang="es-EC" sz="2000" dirty="0">
                        <a:solidFill>
                          <a:srgbClr val="000000"/>
                        </a:solidFill>
                        <a:effectLst/>
                        <a:latin typeface="Times New Roman"/>
                        <a:ea typeface="Times New Roman"/>
                      </a:endParaRPr>
                    </a:p>
                  </a:txBody>
                  <a:tcPr marL="68580" marR="68580" marT="0" marB="0"/>
                </a:tc>
                <a:tc gridSpan="2">
                  <a:txBody>
                    <a:bodyPr/>
                    <a:lstStyle/>
                    <a:p>
                      <a:pPr algn="ctr">
                        <a:spcAft>
                          <a:spcPts val="0"/>
                        </a:spcAft>
                      </a:pPr>
                      <a:r>
                        <a:rPr lang="es-EC" sz="1800">
                          <a:effectLst/>
                        </a:rPr>
                        <a:t>ADQUIRIDO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800">
                          <a:effectLst/>
                        </a:rPr>
                        <a:t>EN VÍA DE ADQUISICIÓN</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800">
                          <a:effectLst/>
                        </a:rPr>
                        <a:t>NO ADQUIRDO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r>
              <a:tr h="544660">
                <a:tc vMerge="1">
                  <a:txBody>
                    <a:bodyPr/>
                    <a:lstStyle/>
                    <a:p>
                      <a:endParaRPr lang="es-EC"/>
                    </a:p>
                  </a:txBody>
                  <a:tcPr/>
                </a:tc>
                <a:tc>
                  <a:txBody>
                    <a:bodyPr/>
                    <a:lstStyle/>
                    <a:p>
                      <a:pPr algn="ctr">
                        <a:spcAft>
                          <a:spcPts val="0"/>
                        </a:spcAft>
                      </a:pPr>
                      <a:r>
                        <a:rPr lang="es-EC" sz="1400" dirty="0">
                          <a:effectLst/>
                        </a:rPr>
                        <a:t>PRE TEST</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dirty="0">
                          <a:effectLst/>
                        </a:rPr>
                        <a:t>POS TEST</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PRE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POS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PRE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POS TEST</a:t>
                      </a:r>
                      <a:endParaRPr lang="es-EC" sz="2000">
                        <a:solidFill>
                          <a:srgbClr val="000000"/>
                        </a:solidFill>
                        <a:effectLst/>
                        <a:latin typeface="Times New Roman"/>
                        <a:ea typeface="Times New Roman"/>
                      </a:endParaRPr>
                    </a:p>
                  </a:txBody>
                  <a:tcPr marL="68580" marR="68580" marT="0" marB="0"/>
                </a:tc>
              </a:tr>
              <a:tr h="599126">
                <a:tc>
                  <a:txBody>
                    <a:bodyPr/>
                    <a:lstStyle/>
                    <a:p>
                      <a:pPr>
                        <a:spcAft>
                          <a:spcPts val="0"/>
                        </a:spcAft>
                      </a:pPr>
                      <a:r>
                        <a:rPr lang="es-EC" sz="1800">
                          <a:effectLst/>
                        </a:rPr>
                        <a:t>En la espaldera con continuidad en el movimiento</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22</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30</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20</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26</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18</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4</a:t>
                      </a:r>
                      <a:endParaRPr lang="es-EC" sz="2000">
                        <a:solidFill>
                          <a:srgbClr val="000000"/>
                        </a:solidFill>
                        <a:effectLst/>
                        <a:latin typeface="Times New Roman"/>
                        <a:ea typeface="Times New Roman"/>
                      </a:endParaRPr>
                    </a:p>
                  </a:txBody>
                  <a:tcPr marL="68580" marR="68580" marT="0" marB="0"/>
                </a:tc>
              </a:tr>
              <a:tr h="599126">
                <a:tc>
                  <a:txBody>
                    <a:bodyPr/>
                    <a:lstStyle/>
                    <a:p>
                      <a:pPr>
                        <a:spcAft>
                          <a:spcPts val="0"/>
                        </a:spcAft>
                      </a:pPr>
                      <a:r>
                        <a:rPr lang="es-EC" sz="1800">
                          <a:effectLst/>
                        </a:rPr>
                        <a:t>Sube con movimientos coordinados de brazos y piernas</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27</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29</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15</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15</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18</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16</a:t>
                      </a:r>
                      <a:endParaRPr lang="es-EC" sz="2000">
                        <a:solidFill>
                          <a:srgbClr val="000000"/>
                        </a:solidFill>
                        <a:effectLst/>
                        <a:latin typeface="Times New Roman"/>
                        <a:ea typeface="Times New Roman"/>
                      </a:endParaRPr>
                    </a:p>
                  </a:txBody>
                  <a:tcPr marL="68580" marR="68580" marT="0" marB="0"/>
                </a:tc>
              </a:tr>
              <a:tr h="322257">
                <a:tc>
                  <a:txBody>
                    <a:bodyPr/>
                    <a:lstStyle/>
                    <a:p>
                      <a:pPr>
                        <a:spcAft>
                          <a:spcPts val="0"/>
                        </a:spcAft>
                      </a:pPr>
                      <a:r>
                        <a:rPr lang="es-EC" sz="1800">
                          <a:effectLst/>
                        </a:rPr>
                        <a:t>Sobre una barra o cuerda vertical</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22</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22</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20</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29</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18</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9</a:t>
                      </a:r>
                      <a:endParaRPr lang="es-EC" sz="20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1691680" y="476672"/>
            <a:ext cx="5042406" cy="461665"/>
          </a:xfrm>
          <a:prstGeom prst="rect">
            <a:avLst/>
          </a:prstGeom>
          <a:solidFill>
            <a:schemeClr val="accent3"/>
          </a:solidFill>
        </p:spPr>
        <p:txBody>
          <a:bodyPr wrap="none">
            <a:spAutoFit/>
          </a:bodyPr>
          <a:lstStyle/>
          <a:p>
            <a:r>
              <a:rPr lang="es-EC" sz="2400" b="1" dirty="0">
                <a:solidFill>
                  <a:schemeClr val="bg1"/>
                </a:solidFill>
              </a:rPr>
              <a:t>Destreza motriz escalar pre y post test</a:t>
            </a:r>
            <a:endParaRPr lang="es-EC" sz="2400" dirty="0">
              <a:solidFill>
                <a:schemeClr val="bg1"/>
              </a:solidFill>
            </a:endParaRPr>
          </a:p>
        </p:txBody>
      </p:sp>
    </p:spTree>
    <p:extLst>
      <p:ext uri="{BB962C8B-B14F-4D97-AF65-F5344CB8AC3E}">
        <p14:creationId xmlns:p14="http://schemas.microsoft.com/office/powerpoint/2010/main" val="675669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7632848" cy="4392488"/>
          </a:xfrm>
          <a:prstGeom prst="rect">
            <a:avLst/>
          </a:prstGeom>
          <a:noFill/>
        </p:spPr>
      </p:pic>
      <p:sp>
        <p:nvSpPr>
          <p:cNvPr id="5" name="4 Rectángulo"/>
          <p:cNvSpPr/>
          <p:nvPr/>
        </p:nvSpPr>
        <p:spPr>
          <a:xfrm>
            <a:off x="1763688" y="5229200"/>
            <a:ext cx="5042406" cy="461665"/>
          </a:xfrm>
          <a:prstGeom prst="rect">
            <a:avLst/>
          </a:prstGeom>
          <a:solidFill>
            <a:schemeClr val="accent3"/>
          </a:solidFill>
        </p:spPr>
        <p:txBody>
          <a:bodyPr wrap="none">
            <a:spAutoFit/>
          </a:bodyPr>
          <a:lstStyle/>
          <a:p>
            <a:r>
              <a:rPr lang="es-EC" sz="2400" b="1" dirty="0">
                <a:solidFill>
                  <a:schemeClr val="bg1"/>
                </a:solidFill>
              </a:rPr>
              <a:t>Destreza motriz escalar pre y post test</a:t>
            </a:r>
            <a:endParaRPr lang="es-EC" sz="2400" dirty="0">
              <a:solidFill>
                <a:schemeClr val="bg1"/>
              </a:solidFill>
            </a:endParaRPr>
          </a:p>
        </p:txBody>
      </p:sp>
    </p:spTree>
    <p:extLst>
      <p:ext uri="{BB962C8B-B14F-4D97-AF65-F5344CB8AC3E}">
        <p14:creationId xmlns:p14="http://schemas.microsoft.com/office/powerpoint/2010/main" val="2632350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337261830"/>
              </p:ext>
            </p:extLst>
          </p:nvPr>
        </p:nvGraphicFramePr>
        <p:xfrm>
          <a:off x="611561" y="1772816"/>
          <a:ext cx="7128790" cy="2947849"/>
        </p:xfrm>
        <a:graphic>
          <a:graphicData uri="http://schemas.openxmlformats.org/drawingml/2006/table">
            <a:tbl>
              <a:tblPr firstRow="1" firstCol="1" bandRow="1">
                <a:tableStyleId>{5C22544A-7EE6-4342-B048-85BDC9FD1C3A}</a:tableStyleId>
              </a:tblPr>
              <a:tblGrid>
                <a:gridCol w="3098062"/>
                <a:gridCol w="697525"/>
                <a:gridCol w="697525"/>
                <a:gridCol w="697525"/>
                <a:gridCol w="697525"/>
                <a:gridCol w="689627"/>
                <a:gridCol w="551001"/>
              </a:tblGrid>
              <a:tr h="664815">
                <a:tc rowSpan="2">
                  <a:txBody>
                    <a:bodyPr/>
                    <a:lstStyle/>
                    <a:p>
                      <a:pPr algn="ctr">
                        <a:spcAft>
                          <a:spcPts val="0"/>
                        </a:spcAft>
                      </a:pPr>
                      <a:r>
                        <a:rPr lang="es-EC" sz="1800" dirty="0">
                          <a:effectLst/>
                        </a:rPr>
                        <a:t> </a:t>
                      </a:r>
                      <a:endParaRPr lang="es-EC" sz="2000" dirty="0">
                        <a:effectLst/>
                      </a:endParaRPr>
                    </a:p>
                    <a:p>
                      <a:pPr algn="ctr">
                        <a:spcAft>
                          <a:spcPts val="0"/>
                        </a:spcAft>
                      </a:pPr>
                      <a:r>
                        <a:rPr lang="es-EC" sz="1800" dirty="0">
                          <a:effectLst/>
                        </a:rPr>
                        <a:t>CUADRUPEDIA</a:t>
                      </a:r>
                      <a:endParaRPr lang="es-EC" sz="2000" dirty="0">
                        <a:solidFill>
                          <a:srgbClr val="000000"/>
                        </a:solidFill>
                        <a:effectLst/>
                        <a:latin typeface="Times New Roman"/>
                        <a:ea typeface="Times New Roman"/>
                      </a:endParaRPr>
                    </a:p>
                  </a:txBody>
                  <a:tcPr marL="68580" marR="68580" marT="0" marB="0"/>
                </a:tc>
                <a:tc gridSpan="2">
                  <a:txBody>
                    <a:bodyPr/>
                    <a:lstStyle/>
                    <a:p>
                      <a:pPr algn="ctr">
                        <a:spcAft>
                          <a:spcPts val="0"/>
                        </a:spcAft>
                      </a:pPr>
                      <a:r>
                        <a:rPr lang="es-EC" sz="1800">
                          <a:effectLst/>
                        </a:rPr>
                        <a:t>ADQUIRIDO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800">
                          <a:effectLst/>
                        </a:rPr>
                        <a:t>EN VÍA DE ADQUISICIÓN</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800">
                          <a:effectLst/>
                        </a:rPr>
                        <a:t>NO ADQUIRDO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r>
              <a:tr h="604377">
                <a:tc vMerge="1">
                  <a:txBody>
                    <a:bodyPr/>
                    <a:lstStyle/>
                    <a:p>
                      <a:endParaRPr lang="es-EC"/>
                    </a:p>
                  </a:txBody>
                  <a:tcPr/>
                </a:tc>
                <a:tc>
                  <a:txBody>
                    <a:bodyPr/>
                    <a:lstStyle/>
                    <a:p>
                      <a:pPr algn="ctr">
                        <a:spcAft>
                          <a:spcPts val="0"/>
                        </a:spcAft>
                      </a:pPr>
                      <a:r>
                        <a:rPr lang="es-EC" sz="1400" dirty="0">
                          <a:effectLst/>
                        </a:rPr>
                        <a:t>PRE TEST</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dirty="0">
                          <a:effectLst/>
                        </a:rPr>
                        <a:t>POS TEST</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dirty="0">
                          <a:effectLst/>
                        </a:rPr>
                        <a:t>PRE TEST</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POS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PRE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POS TEST</a:t>
                      </a:r>
                      <a:endParaRPr lang="es-EC" sz="2000">
                        <a:solidFill>
                          <a:srgbClr val="000000"/>
                        </a:solidFill>
                        <a:effectLst/>
                        <a:latin typeface="Times New Roman"/>
                        <a:ea typeface="Times New Roman"/>
                      </a:endParaRPr>
                    </a:p>
                  </a:txBody>
                  <a:tcPr marL="68580" marR="68580" marT="0" marB="0"/>
                </a:tc>
              </a:tr>
              <a:tr h="697552">
                <a:tc>
                  <a:txBody>
                    <a:bodyPr/>
                    <a:lstStyle/>
                    <a:p>
                      <a:pPr>
                        <a:spcAft>
                          <a:spcPts val="0"/>
                        </a:spcAft>
                      </a:pPr>
                      <a:r>
                        <a:rPr lang="es-EC" sz="1800">
                          <a:effectLst/>
                        </a:rPr>
                        <a:t>Se desplaza con movimientos coordinados de brazos y piernas</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29</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30</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20</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21</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11</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9</a:t>
                      </a:r>
                      <a:endParaRPr lang="es-EC" sz="2000">
                        <a:solidFill>
                          <a:srgbClr val="000000"/>
                        </a:solidFill>
                        <a:effectLst/>
                        <a:latin typeface="Times New Roman"/>
                        <a:ea typeface="Times New Roman"/>
                      </a:endParaRPr>
                    </a:p>
                  </a:txBody>
                  <a:tcPr marL="68580" marR="68580" marT="0" marB="0"/>
                </a:tc>
              </a:tr>
              <a:tr h="348776">
                <a:tc>
                  <a:txBody>
                    <a:bodyPr/>
                    <a:lstStyle/>
                    <a:p>
                      <a:pPr>
                        <a:spcAft>
                          <a:spcPts val="0"/>
                        </a:spcAft>
                      </a:pPr>
                      <a:r>
                        <a:rPr lang="es-EC" sz="1800" dirty="0">
                          <a:effectLst/>
                        </a:rPr>
                        <a:t>Sobre una escalera en el piso</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19</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20</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24</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26</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17</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14</a:t>
                      </a:r>
                      <a:endParaRPr lang="es-EC" sz="2000">
                        <a:solidFill>
                          <a:srgbClr val="000000"/>
                        </a:solidFill>
                        <a:effectLst/>
                        <a:latin typeface="Times New Roman"/>
                        <a:ea typeface="Times New Roman"/>
                      </a:endParaRPr>
                    </a:p>
                  </a:txBody>
                  <a:tcPr marL="68580" marR="68580" marT="0" marB="0"/>
                </a:tc>
              </a:tr>
              <a:tr h="348776">
                <a:tc>
                  <a:txBody>
                    <a:bodyPr/>
                    <a:lstStyle/>
                    <a:p>
                      <a:pPr>
                        <a:spcAft>
                          <a:spcPts val="0"/>
                        </a:spcAft>
                      </a:pPr>
                      <a:r>
                        <a:rPr lang="es-EC" sz="1800">
                          <a:effectLst/>
                        </a:rPr>
                        <a:t>Sobre un banco</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18</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19</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26</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28</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16</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13</a:t>
                      </a:r>
                      <a:endParaRPr lang="es-EC" sz="20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1547664" y="620688"/>
            <a:ext cx="5815246" cy="461665"/>
          </a:xfrm>
          <a:prstGeom prst="rect">
            <a:avLst/>
          </a:prstGeom>
          <a:solidFill>
            <a:schemeClr val="accent3"/>
          </a:solidFill>
        </p:spPr>
        <p:txBody>
          <a:bodyPr wrap="none">
            <a:spAutoFit/>
          </a:bodyPr>
          <a:lstStyle/>
          <a:p>
            <a:r>
              <a:rPr lang="es-EC" sz="2400" b="1" dirty="0"/>
              <a:t> </a:t>
            </a:r>
            <a:r>
              <a:rPr lang="es-EC" sz="2400" b="1" dirty="0">
                <a:solidFill>
                  <a:schemeClr val="bg1"/>
                </a:solidFill>
              </a:rPr>
              <a:t>Destreza motriz cuadrupedia pre y post test</a:t>
            </a:r>
            <a:endParaRPr lang="es-EC" sz="2400" dirty="0">
              <a:solidFill>
                <a:schemeClr val="bg1"/>
              </a:solidFill>
            </a:endParaRPr>
          </a:p>
        </p:txBody>
      </p:sp>
    </p:spTree>
    <p:extLst>
      <p:ext uri="{BB962C8B-B14F-4D97-AF65-F5344CB8AC3E}">
        <p14:creationId xmlns:p14="http://schemas.microsoft.com/office/powerpoint/2010/main" val="1750221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548680"/>
            <a:ext cx="7848872" cy="4536503"/>
          </a:xfrm>
          <a:prstGeom prst="rect">
            <a:avLst/>
          </a:prstGeom>
          <a:noFill/>
        </p:spPr>
      </p:pic>
      <p:sp>
        <p:nvSpPr>
          <p:cNvPr id="5" name="4 Rectángulo"/>
          <p:cNvSpPr/>
          <p:nvPr/>
        </p:nvSpPr>
        <p:spPr>
          <a:xfrm>
            <a:off x="1619672" y="5517232"/>
            <a:ext cx="5746317" cy="461665"/>
          </a:xfrm>
          <a:prstGeom prst="rect">
            <a:avLst/>
          </a:prstGeom>
          <a:solidFill>
            <a:schemeClr val="accent3"/>
          </a:solidFill>
        </p:spPr>
        <p:txBody>
          <a:bodyPr wrap="none">
            <a:spAutoFit/>
          </a:bodyPr>
          <a:lstStyle/>
          <a:p>
            <a:r>
              <a:rPr lang="es-EC" sz="2400" b="1" dirty="0" smtClean="0">
                <a:solidFill>
                  <a:schemeClr val="bg1"/>
                </a:solidFill>
              </a:rPr>
              <a:t>Destreza motriz cuadrupedia pre y post test</a:t>
            </a:r>
            <a:endParaRPr lang="es-EC" sz="2400" dirty="0">
              <a:solidFill>
                <a:schemeClr val="bg1"/>
              </a:solidFill>
            </a:endParaRPr>
          </a:p>
        </p:txBody>
      </p:sp>
    </p:spTree>
    <p:extLst>
      <p:ext uri="{BB962C8B-B14F-4D97-AF65-F5344CB8AC3E}">
        <p14:creationId xmlns:p14="http://schemas.microsoft.com/office/powerpoint/2010/main" val="2529080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72259861"/>
              </p:ext>
            </p:extLst>
          </p:nvPr>
        </p:nvGraphicFramePr>
        <p:xfrm>
          <a:off x="1115615" y="1844823"/>
          <a:ext cx="6696744" cy="2952328"/>
        </p:xfrm>
        <a:graphic>
          <a:graphicData uri="http://schemas.openxmlformats.org/drawingml/2006/table">
            <a:tbl>
              <a:tblPr firstRow="1" firstCol="1" bandRow="1">
                <a:tableStyleId>{5C22544A-7EE6-4342-B048-85BDC9FD1C3A}</a:tableStyleId>
              </a:tblPr>
              <a:tblGrid>
                <a:gridCol w="2849730"/>
                <a:gridCol w="641169"/>
                <a:gridCol w="641169"/>
                <a:gridCol w="641169"/>
                <a:gridCol w="641169"/>
                <a:gridCol w="641169"/>
                <a:gridCol w="641169"/>
              </a:tblGrid>
              <a:tr h="869708">
                <a:tc rowSpan="2">
                  <a:txBody>
                    <a:bodyPr/>
                    <a:lstStyle/>
                    <a:p>
                      <a:pPr algn="ctr">
                        <a:spcAft>
                          <a:spcPts val="0"/>
                        </a:spcAft>
                      </a:pPr>
                      <a:r>
                        <a:rPr lang="es-EC" sz="1800" dirty="0">
                          <a:effectLst/>
                        </a:rPr>
                        <a:t>ARRASTRARSE</a:t>
                      </a:r>
                      <a:endParaRPr lang="es-EC" sz="2000" dirty="0">
                        <a:solidFill>
                          <a:srgbClr val="000000"/>
                        </a:solidFill>
                        <a:effectLst/>
                        <a:latin typeface="Times New Roman"/>
                        <a:ea typeface="Times New Roman"/>
                      </a:endParaRPr>
                    </a:p>
                  </a:txBody>
                  <a:tcPr marL="68580" marR="68580" marT="0" marB="0"/>
                </a:tc>
                <a:tc gridSpan="2">
                  <a:txBody>
                    <a:bodyPr/>
                    <a:lstStyle/>
                    <a:p>
                      <a:pPr algn="ctr">
                        <a:spcAft>
                          <a:spcPts val="0"/>
                        </a:spcAft>
                      </a:pPr>
                      <a:r>
                        <a:rPr lang="es-EC" sz="1200">
                          <a:effectLst/>
                        </a:rPr>
                        <a:t>ADQUIRIDO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200">
                          <a:effectLst/>
                        </a:rPr>
                        <a:t>EN VÍA DE ADQUISICIÓN</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200">
                          <a:effectLst/>
                        </a:rPr>
                        <a:t>NO ADQUIRDO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r>
              <a:tr h="869708">
                <a:tc vMerge="1">
                  <a:txBody>
                    <a:bodyPr/>
                    <a:lstStyle/>
                    <a:p>
                      <a:endParaRPr lang="es-EC"/>
                    </a:p>
                  </a:txBody>
                  <a:tcPr/>
                </a:tc>
                <a:tc>
                  <a:txBody>
                    <a:bodyPr/>
                    <a:lstStyle/>
                    <a:p>
                      <a:pPr algn="ctr">
                        <a:spcAft>
                          <a:spcPts val="0"/>
                        </a:spcAft>
                      </a:pPr>
                      <a:r>
                        <a:rPr lang="es-EC" sz="1200" dirty="0">
                          <a:effectLst/>
                        </a:rPr>
                        <a:t>PRE TEST</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dirty="0">
                          <a:effectLst/>
                        </a:rPr>
                        <a:t>POS TEST</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a:effectLst/>
                        </a:rPr>
                        <a:t>PRE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a:effectLst/>
                        </a:rPr>
                        <a:t>POS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a:effectLst/>
                        </a:rPr>
                        <a:t>PRE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200">
                          <a:effectLst/>
                        </a:rPr>
                        <a:t>POS TEST</a:t>
                      </a:r>
                      <a:endParaRPr lang="es-EC" sz="2000">
                        <a:solidFill>
                          <a:srgbClr val="000000"/>
                        </a:solidFill>
                        <a:effectLst/>
                        <a:latin typeface="Times New Roman"/>
                        <a:ea typeface="Times New Roman"/>
                      </a:endParaRPr>
                    </a:p>
                  </a:txBody>
                  <a:tcPr marL="68580" marR="68580" marT="0" marB="0"/>
                </a:tc>
              </a:tr>
              <a:tr h="614988">
                <a:tc>
                  <a:txBody>
                    <a:bodyPr/>
                    <a:lstStyle/>
                    <a:p>
                      <a:pPr>
                        <a:spcAft>
                          <a:spcPts val="0"/>
                        </a:spcAft>
                      </a:pPr>
                      <a:r>
                        <a:rPr lang="es-EC" sz="1800">
                          <a:effectLst/>
                        </a:rPr>
                        <a:t>Se desplaza coordinadamente</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23</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28</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25</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21</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12</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11</a:t>
                      </a:r>
                      <a:endParaRPr lang="es-EC" sz="2000">
                        <a:solidFill>
                          <a:srgbClr val="000000"/>
                        </a:solidFill>
                        <a:effectLst/>
                        <a:latin typeface="Times New Roman"/>
                        <a:ea typeface="Times New Roman"/>
                      </a:endParaRPr>
                    </a:p>
                  </a:txBody>
                  <a:tcPr marL="68580" marR="68580" marT="0" marB="0"/>
                </a:tc>
              </a:tr>
              <a:tr h="597924">
                <a:tc>
                  <a:txBody>
                    <a:bodyPr/>
                    <a:lstStyle/>
                    <a:p>
                      <a:pPr>
                        <a:spcAft>
                          <a:spcPts val="0"/>
                        </a:spcAft>
                      </a:pPr>
                      <a:r>
                        <a:rPr lang="es-EC" sz="1800">
                          <a:effectLst/>
                        </a:rPr>
                        <a:t>Por debajo de obstáculos</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21</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26</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a:effectLst/>
                        </a:rPr>
                        <a:t>29</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32</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10</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800" dirty="0">
                          <a:effectLst/>
                        </a:rPr>
                        <a:t>2</a:t>
                      </a:r>
                      <a:endParaRPr lang="es-EC" sz="20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1619672" y="620688"/>
            <a:ext cx="5410520" cy="461665"/>
          </a:xfrm>
          <a:prstGeom prst="rect">
            <a:avLst/>
          </a:prstGeom>
          <a:solidFill>
            <a:schemeClr val="accent3"/>
          </a:solidFill>
        </p:spPr>
        <p:txBody>
          <a:bodyPr wrap="none">
            <a:spAutoFit/>
          </a:bodyPr>
          <a:lstStyle/>
          <a:p>
            <a:r>
              <a:rPr lang="es-EC" sz="2400" dirty="0">
                <a:solidFill>
                  <a:schemeClr val="bg1"/>
                </a:solidFill>
              </a:rPr>
              <a:t>Destreza motriz arrastrarse pre y post test</a:t>
            </a:r>
            <a:endParaRPr lang="es-EC" sz="2400" b="1" dirty="0">
              <a:solidFill>
                <a:schemeClr val="bg1"/>
              </a:solidFill>
            </a:endParaRPr>
          </a:p>
        </p:txBody>
      </p:sp>
    </p:spTree>
    <p:extLst>
      <p:ext uri="{BB962C8B-B14F-4D97-AF65-F5344CB8AC3E}">
        <p14:creationId xmlns:p14="http://schemas.microsoft.com/office/powerpoint/2010/main" val="13368439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88703"/>
            <a:ext cx="7416824" cy="4452465"/>
          </a:xfrm>
          <a:prstGeom prst="rect">
            <a:avLst/>
          </a:prstGeom>
          <a:noFill/>
        </p:spPr>
      </p:pic>
      <p:sp>
        <p:nvSpPr>
          <p:cNvPr id="5" name="4 Rectángulo"/>
          <p:cNvSpPr/>
          <p:nvPr/>
        </p:nvSpPr>
        <p:spPr>
          <a:xfrm>
            <a:off x="1259632" y="5373216"/>
            <a:ext cx="5530040" cy="461665"/>
          </a:xfrm>
          <a:prstGeom prst="rect">
            <a:avLst/>
          </a:prstGeom>
          <a:solidFill>
            <a:schemeClr val="accent3"/>
          </a:solidFill>
        </p:spPr>
        <p:txBody>
          <a:bodyPr wrap="none">
            <a:spAutoFit/>
          </a:bodyPr>
          <a:lstStyle/>
          <a:p>
            <a:r>
              <a:rPr lang="es-EC" sz="2400" b="1" dirty="0">
                <a:solidFill>
                  <a:schemeClr val="bg1"/>
                </a:solidFill>
              </a:rPr>
              <a:t>Destreza motriz arrastrarse pre y post test</a:t>
            </a:r>
            <a:endParaRPr lang="es-EC" sz="2400" dirty="0">
              <a:solidFill>
                <a:schemeClr val="bg1"/>
              </a:solidFill>
            </a:endParaRPr>
          </a:p>
        </p:txBody>
      </p:sp>
    </p:spTree>
    <p:extLst>
      <p:ext uri="{BB962C8B-B14F-4D97-AF65-F5344CB8AC3E}">
        <p14:creationId xmlns:p14="http://schemas.microsoft.com/office/powerpoint/2010/main" val="39474552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99458272"/>
              </p:ext>
            </p:extLst>
          </p:nvPr>
        </p:nvGraphicFramePr>
        <p:xfrm>
          <a:off x="827585" y="1484784"/>
          <a:ext cx="6984776" cy="3296897"/>
        </p:xfrm>
        <a:graphic>
          <a:graphicData uri="http://schemas.openxmlformats.org/drawingml/2006/table">
            <a:tbl>
              <a:tblPr firstRow="1" firstCol="1" bandRow="1">
                <a:tableStyleId>{5C22544A-7EE6-4342-B048-85BDC9FD1C3A}</a:tableStyleId>
              </a:tblPr>
              <a:tblGrid>
                <a:gridCol w="2963821"/>
                <a:gridCol w="666654"/>
                <a:gridCol w="673055"/>
                <a:gridCol w="673969"/>
                <a:gridCol w="673969"/>
                <a:gridCol w="666654"/>
                <a:gridCol w="666654"/>
              </a:tblGrid>
              <a:tr h="1065620">
                <a:tc rowSpan="2">
                  <a:txBody>
                    <a:bodyPr/>
                    <a:lstStyle/>
                    <a:p>
                      <a:pPr algn="ctr">
                        <a:spcAft>
                          <a:spcPts val="0"/>
                        </a:spcAft>
                      </a:pPr>
                      <a:r>
                        <a:rPr lang="es-EC" sz="1800" dirty="0">
                          <a:effectLst/>
                        </a:rPr>
                        <a:t>GOLPEAR</a:t>
                      </a:r>
                      <a:endParaRPr lang="es-EC" sz="2000" dirty="0">
                        <a:solidFill>
                          <a:srgbClr val="000000"/>
                        </a:solidFill>
                        <a:effectLst/>
                        <a:latin typeface="Times New Roman"/>
                        <a:ea typeface="Times New Roman"/>
                      </a:endParaRPr>
                    </a:p>
                  </a:txBody>
                  <a:tcPr marL="68580" marR="68580" marT="0" marB="0"/>
                </a:tc>
                <a:tc gridSpan="2">
                  <a:txBody>
                    <a:bodyPr/>
                    <a:lstStyle/>
                    <a:p>
                      <a:pPr algn="ctr">
                        <a:spcAft>
                          <a:spcPts val="0"/>
                        </a:spcAft>
                      </a:pPr>
                      <a:r>
                        <a:rPr lang="es-EC" sz="1800">
                          <a:effectLst/>
                        </a:rPr>
                        <a:t>ADQUIRIDO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800">
                          <a:effectLst/>
                        </a:rPr>
                        <a:t>EN VÍA DE ADQUISICIÓN</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800">
                          <a:effectLst/>
                        </a:rPr>
                        <a:t>NO ADQUIRDO</a:t>
                      </a:r>
                      <a:endParaRPr lang="es-EC" sz="2000">
                        <a:solidFill>
                          <a:srgbClr val="000000"/>
                        </a:solidFill>
                        <a:effectLst/>
                        <a:latin typeface="Times New Roman"/>
                        <a:ea typeface="Times New Roman"/>
                      </a:endParaRPr>
                    </a:p>
                  </a:txBody>
                  <a:tcPr marL="68580" marR="68580" marT="0" marB="0"/>
                </a:tc>
                <a:tc hMerge="1">
                  <a:txBody>
                    <a:bodyPr/>
                    <a:lstStyle/>
                    <a:p>
                      <a:endParaRPr lang="es-EC"/>
                    </a:p>
                  </a:txBody>
                  <a:tcPr/>
                </a:tc>
              </a:tr>
              <a:tr h="831367">
                <a:tc vMerge="1">
                  <a:txBody>
                    <a:bodyPr/>
                    <a:lstStyle/>
                    <a:p>
                      <a:endParaRPr lang="es-EC"/>
                    </a:p>
                  </a:txBody>
                  <a:tcPr/>
                </a:tc>
                <a:tc>
                  <a:txBody>
                    <a:bodyPr/>
                    <a:lstStyle/>
                    <a:p>
                      <a:pPr algn="ctr">
                        <a:spcAft>
                          <a:spcPts val="0"/>
                        </a:spcAft>
                      </a:pPr>
                      <a:r>
                        <a:rPr lang="es-EC" sz="1400" dirty="0">
                          <a:effectLst/>
                        </a:rPr>
                        <a:t>PRE TEST</a:t>
                      </a:r>
                      <a:endParaRPr lang="es-EC" sz="20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POS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PRE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POS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PRE TEST</a:t>
                      </a:r>
                      <a:endParaRPr lang="es-EC" sz="2000">
                        <a:solidFill>
                          <a:srgbClr val="000000"/>
                        </a:solidFill>
                        <a:effectLst/>
                        <a:latin typeface="Times New Roman"/>
                        <a:ea typeface="Times New Roman"/>
                      </a:endParaRPr>
                    </a:p>
                  </a:txBody>
                  <a:tcPr marL="68580" marR="68580" marT="0" marB="0"/>
                </a:tc>
                <a:tc>
                  <a:txBody>
                    <a:bodyPr/>
                    <a:lstStyle/>
                    <a:p>
                      <a:pPr algn="ctr">
                        <a:spcAft>
                          <a:spcPts val="0"/>
                        </a:spcAft>
                      </a:pPr>
                      <a:r>
                        <a:rPr lang="es-EC" sz="1400">
                          <a:effectLst/>
                        </a:rPr>
                        <a:t>POS TEST</a:t>
                      </a:r>
                      <a:endParaRPr lang="es-EC" sz="2000">
                        <a:solidFill>
                          <a:srgbClr val="000000"/>
                        </a:solidFill>
                        <a:effectLst/>
                        <a:latin typeface="Times New Roman"/>
                        <a:ea typeface="Times New Roman"/>
                      </a:endParaRPr>
                    </a:p>
                  </a:txBody>
                  <a:tcPr marL="68580" marR="68580" marT="0" marB="0"/>
                </a:tc>
              </a:tr>
              <a:tr h="425635">
                <a:tc>
                  <a:txBody>
                    <a:bodyPr/>
                    <a:lstStyle/>
                    <a:p>
                      <a:pPr>
                        <a:spcAft>
                          <a:spcPts val="0"/>
                        </a:spcAft>
                      </a:pPr>
                      <a:r>
                        <a:rPr lang="es-EC" sz="1800">
                          <a:effectLst/>
                        </a:rPr>
                        <a:t>En el lugar</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27</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27</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19</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23</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14</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10</a:t>
                      </a:r>
                      <a:endParaRPr lang="es-EC" sz="2000">
                        <a:solidFill>
                          <a:srgbClr val="000000"/>
                        </a:solidFill>
                        <a:effectLst/>
                        <a:latin typeface="Times New Roman"/>
                        <a:ea typeface="Times New Roman"/>
                      </a:endParaRPr>
                    </a:p>
                  </a:txBody>
                  <a:tcPr marL="68580" marR="68580" marT="0" marB="0"/>
                </a:tc>
              </a:tr>
              <a:tr h="425635">
                <a:tc>
                  <a:txBody>
                    <a:bodyPr/>
                    <a:lstStyle/>
                    <a:p>
                      <a:pPr>
                        <a:spcAft>
                          <a:spcPts val="0"/>
                        </a:spcAft>
                      </a:pPr>
                      <a:r>
                        <a:rPr lang="es-EC" sz="1800">
                          <a:effectLst/>
                        </a:rPr>
                        <a:t>Con desplazamiento</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25</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26</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22</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22</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13</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12</a:t>
                      </a:r>
                      <a:endParaRPr lang="es-EC" sz="2000">
                        <a:solidFill>
                          <a:srgbClr val="000000"/>
                        </a:solidFill>
                        <a:effectLst/>
                        <a:latin typeface="Times New Roman"/>
                        <a:ea typeface="Times New Roman"/>
                      </a:endParaRPr>
                    </a:p>
                  </a:txBody>
                  <a:tcPr marL="68580" marR="68580" marT="0" marB="0"/>
                </a:tc>
              </a:tr>
              <a:tr h="425635">
                <a:tc>
                  <a:txBody>
                    <a:bodyPr/>
                    <a:lstStyle/>
                    <a:p>
                      <a:pPr>
                        <a:spcAft>
                          <a:spcPts val="0"/>
                        </a:spcAft>
                      </a:pPr>
                      <a:r>
                        <a:rPr lang="es-EC" sz="1800">
                          <a:effectLst/>
                        </a:rPr>
                        <a:t>Con diferentes partes del cuerpo</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26</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26</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a:effectLst/>
                        </a:rPr>
                        <a:t>20</a:t>
                      </a:r>
                      <a:endParaRPr lang="es-EC" sz="200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21</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14</a:t>
                      </a:r>
                      <a:endParaRPr lang="es-EC" sz="20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800" dirty="0">
                          <a:effectLst/>
                        </a:rPr>
                        <a:t>13</a:t>
                      </a:r>
                      <a:endParaRPr lang="es-EC" sz="2000" dirty="0">
                        <a:solidFill>
                          <a:srgbClr val="000000"/>
                        </a:solidFill>
                        <a:effectLst/>
                        <a:latin typeface="Times New Roman"/>
                        <a:ea typeface="Times New Roman"/>
                      </a:endParaRPr>
                    </a:p>
                  </a:txBody>
                  <a:tcPr marL="68580" marR="68580" marT="0" marB="0"/>
                </a:tc>
              </a:tr>
            </a:tbl>
          </a:graphicData>
        </a:graphic>
      </p:graphicFrame>
      <p:sp>
        <p:nvSpPr>
          <p:cNvPr id="5" name="4 Rectángulo"/>
          <p:cNvSpPr/>
          <p:nvPr/>
        </p:nvSpPr>
        <p:spPr>
          <a:xfrm>
            <a:off x="1907704" y="584742"/>
            <a:ext cx="5113323" cy="461665"/>
          </a:xfrm>
          <a:prstGeom prst="rect">
            <a:avLst/>
          </a:prstGeom>
          <a:solidFill>
            <a:schemeClr val="accent3"/>
          </a:solidFill>
        </p:spPr>
        <p:txBody>
          <a:bodyPr wrap="none">
            <a:spAutoFit/>
          </a:bodyPr>
          <a:lstStyle/>
          <a:p>
            <a:pPr algn="ctr"/>
            <a:r>
              <a:rPr lang="es-EC" sz="2400" b="1" dirty="0">
                <a:solidFill>
                  <a:schemeClr val="bg1"/>
                </a:solidFill>
              </a:rPr>
              <a:t>Destreza motriz golpear pre y post test</a:t>
            </a:r>
            <a:endParaRPr lang="es-EC" sz="2400" dirty="0">
              <a:solidFill>
                <a:schemeClr val="bg1"/>
              </a:solidFill>
            </a:endParaRPr>
          </a:p>
        </p:txBody>
      </p:sp>
    </p:spTree>
    <p:extLst>
      <p:ext uri="{BB962C8B-B14F-4D97-AF65-F5344CB8AC3E}">
        <p14:creationId xmlns:p14="http://schemas.microsoft.com/office/powerpoint/2010/main" val="4083886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3970784" cy="2764904"/>
          </a:xfrm>
          <a:solidFill>
            <a:schemeClr val="accent1">
              <a:lumMod val="20000"/>
              <a:lumOff val="80000"/>
            </a:schemeClr>
          </a:solidFill>
        </p:spPr>
        <p:txBody>
          <a:bodyPr>
            <a:noAutofit/>
          </a:bodyPr>
          <a:lstStyle/>
          <a:p>
            <a:pPr marL="114300" indent="0" algn="just">
              <a:buNone/>
            </a:pPr>
            <a:r>
              <a:rPr lang="es-ES" sz="2600" dirty="0"/>
              <a:t>Diseñar un programa de recreación para el desarrollo de las destrezas básicas con los niños(as) de 4 a 5 años en la Escuela  Mixta Cristóbal Colon del Cantón Salcedo</a:t>
            </a:r>
            <a:r>
              <a:rPr lang="es-ES" sz="2600" dirty="0" smtClean="0"/>
              <a:t>.</a:t>
            </a:r>
            <a:endParaRPr lang="es-EC" sz="2600" dirty="0"/>
          </a:p>
        </p:txBody>
      </p:sp>
      <p:sp>
        <p:nvSpPr>
          <p:cNvPr id="4" name="1 Título"/>
          <p:cNvSpPr>
            <a:spLocks noGrp="1"/>
          </p:cNvSpPr>
          <p:nvPr>
            <p:ph type="title"/>
          </p:nvPr>
        </p:nvSpPr>
        <p:spPr>
          <a:xfrm>
            <a:off x="457200" y="274638"/>
            <a:ext cx="3970784" cy="778098"/>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lvl="2"/>
            <a:r>
              <a:rPr lang="es-ES" sz="2000" b="1" dirty="0"/>
              <a:t>OBJETIVO GENERAL </a:t>
            </a:r>
            <a:endParaRPr lang="es-EC" sz="2000" dirty="0"/>
          </a:p>
        </p:txBody>
      </p:sp>
      <p:pic>
        <p:nvPicPr>
          <p:cNvPr id="21506" name="Picture 2" descr="http://3.bp.blogspot.com/-k1kbyTGZAlU/UJYMQG2veiI/AAAAAAAAAGY/laGi_JtLHRI/s1600/FamilyCFVol2-177278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140968"/>
            <a:ext cx="3672408" cy="308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069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03648" y="5435932"/>
            <a:ext cx="5113323" cy="461665"/>
          </a:xfrm>
          <a:prstGeom prst="rect">
            <a:avLst/>
          </a:prstGeom>
          <a:solidFill>
            <a:schemeClr val="accent3"/>
          </a:solidFill>
        </p:spPr>
        <p:txBody>
          <a:bodyPr wrap="none">
            <a:spAutoFit/>
          </a:bodyPr>
          <a:lstStyle/>
          <a:p>
            <a:r>
              <a:rPr lang="es-EC" sz="2400" b="1" dirty="0">
                <a:solidFill>
                  <a:schemeClr val="bg1"/>
                </a:solidFill>
              </a:rPr>
              <a:t>Destreza motriz golpear pre y post test</a:t>
            </a:r>
            <a:endParaRPr lang="es-EC" sz="2400" dirty="0">
              <a:solidFill>
                <a:schemeClr val="bg1"/>
              </a:solidFill>
            </a:endParaRPr>
          </a:p>
        </p:txBody>
      </p:sp>
      <p:pic>
        <p:nvPicPr>
          <p:cNvPr id="5" name="4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7776864" cy="4536504"/>
          </a:xfrm>
          <a:prstGeom prst="rect">
            <a:avLst/>
          </a:prstGeom>
          <a:noFill/>
        </p:spPr>
      </p:pic>
    </p:spTree>
    <p:extLst>
      <p:ext uri="{BB962C8B-B14F-4D97-AF65-F5344CB8AC3E}">
        <p14:creationId xmlns:p14="http://schemas.microsoft.com/office/powerpoint/2010/main" val="24424190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854987357"/>
              </p:ext>
            </p:extLst>
          </p:nvPr>
        </p:nvGraphicFramePr>
        <p:xfrm>
          <a:off x="1043610" y="1844823"/>
          <a:ext cx="6768753" cy="3384376"/>
        </p:xfrm>
        <a:graphic>
          <a:graphicData uri="http://schemas.openxmlformats.org/drawingml/2006/table">
            <a:tbl>
              <a:tblPr firstRow="1" firstCol="1" bandRow="1">
                <a:tableStyleId>{5C22544A-7EE6-4342-B048-85BDC9FD1C3A}</a:tableStyleId>
              </a:tblPr>
              <a:tblGrid>
                <a:gridCol w="2880111"/>
                <a:gridCol w="648107"/>
                <a:gridCol w="648107"/>
                <a:gridCol w="648107"/>
                <a:gridCol w="648107"/>
                <a:gridCol w="648107"/>
                <a:gridCol w="648107"/>
              </a:tblGrid>
              <a:tr h="670665">
                <a:tc rowSpan="2">
                  <a:txBody>
                    <a:bodyPr/>
                    <a:lstStyle/>
                    <a:p>
                      <a:pPr algn="ctr">
                        <a:spcAft>
                          <a:spcPts val="0"/>
                        </a:spcAft>
                      </a:pPr>
                      <a:r>
                        <a:rPr lang="es-EC" sz="1600" dirty="0">
                          <a:effectLst/>
                        </a:rPr>
                        <a:t>LANZAR Y ATRAPAR</a:t>
                      </a:r>
                      <a:endParaRPr lang="es-EC" sz="1800" dirty="0">
                        <a:solidFill>
                          <a:srgbClr val="000000"/>
                        </a:solidFill>
                        <a:effectLst/>
                        <a:latin typeface="Times New Roman"/>
                        <a:ea typeface="Times New Roman"/>
                      </a:endParaRPr>
                    </a:p>
                  </a:txBody>
                  <a:tcPr marL="68580" marR="68580" marT="0" marB="0" anchor="ctr"/>
                </a:tc>
                <a:tc gridSpan="2">
                  <a:txBody>
                    <a:bodyPr/>
                    <a:lstStyle/>
                    <a:p>
                      <a:pPr algn="ctr">
                        <a:spcAft>
                          <a:spcPts val="0"/>
                        </a:spcAft>
                      </a:pPr>
                      <a:r>
                        <a:rPr lang="es-EC" sz="1100">
                          <a:effectLst/>
                        </a:rPr>
                        <a:t>ADQUIRIDO</a:t>
                      </a:r>
                      <a:endParaRPr lang="es-EC" sz="18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100">
                          <a:effectLst/>
                        </a:rPr>
                        <a:t>EN VÍA DE ADQUISICIÓN</a:t>
                      </a:r>
                      <a:endParaRPr lang="es-EC" sz="1800">
                        <a:solidFill>
                          <a:srgbClr val="000000"/>
                        </a:solidFill>
                        <a:effectLst/>
                        <a:latin typeface="Times New Roman"/>
                        <a:ea typeface="Times New Roman"/>
                      </a:endParaRPr>
                    </a:p>
                  </a:txBody>
                  <a:tcPr marL="68580" marR="68580" marT="0" marB="0"/>
                </a:tc>
                <a:tc hMerge="1">
                  <a:txBody>
                    <a:bodyPr/>
                    <a:lstStyle/>
                    <a:p>
                      <a:endParaRPr lang="es-EC"/>
                    </a:p>
                  </a:txBody>
                  <a:tcPr/>
                </a:tc>
                <a:tc gridSpan="2">
                  <a:txBody>
                    <a:bodyPr/>
                    <a:lstStyle/>
                    <a:p>
                      <a:pPr algn="ctr">
                        <a:spcAft>
                          <a:spcPts val="0"/>
                        </a:spcAft>
                      </a:pPr>
                      <a:r>
                        <a:rPr lang="es-EC" sz="1100">
                          <a:effectLst/>
                        </a:rPr>
                        <a:t>NO ADQUIRDO</a:t>
                      </a:r>
                      <a:endParaRPr lang="es-EC" sz="1800">
                        <a:solidFill>
                          <a:srgbClr val="000000"/>
                        </a:solidFill>
                        <a:effectLst/>
                        <a:latin typeface="Times New Roman"/>
                        <a:ea typeface="Times New Roman"/>
                      </a:endParaRPr>
                    </a:p>
                  </a:txBody>
                  <a:tcPr marL="68580" marR="68580" marT="0" marB="0"/>
                </a:tc>
                <a:tc hMerge="1">
                  <a:txBody>
                    <a:bodyPr/>
                    <a:lstStyle/>
                    <a:p>
                      <a:endParaRPr lang="es-EC"/>
                    </a:p>
                  </a:txBody>
                  <a:tcPr/>
                </a:tc>
              </a:tr>
              <a:tr h="670665">
                <a:tc vMerge="1">
                  <a:txBody>
                    <a:bodyPr/>
                    <a:lstStyle/>
                    <a:p>
                      <a:endParaRPr lang="es-EC"/>
                    </a:p>
                  </a:txBody>
                  <a:tcPr/>
                </a:tc>
                <a:tc>
                  <a:txBody>
                    <a:bodyPr/>
                    <a:lstStyle/>
                    <a:p>
                      <a:pPr algn="ctr">
                        <a:spcAft>
                          <a:spcPts val="0"/>
                        </a:spcAft>
                      </a:pPr>
                      <a:r>
                        <a:rPr lang="es-EC" sz="1100" dirty="0">
                          <a:effectLst/>
                        </a:rPr>
                        <a:t>PRE TEST</a:t>
                      </a:r>
                      <a:endParaRPr lang="es-EC" sz="1800" dirty="0">
                        <a:solidFill>
                          <a:srgbClr val="000000"/>
                        </a:solidFill>
                        <a:effectLst/>
                        <a:latin typeface="Times New Roman"/>
                        <a:ea typeface="Times New Roman"/>
                      </a:endParaRPr>
                    </a:p>
                  </a:txBody>
                  <a:tcPr marL="68580" marR="68580" marT="0" marB="0"/>
                </a:tc>
                <a:tc>
                  <a:txBody>
                    <a:bodyPr/>
                    <a:lstStyle/>
                    <a:p>
                      <a:pPr algn="ctr">
                        <a:spcAft>
                          <a:spcPts val="0"/>
                        </a:spcAft>
                      </a:pPr>
                      <a:r>
                        <a:rPr lang="es-EC" sz="1100">
                          <a:effectLst/>
                        </a:rPr>
                        <a:t>POS TEST</a:t>
                      </a:r>
                      <a:endParaRPr lang="es-EC" sz="1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100">
                          <a:effectLst/>
                        </a:rPr>
                        <a:t>PRE TEST</a:t>
                      </a:r>
                      <a:endParaRPr lang="es-EC" sz="1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100">
                          <a:effectLst/>
                        </a:rPr>
                        <a:t>POS TEST</a:t>
                      </a:r>
                      <a:endParaRPr lang="es-EC" sz="1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100">
                          <a:effectLst/>
                        </a:rPr>
                        <a:t>PRE TEST</a:t>
                      </a:r>
                      <a:endParaRPr lang="es-EC" sz="1800">
                        <a:solidFill>
                          <a:srgbClr val="000000"/>
                        </a:solidFill>
                        <a:effectLst/>
                        <a:latin typeface="Times New Roman"/>
                        <a:ea typeface="Times New Roman"/>
                      </a:endParaRPr>
                    </a:p>
                  </a:txBody>
                  <a:tcPr marL="68580" marR="68580" marT="0" marB="0"/>
                </a:tc>
                <a:tc>
                  <a:txBody>
                    <a:bodyPr/>
                    <a:lstStyle/>
                    <a:p>
                      <a:pPr algn="ctr">
                        <a:spcAft>
                          <a:spcPts val="0"/>
                        </a:spcAft>
                      </a:pPr>
                      <a:r>
                        <a:rPr lang="es-EC" sz="1100">
                          <a:effectLst/>
                        </a:rPr>
                        <a:t>POS TEST</a:t>
                      </a:r>
                      <a:endParaRPr lang="es-EC" sz="1800">
                        <a:solidFill>
                          <a:srgbClr val="000000"/>
                        </a:solidFill>
                        <a:effectLst/>
                        <a:latin typeface="Times New Roman"/>
                        <a:ea typeface="Times New Roman"/>
                      </a:endParaRPr>
                    </a:p>
                  </a:txBody>
                  <a:tcPr marL="68580" marR="68580" marT="0" marB="0"/>
                </a:tc>
              </a:tr>
              <a:tr h="611672">
                <a:tc>
                  <a:txBody>
                    <a:bodyPr/>
                    <a:lstStyle/>
                    <a:p>
                      <a:pPr>
                        <a:spcAft>
                          <a:spcPts val="0"/>
                        </a:spcAft>
                      </a:pPr>
                      <a:r>
                        <a:rPr lang="es-EC" sz="1600" dirty="0">
                          <a:effectLst/>
                        </a:rPr>
                        <a:t>Lanza por encima de la cabeza</a:t>
                      </a:r>
                      <a:endParaRPr lang="es-EC" sz="18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dirty="0">
                          <a:effectLst/>
                        </a:rPr>
                        <a:t>23</a:t>
                      </a:r>
                      <a:endParaRPr lang="es-EC" sz="18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dirty="0">
                          <a:effectLst/>
                        </a:rPr>
                        <a:t>25</a:t>
                      </a:r>
                      <a:endParaRPr lang="es-EC" sz="18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a:effectLst/>
                        </a:rPr>
                        <a:t>22</a:t>
                      </a:r>
                      <a:endParaRPr lang="es-EC" sz="180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a:effectLst/>
                        </a:rPr>
                        <a:t>22</a:t>
                      </a:r>
                      <a:endParaRPr lang="es-EC" sz="180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a:effectLst/>
                        </a:rPr>
                        <a:t>15</a:t>
                      </a:r>
                      <a:endParaRPr lang="es-EC" sz="180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a:effectLst/>
                        </a:rPr>
                        <a:t>13</a:t>
                      </a:r>
                      <a:endParaRPr lang="es-EC" sz="1800">
                        <a:solidFill>
                          <a:srgbClr val="000000"/>
                        </a:solidFill>
                        <a:effectLst/>
                        <a:latin typeface="Times New Roman"/>
                        <a:ea typeface="Times New Roman"/>
                      </a:endParaRPr>
                    </a:p>
                  </a:txBody>
                  <a:tcPr marL="68580" marR="68580" marT="0" marB="0"/>
                </a:tc>
              </a:tr>
              <a:tr h="611672">
                <a:tc>
                  <a:txBody>
                    <a:bodyPr/>
                    <a:lstStyle/>
                    <a:p>
                      <a:pPr>
                        <a:spcAft>
                          <a:spcPts val="0"/>
                        </a:spcAft>
                      </a:pPr>
                      <a:r>
                        <a:rPr lang="es-EC" sz="1600">
                          <a:effectLst/>
                        </a:rPr>
                        <a:t>Atrapar la pelota que se le lanza</a:t>
                      </a:r>
                      <a:endParaRPr lang="es-EC" sz="180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a:effectLst/>
                        </a:rPr>
                        <a:t>19</a:t>
                      </a:r>
                      <a:endParaRPr lang="es-EC" sz="180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dirty="0">
                          <a:effectLst/>
                        </a:rPr>
                        <a:t>20</a:t>
                      </a:r>
                      <a:endParaRPr lang="es-EC" sz="18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dirty="0">
                          <a:effectLst/>
                        </a:rPr>
                        <a:t>26</a:t>
                      </a:r>
                      <a:endParaRPr lang="es-EC" sz="18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dirty="0">
                          <a:effectLst/>
                        </a:rPr>
                        <a:t>27</a:t>
                      </a:r>
                      <a:endParaRPr lang="es-EC" sz="18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dirty="0">
                          <a:effectLst/>
                        </a:rPr>
                        <a:t>15</a:t>
                      </a:r>
                      <a:endParaRPr lang="es-EC" sz="18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a:effectLst/>
                        </a:rPr>
                        <a:t>13</a:t>
                      </a:r>
                      <a:endParaRPr lang="es-EC" sz="1800">
                        <a:solidFill>
                          <a:srgbClr val="000000"/>
                        </a:solidFill>
                        <a:effectLst/>
                        <a:latin typeface="Times New Roman"/>
                        <a:ea typeface="Times New Roman"/>
                      </a:endParaRPr>
                    </a:p>
                  </a:txBody>
                  <a:tcPr marL="68580" marR="68580" marT="0" marB="0"/>
                </a:tc>
              </a:tr>
              <a:tr h="819702">
                <a:tc>
                  <a:txBody>
                    <a:bodyPr/>
                    <a:lstStyle/>
                    <a:p>
                      <a:pPr>
                        <a:spcAft>
                          <a:spcPts val="0"/>
                        </a:spcAft>
                      </a:pPr>
                      <a:r>
                        <a:rPr lang="es-EC" sz="1600">
                          <a:effectLst/>
                        </a:rPr>
                        <a:t>Lanza la pelota hacia arriba y la atrapa la con las dos manos</a:t>
                      </a:r>
                      <a:endParaRPr lang="es-EC" sz="180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a:effectLst/>
                        </a:rPr>
                        <a:t>26</a:t>
                      </a:r>
                      <a:endParaRPr lang="es-EC" sz="180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a:effectLst/>
                        </a:rPr>
                        <a:t>26</a:t>
                      </a:r>
                      <a:endParaRPr lang="es-EC" sz="180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a:effectLst/>
                        </a:rPr>
                        <a:t>20</a:t>
                      </a:r>
                      <a:endParaRPr lang="es-EC" sz="180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a:effectLst/>
                        </a:rPr>
                        <a:t>24</a:t>
                      </a:r>
                      <a:endParaRPr lang="es-EC" sz="180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dirty="0">
                          <a:effectLst/>
                        </a:rPr>
                        <a:t>14</a:t>
                      </a:r>
                      <a:endParaRPr lang="es-EC" sz="1800" dirty="0">
                        <a:solidFill>
                          <a:srgbClr val="000000"/>
                        </a:solidFill>
                        <a:effectLst/>
                        <a:latin typeface="Times New Roman"/>
                        <a:ea typeface="Times New Roman"/>
                      </a:endParaRPr>
                    </a:p>
                  </a:txBody>
                  <a:tcPr marL="68580" marR="68580" marT="0" marB="0"/>
                </a:tc>
                <a:tc>
                  <a:txBody>
                    <a:bodyPr/>
                    <a:lstStyle/>
                    <a:p>
                      <a:pPr algn="r">
                        <a:spcAft>
                          <a:spcPts val="0"/>
                        </a:spcAft>
                      </a:pPr>
                      <a:r>
                        <a:rPr lang="es-EC" sz="1600" dirty="0">
                          <a:effectLst/>
                        </a:rPr>
                        <a:t>10</a:t>
                      </a:r>
                      <a:endParaRPr lang="es-EC" sz="1800" dirty="0">
                        <a:solidFill>
                          <a:srgbClr val="000000"/>
                        </a:solidFill>
                        <a:effectLst/>
                        <a:latin typeface="Times New Roman"/>
                        <a:ea typeface="Times New Roman"/>
                      </a:endParaRPr>
                    </a:p>
                  </a:txBody>
                  <a:tcPr marL="68580" marR="68580" marT="0" marB="0"/>
                </a:tc>
              </a:tr>
            </a:tbl>
          </a:graphicData>
        </a:graphic>
      </p:graphicFrame>
      <p:sp>
        <p:nvSpPr>
          <p:cNvPr id="6" name="5 Rectángulo"/>
          <p:cNvSpPr/>
          <p:nvPr/>
        </p:nvSpPr>
        <p:spPr>
          <a:xfrm>
            <a:off x="1547664" y="620688"/>
            <a:ext cx="6004208" cy="461665"/>
          </a:xfrm>
          <a:prstGeom prst="rect">
            <a:avLst/>
          </a:prstGeom>
          <a:solidFill>
            <a:schemeClr val="accent3"/>
          </a:solidFill>
        </p:spPr>
        <p:txBody>
          <a:bodyPr wrap="none">
            <a:spAutoFit/>
          </a:bodyPr>
          <a:lstStyle/>
          <a:p>
            <a:r>
              <a:rPr lang="es-EC" sz="2400" dirty="0" smtClean="0">
                <a:solidFill>
                  <a:schemeClr val="bg1"/>
                </a:solidFill>
              </a:rPr>
              <a:t>Destreza motriz lanzar y atrapar pre y post test</a:t>
            </a:r>
            <a:endParaRPr lang="es-EC" sz="2400" dirty="0">
              <a:solidFill>
                <a:schemeClr val="bg1"/>
              </a:solidFill>
            </a:endParaRPr>
          </a:p>
        </p:txBody>
      </p:sp>
    </p:spTree>
    <p:extLst>
      <p:ext uri="{BB962C8B-B14F-4D97-AF65-F5344CB8AC3E}">
        <p14:creationId xmlns:p14="http://schemas.microsoft.com/office/powerpoint/2010/main" val="2262068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7632848" cy="4536504"/>
          </a:xfrm>
          <a:prstGeom prst="rect">
            <a:avLst/>
          </a:prstGeom>
          <a:noFill/>
        </p:spPr>
      </p:pic>
      <p:sp>
        <p:nvSpPr>
          <p:cNvPr id="5" name="4 Rectángulo"/>
          <p:cNvSpPr/>
          <p:nvPr/>
        </p:nvSpPr>
        <p:spPr>
          <a:xfrm>
            <a:off x="827584" y="5322484"/>
            <a:ext cx="6408712" cy="461665"/>
          </a:xfrm>
          <a:prstGeom prst="rect">
            <a:avLst/>
          </a:prstGeom>
          <a:solidFill>
            <a:schemeClr val="accent3"/>
          </a:solidFill>
        </p:spPr>
        <p:txBody>
          <a:bodyPr wrap="square">
            <a:spAutoFit/>
          </a:bodyPr>
          <a:lstStyle/>
          <a:p>
            <a:r>
              <a:rPr lang="es-EC" sz="2400" b="1" dirty="0">
                <a:solidFill>
                  <a:schemeClr val="bg1"/>
                </a:solidFill>
              </a:rPr>
              <a:t>Destreza motriz lanzar y atrapar pre y post test</a:t>
            </a:r>
            <a:endParaRPr lang="es-EC" sz="2400" dirty="0">
              <a:solidFill>
                <a:schemeClr val="bg1"/>
              </a:solidFill>
            </a:endParaRPr>
          </a:p>
        </p:txBody>
      </p:sp>
    </p:spTree>
    <p:extLst>
      <p:ext uri="{BB962C8B-B14F-4D97-AF65-F5344CB8AC3E}">
        <p14:creationId xmlns:p14="http://schemas.microsoft.com/office/powerpoint/2010/main" val="37445587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3600" dirty="0" smtClean="0"/>
              <a:t>PROPUESTA ALTERNATIVA </a:t>
            </a:r>
            <a:endParaRPr lang="es-EC" sz="3600" dirty="0"/>
          </a:p>
        </p:txBody>
      </p:sp>
      <p:sp>
        <p:nvSpPr>
          <p:cNvPr id="3" name="2 Marcador de contenido"/>
          <p:cNvSpPr>
            <a:spLocks noGrp="1"/>
          </p:cNvSpPr>
          <p:nvPr>
            <p:ph idx="1"/>
          </p:nvPr>
        </p:nvSpPr>
        <p:spPr/>
        <p:txBody>
          <a:bodyPr>
            <a:normAutofit fontScale="92500"/>
          </a:bodyPr>
          <a:lstStyle/>
          <a:p>
            <a:pPr marL="114300" indent="0" algn="just">
              <a:buNone/>
            </a:pPr>
            <a:r>
              <a:rPr lang="es-ES" dirty="0"/>
              <a:t>La recreación es un proceso: de expresión, esparcimiento, integración personal y sentido de pertenencia a un grupo o una cultura. </a:t>
            </a:r>
            <a:endParaRPr lang="es-EC" dirty="0"/>
          </a:p>
          <a:p>
            <a:pPr marL="114300" indent="0" algn="just">
              <a:buNone/>
            </a:pPr>
            <a:r>
              <a:rPr lang="es-ES" dirty="0"/>
              <a:t>Mediante la pedagogía desarrollamos bases de integración, repercutiendo positivamente en la calidad educativa dentro de la institución, ningún otro contenido como la recreación posibilita cumplir las necesidades de una educación integral, desarrollando la psicomotricidad, satisfaciendo necesidades sociales y afectivas. </a:t>
            </a:r>
            <a:endParaRPr lang="es-EC" dirty="0"/>
          </a:p>
          <a:p>
            <a:pPr marL="114300" indent="0" algn="ctr">
              <a:buNone/>
            </a:pPr>
            <a:r>
              <a:rPr lang="es-EC" b="1" dirty="0"/>
              <a:t>Justificación e Importancia.</a:t>
            </a:r>
          </a:p>
          <a:p>
            <a:pPr marL="114300" indent="0" algn="just">
              <a:buNone/>
            </a:pPr>
            <a:r>
              <a:rPr lang="es-ES" dirty="0"/>
              <a:t>En la actualidad el desarrollo de los movimientos del niño desde las primeras edades atrae el interés de gran cantidad de educadores de todo el mundo. Se busca que la Educación Física actual sea una actividad creadora, una participación activa del pensamiento del niño propiciando el desarrollo de su independencia</a:t>
            </a:r>
            <a:endParaRPr lang="es-EC" dirty="0"/>
          </a:p>
        </p:txBody>
      </p:sp>
    </p:spTree>
    <p:extLst>
      <p:ext uri="{BB962C8B-B14F-4D97-AF65-F5344CB8AC3E}">
        <p14:creationId xmlns:p14="http://schemas.microsoft.com/office/powerpoint/2010/main" val="3036553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7620000" cy="6068144"/>
          </a:xfrm>
        </p:spPr>
        <p:txBody>
          <a:bodyPr>
            <a:normAutofit fontScale="92500"/>
          </a:bodyPr>
          <a:lstStyle/>
          <a:p>
            <a:pPr marL="114300" indent="0" algn="ctr">
              <a:buNone/>
            </a:pPr>
            <a:r>
              <a:rPr lang="es-EC" b="1" dirty="0"/>
              <a:t>Objetivo general</a:t>
            </a:r>
          </a:p>
          <a:p>
            <a:pPr marL="114300" indent="0" algn="just">
              <a:buNone/>
            </a:pPr>
            <a:r>
              <a:rPr lang="es-ES" dirty="0"/>
              <a:t>Desarrollar actividades recreativas para el desarrollo de las destrezas motrices básicas de los niños de 4 a 5 años de edad en la Escuela  Mixta Cristóbal Colon del Cantón Salcedo</a:t>
            </a:r>
            <a:r>
              <a:rPr lang="es-ES" b="1" dirty="0"/>
              <a:t> </a:t>
            </a:r>
            <a:endParaRPr lang="es-EC" dirty="0"/>
          </a:p>
          <a:p>
            <a:pPr marL="114300" indent="0" algn="ctr">
              <a:buNone/>
            </a:pPr>
            <a:r>
              <a:rPr lang="en-US" b="1" dirty="0" smtClean="0"/>
              <a:t>Objetivos </a:t>
            </a:r>
            <a:r>
              <a:rPr lang="en-US" b="1" dirty="0"/>
              <a:t>Específicos</a:t>
            </a:r>
            <a:endParaRPr lang="es-EC" b="1" dirty="0"/>
          </a:p>
          <a:p>
            <a:pPr marL="540000" lvl="0"/>
            <a:r>
              <a:rPr lang="es-ES" dirty="0"/>
              <a:t>Implementar un programa recreativo considerando diferentes áreas para el desarrollo de las habilidades básicas motrices. </a:t>
            </a:r>
            <a:endParaRPr lang="es-EC" dirty="0"/>
          </a:p>
          <a:p>
            <a:pPr marL="540000"/>
            <a:r>
              <a:rPr lang="es-ES" dirty="0"/>
              <a:t>Considerar las características propias de los infantes en la Escuela  </a:t>
            </a:r>
            <a:r>
              <a:rPr lang="es-ES" dirty="0" smtClean="0"/>
              <a:t>Mixta </a:t>
            </a:r>
            <a:r>
              <a:rPr lang="es-ES" dirty="0"/>
              <a:t>Cristóbal Colon del Cantón Salcedo</a:t>
            </a:r>
            <a:r>
              <a:rPr lang="es-ES" b="1" dirty="0"/>
              <a:t> </a:t>
            </a:r>
            <a:endParaRPr lang="es-ES" b="1" dirty="0" smtClean="0"/>
          </a:p>
          <a:p>
            <a:pPr marL="114300" indent="0" algn="ctr">
              <a:buNone/>
            </a:pPr>
            <a:r>
              <a:rPr lang="es-EC" b="1" dirty="0"/>
              <a:t>Comportamiento y adaptación a la actividad recreativa.</a:t>
            </a:r>
          </a:p>
          <a:p>
            <a:pPr marL="114300" indent="0" algn="just">
              <a:buNone/>
            </a:pPr>
            <a:r>
              <a:rPr lang="es-ES" dirty="0"/>
              <a:t>En muchas ocasiones la recreación se asume como algo superfluo y trivial que no corresponde al ámbito de lo socialmente esencial y que por tanto no debe estar dentro de las prioridades estatales, sino en el terreno del problema individual de la búsqueda de las opciones para disfrutarla, en toda sociedad, ella y el aprovechamiento del tiempo libre, juegan un papel importante en la vida cotidiana de la población y en las posibilidades de desarrollo humano y social. </a:t>
            </a:r>
            <a:endParaRPr lang="es-EC" dirty="0"/>
          </a:p>
          <a:p>
            <a:pPr marL="540000"/>
            <a:endParaRPr lang="es-EC" dirty="0"/>
          </a:p>
        </p:txBody>
      </p:sp>
    </p:spTree>
    <p:extLst>
      <p:ext uri="{BB962C8B-B14F-4D97-AF65-F5344CB8AC3E}">
        <p14:creationId xmlns:p14="http://schemas.microsoft.com/office/powerpoint/2010/main" val="33121721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7620000" cy="5996136"/>
          </a:xfrm>
        </p:spPr>
        <p:txBody>
          <a:bodyPr/>
          <a:lstStyle/>
          <a:p>
            <a:pPr marL="114300" indent="0" algn="ctr">
              <a:buNone/>
            </a:pPr>
            <a:r>
              <a:rPr lang="es-EC" b="1" dirty="0"/>
              <a:t>Factibilidad de la propuesta</a:t>
            </a:r>
          </a:p>
          <a:p>
            <a:pPr marL="114300" indent="0" algn="just">
              <a:buNone/>
            </a:pPr>
            <a:r>
              <a:rPr lang="es-ES" dirty="0" smtClean="0"/>
              <a:t>La </a:t>
            </a:r>
            <a:r>
              <a:rPr lang="es-ES" dirty="0"/>
              <a:t>presente investigación fue factible realizar por el apoyo de las autoridades de la institución, que facilitaron en el desarrollo y aplicación del </a:t>
            </a:r>
            <a:r>
              <a:rPr lang="es-ES" dirty="0" smtClean="0"/>
              <a:t>programa recreativo</a:t>
            </a:r>
          </a:p>
          <a:p>
            <a:pPr marL="114300" indent="0" algn="just">
              <a:buNone/>
            </a:pPr>
            <a:r>
              <a:rPr lang="es-EC" dirty="0"/>
              <a:t>Estructuración técnica del programa general básico motriz</a:t>
            </a:r>
            <a:endParaRPr lang="es-EC" b="1" dirty="0"/>
          </a:p>
          <a:p>
            <a:pPr marL="114300" indent="0" algn="just">
              <a:buNone/>
            </a:pP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48562187"/>
              </p:ext>
            </p:extLst>
          </p:nvPr>
        </p:nvGraphicFramePr>
        <p:xfrm>
          <a:off x="899592" y="2636912"/>
          <a:ext cx="6192687" cy="2232248"/>
        </p:xfrm>
        <a:graphic>
          <a:graphicData uri="http://schemas.openxmlformats.org/drawingml/2006/table">
            <a:tbl>
              <a:tblPr firstRow="1" firstCol="1" bandRow="1">
                <a:tableStyleId>{5C22544A-7EE6-4342-B048-85BDC9FD1C3A}</a:tableStyleId>
              </a:tblPr>
              <a:tblGrid>
                <a:gridCol w="3222139"/>
                <a:gridCol w="2970548"/>
              </a:tblGrid>
              <a:tr h="597887">
                <a:tc gridSpan="2">
                  <a:txBody>
                    <a:bodyPr/>
                    <a:lstStyle/>
                    <a:p>
                      <a:pPr algn="ctr">
                        <a:lnSpc>
                          <a:spcPct val="115000"/>
                        </a:lnSpc>
                        <a:spcAft>
                          <a:spcPts val="1000"/>
                        </a:spcAft>
                      </a:pPr>
                      <a:r>
                        <a:rPr lang="es-EC" sz="1600" dirty="0">
                          <a:effectLst/>
                        </a:rPr>
                        <a:t>SEMANA 1</a:t>
                      </a:r>
                      <a:endParaRPr lang="es-EC" sz="1800" dirty="0">
                        <a:solidFill>
                          <a:srgbClr val="000000"/>
                        </a:solidFill>
                        <a:effectLst/>
                        <a:latin typeface="Times New Roman"/>
                        <a:ea typeface="Times New Roman"/>
                      </a:endParaRPr>
                    </a:p>
                  </a:txBody>
                  <a:tcPr marL="68580" marR="68580" marT="0" marB="0"/>
                </a:tc>
                <a:tc hMerge="1">
                  <a:txBody>
                    <a:bodyPr/>
                    <a:lstStyle/>
                    <a:p>
                      <a:endParaRPr lang="es-EC"/>
                    </a:p>
                  </a:txBody>
                  <a:tcPr/>
                </a:tc>
              </a:tr>
              <a:tr h="349861">
                <a:tc>
                  <a:txBody>
                    <a:bodyPr/>
                    <a:lstStyle/>
                    <a:p>
                      <a:pPr>
                        <a:lnSpc>
                          <a:spcPct val="115000"/>
                        </a:lnSpc>
                        <a:spcAft>
                          <a:spcPts val="1000"/>
                        </a:spcAft>
                      </a:pPr>
                      <a:r>
                        <a:rPr lang="es-EC" sz="1600" dirty="0">
                          <a:effectLst/>
                        </a:rPr>
                        <a:t>DESTREZA – LOCOMOTRIS </a:t>
                      </a:r>
                      <a:endParaRPr lang="es-EC" sz="1800" dirty="0">
                        <a:solidFill>
                          <a:srgbClr val="000000"/>
                        </a:solidFill>
                        <a:effectLst/>
                        <a:latin typeface="Times New Roman"/>
                        <a:ea typeface="Times New Roman"/>
                      </a:endParaRPr>
                    </a:p>
                  </a:txBody>
                  <a:tcPr marL="68580" marR="68580" marT="0" marB="0"/>
                </a:tc>
                <a:tc>
                  <a:txBody>
                    <a:bodyPr/>
                    <a:lstStyle/>
                    <a:p>
                      <a:pPr>
                        <a:lnSpc>
                          <a:spcPct val="115000"/>
                        </a:lnSpc>
                        <a:spcAft>
                          <a:spcPts val="1000"/>
                        </a:spcAft>
                      </a:pPr>
                      <a:r>
                        <a:rPr lang="es-EC" sz="1600" dirty="0">
                          <a:effectLst/>
                        </a:rPr>
                        <a:t>ARÉA  RECREATIVA – LÚDICA</a:t>
                      </a:r>
                      <a:endParaRPr lang="es-EC" sz="1800" dirty="0">
                        <a:solidFill>
                          <a:srgbClr val="000000"/>
                        </a:solidFill>
                        <a:effectLst/>
                        <a:latin typeface="Times New Roman"/>
                        <a:ea typeface="Times New Roman"/>
                      </a:endParaRPr>
                    </a:p>
                  </a:txBody>
                  <a:tcPr marL="68580" marR="68580" marT="0" marB="0"/>
                </a:tc>
              </a:tr>
              <a:tr h="312555">
                <a:tc>
                  <a:txBody>
                    <a:bodyPr/>
                    <a:lstStyle/>
                    <a:p>
                      <a:pPr>
                        <a:lnSpc>
                          <a:spcPct val="115000"/>
                        </a:lnSpc>
                        <a:spcAft>
                          <a:spcPts val="1000"/>
                        </a:spcAft>
                      </a:pPr>
                      <a:r>
                        <a:rPr lang="es-EC" sz="1600">
                          <a:effectLst/>
                        </a:rPr>
                        <a:t>CORRER </a:t>
                      </a:r>
                      <a:endParaRPr lang="es-EC" sz="1800">
                        <a:solidFill>
                          <a:srgbClr val="000000"/>
                        </a:solidFill>
                        <a:effectLst/>
                        <a:latin typeface="Times New Roman"/>
                        <a:ea typeface="Times New Roman"/>
                      </a:endParaRPr>
                    </a:p>
                  </a:txBody>
                  <a:tcPr marL="68580" marR="68580" marT="0" marB="0"/>
                </a:tc>
                <a:tc>
                  <a:txBody>
                    <a:bodyPr/>
                    <a:lstStyle/>
                    <a:p>
                      <a:pPr marL="342900" lvl="0" indent="-342900">
                        <a:lnSpc>
                          <a:spcPct val="115000"/>
                        </a:lnSpc>
                        <a:spcAft>
                          <a:spcPts val="1000"/>
                        </a:spcAft>
                        <a:buFont typeface="+mj-lt"/>
                        <a:buAutoNum type="arabicPeriod"/>
                      </a:pPr>
                      <a:r>
                        <a:rPr lang="es-EC" sz="1600" dirty="0">
                          <a:effectLst/>
                        </a:rPr>
                        <a:t>A LAS COGIDAS </a:t>
                      </a:r>
                      <a:endParaRPr lang="es-EC" sz="1800" dirty="0">
                        <a:solidFill>
                          <a:srgbClr val="000000"/>
                        </a:solidFill>
                        <a:effectLst/>
                        <a:latin typeface="Times New Roman"/>
                        <a:ea typeface="Times New Roman"/>
                      </a:endParaRPr>
                    </a:p>
                  </a:txBody>
                  <a:tcPr marL="68580" marR="68580" marT="0" marB="0"/>
                </a:tc>
              </a:tr>
              <a:tr h="420437">
                <a:tc>
                  <a:txBody>
                    <a:bodyPr/>
                    <a:lstStyle/>
                    <a:p>
                      <a:pPr>
                        <a:lnSpc>
                          <a:spcPct val="115000"/>
                        </a:lnSpc>
                        <a:spcAft>
                          <a:spcPts val="1000"/>
                        </a:spcAft>
                      </a:pPr>
                      <a:r>
                        <a:rPr lang="es-EC" sz="1600">
                          <a:effectLst/>
                        </a:rPr>
                        <a:t> </a:t>
                      </a:r>
                      <a:endParaRPr lang="es-EC" sz="1800">
                        <a:solidFill>
                          <a:srgbClr val="000000"/>
                        </a:solidFill>
                        <a:effectLst/>
                        <a:latin typeface="Times New Roman"/>
                        <a:ea typeface="Times New Roman"/>
                      </a:endParaRPr>
                    </a:p>
                  </a:txBody>
                  <a:tcPr marL="68580" marR="68580" marT="0" marB="0"/>
                </a:tc>
                <a:tc>
                  <a:txBody>
                    <a:bodyPr/>
                    <a:lstStyle/>
                    <a:p>
                      <a:pPr marL="342900" lvl="0" indent="-342900">
                        <a:lnSpc>
                          <a:spcPct val="115000"/>
                        </a:lnSpc>
                        <a:spcAft>
                          <a:spcPts val="1000"/>
                        </a:spcAft>
                        <a:buFont typeface="+mj-lt"/>
                        <a:buAutoNum type="arabicPeriod"/>
                      </a:pPr>
                      <a:r>
                        <a:rPr lang="es-EC" sz="1600" dirty="0">
                          <a:effectLst/>
                        </a:rPr>
                        <a:t>PERROS Y VENADOS </a:t>
                      </a:r>
                      <a:endParaRPr lang="es-EC" sz="1800" dirty="0">
                        <a:solidFill>
                          <a:srgbClr val="000000"/>
                        </a:solidFill>
                        <a:effectLst/>
                        <a:latin typeface="Times New Roman"/>
                        <a:ea typeface="Times New Roman"/>
                      </a:endParaRPr>
                    </a:p>
                  </a:txBody>
                  <a:tcPr marL="68580" marR="68580" marT="0" marB="0"/>
                </a:tc>
              </a:tr>
              <a:tr h="551508">
                <a:tc>
                  <a:txBody>
                    <a:bodyPr/>
                    <a:lstStyle/>
                    <a:p>
                      <a:pPr>
                        <a:lnSpc>
                          <a:spcPct val="115000"/>
                        </a:lnSpc>
                        <a:spcAft>
                          <a:spcPts val="1000"/>
                        </a:spcAft>
                      </a:pPr>
                      <a:r>
                        <a:rPr lang="es-EC" sz="1600">
                          <a:effectLst/>
                        </a:rPr>
                        <a:t> </a:t>
                      </a:r>
                      <a:endParaRPr lang="es-EC" sz="1800">
                        <a:solidFill>
                          <a:srgbClr val="000000"/>
                        </a:solidFill>
                        <a:effectLst/>
                        <a:latin typeface="Times New Roman"/>
                        <a:ea typeface="Times New Roman"/>
                      </a:endParaRPr>
                    </a:p>
                  </a:txBody>
                  <a:tcPr marL="68580" marR="68580" marT="0" marB="0"/>
                </a:tc>
                <a:tc>
                  <a:txBody>
                    <a:bodyPr/>
                    <a:lstStyle/>
                    <a:p>
                      <a:pPr marL="342900" lvl="0" indent="-342900">
                        <a:spcAft>
                          <a:spcPts val="0"/>
                        </a:spcAft>
                        <a:buFont typeface="+mj-lt"/>
                        <a:buAutoNum type="arabicPeriod"/>
                      </a:pPr>
                      <a:r>
                        <a:rPr lang="es-EC" sz="1600" dirty="0">
                          <a:effectLst/>
                        </a:rPr>
                        <a:t>SAMBENENITO </a:t>
                      </a:r>
                      <a:endParaRPr lang="es-EC" sz="1800" dirty="0">
                        <a:solidFill>
                          <a:srgbClr val="000000"/>
                        </a:solidFill>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425444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476672"/>
            <a:ext cx="3672408" cy="778098"/>
          </a:xfrm>
          <a:solidFill>
            <a:schemeClr val="bg1"/>
          </a:solidFill>
        </p:spPr>
        <p:txBody>
          <a:bodyPr/>
          <a:lstStyle/>
          <a:p>
            <a:r>
              <a:rPr lang="es-EC" sz="4000" dirty="0" smtClean="0">
                <a:solidFill>
                  <a:schemeClr val="tx1"/>
                </a:solidFill>
              </a:rPr>
              <a:t>CONCLUCIONES</a:t>
            </a:r>
            <a:endParaRPr lang="es-EC" sz="4000" dirty="0">
              <a:solidFill>
                <a:schemeClr val="tx1"/>
              </a:solidFill>
            </a:endParaRPr>
          </a:p>
        </p:txBody>
      </p:sp>
      <p:sp>
        <p:nvSpPr>
          <p:cNvPr id="3" name="2 Marcador de contenido"/>
          <p:cNvSpPr>
            <a:spLocks noGrp="1"/>
          </p:cNvSpPr>
          <p:nvPr>
            <p:ph idx="1"/>
          </p:nvPr>
        </p:nvSpPr>
        <p:spPr/>
        <p:txBody>
          <a:bodyPr>
            <a:normAutofit fontScale="70000" lnSpcReduction="20000"/>
          </a:bodyPr>
          <a:lstStyle/>
          <a:p>
            <a:pPr lvl="0"/>
            <a:r>
              <a:rPr lang="es-EC" sz="2400" dirty="0"/>
              <a:t>Se comprueba la hipótesis de trabajo donde el </a:t>
            </a:r>
            <a:r>
              <a:rPr lang="es-ES" sz="2400" dirty="0"/>
              <a:t>programa recreativo incide en el desarrollo de las destrezas básicas, en los niños de primero de educación básica, faja etaria de 4 a 5 años, en la Escuela  Mixta Cristóbal Colon del Cantón Salcedo</a:t>
            </a:r>
            <a:endParaRPr lang="es-EC" sz="2400" dirty="0"/>
          </a:p>
          <a:p>
            <a:pPr lvl="0"/>
            <a:r>
              <a:rPr lang="es-ES" sz="2400" dirty="0"/>
              <a:t>Se observa que los niños del centro educativo mantienen gran similitud en resultados de sus destrezas motoras básicas los cuales requieren desarrollar un programa complementario para un mayor desarrollo de sus destrezas en un aspecto lúdico.</a:t>
            </a:r>
            <a:endParaRPr lang="es-EC" sz="2400" dirty="0"/>
          </a:p>
          <a:p>
            <a:pPr lvl="0"/>
            <a:r>
              <a:rPr lang="es-EC" sz="2400" dirty="0"/>
              <a:t>El programa recreativo es un medio oportuno y factible por la gran acogida que este tiene con sus diferentes áreas de funcionalidad y riqueza por el repertorio motor. </a:t>
            </a:r>
          </a:p>
          <a:p>
            <a:pPr marL="342900" lvl="1" indent="-342900">
              <a:spcBef>
                <a:spcPts val="0"/>
              </a:spcBef>
            </a:pPr>
            <a:r>
              <a:rPr lang="es-ES" sz="2400" dirty="0"/>
              <a:t>Se determina que el programa recreativo  contiene actividades que provoca placer y alcanza el interés por parte de los infantes lo cual es más fácil ser llevado el desarrollado.</a:t>
            </a:r>
            <a:endParaRPr lang="es-EC" sz="2400" dirty="0"/>
          </a:p>
          <a:p>
            <a:pPr marL="342900" lvl="1" indent="-342900">
              <a:spcBef>
                <a:spcPts val="0"/>
              </a:spcBef>
            </a:pPr>
            <a:r>
              <a:rPr lang="es-EC" sz="2400" dirty="0"/>
              <a:t>Se observa que en la destreza motora camina con movimientos coordinados de brazos y piernas se obtiene en la calificación más significativa de adquirido una mejorías de 6 niños lo cual es positivo la aplicación del programa, </a:t>
            </a:r>
            <a:r>
              <a:rPr lang="es-ES" sz="2400" dirty="0"/>
              <a:t>en la evaluación de camina con diferentes posiciones de brazos, en adquirido un aumento de 5 niños, en la evaluación camina por una línea  recta dibujada en el piso en adquirido un aumento de 6 niños lo que representa ser positivo la propuesta aplicada.</a:t>
            </a:r>
            <a:endParaRPr lang="es-EC" sz="2400" dirty="0"/>
          </a:p>
          <a:p>
            <a:endParaRPr lang="es-EC" dirty="0"/>
          </a:p>
        </p:txBody>
      </p:sp>
    </p:spTree>
    <p:extLst>
      <p:ext uri="{BB962C8B-B14F-4D97-AF65-F5344CB8AC3E}">
        <p14:creationId xmlns:p14="http://schemas.microsoft.com/office/powerpoint/2010/main" val="29379647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7620000" cy="6212160"/>
          </a:xfrm>
        </p:spPr>
        <p:txBody>
          <a:bodyPr>
            <a:normAutofit fontScale="55000" lnSpcReduction="20000"/>
          </a:bodyPr>
          <a:lstStyle/>
          <a:p>
            <a:pPr lvl="1"/>
            <a:r>
              <a:rPr lang="es-EC" sz="3100" dirty="0"/>
              <a:t>Se observa en la destreza motora corre bordeando objetos se obtiene en la calificación de adquirido una mejorías de 7 alumnos, en la evaluación de correr hacia atrás, en adquirido un aumento de 2 niños, en la evaluación de correr dando pasos rápidos con movimientos coordinados de brazos y piernas</a:t>
            </a:r>
            <a:r>
              <a:rPr lang="es-EC" sz="3100" b="1" dirty="0"/>
              <a:t> </a:t>
            </a:r>
            <a:r>
              <a:rPr lang="es-EC" sz="3100" dirty="0"/>
              <a:t>en adquirido un aumento de 1 niño lo que representa positiva la propuesta aplicada.</a:t>
            </a:r>
          </a:p>
          <a:p>
            <a:pPr lvl="1"/>
            <a:r>
              <a:rPr lang="es-EC" sz="3100" dirty="0"/>
              <a:t>En la destreza motora salta con obstáculos se obtiene en la calificación de adquirido una mejorías de 2 alumnos, en la evaluación de salta en diferentes direcciones, en adquirido un aumento de 2 niños, en la evaluación de realiza saltillos hacia arriba con los dos pies en adquirido un aumento de 2 niño, </a:t>
            </a:r>
          </a:p>
          <a:p>
            <a:pPr lvl="1"/>
            <a:r>
              <a:rPr lang="es-ES" sz="3100" dirty="0"/>
              <a:t>Se determina resultados favorables en todas las evaluaciones realizadas tal como su actitud de trabajo e interés por ala practica mancomunada y de alta motivación individual y grupal.</a:t>
            </a:r>
            <a:endParaRPr lang="es-EC" sz="3100" dirty="0"/>
          </a:p>
          <a:p>
            <a:pPr lvl="1"/>
            <a:r>
              <a:rPr lang="es-EC" sz="3100" dirty="0"/>
              <a:t>En la destreza motora de escalar sobre una barra o cuerda vertical se obtiene en la calificación determinante de adquirido una igualdad de alumnos en relación del pre test y pos test, en la evaluación de sube escalando con movimientos coordinados de brazos y piernas en adquirido un aumento de 2 niños, en la evaluación de escala en la espaldera con continuidad en el movimiento en adquirido un aumento de 8 niño, lo que representa ser positivo la propuesta aplicada.</a:t>
            </a:r>
          </a:p>
          <a:p>
            <a:pPr lvl="1"/>
            <a:r>
              <a:rPr lang="es-EC" sz="3100" dirty="0"/>
              <a:t>En la destreza motora la cuadrupedia Sobre un banco se obtiene en la calificación de adquirido un aumento de 1 niño, en realiza la cuadrupedia sobre una escalera en el piso, en adquirido un aumento de 1 niños y en la evaluación se desplaza con movimientos coordinados de brazos y piernas en adquirido un aumento de 1 niño, considerando a las respuestas más significativas en todos las preguntas.</a:t>
            </a:r>
          </a:p>
          <a:p>
            <a:endParaRPr lang="es-EC" dirty="0"/>
          </a:p>
        </p:txBody>
      </p:sp>
    </p:spTree>
    <p:extLst>
      <p:ext uri="{BB962C8B-B14F-4D97-AF65-F5344CB8AC3E}">
        <p14:creationId xmlns:p14="http://schemas.microsoft.com/office/powerpoint/2010/main" val="67425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7620000" cy="3168352"/>
          </a:xfrm>
        </p:spPr>
        <p:txBody>
          <a:bodyPr>
            <a:normAutofit/>
          </a:bodyPr>
          <a:lstStyle/>
          <a:p>
            <a:pPr lvl="1"/>
            <a:r>
              <a:rPr lang="es-EC" sz="1700" dirty="0"/>
              <a:t>En la destreza motora se arrastra por debajo de obstáculos se obtiene en la calificación de adquirido un aumento de 5 niño, en la evaluación se desplazando coordinadamente, en adquirido un aumento de 5 niños</a:t>
            </a:r>
          </a:p>
          <a:p>
            <a:pPr lvl="1"/>
            <a:r>
              <a:rPr lang="es-EC" sz="1700" dirty="0"/>
              <a:t>En la destreza motora golpea con diferentes partes del cuerpo se obtiene en la calificación de adquirido una igualdad, en la evaluación golpea con desplazamientos, en adquirido un aumento de 1 niños, en la evaluación golpea en el lugar en adquirido una igualdad de 27 niños considerando positivo la aplicación de la propuesta.</a:t>
            </a:r>
          </a:p>
          <a:p>
            <a:pPr lvl="1"/>
            <a:r>
              <a:rPr lang="es-EC" sz="1700" dirty="0"/>
              <a:t>Se observa una favorable aceptación del trabajo por parte de los infantes los mismos que son los entes participativos quienes con sus actitudes de trabajo desarrollado enriquecen el espacio de aprendizaje.</a:t>
            </a:r>
          </a:p>
          <a:p>
            <a:endParaRPr lang="es-EC" dirty="0"/>
          </a:p>
        </p:txBody>
      </p:sp>
    </p:spTree>
    <p:extLst>
      <p:ext uri="{BB962C8B-B14F-4D97-AF65-F5344CB8AC3E}">
        <p14:creationId xmlns:p14="http://schemas.microsoft.com/office/powerpoint/2010/main" val="9541633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48680"/>
            <a:ext cx="4392488" cy="706090"/>
          </a:xfrm>
          <a:solidFill>
            <a:schemeClr val="bg1"/>
          </a:solidFill>
        </p:spPr>
        <p:txBody>
          <a:bodyPr/>
          <a:lstStyle/>
          <a:p>
            <a:pPr algn="ctr"/>
            <a:r>
              <a:rPr lang="es-EC" sz="3600" dirty="0" smtClean="0">
                <a:solidFill>
                  <a:schemeClr val="tx1"/>
                </a:solidFill>
              </a:rPr>
              <a:t>RECOMENDACIONES</a:t>
            </a:r>
            <a:r>
              <a:rPr lang="es-EC" dirty="0" smtClean="0">
                <a:solidFill>
                  <a:schemeClr val="bg1"/>
                </a:solidFill>
              </a:rPr>
              <a:t> </a:t>
            </a:r>
            <a:endParaRPr lang="es-EC" dirty="0">
              <a:solidFill>
                <a:schemeClr val="bg1"/>
              </a:solidFill>
            </a:endParaRPr>
          </a:p>
        </p:txBody>
      </p:sp>
      <p:sp>
        <p:nvSpPr>
          <p:cNvPr id="3" name="2 Marcador de contenido"/>
          <p:cNvSpPr>
            <a:spLocks noGrp="1"/>
          </p:cNvSpPr>
          <p:nvPr>
            <p:ph idx="1"/>
          </p:nvPr>
        </p:nvSpPr>
        <p:spPr/>
        <p:txBody>
          <a:bodyPr>
            <a:normAutofit fontScale="85000" lnSpcReduction="20000"/>
          </a:bodyPr>
          <a:lstStyle/>
          <a:p>
            <a:pPr lvl="0"/>
            <a:r>
              <a:rPr lang="es-ES" sz="2400" dirty="0"/>
              <a:t>Se debe implantar un programa recreativo permanente con el fin de promover el interés por parte de los infantes con los medios didácticos adecuados y que sean oportunos en el aprendizaje.</a:t>
            </a:r>
            <a:endParaRPr lang="es-EC" sz="2400" dirty="0"/>
          </a:p>
          <a:p>
            <a:pPr lvl="0"/>
            <a:r>
              <a:rPr lang="es-ES" sz="2400" dirty="0"/>
              <a:t>Se debe implantar en los centros educativos con un currículo incluyente que contengan la diversidad de actividades y contenidos ricos en alternativas recreativas para el disfrute delos infantes</a:t>
            </a:r>
            <a:endParaRPr lang="es-EC" sz="2400" dirty="0"/>
          </a:p>
          <a:p>
            <a:pPr lvl="0"/>
            <a:r>
              <a:rPr lang="es-ES" sz="2400" dirty="0"/>
              <a:t>Se debe aplicar mayor cantidad de programas recreativos en los centros educativos bajo un principio didáctico inicial en los procesos de enseñanza lo cual motivara en todo el entorno escolar. </a:t>
            </a:r>
            <a:endParaRPr lang="es-EC" sz="2400" dirty="0"/>
          </a:p>
          <a:p>
            <a:pPr lvl="0"/>
            <a:r>
              <a:rPr lang="es-ES" sz="2400" dirty="0"/>
              <a:t>Se debe contar con un departamento de control y evaluación de los procesos recreativos, lo que facilitara la correcta aplicación de las actividades planificadas. </a:t>
            </a:r>
            <a:endParaRPr lang="es-EC" sz="2400" dirty="0"/>
          </a:p>
          <a:p>
            <a:pPr lvl="0"/>
            <a:r>
              <a:rPr lang="es-ES" sz="2400" dirty="0"/>
              <a:t>Promover la masificación de las actividades recreativas en todos los niveles educativos ya que esto promueve las sanas actividades a realizarse por los niños.</a:t>
            </a:r>
            <a:endParaRPr lang="es-EC" sz="2400" dirty="0"/>
          </a:p>
          <a:p>
            <a:pPr lvl="0"/>
            <a:r>
              <a:rPr lang="es-ES" sz="2400" dirty="0"/>
              <a:t>Se debe dotar de instrumentos lúdicos para los infantes ya que esto promueve la creatividad e iniciativa para futuros proyectos de vida y del entorno social. </a:t>
            </a:r>
            <a:endParaRPr lang="es-EC" sz="2400" dirty="0"/>
          </a:p>
          <a:p>
            <a:endParaRPr lang="es-EC" dirty="0"/>
          </a:p>
        </p:txBody>
      </p:sp>
    </p:spTree>
    <p:extLst>
      <p:ext uri="{BB962C8B-B14F-4D97-AF65-F5344CB8AC3E}">
        <p14:creationId xmlns:p14="http://schemas.microsoft.com/office/powerpoint/2010/main" val="1942488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5266928" cy="2692896"/>
          </a:xfrm>
          <a:solidFill>
            <a:schemeClr val="bg1">
              <a:lumMod val="85000"/>
            </a:schemeClr>
          </a:solidFill>
        </p:spPr>
        <p:txBody>
          <a:bodyPr>
            <a:normAutofit/>
          </a:bodyPr>
          <a:lstStyle/>
          <a:p>
            <a:pPr lvl="0"/>
            <a:r>
              <a:rPr lang="es-ES" sz="2000" dirty="0"/>
              <a:t>Medir por medio de test, el desarrollo de las destrezas básicas en los niños(as) de la Escuela  Mixta Cristóbal Colon del Cantón Salcedo.</a:t>
            </a:r>
            <a:endParaRPr lang="es-EC" sz="2000" dirty="0"/>
          </a:p>
          <a:p>
            <a:pPr lvl="0"/>
            <a:r>
              <a:rPr lang="es-ES" sz="2000" dirty="0"/>
              <a:t>Planificar estrategias y actividades diarias.</a:t>
            </a:r>
            <a:endParaRPr lang="es-EC" sz="2000" dirty="0"/>
          </a:p>
          <a:p>
            <a:pPr lvl="0"/>
            <a:r>
              <a:rPr lang="es-ES" sz="2000" dirty="0"/>
              <a:t>Crear una propuesta alternativa - recreativa para desarrollar las destrezas básicas en los menores.</a:t>
            </a:r>
            <a:endParaRPr lang="es-EC" sz="2000" dirty="0"/>
          </a:p>
          <a:p>
            <a:endParaRPr lang="es-EC" dirty="0"/>
          </a:p>
        </p:txBody>
      </p:sp>
      <p:sp>
        <p:nvSpPr>
          <p:cNvPr id="4" name="1 Título"/>
          <p:cNvSpPr>
            <a:spLocks noGrp="1"/>
          </p:cNvSpPr>
          <p:nvPr>
            <p:ph type="title"/>
          </p:nvPr>
        </p:nvSpPr>
        <p:spPr>
          <a:xfrm>
            <a:off x="457200" y="274638"/>
            <a:ext cx="3970784" cy="778098"/>
          </a:xfrm>
          <a:solidFill>
            <a:schemeClr val="accent3"/>
          </a:solidFill>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lvl="2" algn="l" rtl="0">
              <a:spcBef>
                <a:spcPct val="0"/>
              </a:spcBef>
            </a:pPr>
            <a:r>
              <a:rPr lang="es-ES" sz="2400" b="1" dirty="0"/>
              <a:t>OBJETIVOS ESPECÍFICOS  </a:t>
            </a:r>
            <a:endParaRPr lang="es-EC" sz="2400" dirty="0"/>
          </a:p>
        </p:txBody>
      </p:sp>
      <p:pic>
        <p:nvPicPr>
          <p:cNvPr id="2050" name="Picture 2" descr="http://cuidadoinfantil.net/wp-content/uploads/ADAPTACION-BEB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077072"/>
            <a:ext cx="4488929" cy="2371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4841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7620000" cy="2376264"/>
          </a:xfrm>
        </p:spPr>
        <p:txBody>
          <a:bodyPr/>
          <a:lstStyle/>
          <a:p>
            <a:pPr lvl="0"/>
            <a:r>
              <a:rPr lang="es-ES" sz="2000" dirty="0"/>
              <a:t>Se debe contar con la participación de padres de familia los cueles fortalecerán esta actividades en un ambiente familiar y de gran desarrollo humano.</a:t>
            </a:r>
            <a:endParaRPr lang="es-EC" sz="2000" dirty="0"/>
          </a:p>
          <a:p>
            <a:pPr lvl="0"/>
            <a:r>
              <a:rPr lang="es-ES" sz="2000" dirty="0"/>
              <a:t>Se debe crear sinnúmero de actividades en otras áreas para la complementación con la propuesta planteada en el área de educación física y que estas se direcciones mancomunadamente. </a:t>
            </a:r>
            <a:endParaRPr lang="es-EC" sz="2000" dirty="0"/>
          </a:p>
          <a:p>
            <a:pPr marL="114300" indent="0">
              <a:buNone/>
            </a:pPr>
            <a:endParaRPr lang="es-EC" sz="2000" dirty="0"/>
          </a:p>
          <a:p>
            <a:endParaRPr lang="es-EC" dirty="0"/>
          </a:p>
        </p:txBody>
      </p:sp>
    </p:spTree>
    <p:extLst>
      <p:ext uri="{BB962C8B-B14F-4D97-AF65-F5344CB8AC3E}">
        <p14:creationId xmlns:p14="http://schemas.microsoft.com/office/powerpoint/2010/main" val="1137011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457200" y="1600200"/>
            <a:ext cx="7355160" cy="1252736"/>
          </a:xfrm>
        </p:spPr>
        <p:style>
          <a:lnRef idx="3">
            <a:schemeClr val="lt1"/>
          </a:lnRef>
          <a:fillRef idx="1">
            <a:schemeClr val="dk1"/>
          </a:fillRef>
          <a:effectRef idx="1">
            <a:schemeClr val="dk1"/>
          </a:effectRef>
          <a:fontRef idx="minor">
            <a:schemeClr val="lt1"/>
          </a:fontRef>
        </p:style>
        <p:txBody>
          <a:bodyPr>
            <a:normAutofit lnSpcReduction="10000"/>
          </a:bodyPr>
          <a:lstStyle/>
          <a:p>
            <a:pPr marL="114300" indent="0" algn="ctr">
              <a:buNone/>
            </a:pPr>
            <a:r>
              <a:rPr lang="es-EC" sz="8000" b="1" dirty="0" smtClean="0"/>
              <a:t>GRACIAS </a:t>
            </a:r>
            <a:endParaRPr lang="es-EC" sz="8000" b="1" dirty="0"/>
          </a:p>
        </p:txBody>
      </p:sp>
    </p:spTree>
    <p:extLst>
      <p:ext uri="{BB962C8B-B14F-4D97-AF65-F5344CB8AC3E}">
        <p14:creationId xmlns:p14="http://schemas.microsoft.com/office/powerpoint/2010/main" val="3121441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60648"/>
            <a:ext cx="5194920" cy="706090"/>
          </a:xfrm>
          <a:solidFill>
            <a:schemeClr val="accent3"/>
          </a:solidFill>
        </p:spPr>
        <p:txBody>
          <a:bodyPr/>
          <a:lstStyle/>
          <a:p>
            <a:r>
              <a:rPr lang="es-EC" sz="2800" dirty="0" smtClean="0">
                <a:solidFill>
                  <a:schemeClr val="bg1"/>
                </a:solidFill>
              </a:rPr>
              <a:t>HIPOTESIS DE LA INVESTIGACION </a:t>
            </a:r>
            <a:endParaRPr lang="es-EC" sz="2800" dirty="0">
              <a:solidFill>
                <a:schemeClr val="bg1"/>
              </a:solidFill>
            </a:endParaRPr>
          </a:p>
        </p:txBody>
      </p:sp>
      <p:sp>
        <p:nvSpPr>
          <p:cNvPr id="3" name="2 Marcador de contenido"/>
          <p:cNvSpPr>
            <a:spLocks noGrp="1"/>
          </p:cNvSpPr>
          <p:nvPr>
            <p:ph idx="1"/>
          </p:nvPr>
        </p:nvSpPr>
        <p:spPr>
          <a:xfrm>
            <a:off x="467544" y="1124744"/>
            <a:ext cx="7787208" cy="2448272"/>
          </a:xfrm>
          <a:solidFill>
            <a:schemeClr val="accent1">
              <a:lumMod val="20000"/>
              <a:lumOff val="80000"/>
            </a:schemeClr>
          </a:solidFill>
        </p:spPr>
        <p:txBody>
          <a:bodyPr>
            <a:normAutofit fontScale="85000" lnSpcReduction="10000"/>
          </a:bodyPr>
          <a:lstStyle/>
          <a:p>
            <a:r>
              <a:rPr lang="es-EC" sz="2400" b="1" dirty="0" smtClean="0"/>
              <a:t>HIPOTESIS DE TRABAJO </a:t>
            </a:r>
          </a:p>
          <a:p>
            <a:pPr marL="114300" lvl="0" indent="0">
              <a:buNone/>
            </a:pPr>
            <a:r>
              <a:rPr lang="es-EC" sz="2000" dirty="0" smtClean="0"/>
              <a:t>CREAR UN </a:t>
            </a:r>
            <a:r>
              <a:rPr lang="es-ES" sz="2000" dirty="0" smtClean="0"/>
              <a:t>PROGRAMA RECREATIVO QUE AYUDE </a:t>
            </a:r>
            <a:r>
              <a:rPr lang="es-ES" sz="2000" dirty="0"/>
              <a:t>EN EL DESARROLLO DE LAS DESTREZAS </a:t>
            </a:r>
            <a:r>
              <a:rPr lang="es-ES" sz="2000" dirty="0" smtClean="0"/>
              <a:t>BÁSICAS,</a:t>
            </a:r>
            <a:r>
              <a:rPr lang="es-ES" sz="2000" b="1" dirty="0" smtClean="0"/>
              <a:t> </a:t>
            </a:r>
            <a:r>
              <a:rPr lang="es-ES" sz="2000" dirty="0"/>
              <a:t>EN LOS NIÑOS DE PRIMERO DE EDUCACIÓN BÁSICA, EN LA ESCUELA  MIXTA CRISTOBAL COLON DEL CANTON SALCEDO</a:t>
            </a:r>
            <a:r>
              <a:rPr lang="es-ES" sz="2000" dirty="0" smtClean="0"/>
              <a:t>.</a:t>
            </a:r>
            <a:endParaRPr lang="es-EC" sz="2000" dirty="0"/>
          </a:p>
          <a:p>
            <a:pPr marL="114300" indent="0">
              <a:buNone/>
            </a:pPr>
            <a:endParaRPr lang="es-EC" dirty="0" smtClean="0"/>
          </a:p>
          <a:p>
            <a:r>
              <a:rPr lang="es-EC" sz="2400" b="1" dirty="0" smtClean="0"/>
              <a:t>HIPOTESIS NULA</a:t>
            </a:r>
          </a:p>
          <a:p>
            <a:pPr marL="114300" indent="0">
              <a:buNone/>
            </a:pPr>
            <a:r>
              <a:rPr lang="es-ES" sz="2000" dirty="0" smtClean="0"/>
              <a:t>UN </a:t>
            </a:r>
            <a:r>
              <a:rPr lang="es-ES" sz="2000" dirty="0"/>
              <a:t>PROGRAMA </a:t>
            </a:r>
            <a:r>
              <a:rPr lang="es-ES" sz="2000" dirty="0" smtClean="0"/>
              <a:t>RECREATIVO QUE NO INCIDA  </a:t>
            </a:r>
            <a:r>
              <a:rPr lang="es-ES" sz="2000" dirty="0"/>
              <a:t>EN EL DESARROLLO DE LAS DESTREZAS </a:t>
            </a:r>
            <a:r>
              <a:rPr lang="es-ES" sz="2000" dirty="0" smtClean="0"/>
              <a:t>BÁSICAS</a:t>
            </a:r>
            <a:r>
              <a:rPr lang="es-ES" sz="2000" dirty="0"/>
              <a:t> , EN LA ESCUELA  MIXTA CRISTOBAL COLON DEL CANTON SALCEDO</a:t>
            </a:r>
            <a:endParaRPr lang="es-EC" sz="2000" dirty="0" smtClean="0"/>
          </a:p>
        </p:txBody>
      </p:sp>
      <p:pic>
        <p:nvPicPr>
          <p:cNvPr id="1026" name="Picture 2" descr="http://4.bp.blogspot.com/-SL80i8uWem0/T48o8e6Jg-I/AAAAAAAAAAM/IKuVY_bvXR8/s1600/recreacion+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717032"/>
            <a:ext cx="7704856"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39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3"/>
          </a:solidFill>
        </p:spPr>
        <p:txBody>
          <a:bodyPr/>
          <a:lstStyle/>
          <a:p>
            <a:r>
              <a:rPr lang="es-EC" sz="3200" b="1" dirty="0">
                <a:solidFill>
                  <a:schemeClr val="bg1"/>
                </a:solidFill>
              </a:rPr>
              <a:t>OPERACIONALIZACIÓN DE LAS VARIABLES</a:t>
            </a:r>
            <a:endParaRPr lang="es-EC" sz="3200" dirty="0">
              <a:solidFill>
                <a:schemeClr val="bg1"/>
              </a:solidFill>
            </a:endParaRPr>
          </a:p>
        </p:txBody>
      </p:sp>
      <p:sp>
        <p:nvSpPr>
          <p:cNvPr id="3" name="2 Marcador de contenido"/>
          <p:cNvSpPr>
            <a:spLocks noGrp="1"/>
          </p:cNvSpPr>
          <p:nvPr>
            <p:ph idx="1"/>
          </p:nvPr>
        </p:nvSpPr>
        <p:spPr/>
        <p:txBody>
          <a:bodyPr/>
          <a:lstStyle/>
          <a:p>
            <a:endParaRPr lang="es-EC" dirty="0" smtClean="0"/>
          </a:p>
          <a:p>
            <a:endParaRPr lang="es-EC" dirty="0"/>
          </a:p>
          <a:p>
            <a:pPr marL="114300" indent="0">
              <a:buNone/>
            </a:pPr>
            <a:r>
              <a:rPr lang="es-EC" b="1" dirty="0" smtClean="0"/>
              <a:t>INDEPENDIENTE 			   DEPENDIENTE </a:t>
            </a:r>
            <a:endParaRPr lang="es-EC" b="1" dirty="0"/>
          </a:p>
        </p:txBody>
      </p:sp>
      <p:sp>
        <p:nvSpPr>
          <p:cNvPr id="4" name="3 Flecha abajo"/>
          <p:cNvSpPr/>
          <p:nvPr/>
        </p:nvSpPr>
        <p:spPr>
          <a:xfrm>
            <a:off x="1475656" y="1412776"/>
            <a:ext cx="57606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Flecha abajo"/>
          <p:cNvSpPr/>
          <p:nvPr/>
        </p:nvSpPr>
        <p:spPr>
          <a:xfrm>
            <a:off x="5652120" y="1412776"/>
            <a:ext cx="648072"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6 Elipse"/>
          <p:cNvSpPr/>
          <p:nvPr/>
        </p:nvSpPr>
        <p:spPr>
          <a:xfrm>
            <a:off x="431540" y="2852936"/>
            <a:ext cx="266429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dirty="0" smtClean="0">
                <a:solidFill>
                  <a:schemeClr val="tx1"/>
                </a:solidFill>
              </a:rPr>
              <a:t>La Recreación</a:t>
            </a:r>
          </a:p>
        </p:txBody>
      </p:sp>
      <p:sp>
        <p:nvSpPr>
          <p:cNvPr id="8" name="7 Elipse"/>
          <p:cNvSpPr/>
          <p:nvPr/>
        </p:nvSpPr>
        <p:spPr>
          <a:xfrm>
            <a:off x="4644008" y="2852936"/>
            <a:ext cx="2664296" cy="14401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dirty="0" smtClean="0">
                <a:solidFill>
                  <a:schemeClr val="tx1"/>
                </a:solidFill>
              </a:rPr>
              <a:t>Destrezas motrices básicas </a:t>
            </a:r>
            <a:endParaRPr lang="es-EC" sz="2400" dirty="0">
              <a:solidFill>
                <a:schemeClr val="tx1"/>
              </a:solidFill>
            </a:endParaRPr>
          </a:p>
        </p:txBody>
      </p:sp>
      <p:sp>
        <p:nvSpPr>
          <p:cNvPr id="9" name="8 Hexágono"/>
          <p:cNvSpPr/>
          <p:nvPr/>
        </p:nvSpPr>
        <p:spPr>
          <a:xfrm>
            <a:off x="269522" y="4437112"/>
            <a:ext cx="2988332" cy="216024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S</a:t>
            </a:r>
            <a:r>
              <a:rPr lang="es-ES" dirty="0">
                <a:solidFill>
                  <a:schemeClr val="tx1"/>
                </a:solidFill>
              </a:rPr>
              <a:t>on todas aquellas actividades  que proporcionan  descanso, diversión, relajación, participación social  en condición voluntaria</a:t>
            </a:r>
            <a:endParaRPr lang="es-EC" dirty="0">
              <a:solidFill>
                <a:schemeClr val="tx1"/>
              </a:solidFill>
            </a:endParaRPr>
          </a:p>
        </p:txBody>
      </p:sp>
      <p:sp>
        <p:nvSpPr>
          <p:cNvPr id="10" name="9 Hexágono"/>
          <p:cNvSpPr/>
          <p:nvPr/>
        </p:nvSpPr>
        <p:spPr>
          <a:xfrm>
            <a:off x="4481990" y="4437112"/>
            <a:ext cx="2988332" cy="216024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solidFill>
                  <a:schemeClr val="tx1"/>
                </a:solidFill>
              </a:rPr>
              <a:t>Son las capacidades para coordinar los movimientos de las extremidades y/o segmentos del cuerpo para alcanzar una meta específica</a:t>
            </a:r>
            <a:r>
              <a:rPr lang="es-EC" dirty="0"/>
              <a:t>.</a:t>
            </a:r>
          </a:p>
        </p:txBody>
      </p:sp>
    </p:spTree>
    <p:extLst>
      <p:ext uri="{BB962C8B-B14F-4D97-AF65-F5344CB8AC3E}">
        <p14:creationId xmlns:p14="http://schemas.microsoft.com/office/powerpoint/2010/main" val="3127893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sz="2400" dirty="0" smtClean="0"/>
              <a:t>MARCO TEORICO </a:t>
            </a:r>
            <a:endParaRPr lang="es-EC" sz="2400" dirty="0"/>
          </a:p>
        </p:txBody>
      </p:sp>
      <p:sp>
        <p:nvSpPr>
          <p:cNvPr id="3" name="2 Marcador de contenido"/>
          <p:cNvSpPr>
            <a:spLocks noGrp="1"/>
          </p:cNvSpPr>
          <p:nvPr>
            <p:ph idx="1"/>
          </p:nvPr>
        </p:nvSpPr>
        <p:spPr>
          <a:xfrm>
            <a:off x="457200" y="1600200"/>
            <a:ext cx="5338936" cy="2908920"/>
          </a:xfrm>
        </p:spPr>
        <p:txBody>
          <a:bodyPr>
            <a:normAutofit fontScale="85000" lnSpcReduction="20000"/>
          </a:bodyPr>
          <a:lstStyle/>
          <a:p>
            <a:pPr marL="114300" lvl="0" indent="0">
              <a:buNone/>
            </a:pPr>
            <a:r>
              <a:rPr lang="es-ES" dirty="0" smtClean="0">
                <a:solidFill>
                  <a:srgbClr val="FF0000"/>
                </a:solidFill>
              </a:rPr>
              <a:t>LA RECREACION </a:t>
            </a:r>
          </a:p>
          <a:p>
            <a:pPr lvl="0"/>
            <a:r>
              <a:rPr lang="es-ES" dirty="0" smtClean="0"/>
              <a:t>Se </a:t>
            </a:r>
            <a:r>
              <a:rPr lang="es-ES" dirty="0"/>
              <a:t>percibe como una actividad que se desarrolla bajo ciertas condiciones o con ciertas motivaciones.</a:t>
            </a:r>
            <a:endParaRPr lang="es-EC" dirty="0"/>
          </a:p>
          <a:p>
            <a:pPr lvl="0"/>
            <a:r>
              <a:rPr lang="es-ES" dirty="0"/>
              <a:t>Se enfoca como un proceso o una manera de ser que sucede dentro de ser humano, cuando usted se involucra en actividades y tiene una expectaciones (espera que suceda algo de esa actividad)</a:t>
            </a:r>
            <a:endParaRPr lang="es-EC" dirty="0"/>
          </a:p>
          <a:p>
            <a:pPr lvl="0"/>
            <a:r>
              <a:rPr lang="es-ES" dirty="0"/>
              <a:t>Se proyecta como una institución social, unos conocimientos fundamentales o una profesión.</a:t>
            </a:r>
            <a:endParaRPr lang="es-EC" dirty="0"/>
          </a:p>
          <a:p>
            <a:endParaRPr lang="es-EC" dirty="0"/>
          </a:p>
        </p:txBody>
      </p:sp>
      <p:pic>
        <p:nvPicPr>
          <p:cNvPr id="3074" name="Picture 2" descr="http://3.bp.blogspot.com/-WWKUCMIqwSk/UJhuRDsY4yI/AAAAAAAAAIE/7VueZnPkQPw/s1600/mas-espacios-para-la-recreacio_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437112"/>
            <a:ext cx="5454774" cy="207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43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706090"/>
          </a:xfrm>
        </p:spPr>
        <p:txBody>
          <a:bodyPr/>
          <a:lstStyle/>
          <a:p>
            <a:pPr algn="ctr"/>
            <a:r>
              <a:rPr lang="es-EC" sz="4000" dirty="0" smtClean="0">
                <a:solidFill>
                  <a:schemeClr val="tx1"/>
                </a:solidFill>
              </a:rPr>
              <a:t>Destrezas </a:t>
            </a:r>
            <a:r>
              <a:rPr lang="es-EC" sz="4000" dirty="0">
                <a:solidFill>
                  <a:schemeClr val="tx1"/>
                </a:solidFill>
              </a:rPr>
              <a:t>motrices básicas </a:t>
            </a:r>
            <a:endParaRPr lang="es-EC" dirty="0">
              <a:solidFill>
                <a:schemeClr val="tx1"/>
              </a:solidFill>
            </a:endParaRPr>
          </a:p>
        </p:txBody>
      </p:sp>
      <p:sp>
        <p:nvSpPr>
          <p:cNvPr id="3" name="2 Marcador de contenido"/>
          <p:cNvSpPr>
            <a:spLocks noGrp="1"/>
          </p:cNvSpPr>
          <p:nvPr>
            <p:ph idx="1"/>
          </p:nvPr>
        </p:nvSpPr>
        <p:spPr>
          <a:solidFill>
            <a:schemeClr val="bg2">
              <a:lumMod val="90000"/>
            </a:schemeClr>
          </a:solidFill>
        </p:spPr>
        <p:txBody>
          <a:bodyPr>
            <a:normAutofit fontScale="92500"/>
          </a:bodyPr>
          <a:lstStyle/>
          <a:p>
            <a:r>
              <a:rPr lang="es-EC" dirty="0"/>
              <a:t>Es la capacidad para coordinar los movimientos de las extremidades y/o segmentos del cuerpo para alcanzar una meta específica este comportamiento requiere de actividades  sensoriales, cognitivas y motoras e enfatiza en el componente motor.</a:t>
            </a:r>
          </a:p>
          <a:p>
            <a:r>
              <a:rPr lang="es-ES" dirty="0"/>
              <a:t>Es la disposición para ejecutar la acción con rapidez y calidad resolviendo de una manera creadora cualquier problema o situación que surja.  Es la aplicación en la práctica de los conocimientos interiorizados con la calidad y rapidez requerida, proyectando inventivas o iniciativas que aseguran la creatividad en las acciones motrices para dar solución a las diferentes situaciones imprevistas que puedan aparecer súbitamente. Es la materialización del talento individual.</a:t>
            </a:r>
            <a:endParaRPr lang="es-EC" dirty="0"/>
          </a:p>
          <a:p>
            <a:r>
              <a:rPr lang="es-ES" dirty="0"/>
              <a:t>La destreza es la habilidad que se tiene para realizar correctamente algo. No se trata habitualmente de una pericia innata, sino que normalmente es adquirida.</a:t>
            </a:r>
            <a:endParaRPr lang="es-EC" dirty="0"/>
          </a:p>
          <a:p>
            <a:endParaRPr lang="es-EC" dirty="0"/>
          </a:p>
        </p:txBody>
      </p:sp>
    </p:spTree>
    <p:extLst>
      <p:ext uri="{BB962C8B-B14F-4D97-AF65-F5344CB8AC3E}">
        <p14:creationId xmlns:p14="http://schemas.microsoft.com/office/powerpoint/2010/main" val="9117964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210</TotalTime>
  <Words>2656</Words>
  <Application>Microsoft Office PowerPoint</Application>
  <PresentationFormat>Presentación en pantalla (4:3)</PresentationFormat>
  <Paragraphs>501</Paragraphs>
  <Slides>51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51</vt:i4>
      </vt:variant>
    </vt:vector>
  </HeadingPairs>
  <TitlesOfParts>
    <vt:vector size="56" baseType="lpstr">
      <vt:lpstr>Arial</vt:lpstr>
      <vt:lpstr>Calibri</vt:lpstr>
      <vt:lpstr>Cambria</vt:lpstr>
      <vt:lpstr>Times New Roman</vt:lpstr>
      <vt:lpstr>Adyacencia</vt:lpstr>
      <vt:lpstr>Presentación de PowerPoint</vt:lpstr>
      <vt:lpstr>Problema  de la Investigación</vt:lpstr>
      <vt:lpstr>  Pregunta de la investigación ¿La falta de un programa recreativo incide en el desarrollo de las destrezas básicas los niños de primero de educación básica?  Justificación La propuesta de un programa recreativo en de la Escuela  Mixta Cristóbal Colon del Cantón Salcedo, es necesario para fortalecer el desarrollo de las destrezas básicas en los niños de cuatro a cinco años, ya que al dar una valoración sobre su motricidad, se puede establecer estrategias recreativas para desarrollar las destrezas básicas </vt:lpstr>
      <vt:lpstr>OBJETIVO GENERAL </vt:lpstr>
      <vt:lpstr>OBJETIVOS ESPECÍFICOS  </vt:lpstr>
      <vt:lpstr>HIPOTESIS DE LA INVESTIGACION </vt:lpstr>
      <vt:lpstr>OPERACIONALIZACIÓN DE LAS VARIABLES</vt:lpstr>
      <vt:lpstr>MARCO TEORICO </vt:lpstr>
      <vt:lpstr>Destrezas motrices básicas </vt:lpstr>
      <vt:lpstr>Presentación de PowerPoint</vt:lpstr>
      <vt:lpstr>ANALISIS DE RESULTADOS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PROPUESTA ALTERNATIVA </vt:lpstr>
      <vt:lpstr>Presentación de PowerPoint</vt:lpstr>
      <vt:lpstr>Presentación de PowerPoint</vt:lpstr>
      <vt:lpstr>CONCLUCIONES</vt:lpstr>
      <vt:lpstr>Presentación de PowerPoint</vt:lpstr>
      <vt:lpstr>Presentación de PowerPoint</vt:lpstr>
      <vt:lpstr>RECOMENDACIONES </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PERSONAL-PC</dc:creator>
  <cp:lastModifiedBy>MSc Orlando Carrasco</cp:lastModifiedBy>
  <cp:revision>27</cp:revision>
  <dcterms:created xsi:type="dcterms:W3CDTF">2016-01-15T13:23:16Z</dcterms:created>
  <dcterms:modified xsi:type="dcterms:W3CDTF">2016-01-18T17:48:51Z</dcterms:modified>
</cp:coreProperties>
</file>