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9">
  <p:sldMasterIdLst>
    <p:sldMasterId id="2147483648" r:id="rId1"/>
  </p:sldMasterIdLst>
  <p:notesMasterIdLst>
    <p:notesMasterId r:id="rId21"/>
  </p:notesMasterIdLst>
  <p:sldIdLst>
    <p:sldId id="256" r:id="rId2"/>
    <p:sldId id="301" r:id="rId3"/>
    <p:sldId id="309" r:id="rId4"/>
    <p:sldId id="302" r:id="rId5"/>
    <p:sldId id="303" r:id="rId6"/>
    <p:sldId id="305" r:id="rId7"/>
    <p:sldId id="319" r:id="rId8"/>
    <p:sldId id="299" r:id="rId9"/>
    <p:sldId id="316" r:id="rId10"/>
    <p:sldId id="317" r:id="rId11"/>
    <p:sldId id="321" r:id="rId12"/>
    <p:sldId id="307" r:id="rId13"/>
    <p:sldId id="322" r:id="rId14"/>
    <p:sldId id="308" r:id="rId15"/>
    <p:sldId id="324" r:id="rId16"/>
    <p:sldId id="325" r:id="rId17"/>
    <p:sldId id="313" r:id="rId18"/>
    <p:sldId id="312" r:id="rId19"/>
    <p:sldId id="311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88968" autoAdjust="0"/>
  </p:normalViewPr>
  <p:slideViewPr>
    <p:cSldViewPr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Procedencia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Hoja1!$A$18:$A$24</c:f>
              <c:strCache>
                <c:ptCount val="7"/>
                <c:pt idx="0">
                  <c:v>Quito</c:v>
                </c:pt>
                <c:pt idx="1">
                  <c:v>Ambato</c:v>
                </c:pt>
                <c:pt idx="2">
                  <c:v>Guayaquil</c:v>
                </c:pt>
                <c:pt idx="3">
                  <c:v>El Tena</c:v>
                </c:pt>
                <c:pt idx="4">
                  <c:v>Riobamba</c:v>
                </c:pt>
                <c:pt idx="5">
                  <c:v>Guaranda</c:v>
                </c:pt>
                <c:pt idx="6">
                  <c:v>Otra</c:v>
                </c:pt>
              </c:strCache>
            </c:strRef>
          </c:cat>
          <c:val>
            <c:numRef>
              <c:f>Hoja1!$B$18:$B$24</c:f>
              <c:numCache>
                <c:formatCode>General</c:formatCode>
                <c:ptCount val="7"/>
                <c:pt idx="0">
                  <c:v>116</c:v>
                </c:pt>
                <c:pt idx="1">
                  <c:v>86</c:v>
                </c:pt>
                <c:pt idx="2">
                  <c:v>76</c:v>
                </c:pt>
                <c:pt idx="3">
                  <c:v>66</c:v>
                </c:pt>
                <c:pt idx="4">
                  <c:v>20</c:v>
                </c:pt>
                <c:pt idx="5">
                  <c:v>15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975680"/>
        <c:axId val="35250176"/>
        <c:axId val="0"/>
      </c:bar3DChart>
      <c:catAx>
        <c:axId val="35975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5250176"/>
        <c:crosses val="autoZero"/>
        <c:auto val="1"/>
        <c:lblAlgn val="ctr"/>
        <c:lblOffset val="100"/>
        <c:noMultiLvlLbl val="0"/>
      </c:catAx>
      <c:valAx>
        <c:axId val="35250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7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Interés turístico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Hoja1!$A$126:$A$134</c:f>
              <c:strCache>
                <c:ptCount val="9"/>
                <c:pt idx="0">
                  <c:v>Naturaleza</c:v>
                </c:pt>
                <c:pt idx="1">
                  <c:v>Aventura</c:v>
                </c:pt>
                <c:pt idx="2">
                  <c:v>Comunitario</c:v>
                </c:pt>
                <c:pt idx="3">
                  <c:v>Cultura</c:v>
                </c:pt>
                <c:pt idx="4">
                  <c:v>Andinismo</c:v>
                </c:pt>
                <c:pt idx="5">
                  <c:v>Gastronomía</c:v>
                </c:pt>
                <c:pt idx="6">
                  <c:v>Salud</c:v>
                </c:pt>
                <c:pt idx="7">
                  <c:v>Religión</c:v>
                </c:pt>
                <c:pt idx="8">
                  <c:v>Otro</c:v>
                </c:pt>
              </c:strCache>
            </c:strRef>
          </c:cat>
          <c:val>
            <c:numRef>
              <c:f>Hoja1!$B$126:$B$134</c:f>
              <c:numCache>
                <c:formatCode>General</c:formatCode>
                <c:ptCount val="9"/>
                <c:pt idx="0">
                  <c:v>136</c:v>
                </c:pt>
                <c:pt idx="1">
                  <c:v>66</c:v>
                </c:pt>
                <c:pt idx="2">
                  <c:v>60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  <c:pt idx="6">
                  <c:v>15</c:v>
                </c:pt>
                <c:pt idx="7">
                  <c:v>10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978240"/>
        <c:axId val="35252480"/>
        <c:axId val="0"/>
      </c:bar3DChart>
      <c:catAx>
        <c:axId val="35978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35252480"/>
        <c:crosses val="autoZero"/>
        <c:auto val="1"/>
        <c:lblAlgn val="ctr"/>
        <c:lblOffset val="100"/>
        <c:noMultiLvlLbl val="0"/>
      </c:catAx>
      <c:valAx>
        <c:axId val="35252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97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F63AC-733B-4A29-92CA-6CBCBE42255D}" type="datetimeFigureOut">
              <a:rPr lang="es-ES_tradnl" smtClean="0"/>
              <a:t>28/03/2016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5E4C1-82B9-4435-8ECA-254EA678698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922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80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32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84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17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02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17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14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93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58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25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6104-A55A-4C9C-868E-5467505669FA}" type="datetimeFigureOut">
              <a:rPr lang="es-EC" smtClean="0"/>
              <a:t>28/03/2016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48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3 Imagen" descr="Dibujo 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23968"/>
            <a:ext cx="9144000" cy="65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81088" y="1962150"/>
            <a:ext cx="80629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188"/>
            <a:r>
              <a:rPr lang="es-EC" sz="3200" b="1" dirty="0"/>
              <a:t>PROYECTO DE INVESTIGACIÓN PARA EL APROVECHAMIENTO DE LOS ATRACTIVOS TURÍSTICOS  CULTURALES DE LA PARROQUIA TABACUNDO, CANTÓN PEDRO MONCAYO, PROVINCIA DE PICHINCHA</a:t>
            </a:r>
          </a:p>
          <a:p>
            <a:pPr marL="484188"/>
            <a:endParaRPr lang="es-ES" altLang="es-ES" sz="3000" b="1" dirty="0">
              <a:solidFill>
                <a:schemeClr val="tx2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49012" y="975107"/>
            <a:ext cx="8062912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endParaRPr lang="es-ES" alt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361692" y="3573016"/>
            <a:ext cx="66974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AUTOR</a:t>
            </a:r>
            <a:r>
              <a:rPr lang="es-MX" dirty="0"/>
              <a:t>: Eduardo Luis Sánchez Corrales.</a:t>
            </a:r>
            <a:endParaRPr lang="es-EC" dirty="0"/>
          </a:p>
          <a:p>
            <a:pPr algn="just"/>
            <a:r>
              <a:rPr lang="es-MX" b="1" dirty="0"/>
              <a:t>DIRECTOR: </a:t>
            </a:r>
            <a:r>
              <a:rPr lang="es-MX" b="1" dirty="0" smtClean="0"/>
              <a:t>Gustavo Paladines</a:t>
            </a:r>
            <a:endParaRPr lang="es-EC" dirty="0"/>
          </a:p>
          <a:p>
            <a:endParaRPr lang="es-EC" dirty="0">
              <a:effectLst/>
            </a:endParaRPr>
          </a:p>
        </p:txBody>
      </p:sp>
      <p:pic>
        <p:nvPicPr>
          <p:cNvPr id="9" name="Imagen 1" descr="logotipo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23968"/>
            <a:ext cx="47879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613214" y="1159877"/>
            <a:ext cx="706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TRABAJO PREVIO </a:t>
            </a:r>
            <a:r>
              <a:rPr lang="es-EC" dirty="0"/>
              <a:t>A LA OBTENCIÓN DEL TÍTULO DE INGENIERÍA EN ADMINISTRACIÓN TURÍSTICA Y HOTELERA</a:t>
            </a:r>
          </a:p>
        </p:txBody>
      </p:sp>
    </p:spTree>
    <p:extLst>
      <p:ext uri="{BB962C8B-B14F-4D97-AF65-F5344CB8AC3E}">
        <p14:creationId xmlns:p14="http://schemas.microsoft.com/office/powerpoint/2010/main" val="10659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78803"/>
              </p:ext>
            </p:extLst>
          </p:nvPr>
        </p:nvGraphicFramePr>
        <p:xfrm>
          <a:off x="1619672" y="836712"/>
          <a:ext cx="6898051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5906"/>
                <a:gridCol w="1833502"/>
                <a:gridCol w="1688643"/>
              </a:tblGrid>
              <a:tr h="86995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2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Naturaleza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35,53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Aventura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0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Comunitario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78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Cultura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10,53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79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Andinismo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7,89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19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Gastronomía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5,26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20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Salud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3,95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6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Religión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2,63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Otro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12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4078659273"/>
              </p:ext>
            </p:extLst>
          </p:nvPr>
        </p:nvGraphicFramePr>
        <p:xfrm>
          <a:off x="104360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292080" y="3284984"/>
            <a:ext cx="3456384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Deduce que 35.53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% se inclina por actividades relacionadas con la naturaleza, el 17.11% por un turismo de aventura mientras que el 15.79% por un turismo comunitario, asimismo 10,53% decidió optar por el ítem cultura, de igual manera el 7,89% escogió la opción del andinismo, el 5,26 eligió la opción de la gastronomía, el 3,95% dijo acudir a la parroquia por necesidades de salud, el 2,63% decidió inclinarse por la religión, mientras que el restante 1,32% escogió la opción otros. </a:t>
            </a:r>
          </a:p>
        </p:txBody>
      </p:sp>
    </p:spTree>
    <p:extLst>
      <p:ext uri="{BB962C8B-B14F-4D97-AF65-F5344CB8AC3E}">
        <p14:creationId xmlns:p14="http://schemas.microsoft.com/office/powerpoint/2010/main" val="27459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37099" y="908720"/>
                <a:ext cx="8856984" cy="5433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El tamaño de la muestra se define a partir del último dato registrado de turistas a la parroquia de </a:t>
                </a:r>
                <a:r>
                  <a:rPr lang="es-EC" dirty="0" err="1"/>
                  <a:t>Tabacundo</a:t>
                </a:r>
                <a:r>
                  <a:rPr lang="es-EC" dirty="0"/>
                  <a:t>, que es en el año 2014, aplicando la ecuación: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  <m:r>
                            <a:rPr lang="es-EC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− 1</m:t>
                              </m:r>
                            </m:e>
                          </m:d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Dónde:</a:t>
                </a:r>
              </a:p>
              <a:p>
                <a:r>
                  <a:rPr lang="es-EC" dirty="0"/>
                  <a:t>N = Es el tamaño de la población 168.499</a:t>
                </a:r>
              </a:p>
              <a:p>
                <a:r>
                  <a:rPr lang="es-EC" dirty="0"/>
                  <a:t>S = La desviación estándar será de 0.5. </a:t>
                </a:r>
              </a:p>
              <a:p>
                <a:r>
                  <a:rPr lang="es-EC" dirty="0"/>
                  <a:t>Z = Expresa el nivel de confianza que será de 95%, lo que en la tabla Z equivale a 1.959963985 a nivel práctico 1.96. </a:t>
                </a:r>
              </a:p>
              <a:p>
                <a:r>
                  <a:rPr lang="es-EC" dirty="0"/>
                  <a:t>E = Representa el error </a:t>
                </a:r>
                <a:r>
                  <a:rPr lang="es-EC" dirty="0" err="1"/>
                  <a:t>muestral</a:t>
                </a:r>
                <a:r>
                  <a:rPr lang="es-EC" dirty="0"/>
                  <a:t>, aplicándose 5%, es decir 0.05. </a:t>
                </a:r>
              </a:p>
              <a:p>
                <a:r>
                  <a:rPr lang="es-EC" dirty="0"/>
                  <a:t>n= Será el tamaño de la muestra, es decir el número de personas a quién se aplicará la encuesta.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168.499×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168.499−1</m:t>
                              </m:r>
                            </m:e>
                          </m:d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161.826,44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422,1804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=383</m:t>
                      </m:r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	El total de personas a ser encuestadas es de 383.</a:t>
                </a:r>
              </a:p>
              <a:p>
                <a:r>
                  <a:rPr lang="es-EC" dirty="0"/>
                  <a:t> </a:t>
                </a: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9" y="908720"/>
                <a:ext cx="8856984" cy="5433090"/>
              </a:xfrm>
              <a:prstGeom prst="rect">
                <a:avLst/>
              </a:prstGeom>
              <a:blipFill rotWithShape="1">
                <a:blip r:embed="rId2"/>
                <a:stretch>
                  <a:fillRect l="-551" t="-56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C" sz="2000" b="1" dirty="0" smtClean="0"/>
              <a:t>DETERMINACIÓN DE LA MUESTRA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9321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43808" y="1257400"/>
            <a:ext cx="4608512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 PROPUESTA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95936" y="3861048"/>
            <a:ext cx="3456384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PLAN DE APROVECHAMIENTO DE LOS ATRACTIVOS CULTURALES PARA IMPULSAR EL TURISMO EN LA PARROQUIA TABACUNDO.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78245" y="3163619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TEMA</a:t>
            </a:r>
            <a:endParaRPr lang="es-EC" dirty="0"/>
          </a:p>
        </p:txBody>
      </p:sp>
      <p:cxnSp>
        <p:nvCxnSpPr>
          <p:cNvPr id="9" name="8 Conector angular"/>
          <p:cNvCxnSpPr>
            <a:stCxn id="2" idx="2"/>
          </p:cNvCxnSpPr>
          <p:nvPr/>
        </p:nvCxnSpPr>
        <p:spPr>
          <a:xfrm rot="5400000">
            <a:off x="3398588" y="1854748"/>
            <a:ext cx="1410720" cy="20882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>
            <a:stCxn id="4" idx="2"/>
            <a:endCxn id="3" idx="1"/>
          </p:cNvCxnSpPr>
          <p:nvPr/>
        </p:nvCxnSpPr>
        <p:spPr>
          <a:xfrm rot="16200000" flipH="1">
            <a:off x="2438426" y="3311649"/>
            <a:ext cx="985461" cy="212955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2800" b="1" dirty="0" smtClean="0"/>
              <a:t>CAPÍTULO III</a:t>
            </a:r>
            <a:br>
              <a:rPr lang="es-EC" sz="2800" b="1" dirty="0" smtClean="0"/>
            </a:br>
            <a:r>
              <a:rPr lang="es-EC" sz="2800" b="1" dirty="0" smtClean="0"/>
              <a:t>PROPUESTA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40927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SELECCIÓN DE ESTRATEGIAS</a:t>
            </a:r>
            <a:endParaRPr lang="es-EC" sz="3200" dirty="0"/>
          </a:p>
        </p:txBody>
      </p:sp>
      <p:sp>
        <p:nvSpPr>
          <p:cNvPr id="3" name="2 Rectángulo"/>
          <p:cNvSpPr/>
          <p:nvPr/>
        </p:nvSpPr>
        <p:spPr>
          <a:xfrm>
            <a:off x="1043608" y="2996952"/>
            <a:ext cx="777738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/>
              <a:t>Actualización de inventario de los recursos y atractivos </a:t>
            </a:r>
            <a:r>
              <a:rPr lang="es-MX" sz="2400" dirty="0" smtClean="0"/>
              <a:t>turísticos</a:t>
            </a:r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1043608" y="4149080"/>
            <a:ext cx="7776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/>
              <a:t>Promoción </a:t>
            </a:r>
            <a:r>
              <a:rPr lang="es-MX" sz="2400" dirty="0" smtClean="0"/>
              <a:t>Turística</a:t>
            </a:r>
            <a:endParaRPr lang="es-EC" sz="2400" dirty="0"/>
          </a:p>
        </p:txBody>
      </p:sp>
      <p:sp>
        <p:nvSpPr>
          <p:cNvPr id="5" name="4 Rectángulo"/>
          <p:cNvSpPr/>
          <p:nvPr/>
        </p:nvSpPr>
        <p:spPr>
          <a:xfrm>
            <a:off x="1043608" y="5085184"/>
            <a:ext cx="7776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/>
              <a:t>Diseño de circuito </a:t>
            </a:r>
            <a:r>
              <a:rPr lang="es-MX" sz="2400" dirty="0" smtClean="0"/>
              <a:t>turístico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1043608" y="1751023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En base a las estrategias  que se han planteado anteriormente en la matriz FODA, a continuación se seleccionará las tres estrategias más fiables que permitan alcanzar los objetivos planteados:</a:t>
            </a:r>
          </a:p>
        </p:txBody>
      </p:sp>
    </p:spTree>
    <p:extLst>
      <p:ext uri="{BB962C8B-B14F-4D97-AF65-F5344CB8AC3E}">
        <p14:creationId xmlns:p14="http://schemas.microsoft.com/office/powerpoint/2010/main" val="29443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2589" y="1947156"/>
            <a:ext cx="223224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Resultados Esperados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51189" y="1227076"/>
            <a:ext cx="3456384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Actualización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del registro de los recursos y atractivos turísticos de la zona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Categorización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de los recursos y atractivos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es-ES" sz="1200" dirty="0"/>
              <a:t>Utilizar las fichas de </a:t>
            </a:r>
            <a:r>
              <a:rPr lang="es-ES" sz="1200" dirty="0" err="1"/>
              <a:t>inventariación</a:t>
            </a:r>
            <a:r>
              <a:rPr lang="es-ES" sz="1200" dirty="0"/>
              <a:t>, conjuntamente con todas  las entidades y personas que deseen conocer el patrimonio turístico.</a:t>
            </a:r>
            <a:endParaRPr lang="es-EC" sz="1200" dirty="0"/>
          </a:p>
          <a:p>
            <a:pPr algn="ctr"/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3645024"/>
            <a:ext cx="23042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Actividades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12944" y="3356992"/>
            <a:ext cx="3456384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el levantamiento y actualización de fichas de inventario de recursos y atractivos turísticos de la parroquia de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dirty="0" smtClean="0"/>
              <a:t>.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es-MX" sz="1200" dirty="0">
                <a:latin typeface="Arial" pitchFamily="34" charset="0"/>
                <a:cs typeface="Arial" pitchFamily="34" charset="0"/>
              </a:rPr>
              <a:t>Identificación de cada uno de los recursos turísticos culturales para ampliar el inventario actual. </a:t>
            </a: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5625244"/>
            <a:ext cx="23762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Tareas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88775" y="5049180"/>
            <a:ext cx="3456384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Aplicación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de fichas de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inventario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Realizar un listado de todo lo que admite un aprovechamiento </a:t>
            </a:r>
            <a:r>
              <a:rPr lang="es-EC" sz="1200" dirty="0" smtClean="0"/>
              <a:t>turístico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Organizar el listado a través del llenado de fichas de </a:t>
            </a:r>
            <a:r>
              <a:rPr lang="es-EC" sz="1200" dirty="0" smtClean="0"/>
              <a:t>Inventario  </a:t>
            </a:r>
            <a:r>
              <a:rPr lang="es-EC" sz="1200" dirty="0"/>
              <a:t>de </a:t>
            </a:r>
            <a:r>
              <a:rPr lang="es-BO" sz="1200" dirty="0"/>
              <a:t>recursos y atractivos</a:t>
            </a:r>
            <a:r>
              <a:rPr lang="es-EC" sz="1200" dirty="0"/>
              <a:t> </a:t>
            </a:r>
            <a:r>
              <a:rPr lang="es-EC" sz="1200" dirty="0" smtClean="0"/>
              <a:t>turísticos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es-MX" sz="1200" dirty="0"/>
              <a:t>Localizar cada uno de los </a:t>
            </a:r>
            <a:r>
              <a:rPr lang="es-BO" sz="1200" dirty="0"/>
              <a:t>recursos y atractivos</a:t>
            </a:r>
            <a:r>
              <a:rPr lang="es-MX" sz="1200" dirty="0"/>
              <a:t> en un mapa de la parroquia de </a:t>
            </a:r>
            <a:r>
              <a:rPr lang="es-MX" sz="1200" dirty="0" err="1"/>
              <a:t>Tabacundo</a:t>
            </a:r>
            <a:endParaRPr lang="es-EC" sz="1200" dirty="0"/>
          </a:p>
          <a:p>
            <a:pPr marL="171450" indent="-171450" algn="just">
              <a:buFont typeface="Wingdings" pitchFamily="2" charset="2"/>
              <a:buChar char="Ø"/>
            </a:pPr>
            <a:endParaRPr lang="es-EC" sz="1200" dirty="0" smtClean="0"/>
          </a:p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curvada hacia arriba"/>
          <p:cNvSpPr/>
          <p:nvPr/>
        </p:nvSpPr>
        <p:spPr>
          <a:xfrm>
            <a:off x="2878767" y="2049757"/>
            <a:ext cx="2448272" cy="401455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Flecha curvada hacia arriba"/>
          <p:cNvSpPr/>
          <p:nvPr/>
        </p:nvSpPr>
        <p:spPr>
          <a:xfrm>
            <a:off x="2912690" y="3713423"/>
            <a:ext cx="2448272" cy="52156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11 Flecha curvada hacia arriba"/>
          <p:cNvSpPr/>
          <p:nvPr/>
        </p:nvSpPr>
        <p:spPr>
          <a:xfrm>
            <a:off x="3014851" y="5697252"/>
            <a:ext cx="2376264" cy="43204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1560" y="332656"/>
            <a:ext cx="819601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/>
              <a:t>Actualización de inventario de los recursos y atractivos </a:t>
            </a:r>
            <a:r>
              <a:rPr lang="es-MX" sz="2400" dirty="0" smtClean="0"/>
              <a:t>turísticos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300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2589" y="1947156"/>
            <a:ext cx="223224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Resultados Esperados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60962" y="1645997"/>
            <a:ext cx="3456384" cy="12089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 algn="ctr">
              <a:buFont typeface="Wingdings" panose="05000000000000000000" pitchFamily="2" charset="2"/>
              <a:buChar char="Ø"/>
            </a:pPr>
            <a:r>
              <a:rPr lang="es-ES" sz="1200" dirty="0"/>
              <a:t>Informar a turistas nacionales y extranjeros sobre los </a:t>
            </a:r>
            <a:r>
              <a:rPr lang="es-BO" sz="1200" dirty="0"/>
              <a:t>recursos y atractivos</a:t>
            </a:r>
            <a:r>
              <a:rPr lang="es-ES" sz="1200" dirty="0"/>
              <a:t> turísticos culturales de la Parroquia de </a:t>
            </a:r>
            <a:r>
              <a:rPr lang="es-ES" sz="1200" dirty="0" err="1"/>
              <a:t>Tabacundo</a:t>
            </a:r>
            <a:r>
              <a:rPr lang="es-ES" sz="1200" dirty="0"/>
              <a:t>.</a:t>
            </a:r>
            <a:endParaRPr lang="es-EC" sz="1200" dirty="0"/>
          </a:p>
          <a:p>
            <a:pPr algn="ctr"/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3645024"/>
            <a:ext cx="23042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Tareas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5344187" y="3356635"/>
            <a:ext cx="3456384" cy="10804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es-EC" sz="1200" dirty="0"/>
              <a:t>Diseñar guion de la cuña radial para la parroquia </a:t>
            </a:r>
            <a:r>
              <a:rPr lang="es-EC" sz="1200" dirty="0" err="1"/>
              <a:t>Tabacundo</a:t>
            </a:r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36391" y="4942364"/>
            <a:ext cx="23762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Spot publicitario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5351188" y="4834093"/>
            <a:ext cx="345638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MX" sz="1200" dirty="0"/>
              <a:t>Informar sobre los atractivos culturales  de </a:t>
            </a:r>
            <a:r>
              <a:rPr lang="es-MX" sz="1200" dirty="0" err="1"/>
              <a:t>Tabacundo</a:t>
            </a:r>
            <a:r>
              <a:rPr lang="es-MX" sz="1200" dirty="0"/>
              <a:t> como una opción para visitar.</a:t>
            </a:r>
            <a:endParaRPr lang="es-EC" sz="12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MX" sz="1200" dirty="0"/>
              <a:t>Exponer un mensaje claro, breve y fácil de recordar sobre sus atractivos </a:t>
            </a:r>
            <a:endParaRPr lang="es-EC" sz="12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s-MX" sz="1200" dirty="0"/>
              <a:t>Usar un lenguaje claro y directo</a:t>
            </a:r>
            <a:endParaRPr lang="es-EC" sz="1200" dirty="0"/>
          </a:p>
        </p:txBody>
      </p:sp>
      <p:sp>
        <p:nvSpPr>
          <p:cNvPr id="9" name="8 Flecha curvada hacia arriba"/>
          <p:cNvSpPr/>
          <p:nvPr/>
        </p:nvSpPr>
        <p:spPr>
          <a:xfrm>
            <a:off x="2878767" y="2049757"/>
            <a:ext cx="2448272" cy="401455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Flecha curvada hacia arriba"/>
          <p:cNvSpPr/>
          <p:nvPr/>
        </p:nvSpPr>
        <p:spPr>
          <a:xfrm>
            <a:off x="2912690" y="3713423"/>
            <a:ext cx="2448272" cy="52156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11 Flecha curvada hacia arriba"/>
          <p:cNvSpPr/>
          <p:nvPr/>
        </p:nvSpPr>
        <p:spPr>
          <a:xfrm>
            <a:off x="3012655" y="5055316"/>
            <a:ext cx="2376264" cy="43204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92589" y="404664"/>
            <a:ext cx="821498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/>
              <a:t>Promoción </a:t>
            </a:r>
            <a:r>
              <a:rPr lang="es-MX" sz="2400" dirty="0" smtClean="0"/>
              <a:t>Turística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570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797729"/>
            <a:ext cx="223224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Resultados Esperados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60962" y="1643669"/>
            <a:ext cx="3456384" cy="972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200" dirty="0"/>
              <a:t>A partir de la ruta elaborada, se espera que </a:t>
            </a:r>
            <a:r>
              <a:rPr lang="es-MX" sz="1200" dirty="0" err="1"/>
              <a:t>Tabacundo</a:t>
            </a:r>
            <a:r>
              <a:rPr lang="es-MX" sz="1200" dirty="0"/>
              <a:t> sea incluido en una red turística de la provincia de Pichincha.</a:t>
            </a:r>
            <a:endParaRPr lang="es-EC" sz="1200" dirty="0"/>
          </a:p>
          <a:p>
            <a:pPr algn="ctr"/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4511" y="3209367"/>
            <a:ext cx="23042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Actividades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88775" y="2921335"/>
            <a:ext cx="3456384" cy="12277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200" dirty="0"/>
              <a:t>Elaborar una ruta turística que incluya los atractivos culturales de la parroquia de </a:t>
            </a:r>
            <a:r>
              <a:rPr lang="es-MX" sz="1200" dirty="0" err="1"/>
              <a:t>Tabacundo</a:t>
            </a:r>
            <a:r>
              <a:rPr lang="es-MX" sz="1200" dirty="0"/>
              <a:t>.</a:t>
            </a:r>
            <a:endParaRPr lang="es-EC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200" dirty="0"/>
              <a:t>Incluir a </a:t>
            </a:r>
            <a:r>
              <a:rPr lang="es-MX" sz="1200" dirty="0" err="1"/>
              <a:t>Tabacundo</a:t>
            </a:r>
            <a:r>
              <a:rPr lang="es-MX" sz="1200" dirty="0"/>
              <a:t> en las rutas turísticas potenciales del cantón.</a:t>
            </a:r>
            <a:endParaRPr lang="es-EC" sz="1200" dirty="0"/>
          </a:p>
          <a:p>
            <a:pPr marL="285750" indent="-285750" algn="just">
              <a:buFont typeface="Wingdings" pitchFamily="2" charset="2"/>
              <a:buChar char="Ø"/>
            </a:pP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5049180"/>
            <a:ext cx="23762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Tareas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88775" y="4473116"/>
            <a:ext cx="3456384" cy="947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s-MX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200" dirty="0" smtClean="0"/>
              <a:t>Investigación </a:t>
            </a:r>
            <a:r>
              <a:rPr lang="es-MX" sz="1200" dirty="0"/>
              <a:t>de campo y levantamiento de datos.</a:t>
            </a:r>
            <a:endParaRPr lang="es-EC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200" dirty="0"/>
              <a:t>Identificar los atractivos culturales a ser tomados en cuenta para la ruta.</a:t>
            </a:r>
            <a:endParaRPr lang="es-EC" sz="1200" dirty="0"/>
          </a:p>
          <a:p>
            <a:pPr algn="just"/>
            <a:endParaRPr lang="es-EC" sz="1200" dirty="0" smtClean="0"/>
          </a:p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curvada hacia arriba"/>
          <p:cNvSpPr/>
          <p:nvPr/>
        </p:nvSpPr>
        <p:spPr>
          <a:xfrm>
            <a:off x="2878767" y="1928995"/>
            <a:ext cx="2448272" cy="401455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Flecha curvada hacia arriba"/>
          <p:cNvSpPr/>
          <p:nvPr/>
        </p:nvSpPr>
        <p:spPr>
          <a:xfrm>
            <a:off x="2878767" y="3268143"/>
            <a:ext cx="2512348" cy="52156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11 Flecha curvada hacia arriba"/>
          <p:cNvSpPr/>
          <p:nvPr/>
        </p:nvSpPr>
        <p:spPr>
          <a:xfrm>
            <a:off x="3014851" y="5204530"/>
            <a:ext cx="2376264" cy="43204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1561" y="404664"/>
            <a:ext cx="81960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/>
              <a:t>Diseño de circuito </a:t>
            </a:r>
            <a:r>
              <a:rPr lang="es-MX" sz="2400" dirty="0" smtClean="0"/>
              <a:t>turístico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570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29177" y="1079946"/>
            <a:ext cx="4464496" cy="43204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69306" y="2168002"/>
            <a:ext cx="6912768" cy="64807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recursos naturales y culturales que posee la parroquia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 hacen propicio tener un óptimo desarrollo turístico del mismo.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69306" y="3153668"/>
            <a:ext cx="6912768" cy="64807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sustentación en base a las teorías existentes, permitió delimitar claramente el objeto de estudio y definir los alcances de la investigación.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75656" y="4221088"/>
            <a:ext cx="6912768" cy="72008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posición del gobierno en cuanto al sector turismo juega un papel importante siendo que aporta con inversiones para realizar mejoras en las actividades relacionadas con el turismo.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02040" y="5481228"/>
            <a:ext cx="6912768" cy="64807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elaboración del inventario de atractivos turísticos culturales, permitió identificar a los atractivos que tienen potencialidad para el beneficio del desarrollo turístico del cantón.</a:t>
            </a:r>
          </a:p>
        </p:txBody>
      </p:sp>
      <p:cxnSp>
        <p:nvCxnSpPr>
          <p:cNvPr id="8" name="7 Conector angular"/>
          <p:cNvCxnSpPr>
            <a:stCxn id="2" idx="2"/>
            <a:endCxn id="3" idx="0"/>
          </p:cNvCxnSpPr>
          <p:nvPr/>
        </p:nvCxnSpPr>
        <p:spPr>
          <a:xfrm rot="16200000" flipH="1">
            <a:off x="4465553" y="1707865"/>
            <a:ext cx="656008" cy="264265"/>
          </a:xfrm>
          <a:prstGeom prst="bentConnector3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0" name="9 Conector angular"/>
          <p:cNvCxnSpPr>
            <a:stCxn id="3" idx="2"/>
            <a:endCxn id="4" idx="0"/>
          </p:cNvCxnSpPr>
          <p:nvPr/>
        </p:nvCxnSpPr>
        <p:spPr>
          <a:xfrm rot="5400000">
            <a:off x="4756893" y="2984871"/>
            <a:ext cx="337594" cy="12700"/>
          </a:xfrm>
          <a:prstGeom prst="bentConnector3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2" name="11 Conector angular"/>
          <p:cNvCxnSpPr>
            <a:stCxn id="4" idx="2"/>
            <a:endCxn id="5" idx="0"/>
          </p:cNvCxnSpPr>
          <p:nvPr/>
        </p:nvCxnSpPr>
        <p:spPr>
          <a:xfrm rot="16200000" flipH="1">
            <a:off x="4719191" y="4008239"/>
            <a:ext cx="419348" cy="6350"/>
          </a:xfrm>
          <a:prstGeom prst="bentConnector3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4" name="13 Conector angular"/>
          <p:cNvCxnSpPr>
            <a:stCxn id="5" idx="2"/>
          </p:cNvCxnSpPr>
          <p:nvPr/>
        </p:nvCxnSpPr>
        <p:spPr>
          <a:xfrm rot="16200000" flipH="1">
            <a:off x="4683187" y="5190021"/>
            <a:ext cx="504056" cy="6350"/>
          </a:xfrm>
          <a:prstGeom prst="bentConnector3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7" name="2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308"/>
          </a:xfrm>
        </p:spPr>
        <p:txBody>
          <a:bodyPr>
            <a:normAutofit/>
          </a:bodyPr>
          <a:lstStyle/>
          <a:p>
            <a:pPr algn="l"/>
            <a:r>
              <a:rPr lang="es-EC" sz="2000" b="1" dirty="0" smtClean="0"/>
              <a:t>CAPÍTULO IV</a:t>
            </a:r>
            <a:br>
              <a:rPr lang="es-EC" sz="2000" b="1" dirty="0" smtClean="0"/>
            </a:br>
            <a:r>
              <a:rPr lang="es-EC" sz="2000" b="1" dirty="0" smtClean="0"/>
              <a:t>CONCLUSIONES Y RECOMENDACIONES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6777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83768" y="308130"/>
            <a:ext cx="43204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971600" y="1556792"/>
            <a:ext cx="79208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recomendable que la Dirección de Turismo del cantón Pedro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Moncayo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 ejecute el presente plan para brindar alternativas en cuanto al manejo de los recursos naturales y culturales procurando así, la preservación de los recursos y fomentando la actividad turística en la localidad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600" y="2708920"/>
            <a:ext cx="79208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realizar futuros planes se recomienda que, se utilice fuentes confiables con el fin de brindar información verídica.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22451" y="3933056"/>
            <a:ext cx="79208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Resulta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recomendable que, el Municipio De Pedro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Moncayo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, mediante la Dirección de Turismo realice las inversiones que están establecidas en la Plan de Desarrollo y Ordenamiento Territorial 2012-2025 para que las actividades turísticas se  cumplan como están planificadas.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71600" y="5013176"/>
            <a:ext cx="792088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Tomar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en cuenta las estrategias planteadas en la Matriz FODA para futuros proyectos de desarrollo.</a:t>
            </a:r>
          </a:p>
        </p:txBody>
      </p:sp>
      <p:cxnSp>
        <p:nvCxnSpPr>
          <p:cNvPr id="9" name="8 Conector angular"/>
          <p:cNvCxnSpPr>
            <a:stCxn id="3" idx="2"/>
            <a:endCxn id="4" idx="0"/>
          </p:cNvCxnSpPr>
          <p:nvPr/>
        </p:nvCxnSpPr>
        <p:spPr>
          <a:xfrm rot="16200000" flipH="1">
            <a:off x="4523733" y="1148485"/>
            <a:ext cx="528582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3" name="12 Flecha abajo"/>
          <p:cNvSpPr/>
          <p:nvPr/>
        </p:nvSpPr>
        <p:spPr>
          <a:xfrm flipH="1">
            <a:off x="4833743" y="2420888"/>
            <a:ext cx="98297" cy="144016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>
            <a:off x="4788024" y="3609020"/>
            <a:ext cx="144016" cy="180020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abajo"/>
          <p:cNvSpPr/>
          <p:nvPr/>
        </p:nvSpPr>
        <p:spPr>
          <a:xfrm>
            <a:off x="4810883" y="4793311"/>
            <a:ext cx="121157" cy="144016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2" name="21 Conector angular"/>
          <p:cNvCxnSpPr/>
          <p:nvPr/>
        </p:nvCxnSpPr>
        <p:spPr>
          <a:xfrm rot="5400000">
            <a:off x="4619289" y="2492896"/>
            <a:ext cx="432048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4" name="23 Conector angular"/>
          <p:cNvCxnSpPr>
            <a:stCxn id="5" idx="2"/>
            <a:endCxn id="6" idx="0"/>
          </p:cNvCxnSpPr>
          <p:nvPr/>
        </p:nvCxnSpPr>
        <p:spPr>
          <a:xfrm rot="5400000">
            <a:off x="4655438" y="3656454"/>
            <a:ext cx="504056" cy="491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6" name="25 Conector angular"/>
          <p:cNvCxnSpPr>
            <a:endCxn id="7" idx="0"/>
          </p:cNvCxnSpPr>
          <p:nvPr/>
        </p:nvCxnSpPr>
        <p:spPr>
          <a:xfrm rot="16200000" flipH="1">
            <a:off x="4703729" y="4784865"/>
            <a:ext cx="432048" cy="2457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9347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556792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600" dirty="0">
                <a:latin typeface="Algerian" pitchFamily="82" charset="0"/>
              </a:rPr>
              <a:t>GRACIAS </a:t>
            </a:r>
            <a:endParaRPr lang="es-EC" sz="6600" dirty="0" smtClean="0">
              <a:latin typeface="Algerian" pitchFamily="82" charset="0"/>
            </a:endParaRPr>
          </a:p>
          <a:p>
            <a:pPr algn="ctr"/>
            <a:r>
              <a:rPr lang="es-EC" sz="6600" dirty="0" smtClean="0">
                <a:latin typeface="Algerian" pitchFamily="82" charset="0"/>
              </a:rPr>
              <a:t>POR </a:t>
            </a:r>
          </a:p>
          <a:p>
            <a:pPr algn="ctr"/>
            <a:r>
              <a:rPr lang="es-EC" sz="6600" dirty="0" smtClean="0">
                <a:latin typeface="Algerian" pitchFamily="82" charset="0"/>
              </a:rPr>
              <a:t>SU </a:t>
            </a:r>
          </a:p>
          <a:p>
            <a:pPr algn="ctr"/>
            <a:r>
              <a:rPr lang="es-EC" sz="6600" dirty="0" smtClean="0">
                <a:latin typeface="Algerian" pitchFamily="82" charset="0"/>
              </a:rPr>
              <a:t>ATENCIÓN</a:t>
            </a:r>
            <a:endParaRPr lang="es-EC" sz="6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6209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67544" y="174194"/>
            <a:ext cx="8219256" cy="1243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 smtClean="0"/>
          </a:p>
          <a:p>
            <a:r>
              <a:rPr lang="es-EC" b="1" dirty="0" smtClean="0"/>
              <a:t>Introducción</a:t>
            </a:r>
            <a:endParaRPr lang="es-EC" b="1" dirty="0"/>
          </a:p>
        </p:txBody>
      </p:sp>
      <p:sp>
        <p:nvSpPr>
          <p:cNvPr id="2" name="1 Rectángulo"/>
          <p:cNvSpPr/>
          <p:nvPr/>
        </p:nvSpPr>
        <p:spPr>
          <a:xfrm>
            <a:off x="824015" y="1417638"/>
            <a:ext cx="1764004" cy="18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Tabacundo</a:t>
            </a:r>
            <a:endParaRPr lang="es-EC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12" y="3252118"/>
            <a:ext cx="1474787" cy="129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72" y="4975163"/>
            <a:ext cx="1474787" cy="129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65442" y="1646810"/>
            <a:ext cx="4968552" cy="291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, posee recursos turísticos los cuales hacen de la parroquia una excelente opción al momento de realizar una visita bien sea como turista o simplemente como uno más de sus habitantes, dicha parroquia no posee un inventario actualizado de sus opciones turísticas culturales, lo que ha generado una migración por parte de sus pobladores a otras actividades que pueden ser más lucrativas económicamente, descuidando así el posible aprovechamiento los atractivos turísticos.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96266"/>
            <a:ext cx="1474787" cy="129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7230"/>
            <a:ext cx="455853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9444" y="908720"/>
            <a:ext cx="1656184" cy="14125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Superficie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de 82,24 km2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56520" y="908720"/>
            <a:ext cx="1656184" cy="1412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Norte:  con la Provincia de Imbabura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29444" y="2492896"/>
            <a:ext cx="1656184" cy="177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Sur: con el Distrito Metropolitano de Quito y Cantón Cayambe 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2356520" y="2492896"/>
            <a:ext cx="1656184" cy="17727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Este: con la parroquia la Esperanza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56520" y="4437112"/>
            <a:ext cx="1656184" cy="155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Cabecera cantonal de Pedro Moncayo cuenta con 20 localidades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29444" y="4437112"/>
            <a:ext cx="1656184" cy="15567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Oeste: con parroquia </a:t>
            </a:r>
            <a:r>
              <a:rPr lang="es-EC" dirty="0" err="1" smtClean="0">
                <a:solidFill>
                  <a:schemeClr val="tx1"/>
                </a:solidFill>
              </a:rPr>
              <a:t>Tapigachi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4048" y="476672"/>
            <a:ext cx="3562908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latin typeface="Arial" pitchFamily="34" charset="0"/>
                <a:cs typeface="Arial" pitchFamily="34" charset="0"/>
              </a:rPr>
              <a:t>Falencias en el aprovechamiento de los recursos culturales de la Parroquia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, que afectan a su desarrollo turístico.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04048" y="2544122"/>
            <a:ext cx="3562908" cy="2088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>
                <a:latin typeface="Arial" pitchFamily="34" charset="0"/>
                <a:cs typeface="Arial" pitchFamily="34" charset="0"/>
              </a:rPr>
              <a:t>Existe un plan adecuado para aprovechar los recursos turísticos culturales en  la Parroquia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, al ser una parroquia privilegiada por los recursos culturales que posee, carece de un plan que se encuentre enfocado en aprovechar estos recursos, siguiendo procesos para su preservación, cuidado y un adecuado manejo</a:t>
            </a:r>
            <a:r>
              <a:rPr lang="es-EC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51498" y="764704"/>
            <a:ext cx="2629692" cy="684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Formulación del problema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51498" y="2940166"/>
            <a:ext cx="271900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Sistematización del problema</a:t>
            </a:r>
          </a:p>
        </p:txBody>
      </p:sp>
      <p:cxnSp>
        <p:nvCxnSpPr>
          <p:cNvPr id="9" name="8 Conector angular"/>
          <p:cNvCxnSpPr>
            <a:stCxn id="5" idx="2"/>
          </p:cNvCxnSpPr>
          <p:nvPr/>
        </p:nvCxnSpPr>
        <p:spPr>
          <a:xfrm rot="5400000" flipH="1" flipV="1">
            <a:off x="3527184" y="43924"/>
            <a:ext cx="144016" cy="2665696"/>
          </a:xfrm>
          <a:prstGeom prst="bentConnector4">
            <a:avLst>
              <a:gd name="adj1" fmla="val -158732"/>
              <a:gd name="adj2" fmla="val 746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endCxn id="3" idx="1"/>
          </p:cNvCxnSpPr>
          <p:nvPr/>
        </p:nvCxnSpPr>
        <p:spPr>
          <a:xfrm>
            <a:off x="2310999" y="3588238"/>
            <a:ext cx="2693049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95524" y="1268760"/>
            <a:ext cx="2704856" cy="1031106"/>
            <a:chOff x="3305" y="1798660"/>
            <a:chExt cx="2704856" cy="103110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Rectángulo redondeado"/>
            <p:cNvSpPr/>
            <p:nvPr/>
          </p:nvSpPr>
          <p:spPr>
            <a:xfrm>
              <a:off x="3305" y="1798660"/>
              <a:ext cx="2704856" cy="103110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53639" y="1848994"/>
              <a:ext cx="2604188" cy="930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 General </a:t>
              </a:r>
              <a:endParaRPr lang="es-EC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23528" y="4170754"/>
            <a:ext cx="2704856" cy="1031106"/>
            <a:chOff x="3305" y="4289386"/>
            <a:chExt cx="2704856" cy="103110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10 Rectángulo redondeado"/>
            <p:cNvSpPr/>
            <p:nvPr/>
          </p:nvSpPr>
          <p:spPr>
            <a:xfrm>
              <a:off x="3305" y="4289386"/>
              <a:ext cx="2704856" cy="103110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53639" y="4339720"/>
              <a:ext cx="2604188" cy="930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 específicos </a:t>
              </a:r>
              <a:endParaRPr lang="es-EC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656469" y="715690"/>
            <a:ext cx="4995905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>
                <a:latin typeface="Arial" pitchFamily="34" charset="0"/>
                <a:cs typeface="Arial" pitchFamily="34" charset="0"/>
              </a:rPr>
              <a:t>Diseñar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un Proyecto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de Investigación para el aprovechamiento de los atractivos turísticos culturales de la Parroquia de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 a través del análisis del potencial de los mismos, posibilitando el desarrollo de la Parroquia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35896" y="2742091"/>
            <a:ext cx="4968552" cy="3207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Diagnosticar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la situación turística actual de la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propósito obtener información que respalde la Investigación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Actualizar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el inventario de los atractivos turísticos culturales de la parroquia como medio de apoyo para el aprovechamiento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C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Diseñar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un circuito turístico que integre los principales atractivos turísticos culturales del sector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C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C" sz="1200" dirty="0" smtClean="0">
                <a:latin typeface="Arial" pitchFamily="34" charset="0"/>
                <a:cs typeface="Arial" pitchFamily="34" charset="0"/>
              </a:rPr>
              <a:t>Ejecutar 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la propuesta planteada en el proyecto de investigación, </a:t>
            </a:r>
            <a:r>
              <a:rPr lang="es-EC" sz="1200" dirty="0" smtClean="0">
                <a:latin typeface="Arial" pitchFamily="34" charset="0"/>
                <a:cs typeface="Arial" pitchFamily="34" charset="0"/>
              </a:rPr>
              <a:t>de manera 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que fundamente el propósito del proyecto.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843808" y="21999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6" name="15 Flecha derecha"/>
          <p:cNvSpPr/>
          <p:nvPr/>
        </p:nvSpPr>
        <p:spPr>
          <a:xfrm>
            <a:off x="3275856" y="1579786"/>
            <a:ext cx="360040" cy="204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>
            <a:off x="3200380" y="4578940"/>
            <a:ext cx="360040" cy="254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05712"/>
              </p:ext>
            </p:extLst>
          </p:nvPr>
        </p:nvGraphicFramePr>
        <p:xfrm>
          <a:off x="1" y="1"/>
          <a:ext cx="9143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536"/>
                <a:gridCol w="4320480"/>
                <a:gridCol w="360040"/>
                <a:gridCol w="4067943"/>
              </a:tblGrid>
              <a:tr h="229675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INTERNAS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2858" marR="2858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FORTALEZAS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2858" marR="2858" marT="0" marB="0"/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EXTERNAS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2858" marR="2858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OPORTUNIDADES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2858" marR="2858" marT="0" marB="0"/>
                </a:tc>
              </a:tr>
              <a:tr h="25507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La parroquia de </a:t>
                      </a:r>
                      <a:r>
                        <a:rPr lang="es-ES_tradnl" sz="1300" dirty="0" err="1">
                          <a:effectLst/>
                        </a:rPr>
                        <a:t>Tabacundo</a:t>
                      </a:r>
                      <a:r>
                        <a:rPr lang="es-ES_tradnl" sz="1300" dirty="0">
                          <a:effectLst/>
                        </a:rPr>
                        <a:t> tiene el 54,74% de atractivos del cantón pedro Moncayo, según el Plan de desarrollo y ordenamiento territorial.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Posee el sistema lacustre de </a:t>
                      </a:r>
                      <a:r>
                        <a:rPr lang="es-ES_tradnl" sz="1300" dirty="0" err="1">
                          <a:effectLst/>
                        </a:rPr>
                        <a:t>Mojanda</a:t>
                      </a:r>
                      <a:r>
                        <a:rPr lang="es-ES_tradnl" sz="1300" dirty="0">
                          <a:effectLst/>
                        </a:rPr>
                        <a:t>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 Anfitrión principal de todas las fiestas religiosas del cantón.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Conexión con otras parroquias por medio de caminos de segunda orden.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Cuenta con un programa de reciclaje de basura.</a:t>
                      </a:r>
                      <a:endParaRPr lang="es-EC" sz="13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ES_tradnl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8" marR="285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Existencia de florícolas en la parroquia.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Apoyo del Gobierno provincial de Pichincha para la construcción de proyectos turísticos.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Inversión por parte del estado en la realización de proyectos turísticos para mejorar las actividades turísticas mediante el apoyo del MINTUR.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Alianza estratégica del Municipio de Pedro Moncayo con Radio </a:t>
                      </a:r>
                      <a:r>
                        <a:rPr lang="es-ES_tradnl" sz="1300" dirty="0" err="1">
                          <a:effectLst/>
                        </a:rPr>
                        <a:t>Intipacha</a:t>
                      </a:r>
                      <a:r>
                        <a:rPr lang="es-ES_tradnl" sz="1300" dirty="0">
                          <a:effectLst/>
                        </a:rPr>
                        <a:t> como medio de difusión.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" marR="2858" marT="0" marB="0"/>
                </a:tc>
              </a:tr>
              <a:tr h="3885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effectLst/>
                        </a:rPr>
                        <a:t>DEBILIDADES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2858" marR="285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effectLst/>
                        </a:rPr>
                        <a:t>AMENAZAS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2858" marR="2858" marT="0" marB="0"/>
                </a:tc>
              </a:tr>
              <a:tr h="36890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No contar con proyectos turísticos enfocados en el aprovechamiento de los recursos.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Deficiente estructura e infraestructura en atractivos turísticos.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Inadecuado manejo de los recursos naturales y culturales de la Parroquia.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Falencias en las vías de acceso hacia los recintos medianos y pequeños.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Nula señalética hacia los recursos turísticos.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Deficiente promoción turística de la Parroquia </a:t>
                      </a:r>
                      <a:r>
                        <a:rPr lang="es-ES_tradnl" sz="1300" dirty="0" err="1">
                          <a:effectLst/>
                        </a:rPr>
                        <a:t>Tabacundo</a:t>
                      </a:r>
                      <a:r>
                        <a:rPr lang="es-ES_tradnl" sz="1300" dirty="0">
                          <a:effectLst/>
                        </a:rPr>
                        <a:t>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Fuentes de agua no aptas para el consumo humano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No existe un registro de todos los prestadores de servicios turísticos en el catastro realizado por el Ministerio de Turismo.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Inseguridad en cuanto a la delincuencia.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8" marR="2858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Amenazas antrópicas como el camal de animales, el botadero, industrias, gasolineras, vulcanizadoras, aguas servidas; dañan la imagen del cantón.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Eventos naturales como inundaciones y deslaves por la cercanía a ríos y fuertes lluvias.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Competencia turística con servicios de calidad en cantones cercanos.</a:t>
                      </a:r>
                      <a:endParaRPr lang="es-EC" sz="13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300" dirty="0">
                          <a:effectLst/>
                        </a:rPr>
                        <a:t>Calentamiento global.</a:t>
                      </a:r>
                      <a:endParaRPr lang="es-EC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300" dirty="0">
                          <a:effectLst/>
                        </a:rPr>
                        <a:t> 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2858" marR="2858" marT="0" marB="0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s-EC" sz="2400" b="1" dirty="0" smtClean="0"/>
              <a:t> 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9164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55720"/>
              </p:ext>
            </p:extLst>
          </p:nvPr>
        </p:nvGraphicFramePr>
        <p:xfrm>
          <a:off x="0" y="-746760"/>
          <a:ext cx="9144001" cy="7604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88876"/>
                <a:gridCol w="2988876"/>
                <a:gridCol w="117526"/>
                <a:gridCol w="3048723"/>
              </a:tblGrid>
              <a:tr h="1662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C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3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3200" dirty="0" smtClean="0">
                          <a:effectLst/>
                        </a:rPr>
                        <a:t>Matriz FODA de Estrategias</a:t>
                      </a:r>
                      <a:endParaRPr lang="es-EC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Fortalezas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Debilidades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27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200" dirty="0">
                          <a:effectLst/>
                        </a:rPr>
                        <a:t>Tiene el 54.74% de atractivos de la provincia del Cantón Pedro Moncayo.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200" dirty="0">
                          <a:effectLst/>
                        </a:rPr>
                        <a:t>Posee el sistema lacustre de </a:t>
                      </a:r>
                      <a:r>
                        <a:rPr lang="es-ES_tradnl" sz="1200" dirty="0" err="1">
                          <a:effectLst/>
                        </a:rPr>
                        <a:t>Mojanda</a:t>
                      </a:r>
                      <a:r>
                        <a:rPr lang="es-ES_tradnl" sz="1200" dirty="0">
                          <a:effectLst/>
                        </a:rPr>
                        <a:t>.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200" dirty="0">
                          <a:effectLst/>
                        </a:rPr>
                        <a:t>Anfitrión principal de todas las fiestas religiosas del cantón.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200" dirty="0">
                          <a:effectLst/>
                        </a:rPr>
                        <a:t>Conexión con otras parroquias por medio de caminos de segunda orden.</a:t>
                      </a:r>
                      <a:endParaRPr lang="es-EC" sz="12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200" dirty="0">
                          <a:effectLst/>
                        </a:rPr>
                        <a:t>Cuenta con un programa de reciclaje de basura.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44" marR="44644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No contar con proyectos turísticos enfocados en el aprovechamiento de los recursos.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Deficiente estructura e infraestructura en atractivos turísticos.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Inadecuado manejo de los recursos naturales y culturales de la Parroquia.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Falencias en las vías de acceso hacia los recintos medianos y pequeños.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Nula señalética hacia los recursos turísticos.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Deficiente promoción turística de la Parroquia </a:t>
                      </a:r>
                      <a:r>
                        <a:rPr lang="es-ES_tradnl" sz="1050" dirty="0" err="1">
                          <a:effectLst/>
                        </a:rPr>
                        <a:t>Tabacundo</a:t>
                      </a:r>
                      <a:r>
                        <a:rPr lang="es-ES_tradnl" sz="1050" dirty="0">
                          <a:effectLst/>
                        </a:rPr>
                        <a:t>.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Fuentes de agua no aptas para el consumo humano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No existe un registro de todos los atractivos  Turísticos culturales de la Parroquia.</a:t>
                      </a:r>
                      <a:endParaRPr lang="es-EC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050" dirty="0">
                          <a:effectLst/>
                        </a:rPr>
                        <a:t>Inseguridad en cuanto a la delincuencia.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44" marR="4464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6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Oportunidades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Estrategias FO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Estrategias DO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358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100" dirty="0">
                          <a:effectLst/>
                        </a:rPr>
                        <a:t>Existencia de florícolas en la parroquia.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100" dirty="0">
                          <a:effectLst/>
                        </a:rPr>
                        <a:t>Apoyo del Gobierno provincial de Pichincha para la construcción de proyectos turísticos.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100" dirty="0">
                          <a:effectLst/>
                        </a:rPr>
                        <a:t>Inversión por parte del estado en la realización de proyectos turísticos para mejorar las actividades turísticas mediante el apoyo del MINTUR.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100" dirty="0">
                          <a:effectLst/>
                        </a:rPr>
                        <a:t>Alianza estratégica del Municipio de Pedro Moncayo con Radio Inti pacha como medio de difusión.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-Difusión de atractivos turísticos mediante el apoyo del Gobierno provincial de Pichincha en su página web. (F1,F2,F3 y O2)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-Creación de circuito turístico integrado el turismo religioso. (F3, F4 y O3).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-Actualizar el inventario de los atractivos turísticos culturales de </a:t>
                      </a:r>
                      <a:r>
                        <a:rPr lang="es-ES_tradnl" sz="1200" dirty="0" err="1">
                          <a:effectLst/>
                        </a:rPr>
                        <a:t>Tabacundo</a:t>
                      </a:r>
                      <a:r>
                        <a:rPr lang="es-ES_tradnl" sz="1200" dirty="0">
                          <a:effectLst/>
                        </a:rPr>
                        <a:t>. (D8 y O3).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-Promoción de los atractivos Turísticos culturales a través de la Radio Inti pacha (D6, D7 y O4).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6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50" dirty="0">
                          <a:effectLst/>
                        </a:rPr>
                        <a:t>Amenazas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Estrategia FA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Estrategia DA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931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50" dirty="0">
                          <a:effectLst/>
                        </a:rPr>
                        <a:t>1.- Amenazas antrópicas como el camal de animales, el botadero, industrias, gasolineras, vulcanizadoras, aguas servidas; dañan la imagen del cantón.</a:t>
                      </a:r>
                      <a:endParaRPr lang="es-EC" sz="11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50" dirty="0">
                          <a:effectLst/>
                        </a:rPr>
                        <a:t>2.- Eventos naturales como inundaciones y deslaves por la cercanía a ríos y fuertes lluvias.</a:t>
                      </a:r>
                      <a:endParaRPr lang="es-EC" sz="11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50" dirty="0">
                          <a:effectLst/>
                        </a:rPr>
                        <a:t>3.- Competencia turística con servicios de calidad en cantones cercanos.</a:t>
                      </a:r>
                      <a:endParaRPr lang="es-EC" sz="11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50" dirty="0">
                          <a:effectLst/>
                        </a:rPr>
                        <a:t>4.- Calentamiento global.</a:t>
                      </a:r>
                      <a:endParaRPr lang="es-EC" sz="11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50" dirty="0">
                          <a:effectLst/>
                        </a:rPr>
                        <a:t> </a:t>
                      </a:r>
                      <a:endParaRPr lang="es-EC" sz="115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- Concientizar a los habitantes de la parroquia sobre el cuidado y preservación de los recursos, fomentando la disminución de contaminación del entorno. (F1, F2, F3, F4, F5 , A1 y A4)</a:t>
                      </a:r>
                      <a:endParaRPr lang="es-EC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-Crear programas turísticos con valor agregado integrando los atractivos culturales de la parroquia. (F1, F5 y A3)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44644" marR="4464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-Diseñar programas enfocados en la imagen de la parroquia, en base al reciclaje y preservación de los recursos naturales y culturales. (D4, D7 y A1)</a:t>
                      </a:r>
                      <a:endParaRPr lang="es-EC" sz="1200" dirty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44" marR="44644" marT="0" marB="0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74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15816" y="1124744"/>
            <a:ext cx="4320480" cy="792088"/>
          </a:xfrm>
          <a:prstGeom prst="rect">
            <a:avLst/>
          </a:prstGeom>
          <a:ln w="3175"/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latin typeface="Arial" pitchFamily="34" charset="0"/>
                <a:cs typeface="Arial" pitchFamily="34" charset="0"/>
              </a:rPr>
              <a:t>ESTUDIO DE MERCADO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05283"/>
              </p:ext>
            </p:extLst>
          </p:nvPr>
        </p:nvGraphicFramePr>
        <p:xfrm>
          <a:off x="1187624" y="3617554"/>
          <a:ext cx="2809240" cy="125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730"/>
                <a:gridCol w="1540510"/>
              </a:tblGrid>
              <a:tr h="504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Año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Visitantes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20.230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23.508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25.541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27.497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683568" y="2924944"/>
            <a:ext cx="5112568" cy="648072"/>
          </a:xfrm>
          <a:prstGeom prst="rect">
            <a:avLst/>
          </a:prstGeom>
          <a:ln w="3175"/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latin typeface="Arial" pitchFamily="34" charset="0"/>
                <a:cs typeface="Arial" pitchFamily="34" charset="0"/>
              </a:rPr>
              <a:t>Histórico de la oferta turística interna de la Parroquia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76056" y="3958172"/>
            <a:ext cx="3312368" cy="576064"/>
          </a:xfrm>
          <a:prstGeom prst="rect">
            <a:avLst/>
          </a:prstGeom>
          <a:ln w="3175"/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latin typeface="Arial" pitchFamily="34" charset="0"/>
                <a:cs typeface="Arial" pitchFamily="34" charset="0"/>
              </a:rPr>
              <a:t>Oferta actual, Parroquia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97850"/>
              </p:ext>
            </p:extLst>
          </p:nvPr>
        </p:nvGraphicFramePr>
        <p:xfrm>
          <a:off x="5367840" y="4653136"/>
          <a:ext cx="2809240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730"/>
                <a:gridCol w="1540510"/>
              </a:tblGrid>
              <a:tr h="1955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Visitantes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28.021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9 Conector angular"/>
          <p:cNvCxnSpPr>
            <a:stCxn id="4" idx="2"/>
            <a:endCxn id="6" idx="3"/>
          </p:cNvCxnSpPr>
          <p:nvPr/>
        </p:nvCxnSpPr>
        <p:spPr>
          <a:xfrm rot="16200000" flipH="1">
            <a:off x="4770022" y="2222866"/>
            <a:ext cx="1332148" cy="720080"/>
          </a:xfrm>
          <a:prstGeom prst="bentConnector4">
            <a:avLst>
              <a:gd name="adj1" fmla="val 37838"/>
              <a:gd name="adj2" fmla="val 331746"/>
            </a:avLst>
          </a:prstGeom>
          <a:ln w="3175"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2" name="11 Conector angular"/>
          <p:cNvCxnSpPr/>
          <p:nvPr/>
        </p:nvCxnSpPr>
        <p:spPr>
          <a:xfrm rot="16200000" flipH="1">
            <a:off x="5536292" y="2258168"/>
            <a:ext cx="2041341" cy="1358667"/>
          </a:xfrm>
          <a:prstGeom prst="bentConnector3">
            <a:avLst/>
          </a:prstGeom>
          <a:ln w="3175"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3" name="1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l"/>
            <a:r>
              <a:rPr lang="es-EC" sz="2800" dirty="0" smtClean="0"/>
              <a:t>CAPÍTULO II</a:t>
            </a:r>
            <a:br>
              <a:rPr lang="es-EC" sz="2800" dirty="0" smtClean="0"/>
            </a:br>
            <a:r>
              <a:rPr lang="es-EC" sz="2800" dirty="0" smtClean="0"/>
              <a:t>ESTUDIO DE MERCADO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3048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76836"/>
              </p:ext>
            </p:extLst>
          </p:nvPr>
        </p:nvGraphicFramePr>
        <p:xfrm>
          <a:off x="1115616" y="620691"/>
          <a:ext cx="7056785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0647"/>
                <a:gridCol w="1872871"/>
                <a:gridCol w="1723267"/>
              </a:tblGrid>
              <a:tr h="217744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Procedencia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2">
                <a:tc>
                  <a:txBody>
                    <a:bodyPr/>
                    <a:lstStyle/>
                    <a:p>
                      <a:pPr indent="2520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Quito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30,26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Ambato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22,37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Guayaquil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19,74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 Tena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Riobamba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5,26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Guaranda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3,95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Otra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812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478583757"/>
              </p:ext>
            </p:extLst>
          </p:nvPr>
        </p:nvGraphicFramePr>
        <p:xfrm>
          <a:off x="1043608" y="3068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5364088" y="3284984"/>
            <a:ext cx="3024336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latin typeface="Arial" pitchFamily="34" charset="0"/>
                <a:cs typeface="Arial" pitchFamily="34" charset="0"/>
              </a:rPr>
              <a:t>Deduce que 30.26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% son  visitantes procedentes de la ciudad Quito, seguidos por el 22,37% provenientes de Ambato. Se observa que por la cercanía a </a:t>
            </a:r>
            <a:r>
              <a:rPr lang="es-EC" sz="1200" dirty="0" err="1">
                <a:latin typeface="Arial" pitchFamily="34" charset="0"/>
                <a:cs typeface="Arial" pitchFamily="34" charset="0"/>
              </a:rPr>
              <a:t>Tabacundo</a:t>
            </a:r>
            <a:r>
              <a:rPr lang="es-EC" sz="1200" dirty="0">
                <a:latin typeface="Arial" pitchFamily="34" charset="0"/>
                <a:cs typeface="Arial" pitchFamily="34" charset="0"/>
              </a:rPr>
              <a:t> las ciudades de mencionadas tienen mayor porcentaje de afluencia, Por otro lado los visitantes provenientes de Guayaquil se muestran en un 19.74%, de El Tena 17.11% y el resto se distribuye en las demás ciudades señaladas.</a:t>
            </a:r>
          </a:p>
        </p:txBody>
      </p:sp>
    </p:spTree>
    <p:extLst>
      <p:ext uri="{BB962C8B-B14F-4D97-AF65-F5344CB8AC3E}">
        <p14:creationId xmlns:p14="http://schemas.microsoft.com/office/powerpoint/2010/main" val="30832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2073</Words>
  <Application>Microsoft Office PowerPoint</Application>
  <PresentationFormat>Presentación en pantalla (4:3)</PresentationFormat>
  <Paragraphs>277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CAPÍTULO II ESTUDIO DE MERCADO</vt:lpstr>
      <vt:lpstr>Presentación de PowerPoint</vt:lpstr>
      <vt:lpstr>Presentación de PowerPoint</vt:lpstr>
      <vt:lpstr>DETERMINACIÓN DE LA MUESTRA</vt:lpstr>
      <vt:lpstr>CAPÍTULO III PROPUESTA</vt:lpstr>
      <vt:lpstr>SELECCIÓN DE ESTRATEGIAS</vt:lpstr>
      <vt:lpstr>Presentación de PowerPoint</vt:lpstr>
      <vt:lpstr>Presentación de PowerPoint</vt:lpstr>
      <vt:lpstr>Presentación de PowerPoint</vt:lpstr>
      <vt:lpstr>CAPÍTULO IV CONCLUSIONES Y 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BV</dc:creator>
  <cp:lastModifiedBy>1</cp:lastModifiedBy>
  <cp:revision>129</cp:revision>
  <dcterms:created xsi:type="dcterms:W3CDTF">2015-06-18T04:31:33Z</dcterms:created>
  <dcterms:modified xsi:type="dcterms:W3CDTF">2016-03-28T22:30:25Z</dcterms:modified>
</cp:coreProperties>
</file>