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5.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sldIdLst>
    <p:sldId id="259" r:id="rId2"/>
    <p:sldId id="258" r:id="rId3"/>
    <p:sldId id="266" r:id="rId4"/>
    <p:sldId id="272" r:id="rId5"/>
    <p:sldId id="275" r:id="rId6"/>
    <p:sldId id="274" r:id="rId7"/>
    <p:sldId id="263" r:id="rId8"/>
    <p:sldId id="265" r:id="rId9"/>
    <p:sldId id="276" r:id="rId10"/>
    <p:sldId id="277" r:id="rId11"/>
    <p:sldId id="281" r:id="rId12"/>
    <p:sldId id="280" r:id="rId13"/>
    <p:sldId id="286" r:id="rId14"/>
    <p:sldId id="287" r:id="rId15"/>
    <p:sldId id="284" r:id="rId16"/>
    <p:sldId id="288" r:id="rId17"/>
    <p:sldId id="289" r:id="rId18"/>
    <p:sldId id="285" r:id="rId19"/>
    <p:sldId id="290" r:id="rId20"/>
    <p:sldId id="291" r:id="rId21"/>
    <p:sldId id="283" r:id="rId22"/>
    <p:sldId id="292" r:id="rId23"/>
    <p:sldId id="293" r:id="rId24"/>
    <p:sldId id="294" r:id="rId25"/>
    <p:sldId id="295" r:id="rId26"/>
    <p:sldId id="307" r:id="rId27"/>
    <p:sldId id="278" r:id="rId28"/>
    <p:sldId id="279" r:id="rId29"/>
    <p:sldId id="297" r:id="rId30"/>
    <p:sldId id="296" r:id="rId31"/>
    <p:sldId id="309" r:id="rId32"/>
    <p:sldId id="308"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01" r:id="rId67"/>
    <p:sldId id="302" r:id="rId68"/>
    <p:sldId id="303" r:id="rId69"/>
    <p:sldId id="304" r:id="rId70"/>
    <p:sldId id="305" r:id="rId71"/>
    <p:sldId id="306" r:id="rId72"/>
    <p:sldId id="298" r:id="rId73"/>
    <p:sldId id="299" r:id="rId74"/>
    <p:sldId id="300" r:id="rId75"/>
    <p:sldId id="270" r:id="rId7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E:\Tesis%20Cathy\valoracion\Tesis%20completa\Tesis\analisis%20financiero%20def.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Tesis%20Cathy\valoracion\Tesis%20completa\Tesis\analisis%20financiero%20de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Tesis%20Cathy\valoracion\Tesis%20completa\Tesis\analisis%20financier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Tesis%20Cathy\valoracion\Tesis%20completa\Tesis\analisis%20financiero%20de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Tesis%20Cathy\valoracion\Tesis%20completa\Tesis\TESIS%20COMPLETA\Modelo%20de%20Valoraci&#243;n%20Ideplast%20Escenario%20Conservad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Times New Roman" pitchFamily="18" charset="0"/>
                <a:cs typeface="Times New Roman" pitchFamily="18" charset="0"/>
              </a:defRPr>
            </a:pPr>
            <a:r>
              <a:rPr lang="es-ES" sz="2000">
                <a:latin typeface="Times New Roman" pitchFamily="18" charset="0"/>
                <a:cs typeface="Times New Roman" pitchFamily="18" charset="0"/>
              </a:rPr>
              <a:t>Composición del Activo año 2014</a:t>
            </a:r>
          </a:p>
        </c:rich>
      </c:tx>
      <c:layout>
        <c:manualLayout>
          <c:xMode val="edge"/>
          <c:yMode val="edge"/>
          <c:x val="0.34145430287525608"/>
          <c:y val="1.3857077520528751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tx>
                <c:rich>
                  <a:bodyPr/>
                  <a:lstStyle/>
                  <a:p>
                    <a:r>
                      <a:rPr lang="es-EC">
                        <a:latin typeface="Times New Roman" pitchFamily="18" charset="0"/>
                        <a:cs typeface="Times New Roman" pitchFamily="18" charset="0"/>
                      </a:rPr>
                      <a:t>Efectivo</a:t>
                    </a:r>
                    <a:r>
                      <a:rPr lang="es-EC" baseline="0">
                        <a:latin typeface="Times New Roman" pitchFamily="18" charset="0"/>
                        <a:cs typeface="Times New Roman" pitchFamily="18" charset="0"/>
                      </a:rPr>
                      <a:t> y equivalente de efectivo    </a:t>
                    </a:r>
                    <a:r>
                      <a:rPr lang="es-EC"/>
                      <a:t>0,05%</a:t>
                    </a:r>
                  </a:p>
                </c:rich>
              </c:tx>
              <c:showLegendKey val="0"/>
              <c:showVal val="0"/>
              <c:showCatName val="1"/>
              <c:showSerName val="0"/>
              <c:showPercent val="1"/>
              <c:showBubbleSize val="0"/>
              <c:extLst>
                <c:ext xmlns:c15="http://schemas.microsoft.com/office/drawing/2012/chart" uri="{CE6537A1-D6FC-4f65-9D91-7224C49458BB}"/>
              </c:extLst>
            </c:dLbl>
            <c:dLbl>
              <c:idx val="1"/>
              <c:tx>
                <c:rich>
                  <a:bodyPr/>
                  <a:lstStyle/>
                  <a:p>
                    <a:r>
                      <a:rPr lang="en-US">
                        <a:latin typeface="Times New Roman" pitchFamily="18" charset="0"/>
                        <a:cs typeface="Times New Roman" pitchFamily="18" charset="0"/>
                      </a:rPr>
                      <a:t>Cuentas</a:t>
                    </a:r>
                    <a:r>
                      <a:rPr lang="en-US" baseline="0">
                        <a:latin typeface="Times New Roman" pitchFamily="18" charset="0"/>
                        <a:cs typeface="Times New Roman" pitchFamily="18" charset="0"/>
                      </a:rPr>
                      <a:t> por cobrar        29,53</a:t>
                    </a:r>
                    <a:r>
                      <a:rPr lang="en-US"/>
                      <a:t>%</a:t>
                    </a:r>
                  </a:p>
                </c:rich>
              </c:tx>
              <c:showLegendKey val="0"/>
              <c:showVal val="0"/>
              <c:showCatName val="1"/>
              <c:showSerName val="0"/>
              <c:showPercent val="1"/>
              <c:showBubbleSize val="0"/>
              <c:extLst>
                <c:ext xmlns:c15="http://schemas.microsoft.com/office/drawing/2012/chart" uri="{CE6537A1-D6FC-4f65-9D91-7224C49458BB}"/>
              </c:extLst>
            </c:dLbl>
            <c:dLbl>
              <c:idx val="2"/>
              <c:tx>
                <c:rich>
                  <a:bodyPr/>
                  <a:lstStyle/>
                  <a:p>
                    <a:r>
                      <a:rPr lang="en-US">
                        <a:latin typeface="Times New Roman" pitchFamily="18" charset="0"/>
                        <a:cs typeface="Times New Roman" pitchFamily="18" charset="0"/>
                      </a:rPr>
                      <a:t>Documentos por cobrar       </a:t>
                    </a:r>
                    <a:r>
                      <a:rPr lang="en-US"/>
                      <a:t>0,12%</a:t>
                    </a:r>
                  </a:p>
                </c:rich>
              </c:tx>
              <c:showLegendKey val="0"/>
              <c:showVal val="0"/>
              <c:showCatName val="1"/>
              <c:showSerName val="0"/>
              <c:showPercent val="1"/>
              <c:showBubbleSize val="0"/>
              <c:extLst>
                <c:ext xmlns:c15="http://schemas.microsoft.com/office/drawing/2012/chart" uri="{CE6537A1-D6FC-4f65-9D91-7224C49458BB}"/>
              </c:extLst>
            </c:dLbl>
            <c:dLbl>
              <c:idx val="3"/>
              <c:tx>
                <c:rich>
                  <a:bodyPr/>
                  <a:lstStyle/>
                  <a:p>
                    <a:r>
                      <a:rPr lang="en-US">
                        <a:latin typeface="Times New Roman" pitchFamily="18" charset="0"/>
                        <a:cs typeface="Times New Roman" pitchFamily="18" charset="0"/>
                      </a:rPr>
                      <a:t>Crédito tributario </a:t>
                    </a:r>
                    <a:r>
                      <a:rPr lang="en-US"/>
                      <a:t>SRI                                  12,71%</a:t>
                    </a:r>
                  </a:p>
                </c:rich>
              </c:tx>
              <c:showLegendKey val="0"/>
              <c:showVal val="0"/>
              <c:showCatName val="1"/>
              <c:showSerName val="0"/>
              <c:showPercent val="1"/>
              <c:showBubbleSize val="0"/>
              <c:extLst>
                <c:ext xmlns:c15="http://schemas.microsoft.com/office/drawing/2012/chart" uri="{CE6537A1-D6FC-4f65-9D91-7224C49458BB}"/>
              </c:extLst>
            </c:dLbl>
            <c:dLbl>
              <c:idx val="4"/>
              <c:tx>
                <c:rich>
                  <a:bodyPr/>
                  <a:lstStyle/>
                  <a:p>
                    <a:r>
                      <a:rPr lang="en-US">
                        <a:latin typeface="Times New Roman" pitchFamily="18" charset="0"/>
                        <a:cs typeface="Times New Roman" pitchFamily="18" charset="0"/>
                      </a:rPr>
                      <a:t>Inventario</a:t>
                    </a:r>
                    <a:r>
                      <a:rPr lang="en-US"/>
                      <a:t>                                              27,93%</a:t>
                    </a:r>
                  </a:p>
                </c:rich>
              </c:tx>
              <c:showLegendKey val="0"/>
              <c:showVal val="0"/>
              <c:showCatName val="1"/>
              <c:showSerName val="0"/>
              <c:showPercent val="1"/>
              <c:showBubbleSize val="0"/>
              <c:extLst>
                <c:ext xmlns:c15="http://schemas.microsoft.com/office/drawing/2012/chart" uri="{CE6537A1-D6FC-4f65-9D91-7224C49458BB}"/>
              </c:extLst>
            </c:dLbl>
            <c:dLbl>
              <c:idx val="5"/>
              <c:tx>
                <c:rich>
                  <a:bodyPr/>
                  <a:lstStyle/>
                  <a:p>
                    <a:r>
                      <a:rPr lang="en-US">
                        <a:latin typeface="Times New Roman" pitchFamily="18" charset="0"/>
                        <a:cs typeface="Times New Roman" pitchFamily="18" charset="0"/>
                      </a:rPr>
                      <a:t>Mercadería en tránsito</a:t>
                    </a:r>
                    <a:r>
                      <a:rPr lang="en-US"/>
                      <a:t>                                  0,96%</a:t>
                    </a:r>
                  </a:p>
                </c:rich>
              </c:tx>
              <c:showLegendKey val="0"/>
              <c:showVal val="0"/>
              <c:showCatName val="1"/>
              <c:showSerName val="0"/>
              <c:showPercent val="1"/>
              <c:showBubbleSize val="0"/>
              <c:extLst>
                <c:ext xmlns:c15="http://schemas.microsoft.com/office/drawing/2012/chart" uri="{CE6537A1-D6FC-4f65-9D91-7224C49458BB}"/>
              </c:extLst>
            </c:dLbl>
            <c:dLbl>
              <c:idx val="6"/>
              <c:tx>
                <c:rich>
                  <a:bodyPr/>
                  <a:lstStyle/>
                  <a:p>
                    <a:r>
                      <a:rPr lang="en-US">
                        <a:latin typeface="Times New Roman" pitchFamily="18" charset="0"/>
                        <a:cs typeface="Times New Roman" pitchFamily="18" charset="0"/>
                      </a:rPr>
                      <a:t>Otros</a:t>
                    </a:r>
                    <a:r>
                      <a:rPr lang="en-US" baseline="0">
                        <a:latin typeface="Times New Roman" pitchFamily="18" charset="0"/>
                        <a:cs typeface="Times New Roman" pitchFamily="18" charset="0"/>
                      </a:rPr>
                      <a:t> Activos Corrientes</a:t>
                    </a:r>
                    <a:r>
                      <a:rPr lang="en-US"/>
                      <a:t>                                1,46%</a:t>
                    </a:r>
                  </a:p>
                </c:rich>
              </c:tx>
              <c:showLegendKey val="0"/>
              <c:showVal val="0"/>
              <c:showCatName val="1"/>
              <c:showSerName val="0"/>
              <c:showPercent val="1"/>
              <c:showBubbleSize val="0"/>
              <c:extLst>
                <c:ext xmlns:c15="http://schemas.microsoft.com/office/drawing/2012/chart" uri="{CE6537A1-D6FC-4f65-9D91-7224C49458BB}"/>
              </c:extLst>
            </c:dLbl>
            <c:dLbl>
              <c:idx val="7"/>
              <c:tx>
                <c:rich>
                  <a:bodyPr/>
                  <a:lstStyle/>
                  <a:p>
                    <a:fld id="{0E718FCC-635D-41D2-885B-2BA99DE759C2}" type="CATEGORYNAME">
                      <a:rPr lang="en-US"/>
                      <a:pPr/>
                      <a:t>[NOMBRE DE CATEGORÍA]</a:t>
                    </a:fld>
                    <a:r>
                      <a:rPr lang="en-US" baseline="0"/>
                      <a:t>
26,05%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8"/>
              <c:tx>
                <c:rich>
                  <a:bodyPr/>
                  <a:lstStyle/>
                  <a:p>
                    <a:fld id="{C643FEF8-CDF1-4521-858B-4EF73BED5CB8}" type="CATEGORYNAME">
                      <a:rPr lang="en-US"/>
                      <a:pPr/>
                      <a:t>[NOMBRE DE CATEGORÍA]</a:t>
                    </a:fld>
                    <a:r>
                      <a:rPr lang="en-US" baseline="0"/>
                      <a:t>
0,27%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9"/>
              <c:tx>
                <c:rich>
                  <a:bodyPr/>
                  <a:lstStyle/>
                  <a:p>
                    <a:fld id="{8ADE351E-4E2E-4AF8-B99A-3BE6E5683295}" type="CATEGORYNAME">
                      <a:rPr lang="es-EC"/>
                      <a:pPr/>
                      <a:t>[NOMBRE DE CATEGORÍA]</a:t>
                    </a:fld>
                    <a:r>
                      <a:rPr lang="es-EC" baseline="0"/>
                      <a:t>
0,92%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400">
                    <a:latin typeface="Times New Roman" pitchFamily="18" charset="0"/>
                    <a:cs typeface="Times New Roman" pitchFamily="18" charset="0"/>
                  </a:defRPr>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'Composición cuentas'!$A$6:$A$15</c:f>
              <c:strCache>
                <c:ptCount val="10"/>
                <c:pt idx="0">
                  <c:v>Efectivo y equivalente de efectivo                                    </c:v>
                </c:pt>
                <c:pt idx="1">
                  <c:v>Cuentas por cobrar                                      </c:v>
                </c:pt>
                <c:pt idx="2">
                  <c:v>Documentos por cobrar                                   </c:v>
                </c:pt>
                <c:pt idx="3">
                  <c:v>Crédito tributario SRI                                 </c:v>
                </c:pt>
                <c:pt idx="4">
                  <c:v>Inventario                                              </c:v>
                </c:pt>
                <c:pt idx="5">
                  <c:v>Mercadería en transito                                  </c:v>
                </c:pt>
                <c:pt idx="6">
                  <c:v>Otros activos corrientes                                </c:v>
                </c:pt>
                <c:pt idx="7">
                  <c:v>Activo fijo depreciable                                 </c:v>
                </c:pt>
                <c:pt idx="8">
                  <c:v>Activo fijo intangible                              </c:v>
                </c:pt>
                <c:pt idx="9">
                  <c:v>Activos por impuesto a la renta diferido                      </c:v>
                </c:pt>
              </c:strCache>
            </c:strRef>
          </c:cat>
          <c:val>
            <c:numRef>
              <c:f>'Composición cuentas'!$B$6:$B$15</c:f>
              <c:numCache>
                <c:formatCode>_(* #,##0.00_);_(* \(#,##0.00\);_(* "-"??_);_(@_)</c:formatCode>
                <c:ptCount val="10"/>
                <c:pt idx="0">
                  <c:v>930.72</c:v>
                </c:pt>
                <c:pt idx="1">
                  <c:v>560602.66999999993</c:v>
                </c:pt>
                <c:pt idx="2">
                  <c:v>2343.3000000000002</c:v>
                </c:pt>
                <c:pt idx="3">
                  <c:v>241374.19999999998</c:v>
                </c:pt>
                <c:pt idx="4">
                  <c:v>530298.37</c:v>
                </c:pt>
                <c:pt idx="5">
                  <c:v>18214.190000000002</c:v>
                </c:pt>
                <c:pt idx="6">
                  <c:v>27680.15</c:v>
                </c:pt>
                <c:pt idx="7">
                  <c:v>494511.19000000029</c:v>
                </c:pt>
                <c:pt idx="8">
                  <c:v>5194.4399999999996</c:v>
                </c:pt>
                <c:pt idx="9">
                  <c:v>17415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S" sz="2000" dirty="0">
                <a:latin typeface="Times New Roman" pitchFamily="18" charset="0"/>
                <a:cs typeface="Times New Roman" pitchFamily="18" charset="0"/>
              </a:rPr>
              <a:t>Composición</a:t>
            </a:r>
            <a:r>
              <a:rPr lang="es-ES" sz="2000" baseline="0" dirty="0">
                <a:latin typeface="Times New Roman" pitchFamily="18" charset="0"/>
                <a:cs typeface="Times New Roman" pitchFamily="18" charset="0"/>
              </a:rPr>
              <a:t> del Pasivo</a:t>
            </a:r>
            <a:endParaRPr lang="es-ES" sz="2000" dirty="0">
              <a:latin typeface="Times New Roman" pitchFamily="18" charset="0"/>
              <a:cs typeface="Times New Roman" pitchFamily="18" charset="0"/>
            </a:endParaRPr>
          </a:p>
        </c:rich>
      </c:tx>
      <c:layout>
        <c:manualLayout>
          <c:xMode val="edge"/>
          <c:yMode val="edge"/>
          <c:x val="0.3750868283586351"/>
          <c:y val="1.6509433962264151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2813804990794063E-2"/>
          <c:y val="7.5702448158762592E-2"/>
          <c:w val="0.83437232034486863"/>
          <c:h val="0.73079127943129518"/>
        </c:manualLayout>
      </c:layout>
      <c:pie3DChart>
        <c:varyColors val="1"/>
        <c:ser>
          <c:idx val="0"/>
          <c:order val="0"/>
          <c:explosion val="25"/>
          <c:dLbls>
            <c:dLbl>
              <c:idx val="0"/>
              <c:layout>
                <c:manualLayout>
                  <c:x val="-0.19691610628963349"/>
                  <c:y val="4.1691427722478087E-2"/>
                </c:manualLayout>
              </c:layout>
              <c:showLegendKey val="0"/>
              <c:showVal val="0"/>
              <c:showCatName val="1"/>
              <c:showSerName val="0"/>
              <c:showPercent val="1"/>
              <c:showBubbleSize val="0"/>
              <c:extLst>
                <c:ext xmlns:c15="http://schemas.microsoft.com/office/drawing/2012/chart" uri="{CE6537A1-D6FC-4f65-9D91-7224C49458BB}"/>
              </c:extLst>
            </c:dLbl>
            <c:dLbl>
              <c:idx val="1"/>
              <c:tx>
                <c:rich>
                  <a:bodyPr/>
                  <a:lstStyle/>
                  <a:p>
                    <a:fld id="{8237EAFE-9146-4475-AD63-656116DFD77E}" type="CATEGORYNAME">
                      <a:rPr lang="en-US"/>
                      <a:pPr/>
                      <a:t>[NOMBRE DE CATEGORÍA]</a:t>
                    </a:fld>
                    <a:r>
                      <a:rPr lang="en-US" baseline="0"/>
                      <a:t>
11%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9"/>
              <c:layout>
                <c:manualLayout>
                  <c:x val="0.12896124298331318"/>
                  <c:y val="0.10092073986034765"/>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400">
                    <a:latin typeface="Times New Roman" pitchFamily="18" charset="0"/>
                    <a:cs typeface="Times New Roman" pitchFamily="18" charset="0"/>
                  </a:defRPr>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'Composición cuentas'!$A$33:$A$42</c:f>
              <c:strCache>
                <c:ptCount val="10"/>
                <c:pt idx="0">
                  <c:v>Cuentas x pagar proveedores               </c:v>
                </c:pt>
                <c:pt idx="1">
                  <c:v>Obligaciones financieras </c:v>
                </c:pt>
                <c:pt idx="2">
                  <c:v>Cuentas por pagar SRI                                      </c:v>
                </c:pt>
                <c:pt idx="3">
                  <c:v>Cuentas por pagar I.E.S.S.                                    </c:v>
                </c:pt>
                <c:pt idx="4">
                  <c:v>Cuentas por pagar empleados                                   </c:v>
                </c:pt>
                <c:pt idx="5">
                  <c:v>Provisiones por pagar                                         </c:v>
                </c:pt>
                <c:pt idx="6">
                  <c:v>Otras cuentas por pagar                                       </c:v>
                </c:pt>
                <c:pt idx="7">
                  <c:v>Cuentas por pagar proveedores L/P</c:v>
                </c:pt>
                <c:pt idx="8">
                  <c:v>Obligaciones financieras L/P</c:v>
                </c:pt>
                <c:pt idx="9">
                  <c:v>Documentos por pagar L/P                                    </c:v>
                </c:pt>
              </c:strCache>
            </c:strRef>
          </c:cat>
          <c:val>
            <c:numRef>
              <c:f>'Composición cuentas'!$B$33:$B$42</c:f>
              <c:numCache>
                <c:formatCode>#,##0.00</c:formatCode>
                <c:ptCount val="10"/>
                <c:pt idx="0">
                  <c:v>609991.68999999994</c:v>
                </c:pt>
                <c:pt idx="1">
                  <c:v>169885.27</c:v>
                </c:pt>
                <c:pt idx="2">
                  <c:v>12324.33</c:v>
                </c:pt>
                <c:pt idx="3">
                  <c:v>10088.19</c:v>
                </c:pt>
                <c:pt idx="4">
                  <c:v>34623.550000000003</c:v>
                </c:pt>
                <c:pt idx="5">
                  <c:v>17270.63</c:v>
                </c:pt>
                <c:pt idx="6">
                  <c:v>10061.09</c:v>
                </c:pt>
                <c:pt idx="7">
                  <c:v>158955.85</c:v>
                </c:pt>
                <c:pt idx="8">
                  <c:v>343680.56</c:v>
                </c:pt>
                <c:pt idx="9">
                  <c:v>245191.57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S" sz="2000">
                <a:latin typeface="Times New Roman" pitchFamily="18" charset="0"/>
                <a:cs typeface="Times New Roman" pitchFamily="18" charset="0"/>
              </a:rPr>
              <a:t>Composición del Patrimonio año</a:t>
            </a:r>
            <a:r>
              <a:rPr lang="es-ES" sz="2000" baseline="0">
                <a:latin typeface="Times New Roman" pitchFamily="18" charset="0"/>
                <a:cs typeface="Times New Roman" pitchFamily="18" charset="0"/>
              </a:rPr>
              <a:t> 2014</a:t>
            </a:r>
            <a:endParaRPr lang="es-ES" sz="2000">
              <a:latin typeface="Times New Roman" pitchFamily="18" charset="0"/>
              <a:cs typeface="Times New Roman" pitchFamily="18" charset="0"/>
            </a:endParaRP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3.6187208622910201E-2"/>
          <c:y val="0.22236660770116837"/>
          <c:w val="0.95000000000000029"/>
          <c:h val="0.77763350458065761"/>
        </c:manualLayout>
      </c:layout>
      <c:pie3DChart>
        <c:varyColors val="1"/>
        <c:ser>
          <c:idx val="0"/>
          <c:order val="0"/>
          <c:explosion val="25"/>
          <c:dLbls>
            <c:dLbl>
              <c:idx val="0"/>
              <c:layout>
                <c:manualLayout>
                  <c:x val="-9.3326552930883641E-2"/>
                  <c:y val="-4.4977995301842301E-3"/>
                </c:manualLayout>
              </c:layout>
              <c:tx>
                <c:rich>
                  <a:bodyPr/>
                  <a:lstStyle/>
                  <a:p>
                    <a:r>
                      <a:rPr lang="en-US" sz="1800" dirty="0"/>
                      <a:t>Capital social                                                
1.75%</a:t>
                    </a:r>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6.1022528433945754E-2"/>
                  <c:y val="-4.4977995301842301E-3"/>
                </c:manualLayout>
              </c:layout>
              <c:tx>
                <c:rich>
                  <a:bodyPr/>
                  <a:lstStyle/>
                  <a:p>
                    <a:r>
                      <a:rPr lang="en-US" sz="1800" dirty="0" err="1"/>
                      <a:t>Reservas</a:t>
                    </a:r>
                    <a:r>
                      <a:rPr lang="en-US" sz="1800" dirty="0"/>
                      <a:t>                                                      
0.35</a:t>
                    </a:r>
                    <a:r>
                      <a:rPr lang="en-US" sz="1050" dirty="0"/>
                      <a:t>%</a:t>
                    </a:r>
                  </a:p>
                </c:rich>
              </c:tx>
              <c:showLegendKey val="0"/>
              <c:showVal val="0"/>
              <c:showCatName val="1"/>
              <c:showSerName val="0"/>
              <c:showPercent val="1"/>
              <c:showBubbleSize val="0"/>
              <c:extLst>
                <c:ext xmlns:c15="http://schemas.microsoft.com/office/drawing/2012/chart" uri="{CE6537A1-D6FC-4f65-9D91-7224C49458BB}"/>
              </c:extLst>
            </c:dLbl>
            <c:dLbl>
              <c:idx val="2"/>
              <c:tx>
                <c:rich>
                  <a:bodyPr/>
                  <a:lstStyle/>
                  <a:p>
                    <a:r>
                      <a:rPr lang="en-US" sz="1050"/>
                      <a:t>Resultados                                                    
97.91%</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3600">
                    <a:latin typeface="Times New Roman" pitchFamily="18" charset="0"/>
                    <a:cs typeface="Times New Roman" pitchFamily="18" charset="0"/>
                  </a:defRPr>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Hoja2!$A$110:$A$112</c:f>
              <c:strCache>
                <c:ptCount val="3"/>
                <c:pt idx="0">
                  <c:v>Capital social                                                </c:v>
                </c:pt>
                <c:pt idx="1">
                  <c:v>Reservas                                                      </c:v>
                </c:pt>
                <c:pt idx="2">
                  <c:v>Resultados                                                    </c:v>
                </c:pt>
              </c:strCache>
            </c:strRef>
          </c:cat>
          <c:val>
            <c:numRef>
              <c:f>Hoja2!$B$110:$B$112</c:f>
              <c:numCache>
                <c:formatCode>#,##0.00</c:formatCode>
                <c:ptCount val="3"/>
                <c:pt idx="0">
                  <c:v>5000</c:v>
                </c:pt>
                <c:pt idx="1">
                  <c:v>1000</c:v>
                </c:pt>
                <c:pt idx="2">
                  <c:v>280491.5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S" sz="2000">
                <a:latin typeface="Times New Roman" pitchFamily="18" charset="0"/>
                <a:cs typeface="Times New Roman" pitchFamily="18" charset="0"/>
              </a:rPr>
              <a:t>Composición</a:t>
            </a:r>
            <a:r>
              <a:rPr lang="es-ES" sz="2000" baseline="0">
                <a:latin typeface="Times New Roman" pitchFamily="18" charset="0"/>
                <a:cs typeface="Times New Roman" pitchFamily="18" charset="0"/>
              </a:rPr>
              <a:t> de Costos y Gastos Operativos año 2014</a:t>
            </a:r>
            <a:endParaRPr lang="es-ES" sz="2000">
              <a:latin typeface="Times New Roman" pitchFamily="18" charset="0"/>
              <a:cs typeface="Times New Roman" pitchFamily="18" charset="0"/>
            </a:endParaRP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2239752558811186E-2"/>
          <c:y val="0.22476446316380322"/>
          <c:w val="0.82047712437432307"/>
          <c:h val="0.7309788076176601"/>
        </c:manualLayout>
      </c:layout>
      <c:pie3DChart>
        <c:varyColors val="1"/>
        <c:ser>
          <c:idx val="0"/>
          <c:order val="0"/>
          <c:explosion val="25"/>
          <c:dLbls>
            <c:dLbl>
              <c:idx val="0"/>
              <c:tx>
                <c:rich>
                  <a:bodyPr/>
                  <a:lstStyle/>
                  <a:p>
                    <a:fld id="{F793ABFE-8B9C-47DA-8C7E-6070F852FB2E}" type="CATEGORYNAME">
                      <a:rPr lang="en-US"/>
                      <a:pPr/>
                      <a:t>[NOMBRE DE CATEGORÍA]</a:t>
                    </a:fld>
                    <a:r>
                      <a:rPr lang="en-US" baseline="0"/>
                      <a:t>
78.53%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B85783E4-1932-4A1C-A77C-A71D21B5B312}" type="CATEGORYNAME">
                      <a:rPr lang="en-US"/>
                      <a:pPr/>
                      <a:t>[NOMBRE DE CATEGORÍA]</a:t>
                    </a:fld>
                    <a:r>
                      <a:rPr lang="en-US" baseline="0"/>
                      <a:t>
3.51%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8.1336238198983279E-2"/>
                  <c:y val="-2.562169900752578E-2"/>
                </c:manualLayout>
              </c:layout>
              <c:tx>
                <c:rich>
                  <a:bodyPr/>
                  <a:lstStyle/>
                  <a:p>
                    <a:fld id="{D961F4DC-4EB7-4FBE-8CD0-E43A8ABFAA89}" type="CATEGORYNAME">
                      <a:rPr lang="en-US"/>
                      <a:pPr/>
                      <a:t>[NOMBRE DE CATEGORÍA]</a:t>
                    </a:fld>
                    <a:r>
                      <a:rPr lang="en-US" baseline="0"/>
                      <a:t>
13.80%</a:t>
                    </a:r>
                  </a:p>
                </c:rich>
              </c:tx>
              <c:showLegendKey val="0"/>
              <c:showVal val="0"/>
              <c:showCatName val="1"/>
              <c:showSerName val="0"/>
              <c:showPercent val="1"/>
              <c:showBubbleSize val="0"/>
              <c:extLst>
                <c:ext xmlns:c15="http://schemas.microsoft.com/office/drawing/2012/chart" uri="{CE6537A1-D6FC-4f65-9D91-7224C49458BB}">
                  <c15:layout>
                    <c:manualLayout>
                      <c:w val="0.25199709513435004"/>
                      <c:h val="0.19164619164619165"/>
                    </c:manualLayout>
                  </c15:layout>
                  <c15:dlblFieldTable/>
                  <c15:showDataLabelsRange val="0"/>
                </c:ext>
              </c:extLst>
            </c:dLbl>
            <c:dLbl>
              <c:idx val="3"/>
              <c:tx>
                <c:rich>
                  <a:bodyPr/>
                  <a:lstStyle/>
                  <a:p>
                    <a:fld id="{C86049C8-247A-47C2-8964-7ADC39276D91}" type="CATEGORYNAME">
                      <a:rPr lang="en-US"/>
                      <a:pPr/>
                      <a:t>[NOMBRE DE CATEGORÍA]</a:t>
                    </a:fld>
                    <a:r>
                      <a:rPr lang="en-US" baseline="0"/>
                      <a:t>
3.54%</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400">
                    <a:latin typeface="Times New Roman" pitchFamily="18" charset="0"/>
                    <a:cs typeface="Times New Roman" pitchFamily="18" charset="0"/>
                  </a:defRPr>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'Composición cuentas'!$A$89:$A$92</c:f>
              <c:strCache>
                <c:ptCount val="4"/>
                <c:pt idx="0">
                  <c:v>Costo de ventas </c:v>
                </c:pt>
                <c:pt idx="1">
                  <c:v>Gastos de ventas</c:v>
                </c:pt>
                <c:pt idx="2">
                  <c:v>Gastos Administrativos</c:v>
                </c:pt>
                <c:pt idx="3">
                  <c:v>Utilidad del Ejercicio </c:v>
                </c:pt>
              </c:strCache>
            </c:strRef>
          </c:cat>
          <c:val>
            <c:numRef>
              <c:f>'Composición cuentas'!$B$89:$B$92</c:f>
              <c:numCache>
                <c:formatCode>#,##0.00</c:formatCode>
                <c:ptCount val="4"/>
                <c:pt idx="0">
                  <c:v>2371005.7080000001</c:v>
                </c:pt>
                <c:pt idx="1">
                  <c:v>105929.40999999999</c:v>
                </c:pt>
                <c:pt idx="2">
                  <c:v>416551.74200000009</c:v>
                </c:pt>
                <c:pt idx="3">
                  <c:v>107022.90000000047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b="1">
                <a:solidFill>
                  <a:sysClr val="windowText" lastClr="000000"/>
                </a:solidFill>
                <a:latin typeface="Times New Roman" panose="02020603050405020304" pitchFamily="18" charset="0"/>
                <a:cs typeface="Times New Roman" panose="02020603050405020304" pitchFamily="18" charset="0"/>
              </a:rPr>
              <a:t>Valor Agregado</a:t>
            </a:r>
            <a:r>
              <a:rPr lang="es-EC" sz="1200" b="1" baseline="0">
                <a:solidFill>
                  <a:sysClr val="windowText" lastClr="000000"/>
                </a:solidFill>
                <a:latin typeface="Times New Roman" panose="02020603050405020304" pitchFamily="18" charset="0"/>
                <a:cs typeface="Times New Roman" panose="02020603050405020304" pitchFamily="18" charset="0"/>
              </a:rPr>
              <a:t> Bruto de la industria de plásticos</a:t>
            </a:r>
            <a:endParaRPr lang="es-EC" sz="12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9.9326552930884729E-2"/>
                  <c:y val="-0.14590441819772737"/>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rendlineLbl>
          </c:trendline>
          <c:xVal>
            <c:numRef>
              <c:f>'Tasa de Crecimiento'!$B$5:$B$11</c:f>
              <c:numCache>
                <c:formatCode>General</c:formatCode>
                <c:ptCount val="7"/>
                <c:pt idx="0">
                  <c:v>2008</c:v>
                </c:pt>
                <c:pt idx="1">
                  <c:v>2009</c:v>
                </c:pt>
                <c:pt idx="2">
                  <c:v>2010</c:v>
                </c:pt>
                <c:pt idx="3">
                  <c:v>2011</c:v>
                </c:pt>
                <c:pt idx="4">
                  <c:v>2012</c:v>
                </c:pt>
                <c:pt idx="5">
                  <c:v>2013</c:v>
                </c:pt>
                <c:pt idx="6">
                  <c:v>2014</c:v>
                </c:pt>
              </c:numCache>
            </c:numRef>
          </c:xVal>
          <c:yVal>
            <c:numRef>
              <c:f>'Tasa de Crecimiento'!$C$5:$C$11</c:f>
              <c:numCache>
                <c:formatCode>_("$"\ * #,##0.00_);_("$"\ * \(#,##0.00\);_("$"\ * "-"??_);_(@_)</c:formatCode>
                <c:ptCount val="7"/>
                <c:pt idx="0">
                  <c:v>227177000</c:v>
                </c:pt>
                <c:pt idx="1">
                  <c:v>214933000</c:v>
                </c:pt>
                <c:pt idx="2">
                  <c:v>230668000</c:v>
                </c:pt>
                <c:pt idx="3">
                  <c:v>246902000</c:v>
                </c:pt>
                <c:pt idx="4">
                  <c:v>264757000</c:v>
                </c:pt>
                <c:pt idx="5">
                  <c:v>276003000</c:v>
                </c:pt>
                <c:pt idx="6">
                  <c:v>295423000</c:v>
                </c:pt>
              </c:numCache>
            </c:numRef>
          </c:yVal>
          <c:smooth val="0"/>
        </c:ser>
        <c:dLbls>
          <c:showLegendKey val="0"/>
          <c:showVal val="0"/>
          <c:showCatName val="0"/>
          <c:showSerName val="0"/>
          <c:showPercent val="0"/>
          <c:showBubbleSize val="0"/>
        </c:dLbls>
        <c:axId val="241855472"/>
        <c:axId val="241855864"/>
      </c:scatterChart>
      <c:valAx>
        <c:axId val="241855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241855864"/>
        <c:crosses val="autoZero"/>
        <c:crossBetween val="midCat"/>
      </c:valAx>
      <c:valAx>
        <c:axId val="2418558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 #,##0.00_);_(&quot;$&quot;\ * \(#,##0.00\);_(&quot;$&quot;\ *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24185547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06ACB-152E-4A8A-BCDA-BF75E8885196}"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s-MX"/>
        </a:p>
      </dgm:t>
    </dgm:pt>
    <dgm:pt modelId="{4C3505A2-05BB-4E33-BC05-8B917BF9F863}">
      <dgm:prSet/>
      <dgm:spPr/>
      <dgm:t>
        <a:bodyPr/>
        <a:lstStyle/>
        <a:p>
          <a:pPr algn="just" rtl="0"/>
          <a:r>
            <a:rPr lang="es-EC" dirty="0" smtClean="0"/>
            <a:t>Realizar la valoración de la empresa </a:t>
          </a:r>
          <a:r>
            <a:rPr lang="es-EC" dirty="0" err="1" smtClean="0"/>
            <a:t>Ideplast</a:t>
          </a:r>
          <a:r>
            <a:rPr lang="es-EC" dirty="0" smtClean="0"/>
            <a:t> Cía. Ltda.; a través del método de flujo de caja descontado.</a:t>
          </a:r>
          <a:endParaRPr lang="es-MX" dirty="0"/>
        </a:p>
      </dgm:t>
    </dgm:pt>
    <dgm:pt modelId="{292AD264-2E57-4104-AD1B-2FD9D18D8F25}" type="parTrans" cxnId="{FD2B2941-4317-41A0-AB98-FFD0DFB03E06}">
      <dgm:prSet/>
      <dgm:spPr/>
      <dgm:t>
        <a:bodyPr/>
        <a:lstStyle/>
        <a:p>
          <a:endParaRPr lang="es-MX"/>
        </a:p>
      </dgm:t>
    </dgm:pt>
    <dgm:pt modelId="{2161AD3F-8C8D-43BE-8565-8C975754EB95}" type="sibTrans" cxnId="{FD2B2941-4317-41A0-AB98-FFD0DFB03E06}">
      <dgm:prSet/>
      <dgm:spPr/>
      <dgm:t>
        <a:bodyPr/>
        <a:lstStyle/>
        <a:p>
          <a:endParaRPr lang="es-MX"/>
        </a:p>
      </dgm:t>
    </dgm:pt>
    <dgm:pt modelId="{7B93477D-B8C0-470B-BAE7-7A8EA1653E45}">
      <dgm:prSet/>
      <dgm:spPr/>
      <dgm:t>
        <a:bodyPr/>
        <a:lstStyle/>
        <a:p>
          <a:pPr rtl="0"/>
          <a:endParaRPr lang="es-MX"/>
        </a:p>
      </dgm:t>
    </dgm:pt>
    <dgm:pt modelId="{0704D675-1469-4830-AAA5-F29522DD2989}" type="parTrans" cxnId="{2B74AC8C-CF5A-4E17-8409-F7E732525724}">
      <dgm:prSet/>
      <dgm:spPr/>
      <dgm:t>
        <a:bodyPr/>
        <a:lstStyle/>
        <a:p>
          <a:endParaRPr lang="es-MX"/>
        </a:p>
      </dgm:t>
    </dgm:pt>
    <dgm:pt modelId="{CA1F78A3-2D68-4B8C-A659-9793D36AEF68}" type="sibTrans" cxnId="{2B74AC8C-CF5A-4E17-8409-F7E732525724}">
      <dgm:prSet/>
      <dgm:spPr/>
      <dgm:t>
        <a:bodyPr/>
        <a:lstStyle/>
        <a:p>
          <a:endParaRPr lang="es-MX"/>
        </a:p>
      </dgm:t>
    </dgm:pt>
    <dgm:pt modelId="{909BAE8B-73E9-4F4C-92BB-ABAE16111B0E}" type="pres">
      <dgm:prSet presAssocID="{71306ACB-152E-4A8A-BCDA-BF75E8885196}" presName="linearFlow" presStyleCnt="0">
        <dgm:presLayoutVars>
          <dgm:dir/>
          <dgm:animLvl val="lvl"/>
          <dgm:resizeHandles val="exact"/>
        </dgm:presLayoutVars>
      </dgm:prSet>
      <dgm:spPr/>
      <dgm:t>
        <a:bodyPr/>
        <a:lstStyle/>
        <a:p>
          <a:endParaRPr lang="es-MX"/>
        </a:p>
      </dgm:t>
    </dgm:pt>
    <dgm:pt modelId="{A1D8F061-F907-40C5-9951-E9C05E2A990E}" type="pres">
      <dgm:prSet presAssocID="{7B93477D-B8C0-470B-BAE7-7A8EA1653E45}" presName="composite" presStyleCnt="0"/>
      <dgm:spPr/>
      <dgm:t>
        <a:bodyPr/>
        <a:lstStyle/>
        <a:p>
          <a:endParaRPr lang="es-MX"/>
        </a:p>
      </dgm:t>
    </dgm:pt>
    <dgm:pt modelId="{B5DD6416-DE71-44D2-92D5-C425C50FA6E1}" type="pres">
      <dgm:prSet presAssocID="{7B93477D-B8C0-470B-BAE7-7A8EA1653E45}" presName="parentText" presStyleLbl="alignNode1" presStyleIdx="0" presStyleCnt="1">
        <dgm:presLayoutVars>
          <dgm:chMax val="1"/>
          <dgm:bulletEnabled val="1"/>
        </dgm:presLayoutVars>
      </dgm:prSet>
      <dgm:spPr/>
      <dgm:t>
        <a:bodyPr/>
        <a:lstStyle/>
        <a:p>
          <a:endParaRPr lang="es-MX"/>
        </a:p>
      </dgm:t>
    </dgm:pt>
    <dgm:pt modelId="{B7AC0635-6ED0-4645-8517-0A1D1A5FE0A9}" type="pres">
      <dgm:prSet presAssocID="{7B93477D-B8C0-470B-BAE7-7A8EA1653E45}" presName="descendantText" presStyleLbl="alignAcc1" presStyleIdx="0" presStyleCnt="1">
        <dgm:presLayoutVars>
          <dgm:bulletEnabled val="1"/>
        </dgm:presLayoutVars>
      </dgm:prSet>
      <dgm:spPr/>
      <dgm:t>
        <a:bodyPr/>
        <a:lstStyle/>
        <a:p>
          <a:endParaRPr lang="es-MX"/>
        </a:p>
      </dgm:t>
    </dgm:pt>
  </dgm:ptLst>
  <dgm:cxnLst>
    <dgm:cxn modelId="{98377090-A27B-4C73-B37D-0A0E0DBBC698}" type="presOf" srcId="{4C3505A2-05BB-4E33-BC05-8B917BF9F863}" destId="{B7AC0635-6ED0-4645-8517-0A1D1A5FE0A9}" srcOrd="0" destOrd="0" presId="urn:microsoft.com/office/officeart/2005/8/layout/chevron2"/>
    <dgm:cxn modelId="{518527A3-36A1-403E-8B48-D998BECFE70D}" type="presOf" srcId="{71306ACB-152E-4A8A-BCDA-BF75E8885196}" destId="{909BAE8B-73E9-4F4C-92BB-ABAE16111B0E}" srcOrd="0" destOrd="0" presId="urn:microsoft.com/office/officeart/2005/8/layout/chevron2"/>
    <dgm:cxn modelId="{FD2B2941-4317-41A0-AB98-FFD0DFB03E06}" srcId="{7B93477D-B8C0-470B-BAE7-7A8EA1653E45}" destId="{4C3505A2-05BB-4E33-BC05-8B917BF9F863}" srcOrd="0" destOrd="0" parTransId="{292AD264-2E57-4104-AD1B-2FD9D18D8F25}" sibTransId="{2161AD3F-8C8D-43BE-8565-8C975754EB95}"/>
    <dgm:cxn modelId="{2B74AC8C-CF5A-4E17-8409-F7E732525724}" srcId="{71306ACB-152E-4A8A-BCDA-BF75E8885196}" destId="{7B93477D-B8C0-470B-BAE7-7A8EA1653E45}" srcOrd="0" destOrd="0" parTransId="{0704D675-1469-4830-AAA5-F29522DD2989}" sibTransId="{CA1F78A3-2D68-4B8C-A659-9793D36AEF68}"/>
    <dgm:cxn modelId="{AA81B9D9-5253-4DD3-AA2E-F1821B814FBE}" type="presOf" srcId="{7B93477D-B8C0-470B-BAE7-7A8EA1653E45}" destId="{B5DD6416-DE71-44D2-92D5-C425C50FA6E1}" srcOrd="0" destOrd="0" presId="urn:microsoft.com/office/officeart/2005/8/layout/chevron2"/>
    <dgm:cxn modelId="{FC2C1AD1-8C43-4CCB-AEE9-26F2D8FA1ADD}" type="presParOf" srcId="{909BAE8B-73E9-4F4C-92BB-ABAE16111B0E}" destId="{A1D8F061-F907-40C5-9951-E9C05E2A990E}" srcOrd="0" destOrd="0" presId="urn:microsoft.com/office/officeart/2005/8/layout/chevron2"/>
    <dgm:cxn modelId="{EF561250-94C0-4ABA-8CBE-2A20878D5968}" type="presParOf" srcId="{A1D8F061-F907-40C5-9951-E9C05E2A990E}" destId="{B5DD6416-DE71-44D2-92D5-C425C50FA6E1}" srcOrd="0" destOrd="0" presId="urn:microsoft.com/office/officeart/2005/8/layout/chevron2"/>
    <dgm:cxn modelId="{88DD9417-FD55-4A05-8438-F3D0082FAA03}" type="presParOf" srcId="{A1D8F061-F907-40C5-9951-E9C05E2A990E}" destId="{B7AC0635-6ED0-4645-8517-0A1D1A5FE0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S" sz="1600" dirty="0" smtClean="0"/>
            <a:t>Diseñar estrategias de liderazgo en costos, para operar el negocio en forma eficiente en relación al costo y establecer así una ventaja sostenible sobre la competencia. </a:t>
          </a:r>
          <a:endParaRPr lang="es-EC" sz="1600" dirty="0"/>
        </a:p>
      </dgm:t>
    </dgm:pt>
    <dgm:pt modelId="{73253FFA-83A2-42F5-A039-039FF2601BC8}" type="parTrans" cxnId="{D8FADED0-2916-4D8B-93C3-7CE32AD76093}">
      <dgm:prSet/>
      <dgm:spPr/>
      <dgm:t>
        <a:bodyPr/>
        <a:lstStyle/>
        <a:p>
          <a:endParaRPr lang="es-EC" sz="1400"/>
        </a:p>
      </dgm:t>
    </dgm:pt>
    <dgm:pt modelId="{6CE9B3FE-3995-4A6F-BDA4-13E064886D14}" type="sibTrans" cxnId="{D8FADED0-2916-4D8B-93C3-7CE32AD76093}">
      <dgm:prSet/>
      <dgm:spPr/>
      <dgm:t>
        <a:bodyPr/>
        <a:lstStyle/>
        <a:p>
          <a:endParaRPr lang="es-EC" sz="1400"/>
        </a:p>
      </dgm:t>
    </dgm:pt>
    <dgm:pt modelId="{8908C3FD-C6ED-4E7A-BA7D-60B4C20CA669}">
      <dgm:prSet phldrT="[Text]" custT="1"/>
      <dgm:spPr/>
      <dgm:t>
        <a:bodyPr/>
        <a:lstStyle/>
        <a:p>
          <a:r>
            <a:rPr lang="es-ES" sz="1600" dirty="0" smtClean="0"/>
            <a:t>Establecer un plan de direccionamiento financiero enfocado en corregir los problemas financieros actuales, para de esta manera ser más eficientes en el manejo de los recursos económicos y así poseer la suficiente liquidez y solvencia para el giro normal del negocio. </a:t>
          </a:r>
          <a:endParaRPr lang="es-EC" sz="1600" dirty="0"/>
        </a:p>
      </dgm:t>
    </dgm:pt>
    <dgm:pt modelId="{9B71246F-D953-40CE-8E95-47F114FC9240}" type="parTrans" cxnId="{A1E56DE2-A8E3-4DBC-BC48-587F038A3FE4}">
      <dgm:prSet/>
      <dgm:spPr/>
      <dgm:t>
        <a:bodyPr/>
        <a:lstStyle/>
        <a:p>
          <a:endParaRPr lang="es-EC" sz="1400"/>
        </a:p>
      </dgm:t>
    </dgm:pt>
    <dgm:pt modelId="{D277E4DF-EEF6-483C-A705-7A4D4AC82D3D}" type="sibTrans" cxnId="{A1E56DE2-A8E3-4DBC-BC48-587F038A3FE4}">
      <dgm:prSet/>
      <dgm:spPr/>
      <dgm:t>
        <a:bodyPr/>
        <a:lstStyle/>
        <a:p>
          <a:endParaRPr lang="es-EC" sz="1400"/>
        </a:p>
      </dgm:t>
    </dgm:pt>
    <dgm:pt modelId="{67066A19-68F6-4FAE-AD8B-004DFCD7F980}">
      <dgm:prSet phldrT="[Text]" custT="1"/>
      <dgm:spPr/>
      <dgm:t>
        <a:bodyPr/>
        <a:lstStyle/>
        <a:p>
          <a:r>
            <a:rPr lang="es-ES" sz="1600" dirty="0" smtClean="0"/>
            <a:t>Utilizar el modelo de valoración de empresa mediante flujos de caja descontados, como herramienta para una acertada toma de decisiones, al efectuar negociaciones en el cual sea necesario conocer el valor real de la empresa.</a:t>
          </a:r>
          <a:endParaRPr lang="es-EC" sz="1600" dirty="0"/>
        </a:p>
      </dgm:t>
    </dgm:pt>
    <dgm:pt modelId="{FDF655B2-7B80-4A89-9A5B-C40D6678DAD9}" type="parTrans" cxnId="{5E8EAF64-7DC5-40BD-BA34-A8FAA07CE512}">
      <dgm:prSet/>
      <dgm:spPr/>
      <dgm:t>
        <a:bodyPr/>
        <a:lstStyle/>
        <a:p>
          <a:endParaRPr lang="es-EC" sz="1400"/>
        </a:p>
      </dgm:t>
    </dgm:pt>
    <dgm:pt modelId="{C3626FD0-5E32-4D5B-80EF-41B60265306B}" type="sibTrans" cxnId="{5E8EAF64-7DC5-40BD-BA34-A8FAA07CE512}">
      <dgm:prSet/>
      <dgm:spPr/>
      <dgm:t>
        <a:bodyPr/>
        <a:lstStyle/>
        <a:p>
          <a:endParaRPr lang="es-EC" sz="1400"/>
        </a:p>
      </dgm:t>
    </dgm:pt>
    <dgm:pt modelId="{9FD913FD-4FFF-4BDC-B111-42B2C186B534}">
      <dgm:prSet phldrT="[Text]" custT="1"/>
      <dgm:spPr/>
      <dgm:t>
        <a:bodyPr/>
        <a:lstStyle/>
        <a:p>
          <a:endParaRPr lang="es-EC" sz="1400" dirty="0"/>
        </a:p>
      </dgm:t>
    </dgm:pt>
    <dgm:pt modelId="{BB72A9C5-246D-4DBC-A445-2A1864DF7F54}" type="parTrans" cxnId="{A566D700-7D1A-4D1F-990E-8E6918031DF2}">
      <dgm:prSet/>
      <dgm:spPr/>
      <dgm:t>
        <a:bodyPr/>
        <a:lstStyle/>
        <a:p>
          <a:endParaRPr lang="es-EC" sz="1400"/>
        </a:p>
      </dgm:t>
    </dgm:pt>
    <dgm:pt modelId="{C181148F-501D-4F3C-94B0-9C446690BE27}" type="sibTrans" cxnId="{A566D700-7D1A-4D1F-990E-8E6918031DF2}">
      <dgm:prSet/>
      <dgm:spPr/>
      <dgm:t>
        <a:bodyPr/>
        <a:lstStyle/>
        <a:p>
          <a:endParaRPr lang="es-EC" sz="1400"/>
        </a:p>
      </dgm:t>
    </dgm:pt>
    <dgm:pt modelId="{B9BEEA85-3C8B-4CDC-A87B-2C52FDEE8CF0}">
      <dgm:prSet phldrT="[Text]" custT="1"/>
      <dgm:spPr/>
      <dgm:t>
        <a:bodyPr/>
        <a:lstStyle/>
        <a:p>
          <a:endParaRPr lang="es-EC" sz="1400" dirty="0"/>
        </a:p>
      </dgm:t>
    </dgm:pt>
    <dgm:pt modelId="{53FD76F3-4BA4-4CB3-9A79-CCAA423B4087}" type="parTrans" cxnId="{02C1DFFA-12FF-4893-9EBF-1736583681AD}">
      <dgm:prSet/>
      <dgm:spPr/>
      <dgm:t>
        <a:bodyPr/>
        <a:lstStyle/>
        <a:p>
          <a:endParaRPr lang="es-EC" sz="1400"/>
        </a:p>
      </dgm:t>
    </dgm:pt>
    <dgm:pt modelId="{A9C10631-2E91-4136-8F15-F93816F12FFF}" type="sibTrans" cxnId="{02C1DFFA-12FF-4893-9EBF-1736583681AD}">
      <dgm:prSet/>
      <dgm:spPr/>
      <dgm:t>
        <a:bodyPr/>
        <a:lstStyle/>
        <a:p>
          <a:endParaRPr lang="es-EC" sz="1400"/>
        </a:p>
      </dgm:t>
    </dgm:pt>
    <dgm:pt modelId="{69DB88C5-7D66-4DA9-ABD0-0E353771D1C7}">
      <dgm:prSet phldrT="[Text]" custT="1"/>
      <dgm:spPr/>
      <dgm:t>
        <a:bodyPr/>
        <a:lstStyle/>
        <a:p>
          <a:endParaRPr lang="es-EC" sz="1400" dirty="0"/>
        </a:p>
      </dgm:t>
    </dgm:pt>
    <dgm:pt modelId="{8D5D0E7A-D862-466B-9A67-20F254D914E9}" type="parTrans" cxnId="{8923E712-DBBE-474F-9678-6F824826E050}">
      <dgm:prSet/>
      <dgm:spPr/>
      <dgm:t>
        <a:bodyPr/>
        <a:lstStyle/>
        <a:p>
          <a:endParaRPr lang="es-EC" sz="1400"/>
        </a:p>
      </dgm:t>
    </dgm:pt>
    <dgm:pt modelId="{9649D24A-47CB-44E1-9F67-28FF707C2D37}" type="sibTrans" cxnId="{8923E712-DBBE-474F-9678-6F824826E050}">
      <dgm:prSet/>
      <dgm:spPr/>
      <dgm:t>
        <a:bodyPr/>
        <a:lstStyle/>
        <a:p>
          <a:endParaRPr lang="es-EC" sz="1400"/>
        </a:p>
      </dgm:t>
    </dgm:pt>
    <dgm:pt modelId="{922A3071-67CE-4450-BF32-DE16C3DA2561}">
      <dgm:prSet phldrT="[Text]" custT="1"/>
      <dgm:spPr/>
      <dgm:t>
        <a:bodyPr/>
        <a:lstStyle/>
        <a:p>
          <a:endParaRPr lang="es-EC" sz="1400" dirty="0"/>
        </a:p>
      </dgm:t>
    </dgm:pt>
    <dgm:pt modelId="{B0D28DB0-D0F3-4F72-A008-26A9D1E5A718}" type="parTrans" cxnId="{D60BB504-C1CC-4056-85AB-1E0F65A47EC0}">
      <dgm:prSet/>
      <dgm:spPr/>
      <dgm:t>
        <a:bodyPr/>
        <a:lstStyle/>
        <a:p>
          <a:endParaRPr lang="es-EC"/>
        </a:p>
      </dgm:t>
    </dgm:pt>
    <dgm:pt modelId="{D4F64CA9-6C90-4A03-9190-17CF2473E784}" type="sibTrans" cxnId="{D60BB504-C1CC-4056-85AB-1E0F65A47EC0}">
      <dgm:prSet/>
      <dgm:spPr/>
      <dgm:t>
        <a:bodyPr/>
        <a:lstStyle/>
        <a:p>
          <a:endParaRPr lang="es-EC"/>
        </a:p>
      </dgm:t>
    </dgm:pt>
    <dgm:pt modelId="{5C15D684-041C-438B-A591-552EBB1EEF05}">
      <dgm:prSet/>
      <dgm:spPr/>
      <dgm:t>
        <a:bodyPr/>
        <a:lstStyle/>
        <a:p>
          <a:r>
            <a:rPr lang="es-ES" dirty="0" smtClean="0"/>
            <a:t>Evaluar las variaciones resultantes del análisis de sensibilidad, para de esa manera tomar decisiones acertadas en base a las expectativas de riesgo analizadas y a la vez diseñar estrategias enfocadas en mitigar dicho riesgo.</a:t>
          </a:r>
          <a:endParaRPr lang="es-EC" dirty="0"/>
        </a:p>
      </dgm:t>
    </dgm:pt>
    <dgm:pt modelId="{B2985F34-E7EC-4C77-94DF-F0CF696BDF66}" type="parTrans" cxnId="{848703F6-BC16-4CE0-8BB1-D8553C256AC6}">
      <dgm:prSet/>
      <dgm:spPr/>
      <dgm:t>
        <a:bodyPr/>
        <a:lstStyle/>
        <a:p>
          <a:endParaRPr lang="es-EC"/>
        </a:p>
      </dgm:t>
    </dgm:pt>
    <dgm:pt modelId="{664DF910-16F9-4442-8807-FB2426F5426F}" type="sibTrans" cxnId="{848703F6-BC16-4CE0-8BB1-D8553C256AC6}">
      <dgm:prSet/>
      <dgm:spPr/>
      <dgm:t>
        <a:bodyPr/>
        <a:lstStyle/>
        <a:p>
          <a:endParaRPr lang="es-EC"/>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4">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4" custScaleY="110946">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4">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4" custScaleY="131438">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4">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4" custScaleY="125428">
        <dgm:presLayoutVars>
          <dgm:bulletEnabled val="1"/>
        </dgm:presLayoutVars>
      </dgm:prSet>
      <dgm:spPr/>
      <dgm:t>
        <a:bodyPr/>
        <a:lstStyle/>
        <a:p>
          <a:endParaRPr lang="es-EC"/>
        </a:p>
      </dgm:t>
    </dgm:pt>
    <dgm:pt modelId="{5D8DB2F7-8EE8-42E9-818F-54FC98AA6CB5}" type="pres">
      <dgm:prSet presAssocID="{9649D24A-47CB-44E1-9F67-28FF707C2D37}" presName="sp" presStyleCnt="0"/>
      <dgm:spPr/>
    </dgm:pt>
    <dgm:pt modelId="{76732A0D-D835-4591-86A7-6F7E1F83EAA2}" type="pres">
      <dgm:prSet presAssocID="{922A3071-67CE-4450-BF32-DE16C3DA2561}" presName="composite" presStyleCnt="0"/>
      <dgm:spPr/>
    </dgm:pt>
    <dgm:pt modelId="{C4FA9BB9-C7C0-4F3B-8995-21D3BFF56489}" type="pres">
      <dgm:prSet presAssocID="{922A3071-67CE-4450-BF32-DE16C3DA2561}" presName="parentText" presStyleLbl="alignNode1" presStyleIdx="3" presStyleCnt="4">
        <dgm:presLayoutVars>
          <dgm:chMax val="1"/>
          <dgm:bulletEnabled val="1"/>
        </dgm:presLayoutVars>
      </dgm:prSet>
      <dgm:spPr/>
      <dgm:t>
        <a:bodyPr/>
        <a:lstStyle/>
        <a:p>
          <a:endParaRPr lang="es-EC"/>
        </a:p>
      </dgm:t>
    </dgm:pt>
    <dgm:pt modelId="{EA6868A3-4F33-4C5F-A50C-E03EE88F5ABC}" type="pres">
      <dgm:prSet presAssocID="{922A3071-67CE-4450-BF32-DE16C3DA2561}" presName="descendantText" presStyleLbl="alignAcc1" presStyleIdx="3" presStyleCnt="4">
        <dgm:presLayoutVars>
          <dgm:bulletEnabled val="1"/>
        </dgm:presLayoutVars>
      </dgm:prSet>
      <dgm:spPr/>
      <dgm:t>
        <a:bodyPr/>
        <a:lstStyle/>
        <a:p>
          <a:endParaRPr lang="es-EC"/>
        </a:p>
      </dgm:t>
    </dgm:pt>
  </dgm:ptLst>
  <dgm:cxnLst>
    <dgm:cxn modelId="{02C1DFFA-12FF-4893-9EBF-1736583681AD}" srcId="{E420EE0B-552D-4485-864E-54AC98393CC7}" destId="{B9BEEA85-3C8B-4CDC-A87B-2C52FDEE8CF0}" srcOrd="1" destOrd="0" parTransId="{53FD76F3-4BA4-4CB3-9A79-CCAA423B4087}" sibTransId="{A9C10631-2E91-4136-8F15-F93816F12FFF}"/>
    <dgm:cxn modelId="{B28364F4-1905-42E0-AC72-B6788DCCCBC3}" type="presOf" srcId="{FB7C26A3-84D4-4C9D-8CDA-E7BC97E462E3}" destId="{E9795526-2B06-415E-8855-A3A16CDF4D1A}" srcOrd="0" destOrd="0" presId="urn:microsoft.com/office/officeart/2005/8/layout/chevron2"/>
    <dgm:cxn modelId="{8332E94A-434A-4E84-AF1E-C15748C15280}" type="presOf" srcId="{8908C3FD-C6ED-4E7A-BA7D-60B4C20CA669}" destId="{881AE064-2525-49FB-86DC-23F2FADCC123}" srcOrd="0" destOrd="0" presId="urn:microsoft.com/office/officeart/2005/8/layout/chevron2"/>
    <dgm:cxn modelId="{7AC9B46E-01F9-4954-AE89-7A6A2AEBD24A}" type="presOf" srcId="{9FD913FD-4FFF-4BDC-B111-42B2C186B534}" destId="{0312AB9C-969E-445D-A56E-8E939333F795}" srcOrd="0" destOrd="0" presId="urn:microsoft.com/office/officeart/2005/8/layout/chevron2"/>
    <dgm:cxn modelId="{8F00386D-5166-4086-9943-80EB7A1A7EFC}" type="presOf" srcId="{922A3071-67CE-4450-BF32-DE16C3DA2561}" destId="{C4FA9BB9-C7C0-4F3B-8995-21D3BFF56489}" srcOrd="0" destOrd="0" presId="urn:microsoft.com/office/officeart/2005/8/layout/chevron2"/>
    <dgm:cxn modelId="{0D53A16F-0A90-4D34-8972-EC43175A2AF2}" type="presOf" srcId="{E420EE0B-552D-4485-864E-54AC98393CC7}" destId="{4216124D-69BF-4FBF-B4D6-51D1C990115E}"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EE508391-0E03-43A3-A5D7-F61A615D46DC}" type="presOf" srcId="{B9BEEA85-3C8B-4CDC-A87B-2C52FDEE8CF0}" destId="{4842EACF-3FB9-4951-AB08-4B65517D2731}" srcOrd="0" destOrd="0" presId="urn:microsoft.com/office/officeart/2005/8/layout/chevron2"/>
    <dgm:cxn modelId="{A1E56DE2-A8E3-4DBC-BC48-587F038A3FE4}" srcId="{B9BEEA85-3C8B-4CDC-A87B-2C52FDEE8CF0}" destId="{8908C3FD-C6ED-4E7A-BA7D-60B4C20CA669}" srcOrd="0" destOrd="0" parTransId="{9B71246F-D953-40CE-8E95-47F114FC9240}" sibTransId="{D277E4DF-EEF6-483C-A705-7A4D4AC82D3D}"/>
    <dgm:cxn modelId="{848703F6-BC16-4CE0-8BB1-D8553C256AC6}" srcId="{922A3071-67CE-4450-BF32-DE16C3DA2561}" destId="{5C15D684-041C-438B-A591-552EBB1EEF05}" srcOrd="0" destOrd="0" parTransId="{B2985F34-E7EC-4C77-94DF-F0CF696BDF66}" sibTransId="{664DF910-16F9-4442-8807-FB2426F5426F}"/>
    <dgm:cxn modelId="{D8FADED0-2916-4D8B-93C3-7CE32AD76093}" srcId="{9FD913FD-4FFF-4BDC-B111-42B2C186B534}" destId="{FB7C26A3-84D4-4C9D-8CDA-E7BC97E462E3}" srcOrd="0" destOrd="0" parTransId="{73253FFA-83A2-42F5-A039-039FF2601BC8}" sibTransId="{6CE9B3FE-3995-4A6F-BDA4-13E064886D14}"/>
    <dgm:cxn modelId="{2938B773-952E-45A6-AD3C-B60585E64AAF}" type="presOf" srcId="{69DB88C5-7D66-4DA9-ABD0-0E353771D1C7}" destId="{4510BF24-7A0B-4AA6-B292-71585ED4CE9D}"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D60BB504-C1CC-4056-85AB-1E0F65A47EC0}" srcId="{E420EE0B-552D-4485-864E-54AC98393CC7}" destId="{922A3071-67CE-4450-BF32-DE16C3DA2561}" srcOrd="3" destOrd="0" parTransId="{B0D28DB0-D0F3-4F72-A008-26A9D1E5A718}" sibTransId="{D4F64CA9-6C90-4A03-9190-17CF2473E784}"/>
    <dgm:cxn modelId="{BC7DCECF-370E-41B5-9BB0-C823EDC6D1E0}" type="presOf" srcId="{5C15D684-041C-438B-A591-552EBB1EEF05}" destId="{EA6868A3-4F33-4C5F-A50C-E03EE88F5ABC}" srcOrd="0" destOrd="0" presId="urn:microsoft.com/office/officeart/2005/8/layout/chevron2"/>
    <dgm:cxn modelId="{5E8EAF64-7DC5-40BD-BA34-A8FAA07CE512}" srcId="{69DB88C5-7D66-4DA9-ABD0-0E353771D1C7}" destId="{67066A19-68F6-4FAE-AD8B-004DFCD7F980}" srcOrd="0" destOrd="0" parTransId="{FDF655B2-7B80-4A89-9A5B-C40D6678DAD9}" sibTransId="{C3626FD0-5E32-4D5B-80EF-41B60265306B}"/>
    <dgm:cxn modelId="{13D8D792-BCD9-4C7E-B6D0-FB6EFE05E40F}" type="presOf" srcId="{67066A19-68F6-4FAE-AD8B-004DFCD7F980}" destId="{A08A9D23-53C1-4951-B6C9-77E08D03DDE1}" srcOrd="0" destOrd="0" presId="urn:microsoft.com/office/officeart/2005/8/layout/chevron2"/>
    <dgm:cxn modelId="{2E83710F-AFA2-4E25-B18B-40FAC0FB5401}" type="presParOf" srcId="{4216124D-69BF-4FBF-B4D6-51D1C990115E}" destId="{E5D83A33-F8A5-4EFD-AB4C-ACEB1808BB53}" srcOrd="0" destOrd="0" presId="urn:microsoft.com/office/officeart/2005/8/layout/chevron2"/>
    <dgm:cxn modelId="{29A6A578-C24C-4518-8ACF-A3A25837FD7A}" type="presParOf" srcId="{E5D83A33-F8A5-4EFD-AB4C-ACEB1808BB53}" destId="{0312AB9C-969E-445D-A56E-8E939333F795}" srcOrd="0" destOrd="0" presId="urn:microsoft.com/office/officeart/2005/8/layout/chevron2"/>
    <dgm:cxn modelId="{434CA43E-18CD-459C-86B9-3B3CD7EDB7AB}" type="presParOf" srcId="{E5D83A33-F8A5-4EFD-AB4C-ACEB1808BB53}" destId="{E9795526-2B06-415E-8855-A3A16CDF4D1A}" srcOrd="1" destOrd="0" presId="urn:microsoft.com/office/officeart/2005/8/layout/chevron2"/>
    <dgm:cxn modelId="{10CC31DA-B93F-4D25-AF95-82BDE5E2F8F2}" type="presParOf" srcId="{4216124D-69BF-4FBF-B4D6-51D1C990115E}" destId="{62A85621-FEC1-48F5-91F6-3F12A074A939}" srcOrd="1" destOrd="0" presId="urn:microsoft.com/office/officeart/2005/8/layout/chevron2"/>
    <dgm:cxn modelId="{4A011247-6F05-449A-92F0-EDE6699BCD1D}" type="presParOf" srcId="{4216124D-69BF-4FBF-B4D6-51D1C990115E}" destId="{DA274087-2466-4646-B538-7C0ADA57616A}" srcOrd="2" destOrd="0" presId="urn:microsoft.com/office/officeart/2005/8/layout/chevron2"/>
    <dgm:cxn modelId="{7FB1EDBE-46BD-4E88-B69B-CD218D5569D4}" type="presParOf" srcId="{DA274087-2466-4646-B538-7C0ADA57616A}" destId="{4842EACF-3FB9-4951-AB08-4B65517D2731}" srcOrd="0" destOrd="0" presId="urn:microsoft.com/office/officeart/2005/8/layout/chevron2"/>
    <dgm:cxn modelId="{7A2C8AED-2053-49B6-8FB4-4213BEA5F6E6}" type="presParOf" srcId="{DA274087-2466-4646-B538-7C0ADA57616A}" destId="{881AE064-2525-49FB-86DC-23F2FADCC123}" srcOrd="1" destOrd="0" presId="urn:microsoft.com/office/officeart/2005/8/layout/chevron2"/>
    <dgm:cxn modelId="{F9ADE56F-379F-4774-902E-6A8760F6AA00}" type="presParOf" srcId="{4216124D-69BF-4FBF-B4D6-51D1C990115E}" destId="{7A2B1746-0017-46B0-A237-E6A0B8B6515F}" srcOrd="3" destOrd="0" presId="urn:microsoft.com/office/officeart/2005/8/layout/chevron2"/>
    <dgm:cxn modelId="{1F0B60A6-3E48-4C69-88A9-1009DB2B2DF9}" type="presParOf" srcId="{4216124D-69BF-4FBF-B4D6-51D1C990115E}" destId="{207B4576-8DA0-4F04-8A2D-D4B931162635}" srcOrd="4" destOrd="0" presId="urn:microsoft.com/office/officeart/2005/8/layout/chevron2"/>
    <dgm:cxn modelId="{FD79E38E-432E-42DF-B6D6-60FFF3B782DD}" type="presParOf" srcId="{207B4576-8DA0-4F04-8A2D-D4B931162635}" destId="{4510BF24-7A0B-4AA6-B292-71585ED4CE9D}" srcOrd="0" destOrd="0" presId="urn:microsoft.com/office/officeart/2005/8/layout/chevron2"/>
    <dgm:cxn modelId="{D11A4359-F667-4509-8D80-5D33BC57450B}" type="presParOf" srcId="{207B4576-8DA0-4F04-8A2D-D4B931162635}" destId="{A08A9D23-53C1-4951-B6C9-77E08D03DDE1}" srcOrd="1" destOrd="0" presId="urn:microsoft.com/office/officeart/2005/8/layout/chevron2"/>
    <dgm:cxn modelId="{B5AC8227-62E6-4D65-BBF5-893B6D8CC6AE}" type="presParOf" srcId="{4216124D-69BF-4FBF-B4D6-51D1C990115E}" destId="{5D8DB2F7-8EE8-42E9-818F-54FC98AA6CB5}" srcOrd="5" destOrd="0" presId="urn:microsoft.com/office/officeart/2005/8/layout/chevron2"/>
    <dgm:cxn modelId="{D71387B6-5891-4962-968D-E713B707A8AF}" type="presParOf" srcId="{4216124D-69BF-4FBF-B4D6-51D1C990115E}" destId="{76732A0D-D835-4591-86A7-6F7E1F83EAA2}" srcOrd="6" destOrd="0" presId="urn:microsoft.com/office/officeart/2005/8/layout/chevron2"/>
    <dgm:cxn modelId="{60E826CB-3DCE-4AF9-A40B-6E19FDB92234}" type="presParOf" srcId="{76732A0D-D835-4591-86A7-6F7E1F83EAA2}" destId="{C4FA9BB9-C7C0-4F3B-8995-21D3BFF56489}" srcOrd="0" destOrd="0" presId="urn:microsoft.com/office/officeart/2005/8/layout/chevron2"/>
    <dgm:cxn modelId="{1D7BA5CE-2161-4D50-9D0D-DF82E53CB0A6}" type="presParOf" srcId="{76732A0D-D835-4591-86A7-6F7E1F83EAA2}" destId="{EA6868A3-4F33-4C5F-A50C-E03EE88F5A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3E924-D7DA-434B-8B10-9DCC8CFA6225}"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FB3775E3-13D4-424F-836D-B3253B17DC22}">
      <dgm:prSet phldrT="[Text]" custT="1"/>
      <dgm:spPr/>
      <dgm:t>
        <a:bodyPr/>
        <a:lstStyle/>
        <a:p>
          <a:r>
            <a:rPr lang="es-EC" sz="1600" dirty="0" smtClean="0"/>
            <a:t>Realizar un diagnóstico situacional; mediante un análisis interno y externo  de la empresa </a:t>
          </a:r>
          <a:r>
            <a:rPr lang="es-EC" sz="1600" dirty="0" err="1" smtClean="0"/>
            <a:t>Ideplast</a:t>
          </a:r>
          <a:r>
            <a:rPr lang="es-EC" sz="1600" dirty="0" smtClean="0"/>
            <a:t> Cía. Ltda.; para identificar los aspectos positivos y negativos de la situación actual de la empresa y de esta manera establecer las estrategias más a adecuadas a desarrollarse.</a:t>
          </a:r>
          <a:endParaRPr lang="es-EC" sz="1800" b="1" dirty="0"/>
        </a:p>
      </dgm:t>
    </dgm:pt>
    <dgm:pt modelId="{85CE38F5-802A-4FA1-8C2E-DEA99BAADD37}" type="parTrans" cxnId="{101208FC-5FD2-413D-B1E5-522E4B20E952}">
      <dgm:prSet/>
      <dgm:spPr/>
      <dgm:t>
        <a:bodyPr/>
        <a:lstStyle/>
        <a:p>
          <a:endParaRPr lang="es-EC" sz="1600"/>
        </a:p>
      </dgm:t>
    </dgm:pt>
    <dgm:pt modelId="{D158FA03-6638-4736-AFF6-395A46E2B758}" type="sibTrans" cxnId="{101208FC-5FD2-413D-B1E5-522E4B20E952}">
      <dgm:prSet/>
      <dgm:spPr/>
      <dgm:t>
        <a:bodyPr/>
        <a:lstStyle/>
        <a:p>
          <a:endParaRPr lang="es-EC" sz="1600"/>
        </a:p>
      </dgm:t>
    </dgm:pt>
    <dgm:pt modelId="{4E93162B-F586-42FC-B7A7-C8401B41E4B3}">
      <dgm:prSet phldrT="[Text]" custT="1"/>
      <dgm:spPr/>
      <dgm:t>
        <a:bodyPr/>
        <a:lstStyle/>
        <a:p>
          <a:r>
            <a:rPr lang="es-EC" sz="1600" dirty="0" smtClean="0"/>
            <a:t>Realizar la valoración de la empresa </a:t>
          </a:r>
          <a:r>
            <a:rPr lang="es-EC" sz="1600" dirty="0" err="1" smtClean="0"/>
            <a:t>Ideplast</a:t>
          </a:r>
          <a:r>
            <a:rPr lang="es-EC" sz="1600" dirty="0" smtClean="0"/>
            <a:t> Cía. Ltda.; mediante la utilización del método de flujos de caja descontados; para obtener el valor real de la organización y de sus acciones.</a:t>
          </a:r>
          <a:endParaRPr lang="es-EC" sz="1600" dirty="0"/>
        </a:p>
      </dgm:t>
    </dgm:pt>
    <dgm:pt modelId="{5FAB2D81-CCC4-47A6-A6D5-3FA77818976B}" type="parTrans" cxnId="{2BBFD2EF-F46E-4DC6-8C1B-42812FE17FC0}">
      <dgm:prSet/>
      <dgm:spPr/>
      <dgm:t>
        <a:bodyPr/>
        <a:lstStyle/>
        <a:p>
          <a:endParaRPr lang="es-EC" sz="1600"/>
        </a:p>
      </dgm:t>
    </dgm:pt>
    <dgm:pt modelId="{43DB76F7-312E-4811-B72B-C1BCCD5816A2}" type="sibTrans" cxnId="{2BBFD2EF-F46E-4DC6-8C1B-42812FE17FC0}">
      <dgm:prSet/>
      <dgm:spPr/>
      <dgm:t>
        <a:bodyPr/>
        <a:lstStyle/>
        <a:p>
          <a:endParaRPr lang="es-EC" sz="1600"/>
        </a:p>
      </dgm:t>
    </dgm:pt>
    <dgm:pt modelId="{12914D08-940A-49EC-B25D-A9E509E6C9C5}">
      <dgm:prSet custT="1"/>
      <dgm:spPr/>
      <dgm:t>
        <a:bodyPr/>
        <a:lstStyle/>
        <a:p>
          <a:r>
            <a:rPr lang="es-EC" sz="1600" dirty="0" smtClean="0"/>
            <a:t>Realizar un análisis de sensibilidad; mediante la proyección de cambios en las principales variables de la valoración; para cuantificar el efecto de  dichos cambios en la valoración de la empresa </a:t>
          </a:r>
          <a:r>
            <a:rPr lang="es-EC" sz="1600" dirty="0" err="1" smtClean="0"/>
            <a:t>Ideplast</a:t>
          </a:r>
          <a:r>
            <a:rPr lang="es-EC" sz="1600" dirty="0" smtClean="0"/>
            <a:t> Cía. Ltda. en distintos escenarios.</a:t>
          </a:r>
          <a:endParaRPr lang="es-EC" sz="1600" dirty="0"/>
        </a:p>
      </dgm:t>
    </dgm:pt>
    <dgm:pt modelId="{2110926B-996C-4CE1-A2D3-0432B2C06152}" type="parTrans" cxnId="{D0C08393-9A86-4488-B0C0-C7C39DB69883}">
      <dgm:prSet/>
      <dgm:spPr/>
      <dgm:t>
        <a:bodyPr/>
        <a:lstStyle/>
        <a:p>
          <a:endParaRPr lang="es-EC" sz="1600"/>
        </a:p>
      </dgm:t>
    </dgm:pt>
    <dgm:pt modelId="{56BEEB21-1E1F-434B-AFD0-8D63C1282E98}" type="sibTrans" cxnId="{D0C08393-9A86-4488-B0C0-C7C39DB69883}">
      <dgm:prSet/>
      <dgm:spPr/>
      <dgm:t>
        <a:bodyPr/>
        <a:lstStyle/>
        <a:p>
          <a:endParaRPr lang="es-EC" sz="1600"/>
        </a:p>
      </dgm:t>
    </dgm:pt>
    <dgm:pt modelId="{6CCB01E1-AB14-46A3-BF60-AD21A3815FD6}">
      <dgm:prSet phldrT="[Text]" custT="1"/>
      <dgm:spPr/>
      <dgm:t>
        <a:bodyPr/>
        <a:lstStyle/>
        <a:p>
          <a:r>
            <a:rPr lang="es-EC" sz="1600" dirty="0" smtClean="0"/>
            <a:t>Establecer un marco metodológico; mediante la investigación en fuentes primarias y secundarias; para que la valoración de la empresa </a:t>
          </a:r>
          <a:r>
            <a:rPr lang="es-EC" sz="1600" dirty="0" err="1" smtClean="0"/>
            <a:t>Ideplast</a:t>
          </a:r>
          <a:r>
            <a:rPr lang="es-EC" sz="1600" dirty="0" smtClean="0"/>
            <a:t> Cía. </a:t>
          </a:r>
          <a:r>
            <a:rPr lang="es-EC" sz="1600" dirty="0" err="1" smtClean="0"/>
            <a:t>Ltda</a:t>
          </a:r>
          <a:r>
            <a:rPr lang="es-EC" sz="1600" dirty="0" smtClean="0"/>
            <a:t>, disponga de una adecuada fundamentación metodológica. </a:t>
          </a:r>
          <a:r>
            <a:rPr lang="es-ES" sz="1600" dirty="0" smtClean="0"/>
            <a:t>.</a:t>
          </a:r>
          <a:endParaRPr lang="es-EC" sz="1600" dirty="0"/>
        </a:p>
      </dgm:t>
    </dgm:pt>
    <dgm:pt modelId="{4E4CFCC6-7CE5-49A8-8EB8-ACAF8E78FC1E}" type="parTrans" cxnId="{9EC73B36-3DC7-47EC-83FC-BED675829B21}">
      <dgm:prSet/>
      <dgm:spPr/>
      <dgm:t>
        <a:bodyPr/>
        <a:lstStyle/>
        <a:p>
          <a:endParaRPr lang="es-EC"/>
        </a:p>
      </dgm:t>
    </dgm:pt>
    <dgm:pt modelId="{9021613B-091D-445B-AB09-B60BCAA042B8}" type="sibTrans" cxnId="{9EC73B36-3DC7-47EC-83FC-BED675829B21}">
      <dgm:prSet/>
      <dgm:spPr/>
      <dgm:t>
        <a:bodyPr/>
        <a:lstStyle/>
        <a:p>
          <a:endParaRPr lang="es-EC"/>
        </a:p>
      </dgm:t>
    </dgm:pt>
    <dgm:pt modelId="{E2B5F831-B0EC-4FD3-A42D-6EA90508350C}" type="pres">
      <dgm:prSet presAssocID="{2013E924-D7DA-434B-8B10-9DCC8CFA6225}" presName="Name0" presStyleCnt="0">
        <dgm:presLayoutVars>
          <dgm:chMax val="7"/>
          <dgm:chPref val="7"/>
          <dgm:dir/>
        </dgm:presLayoutVars>
      </dgm:prSet>
      <dgm:spPr/>
      <dgm:t>
        <a:bodyPr/>
        <a:lstStyle/>
        <a:p>
          <a:endParaRPr lang="es-EC"/>
        </a:p>
      </dgm:t>
    </dgm:pt>
    <dgm:pt modelId="{ABB9D563-A55B-400E-A2C6-8B6F76A37598}" type="pres">
      <dgm:prSet presAssocID="{2013E924-D7DA-434B-8B10-9DCC8CFA6225}" presName="Name1" presStyleCnt="0"/>
      <dgm:spPr/>
    </dgm:pt>
    <dgm:pt modelId="{1AED4139-D33B-4E05-AF53-15F7AEE082B9}" type="pres">
      <dgm:prSet presAssocID="{2013E924-D7DA-434B-8B10-9DCC8CFA6225}" presName="cycle" presStyleCnt="0"/>
      <dgm:spPr/>
    </dgm:pt>
    <dgm:pt modelId="{22019FEB-4DFB-4E73-BCEC-EEC4060D27E7}" type="pres">
      <dgm:prSet presAssocID="{2013E924-D7DA-434B-8B10-9DCC8CFA6225}" presName="srcNode" presStyleLbl="node1" presStyleIdx="0" presStyleCnt="4"/>
      <dgm:spPr/>
    </dgm:pt>
    <dgm:pt modelId="{A0FCE845-4D05-41AA-BD39-953D8063B313}" type="pres">
      <dgm:prSet presAssocID="{2013E924-D7DA-434B-8B10-9DCC8CFA6225}" presName="conn" presStyleLbl="parChTrans1D2" presStyleIdx="0" presStyleCnt="1"/>
      <dgm:spPr/>
      <dgm:t>
        <a:bodyPr/>
        <a:lstStyle/>
        <a:p>
          <a:endParaRPr lang="es-EC"/>
        </a:p>
      </dgm:t>
    </dgm:pt>
    <dgm:pt modelId="{882D5386-2EDD-4F11-8218-1D0A6F94AB7D}" type="pres">
      <dgm:prSet presAssocID="{2013E924-D7DA-434B-8B10-9DCC8CFA6225}" presName="extraNode" presStyleLbl="node1" presStyleIdx="0" presStyleCnt="4"/>
      <dgm:spPr/>
    </dgm:pt>
    <dgm:pt modelId="{4517F2C1-6843-417C-A6DB-473F48715B03}" type="pres">
      <dgm:prSet presAssocID="{2013E924-D7DA-434B-8B10-9DCC8CFA6225}" presName="dstNode" presStyleLbl="node1" presStyleIdx="0" presStyleCnt="4"/>
      <dgm:spPr/>
    </dgm:pt>
    <dgm:pt modelId="{73783786-2624-452C-85FE-F00D24144506}" type="pres">
      <dgm:prSet presAssocID="{FB3775E3-13D4-424F-836D-B3253B17DC22}" presName="text_1" presStyleLbl="node1" presStyleIdx="0" presStyleCnt="4" custScaleY="129967">
        <dgm:presLayoutVars>
          <dgm:bulletEnabled val="1"/>
        </dgm:presLayoutVars>
      </dgm:prSet>
      <dgm:spPr/>
      <dgm:t>
        <a:bodyPr/>
        <a:lstStyle/>
        <a:p>
          <a:endParaRPr lang="es-EC"/>
        </a:p>
      </dgm:t>
    </dgm:pt>
    <dgm:pt modelId="{E62CED79-E7AC-494B-8CFC-E743A8E85CE3}" type="pres">
      <dgm:prSet presAssocID="{FB3775E3-13D4-424F-836D-B3253B17DC22}" presName="accent_1" presStyleCnt="0"/>
      <dgm:spPr/>
    </dgm:pt>
    <dgm:pt modelId="{1AFC5098-5A60-4095-B40F-D4FE58D4FC2F}" type="pres">
      <dgm:prSet presAssocID="{FB3775E3-13D4-424F-836D-B3253B17DC22}" presName="accentRepeatNode" presStyleLbl="solidFgAcc1" presStyleIdx="0" presStyleCnt="4"/>
      <dgm:spPr/>
    </dgm:pt>
    <dgm:pt modelId="{574C216F-A2B4-4806-A3FB-F7970CEB1BEC}" type="pres">
      <dgm:prSet presAssocID="{6CCB01E1-AB14-46A3-BF60-AD21A3815FD6}" presName="text_2" presStyleLbl="node1" presStyleIdx="1" presStyleCnt="4" custScaleY="102923">
        <dgm:presLayoutVars>
          <dgm:bulletEnabled val="1"/>
        </dgm:presLayoutVars>
      </dgm:prSet>
      <dgm:spPr/>
      <dgm:t>
        <a:bodyPr/>
        <a:lstStyle/>
        <a:p>
          <a:endParaRPr lang="es-EC"/>
        </a:p>
      </dgm:t>
    </dgm:pt>
    <dgm:pt modelId="{B7C9CF0E-C74D-4296-AC18-B8583197085D}" type="pres">
      <dgm:prSet presAssocID="{6CCB01E1-AB14-46A3-BF60-AD21A3815FD6}" presName="accent_2" presStyleCnt="0"/>
      <dgm:spPr/>
    </dgm:pt>
    <dgm:pt modelId="{7ED49442-7820-4494-9349-F8D373BBB652}" type="pres">
      <dgm:prSet presAssocID="{6CCB01E1-AB14-46A3-BF60-AD21A3815FD6}" presName="accentRepeatNode" presStyleLbl="solidFgAcc1" presStyleIdx="1" presStyleCnt="4"/>
      <dgm:spPr/>
    </dgm:pt>
    <dgm:pt modelId="{21D7A6C0-F645-461E-9B8D-0C55B3082126}" type="pres">
      <dgm:prSet presAssocID="{4E93162B-F586-42FC-B7A7-C8401B41E4B3}" presName="text_3" presStyleLbl="node1" presStyleIdx="2" presStyleCnt="4">
        <dgm:presLayoutVars>
          <dgm:bulletEnabled val="1"/>
        </dgm:presLayoutVars>
      </dgm:prSet>
      <dgm:spPr/>
      <dgm:t>
        <a:bodyPr/>
        <a:lstStyle/>
        <a:p>
          <a:endParaRPr lang="es-EC"/>
        </a:p>
      </dgm:t>
    </dgm:pt>
    <dgm:pt modelId="{F9EE67A0-7F8A-482F-A060-7FCA8CD37BEF}" type="pres">
      <dgm:prSet presAssocID="{4E93162B-F586-42FC-B7A7-C8401B41E4B3}" presName="accent_3" presStyleCnt="0"/>
      <dgm:spPr/>
    </dgm:pt>
    <dgm:pt modelId="{69224346-CEF9-44A2-9335-4BFC52017AC2}" type="pres">
      <dgm:prSet presAssocID="{4E93162B-F586-42FC-B7A7-C8401B41E4B3}" presName="accentRepeatNode" presStyleLbl="solidFgAcc1" presStyleIdx="2" presStyleCnt="4"/>
      <dgm:spPr/>
    </dgm:pt>
    <dgm:pt modelId="{70561A73-A827-4D3B-AE82-6926D87A233B}" type="pres">
      <dgm:prSet presAssocID="{12914D08-940A-49EC-B25D-A9E509E6C9C5}" presName="text_4" presStyleLbl="node1" presStyleIdx="3" presStyleCnt="4">
        <dgm:presLayoutVars>
          <dgm:bulletEnabled val="1"/>
        </dgm:presLayoutVars>
      </dgm:prSet>
      <dgm:spPr/>
      <dgm:t>
        <a:bodyPr/>
        <a:lstStyle/>
        <a:p>
          <a:endParaRPr lang="es-EC"/>
        </a:p>
      </dgm:t>
    </dgm:pt>
    <dgm:pt modelId="{E6443AA3-8AF4-4E3B-A5D6-518CA8C9F9C3}" type="pres">
      <dgm:prSet presAssocID="{12914D08-940A-49EC-B25D-A9E509E6C9C5}" presName="accent_4" presStyleCnt="0"/>
      <dgm:spPr/>
    </dgm:pt>
    <dgm:pt modelId="{E88D697D-B7BA-4528-81D3-D68D18B28EC0}" type="pres">
      <dgm:prSet presAssocID="{12914D08-940A-49EC-B25D-A9E509E6C9C5}" presName="accentRepeatNode" presStyleLbl="solidFgAcc1" presStyleIdx="3" presStyleCnt="4"/>
      <dgm:spPr/>
    </dgm:pt>
  </dgm:ptLst>
  <dgm:cxnLst>
    <dgm:cxn modelId="{101208FC-5FD2-413D-B1E5-522E4B20E952}" srcId="{2013E924-D7DA-434B-8B10-9DCC8CFA6225}" destId="{FB3775E3-13D4-424F-836D-B3253B17DC22}" srcOrd="0" destOrd="0" parTransId="{85CE38F5-802A-4FA1-8C2E-DEA99BAADD37}" sibTransId="{D158FA03-6638-4736-AFF6-395A46E2B758}"/>
    <dgm:cxn modelId="{F85EA4B6-6BCF-4681-B3C6-15BEE3A318D3}" type="presOf" srcId="{D158FA03-6638-4736-AFF6-395A46E2B758}" destId="{A0FCE845-4D05-41AA-BD39-953D8063B313}" srcOrd="0" destOrd="0" presId="urn:microsoft.com/office/officeart/2008/layout/VerticalCurvedList"/>
    <dgm:cxn modelId="{34247C66-DA49-4ED0-9B42-2BBA4F160000}" type="presOf" srcId="{6CCB01E1-AB14-46A3-BF60-AD21A3815FD6}" destId="{574C216F-A2B4-4806-A3FB-F7970CEB1BEC}" srcOrd="0" destOrd="0" presId="urn:microsoft.com/office/officeart/2008/layout/VerticalCurvedList"/>
    <dgm:cxn modelId="{3A63D2CB-C0DF-4FAF-9100-669DA0F558F6}" type="presOf" srcId="{2013E924-D7DA-434B-8B10-9DCC8CFA6225}" destId="{E2B5F831-B0EC-4FD3-A42D-6EA90508350C}" srcOrd="0" destOrd="0" presId="urn:microsoft.com/office/officeart/2008/layout/VerticalCurvedList"/>
    <dgm:cxn modelId="{D0C08393-9A86-4488-B0C0-C7C39DB69883}" srcId="{2013E924-D7DA-434B-8B10-9DCC8CFA6225}" destId="{12914D08-940A-49EC-B25D-A9E509E6C9C5}" srcOrd="3" destOrd="0" parTransId="{2110926B-996C-4CE1-A2D3-0432B2C06152}" sibTransId="{56BEEB21-1E1F-434B-AFD0-8D63C1282E98}"/>
    <dgm:cxn modelId="{2BBFD2EF-F46E-4DC6-8C1B-42812FE17FC0}" srcId="{2013E924-D7DA-434B-8B10-9DCC8CFA6225}" destId="{4E93162B-F586-42FC-B7A7-C8401B41E4B3}" srcOrd="2" destOrd="0" parTransId="{5FAB2D81-CCC4-47A6-A6D5-3FA77818976B}" sibTransId="{43DB76F7-312E-4811-B72B-C1BCCD5816A2}"/>
    <dgm:cxn modelId="{9EC73B36-3DC7-47EC-83FC-BED675829B21}" srcId="{2013E924-D7DA-434B-8B10-9DCC8CFA6225}" destId="{6CCB01E1-AB14-46A3-BF60-AD21A3815FD6}" srcOrd="1" destOrd="0" parTransId="{4E4CFCC6-7CE5-49A8-8EB8-ACAF8E78FC1E}" sibTransId="{9021613B-091D-445B-AB09-B60BCAA042B8}"/>
    <dgm:cxn modelId="{0376C5C6-E1C6-45EE-8AD1-99DDE1C9CB12}" type="presOf" srcId="{FB3775E3-13D4-424F-836D-B3253B17DC22}" destId="{73783786-2624-452C-85FE-F00D24144506}" srcOrd="0" destOrd="0" presId="urn:microsoft.com/office/officeart/2008/layout/VerticalCurvedList"/>
    <dgm:cxn modelId="{6DEC6D65-D560-4A20-8E8D-2F628A5033EA}" type="presOf" srcId="{12914D08-940A-49EC-B25D-A9E509E6C9C5}" destId="{70561A73-A827-4D3B-AE82-6926D87A233B}" srcOrd="0" destOrd="0" presId="urn:microsoft.com/office/officeart/2008/layout/VerticalCurvedList"/>
    <dgm:cxn modelId="{C3CA006A-B769-44FD-B112-EE3DED198C16}" type="presOf" srcId="{4E93162B-F586-42FC-B7A7-C8401B41E4B3}" destId="{21D7A6C0-F645-461E-9B8D-0C55B3082126}" srcOrd="0" destOrd="0" presId="urn:microsoft.com/office/officeart/2008/layout/VerticalCurvedList"/>
    <dgm:cxn modelId="{EE87C7A9-109A-420A-8935-DEA5015D4E3A}" type="presParOf" srcId="{E2B5F831-B0EC-4FD3-A42D-6EA90508350C}" destId="{ABB9D563-A55B-400E-A2C6-8B6F76A37598}" srcOrd="0" destOrd="0" presId="urn:microsoft.com/office/officeart/2008/layout/VerticalCurvedList"/>
    <dgm:cxn modelId="{9907F109-C29A-4161-B8C2-56674F4F50FC}" type="presParOf" srcId="{ABB9D563-A55B-400E-A2C6-8B6F76A37598}" destId="{1AED4139-D33B-4E05-AF53-15F7AEE082B9}" srcOrd="0" destOrd="0" presId="urn:microsoft.com/office/officeart/2008/layout/VerticalCurvedList"/>
    <dgm:cxn modelId="{C6512BD8-140B-403E-90CC-3F5655D119EB}" type="presParOf" srcId="{1AED4139-D33B-4E05-AF53-15F7AEE082B9}" destId="{22019FEB-4DFB-4E73-BCEC-EEC4060D27E7}" srcOrd="0" destOrd="0" presId="urn:microsoft.com/office/officeart/2008/layout/VerticalCurvedList"/>
    <dgm:cxn modelId="{41ECA654-05D2-41A7-AA7F-2B28AEB87437}" type="presParOf" srcId="{1AED4139-D33B-4E05-AF53-15F7AEE082B9}" destId="{A0FCE845-4D05-41AA-BD39-953D8063B313}" srcOrd="1" destOrd="0" presId="urn:microsoft.com/office/officeart/2008/layout/VerticalCurvedList"/>
    <dgm:cxn modelId="{F3C7A829-32CA-4B2B-976F-9E05A8702F10}" type="presParOf" srcId="{1AED4139-D33B-4E05-AF53-15F7AEE082B9}" destId="{882D5386-2EDD-4F11-8218-1D0A6F94AB7D}" srcOrd="2" destOrd="0" presId="urn:microsoft.com/office/officeart/2008/layout/VerticalCurvedList"/>
    <dgm:cxn modelId="{A7F95ABB-DC75-49C5-80AF-B3C2A84C0DFD}" type="presParOf" srcId="{1AED4139-D33B-4E05-AF53-15F7AEE082B9}" destId="{4517F2C1-6843-417C-A6DB-473F48715B03}" srcOrd="3" destOrd="0" presId="urn:microsoft.com/office/officeart/2008/layout/VerticalCurvedList"/>
    <dgm:cxn modelId="{9F5C405C-8819-495B-9345-6B3D2712A666}" type="presParOf" srcId="{ABB9D563-A55B-400E-A2C6-8B6F76A37598}" destId="{73783786-2624-452C-85FE-F00D24144506}" srcOrd="1" destOrd="0" presId="urn:microsoft.com/office/officeart/2008/layout/VerticalCurvedList"/>
    <dgm:cxn modelId="{4508183B-7E8A-410A-9CF0-F14D7499F7D5}" type="presParOf" srcId="{ABB9D563-A55B-400E-A2C6-8B6F76A37598}" destId="{E62CED79-E7AC-494B-8CFC-E743A8E85CE3}" srcOrd="2" destOrd="0" presId="urn:microsoft.com/office/officeart/2008/layout/VerticalCurvedList"/>
    <dgm:cxn modelId="{DAEA2017-5B2F-4BC5-8ACB-E173BAD602E0}" type="presParOf" srcId="{E62CED79-E7AC-494B-8CFC-E743A8E85CE3}" destId="{1AFC5098-5A60-4095-B40F-D4FE58D4FC2F}" srcOrd="0" destOrd="0" presId="urn:microsoft.com/office/officeart/2008/layout/VerticalCurvedList"/>
    <dgm:cxn modelId="{F52AD3D7-D3C4-48EF-B70A-4118DD6B2C3A}" type="presParOf" srcId="{ABB9D563-A55B-400E-A2C6-8B6F76A37598}" destId="{574C216F-A2B4-4806-A3FB-F7970CEB1BEC}" srcOrd="3" destOrd="0" presId="urn:microsoft.com/office/officeart/2008/layout/VerticalCurvedList"/>
    <dgm:cxn modelId="{34BA90D8-FC90-41C4-92A1-692F8E994D98}" type="presParOf" srcId="{ABB9D563-A55B-400E-A2C6-8B6F76A37598}" destId="{B7C9CF0E-C74D-4296-AC18-B8583197085D}" srcOrd="4" destOrd="0" presId="urn:microsoft.com/office/officeart/2008/layout/VerticalCurvedList"/>
    <dgm:cxn modelId="{642EC0B4-F471-47FE-A7E8-F015B33DCB7A}" type="presParOf" srcId="{B7C9CF0E-C74D-4296-AC18-B8583197085D}" destId="{7ED49442-7820-4494-9349-F8D373BBB652}" srcOrd="0" destOrd="0" presId="urn:microsoft.com/office/officeart/2008/layout/VerticalCurvedList"/>
    <dgm:cxn modelId="{5D657502-A7E6-496A-8D70-195962783ACB}" type="presParOf" srcId="{ABB9D563-A55B-400E-A2C6-8B6F76A37598}" destId="{21D7A6C0-F645-461E-9B8D-0C55B3082126}" srcOrd="5" destOrd="0" presId="urn:microsoft.com/office/officeart/2008/layout/VerticalCurvedList"/>
    <dgm:cxn modelId="{A2447206-8C1D-4C8E-9A7E-E090D99360FD}" type="presParOf" srcId="{ABB9D563-A55B-400E-A2C6-8B6F76A37598}" destId="{F9EE67A0-7F8A-482F-A060-7FCA8CD37BEF}" srcOrd="6" destOrd="0" presId="urn:microsoft.com/office/officeart/2008/layout/VerticalCurvedList"/>
    <dgm:cxn modelId="{5C132033-FF95-421E-877E-62BEFBF52261}" type="presParOf" srcId="{F9EE67A0-7F8A-482F-A060-7FCA8CD37BEF}" destId="{69224346-CEF9-44A2-9335-4BFC52017AC2}" srcOrd="0" destOrd="0" presId="urn:microsoft.com/office/officeart/2008/layout/VerticalCurvedList"/>
    <dgm:cxn modelId="{7F854EA6-74F9-4C4E-A73D-690F192BDDD2}" type="presParOf" srcId="{ABB9D563-A55B-400E-A2C6-8B6F76A37598}" destId="{70561A73-A827-4D3B-AE82-6926D87A233B}" srcOrd="7" destOrd="0" presId="urn:microsoft.com/office/officeart/2008/layout/VerticalCurvedList"/>
    <dgm:cxn modelId="{F496477F-9B77-4076-824B-AC44B4D000FE}" type="presParOf" srcId="{ABB9D563-A55B-400E-A2C6-8B6F76A37598}" destId="{E6443AA3-8AF4-4E3B-A5D6-518CA8C9F9C3}" srcOrd="8" destOrd="0" presId="urn:microsoft.com/office/officeart/2008/layout/VerticalCurvedList"/>
    <dgm:cxn modelId="{5F295AB7-72DC-4A8E-AF9E-3D78230253FC}" type="presParOf" srcId="{E6443AA3-8AF4-4E3B-A5D6-518CA8C9F9C3}" destId="{E88D697D-B7BA-4528-81D3-D68D18B28E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048BD-C183-4844-9C2A-3B5AB2D2873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A97A4672-E594-42C5-9E0F-6C24CC8C7704}">
      <dgm:prSet phldrT="[Texto]" custT="1"/>
      <dgm:spPr/>
      <dgm:t>
        <a:bodyPr/>
        <a:lstStyle/>
        <a:p>
          <a:r>
            <a:rPr lang="es-ES" sz="1600" dirty="0" smtClean="0"/>
            <a:t>Empresa industrial que produce fundas y rollos</a:t>
          </a:r>
          <a:endParaRPr lang="es-EC" sz="1600" dirty="0"/>
        </a:p>
      </dgm:t>
    </dgm:pt>
    <dgm:pt modelId="{CAF0D01A-03CA-4C93-A952-B12D85359539}" type="parTrans" cxnId="{4169EDC2-2846-498B-A13C-B49A0BBF7141}">
      <dgm:prSet/>
      <dgm:spPr/>
      <dgm:t>
        <a:bodyPr/>
        <a:lstStyle/>
        <a:p>
          <a:endParaRPr lang="es-EC"/>
        </a:p>
      </dgm:t>
    </dgm:pt>
    <dgm:pt modelId="{73346F5D-3CBC-4DAC-8D62-CD647C4D199C}" type="sibTrans" cxnId="{4169EDC2-2846-498B-A13C-B49A0BBF7141}">
      <dgm:prSet/>
      <dgm:spPr/>
      <dgm:t>
        <a:bodyPr/>
        <a:lstStyle/>
        <a:p>
          <a:endParaRPr lang="es-EC"/>
        </a:p>
      </dgm:t>
    </dgm:pt>
    <dgm:pt modelId="{A99F5FF2-9B6E-4277-B1D8-207410D27116}">
      <dgm:prSet phldrT="[Texto]" custT="1"/>
      <dgm:spPr/>
      <dgm:t>
        <a:bodyPr/>
        <a:lstStyle/>
        <a:p>
          <a:r>
            <a:rPr lang="es-ES" sz="1600" dirty="0" smtClean="0"/>
            <a:t>Polietileno de Alta y baja densidad </a:t>
          </a:r>
          <a:endParaRPr lang="es-EC" sz="1600" dirty="0"/>
        </a:p>
      </dgm:t>
    </dgm:pt>
    <dgm:pt modelId="{E4039D62-FB83-4901-A45C-4050E5C10762}" type="parTrans" cxnId="{AE8DCD77-F035-4482-BC45-A02B4DAB6C9F}">
      <dgm:prSet/>
      <dgm:spPr/>
      <dgm:t>
        <a:bodyPr/>
        <a:lstStyle/>
        <a:p>
          <a:endParaRPr lang="es-EC"/>
        </a:p>
      </dgm:t>
    </dgm:pt>
    <dgm:pt modelId="{A9D93A84-FD62-4E6D-A1E4-430B79AFCC65}" type="sibTrans" cxnId="{AE8DCD77-F035-4482-BC45-A02B4DAB6C9F}">
      <dgm:prSet/>
      <dgm:spPr/>
      <dgm:t>
        <a:bodyPr/>
        <a:lstStyle/>
        <a:p>
          <a:endParaRPr lang="es-EC"/>
        </a:p>
      </dgm:t>
    </dgm:pt>
    <dgm:pt modelId="{9A7B8262-7B46-4697-B9B9-B4F45524C70E}">
      <dgm:prSet phldrT="[Texto]" custT="1"/>
      <dgm:spPr/>
      <dgm:t>
        <a:bodyPr/>
        <a:lstStyle/>
        <a:p>
          <a:r>
            <a:rPr lang="es-ES" sz="1600" dirty="0" smtClean="0"/>
            <a:t>Constituida el 13 de diciembre del 2006</a:t>
          </a:r>
          <a:endParaRPr lang="es-EC" sz="1600" dirty="0"/>
        </a:p>
      </dgm:t>
    </dgm:pt>
    <dgm:pt modelId="{4E245FD5-AB1D-4AA4-A43F-2CA4A2CA6CFC}" type="parTrans" cxnId="{079C0E34-51E2-48A5-B3E1-DEC99647F475}">
      <dgm:prSet/>
      <dgm:spPr/>
      <dgm:t>
        <a:bodyPr/>
        <a:lstStyle/>
        <a:p>
          <a:endParaRPr lang="es-EC"/>
        </a:p>
      </dgm:t>
    </dgm:pt>
    <dgm:pt modelId="{68046856-10AE-48B0-99AE-2E3C9E9FAAF1}" type="sibTrans" cxnId="{079C0E34-51E2-48A5-B3E1-DEC99647F475}">
      <dgm:prSet/>
      <dgm:spPr/>
      <dgm:t>
        <a:bodyPr/>
        <a:lstStyle/>
        <a:p>
          <a:endParaRPr lang="es-EC"/>
        </a:p>
      </dgm:t>
    </dgm:pt>
    <dgm:pt modelId="{6ECA03CD-1106-4857-8569-659A61469E22}" type="pres">
      <dgm:prSet presAssocID="{1CF048BD-C183-4844-9C2A-3B5AB2D2873A}" presName="rootnode" presStyleCnt="0">
        <dgm:presLayoutVars>
          <dgm:chMax/>
          <dgm:chPref/>
          <dgm:dir/>
          <dgm:animLvl val="lvl"/>
        </dgm:presLayoutVars>
      </dgm:prSet>
      <dgm:spPr/>
      <dgm:t>
        <a:bodyPr/>
        <a:lstStyle/>
        <a:p>
          <a:endParaRPr lang="es-EC"/>
        </a:p>
      </dgm:t>
    </dgm:pt>
    <dgm:pt modelId="{651ABC72-4E6C-4A80-93B6-68D82F7D2A4D}" type="pres">
      <dgm:prSet presAssocID="{A97A4672-E594-42C5-9E0F-6C24CC8C7704}" presName="composite" presStyleCnt="0"/>
      <dgm:spPr/>
    </dgm:pt>
    <dgm:pt modelId="{474BA86E-B38E-4167-B50A-0001177BFC3C}" type="pres">
      <dgm:prSet presAssocID="{A97A4672-E594-42C5-9E0F-6C24CC8C7704}" presName="LShape" presStyleLbl="alignNode1" presStyleIdx="0" presStyleCnt="5"/>
      <dgm:spPr/>
    </dgm:pt>
    <dgm:pt modelId="{A074C8CF-7E8A-41EC-915C-0C98DA2A949D}" type="pres">
      <dgm:prSet presAssocID="{A97A4672-E594-42C5-9E0F-6C24CC8C7704}" presName="ParentText" presStyleLbl="revTx" presStyleIdx="0" presStyleCnt="3">
        <dgm:presLayoutVars>
          <dgm:chMax val="0"/>
          <dgm:chPref val="0"/>
          <dgm:bulletEnabled val="1"/>
        </dgm:presLayoutVars>
      </dgm:prSet>
      <dgm:spPr/>
      <dgm:t>
        <a:bodyPr/>
        <a:lstStyle/>
        <a:p>
          <a:endParaRPr lang="es-EC"/>
        </a:p>
      </dgm:t>
    </dgm:pt>
    <dgm:pt modelId="{CF03B58F-3A00-481C-B67B-137421B84782}" type="pres">
      <dgm:prSet presAssocID="{A97A4672-E594-42C5-9E0F-6C24CC8C7704}" presName="Triangle" presStyleLbl="alignNode1" presStyleIdx="1" presStyleCnt="5"/>
      <dgm:spPr/>
    </dgm:pt>
    <dgm:pt modelId="{415304B6-E3BB-4FA7-B01D-623E3CCF449C}" type="pres">
      <dgm:prSet presAssocID="{73346F5D-3CBC-4DAC-8D62-CD647C4D199C}" presName="sibTrans" presStyleCnt="0"/>
      <dgm:spPr/>
    </dgm:pt>
    <dgm:pt modelId="{5671138F-A421-48F4-BEF3-655EFC7929CE}" type="pres">
      <dgm:prSet presAssocID="{73346F5D-3CBC-4DAC-8D62-CD647C4D199C}" presName="space" presStyleCnt="0"/>
      <dgm:spPr/>
    </dgm:pt>
    <dgm:pt modelId="{31B0C0AF-0BE1-4900-BD48-77CA0F182F93}" type="pres">
      <dgm:prSet presAssocID="{A99F5FF2-9B6E-4277-B1D8-207410D27116}" presName="composite" presStyleCnt="0"/>
      <dgm:spPr/>
    </dgm:pt>
    <dgm:pt modelId="{7CA78010-928D-4674-B0C8-4FC732AF5DAA}" type="pres">
      <dgm:prSet presAssocID="{A99F5FF2-9B6E-4277-B1D8-207410D27116}" presName="LShape" presStyleLbl="alignNode1" presStyleIdx="2" presStyleCnt="5"/>
      <dgm:spPr/>
    </dgm:pt>
    <dgm:pt modelId="{4DDDDE4D-9EA4-4AC0-A4EE-14C233AFE96C}" type="pres">
      <dgm:prSet presAssocID="{A99F5FF2-9B6E-4277-B1D8-207410D27116}" presName="ParentText" presStyleLbl="revTx" presStyleIdx="1" presStyleCnt="3">
        <dgm:presLayoutVars>
          <dgm:chMax val="0"/>
          <dgm:chPref val="0"/>
          <dgm:bulletEnabled val="1"/>
        </dgm:presLayoutVars>
      </dgm:prSet>
      <dgm:spPr/>
      <dgm:t>
        <a:bodyPr/>
        <a:lstStyle/>
        <a:p>
          <a:endParaRPr lang="es-EC"/>
        </a:p>
      </dgm:t>
    </dgm:pt>
    <dgm:pt modelId="{0598A5BB-43AF-4B62-AD30-A66409CF66A3}" type="pres">
      <dgm:prSet presAssocID="{A99F5FF2-9B6E-4277-B1D8-207410D27116}" presName="Triangle" presStyleLbl="alignNode1" presStyleIdx="3" presStyleCnt="5"/>
      <dgm:spPr/>
    </dgm:pt>
    <dgm:pt modelId="{0D4DAE1E-D255-453F-B62B-30573E3AB2CA}" type="pres">
      <dgm:prSet presAssocID="{A9D93A84-FD62-4E6D-A1E4-430B79AFCC65}" presName="sibTrans" presStyleCnt="0"/>
      <dgm:spPr/>
    </dgm:pt>
    <dgm:pt modelId="{B417DBCA-9339-4C94-93DF-6C2103C7D879}" type="pres">
      <dgm:prSet presAssocID="{A9D93A84-FD62-4E6D-A1E4-430B79AFCC65}" presName="space" presStyleCnt="0"/>
      <dgm:spPr/>
    </dgm:pt>
    <dgm:pt modelId="{C320DDA7-3EC9-4C7D-93CE-CFF74391D7BC}" type="pres">
      <dgm:prSet presAssocID="{9A7B8262-7B46-4697-B9B9-B4F45524C70E}" presName="composite" presStyleCnt="0"/>
      <dgm:spPr/>
    </dgm:pt>
    <dgm:pt modelId="{D600F2CF-ABE5-4C4D-BEDA-33B10F552185}" type="pres">
      <dgm:prSet presAssocID="{9A7B8262-7B46-4697-B9B9-B4F45524C70E}" presName="LShape" presStyleLbl="alignNode1" presStyleIdx="4" presStyleCnt="5"/>
      <dgm:spPr/>
    </dgm:pt>
    <dgm:pt modelId="{5D996B8A-B6D9-4FDA-9F2E-3647F02731E1}" type="pres">
      <dgm:prSet presAssocID="{9A7B8262-7B46-4697-B9B9-B4F45524C70E}" presName="ParentText" presStyleLbl="revTx" presStyleIdx="2" presStyleCnt="3">
        <dgm:presLayoutVars>
          <dgm:chMax val="0"/>
          <dgm:chPref val="0"/>
          <dgm:bulletEnabled val="1"/>
        </dgm:presLayoutVars>
      </dgm:prSet>
      <dgm:spPr/>
      <dgm:t>
        <a:bodyPr/>
        <a:lstStyle/>
        <a:p>
          <a:endParaRPr lang="es-EC"/>
        </a:p>
      </dgm:t>
    </dgm:pt>
  </dgm:ptLst>
  <dgm:cxnLst>
    <dgm:cxn modelId="{D780E83B-37B2-4E1D-8E0C-CA626D033B1D}" type="presOf" srcId="{A97A4672-E594-42C5-9E0F-6C24CC8C7704}" destId="{A074C8CF-7E8A-41EC-915C-0C98DA2A949D}" srcOrd="0" destOrd="0" presId="urn:microsoft.com/office/officeart/2009/3/layout/StepUpProcess"/>
    <dgm:cxn modelId="{E24277D5-60C8-4951-9901-2FD122130E08}" type="presOf" srcId="{9A7B8262-7B46-4697-B9B9-B4F45524C70E}" destId="{5D996B8A-B6D9-4FDA-9F2E-3647F02731E1}" srcOrd="0" destOrd="0" presId="urn:microsoft.com/office/officeart/2009/3/layout/StepUpProcess"/>
    <dgm:cxn modelId="{43EFF51A-4241-4A94-ABE5-1C450FEF03B7}" type="presOf" srcId="{A99F5FF2-9B6E-4277-B1D8-207410D27116}" destId="{4DDDDE4D-9EA4-4AC0-A4EE-14C233AFE96C}" srcOrd="0" destOrd="0" presId="urn:microsoft.com/office/officeart/2009/3/layout/StepUpProcess"/>
    <dgm:cxn modelId="{AE8DCD77-F035-4482-BC45-A02B4DAB6C9F}" srcId="{1CF048BD-C183-4844-9C2A-3B5AB2D2873A}" destId="{A99F5FF2-9B6E-4277-B1D8-207410D27116}" srcOrd="1" destOrd="0" parTransId="{E4039D62-FB83-4901-A45C-4050E5C10762}" sibTransId="{A9D93A84-FD62-4E6D-A1E4-430B79AFCC65}"/>
    <dgm:cxn modelId="{0F15CD26-CF23-40AC-956D-CCC74313F7AE}" type="presOf" srcId="{1CF048BD-C183-4844-9C2A-3B5AB2D2873A}" destId="{6ECA03CD-1106-4857-8569-659A61469E22}" srcOrd="0" destOrd="0" presId="urn:microsoft.com/office/officeart/2009/3/layout/StepUpProcess"/>
    <dgm:cxn modelId="{079C0E34-51E2-48A5-B3E1-DEC99647F475}" srcId="{1CF048BD-C183-4844-9C2A-3B5AB2D2873A}" destId="{9A7B8262-7B46-4697-B9B9-B4F45524C70E}" srcOrd="2" destOrd="0" parTransId="{4E245FD5-AB1D-4AA4-A43F-2CA4A2CA6CFC}" sibTransId="{68046856-10AE-48B0-99AE-2E3C9E9FAAF1}"/>
    <dgm:cxn modelId="{4169EDC2-2846-498B-A13C-B49A0BBF7141}" srcId="{1CF048BD-C183-4844-9C2A-3B5AB2D2873A}" destId="{A97A4672-E594-42C5-9E0F-6C24CC8C7704}" srcOrd="0" destOrd="0" parTransId="{CAF0D01A-03CA-4C93-A952-B12D85359539}" sibTransId="{73346F5D-3CBC-4DAC-8D62-CD647C4D199C}"/>
    <dgm:cxn modelId="{DC7990BC-4B8F-465B-BA79-9E398E21E2FB}" type="presParOf" srcId="{6ECA03CD-1106-4857-8569-659A61469E22}" destId="{651ABC72-4E6C-4A80-93B6-68D82F7D2A4D}" srcOrd="0" destOrd="0" presId="urn:microsoft.com/office/officeart/2009/3/layout/StepUpProcess"/>
    <dgm:cxn modelId="{03746190-C07F-4C5E-9133-C885E7774DFA}" type="presParOf" srcId="{651ABC72-4E6C-4A80-93B6-68D82F7D2A4D}" destId="{474BA86E-B38E-4167-B50A-0001177BFC3C}" srcOrd="0" destOrd="0" presId="urn:microsoft.com/office/officeart/2009/3/layout/StepUpProcess"/>
    <dgm:cxn modelId="{0B20884B-8603-4C05-8E7E-8D9133517B64}" type="presParOf" srcId="{651ABC72-4E6C-4A80-93B6-68D82F7D2A4D}" destId="{A074C8CF-7E8A-41EC-915C-0C98DA2A949D}" srcOrd="1" destOrd="0" presId="urn:microsoft.com/office/officeart/2009/3/layout/StepUpProcess"/>
    <dgm:cxn modelId="{E46C1FC9-3B96-4E60-948D-6B2A8B58771A}" type="presParOf" srcId="{651ABC72-4E6C-4A80-93B6-68D82F7D2A4D}" destId="{CF03B58F-3A00-481C-B67B-137421B84782}" srcOrd="2" destOrd="0" presId="urn:microsoft.com/office/officeart/2009/3/layout/StepUpProcess"/>
    <dgm:cxn modelId="{B6F0B0A5-5EBE-4CD1-ABCB-7C59CD7D77A0}" type="presParOf" srcId="{6ECA03CD-1106-4857-8569-659A61469E22}" destId="{415304B6-E3BB-4FA7-B01D-623E3CCF449C}" srcOrd="1" destOrd="0" presId="urn:microsoft.com/office/officeart/2009/3/layout/StepUpProcess"/>
    <dgm:cxn modelId="{6CF146F8-346E-47B9-8083-8A4C381F319B}" type="presParOf" srcId="{415304B6-E3BB-4FA7-B01D-623E3CCF449C}" destId="{5671138F-A421-48F4-BEF3-655EFC7929CE}" srcOrd="0" destOrd="0" presId="urn:microsoft.com/office/officeart/2009/3/layout/StepUpProcess"/>
    <dgm:cxn modelId="{E71F1BDB-C29C-4ED1-B530-CE19620A8A36}" type="presParOf" srcId="{6ECA03CD-1106-4857-8569-659A61469E22}" destId="{31B0C0AF-0BE1-4900-BD48-77CA0F182F93}" srcOrd="2" destOrd="0" presId="urn:microsoft.com/office/officeart/2009/3/layout/StepUpProcess"/>
    <dgm:cxn modelId="{3F4CB247-2BC8-493D-A7AE-8471619D30E0}" type="presParOf" srcId="{31B0C0AF-0BE1-4900-BD48-77CA0F182F93}" destId="{7CA78010-928D-4674-B0C8-4FC732AF5DAA}" srcOrd="0" destOrd="0" presId="urn:microsoft.com/office/officeart/2009/3/layout/StepUpProcess"/>
    <dgm:cxn modelId="{D917D567-131F-4EFB-8144-8740CD1F4B75}" type="presParOf" srcId="{31B0C0AF-0BE1-4900-BD48-77CA0F182F93}" destId="{4DDDDE4D-9EA4-4AC0-A4EE-14C233AFE96C}" srcOrd="1" destOrd="0" presId="urn:microsoft.com/office/officeart/2009/3/layout/StepUpProcess"/>
    <dgm:cxn modelId="{0FDC89B0-4E42-4037-A196-812F46A8A9EC}" type="presParOf" srcId="{31B0C0AF-0BE1-4900-BD48-77CA0F182F93}" destId="{0598A5BB-43AF-4B62-AD30-A66409CF66A3}" srcOrd="2" destOrd="0" presId="urn:microsoft.com/office/officeart/2009/3/layout/StepUpProcess"/>
    <dgm:cxn modelId="{016B696F-D026-4970-AE08-A354F3AF858E}" type="presParOf" srcId="{6ECA03CD-1106-4857-8569-659A61469E22}" destId="{0D4DAE1E-D255-453F-B62B-30573E3AB2CA}" srcOrd="3" destOrd="0" presId="urn:microsoft.com/office/officeart/2009/3/layout/StepUpProcess"/>
    <dgm:cxn modelId="{CB79D58E-8020-43EC-9797-AEF4EF277BBC}" type="presParOf" srcId="{0D4DAE1E-D255-453F-B62B-30573E3AB2CA}" destId="{B417DBCA-9339-4C94-93DF-6C2103C7D879}" srcOrd="0" destOrd="0" presId="urn:microsoft.com/office/officeart/2009/3/layout/StepUpProcess"/>
    <dgm:cxn modelId="{0331B85A-7E52-4EDF-8F41-3ABB9D4ACF25}" type="presParOf" srcId="{6ECA03CD-1106-4857-8569-659A61469E22}" destId="{C320DDA7-3EC9-4C7D-93CE-CFF74391D7BC}" srcOrd="4" destOrd="0" presId="urn:microsoft.com/office/officeart/2009/3/layout/StepUpProcess"/>
    <dgm:cxn modelId="{ABCCA13C-16CA-49C8-811B-64B7FF122D88}" type="presParOf" srcId="{C320DDA7-3EC9-4C7D-93CE-CFF74391D7BC}" destId="{D600F2CF-ABE5-4C4D-BEDA-33B10F552185}" srcOrd="0" destOrd="0" presId="urn:microsoft.com/office/officeart/2009/3/layout/StepUpProcess"/>
    <dgm:cxn modelId="{B2E9B86B-4CD5-4044-A094-76478B77D173}" type="presParOf" srcId="{C320DDA7-3EC9-4C7D-93CE-CFF74391D7BC}" destId="{5D996B8A-B6D9-4FDA-9F2E-3647F02731E1}"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687CC-B7BD-48B7-91E4-CC18CCE45DFE}" type="doc">
      <dgm:prSet loTypeId="urn:microsoft.com/office/officeart/2005/8/layout/hList7#1" loCatId="list" qsTypeId="urn:microsoft.com/office/officeart/2005/8/quickstyle/simple3" qsCatId="simple" csTypeId="urn:microsoft.com/office/officeart/2005/8/colors/colorful5" csCatId="colorful" phldr="1"/>
      <dgm:spPr/>
      <dgm:t>
        <a:bodyPr/>
        <a:lstStyle/>
        <a:p>
          <a:endParaRPr lang="es-MX"/>
        </a:p>
      </dgm:t>
    </dgm:pt>
    <dgm:pt modelId="{2CCE1ADE-3CF7-423E-A869-5696D98A0784}">
      <dgm:prSet custT="1"/>
      <dgm:spPr/>
      <dgm:t>
        <a:bodyPr/>
        <a:lstStyle/>
        <a:p>
          <a:pPr rtl="0"/>
          <a:r>
            <a:rPr lang="es-EC" sz="2000" dirty="0" smtClean="0"/>
            <a:t>Ofrecer a nuestros clientes productos de primera calidad, en el plazo más conveniente, complementado con un servicio eficiente, asesoramiento, atención personalizada, despacho y entrega en las condiciones acordadas, a fin de cumplir todos sus requerimientos y expectativas, de tal manera que logremos las metas trazadas para el desarrollo de la compañía.</a:t>
          </a:r>
          <a:endParaRPr lang="es-MX" sz="2000" dirty="0"/>
        </a:p>
      </dgm:t>
    </dgm:pt>
    <dgm:pt modelId="{D9EEDBBC-D3DC-4831-9C7C-C0E8646C2AC8}" type="parTrans" cxnId="{E6894817-0859-4B8A-B47A-D9C0F8722270}">
      <dgm:prSet/>
      <dgm:spPr/>
      <dgm:t>
        <a:bodyPr/>
        <a:lstStyle/>
        <a:p>
          <a:endParaRPr lang="es-MX"/>
        </a:p>
      </dgm:t>
    </dgm:pt>
    <dgm:pt modelId="{2B89C6A0-2BAC-4DFB-AA33-38A6E373A931}" type="sibTrans" cxnId="{E6894817-0859-4B8A-B47A-D9C0F8722270}">
      <dgm:prSet/>
      <dgm:spPr/>
      <dgm:t>
        <a:bodyPr/>
        <a:lstStyle/>
        <a:p>
          <a:endParaRPr lang="es-MX"/>
        </a:p>
      </dgm:t>
    </dgm:pt>
    <dgm:pt modelId="{94A9C47A-8978-42B0-8E2B-1C0DA34595EE}" type="pres">
      <dgm:prSet presAssocID="{244687CC-B7BD-48B7-91E4-CC18CCE45DFE}" presName="Name0" presStyleCnt="0">
        <dgm:presLayoutVars>
          <dgm:dir/>
          <dgm:resizeHandles val="exact"/>
        </dgm:presLayoutVars>
      </dgm:prSet>
      <dgm:spPr/>
      <dgm:t>
        <a:bodyPr/>
        <a:lstStyle/>
        <a:p>
          <a:endParaRPr lang="es-MX"/>
        </a:p>
      </dgm:t>
    </dgm:pt>
    <dgm:pt modelId="{5C3DC869-EB40-4A01-B17A-FED65DCFBC7B}" type="pres">
      <dgm:prSet presAssocID="{244687CC-B7BD-48B7-91E4-CC18CCE45DFE}" presName="fgShape" presStyleLbl="fgShp" presStyleIdx="0" presStyleCnt="1"/>
      <dgm:spPr/>
      <dgm:t>
        <a:bodyPr/>
        <a:lstStyle/>
        <a:p>
          <a:endParaRPr lang="es-MX"/>
        </a:p>
      </dgm:t>
    </dgm:pt>
    <dgm:pt modelId="{E5261DE7-1AB9-4E75-90A3-86C3D56CA74D}" type="pres">
      <dgm:prSet presAssocID="{244687CC-B7BD-48B7-91E4-CC18CCE45DFE}" presName="linComp" presStyleCnt="0"/>
      <dgm:spPr/>
      <dgm:t>
        <a:bodyPr/>
        <a:lstStyle/>
        <a:p>
          <a:endParaRPr lang="es-MX"/>
        </a:p>
      </dgm:t>
    </dgm:pt>
    <dgm:pt modelId="{9F9586F8-E4FF-4BE0-83CD-AA884A2EA6EE}" type="pres">
      <dgm:prSet presAssocID="{2CCE1ADE-3CF7-423E-A869-5696D98A0784}" presName="compNode" presStyleCnt="0"/>
      <dgm:spPr/>
      <dgm:t>
        <a:bodyPr/>
        <a:lstStyle/>
        <a:p>
          <a:endParaRPr lang="es-MX"/>
        </a:p>
      </dgm:t>
    </dgm:pt>
    <dgm:pt modelId="{19260017-DAB9-4EAE-8943-3F6A75D18743}" type="pres">
      <dgm:prSet presAssocID="{2CCE1ADE-3CF7-423E-A869-5696D98A0784}" presName="bkgdShape" presStyleLbl="node1" presStyleIdx="0" presStyleCnt="1"/>
      <dgm:spPr/>
      <dgm:t>
        <a:bodyPr/>
        <a:lstStyle/>
        <a:p>
          <a:endParaRPr lang="es-MX"/>
        </a:p>
      </dgm:t>
    </dgm:pt>
    <dgm:pt modelId="{6E3C6414-6A24-484D-ADB9-8FAF05D7D890}" type="pres">
      <dgm:prSet presAssocID="{2CCE1ADE-3CF7-423E-A869-5696D98A0784}" presName="nodeTx" presStyleLbl="node1" presStyleIdx="0" presStyleCnt="1">
        <dgm:presLayoutVars>
          <dgm:bulletEnabled val="1"/>
        </dgm:presLayoutVars>
      </dgm:prSet>
      <dgm:spPr/>
      <dgm:t>
        <a:bodyPr/>
        <a:lstStyle/>
        <a:p>
          <a:endParaRPr lang="es-MX"/>
        </a:p>
      </dgm:t>
    </dgm:pt>
    <dgm:pt modelId="{21CFA2DD-986A-4E1A-9C26-02EF1576B469}" type="pres">
      <dgm:prSet presAssocID="{2CCE1ADE-3CF7-423E-A869-5696D98A0784}" presName="invisiNode" presStyleLbl="node1" presStyleIdx="0" presStyleCnt="1"/>
      <dgm:spPr/>
      <dgm:t>
        <a:bodyPr/>
        <a:lstStyle/>
        <a:p>
          <a:endParaRPr lang="es-MX"/>
        </a:p>
      </dgm:t>
    </dgm:pt>
    <dgm:pt modelId="{58A84E4D-D93A-4571-8153-F710481C9F18}" type="pres">
      <dgm:prSet presAssocID="{2CCE1ADE-3CF7-423E-A869-5696D98A0784}" presName="imagNode" presStyleLbl="fgImgPlace1" presStyleIdx="0" presStyleCnt="1"/>
      <dgm:spPr>
        <a:blipFill rotWithShape="0">
          <a:blip xmlns:r="http://schemas.openxmlformats.org/officeDocument/2006/relationships" r:embed="rId1"/>
          <a:stretch>
            <a:fillRect/>
          </a:stretch>
        </a:blipFill>
      </dgm:spPr>
      <dgm:t>
        <a:bodyPr/>
        <a:lstStyle/>
        <a:p>
          <a:endParaRPr lang="es-MX"/>
        </a:p>
      </dgm:t>
    </dgm:pt>
  </dgm:ptLst>
  <dgm:cxnLst>
    <dgm:cxn modelId="{99148C66-A7EB-4B4D-9825-3EFD7CABDD56}" type="presOf" srcId="{244687CC-B7BD-48B7-91E4-CC18CCE45DFE}" destId="{94A9C47A-8978-42B0-8E2B-1C0DA34595EE}" srcOrd="0" destOrd="0" presId="urn:microsoft.com/office/officeart/2005/8/layout/hList7#1"/>
    <dgm:cxn modelId="{6F309280-0586-4D2F-9B8A-32C1D5EF0CCB}" type="presOf" srcId="{2CCE1ADE-3CF7-423E-A869-5696D98A0784}" destId="{19260017-DAB9-4EAE-8943-3F6A75D18743}" srcOrd="0" destOrd="0" presId="urn:microsoft.com/office/officeart/2005/8/layout/hList7#1"/>
    <dgm:cxn modelId="{E6894817-0859-4B8A-B47A-D9C0F8722270}" srcId="{244687CC-B7BD-48B7-91E4-CC18CCE45DFE}" destId="{2CCE1ADE-3CF7-423E-A869-5696D98A0784}" srcOrd="0" destOrd="0" parTransId="{D9EEDBBC-D3DC-4831-9C7C-C0E8646C2AC8}" sibTransId="{2B89C6A0-2BAC-4DFB-AA33-38A6E373A931}"/>
    <dgm:cxn modelId="{90CA13B2-3CBA-4706-B19A-03D64D3F1FEE}" type="presOf" srcId="{2CCE1ADE-3CF7-423E-A869-5696D98A0784}" destId="{6E3C6414-6A24-484D-ADB9-8FAF05D7D890}" srcOrd="1" destOrd="0" presId="urn:microsoft.com/office/officeart/2005/8/layout/hList7#1"/>
    <dgm:cxn modelId="{4274277E-D76A-4268-B9A3-F7782CBC6090}" type="presParOf" srcId="{94A9C47A-8978-42B0-8E2B-1C0DA34595EE}" destId="{5C3DC869-EB40-4A01-B17A-FED65DCFBC7B}" srcOrd="0" destOrd="0" presId="urn:microsoft.com/office/officeart/2005/8/layout/hList7#1"/>
    <dgm:cxn modelId="{5C101AE0-EEF3-45D5-AA2D-7C81CCDE67A1}" type="presParOf" srcId="{94A9C47A-8978-42B0-8E2B-1C0DA34595EE}" destId="{E5261DE7-1AB9-4E75-90A3-86C3D56CA74D}" srcOrd="1" destOrd="0" presId="urn:microsoft.com/office/officeart/2005/8/layout/hList7#1"/>
    <dgm:cxn modelId="{55CE509F-4A76-4F5B-BB2F-BF2A58DA1E0D}" type="presParOf" srcId="{E5261DE7-1AB9-4E75-90A3-86C3D56CA74D}" destId="{9F9586F8-E4FF-4BE0-83CD-AA884A2EA6EE}" srcOrd="0" destOrd="0" presId="urn:microsoft.com/office/officeart/2005/8/layout/hList7#1"/>
    <dgm:cxn modelId="{6A4A1507-35D2-4091-8211-9578A2BBA58F}" type="presParOf" srcId="{9F9586F8-E4FF-4BE0-83CD-AA884A2EA6EE}" destId="{19260017-DAB9-4EAE-8943-3F6A75D18743}" srcOrd="0" destOrd="0" presId="urn:microsoft.com/office/officeart/2005/8/layout/hList7#1"/>
    <dgm:cxn modelId="{7B3550D8-67E7-43A2-8FF2-E571A18574BA}" type="presParOf" srcId="{9F9586F8-E4FF-4BE0-83CD-AA884A2EA6EE}" destId="{6E3C6414-6A24-484D-ADB9-8FAF05D7D890}" srcOrd="1" destOrd="0" presId="urn:microsoft.com/office/officeart/2005/8/layout/hList7#1"/>
    <dgm:cxn modelId="{F3E232E1-4049-45B7-927E-7104100DF11F}" type="presParOf" srcId="{9F9586F8-E4FF-4BE0-83CD-AA884A2EA6EE}" destId="{21CFA2DD-986A-4E1A-9C26-02EF1576B469}" srcOrd="2" destOrd="0" presId="urn:microsoft.com/office/officeart/2005/8/layout/hList7#1"/>
    <dgm:cxn modelId="{5C76CBD3-75B8-4E10-8738-0573D497AB50}" type="presParOf" srcId="{9F9586F8-E4FF-4BE0-83CD-AA884A2EA6EE}" destId="{58A84E4D-D93A-4571-8153-F710481C9F18}"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EFAAB4-3EBA-4B0E-BDC3-6C2519E27F99}" type="doc">
      <dgm:prSet loTypeId="urn:microsoft.com/office/officeart/2005/8/layout/hProcess9" loCatId="process" qsTypeId="urn:microsoft.com/office/officeart/2005/8/quickstyle/3d7" qsCatId="3D" csTypeId="urn:microsoft.com/office/officeart/2005/8/colors/colorful3" csCatId="colorful" phldr="1"/>
      <dgm:spPr/>
      <dgm:t>
        <a:bodyPr/>
        <a:lstStyle/>
        <a:p>
          <a:endParaRPr lang="es-MX"/>
        </a:p>
      </dgm:t>
    </dgm:pt>
    <dgm:pt modelId="{5EDE6365-4BC8-42B4-A52E-1A1841EAAD08}">
      <dgm:prSet custT="1"/>
      <dgm:spPr/>
      <dgm:t>
        <a:bodyPr/>
        <a:lstStyle/>
        <a:p>
          <a:pPr rtl="0"/>
          <a:r>
            <a:rPr lang="es-ES" sz="2400" dirty="0" smtClean="0"/>
            <a:t>Mantener nuestro liderazgo en el ámbito empresarial del sector plástico, procurando una actualización tecnológica en los procesos productivos y de soporte, con una capacitación permanente de nuestros colaboradores para su desarrollo personal y profesional.</a:t>
          </a:r>
          <a:endParaRPr lang="es-MX" sz="2400" dirty="0"/>
        </a:p>
      </dgm:t>
    </dgm:pt>
    <dgm:pt modelId="{EB53184D-31CC-4DF2-A9A8-251539B35421}" type="parTrans" cxnId="{1E64C24D-E11A-47D3-B4D5-9E8F932F5618}">
      <dgm:prSet/>
      <dgm:spPr/>
      <dgm:t>
        <a:bodyPr/>
        <a:lstStyle/>
        <a:p>
          <a:endParaRPr lang="es-MX" sz="2000"/>
        </a:p>
      </dgm:t>
    </dgm:pt>
    <dgm:pt modelId="{1DEA38AC-2B81-46BF-81E6-21A304B2288A}" type="sibTrans" cxnId="{1E64C24D-E11A-47D3-B4D5-9E8F932F5618}">
      <dgm:prSet/>
      <dgm:spPr/>
      <dgm:t>
        <a:bodyPr/>
        <a:lstStyle/>
        <a:p>
          <a:endParaRPr lang="es-MX" sz="2000"/>
        </a:p>
      </dgm:t>
    </dgm:pt>
    <dgm:pt modelId="{97A183BA-9D22-4886-B1AD-36A1ACCAC136}" type="pres">
      <dgm:prSet presAssocID="{A1EFAAB4-3EBA-4B0E-BDC3-6C2519E27F99}" presName="CompostProcess" presStyleCnt="0">
        <dgm:presLayoutVars>
          <dgm:dir/>
          <dgm:resizeHandles val="exact"/>
        </dgm:presLayoutVars>
      </dgm:prSet>
      <dgm:spPr/>
      <dgm:t>
        <a:bodyPr/>
        <a:lstStyle/>
        <a:p>
          <a:endParaRPr lang="es-MX"/>
        </a:p>
      </dgm:t>
    </dgm:pt>
    <dgm:pt modelId="{71232E29-A7C4-45FF-A1F2-582AC1315952}" type="pres">
      <dgm:prSet presAssocID="{A1EFAAB4-3EBA-4B0E-BDC3-6C2519E27F99}" presName="arrow" presStyleLbl="bgShp" presStyleIdx="0" presStyleCnt="1"/>
      <dgm:spPr/>
      <dgm:t>
        <a:bodyPr/>
        <a:lstStyle/>
        <a:p>
          <a:endParaRPr lang="es-MX"/>
        </a:p>
      </dgm:t>
    </dgm:pt>
    <dgm:pt modelId="{84F2ED06-6E59-4BEF-B10B-8171375140D0}" type="pres">
      <dgm:prSet presAssocID="{A1EFAAB4-3EBA-4B0E-BDC3-6C2519E27F99}" presName="linearProcess" presStyleCnt="0"/>
      <dgm:spPr/>
      <dgm:t>
        <a:bodyPr/>
        <a:lstStyle/>
        <a:p>
          <a:endParaRPr lang="es-MX"/>
        </a:p>
      </dgm:t>
    </dgm:pt>
    <dgm:pt modelId="{2632C258-AACC-4A95-8AA1-031331B44F99}" type="pres">
      <dgm:prSet presAssocID="{5EDE6365-4BC8-42B4-A52E-1A1841EAAD08}" presName="textNode" presStyleLbl="node1" presStyleIdx="0" presStyleCnt="1">
        <dgm:presLayoutVars>
          <dgm:bulletEnabled val="1"/>
        </dgm:presLayoutVars>
      </dgm:prSet>
      <dgm:spPr/>
      <dgm:t>
        <a:bodyPr/>
        <a:lstStyle/>
        <a:p>
          <a:endParaRPr lang="es-MX"/>
        </a:p>
      </dgm:t>
    </dgm:pt>
  </dgm:ptLst>
  <dgm:cxnLst>
    <dgm:cxn modelId="{17E4617F-55F8-4B8D-A9D2-2FE7C90678D2}" type="presOf" srcId="{A1EFAAB4-3EBA-4B0E-BDC3-6C2519E27F99}" destId="{97A183BA-9D22-4886-B1AD-36A1ACCAC136}" srcOrd="0" destOrd="0" presId="urn:microsoft.com/office/officeart/2005/8/layout/hProcess9"/>
    <dgm:cxn modelId="{1E64C24D-E11A-47D3-B4D5-9E8F932F5618}" srcId="{A1EFAAB4-3EBA-4B0E-BDC3-6C2519E27F99}" destId="{5EDE6365-4BC8-42B4-A52E-1A1841EAAD08}" srcOrd="0" destOrd="0" parTransId="{EB53184D-31CC-4DF2-A9A8-251539B35421}" sibTransId="{1DEA38AC-2B81-46BF-81E6-21A304B2288A}"/>
    <dgm:cxn modelId="{303FD1B3-5A29-4124-8000-E261A282DC5A}" type="presOf" srcId="{5EDE6365-4BC8-42B4-A52E-1A1841EAAD08}" destId="{2632C258-AACC-4A95-8AA1-031331B44F99}" srcOrd="0" destOrd="0" presId="urn:microsoft.com/office/officeart/2005/8/layout/hProcess9"/>
    <dgm:cxn modelId="{C6961F78-08DB-4619-955F-4D02601AF799}" type="presParOf" srcId="{97A183BA-9D22-4886-B1AD-36A1ACCAC136}" destId="{71232E29-A7C4-45FF-A1F2-582AC1315952}" srcOrd="0" destOrd="0" presId="urn:microsoft.com/office/officeart/2005/8/layout/hProcess9"/>
    <dgm:cxn modelId="{A15A4BCB-66ED-4C86-9B38-94582CF8E2A9}" type="presParOf" srcId="{97A183BA-9D22-4886-B1AD-36A1ACCAC136}" destId="{84F2ED06-6E59-4BEF-B10B-8171375140D0}" srcOrd="1" destOrd="0" presId="urn:microsoft.com/office/officeart/2005/8/layout/hProcess9"/>
    <dgm:cxn modelId="{02ABBC1B-28C1-43C3-B690-FB34C34F8F07}" type="presParOf" srcId="{84F2ED06-6E59-4BEF-B10B-8171375140D0}" destId="{2632C258-AACC-4A95-8AA1-031331B44F99}"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768C38-0539-4D3C-B5C1-706D73DD88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21102AD2-62C9-4848-BB98-AE94584B9C7C}">
      <dgm:prSet phldrT="[Texto]"/>
      <dgm:spPr/>
      <dgm:t>
        <a:bodyPr/>
        <a:lstStyle/>
        <a:p>
          <a:r>
            <a:rPr lang="es-ES" dirty="0" smtClean="0"/>
            <a:t>Fundas y rollos en Polietileno de alta densidad</a:t>
          </a:r>
          <a:endParaRPr lang="es-EC" dirty="0"/>
        </a:p>
      </dgm:t>
    </dgm:pt>
    <dgm:pt modelId="{535D806C-569C-48B2-A3D6-B4A40F882379}" type="parTrans" cxnId="{57302E01-234E-4E34-9A5E-8B9AD6D4BA3B}">
      <dgm:prSet/>
      <dgm:spPr/>
      <dgm:t>
        <a:bodyPr/>
        <a:lstStyle/>
        <a:p>
          <a:endParaRPr lang="es-EC"/>
        </a:p>
      </dgm:t>
    </dgm:pt>
    <dgm:pt modelId="{61B9EE99-7698-4DC5-B42A-C09A9A9A6967}" type="sibTrans" cxnId="{57302E01-234E-4E34-9A5E-8B9AD6D4BA3B}">
      <dgm:prSet/>
      <dgm:spPr/>
      <dgm:t>
        <a:bodyPr/>
        <a:lstStyle/>
        <a:p>
          <a:endParaRPr lang="es-EC"/>
        </a:p>
      </dgm:t>
    </dgm:pt>
    <dgm:pt modelId="{BB397C93-6AC2-4F88-BC36-1834355D8D62}">
      <dgm:prSet phldrT="[Texto]"/>
      <dgm:spPr/>
      <dgm:t>
        <a:bodyPr/>
        <a:lstStyle/>
        <a:p>
          <a:r>
            <a:rPr lang="es-ES" dirty="0" smtClean="0"/>
            <a:t>Su coloración en lechosa</a:t>
          </a:r>
          <a:endParaRPr lang="es-EC" dirty="0"/>
        </a:p>
      </dgm:t>
    </dgm:pt>
    <dgm:pt modelId="{36E336A7-A3FF-4378-A7FB-5BE0B49F3E10}" type="parTrans" cxnId="{8F3A10BA-D7C8-402D-9176-02C016623436}">
      <dgm:prSet/>
      <dgm:spPr/>
      <dgm:t>
        <a:bodyPr/>
        <a:lstStyle/>
        <a:p>
          <a:endParaRPr lang="es-EC"/>
        </a:p>
      </dgm:t>
    </dgm:pt>
    <dgm:pt modelId="{ED963B1C-4CA0-4F39-837E-3DEC4499BC23}" type="sibTrans" cxnId="{8F3A10BA-D7C8-402D-9176-02C016623436}">
      <dgm:prSet/>
      <dgm:spPr/>
      <dgm:t>
        <a:bodyPr/>
        <a:lstStyle/>
        <a:p>
          <a:endParaRPr lang="es-EC"/>
        </a:p>
      </dgm:t>
    </dgm:pt>
    <dgm:pt modelId="{E6B1456D-245F-4489-92A1-880D79CF4B1A}">
      <dgm:prSet phldrT="[Texto]"/>
      <dgm:spPr/>
      <dgm:t>
        <a:bodyPr/>
        <a:lstStyle/>
        <a:p>
          <a:r>
            <a:rPr lang="es-ES" dirty="0" smtClean="0"/>
            <a:t>Fundas y rollos en Polietileno de baja densidad</a:t>
          </a:r>
          <a:endParaRPr lang="es-EC" dirty="0"/>
        </a:p>
      </dgm:t>
    </dgm:pt>
    <dgm:pt modelId="{E54FE4D6-8564-43D6-A3EC-6DB296161669}" type="parTrans" cxnId="{67690B7E-6E8D-402A-87A0-5BA1D19BC62C}">
      <dgm:prSet/>
      <dgm:spPr/>
      <dgm:t>
        <a:bodyPr/>
        <a:lstStyle/>
        <a:p>
          <a:endParaRPr lang="es-EC"/>
        </a:p>
      </dgm:t>
    </dgm:pt>
    <dgm:pt modelId="{78AA9DB6-1F52-4FA6-83C9-A141210D6223}" type="sibTrans" cxnId="{67690B7E-6E8D-402A-87A0-5BA1D19BC62C}">
      <dgm:prSet/>
      <dgm:spPr/>
      <dgm:t>
        <a:bodyPr/>
        <a:lstStyle/>
        <a:p>
          <a:endParaRPr lang="es-EC"/>
        </a:p>
      </dgm:t>
    </dgm:pt>
    <dgm:pt modelId="{67AD8FE4-B2D8-4AD6-9CE0-CFD0D4BE4A16}">
      <dgm:prSet phldrT="[Texto]"/>
      <dgm:spPr/>
      <dgm:t>
        <a:bodyPr/>
        <a:lstStyle/>
        <a:p>
          <a:r>
            <a:rPr lang="es-ES" dirty="0" smtClean="0"/>
            <a:t>Su coloración es transparente</a:t>
          </a:r>
          <a:endParaRPr lang="es-EC" dirty="0"/>
        </a:p>
      </dgm:t>
    </dgm:pt>
    <dgm:pt modelId="{2BDF0278-C4EF-4B17-B692-21E6E9908D44}" type="parTrans" cxnId="{74759356-483C-4BA3-AEE4-49E33A9532CC}">
      <dgm:prSet/>
      <dgm:spPr/>
      <dgm:t>
        <a:bodyPr/>
        <a:lstStyle/>
        <a:p>
          <a:endParaRPr lang="es-EC"/>
        </a:p>
      </dgm:t>
    </dgm:pt>
    <dgm:pt modelId="{08B1FCDE-C2DA-4BBC-924D-6A37E5DC654F}" type="sibTrans" cxnId="{74759356-483C-4BA3-AEE4-49E33A9532CC}">
      <dgm:prSet/>
      <dgm:spPr/>
      <dgm:t>
        <a:bodyPr/>
        <a:lstStyle/>
        <a:p>
          <a:endParaRPr lang="es-EC"/>
        </a:p>
      </dgm:t>
    </dgm:pt>
    <dgm:pt modelId="{56274F9F-CC4F-4FAE-A507-4CEDB96CB2C5}">
      <dgm:prSet/>
      <dgm:spPr/>
      <dgm:t>
        <a:bodyPr/>
        <a:lstStyle/>
        <a:p>
          <a:r>
            <a:rPr lang="es-ES" dirty="0" smtClean="0"/>
            <a:t>Tiene una mayor flexibilidad</a:t>
          </a:r>
          <a:endParaRPr lang="es-EC" dirty="0"/>
        </a:p>
      </dgm:t>
    </dgm:pt>
    <dgm:pt modelId="{6FA30812-B5E5-45E5-9395-128FE8330394}" type="parTrans" cxnId="{9BA38F1F-FBE9-47BC-BB52-930C13E2E0B5}">
      <dgm:prSet/>
      <dgm:spPr/>
      <dgm:t>
        <a:bodyPr/>
        <a:lstStyle/>
        <a:p>
          <a:endParaRPr lang="es-EC"/>
        </a:p>
      </dgm:t>
    </dgm:pt>
    <dgm:pt modelId="{723360E9-8693-489B-824F-EF53EF076978}" type="sibTrans" cxnId="{9BA38F1F-FBE9-47BC-BB52-930C13E2E0B5}">
      <dgm:prSet/>
      <dgm:spPr/>
      <dgm:t>
        <a:bodyPr/>
        <a:lstStyle/>
        <a:p>
          <a:endParaRPr lang="es-EC"/>
        </a:p>
      </dgm:t>
    </dgm:pt>
    <dgm:pt modelId="{1F6A2178-35BB-4A0D-96C9-EDD37F4B005B}">
      <dgm:prSet/>
      <dgm:spPr/>
      <dgm:t>
        <a:bodyPr/>
        <a:lstStyle/>
        <a:p>
          <a:endParaRPr lang="es-EC" dirty="0"/>
        </a:p>
      </dgm:t>
    </dgm:pt>
    <dgm:pt modelId="{C8174FF9-B67F-4FB9-A529-43EC65BB8F33}" type="parTrans" cxnId="{42CC25D9-64CA-4B6E-B43B-29E06AD5A3C8}">
      <dgm:prSet/>
      <dgm:spPr/>
      <dgm:t>
        <a:bodyPr/>
        <a:lstStyle/>
        <a:p>
          <a:endParaRPr lang="es-EC"/>
        </a:p>
      </dgm:t>
    </dgm:pt>
    <dgm:pt modelId="{DFC617DC-4993-498A-9501-F56497C9ECCA}" type="sibTrans" cxnId="{42CC25D9-64CA-4B6E-B43B-29E06AD5A3C8}">
      <dgm:prSet/>
      <dgm:spPr/>
      <dgm:t>
        <a:bodyPr/>
        <a:lstStyle/>
        <a:p>
          <a:endParaRPr lang="es-EC"/>
        </a:p>
      </dgm:t>
    </dgm:pt>
    <dgm:pt modelId="{1EE2D044-C568-4AD0-B91C-2063A90F55CA}">
      <dgm:prSet phldrT="[Texto]"/>
      <dgm:spPr/>
      <dgm:t>
        <a:bodyPr/>
        <a:lstStyle/>
        <a:p>
          <a:r>
            <a:rPr lang="es-ES" dirty="0" smtClean="0"/>
            <a:t>Más resistente al impacto.</a:t>
          </a:r>
          <a:endParaRPr lang="es-EC" dirty="0"/>
        </a:p>
      </dgm:t>
    </dgm:pt>
    <dgm:pt modelId="{4822F40C-8766-4B42-A19A-BB56B115384E}" type="parTrans" cxnId="{D0279BDA-E525-410E-823A-401D1622E929}">
      <dgm:prSet/>
      <dgm:spPr/>
      <dgm:t>
        <a:bodyPr/>
        <a:lstStyle/>
        <a:p>
          <a:endParaRPr lang="es-EC"/>
        </a:p>
      </dgm:t>
    </dgm:pt>
    <dgm:pt modelId="{5740E1F6-DB12-48F1-AA8E-590E733AA9E2}" type="sibTrans" cxnId="{D0279BDA-E525-410E-823A-401D1622E929}">
      <dgm:prSet/>
      <dgm:spPr/>
      <dgm:t>
        <a:bodyPr/>
        <a:lstStyle/>
        <a:p>
          <a:endParaRPr lang="es-EC"/>
        </a:p>
      </dgm:t>
    </dgm:pt>
    <dgm:pt modelId="{0E2DE67A-FF92-4CA3-AEE6-072EA3DCF7D7}">
      <dgm:prSet phldrT="[Texto]"/>
      <dgm:spPr/>
      <dgm:t>
        <a:bodyPr/>
        <a:lstStyle/>
        <a:p>
          <a:endParaRPr lang="es-EC" dirty="0"/>
        </a:p>
      </dgm:t>
    </dgm:pt>
    <dgm:pt modelId="{BEA174FA-3BA7-463A-8E26-39481EF89B03}" type="parTrans" cxnId="{337185BB-F1EC-49BA-BE03-BC442E473B1A}">
      <dgm:prSet/>
      <dgm:spPr/>
      <dgm:t>
        <a:bodyPr/>
        <a:lstStyle/>
        <a:p>
          <a:endParaRPr lang="es-EC"/>
        </a:p>
      </dgm:t>
    </dgm:pt>
    <dgm:pt modelId="{56AA5B95-B822-4CAB-A554-8B91CD969CBD}" type="sibTrans" cxnId="{337185BB-F1EC-49BA-BE03-BC442E473B1A}">
      <dgm:prSet/>
      <dgm:spPr/>
      <dgm:t>
        <a:bodyPr/>
        <a:lstStyle/>
        <a:p>
          <a:endParaRPr lang="es-EC"/>
        </a:p>
      </dgm:t>
    </dgm:pt>
    <dgm:pt modelId="{E4A09FDF-458E-4B72-8234-849443D90FC1}">
      <dgm:prSet/>
      <dgm:spPr/>
      <dgm:t>
        <a:bodyPr/>
        <a:lstStyle/>
        <a:p>
          <a:r>
            <a:rPr lang="es-ES" dirty="0" smtClean="0"/>
            <a:t>Aspecto brillante </a:t>
          </a:r>
          <a:endParaRPr lang="es-EC" dirty="0"/>
        </a:p>
      </dgm:t>
    </dgm:pt>
    <dgm:pt modelId="{46054595-7223-4066-958D-2B85F749745B}" type="parTrans" cxnId="{FCDF2266-2B24-4879-82F3-37729E1716D2}">
      <dgm:prSet/>
      <dgm:spPr/>
      <dgm:t>
        <a:bodyPr/>
        <a:lstStyle/>
        <a:p>
          <a:endParaRPr lang="es-EC"/>
        </a:p>
      </dgm:t>
    </dgm:pt>
    <dgm:pt modelId="{67739AA1-B886-4611-ADD2-D8C907D0EADD}" type="sibTrans" cxnId="{FCDF2266-2B24-4879-82F3-37729E1716D2}">
      <dgm:prSet/>
      <dgm:spPr/>
      <dgm:t>
        <a:bodyPr/>
        <a:lstStyle/>
        <a:p>
          <a:endParaRPr lang="es-EC"/>
        </a:p>
      </dgm:t>
    </dgm:pt>
    <dgm:pt modelId="{94258159-B8AE-43B8-94F2-7F948A575D84}">
      <dgm:prSet phldrT="[Texto]"/>
      <dgm:spPr/>
      <dgm:t>
        <a:bodyPr/>
        <a:lstStyle/>
        <a:p>
          <a:r>
            <a:rPr lang="es-ES" dirty="0" smtClean="0"/>
            <a:t>Aspecto opaco</a:t>
          </a:r>
          <a:endParaRPr lang="es-EC" dirty="0"/>
        </a:p>
      </dgm:t>
    </dgm:pt>
    <dgm:pt modelId="{1DD7E05B-1E4F-49A6-985C-FCB15ED4146B}" type="parTrans" cxnId="{9FC60095-4905-4275-A3B6-E03CEED067A4}">
      <dgm:prSet/>
      <dgm:spPr/>
      <dgm:t>
        <a:bodyPr/>
        <a:lstStyle/>
        <a:p>
          <a:endParaRPr lang="es-EC"/>
        </a:p>
      </dgm:t>
    </dgm:pt>
    <dgm:pt modelId="{C7830E4F-9A9F-494B-9DB3-5A5C2D9F61A5}" type="sibTrans" cxnId="{9FC60095-4905-4275-A3B6-E03CEED067A4}">
      <dgm:prSet/>
      <dgm:spPr/>
      <dgm:t>
        <a:bodyPr/>
        <a:lstStyle/>
        <a:p>
          <a:endParaRPr lang="es-EC"/>
        </a:p>
      </dgm:t>
    </dgm:pt>
    <dgm:pt modelId="{E768D13E-5DB2-4274-A06C-EBD68E5B9985}">
      <dgm:prSet phldrT="[Texto]"/>
      <dgm:spPr/>
      <dgm:t>
        <a:bodyPr/>
        <a:lstStyle/>
        <a:p>
          <a:r>
            <a:rPr lang="es-ES" dirty="0" smtClean="0"/>
            <a:t>Costo reducido</a:t>
          </a:r>
          <a:endParaRPr lang="es-EC" dirty="0"/>
        </a:p>
      </dgm:t>
    </dgm:pt>
    <dgm:pt modelId="{D229E2A9-01DD-4984-8326-BDA9B5682C89}" type="parTrans" cxnId="{EFDCE7F2-AD11-41C7-BD56-FF9EBE27A82B}">
      <dgm:prSet/>
      <dgm:spPr/>
      <dgm:t>
        <a:bodyPr/>
        <a:lstStyle/>
        <a:p>
          <a:endParaRPr lang="es-EC"/>
        </a:p>
      </dgm:t>
    </dgm:pt>
    <dgm:pt modelId="{00B0E33C-4271-4A50-9F68-92506C532C6A}" type="sibTrans" cxnId="{EFDCE7F2-AD11-41C7-BD56-FF9EBE27A82B}">
      <dgm:prSet/>
      <dgm:spPr/>
      <dgm:t>
        <a:bodyPr/>
        <a:lstStyle/>
        <a:p>
          <a:endParaRPr lang="es-EC"/>
        </a:p>
      </dgm:t>
    </dgm:pt>
    <dgm:pt modelId="{2B5394AA-1A18-42F2-9248-D3DB7694432A}">
      <dgm:prSet/>
      <dgm:spPr/>
      <dgm:t>
        <a:bodyPr/>
        <a:lstStyle/>
        <a:p>
          <a:r>
            <a:rPr lang="es-ES" dirty="0" smtClean="0"/>
            <a:t>Costo alto </a:t>
          </a:r>
          <a:endParaRPr lang="es-EC" dirty="0"/>
        </a:p>
      </dgm:t>
    </dgm:pt>
    <dgm:pt modelId="{054A64A9-9ABB-4B0C-8A9F-D69F464C6528}" type="parTrans" cxnId="{63FEF06D-4136-44FE-9019-85B3F6F86682}">
      <dgm:prSet/>
      <dgm:spPr/>
      <dgm:t>
        <a:bodyPr/>
        <a:lstStyle/>
        <a:p>
          <a:endParaRPr lang="es-EC"/>
        </a:p>
      </dgm:t>
    </dgm:pt>
    <dgm:pt modelId="{D55627FE-1158-4172-B477-E7F3CCB019E9}" type="sibTrans" cxnId="{63FEF06D-4136-44FE-9019-85B3F6F86682}">
      <dgm:prSet/>
      <dgm:spPr/>
      <dgm:t>
        <a:bodyPr/>
        <a:lstStyle/>
        <a:p>
          <a:endParaRPr lang="es-EC"/>
        </a:p>
      </dgm:t>
    </dgm:pt>
    <dgm:pt modelId="{55EC2FDD-EAE8-4940-A0FE-B837785C27B0}" type="pres">
      <dgm:prSet presAssocID="{CD768C38-0539-4D3C-B5C1-706D73DD88C5}" presName="linear" presStyleCnt="0">
        <dgm:presLayoutVars>
          <dgm:animLvl val="lvl"/>
          <dgm:resizeHandles val="exact"/>
        </dgm:presLayoutVars>
      </dgm:prSet>
      <dgm:spPr/>
      <dgm:t>
        <a:bodyPr/>
        <a:lstStyle/>
        <a:p>
          <a:endParaRPr lang="es-EC"/>
        </a:p>
      </dgm:t>
    </dgm:pt>
    <dgm:pt modelId="{9E9771F4-18C9-404F-A94E-A675F3B781DD}" type="pres">
      <dgm:prSet presAssocID="{21102AD2-62C9-4848-BB98-AE94584B9C7C}" presName="parentText" presStyleLbl="node1" presStyleIdx="0" presStyleCnt="2">
        <dgm:presLayoutVars>
          <dgm:chMax val="0"/>
          <dgm:bulletEnabled val="1"/>
        </dgm:presLayoutVars>
      </dgm:prSet>
      <dgm:spPr/>
      <dgm:t>
        <a:bodyPr/>
        <a:lstStyle/>
        <a:p>
          <a:endParaRPr lang="es-EC"/>
        </a:p>
      </dgm:t>
    </dgm:pt>
    <dgm:pt modelId="{73E0F590-5BFD-4585-95FE-C48CB89BD285}" type="pres">
      <dgm:prSet presAssocID="{21102AD2-62C9-4848-BB98-AE94584B9C7C}" presName="childText" presStyleLbl="revTx" presStyleIdx="0" presStyleCnt="2">
        <dgm:presLayoutVars>
          <dgm:bulletEnabled val="1"/>
        </dgm:presLayoutVars>
      </dgm:prSet>
      <dgm:spPr/>
      <dgm:t>
        <a:bodyPr/>
        <a:lstStyle/>
        <a:p>
          <a:endParaRPr lang="es-EC"/>
        </a:p>
      </dgm:t>
    </dgm:pt>
    <dgm:pt modelId="{952C141B-03C1-4C64-8C1E-1C29D1346BDE}" type="pres">
      <dgm:prSet presAssocID="{E6B1456D-245F-4489-92A1-880D79CF4B1A}" presName="parentText" presStyleLbl="node1" presStyleIdx="1" presStyleCnt="2">
        <dgm:presLayoutVars>
          <dgm:chMax val="0"/>
          <dgm:bulletEnabled val="1"/>
        </dgm:presLayoutVars>
      </dgm:prSet>
      <dgm:spPr/>
      <dgm:t>
        <a:bodyPr/>
        <a:lstStyle/>
        <a:p>
          <a:endParaRPr lang="es-EC"/>
        </a:p>
      </dgm:t>
    </dgm:pt>
    <dgm:pt modelId="{C807BE84-8967-4C0F-90DC-BA046FD1A863}" type="pres">
      <dgm:prSet presAssocID="{E6B1456D-245F-4489-92A1-880D79CF4B1A}" presName="childText" presStyleLbl="revTx" presStyleIdx="1" presStyleCnt="2">
        <dgm:presLayoutVars>
          <dgm:bulletEnabled val="1"/>
        </dgm:presLayoutVars>
      </dgm:prSet>
      <dgm:spPr/>
      <dgm:t>
        <a:bodyPr/>
        <a:lstStyle/>
        <a:p>
          <a:endParaRPr lang="es-EC"/>
        </a:p>
      </dgm:t>
    </dgm:pt>
  </dgm:ptLst>
  <dgm:cxnLst>
    <dgm:cxn modelId="{67690B7E-6E8D-402A-87A0-5BA1D19BC62C}" srcId="{CD768C38-0539-4D3C-B5C1-706D73DD88C5}" destId="{E6B1456D-245F-4489-92A1-880D79CF4B1A}" srcOrd="1" destOrd="0" parTransId="{E54FE4D6-8564-43D6-A3EC-6DB296161669}" sibTransId="{78AA9DB6-1F52-4FA6-83C9-A141210D6223}"/>
    <dgm:cxn modelId="{962E7F43-240A-44F0-BF2F-84BDD6C0E995}" type="presOf" srcId="{1F6A2178-35BB-4A0D-96C9-EDD37F4B005B}" destId="{C807BE84-8967-4C0F-90DC-BA046FD1A863}" srcOrd="0" destOrd="4" presId="urn:microsoft.com/office/officeart/2005/8/layout/vList2"/>
    <dgm:cxn modelId="{42CC25D9-64CA-4B6E-B43B-29E06AD5A3C8}" srcId="{E6B1456D-245F-4489-92A1-880D79CF4B1A}" destId="{1F6A2178-35BB-4A0D-96C9-EDD37F4B005B}" srcOrd="4" destOrd="0" parTransId="{C8174FF9-B67F-4FB9-A529-43EC65BB8F33}" sibTransId="{DFC617DC-4993-498A-9501-F56497C9ECCA}"/>
    <dgm:cxn modelId="{E614DCE0-ABF3-4B68-9F77-9438C9FF5625}" type="presOf" srcId="{E4A09FDF-458E-4B72-8234-849443D90FC1}" destId="{C807BE84-8967-4C0F-90DC-BA046FD1A863}" srcOrd="0" destOrd="2" presId="urn:microsoft.com/office/officeart/2005/8/layout/vList2"/>
    <dgm:cxn modelId="{57302E01-234E-4E34-9A5E-8B9AD6D4BA3B}" srcId="{CD768C38-0539-4D3C-B5C1-706D73DD88C5}" destId="{21102AD2-62C9-4848-BB98-AE94584B9C7C}" srcOrd="0" destOrd="0" parTransId="{535D806C-569C-48B2-A3D6-B4A40F882379}" sibTransId="{61B9EE99-7698-4DC5-B42A-C09A9A9A6967}"/>
    <dgm:cxn modelId="{337185BB-F1EC-49BA-BE03-BC442E473B1A}" srcId="{21102AD2-62C9-4848-BB98-AE94584B9C7C}" destId="{0E2DE67A-FF92-4CA3-AEE6-072EA3DCF7D7}" srcOrd="4" destOrd="0" parTransId="{BEA174FA-3BA7-463A-8E26-39481EF89B03}" sibTransId="{56AA5B95-B822-4CAB-A554-8B91CD969CBD}"/>
    <dgm:cxn modelId="{170DD8B9-3FA7-4638-88A8-FBAB8B3742C4}" type="presOf" srcId="{2B5394AA-1A18-42F2-9248-D3DB7694432A}" destId="{C807BE84-8967-4C0F-90DC-BA046FD1A863}" srcOrd="0" destOrd="3" presId="urn:microsoft.com/office/officeart/2005/8/layout/vList2"/>
    <dgm:cxn modelId="{3DF4B48C-5F64-464D-BC87-353D73F2A181}" type="presOf" srcId="{E6B1456D-245F-4489-92A1-880D79CF4B1A}" destId="{952C141B-03C1-4C64-8C1E-1C29D1346BDE}" srcOrd="0" destOrd="0" presId="urn:microsoft.com/office/officeart/2005/8/layout/vList2"/>
    <dgm:cxn modelId="{29FBC8A4-7DF6-4DB3-BFC1-4BD10AC625FD}" type="presOf" srcId="{0E2DE67A-FF92-4CA3-AEE6-072EA3DCF7D7}" destId="{73E0F590-5BFD-4585-95FE-C48CB89BD285}" srcOrd="0" destOrd="4" presId="urn:microsoft.com/office/officeart/2005/8/layout/vList2"/>
    <dgm:cxn modelId="{CAB66649-6858-46CB-9AB6-DDBD95E13173}" type="presOf" srcId="{67AD8FE4-B2D8-4AD6-9CE0-CFD0D4BE4A16}" destId="{C807BE84-8967-4C0F-90DC-BA046FD1A863}" srcOrd="0" destOrd="0" presId="urn:microsoft.com/office/officeart/2005/8/layout/vList2"/>
    <dgm:cxn modelId="{9FC60095-4905-4275-A3B6-E03CEED067A4}" srcId="{21102AD2-62C9-4848-BB98-AE94584B9C7C}" destId="{94258159-B8AE-43B8-94F2-7F948A575D84}" srcOrd="2" destOrd="0" parTransId="{1DD7E05B-1E4F-49A6-985C-FCB15ED4146B}" sibTransId="{C7830E4F-9A9F-494B-9DB3-5A5C2D9F61A5}"/>
    <dgm:cxn modelId="{8F3A10BA-D7C8-402D-9176-02C016623436}" srcId="{21102AD2-62C9-4848-BB98-AE94584B9C7C}" destId="{BB397C93-6AC2-4F88-BC36-1834355D8D62}" srcOrd="0" destOrd="0" parTransId="{36E336A7-A3FF-4378-A7FB-5BE0B49F3E10}" sibTransId="{ED963B1C-4CA0-4F39-837E-3DEC4499BC23}"/>
    <dgm:cxn modelId="{82BBE320-82AE-4B8B-BDDF-3149A939F4FD}" type="presOf" srcId="{BB397C93-6AC2-4F88-BC36-1834355D8D62}" destId="{73E0F590-5BFD-4585-95FE-C48CB89BD285}" srcOrd="0" destOrd="0" presId="urn:microsoft.com/office/officeart/2005/8/layout/vList2"/>
    <dgm:cxn modelId="{9BA38F1F-FBE9-47BC-BB52-930C13E2E0B5}" srcId="{E6B1456D-245F-4489-92A1-880D79CF4B1A}" destId="{56274F9F-CC4F-4FAE-A507-4CEDB96CB2C5}" srcOrd="1" destOrd="0" parTransId="{6FA30812-B5E5-45E5-9395-128FE8330394}" sibTransId="{723360E9-8693-489B-824F-EF53EF076978}"/>
    <dgm:cxn modelId="{74759356-483C-4BA3-AEE4-49E33A9532CC}" srcId="{E6B1456D-245F-4489-92A1-880D79CF4B1A}" destId="{67AD8FE4-B2D8-4AD6-9CE0-CFD0D4BE4A16}" srcOrd="0" destOrd="0" parTransId="{2BDF0278-C4EF-4B17-B692-21E6E9908D44}" sibTransId="{08B1FCDE-C2DA-4BBC-924D-6A37E5DC654F}"/>
    <dgm:cxn modelId="{F3663649-DC79-4EE4-9636-5AFBB6351D84}" type="presOf" srcId="{CD768C38-0539-4D3C-B5C1-706D73DD88C5}" destId="{55EC2FDD-EAE8-4940-A0FE-B837785C27B0}" srcOrd="0" destOrd="0" presId="urn:microsoft.com/office/officeart/2005/8/layout/vList2"/>
    <dgm:cxn modelId="{63FEF06D-4136-44FE-9019-85B3F6F86682}" srcId="{E6B1456D-245F-4489-92A1-880D79CF4B1A}" destId="{2B5394AA-1A18-42F2-9248-D3DB7694432A}" srcOrd="3" destOrd="0" parTransId="{054A64A9-9ABB-4B0C-8A9F-D69F464C6528}" sibTransId="{D55627FE-1158-4172-B477-E7F3CCB019E9}"/>
    <dgm:cxn modelId="{D752C939-0624-44B8-BFC3-5BACCDCA785F}" type="presOf" srcId="{94258159-B8AE-43B8-94F2-7F948A575D84}" destId="{73E0F590-5BFD-4585-95FE-C48CB89BD285}" srcOrd="0" destOrd="2" presId="urn:microsoft.com/office/officeart/2005/8/layout/vList2"/>
    <dgm:cxn modelId="{DAA36C82-DB8A-43CB-A0F3-31972C9904FE}" type="presOf" srcId="{E768D13E-5DB2-4274-A06C-EBD68E5B9985}" destId="{73E0F590-5BFD-4585-95FE-C48CB89BD285}" srcOrd="0" destOrd="3" presId="urn:microsoft.com/office/officeart/2005/8/layout/vList2"/>
    <dgm:cxn modelId="{FCDF2266-2B24-4879-82F3-37729E1716D2}" srcId="{E6B1456D-245F-4489-92A1-880D79CF4B1A}" destId="{E4A09FDF-458E-4B72-8234-849443D90FC1}" srcOrd="2" destOrd="0" parTransId="{46054595-7223-4066-958D-2B85F749745B}" sibTransId="{67739AA1-B886-4611-ADD2-D8C907D0EADD}"/>
    <dgm:cxn modelId="{9C71B16A-B114-45B6-9A83-4177034C1D37}" type="presOf" srcId="{1EE2D044-C568-4AD0-B91C-2063A90F55CA}" destId="{73E0F590-5BFD-4585-95FE-C48CB89BD285}" srcOrd="0" destOrd="1" presId="urn:microsoft.com/office/officeart/2005/8/layout/vList2"/>
    <dgm:cxn modelId="{D0279BDA-E525-410E-823A-401D1622E929}" srcId="{21102AD2-62C9-4848-BB98-AE94584B9C7C}" destId="{1EE2D044-C568-4AD0-B91C-2063A90F55CA}" srcOrd="1" destOrd="0" parTransId="{4822F40C-8766-4B42-A19A-BB56B115384E}" sibTransId="{5740E1F6-DB12-48F1-AA8E-590E733AA9E2}"/>
    <dgm:cxn modelId="{A68C1BFF-62B3-4BEA-AC3C-5C9D5FEEDFAC}" type="presOf" srcId="{21102AD2-62C9-4848-BB98-AE94584B9C7C}" destId="{9E9771F4-18C9-404F-A94E-A675F3B781DD}" srcOrd="0" destOrd="0" presId="urn:microsoft.com/office/officeart/2005/8/layout/vList2"/>
    <dgm:cxn modelId="{EFDCE7F2-AD11-41C7-BD56-FF9EBE27A82B}" srcId="{21102AD2-62C9-4848-BB98-AE94584B9C7C}" destId="{E768D13E-5DB2-4274-A06C-EBD68E5B9985}" srcOrd="3" destOrd="0" parTransId="{D229E2A9-01DD-4984-8326-BDA9B5682C89}" sibTransId="{00B0E33C-4271-4A50-9F68-92506C532C6A}"/>
    <dgm:cxn modelId="{C6C3BDEB-C71A-4FA2-802E-937154840542}" type="presOf" srcId="{56274F9F-CC4F-4FAE-A507-4CEDB96CB2C5}" destId="{C807BE84-8967-4C0F-90DC-BA046FD1A863}" srcOrd="0" destOrd="1" presId="urn:microsoft.com/office/officeart/2005/8/layout/vList2"/>
    <dgm:cxn modelId="{AEBB8794-8A78-4674-A750-797AFE6AF97C}" type="presParOf" srcId="{55EC2FDD-EAE8-4940-A0FE-B837785C27B0}" destId="{9E9771F4-18C9-404F-A94E-A675F3B781DD}" srcOrd="0" destOrd="0" presId="urn:microsoft.com/office/officeart/2005/8/layout/vList2"/>
    <dgm:cxn modelId="{557080DF-E15D-4CDA-8D6E-1291E6BC6E72}" type="presParOf" srcId="{55EC2FDD-EAE8-4940-A0FE-B837785C27B0}" destId="{73E0F590-5BFD-4585-95FE-C48CB89BD285}" srcOrd="1" destOrd="0" presId="urn:microsoft.com/office/officeart/2005/8/layout/vList2"/>
    <dgm:cxn modelId="{88267F4E-E4B2-48B6-BD14-118E6D439EC0}" type="presParOf" srcId="{55EC2FDD-EAE8-4940-A0FE-B837785C27B0}" destId="{952C141B-03C1-4C64-8C1E-1C29D1346BDE}" srcOrd="2" destOrd="0" presId="urn:microsoft.com/office/officeart/2005/8/layout/vList2"/>
    <dgm:cxn modelId="{BE51748A-A68B-4CA2-8187-618292F81443}" type="presParOf" srcId="{55EC2FDD-EAE8-4940-A0FE-B837785C27B0}" destId="{C807BE84-8967-4C0F-90DC-BA046FD1A86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8949CB-0910-492C-9E7D-E137B5A668E1}"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EC"/>
        </a:p>
      </dgm:t>
    </dgm:pt>
    <dgm:pt modelId="{7D2FB511-56B7-41FB-BA38-07C6E7F45D3F}">
      <dgm:prSet phldrT="[Text]" custT="1"/>
      <dgm:spPr/>
      <dgm:t>
        <a:bodyPr/>
        <a:lstStyle/>
        <a:p>
          <a:r>
            <a:rPr lang="es-ES" sz="1600" b="0" dirty="0" smtClean="0"/>
            <a:t>A. Análisis financiero</a:t>
          </a:r>
          <a:endParaRPr lang="es-EC" sz="1600" b="0" dirty="0"/>
        </a:p>
      </dgm:t>
    </dgm:pt>
    <dgm:pt modelId="{8E28A092-A0CE-4901-94D0-5DBA7F3DA49C}" type="parTrans" cxnId="{E83EF37A-5087-4913-BB44-7AF92E7718F2}">
      <dgm:prSet/>
      <dgm:spPr/>
      <dgm:t>
        <a:bodyPr/>
        <a:lstStyle/>
        <a:p>
          <a:endParaRPr lang="es-EC" sz="1600" b="0"/>
        </a:p>
      </dgm:t>
    </dgm:pt>
    <dgm:pt modelId="{6B2F25C7-AFC2-4427-B7DB-92596DD2232C}" type="sibTrans" cxnId="{E83EF37A-5087-4913-BB44-7AF92E7718F2}">
      <dgm:prSet/>
      <dgm:spPr/>
      <dgm:t>
        <a:bodyPr/>
        <a:lstStyle/>
        <a:p>
          <a:endParaRPr lang="es-EC" sz="1600" b="0"/>
        </a:p>
      </dgm:t>
    </dgm:pt>
    <dgm:pt modelId="{1F5B28B2-29FF-4C68-B51D-A68A29F1EDE9}">
      <dgm:prSet phldrT="[Text]" custT="1"/>
      <dgm:spPr/>
      <dgm:t>
        <a:bodyPr/>
        <a:lstStyle/>
        <a:p>
          <a:r>
            <a:rPr lang="es-ES" sz="1600" b="0" dirty="0" smtClean="0"/>
            <a:t>B. Análisis estratégico competitivo</a:t>
          </a:r>
          <a:endParaRPr lang="es-EC" sz="1600" b="0" dirty="0"/>
        </a:p>
      </dgm:t>
    </dgm:pt>
    <dgm:pt modelId="{A201E89C-6657-40F3-AD79-7635DF86951C}" type="parTrans" cxnId="{EC74DE52-23AD-4FD4-B4A1-FCC419703AED}">
      <dgm:prSet/>
      <dgm:spPr/>
      <dgm:t>
        <a:bodyPr/>
        <a:lstStyle/>
        <a:p>
          <a:endParaRPr lang="es-EC" sz="1600" b="0"/>
        </a:p>
      </dgm:t>
    </dgm:pt>
    <dgm:pt modelId="{A5C7674B-3161-432D-A347-1D19BEF4B261}" type="sibTrans" cxnId="{EC74DE52-23AD-4FD4-B4A1-FCC419703AED}">
      <dgm:prSet/>
      <dgm:spPr/>
      <dgm:t>
        <a:bodyPr/>
        <a:lstStyle/>
        <a:p>
          <a:endParaRPr lang="es-EC" sz="1600" b="0"/>
        </a:p>
      </dgm:t>
    </dgm:pt>
    <dgm:pt modelId="{56720016-ACD1-44AF-A4FE-75452BD9B8E3}">
      <dgm:prSet phldrT="[Text]" custT="1"/>
      <dgm:spPr/>
      <dgm:t>
        <a:bodyPr/>
        <a:lstStyle/>
        <a:p>
          <a:r>
            <a:rPr lang="es-ES" sz="1600" b="0" dirty="0" smtClean="0"/>
            <a:t>2. Proyecciones de los flujos futuros</a:t>
          </a:r>
          <a:endParaRPr lang="es-EC" sz="1600" b="0" dirty="0"/>
        </a:p>
      </dgm:t>
    </dgm:pt>
    <dgm:pt modelId="{FCC61965-823C-46DF-9CD0-C176935BAE2D}" type="parTrans" cxnId="{B5E38C95-C127-48E0-AF37-F1F299691716}">
      <dgm:prSet/>
      <dgm:spPr/>
      <dgm:t>
        <a:bodyPr/>
        <a:lstStyle/>
        <a:p>
          <a:endParaRPr lang="es-EC" sz="1600" b="0"/>
        </a:p>
      </dgm:t>
    </dgm:pt>
    <dgm:pt modelId="{93DAFEFE-66C2-4804-B467-D5FB556D0BD9}" type="sibTrans" cxnId="{B5E38C95-C127-48E0-AF37-F1F299691716}">
      <dgm:prSet/>
      <dgm:spPr/>
      <dgm:t>
        <a:bodyPr/>
        <a:lstStyle/>
        <a:p>
          <a:endParaRPr lang="es-EC" sz="1600" b="0"/>
        </a:p>
      </dgm:t>
    </dgm:pt>
    <dgm:pt modelId="{EE2FDD77-1E40-481D-88F0-2F7DAB5C861F}">
      <dgm:prSet phldrT="[Text]" custT="1"/>
      <dgm:spPr/>
      <dgm:t>
        <a:bodyPr/>
        <a:lstStyle/>
        <a:p>
          <a:r>
            <a:rPr lang="es-ES" sz="1600" b="0" dirty="0" smtClean="0"/>
            <a:t>A. Previsiones financieras</a:t>
          </a:r>
          <a:endParaRPr lang="es-EC" sz="1600" b="0" dirty="0"/>
        </a:p>
      </dgm:t>
    </dgm:pt>
    <dgm:pt modelId="{5850DA2A-93FC-454D-8343-EFBB8773D7E6}" type="parTrans" cxnId="{A17B63C9-F30C-434C-9351-3A0AF4D5148C}">
      <dgm:prSet/>
      <dgm:spPr/>
      <dgm:t>
        <a:bodyPr/>
        <a:lstStyle/>
        <a:p>
          <a:endParaRPr lang="es-EC" sz="1600" b="0"/>
        </a:p>
      </dgm:t>
    </dgm:pt>
    <dgm:pt modelId="{E962F7E5-5969-4097-9394-34C11346D5EB}" type="sibTrans" cxnId="{A17B63C9-F30C-434C-9351-3A0AF4D5148C}">
      <dgm:prSet/>
      <dgm:spPr/>
      <dgm:t>
        <a:bodyPr/>
        <a:lstStyle/>
        <a:p>
          <a:endParaRPr lang="es-EC" sz="1600" b="0"/>
        </a:p>
      </dgm:t>
    </dgm:pt>
    <dgm:pt modelId="{928BCA99-F062-411B-BDF6-805D456DB282}">
      <dgm:prSet phldrT="[Text]" custT="1"/>
      <dgm:spPr/>
      <dgm:t>
        <a:bodyPr/>
        <a:lstStyle/>
        <a:p>
          <a:r>
            <a:rPr lang="es-ES" sz="1600" b="0" dirty="0" smtClean="0"/>
            <a:t>C. Consistencia de las previsiones de flujos</a:t>
          </a:r>
          <a:endParaRPr lang="es-EC" sz="1600" b="0" dirty="0"/>
        </a:p>
      </dgm:t>
    </dgm:pt>
    <dgm:pt modelId="{F75738CE-346C-4B9C-97F0-6BD5BBC86B7B}" type="parTrans" cxnId="{B9DA5B74-1827-47A1-90B2-0B7130CDD44D}">
      <dgm:prSet/>
      <dgm:spPr/>
      <dgm:t>
        <a:bodyPr/>
        <a:lstStyle/>
        <a:p>
          <a:endParaRPr lang="es-EC" sz="1600" b="0"/>
        </a:p>
      </dgm:t>
    </dgm:pt>
    <dgm:pt modelId="{B73C5920-0625-41B5-99C7-7DD6F1BE95D2}" type="sibTrans" cxnId="{B9DA5B74-1827-47A1-90B2-0B7130CDD44D}">
      <dgm:prSet/>
      <dgm:spPr/>
      <dgm:t>
        <a:bodyPr/>
        <a:lstStyle/>
        <a:p>
          <a:endParaRPr lang="es-EC" sz="1600" b="0"/>
        </a:p>
      </dgm:t>
    </dgm:pt>
    <dgm:pt modelId="{96FF6E18-B33C-4815-B029-098A5202A52D}">
      <dgm:prSet phldrT="[Text]" custT="1"/>
      <dgm:spPr/>
      <dgm:t>
        <a:bodyPr/>
        <a:lstStyle/>
        <a:p>
          <a:r>
            <a:rPr lang="es-ES" sz="1600" b="0" dirty="0" smtClean="0"/>
            <a:t>3. Determinación del coste (rentabilidad exigida) de los recursos</a:t>
          </a:r>
          <a:endParaRPr lang="es-EC" sz="1600" b="0" dirty="0"/>
        </a:p>
      </dgm:t>
    </dgm:pt>
    <dgm:pt modelId="{C34994DE-1E4C-4BDE-8892-A3680E2DCCA4}" type="parTrans" cxnId="{E4ADCAD5-4145-4900-AD96-78C0B4BA0666}">
      <dgm:prSet/>
      <dgm:spPr/>
      <dgm:t>
        <a:bodyPr/>
        <a:lstStyle/>
        <a:p>
          <a:endParaRPr lang="es-EC" sz="1600" b="0"/>
        </a:p>
      </dgm:t>
    </dgm:pt>
    <dgm:pt modelId="{64E34753-69E5-43B7-87C1-7169D243B4BD}" type="sibTrans" cxnId="{E4ADCAD5-4145-4900-AD96-78C0B4BA0666}">
      <dgm:prSet/>
      <dgm:spPr/>
      <dgm:t>
        <a:bodyPr/>
        <a:lstStyle/>
        <a:p>
          <a:endParaRPr lang="es-EC" sz="1600" b="0"/>
        </a:p>
      </dgm:t>
    </dgm:pt>
    <dgm:pt modelId="{019314EB-672D-401B-92A4-29E5E597480B}">
      <dgm:prSet custT="1"/>
      <dgm:spPr/>
      <dgm:t>
        <a:bodyPr/>
        <a:lstStyle/>
        <a:p>
          <a:r>
            <a:rPr lang="es-ES" sz="1600" b="0" dirty="0" smtClean="0"/>
            <a:t>B. Previsiones estratégicas y competitivas</a:t>
          </a:r>
          <a:endParaRPr lang="es-EC" sz="1600" b="0" dirty="0"/>
        </a:p>
      </dgm:t>
    </dgm:pt>
    <dgm:pt modelId="{3E5E6828-F71E-4584-97E9-9BE107BE76E0}" type="parTrans" cxnId="{7B7FABC3-33DE-4E14-93D3-9ADC7DF41DD7}">
      <dgm:prSet/>
      <dgm:spPr/>
      <dgm:t>
        <a:bodyPr/>
        <a:lstStyle/>
        <a:p>
          <a:endParaRPr lang="es-EC" sz="1600" b="0"/>
        </a:p>
      </dgm:t>
    </dgm:pt>
    <dgm:pt modelId="{F239BCBD-64D8-403C-93C7-0FB4CE5946CC}" type="sibTrans" cxnId="{7B7FABC3-33DE-4E14-93D3-9ADC7DF41DD7}">
      <dgm:prSet/>
      <dgm:spPr/>
      <dgm:t>
        <a:bodyPr/>
        <a:lstStyle/>
        <a:p>
          <a:endParaRPr lang="es-EC" sz="1600" b="0"/>
        </a:p>
      </dgm:t>
    </dgm:pt>
    <dgm:pt modelId="{467E6096-9D75-4360-AB14-800CC3C0BBD7}">
      <dgm:prSet phldrT="[Text]" custT="1"/>
      <dgm:spPr/>
      <dgm:t>
        <a:bodyPr/>
        <a:lstStyle/>
        <a:p>
          <a:r>
            <a:rPr lang="es-ES" sz="1600" b="0" dirty="0" smtClean="0"/>
            <a:t>4. Actualización de los flujos futuros</a:t>
          </a:r>
          <a:endParaRPr lang="es-EC" sz="1600" b="0" dirty="0"/>
        </a:p>
      </dgm:t>
    </dgm:pt>
    <dgm:pt modelId="{6D7BE2F6-FA1F-42AB-8C74-C010EB9909C0}" type="parTrans" cxnId="{ED158E58-32D5-43E0-B778-AB8F4E32B38F}">
      <dgm:prSet/>
      <dgm:spPr/>
      <dgm:t>
        <a:bodyPr/>
        <a:lstStyle/>
        <a:p>
          <a:endParaRPr lang="es-EC" sz="1600" b="0"/>
        </a:p>
      </dgm:t>
    </dgm:pt>
    <dgm:pt modelId="{FB151D95-F012-4FC0-A9E6-FB5521FD13CD}" type="sibTrans" cxnId="{ED158E58-32D5-43E0-B778-AB8F4E32B38F}">
      <dgm:prSet/>
      <dgm:spPr/>
      <dgm:t>
        <a:bodyPr/>
        <a:lstStyle/>
        <a:p>
          <a:endParaRPr lang="es-EC" sz="1600" b="0"/>
        </a:p>
      </dgm:t>
    </dgm:pt>
    <dgm:pt modelId="{43A94208-8E1D-48B6-AAA3-9012DD6BE001}">
      <dgm:prSet phldrT="[Text]" custT="1"/>
      <dgm:spPr/>
      <dgm:t>
        <a:bodyPr/>
        <a:lstStyle/>
        <a:p>
          <a:r>
            <a:rPr lang="es-ES" sz="1600" b="0" dirty="0" smtClean="0"/>
            <a:t>5. Interpretación de resultados</a:t>
          </a:r>
          <a:endParaRPr lang="es-EC" sz="1600" b="0" dirty="0"/>
        </a:p>
      </dgm:t>
    </dgm:pt>
    <dgm:pt modelId="{7BFF2E67-C785-4807-9D1C-8C655729FFF1}" type="parTrans" cxnId="{DB7E1185-BE03-47E2-A8E4-1375859E1023}">
      <dgm:prSet/>
      <dgm:spPr/>
      <dgm:t>
        <a:bodyPr/>
        <a:lstStyle/>
        <a:p>
          <a:endParaRPr lang="es-EC" sz="1600" b="0"/>
        </a:p>
      </dgm:t>
    </dgm:pt>
    <dgm:pt modelId="{A05E7040-E6AF-44E5-A2FD-0764B1E2C8C8}" type="sibTrans" cxnId="{DB7E1185-BE03-47E2-A8E4-1375859E1023}">
      <dgm:prSet/>
      <dgm:spPr/>
      <dgm:t>
        <a:bodyPr/>
        <a:lstStyle/>
        <a:p>
          <a:endParaRPr lang="es-EC" sz="1600" b="0"/>
        </a:p>
      </dgm:t>
    </dgm:pt>
    <dgm:pt modelId="{D9DC544E-686B-4E65-A981-2BE5A06AEE28}">
      <dgm:prSet phldrT="[Text]" custT="1"/>
      <dgm:spPr/>
      <dgm:t>
        <a:bodyPr/>
        <a:lstStyle/>
        <a:p>
          <a:r>
            <a:rPr lang="es-EC" sz="1600" b="0" dirty="0" smtClean="0"/>
            <a:t>1. Análisis histórico de la empresa y del sector</a:t>
          </a:r>
          <a:endParaRPr lang="es-EC" sz="1600" b="0" dirty="0"/>
        </a:p>
      </dgm:t>
    </dgm:pt>
    <dgm:pt modelId="{C350E7EF-5896-453C-9A7C-21E4919F6DBB}" type="sibTrans" cxnId="{C3BF64BD-D3D0-479B-8AA2-62A677246145}">
      <dgm:prSet/>
      <dgm:spPr/>
      <dgm:t>
        <a:bodyPr/>
        <a:lstStyle/>
        <a:p>
          <a:endParaRPr lang="es-EC" sz="1600" b="0"/>
        </a:p>
      </dgm:t>
    </dgm:pt>
    <dgm:pt modelId="{BE503187-C7EC-4F6C-B22F-9E11763FC648}" type="parTrans" cxnId="{C3BF64BD-D3D0-479B-8AA2-62A677246145}">
      <dgm:prSet/>
      <dgm:spPr/>
      <dgm:t>
        <a:bodyPr/>
        <a:lstStyle/>
        <a:p>
          <a:endParaRPr lang="es-EC" sz="1600" b="0"/>
        </a:p>
      </dgm:t>
    </dgm:pt>
    <dgm:pt modelId="{3BE91A4B-0BF9-46E2-8A0A-67F68EEA0334}" type="pres">
      <dgm:prSet presAssocID="{F08949CB-0910-492C-9E7D-E137B5A668E1}" presName="Name0" presStyleCnt="0">
        <dgm:presLayoutVars>
          <dgm:dir/>
          <dgm:animLvl val="lvl"/>
          <dgm:resizeHandles val="exact"/>
        </dgm:presLayoutVars>
      </dgm:prSet>
      <dgm:spPr/>
      <dgm:t>
        <a:bodyPr/>
        <a:lstStyle/>
        <a:p>
          <a:endParaRPr lang="es-EC"/>
        </a:p>
      </dgm:t>
    </dgm:pt>
    <dgm:pt modelId="{F5445B8E-F80C-4A75-9FD5-0D3F9C7C0C67}" type="pres">
      <dgm:prSet presAssocID="{43A94208-8E1D-48B6-AAA3-9012DD6BE001}" presName="boxAndChildren" presStyleCnt="0"/>
      <dgm:spPr/>
    </dgm:pt>
    <dgm:pt modelId="{F1AB3B16-0DDF-4F4E-BE7E-820EF49F3D65}" type="pres">
      <dgm:prSet presAssocID="{43A94208-8E1D-48B6-AAA3-9012DD6BE001}" presName="parentTextBox" presStyleLbl="node1" presStyleIdx="0" presStyleCnt="5" custScaleY="58678"/>
      <dgm:spPr/>
      <dgm:t>
        <a:bodyPr/>
        <a:lstStyle/>
        <a:p>
          <a:endParaRPr lang="es-EC"/>
        </a:p>
      </dgm:t>
    </dgm:pt>
    <dgm:pt modelId="{CFF9EA74-55B0-48E9-BA94-9D3395E81D2C}" type="pres">
      <dgm:prSet presAssocID="{FB151D95-F012-4FC0-A9E6-FB5521FD13CD}" presName="sp" presStyleCnt="0"/>
      <dgm:spPr/>
    </dgm:pt>
    <dgm:pt modelId="{39F10EE4-BBEF-47A8-843D-95FCA2523F72}" type="pres">
      <dgm:prSet presAssocID="{467E6096-9D75-4360-AB14-800CC3C0BBD7}" presName="arrowAndChildren" presStyleCnt="0"/>
      <dgm:spPr/>
    </dgm:pt>
    <dgm:pt modelId="{2662A855-9D63-46FF-9248-B90CF05F1B8B}" type="pres">
      <dgm:prSet presAssocID="{467E6096-9D75-4360-AB14-800CC3C0BBD7}" presName="parentTextArrow" presStyleLbl="node1" presStyleIdx="1" presStyleCnt="5" custScaleY="51744"/>
      <dgm:spPr/>
      <dgm:t>
        <a:bodyPr/>
        <a:lstStyle/>
        <a:p>
          <a:endParaRPr lang="es-EC"/>
        </a:p>
      </dgm:t>
    </dgm:pt>
    <dgm:pt modelId="{01F1392C-B27A-4E48-907F-EBC3995973AE}" type="pres">
      <dgm:prSet presAssocID="{64E34753-69E5-43B7-87C1-7169D243B4BD}" presName="sp" presStyleCnt="0"/>
      <dgm:spPr/>
    </dgm:pt>
    <dgm:pt modelId="{1EF2F498-9C2A-468E-8E22-879044370B93}" type="pres">
      <dgm:prSet presAssocID="{96FF6E18-B33C-4815-B029-098A5202A52D}" presName="arrowAndChildren" presStyleCnt="0"/>
      <dgm:spPr/>
    </dgm:pt>
    <dgm:pt modelId="{D445B048-07CF-4AC6-8220-414034EC84AA}" type="pres">
      <dgm:prSet presAssocID="{96FF6E18-B33C-4815-B029-098A5202A52D}" presName="parentTextArrow" presStyleLbl="node1" presStyleIdx="2" presStyleCnt="5" custScaleY="56037"/>
      <dgm:spPr/>
      <dgm:t>
        <a:bodyPr/>
        <a:lstStyle/>
        <a:p>
          <a:endParaRPr lang="es-EC"/>
        </a:p>
      </dgm:t>
    </dgm:pt>
    <dgm:pt modelId="{46727993-6DBD-45CA-A16A-0C0F4B3C684E}" type="pres">
      <dgm:prSet presAssocID="{93DAFEFE-66C2-4804-B467-D5FB556D0BD9}" presName="sp" presStyleCnt="0"/>
      <dgm:spPr/>
    </dgm:pt>
    <dgm:pt modelId="{7D127191-E843-49A8-95D4-F265BF2C624A}" type="pres">
      <dgm:prSet presAssocID="{56720016-ACD1-44AF-A4FE-75452BD9B8E3}" presName="arrowAndChildren" presStyleCnt="0"/>
      <dgm:spPr/>
    </dgm:pt>
    <dgm:pt modelId="{7DE439F6-4137-48AA-A109-BADE920FA200}" type="pres">
      <dgm:prSet presAssocID="{56720016-ACD1-44AF-A4FE-75452BD9B8E3}" presName="parentTextArrow" presStyleLbl="node1" presStyleIdx="2" presStyleCnt="5"/>
      <dgm:spPr/>
      <dgm:t>
        <a:bodyPr/>
        <a:lstStyle/>
        <a:p>
          <a:endParaRPr lang="es-EC"/>
        </a:p>
      </dgm:t>
    </dgm:pt>
    <dgm:pt modelId="{725AEEA0-1255-45FD-B00B-B8FAD9ED897A}" type="pres">
      <dgm:prSet presAssocID="{56720016-ACD1-44AF-A4FE-75452BD9B8E3}" presName="arrow" presStyleLbl="node1" presStyleIdx="3" presStyleCnt="5"/>
      <dgm:spPr/>
      <dgm:t>
        <a:bodyPr/>
        <a:lstStyle/>
        <a:p>
          <a:endParaRPr lang="es-EC"/>
        </a:p>
      </dgm:t>
    </dgm:pt>
    <dgm:pt modelId="{B3B1C219-24F4-4FCA-AC28-319E6EAC2DFB}" type="pres">
      <dgm:prSet presAssocID="{56720016-ACD1-44AF-A4FE-75452BD9B8E3}" presName="descendantArrow" presStyleCnt="0"/>
      <dgm:spPr/>
    </dgm:pt>
    <dgm:pt modelId="{08FAF974-2113-40CD-80B0-5829D020F8B4}" type="pres">
      <dgm:prSet presAssocID="{EE2FDD77-1E40-481D-88F0-2F7DAB5C861F}" presName="childTextArrow" presStyleLbl="fgAccFollowNode1" presStyleIdx="0" presStyleCnt="5">
        <dgm:presLayoutVars>
          <dgm:bulletEnabled val="1"/>
        </dgm:presLayoutVars>
      </dgm:prSet>
      <dgm:spPr/>
      <dgm:t>
        <a:bodyPr/>
        <a:lstStyle/>
        <a:p>
          <a:endParaRPr lang="es-EC"/>
        </a:p>
      </dgm:t>
    </dgm:pt>
    <dgm:pt modelId="{9D60B613-7155-40F1-BF76-3DF5D263B1F3}" type="pres">
      <dgm:prSet presAssocID="{019314EB-672D-401B-92A4-29E5E597480B}" presName="childTextArrow" presStyleLbl="fgAccFollowNode1" presStyleIdx="1" presStyleCnt="5" custScaleX="118844">
        <dgm:presLayoutVars>
          <dgm:bulletEnabled val="1"/>
        </dgm:presLayoutVars>
      </dgm:prSet>
      <dgm:spPr/>
      <dgm:t>
        <a:bodyPr/>
        <a:lstStyle/>
        <a:p>
          <a:endParaRPr lang="es-EC"/>
        </a:p>
      </dgm:t>
    </dgm:pt>
    <dgm:pt modelId="{DC18A7B5-3AE6-40CF-9364-7DB336809CE9}" type="pres">
      <dgm:prSet presAssocID="{928BCA99-F062-411B-BDF6-805D456DB282}" presName="childTextArrow" presStyleLbl="fgAccFollowNode1" presStyleIdx="2" presStyleCnt="5">
        <dgm:presLayoutVars>
          <dgm:bulletEnabled val="1"/>
        </dgm:presLayoutVars>
      </dgm:prSet>
      <dgm:spPr/>
      <dgm:t>
        <a:bodyPr/>
        <a:lstStyle/>
        <a:p>
          <a:endParaRPr lang="es-EC"/>
        </a:p>
      </dgm:t>
    </dgm:pt>
    <dgm:pt modelId="{E7BCAEE2-5024-4D46-9057-50A1A8CDB731}" type="pres">
      <dgm:prSet presAssocID="{C350E7EF-5896-453C-9A7C-21E4919F6DBB}" presName="sp" presStyleCnt="0"/>
      <dgm:spPr/>
    </dgm:pt>
    <dgm:pt modelId="{FCBDDB17-2906-4569-9399-CFCED3611BEB}" type="pres">
      <dgm:prSet presAssocID="{D9DC544E-686B-4E65-A981-2BE5A06AEE28}" presName="arrowAndChildren" presStyleCnt="0"/>
      <dgm:spPr/>
    </dgm:pt>
    <dgm:pt modelId="{8EA5A6EC-DC15-4552-AFA5-2C7FC8319CF0}" type="pres">
      <dgm:prSet presAssocID="{D9DC544E-686B-4E65-A981-2BE5A06AEE28}" presName="parentTextArrow" presStyleLbl="node1" presStyleIdx="3" presStyleCnt="5"/>
      <dgm:spPr/>
      <dgm:t>
        <a:bodyPr/>
        <a:lstStyle/>
        <a:p>
          <a:endParaRPr lang="es-EC"/>
        </a:p>
      </dgm:t>
    </dgm:pt>
    <dgm:pt modelId="{BE1361A0-F014-419B-ACB3-5F449979BCA7}" type="pres">
      <dgm:prSet presAssocID="{D9DC544E-686B-4E65-A981-2BE5A06AEE28}" presName="arrow" presStyleLbl="node1" presStyleIdx="4" presStyleCnt="5" custLinFactNeighborX="-18512" custLinFactNeighborY="-36328"/>
      <dgm:spPr/>
      <dgm:t>
        <a:bodyPr/>
        <a:lstStyle/>
        <a:p>
          <a:endParaRPr lang="es-EC"/>
        </a:p>
      </dgm:t>
    </dgm:pt>
    <dgm:pt modelId="{DBC97C6F-14C4-4A94-B818-F726BA74A1A4}" type="pres">
      <dgm:prSet presAssocID="{D9DC544E-686B-4E65-A981-2BE5A06AEE28}" presName="descendantArrow" presStyleCnt="0"/>
      <dgm:spPr/>
    </dgm:pt>
    <dgm:pt modelId="{064B5662-8B05-43AE-B167-9049BD8BE509}" type="pres">
      <dgm:prSet presAssocID="{7D2FB511-56B7-41FB-BA38-07C6E7F45D3F}" presName="childTextArrow" presStyleLbl="fgAccFollowNode1" presStyleIdx="3" presStyleCnt="5">
        <dgm:presLayoutVars>
          <dgm:bulletEnabled val="1"/>
        </dgm:presLayoutVars>
      </dgm:prSet>
      <dgm:spPr/>
      <dgm:t>
        <a:bodyPr/>
        <a:lstStyle/>
        <a:p>
          <a:endParaRPr lang="es-EC"/>
        </a:p>
      </dgm:t>
    </dgm:pt>
    <dgm:pt modelId="{F0309D56-6759-4ABE-B056-6E8782B1D75F}" type="pres">
      <dgm:prSet presAssocID="{1F5B28B2-29FF-4C68-B51D-A68A29F1EDE9}" presName="childTextArrow" presStyleLbl="fgAccFollowNode1" presStyleIdx="4" presStyleCnt="5">
        <dgm:presLayoutVars>
          <dgm:bulletEnabled val="1"/>
        </dgm:presLayoutVars>
      </dgm:prSet>
      <dgm:spPr/>
      <dgm:t>
        <a:bodyPr/>
        <a:lstStyle/>
        <a:p>
          <a:endParaRPr lang="es-EC"/>
        </a:p>
      </dgm:t>
    </dgm:pt>
  </dgm:ptLst>
  <dgm:cxnLst>
    <dgm:cxn modelId="{E83EF37A-5087-4913-BB44-7AF92E7718F2}" srcId="{D9DC544E-686B-4E65-A981-2BE5A06AEE28}" destId="{7D2FB511-56B7-41FB-BA38-07C6E7F45D3F}" srcOrd="0" destOrd="0" parTransId="{8E28A092-A0CE-4901-94D0-5DBA7F3DA49C}" sibTransId="{6B2F25C7-AFC2-4427-B7DB-92596DD2232C}"/>
    <dgm:cxn modelId="{5F33A79A-656D-41FB-B2C3-35EE4AD1AA43}" type="presOf" srcId="{56720016-ACD1-44AF-A4FE-75452BD9B8E3}" destId="{7DE439F6-4137-48AA-A109-BADE920FA200}" srcOrd="0" destOrd="0" presId="urn:microsoft.com/office/officeart/2005/8/layout/process4"/>
    <dgm:cxn modelId="{B9DA5B74-1827-47A1-90B2-0B7130CDD44D}" srcId="{56720016-ACD1-44AF-A4FE-75452BD9B8E3}" destId="{928BCA99-F062-411B-BDF6-805D456DB282}" srcOrd="2" destOrd="0" parTransId="{F75738CE-346C-4B9C-97F0-6BD5BBC86B7B}" sibTransId="{B73C5920-0625-41B5-99C7-7DD6F1BE95D2}"/>
    <dgm:cxn modelId="{7B7FABC3-33DE-4E14-93D3-9ADC7DF41DD7}" srcId="{56720016-ACD1-44AF-A4FE-75452BD9B8E3}" destId="{019314EB-672D-401B-92A4-29E5E597480B}" srcOrd="1" destOrd="0" parTransId="{3E5E6828-F71E-4584-97E9-9BE107BE76E0}" sibTransId="{F239BCBD-64D8-403C-93C7-0FB4CE5946CC}"/>
    <dgm:cxn modelId="{EC74DE52-23AD-4FD4-B4A1-FCC419703AED}" srcId="{D9DC544E-686B-4E65-A981-2BE5A06AEE28}" destId="{1F5B28B2-29FF-4C68-B51D-A68A29F1EDE9}" srcOrd="1" destOrd="0" parTransId="{A201E89C-6657-40F3-AD79-7635DF86951C}" sibTransId="{A5C7674B-3161-432D-A347-1D19BEF4B261}"/>
    <dgm:cxn modelId="{B5E38C95-C127-48E0-AF37-F1F299691716}" srcId="{F08949CB-0910-492C-9E7D-E137B5A668E1}" destId="{56720016-ACD1-44AF-A4FE-75452BD9B8E3}" srcOrd="1" destOrd="0" parTransId="{FCC61965-823C-46DF-9CD0-C176935BAE2D}" sibTransId="{93DAFEFE-66C2-4804-B467-D5FB556D0BD9}"/>
    <dgm:cxn modelId="{7AD36764-44AF-4BAD-A407-E977E6472AE4}" type="presOf" srcId="{D9DC544E-686B-4E65-A981-2BE5A06AEE28}" destId="{8EA5A6EC-DC15-4552-AFA5-2C7FC8319CF0}" srcOrd="0" destOrd="0" presId="urn:microsoft.com/office/officeart/2005/8/layout/process4"/>
    <dgm:cxn modelId="{DB7E1185-BE03-47E2-A8E4-1375859E1023}" srcId="{F08949CB-0910-492C-9E7D-E137B5A668E1}" destId="{43A94208-8E1D-48B6-AAA3-9012DD6BE001}" srcOrd="4" destOrd="0" parTransId="{7BFF2E67-C785-4807-9D1C-8C655729FFF1}" sibTransId="{A05E7040-E6AF-44E5-A2FD-0764B1E2C8C8}"/>
    <dgm:cxn modelId="{F81457EB-C34A-41E0-A43A-6111ACBEF82D}" type="presOf" srcId="{F08949CB-0910-492C-9E7D-E137B5A668E1}" destId="{3BE91A4B-0BF9-46E2-8A0A-67F68EEA0334}" srcOrd="0" destOrd="0" presId="urn:microsoft.com/office/officeart/2005/8/layout/process4"/>
    <dgm:cxn modelId="{773FD5FF-94EF-4A56-8558-55298BC82EB8}" type="presOf" srcId="{1F5B28B2-29FF-4C68-B51D-A68A29F1EDE9}" destId="{F0309D56-6759-4ABE-B056-6E8782B1D75F}" srcOrd="0" destOrd="0" presId="urn:microsoft.com/office/officeart/2005/8/layout/process4"/>
    <dgm:cxn modelId="{159FF5E4-7F2F-40EB-8AF9-1EDF9D739087}" type="presOf" srcId="{928BCA99-F062-411B-BDF6-805D456DB282}" destId="{DC18A7B5-3AE6-40CF-9364-7DB336809CE9}" srcOrd="0" destOrd="0" presId="urn:microsoft.com/office/officeart/2005/8/layout/process4"/>
    <dgm:cxn modelId="{A17B63C9-F30C-434C-9351-3A0AF4D5148C}" srcId="{56720016-ACD1-44AF-A4FE-75452BD9B8E3}" destId="{EE2FDD77-1E40-481D-88F0-2F7DAB5C861F}" srcOrd="0" destOrd="0" parTransId="{5850DA2A-93FC-454D-8343-EFBB8773D7E6}" sibTransId="{E962F7E5-5969-4097-9394-34C11346D5EB}"/>
    <dgm:cxn modelId="{1D354D8B-EFB8-4850-9204-C4472166DC41}" type="presOf" srcId="{56720016-ACD1-44AF-A4FE-75452BD9B8E3}" destId="{725AEEA0-1255-45FD-B00B-B8FAD9ED897A}" srcOrd="1" destOrd="0" presId="urn:microsoft.com/office/officeart/2005/8/layout/process4"/>
    <dgm:cxn modelId="{C3BF64BD-D3D0-479B-8AA2-62A677246145}" srcId="{F08949CB-0910-492C-9E7D-E137B5A668E1}" destId="{D9DC544E-686B-4E65-A981-2BE5A06AEE28}" srcOrd="0" destOrd="0" parTransId="{BE503187-C7EC-4F6C-B22F-9E11763FC648}" sibTransId="{C350E7EF-5896-453C-9A7C-21E4919F6DBB}"/>
    <dgm:cxn modelId="{B12B4B3C-2640-419E-B4B4-0659BA30136B}" type="presOf" srcId="{43A94208-8E1D-48B6-AAA3-9012DD6BE001}" destId="{F1AB3B16-0DDF-4F4E-BE7E-820EF49F3D65}" srcOrd="0" destOrd="0" presId="urn:microsoft.com/office/officeart/2005/8/layout/process4"/>
    <dgm:cxn modelId="{ED158E58-32D5-43E0-B778-AB8F4E32B38F}" srcId="{F08949CB-0910-492C-9E7D-E137B5A668E1}" destId="{467E6096-9D75-4360-AB14-800CC3C0BBD7}" srcOrd="3" destOrd="0" parTransId="{6D7BE2F6-FA1F-42AB-8C74-C010EB9909C0}" sibTransId="{FB151D95-F012-4FC0-A9E6-FB5521FD13CD}"/>
    <dgm:cxn modelId="{EA7528F5-4612-4396-AE50-A69C0130DE38}" type="presOf" srcId="{EE2FDD77-1E40-481D-88F0-2F7DAB5C861F}" destId="{08FAF974-2113-40CD-80B0-5829D020F8B4}" srcOrd="0" destOrd="0" presId="urn:microsoft.com/office/officeart/2005/8/layout/process4"/>
    <dgm:cxn modelId="{C8F6EB32-CC27-4E31-A20A-29F92DF42940}" type="presOf" srcId="{7D2FB511-56B7-41FB-BA38-07C6E7F45D3F}" destId="{064B5662-8B05-43AE-B167-9049BD8BE509}" srcOrd="0" destOrd="0" presId="urn:microsoft.com/office/officeart/2005/8/layout/process4"/>
    <dgm:cxn modelId="{74CFC662-EF6B-4D6E-91FB-2672651BFDBC}" type="presOf" srcId="{96FF6E18-B33C-4815-B029-098A5202A52D}" destId="{D445B048-07CF-4AC6-8220-414034EC84AA}" srcOrd="0" destOrd="0" presId="urn:microsoft.com/office/officeart/2005/8/layout/process4"/>
    <dgm:cxn modelId="{E4ADCAD5-4145-4900-AD96-78C0B4BA0666}" srcId="{F08949CB-0910-492C-9E7D-E137B5A668E1}" destId="{96FF6E18-B33C-4815-B029-098A5202A52D}" srcOrd="2" destOrd="0" parTransId="{C34994DE-1E4C-4BDE-8892-A3680E2DCCA4}" sibTransId="{64E34753-69E5-43B7-87C1-7169D243B4BD}"/>
    <dgm:cxn modelId="{544C0094-2287-422D-9944-BFB46061F505}" type="presOf" srcId="{019314EB-672D-401B-92A4-29E5E597480B}" destId="{9D60B613-7155-40F1-BF76-3DF5D263B1F3}" srcOrd="0" destOrd="0" presId="urn:microsoft.com/office/officeart/2005/8/layout/process4"/>
    <dgm:cxn modelId="{A5143AE1-5D66-4687-8DEE-6DF4F1E26469}" type="presOf" srcId="{467E6096-9D75-4360-AB14-800CC3C0BBD7}" destId="{2662A855-9D63-46FF-9248-B90CF05F1B8B}" srcOrd="0" destOrd="0" presId="urn:microsoft.com/office/officeart/2005/8/layout/process4"/>
    <dgm:cxn modelId="{85FA58F4-7155-4FBA-A02F-8AD96F868E4D}" type="presOf" srcId="{D9DC544E-686B-4E65-A981-2BE5A06AEE28}" destId="{BE1361A0-F014-419B-ACB3-5F449979BCA7}" srcOrd="1" destOrd="0" presId="urn:microsoft.com/office/officeart/2005/8/layout/process4"/>
    <dgm:cxn modelId="{6E4FD12C-C7C9-4938-91EC-5B488C0D81BC}" type="presParOf" srcId="{3BE91A4B-0BF9-46E2-8A0A-67F68EEA0334}" destId="{F5445B8E-F80C-4A75-9FD5-0D3F9C7C0C67}" srcOrd="0" destOrd="0" presId="urn:microsoft.com/office/officeart/2005/8/layout/process4"/>
    <dgm:cxn modelId="{F7E29790-E83A-4C58-AE05-70CCB82B1BE4}" type="presParOf" srcId="{F5445B8E-F80C-4A75-9FD5-0D3F9C7C0C67}" destId="{F1AB3B16-0DDF-4F4E-BE7E-820EF49F3D65}" srcOrd="0" destOrd="0" presId="urn:microsoft.com/office/officeart/2005/8/layout/process4"/>
    <dgm:cxn modelId="{689D0D0A-ABE6-4F7D-8F61-29FE1BA306EB}" type="presParOf" srcId="{3BE91A4B-0BF9-46E2-8A0A-67F68EEA0334}" destId="{CFF9EA74-55B0-48E9-BA94-9D3395E81D2C}" srcOrd="1" destOrd="0" presId="urn:microsoft.com/office/officeart/2005/8/layout/process4"/>
    <dgm:cxn modelId="{5D9B4030-7DC1-4CA4-AA75-F973B1C1A19D}" type="presParOf" srcId="{3BE91A4B-0BF9-46E2-8A0A-67F68EEA0334}" destId="{39F10EE4-BBEF-47A8-843D-95FCA2523F72}" srcOrd="2" destOrd="0" presId="urn:microsoft.com/office/officeart/2005/8/layout/process4"/>
    <dgm:cxn modelId="{6E4C456E-0AB4-499B-888A-E0B9252F9EB0}" type="presParOf" srcId="{39F10EE4-BBEF-47A8-843D-95FCA2523F72}" destId="{2662A855-9D63-46FF-9248-B90CF05F1B8B}" srcOrd="0" destOrd="0" presId="urn:microsoft.com/office/officeart/2005/8/layout/process4"/>
    <dgm:cxn modelId="{DD51763B-BB4E-4BAD-9A4F-4FCB985D4B6D}" type="presParOf" srcId="{3BE91A4B-0BF9-46E2-8A0A-67F68EEA0334}" destId="{01F1392C-B27A-4E48-907F-EBC3995973AE}" srcOrd="3" destOrd="0" presId="urn:microsoft.com/office/officeart/2005/8/layout/process4"/>
    <dgm:cxn modelId="{4BCC7000-2CD8-4E8A-9DE0-04D00B2910CD}" type="presParOf" srcId="{3BE91A4B-0BF9-46E2-8A0A-67F68EEA0334}" destId="{1EF2F498-9C2A-468E-8E22-879044370B93}" srcOrd="4" destOrd="0" presId="urn:microsoft.com/office/officeart/2005/8/layout/process4"/>
    <dgm:cxn modelId="{0B208C6F-5C05-4B71-A7B9-707659EE1EED}" type="presParOf" srcId="{1EF2F498-9C2A-468E-8E22-879044370B93}" destId="{D445B048-07CF-4AC6-8220-414034EC84AA}" srcOrd="0" destOrd="0" presId="urn:microsoft.com/office/officeart/2005/8/layout/process4"/>
    <dgm:cxn modelId="{126387BD-26D6-4D63-89EE-80D1D695930D}" type="presParOf" srcId="{3BE91A4B-0BF9-46E2-8A0A-67F68EEA0334}" destId="{46727993-6DBD-45CA-A16A-0C0F4B3C684E}" srcOrd="5" destOrd="0" presId="urn:microsoft.com/office/officeart/2005/8/layout/process4"/>
    <dgm:cxn modelId="{3498FBED-78B6-451B-B53C-C6EC2205AD3F}" type="presParOf" srcId="{3BE91A4B-0BF9-46E2-8A0A-67F68EEA0334}" destId="{7D127191-E843-49A8-95D4-F265BF2C624A}" srcOrd="6" destOrd="0" presId="urn:microsoft.com/office/officeart/2005/8/layout/process4"/>
    <dgm:cxn modelId="{3859EA15-C209-4892-ADC9-CF8ECAF8C932}" type="presParOf" srcId="{7D127191-E843-49A8-95D4-F265BF2C624A}" destId="{7DE439F6-4137-48AA-A109-BADE920FA200}" srcOrd="0" destOrd="0" presId="urn:microsoft.com/office/officeart/2005/8/layout/process4"/>
    <dgm:cxn modelId="{144D9333-B749-4453-809A-5F4991E68CF1}" type="presParOf" srcId="{7D127191-E843-49A8-95D4-F265BF2C624A}" destId="{725AEEA0-1255-45FD-B00B-B8FAD9ED897A}" srcOrd="1" destOrd="0" presId="urn:microsoft.com/office/officeart/2005/8/layout/process4"/>
    <dgm:cxn modelId="{EB0696CB-D7F1-4953-BA1B-1E38A68295E4}" type="presParOf" srcId="{7D127191-E843-49A8-95D4-F265BF2C624A}" destId="{B3B1C219-24F4-4FCA-AC28-319E6EAC2DFB}" srcOrd="2" destOrd="0" presId="urn:microsoft.com/office/officeart/2005/8/layout/process4"/>
    <dgm:cxn modelId="{E3480332-C3BA-4453-991E-131207ED6D90}" type="presParOf" srcId="{B3B1C219-24F4-4FCA-AC28-319E6EAC2DFB}" destId="{08FAF974-2113-40CD-80B0-5829D020F8B4}" srcOrd="0" destOrd="0" presId="urn:microsoft.com/office/officeart/2005/8/layout/process4"/>
    <dgm:cxn modelId="{0838F3D6-C8C8-409E-A887-5076004AC4C3}" type="presParOf" srcId="{B3B1C219-24F4-4FCA-AC28-319E6EAC2DFB}" destId="{9D60B613-7155-40F1-BF76-3DF5D263B1F3}" srcOrd="1" destOrd="0" presId="urn:microsoft.com/office/officeart/2005/8/layout/process4"/>
    <dgm:cxn modelId="{0DE52FA0-D06B-4F29-9CEF-ED03C82F059A}" type="presParOf" srcId="{B3B1C219-24F4-4FCA-AC28-319E6EAC2DFB}" destId="{DC18A7B5-3AE6-40CF-9364-7DB336809CE9}" srcOrd="2" destOrd="0" presId="urn:microsoft.com/office/officeart/2005/8/layout/process4"/>
    <dgm:cxn modelId="{4246E67A-DB91-4302-98F9-0BB6F2E1505B}" type="presParOf" srcId="{3BE91A4B-0BF9-46E2-8A0A-67F68EEA0334}" destId="{E7BCAEE2-5024-4D46-9057-50A1A8CDB731}" srcOrd="7" destOrd="0" presId="urn:microsoft.com/office/officeart/2005/8/layout/process4"/>
    <dgm:cxn modelId="{2A9046A0-AAD6-469D-933C-532AEB125B44}" type="presParOf" srcId="{3BE91A4B-0BF9-46E2-8A0A-67F68EEA0334}" destId="{FCBDDB17-2906-4569-9399-CFCED3611BEB}" srcOrd="8" destOrd="0" presId="urn:microsoft.com/office/officeart/2005/8/layout/process4"/>
    <dgm:cxn modelId="{E4A94721-71DF-4E5A-B0FB-45F631167DB5}" type="presParOf" srcId="{FCBDDB17-2906-4569-9399-CFCED3611BEB}" destId="{8EA5A6EC-DC15-4552-AFA5-2C7FC8319CF0}" srcOrd="0" destOrd="0" presId="urn:microsoft.com/office/officeart/2005/8/layout/process4"/>
    <dgm:cxn modelId="{B9AAECC8-81DE-42F5-BB5F-CF7400303944}" type="presParOf" srcId="{FCBDDB17-2906-4569-9399-CFCED3611BEB}" destId="{BE1361A0-F014-419B-ACB3-5F449979BCA7}" srcOrd="1" destOrd="0" presId="urn:microsoft.com/office/officeart/2005/8/layout/process4"/>
    <dgm:cxn modelId="{B75CAB70-0B1D-4DBA-946E-19DEE14CF239}" type="presParOf" srcId="{FCBDDB17-2906-4569-9399-CFCED3611BEB}" destId="{DBC97C6F-14C4-4A94-B818-F726BA74A1A4}" srcOrd="2" destOrd="0" presId="urn:microsoft.com/office/officeart/2005/8/layout/process4"/>
    <dgm:cxn modelId="{0548FFCE-94BF-4448-85BC-981A8A649577}" type="presParOf" srcId="{DBC97C6F-14C4-4A94-B818-F726BA74A1A4}" destId="{064B5662-8B05-43AE-B167-9049BD8BE509}" srcOrd="0" destOrd="0" presId="urn:microsoft.com/office/officeart/2005/8/layout/process4"/>
    <dgm:cxn modelId="{303ED34B-2EDC-46E0-B391-29BDC99D4D89}" type="presParOf" srcId="{DBC97C6F-14C4-4A94-B818-F726BA74A1A4}" destId="{F0309D56-6759-4ABE-B056-6E8782B1D75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FCA221-3DBD-4F1E-A88B-267B784AEE4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3B248DCC-A894-46D2-9C5A-132E73780816}">
      <dgm:prSet phldrT="[Text]"/>
      <dgm:spPr/>
      <dgm:t>
        <a:bodyPr/>
        <a:lstStyle/>
        <a:p>
          <a:r>
            <a:rPr lang="es-EC" dirty="0" smtClean="0"/>
            <a:t>Proyección de Ingresos</a:t>
          </a:r>
          <a:endParaRPr lang="es-EC" dirty="0"/>
        </a:p>
      </dgm:t>
    </dgm:pt>
    <dgm:pt modelId="{5DCFB4D5-E011-4F40-B70A-B0C04C978E3D}" type="parTrans" cxnId="{F8A5F18D-53F1-4EA3-9C13-F7A8F1554907}">
      <dgm:prSet/>
      <dgm:spPr/>
      <dgm:t>
        <a:bodyPr/>
        <a:lstStyle/>
        <a:p>
          <a:endParaRPr lang="es-EC"/>
        </a:p>
      </dgm:t>
    </dgm:pt>
    <dgm:pt modelId="{743A6BBC-35B5-425A-B6BB-915E3BC04188}" type="sibTrans" cxnId="{F8A5F18D-53F1-4EA3-9C13-F7A8F1554907}">
      <dgm:prSet/>
      <dgm:spPr/>
      <dgm:t>
        <a:bodyPr/>
        <a:lstStyle/>
        <a:p>
          <a:endParaRPr lang="es-EC"/>
        </a:p>
      </dgm:t>
    </dgm:pt>
    <dgm:pt modelId="{DB9FB0F4-B146-4CE2-8239-4D26BC6E524A}">
      <dgm:prSet phldrT="[Text]"/>
      <dgm:spPr/>
      <dgm:t>
        <a:bodyPr/>
        <a:lstStyle/>
        <a:p>
          <a:r>
            <a:rPr lang="es-EC" dirty="0" smtClean="0"/>
            <a:t>Proyección de Costos y Gastos</a:t>
          </a:r>
          <a:endParaRPr lang="es-EC" dirty="0"/>
        </a:p>
      </dgm:t>
    </dgm:pt>
    <dgm:pt modelId="{A55E9032-8925-4755-92D8-A5D79B4E6E0A}" type="parTrans" cxnId="{A57BA382-B234-4DE0-8C4D-E17CF1B0F0D4}">
      <dgm:prSet/>
      <dgm:spPr/>
      <dgm:t>
        <a:bodyPr/>
        <a:lstStyle/>
        <a:p>
          <a:endParaRPr lang="es-EC"/>
        </a:p>
      </dgm:t>
    </dgm:pt>
    <dgm:pt modelId="{7398FDD4-636C-447F-A04B-8BD969FA1AC1}" type="sibTrans" cxnId="{A57BA382-B234-4DE0-8C4D-E17CF1B0F0D4}">
      <dgm:prSet/>
      <dgm:spPr/>
      <dgm:t>
        <a:bodyPr/>
        <a:lstStyle/>
        <a:p>
          <a:endParaRPr lang="es-EC"/>
        </a:p>
      </dgm:t>
    </dgm:pt>
    <dgm:pt modelId="{6DE4BE59-A5F2-48B8-AA83-CE711B2002AD}">
      <dgm:prSet phldrT="[Text]"/>
      <dgm:spPr/>
      <dgm:t>
        <a:bodyPr/>
        <a:lstStyle/>
        <a:p>
          <a:r>
            <a:rPr lang="es-EC" dirty="0" smtClean="0"/>
            <a:t>Financiamiento </a:t>
          </a:r>
          <a:endParaRPr lang="es-EC" dirty="0"/>
        </a:p>
      </dgm:t>
    </dgm:pt>
    <dgm:pt modelId="{F3B4B35C-8F87-4FCC-8977-A0ECC054B0AC}" type="parTrans" cxnId="{469FF2DA-99AF-46F4-968B-E08A8986BADB}">
      <dgm:prSet/>
      <dgm:spPr/>
      <dgm:t>
        <a:bodyPr/>
        <a:lstStyle/>
        <a:p>
          <a:endParaRPr lang="es-EC"/>
        </a:p>
      </dgm:t>
    </dgm:pt>
    <dgm:pt modelId="{45DE60F1-F6D4-4C4D-8756-7B1DC09EF2B3}" type="sibTrans" cxnId="{469FF2DA-99AF-46F4-968B-E08A8986BADB}">
      <dgm:prSet/>
      <dgm:spPr/>
      <dgm:t>
        <a:bodyPr/>
        <a:lstStyle/>
        <a:p>
          <a:endParaRPr lang="es-EC"/>
        </a:p>
      </dgm:t>
    </dgm:pt>
    <dgm:pt modelId="{E1EA1761-503E-4747-9BF3-8E87EFAE680C}">
      <dgm:prSet phldrT="[Text]"/>
      <dgm:spPr/>
      <dgm:t>
        <a:bodyPr/>
        <a:lstStyle/>
        <a:p>
          <a:r>
            <a:rPr lang="es-EC" dirty="0" smtClean="0"/>
            <a:t>Valor Residual</a:t>
          </a:r>
          <a:endParaRPr lang="es-EC" dirty="0"/>
        </a:p>
      </dgm:t>
    </dgm:pt>
    <dgm:pt modelId="{B18DE7C6-253E-4192-92FB-A683EE232ADC}" type="parTrans" cxnId="{2DE15A49-0E76-4538-9926-C3253F475E81}">
      <dgm:prSet/>
      <dgm:spPr/>
      <dgm:t>
        <a:bodyPr/>
        <a:lstStyle/>
        <a:p>
          <a:endParaRPr lang="es-EC"/>
        </a:p>
      </dgm:t>
    </dgm:pt>
    <dgm:pt modelId="{5A30CE5B-7EF5-4520-83CA-A8CDC61F4886}" type="sibTrans" cxnId="{2DE15A49-0E76-4538-9926-C3253F475E81}">
      <dgm:prSet/>
      <dgm:spPr/>
      <dgm:t>
        <a:bodyPr/>
        <a:lstStyle/>
        <a:p>
          <a:endParaRPr lang="es-EC"/>
        </a:p>
      </dgm:t>
    </dgm:pt>
    <dgm:pt modelId="{399814AD-59BC-418D-A6D1-D66EF28E3DCE}">
      <dgm:prSet phldrT="[Text]"/>
      <dgm:spPr/>
      <dgm:t>
        <a:bodyPr/>
        <a:lstStyle/>
        <a:p>
          <a:r>
            <a:rPr lang="es-EC" dirty="0" smtClean="0"/>
            <a:t>WACC y WACC (BT)</a:t>
          </a:r>
          <a:endParaRPr lang="es-EC" dirty="0"/>
        </a:p>
      </dgm:t>
    </dgm:pt>
    <dgm:pt modelId="{32296FAE-B150-4881-AA75-478167195140}" type="parTrans" cxnId="{B3967F0B-A11F-4FCB-84F6-CFA792BCD95F}">
      <dgm:prSet/>
      <dgm:spPr/>
      <dgm:t>
        <a:bodyPr/>
        <a:lstStyle/>
        <a:p>
          <a:endParaRPr lang="es-EC"/>
        </a:p>
      </dgm:t>
    </dgm:pt>
    <dgm:pt modelId="{48104BBC-A46F-42D1-8BD1-FB1482510380}" type="sibTrans" cxnId="{B3967F0B-A11F-4FCB-84F6-CFA792BCD95F}">
      <dgm:prSet/>
      <dgm:spPr/>
      <dgm:t>
        <a:bodyPr/>
        <a:lstStyle/>
        <a:p>
          <a:endParaRPr lang="es-EC"/>
        </a:p>
      </dgm:t>
    </dgm:pt>
    <dgm:pt modelId="{B8D95EE3-FAD2-4AB0-92AB-75FC2D8774CA}">
      <dgm:prSet phldrT="[Text]"/>
      <dgm:spPr/>
      <dgm:t>
        <a:bodyPr/>
        <a:lstStyle/>
        <a:p>
          <a:r>
            <a:rPr lang="es-EC" dirty="0" err="1" smtClean="0"/>
            <a:t>FCF</a:t>
          </a:r>
          <a:r>
            <a:rPr lang="es-EC" dirty="0" smtClean="0"/>
            <a:t> y </a:t>
          </a:r>
          <a:r>
            <a:rPr lang="es-EC" dirty="0" err="1" smtClean="0"/>
            <a:t>CCF</a:t>
          </a:r>
          <a:endParaRPr lang="es-EC" dirty="0"/>
        </a:p>
      </dgm:t>
    </dgm:pt>
    <dgm:pt modelId="{5D0E9402-1C9C-4C92-B76D-07A40CC2BD62}" type="parTrans" cxnId="{ECD7B0E9-B044-4C54-AA55-6CF1C93DFA4C}">
      <dgm:prSet/>
      <dgm:spPr/>
      <dgm:t>
        <a:bodyPr/>
        <a:lstStyle/>
        <a:p>
          <a:endParaRPr lang="es-EC"/>
        </a:p>
      </dgm:t>
    </dgm:pt>
    <dgm:pt modelId="{1FC2E79D-DB73-448A-A028-82A10DA1F6CB}" type="sibTrans" cxnId="{ECD7B0E9-B044-4C54-AA55-6CF1C93DFA4C}">
      <dgm:prSet/>
      <dgm:spPr/>
      <dgm:t>
        <a:bodyPr/>
        <a:lstStyle/>
        <a:p>
          <a:endParaRPr lang="es-EC"/>
        </a:p>
      </dgm:t>
    </dgm:pt>
    <dgm:pt modelId="{0E01BF79-1B4C-49B2-8FE8-758661A57826}">
      <dgm:prSet phldrT="[Text]"/>
      <dgm:spPr/>
      <dgm:t>
        <a:bodyPr/>
        <a:lstStyle/>
        <a:p>
          <a:r>
            <a:rPr lang="es-EC" dirty="0" smtClean="0"/>
            <a:t>Proyección de </a:t>
          </a:r>
          <a:r>
            <a:rPr lang="es-EC" dirty="0" err="1" smtClean="0"/>
            <a:t>PG</a:t>
          </a:r>
          <a:r>
            <a:rPr lang="es-EC" dirty="0" smtClean="0"/>
            <a:t> y </a:t>
          </a:r>
          <a:r>
            <a:rPr lang="es-EC" dirty="0" err="1" smtClean="0"/>
            <a:t>BG</a:t>
          </a:r>
          <a:endParaRPr lang="es-EC" dirty="0"/>
        </a:p>
      </dgm:t>
    </dgm:pt>
    <dgm:pt modelId="{04D74229-7A82-4BC5-A920-3EDD80B04C49}" type="parTrans" cxnId="{A6BD64DB-0876-4D45-BF42-BF8CD8ED81C6}">
      <dgm:prSet/>
      <dgm:spPr/>
      <dgm:t>
        <a:bodyPr/>
        <a:lstStyle/>
        <a:p>
          <a:endParaRPr lang="es-EC"/>
        </a:p>
      </dgm:t>
    </dgm:pt>
    <dgm:pt modelId="{1E947DDD-652B-4E85-BDC2-053E29E41AB2}" type="sibTrans" cxnId="{A6BD64DB-0876-4D45-BF42-BF8CD8ED81C6}">
      <dgm:prSet/>
      <dgm:spPr/>
      <dgm:t>
        <a:bodyPr/>
        <a:lstStyle/>
        <a:p>
          <a:endParaRPr lang="es-EC"/>
        </a:p>
      </dgm:t>
    </dgm:pt>
    <dgm:pt modelId="{CA94AB2E-0B9C-4467-9784-5932EECEB8D5}" type="pres">
      <dgm:prSet presAssocID="{BDFCA221-3DBD-4F1E-A88B-267B784AEE47}" presName="Name0" presStyleCnt="0">
        <dgm:presLayoutVars>
          <dgm:chMax val="7"/>
          <dgm:chPref val="7"/>
          <dgm:dir/>
        </dgm:presLayoutVars>
      </dgm:prSet>
      <dgm:spPr/>
      <dgm:t>
        <a:bodyPr/>
        <a:lstStyle/>
        <a:p>
          <a:endParaRPr lang="es-EC"/>
        </a:p>
      </dgm:t>
    </dgm:pt>
    <dgm:pt modelId="{BDC4E54F-33ED-48B9-9315-F2A439BFFFFA}" type="pres">
      <dgm:prSet presAssocID="{BDFCA221-3DBD-4F1E-A88B-267B784AEE47}" presName="Name1" presStyleCnt="0"/>
      <dgm:spPr/>
    </dgm:pt>
    <dgm:pt modelId="{7294829F-60B4-4546-81E5-C5D4361E58B5}" type="pres">
      <dgm:prSet presAssocID="{BDFCA221-3DBD-4F1E-A88B-267B784AEE47}" presName="cycle" presStyleCnt="0"/>
      <dgm:spPr/>
    </dgm:pt>
    <dgm:pt modelId="{8ACFE566-1193-462E-AD1A-CBC2A7A0FF06}" type="pres">
      <dgm:prSet presAssocID="{BDFCA221-3DBD-4F1E-A88B-267B784AEE47}" presName="srcNode" presStyleLbl="node1" presStyleIdx="0" presStyleCnt="7"/>
      <dgm:spPr/>
    </dgm:pt>
    <dgm:pt modelId="{20AEDEA4-8F3F-41E0-9A05-E6A65D69035A}" type="pres">
      <dgm:prSet presAssocID="{BDFCA221-3DBD-4F1E-A88B-267B784AEE47}" presName="conn" presStyleLbl="parChTrans1D2" presStyleIdx="0" presStyleCnt="1"/>
      <dgm:spPr/>
      <dgm:t>
        <a:bodyPr/>
        <a:lstStyle/>
        <a:p>
          <a:endParaRPr lang="es-EC"/>
        </a:p>
      </dgm:t>
    </dgm:pt>
    <dgm:pt modelId="{4037C320-A437-4F13-A1BD-A5071DB60E93}" type="pres">
      <dgm:prSet presAssocID="{BDFCA221-3DBD-4F1E-A88B-267B784AEE47}" presName="extraNode" presStyleLbl="node1" presStyleIdx="0" presStyleCnt="7"/>
      <dgm:spPr/>
    </dgm:pt>
    <dgm:pt modelId="{A36E6F1A-0C6E-4259-BEDC-FB71D54483A3}" type="pres">
      <dgm:prSet presAssocID="{BDFCA221-3DBD-4F1E-A88B-267B784AEE47}" presName="dstNode" presStyleLbl="node1" presStyleIdx="0" presStyleCnt="7"/>
      <dgm:spPr/>
    </dgm:pt>
    <dgm:pt modelId="{28A9A22B-C568-4266-828B-3044B34255FC}" type="pres">
      <dgm:prSet presAssocID="{3B248DCC-A894-46D2-9C5A-132E73780816}" presName="text_1" presStyleLbl="node1" presStyleIdx="0" presStyleCnt="7">
        <dgm:presLayoutVars>
          <dgm:bulletEnabled val="1"/>
        </dgm:presLayoutVars>
      </dgm:prSet>
      <dgm:spPr/>
      <dgm:t>
        <a:bodyPr/>
        <a:lstStyle/>
        <a:p>
          <a:endParaRPr lang="es-EC"/>
        </a:p>
      </dgm:t>
    </dgm:pt>
    <dgm:pt modelId="{1EB55F82-3DC1-4C5F-A72B-1A39127AB7E8}" type="pres">
      <dgm:prSet presAssocID="{3B248DCC-A894-46D2-9C5A-132E73780816}" presName="accent_1" presStyleCnt="0"/>
      <dgm:spPr/>
    </dgm:pt>
    <dgm:pt modelId="{58DF466B-B701-40ED-B394-D8B3BC8EA8F0}" type="pres">
      <dgm:prSet presAssocID="{3B248DCC-A894-46D2-9C5A-132E73780816}" presName="accentRepeatNode" presStyleLbl="solidFgAcc1" presStyleIdx="0" presStyleCnt="7"/>
      <dgm:spPr/>
    </dgm:pt>
    <dgm:pt modelId="{5461A339-3ADD-49B9-9B35-20590CF7A4CC}" type="pres">
      <dgm:prSet presAssocID="{DB9FB0F4-B146-4CE2-8239-4D26BC6E524A}" presName="text_2" presStyleLbl="node1" presStyleIdx="1" presStyleCnt="7">
        <dgm:presLayoutVars>
          <dgm:bulletEnabled val="1"/>
        </dgm:presLayoutVars>
      </dgm:prSet>
      <dgm:spPr/>
      <dgm:t>
        <a:bodyPr/>
        <a:lstStyle/>
        <a:p>
          <a:endParaRPr lang="es-EC"/>
        </a:p>
      </dgm:t>
    </dgm:pt>
    <dgm:pt modelId="{814AC24E-09AA-4438-A9F4-31BF75D8B421}" type="pres">
      <dgm:prSet presAssocID="{DB9FB0F4-B146-4CE2-8239-4D26BC6E524A}" presName="accent_2" presStyleCnt="0"/>
      <dgm:spPr/>
    </dgm:pt>
    <dgm:pt modelId="{EBBC92B3-AB3B-4E35-913B-F1911A3E2ACA}" type="pres">
      <dgm:prSet presAssocID="{DB9FB0F4-B146-4CE2-8239-4D26BC6E524A}" presName="accentRepeatNode" presStyleLbl="solidFgAcc1" presStyleIdx="1" presStyleCnt="7"/>
      <dgm:spPr/>
    </dgm:pt>
    <dgm:pt modelId="{20DC178C-DE4C-485E-934A-1E3827E4D7F4}" type="pres">
      <dgm:prSet presAssocID="{6DE4BE59-A5F2-48B8-AA83-CE711B2002AD}" presName="text_3" presStyleLbl="node1" presStyleIdx="2" presStyleCnt="7">
        <dgm:presLayoutVars>
          <dgm:bulletEnabled val="1"/>
        </dgm:presLayoutVars>
      </dgm:prSet>
      <dgm:spPr/>
      <dgm:t>
        <a:bodyPr/>
        <a:lstStyle/>
        <a:p>
          <a:endParaRPr lang="es-EC"/>
        </a:p>
      </dgm:t>
    </dgm:pt>
    <dgm:pt modelId="{71886F08-BDAB-430B-97E2-E93BE30F08B3}" type="pres">
      <dgm:prSet presAssocID="{6DE4BE59-A5F2-48B8-AA83-CE711B2002AD}" presName="accent_3" presStyleCnt="0"/>
      <dgm:spPr/>
    </dgm:pt>
    <dgm:pt modelId="{5A77729E-7D33-40F7-98B4-784540208768}" type="pres">
      <dgm:prSet presAssocID="{6DE4BE59-A5F2-48B8-AA83-CE711B2002AD}" presName="accentRepeatNode" presStyleLbl="solidFgAcc1" presStyleIdx="2" presStyleCnt="7"/>
      <dgm:spPr/>
    </dgm:pt>
    <dgm:pt modelId="{24FAD100-6882-4599-BD2E-BED691511DA0}" type="pres">
      <dgm:prSet presAssocID="{399814AD-59BC-418D-A6D1-D66EF28E3DCE}" presName="text_4" presStyleLbl="node1" presStyleIdx="3" presStyleCnt="7">
        <dgm:presLayoutVars>
          <dgm:bulletEnabled val="1"/>
        </dgm:presLayoutVars>
      </dgm:prSet>
      <dgm:spPr/>
      <dgm:t>
        <a:bodyPr/>
        <a:lstStyle/>
        <a:p>
          <a:endParaRPr lang="es-EC"/>
        </a:p>
      </dgm:t>
    </dgm:pt>
    <dgm:pt modelId="{9FACE431-D27A-48C7-8B07-892ACDBAC4D3}" type="pres">
      <dgm:prSet presAssocID="{399814AD-59BC-418D-A6D1-D66EF28E3DCE}" presName="accent_4" presStyleCnt="0"/>
      <dgm:spPr/>
    </dgm:pt>
    <dgm:pt modelId="{97630925-78A3-46AD-B06A-D552E3B8718E}" type="pres">
      <dgm:prSet presAssocID="{399814AD-59BC-418D-A6D1-D66EF28E3DCE}" presName="accentRepeatNode" presStyleLbl="solidFgAcc1" presStyleIdx="3" presStyleCnt="7"/>
      <dgm:spPr/>
    </dgm:pt>
    <dgm:pt modelId="{6B16264B-8168-4633-861D-114710F19202}" type="pres">
      <dgm:prSet presAssocID="{E1EA1761-503E-4747-9BF3-8E87EFAE680C}" presName="text_5" presStyleLbl="node1" presStyleIdx="4" presStyleCnt="7">
        <dgm:presLayoutVars>
          <dgm:bulletEnabled val="1"/>
        </dgm:presLayoutVars>
      </dgm:prSet>
      <dgm:spPr/>
      <dgm:t>
        <a:bodyPr/>
        <a:lstStyle/>
        <a:p>
          <a:endParaRPr lang="es-EC"/>
        </a:p>
      </dgm:t>
    </dgm:pt>
    <dgm:pt modelId="{EB25B707-D487-4695-98BC-8548225B6277}" type="pres">
      <dgm:prSet presAssocID="{E1EA1761-503E-4747-9BF3-8E87EFAE680C}" presName="accent_5" presStyleCnt="0"/>
      <dgm:spPr/>
    </dgm:pt>
    <dgm:pt modelId="{1CCFCA3A-1127-49F7-9F29-352F15339FCF}" type="pres">
      <dgm:prSet presAssocID="{E1EA1761-503E-4747-9BF3-8E87EFAE680C}" presName="accentRepeatNode" presStyleLbl="solidFgAcc1" presStyleIdx="4" presStyleCnt="7"/>
      <dgm:spPr/>
    </dgm:pt>
    <dgm:pt modelId="{49ED4FC2-89C7-4CAE-AB95-4572C044A75A}" type="pres">
      <dgm:prSet presAssocID="{B8D95EE3-FAD2-4AB0-92AB-75FC2D8774CA}" presName="text_6" presStyleLbl="node1" presStyleIdx="5" presStyleCnt="7">
        <dgm:presLayoutVars>
          <dgm:bulletEnabled val="1"/>
        </dgm:presLayoutVars>
      </dgm:prSet>
      <dgm:spPr/>
      <dgm:t>
        <a:bodyPr/>
        <a:lstStyle/>
        <a:p>
          <a:endParaRPr lang="es-EC"/>
        </a:p>
      </dgm:t>
    </dgm:pt>
    <dgm:pt modelId="{2A40AFFD-5E9E-4EF5-86E2-1EDFDCCE88F8}" type="pres">
      <dgm:prSet presAssocID="{B8D95EE3-FAD2-4AB0-92AB-75FC2D8774CA}" presName="accent_6" presStyleCnt="0"/>
      <dgm:spPr/>
    </dgm:pt>
    <dgm:pt modelId="{C5D46CDA-714B-4DCC-8907-BFC697F59142}" type="pres">
      <dgm:prSet presAssocID="{B8D95EE3-FAD2-4AB0-92AB-75FC2D8774CA}" presName="accentRepeatNode" presStyleLbl="solidFgAcc1" presStyleIdx="5" presStyleCnt="7"/>
      <dgm:spPr/>
    </dgm:pt>
    <dgm:pt modelId="{9161C44A-71BF-4791-80C4-B0DF286FC503}" type="pres">
      <dgm:prSet presAssocID="{0E01BF79-1B4C-49B2-8FE8-758661A57826}" presName="text_7" presStyleLbl="node1" presStyleIdx="6" presStyleCnt="7">
        <dgm:presLayoutVars>
          <dgm:bulletEnabled val="1"/>
        </dgm:presLayoutVars>
      </dgm:prSet>
      <dgm:spPr/>
      <dgm:t>
        <a:bodyPr/>
        <a:lstStyle/>
        <a:p>
          <a:endParaRPr lang="es-EC"/>
        </a:p>
      </dgm:t>
    </dgm:pt>
    <dgm:pt modelId="{4C8C54A1-3EF3-4D78-83A9-A1A6D7D8DCDC}" type="pres">
      <dgm:prSet presAssocID="{0E01BF79-1B4C-49B2-8FE8-758661A57826}" presName="accent_7" presStyleCnt="0"/>
      <dgm:spPr/>
    </dgm:pt>
    <dgm:pt modelId="{7B567D79-F4CC-43B6-942F-B6D73B240D22}" type="pres">
      <dgm:prSet presAssocID="{0E01BF79-1B4C-49B2-8FE8-758661A57826}" presName="accentRepeatNode" presStyleLbl="solidFgAcc1" presStyleIdx="6" presStyleCnt="7"/>
      <dgm:spPr/>
    </dgm:pt>
  </dgm:ptLst>
  <dgm:cxnLst>
    <dgm:cxn modelId="{B3967F0B-A11F-4FCB-84F6-CFA792BCD95F}" srcId="{BDFCA221-3DBD-4F1E-A88B-267B784AEE47}" destId="{399814AD-59BC-418D-A6D1-D66EF28E3DCE}" srcOrd="3" destOrd="0" parTransId="{32296FAE-B150-4881-AA75-478167195140}" sibTransId="{48104BBC-A46F-42D1-8BD1-FB1482510380}"/>
    <dgm:cxn modelId="{E70434AD-7601-4F2D-AE96-9072FD2C1DD4}" type="presOf" srcId="{743A6BBC-35B5-425A-B6BB-915E3BC04188}" destId="{20AEDEA4-8F3F-41E0-9A05-E6A65D69035A}" srcOrd="0" destOrd="0" presId="urn:microsoft.com/office/officeart/2008/layout/VerticalCurvedList"/>
    <dgm:cxn modelId="{2DE15A49-0E76-4538-9926-C3253F475E81}" srcId="{BDFCA221-3DBD-4F1E-A88B-267B784AEE47}" destId="{E1EA1761-503E-4747-9BF3-8E87EFAE680C}" srcOrd="4" destOrd="0" parTransId="{B18DE7C6-253E-4192-92FB-A683EE232ADC}" sibTransId="{5A30CE5B-7EF5-4520-83CA-A8CDC61F4886}"/>
    <dgm:cxn modelId="{A6BD64DB-0876-4D45-BF42-BF8CD8ED81C6}" srcId="{BDFCA221-3DBD-4F1E-A88B-267B784AEE47}" destId="{0E01BF79-1B4C-49B2-8FE8-758661A57826}" srcOrd="6" destOrd="0" parTransId="{04D74229-7A82-4BC5-A920-3EDD80B04C49}" sibTransId="{1E947DDD-652B-4E85-BDC2-053E29E41AB2}"/>
    <dgm:cxn modelId="{A57BA382-B234-4DE0-8C4D-E17CF1B0F0D4}" srcId="{BDFCA221-3DBD-4F1E-A88B-267B784AEE47}" destId="{DB9FB0F4-B146-4CE2-8239-4D26BC6E524A}" srcOrd="1" destOrd="0" parTransId="{A55E9032-8925-4755-92D8-A5D79B4E6E0A}" sibTransId="{7398FDD4-636C-447F-A04B-8BD969FA1AC1}"/>
    <dgm:cxn modelId="{F131357E-8885-42C8-9B49-D851A22EDC02}" type="presOf" srcId="{6DE4BE59-A5F2-48B8-AA83-CE711B2002AD}" destId="{20DC178C-DE4C-485E-934A-1E3827E4D7F4}" srcOrd="0" destOrd="0" presId="urn:microsoft.com/office/officeart/2008/layout/VerticalCurvedList"/>
    <dgm:cxn modelId="{F064D18F-16C5-468E-895B-A45DE895A321}" type="presOf" srcId="{DB9FB0F4-B146-4CE2-8239-4D26BC6E524A}" destId="{5461A339-3ADD-49B9-9B35-20590CF7A4CC}" srcOrd="0" destOrd="0" presId="urn:microsoft.com/office/officeart/2008/layout/VerticalCurvedList"/>
    <dgm:cxn modelId="{F8A5F18D-53F1-4EA3-9C13-F7A8F1554907}" srcId="{BDFCA221-3DBD-4F1E-A88B-267B784AEE47}" destId="{3B248DCC-A894-46D2-9C5A-132E73780816}" srcOrd="0" destOrd="0" parTransId="{5DCFB4D5-E011-4F40-B70A-B0C04C978E3D}" sibTransId="{743A6BBC-35B5-425A-B6BB-915E3BC04188}"/>
    <dgm:cxn modelId="{CDB3FDF0-E2CD-4DDD-AB49-E46C4A0F1E0D}" type="presOf" srcId="{399814AD-59BC-418D-A6D1-D66EF28E3DCE}" destId="{24FAD100-6882-4599-BD2E-BED691511DA0}" srcOrd="0" destOrd="0" presId="urn:microsoft.com/office/officeart/2008/layout/VerticalCurvedList"/>
    <dgm:cxn modelId="{ECD7B0E9-B044-4C54-AA55-6CF1C93DFA4C}" srcId="{BDFCA221-3DBD-4F1E-A88B-267B784AEE47}" destId="{B8D95EE3-FAD2-4AB0-92AB-75FC2D8774CA}" srcOrd="5" destOrd="0" parTransId="{5D0E9402-1C9C-4C92-B76D-07A40CC2BD62}" sibTransId="{1FC2E79D-DB73-448A-A028-82A10DA1F6CB}"/>
    <dgm:cxn modelId="{DADAE1B0-496A-45EB-BB92-BBED5F5BC1FB}" type="presOf" srcId="{0E01BF79-1B4C-49B2-8FE8-758661A57826}" destId="{9161C44A-71BF-4791-80C4-B0DF286FC503}" srcOrd="0" destOrd="0" presId="urn:microsoft.com/office/officeart/2008/layout/VerticalCurvedList"/>
    <dgm:cxn modelId="{4256F737-58D7-41F0-9880-F9AC60F80FA9}" type="presOf" srcId="{BDFCA221-3DBD-4F1E-A88B-267B784AEE47}" destId="{CA94AB2E-0B9C-4467-9784-5932EECEB8D5}" srcOrd="0" destOrd="0" presId="urn:microsoft.com/office/officeart/2008/layout/VerticalCurvedList"/>
    <dgm:cxn modelId="{CD8C85D1-030C-4A1F-9FA3-B5A9042A81A6}" type="presOf" srcId="{3B248DCC-A894-46D2-9C5A-132E73780816}" destId="{28A9A22B-C568-4266-828B-3044B34255FC}" srcOrd="0" destOrd="0" presId="urn:microsoft.com/office/officeart/2008/layout/VerticalCurvedList"/>
    <dgm:cxn modelId="{469FF2DA-99AF-46F4-968B-E08A8986BADB}" srcId="{BDFCA221-3DBD-4F1E-A88B-267B784AEE47}" destId="{6DE4BE59-A5F2-48B8-AA83-CE711B2002AD}" srcOrd="2" destOrd="0" parTransId="{F3B4B35C-8F87-4FCC-8977-A0ECC054B0AC}" sibTransId="{45DE60F1-F6D4-4C4D-8756-7B1DC09EF2B3}"/>
    <dgm:cxn modelId="{80DA89EE-982E-4023-80BE-F4C668E54481}" type="presOf" srcId="{B8D95EE3-FAD2-4AB0-92AB-75FC2D8774CA}" destId="{49ED4FC2-89C7-4CAE-AB95-4572C044A75A}" srcOrd="0" destOrd="0" presId="urn:microsoft.com/office/officeart/2008/layout/VerticalCurvedList"/>
    <dgm:cxn modelId="{B1F36F8C-70AC-456B-BAF3-C2404197979A}" type="presOf" srcId="{E1EA1761-503E-4747-9BF3-8E87EFAE680C}" destId="{6B16264B-8168-4633-861D-114710F19202}" srcOrd="0" destOrd="0" presId="urn:microsoft.com/office/officeart/2008/layout/VerticalCurvedList"/>
    <dgm:cxn modelId="{3444A4F1-F576-424A-B0D9-E48FD1716D5B}" type="presParOf" srcId="{CA94AB2E-0B9C-4467-9784-5932EECEB8D5}" destId="{BDC4E54F-33ED-48B9-9315-F2A439BFFFFA}" srcOrd="0" destOrd="0" presId="urn:microsoft.com/office/officeart/2008/layout/VerticalCurvedList"/>
    <dgm:cxn modelId="{72B5BD46-81BF-4903-B331-5A0ED6C3B35D}" type="presParOf" srcId="{BDC4E54F-33ED-48B9-9315-F2A439BFFFFA}" destId="{7294829F-60B4-4546-81E5-C5D4361E58B5}" srcOrd="0" destOrd="0" presId="urn:microsoft.com/office/officeart/2008/layout/VerticalCurvedList"/>
    <dgm:cxn modelId="{8BDC35DB-D974-4817-A99A-A4265D483981}" type="presParOf" srcId="{7294829F-60B4-4546-81E5-C5D4361E58B5}" destId="{8ACFE566-1193-462E-AD1A-CBC2A7A0FF06}" srcOrd="0" destOrd="0" presId="urn:microsoft.com/office/officeart/2008/layout/VerticalCurvedList"/>
    <dgm:cxn modelId="{73454A02-96CC-47D1-BA11-FE8037F4847B}" type="presParOf" srcId="{7294829F-60B4-4546-81E5-C5D4361E58B5}" destId="{20AEDEA4-8F3F-41E0-9A05-E6A65D69035A}" srcOrd="1" destOrd="0" presId="urn:microsoft.com/office/officeart/2008/layout/VerticalCurvedList"/>
    <dgm:cxn modelId="{6096907D-1723-46A0-82F1-DE6C421A016F}" type="presParOf" srcId="{7294829F-60B4-4546-81E5-C5D4361E58B5}" destId="{4037C320-A437-4F13-A1BD-A5071DB60E93}" srcOrd="2" destOrd="0" presId="urn:microsoft.com/office/officeart/2008/layout/VerticalCurvedList"/>
    <dgm:cxn modelId="{E78F59C2-1457-45CA-8C2D-7F964942F1DB}" type="presParOf" srcId="{7294829F-60B4-4546-81E5-C5D4361E58B5}" destId="{A36E6F1A-0C6E-4259-BEDC-FB71D54483A3}" srcOrd="3" destOrd="0" presId="urn:microsoft.com/office/officeart/2008/layout/VerticalCurvedList"/>
    <dgm:cxn modelId="{A38618CC-78F2-4CA4-A932-B8343E136D2C}" type="presParOf" srcId="{BDC4E54F-33ED-48B9-9315-F2A439BFFFFA}" destId="{28A9A22B-C568-4266-828B-3044B34255FC}" srcOrd="1" destOrd="0" presId="urn:microsoft.com/office/officeart/2008/layout/VerticalCurvedList"/>
    <dgm:cxn modelId="{3FB1F993-4CEB-4CC4-B3A3-231FFA58C01E}" type="presParOf" srcId="{BDC4E54F-33ED-48B9-9315-F2A439BFFFFA}" destId="{1EB55F82-3DC1-4C5F-A72B-1A39127AB7E8}" srcOrd="2" destOrd="0" presId="urn:microsoft.com/office/officeart/2008/layout/VerticalCurvedList"/>
    <dgm:cxn modelId="{F3FDBB17-9285-4A8B-A2D5-A8B7A7F8D81D}" type="presParOf" srcId="{1EB55F82-3DC1-4C5F-A72B-1A39127AB7E8}" destId="{58DF466B-B701-40ED-B394-D8B3BC8EA8F0}" srcOrd="0" destOrd="0" presId="urn:microsoft.com/office/officeart/2008/layout/VerticalCurvedList"/>
    <dgm:cxn modelId="{E14E7AF3-35AE-4DE0-941B-6D2AFE90E038}" type="presParOf" srcId="{BDC4E54F-33ED-48B9-9315-F2A439BFFFFA}" destId="{5461A339-3ADD-49B9-9B35-20590CF7A4CC}" srcOrd="3" destOrd="0" presId="urn:microsoft.com/office/officeart/2008/layout/VerticalCurvedList"/>
    <dgm:cxn modelId="{8B9C7A52-F9E3-4489-A994-1CFBC01CAE6F}" type="presParOf" srcId="{BDC4E54F-33ED-48B9-9315-F2A439BFFFFA}" destId="{814AC24E-09AA-4438-A9F4-31BF75D8B421}" srcOrd="4" destOrd="0" presId="urn:microsoft.com/office/officeart/2008/layout/VerticalCurvedList"/>
    <dgm:cxn modelId="{23F66173-C9E9-4F04-B472-77B384D60A5E}" type="presParOf" srcId="{814AC24E-09AA-4438-A9F4-31BF75D8B421}" destId="{EBBC92B3-AB3B-4E35-913B-F1911A3E2ACA}" srcOrd="0" destOrd="0" presId="urn:microsoft.com/office/officeart/2008/layout/VerticalCurvedList"/>
    <dgm:cxn modelId="{04802932-4E29-4A64-9D51-585D5250B628}" type="presParOf" srcId="{BDC4E54F-33ED-48B9-9315-F2A439BFFFFA}" destId="{20DC178C-DE4C-485E-934A-1E3827E4D7F4}" srcOrd="5" destOrd="0" presId="urn:microsoft.com/office/officeart/2008/layout/VerticalCurvedList"/>
    <dgm:cxn modelId="{313A3BC5-385B-478F-B54E-A6AD5CAC7989}" type="presParOf" srcId="{BDC4E54F-33ED-48B9-9315-F2A439BFFFFA}" destId="{71886F08-BDAB-430B-97E2-E93BE30F08B3}" srcOrd="6" destOrd="0" presId="urn:microsoft.com/office/officeart/2008/layout/VerticalCurvedList"/>
    <dgm:cxn modelId="{3094CCDE-8706-4F4F-9172-DFFCD29A1AC6}" type="presParOf" srcId="{71886F08-BDAB-430B-97E2-E93BE30F08B3}" destId="{5A77729E-7D33-40F7-98B4-784540208768}" srcOrd="0" destOrd="0" presId="urn:microsoft.com/office/officeart/2008/layout/VerticalCurvedList"/>
    <dgm:cxn modelId="{CE86F037-81F5-4B02-A207-3DB350EE252A}" type="presParOf" srcId="{BDC4E54F-33ED-48B9-9315-F2A439BFFFFA}" destId="{24FAD100-6882-4599-BD2E-BED691511DA0}" srcOrd="7" destOrd="0" presId="urn:microsoft.com/office/officeart/2008/layout/VerticalCurvedList"/>
    <dgm:cxn modelId="{E0660214-C88E-48B2-BAFE-B8897F031887}" type="presParOf" srcId="{BDC4E54F-33ED-48B9-9315-F2A439BFFFFA}" destId="{9FACE431-D27A-48C7-8B07-892ACDBAC4D3}" srcOrd="8" destOrd="0" presId="urn:microsoft.com/office/officeart/2008/layout/VerticalCurvedList"/>
    <dgm:cxn modelId="{FB9141C9-4836-4B29-AB09-C46954C91924}" type="presParOf" srcId="{9FACE431-D27A-48C7-8B07-892ACDBAC4D3}" destId="{97630925-78A3-46AD-B06A-D552E3B8718E}" srcOrd="0" destOrd="0" presId="urn:microsoft.com/office/officeart/2008/layout/VerticalCurvedList"/>
    <dgm:cxn modelId="{4EB48CFF-AED0-4B64-BFC0-B6453BDDB60A}" type="presParOf" srcId="{BDC4E54F-33ED-48B9-9315-F2A439BFFFFA}" destId="{6B16264B-8168-4633-861D-114710F19202}" srcOrd="9" destOrd="0" presId="urn:microsoft.com/office/officeart/2008/layout/VerticalCurvedList"/>
    <dgm:cxn modelId="{4AE4490C-B8E3-4289-928B-3AA33D408DE4}" type="presParOf" srcId="{BDC4E54F-33ED-48B9-9315-F2A439BFFFFA}" destId="{EB25B707-D487-4695-98BC-8548225B6277}" srcOrd="10" destOrd="0" presId="urn:microsoft.com/office/officeart/2008/layout/VerticalCurvedList"/>
    <dgm:cxn modelId="{FA284FD1-724B-4EA9-8C9C-A1E04500AE90}" type="presParOf" srcId="{EB25B707-D487-4695-98BC-8548225B6277}" destId="{1CCFCA3A-1127-49F7-9F29-352F15339FCF}" srcOrd="0" destOrd="0" presId="urn:microsoft.com/office/officeart/2008/layout/VerticalCurvedList"/>
    <dgm:cxn modelId="{586BFD71-1320-4EC4-A695-7CC56D47A992}" type="presParOf" srcId="{BDC4E54F-33ED-48B9-9315-F2A439BFFFFA}" destId="{49ED4FC2-89C7-4CAE-AB95-4572C044A75A}" srcOrd="11" destOrd="0" presId="urn:microsoft.com/office/officeart/2008/layout/VerticalCurvedList"/>
    <dgm:cxn modelId="{5F5C8E1A-EB63-4DCF-AB06-63E313088FA6}" type="presParOf" srcId="{BDC4E54F-33ED-48B9-9315-F2A439BFFFFA}" destId="{2A40AFFD-5E9E-4EF5-86E2-1EDFDCCE88F8}" srcOrd="12" destOrd="0" presId="urn:microsoft.com/office/officeart/2008/layout/VerticalCurvedList"/>
    <dgm:cxn modelId="{62BB527F-4099-40C9-A2BF-929B69EBA942}" type="presParOf" srcId="{2A40AFFD-5E9E-4EF5-86E2-1EDFDCCE88F8}" destId="{C5D46CDA-714B-4DCC-8907-BFC697F59142}" srcOrd="0" destOrd="0" presId="urn:microsoft.com/office/officeart/2008/layout/VerticalCurvedList"/>
    <dgm:cxn modelId="{1FBF0BEA-B75D-42C1-B642-AFC2835368F3}" type="presParOf" srcId="{BDC4E54F-33ED-48B9-9315-F2A439BFFFFA}" destId="{9161C44A-71BF-4791-80C4-B0DF286FC503}" srcOrd="13" destOrd="0" presId="urn:microsoft.com/office/officeart/2008/layout/VerticalCurvedList"/>
    <dgm:cxn modelId="{EF0663EC-71F6-4626-9A60-A1346F1F5596}" type="presParOf" srcId="{BDC4E54F-33ED-48B9-9315-F2A439BFFFFA}" destId="{4C8C54A1-3EF3-4D78-83A9-A1A6D7D8DCDC}" srcOrd="14" destOrd="0" presId="urn:microsoft.com/office/officeart/2008/layout/VerticalCurvedList"/>
    <dgm:cxn modelId="{73D5473C-1EAD-4502-9C8E-B456B016AB2B}" type="presParOf" srcId="{4C8C54A1-3EF3-4D78-83A9-A1A6D7D8DCDC}" destId="{7B567D79-F4CC-43B6-942F-B6D73B240D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S" sz="1400" dirty="0" smtClean="0"/>
            <a:t>Al realizar el análisis financiero de la empresa </a:t>
          </a:r>
          <a:r>
            <a:rPr lang="es-ES" sz="1400" dirty="0" err="1" smtClean="0"/>
            <a:t>Ideplast</a:t>
          </a:r>
          <a:r>
            <a:rPr lang="es-ES" sz="1400" dirty="0" smtClean="0"/>
            <a:t> Cía. Ltda., se  identificó que ésta tiene problemas de liquidez, lo cual es consecuencia de la dificultad para recuperar su cartera de ventas a crédito, lo que ha ocasionado que no disponga del suficiente capital de trabajo para poder operar.</a:t>
          </a:r>
          <a:endParaRPr lang="es-EC" sz="1400" dirty="0"/>
        </a:p>
      </dgm:t>
    </dgm:pt>
    <dgm:pt modelId="{73253FFA-83A2-42F5-A039-039FF2601BC8}" type="parTrans" cxnId="{D8FADED0-2916-4D8B-93C3-7CE32AD76093}">
      <dgm:prSet/>
      <dgm:spPr/>
      <dgm:t>
        <a:bodyPr/>
        <a:lstStyle/>
        <a:p>
          <a:endParaRPr lang="es-EC" sz="1400"/>
        </a:p>
      </dgm:t>
    </dgm:pt>
    <dgm:pt modelId="{6CE9B3FE-3995-4A6F-BDA4-13E064886D14}" type="sibTrans" cxnId="{D8FADED0-2916-4D8B-93C3-7CE32AD76093}">
      <dgm:prSet/>
      <dgm:spPr/>
      <dgm:t>
        <a:bodyPr/>
        <a:lstStyle/>
        <a:p>
          <a:endParaRPr lang="es-EC" sz="1400"/>
        </a:p>
      </dgm:t>
    </dgm:pt>
    <dgm:pt modelId="{8908C3FD-C6ED-4E7A-BA7D-60B4C20CA669}">
      <dgm:prSet phldrT="[Text]" custT="1"/>
      <dgm:spPr/>
      <dgm:t>
        <a:bodyPr/>
        <a:lstStyle/>
        <a:p>
          <a:r>
            <a:rPr lang="es-MX" sz="1400" dirty="0" smtClean="0"/>
            <a:t>El valor de la empresa al aplicar el método de flujos de caja descontados aplicando </a:t>
          </a:r>
          <a:r>
            <a:rPr lang="es-ES" sz="1400" dirty="0" smtClean="0"/>
            <a:t>una tasa WACC del 6.38%, </a:t>
          </a:r>
          <a:r>
            <a:rPr lang="es-MX" sz="1400" dirty="0" smtClean="0"/>
            <a:t>asciende a $2.224.256,68; al ser comparada con el método del valor contable que es de $286.491.50, genera una diferencia de $1.937.765,18; lo cual demuestra que al utilizar un método dinámico para la valoración genera una gran ventaja al estimar la valoración de la empresa </a:t>
          </a:r>
          <a:r>
            <a:rPr lang="es-MX" sz="1400" dirty="0" err="1" smtClean="0"/>
            <a:t>Ideplast</a:t>
          </a:r>
          <a:r>
            <a:rPr lang="es-MX" sz="1400" dirty="0" smtClean="0"/>
            <a:t> Cía. Ltda., ya que considera el valor del dinero en el tiempo y la capacidad que esta tiene de generar flujos en el futuro.</a:t>
          </a:r>
          <a:endParaRPr lang="es-EC" sz="1400" dirty="0"/>
        </a:p>
      </dgm:t>
    </dgm:pt>
    <dgm:pt modelId="{9B71246F-D953-40CE-8E95-47F114FC9240}" type="parTrans" cxnId="{A1E56DE2-A8E3-4DBC-BC48-587F038A3FE4}">
      <dgm:prSet/>
      <dgm:spPr/>
      <dgm:t>
        <a:bodyPr/>
        <a:lstStyle/>
        <a:p>
          <a:endParaRPr lang="es-EC" sz="1400"/>
        </a:p>
      </dgm:t>
    </dgm:pt>
    <dgm:pt modelId="{D277E4DF-EEF6-483C-A705-7A4D4AC82D3D}" type="sibTrans" cxnId="{A1E56DE2-A8E3-4DBC-BC48-587F038A3FE4}">
      <dgm:prSet/>
      <dgm:spPr/>
      <dgm:t>
        <a:bodyPr/>
        <a:lstStyle/>
        <a:p>
          <a:endParaRPr lang="es-EC" sz="1400"/>
        </a:p>
      </dgm:t>
    </dgm:pt>
    <dgm:pt modelId="{67066A19-68F6-4FAE-AD8B-004DFCD7F980}">
      <dgm:prSet phldrT="[Text]" custT="1"/>
      <dgm:spPr/>
      <dgm:t>
        <a:bodyPr/>
        <a:lstStyle/>
        <a:p>
          <a:r>
            <a:rPr lang="es-ES" sz="1400" dirty="0" smtClean="0"/>
            <a:t>El análisis de sensibilidad aplicado al modelo de valoración de la empresa </a:t>
          </a:r>
          <a:r>
            <a:rPr lang="es-ES" sz="1400" dirty="0" err="1" smtClean="0"/>
            <a:t>Ideplast</a:t>
          </a:r>
          <a:r>
            <a:rPr lang="es-ES" sz="1400" dirty="0" smtClean="0"/>
            <a:t> Cía. Ltda. mostró que al considerar una tasa de crecimiento proyectada de la  industria plástica del 8%, en un escenario optimista, el valor global de la empresa se incrementa en 29.20%, mientras que al aplicar una tasa de crecimiento proyectada del 2%, considerando un escenario pesimista, el valor global de la empresa disminuye en 15.99%.</a:t>
          </a:r>
          <a:endParaRPr lang="es-EC" sz="1400" dirty="0"/>
        </a:p>
      </dgm:t>
    </dgm:pt>
    <dgm:pt modelId="{FDF655B2-7B80-4A89-9A5B-C40D6678DAD9}" type="parTrans" cxnId="{5E8EAF64-7DC5-40BD-BA34-A8FAA07CE512}">
      <dgm:prSet/>
      <dgm:spPr/>
      <dgm:t>
        <a:bodyPr/>
        <a:lstStyle/>
        <a:p>
          <a:endParaRPr lang="es-EC" sz="1400"/>
        </a:p>
      </dgm:t>
    </dgm:pt>
    <dgm:pt modelId="{C3626FD0-5E32-4D5B-80EF-41B60265306B}" type="sibTrans" cxnId="{5E8EAF64-7DC5-40BD-BA34-A8FAA07CE512}">
      <dgm:prSet/>
      <dgm:spPr/>
      <dgm:t>
        <a:bodyPr/>
        <a:lstStyle/>
        <a:p>
          <a:endParaRPr lang="es-EC" sz="1400"/>
        </a:p>
      </dgm:t>
    </dgm:pt>
    <dgm:pt modelId="{9FD913FD-4FFF-4BDC-B111-42B2C186B534}">
      <dgm:prSet phldrT="[Text]" custT="1"/>
      <dgm:spPr/>
      <dgm:t>
        <a:bodyPr/>
        <a:lstStyle/>
        <a:p>
          <a:endParaRPr lang="es-EC" sz="1400" dirty="0"/>
        </a:p>
      </dgm:t>
    </dgm:pt>
    <dgm:pt modelId="{BB72A9C5-246D-4DBC-A445-2A1864DF7F54}" type="parTrans" cxnId="{A566D700-7D1A-4D1F-990E-8E6918031DF2}">
      <dgm:prSet/>
      <dgm:spPr/>
      <dgm:t>
        <a:bodyPr/>
        <a:lstStyle/>
        <a:p>
          <a:endParaRPr lang="es-EC" sz="1400"/>
        </a:p>
      </dgm:t>
    </dgm:pt>
    <dgm:pt modelId="{C181148F-501D-4F3C-94B0-9C446690BE27}" type="sibTrans" cxnId="{A566D700-7D1A-4D1F-990E-8E6918031DF2}">
      <dgm:prSet/>
      <dgm:spPr/>
      <dgm:t>
        <a:bodyPr/>
        <a:lstStyle/>
        <a:p>
          <a:endParaRPr lang="es-EC" sz="1400"/>
        </a:p>
      </dgm:t>
    </dgm:pt>
    <dgm:pt modelId="{B9BEEA85-3C8B-4CDC-A87B-2C52FDEE8CF0}">
      <dgm:prSet phldrT="[Text]" custT="1"/>
      <dgm:spPr/>
      <dgm:t>
        <a:bodyPr/>
        <a:lstStyle/>
        <a:p>
          <a:endParaRPr lang="es-EC" sz="1400" dirty="0"/>
        </a:p>
      </dgm:t>
    </dgm:pt>
    <dgm:pt modelId="{53FD76F3-4BA4-4CB3-9A79-CCAA423B4087}" type="parTrans" cxnId="{02C1DFFA-12FF-4893-9EBF-1736583681AD}">
      <dgm:prSet/>
      <dgm:spPr/>
      <dgm:t>
        <a:bodyPr/>
        <a:lstStyle/>
        <a:p>
          <a:endParaRPr lang="es-EC" sz="1400"/>
        </a:p>
      </dgm:t>
    </dgm:pt>
    <dgm:pt modelId="{A9C10631-2E91-4136-8F15-F93816F12FFF}" type="sibTrans" cxnId="{02C1DFFA-12FF-4893-9EBF-1736583681AD}">
      <dgm:prSet/>
      <dgm:spPr/>
      <dgm:t>
        <a:bodyPr/>
        <a:lstStyle/>
        <a:p>
          <a:endParaRPr lang="es-EC" sz="1400"/>
        </a:p>
      </dgm:t>
    </dgm:pt>
    <dgm:pt modelId="{69DB88C5-7D66-4DA9-ABD0-0E353771D1C7}">
      <dgm:prSet phldrT="[Text]" custT="1"/>
      <dgm:spPr/>
      <dgm:t>
        <a:bodyPr/>
        <a:lstStyle/>
        <a:p>
          <a:endParaRPr lang="es-EC" sz="1400" dirty="0"/>
        </a:p>
      </dgm:t>
    </dgm:pt>
    <dgm:pt modelId="{8D5D0E7A-D862-466B-9A67-20F254D914E9}" type="parTrans" cxnId="{8923E712-DBBE-474F-9678-6F824826E050}">
      <dgm:prSet/>
      <dgm:spPr/>
      <dgm:t>
        <a:bodyPr/>
        <a:lstStyle/>
        <a:p>
          <a:endParaRPr lang="es-EC" sz="1400"/>
        </a:p>
      </dgm:t>
    </dgm:pt>
    <dgm:pt modelId="{9649D24A-47CB-44E1-9F67-28FF707C2D37}" type="sibTrans" cxnId="{8923E712-DBBE-474F-9678-6F824826E050}">
      <dgm:prSet/>
      <dgm:spPr/>
      <dgm:t>
        <a:bodyPr/>
        <a:lstStyle/>
        <a:p>
          <a:endParaRPr lang="es-EC" sz="1400"/>
        </a:p>
      </dgm:t>
    </dgm:pt>
    <dgm:pt modelId="{922A3071-67CE-4450-BF32-DE16C3DA2561}">
      <dgm:prSet phldrT="[Text]" custT="1"/>
      <dgm:spPr/>
      <dgm:t>
        <a:bodyPr/>
        <a:lstStyle/>
        <a:p>
          <a:endParaRPr lang="es-EC" sz="1400" dirty="0"/>
        </a:p>
      </dgm:t>
    </dgm:pt>
    <dgm:pt modelId="{B0D28DB0-D0F3-4F72-A008-26A9D1E5A718}" type="parTrans" cxnId="{D60BB504-C1CC-4056-85AB-1E0F65A47EC0}">
      <dgm:prSet/>
      <dgm:spPr/>
      <dgm:t>
        <a:bodyPr/>
        <a:lstStyle/>
        <a:p>
          <a:endParaRPr lang="es-EC"/>
        </a:p>
      </dgm:t>
    </dgm:pt>
    <dgm:pt modelId="{D4F64CA9-6C90-4A03-9190-17CF2473E784}" type="sibTrans" cxnId="{D60BB504-C1CC-4056-85AB-1E0F65A47EC0}">
      <dgm:prSet/>
      <dgm:spPr/>
      <dgm:t>
        <a:bodyPr/>
        <a:lstStyle/>
        <a:p>
          <a:endParaRPr lang="es-EC"/>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custScaleY="110946">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custScaleY="131438">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custScaleY="125428">
        <dgm:presLayoutVars>
          <dgm:bulletEnabled val="1"/>
        </dgm:presLayoutVars>
      </dgm:prSet>
      <dgm:spPr/>
      <dgm:t>
        <a:bodyPr/>
        <a:lstStyle/>
        <a:p>
          <a:endParaRPr lang="es-EC"/>
        </a:p>
      </dgm:t>
    </dgm:pt>
  </dgm:ptLst>
  <dgm:cxnLst>
    <dgm:cxn modelId="{02C1DFFA-12FF-4893-9EBF-1736583681AD}" srcId="{E420EE0B-552D-4485-864E-54AC98393CC7}" destId="{B9BEEA85-3C8B-4CDC-A87B-2C52FDEE8CF0}" srcOrd="1" destOrd="0" parTransId="{53FD76F3-4BA4-4CB3-9A79-CCAA423B4087}" sibTransId="{A9C10631-2E91-4136-8F15-F93816F12FFF}"/>
    <dgm:cxn modelId="{FA3AC1B4-FA8E-446C-A968-2C9241E73471}" type="presOf" srcId="{922A3071-67CE-4450-BF32-DE16C3DA2561}" destId="{A08A9D23-53C1-4951-B6C9-77E08D03DDE1}" srcOrd="0" destOrd="1" presId="urn:microsoft.com/office/officeart/2005/8/layout/chevron2"/>
    <dgm:cxn modelId="{DEF15FC1-E42C-494F-8D45-B7CF77BA9549}" type="presOf" srcId="{FB7C26A3-84D4-4C9D-8CDA-E7BC97E462E3}" destId="{E9795526-2B06-415E-8855-A3A16CDF4D1A}"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95FE75B4-99DC-46EB-81E3-C962DF34B6D5}" type="presOf" srcId="{69DB88C5-7D66-4DA9-ABD0-0E353771D1C7}" destId="{4510BF24-7A0B-4AA6-B292-71585ED4CE9D}" srcOrd="0" destOrd="0" presId="urn:microsoft.com/office/officeart/2005/8/layout/chevron2"/>
    <dgm:cxn modelId="{652C40BA-401E-4F5F-BD0B-321F84EA2DE4}" type="presOf" srcId="{9FD913FD-4FFF-4BDC-B111-42B2C186B534}" destId="{0312AB9C-969E-445D-A56E-8E939333F795}" srcOrd="0" destOrd="0" presId="urn:microsoft.com/office/officeart/2005/8/layout/chevron2"/>
    <dgm:cxn modelId="{B8B85096-6E55-4171-8EBD-E6B8307AC93E}" type="presOf" srcId="{E420EE0B-552D-4485-864E-54AC98393CC7}" destId="{4216124D-69BF-4FBF-B4D6-51D1C990115E}"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D60BB504-C1CC-4056-85AB-1E0F65A47EC0}" srcId="{69DB88C5-7D66-4DA9-ABD0-0E353771D1C7}" destId="{922A3071-67CE-4450-BF32-DE16C3DA2561}" srcOrd="1" destOrd="0" parTransId="{B0D28DB0-D0F3-4F72-A008-26A9D1E5A718}" sibTransId="{D4F64CA9-6C90-4A03-9190-17CF2473E784}"/>
    <dgm:cxn modelId="{B156DC03-2A81-463F-94B9-E557F8C8382D}" type="presOf" srcId="{B9BEEA85-3C8B-4CDC-A87B-2C52FDEE8CF0}" destId="{4842EACF-3FB9-4951-AB08-4B65517D2731}" srcOrd="0" destOrd="0" presId="urn:microsoft.com/office/officeart/2005/8/layout/chevron2"/>
    <dgm:cxn modelId="{5E8EAF64-7DC5-40BD-BA34-A8FAA07CE512}" srcId="{69DB88C5-7D66-4DA9-ABD0-0E353771D1C7}" destId="{67066A19-68F6-4FAE-AD8B-004DFCD7F980}" srcOrd="0" destOrd="0" parTransId="{FDF655B2-7B80-4A89-9A5B-C40D6678DAD9}" sibTransId="{C3626FD0-5E32-4D5B-80EF-41B60265306B}"/>
    <dgm:cxn modelId="{4F316FB6-8323-4989-B4F5-B90C87FCC524}" type="presOf" srcId="{8908C3FD-C6ED-4E7A-BA7D-60B4C20CA669}" destId="{881AE064-2525-49FB-86DC-23F2FADCC123}" srcOrd="0" destOrd="0" presId="urn:microsoft.com/office/officeart/2005/8/layout/chevron2"/>
    <dgm:cxn modelId="{2E6F942E-A423-4CCF-A401-711E09C39881}" type="presOf" srcId="{67066A19-68F6-4FAE-AD8B-004DFCD7F980}" destId="{A08A9D23-53C1-4951-B6C9-77E08D03DDE1}" srcOrd="0" destOrd="0" presId="urn:microsoft.com/office/officeart/2005/8/layout/chevron2"/>
    <dgm:cxn modelId="{01E72C10-22DC-4F92-95B3-F74E12A50F79}" type="presParOf" srcId="{4216124D-69BF-4FBF-B4D6-51D1C990115E}" destId="{E5D83A33-F8A5-4EFD-AB4C-ACEB1808BB53}" srcOrd="0" destOrd="0" presId="urn:microsoft.com/office/officeart/2005/8/layout/chevron2"/>
    <dgm:cxn modelId="{F660F6DE-39C2-4FA2-A0FB-C5C9595F8068}" type="presParOf" srcId="{E5D83A33-F8A5-4EFD-AB4C-ACEB1808BB53}" destId="{0312AB9C-969E-445D-A56E-8E939333F795}" srcOrd="0" destOrd="0" presId="urn:microsoft.com/office/officeart/2005/8/layout/chevron2"/>
    <dgm:cxn modelId="{64D3AD6C-BB3E-4E2C-9187-A3683FD5225E}" type="presParOf" srcId="{E5D83A33-F8A5-4EFD-AB4C-ACEB1808BB53}" destId="{E9795526-2B06-415E-8855-A3A16CDF4D1A}" srcOrd="1" destOrd="0" presId="urn:microsoft.com/office/officeart/2005/8/layout/chevron2"/>
    <dgm:cxn modelId="{8A4C8EF7-343D-45AD-B91B-9CA1D0BD7B9F}" type="presParOf" srcId="{4216124D-69BF-4FBF-B4D6-51D1C990115E}" destId="{62A85621-FEC1-48F5-91F6-3F12A074A939}" srcOrd="1" destOrd="0" presId="urn:microsoft.com/office/officeart/2005/8/layout/chevron2"/>
    <dgm:cxn modelId="{55B5CF70-5818-448C-A050-1265C36EE5B1}" type="presParOf" srcId="{4216124D-69BF-4FBF-B4D6-51D1C990115E}" destId="{DA274087-2466-4646-B538-7C0ADA57616A}" srcOrd="2" destOrd="0" presId="urn:microsoft.com/office/officeart/2005/8/layout/chevron2"/>
    <dgm:cxn modelId="{296B987C-B87D-410A-BFBB-2028B21DC0B4}" type="presParOf" srcId="{DA274087-2466-4646-B538-7C0ADA57616A}" destId="{4842EACF-3FB9-4951-AB08-4B65517D2731}" srcOrd="0" destOrd="0" presId="urn:microsoft.com/office/officeart/2005/8/layout/chevron2"/>
    <dgm:cxn modelId="{8D464C0A-B0D1-4677-A900-C65A65A61B1D}" type="presParOf" srcId="{DA274087-2466-4646-B538-7C0ADA57616A}" destId="{881AE064-2525-49FB-86DC-23F2FADCC123}" srcOrd="1" destOrd="0" presId="urn:microsoft.com/office/officeart/2005/8/layout/chevron2"/>
    <dgm:cxn modelId="{AD91934F-68EB-4AF2-AAAF-1CFB2FE1BCEF}" type="presParOf" srcId="{4216124D-69BF-4FBF-B4D6-51D1C990115E}" destId="{7A2B1746-0017-46B0-A237-E6A0B8B6515F}" srcOrd="3" destOrd="0" presId="urn:microsoft.com/office/officeart/2005/8/layout/chevron2"/>
    <dgm:cxn modelId="{A31D6C84-4455-45E8-9174-631B8AC18925}" type="presParOf" srcId="{4216124D-69BF-4FBF-B4D6-51D1C990115E}" destId="{207B4576-8DA0-4F04-8A2D-D4B931162635}" srcOrd="4" destOrd="0" presId="urn:microsoft.com/office/officeart/2005/8/layout/chevron2"/>
    <dgm:cxn modelId="{2E7D76EE-62F5-4AEE-AC31-2CD03B438174}" type="presParOf" srcId="{207B4576-8DA0-4F04-8A2D-D4B931162635}" destId="{4510BF24-7A0B-4AA6-B292-71585ED4CE9D}" srcOrd="0" destOrd="0" presId="urn:microsoft.com/office/officeart/2005/8/layout/chevron2"/>
    <dgm:cxn modelId="{45809DCF-FFC8-4853-8998-5642E475BEE3}"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6416-DE71-44D2-92D5-C425C50FA6E1}">
      <dsp:nvSpPr>
        <dsp:cNvPr id="0" name=""/>
        <dsp:cNvSpPr/>
      </dsp:nvSpPr>
      <dsp:spPr>
        <a:xfrm rot="5400000">
          <a:off x="-594185" y="594185"/>
          <a:ext cx="3961234" cy="2772863"/>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es-MX" sz="6500" kern="1200"/>
        </a:p>
      </dsp:txBody>
      <dsp:txXfrm rot="-5400000">
        <a:off x="1" y="1386432"/>
        <a:ext cx="2772863" cy="1188371"/>
      </dsp:txXfrm>
    </dsp:sp>
    <dsp:sp modelId="{B7AC0635-6ED0-4645-8517-0A1D1A5FE0A9}">
      <dsp:nvSpPr>
        <dsp:cNvPr id="0" name=""/>
        <dsp:cNvSpPr/>
      </dsp:nvSpPr>
      <dsp:spPr>
        <a:xfrm rot="5400000">
          <a:off x="3575630" y="-802767"/>
          <a:ext cx="2574802" cy="4180336"/>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just" defTabSz="1200150" rtl="0">
            <a:lnSpc>
              <a:spcPct val="90000"/>
            </a:lnSpc>
            <a:spcBef>
              <a:spcPct val="0"/>
            </a:spcBef>
            <a:spcAft>
              <a:spcPct val="15000"/>
            </a:spcAft>
            <a:buChar char="••"/>
          </a:pPr>
          <a:r>
            <a:rPr lang="es-EC" sz="2700" kern="1200" dirty="0" smtClean="0"/>
            <a:t>Realizar la valoración de la empresa </a:t>
          </a:r>
          <a:r>
            <a:rPr lang="es-EC" sz="2700" kern="1200" dirty="0" err="1" smtClean="0"/>
            <a:t>Ideplast</a:t>
          </a:r>
          <a:r>
            <a:rPr lang="es-EC" sz="2700" kern="1200" dirty="0" smtClean="0"/>
            <a:t> Cía. Ltda.; a través del método de flujo de caja descontado.</a:t>
          </a:r>
          <a:endParaRPr lang="es-MX" sz="2700" kern="1200" dirty="0"/>
        </a:p>
      </dsp:txBody>
      <dsp:txXfrm rot="-5400000">
        <a:off x="2772864" y="125690"/>
        <a:ext cx="4054645" cy="23234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CF2D1-2D47-4262-B64D-F3E5C48A6BA6}" type="datetimeFigureOut">
              <a:rPr lang="es-MX" smtClean="0"/>
              <a:pPr/>
              <a:t>24/02/2016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2A7266-4529-4531-99F6-00C89DAAEE90}" type="slidenum">
              <a:rPr lang="es-MX" smtClean="0"/>
              <a:pPr/>
              <a:t>‹Nº›</a:t>
            </a:fld>
            <a:endParaRPr lang="es-MX"/>
          </a:p>
        </p:txBody>
      </p:sp>
    </p:spTree>
    <p:extLst>
      <p:ext uri="{BB962C8B-B14F-4D97-AF65-F5344CB8AC3E}">
        <p14:creationId xmlns:p14="http://schemas.microsoft.com/office/powerpoint/2010/main" val="343342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1620CA8D-43EB-4DCD-95FE-30AEC99D759E}" type="datetimeFigureOut">
              <a:rPr lang="es-MX" smtClean="0"/>
              <a:pPr/>
              <a:t>24/02/2016</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0791474B-6AAC-412C-AC7E-01377A9BCA52}"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20CA8D-43EB-4DCD-95FE-30AEC99D759E}" type="datetimeFigureOut">
              <a:rPr lang="es-MX" smtClean="0"/>
              <a:pPr/>
              <a:t>24/02/2016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791474B-6AAC-412C-AC7E-01377A9BCA5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20CA8D-43EB-4DCD-95FE-30AEC99D759E}" type="datetimeFigureOut">
              <a:rPr lang="es-MX" smtClean="0"/>
              <a:pPr/>
              <a:t>24/02/2016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791474B-6AAC-412C-AC7E-01377A9BCA5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620CA8D-43EB-4DCD-95FE-30AEC99D759E}" type="datetimeFigureOut">
              <a:rPr lang="es-MX" smtClean="0"/>
              <a:pPr/>
              <a:t>24/02/2016</a:t>
            </a:fld>
            <a:endParaRPr lang="es-MX"/>
          </a:p>
        </p:txBody>
      </p:sp>
      <p:sp>
        <p:nvSpPr>
          <p:cNvPr id="9" name="8 Marcador de número de diapositiva"/>
          <p:cNvSpPr>
            <a:spLocks noGrp="1"/>
          </p:cNvSpPr>
          <p:nvPr>
            <p:ph type="sldNum" sz="quarter" idx="15"/>
          </p:nvPr>
        </p:nvSpPr>
        <p:spPr/>
        <p:txBody>
          <a:bodyPr rtlCol="0"/>
          <a:lstStyle/>
          <a:p>
            <a:fld id="{0791474B-6AAC-412C-AC7E-01377A9BCA52}"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1620CA8D-43EB-4DCD-95FE-30AEC99D759E}" type="datetimeFigureOut">
              <a:rPr lang="es-MX" smtClean="0"/>
              <a:pPr/>
              <a:t>24/02/2016</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791474B-6AAC-412C-AC7E-01377A9BCA52}"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620CA8D-43EB-4DCD-95FE-30AEC99D759E}" type="datetimeFigureOut">
              <a:rPr lang="es-MX" smtClean="0"/>
              <a:pPr/>
              <a:t>24/02/2016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791474B-6AAC-412C-AC7E-01377A9BCA52}"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620CA8D-43EB-4DCD-95FE-30AEC99D759E}" type="datetimeFigureOut">
              <a:rPr lang="es-MX" smtClean="0"/>
              <a:pPr/>
              <a:t>24/02/2016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791474B-6AAC-412C-AC7E-01377A9BCA52}"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620CA8D-43EB-4DCD-95FE-30AEC99D759E}" type="datetimeFigureOut">
              <a:rPr lang="es-MX" smtClean="0"/>
              <a:pPr/>
              <a:t>24/02/2016</a:t>
            </a:fld>
            <a:endParaRPr lang="es-MX"/>
          </a:p>
        </p:txBody>
      </p:sp>
      <p:sp>
        <p:nvSpPr>
          <p:cNvPr id="7" name="6 Marcador de número de diapositiva"/>
          <p:cNvSpPr>
            <a:spLocks noGrp="1"/>
          </p:cNvSpPr>
          <p:nvPr>
            <p:ph type="sldNum" sz="quarter" idx="11"/>
          </p:nvPr>
        </p:nvSpPr>
        <p:spPr/>
        <p:txBody>
          <a:bodyPr rtlCol="0"/>
          <a:lstStyle/>
          <a:p>
            <a:fld id="{0791474B-6AAC-412C-AC7E-01377A9BCA52}"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20CA8D-43EB-4DCD-95FE-30AEC99D759E}" type="datetimeFigureOut">
              <a:rPr lang="es-MX" smtClean="0"/>
              <a:pPr/>
              <a:t>24/02/2016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791474B-6AAC-412C-AC7E-01377A9BCA5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1620CA8D-43EB-4DCD-95FE-30AEC99D759E}" type="datetimeFigureOut">
              <a:rPr lang="es-MX" smtClean="0"/>
              <a:pPr/>
              <a:t>24/02/2016</a:t>
            </a:fld>
            <a:endParaRPr lang="es-MX"/>
          </a:p>
        </p:txBody>
      </p:sp>
      <p:sp>
        <p:nvSpPr>
          <p:cNvPr id="22" name="21 Marcador de número de diapositiva"/>
          <p:cNvSpPr>
            <a:spLocks noGrp="1"/>
          </p:cNvSpPr>
          <p:nvPr>
            <p:ph type="sldNum" sz="quarter" idx="15"/>
          </p:nvPr>
        </p:nvSpPr>
        <p:spPr/>
        <p:txBody>
          <a:bodyPr rtlCol="0"/>
          <a:lstStyle/>
          <a:p>
            <a:fld id="{0791474B-6AAC-412C-AC7E-01377A9BCA52}"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620CA8D-43EB-4DCD-95FE-30AEC99D759E}" type="datetimeFigureOut">
              <a:rPr lang="es-MX" smtClean="0"/>
              <a:pPr/>
              <a:t>24/02/2016</a:t>
            </a:fld>
            <a:endParaRPr lang="es-MX"/>
          </a:p>
        </p:txBody>
      </p:sp>
      <p:sp>
        <p:nvSpPr>
          <p:cNvPr id="18" name="17 Marcador de número de diapositiva"/>
          <p:cNvSpPr>
            <a:spLocks noGrp="1"/>
          </p:cNvSpPr>
          <p:nvPr>
            <p:ph type="sldNum" sz="quarter" idx="11"/>
          </p:nvPr>
        </p:nvSpPr>
        <p:spPr/>
        <p:txBody>
          <a:bodyPr rtlCol="0"/>
          <a:lstStyle/>
          <a:p>
            <a:fld id="{0791474B-6AAC-412C-AC7E-01377A9BCA52}"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620CA8D-43EB-4DCD-95FE-30AEC99D759E}" type="datetimeFigureOut">
              <a:rPr lang="es-MX" smtClean="0"/>
              <a:pPr/>
              <a:t>24/02/2016</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791474B-6AAC-412C-AC7E-01377A9BCA5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Modelo%20de%20Valoraci&#243;n%20Ideplast%20Escenario%20Conservador.xlsx" TargetMode="Externa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5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5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6.xml"/><Relationship Id="rId5" Type="http://schemas.openxmlformats.org/officeDocument/2006/relationships/image" Target="../media/image65.emf"/><Relationship Id="rId4" Type="http://schemas.openxmlformats.org/officeDocument/2006/relationships/image" Target="../media/image64.emf"/></Relationships>
</file>

<file path=ppt/slides/_rels/slide6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 Id="rId5" Type="http://schemas.openxmlformats.org/officeDocument/2006/relationships/image" Target="../media/image68.emf"/><Relationship Id="rId4" Type="http://schemas.openxmlformats.org/officeDocument/2006/relationships/image" Target="../media/image67.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0.gif"/><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5.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1331640" y="2276872"/>
            <a:ext cx="7054552" cy="1894362"/>
          </a:xfrm>
        </p:spPr>
        <p:txBody>
          <a:bodyPr>
            <a:normAutofit/>
          </a:bodyPr>
          <a:lstStyle/>
          <a:p>
            <a:pPr algn="ctr"/>
            <a:r>
              <a:rPr lang="es-ES" dirty="0" smtClean="0"/>
              <a:t/>
            </a:r>
            <a:br>
              <a:rPr lang="es-ES" dirty="0" smtClean="0"/>
            </a:br>
            <a:r>
              <a:rPr lang="es-ES" sz="1100" dirty="0" smtClean="0"/>
              <a:t/>
            </a:r>
            <a:br>
              <a:rPr lang="es-ES" sz="1100" dirty="0" smtClean="0"/>
            </a:br>
            <a:endParaRPr lang="es-MX" sz="2700" dirty="0"/>
          </a:p>
        </p:txBody>
      </p:sp>
      <p:sp>
        <p:nvSpPr>
          <p:cNvPr id="3" name="Subtítulo 2"/>
          <p:cNvSpPr>
            <a:spLocks noGrp="1"/>
          </p:cNvSpPr>
          <p:nvPr>
            <p:ph type="subTitle" idx="1"/>
          </p:nvPr>
        </p:nvSpPr>
        <p:spPr>
          <a:xfrm>
            <a:off x="2199040" y="1412776"/>
            <a:ext cx="6172200" cy="2081826"/>
          </a:xfrm>
        </p:spPr>
        <p:txBody>
          <a:bodyPr>
            <a:normAutofit fontScale="25000" lnSpcReduction="20000"/>
          </a:bodyPr>
          <a:lstStyle/>
          <a:p>
            <a:endParaRPr lang="es-EC" sz="7200" dirty="0"/>
          </a:p>
          <a:p>
            <a:pPr algn="ctr"/>
            <a:r>
              <a:rPr lang="es-EC" sz="7200" dirty="0"/>
              <a:t>DEPARTAMENTO  DE CIENCIAS ECONÓMICAS, </a:t>
            </a:r>
          </a:p>
          <a:p>
            <a:pPr algn="ctr"/>
            <a:r>
              <a:rPr lang="es-EC" sz="7200" dirty="0"/>
              <a:t>ADMINISTRATIVAS Y DE COMERCIO</a:t>
            </a:r>
          </a:p>
          <a:p>
            <a:pPr algn="ctr"/>
            <a:endParaRPr lang="es-EC" sz="7200" dirty="0"/>
          </a:p>
          <a:p>
            <a:pPr algn="ctr"/>
            <a:r>
              <a:rPr lang="es-EC" sz="6400" dirty="0"/>
              <a:t>CARRERA DE INGENIERÍA EN FINANZAS Y AUDITORÍA</a:t>
            </a:r>
          </a:p>
          <a:p>
            <a:pPr algn="ctr"/>
            <a:endParaRPr lang="es-EC" sz="6400" dirty="0"/>
          </a:p>
          <a:p>
            <a:pPr algn="ctr"/>
            <a:r>
              <a:rPr lang="es-EC" sz="6400" dirty="0"/>
              <a:t>TRABAJO DE TITULACIÓN, PREVIO A LA OBTENCIÓN DEL TÍTULO DE INGENIERO EN FINANZAS Y AUDITORIA</a:t>
            </a:r>
          </a:p>
          <a:p>
            <a:pPr algn="ctr"/>
            <a:endParaRPr lang="es-EC" sz="6400" dirty="0"/>
          </a:p>
          <a:p>
            <a:pPr algn="ctr"/>
            <a:r>
              <a:rPr lang="es-EC" sz="6400" dirty="0"/>
              <a:t>AUTOR: SAMBACHI CHICAIZA, CATHERIN MARIBEL</a:t>
            </a:r>
          </a:p>
          <a:p>
            <a:pPr algn="ctr"/>
            <a:endParaRPr lang="es-EC" sz="6400" dirty="0"/>
          </a:p>
          <a:p>
            <a:pPr algn="ctr"/>
            <a:r>
              <a:rPr lang="es-EC" sz="6400" dirty="0"/>
              <a:t>TEMA: VALORACIÓN DE LA EMPRESA</a:t>
            </a:r>
          </a:p>
          <a:p>
            <a:pPr algn="ctr"/>
            <a:r>
              <a:rPr lang="es-EC" sz="6400" dirty="0"/>
              <a:t>IDEPLAST CIA. LTDA. A TRAVÉS</a:t>
            </a:r>
          </a:p>
          <a:p>
            <a:pPr algn="ctr"/>
            <a:r>
              <a:rPr lang="es-EC" sz="6400" dirty="0"/>
              <a:t>DEL MÉTODO DE FLUJOS DE CAJA </a:t>
            </a:r>
            <a:r>
              <a:rPr lang="es-EC" sz="6400" dirty="0" smtClean="0"/>
              <a:t>DESCONTADOS</a:t>
            </a:r>
          </a:p>
          <a:p>
            <a:endParaRPr lang="es-EC" sz="6400" dirty="0"/>
          </a:p>
          <a:p>
            <a:pPr algn="ctr"/>
            <a:r>
              <a:rPr lang="es-EC" sz="6400" dirty="0"/>
              <a:t>SANGOLQUÍ, FEBRERO 2016</a:t>
            </a:r>
          </a:p>
          <a:p>
            <a:endParaRPr lang="es-ES" sz="2800" dirty="0" smtClean="0"/>
          </a:p>
        </p:txBody>
      </p:sp>
      <p:pic>
        <p:nvPicPr>
          <p:cNvPr id="4" name="Picture 2" descr="Imágenes integradas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91394"/>
            <a:ext cx="4752730" cy="1308846"/>
          </a:xfrm>
          <a:prstGeom prst="rect">
            <a:avLst/>
          </a:prstGeom>
          <a:noFill/>
          <a:extLst/>
        </p:spPr>
      </p:pic>
    </p:spTree>
    <p:extLst>
      <p:ext uri="{BB962C8B-B14F-4D97-AF65-F5344CB8AC3E}">
        <p14:creationId xmlns:p14="http://schemas.microsoft.com/office/powerpoint/2010/main" val="3953086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Capitulo 2</a:t>
            </a:r>
            <a:endParaRPr lang="es-EC" dirty="0"/>
          </a:p>
        </p:txBody>
      </p:sp>
      <p:sp>
        <p:nvSpPr>
          <p:cNvPr id="3" name="Subtítulo 2"/>
          <p:cNvSpPr>
            <a:spLocks noGrp="1"/>
          </p:cNvSpPr>
          <p:nvPr>
            <p:ph type="subTitle" idx="1"/>
          </p:nvPr>
        </p:nvSpPr>
        <p:spPr/>
        <p:txBody>
          <a:bodyPr/>
          <a:lstStyle/>
          <a:p>
            <a:r>
              <a:rPr lang="es-ES" dirty="0" smtClean="0"/>
              <a:t>DIAGNOSTICO SITUACIONAL DE LA EMPRESA</a:t>
            </a:r>
            <a:endParaRPr lang="es-EC" dirty="0"/>
          </a:p>
        </p:txBody>
      </p:sp>
    </p:spTree>
    <p:extLst>
      <p:ext uri="{BB962C8B-B14F-4D97-AF65-F5344CB8AC3E}">
        <p14:creationId xmlns:p14="http://schemas.microsoft.com/office/powerpoint/2010/main" val="426517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7467600" cy="580926"/>
          </a:xfrm>
        </p:spPr>
        <p:txBody>
          <a:bodyPr/>
          <a:lstStyle/>
          <a:p>
            <a:r>
              <a:rPr lang="es-ES" dirty="0" smtClean="0"/>
              <a:t>MATRIZ FODA</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290520830"/>
              </p:ext>
            </p:extLst>
          </p:nvPr>
        </p:nvGraphicFramePr>
        <p:xfrm>
          <a:off x="683568" y="739463"/>
          <a:ext cx="7467600" cy="6142413"/>
        </p:xfrm>
        <a:graphic>
          <a:graphicData uri="http://schemas.openxmlformats.org/drawingml/2006/table">
            <a:tbl>
              <a:tblPr firstRow="1" firstCol="1" bandRow="1">
                <a:tableStyleId>{68D230F3-CF80-4859-8CE7-A43EE81993B5}</a:tableStyleId>
              </a:tblPr>
              <a:tblGrid>
                <a:gridCol w="3733800"/>
                <a:gridCol w="3733800"/>
              </a:tblGrid>
              <a:tr h="253422">
                <a:tc>
                  <a:txBody>
                    <a:bodyPr/>
                    <a:lstStyle/>
                    <a:p>
                      <a:pPr>
                        <a:lnSpc>
                          <a:spcPct val="107000"/>
                        </a:lnSpc>
                        <a:spcAft>
                          <a:spcPts val="800"/>
                        </a:spcAft>
                      </a:pPr>
                      <a:r>
                        <a:rPr lang="es-EC" sz="1400" dirty="0">
                          <a:effectLst/>
                        </a:rPr>
                        <a:t>Fortalezas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a:lnSpc>
                          <a:spcPct val="107000"/>
                        </a:lnSpc>
                        <a:spcAft>
                          <a:spcPts val="800"/>
                        </a:spcAft>
                      </a:pPr>
                      <a:r>
                        <a:rPr lang="es-EC" sz="1400">
                          <a:effectLst/>
                        </a:rPr>
                        <a:t>Oportunidades</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79810">
                <a:tc>
                  <a:txBody>
                    <a:bodyPr/>
                    <a:lstStyle/>
                    <a:p>
                      <a:pPr marL="342900" lvl="0" indent="-342900">
                        <a:lnSpc>
                          <a:spcPct val="107000"/>
                        </a:lnSpc>
                        <a:spcAft>
                          <a:spcPts val="800"/>
                        </a:spcAft>
                        <a:buFont typeface="Symbol" panose="05050102010706020507" pitchFamily="18" charset="2"/>
                        <a:buChar char=""/>
                        <a:tabLst>
                          <a:tab pos="457200" algn="l"/>
                        </a:tabLst>
                      </a:pPr>
                      <a:r>
                        <a:rPr lang="es-ES" sz="1400" b="0">
                          <a:effectLst/>
                        </a:rPr>
                        <a:t>Productos a precios competitivos en el mercado.</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C" sz="1400" b="0">
                          <a:effectLst/>
                        </a:rPr>
                        <a:t>Disminución de la inflación</a:t>
                      </a:r>
                    </a:p>
                    <a:p>
                      <a:pPr>
                        <a:lnSpc>
                          <a:spcPct val="107000"/>
                        </a:lnSpc>
                        <a:spcAft>
                          <a:spcPts val="800"/>
                        </a:spcAft>
                      </a:pPr>
                      <a:r>
                        <a:rPr lang="es-EC" sz="1400" b="0">
                          <a:effectLst/>
                        </a:rPr>
                        <a:t>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18471">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dirty="0">
                          <a:effectLst/>
                        </a:rPr>
                        <a:t>Atención rápida y eficiente</a:t>
                      </a:r>
                      <a:r>
                        <a:rPr lang="es-ES" sz="1400" b="0" dirty="0">
                          <a:effectLst/>
                        </a:rPr>
                        <a:t> al</a:t>
                      </a:r>
                      <a:r>
                        <a:rPr lang="es-ES_tradnl" sz="1400" b="0" dirty="0">
                          <a:effectLst/>
                        </a:rPr>
                        <a:t> cliente</a:t>
                      </a:r>
                      <a:r>
                        <a:rPr lang="es-ES" sz="1400" b="0" dirty="0">
                          <a:effectLst/>
                        </a:rPr>
                        <a:t>.</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C" sz="1400" b="0">
                          <a:effectLst/>
                        </a:rPr>
                        <a:t>Crecimiento de la economía mundial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253422">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Producto</a:t>
                      </a:r>
                      <a:r>
                        <a:rPr lang="en-US" sz="1400" b="0">
                          <a:effectLst/>
                        </a:rPr>
                        <a:t> de</a:t>
                      </a:r>
                      <a:r>
                        <a:rPr lang="es-ES_tradnl" sz="1400" b="0">
                          <a:effectLst/>
                        </a:rPr>
                        <a:t> calidad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C" sz="1400" b="0" dirty="0">
                          <a:effectLst/>
                        </a:rPr>
                        <a:t>Abarcar nuevos segmentos  de mercado.</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253422">
                <a:tc>
                  <a:txBody>
                    <a:bodyPr/>
                    <a:lstStyle/>
                    <a:p>
                      <a:pPr marL="342900" lvl="0" indent="-342900">
                        <a:lnSpc>
                          <a:spcPct val="107000"/>
                        </a:lnSpc>
                        <a:spcAft>
                          <a:spcPts val="800"/>
                        </a:spcAft>
                        <a:buFont typeface="Symbol" panose="05050102010706020507" pitchFamily="18" charset="2"/>
                        <a:buChar char=""/>
                        <a:tabLst>
                          <a:tab pos="457200" algn="l"/>
                        </a:tabLst>
                      </a:pPr>
                      <a:r>
                        <a:rPr lang="es-SV" sz="1400" b="0">
                          <a:effectLst/>
                        </a:rPr>
                        <a:t>Correcta </a:t>
                      </a:r>
                      <a:r>
                        <a:rPr lang="es-ES_tradnl" sz="1400" b="0">
                          <a:effectLst/>
                        </a:rPr>
                        <a:t>segregación</a:t>
                      </a:r>
                      <a:r>
                        <a:rPr lang="es-ES" sz="1400" b="0">
                          <a:effectLst/>
                        </a:rPr>
                        <a:t> de</a:t>
                      </a:r>
                      <a:r>
                        <a:rPr lang="es-ES_tradnl" sz="1400" b="0">
                          <a:effectLst/>
                        </a:rPr>
                        <a:t> funciones</a:t>
                      </a:r>
                      <a:r>
                        <a:rPr lang="es-ES" sz="1400" b="0">
                          <a:effectLst/>
                        </a:rPr>
                        <a:t>.</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Industria</a:t>
                      </a:r>
                      <a:r>
                        <a:rPr lang="en-US" sz="1400" b="0">
                          <a:effectLst/>
                        </a:rPr>
                        <a:t> en</a:t>
                      </a:r>
                      <a:r>
                        <a:rPr lang="es-ES_tradnl" sz="1400" b="0">
                          <a:effectLst/>
                        </a:rPr>
                        <a:t> crecimiento</a:t>
                      </a:r>
                      <a:r>
                        <a:rPr lang="en-US" sz="1400" b="0">
                          <a:effectLst/>
                        </a:rPr>
                        <a:t>.</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24671">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Costos</a:t>
                      </a:r>
                      <a:r>
                        <a:rPr lang="en-US" sz="1400" b="0">
                          <a:effectLst/>
                        </a:rPr>
                        <a:t> de</a:t>
                      </a:r>
                      <a:r>
                        <a:rPr lang="es-ES_tradnl" sz="1400" b="0">
                          <a:effectLst/>
                        </a:rPr>
                        <a:t> producción competitivos</a:t>
                      </a:r>
                      <a:r>
                        <a:rPr lang="en-US" sz="1400" b="0">
                          <a:effectLst/>
                        </a:rPr>
                        <a:t>.</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Leyes y decretos que benefician a la industria de plásticos.</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253422">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Normas</a:t>
                      </a:r>
                      <a:r>
                        <a:rPr lang="es-ES" sz="1400" b="0">
                          <a:effectLst/>
                        </a:rPr>
                        <a:t> de</a:t>
                      </a:r>
                      <a:r>
                        <a:rPr lang="es-ES_tradnl" sz="1400" b="0">
                          <a:effectLst/>
                        </a:rPr>
                        <a:t> seguridad.</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a:lnSpc>
                          <a:spcPct val="107000"/>
                        </a:lnSpc>
                        <a:spcAft>
                          <a:spcPts val="800"/>
                        </a:spcAft>
                      </a:pPr>
                      <a:r>
                        <a:rPr lang="es-EC" sz="1400" b="0">
                          <a:effectLst/>
                        </a:rPr>
                        <a:t>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253422">
                <a:tc>
                  <a:txBody>
                    <a:bodyPr/>
                    <a:lstStyle/>
                    <a:p>
                      <a:pPr marL="342900" lvl="0" indent="-342900">
                        <a:lnSpc>
                          <a:spcPct val="107000"/>
                        </a:lnSpc>
                        <a:spcAft>
                          <a:spcPts val="800"/>
                        </a:spcAft>
                        <a:buFont typeface="Symbol" panose="05050102010706020507" pitchFamily="18" charset="2"/>
                        <a:buChar char=""/>
                        <a:tabLst>
                          <a:tab pos="457200" algn="l"/>
                        </a:tabLst>
                      </a:pPr>
                      <a:r>
                        <a:rPr lang="es-ES" sz="1400" b="0">
                          <a:effectLst/>
                        </a:rPr>
                        <a:t>Lugar</a:t>
                      </a:r>
                      <a:r>
                        <a:rPr lang="es-ES_tradnl" sz="1400" b="0">
                          <a:effectLst/>
                        </a:rPr>
                        <a:t> de trabajo amplio.</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a:lnSpc>
                          <a:spcPct val="107000"/>
                        </a:lnSpc>
                        <a:spcAft>
                          <a:spcPts val="800"/>
                        </a:spcAft>
                      </a:pPr>
                      <a:r>
                        <a:rPr lang="es-EC" sz="1400" b="0">
                          <a:effectLst/>
                        </a:rPr>
                        <a:t>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18471">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Eficiente sistema contable</a:t>
                      </a:r>
                      <a:r>
                        <a:rPr lang="es-ES" sz="1400" b="0">
                          <a:effectLst/>
                        </a:rPr>
                        <a:t> y </a:t>
                      </a:r>
                      <a:r>
                        <a:rPr lang="es-ES_tradnl" sz="1400" b="0">
                          <a:effectLst/>
                        </a:rPr>
                        <a:t>de facturación.</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a:lnSpc>
                          <a:spcPct val="107000"/>
                        </a:lnSpc>
                        <a:spcAft>
                          <a:spcPts val="800"/>
                        </a:spcAft>
                      </a:pPr>
                      <a:r>
                        <a:rPr lang="es-EC" sz="1400" b="0">
                          <a:effectLst/>
                        </a:rPr>
                        <a:t>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253422">
                <a:tc>
                  <a:txBody>
                    <a:bodyPr/>
                    <a:lstStyle/>
                    <a:p>
                      <a:pPr>
                        <a:lnSpc>
                          <a:spcPct val="107000"/>
                        </a:lnSpc>
                        <a:spcAft>
                          <a:spcPts val="800"/>
                        </a:spcAft>
                      </a:pPr>
                      <a:r>
                        <a:rPr lang="es-ES" sz="1400" b="1">
                          <a:effectLst/>
                        </a:rPr>
                        <a:t>Debilidades</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a:lnSpc>
                          <a:spcPct val="107000"/>
                        </a:lnSpc>
                        <a:spcAft>
                          <a:spcPts val="800"/>
                        </a:spcAft>
                      </a:pPr>
                      <a:r>
                        <a:rPr lang="es-ES" sz="1400" b="1" dirty="0">
                          <a:effectLst/>
                        </a:rPr>
                        <a:t>Amenazas</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24671">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Maquinaria insuficiente y obsoleta.</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S" sz="1400" b="0" dirty="0">
                          <a:effectLst/>
                        </a:rPr>
                        <a:t>Elevados aranceles por importación de materia prima.</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24671">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Los ciclos de producción extensos.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S" sz="1400" b="0">
                          <a:effectLst/>
                        </a:rPr>
                        <a:t>Economía dependiente de los precios del petróleo.</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24671">
                <a:tc>
                  <a:txBody>
                    <a:bodyPr/>
                    <a:lstStyle/>
                    <a:p>
                      <a:pPr marL="342900" lvl="0" indent="-342900">
                        <a:lnSpc>
                          <a:spcPct val="107000"/>
                        </a:lnSpc>
                        <a:spcAft>
                          <a:spcPts val="800"/>
                        </a:spcAft>
                        <a:buFont typeface="Symbol" panose="05050102010706020507" pitchFamily="18" charset="2"/>
                        <a:buChar char=""/>
                        <a:tabLst>
                          <a:tab pos="457200" algn="l"/>
                        </a:tabLst>
                      </a:pPr>
                      <a:r>
                        <a:rPr lang="es-ES_tradnl" sz="1400" b="0">
                          <a:effectLst/>
                        </a:rPr>
                        <a:t>No cuenta con un equipo de marketing. </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S" sz="1400" b="0">
                          <a:effectLst/>
                        </a:rPr>
                        <a:t>Alto costo del crédito para financiar bienes de capital.</a:t>
                      </a:r>
                      <a:endParaRPr lang="es-EC" sz="1400" b="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r h="524671">
                <a:tc>
                  <a:txBody>
                    <a:bodyPr/>
                    <a:lstStyle/>
                    <a:p>
                      <a:pPr marL="342900" lvl="0" indent="-342900">
                        <a:lnSpc>
                          <a:spcPct val="107000"/>
                        </a:lnSpc>
                        <a:spcAft>
                          <a:spcPts val="800"/>
                        </a:spcAft>
                        <a:buFont typeface="Symbol" panose="05050102010706020507" pitchFamily="18" charset="2"/>
                        <a:buChar char=""/>
                        <a:tabLst>
                          <a:tab pos="457200" algn="l"/>
                        </a:tabLst>
                      </a:pPr>
                      <a:r>
                        <a:rPr lang="es-ES" sz="1400" b="0" dirty="0">
                          <a:effectLst/>
                        </a:rPr>
                        <a:t>No</a:t>
                      </a:r>
                      <a:r>
                        <a:rPr lang="es-ES_tradnl" sz="1400" b="0" dirty="0">
                          <a:effectLst/>
                        </a:rPr>
                        <a:t> está acreditada en normas</a:t>
                      </a:r>
                      <a:r>
                        <a:rPr lang="es-ES" sz="1400" b="0" dirty="0">
                          <a:effectLst/>
                        </a:rPr>
                        <a:t> de</a:t>
                      </a:r>
                      <a:r>
                        <a:rPr lang="es-ES_tradnl" sz="1400" b="0" dirty="0">
                          <a:effectLst/>
                        </a:rPr>
                        <a:t> calidad</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c>
                  <a:txBody>
                    <a:bodyPr/>
                    <a:lstStyle/>
                    <a:p>
                      <a:pPr marL="342900" lvl="0" indent="-342900">
                        <a:lnSpc>
                          <a:spcPct val="107000"/>
                        </a:lnSpc>
                        <a:spcAft>
                          <a:spcPts val="800"/>
                        </a:spcAft>
                        <a:buFont typeface="Symbol" panose="05050102010706020507" pitchFamily="18" charset="2"/>
                        <a:buChar char=""/>
                        <a:tabLst>
                          <a:tab pos="457200" algn="l"/>
                        </a:tabLst>
                      </a:pPr>
                      <a:r>
                        <a:rPr lang="es-ES" sz="1400" b="0" dirty="0">
                          <a:effectLst/>
                        </a:rPr>
                        <a:t>Desarrollo de tendencias ecológicas para posicionarse como productos sustitutos.</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9227" marB="0"/>
                </a:tc>
              </a:tr>
            </a:tbl>
          </a:graphicData>
        </a:graphic>
      </p:graphicFrame>
    </p:spTree>
    <p:extLst>
      <p:ext uri="{BB962C8B-B14F-4D97-AF65-F5344CB8AC3E}">
        <p14:creationId xmlns:p14="http://schemas.microsoft.com/office/powerpoint/2010/main" val="303312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990098391"/>
              </p:ext>
            </p:extLst>
          </p:nvPr>
        </p:nvGraphicFramePr>
        <p:xfrm>
          <a:off x="510041" y="1052736"/>
          <a:ext cx="7992888" cy="5498995"/>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a:spLocks noGrp="1"/>
          </p:cNvSpPr>
          <p:nvPr>
            <p:ph type="title"/>
          </p:nvPr>
        </p:nvSpPr>
        <p:spPr>
          <a:xfrm>
            <a:off x="539552" y="116632"/>
            <a:ext cx="7467600" cy="724942"/>
          </a:xfrm>
        </p:spPr>
        <p:txBody>
          <a:bodyPr/>
          <a:lstStyle/>
          <a:p>
            <a:r>
              <a:rPr lang="es-ES" dirty="0" smtClean="0"/>
              <a:t>ANALISIS FINANCIERO </a:t>
            </a:r>
            <a:endParaRPr lang="es-EC" dirty="0"/>
          </a:p>
        </p:txBody>
      </p:sp>
    </p:spTree>
    <p:extLst>
      <p:ext uri="{BB962C8B-B14F-4D97-AF65-F5344CB8AC3E}">
        <p14:creationId xmlns:p14="http://schemas.microsoft.com/office/powerpoint/2010/main" val="3555962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467600" cy="796950"/>
          </a:xfrm>
        </p:spPr>
        <p:txBody>
          <a:bodyPr>
            <a:normAutofit fontScale="90000"/>
          </a:bodyPr>
          <a:lstStyle/>
          <a:p>
            <a:r>
              <a:rPr lang="es-ES" dirty="0" smtClean="0"/>
              <a:t>ANALISIS HORIZONTAL Y VERTICAL ACTIVO CORRIENTE</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833648134"/>
              </p:ext>
            </p:extLst>
          </p:nvPr>
        </p:nvGraphicFramePr>
        <p:xfrm>
          <a:off x="168896" y="1484784"/>
          <a:ext cx="8352928" cy="4125633"/>
        </p:xfrm>
        <a:graphic>
          <a:graphicData uri="http://schemas.openxmlformats.org/drawingml/2006/table">
            <a:tbl>
              <a:tblPr>
                <a:tableStyleId>{16D9F66E-5EB9-4882-86FB-DCBF35E3C3E4}</a:tableStyleId>
              </a:tblPr>
              <a:tblGrid>
                <a:gridCol w="2160239"/>
                <a:gridCol w="1224136"/>
                <a:gridCol w="576064"/>
                <a:gridCol w="1487123"/>
                <a:gridCol w="619936"/>
                <a:gridCol w="1133302"/>
                <a:gridCol w="1152128"/>
              </a:tblGrid>
              <a:tr h="212103">
                <a:tc>
                  <a:txBody>
                    <a:bodyPr/>
                    <a:lstStyle/>
                    <a:p>
                      <a:pPr algn="l" fontAlgn="b"/>
                      <a:r>
                        <a:rPr lang="es-EC" sz="1600" b="1" u="none" strike="noStrike" dirty="0">
                          <a:solidFill>
                            <a:schemeClr val="tx1"/>
                          </a:solidFill>
                          <a:effectLst/>
                        </a:rPr>
                        <a:t> </a:t>
                      </a:r>
                      <a:endParaRPr lang="es-EC" sz="1600" b="1" i="0" u="none" strike="noStrike" dirty="0">
                        <a:solidFill>
                          <a:schemeClr val="tx1"/>
                        </a:solidFill>
                        <a:effectLst/>
                        <a:latin typeface="Times New Roman" panose="02020603050405020304" pitchFamily="18" charset="0"/>
                      </a:endParaRPr>
                    </a:p>
                  </a:txBody>
                  <a:tcPr marL="9525" marR="9525" marT="9525" marB="0" anchor="b"/>
                </a:tc>
                <a:tc gridSpan="4">
                  <a:txBody>
                    <a:bodyPr/>
                    <a:lstStyle/>
                    <a:p>
                      <a:pPr algn="ctr" fontAlgn="b"/>
                      <a:r>
                        <a:rPr lang="es-EC" sz="1600" b="1" u="none" strike="noStrike">
                          <a:solidFill>
                            <a:schemeClr val="tx1"/>
                          </a:solidFill>
                          <a:effectLst/>
                        </a:rPr>
                        <a:t> </a:t>
                      </a:r>
                      <a:endParaRPr lang="es-EC" sz="1600" b="1" i="0" u="none" strike="noStrike">
                        <a:solidFill>
                          <a:schemeClr val="tx1"/>
                        </a:solidFill>
                        <a:effectLst/>
                        <a:latin typeface="Times New Roman" panose="02020603050405020304" pitchFamily="18"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b"/>
                      <a:r>
                        <a:rPr lang="es-EC" sz="1600" b="1" u="none" strike="noStrike">
                          <a:solidFill>
                            <a:schemeClr val="tx1"/>
                          </a:solidFill>
                          <a:effectLst/>
                        </a:rPr>
                        <a:t> 2013-2014 </a:t>
                      </a:r>
                      <a:endParaRPr lang="es-EC" sz="1600" b="1" i="0" u="none" strike="noStrike">
                        <a:solidFill>
                          <a:schemeClr val="tx1"/>
                        </a:solidFill>
                        <a:effectLst/>
                        <a:latin typeface="Times New Roman" panose="02020603050405020304" pitchFamily="18" charset="0"/>
                      </a:endParaRPr>
                    </a:p>
                  </a:txBody>
                  <a:tcPr marL="9525" marR="9525" marT="9525" marB="0" anchor="b"/>
                </a:tc>
                <a:tc hMerge="1">
                  <a:txBody>
                    <a:bodyPr/>
                    <a:lstStyle/>
                    <a:p>
                      <a:endParaRPr lang="es-EC"/>
                    </a:p>
                  </a:txBody>
                  <a:tcPr/>
                </a:tc>
              </a:tr>
              <a:tr h="397946">
                <a:tc>
                  <a:txBody>
                    <a:bodyPr/>
                    <a:lstStyle/>
                    <a:p>
                      <a:pPr algn="ctr" fontAlgn="b"/>
                      <a:r>
                        <a:rPr lang="es-EC" sz="1600" b="1" u="none" strike="noStrike" dirty="0">
                          <a:solidFill>
                            <a:schemeClr val="tx1"/>
                          </a:solidFill>
                          <a:effectLst/>
                        </a:rPr>
                        <a:t> Cuenta  </a:t>
                      </a:r>
                      <a:endParaRPr lang="es-EC" sz="1600" b="1" i="0" u="none" strike="noStrike" dirty="0">
                        <a:solidFill>
                          <a:schemeClr val="tx1"/>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a:solidFill>
                            <a:schemeClr val="tx1"/>
                          </a:solidFill>
                          <a:effectLst/>
                        </a:rPr>
                        <a:t>2013</a:t>
                      </a:r>
                      <a:endParaRPr lang="es-EC" sz="1600" b="1" i="0" u="none" strike="noStrike">
                        <a:solidFill>
                          <a:schemeClr val="tx1"/>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a:solidFill>
                            <a:schemeClr val="tx1"/>
                          </a:solidFill>
                          <a:effectLst/>
                        </a:rPr>
                        <a:t>%</a:t>
                      </a:r>
                      <a:endParaRPr lang="es-EC" sz="1600" b="1" i="0" u="none" strike="noStrike">
                        <a:solidFill>
                          <a:schemeClr val="tx1"/>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a:solidFill>
                            <a:schemeClr val="tx1"/>
                          </a:solidFill>
                          <a:effectLst/>
                        </a:rPr>
                        <a:t>2014</a:t>
                      </a:r>
                      <a:endParaRPr lang="es-EC" sz="1600" b="1" i="0" u="none" strike="noStrike">
                        <a:solidFill>
                          <a:schemeClr val="tx1"/>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a:solidFill>
                            <a:schemeClr val="tx1"/>
                          </a:solidFill>
                          <a:effectLst/>
                        </a:rPr>
                        <a:t> % </a:t>
                      </a:r>
                      <a:endParaRPr lang="es-EC" sz="1600" b="1" i="0" u="none" strike="noStrike">
                        <a:solidFill>
                          <a:schemeClr val="tx1"/>
                        </a:solidFill>
                        <a:effectLst/>
                        <a:latin typeface="Times New Roman" panose="02020603050405020304" pitchFamily="18" charset="0"/>
                      </a:endParaRPr>
                    </a:p>
                  </a:txBody>
                  <a:tcPr marL="9525" marR="9525" marT="9525" marB="0" anchor="b"/>
                </a:tc>
                <a:tc>
                  <a:txBody>
                    <a:bodyPr/>
                    <a:lstStyle/>
                    <a:p>
                      <a:pPr algn="l" fontAlgn="b"/>
                      <a:r>
                        <a:rPr lang="es-EC" sz="1600" b="1" u="none" strike="noStrike">
                          <a:solidFill>
                            <a:schemeClr val="tx1"/>
                          </a:solidFill>
                          <a:effectLst/>
                        </a:rPr>
                        <a:t> V. Absoluta </a:t>
                      </a:r>
                      <a:endParaRPr lang="es-EC" sz="1600" b="1" i="0" u="none" strike="noStrike">
                        <a:solidFill>
                          <a:schemeClr val="tx1"/>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solidFill>
                            <a:schemeClr val="tx1"/>
                          </a:solidFill>
                          <a:effectLst/>
                        </a:rPr>
                        <a:t> </a:t>
                      </a:r>
                      <a:r>
                        <a:rPr lang="es-EC" sz="1600" b="1" u="none" strike="noStrike" dirty="0" err="1">
                          <a:solidFill>
                            <a:schemeClr val="tx1"/>
                          </a:solidFill>
                          <a:effectLst/>
                        </a:rPr>
                        <a:t>V.Relativa</a:t>
                      </a:r>
                      <a:r>
                        <a:rPr lang="es-EC" sz="1600" b="1" u="none" strike="noStrike" dirty="0">
                          <a:solidFill>
                            <a:schemeClr val="tx1"/>
                          </a:solidFill>
                          <a:effectLst/>
                        </a:rPr>
                        <a:t> </a:t>
                      </a:r>
                      <a:endParaRPr lang="es-EC" sz="1600" b="1" i="0" u="none" strike="noStrike" dirty="0">
                        <a:solidFill>
                          <a:schemeClr val="tx1"/>
                        </a:solidFill>
                        <a:effectLst/>
                        <a:latin typeface="Times New Roman" panose="02020603050405020304" pitchFamily="18" charset="0"/>
                      </a:endParaRPr>
                    </a:p>
                  </a:txBody>
                  <a:tcPr marL="9525" marR="9525" marT="9525" marB="0" anchor="b"/>
                </a:tc>
              </a:tr>
              <a:tr h="397946">
                <a:tc>
                  <a:txBody>
                    <a:bodyPr/>
                    <a:lstStyle/>
                    <a:p>
                      <a:pPr algn="l" fontAlgn="b"/>
                      <a:r>
                        <a:rPr lang="es-EC" sz="1400" b="1" u="none" strike="noStrike">
                          <a:effectLst/>
                        </a:rPr>
                        <a:t> Activo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b="1" u="none" strike="noStrike">
                          <a:effectLst/>
                        </a:rPr>
                        <a:t>  1.656.314,13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b="1"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b="1" u="none" strike="noStrike">
                          <a:effectLst/>
                        </a:rPr>
                        <a:t>   1.898.564,23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b="1"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b="1" u="none" strike="noStrike">
                          <a:effectLst/>
                        </a:rPr>
                        <a:t>   242.250,10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15%</a:t>
                      </a:r>
                      <a:endParaRPr lang="es-EC" sz="1400" b="1" i="0" u="none" strike="noStrike" dirty="0">
                        <a:solidFill>
                          <a:srgbClr val="000000"/>
                        </a:solidFill>
                        <a:effectLst/>
                        <a:latin typeface="Times New Roman" panose="02020603050405020304" pitchFamily="18" charset="0"/>
                      </a:endParaRPr>
                    </a:p>
                  </a:txBody>
                  <a:tcPr marL="9525" marR="9525" marT="9525" marB="0" anchor="b"/>
                </a:tc>
              </a:tr>
              <a:tr h="397946">
                <a:tc>
                  <a:txBody>
                    <a:bodyPr/>
                    <a:lstStyle/>
                    <a:p>
                      <a:pPr algn="l" fontAlgn="b"/>
                      <a:r>
                        <a:rPr lang="es-EC" sz="1400" u="none" strike="noStrike" dirty="0">
                          <a:solidFill>
                            <a:schemeClr val="tx1"/>
                          </a:solidFill>
                          <a:effectLst/>
                        </a:rPr>
                        <a:t> Activo Corriente </a:t>
                      </a:r>
                      <a:endParaRPr lang="es-EC" sz="1400" b="1" i="0" u="none" strike="noStrike" dirty="0">
                        <a:solidFill>
                          <a:schemeClr val="tx1"/>
                        </a:solidFill>
                        <a:effectLst/>
                        <a:latin typeface="Times New Roman" panose="02020603050405020304" pitchFamily="18" charset="0"/>
                      </a:endParaRPr>
                    </a:p>
                  </a:txBody>
                  <a:tcPr marL="9525" marR="9525" marT="9525" marB="0" anchor="b"/>
                </a:tc>
                <a:tc>
                  <a:txBody>
                    <a:bodyPr/>
                    <a:lstStyle/>
                    <a:p>
                      <a:pPr algn="l" fontAlgn="b"/>
                      <a:r>
                        <a:rPr lang="es-EC" sz="1400" u="none" strike="noStrike">
                          <a:solidFill>
                            <a:schemeClr val="tx1"/>
                          </a:solidFill>
                          <a:effectLst/>
                        </a:rPr>
                        <a:t>  1.061.188,96 </a:t>
                      </a:r>
                      <a:endParaRPr lang="es-EC" sz="1400" b="1" i="0" u="none" strike="noStrike">
                        <a:solidFill>
                          <a:schemeClr val="tx1"/>
                        </a:solidFill>
                        <a:effectLst/>
                        <a:latin typeface="Times New Roman" panose="02020603050405020304" pitchFamily="18" charset="0"/>
                      </a:endParaRPr>
                    </a:p>
                  </a:txBody>
                  <a:tcPr marL="9525" marR="9525" marT="9525" marB="0" anchor="b"/>
                </a:tc>
                <a:tc>
                  <a:txBody>
                    <a:bodyPr/>
                    <a:lstStyle/>
                    <a:p>
                      <a:pPr algn="r" fontAlgn="b"/>
                      <a:r>
                        <a:rPr lang="es-EC" sz="1400" u="none" strike="noStrike">
                          <a:solidFill>
                            <a:schemeClr val="tx1"/>
                          </a:solidFill>
                          <a:effectLst/>
                        </a:rPr>
                        <a:t>64,07%</a:t>
                      </a:r>
                      <a:endParaRPr lang="es-EC" sz="1400" b="1" i="0" u="none" strike="noStrike">
                        <a:solidFill>
                          <a:schemeClr val="tx1"/>
                        </a:solidFill>
                        <a:effectLst/>
                        <a:latin typeface="Times New Roman" panose="02020603050405020304" pitchFamily="18" charset="0"/>
                      </a:endParaRPr>
                    </a:p>
                  </a:txBody>
                  <a:tcPr marL="9525" marR="9525" marT="9525" marB="0" anchor="b"/>
                </a:tc>
                <a:tc>
                  <a:txBody>
                    <a:bodyPr/>
                    <a:lstStyle/>
                    <a:p>
                      <a:pPr algn="l" fontAlgn="b"/>
                      <a:r>
                        <a:rPr lang="es-EC" sz="1400" u="none" strike="noStrike">
                          <a:solidFill>
                            <a:schemeClr val="tx1"/>
                          </a:solidFill>
                          <a:effectLst/>
                        </a:rPr>
                        <a:t>   1.381.443,60 </a:t>
                      </a:r>
                      <a:endParaRPr lang="es-EC" sz="1400" b="1" i="0" u="none" strike="noStrike">
                        <a:solidFill>
                          <a:schemeClr val="tx1"/>
                        </a:solidFill>
                        <a:effectLst/>
                        <a:latin typeface="Times New Roman" panose="02020603050405020304" pitchFamily="18" charset="0"/>
                      </a:endParaRPr>
                    </a:p>
                  </a:txBody>
                  <a:tcPr marL="9525" marR="9525" marT="9525" marB="0" anchor="b"/>
                </a:tc>
                <a:tc>
                  <a:txBody>
                    <a:bodyPr/>
                    <a:lstStyle/>
                    <a:p>
                      <a:pPr algn="r" fontAlgn="b"/>
                      <a:r>
                        <a:rPr lang="es-EC" sz="1400" u="none" strike="noStrike">
                          <a:solidFill>
                            <a:schemeClr val="tx1"/>
                          </a:solidFill>
                          <a:effectLst/>
                        </a:rPr>
                        <a:t>72,76%</a:t>
                      </a:r>
                      <a:endParaRPr lang="es-EC" sz="1400" b="1" i="0" u="none" strike="noStrike">
                        <a:solidFill>
                          <a:schemeClr val="tx1"/>
                        </a:solidFill>
                        <a:effectLst/>
                        <a:latin typeface="Times New Roman" panose="02020603050405020304" pitchFamily="18" charset="0"/>
                      </a:endParaRPr>
                    </a:p>
                  </a:txBody>
                  <a:tcPr marL="9525" marR="9525" marT="9525" marB="0" anchor="b"/>
                </a:tc>
                <a:tc>
                  <a:txBody>
                    <a:bodyPr/>
                    <a:lstStyle/>
                    <a:p>
                      <a:pPr algn="l" fontAlgn="b"/>
                      <a:r>
                        <a:rPr lang="es-EC" sz="1400" u="none" strike="noStrike">
                          <a:solidFill>
                            <a:schemeClr val="tx1"/>
                          </a:solidFill>
                          <a:effectLst/>
                        </a:rPr>
                        <a:t>   320.254,64 </a:t>
                      </a:r>
                      <a:endParaRPr lang="es-EC" sz="1400" b="1" i="0" u="none" strike="noStrike">
                        <a:solidFill>
                          <a:schemeClr val="tx1"/>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solidFill>
                            <a:schemeClr val="tx1"/>
                          </a:solidFill>
                          <a:effectLst/>
                        </a:rPr>
                        <a:t>30%</a:t>
                      </a:r>
                      <a:endParaRPr lang="es-EC" sz="1400" b="1" i="0" u="none" strike="noStrike" dirty="0">
                        <a:solidFill>
                          <a:schemeClr val="tx1"/>
                        </a:solidFill>
                        <a:effectLst/>
                        <a:latin typeface="Times New Roman" panose="02020603050405020304" pitchFamily="18" charset="0"/>
                      </a:endParaRPr>
                    </a:p>
                  </a:txBody>
                  <a:tcPr marL="9525" marR="9525" marT="9525" marB="0" anchor="b"/>
                </a:tc>
              </a:tr>
              <a:tr h="397946">
                <a:tc>
                  <a:txBody>
                    <a:bodyPr/>
                    <a:lstStyle/>
                    <a:p>
                      <a:pPr algn="l" fontAlgn="b"/>
                      <a:r>
                        <a:rPr lang="es-EC" sz="1400" u="none" strike="noStrike" dirty="0">
                          <a:effectLst/>
                        </a:rPr>
                        <a:t> Efectivo y equivalente de efectivo                                     </a:t>
                      </a:r>
                      <a:endParaRPr lang="es-EC"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100,00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0,01%</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930,72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0,05%</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830,72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831%</a:t>
                      </a:r>
                      <a:endParaRPr lang="es-EC" sz="1400" b="0" i="0" u="none" strike="noStrike" dirty="0">
                        <a:solidFill>
                          <a:srgbClr val="000000"/>
                        </a:solidFill>
                        <a:effectLst/>
                        <a:latin typeface="Times New Roman" panose="02020603050405020304" pitchFamily="18" charset="0"/>
                      </a:endParaRPr>
                    </a:p>
                  </a:txBody>
                  <a:tcPr marL="9525" marR="9525" marT="9525" marB="0" anchor="b"/>
                </a:tc>
              </a:tr>
              <a:tr h="397946">
                <a:tc>
                  <a:txBody>
                    <a:bodyPr/>
                    <a:lstStyle/>
                    <a:p>
                      <a:pPr algn="l" fontAlgn="b"/>
                      <a:r>
                        <a:rPr lang="es-EC" sz="1400" u="none" strike="noStrike">
                          <a:effectLst/>
                        </a:rPr>
                        <a:t> Cuentas y Documentos por cobrar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460.894,71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27,83%</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562.945,97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29,65%</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102.051,26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22%</a:t>
                      </a:r>
                      <a:endParaRPr lang="es-EC" sz="1400" b="0" i="0" u="none" strike="noStrike" dirty="0">
                        <a:solidFill>
                          <a:srgbClr val="000000"/>
                        </a:solidFill>
                        <a:effectLst/>
                        <a:latin typeface="Times New Roman" panose="02020603050405020304" pitchFamily="18" charset="0"/>
                      </a:endParaRPr>
                    </a:p>
                  </a:txBody>
                  <a:tcPr marL="9525" marR="9525" marT="9525" marB="0" anchor="b"/>
                </a:tc>
              </a:tr>
              <a:tr h="397946">
                <a:tc>
                  <a:txBody>
                    <a:bodyPr/>
                    <a:lstStyle/>
                    <a:p>
                      <a:pPr algn="l" fontAlgn="b"/>
                      <a:r>
                        <a:rPr lang="es-EC" sz="1400" u="none" strike="noStrike">
                          <a:effectLst/>
                        </a:rPr>
                        <a:t> Crédito tributario SRI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176.038,14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10,63%</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s-EC" sz="1400" u="none" strike="noStrike">
                          <a:effectLst/>
                        </a:rPr>
                        <a:t>      241.374,20 </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400" u="none" strike="noStrike">
                          <a:effectLst/>
                        </a:rPr>
                        <a:t>12,71%</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65.336,06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37%</a:t>
                      </a:r>
                      <a:endParaRPr lang="es-EC" sz="1400" b="0" i="0" u="none" strike="noStrike">
                        <a:solidFill>
                          <a:srgbClr val="000000"/>
                        </a:solidFill>
                        <a:effectLst/>
                        <a:latin typeface="Times New Roman" panose="02020603050405020304" pitchFamily="18" charset="0"/>
                      </a:endParaRPr>
                    </a:p>
                  </a:txBody>
                  <a:tcPr marL="9525" marR="9525" marT="9525" marB="0" anchor="b"/>
                </a:tc>
              </a:tr>
              <a:tr h="397946">
                <a:tc>
                  <a:txBody>
                    <a:bodyPr/>
                    <a:lstStyle/>
                    <a:p>
                      <a:pPr algn="l" fontAlgn="b"/>
                      <a:r>
                        <a:rPr lang="es-EC" sz="1400" u="none" strike="noStrike">
                          <a:effectLst/>
                        </a:rPr>
                        <a:t> Inventario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401.248,91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24,23%</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s-EC" sz="1400" u="none" strike="noStrike">
                          <a:effectLst/>
                        </a:rPr>
                        <a:t>      530.298,37 </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400" u="none" strike="noStrike">
                          <a:effectLst/>
                        </a:rPr>
                        <a:t>27,93%</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129.049,46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32%</a:t>
                      </a:r>
                      <a:endParaRPr lang="es-EC" sz="1400" b="0" i="0" u="none" strike="noStrike">
                        <a:solidFill>
                          <a:srgbClr val="000000"/>
                        </a:solidFill>
                        <a:effectLst/>
                        <a:latin typeface="Times New Roman" panose="02020603050405020304" pitchFamily="18" charset="0"/>
                      </a:endParaRPr>
                    </a:p>
                  </a:txBody>
                  <a:tcPr marL="9525" marR="9525" marT="9525" marB="0" anchor="b"/>
                </a:tc>
              </a:tr>
              <a:tr h="397946">
                <a:tc>
                  <a:txBody>
                    <a:bodyPr/>
                    <a:lstStyle/>
                    <a:p>
                      <a:pPr algn="l" fontAlgn="b"/>
                      <a:r>
                        <a:rPr lang="es-EC" sz="1400" u="none" strike="noStrike">
                          <a:effectLst/>
                        </a:rPr>
                        <a:t> Mercadería en tránsito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4.000,00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0,24%</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s-EC" sz="1400" u="none" strike="noStrike">
                          <a:effectLst/>
                        </a:rPr>
                        <a:t>        18.214,19 </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400" u="none" strike="noStrike">
                          <a:effectLst/>
                        </a:rPr>
                        <a:t>0,96%</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14.214,19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355%</a:t>
                      </a:r>
                      <a:endParaRPr lang="es-EC" sz="1400" b="0" i="0" u="none" strike="noStrike">
                        <a:solidFill>
                          <a:srgbClr val="000000"/>
                        </a:solidFill>
                        <a:effectLst/>
                        <a:latin typeface="Times New Roman" panose="02020603050405020304" pitchFamily="18" charset="0"/>
                      </a:endParaRPr>
                    </a:p>
                  </a:txBody>
                  <a:tcPr marL="9525" marR="9525" marT="9525" marB="0" anchor="b"/>
                </a:tc>
              </a:tr>
              <a:tr h="397946">
                <a:tc>
                  <a:txBody>
                    <a:bodyPr/>
                    <a:lstStyle/>
                    <a:p>
                      <a:pPr algn="l" fontAlgn="b"/>
                      <a:r>
                        <a:rPr lang="es-EC" sz="1400" u="none" strike="noStrike" dirty="0">
                          <a:effectLst/>
                        </a:rPr>
                        <a:t> Otros activos corrientes                                 </a:t>
                      </a:r>
                      <a:endParaRPr lang="es-EC"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18.907,20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1,14%</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s-EC" sz="1400" u="none" strike="noStrike">
                          <a:effectLst/>
                        </a:rPr>
                        <a:t>        27.680,15 </a:t>
                      </a:r>
                      <a:endParaRPr lang="es-EC"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400" u="none" strike="noStrike">
                          <a:effectLst/>
                        </a:rPr>
                        <a:t>1,46%</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8.772,95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46%</a:t>
                      </a:r>
                      <a:endParaRPr lang="es-EC" sz="14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1859547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620688"/>
            <a:ext cx="7467600" cy="796950"/>
          </a:xfrm>
        </p:spPr>
        <p:txBody>
          <a:bodyPr>
            <a:normAutofit fontScale="90000"/>
          </a:bodyPr>
          <a:lstStyle/>
          <a:p>
            <a:r>
              <a:rPr lang="es-ES" dirty="0" smtClean="0"/>
              <a:t>ANALISIS HORIZONTAL Y VERTICAL ACTIVO NO CORRIENTE</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262817036"/>
              </p:ext>
            </p:extLst>
          </p:nvPr>
        </p:nvGraphicFramePr>
        <p:xfrm>
          <a:off x="179512" y="2132856"/>
          <a:ext cx="8568952" cy="2687955"/>
        </p:xfrm>
        <a:graphic>
          <a:graphicData uri="http://schemas.openxmlformats.org/drawingml/2006/table">
            <a:tbl>
              <a:tblPr>
                <a:tableStyleId>{16D9F66E-5EB9-4882-86FB-DCBF35E3C3E4}</a:tableStyleId>
              </a:tblPr>
              <a:tblGrid>
                <a:gridCol w="2160239"/>
                <a:gridCol w="1296144"/>
                <a:gridCol w="648072"/>
                <a:gridCol w="1080120"/>
                <a:gridCol w="720081"/>
                <a:gridCol w="1368152"/>
                <a:gridCol w="1296144"/>
              </a:tblGrid>
              <a:tr h="144016">
                <a:tc>
                  <a:txBody>
                    <a:bodyPr/>
                    <a:lstStyle/>
                    <a:p>
                      <a:pPr algn="l" fontAlgn="b"/>
                      <a:r>
                        <a:rPr lang="es-EC" sz="1600" u="none" strike="noStrike" dirty="0">
                          <a:effectLst/>
                        </a:rPr>
                        <a:t>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gridSpan="4">
                  <a:txBody>
                    <a:bodyPr/>
                    <a:lstStyle/>
                    <a:p>
                      <a:pPr algn="ctr" fontAlgn="b"/>
                      <a:r>
                        <a:rPr lang="es-EC" sz="1600" b="1" u="none" strike="noStrike">
                          <a:effectLst/>
                        </a:rPr>
                        <a:t> </a:t>
                      </a:r>
                      <a:endParaRPr lang="es-EC" sz="1600" b="1" i="0" u="none" strike="noStrike">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b"/>
                      <a:r>
                        <a:rPr lang="es-EC" sz="1600" u="none" strike="noStrike" dirty="0">
                          <a:effectLst/>
                        </a:rPr>
                        <a:t> </a:t>
                      </a:r>
                      <a:r>
                        <a:rPr lang="es-EC" sz="1600" b="1" u="none" strike="noStrike" dirty="0">
                          <a:effectLst/>
                        </a:rPr>
                        <a:t>2013-2014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r>
              <a:tr h="209550">
                <a:tc>
                  <a:txBody>
                    <a:bodyPr/>
                    <a:lstStyle/>
                    <a:p>
                      <a:pPr algn="ctr" fontAlgn="b"/>
                      <a:r>
                        <a:rPr lang="es-EC" sz="1600" b="1" u="none" strike="noStrike" dirty="0">
                          <a:effectLst/>
                        </a:rPr>
                        <a:t> Cuenta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2013</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2014</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 %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600" b="1" u="none" strike="noStrike" dirty="0">
                          <a:effectLst/>
                        </a:rPr>
                        <a:t> V. Absoluta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 </a:t>
                      </a:r>
                      <a:r>
                        <a:rPr lang="es-EC" sz="1600" b="1" u="none" strike="noStrike" dirty="0" smtClean="0">
                          <a:effectLst/>
                        </a:rPr>
                        <a:t>V .</a:t>
                      </a:r>
                      <a:r>
                        <a:rPr lang="es-EC" sz="1600" b="1" u="none" strike="noStrike" dirty="0">
                          <a:effectLst/>
                        </a:rPr>
                        <a:t>Relativa </a:t>
                      </a:r>
                      <a:endParaRPr lang="es-EC" sz="1600" b="1"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b="1" u="none" strike="noStrike">
                          <a:effectLst/>
                        </a:rPr>
                        <a:t> Activo No Corriente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b="1" u="none" strike="noStrike">
                          <a:effectLst/>
                        </a:rPr>
                        <a:t>     595.125,17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b="1" u="none" strike="noStrike">
                          <a:effectLst/>
                        </a:rPr>
                        <a:t>35,93%</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b="1" u="none" strike="noStrike" dirty="0">
                          <a:effectLst/>
                        </a:rPr>
                        <a:t>      517.120,63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b="1" u="none" strike="noStrike">
                          <a:effectLst/>
                        </a:rPr>
                        <a:t>27,24%</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b="1" u="none" strike="noStrike">
                          <a:effectLst/>
                        </a:rPr>
                        <a:t>-    78.004,54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-13%</a:t>
                      </a:r>
                      <a:endParaRPr lang="es-EC" sz="1400" b="1"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Activo fijo depreciable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578.021,80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34,90%</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494.511,19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26,05%</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83.510,61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-14%</a:t>
                      </a:r>
                      <a:endParaRPr lang="es-EC" sz="1400" b="0"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Activo fijo intangible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0,00%</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5.194,44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0,27%</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5.194,44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5194%</a:t>
                      </a:r>
                      <a:endParaRPr lang="es-EC" sz="1400" b="0"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Activos por impuesto a la renta diferido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17.103,37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1,03%</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17.415,00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0,92%</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311,63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2%</a:t>
                      </a:r>
                      <a:endParaRPr lang="es-EC" sz="14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l" fontAlgn="b"/>
                      <a:r>
                        <a:rPr lang="es-EC" sz="1400" u="none" strike="noStrike">
                          <a:effectLst/>
                        </a:rPr>
                        <a:t> Total Activos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1.656.314,13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1.898.564,23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242.250,10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15%</a:t>
                      </a:r>
                      <a:endParaRPr lang="es-EC" sz="1400" b="1"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3789490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101907748"/>
              </p:ext>
            </p:extLst>
          </p:nvPr>
        </p:nvGraphicFramePr>
        <p:xfrm>
          <a:off x="755576" y="736600"/>
          <a:ext cx="7704856" cy="538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4726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692696"/>
            <a:ext cx="7467600" cy="796950"/>
          </a:xfrm>
        </p:spPr>
        <p:txBody>
          <a:bodyPr>
            <a:normAutofit fontScale="90000"/>
          </a:bodyPr>
          <a:lstStyle/>
          <a:p>
            <a:r>
              <a:rPr lang="es-ES" dirty="0" smtClean="0"/>
              <a:t>ANALISIS HORIZONTAL Y VERTICAL PASIVO CORRIENTE</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726325450"/>
              </p:ext>
            </p:extLst>
          </p:nvPr>
        </p:nvGraphicFramePr>
        <p:xfrm>
          <a:off x="179512" y="2204864"/>
          <a:ext cx="8496944" cy="3091815"/>
        </p:xfrm>
        <a:graphic>
          <a:graphicData uri="http://schemas.openxmlformats.org/drawingml/2006/table">
            <a:tbl>
              <a:tblPr>
                <a:tableStyleId>{16D9F66E-5EB9-4882-86FB-DCBF35E3C3E4}</a:tableStyleId>
              </a:tblPr>
              <a:tblGrid>
                <a:gridCol w="2160240"/>
                <a:gridCol w="1224136"/>
                <a:gridCol w="864096"/>
                <a:gridCol w="1258471"/>
                <a:gridCol w="619936"/>
                <a:gridCol w="1289945"/>
                <a:gridCol w="1080120"/>
              </a:tblGrid>
              <a:tr h="200025">
                <a:tc>
                  <a:txBody>
                    <a:bodyPr/>
                    <a:lstStyle/>
                    <a:p>
                      <a:pPr algn="l" fontAlgn="b"/>
                      <a:r>
                        <a:rPr lang="es-EC" sz="1400" b="1" u="none" strike="noStrike" dirty="0">
                          <a:effectLst/>
                        </a:rPr>
                        <a:t>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gridSpan="4">
                  <a:txBody>
                    <a:bodyPr/>
                    <a:lstStyle/>
                    <a:p>
                      <a:pPr algn="ctr" fontAlgn="b"/>
                      <a:r>
                        <a:rPr lang="es-EC" sz="1400" b="1" u="none" strike="noStrike" dirty="0">
                          <a:effectLst/>
                        </a:rPr>
                        <a:t>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b"/>
                      <a:r>
                        <a:rPr lang="es-EC" sz="1400" b="1" u="none" strike="noStrike" dirty="0">
                          <a:effectLst/>
                        </a:rPr>
                        <a:t> 2013-2014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r>
              <a:tr h="209550">
                <a:tc>
                  <a:txBody>
                    <a:bodyPr/>
                    <a:lstStyle/>
                    <a:p>
                      <a:pPr algn="ctr" fontAlgn="b"/>
                      <a:r>
                        <a:rPr lang="es-EC" sz="1400" b="1" u="none" strike="noStrike" dirty="0">
                          <a:effectLst/>
                        </a:rPr>
                        <a:t> Cuenta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2013</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a:effectLst/>
                        </a:rPr>
                        <a:t>%</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2014</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 %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b="1" u="none" strike="noStrike" dirty="0">
                          <a:effectLst/>
                        </a:rPr>
                        <a:t> V. Absoluta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b="1" u="none" strike="noStrike" dirty="0">
                          <a:effectLst/>
                        </a:rPr>
                        <a:t> V</a:t>
                      </a:r>
                      <a:r>
                        <a:rPr lang="es-EC" sz="1400" b="1" u="none" strike="noStrike" dirty="0" smtClean="0">
                          <a:effectLst/>
                        </a:rPr>
                        <a:t>. Relativa </a:t>
                      </a:r>
                      <a:endParaRPr lang="es-EC" sz="1400" b="1"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Pasivo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1.477.157,16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dirty="0">
                          <a:effectLst/>
                        </a:rPr>
                        <a:t>   1.612.072,73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134.915,57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9%</a:t>
                      </a:r>
                      <a:endParaRPr lang="es-EC" sz="1400" b="1"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Pasivo Corriente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895.951,45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60,65%</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864.244,75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53,61%</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31.706,70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-4%</a:t>
                      </a:r>
                      <a:endParaRPr lang="es-EC" sz="1400" b="1"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Cuentas por pagar proveedores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526.839,57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35,67%</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609.991,69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37,84%</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83.152,12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16%</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Obligaciones financieras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289.948,48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dirty="0">
                          <a:effectLst/>
                        </a:rPr>
                        <a:t>19,63%</a:t>
                      </a:r>
                      <a:endParaRPr lang="es-EC"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169.885,27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10,54%</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- 120.063,21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-41%</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Cuentas por pagar SRI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12.466,20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0,84%</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12.324,33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0,76%</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141,87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-1%</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Cuentas por pagar I.E.S.S.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10.429,90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0,71%</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10.088,19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0,63%</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341,71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-3%</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Cuentas por pagar empleados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19.287,59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1,31%</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34.623,55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2,15%</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15.335,96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80%</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Provisiones por pagar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14.961,42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1,01%</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17.270,63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1,07%</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2.309,21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15%</a:t>
                      </a:r>
                      <a:endParaRPr lang="es-EC" sz="14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l" fontAlgn="b"/>
                      <a:r>
                        <a:rPr lang="es-EC" sz="1400" u="none" strike="noStrike" dirty="0">
                          <a:effectLst/>
                        </a:rPr>
                        <a:t> Otras cuentas por pagar                                        </a:t>
                      </a:r>
                      <a:endParaRPr lang="es-EC"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22.018,29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1,49%</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10.061,09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0,62%</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dirty="0">
                          <a:effectLst/>
                        </a:rPr>
                        <a:t>-   11.957,20 </a:t>
                      </a:r>
                      <a:endParaRPr lang="es-EC"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-54%</a:t>
                      </a:r>
                      <a:endParaRPr lang="es-EC" sz="14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1438930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980728"/>
            <a:ext cx="7467600" cy="796950"/>
          </a:xfrm>
        </p:spPr>
        <p:txBody>
          <a:bodyPr>
            <a:normAutofit fontScale="90000"/>
          </a:bodyPr>
          <a:lstStyle/>
          <a:p>
            <a:r>
              <a:rPr lang="es-ES" dirty="0" smtClean="0"/>
              <a:t>ANALISIS HORIZONTAL Y VERTICAL PASIVO NO CORRIENTE</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950393577"/>
              </p:ext>
            </p:extLst>
          </p:nvPr>
        </p:nvGraphicFramePr>
        <p:xfrm>
          <a:off x="168896" y="2636912"/>
          <a:ext cx="8496944" cy="2687955"/>
        </p:xfrm>
        <a:graphic>
          <a:graphicData uri="http://schemas.openxmlformats.org/drawingml/2006/table">
            <a:tbl>
              <a:tblPr>
                <a:tableStyleId>{16D9F66E-5EB9-4882-86FB-DCBF35E3C3E4}</a:tableStyleId>
              </a:tblPr>
              <a:tblGrid>
                <a:gridCol w="2232248"/>
                <a:gridCol w="1152128"/>
                <a:gridCol w="648072"/>
                <a:gridCol w="1152128"/>
                <a:gridCol w="720080"/>
                <a:gridCol w="1296144"/>
                <a:gridCol w="1296144"/>
              </a:tblGrid>
              <a:tr h="200025">
                <a:tc>
                  <a:txBody>
                    <a:bodyPr/>
                    <a:lstStyle/>
                    <a:p>
                      <a:pPr algn="l" fontAlgn="b"/>
                      <a:r>
                        <a:rPr lang="es-EC" sz="1600" b="1" u="none" strike="noStrike" dirty="0">
                          <a:effectLst/>
                        </a:rPr>
                        <a:t>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gridSpan="4">
                  <a:txBody>
                    <a:bodyPr/>
                    <a:lstStyle/>
                    <a:p>
                      <a:pPr algn="ctr" fontAlgn="b"/>
                      <a:r>
                        <a:rPr lang="es-EC" sz="1600" b="1" u="none" strike="noStrike">
                          <a:effectLst/>
                        </a:rPr>
                        <a:t> </a:t>
                      </a:r>
                      <a:endParaRPr lang="es-EC" sz="1600" b="1" i="0" u="none" strike="noStrike">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b"/>
                      <a:r>
                        <a:rPr lang="es-EC" sz="1600" b="1" u="none" strike="noStrike">
                          <a:effectLst/>
                        </a:rPr>
                        <a:t> 2013-2014 </a:t>
                      </a:r>
                      <a:endParaRPr lang="es-EC" sz="1600" b="1" i="0" u="none" strike="noStrike">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r>
              <a:tr h="209550">
                <a:tc>
                  <a:txBody>
                    <a:bodyPr/>
                    <a:lstStyle/>
                    <a:p>
                      <a:pPr algn="ctr" fontAlgn="b"/>
                      <a:r>
                        <a:rPr lang="es-EC" sz="1600" b="1" u="none" strike="noStrike" dirty="0">
                          <a:effectLst/>
                        </a:rPr>
                        <a:t> Cuenta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a:effectLst/>
                        </a:rPr>
                        <a:t>2013</a:t>
                      </a:r>
                      <a:endParaRPr lang="es-EC"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2014</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 %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600" b="1" u="none" strike="noStrike" dirty="0">
                          <a:effectLst/>
                        </a:rPr>
                        <a:t> V. Absoluta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 V</a:t>
                      </a:r>
                      <a:r>
                        <a:rPr lang="es-EC" sz="1600" b="1" u="none" strike="noStrike" dirty="0" smtClean="0">
                          <a:effectLst/>
                        </a:rPr>
                        <a:t>. Relativa </a:t>
                      </a:r>
                      <a:endParaRPr lang="es-EC" sz="1600" b="1"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dirty="0">
                          <a:effectLst/>
                        </a:rPr>
                        <a:t> Pasivo No Corriente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dirty="0">
                          <a:effectLst/>
                        </a:rPr>
                        <a:t>     581.205,71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39,35%</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747.827,98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46,39%</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166.622,27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29%</a:t>
                      </a:r>
                      <a:endParaRPr lang="es-EC" sz="1400" b="1"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Cuentas por pagar proveedores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288.591,10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19,54%</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158.955,85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9,86%</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- 129.635,25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-45%</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Obligaciones financieras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66.152,65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4,48%</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343.680,56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21,32%</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277.527,91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420%</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Documentos por pagar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226.461,96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15,33%</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245.191,57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15,21%</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18.729,61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8%</a:t>
                      </a:r>
                      <a:endParaRPr lang="es-EC" sz="14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l" fontAlgn="b"/>
                      <a:r>
                        <a:rPr lang="es-EC" sz="1400" u="none" strike="noStrike">
                          <a:effectLst/>
                        </a:rPr>
                        <a:t> Total Pasivo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1.477.157,16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1.612.072,73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134.915,57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9%</a:t>
                      </a:r>
                      <a:endParaRPr lang="es-EC" sz="14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4034071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940987218"/>
              </p:ext>
            </p:extLst>
          </p:nvPr>
        </p:nvGraphicFramePr>
        <p:xfrm>
          <a:off x="611560" y="1340768"/>
          <a:ext cx="7776864" cy="388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1243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980728"/>
            <a:ext cx="7467600" cy="796950"/>
          </a:xfrm>
        </p:spPr>
        <p:txBody>
          <a:bodyPr>
            <a:normAutofit fontScale="90000"/>
          </a:bodyPr>
          <a:lstStyle/>
          <a:p>
            <a:r>
              <a:rPr lang="es-ES" dirty="0" smtClean="0"/>
              <a:t>ANALISIS HORIZONTAL Y VERTICAL PATRIMONIO</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282554934"/>
              </p:ext>
            </p:extLst>
          </p:nvPr>
        </p:nvGraphicFramePr>
        <p:xfrm>
          <a:off x="179512" y="2492896"/>
          <a:ext cx="8568952" cy="3124200"/>
        </p:xfrm>
        <a:graphic>
          <a:graphicData uri="http://schemas.openxmlformats.org/drawingml/2006/table">
            <a:tbl>
              <a:tblPr>
                <a:tableStyleId>{16D9F66E-5EB9-4882-86FB-DCBF35E3C3E4}</a:tableStyleId>
              </a:tblPr>
              <a:tblGrid>
                <a:gridCol w="2416884"/>
                <a:gridCol w="1098584"/>
                <a:gridCol w="659150"/>
                <a:gridCol w="1098584"/>
                <a:gridCol w="659150"/>
                <a:gridCol w="1391539"/>
                <a:gridCol w="1245061"/>
              </a:tblGrid>
              <a:tr h="200025">
                <a:tc>
                  <a:txBody>
                    <a:bodyPr/>
                    <a:lstStyle/>
                    <a:p>
                      <a:pPr algn="l" fontAlgn="b"/>
                      <a:r>
                        <a:rPr lang="es-EC" sz="1600" b="1" u="none" strike="noStrike" dirty="0">
                          <a:effectLst/>
                        </a:rPr>
                        <a:t>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gridSpan="4">
                  <a:txBody>
                    <a:bodyPr/>
                    <a:lstStyle/>
                    <a:p>
                      <a:pPr algn="ctr" fontAlgn="b"/>
                      <a:r>
                        <a:rPr lang="es-EC" sz="1600" b="1" u="none" strike="noStrike">
                          <a:effectLst/>
                        </a:rPr>
                        <a:t> </a:t>
                      </a:r>
                      <a:endParaRPr lang="es-EC" sz="1600" b="1" i="0" u="none" strike="noStrike">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b"/>
                      <a:r>
                        <a:rPr lang="es-EC" sz="1600" b="1" u="none" strike="noStrike">
                          <a:effectLst/>
                        </a:rPr>
                        <a:t> 2013-2014 </a:t>
                      </a:r>
                      <a:endParaRPr lang="es-EC" sz="1600" b="1" i="0" u="none" strike="noStrike">
                        <a:solidFill>
                          <a:srgbClr val="000000"/>
                        </a:solidFill>
                        <a:effectLst/>
                        <a:latin typeface="Times New Roman" panose="02020603050405020304" pitchFamily="18" charset="0"/>
                      </a:endParaRPr>
                    </a:p>
                  </a:txBody>
                  <a:tcPr marL="9525" marR="9525" marT="9525" marB="0" anchor="b"/>
                </a:tc>
                <a:tc hMerge="1">
                  <a:txBody>
                    <a:bodyPr/>
                    <a:lstStyle/>
                    <a:p>
                      <a:endParaRPr lang="es-EC"/>
                    </a:p>
                  </a:txBody>
                  <a:tcPr/>
                </a:tc>
              </a:tr>
              <a:tr h="209550">
                <a:tc>
                  <a:txBody>
                    <a:bodyPr/>
                    <a:lstStyle/>
                    <a:p>
                      <a:pPr algn="ctr" fontAlgn="b"/>
                      <a:r>
                        <a:rPr lang="es-EC" sz="1600" b="1" u="none" strike="noStrike">
                          <a:effectLst/>
                        </a:rPr>
                        <a:t> Cuenta  </a:t>
                      </a:r>
                      <a:endParaRPr lang="es-EC"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2013</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2014</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 %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600" b="1" u="none" strike="noStrike" dirty="0">
                          <a:effectLst/>
                        </a:rPr>
                        <a:t> V. Absoluta </a:t>
                      </a:r>
                      <a:endParaRPr lang="es-EC"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600" b="1" u="none" strike="noStrike" dirty="0">
                          <a:effectLst/>
                        </a:rPr>
                        <a:t> V</a:t>
                      </a:r>
                      <a:r>
                        <a:rPr lang="es-EC" sz="1600" b="1" u="none" strike="noStrike" dirty="0" smtClean="0">
                          <a:effectLst/>
                        </a:rPr>
                        <a:t>. Relativa </a:t>
                      </a:r>
                      <a:endParaRPr lang="es-EC" sz="1600" b="1" i="0" u="none" strike="noStrike" dirty="0">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Patrimonio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179.156,97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dirty="0">
                          <a:effectLst/>
                        </a:rPr>
                        <a:t>100%</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dirty="0">
                          <a:effectLst/>
                        </a:rPr>
                        <a:t>      286.491,50 </a:t>
                      </a:r>
                      <a:endParaRPr lang="es-EC" sz="14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107.334,53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60%</a:t>
                      </a:r>
                      <a:endParaRPr lang="es-EC" sz="1400" b="1"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Capital social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5.000,00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2,79%</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5.000,00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1,75%</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0%</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Reservas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1.000,00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0,56%</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1.000,00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0,35%</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0%</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dirty="0">
                          <a:effectLst/>
                        </a:rPr>
                        <a:t> Resultados                                                     </a:t>
                      </a:r>
                      <a:endParaRPr lang="es-EC"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173.156,97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96,65%</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280.491,50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97,91%</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107.334,53 </a:t>
                      </a:r>
                      <a:endParaRPr lang="es-EC"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62%</a:t>
                      </a:r>
                      <a:endParaRPr lang="es-EC" sz="1400" b="0" i="0" u="none" strike="noStrike">
                        <a:solidFill>
                          <a:srgbClr val="000000"/>
                        </a:solidFill>
                        <a:effectLst/>
                        <a:latin typeface="Times New Roman" panose="02020603050405020304" pitchFamily="18" charset="0"/>
                      </a:endParaRPr>
                    </a:p>
                  </a:txBody>
                  <a:tcPr marL="9525" marR="9525" marT="9525" marB="0" anchor="b"/>
                </a:tc>
              </a:tr>
              <a:tr h="200025">
                <a:tc>
                  <a:txBody>
                    <a:bodyPr/>
                    <a:lstStyle/>
                    <a:p>
                      <a:pPr algn="l" fontAlgn="b"/>
                      <a:r>
                        <a:rPr lang="es-EC" sz="1400" u="none" strike="noStrike">
                          <a:effectLst/>
                        </a:rPr>
                        <a:t> Total Patrimonio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s-EC" sz="1400" u="none" strike="noStrike">
                          <a:effectLst/>
                        </a:rPr>
                        <a:t>     179.156,97 </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s-EC" sz="1400" u="none" strike="noStrike">
                          <a:effectLst/>
                        </a:rPr>
                        <a:t>      286.491,50 </a:t>
                      </a:r>
                      <a:endParaRPr lang="es-EC" sz="14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107.334,53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a:effectLst/>
                        </a:rPr>
                        <a:t>60%</a:t>
                      </a:r>
                      <a:endParaRPr lang="es-EC" sz="1400" b="1"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l" fontAlgn="b"/>
                      <a:r>
                        <a:rPr lang="es-EC" sz="1400" u="none" strike="noStrike">
                          <a:effectLst/>
                        </a:rPr>
                        <a:t> Total Pasivo Más Patrimonio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1.656.314,13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1.898.564,23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EC" sz="1400" u="none" strike="noStrike">
                          <a:effectLst/>
                        </a:rPr>
                        <a:t>100%</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EC" sz="1400" u="none" strike="noStrike">
                          <a:effectLst/>
                        </a:rPr>
                        <a:t>   242.250,10 </a:t>
                      </a:r>
                      <a:endParaRPr lang="es-EC" sz="14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EC" sz="1400" u="none" strike="noStrike" dirty="0">
                          <a:effectLst/>
                        </a:rPr>
                        <a:t>15%</a:t>
                      </a:r>
                      <a:endParaRPr lang="es-EC" sz="1400" b="1"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3936039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b="1" u="sng" dirty="0" smtClean="0"/>
              <a:t>Objetivo general</a:t>
            </a:r>
            <a:endParaRPr lang="es-MX" sz="4000" b="1" u="sng"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49919063"/>
              </p:ext>
            </p:extLst>
          </p:nvPr>
        </p:nvGraphicFramePr>
        <p:xfrm>
          <a:off x="971600" y="1772816"/>
          <a:ext cx="6953200" cy="3961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5"/>
          </p:nvPr>
        </p:nvSpPr>
        <p:spPr/>
        <p:txBody>
          <a:bodyPr/>
          <a:lstStyle/>
          <a:p>
            <a:fld id="{0791474B-6AAC-412C-AC7E-01377A9BCA52}" type="slidenum">
              <a:rPr lang="es-MX" smtClean="0"/>
              <a:pPr/>
              <a:t>2</a:t>
            </a:fld>
            <a:endParaRPr lang="es-MX"/>
          </a:p>
        </p:txBody>
      </p:sp>
      <p:sp>
        <p:nvSpPr>
          <p:cNvPr id="5" name="4 Marcador de pie de página"/>
          <p:cNvSpPr>
            <a:spLocks noGrp="1"/>
          </p:cNvSpPr>
          <p:nvPr>
            <p:ph type="ftr" sz="quarter" idx="16"/>
          </p:nvPr>
        </p:nvSpPr>
        <p:spPr/>
        <p:txBody>
          <a:bodyPr/>
          <a:lstStyle/>
          <a:p>
            <a:r>
              <a:rPr lang="es-MX" smtClean="0"/>
              <a:t>Universidad de las Fuerzas Armadas - ESPE</a:t>
            </a:r>
            <a:endParaRPr lang="es-MX"/>
          </a:p>
        </p:txBody>
      </p:sp>
      <p:grpSp>
        <p:nvGrpSpPr>
          <p:cNvPr id="7" name="Diagram group"/>
          <p:cNvGrpSpPr/>
          <p:nvPr/>
        </p:nvGrpSpPr>
        <p:grpSpPr>
          <a:xfrm>
            <a:off x="755576" y="3100077"/>
            <a:ext cx="3181084" cy="3181084"/>
            <a:chOff x="796825" y="1600121"/>
            <a:chExt cx="3181084" cy="3181084"/>
          </a:xfrm>
          <a:scene3d>
            <a:camera prst="perspectiveLeft" zoom="91000"/>
            <a:lightRig rig="threePt" dir="t">
              <a:rot lat="0" lon="0" rev="20640000"/>
            </a:lightRig>
          </a:scene3d>
        </p:grpSpPr>
        <p:sp>
          <p:nvSpPr>
            <p:cNvPr id="8" name="Elipse 7"/>
            <p:cNvSpPr/>
            <p:nvPr/>
          </p:nvSpPr>
          <p:spPr>
            <a:xfrm>
              <a:off x="796825" y="1600121"/>
              <a:ext cx="3181084" cy="3181084"/>
            </a:xfrm>
            <a:prstGeom prst="ellipse">
              <a:avLst/>
            </a:prstGeom>
            <a:blipFill rotWithShape="0">
              <a:blip r:embed="rId7"/>
              <a:stretch>
                <a:fillRect/>
              </a:stretch>
            </a:blipFill>
            <a:sp3d z="57200" extrusionH="10600" prstMaterial="plastic">
              <a:bevelT w="101600" h="8600" prst="relaxedInset"/>
              <a:bevelB w="8600" h="8600" prst="relaxedInset"/>
            </a:sp3d>
          </p:spPr>
          <p:style>
            <a:lnRef idx="0">
              <a:schemeClr val="accent1">
                <a:shade val="80000"/>
                <a:hueOff val="0"/>
                <a:satOff val="0"/>
                <a:lumOff val="0"/>
                <a:alphaOff val="0"/>
              </a:schemeClr>
            </a:lnRef>
            <a:fillRef idx="1">
              <a:scrgbClr r="0" g="0" b="0"/>
            </a:fillRef>
            <a:effectRef idx="1">
              <a:schemeClr val="accent1">
                <a:tint val="4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060623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421777693"/>
              </p:ext>
            </p:extLst>
          </p:nvPr>
        </p:nvGraphicFramePr>
        <p:xfrm>
          <a:off x="971600" y="836712"/>
          <a:ext cx="7200800"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1043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ANALISIS HORIZONTAL Y VERTICAL</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975592389"/>
              </p:ext>
            </p:extLst>
          </p:nvPr>
        </p:nvGraphicFramePr>
        <p:xfrm>
          <a:off x="179512" y="476672"/>
          <a:ext cx="8640960" cy="5981758"/>
        </p:xfrm>
        <a:graphic>
          <a:graphicData uri="http://schemas.openxmlformats.org/drawingml/2006/table">
            <a:tbl>
              <a:tblPr>
                <a:tableStyleId>{16D9F66E-5EB9-4882-86FB-DCBF35E3C3E4}</a:tableStyleId>
              </a:tblPr>
              <a:tblGrid>
                <a:gridCol w="2448271"/>
                <a:gridCol w="1152128"/>
                <a:gridCol w="864096"/>
                <a:gridCol w="1152129"/>
                <a:gridCol w="616672"/>
                <a:gridCol w="1111520"/>
                <a:gridCol w="1296144"/>
              </a:tblGrid>
              <a:tr h="194404">
                <a:tc>
                  <a:txBody>
                    <a:bodyPr/>
                    <a:lstStyle/>
                    <a:p>
                      <a:pPr algn="l" fontAlgn="b"/>
                      <a:r>
                        <a:rPr lang="es-EC" sz="1600" b="1" u="none" strike="noStrike" dirty="0">
                          <a:effectLst/>
                        </a:rPr>
                        <a:t> </a:t>
                      </a:r>
                      <a:endParaRPr lang="es-EC" sz="1600" b="1" i="0" u="none" strike="noStrike" dirty="0">
                        <a:solidFill>
                          <a:srgbClr val="000000"/>
                        </a:solidFill>
                        <a:effectLst/>
                        <a:latin typeface="Times New Roman" panose="02020603050405020304" pitchFamily="18" charset="0"/>
                      </a:endParaRPr>
                    </a:p>
                  </a:txBody>
                  <a:tcPr marL="9257" marR="9257" marT="9257" marB="0" anchor="b"/>
                </a:tc>
                <a:tc gridSpan="4">
                  <a:txBody>
                    <a:bodyPr/>
                    <a:lstStyle/>
                    <a:p>
                      <a:pPr algn="ctr" fontAlgn="b"/>
                      <a:r>
                        <a:rPr lang="es-EC" sz="1600" b="1" u="none" strike="noStrike">
                          <a:effectLst/>
                        </a:rPr>
                        <a:t> </a:t>
                      </a:r>
                      <a:endParaRPr lang="es-EC" sz="1600" b="1" i="0" u="none" strike="noStrike">
                        <a:solidFill>
                          <a:srgbClr val="000000"/>
                        </a:solidFill>
                        <a:effectLst/>
                        <a:latin typeface="Times New Roman" panose="02020603050405020304" pitchFamily="18" charset="0"/>
                      </a:endParaRPr>
                    </a:p>
                  </a:txBody>
                  <a:tcPr marL="9257" marR="9257" marT="9257" marB="0" anchor="b"/>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b"/>
                      <a:r>
                        <a:rPr lang="es-EC" sz="1600" b="1" u="none" strike="noStrike">
                          <a:effectLst/>
                        </a:rPr>
                        <a:t> 2013-2014 </a:t>
                      </a:r>
                      <a:endParaRPr lang="es-EC" sz="1600" b="1" i="0" u="none" strike="noStrike">
                        <a:solidFill>
                          <a:srgbClr val="000000"/>
                        </a:solidFill>
                        <a:effectLst/>
                        <a:latin typeface="Times New Roman" panose="02020603050405020304" pitchFamily="18" charset="0"/>
                      </a:endParaRPr>
                    </a:p>
                  </a:txBody>
                  <a:tcPr marL="9257" marR="9257" marT="9257" marB="0" anchor="b"/>
                </a:tc>
                <a:tc hMerge="1">
                  <a:txBody>
                    <a:bodyPr/>
                    <a:lstStyle/>
                    <a:p>
                      <a:endParaRPr lang="es-EC"/>
                    </a:p>
                  </a:txBody>
                  <a:tcPr/>
                </a:tc>
              </a:tr>
              <a:tr h="203662">
                <a:tc>
                  <a:txBody>
                    <a:bodyPr/>
                    <a:lstStyle/>
                    <a:p>
                      <a:pPr algn="ctr" fontAlgn="b"/>
                      <a:r>
                        <a:rPr lang="es-EC" sz="1600" b="1" u="none" strike="noStrike" dirty="0">
                          <a:effectLst/>
                        </a:rPr>
                        <a:t> Cuenta  </a:t>
                      </a:r>
                      <a:endParaRPr lang="es-EC" sz="1600" b="1" i="0" u="none" strike="noStrike" dirty="0">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600" b="1" u="none" strike="noStrike" dirty="0">
                          <a:effectLst/>
                        </a:rPr>
                        <a:t>2013</a:t>
                      </a:r>
                      <a:endParaRPr lang="es-EC" sz="1600" b="1" i="0" u="none" strike="noStrike" dirty="0">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600" b="1" u="none" strike="noStrike" dirty="0">
                          <a:effectLst/>
                        </a:rPr>
                        <a:t>%</a:t>
                      </a:r>
                      <a:endParaRPr lang="es-EC" sz="1600" b="1" i="0" u="none" strike="noStrike" dirty="0">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600" b="1" u="none" strike="noStrike" dirty="0">
                          <a:effectLst/>
                        </a:rPr>
                        <a:t>2014</a:t>
                      </a:r>
                      <a:endParaRPr lang="es-EC" sz="1600" b="1" i="0" u="none" strike="noStrike" dirty="0">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600" b="1" u="none" strike="noStrike" dirty="0">
                          <a:effectLst/>
                        </a:rPr>
                        <a:t> % </a:t>
                      </a:r>
                      <a:endParaRPr lang="es-EC" sz="1600" b="1" i="0" u="none" strike="noStrike" dirty="0">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600" b="1" u="none" strike="noStrike" dirty="0">
                          <a:effectLst/>
                        </a:rPr>
                        <a:t> V. Absoluta </a:t>
                      </a:r>
                      <a:endParaRPr lang="es-EC" sz="1600" b="1" i="0" u="none" strike="noStrike" dirty="0">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600" b="1" u="none" strike="noStrike" dirty="0">
                          <a:effectLst/>
                        </a:rPr>
                        <a:t> </a:t>
                      </a:r>
                      <a:r>
                        <a:rPr lang="es-EC" sz="1600" b="1" u="none" strike="noStrike" dirty="0" err="1">
                          <a:effectLst/>
                        </a:rPr>
                        <a:t>V.Relativa</a:t>
                      </a:r>
                      <a:r>
                        <a:rPr lang="es-EC" sz="1600" b="1" u="none" strike="noStrike" dirty="0">
                          <a:effectLst/>
                        </a:rPr>
                        <a:t> </a:t>
                      </a:r>
                      <a:endParaRPr lang="es-EC" sz="1600" b="1" i="0" u="none" strike="noStrike" dirty="0">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Ingresos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2.595.059,38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100%</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3.019.309,93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100%</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424.250,55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16%</a:t>
                      </a:r>
                      <a:endParaRPr lang="es-EC" sz="1400" b="0"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dirty="0">
                          <a:effectLst/>
                        </a:rPr>
                        <a:t> Costo de ventas  </a:t>
                      </a:r>
                      <a:endParaRPr lang="es-EC" sz="1400" b="0" i="0" u="none" strike="noStrike" dirty="0">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2.101.231,57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80,97%</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2.371.005,71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78,53%</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269.774,14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13%</a:t>
                      </a:r>
                      <a:endParaRPr lang="es-EC" sz="1400" b="0"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Utilidad Bruta en Ventas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493.827,81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19,03%</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648.304,22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21,47%</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154.476,41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31%</a:t>
                      </a:r>
                      <a:endParaRPr lang="es-EC" sz="1400" b="1"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Gastos de ventas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90.155,54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3,47%</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105.929,41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3,51%</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15.773,87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17%</a:t>
                      </a:r>
                      <a:endParaRPr lang="es-EC" sz="1400" b="0"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Gastos Administrativos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297.194,78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11,45%</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416.551,74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13,80%</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119.356,96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40%</a:t>
                      </a:r>
                      <a:endParaRPr lang="es-EC" sz="1400" b="0" i="0" u="none" strike="noStrike">
                        <a:solidFill>
                          <a:srgbClr val="000000"/>
                        </a:solidFill>
                        <a:effectLst/>
                        <a:latin typeface="Times New Roman" panose="02020603050405020304" pitchFamily="18" charset="0"/>
                      </a:endParaRPr>
                    </a:p>
                  </a:txBody>
                  <a:tcPr marL="9257" marR="9257" marT="9257" marB="0" anchor="b"/>
                </a:tc>
              </a:tr>
              <a:tr h="203662">
                <a:tc>
                  <a:txBody>
                    <a:bodyPr/>
                    <a:lstStyle/>
                    <a:p>
                      <a:pPr algn="l" fontAlgn="b"/>
                      <a:r>
                        <a:rPr lang="es-EC" sz="1400" u="none" strike="noStrike">
                          <a:effectLst/>
                        </a:rPr>
                        <a:t> Total Gastos de Ventas y Admistrativos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387.350,32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14,93%</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522.481,15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17,30%</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135.130,83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35%</a:t>
                      </a:r>
                      <a:endParaRPr lang="es-EC" sz="1400" b="1"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Utilidad Operacional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106.477,49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4,10%</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125.823,07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4,17%</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19.345,58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18%</a:t>
                      </a:r>
                      <a:endParaRPr lang="es-EC" sz="1400" b="1"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Ingresos No Operacionales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2.940,81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0,11%</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54.351,47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1,80%</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51.410,66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1748%</a:t>
                      </a:r>
                      <a:endParaRPr lang="es-EC" sz="1400" b="0"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Gastos Financieros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44.730,78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1,72%</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38.718,47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1,28%</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6.012,31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-13%</a:t>
                      </a:r>
                      <a:endParaRPr lang="es-EC" sz="1400" b="0" i="0" u="none" strike="noStrike">
                        <a:solidFill>
                          <a:srgbClr val="000000"/>
                        </a:solidFill>
                        <a:effectLst/>
                        <a:latin typeface="Times New Roman" panose="02020603050405020304" pitchFamily="18" charset="0"/>
                      </a:endParaRPr>
                    </a:p>
                  </a:txBody>
                  <a:tcPr marL="9257" marR="9257" marT="9257" marB="0" anchor="b"/>
                </a:tc>
              </a:tr>
              <a:tr h="194404">
                <a:tc>
                  <a:txBody>
                    <a:bodyPr/>
                    <a:lstStyle/>
                    <a:p>
                      <a:pPr algn="l" fontAlgn="b"/>
                      <a:r>
                        <a:rPr lang="es-EC" sz="1400" u="none" strike="noStrike">
                          <a:effectLst/>
                        </a:rPr>
                        <a:t> Gastos No Deducibles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5.833,21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0,22%</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1.137,22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0,04%</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4.695,99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-81%</a:t>
                      </a:r>
                      <a:endParaRPr lang="es-EC" sz="1400" b="0" i="0" u="none" strike="noStrike">
                        <a:solidFill>
                          <a:srgbClr val="000000"/>
                        </a:solidFill>
                        <a:effectLst/>
                        <a:latin typeface="Times New Roman" panose="02020603050405020304" pitchFamily="18" charset="0"/>
                      </a:endParaRPr>
                    </a:p>
                  </a:txBody>
                  <a:tcPr marL="9257" marR="9257" marT="9257" marB="0" anchor="b"/>
                </a:tc>
              </a:tr>
              <a:tr h="203662">
                <a:tc>
                  <a:txBody>
                    <a:bodyPr/>
                    <a:lstStyle/>
                    <a:p>
                      <a:pPr algn="l" fontAlgn="b"/>
                      <a:r>
                        <a:rPr lang="es-EC" sz="1400" u="none" strike="noStrike">
                          <a:effectLst/>
                        </a:rPr>
                        <a:t> Otros Gastos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21.783,59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0,84%</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33.295,95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1,10%</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11.512,36 </a:t>
                      </a:r>
                      <a:endParaRPr lang="es-EC" sz="1400" b="0"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a:effectLst/>
                        </a:rPr>
                        <a:t>53%</a:t>
                      </a:r>
                      <a:endParaRPr lang="es-EC" sz="1400" b="0" i="0" u="none" strike="noStrike">
                        <a:solidFill>
                          <a:srgbClr val="000000"/>
                        </a:solidFill>
                        <a:effectLst/>
                        <a:latin typeface="Times New Roman" panose="02020603050405020304" pitchFamily="18" charset="0"/>
                      </a:endParaRPr>
                    </a:p>
                  </a:txBody>
                  <a:tcPr marL="9257" marR="9257" marT="9257" marB="0" anchor="b"/>
                </a:tc>
              </a:tr>
              <a:tr h="203662">
                <a:tc>
                  <a:txBody>
                    <a:bodyPr/>
                    <a:lstStyle/>
                    <a:p>
                      <a:pPr algn="l" fontAlgn="b"/>
                      <a:r>
                        <a:rPr lang="es-EC" sz="1400" u="none" strike="noStrike">
                          <a:effectLst/>
                        </a:rPr>
                        <a:t> Utilidad del Ejercicio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37.070,72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1,43%</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107.022,90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r" fontAlgn="b"/>
                      <a:r>
                        <a:rPr lang="es-EC" sz="1400" u="none" strike="noStrike">
                          <a:effectLst/>
                        </a:rPr>
                        <a:t>3,54%</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l" fontAlgn="b"/>
                      <a:r>
                        <a:rPr lang="es-EC" sz="1400" u="none" strike="noStrike">
                          <a:effectLst/>
                        </a:rPr>
                        <a:t>     69.952,18 </a:t>
                      </a:r>
                      <a:endParaRPr lang="es-EC" sz="1400" b="1" i="0" u="none" strike="noStrike">
                        <a:solidFill>
                          <a:srgbClr val="000000"/>
                        </a:solidFill>
                        <a:effectLst/>
                        <a:latin typeface="Times New Roman" panose="02020603050405020304" pitchFamily="18" charset="0"/>
                      </a:endParaRPr>
                    </a:p>
                  </a:txBody>
                  <a:tcPr marL="9257" marR="9257" marT="9257" marB="0" anchor="b"/>
                </a:tc>
                <a:tc>
                  <a:txBody>
                    <a:bodyPr/>
                    <a:lstStyle/>
                    <a:p>
                      <a:pPr algn="ctr" fontAlgn="b"/>
                      <a:r>
                        <a:rPr lang="es-EC" sz="1400" u="none" strike="noStrike" dirty="0">
                          <a:effectLst/>
                        </a:rPr>
                        <a:t>189%</a:t>
                      </a:r>
                      <a:endParaRPr lang="es-EC" sz="1400" b="1" i="0" u="none" strike="noStrike" dirty="0">
                        <a:solidFill>
                          <a:srgbClr val="000000"/>
                        </a:solidFill>
                        <a:effectLst/>
                        <a:latin typeface="Times New Roman" panose="02020603050405020304" pitchFamily="18" charset="0"/>
                      </a:endParaRPr>
                    </a:p>
                  </a:txBody>
                  <a:tcPr marL="9257" marR="9257" marT="9257" marB="0" anchor="b"/>
                </a:tc>
              </a:tr>
            </a:tbl>
          </a:graphicData>
        </a:graphic>
      </p:graphicFrame>
    </p:spTree>
    <p:extLst>
      <p:ext uri="{BB962C8B-B14F-4D97-AF65-F5344CB8AC3E}">
        <p14:creationId xmlns:p14="http://schemas.microsoft.com/office/powerpoint/2010/main" val="1694240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RAZON DE LIQUIDEZ</a:t>
            </a:r>
            <a:endParaRPr lang="es-EC" dirty="0"/>
          </a:p>
        </p:txBody>
      </p:sp>
      <p:pic>
        <p:nvPicPr>
          <p:cNvPr id="4" name="Imagen 3"/>
          <p:cNvPicPr>
            <a:picLocks noChangeAspect="1"/>
          </p:cNvPicPr>
          <p:nvPr/>
        </p:nvPicPr>
        <p:blipFill>
          <a:blip r:embed="rId2"/>
          <a:stretch>
            <a:fillRect/>
          </a:stretch>
        </p:blipFill>
        <p:spPr>
          <a:xfrm>
            <a:off x="323528" y="2348880"/>
            <a:ext cx="8093521" cy="2592288"/>
          </a:xfrm>
          <a:prstGeom prst="rect">
            <a:avLst/>
          </a:prstGeom>
        </p:spPr>
      </p:pic>
    </p:spTree>
    <p:extLst>
      <p:ext uri="{BB962C8B-B14F-4D97-AF65-F5344CB8AC3E}">
        <p14:creationId xmlns:p14="http://schemas.microsoft.com/office/powerpoint/2010/main" val="369764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RAZONES DE ACTIVIDAD</a:t>
            </a:r>
            <a:endParaRPr lang="es-EC" dirty="0"/>
          </a:p>
        </p:txBody>
      </p:sp>
      <p:pic>
        <p:nvPicPr>
          <p:cNvPr id="11275" name="CuadroTexto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8100"/>
            <a:ext cx="21336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323528" y="1844824"/>
            <a:ext cx="8208912" cy="3600400"/>
          </a:xfrm>
          <a:prstGeom prst="rect">
            <a:avLst/>
          </a:prstGeom>
        </p:spPr>
      </p:pic>
      <p:pic>
        <p:nvPicPr>
          <p:cNvPr id="3083" name="CuadroTexto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8100"/>
            <a:ext cx="2133600"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82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RAZON DE ENDEUDAMIENTO</a:t>
            </a:r>
            <a:endParaRPr lang="es-EC" dirty="0"/>
          </a:p>
        </p:txBody>
      </p:sp>
      <p:pic>
        <p:nvPicPr>
          <p:cNvPr id="4" name="Imagen 3"/>
          <p:cNvPicPr>
            <a:picLocks noChangeAspect="1"/>
          </p:cNvPicPr>
          <p:nvPr/>
        </p:nvPicPr>
        <p:blipFill>
          <a:blip r:embed="rId2"/>
          <a:stretch>
            <a:fillRect/>
          </a:stretch>
        </p:blipFill>
        <p:spPr>
          <a:xfrm>
            <a:off x="323529" y="2708920"/>
            <a:ext cx="8228396" cy="1152128"/>
          </a:xfrm>
          <a:prstGeom prst="rect">
            <a:avLst/>
          </a:prstGeom>
        </p:spPr>
      </p:pic>
    </p:spTree>
    <p:extLst>
      <p:ext uri="{BB962C8B-B14F-4D97-AF65-F5344CB8AC3E}">
        <p14:creationId xmlns:p14="http://schemas.microsoft.com/office/powerpoint/2010/main" val="698851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32656"/>
            <a:ext cx="7467600" cy="724942"/>
          </a:xfrm>
        </p:spPr>
        <p:txBody>
          <a:bodyPr/>
          <a:lstStyle/>
          <a:p>
            <a:r>
              <a:rPr lang="es-ES" dirty="0" smtClean="0"/>
              <a:t>RAZON DE RENTABILIDAD</a:t>
            </a:r>
            <a:endParaRPr lang="es-EC" dirty="0"/>
          </a:p>
        </p:txBody>
      </p:sp>
      <p:pic>
        <p:nvPicPr>
          <p:cNvPr id="4" name="Imagen 3"/>
          <p:cNvPicPr>
            <a:picLocks noChangeAspect="1"/>
          </p:cNvPicPr>
          <p:nvPr/>
        </p:nvPicPr>
        <p:blipFill>
          <a:blip r:embed="rId2"/>
          <a:stretch>
            <a:fillRect/>
          </a:stretch>
        </p:blipFill>
        <p:spPr>
          <a:xfrm>
            <a:off x="323528" y="2060848"/>
            <a:ext cx="8220585" cy="2736304"/>
          </a:xfrm>
          <a:prstGeom prst="rect">
            <a:avLst/>
          </a:prstGeom>
        </p:spPr>
      </p:pic>
    </p:spTree>
    <p:extLst>
      <p:ext uri="{BB962C8B-B14F-4D97-AF65-F5344CB8AC3E}">
        <p14:creationId xmlns:p14="http://schemas.microsoft.com/office/powerpoint/2010/main" val="378578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32656"/>
            <a:ext cx="7467600" cy="724942"/>
          </a:xfrm>
        </p:spPr>
        <p:txBody>
          <a:bodyPr/>
          <a:lstStyle/>
          <a:p>
            <a:r>
              <a:rPr lang="es-ES" dirty="0" smtClean="0"/>
              <a:t>Rentabilidad por acción</a:t>
            </a:r>
            <a:endParaRPr lang="es-EC" dirty="0"/>
          </a:p>
        </p:txBody>
      </p:sp>
      <p:pic>
        <p:nvPicPr>
          <p:cNvPr id="20" name="Imagen 19"/>
          <p:cNvPicPr>
            <a:picLocks noChangeAspect="1"/>
          </p:cNvPicPr>
          <p:nvPr/>
        </p:nvPicPr>
        <p:blipFill>
          <a:blip r:embed="rId2"/>
          <a:stretch>
            <a:fillRect/>
          </a:stretch>
        </p:blipFill>
        <p:spPr>
          <a:xfrm>
            <a:off x="323528" y="1844824"/>
            <a:ext cx="8208912" cy="3384376"/>
          </a:xfrm>
          <a:prstGeom prst="rect">
            <a:avLst/>
          </a:prstGeom>
        </p:spPr>
      </p:pic>
    </p:spTree>
    <p:extLst>
      <p:ext uri="{BB962C8B-B14F-4D97-AF65-F5344CB8AC3E}">
        <p14:creationId xmlns:p14="http://schemas.microsoft.com/office/powerpoint/2010/main" val="3036786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CAPITULO 3</a:t>
            </a:r>
            <a:endParaRPr lang="es-EC" dirty="0"/>
          </a:p>
        </p:txBody>
      </p:sp>
      <p:sp>
        <p:nvSpPr>
          <p:cNvPr id="3" name="Subtítulo 2"/>
          <p:cNvSpPr>
            <a:spLocks noGrp="1"/>
          </p:cNvSpPr>
          <p:nvPr>
            <p:ph type="subTitle" idx="1"/>
          </p:nvPr>
        </p:nvSpPr>
        <p:spPr/>
        <p:txBody>
          <a:bodyPr/>
          <a:lstStyle/>
          <a:p>
            <a:r>
              <a:rPr lang="es-ES" dirty="0" smtClean="0"/>
              <a:t>MARCO TEORICO</a:t>
            </a:r>
            <a:endParaRPr lang="es-EC" dirty="0"/>
          </a:p>
        </p:txBody>
      </p:sp>
    </p:spTree>
    <p:extLst>
      <p:ext uri="{BB962C8B-B14F-4D97-AF65-F5344CB8AC3E}">
        <p14:creationId xmlns:p14="http://schemas.microsoft.com/office/powerpoint/2010/main" val="1810908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86239433"/>
              </p:ext>
            </p:extLst>
          </p:nvPr>
        </p:nvGraphicFramePr>
        <p:xfrm>
          <a:off x="827584" y="1196752"/>
          <a:ext cx="734481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22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CAPITULO 4</a:t>
            </a:r>
            <a:endParaRPr lang="es-EC" dirty="0"/>
          </a:p>
        </p:txBody>
      </p:sp>
      <p:sp>
        <p:nvSpPr>
          <p:cNvPr id="3" name="Subtítulo 2"/>
          <p:cNvSpPr>
            <a:spLocks noGrp="1"/>
          </p:cNvSpPr>
          <p:nvPr>
            <p:ph type="subTitle" idx="1"/>
          </p:nvPr>
        </p:nvSpPr>
        <p:spPr/>
        <p:txBody>
          <a:bodyPr/>
          <a:lstStyle/>
          <a:p>
            <a:r>
              <a:rPr lang="es-ES" dirty="0" smtClean="0"/>
              <a:t>PROPUESTA DE VALORACION </a:t>
            </a:r>
            <a:endParaRPr lang="es-EC" dirty="0"/>
          </a:p>
        </p:txBody>
      </p:sp>
    </p:spTree>
    <p:extLst>
      <p:ext uri="{BB962C8B-B14F-4D97-AF65-F5344CB8AC3E}">
        <p14:creationId xmlns:p14="http://schemas.microsoft.com/office/powerpoint/2010/main" val="1697327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332656"/>
            <a:ext cx="5904656" cy="523220"/>
          </a:xfrm>
          <a:prstGeom prst="rect">
            <a:avLst/>
          </a:prstGeom>
          <a:noFill/>
        </p:spPr>
        <p:txBody>
          <a:bodyPr wrap="square" rtlCol="0">
            <a:spAutoFit/>
          </a:bodyPr>
          <a:lstStyle/>
          <a:p>
            <a:r>
              <a:rPr lang="es-MX" sz="2800" dirty="0" smtClean="0">
                <a:solidFill>
                  <a:schemeClr val="tx2"/>
                </a:solidFill>
              </a:rPr>
              <a:t>OBJETIVOS ESPECÍFICOS </a:t>
            </a:r>
            <a:endParaRPr lang="es-MX" sz="2800" dirty="0">
              <a:solidFill>
                <a:schemeClr val="tx2"/>
              </a:solidFill>
            </a:endParaRPr>
          </a:p>
        </p:txBody>
      </p:sp>
      <p:sp>
        <p:nvSpPr>
          <p:cNvPr id="8" name="4 Marcador de número de diapositiva"/>
          <p:cNvSpPr>
            <a:spLocks noGrp="1"/>
          </p:cNvSpPr>
          <p:nvPr>
            <p:ph type="sldNum" sz="quarter" idx="15"/>
          </p:nvPr>
        </p:nvSpPr>
        <p:spPr>
          <a:xfrm>
            <a:off x="8129016" y="5734050"/>
            <a:ext cx="609600" cy="521208"/>
          </a:xfrm>
        </p:spPr>
        <p:txBody>
          <a:bodyPr/>
          <a:lstStyle/>
          <a:p>
            <a:fld id="{0791474B-6AAC-412C-AC7E-01377A9BCA52}" type="slidenum">
              <a:rPr lang="es-MX" smtClean="0"/>
              <a:pPr/>
              <a:t>3</a:t>
            </a:fld>
            <a:endParaRPr lang="es-MX" dirty="0"/>
          </a:p>
        </p:txBody>
      </p:sp>
      <p:graphicFrame>
        <p:nvGraphicFramePr>
          <p:cNvPr id="6" name="Diagram 4"/>
          <p:cNvGraphicFramePr/>
          <p:nvPr>
            <p:extLst>
              <p:ext uri="{D42A27DB-BD31-4B8C-83A1-F6EECF244321}">
                <p14:modId xmlns:p14="http://schemas.microsoft.com/office/powerpoint/2010/main" val="2243726877"/>
              </p:ext>
            </p:extLst>
          </p:nvPr>
        </p:nvGraphicFramePr>
        <p:xfrm>
          <a:off x="43408" y="618635"/>
          <a:ext cx="8845821" cy="5399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Modelo de Valoración</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aphicFrame>
        <p:nvGraphicFramePr>
          <p:cNvPr id="4" name="Diagram 3"/>
          <p:cNvGraphicFramePr/>
          <p:nvPr>
            <p:extLst>
              <p:ext uri="{D42A27DB-BD31-4B8C-83A1-F6EECF244321}">
                <p14:modId xmlns:p14="http://schemas.microsoft.com/office/powerpoint/2010/main" val="1410079508"/>
              </p:ext>
            </p:extLst>
          </p:nvPr>
        </p:nvGraphicFramePr>
        <p:xfrm>
          <a:off x="334201" y="1231104"/>
          <a:ext cx="7334144" cy="4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7" action="ppaction://hlinkfile"/>
          </p:cNvPr>
          <p:cNvSpPr/>
          <p:nvPr/>
        </p:nvSpPr>
        <p:spPr>
          <a:xfrm>
            <a:off x="7884368" y="1484784"/>
            <a:ext cx="504056" cy="4320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61060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467600" cy="1143000"/>
          </a:xfrm>
        </p:spPr>
        <p:txBody>
          <a:bodyPr/>
          <a:lstStyle/>
          <a:p>
            <a:r>
              <a:rPr lang="es-ES" dirty="0" smtClean="0"/>
              <a:t>Tasa de crecimiento-escenario conservador</a:t>
            </a:r>
            <a:endParaRPr lang="es-EC" dirty="0"/>
          </a:p>
        </p:txBody>
      </p:sp>
      <p:pic>
        <p:nvPicPr>
          <p:cNvPr id="5" name="Imagen 4"/>
          <p:cNvPicPr>
            <a:picLocks noChangeAspect="1"/>
          </p:cNvPicPr>
          <p:nvPr/>
        </p:nvPicPr>
        <p:blipFill>
          <a:blip r:embed="rId2"/>
          <a:stretch>
            <a:fillRect/>
          </a:stretch>
        </p:blipFill>
        <p:spPr>
          <a:xfrm>
            <a:off x="467544" y="1359096"/>
            <a:ext cx="4464496" cy="2664296"/>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385173259"/>
              </p:ext>
            </p:extLst>
          </p:nvPr>
        </p:nvGraphicFramePr>
        <p:xfrm>
          <a:off x="4067944" y="3861048"/>
          <a:ext cx="4572000" cy="2814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6369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467600" cy="1143000"/>
          </a:xfrm>
        </p:spPr>
        <p:txBody>
          <a:bodyPr/>
          <a:lstStyle/>
          <a:p>
            <a:r>
              <a:rPr lang="es-ES" dirty="0" smtClean="0"/>
              <a:t>Proyección de ingresos</a:t>
            </a:r>
            <a:endParaRPr lang="es-EC" dirty="0"/>
          </a:p>
        </p:txBody>
      </p:sp>
      <p:pic>
        <p:nvPicPr>
          <p:cNvPr id="5" name="Imagen 4"/>
          <p:cNvPicPr>
            <a:picLocks noChangeAspect="1"/>
          </p:cNvPicPr>
          <p:nvPr/>
        </p:nvPicPr>
        <p:blipFill>
          <a:blip r:embed="rId2"/>
          <a:stretch>
            <a:fillRect/>
          </a:stretch>
        </p:blipFill>
        <p:spPr>
          <a:xfrm>
            <a:off x="467543" y="2780928"/>
            <a:ext cx="7992889" cy="2664296"/>
          </a:xfrm>
          <a:prstGeom prst="rect">
            <a:avLst/>
          </a:prstGeom>
        </p:spPr>
      </p:pic>
      <p:pic>
        <p:nvPicPr>
          <p:cNvPr id="9" name="Imagen 8"/>
          <p:cNvPicPr>
            <a:picLocks noChangeAspect="1"/>
          </p:cNvPicPr>
          <p:nvPr/>
        </p:nvPicPr>
        <p:blipFill>
          <a:blip r:embed="rId3"/>
          <a:stretch>
            <a:fillRect/>
          </a:stretch>
        </p:blipFill>
        <p:spPr>
          <a:xfrm>
            <a:off x="467543" y="2276872"/>
            <a:ext cx="3174629" cy="382020"/>
          </a:xfrm>
          <a:prstGeom prst="rect">
            <a:avLst/>
          </a:prstGeom>
        </p:spPr>
      </p:pic>
    </p:spTree>
    <p:extLst>
      <p:ext uri="{BB962C8B-B14F-4D97-AF65-F5344CB8AC3E}">
        <p14:creationId xmlns:p14="http://schemas.microsoft.com/office/powerpoint/2010/main" val="3695054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706090"/>
          </a:xfrm>
        </p:spPr>
        <p:txBody>
          <a:bodyPr>
            <a:normAutofit fontScale="90000"/>
          </a:bodyPr>
          <a:lstStyle/>
          <a:p>
            <a:r>
              <a:rPr lang="es-ES" dirty="0" smtClean="0"/>
              <a:t>Estado de costos de producción</a:t>
            </a:r>
            <a:br>
              <a:rPr lang="es-ES" dirty="0" smtClean="0"/>
            </a:br>
            <a:endParaRPr lang="es-EC" dirty="0"/>
          </a:p>
        </p:txBody>
      </p:sp>
      <p:pic>
        <p:nvPicPr>
          <p:cNvPr id="6" name="Imagen 5"/>
          <p:cNvPicPr>
            <a:picLocks noChangeAspect="1"/>
          </p:cNvPicPr>
          <p:nvPr/>
        </p:nvPicPr>
        <p:blipFill>
          <a:blip r:embed="rId2"/>
          <a:stretch>
            <a:fillRect/>
          </a:stretch>
        </p:blipFill>
        <p:spPr>
          <a:xfrm>
            <a:off x="107504" y="764704"/>
            <a:ext cx="8766712" cy="5832648"/>
          </a:xfrm>
          <a:prstGeom prst="rect">
            <a:avLst/>
          </a:prstGeom>
        </p:spPr>
      </p:pic>
    </p:spTree>
    <p:extLst>
      <p:ext uri="{BB962C8B-B14F-4D97-AF65-F5344CB8AC3E}">
        <p14:creationId xmlns:p14="http://schemas.microsoft.com/office/powerpoint/2010/main" val="3682627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706090"/>
          </a:xfrm>
        </p:spPr>
        <p:txBody>
          <a:bodyPr>
            <a:normAutofit fontScale="90000"/>
          </a:bodyPr>
          <a:lstStyle/>
          <a:p>
            <a:r>
              <a:rPr lang="es-ES" dirty="0" smtClean="0"/>
              <a:t>Estado de costos de producción</a:t>
            </a:r>
            <a:br>
              <a:rPr lang="es-ES" dirty="0" smtClean="0"/>
            </a:br>
            <a:endParaRPr lang="es-EC" dirty="0"/>
          </a:p>
        </p:txBody>
      </p:sp>
      <p:pic>
        <p:nvPicPr>
          <p:cNvPr id="4" name="Imagen 3"/>
          <p:cNvPicPr>
            <a:picLocks noChangeAspect="1"/>
          </p:cNvPicPr>
          <p:nvPr/>
        </p:nvPicPr>
        <p:blipFill>
          <a:blip r:embed="rId2"/>
          <a:stretch>
            <a:fillRect/>
          </a:stretch>
        </p:blipFill>
        <p:spPr>
          <a:xfrm>
            <a:off x="107504" y="764704"/>
            <a:ext cx="8766712" cy="5472608"/>
          </a:xfrm>
          <a:prstGeom prst="rect">
            <a:avLst/>
          </a:prstGeom>
        </p:spPr>
      </p:pic>
    </p:spTree>
    <p:extLst>
      <p:ext uri="{BB962C8B-B14F-4D97-AF65-F5344CB8AC3E}">
        <p14:creationId xmlns:p14="http://schemas.microsoft.com/office/powerpoint/2010/main" val="2863705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Informe de cantidades 204-2016</a:t>
            </a:r>
            <a:endParaRPr lang="es-EC" dirty="0"/>
          </a:p>
        </p:txBody>
      </p:sp>
      <p:pic>
        <p:nvPicPr>
          <p:cNvPr id="6" name="Imagen 5"/>
          <p:cNvPicPr>
            <a:picLocks noChangeAspect="1"/>
          </p:cNvPicPr>
          <p:nvPr/>
        </p:nvPicPr>
        <p:blipFill>
          <a:blip r:embed="rId2"/>
          <a:stretch>
            <a:fillRect/>
          </a:stretch>
        </p:blipFill>
        <p:spPr>
          <a:xfrm>
            <a:off x="251520" y="1692000"/>
            <a:ext cx="8568951" cy="4329288"/>
          </a:xfrm>
          <a:prstGeom prst="rect">
            <a:avLst/>
          </a:prstGeom>
        </p:spPr>
      </p:pic>
    </p:spTree>
    <p:extLst>
      <p:ext uri="{BB962C8B-B14F-4D97-AF65-F5344CB8AC3E}">
        <p14:creationId xmlns:p14="http://schemas.microsoft.com/office/powerpoint/2010/main" val="2997654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Informe de cantidades 2017-2019</a:t>
            </a:r>
            <a:endParaRPr lang="es-EC" dirty="0"/>
          </a:p>
        </p:txBody>
      </p:sp>
      <p:pic>
        <p:nvPicPr>
          <p:cNvPr id="4" name="Imagen 3"/>
          <p:cNvPicPr>
            <a:picLocks noChangeAspect="1"/>
          </p:cNvPicPr>
          <p:nvPr/>
        </p:nvPicPr>
        <p:blipFill>
          <a:blip r:embed="rId2"/>
          <a:stretch>
            <a:fillRect/>
          </a:stretch>
        </p:blipFill>
        <p:spPr>
          <a:xfrm>
            <a:off x="457200" y="1700808"/>
            <a:ext cx="8208911" cy="4392488"/>
          </a:xfrm>
          <a:prstGeom prst="rect">
            <a:avLst/>
          </a:prstGeom>
        </p:spPr>
      </p:pic>
    </p:spTree>
    <p:extLst>
      <p:ext uri="{BB962C8B-B14F-4D97-AF65-F5344CB8AC3E}">
        <p14:creationId xmlns:p14="http://schemas.microsoft.com/office/powerpoint/2010/main" val="430061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 por tonelada materia prima</a:t>
            </a:r>
            <a:br>
              <a:rPr lang="es-ES" dirty="0" smtClean="0"/>
            </a:br>
            <a:r>
              <a:rPr lang="es-ES" dirty="0" smtClean="0"/>
              <a:t>polietileno de alta densidad</a:t>
            </a:r>
            <a:endParaRPr lang="es-EC" dirty="0"/>
          </a:p>
        </p:txBody>
      </p:sp>
      <p:pic>
        <p:nvPicPr>
          <p:cNvPr id="4" name="Imagen 3"/>
          <p:cNvPicPr>
            <a:picLocks noChangeAspect="1"/>
          </p:cNvPicPr>
          <p:nvPr/>
        </p:nvPicPr>
        <p:blipFill>
          <a:blip r:embed="rId2"/>
          <a:stretch>
            <a:fillRect/>
          </a:stretch>
        </p:blipFill>
        <p:spPr>
          <a:xfrm>
            <a:off x="457200" y="1916832"/>
            <a:ext cx="8003232" cy="3672408"/>
          </a:xfrm>
          <a:prstGeom prst="rect">
            <a:avLst/>
          </a:prstGeom>
        </p:spPr>
      </p:pic>
    </p:spTree>
    <p:extLst>
      <p:ext uri="{BB962C8B-B14F-4D97-AF65-F5344CB8AC3E}">
        <p14:creationId xmlns:p14="http://schemas.microsoft.com/office/powerpoint/2010/main" val="3380947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872" y="188640"/>
            <a:ext cx="7467600" cy="1143000"/>
          </a:xfrm>
        </p:spPr>
        <p:txBody>
          <a:bodyPr/>
          <a:lstStyle/>
          <a:p>
            <a:r>
              <a:rPr lang="es-ES" dirty="0"/>
              <a:t>Costo por </a:t>
            </a:r>
            <a:r>
              <a:rPr lang="es-ES" dirty="0" smtClean="0"/>
              <a:t>tonelada </a:t>
            </a:r>
            <a:r>
              <a:rPr lang="es-ES" dirty="0" err="1" smtClean="0"/>
              <a:t>m.o.d</a:t>
            </a:r>
            <a:r>
              <a:rPr lang="es-ES" dirty="0" smtClean="0"/>
              <a:t> y </a:t>
            </a:r>
            <a:r>
              <a:rPr lang="es-ES" dirty="0" err="1" smtClean="0"/>
              <a:t>m.o.i</a:t>
            </a:r>
            <a:r>
              <a:rPr lang="es-ES" dirty="0" smtClean="0"/>
              <a:t/>
            </a:r>
            <a:br>
              <a:rPr lang="es-ES" dirty="0" smtClean="0"/>
            </a:br>
            <a:endParaRPr lang="es-EC" dirty="0"/>
          </a:p>
        </p:txBody>
      </p:sp>
      <p:pic>
        <p:nvPicPr>
          <p:cNvPr id="4" name="Imagen 3"/>
          <p:cNvPicPr>
            <a:picLocks noChangeAspect="1"/>
          </p:cNvPicPr>
          <p:nvPr/>
        </p:nvPicPr>
        <p:blipFill>
          <a:blip r:embed="rId2"/>
          <a:stretch>
            <a:fillRect/>
          </a:stretch>
        </p:blipFill>
        <p:spPr>
          <a:xfrm>
            <a:off x="755576" y="863505"/>
            <a:ext cx="7643191" cy="2493487"/>
          </a:xfrm>
          <a:prstGeom prst="rect">
            <a:avLst/>
          </a:prstGeom>
        </p:spPr>
      </p:pic>
      <p:pic>
        <p:nvPicPr>
          <p:cNvPr id="6" name="Imagen 5"/>
          <p:cNvPicPr>
            <a:picLocks noChangeAspect="1"/>
          </p:cNvPicPr>
          <p:nvPr/>
        </p:nvPicPr>
        <p:blipFill>
          <a:blip r:embed="rId3"/>
          <a:stretch>
            <a:fillRect/>
          </a:stretch>
        </p:blipFill>
        <p:spPr>
          <a:xfrm>
            <a:off x="761685" y="3380286"/>
            <a:ext cx="7637082" cy="3001042"/>
          </a:xfrm>
          <a:prstGeom prst="rect">
            <a:avLst/>
          </a:prstGeom>
        </p:spPr>
      </p:pic>
    </p:spTree>
    <p:extLst>
      <p:ext uri="{BB962C8B-B14F-4D97-AF65-F5344CB8AC3E}">
        <p14:creationId xmlns:p14="http://schemas.microsoft.com/office/powerpoint/2010/main" val="3878883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 por </a:t>
            </a:r>
            <a:r>
              <a:rPr lang="es-ES" dirty="0" err="1" smtClean="0"/>
              <a:t>tonela</a:t>
            </a:r>
            <a:r>
              <a:rPr lang="es-ES" dirty="0" smtClean="0"/>
              <a:t> </a:t>
            </a:r>
            <a:r>
              <a:rPr lang="es-ES" dirty="0" err="1" smtClean="0"/>
              <a:t>cif</a:t>
            </a:r>
            <a:endParaRPr lang="es-EC" dirty="0"/>
          </a:p>
        </p:txBody>
      </p:sp>
      <p:pic>
        <p:nvPicPr>
          <p:cNvPr id="4" name="Imagen 3"/>
          <p:cNvPicPr>
            <a:picLocks noChangeAspect="1"/>
          </p:cNvPicPr>
          <p:nvPr/>
        </p:nvPicPr>
        <p:blipFill>
          <a:blip r:embed="rId2"/>
          <a:stretch>
            <a:fillRect/>
          </a:stretch>
        </p:blipFill>
        <p:spPr>
          <a:xfrm>
            <a:off x="457200" y="1832226"/>
            <a:ext cx="7715199" cy="4045046"/>
          </a:xfrm>
          <a:prstGeom prst="rect">
            <a:avLst/>
          </a:prstGeom>
        </p:spPr>
      </p:pic>
    </p:spTree>
    <p:extLst>
      <p:ext uri="{BB962C8B-B14F-4D97-AF65-F5344CB8AC3E}">
        <p14:creationId xmlns:p14="http://schemas.microsoft.com/office/powerpoint/2010/main" val="285521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CAPÍTULO 1</a:t>
            </a:r>
            <a:endParaRPr lang="es-EC" dirty="0"/>
          </a:p>
        </p:txBody>
      </p:sp>
      <p:sp>
        <p:nvSpPr>
          <p:cNvPr id="3" name="Subtítulo 2"/>
          <p:cNvSpPr>
            <a:spLocks noGrp="1"/>
          </p:cNvSpPr>
          <p:nvPr>
            <p:ph type="subTitle" idx="1"/>
          </p:nvPr>
        </p:nvSpPr>
        <p:spPr/>
        <p:txBody>
          <a:bodyPr/>
          <a:lstStyle/>
          <a:p>
            <a:r>
              <a:rPr lang="es-ES" dirty="0" smtClean="0"/>
              <a:t>ASPECTOS GENERALES DE LA EMPRESA </a:t>
            </a:r>
            <a:endParaRPr lang="es-EC" dirty="0"/>
          </a:p>
        </p:txBody>
      </p:sp>
    </p:spTree>
    <p:extLst>
      <p:ext uri="{BB962C8B-B14F-4D97-AF65-F5344CB8AC3E}">
        <p14:creationId xmlns:p14="http://schemas.microsoft.com/office/powerpoint/2010/main" val="2739854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 por tonelada materia prima</a:t>
            </a:r>
            <a:br>
              <a:rPr lang="es-ES" dirty="0" smtClean="0"/>
            </a:br>
            <a:r>
              <a:rPr lang="es-ES" dirty="0" smtClean="0"/>
              <a:t>polietileno de baja densidad</a:t>
            </a:r>
            <a:endParaRPr lang="es-EC" dirty="0"/>
          </a:p>
        </p:txBody>
      </p:sp>
      <p:pic>
        <p:nvPicPr>
          <p:cNvPr id="5" name="Imagen 4"/>
          <p:cNvPicPr>
            <a:picLocks noChangeAspect="1"/>
          </p:cNvPicPr>
          <p:nvPr/>
        </p:nvPicPr>
        <p:blipFill>
          <a:blip r:embed="rId2"/>
          <a:stretch>
            <a:fillRect/>
          </a:stretch>
        </p:blipFill>
        <p:spPr>
          <a:xfrm>
            <a:off x="457200" y="1916832"/>
            <a:ext cx="7776863" cy="3128990"/>
          </a:xfrm>
          <a:prstGeom prst="rect">
            <a:avLst/>
          </a:prstGeom>
        </p:spPr>
      </p:pic>
    </p:spTree>
    <p:extLst>
      <p:ext uri="{BB962C8B-B14F-4D97-AF65-F5344CB8AC3E}">
        <p14:creationId xmlns:p14="http://schemas.microsoft.com/office/powerpoint/2010/main" val="1941823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872" y="188640"/>
            <a:ext cx="7467600" cy="1143000"/>
          </a:xfrm>
        </p:spPr>
        <p:txBody>
          <a:bodyPr/>
          <a:lstStyle/>
          <a:p>
            <a:r>
              <a:rPr lang="es-ES" dirty="0"/>
              <a:t>Costo por </a:t>
            </a:r>
            <a:r>
              <a:rPr lang="es-ES" dirty="0" smtClean="0"/>
              <a:t>tonelada </a:t>
            </a:r>
            <a:r>
              <a:rPr lang="es-ES" dirty="0" err="1" smtClean="0"/>
              <a:t>m.o.d</a:t>
            </a:r>
            <a:r>
              <a:rPr lang="es-ES" dirty="0" smtClean="0"/>
              <a:t> y </a:t>
            </a:r>
            <a:r>
              <a:rPr lang="es-ES" dirty="0" err="1" smtClean="0"/>
              <a:t>m.o.i</a:t>
            </a:r>
            <a:r>
              <a:rPr lang="es-ES" dirty="0" smtClean="0"/>
              <a:t/>
            </a:r>
            <a:br>
              <a:rPr lang="es-ES" dirty="0" smtClean="0"/>
            </a:br>
            <a:endParaRPr lang="es-EC" dirty="0"/>
          </a:p>
        </p:txBody>
      </p:sp>
      <p:pic>
        <p:nvPicPr>
          <p:cNvPr id="5" name="Imagen 4"/>
          <p:cNvPicPr>
            <a:picLocks noChangeAspect="1"/>
          </p:cNvPicPr>
          <p:nvPr/>
        </p:nvPicPr>
        <p:blipFill>
          <a:blip r:embed="rId2"/>
          <a:stretch>
            <a:fillRect/>
          </a:stretch>
        </p:blipFill>
        <p:spPr>
          <a:xfrm>
            <a:off x="611560" y="1124744"/>
            <a:ext cx="7488832" cy="5184576"/>
          </a:xfrm>
          <a:prstGeom prst="rect">
            <a:avLst/>
          </a:prstGeom>
        </p:spPr>
      </p:pic>
    </p:spTree>
    <p:extLst>
      <p:ext uri="{BB962C8B-B14F-4D97-AF65-F5344CB8AC3E}">
        <p14:creationId xmlns:p14="http://schemas.microsoft.com/office/powerpoint/2010/main" val="343733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 por </a:t>
            </a:r>
            <a:r>
              <a:rPr lang="es-ES" dirty="0" err="1" smtClean="0"/>
              <a:t>tonela</a:t>
            </a:r>
            <a:r>
              <a:rPr lang="es-ES" dirty="0" smtClean="0"/>
              <a:t> </a:t>
            </a:r>
            <a:r>
              <a:rPr lang="es-ES" dirty="0" err="1" smtClean="0"/>
              <a:t>cif</a:t>
            </a:r>
            <a:endParaRPr lang="es-EC" dirty="0"/>
          </a:p>
        </p:txBody>
      </p:sp>
      <p:pic>
        <p:nvPicPr>
          <p:cNvPr id="7" name="Imagen 6"/>
          <p:cNvPicPr>
            <a:picLocks noChangeAspect="1"/>
          </p:cNvPicPr>
          <p:nvPr/>
        </p:nvPicPr>
        <p:blipFill>
          <a:blip r:embed="rId2"/>
          <a:stretch>
            <a:fillRect/>
          </a:stretch>
        </p:blipFill>
        <p:spPr>
          <a:xfrm>
            <a:off x="1043608" y="1732710"/>
            <a:ext cx="6881191" cy="4216569"/>
          </a:xfrm>
          <a:prstGeom prst="rect">
            <a:avLst/>
          </a:prstGeom>
        </p:spPr>
      </p:pic>
    </p:spTree>
    <p:extLst>
      <p:ext uri="{BB962C8B-B14F-4D97-AF65-F5344CB8AC3E}">
        <p14:creationId xmlns:p14="http://schemas.microsoft.com/office/powerpoint/2010/main" val="2429262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Proyección gasto personal</a:t>
            </a:r>
            <a:endParaRPr lang="es-EC" dirty="0"/>
          </a:p>
        </p:txBody>
      </p:sp>
      <p:pic>
        <p:nvPicPr>
          <p:cNvPr id="5" name="Imagen 4"/>
          <p:cNvPicPr>
            <a:picLocks noChangeAspect="1"/>
          </p:cNvPicPr>
          <p:nvPr/>
        </p:nvPicPr>
        <p:blipFill>
          <a:blip r:embed="rId2"/>
          <a:stretch>
            <a:fillRect/>
          </a:stretch>
        </p:blipFill>
        <p:spPr>
          <a:xfrm>
            <a:off x="449662" y="2420888"/>
            <a:ext cx="8075239" cy="1901918"/>
          </a:xfrm>
          <a:prstGeom prst="rect">
            <a:avLst/>
          </a:prstGeom>
        </p:spPr>
      </p:pic>
    </p:spTree>
    <p:extLst>
      <p:ext uri="{BB962C8B-B14F-4D97-AF65-F5344CB8AC3E}">
        <p14:creationId xmlns:p14="http://schemas.microsoft.com/office/powerpoint/2010/main" val="2382937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71813"/>
            <a:ext cx="7467600" cy="1143000"/>
          </a:xfrm>
        </p:spPr>
        <p:txBody>
          <a:bodyPr/>
          <a:lstStyle/>
          <a:p>
            <a:r>
              <a:rPr lang="es-ES" dirty="0" smtClean="0"/>
              <a:t>Gastos operativos</a:t>
            </a:r>
            <a:br>
              <a:rPr lang="es-ES" dirty="0" smtClean="0"/>
            </a:br>
            <a:endParaRPr lang="es-EC" dirty="0"/>
          </a:p>
        </p:txBody>
      </p:sp>
      <p:pic>
        <p:nvPicPr>
          <p:cNvPr id="6" name="Imagen 5"/>
          <p:cNvPicPr>
            <a:picLocks noChangeAspect="1"/>
          </p:cNvPicPr>
          <p:nvPr/>
        </p:nvPicPr>
        <p:blipFill>
          <a:blip r:embed="rId2"/>
          <a:stretch>
            <a:fillRect/>
          </a:stretch>
        </p:blipFill>
        <p:spPr>
          <a:xfrm>
            <a:off x="611560" y="908720"/>
            <a:ext cx="7704856" cy="5760640"/>
          </a:xfrm>
          <a:prstGeom prst="rect">
            <a:avLst/>
          </a:prstGeom>
        </p:spPr>
      </p:pic>
    </p:spTree>
    <p:extLst>
      <p:ext uri="{BB962C8B-B14F-4D97-AF65-F5344CB8AC3E}">
        <p14:creationId xmlns:p14="http://schemas.microsoft.com/office/powerpoint/2010/main" val="2543303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Proyección depreciación-amortización</a:t>
            </a:r>
            <a:endParaRPr lang="es-EC" dirty="0"/>
          </a:p>
        </p:txBody>
      </p:sp>
      <p:pic>
        <p:nvPicPr>
          <p:cNvPr id="4" name="Imagen 3"/>
          <p:cNvPicPr>
            <a:picLocks noChangeAspect="1"/>
          </p:cNvPicPr>
          <p:nvPr/>
        </p:nvPicPr>
        <p:blipFill>
          <a:blip r:embed="rId2"/>
          <a:stretch>
            <a:fillRect/>
          </a:stretch>
        </p:blipFill>
        <p:spPr>
          <a:xfrm>
            <a:off x="1" y="1669382"/>
            <a:ext cx="9144000" cy="4351906"/>
          </a:xfrm>
          <a:prstGeom prst="rect">
            <a:avLst/>
          </a:prstGeom>
        </p:spPr>
      </p:pic>
    </p:spTree>
    <p:extLst>
      <p:ext uri="{BB962C8B-B14F-4D97-AF65-F5344CB8AC3E}">
        <p14:creationId xmlns:p14="http://schemas.microsoft.com/office/powerpoint/2010/main" val="3461852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Estado de resultados proyectado</a:t>
            </a:r>
            <a:br>
              <a:rPr lang="es-ES" dirty="0" smtClean="0"/>
            </a:br>
            <a:endParaRPr lang="es-EC" dirty="0"/>
          </a:p>
        </p:txBody>
      </p:sp>
      <p:pic>
        <p:nvPicPr>
          <p:cNvPr id="4" name="Imagen 3"/>
          <p:cNvPicPr>
            <a:picLocks noChangeAspect="1"/>
          </p:cNvPicPr>
          <p:nvPr/>
        </p:nvPicPr>
        <p:blipFill>
          <a:blip r:embed="rId2"/>
          <a:stretch>
            <a:fillRect/>
          </a:stretch>
        </p:blipFill>
        <p:spPr>
          <a:xfrm>
            <a:off x="323528" y="1124744"/>
            <a:ext cx="8280920" cy="5040560"/>
          </a:xfrm>
          <a:prstGeom prst="rect">
            <a:avLst/>
          </a:prstGeom>
        </p:spPr>
      </p:pic>
    </p:spTree>
    <p:extLst>
      <p:ext uri="{BB962C8B-B14F-4D97-AF65-F5344CB8AC3E}">
        <p14:creationId xmlns:p14="http://schemas.microsoft.com/office/powerpoint/2010/main" val="2544659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Proyección inventarios materia prima </a:t>
            </a:r>
            <a:r>
              <a:rPr lang="es-ES" dirty="0" err="1" smtClean="0"/>
              <a:t>p.a.d</a:t>
            </a:r>
            <a:endParaRPr lang="es-EC" dirty="0"/>
          </a:p>
        </p:txBody>
      </p:sp>
      <p:pic>
        <p:nvPicPr>
          <p:cNvPr id="6" name="Imagen 5"/>
          <p:cNvPicPr>
            <a:picLocks noChangeAspect="1"/>
          </p:cNvPicPr>
          <p:nvPr/>
        </p:nvPicPr>
        <p:blipFill>
          <a:blip r:embed="rId2"/>
          <a:stretch>
            <a:fillRect/>
          </a:stretch>
        </p:blipFill>
        <p:spPr>
          <a:xfrm>
            <a:off x="539552" y="1772816"/>
            <a:ext cx="8136904" cy="4536504"/>
          </a:xfrm>
          <a:prstGeom prst="rect">
            <a:avLst/>
          </a:prstGeom>
        </p:spPr>
      </p:pic>
    </p:spTree>
    <p:extLst>
      <p:ext uri="{BB962C8B-B14F-4D97-AF65-F5344CB8AC3E}">
        <p14:creationId xmlns:p14="http://schemas.microsoft.com/office/powerpoint/2010/main" val="3579502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Proyección inventarios materia prima </a:t>
            </a:r>
            <a:r>
              <a:rPr lang="es-ES" dirty="0" err="1" smtClean="0"/>
              <a:t>p.b.d</a:t>
            </a:r>
            <a:endParaRPr lang="es-EC" dirty="0"/>
          </a:p>
        </p:txBody>
      </p:sp>
      <p:pic>
        <p:nvPicPr>
          <p:cNvPr id="4" name="Imagen 3"/>
          <p:cNvPicPr>
            <a:picLocks noChangeAspect="1"/>
          </p:cNvPicPr>
          <p:nvPr/>
        </p:nvPicPr>
        <p:blipFill>
          <a:blip r:embed="rId2"/>
          <a:stretch>
            <a:fillRect/>
          </a:stretch>
        </p:blipFill>
        <p:spPr>
          <a:xfrm>
            <a:off x="472277" y="1628800"/>
            <a:ext cx="8348195" cy="4752528"/>
          </a:xfrm>
          <a:prstGeom prst="rect">
            <a:avLst/>
          </a:prstGeom>
        </p:spPr>
      </p:pic>
    </p:spTree>
    <p:extLst>
      <p:ext uri="{BB962C8B-B14F-4D97-AF65-F5344CB8AC3E}">
        <p14:creationId xmlns:p14="http://schemas.microsoft.com/office/powerpoint/2010/main" val="3730820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Proyección cuentas por cobrar</a:t>
            </a:r>
            <a:endParaRPr lang="es-EC" dirty="0"/>
          </a:p>
        </p:txBody>
      </p:sp>
      <p:pic>
        <p:nvPicPr>
          <p:cNvPr id="7" name="Imagen 6"/>
          <p:cNvPicPr>
            <a:picLocks noChangeAspect="1"/>
          </p:cNvPicPr>
          <p:nvPr/>
        </p:nvPicPr>
        <p:blipFill>
          <a:blip r:embed="rId3"/>
          <a:stretch>
            <a:fillRect/>
          </a:stretch>
        </p:blipFill>
        <p:spPr>
          <a:xfrm>
            <a:off x="465381" y="1825626"/>
            <a:ext cx="7920880" cy="4104456"/>
          </a:xfrm>
          <a:prstGeom prst="rect">
            <a:avLst/>
          </a:prstGeom>
        </p:spPr>
      </p:pic>
    </p:spTree>
    <p:extLst>
      <p:ext uri="{BB962C8B-B14F-4D97-AF65-F5344CB8AC3E}">
        <p14:creationId xmlns:p14="http://schemas.microsoft.com/office/powerpoint/2010/main" val="374279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EMPRESA</a:t>
            </a:r>
            <a:endParaRPr lang="es-EC" dirty="0"/>
          </a:p>
        </p:txBody>
      </p:sp>
      <p:pic>
        <p:nvPicPr>
          <p:cNvPr id="4" name="Marcador de contenido 3"/>
          <p:cNvPicPr>
            <a:picLocks noGrp="1"/>
          </p:cNvPicPr>
          <p:nvPr>
            <p:ph sz="quarter" idx="1"/>
          </p:nvPr>
        </p:nvPicPr>
        <p:blipFill>
          <a:blip r:embed="rId2" cstate="print"/>
          <a:srcRect l="20302" t="20596" r="59903" b="65041"/>
          <a:stretch>
            <a:fillRect/>
          </a:stretch>
        </p:blipFill>
        <p:spPr bwMode="auto">
          <a:xfrm>
            <a:off x="4067944" y="404664"/>
            <a:ext cx="3744416" cy="1231268"/>
          </a:xfrm>
          <a:prstGeom prst="rect">
            <a:avLst/>
          </a:prstGeom>
          <a:noFill/>
          <a:ln w="9525">
            <a:noFill/>
            <a:miter lim="800000"/>
            <a:headEnd/>
            <a:tailEnd/>
          </a:ln>
        </p:spPr>
      </p:pic>
      <p:pic>
        <p:nvPicPr>
          <p:cNvPr id="5" name="Imagen 4" descr="C:\Users\Catherin\Dropbox\IMG_20150225_113646.jpg"/>
          <p:cNvPicPr/>
          <p:nvPr/>
        </p:nvPicPr>
        <p:blipFill rotWithShape="1">
          <a:blip r:embed="rId3" cstate="print">
            <a:extLst>
              <a:ext uri="{28A0092B-C50C-407E-A947-70E740481C1C}">
                <a14:useLocalDpi xmlns:a14="http://schemas.microsoft.com/office/drawing/2010/main" val="0"/>
              </a:ext>
            </a:extLst>
          </a:blip>
          <a:srcRect t="26182" b="13376"/>
          <a:stretch/>
        </p:blipFill>
        <p:spPr bwMode="auto">
          <a:xfrm>
            <a:off x="5148064" y="1796665"/>
            <a:ext cx="3312368" cy="1955124"/>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487655"/>
            <a:ext cx="4680520" cy="3525521"/>
          </a:xfrm>
          <a:prstGeom prst="rect">
            <a:avLst/>
          </a:prstGeom>
        </p:spPr>
      </p:pic>
      <p:graphicFrame>
        <p:nvGraphicFramePr>
          <p:cNvPr id="8" name="Diagrama 7"/>
          <p:cNvGraphicFramePr/>
          <p:nvPr>
            <p:extLst>
              <p:ext uri="{D42A27DB-BD31-4B8C-83A1-F6EECF244321}">
                <p14:modId xmlns:p14="http://schemas.microsoft.com/office/powerpoint/2010/main" val="3621048813"/>
              </p:ext>
            </p:extLst>
          </p:nvPr>
        </p:nvGraphicFramePr>
        <p:xfrm>
          <a:off x="1403648" y="4653136"/>
          <a:ext cx="8544272" cy="203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2564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Proyección cuentas por pagar</a:t>
            </a:r>
            <a:endParaRPr lang="es-EC" dirty="0"/>
          </a:p>
        </p:txBody>
      </p:sp>
      <p:pic>
        <p:nvPicPr>
          <p:cNvPr id="4" name="Imagen 3"/>
          <p:cNvPicPr>
            <a:picLocks noChangeAspect="1"/>
          </p:cNvPicPr>
          <p:nvPr/>
        </p:nvPicPr>
        <p:blipFill>
          <a:blip r:embed="rId2"/>
          <a:stretch>
            <a:fillRect/>
          </a:stretch>
        </p:blipFill>
        <p:spPr>
          <a:xfrm>
            <a:off x="611560" y="1916832"/>
            <a:ext cx="8208912" cy="3960440"/>
          </a:xfrm>
          <a:prstGeom prst="rect">
            <a:avLst/>
          </a:prstGeom>
        </p:spPr>
      </p:pic>
    </p:spTree>
    <p:extLst>
      <p:ext uri="{BB962C8B-B14F-4D97-AF65-F5344CB8AC3E}">
        <p14:creationId xmlns:p14="http://schemas.microsoft.com/office/powerpoint/2010/main" val="3175914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Proyección sueldos y beneficios por pagar</a:t>
            </a:r>
            <a:endParaRPr lang="es-EC" dirty="0"/>
          </a:p>
        </p:txBody>
      </p:sp>
      <p:pic>
        <p:nvPicPr>
          <p:cNvPr id="4" name="Imagen 3"/>
          <p:cNvPicPr>
            <a:picLocks noChangeAspect="1"/>
          </p:cNvPicPr>
          <p:nvPr/>
        </p:nvPicPr>
        <p:blipFill>
          <a:blip r:embed="rId2"/>
          <a:stretch>
            <a:fillRect/>
          </a:stretch>
        </p:blipFill>
        <p:spPr>
          <a:xfrm>
            <a:off x="539552" y="2132856"/>
            <a:ext cx="7992888" cy="3240360"/>
          </a:xfrm>
          <a:prstGeom prst="rect">
            <a:avLst/>
          </a:prstGeom>
        </p:spPr>
      </p:pic>
    </p:spTree>
    <p:extLst>
      <p:ext uri="{BB962C8B-B14F-4D97-AF65-F5344CB8AC3E}">
        <p14:creationId xmlns:p14="http://schemas.microsoft.com/office/powerpoint/2010/main" val="2779969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Necesidades de financiamiento</a:t>
            </a:r>
            <a:endParaRPr lang="es-EC" dirty="0"/>
          </a:p>
        </p:txBody>
      </p:sp>
      <p:pic>
        <p:nvPicPr>
          <p:cNvPr id="4" name="Imagen 3"/>
          <p:cNvPicPr>
            <a:picLocks noChangeAspect="1"/>
          </p:cNvPicPr>
          <p:nvPr/>
        </p:nvPicPr>
        <p:blipFill>
          <a:blip r:embed="rId2"/>
          <a:stretch>
            <a:fillRect/>
          </a:stretch>
        </p:blipFill>
        <p:spPr>
          <a:xfrm>
            <a:off x="1691680" y="1700808"/>
            <a:ext cx="5400600" cy="4170968"/>
          </a:xfrm>
          <a:prstGeom prst="rect">
            <a:avLst/>
          </a:prstGeom>
        </p:spPr>
      </p:pic>
    </p:spTree>
    <p:extLst>
      <p:ext uri="{BB962C8B-B14F-4D97-AF65-F5344CB8AC3E}">
        <p14:creationId xmlns:p14="http://schemas.microsoft.com/office/powerpoint/2010/main" val="696679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Financiamiento instituciones financieras</a:t>
            </a:r>
            <a:endParaRPr lang="es-EC" dirty="0"/>
          </a:p>
        </p:txBody>
      </p:sp>
      <p:pic>
        <p:nvPicPr>
          <p:cNvPr id="4" name="Imagen 3"/>
          <p:cNvPicPr>
            <a:picLocks noChangeAspect="1"/>
          </p:cNvPicPr>
          <p:nvPr/>
        </p:nvPicPr>
        <p:blipFill>
          <a:blip r:embed="rId2"/>
          <a:stretch>
            <a:fillRect/>
          </a:stretch>
        </p:blipFill>
        <p:spPr>
          <a:xfrm>
            <a:off x="457200" y="2311710"/>
            <a:ext cx="8003232" cy="3349537"/>
          </a:xfrm>
          <a:prstGeom prst="rect">
            <a:avLst/>
          </a:prstGeom>
        </p:spPr>
      </p:pic>
    </p:spTree>
    <p:extLst>
      <p:ext uri="{BB962C8B-B14F-4D97-AF65-F5344CB8AC3E}">
        <p14:creationId xmlns:p14="http://schemas.microsoft.com/office/powerpoint/2010/main" val="3479660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Calculo de </a:t>
            </a:r>
            <a:r>
              <a:rPr lang="es-ES" dirty="0" err="1" smtClean="0"/>
              <a:t>ke</a:t>
            </a:r>
            <a:endParaRPr lang="es-EC" dirty="0"/>
          </a:p>
        </p:txBody>
      </p:sp>
      <p:pic>
        <p:nvPicPr>
          <p:cNvPr id="4" name="Imagen 3"/>
          <p:cNvPicPr>
            <a:picLocks noChangeAspect="1"/>
          </p:cNvPicPr>
          <p:nvPr/>
        </p:nvPicPr>
        <p:blipFill>
          <a:blip r:embed="rId2"/>
          <a:stretch>
            <a:fillRect/>
          </a:stretch>
        </p:blipFill>
        <p:spPr>
          <a:xfrm>
            <a:off x="971600" y="2564904"/>
            <a:ext cx="6953200" cy="2362208"/>
          </a:xfrm>
          <a:prstGeom prst="rect">
            <a:avLst/>
          </a:prstGeom>
        </p:spPr>
      </p:pic>
    </p:spTree>
    <p:extLst>
      <p:ext uri="{BB962C8B-B14F-4D97-AF65-F5344CB8AC3E}">
        <p14:creationId xmlns:p14="http://schemas.microsoft.com/office/powerpoint/2010/main" val="4228352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Calculo </a:t>
            </a:r>
            <a:r>
              <a:rPr lang="es-ES" dirty="0" err="1" smtClean="0"/>
              <a:t>wacc</a:t>
            </a:r>
            <a:endParaRPr lang="es-EC" dirty="0"/>
          </a:p>
        </p:txBody>
      </p:sp>
      <p:pic>
        <p:nvPicPr>
          <p:cNvPr id="5" name="Imagen 4"/>
          <p:cNvPicPr>
            <a:picLocks noChangeAspect="1"/>
          </p:cNvPicPr>
          <p:nvPr/>
        </p:nvPicPr>
        <p:blipFill>
          <a:blip r:embed="rId3"/>
          <a:stretch>
            <a:fillRect/>
          </a:stretch>
        </p:blipFill>
        <p:spPr>
          <a:xfrm>
            <a:off x="827584" y="1844824"/>
            <a:ext cx="6912768" cy="4436383"/>
          </a:xfrm>
          <a:prstGeom prst="rect">
            <a:avLst/>
          </a:prstGeom>
        </p:spPr>
      </p:pic>
    </p:spTree>
    <p:extLst>
      <p:ext uri="{BB962C8B-B14F-4D97-AF65-F5344CB8AC3E}">
        <p14:creationId xmlns:p14="http://schemas.microsoft.com/office/powerpoint/2010/main" val="1137587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Calculo </a:t>
            </a:r>
            <a:r>
              <a:rPr lang="es-ES" dirty="0" err="1" smtClean="0"/>
              <a:t>wacc</a:t>
            </a:r>
            <a:r>
              <a:rPr lang="es-ES" dirty="0" smtClean="0"/>
              <a:t> </a:t>
            </a:r>
            <a:r>
              <a:rPr lang="es-ES" dirty="0" err="1" smtClean="0"/>
              <a:t>bt</a:t>
            </a:r>
            <a:endParaRPr lang="es-EC" dirty="0"/>
          </a:p>
        </p:txBody>
      </p:sp>
      <p:pic>
        <p:nvPicPr>
          <p:cNvPr id="4" name="Imagen 3"/>
          <p:cNvPicPr>
            <a:picLocks noChangeAspect="1"/>
          </p:cNvPicPr>
          <p:nvPr/>
        </p:nvPicPr>
        <p:blipFill>
          <a:blip r:embed="rId3"/>
          <a:stretch>
            <a:fillRect/>
          </a:stretch>
        </p:blipFill>
        <p:spPr>
          <a:xfrm>
            <a:off x="755576" y="1916832"/>
            <a:ext cx="7416824" cy="4176464"/>
          </a:xfrm>
          <a:prstGeom prst="rect">
            <a:avLst/>
          </a:prstGeom>
        </p:spPr>
      </p:pic>
    </p:spTree>
    <p:extLst>
      <p:ext uri="{BB962C8B-B14F-4D97-AF65-F5344CB8AC3E}">
        <p14:creationId xmlns:p14="http://schemas.microsoft.com/office/powerpoint/2010/main" val="23053790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Calculo valor residual</a:t>
            </a:r>
            <a:endParaRPr lang="es-EC" dirty="0"/>
          </a:p>
        </p:txBody>
      </p:sp>
      <p:pic>
        <p:nvPicPr>
          <p:cNvPr id="5" name="Imagen 4"/>
          <p:cNvPicPr>
            <a:picLocks noChangeAspect="1"/>
          </p:cNvPicPr>
          <p:nvPr/>
        </p:nvPicPr>
        <p:blipFill>
          <a:blip r:embed="rId3"/>
          <a:stretch>
            <a:fillRect/>
          </a:stretch>
        </p:blipFill>
        <p:spPr>
          <a:xfrm>
            <a:off x="755576" y="1850320"/>
            <a:ext cx="7169224" cy="4459000"/>
          </a:xfrm>
          <a:prstGeom prst="rect">
            <a:avLst/>
          </a:prstGeom>
        </p:spPr>
      </p:pic>
    </p:spTree>
    <p:extLst>
      <p:ext uri="{BB962C8B-B14F-4D97-AF65-F5344CB8AC3E}">
        <p14:creationId xmlns:p14="http://schemas.microsoft.com/office/powerpoint/2010/main" val="1160929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96" y="116632"/>
            <a:ext cx="7467600" cy="1143000"/>
          </a:xfrm>
        </p:spPr>
        <p:txBody>
          <a:bodyPr/>
          <a:lstStyle/>
          <a:p>
            <a:r>
              <a:rPr lang="es-ES" dirty="0" smtClean="0"/>
              <a:t>Flujo de caja libre</a:t>
            </a:r>
            <a:br>
              <a:rPr lang="es-ES" dirty="0" smtClean="0"/>
            </a:br>
            <a:endParaRPr lang="es-EC" dirty="0"/>
          </a:p>
        </p:txBody>
      </p:sp>
      <p:pic>
        <p:nvPicPr>
          <p:cNvPr id="6" name="Imagen 5"/>
          <p:cNvPicPr>
            <a:picLocks noChangeAspect="1"/>
          </p:cNvPicPr>
          <p:nvPr/>
        </p:nvPicPr>
        <p:blipFill>
          <a:blip r:embed="rId2"/>
          <a:stretch>
            <a:fillRect/>
          </a:stretch>
        </p:blipFill>
        <p:spPr>
          <a:xfrm>
            <a:off x="251520" y="908720"/>
            <a:ext cx="8568952" cy="5616624"/>
          </a:xfrm>
          <a:prstGeom prst="rect">
            <a:avLst/>
          </a:prstGeom>
        </p:spPr>
      </p:pic>
    </p:spTree>
    <p:extLst>
      <p:ext uri="{BB962C8B-B14F-4D97-AF65-F5344CB8AC3E}">
        <p14:creationId xmlns:p14="http://schemas.microsoft.com/office/powerpoint/2010/main" val="2473660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7467600" cy="1143000"/>
          </a:xfrm>
        </p:spPr>
        <p:txBody>
          <a:bodyPr/>
          <a:lstStyle/>
          <a:p>
            <a:r>
              <a:rPr lang="es-ES" dirty="0" smtClean="0"/>
              <a:t>Capital cash </a:t>
            </a:r>
            <a:r>
              <a:rPr lang="es-ES" dirty="0" err="1" smtClean="0"/>
              <a:t>flow</a:t>
            </a:r>
            <a:r>
              <a:rPr lang="es-ES" dirty="0" smtClean="0"/>
              <a:t/>
            </a:r>
            <a:br>
              <a:rPr lang="es-ES" dirty="0" smtClean="0"/>
            </a:br>
            <a:endParaRPr lang="es-EC" dirty="0"/>
          </a:p>
        </p:txBody>
      </p:sp>
      <p:pic>
        <p:nvPicPr>
          <p:cNvPr id="4" name="Imagen 3"/>
          <p:cNvPicPr>
            <a:picLocks noChangeAspect="1"/>
          </p:cNvPicPr>
          <p:nvPr/>
        </p:nvPicPr>
        <p:blipFill>
          <a:blip r:embed="rId2"/>
          <a:stretch>
            <a:fillRect/>
          </a:stretch>
        </p:blipFill>
        <p:spPr>
          <a:xfrm>
            <a:off x="251521" y="836712"/>
            <a:ext cx="8568952" cy="5832648"/>
          </a:xfrm>
          <a:prstGeom prst="rect">
            <a:avLst/>
          </a:prstGeom>
        </p:spPr>
      </p:pic>
    </p:spTree>
    <p:extLst>
      <p:ext uri="{BB962C8B-B14F-4D97-AF65-F5344CB8AC3E}">
        <p14:creationId xmlns:p14="http://schemas.microsoft.com/office/powerpoint/2010/main" val="121853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PARTICIPACIÓN ACCIONARIA </a:t>
            </a:r>
            <a:endParaRPr lang="es-EC" dirty="0"/>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2933301781"/>
              </p:ext>
            </p:extLst>
          </p:nvPr>
        </p:nvGraphicFramePr>
        <p:xfrm>
          <a:off x="251520" y="1916832"/>
          <a:ext cx="8291262" cy="3024336"/>
        </p:xfrm>
        <a:graphic>
          <a:graphicData uri="http://schemas.openxmlformats.org/drawingml/2006/table">
            <a:tbl>
              <a:tblPr firstRow="1" firstCol="1" bandRow="1">
                <a:tableStyleId>{E8B1032C-EA38-4F05-BA0D-38AFFFC7BED3}</a:tableStyleId>
              </a:tblPr>
              <a:tblGrid>
                <a:gridCol w="3270094"/>
                <a:gridCol w="1717634"/>
                <a:gridCol w="1435922"/>
                <a:gridCol w="1867612"/>
              </a:tblGrid>
              <a:tr h="1296144">
                <a:tc>
                  <a:txBody>
                    <a:bodyPr/>
                    <a:lstStyle/>
                    <a:p>
                      <a:pPr algn="ctr">
                        <a:lnSpc>
                          <a:spcPct val="150000"/>
                        </a:lnSpc>
                        <a:spcAft>
                          <a:spcPts val="0"/>
                        </a:spcAft>
                      </a:pPr>
                      <a:r>
                        <a:rPr lang="es-EC" sz="1400" dirty="0" smtClean="0">
                          <a:effectLst/>
                        </a:rPr>
                        <a:t>SOCIOS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smtClean="0">
                          <a:effectLst/>
                        </a:rPr>
                        <a:t>CAPITAL SUSCRITO</a:t>
                      </a:r>
                      <a:endParaRPr lang="es-EC" sz="1200" dirty="0" smtClean="0">
                        <a:effectLst/>
                      </a:endParaRPr>
                    </a:p>
                    <a:p>
                      <a:pPr algn="ctr">
                        <a:lnSpc>
                          <a:spcPct val="150000"/>
                        </a:lnSpc>
                        <a:spcAft>
                          <a:spcPts val="0"/>
                        </a:spcAft>
                      </a:pPr>
                      <a:r>
                        <a:rPr lang="es-EC" sz="1400" dirty="0" smtClean="0">
                          <a:effectLst/>
                        </a:rPr>
                        <a:t>EN DÓLARES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smtClean="0">
                          <a:effectLst/>
                        </a:rPr>
                        <a:t>CAPITAL PAGADO</a:t>
                      </a:r>
                      <a:endParaRPr lang="es-EC" sz="1200" dirty="0" smtClean="0">
                        <a:effectLst/>
                      </a:endParaRPr>
                    </a:p>
                    <a:p>
                      <a:pPr algn="ctr">
                        <a:lnSpc>
                          <a:spcPct val="150000"/>
                        </a:lnSpc>
                        <a:spcAft>
                          <a:spcPts val="0"/>
                        </a:spcAft>
                      </a:pPr>
                      <a:r>
                        <a:rPr lang="es-EC" sz="1400" dirty="0" smtClean="0">
                          <a:effectLst/>
                        </a:rPr>
                        <a:t>EN DÓLARES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smtClean="0">
                          <a:effectLst/>
                        </a:rPr>
                        <a:t>PORCENTAJE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2048">
                <a:tc>
                  <a:txBody>
                    <a:bodyPr/>
                    <a:lstStyle/>
                    <a:p>
                      <a:pPr algn="just">
                        <a:lnSpc>
                          <a:spcPct val="150000"/>
                        </a:lnSpc>
                        <a:spcAft>
                          <a:spcPts val="0"/>
                        </a:spcAft>
                      </a:pPr>
                      <a:r>
                        <a:rPr lang="es-EC" sz="1600" dirty="0" err="1">
                          <a:effectLst/>
                        </a:rPr>
                        <a:t>Sameer</a:t>
                      </a:r>
                      <a:r>
                        <a:rPr lang="es-EC" sz="1600" dirty="0">
                          <a:effectLst/>
                        </a:rPr>
                        <a:t> </a:t>
                      </a:r>
                      <a:r>
                        <a:rPr lang="es-EC" sz="1600" dirty="0" err="1">
                          <a:effectLst/>
                        </a:rPr>
                        <a:t>Zaidán</a:t>
                      </a:r>
                      <a:r>
                        <a:rPr lang="es-EC" sz="1600" dirty="0">
                          <a:effectLst/>
                        </a:rPr>
                        <a:t> </a:t>
                      </a:r>
                      <a:r>
                        <a:rPr lang="es-EC" sz="1600" dirty="0" err="1">
                          <a:effectLst/>
                        </a:rPr>
                        <a:t>Saba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3,450.00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3,450.00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2048">
                <a:tc>
                  <a:txBody>
                    <a:bodyPr/>
                    <a:lstStyle/>
                    <a:p>
                      <a:pPr algn="just">
                        <a:lnSpc>
                          <a:spcPct val="150000"/>
                        </a:lnSpc>
                        <a:spcAft>
                          <a:spcPts val="0"/>
                        </a:spcAft>
                      </a:pPr>
                      <a:r>
                        <a:rPr lang="es-EC" sz="1600">
                          <a:effectLst/>
                        </a:rPr>
                        <a:t>Hugo Burgos Villamar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1,500.00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1,500.00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4096">
                <a:tc>
                  <a:txBody>
                    <a:bodyPr/>
                    <a:lstStyle/>
                    <a:p>
                      <a:pPr algn="just">
                        <a:lnSpc>
                          <a:spcPct val="150000"/>
                        </a:lnSpc>
                        <a:spcAft>
                          <a:spcPts val="0"/>
                        </a:spcAft>
                      </a:pPr>
                      <a:r>
                        <a:rPr lang="es-EC" sz="1600">
                          <a:effectLst/>
                        </a:rPr>
                        <a:t>Carlos Andrés Zaidán Gattas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23329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467600" cy="1143000"/>
          </a:xfrm>
        </p:spPr>
        <p:txBody>
          <a:bodyPr/>
          <a:lstStyle/>
          <a:p>
            <a:r>
              <a:rPr lang="es-ES" dirty="0" smtClean="0"/>
              <a:t>Presupuesto de tesorería</a:t>
            </a:r>
            <a:br>
              <a:rPr lang="es-ES" dirty="0" smtClean="0"/>
            </a:br>
            <a:endParaRPr lang="es-EC" dirty="0"/>
          </a:p>
        </p:txBody>
      </p:sp>
      <p:pic>
        <p:nvPicPr>
          <p:cNvPr id="8" name="Imagen 7"/>
          <p:cNvPicPr>
            <a:picLocks noChangeAspect="1"/>
          </p:cNvPicPr>
          <p:nvPr/>
        </p:nvPicPr>
        <p:blipFill>
          <a:blip r:embed="rId2"/>
          <a:stretch>
            <a:fillRect/>
          </a:stretch>
        </p:blipFill>
        <p:spPr>
          <a:xfrm>
            <a:off x="323528" y="1484784"/>
            <a:ext cx="8208912" cy="3096344"/>
          </a:xfrm>
          <a:prstGeom prst="rect">
            <a:avLst/>
          </a:prstGeom>
        </p:spPr>
      </p:pic>
    </p:spTree>
    <p:extLst>
      <p:ext uri="{BB962C8B-B14F-4D97-AF65-F5344CB8AC3E}">
        <p14:creationId xmlns:p14="http://schemas.microsoft.com/office/powerpoint/2010/main" val="313275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Imagen 3"/>
          <p:cNvPicPr>
            <a:picLocks noChangeAspect="1"/>
          </p:cNvPicPr>
          <p:nvPr/>
        </p:nvPicPr>
        <p:blipFill>
          <a:blip r:embed="rId2"/>
          <a:stretch>
            <a:fillRect/>
          </a:stretch>
        </p:blipFill>
        <p:spPr>
          <a:xfrm>
            <a:off x="251520" y="846138"/>
            <a:ext cx="8501951" cy="5040560"/>
          </a:xfrm>
          <a:prstGeom prst="rect">
            <a:avLst/>
          </a:prstGeom>
        </p:spPr>
      </p:pic>
    </p:spTree>
    <p:extLst>
      <p:ext uri="{BB962C8B-B14F-4D97-AF65-F5344CB8AC3E}">
        <p14:creationId xmlns:p14="http://schemas.microsoft.com/office/powerpoint/2010/main" val="12707243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Imagen 3"/>
          <p:cNvPicPr>
            <a:picLocks noChangeAspect="1"/>
          </p:cNvPicPr>
          <p:nvPr/>
        </p:nvPicPr>
        <p:blipFill>
          <a:blip r:embed="rId2"/>
          <a:stretch>
            <a:fillRect/>
          </a:stretch>
        </p:blipFill>
        <p:spPr>
          <a:xfrm>
            <a:off x="457200" y="1916832"/>
            <a:ext cx="8291264" cy="3751756"/>
          </a:xfrm>
          <a:prstGeom prst="rect">
            <a:avLst/>
          </a:prstGeom>
        </p:spPr>
      </p:pic>
    </p:spTree>
    <p:extLst>
      <p:ext uri="{BB962C8B-B14F-4D97-AF65-F5344CB8AC3E}">
        <p14:creationId xmlns:p14="http://schemas.microsoft.com/office/powerpoint/2010/main" val="37340756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Balance general proyectado</a:t>
            </a:r>
            <a:endParaRPr lang="es-EC" dirty="0"/>
          </a:p>
        </p:txBody>
      </p:sp>
      <p:pic>
        <p:nvPicPr>
          <p:cNvPr id="4" name="Imagen 3"/>
          <p:cNvPicPr>
            <a:picLocks noChangeAspect="1"/>
          </p:cNvPicPr>
          <p:nvPr/>
        </p:nvPicPr>
        <p:blipFill>
          <a:blip r:embed="rId2"/>
          <a:stretch>
            <a:fillRect/>
          </a:stretch>
        </p:blipFill>
        <p:spPr>
          <a:xfrm>
            <a:off x="365428" y="1551773"/>
            <a:ext cx="8413143" cy="4757547"/>
          </a:xfrm>
          <a:prstGeom prst="rect">
            <a:avLst/>
          </a:prstGeom>
        </p:spPr>
      </p:pic>
    </p:spTree>
    <p:extLst>
      <p:ext uri="{BB962C8B-B14F-4D97-AF65-F5344CB8AC3E}">
        <p14:creationId xmlns:p14="http://schemas.microsoft.com/office/powerpoint/2010/main" val="3808701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Imagen 3"/>
          <p:cNvPicPr>
            <a:picLocks noChangeAspect="1"/>
          </p:cNvPicPr>
          <p:nvPr/>
        </p:nvPicPr>
        <p:blipFill>
          <a:blip r:embed="rId2"/>
          <a:stretch>
            <a:fillRect/>
          </a:stretch>
        </p:blipFill>
        <p:spPr>
          <a:xfrm>
            <a:off x="251520" y="1417638"/>
            <a:ext cx="8527051" cy="5035697"/>
          </a:xfrm>
          <a:prstGeom prst="rect">
            <a:avLst/>
          </a:prstGeom>
        </p:spPr>
      </p:pic>
    </p:spTree>
    <p:extLst>
      <p:ext uri="{BB962C8B-B14F-4D97-AF65-F5344CB8AC3E}">
        <p14:creationId xmlns:p14="http://schemas.microsoft.com/office/powerpoint/2010/main" val="849286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Imagen 3"/>
          <p:cNvPicPr>
            <a:picLocks noChangeAspect="1"/>
          </p:cNvPicPr>
          <p:nvPr/>
        </p:nvPicPr>
        <p:blipFill>
          <a:blip r:embed="rId2"/>
          <a:stretch>
            <a:fillRect/>
          </a:stretch>
        </p:blipFill>
        <p:spPr>
          <a:xfrm>
            <a:off x="179512" y="2564904"/>
            <a:ext cx="8712968" cy="1944216"/>
          </a:xfrm>
          <a:prstGeom prst="rect">
            <a:avLst/>
          </a:prstGeom>
        </p:spPr>
      </p:pic>
    </p:spTree>
    <p:extLst>
      <p:ext uri="{BB962C8B-B14F-4D97-AF65-F5344CB8AC3E}">
        <p14:creationId xmlns:p14="http://schemas.microsoft.com/office/powerpoint/2010/main" val="33771258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Valor actual de los pasivos</a:t>
            </a:r>
            <a:endParaRPr lang="es-EC" dirty="0"/>
          </a:p>
        </p:txBody>
      </p:sp>
      <p:pic>
        <p:nvPicPr>
          <p:cNvPr id="6" name="Imagen 5"/>
          <p:cNvPicPr>
            <a:picLocks noChangeAspect="1"/>
          </p:cNvPicPr>
          <p:nvPr/>
        </p:nvPicPr>
        <p:blipFill>
          <a:blip r:embed="rId2"/>
          <a:stretch>
            <a:fillRect/>
          </a:stretch>
        </p:blipFill>
        <p:spPr>
          <a:xfrm>
            <a:off x="1547664" y="2276872"/>
            <a:ext cx="5544616" cy="2204254"/>
          </a:xfrm>
          <a:prstGeom prst="rect">
            <a:avLst/>
          </a:prstGeom>
        </p:spPr>
      </p:pic>
    </p:spTree>
    <p:extLst>
      <p:ext uri="{BB962C8B-B14F-4D97-AF65-F5344CB8AC3E}">
        <p14:creationId xmlns:p14="http://schemas.microsoft.com/office/powerpoint/2010/main" val="26964390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Valor de las acciones</a:t>
            </a:r>
            <a:endParaRPr lang="es-EC" dirty="0"/>
          </a:p>
        </p:txBody>
      </p:sp>
      <p:pic>
        <p:nvPicPr>
          <p:cNvPr id="4" name="Imagen 3"/>
          <p:cNvPicPr>
            <a:picLocks noChangeAspect="1"/>
          </p:cNvPicPr>
          <p:nvPr/>
        </p:nvPicPr>
        <p:blipFill>
          <a:blip r:embed="rId2"/>
          <a:stretch>
            <a:fillRect/>
          </a:stretch>
        </p:blipFill>
        <p:spPr>
          <a:xfrm>
            <a:off x="1115616" y="1916832"/>
            <a:ext cx="6552728" cy="3456384"/>
          </a:xfrm>
          <a:prstGeom prst="rect">
            <a:avLst/>
          </a:prstGeom>
        </p:spPr>
      </p:pic>
    </p:spTree>
    <p:extLst>
      <p:ext uri="{BB962C8B-B14F-4D97-AF65-F5344CB8AC3E}">
        <p14:creationId xmlns:p14="http://schemas.microsoft.com/office/powerpoint/2010/main" val="14925535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467600" cy="1143000"/>
          </a:xfrm>
        </p:spPr>
        <p:txBody>
          <a:bodyPr/>
          <a:lstStyle/>
          <a:p>
            <a:r>
              <a:rPr lang="es-ES" dirty="0" smtClean="0"/>
              <a:t>Análisis de sensibilidad-escenario optimista</a:t>
            </a:r>
            <a:endParaRPr lang="es-EC" dirty="0"/>
          </a:p>
        </p:txBody>
      </p:sp>
      <p:pic>
        <p:nvPicPr>
          <p:cNvPr id="4" name="Imagen 3"/>
          <p:cNvPicPr>
            <a:picLocks noChangeAspect="1"/>
          </p:cNvPicPr>
          <p:nvPr/>
        </p:nvPicPr>
        <p:blipFill>
          <a:blip r:embed="rId2"/>
          <a:stretch>
            <a:fillRect/>
          </a:stretch>
        </p:blipFill>
        <p:spPr>
          <a:xfrm>
            <a:off x="471582" y="1331641"/>
            <a:ext cx="2266472" cy="326504"/>
          </a:xfrm>
          <a:prstGeom prst="rect">
            <a:avLst/>
          </a:prstGeom>
        </p:spPr>
      </p:pic>
      <p:pic>
        <p:nvPicPr>
          <p:cNvPr id="6" name="Imagen 5"/>
          <p:cNvPicPr>
            <a:picLocks noChangeAspect="1"/>
          </p:cNvPicPr>
          <p:nvPr/>
        </p:nvPicPr>
        <p:blipFill>
          <a:blip r:embed="rId3"/>
          <a:stretch>
            <a:fillRect/>
          </a:stretch>
        </p:blipFill>
        <p:spPr>
          <a:xfrm>
            <a:off x="467544" y="1711037"/>
            <a:ext cx="8208911" cy="2078003"/>
          </a:xfrm>
          <a:prstGeom prst="rect">
            <a:avLst/>
          </a:prstGeom>
        </p:spPr>
      </p:pic>
      <p:pic>
        <p:nvPicPr>
          <p:cNvPr id="8" name="Imagen 7"/>
          <p:cNvPicPr>
            <a:picLocks noChangeAspect="1"/>
          </p:cNvPicPr>
          <p:nvPr/>
        </p:nvPicPr>
        <p:blipFill rotWithShape="1">
          <a:blip r:embed="rId4"/>
          <a:srcRect r="15517" b="19858"/>
          <a:stretch/>
        </p:blipFill>
        <p:spPr>
          <a:xfrm>
            <a:off x="502869" y="4509120"/>
            <a:ext cx="5328591" cy="1492811"/>
          </a:xfrm>
          <a:prstGeom prst="rect">
            <a:avLst/>
          </a:prstGeom>
        </p:spPr>
      </p:pic>
      <p:pic>
        <p:nvPicPr>
          <p:cNvPr id="10" name="Imagen 9"/>
          <p:cNvPicPr>
            <a:picLocks noChangeAspect="1"/>
          </p:cNvPicPr>
          <p:nvPr/>
        </p:nvPicPr>
        <p:blipFill>
          <a:blip r:embed="rId5"/>
          <a:stretch>
            <a:fillRect/>
          </a:stretch>
        </p:blipFill>
        <p:spPr>
          <a:xfrm>
            <a:off x="502869" y="4030926"/>
            <a:ext cx="2502185" cy="275022"/>
          </a:xfrm>
          <a:prstGeom prst="rect">
            <a:avLst/>
          </a:prstGeom>
        </p:spPr>
      </p:pic>
    </p:spTree>
    <p:extLst>
      <p:ext uri="{BB962C8B-B14F-4D97-AF65-F5344CB8AC3E}">
        <p14:creationId xmlns:p14="http://schemas.microsoft.com/office/powerpoint/2010/main" val="13329200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467600" cy="1143000"/>
          </a:xfrm>
        </p:spPr>
        <p:txBody>
          <a:bodyPr/>
          <a:lstStyle/>
          <a:p>
            <a:r>
              <a:rPr lang="es-ES" dirty="0" smtClean="0"/>
              <a:t>Análisis de sensibilidad-escenario pesimista</a:t>
            </a:r>
            <a:endParaRPr lang="es-EC" dirty="0"/>
          </a:p>
        </p:txBody>
      </p:sp>
      <p:pic>
        <p:nvPicPr>
          <p:cNvPr id="10" name="Imagen 9"/>
          <p:cNvPicPr>
            <a:picLocks noChangeAspect="1"/>
          </p:cNvPicPr>
          <p:nvPr/>
        </p:nvPicPr>
        <p:blipFill>
          <a:blip r:embed="rId2"/>
          <a:stretch>
            <a:fillRect/>
          </a:stretch>
        </p:blipFill>
        <p:spPr>
          <a:xfrm>
            <a:off x="470250" y="4499992"/>
            <a:ext cx="2502185" cy="275022"/>
          </a:xfrm>
          <a:prstGeom prst="rect">
            <a:avLst/>
          </a:prstGeom>
        </p:spPr>
      </p:pic>
      <p:pic>
        <p:nvPicPr>
          <p:cNvPr id="5" name="Imagen 4"/>
          <p:cNvPicPr>
            <a:picLocks noChangeAspect="1"/>
          </p:cNvPicPr>
          <p:nvPr/>
        </p:nvPicPr>
        <p:blipFill>
          <a:blip r:embed="rId3"/>
          <a:stretch>
            <a:fillRect/>
          </a:stretch>
        </p:blipFill>
        <p:spPr>
          <a:xfrm>
            <a:off x="467544" y="1372969"/>
            <a:ext cx="2232248" cy="327839"/>
          </a:xfrm>
          <a:prstGeom prst="rect">
            <a:avLst/>
          </a:prstGeom>
        </p:spPr>
      </p:pic>
      <p:pic>
        <p:nvPicPr>
          <p:cNvPr id="9" name="Imagen 8"/>
          <p:cNvPicPr>
            <a:picLocks noChangeAspect="1"/>
          </p:cNvPicPr>
          <p:nvPr/>
        </p:nvPicPr>
        <p:blipFill>
          <a:blip r:embed="rId4"/>
          <a:stretch>
            <a:fillRect/>
          </a:stretch>
        </p:blipFill>
        <p:spPr>
          <a:xfrm>
            <a:off x="502868" y="1835045"/>
            <a:ext cx="7957563" cy="2295779"/>
          </a:xfrm>
          <a:prstGeom prst="rect">
            <a:avLst/>
          </a:prstGeom>
        </p:spPr>
      </p:pic>
      <p:pic>
        <p:nvPicPr>
          <p:cNvPr id="12" name="Imagen 11"/>
          <p:cNvPicPr>
            <a:picLocks noChangeAspect="1"/>
          </p:cNvPicPr>
          <p:nvPr/>
        </p:nvPicPr>
        <p:blipFill rotWithShape="1">
          <a:blip r:embed="rId5"/>
          <a:srcRect l="1356" r="14574"/>
          <a:stretch/>
        </p:blipFill>
        <p:spPr>
          <a:xfrm>
            <a:off x="458970" y="4869160"/>
            <a:ext cx="5832648" cy="1440160"/>
          </a:xfrm>
          <a:prstGeom prst="rect">
            <a:avLst/>
          </a:prstGeom>
        </p:spPr>
      </p:pic>
    </p:spTree>
    <p:extLst>
      <p:ext uri="{BB962C8B-B14F-4D97-AF65-F5344CB8AC3E}">
        <p14:creationId xmlns:p14="http://schemas.microsoft.com/office/powerpoint/2010/main" val="356499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normAutofit/>
          </a:bodyPr>
          <a:lstStyle/>
          <a:p>
            <a:r>
              <a:rPr lang="es-MX" sz="3600" b="1" dirty="0" smtClean="0"/>
              <a:t>misión</a:t>
            </a:r>
            <a:endParaRPr lang="es-MX" sz="3600" b="1" dirty="0"/>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1831223684"/>
              </p:ext>
            </p:extLst>
          </p:nvPr>
        </p:nvGraphicFramePr>
        <p:xfrm>
          <a:off x="1187624" y="1556792"/>
          <a:ext cx="6665168" cy="462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5"/>
          </p:nvPr>
        </p:nvSpPr>
        <p:spPr/>
        <p:txBody>
          <a:bodyPr/>
          <a:lstStyle/>
          <a:p>
            <a:fld id="{0791474B-6AAC-412C-AC7E-01377A9BCA52}" type="slidenum">
              <a:rPr lang="es-MX" smtClean="0"/>
              <a:pPr/>
              <a:t>7</a:t>
            </a:fld>
            <a:endParaRPr lang="es-MX"/>
          </a:p>
        </p:txBody>
      </p:sp>
      <p:sp>
        <p:nvSpPr>
          <p:cNvPr id="4" name="3 Marcador de pie de página"/>
          <p:cNvSpPr>
            <a:spLocks noGrp="1"/>
          </p:cNvSpPr>
          <p:nvPr>
            <p:ph type="ftr" sz="quarter" idx="16"/>
          </p:nvPr>
        </p:nvSpPr>
        <p:spPr/>
        <p:txBody>
          <a:bodyPr/>
          <a:lstStyle/>
          <a:p>
            <a:r>
              <a:rPr lang="es-MX" dirty="0" smtClean="0"/>
              <a:t>Universidad de las Fuerzas Armadas - ESPE</a:t>
            </a:r>
            <a:endParaRPr lang="es-MX" dirty="0"/>
          </a:p>
        </p:txBody>
      </p:sp>
    </p:spTree>
    <p:extLst>
      <p:ext uri="{BB962C8B-B14F-4D97-AF65-F5344CB8AC3E}">
        <p14:creationId xmlns:p14="http://schemas.microsoft.com/office/powerpoint/2010/main" val="22905630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7467600" cy="1143000"/>
          </a:xfrm>
        </p:spPr>
        <p:txBody>
          <a:bodyPr/>
          <a:lstStyle/>
          <a:p>
            <a:r>
              <a:rPr lang="es-ES" dirty="0" smtClean="0"/>
              <a:t>Análisis de sensibilidad-comparación</a:t>
            </a:r>
            <a:endParaRPr lang="es-EC" dirty="0"/>
          </a:p>
        </p:txBody>
      </p:sp>
      <p:pic>
        <p:nvPicPr>
          <p:cNvPr id="5" name="Imagen 4"/>
          <p:cNvPicPr>
            <a:picLocks noChangeAspect="1"/>
          </p:cNvPicPr>
          <p:nvPr/>
        </p:nvPicPr>
        <p:blipFill>
          <a:blip r:embed="rId2"/>
          <a:stretch>
            <a:fillRect/>
          </a:stretch>
        </p:blipFill>
        <p:spPr>
          <a:xfrm>
            <a:off x="611560" y="2243859"/>
            <a:ext cx="7632848" cy="3057349"/>
          </a:xfrm>
          <a:prstGeom prst="rect">
            <a:avLst/>
          </a:prstGeom>
        </p:spPr>
      </p:pic>
    </p:spTree>
    <p:extLst>
      <p:ext uri="{BB962C8B-B14F-4D97-AF65-F5344CB8AC3E}">
        <p14:creationId xmlns:p14="http://schemas.microsoft.com/office/powerpoint/2010/main" val="973115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ciavictoria.com/site/images/Analisis-tecnico-financiero.gif"/>
          <p:cNvPicPr>
            <a:picLocks noChangeAspect="1" noChangeArrowheads="1"/>
          </p:cNvPicPr>
          <p:nvPr/>
        </p:nvPicPr>
        <p:blipFill rotWithShape="1">
          <a:blip r:embed="rId2" cstate="print"/>
          <a:srcRect b="8125"/>
          <a:stretch/>
        </p:blipFill>
        <p:spPr bwMode="auto">
          <a:xfrm>
            <a:off x="0" y="3356992"/>
            <a:ext cx="3810000" cy="3334155"/>
          </a:xfrm>
          <a:prstGeom prst="rect">
            <a:avLst/>
          </a:prstGeom>
          <a:ln>
            <a:noFill/>
          </a:ln>
          <a:effectLst>
            <a:softEdge rad="112500"/>
          </a:effectLst>
        </p:spPr>
      </p:pic>
      <p:sp>
        <p:nvSpPr>
          <p:cNvPr id="2" name="Título 1"/>
          <p:cNvSpPr>
            <a:spLocks noGrp="1"/>
          </p:cNvSpPr>
          <p:nvPr>
            <p:ph type="title"/>
          </p:nvPr>
        </p:nvSpPr>
        <p:spPr>
          <a:xfrm>
            <a:off x="467544" y="188640"/>
            <a:ext cx="7467600" cy="1143000"/>
          </a:xfrm>
        </p:spPr>
        <p:txBody>
          <a:bodyPr/>
          <a:lstStyle/>
          <a:p>
            <a:r>
              <a:rPr lang="es-ES" dirty="0" smtClean="0"/>
              <a:t>Valor contable-comparación</a:t>
            </a:r>
            <a:endParaRPr lang="es-EC" dirty="0"/>
          </a:p>
        </p:txBody>
      </p:sp>
      <mc:AlternateContent xmlns:mc="http://schemas.openxmlformats.org/markup-compatibility/2006" xmlns:a14="http://schemas.microsoft.com/office/drawing/2010/main">
        <mc:Choice Requires="a14">
          <p:sp>
            <p:nvSpPr>
              <p:cNvPr id="3" name="Rectángulo 2"/>
              <p:cNvSpPr/>
              <p:nvPr/>
            </p:nvSpPr>
            <p:spPr>
              <a:xfrm>
                <a:off x="2267744" y="1459934"/>
                <a:ext cx="5886400" cy="13388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ea typeface="Calibri" panose="020F0502020204030204" pitchFamily="34" charset="0"/>
                          <a:cs typeface="Times New Roman" panose="02020603050405020304" pitchFamily="18" charset="0"/>
                        </a:rPr>
                        <m:t>𝑽𝒂𝒍𝒐𝒓</m:t>
                      </m:r>
                      <m:r>
                        <a:rPr lang="es-MX" b="1" i="1">
                          <a:latin typeface="Cambria Math" panose="02040503050406030204" pitchFamily="18" charset="0"/>
                          <a:ea typeface="Calibri" panose="020F0502020204030204" pitchFamily="34" charset="0"/>
                          <a:cs typeface="Times New Roman" panose="02020603050405020304" pitchFamily="18" charset="0"/>
                        </a:rPr>
                        <m:t> </m:t>
                      </m:r>
                      <m:r>
                        <a:rPr lang="es-MX" b="1" i="1">
                          <a:latin typeface="Cambria Math" panose="02040503050406030204" pitchFamily="18" charset="0"/>
                          <a:ea typeface="Calibri" panose="020F0502020204030204" pitchFamily="34" charset="0"/>
                          <a:cs typeface="Times New Roman" panose="02020603050405020304" pitchFamily="18" charset="0"/>
                        </a:rPr>
                        <m:t>𝒄𝒐𝒏𝒕𝒂𝒃𝒍𝒆</m:t>
                      </m:r>
                      <m:r>
                        <a:rPr lang="es-MX" i="1">
                          <a:latin typeface="Cambria Math" panose="02040503050406030204" pitchFamily="18" charset="0"/>
                          <a:ea typeface="Calibri" panose="020F0502020204030204" pitchFamily="34" charset="0"/>
                          <a:cs typeface="Times New Roman" panose="02020603050405020304" pitchFamily="18" charset="0"/>
                        </a:rPr>
                        <m:t>=</m:t>
                      </m:r>
                      <m:r>
                        <a:rPr lang="es-MX" i="1">
                          <a:latin typeface="Cambria Math" panose="02040503050406030204" pitchFamily="18" charset="0"/>
                          <a:ea typeface="Calibri" panose="020F0502020204030204" pitchFamily="34" charset="0"/>
                          <a:cs typeface="Times New Roman" panose="02020603050405020304" pitchFamily="18" charset="0"/>
                        </a:rPr>
                        <m:t>𝑉𝑎𝑙𝑜𝑟</m:t>
                      </m:r>
                      <m:r>
                        <a:rPr lang="es-MX" i="1">
                          <a:latin typeface="Cambria Math" panose="02040503050406030204" pitchFamily="18" charset="0"/>
                          <a:ea typeface="Calibri" panose="020F0502020204030204" pitchFamily="34" charset="0"/>
                          <a:cs typeface="Times New Roman" panose="02020603050405020304" pitchFamily="18" charset="0"/>
                        </a:rPr>
                        <m:t> </m:t>
                      </m:r>
                      <m:r>
                        <a:rPr lang="es-MX" i="1">
                          <a:latin typeface="Cambria Math" panose="02040503050406030204" pitchFamily="18" charset="0"/>
                          <a:ea typeface="Calibri" panose="020F0502020204030204" pitchFamily="34" charset="0"/>
                          <a:cs typeface="Times New Roman" panose="02020603050405020304" pitchFamily="18" charset="0"/>
                        </a:rPr>
                        <m:t>𝑑𝑒𝑙</m:t>
                      </m:r>
                      <m:r>
                        <a:rPr lang="es-MX" i="1">
                          <a:latin typeface="Cambria Math" panose="02040503050406030204" pitchFamily="18" charset="0"/>
                          <a:ea typeface="Calibri" panose="020F0502020204030204" pitchFamily="34" charset="0"/>
                          <a:cs typeface="Times New Roman" panose="02020603050405020304" pitchFamily="18" charset="0"/>
                        </a:rPr>
                        <m:t> </m:t>
                      </m:r>
                      <m:r>
                        <a:rPr lang="es-MX" i="1">
                          <a:latin typeface="Cambria Math" panose="02040503050406030204" pitchFamily="18" charset="0"/>
                          <a:ea typeface="Calibri" panose="020F0502020204030204" pitchFamily="34" charset="0"/>
                          <a:cs typeface="Times New Roman" panose="02020603050405020304" pitchFamily="18" charset="0"/>
                        </a:rPr>
                        <m:t>𝑎𝑐𝑡𝑖𝑣𝑜</m:t>
                      </m:r>
                      <m:r>
                        <a:rPr lang="es-MX" i="1">
                          <a:latin typeface="Cambria Math" panose="02040503050406030204" pitchFamily="18" charset="0"/>
                          <a:ea typeface="Calibri" panose="020F0502020204030204" pitchFamily="34" charset="0"/>
                          <a:cs typeface="Times New Roman" panose="02020603050405020304" pitchFamily="18" charset="0"/>
                        </a:rPr>
                        <m:t>−</m:t>
                      </m:r>
                      <m:r>
                        <a:rPr lang="es-MX" i="1">
                          <a:latin typeface="Cambria Math" panose="02040503050406030204" pitchFamily="18" charset="0"/>
                          <a:ea typeface="Calibri" panose="020F0502020204030204" pitchFamily="34" charset="0"/>
                          <a:cs typeface="Times New Roman" panose="02020603050405020304" pitchFamily="18" charset="0"/>
                        </a:rPr>
                        <m:t>𝑉𝑎𝑙𝑜𝑟</m:t>
                      </m:r>
                      <m:r>
                        <a:rPr lang="es-MX" i="1">
                          <a:latin typeface="Cambria Math" panose="02040503050406030204" pitchFamily="18" charset="0"/>
                          <a:ea typeface="Calibri" panose="020F0502020204030204" pitchFamily="34" charset="0"/>
                          <a:cs typeface="Times New Roman" panose="02020603050405020304" pitchFamily="18" charset="0"/>
                        </a:rPr>
                        <m:t> </m:t>
                      </m:r>
                      <m:r>
                        <a:rPr lang="es-MX" i="1">
                          <a:latin typeface="Cambria Math" panose="02040503050406030204" pitchFamily="18" charset="0"/>
                          <a:ea typeface="Calibri" panose="020F0502020204030204" pitchFamily="34" charset="0"/>
                          <a:cs typeface="Times New Roman" panose="02020603050405020304" pitchFamily="18" charset="0"/>
                        </a:rPr>
                        <m:t>𝑑𝑒𝑙</m:t>
                      </m:r>
                      <m:r>
                        <a:rPr lang="es-MX" i="1">
                          <a:latin typeface="Cambria Math" panose="02040503050406030204" pitchFamily="18" charset="0"/>
                          <a:ea typeface="Calibri" panose="020F0502020204030204" pitchFamily="34" charset="0"/>
                          <a:cs typeface="Times New Roman" panose="02020603050405020304" pitchFamily="18" charset="0"/>
                        </a:rPr>
                        <m:t> </m:t>
                      </m:r>
                      <m:r>
                        <a:rPr lang="es-MX" i="1">
                          <a:latin typeface="Cambria Math" panose="02040503050406030204" pitchFamily="18" charset="0"/>
                          <a:ea typeface="Calibri" panose="020F0502020204030204" pitchFamily="34" charset="0"/>
                          <a:cs typeface="Times New Roman" panose="02020603050405020304" pitchFamily="18" charset="0"/>
                        </a:rPr>
                        <m:t>𝑝𝑎𝑠𝑖𝑣𝑜</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b="1" i="1">
                          <a:effectLst/>
                          <a:latin typeface="Cambria Math" panose="02040503050406030204" pitchFamily="18" charset="0"/>
                          <a:ea typeface="Calibri" panose="020F0502020204030204" pitchFamily="34" charset="0"/>
                          <a:cs typeface="Times New Roman" panose="02020603050405020304" pitchFamily="18" charset="0"/>
                        </a:rPr>
                        <m:t>𝑽𝒂𝒍𝒐𝒓</m:t>
                      </m:r>
                      <m:r>
                        <a:rPr lang="es-MX" b="1" i="1">
                          <a:effectLst/>
                          <a:latin typeface="Cambria Math" panose="02040503050406030204" pitchFamily="18" charset="0"/>
                          <a:ea typeface="Calibri" panose="020F0502020204030204" pitchFamily="34" charset="0"/>
                          <a:cs typeface="Times New Roman" panose="02020603050405020304" pitchFamily="18" charset="0"/>
                        </a:rPr>
                        <m:t> </m:t>
                      </m:r>
                      <m:r>
                        <a:rPr lang="es-MX" b="1" i="1">
                          <a:effectLst/>
                          <a:latin typeface="Cambria Math" panose="02040503050406030204" pitchFamily="18" charset="0"/>
                          <a:ea typeface="Calibri" panose="020F0502020204030204" pitchFamily="34" charset="0"/>
                          <a:cs typeface="Times New Roman" panose="02020603050405020304" pitchFamily="18" charset="0"/>
                        </a:rPr>
                        <m:t>𝒄𝒐𝒏𝒕𝒂𝒃𝒍𝒆</m:t>
                      </m:r>
                      <m:r>
                        <a:rPr lang="es-MX" i="1">
                          <a:effectLst/>
                          <a:latin typeface="Cambria Math" panose="02040503050406030204" pitchFamily="18" charset="0"/>
                          <a:ea typeface="Calibri" panose="020F0502020204030204" pitchFamily="34" charset="0"/>
                          <a:cs typeface="Times New Roman" panose="02020603050405020304" pitchFamily="18" charset="0"/>
                        </a:rPr>
                        <m:t>=$1.898.564,23−$1.612.072,73</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b="1" i="1">
                          <a:effectLst/>
                          <a:latin typeface="Cambria Math" panose="02040503050406030204" pitchFamily="18" charset="0"/>
                          <a:ea typeface="Calibri" panose="020F0502020204030204" pitchFamily="34" charset="0"/>
                          <a:cs typeface="Times New Roman" panose="02020603050405020304" pitchFamily="18" charset="0"/>
                        </a:rPr>
                        <m:t>𝑽𝒂𝒍𝒐𝒓</m:t>
                      </m:r>
                      <m:r>
                        <a:rPr lang="es-MX" b="1" i="1">
                          <a:effectLst/>
                          <a:latin typeface="Cambria Math" panose="02040503050406030204" pitchFamily="18" charset="0"/>
                          <a:ea typeface="Calibri" panose="020F0502020204030204" pitchFamily="34" charset="0"/>
                          <a:cs typeface="Times New Roman" panose="02020603050405020304" pitchFamily="18" charset="0"/>
                        </a:rPr>
                        <m:t> </m:t>
                      </m:r>
                      <m:r>
                        <a:rPr lang="es-MX" b="1" i="1">
                          <a:effectLst/>
                          <a:latin typeface="Cambria Math" panose="02040503050406030204" pitchFamily="18" charset="0"/>
                          <a:ea typeface="Calibri" panose="020F0502020204030204" pitchFamily="34" charset="0"/>
                          <a:cs typeface="Times New Roman" panose="02020603050405020304" pitchFamily="18" charset="0"/>
                        </a:rPr>
                        <m:t>𝒄𝒐𝒏𝒕𝒂𝒃𝒍𝒆</m:t>
                      </m:r>
                      <m:r>
                        <a:rPr lang="es-MX" i="1">
                          <a:effectLst/>
                          <a:latin typeface="Cambria Math" panose="02040503050406030204" pitchFamily="18" charset="0"/>
                          <a:ea typeface="Calibri" panose="020F0502020204030204" pitchFamily="34" charset="0"/>
                          <a:cs typeface="Times New Roman" panose="02020603050405020304" pitchFamily="18" charset="0"/>
                        </a:rPr>
                        <m:t>=$286.491,50</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2267744" y="1459934"/>
                <a:ext cx="5886400" cy="1338828"/>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203848" y="3573016"/>
                <a:ext cx="4572000" cy="5078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𝑽𝒂𝒍𝒐𝒓</m:t>
                      </m:r>
                      <m:r>
                        <a:rPr lang="es-MX"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S"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𝒅𝒆</m:t>
                      </m:r>
                      <m:r>
                        <a:rPr lang="es-ES"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S"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𝒍𝒂</m:t>
                      </m:r>
                      <m:r>
                        <a:rPr lang="es-ES"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S"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𝒆𝒎𝒑𝒓𝒆𝒔𝒂</m:t>
                      </m:r>
                      <m:r>
                        <a:rPr lang="es-MX"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s-MX" b="1">
                          <a:solidFill>
                            <a:schemeClr val="tx1"/>
                          </a:solidFill>
                        </a:rPr>
                        <m:t>2.224.256,68</m:t>
                      </m:r>
                    </m:oMath>
                  </m:oMathPara>
                </a14:m>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3203848" y="3573016"/>
                <a:ext cx="4572000" cy="507831"/>
              </a:xfrm>
              <a:prstGeom prst="rect">
                <a:avLst/>
              </a:prstGeom>
              <a:blipFill rotWithShape="0">
                <a:blip r:embed="rId4"/>
                <a:stretch>
                  <a:fillRect/>
                </a:stretch>
              </a:blipFill>
            </p:spPr>
            <p:txBody>
              <a:bodyPr/>
              <a:lstStyle/>
              <a:p>
                <a:r>
                  <a:rPr lang="es-EC">
                    <a:noFill/>
                  </a:rPr>
                  <a:t> </a:t>
                </a:r>
              </a:p>
            </p:txBody>
          </p:sp>
        </mc:Fallback>
      </mc:AlternateContent>
      <p:sp>
        <p:nvSpPr>
          <p:cNvPr id="7" name="Flecha abajo 6"/>
          <p:cNvSpPr/>
          <p:nvPr/>
        </p:nvSpPr>
        <p:spPr>
          <a:xfrm>
            <a:off x="5193134" y="3014786"/>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708739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CAPITULO 5</a:t>
            </a:r>
            <a:endParaRPr lang="es-EC" dirty="0"/>
          </a:p>
        </p:txBody>
      </p:sp>
      <p:sp>
        <p:nvSpPr>
          <p:cNvPr id="3" name="Subtítulo 2"/>
          <p:cNvSpPr>
            <a:spLocks noGrp="1"/>
          </p:cNvSpPr>
          <p:nvPr>
            <p:ph type="subTitle" idx="1"/>
          </p:nvPr>
        </p:nvSpPr>
        <p:spPr/>
        <p:txBody>
          <a:bodyPr/>
          <a:lstStyle/>
          <a:p>
            <a:r>
              <a:rPr lang="es-ES" dirty="0" smtClean="0"/>
              <a:t>CONCLUSIONES Y RECOMENDACIONES </a:t>
            </a:r>
            <a:endParaRPr lang="es-EC" dirty="0"/>
          </a:p>
        </p:txBody>
      </p:sp>
    </p:spTree>
    <p:extLst>
      <p:ext uri="{BB962C8B-B14F-4D97-AF65-F5344CB8AC3E}">
        <p14:creationId xmlns:p14="http://schemas.microsoft.com/office/powerpoint/2010/main" val="1372674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20441822"/>
              </p:ext>
            </p:extLst>
          </p:nvPr>
        </p:nvGraphicFramePr>
        <p:xfrm>
          <a:off x="179512" y="332656"/>
          <a:ext cx="871296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90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24609255"/>
              </p:ext>
            </p:extLst>
          </p:nvPr>
        </p:nvGraphicFramePr>
        <p:xfrm>
          <a:off x="251520" y="260648"/>
          <a:ext cx="871296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12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fs de gracias por su atencion - Imagu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764704"/>
            <a:ext cx="5603776" cy="5244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txBox="1">
            <a:spLocks/>
          </p:cNvSpPr>
          <p:nvPr/>
        </p:nvSpPr>
        <p:spPr>
          <a:xfrm>
            <a:off x="467544" y="2564904"/>
            <a:ext cx="7543800" cy="11430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s-EC" sz="2600" b="1" cap="all" smtClean="0">
                <a:ln w="9000" cmpd="sng">
                  <a:solidFill>
                    <a:schemeClr val="accent5"/>
                  </a:solidFill>
                  <a:prstDash val="solid"/>
                </a:ln>
                <a:solidFill>
                  <a:schemeClr val="accent5"/>
                </a:solidFill>
                <a:effectLst>
                  <a:reflection blurRad="12700" stA="28000" endPos="45000" dist="1000" dir="5400000" sy="-100000" algn="bl" rotWithShape="0"/>
                </a:effectLst>
              </a:rPr>
              <a:t>Gracias por su atención</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b="1" dirty="0" smtClean="0"/>
              <a:t>visión</a:t>
            </a:r>
            <a:r>
              <a:rPr lang="es-MX" sz="4000" b="1" u="sng" dirty="0" smtClean="0"/>
              <a:t> </a:t>
            </a:r>
            <a:endParaRPr lang="es-MX" sz="4000" b="1" u="sng" dirty="0"/>
          </a:p>
        </p:txBody>
      </p:sp>
      <p:graphicFrame>
        <p:nvGraphicFramePr>
          <p:cNvPr id="6" name="5 Marcador de contenido"/>
          <p:cNvGraphicFramePr>
            <a:graphicFrameLocks noGrp="1"/>
          </p:cNvGraphicFramePr>
          <p:nvPr>
            <p:ph sz="quarter" idx="1"/>
            <p:extLst>
              <p:ext uri="{D42A27DB-BD31-4B8C-83A1-F6EECF244321}">
                <p14:modId xmlns:p14="http://schemas.microsoft.com/office/powerpoint/2010/main" val="1354368438"/>
              </p:ext>
            </p:extLst>
          </p:nvPr>
        </p:nvGraphicFramePr>
        <p:xfrm>
          <a:off x="1115616" y="12648"/>
          <a:ext cx="7467600" cy="6933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5"/>
          </p:nvPr>
        </p:nvSpPr>
        <p:spPr/>
        <p:txBody>
          <a:bodyPr/>
          <a:lstStyle/>
          <a:p>
            <a:fld id="{0791474B-6AAC-412C-AC7E-01377A9BCA52}" type="slidenum">
              <a:rPr lang="es-MX" smtClean="0"/>
              <a:pPr/>
              <a:t>8</a:t>
            </a:fld>
            <a:endParaRPr lang="es-MX"/>
          </a:p>
        </p:txBody>
      </p:sp>
      <p:sp>
        <p:nvSpPr>
          <p:cNvPr id="4" name="3 Marcador de pie de página"/>
          <p:cNvSpPr>
            <a:spLocks noGrp="1"/>
          </p:cNvSpPr>
          <p:nvPr>
            <p:ph type="ftr" sz="quarter" idx="16"/>
          </p:nvPr>
        </p:nvSpPr>
        <p:spPr/>
        <p:txBody>
          <a:bodyPr/>
          <a:lstStyle/>
          <a:p>
            <a:r>
              <a:rPr lang="es-MX" smtClean="0"/>
              <a:t>Universidad de las Fuerzas Armadas - ESPE</a:t>
            </a:r>
            <a:endParaRPr lang="es-MX"/>
          </a:p>
        </p:txBody>
      </p:sp>
      <p:pic>
        <p:nvPicPr>
          <p:cNvPr id="32770" name="Picture 2" descr="https://encrypted-tbn2.gstatic.com/images?q=tbn:ANd9GcRF0w7aQBK9WpKr_fW3eTxsMkRsVqBONzH4PHxtt8yxAz8fB__g"/>
          <p:cNvPicPr>
            <a:picLocks noChangeAspect="1" noChangeArrowheads="1"/>
          </p:cNvPicPr>
          <p:nvPr/>
        </p:nvPicPr>
        <p:blipFill>
          <a:blip r:embed="rId7" cstate="print"/>
          <a:srcRect/>
          <a:stretch>
            <a:fillRect/>
          </a:stretch>
        </p:blipFill>
        <p:spPr bwMode="auto">
          <a:xfrm>
            <a:off x="323528" y="4714875"/>
            <a:ext cx="2143125" cy="2143125"/>
          </a:xfrm>
          <a:prstGeom prst="rect">
            <a:avLst/>
          </a:prstGeom>
          <a:noFill/>
        </p:spPr>
      </p:pic>
    </p:spTree>
    <p:extLst>
      <p:ext uri="{BB962C8B-B14F-4D97-AF65-F5344CB8AC3E}">
        <p14:creationId xmlns:p14="http://schemas.microsoft.com/office/powerpoint/2010/main" val="18425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productos</a:t>
            </a:r>
            <a:endParaRPr lang="es-EC" dirty="0"/>
          </a:p>
        </p:txBody>
      </p:sp>
      <p:graphicFrame>
        <p:nvGraphicFramePr>
          <p:cNvPr id="4" name="Marcador de contenido 3"/>
          <p:cNvGraphicFramePr>
            <a:graphicFrameLocks noGrp="1"/>
          </p:cNvGraphicFramePr>
          <p:nvPr>
            <p:ph sz="quarter" idx="1"/>
            <p:extLst>
              <p:ext uri="{D42A27DB-BD31-4B8C-83A1-F6EECF244321}">
                <p14:modId xmlns:p14="http://schemas.microsoft.com/office/powerpoint/2010/main" val="3488059716"/>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www.do.all.biz/img/do/catalog/26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0865" y="5229200"/>
            <a:ext cx="1824137" cy="12461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c.all.biz/img/ec/catalog/11520.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390478"/>
            <a:ext cx="2232248" cy="16780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ycplasticos.com/images/productos/bolsas_p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691" y="4725144"/>
            <a:ext cx="1791208" cy="124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545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401</TotalTime>
  <Words>2228</Words>
  <Application>Microsoft Office PowerPoint</Application>
  <PresentationFormat>Presentación en pantalla (4:3)</PresentationFormat>
  <Paragraphs>585</Paragraphs>
  <Slides>75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75</vt:i4>
      </vt:variant>
    </vt:vector>
  </HeadingPairs>
  <TitlesOfParts>
    <vt:vector size="83" baseType="lpstr">
      <vt:lpstr>Calibri</vt:lpstr>
      <vt:lpstr>Cambria Math</vt:lpstr>
      <vt:lpstr>Century Schoolbook</vt:lpstr>
      <vt:lpstr>Symbol</vt:lpstr>
      <vt:lpstr>Times New Roman</vt:lpstr>
      <vt:lpstr>Wingdings</vt:lpstr>
      <vt:lpstr>Wingdings 2</vt:lpstr>
      <vt:lpstr>Mirador</vt:lpstr>
      <vt:lpstr>  </vt:lpstr>
      <vt:lpstr>Objetivo general</vt:lpstr>
      <vt:lpstr>Presentación de PowerPoint</vt:lpstr>
      <vt:lpstr>CAPÍTULO 1</vt:lpstr>
      <vt:lpstr>LA EMPRESA</vt:lpstr>
      <vt:lpstr>PARTICIPACIÓN ACCIONARIA </vt:lpstr>
      <vt:lpstr>misión</vt:lpstr>
      <vt:lpstr>visión </vt:lpstr>
      <vt:lpstr>productos</vt:lpstr>
      <vt:lpstr>Capitulo 2</vt:lpstr>
      <vt:lpstr>MATRIZ FODA</vt:lpstr>
      <vt:lpstr>ANALISIS FINANCIERO </vt:lpstr>
      <vt:lpstr>ANALISIS HORIZONTAL Y VERTICAL ACTIVO CORRIENTE</vt:lpstr>
      <vt:lpstr>ANALISIS HORIZONTAL Y VERTICAL ACTIVO NO CORRIENTE</vt:lpstr>
      <vt:lpstr>Presentación de PowerPoint</vt:lpstr>
      <vt:lpstr>ANALISIS HORIZONTAL Y VERTICAL PASIVO CORRIENTE</vt:lpstr>
      <vt:lpstr>ANALISIS HORIZONTAL Y VERTICAL PASIVO NO CORRIENTE</vt:lpstr>
      <vt:lpstr>Presentación de PowerPoint</vt:lpstr>
      <vt:lpstr>ANALISIS HORIZONTAL Y VERTICAL PATRIMONIO</vt:lpstr>
      <vt:lpstr>Presentación de PowerPoint</vt:lpstr>
      <vt:lpstr>ANALISIS HORIZONTAL Y VERTICAL</vt:lpstr>
      <vt:lpstr>RAZON DE LIQUIDEZ</vt:lpstr>
      <vt:lpstr>RAZONES DE ACTIVIDAD</vt:lpstr>
      <vt:lpstr>RAZON DE ENDEUDAMIENTO</vt:lpstr>
      <vt:lpstr>RAZON DE RENTABILIDAD</vt:lpstr>
      <vt:lpstr>Rentabilidad por acción</vt:lpstr>
      <vt:lpstr>CAPITULO 3</vt:lpstr>
      <vt:lpstr>Presentación de PowerPoint</vt:lpstr>
      <vt:lpstr>CAPITULO 4</vt:lpstr>
      <vt:lpstr>Presentación de PowerPoint</vt:lpstr>
      <vt:lpstr>Tasa de crecimiento-escenario conservador</vt:lpstr>
      <vt:lpstr>Proyección de ingresos</vt:lpstr>
      <vt:lpstr>Estado de costos de producción </vt:lpstr>
      <vt:lpstr>Estado de costos de producción </vt:lpstr>
      <vt:lpstr>Informe de cantidades 204-2016</vt:lpstr>
      <vt:lpstr>Informe de cantidades 2017-2019</vt:lpstr>
      <vt:lpstr>Costo por tonelada materia prima polietileno de alta densidad</vt:lpstr>
      <vt:lpstr>Costo por tonelada m.o.d y m.o.i </vt:lpstr>
      <vt:lpstr>Costo por tonela cif</vt:lpstr>
      <vt:lpstr>Costo por tonelada materia prima polietileno de baja densidad</vt:lpstr>
      <vt:lpstr>Costo por tonelada m.o.d y m.o.i </vt:lpstr>
      <vt:lpstr>Costo por tonela cif</vt:lpstr>
      <vt:lpstr>Proyección gasto personal</vt:lpstr>
      <vt:lpstr>Gastos operativos </vt:lpstr>
      <vt:lpstr>Proyección depreciación-amortización</vt:lpstr>
      <vt:lpstr>Estado de resultados proyectado </vt:lpstr>
      <vt:lpstr>Proyección inventarios materia prima p.a.d</vt:lpstr>
      <vt:lpstr>Proyección inventarios materia prima p.b.d</vt:lpstr>
      <vt:lpstr>Proyección cuentas por cobrar</vt:lpstr>
      <vt:lpstr>Proyección cuentas por pagar</vt:lpstr>
      <vt:lpstr>Proyección sueldos y beneficios por pagar</vt:lpstr>
      <vt:lpstr>Necesidades de financiamiento</vt:lpstr>
      <vt:lpstr>Financiamiento instituciones financieras</vt:lpstr>
      <vt:lpstr>Calculo de ke</vt:lpstr>
      <vt:lpstr>Calculo wacc</vt:lpstr>
      <vt:lpstr>Calculo wacc bt</vt:lpstr>
      <vt:lpstr>Calculo valor residual</vt:lpstr>
      <vt:lpstr>Flujo de caja libre </vt:lpstr>
      <vt:lpstr>Capital cash flow </vt:lpstr>
      <vt:lpstr>Presupuesto de tesorería </vt:lpstr>
      <vt:lpstr>Presentación de PowerPoint</vt:lpstr>
      <vt:lpstr>Presentación de PowerPoint</vt:lpstr>
      <vt:lpstr>Balance general proyectado</vt:lpstr>
      <vt:lpstr>Presentación de PowerPoint</vt:lpstr>
      <vt:lpstr>Presentación de PowerPoint</vt:lpstr>
      <vt:lpstr>Valor actual de los pasivos</vt:lpstr>
      <vt:lpstr>Valor de las acciones</vt:lpstr>
      <vt:lpstr>Análisis de sensibilidad-escenario optimista</vt:lpstr>
      <vt:lpstr>Análisis de sensibilidad-escenario pesimista</vt:lpstr>
      <vt:lpstr>Análisis de sensibilidad-comparación</vt:lpstr>
      <vt:lpstr>Valor contable-comparación</vt:lpstr>
      <vt:lpstr>CAPITULO 5</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dc:creator>
  <cp:lastModifiedBy>Catherin Maribel</cp:lastModifiedBy>
  <cp:revision>51</cp:revision>
  <dcterms:created xsi:type="dcterms:W3CDTF">2014-06-05T04:28:27Z</dcterms:created>
  <dcterms:modified xsi:type="dcterms:W3CDTF">2016-02-24T20:40:25Z</dcterms:modified>
</cp:coreProperties>
</file>