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2"/>
  </p:notesMasterIdLst>
  <p:sldIdLst>
    <p:sldId id="281" r:id="rId2"/>
    <p:sldId id="312" r:id="rId3"/>
    <p:sldId id="313" r:id="rId4"/>
    <p:sldId id="314" r:id="rId5"/>
    <p:sldId id="331" r:id="rId6"/>
    <p:sldId id="332" r:id="rId7"/>
    <p:sldId id="333" r:id="rId8"/>
    <p:sldId id="334" r:id="rId9"/>
    <p:sldId id="335" r:id="rId10"/>
    <p:sldId id="337" r:id="rId11"/>
    <p:sldId id="338" r:id="rId12"/>
    <p:sldId id="336" r:id="rId13"/>
    <p:sldId id="339" r:id="rId14"/>
    <p:sldId id="340" r:id="rId15"/>
    <p:sldId id="341" r:id="rId16"/>
    <p:sldId id="342" r:id="rId17"/>
    <p:sldId id="343" r:id="rId18"/>
    <p:sldId id="344" r:id="rId19"/>
    <p:sldId id="345" r:id="rId20"/>
    <p:sldId id="346" r:id="rId21"/>
    <p:sldId id="347" r:id="rId22"/>
    <p:sldId id="348" r:id="rId23"/>
    <p:sldId id="409" r:id="rId24"/>
    <p:sldId id="410" r:id="rId25"/>
    <p:sldId id="411" r:id="rId26"/>
    <p:sldId id="414" r:id="rId27"/>
    <p:sldId id="413" r:id="rId28"/>
    <p:sldId id="415" r:id="rId29"/>
    <p:sldId id="416" r:id="rId30"/>
    <p:sldId id="417" r:id="rId31"/>
    <p:sldId id="422" r:id="rId32"/>
    <p:sldId id="323" r:id="rId33"/>
    <p:sldId id="324" r:id="rId34"/>
    <p:sldId id="325"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4" r:id="rId69"/>
    <p:sldId id="383"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9" r:id="rId84"/>
    <p:sldId id="400" r:id="rId85"/>
    <p:sldId id="401" r:id="rId86"/>
    <p:sldId id="402" r:id="rId87"/>
    <p:sldId id="403" r:id="rId88"/>
    <p:sldId id="404" r:id="rId89"/>
    <p:sldId id="405" r:id="rId90"/>
    <p:sldId id="406" r:id="rId91"/>
    <p:sldId id="407" r:id="rId92"/>
    <p:sldId id="408" r:id="rId93"/>
    <p:sldId id="420" r:id="rId94"/>
    <p:sldId id="327" r:id="rId95"/>
    <p:sldId id="398" r:id="rId96"/>
    <p:sldId id="421" r:id="rId97"/>
    <p:sldId id="328" r:id="rId98"/>
    <p:sldId id="329" r:id="rId99"/>
    <p:sldId id="290" r:id="rId100"/>
    <p:sldId id="330" r:id="rId10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72" d="100"/>
          <a:sy n="72" d="100"/>
        </p:scale>
        <p:origin x="134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960606-DCB2-4A68-B41A-D7B3A0153267}" type="datetimeFigureOut">
              <a:rPr lang="es-ES" smtClean="0"/>
              <a:t>19/02/2016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F1F4B4-A7E1-484D-97ED-E64345527C4E}" type="slidenum">
              <a:rPr lang="es-ES" smtClean="0"/>
              <a:t>‹Nº›</a:t>
            </a:fld>
            <a:endParaRPr lang="es-ES"/>
          </a:p>
        </p:txBody>
      </p:sp>
    </p:spTree>
    <p:extLst>
      <p:ext uri="{BB962C8B-B14F-4D97-AF65-F5344CB8AC3E}">
        <p14:creationId xmlns:p14="http://schemas.microsoft.com/office/powerpoint/2010/main" val="207086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0CFCB1B-2E48-4F50-BE13-047C099EB310}" type="datetimeFigureOut">
              <a:rPr lang="es-EC" smtClean="0"/>
              <a:pPr/>
              <a:t>19/02/2016</a:t>
            </a:fld>
            <a:endParaRPr lang="es-EC"/>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C"/>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9D36868-763A-4546-ABC5-C13C5F7AE47B}" type="slidenum">
              <a:rPr lang="es-EC" smtClean="0"/>
              <a:pPr/>
              <a:t>‹Nº›</a:t>
            </a:fld>
            <a:endParaRPr lang="es-EC"/>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39D36868-763A-4546-ABC5-C13C5F7AE47B}" type="slidenum">
              <a:rPr lang="es-EC" smtClean="0"/>
              <a:pPr/>
              <a:t>‹Nº›</a:t>
            </a:fld>
            <a:endParaRPr lang="es-EC"/>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7" name="Slide Number Placeholder 6"/>
          <p:cNvSpPr>
            <a:spLocks noGrp="1"/>
          </p:cNvSpPr>
          <p:nvPr>
            <p:ph type="sldNum" sz="quarter" idx="12"/>
          </p:nvPr>
        </p:nvSpPr>
        <p:spPr/>
        <p:txBody>
          <a:bodyPr/>
          <a:lstStyle/>
          <a:p>
            <a:fld id="{39D36868-763A-4546-ABC5-C13C5F7AE47B}" type="slidenum">
              <a:rPr lang="es-EC" smtClean="0"/>
              <a:pPr/>
              <a:t>‹Nº›</a:t>
            </a:fld>
            <a:endParaRPr lang="es-EC"/>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0CFCB1B-2E48-4F50-BE13-047C099EB310}" type="datetimeFigureOut">
              <a:rPr lang="es-EC" smtClean="0"/>
              <a:pPr/>
              <a:t>19/02/2016</a:t>
            </a:fld>
            <a:endParaRPr lang="es-EC"/>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C"/>
          </a:p>
        </p:txBody>
      </p:sp>
      <p:sp>
        <p:nvSpPr>
          <p:cNvPr id="7" name="Slide Number Placeholder 6"/>
          <p:cNvSpPr>
            <a:spLocks noGrp="1"/>
          </p:cNvSpPr>
          <p:nvPr>
            <p:ph type="sldNum" sz="quarter" idx="12"/>
          </p:nvPr>
        </p:nvSpPr>
        <p:spPr/>
        <p:txBody>
          <a:bodyPr/>
          <a:lstStyle/>
          <a:p>
            <a:fld id="{39D36868-763A-4546-ABC5-C13C5F7AE47B}"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0CFCB1B-2E48-4F50-BE13-047C099EB310}" type="datetimeFigureOut">
              <a:rPr lang="es-EC" smtClean="0"/>
              <a:pPr/>
              <a:t>19/02/2016</a:t>
            </a:fld>
            <a:endParaRPr lang="es-EC"/>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C"/>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9D36868-763A-4546-ABC5-C13C5F7AE47B}"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4716016" y="5157192"/>
            <a:ext cx="4032448" cy="792088"/>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1"/>
              </a:buClr>
              <a:buSzPct val="76000"/>
              <a:buFont typeface="Wingdings 2" pitchFamily="18" charset="2"/>
              <a:buNone/>
              <a:defRPr sz="1800" kern="1200">
                <a:solidFill>
                  <a:srgbClr val="424242"/>
                </a:solidFill>
                <a:latin typeface="+mn-lt"/>
                <a:ea typeface="+mn-ea"/>
                <a:cs typeface="+mn-cs"/>
              </a:defRPr>
            </a:lvl1pPr>
            <a:lvl2pPr marL="457200" indent="0" algn="ctr" defTabSz="914400" rtl="0" eaLnBrk="1" latinLnBrk="0" hangingPunct="1">
              <a:spcBef>
                <a:spcPct val="20000"/>
              </a:spcBef>
              <a:buClr>
                <a:schemeClr val="accent1"/>
              </a:buClr>
              <a:buSzPct val="76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76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76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76000"/>
              <a:buFont typeface="Wingdings 2" pitchFamily="18" charset="2"/>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SzPct val="76000"/>
              <a:buFont typeface="Wingdings 2" pitchFamily="18" charset="2"/>
              <a:buNone/>
              <a:defRPr sz="1400" kern="1200">
                <a:solidFill>
                  <a:schemeClr val="tx1">
                    <a:tint val="75000"/>
                  </a:schemeClr>
                </a:solidFill>
                <a:latin typeface="+mn-lt"/>
                <a:ea typeface="+mn-ea"/>
                <a:cs typeface="+mn-cs"/>
              </a:defRPr>
            </a:lvl9pPr>
          </a:lstStyle>
          <a:p>
            <a:r>
              <a:rPr lang="es-EC" sz="2000" b="1" dirty="0" smtClean="0">
                <a:solidFill>
                  <a:srgbClr val="0070C0"/>
                </a:solidFill>
              </a:rPr>
              <a:t>Autor:</a:t>
            </a:r>
          </a:p>
          <a:p>
            <a:r>
              <a:rPr lang="es-EC" sz="2000" dirty="0" smtClean="0">
                <a:solidFill>
                  <a:srgbClr val="0070C0"/>
                </a:solidFill>
              </a:rPr>
              <a:t>Nicolás Navas Pinto</a:t>
            </a:r>
            <a:endParaRPr lang="es-EC" sz="900" dirty="0" smtClean="0">
              <a:solidFill>
                <a:srgbClr val="0070C0"/>
              </a:solidFill>
            </a:endParaRPr>
          </a:p>
          <a:p>
            <a:endParaRPr lang="es-EC" sz="2000" dirty="0">
              <a:solidFill>
                <a:srgbClr val="0070C0"/>
              </a:solidFill>
            </a:endParaRPr>
          </a:p>
        </p:txBody>
      </p:sp>
      <p:sp>
        <p:nvSpPr>
          <p:cNvPr id="7" name="AutoShape 2" descr="data:image/jpeg;base64,/9j/4AAQSkZJRgABAQAAAQABAAD/2wCEAAkGBxQSEhUUEhQVFRIVFBcVFRUUFxUVFBQVGBQXFhUUFBcYHCggGBolHRQUITEhJikrLi4uGB8zODMsNygtLysBCgoKDg0OGxAQGiwkHCQsLywsLCwsLCwsLC4sLCwsLCwtLCwsLCwsLCwsLCwsLCwsLCwsLCwtLCwsLCwsLCwsLP/AABEIAJoBRwMBIgACEQEDEQH/xAAcAAABBQEBAQAAAAAAAAAAAAAAAwQFBgcCAQj/xABUEAABAwICBgQHCQsKBgMBAAABAAIDBBEFIQYSMUFRYQcTcZEUIjJSgaHRF0JydIKSk7GzFRYjNFNUYqPB0vAkMzWUorLCw9PhY2Vzg+LxQ1VkJf/EABkBAQEBAQEBAAAAAAAAAAAAAAABAgMEBf/EACgRAAICAgIBAwMFAQAAAAAAAAABAhEDIRIxQRNRYQQy8BQzQnGBIv/aAAwDAQACEQMRAD8A3BCFxLK1g1nODWjaXEAD0lAdoUX92muyhZJMeMbbM+kdZvcSi1U/fFAOQMz+86rR3FWiWSia1OJQx/zksbTwc5oPde6aHBGu/nZJZeTnlrPmM1Ql6ehhj/m4o282tbfvTQ2N/vhgPkF7/wDpxSO9YbZefdzhT1R/7RH1kKQdNwSTpeauhsZnHeNPVD/tX+olH3yQDJ5fGf8AiRyN9drJZ9UOKSdWjmVaRB9TVscgvG9r/guB77bEvrKs1NJA83MQDvOb4jr8dZtik2yTxfzb+sb5kp8b5Mgz7wU4iy1XXqgaTHmuOq4OY/zH7TzaffDsUlFWtO/vUcWWx4vUmHroFZKdIXi9QAhCEAIQhACEIQAhCEAIQhACEIQAhCEAIQhACEIQAhCEAIQhACEIQEVaql8ynbytLL+43+0u4sFiB1ngyvHvpj1hHYD4rfQApElcOerZKOybJN0ibzVIbtP7SmMtcTsy7dqqQskZJeJTSStG7NRlRUgeU7Phv7kykxHzR3+xaUSNku+rceSay1I3u/jsUU+oc7bf6gk78wtqJmySdWjcCfUkXVx3AetNL80elWkSxz4a7kvRWuTVeFKQsdTTNeLPaCPWDxB3FcR1bo/KJkj87bIz4XnDntTcrzWShZYKWrNgWOBadm8FSMFcDtyPqVKY90Z1o9+bmbjzHAqTo8Ta8Z5buw8CNyy4FUi3NkSgcoOCqI5hSEVQCubRux6vUg2RKByyU7QvLr1ACEIQAhCEAIQhACEIQAhCEAIQhACEIQAhCEAIQhACEIQDCata3meX7T/HYmE9a477Dl+0qMkrLkiOxt5Tjkxvp3nsTaSs1fJOs7z3bvgt3fWuqiYciSlla0XcbfWfQo2oxAnJvij+0fYmby455k8d/wDskix53FbUTLYqX8SvOt4LhtM7gUq2ldwKpDwEroNXRjI2hAKA9DV1ZDWkpVtO4oUSQlXwavlEDtIC5ewDa5oJ2AkAnsUAkQuCnDoXDcknDiqQRcm8rDfWbk71O5FOnBJhl9m3gqBbD8TIyOze3e3sU7BPcXaciqxLRuOYBDhv3dh5JWinkYfJP6Tdx/jistWVMtkVZuO1PY51CRkPbcf7grxkzmm23lvI4jiudGrLI2RKhyg6avBUhFNdZaNWPbr1ItelA5ZKdIXi9QAhCEAIQhACEIQAhCEAIQhACEJKWoa3aR2bSgFV4SmEuIeaPSfYmz3Od5Rv9XcrRLH0te0bPG+rvQmTIkK0ibKbPUWy2AbANg/j+LJvBPrPA3fxsUc6UlOsO8tvavTRyFdMNLZKCZkMUUTmmFshLw7WuXPaRkRl4oUH7qFR+Qp+6T95JdLf45H8WZ9pKqZDC57g1gLnOIDWtFy4nIADeV1hji4ptFbdl591Go/IU/dJ+8vfdSqPyFP3SfvKtDRat/NKj6J/sR96tb+aVH0T/YrwxfBLka1o9WOrqNk72NY9zntIZfVs1xaNpJ3J/BhnFNOjylfBh0bJo3MeHyEteC1wBkJBseSkMTxVrLMbcSOBd8BgsHP4XuQAOJvmAV5XfJqJ08Wz0xNadUWLtnIHdfvCWDoy3VO0jM55HkdoVfbX2zbtuedgCPWTfNdwTFzjnfmu3o12Z5BWYC256twc4DWDDkdx42zIG5Ivwgxh2s8FjvL1hdtrZjVGwc7JzJEHG5J3WI3WN7jtsPQAqhpJpW4SGKJ1msObmuJLjwJvmBfZxC7QjKWiMseH1LYGhjQOruS3MkZm51Sc7cipWNzJBksvp8TN7k3J3naVYcLxXMZreT6dNa7IpFpmouCH3gpqibVDnRQySNDthLGFwBtuyTigrWyWafKOzmQLkdtgT6DwSmkUVsPrfik/2L14WmpcWb+TOfdRqPyFP3SfvLz3T5/yFP3P/eVET2iwieZpdDDLI0HVLo2OcA6wNiQNtiO9ev0oLwY5Mu1N0pvafGpYzx1Xlv1tKteCaXUdeRF40Mx8lklhrH/hvBsTyyPJY3V4dNFnLDLGNl5I3sF+ALgmwPftBGRB3ELLwwfQ5M3iqYY3hsmRJ8WTYHcncD6kw020rlw4U4jjjf1ok1us1stTq7W1SPPPcldB8Y+6FFabxpoj1chO1+V2SdpG/i0qs9MkeqKMXuA2e36heeEbnxkbfVoR91uq/IU/6z95e+67VfkKf9Z+8s7Un971X+a1H0Mn7q9LxY14McmXH3Xar8hT/rP3lKaMdJlRU1cMD4oWtkfqkt19YDVJyu625Z197tX+a1H0Mn7qndB8DqY6+me+mnYxsl3OdFI1rRquzJIsFmWPHxdFUpWbfjEkzYZHUwY6Zrbsa++q8jPVyIsSLgHjZZKel2rGRggBGRBEgIO8Ea2RWumfNZF0t6MdVJ4ZEPwUrrTAbGSnY/kH7/0vhLz4FFupI3O+0WrQDpANdK6GdrI5ba0WpfVeB5bfGJ8YbeYvwV8Xy1SVL4ntkjcWyMcHNcNzgbjt7N6+idFtI2VtKydtg7yZGDPUkFtZvZmCORCufFx2uhCV9k4qb0g6bfc8MZE1r6h/jarr6rIxcazrG9yRYdjuCnsXxuOmgfPJfUYL7gXHY1jeZNh6V864ziklVM+eU3fI65G5o2NY3kBYehTBi5O30Jyou56X6r8jT/rP3lqGjFbPLTMlqmsjkf4wY3WGqw+TraxPjEZ8r23LHejTRnwufrZRengILr7JJNrI+Y98eVh75bBUy6xVzKCfGKJFvtki+sYN9+zNIPxDzR3+xMQEoGrjSNWdPnc7aT6Mlw2NKtalWNQCLIkuyFKNCUBUspy2JCQnxWFnlSN7AdY9zblepTGjKI2qQw7J7e1MmlSOFxeOCeK9Xg4lc6W/xyP4sz7SVV/RP8dpfjEX98Kw9Lv45H8WZ9pKqfRVTopGSMsHxuD2ki41mm4uN+xd4bxr+g+z6Eq6yVjvFAI5j2LqLFH++jPoP7Csg90ev8+P6NqPdHr/AD4/o2rz/p5fBrmjYn4gw+VrN+ED+y6yWh0pbUVtY4u8ssZBzhiLwA3tLi+36Z4K0QY1JPg8lTKQZg2exaA0XbrBuQ7AsQjbZdPp8dNiTNWw+uBk1CfK1gPhWFvqI7lzj+PvpGMEYbrv1iS7xrAWGQ5krOIMUljc1zXm7SCNazsx2qwS6U09V1YrIXAtJBfG46oBGZ1R41iQMhe3Ne1x38GBen0uqJnPY8udG9j2kRMGswlpDSzVzyNtpVbMxBsciMiNhB4EblMaZUzXjwuOaN8LnthYxoILQGE6vb4riRYbVBw4hK85MEpDA3xmGXVGwEXvYk7+5bjXgD2CqU1h9Yqc2d2eVrZHI5HZnfYUoyufudbssjBoWK6ReDwtc134USRPYN51JGufccC0OafhWWl43WNmwuqkYPFfRTPbnfJ0DiPrXzc5xJuSSeJzK2zRas6zR2e+2Olqoj8mN+r6iF4fqY7T+TUWZEtg6HzahmP/AOp32MKx9XHQ3Ts4fC+IU4l15TJrGUx2uxjNW3Vuv5F733rWaLlGkSLpmtNZ1wdHIwOjcCHNcAQQdoIXz7idOI5pY25tZLIxp4hry0HuCu+J9KtQ9hbDDHASLa+sZHN5tuGgHmQVQCfTzOZPasYYSjdlk0zQeh6QiSpA2GOM+kOcB/eKc9M0mt4HxtPf9QnHRVhbo6aaocLdc4MZfeyPWu4ci5zh8hMul8ZUfwZ/8lY7zfnsX+JnK+hcWqZAfwYXz0rWekSu8+P6Nq6ZsbnVGYujSPuhUcD3Lr7rVAGYI9Czb3RK7z2fRtUnozptVz1UMUjmGN79Vw6touNUnb6FxeGSV6NckW0Yu4nMn0KQp6iOojfBN40cjS1wJ3Hgdx3g7iAq1j41JXAcf47fqCZwV5aQb33/AO/G3PILFJjZRtIsGfR1D4H56ubHefGfJeO22fAgjcpXQDSU0VQNY/gJbMlHm5+LJ2tufQTyV00nw4YjSBzBephBczi9vvo+d7ZcwOJWSL1QkskaZl6Zdek7SfwqbqYnXp4TtGySXY544gZtHyjvCqmF4e+olZDELySO1RwG8uPIAEnkCmq1no5wIUsBqpRaaZv4MHayI5jsLsj2avNJNY4aHbLXh9HHRwMp4tjBm7e9xzc93Mn2bl0JwouSUuN7/UvNW+8968de5uyX8IHFeHEGD3w+tRPg3L1le+CckpCySdjDBs1j2D2pF+OH3rO8/sCaeAnh614cOdw9atIWxSTFZnbHBvYB+26aS6z/AC3l3aSR3JU4W/ge9eHCZOB7wromxJtO3ihKfciXge8IS17iiuQxqQofLHapaLR/mntLgVnA3CrmiKLM46W/xyP4sz7SVU6kpnSvbHGNZ73BrRcC7ibAXJAGfFXTpiZatjH/AOZn2sqrmiA/l1L8Yi/vhenG6xp/BH2P/vAxH82/W0/+ovfc/wAR/Nv1tP8A6i22rgdfI2CRED/OXD9RL4NcEVHDsFliwh1PO3Ul/Cktu12Rc4jNhIzHNZpV4CGrdpKIu2m6znHqEsc5p2gkL0fSy5N332c8lqjOp6IBMZYrKxV0Oah5mWK9pExvTVzowWjVdG4gujeNZhI2OtudzFjbLYtQ0RpdWkjvEI3v8d4ADbm9mvLRsJa1htlt2BZdG2zmk7A4E7DkDc5HJbTRVLZGNew3a4XB7VzmaOamhZIwskaHtd5TTsPA9o4qk6QaFsiY18HWO8azmnxjY3sRqtvlkM+IV+uuHu4LCbBllLg4cVqeB0XU4JWN4wVTv1BH+FRleA57W2FxmTvsdg/b3K44nS9XhVU3eKKe/aYXk+slcvqZaX9kh2zAl7qm17G17X3XFri/HMd68Wi6H6P+G4PURgfhW1TpIT/xGwQ+L2OF2+m+5WcuKtlSszpaBoj0bumayeqcGwOAe1kbg58jTmLubkxpFthJ+CVQCOOR4HIjkQtY6IMd6yN9HIfGjvJDffGT47PkuN+x3JYzOSjcSxq9lylIAbGxobG0BrWgWDWgWAA3Cyz/AKZxbwLsn/yFpDoM1nfTaLeBdlR/kLy4fvX54Ny6MwVl+8LEPzf9bT/6irS+isejd7x2qfUe1enLkcKoxFWY77nuJfm366n/ANRSOjGh9bBWQySwajGPu53WQmw1TnZryT6FdKbF5Y3arr/BJ284zv7FJzyCdlrntGTmn+Ny5SzTqnRpJFRx+qa6Z1jv37PX+3Lfmox7fr9e7bv2bbngAnONYVJEbv8AGadjxs7DwK9wCgdJIAPJ332Ab7cFz8AmcEeKWGSolNo2tueJOwNHEk2AuTmdyybEavrpZJS1rTI9z9VuQGsb2Ht3q09IuPCWQU0R/AwGzrbHyjI+huY7b8lVKGkfNIyOMXe9wa0czvPADMk7gCvRhhxXJmZPwJRusQbA2INnC7TY3s4bxyW0/dUVlKyePLc9oPkPHlNN+HrBB3rIsawt9LM+GTymnI52c0+S9vIj9o3KX0F0g8Fm1ZD/ACeazZLnJp2Nk9F7HkeQVyx5RtBOtMuLK4Da63aCPXs9aew1QOxwPZn9SidI8NMLy5uTTncXGXazLvChmyndn2BrvSS2zvUvNys1ReGT8x3pds7uHdmqIzEnDf8A2rAeh4ThmMvG2/aW2He0pobLu2s45JwysCpEekZ4g+kj+8lW4407vmuB9QSkLZemVYSzaoKhtxr4Xzf9123SADzvm/7qcS8i+ipCFRRpK3i75p9qFOI5F8ZTzcGdwS0cMt8wzuCkQF6uVm6MR6Z/x6O/5qz7WVVrQ/8AH6T4zF9oFZ+mr8fj+Ks+1mVY0O/H6T4zF9oF9CH7X+HF/cfRE0b75aq46p/6KelC+fZ2oZ9U7kqzpjg5c3rQNgs+3Dc79ncrlZeOZfIi4O0Het48jhLkiSipKj5/xGm2qCqKda9pboe4XkgaXM2lgzc34I98PX2rOqmmzX2IZYzVo81OOmVp8CndHMakgtFa7HOy4tJO7iL527Uk6mT/AATDi6QG1w2xP1D15+haZbLnTTa7bkW3H0bxwSVTUtjsXXz2AbSm9RiLIhYeMR70H6zuTzANG5qt4lluyLziLXHCMH69nauMpRjt9F29IeaJ4W6aQzOHig37Xbmjsy9SsulTbYfW/FKj7F6maWkbG0MYLNaLAfxtKjdMm/8A8+t+KVH2L18+eX1JpnVR4xPm5bP0J/iU3xp32MKxhbR0J/iM3xt32MK9H1H2GYdlQ6WNHvBqrr2C0NSS7LY2bbIPlX1u0u4KpYPiT6aeOePy43BwG5w2OaeRBI9K+hNLsCFbSyQGwcRrRuPvZG5sPZuPIlfOUsZa4tcC1zSWuadrXA2c08wQQmCfONMTVM+l6CrZURRzRG7JGh7eNiNh4EbCOIWb9OQzouyo/wAhHQzpBYvopDkbyQX47ZIx/fA+GvenTbR9lR/kLjCHDNX50abuJli+hKjSrD37auD54Xz2henJjU6swpUbzUY1hjxZ1VAR8MXB4g7ik6LEaNz2siq45HuNmAOBed9iB5WxYUrB0f8A9JUv/V/wOXKWBJN2Xls2Z8QPikAg5HeDxCrOm1bHhtPqweLUT3DQP/jb76QcLbBzPIq44pHFTiSqe7Uaxpc/e11tni73E2AtmSVgGkOMvrKh88mRcbNbuYweSwdg7ySd65YYc3fg1J0Rq0jQPDBSQGsmH4SRtomn3sZ992u+q3EqvaAaNeG1Hjj+TxWdKdzvNi+VY35A8lpekmHmXJvkjIAbvQu2af8AFGYryQGldA3EabrYh/KIQSANr2bXM5neOeW9ZYFrGFU8lPICL6u9VfpE0f6iUTxj8BOb5bGSnNzeQOZHyhuCmGVf8v8AwS3smtC8TFZTmllN54W3icdroxkMxnduQ7NXmoqtpy1xa4E24gO9JIs4Kp4dWvglZLGbPY7WHDmDyIuDyK07FAysp2VUQycPGBzLHDymuIzuD7d6xmhxdrplTtFW1r7Df0h49DHZrg5HcD8pjv3QlXC+3Pts/wBflNC5aNw2cGuuPmOzK5lOcz5x+bL/AOkm62/V+U0tPc1KPYN+rf8ASa5h/s5L0NO7W+S8Ot8kKAR1Rwb6HEf3ivQ3gD6JGexdOFtpsf0o2j2leWH6B+ePYEB7Y+a/5wP+FC51P0WfO/8AJCA+g0IQuJ0K/pBoZS1sglqGuc8MDAWvc0aoc5wyB4uKZ0HR1QwyMlYx4fG9r2kyPIDmm4uCc9itiFv1JVVkpAhCFgoBerwJtX1XVt/SOz2qpXoNnNfiDYhxduHt4Kl41BHUuLpGN1uLRqn0keV6bp5VSEkk7UwkK9UIcd+Tk3ZBS6MsPkvcO0B3sTrDcADbt613jb2tAPeSf4unxKUpr6wtxXX1Je5OKOqLAI4HB7Gh7hnd4Dz22It6bXVvw3F2yZO8V/qPZw7FXsIxNs5lYPLhkMbh9Tuw5j5JTmenzu3bvHHmuU1z7NLXRa03xCkbNFJFICY5WOjeASCWvaWuAIzGROahMK0jD6ptGReTqHTOdfYA9jWsI3khzzyDRxUxiuIxU0T5p3iOKNus97tgHozJJsABmSQAvM04s2nZVfcvw/8AJyfSye1WDR7AIaKN0dO0tY55kIc5zjrFrWk3PJjVVKXTDEa3x8Pw9opjmyesk6rrRxZG3xrHccwV79/dRSSNbi1EaeJ5DW1cL+upw47OssLxjtz5WF0c5PTYpF9VXxXo/oaiZ80kbuskILtWR7QTYC9gbA5d+amMcxB8VLLPAwTuZGZGMDrCQAaxDXAHMtvbI3Nlzo1jLK2lhqY/JlYHWvfVdsewni1wc30KKTj0w1ZC0PR1QwyMljbI2SNwe0iWTIg345jiN4yUlpHotTV3V+ENc7qtbU1XuZbX1da+qc/IaltKcbZQ0k1TJm2JhcG3tru2MZfdrOLRfmobSHS+SjwsV0tOOtLYi6DrCNXrHAapfq7QHC+W0FXnK7sUhH3L8P8Aycn0sntR7l+H/k5PpZPam/3y4z/9K3+vU6tOjtZUSw61XTiml1iOqErJvFGx2uzLPgr6s/djivYr3uX4f+Tk+lk9qdYZ0fUVPKyaJjxJGdZpMjyAbEZgmx2lSWimkMVfB18WwPfG5twS1zHFtjbiNVw5OCmE9SfuxxRF6QYFDWxiKfXMYcHarXuZcjZrau0C+zjnuCr/ALl+H/k5PpZPapvDNIY56uqpWZupRDruvkXyh5LAP0QxtzxdbcojS3SyopqqGlpaMVUs0T5ADM2GwYbHN4se9RTktJikPqPBW0MPV0kQdHrFz2Fx6xxO1wedpsALHcAEnBK2W/Vk648qN41ZW9rTt7Qon75MZ/8ApW/16nTzTLG6anfSNrW6gqC5gnDtU08gDS27hsaS4guvYWBOVyLy9xQ4dGN4XVRQRTwuhmbrRu2jYRY3BB3EEA3S09LPHtHhMfEWbUNH92T1FV6r0iaK6lpI2l5qBMXE3ZJCYoy/VdGRmTa21asyeO6PMP8AMk+kf7UtT4FDSxyMpw8CSxIc8uFxlcX2H2DgofSHS+vo+ue7Dg+miJ/CmpjBczW1Wu1AC4XuMrXzUlo3jNZUyNFRQNp4XM1hL4TFLuu0ajc87+hVzb02KK1VYK+5Nr+o94TSSgfvB+UNb+0M1q0lAOCbSYWDuTkiUzLfB3jIB1v0TrD5hz70k5nEN7HNLD/Zy7ytNlwRp96m0mAt4ZcDmO4q2ibM7a0jYH/IeHeoe1cPfbIk3/TYPWSSVfpNG2H3o+r6kn97YGzWHYU0Ch63Nh+SR9TQhXk6Mjt7QChNA0hCELgdQQhCAEIQgAKExF2s4ndsHYpp2w9ijnwrcHWzL2QMsKbOp1YXUq4NGuvMlFd8FKnaGhDGgbzme1KeBr3G6nqaWeY5dXBLJ8xjnfsUcy0ZhgdSYNTErnwepqp4qjg1r5iIZeQDwbnnzWkYjOyCJ8shsyNpe48gL5c1DaG4AyXBKenkHiTUg1uI60GQOHMF4I5gKo0lTPXGDB5w7XpZXHEH5gS08Bb4OATe4l1o7nb4t96nMUe4EJYsQoauW4fiBqC5u6NvVNdBH80Dv5Ky6fsFZiOGUL86aR0tTM3dJ1LLxsdxbfWBHPkuekoGP7nzgACLEYA7gI5A5jv2BL9IdBNE6kxKnYZJKB7+tib5UlNINWXV4uaL27Sc7WWZuwlRfQLZDYkMQoY54nxStD45Glr2nYQdv/tNNH8fp62IS00rZGHbY+Mw+a9u1ruRUfplphBh8RLiH1DhaCnbnLNIcmNDRcht7XNu82B5miH6HZ3ijmpnuL/AqyekY4m5dGwgtv2a5AG4AJDQX+QYhWYYconHw2jG4RSG0kbeAa4WA5OKmOjXAZKOiAn/ABmeR9TUcpZSCW5ZXADQbZXBUb0qUzom0+JxNJloJQ94G19NJZk7O4jPcNZAI6ZD7oYnSYcM4IP5bWcCGm0ETu0nNp3OBGxd9On9Dz/Dh+2aleimie6KbEJxafEJTNY7WQC7aePmA25B4ObwSXTp/Q8/w4ftmoDv3S/+VYv/AFT/AM1OQ6RiSgmqzDPTiOOZ5jqGdXKBGwuuW3ORtkpvwlnnt+cFVelbEBHhFY8EHWi6vI3/AJ17Yv8AGgKV0axnC30OsT4JitOw3JyjrQNZgzyaJGOAA2l1tzVpemGPNoaOWoIu5jbRs3ySuOrGwWzzcRs3XO5R2P6JiowttG3xJIoY+oeDYxzQsHVOB2tzFrjcSqno5ikmN1VL1zCyLDmiWqY5uqHYjd0bW24M1XPGeWtYoDno7wiSgxUwzOLpqvDhVTucb3qfCXdY0Wyy1z3X3p5pzi/guNUUvUzz2pZx1dMzrJTc2uG3GQ3qS0rJixrCZB5MgqoHntiDox876l5jbwMfoSSAPA6jblvQHnul/wDKsX/qn/mmnSjQR1NVhMMzdaKWeZr2m4NjEN4zB57iFoXhLPPb84Kkaf8A9I4N8al+zCAQ0ZxOTDKhmGVzy6F+WH1Tv/kbsFNKdgkbcAcchvaFzprSNkxzCGuGTmVlyCWuygJaQRnkc1b9KNHoa+nfT1Dbsdm1wyfG8eTIw7nD1gkG4JCy6gqKtuOYZS1w1paZtWGVG6phdTP6uT4Y1CHc+8gWLpVoJY8Lqvwglj1G/wA6PwrR1jNj2+X6QpLDKmPqomuJif1TLNmGoHeIPIf5Lu9d9L39D1n/AE2/asVhwyJr6aFrmhzTDHcOAIPiDcVpSJRHiR7OIG6+YPZ/snEdePfN9I9iH4C1t+oe+H9Fp1oj2xvuO6yaS0s7PKiZKPOhd1b+0xv8U+gq6ZCUY9jthHZsPrXZp1XjWRg2c4xO82droj3nxT3p5E94F2klvFp1m94uEoWSZp154MmbMSeNtj2j2JZuK8W9x/2Upl0K+ChCBiTODu4e1CbGh+hCFkoIQhACEIQAQk+rSgXqAS6tHVJVCtgS6tIYhh7J4nwyt1opGlj23LbtIsRdpBHoKeIUA2paVsbGRxt1WMa1jGjY1rQGtA7AAkosMibLJM1gEsoY2R48p4ZcMB7NY/wAnyFQRmMYLDVR9VOzXj1mu1dZzfGadZpu0gixHFSLQukKAqOK9G+HVEhldT9XKb3fA98JJO0kMIBJ3m1ynOj2gtBRP6ynp2iU3/CvLpJM9tnPJLb8rKyIQAkqumbKx8cjQ6N7XMe07HNcCHNPIglKoQHEETWNa1oDWtAa0DYGgWAHKwTPHMGhrITBUs6yJxaS27m3LSHNzaQdoG9P0ICl+5RhP5m36Sf/AFFLR6G0TaXwQQAU2uJOr15La4cHgk62scwDa9lPIQAmtFh8UJkMTGsMshlkt7+QgAvPMhoTpCAY4lhEM7oXys1nQSCWI6zm6kgFtbxSL5HYbjko/SLQ6ir3NfVwCVzGlrSXyNsCbkWY4b1PIQFKPRRhH5m36Wf/AFFZa3BYJnwSSM1n07i6E6zhqOI1SbA2dkN91IIQAm1TQRyPikewGSFznROPlML2GN1jwLXEEbNnAJyhAM8XwyKqhfBO3XikFntu5twCCM2kEZgbCnMMQY0NaLNaA0DgALAZrtCAEIQgOXsDhYgEcCLhRsuj1OTdrOrd50RdGf7BAUohVNoUQr8EkHkVL+yZjJvWQD60i7Dqkbqd4/7sZ+twVgQryZKK2YZxtpiebJ4z6nNCFZEJyF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Imagen 8" descr="http://blogs.espe.edu.ec/wp-content/uploads/2013/09/LOGO-PRINCIPAL7.png"/>
          <p:cNvPicPr/>
          <p:nvPr/>
        </p:nvPicPr>
        <p:blipFill>
          <a:blip r:embed="rId2"/>
          <a:srcRect/>
          <a:stretch>
            <a:fillRect/>
          </a:stretch>
        </p:blipFill>
        <p:spPr>
          <a:xfrm>
            <a:off x="156126" y="346364"/>
            <a:ext cx="4184297" cy="1224136"/>
          </a:xfrm>
          <a:prstGeom prst="rect">
            <a:avLst/>
          </a:prstGeom>
          <a:noFill/>
          <a:ln>
            <a:noFill/>
            <a:prstDash/>
          </a:ln>
        </p:spPr>
      </p:pic>
      <p:sp>
        <p:nvSpPr>
          <p:cNvPr id="10" name="1 Título"/>
          <p:cNvSpPr txBox="1">
            <a:spLocks/>
          </p:cNvSpPr>
          <p:nvPr/>
        </p:nvSpPr>
        <p:spPr>
          <a:xfrm>
            <a:off x="4538504" y="3539763"/>
            <a:ext cx="3672408" cy="1196719"/>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15000"/>
              </a:lnSpc>
              <a:spcAft>
                <a:spcPts val="1000"/>
              </a:spcAft>
            </a:pPr>
            <a:r>
              <a:rPr lang="es-ES"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ANÁLISIS ECONÓMICO DEL CAMBIO DE MATRIZ PRODUCTIVA EN EL MODELO SOCIALISMO DEL SIGLO XXI APLICADO EN EL ECUADOR</a:t>
            </a:r>
            <a:endParaRPr lang="es-ES"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blogs.espe.edu.ec/wp-content/uploads/2012/06/CE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12" y="115262"/>
            <a:ext cx="2120369" cy="200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47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Metalmecánica:</a:t>
            </a:r>
          </a:p>
          <a:p>
            <a:pPr>
              <a:lnSpc>
                <a:spcPct val="115000"/>
              </a:lnSpc>
              <a:spcAft>
                <a:spcPts val="1000"/>
              </a:spcAft>
            </a:pPr>
            <a:endPar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PIB 					14% </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Crecimiento promedio anual 		 7%</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Importaciones acero plano		USD 960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Sustitución de Importaciones		USD 881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 año 2015			USD 893 millones</a:t>
            </a: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Reinversión de utilidades.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Alianzas estratégicas para obtención de materiales.</a:t>
            </a:r>
          </a:p>
        </p:txBody>
      </p:sp>
    </p:spTree>
    <p:extLst>
      <p:ext uri="{BB962C8B-B14F-4D97-AF65-F5344CB8AC3E}">
        <p14:creationId xmlns:p14="http://schemas.microsoft.com/office/powerpoint/2010/main" val="386420022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692696"/>
            <a:ext cx="7704856" cy="5139869"/>
          </a:xfrm>
          <a:prstGeom prst="rect">
            <a:avLst/>
          </a:prstGeom>
        </p:spPr>
        <p:txBody>
          <a:bodyPr wrap="square">
            <a:spAutoFit/>
          </a:bodyPr>
          <a:lstStyle/>
          <a:p>
            <a:pPr lvl="0" algn="just">
              <a:lnSpc>
                <a:spcPct val="150000"/>
              </a:lnSpc>
              <a:spcAft>
                <a:spcPts val="0"/>
              </a:spcAft>
            </a:pPr>
            <a:r>
              <a:rPr lang="es-E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RECOMENDACIONES:</a:t>
            </a:r>
          </a:p>
          <a:p>
            <a:pPr lvl="0" algn="just">
              <a:lnSpc>
                <a:spcPct val="150000"/>
              </a:lnSpc>
              <a:spcAft>
                <a:spcPts val="0"/>
              </a:spcAft>
            </a:pPr>
            <a:endParaRPr lang="es-ES" sz="20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457200" lvl="0" indent="-457200" algn="just">
              <a:buFont typeface="Arial" panose="020B0604020202020204" pitchFamily="34" charset="0"/>
              <a:buChar char="•"/>
            </a:pPr>
            <a:r>
              <a:rPr lang="es-ES" sz="2000" dirty="0">
                <a:solidFill>
                  <a:srgbClr val="0070C0"/>
                </a:solidFill>
                <a:latin typeface="Times New Roman" panose="02020603050405020304" pitchFamily="18" charset="0"/>
                <a:cs typeface="Times New Roman" panose="02020603050405020304" pitchFamily="18" charset="0"/>
              </a:rPr>
              <a:t>El mecanismo que mayor impacto y crecimiento otorgará al desarrollo de la nueva matriz productiva son las políticas de Estado, las cuales deben fomentar la inversión extranjera y la creación de nuevas empresas, a través de incentivos  tributarios en sus primeros años de </a:t>
            </a:r>
            <a:r>
              <a:rPr lang="es-ES" sz="2000" dirty="0" smtClean="0">
                <a:solidFill>
                  <a:srgbClr val="0070C0"/>
                </a:solidFill>
                <a:latin typeface="Times New Roman" panose="02020603050405020304" pitchFamily="18" charset="0"/>
                <a:cs typeface="Times New Roman" panose="02020603050405020304" pitchFamily="18" charset="0"/>
              </a:rPr>
              <a:t>producción.</a:t>
            </a:r>
          </a:p>
          <a:p>
            <a:pPr marL="457200" lvl="0" indent="-457200" algn="just">
              <a:buFont typeface="Arial" panose="020B0604020202020204" pitchFamily="34" charset="0"/>
              <a:buChar char="•"/>
            </a:pPr>
            <a:endParaRPr lang="es-ES" sz="2000" dirty="0">
              <a:solidFill>
                <a:srgbClr val="0070C0"/>
              </a:solidFill>
              <a:latin typeface="Times New Roman" panose="02020603050405020304" pitchFamily="18" charset="0"/>
              <a:cs typeface="Times New Roman" panose="02020603050405020304" pitchFamily="18" charset="0"/>
            </a:endParaRPr>
          </a:p>
          <a:p>
            <a:pPr marL="457200" lvl="0" indent="-457200" algn="just">
              <a:buFont typeface="Arial" panose="020B0604020202020204" pitchFamily="34" charset="0"/>
              <a:buChar char="•"/>
            </a:pPr>
            <a:r>
              <a:rPr lang="es-ES" sz="2000" dirty="0" smtClean="0">
                <a:solidFill>
                  <a:srgbClr val="0070C0"/>
                </a:solidFill>
                <a:latin typeface="Times New Roman" panose="02020603050405020304" pitchFamily="18" charset="0"/>
                <a:cs typeface="Times New Roman" panose="02020603050405020304" pitchFamily="18" charset="0"/>
              </a:rPr>
              <a:t>Se </a:t>
            </a:r>
            <a:r>
              <a:rPr lang="es-ES" sz="2000" dirty="0">
                <a:solidFill>
                  <a:srgbClr val="0070C0"/>
                </a:solidFill>
                <a:latin typeface="Times New Roman" panose="02020603050405020304" pitchFamily="18" charset="0"/>
                <a:cs typeface="Times New Roman" panose="02020603050405020304" pitchFamily="18" charset="0"/>
              </a:rPr>
              <a:t>sugiere a lo largo de la transición y cambio de matriz productiva la generación de alianzas entre empresas privadas e instituciones públicas, las cuales desarrollen sus actividades de manera coordinada, cuyo objetivo común sea el incremento de fuentes de empleo y bienestar para la población ecuatoriana. </a:t>
            </a:r>
          </a:p>
          <a:p>
            <a:pPr lvl="0" algn="just">
              <a:lnSpc>
                <a:spcPct val="150000"/>
              </a:lnSpc>
              <a:spcAft>
                <a:spcPts val="0"/>
              </a:spcAft>
            </a:pPr>
            <a:endParaRPr lang="es-ES" sz="2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8987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4940840"/>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Petroquímica:</a:t>
            </a:r>
          </a:p>
          <a:p>
            <a:pPr>
              <a:lnSpc>
                <a:spcPct val="115000"/>
              </a:lnSpc>
              <a:spcAft>
                <a:spcPts val="1000"/>
              </a:spcAft>
            </a:pPr>
            <a:endPar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Importaciones año 2015		USD 658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Déficit balanza comercial		USD 1.300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Creación de Refinería del Pacífico	USD 10.000 millones</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Contratación de expertos internacionales.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Firma de convenios internacionales.</a:t>
            </a:r>
          </a:p>
        </p:txBody>
      </p:sp>
    </p:spTree>
    <p:extLst>
      <p:ext uri="{BB962C8B-B14F-4D97-AF65-F5344CB8AC3E}">
        <p14:creationId xmlns:p14="http://schemas.microsoft.com/office/powerpoint/2010/main" val="3864165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Productos Forestales de Madera:</a:t>
            </a:r>
          </a:p>
          <a:p>
            <a:pPr>
              <a:lnSpc>
                <a:spcPct val="115000"/>
              </a:lnSpc>
              <a:spcAft>
                <a:spcPts val="1000"/>
              </a:spcAft>
            </a:pPr>
            <a:endPar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año 2015		USD 344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Inversión cultivos			USD 821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Planta procesadora 			USD 2.000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proyectadas		USD 576 millones</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Estudios de suficiencia de tierra</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Generación de notas de crédito empresas nuevas.</a:t>
            </a:r>
          </a:p>
        </p:txBody>
      </p:sp>
    </p:spTree>
    <p:extLst>
      <p:ext uri="{BB962C8B-B14F-4D97-AF65-F5344CB8AC3E}">
        <p14:creationId xmlns:p14="http://schemas.microsoft.com/office/powerpoint/2010/main" val="3925278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Servicios Ambientales: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2015	</a:t>
            </a:r>
            <a:r>
              <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USD 437 millones</a:t>
            </a: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Año 2015	17% empresas con licencias ambiental</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Año 2020 	50% empresas con licencias ambientales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50% empresas con licencia   USD 450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7.000 fuentes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Reformular el marco regulatorio.</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Multas y sanciones por incumplimiento.</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Empresas ambientales con especialistas.</a:t>
            </a:r>
          </a:p>
        </p:txBody>
      </p:sp>
    </p:spTree>
    <p:extLst>
      <p:ext uri="{BB962C8B-B14F-4D97-AF65-F5344CB8AC3E}">
        <p14:creationId xmlns:p14="http://schemas.microsoft.com/office/powerpoint/2010/main" val="3316164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Tecnología:</a:t>
            </a:r>
          </a:p>
          <a:p>
            <a:pPr>
              <a:lnSpc>
                <a:spcPct val="115000"/>
              </a:lnSpc>
              <a:spcAft>
                <a:spcPts val="1000"/>
              </a:spcAft>
            </a:pPr>
            <a:endParaRPr lang="es-E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proyectados 2017	 USD 1.400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14.000 fuentes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Creación 250 nuevas empresas USD 980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PIB					5%</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Eliminación de impuestos.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Empresas de tecnología que ingresen al país.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Capacitación a personal en tecnología.</a:t>
            </a:r>
          </a:p>
        </p:txBody>
      </p:sp>
    </p:spTree>
    <p:extLst>
      <p:ext uri="{BB962C8B-B14F-4D97-AF65-F5344CB8AC3E}">
        <p14:creationId xmlns:p14="http://schemas.microsoft.com/office/powerpoint/2010/main" val="1316232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Vehículos: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Ventas año 2015		         USD 2.222 millones</a:t>
            </a: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2015 		90.000 fuentes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2020	          100.000 fuentes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Reducción de importaciones		75%</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Aumento de aranceles a vehículos importados.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Inversión en plantas ensambladoras nacionales.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Exportación de vehículos.</a:t>
            </a:r>
          </a:p>
        </p:txBody>
      </p:sp>
    </p:spTree>
    <p:extLst>
      <p:ext uri="{BB962C8B-B14F-4D97-AF65-F5344CB8AC3E}">
        <p14:creationId xmlns:p14="http://schemas.microsoft.com/office/powerpoint/2010/main" val="750557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Construcción:</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PIB 2015		USD 10.142 millones (10,09%)</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Inversión Estado		80%</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PIB 2020			14%</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Empleos directos 		600.000 fuentes</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Créditos de construcción</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Reducción de impuesto para proveedores de material</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Proyectos del Estado con pequeña y mediana empresa </a:t>
            </a:r>
          </a:p>
        </p:txBody>
      </p:sp>
    </p:spTree>
    <p:extLst>
      <p:ext uri="{BB962C8B-B14F-4D97-AF65-F5344CB8AC3E}">
        <p14:creationId xmlns:p14="http://schemas.microsoft.com/office/powerpoint/2010/main" val="33447735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Transporte y logística:</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año 2015			USD 232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 estratégico de movilidad		4% PIB anual</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PIB año 2020				9%</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Empresas existentes			2.500</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Capitalización de utilidades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Créditos de constitución para empresas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Firmas de convenios con pequeñas y medianas empresas</a:t>
            </a:r>
          </a:p>
          <a:p>
            <a:pPr marL="342900" indent="-342900">
              <a:lnSpc>
                <a:spcPct val="115000"/>
              </a:lnSpc>
              <a:spcAft>
                <a:spcPts val="1000"/>
              </a:spcAft>
              <a:buFontTx/>
              <a:buChar char="-"/>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1004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6046784"/>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Turismo:</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Inversión infraestructura 		USD 2.160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Crecimiento del sector 2015			14,2%</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Crecimiento del sector 2020			20%</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anuales			USD 2.500 millones</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Promoción y publicidad.</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Exención de impuesto empresas nuevas.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Convenios de inversión extranjera.</a:t>
            </a:r>
          </a:p>
          <a:p>
            <a:pPr marL="342900" indent="-342900">
              <a:lnSpc>
                <a:spcPct val="115000"/>
              </a:lnSpc>
              <a:spcAft>
                <a:spcPts val="1000"/>
              </a:spcAft>
              <a:buFontTx/>
              <a:buChar char="-"/>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1316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4387868"/>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Refinería:</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Importación combustibles		USD 1.600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Subsidios combustibles			60% PGE</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Oleoducto alternativo.</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Refinería de gran capacidad.</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Incentivos tributarios industrias de </a:t>
            </a:r>
            <a:r>
              <a:rPr lang="es-E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refniería</a:t>
            </a: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36195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47689033"/>
              </p:ext>
            </p:extLst>
          </p:nvPr>
        </p:nvGraphicFramePr>
        <p:xfrm>
          <a:off x="767702" y="1307865"/>
          <a:ext cx="7704856" cy="4574869"/>
        </p:xfrm>
        <a:graphic>
          <a:graphicData uri="http://schemas.openxmlformats.org/drawingml/2006/table">
            <a:tbl>
              <a:tblPr>
                <a:tableStyleId>{616DA210-FB5B-4158-B5E0-FEB733F419BA}</a:tableStyleId>
              </a:tblPr>
              <a:tblGrid>
                <a:gridCol w="3725242"/>
                <a:gridCol w="3979614"/>
              </a:tblGrid>
              <a:tr h="329229">
                <a:tc>
                  <a:txBody>
                    <a:bodyPr/>
                    <a:lstStyle/>
                    <a:p>
                      <a:pPr algn="ctr">
                        <a:lnSpc>
                          <a:spcPct val="150000"/>
                        </a:lnSpc>
                        <a:spcAft>
                          <a:spcPts val="0"/>
                        </a:spcAft>
                      </a:pPr>
                      <a:r>
                        <a:rPr lang="es-ES" sz="1400" b="1" dirty="0">
                          <a:solidFill>
                            <a:srgbClr val="0070C0"/>
                          </a:solidFill>
                          <a:effectLst/>
                        </a:rPr>
                        <a:t>MATRIZ PRODUCTIVA ACTUAL</a:t>
                      </a:r>
                      <a:endParaRPr lang="es-ES" sz="1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ctr">
                        <a:lnSpc>
                          <a:spcPct val="150000"/>
                        </a:lnSpc>
                        <a:spcAft>
                          <a:spcPts val="0"/>
                        </a:spcAft>
                      </a:pPr>
                      <a:r>
                        <a:rPr lang="es-ES" sz="1400" b="1" dirty="0">
                          <a:solidFill>
                            <a:srgbClr val="0070C0"/>
                          </a:solidFill>
                          <a:effectLst/>
                        </a:rPr>
                        <a:t>MATRIZ PRODUCTIVA PROPUESTA</a:t>
                      </a:r>
                      <a:endParaRPr lang="es-ES" sz="1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329229">
                <a:tc>
                  <a:txBody>
                    <a:bodyPr/>
                    <a:lstStyle/>
                    <a:p>
                      <a:pPr algn="just">
                        <a:lnSpc>
                          <a:spcPct val="150000"/>
                        </a:lnSpc>
                        <a:spcAft>
                          <a:spcPts val="0"/>
                        </a:spcAft>
                      </a:pPr>
                      <a:r>
                        <a:rPr lang="es-ES" sz="1400" dirty="0">
                          <a:solidFill>
                            <a:srgbClr val="0070C0"/>
                          </a:solidFill>
                          <a:effectLst/>
                        </a:rPr>
                        <a:t>Matriz primaria- extractora</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a:solidFill>
                            <a:srgbClr val="0070C0"/>
                          </a:solidFill>
                          <a:effectLst/>
                        </a:rPr>
                        <a:t>Matriz industrializada</a:t>
                      </a:r>
                      <a:endParaRPr lang="es-E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329229">
                <a:tc>
                  <a:txBody>
                    <a:bodyPr/>
                    <a:lstStyle/>
                    <a:p>
                      <a:pPr algn="just">
                        <a:lnSpc>
                          <a:spcPct val="150000"/>
                        </a:lnSpc>
                        <a:spcAft>
                          <a:spcPts val="0"/>
                        </a:spcAft>
                      </a:pPr>
                      <a:r>
                        <a:rPr lang="es-ES" sz="1400" dirty="0">
                          <a:solidFill>
                            <a:srgbClr val="0070C0"/>
                          </a:solidFill>
                          <a:effectLst/>
                        </a:rPr>
                        <a:t>Provee materias primas</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a:solidFill>
                            <a:srgbClr val="0070C0"/>
                          </a:solidFill>
                          <a:effectLst/>
                        </a:rPr>
                        <a:t>Provee productos elaborados y tecnificados.</a:t>
                      </a:r>
                      <a:endParaRPr lang="es-E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993491">
                <a:tc>
                  <a:txBody>
                    <a:bodyPr/>
                    <a:lstStyle/>
                    <a:p>
                      <a:pPr algn="just">
                        <a:lnSpc>
                          <a:spcPct val="150000"/>
                        </a:lnSpc>
                        <a:spcAft>
                          <a:spcPts val="0"/>
                        </a:spcAft>
                      </a:pPr>
                      <a:r>
                        <a:rPr lang="es-ES" sz="1400" dirty="0" smtClean="0">
                          <a:solidFill>
                            <a:srgbClr val="0070C0"/>
                          </a:solidFill>
                          <a:effectLst/>
                        </a:rPr>
                        <a:t>Alta</a:t>
                      </a:r>
                      <a:r>
                        <a:rPr lang="es-ES" sz="1400" baseline="0" dirty="0" smtClean="0">
                          <a:solidFill>
                            <a:srgbClr val="0070C0"/>
                          </a:solidFill>
                          <a:effectLst/>
                        </a:rPr>
                        <a:t> </a:t>
                      </a:r>
                      <a:r>
                        <a:rPr lang="es-ES" sz="1400" dirty="0" smtClean="0">
                          <a:solidFill>
                            <a:srgbClr val="0070C0"/>
                          </a:solidFill>
                          <a:effectLst/>
                        </a:rPr>
                        <a:t>dependencia </a:t>
                      </a:r>
                      <a:r>
                        <a:rPr lang="es-ES" sz="1400" dirty="0">
                          <a:solidFill>
                            <a:srgbClr val="0070C0"/>
                          </a:solidFill>
                          <a:effectLst/>
                        </a:rPr>
                        <a:t>de países desarrollados y vulnerabilidad en los mercados internacionales.</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dirty="0">
                          <a:solidFill>
                            <a:srgbClr val="0070C0"/>
                          </a:solidFill>
                          <a:effectLst/>
                        </a:rPr>
                        <a:t>Soberanía del país y producción para consumo interno.</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329229">
                <a:tc>
                  <a:txBody>
                    <a:bodyPr/>
                    <a:lstStyle/>
                    <a:p>
                      <a:pPr algn="just">
                        <a:lnSpc>
                          <a:spcPct val="150000"/>
                        </a:lnSpc>
                        <a:spcAft>
                          <a:spcPts val="0"/>
                        </a:spcAft>
                      </a:pPr>
                      <a:r>
                        <a:rPr lang="es-ES" sz="1400">
                          <a:solidFill>
                            <a:srgbClr val="0070C0"/>
                          </a:solidFill>
                          <a:effectLst/>
                        </a:rPr>
                        <a:t>Balanza comercial con desequilibrio</a:t>
                      </a:r>
                      <a:endParaRPr lang="es-E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dirty="0">
                          <a:solidFill>
                            <a:srgbClr val="0070C0"/>
                          </a:solidFill>
                          <a:effectLst/>
                        </a:rPr>
                        <a:t>Equilibrio en balanza comercial</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993491">
                <a:tc>
                  <a:txBody>
                    <a:bodyPr/>
                    <a:lstStyle/>
                    <a:p>
                      <a:pPr algn="just">
                        <a:lnSpc>
                          <a:spcPct val="150000"/>
                        </a:lnSpc>
                        <a:spcAft>
                          <a:spcPts val="0"/>
                        </a:spcAft>
                      </a:pPr>
                      <a:r>
                        <a:rPr lang="es-ES" sz="1400">
                          <a:solidFill>
                            <a:srgbClr val="0070C0"/>
                          </a:solidFill>
                          <a:effectLst/>
                        </a:rPr>
                        <a:t>Nulo transformación y trabajo de las materias primas.</a:t>
                      </a:r>
                      <a:endParaRPr lang="es-ES" sz="120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dirty="0">
                          <a:solidFill>
                            <a:srgbClr val="0070C0"/>
                          </a:solidFill>
                          <a:effectLst/>
                        </a:rPr>
                        <a:t>Transformación productiva basada en conocimiento, capacidades e innovación por parte del talento humano.</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r h="872564">
                <a:tc>
                  <a:txBody>
                    <a:bodyPr/>
                    <a:lstStyle/>
                    <a:p>
                      <a:pPr algn="just">
                        <a:lnSpc>
                          <a:spcPct val="150000"/>
                        </a:lnSpc>
                        <a:spcAft>
                          <a:spcPts val="0"/>
                        </a:spcAft>
                      </a:pPr>
                      <a:r>
                        <a:rPr lang="es-ES" sz="1400" dirty="0">
                          <a:solidFill>
                            <a:srgbClr val="0070C0"/>
                          </a:solidFill>
                          <a:effectLst/>
                        </a:rPr>
                        <a:t>Acumulación de capitales y beneficios por parte de una minoría.</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c>
                  <a:txBody>
                    <a:bodyPr/>
                    <a:lstStyle/>
                    <a:p>
                      <a:pPr algn="just">
                        <a:lnSpc>
                          <a:spcPct val="150000"/>
                        </a:lnSpc>
                        <a:spcAft>
                          <a:spcPts val="0"/>
                        </a:spcAft>
                      </a:pPr>
                      <a:r>
                        <a:rPr lang="es-ES" sz="1400" dirty="0">
                          <a:solidFill>
                            <a:srgbClr val="0070C0"/>
                          </a:solidFill>
                          <a:effectLst/>
                        </a:rPr>
                        <a:t>Repartición igualitaria de riquezas en búsqueda del Buen Vivir de la población ecuatoriana.</a:t>
                      </a:r>
                      <a:endParaRPr lang="es-ES" sz="1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7469" marR="67469" marT="0" marB="0"/>
                </a:tc>
              </a:tr>
            </a:tbl>
          </a:graphicData>
        </a:graphic>
      </p:graphicFrame>
      <p:sp>
        <p:nvSpPr>
          <p:cNvPr id="3" name="CuadroTexto 2"/>
          <p:cNvSpPr txBox="1"/>
          <p:nvPr/>
        </p:nvSpPr>
        <p:spPr>
          <a:xfrm>
            <a:off x="767702" y="5805264"/>
            <a:ext cx="3292562" cy="646331"/>
          </a:xfrm>
          <a:prstGeom prst="rect">
            <a:avLst/>
          </a:prstGeom>
          <a:noFill/>
        </p:spPr>
        <p:txBody>
          <a:bodyPr wrap="square" rtlCol="0">
            <a:spAutoFit/>
          </a:bodyPr>
          <a:lstStyle/>
          <a:p>
            <a:r>
              <a:rPr lang="es-ES" b="1" dirty="0" smtClean="0">
                <a:solidFill>
                  <a:srgbClr val="0070C0"/>
                </a:solidFill>
              </a:rPr>
              <a:t>Fuente: </a:t>
            </a:r>
            <a:r>
              <a:rPr lang="es-ES" dirty="0" smtClean="0">
                <a:solidFill>
                  <a:srgbClr val="0070C0"/>
                </a:solidFill>
              </a:rPr>
              <a:t>SENPLADES</a:t>
            </a:r>
            <a:endParaRPr lang="es-ES" b="1" dirty="0" smtClean="0">
              <a:solidFill>
                <a:srgbClr val="0070C0"/>
              </a:solidFill>
            </a:endParaRPr>
          </a:p>
          <a:p>
            <a:r>
              <a:rPr lang="es-ES" b="1" dirty="0" smtClean="0">
                <a:solidFill>
                  <a:srgbClr val="0070C0"/>
                </a:solidFill>
              </a:rPr>
              <a:t>Elaboración: </a:t>
            </a:r>
            <a:r>
              <a:rPr lang="es-ES" dirty="0" smtClean="0">
                <a:solidFill>
                  <a:srgbClr val="0070C0"/>
                </a:solidFill>
              </a:rPr>
              <a:t>Nicolás Navas</a:t>
            </a:r>
            <a:endParaRPr lang="es-ES" dirty="0">
              <a:solidFill>
                <a:srgbClr val="0070C0"/>
              </a:solidFill>
            </a:endParaRPr>
          </a:p>
        </p:txBody>
      </p:sp>
      <p:sp>
        <p:nvSpPr>
          <p:cNvPr id="4" name="Rectángulo 3"/>
          <p:cNvSpPr/>
          <p:nvPr/>
        </p:nvSpPr>
        <p:spPr>
          <a:xfrm>
            <a:off x="695694" y="548680"/>
            <a:ext cx="7776864" cy="548099"/>
          </a:xfrm>
          <a:prstGeom prst="rect">
            <a:avLst/>
          </a:prstGeom>
        </p:spPr>
        <p:txBody>
          <a:bodyPr wrap="square">
            <a:spAutoFit/>
          </a:bodyPr>
          <a:lstStyle/>
          <a:p>
            <a:pPr marL="0" lvl="2">
              <a:lnSpc>
                <a:spcPct val="115000"/>
              </a:lnSpc>
              <a:spcAft>
                <a:spcPts val="1000"/>
              </a:spcAft>
            </a:pPr>
            <a:r>
              <a:rPr lang="es-E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Cuadro comparativo:</a:t>
            </a:r>
            <a:endParaRPr lang="es-E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0412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4940840"/>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Astilleros: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2020		USD 267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Balanza comercial		USD 192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13.200 fuentes</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Creación Astillero de clase mundial.</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Asesoría y capacitación por empresas internacionales.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Eliminación de impuestos a activos.</a:t>
            </a:r>
          </a:p>
        </p:txBody>
      </p:sp>
    </p:spTree>
    <p:extLst>
      <p:ext uri="{BB962C8B-B14F-4D97-AF65-F5344CB8AC3E}">
        <p14:creationId xmlns:p14="http://schemas.microsoft.com/office/powerpoint/2010/main" val="800997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Siderúrgica:</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2020		USD 881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Balanza comercial		USD 613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Planta de Reducción de hierro</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Planta de arenas ferro- </a:t>
            </a:r>
            <a:r>
              <a:rPr lang="es-E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titaníferas</a:t>
            </a: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Planta de refundición de acero.</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 de </a:t>
            </a:r>
            <a:r>
              <a:rPr lang="es-ES" sz="2400" dirty="0" err="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chatarrización</a:t>
            </a: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Eliminar impuesto a activos (hornos y laminadoras).</a:t>
            </a:r>
          </a:p>
        </p:txBody>
      </p:sp>
    </p:spTree>
    <p:extLst>
      <p:ext uri="{BB962C8B-B14F-4D97-AF65-F5344CB8AC3E}">
        <p14:creationId xmlns:p14="http://schemas.microsoft.com/office/powerpoint/2010/main" val="18831127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4940840"/>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Metalúrgica:</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2020		USD 987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Balanza comercial		USD 684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Planta de fundición de aluminio y cobre</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Alianza estratégica con Chile.</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Actividades de seguimiento y control minero.</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Creación Planta de refinamiento de cobre.</a:t>
            </a:r>
          </a:p>
        </p:txBody>
      </p:sp>
    </p:spTree>
    <p:extLst>
      <p:ext uri="{BB962C8B-B14F-4D97-AF65-F5344CB8AC3E}">
        <p14:creationId xmlns:p14="http://schemas.microsoft.com/office/powerpoint/2010/main" val="4121220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836712"/>
            <a:ext cx="7776864" cy="5632311"/>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Alimentos frescos y procesados:</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Exención en los impuestos para la maquinaria importada y todos los activos que permitan la producción de bienes con valor agregado, como lo son: máquinas procesadoras de pulpa de frutas, máquinas para elaboración de conservas, maquinaria de procesamiento de aceite, etc.</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Aranceles de USD 800 mil al año 2015.</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200 pequeñas empresas y 150 medianas, promedio de ventas USD 600 mil pequeña, medianas USD 1,5 millones, Aporte tributario de USD 10 millones por pequeñas y USD 15 millones por medianas .</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7770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836712"/>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Exoneración del pago de impuesto a la renta en un 25% del total a pagar actualmente por un periodo de dos años a las empresas nuevas que van a iniciar la producción y transformación de productos dentro de esta industria, debido a la generación de nuevas fuentes de empleo.</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No genera aporte porque son empresas que no están constituidas. </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5.000 fuentes de empleo, ingreso tributarios de USD 13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74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836712"/>
            <a:ext cx="7776864" cy="3785652"/>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Realizar firmas de convenios en la búsqueda de acuerdos internacionales con Estados Unidos y Colombia, para desarrollar nuevos mercados potenciales donde se podría exportar los productos generados por las empresas nacionales.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Exportaciones año 2015 USD 4.500 millones. No reflejan ingresos al PGE. </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 exportaciones en un 25%, ingresos adicionales de USD 1.125</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651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836712"/>
            <a:ext cx="7776864" cy="3785652"/>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Disponibilidad de  líneas de créditos con plazos y formas de pago acordes al tiempo de recuperación de cartera por parte del negocio. </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Entregados USD 200 millones en créditos por CFN.</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 créditos a USD 500 millones, porcentaje de intereses e impuestos: 25%, ingresos intereses e impuestos de USD 125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4839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051426"/>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$25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$13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 	  $ 1.125</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$125</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$ 163	  $ 1.125 </a:t>
            </a:r>
            <a:endParaRPr lang="es-ES" sz="2400" dirty="0">
              <a:solidFill>
                <a:srgbClr val="0070C0"/>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99592"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1.287</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spTree>
    <p:extLst>
      <p:ext uri="{BB962C8B-B14F-4D97-AF65-F5344CB8AC3E}">
        <p14:creationId xmlns:p14="http://schemas.microsoft.com/office/powerpoint/2010/main" val="21122404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de Biotecnología:</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Disminución del pago del impuesto a la renta en un 25% del total a pagar para empresas que apliquen  becas de estudio en biotecnología a sus trabajadores.</a:t>
            </a:r>
            <a:endParaRPr lang="es-ES" sz="2400" dirty="0">
              <a:solidFill>
                <a:srgbClr val="0070C0"/>
              </a:solidFill>
              <a:latin typeface="Times New Roman" panose="02020603050405020304" pitchFamily="18" charset="0"/>
              <a:cs typeface="Times New Roman" panose="02020603050405020304" pitchFamily="18" charset="0"/>
            </a:endParaRP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Ingresos de USD 309 millones, recaudación tributaria de USD 68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Dejo de recibir USD 17 millones, 46 entidades existentes, generar hasta 230 becas, ahorro de USD 23 millones. Aporte real de USD 5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15781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416320"/>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Exoneración de impuesto a toda maquinaria importada necesaria para el desarrollo de actividades relacionada con la biotecnología.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de activos por USD 4,5 millones, ingresos tributarios USD 1,4 millones (30%)</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 15%,  crecimiento de USD 46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719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692696"/>
            <a:ext cx="7776864" cy="4825937"/>
          </a:xfrm>
          <a:prstGeom prst="rect">
            <a:avLst/>
          </a:prstGeom>
        </p:spPr>
        <p:txBody>
          <a:bodyPr wrap="square">
            <a:spAutoFit/>
          </a:bodyPr>
          <a:lstStyle/>
          <a:p>
            <a:pPr marL="0" lvl="2">
              <a:lnSpc>
                <a:spcPct val="115000"/>
              </a:lnSpc>
              <a:spcAft>
                <a:spcPts val="1000"/>
              </a:spcAft>
            </a:pPr>
            <a:r>
              <a:rPr lang="es-E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Impacto </a:t>
            </a:r>
            <a:r>
              <a:rPr lang="es-E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del petróleo en la matriz actual y la matriz </a:t>
            </a:r>
            <a:r>
              <a:rPr lang="es-E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propuesta</a:t>
            </a:r>
          </a:p>
          <a:p>
            <a:pPr marL="0" lvl="2">
              <a:lnSpc>
                <a:spcPct val="115000"/>
              </a:lnSpc>
              <a:spcAft>
                <a:spcPts val="1000"/>
              </a:spcAft>
            </a:pPr>
            <a:endParaRPr lang="es-E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2">
              <a:lnSpc>
                <a:spcPct val="115000"/>
              </a:lnSpc>
              <a:spcAft>
                <a:spcPts val="1000"/>
              </a:spcAft>
            </a:pPr>
            <a:r>
              <a:rPr lang="es-ES" sz="28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30% - 40% PGE</a:t>
            </a:r>
            <a:endParaRPr lang="es-ES"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2">
              <a:lnSpc>
                <a:spcPct val="115000"/>
              </a:lnSpc>
              <a:spcAft>
                <a:spcPts val="1000"/>
              </a:spcAft>
            </a:pPr>
            <a:r>
              <a:rPr lang="es-E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Matriz actual	67% Matriz actual</a:t>
            </a:r>
          </a:p>
          <a:p>
            <a:pPr marL="0" lvl="2">
              <a:lnSpc>
                <a:spcPct val="115000"/>
              </a:lnSpc>
              <a:spcAft>
                <a:spcPts val="1000"/>
              </a:spcAft>
            </a:pPr>
            <a:r>
              <a:rPr lang="es-E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50% divisas que ingresan al país</a:t>
            </a:r>
          </a:p>
          <a:p>
            <a:pPr marL="0" lvl="2">
              <a:lnSpc>
                <a:spcPct val="115000"/>
              </a:lnSpc>
              <a:spcAft>
                <a:spcPts val="1000"/>
              </a:spcAft>
            </a:pPr>
            <a:endParaRPr lang="es-E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2">
              <a:lnSpc>
                <a:spcPct val="115000"/>
              </a:lnSpc>
              <a:spcAft>
                <a:spcPts val="1000"/>
              </a:spcAft>
            </a:pPr>
            <a:r>
              <a:rPr lang="es-ES" sz="28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Matriz propuesta	 20% total matriz propuesta</a:t>
            </a:r>
            <a:endParaRPr lang="es-E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Conector recto de flecha 3"/>
          <p:cNvCxnSpPr/>
          <p:nvPr/>
        </p:nvCxnSpPr>
        <p:spPr>
          <a:xfrm flipV="1">
            <a:off x="2699792" y="2708920"/>
            <a:ext cx="720080" cy="64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2699792" y="3356992"/>
            <a:ext cx="720080" cy="6480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2717411" y="3374020"/>
            <a:ext cx="711696" cy="8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3131840" y="5157192"/>
            <a:ext cx="36004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092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Disminución del pago del impuesto a la renta en un 30% del total a pagar,  por un periodo de dos años para empresas nuevas dentro de la rama de investigación y desarrollo de biotecnología.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Estrategia no implementada, por lo que no genera ingresos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7 empresas, ventas promedio de USD 2 millones, recaudación tributaria de USD 308 mil (30%), ingresos tributarios de USD 2,1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3278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051426"/>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		          $ 5</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$46</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$ 2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$ 2	        $51</a:t>
            </a:r>
            <a:endParaRPr lang="es-ES" sz="2400" dirty="0">
              <a:solidFill>
                <a:srgbClr val="0070C0"/>
              </a:solidFill>
              <a:latin typeface="Times New Roman" panose="02020603050405020304" pitchFamily="18" charset="0"/>
              <a:cs typeface="Times New Roman" panose="02020603050405020304" pitchFamily="18" charset="0"/>
            </a:endParaRP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CuadroTexto 4"/>
          <p:cNvSpPr txBox="1"/>
          <p:nvPr/>
        </p:nvSpPr>
        <p:spPr>
          <a:xfrm>
            <a:off x="899592"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53</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spTree>
    <p:extLst>
      <p:ext uri="{BB962C8B-B14F-4D97-AF65-F5344CB8AC3E}">
        <p14:creationId xmlns:p14="http://schemas.microsoft.com/office/powerpoint/2010/main" val="7399244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Metalmecánica</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Desarrollar empresas con capital mixto (sector público y privado) a través de compra de acciones y participaciones en el mercado de valores</a:t>
            </a:r>
            <a:r>
              <a:rPr lang="es-ES" sz="2400" dirty="0" smtClean="0">
                <a:solidFill>
                  <a:srgbClr val="0070C0"/>
                </a:solidFill>
                <a:latin typeface="Times New Roman" panose="02020603050405020304" pitchFamily="18" charset="0"/>
                <a:cs typeface="Times New Roman" panose="02020603050405020304" pitchFamily="18" charset="0"/>
              </a:rPr>
              <a:t>.</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No existen empresas de capital mixto, razón por la cual no aporten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5 empresas por año, promedio de 30 empleados, ingresos de  USD 6,5 millones, total  recaudación tributaria USD 7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2835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893647"/>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Reducción del impuesto a la renta en un 25% del total a pagar, para las empresas que reinviertan sus utilidades en el siguiente ejercicio económico</a:t>
            </a:r>
            <a:r>
              <a:rPr lang="es-ES" sz="2400" dirty="0" smtClean="0">
                <a:solidFill>
                  <a:srgbClr val="0070C0"/>
                </a:solidFill>
                <a:latin typeface="Times New Roman" panose="02020603050405020304" pitchFamily="18" charset="0"/>
                <a:cs typeface="Times New Roman" panose="02020603050405020304" pitchFamily="18" charset="0"/>
              </a:rPr>
              <a:t>.</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Ingresos de </a:t>
            </a:r>
            <a:r>
              <a:rPr lang="es-ES" sz="2400" dirty="0">
                <a:solidFill>
                  <a:srgbClr val="0070C0"/>
                </a:solidFill>
                <a:latin typeface="Times New Roman" panose="02020603050405020304" pitchFamily="18" charset="0"/>
                <a:cs typeface="Times New Roman" panose="02020603050405020304" pitchFamily="18" charset="0"/>
              </a:rPr>
              <a:t>USD 888 millones de dólares al año y el Estado recibe por parte de este sector por concepto de impuesto USD 195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El Estado dejaría de recibir USD 49 millones (25%), crecimiento en venta de un 25% que generaría USD 222 millones por ingresos y USD 48 millones por recaudación tributaria. Ingresos reales de USD 221 millones adicionales.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65799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5262979"/>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Generar alianzas estratégicas entre las cadenas productivas del país, que permita la producción con materiales generados en el </a:t>
            </a:r>
            <a:r>
              <a:rPr lang="es-ES" sz="2400" dirty="0" smtClean="0">
                <a:solidFill>
                  <a:srgbClr val="0070C0"/>
                </a:solidFill>
                <a:latin typeface="Times New Roman" panose="02020603050405020304" pitchFamily="18" charset="0"/>
                <a:cs typeface="Times New Roman" panose="02020603050405020304" pitchFamily="18" charset="0"/>
              </a:rPr>
              <a:t>país.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a:solidFill>
                  <a:srgbClr val="0070C0"/>
                </a:solidFill>
                <a:latin typeface="Times New Roman" panose="02020603050405020304" pitchFamily="18" charset="0"/>
                <a:cs typeface="Times New Roman" panose="02020603050405020304" pitchFamily="18" charset="0"/>
              </a:rPr>
              <a:t>Al no existir actualmente dichas alianzas estratégicas el país no genera ningún ingreso hacia el </a:t>
            </a:r>
            <a:r>
              <a:rPr lang="es-ES" sz="2400" dirty="0" smtClean="0">
                <a:solidFill>
                  <a:srgbClr val="0070C0"/>
                </a:solidFill>
                <a:latin typeface="Times New Roman" panose="02020603050405020304" pitchFamily="18" charset="0"/>
                <a:cs typeface="Times New Roman" panose="02020603050405020304" pitchFamily="18" charset="0"/>
              </a:rPr>
              <a:t>PGE.</a:t>
            </a:r>
          </a:p>
          <a:p>
            <a:pPr marL="457200" indent="-457200">
              <a:buAutoNum type="alphaLcParenR"/>
            </a:pPr>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del sector metalmecánico en un 30% (USD 893 millones), ingresos de USD 268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Resumen: </a:t>
            </a:r>
            <a:r>
              <a:rPr lang="es-ES" sz="2400" dirty="0" smtClean="0">
                <a:solidFill>
                  <a:srgbClr val="0070C0"/>
                </a:solidFill>
                <a:latin typeface="Times New Roman" panose="02020603050405020304" pitchFamily="18" charset="0"/>
                <a:cs typeface="Times New Roman" panose="02020603050405020304" pitchFamily="18" charset="0"/>
              </a:rPr>
              <a:t>Aumento de USD 496 millones a través de la aplicación de las estrategias planteadas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95548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$7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$ 221</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		</a:t>
            </a:r>
            <a:r>
              <a:rPr lang="es-ES" sz="2400" u="sng" dirty="0" smtClean="0">
                <a:solidFill>
                  <a:srgbClr val="0070C0"/>
                </a:solidFill>
                <a:latin typeface="Times New Roman" panose="02020603050405020304" pitchFamily="18" charset="0"/>
                <a:cs typeface="Times New Roman" panose="02020603050405020304" pitchFamily="18" charset="0"/>
              </a:rPr>
              <a:t>      $ 268</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$7		      $489 </a:t>
            </a:r>
            <a:endParaRPr lang="es-ES" sz="2400" dirty="0">
              <a:solidFill>
                <a:srgbClr val="0070C0"/>
              </a:solidFill>
              <a:latin typeface="Times New Roman" panose="02020603050405020304" pitchFamily="18" charset="0"/>
              <a:cs typeface="Times New Roman" panose="02020603050405020304" pitchFamily="18" charset="0"/>
            </a:endParaRPr>
          </a:p>
        </p:txBody>
      </p:sp>
      <p:cxnSp>
        <p:nvCxnSpPr>
          <p:cNvPr id="4" name="Conector recto 3"/>
          <p:cNvCxnSpPr/>
          <p:nvPr/>
        </p:nvCxnSpPr>
        <p:spPr>
          <a:xfrm>
            <a:off x="3635896" y="3645024"/>
            <a:ext cx="1152128"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99592"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$ 496</a:t>
            </a: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spTree>
    <p:extLst>
      <p:ext uri="{BB962C8B-B14F-4D97-AF65-F5344CB8AC3E}">
        <p14:creationId xmlns:p14="http://schemas.microsoft.com/office/powerpoint/2010/main" val="35835308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Petroquímica:</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Contratación de expertos en materia petroquímica que capaciten al personal ecuatoriano en la producción y transformación de recursos petroleros.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El Ecuador no cuenta con expertos que capaciten, razón por la cual no aporten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Ahorro de USD 1.000 millones (10%), a un costo de USD 20 millones. Ingreso real de USD 980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812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Obtener certificaciones internacionales que regulen la producción y el proceso de transformación de productos, para aumentar la calidad de la producción nacional.</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Estrategia no implementada, razón por la cual no aporten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Reducción de importaciones en un 7%. Ahorro de USD 46 millones, a un costo de USD 4 millones. Ingreso real de USD 42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975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Firma de convenios con mercados internacionales donde se pueda exportar los productos con una menor carga arancelaria.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Exportaciones de USD 233 millones. Importaciones de USD 1.534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Disminución de importaciones en 40%, ahorro de USD 614 millones. Crecimiento de exportaciones en 80%, ingresos de USD 186 millones, recaudación de impuestos por USD 41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030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$980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  42</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$41</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$ 268</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$41		    $1.822 </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8956" y="4653136"/>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1.863</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63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rcRect l="23812" t="29178" r="30680" b="11512"/>
          <a:stretch>
            <a:fillRect/>
          </a:stretch>
        </p:blipFill>
        <p:spPr>
          <a:xfrm>
            <a:off x="539552" y="733315"/>
            <a:ext cx="7992888" cy="5400600"/>
          </a:xfrm>
          <a:prstGeom prst="rect">
            <a:avLst/>
          </a:prstGeom>
          <a:noFill/>
          <a:ln>
            <a:noFill/>
            <a:prstDash/>
          </a:ln>
        </p:spPr>
      </p:pic>
      <p:sp>
        <p:nvSpPr>
          <p:cNvPr id="3" name="CuadroTexto 2"/>
          <p:cNvSpPr txBox="1"/>
          <p:nvPr/>
        </p:nvSpPr>
        <p:spPr>
          <a:xfrm>
            <a:off x="683568" y="6165304"/>
            <a:ext cx="2376264" cy="369332"/>
          </a:xfrm>
          <a:prstGeom prst="rect">
            <a:avLst/>
          </a:prstGeom>
          <a:noFill/>
        </p:spPr>
        <p:txBody>
          <a:bodyPr wrap="square" rtlCol="0">
            <a:spAutoFit/>
          </a:bodyPr>
          <a:lstStyle/>
          <a:p>
            <a:r>
              <a:rPr lang="es-ES" b="1" dirty="0" smtClean="0">
                <a:solidFill>
                  <a:srgbClr val="0070C0"/>
                </a:solidFill>
              </a:rPr>
              <a:t>Fuente: </a:t>
            </a:r>
            <a:r>
              <a:rPr lang="es-ES" dirty="0" smtClean="0">
                <a:solidFill>
                  <a:srgbClr val="0070C0"/>
                </a:solidFill>
              </a:rPr>
              <a:t>SENPLADES</a:t>
            </a:r>
            <a:endParaRPr lang="es-ES" b="1" dirty="0" smtClean="0">
              <a:solidFill>
                <a:srgbClr val="0070C0"/>
              </a:solidFill>
            </a:endParaRPr>
          </a:p>
        </p:txBody>
      </p:sp>
    </p:spTree>
    <p:extLst>
      <p:ext uri="{BB962C8B-B14F-4D97-AF65-F5344CB8AC3E}">
        <p14:creationId xmlns:p14="http://schemas.microsoft.com/office/powerpoint/2010/main" val="3766155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Productos Forestales de Madera:</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Realizar estudios para determinar la suficiencia de tierras aptas para estos cultivos, así como la disponibilidad de tierras.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No existen estudios, razón por la cual no hay aporte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estudio USD 2 millones. Aumento producción de madera en 40%, ingresos por USD 138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134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785652"/>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Realizar la firma de convenios con mercados internacionales libre de aranceles para exportar productos terminados con un precio competitivo.</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Estrategia no implementada, razón por la cual no aporten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 USD 232 millones (67%). Recaudación de impuesto por USD 127. Ingreso real de USD 359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420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785652"/>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Generación </a:t>
            </a:r>
            <a:r>
              <a:rPr lang="es-ES" sz="2400" dirty="0">
                <a:solidFill>
                  <a:srgbClr val="0070C0"/>
                </a:solidFill>
                <a:latin typeface="Times New Roman" panose="02020603050405020304" pitchFamily="18" charset="0"/>
                <a:cs typeface="Times New Roman" panose="02020603050405020304" pitchFamily="18" charset="0"/>
              </a:rPr>
              <a:t>de notas de crédito tributario para las empresas nuevas que produzcan bienes elaborados de madera.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Ingresos de USD 138 millones, recaudación tributaria de USD 30 millones (22%).</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130 nuevas empresas, ingresos promedio por empresa de USD 1,5 millones, ingresos proyectados de USD 195 millones, recaudación tributaria de USD 43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18426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$ 138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$127	                  $ 232</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$43</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$ 195</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$ 170	                  $ 565 </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8956" y="4653136"/>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735</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9424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Servicios Ambientales:</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Contratar especialistas en servicios ambientales que asesoren y capaciten a las empresas que estén por constituirse.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Estrategia no implementada, razón por la cual no hay aporte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 ingresos en 20%, ingresos por USD 87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987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785652"/>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Crear </a:t>
            </a:r>
            <a:r>
              <a:rPr lang="es-ES" sz="2400" dirty="0">
                <a:solidFill>
                  <a:srgbClr val="0070C0"/>
                </a:solidFill>
                <a:latin typeface="Times New Roman" panose="02020603050405020304" pitchFamily="18" charset="0"/>
                <a:cs typeface="Times New Roman" panose="02020603050405020304" pitchFamily="18" charset="0"/>
              </a:rPr>
              <a:t>un marco regulatorio que obligue a las empresas a contar con licencias ambientales para su funcionamiento y desarrollo.</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17% empresas con licencia ambiental y 98% de empresas sin sistemas de gestión ambiental.</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50% de empresas con licencia ambiental, ingresos de USD 450 millones, recaudación tributaria de USD 99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393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416320"/>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sanciones y multas a las empresas que no respeten los máximos índices de impacto ambiental y generación de residuos.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Al año 2015 las multas fueron de USD 13 millones, más del 70% no se recauda.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a:solidFill>
                  <a:srgbClr val="0070C0"/>
                </a:solidFill>
                <a:latin typeface="Times New Roman" panose="02020603050405020304" pitchFamily="18" charset="0"/>
                <a:cs typeface="Times New Roman" panose="02020603050405020304" pitchFamily="18" charset="0"/>
              </a:rPr>
              <a:t>M</a:t>
            </a:r>
            <a:r>
              <a:rPr lang="es-ES" sz="2400" dirty="0" smtClean="0">
                <a:solidFill>
                  <a:srgbClr val="0070C0"/>
                </a:solidFill>
                <a:latin typeface="Times New Roman" panose="02020603050405020304" pitchFamily="18" charset="0"/>
                <a:cs typeface="Times New Roman" panose="02020603050405020304" pitchFamily="18" charset="0"/>
              </a:rPr>
              <a:t>ultas equivalentes al 30% de ingresos de la industria, ingresos por USD 131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551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$ 87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$99		     $ 450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$131</a:t>
            </a:r>
            <a:r>
              <a:rPr lang="es-ES" sz="2400" dirty="0" smtClean="0">
                <a:solidFill>
                  <a:srgbClr val="0070C0"/>
                </a:solidFill>
                <a:latin typeface="Times New Roman" panose="02020603050405020304" pitchFamily="18" charset="0"/>
                <a:cs typeface="Times New Roman" panose="02020603050405020304" pitchFamily="18" charset="0"/>
              </a:rPr>
              <a:t>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$ 230	                  $ 537 </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8956" y="4653136"/>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767</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a:off x="5724128" y="3717032"/>
            <a:ext cx="936104"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537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de Tecnología:</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Eliminar los impuestos de productos relacionados con tecnología, que ingresen como insumos para desarrollar productos con valor agregado en el país.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Recaudación de impuesto año 2015 de USD 40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 25% de ingresos, ingresos por USD 350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00574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Reducir en un 50% el valor del impuesto a la renta a pagar por año, para empresas de tecnología que inviertan en el país en sus tres primeros años de funcionamiento.</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Estrategia para empresas nuevas, por lo que no genera ingresos al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Creación de 250 nuevas empresas, ingresos USD 980 millones, recaudación tributaria de USD 216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1683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7152727"/>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Alimentos frescos y procesados: </a:t>
            </a:r>
          </a:p>
          <a:p>
            <a:pPr>
              <a:lnSpc>
                <a:spcPct val="115000"/>
              </a:lnSpc>
              <a:spcAft>
                <a:spcPts val="1000"/>
              </a:spcAft>
            </a:pPr>
            <a:endParaRPr lang="es-E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Ingresos 		USD 8.000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USD 4.500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Estimación empleo	85.900 fuentes</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Exención de impuesto a maquinaria.</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Línea de crédito nuevas empresas.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Incentivos tributarios nuevas empresas.</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7389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908720"/>
            <a:ext cx="7776864" cy="4893647"/>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Generar un incentivo tributario del 25% del impuesto a la renta a pagar para empresas que capaciten a su personal en tecnología.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a:solidFill>
                  <a:srgbClr val="0070C0"/>
                </a:solidFill>
                <a:latin typeface="Times New Roman" panose="02020603050405020304" pitchFamily="18" charset="0"/>
                <a:cs typeface="Times New Roman" panose="02020603050405020304" pitchFamily="18" charset="0"/>
              </a:rPr>
              <a:t>La industria de tecnología genera un consumo anual de USD 304 millones de dólares y aporta al Estado con USD 67 millones de dólares en impuestos actualmente (Año 2015).</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Deja de recibir  USD 17 millones (25%), beca de 5 personas por empresa, Estado disminuye su gasto de becas en USD 70 millones. Ahorro real de USD 53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59911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$ 350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$216	       $ 980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53</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$ 216	                  $ 1383</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8956" y="4653136"/>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1599</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294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de Vehículos:</a:t>
            </a:r>
          </a:p>
          <a:p>
            <a:pPr algn="just"/>
            <a:endParaRPr lang="es-ES" sz="2400" b="1"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Reducir los impuestos de vehículos y piezas de producción nacional.</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Recaudación de impuesto año 2015 de USD 400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Disminución del 15%, dejo de percibir USD 60 millones. Aumento de venta de vehículos en 5%, ingresos de USD 111 millones. Ingreso adicional de USD 51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8714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416320"/>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Aumentar </a:t>
            </a:r>
            <a:r>
              <a:rPr lang="es-ES" sz="2400" dirty="0">
                <a:solidFill>
                  <a:srgbClr val="0070C0"/>
                </a:solidFill>
                <a:latin typeface="Times New Roman" panose="02020603050405020304" pitchFamily="18" charset="0"/>
                <a:cs typeface="Times New Roman" panose="02020603050405020304" pitchFamily="18" charset="0"/>
              </a:rPr>
              <a:t>los impuestos y aranceles de vehículos importados.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21% de vehículos importados, impuestos recaudados de USD 84 millones.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 ventas nacional en 10%, ingresos por USD 222 millones, impuestos por importaciones de vehículos por USD 160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21675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Aumentar la dimensión y capacidad instalada de las plantas ensambladoras ya existentes, que permita incrementar el número de vehículos producidos por año, así como la cantidad de repuestos, a través del mercado de valores.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3 plantas ensambladoras en el país, 80% de demanda interna.</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del 20% en ventas, ingresos por USD 444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3092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Realizar alianzas estratégicas con países vecinos, como Perú y Colombia, para exportar el excedente de nuestra producción hacia sus mercados.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a:solidFill>
                  <a:srgbClr val="0070C0"/>
                </a:solidFill>
                <a:latin typeface="Times New Roman" panose="02020603050405020304" pitchFamily="18" charset="0"/>
                <a:cs typeface="Times New Roman" panose="02020603050405020304" pitchFamily="18" charset="0"/>
              </a:rPr>
              <a:t>Para el año 2015 se exportaron 7.213 vehículos ensamblados en el Ecuador, esto generó ingresos por concepto de exportaciones por un valor de USD 181 millones de dólares.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Crecimiento del 60%, exportaciones adicionales de USD 108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41626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979418"/>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$ 51</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$160	       $ 222</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                     $ 444</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$108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$ 160	                  $ 825</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8956" y="4653136"/>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985</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103948" y="3979731"/>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184068" y="3979731"/>
            <a:ext cx="972108"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6674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154984"/>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Incentivos Industria de Construcción:</a:t>
            </a:r>
          </a:p>
          <a:p>
            <a:pPr marL="0" lvl="3" algn="just"/>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Apertura a créditos para la construcción por parte de la banca privada y el Estado con pagos de interés en relación a los ingresos de la persona.</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Tasa de interés promedio del 9,5%; entrega de USD 780 millones para construcción</a:t>
            </a:r>
            <a:endParaRPr lang="es-ES" sz="2400" dirty="0">
              <a:solidFill>
                <a:srgbClr val="0070C0"/>
              </a:solidFill>
              <a:latin typeface="Times New Roman" panose="02020603050405020304" pitchFamily="18" charset="0"/>
              <a:cs typeface="Times New Roman" panose="02020603050405020304" pitchFamily="18" charset="0"/>
            </a:endParaRP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Créditos por USD 2.000 millones, intereses de USD 190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62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046988"/>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Firma de convenios de obras estatales con pequeñas y medianas empresas privadas.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Trabajos con grandes empresas.</a:t>
            </a:r>
            <a:endParaRPr lang="es-ES" sz="2400" dirty="0">
              <a:solidFill>
                <a:srgbClr val="0070C0"/>
              </a:solidFill>
              <a:latin typeface="Times New Roman" panose="02020603050405020304" pitchFamily="18" charset="0"/>
              <a:cs typeface="Times New Roman" panose="02020603050405020304" pitchFamily="18" charset="0"/>
            </a:endParaRP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30% de obras destinadas a pequeña y mediana empresa, ingresos de USD 3.043 millones para estas empresas.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8577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908720"/>
            <a:ext cx="7776864" cy="4893647"/>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Reducción del 50% del impuesto a la renta a pagar por año a las empresas nuevas, proveedoras de material para la construcción.</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a:solidFill>
                  <a:srgbClr val="0070C0"/>
                </a:solidFill>
                <a:latin typeface="Times New Roman" panose="02020603050405020304" pitchFamily="18" charset="0"/>
                <a:cs typeface="Times New Roman" panose="02020603050405020304" pitchFamily="18" charset="0"/>
              </a:rPr>
              <a:t>El 35% del material </a:t>
            </a:r>
            <a:r>
              <a:rPr lang="es-ES" sz="2400" dirty="0" smtClean="0">
                <a:solidFill>
                  <a:srgbClr val="0070C0"/>
                </a:solidFill>
                <a:latin typeface="Times New Roman" panose="02020603050405020304" pitchFamily="18" charset="0"/>
                <a:cs typeface="Times New Roman" panose="02020603050405020304" pitchFamily="18" charset="0"/>
              </a:rPr>
              <a:t>es importado,  representa salida de </a:t>
            </a:r>
            <a:r>
              <a:rPr lang="es-ES" sz="2400" dirty="0">
                <a:solidFill>
                  <a:srgbClr val="0070C0"/>
                </a:solidFill>
                <a:latin typeface="Times New Roman" panose="02020603050405020304" pitchFamily="18" charset="0"/>
                <a:cs typeface="Times New Roman" panose="02020603050405020304" pitchFamily="18" charset="0"/>
              </a:rPr>
              <a:t>USD 950 millones de dólares. El 65% restante es producido localmente y genera el pago de impuesto por  un valor de USD 450 </a:t>
            </a:r>
            <a:r>
              <a:rPr lang="es-ES" sz="2400" dirty="0" smtClean="0">
                <a:solidFill>
                  <a:srgbClr val="0070C0"/>
                </a:solidFill>
                <a:latin typeface="Times New Roman" panose="02020603050405020304" pitchFamily="18" charset="0"/>
                <a:cs typeface="Times New Roman" panose="02020603050405020304" pitchFamily="18" charset="0"/>
              </a:rPr>
              <a:t>millones.</a:t>
            </a:r>
          </a:p>
          <a:p>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Dejo de recibir USD 225 millones (50%), reducción 70% importaciones, ahorro de USD 665 millones, recaudación tributaria de USD 146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81061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Biotecnología: </a:t>
            </a:r>
          </a:p>
          <a:p>
            <a:pPr>
              <a:lnSpc>
                <a:spcPct val="115000"/>
              </a:lnSpc>
              <a:spcAft>
                <a:spcPts val="1000"/>
              </a:spcAft>
            </a:pPr>
            <a:endParaRPr lang="es-E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Mercado estimado		USD 309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Crecimiento anual		9%</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Disminución en pago del impuesto  a la Renta.</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Exoneración de impuesto a la maquinaria.</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Empresas nuevas dentro de biotecnología.</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34868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$190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$146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$ 665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$ 336	                  $ 665</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1001</a:t>
            </a:r>
            <a:endParaRPr lang="es-ES" sz="2400" dirty="0">
              <a:solidFill>
                <a:srgbClr val="0070C0"/>
              </a:solidFill>
              <a:latin typeface="Times New Roman" panose="02020603050405020304" pitchFamily="18" charset="0"/>
              <a:cs typeface="Times New Roman" panose="02020603050405020304" pitchFamily="18" charset="0"/>
            </a:endParaRPr>
          </a:p>
          <a:p>
            <a:r>
              <a:rPr lang="es-ES" sz="2400" dirty="0">
                <a:solidFill>
                  <a:srgbClr val="0070C0"/>
                </a:solidFill>
                <a:latin typeface="Times New Roman" panose="02020603050405020304" pitchFamily="18" charset="0"/>
                <a:cs typeface="Times New Roman" panose="02020603050405020304" pitchFamily="18" charset="0"/>
              </a:rPr>
              <a:t>con 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7051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893647"/>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Incentivos Transporte y Logística:</a:t>
            </a:r>
          </a:p>
          <a:p>
            <a:pPr marL="0" lvl="3" algn="just"/>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Facilitar créditos por parte del Estado para la constitución de empresas logísticas y de transporte pequeñas y medianas, con pagos de interés de acuerdo a la recaudación de cartera del negocio.</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No recibe créditos por parte del Estado, razón por la cual no registra ingresos en el PGE.</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del 20%, 500 nuevas empresas, ingresos por USD 500 millones, recaudación tributaria de USD 110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9687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4524315"/>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Reducción del pago del impuesto a la renta en un 25% del total a pagar a las empresas logísticas que capitalicen más del 50% de sus utilidades para el crecimiento del negocio.</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Para el año </a:t>
            </a:r>
            <a:r>
              <a:rPr lang="es-ES" sz="2400" dirty="0">
                <a:solidFill>
                  <a:srgbClr val="0070C0"/>
                </a:solidFill>
                <a:latin typeface="Times New Roman" panose="02020603050405020304" pitchFamily="18" charset="0"/>
                <a:cs typeface="Times New Roman" panose="02020603050405020304" pitchFamily="18" charset="0"/>
              </a:rPr>
              <a:t>2015 generó USD 951 millones para el país, entregando en impuestos al Estado alrededor de USD 209 millones de dólares.</a:t>
            </a:r>
          </a:p>
          <a:p>
            <a:pPr algn="just"/>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Dejo de recibir USD 52 millones (25%), crecimiento del 20%, ingresos de USD 190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4435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908720"/>
            <a:ext cx="7776864" cy="3416320"/>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Firma de convenios de transporte y logísticas de obras estatales con pequeñas y medianas empresas.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95% contratos empresas grandes, 5% empresas medianas</a:t>
            </a:r>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a:t>
            </a:r>
            <a:endParaRPr lang="es-ES" sz="2400" dirty="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25% de contratos estatales a pequeña y mediana empresas, ingresos para este sector de USD 58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617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1484784"/>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$110		       $ 500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$190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$ 110	                  $ 690</a:t>
            </a:r>
            <a:endParaRPr lang="es-ES" sz="2400" dirty="0">
              <a:solidFill>
                <a:srgbClr val="0070C0"/>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800</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2791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92696"/>
            <a:ext cx="7776864" cy="5632311"/>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Incentivos Turismo:</a:t>
            </a:r>
          </a:p>
          <a:p>
            <a:pPr marL="0" lvl="3" algn="just"/>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Aumentar </a:t>
            </a:r>
            <a:r>
              <a:rPr lang="es-ES" sz="2400" dirty="0">
                <a:solidFill>
                  <a:srgbClr val="0070C0"/>
                </a:solidFill>
                <a:latin typeface="Times New Roman" panose="02020603050405020304" pitchFamily="18" charset="0"/>
                <a:cs typeface="Times New Roman" panose="02020603050405020304" pitchFamily="18" charset="0"/>
              </a:rPr>
              <a:t>la promoción y propaganda del turismo ecuatoriano en mercados internacionales a nivel mundial.</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a:solidFill>
                  <a:srgbClr val="0070C0"/>
                </a:solidFill>
                <a:latin typeface="Times New Roman" panose="02020603050405020304" pitchFamily="18" charset="0"/>
                <a:cs typeface="Times New Roman" panose="02020603050405020304" pitchFamily="18" charset="0"/>
              </a:rPr>
              <a:t>En el año 2015 se invirtió USD 211 millones de dólares en publicidad a nivel mundial, esto generó un crecimiento directo de un 22% de </a:t>
            </a:r>
            <a:r>
              <a:rPr lang="es-ES" sz="2400" dirty="0" smtClean="0">
                <a:solidFill>
                  <a:srgbClr val="0070C0"/>
                </a:solidFill>
                <a:latin typeface="Times New Roman" panose="02020603050405020304" pitchFamily="18" charset="0"/>
                <a:cs typeface="Times New Roman" panose="02020603050405020304" pitchFamily="18" charset="0"/>
              </a:rPr>
              <a:t>turistas, </a:t>
            </a:r>
            <a:r>
              <a:rPr lang="es-ES" sz="2400" dirty="0">
                <a:solidFill>
                  <a:srgbClr val="0070C0"/>
                </a:solidFill>
                <a:latin typeface="Times New Roman" panose="02020603050405020304" pitchFamily="18" charset="0"/>
                <a:cs typeface="Times New Roman" panose="02020603050405020304" pitchFamily="18" charset="0"/>
              </a:rPr>
              <a:t>representando ingreso de USD 836 </a:t>
            </a:r>
            <a:r>
              <a:rPr lang="es-ES" sz="2400" dirty="0" smtClean="0">
                <a:solidFill>
                  <a:srgbClr val="0070C0"/>
                </a:solidFill>
                <a:latin typeface="Times New Roman" panose="02020603050405020304" pitchFamily="18" charset="0"/>
                <a:cs typeface="Times New Roman" panose="02020603050405020304" pitchFamily="18" charset="0"/>
              </a:rPr>
              <a:t>millones.</a:t>
            </a: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Inversión proyectada de USD 340 millones, crecimiento de turismo del 45%, ingresos USD 376 millones, recaudación tributaria de USD 83 millones. Ingreso real de USD 330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60356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92696"/>
            <a:ext cx="7776864" cy="4893647"/>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Reducir el pago del impuesto a la renta en un 50% del total a pagar a toda nueva empresa que trabaje en el sector turístico por un periodo de dos años.</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Para </a:t>
            </a:r>
            <a:r>
              <a:rPr lang="es-ES" sz="2400" dirty="0">
                <a:solidFill>
                  <a:srgbClr val="0070C0"/>
                </a:solidFill>
                <a:latin typeface="Times New Roman" panose="02020603050405020304" pitchFamily="18" charset="0"/>
                <a:cs typeface="Times New Roman" panose="02020603050405020304" pitchFamily="18" charset="0"/>
              </a:rPr>
              <a:t>el periodo 2015, el sector turístico generó ingresos para el país por un total de USD 836 millones de dólares, además de una recaudación fiscal de USD 184 millones de dólares. </a:t>
            </a: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del 10%, 180 nuevas empresas, ingreso promedio de USD 900 c/u, ingresos de USD 162 millones, recaudación tributaria de USD 36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37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92696"/>
            <a:ext cx="7776864" cy="4154984"/>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convenios internacionales de inversión extranjera por parte del Estado con proyectos en lugares estratégicos del Ecuador.</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Para </a:t>
            </a:r>
            <a:r>
              <a:rPr lang="es-ES" sz="2400" dirty="0">
                <a:solidFill>
                  <a:srgbClr val="0070C0"/>
                </a:solidFill>
                <a:latin typeface="Times New Roman" panose="02020603050405020304" pitchFamily="18" charset="0"/>
                <a:cs typeface="Times New Roman" panose="02020603050405020304" pitchFamily="18" charset="0"/>
              </a:rPr>
              <a:t>el periodo 2015, el sector turístico generó ingresos para el país por un total de USD 836 </a:t>
            </a:r>
            <a:r>
              <a:rPr lang="es-ES" sz="2400" dirty="0" smtClean="0">
                <a:solidFill>
                  <a:srgbClr val="0070C0"/>
                </a:solidFill>
                <a:latin typeface="Times New Roman" panose="02020603050405020304" pitchFamily="18" charset="0"/>
                <a:cs typeface="Times New Roman" panose="02020603050405020304" pitchFamily="18" charset="0"/>
              </a:rPr>
              <a:t>millones.</a:t>
            </a:r>
          </a:p>
          <a:p>
            <a:pPr marL="457200"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Al año 2020, hospedaje para 2 millones de extranjeros, ingresos USD 2.500 millones, 20.000 nuevas fuentes de empleo.</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5513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92696"/>
            <a:ext cx="7776864" cy="3785652"/>
          </a:xfrm>
          <a:prstGeom prst="rect">
            <a:avLst/>
          </a:prstGeom>
        </p:spPr>
        <p:txBody>
          <a:bodyPr wrap="square">
            <a:spAutoFit/>
          </a:bodyPr>
          <a:lstStyle/>
          <a:p>
            <a:pPr marL="0" lvl="3" algn="just"/>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Promover al país en ferias internacionales, donde se expongan los principales lugares turísticos que posee el Ecuador.</a:t>
            </a:r>
          </a:p>
          <a:p>
            <a:pPr marL="0" lvl="3" algn="just"/>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Inversiones destinada de USD 1,5 millones</a:t>
            </a:r>
          </a:p>
          <a:p>
            <a:pPr marL="457200"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Inversión de USD 30 millones, incremento del 5% de ingresos, ingresos de USD 42 millones. Ingreso real USD 12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0764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2.204</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4" name="Conector recto 3"/>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Conector recto 4"/>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755576" y="979418"/>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$83	      $ 247</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$36	      $ 162</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                   $1.664</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12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$ 119	                  $ 2.085</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6131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Confecciones y calzado:</a:t>
            </a:r>
          </a:p>
          <a:p>
            <a:pPr>
              <a:lnSpc>
                <a:spcPct val="115000"/>
              </a:lnSpc>
              <a:spcAft>
                <a:spcPts val="1000"/>
              </a:spcAft>
            </a:pPr>
            <a:endParaRPr lang="es-E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Crecimiento 			15%</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Exportaciones 		USD 209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Fuentes de empleo 		20.000 fuentes</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Capitalización de utilidades.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Eliminación de aranceles a maquinaria.</a:t>
            </a:r>
          </a:p>
          <a:p>
            <a:pPr>
              <a:lnSpc>
                <a:spcPct val="115000"/>
              </a:lnSpc>
              <a:spcAft>
                <a:spcPts val="1000"/>
              </a:spcAft>
            </a:pPr>
            <a:endPar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20083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692696"/>
            <a:ext cx="7776864" cy="5509200"/>
          </a:xfrm>
          <a:prstGeom prst="rect">
            <a:avLst/>
          </a:prstGeom>
        </p:spPr>
        <p:txBody>
          <a:bodyPr wrap="square">
            <a:spAutoFit/>
          </a:bodyPr>
          <a:lstStyle/>
          <a:p>
            <a:pPr marL="0" lvl="3"/>
            <a:r>
              <a:rPr lang="es-ES" sz="2200" b="1" dirty="0" smtClean="0">
                <a:solidFill>
                  <a:srgbClr val="0070C0"/>
                </a:solidFill>
                <a:latin typeface="Times New Roman" panose="02020603050405020304" pitchFamily="18" charset="0"/>
                <a:cs typeface="Times New Roman" panose="02020603050405020304" pitchFamily="18" charset="0"/>
              </a:rPr>
              <a:t>Incentivos Refinería: </a:t>
            </a:r>
          </a:p>
          <a:p>
            <a:pPr marL="0" lvl="3"/>
            <a:endParaRPr lang="es-ES" sz="2200" b="1" dirty="0">
              <a:solidFill>
                <a:srgbClr val="0070C0"/>
              </a:solidFill>
              <a:latin typeface="Times New Roman" panose="02020603050405020304" pitchFamily="18" charset="0"/>
              <a:cs typeface="Times New Roman" panose="02020603050405020304" pitchFamily="18" charset="0"/>
            </a:endParaRPr>
          </a:p>
          <a:p>
            <a:pPr marL="0" lvl="3"/>
            <a:r>
              <a:rPr lang="es-ES" sz="2200" b="1" dirty="0" smtClean="0">
                <a:solidFill>
                  <a:srgbClr val="0070C0"/>
                </a:solidFill>
                <a:latin typeface="Times New Roman" panose="02020603050405020304" pitchFamily="18" charset="0"/>
                <a:cs typeface="Times New Roman" panose="02020603050405020304" pitchFamily="18" charset="0"/>
              </a:rPr>
              <a:t>Estrategia: </a:t>
            </a:r>
            <a:r>
              <a:rPr lang="es-ES" sz="2200" dirty="0" smtClean="0">
                <a:solidFill>
                  <a:srgbClr val="0070C0"/>
                </a:solidFill>
                <a:latin typeface="Times New Roman" panose="02020603050405020304" pitchFamily="18" charset="0"/>
                <a:cs typeface="Times New Roman" panose="02020603050405020304" pitchFamily="18" charset="0"/>
              </a:rPr>
              <a:t>Implementar </a:t>
            </a:r>
            <a:r>
              <a:rPr lang="es-ES" sz="2200" dirty="0">
                <a:solidFill>
                  <a:srgbClr val="0070C0"/>
                </a:solidFill>
                <a:latin typeface="Times New Roman" panose="02020603050405020304" pitchFamily="18" charset="0"/>
                <a:cs typeface="Times New Roman" panose="02020603050405020304" pitchFamily="18" charset="0"/>
              </a:rPr>
              <a:t>un sistema de oleoducto alternativo que permita conducir los dos tipos de crudo que poseemos por distintas tuberías, eliminando la mezcla de los mismos y facilitando la extracción que no genera la declinación de la calidad de los crudos; para que así se disminuyan los residuos  y se mejore la productividad de nuestro crudo.</a:t>
            </a:r>
          </a:p>
          <a:p>
            <a:pPr marL="0" lvl="3" algn="just"/>
            <a:endParaRPr lang="es-ES" sz="2200" dirty="0">
              <a:solidFill>
                <a:srgbClr val="0070C0"/>
              </a:solidFill>
              <a:latin typeface="Times New Roman" panose="02020603050405020304" pitchFamily="18" charset="0"/>
              <a:cs typeface="Times New Roman" panose="02020603050405020304" pitchFamily="18" charset="0"/>
            </a:endParaRPr>
          </a:p>
          <a:p>
            <a:r>
              <a:rPr lang="es-ES" sz="2200" b="1" dirty="0" smtClean="0">
                <a:solidFill>
                  <a:srgbClr val="0070C0"/>
                </a:solidFill>
                <a:latin typeface="Times New Roman" panose="02020603050405020304" pitchFamily="18" charset="0"/>
                <a:cs typeface="Times New Roman" panose="02020603050405020304" pitchFamily="18" charset="0"/>
              </a:rPr>
              <a:t>a) Ingresos </a:t>
            </a:r>
            <a:r>
              <a:rPr lang="es-ES" sz="2200" b="1" dirty="0">
                <a:solidFill>
                  <a:srgbClr val="0070C0"/>
                </a:solidFill>
                <a:latin typeface="Times New Roman" panose="02020603050405020304" pitchFamily="18" charset="0"/>
                <a:cs typeface="Times New Roman" panose="02020603050405020304" pitchFamily="18" charset="0"/>
              </a:rPr>
              <a:t>actuales</a:t>
            </a:r>
            <a:r>
              <a:rPr lang="es-ES" sz="2200" b="1" dirty="0" smtClean="0">
                <a:solidFill>
                  <a:srgbClr val="0070C0"/>
                </a:solidFill>
                <a:latin typeface="Times New Roman" panose="02020603050405020304" pitchFamily="18" charset="0"/>
                <a:cs typeface="Times New Roman" panose="02020603050405020304" pitchFamily="18" charset="0"/>
              </a:rPr>
              <a:t>:</a:t>
            </a:r>
            <a:r>
              <a:rPr lang="es-ES" sz="2200" dirty="0"/>
              <a:t> </a:t>
            </a:r>
            <a:r>
              <a:rPr lang="es-ES" sz="2200" dirty="0">
                <a:solidFill>
                  <a:srgbClr val="0070C0"/>
                </a:solidFill>
                <a:latin typeface="Times New Roman" panose="02020603050405020304" pitchFamily="18" charset="0"/>
                <a:cs typeface="Times New Roman" panose="02020603050405020304" pitchFamily="18" charset="0"/>
              </a:rPr>
              <a:t>En el año 2015 se extrajo por este sistema 202,6 millones de barriles generando ingresos por USD 11.280 millones de dólares.</a:t>
            </a:r>
          </a:p>
          <a:p>
            <a:endParaRPr lang="es-ES" sz="2200" dirty="0" smtClean="0">
              <a:solidFill>
                <a:srgbClr val="0070C0"/>
              </a:solidFill>
              <a:latin typeface="Times New Roman" panose="02020603050405020304" pitchFamily="18" charset="0"/>
              <a:cs typeface="Times New Roman" panose="02020603050405020304" pitchFamily="18" charset="0"/>
            </a:endParaRPr>
          </a:p>
          <a:p>
            <a:pPr algn="just"/>
            <a:r>
              <a:rPr lang="es-ES" sz="22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200" dirty="0" smtClean="0">
                <a:solidFill>
                  <a:srgbClr val="0070C0"/>
                </a:solidFill>
                <a:latin typeface="Times New Roman" panose="02020603050405020304" pitchFamily="18" charset="0"/>
                <a:cs typeface="Times New Roman" panose="02020603050405020304" pitchFamily="18" charset="0"/>
              </a:rPr>
              <a:t>Costo proyecto USD 2.800 millones, ingresos adicionales de USD 600 millones, tiempo de recuperación de 5 años.</a:t>
            </a:r>
            <a:endParaRPr lang="es-ES" sz="22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38691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620688"/>
            <a:ext cx="7776864" cy="5262979"/>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Crear </a:t>
            </a:r>
            <a:r>
              <a:rPr lang="es-ES" sz="2400" dirty="0">
                <a:solidFill>
                  <a:srgbClr val="0070C0"/>
                </a:solidFill>
                <a:latin typeface="Times New Roman" panose="02020603050405020304" pitchFamily="18" charset="0"/>
                <a:cs typeface="Times New Roman" panose="02020603050405020304" pitchFamily="18" charset="0"/>
              </a:rPr>
              <a:t>una refinería de gran capacidad para elaboración de productos procesados, con aporte de capital mixto. Un 50% del capital entregado por el Estado, recaudado a través de la extracción petrolera y la recaudación de impuestos; y el otro 50% a través de aportes de empresas petroleras multinacionales incentivadas a través de la eliminación del pago del impuesto a la renta para los dos primeros años.</a:t>
            </a:r>
          </a:p>
          <a:p>
            <a:pPr marL="0" lvl="3"/>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a:t>
            </a:r>
            <a:r>
              <a:rPr lang="es-ES" sz="2400" dirty="0"/>
              <a:t> </a:t>
            </a:r>
            <a:r>
              <a:rPr lang="es-ES" sz="2400" dirty="0">
                <a:solidFill>
                  <a:srgbClr val="0070C0"/>
                </a:solidFill>
                <a:latin typeface="Times New Roman" panose="02020603050405020304" pitchFamily="18" charset="0"/>
                <a:cs typeface="Times New Roman" panose="02020603050405020304" pitchFamily="18" charset="0"/>
              </a:rPr>
              <a:t>En el año 2015 </a:t>
            </a:r>
            <a:r>
              <a:rPr lang="es-ES" sz="2400" dirty="0" smtClean="0">
                <a:solidFill>
                  <a:srgbClr val="0070C0"/>
                </a:solidFill>
                <a:latin typeface="Times New Roman" panose="02020603050405020304" pitchFamily="18" charset="0"/>
                <a:cs typeface="Times New Roman" panose="02020603050405020304" pitchFamily="18" charset="0"/>
              </a:rPr>
              <a:t>las importaciones de combustibles fueron de USD 1.600 millones</a:t>
            </a:r>
            <a:endParaRPr lang="es-ES" sz="2400" dirty="0">
              <a:solidFill>
                <a:srgbClr val="0070C0"/>
              </a:solidFill>
              <a:latin typeface="Times New Roman" panose="02020603050405020304" pitchFamily="18" charset="0"/>
              <a:cs typeface="Times New Roman" panose="02020603050405020304" pitchFamily="18" charset="0"/>
            </a:endParaRP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Reducción de importaciones por USD 1.600, inversión USD 10.000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4025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5632311"/>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a:t>
            </a:r>
            <a:r>
              <a:rPr lang="es-ES" sz="2400" dirty="0"/>
              <a:t> </a:t>
            </a:r>
            <a:r>
              <a:rPr lang="es-ES" sz="2400" dirty="0" smtClean="0">
                <a:solidFill>
                  <a:srgbClr val="0070C0"/>
                </a:solidFill>
                <a:latin typeface="Times New Roman" panose="02020603050405020304" pitchFamily="18" charset="0"/>
                <a:cs typeface="Times New Roman" panose="02020603050405020304" pitchFamily="18" charset="0"/>
              </a:rPr>
              <a:t>Permitir </a:t>
            </a:r>
            <a:r>
              <a:rPr lang="es-ES" sz="2400" dirty="0">
                <a:solidFill>
                  <a:srgbClr val="0070C0"/>
                </a:solidFill>
                <a:latin typeface="Times New Roman" panose="02020603050405020304" pitchFamily="18" charset="0"/>
                <a:cs typeface="Times New Roman" panose="02020603050405020304" pitchFamily="18" charset="0"/>
              </a:rPr>
              <a:t>el ingreso de inversión extranjera a través de un incentivo de tres años donde sólo paguen el 50% del impuesto a la renta total a pagar para toda industrias relacionada al proceso de refinería que permita generar valor agregado en todos los eslabones de la cadena productiva, esto generará fuente de empleo, aumentará la producción nacional y facilitará la consolidación de la industria de refinería.</a:t>
            </a:r>
          </a:p>
          <a:p>
            <a:pPr marL="0" lvl="3"/>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a:t>
            </a:r>
            <a:r>
              <a:rPr lang="es-ES" sz="2400" dirty="0"/>
              <a:t> </a:t>
            </a:r>
            <a:r>
              <a:rPr lang="es-ES" sz="2400" dirty="0" smtClean="0">
                <a:solidFill>
                  <a:srgbClr val="0070C0"/>
                </a:solidFill>
                <a:latin typeface="Times New Roman" panose="02020603050405020304" pitchFamily="18" charset="0"/>
                <a:cs typeface="Times New Roman" panose="02020603050405020304" pitchFamily="18" charset="0"/>
              </a:rPr>
              <a:t>Estrategia no implementada, por lo que no genera ingresos al PGE.</a:t>
            </a:r>
            <a:endParaRPr lang="es-ES" sz="2400" dirty="0">
              <a:solidFill>
                <a:srgbClr val="0070C0"/>
              </a:solidFill>
              <a:latin typeface="Times New Roman" panose="02020603050405020304" pitchFamily="18" charset="0"/>
              <a:cs typeface="Times New Roman" panose="02020603050405020304" pitchFamily="18" charset="0"/>
            </a:endParaRP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a:solidFill>
                  <a:srgbClr val="0070C0"/>
                </a:solidFill>
                <a:latin typeface="Times New Roman" panose="02020603050405020304" pitchFamily="18" charset="0"/>
                <a:cs typeface="Times New Roman" panose="02020603050405020304" pitchFamily="18" charset="0"/>
              </a:rPr>
              <a:t>Creación de 250 empresas, ingreso promedio USD 1,5 millones, generación de ingresos por USD 375 millones, recaudación tributaria de USD 83 millones.</a:t>
            </a:r>
          </a:p>
        </p:txBody>
      </p:sp>
    </p:spTree>
    <p:extLst>
      <p:ext uri="{BB962C8B-B14F-4D97-AF65-F5344CB8AC3E}">
        <p14:creationId xmlns:p14="http://schemas.microsoft.com/office/powerpoint/2010/main" val="22257947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1560" y="620688"/>
            <a:ext cx="7776864" cy="4893647"/>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Diseñar y planificar la infraestructura urbana y el entorno de la refinería creada, para contar con vías de acceso, tecnología de punta, maquinaria especializada y personal capacitado, a través de un plan maestro creado por el Gobierno y financiado a través de concesiones con empresas multinacionales, realizando un acuerdo de pago iniciada la producción de la refinería.</a:t>
            </a:r>
          </a:p>
          <a:p>
            <a:pPr marL="0" lvl="3"/>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t>
            </a:r>
            <a:r>
              <a:rPr lang="es-ES" sz="2400" b="1" dirty="0">
                <a:solidFill>
                  <a:srgbClr val="0070C0"/>
                </a:solidFill>
                <a:latin typeface="Times New Roman" panose="02020603050405020304" pitchFamily="18" charset="0"/>
                <a:cs typeface="Times New Roman" panose="02020603050405020304" pitchFamily="18" charset="0"/>
              </a:rPr>
              <a:t>actuales</a:t>
            </a:r>
            <a:r>
              <a:rPr lang="es-ES" sz="2400" b="1" dirty="0" smtClean="0">
                <a:solidFill>
                  <a:srgbClr val="0070C0"/>
                </a:solidFill>
                <a:latin typeface="Times New Roman" panose="02020603050405020304" pitchFamily="18" charset="0"/>
                <a:cs typeface="Times New Roman" panose="02020603050405020304" pitchFamily="18" charset="0"/>
              </a:rPr>
              <a:t>:</a:t>
            </a:r>
            <a:r>
              <a:rPr lang="es-ES" sz="2400" dirty="0"/>
              <a:t> </a:t>
            </a:r>
            <a:r>
              <a:rPr lang="es-ES" sz="2400" dirty="0" smtClean="0">
                <a:solidFill>
                  <a:srgbClr val="0070C0"/>
                </a:solidFill>
                <a:latin typeface="Times New Roman" panose="02020603050405020304" pitchFamily="18" charset="0"/>
                <a:cs typeface="Times New Roman" panose="02020603050405020304" pitchFamily="18" charset="0"/>
              </a:rPr>
              <a:t>No existe trabajo de infraestructura urbana, por lo que no hay ingresos para el PGE.</a:t>
            </a:r>
            <a:endParaRPr lang="es-ES" sz="2400" dirty="0">
              <a:solidFill>
                <a:srgbClr val="0070C0"/>
              </a:solidFill>
              <a:latin typeface="Times New Roman" panose="02020603050405020304" pitchFamily="18" charset="0"/>
              <a:cs typeface="Times New Roman" panose="02020603050405020304" pitchFamily="18" charset="0"/>
            </a:endParaRP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USD 345 millones, generación de 3.000 fuentes de empleo directo.</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395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2.313</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55576" y="979418"/>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	     	      $ 600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$ 1.600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$83                  $ 375</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$ 345)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$ 83	                $ 2.230</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87993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5632311"/>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Incentivos Astillero:</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Creación de un astillero de clase mundial con capital mixto, aportado por el 50% por parte del Estado, y el otro 50% aportado por empresas multinacionales, las cuales tendrán como incentivo la exención en el pago del impuesto a la renta en los dos primeros años.</a:t>
            </a:r>
          </a:p>
          <a:p>
            <a:pPr marL="0" lvl="3"/>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No existen </a:t>
            </a:r>
            <a:r>
              <a:rPr lang="es-ES" sz="2400" dirty="0">
                <a:solidFill>
                  <a:srgbClr val="0070C0"/>
                </a:solidFill>
                <a:latin typeface="Times New Roman" panose="02020603050405020304" pitchFamily="18" charset="0"/>
                <a:cs typeface="Times New Roman" panose="02020603050405020304" pitchFamily="18" charset="0"/>
              </a:rPr>
              <a:t>ingresos </a:t>
            </a:r>
            <a:r>
              <a:rPr lang="es-ES" sz="2400" dirty="0" smtClean="0">
                <a:solidFill>
                  <a:srgbClr val="0070C0"/>
                </a:solidFill>
                <a:latin typeface="Times New Roman" panose="02020603050405020304" pitchFamily="18" charset="0"/>
                <a:cs typeface="Times New Roman" panose="02020603050405020304" pitchFamily="18" charset="0"/>
              </a:rPr>
              <a:t>actuales</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que aporten </a:t>
            </a:r>
            <a:r>
              <a:rPr lang="es-ES" sz="2400" dirty="0">
                <a:solidFill>
                  <a:srgbClr val="0070C0"/>
                </a:solidFill>
                <a:latin typeface="Times New Roman" panose="02020603050405020304" pitchFamily="18" charset="0"/>
                <a:cs typeface="Times New Roman" panose="02020603050405020304" pitchFamily="18" charset="0"/>
              </a:rPr>
              <a:t>al Presupuesto General del Estado.</a:t>
            </a:r>
          </a:p>
          <a:p>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USD 700 millones, producción de 4 barcos por año, ingresos anuales de USD 232 millones, recuperación de la inversión en 3 años, recaudación de impuestos de USD 51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14108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893647"/>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una alianza estratégica con empresas de astilleros de clase mundial, la cual brinde asesoría y apoyo en la construcción del astillero en el Ecuador, la misma que tendrá una reducción en el impuesto a la renta de un 25% del total a pagar, además el pago por su asesoría y capacitación se lo realizará una vez el astillero comienza su producción.</a:t>
            </a:r>
          </a:p>
          <a:p>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No existen </a:t>
            </a:r>
            <a:r>
              <a:rPr lang="es-ES" sz="2400" dirty="0">
                <a:solidFill>
                  <a:srgbClr val="0070C0"/>
                </a:solidFill>
                <a:latin typeface="Times New Roman" panose="02020603050405020304" pitchFamily="18" charset="0"/>
                <a:cs typeface="Times New Roman" panose="02020603050405020304" pitchFamily="18" charset="0"/>
              </a:rPr>
              <a:t>ingresos </a:t>
            </a:r>
            <a:r>
              <a:rPr lang="es-ES" sz="2400" dirty="0" smtClean="0">
                <a:solidFill>
                  <a:srgbClr val="0070C0"/>
                </a:solidFill>
                <a:latin typeface="Times New Roman" panose="02020603050405020304" pitchFamily="18" charset="0"/>
                <a:cs typeface="Times New Roman" panose="02020603050405020304" pitchFamily="18" charset="0"/>
              </a:rPr>
              <a:t>actuales que aporten al PGE.</a:t>
            </a:r>
          </a:p>
          <a:p>
            <a:pPr marL="457200"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Incremento de producción a 6 barcos por año, ingresos adicionales de USD 116 millones, recaudación tributaria de USD 26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7944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524315"/>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Eliminar los impuestos de todo activo importado necesario para la creación del astillero, que permitirá  mayor desarrollo y competitividad de la industria.</a:t>
            </a:r>
          </a:p>
          <a:p>
            <a:pPr marL="0" lvl="3"/>
            <a:endParaRPr lang="es-ES" sz="2400" dirty="0">
              <a:solidFill>
                <a:srgbClr val="0070C0"/>
              </a:solidFill>
              <a:latin typeface="Times New Roman" panose="02020603050405020304" pitchFamily="18" charset="0"/>
              <a:cs typeface="Times New Roman" panose="02020603050405020304" pitchFamily="18" charset="0"/>
            </a:endParaRPr>
          </a:p>
          <a:p>
            <a:r>
              <a:rPr lang="es-ES" sz="2400" b="1" dirty="0" smtClean="0">
                <a:solidFill>
                  <a:srgbClr val="0070C0"/>
                </a:solidFill>
                <a:latin typeface="Times New Roman" panose="02020603050405020304" pitchFamily="18" charset="0"/>
                <a:cs typeface="Times New Roman" panose="02020603050405020304" pitchFamily="18" charset="0"/>
              </a:rPr>
              <a:t>a) Ingresos actuales:</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Importaciones de USD 75 millones, impuesto y aranceles del 30% del valor del activos, recaudación tributaria de USD 23 millones.</a:t>
            </a:r>
          </a:p>
          <a:p>
            <a:pPr marL="457200"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Dejo de recibir ingresos por USD 23 millones, disminuyo el costo de producción 20%, ingresos por USD 46 millones. Ingreso real de USD 23 millones. </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37373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a:t>
            </a:r>
            <a:r>
              <a:rPr lang="es-ES" sz="2400" dirty="0" smtClean="0">
                <a:solidFill>
                  <a:srgbClr val="0070C0"/>
                </a:solidFill>
                <a:latin typeface="Times New Roman" panose="02020603050405020304" pitchFamily="18" charset="0"/>
                <a:cs typeface="Times New Roman" panose="02020603050405020304" pitchFamily="18" charset="0"/>
              </a:rPr>
              <a:t>448</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55576" y="979418"/>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$51    	      $ 232</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$26	      $ 116</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$ 23</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$ 77	                  $ 371</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9336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5262979"/>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Incentivos sector Siderúrgico:</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a:t>
            </a:r>
            <a:r>
              <a:rPr lang="es-ES" sz="2400" dirty="0"/>
              <a:t> </a:t>
            </a:r>
            <a:r>
              <a:rPr lang="es-ES" sz="2400" dirty="0" smtClean="0">
                <a:solidFill>
                  <a:srgbClr val="0070C0"/>
                </a:solidFill>
                <a:latin typeface="Times New Roman" panose="02020603050405020304" pitchFamily="18" charset="0"/>
                <a:cs typeface="Times New Roman" panose="02020603050405020304" pitchFamily="18" charset="0"/>
              </a:rPr>
              <a:t>Crear </a:t>
            </a:r>
            <a:r>
              <a:rPr lang="es-ES" sz="2400" dirty="0">
                <a:solidFill>
                  <a:srgbClr val="0070C0"/>
                </a:solidFill>
                <a:latin typeface="Times New Roman" panose="02020603050405020304" pitchFamily="18" charset="0"/>
                <a:cs typeface="Times New Roman" panose="02020603050405020304" pitchFamily="18" charset="0"/>
              </a:rPr>
              <a:t>u</a:t>
            </a:r>
            <a:r>
              <a:rPr lang="es-ES" sz="2400" dirty="0" smtClean="0">
                <a:solidFill>
                  <a:srgbClr val="0070C0"/>
                </a:solidFill>
                <a:latin typeface="Times New Roman" panose="02020603050405020304" pitchFamily="18" charset="0"/>
                <a:cs typeface="Times New Roman" panose="02020603050405020304" pitchFamily="18" charset="0"/>
              </a:rPr>
              <a:t>na </a:t>
            </a:r>
            <a:r>
              <a:rPr lang="es-ES" sz="2400" dirty="0">
                <a:solidFill>
                  <a:srgbClr val="0070C0"/>
                </a:solidFill>
                <a:latin typeface="Times New Roman" panose="02020603050405020304" pitchFamily="18" charset="0"/>
                <a:cs typeface="Times New Roman" panose="02020603050405020304" pitchFamily="18" charset="0"/>
              </a:rPr>
              <a:t>planta de refundición de acero que utilice como materia prima la chatarra local, esto permitirá eliminar la importación de derivados como la palanquilla, materia prima necesaria para elaborar productos de hierro. </a:t>
            </a:r>
            <a:endParaRPr lang="es-ES" sz="2400" dirty="0" smtClean="0">
              <a:solidFill>
                <a:srgbClr val="0070C0"/>
              </a:solidFill>
              <a:latin typeface="Times New Roman" panose="02020603050405020304" pitchFamily="18" charset="0"/>
              <a:cs typeface="Times New Roman" panose="02020603050405020304" pitchFamily="18" charset="0"/>
            </a:endParaRP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Para </a:t>
            </a:r>
            <a:r>
              <a:rPr lang="es-ES" sz="2400" dirty="0">
                <a:solidFill>
                  <a:srgbClr val="0070C0"/>
                </a:solidFill>
                <a:latin typeface="Times New Roman" panose="02020603050405020304" pitchFamily="18" charset="0"/>
                <a:cs typeface="Times New Roman" panose="02020603050405020304" pitchFamily="18" charset="0"/>
              </a:rPr>
              <a:t>el año 2015 importó USD 380 millones de dólares, principalmente acero plano y palanquilla (materia prima), </a:t>
            </a:r>
            <a:r>
              <a:rPr lang="es-ES" sz="2400" dirty="0" smtClean="0">
                <a:solidFill>
                  <a:srgbClr val="0070C0"/>
                </a:solidFill>
                <a:latin typeface="Times New Roman" panose="02020603050405020304" pitchFamily="18" charset="0"/>
                <a:cs typeface="Times New Roman" panose="02020603050405020304" pitchFamily="18" charset="0"/>
              </a:rPr>
              <a:t>exportaciones de USD </a:t>
            </a:r>
            <a:r>
              <a:rPr lang="es-ES" sz="2400" dirty="0">
                <a:solidFill>
                  <a:srgbClr val="0070C0"/>
                </a:solidFill>
                <a:latin typeface="Times New Roman" panose="02020603050405020304" pitchFamily="18" charset="0"/>
                <a:cs typeface="Times New Roman" panose="02020603050405020304" pitchFamily="18" charset="0"/>
              </a:rPr>
              <a:t>120 millones, </a:t>
            </a:r>
            <a:r>
              <a:rPr lang="es-ES" sz="2400" dirty="0" smtClean="0">
                <a:solidFill>
                  <a:srgbClr val="0070C0"/>
                </a:solidFill>
                <a:latin typeface="Times New Roman" panose="02020603050405020304" pitchFamily="18" charset="0"/>
                <a:cs typeface="Times New Roman" panose="02020603050405020304" pitchFamily="18" charset="0"/>
              </a:rPr>
              <a:t>déficit </a:t>
            </a:r>
            <a:r>
              <a:rPr lang="es-ES" sz="2400" dirty="0">
                <a:solidFill>
                  <a:srgbClr val="0070C0"/>
                </a:solidFill>
                <a:latin typeface="Times New Roman" panose="02020603050405020304" pitchFamily="18" charset="0"/>
                <a:cs typeface="Times New Roman" panose="02020603050405020304" pitchFamily="18" charset="0"/>
              </a:rPr>
              <a:t>en la balanza comercial </a:t>
            </a:r>
            <a:r>
              <a:rPr lang="es-ES" sz="2400" dirty="0" smtClean="0">
                <a:solidFill>
                  <a:srgbClr val="0070C0"/>
                </a:solidFill>
                <a:latin typeface="Times New Roman" panose="02020603050405020304" pitchFamily="18" charset="0"/>
                <a:cs typeface="Times New Roman" panose="02020603050405020304" pitchFamily="18" charset="0"/>
              </a:rPr>
              <a:t>de </a:t>
            </a:r>
            <a:r>
              <a:rPr lang="es-ES" sz="2400" dirty="0">
                <a:solidFill>
                  <a:srgbClr val="0070C0"/>
                </a:solidFill>
                <a:latin typeface="Times New Roman" panose="02020603050405020304" pitchFamily="18" charset="0"/>
                <a:cs typeface="Times New Roman" panose="02020603050405020304" pitchFamily="18" charset="0"/>
              </a:rPr>
              <a:t>USD 260 </a:t>
            </a:r>
            <a:r>
              <a:rPr lang="es-ES" sz="2400" dirty="0" smtClean="0">
                <a:solidFill>
                  <a:srgbClr val="0070C0"/>
                </a:solidFill>
                <a:latin typeface="Times New Roman" panose="02020603050405020304" pitchFamily="18" charset="0"/>
                <a:cs typeface="Times New Roman" panose="02020603050405020304" pitchFamily="18" charset="0"/>
              </a:rPr>
              <a:t>millones.</a:t>
            </a:r>
          </a:p>
          <a:p>
            <a:pPr marL="457200" lvl="3"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USD 145 millones, reducción de importaciones de USD 380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3127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365571"/>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Energía renovables: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Inversión			USD 4.200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Construcción de 8 centrales hidroeléctricas 	5.8 GW (actual) duplicará la capacidad instalada actual.</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Energía hidroeléctrica 2015		  3,2%</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Energía hidroeléctrica 2020  		27,4%</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Estudios de nuevos proyectos estratégicos.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Venta de energía a países vecinos.</a:t>
            </a:r>
          </a:p>
        </p:txBody>
      </p:sp>
    </p:spTree>
    <p:extLst>
      <p:ext uri="{BB962C8B-B14F-4D97-AF65-F5344CB8AC3E}">
        <p14:creationId xmlns:p14="http://schemas.microsoft.com/office/powerpoint/2010/main" val="18628608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6001643"/>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smtClean="0">
                <a:solidFill>
                  <a:srgbClr val="0070C0"/>
                </a:solidFill>
                <a:latin typeface="Times New Roman" panose="02020603050405020304" pitchFamily="18" charset="0"/>
                <a:cs typeface="Times New Roman" panose="02020603050405020304" pitchFamily="18" charset="0"/>
              </a:rPr>
              <a:t>Crear </a:t>
            </a:r>
            <a:r>
              <a:rPr lang="es-ES" sz="2400" dirty="0">
                <a:solidFill>
                  <a:srgbClr val="0070C0"/>
                </a:solidFill>
                <a:latin typeface="Times New Roman" panose="02020603050405020304" pitchFamily="18" charset="0"/>
                <a:cs typeface="Times New Roman" panose="02020603050405020304" pitchFamily="18" charset="0"/>
              </a:rPr>
              <a:t>una Planta de Reducción Directa de Hierro que procese y genere productos de acero plano, que hoy de día el país importa. Esta planta se puede realizar con un capital mixto, el 50% aportado por el Estado y el otro 50% aportado por empresas multinacionales que tendrán como incentivo una disminución en el pago del impuesto a la renta en un 40% del total a pagar en un periodo de cinco años.</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Para </a:t>
            </a:r>
            <a:r>
              <a:rPr lang="es-ES" sz="2400" dirty="0">
                <a:solidFill>
                  <a:srgbClr val="0070C0"/>
                </a:solidFill>
                <a:latin typeface="Times New Roman" panose="02020603050405020304" pitchFamily="18" charset="0"/>
                <a:cs typeface="Times New Roman" panose="02020603050405020304" pitchFamily="18" charset="0"/>
              </a:rPr>
              <a:t>el año 2015 importó USD 380 millones de dólares, </a:t>
            </a:r>
            <a:r>
              <a:rPr lang="es-ES" sz="2400" dirty="0" smtClean="0">
                <a:solidFill>
                  <a:srgbClr val="0070C0"/>
                </a:solidFill>
                <a:latin typeface="Times New Roman" panose="02020603050405020304" pitchFamily="18" charset="0"/>
                <a:cs typeface="Times New Roman" panose="02020603050405020304" pitchFamily="18" charset="0"/>
              </a:rPr>
              <a:t>60% acero plano, salida de USD 228 millones.</a:t>
            </a:r>
          </a:p>
          <a:p>
            <a:pPr marL="457200" lvl="3"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USD 480 millones, reducción de importaciones de USD 228 millones, producción de USD 300 millones y recaudación tributaria de USD 66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393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524315"/>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Incentivar un plan de </a:t>
            </a:r>
            <a:r>
              <a:rPr lang="es-ES" sz="2400" dirty="0" err="1">
                <a:solidFill>
                  <a:srgbClr val="0070C0"/>
                </a:solidFill>
                <a:latin typeface="Times New Roman" panose="02020603050405020304" pitchFamily="18" charset="0"/>
                <a:cs typeface="Times New Roman" panose="02020603050405020304" pitchFamily="18" charset="0"/>
              </a:rPr>
              <a:t>chatarrización</a:t>
            </a:r>
            <a:r>
              <a:rPr lang="es-ES" sz="2400" dirty="0">
                <a:solidFill>
                  <a:srgbClr val="0070C0"/>
                </a:solidFill>
                <a:latin typeface="Times New Roman" panose="02020603050405020304" pitchFamily="18" charset="0"/>
                <a:cs typeface="Times New Roman" panose="02020603050405020304" pitchFamily="18" charset="0"/>
              </a:rPr>
              <a:t> que permita aumentar la materia prima nacional y disminuir la importación de palanquilla, comprando material a bajos costos.</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Para </a:t>
            </a:r>
            <a:r>
              <a:rPr lang="es-ES" sz="2400" dirty="0">
                <a:solidFill>
                  <a:srgbClr val="0070C0"/>
                </a:solidFill>
                <a:latin typeface="Times New Roman" panose="02020603050405020304" pitchFamily="18" charset="0"/>
                <a:cs typeface="Times New Roman" panose="02020603050405020304" pitchFamily="18" charset="0"/>
              </a:rPr>
              <a:t>el año 2015 importó USD 380 millones de dólares, </a:t>
            </a:r>
            <a:r>
              <a:rPr lang="es-ES" sz="2400" dirty="0" smtClean="0">
                <a:solidFill>
                  <a:srgbClr val="0070C0"/>
                </a:solidFill>
                <a:latin typeface="Times New Roman" panose="02020603050405020304" pitchFamily="18" charset="0"/>
                <a:cs typeface="Times New Roman" panose="02020603050405020304" pitchFamily="18" charset="0"/>
              </a:rPr>
              <a:t>40% palanquilla, salida de USD 152 millones.</a:t>
            </a:r>
          </a:p>
          <a:p>
            <a:pPr marL="457200" lvl="3"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USD 35 millones, reducción de importaciones por USD 152 millones. Ingreso real de USD 117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65049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893647"/>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Eliminar los impuestos a todos los activos importados necesarios para procesos siderúrgicos, como hornos y laminadoras, los cuales facilitarán el desarrollo y aumento de las industrias que generen productos en base a hierro.</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Importaciones activos USD 82 millones, impuestos promedio 30%, recaudación tributaria de USD 25 millones.</a:t>
            </a:r>
          </a:p>
          <a:p>
            <a:pPr marL="457200" lvl="3" indent="-457200">
              <a:buAutoNum type="alphaLcParenR"/>
            </a:pPr>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USD 25 millones, crecimiento en ingresos a USD 122 millones. Ingreso real de USD 97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9726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1.188</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55576" y="979418"/>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	     	      $ 380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$66	      $ 528</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                       $ 117</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97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$ 66	                $ 1.122</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06736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5632311"/>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Incentivos sector Metalúrgico:</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un sistema automatizado de actividades de seguimiento y control minero, que permitan generar estudios para descubrir las principales canteras de cobre y aluminio para su extracción. Esto puede ser desarrollado por empresas multinacionales privadas que tengan como incentivo una exención del pago de impuesto por dos años dentro del país.</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a:t>
            </a:r>
            <a:r>
              <a:rPr lang="es-ES" sz="2400" dirty="0">
                <a:solidFill>
                  <a:srgbClr val="0070C0"/>
                </a:solidFill>
                <a:latin typeface="Times New Roman" panose="02020603050405020304" pitchFamily="18" charset="0"/>
                <a:cs typeface="Times New Roman" panose="02020603050405020304" pitchFamily="18" charset="0"/>
              </a:rPr>
              <a:t>de alúmina </a:t>
            </a:r>
            <a:r>
              <a:rPr lang="es-ES" sz="2400" dirty="0" smtClean="0">
                <a:solidFill>
                  <a:srgbClr val="0070C0"/>
                </a:solidFill>
                <a:latin typeface="Times New Roman" panose="02020603050405020304" pitchFamily="18" charset="0"/>
                <a:cs typeface="Times New Roman" panose="02020603050405020304" pitchFamily="18" charset="0"/>
              </a:rPr>
              <a:t>USD </a:t>
            </a:r>
            <a:r>
              <a:rPr lang="es-ES" sz="2400" dirty="0">
                <a:solidFill>
                  <a:srgbClr val="0070C0"/>
                </a:solidFill>
                <a:latin typeface="Times New Roman" panose="02020603050405020304" pitchFamily="18" charset="0"/>
                <a:cs typeface="Times New Roman" panose="02020603050405020304" pitchFamily="18" charset="0"/>
              </a:rPr>
              <a:t>478 </a:t>
            </a:r>
            <a:r>
              <a:rPr lang="es-ES" sz="2400" dirty="0" smtClean="0">
                <a:solidFill>
                  <a:srgbClr val="0070C0"/>
                </a:solidFill>
                <a:latin typeface="Times New Roman" panose="02020603050405020304" pitchFamily="18" charset="0"/>
                <a:cs typeface="Times New Roman" panose="02020603050405020304" pitchFamily="18" charset="0"/>
              </a:rPr>
              <a:t>millones, concentrado de cobre USD </a:t>
            </a:r>
            <a:r>
              <a:rPr lang="es-ES" sz="2400" dirty="0">
                <a:solidFill>
                  <a:srgbClr val="0070C0"/>
                </a:solidFill>
                <a:latin typeface="Times New Roman" panose="02020603050405020304" pitchFamily="18" charset="0"/>
                <a:cs typeface="Times New Roman" panose="02020603050405020304" pitchFamily="18" charset="0"/>
              </a:rPr>
              <a:t>1.298 </a:t>
            </a:r>
            <a:r>
              <a:rPr lang="es-ES" sz="2400" dirty="0" smtClean="0">
                <a:solidFill>
                  <a:srgbClr val="0070C0"/>
                </a:solidFill>
                <a:latin typeface="Times New Roman" panose="02020603050405020304" pitchFamily="18" charset="0"/>
                <a:cs typeface="Times New Roman" panose="02020603050405020304" pitchFamily="18" charset="0"/>
              </a:rPr>
              <a:t>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USD 56 millones, producción de USD 340 millones. Ingresos reales de USD 284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49047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3785652"/>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convenios y alianzas internacionales con Chile para obtener materia prima (concentrado de cobre) a cambio de energía eléctrica por parte del Ecuador, esto no generará costos sino beneficios para los dos países.</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concentrado de cobre USD </a:t>
            </a:r>
            <a:r>
              <a:rPr lang="es-ES" sz="2400" dirty="0">
                <a:solidFill>
                  <a:srgbClr val="0070C0"/>
                </a:solidFill>
                <a:latin typeface="Times New Roman" panose="02020603050405020304" pitchFamily="18" charset="0"/>
                <a:cs typeface="Times New Roman" panose="02020603050405020304" pitchFamily="18" charset="0"/>
              </a:rPr>
              <a:t>1.298 </a:t>
            </a:r>
            <a:r>
              <a:rPr lang="es-ES" sz="2400" dirty="0" smtClean="0">
                <a:solidFill>
                  <a:srgbClr val="0070C0"/>
                </a:solidFill>
                <a:latin typeface="Times New Roman" panose="02020603050405020304" pitchFamily="18" charset="0"/>
                <a:cs typeface="Times New Roman" panose="02020603050405020304" pitchFamily="18" charset="0"/>
              </a:rPr>
              <a:t>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Ingresos del 30% a partir de intercambio comercial, ingresos de USD 389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71098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893647"/>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Construcción de una Planta de refinamiento de </a:t>
            </a:r>
            <a:r>
              <a:rPr lang="es-ES" sz="2400" dirty="0" smtClean="0">
                <a:solidFill>
                  <a:srgbClr val="0070C0"/>
                </a:solidFill>
                <a:latin typeface="Times New Roman" panose="02020603050405020304" pitchFamily="18" charset="0"/>
                <a:cs typeface="Times New Roman" panose="02020603050405020304" pitchFamily="18" charset="0"/>
              </a:rPr>
              <a:t>cobre. Financiamiento con </a:t>
            </a:r>
            <a:r>
              <a:rPr lang="es-ES" sz="2400" dirty="0">
                <a:solidFill>
                  <a:srgbClr val="0070C0"/>
                </a:solidFill>
                <a:latin typeface="Times New Roman" panose="02020603050405020304" pitchFamily="18" charset="0"/>
                <a:cs typeface="Times New Roman" panose="02020603050405020304" pitchFamily="18" charset="0"/>
              </a:rPr>
              <a:t>un aporte del 50% por parte del Estado y el otro 50% por parte de empresas privadas que tendrán como incentivo la disminución del pago de su impuesto a la renta en un 60% del total a pagar por los próximos 3 años.</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concentrado de cobre USD </a:t>
            </a:r>
            <a:r>
              <a:rPr lang="es-ES" sz="2400" dirty="0">
                <a:solidFill>
                  <a:srgbClr val="0070C0"/>
                </a:solidFill>
                <a:latin typeface="Times New Roman" panose="02020603050405020304" pitchFamily="18" charset="0"/>
                <a:cs typeface="Times New Roman" panose="02020603050405020304" pitchFamily="18" charset="0"/>
              </a:rPr>
              <a:t>1.298 </a:t>
            </a:r>
            <a:r>
              <a:rPr lang="es-ES" sz="2400" dirty="0" smtClean="0">
                <a:solidFill>
                  <a:srgbClr val="0070C0"/>
                </a:solidFill>
                <a:latin typeface="Times New Roman" panose="02020603050405020304" pitchFamily="18" charset="0"/>
                <a:cs typeface="Times New Roman" panose="02020603050405020304" pitchFamily="18" charset="0"/>
              </a:rPr>
              <a:t>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inversión de USD 987 millones, ingresos proyectados de USD 1.464 millones, recaudación tributaria USD 322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96351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524315"/>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una Planta de fundición de aluminio, financiada en su totalidad por empresas multinacionales las cuales obtendrán la recuperación de su inversión a través de la explotación en los dos primeros años de trabajo de la planta, con un 70% del total de regalías generadas en el país.</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aluminio primario por USD 478 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de inversión de USD 2.500 millones, ingresos proyectados de USD 987 millones, recaudación tributaria USD 217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568601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3.663</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55576" y="979418"/>
            <a:ext cx="7776864" cy="3046988"/>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	     	      $ 284</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$ 389</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$322              $ 1.464</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4		</a:t>
            </a:r>
            <a:r>
              <a:rPr lang="es-ES" sz="2400" u="sng" dirty="0" smtClean="0">
                <a:solidFill>
                  <a:srgbClr val="0070C0"/>
                </a:solidFill>
                <a:latin typeface="Times New Roman" panose="02020603050405020304" pitchFamily="18" charset="0"/>
                <a:cs typeface="Times New Roman" panose="02020603050405020304" pitchFamily="18" charset="0"/>
              </a:rPr>
              <a:t>      $217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$ 987 </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$ 539              $ 3.124</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73898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776864" cy="4524315"/>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Incentivos sector Petroquímico:</a:t>
            </a:r>
          </a:p>
          <a:p>
            <a:pPr marL="0" lvl="3"/>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Exención del pago del 50% del total a pagar del Impuesto a la Renta para las empresas que capaciten a más de 3 trabajadores en áreas relacionadas a Petroquímica.</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Recaudación de impuestos USD 4 millones, 80% producción importada.</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Dejo de recibir USD 2 millones, genero becas de al menos 50 empleados, ahorro de USD 7 millones. Ingreso real USD 5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3515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493812"/>
          </a:xfrm>
          <a:prstGeom prst="rect">
            <a:avLst/>
          </a:prstGeom>
        </p:spPr>
        <p:txBody>
          <a:bodyPr wrap="square">
            <a:spAutoFit/>
          </a:bodyPr>
          <a:lstStyle/>
          <a:p>
            <a:pPr>
              <a:lnSpc>
                <a:spcPct val="115000"/>
              </a:lnSpc>
              <a:spcAft>
                <a:spcPts val="1000"/>
              </a:spcAft>
            </a:pPr>
            <a:r>
              <a:rPr lang="es-ES" sz="2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Industria farmacéutica:</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Importaciones		80% medicinas mercado nacional</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Ventas anuales 		USD 1.200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Reducir importaciones 	USD 1.000 millones</a:t>
            </a: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Creación de ENFARMA</a:t>
            </a:r>
          </a:p>
          <a:p>
            <a:pPr>
              <a:lnSpc>
                <a:spcPct val="115000"/>
              </a:lnSpc>
              <a:spcAft>
                <a:spcPts val="1000"/>
              </a:spcAft>
            </a:pPr>
            <a:endParaRPr lang="es-E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1000"/>
              </a:spcAft>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Estrategias: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Industrias intermediarias.</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Crear normas regulatorias y de calidad.</a:t>
            </a:r>
          </a:p>
          <a:p>
            <a:pPr marL="342900" indent="-342900">
              <a:lnSpc>
                <a:spcPct val="115000"/>
              </a:lnSpc>
              <a:spcAft>
                <a:spcPts val="1000"/>
              </a:spcAft>
              <a:buFontTx/>
              <a:buChar char="-"/>
            </a:pPr>
            <a:r>
              <a:rPr lang="es-ES" sz="2400"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Empresas de capital mixto </a:t>
            </a:r>
          </a:p>
        </p:txBody>
      </p:sp>
    </p:spTree>
    <p:extLst>
      <p:ext uri="{BB962C8B-B14F-4D97-AF65-F5344CB8AC3E}">
        <p14:creationId xmlns:p14="http://schemas.microsoft.com/office/powerpoint/2010/main" val="7615549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908720"/>
            <a:ext cx="7776864" cy="5262979"/>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Crear una industria con inversión público y privada que produzca urea y fertilizantes nitrogenados, a través de la obtención de capital por medio de la Bolsa de Valores ecuatoriana. Esta tendrá un incentivo de la exención del pago del Impuesto a la Renta en los cinco primeros años de constitución.</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de fertilizantes por USD 238 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smtClean="0">
                <a:solidFill>
                  <a:srgbClr val="0070C0"/>
                </a:solidFill>
                <a:latin typeface="Times New Roman" panose="02020603050405020304" pitchFamily="18" charset="0"/>
                <a:cs typeface="Times New Roman" panose="02020603050405020304" pitchFamily="18" charset="0"/>
              </a:rPr>
              <a:t>Costo inversión de USD 98 millones, ahorro en importaciones de USD 238 millones, exportaciones USD 450 millones. Ingreso real de USD 590 millones</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264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692696"/>
            <a:ext cx="7776864" cy="5632311"/>
          </a:xfrm>
          <a:prstGeom prst="rect">
            <a:avLst/>
          </a:prstGeom>
        </p:spPr>
        <p:txBody>
          <a:bodyPr wrap="square">
            <a:spAutoFit/>
          </a:bodyPr>
          <a:lstStyle/>
          <a:p>
            <a:pPr marL="0" lvl="3"/>
            <a:r>
              <a:rPr lang="es-ES" sz="2400" b="1" dirty="0" smtClean="0">
                <a:solidFill>
                  <a:srgbClr val="0070C0"/>
                </a:solidFill>
                <a:latin typeface="Times New Roman" panose="02020603050405020304" pitchFamily="18" charset="0"/>
                <a:cs typeface="Times New Roman" panose="02020603050405020304" pitchFamily="18" charset="0"/>
              </a:rPr>
              <a:t>Estrategia: </a:t>
            </a:r>
            <a:r>
              <a:rPr lang="es-ES" sz="2400" dirty="0">
                <a:solidFill>
                  <a:srgbClr val="0070C0"/>
                </a:solidFill>
                <a:latin typeface="Times New Roman" panose="02020603050405020304" pitchFamily="18" charset="0"/>
                <a:cs typeface="Times New Roman" panose="02020603050405020304" pitchFamily="18" charset="0"/>
              </a:rPr>
              <a:t>Construcción de la Refinería del Pacífico, a través de aporte del 25% del capital por parte del Estado y el 75% restante por empresas extranjeras multinacionales, las cuales tendrán como incentivo y pago de su inversión, la producción de la Refinería en sus 3 primeros años, entregando un 75% de los ingresos totales recaudados por periodo.</a:t>
            </a:r>
          </a:p>
          <a:p>
            <a:pPr marL="0" lvl="3"/>
            <a:endParaRPr lang="es-ES" sz="2400" b="1" dirty="0" smtClean="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a) Ingresos actuales: </a:t>
            </a:r>
            <a:r>
              <a:rPr lang="es-ES" sz="2400" dirty="0" smtClean="0">
                <a:solidFill>
                  <a:srgbClr val="0070C0"/>
                </a:solidFill>
                <a:latin typeface="Times New Roman" panose="02020603050405020304" pitchFamily="18" charset="0"/>
                <a:cs typeface="Times New Roman" panose="02020603050405020304" pitchFamily="18" charset="0"/>
              </a:rPr>
              <a:t>Importación año 2015 de USD 1.534 millones.</a:t>
            </a:r>
          </a:p>
          <a:p>
            <a:pPr marL="457200" lvl="3" indent="-457200">
              <a:buAutoNum type="alphaLcParenR"/>
            </a:pPr>
            <a:endParaRPr lang="es-ES" sz="2400" b="1" dirty="0">
              <a:solidFill>
                <a:srgbClr val="0070C0"/>
              </a:solidFill>
              <a:latin typeface="Times New Roman" panose="02020603050405020304" pitchFamily="18" charset="0"/>
              <a:cs typeface="Times New Roman" panose="02020603050405020304" pitchFamily="18" charset="0"/>
            </a:endParaRPr>
          </a:p>
          <a:p>
            <a:pPr marL="0" lvl="3"/>
            <a:r>
              <a:rPr lang="es-ES" sz="2400" b="1" dirty="0" smtClean="0">
                <a:solidFill>
                  <a:srgbClr val="0070C0"/>
                </a:solidFill>
                <a:latin typeface="Times New Roman" panose="02020603050405020304" pitchFamily="18" charset="0"/>
                <a:cs typeface="Times New Roman" panose="02020603050405020304" pitchFamily="18" charset="0"/>
              </a:rPr>
              <a:t>b) Aplicación de la estrategia: </a:t>
            </a:r>
            <a:r>
              <a:rPr lang="es-ES" sz="2400" dirty="0">
                <a:solidFill>
                  <a:srgbClr val="0070C0"/>
                </a:solidFill>
                <a:latin typeface="Times New Roman" panose="02020603050405020304" pitchFamily="18" charset="0"/>
                <a:cs typeface="Times New Roman" panose="02020603050405020304" pitchFamily="18" charset="0"/>
              </a:rPr>
              <a:t>Ahorro del 80% de las importaciones actuales, es decir USD 1.227 millones por año; además de aportar con ingresos tributarios de USD 270 millones. </a:t>
            </a:r>
          </a:p>
        </p:txBody>
      </p:sp>
    </p:spTree>
    <p:extLst>
      <p:ext uri="{BB962C8B-B14F-4D97-AF65-F5344CB8AC3E}">
        <p14:creationId xmlns:p14="http://schemas.microsoft.com/office/powerpoint/2010/main" val="19821999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59903" y="4797152"/>
            <a:ext cx="6336704" cy="1200329"/>
          </a:xfrm>
          <a:prstGeom prst="rect">
            <a:avLst/>
          </a:prstGeom>
          <a:noFill/>
        </p:spPr>
        <p:txBody>
          <a:bodyPr wrap="square" rtlCol="0">
            <a:spAutoFit/>
          </a:bodyPr>
          <a:lstStyle/>
          <a:p>
            <a:r>
              <a:rPr lang="es-ES" sz="2400" dirty="0">
                <a:solidFill>
                  <a:srgbClr val="0070C0"/>
                </a:solidFill>
                <a:latin typeface="Times New Roman" panose="02020603050405020304" pitchFamily="18" charset="0"/>
                <a:cs typeface="Times New Roman" panose="02020603050405020304" pitchFamily="18" charset="0"/>
              </a:rPr>
              <a:t>Ingreso generado 	</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dirty="0">
                <a:solidFill>
                  <a:srgbClr val="0070C0"/>
                </a:solidFill>
                <a:latin typeface="Times New Roman" panose="02020603050405020304" pitchFamily="18" charset="0"/>
                <a:cs typeface="Times New Roman" panose="02020603050405020304" pitchFamily="18" charset="0"/>
              </a:rPr>
              <a:t>	    $ </a:t>
            </a:r>
            <a:r>
              <a:rPr lang="es-ES" sz="2400" dirty="0" smtClean="0">
                <a:solidFill>
                  <a:srgbClr val="0070C0"/>
                </a:solidFill>
                <a:latin typeface="Times New Roman" panose="02020603050405020304" pitchFamily="18" charset="0"/>
                <a:cs typeface="Times New Roman" panose="02020603050405020304" pitchFamily="18" charset="0"/>
              </a:rPr>
              <a:t>2.092</a:t>
            </a:r>
          </a:p>
          <a:p>
            <a:r>
              <a:rPr lang="es-ES" sz="2400" dirty="0" smtClean="0">
                <a:solidFill>
                  <a:srgbClr val="0070C0"/>
                </a:solidFill>
                <a:latin typeface="Times New Roman" panose="02020603050405020304" pitchFamily="18" charset="0"/>
                <a:cs typeface="Times New Roman" panose="02020603050405020304" pitchFamily="18" charset="0"/>
              </a:rPr>
              <a:t>con </a:t>
            </a:r>
            <a:r>
              <a:rPr lang="es-ES" sz="2400" dirty="0">
                <a:solidFill>
                  <a:srgbClr val="0070C0"/>
                </a:solidFill>
                <a:latin typeface="Times New Roman" panose="02020603050405020304" pitchFamily="18" charset="0"/>
                <a:cs typeface="Times New Roman" panose="02020603050405020304" pitchFamily="18" charset="0"/>
              </a:rPr>
              <a:t>aplicación de </a:t>
            </a:r>
          </a:p>
          <a:p>
            <a:r>
              <a:rPr lang="es-ES" sz="2400" dirty="0">
                <a:solidFill>
                  <a:srgbClr val="0070C0"/>
                </a:solidFill>
                <a:latin typeface="Times New Roman" panose="02020603050405020304" pitchFamily="18" charset="0"/>
                <a:cs typeface="Times New Roman" panose="02020603050405020304" pitchFamily="18" charset="0"/>
              </a:rPr>
              <a:t>estrategias</a:t>
            </a:r>
          </a:p>
        </p:txBody>
      </p:sp>
      <p:cxnSp>
        <p:nvCxnSpPr>
          <p:cNvPr id="3" name="Conector recto 2"/>
          <p:cNvCxnSpPr/>
          <p:nvPr/>
        </p:nvCxnSpPr>
        <p:spPr>
          <a:xfrm>
            <a:off x="4211960" y="4077072"/>
            <a:ext cx="1080120" cy="72008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Conector recto 3"/>
          <p:cNvCxnSpPr/>
          <p:nvPr/>
        </p:nvCxnSpPr>
        <p:spPr>
          <a:xfrm flipH="1">
            <a:off x="5292080" y="4119756"/>
            <a:ext cx="936104" cy="677396"/>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Rectángulo 4"/>
          <p:cNvSpPr/>
          <p:nvPr/>
        </p:nvSpPr>
        <p:spPr>
          <a:xfrm>
            <a:off x="755576" y="979418"/>
            <a:ext cx="7776864" cy="2677656"/>
          </a:xfrm>
          <a:prstGeom prst="rect">
            <a:avLst/>
          </a:prstGeom>
        </p:spPr>
        <p:txBody>
          <a:bodyPr wrap="square">
            <a:spAutoFit/>
          </a:bodyPr>
          <a:lstStyle/>
          <a:p>
            <a:pPr algn="just"/>
            <a:r>
              <a:rPr lang="es-ES" sz="2400" dirty="0">
                <a:solidFill>
                  <a:srgbClr val="0070C0"/>
                </a:solidFill>
                <a:latin typeface="Times New Roman" panose="02020603050405020304" pitchFamily="18" charset="0"/>
                <a:cs typeface="Times New Roman" panose="02020603050405020304" pitchFamily="18" charset="0"/>
              </a:rPr>
              <a:t>(</a:t>
            </a:r>
            <a:r>
              <a:rPr lang="es-ES" sz="2400" dirty="0" smtClean="0">
                <a:solidFill>
                  <a:srgbClr val="0070C0"/>
                </a:solidFill>
                <a:latin typeface="Times New Roman" panose="02020603050405020304" pitchFamily="18" charset="0"/>
                <a:cs typeface="Times New Roman" panose="02020603050405020304" pitchFamily="18" charset="0"/>
              </a:rPr>
              <a:t>Datos en millones de dólares)</a:t>
            </a:r>
          </a:p>
          <a:p>
            <a:pPr algn="just"/>
            <a:endParaRPr lang="es-ES" sz="2400" dirty="0" smtClean="0">
              <a:solidFill>
                <a:srgbClr val="0070C0"/>
              </a:solidFill>
              <a:latin typeface="Times New Roman" panose="02020603050405020304" pitchFamily="18" charset="0"/>
              <a:cs typeface="Times New Roman" panose="02020603050405020304" pitchFamily="18" charset="0"/>
            </a:endParaRP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IMPUESTO 	INGRESOS</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1		      -	     	      $ 5</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2		      -  		      $ 590</a:t>
            </a:r>
          </a:p>
          <a:p>
            <a:pPr algn="just"/>
            <a:r>
              <a:rPr lang="es-ES" sz="2400" dirty="0" smtClean="0">
                <a:solidFill>
                  <a:srgbClr val="0070C0"/>
                </a:solidFill>
                <a:latin typeface="Times New Roman" panose="02020603050405020304" pitchFamily="18" charset="0"/>
                <a:cs typeface="Times New Roman" panose="02020603050405020304" pitchFamily="18" charset="0"/>
              </a:rPr>
              <a:t>Estrategia 3		     </a:t>
            </a:r>
            <a:r>
              <a:rPr lang="es-ES" sz="2400" u="sng" dirty="0" smtClean="0">
                <a:solidFill>
                  <a:srgbClr val="0070C0"/>
                </a:solidFill>
                <a:latin typeface="Times New Roman" panose="02020603050405020304" pitchFamily="18" charset="0"/>
                <a:cs typeface="Times New Roman" panose="02020603050405020304" pitchFamily="18" charset="0"/>
              </a:rPr>
              <a:t>$270</a:t>
            </a:r>
            <a:r>
              <a:rPr lang="es-ES" sz="2400" dirty="0" smtClean="0">
                <a:solidFill>
                  <a:srgbClr val="0070C0"/>
                </a:solidFill>
                <a:latin typeface="Times New Roman" panose="02020603050405020304" pitchFamily="18" charset="0"/>
                <a:cs typeface="Times New Roman" panose="02020603050405020304" pitchFamily="18" charset="0"/>
              </a:rPr>
              <a:t>	  </a:t>
            </a:r>
            <a:r>
              <a:rPr lang="es-ES" sz="2400" u="sng" dirty="0" smtClean="0">
                <a:solidFill>
                  <a:srgbClr val="0070C0"/>
                </a:solidFill>
                <a:latin typeface="Times New Roman" panose="02020603050405020304" pitchFamily="18" charset="0"/>
                <a:cs typeface="Times New Roman" panose="02020603050405020304" pitchFamily="18" charset="0"/>
              </a:rPr>
              <a:t> $ 1.227</a:t>
            </a:r>
          </a:p>
          <a:p>
            <a:pPr algn="just"/>
            <a:r>
              <a:rPr lang="es-ES" sz="2400" dirty="0" smtClean="0">
                <a:solidFill>
                  <a:srgbClr val="0070C0"/>
                </a:solidFill>
                <a:latin typeface="Times New Roman" panose="02020603050405020304" pitchFamily="18" charset="0"/>
                <a:cs typeface="Times New Roman" panose="02020603050405020304" pitchFamily="18" charset="0"/>
              </a:rPr>
              <a:t>TOTAL		    $ 270              $ 1.822</a:t>
            </a:r>
            <a:endParaRPr lang="es-ES"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2937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764704"/>
            <a:ext cx="7560840" cy="1141146"/>
          </a:xfrm>
          <a:prstGeom prst="rect">
            <a:avLst/>
          </a:prstGeom>
        </p:spPr>
        <p:txBody>
          <a:bodyPr wrap="square">
            <a:spAutoFit/>
          </a:bodyPr>
          <a:lstStyle/>
          <a:p>
            <a:pPr algn="ctr">
              <a:lnSpc>
                <a:spcPct val="150000"/>
              </a:lnSpc>
              <a:spcAft>
                <a:spcPts val="0"/>
              </a:spcAft>
            </a:pPr>
            <a:r>
              <a:rPr lang="es-ES" sz="24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Ingresos proyectos de Industrias Priorizadas y Sectores Estratégicos a través de las estrategias propuestas</a:t>
            </a:r>
            <a:endParaRPr lang="es-ES" sz="2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rotWithShape="1">
          <a:blip r:embed="rId2"/>
          <a:srcRect l="32099" t="40447" r="25840" b="9693"/>
          <a:stretch/>
        </p:blipFill>
        <p:spPr>
          <a:xfrm>
            <a:off x="1547664" y="2060848"/>
            <a:ext cx="6192688" cy="4127329"/>
          </a:xfrm>
          <a:prstGeom prst="rect">
            <a:avLst/>
          </a:prstGeom>
        </p:spPr>
      </p:pic>
      <p:sp>
        <p:nvSpPr>
          <p:cNvPr id="3" name="Elipse 2"/>
          <p:cNvSpPr/>
          <p:nvPr/>
        </p:nvSpPr>
        <p:spPr>
          <a:xfrm>
            <a:off x="5580112" y="515719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7092280" y="5157192"/>
            <a:ext cx="50405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p:cNvCxnSpPr/>
          <p:nvPr/>
        </p:nvCxnSpPr>
        <p:spPr>
          <a:xfrm>
            <a:off x="3491880" y="5301208"/>
            <a:ext cx="201622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78211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01246" y="5949280"/>
            <a:ext cx="3102131" cy="369332"/>
          </a:xfrm>
          <a:prstGeom prst="rect">
            <a:avLst/>
          </a:prstGeom>
        </p:spPr>
        <p:txBody>
          <a:bodyPr wrap="none">
            <a:spAutoFit/>
          </a:bodyPr>
          <a:lstStyle/>
          <a:p>
            <a:r>
              <a:rPr lang="es-ES" b="1" dirty="0" smtClean="0">
                <a:solidFill>
                  <a:srgbClr val="0070C0"/>
                </a:solidFill>
                <a:latin typeface="Times New Roman" panose="02020603050405020304" pitchFamily="18" charset="0"/>
                <a:ea typeface="Calibri" panose="020F0502020204030204" pitchFamily="34" charset="0"/>
              </a:rPr>
              <a:t>Elaborado por: </a:t>
            </a:r>
            <a:r>
              <a:rPr lang="es-ES" dirty="0" smtClean="0">
                <a:solidFill>
                  <a:srgbClr val="0070C0"/>
                </a:solidFill>
                <a:latin typeface="Times New Roman" panose="02020603050405020304" pitchFamily="18" charset="0"/>
                <a:ea typeface="Calibri" panose="020F0502020204030204" pitchFamily="34" charset="0"/>
              </a:rPr>
              <a:t>Nicolás Navas</a:t>
            </a:r>
            <a:endParaRPr lang="es-ES" dirty="0">
              <a:solidFill>
                <a:srgbClr val="0070C0"/>
              </a:solidFill>
            </a:endParaRPr>
          </a:p>
        </p:txBody>
      </p:sp>
      <p:pic>
        <p:nvPicPr>
          <p:cNvPr id="2" name="Imagen 1"/>
          <p:cNvPicPr>
            <a:picLocks noChangeAspect="1"/>
          </p:cNvPicPr>
          <p:nvPr/>
        </p:nvPicPr>
        <p:blipFill rotWithShape="1">
          <a:blip r:embed="rId2"/>
          <a:srcRect l="32099" t="22641" r="26947" b="10955"/>
          <a:stretch/>
        </p:blipFill>
        <p:spPr>
          <a:xfrm>
            <a:off x="1673457" y="692696"/>
            <a:ext cx="5616624" cy="5120211"/>
          </a:xfrm>
          <a:prstGeom prst="rect">
            <a:avLst/>
          </a:prstGeom>
        </p:spPr>
      </p:pic>
    </p:spTree>
    <p:extLst>
      <p:ext uri="{BB962C8B-B14F-4D97-AF65-F5344CB8AC3E}">
        <p14:creationId xmlns:p14="http://schemas.microsoft.com/office/powerpoint/2010/main" val="176104360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548264796"/>
              </p:ext>
            </p:extLst>
          </p:nvPr>
        </p:nvGraphicFramePr>
        <p:xfrm>
          <a:off x="2699791" y="1366190"/>
          <a:ext cx="4104456" cy="2425869"/>
        </p:xfrm>
        <a:graphic>
          <a:graphicData uri="http://schemas.openxmlformats.org/drawingml/2006/table">
            <a:tbl>
              <a:tblPr firstRow="1" firstCol="1" bandRow="1">
                <a:tableStyleId>{5940675A-B579-460E-94D1-54222C63F5DA}</a:tableStyleId>
              </a:tblPr>
              <a:tblGrid>
                <a:gridCol w="2153300"/>
                <a:gridCol w="1094763"/>
                <a:gridCol w="856393"/>
              </a:tblGrid>
              <a:tr h="405034">
                <a:tc>
                  <a:txBody>
                    <a:bodyPr/>
                    <a:lstStyle/>
                    <a:p>
                      <a:pPr algn="ctr">
                        <a:lnSpc>
                          <a:spcPct val="115000"/>
                        </a:lnSpc>
                        <a:spcAft>
                          <a:spcPts val="1000"/>
                        </a:spcAft>
                      </a:pPr>
                      <a:r>
                        <a:rPr lang="es-ES" sz="1100" b="1" dirty="0">
                          <a:effectLst/>
                        </a:rPr>
                        <a:t>Industrias Priorizadas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a:effectLst/>
                        </a:rPr>
                        <a:t>Gasto proyectado</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dirty="0" smtClean="0">
                          <a:effectLst/>
                        </a:rPr>
                        <a:t>%</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Bienes.-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05172">
                <a:tc>
                  <a:txBody>
                    <a:bodyPr/>
                    <a:lstStyle/>
                    <a:p>
                      <a:pPr>
                        <a:lnSpc>
                          <a:spcPct val="115000"/>
                        </a:lnSpc>
                        <a:spcAft>
                          <a:spcPts val="1000"/>
                        </a:spcAft>
                      </a:pPr>
                      <a:r>
                        <a:rPr lang="es-ES" sz="1100" dirty="0">
                          <a:effectLst/>
                        </a:rPr>
                        <a:t>Alimentos frescos y procesados</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dirty="0" smtClean="0">
                          <a:effectLst/>
                        </a:rPr>
                        <a:t>1.905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Biotecnología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476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Confecciones y calzado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476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Energía renovable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dirty="0">
                          <a:effectLst/>
                        </a:rPr>
                        <a:t>1.428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Industria farmacéutica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952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Metalmecánica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2.867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100">
                          <a:effectLst/>
                        </a:rPr>
                        <a:t>Petroquímica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952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5757">
                <a:tc>
                  <a:txBody>
                    <a:bodyPr/>
                    <a:lstStyle/>
                    <a:p>
                      <a:pPr>
                        <a:lnSpc>
                          <a:spcPct val="115000"/>
                        </a:lnSpc>
                        <a:spcAft>
                          <a:spcPts val="1000"/>
                        </a:spcAft>
                      </a:pPr>
                      <a:r>
                        <a:rPr lang="es-ES" sz="1400" b="1" dirty="0">
                          <a:effectLst/>
                        </a:rPr>
                        <a:t>Total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400" b="1" dirty="0">
                          <a:effectLst/>
                        </a:rPr>
                        <a:t>9.046</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400" b="1" dirty="0">
                          <a:effectLst/>
                        </a:rPr>
                        <a:t>19%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60890074"/>
              </p:ext>
            </p:extLst>
          </p:nvPr>
        </p:nvGraphicFramePr>
        <p:xfrm>
          <a:off x="2699792" y="3972033"/>
          <a:ext cx="4104455" cy="1980438"/>
        </p:xfrm>
        <a:graphic>
          <a:graphicData uri="http://schemas.openxmlformats.org/drawingml/2006/table">
            <a:tbl>
              <a:tblPr firstRow="1" firstCol="1" bandRow="1">
                <a:tableStyleId>{5940675A-B579-460E-94D1-54222C63F5DA}</a:tableStyleId>
              </a:tblPr>
              <a:tblGrid>
                <a:gridCol w="2153299"/>
                <a:gridCol w="1094763"/>
                <a:gridCol w="856393"/>
              </a:tblGrid>
              <a:tr h="0">
                <a:tc>
                  <a:txBody>
                    <a:bodyPr/>
                    <a:lstStyle/>
                    <a:p>
                      <a:pPr algn="ctr">
                        <a:lnSpc>
                          <a:spcPct val="115000"/>
                        </a:lnSpc>
                        <a:spcAft>
                          <a:spcPts val="1000"/>
                        </a:spcAft>
                      </a:pPr>
                      <a:r>
                        <a:rPr lang="es-ES" sz="1100" b="1" kern="1200" dirty="0">
                          <a:effectLst/>
                        </a:rPr>
                        <a:t>Industrias</a:t>
                      </a:r>
                      <a:r>
                        <a:rPr lang="es-ES" sz="1100" b="1" dirty="0">
                          <a:effectLst/>
                        </a:rPr>
                        <a:t> Priorizadas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a:effectLst/>
                        </a:rPr>
                        <a:t>Gasto proyectado</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dirty="0" smtClean="0">
                          <a:effectLst/>
                        </a:rPr>
                        <a:t>%</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Servicios.-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s-ES" sz="11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Servicios ambientales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238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0,5%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Tecnología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952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Vehículos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476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1%</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Construcción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952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2%</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Transporte y logística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238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0,5%</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100">
                          <a:effectLst/>
                        </a:rPr>
                        <a:t>Turismo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dirty="0">
                          <a:effectLst/>
                        </a:rPr>
                        <a:t>1428</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a:lnSpc>
                          <a:spcPct val="115000"/>
                        </a:lnSpc>
                        <a:spcAft>
                          <a:spcPts val="1000"/>
                        </a:spcAft>
                      </a:pPr>
                      <a:r>
                        <a:rPr lang="es-ES" sz="1400" b="1" dirty="0">
                          <a:effectLst/>
                        </a:rPr>
                        <a:t>Total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400" b="1" dirty="0">
                          <a:effectLst/>
                        </a:rPr>
                        <a:t>4.285</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400" b="1" dirty="0">
                          <a:effectLst/>
                        </a:rPr>
                        <a:t>9%</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683568" y="787998"/>
            <a:ext cx="5592237" cy="410882"/>
          </a:xfrm>
          <a:prstGeom prst="rect">
            <a:avLst/>
          </a:prstGeom>
        </p:spPr>
        <p:txBody>
          <a:bodyPr wrap="none">
            <a:spAutoFit/>
          </a:bodyPr>
          <a:lstStyle/>
          <a:p>
            <a:pPr>
              <a:lnSpc>
                <a:spcPct val="115000"/>
              </a:lnSpc>
              <a:spcAft>
                <a:spcPts val="1000"/>
              </a:spcAft>
            </a:pPr>
            <a:r>
              <a:rPr lang="es-ES"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Industrias </a:t>
            </a:r>
            <a:r>
              <a:rPr lang="es-E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Priorizadas:   (Datos en millones de dólares)</a:t>
            </a:r>
            <a:endParaRPr lang="es-ES"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699791" y="6060261"/>
            <a:ext cx="4035528" cy="320280"/>
          </a:xfrm>
          <a:prstGeom prst="rect">
            <a:avLst/>
          </a:prstGeom>
        </p:spPr>
        <p:txBody>
          <a:bodyPr wrap="none">
            <a:spAutoFit/>
          </a:bodyPr>
          <a:lstStyle/>
          <a:p>
            <a:pPr>
              <a:lnSpc>
                <a:spcPct val="115000"/>
              </a:lnSpc>
              <a:spcAft>
                <a:spcPts val="1000"/>
              </a:spcAft>
            </a:pPr>
            <a:r>
              <a:rPr lang="es-ES"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Vicepresidencia de la República del Ecuador</a:t>
            </a:r>
            <a:endParaRPr lang="es-ES"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54089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443513630"/>
              </p:ext>
            </p:extLst>
          </p:nvPr>
        </p:nvGraphicFramePr>
        <p:xfrm>
          <a:off x="2627784" y="1556792"/>
          <a:ext cx="3672408" cy="1602260"/>
        </p:xfrm>
        <a:graphic>
          <a:graphicData uri="http://schemas.openxmlformats.org/drawingml/2006/table">
            <a:tbl>
              <a:tblPr firstRow="1" firstCol="1" bandRow="1">
                <a:tableStyleId>{5940675A-B579-460E-94D1-54222C63F5DA}</a:tableStyleId>
              </a:tblPr>
              <a:tblGrid>
                <a:gridCol w="1926637"/>
                <a:gridCol w="979525"/>
                <a:gridCol w="766246"/>
              </a:tblGrid>
              <a:tr h="392966">
                <a:tc>
                  <a:txBody>
                    <a:bodyPr/>
                    <a:lstStyle/>
                    <a:p>
                      <a:pPr algn="ctr">
                        <a:lnSpc>
                          <a:spcPct val="115000"/>
                        </a:lnSpc>
                        <a:spcAft>
                          <a:spcPts val="1000"/>
                        </a:spcAft>
                      </a:pPr>
                      <a:r>
                        <a:rPr lang="es-ES" sz="1100" b="1" dirty="0">
                          <a:effectLst/>
                        </a:rPr>
                        <a:t>Sectores Estratégicos</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a:effectLst/>
                        </a:rPr>
                        <a:t>Gasto proyectado</a:t>
                      </a:r>
                      <a:endParaRPr lang="es-ES"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b="1" dirty="0">
                          <a:effectLst/>
                        </a:rPr>
                        <a:t>%</a:t>
                      </a:r>
                      <a:endParaRPr lang="es-E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24">
                <a:tc>
                  <a:txBody>
                    <a:bodyPr/>
                    <a:lstStyle/>
                    <a:p>
                      <a:pPr>
                        <a:lnSpc>
                          <a:spcPct val="115000"/>
                        </a:lnSpc>
                        <a:spcAft>
                          <a:spcPts val="1000"/>
                        </a:spcAft>
                      </a:pPr>
                      <a:r>
                        <a:rPr lang="es-ES" sz="1100">
                          <a:effectLst/>
                        </a:rPr>
                        <a:t>Refinería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11.903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24">
                <a:tc>
                  <a:txBody>
                    <a:bodyPr/>
                    <a:lstStyle/>
                    <a:p>
                      <a:pPr>
                        <a:lnSpc>
                          <a:spcPct val="115000"/>
                        </a:lnSpc>
                        <a:spcAft>
                          <a:spcPts val="1000"/>
                        </a:spcAft>
                      </a:pPr>
                      <a:r>
                        <a:rPr lang="es-ES" sz="1100">
                          <a:effectLst/>
                        </a:rPr>
                        <a:t>Astillero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2.381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24">
                <a:tc>
                  <a:txBody>
                    <a:bodyPr/>
                    <a:lstStyle/>
                    <a:p>
                      <a:pPr>
                        <a:lnSpc>
                          <a:spcPct val="115000"/>
                        </a:lnSpc>
                        <a:spcAft>
                          <a:spcPts val="1000"/>
                        </a:spcAft>
                      </a:pPr>
                      <a:r>
                        <a:rPr lang="es-ES" sz="1100">
                          <a:effectLst/>
                        </a:rPr>
                        <a:t>Petroquímica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9.522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20%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24">
                <a:tc>
                  <a:txBody>
                    <a:bodyPr/>
                    <a:lstStyle/>
                    <a:p>
                      <a:pPr>
                        <a:lnSpc>
                          <a:spcPct val="115000"/>
                        </a:lnSpc>
                        <a:spcAft>
                          <a:spcPts val="1000"/>
                        </a:spcAft>
                      </a:pPr>
                      <a:r>
                        <a:rPr lang="es-ES" sz="1100">
                          <a:effectLst/>
                        </a:rPr>
                        <a:t>Metalurgia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a:effectLst/>
                        </a:rPr>
                        <a:t>7.142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a:effectLst/>
                        </a:rPr>
                        <a:t>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89924">
                <a:tc>
                  <a:txBody>
                    <a:bodyPr/>
                    <a:lstStyle/>
                    <a:p>
                      <a:pPr>
                        <a:lnSpc>
                          <a:spcPct val="115000"/>
                        </a:lnSpc>
                        <a:spcAft>
                          <a:spcPts val="1000"/>
                        </a:spcAft>
                      </a:pPr>
                      <a:r>
                        <a:rPr lang="es-ES" sz="1100">
                          <a:effectLst/>
                        </a:rPr>
                        <a:t>Siderúrgica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100" dirty="0">
                          <a:effectLst/>
                        </a:rPr>
                        <a:t>3.333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100" dirty="0">
                          <a:effectLst/>
                        </a:rPr>
                        <a:t>7%</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41588">
                <a:tc>
                  <a:txBody>
                    <a:bodyPr/>
                    <a:lstStyle/>
                    <a:p>
                      <a:pPr algn="ctr">
                        <a:lnSpc>
                          <a:spcPct val="115000"/>
                        </a:lnSpc>
                        <a:spcAft>
                          <a:spcPts val="1000"/>
                        </a:spcAft>
                      </a:pPr>
                      <a:r>
                        <a:rPr lang="es-ES" sz="1400" b="1" dirty="0">
                          <a:effectLst/>
                        </a:rPr>
                        <a:t>Total</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400" b="1">
                          <a:effectLst/>
                        </a:rPr>
                        <a:t>34.281</a:t>
                      </a:r>
                      <a:endParaRPr lang="es-ES"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400" b="1" dirty="0">
                          <a:effectLst/>
                        </a:rPr>
                        <a:t>72%</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3" name="Rectángulo 2"/>
          <p:cNvSpPr/>
          <p:nvPr/>
        </p:nvSpPr>
        <p:spPr>
          <a:xfrm>
            <a:off x="683568" y="787998"/>
            <a:ext cx="5498300" cy="410882"/>
          </a:xfrm>
          <a:prstGeom prst="rect">
            <a:avLst/>
          </a:prstGeom>
        </p:spPr>
        <p:txBody>
          <a:bodyPr wrap="none">
            <a:spAutoFit/>
          </a:bodyPr>
          <a:lstStyle/>
          <a:p>
            <a:pPr>
              <a:lnSpc>
                <a:spcPct val="115000"/>
              </a:lnSpc>
              <a:spcAft>
                <a:spcPts val="1000"/>
              </a:spcAft>
            </a:pPr>
            <a:r>
              <a:rPr lang="es-E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Sectores estratégicos:   (Datos en millones de dólares)</a:t>
            </a:r>
            <a:endParaRPr lang="es-ES"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162003936"/>
              </p:ext>
            </p:extLst>
          </p:nvPr>
        </p:nvGraphicFramePr>
        <p:xfrm>
          <a:off x="2627784" y="4141927"/>
          <a:ext cx="3883348" cy="1454696"/>
        </p:xfrm>
        <a:graphic>
          <a:graphicData uri="http://schemas.openxmlformats.org/drawingml/2006/table">
            <a:tbl>
              <a:tblPr firstRow="1" firstCol="1" bandRow="1">
                <a:tableStyleId>{5940675A-B579-460E-94D1-54222C63F5DA}</a:tableStyleId>
              </a:tblPr>
              <a:tblGrid>
                <a:gridCol w="2037301"/>
                <a:gridCol w="1035788"/>
                <a:gridCol w="810259"/>
              </a:tblGrid>
              <a:tr h="490246">
                <a:tc>
                  <a:txBody>
                    <a:bodyPr/>
                    <a:lstStyle/>
                    <a:p>
                      <a:pPr algn="ctr">
                        <a:lnSpc>
                          <a:spcPct val="115000"/>
                        </a:lnSpc>
                        <a:spcAft>
                          <a:spcPts val="1000"/>
                        </a:spcAft>
                      </a:pPr>
                      <a:r>
                        <a:rPr lang="es-ES" sz="1200" b="1" dirty="0">
                          <a:effectLst/>
                        </a:rPr>
                        <a:t>Matriz Productiva Propuesta</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b="1">
                          <a:effectLst/>
                        </a:rPr>
                        <a:t>Gasto proyectado</a:t>
                      </a:r>
                      <a:endParaRPr lang="es-ES"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b="1" dirty="0">
                          <a:effectLst/>
                        </a:rPr>
                        <a:t>%</a:t>
                      </a:r>
                      <a:endParaRPr lang="es-E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861">
                <a:tc>
                  <a:txBody>
                    <a:bodyPr/>
                    <a:lstStyle/>
                    <a:p>
                      <a:pPr>
                        <a:lnSpc>
                          <a:spcPct val="115000"/>
                        </a:lnSpc>
                        <a:spcAft>
                          <a:spcPts val="1000"/>
                        </a:spcAft>
                      </a:pPr>
                      <a:r>
                        <a:rPr lang="es-ES" sz="1200">
                          <a:effectLst/>
                        </a:rPr>
                        <a:t>Industrias Priorizadas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200">
                          <a:effectLst/>
                        </a:rPr>
                        <a:t>13.331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a:effectLst/>
                        </a:rPr>
                        <a:t>28%</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861">
                <a:tc>
                  <a:txBody>
                    <a:bodyPr/>
                    <a:lstStyle/>
                    <a:p>
                      <a:pPr>
                        <a:lnSpc>
                          <a:spcPct val="115000"/>
                        </a:lnSpc>
                        <a:spcAft>
                          <a:spcPts val="1000"/>
                        </a:spcAft>
                      </a:pPr>
                      <a:r>
                        <a:rPr lang="es-ES" sz="1200">
                          <a:effectLst/>
                        </a:rPr>
                        <a:t>Sectores Estratégicos</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200">
                          <a:effectLst/>
                        </a:rPr>
                        <a:t>34.281</a:t>
                      </a:r>
                      <a:endParaRPr lang="es-E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200" dirty="0">
                          <a:effectLst/>
                        </a:rPr>
                        <a:t>72%</a:t>
                      </a:r>
                      <a:endParaRPr lang="es-E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6861">
                <a:tc>
                  <a:txBody>
                    <a:bodyPr/>
                    <a:lstStyle/>
                    <a:p>
                      <a:pPr>
                        <a:lnSpc>
                          <a:spcPct val="115000"/>
                        </a:lnSpc>
                        <a:spcAft>
                          <a:spcPts val="1000"/>
                        </a:spcAft>
                      </a:pPr>
                      <a:r>
                        <a:rPr lang="es-ES" sz="1400" b="1" dirty="0" smtClean="0">
                          <a:effectLst/>
                        </a:rPr>
                        <a:t>Inversión estimada Matriz Productiva</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1000"/>
                        </a:spcAft>
                      </a:pPr>
                      <a:r>
                        <a:rPr lang="es-ES" sz="1400" b="1" dirty="0">
                          <a:effectLst/>
                        </a:rPr>
                        <a:t>47.612</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s-ES" sz="1400" b="1" dirty="0">
                          <a:effectLst/>
                        </a:rPr>
                        <a:t>100%</a:t>
                      </a:r>
                      <a:endParaRPr lang="es-E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801892" y="3445048"/>
            <a:ext cx="5322932" cy="410882"/>
          </a:xfrm>
          <a:prstGeom prst="rect">
            <a:avLst/>
          </a:prstGeom>
        </p:spPr>
        <p:txBody>
          <a:bodyPr wrap="none">
            <a:spAutoFit/>
          </a:bodyPr>
          <a:lstStyle/>
          <a:p>
            <a:pPr>
              <a:lnSpc>
                <a:spcPct val="115000"/>
              </a:lnSpc>
              <a:spcAft>
                <a:spcPts val="1000"/>
              </a:spcAft>
            </a:pPr>
            <a:r>
              <a:rPr lang="es-ES"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Resumen: 	      (Datos en millones de dólares)</a:t>
            </a:r>
            <a:endParaRPr lang="es-ES"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ángulo 5"/>
          <p:cNvSpPr/>
          <p:nvPr/>
        </p:nvSpPr>
        <p:spPr>
          <a:xfrm>
            <a:off x="2627784" y="5746863"/>
            <a:ext cx="4035528" cy="320280"/>
          </a:xfrm>
          <a:prstGeom prst="rect">
            <a:avLst/>
          </a:prstGeom>
        </p:spPr>
        <p:txBody>
          <a:bodyPr wrap="none">
            <a:spAutoFit/>
          </a:bodyPr>
          <a:lstStyle/>
          <a:p>
            <a:pPr>
              <a:lnSpc>
                <a:spcPct val="115000"/>
              </a:lnSpc>
              <a:spcAft>
                <a:spcPts val="1000"/>
              </a:spcAft>
            </a:pPr>
            <a:r>
              <a:rPr lang="es-ES" sz="14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Fuente: </a:t>
            </a:r>
            <a:r>
              <a:rPr lang="es-ES" sz="14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Vicepresidencia de la República del Ecuador</a:t>
            </a:r>
            <a:endParaRPr lang="es-ES" sz="1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348599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55576" y="476672"/>
            <a:ext cx="7776864" cy="5724644"/>
          </a:xfrm>
          <a:prstGeom prst="rect">
            <a:avLst/>
          </a:prstGeom>
        </p:spPr>
        <p:txBody>
          <a:bodyPr wrap="square">
            <a:spAutoFit/>
          </a:bodyPr>
          <a:lstStyle/>
          <a:p>
            <a:pPr lvl="0" algn="just">
              <a:lnSpc>
                <a:spcPct val="150000"/>
              </a:lnSpc>
              <a:spcAft>
                <a:spcPts val="0"/>
              </a:spcAft>
            </a:pPr>
            <a:r>
              <a:rPr lang="es-E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CONCLUSIONES:</a:t>
            </a:r>
          </a:p>
          <a:p>
            <a:pPr lvl="0" algn="just">
              <a:lnSpc>
                <a:spcPct val="150000"/>
              </a:lnSpc>
              <a:spcAft>
                <a:spcPts val="0"/>
              </a:spcAft>
            </a:pPr>
            <a:endPar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El </a:t>
            </a:r>
            <a:r>
              <a:rPr lang="es-E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cambio de matriz productiva es un proceso inminente para la economía del Ecuador, el cual permitirá disminuir la dependencia petrolera actual; además de diversificar y tecnificar la producción, generar valor agregado, e incrementar la productividad y calidad de nuevas mercancías, a través de producción </a:t>
            </a:r>
            <a:r>
              <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nacional.</a:t>
            </a:r>
          </a:p>
          <a:p>
            <a:pPr marL="285750" lvl="0" indent="-285750" algn="just">
              <a:lnSpc>
                <a:spcPct val="150000"/>
              </a:lnSpc>
              <a:spcAft>
                <a:spcPts val="0"/>
              </a:spcAft>
              <a:buFont typeface="Arial" panose="020B0604020202020204" pitchFamily="34" charset="0"/>
              <a:buChar char="•"/>
            </a:pPr>
            <a:endParaRPr lang="es-ES" dirty="0">
              <a:solidFill>
                <a:srgbClr val="0070C0"/>
              </a:solidFill>
              <a:latin typeface="Times New Roman" panose="02020603050405020304" pitchFamily="18"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dirty="0" smtClean="0">
                <a:solidFill>
                  <a:srgbClr val="0070C0"/>
                </a:solidFill>
                <a:latin typeface="Times New Roman" panose="02020603050405020304" pitchFamily="18" charset="0"/>
                <a:cs typeface="Times New Roman" panose="02020603050405020304" pitchFamily="18" charset="0"/>
              </a:rPr>
              <a:t>La </a:t>
            </a:r>
            <a:r>
              <a:rPr lang="es-ES" dirty="0">
                <a:solidFill>
                  <a:srgbClr val="0070C0"/>
                </a:solidFill>
                <a:latin typeface="Times New Roman" panose="02020603050405020304" pitchFamily="18" charset="0"/>
                <a:cs typeface="Times New Roman" panose="02020603050405020304" pitchFamily="18" charset="0"/>
              </a:rPr>
              <a:t>transición a una matriz productiva industrializada generará un impacto positivo en la balanza comercial, donde se reducirá el valor de las importaciones, a través de un crecimiento en la producción nacional, que adicionalmente incrementará el volumen de exportaciones, generará mayores  fuentes de empleo y dinamizará la economía ecuatoriana.</a:t>
            </a:r>
          </a:p>
          <a:p>
            <a:pPr marL="285750" lvl="0" indent="-285750" algn="just">
              <a:lnSpc>
                <a:spcPct val="150000"/>
              </a:lnSpc>
              <a:spcAft>
                <a:spcPts val="0"/>
              </a:spcAft>
              <a:buFont typeface="Arial" panose="020B0604020202020204" pitchFamily="34" charset="0"/>
              <a:buChar char="•"/>
            </a:pPr>
            <a:endParaRPr lang="es-ES"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86386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20688"/>
            <a:ext cx="7848872" cy="5401479"/>
          </a:xfrm>
          <a:prstGeom prst="rect">
            <a:avLst/>
          </a:prstGeom>
        </p:spPr>
        <p:txBody>
          <a:bodyPr wrap="square">
            <a:spAutoFit/>
          </a:bodyPr>
          <a:lstStyle/>
          <a:p>
            <a:pPr lvl="0" algn="just">
              <a:lnSpc>
                <a:spcPct val="150000"/>
              </a:lnSpc>
              <a:spcAft>
                <a:spcPts val="0"/>
              </a:spcAft>
            </a:pPr>
            <a:r>
              <a:rPr lang="es-E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CONCLUSIONES:</a:t>
            </a:r>
          </a:p>
          <a:p>
            <a:pPr lvl="0" algn="just">
              <a:lnSpc>
                <a:spcPct val="150000"/>
              </a:lnSpc>
              <a:spcAft>
                <a:spcPts val="0"/>
              </a:spcAft>
            </a:pPr>
            <a:endParaRPr lang="es-E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El </a:t>
            </a:r>
            <a:r>
              <a:rPr lang="es-E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horizonte de tiempo estimado para el cambio de matriz productiva son 20 años, es decir es este proceso reflejará resultados a largo plazo, que dotarán al Ecuador de las herramientas necesarias para generar productos, a través de la industria nacional, disminuyendo así la dependencia hacia los mercados </a:t>
            </a: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internacionales.</a:t>
            </a:r>
          </a:p>
          <a:p>
            <a:pPr marL="285750" lvl="0" indent="-285750" algn="just">
              <a:lnSpc>
                <a:spcPct val="150000"/>
              </a:lnSpc>
              <a:spcAft>
                <a:spcPts val="0"/>
              </a:spcAft>
              <a:buFont typeface="Arial" panose="020B0604020202020204" pitchFamily="34" charset="0"/>
              <a:buChar char="•"/>
            </a:pPr>
            <a:endParaRPr lang="es-ES" sz="1400" dirty="0" smtClean="0">
              <a:solidFill>
                <a:srgbClr val="0070C0"/>
              </a:solidFill>
              <a:latin typeface="Symbol" panose="05050102010706020507" pitchFamily="18" charset="2"/>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s-E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través del análisis de la proyección de ingresos generados con la implementación de las estrategias propuestas, se estima que el cambio de matriz productiva generará alrededor de 90.000 fuentes de empleo directo e indirecto; un aumento de los ingresos del Presupuesto General del Estado de USD </a:t>
            </a: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2.781 </a:t>
            </a:r>
            <a:r>
              <a:rPr lang="es-E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millones de dólares por concepto de recaudación de impuestos, que representa el incremento del </a:t>
            </a: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7,66% </a:t>
            </a:r>
            <a:r>
              <a:rPr lang="es-E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del valor actual; y un crecimiento en el Producto Interno Bruto de USD </a:t>
            </a:r>
            <a:r>
              <a:rPr lang="es-ES" sz="16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23.127 </a:t>
            </a:r>
            <a:r>
              <a:rPr lang="es-E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millones.</a:t>
            </a:r>
            <a:endParaRPr lang="es-ES" sz="1400" dirty="0">
              <a:solidFill>
                <a:srgbClr val="0070C0"/>
              </a:solidFill>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69820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692696"/>
            <a:ext cx="7704856" cy="5262979"/>
          </a:xfrm>
          <a:prstGeom prst="rect">
            <a:avLst/>
          </a:prstGeom>
        </p:spPr>
        <p:txBody>
          <a:bodyPr wrap="square">
            <a:spAutoFit/>
          </a:bodyPr>
          <a:lstStyle/>
          <a:p>
            <a:pPr lvl="0" algn="just">
              <a:lnSpc>
                <a:spcPct val="150000"/>
              </a:lnSpc>
              <a:spcAft>
                <a:spcPts val="0"/>
              </a:spcAft>
            </a:pPr>
            <a:r>
              <a:rPr lang="es-ES" sz="28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RECOMENDACIONES:</a:t>
            </a:r>
          </a:p>
          <a:p>
            <a:pPr lvl="0" algn="just">
              <a:lnSpc>
                <a:spcPct val="150000"/>
              </a:lnSpc>
              <a:spcAft>
                <a:spcPts val="0"/>
              </a:spcAft>
            </a:pPr>
            <a:endPar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El </a:t>
            </a:r>
            <a:r>
              <a:rPr lang="es-E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proceso de transformación y cambio de matriz productiva deber ser abordado por etapas de trabajo que se ejecuten en un corto, mediano y largo plazo; a través de un sistema de planificación liderado por el Estado, donde se desarrollen procesos paulatinos que permitan reestructurar tanto las industrias priorizadas, como los sectores </a:t>
            </a:r>
            <a:r>
              <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estratégicos.</a:t>
            </a:r>
            <a:endParaRPr lang="es-ES" sz="1600" dirty="0" smtClean="0">
              <a:solidFill>
                <a:srgbClr val="0070C0"/>
              </a:solidFill>
              <a:latin typeface="Symbol" panose="05050102010706020507" pitchFamily="18" charset="2"/>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endParaRPr lang="es-ES" sz="1600" dirty="0">
              <a:solidFill>
                <a:srgbClr val="0070C0"/>
              </a:solidFill>
              <a:latin typeface="Symbol" panose="05050102010706020507" pitchFamily="18" charset="2"/>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ES"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El </a:t>
            </a:r>
            <a:r>
              <a:rPr lang="es-ES"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cambio de matriz productiva debe orientarse al crecimiento de la economía nacional, favoreciendo el desarrollo de pequeñas y medianas empresas, que como efecto principal produzca redistribución de riqueza hacia todos los sectores y sostenibilidad de la economía a largo plazo.</a:t>
            </a:r>
            <a:endParaRPr lang="es-ES" sz="1600" dirty="0">
              <a:solidFill>
                <a:srgbClr val="0070C0"/>
              </a:solidFill>
              <a:effectLst/>
              <a:latin typeface="Symbol" panose="05050102010706020507" pitchFamily="18" charset="2"/>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158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1836</TotalTime>
  <Words>5780</Words>
  <Application>Microsoft Office PowerPoint</Application>
  <PresentationFormat>Presentación en pantalla (4:3)</PresentationFormat>
  <Paragraphs>787</Paragraphs>
  <Slides>100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100</vt:i4>
      </vt:variant>
    </vt:vector>
  </HeadingPairs>
  <TitlesOfParts>
    <vt:vector size="107" baseType="lpstr">
      <vt:lpstr>Arial</vt:lpstr>
      <vt:lpstr>Calibri</vt:lpstr>
      <vt:lpstr>Century Gothic</vt:lpstr>
      <vt:lpstr>Symbol</vt:lpstr>
      <vt:lpstr>Times New Roman</vt:lpstr>
      <vt:lpstr>Wingdings 2</vt: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es la Dependencia?</dc:title>
  <dc:creator>Milton V</dc:creator>
  <cp:lastModifiedBy>Nicolas Navas</cp:lastModifiedBy>
  <cp:revision>254</cp:revision>
  <dcterms:created xsi:type="dcterms:W3CDTF">2014-04-12T01:18:06Z</dcterms:created>
  <dcterms:modified xsi:type="dcterms:W3CDTF">2016-02-19T20:32:19Z</dcterms:modified>
</cp:coreProperties>
</file>