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8"/>
  </p:notesMasterIdLst>
  <p:sldIdLst>
    <p:sldId id="293" r:id="rId2"/>
    <p:sldId id="273" r:id="rId3"/>
    <p:sldId id="274" r:id="rId4"/>
    <p:sldId id="311" r:id="rId5"/>
    <p:sldId id="294" r:id="rId6"/>
    <p:sldId id="295" r:id="rId7"/>
    <p:sldId id="302" r:id="rId8"/>
    <p:sldId id="296" r:id="rId9"/>
    <p:sldId id="303" r:id="rId10"/>
    <p:sldId id="304" r:id="rId11"/>
    <p:sldId id="305" r:id="rId12"/>
    <p:sldId id="306" r:id="rId13"/>
    <p:sldId id="298" r:id="rId14"/>
    <p:sldId id="307" r:id="rId15"/>
    <p:sldId id="299" r:id="rId16"/>
    <p:sldId id="308" r:id="rId17"/>
    <p:sldId id="309" r:id="rId18"/>
    <p:sldId id="310" r:id="rId19"/>
    <p:sldId id="297" r:id="rId20"/>
    <p:sldId id="312" r:id="rId21"/>
    <p:sldId id="313" r:id="rId22"/>
    <p:sldId id="314" r:id="rId23"/>
    <p:sldId id="315" r:id="rId24"/>
    <p:sldId id="316" r:id="rId25"/>
    <p:sldId id="300" r:id="rId26"/>
    <p:sldId id="301" r:id="rId27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BCA89763-0865-464A-A490-6FB8CFD88DAE}">
          <p14:sldIdLst>
            <p14:sldId id="293"/>
            <p14:sldId id="273"/>
            <p14:sldId id="274"/>
            <p14:sldId id="311"/>
            <p14:sldId id="294"/>
            <p14:sldId id="295"/>
            <p14:sldId id="302"/>
            <p14:sldId id="296"/>
            <p14:sldId id="303"/>
            <p14:sldId id="304"/>
            <p14:sldId id="305"/>
            <p14:sldId id="306"/>
            <p14:sldId id="298"/>
            <p14:sldId id="307"/>
            <p14:sldId id="299"/>
            <p14:sldId id="308"/>
            <p14:sldId id="309"/>
            <p14:sldId id="310"/>
            <p14:sldId id="297"/>
            <p14:sldId id="312"/>
            <p14:sldId id="313"/>
            <p14:sldId id="314"/>
            <p14:sldId id="315"/>
            <p14:sldId id="316"/>
            <p14:sldId id="300"/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el Morales" initials="AM" lastIdx="1" clrIdx="0">
    <p:extLst>
      <p:ext uri="{19B8F6BF-5375-455C-9EA6-DF929625EA0E}">
        <p15:presenceInfo xmlns:p15="http://schemas.microsoft.com/office/powerpoint/2012/main" userId="S-1-5-21-3971990713-2880996136-1959101765-11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5B3A"/>
    <a:srgbClr val="009900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24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2BF667-8F8E-41DC-8D31-DF8ADE174480}" type="doc">
      <dgm:prSet loTypeId="urn:microsoft.com/office/officeart/2005/8/layout/cycle3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F2D1C1DB-D9E5-488A-B9ED-BBD680C3F902}">
      <dgm:prSet phldrT="[Texto]" custT="1"/>
      <dgm:spPr/>
      <dgm:t>
        <a:bodyPr/>
        <a:lstStyle/>
        <a:p>
          <a:r>
            <a:rPr lang="es-EC" sz="2200" dirty="0" smtClean="0"/>
            <a:t>2300 Km – Red Interurbana</a:t>
          </a:r>
          <a:endParaRPr lang="es-EC" sz="2200" dirty="0"/>
        </a:p>
      </dgm:t>
    </dgm:pt>
    <dgm:pt modelId="{017BF4D6-3DA4-43FF-ABFB-5CB3BA797A63}" type="parTrans" cxnId="{84F2D891-5623-43AA-981D-3699C23F5250}">
      <dgm:prSet/>
      <dgm:spPr/>
      <dgm:t>
        <a:bodyPr/>
        <a:lstStyle/>
        <a:p>
          <a:endParaRPr lang="es-EC" sz="2200"/>
        </a:p>
      </dgm:t>
    </dgm:pt>
    <dgm:pt modelId="{5DCD75AC-339D-4252-9078-ADC963D62FCA}" type="sibTrans" cxnId="{84F2D891-5623-43AA-981D-3699C23F5250}">
      <dgm:prSet/>
      <dgm:spPr/>
      <dgm:t>
        <a:bodyPr/>
        <a:lstStyle/>
        <a:p>
          <a:endParaRPr lang="es-EC" sz="2200"/>
        </a:p>
      </dgm:t>
    </dgm:pt>
    <dgm:pt modelId="{05892D93-F4BC-45EB-8FC5-F17397498D06}">
      <dgm:prSet phldrT="[Texto]" custT="1"/>
      <dgm:spPr/>
      <dgm:t>
        <a:bodyPr/>
        <a:lstStyle/>
        <a:p>
          <a:r>
            <a:rPr lang="es-EC" sz="2200" dirty="0" smtClean="0"/>
            <a:t>550 Km- Red Urbana y Periurbana</a:t>
          </a:r>
          <a:endParaRPr lang="es-EC" sz="2200" dirty="0"/>
        </a:p>
      </dgm:t>
    </dgm:pt>
    <dgm:pt modelId="{35C88012-685F-4E8F-9F10-CD0B415C75C1}" type="parTrans" cxnId="{D8FBD1B3-9C7F-48F0-957B-166CC4F4DB9F}">
      <dgm:prSet/>
      <dgm:spPr/>
      <dgm:t>
        <a:bodyPr/>
        <a:lstStyle/>
        <a:p>
          <a:endParaRPr lang="es-EC" sz="2200"/>
        </a:p>
      </dgm:t>
    </dgm:pt>
    <dgm:pt modelId="{1C2B69ED-9552-48A9-9946-16386A3E231B}" type="sibTrans" cxnId="{D8FBD1B3-9C7F-48F0-957B-166CC4F4DB9F}">
      <dgm:prSet/>
      <dgm:spPr/>
      <dgm:t>
        <a:bodyPr/>
        <a:lstStyle/>
        <a:p>
          <a:endParaRPr lang="es-EC" sz="2200"/>
        </a:p>
      </dgm:t>
    </dgm:pt>
    <dgm:pt modelId="{A3A49CA6-EF59-4F7F-B892-881959B1CE4B}">
      <dgm:prSet phldrT="[Texto]" custT="1"/>
      <dgm:spPr/>
      <dgm:t>
        <a:bodyPr/>
        <a:lstStyle/>
        <a:p>
          <a:r>
            <a:rPr lang="es-EC" sz="2200" dirty="0" smtClean="0"/>
            <a:t>6000 Km- Red de Mediana capacidad</a:t>
          </a:r>
          <a:endParaRPr lang="es-EC" sz="2200" dirty="0"/>
        </a:p>
      </dgm:t>
    </dgm:pt>
    <dgm:pt modelId="{D0FCF516-734B-4E1E-9408-ADDD2C22B0CB}" type="parTrans" cxnId="{F5C81149-AA3A-4D77-9182-40669F344901}">
      <dgm:prSet/>
      <dgm:spPr/>
      <dgm:t>
        <a:bodyPr/>
        <a:lstStyle/>
        <a:p>
          <a:endParaRPr lang="es-EC" sz="2200"/>
        </a:p>
      </dgm:t>
    </dgm:pt>
    <dgm:pt modelId="{05D0F3BF-9B02-4536-805B-D09FD691DB5F}" type="sibTrans" cxnId="{F5C81149-AA3A-4D77-9182-40669F344901}">
      <dgm:prSet/>
      <dgm:spPr/>
      <dgm:t>
        <a:bodyPr/>
        <a:lstStyle/>
        <a:p>
          <a:endParaRPr lang="es-EC" sz="2200"/>
        </a:p>
      </dgm:t>
    </dgm:pt>
    <dgm:pt modelId="{D1B54ACB-EDFD-4EB6-BA1F-2D520396B722}">
      <dgm:prSet phldrT="[Texto]" custT="1"/>
      <dgm:spPr/>
      <dgm:t>
        <a:bodyPr/>
        <a:lstStyle/>
        <a:p>
          <a:r>
            <a:rPr lang="es-EC" sz="2200" dirty="0" smtClean="0"/>
            <a:t>3100 Km- Colectores regionales complementarios</a:t>
          </a:r>
          <a:endParaRPr lang="es-EC" sz="2200" dirty="0"/>
        </a:p>
      </dgm:t>
    </dgm:pt>
    <dgm:pt modelId="{4FACAAB0-1EB3-4F44-A167-02DB87D2A692}" type="parTrans" cxnId="{C46D7106-6EA3-4735-A975-231BE9BA0355}">
      <dgm:prSet/>
      <dgm:spPr/>
      <dgm:t>
        <a:bodyPr/>
        <a:lstStyle/>
        <a:p>
          <a:endParaRPr lang="es-EC" sz="2200"/>
        </a:p>
      </dgm:t>
    </dgm:pt>
    <dgm:pt modelId="{7681E75D-77F6-4F4A-8FDA-C78975D67B6D}" type="sibTrans" cxnId="{C46D7106-6EA3-4735-A975-231BE9BA0355}">
      <dgm:prSet/>
      <dgm:spPr/>
      <dgm:t>
        <a:bodyPr/>
        <a:lstStyle/>
        <a:p>
          <a:endParaRPr lang="es-EC" sz="2200"/>
        </a:p>
      </dgm:t>
    </dgm:pt>
    <dgm:pt modelId="{BAB76E15-29FF-4B55-A248-FB0AFCC7A5B4}">
      <dgm:prSet phldrT="[Texto]" custT="1"/>
      <dgm:spPr/>
      <dgm:t>
        <a:bodyPr/>
        <a:lstStyle/>
        <a:p>
          <a:r>
            <a:rPr lang="es-EC" sz="2200" dirty="0" smtClean="0"/>
            <a:t>1550 Km- Caminos básicos de Integración Territorial</a:t>
          </a:r>
          <a:endParaRPr lang="es-EC" sz="2200" dirty="0"/>
        </a:p>
      </dgm:t>
    </dgm:pt>
    <dgm:pt modelId="{48DD44FC-B531-419C-8A04-CCF824726813}" type="parTrans" cxnId="{B35F99C9-E6F8-4677-B941-067EB43B3513}">
      <dgm:prSet/>
      <dgm:spPr/>
      <dgm:t>
        <a:bodyPr/>
        <a:lstStyle/>
        <a:p>
          <a:endParaRPr lang="es-EC" sz="2200"/>
        </a:p>
      </dgm:t>
    </dgm:pt>
    <dgm:pt modelId="{79C2B0BE-3886-4942-9883-12B7157F60B6}" type="sibTrans" cxnId="{B35F99C9-E6F8-4677-B941-067EB43B3513}">
      <dgm:prSet/>
      <dgm:spPr/>
      <dgm:t>
        <a:bodyPr/>
        <a:lstStyle/>
        <a:p>
          <a:endParaRPr lang="es-EC" sz="2200"/>
        </a:p>
      </dgm:t>
    </dgm:pt>
    <dgm:pt modelId="{98366EFD-2379-4EC5-A726-82F6569AEA85}" type="pres">
      <dgm:prSet presAssocID="{8C2BF667-8F8E-41DC-8D31-DF8ADE17448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3030918-072D-4DA1-A6A2-4B640D9BE040}" type="pres">
      <dgm:prSet presAssocID="{8C2BF667-8F8E-41DC-8D31-DF8ADE174480}" presName="cycle" presStyleCnt="0"/>
      <dgm:spPr/>
    </dgm:pt>
    <dgm:pt modelId="{B1EAAF3D-8B5F-4141-A79E-479649EB988B}" type="pres">
      <dgm:prSet presAssocID="{F2D1C1DB-D9E5-488A-B9ED-BBD680C3F902}" presName="nodeFirstNode" presStyleLbl="node1" presStyleIdx="0" presStyleCnt="5" custScaleY="7350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AF27C5-3CBA-4AF4-831A-98FB58AB779A}" type="pres">
      <dgm:prSet presAssocID="{5DCD75AC-339D-4252-9078-ADC963D62FCA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F4FBA8B3-9B69-4811-A71E-41202C203BE8}" type="pres">
      <dgm:prSet presAssocID="{05892D93-F4BC-45EB-8FC5-F17397498D06}" presName="nodeFollowingNodes" presStyleLbl="node1" presStyleIdx="1" presStyleCnt="5" custRadScaleRad="124019" custRadScaleInc="71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EC6B5C-4A0D-4156-B1C7-13CE1D1D8687}" type="pres">
      <dgm:prSet presAssocID="{A3A49CA6-EF59-4F7F-B892-881959B1CE4B}" presName="nodeFollowingNodes" presStyleLbl="node1" presStyleIdx="2" presStyleCnt="5" custRadScaleRad="111840" custRadScaleInc="-1599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7FE0B3-3602-4239-9D91-9A1D863F9234}" type="pres">
      <dgm:prSet presAssocID="{D1B54ACB-EDFD-4EB6-BA1F-2D520396B722}" presName="nodeFollowingNodes" presStyleLbl="node1" presStyleIdx="3" presStyleCnt="5" custScaleX="115939" custScaleY="110749" custRadScaleRad="104477" custRadScaleInc="915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17100A-5224-43CE-8DC6-1B21E017523C}" type="pres">
      <dgm:prSet presAssocID="{BAB76E15-29FF-4B55-A248-FB0AFCC7A5B4}" presName="nodeFollowingNodes" presStyleLbl="node1" presStyleIdx="4" presStyleCnt="5" custScaleY="133574" custRadScaleRad="129188" custRadScaleInc="-81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88FB902-4D12-447B-B5F2-2C54E3E59451}" type="presOf" srcId="{F2D1C1DB-D9E5-488A-B9ED-BBD680C3F902}" destId="{B1EAAF3D-8B5F-4141-A79E-479649EB988B}" srcOrd="0" destOrd="0" presId="urn:microsoft.com/office/officeart/2005/8/layout/cycle3"/>
    <dgm:cxn modelId="{F4C2440E-834A-4F3F-A200-F2B01276FDA8}" type="presOf" srcId="{8C2BF667-8F8E-41DC-8D31-DF8ADE174480}" destId="{98366EFD-2379-4EC5-A726-82F6569AEA85}" srcOrd="0" destOrd="0" presId="urn:microsoft.com/office/officeart/2005/8/layout/cycle3"/>
    <dgm:cxn modelId="{7B503DCC-59C4-49E3-8F3C-5A80907FC685}" type="presOf" srcId="{5DCD75AC-339D-4252-9078-ADC963D62FCA}" destId="{5EAF27C5-3CBA-4AF4-831A-98FB58AB779A}" srcOrd="0" destOrd="0" presId="urn:microsoft.com/office/officeart/2005/8/layout/cycle3"/>
    <dgm:cxn modelId="{A22E0949-0D57-4DFE-940E-E3FBC4D7A1F3}" type="presOf" srcId="{D1B54ACB-EDFD-4EB6-BA1F-2D520396B722}" destId="{CA7FE0B3-3602-4239-9D91-9A1D863F9234}" srcOrd="0" destOrd="0" presId="urn:microsoft.com/office/officeart/2005/8/layout/cycle3"/>
    <dgm:cxn modelId="{84F2D891-5623-43AA-981D-3699C23F5250}" srcId="{8C2BF667-8F8E-41DC-8D31-DF8ADE174480}" destId="{F2D1C1DB-D9E5-488A-B9ED-BBD680C3F902}" srcOrd="0" destOrd="0" parTransId="{017BF4D6-3DA4-43FF-ABFB-5CB3BA797A63}" sibTransId="{5DCD75AC-339D-4252-9078-ADC963D62FCA}"/>
    <dgm:cxn modelId="{D8FBD1B3-9C7F-48F0-957B-166CC4F4DB9F}" srcId="{8C2BF667-8F8E-41DC-8D31-DF8ADE174480}" destId="{05892D93-F4BC-45EB-8FC5-F17397498D06}" srcOrd="1" destOrd="0" parTransId="{35C88012-685F-4E8F-9F10-CD0B415C75C1}" sibTransId="{1C2B69ED-9552-48A9-9946-16386A3E231B}"/>
    <dgm:cxn modelId="{99120F97-01A5-4944-9BE8-17C5462F2EBD}" type="presOf" srcId="{A3A49CA6-EF59-4F7F-B892-881959B1CE4B}" destId="{BAEC6B5C-4A0D-4156-B1C7-13CE1D1D8687}" srcOrd="0" destOrd="0" presId="urn:microsoft.com/office/officeart/2005/8/layout/cycle3"/>
    <dgm:cxn modelId="{C46D7106-6EA3-4735-A975-231BE9BA0355}" srcId="{8C2BF667-8F8E-41DC-8D31-DF8ADE174480}" destId="{D1B54ACB-EDFD-4EB6-BA1F-2D520396B722}" srcOrd="3" destOrd="0" parTransId="{4FACAAB0-1EB3-4F44-A167-02DB87D2A692}" sibTransId="{7681E75D-77F6-4F4A-8FDA-C78975D67B6D}"/>
    <dgm:cxn modelId="{A326A0B6-4713-4D13-80CE-CA698A98AE64}" type="presOf" srcId="{05892D93-F4BC-45EB-8FC5-F17397498D06}" destId="{F4FBA8B3-9B69-4811-A71E-41202C203BE8}" srcOrd="0" destOrd="0" presId="urn:microsoft.com/office/officeart/2005/8/layout/cycle3"/>
    <dgm:cxn modelId="{B35F99C9-E6F8-4677-B941-067EB43B3513}" srcId="{8C2BF667-8F8E-41DC-8D31-DF8ADE174480}" destId="{BAB76E15-29FF-4B55-A248-FB0AFCC7A5B4}" srcOrd="4" destOrd="0" parTransId="{48DD44FC-B531-419C-8A04-CCF824726813}" sibTransId="{79C2B0BE-3886-4942-9883-12B7157F60B6}"/>
    <dgm:cxn modelId="{F3F7627C-4391-4A1D-AA66-07856980AFF5}" type="presOf" srcId="{BAB76E15-29FF-4B55-A248-FB0AFCC7A5B4}" destId="{0C17100A-5224-43CE-8DC6-1B21E017523C}" srcOrd="0" destOrd="0" presId="urn:microsoft.com/office/officeart/2005/8/layout/cycle3"/>
    <dgm:cxn modelId="{F5C81149-AA3A-4D77-9182-40669F344901}" srcId="{8C2BF667-8F8E-41DC-8D31-DF8ADE174480}" destId="{A3A49CA6-EF59-4F7F-B892-881959B1CE4B}" srcOrd="2" destOrd="0" parTransId="{D0FCF516-734B-4E1E-9408-ADDD2C22B0CB}" sibTransId="{05D0F3BF-9B02-4536-805B-D09FD691DB5F}"/>
    <dgm:cxn modelId="{40104E16-BD50-456B-BF58-8037CC70E42F}" type="presParOf" srcId="{98366EFD-2379-4EC5-A726-82F6569AEA85}" destId="{E3030918-072D-4DA1-A6A2-4B640D9BE040}" srcOrd="0" destOrd="0" presId="urn:microsoft.com/office/officeart/2005/8/layout/cycle3"/>
    <dgm:cxn modelId="{17566DB9-117A-4C3B-9E4A-E42FABBA4EA7}" type="presParOf" srcId="{E3030918-072D-4DA1-A6A2-4B640D9BE040}" destId="{B1EAAF3D-8B5F-4141-A79E-479649EB988B}" srcOrd="0" destOrd="0" presId="urn:microsoft.com/office/officeart/2005/8/layout/cycle3"/>
    <dgm:cxn modelId="{CB9C7DAE-C295-42CB-BEBC-78AE4A90D6FD}" type="presParOf" srcId="{E3030918-072D-4DA1-A6A2-4B640D9BE040}" destId="{5EAF27C5-3CBA-4AF4-831A-98FB58AB779A}" srcOrd="1" destOrd="0" presId="urn:microsoft.com/office/officeart/2005/8/layout/cycle3"/>
    <dgm:cxn modelId="{1E2DCD41-A33A-4668-A6E4-2E9795BBFEF3}" type="presParOf" srcId="{E3030918-072D-4DA1-A6A2-4B640D9BE040}" destId="{F4FBA8B3-9B69-4811-A71E-41202C203BE8}" srcOrd="2" destOrd="0" presId="urn:microsoft.com/office/officeart/2005/8/layout/cycle3"/>
    <dgm:cxn modelId="{8FFBB3E4-6CA7-41EB-A8FB-F0834498710C}" type="presParOf" srcId="{E3030918-072D-4DA1-A6A2-4B640D9BE040}" destId="{BAEC6B5C-4A0D-4156-B1C7-13CE1D1D8687}" srcOrd="3" destOrd="0" presId="urn:microsoft.com/office/officeart/2005/8/layout/cycle3"/>
    <dgm:cxn modelId="{8A91C557-6CF8-4890-BD2F-3B1561268E88}" type="presParOf" srcId="{E3030918-072D-4DA1-A6A2-4B640D9BE040}" destId="{CA7FE0B3-3602-4239-9D91-9A1D863F9234}" srcOrd="4" destOrd="0" presId="urn:microsoft.com/office/officeart/2005/8/layout/cycle3"/>
    <dgm:cxn modelId="{8DA51DDE-CC08-4834-9F60-2A702D83C0BF}" type="presParOf" srcId="{E3030918-072D-4DA1-A6A2-4B640D9BE040}" destId="{0C17100A-5224-43CE-8DC6-1B21E017523C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43CB07-5367-44A6-8DB5-F6D77A7A0892}" type="doc">
      <dgm:prSet loTypeId="urn:microsoft.com/office/officeart/2005/8/layout/hierarchy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EF5CB50-AA7C-4DB6-A493-C63E4C53F56A}">
      <dgm:prSet phldrT="[Texto]" custT="1"/>
      <dgm:spPr>
        <a:solidFill>
          <a:srgbClr val="00B050"/>
        </a:solidFill>
      </dgm:spPr>
      <dgm:t>
        <a:bodyPr/>
        <a:lstStyle/>
        <a:p>
          <a:pPr algn="ctr"/>
          <a:r>
            <a:rPr lang="es-EC" sz="2200" dirty="0" smtClean="0"/>
            <a:t>Realizar una guía metodológica para el diseño y construcción de pavimentos, basándose en normativas aplicables, y en las experiencias de constructoras y consultoras para que sea aplicado a la realidad del Ecuador.</a:t>
          </a:r>
          <a:endParaRPr lang="es-EC" sz="2200" dirty="0"/>
        </a:p>
      </dgm:t>
    </dgm:pt>
    <dgm:pt modelId="{F88034D3-93B8-4D1A-9588-35CF857A4C34}" type="parTrans" cxnId="{55ABDD24-09DC-41D6-AA89-619DCF16A88C}">
      <dgm:prSet/>
      <dgm:spPr/>
      <dgm:t>
        <a:bodyPr/>
        <a:lstStyle/>
        <a:p>
          <a:pPr algn="ctr"/>
          <a:endParaRPr lang="es-EC" sz="2200"/>
        </a:p>
      </dgm:t>
    </dgm:pt>
    <dgm:pt modelId="{B48F044E-56AA-4613-A3B2-8234C6DAEEFB}" type="sibTrans" cxnId="{55ABDD24-09DC-41D6-AA89-619DCF16A88C}">
      <dgm:prSet/>
      <dgm:spPr/>
      <dgm:t>
        <a:bodyPr/>
        <a:lstStyle/>
        <a:p>
          <a:pPr algn="ctr"/>
          <a:endParaRPr lang="es-EC" sz="2200"/>
        </a:p>
      </dgm:t>
    </dgm:pt>
    <dgm:pt modelId="{3865CAB7-49A6-41BB-B506-FE051D4049B7}">
      <dgm:prSet phldrT="[Texto]" custT="1"/>
      <dgm:spPr>
        <a:solidFill>
          <a:schemeClr val="accent5"/>
        </a:solidFill>
      </dgm:spPr>
      <dgm:t>
        <a:bodyPr/>
        <a:lstStyle/>
        <a:p>
          <a:pPr algn="ctr"/>
          <a:r>
            <a:rPr lang="es-EC" sz="2200" dirty="0" smtClean="0"/>
            <a:t>Recopilar información referente a los materiales a usarse en el diseño de pavimentos que son de suma importancia para el perfecto funcionamiento del pavimento.</a:t>
          </a:r>
          <a:endParaRPr lang="es-EC" sz="2200" dirty="0"/>
        </a:p>
      </dgm:t>
    </dgm:pt>
    <dgm:pt modelId="{435A4FE9-8526-4F7A-8C2D-1E182672029F}" type="parTrans" cxnId="{4895BCA8-116D-4258-9192-D1BF4C99E674}">
      <dgm:prSet/>
      <dgm:spPr/>
      <dgm:t>
        <a:bodyPr/>
        <a:lstStyle/>
        <a:p>
          <a:pPr algn="ctr"/>
          <a:endParaRPr lang="es-EC" sz="2200"/>
        </a:p>
      </dgm:t>
    </dgm:pt>
    <dgm:pt modelId="{0201D6FA-DD29-4C7D-BE06-81A27EB54AC1}" type="sibTrans" cxnId="{4895BCA8-116D-4258-9192-D1BF4C99E674}">
      <dgm:prSet/>
      <dgm:spPr/>
      <dgm:t>
        <a:bodyPr/>
        <a:lstStyle/>
        <a:p>
          <a:pPr algn="ctr"/>
          <a:endParaRPr lang="es-EC" sz="2200"/>
        </a:p>
      </dgm:t>
    </dgm:pt>
    <dgm:pt modelId="{E05B5240-730A-4984-92FC-BA1F7B2F6870}">
      <dgm:prSet phldrT="[Texto]" custT="1"/>
      <dgm:spPr>
        <a:solidFill>
          <a:srgbClr val="FFC000"/>
        </a:solidFill>
      </dgm:spPr>
      <dgm:t>
        <a:bodyPr/>
        <a:lstStyle/>
        <a:p>
          <a:pPr algn="ctr"/>
          <a:r>
            <a:rPr lang="es-EC" sz="2200" dirty="0" smtClean="0">
              <a:solidFill>
                <a:srgbClr val="002060"/>
              </a:solidFill>
            </a:rPr>
            <a:t>Recopilar información acerca de generalidades de los pavimentos para tener claro los tipos, clasificación y las diversas capas que conforman la estructura del pavimento.</a:t>
          </a:r>
          <a:endParaRPr lang="es-EC" sz="2200" dirty="0">
            <a:solidFill>
              <a:srgbClr val="002060"/>
            </a:solidFill>
          </a:endParaRPr>
        </a:p>
      </dgm:t>
    </dgm:pt>
    <dgm:pt modelId="{1A5D8DE9-DA23-4E70-B390-B9A904C76E37}" type="parTrans" cxnId="{B6C6BECF-F3A9-46A1-8190-AD55E9175F64}">
      <dgm:prSet/>
      <dgm:spPr/>
      <dgm:t>
        <a:bodyPr/>
        <a:lstStyle/>
        <a:p>
          <a:pPr algn="ctr"/>
          <a:endParaRPr lang="es-EC" sz="2200"/>
        </a:p>
      </dgm:t>
    </dgm:pt>
    <dgm:pt modelId="{80A97C1D-85F1-4C04-825D-24953722FD5F}" type="sibTrans" cxnId="{B6C6BECF-F3A9-46A1-8190-AD55E9175F64}">
      <dgm:prSet/>
      <dgm:spPr/>
      <dgm:t>
        <a:bodyPr/>
        <a:lstStyle/>
        <a:p>
          <a:pPr algn="ctr"/>
          <a:endParaRPr lang="es-EC" sz="2200"/>
        </a:p>
      </dgm:t>
    </dgm:pt>
    <dgm:pt modelId="{06EBC12B-32C4-4B13-990C-EFA4DC683AE2}">
      <dgm:prSet phldrT="[Texto]" custT="1"/>
      <dgm:spPr>
        <a:solidFill>
          <a:srgbClr val="7030A0"/>
        </a:solidFill>
      </dgm:spPr>
      <dgm:t>
        <a:bodyPr/>
        <a:lstStyle/>
        <a:p>
          <a:pPr algn="ctr"/>
          <a:r>
            <a:rPr lang="es-EC" sz="2200" dirty="0" smtClean="0"/>
            <a:t>Estructurar los pasos de un proyecto ejecutivo desde la parte del diseño vial que influye para el diseño del pavimento hasta un diseño de drenajes.</a:t>
          </a:r>
          <a:endParaRPr lang="es-EC" sz="2200" dirty="0"/>
        </a:p>
      </dgm:t>
    </dgm:pt>
    <dgm:pt modelId="{FF2446E3-0C67-4A48-BDCB-0FEE912205B2}" type="parTrans" cxnId="{4ECF5FC4-C9BD-4446-A1B4-052B02557A0C}">
      <dgm:prSet/>
      <dgm:spPr/>
      <dgm:t>
        <a:bodyPr/>
        <a:lstStyle/>
        <a:p>
          <a:pPr algn="ctr"/>
          <a:endParaRPr lang="es-EC" sz="2200"/>
        </a:p>
      </dgm:t>
    </dgm:pt>
    <dgm:pt modelId="{D042A0D8-6D83-496E-A27C-1BCBCF73CEFD}" type="sibTrans" cxnId="{4ECF5FC4-C9BD-4446-A1B4-052B02557A0C}">
      <dgm:prSet/>
      <dgm:spPr/>
      <dgm:t>
        <a:bodyPr/>
        <a:lstStyle/>
        <a:p>
          <a:pPr algn="ctr"/>
          <a:endParaRPr lang="es-EC" sz="2200"/>
        </a:p>
      </dgm:t>
    </dgm:pt>
    <dgm:pt modelId="{637B8DAE-0A69-4DE7-9CA0-1B1E4BD690EC}" type="pres">
      <dgm:prSet presAssocID="{8C43CB07-5367-44A6-8DB5-F6D77A7A089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AF039052-BE32-4A58-A546-62DCD6BC8278}" type="pres">
      <dgm:prSet presAssocID="{9EF5CB50-AA7C-4DB6-A493-C63E4C53F56A}" presName="vertOne" presStyleCnt="0"/>
      <dgm:spPr/>
    </dgm:pt>
    <dgm:pt modelId="{60EED6BC-8F98-4EF8-93D0-B30431DEC9E7}" type="pres">
      <dgm:prSet presAssocID="{9EF5CB50-AA7C-4DB6-A493-C63E4C53F56A}" presName="txOne" presStyleLbl="node0" presStyleIdx="0" presStyleCnt="4" custScaleX="793594" custScaleY="30454" custLinFactX="253805" custLinFactNeighborX="300000" custLinFactNeighborY="-1514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10951E2-9308-4942-842B-AB7ED15831EB}" type="pres">
      <dgm:prSet presAssocID="{9EF5CB50-AA7C-4DB6-A493-C63E4C53F56A}" presName="horzOne" presStyleCnt="0"/>
      <dgm:spPr/>
    </dgm:pt>
    <dgm:pt modelId="{C7954A5A-B23A-4D42-9CDE-5AB899F1D8DF}" type="pres">
      <dgm:prSet presAssocID="{B48F044E-56AA-4613-A3B2-8234C6DAEEFB}" presName="sibSpaceOne" presStyleCnt="0"/>
      <dgm:spPr/>
    </dgm:pt>
    <dgm:pt modelId="{A5DC0D2E-5519-41AA-99DC-F9407F98B2E2}" type="pres">
      <dgm:prSet presAssocID="{3865CAB7-49A6-41BB-B506-FE051D4049B7}" presName="vertOne" presStyleCnt="0"/>
      <dgm:spPr/>
    </dgm:pt>
    <dgm:pt modelId="{8CA68A38-F4A0-4A1A-9D7B-632FC989FF8C}" type="pres">
      <dgm:prSet presAssocID="{3865CAB7-49A6-41BB-B506-FE051D4049B7}" presName="txOne" presStyleLbl="node0" presStyleIdx="1" presStyleCnt="4" custScaleX="335185" custScaleY="64608" custLinFactX="-127552" custLinFactNeighborX="-200000" custLinFactNeighborY="1662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5E95260-1644-4485-A586-455412F7C719}" type="pres">
      <dgm:prSet presAssocID="{3865CAB7-49A6-41BB-B506-FE051D4049B7}" presName="horzOne" presStyleCnt="0"/>
      <dgm:spPr/>
    </dgm:pt>
    <dgm:pt modelId="{C882E292-6A88-45DF-9FF0-815BAF235A71}" type="pres">
      <dgm:prSet presAssocID="{0201D6FA-DD29-4C7D-BE06-81A27EB54AC1}" presName="sibSpaceOne" presStyleCnt="0"/>
      <dgm:spPr/>
    </dgm:pt>
    <dgm:pt modelId="{1C18C1C8-A576-4651-B1C0-811AD7B57626}" type="pres">
      <dgm:prSet presAssocID="{E05B5240-730A-4984-92FC-BA1F7B2F6870}" presName="vertOne" presStyleCnt="0"/>
      <dgm:spPr/>
    </dgm:pt>
    <dgm:pt modelId="{957EB47C-F99B-44B1-9F88-6F3BA571FEE8}" type="pres">
      <dgm:prSet presAssocID="{E05B5240-730A-4984-92FC-BA1F7B2F6870}" presName="txOne" presStyleLbl="node0" presStyleIdx="2" presStyleCnt="4" custScaleX="304386" custScaleY="64088" custLinFactX="-145168" custLinFactNeighborX="-200000" custLinFactNeighborY="1682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6EE3349-6AFB-4A49-9B1E-AEF7BF047CBB}" type="pres">
      <dgm:prSet presAssocID="{E05B5240-730A-4984-92FC-BA1F7B2F6870}" presName="horzOne" presStyleCnt="0"/>
      <dgm:spPr/>
    </dgm:pt>
    <dgm:pt modelId="{D0BA8804-204D-4AB0-86F9-7A2BCA9D4927}" type="pres">
      <dgm:prSet presAssocID="{80A97C1D-85F1-4C04-825D-24953722FD5F}" presName="sibSpaceOne" presStyleCnt="0"/>
      <dgm:spPr/>
    </dgm:pt>
    <dgm:pt modelId="{215C8207-0569-4399-A38D-CF60AB39E300}" type="pres">
      <dgm:prSet presAssocID="{06EBC12B-32C4-4B13-990C-EFA4DC683AE2}" presName="vertOne" presStyleCnt="0"/>
      <dgm:spPr/>
    </dgm:pt>
    <dgm:pt modelId="{36AE7D9A-3C46-4905-88A4-333EC6884745}" type="pres">
      <dgm:prSet presAssocID="{06EBC12B-32C4-4B13-990C-EFA4DC683AE2}" presName="txOne" presStyleLbl="node0" presStyleIdx="3" presStyleCnt="4" custScaleX="306145" custScaleY="63907" custLinFactX="-156049" custLinFactNeighborX="-200000" custLinFactNeighborY="1664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C3D4287-4D35-4C4F-B1C2-22C1A05D1AD3}" type="pres">
      <dgm:prSet presAssocID="{06EBC12B-32C4-4B13-990C-EFA4DC683AE2}" presName="horzOne" presStyleCnt="0"/>
      <dgm:spPr/>
    </dgm:pt>
  </dgm:ptLst>
  <dgm:cxnLst>
    <dgm:cxn modelId="{43CDD63A-45E1-4E1C-A96B-BB0A901E4BCA}" type="presOf" srcId="{3865CAB7-49A6-41BB-B506-FE051D4049B7}" destId="{8CA68A38-F4A0-4A1A-9D7B-632FC989FF8C}" srcOrd="0" destOrd="0" presId="urn:microsoft.com/office/officeart/2005/8/layout/hierarchy4"/>
    <dgm:cxn modelId="{66F5E3A4-3FBF-4518-B417-BECB177B147E}" type="presOf" srcId="{8C43CB07-5367-44A6-8DB5-F6D77A7A0892}" destId="{637B8DAE-0A69-4DE7-9CA0-1B1E4BD690EC}" srcOrd="0" destOrd="0" presId="urn:microsoft.com/office/officeart/2005/8/layout/hierarchy4"/>
    <dgm:cxn modelId="{0AFD289B-5FAB-42C2-880E-1F56AC6E5BCF}" type="presOf" srcId="{E05B5240-730A-4984-92FC-BA1F7B2F6870}" destId="{957EB47C-F99B-44B1-9F88-6F3BA571FEE8}" srcOrd="0" destOrd="0" presId="urn:microsoft.com/office/officeart/2005/8/layout/hierarchy4"/>
    <dgm:cxn modelId="{B6C6BECF-F3A9-46A1-8190-AD55E9175F64}" srcId="{8C43CB07-5367-44A6-8DB5-F6D77A7A0892}" destId="{E05B5240-730A-4984-92FC-BA1F7B2F6870}" srcOrd="2" destOrd="0" parTransId="{1A5D8DE9-DA23-4E70-B390-B9A904C76E37}" sibTransId="{80A97C1D-85F1-4C04-825D-24953722FD5F}"/>
    <dgm:cxn modelId="{3D4C1320-5EB7-4B1D-974C-9C214A788A9D}" type="presOf" srcId="{9EF5CB50-AA7C-4DB6-A493-C63E4C53F56A}" destId="{60EED6BC-8F98-4EF8-93D0-B30431DEC9E7}" srcOrd="0" destOrd="0" presId="urn:microsoft.com/office/officeart/2005/8/layout/hierarchy4"/>
    <dgm:cxn modelId="{BF45A76B-DC1F-4E82-B9F5-6A5D0B96D4DE}" type="presOf" srcId="{06EBC12B-32C4-4B13-990C-EFA4DC683AE2}" destId="{36AE7D9A-3C46-4905-88A4-333EC6884745}" srcOrd="0" destOrd="0" presId="urn:microsoft.com/office/officeart/2005/8/layout/hierarchy4"/>
    <dgm:cxn modelId="{4895BCA8-116D-4258-9192-D1BF4C99E674}" srcId="{8C43CB07-5367-44A6-8DB5-F6D77A7A0892}" destId="{3865CAB7-49A6-41BB-B506-FE051D4049B7}" srcOrd="1" destOrd="0" parTransId="{435A4FE9-8526-4F7A-8C2D-1E182672029F}" sibTransId="{0201D6FA-DD29-4C7D-BE06-81A27EB54AC1}"/>
    <dgm:cxn modelId="{55ABDD24-09DC-41D6-AA89-619DCF16A88C}" srcId="{8C43CB07-5367-44A6-8DB5-F6D77A7A0892}" destId="{9EF5CB50-AA7C-4DB6-A493-C63E4C53F56A}" srcOrd="0" destOrd="0" parTransId="{F88034D3-93B8-4D1A-9588-35CF857A4C34}" sibTransId="{B48F044E-56AA-4613-A3B2-8234C6DAEEFB}"/>
    <dgm:cxn modelId="{4ECF5FC4-C9BD-4446-A1B4-052B02557A0C}" srcId="{8C43CB07-5367-44A6-8DB5-F6D77A7A0892}" destId="{06EBC12B-32C4-4B13-990C-EFA4DC683AE2}" srcOrd="3" destOrd="0" parTransId="{FF2446E3-0C67-4A48-BDCB-0FEE912205B2}" sibTransId="{D042A0D8-6D83-496E-A27C-1BCBCF73CEFD}"/>
    <dgm:cxn modelId="{24DF8783-13B7-42F9-9A52-D5EBCCC9F8D6}" type="presParOf" srcId="{637B8DAE-0A69-4DE7-9CA0-1B1E4BD690EC}" destId="{AF039052-BE32-4A58-A546-62DCD6BC8278}" srcOrd="0" destOrd="0" presId="urn:microsoft.com/office/officeart/2005/8/layout/hierarchy4"/>
    <dgm:cxn modelId="{FA648C4F-E159-44E0-83FB-017C13118F01}" type="presParOf" srcId="{AF039052-BE32-4A58-A546-62DCD6BC8278}" destId="{60EED6BC-8F98-4EF8-93D0-B30431DEC9E7}" srcOrd="0" destOrd="0" presId="urn:microsoft.com/office/officeart/2005/8/layout/hierarchy4"/>
    <dgm:cxn modelId="{EE89196E-6817-4D71-ADD6-F5A00F8CD733}" type="presParOf" srcId="{AF039052-BE32-4A58-A546-62DCD6BC8278}" destId="{E10951E2-9308-4942-842B-AB7ED15831EB}" srcOrd="1" destOrd="0" presId="urn:microsoft.com/office/officeart/2005/8/layout/hierarchy4"/>
    <dgm:cxn modelId="{5A5CB90B-F846-4172-BE90-A1E031974CFD}" type="presParOf" srcId="{637B8DAE-0A69-4DE7-9CA0-1B1E4BD690EC}" destId="{C7954A5A-B23A-4D42-9CDE-5AB899F1D8DF}" srcOrd="1" destOrd="0" presId="urn:microsoft.com/office/officeart/2005/8/layout/hierarchy4"/>
    <dgm:cxn modelId="{0FA8D736-55FE-467E-8955-07612A7E5DFA}" type="presParOf" srcId="{637B8DAE-0A69-4DE7-9CA0-1B1E4BD690EC}" destId="{A5DC0D2E-5519-41AA-99DC-F9407F98B2E2}" srcOrd="2" destOrd="0" presId="urn:microsoft.com/office/officeart/2005/8/layout/hierarchy4"/>
    <dgm:cxn modelId="{7538C4D6-C5BB-46B1-A1D9-9A816A85D158}" type="presParOf" srcId="{A5DC0D2E-5519-41AA-99DC-F9407F98B2E2}" destId="{8CA68A38-F4A0-4A1A-9D7B-632FC989FF8C}" srcOrd="0" destOrd="0" presId="urn:microsoft.com/office/officeart/2005/8/layout/hierarchy4"/>
    <dgm:cxn modelId="{A4F2DAC0-EC59-4592-BC3C-402E0BCF6C7F}" type="presParOf" srcId="{A5DC0D2E-5519-41AA-99DC-F9407F98B2E2}" destId="{05E95260-1644-4485-A586-455412F7C719}" srcOrd="1" destOrd="0" presId="urn:microsoft.com/office/officeart/2005/8/layout/hierarchy4"/>
    <dgm:cxn modelId="{88A8A34F-FB33-44B7-9624-B94FC7E63990}" type="presParOf" srcId="{637B8DAE-0A69-4DE7-9CA0-1B1E4BD690EC}" destId="{C882E292-6A88-45DF-9FF0-815BAF235A71}" srcOrd="3" destOrd="0" presId="urn:microsoft.com/office/officeart/2005/8/layout/hierarchy4"/>
    <dgm:cxn modelId="{CF1988C2-72BA-4D55-B579-0BBF9702B49D}" type="presParOf" srcId="{637B8DAE-0A69-4DE7-9CA0-1B1E4BD690EC}" destId="{1C18C1C8-A576-4651-B1C0-811AD7B57626}" srcOrd="4" destOrd="0" presId="urn:microsoft.com/office/officeart/2005/8/layout/hierarchy4"/>
    <dgm:cxn modelId="{C442D794-BC71-4D83-84C4-620AFE8293FB}" type="presParOf" srcId="{1C18C1C8-A576-4651-B1C0-811AD7B57626}" destId="{957EB47C-F99B-44B1-9F88-6F3BA571FEE8}" srcOrd="0" destOrd="0" presId="urn:microsoft.com/office/officeart/2005/8/layout/hierarchy4"/>
    <dgm:cxn modelId="{829149F4-E933-4C19-B13E-827B2439E923}" type="presParOf" srcId="{1C18C1C8-A576-4651-B1C0-811AD7B57626}" destId="{D6EE3349-6AFB-4A49-9B1E-AEF7BF047CBB}" srcOrd="1" destOrd="0" presId="urn:microsoft.com/office/officeart/2005/8/layout/hierarchy4"/>
    <dgm:cxn modelId="{DD340082-8866-4CEB-B222-AB3D570BEB59}" type="presParOf" srcId="{637B8DAE-0A69-4DE7-9CA0-1B1E4BD690EC}" destId="{D0BA8804-204D-4AB0-86F9-7A2BCA9D4927}" srcOrd="5" destOrd="0" presId="urn:microsoft.com/office/officeart/2005/8/layout/hierarchy4"/>
    <dgm:cxn modelId="{7FF3E12B-25CC-4121-A695-08BF147AEA0D}" type="presParOf" srcId="{637B8DAE-0A69-4DE7-9CA0-1B1E4BD690EC}" destId="{215C8207-0569-4399-A38D-CF60AB39E300}" srcOrd="6" destOrd="0" presId="urn:microsoft.com/office/officeart/2005/8/layout/hierarchy4"/>
    <dgm:cxn modelId="{E650043F-2686-44BD-8FDC-27659B153522}" type="presParOf" srcId="{215C8207-0569-4399-A38D-CF60AB39E300}" destId="{36AE7D9A-3C46-4905-88A4-333EC6884745}" srcOrd="0" destOrd="0" presId="urn:microsoft.com/office/officeart/2005/8/layout/hierarchy4"/>
    <dgm:cxn modelId="{194AA7B6-E2AE-45D5-89DA-CBE78E0C35FA}" type="presParOf" srcId="{215C8207-0569-4399-A38D-CF60AB39E300}" destId="{2C3D4287-4D35-4C4F-B1C2-22C1A05D1AD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F27C5-3CBA-4AF4-831A-98FB58AB779A}">
      <dsp:nvSpPr>
        <dsp:cNvPr id="0" name=""/>
        <dsp:cNvSpPr/>
      </dsp:nvSpPr>
      <dsp:spPr>
        <a:xfrm>
          <a:off x="1241840" y="-128583"/>
          <a:ext cx="4712472" cy="4712472"/>
        </a:xfrm>
        <a:prstGeom prst="circularArrow">
          <a:avLst>
            <a:gd name="adj1" fmla="val 5544"/>
            <a:gd name="adj2" fmla="val 330680"/>
            <a:gd name="adj3" fmla="val 13787037"/>
            <a:gd name="adj4" fmla="val 17379205"/>
            <a:gd name="adj5" fmla="val 5757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1EAAF3D-8B5F-4141-A79E-479649EB988B}">
      <dsp:nvSpPr>
        <dsp:cNvPr id="0" name=""/>
        <dsp:cNvSpPr/>
      </dsp:nvSpPr>
      <dsp:spPr>
        <a:xfrm>
          <a:off x="2500030" y="45814"/>
          <a:ext cx="2196091" cy="80712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2300 Km – Red Interurbana</a:t>
          </a:r>
          <a:endParaRPr lang="es-EC" sz="2200" kern="1200" dirty="0"/>
        </a:p>
      </dsp:txBody>
      <dsp:txXfrm>
        <a:off x="2539431" y="85215"/>
        <a:ext cx="2117289" cy="728327"/>
      </dsp:txXfrm>
    </dsp:sp>
    <dsp:sp modelId="{F4FBA8B3-9B69-4811-A71E-41202C203BE8}">
      <dsp:nvSpPr>
        <dsp:cNvPr id="0" name=""/>
        <dsp:cNvSpPr/>
      </dsp:nvSpPr>
      <dsp:spPr>
        <a:xfrm>
          <a:off x="4921198" y="1318898"/>
          <a:ext cx="2196091" cy="1098045"/>
        </a:xfrm>
        <a:prstGeom prst="roundRect">
          <a:avLst/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550 Km- Red Urbana y Periurbana</a:t>
          </a:r>
          <a:endParaRPr lang="es-EC" sz="2200" kern="1200" dirty="0"/>
        </a:p>
      </dsp:txBody>
      <dsp:txXfrm>
        <a:off x="4974800" y="1372500"/>
        <a:ext cx="2088887" cy="990841"/>
      </dsp:txXfrm>
    </dsp:sp>
    <dsp:sp modelId="{BAEC6B5C-4A0D-4156-B1C7-13CE1D1D8687}">
      <dsp:nvSpPr>
        <dsp:cNvPr id="0" name=""/>
        <dsp:cNvSpPr/>
      </dsp:nvSpPr>
      <dsp:spPr>
        <a:xfrm>
          <a:off x="4105705" y="3482562"/>
          <a:ext cx="2196091" cy="1098045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6000 Km- Red de Mediana capacidad</a:t>
          </a:r>
          <a:endParaRPr lang="es-EC" sz="2200" kern="1200" dirty="0"/>
        </a:p>
      </dsp:txBody>
      <dsp:txXfrm>
        <a:off x="4159307" y="3536164"/>
        <a:ext cx="2088887" cy="990841"/>
      </dsp:txXfrm>
    </dsp:sp>
    <dsp:sp modelId="{CA7FE0B3-3602-4239-9D91-9A1D863F9234}">
      <dsp:nvSpPr>
        <dsp:cNvPr id="0" name=""/>
        <dsp:cNvSpPr/>
      </dsp:nvSpPr>
      <dsp:spPr>
        <a:xfrm>
          <a:off x="933983" y="3423551"/>
          <a:ext cx="2546126" cy="1216074"/>
        </a:xfrm>
        <a:prstGeom prst="roundRect">
          <a:avLst/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3100 Km- Colectores regionales complementarios</a:t>
          </a:r>
          <a:endParaRPr lang="es-EC" sz="2200" kern="1200" dirty="0"/>
        </a:p>
      </dsp:txBody>
      <dsp:txXfrm>
        <a:off x="993347" y="3482915"/>
        <a:ext cx="2427398" cy="1097346"/>
      </dsp:txXfrm>
    </dsp:sp>
    <dsp:sp modelId="{0C17100A-5224-43CE-8DC6-1B21E017523C}">
      <dsp:nvSpPr>
        <dsp:cNvPr id="0" name=""/>
        <dsp:cNvSpPr/>
      </dsp:nvSpPr>
      <dsp:spPr>
        <a:xfrm>
          <a:off x="0" y="1135982"/>
          <a:ext cx="2196091" cy="1466703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1550 Km- Caminos básicos de Integración Territorial</a:t>
          </a:r>
          <a:endParaRPr lang="es-EC" sz="2200" kern="1200" dirty="0"/>
        </a:p>
      </dsp:txBody>
      <dsp:txXfrm>
        <a:off x="71599" y="1207581"/>
        <a:ext cx="2052893" cy="13235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ED6BC-8F98-4EF8-93D0-B30431DEC9E7}">
      <dsp:nvSpPr>
        <dsp:cNvPr id="0" name=""/>
        <dsp:cNvSpPr/>
      </dsp:nvSpPr>
      <dsp:spPr>
        <a:xfrm>
          <a:off x="4609285" y="129114"/>
          <a:ext cx="6599725" cy="1538361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Realizar una guía metodológica para el diseño y construcción de pavimentos, basándose en normativas aplicables, y en las experiencias de constructoras y consultoras para que sea aplicado a la realidad del Ecuador.</a:t>
          </a:r>
          <a:endParaRPr lang="es-EC" sz="2200" kern="1200" dirty="0"/>
        </a:p>
      </dsp:txBody>
      <dsp:txXfrm>
        <a:off x="4654342" y="174171"/>
        <a:ext cx="6509611" cy="1448247"/>
      </dsp:txXfrm>
    </dsp:sp>
    <dsp:sp modelId="{8CA68A38-F4A0-4A1A-9D7B-632FC989FF8C}">
      <dsp:nvSpPr>
        <dsp:cNvPr id="0" name=""/>
        <dsp:cNvSpPr/>
      </dsp:nvSpPr>
      <dsp:spPr>
        <a:xfrm>
          <a:off x="4019139" y="1733548"/>
          <a:ext cx="2787481" cy="3263625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Recopilar información referente a los materiales a usarse en el diseño de pavimentos que son de suma importancia para el perfecto funcionamiento del pavimento.</a:t>
          </a:r>
          <a:endParaRPr lang="es-EC" sz="2200" kern="1200" dirty="0"/>
        </a:p>
      </dsp:txBody>
      <dsp:txXfrm>
        <a:off x="4100782" y="1815191"/>
        <a:ext cx="2624195" cy="3100339"/>
      </dsp:txXfrm>
    </dsp:sp>
    <dsp:sp modelId="{957EB47C-F99B-44B1-9F88-6F3BA571FEE8}">
      <dsp:nvSpPr>
        <dsp:cNvPr id="0" name=""/>
        <dsp:cNvSpPr/>
      </dsp:nvSpPr>
      <dsp:spPr>
        <a:xfrm>
          <a:off x="6799835" y="1744004"/>
          <a:ext cx="2531349" cy="3237357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rgbClr val="002060"/>
              </a:solidFill>
            </a:rPr>
            <a:t>Recopilar información acerca de generalidades de los pavimentos para tener claro los tipos, clasificación y las diversas capas que conforman la estructura del pavimento.</a:t>
          </a:r>
          <a:endParaRPr lang="es-EC" sz="2200" kern="1200" dirty="0">
            <a:solidFill>
              <a:srgbClr val="002060"/>
            </a:solidFill>
          </a:endParaRPr>
        </a:p>
      </dsp:txBody>
      <dsp:txXfrm>
        <a:off x="6873976" y="1818145"/>
        <a:ext cx="2383067" cy="3089075"/>
      </dsp:txXfrm>
    </dsp:sp>
    <dsp:sp modelId="{36AE7D9A-3C46-4905-88A4-333EC6884745}">
      <dsp:nvSpPr>
        <dsp:cNvPr id="0" name=""/>
        <dsp:cNvSpPr/>
      </dsp:nvSpPr>
      <dsp:spPr>
        <a:xfrm>
          <a:off x="9380408" y="1734861"/>
          <a:ext cx="2545977" cy="3228214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Estructurar los pasos de un proyecto ejecutivo desde la parte del diseño vial que influye para el diseño del pavimento hasta un diseño de drenajes.</a:t>
          </a:r>
          <a:endParaRPr lang="es-EC" sz="2200" kern="1200" dirty="0"/>
        </a:p>
      </dsp:txBody>
      <dsp:txXfrm>
        <a:off x="9454977" y="1809430"/>
        <a:ext cx="2396839" cy="3079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1F748-896E-4201-99ED-9AFF5B26C1D6}" type="datetimeFigureOut">
              <a:rPr lang="es-EC" smtClean="0"/>
              <a:t>13/06/2016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DAAE8-FA85-4EB2-B075-58A3D69C74A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51417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DAAE8-FA85-4EB2-B075-58A3D69C74AA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65903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272C-DA18-4076-89C4-16B1384FFB0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40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272C-DA18-4076-89C4-16B1384FFB0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99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272C-DA18-4076-89C4-16B1384FFB0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1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272C-DA18-4076-89C4-16B1384FFB0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57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272C-DA18-4076-89C4-16B1384FFB0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74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272C-DA18-4076-89C4-16B1384FFB0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90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272C-DA18-4076-89C4-16B1384FFB0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31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272C-DA18-4076-89C4-16B1384FFB0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64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272C-DA18-4076-89C4-16B1384FFB0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85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272C-DA18-4076-89C4-16B1384FFB0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56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272C-DA18-4076-89C4-16B1384FFB0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931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272C-DA18-4076-89C4-16B1384FFB0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067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272C-DA18-4076-89C4-16B1384FFB0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370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272C-DA18-4076-89C4-16B1384FFB0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669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272C-DA18-4076-89C4-16B1384FFB0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532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272C-DA18-4076-89C4-16B1384FFB0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103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272C-DA18-4076-89C4-16B1384FFB0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272C-DA18-4076-89C4-16B1384FFB0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1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272C-DA18-4076-89C4-16B1384FFB0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08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272C-DA18-4076-89C4-16B1384FFB0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68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272C-DA18-4076-89C4-16B1384FFB0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33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272C-DA18-4076-89C4-16B1384FFB0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63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272C-DA18-4076-89C4-16B1384FFB0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32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272C-DA18-4076-89C4-16B1384FFB0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11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901F-4F10-4882-A7FE-C51F9E82D9A8}" type="datetimeFigureOut">
              <a:rPr lang="es-EC" smtClean="0"/>
              <a:t>13/06/2016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C180-6570-4838-B32A-4F8DC02019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57712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901F-4F10-4882-A7FE-C51F9E82D9A8}" type="datetimeFigureOut">
              <a:rPr lang="es-EC" smtClean="0"/>
              <a:t>13/06/2016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C180-6570-4838-B32A-4F8DC02019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2096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901F-4F10-4882-A7FE-C51F9E82D9A8}" type="datetimeFigureOut">
              <a:rPr lang="es-EC" smtClean="0"/>
              <a:t>13/06/2016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C180-6570-4838-B32A-4F8DC02019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23885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 userDrawn="1"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1400">
              <a:latin typeface="Calibri" pitchFamily="34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s-ES" sz="1400">
              <a:latin typeface="Calibri" pitchFamily="34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1400">
              <a:latin typeface="Calibri" pitchFamily="34" charset="0"/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s-ES" sz="1400">
              <a:latin typeface="Calibri" pitchFamily="34" charset="0"/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C" sz="1800">
              <a:latin typeface="Calibri" pitchFamily="34" charset="0"/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520561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901F-4F10-4882-A7FE-C51F9E82D9A8}" type="datetimeFigureOut">
              <a:rPr lang="es-EC" smtClean="0"/>
              <a:t>13/06/2016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C180-6570-4838-B32A-4F8DC02019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726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901F-4F10-4882-A7FE-C51F9E82D9A8}" type="datetimeFigureOut">
              <a:rPr lang="es-EC" smtClean="0"/>
              <a:t>13/06/2016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C180-6570-4838-B32A-4F8DC02019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8765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901F-4F10-4882-A7FE-C51F9E82D9A8}" type="datetimeFigureOut">
              <a:rPr lang="es-EC" smtClean="0"/>
              <a:t>13/06/2016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C180-6570-4838-B32A-4F8DC02019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4059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901F-4F10-4882-A7FE-C51F9E82D9A8}" type="datetimeFigureOut">
              <a:rPr lang="es-EC" smtClean="0"/>
              <a:t>13/06/2016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C180-6570-4838-B32A-4F8DC02019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93704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901F-4F10-4882-A7FE-C51F9E82D9A8}" type="datetimeFigureOut">
              <a:rPr lang="es-EC" smtClean="0"/>
              <a:t>13/06/2016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C180-6570-4838-B32A-4F8DC02019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3368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901F-4F10-4882-A7FE-C51F9E82D9A8}" type="datetimeFigureOut">
              <a:rPr lang="es-EC" smtClean="0"/>
              <a:t>13/06/2016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C180-6570-4838-B32A-4F8DC02019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7150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901F-4F10-4882-A7FE-C51F9E82D9A8}" type="datetimeFigureOut">
              <a:rPr lang="es-EC" smtClean="0"/>
              <a:t>13/06/2016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C180-6570-4838-B32A-4F8DC02019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5639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901F-4F10-4882-A7FE-C51F9E82D9A8}" type="datetimeFigureOut">
              <a:rPr lang="es-EC" smtClean="0"/>
              <a:t>13/06/2016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C180-6570-4838-B32A-4F8DC02019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21598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48000">
              <a:schemeClr val="bg1"/>
            </a:gs>
            <a:gs pos="100000">
              <a:schemeClr val="accent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7901F-4F10-4882-A7FE-C51F9E82D9A8}" type="datetimeFigureOut">
              <a:rPr lang="es-EC" smtClean="0"/>
              <a:t>13/06/2016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CC180-6570-4838-B32A-4F8DC02019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0008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6.png"/><Relationship Id="rId7" Type="http://schemas.openxmlformats.org/officeDocument/2006/relationships/slide" Target="slide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6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slide" Target="slide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slide" Target="slide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6.png"/><Relationship Id="rId7" Type="http://schemas.openxmlformats.org/officeDocument/2006/relationships/slide" Target="slide2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24.xml"/><Relationship Id="rId5" Type="http://schemas.microsoft.com/office/2007/relationships/hdphoto" Target="../media/hdphoto1.wdp"/><Relationship Id="rId10" Type="http://schemas.openxmlformats.org/officeDocument/2006/relationships/slide" Target="slide23.xml"/><Relationship Id="rId4" Type="http://schemas.openxmlformats.org/officeDocument/2006/relationships/image" Target="../media/image4.png"/><Relationship Id="rId9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6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6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6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slide" Target="slide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slide" Target="slide1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6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5" Type="http://schemas.microsoft.com/office/2007/relationships/hdphoto" Target="../media/hdphoto1.wdp"/><Relationship Id="rId10" Type="http://schemas.openxmlformats.org/officeDocument/2006/relationships/diagramColors" Target="../diagrams/colors1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6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diagramDrawing" Target="../diagrams/drawing2.xml"/><Relationship Id="rId5" Type="http://schemas.microsoft.com/office/2007/relationships/hdphoto" Target="../media/hdphoto1.wdp"/><Relationship Id="rId10" Type="http://schemas.openxmlformats.org/officeDocument/2006/relationships/diagramColors" Target="../diagrams/colors2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6.png"/><Relationship Id="rId7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openxmlformats.org/officeDocument/2006/relationships/slide" Target="slide12.xml"/><Relationship Id="rId4" Type="http://schemas.openxmlformats.org/officeDocument/2006/relationships/image" Target="../media/image4.png"/><Relationship Id="rId9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6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slide" Target="slide9.xml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85727" y="978116"/>
            <a:ext cx="832753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500" b="1" cap="none" spc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DEPARTAMENTO DE CIENCIAS DE LA TIERRA</a:t>
            </a:r>
          </a:p>
          <a:p>
            <a:pPr algn="ctr"/>
            <a:r>
              <a:rPr lang="es-ES" sz="3500" b="1" cap="none" spc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Y LA CONSTRUCCIÓN</a:t>
            </a:r>
            <a:endParaRPr lang="es-ES" sz="3500" b="1" cap="none" spc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974205" y="2294860"/>
            <a:ext cx="53912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200" b="1" cap="none" spc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CARRERA DE INGENIERÍA CIVIL</a:t>
            </a:r>
            <a:endParaRPr lang="es-ES" sz="3200" b="1" cap="none" spc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469" b="86458" l="21191" r="830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79528" r="28392" b="12766"/>
          <a:stretch/>
        </p:blipFill>
        <p:spPr bwMode="auto">
          <a:xfrm>
            <a:off x="4588042" y="74131"/>
            <a:ext cx="7603958" cy="5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2789355" y="4608664"/>
            <a:ext cx="779303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200" b="1" cap="none" spc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PROYECTO DE TITULACIÓN PREVIO A LA</a:t>
            </a:r>
          </a:p>
          <a:p>
            <a:pPr algn="ctr"/>
            <a:r>
              <a:rPr lang="es-ES" sz="3200" b="1" cap="none" spc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OBTENCIÓN DEL TÍTULO DE INGENIERO CIVIL</a:t>
            </a:r>
            <a:endParaRPr lang="es-ES" sz="3200" b="1" cap="none" spc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9" name="Imagen 8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45" y="2994744"/>
            <a:ext cx="1640650" cy="156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3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6"/>
            <a:ext cx="1219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469" b="86458" l="21191" r="830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79528" r="28392" b="12766"/>
          <a:stretch/>
        </p:blipFill>
        <p:spPr bwMode="auto">
          <a:xfrm>
            <a:off x="0" y="123074"/>
            <a:ext cx="12192001" cy="5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8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" cy="802105"/>
          </a:xfrm>
          <a:prstGeom prst="rect">
            <a:avLst/>
          </a:prstGeom>
        </p:spPr>
      </p:pic>
      <p:pic>
        <p:nvPicPr>
          <p:cNvPr id="9" name="Picture 4" descr="http://i.imgur.com/uzvdj6P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6244"/>
            <a:ext cx="1943100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9"/>
          <a:srcRect b="2640"/>
          <a:stretch/>
        </p:blipFill>
        <p:spPr>
          <a:xfrm>
            <a:off x="2086313" y="401052"/>
            <a:ext cx="8933775" cy="575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6"/>
            <a:ext cx="1219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469" b="86458" l="21191" r="830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79528" r="28392" b="12766"/>
          <a:stretch/>
        </p:blipFill>
        <p:spPr bwMode="auto">
          <a:xfrm>
            <a:off x="0" y="123074"/>
            <a:ext cx="12192001" cy="5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8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" cy="802105"/>
          </a:xfrm>
          <a:prstGeom prst="rect">
            <a:avLst/>
          </a:prstGeom>
        </p:spPr>
      </p:pic>
      <p:pic>
        <p:nvPicPr>
          <p:cNvPr id="9" name="Picture 4" descr="http://i.imgur.com/uzvdj6P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6244"/>
            <a:ext cx="1943100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9"/>
          <a:srcRect b="3256"/>
          <a:stretch/>
        </p:blipFill>
        <p:spPr>
          <a:xfrm>
            <a:off x="2467678" y="561450"/>
            <a:ext cx="8171044" cy="574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1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6"/>
            <a:ext cx="1219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469" b="86458" l="21191" r="830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79528" r="28392" b="12766"/>
          <a:stretch/>
        </p:blipFill>
        <p:spPr bwMode="auto">
          <a:xfrm>
            <a:off x="0" y="123074"/>
            <a:ext cx="12192001" cy="5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8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" cy="802105"/>
          </a:xfrm>
          <a:prstGeom prst="rect">
            <a:avLst/>
          </a:prstGeom>
        </p:spPr>
      </p:pic>
      <p:pic>
        <p:nvPicPr>
          <p:cNvPr id="9" name="Picture 4" descr="http://i.imgur.com/uzvdj6P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6244"/>
            <a:ext cx="1943100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9"/>
          <a:srcRect b="5829"/>
          <a:stretch/>
        </p:blipFill>
        <p:spPr>
          <a:xfrm>
            <a:off x="2549212" y="497729"/>
            <a:ext cx="7093575" cy="580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4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6"/>
            <a:ext cx="1219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617947" y="827381"/>
            <a:ext cx="9888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GENERALIDADES DE PAVIMENTOS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469" b="86458" l="21191" r="830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79528" r="28392" b="12766"/>
          <a:stretch/>
        </p:blipFill>
        <p:spPr bwMode="auto">
          <a:xfrm>
            <a:off x="0" y="123074"/>
            <a:ext cx="12192001" cy="5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8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" cy="802105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633196" y="2637016"/>
            <a:ext cx="79430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>
                  <a:solidFill>
                    <a:schemeClr val="accent2"/>
                  </a:solidFill>
                </a:ln>
                <a:solidFill>
                  <a:srgbClr val="009900"/>
                </a:solidFill>
                <a:effectLst/>
              </a:rPr>
              <a:t>CLASIFICACIÓN DE LOS PAVIMENTOS</a:t>
            </a:r>
            <a:endParaRPr lang="es-ES" sz="4000" b="1" cap="none" spc="0" dirty="0">
              <a:ln>
                <a:solidFill>
                  <a:schemeClr val="accent2"/>
                </a:solidFill>
              </a:ln>
              <a:solidFill>
                <a:srgbClr val="009900"/>
              </a:solidFill>
              <a:effectLst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33196" y="3344902"/>
            <a:ext cx="100573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>
                  <a:solidFill>
                    <a:srgbClr val="7030A0"/>
                  </a:solidFill>
                </a:ln>
                <a:solidFill>
                  <a:srgbClr val="FF0066"/>
                </a:solidFill>
                <a:effectLst/>
              </a:rPr>
              <a:t>BASES Y SUB-BASES FLEXIBLES Y SEMI-RÍGIDAS</a:t>
            </a:r>
            <a:endParaRPr lang="es-ES" sz="4000" b="1" cap="none" spc="0" dirty="0">
              <a:ln>
                <a:solidFill>
                  <a:srgbClr val="7030A0"/>
                </a:solidFill>
              </a:ln>
              <a:solidFill>
                <a:srgbClr val="FF0066"/>
              </a:solidFill>
              <a:effectLst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33196" y="4052788"/>
            <a:ext cx="62151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>
                  <a:solidFill>
                    <a:schemeClr val="accent2"/>
                  </a:solidFill>
                </a:ln>
                <a:solidFill>
                  <a:srgbClr val="009900"/>
                </a:solidFill>
                <a:effectLst/>
              </a:rPr>
              <a:t>BASES Y SUB-BASES RÍGIDAS</a:t>
            </a:r>
            <a:endParaRPr lang="es-ES" sz="4000" b="1" cap="none" spc="0" dirty="0">
              <a:ln>
                <a:solidFill>
                  <a:schemeClr val="accent2"/>
                </a:solidFill>
              </a:ln>
              <a:solidFill>
                <a:srgbClr val="009900"/>
              </a:solidFill>
              <a:effectLst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48469" y="4709384"/>
            <a:ext cx="38990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>
                  <a:solidFill>
                    <a:srgbClr val="7030A0"/>
                  </a:solidFill>
                </a:ln>
                <a:solidFill>
                  <a:srgbClr val="FF0066"/>
                </a:solidFill>
                <a:effectLst/>
              </a:rPr>
              <a:t>REVESTIMIENTOS</a:t>
            </a:r>
            <a:endParaRPr lang="es-ES" sz="4000" b="1" cap="none" spc="0" dirty="0">
              <a:ln>
                <a:solidFill>
                  <a:srgbClr val="7030A0"/>
                </a:solidFill>
              </a:ln>
              <a:solidFill>
                <a:srgbClr val="FF006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48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6"/>
            <a:ext cx="1219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469" b="86458" l="21191" r="830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79528" r="28392" b="12766"/>
          <a:stretch/>
        </p:blipFill>
        <p:spPr bwMode="auto">
          <a:xfrm>
            <a:off x="0" y="123074"/>
            <a:ext cx="12192001" cy="5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8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" cy="80210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1" y="434470"/>
            <a:ext cx="10251582" cy="575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1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6"/>
            <a:ext cx="1219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314789" y="865481"/>
            <a:ext cx="6494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PROYECTO EJECUTIVO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469" b="86458" l="21191" r="830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79528" r="28392" b="12766"/>
          <a:stretch/>
        </p:blipFill>
        <p:spPr bwMode="auto">
          <a:xfrm>
            <a:off x="0" y="123074"/>
            <a:ext cx="12192001" cy="5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8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" cy="802105"/>
          </a:xfrm>
          <a:prstGeom prst="rect">
            <a:avLst/>
          </a:prstGeom>
        </p:spPr>
      </p:pic>
      <p:sp>
        <p:nvSpPr>
          <p:cNvPr id="25" name="Rectángulo 24">
            <a:hlinkClick r:id="rId7" action="ppaction://hlinksldjump"/>
          </p:cNvPr>
          <p:cNvSpPr/>
          <p:nvPr/>
        </p:nvSpPr>
        <p:spPr>
          <a:xfrm>
            <a:off x="921325" y="2791297"/>
            <a:ext cx="54588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>
                  <a:solidFill>
                    <a:schemeClr val="accent2"/>
                  </a:solidFill>
                </a:ln>
                <a:solidFill>
                  <a:srgbClr val="009900"/>
                </a:solidFill>
                <a:effectLst/>
              </a:rPr>
              <a:t>PROYECTO GEOMÉTRICO</a:t>
            </a:r>
            <a:endParaRPr lang="es-ES" sz="4000" b="1" cap="none" spc="0" dirty="0">
              <a:ln>
                <a:solidFill>
                  <a:schemeClr val="accent2"/>
                </a:solidFill>
              </a:ln>
              <a:solidFill>
                <a:srgbClr val="009900"/>
              </a:solidFill>
              <a:effectLst/>
            </a:endParaRPr>
          </a:p>
        </p:txBody>
      </p:sp>
      <p:sp>
        <p:nvSpPr>
          <p:cNvPr id="9" name="Rectángulo 8">
            <a:hlinkClick r:id="rId8" action="ppaction://hlinksldjump"/>
          </p:cNvPr>
          <p:cNvSpPr/>
          <p:nvPr/>
        </p:nvSpPr>
        <p:spPr>
          <a:xfrm>
            <a:off x="914400" y="3613016"/>
            <a:ext cx="68514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>
                  <a:solidFill>
                    <a:srgbClr val="7030A0"/>
                  </a:solidFill>
                </a:ln>
                <a:solidFill>
                  <a:srgbClr val="FF0066"/>
                </a:solidFill>
                <a:effectLst/>
              </a:rPr>
              <a:t>PROYECTO DE PAVIMENTACIÓN</a:t>
            </a:r>
            <a:endParaRPr lang="es-ES" sz="4000" b="1" cap="none" spc="0" dirty="0">
              <a:ln>
                <a:solidFill>
                  <a:srgbClr val="7030A0"/>
                </a:solidFill>
              </a:ln>
              <a:solidFill>
                <a:srgbClr val="FF0066"/>
              </a:solidFill>
              <a:effectLst/>
            </a:endParaRPr>
          </a:p>
        </p:txBody>
      </p:sp>
      <p:sp>
        <p:nvSpPr>
          <p:cNvPr id="10" name="Rectángulo 9">
            <a:hlinkClick r:id="rId9" action="ppaction://hlinksldjump"/>
          </p:cNvPr>
          <p:cNvSpPr/>
          <p:nvPr/>
        </p:nvSpPr>
        <p:spPr>
          <a:xfrm>
            <a:off x="914400" y="4426904"/>
            <a:ext cx="51818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>
                  <a:solidFill>
                    <a:schemeClr val="accent2"/>
                  </a:solidFill>
                </a:ln>
                <a:solidFill>
                  <a:srgbClr val="009900"/>
                </a:solidFill>
                <a:effectLst/>
              </a:rPr>
              <a:t>PROYECTO DE DRENAJE</a:t>
            </a:r>
            <a:endParaRPr lang="es-ES" sz="4000" b="1" cap="none" spc="0" dirty="0">
              <a:ln>
                <a:solidFill>
                  <a:schemeClr val="accent2"/>
                </a:solidFill>
              </a:ln>
              <a:solidFill>
                <a:srgbClr val="0099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86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6"/>
            <a:ext cx="1219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469" b="86458" l="21191" r="830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79528" r="28392" b="12766"/>
          <a:stretch/>
        </p:blipFill>
        <p:spPr bwMode="auto">
          <a:xfrm>
            <a:off x="0" y="123074"/>
            <a:ext cx="12192001" cy="5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8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" cy="80210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372" y="521487"/>
            <a:ext cx="11850738" cy="5787239"/>
          </a:xfrm>
          <a:prstGeom prst="rect">
            <a:avLst/>
          </a:prstGeom>
        </p:spPr>
      </p:pic>
      <p:pic>
        <p:nvPicPr>
          <p:cNvPr id="9" name="Picture 4" descr="http://i.imgur.com/uzvdj6P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345" y="5766244"/>
            <a:ext cx="1943100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93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6"/>
            <a:ext cx="1219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469" b="86458" l="21191" r="830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79528" r="28392" b="12766"/>
          <a:stretch/>
        </p:blipFill>
        <p:spPr bwMode="auto">
          <a:xfrm>
            <a:off x="0" y="123074"/>
            <a:ext cx="12192001" cy="5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8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" cy="802105"/>
          </a:xfrm>
          <a:prstGeom prst="rect">
            <a:avLst/>
          </a:prstGeom>
        </p:spPr>
      </p:pic>
      <p:pic>
        <p:nvPicPr>
          <p:cNvPr id="10" name="Picture 4" descr="http://i.imgur.com/uzvdj6P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766244"/>
            <a:ext cx="1943100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1215" y="505704"/>
            <a:ext cx="5549569" cy="580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8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6"/>
            <a:ext cx="1219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469" b="86458" l="21191" r="830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79528" r="28392" b="12766"/>
          <a:stretch/>
        </p:blipFill>
        <p:spPr bwMode="auto">
          <a:xfrm>
            <a:off x="0" y="123074"/>
            <a:ext cx="12192001" cy="5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8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" cy="802105"/>
          </a:xfrm>
          <a:prstGeom prst="rect">
            <a:avLst/>
          </a:prstGeom>
        </p:spPr>
      </p:pic>
      <p:pic>
        <p:nvPicPr>
          <p:cNvPr id="10" name="Picture 4" descr="http://i.imgur.com/uzvdj6P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6244"/>
            <a:ext cx="1943100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5893" y="532496"/>
            <a:ext cx="6399774" cy="566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8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6"/>
            <a:ext cx="1219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375228" y="351131"/>
            <a:ext cx="103740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FUENTES DE MATERIALES, EQUIPOS</a:t>
            </a:r>
          </a:p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E INSTALACIONES INDUSTRIALES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469" b="86458" l="21191" r="830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79528" r="28392" b="12766"/>
          <a:stretch/>
        </p:blipFill>
        <p:spPr bwMode="auto">
          <a:xfrm>
            <a:off x="0" y="123074"/>
            <a:ext cx="12192001" cy="5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8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" cy="802105"/>
          </a:xfrm>
          <a:prstGeom prst="rect">
            <a:avLst/>
          </a:prstGeom>
        </p:spPr>
      </p:pic>
      <p:sp>
        <p:nvSpPr>
          <p:cNvPr id="24" name="Rectángulo 23">
            <a:hlinkClick r:id="rId7" action="ppaction://hlinksldjump"/>
          </p:cNvPr>
          <p:cNvSpPr/>
          <p:nvPr/>
        </p:nvSpPr>
        <p:spPr>
          <a:xfrm>
            <a:off x="781917" y="2397510"/>
            <a:ext cx="53140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>
                  <a:solidFill>
                    <a:srgbClr val="7030A0"/>
                  </a:solidFill>
                </a:ln>
                <a:solidFill>
                  <a:srgbClr val="FF0066"/>
                </a:solidFill>
                <a:effectLst/>
              </a:rPr>
              <a:t>FUENTE DE MATERIALES</a:t>
            </a:r>
            <a:endParaRPr lang="es-ES" sz="4000" b="1" cap="none" spc="0" dirty="0">
              <a:ln>
                <a:solidFill>
                  <a:srgbClr val="7030A0"/>
                </a:solidFill>
              </a:ln>
              <a:solidFill>
                <a:srgbClr val="FF0066"/>
              </a:solidFill>
              <a:effectLst/>
            </a:endParaRPr>
          </a:p>
        </p:txBody>
      </p:sp>
      <p:sp>
        <p:nvSpPr>
          <p:cNvPr id="25" name="Rectángulo 24">
            <a:hlinkClick r:id="rId8" action="ppaction://hlinksldjump"/>
          </p:cNvPr>
          <p:cNvSpPr/>
          <p:nvPr/>
        </p:nvSpPr>
        <p:spPr>
          <a:xfrm>
            <a:off x="781917" y="3211910"/>
            <a:ext cx="58449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>
                  <a:solidFill>
                    <a:schemeClr val="accent2"/>
                  </a:solidFill>
                </a:ln>
                <a:solidFill>
                  <a:srgbClr val="009900"/>
                </a:solidFill>
                <a:effectLst/>
              </a:rPr>
              <a:t>PLANTAS DE TRITURACIÓN</a:t>
            </a:r>
            <a:endParaRPr lang="es-ES" sz="4000" b="1" cap="none" spc="0" dirty="0">
              <a:ln>
                <a:solidFill>
                  <a:schemeClr val="accent2"/>
                </a:solidFill>
              </a:ln>
              <a:solidFill>
                <a:srgbClr val="009900"/>
              </a:solidFill>
              <a:effectLst/>
            </a:endParaRPr>
          </a:p>
        </p:txBody>
      </p:sp>
      <p:sp>
        <p:nvSpPr>
          <p:cNvPr id="9" name="Rectángulo 8">
            <a:hlinkClick r:id="rId9" action="ppaction://hlinksldjump"/>
          </p:cNvPr>
          <p:cNvSpPr/>
          <p:nvPr/>
        </p:nvSpPr>
        <p:spPr>
          <a:xfrm>
            <a:off x="781917" y="3999175"/>
            <a:ext cx="93993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>
                  <a:solidFill>
                    <a:srgbClr val="7030A0"/>
                  </a:solidFill>
                </a:ln>
                <a:solidFill>
                  <a:srgbClr val="FF0066"/>
                </a:solidFill>
                <a:effectLst/>
              </a:rPr>
              <a:t>EXPLORACIÓN DE FUENTES DE MATERIALES</a:t>
            </a:r>
            <a:endParaRPr lang="es-ES" sz="4000" b="1" cap="none" spc="0" dirty="0">
              <a:ln>
                <a:solidFill>
                  <a:srgbClr val="7030A0"/>
                </a:solidFill>
              </a:ln>
              <a:solidFill>
                <a:srgbClr val="FF0066"/>
              </a:solidFill>
              <a:effectLst/>
            </a:endParaRPr>
          </a:p>
        </p:txBody>
      </p:sp>
      <p:sp>
        <p:nvSpPr>
          <p:cNvPr id="10" name="Rectángulo 9">
            <a:hlinkClick r:id="rId10" action="ppaction://hlinksldjump"/>
          </p:cNvPr>
          <p:cNvSpPr/>
          <p:nvPr/>
        </p:nvSpPr>
        <p:spPr>
          <a:xfrm>
            <a:off x="781917" y="4760318"/>
            <a:ext cx="47286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>
                  <a:solidFill>
                    <a:schemeClr val="accent2"/>
                  </a:solidFill>
                </a:ln>
                <a:solidFill>
                  <a:srgbClr val="009900"/>
                </a:solidFill>
                <a:effectLst/>
              </a:rPr>
              <a:t>PLANTAS DE ASFALTO</a:t>
            </a:r>
            <a:endParaRPr lang="es-ES" sz="4000" b="1" cap="none" spc="0" dirty="0">
              <a:ln>
                <a:solidFill>
                  <a:schemeClr val="accent2"/>
                </a:solidFill>
              </a:ln>
              <a:solidFill>
                <a:srgbClr val="009900"/>
              </a:solidFill>
              <a:effectLst/>
            </a:endParaRPr>
          </a:p>
        </p:txBody>
      </p:sp>
      <p:sp>
        <p:nvSpPr>
          <p:cNvPr id="13" name="Rectángulo 12">
            <a:hlinkClick r:id="rId11" action="ppaction://hlinksldjump"/>
          </p:cNvPr>
          <p:cNvSpPr/>
          <p:nvPr/>
        </p:nvSpPr>
        <p:spPr>
          <a:xfrm>
            <a:off x="781917" y="5509036"/>
            <a:ext cx="21107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>
                  <a:solidFill>
                    <a:srgbClr val="7030A0"/>
                  </a:solidFill>
                </a:ln>
                <a:solidFill>
                  <a:srgbClr val="FF0066"/>
                </a:solidFill>
                <a:effectLst/>
              </a:rPr>
              <a:t>EQUIPOS</a:t>
            </a:r>
            <a:endParaRPr lang="es-ES" sz="4000" b="1" cap="none" spc="0" dirty="0">
              <a:ln>
                <a:solidFill>
                  <a:srgbClr val="7030A0"/>
                </a:solidFill>
              </a:ln>
              <a:solidFill>
                <a:srgbClr val="FF006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2514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441253" y="1297110"/>
            <a:ext cx="10132389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500" b="1" cap="none" spc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“GUÍA METODOLÓGICA DE DISEÑO Y CONSTRUCCIÓN</a:t>
            </a:r>
          </a:p>
          <a:p>
            <a:pPr algn="ctr"/>
            <a:r>
              <a:rPr lang="es-ES" sz="35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DE PAVIMENTOS PARA EL ECUADOR</a:t>
            </a:r>
            <a:endParaRPr lang="es-ES" sz="3500" b="1" cap="none" spc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488013" y="2843339"/>
            <a:ext cx="80388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200" b="1" cap="none" spc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AUTOR: VANESSA ESTEFANÍA PEREZ MIRANDA</a:t>
            </a:r>
            <a:endParaRPr lang="es-ES" sz="3200" b="1" cap="none" spc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545100" y="3804792"/>
            <a:ext cx="59247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200" b="1" cap="none" spc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DIRECTOR: ING. BYRON MORALES</a:t>
            </a:r>
            <a:endParaRPr lang="es-ES" sz="3200" b="1" cap="none" spc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79291" y="4630961"/>
            <a:ext cx="225632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200" b="1" cap="none" spc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SANGOLQUÍ</a:t>
            </a:r>
          </a:p>
          <a:p>
            <a:pPr algn="ctr"/>
            <a:r>
              <a:rPr lang="es-ES" sz="32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2016</a:t>
            </a:r>
            <a:endParaRPr lang="es-ES" sz="3200" b="1" cap="none" spc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469" b="86458" l="21191" r="830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79528" r="28392" b="12766"/>
          <a:stretch/>
        </p:blipFill>
        <p:spPr bwMode="auto">
          <a:xfrm>
            <a:off x="4539915" y="123074"/>
            <a:ext cx="7652086" cy="5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8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1" y="-1"/>
            <a:ext cx="914400" cy="80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4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6"/>
            <a:ext cx="1219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469" b="86458" l="21191" r="830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79528" r="28392" b="12766"/>
          <a:stretch/>
        </p:blipFill>
        <p:spPr bwMode="auto">
          <a:xfrm>
            <a:off x="0" y="123074"/>
            <a:ext cx="12192001" cy="5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8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" cy="80210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7676" y="540293"/>
            <a:ext cx="8776647" cy="5653689"/>
          </a:xfrm>
          <a:prstGeom prst="rect">
            <a:avLst/>
          </a:prstGeom>
        </p:spPr>
      </p:pic>
      <p:pic>
        <p:nvPicPr>
          <p:cNvPr id="12" name="Picture 4" descr="http://i.imgur.com/uzvdj6P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6244"/>
            <a:ext cx="1943100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8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6"/>
            <a:ext cx="1219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469" b="86458" l="21191" r="830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79528" r="28392" b="12766"/>
          <a:stretch/>
        </p:blipFill>
        <p:spPr bwMode="auto">
          <a:xfrm>
            <a:off x="0" y="123074"/>
            <a:ext cx="12192001" cy="5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8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" cy="80210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171" y="515156"/>
            <a:ext cx="10691658" cy="5493161"/>
          </a:xfrm>
          <a:prstGeom prst="rect">
            <a:avLst/>
          </a:prstGeom>
        </p:spPr>
      </p:pic>
      <p:pic>
        <p:nvPicPr>
          <p:cNvPr id="12" name="Picture 4" descr="http://i.imgur.com/uzvdj6P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6244"/>
            <a:ext cx="1943100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3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6"/>
            <a:ext cx="1219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469" b="86458" l="21191" r="830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79528" r="28392" b="12766"/>
          <a:stretch/>
        </p:blipFill>
        <p:spPr bwMode="auto">
          <a:xfrm>
            <a:off x="0" y="123074"/>
            <a:ext cx="12192001" cy="5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8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" cy="80210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5743" y="492475"/>
            <a:ext cx="6620514" cy="5701507"/>
          </a:xfrm>
          <a:prstGeom prst="rect">
            <a:avLst/>
          </a:prstGeom>
        </p:spPr>
      </p:pic>
      <p:pic>
        <p:nvPicPr>
          <p:cNvPr id="12" name="Picture 4" descr="http://i.imgur.com/uzvdj6P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6244"/>
            <a:ext cx="1943100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50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6"/>
            <a:ext cx="1219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469" b="86458" l="21191" r="830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79528" r="28392" b="12766"/>
          <a:stretch/>
        </p:blipFill>
        <p:spPr bwMode="auto">
          <a:xfrm>
            <a:off x="0" y="123074"/>
            <a:ext cx="12192001" cy="5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8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" cy="802105"/>
          </a:xfrm>
          <a:prstGeom prst="rect">
            <a:avLst/>
          </a:prstGeom>
        </p:spPr>
      </p:pic>
      <p:pic>
        <p:nvPicPr>
          <p:cNvPr id="11" name="Picture 4" descr="http://i.imgur.com/uzvdj6P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6244"/>
            <a:ext cx="1943100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9219" y="405814"/>
            <a:ext cx="4093561" cy="568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6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6"/>
            <a:ext cx="1219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469" b="86458" l="21191" r="830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79528" r="28392" b="12766"/>
          <a:stretch/>
        </p:blipFill>
        <p:spPr bwMode="auto">
          <a:xfrm>
            <a:off x="0" y="123074"/>
            <a:ext cx="12192001" cy="5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8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" cy="802105"/>
          </a:xfrm>
          <a:prstGeom prst="rect">
            <a:avLst/>
          </a:prstGeom>
        </p:spPr>
      </p:pic>
      <p:pic>
        <p:nvPicPr>
          <p:cNvPr id="11" name="Picture 4" descr="http://i.imgur.com/uzvdj6P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6244"/>
            <a:ext cx="1943100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9406" y="502275"/>
            <a:ext cx="8882482" cy="574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9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6"/>
            <a:ext cx="1219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076450" y="2370741"/>
            <a:ext cx="859154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CONCLUSIONES</a:t>
            </a:r>
            <a:endParaRPr lang="es-ES" sz="9600" b="1" dirty="0">
              <a:ln w="9525">
                <a:solidFill>
                  <a:srgbClr val="00B0F0"/>
                </a:solidFill>
                <a:prstDash val="solid"/>
              </a:ln>
              <a:solidFill>
                <a:srgbClr val="0099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469" b="86458" l="21191" r="830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79528" r="28392" b="12766"/>
          <a:stretch/>
        </p:blipFill>
        <p:spPr bwMode="auto">
          <a:xfrm>
            <a:off x="0" y="123074"/>
            <a:ext cx="12192001" cy="5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8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" cy="80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8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6"/>
            <a:ext cx="1219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819275" y="1860249"/>
            <a:ext cx="859154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965B3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GRACIAS POR SU ATENCIÓN</a:t>
            </a:r>
            <a:endParaRPr lang="es-ES" sz="96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965B3A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469" b="86458" l="21191" r="830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79528" r="28392" b="12766"/>
          <a:stretch/>
        </p:blipFill>
        <p:spPr bwMode="auto">
          <a:xfrm>
            <a:off x="0" y="123074"/>
            <a:ext cx="12192001" cy="5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8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" cy="80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8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5"/>
            <a:ext cx="1219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503579" y="427331"/>
            <a:ext cx="3698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CONTENIDO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469" b="86458" l="21191" r="830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79528" r="28392" b="12766"/>
          <a:stretch/>
        </p:blipFill>
        <p:spPr bwMode="auto">
          <a:xfrm>
            <a:off x="0" y="123074"/>
            <a:ext cx="12192001" cy="5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8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" cy="802105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317975" y="1663473"/>
            <a:ext cx="53502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2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JUSTIFICACIÓN DEL PROYECTO</a:t>
            </a:r>
            <a:endParaRPr lang="es-ES" sz="3200" b="1" cap="none" spc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48020" y="2904297"/>
            <a:ext cx="71118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2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NORMAS Y DOCUMENTOS DE CONSULTA</a:t>
            </a:r>
            <a:endParaRPr lang="es-ES" sz="3200" b="1" cap="none" spc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65748" y="2265661"/>
            <a:ext cx="20473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2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OBJETIVOS</a:t>
            </a:r>
            <a:endParaRPr lang="es-ES" sz="3200" b="1" cap="none" spc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48020" y="3465049"/>
            <a:ext cx="103653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2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MATERIALES INCORPORADOS A OBRAS DE PAVIMENTACIÓN</a:t>
            </a:r>
            <a:endParaRPr lang="es-ES" sz="3200" b="1" cap="none" spc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48020" y="3998707"/>
            <a:ext cx="59316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2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GENERALIDADES DE PAVIMENTOS</a:t>
            </a:r>
            <a:endParaRPr lang="es-ES" sz="3200" b="1" cap="none" spc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65748" y="4559459"/>
            <a:ext cx="39247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2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PROYECTO EJECUTIVO</a:t>
            </a:r>
            <a:endParaRPr lang="es-ES" sz="3200" b="1" cap="none" spc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367288" y="5059425"/>
            <a:ext cx="118247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2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FUENTES DE MATERIALES, EQUIPOS E INSTALACIONES INDUSTRIALES</a:t>
            </a:r>
            <a:endParaRPr lang="es-ES" sz="3200" b="1" cap="none" spc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365748" y="5681985"/>
            <a:ext cx="28382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2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CONCLUSIONES</a:t>
            </a:r>
            <a:endParaRPr lang="es-ES" sz="3200" b="1" cap="none" spc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9848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6"/>
            <a:ext cx="1219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117349" y="427331"/>
            <a:ext cx="4470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JUSTIFICACIÓN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469" b="86458" l="21191" r="830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79528" r="28392" b="12766"/>
          <a:stretch/>
        </p:blipFill>
        <p:spPr bwMode="auto">
          <a:xfrm>
            <a:off x="0" y="123074"/>
            <a:ext cx="12192001" cy="5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8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" cy="80210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924208" y="2583722"/>
            <a:ext cx="2763898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600" b="1" cap="none" spc="0" dirty="0" smtClean="0">
                <a:ln>
                  <a:solidFill>
                    <a:schemeClr val="accent4"/>
                  </a:solidFill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PEM </a:t>
            </a:r>
          </a:p>
          <a:p>
            <a:pPr algn="ctr"/>
            <a:r>
              <a:rPr lang="es-ES" sz="4600" b="1" cap="none" spc="0" dirty="0" smtClean="0">
                <a:ln>
                  <a:solidFill>
                    <a:schemeClr val="accent4"/>
                  </a:solidFill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2013-2037</a:t>
            </a:r>
            <a:endParaRPr lang="es-ES" sz="4600" b="1" cap="none" spc="0" dirty="0">
              <a:ln>
                <a:solidFill>
                  <a:schemeClr val="accent4"/>
                </a:solidFill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161004" y="3894864"/>
            <a:ext cx="22903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13500 Km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graphicFrame>
        <p:nvGraphicFramePr>
          <p:cNvPr id="24" name="Diagrama 23"/>
          <p:cNvGraphicFramePr/>
          <p:nvPr>
            <p:extLst>
              <p:ext uri="{D42A27DB-BD31-4B8C-83A1-F6EECF244321}">
                <p14:modId xmlns:p14="http://schemas.microsoft.com/office/powerpoint/2010/main" val="2275441880"/>
              </p:ext>
            </p:extLst>
          </p:nvPr>
        </p:nvGraphicFramePr>
        <p:xfrm>
          <a:off x="2716846" y="1570125"/>
          <a:ext cx="7196153" cy="4738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3435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6"/>
            <a:ext cx="1219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689750" y="351131"/>
            <a:ext cx="3325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OBJETIVOS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469" b="86458" l="21191" r="830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79528" r="28392" b="12766"/>
          <a:stretch/>
        </p:blipFill>
        <p:spPr bwMode="auto">
          <a:xfrm>
            <a:off x="0" y="123074"/>
            <a:ext cx="12192001" cy="5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8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" cy="802105"/>
          </a:xfrm>
          <a:prstGeom prst="rect">
            <a:avLst/>
          </a:prstGeom>
        </p:spPr>
      </p:pic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959198531"/>
              </p:ext>
            </p:extLst>
          </p:nvPr>
        </p:nvGraphicFramePr>
        <p:xfrm>
          <a:off x="-641684" y="1257300"/>
          <a:ext cx="14891084" cy="5051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4" name="Rectángulo 23"/>
          <p:cNvSpPr/>
          <p:nvPr/>
        </p:nvSpPr>
        <p:spPr>
          <a:xfrm>
            <a:off x="805051" y="1633835"/>
            <a:ext cx="21659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>
                  <a:solidFill>
                    <a:srgbClr val="7030A0"/>
                  </a:solidFill>
                </a:ln>
                <a:solidFill>
                  <a:srgbClr val="FF0066"/>
                </a:solidFill>
                <a:effectLst/>
              </a:rPr>
              <a:t>GENERAL</a:t>
            </a:r>
            <a:endParaRPr lang="es-ES" sz="4000" b="1" cap="none" spc="0" dirty="0">
              <a:ln>
                <a:solidFill>
                  <a:srgbClr val="7030A0"/>
                </a:solidFill>
              </a:ln>
              <a:solidFill>
                <a:srgbClr val="FF0066"/>
              </a:solidFill>
              <a:effectLst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400050" y="4300423"/>
            <a:ext cx="28213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>
                  <a:solidFill>
                    <a:schemeClr val="accent2"/>
                  </a:solidFill>
                </a:ln>
                <a:solidFill>
                  <a:srgbClr val="009900"/>
                </a:solidFill>
                <a:effectLst/>
              </a:rPr>
              <a:t>ESPECÍFICOS</a:t>
            </a:r>
            <a:endParaRPr lang="es-ES" sz="4000" b="1" cap="none" spc="0" dirty="0">
              <a:ln>
                <a:solidFill>
                  <a:schemeClr val="accent2"/>
                </a:solidFill>
              </a:ln>
              <a:solidFill>
                <a:srgbClr val="0099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842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6"/>
            <a:ext cx="1219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468124" y="351131"/>
            <a:ext cx="77691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NORMAS Y DOCUMENTOS</a:t>
            </a:r>
          </a:p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DE CONSULTA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469" b="86458" l="21191" r="830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79528" r="28392" b="12766"/>
          <a:stretch/>
        </p:blipFill>
        <p:spPr bwMode="auto">
          <a:xfrm>
            <a:off x="0" y="123074"/>
            <a:ext cx="12192001" cy="5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8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" cy="802105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914400" y="2528384"/>
            <a:ext cx="73169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>
                  <a:solidFill>
                    <a:srgbClr val="7030A0"/>
                  </a:solidFill>
                </a:ln>
                <a:solidFill>
                  <a:srgbClr val="FF0066"/>
                </a:solidFill>
                <a:effectLst/>
              </a:rPr>
              <a:t>ESPECIFICACIONES DEL MATERIAL</a:t>
            </a:r>
            <a:endParaRPr lang="es-ES" sz="4000" b="1" cap="none" spc="0" dirty="0">
              <a:ln>
                <a:solidFill>
                  <a:srgbClr val="7030A0"/>
                </a:solidFill>
              </a:ln>
              <a:solidFill>
                <a:srgbClr val="FF0066"/>
              </a:solidFill>
              <a:effectLst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914400" y="3305254"/>
            <a:ext cx="68922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>
                  <a:solidFill>
                    <a:schemeClr val="accent2"/>
                  </a:solidFill>
                </a:ln>
                <a:solidFill>
                  <a:srgbClr val="009900"/>
                </a:solidFill>
                <a:effectLst/>
              </a:rPr>
              <a:t>ESPECIFICACIONES DE SERVICIO</a:t>
            </a:r>
            <a:endParaRPr lang="es-ES" sz="4000" b="1" cap="none" spc="0" dirty="0">
              <a:ln>
                <a:solidFill>
                  <a:schemeClr val="accent2"/>
                </a:solidFill>
              </a:ln>
              <a:solidFill>
                <a:srgbClr val="009900"/>
              </a:solidFill>
              <a:effectLst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914400" y="4081645"/>
            <a:ext cx="48724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>
                  <a:solidFill>
                    <a:srgbClr val="7030A0"/>
                  </a:solidFill>
                </a:ln>
                <a:solidFill>
                  <a:srgbClr val="FF0066"/>
                </a:solidFill>
                <a:effectLst/>
              </a:rPr>
              <a:t>MÉTODOS </a:t>
            </a:r>
            <a:r>
              <a:rPr lang="es-ES" sz="4000" b="1" cap="none" spc="0" dirty="0" smtClean="0">
                <a:ln>
                  <a:solidFill>
                    <a:srgbClr val="7030A0"/>
                  </a:solidFill>
                </a:ln>
                <a:solidFill>
                  <a:srgbClr val="FF0066"/>
                </a:solidFill>
                <a:effectLst/>
              </a:rPr>
              <a:t>DE ENSAYO</a:t>
            </a:r>
            <a:endParaRPr lang="es-ES" sz="4000" b="1" cap="none" spc="0" dirty="0">
              <a:ln>
                <a:solidFill>
                  <a:srgbClr val="7030A0"/>
                </a:solidFill>
              </a:ln>
              <a:solidFill>
                <a:srgbClr val="FF006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6457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6"/>
            <a:ext cx="1219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59496" y="351131"/>
            <a:ext cx="114054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MATERIALES INCORPORADOS A OBRAS</a:t>
            </a:r>
          </a:p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DE PAVIMENTACIÓN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469" b="86458" l="21191" r="830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79528" r="28392" b="12766"/>
          <a:stretch/>
        </p:blipFill>
        <p:spPr bwMode="auto">
          <a:xfrm>
            <a:off x="0" y="123074"/>
            <a:ext cx="12192001" cy="5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8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" cy="802105"/>
          </a:xfrm>
          <a:prstGeom prst="rect">
            <a:avLst/>
          </a:prstGeom>
        </p:spPr>
      </p:pic>
      <p:sp>
        <p:nvSpPr>
          <p:cNvPr id="24" name="Rectángulo 23">
            <a:hlinkClick r:id="rId7" action="ppaction://hlinksldjump"/>
          </p:cNvPr>
          <p:cNvSpPr/>
          <p:nvPr/>
        </p:nvSpPr>
        <p:spPr>
          <a:xfrm>
            <a:off x="614146" y="2435052"/>
            <a:ext cx="52145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>
                  <a:solidFill>
                    <a:srgbClr val="7030A0"/>
                  </a:solidFill>
                </a:ln>
                <a:solidFill>
                  <a:srgbClr val="FF0066"/>
                </a:solidFill>
                <a:effectLst/>
              </a:rPr>
              <a:t>MATERIALES TERROSOS</a:t>
            </a:r>
            <a:endParaRPr lang="es-ES" sz="4000" b="1" cap="none" spc="0" dirty="0">
              <a:ln>
                <a:solidFill>
                  <a:srgbClr val="7030A0"/>
                </a:solidFill>
              </a:ln>
              <a:solidFill>
                <a:srgbClr val="FF0066"/>
              </a:solidFill>
              <a:effectLst/>
            </a:endParaRPr>
          </a:p>
        </p:txBody>
      </p:sp>
      <p:sp>
        <p:nvSpPr>
          <p:cNvPr id="25" name="Rectángulo 24">
            <a:hlinkClick r:id="rId8" action="ppaction://hlinksldjump"/>
          </p:cNvPr>
          <p:cNvSpPr/>
          <p:nvPr/>
        </p:nvSpPr>
        <p:spPr>
          <a:xfrm>
            <a:off x="614146" y="3201472"/>
            <a:ext cx="48564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>
                  <a:solidFill>
                    <a:schemeClr val="accent2"/>
                  </a:solidFill>
                </a:ln>
                <a:solidFill>
                  <a:srgbClr val="009900"/>
                </a:solidFill>
                <a:effectLst/>
              </a:rPr>
              <a:t>MATERIALES PÉTREOS</a:t>
            </a:r>
            <a:endParaRPr lang="es-ES" sz="4000" b="1" cap="none" spc="0" dirty="0">
              <a:ln>
                <a:solidFill>
                  <a:schemeClr val="accent2"/>
                </a:solidFill>
              </a:ln>
              <a:solidFill>
                <a:srgbClr val="009900"/>
              </a:solidFill>
              <a:effectLst/>
            </a:endParaRPr>
          </a:p>
        </p:txBody>
      </p:sp>
      <p:sp>
        <p:nvSpPr>
          <p:cNvPr id="9" name="Rectángulo 8">
            <a:hlinkClick r:id="rId9" action="ppaction://hlinksldjump"/>
          </p:cNvPr>
          <p:cNvSpPr/>
          <p:nvPr/>
        </p:nvSpPr>
        <p:spPr>
          <a:xfrm>
            <a:off x="614146" y="3853148"/>
            <a:ext cx="60739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>
                  <a:solidFill>
                    <a:srgbClr val="7030A0"/>
                  </a:solidFill>
                </a:ln>
                <a:solidFill>
                  <a:srgbClr val="FF0066"/>
                </a:solidFill>
                <a:effectLst/>
              </a:rPr>
              <a:t>MATERIALES BITUMINOSOS</a:t>
            </a:r>
            <a:endParaRPr lang="es-ES" sz="4000" b="1" cap="none" spc="0" dirty="0">
              <a:ln>
                <a:solidFill>
                  <a:srgbClr val="7030A0"/>
                </a:solidFill>
              </a:ln>
              <a:solidFill>
                <a:srgbClr val="FF0066"/>
              </a:solidFill>
              <a:effectLst/>
            </a:endParaRPr>
          </a:p>
        </p:txBody>
      </p:sp>
      <p:sp>
        <p:nvSpPr>
          <p:cNvPr id="10" name="Rectángulo 9">
            <a:hlinkClick r:id="rId10" action="ppaction://hlinksldjump"/>
          </p:cNvPr>
          <p:cNvSpPr/>
          <p:nvPr/>
        </p:nvSpPr>
        <p:spPr>
          <a:xfrm>
            <a:off x="614146" y="4619568"/>
            <a:ext cx="50894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>
                  <a:solidFill>
                    <a:schemeClr val="accent2"/>
                  </a:solidFill>
                </a:ln>
                <a:solidFill>
                  <a:srgbClr val="009900"/>
                </a:solidFill>
                <a:effectLst/>
              </a:rPr>
              <a:t>MATERIALES DIVERSOS</a:t>
            </a:r>
            <a:endParaRPr lang="es-ES" sz="4000" b="1" cap="none" spc="0" dirty="0">
              <a:ln>
                <a:solidFill>
                  <a:schemeClr val="accent2"/>
                </a:solidFill>
              </a:ln>
              <a:solidFill>
                <a:srgbClr val="0099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135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6"/>
            <a:ext cx="1219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469" b="86458" l="21191" r="830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79528" r="28392" b="12766"/>
          <a:stretch/>
        </p:blipFill>
        <p:spPr bwMode="auto">
          <a:xfrm>
            <a:off x="0" y="123074"/>
            <a:ext cx="12192001" cy="5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8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" cy="80210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/>
          <a:srcRect b="4403"/>
          <a:stretch/>
        </p:blipFill>
        <p:spPr>
          <a:xfrm>
            <a:off x="632460" y="502276"/>
            <a:ext cx="10927080" cy="5806449"/>
          </a:xfrm>
          <a:prstGeom prst="rect">
            <a:avLst/>
          </a:prstGeom>
        </p:spPr>
      </p:pic>
      <p:pic>
        <p:nvPicPr>
          <p:cNvPr id="3076" name="Picture 4" descr="http://i.imgur.com/uzvdj6P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6244"/>
            <a:ext cx="1943100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4.bp.blogspot.com/--KSsiKX8UZc/VlepP--7pKI/AAAAAAAAAfA/VIy215kVpLo/s1600/siguiente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00" y="5778280"/>
            <a:ext cx="1943100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82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6"/>
            <a:ext cx="1219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469" b="86458" l="21191" r="830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79528" r="28392" b="12766"/>
          <a:stretch/>
        </p:blipFill>
        <p:spPr bwMode="auto">
          <a:xfrm>
            <a:off x="0" y="123074"/>
            <a:ext cx="12192001" cy="5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8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" cy="80210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3468" y="1130624"/>
            <a:ext cx="9725063" cy="4048111"/>
          </a:xfrm>
          <a:prstGeom prst="rect">
            <a:avLst/>
          </a:prstGeom>
        </p:spPr>
      </p:pic>
      <p:pic>
        <p:nvPicPr>
          <p:cNvPr id="9" name="Picture 4" descr="http://i.imgur.com/uzvdj6P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6244"/>
            <a:ext cx="1943100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98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7277</TotalTime>
  <Words>339</Words>
  <Application>Microsoft Office PowerPoint</Application>
  <PresentationFormat>Panorámica</PresentationFormat>
  <Paragraphs>90</Paragraphs>
  <Slides>26</Slides>
  <Notes>25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Tema de Office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 TITULACIÓN PREVIO A LA OBTENCIÓN DEL TÍTULO DE INGENIERO CIVIL</dc:title>
  <dc:creator>Vanessa Perez</dc:creator>
  <cp:lastModifiedBy>Luffi</cp:lastModifiedBy>
  <cp:revision>277</cp:revision>
  <dcterms:created xsi:type="dcterms:W3CDTF">2016-03-17T14:27:39Z</dcterms:created>
  <dcterms:modified xsi:type="dcterms:W3CDTF">2016-06-13T19:52:14Z</dcterms:modified>
</cp:coreProperties>
</file>