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33"/>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84" r:id="rId23"/>
    <p:sldId id="285" r:id="rId24"/>
    <p:sldId id="286" r:id="rId25"/>
    <p:sldId id="287" r:id="rId26"/>
    <p:sldId id="288" r:id="rId27"/>
    <p:sldId id="277" r:id="rId28"/>
    <p:sldId id="278" r:id="rId29"/>
    <p:sldId id="279" r:id="rId30"/>
    <p:sldId id="283"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4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Pregunta%206.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Familia\Desktop\Cruce%20de%20variabl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Familia\Desktop\Cruce%20de%20variable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Familia\Desktop\Cruce%20de%20variable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riscila.vizcaino\Desktop\MATRIZ%20011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Familia\Desktop\Cruce%20de%20vari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OTROS%20CALCULOS%20DE%20LA%20ENCUESTA%2021OCT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amilia\Desktop\Tabulacion%20Te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Andrea\Encuesta%20Tesis%20Ejercitate%20Ecuador%2004%20de%20sept%20201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ndrea\Encuesta%20Tesis%20Ejercitate%20Ecuador%2004%20de%20sept%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[Tabulacion Tesis.xlsx]Preg 1!Tabla dinámica6</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1'!$B$1</c:f>
              <c:strCache>
                <c:ptCount val="1"/>
                <c:pt idx="0">
                  <c:v>Total</c:v>
                </c:pt>
              </c:strCache>
            </c:strRef>
          </c:tx>
          <c:dLbls>
            <c:dLbl>
              <c:idx val="2"/>
              <c:delete val="1"/>
              <c:extLst>
                <c:ext xmlns:c15="http://schemas.microsoft.com/office/drawing/2012/chart" uri="{CE6537A1-D6FC-4f65-9D91-7224C49458BB}"/>
              </c:extLst>
            </c:dLbl>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'Preg 1'!$A$2:$A$5</c:f>
              <c:strCache>
                <c:ptCount val="3"/>
                <c:pt idx="0">
                  <c:v>No</c:v>
                </c:pt>
                <c:pt idx="1">
                  <c:v>Si</c:v>
                </c:pt>
                <c:pt idx="2">
                  <c:v>(en blanco)</c:v>
                </c:pt>
              </c:strCache>
            </c:strRef>
          </c:cat>
          <c:val>
            <c:numRef>
              <c:f>'Preg 1'!$B$2:$B$5</c:f>
              <c:numCache>
                <c:formatCode>General</c:formatCode>
                <c:ptCount val="3"/>
                <c:pt idx="0">
                  <c:v>159</c:v>
                </c:pt>
                <c:pt idx="1">
                  <c:v>226</c:v>
                </c:pt>
              </c:numCache>
            </c:numRef>
          </c:val>
        </c:ser>
        <c:dLbls>
          <c:showLegendKey val="0"/>
          <c:showVal val="0"/>
          <c:showCatName val="0"/>
          <c:showSerName val="0"/>
          <c:showPercent val="1"/>
          <c:showBubbleSize val="0"/>
          <c:showLeaderLines val="1"/>
        </c:dLbls>
        <c:firstSliceAng val="0"/>
      </c:pieChart>
    </c:plotArea>
    <c:legend>
      <c:legendPos val="t"/>
      <c:legendEntry>
        <c:idx val="2"/>
        <c:delete val="1"/>
      </c:legendEntry>
      <c:layout/>
      <c:overlay val="0"/>
    </c:legend>
    <c:plotVisOnly val="1"/>
    <c:dispBlanksAs val="zero"/>
    <c:showDLblsOverMax val="0"/>
  </c:chart>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Tesis.xlsx]Preg 9!Tabla dinámica23</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9'!$B$1</c:f>
              <c:strCache>
                <c:ptCount val="1"/>
                <c:pt idx="0">
                  <c:v>Total</c:v>
                </c:pt>
              </c:strCache>
            </c:strRef>
          </c:tx>
          <c:explosion val="25"/>
          <c:dLbls>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9'!$A$2:$A$4</c:f>
              <c:strCache>
                <c:ptCount val="2"/>
                <c:pt idx="0">
                  <c:v>no</c:v>
                </c:pt>
                <c:pt idx="1">
                  <c:v>si</c:v>
                </c:pt>
              </c:strCache>
            </c:strRef>
          </c:cat>
          <c:val>
            <c:numRef>
              <c:f>'Preg 9'!$B$2:$B$4</c:f>
              <c:numCache>
                <c:formatCode>General</c:formatCode>
                <c:ptCount val="2"/>
                <c:pt idx="0">
                  <c:v>159</c:v>
                </c:pt>
                <c:pt idx="1">
                  <c:v>67</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900" b="0">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Hoja1!$A$1:$A$5</c:f>
              <c:strCache>
                <c:ptCount val="5"/>
                <c:pt idx="0">
                  <c:v>Anuncios en los medios de comunicación</c:v>
                </c:pt>
                <c:pt idx="1">
                  <c:v>Influencia de sus familiares</c:v>
                </c:pt>
                <c:pt idx="2">
                  <c:v>Influencia de sus amigos</c:v>
                </c:pt>
                <c:pt idx="3">
                  <c:v>Por su propia decisión</c:v>
                </c:pt>
                <c:pt idx="4">
                  <c:v>Instructor de aeróbicos y bailoterapia</c:v>
                </c:pt>
              </c:strCache>
            </c:strRef>
          </c:cat>
          <c:val>
            <c:numRef>
              <c:f>Hoja1!$B$1:$B$5</c:f>
              <c:numCache>
                <c:formatCode>General</c:formatCode>
                <c:ptCount val="5"/>
                <c:pt idx="0">
                  <c:v>27</c:v>
                </c:pt>
                <c:pt idx="1">
                  <c:v>15</c:v>
                </c:pt>
                <c:pt idx="2">
                  <c:v>30</c:v>
                </c:pt>
                <c:pt idx="3">
                  <c:v>46</c:v>
                </c:pt>
                <c:pt idx="4">
                  <c:v>16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Hoja1!$B$17:$B$24</c:f>
              <c:strCache>
                <c:ptCount val="8"/>
                <c:pt idx="0">
                  <c:v>Logotipo</c:v>
                </c:pt>
                <c:pt idx="1">
                  <c:v>Slogan</c:v>
                </c:pt>
                <c:pt idx="2">
                  <c:v>Canción</c:v>
                </c:pt>
                <c:pt idx="3">
                  <c:v>La voz del locutor</c:v>
                </c:pt>
                <c:pt idx="4">
                  <c:v>Que pertenece al gobierno</c:v>
                </c:pt>
                <c:pt idx="5">
                  <c:v>Instructor</c:v>
                </c:pt>
                <c:pt idx="6">
                  <c:v>Uniformes</c:v>
                </c:pt>
                <c:pt idx="7">
                  <c:v>Coreografías</c:v>
                </c:pt>
              </c:strCache>
            </c:strRef>
          </c:cat>
          <c:val>
            <c:numRef>
              <c:f>Hoja1!$C$17:$C$24</c:f>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Hoja1!$B$17:$B$24</c:f>
              <c:strCache>
                <c:ptCount val="8"/>
                <c:pt idx="0">
                  <c:v>Logotipo</c:v>
                </c:pt>
                <c:pt idx="1">
                  <c:v>Slogan</c:v>
                </c:pt>
                <c:pt idx="2">
                  <c:v>Canción</c:v>
                </c:pt>
                <c:pt idx="3">
                  <c:v>La voz del locutor</c:v>
                </c:pt>
                <c:pt idx="4">
                  <c:v>Que pertenece al gobierno</c:v>
                </c:pt>
                <c:pt idx="5">
                  <c:v>Instructor</c:v>
                </c:pt>
                <c:pt idx="6">
                  <c:v>Uniformes</c:v>
                </c:pt>
                <c:pt idx="7">
                  <c:v>Coreografías</c:v>
                </c:pt>
              </c:strCache>
            </c:strRef>
          </c:cat>
          <c:val>
            <c:numRef>
              <c:f>Hoja1!$D$17:$D$24</c:f>
              <c:numCache>
                <c:formatCode>0%</c:formatCode>
                <c:ptCount val="8"/>
                <c:pt idx="0">
                  <c:v>0.35</c:v>
                </c:pt>
                <c:pt idx="1">
                  <c:v>0.16</c:v>
                </c:pt>
                <c:pt idx="2">
                  <c:v>7.0000000000000007E-2</c:v>
                </c:pt>
                <c:pt idx="3">
                  <c:v>0.06</c:v>
                </c:pt>
                <c:pt idx="4">
                  <c:v>0.21</c:v>
                </c:pt>
                <c:pt idx="5">
                  <c:v>0.05</c:v>
                </c:pt>
                <c:pt idx="6">
                  <c:v>0.04</c:v>
                </c:pt>
                <c:pt idx="7">
                  <c:v>0.06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Tesis.xlsx]Preg 12 op1!Tabla dinámica26</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12 op1'!$B$1</c:f>
              <c:strCache>
                <c:ptCount val="1"/>
                <c:pt idx="0">
                  <c:v>Total</c:v>
                </c:pt>
              </c:strCache>
            </c:strRef>
          </c:tx>
          <c:dLbls>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12 op1'!$A$2:$A$7</c:f>
              <c:strCache>
                <c:ptCount val="5"/>
                <c:pt idx="0">
                  <c:v>Malo</c:v>
                </c:pt>
                <c:pt idx="1">
                  <c:v>No tan bueno</c:v>
                </c:pt>
                <c:pt idx="2">
                  <c:v>Regular</c:v>
                </c:pt>
                <c:pt idx="3">
                  <c:v>Bueno </c:v>
                </c:pt>
                <c:pt idx="4">
                  <c:v>Excelente</c:v>
                </c:pt>
              </c:strCache>
            </c:strRef>
          </c:cat>
          <c:val>
            <c:numRef>
              <c:f>'Preg 12 op1'!$B$2:$B$7</c:f>
              <c:numCache>
                <c:formatCode>General</c:formatCode>
                <c:ptCount val="5"/>
                <c:pt idx="0">
                  <c:v>3</c:v>
                </c:pt>
                <c:pt idx="1">
                  <c:v>4</c:v>
                </c:pt>
                <c:pt idx="2">
                  <c:v>5</c:v>
                </c:pt>
                <c:pt idx="3">
                  <c:v>18</c:v>
                </c:pt>
                <c:pt idx="4">
                  <c:v>37</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Tesis.xlsx]Preg 12 op2!Tabla dinámica27</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12 op2'!$B$1</c:f>
              <c:strCache>
                <c:ptCount val="1"/>
                <c:pt idx="0">
                  <c:v>Total</c:v>
                </c:pt>
              </c:strCache>
            </c:strRef>
          </c:tx>
          <c:dLbls>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12 op2'!$A$2:$A$7</c:f>
              <c:strCache>
                <c:ptCount val="5"/>
                <c:pt idx="0">
                  <c:v>Malo</c:v>
                </c:pt>
                <c:pt idx="1">
                  <c:v>No tan bueno</c:v>
                </c:pt>
                <c:pt idx="2">
                  <c:v>Regular</c:v>
                </c:pt>
                <c:pt idx="3">
                  <c:v>Bueno</c:v>
                </c:pt>
                <c:pt idx="4">
                  <c:v>excelente</c:v>
                </c:pt>
              </c:strCache>
            </c:strRef>
          </c:cat>
          <c:val>
            <c:numRef>
              <c:f>'Preg 12 op2'!$B$2:$B$7</c:f>
              <c:numCache>
                <c:formatCode>General</c:formatCode>
                <c:ptCount val="5"/>
                <c:pt idx="0">
                  <c:v>2</c:v>
                </c:pt>
                <c:pt idx="1">
                  <c:v>7</c:v>
                </c:pt>
                <c:pt idx="2">
                  <c:v>20</c:v>
                </c:pt>
                <c:pt idx="3">
                  <c:v>21</c:v>
                </c:pt>
                <c:pt idx="4">
                  <c:v>17</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Tesis.xlsx]Preg 12 op 3!Tabla dinámica28</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12 op 3'!$B$1</c:f>
              <c:strCache>
                <c:ptCount val="1"/>
                <c:pt idx="0">
                  <c:v>Total</c:v>
                </c:pt>
              </c:strCache>
            </c:strRef>
          </c:tx>
          <c:dLbls>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12 op 3'!$A$2:$A$7</c:f>
              <c:strCache>
                <c:ptCount val="5"/>
                <c:pt idx="0">
                  <c:v>Malo</c:v>
                </c:pt>
                <c:pt idx="1">
                  <c:v>No tan bueno</c:v>
                </c:pt>
                <c:pt idx="2">
                  <c:v>Regular</c:v>
                </c:pt>
                <c:pt idx="3">
                  <c:v>Bueno</c:v>
                </c:pt>
                <c:pt idx="4">
                  <c:v>Excelente</c:v>
                </c:pt>
              </c:strCache>
            </c:strRef>
          </c:cat>
          <c:val>
            <c:numRef>
              <c:f>'Preg 12 op 3'!$B$2:$B$7</c:f>
              <c:numCache>
                <c:formatCode>General</c:formatCode>
                <c:ptCount val="5"/>
                <c:pt idx="0">
                  <c:v>3</c:v>
                </c:pt>
                <c:pt idx="1">
                  <c:v>14</c:v>
                </c:pt>
                <c:pt idx="2">
                  <c:v>26</c:v>
                </c:pt>
                <c:pt idx="3">
                  <c:v>5</c:v>
                </c:pt>
                <c:pt idx="4">
                  <c:v>19</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12 opc 4'!$D$11:$D$15</c:f>
              <c:strCache>
                <c:ptCount val="5"/>
                <c:pt idx="0">
                  <c:v>Malo</c:v>
                </c:pt>
                <c:pt idx="1">
                  <c:v>No tan bueno</c:v>
                </c:pt>
                <c:pt idx="2">
                  <c:v>Regular</c:v>
                </c:pt>
                <c:pt idx="3">
                  <c:v>Bueno</c:v>
                </c:pt>
                <c:pt idx="4">
                  <c:v>Excelente</c:v>
                </c:pt>
              </c:strCache>
            </c:strRef>
          </c:cat>
          <c:val>
            <c:numRef>
              <c:f>'Preg 12 opc 4'!$E$11:$E$15</c:f>
              <c:numCache>
                <c:formatCode>General</c:formatCode>
                <c:ptCount val="5"/>
                <c:pt idx="0">
                  <c:v>3</c:v>
                </c:pt>
                <c:pt idx="1">
                  <c:v>4</c:v>
                </c:pt>
                <c:pt idx="2">
                  <c:v>31</c:v>
                </c:pt>
                <c:pt idx="3">
                  <c:v>17</c:v>
                </c:pt>
                <c:pt idx="4">
                  <c:v>12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itchFamily="18" charset="0"/>
                    <a:ea typeface="+mn-ea"/>
                    <a:cs typeface="Times New Roman"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Hoja4!$B$1:$B$5</c:f>
              <c:strCache>
                <c:ptCount val="5"/>
                <c:pt idx="0">
                  <c:v>Malo</c:v>
                </c:pt>
                <c:pt idx="1">
                  <c:v>No tan bueno</c:v>
                </c:pt>
                <c:pt idx="2">
                  <c:v>Regular</c:v>
                </c:pt>
                <c:pt idx="3">
                  <c:v>Bueno</c:v>
                </c:pt>
                <c:pt idx="4">
                  <c:v>Excelente</c:v>
                </c:pt>
              </c:strCache>
            </c:strRef>
          </c:cat>
          <c:val>
            <c:numRef>
              <c:f>Hoja4!$D$1:$D$5</c:f>
              <c:numCache>
                <c:formatCode>0%</c:formatCode>
                <c:ptCount val="5"/>
                <c:pt idx="0">
                  <c:v>2.9850746268656716E-2</c:v>
                </c:pt>
                <c:pt idx="1">
                  <c:v>5.9701492537313522E-2</c:v>
                </c:pt>
                <c:pt idx="2">
                  <c:v>0.2985074626865673</c:v>
                </c:pt>
                <c:pt idx="3">
                  <c:v>0.59701492537313428</c:v>
                </c:pt>
                <c:pt idx="4">
                  <c:v>1.4925373134328361E-2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Tesis.xlsx]Hoja2!Tabla dinámica1</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Hoja2!$B$3:$B$4</c:f>
              <c:strCache>
                <c:ptCount val="1"/>
                <c:pt idx="0">
                  <c:v>Si</c:v>
                </c:pt>
              </c:strCache>
            </c:strRef>
          </c:tx>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Hoja2!$A$5:$A$7</c:f>
              <c:strCache>
                <c:ptCount val="2"/>
                <c:pt idx="0">
                  <c:v>Femenino</c:v>
                </c:pt>
                <c:pt idx="1">
                  <c:v>Masculino</c:v>
                </c:pt>
              </c:strCache>
            </c:strRef>
          </c:cat>
          <c:val>
            <c:numRef>
              <c:f>Hoja2!$B$5:$B$7</c:f>
              <c:numCache>
                <c:formatCode>General</c:formatCode>
                <c:ptCount val="2"/>
                <c:pt idx="0">
                  <c:v>135</c:v>
                </c:pt>
                <c:pt idx="1">
                  <c:v>91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[Libro1]Hoja6!Tabla dinámica4</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Hoja6!$B$3:$B$4</c:f>
              <c:strCache>
                <c:ptCount val="1"/>
                <c:pt idx="0">
                  <c:v>si</c:v>
                </c:pt>
              </c:strCache>
            </c:strRef>
          </c:tx>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Hoja6!$A$5:$A$7</c:f>
              <c:strCache>
                <c:ptCount val="2"/>
                <c:pt idx="0">
                  <c:v>Femenino</c:v>
                </c:pt>
                <c:pt idx="1">
                  <c:v>Masculino</c:v>
                </c:pt>
              </c:strCache>
            </c:strRef>
          </c:cat>
          <c:val>
            <c:numRef>
              <c:f>Hoja6!$B$5:$B$7</c:f>
              <c:numCache>
                <c:formatCode>General</c:formatCode>
                <c:ptCount val="2"/>
                <c:pt idx="0">
                  <c:v>54</c:v>
                </c:pt>
                <c:pt idx="1">
                  <c:v>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dPt>
          <c:dPt>
            <c:idx val="1"/>
            <c:bubble3D val="0"/>
          </c:dPt>
          <c:dPt>
            <c:idx val="2"/>
            <c:bubble3D val="0"/>
          </c:dPt>
          <c:dPt>
            <c:idx val="3"/>
            <c:bubble3D val="0"/>
          </c:dPt>
          <c:dLbls>
            <c:dLbl>
              <c:idx val="2"/>
              <c:spPr/>
              <c:txPr>
                <a:bodyPr rot="0" vert="horz"/>
                <a:lstStyle/>
                <a:p>
                  <a:pPr>
                    <a:defRPr sz="1050" b="1"/>
                  </a:pPr>
                  <a:endParaRPr lang="en-US"/>
                </a:p>
              </c:txPr>
              <c:showLegendKey val="0"/>
              <c:showVal val="0"/>
              <c:showCatName val="1"/>
              <c:showSerName val="0"/>
              <c:showPercent val="1"/>
              <c:showBubbleSize val="0"/>
            </c:dLbl>
            <c:dLbl>
              <c:idx val="3"/>
              <c:spPr/>
              <c:txPr>
                <a:bodyPr rot="0" vert="horz"/>
                <a:lstStyle/>
                <a:p>
                  <a:pPr>
                    <a:defRPr sz="1050" b="1"/>
                  </a:pPr>
                  <a:endParaRPr lang="en-US"/>
                </a:p>
              </c:txPr>
              <c:showLegendKey val="0"/>
              <c:showVal val="0"/>
              <c:showCatName val="1"/>
              <c:showSerName val="0"/>
              <c:showPercent val="1"/>
              <c:showBubbleSize val="0"/>
            </c:dLbl>
            <c:txPr>
              <a:bodyPr rot="0" vert="horz"/>
              <a:lstStyle/>
              <a:p>
                <a:pPr>
                  <a:defRPr sz="105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Hoja2!$F$8:$F$11</c:f>
              <c:strCache>
                <c:ptCount val="4"/>
                <c:pt idx="0">
                  <c:v>Evento una gota de sangre humana gigante</c:v>
                </c:pt>
                <c:pt idx="1">
                  <c:v>Evento mundial de los jóvenes</c:v>
                </c:pt>
                <c:pt idx="2">
                  <c:v>Caminata Ecuador Ejercítate</c:v>
                </c:pt>
                <c:pt idx="3">
                  <c:v>Inauguración de los jugos nacionales juveniles</c:v>
                </c:pt>
              </c:strCache>
            </c:strRef>
          </c:cat>
          <c:val>
            <c:numRef>
              <c:f>Hoja2!$G$8:$G$11</c:f>
              <c:numCache>
                <c:formatCode>0.00%</c:formatCode>
                <c:ptCount val="4"/>
                <c:pt idx="0">
                  <c:v>6.4000000000000043E-2</c:v>
                </c:pt>
                <c:pt idx="1">
                  <c:v>7.1999999999999995E-2</c:v>
                </c:pt>
                <c:pt idx="2" formatCode="0%">
                  <c:v>0.61000000000000032</c:v>
                </c:pt>
                <c:pt idx="3">
                  <c:v>0.254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[Cruce de variables.xlsx]edad participantes!Tabla dinámica6</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pivotFmt>
      <c:pivotFmt>
        <c:idx val="3"/>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4"/>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5"/>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6"/>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'edad participantes'!$B$3:$B$5</c:f>
              <c:strCache>
                <c:ptCount val="1"/>
                <c:pt idx="0">
                  <c:v>si - Femenino</c:v>
                </c:pt>
              </c:strCache>
            </c:strRef>
          </c:tx>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'edad participantes'!$A$6:$A$10</c:f>
              <c:strCache>
                <c:ptCount val="4"/>
                <c:pt idx="0">
                  <c:v>De 18 a 25 años</c:v>
                </c:pt>
                <c:pt idx="1">
                  <c:v>De 26 a 40 años</c:v>
                </c:pt>
                <c:pt idx="2">
                  <c:v>De 40 años en adelante</c:v>
                </c:pt>
                <c:pt idx="3">
                  <c:v>Menos de 18 años</c:v>
                </c:pt>
              </c:strCache>
            </c:strRef>
          </c:cat>
          <c:val>
            <c:numRef>
              <c:f>'edad participantes'!$B$6:$B$10</c:f>
              <c:numCache>
                <c:formatCode>General</c:formatCode>
                <c:ptCount val="4"/>
                <c:pt idx="0">
                  <c:v>10</c:v>
                </c:pt>
                <c:pt idx="1">
                  <c:v>17</c:v>
                </c:pt>
                <c:pt idx="2">
                  <c:v>23</c:v>
                </c:pt>
                <c:pt idx="3">
                  <c:v>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[Cruce de variables.xlsx]tv!Tabla dinámica17</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20953534654322059"/>
          <c:y val="0.14212512966685642"/>
          <c:w val="0.64372386144039684"/>
          <c:h val="0.82161048536490122"/>
        </c:manualLayout>
      </c:layout>
      <c:pieChart>
        <c:varyColors val="1"/>
        <c:ser>
          <c:idx val="0"/>
          <c:order val="0"/>
          <c:tx>
            <c:strRef>
              <c:f>tv!$B$3</c:f>
              <c:strCache>
                <c:ptCount val="1"/>
                <c:pt idx="0">
                  <c:v>Total</c:v>
                </c:pt>
              </c:strCache>
            </c:strRef>
          </c:tx>
          <c:spPr>
            <a:ln>
              <a:noFill/>
            </a:ln>
          </c:spPr>
          <c:dLbls>
            <c:dLbl>
              <c:idx val="1"/>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dLbl>
              <c:idx val="2"/>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dLbl>
              <c:idx val="6"/>
              <c:layout>
                <c:manualLayout>
                  <c:x val="0.22924214206160567"/>
                  <c:y val="0.23188526605612958"/>
                </c:manualLayout>
              </c:layout>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tv!$A$4:$A$13</c:f>
              <c:strCache>
                <c:ptCount val="9"/>
                <c:pt idx="0">
                  <c:v>Cayambe</c:v>
                </c:pt>
                <c:pt idx="1">
                  <c:v>Distrito Metropolitano de Quito</c:v>
                </c:pt>
                <c:pt idx="2">
                  <c:v>Mejía</c:v>
                </c:pt>
                <c:pt idx="3">
                  <c:v>Pedro Moncayo</c:v>
                </c:pt>
                <c:pt idx="4">
                  <c:v>Pedro Vicente Maldonado</c:v>
                </c:pt>
                <c:pt idx="5">
                  <c:v>Puerto Quito</c:v>
                </c:pt>
                <c:pt idx="6">
                  <c:v>Rumiñahui</c:v>
                </c:pt>
                <c:pt idx="7">
                  <c:v>San Miguel de los Bancos</c:v>
                </c:pt>
                <c:pt idx="8">
                  <c:v>(en blanco)</c:v>
                </c:pt>
              </c:strCache>
            </c:strRef>
          </c:cat>
          <c:val>
            <c:numRef>
              <c:f>tv!$B$4:$B$13</c:f>
              <c:numCache>
                <c:formatCode>General</c:formatCode>
                <c:ptCount val="9"/>
                <c:pt idx="0">
                  <c:v>4</c:v>
                </c:pt>
                <c:pt idx="1">
                  <c:v>104</c:v>
                </c:pt>
                <c:pt idx="2">
                  <c:v>7</c:v>
                </c:pt>
                <c:pt idx="3">
                  <c:v>1</c:v>
                </c:pt>
                <c:pt idx="5">
                  <c:v>2</c:v>
                </c:pt>
                <c:pt idx="6">
                  <c:v>31</c:v>
                </c:pt>
                <c:pt idx="7">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[Cruce de variables.xlsx]Inter!Tabla dinámica18</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3453756431089103"/>
          <c:y val="9.6722621902478018E-2"/>
          <c:w val="0.69298474861493509"/>
          <c:h val="0.86305986461881401"/>
        </c:manualLayout>
      </c:layout>
      <c:pieChart>
        <c:varyColors val="1"/>
        <c:ser>
          <c:idx val="0"/>
          <c:order val="0"/>
          <c:tx>
            <c:strRef>
              <c:f>Inter!$B$3</c:f>
              <c:strCache>
                <c:ptCount val="1"/>
                <c:pt idx="0">
                  <c:v>Total</c:v>
                </c:pt>
              </c:strCache>
            </c:strRef>
          </c:tx>
          <c:dLbls>
            <c:dLbl>
              <c:idx val="1"/>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dLbl>
              <c:idx val="5"/>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dLbl>
              <c:idx val="6"/>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Inter!$A$4:$A$13</c:f>
              <c:strCache>
                <c:ptCount val="9"/>
                <c:pt idx="0">
                  <c:v>Cayambe</c:v>
                </c:pt>
                <c:pt idx="1">
                  <c:v>Distrito Metropolitano de Quito</c:v>
                </c:pt>
                <c:pt idx="2">
                  <c:v>Mejía</c:v>
                </c:pt>
                <c:pt idx="3">
                  <c:v>Pedro Moncayo</c:v>
                </c:pt>
                <c:pt idx="4">
                  <c:v>Pedro Vicente Maldonado</c:v>
                </c:pt>
                <c:pt idx="5">
                  <c:v>Puerto Quito</c:v>
                </c:pt>
                <c:pt idx="6">
                  <c:v>Rumiñahui</c:v>
                </c:pt>
                <c:pt idx="7">
                  <c:v>San Miguel de los Bancos</c:v>
                </c:pt>
                <c:pt idx="8">
                  <c:v>(en blanco)</c:v>
                </c:pt>
              </c:strCache>
            </c:strRef>
          </c:cat>
          <c:val>
            <c:numRef>
              <c:f>Inter!$B$4:$B$13</c:f>
              <c:numCache>
                <c:formatCode>General</c:formatCode>
                <c:ptCount val="9"/>
                <c:pt idx="0">
                  <c:v>1</c:v>
                </c:pt>
                <c:pt idx="1">
                  <c:v>39</c:v>
                </c:pt>
                <c:pt idx="2">
                  <c:v>3</c:v>
                </c:pt>
                <c:pt idx="5">
                  <c:v>2</c:v>
                </c:pt>
                <c:pt idx="6">
                  <c:v>21</c:v>
                </c:pt>
                <c:pt idx="7">
                  <c:v>1</c:v>
                </c:pt>
              </c:numCache>
            </c:numRef>
          </c:val>
        </c:ser>
        <c:dLbls>
          <c:showLegendKey val="0"/>
          <c:showVal val="0"/>
          <c:showCatName val="1"/>
          <c:showSerName val="0"/>
          <c:showPercent val="1"/>
          <c:showBubbleSize val="0"/>
          <c:showLeaderLines val="1"/>
        </c:dLbls>
        <c:firstSliceAng val="0"/>
      </c:pieChart>
      <c:spPr>
        <a:ln>
          <a:noFill/>
        </a:ln>
      </c:spPr>
    </c:plotArea>
    <c:plotVisOnly val="1"/>
    <c:dispBlanksAs val="gap"/>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1382803749216"/>
          <c:y val="0.11343765492109889"/>
          <c:w val="0.56371311267212698"/>
          <c:h val="0.87161201640473596"/>
        </c:manualLayout>
      </c:layout>
      <c:pieChart>
        <c:varyColors val="1"/>
        <c:ser>
          <c:idx val="0"/>
          <c:order val="0"/>
          <c:tx>
            <c:strRef>
              <c:f>Hoja1!$C$2</c:f>
              <c:strCache>
                <c:ptCount val="1"/>
                <c:pt idx="0">
                  <c:v>[Radio]</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layout>
                <c:manualLayout>
                  <c:x val="0.16319720016489214"/>
                  <c:y val="3.742604026499957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Hoja1!$B$3:$B$11</c:f>
              <c:strCache>
                <c:ptCount val="9"/>
                <c:pt idx="0">
                  <c:v>Cayambe</c:v>
                </c:pt>
                <c:pt idx="1">
                  <c:v>Distrito Metropolitano de Quito</c:v>
                </c:pt>
                <c:pt idx="2">
                  <c:v>Mejía</c:v>
                </c:pt>
                <c:pt idx="3">
                  <c:v>Pedro Moncayo</c:v>
                </c:pt>
                <c:pt idx="4">
                  <c:v>Pedro Vicente Maldonado</c:v>
                </c:pt>
                <c:pt idx="5">
                  <c:v>Puerto Quito</c:v>
                </c:pt>
                <c:pt idx="6">
                  <c:v>Rumiñahui</c:v>
                </c:pt>
                <c:pt idx="7">
                  <c:v>San Miguel de los Bancos</c:v>
                </c:pt>
                <c:pt idx="8">
                  <c:v>(en blanco)</c:v>
                </c:pt>
              </c:strCache>
            </c:strRef>
          </c:cat>
          <c:val>
            <c:numRef>
              <c:f>Hoja1!$C$3:$C$11</c:f>
              <c:numCache>
                <c:formatCode>General</c:formatCode>
                <c:ptCount val="9"/>
                <c:pt idx="0">
                  <c:v>2</c:v>
                </c:pt>
                <c:pt idx="1">
                  <c:v>58</c:v>
                </c:pt>
                <c:pt idx="2">
                  <c:v>2</c:v>
                </c:pt>
                <c:pt idx="5">
                  <c:v>2</c:v>
                </c:pt>
                <c:pt idx="6">
                  <c:v>20</c:v>
                </c:pt>
                <c:pt idx="7">
                  <c:v>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[Cruce de variables.xlsx]Red social!Tabla dinámica19</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'Red social'!$B$3</c:f>
              <c:strCache>
                <c:ptCount val="1"/>
                <c:pt idx="0">
                  <c:v>Total</c:v>
                </c:pt>
              </c:strCache>
            </c:strRef>
          </c:tx>
          <c:dLbls>
            <c:dLbl>
              <c:idx val="1"/>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dLbl>
              <c:idx val="5"/>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dLbl>
              <c:idx val="6"/>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'Red social'!$A$4:$A$13</c:f>
              <c:strCache>
                <c:ptCount val="9"/>
                <c:pt idx="0">
                  <c:v>Cayambe</c:v>
                </c:pt>
                <c:pt idx="1">
                  <c:v>Distrito Metropolitano de Quito</c:v>
                </c:pt>
                <c:pt idx="2">
                  <c:v>Mejía</c:v>
                </c:pt>
                <c:pt idx="3">
                  <c:v>Pedro Moncayo</c:v>
                </c:pt>
                <c:pt idx="4">
                  <c:v>Pedro Vicente Maldonado</c:v>
                </c:pt>
                <c:pt idx="5">
                  <c:v>Puerto Quito</c:v>
                </c:pt>
                <c:pt idx="6">
                  <c:v>Rumiñahui</c:v>
                </c:pt>
                <c:pt idx="7">
                  <c:v>San Miguel de los Bancos</c:v>
                </c:pt>
                <c:pt idx="8">
                  <c:v>(en blanco)</c:v>
                </c:pt>
              </c:strCache>
            </c:strRef>
          </c:cat>
          <c:val>
            <c:numRef>
              <c:f>'Red social'!$B$4:$B$13</c:f>
              <c:numCache>
                <c:formatCode>General</c:formatCode>
                <c:ptCount val="9"/>
                <c:pt idx="0">
                  <c:v>1</c:v>
                </c:pt>
                <c:pt idx="1">
                  <c:v>31</c:v>
                </c:pt>
                <c:pt idx="2">
                  <c:v>2</c:v>
                </c:pt>
                <c:pt idx="3">
                  <c:v>1</c:v>
                </c:pt>
                <c:pt idx="5">
                  <c:v>4</c:v>
                </c:pt>
                <c:pt idx="6">
                  <c:v>26</c:v>
                </c:pt>
                <c:pt idx="7">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
              <c:idx val="1"/>
              <c:spPr/>
              <c:txPr>
                <a:bodyPr rot="0" vert="horz"/>
                <a:lstStyle/>
                <a:p>
                  <a:pPr>
                    <a:defRPr sz="800" b="1"/>
                  </a:pPr>
                  <a:endParaRPr lang="en-US"/>
                </a:p>
              </c:txPr>
              <c:showLegendKey val="0"/>
              <c:showVal val="1"/>
              <c:showCatName val="1"/>
              <c:showSerName val="0"/>
              <c:showPercent val="0"/>
              <c:showBubbleSize val="0"/>
            </c:dLbl>
            <c:dLbl>
              <c:idx val="2"/>
              <c:spPr/>
              <c:txPr>
                <a:bodyPr rot="0" vert="horz"/>
                <a:lstStyle/>
                <a:p>
                  <a:pPr>
                    <a:defRPr sz="800" b="1"/>
                  </a:pPr>
                  <a:endParaRPr lang="en-US"/>
                </a:p>
              </c:txPr>
              <c:showLegendKey val="0"/>
              <c:showVal val="1"/>
              <c:showCatName val="1"/>
              <c:showSerName val="0"/>
              <c:showPercent val="0"/>
              <c:showBubbleSize val="0"/>
            </c:dLbl>
            <c:dLbl>
              <c:idx val="3"/>
              <c:spPr/>
              <c:txPr>
                <a:bodyPr rot="0" vert="horz"/>
                <a:lstStyle/>
                <a:p>
                  <a:pPr>
                    <a:defRPr sz="800" b="1"/>
                  </a:pPr>
                  <a:endParaRPr lang="en-US"/>
                </a:p>
              </c:txPr>
              <c:showLegendKey val="0"/>
              <c:showVal val="1"/>
              <c:showCatName val="1"/>
              <c:showSerName val="0"/>
              <c:showPercent val="0"/>
              <c:showBubbleSize val="0"/>
            </c:dLbl>
            <c:dLbl>
              <c:idx val="6"/>
              <c:layout/>
              <c:tx>
                <c:rich>
                  <a:bodyPr rot="0" vert="horz"/>
                  <a:lstStyle/>
                  <a:p>
                    <a:pPr>
                      <a:defRPr sz="800" b="1"/>
                    </a:pPr>
                    <a:r>
                      <a:rPr lang="en-US" smtClean="0"/>
                      <a:t>Televisión</a:t>
                    </a:r>
                    <a:r>
                      <a:rPr lang="en-US" dirty="0"/>
                      <a:t>; 30,93%</a:t>
                    </a:r>
                  </a:p>
                </c:rich>
              </c:tx>
              <c:spPr/>
              <c:showLegendKey val="0"/>
              <c:showVal val="1"/>
              <c:showCatName val="1"/>
              <c:showSerName val="0"/>
              <c:showPercent val="0"/>
              <c:showBubbleSize val="0"/>
            </c:dLbl>
            <c:txPr>
              <a:bodyPr rot="0" vert="horz"/>
              <a:lstStyle/>
              <a:p>
                <a:pPr>
                  <a:defRPr sz="800"/>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Hoja2!$A$16:$A$27</c:f>
              <c:strCache>
                <c:ptCount val="12"/>
                <c:pt idx="0">
                  <c:v>Prensa</c:v>
                </c:pt>
                <c:pt idx="1">
                  <c:v>Radio</c:v>
                </c:pt>
                <c:pt idx="2">
                  <c:v>Internet</c:v>
                </c:pt>
                <c:pt idx="3">
                  <c:v>Redes Sociales</c:v>
                </c:pt>
                <c:pt idx="4">
                  <c:v>Página web del Ministerio del Deporte</c:v>
                </c:pt>
                <c:pt idx="5">
                  <c:v>Hojas volantes</c:v>
                </c:pt>
                <c:pt idx="6">
                  <c:v>Televisión</c:v>
                </c:pt>
                <c:pt idx="7">
                  <c:v>Vallas publicitarias</c:v>
                </c:pt>
                <c:pt idx="8">
                  <c:v>Correo electrónico</c:v>
                </c:pt>
                <c:pt idx="9">
                  <c:v>Recomendación de un amigo</c:v>
                </c:pt>
                <c:pt idx="10">
                  <c:v>Publicidad en el lugar donde se realiza la bailoterapi</c:v>
                </c:pt>
                <c:pt idx="11">
                  <c:v>otro</c:v>
                </c:pt>
              </c:strCache>
            </c:strRef>
          </c:cat>
          <c:val>
            <c:numRef>
              <c:f>Hoja2!$C$16:$C$27</c:f>
              <c:numCache>
                <c:formatCode>0.00%</c:formatCode>
                <c:ptCount val="12"/>
                <c:pt idx="0">
                  <c:v>7.22E-2</c:v>
                </c:pt>
                <c:pt idx="1">
                  <c:v>0.11960000000000004</c:v>
                </c:pt>
                <c:pt idx="2">
                  <c:v>0.12410000000000004</c:v>
                </c:pt>
                <c:pt idx="3">
                  <c:v>0.1129</c:v>
                </c:pt>
                <c:pt idx="4">
                  <c:v>2.7100000000000006E-2</c:v>
                </c:pt>
                <c:pt idx="5">
                  <c:v>1.8100000000000012E-2</c:v>
                </c:pt>
                <c:pt idx="6">
                  <c:v>0.30930000000000024</c:v>
                </c:pt>
                <c:pt idx="7">
                  <c:v>9.4800000000000065E-2</c:v>
                </c:pt>
                <c:pt idx="8">
                  <c:v>2.3000000000000013E-3</c:v>
                </c:pt>
                <c:pt idx="9">
                  <c:v>4.7400000000000025E-2</c:v>
                </c:pt>
                <c:pt idx="10">
                  <c:v>6.3200000000000006E-2</c:v>
                </c:pt>
                <c:pt idx="11">
                  <c:v>9.0000000000000028E-3</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Tesis.xlsx]Preg 4 TV!Tabla dinámica42</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4 TV'!$B$1</c:f>
              <c:strCache>
                <c:ptCount val="1"/>
                <c:pt idx="0">
                  <c:v>Total</c:v>
                </c:pt>
              </c:strCache>
            </c:strRef>
          </c:tx>
          <c:dLbls>
            <c:dLbl>
              <c:idx val="4"/>
              <c:layout/>
              <c:tx>
                <c:rich>
                  <a:bodyPr/>
                  <a:lstStyle/>
                  <a:p>
                    <a:r>
                      <a:rPr lang="en-US"/>
                      <a:t>7%</a:t>
                    </a:r>
                  </a:p>
                </c:rich>
              </c:tx>
              <c:showLegendKey val="0"/>
              <c:showVal val="0"/>
              <c:showCatName val="1"/>
              <c:showSerName val="0"/>
              <c:showPercent val="1"/>
              <c:showBubbleSize val="0"/>
            </c:dLbl>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4 TV'!$A$2:$A$11</c:f>
              <c:strCache>
                <c:ptCount val="9"/>
                <c:pt idx="0">
                  <c:v>1</c:v>
                </c:pt>
                <c:pt idx="1">
                  <c:v>2</c:v>
                </c:pt>
                <c:pt idx="2">
                  <c:v>3</c:v>
                </c:pt>
                <c:pt idx="3">
                  <c:v>4</c:v>
                </c:pt>
                <c:pt idx="4">
                  <c:v>5</c:v>
                </c:pt>
                <c:pt idx="5">
                  <c:v>6</c:v>
                </c:pt>
                <c:pt idx="6">
                  <c:v>7</c:v>
                </c:pt>
                <c:pt idx="7">
                  <c:v>8</c:v>
                </c:pt>
                <c:pt idx="8">
                  <c:v>más de 9</c:v>
                </c:pt>
              </c:strCache>
            </c:strRef>
          </c:cat>
          <c:val>
            <c:numRef>
              <c:f>'Preg 4 TV'!$B$2:$B$11</c:f>
              <c:numCache>
                <c:formatCode>General</c:formatCode>
                <c:ptCount val="9"/>
                <c:pt idx="0">
                  <c:v>41</c:v>
                </c:pt>
                <c:pt idx="1">
                  <c:v>41</c:v>
                </c:pt>
                <c:pt idx="2">
                  <c:v>30</c:v>
                </c:pt>
                <c:pt idx="3">
                  <c:v>12</c:v>
                </c:pt>
                <c:pt idx="4">
                  <c:v>11</c:v>
                </c:pt>
                <c:pt idx="5">
                  <c:v>3</c:v>
                </c:pt>
                <c:pt idx="6">
                  <c:v>3</c:v>
                </c:pt>
                <c:pt idx="7">
                  <c:v>1</c:v>
                </c:pt>
                <c:pt idx="8">
                  <c:v>8</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2"/>
            <c:invertIfNegative val="0"/>
            <c:bubble3D val="0"/>
            <c:spPr>
              <a:solidFill>
                <a:schemeClr val="accent6">
                  <a:lumMod val="60000"/>
                  <a:lumOff val="40000"/>
                </a:schemeClr>
              </a:solidFill>
              <a:ln>
                <a:solidFill>
                  <a:schemeClr val="accent6">
                    <a:lumMod val="75000"/>
                  </a:schemeClr>
                </a:solidFill>
              </a:ln>
            </c:spPr>
          </c:dPt>
          <c:dPt>
            <c:idx val="3"/>
            <c:invertIfNegative val="0"/>
            <c:bubble3D val="0"/>
            <c:spPr>
              <a:solidFill>
                <a:schemeClr val="bg2">
                  <a:lumMod val="75000"/>
                </a:schemeClr>
              </a:solidFill>
              <a:ln>
                <a:solidFill>
                  <a:srgbClr val="FFC000"/>
                </a:solidFill>
              </a:ln>
            </c:spPr>
          </c:dPt>
          <c:dPt>
            <c:idx val="5"/>
            <c:invertIfNegative val="0"/>
            <c:bubble3D val="0"/>
            <c:spPr>
              <a:solidFill>
                <a:schemeClr val="accent4">
                  <a:lumMod val="75000"/>
                </a:schemeClr>
              </a:solidFill>
              <a:ln>
                <a:solidFill>
                  <a:schemeClr val="accent4">
                    <a:lumMod val="50000"/>
                  </a:schemeClr>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Hoja4!$B$2:$B$12</c:f>
              <c:strCache>
                <c:ptCount val="11"/>
                <c:pt idx="0">
                  <c:v>Prensa</c:v>
                </c:pt>
                <c:pt idx="1">
                  <c:v>Radio</c:v>
                </c:pt>
                <c:pt idx="2">
                  <c:v>Internet</c:v>
                </c:pt>
                <c:pt idx="3">
                  <c:v>Redes Sociales</c:v>
                </c:pt>
                <c:pt idx="4">
                  <c:v>Página web del Ministerio del Deporte</c:v>
                </c:pt>
                <c:pt idx="5">
                  <c:v>Televisión</c:v>
                </c:pt>
                <c:pt idx="6">
                  <c:v>Vallas publicitarias</c:v>
                </c:pt>
                <c:pt idx="7">
                  <c:v>Correo electrónico</c:v>
                </c:pt>
                <c:pt idx="8">
                  <c:v>Recomendación de un amigo</c:v>
                </c:pt>
                <c:pt idx="9">
                  <c:v>Publicidad en el lugar donde se realiza la bailoterapia</c:v>
                </c:pt>
                <c:pt idx="10">
                  <c:v>Hoja volante</c:v>
                </c:pt>
              </c:strCache>
            </c:strRef>
          </c:cat>
          <c:val>
            <c:numRef>
              <c:f>Hoja4!$D$2:$D$12</c:f>
              <c:numCache>
                <c:formatCode>0.00%</c:formatCode>
                <c:ptCount val="11"/>
                <c:pt idx="0">
                  <c:v>8.8500000000000023E-2</c:v>
                </c:pt>
                <c:pt idx="1">
                  <c:v>7.9600000000000004E-2</c:v>
                </c:pt>
                <c:pt idx="2">
                  <c:v>0.1726</c:v>
                </c:pt>
                <c:pt idx="3">
                  <c:v>0.1991</c:v>
                </c:pt>
                <c:pt idx="4">
                  <c:v>6.1900000000000004E-2</c:v>
                </c:pt>
                <c:pt idx="5">
                  <c:v>0.1106</c:v>
                </c:pt>
                <c:pt idx="6">
                  <c:v>7.5200000000000003E-2</c:v>
                </c:pt>
                <c:pt idx="7">
                  <c:v>7.0800000000000002E-2</c:v>
                </c:pt>
                <c:pt idx="8">
                  <c:v>2.2100000000000002E-2</c:v>
                </c:pt>
                <c:pt idx="9">
                  <c:v>5.3100000000000001E-2</c:v>
                </c:pt>
                <c:pt idx="10">
                  <c:v>6.6400000000000001E-2</c:v>
                </c:pt>
              </c:numCache>
            </c:numRef>
          </c:val>
        </c:ser>
        <c:dLbls>
          <c:showLegendKey val="0"/>
          <c:showVal val="0"/>
          <c:showCatName val="0"/>
          <c:showSerName val="0"/>
          <c:showPercent val="0"/>
          <c:showBubbleSize val="0"/>
        </c:dLbls>
        <c:gapWidth val="150"/>
        <c:axId val="143451264"/>
        <c:axId val="143452800"/>
      </c:barChart>
      <c:catAx>
        <c:axId val="143451264"/>
        <c:scaling>
          <c:orientation val="minMax"/>
        </c:scaling>
        <c:delete val="0"/>
        <c:axPos val="b"/>
        <c:numFmt formatCode="General" sourceLinked="0"/>
        <c:majorTickMark val="out"/>
        <c:minorTickMark val="none"/>
        <c:tickLblPos val="nextTo"/>
        <c:crossAx val="143452800"/>
        <c:crosses val="autoZero"/>
        <c:auto val="1"/>
        <c:lblAlgn val="ctr"/>
        <c:lblOffset val="100"/>
        <c:noMultiLvlLbl val="0"/>
      </c:catAx>
      <c:valAx>
        <c:axId val="143452800"/>
        <c:scaling>
          <c:orientation val="minMax"/>
        </c:scaling>
        <c:delete val="0"/>
        <c:axPos val="l"/>
        <c:numFmt formatCode="0.00%" sourceLinked="1"/>
        <c:majorTickMark val="out"/>
        <c:minorTickMark val="none"/>
        <c:tickLblPos val="nextTo"/>
        <c:crossAx val="14345126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[Tabulacion Tesis.xlsx]preg 6!Tabla dinámica13</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'preg 6'!$B$1</c:f>
              <c:strCache>
                <c:ptCount val="1"/>
                <c:pt idx="0">
                  <c:v>Total</c:v>
                </c:pt>
              </c:strCache>
            </c:strRef>
          </c:tx>
          <c:dLbls>
            <c:txPr>
              <a:bodyPr/>
              <a:lstStyle/>
              <a:p>
                <a:pPr>
                  <a:defRPr sz="105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6'!$A$2:$A$7</c:f>
              <c:strCache>
                <c:ptCount val="5"/>
                <c:pt idx="0">
                  <c:v>Muy bueno</c:v>
                </c:pt>
                <c:pt idx="1">
                  <c:v>Bueno</c:v>
                </c:pt>
                <c:pt idx="2">
                  <c:v>Regular</c:v>
                </c:pt>
                <c:pt idx="3">
                  <c:v>Malo</c:v>
                </c:pt>
                <c:pt idx="4">
                  <c:v>Deficiente</c:v>
                </c:pt>
              </c:strCache>
            </c:strRef>
          </c:cat>
          <c:val>
            <c:numRef>
              <c:f>'preg 6'!$B$2:$B$7</c:f>
              <c:numCache>
                <c:formatCode>General</c:formatCode>
                <c:ptCount val="5"/>
                <c:pt idx="0">
                  <c:v>43</c:v>
                </c:pt>
                <c:pt idx="1">
                  <c:v>100</c:v>
                </c:pt>
                <c:pt idx="2">
                  <c:v>66</c:v>
                </c:pt>
                <c:pt idx="3">
                  <c:v>13</c:v>
                </c:pt>
                <c:pt idx="4">
                  <c:v>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[Tabulacion Tesis.xlsx]preg 7!Tabla dinámica14</c:name>
    <c:fmtId val="-1"/>
  </c:pivotSource>
  <c:chart>
    <c:autoTitleDeleted val="1"/>
    <c:pivotFmts>
      <c:pivotFmt>
        <c:idx val="0"/>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9069953212370198E-2"/>
          <c:y val="6.8749906261717286E-2"/>
          <c:w val="0.84843014188443822"/>
          <c:h val="0.83630971128608933"/>
        </c:manualLayout>
      </c:layout>
      <c:pieChart>
        <c:varyColors val="1"/>
        <c:ser>
          <c:idx val="0"/>
          <c:order val="0"/>
          <c:tx>
            <c:strRef>
              <c:f>'preg 7'!$B$1</c:f>
              <c:strCache>
                <c:ptCount val="1"/>
                <c:pt idx="0">
                  <c:v>Total</c:v>
                </c:pt>
              </c:strCache>
            </c:strRef>
          </c:tx>
          <c:dLbls>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 7'!$A$2:$A$7</c:f>
              <c:strCache>
                <c:ptCount val="5"/>
                <c:pt idx="0">
                  <c:v>Bien</c:v>
                </c:pt>
                <c:pt idx="1">
                  <c:v>Mal</c:v>
                </c:pt>
                <c:pt idx="2">
                  <c:v>Muy bien, de forma clara y facil de entender</c:v>
                </c:pt>
                <c:pt idx="3">
                  <c:v>Muy mal, era poco claro y dificil de entender</c:v>
                </c:pt>
                <c:pt idx="4">
                  <c:v>Regular</c:v>
                </c:pt>
              </c:strCache>
            </c:strRef>
          </c:cat>
          <c:val>
            <c:numRef>
              <c:f>'preg 7'!$B$2:$B$7</c:f>
              <c:numCache>
                <c:formatCode>General</c:formatCode>
                <c:ptCount val="5"/>
                <c:pt idx="0">
                  <c:v>84</c:v>
                </c:pt>
                <c:pt idx="1">
                  <c:v>10</c:v>
                </c:pt>
                <c:pt idx="2">
                  <c:v>47</c:v>
                </c:pt>
                <c:pt idx="3">
                  <c:v>3</c:v>
                </c:pt>
                <c:pt idx="4">
                  <c:v>82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'pregunta 7'!$D$101</c:f>
              <c:strCache>
                <c:ptCount val="1"/>
                <c:pt idx="0">
                  <c:v>Total respuestas</c:v>
                </c:pt>
              </c:strCache>
            </c:strRef>
          </c:tx>
          <c:dLbls>
            <c:dLbl>
              <c:idx val="7"/>
              <c:layout/>
              <c:tx>
                <c:rich>
                  <a:bodyPr/>
                  <a:lstStyle/>
                  <a:p>
                    <a:r>
                      <a:rPr lang="en-US"/>
                      <a:t>Falta ampliar el tema
4%</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'pregunta 7'!$C$102:$C$109</c:f>
              <c:strCache>
                <c:ptCount val="8"/>
                <c:pt idx="0">
                  <c:v>No llama la atención</c:v>
                </c:pt>
                <c:pt idx="1">
                  <c:v>No existe suficiente información</c:v>
                </c:pt>
                <c:pt idx="2">
                  <c:v>Debe ser más constante</c:v>
                </c:pt>
                <c:pt idx="3">
                  <c:v>Debe estar en más medios de información</c:v>
                </c:pt>
                <c:pt idx="4">
                  <c:v>Es concisa</c:v>
                </c:pt>
                <c:pt idx="5">
                  <c:v>Mejora la salud</c:v>
                </c:pt>
                <c:pt idx="6">
                  <c:v>Es poco motivadora</c:v>
                </c:pt>
                <c:pt idx="7">
                  <c:v>Falta ampliar el tema</c:v>
                </c:pt>
              </c:strCache>
            </c:strRef>
          </c:cat>
          <c:val>
            <c:numRef>
              <c:f>'pregunta 7'!$D$102:$D$109</c:f>
              <c:numCache>
                <c:formatCode>General</c:formatCode>
                <c:ptCount val="8"/>
                <c:pt idx="0">
                  <c:v>15</c:v>
                </c:pt>
                <c:pt idx="1">
                  <c:v>32</c:v>
                </c:pt>
                <c:pt idx="2">
                  <c:v>19</c:v>
                </c:pt>
                <c:pt idx="3">
                  <c:v>12</c:v>
                </c:pt>
                <c:pt idx="4">
                  <c:v>14</c:v>
                </c:pt>
                <c:pt idx="5">
                  <c:v>16</c:v>
                </c:pt>
                <c:pt idx="6">
                  <c:v>5</c:v>
                </c:pt>
                <c:pt idx="7">
                  <c:v>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1"/>
            <c:showSerName val="0"/>
            <c:showPercent val="1"/>
            <c:showBubbleSize val="0"/>
            <c:showLeaderLines val="1"/>
          </c:dLbls>
          <c:cat>
            <c:strRef>
              <c:f>(Hoja4!$C$4:$C$7,Hoja4!$C$9)</c:f>
              <c:strCache>
                <c:ptCount val="5"/>
                <c:pt idx="0">
                  <c:v>Logo 1</c:v>
                </c:pt>
                <c:pt idx="1">
                  <c:v>Logo 4</c:v>
                </c:pt>
                <c:pt idx="2">
                  <c:v>Logo 2</c:v>
                </c:pt>
                <c:pt idx="3">
                  <c:v>Logo 3</c:v>
                </c:pt>
                <c:pt idx="4">
                  <c:v>Datos perdidos</c:v>
                </c:pt>
              </c:strCache>
            </c:strRef>
          </c:cat>
          <c:val>
            <c:numRef>
              <c:f>(Hoja4!$D$4:$D$7,Hoja4!$D$9)</c:f>
              <c:numCache>
                <c:formatCode>General</c:formatCode>
                <c:ptCount val="5"/>
                <c:pt idx="0">
                  <c:v>173</c:v>
                </c:pt>
                <c:pt idx="1">
                  <c:v>11</c:v>
                </c:pt>
                <c:pt idx="2">
                  <c:v>25</c:v>
                </c:pt>
                <c:pt idx="3">
                  <c:v>8</c:v>
                </c:pt>
                <c:pt idx="4">
                  <c:v>9</c:v>
                </c:pt>
              </c:numCache>
            </c:numRef>
          </c:val>
        </c:ser>
        <c:ser>
          <c:idx val="1"/>
          <c:order val="1"/>
          <c:dLbls>
            <c:showLegendKey val="0"/>
            <c:showVal val="0"/>
            <c:showCatName val="1"/>
            <c:showSerName val="0"/>
            <c:showPercent val="1"/>
            <c:showBubbleSize val="0"/>
            <c:showLeaderLines val="1"/>
          </c:dLbls>
          <c:cat>
            <c:strRef>
              <c:f>(Hoja4!$C$4:$C$7,Hoja4!$C$9)</c:f>
              <c:strCache>
                <c:ptCount val="5"/>
                <c:pt idx="0">
                  <c:v>Logo 1</c:v>
                </c:pt>
                <c:pt idx="1">
                  <c:v>Logo 4</c:v>
                </c:pt>
                <c:pt idx="2">
                  <c:v>Logo 2</c:v>
                </c:pt>
                <c:pt idx="3">
                  <c:v>Logo 3</c:v>
                </c:pt>
                <c:pt idx="4">
                  <c:v>Datos perdidos</c:v>
                </c:pt>
              </c:strCache>
            </c:strRef>
          </c:cat>
          <c:val>
            <c:numRef>
              <c:f>(Hoja4!$E$4:$E$7,Hoja4!$E$9)</c:f>
              <c:numCache>
                <c:formatCode>0.00%</c:formatCode>
                <c:ptCount val="5"/>
                <c:pt idx="0">
                  <c:v>0.76549999999999996</c:v>
                </c:pt>
                <c:pt idx="1">
                  <c:v>4.87E-2</c:v>
                </c:pt>
                <c:pt idx="2">
                  <c:v>0.1106</c:v>
                </c:pt>
                <c:pt idx="3">
                  <c:v>3.5400000000000001E-2</c:v>
                </c:pt>
                <c:pt idx="4">
                  <c:v>3.9800000000000002E-2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198FD-CEA9-4A6B-A085-3839D8295D06}" type="doc">
      <dgm:prSet loTypeId="urn:microsoft.com/office/officeart/2005/8/layout/vList6" loCatId="list" qsTypeId="urn:microsoft.com/office/officeart/2005/8/quickstyle/3d3" qsCatId="3D" csTypeId="urn:microsoft.com/office/officeart/2005/8/colors/colorful1" csCatId="colorful" phldr="1"/>
      <dgm:spPr/>
      <dgm:t>
        <a:bodyPr/>
        <a:lstStyle/>
        <a:p>
          <a:endParaRPr lang="en-US"/>
        </a:p>
      </dgm:t>
    </dgm:pt>
    <dgm:pt modelId="{8DA502E0-AAE9-4988-B8C3-0D422CDBEAEB}">
      <dgm:prSet phldrT="[Texto]"/>
      <dgm:spPr>
        <a:solidFill>
          <a:schemeClr val="accent1">
            <a:lumMod val="75000"/>
          </a:schemeClr>
        </a:solidFill>
      </dgm:spPr>
      <dgm:t>
        <a:bodyPr/>
        <a:lstStyle/>
        <a:p>
          <a:r>
            <a:rPr lang="es-EC" i="1" dirty="0" smtClean="0"/>
            <a:t>Eficiencia comunicacional</a:t>
          </a:r>
          <a:endParaRPr lang="en-US" dirty="0"/>
        </a:p>
      </dgm:t>
    </dgm:pt>
    <dgm:pt modelId="{87C41532-7FBE-42C4-9110-C68ADDCE1F94}" type="parTrans" cxnId="{83681A2E-9BDE-4C66-B35E-54EF4C9EB0F0}">
      <dgm:prSet/>
      <dgm:spPr/>
      <dgm:t>
        <a:bodyPr/>
        <a:lstStyle/>
        <a:p>
          <a:endParaRPr lang="en-US"/>
        </a:p>
      </dgm:t>
    </dgm:pt>
    <dgm:pt modelId="{6D294390-6983-454C-A681-1D3C1FE5A877}" type="sibTrans" cxnId="{83681A2E-9BDE-4C66-B35E-54EF4C9EB0F0}">
      <dgm:prSet/>
      <dgm:spPr/>
      <dgm:t>
        <a:bodyPr/>
        <a:lstStyle/>
        <a:p>
          <a:endParaRPr lang="en-US"/>
        </a:p>
      </dgm:t>
    </dgm:pt>
    <dgm:pt modelId="{753B2FCB-0074-461C-A432-66801FA6428E}">
      <dgm:prSet phldrT="[Texto]"/>
      <dgm:spPr>
        <a:solidFill>
          <a:schemeClr val="accent4">
            <a:lumMod val="60000"/>
            <a:lumOff val="40000"/>
            <a:alpha val="90000"/>
          </a:schemeClr>
        </a:solidFill>
      </dgm:spPr>
      <dgm:t>
        <a:bodyPr/>
        <a:lstStyle/>
        <a:p>
          <a:r>
            <a:rPr lang="es-EC" dirty="0" smtClean="0"/>
            <a:t>Se puede definir el impacto como el “grado de pregnancia con que es recibido el mensaje publicitario por el receptor”. (Álvarez </a:t>
          </a:r>
          <a:r>
            <a:rPr lang="es-EC" dirty="0" err="1" smtClean="0"/>
            <a:t>Debans</a:t>
          </a:r>
          <a:r>
            <a:rPr lang="es-EC" dirty="0" smtClean="0"/>
            <a:t>, Norberto La Campaña Publicitaria Perfecta. 2008)</a:t>
          </a:r>
          <a:endParaRPr lang="en-US" dirty="0"/>
        </a:p>
      </dgm:t>
    </dgm:pt>
    <dgm:pt modelId="{50D19E99-320A-46DF-BC67-F1D4E6D13962}" type="sibTrans" cxnId="{819EC509-C417-4A2E-9556-3018981AF9A3}">
      <dgm:prSet/>
      <dgm:spPr/>
      <dgm:t>
        <a:bodyPr/>
        <a:lstStyle/>
        <a:p>
          <a:endParaRPr lang="en-US"/>
        </a:p>
      </dgm:t>
    </dgm:pt>
    <dgm:pt modelId="{D53908AD-5C57-4EC1-8C26-280C7D197F57}" type="parTrans" cxnId="{819EC509-C417-4A2E-9556-3018981AF9A3}">
      <dgm:prSet/>
      <dgm:spPr/>
      <dgm:t>
        <a:bodyPr/>
        <a:lstStyle/>
        <a:p>
          <a:endParaRPr lang="en-US"/>
        </a:p>
      </dgm:t>
    </dgm:pt>
    <dgm:pt modelId="{8033F818-31F2-4E4A-95ED-47FF40353F52}">
      <dgm:prSet phldrT="[Texto]"/>
      <dgm:spPr>
        <a:solidFill>
          <a:schemeClr val="accent3">
            <a:lumMod val="75000"/>
          </a:schemeClr>
        </a:solidFill>
      </dgm:spPr>
      <dgm:t>
        <a:bodyPr/>
        <a:lstStyle/>
        <a:p>
          <a:r>
            <a:rPr lang="es-EC" i="1" dirty="0" smtClean="0"/>
            <a:t>Impacto comunicacional</a:t>
          </a:r>
          <a:endParaRPr lang="en-US" dirty="0"/>
        </a:p>
      </dgm:t>
    </dgm:pt>
    <dgm:pt modelId="{A7C2CF3A-6F59-42E9-9903-42066336CF0D}" type="sibTrans" cxnId="{20B94154-8F60-45B1-A397-84CA4D88401D}">
      <dgm:prSet/>
      <dgm:spPr/>
      <dgm:t>
        <a:bodyPr/>
        <a:lstStyle/>
        <a:p>
          <a:endParaRPr lang="en-US"/>
        </a:p>
      </dgm:t>
    </dgm:pt>
    <dgm:pt modelId="{D0149D56-DC40-42AA-8352-E045526097A0}" type="parTrans" cxnId="{20B94154-8F60-45B1-A397-84CA4D88401D}">
      <dgm:prSet/>
      <dgm:spPr/>
      <dgm:t>
        <a:bodyPr/>
        <a:lstStyle/>
        <a:p>
          <a:endParaRPr lang="en-US"/>
        </a:p>
      </dgm:t>
    </dgm:pt>
    <dgm:pt modelId="{4D9FB607-21BC-454E-8286-2C4A5A21004A}">
      <dgm:prSet phldrT="[Texto]"/>
      <dgm:spPr>
        <a:solidFill>
          <a:schemeClr val="accent6">
            <a:lumMod val="60000"/>
            <a:lumOff val="40000"/>
            <a:alpha val="90000"/>
          </a:schemeClr>
        </a:solidFill>
      </dgm:spPr>
      <dgm:t>
        <a:bodyPr/>
        <a:lstStyle/>
        <a:p>
          <a:r>
            <a:rPr lang="es-EC" dirty="0" smtClean="0"/>
            <a:t>Se relaciona  con  la utilización  de los recursos disponibles frente a los resultados que se obtiene en  la gestión  comunicativa. (María Ocampo, Manual  Práctico de gestión  del  plan  estratégico de comunión organizacional)</a:t>
          </a:r>
          <a:endParaRPr lang="en-US" dirty="0"/>
        </a:p>
      </dgm:t>
    </dgm:pt>
    <dgm:pt modelId="{588381B2-9BE2-4FDE-8F13-DC9067303A94}" type="sibTrans" cxnId="{C7AC424F-CAE0-4127-AF0D-65AD3F0080C2}">
      <dgm:prSet/>
      <dgm:spPr/>
      <dgm:t>
        <a:bodyPr/>
        <a:lstStyle/>
        <a:p>
          <a:endParaRPr lang="en-US"/>
        </a:p>
      </dgm:t>
    </dgm:pt>
    <dgm:pt modelId="{FFC861DC-2EC0-462B-A8B4-3A8782ABA850}" type="parTrans" cxnId="{C7AC424F-CAE0-4127-AF0D-65AD3F0080C2}">
      <dgm:prSet/>
      <dgm:spPr/>
      <dgm:t>
        <a:bodyPr/>
        <a:lstStyle/>
        <a:p>
          <a:endParaRPr lang="en-US"/>
        </a:p>
      </dgm:t>
    </dgm:pt>
    <dgm:pt modelId="{D9FB93B8-FC90-49AB-8046-7E346CC79AF3}" type="pres">
      <dgm:prSet presAssocID="{42E198FD-CEA9-4A6B-A085-3839D8295D06}" presName="Name0" presStyleCnt="0">
        <dgm:presLayoutVars>
          <dgm:dir/>
          <dgm:animLvl val="lvl"/>
          <dgm:resizeHandles/>
        </dgm:presLayoutVars>
      </dgm:prSet>
      <dgm:spPr/>
      <dgm:t>
        <a:bodyPr/>
        <a:lstStyle/>
        <a:p>
          <a:endParaRPr lang="en-US"/>
        </a:p>
      </dgm:t>
    </dgm:pt>
    <dgm:pt modelId="{26AD15A6-7633-43A3-A5EF-51091299CCEB}" type="pres">
      <dgm:prSet presAssocID="{8DA502E0-AAE9-4988-B8C3-0D422CDBEAEB}" presName="linNode" presStyleCnt="0"/>
      <dgm:spPr/>
    </dgm:pt>
    <dgm:pt modelId="{E7E1DCEF-2F69-4F51-B83D-E202CBB779A0}" type="pres">
      <dgm:prSet presAssocID="{8DA502E0-AAE9-4988-B8C3-0D422CDBEAEB}" presName="parentShp" presStyleLbl="node1" presStyleIdx="0" presStyleCnt="2" custScaleY="51406">
        <dgm:presLayoutVars>
          <dgm:bulletEnabled val="1"/>
        </dgm:presLayoutVars>
      </dgm:prSet>
      <dgm:spPr/>
      <dgm:t>
        <a:bodyPr/>
        <a:lstStyle/>
        <a:p>
          <a:endParaRPr lang="en-US"/>
        </a:p>
      </dgm:t>
    </dgm:pt>
    <dgm:pt modelId="{E41F4CD4-ED6C-49C8-A0D6-81D7A7B0D78F}" type="pres">
      <dgm:prSet presAssocID="{8DA502E0-AAE9-4988-B8C3-0D422CDBEAEB}" presName="childShp" presStyleLbl="bgAccFollowNode1" presStyleIdx="0" presStyleCnt="2">
        <dgm:presLayoutVars>
          <dgm:bulletEnabled val="1"/>
        </dgm:presLayoutVars>
      </dgm:prSet>
      <dgm:spPr/>
      <dgm:t>
        <a:bodyPr/>
        <a:lstStyle/>
        <a:p>
          <a:endParaRPr lang="en-US"/>
        </a:p>
      </dgm:t>
    </dgm:pt>
    <dgm:pt modelId="{74C379D0-ED03-47DC-B05A-1C6D4D44AA90}" type="pres">
      <dgm:prSet presAssocID="{6D294390-6983-454C-A681-1D3C1FE5A877}" presName="spacing" presStyleCnt="0"/>
      <dgm:spPr/>
    </dgm:pt>
    <dgm:pt modelId="{5F60FFC4-461A-44A8-8944-5A9B1C267B42}" type="pres">
      <dgm:prSet presAssocID="{8033F818-31F2-4E4A-95ED-47FF40353F52}" presName="linNode" presStyleCnt="0"/>
      <dgm:spPr/>
    </dgm:pt>
    <dgm:pt modelId="{183FDDCC-D7F2-42E2-B3E8-5DE0EC91F976}" type="pres">
      <dgm:prSet presAssocID="{8033F818-31F2-4E4A-95ED-47FF40353F52}" presName="parentShp" presStyleLbl="node1" presStyleIdx="1" presStyleCnt="2" custScaleY="44182">
        <dgm:presLayoutVars>
          <dgm:bulletEnabled val="1"/>
        </dgm:presLayoutVars>
      </dgm:prSet>
      <dgm:spPr/>
      <dgm:t>
        <a:bodyPr/>
        <a:lstStyle/>
        <a:p>
          <a:endParaRPr lang="en-US"/>
        </a:p>
      </dgm:t>
    </dgm:pt>
    <dgm:pt modelId="{6734907E-7C7B-4DD8-850F-BCE9E55ACE9D}" type="pres">
      <dgm:prSet presAssocID="{8033F818-31F2-4E4A-95ED-47FF40353F52}" presName="childShp" presStyleLbl="bgAccFollowNode1" presStyleIdx="1" presStyleCnt="2">
        <dgm:presLayoutVars>
          <dgm:bulletEnabled val="1"/>
        </dgm:presLayoutVars>
      </dgm:prSet>
      <dgm:spPr/>
      <dgm:t>
        <a:bodyPr/>
        <a:lstStyle/>
        <a:p>
          <a:endParaRPr lang="en-US"/>
        </a:p>
      </dgm:t>
    </dgm:pt>
  </dgm:ptLst>
  <dgm:cxnLst>
    <dgm:cxn modelId="{2A3819C8-5AB3-44E4-B247-83F18B3997E1}" type="presOf" srcId="{753B2FCB-0074-461C-A432-66801FA6428E}" destId="{6734907E-7C7B-4DD8-850F-BCE9E55ACE9D}" srcOrd="0" destOrd="0" presId="urn:microsoft.com/office/officeart/2005/8/layout/vList6"/>
    <dgm:cxn modelId="{43C7E7FF-FBD4-4779-B81B-1B884F7F52F4}" type="presOf" srcId="{8033F818-31F2-4E4A-95ED-47FF40353F52}" destId="{183FDDCC-D7F2-42E2-B3E8-5DE0EC91F976}" srcOrd="0" destOrd="0" presId="urn:microsoft.com/office/officeart/2005/8/layout/vList6"/>
    <dgm:cxn modelId="{527A943B-A51B-4F4A-A3DA-B71D24A99FF7}" type="presOf" srcId="{42E198FD-CEA9-4A6B-A085-3839D8295D06}" destId="{D9FB93B8-FC90-49AB-8046-7E346CC79AF3}" srcOrd="0" destOrd="0" presId="urn:microsoft.com/office/officeart/2005/8/layout/vList6"/>
    <dgm:cxn modelId="{C2B48129-3F87-40B0-BCE5-F93E66009842}" type="presOf" srcId="{4D9FB607-21BC-454E-8286-2C4A5A21004A}" destId="{E41F4CD4-ED6C-49C8-A0D6-81D7A7B0D78F}" srcOrd="0" destOrd="0" presId="urn:microsoft.com/office/officeart/2005/8/layout/vList6"/>
    <dgm:cxn modelId="{C7AC424F-CAE0-4127-AF0D-65AD3F0080C2}" srcId="{8DA502E0-AAE9-4988-B8C3-0D422CDBEAEB}" destId="{4D9FB607-21BC-454E-8286-2C4A5A21004A}" srcOrd="0" destOrd="0" parTransId="{FFC861DC-2EC0-462B-A8B4-3A8782ABA850}" sibTransId="{588381B2-9BE2-4FDE-8F13-DC9067303A94}"/>
    <dgm:cxn modelId="{83681A2E-9BDE-4C66-B35E-54EF4C9EB0F0}" srcId="{42E198FD-CEA9-4A6B-A085-3839D8295D06}" destId="{8DA502E0-AAE9-4988-B8C3-0D422CDBEAEB}" srcOrd="0" destOrd="0" parTransId="{87C41532-7FBE-42C4-9110-C68ADDCE1F94}" sibTransId="{6D294390-6983-454C-A681-1D3C1FE5A877}"/>
    <dgm:cxn modelId="{819EC509-C417-4A2E-9556-3018981AF9A3}" srcId="{8033F818-31F2-4E4A-95ED-47FF40353F52}" destId="{753B2FCB-0074-461C-A432-66801FA6428E}" srcOrd="0" destOrd="0" parTransId="{D53908AD-5C57-4EC1-8C26-280C7D197F57}" sibTransId="{50D19E99-320A-46DF-BC67-F1D4E6D13962}"/>
    <dgm:cxn modelId="{638A421C-2CBF-4D5B-BA8E-4681DB11166C}" type="presOf" srcId="{8DA502E0-AAE9-4988-B8C3-0D422CDBEAEB}" destId="{E7E1DCEF-2F69-4F51-B83D-E202CBB779A0}" srcOrd="0" destOrd="0" presId="urn:microsoft.com/office/officeart/2005/8/layout/vList6"/>
    <dgm:cxn modelId="{20B94154-8F60-45B1-A397-84CA4D88401D}" srcId="{42E198FD-CEA9-4A6B-A085-3839D8295D06}" destId="{8033F818-31F2-4E4A-95ED-47FF40353F52}" srcOrd="1" destOrd="0" parTransId="{D0149D56-DC40-42AA-8352-E045526097A0}" sibTransId="{A7C2CF3A-6F59-42E9-9903-42066336CF0D}"/>
    <dgm:cxn modelId="{8BD440A6-DDFB-472E-A6DF-D23769E2A41A}" type="presParOf" srcId="{D9FB93B8-FC90-49AB-8046-7E346CC79AF3}" destId="{26AD15A6-7633-43A3-A5EF-51091299CCEB}" srcOrd="0" destOrd="0" presId="urn:microsoft.com/office/officeart/2005/8/layout/vList6"/>
    <dgm:cxn modelId="{F5B8D30A-9FAF-4F34-AB1E-30E7BF19478F}" type="presParOf" srcId="{26AD15A6-7633-43A3-A5EF-51091299CCEB}" destId="{E7E1DCEF-2F69-4F51-B83D-E202CBB779A0}" srcOrd="0" destOrd="0" presId="urn:microsoft.com/office/officeart/2005/8/layout/vList6"/>
    <dgm:cxn modelId="{FD659AA4-8423-4B65-9B4F-DE9C337C9506}" type="presParOf" srcId="{26AD15A6-7633-43A3-A5EF-51091299CCEB}" destId="{E41F4CD4-ED6C-49C8-A0D6-81D7A7B0D78F}" srcOrd="1" destOrd="0" presId="urn:microsoft.com/office/officeart/2005/8/layout/vList6"/>
    <dgm:cxn modelId="{9E58A8DA-A00E-4995-A276-CA0158624599}" type="presParOf" srcId="{D9FB93B8-FC90-49AB-8046-7E346CC79AF3}" destId="{74C379D0-ED03-47DC-B05A-1C6D4D44AA90}" srcOrd="1" destOrd="0" presId="urn:microsoft.com/office/officeart/2005/8/layout/vList6"/>
    <dgm:cxn modelId="{64CDCAE3-65AF-417E-9F3E-C02BAB7215AB}" type="presParOf" srcId="{D9FB93B8-FC90-49AB-8046-7E346CC79AF3}" destId="{5F60FFC4-461A-44A8-8944-5A9B1C267B42}" srcOrd="2" destOrd="0" presId="urn:microsoft.com/office/officeart/2005/8/layout/vList6"/>
    <dgm:cxn modelId="{EC6FD540-4CB7-409B-B302-7DD50DDCDE7B}" type="presParOf" srcId="{5F60FFC4-461A-44A8-8944-5A9B1C267B42}" destId="{183FDDCC-D7F2-42E2-B3E8-5DE0EC91F976}" srcOrd="0" destOrd="0" presId="urn:microsoft.com/office/officeart/2005/8/layout/vList6"/>
    <dgm:cxn modelId="{6477EC3A-1A4A-45D1-A776-810325DA47E5}" type="presParOf" srcId="{5F60FFC4-461A-44A8-8944-5A9B1C267B42}" destId="{6734907E-7C7B-4DD8-850F-BCE9E55ACE9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EF511-7875-4C66-BEC4-DC5882E1B078}"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US"/>
        </a:p>
      </dgm:t>
    </dgm:pt>
    <dgm:pt modelId="{57580794-0A62-463F-AEB9-E5B743B615F6}">
      <dgm:prSet phldrT="[Texto]"/>
      <dgm:spPr/>
      <dgm:t>
        <a:bodyPr/>
        <a:lstStyle/>
        <a:p>
          <a:r>
            <a:rPr lang="es-EC" dirty="0" smtClean="0"/>
            <a:t>Objetivo general</a:t>
          </a:r>
          <a:endParaRPr lang="en-US" dirty="0"/>
        </a:p>
      </dgm:t>
    </dgm:pt>
    <dgm:pt modelId="{55F43DAC-ABDE-4833-B236-AA8132330063}" type="parTrans" cxnId="{7EFBF0B3-D553-4E1F-AFFC-3DDCBD6BE359}">
      <dgm:prSet/>
      <dgm:spPr/>
      <dgm:t>
        <a:bodyPr/>
        <a:lstStyle/>
        <a:p>
          <a:endParaRPr lang="en-US"/>
        </a:p>
      </dgm:t>
    </dgm:pt>
    <dgm:pt modelId="{906FEB01-E431-4101-AC9D-662FFDF7AD98}" type="sibTrans" cxnId="{7EFBF0B3-D553-4E1F-AFFC-3DDCBD6BE359}">
      <dgm:prSet/>
      <dgm:spPr/>
      <dgm:t>
        <a:bodyPr/>
        <a:lstStyle/>
        <a:p>
          <a:endParaRPr lang="en-US"/>
        </a:p>
      </dgm:t>
    </dgm:pt>
    <dgm:pt modelId="{0E9F07BE-865E-4E06-A6A1-4DBBFA1BD5FF}">
      <dgm:prSet phldrT="[Texto]"/>
      <dgm:spPr/>
      <dgm:t>
        <a:bodyPr/>
        <a:lstStyle/>
        <a:p>
          <a:r>
            <a:rPr lang="es-EC" dirty="0" smtClean="0"/>
            <a:t>Investigar la eficiencia e impacto Comunicacional que tiene el ¨Proyecto Ecuador Ejercítate¨ del año 2015 que busca erradicar el sedentarismo en la provincia de Pichincha.</a:t>
          </a:r>
          <a:endParaRPr lang="en-US" dirty="0"/>
        </a:p>
      </dgm:t>
    </dgm:pt>
    <dgm:pt modelId="{11454111-1521-4380-8879-4445DEC046AE}" type="sibTrans" cxnId="{974DEE4F-6034-425D-A834-652D270F89B9}">
      <dgm:prSet/>
      <dgm:spPr/>
      <dgm:t>
        <a:bodyPr/>
        <a:lstStyle/>
        <a:p>
          <a:endParaRPr lang="en-US"/>
        </a:p>
      </dgm:t>
    </dgm:pt>
    <dgm:pt modelId="{B54EC9B7-125D-4A0F-B5E7-D547E47B4FB9}" type="parTrans" cxnId="{974DEE4F-6034-425D-A834-652D270F89B9}">
      <dgm:prSet/>
      <dgm:spPr/>
      <dgm:t>
        <a:bodyPr/>
        <a:lstStyle/>
        <a:p>
          <a:endParaRPr lang="en-US"/>
        </a:p>
      </dgm:t>
    </dgm:pt>
    <dgm:pt modelId="{5132B668-801F-41AF-B326-B2BAF2434A0A}" type="pres">
      <dgm:prSet presAssocID="{2F6EF511-7875-4C66-BEC4-DC5882E1B078}" presName="Name0" presStyleCnt="0">
        <dgm:presLayoutVars>
          <dgm:chPref val="3"/>
          <dgm:dir/>
          <dgm:animLvl val="lvl"/>
          <dgm:resizeHandles/>
        </dgm:presLayoutVars>
      </dgm:prSet>
      <dgm:spPr/>
      <dgm:t>
        <a:bodyPr/>
        <a:lstStyle/>
        <a:p>
          <a:endParaRPr lang="en-US"/>
        </a:p>
      </dgm:t>
    </dgm:pt>
    <dgm:pt modelId="{F7FFAE7C-757F-4DAF-8207-AB0764771B12}" type="pres">
      <dgm:prSet presAssocID="{57580794-0A62-463F-AEB9-E5B743B615F6}" presName="horFlow" presStyleCnt="0"/>
      <dgm:spPr/>
    </dgm:pt>
    <dgm:pt modelId="{3C3D918D-45E9-4C80-86AF-82117590C3E6}" type="pres">
      <dgm:prSet presAssocID="{57580794-0A62-463F-AEB9-E5B743B615F6}" presName="bigChev" presStyleLbl="node1" presStyleIdx="0" presStyleCnt="1" custScaleX="73373"/>
      <dgm:spPr/>
      <dgm:t>
        <a:bodyPr/>
        <a:lstStyle/>
        <a:p>
          <a:endParaRPr lang="en-US"/>
        </a:p>
      </dgm:t>
    </dgm:pt>
    <dgm:pt modelId="{BBD14C84-99AD-4B03-9C0C-A265CA92AEDE}" type="pres">
      <dgm:prSet presAssocID="{B54EC9B7-125D-4A0F-B5E7-D547E47B4FB9}" presName="parTrans" presStyleCnt="0"/>
      <dgm:spPr/>
    </dgm:pt>
    <dgm:pt modelId="{37B43914-EB74-4560-88E6-0BCA5344EF78}" type="pres">
      <dgm:prSet presAssocID="{0E9F07BE-865E-4E06-A6A1-4DBBFA1BD5FF}" presName="node" presStyleLbl="alignAccFollowNode1" presStyleIdx="0" presStyleCnt="1" custScaleX="251701">
        <dgm:presLayoutVars>
          <dgm:bulletEnabled val="1"/>
        </dgm:presLayoutVars>
      </dgm:prSet>
      <dgm:spPr/>
      <dgm:t>
        <a:bodyPr/>
        <a:lstStyle/>
        <a:p>
          <a:endParaRPr lang="en-US"/>
        </a:p>
      </dgm:t>
    </dgm:pt>
  </dgm:ptLst>
  <dgm:cxnLst>
    <dgm:cxn modelId="{0C8B4732-2EAB-4C3C-ABB8-90F3029DE87A}" type="presOf" srcId="{0E9F07BE-865E-4E06-A6A1-4DBBFA1BD5FF}" destId="{37B43914-EB74-4560-88E6-0BCA5344EF78}" srcOrd="0" destOrd="0" presId="urn:microsoft.com/office/officeart/2005/8/layout/lProcess3"/>
    <dgm:cxn modelId="{7EFBF0B3-D553-4E1F-AFFC-3DDCBD6BE359}" srcId="{2F6EF511-7875-4C66-BEC4-DC5882E1B078}" destId="{57580794-0A62-463F-AEB9-E5B743B615F6}" srcOrd="0" destOrd="0" parTransId="{55F43DAC-ABDE-4833-B236-AA8132330063}" sibTransId="{906FEB01-E431-4101-AC9D-662FFDF7AD98}"/>
    <dgm:cxn modelId="{A5AFA797-8905-4B4D-9D2A-B0177E177ACD}" type="presOf" srcId="{2F6EF511-7875-4C66-BEC4-DC5882E1B078}" destId="{5132B668-801F-41AF-B326-B2BAF2434A0A}" srcOrd="0" destOrd="0" presId="urn:microsoft.com/office/officeart/2005/8/layout/lProcess3"/>
    <dgm:cxn modelId="{EBBAD1B4-EB59-40B4-8FB0-4A7A2A74D156}" type="presOf" srcId="{57580794-0A62-463F-AEB9-E5B743B615F6}" destId="{3C3D918D-45E9-4C80-86AF-82117590C3E6}" srcOrd="0" destOrd="0" presId="urn:microsoft.com/office/officeart/2005/8/layout/lProcess3"/>
    <dgm:cxn modelId="{974DEE4F-6034-425D-A834-652D270F89B9}" srcId="{57580794-0A62-463F-AEB9-E5B743B615F6}" destId="{0E9F07BE-865E-4E06-A6A1-4DBBFA1BD5FF}" srcOrd="0" destOrd="0" parTransId="{B54EC9B7-125D-4A0F-B5E7-D547E47B4FB9}" sibTransId="{11454111-1521-4380-8879-4445DEC046AE}"/>
    <dgm:cxn modelId="{2A5E35F1-2E02-4F92-AFBC-25B6EBD4F48B}" type="presParOf" srcId="{5132B668-801F-41AF-B326-B2BAF2434A0A}" destId="{F7FFAE7C-757F-4DAF-8207-AB0764771B12}" srcOrd="0" destOrd="0" presId="urn:microsoft.com/office/officeart/2005/8/layout/lProcess3"/>
    <dgm:cxn modelId="{54025D0B-75A3-4F84-80DB-A833B386AA36}" type="presParOf" srcId="{F7FFAE7C-757F-4DAF-8207-AB0764771B12}" destId="{3C3D918D-45E9-4C80-86AF-82117590C3E6}" srcOrd="0" destOrd="0" presId="urn:microsoft.com/office/officeart/2005/8/layout/lProcess3"/>
    <dgm:cxn modelId="{DD862970-655F-465D-ABBE-3F7D85D88E5E}" type="presParOf" srcId="{F7FFAE7C-757F-4DAF-8207-AB0764771B12}" destId="{BBD14C84-99AD-4B03-9C0C-A265CA92AEDE}" srcOrd="1" destOrd="0" presId="urn:microsoft.com/office/officeart/2005/8/layout/lProcess3"/>
    <dgm:cxn modelId="{8E828DA1-D4DB-4FD5-B244-E8F28C9D21C7}" type="presParOf" srcId="{F7FFAE7C-757F-4DAF-8207-AB0764771B12}" destId="{37B43914-EB74-4560-88E6-0BCA5344EF7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9FE31-C7AE-4F4B-B81B-7543565647FC}"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C1D22E9C-4EDE-44B2-9513-15D26A18FB29}">
      <dgm:prSet phldrT="[Texto]"/>
      <dgm:spPr/>
      <dgm:t>
        <a:bodyPr/>
        <a:lstStyle/>
        <a:p>
          <a:r>
            <a:rPr lang="es-EC" dirty="0" smtClean="0">
              <a:solidFill>
                <a:schemeClr val="tx1"/>
              </a:solidFill>
            </a:rPr>
            <a:t>Objetivos específicos</a:t>
          </a:r>
          <a:endParaRPr lang="en-US" dirty="0">
            <a:solidFill>
              <a:schemeClr val="tx1"/>
            </a:solidFill>
          </a:endParaRPr>
        </a:p>
      </dgm:t>
    </dgm:pt>
    <dgm:pt modelId="{D84F4484-3FFD-47EF-9847-7DDEDF455F16}" type="parTrans" cxnId="{1BBA8F38-5993-49BE-8881-85589F8779C3}">
      <dgm:prSet/>
      <dgm:spPr/>
      <dgm:t>
        <a:bodyPr/>
        <a:lstStyle/>
        <a:p>
          <a:endParaRPr lang="en-US"/>
        </a:p>
      </dgm:t>
    </dgm:pt>
    <dgm:pt modelId="{57AF2361-D348-4F30-A016-EA6C7D3ECB6A}" type="sibTrans" cxnId="{1BBA8F38-5993-49BE-8881-85589F8779C3}">
      <dgm:prSet/>
      <dgm:spPr/>
      <dgm:t>
        <a:bodyPr/>
        <a:lstStyle/>
        <a:p>
          <a:endParaRPr lang="en-US"/>
        </a:p>
      </dgm:t>
    </dgm:pt>
    <dgm:pt modelId="{C679BA7C-8719-4815-9564-28CCCB85BB65}">
      <dgm:prSet phldrT="[Texto]"/>
      <dgm:spPr/>
      <dgm:t>
        <a:bodyPr/>
        <a:lstStyle/>
        <a:p>
          <a:r>
            <a:rPr lang="es-EC" dirty="0" smtClean="0">
              <a:solidFill>
                <a:schemeClr val="tx1"/>
              </a:solidFill>
            </a:rPr>
            <a:t>Investigar y analizar las diferentes teorías que se puedan utilizar como guía para el desarrollo del proyecto.</a:t>
          </a:r>
          <a:endParaRPr lang="en-US" dirty="0">
            <a:solidFill>
              <a:schemeClr val="tx1"/>
            </a:solidFill>
          </a:endParaRPr>
        </a:p>
      </dgm:t>
    </dgm:pt>
    <dgm:pt modelId="{0088C35C-F742-49B4-9E51-8857803BCE40}" type="parTrans" cxnId="{8373D539-28AA-4AED-8522-7CDC2159C12E}">
      <dgm:prSet/>
      <dgm:spPr/>
      <dgm:t>
        <a:bodyPr/>
        <a:lstStyle/>
        <a:p>
          <a:endParaRPr lang="en-US"/>
        </a:p>
      </dgm:t>
    </dgm:pt>
    <dgm:pt modelId="{0FC7FD2F-E9A9-4B3F-BA15-376F579F8B76}" type="sibTrans" cxnId="{8373D539-28AA-4AED-8522-7CDC2159C12E}">
      <dgm:prSet/>
      <dgm:spPr/>
      <dgm:t>
        <a:bodyPr/>
        <a:lstStyle/>
        <a:p>
          <a:endParaRPr lang="en-US"/>
        </a:p>
      </dgm:t>
    </dgm:pt>
    <dgm:pt modelId="{D73E87BE-4853-4733-A382-F27DC9DE4497}">
      <dgm:prSet phldrT="[Texto]"/>
      <dgm:spPr/>
      <dgm:t>
        <a:bodyPr/>
        <a:lstStyle/>
        <a:p>
          <a:r>
            <a:rPr lang="es-EC" smtClean="0">
              <a:solidFill>
                <a:schemeClr val="tx1"/>
              </a:solidFill>
            </a:rPr>
            <a:t>Determinar la metodología que se manejará para la realización de este estudio.</a:t>
          </a:r>
          <a:endParaRPr lang="en-US" dirty="0">
            <a:solidFill>
              <a:schemeClr val="tx1"/>
            </a:solidFill>
          </a:endParaRPr>
        </a:p>
      </dgm:t>
    </dgm:pt>
    <dgm:pt modelId="{B2F327AF-7B58-4924-BD46-5353A1A51FBE}" type="parTrans" cxnId="{1EF6C792-FBCC-44CB-9F34-8E69F40D1338}">
      <dgm:prSet/>
      <dgm:spPr/>
      <dgm:t>
        <a:bodyPr/>
        <a:lstStyle/>
        <a:p>
          <a:endParaRPr lang="en-US"/>
        </a:p>
      </dgm:t>
    </dgm:pt>
    <dgm:pt modelId="{7F47A572-D425-425A-9E9C-5B3D2060199A}" type="sibTrans" cxnId="{1EF6C792-FBCC-44CB-9F34-8E69F40D1338}">
      <dgm:prSet/>
      <dgm:spPr/>
      <dgm:t>
        <a:bodyPr/>
        <a:lstStyle/>
        <a:p>
          <a:endParaRPr lang="en-US"/>
        </a:p>
      </dgm:t>
    </dgm:pt>
    <dgm:pt modelId="{549268DB-80EB-456A-B3EA-E8C9E6E75B65}">
      <dgm:prSet phldrT="[Texto]"/>
      <dgm:spPr/>
      <dgm:t>
        <a:bodyPr/>
        <a:lstStyle/>
        <a:p>
          <a:r>
            <a:rPr lang="es-EC" smtClean="0">
              <a:solidFill>
                <a:schemeClr val="tx1"/>
              </a:solidFill>
            </a:rPr>
            <a:t>Elaborar una investigación de mercado publicitaria que nos permita analizar la eficiencia e impacto comunicacional que ha generado el proyecto Ecuador Ejercítate, en la provincia de Pichincha en el año 2015.</a:t>
          </a:r>
          <a:endParaRPr lang="en-US" dirty="0">
            <a:solidFill>
              <a:schemeClr val="tx1"/>
            </a:solidFill>
          </a:endParaRPr>
        </a:p>
      </dgm:t>
    </dgm:pt>
    <dgm:pt modelId="{D958DE97-2F39-4597-B40E-D58D322280FE}" type="parTrans" cxnId="{E0EB70E6-0771-4C48-B198-E7BFB218B7B0}">
      <dgm:prSet/>
      <dgm:spPr/>
      <dgm:t>
        <a:bodyPr/>
        <a:lstStyle/>
        <a:p>
          <a:endParaRPr lang="en-US"/>
        </a:p>
      </dgm:t>
    </dgm:pt>
    <dgm:pt modelId="{C7D59E89-C4D0-4BEC-B06C-6F8BC7EA7BD7}" type="sibTrans" cxnId="{E0EB70E6-0771-4C48-B198-E7BFB218B7B0}">
      <dgm:prSet/>
      <dgm:spPr/>
      <dgm:t>
        <a:bodyPr/>
        <a:lstStyle/>
        <a:p>
          <a:endParaRPr lang="en-US"/>
        </a:p>
      </dgm:t>
    </dgm:pt>
    <dgm:pt modelId="{F293AFC3-E591-4587-8DF0-BA654ABCC4C1}">
      <dgm:prSet phldrT="[Texto]"/>
      <dgm:spPr/>
      <dgm:t>
        <a:bodyPr/>
        <a:lstStyle/>
        <a:p>
          <a:r>
            <a:rPr lang="es-EC" smtClean="0">
              <a:solidFill>
                <a:schemeClr val="tx1"/>
              </a:solidFill>
            </a:rPr>
            <a:t>Analizar los resultados y hallazgos obtenidos de la eficiencia e impacto comunicacional del proyecto ministerial en la investigación.</a:t>
          </a:r>
          <a:endParaRPr lang="en-US" dirty="0">
            <a:solidFill>
              <a:schemeClr val="tx1"/>
            </a:solidFill>
          </a:endParaRPr>
        </a:p>
      </dgm:t>
    </dgm:pt>
    <dgm:pt modelId="{2DE3662E-2C2B-4226-908C-553BA9F62726}" type="parTrans" cxnId="{D2FCC0D8-501F-43E9-850F-A04A38038111}">
      <dgm:prSet/>
      <dgm:spPr/>
      <dgm:t>
        <a:bodyPr/>
        <a:lstStyle/>
        <a:p>
          <a:endParaRPr lang="en-US"/>
        </a:p>
      </dgm:t>
    </dgm:pt>
    <dgm:pt modelId="{58EB2669-EE56-4667-9D3A-B9BC2D6B4DB3}" type="sibTrans" cxnId="{D2FCC0D8-501F-43E9-850F-A04A38038111}">
      <dgm:prSet/>
      <dgm:spPr/>
      <dgm:t>
        <a:bodyPr/>
        <a:lstStyle/>
        <a:p>
          <a:endParaRPr lang="en-US"/>
        </a:p>
      </dgm:t>
    </dgm:pt>
    <dgm:pt modelId="{394D4664-C9B4-4D77-B47C-AAFF52101AA0}">
      <dgm:prSet phldrT="[Texto]"/>
      <dgm:spPr/>
      <dgm:t>
        <a:bodyPr/>
        <a:lstStyle/>
        <a:p>
          <a:r>
            <a:rPr lang="es-EC" smtClean="0">
              <a:solidFill>
                <a:schemeClr val="tx1"/>
              </a:solidFill>
            </a:rPr>
            <a:t>Establecer las conclusiones y recomendaciones</a:t>
          </a:r>
          <a:endParaRPr lang="en-US" dirty="0">
            <a:solidFill>
              <a:schemeClr val="tx1"/>
            </a:solidFill>
          </a:endParaRPr>
        </a:p>
      </dgm:t>
    </dgm:pt>
    <dgm:pt modelId="{A4A38764-0289-406D-AE25-769F7F2C0A4F}" type="parTrans" cxnId="{1B2050D3-A77F-41B6-8D3F-42DB6F93580E}">
      <dgm:prSet/>
      <dgm:spPr/>
      <dgm:t>
        <a:bodyPr/>
        <a:lstStyle/>
        <a:p>
          <a:endParaRPr lang="en-US"/>
        </a:p>
      </dgm:t>
    </dgm:pt>
    <dgm:pt modelId="{FC3C564B-23B1-4A34-B38D-B96E2D71F4D8}" type="sibTrans" cxnId="{1B2050D3-A77F-41B6-8D3F-42DB6F93580E}">
      <dgm:prSet/>
      <dgm:spPr/>
      <dgm:t>
        <a:bodyPr/>
        <a:lstStyle/>
        <a:p>
          <a:endParaRPr lang="en-US"/>
        </a:p>
      </dgm:t>
    </dgm:pt>
    <dgm:pt modelId="{CA9B8B15-54DD-49C2-87FD-9B5E49E2EC33}" type="pres">
      <dgm:prSet presAssocID="{D5E9FE31-C7AE-4F4B-B81B-7543565647FC}" presName="layout" presStyleCnt="0">
        <dgm:presLayoutVars>
          <dgm:chMax/>
          <dgm:chPref/>
          <dgm:dir/>
          <dgm:animOne val="branch"/>
          <dgm:animLvl val="lvl"/>
          <dgm:resizeHandles/>
        </dgm:presLayoutVars>
      </dgm:prSet>
      <dgm:spPr/>
      <dgm:t>
        <a:bodyPr/>
        <a:lstStyle/>
        <a:p>
          <a:endParaRPr lang="en-US"/>
        </a:p>
      </dgm:t>
    </dgm:pt>
    <dgm:pt modelId="{A0899905-D338-48EF-8682-23BC5428FD59}" type="pres">
      <dgm:prSet presAssocID="{C1D22E9C-4EDE-44B2-9513-15D26A18FB29}" presName="root" presStyleCnt="0">
        <dgm:presLayoutVars>
          <dgm:chMax/>
          <dgm:chPref val="4"/>
        </dgm:presLayoutVars>
      </dgm:prSet>
      <dgm:spPr/>
      <dgm:t>
        <a:bodyPr/>
        <a:lstStyle/>
        <a:p>
          <a:endParaRPr lang="en-US"/>
        </a:p>
      </dgm:t>
    </dgm:pt>
    <dgm:pt modelId="{4D2D3C12-E265-49A3-ACBE-43B9D3AE40EB}" type="pres">
      <dgm:prSet presAssocID="{C1D22E9C-4EDE-44B2-9513-15D26A18FB29}" presName="rootComposite" presStyleCnt="0">
        <dgm:presLayoutVars/>
      </dgm:prSet>
      <dgm:spPr/>
      <dgm:t>
        <a:bodyPr/>
        <a:lstStyle/>
        <a:p>
          <a:endParaRPr lang="en-US"/>
        </a:p>
      </dgm:t>
    </dgm:pt>
    <dgm:pt modelId="{0E114833-9082-4ADD-9F4A-AC019D557B28}" type="pres">
      <dgm:prSet presAssocID="{C1D22E9C-4EDE-44B2-9513-15D26A18FB29}" presName="rootText" presStyleLbl="node0" presStyleIdx="0" presStyleCnt="1" custScaleY="54439" custLinFactNeighborX="-34969" custLinFactNeighborY="9644">
        <dgm:presLayoutVars>
          <dgm:chMax/>
          <dgm:chPref val="4"/>
        </dgm:presLayoutVars>
      </dgm:prSet>
      <dgm:spPr/>
      <dgm:t>
        <a:bodyPr/>
        <a:lstStyle/>
        <a:p>
          <a:endParaRPr lang="en-US"/>
        </a:p>
      </dgm:t>
    </dgm:pt>
    <dgm:pt modelId="{B8E3029E-E463-4FB4-8F61-0213925B7071}" type="pres">
      <dgm:prSet presAssocID="{C1D22E9C-4EDE-44B2-9513-15D26A18FB29}" presName="childShape" presStyleCnt="0">
        <dgm:presLayoutVars>
          <dgm:chMax val="0"/>
          <dgm:chPref val="0"/>
        </dgm:presLayoutVars>
      </dgm:prSet>
      <dgm:spPr/>
      <dgm:t>
        <a:bodyPr/>
        <a:lstStyle/>
        <a:p>
          <a:endParaRPr lang="en-US"/>
        </a:p>
      </dgm:t>
    </dgm:pt>
    <dgm:pt modelId="{58C991DE-23BB-4054-82DF-F135DC46860F}" type="pres">
      <dgm:prSet presAssocID="{C679BA7C-8719-4815-9564-28CCCB85BB65}" presName="childComposite" presStyleCnt="0">
        <dgm:presLayoutVars>
          <dgm:chMax val="0"/>
          <dgm:chPref val="0"/>
        </dgm:presLayoutVars>
      </dgm:prSet>
      <dgm:spPr/>
      <dgm:t>
        <a:bodyPr/>
        <a:lstStyle/>
        <a:p>
          <a:endParaRPr lang="en-US"/>
        </a:p>
      </dgm:t>
    </dgm:pt>
    <dgm:pt modelId="{F4038CEF-078D-48B1-BC3C-C2444FDE9851}" type="pres">
      <dgm:prSet presAssocID="{C679BA7C-8719-4815-9564-28CCCB85BB65}" presName="Image" presStyleLbl="node1" presStyleIdx="0" presStyleCnt="5" custLinFactX="41674" custLinFactNeighborX="100000" custLinFactNeighborY="-568"/>
      <dgm:spPr>
        <a:blipFill rotWithShape="1">
          <a:blip xmlns:r="http://schemas.openxmlformats.org/officeDocument/2006/relationships" r:embed="rId1"/>
          <a:stretch>
            <a:fillRect/>
          </a:stretch>
        </a:blipFill>
      </dgm:spPr>
      <dgm:t>
        <a:bodyPr/>
        <a:lstStyle/>
        <a:p>
          <a:endParaRPr lang="en-US"/>
        </a:p>
      </dgm:t>
    </dgm:pt>
    <dgm:pt modelId="{95BFACC1-80A9-4E48-885A-A1841A0DBAEA}" type="pres">
      <dgm:prSet presAssocID="{C679BA7C-8719-4815-9564-28CCCB85BB65}" presName="childText" presStyleLbl="lnNode1" presStyleIdx="0" presStyleCnt="5" custLinFactNeighborX="33458" custLinFactNeighborY="-568">
        <dgm:presLayoutVars>
          <dgm:chMax val="0"/>
          <dgm:chPref val="0"/>
          <dgm:bulletEnabled val="1"/>
        </dgm:presLayoutVars>
      </dgm:prSet>
      <dgm:spPr/>
      <dgm:t>
        <a:bodyPr/>
        <a:lstStyle/>
        <a:p>
          <a:endParaRPr lang="en-US"/>
        </a:p>
      </dgm:t>
    </dgm:pt>
    <dgm:pt modelId="{946F9128-0A9C-4E4D-8D11-F3315D6F9AC0}" type="pres">
      <dgm:prSet presAssocID="{D73E87BE-4853-4733-A382-F27DC9DE4497}" presName="childComposite" presStyleCnt="0">
        <dgm:presLayoutVars>
          <dgm:chMax val="0"/>
          <dgm:chPref val="0"/>
        </dgm:presLayoutVars>
      </dgm:prSet>
      <dgm:spPr/>
      <dgm:t>
        <a:bodyPr/>
        <a:lstStyle/>
        <a:p>
          <a:endParaRPr lang="en-US"/>
        </a:p>
      </dgm:t>
    </dgm:pt>
    <dgm:pt modelId="{2B87A33A-793D-4E74-9B1B-BAA8651EA7E1}" type="pres">
      <dgm:prSet presAssocID="{D73E87BE-4853-4733-A382-F27DC9DE4497}" presName="Image" presStyleLbl="node1" presStyleIdx="1" presStyleCnt="5" custLinFactNeighborX="80195" custLinFactNeighborY="-4587"/>
      <dgm:spPr>
        <a:blipFill rotWithShape="1">
          <a:blip xmlns:r="http://schemas.openxmlformats.org/officeDocument/2006/relationships" r:embed="rId2"/>
          <a:stretch>
            <a:fillRect/>
          </a:stretch>
        </a:blipFill>
      </dgm:spPr>
      <dgm:t>
        <a:bodyPr/>
        <a:lstStyle/>
        <a:p>
          <a:endParaRPr lang="en-US"/>
        </a:p>
      </dgm:t>
    </dgm:pt>
    <dgm:pt modelId="{1D2C7003-0A4A-44C7-86AD-B3BBD0D463B6}" type="pres">
      <dgm:prSet presAssocID="{D73E87BE-4853-4733-A382-F27DC9DE4497}" presName="childText" presStyleLbl="lnNode1" presStyleIdx="1" presStyleCnt="5" custLinFactNeighborX="23656" custLinFactNeighborY="-4587">
        <dgm:presLayoutVars>
          <dgm:chMax val="0"/>
          <dgm:chPref val="0"/>
          <dgm:bulletEnabled val="1"/>
        </dgm:presLayoutVars>
      </dgm:prSet>
      <dgm:spPr/>
      <dgm:t>
        <a:bodyPr/>
        <a:lstStyle/>
        <a:p>
          <a:endParaRPr lang="en-US"/>
        </a:p>
      </dgm:t>
    </dgm:pt>
    <dgm:pt modelId="{4A90AD2F-6BF0-4ED5-8508-B02F3C05146D}" type="pres">
      <dgm:prSet presAssocID="{549268DB-80EB-456A-B3EA-E8C9E6E75B65}" presName="childComposite" presStyleCnt="0">
        <dgm:presLayoutVars>
          <dgm:chMax val="0"/>
          <dgm:chPref val="0"/>
        </dgm:presLayoutVars>
      </dgm:prSet>
      <dgm:spPr/>
      <dgm:t>
        <a:bodyPr/>
        <a:lstStyle/>
        <a:p>
          <a:endParaRPr lang="en-US"/>
        </a:p>
      </dgm:t>
    </dgm:pt>
    <dgm:pt modelId="{2D5EBA7D-1F3A-4155-8ADB-EADA5265A98C}" type="pres">
      <dgm:prSet presAssocID="{549268DB-80EB-456A-B3EA-E8C9E6E75B65}" presName="Image" presStyleLbl="node1" presStyleIdx="2" presStyleCnt="5" custLinFactNeighborX="8470" custLinFactNeighborY="-14123"/>
      <dgm:spPr>
        <a:blipFill rotWithShape="1">
          <a:blip xmlns:r="http://schemas.openxmlformats.org/officeDocument/2006/relationships" r:embed="rId3"/>
          <a:stretch>
            <a:fillRect/>
          </a:stretch>
        </a:blipFill>
      </dgm:spPr>
      <dgm:t>
        <a:bodyPr/>
        <a:lstStyle/>
        <a:p>
          <a:endParaRPr lang="en-US"/>
        </a:p>
      </dgm:t>
    </dgm:pt>
    <dgm:pt modelId="{D8681AFD-35AA-4198-85CD-5975487335CB}" type="pres">
      <dgm:prSet presAssocID="{549268DB-80EB-456A-B3EA-E8C9E6E75B65}" presName="childText" presStyleLbl="lnNode1" presStyleIdx="2" presStyleCnt="5" custLinFactNeighborX="10115" custLinFactNeighborY="-14123">
        <dgm:presLayoutVars>
          <dgm:chMax val="0"/>
          <dgm:chPref val="0"/>
          <dgm:bulletEnabled val="1"/>
        </dgm:presLayoutVars>
      </dgm:prSet>
      <dgm:spPr/>
      <dgm:t>
        <a:bodyPr/>
        <a:lstStyle/>
        <a:p>
          <a:endParaRPr lang="en-US"/>
        </a:p>
      </dgm:t>
    </dgm:pt>
    <dgm:pt modelId="{4FE16882-8AE2-4082-9246-506F710DE025}" type="pres">
      <dgm:prSet presAssocID="{F293AFC3-E591-4587-8DF0-BA654ABCC4C1}" presName="childComposite" presStyleCnt="0">
        <dgm:presLayoutVars>
          <dgm:chMax val="0"/>
          <dgm:chPref val="0"/>
        </dgm:presLayoutVars>
      </dgm:prSet>
      <dgm:spPr/>
      <dgm:t>
        <a:bodyPr/>
        <a:lstStyle/>
        <a:p>
          <a:endParaRPr lang="en-US"/>
        </a:p>
      </dgm:t>
    </dgm:pt>
    <dgm:pt modelId="{85C3AEEE-6ECF-474D-8D04-7A7F6CD5A162}" type="pres">
      <dgm:prSet presAssocID="{F293AFC3-E591-4587-8DF0-BA654ABCC4C1}" presName="Image" presStyleLbl="node1" presStyleIdx="3" presStyleCnt="5" custLinFactNeighborX="-93994" custLinFactNeighborY="-3166"/>
      <dgm:spPr>
        <a:blipFill rotWithShape="1">
          <a:blip xmlns:r="http://schemas.openxmlformats.org/officeDocument/2006/relationships" r:embed="rId4"/>
          <a:stretch>
            <a:fillRect/>
          </a:stretch>
        </a:blipFill>
      </dgm:spPr>
      <dgm:t>
        <a:bodyPr/>
        <a:lstStyle/>
        <a:p>
          <a:endParaRPr lang="en-US"/>
        </a:p>
      </dgm:t>
    </dgm:pt>
    <dgm:pt modelId="{801FF617-24D7-453C-B1B9-1940755FA221}" type="pres">
      <dgm:prSet presAssocID="{F293AFC3-E591-4587-8DF0-BA654ABCC4C1}" presName="childText" presStyleLbl="lnNode1" presStyleIdx="3" presStyleCnt="5" custLinFactNeighborX="-14712" custLinFactNeighborY="-3166">
        <dgm:presLayoutVars>
          <dgm:chMax val="0"/>
          <dgm:chPref val="0"/>
          <dgm:bulletEnabled val="1"/>
        </dgm:presLayoutVars>
      </dgm:prSet>
      <dgm:spPr/>
      <dgm:t>
        <a:bodyPr/>
        <a:lstStyle/>
        <a:p>
          <a:endParaRPr lang="en-US"/>
        </a:p>
      </dgm:t>
    </dgm:pt>
    <dgm:pt modelId="{73384C50-37AB-45F0-9B9D-87C875CC24D1}" type="pres">
      <dgm:prSet presAssocID="{394D4664-C9B4-4D77-B47C-AAFF52101AA0}" presName="childComposite" presStyleCnt="0">
        <dgm:presLayoutVars>
          <dgm:chMax val="0"/>
          <dgm:chPref val="0"/>
        </dgm:presLayoutVars>
      </dgm:prSet>
      <dgm:spPr/>
      <dgm:t>
        <a:bodyPr/>
        <a:lstStyle/>
        <a:p>
          <a:endParaRPr lang="en-US"/>
        </a:p>
      </dgm:t>
    </dgm:pt>
    <dgm:pt modelId="{F4B9781C-52FE-45FE-BC20-2739729466AB}" type="pres">
      <dgm:prSet presAssocID="{394D4664-C9B4-4D77-B47C-AAFF52101AA0}" presName="Image" presStyleLbl="node1" presStyleIdx="4" presStyleCnt="5" custLinFactX="-86211" custLinFactNeighborX="-100000" custLinFactNeighborY="-2456"/>
      <dgm:spPr>
        <a:blipFill rotWithShape="1">
          <a:blip xmlns:r="http://schemas.openxmlformats.org/officeDocument/2006/relationships" r:embed="rId5"/>
          <a:stretch>
            <a:fillRect/>
          </a:stretch>
        </a:blipFill>
      </dgm:spPr>
      <dgm:t>
        <a:bodyPr/>
        <a:lstStyle/>
        <a:p>
          <a:endParaRPr lang="en-US"/>
        </a:p>
      </dgm:t>
    </dgm:pt>
    <dgm:pt modelId="{7C9C4000-9768-4B8C-A5D2-6F9B4A8F3834}" type="pres">
      <dgm:prSet presAssocID="{394D4664-C9B4-4D77-B47C-AAFF52101AA0}" presName="childText" presStyleLbl="lnNode1" presStyleIdx="4" presStyleCnt="5" custLinFactNeighborX="-29616" custLinFactNeighborY="1146">
        <dgm:presLayoutVars>
          <dgm:chMax val="0"/>
          <dgm:chPref val="0"/>
          <dgm:bulletEnabled val="1"/>
        </dgm:presLayoutVars>
      </dgm:prSet>
      <dgm:spPr/>
      <dgm:t>
        <a:bodyPr/>
        <a:lstStyle/>
        <a:p>
          <a:endParaRPr lang="en-US"/>
        </a:p>
      </dgm:t>
    </dgm:pt>
  </dgm:ptLst>
  <dgm:cxnLst>
    <dgm:cxn modelId="{1B2050D3-A77F-41B6-8D3F-42DB6F93580E}" srcId="{C1D22E9C-4EDE-44B2-9513-15D26A18FB29}" destId="{394D4664-C9B4-4D77-B47C-AAFF52101AA0}" srcOrd="4" destOrd="0" parTransId="{A4A38764-0289-406D-AE25-769F7F2C0A4F}" sibTransId="{FC3C564B-23B1-4A34-B38D-B96E2D71F4D8}"/>
    <dgm:cxn modelId="{B4E746E9-619A-4199-9CED-7662A53FC7B7}" type="presOf" srcId="{549268DB-80EB-456A-B3EA-E8C9E6E75B65}" destId="{D8681AFD-35AA-4198-85CD-5975487335CB}" srcOrd="0" destOrd="0" presId="urn:microsoft.com/office/officeart/2008/layout/PictureAccentList"/>
    <dgm:cxn modelId="{021D0789-CEC5-4131-8F4E-6092AFE0EE58}" type="presOf" srcId="{C679BA7C-8719-4815-9564-28CCCB85BB65}" destId="{95BFACC1-80A9-4E48-885A-A1841A0DBAEA}" srcOrd="0" destOrd="0" presId="urn:microsoft.com/office/officeart/2008/layout/PictureAccentList"/>
    <dgm:cxn modelId="{E0EB70E6-0771-4C48-B198-E7BFB218B7B0}" srcId="{C1D22E9C-4EDE-44B2-9513-15D26A18FB29}" destId="{549268DB-80EB-456A-B3EA-E8C9E6E75B65}" srcOrd="2" destOrd="0" parTransId="{D958DE97-2F39-4597-B40E-D58D322280FE}" sibTransId="{C7D59E89-C4D0-4BEC-B06C-6F8BC7EA7BD7}"/>
    <dgm:cxn modelId="{8C7367EC-F63D-4321-AE3C-F0E312F6F9B1}" type="presOf" srcId="{F293AFC3-E591-4587-8DF0-BA654ABCC4C1}" destId="{801FF617-24D7-453C-B1B9-1940755FA221}" srcOrd="0" destOrd="0" presId="urn:microsoft.com/office/officeart/2008/layout/PictureAccentList"/>
    <dgm:cxn modelId="{B9649ECF-8073-4351-86DA-1503CA7AC468}" type="presOf" srcId="{394D4664-C9B4-4D77-B47C-AAFF52101AA0}" destId="{7C9C4000-9768-4B8C-A5D2-6F9B4A8F3834}" srcOrd="0" destOrd="0" presId="urn:microsoft.com/office/officeart/2008/layout/PictureAccentList"/>
    <dgm:cxn modelId="{1EF6C792-FBCC-44CB-9F34-8E69F40D1338}" srcId="{C1D22E9C-4EDE-44B2-9513-15D26A18FB29}" destId="{D73E87BE-4853-4733-A382-F27DC9DE4497}" srcOrd="1" destOrd="0" parTransId="{B2F327AF-7B58-4924-BD46-5353A1A51FBE}" sibTransId="{7F47A572-D425-425A-9E9C-5B3D2060199A}"/>
    <dgm:cxn modelId="{D2FCC0D8-501F-43E9-850F-A04A38038111}" srcId="{C1D22E9C-4EDE-44B2-9513-15D26A18FB29}" destId="{F293AFC3-E591-4587-8DF0-BA654ABCC4C1}" srcOrd="3" destOrd="0" parTransId="{2DE3662E-2C2B-4226-908C-553BA9F62726}" sibTransId="{58EB2669-EE56-4667-9D3A-B9BC2D6B4DB3}"/>
    <dgm:cxn modelId="{59028E40-679A-4846-B778-02C1E78A28F4}" type="presOf" srcId="{D73E87BE-4853-4733-A382-F27DC9DE4497}" destId="{1D2C7003-0A4A-44C7-86AD-B3BBD0D463B6}" srcOrd="0" destOrd="0" presId="urn:microsoft.com/office/officeart/2008/layout/PictureAccentList"/>
    <dgm:cxn modelId="{FFB0CB02-94B0-4C10-933D-69A19781B89D}" type="presOf" srcId="{C1D22E9C-4EDE-44B2-9513-15D26A18FB29}" destId="{0E114833-9082-4ADD-9F4A-AC019D557B28}" srcOrd="0" destOrd="0" presId="urn:microsoft.com/office/officeart/2008/layout/PictureAccentList"/>
    <dgm:cxn modelId="{D5D3C16D-C792-456B-99A6-38225F564098}" type="presOf" srcId="{D5E9FE31-C7AE-4F4B-B81B-7543565647FC}" destId="{CA9B8B15-54DD-49C2-87FD-9B5E49E2EC33}" srcOrd="0" destOrd="0" presId="urn:microsoft.com/office/officeart/2008/layout/PictureAccentList"/>
    <dgm:cxn modelId="{8373D539-28AA-4AED-8522-7CDC2159C12E}" srcId="{C1D22E9C-4EDE-44B2-9513-15D26A18FB29}" destId="{C679BA7C-8719-4815-9564-28CCCB85BB65}" srcOrd="0" destOrd="0" parTransId="{0088C35C-F742-49B4-9E51-8857803BCE40}" sibTransId="{0FC7FD2F-E9A9-4B3F-BA15-376F579F8B76}"/>
    <dgm:cxn modelId="{1BBA8F38-5993-49BE-8881-85589F8779C3}" srcId="{D5E9FE31-C7AE-4F4B-B81B-7543565647FC}" destId="{C1D22E9C-4EDE-44B2-9513-15D26A18FB29}" srcOrd="0" destOrd="0" parTransId="{D84F4484-3FFD-47EF-9847-7DDEDF455F16}" sibTransId="{57AF2361-D348-4F30-A016-EA6C7D3ECB6A}"/>
    <dgm:cxn modelId="{2E9BDFA2-0141-4B90-834B-2272A38F11A8}" type="presParOf" srcId="{CA9B8B15-54DD-49C2-87FD-9B5E49E2EC33}" destId="{A0899905-D338-48EF-8682-23BC5428FD59}" srcOrd="0" destOrd="0" presId="urn:microsoft.com/office/officeart/2008/layout/PictureAccentList"/>
    <dgm:cxn modelId="{0AAA789B-5770-44D4-AEF6-89A60C217B04}" type="presParOf" srcId="{A0899905-D338-48EF-8682-23BC5428FD59}" destId="{4D2D3C12-E265-49A3-ACBE-43B9D3AE40EB}" srcOrd="0" destOrd="0" presId="urn:microsoft.com/office/officeart/2008/layout/PictureAccentList"/>
    <dgm:cxn modelId="{7D8B17A3-E78D-46A8-8547-4A10B30812A7}" type="presParOf" srcId="{4D2D3C12-E265-49A3-ACBE-43B9D3AE40EB}" destId="{0E114833-9082-4ADD-9F4A-AC019D557B28}" srcOrd="0" destOrd="0" presId="urn:microsoft.com/office/officeart/2008/layout/PictureAccentList"/>
    <dgm:cxn modelId="{E5D3B357-3C36-40BA-8953-9759692E682D}" type="presParOf" srcId="{A0899905-D338-48EF-8682-23BC5428FD59}" destId="{B8E3029E-E463-4FB4-8F61-0213925B7071}" srcOrd="1" destOrd="0" presId="urn:microsoft.com/office/officeart/2008/layout/PictureAccentList"/>
    <dgm:cxn modelId="{6D556218-7A2C-4210-981D-F58D2D7C7BB6}" type="presParOf" srcId="{B8E3029E-E463-4FB4-8F61-0213925B7071}" destId="{58C991DE-23BB-4054-82DF-F135DC46860F}" srcOrd="0" destOrd="0" presId="urn:microsoft.com/office/officeart/2008/layout/PictureAccentList"/>
    <dgm:cxn modelId="{5CCD16E3-FAE8-4411-BAF6-6347BDFEC47B}" type="presParOf" srcId="{58C991DE-23BB-4054-82DF-F135DC46860F}" destId="{F4038CEF-078D-48B1-BC3C-C2444FDE9851}" srcOrd="0" destOrd="0" presId="urn:microsoft.com/office/officeart/2008/layout/PictureAccentList"/>
    <dgm:cxn modelId="{B5F4FDFC-D17E-4D99-88EB-C2380BC8BE33}" type="presParOf" srcId="{58C991DE-23BB-4054-82DF-F135DC46860F}" destId="{95BFACC1-80A9-4E48-885A-A1841A0DBAEA}" srcOrd="1" destOrd="0" presId="urn:microsoft.com/office/officeart/2008/layout/PictureAccentList"/>
    <dgm:cxn modelId="{FF11EBA0-6C2F-49B5-B915-01065BAC2EA5}" type="presParOf" srcId="{B8E3029E-E463-4FB4-8F61-0213925B7071}" destId="{946F9128-0A9C-4E4D-8D11-F3315D6F9AC0}" srcOrd="1" destOrd="0" presId="urn:microsoft.com/office/officeart/2008/layout/PictureAccentList"/>
    <dgm:cxn modelId="{AA333168-A89E-4DB9-80AE-02D80A17A446}" type="presParOf" srcId="{946F9128-0A9C-4E4D-8D11-F3315D6F9AC0}" destId="{2B87A33A-793D-4E74-9B1B-BAA8651EA7E1}" srcOrd="0" destOrd="0" presId="urn:microsoft.com/office/officeart/2008/layout/PictureAccentList"/>
    <dgm:cxn modelId="{B1795A27-C1D3-4565-8B47-EE1A16F6F27A}" type="presParOf" srcId="{946F9128-0A9C-4E4D-8D11-F3315D6F9AC0}" destId="{1D2C7003-0A4A-44C7-86AD-B3BBD0D463B6}" srcOrd="1" destOrd="0" presId="urn:microsoft.com/office/officeart/2008/layout/PictureAccentList"/>
    <dgm:cxn modelId="{C92DC08E-CD66-4D6E-B984-3DC0CC55AF37}" type="presParOf" srcId="{B8E3029E-E463-4FB4-8F61-0213925B7071}" destId="{4A90AD2F-6BF0-4ED5-8508-B02F3C05146D}" srcOrd="2" destOrd="0" presId="urn:microsoft.com/office/officeart/2008/layout/PictureAccentList"/>
    <dgm:cxn modelId="{B7C506CA-7B37-4083-9B90-6AFC33632CD4}" type="presParOf" srcId="{4A90AD2F-6BF0-4ED5-8508-B02F3C05146D}" destId="{2D5EBA7D-1F3A-4155-8ADB-EADA5265A98C}" srcOrd="0" destOrd="0" presId="urn:microsoft.com/office/officeart/2008/layout/PictureAccentList"/>
    <dgm:cxn modelId="{289D27E5-C298-46F5-BA30-89AAB4F276C9}" type="presParOf" srcId="{4A90AD2F-6BF0-4ED5-8508-B02F3C05146D}" destId="{D8681AFD-35AA-4198-85CD-5975487335CB}" srcOrd="1" destOrd="0" presId="urn:microsoft.com/office/officeart/2008/layout/PictureAccentList"/>
    <dgm:cxn modelId="{A2B495D1-315B-4570-8068-01D2F4165C55}" type="presParOf" srcId="{B8E3029E-E463-4FB4-8F61-0213925B7071}" destId="{4FE16882-8AE2-4082-9246-506F710DE025}" srcOrd="3" destOrd="0" presId="urn:microsoft.com/office/officeart/2008/layout/PictureAccentList"/>
    <dgm:cxn modelId="{405C9BF9-9F60-46AF-9B7A-E2FD85090BE7}" type="presParOf" srcId="{4FE16882-8AE2-4082-9246-506F710DE025}" destId="{85C3AEEE-6ECF-474D-8D04-7A7F6CD5A162}" srcOrd="0" destOrd="0" presId="urn:microsoft.com/office/officeart/2008/layout/PictureAccentList"/>
    <dgm:cxn modelId="{791C4F40-B707-4B45-A657-7D3FC8D59C7D}" type="presParOf" srcId="{4FE16882-8AE2-4082-9246-506F710DE025}" destId="{801FF617-24D7-453C-B1B9-1940755FA221}" srcOrd="1" destOrd="0" presId="urn:microsoft.com/office/officeart/2008/layout/PictureAccentList"/>
    <dgm:cxn modelId="{AED01ECF-F9C8-4CB1-9F4C-5E907F69822B}" type="presParOf" srcId="{B8E3029E-E463-4FB4-8F61-0213925B7071}" destId="{73384C50-37AB-45F0-9B9D-87C875CC24D1}" srcOrd="4" destOrd="0" presId="urn:microsoft.com/office/officeart/2008/layout/PictureAccentList"/>
    <dgm:cxn modelId="{0E71351E-6360-4973-9D05-8A43E3AAF356}" type="presParOf" srcId="{73384C50-37AB-45F0-9B9D-87C875CC24D1}" destId="{F4B9781C-52FE-45FE-BC20-2739729466AB}" srcOrd="0" destOrd="0" presId="urn:microsoft.com/office/officeart/2008/layout/PictureAccentList"/>
    <dgm:cxn modelId="{1DA86AD1-7036-46D9-8E6D-CF22A99560DE}" type="presParOf" srcId="{73384C50-37AB-45F0-9B9D-87C875CC24D1}" destId="{7C9C4000-9768-4B8C-A5D2-6F9B4A8F3834}"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0A93F8-C121-4C32-97E5-F06830C9DA9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8720CF6E-541B-45D2-B4C0-18BB60B25888}">
      <dgm:prSet phldrT="[Texto]"/>
      <dgm:spPr/>
      <dgm:t>
        <a:bodyPr/>
        <a:lstStyle/>
        <a:p>
          <a:r>
            <a:rPr lang="es-EC" dirty="0" smtClean="0"/>
            <a:t>«Ecuador Ejercítate y vive sano 2012»</a:t>
          </a:r>
          <a:endParaRPr lang="en-US" dirty="0"/>
        </a:p>
      </dgm:t>
    </dgm:pt>
    <dgm:pt modelId="{462F4B72-A011-4170-96E2-6ECE9DB71A90}" type="parTrans" cxnId="{90DF94CC-E12A-45DD-BDE3-0443BA5FF766}">
      <dgm:prSet/>
      <dgm:spPr/>
      <dgm:t>
        <a:bodyPr/>
        <a:lstStyle/>
        <a:p>
          <a:endParaRPr lang="en-US"/>
        </a:p>
      </dgm:t>
    </dgm:pt>
    <dgm:pt modelId="{BA3F5113-B9DA-488D-93F8-9F1FE93A2760}" type="sibTrans" cxnId="{90DF94CC-E12A-45DD-BDE3-0443BA5FF766}">
      <dgm:prSet/>
      <dgm:spPr/>
      <dgm:t>
        <a:bodyPr/>
        <a:lstStyle/>
        <a:p>
          <a:endParaRPr lang="en-US"/>
        </a:p>
      </dgm:t>
    </dgm:pt>
    <dgm:pt modelId="{969B25AD-9E40-4724-89CF-BA0A0EB339C8}">
      <dgm:prSet phldrT="[Texto]"/>
      <dgm:spPr/>
      <dgm:t>
        <a:bodyPr/>
        <a:lstStyle/>
        <a:p>
          <a:r>
            <a:rPr lang="es-EC" dirty="0" smtClean="0"/>
            <a:t>Mes de abril  del  año  2012 .</a:t>
          </a:r>
          <a:endParaRPr lang="en-US" dirty="0"/>
        </a:p>
      </dgm:t>
    </dgm:pt>
    <dgm:pt modelId="{11811F3B-18BA-4022-91AA-36912142A54A}" type="parTrans" cxnId="{39B8C1D0-B1DD-4205-A2F3-68591663172D}">
      <dgm:prSet/>
      <dgm:spPr/>
      <dgm:t>
        <a:bodyPr/>
        <a:lstStyle/>
        <a:p>
          <a:endParaRPr lang="en-US"/>
        </a:p>
      </dgm:t>
    </dgm:pt>
    <dgm:pt modelId="{7382635B-D303-4AF4-AE9A-927C73904DB6}" type="sibTrans" cxnId="{39B8C1D0-B1DD-4205-A2F3-68591663172D}">
      <dgm:prSet/>
      <dgm:spPr/>
      <dgm:t>
        <a:bodyPr/>
        <a:lstStyle/>
        <a:p>
          <a:endParaRPr lang="en-US"/>
        </a:p>
      </dgm:t>
    </dgm:pt>
    <dgm:pt modelId="{074A4AC7-A96A-4DBF-959B-EFDA052F6453}">
      <dgm:prSet phldrT="[Texto]"/>
      <dgm:spPr/>
      <dgm:t>
        <a:bodyPr/>
        <a:lstStyle/>
        <a:p>
          <a:pPr algn="l"/>
          <a:r>
            <a:rPr lang="es-EC" dirty="0" smtClean="0"/>
            <a:t>“ Ecuador Ejercítate 2013” </a:t>
          </a:r>
          <a:endParaRPr lang="en-US" dirty="0"/>
        </a:p>
      </dgm:t>
    </dgm:pt>
    <dgm:pt modelId="{97CAB066-D64E-4474-A754-07FEC2BF1FF5}" type="parTrans" cxnId="{F0FE7467-90EB-4549-8C20-C6238C9A66C9}">
      <dgm:prSet/>
      <dgm:spPr/>
      <dgm:t>
        <a:bodyPr/>
        <a:lstStyle/>
        <a:p>
          <a:endParaRPr lang="en-US"/>
        </a:p>
      </dgm:t>
    </dgm:pt>
    <dgm:pt modelId="{67A0282F-AC8B-4A1F-8EB8-727F2E00A21C}" type="sibTrans" cxnId="{F0FE7467-90EB-4549-8C20-C6238C9A66C9}">
      <dgm:prSet/>
      <dgm:spPr/>
      <dgm:t>
        <a:bodyPr/>
        <a:lstStyle/>
        <a:p>
          <a:endParaRPr lang="en-US"/>
        </a:p>
      </dgm:t>
    </dgm:pt>
    <dgm:pt modelId="{7217050E-05DF-44FD-9CFD-235C6E869741}">
      <dgm:prSet phldrT="[Texto]"/>
      <dgm:spPr/>
      <dgm:t>
        <a:bodyPr/>
        <a:lstStyle/>
        <a:p>
          <a:pPr algn="l"/>
          <a:r>
            <a:rPr lang="es-EC" dirty="0" smtClean="0"/>
            <a:t>24 provincias del  Ecuador.</a:t>
          </a:r>
          <a:endParaRPr lang="en-US" dirty="0"/>
        </a:p>
      </dgm:t>
    </dgm:pt>
    <dgm:pt modelId="{B7949245-3CBF-478E-B717-A5D0EFB4371E}" type="parTrans" cxnId="{9CECEB4C-78E0-4172-AA95-39239997CB38}">
      <dgm:prSet/>
      <dgm:spPr/>
      <dgm:t>
        <a:bodyPr/>
        <a:lstStyle/>
        <a:p>
          <a:endParaRPr lang="en-US"/>
        </a:p>
      </dgm:t>
    </dgm:pt>
    <dgm:pt modelId="{D5621A54-D0D2-4D3C-8E2B-93E9993D3CA5}" type="sibTrans" cxnId="{9CECEB4C-78E0-4172-AA95-39239997CB38}">
      <dgm:prSet/>
      <dgm:spPr/>
      <dgm:t>
        <a:bodyPr/>
        <a:lstStyle/>
        <a:p>
          <a:endParaRPr lang="en-US"/>
        </a:p>
      </dgm:t>
    </dgm:pt>
    <dgm:pt modelId="{17755D83-35A9-43B3-984F-291D14E719EC}">
      <dgm:prSet phldrT="[Texto]"/>
      <dgm:spPr/>
      <dgm:t>
        <a:bodyPr/>
        <a:lstStyle/>
        <a:p>
          <a:r>
            <a:rPr lang="es-EC" dirty="0" smtClean="0"/>
            <a:t>“ Ecuador Ejercítate 2015” </a:t>
          </a:r>
          <a:endParaRPr lang="en-US" dirty="0"/>
        </a:p>
      </dgm:t>
    </dgm:pt>
    <dgm:pt modelId="{4E87B8FC-B1CC-46B1-9842-977D87B98DA9}" type="parTrans" cxnId="{2DC90C8E-EFE5-4216-ADD5-4643C075BED1}">
      <dgm:prSet/>
      <dgm:spPr/>
      <dgm:t>
        <a:bodyPr/>
        <a:lstStyle/>
        <a:p>
          <a:endParaRPr lang="en-US"/>
        </a:p>
      </dgm:t>
    </dgm:pt>
    <dgm:pt modelId="{362574F0-6652-40D1-A074-839AEDEE85FA}" type="sibTrans" cxnId="{2DC90C8E-EFE5-4216-ADD5-4643C075BED1}">
      <dgm:prSet/>
      <dgm:spPr/>
      <dgm:t>
        <a:bodyPr/>
        <a:lstStyle/>
        <a:p>
          <a:endParaRPr lang="en-US"/>
        </a:p>
      </dgm:t>
    </dgm:pt>
    <dgm:pt modelId="{23795625-40DE-4829-8937-391D5D71016E}">
      <dgm:prSet phldrT="[Texto]"/>
      <dgm:spPr/>
      <dgm:t>
        <a:bodyPr/>
        <a:lstStyle/>
        <a:p>
          <a:r>
            <a:rPr lang="es-EC" dirty="0" smtClean="0"/>
            <a:t>10 provincias del  país.</a:t>
          </a:r>
          <a:endParaRPr lang="en-US" dirty="0"/>
        </a:p>
      </dgm:t>
    </dgm:pt>
    <dgm:pt modelId="{5AAD6010-4F5F-411B-B9C5-717C05FB2DB5}" type="parTrans" cxnId="{2BB75EE2-C0D6-4E32-9AB7-5B301C738A07}">
      <dgm:prSet/>
      <dgm:spPr/>
      <dgm:t>
        <a:bodyPr/>
        <a:lstStyle/>
        <a:p>
          <a:endParaRPr lang="en-US"/>
        </a:p>
      </dgm:t>
    </dgm:pt>
    <dgm:pt modelId="{CE2B9CC1-2590-4934-A4A1-BD3FFCDCEAD6}" type="sibTrans" cxnId="{2BB75EE2-C0D6-4E32-9AB7-5B301C738A07}">
      <dgm:prSet/>
      <dgm:spPr/>
      <dgm:t>
        <a:bodyPr/>
        <a:lstStyle/>
        <a:p>
          <a:endParaRPr lang="en-US"/>
        </a:p>
      </dgm:t>
    </dgm:pt>
    <dgm:pt modelId="{86AB5FF1-E8A1-42F1-922E-1A7DB7D1F71D}">
      <dgm:prSet phldrT="[Texto]"/>
      <dgm:spPr/>
      <dgm:t>
        <a:bodyPr/>
        <a:lstStyle/>
        <a:p>
          <a:pPr algn="just"/>
          <a:r>
            <a:rPr lang="es-EC" dirty="0" smtClean="0"/>
            <a:t>Cabe mencionar que el proyecto  fue un  éxito  y  se cumplió  con  los objetivos establecidos.</a:t>
          </a:r>
          <a:endParaRPr lang="en-US" dirty="0"/>
        </a:p>
      </dgm:t>
    </dgm:pt>
    <dgm:pt modelId="{61568AEC-E53D-4AA3-99A2-88F84DF227DB}" type="parTrans" cxnId="{D001B818-DE2F-4277-9D2A-764C7179D4A9}">
      <dgm:prSet/>
      <dgm:spPr/>
      <dgm:t>
        <a:bodyPr/>
        <a:lstStyle/>
        <a:p>
          <a:endParaRPr lang="en-US"/>
        </a:p>
      </dgm:t>
    </dgm:pt>
    <dgm:pt modelId="{5B948DD7-9C41-405B-8A1C-19CFC18C2473}" type="sibTrans" cxnId="{D001B818-DE2F-4277-9D2A-764C7179D4A9}">
      <dgm:prSet/>
      <dgm:spPr/>
      <dgm:t>
        <a:bodyPr/>
        <a:lstStyle/>
        <a:p>
          <a:endParaRPr lang="en-US"/>
        </a:p>
      </dgm:t>
    </dgm:pt>
    <dgm:pt modelId="{81D3A028-D33C-4531-8513-18650D65B131}" type="pres">
      <dgm:prSet presAssocID="{E20A93F8-C121-4C32-97E5-F06830C9DA90}" presName="arrowDiagram" presStyleCnt="0">
        <dgm:presLayoutVars>
          <dgm:chMax val="5"/>
          <dgm:dir/>
          <dgm:resizeHandles val="exact"/>
        </dgm:presLayoutVars>
      </dgm:prSet>
      <dgm:spPr/>
      <dgm:t>
        <a:bodyPr/>
        <a:lstStyle/>
        <a:p>
          <a:endParaRPr lang="en-US"/>
        </a:p>
      </dgm:t>
    </dgm:pt>
    <dgm:pt modelId="{8E1AFC75-E1D1-492A-84F4-456CB0ED5521}" type="pres">
      <dgm:prSet presAssocID="{E20A93F8-C121-4C32-97E5-F06830C9DA90}" presName="arrow" presStyleLbl="bgShp" presStyleIdx="0" presStyleCnt="1"/>
      <dgm:spPr>
        <a:solidFill>
          <a:schemeClr val="accent6">
            <a:lumMod val="60000"/>
            <a:lumOff val="40000"/>
          </a:schemeClr>
        </a:solidFill>
      </dgm:spPr>
      <dgm:t>
        <a:bodyPr/>
        <a:lstStyle/>
        <a:p>
          <a:endParaRPr lang="en-US"/>
        </a:p>
      </dgm:t>
    </dgm:pt>
    <dgm:pt modelId="{453E47C0-E568-438E-98A5-1903869F4B16}" type="pres">
      <dgm:prSet presAssocID="{E20A93F8-C121-4C32-97E5-F06830C9DA90}" presName="arrowDiagram3" presStyleCnt="0"/>
      <dgm:spPr/>
    </dgm:pt>
    <dgm:pt modelId="{AF8BBD02-B0D5-4562-A816-3805BBB45A9E}" type="pres">
      <dgm:prSet presAssocID="{8720CF6E-541B-45D2-B4C0-18BB60B25888}" presName="bullet3a" presStyleLbl="node1" presStyleIdx="0" presStyleCnt="3"/>
      <dgm:spPr>
        <a:solidFill>
          <a:srgbClr val="C00000"/>
        </a:solidFill>
      </dgm:spPr>
      <dgm:t>
        <a:bodyPr/>
        <a:lstStyle/>
        <a:p>
          <a:endParaRPr lang="en-US"/>
        </a:p>
      </dgm:t>
    </dgm:pt>
    <dgm:pt modelId="{EFE7060A-69CD-464E-9D34-F8E0E251C65B}" type="pres">
      <dgm:prSet presAssocID="{8720CF6E-541B-45D2-B4C0-18BB60B25888}" presName="textBox3a" presStyleLbl="revTx" presStyleIdx="0" presStyleCnt="3">
        <dgm:presLayoutVars>
          <dgm:bulletEnabled val="1"/>
        </dgm:presLayoutVars>
      </dgm:prSet>
      <dgm:spPr/>
      <dgm:t>
        <a:bodyPr/>
        <a:lstStyle/>
        <a:p>
          <a:endParaRPr lang="en-US"/>
        </a:p>
      </dgm:t>
    </dgm:pt>
    <dgm:pt modelId="{1FCAB47D-7E31-48C5-93CF-A1BDB2EF8ED8}" type="pres">
      <dgm:prSet presAssocID="{074A4AC7-A96A-4DBF-959B-EFDA052F6453}" presName="bullet3b" presStyleLbl="node1" presStyleIdx="1" presStyleCnt="3"/>
      <dgm:spPr>
        <a:solidFill>
          <a:srgbClr val="0070C0"/>
        </a:solidFill>
      </dgm:spPr>
      <dgm:t>
        <a:bodyPr/>
        <a:lstStyle/>
        <a:p>
          <a:endParaRPr lang="en-US"/>
        </a:p>
      </dgm:t>
    </dgm:pt>
    <dgm:pt modelId="{E3315B23-AC09-4F87-9E38-5B8B88BABE16}" type="pres">
      <dgm:prSet presAssocID="{074A4AC7-A96A-4DBF-959B-EFDA052F6453}" presName="textBox3b" presStyleLbl="revTx" presStyleIdx="1" presStyleCnt="3">
        <dgm:presLayoutVars>
          <dgm:bulletEnabled val="1"/>
        </dgm:presLayoutVars>
      </dgm:prSet>
      <dgm:spPr/>
      <dgm:t>
        <a:bodyPr/>
        <a:lstStyle/>
        <a:p>
          <a:endParaRPr lang="en-US"/>
        </a:p>
      </dgm:t>
    </dgm:pt>
    <dgm:pt modelId="{261A977B-F674-4459-8876-2FCE31CECA6C}" type="pres">
      <dgm:prSet presAssocID="{17755D83-35A9-43B3-984F-291D14E719EC}" presName="bullet3c" presStyleLbl="node1" presStyleIdx="2" presStyleCnt="3"/>
      <dgm:spPr>
        <a:solidFill>
          <a:schemeClr val="bg2">
            <a:lumMod val="50000"/>
          </a:schemeClr>
        </a:solidFill>
      </dgm:spPr>
      <dgm:t>
        <a:bodyPr/>
        <a:lstStyle/>
        <a:p>
          <a:endParaRPr lang="en-US"/>
        </a:p>
      </dgm:t>
    </dgm:pt>
    <dgm:pt modelId="{2CAB4941-8335-47D6-9169-C62548BD369B}" type="pres">
      <dgm:prSet presAssocID="{17755D83-35A9-43B3-984F-291D14E719EC}" presName="textBox3c" presStyleLbl="revTx" presStyleIdx="2" presStyleCnt="3">
        <dgm:presLayoutVars>
          <dgm:bulletEnabled val="1"/>
        </dgm:presLayoutVars>
      </dgm:prSet>
      <dgm:spPr/>
      <dgm:t>
        <a:bodyPr/>
        <a:lstStyle/>
        <a:p>
          <a:endParaRPr lang="en-US"/>
        </a:p>
      </dgm:t>
    </dgm:pt>
  </dgm:ptLst>
  <dgm:cxnLst>
    <dgm:cxn modelId="{2BB75EE2-C0D6-4E32-9AB7-5B301C738A07}" srcId="{8720CF6E-541B-45D2-B4C0-18BB60B25888}" destId="{23795625-40DE-4829-8937-391D5D71016E}" srcOrd="1" destOrd="0" parTransId="{5AAD6010-4F5F-411B-B9C5-717C05FB2DB5}" sibTransId="{CE2B9CC1-2590-4934-A4A1-BD3FFCDCEAD6}"/>
    <dgm:cxn modelId="{F0FE7467-90EB-4549-8C20-C6238C9A66C9}" srcId="{E20A93F8-C121-4C32-97E5-F06830C9DA90}" destId="{074A4AC7-A96A-4DBF-959B-EFDA052F6453}" srcOrd="1" destOrd="0" parTransId="{97CAB066-D64E-4474-A754-07FEC2BF1FF5}" sibTransId="{67A0282F-AC8B-4A1F-8EB8-727F2E00A21C}"/>
    <dgm:cxn modelId="{90DF94CC-E12A-45DD-BDE3-0443BA5FF766}" srcId="{E20A93F8-C121-4C32-97E5-F06830C9DA90}" destId="{8720CF6E-541B-45D2-B4C0-18BB60B25888}" srcOrd="0" destOrd="0" parTransId="{462F4B72-A011-4170-96E2-6ECE9DB71A90}" sibTransId="{BA3F5113-B9DA-488D-93F8-9F1FE93A2760}"/>
    <dgm:cxn modelId="{2DC90C8E-EFE5-4216-ADD5-4643C075BED1}" srcId="{E20A93F8-C121-4C32-97E5-F06830C9DA90}" destId="{17755D83-35A9-43B3-984F-291D14E719EC}" srcOrd="2" destOrd="0" parTransId="{4E87B8FC-B1CC-46B1-9842-977D87B98DA9}" sibTransId="{362574F0-6652-40D1-A074-839AEDEE85FA}"/>
    <dgm:cxn modelId="{9CECEB4C-78E0-4172-AA95-39239997CB38}" srcId="{074A4AC7-A96A-4DBF-959B-EFDA052F6453}" destId="{7217050E-05DF-44FD-9CFD-235C6E869741}" srcOrd="0" destOrd="0" parTransId="{B7949245-3CBF-478E-B717-A5D0EFB4371E}" sibTransId="{D5621A54-D0D2-4D3C-8E2B-93E9993D3CA5}"/>
    <dgm:cxn modelId="{6FAE7FBF-BEE9-44DC-9E8A-D8A1337C3385}" type="presOf" srcId="{7217050E-05DF-44FD-9CFD-235C6E869741}" destId="{E3315B23-AC09-4F87-9E38-5B8B88BABE16}" srcOrd="0" destOrd="1" presId="urn:microsoft.com/office/officeart/2005/8/layout/arrow2"/>
    <dgm:cxn modelId="{120D5FAF-DE18-493C-A4FE-9F8C028D733E}" type="presOf" srcId="{17755D83-35A9-43B3-984F-291D14E719EC}" destId="{2CAB4941-8335-47D6-9169-C62548BD369B}" srcOrd="0" destOrd="0" presId="urn:microsoft.com/office/officeart/2005/8/layout/arrow2"/>
    <dgm:cxn modelId="{D001B818-DE2F-4277-9D2A-764C7179D4A9}" srcId="{074A4AC7-A96A-4DBF-959B-EFDA052F6453}" destId="{86AB5FF1-E8A1-42F1-922E-1A7DB7D1F71D}" srcOrd="1" destOrd="0" parTransId="{61568AEC-E53D-4AA3-99A2-88F84DF227DB}" sibTransId="{5B948DD7-9C41-405B-8A1C-19CFC18C2473}"/>
    <dgm:cxn modelId="{7CA5E31B-9657-46B4-A924-A3CA736778B6}" type="presOf" srcId="{23795625-40DE-4829-8937-391D5D71016E}" destId="{EFE7060A-69CD-464E-9D34-F8E0E251C65B}" srcOrd="0" destOrd="2" presId="urn:microsoft.com/office/officeart/2005/8/layout/arrow2"/>
    <dgm:cxn modelId="{84E4AAF8-A693-45C4-8CA5-465286C2FE5D}" type="presOf" srcId="{8720CF6E-541B-45D2-B4C0-18BB60B25888}" destId="{EFE7060A-69CD-464E-9D34-F8E0E251C65B}" srcOrd="0" destOrd="0" presId="urn:microsoft.com/office/officeart/2005/8/layout/arrow2"/>
    <dgm:cxn modelId="{39B8C1D0-B1DD-4205-A2F3-68591663172D}" srcId="{8720CF6E-541B-45D2-B4C0-18BB60B25888}" destId="{969B25AD-9E40-4724-89CF-BA0A0EB339C8}" srcOrd="0" destOrd="0" parTransId="{11811F3B-18BA-4022-91AA-36912142A54A}" sibTransId="{7382635B-D303-4AF4-AE9A-927C73904DB6}"/>
    <dgm:cxn modelId="{5D08F5CE-B55D-4C13-991D-7540B9EAD8BF}" type="presOf" srcId="{074A4AC7-A96A-4DBF-959B-EFDA052F6453}" destId="{E3315B23-AC09-4F87-9E38-5B8B88BABE16}" srcOrd="0" destOrd="0" presId="urn:microsoft.com/office/officeart/2005/8/layout/arrow2"/>
    <dgm:cxn modelId="{1861ED68-EF16-42AD-BA86-555EB6096DB6}" type="presOf" srcId="{969B25AD-9E40-4724-89CF-BA0A0EB339C8}" destId="{EFE7060A-69CD-464E-9D34-F8E0E251C65B}" srcOrd="0" destOrd="1" presId="urn:microsoft.com/office/officeart/2005/8/layout/arrow2"/>
    <dgm:cxn modelId="{99749CF1-941B-47FA-B301-34547FB786DE}" type="presOf" srcId="{86AB5FF1-E8A1-42F1-922E-1A7DB7D1F71D}" destId="{E3315B23-AC09-4F87-9E38-5B8B88BABE16}" srcOrd="0" destOrd="2" presId="urn:microsoft.com/office/officeart/2005/8/layout/arrow2"/>
    <dgm:cxn modelId="{8109436D-9751-468C-89BD-E94E321F8E41}" type="presOf" srcId="{E20A93F8-C121-4C32-97E5-F06830C9DA90}" destId="{81D3A028-D33C-4531-8513-18650D65B131}" srcOrd="0" destOrd="0" presId="urn:microsoft.com/office/officeart/2005/8/layout/arrow2"/>
    <dgm:cxn modelId="{A14EF23B-8634-47A5-853C-983EF8C8642C}" type="presParOf" srcId="{81D3A028-D33C-4531-8513-18650D65B131}" destId="{8E1AFC75-E1D1-492A-84F4-456CB0ED5521}" srcOrd="0" destOrd="0" presId="urn:microsoft.com/office/officeart/2005/8/layout/arrow2"/>
    <dgm:cxn modelId="{9E69CFFF-3C3C-4B74-AAE9-C6EB3D8B0B34}" type="presParOf" srcId="{81D3A028-D33C-4531-8513-18650D65B131}" destId="{453E47C0-E568-438E-98A5-1903869F4B16}" srcOrd="1" destOrd="0" presId="urn:microsoft.com/office/officeart/2005/8/layout/arrow2"/>
    <dgm:cxn modelId="{3342459E-3683-41A1-BD35-2A9D9F32124E}" type="presParOf" srcId="{453E47C0-E568-438E-98A5-1903869F4B16}" destId="{AF8BBD02-B0D5-4562-A816-3805BBB45A9E}" srcOrd="0" destOrd="0" presId="urn:microsoft.com/office/officeart/2005/8/layout/arrow2"/>
    <dgm:cxn modelId="{851DFBE1-8E40-49F4-B4E4-EEE1DF98CAF4}" type="presParOf" srcId="{453E47C0-E568-438E-98A5-1903869F4B16}" destId="{EFE7060A-69CD-464E-9D34-F8E0E251C65B}" srcOrd="1" destOrd="0" presId="urn:microsoft.com/office/officeart/2005/8/layout/arrow2"/>
    <dgm:cxn modelId="{7BE2F558-477B-4682-A0D3-1F3CE9F54A0D}" type="presParOf" srcId="{453E47C0-E568-438E-98A5-1903869F4B16}" destId="{1FCAB47D-7E31-48C5-93CF-A1BDB2EF8ED8}" srcOrd="2" destOrd="0" presId="urn:microsoft.com/office/officeart/2005/8/layout/arrow2"/>
    <dgm:cxn modelId="{A4566A3F-C5CD-4FA9-A6A2-736E486A8C55}" type="presParOf" srcId="{453E47C0-E568-438E-98A5-1903869F4B16}" destId="{E3315B23-AC09-4F87-9E38-5B8B88BABE16}" srcOrd="3" destOrd="0" presId="urn:microsoft.com/office/officeart/2005/8/layout/arrow2"/>
    <dgm:cxn modelId="{1B002001-D6C1-4AA1-A040-4823EB59B151}" type="presParOf" srcId="{453E47C0-E568-438E-98A5-1903869F4B16}" destId="{261A977B-F674-4459-8876-2FCE31CECA6C}" srcOrd="4" destOrd="0" presId="urn:microsoft.com/office/officeart/2005/8/layout/arrow2"/>
    <dgm:cxn modelId="{22DD1377-A9BE-4ADA-A469-816EAB8F9D4C}" type="presParOf" srcId="{453E47C0-E568-438E-98A5-1903869F4B16}" destId="{2CAB4941-8335-47D6-9169-C62548BD369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A9C798-7A7C-4A27-A00A-5A320F83D65D}" type="doc">
      <dgm:prSet loTypeId="urn:microsoft.com/office/officeart/2005/8/layout/radial4" loCatId="relationship" qsTypeId="urn:microsoft.com/office/officeart/2005/8/quickstyle/3d2" qsCatId="3D" csTypeId="urn:microsoft.com/office/officeart/2005/8/colors/colorful1" csCatId="colorful" phldr="1"/>
      <dgm:spPr/>
      <dgm:t>
        <a:bodyPr/>
        <a:lstStyle/>
        <a:p>
          <a:endParaRPr lang="en-US"/>
        </a:p>
      </dgm:t>
    </dgm:pt>
    <dgm:pt modelId="{D7A8FF99-AE42-4139-AFEE-5659F7BEB6F1}">
      <dgm:prSet phldrT="[Texto]" custT="1"/>
      <dgm:spPr>
        <a:solidFill>
          <a:schemeClr val="bg2">
            <a:lumMod val="90000"/>
          </a:schemeClr>
        </a:solidFill>
      </dgm:spPr>
      <dgm:t>
        <a:bodyPr/>
        <a:lstStyle/>
        <a:p>
          <a:pPr algn="ctr"/>
          <a:r>
            <a:rPr lang="es-EC" sz="1200" smtClean="0">
              <a:solidFill>
                <a:schemeClr val="tx1"/>
              </a:solidFill>
            </a:rPr>
            <a:t>Analizar la eficiencia e impacto comunicacional que tiene el Proyecto Ecuador Ejercítate en el año 2015 en la provincia de Pichincha a través de la investigación de campo.		</a:t>
          </a:r>
          <a:endParaRPr lang="en-US" sz="1200" dirty="0">
            <a:solidFill>
              <a:schemeClr val="tx1"/>
            </a:solidFill>
          </a:endParaRPr>
        </a:p>
      </dgm:t>
    </dgm:pt>
    <dgm:pt modelId="{6BEBD34D-791A-4F67-9BE7-065F5D91268E}" type="parTrans" cxnId="{50734129-88EA-4D7C-A53B-C4D53842E00D}">
      <dgm:prSet/>
      <dgm:spPr/>
      <dgm:t>
        <a:bodyPr/>
        <a:lstStyle/>
        <a:p>
          <a:endParaRPr lang="en-US"/>
        </a:p>
      </dgm:t>
    </dgm:pt>
    <dgm:pt modelId="{EDAF69F2-D6B2-4562-8F4E-E3F42CF20BD9}" type="sibTrans" cxnId="{50734129-88EA-4D7C-A53B-C4D53842E00D}">
      <dgm:prSet/>
      <dgm:spPr/>
      <dgm:t>
        <a:bodyPr/>
        <a:lstStyle/>
        <a:p>
          <a:endParaRPr lang="en-US"/>
        </a:p>
      </dgm:t>
    </dgm:pt>
    <dgm:pt modelId="{22A02C42-F19A-4270-85E2-311F18F70B80}">
      <dgm:prSet phldrT="[Texto]" custT="1"/>
      <dgm:spPr>
        <a:solidFill>
          <a:schemeClr val="bg2">
            <a:lumMod val="90000"/>
          </a:schemeClr>
        </a:solidFill>
      </dgm:spPr>
      <dgm:t>
        <a:bodyPr/>
        <a:lstStyle/>
        <a:p>
          <a:r>
            <a:rPr lang="es-EC" sz="1200" smtClean="0">
              <a:solidFill>
                <a:schemeClr val="tx1"/>
              </a:solidFill>
            </a:rPr>
            <a:t>1.- Identificar las estrategias comunicacionales del proyecto Ecuador Ejercítate para conocer el nivel del impacto que ha generado en la ciudadanía de la provincia de Pichincha en el año 2015.		</a:t>
          </a:r>
          <a:endParaRPr lang="en-US" sz="1200" dirty="0">
            <a:solidFill>
              <a:schemeClr val="tx1"/>
            </a:solidFill>
          </a:endParaRPr>
        </a:p>
      </dgm:t>
    </dgm:pt>
    <dgm:pt modelId="{3AD58EAD-B464-449A-8770-575C8FE2818F}" type="parTrans" cxnId="{0FCC2F94-8B57-46BF-BF84-58AA8A988CD0}">
      <dgm:prSet custT="1"/>
      <dgm:spPr>
        <a:solidFill>
          <a:schemeClr val="bg2">
            <a:lumMod val="90000"/>
          </a:schemeClr>
        </a:solidFill>
      </dgm:spPr>
      <dgm:t>
        <a:bodyPr/>
        <a:lstStyle/>
        <a:p>
          <a:endParaRPr lang="en-US" sz="1200">
            <a:solidFill>
              <a:schemeClr val="tx1"/>
            </a:solidFill>
          </a:endParaRPr>
        </a:p>
      </dgm:t>
    </dgm:pt>
    <dgm:pt modelId="{651DA1E0-5747-4ED2-9E83-1F607DCE0831}" type="sibTrans" cxnId="{0FCC2F94-8B57-46BF-BF84-58AA8A988CD0}">
      <dgm:prSet/>
      <dgm:spPr/>
      <dgm:t>
        <a:bodyPr/>
        <a:lstStyle/>
        <a:p>
          <a:endParaRPr lang="en-US"/>
        </a:p>
      </dgm:t>
    </dgm:pt>
    <dgm:pt modelId="{FA88CAB3-A683-4531-8A38-81629E3CF306}">
      <dgm:prSet custT="1"/>
      <dgm:spPr>
        <a:solidFill>
          <a:schemeClr val="bg2">
            <a:lumMod val="90000"/>
          </a:schemeClr>
        </a:solidFill>
      </dgm:spPr>
      <dgm:t>
        <a:bodyPr/>
        <a:lstStyle/>
        <a:p>
          <a:r>
            <a:rPr lang="es-EC" sz="1200" smtClean="0">
              <a:solidFill>
                <a:schemeClr val="tx1"/>
              </a:solidFill>
            </a:rPr>
            <a:t>2.- Determinar la frecuencia con la que se realiza actualizaciones y seguimientos en el mix de medios comunicacionales del proyecto Ecuador Ejercítate en la provincia de Pichincha del año 2015		</a:t>
          </a:r>
          <a:endParaRPr lang="en-US" sz="1200" dirty="0">
            <a:solidFill>
              <a:schemeClr val="tx1"/>
            </a:solidFill>
          </a:endParaRPr>
        </a:p>
      </dgm:t>
    </dgm:pt>
    <dgm:pt modelId="{EC670161-7446-4C96-A22C-8221DD02CA49}" type="parTrans" cxnId="{4A1F447E-C1A3-4DA5-A8D5-85DCA8D37B9B}">
      <dgm:prSet custT="1"/>
      <dgm:spPr>
        <a:solidFill>
          <a:schemeClr val="bg2">
            <a:lumMod val="90000"/>
          </a:schemeClr>
        </a:solidFill>
      </dgm:spPr>
      <dgm:t>
        <a:bodyPr/>
        <a:lstStyle/>
        <a:p>
          <a:endParaRPr lang="en-US" sz="1200">
            <a:solidFill>
              <a:schemeClr val="tx1"/>
            </a:solidFill>
          </a:endParaRPr>
        </a:p>
      </dgm:t>
    </dgm:pt>
    <dgm:pt modelId="{1CA0DA9C-367B-4D23-AA7B-ECC6E179BFE5}" type="sibTrans" cxnId="{4A1F447E-C1A3-4DA5-A8D5-85DCA8D37B9B}">
      <dgm:prSet/>
      <dgm:spPr/>
      <dgm:t>
        <a:bodyPr/>
        <a:lstStyle/>
        <a:p>
          <a:endParaRPr lang="en-US"/>
        </a:p>
      </dgm:t>
    </dgm:pt>
    <dgm:pt modelId="{3BF6E848-BB27-4639-B6E0-46106C9BA851}">
      <dgm:prSet custT="1"/>
      <dgm:spPr>
        <a:solidFill>
          <a:schemeClr val="accent6">
            <a:lumMod val="60000"/>
            <a:lumOff val="40000"/>
          </a:schemeClr>
        </a:solidFill>
      </dgm:spPr>
      <dgm:t>
        <a:bodyPr/>
        <a:lstStyle/>
        <a:p>
          <a:r>
            <a:rPr lang="es-EC" sz="1200" smtClean="0">
              <a:solidFill>
                <a:schemeClr val="tx1"/>
              </a:solidFill>
            </a:rPr>
            <a:t>3.- Identificar cuáles son los medios de comunicación por los cuales se ha divulgado la publicidad del proyecto Ecuador Ejercítate con mayor aceptación por parte de la ciudadanía de la provincia de Pichincha.		</a:t>
          </a:r>
          <a:endParaRPr lang="en-US" sz="1200" dirty="0">
            <a:solidFill>
              <a:schemeClr val="tx1"/>
            </a:solidFill>
          </a:endParaRPr>
        </a:p>
      </dgm:t>
    </dgm:pt>
    <dgm:pt modelId="{FAB6015C-F059-468C-AC4B-AA59A297462C}" type="parTrans" cxnId="{131B5679-EE63-4E89-80D2-87854F655729}">
      <dgm:prSet custT="1"/>
      <dgm:spPr>
        <a:solidFill>
          <a:schemeClr val="accent6">
            <a:lumMod val="60000"/>
            <a:lumOff val="40000"/>
          </a:schemeClr>
        </a:solidFill>
      </dgm:spPr>
      <dgm:t>
        <a:bodyPr/>
        <a:lstStyle/>
        <a:p>
          <a:endParaRPr lang="en-US" sz="1200">
            <a:solidFill>
              <a:schemeClr val="tx1"/>
            </a:solidFill>
          </a:endParaRPr>
        </a:p>
      </dgm:t>
    </dgm:pt>
    <dgm:pt modelId="{A7DADBE7-1D32-4285-BCDF-C1CC3658A0F7}" type="sibTrans" cxnId="{131B5679-EE63-4E89-80D2-87854F655729}">
      <dgm:prSet/>
      <dgm:spPr/>
      <dgm:t>
        <a:bodyPr/>
        <a:lstStyle/>
        <a:p>
          <a:endParaRPr lang="en-US"/>
        </a:p>
      </dgm:t>
    </dgm:pt>
    <dgm:pt modelId="{28A29F4E-6A26-4DA1-81B0-36401AAA04ED}">
      <dgm:prSet custT="1"/>
      <dgm:spPr>
        <a:solidFill>
          <a:schemeClr val="accent6">
            <a:lumMod val="60000"/>
            <a:lumOff val="40000"/>
          </a:schemeClr>
        </a:solidFill>
      </dgm:spPr>
      <dgm:t>
        <a:bodyPr/>
        <a:lstStyle/>
        <a:p>
          <a:r>
            <a:rPr lang="es-EC" sz="1200" smtClean="0">
              <a:solidFill>
                <a:schemeClr val="tx1"/>
              </a:solidFill>
            </a:rPr>
            <a:t>4.- Determinar la repercusión de la campaña publicitaria Ecuador Ejercítate en la provincia de Pichincha en el año 2015 a través de un un Post-Test publicitario 		</a:t>
          </a:r>
          <a:endParaRPr lang="en-US" sz="1200" dirty="0">
            <a:solidFill>
              <a:schemeClr val="tx1"/>
            </a:solidFill>
          </a:endParaRPr>
        </a:p>
      </dgm:t>
    </dgm:pt>
    <dgm:pt modelId="{86ACACBA-6CDF-4514-A098-71E1CCBD7AA9}" type="parTrans" cxnId="{D5732D1E-3A0B-4135-A0B8-D03737509C16}">
      <dgm:prSet custT="1"/>
      <dgm:spPr>
        <a:solidFill>
          <a:schemeClr val="accent6">
            <a:lumMod val="60000"/>
            <a:lumOff val="40000"/>
          </a:schemeClr>
        </a:solidFill>
      </dgm:spPr>
      <dgm:t>
        <a:bodyPr/>
        <a:lstStyle/>
        <a:p>
          <a:endParaRPr lang="en-US" sz="1200">
            <a:solidFill>
              <a:schemeClr val="tx1"/>
            </a:solidFill>
          </a:endParaRPr>
        </a:p>
      </dgm:t>
    </dgm:pt>
    <dgm:pt modelId="{052E26EB-6CF1-4FC6-8D6A-2C814A667FD8}" type="sibTrans" cxnId="{D5732D1E-3A0B-4135-A0B8-D03737509C16}">
      <dgm:prSet/>
      <dgm:spPr/>
      <dgm:t>
        <a:bodyPr/>
        <a:lstStyle/>
        <a:p>
          <a:endParaRPr lang="en-US"/>
        </a:p>
      </dgm:t>
    </dgm:pt>
    <dgm:pt modelId="{3F7CF5E5-2EC5-4B29-AC2E-F5079312F50D}">
      <dgm:prSet custT="1"/>
      <dgm:spPr>
        <a:solidFill>
          <a:srgbClr val="FFC5C5"/>
        </a:solidFill>
        <a:ln>
          <a:solidFill>
            <a:schemeClr val="accent6">
              <a:lumMod val="75000"/>
            </a:schemeClr>
          </a:solidFill>
        </a:ln>
      </dgm:spPr>
      <dgm:t>
        <a:bodyPr/>
        <a:lstStyle/>
        <a:p>
          <a:r>
            <a:rPr lang="es-EC" sz="1200" smtClean="0">
              <a:solidFill>
                <a:schemeClr val="tx1"/>
              </a:solidFill>
            </a:rPr>
            <a:t>5.- Medir cuál es el nivel de recordación que el proyecto ministerial ha generado en las campañas comunicacionales en la provincia de Pichincha en el año 2015 frente a otros de similares características.	</a:t>
          </a:r>
          <a:endParaRPr lang="en-US" sz="1200" dirty="0">
            <a:solidFill>
              <a:schemeClr val="tx1"/>
            </a:solidFill>
          </a:endParaRPr>
        </a:p>
      </dgm:t>
    </dgm:pt>
    <dgm:pt modelId="{48DD964F-90DE-440B-97E1-F58EB5682A0E}" type="parTrans" cxnId="{7DF9A40C-1C11-4D3D-8B18-DAC1952ED314}">
      <dgm:prSet custT="1"/>
      <dgm:spPr>
        <a:solidFill>
          <a:srgbClr val="FFC5C5"/>
        </a:solidFill>
        <a:ln>
          <a:solidFill>
            <a:schemeClr val="accent6">
              <a:lumMod val="75000"/>
            </a:schemeClr>
          </a:solidFill>
        </a:ln>
      </dgm:spPr>
      <dgm:t>
        <a:bodyPr/>
        <a:lstStyle/>
        <a:p>
          <a:endParaRPr lang="en-US" sz="1200">
            <a:solidFill>
              <a:schemeClr val="tx1"/>
            </a:solidFill>
          </a:endParaRPr>
        </a:p>
      </dgm:t>
    </dgm:pt>
    <dgm:pt modelId="{F9A31CCD-E51C-405F-927D-98C34752320E}" type="sibTrans" cxnId="{7DF9A40C-1C11-4D3D-8B18-DAC1952ED314}">
      <dgm:prSet/>
      <dgm:spPr/>
      <dgm:t>
        <a:bodyPr/>
        <a:lstStyle/>
        <a:p>
          <a:endParaRPr lang="en-US"/>
        </a:p>
      </dgm:t>
    </dgm:pt>
    <dgm:pt modelId="{0B07A94E-05F7-4AED-B040-FE15D9E014C6}" type="pres">
      <dgm:prSet presAssocID="{62A9C798-7A7C-4A27-A00A-5A320F83D65D}" presName="cycle" presStyleCnt="0">
        <dgm:presLayoutVars>
          <dgm:chMax val="1"/>
          <dgm:dir/>
          <dgm:animLvl val="ctr"/>
          <dgm:resizeHandles val="exact"/>
        </dgm:presLayoutVars>
      </dgm:prSet>
      <dgm:spPr/>
      <dgm:t>
        <a:bodyPr/>
        <a:lstStyle/>
        <a:p>
          <a:endParaRPr lang="en-US"/>
        </a:p>
      </dgm:t>
    </dgm:pt>
    <dgm:pt modelId="{C243621C-7339-4045-808F-6F27A265554D}" type="pres">
      <dgm:prSet presAssocID="{D7A8FF99-AE42-4139-AFEE-5659F7BEB6F1}" presName="centerShape" presStyleLbl="node0" presStyleIdx="0" presStyleCnt="1"/>
      <dgm:spPr/>
      <dgm:t>
        <a:bodyPr/>
        <a:lstStyle/>
        <a:p>
          <a:endParaRPr lang="en-US"/>
        </a:p>
      </dgm:t>
    </dgm:pt>
    <dgm:pt modelId="{72348361-BE50-4846-9DF5-B84FC2475EC8}" type="pres">
      <dgm:prSet presAssocID="{3AD58EAD-B464-449A-8770-575C8FE2818F}" presName="parTrans" presStyleLbl="bgSibTrans2D1" presStyleIdx="0" presStyleCnt="5"/>
      <dgm:spPr/>
      <dgm:t>
        <a:bodyPr/>
        <a:lstStyle/>
        <a:p>
          <a:endParaRPr lang="en-US"/>
        </a:p>
      </dgm:t>
    </dgm:pt>
    <dgm:pt modelId="{746D072D-6DB7-41AE-A000-F49630AF9614}" type="pres">
      <dgm:prSet presAssocID="{22A02C42-F19A-4270-85E2-311F18F70B80}" presName="node" presStyleLbl="node1" presStyleIdx="0" presStyleCnt="5">
        <dgm:presLayoutVars>
          <dgm:bulletEnabled val="1"/>
        </dgm:presLayoutVars>
      </dgm:prSet>
      <dgm:spPr/>
      <dgm:t>
        <a:bodyPr/>
        <a:lstStyle/>
        <a:p>
          <a:endParaRPr lang="en-US"/>
        </a:p>
      </dgm:t>
    </dgm:pt>
    <dgm:pt modelId="{68330C5A-0506-410B-B61A-5A37B10D2F1A}" type="pres">
      <dgm:prSet presAssocID="{EC670161-7446-4C96-A22C-8221DD02CA49}" presName="parTrans" presStyleLbl="bgSibTrans2D1" presStyleIdx="1" presStyleCnt="5"/>
      <dgm:spPr/>
      <dgm:t>
        <a:bodyPr/>
        <a:lstStyle/>
        <a:p>
          <a:endParaRPr lang="en-US"/>
        </a:p>
      </dgm:t>
    </dgm:pt>
    <dgm:pt modelId="{05030387-523E-4591-9EEF-71B7FE2F119E}" type="pres">
      <dgm:prSet presAssocID="{FA88CAB3-A683-4531-8A38-81629E3CF306}" presName="node" presStyleLbl="node1" presStyleIdx="1" presStyleCnt="5">
        <dgm:presLayoutVars>
          <dgm:bulletEnabled val="1"/>
        </dgm:presLayoutVars>
      </dgm:prSet>
      <dgm:spPr/>
      <dgm:t>
        <a:bodyPr/>
        <a:lstStyle/>
        <a:p>
          <a:endParaRPr lang="en-US"/>
        </a:p>
      </dgm:t>
    </dgm:pt>
    <dgm:pt modelId="{8BD62F8A-23FE-4502-8B11-E03989EF6422}" type="pres">
      <dgm:prSet presAssocID="{FAB6015C-F059-468C-AC4B-AA59A297462C}" presName="parTrans" presStyleLbl="bgSibTrans2D1" presStyleIdx="2" presStyleCnt="5"/>
      <dgm:spPr/>
      <dgm:t>
        <a:bodyPr/>
        <a:lstStyle/>
        <a:p>
          <a:endParaRPr lang="en-US"/>
        </a:p>
      </dgm:t>
    </dgm:pt>
    <dgm:pt modelId="{0A78F96B-A777-4C55-B52A-FE64E73F1CCD}" type="pres">
      <dgm:prSet presAssocID="{3BF6E848-BB27-4639-B6E0-46106C9BA851}" presName="node" presStyleLbl="node1" presStyleIdx="2" presStyleCnt="5">
        <dgm:presLayoutVars>
          <dgm:bulletEnabled val="1"/>
        </dgm:presLayoutVars>
      </dgm:prSet>
      <dgm:spPr/>
      <dgm:t>
        <a:bodyPr/>
        <a:lstStyle/>
        <a:p>
          <a:endParaRPr lang="en-US"/>
        </a:p>
      </dgm:t>
    </dgm:pt>
    <dgm:pt modelId="{3EA4E72F-F428-49C3-A799-FF6A91297BFA}" type="pres">
      <dgm:prSet presAssocID="{86ACACBA-6CDF-4514-A098-71E1CCBD7AA9}" presName="parTrans" presStyleLbl="bgSibTrans2D1" presStyleIdx="3" presStyleCnt="5"/>
      <dgm:spPr/>
      <dgm:t>
        <a:bodyPr/>
        <a:lstStyle/>
        <a:p>
          <a:endParaRPr lang="en-US"/>
        </a:p>
      </dgm:t>
    </dgm:pt>
    <dgm:pt modelId="{4DD7C51B-9CA0-4C75-978C-B29F6719A1D3}" type="pres">
      <dgm:prSet presAssocID="{28A29F4E-6A26-4DA1-81B0-36401AAA04ED}" presName="node" presStyleLbl="node1" presStyleIdx="3" presStyleCnt="5">
        <dgm:presLayoutVars>
          <dgm:bulletEnabled val="1"/>
        </dgm:presLayoutVars>
      </dgm:prSet>
      <dgm:spPr/>
      <dgm:t>
        <a:bodyPr/>
        <a:lstStyle/>
        <a:p>
          <a:endParaRPr lang="en-US"/>
        </a:p>
      </dgm:t>
    </dgm:pt>
    <dgm:pt modelId="{A6DA0813-AECA-4070-ABF0-B86E9BCFC55A}" type="pres">
      <dgm:prSet presAssocID="{48DD964F-90DE-440B-97E1-F58EB5682A0E}" presName="parTrans" presStyleLbl="bgSibTrans2D1" presStyleIdx="4" presStyleCnt="5"/>
      <dgm:spPr/>
      <dgm:t>
        <a:bodyPr/>
        <a:lstStyle/>
        <a:p>
          <a:endParaRPr lang="en-US"/>
        </a:p>
      </dgm:t>
    </dgm:pt>
    <dgm:pt modelId="{4F1EB3E2-4138-4C11-962C-DB69665A4564}" type="pres">
      <dgm:prSet presAssocID="{3F7CF5E5-2EC5-4B29-AC2E-F5079312F50D}" presName="node" presStyleLbl="node1" presStyleIdx="4" presStyleCnt="5">
        <dgm:presLayoutVars>
          <dgm:bulletEnabled val="1"/>
        </dgm:presLayoutVars>
      </dgm:prSet>
      <dgm:spPr/>
      <dgm:t>
        <a:bodyPr/>
        <a:lstStyle/>
        <a:p>
          <a:endParaRPr lang="en-US"/>
        </a:p>
      </dgm:t>
    </dgm:pt>
  </dgm:ptLst>
  <dgm:cxnLst>
    <dgm:cxn modelId="{7F028C54-CCD5-4DA6-81E8-0AF37981ACB0}" type="presOf" srcId="{28A29F4E-6A26-4DA1-81B0-36401AAA04ED}" destId="{4DD7C51B-9CA0-4C75-978C-B29F6719A1D3}" srcOrd="0" destOrd="0" presId="urn:microsoft.com/office/officeart/2005/8/layout/radial4"/>
    <dgm:cxn modelId="{0BFFA07A-FC12-436F-A3FD-06B3BDC4173D}" type="presOf" srcId="{86ACACBA-6CDF-4514-A098-71E1CCBD7AA9}" destId="{3EA4E72F-F428-49C3-A799-FF6A91297BFA}" srcOrd="0" destOrd="0" presId="urn:microsoft.com/office/officeart/2005/8/layout/radial4"/>
    <dgm:cxn modelId="{E5167CEA-B77D-4D5A-8ED3-E85B32D5C723}" type="presOf" srcId="{FAB6015C-F059-468C-AC4B-AA59A297462C}" destId="{8BD62F8A-23FE-4502-8B11-E03989EF6422}" srcOrd="0" destOrd="0" presId="urn:microsoft.com/office/officeart/2005/8/layout/radial4"/>
    <dgm:cxn modelId="{FF282F2D-4494-4045-B9E2-7131BCB38272}" type="presOf" srcId="{FA88CAB3-A683-4531-8A38-81629E3CF306}" destId="{05030387-523E-4591-9EEF-71B7FE2F119E}" srcOrd="0" destOrd="0" presId="urn:microsoft.com/office/officeart/2005/8/layout/radial4"/>
    <dgm:cxn modelId="{53E14527-DF9D-47AC-B83F-D015E361BEA4}" type="presOf" srcId="{3F7CF5E5-2EC5-4B29-AC2E-F5079312F50D}" destId="{4F1EB3E2-4138-4C11-962C-DB69665A4564}" srcOrd="0" destOrd="0" presId="urn:microsoft.com/office/officeart/2005/8/layout/radial4"/>
    <dgm:cxn modelId="{F7425C0E-89BD-4A77-A9E9-AC55B745EE0D}" type="presOf" srcId="{D7A8FF99-AE42-4139-AFEE-5659F7BEB6F1}" destId="{C243621C-7339-4045-808F-6F27A265554D}" srcOrd="0" destOrd="0" presId="urn:microsoft.com/office/officeart/2005/8/layout/radial4"/>
    <dgm:cxn modelId="{ADCAC8D5-3069-4B8F-BCF8-837B3F6BDF44}" type="presOf" srcId="{3BF6E848-BB27-4639-B6E0-46106C9BA851}" destId="{0A78F96B-A777-4C55-B52A-FE64E73F1CCD}" srcOrd="0" destOrd="0" presId="urn:microsoft.com/office/officeart/2005/8/layout/radial4"/>
    <dgm:cxn modelId="{21270CBA-2DEC-4637-AAD7-BB23894706C2}" type="presOf" srcId="{62A9C798-7A7C-4A27-A00A-5A320F83D65D}" destId="{0B07A94E-05F7-4AED-B040-FE15D9E014C6}" srcOrd="0" destOrd="0" presId="urn:microsoft.com/office/officeart/2005/8/layout/radial4"/>
    <dgm:cxn modelId="{0FCC2F94-8B57-46BF-BF84-58AA8A988CD0}" srcId="{D7A8FF99-AE42-4139-AFEE-5659F7BEB6F1}" destId="{22A02C42-F19A-4270-85E2-311F18F70B80}" srcOrd="0" destOrd="0" parTransId="{3AD58EAD-B464-449A-8770-575C8FE2818F}" sibTransId="{651DA1E0-5747-4ED2-9E83-1F607DCE0831}"/>
    <dgm:cxn modelId="{4DB5C402-2D2D-49AA-8D00-AB5730C5C514}" type="presOf" srcId="{22A02C42-F19A-4270-85E2-311F18F70B80}" destId="{746D072D-6DB7-41AE-A000-F49630AF9614}" srcOrd="0" destOrd="0" presId="urn:microsoft.com/office/officeart/2005/8/layout/radial4"/>
    <dgm:cxn modelId="{7DF9A40C-1C11-4D3D-8B18-DAC1952ED314}" srcId="{D7A8FF99-AE42-4139-AFEE-5659F7BEB6F1}" destId="{3F7CF5E5-2EC5-4B29-AC2E-F5079312F50D}" srcOrd="4" destOrd="0" parTransId="{48DD964F-90DE-440B-97E1-F58EB5682A0E}" sibTransId="{F9A31CCD-E51C-405F-927D-98C34752320E}"/>
    <dgm:cxn modelId="{CE138DF4-D986-4CD7-B2DE-FDB3D1737A7C}" type="presOf" srcId="{3AD58EAD-B464-449A-8770-575C8FE2818F}" destId="{72348361-BE50-4846-9DF5-B84FC2475EC8}" srcOrd="0" destOrd="0" presId="urn:microsoft.com/office/officeart/2005/8/layout/radial4"/>
    <dgm:cxn modelId="{3024463C-6FD1-4EB7-A563-5E53EE53E39C}" type="presOf" srcId="{48DD964F-90DE-440B-97E1-F58EB5682A0E}" destId="{A6DA0813-AECA-4070-ABF0-B86E9BCFC55A}" srcOrd="0" destOrd="0" presId="urn:microsoft.com/office/officeart/2005/8/layout/radial4"/>
    <dgm:cxn modelId="{D5732D1E-3A0B-4135-A0B8-D03737509C16}" srcId="{D7A8FF99-AE42-4139-AFEE-5659F7BEB6F1}" destId="{28A29F4E-6A26-4DA1-81B0-36401AAA04ED}" srcOrd="3" destOrd="0" parTransId="{86ACACBA-6CDF-4514-A098-71E1CCBD7AA9}" sibTransId="{052E26EB-6CF1-4FC6-8D6A-2C814A667FD8}"/>
    <dgm:cxn modelId="{50734129-88EA-4D7C-A53B-C4D53842E00D}" srcId="{62A9C798-7A7C-4A27-A00A-5A320F83D65D}" destId="{D7A8FF99-AE42-4139-AFEE-5659F7BEB6F1}" srcOrd="0" destOrd="0" parTransId="{6BEBD34D-791A-4F67-9BE7-065F5D91268E}" sibTransId="{EDAF69F2-D6B2-4562-8F4E-E3F42CF20BD9}"/>
    <dgm:cxn modelId="{6C422060-DAD0-4B4A-8A31-628134C95981}" type="presOf" srcId="{EC670161-7446-4C96-A22C-8221DD02CA49}" destId="{68330C5A-0506-410B-B61A-5A37B10D2F1A}" srcOrd="0" destOrd="0" presId="urn:microsoft.com/office/officeart/2005/8/layout/radial4"/>
    <dgm:cxn modelId="{131B5679-EE63-4E89-80D2-87854F655729}" srcId="{D7A8FF99-AE42-4139-AFEE-5659F7BEB6F1}" destId="{3BF6E848-BB27-4639-B6E0-46106C9BA851}" srcOrd="2" destOrd="0" parTransId="{FAB6015C-F059-468C-AC4B-AA59A297462C}" sibTransId="{A7DADBE7-1D32-4285-BCDF-C1CC3658A0F7}"/>
    <dgm:cxn modelId="{4A1F447E-C1A3-4DA5-A8D5-85DCA8D37B9B}" srcId="{D7A8FF99-AE42-4139-AFEE-5659F7BEB6F1}" destId="{FA88CAB3-A683-4531-8A38-81629E3CF306}" srcOrd="1" destOrd="0" parTransId="{EC670161-7446-4C96-A22C-8221DD02CA49}" sibTransId="{1CA0DA9C-367B-4D23-AA7B-ECC6E179BFE5}"/>
    <dgm:cxn modelId="{7D0B826E-1EB7-42FF-9D49-5791573D9A05}" type="presParOf" srcId="{0B07A94E-05F7-4AED-B040-FE15D9E014C6}" destId="{C243621C-7339-4045-808F-6F27A265554D}" srcOrd="0" destOrd="0" presId="urn:microsoft.com/office/officeart/2005/8/layout/radial4"/>
    <dgm:cxn modelId="{75195EB1-3E9A-4942-83E1-5788CFF75077}" type="presParOf" srcId="{0B07A94E-05F7-4AED-B040-FE15D9E014C6}" destId="{72348361-BE50-4846-9DF5-B84FC2475EC8}" srcOrd="1" destOrd="0" presId="urn:microsoft.com/office/officeart/2005/8/layout/radial4"/>
    <dgm:cxn modelId="{75C40D80-E474-44E1-9622-83CF0A704D3C}" type="presParOf" srcId="{0B07A94E-05F7-4AED-B040-FE15D9E014C6}" destId="{746D072D-6DB7-41AE-A000-F49630AF9614}" srcOrd="2" destOrd="0" presId="urn:microsoft.com/office/officeart/2005/8/layout/radial4"/>
    <dgm:cxn modelId="{7B6C0AAB-5F9E-4790-B8B4-7B1F71DEDEBE}" type="presParOf" srcId="{0B07A94E-05F7-4AED-B040-FE15D9E014C6}" destId="{68330C5A-0506-410B-B61A-5A37B10D2F1A}" srcOrd="3" destOrd="0" presId="urn:microsoft.com/office/officeart/2005/8/layout/radial4"/>
    <dgm:cxn modelId="{36B4A5DF-C544-4A74-9B3A-DBC56D0FDED9}" type="presParOf" srcId="{0B07A94E-05F7-4AED-B040-FE15D9E014C6}" destId="{05030387-523E-4591-9EEF-71B7FE2F119E}" srcOrd="4" destOrd="0" presId="urn:microsoft.com/office/officeart/2005/8/layout/radial4"/>
    <dgm:cxn modelId="{0508AA8D-91F9-408F-8128-3CD0B609737B}" type="presParOf" srcId="{0B07A94E-05F7-4AED-B040-FE15D9E014C6}" destId="{8BD62F8A-23FE-4502-8B11-E03989EF6422}" srcOrd="5" destOrd="0" presId="urn:microsoft.com/office/officeart/2005/8/layout/radial4"/>
    <dgm:cxn modelId="{921FA99A-D952-4B91-A003-EF4CF92560D5}" type="presParOf" srcId="{0B07A94E-05F7-4AED-B040-FE15D9E014C6}" destId="{0A78F96B-A777-4C55-B52A-FE64E73F1CCD}" srcOrd="6" destOrd="0" presId="urn:microsoft.com/office/officeart/2005/8/layout/radial4"/>
    <dgm:cxn modelId="{E1B79D81-29E1-43D5-98F1-095932C15465}" type="presParOf" srcId="{0B07A94E-05F7-4AED-B040-FE15D9E014C6}" destId="{3EA4E72F-F428-49C3-A799-FF6A91297BFA}" srcOrd="7" destOrd="0" presId="urn:microsoft.com/office/officeart/2005/8/layout/radial4"/>
    <dgm:cxn modelId="{C2A20DEA-6969-4012-998C-60CF7225F4E1}" type="presParOf" srcId="{0B07A94E-05F7-4AED-B040-FE15D9E014C6}" destId="{4DD7C51B-9CA0-4C75-978C-B29F6719A1D3}" srcOrd="8" destOrd="0" presId="urn:microsoft.com/office/officeart/2005/8/layout/radial4"/>
    <dgm:cxn modelId="{B3B558AF-8F39-445A-B071-DD1EB021B67F}" type="presParOf" srcId="{0B07A94E-05F7-4AED-B040-FE15D9E014C6}" destId="{A6DA0813-AECA-4070-ABF0-B86E9BCFC55A}" srcOrd="9" destOrd="0" presId="urn:microsoft.com/office/officeart/2005/8/layout/radial4"/>
    <dgm:cxn modelId="{BA8DC90E-F3EB-4BF9-9988-9C3E64232ECB}" type="presParOf" srcId="{0B07A94E-05F7-4AED-B040-FE15D9E014C6}" destId="{4F1EB3E2-4138-4C11-962C-DB69665A456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B6E12C-B53A-4D0C-9DAB-CD7839ED7DDC}"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en-US"/>
        </a:p>
      </dgm:t>
    </dgm:pt>
    <dgm:pt modelId="{65D0CC82-A666-45ED-8EA6-9D1882EF8A19}">
      <dgm:prSet phldrT="[Texto]"/>
      <dgm:spPr>
        <a:solidFill>
          <a:schemeClr val="accent1">
            <a:lumMod val="75000"/>
          </a:schemeClr>
        </a:solidFill>
      </dgm:spPr>
      <dgm:t>
        <a:bodyPr/>
        <a:lstStyle/>
        <a:p>
          <a:r>
            <a:rPr lang="es-EC" dirty="0" smtClean="0">
              <a:solidFill>
                <a:schemeClr val="tx1"/>
              </a:solidFill>
            </a:rPr>
            <a:t>El proyecto “Ecuador Ejercítate” fue creado para contrarrestar la obesidad y el sedentarismo en el Ecuador, ya que su objetivo primordial es: incrementar el nivel de actividad física y recreación regular en la población, pese a esto se concluye que no existe un estudio que pueda evaluar si el proyecto se está acercando a su objetivo general.</a:t>
          </a:r>
          <a:endParaRPr lang="en-US" dirty="0">
            <a:solidFill>
              <a:schemeClr val="tx1"/>
            </a:solidFill>
          </a:endParaRPr>
        </a:p>
      </dgm:t>
    </dgm:pt>
    <dgm:pt modelId="{684ED9E5-2737-476F-88A7-D8CF3DE3D801}" type="parTrans" cxnId="{91770B69-9A79-4E69-9395-DA86199A5D12}">
      <dgm:prSet/>
      <dgm:spPr/>
      <dgm:t>
        <a:bodyPr/>
        <a:lstStyle/>
        <a:p>
          <a:endParaRPr lang="en-US"/>
        </a:p>
      </dgm:t>
    </dgm:pt>
    <dgm:pt modelId="{699FB86B-2847-438C-9B96-88A90759F07B}" type="sibTrans" cxnId="{91770B69-9A79-4E69-9395-DA86199A5D12}">
      <dgm:prSet/>
      <dgm:spPr>
        <a:solidFill>
          <a:schemeClr val="accent1">
            <a:lumMod val="75000"/>
          </a:schemeClr>
        </a:solidFill>
      </dgm:spPr>
      <dgm:t>
        <a:bodyPr/>
        <a:lstStyle/>
        <a:p>
          <a:endParaRPr lang="en-US">
            <a:solidFill>
              <a:schemeClr val="tx1"/>
            </a:solidFill>
          </a:endParaRPr>
        </a:p>
      </dgm:t>
    </dgm:pt>
    <dgm:pt modelId="{CED47C77-4646-4D51-9E22-4ADD4488FA6E}">
      <dgm:prSet phldrT="[Texto]"/>
      <dgm:spPr/>
      <dgm:t>
        <a:bodyPr/>
        <a:lstStyle/>
        <a:p>
          <a:r>
            <a:rPr lang="es-EC" dirty="0" smtClean="0">
              <a:solidFill>
                <a:schemeClr val="tx1"/>
              </a:solidFill>
            </a:rPr>
            <a:t>El Ministerio del Deporte es quien desarrolla el instructivo del proyecto ministerial en el cual se asigna el presupuesto para todas las provincias y FEDENALIGAS es el encargado de realizar y distribuir correctamente lo establecido, también el ente ejecutor puede efectuar cambios de acuerdo a las necesidades que se presente en el desarrollo del proyecto, así lo estipula el instructivo.</a:t>
          </a:r>
          <a:endParaRPr lang="en-US" dirty="0">
            <a:solidFill>
              <a:schemeClr val="tx1"/>
            </a:solidFill>
          </a:endParaRPr>
        </a:p>
      </dgm:t>
    </dgm:pt>
    <dgm:pt modelId="{29572A0C-6D16-4CFF-88DC-EC300C56DFB0}" type="parTrans" cxnId="{6E7F3EC8-1750-4B3A-A662-861833F4C257}">
      <dgm:prSet/>
      <dgm:spPr/>
      <dgm:t>
        <a:bodyPr/>
        <a:lstStyle/>
        <a:p>
          <a:endParaRPr lang="en-US"/>
        </a:p>
      </dgm:t>
    </dgm:pt>
    <dgm:pt modelId="{EB77C285-26D6-44C8-AA39-99457AA86678}" type="sibTrans" cxnId="{6E7F3EC8-1750-4B3A-A662-861833F4C257}">
      <dgm:prSet/>
      <dgm:spPr/>
      <dgm:t>
        <a:bodyPr/>
        <a:lstStyle/>
        <a:p>
          <a:endParaRPr lang="en-US">
            <a:solidFill>
              <a:schemeClr val="tx1"/>
            </a:solidFill>
          </a:endParaRPr>
        </a:p>
      </dgm:t>
    </dgm:pt>
    <dgm:pt modelId="{04F401C8-02A5-40B2-9CD7-E16503A55A41}">
      <dgm:prSet phldrT="[Texto]"/>
      <dgm:spPr/>
      <dgm:t>
        <a:bodyPr/>
        <a:lstStyle/>
        <a:p>
          <a:r>
            <a:rPr lang="es-EC" dirty="0" smtClean="0">
              <a:solidFill>
                <a:schemeClr val="tx1"/>
              </a:solidFill>
            </a:rPr>
            <a:t>Los objetivos específicos del proyecto ministerial se basan en gastos y recursos económicos los cuales no están  vinculados al objetivo   general que es “Masificar y  socializar las actividades recreativas a través de ejercicios aeróbicos, bailoterapia y juegos recreativos”.</a:t>
          </a:r>
          <a:endParaRPr lang="en-US" dirty="0">
            <a:solidFill>
              <a:schemeClr val="tx1"/>
            </a:solidFill>
          </a:endParaRPr>
        </a:p>
      </dgm:t>
    </dgm:pt>
    <dgm:pt modelId="{9DC70C84-2DBF-46AA-9966-39A70FC95400}" type="parTrans" cxnId="{6360D89F-795E-4591-A654-91675353BC38}">
      <dgm:prSet/>
      <dgm:spPr/>
      <dgm:t>
        <a:bodyPr/>
        <a:lstStyle/>
        <a:p>
          <a:endParaRPr lang="en-US"/>
        </a:p>
      </dgm:t>
    </dgm:pt>
    <dgm:pt modelId="{2A57B569-2051-40A7-AE70-E4032E3813AC}" type="sibTrans" cxnId="{6360D89F-795E-4591-A654-91675353BC38}">
      <dgm:prSet/>
      <dgm:spPr/>
      <dgm:t>
        <a:bodyPr/>
        <a:lstStyle/>
        <a:p>
          <a:endParaRPr lang="en-US"/>
        </a:p>
      </dgm:t>
    </dgm:pt>
    <dgm:pt modelId="{688C059E-054D-4808-8C41-7E8EB8445832}" type="pres">
      <dgm:prSet presAssocID="{29B6E12C-B53A-4D0C-9DAB-CD7839ED7DDC}" presName="linearFlow" presStyleCnt="0">
        <dgm:presLayoutVars>
          <dgm:resizeHandles val="exact"/>
        </dgm:presLayoutVars>
      </dgm:prSet>
      <dgm:spPr/>
      <dgm:t>
        <a:bodyPr/>
        <a:lstStyle/>
        <a:p>
          <a:endParaRPr lang="es-ES"/>
        </a:p>
      </dgm:t>
    </dgm:pt>
    <dgm:pt modelId="{EB8ECD4F-5AF9-45F6-9BD1-A13B8939C285}" type="pres">
      <dgm:prSet presAssocID="{65D0CC82-A666-45ED-8EA6-9D1882EF8A19}" presName="node" presStyleLbl="node1" presStyleIdx="0" presStyleCnt="3">
        <dgm:presLayoutVars>
          <dgm:bulletEnabled val="1"/>
        </dgm:presLayoutVars>
      </dgm:prSet>
      <dgm:spPr/>
      <dgm:t>
        <a:bodyPr/>
        <a:lstStyle/>
        <a:p>
          <a:endParaRPr lang="es-ES"/>
        </a:p>
      </dgm:t>
    </dgm:pt>
    <dgm:pt modelId="{EA01145B-E1EE-4D27-80C3-6D0F21123C07}" type="pres">
      <dgm:prSet presAssocID="{699FB86B-2847-438C-9B96-88A90759F07B}" presName="sibTrans" presStyleLbl="sibTrans2D1" presStyleIdx="0" presStyleCnt="2"/>
      <dgm:spPr/>
      <dgm:t>
        <a:bodyPr/>
        <a:lstStyle/>
        <a:p>
          <a:endParaRPr lang="es-ES"/>
        </a:p>
      </dgm:t>
    </dgm:pt>
    <dgm:pt modelId="{1F3EBFED-5D42-4426-8F6E-476C85B6156C}" type="pres">
      <dgm:prSet presAssocID="{699FB86B-2847-438C-9B96-88A90759F07B}" presName="connectorText" presStyleLbl="sibTrans2D1" presStyleIdx="0" presStyleCnt="2"/>
      <dgm:spPr/>
      <dgm:t>
        <a:bodyPr/>
        <a:lstStyle/>
        <a:p>
          <a:endParaRPr lang="es-ES"/>
        </a:p>
      </dgm:t>
    </dgm:pt>
    <dgm:pt modelId="{0EE7174C-771F-40F0-B003-5296080F7DF5}" type="pres">
      <dgm:prSet presAssocID="{CED47C77-4646-4D51-9E22-4ADD4488FA6E}" presName="node" presStyleLbl="node1" presStyleIdx="1" presStyleCnt="3">
        <dgm:presLayoutVars>
          <dgm:bulletEnabled val="1"/>
        </dgm:presLayoutVars>
      </dgm:prSet>
      <dgm:spPr/>
      <dgm:t>
        <a:bodyPr/>
        <a:lstStyle/>
        <a:p>
          <a:endParaRPr lang="es-ES"/>
        </a:p>
      </dgm:t>
    </dgm:pt>
    <dgm:pt modelId="{AEE51576-3BA5-4A73-929C-5624A20125BE}" type="pres">
      <dgm:prSet presAssocID="{EB77C285-26D6-44C8-AA39-99457AA86678}" presName="sibTrans" presStyleLbl="sibTrans2D1" presStyleIdx="1" presStyleCnt="2"/>
      <dgm:spPr/>
      <dgm:t>
        <a:bodyPr/>
        <a:lstStyle/>
        <a:p>
          <a:endParaRPr lang="es-ES"/>
        </a:p>
      </dgm:t>
    </dgm:pt>
    <dgm:pt modelId="{2FEF2021-5025-4C6D-8B42-3D90FEBA27B5}" type="pres">
      <dgm:prSet presAssocID="{EB77C285-26D6-44C8-AA39-99457AA86678}" presName="connectorText" presStyleLbl="sibTrans2D1" presStyleIdx="1" presStyleCnt="2"/>
      <dgm:spPr/>
      <dgm:t>
        <a:bodyPr/>
        <a:lstStyle/>
        <a:p>
          <a:endParaRPr lang="es-ES"/>
        </a:p>
      </dgm:t>
    </dgm:pt>
    <dgm:pt modelId="{4B8FD2ED-E488-4050-B491-E7A3B30409F2}" type="pres">
      <dgm:prSet presAssocID="{04F401C8-02A5-40B2-9CD7-E16503A55A41}" presName="node" presStyleLbl="node1" presStyleIdx="2" presStyleCnt="3">
        <dgm:presLayoutVars>
          <dgm:bulletEnabled val="1"/>
        </dgm:presLayoutVars>
      </dgm:prSet>
      <dgm:spPr/>
      <dgm:t>
        <a:bodyPr/>
        <a:lstStyle/>
        <a:p>
          <a:endParaRPr lang="es-ES"/>
        </a:p>
      </dgm:t>
    </dgm:pt>
  </dgm:ptLst>
  <dgm:cxnLst>
    <dgm:cxn modelId="{91770B69-9A79-4E69-9395-DA86199A5D12}" srcId="{29B6E12C-B53A-4D0C-9DAB-CD7839ED7DDC}" destId="{65D0CC82-A666-45ED-8EA6-9D1882EF8A19}" srcOrd="0" destOrd="0" parTransId="{684ED9E5-2737-476F-88A7-D8CF3DE3D801}" sibTransId="{699FB86B-2847-438C-9B96-88A90759F07B}"/>
    <dgm:cxn modelId="{6E7F3EC8-1750-4B3A-A662-861833F4C257}" srcId="{29B6E12C-B53A-4D0C-9DAB-CD7839ED7DDC}" destId="{CED47C77-4646-4D51-9E22-4ADD4488FA6E}" srcOrd="1" destOrd="0" parTransId="{29572A0C-6D16-4CFF-88DC-EC300C56DFB0}" sibTransId="{EB77C285-26D6-44C8-AA39-99457AA86678}"/>
    <dgm:cxn modelId="{6360D89F-795E-4591-A654-91675353BC38}" srcId="{29B6E12C-B53A-4D0C-9DAB-CD7839ED7DDC}" destId="{04F401C8-02A5-40B2-9CD7-E16503A55A41}" srcOrd="2" destOrd="0" parTransId="{9DC70C84-2DBF-46AA-9966-39A70FC95400}" sibTransId="{2A57B569-2051-40A7-AE70-E4032E3813AC}"/>
    <dgm:cxn modelId="{A743EB54-2DAB-45AD-9FAF-C01D3335D437}" type="presOf" srcId="{EB77C285-26D6-44C8-AA39-99457AA86678}" destId="{AEE51576-3BA5-4A73-929C-5624A20125BE}" srcOrd="0" destOrd="0" presId="urn:microsoft.com/office/officeart/2005/8/layout/process2"/>
    <dgm:cxn modelId="{0C600D85-3039-485C-91DD-45670AA7EE56}" type="presOf" srcId="{699FB86B-2847-438C-9B96-88A90759F07B}" destId="{EA01145B-E1EE-4D27-80C3-6D0F21123C07}" srcOrd="0" destOrd="0" presId="urn:microsoft.com/office/officeart/2005/8/layout/process2"/>
    <dgm:cxn modelId="{C8F6D79A-D431-440F-AE74-4F55A6447672}" type="presOf" srcId="{04F401C8-02A5-40B2-9CD7-E16503A55A41}" destId="{4B8FD2ED-E488-4050-B491-E7A3B30409F2}" srcOrd="0" destOrd="0" presId="urn:microsoft.com/office/officeart/2005/8/layout/process2"/>
    <dgm:cxn modelId="{14A8D719-1E4A-41FE-BA18-8282C64156D4}" type="presOf" srcId="{EB77C285-26D6-44C8-AA39-99457AA86678}" destId="{2FEF2021-5025-4C6D-8B42-3D90FEBA27B5}" srcOrd="1" destOrd="0" presId="urn:microsoft.com/office/officeart/2005/8/layout/process2"/>
    <dgm:cxn modelId="{D620A2D2-D2AE-4DD8-AF01-F1DEF42E483B}" type="presOf" srcId="{699FB86B-2847-438C-9B96-88A90759F07B}" destId="{1F3EBFED-5D42-4426-8F6E-476C85B6156C}" srcOrd="1" destOrd="0" presId="urn:microsoft.com/office/officeart/2005/8/layout/process2"/>
    <dgm:cxn modelId="{21C27CBD-E412-4415-8E7E-22A427D9CD30}" type="presOf" srcId="{29B6E12C-B53A-4D0C-9DAB-CD7839ED7DDC}" destId="{688C059E-054D-4808-8C41-7E8EB8445832}" srcOrd="0" destOrd="0" presId="urn:microsoft.com/office/officeart/2005/8/layout/process2"/>
    <dgm:cxn modelId="{560F8040-235D-499E-A4A8-D7A2DC0EE530}" type="presOf" srcId="{CED47C77-4646-4D51-9E22-4ADD4488FA6E}" destId="{0EE7174C-771F-40F0-B003-5296080F7DF5}" srcOrd="0" destOrd="0" presId="urn:microsoft.com/office/officeart/2005/8/layout/process2"/>
    <dgm:cxn modelId="{942C7F64-97CC-48B8-9308-15C1ED87E36E}" type="presOf" srcId="{65D0CC82-A666-45ED-8EA6-9D1882EF8A19}" destId="{EB8ECD4F-5AF9-45F6-9BD1-A13B8939C285}" srcOrd="0" destOrd="0" presId="urn:microsoft.com/office/officeart/2005/8/layout/process2"/>
    <dgm:cxn modelId="{CF4C74B5-565F-4297-B44B-0F1A18573AA0}" type="presParOf" srcId="{688C059E-054D-4808-8C41-7E8EB8445832}" destId="{EB8ECD4F-5AF9-45F6-9BD1-A13B8939C285}" srcOrd="0" destOrd="0" presId="urn:microsoft.com/office/officeart/2005/8/layout/process2"/>
    <dgm:cxn modelId="{E0E29A0F-C8F1-4F28-B0AB-A96AE3EB8C39}" type="presParOf" srcId="{688C059E-054D-4808-8C41-7E8EB8445832}" destId="{EA01145B-E1EE-4D27-80C3-6D0F21123C07}" srcOrd="1" destOrd="0" presId="urn:microsoft.com/office/officeart/2005/8/layout/process2"/>
    <dgm:cxn modelId="{9F63F833-B57A-496D-9424-C953EF6C6B34}" type="presParOf" srcId="{EA01145B-E1EE-4D27-80C3-6D0F21123C07}" destId="{1F3EBFED-5D42-4426-8F6E-476C85B6156C}" srcOrd="0" destOrd="0" presId="urn:microsoft.com/office/officeart/2005/8/layout/process2"/>
    <dgm:cxn modelId="{3E8DC5D7-7F8F-4621-BE71-6E5B462742EB}" type="presParOf" srcId="{688C059E-054D-4808-8C41-7E8EB8445832}" destId="{0EE7174C-771F-40F0-B003-5296080F7DF5}" srcOrd="2" destOrd="0" presId="urn:microsoft.com/office/officeart/2005/8/layout/process2"/>
    <dgm:cxn modelId="{187A7825-28A7-4FDE-B6C2-7DE8A7C026AB}" type="presParOf" srcId="{688C059E-054D-4808-8C41-7E8EB8445832}" destId="{AEE51576-3BA5-4A73-929C-5624A20125BE}" srcOrd="3" destOrd="0" presId="urn:microsoft.com/office/officeart/2005/8/layout/process2"/>
    <dgm:cxn modelId="{813B2070-1BC1-4E91-8B6A-E67D8812CE61}" type="presParOf" srcId="{AEE51576-3BA5-4A73-929C-5624A20125BE}" destId="{2FEF2021-5025-4C6D-8B42-3D90FEBA27B5}" srcOrd="0" destOrd="0" presId="urn:microsoft.com/office/officeart/2005/8/layout/process2"/>
    <dgm:cxn modelId="{AC6541F8-119E-4B1F-B60C-E09310D752D6}" type="presParOf" srcId="{688C059E-054D-4808-8C41-7E8EB8445832}" destId="{4B8FD2ED-E488-4050-B491-E7A3B30409F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EE64F6-0AAA-4B80-82DA-8004065242A4}" type="doc">
      <dgm:prSet loTypeId="urn:microsoft.com/office/officeart/2005/8/layout/process4" loCatId="process" qsTypeId="urn:microsoft.com/office/officeart/2005/8/quickstyle/3d2" qsCatId="3D" csTypeId="urn:microsoft.com/office/officeart/2005/8/colors/colorful5" csCatId="colorful" phldr="1"/>
      <dgm:spPr/>
      <dgm:t>
        <a:bodyPr/>
        <a:lstStyle/>
        <a:p>
          <a:endParaRPr lang="en-US"/>
        </a:p>
      </dgm:t>
    </dgm:pt>
    <dgm:pt modelId="{128ABDB6-675C-46A6-9884-967503E0EF60}">
      <dgm:prSet phldrT="[Texto]"/>
      <dgm:spPr/>
      <dgm:t>
        <a:bodyPr/>
        <a:lstStyle/>
        <a:p>
          <a:r>
            <a:rPr lang="es-EC" dirty="0" smtClean="0">
              <a:solidFill>
                <a:schemeClr val="tx1"/>
              </a:solidFill>
            </a:rPr>
            <a:t>No se puede determinar que la campaña comunicacional del proyecto Ecuador Ejercítate 2015 fue un éxito, puesto que en la investigación publicitaria se obtuvo como resultado que el  59% de encuestados si tienen conocimientos y si han escuchado sobre proyecto y  el  41% no  conoce del  proyecto, estos resultados son casi similares por lo que no se puede afirmar que existe un alto nivel de impacto en la audiencia.</a:t>
          </a:r>
          <a:endParaRPr lang="en-US" dirty="0">
            <a:solidFill>
              <a:schemeClr val="tx1"/>
            </a:solidFill>
          </a:endParaRPr>
        </a:p>
      </dgm:t>
    </dgm:pt>
    <dgm:pt modelId="{7718BEAC-A48D-4515-BD93-F6BA5F071D2E}" type="parTrans" cxnId="{47BCC4BC-ADC8-4B5F-93FA-6388BFDFBE53}">
      <dgm:prSet/>
      <dgm:spPr/>
      <dgm:t>
        <a:bodyPr/>
        <a:lstStyle/>
        <a:p>
          <a:endParaRPr lang="en-US"/>
        </a:p>
      </dgm:t>
    </dgm:pt>
    <dgm:pt modelId="{B0C50F4E-DEE6-4CD1-B83D-F5922AB3507D}" type="sibTrans" cxnId="{47BCC4BC-ADC8-4B5F-93FA-6388BFDFBE53}">
      <dgm:prSet/>
      <dgm:spPr/>
      <dgm:t>
        <a:bodyPr/>
        <a:lstStyle/>
        <a:p>
          <a:endParaRPr lang="en-US"/>
        </a:p>
      </dgm:t>
    </dgm:pt>
    <dgm:pt modelId="{9E45C7DE-9B1F-4EB5-A090-12514B576FD4}">
      <dgm:prSet phldrT="[Texto]"/>
      <dgm:spPr>
        <a:solidFill>
          <a:schemeClr val="tx2">
            <a:lumMod val="60000"/>
            <a:lumOff val="40000"/>
          </a:schemeClr>
        </a:solidFill>
        <a:ln>
          <a:solidFill>
            <a:schemeClr val="accent1"/>
          </a:solidFill>
        </a:ln>
      </dgm:spPr>
      <dgm:t>
        <a:bodyPr/>
        <a:lstStyle/>
        <a:p>
          <a:pPr algn="ctr"/>
          <a:r>
            <a:rPr lang="es-EC" dirty="0" smtClean="0">
              <a:solidFill>
                <a:schemeClr val="tx1"/>
              </a:solidFill>
            </a:rPr>
            <a:t>En el instructivo del Proyecto Ecuador Ejercítate 2015 se observó que el número de beneficiarios para la provincia de Pichincha es de 6000 personas, sin embargo para el mes de septiembre del 2015 se obtuvo un total de 5483 personas lo que representa el 91,38% de la meta establecida según el informe técnico del coordinador “Ecuador Ejercítate 2015” entregado por FEDENALIGAS, con este valor se determina que la meta no se cumplió en su totalidad para el mes de septiembre. Pero en la investigación publicitaria realizada se encontró que el 70% de los ciudadanos no participan en el proyecto por diversas razones como: desconocimiento de horarios y lugares donde se imparten las clases de  bailoterapia, falta de información, no llama la atención del público y por la inexistencia del </a:t>
          </a:r>
          <a:r>
            <a:rPr lang="es-ES" dirty="0" smtClean="0">
              <a:solidFill>
                <a:schemeClr val="tx1"/>
              </a:solidFill>
            </a:rPr>
            <a:t>proyecto en el sector que reside. Es así que se puede concluir que la eficiencia del proyecto ministerial es alta, pero la eficiencia comunicacional del proyecto “Ecuador Ejercítate 2015” es baja.</a:t>
          </a:r>
          <a:endParaRPr lang="en-US" dirty="0">
            <a:solidFill>
              <a:schemeClr val="tx1"/>
            </a:solidFill>
          </a:endParaRPr>
        </a:p>
      </dgm:t>
    </dgm:pt>
    <dgm:pt modelId="{5445E514-BA5F-4440-90F4-6CD3329D7D31}" type="parTrans" cxnId="{9750FE94-5B6C-452F-89A1-C3915448288F}">
      <dgm:prSet/>
      <dgm:spPr/>
      <dgm:t>
        <a:bodyPr/>
        <a:lstStyle/>
        <a:p>
          <a:endParaRPr lang="en-US"/>
        </a:p>
      </dgm:t>
    </dgm:pt>
    <dgm:pt modelId="{7AFEE3CC-396D-4029-9ABC-EB0ADC97205F}" type="sibTrans" cxnId="{9750FE94-5B6C-452F-89A1-C3915448288F}">
      <dgm:prSet/>
      <dgm:spPr/>
      <dgm:t>
        <a:bodyPr/>
        <a:lstStyle/>
        <a:p>
          <a:endParaRPr lang="en-US"/>
        </a:p>
      </dgm:t>
    </dgm:pt>
    <dgm:pt modelId="{6BCF801A-5B34-419B-9AAB-4BAD95C9E8DA}">
      <dgm:prSet phldrT="[Texto]"/>
      <dgm:spPr/>
      <dgm:t>
        <a:bodyPr/>
        <a:lstStyle/>
        <a:p>
          <a:r>
            <a:rPr lang="es-EC" dirty="0" smtClean="0">
              <a:solidFill>
                <a:schemeClr val="tx1"/>
              </a:solidFill>
            </a:rPr>
            <a:t>Se puede concluir que el proyecto Ecuador Ejercítate no ha lanzado una campaña comunicacional de expectativa ya que los ciudadanos de la provincia de Pichincha mencionaron que no cuentan con información previa y detallada de horarios y lugares donde se imparten las clases de bailoterapia.</a:t>
          </a:r>
          <a:endParaRPr lang="en-US" dirty="0">
            <a:solidFill>
              <a:schemeClr val="tx1"/>
            </a:solidFill>
          </a:endParaRPr>
        </a:p>
      </dgm:t>
    </dgm:pt>
    <dgm:pt modelId="{B1B43B96-44D9-41CB-A37B-ACF80D089AB5}" type="parTrans" cxnId="{29698D4F-B36D-4941-90CB-43D2B9E167DC}">
      <dgm:prSet/>
      <dgm:spPr/>
      <dgm:t>
        <a:bodyPr/>
        <a:lstStyle/>
        <a:p>
          <a:endParaRPr lang="en-US"/>
        </a:p>
      </dgm:t>
    </dgm:pt>
    <dgm:pt modelId="{29A5D1DB-44E2-44CC-8B79-CBBDEA1293DD}" type="sibTrans" cxnId="{29698D4F-B36D-4941-90CB-43D2B9E167DC}">
      <dgm:prSet/>
      <dgm:spPr/>
      <dgm:t>
        <a:bodyPr/>
        <a:lstStyle/>
        <a:p>
          <a:endParaRPr lang="en-US"/>
        </a:p>
      </dgm:t>
    </dgm:pt>
    <dgm:pt modelId="{818CE861-B485-45A5-B59E-541858F199F6}" type="pres">
      <dgm:prSet presAssocID="{DAEE64F6-0AAA-4B80-82DA-8004065242A4}" presName="Name0" presStyleCnt="0">
        <dgm:presLayoutVars>
          <dgm:dir/>
          <dgm:animLvl val="lvl"/>
          <dgm:resizeHandles val="exact"/>
        </dgm:presLayoutVars>
      </dgm:prSet>
      <dgm:spPr/>
      <dgm:t>
        <a:bodyPr/>
        <a:lstStyle/>
        <a:p>
          <a:endParaRPr lang="es-ES"/>
        </a:p>
      </dgm:t>
    </dgm:pt>
    <dgm:pt modelId="{01891129-6286-4D10-B399-ACCFDE1C92C1}" type="pres">
      <dgm:prSet presAssocID="{6BCF801A-5B34-419B-9AAB-4BAD95C9E8DA}" presName="boxAndChildren" presStyleCnt="0"/>
      <dgm:spPr/>
    </dgm:pt>
    <dgm:pt modelId="{7ECA2565-A709-4E9A-9F22-084B75A06132}" type="pres">
      <dgm:prSet presAssocID="{6BCF801A-5B34-419B-9AAB-4BAD95C9E8DA}" presName="parentTextBox" presStyleLbl="node1" presStyleIdx="0" presStyleCnt="3"/>
      <dgm:spPr/>
      <dgm:t>
        <a:bodyPr/>
        <a:lstStyle/>
        <a:p>
          <a:endParaRPr lang="es-ES"/>
        </a:p>
      </dgm:t>
    </dgm:pt>
    <dgm:pt modelId="{BE113BC5-8AEB-4B31-A4E9-92BAF7DD9F9C}" type="pres">
      <dgm:prSet presAssocID="{7AFEE3CC-396D-4029-9ABC-EB0ADC97205F}" presName="sp" presStyleCnt="0"/>
      <dgm:spPr/>
    </dgm:pt>
    <dgm:pt modelId="{0AB203B8-4733-4C3F-B096-4A69A23CA39E}" type="pres">
      <dgm:prSet presAssocID="{9E45C7DE-9B1F-4EB5-A090-12514B576FD4}" presName="arrowAndChildren" presStyleCnt="0"/>
      <dgm:spPr/>
    </dgm:pt>
    <dgm:pt modelId="{93CAAC55-C3CF-4F68-AAB1-B4488E4ED615}" type="pres">
      <dgm:prSet presAssocID="{9E45C7DE-9B1F-4EB5-A090-12514B576FD4}" presName="parentTextArrow" presStyleLbl="node1" presStyleIdx="1" presStyleCnt="3"/>
      <dgm:spPr/>
      <dgm:t>
        <a:bodyPr/>
        <a:lstStyle/>
        <a:p>
          <a:endParaRPr lang="es-ES"/>
        </a:p>
      </dgm:t>
    </dgm:pt>
    <dgm:pt modelId="{F9E5BDB3-3654-474C-8A37-1EF3C6C598F9}" type="pres">
      <dgm:prSet presAssocID="{B0C50F4E-DEE6-4CD1-B83D-F5922AB3507D}" presName="sp" presStyleCnt="0"/>
      <dgm:spPr/>
    </dgm:pt>
    <dgm:pt modelId="{1E411B1A-0C1B-4AB5-93C8-6A6CB18FCEE3}" type="pres">
      <dgm:prSet presAssocID="{128ABDB6-675C-46A6-9884-967503E0EF60}" presName="arrowAndChildren" presStyleCnt="0"/>
      <dgm:spPr/>
    </dgm:pt>
    <dgm:pt modelId="{F2F114EE-C654-4569-A04B-AB0DAD25A068}" type="pres">
      <dgm:prSet presAssocID="{128ABDB6-675C-46A6-9884-967503E0EF60}" presName="parentTextArrow" presStyleLbl="node1" presStyleIdx="2" presStyleCnt="3"/>
      <dgm:spPr/>
      <dgm:t>
        <a:bodyPr/>
        <a:lstStyle/>
        <a:p>
          <a:endParaRPr lang="es-ES"/>
        </a:p>
      </dgm:t>
    </dgm:pt>
  </dgm:ptLst>
  <dgm:cxnLst>
    <dgm:cxn modelId="{9D0FAFDA-349D-4011-A1CC-39DBA3464D6C}" type="presOf" srcId="{9E45C7DE-9B1F-4EB5-A090-12514B576FD4}" destId="{93CAAC55-C3CF-4F68-AAB1-B4488E4ED615}" srcOrd="0" destOrd="0" presId="urn:microsoft.com/office/officeart/2005/8/layout/process4"/>
    <dgm:cxn modelId="{29698D4F-B36D-4941-90CB-43D2B9E167DC}" srcId="{DAEE64F6-0AAA-4B80-82DA-8004065242A4}" destId="{6BCF801A-5B34-419B-9AAB-4BAD95C9E8DA}" srcOrd="2" destOrd="0" parTransId="{B1B43B96-44D9-41CB-A37B-ACF80D089AB5}" sibTransId="{29A5D1DB-44E2-44CC-8B79-CBBDEA1293DD}"/>
    <dgm:cxn modelId="{47BCC4BC-ADC8-4B5F-93FA-6388BFDFBE53}" srcId="{DAEE64F6-0AAA-4B80-82DA-8004065242A4}" destId="{128ABDB6-675C-46A6-9884-967503E0EF60}" srcOrd="0" destOrd="0" parTransId="{7718BEAC-A48D-4515-BD93-F6BA5F071D2E}" sibTransId="{B0C50F4E-DEE6-4CD1-B83D-F5922AB3507D}"/>
    <dgm:cxn modelId="{28E6F17B-3088-4EFD-8295-C1681BA565E0}" type="presOf" srcId="{128ABDB6-675C-46A6-9884-967503E0EF60}" destId="{F2F114EE-C654-4569-A04B-AB0DAD25A068}" srcOrd="0" destOrd="0" presId="urn:microsoft.com/office/officeart/2005/8/layout/process4"/>
    <dgm:cxn modelId="{6BDB05BF-94F7-440D-A53C-CD3ABCE4A5E0}" type="presOf" srcId="{DAEE64F6-0AAA-4B80-82DA-8004065242A4}" destId="{818CE861-B485-45A5-B59E-541858F199F6}" srcOrd="0" destOrd="0" presId="urn:microsoft.com/office/officeart/2005/8/layout/process4"/>
    <dgm:cxn modelId="{F5C74702-A65C-4773-B07D-9FD1316887DF}" type="presOf" srcId="{6BCF801A-5B34-419B-9AAB-4BAD95C9E8DA}" destId="{7ECA2565-A709-4E9A-9F22-084B75A06132}" srcOrd="0" destOrd="0" presId="urn:microsoft.com/office/officeart/2005/8/layout/process4"/>
    <dgm:cxn modelId="{9750FE94-5B6C-452F-89A1-C3915448288F}" srcId="{DAEE64F6-0AAA-4B80-82DA-8004065242A4}" destId="{9E45C7DE-9B1F-4EB5-A090-12514B576FD4}" srcOrd="1" destOrd="0" parTransId="{5445E514-BA5F-4440-90F4-6CD3329D7D31}" sibTransId="{7AFEE3CC-396D-4029-9ABC-EB0ADC97205F}"/>
    <dgm:cxn modelId="{69C84B4B-2D26-45B3-A2C0-144618730026}" type="presParOf" srcId="{818CE861-B485-45A5-B59E-541858F199F6}" destId="{01891129-6286-4D10-B399-ACCFDE1C92C1}" srcOrd="0" destOrd="0" presId="urn:microsoft.com/office/officeart/2005/8/layout/process4"/>
    <dgm:cxn modelId="{6E4607D7-E699-4F5F-8367-5BB086397FC3}" type="presParOf" srcId="{01891129-6286-4D10-B399-ACCFDE1C92C1}" destId="{7ECA2565-A709-4E9A-9F22-084B75A06132}" srcOrd="0" destOrd="0" presId="urn:microsoft.com/office/officeart/2005/8/layout/process4"/>
    <dgm:cxn modelId="{2A8675C1-1D36-486B-B8FC-99040B1D5403}" type="presParOf" srcId="{818CE861-B485-45A5-B59E-541858F199F6}" destId="{BE113BC5-8AEB-4B31-A4E9-92BAF7DD9F9C}" srcOrd="1" destOrd="0" presId="urn:microsoft.com/office/officeart/2005/8/layout/process4"/>
    <dgm:cxn modelId="{B21D7357-4A2C-4CB0-89A2-9400DDF500B1}" type="presParOf" srcId="{818CE861-B485-45A5-B59E-541858F199F6}" destId="{0AB203B8-4733-4C3F-B096-4A69A23CA39E}" srcOrd="2" destOrd="0" presId="urn:microsoft.com/office/officeart/2005/8/layout/process4"/>
    <dgm:cxn modelId="{7071F1B6-1F27-4DE3-9AD5-FEA1A5ED42C8}" type="presParOf" srcId="{0AB203B8-4733-4C3F-B096-4A69A23CA39E}" destId="{93CAAC55-C3CF-4F68-AAB1-B4488E4ED615}" srcOrd="0" destOrd="0" presId="urn:microsoft.com/office/officeart/2005/8/layout/process4"/>
    <dgm:cxn modelId="{1DC1C12A-A5E9-408F-8637-DC20A4D0324A}" type="presParOf" srcId="{818CE861-B485-45A5-B59E-541858F199F6}" destId="{F9E5BDB3-3654-474C-8A37-1EF3C6C598F9}" srcOrd="3" destOrd="0" presId="urn:microsoft.com/office/officeart/2005/8/layout/process4"/>
    <dgm:cxn modelId="{C9CB3B07-8EF0-4A8F-A271-94832C20D14A}" type="presParOf" srcId="{818CE861-B485-45A5-B59E-541858F199F6}" destId="{1E411B1A-0C1B-4AB5-93C8-6A6CB18FCEE3}" srcOrd="4" destOrd="0" presId="urn:microsoft.com/office/officeart/2005/8/layout/process4"/>
    <dgm:cxn modelId="{EFE6DD84-9C36-46EF-8113-63B01DAE712F}" type="presParOf" srcId="{1E411B1A-0C1B-4AB5-93C8-6A6CB18FCEE3}" destId="{F2F114EE-C654-4569-A04B-AB0DAD25A06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F2827A-C605-4528-BA70-FA3072EBF114}"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72BB0C3C-BD9D-41F8-AE3B-E141366CBE45}">
      <dgm:prSet phldrT="[Texto]"/>
      <dgm:spPr>
        <a:solidFill>
          <a:schemeClr val="accent6">
            <a:lumMod val="75000"/>
          </a:schemeClr>
        </a:solidFill>
      </dgm:spPr>
      <dgm:t>
        <a:bodyPr/>
        <a:lstStyle/>
        <a:p>
          <a:r>
            <a:rPr lang="es-EC" dirty="0" smtClean="0">
              <a:solidFill>
                <a:schemeClr val="tx1"/>
              </a:solidFill>
            </a:rPr>
            <a:t>La única publicidad que se realizó para el lanzamiento del proyecto fue: proveer a cada instructor de hojas volantes y  una </a:t>
          </a:r>
          <a:r>
            <a:rPr lang="es-EC" dirty="0" err="1" smtClean="0">
              <a:solidFill>
                <a:schemeClr val="tx1"/>
              </a:solidFill>
            </a:rPr>
            <a:t>gigantografia</a:t>
          </a:r>
          <a:r>
            <a:rPr lang="es-EC" dirty="0" smtClean="0">
              <a:solidFill>
                <a:schemeClr val="tx1"/>
              </a:solidFill>
            </a:rPr>
            <a:t> en cada punto de activación para invitar a la ciudadanía a participar en el proyecto ministerial, pese a esto se pudo evidenciar que  varios de los puntos no cuentan con este material publicitario.</a:t>
          </a:r>
          <a:endParaRPr lang="en-US" dirty="0">
            <a:solidFill>
              <a:schemeClr val="tx1"/>
            </a:solidFill>
          </a:endParaRPr>
        </a:p>
      </dgm:t>
    </dgm:pt>
    <dgm:pt modelId="{D69FB3D8-6442-4C95-98E7-25B6054F770B}" type="parTrans" cxnId="{21901726-363A-4313-8613-0075F8D1D94A}">
      <dgm:prSet/>
      <dgm:spPr/>
      <dgm:t>
        <a:bodyPr/>
        <a:lstStyle/>
        <a:p>
          <a:endParaRPr lang="en-US"/>
        </a:p>
      </dgm:t>
    </dgm:pt>
    <dgm:pt modelId="{59738F19-1E07-4484-A296-E0C1EB7A5601}" type="sibTrans" cxnId="{21901726-363A-4313-8613-0075F8D1D94A}">
      <dgm:prSet/>
      <dgm:spPr/>
      <dgm:t>
        <a:bodyPr/>
        <a:lstStyle/>
        <a:p>
          <a:endParaRPr lang="en-US"/>
        </a:p>
      </dgm:t>
    </dgm:pt>
    <dgm:pt modelId="{0CDC9D75-17F3-45CA-94BD-B550631F7DEA}">
      <dgm:prSet phldrT="[Texto]"/>
      <dgm:spPr>
        <a:solidFill>
          <a:schemeClr val="accent1">
            <a:lumMod val="75000"/>
          </a:schemeClr>
        </a:solidFill>
      </dgm:spPr>
      <dgm:t>
        <a:bodyPr/>
        <a:lstStyle/>
        <a:p>
          <a:r>
            <a:rPr lang="es-EC" dirty="0" smtClean="0">
              <a:solidFill>
                <a:schemeClr val="tx1"/>
              </a:solidFill>
            </a:rPr>
            <a:t>Se puede concluir que el presupuesto asignado para el año 2015 no cubre los costos reales del </a:t>
          </a:r>
          <a:r>
            <a:rPr lang="es-EC" dirty="0" err="1" smtClean="0">
              <a:solidFill>
                <a:schemeClr val="tx1"/>
              </a:solidFill>
            </a:rPr>
            <a:t>pautaje</a:t>
          </a:r>
          <a:r>
            <a:rPr lang="es-EC" dirty="0" smtClean="0">
              <a:solidFill>
                <a:schemeClr val="tx1"/>
              </a:solidFill>
            </a:rPr>
            <a:t> en una emisora radial, ya que </a:t>
          </a:r>
          <a:r>
            <a:rPr lang="es-ES" dirty="0" smtClean="0">
              <a:solidFill>
                <a:schemeClr val="tx1"/>
              </a:solidFill>
            </a:rPr>
            <a:t>el instructivo indica que se realizarán 50 cuñas radiales con un costo de $10 para cada una dando un total de 500 dólares</a:t>
          </a:r>
          <a:r>
            <a:rPr lang="es-EC" dirty="0" smtClean="0">
              <a:solidFill>
                <a:schemeClr val="tx1"/>
              </a:solidFill>
            </a:rPr>
            <a:t>, pero en la cotización realizada se obtuvo que en la </a:t>
          </a:r>
          <a:r>
            <a:rPr lang="es-ES" dirty="0" smtClean="0">
              <a:solidFill>
                <a:schemeClr val="tx1"/>
              </a:solidFill>
            </a:rPr>
            <a:t>radio  </a:t>
          </a:r>
          <a:r>
            <a:rPr lang="es-ES" dirty="0" err="1" smtClean="0">
              <a:solidFill>
                <a:schemeClr val="tx1"/>
              </a:solidFill>
            </a:rPr>
            <a:t>Ecuashyri</a:t>
          </a:r>
          <a:r>
            <a:rPr lang="es-ES" dirty="0" smtClean="0">
              <a:solidFill>
                <a:schemeClr val="tx1"/>
              </a:solidFill>
            </a:rPr>
            <a:t> el </a:t>
          </a:r>
          <a:r>
            <a:rPr lang="es-ES" dirty="0" err="1" smtClean="0">
              <a:solidFill>
                <a:schemeClr val="tx1"/>
              </a:solidFill>
            </a:rPr>
            <a:t>pautaje</a:t>
          </a:r>
          <a:r>
            <a:rPr lang="es-ES" dirty="0" smtClean="0">
              <a:solidFill>
                <a:schemeClr val="tx1"/>
              </a:solidFill>
            </a:rPr>
            <a:t> tiene un costo de $26,77 incluido el IVA, y las 50 cuñas radiales tienen un total de 1.338,5 dólares. </a:t>
          </a:r>
          <a:endParaRPr lang="en-US" dirty="0">
            <a:solidFill>
              <a:schemeClr val="tx1"/>
            </a:solidFill>
          </a:endParaRPr>
        </a:p>
      </dgm:t>
    </dgm:pt>
    <dgm:pt modelId="{0F662973-A0FF-4F2D-A015-AC0FCF16E851}" type="parTrans" cxnId="{6C96E01C-3113-4D67-82B5-95031EC51EA7}">
      <dgm:prSet/>
      <dgm:spPr/>
      <dgm:t>
        <a:bodyPr/>
        <a:lstStyle/>
        <a:p>
          <a:endParaRPr lang="en-US"/>
        </a:p>
      </dgm:t>
    </dgm:pt>
    <dgm:pt modelId="{428DF9D5-1EAF-45B3-A615-69E7FD501234}" type="sibTrans" cxnId="{6C96E01C-3113-4D67-82B5-95031EC51EA7}">
      <dgm:prSet/>
      <dgm:spPr/>
      <dgm:t>
        <a:bodyPr/>
        <a:lstStyle/>
        <a:p>
          <a:endParaRPr lang="en-US"/>
        </a:p>
      </dgm:t>
    </dgm:pt>
    <dgm:pt modelId="{D0859511-871A-4864-BD1C-52DD680E96FC}">
      <dgm:prSet phldrT="[Texto]"/>
      <dgm:spPr>
        <a:solidFill>
          <a:schemeClr val="accent3">
            <a:lumMod val="75000"/>
          </a:schemeClr>
        </a:solidFill>
      </dgm:spPr>
      <dgm:t>
        <a:bodyPr/>
        <a:lstStyle/>
        <a:p>
          <a:r>
            <a:rPr lang="es-EC" dirty="0" smtClean="0">
              <a:solidFill>
                <a:schemeClr val="tx1"/>
              </a:solidFill>
            </a:rPr>
            <a:t>El presupuesto asignado para el año 2015 no cubre los costos reales de las </a:t>
          </a:r>
          <a:r>
            <a:rPr lang="es-EC" dirty="0" err="1" smtClean="0">
              <a:solidFill>
                <a:schemeClr val="tx1"/>
              </a:solidFill>
            </a:rPr>
            <a:t>gigantografias</a:t>
          </a:r>
          <a:r>
            <a:rPr lang="es-ES" dirty="0" smtClean="0">
              <a:solidFill>
                <a:schemeClr val="tx1"/>
              </a:solidFill>
            </a:rPr>
            <a:t> ya que el instructivo determina un valor unitario de 50 dólares y un valor total de 1600 dólares, pero en la cotización realizada se determinó que el costo unitario asignado para su realización no cubre el costo,  ya que el valor de una </a:t>
          </a:r>
          <a:r>
            <a:rPr lang="es-ES" dirty="0" err="1" smtClean="0">
              <a:solidFill>
                <a:schemeClr val="tx1"/>
              </a:solidFill>
            </a:rPr>
            <a:t>gigantografia</a:t>
          </a:r>
          <a:r>
            <a:rPr lang="es-ES" dirty="0" smtClean="0">
              <a:solidFill>
                <a:schemeClr val="tx1"/>
              </a:solidFill>
            </a:rPr>
            <a:t> es de 100 dólares, este valor es estimado debido a que en el instructivo no se detalla las medidas exactas de la </a:t>
          </a:r>
          <a:r>
            <a:rPr lang="es-ES" dirty="0" err="1" smtClean="0">
              <a:solidFill>
                <a:schemeClr val="tx1"/>
              </a:solidFill>
            </a:rPr>
            <a:t>gigantografia</a:t>
          </a:r>
          <a:r>
            <a:rPr lang="es-ES" dirty="0" smtClean="0">
              <a:solidFill>
                <a:schemeClr val="tx1"/>
              </a:solidFill>
            </a:rPr>
            <a:t>. Cabe mencionar que el instructivo indica que las </a:t>
          </a:r>
          <a:r>
            <a:rPr lang="es-ES" dirty="0" err="1" smtClean="0">
              <a:solidFill>
                <a:schemeClr val="tx1"/>
              </a:solidFill>
            </a:rPr>
            <a:t>gigantografias</a:t>
          </a:r>
          <a:r>
            <a:rPr lang="es-ES" dirty="0" smtClean="0">
              <a:solidFill>
                <a:schemeClr val="tx1"/>
              </a:solidFill>
            </a:rPr>
            <a:t> se colocaran en cada punto de activación a nivel nacional, la provincia de Pichincha cuenta con 100 puntos de activación y el presupuesto solo cubre 32 </a:t>
          </a:r>
          <a:r>
            <a:rPr lang="es-ES" dirty="0" err="1" smtClean="0">
              <a:solidFill>
                <a:schemeClr val="tx1"/>
              </a:solidFill>
            </a:rPr>
            <a:t>gigantografias</a:t>
          </a:r>
          <a:r>
            <a:rPr lang="es-ES" dirty="0" smtClean="0">
              <a:solidFill>
                <a:schemeClr val="tx1"/>
              </a:solidFill>
            </a:rPr>
            <a:t> de acuerdo  al  valor total  y  unitario. </a:t>
          </a:r>
          <a:endParaRPr lang="en-US" dirty="0">
            <a:solidFill>
              <a:schemeClr val="tx1"/>
            </a:solidFill>
          </a:endParaRPr>
        </a:p>
      </dgm:t>
    </dgm:pt>
    <dgm:pt modelId="{91A49F3B-FD45-486B-8B9A-7808544FF423}" type="parTrans" cxnId="{537960BF-5F88-4AAD-ADEB-72445DF6A666}">
      <dgm:prSet/>
      <dgm:spPr/>
      <dgm:t>
        <a:bodyPr/>
        <a:lstStyle/>
        <a:p>
          <a:endParaRPr lang="en-US"/>
        </a:p>
      </dgm:t>
    </dgm:pt>
    <dgm:pt modelId="{5474DF03-51D1-4425-AB32-D6F542B10A2C}" type="sibTrans" cxnId="{537960BF-5F88-4AAD-ADEB-72445DF6A666}">
      <dgm:prSet/>
      <dgm:spPr/>
      <dgm:t>
        <a:bodyPr/>
        <a:lstStyle/>
        <a:p>
          <a:endParaRPr lang="en-US"/>
        </a:p>
      </dgm:t>
    </dgm:pt>
    <dgm:pt modelId="{B576A7FB-C7C1-4BE8-B70D-3A0A72CC435C}" type="pres">
      <dgm:prSet presAssocID="{1BF2827A-C605-4528-BA70-FA3072EBF114}" presName="Name0" presStyleCnt="0">
        <dgm:presLayoutVars>
          <dgm:dir/>
          <dgm:animLvl val="lvl"/>
          <dgm:resizeHandles val="exact"/>
        </dgm:presLayoutVars>
      </dgm:prSet>
      <dgm:spPr/>
      <dgm:t>
        <a:bodyPr/>
        <a:lstStyle/>
        <a:p>
          <a:endParaRPr lang="es-ES"/>
        </a:p>
      </dgm:t>
    </dgm:pt>
    <dgm:pt modelId="{C5246990-2699-4640-A5EC-379DF78F0DD4}" type="pres">
      <dgm:prSet presAssocID="{D0859511-871A-4864-BD1C-52DD680E96FC}" presName="boxAndChildren" presStyleCnt="0"/>
      <dgm:spPr/>
    </dgm:pt>
    <dgm:pt modelId="{519ED21C-EE4B-43A2-A376-22AB894103DE}" type="pres">
      <dgm:prSet presAssocID="{D0859511-871A-4864-BD1C-52DD680E96FC}" presName="parentTextBox" presStyleLbl="node1" presStyleIdx="0" presStyleCnt="3"/>
      <dgm:spPr/>
      <dgm:t>
        <a:bodyPr/>
        <a:lstStyle/>
        <a:p>
          <a:endParaRPr lang="en-US"/>
        </a:p>
      </dgm:t>
    </dgm:pt>
    <dgm:pt modelId="{FBEC700E-F449-4D36-AFFD-A3FA85C34113}" type="pres">
      <dgm:prSet presAssocID="{428DF9D5-1EAF-45B3-A615-69E7FD501234}" presName="sp" presStyleCnt="0"/>
      <dgm:spPr/>
      <dgm:t>
        <a:bodyPr/>
        <a:lstStyle/>
        <a:p>
          <a:endParaRPr lang="en-US"/>
        </a:p>
      </dgm:t>
    </dgm:pt>
    <dgm:pt modelId="{C2E4A17A-7DCA-40EA-B9C1-B0A6BD0EB1B3}" type="pres">
      <dgm:prSet presAssocID="{0CDC9D75-17F3-45CA-94BD-B550631F7DEA}" presName="arrowAndChildren" presStyleCnt="0"/>
      <dgm:spPr/>
      <dgm:t>
        <a:bodyPr/>
        <a:lstStyle/>
        <a:p>
          <a:endParaRPr lang="en-US"/>
        </a:p>
      </dgm:t>
    </dgm:pt>
    <dgm:pt modelId="{7FCCA899-80B7-4ACA-9D2F-62092D20485B}" type="pres">
      <dgm:prSet presAssocID="{0CDC9D75-17F3-45CA-94BD-B550631F7DEA}" presName="parentTextArrow" presStyleLbl="node1" presStyleIdx="1" presStyleCnt="3"/>
      <dgm:spPr/>
      <dgm:t>
        <a:bodyPr/>
        <a:lstStyle/>
        <a:p>
          <a:endParaRPr lang="es-ES"/>
        </a:p>
      </dgm:t>
    </dgm:pt>
    <dgm:pt modelId="{9C7A7B77-DDD0-4B48-BCF1-D0F6EF2ABC8B}" type="pres">
      <dgm:prSet presAssocID="{59738F19-1E07-4484-A296-E0C1EB7A5601}" presName="sp" presStyleCnt="0"/>
      <dgm:spPr/>
      <dgm:t>
        <a:bodyPr/>
        <a:lstStyle/>
        <a:p>
          <a:endParaRPr lang="en-US"/>
        </a:p>
      </dgm:t>
    </dgm:pt>
    <dgm:pt modelId="{F433980B-AFC7-4AB2-88A1-69008B751150}" type="pres">
      <dgm:prSet presAssocID="{72BB0C3C-BD9D-41F8-AE3B-E141366CBE45}" presName="arrowAndChildren" presStyleCnt="0"/>
      <dgm:spPr/>
      <dgm:t>
        <a:bodyPr/>
        <a:lstStyle/>
        <a:p>
          <a:endParaRPr lang="en-US"/>
        </a:p>
      </dgm:t>
    </dgm:pt>
    <dgm:pt modelId="{425D36AC-9ABD-4A32-A883-52F079D1014C}" type="pres">
      <dgm:prSet presAssocID="{72BB0C3C-BD9D-41F8-AE3B-E141366CBE45}" presName="parentTextArrow" presStyleLbl="node1" presStyleIdx="2" presStyleCnt="3"/>
      <dgm:spPr/>
      <dgm:t>
        <a:bodyPr/>
        <a:lstStyle/>
        <a:p>
          <a:endParaRPr lang="es-ES"/>
        </a:p>
      </dgm:t>
    </dgm:pt>
  </dgm:ptLst>
  <dgm:cxnLst>
    <dgm:cxn modelId="{768F3248-D15C-4476-8DA5-30C0AE44C1F0}" type="presOf" srcId="{0CDC9D75-17F3-45CA-94BD-B550631F7DEA}" destId="{7FCCA899-80B7-4ACA-9D2F-62092D20485B}" srcOrd="0" destOrd="0" presId="urn:microsoft.com/office/officeart/2005/8/layout/process4"/>
    <dgm:cxn modelId="{2CE54C5C-D3EA-4FE9-8B3C-DCEF50C6277F}" type="presOf" srcId="{72BB0C3C-BD9D-41F8-AE3B-E141366CBE45}" destId="{425D36AC-9ABD-4A32-A883-52F079D1014C}" srcOrd="0" destOrd="0" presId="urn:microsoft.com/office/officeart/2005/8/layout/process4"/>
    <dgm:cxn modelId="{02BC40EB-3B59-4D67-9A62-62BEF2F2A7CA}" type="presOf" srcId="{D0859511-871A-4864-BD1C-52DD680E96FC}" destId="{519ED21C-EE4B-43A2-A376-22AB894103DE}" srcOrd="0" destOrd="0" presId="urn:microsoft.com/office/officeart/2005/8/layout/process4"/>
    <dgm:cxn modelId="{537960BF-5F88-4AAD-ADEB-72445DF6A666}" srcId="{1BF2827A-C605-4528-BA70-FA3072EBF114}" destId="{D0859511-871A-4864-BD1C-52DD680E96FC}" srcOrd="2" destOrd="0" parTransId="{91A49F3B-FD45-486B-8B9A-7808544FF423}" sibTransId="{5474DF03-51D1-4425-AB32-D6F542B10A2C}"/>
    <dgm:cxn modelId="{21901726-363A-4313-8613-0075F8D1D94A}" srcId="{1BF2827A-C605-4528-BA70-FA3072EBF114}" destId="{72BB0C3C-BD9D-41F8-AE3B-E141366CBE45}" srcOrd="0" destOrd="0" parTransId="{D69FB3D8-6442-4C95-98E7-25B6054F770B}" sibTransId="{59738F19-1E07-4484-A296-E0C1EB7A5601}"/>
    <dgm:cxn modelId="{6C96E01C-3113-4D67-82B5-95031EC51EA7}" srcId="{1BF2827A-C605-4528-BA70-FA3072EBF114}" destId="{0CDC9D75-17F3-45CA-94BD-B550631F7DEA}" srcOrd="1" destOrd="0" parTransId="{0F662973-A0FF-4F2D-A015-AC0FCF16E851}" sibTransId="{428DF9D5-1EAF-45B3-A615-69E7FD501234}"/>
    <dgm:cxn modelId="{89793E54-119B-414A-A94A-33E371B44338}" type="presOf" srcId="{1BF2827A-C605-4528-BA70-FA3072EBF114}" destId="{B576A7FB-C7C1-4BE8-B70D-3A0A72CC435C}" srcOrd="0" destOrd="0" presId="urn:microsoft.com/office/officeart/2005/8/layout/process4"/>
    <dgm:cxn modelId="{1126597D-EB1C-457E-AA95-BC703DAF9E16}" type="presParOf" srcId="{B576A7FB-C7C1-4BE8-B70D-3A0A72CC435C}" destId="{C5246990-2699-4640-A5EC-379DF78F0DD4}" srcOrd="0" destOrd="0" presId="urn:microsoft.com/office/officeart/2005/8/layout/process4"/>
    <dgm:cxn modelId="{1384A61F-A86F-4459-A72F-F5112F50E88B}" type="presParOf" srcId="{C5246990-2699-4640-A5EC-379DF78F0DD4}" destId="{519ED21C-EE4B-43A2-A376-22AB894103DE}" srcOrd="0" destOrd="0" presId="urn:microsoft.com/office/officeart/2005/8/layout/process4"/>
    <dgm:cxn modelId="{E5A7A5B3-4A62-4E77-A5C0-1107FBE1E1FA}" type="presParOf" srcId="{B576A7FB-C7C1-4BE8-B70D-3A0A72CC435C}" destId="{FBEC700E-F449-4D36-AFFD-A3FA85C34113}" srcOrd="1" destOrd="0" presId="urn:microsoft.com/office/officeart/2005/8/layout/process4"/>
    <dgm:cxn modelId="{B2AE4B72-0ACF-4E3D-8FE6-9629C9A7CB84}" type="presParOf" srcId="{B576A7FB-C7C1-4BE8-B70D-3A0A72CC435C}" destId="{C2E4A17A-7DCA-40EA-B9C1-B0A6BD0EB1B3}" srcOrd="2" destOrd="0" presId="urn:microsoft.com/office/officeart/2005/8/layout/process4"/>
    <dgm:cxn modelId="{8AD54703-6720-4C1A-B0AF-E0655580E13F}" type="presParOf" srcId="{C2E4A17A-7DCA-40EA-B9C1-B0A6BD0EB1B3}" destId="{7FCCA899-80B7-4ACA-9D2F-62092D20485B}" srcOrd="0" destOrd="0" presId="urn:microsoft.com/office/officeart/2005/8/layout/process4"/>
    <dgm:cxn modelId="{F6FBDB30-2B3B-4852-A43C-2EDB385BA4C1}" type="presParOf" srcId="{B576A7FB-C7C1-4BE8-B70D-3A0A72CC435C}" destId="{9C7A7B77-DDD0-4B48-BCF1-D0F6EF2ABC8B}" srcOrd="3" destOrd="0" presId="urn:microsoft.com/office/officeart/2005/8/layout/process4"/>
    <dgm:cxn modelId="{3313AB32-85F2-4741-8899-588D59D4A52B}" type="presParOf" srcId="{B576A7FB-C7C1-4BE8-B70D-3A0A72CC435C}" destId="{F433980B-AFC7-4AB2-88A1-69008B751150}" srcOrd="4" destOrd="0" presId="urn:microsoft.com/office/officeart/2005/8/layout/process4"/>
    <dgm:cxn modelId="{76AA4643-6F8F-4151-8ADF-FA4A50B00D9C}" type="presParOf" srcId="{F433980B-AFC7-4AB2-88A1-69008B751150}" destId="{425D36AC-9ABD-4A32-A883-52F079D101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1D8AC7-1695-4901-A4B8-A0196A3BD1B3}" type="doc">
      <dgm:prSet loTypeId="urn:microsoft.com/office/officeart/2005/8/layout/vList3" loCatId="picture" qsTypeId="urn:microsoft.com/office/officeart/2005/8/quickstyle/3d1" qsCatId="3D" csTypeId="urn:microsoft.com/office/officeart/2005/8/colors/colorful3" csCatId="colorful" phldr="1"/>
      <dgm:spPr/>
      <dgm:t>
        <a:bodyPr/>
        <a:lstStyle/>
        <a:p>
          <a:endParaRPr lang="en-US"/>
        </a:p>
      </dgm:t>
    </dgm:pt>
    <dgm:pt modelId="{7787AE31-224D-4E29-B43B-B759866401A4}">
      <dgm:prSet phldrT="[Texto]"/>
      <dgm:spPr>
        <a:solidFill>
          <a:schemeClr val="accent4">
            <a:lumMod val="75000"/>
          </a:schemeClr>
        </a:solidFill>
      </dgm:spPr>
      <dgm:t>
        <a:bodyPr/>
        <a:lstStyle/>
        <a:p>
          <a:r>
            <a:rPr lang="es-EC" dirty="0" smtClean="0">
              <a:solidFill>
                <a:schemeClr val="tx1"/>
              </a:solidFill>
            </a:rPr>
            <a:t>Realizar un estudio estadístico que demuestre el cumplimiento de los objetivos del proyecto ministerial.</a:t>
          </a:r>
          <a:endParaRPr lang="en-US" dirty="0">
            <a:solidFill>
              <a:schemeClr val="tx1"/>
            </a:solidFill>
          </a:endParaRPr>
        </a:p>
      </dgm:t>
    </dgm:pt>
    <dgm:pt modelId="{440E090C-D2E8-4B33-9B27-A52C91BA39BA}" type="parTrans" cxnId="{0DBB739A-387B-40F6-B57A-89DC8964FC0C}">
      <dgm:prSet/>
      <dgm:spPr/>
      <dgm:t>
        <a:bodyPr/>
        <a:lstStyle/>
        <a:p>
          <a:endParaRPr lang="en-US"/>
        </a:p>
      </dgm:t>
    </dgm:pt>
    <dgm:pt modelId="{3640ACBB-9D91-4517-B434-0AD54FA68E7B}" type="sibTrans" cxnId="{0DBB739A-387B-40F6-B57A-89DC8964FC0C}">
      <dgm:prSet/>
      <dgm:spPr/>
      <dgm:t>
        <a:bodyPr/>
        <a:lstStyle/>
        <a:p>
          <a:endParaRPr lang="en-US"/>
        </a:p>
      </dgm:t>
    </dgm:pt>
    <dgm:pt modelId="{76FCE81C-1F4B-47E3-BA3C-E624DD945E1D}">
      <dgm:prSet phldrT="[Texto]"/>
      <dgm:spPr>
        <a:solidFill>
          <a:schemeClr val="accent1">
            <a:lumMod val="75000"/>
          </a:schemeClr>
        </a:solidFill>
      </dgm:spPr>
      <dgm:t>
        <a:bodyPr/>
        <a:lstStyle/>
        <a:p>
          <a:r>
            <a:rPr lang="es-EC" dirty="0" smtClean="0">
              <a:solidFill>
                <a:schemeClr val="tx1"/>
              </a:solidFill>
            </a:rPr>
            <a:t>Renovar las estrategias de comunicación para atraer y motivar a que participen niños, jóvenes y adultos en el proyecto.</a:t>
          </a:r>
          <a:endParaRPr lang="en-US" dirty="0">
            <a:solidFill>
              <a:schemeClr val="tx1"/>
            </a:solidFill>
          </a:endParaRPr>
        </a:p>
      </dgm:t>
    </dgm:pt>
    <dgm:pt modelId="{4B2D90D6-2CB8-4DF3-97C3-689BB8999AC7}" type="parTrans" cxnId="{100DE417-1476-4564-B992-61ACF732907A}">
      <dgm:prSet/>
      <dgm:spPr/>
      <dgm:t>
        <a:bodyPr/>
        <a:lstStyle/>
        <a:p>
          <a:endParaRPr lang="en-US"/>
        </a:p>
      </dgm:t>
    </dgm:pt>
    <dgm:pt modelId="{336EFB19-1F40-4572-B09D-1EF93CCC12C3}" type="sibTrans" cxnId="{100DE417-1476-4564-B992-61ACF732907A}">
      <dgm:prSet/>
      <dgm:spPr/>
      <dgm:t>
        <a:bodyPr/>
        <a:lstStyle/>
        <a:p>
          <a:endParaRPr lang="en-US"/>
        </a:p>
      </dgm:t>
    </dgm:pt>
    <dgm:pt modelId="{3B46FB98-9D22-4FCF-AA3B-4C0BA5391FFC}">
      <dgm:prSet phldrT="[Texto]"/>
      <dgm:spPr/>
      <dgm:t>
        <a:bodyPr/>
        <a:lstStyle/>
        <a:p>
          <a:r>
            <a:rPr lang="es-EC" dirty="0" smtClean="0">
              <a:solidFill>
                <a:schemeClr val="tx1"/>
              </a:solidFill>
            </a:rPr>
            <a:t>Se recomienda que todos los Ministerios encargados del proyecto Ecuador Ejercítate tengan un amplio conocimiento del mismo y puedan solventar las dudas de la ciudadanía.</a:t>
          </a:r>
          <a:endParaRPr lang="en-US" dirty="0">
            <a:solidFill>
              <a:schemeClr val="tx1"/>
            </a:solidFill>
          </a:endParaRPr>
        </a:p>
      </dgm:t>
    </dgm:pt>
    <dgm:pt modelId="{FD6C0C9C-E50E-4002-8324-D2BA39A1F6CF}" type="parTrans" cxnId="{6E3CB88B-5AC7-49B5-904D-92EE65ECA32C}">
      <dgm:prSet/>
      <dgm:spPr/>
      <dgm:t>
        <a:bodyPr/>
        <a:lstStyle/>
        <a:p>
          <a:endParaRPr lang="en-US"/>
        </a:p>
      </dgm:t>
    </dgm:pt>
    <dgm:pt modelId="{95CD129F-482D-41C3-8E55-005BE62CE135}" type="sibTrans" cxnId="{6E3CB88B-5AC7-49B5-904D-92EE65ECA32C}">
      <dgm:prSet/>
      <dgm:spPr/>
      <dgm:t>
        <a:bodyPr/>
        <a:lstStyle/>
        <a:p>
          <a:endParaRPr lang="en-US"/>
        </a:p>
      </dgm:t>
    </dgm:pt>
    <dgm:pt modelId="{3C1884F7-774F-4B92-9B97-FC2F38F1C7B8}">
      <dgm:prSet/>
      <dgm:spPr>
        <a:solidFill>
          <a:schemeClr val="accent5">
            <a:lumMod val="60000"/>
            <a:lumOff val="40000"/>
          </a:schemeClr>
        </a:solidFill>
      </dgm:spPr>
      <dgm:t>
        <a:bodyPr/>
        <a:lstStyle/>
        <a:p>
          <a:r>
            <a:rPr lang="es-EC" dirty="0" smtClean="0">
              <a:solidFill>
                <a:schemeClr val="tx1"/>
              </a:solidFill>
            </a:rPr>
            <a:t>Realizar un presupuesto real por parte del Ministerio del Deporte para cubrir la campaña comunicacional.</a:t>
          </a:r>
          <a:endParaRPr lang="en-US" dirty="0">
            <a:solidFill>
              <a:schemeClr val="tx1"/>
            </a:solidFill>
          </a:endParaRPr>
        </a:p>
      </dgm:t>
    </dgm:pt>
    <dgm:pt modelId="{8CF6DD22-378A-4A6B-91AB-807821470740}" type="parTrans" cxnId="{21695F88-59F5-4E9E-81A4-0B24037078AB}">
      <dgm:prSet/>
      <dgm:spPr/>
      <dgm:t>
        <a:bodyPr/>
        <a:lstStyle/>
        <a:p>
          <a:endParaRPr lang="en-US"/>
        </a:p>
      </dgm:t>
    </dgm:pt>
    <dgm:pt modelId="{E6641CF9-4E70-4141-ACF7-3163D015407E}" type="sibTrans" cxnId="{21695F88-59F5-4E9E-81A4-0B24037078AB}">
      <dgm:prSet/>
      <dgm:spPr/>
      <dgm:t>
        <a:bodyPr/>
        <a:lstStyle/>
        <a:p>
          <a:endParaRPr lang="en-US"/>
        </a:p>
      </dgm:t>
    </dgm:pt>
    <dgm:pt modelId="{6A7C12FC-E492-4488-BEF6-77C4BC01538C}">
      <dgm:prSet/>
      <dgm:spPr>
        <a:solidFill>
          <a:schemeClr val="bg2">
            <a:lumMod val="50000"/>
          </a:schemeClr>
        </a:solidFill>
      </dgm:spPr>
      <dgm:t>
        <a:bodyPr/>
        <a:lstStyle/>
        <a:p>
          <a:r>
            <a:rPr lang="es-EC" dirty="0" smtClean="0">
              <a:solidFill>
                <a:schemeClr val="tx1"/>
              </a:solidFill>
            </a:rPr>
            <a:t>Validar la información entregada por el ente ejecutor al Ministerio del Deporte, puesto, que en el presente proyecto de investigación se encontró contradicciones en la información.</a:t>
          </a:r>
          <a:endParaRPr lang="en-US" dirty="0">
            <a:solidFill>
              <a:schemeClr val="tx1"/>
            </a:solidFill>
          </a:endParaRPr>
        </a:p>
      </dgm:t>
    </dgm:pt>
    <dgm:pt modelId="{00175FA8-6687-43AF-8FF5-D6142C37EBD0}" type="parTrans" cxnId="{DCE96CE9-71D4-4C69-A331-D886CC8910DF}">
      <dgm:prSet/>
      <dgm:spPr/>
      <dgm:t>
        <a:bodyPr/>
        <a:lstStyle/>
        <a:p>
          <a:endParaRPr lang="en-US"/>
        </a:p>
      </dgm:t>
    </dgm:pt>
    <dgm:pt modelId="{75685FCA-2AE4-4630-85B0-768133FE7692}" type="sibTrans" cxnId="{DCE96CE9-71D4-4C69-A331-D886CC8910DF}">
      <dgm:prSet/>
      <dgm:spPr/>
      <dgm:t>
        <a:bodyPr/>
        <a:lstStyle/>
        <a:p>
          <a:endParaRPr lang="en-US"/>
        </a:p>
      </dgm:t>
    </dgm:pt>
    <dgm:pt modelId="{C085E124-4D04-4D71-A1E6-CE69809DF090}" type="pres">
      <dgm:prSet presAssocID="{A61D8AC7-1695-4901-A4B8-A0196A3BD1B3}" presName="linearFlow" presStyleCnt="0">
        <dgm:presLayoutVars>
          <dgm:dir/>
          <dgm:resizeHandles val="exact"/>
        </dgm:presLayoutVars>
      </dgm:prSet>
      <dgm:spPr/>
      <dgm:t>
        <a:bodyPr/>
        <a:lstStyle/>
        <a:p>
          <a:endParaRPr lang="en-US"/>
        </a:p>
      </dgm:t>
    </dgm:pt>
    <dgm:pt modelId="{B309FB62-8415-4176-BB06-92A2BA80D089}" type="pres">
      <dgm:prSet presAssocID="{7787AE31-224D-4E29-B43B-B759866401A4}" presName="composite" presStyleCnt="0"/>
      <dgm:spPr/>
    </dgm:pt>
    <dgm:pt modelId="{6A1F958C-3140-4888-9160-B8191F651AEB}" type="pres">
      <dgm:prSet presAssocID="{7787AE31-224D-4E29-B43B-B759866401A4}" presName="imgShp" presStyleLbl="fgImgPlace1" presStyleIdx="0" presStyleCnt="5"/>
      <dgm:spPr>
        <a:blipFill rotWithShape="1">
          <a:blip xmlns:r="http://schemas.openxmlformats.org/officeDocument/2006/relationships" r:embed="rId1"/>
          <a:stretch>
            <a:fillRect/>
          </a:stretch>
        </a:blipFill>
      </dgm:spPr>
    </dgm:pt>
    <dgm:pt modelId="{F2D91B25-ED0B-43E7-AB18-2C90A341DC78}" type="pres">
      <dgm:prSet presAssocID="{7787AE31-224D-4E29-B43B-B759866401A4}" presName="txShp" presStyleLbl="node1" presStyleIdx="0" presStyleCnt="5">
        <dgm:presLayoutVars>
          <dgm:bulletEnabled val="1"/>
        </dgm:presLayoutVars>
      </dgm:prSet>
      <dgm:spPr/>
      <dgm:t>
        <a:bodyPr/>
        <a:lstStyle/>
        <a:p>
          <a:endParaRPr lang="en-US"/>
        </a:p>
      </dgm:t>
    </dgm:pt>
    <dgm:pt modelId="{F7A10246-0A2F-4833-B35D-B0B544F1E428}" type="pres">
      <dgm:prSet presAssocID="{3640ACBB-9D91-4517-B434-0AD54FA68E7B}" presName="spacing" presStyleCnt="0"/>
      <dgm:spPr/>
    </dgm:pt>
    <dgm:pt modelId="{906A814A-880D-497B-96EC-550EAADBCE4F}" type="pres">
      <dgm:prSet presAssocID="{76FCE81C-1F4B-47E3-BA3C-E624DD945E1D}" presName="composite" presStyleCnt="0"/>
      <dgm:spPr/>
    </dgm:pt>
    <dgm:pt modelId="{C9A5F705-DF6D-4213-8118-494CBAE7E743}" type="pres">
      <dgm:prSet presAssocID="{76FCE81C-1F4B-47E3-BA3C-E624DD945E1D}" presName="imgShp" presStyleLbl="fgImgPlace1" presStyleIdx="1" presStyleCnt="5"/>
      <dgm:spPr>
        <a:blipFill rotWithShape="1">
          <a:blip xmlns:r="http://schemas.openxmlformats.org/officeDocument/2006/relationships" r:embed="rId2"/>
          <a:stretch>
            <a:fillRect/>
          </a:stretch>
        </a:blipFill>
      </dgm:spPr>
      <dgm:t>
        <a:bodyPr/>
        <a:lstStyle/>
        <a:p>
          <a:endParaRPr lang="en-US"/>
        </a:p>
      </dgm:t>
    </dgm:pt>
    <dgm:pt modelId="{102F0165-3EB3-40AC-8297-7537159CCBBD}" type="pres">
      <dgm:prSet presAssocID="{76FCE81C-1F4B-47E3-BA3C-E624DD945E1D}" presName="txShp" presStyleLbl="node1" presStyleIdx="1" presStyleCnt="5">
        <dgm:presLayoutVars>
          <dgm:bulletEnabled val="1"/>
        </dgm:presLayoutVars>
      </dgm:prSet>
      <dgm:spPr/>
      <dgm:t>
        <a:bodyPr/>
        <a:lstStyle/>
        <a:p>
          <a:endParaRPr lang="en-US"/>
        </a:p>
      </dgm:t>
    </dgm:pt>
    <dgm:pt modelId="{580DBFA6-9B8C-4F1C-8118-3FD5CE06F45B}" type="pres">
      <dgm:prSet presAssocID="{336EFB19-1F40-4572-B09D-1EF93CCC12C3}" presName="spacing" presStyleCnt="0"/>
      <dgm:spPr/>
    </dgm:pt>
    <dgm:pt modelId="{09565A5A-3BAC-45F1-BF14-93D13197DA09}" type="pres">
      <dgm:prSet presAssocID="{3B46FB98-9D22-4FCF-AA3B-4C0BA5391FFC}" presName="composite" presStyleCnt="0"/>
      <dgm:spPr/>
    </dgm:pt>
    <dgm:pt modelId="{0068339E-0621-403C-81F4-B868AA829B0F}" type="pres">
      <dgm:prSet presAssocID="{3B46FB98-9D22-4FCF-AA3B-4C0BA5391FFC}" presName="imgShp" presStyleLbl="fgImgPlace1" presStyleIdx="2" presStyleCnt="5"/>
      <dgm:spPr>
        <a:blipFill rotWithShape="1">
          <a:blip xmlns:r="http://schemas.openxmlformats.org/officeDocument/2006/relationships" r:embed="rId3"/>
          <a:stretch>
            <a:fillRect/>
          </a:stretch>
        </a:blipFill>
      </dgm:spPr>
      <dgm:t>
        <a:bodyPr/>
        <a:lstStyle/>
        <a:p>
          <a:endParaRPr lang="en-US"/>
        </a:p>
      </dgm:t>
    </dgm:pt>
    <dgm:pt modelId="{043D56FD-F187-49EF-B481-3A85656DA770}" type="pres">
      <dgm:prSet presAssocID="{3B46FB98-9D22-4FCF-AA3B-4C0BA5391FFC}" presName="txShp" presStyleLbl="node1" presStyleIdx="2" presStyleCnt="5">
        <dgm:presLayoutVars>
          <dgm:bulletEnabled val="1"/>
        </dgm:presLayoutVars>
      </dgm:prSet>
      <dgm:spPr/>
      <dgm:t>
        <a:bodyPr/>
        <a:lstStyle/>
        <a:p>
          <a:endParaRPr lang="en-US"/>
        </a:p>
      </dgm:t>
    </dgm:pt>
    <dgm:pt modelId="{9EB8B82D-8E6E-492D-8A66-2CD69DFF4B51}" type="pres">
      <dgm:prSet presAssocID="{95CD129F-482D-41C3-8E55-005BE62CE135}" presName="spacing" presStyleCnt="0"/>
      <dgm:spPr/>
    </dgm:pt>
    <dgm:pt modelId="{B5717C02-2378-4E05-9B47-268CFD0AAB89}" type="pres">
      <dgm:prSet presAssocID="{3C1884F7-774F-4B92-9B97-FC2F38F1C7B8}" presName="composite" presStyleCnt="0"/>
      <dgm:spPr/>
    </dgm:pt>
    <dgm:pt modelId="{68774C84-36F8-471C-B90A-B797EF2E337D}" type="pres">
      <dgm:prSet presAssocID="{3C1884F7-774F-4B92-9B97-FC2F38F1C7B8}" presName="imgShp" presStyleLbl="fgImgPlace1" presStyleIdx="3" presStyleCnt="5"/>
      <dgm:spPr>
        <a:blipFill rotWithShape="1">
          <a:blip xmlns:r="http://schemas.openxmlformats.org/officeDocument/2006/relationships" r:embed="rId4"/>
          <a:stretch>
            <a:fillRect/>
          </a:stretch>
        </a:blipFill>
      </dgm:spPr>
      <dgm:t>
        <a:bodyPr/>
        <a:lstStyle/>
        <a:p>
          <a:endParaRPr lang="en-US"/>
        </a:p>
      </dgm:t>
    </dgm:pt>
    <dgm:pt modelId="{8812FF2A-C7C7-4EFA-9310-AB5A89FD3DC2}" type="pres">
      <dgm:prSet presAssocID="{3C1884F7-774F-4B92-9B97-FC2F38F1C7B8}" presName="txShp" presStyleLbl="node1" presStyleIdx="3" presStyleCnt="5">
        <dgm:presLayoutVars>
          <dgm:bulletEnabled val="1"/>
        </dgm:presLayoutVars>
      </dgm:prSet>
      <dgm:spPr/>
      <dgm:t>
        <a:bodyPr/>
        <a:lstStyle/>
        <a:p>
          <a:endParaRPr lang="en-US"/>
        </a:p>
      </dgm:t>
    </dgm:pt>
    <dgm:pt modelId="{93EFB6DB-C8E2-4BB1-B46D-4F209D129C55}" type="pres">
      <dgm:prSet presAssocID="{E6641CF9-4E70-4141-ACF7-3163D015407E}" presName="spacing" presStyleCnt="0"/>
      <dgm:spPr/>
    </dgm:pt>
    <dgm:pt modelId="{9E1C5DC5-65BD-4508-BFEC-7EB4EEB685AE}" type="pres">
      <dgm:prSet presAssocID="{6A7C12FC-E492-4488-BEF6-77C4BC01538C}" presName="composite" presStyleCnt="0"/>
      <dgm:spPr/>
    </dgm:pt>
    <dgm:pt modelId="{40E305B3-6A44-4AB1-AE41-8C1E71159F7B}" type="pres">
      <dgm:prSet presAssocID="{6A7C12FC-E492-4488-BEF6-77C4BC01538C}" presName="imgShp" presStyleLbl="fgImgPlace1" presStyleIdx="4" presStyleCnt="5"/>
      <dgm:spPr>
        <a:blipFill rotWithShape="1">
          <a:blip xmlns:r="http://schemas.openxmlformats.org/officeDocument/2006/relationships" r:embed="rId5"/>
          <a:stretch>
            <a:fillRect/>
          </a:stretch>
        </a:blipFill>
      </dgm:spPr>
      <dgm:t>
        <a:bodyPr/>
        <a:lstStyle/>
        <a:p>
          <a:endParaRPr lang="en-US"/>
        </a:p>
      </dgm:t>
    </dgm:pt>
    <dgm:pt modelId="{23E35F5A-26A9-4F72-9D42-9375B770A55B}" type="pres">
      <dgm:prSet presAssocID="{6A7C12FC-E492-4488-BEF6-77C4BC01538C}" presName="txShp" presStyleLbl="node1" presStyleIdx="4" presStyleCnt="5">
        <dgm:presLayoutVars>
          <dgm:bulletEnabled val="1"/>
        </dgm:presLayoutVars>
      </dgm:prSet>
      <dgm:spPr/>
      <dgm:t>
        <a:bodyPr/>
        <a:lstStyle/>
        <a:p>
          <a:endParaRPr lang="en-US"/>
        </a:p>
      </dgm:t>
    </dgm:pt>
  </dgm:ptLst>
  <dgm:cxnLst>
    <dgm:cxn modelId="{C6DA6F4C-86A4-499E-8998-E72BF134BB91}" type="presOf" srcId="{76FCE81C-1F4B-47E3-BA3C-E624DD945E1D}" destId="{102F0165-3EB3-40AC-8297-7537159CCBBD}" srcOrd="0" destOrd="0" presId="urn:microsoft.com/office/officeart/2005/8/layout/vList3"/>
    <dgm:cxn modelId="{DCE96CE9-71D4-4C69-A331-D886CC8910DF}" srcId="{A61D8AC7-1695-4901-A4B8-A0196A3BD1B3}" destId="{6A7C12FC-E492-4488-BEF6-77C4BC01538C}" srcOrd="4" destOrd="0" parTransId="{00175FA8-6687-43AF-8FF5-D6142C37EBD0}" sibTransId="{75685FCA-2AE4-4630-85B0-768133FE7692}"/>
    <dgm:cxn modelId="{100DE417-1476-4564-B992-61ACF732907A}" srcId="{A61D8AC7-1695-4901-A4B8-A0196A3BD1B3}" destId="{76FCE81C-1F4B-47E3-BA3C-E624DD945E1D}" srcOrd="1" destOrd="0" parTransId="{4B2D90D6-2CB8-4DF3-97C3-689BB8999AC7}" sibTransId="{336EFB19-1F40-4572-B09D-1EF93CCC12C3}"/>
    <dgm:cxn modelId="{0DBB739A-387B-40F6-B57A-89DC8964FC0C}" srcId="{A61D8AC7-1695-4901-A4B8-A0196A3BD1B3}" destId="{7787AE31-224D-4E29-B43B-B759866401A4}" srcOrd="0" destOrd="0" parTransId="{440E090C-D2E8-4B33-9B27-A52C91BA39BA}" sibTransId="{3640ACBB-9D91-4517-B434-0AD54FA68E7B}"/>
    <dgm:cxn modelId="{21695F88-59F5-4E9E-81A4-0B24037078AB}" srcId="{A61D8AC7-1695-4901-A4B8-A0196A3BD1B3}" destId="{3C1884F7-774F-4B92-9B97-FC2F38F1C7B8}" srcOrd="3" destOrd="0" parTransId="{8CF6DD22-378A-4A6B-91AB-807821470740}" sibTransId="{E6641CF9-4E70-4141-ACF7-3163D015407E}"/>
    <dgm:cxn modelId="{FAECC8B9-9B08-46C8-9A47-9838BF5D5253}" type="presOf" srcId="{3C1884F7-774F-4B92-9B97-FC2F38F1C7B8}" destId="{8812FF2A-C7C7-4EFA-9310-AB5A89FD3DC2}" srcOrd="0" destOrd="0" presId="urn:microsoft.com/office/officeart/2005/8/layout/vList3"/>
    <dgm:cxn modelId="{E80CD719-1E0C-4447-A113-C8FEEB3AB264}" type="presOf" srcId="{6A7C12FC-E492-4488-BEF6-77C4BC01538C}" destId="{23E35F5A-26A9-4F72-9D42-9375B770A55B}" srcOrd="0" destOrd="0" presId="urn:microsoft.com/office/officeart/2005/8/layout/vList3"/>
    <dgm:cxn modelId="{92DCA175-B68C-42D5-AC10-7FA1584965A5}" type="presOf" srcId="{7787AE31-224D-4E29-B43B-B759866401A4}" destId="{F2D91B25-ED0B-43E7-AB18-2C90A341DC78}" srcOrd="0" destOrd="0" presId="urn:microsoft.com/office/officeart/2005/8/layout/vList3"/>
    <dgm:cxn modelId="{CDA488D4-D9B1-41BB-A032-D1AC509896C6}" type="presOf" srcId="{3B46FB98-9D22-4FCF-AA3B-4C0BA5391FFC}" destId="{043D56FD-F187-49EF-B481-3A85656DA770}" srcOrd="0" destOrd="0" presId="urn:microsoft.com/office/officeart/2005/8/layout/vList3"/>
    <dgm:cxn modelId="{93899085-BDDE-42A2-BBCE-1B08FD174AC0}" type="presOf" srcId="{A61D8AC7-1695-4901-A4B8-A0196A3BD1B3}" destId="{C085E124-4D04-4D71-A1E6-CE69809DF090}" srcOrd="0" destOrd="0" presId="urn:microsoft.com/office/officeart/2005/8/layout/vList3"/>
    <dgm:cxn modelId="{6E3CB88B-5AC7-49B5-904D-92EE65ECA32C}" srcId="{A61D8AC7-1695-4901-A4B8-A0196A3BD1B3}" destId="{3B46FB98-9D22-4FCF-AA3B-4C0BA5391FFC}" srcOrd="2" destOrd="0" parTransId="{FD6C0C9C-E50E-4002-8324-D2BA39A1F6CF}" sibTransId="{95CD129F-482D-41C3-8E55-005BE62CE135}"/>
    <dgm:cxn modelId="{539C0453-F56E-447C-AF5F-F091405544EC}" type="presParOf" srcId="{C085E124-4D04-4D71-A1E6-CE69809DF090}" destId="{B309FB62-8415-4176-BB06-92A2BA80D089}" srcOrd="0" destOrd="0" presId="urn:microsoft.com/office/officeart/2005/8/layout/vList3"/>
    <dgm:cxn modelId="{EFE492A9-C6AB-4672-ACDF-81A06EA3C013}" type="presParOf" srcId="{B309FB62-8415-4176-BB06-92A2BA80D089}" destId="{6A1F958C-3140-4888-9160-B8191F651AEB}" srcOrd="0" destOrd="0" presId="urn:microsoft.com/office/officeart/2005/8/layout/vList3"/>
    <dgm:cxn modelId="{07ABD127-D1CD-4136-AC3B-B8E4CD5335EA}" type="presParOf" srcId="{B309FB62-8415-4176-BB06-92A2BA80D089}" destId="{F2D91B25-ED0B-43E7-AB18-2C90A341DC78}" srcOrd="1" destOrd="0" presId="urn:microsoft.com/office/officeart/2005/8/layout/vList3"/>
    <dgm:cxn modelId="{D1B4DAFD-98D2-4155-A498-4E20D5D65024}" type="presParOf" srcId="{C085E124-4D04-4D71-A1E6-CE69809DF090}" destId="{F7A10246-0A2F-4833-B35D-B0B544F1E428}" srcOrd="1" destOrd="0" presId="urn:microsoft.com/office/officeart/2005/8/layout/vList3"/>
    <dgm:cxn modelId="{FDB4CFF8-A543-4237-8C1D-E163F1671BA4}" type="presParOf" srcId="{C085E124-4D04-4D71-A1E6-CE69809DF090}" destId="{906A814A-880D-497B-96EC-550EAADBCE4F}" srcOrd="2" destOrd="0" presId="urn:microsoft.com/office/officeart/2005/8/layout/vList3"/>
    <dgm:cxn modelId="{DACEA357-0C9E-4A6F-8310-E53D5DBDD06E}" type="presParOf" srcId="{906A814A-880D-497B-96EC-550EAADBCE4F}" destId="{C9A5F705-DF6D-4213-8118-494CBAE7E743}" srcOrd="0" destOrd="0" presId="urn:microsoft.com/office/officeart/2005/8/layout/vList3"/>
    <dgm:cxn modelId="{42C14AD7-C523-423B-A62F-7DB4DA4DC332}" type="presParOf" srcId="{906A814A-880D-497B-96EC-550EAADBCE4F}" destId="{102F0165-3EB3-40AC-8297-7537159CCBBD}" srcOrd="1" destOrd="0" presId="urn:microsoft.com/office/officeart/2005/8/layout/vList3"/>
    <dgm:cxn modelId="{70781E0E-A3D8-48FC-9F30-B26E41836D13}" type="presParOf" srcId="{C085E124-4D04-4D71-A1E6-CE69809DF090}" destId="{580DBFA6-9B8C-4F1C-8118-3FD5CE06F45B}" srcOrd="3" destOrd="0" presId="urn:microsoft.com/office/officeart/2005/8/layout/vList3"/>
    <dgm:cxn modelId="{C9AE22DE-8C7D-475D-AEEF-66BD163ECD08}" type="presParOf" srcId="{C085E124-4D04-4D71-A1E6-CE69809DF090}" destId="{09565A5A-3BAC-45F1-BF14-93D13197DA09}" srcOrd="4" destOrd="0" presId="urn:microsoft.com/office/officeart/2005/8/layout/vList3"/>
    <dgm:cxn modelId="{A93CC060-346F-430B-A0FF-3EE2C72EBFAA}" type="presParOf" srcId="{09565A5A-3BAC-45F1-BF14-93D13197DA09}" destId="{0068339E-0621-403C-81F4-B868AA829B0F}" srcOrd="0" destOrd="0" presId="urn:microsoft.com/office/officeart/2005/8/layout/vList3"/>
    <dgm:cxn modelId="{649F9797-BEEA-442B-A3F7-75A35F8A70B7}" type="presParOf" srcId="{09565A5A-3BAC-45F1-BF14-93D13197DA09}" destId="{043D56FD-F187-49EF-B481-3A85656DA770}" srcOrd="1" destOrd="0" presId="urn:microsoft.com/office/officeart/2005/8/layout/vList3"/>
    <dgm:cxn modelId="{B05C4DEF-0AD4-4A7A-923F-FB5245215067}" type="presParOf" srcId="{C085E124-4D04-4D71-A1E6-CE69809DF090}" destId="{9EB8B82D-8E6E-492D-8A66-2CD69DFF4B51}" srcOrd="5" destOrd="0" presId="urn:microsoft.com/office/officeart/2005/8/layout/vList3"/>
    <dgm:cxn modelId="{AF1CE9B4-9340-43D7-915C-A9EC1847629D}" type="presParOf" srcId="{C085E124-4D04-4D71-A1E6-CE69809DF090}" destId="{B5717C02-2378-4E05-9B47-268CFD0AAB89}" srcOrd="6" destOrd="0" presId="urn:microsoft.com/office/officeart/2005/8/layout/vList3"/>
    <dgm:cxn modelId="{0AEA1F8E-C4A9-4344-BE92-6A345B4AD58E}" type="presParOf" srcId="{B5717C02-2378-4E05-9B47-268CFD0AAB89}" destId="{68774C84-36F8-471C-B90A-B797EF2E337D}" srcOrd="0" destOrd="0" presId="urn:microsoft.com/office/officeart/2005/8/layout/vList3"/>
    <dgm:cxn modelId="{9F9446FF-33AE-4177-B119-309E6C4B633A}" type="presParOf" srcId="{B5717C02-2378-4E05-9B47-268CFD0AAB89}" destId="{8812FF2A-C7C7-4EFA-9310-AB5A89FD3DC2}" srcOrd="1" destOrd="0" presId="urn:microsoft.com/office/officeart/2005/8/layout/vList3"/>
    <dgm:cxn modelId="{73238411-0E7F-4AD1-B82C-6CFDF1DB4BBC}" type="presParOf" srcId="{C085E124-4D04-4D71-A1E6-CE69809DF090}" destId="{93EFB6DB-C8E2-4BB1-B46D-4F209D129C55}" srcOrd="7" destOrd="0" presId="urn:microsoft.com/office/officeart/2005/8/layout/vList3"/>
    <dgm:cxn modelId="{1CF99F93-3AA2-48CA-B592-23E7FC63AAF6}" type="presParOf" srcId="{C085E124-4D04-4D71-A1E6-CE69809DF090}" destId="{9E1C5DC5-65BD-4508-BFEC-7EB4EEB685AE}" srcOrd="8" destOrd="0" presId="urn:microsoft.com/office/officeart/2005/8/layout/vList3"/>
    <dgm:cxn modelId="{FA4C7CF8-D513-435E-BE00-A9E94E8C0367}" type="presParOf" srcId="{9E1C5DC5-65BD-4508-BFEC-7EB4EEB685AE}" destId="{40E305B3-6A44-4AB1-AE41-8C1E71159F7B}" srcOrd="0" destOrd="0" presId="urn:microsoft.com/office/officeart/2005/8/layout/vList3"/>
    <dgm:cxn modelId="{16F3EDAF-4A18-4DA2-95A8-D24F8552EA9D}" type="presParOf" srcId="{9E1C5DC5-65BD-4508-BFEC-7EB4EEB685AE}" destId="{23E35F5A-26A9-4F72-9D42-9375B770A55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F4CD4-ED6C-49C8-A0D6-81D7A7B0D78F}">
      <dsp:nvSpPr>
        <dsp:cNvPr id="0" name=""/>
        <dsp:cNvSpPr/>
      </dsp:nvSpPr>
      <dsp:spPr>
        <a:xfrm>
          <a:off x="2621091" y="682"/>
          <a:ext cx="3931636" cy="2662426"/>
        </a:xfrm>
        <a:prstGeom prst="rightArrow">
          <a:avLst>
            <a:gd name="adj1" fmla="val 75000"/>
            <a:gd name="adj2" fmla="val 50000"/>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Se relaciona  con  la utilización  de los recursos disponibles frente a los resultados que se obtiene en  la gestión  comunicativa. (María Ocampo, Manual  Práctico de gestión  del  plan  estratégico de comunión organizacional)</a:t>
          </a:r>
          <a:endParaRPr lang="en-US" sz="1600" kern="1200" dirty="0"/>
        </a:p>
      </dsp:txBody>
      <dsp:txXfrm>
        <a:off x="2621091" y="333485"/>
        <a:ext cx="2933226" cy="1996820"/>
      </dsp:txXfrm>
    </dsp:sp>
    <dsp:sp modelId="{E7E1DCEF-2F69-4F51-B83D-E202CBB779A0}">
      <dsp:nvSpPr>
        <dsp:cNvPr id="0" name=""/>
        <dsp:cNvSpPr/>
      </dsp:nvSpPr>
      <dsp:spPr>
        <a:xfrm>
          <a:off x="0" y="647572"/>
          <a:ext cx="2621091" cy="1368646"/>
        </a:xfrm>
        <a:prstGeom prst="roundRect">
          <a:avLst/>
        </a:prstGeom>
        <a:solidFill>
          <a:schemeClr val="accent1">
            <a:lumMod val="75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i="1" kern="1200" dirty="0" smtClean="0"/>
            <a:t>Eficiencia comunicacional</a:t>
          </a:r>
          <a:endParaRPr lang="en-US" sz="2400" kern="1200" dirty="0"/>
        </a:p>
      </dsp:txBody>
      <dsp:txXfrm>
        <a:off x="66812" y="714384"/>
        <a:ext cx="2487467" cy="1235022"/>
      </dsp:txXfrm>
    </dsp:sp>
    <dsp:sp modelId="{6734907E-7C7B-4DD8-850F-BCE9E55ACE9D}">
      <dsp:nvSpPr>
        <dsp:cNvPr id="0" name=""/>
        <dsp:cNvSpPr/>
      </dsp:nvSpPr>
      <dsp:spPr>
        <a:xfrm>
          <a:off x="2621091" y="2929351"/>
          <a:ext cx="3931636" cy="2662426"/>
        </a:xfrm>
        <a:prstGeom prst="rightArrow">
          <a:avLst>
            <a:gd name="adj1" fmla="val 75000"/>
            <a:gd name="adj2" fmla="val 50000"/>
          </a:avLst>
        </a:prstGeom>
        <a:solidFill>
          <a:schemeClr val="accent4">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Se puede definir el impacto como el “grado de pregnancia con que es recibido el mensaje publicitario por el receptor”. (Álvarez </a:t>
          </a:r>
          <a:r>
            <a:rPr lang="es-EC" sz="1600" kern="1200" dirty="0" err="1" smtClean="0"/>
            <a:t>Debans</a:t>
          </a:r>
          <a:r>
            <a:rPr lang="es-EC" sz="1600" kern="1200" dirty="0" smtClean="0"/>
            <a:t>, Norberto La Campaña Publicitaria Perfecta. 2008)</a:t>
          </a:r>
          <a:endParaRPr lang="en-US" sz="1600" kern="1200" dirty="0"/>
        </a:p>
      </dsp:txBody>
      <dsp:txXfrm>
        <a:off x="2621091" y="3262154"/>
        <a:ext cx="2933226" cy="1996820"/>
      </dsp:txXfrm>
    </dsp:sp>
    <dsp:sp modelId="{183FDDCC-D7F2-42E2-B3E8-5DE0EC91F976}">
      <dsp:nvSpPr>
        <dsp:cNvPr id="0" name=""/>
        <dsp:cNvSpPr/>
      </dsp:nvSpPr>
      <dsp:spPr>
        <a:xfrm>
          <a:off x="0" y="3672407"/>
          <a:ext cx="2621091" cy="1176313"/>
        </a:xfrm>
        <a:prstGeom prst="roundRect">
          <a:avLst/>
        </a:prstGeom>
        <a:solidFill>
          <a:schemeClr val="accent3">
            <a:lumMod val="75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i="1" kern="1200" dirty="0" smtClean="0"/>
            <a:t>Impacto comunicacional</a:t>
          </a:r>
          <a:endParaRPr lang="en-US" sz="2400" kern="1200" dirty="0"/>
        </a:p>
      </dsp:txBody>
      <dsp:txXfrm>
        <a:off x="57423" y="3729830"/>
        <a:ext cx="2506245" cy="106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918D-45E9-4C80-86AF-82117590C3E6}">
      <dsp:nvSpPr>
        <dsp:cNvPr id="0" name=""/>
        <dsp:cNvSpPr/>
      </dsp:nvSpPr>
      <dsp:spPr>
        <a:xfrm>
          <a:off x="884781" y="91"/>
          <a:ext cx="1760189" cy="959584"/>
        </a:xfrm>
        <a:prstGeom prst="chevron">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Objetivo general</a:t>
          </a:r>
          <a:endParaRPr lang="en-US" sz="1600" kern="1200" dirty="0"/>
        </a:p>
      </dsp:txBody>
      <dsp:txXfrm>
        <a:off x="1364573" y="91"/>
        <a:ext cx="800605" cy="959584"/>
      </dsp:txXfrm>
    </dsp:sp>
    <dsp:sp modelId="{37B43914-EB74-4560-88E6-0BCA5344EF78}">
      <dsp:nvSpPr>
        <dsp:cNvPr id="0" name=""/>
        <dsp:cNvSpPr/>
      </dsp:nvSpPr>
      <dsp:spPr>
        <a:xfrm>
          <a:off x="2333106" y="81656"/>
          <a:ext cx="5011712" cy="796454"/>
        </a:xfrm>
        <a:prstGeom prst="chevron">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kern="1200" dirty="0" smtClean="0"/>
            <a:t>Investigar la eficiencia e impacto Comunicacional que tiene el ¨Proyecto Ecuador Ejercítate¨ del año 2015 que busca erradicar el sedentarismo en la provincia de Pichincha.</a:t>
          </a:r>
          <a:endParaRPr lang="en-US" sz="1400" kern="1200" dirty="0"/>
        </a:p>
      </dsp:txBody>
      <dsp:txXfrm>
        <a:off x="2731333" y="81656"/>
        <a:ext cx="4215258" cy="796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14833-9082-4ADD-9F4A-AC019D557B28}">
      <dsp:nvSpPr>
        <dsp:cNvPr id="0" name=""/>
        <dsp:cNvSpPr/>
      </dsp:nvSpPr>
      <dsp:spPr>
        <a:xfrm>
          <a:off x="0" y="77878"/>
          <a:ext cx="4501906" cy="43583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Objetivos específicos</a:t>
          </a:r>
          <a:endParaRPr lang="en-US" sz="2600" kern="1200" dirty="0">
            <a:solidFill>
              <a:schemeClr val="tx1"/>
            </a:solidFill>
          </a:endParaRPr>
        </a:p>
      </dsp:txBody>
      <dsp:txXfrm>
        <a:off x="12765" y="90643"/>
        <a:ext cx="4476376" cy="410306"/>
      </dsp:txXfrm>
    </dsp:sp>
    <dsp:sp modelId="{F4038CEF-078D-48B1-BC3C-C2444FDE9851}">
      <dsp:nvSpPr>
        <dsp:cNvPr id="0" name=""/>
        <dsp:cNvSpPr/>
      </dsp:nvSpPr>
      <dsp:spPr>
        <a:xfrm>
          <a:off x="2375672" y="576065"/>
          <a:ext cx="800596" cy="800596"/>
        </a:xfrm>
        <a:prstGeom prst="roundRect">
          <a:avLst>
            <a:gd name="adj" fmla="val 16670"/>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FACC1-80A9-4E48-885A-A1841A0DBAEA}">
      <dsp:nvSpPr>
        <dsp:cNvPr id="0" name=""/>
        <dsp:cNvSpPr/>
      </dsp:nvSpPr>
      <dsp:spPr>
        <a:xfrm>
          <a:off x="3312379" y="576065"/>
          <a:ext cx="3653273" cy="800596"/>
        </a:xfrm>
        <a:prstGeom prst="roundRect">
          <a:avLst>
            <a:gd name="adj" fmla="val 1667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Investigar y analizar las diferentes teorías que se puedan utilizar como guía para el desarrollo del proyecto.</a:t>
          </a:r>
          <a:endParaRPr lang="en-US" sz="1000" kern="1200" dirty="0">
            <a:solidFill>
              <a:schemeClr val="tx1"/>
            </a:solidFill>
          </a:endParaRPr>
        </a:p>
      </dsp:txBody>
      <dsp:txXfrm>
        <a:off x="3351468" y="615154"/>
        <a:ext cx="3575095" cy="722418"/>
      </dsp:txXfrm>
    </dsp:sp>
    <dsp:sp modelId="{2B87A33A-793D-4E74-9B1B-BAA8651EA7E1}">
      <dsp:nvSpPr>
        <dsp:cNvPr id="0" name=""/>
        <dsp:cNvSpPr/>
      </dsp:nvSpPr>
      <dsp:spPr>
        <a:xfrm>
          <a:off x="1883473" y="1440558"/>
          <a:ext cx="800596" cy="800596"/>
        </a:xfrm>
        <a:prstGeom prst="roundRect">
          <a:avLst>
            <a:gd name="adj" fmla="val 16670"/>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C7003-0A4A-44C7-86AD-B3BBD0D463B6}">
      <dsp:nvSpPr>
        <dsp:cNvPr id="0" name=""/>
        <dsp:cNvSpPr/>
      </dsp:nvSpPr>
      <dsp:spPr>
        <a:xfrm>
          <a:off x="2954285" y="1440558"/>
          <a:ext cx="3653273" cy="800596"/>
        </a:xfrm>
        <a:prstGeom prst="roundRect">
          <a:avLst>
            <a:gd name="adj" fmla="val 1667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smtClean="0">
              <a:solidFill>
                <a:schemeClr val="tx1"/>
              </a:solidFill>
            </a:rPr>
            <a:t>Determinar la metodología que se manejará para la realización de este estudio.</a:t>
          </a:r>
          <a:endParaRPr lang="en-US" sz="1000" kern="1200" dirty="0">
            <a:solidFill>
              <a:schemeClr val="tx1"/>
            </a:solidFill>
          </a:endParaRPr>
        </a:p>
      </dsp:txBody>
      <dsp:txXfrm>
        <a:off x="2993374" y="1479647"/>
        <a:ext cx="3575095" cy="722418"/>
      </dsp:txXfrm>
    </dsp:sp>
    <dsp:sp modelId="{2D5EBA7D-1F3A-4155-8ADB-EADA5265A98C}">
      <dsp:nvSpPr>
        <dsp:cNvPr id="0" name=""/>
        <dsp:cNvSpPr/>
      </dsp:nvSpPr>
      <dsp:spPr>
        <a:xfrm>
          <a:off x="1309245" y="2260881"/>
          <a:ext cx="800596" cy="800596"/>
        </a:xfrm>
        <a:prstGeom prst="roundRect">
          <a:avLst>
            <a:gd name="adj" fmla="val 16670"/>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81AFD-35AA-4198-85CD-5975487335CB}">
      <dsp:nvSpPr>
        <dsp:cNvPr id="0" name=""/>
        <dsp:cNvSpPr/>
      </dsp:nvSpPr>
      <dsp:spPr>
        <a:xfrm>
          <a:off x="2459596" y="2260881"/>
          <a:ext cx="3653273" cy="800596"/>
        </a:xfrm>
        <a:prstGeom prst="roundRect">
          <a:avLst>
            <a:gd name="adj" fmla="val 1667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smtClean="0">
              <a:solidFill>
                <a:schemeClr val="tx1"/>
              </a:solidFill>
            </a:rPr>
            <a:t>Elaborar una investigación de mercado publicitaria que nos permita analizar la eficiencia e impacto comunicacional que ha generado el proyecto Ecuador Ejercítate, en la provincia de Pichincha en el año 2015.</a:t>
          </a:r>
          <a:endParaRPr lang="en-US" sz="1000" kern="1200" dirty="0">
            <a:solidFill>
              <a:schemeClr val="tx1"/>
            </a:solidFill>
          </a:endParaRPr>
        </a:p>
      </dsp:txBody>
      <dsp:txXfrm>
        <a:off x="2498685" y="2299970"/>
        <a:ext cx="3575095" cy="722418"/>
      </dsp:txXfrm>
    </dsp:sp>
    <dsp:sp modelId="{85C3AEEE-6ECF-474D-8D04-7A7F6CD5A162}">
      <dsp:nvSpPr>
        <dsp:cNvPr id="0" name=""/>
        <dsp:cNvSpPr/>
      </dsp:nvSpPr>
      <dsp:spPr>
        <a:xfrm>
          <a:off x="488921" y="3245271"/>
          <a:ext cx="800596" cy="800596"/>
        </a:xfrm>
        <a:prstGeom prst="roundRect">
          <a:avLst>
            <a:gd name="adj" fmla="val 16670"/>
          </a:avLst>
        </a:prstGeom>
        <a:blipFill rotWithShape="1">
          <a:blip xmlns:r="http://schemas.openxmlformats.org/officeDocument/2006/relationships" r:embed="rId4"/>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FF617-24D7-453C-B1B9-1940755FA221}">
      <dsp:nvSpPr>
        <dsp:cNvPr id="0" name=""/>
        <dsp:cNvSpPr/>
      </dsp:nvSpPr>
      <dsp:spPr>
        <a:xfrm>
          <a:off x="1552597" y="3245271"/>
          <a:ext cx="3653273" cy="800596"/>
        </a:xfrm>
        <a:prstGeom prst="roundRect">
          <a:avLst>
            <a:gd name="adj" fmla="val 1667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smtClean="0">
              <a:solidFill>
                <a:schemeClr val="tx1"/>
              </a:solidFill>
            </a:rPr>
            <a:t>Analizar los resultados y hallazgos obtenidos de la eficiencia e impacto comunicacional del proyecto ministerial en la investigación.</a:t>
          </a:r>
          <a:endParaRPr lang="en-US" sz="1000" kern="1200" dirty="0">
            <a:solidFill>
              <a:schemeClr val="tx1"/>
            </a:solidFill>
          </a:endParaRPr>
        </a:p>
      </dsp:txBody>
      <dsp:txXfrm>
        <a:off x="1591686" y="3284360"/>
        <a:ext cx="3575095" cy="722418"/>
      </dsp:txXfrm>
    </dsp:sp>
    <dsp:sp modelId="{F4B9781C-52FE-45FE-BC20-2739729466AB}">
      <dsp:nvSpPr>
        <dsp:cNvPr id="0" name=""/>
        <dsp:cNvSpPr/>
      </dsp:nvSpPr>
      <dsp:spPr>
        <a:xfrm>
          <a:off x="0" y="4147623"/>
          <a:ext cx="800596" cy="800596"/>
        </a:xfrm>
        <a:prstGeom prst="roundRect">
          <a:avLst>
            <a:gd name="adj" fmla="val 16670"/>
          </a:avLst>
        </a:prstGeom>
        <a:blipFill rotWithShape="1">
          <a:blip xmlns:r="http://schemas.openxmlformats.org/officeDocument/2006/relationships" r:embed="rId5"/>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C4000-9768-4B8C-A5D2-6F9B4A8F3834}">
      <dsp:nvSpPr>
        <dsp:cNvPr id="0" name=""/>
        <dsp:cNvSpPr/>
      </dsp:nvSpPr>
      <dsp:spPr>
        <a:xfrm>
          <a:off x="1008113" y="4167955"/>
          <a:ext cx="3653273" cy="800596"/>
        </a:xfrm>
        <a:prstGeom prst="roundRect">
          <a:avLst>
            <a:gd name="adj" fmla="val 1667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smtClean="0">
              <a:solidFill>
                <a:schemeClr val="tx1"/>
              </a:solidFill>
            </a:rPr>
            <a:t>Establecer las conclusiones y recomendaciones</a:t>
          </a:r>
          <a:endParaRPr lang="en-US" sz="1000" kern="1200" dirty="0">
            <a:solidFill>
              <a:schemeClr val="tx1"/>
            </a:solidFill>
          </a:endParaRPr>
        </a:p>
      </dsp:txBody>
      <dsp:txXfrm>
        <a:off x="1047202" y="4207044"/>
        <a:ext cx="3575095" cy="722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AFC75-E1D1-492A-84F4-456CB0ED5521}">
      <dsp:nvSpPr>
        <dsp:cNvPr id="0" name=""/>
        <dsp:cNvSpPr/>
      </dsp:nvSpPr>
      <dsp:spPr>
        <a:xfrm>
          <a:off x="102691" y="0"/>
          <a:ext cx="6707384" cy="4192115"/>
        </a:xfrm>
        <a:prstGeom prst="swooshArrow">
          <a:avLst>
            <a:gd name="adj1" fmla="val 25000"/>
            <a:gd name="adj2" fmla="val 25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AF8BBD02-B0D5-4562-A816-3805BBB45A9E}">
      <dsp:nvSpPr>
        <dsp:cNvPr id="0" name=""/>
        <dsp:cNvSpPr/>
      </dsp:nvSpPr>
      <dsp:spPr>
        <a:xfrm>
          <a:off x="954529" y="2893397"/>
          <a:ext cx="174391" cy="174391"/>
        </a:xfrm>
        <a:prstGeom prst="ellipse">
          <a:avLst/>
        </a:prstGeom>
        <a:solidFill>
          <a:srgbClr val="C0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7060A-69CD-464E-9D34-F8E0E251C65B}">
      <dsp:nvSpPr>
        <dsp:cNvPr id="0" name=""/>
        <dsp:cNvSpPr/>
      </dsp:nvSpPr>
      <dsp:spPr>
        <a:xfrm>
          <a:off x="1041725" y="2980593"/>
          <a:ext cx="1562820" cy="121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7" tIns="0" rIns="0" bIns="0" numCol="1" spcCol="1270" anchor="t" anchorCtr="0">
          <a:noAutofit/>
        </a:bodyPr>
        <a:lstStyle/>
        <a:p>
          <a:pPr lvl="0" algn="l" defTabSz="577850">
            <a:lnSpc>
              <a:spcPct val="90000"/>
            </a:lnSpc>
            <a:spcBef>
              <a:spcPct val="0"/>
            </a:spcBef>
            <a:spcAft>
              <a:spcPct val="35000"/>
            </a:spcAft>
          </a:pPr>
          <a:r>
            <a:rPr lang="es-EC" sz="1300" kern="1200" dirty="0" smtClean="0"/>
            <a:t>«Ecuador Ejercítate y vive sano 2012»</a:t>
          </a:r>
          <a:endParaRPr lang="en-US" sz="1300" kern="1200" dirty="0"/>
        </a:p>
        <a:p>
          <a:pPr marL="57150" lvl="1" indent="-57150" algn="l" defTabSz="444500">
            <a:lnSpc>
              <a:spcPct val="90000"/>
            </a:lnSpc>
            <a:spcBef>
              <a:spcPct val="0"/>
            </a:spcBef>
            <a:spcAft>
              <a:spcPct val="15000"/>
            </a:spcAft>
            <a:buChar char="••"/>
          </a:pPr>
          <a:r>
            <a:rPr lang="es-EC" sz="1000" kern="1200" dirty="0" smtClean="0"/>
            <a:t>Mes de abril  del  año  2012 .</a:t>
          </a:r>
          <a:endParaRPr lang="en-US" sz="1000" kern="1200" dirty="0"/>
        </a:p>
        <a:p>
          <a:pPr marL="57150" lvl="1" indent="-57150" algn="l" defTabSz="444500">
            <a:lnSpc>
              <a:spcPct val="90000"/>
            </a:lnSpc>
            <a:spcBef>
              <a:spcPct val="0"/>
            </a:spcBef>
            <a:spcAft>
              <a:spcPct val="15000"/>
            </a:spcAft>
            <a:buChar char="••"/>
          </a:pPr>
          <a:r>
            <a:rPr lang="es-EC" sz="1000" kern="1200" dirty="0" smtClean="0"/>
            <a:t>10 provincias del  país.</a:t>
          </a:r>
          <a:endParaRPr lang="en-US" sz="1000" kern="1200" dirty="0"/>
        </a:p>
      </dsp:txBody>
      <dsp:txXfrm>
        <a:off x="1041725" y="2980593"/>
        <a:ext cx="1562820" cy="1211521"/>
      </dsp:txXfrm>
    </dsp:sp>
    <dsp:sp modelId="{1FCAB47D-7E31-48C5-93CF-A1BDB2EF8ED8}">
      <dsp:nvSpPr>
        <dsp:cNvPr id="0" name=""/>
        <dsp:cNvSpPr/>
      </dsp:nvSpPr>
      <dsp:spPr>
        <a:xfrm>
          <a:off x="2493874" y="1753980"/>
          <a:ext cx="315247" cy="315247"/>
        </a:xfrm>
        <a:prstGeom prst="ellipse">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15B23-AC09-4F87-9E38-5B8B88BABE16}">
      <dsp:nvSpPr>
        <dsp:cNvPr id="0" name=""/>
        <dsp:cNvSpPr/>
      </dsp:nvSpPr>
      <dsp:spPr>
        <a:xfrm>
          <a:off x="2651497" y="1911604"/>
          <a:ext cx="1609772" cy="2280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43" tIns="0" rIns="0" bIns="0" numCol="1" spcCol="1270" anchor="t" anchorCtr="0">
          <a:noAutofit/>
        </a:bodyPr>
        <a:lstStyle/>
        <a:p>
          <a:pPr lvl="0" algn="l" defTabSz="577850">
            <a:lnSpc>
              <a:spcPct val="90000"/>
            </a:lnSpc>
            <a:spcBef>
              <a:spcPct val="0"/>
            </a:spcBef>
            <a:spcAft>
              <a:spcPct val="35000"/>
            </a:spcAft>
          </a:pPr>
          <a:r>
            <a:rPr lang="es-EC" sz="1300" kern="1200" dirty="0" smtClean="0"/>
            <a:t>“ Ecuador Ejercítate 2013” </a:t>
          </a:r>
          <a:endParaRPr lang="en-US" sz="1300" kern="1200" dirty="0"/>
        </a:p>
        <a:p>
          <a:pPr marL="57150" lvl="1" indent="-57150" algn="l" defTabSz="444500">
            <a:lnSpc>
              <a:spcPct val="90000"/>
            </a:lnSpc>
            <a:spcBef>
              <a:spcPct val="0"/>
            </a:spcBef>
            <a:spcAft>
              <a:spcPct val="15000"/>
            </a:spcAft>
            <a:buChar char="••"/>
          </a:pPr>
          <a:r>
            <a:rPr lang="es-EC" sz="1000" kern="1200" dirty="0" smtClean="0"/>
            <a:t>24 provincias del  Ecuador.</a:t>
          </a:r>
          <a:endParaRPr lang="en-US" sz="1000" kern="1200" dirty="0"/>
        </a:p>
        <a:p>
          <a:pPr marL="57150" lvl="1" indent="-57150" algn="just" defTabSz="444500">
            <a:lnSpc>
              <a:spcPct val="90000"/>
            </a:lnSpc>
            <a:spcBef>
              <a:spcPct val="0"/>
            </a:spcBef>
            <a:spcAft>
              <a:spcPct val="15000"/>
            </a:spcAft>
            <a:buChar char="••"/>
          </a:pPr>
          <a:r>
            <a:rPr lang="es-EC" sz="1000" kern="1200" dirty="0" smtClean="0"/>
            <a:t>Cabe mencionar que el proyecto  fue un  éxito  y  se cumplió  con  los objetivos establecidos.</a:t>
          </a:r>
          <a:endParaRPr lang="en-US" sz="1000" kern="1200" dirty="0"/>
        </a:p>
      </dsp:txBody>
      <dsp:txXfrm>
        <a:off x="2651497" y="1911604"/>
        <a:ext cx="1609772" cy="2280510"/>
      </dsp:txXfrm>
    </dsp:sp>
    <dsp:sp modelId="{261A977B-F674-4459-8876-2FCE31CECA6C}">
      <dsp:nvSpPr>
        <dsp:cNvPr id="0" name=""/>
        <dsp:cNvSpPr/>
      </dsp:nvSpPr>
      <dsp:spPr>
        <a:xfrm>
          <a:off x="4345112" y="1060605"/>
          <a:ext cx="435979" cy="435979"/>
        </a:xfrm>
        <a:prstGeom prst="ellipse">
          <a:avLst/>
        </a:prstGeom>
        <a:solidFill>
          <a:schemeClr val="bg2">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B4941-8335-47D6-9169-C62548BD369B}">
      <dsp:nvSpPr>
        <dsp:cNvPr id="0" name=""/>
        <dsp:cNvSpPr/>
      </dsp:nvSpPr>
      <dsp:spPr>
        <a:xfrm>
          <a:off x="4563102" y="1278595"/>
          <a:ext cx="1609772" cy="291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017" tIns="0" rIns="0" bIns="0" numCol="1" spcCol="1270" anchor="t" anchorCtr="0">
          <a:noAutofit/>
        </a:bodyPr>
        <a:lstStyle/>
        <a:p>
          <a:pPr lvl="0" algn="l" defTabSz="577850">
            <a:lnSpc>
              <a:spcPct val="90000"/>
            </a:lnSpc>
            <a:spcBef>
              <a:spcPct val="0"/>
            </a:spcBef>
            <a:spcAft>
              <a:spcPct val="35000"/>
            </a:spcAft>
          </a:pPr>
          <a:r>
            <a:rPr lang="es-EC" sz="1300" kern="1200" dirty="0" smtClean="0"/>
            <a:t>“ Ecuador Ejercítate 2015” </a:t>
          </a:r>
          <a:endParaRPr lang="en-US" sz="1300" kern="1200" dirty="0"/>
        </a:p>
      </dsp:txBody>
      <dsp:txXfrm>
        <a:off x="4563102" y="1278595"/>
        <a:ext cx="1609772" cy="2913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3621C-7339-4045-808F-6F27A265554D}">
      <dsp:nvSpPr>
        <dsp:cNvPr id="0" name=""/>
        <dsp:cNvSpPr/>
      </dsp:nvSpPr>
      <dsp:spPr>
        <a:xfrm>
          <a:off x="3055881" y="2936226"/>
          <a:ext cx="2117836" cy="2117836"/>
        </a:xfrm>
        <a:prstGeom prst="ellipse">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Analizar la eficiencia e impacto comunicacional que tiene el Proyecto Ecuador Ejercítate en el año 2015 en la provincia de Pichincha a través de la investigación de campo.		</a:t>
          </a:r>
          <a:endParaRPr lang="en-US" sz="1200" kern="1200" dirty="0">
            <a:solidFill>
              <a:schemeClr val="tx1"/>
            </a:solidFill>
          </a:endParaRPr>
        </a:p>
      </dsp:txBody>
      <dsp:txXfrm>
        <a:off x="3366031" y="3246376"/>
        <a:ext cx="1497536" cy="1497536"/>
      </dsp:txXfrm>
    </dsp:sp>
    <dsp:sp modelId="{72348361-BE50-4846-9DF5-B84FC2475EC8}">
      <dsp:nvSpPr>
        <dsp:cNvPr id="0" name=""/>
        <dsp:cNvSpPr/>
      </dsp:nvSpPr>
      <dsp:spPr>
        <a:xfrm rot="10800000">
          <a:off x="1006602" y="3693353"/>
          <a:ext cx="1936569" cy="603583"/>
        </a:xfrm>
        <a:prstGeom prst="leftArrow">
          <a:avLst>
            <a:gd name="adj1" fmla="val 60000"/>
            <a:gd name="adj2" fmla="val 5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6D072D-6DB7-41AE-A000-F49630AF9614}">
      <dsp:nvSpPr>
        <dsp:cNvPr id="0" name=""/>
        <dsp:cNvSpPr/>
      </dsp:nvSpPr>
      <dsp:spPr>
        <a:xfrm>
          <a:off x="630" y="3190367"/>
          <a:ext cx="2011944" cy="1609555"/>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1.- Identificar las estrategias comunicacionales del proyecto Ecuador Ejercítate para conocer el nivel del impacto que ha generado en la ciudadanía de la provincia de Pichincha en el año 2015.		</a:t>
          </a:r>
          <a:endParaRPr lang="en-US" sz="1200" kern="1200" dirty="0">
            <a:solidFill>
              <a:schemeClr val="tx1"/>
            </a:solidFill>
          </a:endParaRPr>
        </a:p>
      </dsp:txBody>
      <dsp:txXfrm>
        <a:off x="47772" y="3237509"/>
        <a:ext cx="1917660" cy="1515271"/>
      </dsp:txXfrm>
    </dsp:sp>
    <dsp:sp modelId="{68330C5A-0506-410B-B61A-5A37B10D2F1A}">
      <dsp:nvSpPr>
        <dsp:cNvPr id="0" name=""/>
        <dsp:cNvSpPr/>
      </dsp:nvSpPr>
      <dsp:spPr>
        <a:xfrm rot="13500000">
          <a:off x="1633368" y="2180206"/>
          <a:ext cx="1936569" cy="603583"/>
        </a:xfrm>
        <a:prstGeom prst="leftArrow">
          <a:avLst>
            <a:gd name="adj1" fmla="val 60000"/>
            <a:gd name="adj2" fmla="val 5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030387-523E-4591-9EEF-71B7FE2F119E}">
      <dsp:nvSpPr>
        <dsp:cNvPr id="0" name=""/>
        <dsp:cNvSpPr/>
      </dsp:nvSpPr>
      <dsp:spPr>
        <a:xfrm>
          <a:off x="911000" y="992539"/>
          <a:ext cx="2011944" cy="1609555"/>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2.- Determinar la frecuencia con la que se realiza actualizaciones y seguimientos en el mix de medios comunicacionales del proyecto Ecuador Ejercítate en la provincia de Pichincha del año 2015		</a:t>
          </a:r>
          <a:endParaRPr lang="en-US" sz="1200" kern="1200" dirty="0">
            <a:solidFill>
              <a:schemeClr val="tx1"/>
            </a:solidFill>
          </a:endParaRPr>
        </a:p>
      </dsp:txBody>
      <dsp:txXfrm>
        <a:off x="958142" y="1039681"/>
        <a:ext cx="1917660" cy="1515271"/>
      </dsp:txXfrm>
    </dsp:sp>
    <dsp:sp modelId="{8BD62F8A-23FE-4502-8B11-E03989EF6422}">
      <dsp:nvSpPr>
        <dsp:cNvPr id="0" name=""/>
        <dsp:cNvSpPr/>
      </dsp:nvSpPr>
      <dsp:spPr>
        <a:xfrm rot="16200000">
          <a:off x="3146515" y="1553439"/>
          <a:ext cx="1936569" cy="603583"/>
        </a:xfrm>
        <a:prstGeom prst="leftArrow">
          <a:avLst>
            <a:gd name="adj1" fmla="val 60000"/>
            <a:gd name="adj2" fmla="val 50000"/>
          </a:avLst>
        </a:prstGeom>
        <a:solidFill>
          <a:schemeClr val="accent6">
            <a:lumMod val="60000"/>
            <a:lumOff val="4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A78F96B-A777-4C55-B52A-FE64E73F1CCD}">
      <dsp:nvSpPr>
        <dsp:cNvPr id="0" name=""/>
        <dsp:cNvSpPr/>
      </dsp:nvSpPr>
      <dsp:spPr>
        <a:xfrm>
          <a:off x="3108827" y="82169"/>
          <a:ext cx="2011944" cy="1609555"/>
        </a:xfrm>
        <a:prstGeom prst="roundRect">
          <a:avLst>
            <a:gd name="adj" fmla="val 10000"/>
          </a:avLst>
        </a:prstGeom>
        <a:solidFill>
          <a:schemeClr val="accent6">
            <a:lumMod val="60000"/>
            <a:lumOff val="4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3.- Identificar cuáles son los medios de comunicación por los cuales se ha divulgado la publicidad del proyecto Ecuador Ejercítate con mayor aceptación por parte de la ciudadanía de la provincia de Pichincha.		</a:t>
          </a:r>
          <a:endParaRPr lang="en-US" sz="1200" kern="1200" dirty="0">
            <a:solidFill>
              <a:schemeClr val="tx1"/>
            </a:solidFill>
          </a:endParaRPr>
        </a:p>
      </dsp:txBody>
      <dsp:txXfrm>
        <a:off x="3155969" y="129311"/>
        <a:ext cx="1917660" cy="1515271"/>
      </dsp:txXfrm>
    </dsp:sp>
    <dsp:sp modelId="{3EA4E72F-F428-49C3-A799-FF6A91297BFA}">
      <dsp:nvSpPr>
        <dsp:cNvPr id="0" name=""/>
        <dsp:cNvSpPr/>
      </dsp:nvSpPr>
      <dsp:spPr>
        <a:xfrm rot="18900000">
          <a:off x="4659662" y="2180206"/>
          <a:ext cx="1936569" cy="603583"/>
        </a:xfrm>
        <a:prstGeom prst="leftArrow">
          <a:avLst>
            <a:gd name="adj1" fmla="val 60000"/>
            <a:gd name="adj2" fmla="val 50000"/>
          </a:avLst>
        </a:prstGeom>
        <a:solidFill>
          <a:schemeClr val="accent6">
            <a:lumMod val="60000"/>
            <a:lumOff val="4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DD7C51B-9CA0-4C75-978C-B29F6719A1D3}">
      <dsp:nvSpPr>
        <dsp:cNvPr id="0" name=""/>
        <dsp:cNvSpPr/>
      </dsp:nvSpPr>
      <dsp:spPr>
        <a:xfrm>
          <a:off x="5306655" y="992539"/>
          <a:ext cx="2011944" cy="1609555"/>
        </a:xfrm>
        <a:prstGeom prst="roundRect">
          <a:avLst>
            <a:gd name="adj" fmla="val 10000"/>
          </a:avLst>
        </a:prstGeom>
        <a:solidFill>
          <a:schemeClr val="accent6">
            <a:lumMod val="60000"/>
            <a:lumOff val="4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4.- Determinar la repercusión de la campaña publicitaria Ecuador Ejercítate en la provincia de Pichincha en el año 2015 a través de un un Post-Test publicitario 		</a:t>
          </a:r>
          <a:endParaRPr lang="en-US" sz="1200" kern="1200" dirty="0">
            <a:solidFill>
              <a:schemeClr val="tx1"/>
            </a:solidFill>
          </a:endParaRPr>
        </a:p>
      </dsp:txBody>
      <dsp:txXfrm>
        <a:off x="5353797" y="1039681"/>
        <a:ext cx="1917660" cy="1515271"/>
      </dsp:txXfrm>
    </dsp:sp>
    <dsp:sp modelId="{A6DA0813-AECA-4070-ABF0-B86E9BCFC55A}">
      <dsp:nvSpPr>
        <dsp:cNvPr id="0" name=""/>
        <dsp:cNvSpPr/>
      </dsp:nvSpPr>
      <dsp:spPr>
        <a:xfrm>
          <a:off x="5286428" y="3693353"/>
          <a:ext cx="1936569" cy="603583"/>
        </a:xfrm>
        <a:prstGeom prst="leftArrow">
          <a:avLst>
            <a:gd name="adj1" fmla="val 60000"/>
            <a:gd name="adj2" fmla="val 50000"/>
          </a:avLst>
        </a:prstGeom>
        <a:solidFill>
          <a:srgbClr val="FFC5C5"/>
        </a:solidFill>
        <a:ln>
          <a:solidFill>
            <a:schemeClr val="accent6">
              <a:lumMod val="75000"/>
            </a:schemeClr>
          </a:solid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1EB3E2-4138-4C11-962C-DB69665A4564}">
      <dsp:nvSpPr>
        <dsp:cNvPr id="0" name=""/>
        <dsp:cNvSpPr/>
      </dsp:nvSpPr>
      <dsp:spPr>
        <a:xfrm>
          <a:off x="6217025" y="3190367"/>
          <a:ext cx="2011944" cy="1609555"/>
        </a:xfrm>
        <a:prstGeom prst="roundRect">
          <a:avLst>
            <a:gd name="adj" fmla="val 10000"/>
          </a:avLst>
        </a:prstGeom>
        <a:solidFill>
          <a:srgbClr val="FFC5C5"/>
        </a:solidFill>
        <a:ln>
          <a:solidFill>
            <a:schemeClr val="accent6">
              <a:lumMod val="75000"/>
            </a:schemeClr>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5.- Medir cuál es el nivel de recordación que el proyecto ministerial ha generado en las campañas comunicacionales en la provincia de Pichincha en el año 2015 frente a otros de similares características.	</a:t>
          </a:r>
          <a:endParaRPr lang="en-US" sz="1200" kern="1200" dirty="0">
            <a:solidFill>
              <a:schemeClr val="tx1"/>
            </a:solidFill>
          </a:endParaRPr>
        </a:p>
      </dsp:txBody>
      <dsp:txXfrm>
        <a:off x="6264167" y="3237509"/>
        <a:ext cx="1917660" cy="1515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ECD4F-5AF9-45F6-9BD1-A13B8939C285}">
      <dsp:nvSpPr>
        <dsp:cNvPr id="0" name=""/>
        <dsp:cNvSpPr/>
      </dsp:nvSpPr>
      <dsp:spPr>
        <a:xfrm>
          <a:off x="758066" y="0"/>
          <a:ext cx="4672362" cy="1260139"/>
        </a:xfrm>
        <a:prstGeom prst="roundRect">
          <a:avLst>
            <a:gd name="adj" fmla="val 10000"/>
          </a:avLst>
        </a:prstGeom>
        <a:solidFill>
          <a:schemeClr val="accent1">
            <a:lumMod val="75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El proyecto “Ecuador Ejercítate” fue creado para contrarrestar la obesidad y el sedentarismo en el Ecuador, ya que su objetivo primordial es: incrementar el nivel de actividad física y recreación regular en la población, pese a esto se concluye que no existe un estudio que pueda evaluar si el proyecto se está acercando a su objetivo general.</a:t>
          </a:r>
          <a:endParaRPr lang="en-US" sz="1200" kern="1200" dirty="0">
            <a:solidFill>
              <a:schemeClr val="tx1"/>
            </a:solidFill>
          </a:endParaRPr>
        </a:p>
      </dsp:txBody>
      <dsp:txXfrm>
        <a:off x="794974" y="36908"/>
        <a:ext cx="4598546" cy="1186323"/>
      </dsp:txXfrm>
    </dsp:sp>
    <dsp:sp modelId="{EA01145B-E1EE-4D27-80C3-6D0F21123C07}">
      <dsp:nvSpPr>
        <dsp:cNvPr id="0" name=""/>
        <dsp:cNvSpPr/>
      </dsp:nvSpPr>
      <dsp:spPr>
        <a:xfrm rot="5400000">
          <a:off x="2857971" y="1291643"/>
          <a:ext cx="472552" cy="567062"/>
        </a:xfrm>
        <a:prstGeom prst="rightArrow">
          <a:avLst>
            <a:gd name="adj1" fmla="val 60000"/>
            <a:gd name="adj2" fmla="val 50000"/>
          </a:avLst>
        </a:prstGeom>
        <a:solidFill>
          <a:schemeClr val="accent1">
            <a:lumMod val="75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rot="-5400000">
        <a:off x="2924128" y="1338898"/>
        <a:ext cx="340238" cy="330786"/>
      </dsp:txXfrm>
    </dsp:sp>
    <dsp:sp modelId="{0EE7174C-771F-40F0-B003-5296080F7DF5}">
      <dsp:nvSpPr>
        <dsp:cNvPr id="0" name=""/>
        <dsp:cNvSpPr/>
      </dsp:nvSpPr>
      <dsp:spPr>
        <a:xfrm>
          <a:off x="758066" y="1890210"/>
          <a:ext cx="4672362" cy="1260139"/>
        </a:xfrm>
        <a:prstGeom prst="roundRect">
          <a:avLst>
            <a:gd name="adj" fmla="val 10000"/>
          </a:avLst>
        </a:prstGeom>
        <a:gradFill rotWithShape="0">
          <a:gsLst>
            <a:gs pos="0">
              <a:schemeClr val="accent5">
                <a:hueOff val="-1519836"/>
                <a:satOff val="1607"/>
                <a:lumOff val="-295"/>
                <a:alphaOff val="0"/>
                <a:shade val="70000"/>
                <a:satMod val="150000"/>
              </a:schemeClr>
            </a:gs>
            <a:gs pos="34000">
              <a:schemeClr val="accent5">
                <a:hueOff val="-1519836"/>
                <a:satOff val="1607"/>
                <a:lumOff val="-295"/>
                <a:alphaOff val="0"/>
                <a:shade val="70000"/>
                <a:satMod val="140000"/>
              </a:schemeClr>
            </a:gs>
            <a:gs pos="70000">
              <a:schemeClr val="accent5">
                <a:hueOff val="-1519836"/>
                <a:satOff val="1607"/>
                <a:lumOff val="-295"/>
                <a:alphaOff val="0"/>
                <a:tint val="100000"/>
                <a:shade val="90000"/>
                <a:satMod val="140000"/>
              </a:schemeClr>
            </a:gs>
            <a:gs pos="100000">
              <a:schemeClr val="accent5">
                <a:hueOff val="-1519836"/>
                <a:satOff val="1607"/>
                <a:lumOff val="-29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El Ministerio del Deporte es quien desarrolla el instructivo del proyecto ministerial en el cual se asigna el presupuesto para todas las provincias y FEDENALIGAS es el encargado de realizar y distribuir correctamente lo establecido, también el ente ejecutor puede efectuar cambios de acuerdo a las necesidades que se presente en el desarrollo del proyecto, así lo estipula el instructivo.</a:t>
          </a:r>
          <a:endParaRPr lang="en-US" sz="1200" kern="1200" dirty="0">
            <a:solidFill>
              <a:schemeClr val="tx1"/>
            </a:solidFill>
          </a:endParaRPr>
        </a:p>
      </dsp:txBody>
      <dsp:txXfrm>
        <a:off x="794974" y="1927118"/>
        <a:ext cx="4598546" cy="1186323"/>
      </dsp:txXfrm>
    </dsp:sp>
    <dsp:sp modelId="{AEE51576-3BA5-4A73-929C-5624A20125BE}">
      <dsp:nvSpPr>
        <dsp:cNvPr id="0" name=""/>
        <dsp:cNvSpPr/>
      </dsp:nvSpPr>
      <dsp:spPr>
        <a:xfrm rot="5400000">
          <a:off x="2857971" y="3181853"/>
          <a:ext cx="472552" cy="567062"/>
        </a:xfrm>
        <a:prstGeom prst="rightArrow">
          <a:avLst>
            <a:gd name="adj1" fmla="val 60000"/>
            <a:gd name="adj2" fmla="val 50000"/>
          </a:avLst>
        </a:prstGeom>
        <a:solidFill>
          <a:schemeClr val="accent5">
            <a:hueOff val="-3039673"/>
            <a:satOff val="3213"/>
            <a:lumOff val="-589"/>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rot="-5400000">
        <a:off x="2924128" y="3229108"/>
        <a:ext cx="340238" cy="330786"/>
      </dsp:txXfrm>
    </dsp:sp>
    <dsp:sp modelId="{4B8FD2ED-E488-4050-B491-E7A3B30409F2}">
      <dsp:nvSpPr>
        <dsp:cNvPr id="0" name=""/>
        <dsp:cNvSpPr/>
      </dsp:nvSpPr>
      <dsp:spPr>
        <a:xfrm>
          <a:off x="758066" y="3780419"/>
          <a:ext cx="4672362" cy="1260139"/>
        </a:xfrm>
        <a:prstGeom prst="roundRect">
          <a:avLst>
            <a:gd name="adj" fmla="val 10000"/>
          </a:avLst>
        </a:prstGeom>
        <a:gradFill rotWithShape="0">
          <a:gsLst>
            <a:gs pos="0">
              <a:schemeClr val="accent5">
                <a:hueOff val="-3039673"/>
                <a:satOff val="3213"/>
                <a:lumOff val="-589"/>
                <a:alphaOff val="0"/>
                <a:shade val="70000"/>
                <a:satMod val="150000"/>
              </a:schemeClr>
            </a:gs>
            <a:gs pos="34000">
              <a:schemeClr val="accent5">
                <a:hueOff val="-3039673"/>
                <a:satOff val="3213"/>
                <a:lumOff val="-589"/>
                <a:alphaOff val="0"/>
                <a:shade val="70000"/>
                <a:satMod val="140000"/>
              </a:schemeClr>
            </a:gs>
            <a:gs pos="70000">
              <a:schemeClr val="accent5">
                <a:hueOff val="-3039673"/>
                <a:satOff val="3213"/>
                <a:lumOff val="-589"/>
                <a:alphaOff val="0"/>
                <a:tint val="100000"/>
                <a:shade val="90000"/>
                <a:satMod val="140000"/>
              </a:schemeClr>
            </a:gs>
            <a:gs pos="100000">
              <a:schemeClr val="accent5">
                <a:hueOff val="-3039673"/>
                <a:satOff val="3213"/>
                <a:lumOff val="-58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Los objetivos específicos del proyecto ministerial se basan en gastos y recursos económicos los cuales no están  vinculados al objetivo   general que es “Masificar y  socializar las actividades recreativas a través de ejercicios aeróbicos, bailoterapia y juegos recreativos”.</a:t>
          </a:r>
          <a:endParaRPr lang="en-US" sz="1200" kern="1200" dirty="0">
            <a:solidFill>
              <a:schemeClr val="tx1"/>
            </a:solidFill>
          </a:endParaRPr>
        </a:p>
      </dsp:txBody>
      <dsp:txXfrm>
        <a:off x="794974" y="3817327"/>
        <a:ext cx="4598546" cy="1186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2565-A709-4E9A-9F22-084B75A06132}">
      <dsp:nvSpPr>
        <dsp:cNvPr id="0" name=""/>
        <dsp:cNvSpPr/>
      </dsp:nvSpPr>
      <dsp:spPr>
        <a:xfrm>
          <a:off x="0" y="4715768"/>
          <a:ext cx="6192687" cy="1547820"/>
        </a:xfrm>
        <a:prstGeom prst="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Se puede concluir que el proyecto Ecuador Ejercítate no ha lanzado una campaña comunicacional de expectativa ya que los ciudadanos de la provincia de Pichincha mencionaron que no cuentan con información previa y detallada de horarios y lugares donde se imparten las clases de bailoterapia.</a:t>
          </a:r>
          <a:endParaRPr lang="en-US" sz="1000" kern="1200" dirty="0">
            <a:solidFill>
              <a:schemeClr val="tx1"/>
            </a:solidFill>
          </a:endParaRPr>
        </a:p>
      </dsp:txBody>
      <dsp:txXfrm>
        <a:off x="0" y="4715768"/>
        <a:ext cx="6192687" cy="1547820"/>
      </dsp:txXfrm>
    </dsp:sp>
    <dsp:sp modelId="{93CAAC55-C3CF-4F68-AAB1-B4488E4ED615}">
      <dsp:nvSpPr>
        <dsp:cNvPr id="0" name=""/>
        <dsp:cNvSpPr/>
      </dsp:nvSpPr>
      <dsp:spPr>
        <a:xfrm rot="10800000">
          <a:off x="0" y="2358437"/>
          <a:ext cx="6192687" cy="2380547"/>
        </a:xfrm>
        <a:prstGeom prst="upArrowCallout">
          <a:avLst/>
        </a:prstGeom>
        <a:solidFill>
          <a:schemeClr val="tx2">
            <a:lumMod val="60000"/>
            <a:lumOff val="40000"/>
          </a:schemeClr>
        </a:solidFill>
        <a:ln>
          <a:solidFill>
            <a:schemeClr val="accent1"/>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En el instructivo del Proyecto Ecuador Ejercítate 2015 se observó que el número de beneficiarios para la provincia de Pichincha es de 6000 personas, sin embargo para el mes de septiembre del 2015 se obtuvo un total de 5483 personas lo que representa el 91,38% de la meta establecida según el informe técnico del coordinador “Ecuador Ejercítate 2015” entregado por FEDENALIGAS, con este valor se determina que la meta no se cumplió en su totalidad para el mes de septiembre. Pero en la investigación publicitaria realizada se encontró que el 70% de los ciudadanos no participan en el proyecto por diversas razones como: desconocimiento de horarios y lugares donde se imparten las clases de  bailoterapia, falta de información, no llama la atención del público y por la inexistencia del </a:t>
          </a:r>
          <a:r>
            <a:rPr lang="es-ES" sz="1000" kern="1200" dirty="0" smtClean="0">
              <a:solidFill>
                <a:schemeClr val="tx1"/>
              </a:solidFill>
            </a:rPr>
            <a:t>proyecto en el sector que reside. Es así que se puede concluir que la eficiencia del proyecto ministerial es alta, pero la eficiencia comunicacional del proyecto “Ecuador Ejercítate 2015” es baja.</a:t>
          </a:r>
          <a:endParaRPr lang="en-US" sz="1000" kern="1200" dirty="0">
            <a:solidFill>
              <a:schemeClr val="tx1"/>
            </a:solidFill>
          </a:endParaRPr>
        </a:p>
      </dsp:txBody>
      <dsp:txXfrm rot="10800000">
        <a:off x="0" y="2358437"/>
        <a:ext cx="6192687" cy="1546808"/>
      </dsp:txXfrm>
    </dsp:sp>
    <dsp:sp modelId="{F2F114EE-C654-4569-A04B-AB0DAD25A068}">
      <dsp:nvSpPr>
        <dsp:cNvPr id="0" name=""/>
        <dsp:cNvSpPr/>
      </dsp:nvSpPr>
      <dsp:spPr>
        <a:xfrm rot="10800000">
          <a:off x="0" y="1107"/>
          <a:ext cx="6192687" cy="2380547"/>
        </a:xfrm>
        <a:prstGeom prst="upArrowCallout">
          <a:avLst/>
        </a:prstGeom>
        <a:gradFill rotWithShape="0">
          <a:gsLst>
            <a:gs pos="0">
              <a:schemeClr val="accent5">
                <a:hueOff val="-3039673"/>
                <a:satOff val="3213"/>
                <a:lumOff val="-589"/>
                <a:alphaOff val="0"/>
                <a:shade val="70000"/>
                <a:satMod val="150000"/>
              </a:schemeClr>
            </a:gs>
            <a:gs pos="34000">
              <a:schemeClr val="accent5">
                <a:hueOff val="-3039673"/>
                <a:satOff val="3213"/>
                <a:lumOff val="-589"/>
                <a:alphaOff val="0"/>
                <a:shade val="70000"/>
                <a:satMod val="140000"/>
              </a:schemeClr>
            </a:gs>
            <a:gs pos="70000">
              <a:schemeClr val="accent5">
                <a:hueOff val="-3039673"/>
                <a:satOff val="3213"/>
                <a:lumOff val="-589"/>
                <a:alphaOff val="0"/>
                <a:tint val="100000"/>
                <a:shade val="90000"/>
                <a:satMod val="140000"/>
              </a:schemeClr>
            </a:gs>
            <a:gs pos="100000">
              <a:schemeClr val="accent5">
                <a:hueOff val="-3039673"/>
                <a:satOff val="3213"/>
                <a:lumOff val="-58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No se puede determinar que la campaña comunicacional del proyecto Ecuador Ejercítate 2015 fue un éxito, puesto que en la investigación publicitaria se obtuvo como resultado que el  59% de encuestados si tienen conocimientos y si han escuchado sobre proyecto y  el  41% no  conoce del  proyecto, estos resultados son casi similares por lo que no se puede afirmar que existe un alto nivel de impacto en la audiencia.</a:t>
          </a:r>
          <a:endParaRPr lang="en-US" sz="1000" kern="1200" dirty="0">
            <a:solidFill>
              <a:schemeClr val="tx1"/>
            </a:solidFill>
          </a:endParaRPr>
        </a:p>
      </dsp:txBody>
      <dsp:txXfrm rot="10800000">
        <a:off x="0" y="1107"/>
        <a:ext cx="6192687" cy="154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D21C-EE4B-43A2-A376-22AB894103DE}">
      <dsp:nvSpPr>
        <dsp:cNvPr id="0" name=""/>
        <dsp:cNvSpPr/>
      </dsp:nvSpPr>
      <dsp:spPr>
        <a:xfrm>
          <a:off x="0" y="4607359"/>
          <a:ext cx="6048671" cy="1512238"/>
        </a:xfrm>
        <a:prstGeom prst="rect">
          <a:avLst/>
        </a:prstGeom>
        <a:solidFill>
          <a:schemeClr val="accent3">
            <a:lumMod val="75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El presupuesto asignado para el año 2015 no cubre los costos reales de las </a:t>
          </a:r>
          <a:r>
            <a:rPr lang="es-EC" sz="1100" kern="1200" dirty="0" err="1" smtClean="0">
              <a:solidFill>
                <a:schemeClr val="tx1"/>
              </a:solidFill>
            </a:rPr>
            <a:t>gigantografias</a:t>
          </a:r>
          <a:r>
            <a:rPr lang="es-ES" sz="1100" kern="1200" dirty="0" smtClean="0">
              <a:solidFill>
                <a:schemeClr val="tx1"/>
              </a:solidFill>
            </a:rPr>
            <a:t> ya que el instructivo determina un valor unitario de 50 dólares y un valor total de 1600 dólares, pero en la cotización realizada se determinó que el costo unitario asignado para su realización no cubre el costo,  ya que el valor de una </a:t>
          </a:r>
          <a:r>
            <a:rPr lang="es-ES" sz="1100" kern="1200" dirty="0" err="1" smtClean="0">
              <a:solidFill>
                <a:schemeClr val="tx1"/>
              </a:solidFill>
            </a:rPr>
            <a:t>gigantografia</a:t>
          </a:r>
          <a:r>
            <a:rPr lang="es-ES" sz="1100" kern="1200" dirty="0" smtClean="0">
              <a:solidFill>
                <a:schemeClr val="tx1"/>
              </a:solidFill>
            </a:rPr>
            <a:t> es de 100 dólares, este valor es estimado debido a que en el instructivo no se detalla las medidas exactas de la </a:t>
          </a:r>
          <a:r>
            <a:rPr lang="es-ES" sz="1100" kern="1200" dirty="0" err="1" smtClean="0">
              <a:solidFill>
                <a:schemeClr val="tx1"/>
              </a:solidFill>
            </a:rPr>
            <a:t>gigantografia</a:t>
          </a:r>
          <a:r>
            <a:rPr lang="es-ES" sz="1100" kern="1200" dirty="0" smtClean="0">
              <a:solidFill>
                <a:schemeClr val="tx1"/>
              </a:solidFill>
            </a:rPr>
            <a:t>. Cabe mencionar que el instructivo indica que las </a:t>
          </a:r>
          <a:r>
            <a:rPr lang="es-ES" sz="1100" kern="1200" dirty="0" err="1" smtClean="0">
              <a:solidFill>
                <a:schemeClr val="tx1"/>
              </a:solidFill>
            </a:rPr>
            <a:t>gigantografias</a:t>
          </a:r>
          <a:r>
            <a:rPr lang="es-ES" sz="1100" kern="1200" dirty="0" smtClean="0">
              <a:solidFill>
                <a:schemeClr val="tx1"/>
              </a:solidFill>
            </a:rPr>
            <a:t> se colocaran en cada punto de activación a nivel nacional, la provincia de Pichincha cuenta con 100 puntos de activación y el presupuesto solo cubre 32 </a:t>
          </a:r>
          <a:r>
            <a:rPr lang="es-ES" sz="1100" kern="1200" dirty="0" err="1" smtClean="0">
              <a:solidFill>
                <a:schemeClr val="tx1"/>
              </a:solidFill>
            </a:rPr>
            <a:t>gigantografias</a:t>
          </a:r>
          <a:r>
            <a:rPr lang="es-ES" sz="1100" kern="1200" dirty="0" smtClean="0">
              <a:solidFill>
                <a:schemeClr val="tx1"/>
              </a:solidFill>
            </a:rPr>
            <a:t> de acuerdo  al  valor total  y  unitario. </a:t>
          </a:r>
          <a:endParaRPr lang="en-US" sz="1100" kern="1200" dirty="0">
            <a:solidFill>
              <a:schemeClr val="tx1"/>
            </a:solidFill>
          </a:endParaRPr>
        </a:p>
      </dsp:txBody>
      <dsp:txXfrm>
        <a:off x="0" y="4607359"/>
        <a:ext cx="6048671" cy="1512238"/>
      </dsp:txXfrm>
    </dsp:sp>
    <dsp:sp modelId="{7FCCA899-80B7-4ACA-9D2F-62092D20485B}">
      <dsp:nvSpPr>
        <dsp:cNvPr id="0" name=""/>
        <dsp:cNvSpPr/>
      </dsp:nvSpPr>
      <dsp:spPr>
        <a:xfrm rot="10800000">
          <a:off x="0" y="2304220"/>
          <a:ext cx="6048671" cy="2325822"/>
        </a:xfrm>
        <a:prstGeom prst="upArrowCallout">
          <a:avLst/>
        </a:prstGeom>
        <a:solidFill>
          <a:schemeClr val="accent1">
            <a:lumMod val="75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Se puede concluir que el presupuesto asignado para el año 2015 no cubre los costos reales del </a:t>
          </a:r>
          <a:r>
            <a:rPr lang="es-EC" sz="1100" kern="1200" dirty="0" err="1" smtClean="0">
              <a:solidFill>
                <a:schemeClr val="tx1"/>
              </a:solidFill>
            </a:rPr>
            <a:t>pautaje</a:t>
          </a:r>
          <a:r>
            <a:rPr lang="es-EC" sz="1100" kern="1200" dirty="0" smtClean="0">
              <a:solidFill>
                <a:schemeClr val="tx1"/>
              </a:solidFill>
            </a:rPr>
            <a:t> en una emisora radial, ya que </a:t>
          </a:r>
          <a:r>
            <a:rPr lang="es-ES" sz="1100" kern="1200" dirty="0" smtClean="0">
              <a:solidFill>
                <a:schemeClr val="tx1"/>
              </a:solidFill>
            </a:rPr>
            <a:t>el instructivo indica que se realizarán 50 cuñas radiales con un costo de $10 para cada una dando un total de 500 dólares</a:t>
          </a:r>
          <a:r>
            <a:rPr lang="es-EC" sz="1100" kern="1200" dirty="0" smtClean="0">
              <a:solidFill>
                <a:schemeClr val="tx1"/>
              </a:solidFill>
            </a:rPr>
            <a:t>, pero en la cotización realizada se obtuvo que en la </a:t>
          </a:r>
          <a:r>
            <a:rPr lang="es-ES" sz="1100" kern="1200" dirty="0" smtClean="0">
              <a:solidFill>
                <a:schemeClr val="tx1"/>
              </a:solidFill>
            </a:rPr>
            <a:t>radio  </a:t>
          </a:r>
          <a:r>
            <a:rPr lang="es-ES" sz="1100" kern="1200" dirty="0" err="1" smtClean="0">
              <a:solidFill>
                <a:schemeClr val="tx1"/>
              </a:solidFill>
            </a:rPr>
            <a:t>Ecuashyri</a:t>
          </a:r>
          <a:r>
            <a:rPr lang="es-ES" sz="1100" kern="1200" dirty="0" smtClean="0">
              <a:solidFill>
                <a:schemeClr val="tx1"/>
              </a:solidFill>
            </a:rPr>
            <a:t> el </a:t>
          </a:r>
          <a:r>
            <a:rPr lang="es-ES" sz="1100" kern="1200" dirty="0" err="1" smtClean="0">
              <a:solidFill>
                <a:schemeClr val="tx1"/>
              </a:solidFill>
            </a:rPr>
            <a:t>pautaje</a:t>
          </a:r>
          <a:r>
            <a:rPr lang="es-ES" sz="1100" kern="1200" dirty="0" smtClean="0">
              <a:solidFill>
                <a:schemeClr val="tx1"/>
              </a:solidFill>
            </a:rPr>
            <a:t> tiene un costo de $26,77 incluido el IVA, y las 50 cuñas radiales tienen un total de 1.338,5 dólares. </a:t>
          </a:r>
          <a:endParaRPr lang="en-US" sz="1100" kern="1200" dirty="0">
            <a:solidFill>
              <a:schemeClr val="tx1"/>
            </a:solidFill>
          </a:endParaRPr>
        </a:p>
      </dsp:txBody>
      <dsp:txXfrm rot="10800000">
        <a:off x="0" y="2304220"/>
        <a:ext cx="6048671" cy="1511249"/>
      </dsp:txXfrm>
    </dsp:sp>
    <dsp:sp modelId="{425D36AC-9ABD-4A32-A883-52F079D1014C}">
      <dsp:nvSpPr>
        <dsp:cNvPr id="0" name=""/>
        <dsp:cNvSpPr/>
      </dsp:nvSpPr>
      <dsp:spPr>
        <a:xfrm rot="10800000">
          <a:off x="0" y="1081"/>
          <a:ext cx="6048671" cy="2325822"/>
        </a:xfrm>
        <a:prstGeom prst="upArrowCallout">
          <a:avLst/>
        </a:prstGeom>
        <a:solidFill>
          <a:schemeClr val="accent6">
            <a:lumMod val="75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La única publicidad que se realizó para el lanzamiento del proyecto fue: proveer a cada instructor de hojas volantes y  una </a:t>
          </a:r>
          <a:r>
            <a:rPr lang="es-EC" sz="1100" kern="1200" dirty="0" err="1" smtClean="0">
              <a:solidFill>
                <a:schemeClr val="tx1"/>
              </a:solidFill>
            </a:rPr>
            <a:t>gigantografia</a:t>
          </a:r>
          <a:r>
            <a:rPr lang="es-EC" sz="1100" kern="1200" dirty="0" smtClean="0">
              <a:solidFill>
                <a:schemeClr val="tx1"/>
              </a:solidFill>
            </a:rPr>
            <a:t> en cada punto de activación para invitar a la ciudadanía a participar en el proyecto ministerial, pese a esto se pudo evidenciar que  varios de los puntos no cuentan con este material publicitario.</a:t>
          </a:r>
          <a:endParaRPr lang="en-US" sz="1100" kern="1200" dirty="0">
            <a:solidFill>
              <a:schemeClr val="tx1"/>
            </a:solidFill>
          </a:endParaRPr>
        </a:p>
      </dsp:txBody>
      <dsp:txXfrm rot="10800000">
        <a:off x="0" y="1081"/>
        <a:ext cx="6048671" cy="1511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91B25-ED0B-43E7-AB18-2C90A341DC78}">
      <dsp:nvSpPr>
        <dsp:cNvPr id="0" name=""/>
        <dsp:cNvSpPr/>
      </dsp:nvSpPr>
      <dsp:spPr>
        <a:xfrm rot="10800000">
          <a:off x="1528209" y="2953"/>
          <a:ext cx="5075843" cy="998829"/>
        </a:xfrm>
        <a:prstGeom prst="homePlate">
          <a:avLst/>
        </a:prstGeom>
        <a:solidFill>
          <a:schemeClr val="accent4">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456"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Realizar un estudio estadístico que demuestre el cumplimiento de los objetivos del proyecto ministerial.</a:t>
          </a:r>
          <a:endParaRPr lang="en-US" sz="1600" kern="1200" dirty="0">
            <a:solidFill>
              <a:schemeClr val="tx1"/>
            </a:solidFill>
          </a:endParaRPr>
        </a:p>
      </dsp:txBody>
      <dsp:txXfrm rot="10800000">
        <a:off x="1777916" y="2953"/>
        <a:ext cx="4826136" cy="998829"/>
      </dsp:txXfrm>
    </dsp:sp>
    <dsp:sp modelId="{6A1F958C-3140-4888-9160-B8191F651AEB}">
      <dsp:nvSpPr>
        <dsp:cNvPr id="0" name=""/>
        <dsp:cNvSpPr/>
      </dsp:nvSpPr>
      <dsp:spPr>
        <a:xfrm>
          <a:off x="1028794" y="2953"/>
          <a:ext cx="998829" cy="998829"/>
        </a:xfrm>
        <a:prstGeom prst="ellipse">
          <a:avLst/>
        </a:prstGeom>
        <a:blipFill rotWithShape="1">
          <a:blip xmlns:r="http://schemas.openxmlformats.org/officeDocument/2006/relationships" r:embed="rId1"/>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2F0165-3EB3-40AC-8297-7537159CCBBD}">
      <dsp:nvSpPr>
        <dsp:cNvPr id="0" name=""/>
        <dsp:cNvSpPr/>
      </dsp:nvSpPr>
      <dsp:spPr>
        <a:xfrm rot="10800000">
          <a:off x="1528209" y="1299941"/>
          <a:ext cx="5075843" cy="998829"/>
        </a:xfrm>
        <a:prstGeom prst="homePlate">
          <a:avLst/>
        </a:prstGeom>
        <a:solidFill>
          <a:schemeClr val="accent1">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456"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Renovar las estrategias de comunicación para atraer y motivar a que participen niños, jóvenes y adultos en el proyecto.</a:t>
          </a:r>
          <a:endParaRPr lang="en-US" sz="1600" kern="1200" dirty="0">
            <a:solidFill>
              <a:schemeClr val="tx1"/>
            </a:solidFill>
          </a:endParaRPr>
        </a:p>
      </dsp:txBody>
      <dsp:txXfrm rot="10800000">
        <a:off x="1777916" y="1299941"/>
        <a:ext cx="4826136" cy="998829"/>
      </dsp:txXfrm>
    </dsp:sp>
    <dsp:sp modelId="{C9A5F705-DF6D-4213-8118-494CBAE7E743}">
      <dsp:nvSpPr>
        <dsp:cNvPr id="0" name=""/>
        <dsp:cNvSpPr/>
      </dsp:nvSpPr>
      <dsp:spPr>
        <a:xfrm>
          <a:off x="1028794" y="1299941"/>
          <a:ext cx="998829" cy="998829"/>
        </a:xfrm>
        <a:prstGeom prst="ellipse">
          <a:avLst/>
        </a:prstGeom>
        <a:blipFill rotWithShape="1">
          <a:blip xmlns:r="http://schemas.openxmlformats.org/officeDocument/2006/relationships" r:embed="rId2"/>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43D56FD-F187-49EF-B481-3A85656DA770}">
      <dsp:nvSpPr>
        <dsp:cNvPr id="0" name=""/>
        <dsp:cNvSpPr/>
      </dsp:nvSpPr>
      <dsp:spPr>
        <a:xfrm rot="10800000">
          <a:off x="1528209" y="2596929"/>
          <a:ext cx="5075843" cy="998829"/>
        </a:xfrm>
        <a:prstGeom prst="homePlate">
          <a:avLst/>
        </a:prstGeom>
        <a:gradFill rotWithShape="0">
          <a:gsLst>
            <a:gs pos="0">
              <a:schemeClr val="accent3">
                <a:hueOff val="8797670"/>
                <a:satOff val="-20044"/>
                <a:lumOff val="8040"/>
                <a:alphaOff val="0"/>
                <a:shade val="70000"/>
                <a:satMod val="150000"/>
              </a:schemeClr>
            </a:gs>
            <a:gs pos="34000">
              <a:schemeClr val="accent3">
                <a:hueOff val="8797670"/>
                <a:satOff val="-20044"/>
                <a:lumOff val="8040"/>
                <a:alphaOff val="0"/>
                <a:shade val="70000"/>
                <a:satMod val="140000"/>
              </a:schemeClr>
            </a:gs>
            <a:gs pos="70000">
              <a:schemeClr val="accent3">
                <a:hueOff val="8797670"/>
                <a:satOff val="-20044"/>
                <a:lumOff val="8040"/>
                <a:alphaOff val="0"/>
                <a:tint val="100000"/>
                <a:shade val="90000"/>
                <a:satMod val="140000"/>
              </a:schemeClr>
            </a:gs>
            <a:gs pos="100000">
              <a:schemeClr val="accent3">
                <a:hueOff val="8797670"/>
                <a:satOff val="-20044"/>
                <a:lumOff val="804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456"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Se recomienda que todos los Ministerios encargados del proyecto Ecuador Ejercítate tengan un amplio conocimiento del mismo y puedan solventar las dudas de la ciudadanía.</a:t>
          </a:r>
          <a:endParaRPr lang="en-US" sz="1600" kern="1200" dirty="0">
            <a:solidFill>
              <a:schemeClr val="tx1"/>
            </a:solidFill>
          </a:endParaRPr>
        </a:p>
      </dsp:txBody>
      <dsp:txXfrm rot="10800000">
        <a:off x="1777916" y="2596929"/>
        <a:ext cx="4826136" cy="998829"/>
      </dsp:txXfrm>
    </dsp:sp>
    <dsp:sp modelId="{0068339E-0621-403C-81F4-B868AA829B0F}">
      <dsp:nvSpPr>
        <dsp:cNvPr id="0" name=""/>
        <dsp:cNvSpPr/>
      </dsp:nvSpPr>
      <dsp:spPr>
        <a:xfrm>
          <a:off x="1028794" y="2596929"/>
          <a:ext cx="998829" cy="998829"/>
        </a:xfrm>
        <a:prstGeom prst="ellipse">
          <a:avLst/>
        </a:prstGeom>
        <a:blipFill rotWithShape="1">
          <a:blip xmlns:r="http://schemas.openxmlformats.org/officeDocument/2006/relationships" r:embed="rId3"/>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812FF2A-C7C7-4EFA-9310-AB5A89FD3DC2}">
      <dsp:nvSpPr>
        <dsp:cNvPr id="0" name=""/>
        <dsp:cNvSpPr/>
      </dsp:nvSpPr>
      <dsp:spPr>
        <a:xfrm rot="10800000">
          <a:off x="1528209" y="3893916"/>
          <a:ext cx="5075843" cy="998829"/>
        </a:xfrm>
        <a:prstGeom prst="homePlate">
          <a:avLst/>
        </a:prstGeom>
        <a:solidFill>
          <a:schemeClr val="accent5">
            <a:lumMod val="60000"/>
            <a:lumOff val="40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456"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Realizar un presupuesto real por parte del Ministerio del Deporte para cubrir la campaña comunicacional.</a:t>
          </a:r>
          <a:endParaRPr lang="en-US" sz="1600" kern="1200" dirty="0">
            <a:solidFill>
              <a:schemeClr val="tx1"/>
            </a:solidFill>
          </a:endParaRPr>
        </a:p>
      </dsp:txBody>
      <dsp:txXfrm rot="10800000">
        <a:off x="1777916" y="3893916"/>
        <a:ext cx="4826136" cy="998829"/>
      </dsp:txXfrm>
    </dsp:sp>
    <dsp:sp modelId="{68774C84-36F8-471C-B90A-B797EF2E337D}">
      <dsp:nvSpPr>
        <dsp:cNvPr id="0" name=""/>
        <dsp:cNvSpPr/>
      </dsp:nvSpPr>
      <dsp:spPr>
        <a:xfrm>
          <a:off x="1028794" y="3893916"/>
          <a:ext cx="998829" cy="998829"/>
        </a:xfrm>
        <a:prstGeom prst="ellipse">
          <a:avLst/>
        </a:prstGeom>
        <a:blipFill rotWithShape="1">
          <a:blip xmlns:r="http://schemas.openxmlformats.org/officeDocument/2006/relationships" r:embed="rId4"/>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3E35F5A-26A9-4F72-9D42-9375B770A55B}">
      <dsp:nvSpPr>
        <dsp:cNvPr id="0" name=""/>
        <dsp:cNvSpPr/>
      </dsp:nvSpPr>
      <dsp:spPr>
        <a:xfrm rot="10800000">
          <a:off x="1528209" y="5190904"/>
          <a:ext cx="5075843" cy="998829"/>
        </a:xfrm>
        <a:prstGeom prst="homePlate">
          <a:avLst/>
        </a:prstGeom>
        <a:solidFill>
          <a:schemeClr val="bg2">
            <a:lumMod val="50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456"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Validar la información entregada por el ente ejecutor al Ministerio del Deporte, puesto, que en el presente proyecto de investigación se encontró contradicciones en la información.</a:t>
          </a:r>
          <a:endParaRPr lang="en-US" sz="1600" kern="1200" dirty="0">
            <a:solidFill>
              <a:schemeClr val="tx1"/>
            </a:solidFill>
          </a:endParaRPr>
        </a:p>
      </dsp:txBody>
      <dsp:txXfrm rot="10800000">
        <a:off x="1777916" y="5190904"/>
        <a:ext cx="4826136" cy="998829"/>
      </dsp:txXfrm>
    </dsp:sp>
    <dsp:sp modelId="{40E305B3-6A44-4AB1-AE41-8C1E71159F7B}">
      <dsp:nvSpPr>
        <dsp:cNvPr id="0" name=""/>
        <dsp:cNvSpPr/>
      </dsp:nvSpPr>
      <dsp:spPr>
        <a:xfrm>
          <a:off x="1028794" y="5190904"/>
          <a:ext cx="998829" cy="998829"/>
        </a:xfrm>
        <a:prstGeom prst="ellipse">
          <a:avLst/>
        </a:prstGeom>
        <a:blipFill rotWithShape="1">
          <a:blip xmlns:r="http://schemas.openxmlformats.org/officeDocument/2006/relationships" r:embed="rId5"/>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A93D9-DA81-4B4E-BE1C-B228A2296F2D}" type="datetimeFigureOut">
              <a:rPr lang="en-US" smtClean="0"/>
              <a:t>12/4/2015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3316A-12BE-407F-BD0E-FCAB547DEEF8}" type="slidenum">
              <a:rPr lang="en-US" smtClean="0"/>
              <a:t>‹Nº›</a:t>
            </a:fld>
            <a:endParaRPr lang="en-US"/>
          </a:p>
        </p:txBody>
      </p:sp>
    </p:spTree>
    <p:extLst>
      <p:ext uri="{BB962C8B-B14F-4D97-AF65-F5344CB8AC3E}">
        <p14:creationId xmlns:p14="http://schemas.microsoft.com/office/powerpoint/2010/main" val="66715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F623316A-12BE-407F-BD0E-FCAB547DEEF8}" type="slidenum">
              <a:rPr lang="en-US" smtClean="0"/>
              <a:t>2</a:t>
            </a:fld>
            <a:endParaRPr lang="en-US"/>
          </a:p>
        </p:txBody>
      </p:sp>
    </p:spTree>
    <p:extLst>
      <p:ext uri="{BB962C8B-B14F-4D97-AF65-F5344CB8AC3E}">
        <p14:creationId xmlns:p14="http://schemas.microsoft.com/office/powerpoint/2010/main" val="180846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160E6E-C4E5-44C1-AB82-257324BF9FA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813A8-6E7F-4DE4-BEFE-634EB9365FC7}" type="slidenum">
              <a:rPr lang="en-US" smtClean="0"/>
              <a:t>‹Nº›</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F160E6E-C4E5-44C1-AB82-257324BF9FA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F160E6E-C4E5-44C1-AB82-257324BF9FA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F160E6E-C4E5-44C1-AB82-257324BF9FA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160E6E-C4E5-44C1-AB82-257324BF9FA5}"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813A8-6E7F-4DE4-BEFE-634EB9365FC7}" type="slidenum">
              <a:rPr lang="en-US" smtClean="0"/>
              <a:t>‹Nº›</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F160E6E-C4E5-44C1-AB82-257324BF9FA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F160E6E-C4E5-44C1-AB82-257324BF9FA5}" type="datetimeFigureOut">
              <a:rPr lang="en-US" smtClean="0"/>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813A8-6E7F-4DE4-BEFE-634EB9365FC7}" type="slidenum">
              <a:rPr lang="en-US" smtClean="0"/>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F160E6E-C4E5-44C1-AB82-257324BF9FA5}" type="datetimeFigureOut">
              <a:rPr lang="en-US" smtClean="0"/>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60E6E-C4E5-44C1-AB82-257324BF9FA5}"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160E6E-C4E5-44C1-AB82-257324BF9FA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813A8-6E7F-4DE4-BEFE-634EB9365FC7}" type="slidenum">
              <a:rPr lang="en-US" smtClean="0"/>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160E6E-C4E5-44C1-AB82-257324BF9FA5}"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813A8-6E7F-4DE4-BEFE-634EB9365FC7}"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F160E6E-C4E5-44C1-AB82-257324BF9FA5}" type="datetimeFigureOut">
              <a:rPr lang="en-US" smtClean="0"/>
              <a:t>12/4/2015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42813A8-6E7F-4DE4-BEFE-634EB9365FC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jpeg"/><Relationship Id="rId4" Type="http://schemas.openxmlformats.org/officeDocument/2006/relationships/diagramQuickStyle" Target="../diagrams/quickStyle4.xm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2006096" y="487419"/>
            <a:ext cx="5255806" cy="135740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547664" y="1988840"/>
            <a:ext cx="6434318" cy="276999"/>
          </a:xfrm>
          <a:prstGeom prst="rect">
            <a:avLst/>
          </a:prstGeom>
        </p:spPr>
        <p:txBody>
          <a:bodyPr wrap="square">
            <a:spAutoFit/>
          </a:bodyPr>
          <a:lstStyle/>
          <a:p>
            <a:r>
              <a:rPr lang="es-EC" sz="1200" dirty="0"/>
              <a:t>DEPARTAMENTO DE CIENCIAS </a:t>
            </a:r>
            <a:r>
              <a:rPr lang="es-EC" sz="1200" dirty="0" smtClean="0"/>
              <a:t>ECONÓMICAS, ADMINSITRATIVAS </a:t>
            </a:r>
            <a:r>
              <a:rPr lang="es-EC" sz="1200" dirty="0"/>
              <a:t>Y DE COMERCIO</a:t>
            </a:r>
            <a:endParaRPr lang="en-US" sz="1200" dirty="0"/>
          </a:p>
        </p:txBody>
      </p:sp>
      <p:sp>
        <p:nvSpPr>
          <p:cNvPr id="6" name="5 Rectángulo"/>
          <p:cNvSpPr/>
          <p:nvPr/>
        </p:nvSpPr>
        <p:spPr>
          <a:xfrm>
            <a:off x="676941" y="2492896"/>
            <a:ext cx="7848872" cy="923330"/>
          </a:xfrm>
          <a:prstGeom prst="rect">
            <a:avLst/>
          </a:prstGeom>
        </p:spPr>
        <p:txBody>
          <a:bodyPr wrap="square">
            <a:spAutoFit/>
          </a:bodyPr>
          <a:lstStyle/>
          <a:p>
            <a:pPr algn="ctr"/>
            <a:r>
              <a:rPr lang="es-EC" b="1" dirty="0"/>
              <a:t>Estudio de la eficiencia e impacto comunicacional que tiene el ¨Proyecto Ecuador Ejercítate ¨ en el año 2015, el cual busca erradicar el sedentarismo en la provincia de </a:t>
            </a:r>
            <a:r>
              <a:rPr lang="es-EC" b="1" dirty="0" smtClean="0"/>
              <a:t>Pichincha.</a:t>
            </a:r>
            <a:endParaRPr lang="en-US" dirty="0"/>
          </a:p>
        </p:txBody>
      </p:sp>
      <p:sp>
        <p:nvSpPr>
          <p:cNvPr id="7" name="6 Rectángulo"/>
          <p:cNvSpPr/>
          <p:nvPr/>
        </p:nvSpPr>
        <p:spPr>
          <a:xfrm>
            <a:off x="2478823" y="3717032"/>
            <a:ext cx="4572000" cy="2031325"/>
          </a:xfrm>
          <a:prstGeom prst="rect">
            <a:avLst/>
          </a:prstGeom>
        </p:spPr>
        <p:txBody>
          <a:bodyPr>
            <a:spAutoFit/>
          </a:bodyPr>
          <a:lstStyle/>
          <a:p>
            <a:r>
              <a:rPr lang="es-EC" dirty="0"/>
              <a:t>AUTORAS</a:t>
            </a:r>
            <a:r>
              <a:rPr lang="es-EC" dirty="0" smtClean="0"/>
              <a:t>:</a:t>
            </a:r>
          </a:p>
          <a:p>
            <a:endParaRPr lang="en-US" dirty="0"/>
          </a:p>
          <a:p>
            <a:pPr marL="285750" indent="-285750">
              <a:buFont typeface="Arial" pitchFamily="34" charset="0"/>
              <a:buChar char="•"/>
            </a:pPr>
            <a:r>
              <a:rPr lang="es-EC" dirty="0" smtClean="0"/>
              <a:t>Betsy </a:t>
            </a:r>
            <a:r>
              <a:rPr lang="es-EC" dirty="0"/>
              <a:t>Andrea Guanocunga Haro</a:t>
            </a:r>
            <a:endParaRPr lang="en-US" dirty="0"/>
          </a:p>
          <a:p>
            <a:pPr marL="285750" indent="-285750">
              <a:buFont typeface="Arial" pitchFamily="34" charset="0"/>
              <a:buChar char="•"/>
            </a:pPr>
            <a:r>
              <a:rPr lang="es-EC" dirty="0"/>
              <a:t>Priscila Del Rocío Vizcaíno </a:t>
            </a:r>
            <a:r>
              <a:rPr lang="es-EC" dirty="0" smtClean="0"/>
              <a:t>Pino</a:t>
            </a:r>
            <a:br>
              <a:rPr lang="es-EC" dirty="0" smtClean="0"/>
            </a:br>
            <a:r>
              <a:rPr lang="es-EC" dirty="0" smtClean="0"/>
              <a:t/>
            </a:r>
            <a:br>
              <a:rPr lang="es-EC" dirty="0" smtClean="0"/>
            </a:br>
            <a:r>
              <a:rPr lang="es-EC" dirty="0" smtClean="0"/>
              <a:t>TUTORA: </a:t>
            </a:r>
          </a:p>
          <a:p>
            <a:r>
              <a:rPr lang="es-EC" dirty="0" smtClean="0"/>
              <a:t>Dra. Inés Bernal</a:t>
            </a:r>
            <a:endParaRPr lang="en-US" dirty="0"/>
          </a:p>
        </p:txBody>
      </p:sp>
      <p:sp>
        <p:nvSpPr>
          <p:cNvPr id="8" name="7 Rectángulo"/>
          <p:cNvSpPr/>
          <p:nvPr/>
        </p:nvSpPr>
        <p:spPr>
          <a:xfrm>
            <a:off x="3851920" y="6014359"/>
            <a:ext cx="1172116" cy="369332"/>
          </a:xfrm>
          <a:prstGeom prst="rect">
            <a:avLst/>
          </a:prstGeom>
        </p:spPr>
        <p:txBody>
          <a:bodyPr wrap="none">
            <a:spAutoFit/>
          </a:bodyPr>
          <a:lstStyle/>
          <a:p>
            <a:r>
              <a:rPr lang="es-EC" dirty="0"/>
              <a:t>Año 2015</a:t>
            </a:r>
            <a:endParaRPr lang="en-US" dirty="0"/>
          </a:p>
        </p:txBody>
      </p:sp>
      <p:pic>
        <p:nvPicPr>
          <p:cNvPr id="9" name="Picture 10" descr="https://scontent-mia1-1.xx.fbcdn.net/hphotos-xpf1/v/t1.0-9/1510455_774943612625130_5480059073451551568_n.jpg?oh=26c41ba4ddf4d154fed8945b31edfae1&amp;oe=56F7FE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700235"/>
            <a:ext cx="2548952" cy="1901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36766"/>
            <a:ext cx="3178696" cy="663352"/>
          </a:xfrm>
        </p:spPr>
        <p:txBody>
          <a:bodyPr>
            <a:normAutofit/>
          </a:bodyPr>
          <a:lstStyle/>
          <a:p>
            <a:r>
              <a:rPr lang="es-EC" sz="2400" b="1" u="sng" dirty="0"/>
              <a:t>Tamaño de la </a:t>
            </a:r>
            <a:r>
              <a:rPr lang="es-EC" sz="2400" b="1" u="sng" dirty="0" smtClean="0"/>
              <a:t>muestra</a:t>
            </a:r>
            <a:endParaRPr lang="en-US" sz="2400" u="sng" dirty="0"/>
          </a:p>
        </p:txBody>
      </p:sp>
      <p:sp>
        <p:nvSpPr>
          <p:cNvPr id="4" name="3 Rectángulo"/>
          <p:cNvSpPr/>
          <p:nvPr/>
        </p:nvSpPr>
        <p:spPr>
          <a:xfrm>
            <a:off x="899592" y="1809628"/>
            <a:ext cx="1749197" cy="369332"/>
          </a:xfrm>
          <a:prstGeom prst="rect">
            <a:avLst/>
          </a:prstGeom>
          <a:solidFill>
            <a:schemeClr val="accent5">
              <a:lumMod val="60000"/>
              <a:lumOff val="40000"/>
            </a:schemeClr>
          </a:solidFill>
          <a:ln>
            <a:solidFill>
              <a:schemeClr val="tx1"/>
            </a:solidFill>
            <a:prstDash val="dash"/>
          </a:ln>
        </p:spPr>
        <p:txBody>
          <a:bodyPr wrap="none">
            <a:spAutoFit/>
          </a:bodyPr>
          <a:lstStyle/>
          <a:p>
            <a:r>
              <a:rPr lang="es-EC" dirty="0"/>
              <a:t>P</a:t>
            </a:r>
            <a:r>
              <a:rPr lang="es-EC" dirty="0" smtClean="0"/>
              <a:t>oblación </a:t>
            </a:r>
            <a:r>
              <a:rPr lang="es-EC" dirty="0"/>
              <a:t>finita</a:t>
            </a:r>
            <a:endParaRPr lang="en-US" dirty="0"/>
          </a:p>
        </p:txBody>
      </p:sp>
      <p:pic>
        <p:nvPicPr>
          <p:cNvPr id="5" name="4 Imagen" descr="http://3.bp.blogspot.com/_umqFJ3SjyPQ/TEYeQ07XUuI/AAAAAAAAAJw/KSy8RN96kBs/s1600/Pob+fin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721941"/>
            <a:ext cx="2229651" cy="544706"/>
          </a:xfrm>
          <a:prstGeom prst="rect">
            <a:avLst/>
          </a:prstGeom>
          <a:ln>
            <a:noFill/>
          </a:ln>
          <a:effectLst>
            <a:outerShdw blurRad="292100" dist="139700" dir="2700000" algn="tl" rotWithShape="0">
              <a:srgbClr val="333333">
                <a:alpha val="65000"/>
              </a:srgbClr>
            </a:outerShdw>
          </a:effectLst>
        </p:spPr>
      </p:pic>
      <p:graphicFrame>
        <p:nvGraphicFramePr>
          <p:cNvPr id="6" name="5 Tabla"/>
          <p:cNvGraphicFramePr>
            <a:graphicFrameLocks noGrp="1"/>
          </p:cNvGraphicFramePr>
          <p:nvPr>
            <p:extLst>
              <p:ext uri="{D42A27DB-BD31-4B8C-83A1-F6EECF244321}">
                <p14:modId xmlns:p14="http://schemas.microsoft.com/office/powerpoint/2010/main" val="506072712"/>
              </p:ext>
            </p:extLst>
          </p:nvPr>
        </p:nvGraphicFramePr>
        <p:xfrm>
          <a:off x="3761723" y="2996952"/>
          <a:ext cx="4558665" cy="2698750"/>
        </p:xfrm>
        <a:graphic>
          <a:graphicData uri="http://schemas.openxmlformats.org/drawingml/2006/table">
            <a:tbl>
              <a:tblPr firstRow="1" firstCol="1" bandRow="1">
                <a:tableStyleId>{74C1A8A3-306A-4EB7-A6B1-4F7E0EB9C5D6}</a:tableStyleId>
              </a:tblPr>
              <a:tblGrid>
                <a:gridCol w="772375"/>
                <a:gridCol w="1467894"/>
                <a:gridCol w="1074084"/>
                <a:gridCol w="630096"/>
                <a:gridCol w="614216"/>
              </a:tblGrid>
              <a:tr h="290195">
                <a:tc>
                  <a:txBody>
                    <a:bodyPr/>
                    <a:lstStyle/>
                    <a:p>
                      <a:pPr algn="ctr">
                        <a:lnSpc>
                          <a:spcPct val="150000"/>
                        </a:lnSpc>
                        <a:spcAft>
                          <a:spcPts val="0"/>
                        </a:spcAft>
                      </a:pPr>
                      <a:r>
                        <a:rPr lang="es-EC" sz="1000" dirty="0">
                          <a:effectLst/>
                        </a:rPr>
                        <a:t> </a:t>
                      </a:r>
                      <a:endParaRPr lang="en-US" sz="1200" dirty="0">
                        <a:effectLst/>
                        <a:latin typeface="Times New Roman"/>
                        <a:ea typeface="Calibri"/>
                        <a:cs typeface="Arial"/>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000" dirty="0" smtClean="0">
                          <a:effectLst/>
                        </a:rPr>
                        <a:t>Aplicado al estudio</a:t>
                      </a:r>
                      <a:endParaRPr lang="en-US" sz="1200" dirty="0" smtClean="0">
                        <a:effectLst/>
                        <a:latin typeface="Times New Roman"/>
                        <a:ea typeface="Calibri"/>
                        <a:cs typeface="Arial"/>
                      </a:endParaRPr>
                    </a:p>
                    <a:p>
                      <a:pPr algn="ctr">
                        <a:lnSpc>
                          <a:spcPct val="150000"/>
                        </a:lnSpc>
                        <a:spcAft>
                          <a:spcPts val="0"/>
                        </a:spcAft>
                      </a:pPr>
                      <a:r>
                        <a:rPr lang="es-EC" sz="1000" dirty="0">
                          <a:effectLst/>
                        </a:rPr>
                        <a:t> </a:t>
                      </a:r>
                      <a:endParaRPr lang="en-US" sz="1200" dirty="0">
                        <a:effectLst/>
                        <a:latin typeface="Times New Roman"/>
                        <a:ea typeface="Calibri"/>
                        <a:cs typeface="Arial"/>
                      </a:endParaRPr>
                    </a:p>
                  </a:txBody>
                  <a:tcPr marL="68580" marR="68580" marT="0" marB="0"/>
                </a:tc>
                <a:tc gridSpan="3">
                  <a:txBody>
                    <a:bodyPr/>
                    <a:lstStyle/>
                    <a:p>
                      <a:pPr algn="ctr">
                        <a:lnSpc>
                          <a:spcPct val="150000"/>
                        </a:lnSpc>
                        <a:spcAft>
                          <a:spcPts val="0"/>
                        </a:spcAft>
                      </a:pPr>
                      <a:endParaRPr lang="en-US" sz="1200" dirty="0">
                        <a:effectLst/>
                        <a:latin typeface="Times New Roman"/>
                        <a:ea typeface="Calibri"/>
                        <a:cs typeface="Arial"/>
                      </a:endParaRPr>
                    </a:p>
                  </a:txBody>
                  <a:tcPr marL="68580" marR="68580" marT="0" marB="0"/>
                </a:tc>
                <a:tc hMerge="1">
                  <a:txBody>
                    <a:bodyPr/>
                    <a:lstStyle/>
                    <a:p>
                      <a:endParaRPr lang="en-US"/>
                    </a:p>
                  </a:txBody>
                  <a:tcPr/>
                </a:tc>
                <a:tc hMerge="1">
                  <a:txBody>
                    <a:bodyPr/>
                    <a:lstStyle/>
                    <a:p>
                      <a:endParaRPr lang="en-US"/>
                    </a:p>
                  </a:txBody>
                  <a:tcPr/>
                </a:tc>
              </a:tr>
              <a:tr h="474980">
                <a:tc>
                  <a:txBody>
                    <a:bodyPr/>
                    <a:lstStyle/>
                    <a:p>
                      <a:pPr algn="ctr">
                        <a:lnSpc>
                          <a:spcPct val="150000"/>
                        </a:lnSpc>
                        <a:spcAft>
                          <a:spcPts val="0"/>
                        </a:spcAft>
                      </a:pPr>
                      <a:r>
                        <a:rPr lang="es-EC" sz="1000">
                          <a:effectLst/>
                        </a:rPr>
                        <a:t>Z</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Nivel de confianza</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Z =</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dirty="0">
                          <a:effectLst/>
                        </a:rPr>
                        <a:t>95%</a:t>
                      </a:r>
                      <a:endParaRPr lang="en-US" sz="1200" dirty="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1,96</a:t>
                      </a:r>
                      <a:endParaRPr lang="en-US" sz="1200">
                        <a:effectLst/>
                        <a:latin typeface="Times New Roman"/>
                        <a:ea typeface="Calibri"/>
                        <a:cs typeface="Arial"/>
                      </a:endParaRPr>
                    </a:p>
                  </a:txBody>
                  <a:tcPr marL="68580" marR="68580" marT="0" marB="0"/>
                </a:tc>
              </a:tr>
              <a:tr h="276860">
                <a:tc>
                  <a:txBody>
                    <a:bodyPr/>
                    <a:lstStyle/>
                    <a:p>
                      <a:pPr algn="ctr">
                        <a:lnSpc>
                          <a:spcPct val="150000"/>
                        </a:lnSpc>
                        <a:spcAft>
                          <a:spcPts val="0"/>
                        </a:spcAft>
                      </a:pPr>
                      <a:r>
                        <a:rPr lang="es-EC" sz="1000">
                          <a:effectLst/>
                        </a:rPr>
                        <a:t>N</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Universo</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N =</a:t>
                      </a:r>
                      <a:endParaRPr lang="en-US" sz="1200">
                        <a:effectLst/>
                        <a:latin typeface="Times New Roman"/>
                        <a:ea typeface="Calibri"/>
                        <a:cs typeface="Arial"/>
                      </a:endParaRPr>
                    </a:p>
                  </a:txBody>
                  <a:tcPr marL="68580" marR="68580" marT="0" marB="0"/>
                </a:tc>
                <a:tc gridSpan="2">
                  <a:txBody>
                    <a:bodyPr/>
                    <a:lstStyle/>
                    <a:p>
                      <a:pPr algn="ctr">
                        <a:lnSpc>
                          <a:spcPct val="150000"/>
                        </a:lnSpc>
                        <a:spcAft>
                          <a:spcPts val="0"/>
                        </a:spcAft>
                      </a:pPr>
                      <a:r>
                        <a:rPr lang="es-EC" sz="1000">
                          <a:effectLst/>
                        </a:rPr>
                        <a:t>2388817</a:t>
                      </a:r>
                      <a:endParaRPr lang="en-US" sz="1200">
                        <a:effectLst/>
                        <a:latin typeface="Times New Roman"/>
                        <a:ea typeface="Calibri"/>
                        <a:cs typeface="Arial"/>
                      </a:endParaRPr>
                    </a:p>
                  </a:txBody>
                  <a:tcPr marL="68580" marR="68580" marT="0" marB="0"/>
                </a:tc>
                <a:tc hMerge="1">
                  <a:txBody>
                    <a:bodyPr/>
                    <a:lstStyle/>
                    <a:p>
                      <a:endParaRPr lang="en-US"/>
                    </a:p>
                  </a:txBody>
                  <a:tcPr/>
                </a:tc>
              </a:tr>
              <a:tr h="461010">
                <a:tc>
                  <a:txBody>
                    <a:bodyPr/>
                    <a:lstStyle/>
                    <a:p>
                      <a:pPr algn="ctr">
                        <a:lnSpc>
                          <a:spcPct val="150000"/>
                        </a:lnSpc>
                        <a:spcAft>
                          <a:spcPts val="0"/>
                        </a:spcAft>
                      </a:pPr>
                      <a:r>
                        <a:rPr lang="es-EC" sz="1000">
                          <a:effectLst/>
                        </a:rPr>
                        <a:t>e</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Error de estimación</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e =</a:t>
                      </a:r>
                      <a:endParaRPr lang="en-US" sz="1200">
                        <a:effectLst/>
                        <a:latin typeface="Times New Roman"/>
                        <a:ea typeface="Calibri"/>
                        <a:cs typeface="Arial"/>
                      </a:endParaRPr>
                    </a:p>
                  </a:txBody>
                  <a:tcPr marL="68580" marR="68580" marT="0" marB="0"/>
                </a:tc>
                <a:tc gridSpan="2">
                  <a:txBody>
                    <a:bodyPr/>
                    <a:lstStyle/>
                    <a:p>
                      <a:pPr algn="ctr">
                        <a:lnSpc>
                          <a:spcPct val="150000"/>
                        </a:lnSpc>
                        <a:spcAft>
                          <a:spcPts val="0"/>
                        </a:spcAft>
                      </a:pPr>
                      <a:r>
                        <a:rPr lang="es-EC" sz="1000">
                          <a:effectLst/>
                        </a:rPr>
                        <a:t>5%</a:t>
                      </a:r>
                      <a:endParaRPr lang="en-US" sz="1200">
                        <a:effectLst/>
                        <a:latin typeface="Times New Roman"/>
                        <a:ea typeface="Calibri"/>
                        <a:cs typeface="Arial"/>
                      </a:endParaRPr>
                    </a:p>
                  </a:txBody>
                  <a:tcPr marL="68580" marR="68580" marT="0" marB="0"/>
                </a:tc>
                <a:tc hMerge="1">
                  <a:txBody>
                    <a:bodyPr/>
                    <a:lstStyle/>
                    <a:p>
                      <a:endParaRPr lang="en-US"/>
                    </a:p>
                  </a:txBody>
                  <a:tcPr/>
                </a:tc>
              </a:tr>
              <a:tr h="276860">
                <a:tc>
                  <a:txBody>
                    <a:bodyPr/>
                    <a:lstStyle/>
                    <a:p>
                      <a:pPr algn="ctr">
                        <a:lnSpc>
                          <a:spcPct val="150000"/>
                        </a:lnSpc>
                        <a:spcAft>
                          <a:spcPts val="0"/>
                        </a:spcAft>
                      </a:pPr>
                      <a:r>
                        <a:rPr lang="es-EC" sz="1000">
                          <a:effectLst/>
                        </a:rPr>
                        <a:t>p</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probabilidad ocurrencia</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p=</a:t>
                      </a:r>
                      <a:endParaRPr lang="en-US" sz="1200">
                        <a:effectLst/>
                        <a:latin typeface="Times New Roman"/>
                        <a:ea typeface="Calibri"/>
                        <a:cs typeface="Arial"/>
                      </a:endParaRPr>
                    </a:p>
                  </a:txBody>
                  <a:tcPr marL="68580" marR="68580" marT="0" marB="0"/>
                </a:tc>
                <a:tc gridSpan="2">
                  <a:txBody>
                    <a:bodyPr/>
                    <a:lstStyle/>
                    <a:p>
                      <a:pPr algn="ctr">
                        <a:lnSpc>
                          <a:spcPct val="150000"/>
                        </a:lnSpc>
                        <a:spcAft>
                          <a:spcPts val="0"/>
                        </a:spcAft>
                      </a:pPr>
                      <a:r>
                        <a:rPr lang="es-EC" sz="1000">
                          <a:effectLst/>
                        </a:rPr>
                        <a:t>0,5</a:t>
                      </a:r>
                      <a:endParaRPr lang="en-US" sz="1200">
                        <a:effectLst/>
                        <a:latin typeface="Times New Roman"/>
                        <a:ea typeface="Calibri"/>
                        <a:cs typeface="Arial"/>
                      </a:endParaRPr>
                    </a:p>
                  </a:txBody>
                  <a:tcPr marL="68580" marR="68580" marT="0" marB="0"/>
                </a:tc>
                <a:tc hMerge="1">
                  <a:txBody>
                    <a:bodyPr/>
                    <a:lstStyle/>
                    <a:p>
                      <a:endParaRPr lang="en-US"/>
                    </a:p>
                  </a:txBody>
                  <a:tcPr/>
                </a:tc>
              </a:tr>
              <a:tr h="276860">
                <a:tc>
                  <a:txBody>
                    <a:bodyPr/>
                    <a:lstStyle/>
                    <a:p>
                      <a:pPr algn="ctr">
                        <a:lnSpc>
                          <a:spcPct val="150000"/>
                        </a:lnSpc>
                        <a:spcAft>
                          <a:spcPts val="0"/>
                        </a:spcAft>
                      </a:pPr>
                      <a:r>
                        <a:rPr lang="es-EC" sz="1000">
                          <a:effectLst/>
                        </a:rPr>
                        <a:t>q</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probabilidad fallo</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q=</a:t>
                      </a:r>
                      <a:endParaRPr lang="en-US" sz="1200">
                        <a:effectLst/>
                        <a:latin typeface="Times New Roman"/>
                        <a:ea typeface="Calibri"/>
                        <a:cs typeface="Arial"/>
                      </a:endParaRPr>
                    </a:p>
                  </a:txBody>
                  <a:tcPr marL="68580" marR="68580" marT="0" marB="0"/>
                </a:tc>
                <a:tc gridSpan="2">
                  <a:txBody>
                    <a:bodyPr/>
                    <a:lstStyle/>
                    <a:p>
                      <a:pPr algn="ctr">
                        <a:lnSpc>
                          <a:spcPct val="150000"/>
                        </a:lnSpc>
                        <a:spcAft>
                          <a:spcPts val="0"/>
                        </a:spcAft>
                      </a:pPr>
                      <a:r>
                        <a:rPr lang="es-EC" sz="1000">
                          <a:effectLst/>
                        </a:rPr>
                        <a:t>0,5</a:t>
                      </a:r>
                      <a:endParaRPr lang="en-US" sz="1200">
                        <a:effectLst/>
                        <a:latin typeface="Times New Roman"/>
                        <a:ea typeface="Calibri"/>
                        <a:cs typeface="Arial"/>
                      </a:endParaRPr>
                    </a:p>
                  </a:txBody>
                  <a:tcPr marL="68580" marR="68580" marT="0" marB="0"/>
                </a:tc>
                <a:tc hMerge="1">
                  <a:txBody>
                    <a:bodyPr/>
                    <a:lstStyle/>
                    <a:p>
                      <a:endParaRPr lang="en-US"/>
                    </a:p>
                  </a:txBody>
                  <a:tcPr/>
                </a:tc>
              </a:tr>
              <a:tr h="474980">
                <a:tc>
                  <a:txBody>
                    <a:bodyPr/>
                    <a:lstStyle/>
                    <a:p>
                      <a:pPr algn="ctr">
                        <a:lnSpc>
                          <a:spcPct val="150000"/>
                        </a:lnSpc>
                        <a:spcAft>
                          <a:spcPts val="0"/>
                        </a:spcAft>
                      </a:pPr>
                      <a:r>
                        <a:rPr lang="es-EC" sz="1000">
                          <a:effectLst/>
                        </a:rPr>
                        <a:t>n</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Tamaño de la muestra</a:t>
                      </a:r>
                      <a:endParaRPr lang="en-US" sz="1200">
                        <a:effectLst/>
                        <a:latin typeface="Times New Roman"/>
                        <a:ea typeface="Calibri"/>
                        <a:cs typeface="Arial"/>
                      </a:endParaRPr>
                    </a:p>
                  </a:txBody>
                  <a:tcPr marL="68580" marR="68580" marT="0" marB="0"/>
                </a:tc>
                <a:tc>
                  <a:txBody>
                    <a:bodyPr/>
                    <a:lstStyle/>
                    <a:p>
                      <a:pPr algn="ctr">
                        <a:lnSpc>
                          <a:spcPct val="150000"/>
                        </a:lnSpc>
                        <a:spcAft>
                          <a:spcPts val="0"/>
                        </a:spcAft>
                      </a:pPr>
                      <a:r>
                        <a:rPr lang="es-EC" sz="1000">
                          <a:effectLst/>
                        </a:rPr>
                        <a:t>n=</a:t>
                      </a:r>
                      <a:endParaRPr lang="en-US" sz="1200">
                        <a:effectLst/>
                        <a:latin typeface="Times New Roman"/>
                        <a:ea typeface="Calibri"/>
                        <a:cs typeface="Arial"/>
                      </a:endParaRPr>
                    </a:p>
                  </a:txBody>
                  <a:tcPr marL="68580" marR="68580" marT="0" marB="0"/>
                </a:tc>
                <a:tc gridSpan="2">
                  <a:txBody>
                    <a:bodyPr/>
                    <a:lstStyle/>
                    <a:p>
                      <a:pPr algn="ctr">
                        <a:lnSpc>
                          <a:spcPct val="150000"/>
                        </a:lnSpc>
                        <a:spcAft>
                          <a:spcPts val="0"/>
                        </a:spcAft>
                      </a:pPr>
                      <a:r>
                        <a:rPr lang="es-EC" sz="1000" dirty="0">
                          <a:effectLst/>
                        </a:rPr>
                        <a:t>384,5</a:t>
                      </a:r>
                      <a:endParaRPr lang="en-US" sz="1200" dirty="0">
                        <a:effectLst/>
                        <a:latin typeface="Times New Roman"/>
                        <a:ea typeface="Calibri"/>
                        <a:cs typeface="Arial"/>
                      </a:endParaRPr>
                    </a:p>
                  </a:txBody>
                  <a:tcPr marL="68580" marR="68580" marT="0" marB="0"/>
                </a:tc>
                <a:tc hMerge="1">
                  <a:txBody>
                    <a:bodyPr/>
                    <a:lstStyle/>
                    <a:p>
                      <a:endParaRPr lang="en-US"/>
                    </a:p>
                  </a:txBody>
                  <a:tcPr/>
                </a:tc>
              </a:tr>
            </a:tbl>
          </a:graphicData>
        </a:graphic>
      </p:graphicFrame>
      <p:sp>
        <p:nvSpPr>
          <p:cNvPr id="9" name="Cuadro de texto 100"/>
          <p:cNvSpPr txBox="1">
            <a:spLocks/>
          </p:cNvSpPr>
          <p:nvPr/>
        </p:nvSpPr>
        <p:spPr>
          <a:xfrm>
            <a:off x="6041056" y="1809628"/>
            <a:ext cx="1152128" cy="374548"/>
          </a:xfrm>
          <a:prstGeom prst="rect">
            <a:avLst/>
          </a:prstGeom>
          <a:solidFill>
            <a:schemeClr val="accent2">
              <a:lumMod val="60000"/>
              <a:lumOff val="40000"/>
            </a:schemeClr>
          </a:solidFill>
          <a:ln w="9525">
            <a:prstDash val="dash"/>
          </a:ln>
        </p:spPr>
        <p:style>
          <a:lnRef idx="0">
            <a:scrgbClr r="0" g="0" b="0"/>
          </a:lnRef>
          <a:fillRef idx="0">
            <a:scrgbClr r="0" g="0" b="0"/>
          </a:fillRef>
          <a:effectRef idx="0">
            <a:scrgbClr r="0" g="0" b="0"/>
          </a:effectRef>
          <a:fontRef idx="minor">
            <a:schemeClr val="tx1"/>
          </a:fontRef>
        </p:style>
        <p:txBody>
          <a:bodyPr wrap="square" rtlCol="0" anchor="t">
            <a:noAutofit/>
          </a:bodyPr>
          <a:lstStyle/>
          <a:p>
            <a:r>
              <a:rPr lang="es-EC" sz="1100" b="1" dirty="0">
                <a:solidFill>
                  <a:srgbClr val="000000"/>
                </a:solidFill>
                <a:effectLst/>
                <a:latin typeface="Times New Roman"/>
                <a:ea typeface="Times New Roman"/>
              </a:rPr>
              <a:t> Encuestas 385</a:t>
            </a:r>
            <a:endParaRPr lang="en-US" sz="1200" dirty="0">
              <a:effectLst/>
              <a:latin typeface="Times New Roman"/>
              <a:ea typeface="Times New Roman"/>
            </a:endParaRPr>
          </a:p>
        </p:txBody>
      </p:sp>
      <p:sp>
        <p:nvSpPr>
          <p:cNvPr id="3" name="AutoShape 2" descr="Resultado de imagen para muest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79" y="3212976"/>
            <a:ext cx="3274111" cy="212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624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93090902"/>
              </p:ext>
            </p:extLst>
          </p:nvPr>
        </p:nvGraphicFramePr>
        <p:xfrm>
          <a:off x="2339752" y="1606735"/>
          <a:ext cx="5832649" cy="4449858"/>
        </p:xfrm>
        <a:graphic>
          <a:graphicData uri="http://schemas.openxmlformats.org/drawingml/2006/table">
            <a:tbl>
              <a:tblPr firstRow="1" firstCol="1" bandRow="1">
                <a:tableStyleId>{2A488322-F2BA-4B5B-9748-0D474271808F}</a:tableStyleId>
              </a:tblPr>
              <a:tblGrid>
                <a:gridCol w="1587496"/>
                <a:gridCol w="1440024"/>
                <a:gridCol w="1452642"/>
                <a:gridCol w="1352487"/>
              </a:tblGrid>
              <a:tr h="392848">
                <a:tc>
                  <a:txBody>
                    <a:bodyPr/>
                    <a:lstStyle/>
                    <a:p>
                      <a:pPr algn="l">
                        <a:lnSpc>
                          <a:spcPct val="115000"/>
                        </a:lnSpc>
                        <a:spcAft>
                          <a:spcPts val="0"/>
                        </a:spcAft>
                      </a:pPr>
                      <a:r>
                        <a:rPr lang="es-EC" sz="1200" dirty="0">
                          <a:solidFill>
                            <a:schemeClr val="tx1"/>
                          </a:solidFill>
                          <a:effectLst/>
                        </a:rPr>
                        <a:t>Cantones</a:t>
                      </a:r>
                      <a:endParaRPr lang="en-US" sz="1200" dirty="0">
                        <a:solidFill>
                          <a:schemeClr val="tx1"/>
                        </a:solidFill>
                        <a:effectLst/>
                        <a:latin typeface="Times New Roman"/>
                        <a:ea typeface="Calibri"/>
                        <a:cs typeface="Arial"/>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C" sz="1200" dirty="0">
                          <a:solidFill>
                            <a:schemeClr val="tx1"/>
                          </a:solidFill>
                          <a:effectLst/>
                        </a:rPr>
                        <a:t>Total </a:t>
                      </a:r>
                      <a:r>
                        <a:rPr lang="es-EC" sz="1200" dirty="0" smtClean="0">
                          <a:solidFill>
                            <a:schemeClr val="tx1"/>
                          </a:solidFill>
                          <a:effectLst/>
                        </a:rPr>
                        <a:t>de habitantes</a:t>
                      </a:r>
                      <a:endParaRPr lang="en-US" sz="1200" dirty="0" smtClean="0">
                        <a:solidFill>
                          <a:schemeClr val="tx1"/>
                        </a:solidFill>
                        <a:effectLst/>
                      </a:endParaRPr>
                    </a:p>
                    <a:p>
                      <a:pPr algn="l">
                        <a:lnSpc>
                          <a:spcPct val="115000"/>
                        </a:lnSpc>
                        <a:spcAft>
                          <a:spcPts val="0"/>
                        </a:spcAft>
                      </a:pPr>
                      <a:endParaRPr lang="en-US" sz="1200" dirty="0">
                        <a:solidFill>
                          <a:schemeClr val="tx1"/>
                        </a:solidFill>
                        <a:effectLst/>
                        <a:latin typeface="Times New Roman"/>
                        <a:ea typeface="Calibri"/>
                        <a:cs typeface="Arial"/>
                      </a:endParaRPr>
                    </a:p>
                  </a:txBody>
                  <a:tcPr marL="68580" marR="68580" marT="0" marB="0"/>
                </a:tc>
                <a:tc>
                  <a:txBody>
                    <a:bodyPr/>
                    <a:lstStyle/>
                    <a:p>
                      <a:pPr algn="l">
                        <a:lnSpc>
                          <a:spcPct val="115000"/>
                        </a:lnSpc>
                        <a:spcAft>
                          <a:spcPts val="0"/>
                        </a:spcAft>
                      </a:pPr>
                      <a:r>
                        <a:rPr lang="es-EC" sz="1200">
                          <a:solidFill>
                            <a:schemeClr val="tx1"/>
                          </a:solidFill>
                          <a:effectLst/>
                        </a:rPr>
                        <a:t>Porcentaje</a:t>
                      </a:r>
                      <a:endParaRPr lang="en-US" sz="1200">
                        <a:solidFill>
                          <a:schemeClr val="tx1"/>
                        </a:solidFill>
                        <a:effectLst/>
                        <a:latin typeface="Times New Roman"/>
                        <a:ea typeface="Calibri"/>
                        <a:cs typeface="Arial"/>
                      </a:endParaRPr>
                    </a:p>
                  </a:txBody>
                  <a:tcPr marL="68580" marR="68580" marT="0" marB="0"/>
                </a:tc>
                <a:tc>
                  <a:txBody>
                    <a:bodyPr/>
                    <a:lstStyle/>
                    <a:p>
                      <a:pPr algn="l">
                        <a:lnSpc>
                          <a:spcPct val="115000"/>
                        </a:lnSpc>
                        <a:spcAft>
                          <a:spcPts val="0"/>
                        </a:spcAft>
                      </a:pPr>
                      <a:r>
                        <a:rPr lang="es-EC" sz="1200">
                          <a:solidFill>
                            <a:schemeClr val="tx1"/>
                          </a:solidFill>
                          <a:effectLst/>
                        </a:rPr>
                        <a:t>Número de encuestas</a:t>
                      </a:r>
                      <a:endParaRPr lang="en-US" sz="1200">
                        <a:solidFill>
                          <a:schemeClr val="tx1"/>
                        </a:solidFill>
                        <a:effectLst/>
                        <a:latin typeface="Times New Roman"/>
                        <a:ea typeface="Calibri"/>
                        <a:cs typeface="Arial"/>
                      </a:endParaRPr>
                    </a:p>
                  </a:txBody>
                  <a:tcPr marL="68580" marR="68580" marT="0" marB="0"/>
                </a:tc>
              </a:tr>
              <a:tr h="210715">
                <a:tc>
                  <a:txBody>
                    <a:bodyPr/>
                    <a:lstStyle/>
                    <a:p>
                      <a:pPr algn="l">
                        <a:lnSpc>
                          <a:spcPct val="115000"/>
                        </a:lnSpc>
                        <a:spcAft>
                          <a:spcPts val="0"/>
                        </a:spcAft>
                      </a:pPr>
                      <a:r>
                        <a:rPr lang="es-EC" sz="1000" dirty="0">
                          <a:solidFill>
                            <a:schemeClr val="tx1"/>
                          </a:solidFill>
                          <a:effectLst/>
                        </a:rPr>
                        <a:t>Cayambe</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dirty="0">
                          <a:solidFill>
                            <a:schemeClr val="tx1"/>
                          </a:solidFill>
                          <a:effectLst/>
                        </a:rPr>
                        <a:t>85795</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13</a:t>
                      </a:r>
                      <a:endParaRPr lang="en-US" sz="1200">
                        <a:solidFill>
                          <a:schemeClr val="tx1"/>
                        </a:solidFill>
                        <a:effectLst/>
                        <a:latin typeface="Times New Roman"/>
                        <a:ea typeface="Calibri"/>
                        <a:cs typeface="Arial"/>
                      </a:endParaRPr>
                    </a:p>
                  </a:txBody>
                  <a:tcPr marL="68580" marR="68580" marT="0" marB="0"/>
                </a:tc>
              </a:tr>
              <a:tr h="210715">
                <a:tc>
                  <a:txBody>
                    <a:bodyPr/>
                    <a:lstStyle/>
                    <a:p>
                      <a:pPr algn="l">
                        <a:lnSpc>
                          <a:spcPct val="115000"/>
                        </a:lnSpc>
                        <a:spcAft>
                          <a:spcPts val="0"/>
                        </a:spcAft>
                      </a:pPr>
                      <a:r>
                        <a:rPr lang="es-EC" sz="1000">
                          <a:solidFill>
                            <a:schemeClr val="tx1"/>
                          </a:solidFill>
                          <a:effectLst/>
                        </a:rPr>
                        <a:t>Mejía</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81335</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12</a:t>
                      </a:r>
                      <a:endParaRPr lang="en-US" sz="1200">
                        <a:solidFill>
                          <a:schemeClr val="tx1"/>
                        </a:solidFill>
                        <a:effectLst/>
                        <a:latin typeface="Times New Roman"/>
                        <a:ea typeface="Calibri"/>
                        <a:cs typeface="Arial"/>
                      </a:endParaRPr>
                    </a:p>
                  </a:txBody>
                  <a:tcPr marL="68580" marR="68580" marT="0" marB="0"/>
                </a:tc>
              </a:tr>
              <a:tr h="412125">
                <a:tc>
                  <a:txBody>
                    <a:bodyPr/>
                    <a:lstStyle/>
                    <a:p>
                      <a:pPr algn="l">
                        <a:lnSpc>
                          <a:spcPct val="115000"/>
                        </a:lnSpc>
                        <a:spcAft>
                          <a:spcPts val="0"/>
                        </a:spcAft>
                      </a:pPr>
                      <a:r>
                        <a:rPr lang="es-EC" sz="1000" dirty="0">
                          <a:solidFill>
                            <a:schemeClr val="tx1"/>
                          </a:solidFill>
                          <a:effectLst/>
                        </a:rPr>
                        <a:t>Pedro </a:t>
                      </a:r>
                      <a:r>
                        <a:rPr lang="es-EC" sz="1000" dirty="0" err="1">
                          <a:solidFill>
                            <a:schemeClr val="tx1"/>
                          </a:solidFill>
                          <a:effectLst/>
                        </a:rPr>
                        <a:t>Moncayo</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33172</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5</a:t>
                      </a:r>
                      <a:endParaRPr lang="en-US" sz="1200">
                        <a:solidFill>
                          <a:schemeClr val="tx1"/>
                        </a:solidFill>
                        <a:effectLst/>
                        <a:latin typeface="Times New Roman"/>
                        <a:ea typeface="Calibri"/>
                        <a:cs typeface="Arial"/>
                      </a:endParaRPr>
                    </a:p>
                  </a:txBody>
                  <a:tcPr marL="68580" marR="68580" marT="0" marB="0"/>
                </a:tc>
              </a:tr>
              <a:tr h="816936">
                <a:tc>
                  <a:txBody>
                    <a:bodyPr/>
                    <a:lstStyle/>
                    <a:p>
                      <a:pPr algn="l">
                        <a:lnSpc>
                          <a:spcPct val="115000"/>
                        </a:lnSpc>
                        <a:spcAft>
                          <a:spcPts val="0"/>
                        </a:spcAft>
                      </a:pPr>
                      <a:r>
                        <a:rPr lang="es-EC" sz="1000" dirty="0">
                          <a:solidFill>
                            <a:schemeClr val="tx1"/>
                          </a:solidFill>
                          <a:effectLst/>
                        </a:rPr>
                        <a:t>Pedro Vicente Maldonado</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12924</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2</a:t>
                      </a:r>
                      <a:endParaRPr lang="en-US" sz="1200">
                        <a:solidFill>
                          <a:schemeClr val="tx1"/>
                        </a:solidFill>
                        <a:effectLst/>
                        <a:latin typeface="Times New Roman"/>
                        <a:ea typeface="Calibri"/>
                        <a:cs typeface="Arial"/>
                      </a:endParaRPr>
                    </a:p>
                  </a:txBody>
                  <a:tcPr marL="68580" marR="68580" marT="0" marB="0"/>
                </a:tc>
              </a:tr>
              <a:tr h="412125">
                <a:tc>
                  <a:txBody>
                    <a:bodyPr/>
                    <a:lstStyle/>
                    <a:p>
                      <a:pPr algn="l">
                        <a:lnSpc>
                          <a:spcPct val="115000"/>
                        </a:lnSpc>
                        <a:spcAft>
                          <a:spcPts val="0"/>
                        </a:spcAft>
                      </a:pPr>
                      <a:r>
                        <a:rPr lang="es-EC" sz="1000">
                          <a:solidFill>
                            <a:schemeClr val="tx1"/>
                          </a:solidFill>
                          <a:effectLst/>
                        </a:rPr>
                        <a:t>Puerto Quito</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20445</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a:t>
                      </a:r>
                      <a:endParaRPr lang="en-US" sz="1200">
                        <a:solidFill>
                          <a:schemeClr val="tx1"/>
                        </a:solidFill>
                        <a:effectLst/>
                        <a:latin typeface="Times New Roman"/>
                        <a:ea typeface="Calibri"/>
                        <a:cs typeface="Arial"/>
                      </a:endParaRPr>
                    </a:p>
                  </a:txBody>
                  <a:tcPr marL="68580" marR="68580" marT="0" marB="0"/>
                </a:tc>
              </a:tr>
              <a:tr h="535495">
                <a:tc>
                  <a:txBody>
                    <a:bodyPr/>
                    <a:lstStyle/>
                    <a:p>
                      <a:pPr algn="l">
                        <a:lnSpc>
                          <a:spcPct val="115000"/>
                        </a:lnSpc>
                        <a:spcAft>
                          <a:spcPts val="0"/>
                        </a:spcAft>
                      </a:pPr>
                      <a:r>
                        <a:rPr lang="es-EC" sz="1000" dirty="0">
                          <a:solidFill>
                            <a:schemeClr val="tx1"/>
                          </a:solidFill>
                          <a:effectLst/>
                        </a:rPr>
                        <a:t>Distrito Metropolitano de Quito</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dirty="0">
                          <a:solidFill>
                            <a:schemeClr val="tx1"/>
                          </a:solidFill>
                          <a:effectLst/>
                        </a:rPr>
                        <a:t>2239191</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87%</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335</a:t>
                      </a:r>
                      <a:endParaRPr lang="en-US" sz="1200">
                        <a:solidFill>
                          <a:schemeClr val="tx1"/>
                        </a:solidFill>
                        <a:effectLst/>
                        <a:latin typeface="Times New Roman"/>
                        <a:ea typeface="Calibri"/>
                        <a:cs typeface="Arial"/>
                      </a:endParaRPr>
                    </a:p>
                  </a:txBody>
                  <a:tcPr marL="68580" marR="68580" marT="0" marB="0"/>
                </a:tc>
              </a:tr>
              <a:tr h="412125">
                <a:tc>
                  <a:txBody>
                    <a:bodyPr/>
                    <a:lstStyle/>
                    <a:p>
                      <a:pPr algn="l">
                        <a:lnSpc>
                          <a:spcPct val="115000"/>
                        </a:lnSpc>
                        <a:spcAft>
                          <a:spcPts val="0"/>
                        </a:spcAft>
                      </a:pPr>
                      <a:r>
                        <a:rPr lang="es-EC" sz="1000">
                          <a:solidFill>
                            <a:schemeClr val="tx1"/>
                          </a:solidFill>
                          <a:effectLst/>
                        </a:rPr>
                        <a:t>Rumiñahui</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dirty="0">
                          <a:solidFill>
                            <a:schemeClr val="tx1"/>
                          </a:solidFill>
                          <a:effectLst/>
                        </a:rPr>
                        <a:t>85852</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13</a:t>
                      </a:r>
                      <a:endParaRPr lang="en-US" sz="1200">
                        <a:solidFill>
                          <a:schemeClr val="tx1"/>
                        </a:solidFill>
                        <a:effectLst/>
                        <a:latin typeface="Times New Roman"/>
                        <a:ea typeface="Calibri"/>
                        <a:cs typeface="Arial"/>
                      </a:endParaRPr>
                    </a:p>
                  </a:txBody>
                  <a:tcPr marL="68580" marR="68580" marT="0" marB="0"/>
                </a:tc>
              </a:tr>
              <a:tr h="614862">
                <a:tc>
                  <a:txBody>
                    <a:bodyPr/>
                    <a:lstStyle/>
                    <a:p>
                      <a:pPr algn="l">
                        <a:lnSpc>
                          <a:spcPct val="115000"/>
                        </a:lnSpc>
                        <a:spcAft>
                          <a:spcPts val="0"/>
                        </a:spcAft>
                      </a:pPr>
                      <a:r>
                        <a:rPr lang="es-EC" sz="1000">
                          <a:solidFill>
                            <a:schemeClr val="tx1"/>
                          </a:solidFill>
                          <a:effectLst/>
                        </a:rPr>
                        <a:t>San Miguel de los Bancos</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dirty="0">
                          <a:solidFill>
                            <a:schemeClr val="tx1"/>
                          </a:solidFill>
                          <a:effectLst/>
                        </a:rPr>
                        <a:t>17573</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1%</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3</a:t>
                      </a:r>
                      <a:endParaRPr lang="en-US" sz="1200">
                        <a:solidFill>
                          <a:schemeClr val="tx1"/>
                        </a:solidFill>
                        <a:effectLst/>
                        <a:latin typeface="Times New Roman"/>
                        <a:ea typeface="Calibri"/>
                        <a:cs typeface="Arial"/>
                      </a:endParaRPr>
                    </a:p>
                  </a:txBody>
                  <a:tcPr marL="68580" marR="68580" marT="0" marB="0"/>
                </a:tc>
              </a:tr>
              <a:tr h="210715">
                <a:tc>
                  <a:txBody>
                    <a:bodyPr/>
                    <a:lstStyle/>
                    <a:p>
                      <a:pPr algn="l">
                        <a:lnSpc>
                          <a:spcPct val="115000"/>
                        </a:lnSpc>
                        <a:spcAft>
                          <a:spcPts val="0"/>
                        </a:spcAft>
                      </a:pPr>
                      <a:r>
                        <a:rPr lang="es-EC" sz="1000">
                          <a:solidFill>
                            <a:schemeClr val="tx1"/>
                          </a:solidFill>
                          <a:effectLst/>
                        </a:rPr>
                        <a:t>Total</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a:solidFill>
                            <a:schemeClr val="tx1"/>
                          </a:solidFill>
                          <a:effectLst/>
                        </a:rPr>
                        <a:t>2576287</a:t>
                      </a:r>
                      <a:endParaRPr lang="en-US" sz="120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dirty="0">
                          <a:solidFill>
                            <a:schemeClr val="tx1"/>
                          </a:solidFill>
                          <a:effectLst/>
                        </a:rPr>
                        <a:t>100%</a:t>
                      </a:r>
                      <a:endParaRPr lang="en-US" sz="1200" dirty="0">
                        <a:solidFill>
                          <a:schemeClr val="tx1"/>
                        </a:solidFill>
                        <a:effectLst/>
                        <a:latin typeface="Times New Roman"/>
                        <a:ea typeface="Calibri"/>
                        <a:cs typeface="Arial"/>
                      </a:endParaRPr>
                    </a:p>
                  </a:txBody>
                  <a:tcPr marL="68580" marR="68580" marT="0" marB="0"/>
                </a:tc>
                <a:tc>
                  <a:txBody>
                    <a:bodyPr/>
                    <a:lstStyle/>
                    <a:p>
                      <a:pPr algn="r">
                        <a:lnSpc>
                          <a:spcPct val="115000"/>
                        </a:lnSpc>
                        <a:spcAft>
                          <a:spcPts val="0"/>
                        </a:spcAft>
                      </a:pPr>
                      <a:r>
                        <a:rPr lang="es-EC" sz="1000" dirty="0">
                          <a:solidFill>
                            <a:schemeClr val="tx1"/>
                          </a:solidFill>
                          <a:effectLst/>
                        </a:rPr>
                        <a:t>385</a:t>
                      </a:r>
                      <a:endParaRPr lang="en-US" sz="1200" dirty="0">
                        <a:solidFill>
                          <a:schemeClr val="tx1"/>
                        </a:solidFill>
                        <a:effectLst/>
                        <a:latin typeface="Times New Roman"/>
                        <a:ea typeface="Calibri"/>
                        <a:cs typeface="Arial"/>
                      </a:endParaRPr>
                    </a:p>
                  </a:txBody>
                  <a:tcPr marL="68580" marR="68580" marT="0" marB="0"/>
                </a:tc>
              </a:tr>
            </a:tbl>
          </a:graphicData>
        </a:graphic>
      </p:graphicFrame>
      <p:sp>
        <p:nvSpPr>
          <p:cNvPr id="5" name="1 Título"/>
          <p:cNvSpPr>
            <a:spLocks noGrp="1"/>
          </p:cNvSpPr>
          <p:nvPr>
            <p:ph type="title"/>
          </p:nvPr>
        </p:nvSpPr>
        <p:spPr>
          <a:xfrm>
            <a:off x="467544" y="636766"/>
            <a:ext cx="3600400" cy="663352"/>
          </a:xfrm>
        </p:spPr>
        <p:txBody>
          <a:bodyPr>
            <a:normAutofit/>
          </a:bodyPr>
          <a:lstStyle/>
          <a:p>
            <a:r>
              <a:rPr lang="es-EC" sz="2400" b="1" u="sng" dirty="0" smtClean="0"/>
              <a:t>Aplicación de la encuesta</a:t>
            </a:r>
            <a:endParaRPr lang="en-US" sz="2400" u="sng" dirty="0"/>
          </a:p>
        </p:txBody>
      </p:sp>
      <p:sp>
        <p:nvSpPr>
          <p:cNvPr id="2" name="AutoShape 2" descr="Resultado de imagen para muest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82" y="1340768"/>
            <a:ext cx="199016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57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u="sng" dirty="0"/>
              <a:t>Ruta de Levantamiento de datos </a:t>
            </a:r>
            <a:endParaRPr lang="en-US" u="sng" dirty="0"/>
          </a:p>
        </p:txBody>
      </p:sp>
      <p:pic>
        <p:nvPicPr>
          <p:cNvPr id="5" name="57 Imagen" descr="ruta de encuesta.png"/>
          <p:cNvPicPr/>
          <p:nvPr/>
        </p:nvPicPr>
        <p:blipFill rotWithShape="1">
          <a:blip r:embed="rId2"/>
          <a:srcRect l="3028" t="3482" r="3114" b="21264"/>
          <a:stretch/>
        </p:blipFill>
        <p:spPr bwMode="auto">
          <a:xfrm>
            <a:off x="972820" y="1844824"/>
            <a:ext cx="7198360" cy="4077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543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82352" y="116632"/>
            <a:ext cx="8229600" cy="990600"/>
          </a:xfrm>
        </p:spPr>
        <p:txBody>
          <a:bodyPr>
            <a:normAutofit/>
          </a:bodyPr>
          <a:lstStyle/>
          <a:p>
            <a:r>
              <a:rPr lang="es-EC" b="1" u="sng" dirty="0"/>
              <a:t>Resultados de la encuesta </a:t>
            </a:r>
            <a:endParaRPr lang="en-US" u="sng" dirty="0"/>
          </a:p>
        </p:txBody>
      </p:sp>
      <p:sp>
        <p:nvSpPr>
          <p:cNvPr id="7" name="6 Rectángulo"/>
          <p:cNvSpPr/>
          <p:nvPr/>
        </p:nvSpPr>
        <p:spPr>
          <a:xfrm>
            <a:off x="523482" y="2051249"/>
            <a:ext cx="3600400" cy="461665"/>
          </a:xfrm>
          <a:prstGeom prst="rect">
            <a:avLst/>
          </a:prstGeom>
        </p:spPr>
        <p:txBody>
          <a:bodyPr wrap="square">
            <a:spAutoFit/>
          </a:bodyPr>
          <a:lstStyle/>
          <a:p>
            <a:r>
              <a:rPr lang="es-EC" sz="1200" dirty="0" smtClean="0"/>
              <a:t>1.-¿Conoce </a:t>
            </a:r>
            <a:r>
              <a:rPr lang="es-EC" sz="1200" dirty="0"/>
              <a:t>usted o ha escuchado a cerca del proyecto Ecuador Ejercítate?</a:t>
            </a:r>
            <a:endParaRPr lang="en-US" sz="1200" dirty="0"/>
          </a:p>
        </p:txBody>
      </p:sp>
      <p:graphicFrame>
        <p:nvGraphicFramePr>
          <p:cNvPr id="8" name="7 Gráfico"/>
          <p:cNvGraphicFramePr/>
          <p:nvPr>
            <p:extLst>
              <p:ext uri="{D42A27DB-BD31-4B8C-83A1-F6EECF244321}">
                <p14:modId xmlns:p14="http://schemas.microsoft.com/office/powerpoint/2010/main" val="2620942547"/>
              </p:ext>
            </p:extLst>
          </p:nvPr>
        </p:nvGraphicFramePr>
        <p:xfrm>
          <a:off x="251520" y="2780928"/>
          <a:ext cx="3672408" cy="3095543"/>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5004048" y="1879957"/>
            <a:ext cx="3707904" cy="646331"/>
          </a:xfrm>
          <a:prstGeom prst="rect">
            <a:avLst/>
          </a:prstGeom>
        </p:spPr>
        <p:txBody>
          <a:bodyPr wrap="square">
            <a:spAutoFit/>
          </a:bodyPr>
          <a:lstStyle/>
          <a:p>
            <a:r>
              <a:rPr lang="es-EC" sz="1200" dirty="0"/>
              <a:t>2. De los eventos del proyecto Ecuador Ejercítate, que se detalla a continuación, escoja las dos opciones  más recordadas por usted.</a:t>
            </a:r>
            <a:endParaRPr lang="en-US" sz="1200" dirty="0"/>
          </a:p>
        </p:txBody>
      </p:sp>
      <p:graphicFrame>
        <p:nvGraphicFramePr>
          <p:cNvPr id="10" name="9 Gráfico"/>
          <p:cNvGraphicFramePr/>
          <p:nvPr>
            <p:extLst>
              <p:ext uri="{D42A27DB-BD31-4B8C-83A1-F6EECF244321}">
                <p14:modId xmlns:p14="http://schemas.microsoft.com/office/powerpoint/2010/main" val="1075434206"/>
              </p:ext>
            </p:extLst>
          </p:nvPr>
        </p:nvGraphicFramePr>
        <p:xfrm>
          <a:off x="4427984" y="2780928"/>
          <a:ext cx="4572000"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683568" y="1119140"/>
            <a:ext cx="2223686" cy="369332"/>
          </a:xfrm>
          <a:prstGeom prst="rect">
            <a:avLst/>
          </a:prstGeom>
        </p:spPr>
        <p:txBody>
          <a:bodyPr wrap="none">
            <a:spAutoFit/>
          </a:bodyPr>
          <a:lstStyle/>
          <a:p>
            <a:r>
              <a:rPr lang="es-EC" b="1" u="sng" dirty="0"/>
              <a:t>Análisis bivariado </a:t>
            </a:r>
            <a:endParaRPr lang="en-US" b="1" dirty="0"/>
          </a:p>
        </p:txBody>
      </p:sp>
    </p:spTree>
    <p:extLst>
      <p:ext uri="{BB962C8B-B14F-4D97-AF65-F5344CB8AC3E}">
        <p14:creationId xmlns:p14="http://schemas.microsoft.com/office/powerpoint/2010/main" val="1502782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7206" y="836712"/>
            <a:ext cx="4032448" cy="923330"/>
          </a:xfrm>
          <a:prstGeom prst="rect">
            <a:avLst/>
          </a:prstGeom>
        </p:spPr>
        <p:txBody>
          <a:bodyPr wrap="square">
            <a:spAutoFit/>
          </a:bodyPr>
          <a:lstStyle/>
          <a:p>
            <a:r>
              <a:rPr lang="es-EC" sz="1200" dirty="0"/>
              <a:t>3. Marque con una ¨X¨ los medios de comunicación que recuerda usted haber visto o escuchado sobre el proyecto Ecuador Ejercítate :</a:t>
            </a:r>
            <a:endParaRPr lang="en-US" sz="1200" dirty="0"/>
          </a:p>
          <a:p>
            <a:r>
              <a:rPr lang="es-EC" b="1" dirty="0"/>
              <a:t> </a:t>
            </a:r>
            <a:endParaRPr lang="en-US" dirty="0"/>
          </a:p>
        </p:txBody>
      </p:sp>
      <p:graphicFrame>
        <p:nvGraphicFramePr>
          <p:cNvPr id="5" name="4 Gráfico"/>
          <p:cNvGraphicFramePr/>
          <p:nvPr>
            <p:extLst>
              <p:ext uri="{D42A27DB-BD31-4B8C-83A1-F6EECF244321}">
                <p14:modId xmlns:p14="http://schemas.microsoft.com/office/powerpoint/2010/main" val="2486793528"/>
              </p:ext>
            </p:extLst>
          </p:nvPr>
        </p:nvGraphicFramePr>
        <p:xfrm>
          <a:off x="179512" y="1916832"/>
          <a:ext cx="3960440" cy="3786188"/>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4993906" y="836712"/>
            <a:ext cx="4139952" cy="830997"/>
          </a:xfrm>
          <a:prstGeom prst="rect">
            <a:avLst/>
          </a:prstGeom>
        </p:spPr>
        <p:txBody>
          <a:bodyPr wrap="square">
            <a:spAutoFit/>
          </a:bodyPr>
          <a:lstStyle/>
          <a:p>
            <a:r>
              <a:rPr lang="es-EC" sz="1200" dirty="0"/>
              <a:t>4. ¿De acuerdo a los medios de comunicación escogidos anteriormente, coloque el número de cuantos anuncios, cuñas o publicaciones ha visto o escuchado en el último mes? (Agosto 2015</a:t>
            </a:r>
            <a:r>
              <a:rPr lang="es-EC" sz="1200" dirty="0" smtClean="0"/>
              <a:t>) </a:t>
            </a:r>
            <a:r>
              <a:rPr lang="es-EC" sz="1200" b="1" dirty="0" smtClean="0"/>
              <a:t>Televisión</a:t>
            </a:r>
            <a:endParaRPr lang="en-US" sz="1200" b="1" dirty="0"/>
          </a:p>
        </p:txBody>
      </p:sp>
      <p:graphicFrame>
        <p:nvGraphicFramePr>
          <p:cNvPr id="6" name="5 Gráfico"/>
          <p:cNvGraphicFramePr/>
          <p:nvPr>
            <p:extLst>
              <p:ext uri="{D42A27DB-BD31-4B8C-83A1-F6EECF244321}">
                <p14:modId xmlns:p14="http://schemas.microsoft.com/office/powerpoint/2010/main" val="1835094285"/>
              </p:ext>
            </p:extLst>
          </p:nvPr>
        </p:nvGraphicFramePr>
        <p:xfrm>
          <a:off x="4572000" y="1844824"/>
          <a:ext cx="4256509" cy="3898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243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764704"/>
            <a:ext cx="3816424" cy="646331"/>
          </a:xfrm>
          <a:prstGeom prst="rect">
            <a:avLst/>
          </a:prstGeom>
        </p:spPr>
        <p:txBody>
          <a:bodyPr wrap="square">
            <a:spAutoFit/>
          </a:bodyPr>
          <a:lstStyle/>
          <a:p>
            <a:r>
              <a:rPr lang="es-EC" sz="1200" dirty="0"/>
              <a:t>5. A través de qué medio de comunicación le gustaría a usted recibir información sobre el proyecto Ecuador </a:t>
            </a:r>
            <a:r>
              <a:rPr lang="es-EC" sz="1200" dirty="0" smtClean="0"/>
              <a:t>Ejercítate:</a:t>
            </a:r>
            <a:endParaRPr lang="en-US" sz="1200" dirty="0"/>
          </a:p>
        </p:txBody>
      </p:sp>
      <p:graphicFrame>
        <p:nvGraphicFramePr>
          <p:cNvPr id="5" name="4 Gráfico"/>
          <p:cNvGraphicFramePr/>
          <p:nvPr>
            <p:extLst>
              <p:ext uri="{D42A27DB-BD31-4B8C-83A1-F6EECF244321}">
                <p14:modId xmlns:p14="http://schemas.microsoft.com/office/powerpoint/2010/main" val="2069480078"/>
              </p:ext>
            </p:extLst>
          </p:nvPr>
        </p:nvGraphicFramePr>
        <p:xfrm>
          <a:off x="392854" y="1700808"/>
          <a:ext cx="4217325"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4875538" y="764703"/>
            <a:ext cx="4112907" cy="646331"/>
          </a:xfrm>
          <a:prstGeom prst="rect">
            <a:avLst/>
          </a:prstGeom>
        </p:spPr>
        <p:txBody>
          <a:bodyPr wrap="square">
            <a:spAutoFit/>
          </a:bodyPr>
          <a:lstStyle/>
          <a:p>
            <a:r>
              <a:rPr lang="es-EC" sz="1200" dirty="0"/>
              <a:t>6. ¿Cómo calificaría usted, la publicidad emitida por el proyecto Ecuador Ejercítate , con relación a otros que ha visto?       </a:t>
            </a:r>
            <a:endParaRPr lang="en-US" sz="1200" dirty="0"/>
          </a:p>
        </p:txBody>
      </p:sp>
      <p:graphicFrame>
        <p:nvGraphicFramePr>
          <p:cNvPr id="7" name="6 Gráfico"/>
          <p:cNvGraphicFramePr/>
          <p:nvPr>
            <p:extLst>
              <p:ext uri="{D42A27DB-BD31-4B8C-83A1-F6EECF244321}">
                <p14:modId xmlns:p14="http://schemas.microsoft.com/office/powerpoint/2010/main" val="7984009"/>
              </p:ext>
            </p:extLst>
          </p:nvPr>
        </p:nvGraphicFramePr>
        <p:xfrm>
          <a:off x="5035496" y="1916832"/>
          <a:ext cx="3761978" cy="3967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040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6733" y="851520"/>
            <a:ext cx="3744416" cy="461665"/>
          </a:xfrm>
          <a:prstGeom prst="rect">
            <a:avLst/>
          </a:prstGeom>
        </p:spPr>
        <p:txBody>
          <a:bodyPr wrap="square">
            <a:spAutoFit/>
          </a:bodyPr>
          <a:lstStyle/>
          <a:p>
            <a:r>
              <a:rPr lang="es-EC" sz="1200" dirty="0"/>
              <a:t>7. ¿Cómo describe usted, la publicidad del proyecto Ecuador Ejercítate?</a:t>
            </a:r>
            <a:endParaRPr lang="en-US" sz="1200" dirty="0"/>
          </a:p>
        </p:txBody>
      </p:sp>
      <p:graphicFrame>
        <p:nvGraphicFramePr>
          <p:cNvPr id="5" name="4 Gráfico"/>
          <p:cNvGraphicFramePr/>
          <p:nvPr>
            <p:extLst>
              <p:ext uri="{D42A27DB-BD31-4B8C-83A1-F6EECF244321}">
                <p14:modId xmlns:p14="http://schemas.microsoft.com/office/powerpoint/2010/main" val="45545901"/>
              </p:ext>
            </p:extLst>
          </p:nvPr>
        </p:nvGraphicFramePr>
        <p:xfrm>
          <a:off x="485044" y="1556792"/>
          <a:ext cx="3870931"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275860779"/>
              </p:ext>
            </p:extLst>
          </p:nvPr>
        </p:nvGraphicFramePr>
        <p:xfrm>
          <a:off x="4644008" y="1844824"/>
          <a:ext cx="4170214" cy="4122970"/>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5076056" y="851520"/>
            <a:ext cx="944489" cy="276999"/>
          </a:xfrm>
          <a:prstGeom prst="rect">
            <a:avLst/>
          </a:prstGeom>
        </p:spPr>
        <p:txBody>
          <a:bodyPr wrap="none">
            <a:spAutoFit/>
          </a:bodyPr>
          <a:lstStyle/>
          <a:p>
            <a:r>
              <a:rPr lang="es-EC" sz="1200" dirty="0"/>
              <a:t>¿Por qué?:</a:t>
            </a:r>
            <a:endParaRPr lang="en-US" sz="1200" dirty="0"/>
          </a:p>
        </p:txBody>
      </p:sp>
    </p:spTree>
    <p:extLst>
      <p:ext uri="{BB962C8B-B14F-4D97-AF65-F5344CB8AC3E}">
        <p14:creationId xmlns:p14="http://schemas.microsoft.com/office/powerpoint/2010/main" val="1058303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747637"/>
            <a:ext cx="3888432" cy="738664"/>
          </a:xfrm>
          <a:prstGeom prst="rect">
            <a:avLst/>
          </a:prstGeom>
        </p:spPr>
        <p:txBody>
          <a:bodyPr wrap="square">
            <a:spAutoFit/>
          </a:bodyPr>
          <a:lstStyle/>
          <a:p>
            <a:r>
              <a:rPr lang="es-EC" b="1" dirty="0"/>
              <a:t> </a:t>
            </a:r>
            <a:r>
              <a:rPr lang="es-EC" sz="1200" dirty="0" smtClean="0"/>
              <a:t>8</a:t>
            </a:r>
            <a:r>
              <a:rPr lang="es-EC" sz="1200" dirty="0"/>
              <a:t>. ¿Marque con una X el logotipo y el slogan del proyecto  Ecuador </a:t>
            </a:r>
            <a:r>
              <a:rPr lang="es-EC" sz="1200" dirty="0" smtClean="0"/>
              <a:t> Ejercítate  </a:t>
            </a:r>
            <a:r>
              <a:rPr lang="es-EC" sz="1200" dirty="0"/>
              <a:t>2015, que corresponde al proyecto?</a:t>
            </a:r>
            <a:endParaRPr lang="en-US" sz="1200" dirty="0"/>
          </a:p>
        </p:txBody>
      </p:sp>
      <p:graphicFrame>
        <p:nvGraphicFramePr>
          <p:cNvPr id="7" name="1 Gráfico"/>
          <p:cNvGraphicFramePr>
            <a:graphicFrameLocks/>
          </p:cNvGraphicFramePr>
          <p:nvPr>
            <p:extLst>
              <p:ext uri="{D42A27DB-BD31-4B8C-83A1-F6EECF244321}">
                <p14:modId xmlns:p14="http://schemas.microsoft.com/office/powerpoint/2010/main" val="2393809854"/>
              </p:ext>
            </p:extLst>
          </p:nvPr>
        </p:nvGraphicFramePr>
        <p:xfrm>
          <a:off x="323528" y="2060848"/>
          <a:ext cx="4248472" cy="3387824"/>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4860033" y="873783"/>
            <a:ext cx="3959582" cy="461665"/>
          </a:xfrm>
          <a:prstGeom prst="rect">
            <a:avLst/>
          </a:prstGeom>
        </p:spPr>
        <p:txBody>
          <a:bodyPr wrap="square">
            <a:spAutoFit/>
          </a:bodyPr>
          <a:lstStyle/>
          <a:p>
            <a:r>
              <a:rPr lang="es-EC" sz="1200" dirty="0"/>
              <a:t>9. ¿Usted participa o ha participado en el proyecto Ecuador </a:t>
            </a:r>
            <a:r>
              <a:rPr lang="es-EC" sz="1200" dirty="0" smtClean="0"/>
              <a:t>Ejercítate? </a:t>
            </a:r>
            <a:endParaRPr lang="en-US" sz="1200" dirty="0"/>
          </a:p>
        </p:txBody>
      </p:sp>
      <p:graphicFrame>
        <p:nvGraphicFramePr>
          <p:cNvPr id="10" name="9 Gráfico"/>
          <p:cNvGraphicFramePr/>
          <p:nvPr>
            <p:extLst>
              <p:ext uri="{D42A27DB-BD31-4B8C-83A1-F6EECF244321}">
                <p14:modId xmlns:p14="http://schemas.microsoft.com/office/powerpoint/2010/main" val="3489849074"/>
              </p:ext>
            </p:extLst>
          </p:nvPr>
        </p:nvGraphicFramePr>
        <p:xfrm>
          <a:off x="5009300" y="1486301"/>
          <a:ext cx="3661048" cy="3157855"/>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p:cNvSpPr/>
          <p:nvPr/>
        </p:nvSpPr>
        <p:spPr>
          <a:xfrm>
            <a:off x="5055198" y="4725144"/>
            <a:ext cx="3569252" cy="1384995"/>
          </a:xfrm>
          <a:prstGeom prst="rect">
            <a:avLst/>
          </a:prstGeom>
        </p:spPr>
        <p:txBody>
          <a:bodyPr wrap="square">
            <a:spAutoFit/>
          </a:bodyPr>
          <a:lstStyle/>
          <a:p>
            <a:pPr marL="171450" indent="-171450">
              <a:buFont typeface="Arial" pitchFamily="34" charset="0"/>
              <a:buChar char="•"/>
            </a:pPr>
            <a:r>
              <a:rPr lang="es-EC" sz="1200" dirty="0"/>
              <a:t>N</a:t>
            </a:r>
            <a:r>
              <a:rPr lang="es-EC" sz="1200" dirty="0" smtClean="0"/>
              <a:t>o </a:t>
            </a:r>
            <a:r>
              <a:rPr lang="es-EC" sz="1200" dirty="0"/>
              <a:t>cuentan con disponibilidad de </a:t>
            </a:r>
            <a:r>
              <a:rPr lang="es-EC" sz="1200" dirty="0" smtClean="0"/>
              <a:t>tiempo.</a:t>
            </a:r>
          </a:p>
          <a:p>
            <a:pPr marL="171450" indent="-171450">
              <a:buFont typeface="Arial" pitchFamily="34" charset="0"/>
              <a:buChar char="•"/>
            </a:pPr>
            <a:r>
              <a:rPr lang="es-EC" sz="1200" dirty="0" smtClean="0"/>
              <a:t>No </a:t>
            </a:r>
            <a:r>
              <a:rPr lang="es-EC" sz="1200" dirty="0"/>
              <a:t>asiste por el desconocimiento de horarios </a:t>
            </a:r>
            <a:r>
              <a:rPr lang="es-EC" sz="1200" dirty="0" smtClean="0"/>
              <a:t> </a:t>
            </a:r>
            <a:r>
              <a:rPr lang="es-EC" sz="1200" dirty="0"/>
              <a:t>lugares donde se imparte las clases de  </a:t>
            </a:r>
            <a:r>
              <a:rPr lang="es-EC" sz="1200" dirty="0" smtClean="0"/>
              <a:t>bailoterapia.</a:t>
            </a:r>
          </a:p>
          <a:p>
            <a:pPr marL="171450" indent="-171450">
              <a:buFont typeface="Arial" pitchFamily="34" charset="0"/>
              <a:buChar char="•"/>
            </a:pPr>
            <a:r>
              <a:rPr lang="es-EC" sz="1200" dirty="0" smtClean="0"/>
              <a:t>Falta </a:t>
            </a:r>
            <a:r>
              <a:rPr lang="es-EC" sz="1200" dirty="0"/>
              <a:t>de </a:t>
            </a:r>
            <a:r>
              <a:rPr lang="es-EC" sz="1200" dirty="0" smtClean="0"/>
              <a:t>información.</a:t>
            </a:r>
          </a:p>
          <a:p>
            <a:pPr marL="171450" indent="-171450">
              <a:buFont typeface="Arial" pitchFamily="34" charset="0"/>
              <a:buChar char="•"/>
            </a:pPr>
            <a:r>
              <a:rPr lang="es-EC" sz="1200" dirty="0" smtClean="0"/>
              <a:t>No </a:t>
            </a:r>
            <a:r>
              <a:rPr lang="es-EC" sz="1200" dirty="0"/>
              <a:t>llama la atención del </a:t>
            </a:r>
            <a:r>
              <a:rPr lang="es-EC" sz="1200" dirty="0" smtClean="0"/>
              <a:t>público.</a:t>
            </a:r>
            <a:endParaRPr lang="es-EC" sz="1200" dirty="0"/>
          </a:p>
          <a:p>
            <a:pPr marL="171450" indent="-171450">
              <a:buFont typeface="Arial" pitchFamily="34" charset="0"/>
              <a:buChar char="•"/>
            </a:pPr>
            <a:r>
              <a:rPr lang="es-EC" sz="1200" dirty="0" smtClean="0"/>
              <a:t>No </a:t>
            </a:r>
            <a:r>
              <a:rPr lang="es-EC" sz="1200" dirty="0"/>
              <a:t>existe el proyecto en el sector que </a:t>
            </a:r>
            <a:r>
              <a:rPr lang="es-EC" sz="1200" dirty="0" smtClean="0"/>
              <a:t>reside.</a:t>
            </a:r>
            <a:endParaRPr lang="en-US" sz="1200" dirty="0"/>
          </a:p>
        </p:txBody>
      </p:sp>
    </p:spTree>
    <p:extLst>
      <p:ext uri="{BB962C8B-B14F-4D97-AF65-F5344CB8AC3E}">
        <p14:creationId xmlns:p14="http://schemas.microsoft.com/office/powerpoint/2010/main" val="99990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81943"/>
            <a:ext cx="3816424" cy="646331"/>
          </a:xfrm>
          <a:prstGeom prst="rect">
            <a:avLst/>
          </a:prstGeom>
        </p:spPr>
        <p:txBody>
          <a:bodyPr wrap="square">
            <a:spAutoFit/>
          </a:bodyPr>
          <a:lstStyle/>
          <a:p>
            <a:r>
              <a:rPr lang="es-EC" sz="1200" dirty="0"/>
              <a:t>10. De la lista que se presenta a continuación, escoja dos opciones las cuales le influenciaron  para asistir al  proyecto Ecuador Ejercítate.</a:t>
            </a:r>
            <a:endParaRPr lang="en-US" sz="1200" dirty="0"/>
          </a:p>
        </p:txBody>
      </p:sp>
      <p:graphicFrame>
        <p:nvGraphicFramePr>
          <p:cNvPr id="5" name="4 Gráfico"/>
          <p:cNvGraphicFramePr/>
          <p:nvPr>
            <p:extLst>
              <p:ext uri="{D42A27DB-BD31-4B8C-83A1-F6EECF244321}">
                <p14:modId xmlns:p14="http://schemas.microsoft.com/office/powerpoint/2010/main" val="741150298"/>
              </p:ext>
            </p:extLst>
          </p:nvPr>
        </p:nvGraphicFramePr>
        <p:xfrm>
          <a:off x="323528" y="2132856"/>
          <a:ext cx="44644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076056" y="1181943"/>
            <a:ext cx="3635896" cy="461665"/>
          </a:xfrm>
          <a:prstGeom prst="rect">
            <a:avLst/>
          </a:prstGeom>
        </p:spPr>
        <p:txBody>
          <a:bodyPr wrap="square">
            <a:spAutoFit/>
          </a:bodyPr>
          <a:lstStyle/>
          <a:p>
            <a:r>
              <a:rPr lang="es-EC" sz="1200" dirty="0"/>
              <a:t>11.  ¿Qué es lo que más recuerda  usted sobre el proyecto Ecuador Ejercítate?</a:t>
            </a:r>
            <a:endParaRPr lang="en-US" sz="1200" dirty="0"/>
          </a:p>
        </p:txBody>
      </p:sp>
      <p:graphicFrame>
        <p:nvGraphicFramePr>
          <p:cNvPr id="7" name="6 Gráfico"/>
          <p:cNvGraphicFramePr/>
          <p:nvPr>
            <p:extLst>
              <p:ext uri="{D42A27DB-BD31-4B8C-83A1-F6EECF244321}">
                <p14:modId xmlns:p14="http://schemas.microsoft.com/office/powerpoint/2010/main" val="2976416787"/>
              </p:ext>
            </p:extLst>
          </p:nvPr>
        </p:nvGraphicFramePr>
        <p:xfrm>
          <a:off x="4949788" y="2060848"/>
          <a:ext cx="3888432" cy="3646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21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92696"/>
            <a:ext cx="8712968" cy="738664"/>
          </a:xfrm>
          <a:prstGeom prst="rect">
            <a:avLst/>
          </a:prstGeom>
        </p:spPr>
        <p:txBody>
          <a:bodyPr wrap="square">
            <a:spAutoFit/>
          </a:bodyPr>
          <a:lstStyle/>
          <a:p>
            <a:r>
              <a:rPr lang="es-EC" sz="1200" dirty="0"/>
              <a:t>12.  ¿Por favor, valore las siguientes afirmaciones según su opinión sobre el proyecto Ecuador Ejercítate, siendo 1 "malo" y 5 "excelente"?</a:t>
            </a:r>
            <a:endParaRPr lang="en-US" sz="1200" dirty="0"/>
          </a:p>
          <a:p>
            <a:r>
              <a:rPr lang="es-EC" b="1" dirty="0"/>
              <a:t> </a:t>
            </a:r>
            <a:endParaRPr lang="en-US" dirty="0"/>
          </a:p>
        </p:txBody>
      </p:sp>
      <p:sp>
        <p:nvSpPr>
          <p:cNvPr id="5" name="4 Rectángulo"/>
          <p:cNvSpPr/>
          <p:nvPr/>
        </p:nvSpPr>
        <p:spPr>
          <a:xfrm>
            <a:off x="1979712" y="1246694"/>
            <a:ext cx="1758815" cy="253916"/>
          </a:xfrm>
          <a:prstGeom prst="rect">
            <a:avLst/>
          </a:prstGeom>
        </p:spPr>
        <p:txBody>
          <a:bodyPr wrap="none">
            <a:spAutoFit/>
          </a:bodyPr>
          <a:lstStyle/>
          <a:p>
            <a:r>
              <a:rPr lang="es-EC" sz="1050" b="1" dirty="0"/>
              <a:t>Facilidad de inscripción:</a:t>
            </a:r>
            <a:endParaRPr lang="en-US" sz="1050" b="1" dirty="0"/>
          </a:p>
        </p:txBody>
      </p:sp>
      <p:graphicFrame>
        <p:nvGraphicFramePr>
          <p:cNvPr id="6" name="5 Gráfico"/>
          <p:cNvGraphicFramePr/>
          <p:nvPr>
            <p:extLst>
              <p:ext uri="{D42A27DB-BD31-4B8C-83A1-F6EECF244321}">
                <p14:modId xmlns:p14="http://schemas.microsoft.com/office/powerpoint/2010/main" val="4254293928"/>
              </p:ext>
            </p:extLst>
          </p:nvPr>
        </p:nvGraphicFramePr>
        <p:xfrm>
          <a:off x="1619672" y="1772816"/>
          <a:ext cx="2251135" cy="2103507"/>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5724128" y="1085112"/>
            <a:ext cx="2844316" cy="415498"/>
          </a:xfrm>
          <a:prstGeom prst="rect">
            <a:avLst/>
          </a:prstGeom>
        </p:spPr>
        <p:txBody>
          <a:bodyPr wrap="square">
            <a:spAutoFit/>
          </a:bodyPr>
          <a:lstStyle/>
          <a:p>
            <a:r>
              <a:rPr lang="es-EC" sz="1050" b="1" dirty="0"/>
              <a:t>Información previa y detallada sobre el proyecto:</a:t>
            </a:r>
            <a:endParaRPr lang="en-US" sz="1050" b="1" dirty="0"/>
          </a:p>
        </p:txBody>
      </p:sp>
      <p:graphicFrame>
        <p:nvGraphicFramePr>
          <p:cNvPr id="8" name="7 Gráfico"/>
          <p:cNvGraphicFramePr/>
          <p:nvPr>
            <p:extLst>
              <p:ext uri="{D42A27DB-BD31-4B8C-83A1-F6EECF244321}">
                <p14:modId xmlns:p14="http://schemas.microsoft.com/office/powerpoint/2010/main" val="3934633638"/>
              </p:ext>
            </p:extLst>
          </p:nvPr>
        </p:nvGraphicFramePr>
        <p:xfrm>
          <a:off x="5580112" y="1628800"/>
          <a:ext cx="2304256" cy="2176242"/>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261662" y="3976283"/>
            <a:ext cx="2023311" cy="253916"/>
          </a:xfrm>
          <a:prstGeom prst="rect">
            <a:avLst/>
          </a:prstGeom>
        </p:spPr>
        <p:txBody>
          <a:bodyPr wrap="none">
            <a:spAutoFit/>
          </a:bodyPr>
          <a:lstStyle/>
          <a:p>
            <a:r>
              <a:rPr lang="es-EC" sz="1050" b="1" dirty="0"/>
              <a:t>Calidad de las instalaciones:</a:t>
            </a:r>
            <a:endParaRPr lang="en-US" sz="1050" b="1" dirty="0"/>
          </a:p>
        </p:txBody>
      </p:sp>
      <p:graphicFrame>
        <p:nvGraphicFramePr>
          <p:cNvPr id="10" name="9 Gráfico"/>
          <p:cNvGraphicFramePr/>
          <p:nvPr>
            <p:extLst>
              <p:ext uri="{D42A27DB-BD31-4B8C-83A1-F6EECF244321}">
                <p14:modId xmlns:p14="http://schemas.microsoft.com/office/powerpoint/2010/main" val="2109128990"/>
              </p:ext>
            </p:extLst>
          </p:nvPr>
        </p:nvGraphicFramePr>
        <p:xfrm>
          <a:off x="98577" y="4251255"/>
          <a:ext cx="2760542" cy="2374494"/>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Rectángulo"/>
          <p:cNvSpPr/>
          <p:nvPr/>
        </p:nvSpPr>
        <p:spPr>
          <a:xfrm>
            <a:off x="3738527" y="3975652"/>
            <a:ext cx="1922321" cy="253916"/>
          </a:xfrm>
          <a:prstGeom prst="rect">
            <a:avLst/>
          </a:prstGeom>
        </p:spPr>
        <p:txBody>
          <a:bodyPr wrap="none">
            <a:spAutoFit/>
          </a:bodyPr>
          <a:lstStyle/>
          <a:p>
            <a:r>
              <a:rPr lang="es-EC" sz="1050" b="1" dirty="0"/>
              <a:t>Disponibilidad de horarios:</a:t>
            </a:r>
            <a:endParaRPr lang="en-US" sz="1050" b="1" dirty="0"/>
          </a:p>
        </p:txBody>
      </p:sp>
      <p:graphicFrame>
        <p:nvGraphicFramePr>
          <p:cNvPr id="12" name="11 Gráfico"/>
          <p:cNvGraphicFramePr/>
          <p:nvPr>
            <p:extLst>
              <p:ext uri="{D42A27DB-BD31-4B8C-83A1-F6EECF244321}">
                <p14:modId xmlns:p14="http://schemas.microsoft.com/office/powerpoint/2010/main" val="1571376222"/>
              </p:ext>
            </p:extLst>
          </p:nvPr>
        </p:nvGraphicFramePr>
        <p:xfrm>
          <a:off x="3347864" y="4365104"/>
          <a:ext cx="2520280"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Rectángulo"/>
          <p:cNvSpPr/>
          <p:nvPr/>
        </p:nvSpPr>
        <p:spPr>
          <a:xfrm>
            <a:off x="6492235" y="3975652"/>
            <a:ext cx="2076209" cy="253916"/>
          </a:xfrm>
          <a:prstGeom prst="rect">
            <a:avLst/>
          </a:prstGeom>
        </p:spPr>
        <p:txBody>
          <a:bodyPr wrap="none">
            <a:spAutoFit/>
          </a:bodyPr>
          <a:lstStyle/>
          <a:p>
            <a:r>
              <a:rPr lang="es-EC" sz="1050" b="1" dirty="0"/>
              <a:t>Actividades con el instructor:</a:t>
            </a:r>
            <a:endParaRPr lang="en-US" sz="1050" b="1" dirty="0"/>
          </a:p>
        </p:txBody>
      </p:sp>
      <p:graphicFrame>
        <p:nvGraphicFramePr>
          <p:cNvPr id="14" name="13 Gráfico"/>
          <p:cNvGraphicFramePr/>
          <p:nvPr>
            <p:extLst>
              <p:ext uri="{D42A27DB-BD31-4B8C-83A1-F6EECF244321}">
                <p14:modId xmlns:p14="http://schemas.microsoft.com/office/powerpoint/2010/main" val="4220330677"/>
              </p:ext>
            </p:extLst>
          </p:nvPr>
        </p:nvGraphicFramePr>
        <p:xfrm>
          <a:off x="6315360" y="4365104"/>
          <a:ext cx="2649128" cy="2232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8879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29482701"/>
              </p:ext>
            </p:extLst>
          </p:nvPr>
        </p:nvGraphicFramePr>
        <p:xfrm>
          <a:off x="158569" y="548680"/>
          <a:ext cx="6552728" cy="5592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Resultado de imagen para eficiencia comunicacio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7715" y="1181109"/>
            <a:ext cx="225217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AutoShape 4" descr="Resultado de imagen para impacto comunicacio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399801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7" descr="Resultado de imagen para impacto comunicacio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2697987"/>
            <a:ext cx="1742306" cy="130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320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2386608" cy="504056"/>
          </a:xfrm>
        </p:spPr>
        <p:txBody>
          <a:bodyPr>
            <a:normAutofit/>
          </a:bodyPr>
          <a:lstStyle/>
          <a:p>
            <a:r>
              <a:rPr lang="es-EC" sz="2400" u="sng" dirty="0">
                <a:solidFill>
                  <a:schemeClr val="tx1"/>
                </a:solidFill>
              </a:rPr>
              <a:t>Análisis bivariado </a:t>
            </a:r>
            <a:endParaRPr lang="en-US" sz="2400" u="sng" dirty="0">
              <a:solidFill>
                <a:schemeClr val="tx1"/>
              </a:solidFill>
            </a:endParaRPr>
          </a:p>
        </p:txBody>
      </p:sp>
      <p:sp>
        <p:nvSpPr>
          <p:cNvPr id="4" name="3 Rectángulo"/>
          <p:cNvSpPr/>
          <p:nvPr/>
        </p:nvSpPr>
        <p:spPr>
          <a:xfrm>
            <a:off x="611560" y="1040193"/>
            <a:ext cx="3716688" cy="461665"/>
          </a:xfrm>
          <a:prstGeom prst="rect">
            <a:avLst/>
          </a:prstGeom>
        </p:spPr>
        <p:txBody>
          <a:bodyPr wrap="square">
            <a:spAutoFit/>
          </a:bodyPr>
          <a:lstStyle/>
          <a:p>
            <a:pPr marL="285750" indent="-285750">
              <a:buFont typeface="Arial" pitchFamily="34" charset="0"/>
              <a:buChar char="•"/>
            </a:pPr>
            <a:r>
              <a:rPr lang="es-EC" sz="1200" dirty="0"/>
              <a:t>Cuantos hombres y mujeres representan a las personas que si conocen del proyecto:</a:t>
            </a:r>
            <a:endParaRPr lang="en-US" sz="1200" dirty="0"/>
          </a:p>
        </p:txBody>
      </p:sp>
      <p:graphicFrame>
        <p:nvGraphicFramePr>
          <p:cNvPr id="5" name="4 Gráfico"/>
          <p:cNvGraphicFramePr/>
          <p:nvPr>
            <p:extLst>
              <p:ext uri="{D42A27DB-BD31-4B8C-83A1-F6EECF244321}">
                <p14:modId xmlns:p14="http://schemas.microsoft.com/office/powerpoint/2010/main" val="1982879789"/>
              </p:ext>
            </p:extLst>
          </p:nvPr>
        </p:nvGraphicFramePr>
        <p:xfrm>
          <a:off x="827584" y="1333498"/>
          <a:ext cx="3103534" cy="2736623"/>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5148064" y="994027"/>
            <a:ext cx="3779912" cy="276999"/>
          </a:xfrm>
          <a:prstGeom prst="rect">
            <a:avLst/>
          </a:prstGeom>
        </p:spPr>
        <p:txBody>
          <a:bodyPr wrap="square">
            <a:spAutoFit/>
          </a:bodyPr>
          <a:lstStyle/>
          <a:p>
            <a:pPr marL="171450" indent="-171450">
              <a:buFont typeface="Arial" pitchFamily="34" charset="0"/>
              <a:buChar char="•"/>
            </a:pPr>
            <a:r>
              <a:rPr lang="es-EC" sz="1200" dirty="0"/>
              <a:t>Personas que han participado en el proyecto</a:t>
            </a:r>
            <a:endParaRPr lang="en-US" sz="1200" dirty="0"/>
          </a:p>
        </p:txBody>
      </p:sp>
      <p:graphicFrame>
        <p:nvGraphicFramePr>
          <p:cNvPr id="8" name="7 Gráfico"/>
          <p:cNvGraphicFramePr/>
          <p:nvPr>
            <p:extLst>
              <p:ext uri="{D42A27DB-BD31-4B8C-83A1-F6EECF244321}">
                <p14:modId xmlns:p14="http://schemas.microsoft.com/office/powerpoint/2010/main" val="738322977"/>
              </p:ext>
            </p:extLst>
          </p:nvPr>
        </p:nvGraphicFramePr>
        <p:xfrm>
          <a:off x="5437875" y="1186879"/>
          <a:ext cx="3200289" cy="2853318"/>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3303585" y="3861048"/>
            <a:ext cx="2929007" cy="276999"/>
          </a:xfrm>
          <a:prstGeom prst="rect">
            <a:avLst/>
          </a:prstGeom>
        </p:spPr>
        <p:txBody>
          <a:bodyPr wrap="none">
            <a:spAutoFit/>
          </a:bodyPr>
          <a:lstStyle/>
          <a:p>
            <a:r>
              <a:rPr lang="es-EC" sz="1200" dirty="0"/>
              <a:t>Edad de  mujeres que si han participado</a:t>
            </a:r>
            <a:endParaRPr lang="en-US" sz="1200" dirty="0"/>
          </a:p>
        </p:txBody>
      </p:sp>
      <p:graphicFrame>
        <p:nvGraphicFramePr>
          <p:cNvPr id="10" name="9 Gráfico"/>
          <p:cNvGraphicFramePr/>
          <p:nvPr>
            <p:extLst>
              <p:ext uri="{D42A27DB-BD31-4B8C-83A1-F6EECF244321}">
                <p14:modId xmlns:p14="http://schemas.microsoft.com/office/powerpoint/2010/main" val="2811234886"/>
              </p:ext>
            </p:extLst>
          </p:nvPr>
        </p:nvGraphicFramePr>
        <p:xfrm>
          <a:off x="3275856" y="4221088"/>
          <a:ext cx="3142998" cy="2636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5605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27584" y="476672"/>
            <a:ext cx="4442242" cy="369332"/>
          </a:xfrm>
          <a:prstGeom prst="rect">
            <a:avLst/>
          </a:prstGeom>
        </p:spPr>
        <p:txBody>
          <a:bodyPr wrap="none">
            <a:spAutoFit/>
          </a:bodyPr>
          <a:lstStyle/>
          <a:p>
            <a:r>
              <a:rPr lang="es-EC" b="1" u="sng" dirty="0"/>
              <a:t>Cantones y  medios  de comunicación </a:t>
            </a:r>
            <a:endParaRPr lang="en-US" b="1" u="sng" dirty="0"/>
          </a:p>
        </p:txBody>
      </p:sp>
      <p:sp>
        <p:nvSpPr>
          <p:cNvPr id="9" name="8 Rectángulo"/>
          <p:cNvSpPr/>
          <p:nvPr/>
        </p:nvSpPr>
        <p:spPr>
          <a:xfrm>
            <a:off x="827584" y="1052736"/>
            <a:ext cx="977960" cy="276999"/>
          </a:xfrm>
          <a:prstGeom prst="rect">
            <a:avLst/>
          </a:prstGeom>
        </p:spPr>
        <p:txBody>
          <a:bodyPr wrap="none">
            <a:spAutoFit/>
          </a:bodyPr>
          <a:lstStyle/>
          <a:p>
            <a:r>
              <a:rPr lang="es-EC" sz="1200" b="1" dirty="0"/>
              <a:t>Televisión:</a:t>
            </a:r>
            <a:endParaRPr lang="en-US" sz="1200" b="1" dirty="0"/>
          </a:p>
        </p:txBody>
      </p:sp>
      <p:graphicFrame>
        <p:nvGraphicFramePr>
          <p:cNvPr id="10" name="9 Gráfico"/>
          <p:cNvGraphicFramePr/>
          <p:nvPr>
            <p:extLst>
              <p:ext uri="{D42A27DB-BD31-4B8C-83A1-F6EECF244321}">
                <p14:modId xmlns:p14="http://schemas.microsoft.com/office/powerpoint/2010/main" val="4287217128"/>
              </p:ext>
            </p:extLst>
          </p:nvPr>
        </p:nvGraphicFramePr>
        <p:xfrm>
          <a:off x="1387810" y="1329735"/>
          <a:ext cx="3184190" cy="2530044"/>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4724147" y="1052736"/>
            <a:ext cx="800219" cy="276999"/>
          </a:xfrm>
          <a:prstGeom prst="rect">
            <a:avLst/>
          </a:prstGeom>
        </p:spPr>
        <p:txBody>
          <a:bodyPr wrap="none">
            <a:spAutoFit/>
          </a:bodyPr>
          <a:lstStyle/>
          <a:p>
            <a:r>
              <a:rPr lang="es-EC" sz="1200" b="1" dirty="0"/>
              <a:t>Internet:</a:t>
            </a:r>
            <a:endParaRPr lang="en-US" sz="1200" b="1" dirty="0"/>
          </a:p>
        </p:txBody>
      </p:sp>
      <p:graphicFrame>
        <p:nvGraphicFramePr>
          <p:cNvPr id="12" name="11 Gráfico"/>
          <p:cNvGraphicFramePr/>
          <p:nvPr>
            <p:extLst>
              <p:ext uri="{D42A27DB-BD31-4B8C-83A1-F6EECF244321}">
                <p14:modId xmlns:p14="http://schemas.microsoft.com/office/powerpoint/2010/main" val="1720787013"/>
              </p:ext>
            </p:extLst>
          </p:nvPr>
        </p:nvGraphicFramePr>
        <p:xfrm>
          <a:off x="5124256" y="1052737"/>
          <a:ext cx="3264169"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Rectángulo"/>
          <p:cNvSpPr/>
          <p:nvPr/>
        </p:nvSpPr>
        <p:spPr>
          <a:xfrm>
            <a:off x="984582" y="3721280"/>
            <a:ext cx="663964" cy="276999"/>
          </a:xfrm>
          <a:prstGeom prst="rect">
            <a:avLst/>
          </a:prstGeom>
        </p:spPr>
        <p:txBody>
          <a:bodyPr wrap="none">
            <a:spAutoFit/>
          </a:bodyPr>
          <a:lstStyle/>
          <a:p>
            <a:r>
              <a:rPr lang="es-EC" sz="1200" b="1" dirty="0"/>
              <a:t>Radio:</a:t>
            </a:r>
            <a:endParaRPr lang="en-US" sz="1200" b="1" dirty="0"/>
          </a:p>
        </p:txBody>
      </p:sp>
      <p:graphicFrame>
        <p:nvGraphicFramePr>
          <p:cNvPr id="15" name="14 Gráfico"/>
          <p:cNvGraphicFramePr/>
          <p:nvPr>
            <p:extLst>
              <p:ext uri="{D42A27DB-BD31-4B8C-83A1-F6EECF244321}">
                <p14:modId xmlns:p14="http://schemas.microsoft.com/office/powerpoint/2010/main" val="1455126539"/>
              </p:ext>
            </p:extLst>
          </p:nvPr>
        </p:nvGraphicFramePr>
        <p:xfrm>
          <a:off x="1187624" y="3999547"/>
          <a:ext cx="3240360" cy="2858453"/>
        </p:xfrm>
        <a:graphic>
          <a:graphicData uri="http://schemas.openxmlformats.org/drawingml/2006/chart">
            <c:chart xmlns:c="http://schemas.openxmlformats.org/drawingml/2006/chart" xmlns:r="http://schemas.openxmlformats.org/officeDocument/2006/relationships" r:id="rId4"/>
          </a:graphicData>
        </a:graphic>
      </p:graphicFrame>
      <p:sp>
        <p:nvSpPr>
          <p:cNvPr id="16" name="15 Rectángulo"/>
          <p:cNvSpPr/>
          <p:nvPr/>
        </p:nvSpPr>
        <p:spPr>
          <a:xfrm>
            <a:off x="4442819" y="3675113"/>
            <a:ext cx="1362874" cy="276999"/>
          </a:xfrm>
          <a:prstGeom prst="rect">
            <a:avLst/>
          </a:prstGeom>
        </p:spPr>
        <p:txBody>
          <a:bodyPr wrap="none">
            <a:spAutoFit/>
          </a:bodyPr>
          <a:lstStyle/>
          <a:p>
            <a:r>
              <a:rPr lang="es-EC" sz="1200" b="1" dirty="0"/>
              <a:t>Redes Sociales:</a:t>
            </a:r>
            <a:endParaRPr lang="en-US" sz="1200" b="1" dirty="0"/>
          </a:p>
        </p:txBody>
      </p:sp>
      <p:graphicFrame>
        <p:nvGraphicFramePr>
          <p:cNvPr id="17" name="16 Gráfico"/>
          <p:cNvGraphicFramePr/>
          <p:nvPr>
            <p:extLst>
              <p:ext uri="{D42A27DB-BD31-4B8C-83A1-F6EECF244321}">
                <p14:modId xmlns:p14="http://schemas.microsoft.com/office/powerpoint/2010/main" val="3668040399"/>
              </p:ext>
            </p:extLst>
          </p:nvPr>
        </p:nvGraphicFramePr>
        <p:xfrm>
          <a:off x="5269827" y="4239057"/>
          <a:ext cx="3340736" cy="25880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3819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Matriz de estrategias </a:t>
            </a:r>
            <a:endParaRPr lang="en-US" dirty="0"/>
          </a:p>
        </p:txBody>
      </p:sp>
      <p:graphicFrame>
        <p:nvGraphicFramePr>
          <p:cNvPr id="4" name="3 Tabla"/>
          <p:cNvGraphicFramePr>
            <a:graphicFrameLocks noGrp="1"/>
          </p:cNvGraphicFramePr>
          <p:nvPr>
            <p:extLst>
              <p:ext uri="{D42A27DB-BD31-4B8C-83A1-F6EECF244321}">
                <p14:modId xmlns:p14="http://schemas.microsoft.com/office/powerpoint/2010/main" val="114001030"/>
              </p:ext>
            </p:extLst>
          </p:nvPr>
        </p:nvGraphicFramePr>
        <p:xfrm>
          <a:off x="611560" y="1556792"/>
          <a:ext cx="7416824" cy="2857247"/>
        </p:xfrm>
        <a:graphic>
          <a:graphicData uri="http://schemas.openxmlformats.org/drawingml/2006/table">
            <a:tbl>
              <a:tblPr firstRow="1" firstCol="1" bandRow="1">
                <a:tableStyleId>{ED083AE6-46FA-4A59-8FB0-9F97EB10719F}</a:tableStyleId>
              </a:tblPr>
              <a:tblGrid>
                <a:gridCol w="1807918"/>
                <a:gridCol w="2356793"/>
                <a:gridCol w="737321"/>
                <a:gridCol w="737321"/>
                <a:gridCol w="586730"/>
                <a:gridCol w="1190741"/>
              </a:tblGrid>
              <a:tr h="271527">
                <a:tc rowSpan="2">
                  <a:txBody>
                    <a:bodyPr/>
                    <a:lstStyle/>
                    <a:p>
                      <a:pPr algn="ctr">
                        <a:lnSpc>
                          <a:spcPct val="115000"/>
                        </a:lnSpc>
                        <a:spcAft>
                          <a:spcPts val="0"/>
                        </a:spcAft>
                      </a:pPr>
                      <a:r>
                        <a:rPr lang="es-EC" sz="1400" dirty="0">
                          <a:effectLst/>
                        </a:rPr>
                        <a:t>Objetivos </a:t>
                      </a:r>
                      <a:endParaRPr lang="en-US" sz="1200" dirty="0">
                        <a:effectLst/>
                        <a:latin typeface="Times New Roman"/>
                        <a:ea typeface="Calibri"/>
                        <a:cs typeface="Arial"/>
                      </a:endParaRPr>
                    </a:p>
                  </a:txBody>
                  <a:tcPr marL="44450" marR="44450" marT="0" marB="0" anchor="ctr"/>
                </a:tc>
                <a:tc rowSpan="2">
                  <a:txBody>
                    <a:bodyPr/>
                    <a:lstStyle/>
                    <a:p>
                      <a:pPr algn="ctr">
                        <a:lnSpc>
                          <a:spcPct val="115000"/>
                        </a:lnSpc>
                        <a:spcAft>
                          <a:spcPts val="0"/>
                        </a:spcAft>
                      </a:pPr>
                      <a:r>
                        <a:rPr lang="es-EC" sz="1400" dirty="0">
                          <a:effectLst/>
                        </a:rPr>
                        <a:t>Estrategia propuesta </a:t>
                      </a:r>
                      <a:endParaRPr lang="en-US" sz="1200" dirty="0">
                        <a:effectLst/>
                        <a:latin typeface="Times New Roman"/>
                        <a:ea typeface="Calibri"/>
                        <a:cs typeface="Arial"/>
                      </a:endParaRPr>
                    </a:p>
                  </a:txBody>
                  <a:tcPr marL="44450" marR="44450" marT="0" marB="0" anchor="ctr"/>
                </a:tc>
                <a:tc gridSpan="3">
                  <a:txBody>
                    <a:bodyPr/>
                    <a:lstStyle/>
                    <a:p>
                      <a:pPr algn="ctr">
                        <a:lnSpc>
                          <a:spcPct val="115000"/>
                        </a:lnSpc>
                        <a:spcAft>
                          <a:spcPts val="0"/>
                        </a:spcAft>
                      </a:pPr>
                      <a:r>
                        <a:rPr lang="es-EC" sz="1400">
                          <a:effectLst/>
                        </a:rPr>
                        <a:t>Plazo</a:t>
                      </a:r>
                      <a:endParaRPr lang="en-US" sz="1200">
                        <a:effectLst/>
                        <a:latin typeface="Times New Roman"/>
                        <a:ea typeface="Calibri"/>
                        <a:cs typeface="Arial"/>
                      </a:endParaRPr>
                    </a:p>
                  </a:txBody>
                  <a:tcPr marL="44450" marR="44450" marT="0" marB="0" anchor="ctr"/>
                </a:tc>
                <a:tc hMerge="1">
                  <a:txBody>
                    <a:bodyPr/>
                    <a:lstStyle/>
                    <a:p>
                      <a:endParaRPr lang="en-US"/>
                    </a:p>
                  </a:txBody>
                  <a:tcPr/>
                </a:tc>
                <a:tc hMerge="1">
                  <a:txBody>
                    <a:bodyPr/>
                    <a:lstStyle/>
                    <a:p>
                      <a:endParaRPr lang="en-US"/>
                    </a:p>
                  </a:txBody>
                  <a:tcPr/>
                </a:tc>
                <a:tc rowSpan="2">
                  <a:txBody>
                    <a:bodyPr/>
                    <a:lstStyle/>
                    <a:p>
                      <a:pPr algn="ctr">
                        <a:lnSpc>
                          <a:spcPct val="115000"/>
                        </a:lnSpc>
                        <a:spcAft>
                          <a:spcPts val="0"/>
                        </a:spcAft>
                      </a:pPr>
                      <a:r>
                        <a:rPr lang="es-EC" sz="1100">
                          <a:effectLst/>
                        </a:rPr>
                        <a:t>Responsable</a:t>
                      </a:r>
                      <a:endParaRPr lang="en-US" sz="1200">
                        <a:effectLst/>
                        <a:latin typeface="Times New Roman"/>
                        <a:ea typeface="Calibri"/>
                        <a:cs typeface="Arial"/>
                      </a:endParaRPr>
                    </a:p>
                  </a:txBody>
                  <a:tcPr marL="44450" marR="44450" marT="0" marB="0" anchor="ctr"/>
                </a:tc>
              </a:tr>
              <a:tr h="260985">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s-EC" sz="1000">
                          <a:effectLst/>
                        </a:rPr>
                        <a:t>Corto</a:t>
                      </a:r>
                      <a:endParaRPr lang="en-US" sz="1200">
                        <a:effectLst/>
                        <a:latin typeface="Times New Roman"/>
                        <a:ea typeface="Calibri"/>
                        <a:cs typeface="Arial"/>
                      </a:endParaRPr>
                    </a:p>
                  </a:txBody>
                  <a:tcPr marL="44450" marR="44450" marT="0" marB="0" anchor="ctr"/>
                </a:tc>
                <a:tc>
                  <a:txBody>
                    <a:bodyPr/>
                    <a:lstStyle/>
                    <a:p>
                      <a:pPr algn="ctr">
                        <a:lnSpc>
                          <a:spcPct val="115000"/>
                        </a:lnSpc>
                        <a:spcAft>
                          <a:spcPts val="0"/>
                        </a:spcAft>
                      </a:pPr>
                      <a:r>
                        <a:rPr lang="es-EC" sz="1000">
                          <a:effectLst/>
                        </a:rPr>
                        <a:t>Mediano</a:t>
                      </a:r>
                      <a:endParaRPr lang="en-US" sz="1200">
                        <a:effectLst/>
                        <a:latin typeface="Times New Roman"/>
                        <a:ea typeface="Calibri"/>
                        <a:cs typeface="Arial"/>
                      </a:endParaRPr>
                    </a:p>
                  </a:txBody>
                  <a:tcPr marL="44450" marR="44450" marT="0" marB="0" anchor="ctr"/>
                </a:tc>
                <a:tc>
                  <a:txBody>
                    <a:bodyPr/>
                    <a:lstStyle/>
                    <a:p>
                      <a:pPr algn="ctr">
                        <a:lnSpc>
                          <a:spcPct val="115000"/>
                        </a:lnSpc>
                        <a:spcAft>
                          <a:spcPts val="0"/>
                        </a:spcAft>
                      </a:pPr>
                      <a:r>
                        <a:rPr lang="es-EC" sz="1000">
                          <a:effectLst/>
                        </a:rPr>
                        <a:t>Largo </a:t>
                      </a:r>
                      <a:endParaRPr lang="en-US" sz="1200">
                        <a:effectLst/>
                        <a:latin typeface="Times New Roman"/>
                        <a:ea typeface="Calibri"/>
                        <a:cs typeface="Arial"/>
                      </a:endParaRPr>
                    </a:p>
                  </a:txBody>
                  <a:tcPr marL="44450" marR="44450" marT="0" marB="0" anchor="ctr"/>
                </a:tc>
                <a:tc vMerge="1">
                  <a:txBody>
                    <a:bodyPr/>
                    <a:lstStyle/>
                    <a:p>
                      <a:endParaRPr lang="en-US"/>
                    </a:p>
                  </a:txBody>
                  <a:tcPr/>
                </a:tc>
              </a:tr>
              <a:tr h="2324735">
                <a:tc>
                  <a:txBody>
                    <a:bodyPr/>
                    <a:lstStyle/>
                    <a:p>
                      <a:pPr algn="just">
                        <a:lnSpc>
                          <a:spcPct val="115000"/>
                        </a:lnSpc>
                        <a:spcAft>
                          <a:spcPts val="0"/>
                        </a:spcAft>
                      </a:pPr>
                      <a:r>
                        <a:rPr lang="es-EC" sz="1200" dirty="0">
                          <a:effectLst/>
                        </a:rPr>
                        <a:t>1.- Identificar las estrategias comunicacionales del proyecto Ecuador Ejercítate para conocer el nivel del impacto que ha generado en la ciudadanía de la provincia de Pichincha en el año 2015.</a:t>
                      </a:r>
                      <a:endParaRPr lang="en-US" sz="1200" dirty="0">
                        <a:effectLst/>
                        <a:latin typeface="Times New Roman"/>
                        <a:ea typeface="Calibri"/>
                        <a:cs typeface="Arial"/>
                      </a:endParaRPr>
                    </a:p>
                  </a:txBody>
                  <a:tcPr marL="44450" marR="44450" marT="0" marB="0" anchor="ctr"/>
                </a:tc>
                <a:tc>
                  <a:txBody>
                    <a:bodyPr/>
                    <a:lstStyle/>
                    <a:p>
                      <a:pPr algn="just">
                        <a:lnSpc>
                          <a:spcPct val="115000"/>
                        </a:lnSpc>
                        <a:spcAft>
                          <a:spcPts val="0"/>
                        </a:spcAft>
                      </a:pPr>
                      <a:r>
                        <a:rPr lang="es-EC" sz="1100" dirty="0">
                          <a:effectLst/>
                        </a:rPr>
                        <a:t>Se plantea realizar un plan comunicacional y  detallar las estrategias comunicacionales de manera  clara y  concisa, para que el ente ejecutor pueda desarrollarlo en todo el año.  </a:t>
                      </a:r>
                      <a:endParaRPr lang="en-US" sz="1200" dirty="0">
                        <a:effectLst/>
                        <a:latin typeface="Times New Roman"/>
                        <a:ea typeface="Calibri"/>
                        <a:cs typeface="Arial"/>
                      </a:endParaRPr>
                    </a:p>
                  </a:txBody>
                  <a:tcPr marL="44450" marR="44450" marT="0" marB="0" anchor="ctr"/>
                </a:tc>
                <a:tc>
                  <a:txBody>
                    <a:bodyPr/>
                    <a:lstStyle/>
                    <a:p>
                      <a:pPr algn="ctr">
                        <a:lnSpc>
                          <a:spcPct val="115000"/>
                        </a:lnSpc>
                        <a:spcAft>
                          <a:spcPts val="0"/>
                        </a:spcAft>
                      </a:pPr>
                      <a:r>
                        <a:rPr lang="es-EC" sz="1100">
                          <a:effectLst/>
                        </a:rPr>
                        <a:t> </a:t>
                      </a:r>
                      <a:endParaRPr lang="en-US" sz="1200">
                        <a:effectLst/>
                        <a:latin typeface="Times New Roman"/>
                        <a:ea typeface="Calibri"/>
                        <a:cs typeface="Arial"/>
                      </a:endParaRPr>
                    </a:p>
                  </a:txBody>
                  <a:tcPr marL="44450" marR="44450" marT="0" marB="0" anchor="ctr"/>
                </a:tc>
                <a:tc>
                  <a:txBody>
                    <a:bodyPr/>
                    <a:lstStyle/>
                    <a:p>
                      <a:pPr algn="ctr">
                        <a:lnSpc>
                          <a:spcPct val="115000"/>
                        </a:lnSpc>
                        <a:spcAft>
                          <a:spcPts val="0"/>
                        </a:spcAft>
                      </a:pPr>
                      <a:r>
                        <a:rPr lang="es-EC" sz="1100" dirty="0">
                          <a:effectLst/>
                        </a:rPr>
                        <a:t> </a:t>
                      </a:r>
                      <a:endParaRPr lang="en-US" sz="1200" dirty="0">
                        <a:effectLst/>
                        <a:latin typeface="Times New Roman"/>
                        <a:ea typeface="Calibri"/>
                        <a:cs typeface="Arial"/>
                      </a:endParaRPr>
                    </a:p>
                  </a:txBody>
                  <a:tcPr marL="44450" marR="44450" marT="0" marB="0" anchor="ctr"/>
                </a:tc>
                <a:tc>
                  <a:txBody>
                    <a:bodyPr/>
                    <a:lstStyle/>
                    <a:p>
                      <a:pPr algn="ctr">
                        <a:lnSpc>
                          <a:spcPct val="115000"/>
                        </a:lnSpc>
                        <a:spcAft>
                          <a:spcPts val="0"/>
                        </a:spcAft>
                      </a:pPr>
                      <a:r>
                        <a:rPr lang="es-EC" sz="1100">
                          <a:effectLst/>
                        </a:rPr>
                        <a:t>X</a:t>
                      </a:r>
                      <a:endParaRPr lang="en-US" sz="1200">
                        <a:effectLst/>
                        <a:latin typeface="Times New Roman"/>
                        <a:ea typeface="Calibri"/>
                        <a:cs typeface="Arial"/>
                      </a:endParaRPr>
                    </a:p>
                  </a:txBody>
                  <a:tcPr marL="44450" marR="44450" marT="0" marB="0" anchor="ctr"/>
                </a:tc>
                <a:tc>
                  <a:txBody>
                    <a:bodyPr/>
                    <a:lstStyle/>
                    <a:p>
                      <a:pPr algn="l">
                        <a:lnSpc>
                          <a:spcPct val="115000"/>
                        </a:lnSpc>
                        <a:spcAft>
                          <a:spcPts val="0"/>
                        </a:spcAft>
                      </a:pPr>
                      <a:r>
                        <a:rPr lang="es-EC" sz="1100" dirty="0">
                          <a:effectLst/>
                        </a:rPr>
                        <a:t>Ministerio  del  Deporte</a:t>
                      </a:r>
                      <a:endParaRPr lang="en-US" sz="1200" dirty="0">
                        <a:effectLst/>
                        <a:latin typeface="Times New Roman"/>
                        <a:ea typeface="Calibri"/>
                        <a:cs typeface="Arial"/>
                      </a:endParaRPr>
                    </a:p>
                  </a:txBody>
                  <a:tcPr marL="44450" marR="44450" marT="0" marB="0" anchor="ctr"/>
                </a:tc>
              </a:tr>
            </a:tbl>
          </a:graphicData>
        </a:graphic>
      </p:graphicFrame>
      <p:sp>
        <p:nvSpPr>
          <p:cNvPr id="5" name="AutoShape 2" descr="Resultado de imagen para estrategias comunicacion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460899"/>
            <a:ext cx="4169246" cy="211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6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70713339"/>
              </p:ext>
            </p:extLst>
          </p:nvPr>
        </p:nvGraphicFramePr>
        <p:xfrm>
          <a:off x="1187625" y="548680"/>
          <a:ext cx="6336703" cy="4248472"/>
        </p:xfrm>
        <a:graphic>
          <a:graphicData uri="http://schemas.openxmlformats.org/drawingml/2006/table">
            <a:tbl>
              <a:tblPr firstRow="1" firstCol="1" bandRow="1">
                <a:tableStyleId>{ED083AE6-46FA-4A59-8FB0-9F97EB10719F}</a:tableStyleId>
              </a:tblPr>
              <a:tblGrid>
                <a:gridCol w="1464562"/>
                <a:gridCol w="2769639"/>
                <a:gridCol w="395342"/>
                <a:gridCol w="395342"/>
                <a:gridCol w="655909"/>
                <a:gridCol w="655909"/>
              </a:tblGrid>
              <a:tr h="1863589">
                <a:tc rowSpan="2">
                  <a:txBody>
                    <a:bodyPr/>
                    <a:lstStyle/>
                    <a:p>
                      <a:pPr algn="ctr">
                        <a:lnSpc>
                          <a:spcPct val="115000"/>
                        </a:lnSpc>
                        <a:spcAft>
                          <a:spcPts val="0"/>
                        </a:spcAft>
                      </a:pPr>
                      <a:r>
                        <a:rPr lang="es-EC" sz="1100" dirty="0">
                          <a:effectLst/>
                        </a:rPr>
                        <a:t>2.- Determinar la frecuencia con la que se realiza actualizaciones y seguimientos en el mix de medios comunicacionales del proyecto Ecuador Ejercítate en la provincia de Pichincha del año 2015</a:t>
                      </a:r>
                      <a:endParaRPr lang="en-US" sz="1100" dirty="0">
                        <a:effectLst/>
                        <a:latin typeface="Times New Roman"/>
                        <a:ea typeface="Calibri"/>
                        <a:cs typeface="Arial"/>
                      </a:endParaRPr>
                    </a:p>
                  </a:txBody>
                  <a:tcPr marL="39643" marR="39643" marT="0" marB="0" anchor="ctr"/>
                </a:tc>
                <a:tc>
                  <a:txBody>
                    <a:bodyPr/>
                    <a:lstStyle/>
                    <a:p>
                      <a:pPr algn="just">
                        <a:lnSpc>
                          <a:spcPct val="115000"/>
                        </a:lnSpc>
                        <a:spcAft>
                          <a:spcPts val="0"/>
                        </a:spcAft>
                      </a:pPr>
                      <a:r>
                        <a:rPr lang="es-EC" sz="1000" dirty="0">
                          <a:effectLst/>
                        </a:rPr>
                        <a:t>Se propone que el  Ministerio  del  Deporte realice  un cronograma detallado de todas las actividades correspondientes a los medios de comunicación, especificando el tiempo, la duración y la frecuencia de actualización de los anuncios publicitarios a realizarse, y llevar un seguimiento y control de las actualizaciones en los medios de comunicación.  </a:t>
                      </a:r>
                      <a:endParaRPr lang="en-US" sz="1100" dirty="0">
                        <a:effectLst/>
                        <a:latin typeface="Times New Roman"/>
                        <a:ea typeface="Calibri"/>
                        <a:cs typeface="Arial"/>
                      </a:endParaRPr>
                    </a:p>
                  </a:txBody>
                  <a:tcPr marL="39643" marR="39643" marT="0" marB="0" anchor="ctr"/>
                </a:tc>
                <a:tc>
                  <a:txBody>
                    <a:bodyPr/>
                    <a:lstStyle/>
                    <a:p>
                      <a:pPr algn="ctr">
                        <a:lnSpc>
                          <a:spcPct val="115000"/>
                        </a:lnSpc>
                        <a:spcAft>
                          <a:spcPts val="0"/>
                        </a:spcAft>
                      </a:pPr>
                      <a:r>
                        <a:rPr lang="es-EC" sz="1000">
                          <a:effectLst/>
                        </a:rPr>
                        <a:t> </a:t>
                      </a:r>
                      <a:endParaRPr lang="en-US" sz="1100">
                        <a:effectLst/>
                        <a:latin typeface="Times New Roman"/>
                        <a:ea typeface="Calibri"/>
                        <a:cs typeface="Arial"/>
                      </a:endParaRPr>
                    </a:p>
                  </a:txBody>
                  <a:tcPr marL="39643" marR="39643" marT="0" marB="0" anchor="ctr"/>
                </a:tc>
                <a:tc>
                  <a:txBody>
                    <a:bodyPr/>
                    <a:lstStyle/>
                    <a:p>
                      <a:pPr algn="ctr">
                        <a:lnSpc>
                          <a:spcPct val="115000"/>
                        </a:lnSpc>
                        <a:spcAft>
                          <a:spcPts val="0"/>
                        </a:spcAft>
                      </a:pPr>
                      <a:r>
                        <a:rPr lang="es-EC" sz="1000">
                          <a:effectLst/>
                        </a:rPr>
                        <a:t> </a:t>
                      </a:r>
                      <a:endParaRPr lang="en-US" sz="1100">
                        <a:effectLst/>
                        <a:latin typeface="Times New Roman"/>
                        <a:ea typeface="Calibri"/>
                        <a:cs typeface="Arial"/>
                      </a:endParaRPr>
                    </a:p>
                  </a:txBody>
                  <a:tcPr marL="39643" marR="39643" marT="0" marB="0" anchor="ctr"/>
                </a:tc>
                <a:tc>
                  <a:txBody>
                    <a:bodyPr/>
                    <a:lstStyle/>
                    <a:p>
                      <a:pPr algn="ctr">
                        <a:lnSpc>
                          <a:spcPct val="115000"/>
                        </a:lnSpc>
                        <a:spcAft>
                          <a:spcPts val="0"/>
                        </a:spcAft>
                      </a:pPr>
                      <a:r>
                        <a:rPr lang="es-EC" sz="1000">
                          <a:effectLst/>
                        </a:rPr>
                        <a:t>X</a:t>
                      </a:r>
                      <a:endParaRPr lang="en-US" sz="1100">
                        <a:effectLst/>
                        <a:latin typeface="Times New Roman"/>
                        <a:ea typeface="Calibri"/>
                        <a:cs typeface="Arial"/>
                      </a:endParaRPr>
                    </a:p>
                  </a:txBody>
                  <a:tcPr marL="39643" marR="39643" marT="0" marB="0" anchor="ctr"/>
                </a:tc>
                <a:tc>
                  <a:txBody>
                    <a:bodyPr/>
                    <a:lstStyle/>
                    <a:p>
                      <a:pPr>
                        <a:lnSpc>
                          <a:spcPct val="115000"/>
                        </a:lnSpc>
                        <a:spcAft>
                          <a:spcPts val="0"/>
                        </a:spcAft>
                      </a:pPr>
                      <a:r>
                        <a:rPr lang="es-EC" sz="1000">
                          <a:effectLst/>
                        </a:rPr>
                        <a:t>Ministerio  del  Deporte</a:t>
                      </a:r>
                      <a:endParaRPr lang="en-US" sz="1100">
                        <a:effectLst/>
                        <a:latin typeface="Times New Roman"/>
                        <a:ea typeface="Calibri"/>
                        <a:cs typeface="Arial"/>
                      </a:endParaRPr>
                    </a:p>
                  </a:txBody>
                  <a:tcPr marL="39643" marR="39643" marT="0" marB="0" anchor="ctr"/>
                </a:tc>
              </a:tr>
              <a:tr h="2384883">
                <a:tc vMerge="1">
                  <a:txBody>
                    <a:bodyPr/>
                    <a:lstStyle/>
                    <a:p>
                      <a:endParaRPr lang="en-US"/>
                    </a:p>
                  </a:txBody>
                  <a:tcPr/>
                </a:tc>
                <a:tc>
                  <a:txBody>
                    <a:bodyPr/>
                    <a:lstStyle/>
                    <a:p>
                      <a:pPr algn="just">
                        <a:lnSpc>
                          <a:spcPct val="115000"/>
                        </a:lnSpc>
                        <a:spcAft>
                          <a:spcPts val="0"/>
                        </a:spcAft>
                      </a:pPr>
                      <a:r>
                        <a:rPr lang="es-EC" sz="1000" dirty="0">
                          <a:effectLst/>
                        </a:rPr>
                        <a:t>Después de  realizar  el  cronograma, el  Ministerio del  Deporte está en  la obligación  de  informar  y  capacitar al  ente  ejecutor  de todas sus responsabilidades publicitarias esto con el fin de que se realicen anuncios publicitarios actuales que puedan informar a la ciudadanía de todos los horarios y lugares donde se desarrolla el proyecto ministerial.</a:t>
                      </a:r>
                      <a:endParaRPr lang="en-US" sz="1100" dirty="0">
                        <a:effectLst/>
                      </a:endParaRPr>
                    </a:p>
                    <a:p>
                      <a:pPr algn="just">
                        <a:lnSpc>
                          <a:spcPct val="115000"/>
                        </a:lnSpc>
                        <a:spcAft>
                          <a:spcPts val="0"/>
                        </a:spcAft>
                      </a:pPr>
                      <a:r>
                        <a:rPr lang="es-EC" sz="1000" dirty="0">
                          <a:effectLst/>
                        </a:rPr>
                        <a:t> </a:t>
                      </a:r>
                      <a:endParaRPr lang="en-US" sz="1100" dirty="0">
                        <a:effectLst/>
                        <a:latin typeface="Times New Roman"/>
                        <a:ea typeface="Calibri"/>
                        <a:cs typeface="Arial"/>
                      </a:endParaRPr>
                    </a:p>
                  </a:txBody>
                  <a:tcPr marL="39643" marR="39643" marT="0" marB="0" anchor="ctr"/>
                </a:tc>
                <a:tc>
                  <a:txBody>
                    <a:bodyPr/>
                    <a:lstStyle/>
                    <a:p>
                      <a:pPr algn="ctr">
                        <a:lnSpc>
                          <a:spcPct val="115000"/>
                        </a:lnSpc>
                        <a:spcAft>
                          <a:spcPts val="0"/>
                        </a:spcAft>
                      </a:pPr>
                      <a:r>
                        <a:rPr lang="es-EC" sz="1000">
                          <a:effectLst/>
                        </a:rPr>
                        <a:t>X</a:t>
                      </a:r>
                      <a:endParaRPr lang="en-US" sz="1100">
                        <a:effectLst/>
                        <a:latin typeface="Times New Roman"/>
                        <a:ea typeface="Calibri"/>
                        <a:cs typeface="Arial"/>
                      </a:endParaRPr>
                    </a:p>
                  </a:txBody>
                  <a:tcPr marL="39643" marR="39643" marT="0" marB="0" anchor="ctr"/>
                </a:tc>
                <a:tc>
                  <a:txBody>
                    <a:bodyPr/>
                    <a:lstStyle/>
                    <a:p>
                      <a:pPr algn="ctr">
                        <a:lnSpc>
                          <a:spcPct val="115000"/>
                        </a:lnSpc>
                        <a:spcAft>
                          <a:spcPts val="0"/>
                        </a:spcAft>
                      </a:pPr>
                      <a:r>
                        <a:rPr lang="es-EC" sz="1000">
                          <a:effectLst/>
                        </a:rPr>
                        <a:t> </a:t>
                      </a:r>
                      <a:endParaRPr lang="en-US" sz="1100">
                        <a:effectLst/>
                        <a:latin typeface="Times New Roman"/>
                        <a:ea typeface="Calibri"/>
                        <a:cs typeface="Arial"/>
                      </a:endParaRPr>
                    </a:p>
                  </a:txBody>
                  <a:tcPr marL="39643" marR="39643" marT="0" marB="0" anchor="ctr"/>
                </a:tc>
                <a:tc>
                  <a:txBody>
                    <a:bodyPr/>
                    <a:lstStyle/>
                    <a:p>
                      <a:pPr algn="ctr">
                        <a:lnSpc>
                          <a:spcPct val="115000"/>
                        </a:lnSpc>
                        <a:spcAft>
                          <a:spcPts val="0"/>
                        </a:spcAft>
                      </a:pPr>
                      <a:r>
                        <a:rPr lang="es-EC" sz="1000">
                          <a:effectLst/>
                        </a:rPr>
                        <a:t> </a:t>
                      </a:r>
                      <a:endParaRPr lang="en-US" sz="1100">
                        <a:effectLst/>
                        <a:latin typeface="Times New Roman"/>
                        <a:ea typeface="Calibri"/>
                        <a:cs typeface="Arial"/>
                      </a:endParaRPr>
                    </a:p>
                  </a:txBody>
                  <a:tcPr marL="39643" marR="39643" marT="0" marB="0" anchor="ctr"/>
                </a:tc>
                <a:tc>
                  <a:txBody>
                    <a:bodyPr/>
                    <a:lstStyle/>
                    <a:p>
                      <a:pPr>
                        <a:lnSpc>
                          <a:spcPct val="115000"/>
                        </a:lnSpc>
                        <a:spcAft>
                          <a:spcPts val="0"/>
                        </a:spcAft>
                      </a:pPr>
                      <a:r>
                        <a:rPr lang="es-EC" sz="1000" dirty="0">
                          <a:effectLst/>
                        </a:rPr>
                        <a:t>Ministerio  del  Deporte y Ente ejecutor </a:t>
                      </a:r>
                      <a:endParaRPr lang="en-US" sz="1100" dirty="0">
                        <a:effectLst/>
                        <a:latin typeface="Times New Roman"/>
                        <a:ea typeface="Calibri"/>
                        <a:cs typeface="Arial"/>
                      </a:endParaRPr>
                    </a:p>
                  </a:txBody>
                  <a:tcPr marL="39643" marR="39643" marT="0" marB="0" anchor="ctr"/>
                </a:tc>
              </a:tr>
            </a:tbl>
          </a:graphicData>
        </a:graphic>
      </p:graphicFrame>
      <p:sp>
        <p:nvSpPr>
          <p:cNvPr id="5" name="AutoShape 2" descr="Resultado de imagen para medios publicitarios mas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97152"/>
            <a:ext cx="3672408"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564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525126"/>
              </p:ext>
            </p:extLst>
          </p:nvPr>
        </p:nvGraphicFramePr>
        <p:xfrm>
          <a:off x="2699792" y="548680"/>
          <a:ext cx="5544616" cy="5832649"/>
        </p:xfrm>
        <a:graphic>
          <a:graphicData uri="http://schemas.openxmlformats.org/drawingml/2006/table">
            <a:tbl>
              <a:tblPr firstRow="1" firstCol="1" bandRow="1">
                <a:tableStyleId>{ED083AE6-46FA-4A59-8FB0-9F97EB10719F}</a:tableStyleId>
              </a:tblPr>
              <a:tblGrid>
                <a:gridCol w="1770286"/>
                <a:gridCol w="1770286"/>
                <a:gridCol w="327540"/>
                <a:gridCol w="327540"/>
                <a:gridCol w="674482"/>
                <a:gridCol w="674482"/>
              </a:tblGrid>
              <a:tr h="661260">
                <a:tc rowSpan="4">
                  <a:txBody>
                    <a:bodyPr/>
                    <a:lstStyle/>
                    <a:p>
                      <a:pPr algn="ctr">
                        <a:lnSpc>
                          <a:spcPct val="115000"/>
                        </a:lnSpc>
                        <a:spcAft>
                          <a:spcPts val="0"/>
                        </a:spcAft>
                      </a:pPr>
                      <a:r>
                        <a:rPr lang="es-EC" sz="900" dirty="0">
                          <a:effectLst/>
                        </a:rPr>
                        <a:t>3.- Identificar cuáles son los medios de comunicación por los cuales se ha divulgado la publicidad del proyecto Ecuador Ejercítate con mayor aceptación por parte de la ciudadanía de la provincia de Pichincha.</a:t>
                      </a:r>
                      <a:endParaRPr lang="en-US" sz="1000" dirty="0">
                        <a:effectLst/>
                        <a:latin typeface="Times New Roman"/>
                        <a:ea typeface="Calibri"/>
                        <a:cs typeface="Arial"/>
                      </a:endParaRPr>
                    </a:p>
                  </a:txBody>
                  <a:tcPr marL="37341" marR="37341" marT="0" marB="0" anchor="ctr"/>
                </a:tc>
                <a:tc>
                  <a:txBody>
                    <a:bodyPr/>
                    <a:lstStyle/>
                    <a:p>
                      <a:pPr>
                        <a:lnSpc>
                          <a:spcPct val="115000"/>
                        </a:lnSpc>
                        <a:spcAft>
                          <a:spcPts val="0"/>
                        </a:spcAft>
                      </a:pPr>
                      <a:r>
                        <a:rPr lang="es-EC" sz="900" b="0" dirty="0">
                          <a:effectLst/>
                        </a:rPr>
                        <a:t>La estrategia es realizar </a:t>
                      </a:r>
                      <a:r>
                        <a:rPr lang="es-EC" sz="900" b="0" dirty="0" err="1">
                          <a:effectLst/>
                        </a:rPr>
                        <a:t>pautajes</a:t>
                      </a:r>
                      <a:r>
                        <a:rPr lang="es-EC" sz="900" b="0" dirty="0">
                          <a:effectLst/>
                        </a:rPr>
                        <a:t> máximo de 30 segundos en  la televisión con  mensajes atractivos.</a:t>
                      </a:r>
                      <a:endParaRPr lang="en-US" sz="1000" b="0" dirty="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X</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nSpc>
                          <a:spcPct val="115000"/>
                        </a:lnSpc>
                        <a:spcAft>
                          <a:spcPts val="0"/>
                        </a:spcAft>
                      </a:pPr>
                      <a:r>
                        <a:rPr lang="es-EC" sz="900">
                          <a:effectLst/>
                        </a:rPr>
                        <a:t>Ente ejecutor </a:t>
                      </a:r>
                      <a:endParaRPr lang="en-US" sz="1000">
                        <a:effectLst/>
                        <a:latin typeface="Times New Roman"/>
                        <a:ea typeface="Calibri"/>
                        <a:cs typeface="Arial"/>
                      </a:endParaRPr>
                    </a:p>
                  </a:txBody>
                  <a:tcPr marL="37341" marR="37341" marT="0" marB="0" anchor="ctr"/>
                </a:tc>
              </a:tr>
              <a:tr h="2975667">
                <a:tc vMerge="1">
                  <a:txBody>
                    <a:bodyPr/>
                    <a:lstStyle/>
                    <a:p>
                      <a:endParaRPr lang="en-US"/>
                    </a:p>
                  </a:txBody>
                  <a:tcPr/>
                </a:tc>
                <a:tc>
                  <a:txBody>
                    <a:bodyPr/>
                    <a:lstStyle/>
                    <a:p>
                      <a:pPr>
                        <a:lnSpc>
                          <a:spcPct val="115000"/>
                        </a:lnSpc>
                        <a:spcAft>
                          <a:spcPts val="0"/>
                        </a:spcAft>
                      </a:pPr>
                      <a:r>
                        <a:rPr lang="es-EC" sz="900" b="0" dirty="0">
                          <a:effectLst/>
                        </a:rPr>
                        <a:t>Las publicaciones en las redes sociales debe contener información detallada del proyecto, en la cual se especifique, horarios y puntos de activación, también publicaciones con mensajes que motiven a la ciudadanía a realizar ejercicio físico ya que este es el objetivo primordial del proyecto</a:t>
                      </a:r>
                      <a:r>
                        <a:rPr lang="es-EC" sz="900" b="0" dirty="0" smtClean="0">
                          <a:effectLst/>
                        </a:rPr>
                        <a:t>.</a:t>
                      </a:r>
                      <a:endParaRPr lang="en-US" sz="1000" b="0" dirty="0">
                        <a:effectLst/>
                      </a:endParaRPr>
                    </a:p>
                  </a:txBody>
                  <a:tcPr marL="37341" marR="37341" marT="0" marB="0" anchor="ctr"/>
                </a:tc>
                <a:tc>
                  <a:txBody>
                    <a:bodyPr/>
                    <a:lstStyle/>
                    <a:p>
                      <a:pPr algn="ctr">
                        <a:lnSpc>
                          <a:spcPct val="115000"/>
                        </a:lnSpc>
                        <a:spcAft>
                          <a:spcPts val="0"/>
                        </a:spcAft>
                      </a:pPr>
                      <a:r>
                        <a:rPr lang="es-EC" sz="900">
                          <a:effectLst/>
                        </a:rPr>
                        <a:t>X</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nSpc>
                          <a:spcPct val="115000"/>
                        </a:lnSpc>
                        <a:spcAft>
                          <a:spcPts val="0"/>
                        </a:spcAft>
                      </a:pPr>
                      <a:r>
                        <a:rPr lang="es-EC" sz="900">
                          <a:effectLst/>
                        </a:rPr>
                        <a:t>Ente ejecutor </a:t>
                      </a:r>
                      <a:endParaRPr lang="en-US" sz="1000">
                        <a:effectLst/>
                        <a:latin typeface="Times New Roman"/>
                        <a:ea typeface="Calibri"/>
                        <a:cs typeface="Arial"/>
                      </a:endParaRPr>
                    </a:p>
                  </a:txBody>
                  <a:tcPr marL="37341" marR="37341" marT="0" marB="0" anchor="ctr"/>
                </a:tc>
              </a:tr>
              <a:tr h="678941">
                <a:tc vMerge="1">
                  <a:txBody>
                    <a:bodyPr/>
                    <a:lstStyle/>
                    <a:p>
                      <a:endParaRPr lang="en-US"/>
                    </a:p>
                  </a:txBody>
                  <a:tcPr/>
                </a:tc>
                <a:tc>
                  <a:txBody>
                    <a:bodyPr/>
                    <a:lstStyle/>
                    <a:p>
                      <a:pPr>
                        <a:lnSpc>
                          <a:spcPct val="115000"/>
                        </a:lnSpc>
                        <a:spcAft>
                          <a:spcPts val="0"/>
                        </a:spcAft>
                      </a:pPr>
                      <a:r>
                        <a:rPr lang="es-EC" sz="900" b="0">
                          <a:effectLst/>
                        </a:rPr>
                        <a:t>Las cuñas radiales deben ser realizadas de manera creativa, con  información   concreta del  proyecto. </a:t>
                      </a:r>
                      <a:endParaRPr lang="en-US" sz="1000" b="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X</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nSpc>
                          <a:spcPct val="115000"/>
                        </a:lnSpc>
                        <a:spcAft>
                          <a:spcPts val="0"/>
                        </a:spcAft>
                      </a:pPr>
                      <a:r>
                        <a:rPr lang="es-EC" sz="900">
                          <a:effectLst/>
                        </a:rPr>
                        <a:t>Ente ejecutor </a:t>
                      </a:r>
                      <a:endParaRPr lang="en-US" sz="1000">
                        <a:effectLst/>
                        <a:latin typeface="Times New Roman"/>
                        <a:ea typeface="Calibri"/>
                        <a:cs typeface="Arial"/>
                      </a:endParaRPr>
                    </a:p>
                  </a:txBody>
                  <a:tcPr marL="37341" marR="37341" marT="0" marB="0" anchor="ctr"/>
                </a:tc>
              </a:tr>
              <a:tr h="1516781">
                <a:tc vMerge="1">
                  <a:txBody>
                    <a:bodyPr/>
                    <a:lstStyle/>
                    <a:p>
                      <a:endParaRPr lang="en-US"/>
                    </a:p>
                  </a:txBody>
                  <a:tcPr/>
                </a:tc>
                <a:tc>
                  <a:txBody>
                    <a:bodyPr/>
                    <a:lstStyle/>
                    <a:p>
                      <a:pPr>
                        <a:lnSpc>
                          <a:spcPct val="115000"/>
                        </a:lnSpc>
                        <a:spcAft>
                          <a:spcPts val="0"/>
                        </a:spcAft>
                      </a:pPr>
                      <a:r>
                        <a:rPr lang="es-EC" sz="900" b="0" dirty="0">
                          <a:effectLst/>
                        </a:rPr>
                        <a:t>Crear un  documento  que especifique horarios  y  lugares donde se imparten  las clases de aeróbicos y  bailoterapia en  la provincia de Pichincha y subirla de forma permanente a la página web del Ministerio del Deporte. </a:t>
                      </a:r>
                      <a:endParaRPr lang="en-US" sz="1000" b="0" dirty="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X</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gn="ctr">
                        <a:lnSpc>
                          <a:spcPct val="115000"/>
                        </a:lnSpc>
                        <a:spcAft>
                          <a:spcPts val="0"/>
                        </a:spcAft>
                      </a:pPr>
                      <a:r>
                        <a:rPr lang="es-EC" sz="900">
                          <a:effectLst/>
                        </a:rPr>
                        <a:t> </a:t>
                      </a:r>
                      <a:endParaRPr lang="en-US" sz="1000">
                        <a:effectLst/>
                        <a:latin typeface="Times New Roman"/>
                        <a:ea typeface="Calibri"/>
                        <a:cs typeface="Arial"/>
                      </a:endParaRPr>
                    </a:p>
                  </a:txBody>
                  <a:tcPr marL="37341" marR="37341" marT="0" marB="0" anchor="ctr"/>
                </a:tc>
                <a:tc>
                  <a:txBody>
                    <a:bodyPr/>
                    <a:lstStyle/>
                    <a:p>
                      <a:pPr>
                        <a:lnSpc>
                          <a:spcPct val="115000"/>
                        </a:lnSpc>
                        <a:spcAft>
                          <a:spcPts val="0"/>
                        </a:spcAft>
                      </a:pPr>
                      <a:r>
                        <a:rPr lang="es-EC" sz="900" dirty="0">
                          <a:effectLst/>
                        </a:rPr>
                        <a:t>Ministerio  del  Deporte</a:t>
                      </a:r>
                      <a:endParaRPr lang="en-US" sz="1000" dirty="0">
                        <a:effectLst/>
                        <a:latin typeface="Times New Roman"/>
                        <a:ea typeface="Calibri"/>
                        <a:cs typeface="Arial"/>
                      </a:endParaRPr>
                    </a:p>
                  </a:txBody>
                  <a:tcPr marL="37341" marR="37341" marT="0" marB="0" anchor="ctr"/>
                </a:tc>
              </a:tr>
            </a:tbl>
          </a:graphicData>
        </a:graphic>
      </p:graphicFrame>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902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28067062"/>
              </p:ext>
            </p:extLst>
          </p:nvPr>
        </p:nvGraphicFramePr>
        <p:xfrm>
          <a:off x="1331640" y="692696"/>
          <a:ext cx="6624737" cy="3240360"/>
        </p:xfrm>
        <a:graphic>
          <a:graphicData uri="http://schemas.openxmlformats.org/drawingml/2006/table">
            <a:tbl>
              <a:tblPr firstRow="1" firstCol="1" bandRow="1">
                <a:tableStyleId>{ED083AE6-46FA-4A59-8FB0-9F97EB10719F}</a:tableStyleId>
              </a:tblPr>
              <a:tblGrid>
                <a:gridCol w="2085677"/>
                <a:gridCol w="1993917"/>
                <a:gridCol w="495633"/>
                <a:gridCol w="589402"/>
                <a:gridCol w="482237"/>
                <a:gridCol w="977871"/>
              </a:tblGrid>
              <a:tr h="3240360">
                <a:tc>
                  <a:txBody>
                    <a:bodyPr/>
                    <a:lstStyle/>
                    <a:p>
                      <a:pPr algn="ctr">
                        <a:lnSpc>
                          <a:spcPct val="115000"/>
                        </a:lnSpc>
                        <a:spcAft>
                          <a:spcPts val="0"/>
                        </a:spcAft>
                      </a:pPr>
                      <a:r>
                        <a:rPr lang="es-EC" sz="1200" dirty="0">
                          <a:effectLst/>
                        </a:rPr>
                        <a:t>4.- Determinar la repercusión de la campaña publicitaria Ecuador Ejercítate en la provincia de Pichincha en el año 2015 a través de un Post-Test publicitario</a:t>
                      </a:r>
                      <a:endParaRPr lang="en-US" sz="1200" dirty="0">
                        <a:effectLst/>
                        <a:latin typeface="Times New Roman"/>
                        <a:ea typeface="Calibri"/>
                        <a:cs typeface="Arial"/>
                      </a:endParaRPr>
                    </a:p>
                  </a:txBody>
                  <a:tcPr marL="43336" marR="43336" marT="0" marB="0" anchor="ctr"/>
                </a:tc>
                <a:tc>
                  <a:txBody>
                    <a:bodyPr/>
                    <a:lstStyle/>
                    <a:p>
                      <a:pPr>
                        <a:lnSpc>
                          <a:spcPct val="115000"/>
                        </a:lnSpc>
                        <a:spcAft>
                          <a:spcPts val="0"/>
                        </a:spcAft>
                      </a:pPr>
                      <a:r>
                        <a:rPr lang="es-EC" sz="1200" b="0" dirty="0">
                          <a:effectLst/>
                        </a:rPr>
                        <a:t>Se propone crear una publicidad de expectativa en los medios de comunicación más aceptados por la ciudadanía, esta publicidad se realizara un mes antes de la inauguración del proyecto ministerial, para informar y motivar a la ciudadanía a participar en el proyecto Ecuador Ejercítate 2016</a:t>
                      </a:r>
                      <a:endParaRPr lang="en-US" sz="1200" b="0" dirty="0">
                        <a:effectLst/>
                        <a:latin typeface="Times New Roman"/>
                        <a:ea typeface="Calibri"/>
                        <a:cs typeface="Arial"/>
                      </a:endParaRPr>
                    </a:p>
                  </a:txBody>
                  <a:tcPr marL="43336" marR="43336" marT="0" marB="0" anchor="ctr"/>
                </a:tc>
                <a:tc>
                  <a:txBody>
                    <a:bodyPr/>
                    <a:lstStyle/>
                    <a:p>
                      <a:pPr algn="ctr">
                        <a:lnSpc>
                          <a:spcPct val="115000"/>
                        </a:lnSpc>
                        <a:spcAft>
                          <a:spcPts val="0"/>
                        </a:spcAft>
                      </a:pPr>
                      <a:r>
                        <a:rPr lang="es-EC" sz="1100" b="0">
                          <a:effectLst/>
                        </a:rPr>
                        <a:t> X</a:t>
                      </a:r>
                      <a:endParaRPr lang="en-US" sz="1200" b="0">
                        <a:effectLst/>
                        <a:latin typeface="Times New Roman"/>
                        <a:ea typeface="Calibri"/>
                        <a:cs typeface="Arial"/>
                      </a:endParaRPr>
                    </a:p>
                  </a:txBody>
                  <a:tcPr marL="43336" marR="43336" marT="0" marB="0" anchor="ctr"/>
                </a:tc>
                <a:tc>
                  <a:txBody>
                    <a:bodyPr/>
                    <a:lstStyle/>
                    <a:p>
                      <a:pPr>
                        <a:lnSpc>
                          <a:spcPct val="115000"/>
                        </a:lnSpc>
                      </a:pPr>
                      <a:endParaRPr lang="en-US" sz="1100" b="0" dirty="0">
                        <a:effectLst/>
                        <a:latin typeface="Calibri"/>
                        <a:cs typeface="Arial"/>
                      </a:endParaRPr>
                    </a:p>
                  </a:txBody>
                  <a:tcPr marL="43336" marR="43336" marT="0" marB="0" anchor="ctr"/>
                </a:tc>
                <a:tc>
                  <a:txBody>
                    <a:bodyPr/>
                    <a:lstStyle/>
                    <a:p>
                      <a:pPr algn="ctr">
                        <a:lnSpc>
                          <a:spcPct val="115000"/>
                        </a:lnSpc>
                        <a:spcAft>
                          <a:spcPts val="0"/>
                        </a:spcAft>
                      </a:pPr>
                      <a:r>
                        <a:rPr lang="es-EC" sz="1100" b="0">
                          <a:effectLst/>
                        </a:rPr>
                        <a:t> </a:t>
                      </a:r>
                      <a:endParaRPr lang="en-US" sz="1200" b="0">
                        <a:effectLst/>
                        <a:latin typeface="Times New Roman"/>
                        <a:ea typeface="Calibri"/>
                        <a:cs typeface="Arial"/>
                      </a:endParaRPr>
                    </a:p>
                  </a:txBody>
                  <a:tcPr marL="43336" marR="43336" marT="0" marB="0" anchor="ctr"/>
                </a:tc>
                <a:tc>
                  <a:txBody>
                    <a:bodyPr/>
                    <a:lstStyle/>
                    <a:p>
                      <a:pPr>
                        <a:lnSpc>
                          <a:spcPct val="115000"/>
                        </a:lnSpc>
                        <a:spcAft>
                          <a:spcPts val="0"/>
                        </a:spcAft>
                      </a:pPr>
                      <a:r>
                        <a:rPr lang="es-EC" sz="1100" b="0" dirty="0">
                          <a:effectLst/>
                        </a:rPr>
                        <a:t>Ente ejecutor </a:t>
                      </a:r>
                      <a:endParaRPr lang="en-US" sz="1200" b="0" dirty="0">
                        <a:effectLst/>
                        <a:latin typeface="Times New Roman"/>
                        <a:ea typeface="Calibri"/>
                        <a:cs typeface="Arial"/>
                      </a:endParaRPr>
                    </a:p>
                  </a:txBody>
                  <a:tcPr marL="43336" marR="43336" marT="0" marB="0" anchor="ctr"/>
                </a:tc>
              </a:tr>
            </a:tbl>
          </a:graphicData>
        </a:graphic>
      </p:graphicFrame>
      <p:pic>
        <p:nvPicPr>
          <p:cNvPr id="6146" name="Picture 2" descr="Resultado de imagen para ecuador ejerci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149080"/>
            <a:ext cx="4701563" cy="238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5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03287120"/>
              </p:ext>
            </p:extLst>
          </p:nvPr>
        </p:nvGraphicFramePr>
        <p:xfrm>
          <a:off x="1187624" y="548680"/>
          <a:ext cx="6624736" cy="3600400"/>
        </p:xfrm>
        <a:graphic>
          <a:graphicData uri="http://schemas.openxmlformats.org/drawingml/2006/table">
            <a:tbl>
              <a:tblPr firstRow="1" firstCol="1" bandRow="1">
                <a:tableStyleId>{ED083AE6-46FA-4A59-8FB0-9F97EB10719F}</a:tableStyleId>
              </a:tblPr>
              <a:tblGrid>
                <a:gridCol w="2071852"/>
                <a:gridCol w="2024612"/>
                <a:gridCol w="492348"/>
                <a:gridCol w="585495"/>
                <a:gridCol w="479041"/>
                <a:gridCol w="971388"/>
              </a:tblGrid>
              <a:tr h="3600400">
                <a:tc>
                  <a:txBody>
                    <a:bodyPr/>
                    <a:lstStyle/>
                    <a:p>
                      <a:pPr algn="ctr">
                        <a:lnSpc>
                          <a:spcPct val="115000"/>
                        </a:lnSpc>
                        <a:spcAft>
                          <a:spcPts val="0"/>
                        </a:spcAft>
                      </a:pPr>
                      <a:r>
                        <a:rPr lang="es-EC" sz="1200" dirty="0">
                          <a:effectLst/>
                        </a:rPr>
                        <a:t>5.- Medir cuál es el nivel  de recordación  que el proyecto ministerial ha generado en las campañas comunicacionales en la provincia de Pichincha en el año 2015 frente a otros de similares características.</a:t>
                      </a:r>
                      <a:endParaRPr lang="en-US" sz="1200" dirty="0">
                        <a:effectLst/>
                        <a:latin typeface="Times New Roman"/>
                        <a:ea typeface="Calibri"/>
                        <a:cs typeface="Arial"/>
                      </a:endParaRPr>
                    </a:p>
                  </a:txBody>
                  <a:tcPr marL="43336" marR="43336" marT="0" marB="0" anchor="ctr"/>
                </a:tc>
                <a:tc>
                  <a:txBody>
                    <a:bodyPr/>
                    <a:lstStyle/>
                    <a:p>
                      <a:pPr>
                        <a:lnSpc>
                          <a:spcPct val="115000"/>
                        </a:lnSpc>
                        <a:spcAft>
                          <a:spcPts val="0"/>
                        </a:spcAft>
                      </a:pPr>
                      <a:r>
                        <a:rPr lang="es-EC" sz="1200" b="0" dirty="0">
                          <a:effectLst/>
                        </a:rPr>
                        <a:t>Se propone mantener el logo del Ministerio del  Deporte en  la campaña comunicacional ya que esta estrategia ha generado  confianza y un alto nivel de recordación en  las personas.</a:t>
                      </a:r>
                      <a:endParaRPr lang="en-US" sz="1200" b="0" dirty="0">
                        <a:effectLst/>
                        <a:latin typeface="Times New Roman"/>
                        <a:ea typeface="Calibri"/>
                        <a:cs typeface="Arial"/>
                      </a:endParaRPr>
                    </a:p>
                  </a:txBody>
                  <a:tcPr marL="43336" marR="43336" marT="0" marB="0" anchor="ctr"/>
                </a:tc>
                <a:tc>
                  <a:txBody>
                    <a:bodyPr/>
                    <a:lstStyle/>
                    <a:p>
                      <a:pPr algn="ctr">
                        <a:lnSpc>
                          <a:spcPct val="115000"/>
                        </a:lnSpc>
                        <a:spcAft>
                          <a:spcPts val="0"/>
                        </a:spcAft>
                      </a:pPr>
                      <a:r>
                        <a:rPr lang="es-EC" sz="1100" b="0">
                          <a:effectLst/>
                        </a:rPr>
                        <a:t> </a:t>
                      </a:r>
                      <a:endParaRPr lang="en-US" sz="1200" b="0">
                        <a:effectLst/>
                        <a:latin typeface="Times New Roman"/>
                        <a:ea typeface="Calibri"/>
                        <a:cs typeface="Arial"/>
                      </a:endParaRPr>
                    </a:p>
                  </a:txBody>
                  <a:tcPr marL="43336" marR="43336" marT="0" marB="0" anchor="ctr"/>
                </a:tc>
                <a:tc>
                  <a:txBody>
                    <a:bodyPr/>
                    <a:lstStyle/>
                    <a:p>
                      <a:pPr algn="ctr">
                        <a:lnSpc>
                          <a:spcPct val="115000"/>
                        </a:lnSpc>
                        <a:spcAft>
                          <a:spcPts val="0"/>
                        </a:spcAft>
                      </a:pPr>
                      <a:r>
                        <a:rPr lang="es-EC" sz="1100" b="0">
                          <a:effectLst/>
                        </a:rPr>
                        <a:t>X</a:t>
                      </a:r>
                      <a:endParaRPr lang="en-US" sz="1200" b="0">
                        <a:effectLst/>
                        <a:latin typeface="Times New Roman"/>
                        <a:ea typeface="Calibri"/>
                        <a:cs typeface="Arial"/>
                      </a:endParaRPr>
                    </a:p>
                  </a:txBody>
                  <a:tcPr marL="43336" marR="43336" marT="0" marB="0" anchor="ctr"/>
                </a:tc>
                <a:tc>
                  <a:txBody>
                    <a:bodyPr/>
                    <a:lstStyle/>
                    <a:p>
                      <a:pPr algn="ctr">
                        <a:lnSpc>
                          <a:spcPct val="115000"/>
                        </a:lnSpc>
                        <a:spcAft>
                          <a:spcPts val="0"/>
                        </a:spcAft>
                      </a:pPr>
                      <a:r>
                        <a:rPr lang="es-EC" sz="1100" b="0">
                          <a:effectLst/>
                        </a:rPr>
                        <a:t> </a:t>
                      </a:r>
                      <a:endParaRPr lang="en-US" sz="1200" b="0">
                        <a:effectLst/>
                        <a:latin typeface="Times New Roman"/>
                        <a:ea typeface="Calibri"/>
                        <a:cs typeface="Arial"/>
                      </a:endParaRPr>
                    </a:p>
                  </a:txBody>
                  <a:tcPr marL="43336" marR="43336" marT="0" marB="0" anchor="ctr"/>
                </a:tc>
                <a:tc>
                  <a:txBody>
                    <a:bodyPr/>
                    <a:lstStyle/>
                    <a:p>
                      <a:pPr>
                        <a:lnSpc>
                          <a:spcPct val="115000"/>
                        </a:lnSpc>
                        <a:spcAft>
                          <a:spcPts val="0"/>
                        </a:spcAft>
                      </a:pPr>
                      <a:r>
                        <a:rPr lang="es-EC" sz="1100" b="0" dirty="0">
                          <a:effectLst/>
                        </a:rPr>
                        <a:t>Ministerio  del  Deporte</a:t>
                      </a:r>
                      <a:endParaRPr lang="en-US" sz="1200" b="0" dirty="0">
                        <a:effectLst/>
                        <a:latin typeface="Times New Roman"/>
                        <a:ea typeface="Calibri"/>
                        <a:cs typeface="Arial"/>
                      </a:endParaRPr>
                    </a:p>
                  </a:txBody>
                  <a:tcPr marL="43336" marR="43336" marT="0" marB="0" anchor="ctr"/>
                </a:tc>
              </a:tr>
            </a:tbl>
          </a:graphicData>
        </a:graphic>
      </p:graphicFrame>
      <p:pic>
        <p:nvPicPr>
          <p:cNvPr id="5" name="Picture 10" descr="https://scontent-mia1-1.xx.fbcdn.net/hphotos-xpf1/v/t1.0-9/1510455_774943612625130_5480059073451551568_n.jpg?oh=26c41ba4ddf4d154fed8945b31edfae1&amp;oe=56F7FE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365104"/>
            <a:ext cx="2548952" cy="1901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6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5915000" cy="735360"/>
          </a:xfrm>
        </p:spPr>
        <p:txBody>
          <a:bodyPr>
            <a:normAutofit/>
          </a:bodyPr>
          <a:lstStyle/>
          <a:p>
            <a:r>
              <a:rPr lang="es-EC" sz="2400" b="1" u="sng" dirty="0"/>
              <a:t>CONCLUSIONES Y RECOMENDACIONES </a:t>
            </a:r>
            <a:endParaRPr lang="en-US" sz="2400" b="1" u="sng" dirty="0"/>
          </a:p>
        </p:txBody>
      </p:sp>
      <p:sp>
        <p:nvSpPr>
          <p:cNvPr id="4" name="3 Rectángulo"/>
          <p:cNvSpPr/>
          <p:nvPr/>
        </p:nvSpPr>
        <p:spPr>
          <a:xfrm>
            <a:off x="395536" y="1412776"/>
            <a:ext cx="1762021" cy="369332"/>
          </a:xfrm>
          <a:prstGeom prst="rect">
            <a:avLst/>
          </a:prstGeom>
        </p:spPr>
        <p:txBody>
          <a:bodyPr wrap="none">
            <a:spAutoFit/>
          </a:bodyPr>
          <a:lstStyle/>
          <a:p>
            <a:r>
              <a:rPr lang="es-EC" b="1" dirty="0"/>
              <a:t>Conclusiones </a:t>
            </a:r>
            <a:endParaRPr lang="en-US" b="1" dirty="0"/>
          </a:p>
        </p:txBody>
      </p:sp>
      <p:graphicFrame>
        <p:nvGraphicFramePr>
          <p:cNvPr id="5" name="4 Diagrama"/>
          <p:cNvGraphicFramePr/>
          <p:nvPr>
            <p:extLst>
              <p:ext uri="{D42A27DB-BD31-4B8C-83A1-F6EECF244321}">
                <p14:modId xmlns:p14="http://schemas.microsoft.com/office/powerpoint/2010/main" val="700419950"/>
              </p:ext>
            </p:extLst>
          </p:nvPr>
        </p:nvGraphicFramePr>
        <p:xfrm>
          <a:off x="2142998" y="1412776"/>
          <a:ext cx="6188495"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949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67439066"/>
              </p:ext>
            </p:extLst>
          </p:nvPr>
        </p:nvGraphicFramePr>
        <p:xfrm>
          <a:off x="1547664" y="476672"/>
          <a:ext cx="61926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eg;base64,/9j/4AAQSkZJRgABAQAAAQABAAD/2wCEAAkGBxQTEhQUExQVFhUXGBgYGBgYGBwcHBocHxwbHRsiGhoYHiogGCAlHx0dITEhJSkrLi4uHiA0ODMsNygvLiwBCgoKDg0OGxAQGywkICQ1LDQ0LCwvLCwsLiw3MDQsLCwsLCwsLCwsLCwsLDQsLCwsLCwsLCw0LCwsLCwsLCwsLP/AABEIATwAnwMBEQACEQEDEQH/xAAcAAABBQEBAQAAAAAAAAAAAAAABAUGBwgDAgH/xABKEAACAQIEAggCBggEBAMJAAABAgMAEQQFEiExQQYHEyJRYXGBMpEUQlKhscEIFSNygpPS8GKS0eEzQ7LCFjRzJCY1U2ODorPx/8QAGwEBAAMBAQEBAAAAAAAAAAAAAAMEBQYCAQf/xAA4EQACAQMBBAYKAgIBBQAAAAAAAQIDBBEhBRIxQRNRYXGBsQYUIjKRocHR4fAjM0JiJBU0UqLx/9oADAMBAAIRAxEAPwC76AKAKAKAKAKAKAKAKAKAKAKAKAKAKAKAKAKAKAKAKA+O4AJJAA4k7AUBxw2Mjkv2ciPbjpYNb1saA+YjHRIQHkRSeAZlB+RNAdJ8QiLqdlVdu8xAG/Dc7UBwhzSFyFSaJieAV1J+QNAE2aQIxV5olYcVZ1BHqCdqAULKpXUCCtr3uLW8b8KA5YfHRyEhJEcjiFYG3yNAecRmUKHS8saN4M6g/ImgOuHxKSC6OrjxUgj5igPEGPidiqSRswvdVdSRbY3ANxvQHvEYlEF3dUHixAHzNACYlCusOpSxOoMCthx34UAQ4lHXUjqy795SCNuO42oBHl+aiWSRV0aUNgwkUs3C50DgvK5O/hQDjQBQBQBQBQEL6zJW0YdOETyftN/C2kH/API/w0AsjyvBQ42PQ/ZTaLLEhsrg34i2524X5A+dAMXRjAQ4lcdJilDSB21FjvGLHgeVjcX/AMIoBLDM7ZG+vgsqqn7utD9xLD2oBHDgi74KJ44sPrCOkyg6pBYWuQbajsd+BIofRXm+HaTMsWqQCdilgpIGi6RjWCea/nQHTP8ABTYTKo4nbdpu8AdgpViFvzFxc+dD4K+kmAiw2Iy9sKoRme3d+st0G/jcMRfnegOHSeJmzQhIUmbsgezf4TZT9/hQH3onOIMLjcUGUE7dkoI7NrsFG/mwA8hxoBm6OY6OCfCOj3diyTgggDU1hudjsQdua0PpJ8yhWfN0inGqNY7ojfCTpJ4c97/5R4UPgpw2FwscOPXDSFjolLx3uqHS47osLcxe54eVARnEzuuTRBbhWmcPbwuxAPkSPuoB16QYCHDT5e2GARmdQSp+JSUFz43BIvzvQHLpkZRmcbwbyJCHA8QpkLDzuLi1AK+i+YriMzlmTg2GXbwP7IEexoCd0AUAUAmzHARzxmOVQyHlw9CCNwfMUAhyrozh8O5kjQ67W1MzMQPLUdqA5Zh0SwszmR4zqb4tLMob1Cm1/OgFmJyWF4Po5S0W1lUkcDcbjfjvQHLG9HoJYoonU6YrBLMQRYaR3hvw/AUB1w+SxJiHxCg9q66WOo2I7vLgPhFAKcdg0mRo5FDI3EH+9j50A2Zb0VwsDiRIzrX4SzM2n0DGwoBUcmi+kDE2PahdN7m1rW4cKARYjolhnMpKsO1IZwrsASDcbA7bkn3oBRj+j2HmjWN4xpUgjT3TsCBuN+BoD1muQQYgL2qElBZWDEMPcG596AMDkEEUTxRpZJAQ+5JNxY3Y78KA+4fIoEgOHCXiN+6xJ4m/HjxoBJgujOEwzdsqWKAkM7swUW3I1Gw250BzwGEixM8ePjZ9kKKpWwYd4X33+sflQHXKujMeHxMk8ZI7QEaNtIuVY258Rw86AfKAKAKAjfTvNpcNh1eEgMZApuAdtLHgfQUAz5J0mxH0uOGWWGZHW5aMDud0ncgDcW3HnQHLK+mEz4tNZH0WWSSNO6Bwtp34/WS/rQHfpF0gxCY0wJPHCmkHVIosDa+5tfegPOSZ1j8VHKkTRa43UCUiysveuPhIPAEbcDQHLo7m2Y4iV1EkWmF1Et1AuCxB02XfZW8OVAKsF0qlWXH9qQyYfXoUADg5VQSPYXoDjl+Y5pLGuJj7J0ZtorAEgEqdyNhcHfVQDjPnkwzOLD3AjZAWWwJB0sT3vUCgIwnTDGFZX7eEdmQAjKup7kjui29udAPGd9LJ+ywvYACaWMyuLXsoBOwbxsx9qAW4jpdpy5MSADIxEdjw176r25WUn5UB4y2bNFeFpBHLHJYsBpUxg24mw3APDfgaA+YLpLIJ8eJTqjw4YqoAB2YgC/Pw3oBpxOZY+XCtim7FsOTvCVvddVt9rkX/AMVAKM86VSRQYJ8MFRZEa6aQQNBQaR4AbjagFcPSt5cbhEiYdjLHqdSBcN+0uL8RYqP7NATWgCgCgI706yeXFQLHDbUHDbm22lh+dAGOyAJhZEwsMazOmgsLLxsG73pegI1iOr+b6Omma8i79mdkUm2rS3jw352oB0k6MyzYwTYhEMbRaZAGvZtBB07ePA0Ar6F5RiMKZYpNJhLFoyDve9txyuLHyI86A+9Dsjlw8uKaULaV1KWN9g0h38PiFAI8D0TkMuP7WwjxGvQQbkXcsCR5bGgEeHyPM0iXCq8aRK1xKrHUBq1evHlbyvagHSTo/N+sYcRcNGiBSxPeJCsL28yRQCbop0P7NpjioonuymO9mt8V+I24igPGJ6Jzz4uWV5OxS2mMpudNtIFttIte/rQCbC9Cpzh58M5XTrEkLXv3hdTqHIFflQCzBZbmTyQCWRY44rXKNu4FtiBxuBbe3E0B1wXRiQz44y2EeIDBSDc7sTe3KgG3/wAPZiIDgwYTAT8d97X1evHlb3oBwx/RWS+XrHpZMOT2hJte7IxIHO9m2oDhhehzw5gk0ensAxa191urAgDmAT8qAnFAFAFAMXTHHxw4fXInad4BFuRdjfiRytegG/K8HIZQk+CCIVvrSVmCnwYFuPp5UB56WtFhEjZYQ+t9O7uLbX5GgHXMsrgihlkEdyiO4Gpt9Kk+PlQEanzKNcvTF/R11M5XR2j22Zhxv/hoCUYrKYFjZ+zuVUtbU3IX8aAhUOejsVxD4RewL9mSsr6gbX4E+FATg5PhwuopZbXJ1Nw4340BFcgzWGfECNsPoSQOYW1vd9LW4E+APuKAfOkGEhw+HkmEQYoAbF3ANyB4+dAMGDzJQ+GE+FVUxNuzZJXPGwFwT4sL+tASbNMDhoIZJXTZFJ+Jt/AceZsPegGXopiocUzxywCKRQrhdb7qQDfc+Y+YoDv0vMWEiR1hDln02LuORPI+VAJMFmWGmnw0ccQKzKxYl31IyhiVIv5ffQDznmFw2HgkmMfwjYa2FzwA48zQCLodio5mfVB2U0RB06mPdYbGzH+7igJbQBQBQDdn2TpiojE5I3DBhxUjgRf3HvQCHLOj0iSrLNipZiq6VHwrb/EAe9x50B26TZAMWsalymh9Wwvfa1uNAOuJgDoyNurKVI8iLGgIl/4FughbEyHDhiwi0gHn9b38KAlmJh1IycNSlfS4tQERg6BAIsT4mRoQ2vswoW7Wtx3PCgJLnGAM0Dwq5j1jTqAvYbXFvMbe9AR8dBI17ExyyLJEVYMe8CRubKTZbnewoCQZ3l30iB4S2nWANVr2sQeHtQDJguhwV4WlneUQW7JNIULaxHDjwHyFAOXSXJTi4xH2hjXUGawvqtwHHbx+VAIcH0QSHERzwyOukaWVjr1C1rXJuBa3yFALekuRDFoiFymlw9wL3sCPHzoBLF0TjTGDFIxXiTGALElSCQeXG9vGgFXSTIvpaxo0hVFbUwA+Lyvfba/jxoBLl3RRIMSJ4pHtpKsjHVq/iJv4beVASKgCgCgCgCgCgCgCgCgEsOZQu7RpLGzqSGRXUspHEFQbg+tenGSWWj5lCkm1eT6M+UdKsHipWiw+IjldBqIU32vYkHgRcjceIqSdGcFmSwfFJMeajPoUAUAUAUAUAUAUAUAUAUAUAUAUAUAUAUBnAYpsJ0jd9F2+myDTwuszMv8A0yah7VsNKdv4eRWWVM0XioA6Oh4MpU+hFjWQnh5LDM4dSmHkbNISnBEdpNyO5p08uPeZNj+VbF210LyQQ940nWMWAoAoAoAoAoAoAoAoAoAoAoAoAoAoAoAoCg+krqOlEZNrfSMKD6kRgfeQa1af/a+DK0v7C/KyiyUL1HxBM2xKDgsMyj0E0Y/KtW8/pXh9SCnpIvqsonCgGnpXmxwuEmnC6igFh5khRfyBN68VJbsWy1ZW/rFeNJvGRF1f5nLicFFLMdTsXBawF7OQNl2HCvNGTlBNk21KFOhcyp09EseRI6lM8ZsT0nw0eJXCvJaZrWFja54DVawJqN1YqW6+JbhY150XXivZX7wHmpCoFAFAFAFAFAFAFAFAFAFAZthWTEdIgH+P6eb+SxSXAHoiACtl4jb6dRW1czSVYxZKE6j3vm2IN73gmN/H9tEa1bz+leH1IKfFl91lE4UA19KMK8uDxEcYDO8TqoPMkGw3514qpuDSLNnUjTuITlwTRSnQLMsSuMw8McrhDIA0ZY6LcX7t7Xtf3qhSlJSSTO02pQoStp1JRWccefZr+6F+tw860jgjOvSTEYlMc8mJAE6urEDZe7bTp/w2ArLqOW+2+J+h2cKErVQpPMWn368c9posGtQ/PD7QBQBQBQBQBQBQBQBQEM6288lwmXtJA5jkaSNFYWuLksbXFvhUj3qxa01OphnibwigMoznEDHRYlf2mIMwYav+Y7GxBtYDVe3LjWtOEejceRXi3vZNW4mfQjueCqWIHkL1gotmf+pHE3zZiq2WSKbb7KlkYC/lYCta8X8WvYQU+JdOf9LcJg5Io8TMI2lvpGljwIF2Kg6Bc8TYcfA1nQozmm4rgSuSXEe71EejhhcbHLfs5EcA2Ohg1jxsbcDX1xa4o+ZTKf6VQpl+cRTKLRkpMRbYaiVk029zbzrOqJU6uTsrGU7zZ0qb4rK+qLnRgQCNwdxWgjjmsaFX9deU3WHEgDYmJzbkd1v6d4e9U7qPCR0/o5cYlKi+9fUnHQ3MfpGCw8pNyUAb95e633g1YpS3oJmHf0ehuZw7fyPNSFQKAKAKA4YzFCMXPjYDxqne3tO1p78+7HMkp03N4R2Bq2nlZIwZgOO1fJSUVmTwEsn2vQCgK26+5VGXIp+Jp00+RCuT91x71csU+kz2EdX3SkOjOBknxeHihIEjSLoJ4AqdVz6AE+1adSSjBuXArwTb0NB9b2dSYXLnaI6XlZYr8wGvqtfnpBHlesi1gp1FkszeEUx1VZ4MJmMLMLrL+wb/AA62WxHowW/letK6p79N/EgpywyWdb+ABznBE97thCpUjgBNb3vqqC0l/DLsz5Ek17SLP6wcW8OW4uSKwZYmsTyB2J9QCbedUaCTqRTJJcCJ9QWAMeAkkNrSzMV9EATf+INVi+lmpjsPNPgeOu7A3TDzXGzNGRzNxqFvSx+YrGu48GdV6OVfbnT68P6fUlPQTpHFisNEquO1jjRZEOxBAAJA5qTzHjU1GopRxzMraVlUt60m17Lbw/3mJ+tZ0GXShzYkpoHiwYGw9r18uMbmpLsRTd5FxXXnuEnU7iw2BKX3jlcW8jZh+Jrzav2MEu36bjdb3Wl9idVZMQKAKAKAbs8S8d7cCD6Vi7epuVrlLOGn3Fm1eJn3KMSzhtXIi1fdjXlW5hJ1OT+h8uacYNbpxz5msBbu33Pn4VV9IZ1FTjDHsvi+3kiS0S3s8xXlbXiQnwt8iRWnsqbnZwb6vJ4IK6xUaFdaBEVZ+kG6/Q8MD8RnuPQRvf8AEVfsPffcRVeBSeUZnJhpo54SFkjN1JAIvYg3B47E1oyipR3WV4vDyWH076cxZjlcQNkxKzr2kQ8lfvLf6puPQ7etShbulVfVglnPeiRvqwyY4rMsOvBY2E7ekZBt7tpHvU1zPcptnmmsssHp0+rpJlqHcKsRt5mSU/ktU6OltJksveRL+tvEFMpxRHNUT2aRFP3GoLVZqo9TeIiPqTlBymIA7q8wbyPaM2/sQfevV4v5WKfujZ11ZZIyQzg3jS6MvgWOze9rfKsq6i9GdR6O14RnKk+L1z3ciHdWWIKZlBvYNrQ+YKNt8wKgoP8AkRsbZgpWc+zD+ZLOu+JrYVvqDtAf3jpI+4GprrkZXo3KOai56fUb+pbHacTNEeEkYYeqH/RjXm1ftNE/pHSzRjU6nj4//C5KvHIBQBQBQHmRQQQeB2NeKkIzi4yWUz6m08oaclbS7xnzPy2/0rnNhy6KvVtn1v5afkuXK3oxmOONh1oy+I29eVbl7QVehKn1r58irTluzTEWQy3QjwP4/wBmsn0erOVvKD/xfnr55J7uOJJ9Y6V0BVK6678gbEYITIRfDFpGBNroVs1vMWBA571csqijPD5kdRZRnmtYqjtgej8smFnxdgsEOkFm+szMqhUHM94E8hXh1EpKHNnpR0yWp1AZFZJsYwN2PYx3+yNLOR43aw/hNUL+pqoE1GPMTZ5iFbpXAGJAQxJ79kzL82YCvsFi1Yb9slvXVmIiyuRCCTM6RrtsDfWSfDZD72qCzjmpnqPVV4iR/qI6RoUOBEZV1Dzl7iz3dVO1tiAyD2qa+pvO/wCB5pS5Ez60EJyzEWF/+GT5ASISf75XrJuP62bWxWlewz2+TKHwmJaORJENmRgynzBuKzk8ao7qpTjUg4S4Msnpl0tw2Oy3YhZ1eMmM8QdwxU/WFr7j3q1VqxnT7Tm9n7Or2l71xaevZyz1MjnVYT+soLeEl/Ts2qOh/YjR25j1OWezzL8rROECgCgCgA0BHcRidE7Mu+9j58jXFXN56vtGdWlrrhrr5M0oU9+ioyHn6WOz7Tla9dR67D1X1nGmM4+hR6N7+4NeRS99h4i/yP8AvXP7Ar/8icH/AJLPz/PyLd1H2E+ofa60oFRfpC4qQRYSNSRE7Slx4soTRfx+Jj8q0LCKzJkNZ6FI1pFcfcT0mkbAQ4AKFjjd5GIO8hLErqHLTfzvYeFRqklUdTme3PTBevU1DMuWRdqVKks0IW1xGTcBiOerUbcQCAd9qyrxrpXgsU841KS6R9KpJMzkxyAI6yAoONhHZV1eNwu/qa0qdJKkoEDlmRbHXqHfLInW2kTRs49UcLb3NUbLCqtMlq+6QzqDC/rGS99X0d9Ph8ceq/3W96s32ej8TxR4lydOMxSDAzu41AoUC+JcaQPTe58gaxaslGDZq7OoyrXMIxeNc57tTOdZh+iBQ+kp6sp9GZYf/FrX5o1S0HiojK21Des59mH8zQFaRwQUAUAUAUBHs7jAk25gE+u4ri9vU4wusrmk338DStZNw15CvLWDwtHfcXHz3FaOy5QuLGVu3qsrwfBkNdOFVTG3LXtInqB89qwtmTcbqm+3Hx0LVdZpslFfoBklLfpDzd7BJq5TsV/lgH8RWjYL3iGsU7WiVwINjb+zyofVxNcdGkhXCYcYb/gdknZGxF1sLEg73PE33uawKm9vve4lxcDM/WDlX0bMMXEBZe0LL+6/fHsNVvatq3nvU4sqz0kK+nPTibMHtvHh1t2cIO23N7bM33Dl4nzQoRprt6xOeR/6giP1jJtv9Gkt5ftIaivv6/E90eJY/XFKRgANu9KgN+PBjt8qwbp+wdHsBZu89SZTWOZP2aoN1QBzx1MSWPyBC+1UDsaSl7Tk+L07Fw/JwELFS2k6RsWsbA+Z4ChJvRT3c6j/ANXq3zHC/v3+Sk1JR/sRQ2s8WdTu+poetM/PgoAoAoAoBkz+2pftWPy5fnXKekW5vwx72Ply+Zfs84fUNaMQbgkHyrnoVJU5b0HhltpNYZ1wX/ET94fjVmwaVzTf+y8zxV9xkqr9DMgpf9IPLFBwuJ1d46oSt+IHfBA5WuQfVa0bCXGJDWXMpytErk96F5bhsdjoMHqthog8m40viZLAtfwG2y8QiHmSarVpSpwc+fl++ZLDDeDRcESooVQFVQAABYADYAAcAKxs51LJSHXHLBHm2FkaMtZUM4Zbo6B9rfaOnUD6LWnaKTpNLwIKmN4rnpLBAmKmXDMHgDns2BvdSARvzte3tVym5OKcuJFJJPQs/wDR8lg1YldB+kWB1ngYrgaR4Wbc+N18KpX+9hdX1JaOBx67ccC2HhB3AeRh62VfwasC6lqkdh6OUXidV9i+r+hBsV0cnjwkeLdQIpG0r9rgSCRbYGxsf9agcJKO9yN2nfUp3EqEXqvgSWzYPKNULLKMWQJTsRD3fhsCe8dxc8LcL1JrGlpz+Rl+zdbRxUTj0fD/AG149wi6qYNWZRG1wqyMfLukD7yK+W6/kRY27Pds2utovmtE4UKAKAKAKAj+cN+1N+Sj8/8AWuL21JO8eeSX1+r+Bo2y/j0ECKSbAXPhWPCEpyUYrLZZbSWWdMMO+n7y/jU1rFu4gv8AZeZ5qP2H3MldfoxjlFfpAiQ4vDDcp2LlRbnqvIf8oUnyFadhjdZBVyVVV8gO2BwryyJHGLyOyogH2mNhvy48a+SaSyz7HVmvMuw5jijjLFiiKpY8SQALn1rn5PLbLi4FR/pDxJbBtr/aAyLovxU6SWt5EAe/lWhYZ9pciKtwKZrRK5bH6PX/AJjF7f8AKj71+HfO1vP8qoX/ALsSeiWT0k6DYfGzLNK0gIULZSACASd7i44ngaxp0IzeWbNptWta03Tglh66iDrSwzjLtEMY7NSmu31EXhpHgCAPIV5uE9zQsbEnF3m9Ulq847Wyk48S6qyBiFe2pb7NY3Fx5HnVA7V04uSk1quBLeqnMRFj1Ui/aqY7+B2Yf9NvepreWJ95k7doOpatr/F5+n1L3rROGCgCgCgA0BHDEZZmttub+QG1cP0Mr+/mlosvPYlp9DT3lSpIMOqpIwY2YXCnlfe16W0aVvczjUeJRzuvlnXGRNynBNLR8TngAWlS/HVc/jUOzt6rewcuOcvw1PVbEaTwSeu+Moprr46RTRvHhI20RvEXkta7gsQFJ4he7uBxvvWjY0005Mgqy5FQ4HBvK2lBwVmJJsFVRdix5AD8vGtCUklqQpZLB6i8kE2NbEMRbDKCF5l5A6j2ADH1tVS9niG71ktJamgqySwV510DCfRA0zqmJj7+F5uWBW4C/WU7XvsNjyq3Z7+/pw5nieMalA5jKjvrjXQGAJS2yt9YJv8ADfceF7crnWimlqVWWl+j3l4M2Jn17oixaAeIc6ixH8AA/iqjfy0USaii76zCcZulWexYOHtJkd0J0EIoPH7VyABy3qOrUUFlluytJ3NXcptJ8dTPGYvG0rmJSsZYlFY3IUnYG3hWY+Oh+hUVNU0pvL5sfOrjDl8xw9hfSxY+QCk/361LRWZoo7Ymo2c889DQlaRwAUAUAUAUB5CAchXlQinlI+5I9m2F0PfiGuffnXE7Ysnb1t/ipZfjzX2NK2qb0cdQnwjEOhH2h+NUbObhcQceOV5ktVJweSV1+jGOUf8ApAxaMVg5R8RjccAR3HUi4Ox+Pga0rB5jJEFbrKyGZsInjFgZW1SPvrccQpP2NXeI5nTf4RV7d1yRZ0JH1WYLDvjUfEzpEkRR1Vn0mWTV3AviAdyPQczUN1KShiK4nqmk3lmmqxS0VT1/ZLrw0OKXjAxRv3JLAH2YKP4jV6xniTj1kVVZRRVahWLr6gsodPpGI1I0ciRqNLgkMCSwdeKstwN/Ha43rNvpp4iWKRcFZ5MV51vZ7JBFFFGdPa69RspBUAArZgeJYH2qrczaSS5m/sC0hWqSnP8Axxjv6/kUzVI7MnnU04GOYHTvC1r8fiU932v8qsW3vmB6QrNsn2/Rl21fOMCgCgCgCgA0YIrjHBdit7XPE/h5V+d3tSFSvKUM4y+Ovw7Oo16UWorJ7y1bypfxv8t6l2XBTu6afX5LJ8rvFNknrvzJKS/SIcdpghfvBJiR5Ex2PvZvlWlYcJeBDW4FfQBZMPbeKCFdcjcWmxBBCBfOxsF4Kqux3Jvcekutv5Ii5D31TdFDjcYHbaHDskj+LNclFHqVufIedRXVbchhcWeqccs0mKxiyQLrlxs8WXv2cSSQuDHMWveMNYIyjnZvkdPnVq0jF1NXryI6jaRn4CNoRvpkRt9j+0RuY3sGQ8uYYfZN9bVMraYLZ/R6gIbHON0/YqDwuR2h4ctiPnVC/furvJ6RcprOJjPPWA8DY6ZsOxZSxLk3/wCJc69N/q34cvDa1Zlbd33un6BslVVaxVVY6u7kRyozSLA6qejLTSri+0CrBJbTa5Y6d977DcePOrFvT3nvdRz+3b5Uoer7uXJcerX8F01fONCgCgCgCgEuZSaY2OrSeR8/Cs/adXo7aUlPdfJ9vV4ktGOZpYyRmuBNYVZZEWkGkgabE+l960dlUKlW4i6bS3cPwIa81GGvMk1d6ZRWPXthJXwsRVIuyVy0sjW1x7AJoudw12BAuSdIq7YtKTy9SKqtCjMbiddlUERpsi/K7NbbW1gSfQcAK1EsFdstv9HaT/zy/wDoH/8AaPyrP2gvdfeTUS5qzicqvr4yeV8PHiY3OiIFJkBIBV2TSbDY2YC9/EHlV6xmlJxfMiqrKyU0uEUQa3Nw4JjZbkrIhsY5BwAZTqvv9Q8NQrSy97CIMF1fo/w2wM7XHexDbeFkj4+B/K1Zt+/bS7Cel7pP8/wkkuHljikMcjKQrjax9eQPAkb2O1Z803FpFy1qQp1ozmspPVGd8FlwOI+jzHs21NGSTssguF1H7OuwJ8L1lqOuGfoNSvij0tPVYT8OfjgTw4e0qpINPfCuDy71mv4W3r5jkyWU803KGumUaXwOAihBEUaRgm5CKFubWubcTYCtWMVHgfm1SrOo8zbffqKa9EYUAUAUAUA059ESoa+w4j151zvpBQnKmqqei5cteZbtJJS3RoZRYEeh9f8AcfnXMTitxSj49/5ReT1wx/yhR2akAX3ufc12exoQ9UhJJZ1y/FmbcN9I0xdWsQFW/pAo30OA9oFUTWMfNyVNiP3QG2/xeVXrD33oRVeBXPVd0eXFzz9omtIsPK2/DtCNMd/P4mHmvlVy5qOEVjmyKnHOR66gMx0Y2WI/86G4/eQ3H3M1RX8cwT6me6b1wX9WUTkG66MRpymcc3aFR/MVj9ymrVms1V4+R4qe6Z1gmK6lYHSw3H3qw8xe4PgSOBNa7WSqaV6q8uMOWwAiG7Avqi4OCe6zH6zFbXPlasW6lvVWWoLCJcagPZn/AKysvaLMJrjaQ9op8Q3H77isytFqbO92PWjUtIpctH+9xHMViWkbU5u1gCeZttcnmfOo+JpU4RgsLgaJ6GYsy4HDOxJYxKCTzI7p+8Vp0nmCZ+d39NU7mcUsaseqkKgUAUAUAUBxxkOtGXxG3ryqreW/rFCVPrXz5HunLdkmRd0Kkg7Eca/P6lOdOThJYa5GvFqSyh7yEHQfDVt8heus9H1JW8s8G9Plkz7vG+OdbxVKA6+nP02JTMXtHcR2Fogbee7MQWN7baa1bFew9PyV63EnvUllQjywMRviHdz46fgX7lv71VvJ5qY6iSmvZKs6qYzFnWHQndXnjPnaKUfiKvXTzRb7iKmvbNK1jFkp39IjHkJhIQdiZJWH7oVV/wCpq0bCOrkRVeSI11r9HzBFlsoHdOFjgbxDIoIv6hj/AJTU1rU3nJdp4qR0TLW6pcXC+WYcQ3/ZgpICblZL3e/gCTqHkRVC6TVV5Jafukxquexg6ZdGkx0BRtpFuY3+y3n4g8CP9Kjq01OOC9s++naVd9cHxXWvuZ7xWGaN2jcaWVirA8iDY1mPqP0GnNTipR4M0j0caM4aHsihTQoHZnu8N7X34347+NalPG6sH5xdKarS385y+PEcq9lcKAKAKAKADQDLmKrKWKfEnxeY8vS1cttOnTvXKVDWVPj2r8YZeoSdLClwZ9yPFfUsOBINetgXjf8Ax2u1PzPl1Tx7Y8105SKD6+8nWPGRTrctiEbUv+KMIoI9VKi3+HzrUsZ5g11EFWOuS6Oi2A+j4PDQnjHDGp9Qo1ffes6rLem2TR4FG9BIf/eS1vhxGMv5WWYfiRWnWf8AxvBEEf7DQ1ZJYKU66I+0zXL423VhGpB4HVNY/MVpWbxSk/3gQz95El698Jqy0Nb/AIc8begIZP8AuFQ2TxU7z1UXsijqRhdcrTWoUNJIyG27ITsT73A8gK83jXS6CnwJ9VUkIH1n9LnwipFA2mZ+8WsDpQbbX2uT5cAarXFVx0RubG2dC5k51V7K+b/Aw9OOjhmwMOOCf+0GON8Rba4KbsV8QbX8vSoqtPMFPnzL2zb1UrqVq37GWo9+eGT51L5xpeXDMfjtJGOVxs4HmRY/wmlrLDcT76RW2YxrJcNH9C26vHKBQBQBQBQCXMp9EbHnwHvVDady7e2lNceC73oS0Yb80hD0fXZ/b86yPR2K3aj7vqWLzihJil7Ka44XDD0PEfjWddx9Rv8Aejwyn4PivMmpvpaWGSIGu2TysozCiesfMPpWfYXDH4IZsNF7yPGzn5MB/DWrbx3KDkueSGbzPBe9ZZMUL0BmQ9JJipurSYzSfMlifwNaldP1ZeBXh75fVZZYKf6y5UfPcsjY209kWP70p0j5r99aFtlUJv8AeBFN+0ic9ZmGEmV40G20LPuOad8fetVbd4qxPcuAj6oMf2uVYfxj1RH+BiB91jXq7jiqxB5RM6rnozt07x7z4/EFt9EjxKByVGKgD14+prLrNymz9A2XShRtIY5rL72jQEcAaII4uCgVged1sa08ZWDgnLE96PWZ/wAO4wOZDS11gnK3PNQ2k3/hvWZ7k+5nfTXrllqsOUfnx8zRCm9ah+fH2gCgCgCgGjPJr6YxxJBP5VzW37hy3baHF4+yXxLlrDjNi/BYYRqBz5+tbNjaRtqKguPPvK9Wo5yyNufQ7q/8J/EfnWF6Q2+HGsu5+aLVpPjEcsvk1RofID3G1bmzqqqWtOXYl4rR/Mq1o7s2ihsMhl6UHnbFMfaND+Gmuibxa+BU/wAy9s3xohgmlbhHG7n+FSfyrMgt6SRM+BnDqgDHN8J43lJP/wBmS/8AfnWxd/0y/eZXp++aarFLJnrrdn7LO1kPBBhn9lNz+BrWtFmhjvIJv2i6OnC6stxoHPDTW/lsazqOlSPeTPgRbqG/+Gn/ANeT8Eqe+/s8DxS90mXSbNlwuGlmNrop0g82Oyj3NqoVJ7kWy7Z27uK0aa5+XMq/quyM4rEyYycalRy2/wBaYnVe3le/qR4VTt4b0t5/rOm21dK3oq2p6ZX/AK8PmXJV85AonrWyjscczi+mcdp/Fezj57/xVnXEMT7zuNhXPS226+MdPDkXH0YxwnwkEo+tGt/UCzD2INXqct6KZx93SdKvOD5N/gc69lcKAKADQDHCvaYkniAb/Kw/GuTowV1tSUlwi8/DC8y/JuFBLrHyusKAjzaLVE3l3vl/tWZtij0lpPs1+H4JreW7UQmyCUaWXwN/Y/8A8NUvR6qnRlT5p+ZLdxxLJSHQnMo36R9qrXSWbEaWItfUj6fntXbVotW+OrBmReZlt9aF/wBVYyxA/Zc/C4uPUi496z7b+2JNLgUZ1T5ikGaYdpCAra47nkXUhfm1h71qXUXKk8Fem8SNLYzFLFG8jkKiKWYnYAAXPGsZJt4RabwZW6Q5vLmOMecxlmkZVWNQdl4Itxztz8bmtynBUobpVbcpGg+sjGCDKcUbcYeyAvw7S0fvbV91ZNvHeqr97SebxEj3UFiS2AlQqAEnYBvG6oxv5i/ytU18v5E+w80uB867sTaPDRhuLOzL42CgH2ufnWPdvRI6r0chmpOeOCWpKerrLewwEA5uvat6vuPkLD2qWhHdgjL2tX6a7m+rT4ElqYziuuunAasNDMBvHIVJ8Fcf6qKq3UdEzofR2tu1pU3/AJL5r8NijqaxerBOhIJjmYAcwrBWHzYtX21fsYI/SGnu3KkuaXx4eWCe1ZMIKAKA5zglSFNjbY1FXjOVOSpvDxoz1FpNZEGSQFQ2pSDfn4WrG2FbTown0kWpZ59WPvksXU1JrD0HOt4qnl1BBB4HY15nCM4uMuDPqeHlDXl2DdJG2Gg+fLlbzrn9m2Nza3MtFuPt5csdparVYVILrM54bAPlmawLOpHZTxm+9mj1izKeYtv6gjiDXeuSq0njmjKxiRozpXkgxmEmwxbR2i21WvYghgbc9wNqx6c9ySkWZLKwZ+6X9WmLwMXbOY5Yh8bR6u5yuwYCw8xfztWvRuoVHhaMrypuOpZeQTYfPssXDSSSrLCIhLYgMXVbB+YdGNzY8x4gGqNRSt6u8lxJFiUcE36O9HoMFCsMCBVHE/WY/aZuZqtUqSqPMj2opEX638qmxeHwuHhDHtMVGHIBIVdL3Z7cFU2PtU9pOMJOUuo+VFlYJP0ZyCLA4dIIQdK7knizHizeZ/2qCpUdSW8z7GOEVLmuIOa5skZuserswDsQiXZ/QmzfdWXJ9LVwdvQh/wBP2e5/5Yz4vh8NC70UAADYDYCtE4rOdT7QDP0uyk4rCTQKQGZe7fhqBDC9vMVHVjvQaLdjcer3Eaj5eXAq3qjzaODEyRSsF7UKqknbUpNhfxNzaqltNRk0+Z0+3radajGpBZ3c/B8/DGpdVXzjQoAoAoAoAoAoAoCG9ZPQ449IGj0iaGVWBbYFCRrW49A38PnVi3rdG3ngzxOOSZVXPZ5kjDAqwBBBBBFwQeIIPEUAiwWBw+FTTFHHCnEhFCi/nbiaVa2m9Ul4sRjyQhxmfjhGL+Z4Vg3W3acPZorefXwX3fy7y3TtG9ZaBkGMeRn1G4Fh72q9sypWq0ekqvWXDsRFXjGMt2J9zfOtF1S1xxPIVVv9qdFPoaK3p/JPq7X5Hulb7y3pcCMfQh2oxBiCyE6lk4MTa19uG1UL1Xdoo1pVMtvhjRP6l2ldSqRdFZ3ccMkry7N17J3lYKIwSzE2AUC5JJ4ACt+yufWKEanXx7zNqw3JOIzYbrHwbyrEO1BaMyhmjKr2YFw/e3s3AbXvyFWiMjGcdPElljkhx08MRlEJiGHG5B7xYupZLk21bW0kAXBoBzfNsowuLYdmO3shlZY2ZItRGkt9WMkkbgX8ajVKCecFud9cTpqnKbwiRTdNcKuJGGuzSFlQlVJVXZS6qzeJVSfLnapCoSIGgPtAFAFAFAFAFAFAFAFANOcZb2h1aiABVS4sqNeSnVWccsvHfgkhVlBYiRdjYeNvvriXFVq+7TWFJ6dzehqJ7sMvkPED9hhgPrvv8+Jrrb+5VnbJQ48F9/AzqMOlnljZhsOZZFTl8Ten+5/CsnYdtv1HWly83+/Ms3c8R3VzHLpA41Kg+qK9+kFXMoU+rX6L6nyzjo2Qbp72zYJ0ijkdZJoklEYJbs/iawXfcgD3rT2PDdtI9uX8/wAFe5eajGbK2xC4vHYlsLKWTDhYV0Gwstwi2HfOrTfTcX1Hha+oQCHDdG5YhlkTQSvqkOInOkmzgdwMx2WxY3ufHiTuB6xOTzF5sKIZe0xGMaSaVkOgQq4ZNL8GuLWAJtuDagJD0Ugd82OIjinjjliHbpMhW0qtpWxOzHSL90kWPnQFxigPtAFAFAFAFAFAFAFAFARDpT02wkIeIzAycGCAtp8dRUWB8iapXspSpShS1k1gv21lVm1NrEet4XmMOT53h8U6JFKpJNyDcGw34HjyrG2Xs2rSuN+rHGFp38Ca8jKMO/mtV8h8zOfU5twXYVQ2vcdNctLhHT7ny2huw7xx6LwdxpT9Ym3oOFdVY2/QUIw58+/mZ9We/NsaMdPqdm5XPyrj7yq7q6k483heS+5pUo9HDUkHR7CWhGobtufeu3pU1TgoLkjKlLebY5iBfAVIfAMK+AoCs+mvWHGJPomAKviGOlptikI+sfB2UXNuA534Vap2+I9JU0Xmec5eFxOvRLOzicWqREmCBNOo7mRztqLHc2Ab1LX8Koqp0k2+RpV7b1eilP3pfJflllipDPCgCgCgCgCgCgCgCgGLpo830Vxhw2ttrr8QFt9N+DH4QeRa52Br403pw7SWjKMZb0lnHLrZWOSdBI4+9ilWWTkpuY08gp+I+bcfKsTa+1qlvNULV7qS1fNvv/eJchvXH8lZ58l3IfcL0Lwkgkk7CNAgspjUIbje4ZLEG/MHlV7Z9zXjZ9LVm5NpvXXTlx7NSrVS6TEVjkdM2xyQRF5CQvdW+5tc2vtubcfauV2bRdzdxT68vzNCrlU3ur9/BKI8ziOEUwOrqwspUgj5iur2pWdvbyfB8F3vT5cTNoQ35oZoYDI6RjmQT6A/nw+dc9sS16St0r4R8/x9i5dVMR3esnMaWAHhXXGcccfjo4UMkrqiLuWYgAe5r6k28IFH9Y/WqcSGw2B1CI7PLuGccwg4qviTufIcdGjbKmukq8vkeVvTkoQWWyA5dhSO6oJd9jbn5elZV7eOvLdj7vmdVYbPhaQ6Srje8u40J1cdHPosA1fG27HzP929qU4bscGDeXLuKrny5dxMq9lUKAKAKAKAKAKAKAKAQ4vM41uCRccqqVr63pNqc0muXP4EkaU5cERKeQks3M3NcTUq9PXc5PG8/gvwjUjHcjhch5y5V+ilFN2tv612uaVxQlCjJNYa07jLxKE05IjuNy9JwI5R3Cd/kbenrXN7FcIV5KrhPHPTnrxNCtOcUpU+KZXGfdGZ8E5kw0j6CfijNm/jQbP629bV0NLaVKvKVGSVSMetZ+D/AHsLCoUK63s9HN9XB+H0EeW9PcxgYsrxSk83Qf8AaVrSt3s+Md2CcF1fuStX2VeJ50l3P74HLEda+auLAYePzVNx/ncj7qs5slq5/vgVls+8enRv5ESzbGYnFNqxWIeU8gTsPRbBV9hXl7So01ilH6fkuUdh1pv+VpL4v7HrLMrZ20woWPl+Z5Vm1rmrcPX4cjapULWwhnh2vi/3sLi6A9X3ZWmn3fw5D0/1r1Spbur4mDf7RlcPdjpHz7/sWaq2FhUxmn2gCgPMjgAk8ALn+xQDf+vYPtt/Lf8ApoA/XsH22/lv/TQB+vYPtt/Lf+mgD9ewfbb+W/8ATQB+vYPtt/Lf+mgD9ewfbb+W/wDTQDZimwjsWLuCfBJB+C1A7ai25OCy+w99JJLGWcewwf8A8yT5S/6V89Vof+Efgh0k+tizA4rCxX0uxv4pIfxWpadOFNYgku48uTlxEuKGFY3EjrfwR/6ar1bG3qy3pwTZ7jVnFYTPWGGDXclmPiUkP/bU9OlCmt2CSXYeJScnljPnHRvLZySQQx5qkgPzC719lTjLiizRva9LSEnj4kdm6vsETtPKB4aW/NL1H0Ee0uLbVwlwj8H9xZgug2XqQWd29Vk/ALavSoQRFPat1LTex3IlmVw4GAAILW/+m/8ATUiSXAoTnKbzJ5Y7DPIB9Y/y3/pr6eRyU3F6A+0AUAjzmdkgmdTZljdgfAgEjjQEN6L53iZ3h14iU6m7y/Rl0EAnbtRa1wONuO1AT6gIjmGYYqbHPhYJVhWJAxbSGLEhTwbl3gNvOgH/ACJ5jCvbtG0nNozdT4HgBf02oDn0mxbxYWaSM2dVuDYGxuOR2oCP4vPZxDlrB953QSnSveBK35bcTwtQEzoCLdNs6li7KLDsFlfU1yAbKoJ+sCNz+FAOnRfM/pGFilJuxWz8u8Nm25XO/vQCzM5SkMrKbMsbkHwIUkUBBMD0gxiJhMRJMJI55CjJoVStmK3DKN+F+VAWJQEX6RZliDi4MJBIIi6l2kKhjYatgG2+qaA99Ec1meTEwTsHeBgNYFtQJYbgbcvv8qAf8Y5WNyOIViPUA0BWmW9K8Y5hCzGSV3sYjEoUr46wB93Ch9LRofAoAoBPmMKvFIjEhWRgSOIBG9qAieWZdBAU0Y3F6EIIj72g73IKhOB5+tASP9dwfbP+R/6aAYs3weFml7YTzQyadLNEHGoefc9qAX5LNhcNEIo2bSNySj3JPEmy0AoxmZYaWN43YlXUqRofgf4aAj+BybCRvEzYjESCI3jRwxVTe4sAm24B28BQEm/XcH2z/kf+mgGTH4PBTT9tM7yd3SIyjaAPEWW9+PPnQCjIThsKrrHLIUZy4Vkay35LZOHDj4UAuxWawOjoXYBlZSQj33Ftu7QEdy/JcHG0ROIxEixHUiOG0Kb3uFCbb77c6Ak/67g+2f8AI/8ATQDPnkOFxLRyGaWOSO+l41cNY8t1/u5oD3kK4XCh9EkjtIdTu6uWY72vZfM/M0A5T5vAyspdu8CPgfmLfZoCN/qTBCGKMTTAxOXSQIdYJ3tfRa1wD7UBN1NwKA+0AUAUAUAUAUAUAUAUAUAUAUAUAUAUAUAUAUAUAUAU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0210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61706986"/>
              </p:ext>
            </p:extLst>
          </p:nvPr>
        </p:nvGraphicFramePr>
        <p:xfrm>
          <a:off x="1691680" y="465138"/>
          <a:ext cx="604867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Resultado de imagen para propaganda en tv de ecuador ejercitate pichinc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Resultado de imagen para propaganda en tv de ecuador ejercitate pichinch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Resultado de imagen para propaganda en tv de ecuador ejercitate pichinch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150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u="sng" dirty="0"/>
              <a:t>Planteamiento del </a:t>
            </a:r>
            <a:r>
              <a:rPr lang="es-EC" b="1" u="sng" dirty="0" smtClean="0"/>
              <a:t>problema</a:t>
            </a:r>
            <a:endParaRPr lang="en-US" u="sng"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2554821158"/>
              </p:ext>
            </p:extLst>
          </p:nvPr>
        </p:nvGraphicFramePr>
        <p:xfrm>
          <a:off x="823912" y="1556792"/>
          <a:ext cx="7496175" cy="4781550"/>
        </p:xfrm>
        <a:graphic>
          <a:graphicData uri="http://schemas.openxmlformats.org/presentationml/2006/ole">
            <mc:AlternateContent xmlns:mc="http://schemas.openxmlformats.org/markup-compatibility/2006">
              <mc:Choice xmlns:v="urn:schemas-microsoft-com:vml" Requires="v">
                <p:oleObj spid="_x0000_s2085" name="Visio" r:id="rId3" imgW="9773291" imgH="6220838" progId="Visio.Drawing.11">
                  <p:embed/>
                </p:oleObj>
              </mc:Choice>
              <mc:Fallback>
                <p:oleObj name="Visio" r:id="rId3" imgW="9773291" imgH="6220838" progId="Visio.Drawing.11">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 y="1556792"/>
                        <a:ext cx="7496175" cy="478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4736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692696"/>
            <a:ext cx="2287806" cy="369332"/>
          </a:xfrm>
          <a:prstGeom prst="rect">
            <a:avLst/>
          </a:prstGeom>
        </p:spPr>
        <p:txBody>
          <a:bodyPr wrap="none">
            <a:spAutoFit/>
          </a:bodyPr>
          <a:lstStyle/>
          <a:p>
            <a:r>
              <a:rPr lang="es-EC" b="1" dirty="0"/>
              <a:t>Recomendaciones </a:t>
            </a:r>
            <a:endParaRPr lang="en-US" b="1" dirty="0"/>
          </a:p>
        </p:txBody>
      </p:sp>
      <p:graphicFrame>
        <p:nvGraphicFramePr>
          <p:cNvPr id="6" name="5 Diagrama"/>
          <p:cNvGraphicFramePr/>
          <p:nvPr>
            <p:extLst>
              <p:ext uri="{D42A27DB-BD31-4B8C-83A1-F6EECF244321}">
                <p14:modId xmlns:p14="http://schemas.microsoft.com/office/powerpoint/2010/main" val="1350484012"/>
              </p:ext>
            </p:extLst>
          </p:nvPr>
        </p:nvGraphicFramePr>
        <p:xfrm>
          <a:off x="1187624" y="404664"/>
          <a:ext cx="763284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Resultado de imagen para medios publicitarios mas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2835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gracias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esultado de imagen para gracias image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37" y="692696"/>
            <a:ext cx="5032002" cy="503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Resultado de imagen para ecuador ejerci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052736"/>
            <a:ext cx="1988381"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0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236691952"/>
              </p:ext>
            </p:extLst>
          </p:nvPr>
        </p:nvGraphicFramePr>
        <p:xfrm>
          <a:off x="467544" y="692696"/>
          <a:ext cx="8229600" cy="95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527276952"/>
              </p:ext>
            </p:extLst>
          </p:nvPr>
        </p:nvGraphicFramePr>
        <p:xfrm>
          <a:off x="1691680" y="1772816"/>
          <a:ext cx="6984776"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AutoShape 6" descr="Resultado de imagen para investigacion publicita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Resultado de imagen para investigacion publicitar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Resultado de imagen para investigacion publicitar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3" descr="Resultado de imagen para investigacion socioeconom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Resultado de imagen para conclusiones y recomendacion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344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990600"/>
          </a:xfrm>
        </p:spPr>
        <p:txBody>
          <a:bodyPr/>
          <a:lstStyle/>
          <a:p>
            <a:r>
              <a:rPr lang="es-EC" u="sng" dirty="0"/>
              <a:t>Justificación de objetivos</a:t>
            </a:r>
            <a:endParaRPr lang="en-US" u="sng" dirty="0"/>
          </a:p>
        </p:txBody>
      </p:sp>
      <p:sp>
        <p:nvSpPr>
          <p:cNvPr id="5" name="4 Marcador de contenido"/>
          <p:cNvSpPr>
            <a:spLocks noGrp="1"/>
          </p:cNvSpPr>
          <p:nvPr>
            <p:ph idx="1"/>
          </p:nvPr>
        </p:nvSpPr>
        <p:spPr>
          <a:xfrm>
            <a:off x="570384" y="2420888"/>
            <a:ext cx="7859216" cy="1900808"/>
          </a:xfrm>
          <a:solidFill>
            <a:schemeClr val="accent5">
              <a:lumMod val="20000"/>
              <a:lumOff val="80000"/>
            </a:schemeClr>
          </a:solidFill>
          <a:ln w="28575">
            <a:solidFill>
              <a:srgbClr val="0070C0"/>
            </a:solidFill>
          </a:ln>
        </p:spPr>
        <p:txBody>
          <a:bodyPr/>
          <a:lstStyle/>
          <a:p>
            <a:pPr algn="just"/>
            <a:r>
              <a:rPr lang="es-EC" sz="1800" dirty="0"/>
              <a:t>Con  el  presente trabajo  de investigación  se ayudará al  Ministerio del  Deporte y  al  ente ejecutor que es FEDENALIGAS  a tener una amplio conocimiento sobre la eficiencia e impacto  comunicacional  que tiene el  proyecto  ministerial.  Si no se desarrolla el trabajo de investigación  no se  podrá conocer cuál es la percepción  que tienen  los ciudadanos de la provincia de Pichincha acerca  de la campaña comunicacional.</a:t>
            </a:r>
            <a:endParaRPr lang="en-US" sz="1800" dirty="0"/>
          </a:p>
          <a:p>
            <a:endParaRPr lang="en-US" dirty="0"/>
          </a:p>
        </p:txBody>
      </p:sp>
      <p:pic>
        <p:nvPicPr>
          <p:cNvPr id="3074" name="Picture 2" descr="http://www.cacporternovelli.com/actualidad/images/AccesibilidadDat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333852"/>
            <a:ext cx="3679169" cy="226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21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9011" y="1052736"/>
            <a:ext cx="3279668" cy="990600"/>
          </a:xfrm>
        </p:spPr>
        <p:txBody>
          <a:bodyPr/>
          <a:lstStyle/>
          <a:p>
            <a:r>
              <a:rPr lang="es-EC" dirty="0" smtClean="0"/>
              <a:t>Antecedentes</a:t>
            </a:r>
            <a:endParaRPr lang="en-US" dirty="0"/>
          </a:p>
        </p:txBody>
      </p:sp>
      <p:graphicFrame>
        <p:nvGraphicFramePr>
          <p:cNvPr id="7" name="6 Diagrama"/>
          <p:cNvGraphicFramePr/>
          <p:nvPr>
            <p:extLst>
              <p:ext uri="{D42A27DB-BD31-4B8C-83A1-F6EECF244321}">
                <p14:modId xmlns:p14="http://schemas.microsoft.com/office/powerpoint/2010/main" val="319499732"/>
              </p:ext>
            </p:extLst>
          </p:nvPr>
        </p:nvGraphicFramePr>
        <p:xfrm>
          <a:off x="-36512" y="1253109"/>
          <a:ext cx="6912768" cy="419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diariocorreo.com.ec/images/DSC_087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5445224"/>
            <a:ext cx="2045188" cy="1268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deporte.gob.ec/wp-content/uploads/2012/10/FotoRecreac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1458" y="1212420"/>
            <a:ext cx="1937448" cy="1283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http://www.desarrollosocial.gob.ec/wp-content/uploads/2014/10/kits-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4040" y="4653136"/>
            <a:ext cx="1895084" cy="1264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s://scontent-mia1-1.xx.fbcdn.net/hphotos-xpf1/v/t1.0-9/1510455_774943612625130_5480059073451551568_n.jpg?oh=26c41ba4ddf4d154fed8945b31edfae1&amp;oe=56F7FE6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3212976"/>
            <a:ext cx="1437982" cy="1072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9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4937" y="404664"/>
            <a:ext cx="8229600" cy="990600"/>
          </a:xfrm>
        </p:spPr>
        <p:txBody>
          <a:bodyPr>
            <a:noAutofit/>
          </a:bodyPr>
          <a:lstStyle/>
          <a:p>
            <a:r>
              <a:rPr lang="es-EC" sz="2800" u="sng" dirty="0"/>
              <a:t>Análisis del seguimiento y actualización de Facebook</a:t>
            </a:r>
            <a:endParaRPr lang="en-US" sz="2800" u="sng" dirty="0"/>
          </a:p>
        </p:txBody>
      </p:sp>
      <p:pic>
        <p:nvPicPr>
          <p:cNvPr id="4" name="1 Imagen" descr="https://lh5.googleusercontent.com/pIIgnQ06dGdd8KQmMfZMScT-KioApiOruEu5hhaEo6WmbCPk2EZ8FvkR37bLx4esazOEMqwqLBXPuCN8tKP5dAB9rlllOJvMZh6-M8cDrbdMLuqVSmAF"/>
          <p:cNvPicPr/>
          <p:nvPr/>
        </p:nvPicPr>
        <p:blipFill rotWithShape="1">
          <a:blip r:embed="rId2">
            <a:extLst/>
          </a:blip>
          <a:srcRect t="2" r="1219" b="29380"/>
          <a:stretch/>
        </p:blipFill>
        <p:spPr bwMode="auto">
          <a:xfrm>
            <a:off x="899592" y="1524585"/>
            <a:ext cx="5072415" cy="1584176"/>
          </a:xfrm>
          <a:prstGeom prst="rect">
            <a:avLst/>
          </a:prstGeom>
          <a:noFill/>
          <a:ln>
            <a:noFill/>
          </a:ln>
          <a:extLst/>
        </p:spPr>
      </p:pic>
      <p:graphicFrame>
        <p:nvGraphicFramePr>
          <p:cNvPr id="5" name="4 Tabla"/>
          <p:cNvGraphicFramePr>
            <a:graphicFrameLocks noGrp="1"/>
          </p:cNvGraphicFramePr>
          <p:nvPr>
            <p:extLst>
              <p:ext uri="{D42A27DB-BD31-4B8C-83A1-F6EECF244321}">
                <p14:modId xmlns:p14="http://schemas.microsoft.com/office/powerpoint/2010/main" val="654595367"/>
              </p:ext>
            </p:extLst>
          </p:nvPr>
        </p:nvGraphicFramePr>
        <p:xfrm>
          <a:off x="2833115" y="4365104"/>
          <a:ext cx="3755108" cy="2088232"/>
        </p:xfrm>
        <a:graphic>
          <a:graphicData uri="http://schemas.openxmlformats.org/drawingml/2006/table">
            <a:tbl>
              <a:tblPr firstRow="1" firstCol="1" bandRow="1">
                <a:tableStyleId>{74C1A8A3-306A-4EB7-A6B1-4F7E0EB9C5D6}</a:tableStyleId>
              </a:tblPr>
              <a:tblGrid>
                <a:gridCol w="1877905"/>
                <a:gridCol w="1877203"/>
              </a:tblGrid>
              <a:tr h="850234">
                <a:tc gridSpan="2">
                  <a:txBody>
                    <a:bodyPr/>
                    <a:lstStyle/>
                    <a:p>
                      <a:pPr indent="450215" algn="ctr">
                        <a:lnSpc>
                          <a:spcPct val="115000"/>
                        </a:lnSpc>
                        <a:spcAft>
                          <a:spcPts val="0"/>
                        </a:spcAft>
                      </a:pPr>
                      <a:endParaRPr lang="es-EC" sz="1000" dirty="0" smtClean="0">
                        <a:solidFill>
                          <a:schemeClr val="tx1"/>
                        </a:solidFill>
                        <a:effectLst/>
                      </a:endParaRPr>
                    </a:p>
                    <a:p>
                      <a:pPr indent="450215" algn="ctr">
                        <a:lnSpc>
                          <a:spcPct val="115000"/>
                        </a:lnSpc>
                        <a:spcAft>
                          <a:spcPts val="0"/>
                        </a:spcAft>
                      </a:pPr>
                      <a:r>
                        <a:rPr lang="es-EC" sz="1000" dirty="0" smtClean="0">
                          <a:solidFill>
                            <a:schemeClr val="tx1"/>
                          </a:solidFill>
                          <a:effectLst/>
                        </a:rPr>
                        <a:t>Tasa </a:t>
                      </a:r>
                      <a:r>
                        <a:rPr lang="es-EC" sz="1000" dirty="0">
                          <a:solidFill>
                            <a:schemeClr val="tx1"/>
                          </a:solidFill>
                          <a:effectLst/>
                        </a:rPr>
                        <a:t>de  participación medidas en  Facebook – </a:t>
                      </a:r>
                      <a:r>
                        <a:rPr lang="es-EC" sz="1200" dirty="0">
                          <a:solidFill>
                            <a:schemeClr val="tx1"/>
                          </a:solidFill>
                          <a:effectLst/>
                        </a:rPr>
                        <a:t>Engagement Rate</a:t>
                      </a:r>
                      <a:endParaRPr lang="en-US" sz="1200" dirty="0">
                        <a:solidFill>
                          <a:schemeClr val="tx1"/>
                        </a:solidFill>
                        <a:effectLst/>
                        <a:latin typeface="Times New Roman"/>
                        <a:ea typeface="Calibri"/>
                        <a:cs typeface="Arial"/>
                      </a:endParaRPr>
                    </a:p>
                  </a:txBody>
                  <a:tcPr marL="68580" marR="68580" marT="0" marB="0"/>
                </a:tc>
                <a:tc hMerge="1">
                  <a:txBody>
                    <a:bodyPr/>
                    <a:lstStyle/>
                    <a:p>
                      <a:endParaRPr lang="en-US"/>
                    </a:p>
                  </a:txBody>
                  <a:tcPr/>
                </a:tc>
              </a:tr>
              <a:tr h="412666">
                <a:tc>
                  <a:txBody>
                    <a:bodyPr/>
                    <a:lstStyle/>
                    <a:p>
                      <a:pPr indent="450215">
                        <a:lnSpc>
                          <a:spcPct val="115000"/>
                        </a:lnSpc>
                        <a:spcAft>
                          <a:spcPts val="0"/>
                        </a:spcAft>
                      </a:pPr>
                      <a:r>
                        <a:rPr lang="es-EC" sz="1000" dirty="0">
                          <a:solidFill>
                            <a:schemeClr val="tx1"/>
                          </a:solidFill>
                          <a:effectLst/>
                        </a:rPr>
                        <a:t>&gt; 1%</a:t>
                      </a:r>
                      <a:endParaRPr lang="en-US" sz="1200" dirty="0">
                        <a:solidFill>
                          <a:schemeClr val="tx1"/>
                        </a:solidFill>
                        <a:effectLst/>
                        <a:latin typeface="Times New Roman"/>
                        <a:ea typeface="Calibri"/>
                        <a:cs typeface="Arial"/>
                      </a:endParaRPr>
                    </a:p>
                  </a:txBody>
                  <a:tcPr marL="68580" marR="68580" marT="0" marB="0"/>
                </a:tc>
                <a:tc>
                  <a:txBody>
                    <a:bodyPr/>
                    <a:lstStyle/>
                    <a:p>
                      <a:pPr indent="450215">
                        <a:lnSpc>
                          <a:spcPct val="115000"/>
                        </a:lnSpc>
                        <a:spcAft>
                          <a:spcPts val="0"/>
                        </a:spcAft>
                      </a:pPr>
                      <a:r>
                        <a:rPr lang="es-EC" sz="1000">
                          <a:effectLst/>
                        </a:rPr>
                        <a:t>Buena</a:t>
                      </a:r>
                      <a:endParaRPr lang="en-US" sz="1200">
                        <a:effectLst/>
                        <a:latin typeface="Times New Roman"/>
                        <a:ea typeface="Calibri"/>
                        <a:cs typeface="Arial"/>
                      </a:endParaRPr>
                    </a:p>
                  </a:txBody>
                  <a:tcPr marL="68580" marR="68580" marT="0" marB="0"/>
                </a:tc>
              </a:tr>
              <a:tr h="412666">
                <a:tc>
                  <a:txBody>
                    <a:bodyPr/>
                    <a:lstStyle/>
                    <a:p>
                      <a:pPr indent="450215">
                        <a:lnSpc>
                          <a:spcPct val="115000"/>
                        </a:lnSpc>
                        <a:spcAft>
                          <a:spcPts val="0"/>
                        </a:spcAft>
                      </a:pPr>
                      <a:r>
                        <a:rPr lang="es-EC" sz="1000" dirty="0">
                          <a:solidFill>
                            <a:schemeClr val="tx1"/>
                          </a:solidFill>
                          <a:effectLst/>
                        </a:rPr>
                        <a:t>0,5% -0,99%</a:t>
                      </a:r>
                      <a:endParaRPr lang="en-US" sz="1200" dirty="0">
                        <a:solidFill>
                          <a:schemeClr val="tx1"/>
                        </a:solidFill>
                        <a:effectLst/>
                        <a:latin typeface="Times New Roman"/>
                        <a:ea typeface="Calibri"/>
                        <a:cs typeface="Arial"/>
                      </a:endParaRPr>
                    </a:p>
                  </a:txBody>
                  <a:tcPr marL="68580" marR="68580" marT="0" marB="0"/>
                </a:tc>
                <a:tc>
                  <a:txBody>
                    <a:bodyPr/>
                    <a:lstStyle/>
                    <a:p>
                      <a:pPr indent="450215">
                        <a:lnSpc>
                          <a:spcPct val="115000"/>
                        </a:lnSpc>
                        <a:spcAft>
                          <a:spcPts val="0"/>
                        </a:spcAft>
                      </a:pPr>
                      <a:r>
                        <a:rPr lang="es-EC" sz="1000">
                          <a:effectLst/>
                        </a:rPr>
                        <a:t>Media </a:t>
                      </a:r>
                      <a:endParaRPr lang="en-US" sz="1200">
                        <a:effectLst/>
                        <a:latin typeface="Times New Roman"/>
                        <a:ea typeface="Calibri"/>
                        <a:cs typeface="Arial"/>
                      </a:endParaRPr>
                    </a:p>
                  </a:txBody>
                  <a:tcPr marL="68580" marR="68580" marT="0" marB="0"/>
                </a:tc>
              </a:tr>
              <a:tr h="412666">
                <a:tc>
                  <a:txBody>
                    <a:bodyPr/>
                    <a:lstStyle/>
                    <a:p>
                      <a:pPr indent="450215">
                        <a:lnSpc>
                          <a:spcPct val="115000"/>
                        </a:lnSpc>
                        <a:spcAft>
                          <a:spcPts val="0"/>
                        </a:spcAft>
                      </a:pPr>
                      <a:r>
                        <a:rPr lang="es-EC" sz="1000" dirty="0">
                          <a:solidFill>
                            <a:schemeClr val="tx1"/>
                          </a:solidFill>
                          <a:effectLst/>
                        </a:rPr>
                        <a:t>&lt; 0,5%</a:t>
                      </a:r>
                      <a:endParaRPr lang="en-US" sz="1200" dirty="0">
                        <a:solidFill>
                          <a:schemeClr val="tx1"/>
                        </a:solidFill>
                        <a:effectLst/>
                        <a:latin typeface="Times New Roman"/>
                        <a:ea typeface="Calibri"/>
                        <a:cs typeface="Arial"/>
                      </a:endParaRPr>
                    </a:p>
                  </a:txBody>
                  <a:tcPr marL="68580" marR="68580" marT="0" marB="0"/>
                </a:tc>
                <a:tc>
                  <a:txBody>
                    <a:bodyPr/>
                    <a:lstStyle/>
                    <a:p>
                      <a:pPr indent="450215">
                        <a:lnSpc>
                          <a:spcPct val="115000"/>
                        </a:lnSpc>
                        <a:spcAft>
                          <a:spcPts val="0"/>
                        </a:spcAft>
                      </a:pPr>
                      <a:r>
                        <a:rPr lang="es-EC" sz="1000" dirty="0">
                          <a:effectLst/>
                        </a:rPr>
                        <a:t>Mala</a:t>
                      </a:r>
                      <a:endParaRPr lang="en-US" sz="1200" dirty="0">
                        <a:effectLst/>
                      </a:endParaRPr>
                    </a:p>
                    <a:p>
                      <a:pPr indent="450215">
                        <a:lnSpc>
                          <a:spcPct val="115000"/>
                        </a:lnSpc>
                        <a:spcAft>
                          <a:spcPts val="0"/>
                        </a:spcAft>
                      </a:pPr>
                      <a:r>
                        <a:rPr lang="es-EC" sz="1000" dirty="0">
                          <a:effectLst/>
                        </a:rPr>
                        <a:t> </a:t>
                      </a:r>
                      <a:endParaRPr lang="en-US" sz="1200" dirty="0">
                        <a:effectLst/>
                        <a:latin typeface="Times New Roman"/>
                        <a:ea typeface="Calibri"/>
                        <a:cs typeface="Arial"/>
                      </a:endParaRPr>
                    </a:p>
                  </a:txBody>
                  <a:tcPr marL="68580" marR="68580" marT="0" marB="0"/>
                </a:tc>
              </a:tr>
            </a:tbl>
          </a:graphicData>
        </a:graphic>
      </p:graphicFrame>
      <p:sp>
        <p:nvSpPr>
          <p:cNvPr id="6" name="5 Rectángulo"/>
          <p:cNvSpPr/>
          <p:nvPr/>
        </p:nvSpPr>
        <p:spPr>
          <a:xfrm>
            <a:off x="2118381" y="3356992"/>
            <a:ext cx="5184576" cy="738664"/>
          </a:xfrm>
          <a:prstGeom prst="rect">
            <a:avLst/>
          </a:prstGeom>
          <a:ln>
            <a:solidFill>
              <a:schemeClr val="accent6">
                <a:lumMod val="75000"/>
              </a:schemeClr>
            </a:solidFill>
            <a:prstDash val="sysDash"/>
          </a:ln>
        </p:spPr>
        <p:txBody>
          <a:bodyPr wrap="square">
            <a:spAutoFit/>
          </a:bodyPr>
          <a:lstStyle/>
          <a:p>
            <a:pPr algn="ctr"/>
            <a:r>
              <a:rPr lang="es-EC" sz="1400" dirty="0" smtClean="0"/>
              <a:t>Métrica para </a:t>
            </a:r>
            <a:r>
              <a:rPr lang="es-EC" sz="1400" dirty="0"/>
              <a:t>conocer el grado de participación de los usuarios y cómo interactúan en la fan page</a:t>
            </a:r>
            <a:r>
              <a:rPr lang="es-EC" sz="1400" dirty="0" smtClean="0"/>
              <a:t>. (Michael Leander)</a:t>
            </a:r>
            <a:endParaRPr lang="en-US" sz="1400" dirty="0"/>
          </a:p>
          <a:p>
            <a:pPr algn="ctr"/>
            <a:endParaRPr lang="en-US" sz="1400" dirty="0"/>
          </a:p>
        </p:txBody>
      </p:sp>
      <p:sp>
        <p:nvSpPr>
          <p:cNvPr id="7" name="6 Rectángulo"/>
          <p:cNvSpPr/>
          <p:nvPr/>
        </p:nvSpPr>
        <p:spPr>
          <a:xfrm>
            <a:off x="2757034" y="6410835"/>
            <a:ext cx="4572000" cy="200055"/>
          </a:xfrm>
          <a:prstGeom prst="rect">
            <a:avLst/>
          </a:prstGeom>
        </p:spPr>
        <p:txBody>
          <a:bodyPr>
            <a:spAutoFit/>
          </a:bodyPr>
          <a:lstStyle/>
          <a:p>
            <a:r>
              <a:rPr lang="es-EC" sz="700" dirty="0" err="1"/>
              <a:t>Fuente:http</a:t>
            </a:r>
            <a:r>
              <a:rPr lang="es-EC" sz="700" dirty="0"/>
              <a:t>://www.michaelleander.me/blog/facebook-engagement-rate-benchmark/</a:t>
            </a:r>
            <a:endParaRPr lang="en-US" sz="700" dirty="0"/>
          </a:p>
        </p:txBody>
      </p:sp>
      <p:sp>
        <p:nvSpPr>
          <p:cNvPr id="8" name="7 CuadroTexto"/>
          <p:cNvSpPr txBox="1"/>
          <p:nvPr/>
        </p:nvSpPr>
        <p:spPr>
          <a:xfrm>
            <a:off x="6228184" y="1988840"/>
            <a:ext cx="2606374" cy="769441"/>
          </a:xfrm>
          <a:prstGeom prst="rect">
            <a:avLst/>
          </a:prstGeom>
          <a:noFill/>
        </p:spPr>
        <p:txBody>
          <a:bodyPr wrap="square" rtlCol="0">
            <a:spAutoFit/>
          </a:bodyPr>
          <a:lstStyle/>
          <a:p>
            <a:r>
              <a:rPr lang="es-ES" sz="4400" b="1" dirty="0" smtClean="0"/>
              <a:t>= 0,39%</a:t>
            </a:r>
            <a:endParaRPr lang="en-US" sz="4400" b="1" dirty="0"/>
          </a:p>
        </p:txBody>
      </p:sp>
    </p:spTree>
    <p:extLst>
      <p:ext uri="{BB962C8B-B14F-4D97-AF65-F5344CB8AC3E}">
        <p14:creationId xmlns:p14="http://schemas.microsoft.com/office/powerpoint/2010/main" val="51621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5400600" cy="990600"/>
          </a:xfrm>
        </p:spPr>
        <p:txBody>
          <a:bodyPr>
            <a:normAutofit fontScale="90000"/>
          </a:bodyPr>
          <a:lstStyle/>
          <a:p>
            <a:r>
              <a:rPr lang="es-ES" u="sng" dirty="0" smtClean="0"/>
              <a:t>Investigación Publicitaria</a:t>
            </a:r>
            <a:endParaRPr lang="en-US" u="sng"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6815329"/>
              </p:ext>
            </p:extLst>
          </p:nvPr>
        </p:nvGraphicFramePr>
        <p:xfrm>
          <a:off x="457200" y="1340768"/>
          <a:ext cx="8229600" cy="5136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0" descr="https://scontent-mia1-1.xx.fbcdn.net/hphotos-xpf1/v/t1.0-9/1510455_774943612625130_5480059073451551568_n.jpg?oh=26c41ba4ddf4d154fed8945b31edfae1&amp;oe=56F7FE6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764704"/>
            <a:ext cx="1437982" cy="1072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6" name="Picture 2" descr="Resultado de imagen para ecuador ejercit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129431"/>
            <a:ext cx="1896145" cy="10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8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3528392" cy="648072"/>
          </a:xfrm>
        </p:spPr>
        <p:txBody>
          <a:bodyPr>
            <a:normAutofit/>
          </a:bodyPr>
          <a:lstStyle/>
          <a:p>
            <a:r>
              <a:rPr lang="es-EC" sz="2800" u="sng" dirty="0"/>
              <a:t>Encuesta Diseñada </a:t>
            </a:r>
            <a:endParaRPr lang="en-US" sz="2800" u="sng"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196752"/>
            <a:ext cx="3959341" cy="5512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3997186" cy="5512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703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1100</TotalTime>
  <Words>2569</Words>
  <Application>Microsoft Office PowerPoint</Application>
  <PresentationFormat>Presentación en pantalla (4:3)</PresentationFormat>
  <Paragraphs>258</Paragraphs>
  <Slides>31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Claridad</vt:lpstr>
      <vt:lpstr>Visio</vt:lpstr>
      <vt:lpstr>Presentación de PowerPoint</vt:lpstr>
      <vt:lpstr>Presentación de PowerPoint</vt:lpstr>
      <vt:lpstr>Planteamiento del problema</vt:lpstr>
      <vt:lpstr>Presentación de PowerPoint</vt:lpstr>
      <vt:lpstr>Justificación de objetivos</vt:lpstr>
      <vt:lpstr>Antecedentes</vt:lpstr>
      <vt:lpstr>Análisis del seguimiento y actualización de Facebook</vt:lpstr>
      <vt:lpstr>Investigación Publicitaria</vt:lpstr>
      <vt:lpstr>Encuesta Diseñada </vt:lpstr>
      <vt:lpstr>Tamaño de la muestra</vt:lpstr>
      <vt:lpstr>Aplicación de la encuesta</vt:lpstr>
      <vt:lpstr>Ruta de Levantamiento de datos </vt:lpstr>
      <vt:lpstr>Resultados de la encuesta </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 </vt:lpstr>
      <vt:lpstr>Presentación de PowerPoint</vt:lpstr>
      <vt:lpstr>Matriz de estrategias </vt:lpstr>
      <vt:lpstr>Presentación de PowerPoint</vt:lpstr>
      <vt:lpstr>Presentación de PowerPoint</vt:lpstr>
      <vt:lpstr>Presentación de PowerPoint</vt:lpstr>
      <vt:lpstr>Presentación de PowerPoint</vt:lpstr>
      <vt:lpstr>CONCLUSIONES Y RECOMENDACIONES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58</cp:revision>
  <dcterms:created xsi:type="dcterms:W3CDTF">2015-11-22T19:19:04Z</dcterms:created>
  <dcterms:modified xsi:type="dcterms:W3CDTF">2015-12-04T16:08:22Z</dcterms:modified>
</cp:coreProperties>
</file>