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4"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ESPE\Tesis\Informaci&#243;n%20para%20la%20ejecuci&#243;n\Informacion%202015.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Libro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pivotSource>
    <c:name>[Informacion 2015.xlsx]Resumen!Tabla dinámica2</c:name>
    <c:fmtId val="-1"/>
  </c:pivotSource>
  <c:chart>
    <c:autoTitleDeleted val="1"/>
    <c:pivotFmts>
      <c:pivotFmt>
        <c:idx val="0"/>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extLst>
            <c:ext xmlns:c15="http://schemas.microsoft.com/office/drawing/2012/chart" uri="{CE6537A1-D6FC-4f65-9D91-7224C49458BB}"/>
          </c:extLst>
        </c:dLbl>
      </c:pivotFmt>
      <c:pivotFmt>
        <c:idx val="1"/>
        <c:spPr>
          <a:solidFill>
            <a:schemeClr val="accent2"/>
          </a:solidFill>
          <a:ln w="25400">
            <a:solidFill>
              <a:schemeClr val="lt1"/>
            </a:solidFill>
          </a:ln>
          <a:effectLst/>
          <a:sp3d contourW="25400">
            <a:contourClr>
              <a:schemeClr val="lt1"/>
            </a:contourClr>
          </a:sp3d>
        </c:spPr>
      </c:pivotFmt>
      <c:pivotFmt>
        <c:idx val="2"/>
        <c:spPr>
          <a:solidFill>
            <a:schemeClr val="accent2"/>
          </a:solidFill>
          <a:ln w="25400">
            <a:solidFill>
              <a:schemeClr val="lt1"/>
            </a:solidFill>
          </a:ln>
          <a:effectLst/>
          <a:sp3d contourW="25400">
            <a:contourClr>
              <a:schemeClr val="lt1"/>
            </a:contourClr>
          </a:sp3d>
        </c:spPr>
      </c:pivotFmt>
      <c:pivotFmt>
        <c:idx val="3"/>
        <c:spPr>
          <a:solidFill>
            <a:schemeClr val="accent2"/>
          </a:solidFill>
          <a:ln w="25400">
            <a:solidFill>
              <a:schemeClr val="lt1"/>
            </a:solidFill>
          </a:ln>
          <a:effectLst/>
          <a:sp3d contourW="25400">
            <a:contourClr>
              <a:schemeClr val="lt1"/>
            </a:contourClr>
          </a:sp3d>
        </c:spPr>
      </c:pivotFmt>
      <c:pivotFmt>
        <c:idx val="4"/>
        <c:spPr>
          <a:solidFill>
            <a:schemeClr val="accent2"/>
          </a:solidFill>
          <a:ln w="25400">
            <a:solidFill>
              <a:schemeClr val="lt1"/>
            </a:solidFill>
          </a:ln>
          <a:effectLst/>
          <a:sp3d contourW="25400">
            <a:contourClr>
              <a:schemeClr val="lt1"/>
            </a:contourClr>
          </a:sp3d>
        </c:spPr>
      </c:pivotFmt>
      <c:pivotFmt>
        <c:idx val="5"/>
        <c:spPr>
          <a:solidFill>
            <a:schemeClr val="accent2"/>
          </a:solidFill>
          <a:ln w="25400">
            <a:solidFill>
              <a:schemeClr val="lt1"/>
            </a:solidFill>
          </a:ln>
          <a:effectLst/>
          <a:sp3d contourW="25400">
            <a:contourClr>
              <a:schemeClr val="lt1"/>
            </a:contourClr>
          </a:sp3d>
        </c:spPr>
      </c:pivotFmt>
      <c:pivotFmt>
        <c:idx val="6"/>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extLst>
            <c:ext xmlns:c15="http://schemas.microsoft.com/office/drawing/2012/chart" uri="{CE6537A1-D6FC-4f65-9D91-7224C49458BB}"/>
          </c:extLst>
        </c:dLbl>
      </c:pivotFmt>
      <c:pivotFmt>
        <c:idx val="7"/>
        <c:spPr>
          <a:solidFill>
            <a:schemeClr val="accent2"/>
          </a:solidFill>
          <a:ln w="25400">
            <a:solidFill>
              <a:schemeClr val="lt1"/>
            </a:solidFill>
          </a:ln>
          <a:effectLst/>
          <a:sp3d contourW="25400">
            <a:contourClr>
              <a:schemeClr val="lt1"/>
            </a:contourClr>
          </a:sp3d>
        </c:spPr>
      </c:pivotFmt>
      <c:pivotFmt>
        <c:idx val="8"/>
        <c:spPr>
          <a:solidFill>
            <a:schemeClr val="accent2"/>
          </a:solidFill>
          <a:ln w="25400">
            <a:solidFill>
              <a:schemeClr val="lt1"/>
            </a:solidFill>
          </a:ln>
          <a:effectLst/>
          <a:sp3d contourW="25400">
            <a:contourClr>
              <a:schemeClr val="lt1"/>
            </a:contourClr>
          </a:sp3d>
        </c:spPr>
      </c:pivotFmt>
      <c:pivotFmt>
        <c:idx val="9"/>
        <c:spPr>
          <a:solidFill>
            <a:schemeClr val="accent2"/>
          </a:solidFill>
          <a:ln w="25400">
            <a:solidFill>
              <a:schemeClr val="lt1"/>
            </a:solidFill>
          </a:ln>
          <a:effectLst/>
          <a:sp3d contourW="25400">
            <a:contourClr>
              <a:schemeClr val="lt1"/>
            </a:contourClr>
          </a:sp3d>
        </c:spPr>
      </c:pivotFmt>
      <c:pivotFmt>
        <c:idx val="10"/>
        <c:spPr>
          <a:solidFill>
            <a:schemeClr val="accent2"/>
          </a:solidFill>
          <a:ln w="25400">
            <a:solidFill>
              <a:schemeClr val="lt1"/>
            </a:solidFill>
          </a:ln>
          <a:effectLst/>
          <a:sp3d contourW="25400">
            <a:contourClr>
              <a:schemeClr val="lt1"/>
            </a:contourClr>
          </a:sp3d>
        </c:spPr>
      </c:pivotFmt>
      <c:pivotFmt>
        <c:idx val="11"/>
        <c:spPr>
          <a:solidFill>
            <a:schemeClr val="accent2"/>
          </a:solidFill>
          <a:ln w="25400">
            <a:solidFill>
              <a:schemeClr val="lt1"/>
            </a:solidFill>
          </a:ln>
          <a:effectLst/>
          <a:sp3d contourW="25400">
            <a:contourClr>
              <a:schemeClr val="lt1"/>
            </a:contourClr>
          </a:sp3d>
        </c:spPr>
      </c:pivotFmt>
      <c:pivotFmt>
        <c:idx val="12"/>
        <c:spPr>
          <a:solidFill>
            <a:schemeClr val="accent2"/>
          </a:solidFill>
          <a:ln w="25400">
            <a:solidFill>
              <a:schemeClr val="lt1"/>
            </a:solidFill>
          </a:ln>
          <a:effectLst/>
          <a:sp3d contourW="25400">
            <a:contourClr>
              <a:schemeClr val="lt1"/>
            </a:contourClr>
          </a:sp3d>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extLst>
            <c:ext xmlns:c15="http://schemas.microsoft.com/office/drawing/2012/chart" uri="{CE6537A1-D6FC-4f65-9D91-7224C49458BB}"/>
          </c:extLst>
        </c:dLbl>
      </c:pivotFmt>
      <c:pivotFmt>
        <c:idx val="13"/>
        <c:spPr>
          <a:solidFill>
            <a:schemeClr val="accent2"/>
          </a:solidFill>
          <a:ln w="25400">
            <a:solidFill>
              <a:schemeClr val="lt1"/>
            </a:solidFill>
          </a:ln>
          <a:effectLst/>
          <a:sp3d contourW="25400">
            <a:contourClr>
              <a:schemeClr val="lt1"/>
            </a:contourClr>
          </a:sp3d>
        </c:spPr>
      </c:pivotFmt>
      <c:pivotFmt>
        <c:idx val="14"/>
        <c:spPr>
          <a:solidFill>
            <a:schemeClr val="accent2"/>
          </a:solidFill>
          <a:ln w="25400">
            <a:solidFill>
              <a:schemeClr val="lt1"/>
            </a:solidFill>
          </a:ln>
          <a:effectLst/>
          <a:sp3d contourW="25400">
            <a:contourClr>
              <a:schemeClr val="lt1"/>
            </a:contourClr>
          </a:sp3d>
        </c:spPr>
      </c:pivotFmt>
      <c:pivotFmt>
        <c:idx val="15"/>
        <c:spPr>
          <a:solidFill>
            <a:schemeClr val="accent2"/>
          </a:solidFill>
          <a:ln w="25400">
            <a:solidFill>
              <a:schemeClr val="lt1"/>
            </a:solidFill>
          </a:ln>
          <a:effectLst/>
          <a:sp3d contourW="25400">
            <a:contourClr>
              <a:schemeClr val="lt1"/>
            </a:contourClr>
          </a:sp3d>
        </c:spPr>
      </c:pivotFmt>
      <c:pivotFmt>
        <c:idx val="16"/>
        <c:spPr>
          <a:solidFill>
            <a:schemeClr val="accent2"/>
          </a:solidFill>
          <a:ln w="25400">
            <a:solidFill>
              <a:schemeClr val="lt1"/>
            </a:solidFill>
          </a:ln>
          <a:effectLst/>
          <a:sp3d contourW="25400">
            <a:contourClr>
              <a:schemeClr val="lt1"/>
            </a:contourClr>
          </a:sp3d>
        </c:spPr>
      </c:pivotFmt>
      <c:pivotFmt>
        <c:idx val="17"/>
        <c:spPr>
          <a:solidFill>
            <a:schemeClr val="accent2"/>
          </a:solidFill>
          <a:ln w="25400">
            <a:solidFill>
              <a:schemeClr val="lt1"/>
            </a:solidFill>
          </a:ln>
          <a:effectLst/>
          <a:sp3d contourW="25400">
            <a:contourClr>
              <a:schemeClr val="lt1"/>
            </a:contourClr>
          </a:sp3d>
        </c:spPr>
      </c:pivotFmt>
    </c:pivotFmts>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Resumen!$B$3</c:f>
              <c:strCache>
                <c:ptCount val="1"/>
                <c:pt idx="0">
                  <c:v>Total</c:v>
                </c:pt>
              </c:strCache>
            </c:strRef>
          </c:tx>
          <c:dPt>
            <c:idx val="0"/>
            <c:bubble3D val="0"/>
            <c:spPr>
              <a:solidFill>
                <a:schemeClr val="accent2"/>
              </a:solidFill>
              <a:ln w="25400">
                <a:solidFill>
                  <a:schemeClr val="lt1"/>
                </a:solidFill>
              </a:ln>
              <a:effectLst/>
              <a:sp3d contourW="25400">
                <a:contourClr>
                  <a:schemeClr val="lt1"/>
                </a:contourClr>
              </a:sp3d>
            </c:spPr>
          </c:dPt>
          <c:dPt>
            <c:idx val="1"/>
            <c:bubble3D val="0"/>
            <c:spPr>
              <a:solidFill>
                <a:schemeClr val="accent4"/>
              </a:solidFill>
              <a:ln w="25400">
                <a:solidFill>
                  <a:schemeClr val="lt1"/>
                </a:solidFill>
              </a:ln>
              <a:effectLst/>
              <a:sp3d contourW="25400">
                <a:contourClr>
                  <a:schemeClr val="lt1"/>
                </a:contourClr>
              </a:sp3d>
            </c:spPr>
          </c:dPt>
          <c:dPt>
            <c:idx val="2"/>
            <c:bubble3D val="0"/>
            <c:spPr>
              <a:solidFill>
                <a:schemeClr val="accent6"/>
              </a:solidFill>
              <a:ln w="25400">
                <a:solidFill>
                  <a:schemeClr val="lt1"/>
                </a:solidFill>
              </a:ln>
              <a:effectLst/>
              <a:sp3d contourW="25400">
                <a:contourClr>
                  <a:schemeClr val="lt1"/>
                </a:contourClr>
              </a:sp3d>
            </c:spPr>
          </c:dPt>
          <c:dPt>
            <c:idx val="3"/>
            <c:bubble3D val="0"/>
            <c:spPr>
              <a:solidFill>
                <a:schemeClr val="accent2">
                  <a:lumMod val="60000"/>
                </a:schemeClr>
              </a:solidFill>
              <a:ln w="25400">
                <a:solidFill>
                  <a:schemeClr val="lt1"/>
                </a:solidFill>
              </a:ln>
              <a:effectLst/>
              <a:sp3d contourW="25400">
                <a:contourClr>
                  <a:schemeClr val="lt1"/>
                </a:contourClr>
              </a:sp3d>
            </c:spPr>
          </c:dPt>
          <c:dPt>
            <c:idx val="4"/>
            <c:bubble3D val="0"/>
            <c:spPr>
              <a:solidFill>
                <a:schemeClr val="accent4">
                  <a:lumMod val="60000"/>
                </a:schemeClr>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Resumen!$A$4:$A$9</c:f>
              <c:strCache>
                <c:ptCount val="5"/>
                <c:pt idx="0">
                  <c:v>1 - 60 Días</c:v>
                </c:pt>
                <c:pt idx="1">
                  <c:v>181 - 360 Días</c:v>
                </c:pt>
                <c:pt idx="2">
                  <c:v>61 - 90 Días</c:v>
                </c:pt>
                <c:pt idx="3">
                  <c:v>91 - 180 Días</c:v>
                </c:pt>
                <c:pt idx="4">
                  <c:v>Más de 360 días</c:v>
                </c:pt>
              </c:strCache>
            </c:strRef>
          </c:cat>
          <c:val>
            <c:numRef>
              <c:f>Resumen!$B$4:$B$9</c:f>
              <c:numCache>
                <c:formatCode>#,##0.00</c:formatCode>
                <c:ptCount val="5"/>
                <c:pt idx="0">
                  <c:v>493808.6100000001</c:v>
                </c:pt>
                <c:pt idx="1">
                  <c:v>41005.519999999997</c:v>
                </c:pt>
                <c:pt idx="2">
                  <c:v>20743.759999999998</c:v>
                </c:pt>
                <c:pt idx="3">
                  <c:v>6341.23</c:v>
                </c:pt>
                <c:pt idx="4">
                  <c:v>114953.22000000018</c:v>
                </c:pt>
              </c:numCache>
            </c:numRef>
          </c:val>
        </c:ser>
        <c:dLbls>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10388843323854569"/>
          <c:y val="0.71769081414527602"/>
          <c:w val="0.20064210669401977"/>
          <c:h val="0.2817904970927336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s-EC"/>
        </a:p>
      </c:txPr>
    </c:legend>
    <c:plotVisOnly val="1"/>
    <c:dispBlanksAs val="gap"/>
    <c:showDLblsOverMax val="0"/>
  </c:chart>
  <c:spPr>
    <a:noFill/>
    <a:ln>
      <a:noFill/>
    </a:ln>
    <a:effectLst/>
  </c:spPr>
  <c:txPr>
    <a:bodyPr/>
    <a:lstStyle/>
    <a:p>
      <a:pPr>
        <a:defRPr/>
      </a:pPr>
      <a:endParaRPr lang="es-EC"/>
    </a:p>
  </c:txPr>
  <c:externalData r:id="rId3">
    <c:autoUpdate val="0"/>
  </c:externalData>
  <c:extLst>
    <c:ext xmlns:c14="http://schemas.microsoft.com/office/drawing/2007/8/2/chart" uri="{781A3756-C4B2-4CAC-9D66-4F8BD8637D16}">
      <c14:pivotOptions>
        <c14:dropZoneFilter val="1"/>
        <c14:dropZoneCategories val="1"/>
        <c14:dropZoneSeries val="1"/>
        <c14:dropZonesVisible val="1"/>
      </c14:pivotOptions>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400">
                <a:latin typeface="Times New Roman" panose="02020603050405020304" pitchFamily="18" charset="0"/>
                <a:cs typeface="Times New Roman" panose="02020603050405020304" pitchFamily="18" charset="0"/>
              </a:rPr>
              <a:t>Ubicación</a:t>
            </a:r>
            <a:r>
              <a:rPr lang="en-US" sz="1400" baseline="0">
                <a:latin typeface="Times New Roman" panose="02020603050405020304" pitchFamily="18" charset="0"/>
                <a:cs typeface="Times New Roman" panose="02020603050405020304" pitchFamily="18" charset="0"/>
              </a:rPr>
              <a:t> de los Clientes</a:t>
            </a:r>
            <a:endParaRPr lang="en-US" sz="1400">
              <a:latin typeface="Times New Roman" panose="02020603050405020304" pitchFamily="18" charset="0"/>
              <a:cs typeface="Times New Roman" panose="02020603050405020304" pitchFamily="18" charset="0"/>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s-EC"/>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Hoja1!$C$2</c:f>
              <c:strCache>
                <c:ptCount val="1"/>
                <c:pt idx="0">
                  <c:v>Clientes</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Pt>
            <c:idx val="2"/>
            <c:bubble3D val="0"/>
            <c:spPr>
              <a:solidFill>
                <a:schemeClr val="accent3"/>
              </a:solidFill>
              <a:ln w="25400">
                <a:solidFill>
                  <a:schemeClr val="lt1"/>
                </a:solidFill>
              </a:ln>
              <a:effectLst/>
              <a:sp3d contourW="25400">
                <a:contourClr>
                  <a:schemeClr val="lt1"/>
                </a:contourClr>
              </a:sp3d>
            </c:spPr>
          </c:dPt>
          <c:dPt>
            <c:idx val="3"/>
            <c:bubble3D val="0"/>
            <c:spPr>
              <a:solidFill>
                <a:schemeClr val="accent4"/>
              </a:solidFill>
              <a:ln w="25400">
                <a:solidFill>
                  <a:schemeClr val="lt1"/>
                </a:solidFill>
              </a:ln>
              <a:effectLst/>
              <a:sp3d contourW="25400">
                <a:contourClr>
                  <a:schemeClr val="lt1"/>
                </a:contourClr>
              </a:sp3d>
            </c:spPr>
          </c:dPt>
          <c:dPt>
            <c:idx val="4"/>
            <c:bubble3D val="0"/>
            <c:spPr>
              <a:solidFill>
                <a:schemeClr val="accent5"/>
              </a:solidFill>
              <a:ln w="25400">
                <a:solidFill>
                  <a:schemeClr val="lt1"/>
                </a:solidFill>
              </a:ln>
              <a:effectLst/>
              <a:sp3d contourW="25400">
                <a:contourClr>
                  <a:schemeClr val="lt1"/>
                </a:contourClr>
              </a:sp3d>
            </c:spPr>
          </c:dPt>
          <c:dPt>
            <c:idx val="5"/>
            <c:bubble3D val="0"/>
            <c:spPr>
              <a:solidFill>
                <a:schemeClr val="accent6"/>
              </a:solidFill>
              <a:ln w="25400">
                <a:solidFill>
                  <a:schemeClr val="lt1"/>
                </a:solidFill>
              </a:ln>
              <a:effectLst/>
              <a:sp3d contourW="25400">
                <a:contourClr>
                  <a:schemeClr val="lt1"/>
                </a:contourClr>
              </a:sp3d>
            </c:spPr>
          </c:dPt>
          <c:dPt>
            <c:idx val="6"/>
            <c:bubble3D val="0"/>
            <c:spPr>
              <a:solidFill>
                <a:schemeClr val="accent1">
                  <a:lumMod val="60000"/>
                </a:schemeClr>
              </a:solidFill>
              <a:ln w="25400">
                <a:solidFill>
                  <a:schemeClr val="lt1"/>
                </a:solidFill>
              </a:ln>
              <a:effectLst/>
              <a:sp3d contourW="25400">
                <a:contourClr>
                  <a:schemeClr val="lt1"/>
                </a:contourClr>
              </a:sp3d>
            </c:spPr>
          </c:dPt>
          <c:dPt>
            <c:idx val="7"/>
            <c:bubble3D val="0"/>
            <c:spPr>
              <a:solidFill>
                <a:schemeClr val="accent2">
                  <a:lumMod val="60000"/>
                </a:schemeClr>
              </a:solidFill>
              <a:ln w="25400">
                <a:solidFill>
                  <a:schemeClr val="lt1"/>
                </a:solidFill>
              </a:ln>
              <a:effectLst/>
              <a:sp3d contourW="25400">
                <a:contourClr>
                  <a:schemeClr val="lt1"/>
                </a:contourClr>
              </a:sp3d>
            </c:spPr>
          </c:dPt>
          <c:dPt>
            <c:idx val="8"/>
            <c:bubble3D val="0"/>
            <c:spPr>
              <a:solidFill>
                <a:schemeClr val="accent3">
                  <a:lumMod val="60000"/>
                </a:schemeClr>
              </a:solidFill>
              <a:ln w="25400">
                <a:solidFill>
                  <a:schemeClr val="lt1"/>
                </a:solidFill>
              </a:ln>
              <a:effectLst/>
              <a:sp3d contourW="25400">
                <a:contourClr>
                  <a:schemeClr val="lt1"/>
                </a:contourClr>
              </a:sp3d>
            </c:spPr>
          </c:dPt>
          <c:dPt>
            <c:idx val="9"/>
            <c:bubble3D val="0"/>
            <c:spPr>
              <a:solidFill>
                <a:schemeClr val="accent4">
                  <a:lumMod val="60000"/>
                </a:schemeClr>
              </a:solidFill>
              <a:ln w="25400">
                <a:solidFill>
                  <a:schemeClr val="lt1"/>
                </a:solidFill>
              </a:ln>
              <a:effectLst/>
              <a:sp3d contourW="25400">
                <a:contourClr>
                  <a:schemeClr val="lt1"/>
                </a:contourClr>
              </a:sp3d>
            </c:spPr>
          </c:dPt>
          <c:dPt>
            <c:idx val="10"/>
            <c:bubble3D val="0"/>
            <c:spPr>
              <a:solidFill>
                <a:schemeClr val="accent5">
                  <a:lumMod val="60000"/>
                </a:schemeClr>
              </a:solidFill>
              <a:ln w="25400">
                <a:solidFill>
                  <a:schemeClr val="lt1"/>
                </a:solidFill>
              </a:ln>
              <a:effectLst/>
              <a:sp3d contourW="25400">
                <a:contourClr>
                  <a:schemeClr val="lt1"/>
                </a:contourClr>
              </a:sp3d>
            </c:spPr>
          </c:dPt>
          <c:dPt>
            <c:idx val="11"/>
            <c:bubble3D val="0"/>
            <c:spPr>
              <a:solidFill>
                <a:schemeClr val="accent6">
                  <a:lumMod val="60000"/>
                </a:schemeClr>
              </a:solidFill>
              <a:ln w="25400">
                <a:solidFill>
                  <a:schemeClr val="lt1"/>
                </a:solidFill>
              </a:ln>
              <a:effectLst/>
              <a:sp3d contourW="25400">
                <a:contourClr>
                  <a:schemeClr val="lt1"/>
                </a:contourClr>
              </a:sp3d>
            </c:spPr>
          </c:dPt>
          <c:dPt>
            <c:idx val="12"/>
            <c:bubble3D val="0"/>
            <c:spPr>
              <a:solidFill>
                <a:schemeClr val="accent1">
                  <a:lumMod val="80000"/>
                  <a:lumOff val="20000"/>
                </a:schemeClr>
              </a:solidFill>
              <a:ln w="25400">
                <a:solidFill>
                  <a:schemeClr val="lt1"/>
                </a:solidFill>
              </a:ln>
              <a:effectLst/>
              <a:sp3d contourW="25400">
                <a:contourClr>
                  <a:schemeClr val="lt1"/>
                </a:contourClr>
              </a:sp3d>
            </c:spPr>
          </c:dPt>
          <c:dPt>
            <c:idx val="13"/>
            <c:bubble3D val="0"/>
            <c:spPr>
              <a:solidFill>
                <a:schemeClr val="accent2">
                  <a:lumMod val="80000"/>
                  <a:lumOff val="20000"/>
                </a:schemeClr>
              </a:solidFill>
              <a:ln w="25400">
                <a:solidFill>
                  <a:schemeClr val="lt1"/>
                </a:solidFill>
              </a:ln>
              <a:effectLst/>
              <a:sp3d contourW="25400">
                <a:contourClr>
                  <a:schemeClr val="lt1"/>
                </a:contourClr>
              </a:sp3d>
            </c:spPr>
          </c:dPt>
          <c:dLbls>
            <c:dLbl>
              <c:idx val="8"/>
              <c:layout>
                <c:manualLayout>
                  <c:x val="-2.4428206112982669E-2"/>
                  <c:y val="-4.1664589301762575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9"/>
              <c:layout>
                <c:manualLayout>
                  <c:x val="1.7447913088928582E-3"/>
                  <c:y val="-0.11154586629951639"/>
                </c:manualLayout>
              </c:layout>
              <c:showLegendKey val="0"/>
              <c:showVal val="0"/>
              <c:showCatName val="1"/>
              <c:showSerName val="0"/>
              <c:showPercent val="1"/>
              <c:showBubbleSize val="0"/>
              <c:extLst>
                <c:ext xmlns:c15="http://schemas.microsoft.com/office/drawing/2012/chart" uri="{CE6537A1-D6FC-4f65-9D91-7224C49458BB}">
                  <c15:layout/>
                </c:ext>
              </c:extLst>
            </c:dLbl>
            <c:dLbl>
              <c:idx val="10"/>
              <c:layout>
                <c:manualLayout>
                  <c:x val="2.328965237662968E-2"/>
                  <c:y val="-1.4107225266893451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EC"/>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Hoja1!$B$3:$B$16</c:f>
              <c:strCache>
                <c:ptCount val="14"/>
                <c:pt idx="0">
                  <c:v>Pichincha</c:v>
                </c:pt>
                <c:pt idx="1">
                  <c:v>Guayas</c:v>
                </c:pt>
                <c:pt idx="2">
                  <c:v>Manabi</c:v>
                </c:pt>
                <c:pt idx="3">
                  <c:v>Cotopaxi</c:v>
                </c:pt>
                <c:pt idx="4">
                  <c:v>Tungurahua</c:v>
                </c:pt>
                <c:pt idx="5">
                  <c:v>Cañar</c:v>
                </c:pt>
                <c:pt idx="6">
                  <c:v>Sto. Domingo de los Tsachilas</c:v>
                </c:pt>
                <c:pt idx="7">
                  <c:v>Napo </c:v>
                </c:pt>
                <c:pt idx="8">
                  <c:v>Orellana</c:v>
                </c:pt>
                <c:pt idx="9">
                  <c:v>Esmeraldas</c:v>
                </c:pt>
                <c:pt idx="10">
                  <c:v>Bolivar</c:v>
                </c:pt>
                <c:pt idx="11">
                  <c:v>Loja </c:v>
                </c:pt>
                <c:pt idx="12">
                  <c:v>Chimborazo</c:v>
                </c:pt>
                <c:pt idx="13">
                  <c:v>Otros</c:v>
                </c:pt>
              </c:strCache>
            </c:strRef>
          </c:cat>
          <c:val>
            <c:numRef>
              <c:f>Hoja1!$C$3:$C$16</c:f>
              <c:numCache>
                <c:formatCode>General</c:formatCode>
                <c:ptCount val="14"/>
                <c:pt idx="0">
                  <c:v>16</c:v>
                </c:pt>
                <c:pt idx="1">
                  <c:v>11</c:v>
                </c:pt>
                <c:pt idx="2">
                  <c:v>7</c:v>
                </c:pt>
                <c:pt idx="3">
                  <c:v>7</c:v>
                </c:pt>
                <c:pt idx="4">
                  <c:v>8</c:v>
                </c:pt>
                <c:pt idx="5">
                  <c:v>9</c:v>
                </c:pt>
                <c:pt idx="6">
                  <c:v>3</c:v>
                </c:pt>
                <c:pt idx="7">
                  <c:v>4</c:v>
                </c:pt>
                <c:pt idx="8">
                  <c:v>4</c:v>
                </c:pt>
                <c:pt idx="9">
                  <c:v>6</c:v>
                </c:pt>
                <c:pt idx="10">
                  <c:v>8</c:v>
                </c:pt>
                <c:pt idx="11">
                  <c:v>7</c:v>
                </c:pt>
                <c:pt idx="12">
                  <c:v>7</c:v>
                </c:pt>
                <c:pt idx="13">
                  <c:v>3</c:v>
                </c:pt>
              </c:numCache>
            </c:numRef>
          </c:val>
        </c:ser>
        <c:dLbls>
          <c:showLegendKey val="0"/>
          <c:showVal val="0"/>
          <c:showCatName val="1"/>
          <c:showSerName val="0"/>
          <c:showPercent val="1"/>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s-EC"/>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1C985F1-9531-4F9D-B27C-9A2514EB9F85}"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s-EC"/>
        </a:p>
      </dgm:t>
    </dgm:pt>
    <dgm:pt modelId="{D0CB0E47-9187-4EB0-8E9A-2FB97867EADC}">
      <dgm:prSet phldrT="[Texto]"/>
      <dgm:spPr/>
      <dgm:t>
        <a:bodyPr/>
        <a:lstStyle/>
        <a:p>
          <a:r>
            <a:rPr lang="es-EC" dirty="0" smtClean="0">
              <a:solidFill>
                <a:schemeClr val="bg1"/>
              </a:solidFill>
            </a:rPr>
            <a:t>Requisitos actuales previo a la concesión de un crédito por parte de la empresa Chaide y Chaide. </a:t>
          </a:r>
          <a:endParaRPr lang="es-EC" dirty="0">
            <a:solidFill>
              <a:schemeClr val="bg1"/>
            </a:solidFill>
          </a:endParaRPr>
        </a:p>
      </dgm:t>
    </dgm:pt>
    <dgm:pt modelId="{D00742A8-766F-4880-A2F8-2A06CD2A3A56}" type="parTrans" cxnId="{3F4B3D94-A45E-456D-9BFC-66964D647AC2}">
      <dgm:prSet/>
      <dgm:spPr/>
      <dgm:t>
        <a:bodyPr/>
        <a:lstStyle/>
        <a:p>
          <a:endParaRPr lang="es-EC">
            <a:solidFill>
              <a:schemeClr val="tx1"/>
            </a:solidFill>
          </a:endParaRPr>
        </a:p>
      </dgm:t>
    </dgm:pt>
    <dgm:pt modelId="{CC514F9D-BD36-41B0-8CFC-F3E2CF40CD73}" type="sibTrans" cxnId="{3F4B3D94-A45E-456D-9BFC-66964D647AC2}">
      <dgm:prSet/>
      <dgm:spPr/>
      <dgm:t>
        <a:bodyPr/>
        <a:lstStyle/>
        <a:p>
          <a:endParaRPr lang="es-EC">
            <a:solidFill>
              <a:schemeClr val="tx1"/>
            </a:solidFill>
          </a:endParaRPr>
        </a:p>
      </dgm:t>
    </dgm:pt>
    <dgm:pt modelId="{16145A13-DC13-47CB-A98F-06A40C2FD58A}">
      <dgm:prSet phldrT="[Texto]"/>
      <dgm:spPr/>
      <dgm:t>
        <a:bodyPr/>
        <a:lstStyle/>
        <a:p>
          <a:r>
            <a:rPr lang="es-EC" dirty="0" smtClean="0">
              <a:solidFill>
                <a:schemeClr val="tx1"/>
              </a:solidFill>
            </a:rPr>
            <a:t>RUC </a:t>
          </a:r>
          <a:endParaRPr lang="es-EC" dirty="0">
            <a:solidFill>
              <a:schemeClr val="tx1"/>
            </a:solidFill>
          </a:endParaRPr>
        </a:p>
      </dgm:t>
    </dgm:pt>
    <dgm:pt modelId="{9115586D-97D3-4290-B7B2-E9F3158480B6}" type="parTrans" cxnId="{47FFF38D-1AAE-4467-A821-7839B42BBB8E}">
      <dgm:prSet/>
      <dgm:spPr/>
      <dgm:t>
        <a:bodyPr/>
        <a:lstStyle/>
        <a:p>
          <a:endParaRPr lang="es-EC">
            <a:solidFill>
              <a:schemeClr val="tx1"/>
            </a:solidFill>
          </a:endParaRPr>
        </a:p>
      </dgm:t>
    </dgm:pt>
    <dgm:pt modelId="{CCA68E6E-4468-497E-B1C0-72DFC6F4C030}" type="sibTrans" cxnId="{47FFF38D-1AAE-4467-A821-7839B42BBB8E}">
      <dgm:prSet/>
      <dgm:spPr/>
      <dgm:t>
        <a:bodyPr/>
        <a:lstStyle/>
        <a:p>
          <a:endParaRPr lang="es-EC">
            <a:solidFill>
              <a:schemeClr val="tx1"/>
            </a:solidFill>
          </a:endParaRPr>
        </a:p>
      </dgm:t>
    </dgm:pt>
    <dgm:pt modelId="{31E97086-CA45-492E-97C0-93B81F3A4363}">
      <dgm:prSet phldrT="[Texto]"/>
      <dgm:spPr/>
      <dgm:t>
        <a:bodyPr/>
        <a:lstStyle/>
        <a:p>
          <a:r>
            <a:rPr lang="es-EC" dirty="0" smtClean="0">
              <a:solidFill>
                <a:schemeClr val="bg1"/>
              </a:solidFill>
            </a:rPr>
            <a:t>Requisitos propuestos adicionales previo a la concesión de un crédito por parte de la empresa Chaide y Chaide.</a:t>
          </a:r>
          <a:endParaRPr lang="es-EC" dirty="0">
            <a:solidFill>
              <a:schemeClr val="bg1"/>
            </a:solidFill>
          </a:endParaRPr>
        </a:p>
      </dgm:t>
    </dgm:pt>
    <dgm:pt modelId="{CC3A8976-A788-4283-8B22-2DB2DA1C3C9F}" type="parTrans" cxnId="{AFD118DE-B71C-429D-8E08-F8B7892F9036}">
      <dgm:prSet/>
      <dgm:spPr/>
      <dgm:t>
        <a:bodyPr/>
        <a:lstStyle/>
        <a:p>
          <a:endParaRPr lang="es-EC">
            <a:solidFill>
              <a:schemeClr val="tx1"/>
            </a:solidFill>
          </a:endParaRPr>
        </a:p>
      </dgm:t>
    </dgm:pt>
    <dgm:pt modelId="{04C2B08F-05D8-4548-9AFD-79B6C79FC8AD}" type="sibTrans" cxnId="{AFD118DE-B71C-429D-8E08-F8B7892F9036}">
      <dgm:prSet/>
      <dgm:spPr/>
      <dgm:t>
        <a:bodyPr/>
        <a:lstStyle/>
        <a:p>
          <a:endParaRPr lang="es-EC">
            <a:solidFill>
              <a:schemeClr val="tx1"/>
            </a:solidFill>
          </a:endParaRPr>
        </a:p>
      </dgm:t>
    </dgm:pt>
    <dgm:pt modelId="{BF71640C-A67B-400F-B4D7-60A3231E8D6B}">
      <dgm:prSet phldrT="[Texto]"/>
      <dgm:spPr/>
      <dgm:t>
        <a:bodyPr/>
        <a:lstStyle/>
        <a:p>
          <a:r>
            <a:rPr lang="es-EC" dirty="0" smtClean="0">
              <a:solidFill>
                <a:schemeClr val="tx1"/>
              </a:solidFill>
            </a:rPr>
            <a:t>Solicitud de crédito</a:t>
          </a:r>
          <a:endParaRPr lang="es-EC" dirty="0">
            <a:solidFill>
              <a:schemeClr val="tx1"/>
            </a:solidFill>
          </a:endParaRPr>
        </a:p>
      </dgm:t>
    </dgm:pt>
    <dgm:pt modelId="{D90E503B-3483-4C66-9B7E-C385B9805417}" type="parTrans" cxnId="{22FFB10D-1425-4E1B-81B6-4542A335C36B}">
      <dgm:prSet/>
      <dgm:spPr/>
      <dgm:t>
        <a:bodyPr/>
        <a:lstStyle/>
        <a:p>
          <a:endParaRPr lang="es-EC">
            <a:solidFill>
              <a:schemeClr val="tx1"/>
            </a:solidFill>
          </a:endParaRPr>
        </a:p>
      </dgm:t>
    </dgm:pt>
    <dgm:pt modelId="{9BA23A1E-CD77-46B2-B3B7-B5AC5310F116}" type="sibTrans" cxnId="{22FFB10D-1425-4E1B-81B6-4542A335C36B}">
      <dgm:prSet/>
      <dgm:spPr/>
      <dgm:t>
        <a:bodyPr/>
        <a:lstStyle/>
        <a:p>
          <a:endParaRPr lang="es-EC">
            <a:solidFill>
              <a:schemeClr val="tx1"/>
            </a:solidFill>
          </a:endParaRPr>
        </a:p>
      </dgm:t>
    </dgm:pt>
    <dgm:pt modelId="{0B18D68C-52F9-4AD5-A552-E3AC5B79EBC0}">
      <dgm:prSet/>
      <dgm:spPr/>
      <dgm:t>
        <a:bodyPr/>
        <a:lstStyle/>
        <a:p>
          <a:r>
            <a:rPr lang="es-EC" smtClean="0">
              <a:solidFill>
                <a:schemeClr val="tx1"/>
              </a:solidFill>
            </a:rPr>
            <a:t>Cédula</a:t>
          </a:r>
          <a:endParaRPr lang="es-EC">
            <a:solidFill>
              <a:schemeClr val="tx1"/>
            </a:solidFill>
          </a:endParaRPr>
        </a:p>
      </dgm:t>
    </dgm:pt>
    <dgm:pt modelId="{F8D3320E-BEF1-4215-BD18-6C2A7AE33D8A}" type="parTrans" cxnId="{C60B2D4D-2643-4812-B0A3-6E30433297F9}">
      <dgm:prSet/>
      <dgm:spPr/>
      <dgm:t>
        <a:bodyPr/>
        <a:lstStyle/>
        <a:p>
          <a:endParaRPr lang="es-EC">
            <a:solidFill>
              <a:schemeClr val="tx1"/>
            </a:solidFill>
          </a:endParaRPr>
        </a:p>
      </dgm:t>
    </dgm:pt>
    <dgm:pt modelId="{16375AA9-B2A4-4FFE-B83E-D36F7FDA0174}" type="sibTrans" cxnId="{C60B2D4D-2643-4812-B0A3-6E30433297F9}">
      <dgm:prSet/>
      <dgm:spPr/>
      <dgm:t>
        <a:bodyPr/>
        <a:lstStyle/>
        <a:p>
          <a:endParaRPr lang="es-EC">
            <a:solidFill>
              <a:schemeClr val="tx1"/>
            </a:solidFill>
          </a:endParaRPr>
        </a:p>
      </dgm:t>
    </dgm:pt>
    <dgm:pt modelId="{8298D583-C050-4236-BE69-06D83E57BD8E}">
      <dgm:prSet/>
      <dgm:spPr/>
      <dgm:t>
        <a:bodyPr/>
        <a:lstStyle/>
        <a:p>
          <a:r>
            <a:rPr lang="es-EC" smtClean="0">
              <a:solidFill>
                <a:schemeClr val="tx1"/>
              </a:solidFill>
            </a:rPr>
            <a:t>Papeleta de votación</a:t>
          </a:r>
          <a:endParaRPr lang="es-EC">
            <a:solidFill>
              <a:schemeClr val="tx1"/>
            </a:solidFill>
          </a:endParaRPr>
        </a:p>
      </dgm:t>
    </dgm:pt>
    <dgm:pt modelId="{1C8A9037-25C1-4F74-AD21-FF7051FC19AE}" type="parTrans" cxnId="{F4A1D957-2262-4F6A-8E5B-A66804171E9F}">
      <dgm:prSet/>
      <dgm:spPr/>
      <dgm:t>
        <a:bodyPr/>
        <a:lstStyle/>
        <a:p>
          <a:endParaRPr lang="es-EC">
            <a:solidFill>
              <a:schemeClr val="tx1"/>
            </a:solidFill>
          </a:endParaRPr>
        </a:p>
      </dgm:t>
    </dgm:pt>
    <dgm:pt modelId="{02A46E20-9BB5-486B-A830-84D84807D5E1}" type="sibTrans" cxnId="{F4A1D957-2262-4F6A-8E5B-A66804171E9F}">
      <dgm:prSet/>
      <dgm:spPr/>
      <dgm:t>
        <a:bodyPr/>
        <a:lstStyle/>
        <a:p>
          <a:endParaRPr lang="es-EC">
            <a:solidFill>
              <a:schemeClr val="tx1"/>
            </a:solidFill>
          </a:endParaRPr>
        </a:p>
      </dgm:t>
    </dgm:pt>
    <dgm:pt modelId="{0028AFAE-D261-4A9F-854D-94DBB1CFDAD0}">
      <dgm:prSet/>
      <dgm:spPr/>
      <dgm:t>
        <a:bodyPr/>
        <a:lstStyle/>
        <a:p>
          <a:r>
            <a:rPr lang="es-EC" smtClean="0">
              <a:solidFill>
                <a:schemeClr val="tx1"/>
              </a:solidFill>
            </a:rPr>
            <a:t>Declaración de IVA ( Últimos 6 meses )</a:t>
          </a:r>
          <a:endParaRPr lang="es-EC">
            <a:solidFill>
              <a:schemeClr val="tx1"/>
            </a:solidFill>
          </a:endParaRPr>
        </a:p>
      </dgm:t>
    </dgm:pt>
    <dgm:pt modelId="{0F9F5257-5DFA-4C5F-880D-904FA5735837}" type="parTrans" cxnId="{E7AAA9F9-BD12-44FC-8102-3C0F495D2114}">
      <dgm:prSet/>
      <dgm:spPr/>
      <dgm:t>
        <a:bodyPr/>
        <a:lstStyle/>
        <a:p>
          <a:endParaRPr lang="es-EC">
            <a:solidFill>
              <a:schemeClr val="tx1"/>
            </a:solidFill>
          </a:endParaRPr>
        </a:p>
      </dgm:t>
    </dgm:pt>
    <dgm:pt modelId="{02605398-01CE-4BAC-87EA-697EA0DBBA17}" type="sibTrans" cxnId="{E7AAA9F9-BD12-44FC-8102-3C0F495D2114}">
      <dgm:prSet/>
      <dgm:spPr/>
      <dgm:t>
        <a:bodyPr/>
        <a:lstStyle/>
        <a:p>
          <a:endParaRPr lang="es-EC">
            <a:solidFill>
              <a:schemeClr val="tx1"/>
            </a:solidFill>
          </a:endParaRPr>
        </a:p>
      </dgm:t>
    </dgm:pt>
    <dgm:pt modelId="{5E2067A8-3B40-4ACD-92E9-FF924A5B42F6}">
      <dgm:prSet/>
      <dgm:spPr/>
      <dgm:t>
        <a:bodyPr/>
        <a:lstStyle/>
        <a:p>
          <a:r>
            <a:rPr lang="es-EC" smtClean="0">
              <a:solidFill>
                <a:schemeClr val="tx1"/>
              </a:solidFill>
            </a:rPr>
            <a:t>Declaración de Impuesto a la Renta ( Año anterior )</a:t>
          </a:r>
          <a:endParaRPr lang="es-EC">
            <a:solidFill>
              <a:schemeClr val="tx1"/>
            </a:solidFill>
          </a:endParaRPr>
        </a:p>
      </dgm:t>
    </dgm:pt>
    <dgm:pt modelId="{A318BAAE-2686-4DC5-9A6A-D090785EEDB4}" type="parTrans" cxnId="{BAEF870C-AFCE-44CE-962E-58329C699C00}">
      <dgm:prSet/>
      <dgm:spPr/>
      <dgm:t>
        <a:bodyPr/>
        <a:lstStyle/>
        <a:p>
          <a:endParaRPr lang="es-EC">
            <a:solidFill>
              <a:schemeClr val="tx1"/>
            </a:solidFill>
          </a:endParaRPr>
        </a:p>
      </dgm:t>
    </dgm:pt>
    <dgm:pt modelId="{B89B5154-1ACA-4681-99CB-8AAB8FE392B6}" type="sibTrans" cxnId="{BAEF870C-AFCE-44CE-962E-58329C699C00}">
      <dgm:prSet/>
      <dgm:spPr/>
      <dgm:t>
        <a:bodyPr/>
        <a:lstStyle/>
        <a:p>
          <a:endParaRPr lang="es-EC">
            <a:solidFill>
              <a:schemeClr val="tx1"/>
            </a:solidFill>
          </a:endParaRPr>
        </a:p>
      </dgm:t>
    </dgm:pt>
    <dgm:pt modelId="{53E584AD-3754-4C7B-A6EA-0A4EF70AE521}">
      <dgm:prSet/>
      <dgm:spPr/>
      <dgm:t>
        <a:bodyPr/>
        <a:lstStyle/>
        <a:p>
          <a:r>
            <a:rPr lang="es-EC" smtClean="0">
              <a:solidFill>
                <a:schemeClr val="tx1"/>
              </a:solidFill>
            </a:rPr>
            <a:t>Planilla de servicio básico ( Luz, Agua ) </a:t>
          </a:r>
          <a:endParaRPr lang="es-EC">
            <a:solidFill>
              <a:schemeClr val="tx1"/>
            </a:solidFill>
          </a:endParaRPr>
        </a:p>
      </dgm:t>
    </dgm:pt>
    <dgm:pt modelId="{8C257C3D-D5B6-43EC-892B-5CB7E2686FC2}" type="parTrans" cxnId="{5C30C674-F3CD-4A20-87EA-EC5515FA90C9}">
      <dgm:prSet/>
      <dgm:spPr/>
      <dgm:t>
        <a:bodyPr/>
        <a:lstStyle/>
        <a:p>
          <a:endParaRPr lang="es-EC">
            <a:solidFill>
              <a:schemeClr val="tx1"/>
            </a:solidFill>
          </a:endParaRPr>
        </a:p>
      </dgm:t>
    </dgm:pt>
    <dgm:pt modelId="{C460636F-0DBF-4E95-A25C-0D4190E40D50}" type="sibTrans" cxnId="{5C30C674-F3CD-4A20-87EA-EC5515FA90C9}">
      <dgm:prSet/>
      <dgm:spPr/>
      <dgm:t>
        <a:bodyPr/>
        <a:lstStyle/>
        <a:p>
          <a:endParaRPr lang="es-EC">
            <a:solidFill>
              <a:schemeClr val="tx1"/>
            </a:solidFill>
          </a:endParaRPr>
        </a:p>
      </dgm:t>
    </dgm:pt>
    <dgm:pt modelId="{160848BF-08E0-4244-B885-3320284ABBA7}">
      <dgm:prSet/>
      <dgm:spPr/>
      <dgm:t>
        <a:bodyPr/>
        <a:lstStyle/>
        <a:p>
          <a:r>
            <a:rPr lang="es-EC" smtClean="0">
              <a:solidFill>
                <a:schemeClr val="tx1"/>
              </a:solidFill>
            </a:rPr>
            <a:t>Certificado Bancario </a:t>
          </a:r>
          <a:endParaRPr lang="es-EC">
            <a:solidFill>
              <a:schemeClr val="tx1"/>
            </a:solidFill>
          </a:endParaRPr>
        </a:p>
      </dgm:t>
    </dgm:pt>
    <dgm:pt modelId="{7838364C-8021-4B82-8E1F-4F3566DA2A75}" type="parTrans" cxnId="{DDA14CA2-E1D2-45E6-94CC-FBD2CE2FE8B4}">
      <dgm:prSet/>
      <dgm:spPr/>
      <dgm:t>
        <a:bodyPr/>
        <a:lstStyle/>
        <a:p>
          <a:endParaRPr lang="es-EC">
            <a:solidFill>
              <a:schemeClr val="tx1"/>
            </a:solidFill>
          </a:endParaRPr>
        </a:p>
      </dgm:t>
    </dgm:pt>
    <dgm:pt modelId="{3DDB3C97-1884-466D-9C29-D2503F551088}" type="sibTrans" cxnId="{DDA14CA2-E1D2-45E6-94CC-FBD2CE2FE8B4}">
      <dgm:prSet/>
      <dgm:spPr/>
      <dgm:t>
        <a:bodyPr/>
        <a:lstStyle/>
        <a:p>
          <a:endParaRPr lang="es-EC">
            <a:solidFill>
              <a:schemeClr val="tx1"/>
            </a:solidFill>
          </a:endParaRPr>
        </a:p>
      </dgm:t>
    </dgm:pt>
    <dgm:pt modelId="{FCBAB294-A159-434B-A594-658BC53B40FC}">
      <dgm:prSet/>
      <dgm:spPr/>
      <dgm:t>
        <a:bodyPr/>
        <a:lstStyle/>
        <a:p>
          <a:r>
            <a:rPr lang="es-EC" smtClean="0">
              <a:solidFill>
                <a:schemeClr val="tx1"/>
              </a:solidFill>
            </a:rPr>
            <a:t>Predio de propiedades del presente año </a:t>
          </a:r>
          <a:endParaRPr lang="es-EC">
            <a:solidFill>
              <a:schemeClr val="tx1"/>
            </a:solidFill>
          </a:endParaRPr>
        </a:p>
      </dgm:t>
    </dgm:pt>
    <dgm:pt modelId="{9E2B863E-32D6-4E54-872C-26A052CC5F00}" type="parTrans" cxnId="{A0C209C8-E80A-472A-AF97-A93FF9CB9E81}">
      <dgm:prSet/>
      <dgm:spPr/>
      <dgm:t>
        <a:bodyPr/>
        <a:lstStyle/>
        <a:p>
          <a:endParaRPr lang="es-EC">
            <a:solidFill>
              <a:schemeClr val="tx1"/>
            </a:solidFill>
          </a:endParaRPr>
        </a:p>
      </dgm:t>
    </dgm:pt>
    <dgm:pt modelId="{244D3742-6550-4882-811E-26F1284AF611}" type="sibTrans" cxnId="{A0C209C8-E80A-472A-AF97-A93FF9CB9E81}">
      <dgm:prSet/>
      <dgm:spPr/>
      <dgm:t>
        <a:bodyPr/>
        <a:lstStyle/>
        <a:p>
          <a:endParaRPr lang="es-EC">
            <a:solidFill>
              <a:schemeClr val="tx1"/>
            </a:solidFill>
          </a:endParaRPr>
        </a:p>
      </dgm:t>
    </dgm:pt>
    <dgm:pt modelId="{63021471-A819-403C-AD90-C7C5367C4E6C}">
      <dgm:prSet/>
      <dgm:spPr/>
      <dgm:t>
        <a:bodyPr/>
        <a:lstStyle/>
        <a:p>
          <a:r>
            <a:rPr lang="es-EC" dirty="0" smtClean="0">
              <a:solidFill>
                <a:schemeClr val="tx1"/>
              </a:solidFill>
            </a:rPr>
            <a:t>Matrícula de vehículos</a:t>
          </a:r>
          <a:endParaRPr lang="es-EC" dirty="0">
            <a:solidFill>
              <a:schemeClr val="tx1"/>
            </a:solidFill>
          </a:endParaRPr>
        </a:p>
      </dgm:t>
    </dgm:pt>
    <dgm:pt modelId="{2AD72795-9E5C-4B4F-ADFC-D7B8796D6A51}" type="parTrans" cxnId="{AF4B9B6B-B17E-426E-990C-F746DC381CC2}">
      <dgm:prSet/>
      <dgm:spPr/>
      <dgm:t>
        <a:bodyPr/>
        <a:lstStyle/>
        <a:p>
          <a:endParaRPr lang="es-EC">
            <a:solidFill>
              <a:schemeClr val="tx1"/>
            </a:solidFill>
          </a:endParaRPr>
        </a:p>
      </dgm:t>
    </dgm:pt>
    <dgm:pt modelId="{041ADDDC-A3C5-4563-938C-4C103E35EC49}" type="sibTrans" cxnId="{AF4B9B6B-B17E-426E-990C-F746DC381CC2}">
      <dgm:prSet/>
      <dgm:spPr/>
      <dgm:t>
        <a:bodyPr/>
        <a:lstStyle/>
        <a:p>
          <a:endParaRPr lang="es-EC">
            <a:solidFill>
              <a:schemeClr val="tx1"/>
            </a:solidFill>
          </a:endParaRPr>
        </a:p>
      </dgm:t>
    </dgm:pt>
    <dgm:pt modelId="{75412988-C9C5-4855-A58B-21C7273E9407}">
      <dgm:prSet/>
      <dgm:spPr/>
      <dgm:t>
        <a:bodyPr/>
        <a:lstStyle/>
        <a:p>
          <a:r>
            <a:rPr lang="es-EC" dirty="0" smtClean="0">
              <a:solidFill>
                <a:schemeClr val="tx1"/>
              </a:solidFill>
            </a:rPr>
            <a:t>Copia de cédula de ciudadanía del representante legal</a:t>
          </a:r>
          <a:endParaRPr lang="es-EC" dirty="0">
            <a:solidFill>
              <a:schemeClr val="tx1"/>
            </a:solidFill>
          </a:endParaRPr>
        </a:p>
      </dgm:t>
    </dgm:pt>
    <dgm:pt modelId="{A7581C95-81E6-4A8B-8864-CB64C2D26B1A}" type="parTrans" cxnId="{785041FE-C2EE-4537-95E2-4C855BE9FCB5}">
      <dgm:prSet/>
      <dgm:spPr/>
      <dgm:t>
        <a:bodyPr/>
        <a:lstStyle/>
        <a:p>
          <a:endParaRPr lang="es-EC">
            <a:solidFill>
              <a:schemeClr val="tx1"/>
            </a:solidFill>
          </a:endParaRPr>
        </a:p>
      </dgm:t>
    </dgm:pt>
    <dgm:pt modelId="{AF58BE37-9E21-4B1F-85AC-9ECF267356D9}" type="sibTrans" cxnId="{785041FE-C2EE-4537-95E2-4C855BE9FCB5}">
      <dgm:prSet/>
      <dgm:spPr/>
      <dgm:t>
        <a:bodyPr/>
        <a:lstStyle/>
        <a:p>
          <a:endParaRPr lang="es-EC">
            <a:solidFill>
              <a:schemeClr val="tx1"/>
            </a:solidFill>
          </a:endParaRPr>
        </a:p>
      </dgm:t>
    </dgm:pt>
    <dgm:pt modelId="{920A3C31-6779-409D-ABB8-87E50D2518C7}">
      <dgm:prSet/>
      <dgm:spPr/>
      <dgm:t>
        <a:bodyPr/>
        <a:lstStyle/>
        <a:p>
          <a:r>
            <a:rPr lang="es-EC" smtClean="0">
              <a:solidFill>
                <a:schemeClr val="tx1"/>
              </a:solidFill>
            </a:rPr>
            <a:t>Copia de cédula de ciudadanía del cónyuge</a:t>
          </a:r>
          <a:endParaRPr lang="es-EC">
            <a:solidFill>
              <a:schemeClr val="tx1"/>
            </a:solidFill>
          </a:endParaRPr>
        </a:p>
      </dgm:t>
    </dgm:pt>
    <dgm:pt modelId="{299A1BD8-A2F3-43A8-9D44-5163146893F9}" type="parTrans" cxnId="{60ED3627-5E7B-4130-9432-341FCD043F31}">
      <dgm:prSet/>
      <dgm:spPr/>
      <dgm:t>
        <a:bodyPr/>
        <a:lstStyle/>
        <a:p>
          <a:endParaRPr lang="es-EC">
            <a:solidFill>
              <a:schemeClr val="tx1"/>
            </a:solidFill>
          </a:endParaRPr>
        </a:p>
      </dgm:t>
    </dgm:pt>
    <dgm:pt modelId="{01409E3D-887B-4EA0-B21A-B3C89119B87A}" type="sibTrans" cxnId="{60ED3627-5E7B-4130-9432-341FCD043F31}">
      <dgm:prSet/>
      <dgm:spPr/>
      <dgm:t>
        <a:bodyPr/>
        <a:lstStyle/>
        <a:p>
          <a:endParaRPr lang="es-EC">
            <a:solidFill>
              <a:schemeClr val="tx1"/>
            </a:solidFill>
          </a:endParaRPr>
        </a:p>
      </dgm:t>
    </dgm:pt>
    <dgm:pt modelId="{B516369D-790E-4BB1-8E4B-0313621578B2}">
      <dgm:prSet/>
      <dgm:spPr/>
      <dgm:t>
        <a:bodyPr/>
        <a:lstStyle/>
        <a:p>
          <a:r>
            <a:rPr lang="es-EC" dirty="0" smtClean="0">
              <a:solidFill>
                <a:schemeClr val="tx1"/>
              </a:solidFill>
            </a:rPr>
            <a:t>Copia de la papeleta de votación del representante legal</a:t>
          </a:r>
          <a:endParaRPr lang="es-EC" dirty="0">
            <a:solidFill>
              <a:schemeClr val="tx1"/>
            </a:solidFill>
          </a:endParaRPr>
        </a:p>
      </dgm:t>
    </dgm:pt>
    <dgm:pt modelId="{554D4872-6A0A-4519-B9AF-EB648DECCCD1}" type="parTrans" cxnId="{430A5B21-499D-4DDB-B72B-9EDBEE73E889}">
      <dgm:prSet/>
      <dgm:spPr/>
      <dgm:t>
        <a:bodyPr/>
        <a:lstStyle/>
        <a:p>
          <a:endParaRPr lang="es-EC">
            <a:solidFill>
              <a:schemeClr val="tx1"/>
            </a:solidFill>
          </a:endParaRPr>
        </a:p>
      </dgm:t>
    </dgm:pt>
    <dgm:pt modelId="{B968287C-8456-4934-AE13-B458954CB4AF}" type="sibTrans" cxnId="{430A5B21-499D-4DDB-B72B-9EDBEE73E889}">
      <dgm:prSet/>
      <dgm:spPr/>
      <dgm:t>
        <a:bodyPr/>
        <a:lstStyle/>
        <a:p>
          <a:endParaRPr lang="es-EC">
            <a:solidFill>
              <a:schemeClr val="tx1"/>
            </a:solidFill>
          </a:endParaRPr>
        </a:p>
      </dgm:t>
    </dgm:pt>
    <dgm:pt modelId="{C1175EC3-E58D-4003-A77C-2B5B162532A4}">
      <dgm:prSet/>
      <dgm:spPr/>
      <dgm:t>
        <a:bodyPr/>
        <a:lstStyle/>
        <a:p>
          <a:r>
            <a:rPr lang="es-EC" dirty="0" smtClean="0">
              <a:solidFill>
                <a:schemeClr val="tx1"/>
              </a:solidFill>
            </a:rPr>
            <a:t>Referencias comerciales</a:t>
          </a:r>
          <a:endParaRPr lang="es-EC" dirty="0">
            <a:solidFill>
              <a:schemeClr val="tx1"/>
            </a:solidFill>
          </a:endParaRPr>
        </a:p>
      </dgm:t>
    </dgm:pt>
    <dgm:pt modelId="{04715848-F339-4DA5-8E91-C391028C2936}" type="parTrans" cxnId="{5FCCB465-BF52-4459-9FA3-A9027BB6F1C0}">
      <dgm:prSet/>
      <dgm:spPr/>
      <dgm:t>
        <a:bodyPr/>
        <a:lstStyle/>
        <a:p>
          <a:endParaRPr lang="es-EC">
            <a:solidFill>
              <a:schemeClr val="tx1"/>
            </a:solidFill>
          </a:endParaRPr>
        </a:p>
      </dgm:t>
    </dgm:pt>
    <dgm:pt modelId="{6FA114C2-8365-48CD-B1AC-8E9EBF6F20DD}" type="sibTrans" cxnId="{5FCCB465-BF52-4459-9FA3-A9027BB6F1C0}">
      <dgm:prSet/>
      <dgm:spPr/>
      <dgm:t>
        <a:bodyPr/>
        <a:lstStyle/>
        <a:p>
          <a:endParaRPr lang="es-EC">
            <a:solidFill>
              <a:schemeClr val="tx1"/>
            </a:solidFill>
          </a:endParaRPr>
        </a:p>
      </dgm:t>
    </dgm:pt>
    <dgm:pt modelId="{C5132DF7-2561-42FA-88EF-2D60D6C0E7CC}">
      <dgm:prSet/>
      <dgm:spPr/>
      <dgm:t>
        <a:bodyPr/>
        <a:lstStyle/>
        <a:p>
          <a:r>
            <a:rPr lang="es-EC" dirty="0" smtClean="0">
              <a:solidFill>
                <a:schemeClr val="tx1"/>
              </a:solidFill>
            </a:rPr>
            <a:t>Nombramiento de Representante Legal</a:t>
          </a:r>
          <a:endParaRPr lang="es-EC" dirty="0">
            <a:solidFill>
              <a:schemeClr val="tx1"/>
            </a:solidFill>
          </a:endParaRPr>
        </a:p>
      </dgm:t>
    </dgm:pt>
    <dgm:pt modelId="{57BB5AEF-4F34-4459-AC59-A979EFFB9983}" type="parTrans" cxnId="{C07F704F-34F8-4CE0-B0CA-BAE1095FD738}">
      <dgm:prSet/>
      <dgm:spPr/>
      <dgm:t>
        <a:bodyPr/>
        <a:lstStyle/>
        <a:p>
          <a:endParaRPr lang="es-EC">
            <a:solidFill>
              <a:schemeClr val="tx1"/>
            </a:solidFill>
          </a:endParaRPr>
        </a:p>
      </dgm:t>
    </dgm:pt>
    <dgm:pt modelId="{77C6D253-326B-4D42-B336-F1763CB57379}" type="sibTrans" cxnId="{C07F704F-34F8-4CE0-B0CA-BAE1095FD738}">
      <dgm:prSet/>
      <dgm:spPr/>
      <dgm:t>
        <a:bodyPr/>
        <a:lstStyle/>
        <a:p>
          <a:endParaRPr lang="es-EC">
            <a:solidFill>
              <a:schemeClr val="tx1"/>
            </a:solidFill>
          </a:endParaRPr>
        </a:p>
      </dgm:t>
    </dgm:pt>
    <dgm:pt modelId="{E4E1A85F-D75A-4F9C-BB32-B3C9ED454CAC}">
      <dgm:prSet/>
      <dgm:spPr/>
      <dgm:t>
        <a:bodyPr/>
        <a:lstStyle/>
        <a:p>
          <a:r>
            <a:rPr lang="es-EC" dirty="0" smtClean="0">
              <a:solidFill>
                <a:schemeClr val="tx1"/>
              </a:solidFill>
            </a:rPr>
            <a:t>Pagare</a:t>
          </a:r>
          <a:endParaRPr lang="es-EC" dirty="0">
            <a:solidFill>
              <a:schemeClr val="tx1"/>
            </a:solidFill>
          </a:endParaRPr>
        </a:p>
      </dgm:t>
    </dgm:pt>
    <dgm:pt modelId="{B55BBDFF-989C-4325-B35B-80361F02FAD4}" type="parTrans" cxnId="{9BCBC154-AFAE-44A1-8C2E-3601A75B071C}">
      <dgm:prSet/>
      <dgm:spPr/>
      <dgm:t>
        <a:bodyPr/>
        <a:lstStyle/>
        <a:p>
          <a:endParaRPr lang="es-EC">
            <a:solidFill>
              <a:schemeClr val="tx1"/>
            </a:solidFill>
          </a:endParaRPr>
        </a:p>
      </dgm:t>
    </dgm:pt>
    <dgm:pt modelId="{A73A3E12-F625-4C06-A5D9-4CCEFB7FC7BB}" type="sibTrans" cxnId="{9BCBC154-AFAE-44A1-8C2E-3601A75B071C}">
      <dgm:prSet/>
      <dgm:spPr/>
      <dgm:t>
        <a:bodyPr/>
        <a:lstStyle/>
        <a:p>
          <a:endParaRPr lang="es-EC">
            <a:solidFill>
              <a:schemeClr val="tx1"/>
            </a:solidFill>
          </a:endParaRPr>
        </a:p>
      </dgm:t>
    </dgm:pt>
    <dgm:pt modelId="{EA6DA7B4-A2CE-4E1B-AC54-D1426E71AD19}">
      <dgm:prSet phldrT="[Texto]"/>
      <dgm:spPr/>
      <dgm:t>
        <a:bodyPr/>
        <a:lstStyle/>
        <a:p>
          <a:r>
            <a:rPr lang="es-EC" dirty="0" smtClean="0">
              <a:solidFill>
                <a:schemeClr val="tx1"/>
              </a:solidFill>
            </a:rPr>
            <a:t>Mantener compras al contado por tres meses por un valor promedio de $3.000,00 a $5.000,00 dólares</a:t>
          </a:r>
          <a:endParaRPr lang="es-EC" dirty="0">
            <a:solidFill>
              <a:schemeClr val="tx1"/>
            </a:solidFill>
          </a:endParaRPr>
        </a:p>
      </dgm:t>
    </dgm:pt>
    <dgm:pt modelId="{A12F7547-1753-4ACD-A265-F945B5BC517E}" type="parTrans" cxnId="{1AEDB670-1CC9-495E-8A72-C50EC2958373}">
      <dgm:prSet/>
      <dgm:spPr/>
      <dgm:t>
        <a:bodyPr/>
        <a:lstStyle/>
        <a:p>
          <a:endParaRPr lang="es-EC">
            <a:solidFill>
              <a:schemeClr val="tx1"/>
            </a:solidFill>
          </a:endParaRPr>
        </a:p>
      </dgm:t>
    </dgm:pt>
    <dgm:pt modelId="{D754F7B6-3C82-4361-88E1-DC14CDEDA120}" type="sibTrans" cxnId="{1AEDB670-1CC9-495E-8A72-C50EC2958373}">
      <dgm:prSet/>
      <dgm:spPr/>
      <dgm:t>
        <a:bodyPr/>
        <a:lstStyle/>
        <a:p>
          <a:endParaRPr lang="es-EC">
            <a:solidFill>
              <a:schemeClr val="tx1"/>
            </a:solidFill>
          </a:endParaRPr>
        </a:p>
      </dgm:t>
    </dgm:pt>
    <dgm:pt modelId="{CAAD4CC6-0016-48EC-B6E7-F7DC59583D40}" type="pres">
      <dgm:prSet presAssocID="{11C985F1-9531-4F9D-B27C-9A2514EB9F85}" presName="Name0" presStyleCnt="0">
        <dgm:presLayoutVars>
          <dgm:dir/>
          <dgm:resizeHandles val="exact"/>
        </dgm:presLayoutVars>
      </dgm:prSet>
      <dgm:spPr/>
      <dgm:t>
        <a:bodyPr/>
        <a:lstStyle/>
        <a:p>
          <a:endParaRPr lang="es-EC"/>
        </a:p>
      </dgm:t>
    </dgm:pt>
    <dgm:pt modelId="{D3E688FD-6081-4FB5-A7D5-3A3CAA0D1580}" type="pres">
      <dgm:prSet presAssocID="{D0CB0E47-9187-4EB0-8E9A-2FB97867EADC}" presName="node" presStyleLbl="node1" presStyleIdx="0" presStyleCnt="2">
        <dgm:presLayoutVars>
          <dgm:bulletEnabled val="1"/>
        </dgm:presLayoutVars>
      </dgm:prSet>
      <dgm:spPr/>
      <dgm:t>
        <a:bodyPr/>
        <a:lstStyle/>
        <a:p>
          <a:endParaRPr lang="es-EC"/>
        </a:p>
      </dgm:t>
    </dgm:pt>
    <dgm:pt modelId="{C014B9ED-ECD3-455F-A0D2-8D675F7FF8FE}" type="pres">
      <dgm:prSet presAssocID="{CC514F9D-BD36-41B0-8CFC-F3E2CF40CD73}" presName="sibTrans" presStyleCnt="0"/>
      <dgm:spPr/>
    </dgm:pt>
    <dgm:pt modelId="{AE59E862-0F16-4119-B747-CF616AEB5F69}" type="pres">
      <dgm:prSet presAssocID="{31E97086-CA45-492E-97C0-93B81F3A4363}" presName="node" presStyleLbl="node1" presStyleIdx="1" presStyleCnt="2">
        <dgm:presLayoutVars>
          <dgm:bulletEnabled val="1"/>
        </dgm:presLayoutVars>
      </dgm:prSet>
      <dgm:spPr/>
      <dgm:t>
        <a:bodyPr/>
        <a:lstStyle/>
        <a:p>
          <a:endParaRPr lang="es-EC"/>
        </a:p>
      </dgm:t>
    </dgm:pt>
  </dgm:ptLst>
  <dgm:cxnLst>
    <dgm:cxn modelId="{430A5B21-499D-4DDB-B72B-9EDBEE73E889}" srcId="{31E97086-CA45-492E-97C0-93B81F3A4363}" destId="{B516369D-790E-4BB1-8E4B-0313621578B2}" srcOrd="4" destOrd="0" parTransId="{554D4872-6A0A-4519-B9AF-EB648DECCCD1}" sibTransId="{B968287C-8456-4934-AE13-B458954CB4AF}"/>
    <dgm:cxn modelId="{924553C6-1EFC-4511-B058-A31189AE30EF}" type="presOf" srcId="{D0CB0E47-9187-4EB0-8E9A-2FB97867EADC}" destId="{D3E688FD-6081-4FB5-A7D5-3A3CAA0D1580}" srcOrd="0" destOrd="0" presId="urn:microsoft.com/office/officeart/2005/8/layout/hList6"/>
    <dgm:cxn modelId="{785041FE-C2EE-4537-95E2-4C855BE9FCB5}" srcId="{31E97086-CA45-492E-97C0-93B81F3A4363}" destId="{75412988-C9C5-4855-A58B-21C7273E9407}" srcOrd="2" destOrd="0" parTransId="{A7581C95-81E6-4A8B-8864-CB64C2D26B1A}" sibTransId="{AF58BE37-9E21-4B1F-85AC-9ECF267356D9}"/>
    <dgm:cxn modelId="{9BCBC154-AFAE-44A1-8C2E-3601A75B071C}" srcId="{31E97086-CA45-492E-97C0-93B81F3A4363}" destId="{E4E1A85F-D75A-4F9C-BB32-B3C9ED454CAC}" srcOrd="7" destOrd="0" parTransId="{B55BBDFF-989C-4325-B35B-80361F02FAD4}" sibTransId="{A73A3E12-F625-4C06-A5D9-4CCEFB7FC7BB}"/>
    <dgm:cxn modelId="{5AE9B645-D38D-480E-9803-BF1CA48E0A6C}" type="presOf" srcId="{FCBAB294-A159-434B-A594-658BC53B40FC}" destId="{D3E688FD-6081-4FB5-A7D5-3A3CAA0D1580}" srcOrd="0" destOrd="8" presId="urn:microsoft.com/office/officeart/2005/8/layout/hList6"/>
    <dgm:cxn modelId="{DDA14CA2-E1D2-45E6-94CC-FBD2CE2FE8B4}" srcId="{D0CB0E47-9187-4EB0-8E9A-2FB97867EADC}" destId="{160848BF-08E0-4244-B885-3320284ABBA7}" srcOrd="6" destOrd="0" parTransId="{7838364C-8021-4B82-8E1F-4F3566DA2A75}" sibTransId="{3DDB3C97-1884-466D-9C29-D2503F551088}"/>
    <dgm:cxn modelId="{D112F040-4510-41E1-8E21-46D1E3F31B45}" type="presOf" srcId="{C5132DF7-2561-42FA-88EF-2D60D6C0E7CC}" destId="{AE59E862-0F16-4119-B747-CF616AEB5F69}" srcOrd="0" destOrd="7" presId="urn:microsoft.com/office/officeart/2005/8/layout/hList6"/>
    <dgm:cxn modelId="{D1D06971-F119-463A-B36D-022DD92C3AA2}" type="presOf" srcId="{BF71640C-A67B-400F-B4D7-60A3231E8D6B}" destId="{AE59E862-0F16-4119-B747-CF616AEB5F69}" srcOrd="0" destOrd="1" presId="urn:microsoft.com/office/officeart/2005/8/layout/hList6"/>
    <dgm:cxn modelId="{CD8DE11F-5FB3-46D1-BD78-5446F61C3F76}" type="presOf" srcId="{63021471-A819-403C-AD90-C7C5367C4E6C}" destId="{D3E688FD-6081-4FB5-A7D5-3A3CAA0D1580}" srcOrd="0" destOrd="9" presId="urn:microsoft.com/office/officeart/2005/8/layout/hList6"/>
    <dgm:cxn modelId="{5FCCB465-BF52-4459-9FA3-A9027BB6F1C0}" srcId="{31E97086-CA45-492E-97C0-93B81F3A4363}" destId="{C1175EC3-E58D-4003-A77C-2B5B162532A4}" srcOrd="5" destOrd="0" parTransId="{04715848-F339-4DA5-8E91-C391028C2936}" sibTransId="{6FA114C2-8365-48CD-B1AC-8E9EBF6F20DD}"/>
    <dgm:cxn modelId="{E8827D8A-8681-4BF7-831F-5B7776590849}" type="presOf" srcId="{E4E1A85F-D75A-4F9C-BB32-B3C9ED454CAC}" destId="{AE59E862-0F16-4119-B747-CF616AEB5F69}" srcOrd="0" destOrd="8" presId="urn:microsoft.com/office/officeart/2005/8/layout/hList6"/>
    <dgm:cxn modelId="{1AEDB670-1CC9-495E-8A72-C50EC2958373}" srcId="{31E97086-CA45-492E-97C0-93B81F3A4363}" destId="{EA6DA7B4-A2CE-4E1B-AC54-D1426E71AD19}" srcOrd="1" destOrd="0" parTransId="{A12F7547-1753-4ACD-A265-F945B5BC517E}" sibTransId="{D754F7B6-3C82-4361-88E1-DC14CDEDA120}"/>
    <dgm:cxn modelId="{22FFB10D-1425-4E1B-81B6-4542A335C36B}" srcId="{31E97086-CA45-492E-97C0-93B81F3A4363}" destId="{BF71640C-A67B-400F-B4D7-60A3231E8D6B}" srcOrd="0" destOrd="0" parTransId="{D90E503B-3483-4C66-9B7E-C385B9805417}" sibTransId="{9BA23A1E-CD77-46B2-B3B7-B5AC5310F116}"/>
    <dgm:cxn modelId="{D1A6192E-61BF-453D-AD5C-2E2489FAEB19}" type="presOf" srcId="{160848BF-08E0-4244-B885-3320284ABBA7}" destId="{D3E688FD-6081-4FB5-A7D5-3A3CAA0D1580}" srcOrd="0" destOrd="7" presId="urn:microsoft.com/office/officeart/2005/8/layout/hList6"/>
    <dgm:cxn modelId="{9E17BA91-2A0F-46E9-9E6A-DF5D49F4A5F9}" type="presOf" srcId="{31E97086-CA45-492E-97C0-93B81F3A4363}" destId="{AE59E862-0F16-4119-B747-CF616AEB5F69}" srcOrd="0" destOrd="0" presId="urn:microsoft.com/office/officeart/2005/8/layout/hList6"/>
    <dgm:cxn modelId="{47FFF38D-1AAE-4467-A821-7839B42BBB8E}" srcId="{D0CB0E47-9187-4EB0-8E9A-2FB97867EADC}" destId="{16145A13-DC13-47CB-A98F-06A40C2FD58A}" srcOrd="0" destOrd="0" parTransId="{9115586D-97D3-4290-B7B2-E9F3158480B6}" sibTransId="{CCA68E6E-4468-497E-B1C0-72DFC6F4C030}"/>
    <dgm:cxn modelId="{8CECBCBA-068A-4EB0-9B7B-9BF9090BBA25}" type="presOf" srcId="{75412988-C9C5-4855-A58B-21C7273E9407}" destId="{AE59E862-0F16-4119-B747-CF616AEB5F69}" srcOrd="0" destOrd="3" presId="urn:microsoft.com/office/officeart/2005/8/layout/hList6"/>
    <dgm:cxn modelId="{F8AE5AF3-D921-42D2-B6E0-FCC0B671867C}" type="presOf" srcId="{5E2067A8-3B40-4ACD-92E9-FF924A5B42F6}" destId="{D3E688FD-6081-4FB5-A7D5-3A3CAA0D1580}" srcOrd="0" destOrd="5" presId="urn:microsoft.com/office/officeart/2005/8/layout/hList6"/>
    <dgm:cxn modelId="{A0C209C8-E80A-472A-AF97-A93FF9CB9E81}" srcId="{D0CB0E47-9187-4EB0-8E9A-2FB97867EADC}" destId="{FCBAB294-A159-434B-A594-658BC53B40FC}" srcOrd="7" destOrd="0" parTransId="{9E2B863E-32D6-4E54-872C-26A052CC5F00}" sibTransId="{244D3742-6550-4882-811E-26F1284AF611}"/>
    <dgm:cxn modelId="{F4A1D957-2262-4F6A-8E5B-A66804171E9F}" srcId="{D0CB0E47-9187-4EB0-8E9A-2FB97867EADC}" destId="{8298D583-C050-4236-BE69-06D83E57BD8E}" srcOrd="2" destOrd="0" parTransId="{1C8A9037-25C1-4F74-AD21-FF7051FC19AE}" sibTransId="{02A46E20-9BB5-486B-A830-84D84807D5E1}"/>
    <dgm:cxn modelId="{61AF3BAE-4B03-4FBA-A265-D0602477F428}" type="presOf" srcId="{11C985F1-9531-4F9D-B27C-9A2514EB9F85}" destId="{CAAD4CC6-0016-48EC-B6E7-F7DC59583D40}" srcOrd="0" destOrd="0" presId="urn:microsoft.com/office/officeart/2005/8/layout/hList6"/>
    <dgm:cxn modelId="{60ED3627-5E7B-4130-9432-341FCD043F31}" srcId="{31E97086-CA45-492E-97C0-93B81F3A4363}" destId="{920A3C31-6779-409D-ABB8-87E50D2518C7}" srcOrd="3" destOrd="0" parTransId="{299A1BD8-A2F3-43A8-9D44-5163146893F9}" sibTransId="{01409E3D-887B-4EA0-B21A-B3C89119B87A}"/>
    <dgm:cxn modelId="{F1024F53-E30E-4763-8C50-56C2C155518F}" type="presOf" srcId="{53E584AD-3754-4C7B-A6EA-0A4EF70AE521}" destId="{D3E688FD-6081-4FB5-A7D5-3A3CAA0D1580}" srcOrd="0" destOrd="6" presId="urn:microsoft.com/office/officeart/2005/8/layout/hList6"/>
    <dgm:cxn modelId="{BCB46D27-C279-45D4-AFE2-7A23B8CC07E5}" type="presOf" srcId="{0B18D68C-52F9-4AD5-A552-E3AC5B79EBC0}" destId="{D3E688FD-6081-4FB5-A7D5-3A3CAA0D1580}" srcOrd="0" destOrd="2" presId="urn:microsoft.com/office/officeart/2005/8/layout/hList6"/>
    <dgm:cxn modelId="{42EEEA71-38EF-4E7B-B77A-CCE505CFFB65}" type="presOf" srcId="{0028AFAE-D261-4A9F-854D-94DBB1CFDAD0}" destId="{D3E688FD-6081-4FB5-A7D5-3A3CAA0D1580}" srcOrd="0" destOrd="4" presId="urn:microsoft.com/office/officeart/2005/8/layout/hList6"/>
    <dgm:cxn modelId="{BAEF870C-AFCE-44CE-962E-58329C699C00}" srcId="{D0CB0E47-9187-4EB0-8E9A-2FB97867EADC}" destId="{5E2067A8-3B40-4ACD-92E9-FF924A5B42F6}" srcOrd="4" destOrd="0" parTransId="{A318BAAE-2686-4DC5-9A6A-D090785EEDB4}" sibTransId="{B89B5154-1ACA-4681-99CB-8AAB8FE392B6}"/>
    <dgm:cxn modelId="{C4B0F838-3C74-49F0-946B-0B18CD7D8683}" type="presOf" srcId="{EA6DA7B4-A2CE-4E1B-AC54-D1426E71AD19}" destId="{AE59E862-0F16-4119-B747-CF616AEB5F69}" srcOrd="0" destOrd="2" presId="urn:microsoft.com/office/officeart/2005/8/layout/hList6"/>
    <dgm:cxn modelId="{AF4B9B6B-B17E-426E-990C-F746DC381CC2}" srcId="{D0CB0E47-9187-4EB0-8E9A-2FB97867EADC}" destId="{63021471-A819-403C-AD90-C7C5367C4E6C}" srcOrd="8" destOrd="0" parTransId="{2AD72795-9E5C-4B4F-ADFC-D7B8796D6A51}" sibTransId="{041ADDDC-A3C5-4563-938C-4C103E35EC49}"/>
    <dgm:cxn modelId="{C07F704F-34F8-4CE0-B0CA-BAE1095FD738}" srcId="{31E97086-CA45-492E-97C0-93B81F3A4363}" destId="{C5132DF7-2561-42FA-88EF-2D60D6C0E7CC}" srcOrd="6" destOrd="0" parTransId="{57BB5AEF-4F34-4459-AC59-A979EFFB9983}" sibTransId="{77C6D253-326B-4D42-B336-F1763CB57379}"/>
    <dgm:cxn modelId="{E7AAA9F9-BD12-44FC-8102-3C0F495D2114}" srcId="{D0CB0E47-9187-4EB0-8E9A-2FB97867EADC}" destId="{0028AFAE-D261-4A9F-854D-94DBB1CFDAD0}" srcOrd="3" destOrd="0" parTransId="{0F9F5257-5DFA-4C5F-880D-904FA5735837}" sibTransId="{02605398-01CE-4BAC-87EA-697EA0DBBA17}"/>
    <dgm:cxn modelId="{28B8B0B8-D1B7-4EEE-AA15-72CB369FB057}" type="presOf" srcId="{C1175EC3-E58D-4003-A77C-2B5B162532A4}" destId="{AE59E862-0F16-4119-B747-CF616AEB5F69}" srcOrd="0" destOrd="6" presId="urn:microsoft.com/office/officeart/2005/8/layout/hList6"/>
    <dgm:cxn modelId="{5C30C674-F3CD-4A20-87EA-EC5515FA90C9}" srcId="{D0CB0E47-9187-4EB0-8E9A-2FB97867EADC}" destId="{53E584AD-3754-4C7B-A6EA-0A4EF70AE521}" srcOrd="5" destOrd="0" parTransId="{8C257C3D-D5B6-43EC-892B-5CB7E2686FC2}" sibTransId="{C460636F-0DBF-4E95-A25C-0D4190E40D50}"/>
    <dgm:cxn modelId="{9D9A8EBB-55A2-4607-AC87-EBBCCF40A6A8}" type="presOf" srcId="{8298D583-C050-4236-BE69-06D83E57BD8E}" destId="{D3E688FD-6081-4FB5-A7D5-3A3CAA0D1580}" srcOrd="0" destOrd="3" presId="urn:microsoft.com/office/officeart/2005/8/layout/hList6"/>
    <dgm:cxn modelId="{3F4B3D94-A45E-456D-9BFC-66964D647AC2}" srcId="{11C985F1-9531-4F9D-B27C-9A2514EB9F85}" destId="{D0CB0E47-9187-4EB0-8E9A-2FB97867EADC}" srcOrd="0" destOrd="0" parTransId="{D00742A8-766F-4880-A2F8-2A06CD2A3A56}" sibTransId="{CC514F9D-BD36-41B0-8CFC-F3E2CF40CD73}"/>
    <dgm:cxn modelId="{778CCE99-95E3-4174-B44C-DC5B67227708}" type="presOf" srcId="{B516369D-790E-4BB1-8E4B-0313621578B2}" destId="{AE59E862-0F16-4119-B747-CF616AEB5F69}" srcOrd="0" destOrd="5" presId="urn:microsoft.com/office/officeart/2005/8/layout/hList6"/>
    <dgm:cxn modelId="{228E8156-0884-49F1-A838-CD3C83241DF4}" type="presOf" srcId="{16145A13-DC13-47CB-A98F-06A40C2FD58A}" destId="{D3E688FD-6081-4FB5-A7D5-3A3CAA0D1580}" srcOrd="0" destOrd="1" presId="urn:microsoft.com/office/officeart/2005/8/layout/hList6"/>
    <dgm:cxn modelId="{C60B2D4D-2643-4812-B0A3-6E30433297F9}" srcId="{D0CB0E47-9187-4EB0-8E9A-2FB97867EADC}" destId="{0B18D68C-52F9-4AD5-A552-E3AC5B79EBC0}" srcOrd="1" destOrd="0" parTransId="{F8D3320E-BEF1-4215-BD18-6C2A7AE33D8A}" sibTransId="{16375AA9-B2A4-4FFE-B83E-D36F7FDA0174}"/>
    <dgm:cxn modelId="{0918940A-439B-4003-A411-8FBEA9A093B2}" type="presOf" srcId="{920A3C31-6779-409D-ABB8-87E50D2518C7}" destId="{AE59E862-0F16-4119-B747-CF616AEB5F69}" srcOrd="0" destOrd="4" presId="urn:microsoft.com/office/officeart/2005/8/layout/hList6"/>
    <dgm:cxn modelId="{AFD118DE-B71C-429D-8E08-F8B7892F9036}" srcId="{11C985F1-9531-4F9D-B27C-9A2514EB9F85}" destId="{31E97086-CA45-492E-97C0-93B81F3A4363}" srcOrd="1" destOrd="0" parTransId="{CC3A8976-A788-4283-8B22-2DB2DA1C3C9F}" sibTransId="{04C2B08F-05D8-4548-9AFD-79B6C79FC8AD}"/>
    <dgm:cxn modelId="{12CA7869-BF68-4427-8BA8-DC6DD68F9007}" type="presParOf" srcId="{CAAD4CC6-0016-48EC-B6E7-F7DC59583D40}" destId="{D3E688FD-6081-4FB5-A7D5-3A3CAA0D1580}" srcOrd="0" destOrd="0" presId="urn:microsoft.com/office/officeart/2005/8/layout/hList6"/>
    <dgm:cxn modelId="{F5C340B7-B70D-4A87-BAA3-5098ED45CE25}" type="presParOf" srcId="{CAAD4CC6-0016-48EC-B6E7-F7DC59583D40}" destId="{C014B9ED-ECD3-455F-A0D2-8D675F7FF8FE}" srcOrd="1" destOrd="0" presId="urn:microsoft.com/office/officeart/2005/8/layout/hList6"/>
    <dgm:cxn modelId="{DA427345-7F45-4091-A8F1-93E3E97D90E1}" type="presParOf" srcId="{CAAD4CC6-0016-48EC-B6E7-F7DC59583D40}" destId="{AE59E862-0F16-4119-B747-CF616AEB5F69}"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8889A6-DC6F-47D6-BAA5-91DEBDA7F938}" type="doc">
      <dgm:prSet loTypeId="urn:microsoft.com/office/officeart/2005/8/layout/bProcess3" loCatId="process" qsTypeId="urn:microsoft.com/office/officeart/2005/8/quickstyle/simple1" qsCatId="simple" csTypeId="urn:microsoft.com/office/officeart/2005/8/colors/accent1_2" csCatId="accent1" phldr="1"/>
      <dgm:spPr/>
      <dgm:t>
        <a:bodyPr/>
        <a:lstStyle/>
        <a:p>
          <a:endParaRPr lang="es-EC"/>
        </a:p>
      </dgm:t>
    </dgm:pt>
    <dgm:pt modelId="{493206E2-AE7F-4ADE-90C5-6D13DDC7BD2D}">
      <dgm:prSet phldrT="[Texto]"/>
      <dgm:spPr/>
      <dgm:t>
        <a:bodyPr/>
        <a:lstStyle/>
        <a:p>
          <a:r>
            <a:rPr lang="es-EC" dirty="0" smtClean="0">
              <a:solidFill>
                <a:schemeClr val="tx1"/>
              </a:solidFill>
            </a:rPr>
            <a:t>El Departamento de Crédito y Cobranza realiza el control de cuadre con los valores cancelados por el cliente y los registrados en el sistema</a:t>
          </a:r>
          <a:endParaRPr lang="es-EC" dirty="0">
            <a:solidFill>
              <a:schemeClr val="tx1"/>
            </a:solidFill>
          </a:endParaRPr>
        </a:p>
      </dgm:t>
    </dgm:pt>
    <dgm:pt modelId="{1A2ED60D-1D37-41B0-96C8-7E01E6443EAC}" type="parTrans" cxnId="{1638C825-153D-49B8-8593-D7A1BD5F6F4E}">
      <dgm:prSet/>
      <dgm:spPr/>
      <dgm:t>
        <a:bodyPr/>
        <a:lstStyle/>
        <a:p>
          <a:endParaRPr lang="es-EC">
            <a:solidFill>
              <a:schemeClr val="tx1"/>
            </a:solidFill>
          </a:endParaRPr>
        </a:p>
      </dgm:t>
    </dgm:pt>
    <dgm:pt modelId="{7D0D182D-3C4E-402B-9DB3-F4EE20DBD493}" type="sibTrans" cxnId="{1638C825-153D-49B8-8593-D7A1BD5F6F4E}">
      <dgm:prSet/>
      <dgm:spPr/>
      <dgm:t>
        <a:bodyPr/>
        <a:lstStyle/>
        <a:p>
          <a:endParaRPr lang="es-EC">
            <a:solidFill>
              <a:schemeClr val="tx1"/>
            </a:solidFill>
          </a:endParaRPr>
        </a:p>
      </dgm:t>
    </dgm:pt>
    <dgm:pt modelId="{C5404CBD-962A-46CC-B6CF-1187B60962AC}">
      <dgm:prSet phldrT="[Texto]"/>
      <dgm:spPr/>
      <dgm:t>
        <a:bodyPr/>
        <a:lstStyle/>
        <a:p>
          <a:r>
            <a:rPr lang="es-EC" dirty="0" smtClean="0">
              <a:solidFill>
                <a:schemeClr val="tx1"/>
              </a:solidFill>
            </a:rPr>
            <a:t>El Departamento de Crédito y Cobranza emite un nuevo reporte a los jefes zonales cada día lunes del mes</a:t>
          </a:r>
          <a:endParaRPr lang="es-EC" dirty="0">
            <a:solidFill>
              <a:schemeClr val="tx1"/>
            </a:solidFill>
          </a:endParaRPr>
        </a:p>
      </dgm:t>
    </dgm:pt>
    <dgm:pt modelId="{78182314-ACED-4FEF-AFCE-394403B6B62B}" type="parTrans" cxnId="{AC74A312-0460-4E3C-A12A-9B975E7022B3}">
      <dgm:prSet/>
      <dgm:spPr/>
      <dgm:t>
        <a:bodyPr/>
        <a:lstStyle/>
        <a:p>
          <a:endParaRPr lang="es-EC">
            <a:solidFill>
              <a:schemeClr val="tx1"/>
            </a:solidFill>
          </a:endParaRPr>
        </a:p>
      </dgm:t>
    </dgm:pt>
    <dgm:pt modelId="{C4356ADB-80CF-4F73-82B1-E864A7436050}" type="sibTrans" cxnId="{AC74A312-0460-4E3C-A12A-9B975E7022B3}">
      <dgm:prSet/>
      <dgm:spPr/>
      <dgm:t>
        <a:bodyPr/>
        <a:lstStyle/>
        <a:p>
          <a:endParaRPr lang="es-EC">
            <a:solidFill>
              <a:schemeClr val="tx1"/>
            </a:solidFill>
          </a:endParaRPr>
        </a:p>
      </dgm:t>
    </dgm:pt>
    <dgm:pt modelId="{B97CC928-AD37-465A-B68B-99D33FCFABC0}">
      <dgm:prSet phldrT="[Texto]"/>
      <dgm:spPr/>
      <dgm:t>
        <a:bodyPr/>
        <a:lstStyle/>
        <a:p>
          <a:r>
            <a:rPr lang="es-EC" dirty="0" smtClean="0">
              <a:solidFill>
                <a:schemeClr val="tx1"/>
              </a:solidFill>
            </a:rPr>
            <a:t>Los jefes zonales con el nuevo reporte visitan a los clientes que se encuentran con valores por vencer, así como también a los clientes que están incumpliendo en los pagos </a:t>
          </a:r>
          <a:endParaRPr lang="es-EC" dirty="0">
            <a:solidFill>
              <a:schemeClr val="tx1"/>
            </a:solidFill>
          </a:endParaRPr>
        </a:p>
      </dgm:t>
    </dgm:pt>
    <dgm:pt modelId="{E5429CAC-C1C6-4775-A523-B59D085A1ED2}" type="parTrans" cxnId="{CBC7CEFE-7A0D-4615-8E6D-00952493825A}">
      <dgm:prSet/>
      <dgm:spPr/>
      <dgm:t>
        <a:bodyPr/>
        <a:lstStyle/>
        <a:p>
          <a:endParaRPr lang="es-EC">
            <a:solidFill>
              <a:schemeClr val="tx1"/>
            </a:solidFill>
          </a:endParaRPr>
        </a:p>
      </dgm:t>
    </dgm:pt>
    <dgm:pt modelId="{CB8FF483-6906-44A9-BF3B-D54393F6952A}" type="sibTrans" cxnId="{CBC7CEFE-7A0D-4615-8E6D-00952493825A}">
      <dgm:prSet/>
      <dgm:spPr/>
      <dgm:t>
        <a:bodyPr/>
        <a:lstStyle/>
        <a:p>
          <a:endParaRPr lang="es-EC">
            <a:solidFill>
              <a:schemeClr val="tx1"/>
            </a:solidFill>
          </a:endParaRPr>
        </a:p>
      </dgm:t>
    </dgm:pt>
    <dgm:pt modelId="{49CDB04B-0580-46F1-B0AA-F0477AB57BC4}">
      <dgm:prSet phldrT="[Texto]"/>
      <dgm:spPr/>
      <dgm:t>
        <a:bodyPr/>
        <a:lstStyle/>
        <a:p>
          <a:r>
            <a:rPr lang="es-EC" dirty="0" smtClean="0">
              <a:solidFill>
                <a:schemeClr val="tx1"/>
              </a:solidFill>
            </a:rPr>
            <a:t>El Departamento de Crédito y Cobranza realizara llamadas a los clientes recordándoles que poseen facturas que van a vencer</a:t>
          </a:r>
          <a:endParaRPr lang="es-EC" dirty="0">
            <a:solidFill>
              <a:schemeClr val="tx1"/>
            </a:solidFill>
          </a:endParaRPr>
        </a:p>
      </dgm:t>
    </dgm:pt>
    <dgm:pt modelId="{984E0EC3-7CB6-4EBE-8699-DE13637DF2E3}" type="parTrans" cxnId="{7834D473-133A-46EC-9D53-B5E1D0ABC118}">
      <dgm:prSet/>
      <dgm:spPr/>
      <dgm:t>
        <a:bodyPr/>
        <a:lstStyle/>
        <a:p>
          <a:endParaRPr lang="es-EC">
            <a:solidFill>
              <a:schemeClr val="tx1"/>
            </a:solidFill>
          </a:endParaRPr>
        </a:p>
      </dgm:t>
    </dgm:pt>
    <dgm:pt modelId="{162DF2A8-A017-4F13-9EDE-BAB0378CACFE}" type="sibTrans" cxnId="{7834D473-133A-46EC-9D53-B5E1D0ABC118}">
      <dgm:prSet/>
      <dgm:spPr/>
      <dgm:t>
        <a:bodyPr/>
        <a:lstStyle/>
        <a:p>
          <a:endParaRPr lang="es-EC">
            <a:solidFill>
              <a:schemeClr val="tx1"/>
            </a:solidFill>
          </a:endParaRPr>
        </a:p>
      </dgm:t>
    </dgm:pt>
    <dgm:pt modelId="{C98F284F-60B0-4585-A0FD-9D2F1EA89FC9}">
      <dgm:prSet phldrT="[Texto]"/>
      <dgm:spPr/>
      <dgm:t>
        <a:bodyPr/>
        <a:lstStyle/>
        <a:p>
          <a:r>
            <a:rPr lang="es-EC" dirty="0" smtClean="0">
              <a:solidFill>
                <a:schemeClr val="tx1"/>
              </a:solidFill>
            </a:rPr>
            <a:t>Si un cliente es reincidente y no cumple con los pagos el Departamento de Crédito y Cobranza hará efectivo el requisito propuesto anteriormente denominado pagare </a:t>
          </a:r>
          <a:endParaRPr lang="es-EC" dirty="0">
            <a:solidFill>
              <a:schemeClr val="tx1"/>
            </a:solidFill>
          </a:endParaRPr>
        </a:p>
      </dgm:t>
    </dgm:pt>
    <dgm:pt modelId="{A22FA1B1-66AF-451F-BB23-876ABAA247E8}" type="parTrans" cxnId="{2F33D580-8876-4D78-BD88-6D9329A69918}">
      <dgm:prSet/>
      <dgm:spPr/>
      <dgm:t>
        <a:bodyPr/>
        <a:lstStyle/>
        <a:p>
          <a:endParaRPr lang="es-EC">
            <a:solidFill>
              <a:schemeClr val="tx1"/>
            </a:solidFill>
          </a:endParaRPr>
        </a:p>
      </dgm:t>
    </dgm:pt>
    <dgm:pt modelId="{0B78FAF4-447A-4F39-AEA1-AB5A22E15CEF}" type="sibTrans" cxnId="{2F33D580-8876-4D78-BD88-6D9329A69918}">
      <dgm:prSet/>
      <dgm:spPr/>
      <dgm:t>
        <a:bodyPr/>
        <a:lstStyle/>
        <a:p>
          <a:endParaRPr lang="es-EC">
            <a:solidFill>
              <a:schemeClr val="tx1"/>
            </a:solidFill>
          </a:endParaRPr>
        </a:p>
      </dgm:t>
    </dgm:pt>
    <dgm:pt modelId="{790BC6F8-13BC-4105-A891-A2B4CF091944}" type="pres">
      <dgm:prSet presAssocID="{8A8889A6-DC6F-47D6-BAA5-91DEBDA7F938}" presName="Name0" presStyleCnt="0">
        <dgm:presLayoutVars>
          <dgm:dir/>
          <dgm:resizeHandles val="exact"/>
        </dgm:presLayoutVars>
      </dgm:prSet>
      <dgm:spPr/>
      <dgm:t>
        <a:bodyPr/>
        <a:lstStyle/>
        <a:p>
          <a:endParaRPr lang="es-EC"/>
        </a:p>
      </dgm:t>
    </dgm:pt>
    <dgm:pt modelId="{31C305FB-1F71-4207-8E2E-84878A1D55DA}" type="pres">
      <dgm:prSet presAssocID="{493206E2-AE7F-4ADE-90C5-6D13DDC7BD2D}" presName="node" presStyleLbl="node1" presStyleIdx="0" presStyleCnt="5">
        <dgm:presLayoutVars>
          <dgm:bulletEnabled val="1"/>
        </dgm:presLayoutVars>
      </dgm:prSet>
      <dgm:spPr/>
      <dgm:t>
        <a:bodyPr/>
        <a:lstStyle/>
        <a:p>
          <a:endParaRPr lang="es-EC"/>
        </a:p>
      </dgm:t>
    </dgm:pt>
    <dgm:pt modelId="{6524EF53-0074-4FA8-9FA8-1185FA4D69A0}" type="pres">
      <dgm:prSet presAssocID="{7D0D182D-3C4E-402B-9DB3-F4EE20DBD493}" presName="sibTrans" presStyleLbl="sibTrans1D1" presStyleIdx="0" presStyleCnt="4"/>
      <dgm:spPr/>
      <dgm:t>
        <a:bodyPr/>
        <a:lstStyle/>
        <a:p>
          <a:endParaRPr lang="es-EC"/>
        </a:p>
      </dgm:t>
    </dgm:pt>
    <dgm:pt modelId="{6691075C-2B97-4315-BAA3-12B124D8BBB8}" type="pres">
      <dgm:prSet presAssocID="{7D0D182D-3C4E-402B-9DB3-F4EE20DBD493}" presName="connectorText" presStyleLbl="sibTrans1D1" presStyleIdx="0" presStyleCnt="4"/>
      <dgm:spPr/>
      <dgm:t>
        <a:bodyPr/>
        <a:lstStyle/>
        <a:p>
          <a:endParaRPr lang="es-EC"/>
        </a:p>
      </dgm:t>
    </dgm:pt>
    <dgm:pt modelId="{50D2E0F4-F28E-49FB-86A5-DA91F7AF9B2A}" type="pres">
      <dgm:prSet presAssocID="{C5404CBD-962A-46CC-B6CF-1187B60962AC}" presName="node" presStyleLbl="node1" presStyleIdx="1" presStyleCnt="5">
        <dgm:presLayoutVars>
          <dgm:bulletEnabled val="1"/>
        </dgm:presLayoutVars>
      </dgm:prSet>
      <dgm:spPr/>
      <dgm:t>
        <a:bodyPr/>
        <a:lstStyle/>
        <a:p>
          <a:endParaRPr lang="es-EC"/>
        </a:p>
      </dgm:t>
    </dgm:pt>
    <dgm:pt modelId="{E2C97FDB-34DC-4155-AB01-26E98C284C73}" type="pres">
      <dgm:prSet presAssocID="{C4356ADB-80CF-4F73-82B1-E864A7436050}" presName="sibTrans" presStyleLbl="sibTrans1D1" presStyleIdx="1" presStyleCnt="4"/>
      <dgm:spPr/>
      <dgm:t>
        <a:bodyPr/>
        <a:lstStyle/>
        <a:p>
          <a:endParaRPr lang="es-EC"/>
        </a:p>
      </dgm:t>
    </dgm:pt>
    <dgm:pt modelId="{FBAD17D9-07E9-4BE9-BAA4-A8C129B9711E}" type="pres">
      <dgm:prSet presAssocID="{C4356ADB-80CF-4F73-82B1-E864A7436050}" presName="connectorText" presStyleLbl="sibTrans1D1" presStyleIdx="1" presStyleCnt="4"/>
      <dgm:spPr/>
      <dgm:t>
        <a:bodyPr/>
        <a:lstStyle/>
        <a:p>
          <a:endParaRPr lang="es-EC"/>
        </a:p>
      </dgm:t>
    </dgm:pt>
    <dgm:pt modelId="{6B18813D-094C-446C-BF36-57FE51C0D7D8}" type="pres">
      <dgm:prSet presAssocID="{B97CC928-AD37-465A-B68B-99D33FCFABC0}" presName="node" presStyleLbl="node1" presStyleIdx="2" presStyleCnt="5">
        <dgm:presLayoutVars>
          <dgm:bulletEnabled val="1"/>
        </dgm:presLayoutVars>
      </dgm:prSet>
      <dgm:spPr/>
      <dgm:t>
        <a:bodyPr/>
        <a:lstStyle/>
        <a:p>
          <a:endParaRPr lang="es-EC"/>
        </a:p>
      </dgm:t>
    </dgm:pt>
    <dgm:pt modelId="{96774C5A-5397-4415-9F29-4076723D2B97}" type="pres">
      <dgm:prSet presAssocID="{CB8FF483-6906-44A9-BF3B-D54393F6952A}" presName="sibTrans" presStyleLbl="sibTrans1D1" presStyleIdx="2" presStyleCnt="4"/>
      <dgm:spPr/>
      <dgm:t>
        <a:bodyPr/>
        <a:lstStyle/>
        <a:p>
          <a:endParaRPr lang="es-EC"/>
        </a:p>
      </dgm:t>
    </dgm:pt>
    <dgm:pt modelId="{384FAB60-AC3B-4B24-927A-572ADA353949}" type="pres">
      <dgm:prSet presAssocID="{CB8FF483-6906-44A9-BF3B-D54393F6952A}" presName="connectorText" presStyleLbl="sibTrans1D1" presStyleIdx="2" presStyleCnt="4"/>
      <dgm:spPr/>
      <dgm:t>
        <a:bodyPr/>
        <a:lstStyle/>
        <a:p>
          <a:endParaRPr lang="es-EC"/>
        </a:p>
      </dgm:t>
    </dgm:pt>
    <dgm:pt modelId="{D50CF0EA-21F5-4123-8EF5-16FF671739C7}" type="pres">
      <dgm:prSet presAssocID="{49CDB04B-0580-46F1-B0AA-F0477AB57BC4}" presName="node" presStyleLbl="node1" presStyleIdx="3" presStyleCnt="5">
        <dgm:presLayoutVars>
          <dgm:bulletEnabled val="1"/>
        </dgm:presLayoutVars>
      </dgm:prSet>
      <dgm:spPr/>
      <dgm:t>
        <a:bodyPr/>
        <a:lstStyle/>
        <a:p>
          <a:endParaRPr lang="es-EC"/>
        </a:p>
      </dgm:t>
    </dgm:pt>
    <dgm:pt modelId="{D77A9A5C-A606-4886-9881-2F732E9BC587}" type="pres">
      <dgm:prSet presAssocID="{162DF2A8-A017-4F13-9EDE-BAB0378CACFE}" presName="sibTrans" presStyleLbl="sibTrans1D1" presStyleIdx="3" presStyleCnt="4"/>
      <dgm:spPr/>
      <dgm:t>
        <a:bodyPr/>
        <a:lstStyle/>
        <a:p>
          <a:endParaRPr lang="es-EC"/>
        </a:p>
      </dgm:t>
    </dgm:pt>
    <dgm:pt modelId="{1E07F056-780D-49A0-B88C-733E2C77BC4E}" type="pres">
      <dgm:prSet presAssocID="{162DF2A8-A017-4F13-9EDE-BAB0378CACFE}" presName="connectorText" presStyleLbl="sibTrans1D1" presStyleIdx="3" presStyleCnt="4"/>
      <dgm:spPr/>
      <dgm:t>
        <a:bodyPr/>
        <a:lstStyle/>
        <a:p>
          <a:endParaRPr lang="es-EC"/>
        </a:p>
      </dgm:t>
    </dgm:pt>
    <dgm:pt modelId="{F02CA6B2-680A-4D9B-8F29-A70B96DFD51B}" type="pres">
      <dgm:prSet presAssocID="{C98F284F-60B0-4585-A0FD-9D2F1EA89FC9}" presName="node" presStyleLbl="node1" presStyleIdx="4" presStyleCnt="5">
        <dgm:presLayoutVars>
          <dgm:bulletEnabled val="1"/>
        </dgm:presLayoutVars>
      </dgm:prSet>
      <dgm:spPr/>
      <dgm:t>
        <a:bodyPr/>
        <a:lstStyle/>
        <a:p>
          <a:endParaRPr lang="es-EC"/>
        </a:p>
      </dgm:t>
    </dgm:pt>
  </dgm:ptLst>
  <dgm:cxnLst>
    <dgm:cxn modelId="{73D6D5BD-AAF6-4180-8C12-8B1C5DAB4576}" type="presOf" srcId="{49CDB04B-0580-46F1-B0AA-F0477AB57BC4}" destId="{D50CF0EA-21F5-4123-8EF5-16FF671739C7}" srcOrd="0" destOrd="0" presId="urn:microsoft.com/office/officeart/2005/8/layout/bProcess3"/>
    <dgm:cxn modelId="{B9CA3302-EC57-445B-AE5B-41CE9184FCBB}" type="presOf" srcId="{B97CC928-AD37-465A-B68B-99D33FCFABC0}" destId="{6B18813D-094C-446C-BF36-57FE51C0D7D8}" srcOrd="0" destOrd="0" presId="urn:microsoft.com/office/officeart/2005/8/layout/bProcess3"/>
    <dgm:cxn modelId="{2F33D580-8876-4D78-BD88-6D9329A69918}" srcId="{8A8889A6-DC6F-47D6-BAA5-91DEBDA7F938}" destId="{C98F284F-60B0-4585-A0FD-9D2F1EA89FC9}" srcOrd="4" destOrd="0" parTransId="{A22FA1B1-66AF-451F-BB23-876ABAA247E8}" sibTransId="{0B78FAF4-447A-4F39-AEA1-AB5A22E15CEF}"/>
    <dgm:cxn modelId="{CBC7CEFE-7A0D-4615-8E6D-00952493825A}" srcId="{8A8889A6-DC6F-47D6-BAA5-91DEBDA7F938}" destId="{B97CC928-AD37-465A-B68B-99D33FCFABC0}" srcOrd="2" destOrd="0" parTransId="{E5429CAC-C1C6-4775-A523-B59D085A1ED2}" sibTransId="{CB8FF483-6906-44A9-BF3B-D54393F6952A}"/>
    <dgm:cxn modelId="{6BA3E974-9A7C-4CB4-81A7-BF47E6DC09D1}" type="presOf" srcId="{8A8889A6-DC6F-47D6-BAA5-91DEBDA7F938}" destId="{790BC6F8-13BC-4105-A891-A2B4CF091944}" srcOrd="0" destOrd="0" presId="urn:microsoft.com/office/officeart/2005/8/layout/bProcess3"/>
    <dgm:cxn modelId="{333B685A-3582-4502-BE5C-87C0F3A43789}" type="presOf" srcId="{C5404CBD-962A-46CC-B6CF-1187B60962AC}" destId="{50D2E0F4-F28E-49FB-86A5-DA91F7AF9B2A}" srcOrd="0" destOrd="0" presId="urn:microsoft.com/office/officeart/2005/8/layout/bProcess3"/>
    <dgm:cxn modelId="{7834D473-133A-46EC-9D53-B5E1D0ABC118}" srcId="{8A8889A6-DC6F-47D6-BAA5-91DEBDA7F938}" destId="{49CDB04B-0580-46F1-B0AA-F0477AB57BC4}" srcOrd="3" destOrd="0" parTransId="{984E0EC3-7CB6-4EBE-8699-DE13637DF2E3}" sibTransId="{162DF2A8-A017-4F13-9EDE-BAB0378CACFE}"/>
    <dgm:cxn modelId="{1EC2F2B2-D58A-459C-A4E3-85D7F2382AD5}" type="presOf" srcId="{CB8FF483-6906-44A9-BF3B-D54393F6952A}" destId="{96774C5A-5397-4415-9F29-4076723D2B97}" srcOrd="0" destOrd="0" presId="urn:microsoft.com/office/officeart/2005/8/layout/bProcess3"/>
    <dgm:cxn modelId="{D563C5AD-228B-4764-9FD4-51C1D99657F8}" type="presOf" srcId="{C4356ADB-80CF-4F73-82B1-E864A7436050}" destId="{FBAD17D9-07E9-4BE9-BAA4-A8C129B9711E}" srcOrd="1" destOrd="0" presId="urn:microsoft.com/office/officeart/2005/8/layout/bProcess3"/>
    <dgm:cxn modelId="{5A046545-14CD-4E7A-A8AA-A811469BFB6D}" type="presOf" srcId="{493206E2-AE7F-4ADE-90C5-6D13DDC7BD2D}" destId="{31C305FB-1F71-4207-8E2E-84878A1D55DA}" srcOrd="0" destOrd="0" presId="urn:microsoft.com/office/officeart/2005/8/layout/bProcess3"/>
    <dgm:cxn modelId="{9C143A13-B9C7-4BA3-8837-E6CD1CFF214C}" type="presOf" srcId="{CB8FF483-6906-44A9-BF3B-D54393F6952A}" destId="{384FAB60-AC3B-4B24-927A-572ADA353949}" srcOrd="1" destOrd="0" presId="urn:microsoft.com/office/officeart/2005/8/layout/bProcess3"/>
    <dgm:cxn modelId="{AC74A312-0460-4E3C-A12A-9B975E7022B3}" srcId="{8A8889A6-DC6F-47D6-BAA5-91DEBDA7F938}" destId="{C5404CBD-962A-46CC-B6CF-1187B60962AC}" srcOrd="1" destOrd="0" parTransId="{78182314-ACED-4FEF-AFCE-394403B6B62B}" sibTransId="{C4356ADB-80CF-4F73-82B1-E864A7436050}"/>
    <dgm:cxn modelId="{1638C825-153D-49B8-8593-D7A1BD5F6F4E}" srcId="{8A8889A6-DC6F-47D6-BAA5-91DEBDA7F938}" destId="{493206E2-AE7F-4ADE-90C5-6D13DDC7BD2D}" srcOrd="0" destOrd="0" parTransId="{1A2ED60D-1D37-41B0-96C8-7E01E6443EAC}" sibTransId="{7D0D182D-3C4E-402B-9DB3-F4EE20DBD493}"/>
    <dgm:cxn modelId="{02D6E2C9-5B00-4B78-A9B8-5CD49C0CAEC9}" type="presOf" srcId="{C4356ADB-80CF-4F73-82B1-E864A7436050}" destId="{E2C97FDB-34DC-4155-AB01-26E98C284C73}" srcOrd="0" destOrd="0" presId="urn:microsoft.com/office/officeart/2005/8/layout/bProcess3"/>
    <dgm:cxn modelId="{B131A2F2-341C-43CB-9347-27A1BC50D59A}" type="presOf" srcId="{7D0D182D-3C4E-402B-9DB3-F4EE20DBD493}" destId="{6691075C-2B97-4315-BAA3-12B124D8BBB8}" srcOrd="1" destOrd="0" presId="urn:microsoft.com/office/officeart/2005/8/layout/bProcess3"/>
    <dgm:cxn modelId="{6E61AC08-0FBE-4B05-9328-8E3686710986}" type="presOf" srcId="{C98F284F-60B0-4585-A0FD-9D2F1EA89FC9}" destId="{F02CA6B2-680A-4D9B-8F29-A70B96DFD51B}" srcOrd="0" destOrd="0" presId="urn:microsoft.com/office/officeart/2005/8/layout/bProcess3"/>
    <dgm:cxn modelId="{F43ACDBF-A38D-45AF-857E-90F944507900}" type="presOf" srcId="{7D0D182D-3C4E-402B-9DB3-F4EE20DBD493}" destId="{6524EF53-0074-4FA8-9FA8-1185FA4D69A0}" srcOrd="0" destOrd="0" presId="urn:microsoft.com/office/officeart/2005/8/layout/bProcess3"/>
    <dgm:cxn modelId="{3E25AD85-CDE1-4E26-9E84-2096E32427A0}" type="presOf" srcId="{162DF2A8-A017-4F13-9EDE-BAB0378CACFE}" destId="{1E07F056-780D-49A0-B88C-733E2C77BC4E}" srcOrd="1" destOrd="0" presId="urn:microsoft.com/office/officeart/2005/8/layout/bProcess3"/>
    <dgm:cxn modelId="{202B4C14-FEA2-4BD6-84A4-2F9F7FEE3528}" type="presOf" srcId="{162DF2A8-A017-4F13-9EDE-BAB0378CACFE}" destId="{D77A9A5C-A606-4886-9881-2F732E9BC587}" srcOrd="0" destOrd="0" presId="urn:microsoft.com/office/officeart/2005/8/layout/bProcess3"/>
    <dgm:cxn modelId="{2969784E-F525-4336-B4B6-0B61EE3E8AE3}" type="presParOf" srcId="{790BC6F8-13BC-4105-A891-A2B4CF091944}" destId="{31C305FB-1F71-4207-8E2E-84878A1D55DA}" srcOrd="0" destOrd="0" presId="urn:microsoft.com/office/officeart/2005/8/layout/bProcess3"/>
    <dgm:cxn modelId="{A7E887D6-D1AA-4E37-A6BA-F94C08DA7E45}" type="presParOf" srcId="{790BC6F8-13BC-4105-A891-A2B4CF091944}" destId="{6524EF53-0074-4FA8-9FA8-1185FA4D69A0}" srcOrd="1" destOrd="0" presId="urn:microsoft.com/office/officeart/2005/8/layout/bProcess3"/>
    <dgm:cxn modelId="{DACED359-FFDA-42E6-94CA-DC6274A96BDD}" type="presParOf" srcId="{6524EF53-0074-4FA8-9FA8-1185FA4D69A0}" destId="{6691075C-2B97-4315-BAA3-12B124D8BBB8}" srcOrd="0" destOrd="0" presId="urn:microsoft.com/office/officeart/2005/8/layout/bProcess3"/>
    <dgm:cxn modelId="{8C5772CE-06D7-4E62-ABD2-75BC36F3370D}" type="presParOf" srcId="{790BC6F8-13BC-4105-A891-A2B4CF091944}" destId="{50D2E0F4-F28E-49FB-86A5-DA91F7AF9B2A}" srcOrd="2" destOrd="0" presId="urn:microsoft.com/office/officeart/2005/8/layout/bProcess3"/>
    <dgm:cxn modelId="{8DCD8DF2-FFA5-4328-8A4F-5D2519F9D372}" type="presParOf" srcId="{790BC6F8-13BC-4105-A891-A2B4CF091944}" destId="{E2C97FDB-34DC-4155-AB01-26E98C284C73}" srcOrd="3" destOrd="0" presId="urn:microsoft.com/office/officeart/2005/8/layout/bProcess3"/>
    <dgm:cxn modelId="{C2EF9FC1-08F6-49E7-B1D8-97A13B1FF978}" type="presParOf" srcId="{E2C97FDB-34DC-4155-AB01-26E98C284C73}" destId="{FBAD17D9-07E9-4BE9-BAA4-A8C129B9711E}" srcOrd="0" destOrd="0" presId="urn:microsoft.com/office/officeart/2005/8/layout/bProcess3"/>
    <dgm:cxn modelId="{63D8C5BA-8E16-4A50-9C64-00EE11437DB3}" type="presParOf" srcId="{790BC6F8-13BC-4105-A891-A2B4CF091944}" destId="{6B18813D-094C-446C-BF36-57FE51C0D7D8}" srcOrd="4" destOrd="0" presId="urn:microsoft.com/office/officeart/2005/8/layout/bProcess3"/>
    <dgm:cxn modelId="{005E2787-1AE5-4F00-8DFE-C7B2179EBFE5}" type="presParOf" srcId="{790BC6F8-13BC-4105-A891-A2B4CF091944}" destId="{96774C5A-5397-4415-9F29-4076723D2B97}" srcOrd="5" destOrd="0" presId="urn:microsoft.com/office/officeart/2005/8/layout/bProcess3"/>
    <dgm:cxn modelId="{834B4A0E-9206-4110-900C-69DDD818699A}" type="presParOf" srcId="{96774C5A-5397-4415-9F29-4076723D2B97}" destId="{384FAB60-AC3B-4B24-927A-572ADA353949}" srcOrd="0" destOrd="0" presId="urn:microsoft.com/office/officeart/2005/8/layout/bProcess3"/>
    <dgm:cxn modelId="{10AFB93B-9199-4A8A-B14B-8E8D216A400E}" type="presParOf" srcId="{790BC6F8-13BC-4105-A891-A2B4CF091944}" destId="{D50CF0EA-21F5-4123-8EF5-16FF671739C7}" srcOrd="6" destOrd="0" presId="urn:microsoft.com/office/officeart/2005/8/layout/bProcess3"/>
    <dgm:cxn modelId="{245167B1-A3ED-428C-A733-6C1F3F86E674}" type="presParOf" srcId="{790BC6F8-13BC-4105-A891-A2B4CF091944}" destId="{D77A9A5C-A606-4886-9881-2F732E9BC587}" srcOrd="7" destOrd="0" presId="urn:microsoft.com/office/officeart/2005/8/layout/bProcess3"/>
    <dgm:cxn modelId="{D5878CA3-24F2-4F70-ABB0-19442C385B62}" type="presParOf" srcId="{D77A9A5C-A606-4886-9881-2F732E9BC587}" destId="{1E07F056-780D-49A0-B88C-733E2C77BC4E}" srcOrd="0" destOrd="0" presId="urn:microsoft.com/office/officeart/2005/8/layout/bProcess3"/>
    <dgm:cxn modelId="{BCCF5342-6244-409D-A124-08E65D7B7840}" type="presParOf" srcId="{790BC6F8-13BC-4105-A891-A2B4CF091944}" destId="{F02CA6B2-680A-4D9B-8F29-A70B96DFD51B}"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A717460-0EE9-4718-97D1-9D8E0DBC993A}"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EC"/>
        </a:p>
      </dgm:t>
    </dgm:pt>
    <dgm:pt modelId="{45DFAF2D-ADD2-408A-B6E4-79709051DB6A}">
      <dgm:prSet phldrT="[Texto]"/>
      <dgm:spPr/>
      <dgm:t>
        <a:bodyPr/>
        <a:lstStyle/>
        <a:p>
          <a:r>
            <a:rPr lang="es-EC" dirty="0" smtClean="0">
              <a:solidFill>
                <a:schemeClr val="tx1"/>
              </a:solidFill>
            </a:rPr>
            <a:t>El Departamento de Crédito y Cobranza emitirá un reporte semanal a los jefes zonales, los mismos que deberán realizar visitas semanas a todos los clientes que se encuentran con problemas en sus pagos</a:t>
          </a:r>
          <a:endParaRPr lang="es-EC" dirty="0">
            <a:solidFill>
              <a:schemeClr val="tx1"/>
            </a:solidFill>
          </a:endParaRPr>
        </a:p>
      </dgm:t>
    </dgm:pt>
    <dgm:pt modelId="{49A83011-83F2-4A8E-AB91-5CEA6AC0C86C}" type="parTrans" cxnId="{FBC14758-A151-4C2B-8EF4-A60817258D64}">
      <dgm:prSet/>
      <dgm:spPr/>
      <dgm:t>
        <a:bodyPr/>
        <a:lstStyle/>
        <a:p>
          <a:endParaRPr lang="es-EC">
            <a:solidFill>
              <a:schemeClr val="tx1"/>
            </a:solidFill>
          </a:endParaRPr>
        </a:p>
      </dgm:t>
    </dgm:pt>
    <dgm:pt modelId="{3377AD3C-7409-48A7-BA37-662769E851EF}" type="sibTrans" cxnId="{FBC14758-A151-4C2B-8EF4-A60817258D64}">
      <dgm:prSet/>
      <dgm:spPr/>
      <dgm:t>
        <a:bodyPr/>
        <a:lstStyle/>
        <a:p>
          <a:endParaRPr lang="es-EC">
            <a:solidFill>
              <a:schemeClr val="tx1"/>
            </a:solidFill>
          </a:endParaRPr>
        </a:p>
      </dgm:t>
    </dgm:pt>
    <dgm:pt modelId="{AFFBDFC1-946E-4508-A8E4-AA67A0F8AF4F}">
      <dgm:prSet phldrT="[Texto]"/>
      <dgm:spPr/>
      <dgm:t>
        <a:bodyPr/>
        <a:lstStyle/>
        <a:p>
          <a:r>
            <a:rPr lang="es-EC" smtClean="0">
              <a:solidFill>
                <a:schemeClr val="tx1"/>
              </a:solidFill>
            </a:rPr>
            <a:t>Determinar los clientes los cuales se están retrasando en sus pagos y disminuirles el monto de crédito al cual accedieron en la concesión del mismo </a:t>
          </a:r>
          <a:endParaRPr lang="es-EC" dirty="0">
            <a:solidFill>
              <a:schemeClr val="tx1"/>
            </a:solidFill>
          </a:endParaRPr>
        </a:p>
      </dgm:t>
    </dgm:pt>
    <dgm:pt modelId="{72F2E907-31DC-44A8-9BE4-EB9186438D49}" type="parTrans" cxnId="{B728D3CF-083F-4456-9826-7355F2741682}">
      <dgm:prSet/>
      <dgm:spPr/>
      <dgm:t>
        <a:bodyPr/>
        <a:lstStyle/>
        <a:p>
          <a:endParaRPr lang="es-EC">
            <a:solidFill>
              <a:schemeClr val="tx1"/>
            </a:solidFill>
          </a:endParaRPr>
        </a:p>
      </dgm:t>
    </dgm:pt>
    <dgm:pt modelId="{DE9CD06A-0767-481C-B035-199E2FB39E37}" type="sibTrans" cxnId="{B728D3CF-083F-4456-9826-7355F2741682}">
      <dgm:prSet/>
      <dgm:spPr/>
      <dgm:t>
        <a:bodyPr/>
        <a:lstStyle/>
        <a:p>
          <a:endParaRPr lang="es-EC">
            <a:solidFill>
              <a:schemeClr val="tx1"/>
            </a:solidFill>
          </a:endParaRPr>
        </a:p>
      </dgm:t>
    </dgm:pt>
    <dgm:pt modelId="{ADECCFFD-5D56-440D-88D6-B26C7CBA9194}">
      <dgm:prSet phldrT="[Texto]"/>
      <dgm:spPr/>
      <dgm:t>
        <a:bodyPr/>
        <a:lstStyle/>
        <a:p>
          <a:r>
            <a:rPr lang="es-EC" smtClean="0">
              <a:solidFill>
                <a:schemeClr val="tx1"/>
              </a:solidFill>
            </a:rPr>
            <a:t>Los clientes que no estén cumpliendo con sus pagos en su totalidad la empresa procederá a retirar el crédito y solo podrá realizar sus compras al contado</a:t>
          </a:r>
          <a:endParaRPr lang="es-EC" dirty="0">
            <a:solidFill>
              <a:schemeClr val="tx1"/>
            </a:solidFill>
          </a:endParaRPr>
        </a:p>
      </dgm:t>
    </dgm:pt>
    <dgm:pt modelId="{5FF085B2-A947-469C-9E65-608128812A8E}" type="parTrans" cxnId="{A748D990-BE34-4CA1-B787-A548097DCD36}">
      <dgm:prSet/>
      <dgm:spPr/>
      <dgm:t>
        <a:bodyPr/>
        <a:lstStyle/>
        <a:p>
          <a:endParaRPr lang="es-EC">
            <a:solidFill>
              <a:schemeClr val="tx1"/>
            </a:solidFill>
          </a:endParaRPr>
        </a:p>
      </dgm:t>
    </dgm:pt>
    <dgm:pt modelId="{58B36C18-3B0B-459F-A407-E79C3338F858}" type="sibTrans" cxnId="{A748D990-BE34-4CA1-B787-A548097DCD36}">
      <dgm:prSet/>
      <dgm:spPr/>
      <dgm:t>
        <a:bodyPr/>
        <a:lstStyle/>
        <a:p>
          <a:endParaRPr lang="es-EC">
            <a:solidFill>
              <a:schemeClr val="tx1"/>
            </a:solidFill>
          </a:endParaRPr>
        </a:p>
      </dgm:t>
    </dgm:pt>
    <dgm:pt modelId="{7679697A-AFCC-4833-B8B5-4AFF9955DA91}" type="pres">
      <dgm:prSet presAssocID="{9A717460-0EE9-4718-97D1-9D8E0DBC993A}" presName="diagram" presStyleCnt="0">
        <dgm:presLayoutVars>
          <dgm:dir/>
          <dgm:resizeHandles val="exact"/>
        </dgm:presLayoutVars>
      </dgm:prSet>
      <dgm:spPr/>
      <dgm:t>
        <a:bodyPr/>
        <a:lstStyle/>
        <a:p>
          <a:endParaRPr lang="es-EC"/>
        </a:p>
      </dgm:t>
    </dgm:pt>
    <dgm:pt modelId="{FCBAA805-6196-4A28-963B-6F27A092F5C5}" type="pres">
      <dgm:prSet presAssocID="{45DFAF2D-ADD2-408A-B6E4-79709051DB6A}" presName="node" presStyleLbl="node1" presStyleIdx="0" presStyleCnt="3">
        <dgm:presLayoutVars>
          <dgm:bulletEnabled val="1"/>
        </dgm:presLayoutVars>
      </dgm:prSet>
      <dgm:spPr/>
      <dgm:t>
        <a:bodyPr/>
        <a:lstStyle/>
        <a:p>
          <a:endParaRPr lang="es-EC"/>
        </a:p>
      </dgm:t>
    </dgm:pt>
    <dgm:pt modelId="{AC8E31BC-8279-45D5-91DF-850BE599755C}" type="pres">
      <dgm:prSet presAssocID="{3377AD3C-7409-48A7-BA37-662769E851EF}" presName="sibTrans" presStyleCnt="0"/>
      <dgm:spPr/>
      <dgm:t>
        <a:bodyPr/>
        <a:lstStyle/>
        <a:p>
          <a:endParaRPr lang="es-EC"/>
        </a:p>
      </dgm:t>
    </dgm:pt>
    <dgm:pt modelId="{02B817AC-3B07-4C46-8F41-CB54D2D0F68B}" type="pres">
      <dgm:prSet presAssocID="{AFFBDFC1-946E-4508-A8E4-AA67A0F8AF4F}" presName="node" presStyleLbl="node1" presStyleIdx="1" presStyleCnt="3">
        <dgm:presLayoutVars>
          <dgm:bulletEnabled val="1"/>
        </dgm:presLayoutVars>
      </dgm:prSet>
      <dgm:spPr/>
      <dgm:t>
        <a:bodyPr/>
        <a:lstStyle/>
        <a:p>
          <a:endParaRPr lang="es-EC"/>
        </a:p>
      </dgm:t>
    </dgm:pt>
    <dgm:pt modelId="{7D15D544-9159-468B-A968-2B49106D8B4C}" type="pres">
      <dgm:prSet presAssocID="{DE9CD06A-0767-481C-B035-199E2FB39E37}" presName="sibTrans" presStyleCnt="0"/>
      <dgm:spPr/>
      <dgm:t>
        <a:bodyPr/>
        <a:lstStyle/>
        <a:p>
          <a:endParaRPr lang="es-EC"/>
        </a:p>
      </dgm:t>
    </dgm:pt>
    <dgm:pt modelId="{F8058947-86B2-4A2E-BEFE-865E34BAD6BD}" type="pres">
      <dgm:prSet presAssocID="{ADECCFFD-5D56-440D-88D6-B26C7CBA9194}" presName="node" presStyleLbl="node1" presStyleIdx="2" presStyleCnt="3">
        <dgm:presLayoutVars>
          <dgm:bulletEnabled val="1"/>
        </dgm:presLayoutVars>
      </dgm:prSet>
      <dgm:spPr/>
      <dgm:t>
        <a:bodyPr/>
        <a:lstStyle/>
        <a:p>
          <a:endParaRPr lang="es-EC"/>
        </a:p>
      </dgm:t>
    </dgm:pt>
  </dgm:ptLst>
  <dgm:cxnLst>
    <dgm:cxn modelId="{FBC14758-A151-4C2B-8EF4-A60817258D64}" srcId="{9A717460-0EE9-4718-97D1-9D8E0DBC993A}" destId="{45DFAF2D-ADD2-408A-B6E4-79709051DB6A}" srcOrd="0" destOrd="0" parTransId="{49A83011-83F2-4A8E-AB91-5CEA6AC0C86C}" sibTransId="{3377AD3C-7409-48A7-BA37-662769E851EF}"/>
    <dgm:cxn modelId="{62A93FCC-B01E-44FE-B8BA-4ECFF4CCF52B}" type="presOf" srcId="{45DFAF2D-ADD2-408A-B6E4-79709051DB6A}" destId="{FCBAA805-6196-4A28-963B-6F27A092F5C5}" srcOrd="0" destOrd="0" presId="urn:microsoft.com/office/officeart/2005/8/layout/default"/>
    <dgm:cxn modelId="{B728D3CF-083F-4456-9826-7355F2741682}" srcId="{9A717460-0EE9-4718-97D1-9D8E0DBC993A}" destId="{AFFBDFC1-946E-4508-A8E4-AA67A0F8AF4F}" srcOrd="1" destOrd="0" parTransId="{72F2E907-31DC-44A8-9BE4-EB9186438D49}" sibTransId="{DE9CD06A-0767-481C-B035-199E2FB39E37}"/>
    <dgm:cxn modelId="{E1C5B85C-ECCA-4824-ADBC-5B94F9C998D6}" type="presOf" srcId="{9A717460-0EE9-4718-97D1-9D8E0DBC993A}" destId="{7679697A-AFCC-4833-B8B5-4AFF9955DA91}" srcOrd="0" destOrd="0" presId="urn:microsoft.com/office/officeart/2005/8/layout/default"/>
    <dgm:cxn modelId="{9C1622AF-A8F6-4760-9F2D-5E11BCC62F2D}" type="presOf" srcId="{AFFBDFC1-946E-4508-A8E4-AA67A0F8AF4F}" destId="{02B817AC-3B07-4C46-8F41-CB54D2D0F68B}" srcOrd="0" destOrd="0" presId="urn:microsoft.com/office/officeart/2005/8/layout/default"/>
    <dgm:cxn modelId="{A748D990-BE34-4CA1-B787-A548097DCD36}" srcId="{9A717460-0EE9-4718-97D1-9D8E0DBC993A}" destId="{ADECCFFD-5D56-440D-88D6-B26C7CBA9194}" srcOrd="2" destOrd="0" parTransId="{5FF085B2-A947-469C-9E65-608128812A8E}" sibTransId="{58B36C18-3B0B-459F-A407-E79C3338F858}"/>
    <dgm:cxn modelId="{3977B813-A16B-4D1D-B642-21938329F9E5}" type="presOf" srcId="{ADECCFFD-5D56-440D-88D6-B26C7CBA9194}" destId="{F8058947-86B2-4A2E-BEFE-865E34BAD6BD}" srcOrd="0" destOrd="0" presId="urn:microsoft.com/office/officeart/2005/8/layout/default"/>
    <dgm:cxn modelId="{47ED7F17-A6B5-4AC2-BC18-0CEDA9918156}" type="presParOf" srcId="{7679697A-AFCC-4833-B8B5-4AFF9955DA91}" destId="{FCBAA805-6196-4A28-963B-6F27A092F5C5}" srcOrd="0" destOrd="0" presId="urn:microsoft.com/office/officeart/2005/8/layout/default"/>
    <dgm:cxn modelId="{C3C532CA-B9B6-4481-BBB5-673087F62915}" type="presParOf" srcId="{7679697A-AFCC-4833-B8B5-4AFF9955DA91}" destId="{AC8E31BC-8279-45D5-91DF-850BE599755C}" srcOrd="1" destOrd="0" presId="urn:microsoft.com/office/officeart/2005/8/layout/default"/>
    <dgm:cxn modelId="{34D1F6BC-9F4D-4002-A52F-BEE66F5F4076}" type="presParOf" srcId="{7679697A-AFCC-4833-B8B5-4AFF9955DA91}" destId="{02B817AC-3B07-4C46-8F41-CB54D2D0F68B}" srcOrd="2" destOrd="0" presId="urn:microsoft.com/office/officeart/2005/8/layout/default"/>
    <dgm:cxn modelId="{5C08D5DE-2E61-4D1C-AAB2-F2B38288010B}" type="presParOf" srcId="{7679697A-AFCC-4833-B8B5-4AFF9955DA91}" destId="{7D15D544-9159-468B-A968-2B49106D8B4C}" srcOrd="3" destOrd="0" presId="urn:microsoft.com/office/officeart/2005/8/layout/default"/>
    <dgm:cxn modelId="{813C48DC-5AE0-47B7-A5B4-A0EDB151D73D}" type="presParOf" srcId="{7679697A-AFCC-4833-B8B5-4AFF9955DA91}" destId="{F8058947-86B2-4A2E-BEFE-865E34BAD6BD}"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318F98E-4460-405D-8667-9AE1A059FC63}"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s-EC"/>
        </a:p>
      </dgm:t>
    </dgm:pt>
    <dgm:pt modelId="{5E786552-9090-4FDA-897C-5E6B011B8590}">
      <dgm:prSet phldrT="[Texto]"/>
      <dgm:spPr/>
      <dgm:t>
        <a:bodyPr/>
        <a:lstStyle/>
        <a:p>
          <a:r>
            <a:rPr lang="es-EC" dirty="0" smtClean="0"/>
            <a:t>Acciones Extrajudiciales</a:t>
          </a:r>
          <a:endParaRPr lang="es-EC" dirty="0"/>
        </a:p>
      </dgm:t>
    </dgm:pt>
    <dgm:pt modelId="{C6D72D35-FD0C-4543-86D0-E8F15FEA9F49}" type="parTrans" cxnId="{576D9F37-5EED-488E-A72E-3E5BC39FD437}">
      <dgm:prSet/>
      <dgm:spPr/>
      <dgm:t>
        <a:bodyPr/>
        <a:lstStyle/>
        <a:p>
          <a:endParaRPr lang="es-EC"/>
        </a:p>
      </dgm:t>
    </dgm:pt>
    <dgm:pt modelId="{AB530E54-48C3-4812-8594-C40052898A19}" type="sibTrans" cxnId="{576D9F37-5EED-488E-A72E-3E5BC39FD437}">
      <dgm:prSet/>
      <dgm:spPr/>
      <dgm:t>
        <a:bodyPr/>
        <a:lstStyle/>
        <a:p>
          <a:endParaRPr lang="es-EC"/>
        </a:p>
      </dgm:t>
    </dgm:pt>
    <dgm:pt modelId="{E6A37B21-6FB7-4941-A24A-A22CE0324719}">
      <dgm:prSet phldrT="[Texto]"/>
      <dgm:spPr/>
      <dgm:t>
        <a:bodyPr/>
        <a:lstStyle/>
        <a:p>
          <a:r>
            <a:rPr lang="es-EC" dirty="0" smtClean="0">
              <a:solidFill>
                <a:schemeClr val="tx1"/>
              </a:solidFill>
            </a:rPr>
            <a:t>Acta de mediación </a:t>
          </a:r>
          <a:endParaRPr lang="es-EC" dirty="0">
            <a:solidFill>
              <a:schemeClr val="tx1"/>
            </a:solidFill>
          </a:endParaRPr>
        </a:p>
      </dgm:t>
    </dgm:pt>
    <dgm:pt modelId="{A9597A5E-0E32-45C0-85A3-47ED37581C1E}" type="parTrans" cxnId="{48157A09-7D8F-4841-B97B-7CFD009A6135}">
      <dgm:prSet/>
      <dgm:spPr/>
      <dgm:t>
        <a:bodyPr/>
        <a:lstStyle/>
        <a:p>
          <a:endParaRPr lang="es-EC"/>
        </a:p>
      </dgm:t>
    </dgm:pt>
    <dgm:pt modelId="{057FBD4B-A775-442E-87F7-A40BA4938BF7}" type="sibTrans" cxnId="{48157A09-7D8F-4841-B97B-7CFD009A6135}">
      <dgm:prSet/>
      <dgm:spPr/>
      <dgm:t>
        <a:bodyPr/>
        <a:lstStyle/>
        <a:p>
          <a:endParaRPr lang="es-EC"/>
        </a:p>
      </dgm:t>
    </dgm:pt>
    <dgm:pt modelId="{52A0DEAE-C8FA-448E-A393-71D8282A5D97}">
      <dgm:prSet phldrT="[Texto]"/>
      <dgm:spPr/>
      <dgm:t>
        <a:bodyPr/>
        <a:lstStyle/>
        <a:p>
          <a:r>
            <a:rPr lang="es-EC" dirty="0" smtClean="0">
              <a:solidFill>
                <a:schemeClr val="tx1"/>
              </a:solidFill>
            </a:rPr>
            <a:t>Pagare</a:t>
          </a:r>
          <a:endParaRPr lang="es-EC" dirty="0">
            <a:solidFill>
              <a:schemeClr val="tx1"/>
            </a:solidFill>
          </a:endParaRPr>
        </a:p>
      </dgm:t>
    </dgm:pt>
    <dgm:pt modelId="{5B1A676E-4723-4E26-A502-D66BB8FCAB72}" type="parTrans" cxnId="{52ADB316-E027-4D8F-A27E-F961567B1ECA}">
      <dgm:prSet/>
      <dgm:spPr/>
      <dgm:t>
        <a:bodyPr/>
        <a:lstStyle/>
        <a:p>
          <a:endParaRPr lang="es-EC"/>
        </a:p>
      </dgm:t>
    </dgm:pt>
    <dgm:pt modelId="{425E1175-9BB8-4B21-A6B7-21A9B7F85A4A}" type="sibTrans" cxnId="{52ADB316-E027-4D8F-A27E-F961567B1ECA}">
      <dgm:prSet/>
      <dgm:spPr/>
      <dgm:t>
        <a:bodyPr/>
        <a:lstStyle/>
        <a:p>
          <a:endParaRPr lang="es-EC"/>
        </a:p>
      </dgm:t>
    </dgm:pt>
    <dgm:pt modelId="{FD1B58AF-EC9B-4C53-A2B9-5532FA52524D}">
      <dgm:prSet phldrT="[Texto]"/>
      <dgm:spPr/>
      <dgm:t>
        <a:bodyPr/>
        <a:lstStyle/>
        <a:p>
          <a:r>
            <a:rPr lang="es-EC" dirty="0" smtClean="0"/>
            <a:t>Acciones Judiciales </a:t>
          </a:r>
          <a:endParaRPr lang="es-EC" dirty="0"/>
        </a:p>
      </dgm:t>
    </dgm:pt>
    <dgm:pt modelId="{FD3B0BE6-D4CA-4C72-A1C7-1DD17A8C60DD}" type="parTrans" cxnId="{F3F1AD52-F716-446F-99F8-149BA47F5380}">
      <dgm:prSet/>
      <dgm:spPr/>
      <dgm:t>
        <a:bodyPr/>
        <a:lstStyle/>
        <a:p>
          <a:endParaRPr lang="es-EC"/>
        </a:p>
      </dgm:t>
    </dgm:pt>
    <dgm:pt modelId="{A558C854-0A32-4E5B-8C33-F71E4071F3BA}" type="sibTrans" cxnId="{F3F1AD52-F716-446F-99F8-149BA47F5380}">
      <dgm:prSet/>
      <dgm:spPr/>
      <dgm:t>
        <a:bodyPr/>
        <a:lstStyle/>
        <a:p>
          <a:endParaRPr lang="es-EC"/>
        </a:p>
      </dgm:t>
    </dgm:pt>
    <dgm:pt modelId="{3F2A80E9-C9C6-4E47-9E7C-3830CFB9BAFF}">
      <dgm:prSet phldrT="[Texto]"/>
      <dgm:spPr/>
      <dgm:t>
        <a:bodyPr/>
        <a:lstStyle/>
        <a:p>
          <a:r>
            <a:rPr lang="es-EC" dirty="0" smtClean="0">
              <a:solidFill>
                <a:schemeClr val="tx1"/>
              </a:solidFill>
            </a:rPr>
            <a:t>Cuando los clientes no tengan la liquidez suficiente para cubrir su deuda</a:t>
          </a:r>
          <a:endParaRPr lang="es-EC" dirty="0">
            <a:solidFill>
              <a:schemeClr val="tx1"/>
            </a:solidFill>
          </a:endParaRPr>
        </a:p>
      </dgm:t>
    </dgm:pt>
    <dgm:pt modelId="{844617E8-B335-49EF-9311-785B2326A2EB}" type="parTrans" cxnId="{C75CA165-7EE3-4F0D-881A-22904137F9A6}">
      <dgm:prSet/>
      <dgm:spPr/>
      <dgm:t>
        <a:bodyPr/>
        <a:lstStyle/>
        <a:p>
          <a:endParaRPr lang="es-EC"/>
        </a:p>
      </dgm:t>
    </dgm:pt>
    <dgm:pt modelId="{34DB7632-0FD7-4B75-93BE-1FFA1B5B23C5}" type="sibTrans" cxnId="{C75CA165-7EE3-4F0D-881A-22904137F9A6}">
      <dgm:prSet/>
      <dgm:spPr/>
      <dgm:t>
        <a:bodyPr/>
        <a:lstStyle/>
        <a:p>
          <a:endParaRPr lang="es-EC"/>
        </a:p>
      </dgm:t>
    </dgm:pt>
    <dgm:pt modelId="{AE19CFFB-F2D6-4953-9660-D8714F456671}">
      <dgm:prSet phldrT="[Texto]"/>
      <dgm:spPr/>
      <dgm:t>
        <a:bodyPr/>
        <a:lstStyle/>
        <a:p>
          <a:r>
            <a:rPr lang="es-EC" dirty="0" smtClean="0">
              <a:solidFill>
                <a:schemeClr val="tx1"/>
              </a:solidFill>
            </a:rPr>
            <a:t>Y tengan un retraso mayor a 90 días a partir del vencimiento de su pago</a:t>
          </a:r>
          <a:endParaRPr lang="es-EC" dirty="0">
            <a:solidFill>
              <a:schemeClr val="tx1"/>
            </a:solidFill>
          </a:endParaRPr>
        </a:p>
      </dgm:t>
    </dgm:pt>
    <dgm:pt modelId="{1152A281-F4BC-4F49-905B-6A8F62581B00}" type="parTrans" cxnId="{94157E80-AD77-4AD0-BD6F-7A31E6FA1F22}">
      <dgm:prSet/>
      <dgm:spPr/>
      <dgm:t>
        <a:bodyPr/>
        <a:lstStyle/>
        <a:p>
          <a:endParaRPr lang="es-EC"/>
        </a:p>
      </dgm:t>
    </dgm:pt>
    <dgm:pt modelId="{1A0BBD07-7319-4DA7-AA00-1BB4145ED437}" type="sibTrans" cxnId="{94157E80-AD77-4AD0-BD6F-7A31E6FA1F22}">
      <dgm:prSet/>
      <dgm:spPr/>
      <dgm:t>
        <a:bodyPr/>
        <a:lstStyle/>
        <a:p>
          <a:endParaRPr lang="es-EC"/>
        </a:p>
      </dgm:t>
    </dgm:pt>
    <dgm:pt modelId="{9E1360EA-9E60-43A2-B9EB-D32ECEF49D4C}" type="pres">
      <dgm:prSet presAssocID="{4318F98E-4460-405D-8667-9AE1A059FC63}" presName="Name0" presStyleCnt="0">
        <dgm:presLayoutVars>
          <dgm:dir/>
          <dgm:resizeHandles val="exact"/>
        </dgm:presLayoutVars>
      </dgm:prSet>
      <dgm:spPr/>
      <dgm:t>
        <a:bodyPr/>
        <a:lstStyle/>
        <a:p>
          <a:endParaRPr lang="es-EC"/>
        </a:p>
      </dgm:t>
    </dgm:pt>
    <dgm:pt modelId="{4E6D297E-185F-4751-AE52-4CA67F48AD9A}" type="pres">
      <dgm:prSet presAssocID="{5E786552-9090-4FDA-897C-5E6B011B8590}" presName="node" presStyleLbl="node1" presStyleIdx="0" presStyleCnt="2">
        <dgm:presLayoutVars>
          <dgm:bulletEnabled val="1"/>
        </dgm:presLayoutVars>
      </dgm:prSet>
      <dgm:spPr/>
      <dgm:t>
        <a:bodyPr/>
        <a:lstStyle/>
        <a:p>
          <a:endParaRPr lang="es-EC"/>
        </a:p>
      </dgm:t>
    </dgm:pt>
    <dgm:pt modelId="{B2572E97-8B34-4A10-9139-9EF4CD73CA09}" type="pres">
      <dgm:prSet presAssocID="{AB530E54-48C3-4812-8594-C40052898A19}" presName="sibTrans" presStyleCnt="0"/>
      <dgm:spPr/>
    </dgm:pt>
    <dgm:pt modelId="{DE2D59E2-F66E-47AB-B67B-BE274DD5AE93}" type="pres">
      <dgm:prSet presAssocID="{FD1B58AF-EC9B-4C53-A2B9-5532FA52524D}" presName="node" presStyleLbl="node1" presStyleIdx="1" presStyleCnt="2">
        <dgm:presLayoutVars>
          <dgm:bulletEnabled val="1"/>
        </dgm:presLayoutVars>
      </dgm:prSet>
      <dgm:spPr/>
      <dgm:t>
        <a:bodyPr/>
        <a:lstStyle/>
        <a:p>
          <a:endParaRPr lang="es-EC"/>
        </a:p>
      </dgm:t>
    </dgm:pt>
  </dgm:ptLst>
  <dgm:cxnLst>
    <dgm:cxn modelId="{48157A09-7D8F-4841-B97B-7CFD009A6135}" srcId="{5E786552-9090-4FDA-897C-5E6B011B8590}" destId="{E6A37B21-6FB7-4941-A24A-A22CE0324719}" srcOrd="0" destOrd="0" parTransId="{A9597A5E-0E32-45C0-85A3-47ED37581C1E}" sibTransId="{057FBD4B-A775-442E-87F7-A40BA4938BF7}"/>
    <dgm:cxn modelId="{C87E5DDF-C834-43D6-8A09-658D3A190408}" type="presOf" srcId="{5E786552-9090-4FDA-897C-5E6B011B8590}" destId="{4E6D297E-185F-4751-AE52-4CA67F48AD9A}" srcOrd="0" destOrd="0" presId="urn:microsoft.com/office/officeart/2005/8/layout/hList6"/>
    <dgm:cxn modelId="{C75CA165-7EE3-4F0D-881A-22904137F9A6}" srcId="{FD1B58AF-EC9B-4C53-A2B9-5532FA52524D}" destId="{3F2A80E9-C9C6-4E47-9E7C-3830CFB9BAFF}" srcOrd="0" destOrd="0" parTransId="{844617E8-B335-49EF-9311-785B2326A2EB}" sibTransId="{34DB7632-0FD7-4B75-93BE-1FFA1B5B23C5}"/>
    <dgm:cxn modelId="{203615F1-8E80-4D3B-B411-B7CA98103D56}" type="presOf" srcId="{AE19CFFB-F2D6-4953-9660-D8714F456671}" destId="{DE2D59E2-F66E-47AB-B67B-BE274DD5AE93}" srcOrd="0" destOrd="2" presId="urn:microsoft.com/office/officeart/2005/8/layout/hList6"/>
    <dgm:cxn modelId="{F3F1AD52-F716-446F-99F8-149BA47F5380}" srcId="{4318F98E-4460-405D-8667-9AE1A059FC63}" destId="{FD1B58AF-EC9B-4C53-A2B9-5532FA52524D}" srcOrd="1" destOrd="0" parTransId="{FD3B0BE6-D4CA-4C72-A1C7-1DD17A8C60DD}" sibTransId="{A558C854-0A32-4E5B-8C33-F71E4071F3BA}"/>
    <dgm:cxn modelId="{576D9F37-5EED-488E-A72E-3E5BC39FD437}" srcId="{4318F98E-4460-405D-8667-9AE1A059FC63}" destId="{5E786552-9090-4FDA-897C-5E6B011B8590}" srcOrd="0" destOrd="0" parTransId="{C6D72D35-FD0C-4543-86D0-E8F15FEA9F49}" sibTransId="{AB530E54-48C3-4812-8594-C40052898A19}"/>
    <dgm:cxn modelId="{BB94F9AB-5A32-4825-BDA5-9D32BBAD687A}" type="presOf" srcId="{4318F98E-4460-405D-8667-9AE1A059FC63}" destId="{9E1360EA-9E60-43A2-B9EB-D32ECEF49D4C}" srcOrd="0" destOrd="0" presId="urn:microsoft.com/office/officeart/2005/8/layout/hList6"/>
    <dgm:cxn modelId="{52ADB316-E027-4D8F-A27E-F961567B1ECA}" srcId="{5E786552-9090-4FDA-897C-5E6B011B8590}" destId="{52A0DEAE-C8FA-448E-A393-71D8282A5D97}" srcOrd="1" destOrd="0" parTransId="{5B1A676E-4723-4E26-A502-D66BB8FCAB72}" sibTransId="{425E1175-9BB8-4B21-A6B7-21A9B7F85A4A}"/>
    <dgm:cxn modelId="{83F813AD-96B4-4346-A623-888ED2AFC173}" type="presOf" srcId="{3F2A80E9-C9C6-4E47-9E7C-3830CFB9BAFF}" destId="{DE2D59E2-F66E-47AB-B67B-BE274DD5AE93}" srcOrd="0" destOrd="1" presId="urn:microsoft.com/office/officeart/2005/8/layout/hList6"/>
    <dgm:cxn modelId="{94157E80-AD77-4AD0-BD6F-7A31E6FA1F22}" srcId="{FD1B58AF-EC9B-4C53-A2B9-5532FA52524D}" destId="{AE19CFFB-F2D6-4953-9660-D8714F456671}" srcOrd="1" destOrd="0" parTransId="{1152A281-F4BC-4F49-905B-6A8F62581B00}" sibTransId="{1A0BBD07-7319-4DA7-AA00-1BB4145ED437}"/>
    <dgm:cxn modelId="{0D228632-88BA-43FE-B1F4-5762ED9AD7E3}" type="presOf" srcId="{E6A37B21-6FB7-4941-A24A-A22CE0324719}" destId="{4E6D297E-185F-4751-AE52-4CA67F48AD9A}" srcOrd="0" destOrd="1" presId="urn:microsoft.com/office/officeart/2005/8/layout/hList6"/>
    <dgm:cxn modelId="{0820F20F-6F60-4EA1-9F77-F151C1BC4130}" type="presOf" srcId="{52A0DEAE-C8FA-448E-A393-71D8282A5D97}" destId="{4E6D297E-185F-4751-AE52-4CA67F48AD9A}" srcOrd="0" destOrd="2" presId="urn:microsoft.com/office/officeart/2005/8/layout/hList6"/>
    <dgm:cxn modelId="{0603E070-7C1C-4A09-A8E6-4CC2E905FDA6}" type="presOf" srcId="{FD1B58AF-EC9B-4C53-A2B9-5532FA52524D}" destId="{DE2D59E2-F66E-47AB-B67B-BE274DD5AE93}" srcOrd="0" destOrd="0" presId="urn:microsoft.com/office/officeart/2005/8/layout/hList6"/>
    <dgm:cxn modelId="{A53A6A3B-D77B-4D17-935A-DA8749B848D3}" type="presParOf" srcId="{9E1360EA-9E60-43A2-B9EB-D32ECEF49D4C}" destId="{4E6D297E-185F-4751-AE52-4CA67F48AD9A}" srcOrd="0" destOrd="0" presId="urn:microsoft.com/office/officeart/2005/8/layout/hList6"/>
    <dgm:cxn modelId="{A93C1C49-09D2-4A7C-BB3C-E9CA047527C8}" type="presParOf" srcId="{9E1360EA-9E60-43A2-B9EB-D32ECEF49D4C}" destId="{B2572E97-8B34-4A10-9139-9EF4CD73CA09}" srcOrd="1" destOrd="0" presId="urn:microsoft.com/office/officeart/2005/8/layout/hList6"/>
    <dgm:cxn modelId="{073079C3-7DA1-4637-9DEF-FBCE91C9EF35}" type="presParOf" srcId="{9E1360EA-9E60-43A2-B9EB-D32ECEF49D4C}" destId="{DE2D59E2-F66E-47AB-B67B-BE274DD5AE93}" srcOrd="2"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62C6153-E1C3-42B9-A324-6179965ACCB7}" type="doc">
      <dgm:prSet loTypeId="urn:microsoft.com/office/officeart/2005/8/layout/process5" loCatId="process" qsTypeId="urn:microsoft.com/office/officeart/2005/8/quickstyle/simple1" qsCatId="simple" csTypeId="urn:microsoft.com/office/officeart/2005/8/colors/colorful1" csCatId="colorful" phldr="1"/>
      <dgm:spPr/>
      <dgm:t>
        <a:bodyPr/>
        <a:lstStyle/>
        <a:p>
          <a:endParaRPr lang="es-EC"/>
        </a:p>
      </dgm:t>
    </dgm:pt>
    <dgm:pt modelId="{780B7938-A06E-4ECB-83E4-CEDEF0F48AF1}">
      <dgm:prSet phldrT="[Texto]"/>
      <dgm:spPr/>
      <dgm:t>
        <a:bodyPr/>
        <a:lstStyle/>
        <a:p>
          <a:r>
            <a:rPr lang="es-EC" dirty="0" smtClean="0">
              <a:solidFill>
                <a:schemeClr val="tx1"/>
              </a:solidFill>
            </a:rPr>
            <a:t>La empresa puede decidir vender su cartera de clientes</a:t>
          </a:r>
          <a:endParaRPr lang="es-EC" dirty="0">
            <a:solidFill>
              <a:schemeClr val="tx1"/>
            </a:solidFill>
          </a:endParaRPr>
        </a:p>
      </dgm:t>
    </dgm:pt>
    <dgm:pt modelId="{366CBF34-0C54-4F8C-90FB-76EE1B69500D}" type="parTrans" cxnId="{965C2F0C-CEDB-47BA-8551-B6778F8DFB22}">
      <dgm:prSet/>
      <dgm:spPr/>
      <dgm:t>
        <a:bodyPr/>
        <a:lstStyle/>
        <a:p>
          <a:endParaRPr lang="es-EC">
            <a:solidFill>
              <a:schemeClr val="tx1"/>
            </a:solidFill>
          </a:endParaRPr>
        </a:p>
      </dgm:t>
    </dgm:pt>
    <dgm:pt modelId="{D5D7A418-2371-412D-A176-C2BC4C6DC8BA}" type="sibTrans" cxnId="{965C2F0C-CEDB-47BA-8551-B6778F8DFB22}">
      <dgm:prSet/>
      <dgm:spPr/>
      <dgm:t>
        <a:bodyPr/>
        <a:lstStyle/>
        <a:p>
          <a:endParaRPr lang="es-EC">
            <a:solidFill>
              <a:schemeClr val="tx1"/>
            </a:solidFill>
          </a:endParaRPr>
        </a:p>
      </dgm:t>
    </dgm:pt>
    <dgm:pt modelId="{CFC902B6-68FE-476B-99C9-18BE406A0D21}">
      <dgm:prSet phldrT="[Texto]"/>
      <dgm:spPr/>
      <dgm:t>
        <a:bodyPr/>
        <a:lstStyle/>
        <a:p>
          <a:r>
            <a:rPr lang="es-EC" dirty="0" smtClean="0">
              <a:solidFill>
                <a:schemeClr val="tx1"/>
              </a:solidFill>
            </a:rPr>
            <a:t>la venta de cartera representa una de las opciones más eficientes </a:t>
          </a:r>
          <a:endParaRPr lang="es-EC" dirty="0">
            <a:solidFill>
              <a:schemeClr val="tx1"/>
            </a:solidFill>
          </a:endParaRPr>
        </a:p>
      </dgm:t>
    </dgm:pt>
    <dgm:pt modelId="{A33353BD-FB2A-4BFB-AA0A-7882D9818ED1}" type="parTrans" cxnId="{2ED058B3-A4F9-4DBF-A382-4CDE2372E806}">
      <dgm:prSet/>
      <dgm:spPr/>
      <dgm:t>
        <a:bodyPr/>
        <a:lstStyle/>
        <a:p>
          <a:endParaRPr lang="es-EC">
            <a:solidFill>
              <a:schemeClr val="tx1"/>
            </a:solidFill>
          </a:endParaRPr>
        </a:p>
      </dgm:t>
    </dgm:pt>
    <dgm:pt modelId="{A58E7253-1935-4444-A3C1-2116A7BE51A3}" type="sibTrans" cxnId="{2ED058B3-A4F9-4DBF-A382-4CDE2372E806}">
      <dgm:prSet/>
      <dgm:spPr/>
      <dgm:t>
        <a:bodyPr/>
        <a:lstStyle/>
        <a:p>
          <a:endParaRPr lang="es-EC">
            <a:solidFill>
              <a:schemeClr val="tx1"/>
            </a:solidFill>
          </a:endParaRPr>
        </a:p>
      </dgm:t>
    </dgm:pt>
    <dgm:pt modelId="{845F56BF-A176-4CD6-8437-F10AB3A00AEF}">
      <dgm:prSet phldrT="[Texto]"/>
      <dgm:spPr/>
      <dgm:t>
        <a:bodyPr/>
        <a:lstStyle/>
        <a:p>
          <a:r>
            <a:rPr lang="es-EC" dirty="0" smtClean="0">
              <a:solidFill>
                <a:schemeClr val="tx1"/>
              </a:solidFill>
            </a:rPr>
            <a:t>también la empresa Chaide y Chaide tendría algunos beneficios en la venta de su cartera de crédito vencida</a:t>
          </a:r>
          <a:endParaRPr lang="es-EC" dirty="0">
            <a:solidFill>
              <a:schemeClr val="tx1"/>
            </a:solidFill>
          </a:endParaRPr>
        </a:p>
      </dgm:t>
    </dgm:pt>
    <dgm:pt modelId="{E125C569-F1E5-48BE-9EE5-DBA81E22E852}" type="parTrans" cxnId="{41E0AC6E-4200-486C-B959-820C505C4957}">
      <dgm:prSet/>
      <dgm:spPr/>
      <dgm:t>
        <a:bodyPr/>
        <a:lstStyle/>
        <a:p>
          <a:endParaRPr lang="es-EC">
            <a:solidFill>
              <a:schemeClr val="tx1"/>
            </a:solidFill>
          </a:endParaRPr>
        </a:p>
      </dgm:t>
    </dgm:pt>
    <dgm:pt modelId="{BC9DB64C-086D-4C33-B502-EB4CF8E5BE92}" type="sibTrans" cxnId="{41E0AC6E-4200-486C-B959-820C505C4957}">
      <dgm:prSet/>
      <dgm:spPr/>
      <dgm:t>
        <a:bodyPr/>
        <a:lstStyle/>
        <a:p>
          <a:endParaRPr lang="es-EC">
            <a:solidFill>
              <a:schemeClr val="tx1"/>
            </a:solidFill>
          </a:endParaRPr>
        </a:p>
      </dgm:t>
    </dgm:pt>
    <dgm:pt modelId="{503BB781-652E-4D9F-AB60-C728904BD6B5}">
      <dgm:prSet phldrT="[Texto]"/>
      <dgm:spPr/>
      <dgm:t>
        <a:bodyPr/>
        <a:lstStyle/>
        <a:p>
          <a:r>
            <a:rPr lang="es-EC" dirty="0" smtClean="0">
              <a:solidFill>
                <a:schemeClr val="tx1"/>
              </a:solidFill>
            </a:rPr>
            <a:t>Recuperación del Efectivo</a:t>
          </a:r>
          <a:endParaRPr lang="es-EC" dirty="0">
            <a:solidFill>
              <a:schemeClr val="tx1"/>
            </a:solidFill>
          </a:endParaRPr>
        </a:p>
      </dgm:t>
    </dgm:pt>
    <dgm:pt modelId="{5A78D1C2-0918-4ECC-8923-7289C042EB04}" type="parTrans" cxnId="{E1C8DD6F-45DC-4793-8DAD-A2328756665F}">
      <dgm:prSet/>
      <dgm:spPr/>
      <dgm:t>
        <a:bodyPr/>
        <a:lstStyle/>
        <a:p>
          <a:endParaRPr lang="es-EC">
            <a:solidFill>
              <a:schemeClr val="tx1"/>
            </a:solidFill>
          </a:endParaRPr>
        </a:p>
      </dgm:t>
    </dgm:pt>
    <dgm:pt modelId="{83E8E9AB-6A64-4A94-990F-4A949FEE7925}" type="sibTrans" cxnId="{E1C8DD6F-45DC-4793-8DAD-A2328756665F}">
      <dgm:prSet/>
      <dgm:spPr/>
      <dgm:t>
        <a:bodyPr/>
        <a:lstStyle/>
        <a:p>
          <a:endParaRPr lang="es-EC">
            <a:solidFill>
              <a:schemeClr val="tx1"/>
            </a:solidFill>
          </a:endParaRPr>
        </a:p>
      </dgm:t>
    </dgm:pt>
    <dgm:pt modelId="{532F8051-364C-42AF-AB95-ECA1976876C0}">
      <dgm:prSet phldrT="[Texto]"/>
      <dgm:spPr/>
      <dgm:t>
        <a:bodyPr/>
        <a:lstStyle/>
        <a:p>
          <a:r>
            <a:rPr lang="es-EC" dirty="0" smtClean="0">
              <a:solidFill>
                <a:schemeClr val="tx1"/>
              </a:solidFill>
            </a:rPr>
            <a:t>Eliminación de riesgos y contingencias futuras</a:t>
          </a:r>
          <a:endParaRPr lang="es-EC" dirty="0">
            <a:solidFill>
              <a:schemeClr val="tx1"/>
            </a:solidFill>
          </a:endParaRPr>
        </a:p>
      </dgm:t>
    </dgm:pt>
    <dgm:pt modelId="{6B4E90CE-9585-48E2-9028-0B237F284F2A}" type="parTrans" cxnId="{D2C578F6-A2D2-4EF3-BCE1-8AFF8FF3730B}">
      <dgm:prSet/>
      <dgm:spPr/>
      <dgm:t>
        <a:bodyPr/>
        <a:lstStyle/>
        <a:p>
          <a:endParaRPr lang="es-EC">
            <a:solidFill>
              <a:schemeClr val="tx1"/>
            </a:solidFill>
          </a:endParaRPr>
        </a:p>
      </dgm:t>
    </dgm:pt>
    <dgm:pt modelId="{D274BB5A-6261-4CE4-BFCA-3E11FF7B5D06}" type="sibTrans" cxnId="{D2C578F6-A2D2-4EF3-BCE1-8AFF8FF3730B}">
      <dgm:prSet/>
      <dgm:spPr/>
      <dgm:t>
        <a:bodyPr/>
        <a:lstStyle/>
        <a:p>
          <a:endParaRPr lang="es-EC">
            <a:solidFill>
              <a:schemeClr val="tx1"/>
            </a:solidFill>
          </a:endParaRPr>
        </a:p>
      </dgm:t>
    </dgm:pt>
    <dgm:pt modelId="{AC1CB9C9-ED76-47A4-9819-B0D2F5142DFF}">
      <dgm:prSet/>
      <dgm:spPr/>
      <dgm:t>
        <a:bodyPr/>
        <a:lstStyle/>
        <a:p>
          <a:r>
            <a:rPr lang="es-EC" dirty="0" smtClean="0">
              <a:solidFill>
                <a:schemeClr val="tx1"/>
              </a:solidFill>
            </a:rPr>
            <a:t>Elimina los costos de atender a los deudores morosos </a:t>
          </a:r>
          <a:endParaRPr lang="es-EC" dirty="0">
            <a:solidFill>
              <a:schemeClr val="tx1"/>
            </a:solidFill>
          </a:endParaRPr>
        </a:p>
      </dgm:t>
    </dgm:pt>
    <dgm:pt modelId="{4538DF09-A379-449A-B638-2464F0D85E76}" type="parTrans" cxnId="{1F35DADB-9C5B-4C9C-98DF-4BFA68DC133B}">
      <dgm:prSet/>
      <dgm:spPr/>
      <dgm:t>
        <a:bodyPr/>
        <a:lstStyle/>
        <a:p>
          <a:endParaRPr lang="es-EC">
            <a:solidFill>
              <a:schemeClr val="tx1"/>
            </a:solidFill>
          </a:endParaRPr>
        </a:p>
      </dgm:t>
    </dgm:pt>
    <dgm:pt modelId="{5CC6E857-2F28-406C-899C-06C6148F1D42}" type="sibTrans" cxnId="{1F35DADB-9C5B-4C9C-98DF-4BFA68DC133B}">
      <dgm:prSet/>
      <dgm:spPr/>
      <dgm:t>
        <a:bodyPr/>
        <a:lstStyle/>
        <a:p>
          <a:endParaRPr lang="es-EC">
            <a:solidFill>
              <a:schemeClr val="tx1"/>
            </a:solidFill>
          </a:endParaRPr>
        </a:p>
      </dgm:t>
    </dgm:pt>
    <dgm:pt modelId="{B8B73023-60B0-4F8B-9840-F4309A3D16B1}" type="pres">
      <dgm:prSet presAssocID="{D62C6153-E1C3-42B9-A324-6179965ACCB7}" presName="diagram" presStyleCnt="0">
        <dgm:presLayoutVars>
          <dgm:dir/>
          <dgm:resizeHandles val="exact"/>
        </dgm:presLayoutVars>
      </dgm:prSet>
      <dgm:spPr/>
      <dgm:t>
        <a:bodyPr/>
        <a:lstStyle/>
        <a:p>
          <a:endParaRPr lang="es-EC"/>
        </a:p>
      </dgm:t>
    </dgm:pt>
    <dgm:pt modelId="{5A8C957F-82AA-4ADD-B2CF-DACB220013F2}" type="pres">
      <dgm:prSet presAssocID="{780B7938-A06E-4ECB-83E4-CEDEF0F48AF1}" presName="node" presStyleLbl="node1" presStyleIdx="0" presStyleCnt="6">
        <dgm:presLayoutVars>
          <dgm:bulletEnabled val="1"/>
        </dgm:presLayoutVars>
      </dgm:prSet>
      <dgm:spPr/>
      <dgm:t>
        <a:bodyPr/>
        <a:lstStyle/>
        <a:p>
          <a:endParaRPr lang="es-EC"/>
        </a:p>
      </dgm:t>
    </dgm:pt>
    <dgm:pt modelId="{9F3BE616-072C-4B03-A4A0-DF786F31F7AA}" type="pres">
      <dgm:prSet presAssocID="{D5D7A418-2371-412D-A176-C2BC4C6DC8BA}" presName="sibTrans" presStyleLbl="sibTrans2D1" presStyleIdx="0" presStyleCnt="5"/>
      <dgm:spPr/>
      <dgm:t>
        <a:bodyPr/>
        <a:lstStyle/>
        <a:p>
          <a:endParaRPr lang="es-EC"/>
        </a:p>
      </dgm:t>
    </dgm:pt>
    <dgm:pt modelId="{E23852E2-97B1-4478-9E4F-674C609CCA49}" type="pres">
      <dgm:prSet presAssocID="{D5D7A418-2371-412D-A176-C2BC4C6DC8BA}" presName="connectorText" presStyleLbl="sibTrans2D1" presStyleIdx="0" presStyleCnt="5"/>
      <dgm:spPr/>
      <dgm:t>
        <a:bodyPr/>
        <a:lstStyle/>
        <a:p>
          <a:endParaRPr lang="es-EC"/>
        </a:p>
      </dgm:t>
    </dgm:pt>
    <dgm:pt modelId="{55287380-1A69-4CF2-9DF1-A659644EEDCF}" type="pres">
      <dgm:prSet presAssocID="{CFC902B6-68FE-476B-99C9-18BE406A0D21}" presName="node" presStyleLbl="node1" presStyleIdx="1" presStyleCnt="6">
        <dgm:presLayoutVars>
          <dgm:bulletEnabled val="1"/>
        </dgm:presLayoutVars>
      </dgm:prSet>
      <dgm:spPr/>
      <dgm:t>
        <a:bodyPr/>
        <a:lstStyle/>
        <a:p>
          <a:endParaRPr lang="es-EC"/>
        </a:p>
      </dgm:t>
    </dgm:pt>
    <dgm:pt modelId="{DAAB47D4-AB87-4B41-8F17-57919446B506}" type="pres">
      <dgm:prSet presAssocID="{A58E7253-1935-4444-A3C1-2116A7BE51A3}" presName="sibTrans" presStyleLbl="sibTrans2D1" presStyleIdx="1" presStyleCnt="5"/>
      <dgm:spPr/>
      <dgm:t>
        <a:bodyPr/>
        <a:lstStyle/>
        <a:p>
          <a:endParaRPr lang="es-EC"/>
        </a:p>
      </dgm:t>
    </dgm:pt>
    <dgm:pt modelId="{9AFDB501-BC8C-43B2-B6BB-11370208B7CA}" type="pres">
      <dgm:prSet presAssocID="{A58E7253-1935-4444-A3C1-2116A7BE51A3}" presName="connectorText" presStyleLbl="sibTrans2D1" presStyleIdx="1" presStyleCnt="5"/>
      <dgm:spPr/>
      <dgm:t>
        <a:bodyPr/>
        <a:lstStyle/>
        <a:p>
          <a:endParaRPr lang="es-EC"/>
        </a:p>
      </dgm:t>
    </dgm:pt>
    <dgm:pt modelId="{D33D5E0A-EB43-42F3-80F3-25352A13D962}" type="pres">
      <dgm:prSet presAssocID="{845F56BF-A176-4CD6-8437-F10AB3A00AEF}" presName="node" presStyleLbl="node1" presStyleIdx="2" presStyleCnt="6">
        <dgm:presLayoutVars>
          <dgm:bulletEnabled val="1"/>
        </dgm:presLayoutVars>
      </dgm:prSet>
      <dgm:spPr/>
      <dgm:t>
        <a:bodyPr/>
        <a:lstStyle/>
        <a:p>
          <a:endParaRPr lang="es-EC"/>
        </a:p>
      </dgm:t>
    </dgm:pt>
    <dgm:pt modelId="{5E692AFC-3241-4F75-91B3-1336F269DBE2}" type="pres">
      <dgm:prSet presAssocID="{BC9DB64C-086D-4C33-B502-EB4CF8E5BE92}" presName="sibTrans" presStyleLbl="sibTrans2D1" presStyleIdx="2" presStyleCnt="5"/>
      <dgm:spPr/>
      <dgm:t>
        <a:bodyPr/>
        <a:lstStyle/>
        <a:p>
          <a:endParaRPr lang="es-EC"/>
        </a:p>
      </dgm:t>
    </dgm:pt>
    <dgm:pt modelId="{D45D1B32-2896-4446-B700-AF12E62943F8}" type="pres">
      <dgm:prSet presAssocID="{BC9DB64C-086D-4C33-B502-EB4CF8E5BE92}" presName="connectorText" presStyleLbl="sibTrans2D1" presStyleIdx="2" presStyleCnt="5"/>
      <dgm:spPr/>
      <dgm:t>
        <a:bodyPr/>
        <a:lstStyle/>
        <a:p>
          <a:endParaRPr lang="es-EC"/>
        </a:p>
      </dgm:t>
    </dgm:pt>
    <dgm:pt modelId="{9EEC6F1C-B3BA-487E-A90E-B1F40522A2AB}" type="pres">
      <dgm:prSet presAssocID="{503BB781-652E-4D9F-AB60-C728904BD6B5}" presName="node" presStyleLbl="node1" presStyleIdx="3" presStyleCnt="6">
        <dgm:presLayoutVars>
          <dgm:bulletEnabled val="1"/>
        </dgm:presLayoutVars>
      </dgm:prSet>
      <dgm:spPr/>
      <dgm:t>
        <a:bodyPr/>
        <a:lstStyle/>
        <a:p>
          <a:endParaRPr lang="es-EC"/>
        </a:p>
      </dgm:t>
    </dgm:pt>
    <dgm:pt modelId="{AC878776-FA36-4EA9-8C99-CA1B3A6C62A6}" type="pres">
      <dgm:prSet presAssocID="{83E8E9AB-6A64-4A94-990F-4A949FEE7925}" presName="sibTrans" presStyleLbl="sibTrans2D1" presStyleIdx="3" presStyleCnt="5"/>
      <dgm:spPr/>
      <dgm:t>
        <a:bodyPr/>
        <a:lstStyle/>
        <a:p>
          <a:endParaRPr lang="es-EC"/>
        </a:p>
      </dgm:t>
    </dgm:pt>
    <dgm:pt modelId="{25226106-A25F-4B8F-A822-955AA8FA85C9}" type="pres">
      <dgm:prSet presAssocID="{83E8E9AB-6A64-4A94-990F-4A949FEE7925}" presName="connectorText" presStyleLbl="sibTrans2D1" presStyleIdx="3" presStyleCnt="5"/>
      <dgm:spPr/>
      <dgm:t>
        <a:bodyPr/>
        <a:lstStyle/>
        <a:p>
          <a:endParaRPr lang="es-EC"/>
        </a:p>
      </dgm:t>
    </dgm:pt>
    <dgm:pt modelId="{D9C4EC58-E825-4FDB-AB9B-C71EE6D1C9BE}" type="pres">
      <dgm:prSet presAssocID="{532F8051-364C-42AF-AB95-ECA1976876C0}" presName="node" presStyleLbl="node1" presStyleIdx="4" presStyleCnt="6">
        <dgm:presLayoutVars>
          <dgm:bulletEnabled val="1"/>
        </dgm:presLayoutVars>
      </dgm:prSet>
      <dgm:spPr/>
      <dgm:t>
        <a:bodyPr/>
        <a:lstStyle/>
        <a:p>
          <a:endParaRPr lang="es-EC"/>
        </a:p>
      </dgm:t>
    </dgm:pt>
    <dgm:pt modelId="{8D203B4E-A8E2-4189-82F1-7954470783C9}" type="pres">
      <dgm:prSet presAssocID="{D274BB5A-6261-4CE4-BFCA-3E11FF7B5D06}" presName="sibTrans" presStyleLbl="sibTrans2D1" presStyleIdx="4" presStyleCnt="5"/>
      <dgm:spPr/>
      <dgm:t>
        <a:bodyPr/>
        <a:lstStyle/>
        <a:p>
          <a:endParaRPr lang="es-EC"/>
        </a:p>
      </dgm:t>
    </dgm:pt>
    <dgm:pt modelId="{B3BCACED-4A8F-4F7D-BC36-257C0502EB93}" type="pres">
      <dgm:prSet presAssocID="{D274BB5A-6261-4CE4-BFCA-3E11FF7B5D06}" presName="connectorText" presStyleLbl="sibTrans2D1" presStyleIdx="4" presStyleCnt="5"/>
      <dgm:spPr/>
      <dgm:t>
        <a:bodyPr/>
        <a:lstStyle/>
        <a:p>
          <a:endParaRPr lang="es-EC"/>
        </a:p>
      </dgm:t>
    </dgm:pt>
    <dgm:pt modelId="{A6788566-7427-410F-AB4E-84035C9F2804}" type="pres">
      <dgm:prSet presAssocID="{AC1CB9C9-ED76-47A4-9819-B0D2F5142DFF}" presName="node" presStyleLbl="node1" presStyleIdx="5" presStyleCnt="6">
        <dgm:presLayoutVars>
          <dgm:bulletEnabled val="1"/>
        </dgm:presLayoutVars>
      </dgm:prSet>
      <dgm:spPr/>
      <dgm:t>
        <a:bodyPr/>
        <a:lstStyle/>
        <a:p>
          <a:endParaRPr lang="es-EC"/>
        </a:p>
      </dgm:t>
    </dgm:pt>
  </dgm:ptLst>
  <dgm:cxnLst>
    <dgm:cxn modelId="{627FAEAD-D63E-464A-A36E-43C947D0E5C0}" type="presOf" srcId="{D62C6153-E1C3-42B9-A324-6179965ACCB7}" destId="{B8B73023-60B0-4F8B-9840-F4309A3D16B1}" srcOrd="0" destOrd="0" presId="urn:microsoft.com/office/officeart/2005/8/layout/process5"/>
    <dgm:cxn modelId="{E5BD24B8-8E55-42CE-8910-1D9EEF8BDF5C}" type="presOf" srcId="{83E8E9AB-6A64-4A94-990F-4A949FEE7925}" destId="{25226106-A25F-4B8F-A822-955AA8FA85C9}" srcOrd="1" destOrd="0" presId="urn:microsoft.com/office/officeart/2005/8/layout/process5"/>
    <dgm:cxn modelId="{4B6277EB-C37A-4C4E-ACFB-18C3D14F1289}" type="presOf" srcId="{532F8051-364C-42AF-AB95-ECA1976876C0}" destId="{D9C4EC58-E825-4FDB-AB9B-C71EE6D1C9BE}" srcOrd="0" destOrd="0" presId="urn:microsoft.com/office/officeart/2005/8/layout/process5"/>
    <dgm:cxn modelId="{549875B6-C5C7-41CF-AFD6-C277AB00770B}" type="presOf" srcId="{A58E7253-1935-4444-A3C1-2116A7BE51A3}" destId="{9AFDB501-BC8C-43B2-B6BB-11370208B7CA}" srcOrd="1" destOrd="0" presId="urn:microsoft.com/office/officeart/2005/8/layout/process5"/>
    <dgm:cxn modelId="{965C2F0C-CEDB-47BA-8551-B6778F8DFB22}" srcId="{D62C6153-E1C3-42B9-A324-6179965ACCB7}" destId="{780B7938-A06E-4ECB-83E4-CEDEF0F48AF1}" srcOrd="0" destOrd="0" parTransId="{366CBF34-0C54-4F8C-90FB-76EE1B69500D}" sibTransId="{D5D7A418-2371-412D-A176-C2BC4C6DC8BA}"/>
    <dgm:cxn modelId="{565D7AB3-0D29-4B75-A0EF-217AABCFD070}" type="presOf" srcId="{D5D7A418-2371-412D-A176-C2BC4C6DC8BA}" destId="{9F3BE616-072C-4B03-A4A0-DF786F31F7AA}" srcOrd="0" destOrd="0" presId="urn:microsoft.com/office/officeart/2005/8/layout/process5"/>
    <dgm:cxn modelId="{C86023D7-1C96-4FFC-9BEB-E73084215389}" type="presOf" srcId="{BC9DB64C-086D-4C33-B502-EB4CF8E5BE92}" destId="{5E692AFC-3241-4F75-91B3-1336F269DBE2}" srcOrd="0" destOrd="0" presId="urn:microsoft.com/office/officeart/2005/8/layout/process5"/>
    <dgm:cxn modelId="{C6227413-D613-4048-9BCA-E8AB3D076A09}" type="presOf" srcId="{A58E7253-1935-4444-A3C1-2116A7BE51A3}" destId="{DAAB47D4-AB87-4B41-8F17-57919446B506}" srcOrd="0" destOrd="0" presId="urn:microsoft.com/office/officeart/2005/8/layout/process5"/>
    <dgm:cxn modelId="{E0558F1D-1993-47D4-9B91-C9E7D4FBB224}" type="presOf" srcId="{BC9DB64C-086D-4C33-B502-EB4CF8E5BE92}" destId="{D45D1B32-2896-4446-B700-AF12E62943F8}" srcOrd="1" destOrd="0" presId="urn:microsoft.com/office/officeart/2005/8/layout/process5"/>
    <dgm:cxn modelId="{91CBD430-E694-4488-B266-D147D6743628}" type="presOf" srcId="{503BB781-652E-4D9F-AB60-C728904BD6B5}" destId="{9EEC6F1C-B3BA-487E-A90E-B1F40522A2AB}" srcOrd="0" destOrd="0" presId="urn:microsoft.com/office/officeart/2005/8/layout/process5"/>
    <dgm:cxn modelId="{7D6384CC-6547-4244-AA60-04C7A3941E1D}" type="presOf" srcId="{780B7938-A06E-4ECB-83E4-CEDEF0F48AF1}" destId="{5A8C957F-82AA-4ADD-B2CF-DACB220013F2}" srcOrd="0" destOrd="0" presId="urn:microsoft.com/office/officeart/2005/8/layout/process5"/>
    <dgm:cxn modelId="{B6ABD738-9EC4-46A2-AFDA-21BBCD52E550}" type="presOf" srcId="{83E8E9AB-6A64-4A94-990F-4A949FEE7925}" destId="{AC878776-FA36-4EA9-8C99-CA1B3A6C62A6}" srcOrd="0" destOrd="0" presId="urn:microsoft.com/office/officeart/2005/8/layout/process5"/>
    <dgm:cxn modelId="{E1C8DD6F-45DC-4793-8DAD-A2328756665F}" srcId="{D62C6153-E1C3-42B9-A324-6179965ACCB7}" destId="{503BB781-652E-4D9F-AB60-C728904BD6B5}" srcOrd="3" destOrd="0" parTransId="{5A78D1C2-0918-4ECC-8923-7289C042EB04}" sibTransId="{83E8E9AB-6A64-4A94-990F-4A949FEE7925}"/>
    <dgm:cxn modelId="{D8089BF2-1C87-42A5-8CB2-76ED8972F987}" type="presOf" srcId="{CFC902B6-68FE-476B-99C9-18BE406A0D21}" destId="{55287380-1A69-4CF2-9DF1-A659644EEDCF}" srcOrd="0" destOrd="0" presId="urn:microsoft.com/office/officeart/2005/8/layout/process5"/>
    <dgm:cxn modelId="{B72F303B-2E2F-4FA8-85AB-756DD4491EC9}" type="presOf" srcId="{845F56BF-A176-4CD6-8437-F10AB3A00AEF}" destId="{D33D5E0A-EB43-42F3-80F3-25352A13D962}" srcOrd="0" destOrd="0" presId="urn:microsoft.com/office/officeart/2005/8/layout/process5"/>
    <dgm:cxn modelId="{BF94ECC0-8FF2-40B7-8650-69B7BD0C8AE2}" type="presOf" srcId="{D274BB5A-6261-4CE4-BFCA-3E11FF7B5D06}" destId="{8D203B4E-A8E2-4189-82F1-7954470783C9}" srcOrd="0" destOrd="0" presId="urn:microsoft.com/office/officeart/2005/8/layout/process5"/>
    <dgm:cxn modelId="{82873A49-CEA9-4556-9D1C-05B7ED8F74BA}" type="presOf" srcId="{AC1CB9C9-ED76-47A4-9819-B0D2F5142DFF}" destId="{A6788566-7427-410F-AB4E-84035C9F2804}" srcOrd="0" destOrd="0" presId="urn:microsoft.com/office/officeart/2005/8/layout/process5"/>
    <dgm:cxn modelId="{2ED058B3-A4F9-4DBF-A382-4CDE2372E806}" srcId="{D62C6153-E1C3-42B9-A324-6179965ACCB7}" destId="{CFC902B6-68FE-476B-99C9-18BE406A0D21}" srcOrd="1" destOrd="0" parTransId="{A33353BD-FB2A-4BFB-AA0A-7882D9818ED1}" sibTransId="{A58E7253-1935-4444-A3C1-2116A7BE51A3}"/>
    <dgm:cxn modelId="{41E0AC6E-4200-486C-B959-820C505C4957}" srcId="{D62C6153-E1C3-42B9-A324-6179965ACCB7}" destId="{845F56BF-A176-4CD6-8437-F10AB3A00AEF}" srcOrd="2" destOrd="0" parTransId="{E125C569-F1E5-48BE-9EE5-DBA81E22E852}" sibTransId="{BC9DB64C-086D-4C33-B502-EB4CF8E5BE92}"/>
    <dgm:cxn modelId="{1F35DADB-9C5B-4C9C-98DF-4BFA68DC133B}" srcId="{D62C6153-E1C3-42B9-A324-6179965ACCB7}" destId="{AC1CB9C9-ED76-47A4-9819-B0D2F5142DFF}" srcOrd="5" destOrd="0" parTransId="{4538DF09-A379-449A-B638-2464F0D85E76}" sibTransId="{5CC6E857-2F28-406C-899C-06C6148F1D42}"/>
    <dgm:cxn modelId="{4B4D4D42-7061-4E97-8BFE-F6B4042768FA}" type="presOf" srcId="{D274BB5A-6261-4CE4-BFCA-3E11FF7B5D06}" destId="{B3BCACED-4A8F-4F7D-BC36-257C0502EB93}" srcOrd="1" destOrd="0" presId="urn:microsoft.com/office/officeart/2005/8/layout/process5"/>
    <dgm:cxn modelId="{56250BC2-DF38-413C-8A1E-6CFC593F6AB5}" type="presOf" srcId="{D5D7A418-2371-412D-A176-C2BC4C6DC8BA}" destId="{E23852E2-97B1-4478-9E4F-674C609CCA49}" srcOrd="1" destOrd="0" presId="urn:microsoft.com/office/officeart/2005/8/layout/process5"/>
    <dgm:cxn modelId="{D2C578F6-A2D2-4EF3-BCE1-8AFF8FF3730B}" srcId="{D62C6153-E1C3-42B9-A324-6179965ACCB7}" destId="{532F8051-364C-42AF-AB95-ECA1976876C0}" srcOrd="4" destOrd="0" parTransId="{6B4E90CE-9585-48E2-9028-0B237F284F2A}" sibTransId="{D274BB5A-6261-4CE4-BFCA-3E11FF7B5D06}"/>
    <dgm:cxn modelId="{B31E4557-4DE5-480E-80A6-1121E784E31D}" type="presParOf" srcId="{B8B73023-60B0-4F8B-9840-F4309A3D16B1}" destId="{5A8C957F-82AA-4ADD-B2CF-DACB220013F2}" srcOrd="0" destOrd="0" presId="urn:microsoft.com/office/officeart/2005/8/layout/process5"/>
    <dgm:cxn modelId="{8F2C32F3-0C5F-451F-8697-5A17014E98F7}" type="presParOf" srcId="{B8B73023-60B0-4F8B-9840-F4309A3D16B1}" destId="{9F3BE616-072C-4B03-A4A0-DF786F31F7AA}" srcOrd="1" destOrd="0" presId="urn:microsoft.com/office/officeart/2005/8/layout/process5"/>
    <dgm:cxn modelId="{092B4EFE-57C1-4FA8-B314-730FF9F2CCA7}" type="presParOf" srcId="{9F3BE616-072C-4B03-A4A0-DF786F31F7AA}" destId="{E23852E2-97B1-4478-9E4F-674C609CCA49}" srcOrd="0" destOrd="0" presId="urn:microsoft.com/office/officeart/2005/8/layout/process5"/>
    <dgm:cxn modelId="{41EF907F-1A8F-40A8-B1CC-791EE8DCFA8C}" type="presParOf" srcId="{B8B73023-60B0-4F8B-9840-F4309A3D16B1}" destId="{55287380-1A69-4CF2-9DF1-A659644EEDCF}" srcOrd="2" destOrd="0" presId="urn:microsoft.com/office/officeart/2005/8/layout/process5"/>
    <dgm:cxn modelId="{551D5F16-EBA9-4618-83C2-7BDC924692A0}" type="presParOf" srcId="{B8B73023-60B0-4F8B-9840-F4309A3D16B1}" destId="{DAAB47D4-AB87-4B41-8F17-57919446B506}" srcOrd="3" destOrd="0" presId="urn:microsoft.com/office/officeart/2005/8/layout/process5"/>
    <dgm:cxn modelId="{FD81DFD3-DAC6-42AC-B9F0-D387D4C0BE47}" type="presParOf" srcId="{DAAB47D4-AB87-4B41-8F17-57919446B506}" destId="{9AFDB501-BC8C-43B2-B6BB-11370208B7CA}" srcOrd="0" destOrd="0" presId="urn:microsoft.com/office/officeart/2005/8/layout/process5"/>
    <dgm:cxn modelId="{3EC018A4-C71C-47AA-9F99-39F1DC1BEA43}" type="presParOf" srcId="{B8B73023-60B0-4F8B-9840-F4309A3D16B1}" destId="{D33D5E0A-EB43-42F3-80F3-25352A13D962}" srcOrd="4" destOrd="0" presId="urn:microsoft.com/office/officeart/2005/8/layout/process5"/>
    <dgm:cxn modelId="{9ED809D4-141A-4B2F-A5A1-F35BF80CB291}" type="presParOf" srcId="{B8B73023-60B0-4F8B-9840-F4309A3D16B1}" destId="{5E692AFC-3241-4F75-91B3-1336F269DBE2}" srcOrd="5" destOrd="0" presId="urn:microsoft.com/office/officeart/2005/8/layout/process5"/>
    <dgm:cxn modelId="{0DBCB066-F5DA-4B61-B0BC-9AFCAFF1BA8E}" type="presParOf" srcId="{5E692AFC-3241-4F75-91B3-1336F269DBE2}" destId="{D45D1B32-2896-4446-B700-AF12E62943F8}" srcOrd="0" destOrd="0" presId="urn:microsoft.com/office/officeart/2005/8/layout/process5"/>
    <dgm:cxn modelId="{A5A7BC43-4677-4E78-8E91-2C015F2440E0}" type="presParOf" srcId="{B8B73023-60B0-4F8B-9840-F4309A3D16B1}" destId="{9EEC6F1C-B3BA-487E-A90E-B1F40522A2AB}" srcOrd="6" destOrd="0" presId="urn:microsoft.com/office/officeart/2005/8/layout/process5"/>
    <dgm:cxn modelId="{B5046765-E5E9-4380-9C35-BD228418BC00}" type="presParOf" srcId="{B8B73023-60B0-4F8B-9840-F4309A3D16B1}" destId="{AC878776-FA36-4EA9-8C99-CA1B3A6C62A6}" srcOrd="7" destOrd="0" presId="urn:microsoft.com/office/officeart/2005/8/layout/process5"/>
    <dgm:cxn modelId="{ED5F947C-529E-4FE7-94D5-12C6F4CD9C0B}" type="presParOf" srcId="{AC878776-FA36-4EA9-8C99-CA1B3A6C62A6}" destId="{25226106-A25F-4B8F-A822-955AA8FA85C9}" srcOrd="0" destOrd="0" presId="urn:microsoft.com/office/officeart/2005/8/layout/process5"/>
    <dgm:cxn modelId="{483ACB34-72AE-42E5-8C0F-D67D7C2B9D36}" type="presParOf" srcId="{B8B73023-60B0-4F8B-9840-F4309A3D16B1}" destId="{D9C4EC58-E825-4FDB-AB9B-C71EE6D1C9BE}" srcOrd="8" destOrd="0" presId="urn:microsoft.com/office/officeart/2005/8/layout/process5"/>
    <dgm:cxn modelId="{8DF4DD99-8D8F-4051-ACA3-CCC85B46F7F4}" type="presParOf" srcId="{B8B73023-60B0-4F8B-9840-F4309A3D16B1}" destId="{8D203B4E-A8E2-4189-82F1-7954470783C9}" srcOrd="9" destOrd="0" presId="urn:microsoft.com/office/officeart/2005/8/layout/process5"/>
    <dgm:cxn modelId="{5D7B04F4-13A1-4402-969E-87096ECA77E9}" type="presParOf" srcId="{8D203B4E-A8E2-4189-82F1-7954470783C9}" destId="{B3BCACED-4A8F-4F7D-BC36-257C0502EB93}" srcOrd="0" destOrd="0" presId="urn:microsoft.com/office/officeart/2005/8/layout/process5"/>
    <dgm:cxn modelId="{70E52BFA-D512-4BB8-8CC6-02420DAFB461}" type="presParOf" srcId="{B8B73023-60B0-4F8B-9840-F4309A3D16B1}" destId="{A6788566-7427-410F-AB4E-84035C9F2804}"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82D6063-33C5-4B12-AA7B-7998BB4FA17D}" type="doc">
      <dgm:prSet loTypeId="urn:microsoft.com/office/officeart/2005/8/layout/process5" loCatId="process" qsTypeId="urn:microsoft.com/office/officeart/2005/8/quickstyle/simple1" qsCatId="simple" csTypeId="urn:microsoft.com/office/officeart/2005/8/colors/colorful2" csCatId="colorful" phldr="1"/>
      <dgm:spPr/>
      <dgm:t>
        <a:bodyPr/>
        <a:lstStyle/>
        <a:p>
          <a:endParaRPr lang="es-EC"/>
        </a:p>
      </dgm:t>
    </dgm:pt>
    <dgm:pt modelId="{48A94EAB-B4F0-414B-8196-A494842F48E7}">
      <dgm:prSet phldrT="[Texto]"/>
      <dgm:spPr/>
      <dgm:t>
        <a:bodyPr/>
        <a:lstStyle/>
        <a:p>
          <a:r>
            <a:rPr lang="es-EC" b="1" smtClean="0">
              <a:solidFill>
                <a:schemeClr val="tx1"/>
              </a:solidFill>
            </a:rPr>
            <a:t>Acciones judiciales y extrajudiciales se estima que la empresa Chaide y Chaide tenga una recuperación de cartera de crédito vencida del 20%</a:t>
          </a:r>
          <a:endParaRPr lang="es-EC" dirty="0">
            <a:solidFill>
              <a:schemeClr val="tx1"/>
            </a:solidFill>
          </a:endParaRPr>
        </a:p>
      </dgm:t>
    </dgm:pt>
    <dgm:pt modelId="{A82C296F-D084-4816-A262-FBEFCDA0487F}" type="parTrans" cxnId="{164CD576-E637-4334-8302-227AD90D0CC3}">
      <dgm:prSet/>
      <dgm:spPr/>
      <dgm:t>
        <a:bodyPr/>
        <a:lstStyle/>
        <a:p>
          <a:endParaRPr lang="es-EC">
            <a:solidFill>
              <a:schemeClr val="tx1"/>
            </a:solidFill>
          </a:endParaRPr>
        </a:p>
      </dgm:t>
    </dgm:pt>
    <dgm:pt modelId="{33CFA952-AB92-4600-BFC3-6017F2934BC0}" type="sibTrans" cxnId="{164CD576-E637-4334-8302-227AD90D0CC3}">
      <dgm:prSet/>
      <dgm:spPr/>
      <dgm:t>
        <a:bodyPr/>
        <a:lstStyle/>
        <a:p>
          <a:endParaRPr lang="es-EC">
            <a:solidFill>
              <a:schemeClr val="tx1"/>
            </a:solidFill>
          </a:endParaRPr>
        </a:p>
      </dgm:t>
    </dgm:pt>
    <dgm:pt modelId="{780B5FFE-2B90-4859-A100-FF60D689CE7E}">
      <dgm:prSet phldrT="[Texto]"/>
      <dgm:spPr/>
      <dgm:t>
        <a:bodyPr/>
        <a:lstStyle/>
        <a:p>
          <a:r>
            <a:rPr lang="es-EC" b="1" dirty="0" smtClean="0">
              <a:solidFill>
                <a:schemeClr val="tx1"/>
              </a:solidFill>
            </a:rPr>
            <a:t>El beneficio en la presente acción es la recuperación del 8% de la provisión de cuentas incobrables cuyo monto actual es de $478.237,20.</a:t>
          </a:r>
          <a:endParaRPr lang="es-EC" dirty="0">
            <a:solidFill>
              <a:schemeClr val="tx1"/>
            </a:solidFill>
          </a:endParaRPr>
        </a:p>
      </dgm:t>
    </dgm:pt>
    <dgm:pt modelId="{AA273750-8CBA-439D-B9A4-693CF85236BB}" type="parTrans" cxnId="{A250A8B2-4F9F-47FD-BA4F-5C25AB5993C8}">
      <dgm:prSet/>
      <dgm:spPr/>
      <dgm:t>
        <a:bodyPr/>
        <a:lstStyle/>
        <a:p>
          <a:endParaRPr lang="es-EC">
            <a:solidFill>
              <a:schemeClr val="tx1"/>
            </a:solidFill>
          </a:endParaRPr>
        </a:p>
      </dgm:t>
    </dgm:pt>
    <dgm:pt modelId="{8C550C75-C186-441B-8BB2-F05EF79701B5}" type="sibTrans" cxnId="{A250A8B2-4F9F-47FD-BA4F-5C25AB5993C8}">
      <dgm:prSet/>
      <dgm:spPr/>
      <dgm:t>
        <a:bodyPr/>
        <a:lstStyle/>
        <a:p>
          <a:endParaRPr lang="es-EC">
            <a:solidFill>
              <a:schemeClr val="tx1"/>
            </a:solidFill>
          </a:endParaRPr>
        </a:p>
      </dgm:t>
    </dgm:pt>
    <dgm:pt modelId="{AEA984B4-4385-4280-9331-BBA8B9403D5A}" type="pres">
      <dgm:prSet presAssocID="{F82D6063-33C5-4B12-AA7B-7998BB4FA17D}" presName="diagram" presStyleCnt="0">
        <dgm:presLayoutVars>
          <dgm:dir/>
          <dgm:resizeHandles val="exact"/>
        </dgm:presLayoutVars>
      </dgm:prSet>
      <dgm:spPr/>
      <dgm:t>
        <a:bodyPr/>
        <a:lstStyle/>
        <a:p>
          <a:endParaRPr lang="es-EC"/>
        </a:p>
      </dgm:t>
    </dgm:pt>
    <dgm:pt modelId="{D0DDD5D8-EB9A-4509-B488-28EDB62E956A}" type="pres">
      <dgm:prSet presAssocID="{48A94EAB-B4F0-414B-8196-A494842F48E7}" presName="node" presStyleLbl="node1" presStyleIdx="0" presStyleCnt="2" custLinFactNeighborX="-380" custLinFactNeighborY="-36524">
        <dgm:presLayoutVars>
          <dgm:bulletEnabled val="1"/>
        </dgm:presLayoutVars>
      </dgm:prSet>
      <dgm:spPr/>
      <dgm:t>
        <a:bodyPr/>
        <a:lstStyle/>
        <a:p>
          <a:endParaRPr lang="es-EC"/>
        </a:p>
      </dgm:t>
    </dgm:pt>
    <dgm:pt modelId="{8119D519-9236-4317-9DB6-1A676A2E0BB0}" type="pres">
      <dgm:prSet presAssocID="{33CFA952-AB92-4600-BFC3-6017F2934BC0}" presName="sibTrans" presStyleLbl="sibTrans2D1" presStyleIdx="0" presStyleCnt="1" custLinFactNeighborX="8827" custLinFactNeighborY="7670"/>
      <dgm:spPr/>
      <dgm:t>
        <a:bodyPr/>
        <a:lstStyle/>
        <a:p>
          <a:endParaRPr lang="es-EC"/>
        </a:p>
      </dgm:t>
    </dgm:pt>
    <dgm:pt modelId="{28C5D10F-7AA7-4A53-B0D4-622C29751C9F}" type="pres">
      <dgm:prSet presAssocID="{33CFA952-AB92-4600-BFC3-6017F2934BC0}" presName="connectorText" presStyleLbl="sibTrans2D1" presStyleIdx="0" presStyleCnt="1"/>
      <dgm:spPr/>
      <dgm:t>
        <a:bodyPr/>
        <a:lstStyle/>
        <a:p>
          <a:endParaRPr lang="es-EC"/>
        </a:p>
      </dgm:t>
    </dgm:pt>
    <dgm:pt modelId="{4F2E9B65-8F4D-49F3-9AD7-44E1E4C2F7D1}" type="pres">
      <dgm:prSet presAssocID="{780B5FFE-2B90-4859-A100-FF60D689CE7E}" presName="node" presStyleLbl="node1" presStyleIdx="1" presStyleCnt="2" custLinFactNeighborX="47" custLinFactNeighborY="-34873">
        <dgm:presLayoutVars>
          <dgm:bulletEnabled val="1"/>
        </dgm:presLayoutVars>
      </dgm:prSet>
      <dgm:spPr/>
      <dgm:t>
        <a:bodyPr/>
        <a:lstStyle/>
        <a:p>
          <a:endParaRPr lang="es-EC"/>
        </a:p>
      </dgm:t>
    </dgm:pt>
  </dgm:ptLst>
  <dgm:cxnLst>
    <dgm:cxn modelId="{CD8D6E66-1C35-4447-9093-9EF6598C9831}" type="presOf" srcId="{33CFA952-AB92-4600-BFC3-6017F2934BC0}" destId="{28C5D10F-7AA7-4A53-B0D4-622C29751C9F}" srcOrd="1" destOrd="0" presId="urn:microsoft.com/office/officeart/2005/8/layout/process5"/>
    <dgm:cxn modelId="{C4A24709-BA79-4B1C-BF04-64B4E1A83F25}" type="presOf" srcId="{780B5FFE-2B90-4859-A100-FF60D689CE7E}" destId="{4F2E9B65-8F4D-49F3-9AD7-44E1E4C2F7D1}" srcOrd="0" destOrd="0" presId="urn:microsoft.com/office/officeart/2005/8/layout/process5"/>
    <dgm:cxn modelId="{A250A8B2-4F9F-47FD-BA4F-5C25AB5993C8}" srcId="{F82D6063-33C5-4B12-AA7B-7998BB4FA17D}" destId="{780B5FFE-2B90-4859-A100-FF60D689CE7E}" srcOrd="1" destOrd="0" parTransId="{AA273750-8CBA-439D-B9A4-693CF85236BB}" sibTransId="{8C550C75-C186-441B-8BB2-F05EF79701B5}"/>
    <dgm:cxn modelId="{164CD576-E637-4334-8302-227AD90D0CC3}" srcId="{F82D6063-33C5-4B12-AA7B-7998BB4FA17D}" destId="{48A94EAB-B4F0-414B-8196-A494842F48E7}" srcOrd="0" destOrd="0" parTransId="{A82C296F-D084-4816-A262-FBEFCDA0487F}" sibTransId="{33CFA952-AB92-4600-BFC3-6017F2934BC0}"/>
    <dgm:cxn modelId="{DC215642-33D2-4ED9-9D11-F4AF3136E5AE}" type="presOf" srcId="{33CFA952-AB92-4600-BFC3-6017F2934BC0}" destId="{8119D519-9236-4317-9DB6-1A676A2E0BB0}" srcOrd="0" destOrd="0" presId="urn:microsoft.com/office/officeart/2005/8/layout/process5"/>
    <dgm:cxn modelId="{5DA89F81-DE9A-49E7-805F-EC6039E6003B}" type="presOf" srcId="{F82D6063-33C5-4B12-AA7B-7998BB4FA17D}" destId="{AEA984B4-4385-4280-9331-BBA8B9403D5A}" srcOrd="0" destOrd="0" presId="urn:microsoft.com/office/officeart/2005/8/layout/process5"/>
    <dgm:cxn modelId="{B70C1618-0D85-4CD9-A85D-7CB1DDF20C2A}" type="presOf" srcId="{48A94EAB-B4F0-414B-8196-A494842F48E7}" destId="{D0DDD5D8-EB9A-4509-B488-28EDB62E956A}" srcOrd="0" destOrd="0" presId="urn:microsoft.com/office/officeart/2005/8/layout/process5"/>
    <dgm:cxn modelId="{4650C0B1-C5C8-4620-9773-FDCCCDF81F07}" type="presParOf" srcId="{AEA984B4-4385-4280-9331-BBA8B9403D5A}" destId="{D0DDD5D8-EB9A-4509-B488-28EDB62E956A}" srcOrd="0" destOrd="0" presId="urn:microsoft.com/office/officeart/2005/8/layout/process5"/>
    <dgm:cxn modelId="{F31AF5AB-1B75-4E74-93F1-121DA916BF9C}" type="presParOf" srcId="{AEA984B4-4385-4280-9331-BBA8B9403D5A}" destId="{8119D519-9236-4317-9DB6-1A676A2E0BB0}" srcOrd="1" destOrd="0" presId="urn:microsoft.com/office/officeart/2005/8/layout/process5"/>
    <dgm:cxn modelId="{68B7B51A-5C7B-41C1-9607-A2EBEC277F41}" type="presParOf" srcId="{8119D519-9236-4317-9DB6-1A676A2E0BB0}" destId="{28C5D10F-7AA7-4A53-B0D4-622C29751C9F}" srcOrd="0" destOrd="0" presId="urn:microsoft.com/office/officeart/2005/8/layout/process5"/>
    <dgm:cxn modelId="{7BFC7FEE-739D-438B-9EB7-F484E3DF88F5}" type="presParOf" srcId="{AEA984B4-4385-4280-9331-BBA8B9403D5A}" destId="{4F2E9B65-8F4D-49F3-9AD7-44E1E4C2F7D1}" srcOrd="2"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E688FD-6081-4FB5-A7D5-3A3CAA0D1580}">
      <dsp:nvSpPr>
        <dsp:cNvPr id="0" name=""/>
        <dsp:cNvSpPr/>
      </dsp:nvSpPr>
      <dsp:spPr>
        <a:xfrm rot="16200000">
          <a:off x="-120926" y="126420"/>
          <a:ext cx="5537915" cy="5285074"/>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442" bIns="0" numCol="1" spcCol="1270" anchor="t" anchorCtr="0">
          <a:noAutofit/>
        </a:bodyPr>
        <a:lstStyle/>
        <a:p>
          <a:pPr lvl="0" algn="l" defTabSz="844550">
            <a:lnSpc>
              <a:spcPct val="90000"/>
            </a:lnSpc>
            <a:spcBef>
              <a:spcPct val="0"/>
            </a:spcBef>
            <a:spcAft>
              <a:spcPct val="35000"/>
            </a:spcAft>
          </a:pPr>
          <a:r>
            <a:rPr lang="es-EC" sz="1900" kern="1200" dirty="0" smtClean="0">
              <a:solidFill>
                <a:schemeClr val="bg1"/>
              </a:solidFill>
            </a:rPr>
            <a:t>Requisitos actuales previo a la concesión de un crédito por parte de la empresa Chaide y Chaide. </a:t>
          </a:r>
          <a:endParaRPr lang="es-EC" sz="1900" kern="1200" dirty="0">
            <a:solidFill>
              <a:schemeClr val="bg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RUC </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Cédula</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Papeleta de votación</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Declaración de IVA ( Últimos 6 meses )</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Declaración de Impuesto a la Renta ( Año anterior )</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Planilla de servicio básico ( Luz, Agua ) </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Certificado Bancario </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Predio de propiedades del presente año </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Matrícula de vehículos</a:t>
          </a:r>
          <a:endParaRPr lang="es-EC" sz="1500" kern="1200" dirty="0">
            <a:solidFill>
              <a:schemeClr val="tx1"/>
            </a:solidFill>
          </a:endParaRPr>
        </a:p>
      </dsp:txBody>
      <dsp:txXfrm rot="5400000">
        <a:off x="5495" y="1107582"/>
        <a:ext cx="5285074" cy="3322749"/>
      </dsp:txXfrm>
    </dsp:sp>
    <dsp:sp modelId="{AE59E862-0F16-4119-B747-CF616AEB5F69}">
      <dsp:nvSpPr>
        <dsp:cNvPr id="0" name=""/>
        <dsp:cNvSpPr/>
      </dsp:nvSpPr>
      <dsp:spPr>
        <a:xfrm rot="16200000">
          <a:off x="5560529" y="126420"/>
          <a:ext cx="5537915" cy="5285074"/>
        </a:xfrm>
        <a:prstGeom prst="flowChartManualOperati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0" tIns="0" rIns="121442" bIns="0" numCol="1" spcCol="1270" anchor="t" anchorCtr="0">
          <a:noAutofit/>
        </a:bodyPr>
        <a:lstStyle/>
        <a:p>
          <a:pPr lvl="0" algn="l" defTabSz="844550">
            <a:lnSpc>
              <a:spcPct val="90000"/>
            </a:lnSpc>
            <a:spcBef>
              <a:spcPct val="0"/>
            </a:spcBef>
            <a:spcAft>
              <a:spcPct val="35000"/>
            </a:spcAft>
          </a:pPr>
          <a:r>
            <a:rPr lang="es-EC" sz="1900" kern="1200" dirty="0" smtClean="0">
              <a:solidFill>
                <a:schemeClr val="bg1"/>
              </a:solidFill>
            </a:rPr>
            <a:t>Requisitos propuestos adicionales previo a la concesión de un crédito por parte de la empresa Chaide y Chaide.</a:t>
          </a:r>
          <a:endParaRPr lang="es-EC" sz="1900" kern="1200" dirty="0">
            <a:solidFill>
              <a:schemeClr val="bg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Solicitud de crédito</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Mantener compras al contado por tres meses por un valor promedio de $3.000,00 a $5.000,00 dólares</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Copia de cédula de ciudadanía del representante legal</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smtClean="0">
              <a:solidFill>
                <a:schemeClr val="tx1"/>
              </a:solidFill>
            </a:rPr>
            <a:t>Copia de cédula de ciudadanía del cónyuge</a:t>
          </a:r>
          <a:endParaRPr lang="es-EC" sz="1500" kern="120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Copia de la papeleta de votación del representante legal</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Referencias comerciales</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Nombramiento de Representante Legal</a:t>
          </a:r>
          <a:endParaRPr lang="es-EC" sz="1500" kern="1200" dirty="0">
            <a:solidFill>
              <a:schemeClr val="tx1"/>
            </a:solidFill>
          </a:endParaRPr>
        </a:p>
        <a:p>
          <a:pPr marL="114300" lvl="1" indent="-114300" algn="l" defTabSz="666750">
            <a:lnSpc>
              <a:spcPct val="90000"/>
            </a:lnSpc>
            <a:spcBef>
              <a:spcPct val="0"/>
            </a:spcBef>
            <a:spcAft>
              <a:spcPct val="15000"/>
            </a:spcAft>
            <a:buChar char="••"/>
          </a:pPr>
          <a:r>
            <a:rPr lang="es-EC" sz="1500" kern="1200" dirty="0" smtClean="0">
              <a:solidFill>
                <a:schemeClr val="tx1"/>
              </a:solidFill>
            </a:rPr>
            <a:t>Pagare</a:t>
          </a:r>
          <a:endParaRPr lang="es-EC" sz="1500" kern="1200" dirty="0">
            <a:solidFill>
              <a:schemeClr val="tx1"/>
            </a:solidFill>
          </a:endParaRPr>
        </a:p>
      </dsp:txBody>
      <dsp:txXfrm rot="5400000">
        <a:off x="5686950" y="1107582"/>
        <a:ext cx="5285074" cy="332274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24EF53-0074-4FA8-9FA8-1185FA4D69A0}">
      <dsp:nvSpPr>
        <dsp:cNvPr id="0" name=""/>
        <dsp:cNvSpPr/>
      </dsp:nvSpPr>
      <dsp:spPr>
        <a:xfrm>
          <a:off x="2995730" y="1480113"/>
          <a:ext cx="657005" cy="91440"/>
        </a:xfrm>
        <a:custGeom>
          <a:avLst/>
          <a:gdLst/>
          <a:ahLst/>
          <a:cxnLst/>
          <a:rect l="0" t="0" r="0" b="0"/>
          <a:pathLst>
            <a:path>
              <a:moveTo>
                <a:pt x="0" y="45720"/>
              </a:moveTo>
              <a:lnTo>
                <a:pt x="657005"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3307042" y="1522395"/>
        <a:ext cx="34380" cy="6876"/>
      </dsp:txXfrm>
    </dsp:sp>
    <dsp:sp modelId="{31C305FB-1F71-4207-8E2E-84878A1D55DA}">
      <dsp:nvSpPr>
        <dsp:cNvPr id="0" name=""/>
        <dsp:cNvSpPr/>
      </dsp:nvSpPr>
      <dsp:spPr>
        <a:xfrm>
          <a:off x="7941" y="628957"/>
          <a:ext cx="2989588" cy="17937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El Departamento de Crédito y Cobranza realiza el control de cuadre con los valores cancelados por el cliente y los registrados en el sistema</a:t>
          </a:r>
          <a:endParaRPr lang="es-EC" sz="1600" kern="1200" dirty="0">
            <a:solidFill>
              <a:schemeClr val="tx1"/>
            </a:solidFill>
          </a:endParaRPr>
        </a:p>
      </dsp:txBody>
      <dsp:txXfrm>
        <a:off x="7941" y="628957"/>
        <a:ext cx="2989588" cy="1793752"/>
      </dsp:txXfrm>
    </dsp:sp>
    <dsp:sp modelId="{E2C97FDB-34DC-4155-AB01-26E98C284C73}">
      <dsp:nvSpPr>
        <dsp:cNvPr id="0" name=""/>
        <dsp:cNvSpPr/>
      </dsp:nvSpPr>
      <dsp:spPr>
        <a:xfrm>
          <a:off x="6672923" y="1480113"/>
          <a:ext cx="657005" cy="91440"/>
        </a:xfrm>
        <a:custGeom>
          <a:avLst/>
          <a:gdLst/>
          <a:ahLst/>
          <a:cxnLst/>
          <a:rect l="0" t="0" r="0" b="0"/>
          <a:pathLst>
            <a:path>
              <a:moveTo>
                <a:pt x="0" y="45720"/>
              </a:moveTo>
              <a:lnTo>
                <a:pt x="657005"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6984236" y="1522395"/>
        <a:ext cx="34380" cy="6876"/>
      </dsp:txXfrm>
    </dsp:sp>
    <dsp:sp modelId="{50D2E0F4-F28E-49FB-86A5-DA91F7AF9B2A}">
      <dsp:nvSpPr>
        <dsp:cNvPr id="0" name=""/>
        <dsp:cNvSpPr/>
      </dsp:nvSpPr>
      <dsp:spPr>
        <a:xfrm>
          <a:off x="3685135" y="628957"/>
          <a:ext cx="2989588" cy="17937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El Departamento de Crédito y Cobranza emite un nuevo reporte a los jefes zonales cada día lunes del mes</a:t>
          </a:r>
          <a:endParaRPr lang="es-EC" sz="1600" kern="1200" dirty="0">
            <a:solidFill>
              <a:schemeClr val="tx1"/>
            </a:solidFill>
          </a:endParaRPr>
        </a:p>
      </dsp:txBody>
      <dsp:txXfrm>
        <a:off x="3685135" y="628957"/>
        <a:ext cx="2989588" cy="1793752"/>
      </dsp:txXfrm>
    </dsp:sp>
    <dsp:sp modelId="{96774C5A-5397-4415-9F29-4076723D2B97}">
      <dsp:nvSpPr>
        <dsp:cNvPr id="0" name=""/>
        <dsp:cNvSpPr/>
      </dsp:nvSpPr>
      <dsp:spPr>
        <a:xfrm>
          <a:off x="1502735" y="2420910"/>
          <a:ext cx="7354387" cy="657005"/>
        </a:xfrm>
        <a:custGeom>
          <a:avLst/>
          <a:gdLst/>
          <a:ahLst/>
          <a:cxnLst/>
          <a:rect l="0" t="0" r="0" b="0"/>
          <a:pathLst>
            <a:path>
              <a:moveTo>
                <a:pt x="7354387" y="0"/>
              </a:moveTo>
              <a:lnTo>
                <a:pt x="7354387" y="345602"/>
              </a:lnTo>
              <a:lnTo>
                <a:pt x="0" y="345602"/>
              </a:lnTo>
              <a:lnTo>
                <a:pt x="0" y="657005"/>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4995267" y="2745974"/>
        <a:ext cx="369323" cy="6876"/>
      </dsp:txXfrm>
    </dsp:sp>
    <dsp:sp modelId="{6B18813D-094C-446C-BF36-57FE51C0D7D8}">
      <dsp:nvSpPr>
        <dsp:cNvPr id="0" name=""/>
        <dsp:cNvSpPr/>
      </dsp:nvSpPr>
      <dsp:spPr>
        <a:xfrm>
          <a:off x="7362328" y="628957"/>
          <a:ext cx="2989588" cy="17937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Los jefes zonales con el nuevo reporte visitan a los clientes que se encuentran con valores por vencer, así como también a los clientes que están incumpliendo en los pagos </a:t>
          </a:r>
          <a:endParaRPr lang="es-EC" sz="1600" kern="1200" dirty="0">
            <a:solidFill>
              <a:schemeClr val="tx1"/>
            </a:solidFill>
          </a:endParaRPr>
        </a:p>
      </dsp:txBody>
      <dsp:txXfrm>
        <a:off x="7362328" y="628957"/>
        <a:ext cx="2989588" cy="1793752"/>
      </dsp:txXfrm>
    </dsp:sp>
    <dsp:sp modelId="{D77A9A5C-A606-4886-9881-2F732E9BC587}">
      <dsp:nvSpPr>
        <dsp:cNvPr id="0" name=""/>
        <dsp:cNvSpPr/>
      </dsp:nvSpPr>
      <dsp:spPr>
        <a:xfrm>
          <a:off x="2995730" y="3961472"/>
          <a:ext cx="657005" cy="91440"/>
        </a:xfrm>
        <a:custGeom>
          <a:avLst/>
          <a:gdLst/>
          <a:ahLst/>
          <a:cxnLst/>
          <a:rect l="0" t="0" r="0" b="0"/>
          <a:pathLst>
            <a:path>
              <a:moveTo>
                <a:pt x="0" y="45720"/>
              </a:moveTo>
              <a:lnTo>
                <a:pt x="657005"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EC" sz="500" kern="1200">
            <a:solidFill>
              <a:schemeClr val="tx1"/>
            </a:solidFill>
          </a:endParaRPr>
        </a:p>
      </dsp:txBody>
      <dsp:txXfrm>
        <a:off x="3307042" y="4003754"/>
        <a:ext cx="34380" cy="6876"/>
      </dsp:txXfrm>
    </dsp:sp>
    <dsp:sp modelId="{D50CF0EA-21F5-4123-8EF5-16FF671739C7}">
      <dsp:nvSpPr>
        <dsp:cNvPr id="0" name=""/>
        <dsp:cNvSpPr/>
      </dsp:nvSpPr>
      <dsp:spPr>
        <a:xfrm>
          <a:off x="7941" y="3110315"/>
          <a:ext cx="2989588" cy="17937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El Departamento de Crédito y Cobranza realizara llamadas a los clientes recordándoles que poseen facturas que van a vencer</a:t>
          </a:r>
          <a:endParaRPr lang="es-EC" sz="1600" kern="1200" dirty="0">
            <a:solidFill>
              <a:schemeClr val="tx1"/>
            </a:solidFill>
          </a:endParaRPr>
        </a:p>
      </dsp:txBody>
      <dsp:txXfrm>
        <a:off x="7941" y="3110315"/>
        <a:ext cx="2989588" cy="1793752"/>
      </dsp:txXfrm>
    </dsp:sp>
    <dsp:sp modelId="{F02CA6B2-680A-4D9B-8F29-A70B96DFD51B}">
      <dsp:nvSpPr>
        <dsp:cNvPr id="0" name=""/>
        <dsp:cNvSpPr/>
      </dsp:nvSpPr>
      <dsp:spPr>
        <a:xfrm>
          <a:off x="3685135" y="3110315"/>
          <a:ext cx="2989588" cy="1793752"/>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s-EC" sz="1600" kern="1200" dirty="0" smtClean="0">
              <a:solidFill>
                <a:schemeClr val="tx1"/>
              </a:solidFill>
            </a:rPr>
            <a:t>Si un cliente es reincidente y no cumple con los pagos el Departamento de Crédito y Cobranza hará efectivo el requisito propuesto anteriormente denominado pagare </a:t>
          </a:r>
          <a:endParaRPr lang="es-EC" sz="1600" kern="1200" dirty="0">
            <a:solidFill>
              <a:schemeClr val="tx1"/>
            </a:solidFill>
          </a:endParaRPr>
        </a:p>
      </dsp:txBody>
      <dsp:txXfrm>
        <a:off x="3685135" y="3110315"/>
        <a:ext cx="2989588" cy="17937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BAA805-6196-4A28-963B-6F27A092F5C5}">
      <dsp:nvSpPr>
        <dsp:cNvPr id="0" name=""/>
        <dsp:cNvSpPr/>
      </dsp:nvSpPr>
      <dsp:spPr>
        <a:xfrm>
          <a:off x="1407637" y="2242"/>
          <a:ext cx="3426822" cy="2056093"/>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dirty="0" smtClean="0">
              <a:solidFill>
                <a:schemeClr val="tx1"/>
              </a:solidFill>
            </a:rPr>
            <a:t>El Departamento de Crédito y Cobranza emitirá un reporte semanal a los jefes zonales, los mismos que deberán realizar visitas semanas a todos los clientes que se encuentran con problemas en sus pagos</a:t>
          </a:r>
          <a:endParaRPr lang="es-EC" sz="1800" kern="1200" dirty="0">
            <a:solidFill>
              <a:schemeClr val="tx1"/>
            </a:solidFill>
          </a:endParaRPr>
        </a:p>
      </dsp:txBody>
      <dsp:txXfrm>
        <a:off x="1407637" y="2242"/>
        <a:ext cx="3426822" cy="2056093"/>
      </dsp:txXfrm>
    </dsp:sp>
    <dsp:sp modelId="{02B817AC-3B07-4C46-8F41-CB54D2D0F68B}">
      <dsp:nvSpPr>
        <dsp:cNvPr id="0" name=""/>
        <dsp:cNvSpPr/>
      </dsp:nvSpPr>
      <dsp:spPr>
        <a:xfrm>
          <a:off x="5177142" y="2242"/>
          <a:ext cx="3426822" cy="2056093"/>
        </a:xfrm>
        <a:prstGeom prst="rect">
          <a:avLst/>
        </a:prstGeom>
        <a:solidFill>
          <a:schemeClr val="accent3">
            <a:hueOff val="-140419"/>
            <a:satOff val="-3796"/>
            <a:lumOff val="-784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smtClean="0">
              <a:solidFill>
                <a:schemeClr val="tx1"/>
              </a:solidFill>
            </a:rPr>
            <a:t>Determinar los clientes los cuales se están retrasando en sus pagos y disminuirles el monto de crédito al cual accedieron en la concesión del mismo </a:t>
          </a:r>
          <a:endParaRPr lang="es-EC" sz="1800" kern="1200" dirty="0">
            <a:solidFill>
              <a:schemeClr val="tx1"/>
            </a:solidFill>
          </a:endParaRPr>
        </a:p>
      </dsp:txBody>
      <dsp:txXfrm>
        <a:off x="5177142" y="2242"/>
        <a:ext cx="3426822" cy="2056093"/>
      </dsp:txXfrm>
    </dsp:sp>
    <dsp:sp modelId="{F8058947-86B2-4A2E-BEFE-865E34BAD6BD}">
      <dsp:nvSpPr>
        <dsp:cNvPr id="0" name=""/>
        <dsp:cNvSpPr/>
      </dsp:nvSpPr>
      <dsp:spPr>
        <a:xfrm>
          <a:off x="3292389" y="2401018"/>
          <a:ext cx="3426822" cy="2056093"/>
        </a:xfrm>
        <a:prstGeom prst="rect">
          <a:avLst/>
        </a:prstGeom>
        <a:solidFill>
          <a:schemeClr val="accent3">
            <a:hueOff val="-280837"/>
            <a:satOff val="-7592"/>
            <a:lumOff val="-1568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s-EC" sz="1800" kern="1200" smtClean="0">
              <a:solidFill>
                <a:schemeClr val="tx1"/>
              </a:solidFill>
            </a:rPr>
            <a:t>Los clientes que no estén cumpliendo con sus pagos en su totalidad la empresa procederá a retirar el crédito y solo podrá realizar sus compras al contado</a:t>
          </a:r>
          <a:endParaRPr lang="es-EC" sz="1800" kern="1200" dirty="0">
            <a:solidFill>
              <a:schemeClr val="tx1"/>
            </a:solidFill>
          </a:endParaRPr>
        </a:p>
      </dsp:txBody>
      <dsp:txXfrm>
        <a:off x="3292389" y="2401018"/>
        <a:ext cx="3426822" cy="20560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D297E-185F-4751-AE52-4CA67F48AD9A}">
      <dsp:nvSpPr>
        <dsp:cNvPr id="0" name=""/>
        <dsp:cNvSpPr/>
      </dsp:nvSpPr>
      <dsp:spPr>
        <a:xfrm rot="16200000">
          <a:off x="-432943" y="437135"/>
          <a:ext cx="4906850" cy="4032579"/>
        </a:xfrm>
        <a:prstGeom prst="flowChartManualOperation">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8608" bIns="0" numCol="1" spcCol="1270" anchor="t" anchorCtr="0">
          <a:noAutofit/>
        </a:bodyPr>
        <a:lstStyle/>
        <a:p>
          <a:pPr lvl="0" algn="l" defTabSz="1244600">
            <a:lnSpc>
              <a:spcPct val="90000"/>
            </a:lnSpc>
            <a:spcBef>
              <a:spcPct val="0"/>
            </a:spcBef>
            <a:spcAft>
              <a:spcPct val="35000"/>
            </a:spcAft>
          </a:pPr>
          <a:r>
            <a:rPr lang="es-EC" sz="2800" kern="1200" dirty="0" smtClean="0"/>
            <a:t>Acciones Extrajudiciales</a:t>
          </a:r>
          <a:endParaRPr lang="es-EC" sz="2800" kern="1200" dirty="0"/>
        </a:p>
        <a:p>
          <a:pPr marL="228600" lvl="1" indent="-228600" algn="l" defTabSz="977900">
            <a:lnSpc>
              <a:spcPct val="90000"/>
            </a:lnSpc>
            <a:spcBef>
              <a:spcPct val="0"/>
            </a:spcBef>
            <a:spcAft>
              <a:spcPct val="15000"/>
            </a:spcAft>
            <a:buChar char="••"/>
          </a:pPr>
          <a:r>
            <a:rPr lang="es-EC" sz="2200" kern="1200" dirty="0" smtClean="0">
              <a:solidFill>
                <a:schemeClr val="tx1"/>
              </a:solidFill>
            </a:rPr>
            <a:t>Acta de mediación </a:t>
          </a:r>
          <a:endParaRPr lang="es-EC" sz="2200" kern="1200" dirty="0">
            <a:solidFill>
              <a:schemeClr val="tx1"/>
            </a:solidFill>
          </a:endParaRPr>
        </a:p>
        <a:p>
          <a:pPr marL="228600" lvl="1" indent="-228600" algn="l" defTabSz="977900">
            <a:lnSpc>
              <a:spcPct val="90000"/>
            </a:lnSpc>
            <a:spcBef>
              <a:spcPct val="0"/>
            </a:spcBef>
            <a:spcAft>
              <a:spcPct val="15000"/>
            </a:spcAft>
            <a:buChar char="••"/>
          </a:pPr>
          <a:r>
            <a:rPr lang="es-EC" sz="2200" kern="1200" dirty="0" smtClean="0">
              <a:solidFill>
                <a:schemeClr val="tx1"/>
              </a:solidFill>
            </a:rPr>
            <a:t>Pagare</a:t>
          </a:r>
          <a:endParaRPr lang="es-EC" sz="2200" kern="1200" dirty="0">
            <a:solidFill>
              <a:schemeClr val="tx1"/>
            </a:solidFill>
          </a:endParaRPr>
        </a:p>
      </dsp:txBody>
      <dsp:txXfrm rot="5400000">
        <a:off x="4193" y="981369"/>
        <a:ext cx="4032579" cy="2944110"/>
      </dsp:txXfrm>
    </dsp:sp>
    <dsp:sp modelId="{DE2D59E2-F66E-47AB-B67B-BE274DD5AE93}">
      <dsp:nvSpPr>
        <dsp:cNvPr id="0" name=""/>
        <dsp:cNvSpPr/>
      </dsp:nvSpPr>
      <dsp:spPr>
        <a:xfrm rot="16200000">
          <a:off x="3902079" y="437135"/>
          <a:ext cx="4906850" cy="4032579"/>
        </a:xfrm>
        <a:prstGeom prst="flowChartManualOperation">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8608" bIns="0" numCol="1" spcCol="1270" anchor="t" anchorCtr="0">
          <a:noAutofit/>
        </a:bodyPr>
        <a:lstStyle/>
        <a:p>
          <a:pPr lvl="0" algn="l" defTabSz="1244600">
            <a:lnSpc>
              <a:spcPct val="90000"/>
            </a:lnSpc>
            <a:spcBef>
              <a:spcPct val="0"/>
            </a:spcBef>
            <a:spcAft>
              <a:spcPct val="35000"/>
            </a:spcAft>
          </a:pPr>
          <a:r>
            <a:rPr lang="es-EC" sz="2800" kern="1200" dirty="0" smtClean="0"/>
            <a:t>Acciones Judiciales </a:t>
          </a:r>
          <a:endParaRPr lang="es-EC" sz="2800" kern="1200" dirty="0"/>
        </a:p>
        <a:p>
          <a:pPr marL="228600" lvl="1" indent="-228600" algn="l" defTabSz="977900">
            <a:lnSpc>
              <a:spcPct val="90000"/>
            </a:lnSpc>
            <a:spcBef>
              <a:spcPct val="0"/>
            </a:spcBef>
            <a:spcAft>
              <a:spcPct val="15000"/>
            </a:spcAft>
            <a:buChar char="••"/>
          </a:pPr>
          <a:r>
            <a:rPr lang="es-EC" sz="2200" kern="1200" dirty="0" smtClean="0">
              <a:solidFill>
                <a:schemeClr val="tx1"/>
              </a:solidFill>
            </a:rPr>
            <a:t>Cuando los clientes no tengan la liquidez suficiente para cubrir su deuda</a:t>
          </a:r>
          <a:endParaRPr lang="es-EC" sz="2200" kern="1200" dirty="0">
            <a:solidFill>
              <a:schemeClr val="tx1"/>
            </a:solidFill>
          </a:endParaRPr>
        </a:p>
        <a:p>
          <a:pPr marL="228600" lvl="1" indent="-228600" algn="l" defTabSz="977900">
            <a:lnSpc>
              <a:spcPct val="90000"/>
            </a:lnSpc>
            <a:spcBef>
              <a:spcPct val="0"/>
            </a:spcBef>
            <a:spcAft>
              <a:spcPct val="15000"/>
            </a:spcAft>
            <a:buChar char="••"/>
          </a:pPr>
          <a:r>
            <a:rPr lang="es-EC" sz="2200" kern="1200" dirty="0" smtClean="0">
              <a:solidFill>
                <a:schemeClr val="tx1"/>
              </a:solidFill>
            </a:rPr>
            <a:t>Y tengan un retraso mayor a 90 días a partir del vencimiento de su pago</a:t>
          </a:r>
          <a:endParaRPr lang="es-EC" sz="2200" kern="1200" dirty="0">
            <a:solidFill>
              <a:schemeClr val="tx1"/>
            </a:solidFill>
          </a:endParaRPr>
        </a:p>
      </dsp:txBody>
      <dsp:txXfrm rot="5400000">
        <a:off x="4339215" y="981369"/>
        <a:ext cx="4032579" cy="29441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8C957F-82AA-4ADD-B2CF-DACB220013F2}">
      <dsp:nvSpPr>
        <dsp:cNvPr id="0" name=""/>
        <dsp:cNvSpPr/>
      </dsp:nvSpPr>
      <dsp:spPr>
        <a:xfrm>
          <a:off x="8663" y="131682"/>
          <a:ext cx="2589402" cy="155364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La empresa puede decidir vender su cartera de clientes</a:t>
          </a:r>
          <a:endParaRPr lang="es-EC" sz="1700" kern="1200" dirty="0">
            <a:solidFill>
              <a:schemeClr val="tx1"/>
            </a:solidFill>
          </a:endParaRPr>
        </a:p>
      </dsp:txBody>
      <dsp:txXfrm>
        <a:off x="54168" y="177187"/>
        <a:ext cx="2498392" cy="1462631"/>
      </dsp:txXfrm>
    </dsp:sp>
    <dsp:sp modelId="{9F3BE616-072C-4B03-A4A0-DF786F31F7AA}">
      <dsp:nvSpPr>
        <dsp:cNvPr id="0" name=""/>
        <dsp:cNvSpPr/>
      </dsp:nvSpPr>
      <dsp:spPr>
        <a:xfrm>
          <a:off x="2825932" y="587417"/>
          <a:ext cx="548953" cy="64217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solidFill>
              <a:schemeClr val="tx1"/>
            </a:solidFill>
          </a:endParaRPr>
        </a:p>
      </dsp:txBody>
      <dsp:txXfrm>
        <a:off x="2825932" y="715851"/>
        <a:ext cx="384267" cy="385303"/>
      </dsp:txXfrm>
    </dsp:sp>
    <dsp:sp modelId="{55287380-1A69-4CF2-9DF1-A659644EEDCF}">
      <dsp:nvSpPr>
        <dsp:cNvPr id="0" name=""/>
        <dsp:cNvSpPr/>
      </dsp:nvSpPr>
      <dsp:spPr>
        <a:xfrm>
          <a:off x="3633826" y="131682"/>
          <a:ext cx="2589402" cy="155364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la venta de cartera representa una de las opciones más eficientes </a:t>
          </a:r>
          <a:endParaRPr lang="es-EC" sz="1700" kern="1200" dirty="0">
            <a:solidFill>
              <a:schemeClr val="tx1"/>
            </a:solidFill>
          </a:endParaRPr>
        </a:p>
      </dsp:txBody>
      <dsp:txXfrm>
        <a:off x="3679331" y="177187"/>
        <a:ext cx="2498392" cy="1462631"/>
      </dsp:txXfrm>
    </dsp:sp>
    <dsp:sp modelId="{DAAB47D4-AB87-4B41-8F17-57919446B506}">
      <dsp:nvSpPr>
        <dsp:cNvPr id="0" name=""/>
        <dsp:cNvSpPr/>
      </dsp:nvSpPr>
      <dsp:spPr>
        <a:xfrm>
          <a:off x="6451095" y="587417"/>
          <a:ext cx="548953" cy="64217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solidFill>
              <a:schemeClr val="tx1"/>
            </a:solidFill>
          </a:endParaRPr>
        </a:p>
      </dsp:txBody>
      <dsp:txXfrm>
        <a:off x="6451095" y="715851"/>
        <a:ext cx="384267" cy="385303"/>
      </dsp:txXfrm>
    </dsp:sp>
    <dsp:sp modelId="{D33D5E0A-EB43-42F3-80F3-25352A13D962}">
      <dsp:nvSpPr>
        <dsp:cNvPr id="0" name=""/>
        <dsp:cNvSpPr/>
      </dsp:nvSpPr>
      <dsp:spPr>
        <a:xfrm>
          <a:off x="7258989" y="131682"/>
          <a:ext cx="2589402" cy="1553641"/>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también la empresa Chaide y Chaide tendría algunos beneficios en la venta de su cartera de crédito vencida</a:t>
          </a:r>
          <a:endParaRPr lang="es-EC" sz="1700" kern="1200" dirty="0">
            <a:solidFill>
              <a:schemeClr val="tx1"/>
            </a:solidFill>
          </a:endParaRPr>
        </a:p>
      </dsp:txBody>
      <dsp:txXfrm>
        <a:off x="7304494" y="177187"/>
        <a:ext cx="2498392" cy="1462631"/>
      </dsp:txXfrm>
    </dsp:sp>
    <dsp:sp modelId="{5E692AFC-3241-4F75-91B3-1336F269DBE2}">
      <dsp:nvSpPr>
        <dsp:cNvPr id="0" name=""/>
        <dsp:cNvSpPr/>
      </dsp:nvSpPr>
      <dsp:spPr>
        <a:xfrm rot="5400000">
          <a:off x="8279213" y="1866581"/>
          <a:ext cx="548953" cy="642171"/>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solidFill>
              <a:schemeClr val="tx1"/>
            </a:solidFill>
          </a:endParaRPr>
        </a:p>
      </dsp:txBody>
      <dsp:txXfrm rot="-5400000">
        <a:off x="8361038" y="1913190"/>
        <a:ext cx="385303" cy="384267"/>
      </dsp:txXfrm>
    </dsp:sp>
    <dsp:sp modelId="{9EEC6F1C-B3BA-487E-A90E-B1F40522A2AB}">
      <dsp:nvSpPr>
        <dsp:cNvPr id="0" name=""/>
        <dsp:cNvSpPr/>
      </dsp:nvSpPr>
      <dsp:spPr>
        <a:xfrm>
          <a:off x="7258989" y="2721084"/>
          <a:ext cx="2589402" cy="1553641"/>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Recuperación del Efectivo</a:t>
          </a:r>
          <a:endParaRPr lang="es-EC" sz="1700" kern="1200" dirty="0">
            <a:solidFill>
              <a:schemeClr val="tx1"/>
            </a:solidFill>
          </a:endParaRPr>
        </a:p>
      </dsp:txBody>
      <dsp:txXfrm>
        <a:off x="7304494" y="2766589"/>
        <a:ext cx="2498392" cy="1462631"/>
      </dsp:txXfrm>
    </dsp:sp>
    <dsp:sp modelId="{AC878776-FA36-4EA9-8C99-CA1B3A6C62A6}">
      <dsp:nvSpPr>
        <dsp:cNvPr id="0" name=""/>
        <dsp:cNvSpPr/>
      </dsp:nvSpPr>
      <dsp:spPr>
        <a:xfrm rot="10800000">
          <a:off x="6482168" y="3176819"/>
          <a:ext cx="548953" cy="642171"/>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solidFill>
              <a:schemeClr val="tx1"/>
            </a:solidFill>
          </a:endParaRPr>
        </a:p>
      </dsp:txBody>
      <dsp:txXfrm rot="10800000">
        <a:off x="6646854" y="3305253"/>
        <a:ext cx="384267" cy="385303"/>
      </dsp:txXfrm>
    </dsp:sp>
    <dsp:sp modelId="{D9C4EC58-E825-4FDB-AB9B-C71EE6D1C9BE}">
      <dsp:nvSpPr>
        <dsp:cNvPr id="0" name=""/>
        <dsp:cNvSpPr/>
      </dsp:nvSpPr>
      <dsp:spPr>
        <a:xfrm>
          <a:off x="3633826" y="2721084"/>
          <a:ext cx="2589402" cy="1553641"/>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Eliminación de riesgos y contingencias futuras</a:t>
          </a:r>
          <a:endParaRPr lang="es-EC" sz="1700" kern="1200" dirty="0">
            <a:solidFill>
              <a:schemeClr val="tx1"/>
            </a:solidFill>
          </a:endParaRPr>
        </a:p>
      </dsp:txBody>
      <dsp:txXfrm>
        <a:off x="3679331" y="2766589"/>
        <a:ext cx="2498392" cy="1462631"/>
      </dsp:txXfrm>
    </dsp:sp>
    <dsp:sp modelId="{8D203B4E-A8E2-4189-82F1-7954470783C9}">
      <dsp:nvSpPr>
        <dsp:cNvPr id="0" name=""/>
        <dsp:cNvSpPr/>
      </dsp:nvSpPr>
      <dsp:spPr>
        <a:xfrm rot="10800000">
          <a:off x="2857005" y="3176819"/>
          <a:ext cx="548953" cy="642171"/>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s-EC" sz="1400" kern="1200">
            <a:solidFill>
              <a:schemeClr val="tx1"/>
            </a:solidFill>
          </a:endParaRPr>
        </a:p>
      </dsp:txBody>
      <dsp:txXfrm rot="10800000">
        <a:off x="3021691" y="3305253"/>
        <a:ext cx="384267" cy="385303"/>
      </dsp:txXfrm>
    </dsp:sp>
    <dsp:sp modelId="{A6788566-7427-410F-AB4E-84035C9F2804}">
      <dsp:nvSpPr>
        <dsp:cNvPr id="0" name=""/>
        <dsp:cNvSpPr/>
      </dsp:nvSpPr>
      <dsp:spPr>
        <a:xfrm>
          <a:off x="8663" y="2721084"/>
          <a:ext cx="2589402" cy="155364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s-EC" sz="1700" kern="1200" dirty="0" smtClean="0">
              <a:solidFill>
                <a:schemeClr val="tx1"/>
              </a:solidFill>
            </a:rPr>
            <a:t>Elimina los costos de atender a los deudores morosos </a:t>
          </a:r>
          <a:endParaRPr lang="es-EC" sz="1700" kern="1200" dirty="0">
            <a:solidFill>
              <a:schemeClr val="tx1"/>
            </a:solidFill>
          </a:endParaRPr>
        </a:p>
      </dsp:txBody>
      <dsp:txXfrm>
        <a:off x="54168" y="2766589"/>
        <a:ext cx="2498392" cy="146263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DDD5D8-EB9A-4509-B488-28EDB62E956A}">
      <dsp:nvSpPr>
        <dsp:cNvPr id="0" name=""/>
        <dsp:cNvSpPr/>
      </dsp:nvSpPr>
      <dsp:spPr>
        <a:xfrm>
          <a:off x="0" y="951852"/>
          <a:ext cx="3385343" cy="203120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smtClean="0">
              <a:solidFill>
                <a:schemeClr val="tx1"/>
              </a:solidFill>
            </a:rPr>
            <a:t>Acciones judiciales y extrajudiciales se estima que la empresa Chaide y Chaide tenga una recuperación de cartera de crédito vencida del 20%</a:t>
          </a:r>
          <a:endParaRPr lang="es-EC" sz="1900" kern="1200" dirty="0">
            <a:solidFill>
              <a:schemeClr val="tx1"/>
            </a:solidFill>
          </a:endParaRPr>
        </a:p>
      </dsp:txBody>
      <dsp:txXfrm>
        <a:off x="59492" y="1011344"/>
        <a:ext cx="3266359" cy="1912222"/>
      </dsp:txXfrm>
    </dsp:sp>
    <dsp:sp modelId="{8119D519-9236-4317-9DB6-1A676A2E0BB0}">
      <dsp:nvSpPr>
        <dsp:cNvPr id="0" name=""/>
        <dsp:cNvSpPr/>
      </dsp:nvSpPr>
      <dsp:spPr>
        <a:xfrm rot="24308">
          <a:off x="3747444" y="1628691"/>
          <a:ext cx="719393" cy="83956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a:solidFill>
              <a:schemeClr val="tx1"/>
            </a:solidFill>
          </a:endParaRPr>
        </a:p>
      </dsp:txBody>
      <dsp:txXfrm>
        <a:off x="3747447" y="1795841"/>
        <a:ext cx="503575" cy="503739"/>
      </dsp:txXfrm>
    </dsp:sp>
    <dsp:sp modelId="{4F2E9B65-8F4D-49F3-9AD7-44E1E4C2F7D1}">
      <dsp:nvSpPr>
        <dsp:cNvPr id="0" name=""/>
        <dsp:cNvSpPr/>
      </dsp:nvSpPr>
      <dsp:spPr>
        <a:xfrm>
          <a:off x="4742656" y="985387"/>
          <a:ext cx="3385343" cy="2031206"/>
        </a:xfrm>
        <a:prstGeom prst="roundRect">
          <a:avLst>
            <a:gd name="adj" fmla="val 10000"/>
          </a:avLst>
        </a:prstGeom>
        <a:solidFill>
          <a:schemeClr val="accent2">
            <a:hueOff val="-2712450"/>
            <a:satOff val="-1656"/>
            <a:lumOff val="6471"/>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s-EC" sz="1900" b="1" kern="1200" dirty="0" smtClean="0">
              <a:solidFill>
                <a:schemeClr val="tx1"/>
              </a:solidFill>
            </a:rPr>
            <a:t>El beneficio en la presente acción es la recuperación del 8% de la provisión de cuentas incobrables cuyo monto actual es de $478.237,20.</a:t>
          </a:r>
          <a:endParaRPr lang="es-EC" sz="1900" kern="1200" dirty="0">
            <a:solidFill>
              <a:schemeClr val="tx1"/>
            </a:solidFill>
          </a:endParaRPr>
        </a:p>
      </dsp:txBody>
      <dsp:txXfrm>
        <a:off x="4802148" y="1044879"/>
        <a:ext cx="3266359" cy="1912222"/>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436749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172907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1260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7645418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4453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932671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3291080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1848203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286168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8609D0-BC4C-4BA5-A02B-AF615D8F75A1}" type="datetimeFigureOut">
              <a:rPr lang="es-EC" smtClean="0"/>
              <a:t>22/04/2016</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606751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C8609D0-BC4C-4BA5-A02B-AF615D8F75A1}" type="datetimeFigureOut">
              <a:rPr lang="es-EC" smtClean="0"/>
              <a:t>22/04/2016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2624711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8609D0-BC4C-4BA5-A02B-AF615D8F75A1}" type="datetimeFigureOut">
              <a:rPr lang="es-EC" smtClean="0"/>
              <a:t>22/04/2016</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1974581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8609D0-BC4C-4BA5-A02B-AF615D8F75A1}" type="datetimeFigureOut">
              <a:rPr lang="es-EC" smtClean="0"/>
              <a:t>22/04/2016</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232851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8609D0-BC4C-4BA5-A02B-AF615D8F75A1}" type="datetimeFigureOut">
              <a:rPr lang="es-EC" smtClean="0"/>
              <a:t>22/04/2016</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4106429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8609D0-BC4C-4BA5-A02B-AF615D8F75A1}" type="datetimeFigureOut">
              <a:rPr lang="es-EC" smtClean="0"/>
              <a:t>22/04/2016</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2CA51F1-7C15-46BB-8E58-44567045AC15}" type="slidenum">
              <a:rPr lang="es-EC" smtClean="0"/>
              <a:t>‹Nº›</a:t>
            </a:fld>
            <a:endParaRPr lang="es-EC"/>
          </a:p>
        </p:txBody>
      </p:sp>
    </p:spTree>
    <p:extLst>
      <p:ext uri="{BB962C8B-B14F-4D97-AF65-F5344CB8AC3E}">
        <p14:creationId xmlns:p14="http://schemas.microsoft.com/office/powerpoint/2010/main" val="2410203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32CA51F1-7C15-46BB-8E58-44567045AC15}" type="slidenum">
              <a:rPr lang="es-EC" smtClean="0"/>
              <a:t>‹Nº›</a:t>
            </a:fld>
            <a:endParaRPr lang="es-EC"/>
          </a:p>
        </p:txBody>
      </p:sp>
      <p:sp>
        <p:nvSpPr>
          <p:cNvPr id="5" name="Date Placeholder 4"/>
          <p:cNvSpPr>
            <a:spLocks noGrp="1"/>
          </p:cNvSpPr>
          <p:nvPr>
            <p:ph type="dt" sz="half" idx="10"/>
          </p:nvPr>
        </p:nvSpPr>
        <p:spPr/>
        <p:txBody>
          <a:bodyPr/>
          <a:lstStyle/>
          <a:p>
            <a:fld id="{4C8609D0-BC4C-4BA5-A02B-AF615D8F75A1}" type="datetimeFigureOut">
              <a:rPr lang="es-EC" smtClean="0"/>
              <a:t>22/04/2016</a:t>
            </a:fld>
            <a:endParaRPr lang="es-EC"/>
          </a:p>
        </p:txBody>
      </p:sp>
    </p:spTree>
    <p:extLst>
      <p:ext uri="{BB962C8B-B14F-4D97-AF65-F5344CB8AC3E}">
        <p14:creationId xmlns:p14="http://schemas.microsoft.com/office/powerpoint/2010/main" val="4106272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8609D0-BC4C-4BA5-A02B-AF615D8F75A1}" type="datetimeFigureOut">
              <a:rPr lang="es-EC" smtClean="0"/>
              <a:t>22/04/2016</a:t>
            </a:fld>
            <a:endParaRPr lang="es-EC"/>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2CA51F1-7C15-46BB-8E58-44567045AC15}" type="slidenum">
              <a:rPr lang="es-EC" smtClean="0"/>
              <a:t>‹Nº›</a:t>
            </a:fld>
            <a:endParaRPr lang="es-EC"/>
          </a:p>
        </p:txBody>
      </p:sp>
    </p:spTree>
    <p:extLst>
      <p:ext uri="{BB962C8B-B14F-4D97-AF65-F5344CB8AC3E}">
        <p14:creationId xmlns:p14="http://schemas.microsoft.com/office/powerpoint/2010/main" val="10314273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8490" y="1841678"/>
            <a:ext cx="9517488" cy="3065172"/>
          </a:xfrm>
        </p:spPr>
        <p:style>
          <a:lnRef idx="0">
            <a:schemeClr val="accent1"/>
          </a:lnRef>
          <a:fillRef idx="3">
            <a:schemeClr val="accent1"/>
          </a:fillRef>
          <a:effectRef idx="3">
            <a:schemeClr val="accent1"/>
          </a:effectRef>
          <a:fontRef idx="minor">
            <a:schemeClr val="lt1"/>
          </a:fontRef>
        </p:style>
        <p:txBody>
          <a:bodyPr/>
          <a:lstStyle/>
          <a:p>
            <a:pPr algn="ctr"/>
            <a:r>
              <a:rPr lang="es-EC" sz="3600" dirty="0">
                <a:solidFill>
                  <a:schemeClr val="tx1"/>
                </a:solidFill>
              </a:rPr>
              <a:t>RECUPERACIÓN DE LA CARTERA DE CRÉDITO VENCIDA COMO HERRAMIENTA PARA MEJORAR LA RENTABILIDAD EN LA EMPRESA CHAIDE Y CHAIDE EN LA CIUDAD DE QUITO PARA EL PERIODO 2016</a:t>
            </a:r>
          </a:p>
        </p:txBody>
      </p:sp>
    </p:spTree>
    <p:extLst>
      <p:ext uri="{BB962C8B-B14F-4D97-AF65-F5344CB8AC3E}">
        <p14:creationId xmlns:p14="http://schemas.microsoft.com/office/powerpoint/2010/main" val="3799030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20198"/>
            <a:ext cx="10707590" cy="742684"/>
          </a:xfrm>
        </p:spPr>
        <p:txBody>
          <a:bodyPr>
            <a:noAutofit/>
          </a:bodyPr>
          <a:lstStyle/>
          <a:p>
            <a:pPr lvl="0" algn="ctr"/>
            <a:r>
              <a:rPr lang="es-EC" sz="2800" b="1" dirty="0" smtClean="0">
                <a:solidFill>
                  <a:schemeClr val="tx1"/>
                </a:solidFill>
              </a:rPr>
              <a:t>2. Seleccionar </a:t>
            </a:r>
            <a:r>
              <a:rPr lang="es-EC" sz="2800" b="1" dirty="0">
                <a:solidFill>
                  <a:schemeClr val="tx1"/>
                </a:solidFill>
              </a:rPr>
              <a:t>estándares del crédito </a:t>
            </a:r>
            <a:r>
              <a:rPr lang="es-EC" sz="2800" dirty="0">
                <a:solidFill>
                  <a:schemeClr val="tx1"/>
                </a:solidFill>
              </a:rPr>
              <a:t/>
            </a:r>
            <a:br>
              <a:rPr lang="es-EC" sz="2800" dirty="0">
                <a:solidFill>
                  <a:schemeClr val="tx1"/>
                </a:solidFill>
              </a:rPr>
            </a:br>
            <a:endParaRPr lang="es-EC" sz="2800" dirty="0">
              <a:solidFill>
                <a:schemeClr val="tx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845484299"/>
              </p:ext>
            </p:extLst>
          </p:nvPr>
        </p:nvGraphicFramePr>
        <p:xfrm>
          <a:off x="1081824" y="772729"/>
          <a:ext cx="5370491" cy="6038164"/>
        </p:xfrm>
        <a:graphic>
          <a:graphicData uri="http://schemas.openxmlformats.org/drawingml/2006/table">
            <a:tbl>
              <a:tblPr firstRow="1" firstCol="1" bandRow="1">
                <a:tableStyleId>{69012ECD-51FC-41F1-AA8D-1B2483CD663E}</a:tableStyleId>
              </a:tblPr>
              <a:tblGrid>
                <a:gridCol w="2981500"/>
                <a:gridCol w="2388991"/>
              </a:tblGrid>
              <a:tr h="338404">
                <a:tc>
                  <a:txBody>
                    <a:bodyPr/>
                    <a:lstStyle/>
                    <a:p>
                      <a:pPr algn="ctr">
                        <a:lnSpc>
                          <a:spcPct val="200000"/>
                        </a:lnSpc>
                        <a:spcAft>
                          <a:spcPts val="0"/>
                        </a:spcAft>
                      </a:pPr>
                      <a:r>
                        <a:rPr lang="es-EC" sz="1100" dirty="0">
                          <a:effectLst/>
                        </a:rPr>
                        <a:t>ESTÁNDARES</a:t>
                      </a:r>
                      <a:endParaRPr lang="es-EC" sz="1100" dirty="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dirty="0">
                          <a:effectLst/>
                        </a:rPr>
                        <a:t>PUNTOS POR ESTÁNDAR</a:t>
                      </a:r>
                      <a:endParaRPr lang="es-EC" sz="1100" dirty="0">
                        <a:solidFill>
                          <a:schemeClr val="tx1"/>
                        </a:solidFill>
                        <a:effectLst/>
                        <a:latin typeface="Times New Roman" panose="02020603050405020304" pitchFamily="18" charset="0"/>
                        <a:ea typeface="Calibri" panose="020F0502020204030204" pitchFamily="34" charset="0"/>
                      </a:endParaRPr>
                    </a:p>
                  </a:txBody>
                  <a:tcPr marL="38304" marR="38304" marT="0" marB="0"/>
                </a:tc>
              </a:tr>
              <a:tr h="925254">
                <a:tc>
                  <a:txBody>
                    <a:bodyPr/>
                    <a:lstStyle/>
                    <a:p>
                      <a:pPr algn="just">
                        <a:lnSpc>
                          <a:spcPct val="200000"/>
                        </a:lnSpc>
                        <a:spcAft>
                          <a:spcPts val="0"/>
                        </a:spcAft>
                      </a:pPr>
                      <a:r>
                        <a:rPr lang="es-EC" sz="1100">
                          <a:effectLst/>
                        </a:rPr>
                        <a:t>Empresa o personas que cuenten con todos los requisitos propuestos anteriormente en el presente proyecto de grado.</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just">
                        <a:lnSpc>
                          <a:spcPct val="200000"/>
                        </a:lnSpc>
                        <a:spcAft>
                          <a:spcPts val="0"/>
                        </a:spcAft>
                      </a:pPr>
                      <a:r>
                        <a:rPr lang="es-EC" sz="1100">
                          <a:effectLst/>
                        </a:rPr>
                        <a:t> </a:t>
                      </a:r>
                    </a:p>
                    <a:p>
                      <a:pPr algn="ctr">
                        <a:lnSpc>
                          <a:spcPct val="200000"/>
                        </a:lnSpc>
                        <a:spcAft>
                          <a:spcPts val="0"/>
                        </a:spcAft>
                      </a:pPr>
                      <a:r>
                        <a:rPr lang="es-EC" sz="1100">
                          <a:effectLst/>
                        </a:rPr>
                        <a:t>20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r>
              <a:tr h="600295">
                <a:tc>
                  <a:txBody>
                    <a:bodyPr/>
                    <a:lstStyle/>
                    <a:p>
                      <a:pPr algn="just">
                        <a:lnSpc>
                          <a:spcPct val="200000"/>
                        </a:lnSpc>
                        <a:spcAft>
                          <a:spcPts val="0"/>
                        </a:spcAft>
                      </a:pPr>
                      <a:r>
                        <a:rPr lang="es-EC" sz="1100">
                          <a:effectLst/>
                        </a:rPr>
                        <a:t>Empresas o personas cuyas ventas mensuales superen los $5.000.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10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nchor="ctr"/>
                </a:tc>
              </a:tr>
              <a:tr h="600295">
                <a:tc>
                  <a:txBody>
                    <a:bodyPr/>
                    <a:lstStyle/>
                    <a:p>
                      <a:pPr algn="just">
                        <a:lnSpc>
                          <a:spcPct val="200000"/>
                        </a:lnSpc>
                        <a:spcAft>
                          <a:spcPts val="0"/>
                        </a:spcAft>
                      </a:pPr>
                      <a:r>
                        <a:rPr lang="es-EC" sz="1100">
                          <a:effectLst/>
                        </a:rPr>
                        <a:t>Empresas o personas cuyos bienes que posean superen el valor de $15.000.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10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nchor="ctr"/>
                </a:tc>
              </a:tr>
              <a:tr h="704815">
                <a:tc>
                  <a:txBody>
                    <a:bodyPr/>
                    <a:lstStyle/>
                    <a:p>
                      <a:pPr algn="just">
                        <a:lnSpc>
                          <a:spcPct val="200000"/>
                        </a:lnSpc>
                        <a:spcAft>
                          <a:spcPts val="0"/>
                        </a:spcAft>
                      </a:pPr>
                      <a:r>
                        <a:rPr lang="es-EC" sz="1100">
                          <a:effectLst/>
                        </a:rPr>
                        <a:t>Los clientes que han cumplido con todos sus pagos en un plazo de tiempo menor a 30 días.</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 </a:t>
                      </a:r>
                    </a:p>
                    <a:p>
                      <a:pPr algn="ctr">
                        <a:lnSpc>
                          <a:spcPct val="200000"/>
                        </a:lnSpc>
                        <a:spcAft>
                          <a:spcPts val="0"/>
                        </a:spcAft>
                      </a:pPr>
                      <a:r>
                        <a:rPr lang="es-EC" sz="1100">
                          <a:effectLst/>
                        </a:rPr>
                        <a:t>20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r>
              <a:tr h="925254">
                <a:tc>
                  <a:txBody>
                    <a:bodyPr/>
                    <a:lstStyle/>
                    <a:p>
                      <a:pPr algn="just">
                        <a:lnSpc>
                          <a:spcPct val="200000"/>
                        </a:lnSpc>
                        <a:spcAft>
                          <a:spcPts val="0"/>
                        </a:spcAft>
                      </a:pPr>
                      <a:r>
                        <a:rPr lang="es-EC" sz="1100" dirty="0">
                          <a:effectLst/>
                        </a:rPr>
                        <a:t>Clientes que han realizado compras a crédito sin tener problemas de morosidad por </a:t>
                      </a:r>
                      <a:r>
                        <a:rPr lang="es-EC" sz="1100" dirty="0" smtClean="0">
                          <a:effectLst/>
                        </a:rPr>
                        <a:t>mas </a:t>
                      </a:r>
                      <a:r>
                        <a:rPr lang="es-EC" sz="1100" dirty="0">
                          <a:effectLst/>
                        </a:rPr>
                        <a:t>de 3 años.</a:t>
                      </a:r>
                      <a:endParaRPr lang="es-EC" sz="1100" dirty="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 </a:t>
                      </a:r>
                    </a:p>
                    <a:p>
                      <a:pPr algn="ctr">
                        <a:lnSpc>
                          <a:spcPct val="200000"/>
                        </a:lnSpc>
                        <a:spcAft>
                          <a:spcPts val="0"/>
                        </a:spcAft>
                      </a:pPr>
                      <a:r>
                        <a:rPr lang="es-EC" sz="1100">
                          <a:effectLst/>
                        </a:rPr>
                        <a:t>20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r>
              <a:tr h="600295">
                <a:tc>
                  <a:txBody>
                    <a:bodyPr/>
                    <a:lstStyle/>
                    <a:p>
                      <a:pPr algn="just">
                        <a:lnSpc>
                          <a:spcPct val="200000"/>
                        </a:lnSpc>
                        <a:spcAft>
                          <a:spcPts val="0"/>
                        </a:spcAft>
                      </a:pPr>
                      <a:r>
                        <a:rPr lang="es-EC" sz="1100">
                          <a:effectLst/>
                        </a:rPr>
                        <a:t>Empresas o personas que no tengan deudas con terceros mayores a $20.000.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20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nchor="ctr"/>
                </a:tc>
              </a:tr>
              <a:tr h="275336">
                <a:tc>
                  <a:txBody>
                    <a:bodyPr/>
                    <a:lstStyle/>
                    <a:p>
                      <a:pPr algn="r">
                        <a:lnSpc>
                          <a:spcPct val="200000"/>
                        </a:lnSpc>
                        <a:spcAft>
                          <a:spcPts val="0"/>
                        </a:spcAft>
                      </a:pPr>
                      <a:r>
                        <a:rPr lang="es-EC" sz="1100" dirty="0">
                          <a:effectLst/>
                        </a:rPr>
                        <a:t>Total</a:t>
                      </a:r>
                      <a:endParaRPr lang="es-EC" sz="1100" dirty="0">
                        <a:solidFill>
                          <a:schemeClr val="tx1"/>
                        </a:solidFill>
                        <a:effectLst/>
                        <a:latin typeface="Times New Roman" panose="02020603050405020304" pitchFamily="18" charset="0"/>
                        <a:ea typeface="Calibri" panose="020F0502020204030204" pitchFamily="34" charset="0"/>
                      </a:endParaRPr>
                    </a:p>
                  </a:txBody>
                  <a:tcPr marL="38304" marR="38304" marT="0" marB="0"/>
                </a:tc>
                <a:tc>
                  <a:txBody>
                    <a:bodyPr/>
                    <a:lstStyle/>
                    <a:p>
                      <a:pPr algn="ctr">
                        <a:lnSpc>
                          <a:spcPct val="200000"/>
                        </a:lnSpc>
                        <a:spcAft>
                          <a:spcPts val="0"/>
                        </a:spcAft>
                      </a:pPr>
                      <a:r>
                        <a:rPr lang="es-EC" sz="1100">
                          <a:effectLst/>
                        </a:rPr>
                        <a:t>100</a:t>
                      </a:r>
                      <a:endParaRPr lang="es-EC" sz="1100">
                        <a:solidFill>
                          <a:schemeClr val="tx1"/>
                        </a:solidFill>
                        <a:effectLst/>
                        <a:latin typeface="Times New Roman" panose="02020603050405020304" pitchFamily="18" charset="0"/>
                        <a:ea typeface="Calibri" panose="020F0502020204030204" pitchFamily="34" charset="0"/>
                      </a:endParaRPr>
                    </a:p>
                  </a:txBody>
                  <a:tcPr marL="38304" marR="38304" marT="0" marB="0" anchor="ctr"/>
                </a:tc>
              </a:tr>
              <a:tr h="324959">
                <a:tc gridSpan="2">
                  <a:txBody>
                    <a:bodyPr/>
                    <a:lstStyle/>
                    <a:p>
                      <a:pPr>
                        <a:spcAft>
                          <a:spcPts val="0"/>
                        </a:spcAft>
                      </a:pPr>
                      <a:r>
                        <a:rPr lang="es-EC" sz="1100" dirty="0">
                          <a:effectLst/>
                        </a:rPr>
                        <a:t>Elaboración: Milton Vinicio Villacis Cueva</a:t>
                      </a:r>
                    </a:p>
                    <a:p>
                      <a:pPr>
                        <a:spcAft>
                          <a:spcPts val="0"/>
                        </a:spcAft>
                      </a:pPr>
                      <a:r>
                        <a:rPr lang="es-EC" sz="1100" dirty="0">
                          <a:effectLst/>
                        </a:rPr>
                        <a:t> </a:t>
                      </a:r>
                      <a:endParaRPr lang="es-EC" sz="1100" dirty="0">
                        <a:solidFill>
                          <a:schemeClr val="tx1"/>
                        </a:solidFill>
                        <a:effectLst/>
                        <a:latin typeface="Times New Roman" panose="02020603050405020304" pitchFamily="18" charset="0"/>
                        <a:ea typeface="Calibri" panose="020F0502020204030204" pitchFamily="34" charset="0"/>
                      </a:endParaRPr>
                    </a:p>
                  </a:txBody>
                  <a:tcPr marL="38304" marR="38304" marT="0" marB="0"/>
                </a:tc>
                <a:tc hMerge="1">
                  <a:txBody>
                    <a:bodyPr/>
                    <a:lstStyle/>
                    <a:p>
                      <a:endParaRPr lang="es-EC"/>
                    </a:p>
                  </a:txBody>
                  <a:tcPr/>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823125881"/>
              </p:ext>
            </p:extLst>
          </p:nvPr>
        </p:nvGraphicFramePr>
        <p:xfrm>
          <a:off x="7140080" y="2641606"/>
          <a:ext cx="4267843" cy="3645045"/>
        </p:xfrm>
        <a:graphic>
          <a:graphicData uri="http://schemas.openxmlformats.org/drawingml/2006/table">
            <a:tbl>
              <a:tblPr firstRow="1" firstCol="1" bandRow="1">
                <a:tableStyleId>{10A1B5D5-9B99-4C35-A422-299274C87663}</a:tableStyleId>
              </a:tblPr>
              <a:tblGrid>
                <a:gridCol w="1418989"/>
                <a:gridCol w="2848854"/>
              </a:tblGrid>
              <a:tr h="834126">
                <a:tc>
                  <a:txBody>
                    <a:bodyPr/>
                    <a:lstStyle/>
                    <a:p>
                      <a:pPr algn="ctr">
                        <a:lnSpc>
                          <a:spcPct val="200000"/>
                        </a:lnSpc>
                        <a:spcAft>
                          <a:spcPts val="0"/>
                        </a:spcAft>
                      </a:pPr>
                      <a:r>
                        <a:rPr lang="es-EC" sz="1400">
                          <a:effectLst/>
                        </a:rPr>
                        <a:t>RIESGO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PUNTOS POR ESTÁNDAR</a:t>
                      </a:r>
                      <a:endParaRPr lang="es-EC" sz="1400">
                        <a:effectLst/>
                        <a:latin typeface="Times New Roman" panose="02020603050405020304" pitchFamily="18" charset="0"/>
                        <a:ea typeface="Calibri" panose="020F0502020204030204" pitchFamily="34" charset="0"/>
                      </a:endParaRPr>
                    </a:p>
                  </a:txBody>
                  <a:tcPr marL="68580" marR="68580" marT="0" marB="0"/>
                </a:tc>
              </a:tr>
              <a:tr h="382580">
                <a:tc>
                  <a:txBody>
                    <a:bodyPr/>
                    <a:lstStyle/>
                    <a:p>
                      <a:pPr algn="ctr">
                        <a:lnSpc>
                          <a:spcPct val="200000"/>
                        </a:lnSpc>
                        <a:spcAft>
                          <a:spcPts val="0"/>
                        </a:spcAft>
                      </a:pPr>
                      <a:r>
                        <a:rPr lang="es-EC" sz="1400">
                          <a:effectLst/>
                        </a:rPr>
                        <a:t>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De 91 a 100</a:t>
                      </a:r>
                      <a:endParaRPr lang="es-EC" sz="1400">
                        <a:effectLst/>
                        <a:latin typeface="Times New Roman" panose="02020603050405020304" pitchFamily="18" charset="0"/>
                        <a:ea typeface="Calibri" panose="020F0502020204030204" pitchFamily="34" charset="0"/>
                      </a:endParaRPr>
                    </a:p>
                  </a:txBody>
                  <a:tcPr marL="68580" marR="68580" marT="0" marB="0"/>
                </a:tc>
              </a:tr>
              <a:tr h="382580">
                <a:tc>
                  <a:txBody>
                    <a:bodyPr/>
                    <a:lstStyle/>
                    <a:p>
                      <a:pPr algn="ctr">
                        <a:lnSpc>
                          <a:spcPct val="200000"/>
                        </a:lnSpc>
                        <a:spcAft>
                          <a:spcPts val="0"/>
                        </a:spcAft>
                      </a:pPr>
                      <a:r>
                        <a:rPr lang="es-EC" sz="1400">
                          <a:effectLst/>
                        </a:rPr>
                        <a:t>B</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De 81 a 90</a:t>
                      </a:r>
                      <a:endParaRPr lang="es-EC" sz="1400">
                        <a:effectLst/>
                        <a:latin typeface="Times New Roman" panose="02020603050405020304" pitchFamily="18" charset="0"/>
                        <a:ea typeface="Calibri" panose="020F0502020204030204" pitchFamily="34" charset="0"/>
                      </a:endParaRPr>
                    </a:p>
                  </a:txBody>
                  <a:tcPr marL="68580" marR="68580" marT="0" marB="0"/>
                </a:tc>
              </a:tr>
              <a:tr h="382580">
                <a:tc>
                  <a:txBody>
                    <a:bodyPr/>
                    <a:lstStyle/>
                    <a:p>
                      <a:pPr algn="ctr">
                        <a:lnSpc>
                          <a:spcPct val="200000"/>
                        </a:lnSpc>
                        <a:spcAft>
                          <a:spcPts val="0"/>
                        </a:spcAft>
                      </a:pPr>
                      <a:r>
                        <a:rPr lang="es-EC" sz="1400">
                          <a:effectLst/>
                        </a:rPr>
                        <a:t>C</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De 71 a 80</a:t>
                      </a:r>
                      <a:endParaRPr lang="es-EC" sz="1400">
                        <a:effectLst/>
                        <a:latin typeface="Times New Roman" panose="02020603050405020304" pitchFamily="18" charset="0"/>
                        <a:ea typeface="Calibri" panose="020F0502020204030204" pitchFamily="34" charset="0"/>
                      </a:endParaRPr>
                    </a:p>
                  </a:txBody>
                  <a:tcPr marL="68580" marR="68580" marT="0" marB="0"/>
                </a:tc>
              </a:tr>
              <a:tr h="382580">
                <a:tc>
                  <a:txBody>
                    <a:bodyPr/>
                    <a:lstStyle/>
                    <a:p>
                      <a:pPr algn="ctr">
                        <a:lnSpc>
                          <a:spcPct val="200000"/>
                        </a:lnSpc>
                        <a:spcAft>
                          <a:spcPts val="0"/>
                        </a:spcAft>
                      </a:pPr>
                      <a:r>
                        <a:rPr lang="es-EC" sz="1400">
                          <a:effectLst/>
                        </a:rPr>
                        <a:t>D</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De 51 a 70</a:t>
                      </a:r>
                      <a:endParaRPr lang="es-EC" sz="1400">
                        <a:effectLst/>
                        <a:latin typeface="Times New Roman" panose="02020603050405020304" pitchFamily="18" charset="0"/>
                        <a:ea typeface="Calibri" panose="020F0502020204030204" pitchFamily="34" charset="0"/>
                      </a:endParaRPr>
                    </a:p>
                  </a:txBody>
                  <a:tcPr marL="68580" marR="68580" marT="0" marB="0"/>
                </a:tc>
              </a:tr>
              <a:tr h="382580">
                <a:tc>
                  <a:txBody>
                    <a:bodyPr/>
                    <a:lstStyle/>
                    <a:p>
                      <a:pPr algn="ctr">
                        <a:lnSpc>
                          <a:spcPct val="200000"/>
                        </a:lnSpc>
                        <a:spcAft>
                          <a:spcPts val="0"/>
                        </a:spcAft>
                      </a:pPr>
                      <a:r>
                        <a:rPr lang="es-EC" sz="1400">
                          <a:effectLst/>
                        </a:rPr>
                        <a:t>E</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Menos de 50</a:t>
                      </a:r>
                      <a:endParaRPr lang="es-EC" sz="1400">
                        <a:effectLst/>
                        <a:latin typeface="Times New Roman" panose="02020603050405020304" pitchFamily="18" charset="0"/>
                        <a:ea typeface="Calibri" panose="020F0502020204030204" pitchFamily="34" charset="0"/>
                      </a:endParaRPr>
                    </a:p>
                  </a:txBody>
                  <a:tcPr marL="68580" marR="68580" marT="0" marB="0"/>
                </a:tc>
              </a:tr>
              <a:tr h="677319">
                <a:tc gridSpan="2">
                  <a:txBody>
                    <a:bodyPr/>
                    <a:lstStyle/>
                    <a:p>
                      <a:pPr>
                        <a:spcAft>
                          <a:spcPts val="0"/>
                        </a:spcAft>
                      </a:pPr>
                      <a:r>
                        <a:rPr lang="es-EC" sz="1400" dirty="0">
                          <a:effectLst/>
                        </a:rPr>
                        <a:t>Elaboración: Milton Vinicio Villacís Cueva</a:t>
                      </a:r>
                    </a:p>
                    <a:p>
                      <a:pPr>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hMerge="1">
                  <a:txBody>
                    <a:bodyPr/>
                    <a:lstStyle/>
                    <a:p>
                      <a:endParaRPr lang="es-EC"/>
                    </a:p>
                  </a:txBody>
                  <a:tcPr/>
                </a:tc>
              </a:tr>
            </a:tbl>
          </a:graphicData>
        </a:graphic>
      </p:graphicFrame>
      <p:sp>
        <p:nvSpPr>
          <p:cNvPr id="6" name="CuadroTexto 5"/>
          <p:cNvSpPr txBox="1"/>
          <p:nvPr/>
        </p:nvSpPr>
        <p:spPr>
          <a:xfrm>
            <a:off x="7740203" y="2021984"/>
            <a:ext cx="3400023" cy="369332"/>
          </a:xfrm>
          <a:prstGeom prst="rect">
            <a:avLst/>
          </a:prstGeom>
          <a:noFill/>
        </p:spPr>
        <p:txBody>
          <a:bodyPr wrap="square" rtlCol="0">
            <a:spAutoFit/>
          </a:bodyPr>
          <a:lstStyle/>
          <a:p>
            <a:pPr algn="ctr"/>
            <a:r>
              <a:rPr lang="es-EC" dirty="0" smtClean="0"/>
              <a:t>Score Crediticio</a:t>
            </a:r>
            <a:endParaRPr lang="es-EC" dirty="0"/>
          </a:p>
        </p:txBody>
      </p:sp>
    </p:spTree>
    <p:extLst>
      <p:ext uri="{BB962C8B-B14F-4D97-AF65-F5344CB8AC3E}">
        <p14:creationId xmlns:p14="http://schemas.microsoft.com/office/powerpoint/2010/main" val="1130941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09156" y="300504"/>
            <a:ext cx="8596668" cy="742685"/>
          </a:xfrm>
        </p:spPr>
        <p:txBody>
          <a:bodyPr>
            <a:noAutofit/>
          </a:bodyPr>
          <a:lstStyle/>
          <a:p>
            <a:pPr lvl="0" algn="ctr"/>
            <a:r>
              <a:rPr lang="es-EC" sz="2800" b="1" dirty="0" smtClean="0">
                <a:solidFill>
                  <a:schemeClr val="tx1"/>
                </a:solidFill>
              </a:rPr>
              <a:t>3. Sistema </a:t>
            </a:r>
            <a:r>
              <a:rPr lang="es-EC" sz="2800" b="1" dirty="0">
                <a:solidFill>
                  <a:schemeClr val="tx1"/>
                </a:solidFill>
              </a:rPr>
              <a:t>de administración de clientes</a:t>
            </a:r>
            <a:r>
              <a:rPr lang="es-EC" sz="2800" dirty="0">
                <a:solidFill>
                  <a:schemeClr val="tx1"/>
                </a:solidFill>
              </a:rPr>
              <a:t/>
            </a:r>
            <a:br>
              <a:rPr lang="es-EC" sz="2800" dirty="0">
                <a:solidFill>
                  <a:schemeClr val="tx1"/>
                </a:solidFill>
              </a:rPr>
            </a:br>
            <a:endParaRPr lang="es-EC" sz="2800" dirty="0">
              <a:solidFill>
                <a:schemeClr val="tx1"/>
              </a:solidFill>
            </a:endParaRPr>
          </a:p>
        </p:txBody>
      </p:sp>
      <p:sp>
        <p:nvSpPr>
          <p:cNvPr id="3" name="Marcador de contenido 2"/>
          <p:cNvSpPr>
            <a:spLocks noGrp="1"/>
          </p:cNvSpPr>
          <p:nvPr>
            <p:ph idx="1"/>
          </p:nvPr>
        </p:nvSpPr>
        <p:spPr>
          <a:xfrm>
            <a:off x="677334" y="2160589"/>
            <a:ext cx="4087849" cy="3737935"/>
          </a:xfrm>
        </p:spPr>
        <p:txBody>
          <a:bodyPr>
            <a:noAutofit/>
          </a:bodyPr>
          <a:lstStyle/>
          <a:p>
            <a:pPr lvl="0"/>
            <a:r>
              <a:rPr lang="es-EC" sz="1600" dirty="0"/>
              <a:t>RUC</a:t>
            </a:r>
          </a:p>
          <a:p>
            <a:pPr lvl="0"/>
            <a:r>
              <a:rPr lang="es-EC" sz="1600" dirty="0"/>
              <a:t>Cedula</a:t>
            </a:r>
          </a:p>
          <a:p>
            <a:pPr lvl="0"/>
            <a:r>
              <a:rPr lang="es-EC" sz="1600" dirty="0"/>
              <a:t>Papeleta de votación</a:t>
            </a:r>
          </a:p>
          <a:p>
            <a:pPr lvl="0"/>
            <a:r>
              <a:rPr lang="es-EC" sz="1600" dirty="0"/>
              <a:t>Declaración del IVA</a:t>
            </a:r>
          </a:p>
          <a:p>
            <a:pPr lvl="0"/>
            <a:r>
              <a:rPr lang="es-EC" sz="1600" dirty="0"/>
              <a:t>Declaración de Impuesto a la Renta</a:t>
            </a:r>
          </a:p>
          <a:p>
            <a:pPr lvl="0"/>
            <a:r>
              <a:rPr lang="es-EC" sz="1600" dirty="0"/>
              <a:t>Planilla de servicios básicos</a:t>
            </a:r>
          </a:p>
          <a:p>
            <a:pPr lvl="0"/>
            <a:r>
              <a:rPr lang="es-EC" sz="1600" dirty="0"/>
              <a:t>Certificado Bancario</a:t>
            </a:r>
          </a:p>
          <a:p>
            <a:pPr lvl="0"/>
            <a:r>
              <a:rPr lang="es-EC" sz="1600" dirty="0"/>
              <a:t>Predio de propiedades del presente año </a:t>
            </a:r>
          </a:p>
          <a:p>
            <a:pPr lvl="0"/>
            <a:r>
              <a:rPr lang="es-EC" sz="1600" dirty="0"/>
              <a:t>Matrículas de vehículos</a:t>
            </a:r>
          </a:p>
          <a:p>
            <a:endParaRPr lang="es-EC" sz="1600" dirty="0"/>
          </a:p>
        </p:txBody>
      </p:sp>
      <p:sp>
        <p:nvSpPr>
          <p:cNvPr id="4" name="CuadroTexto 3"/>
          <p:cNvSpPr txBox="1"/>
          <p:nvPr/>
        </p:nvSpPr>
        <p:spPr>
          <a:xfrm>
            <a:off x="677334" y="1429555"/>
            <a:ext cx="3039415" cy="400110"/>
          </a:xfrm>
          <a:prstGeom prst="rect">
            <a:avLst/>
          </a:prstGeom>
          <a:noFill/>
        </p:spPr>
        <p:txBody>
          <a:bodyPr wrap="square" rtlCol="0">
            <a:spAutoFit/>
          </a:bodyPr>
          <a:lstStyle/>
          <a:p>
            <a:r>
              <a:rPr lang="es-EC" sz="2000" dirty="0" smtClean="0"/>
              <a:t>Información Actualizada</a:t>
            </a:r>
            <a:endParaRPr lang="es-EC" sz="2000" dirty="0"/>
          </a:p>
        </p:txBody>
      </p:sp>
      <p:graphicFrame>
        <p:nvGraphicFramePr>
          <p:cNvPr id="5" name="Gráfico 4"/>
          <p:cNvGraphicFramePr/>
          <p:nvPr>
            <p:extLst>
              <p:ext uri="{D42A27DB-BD31-4B8C-83A1-F6EECF244321}">
                <p14:modId xmlns:p14="http://schemas.microsoft.com/office/powerpoint/2010/main" val="1265287116"/>
              </p:ext>
            </p:extLst>
          </p:nvPr>
        </p:nvGraphicFramePr>
        <p:xfrm>
          <a:off x="5074275" y="1313646"/>
          <a:ext cx="6362164" cy="43539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8819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540219" y="223234"/>
            <a:ext cx="8596668" cy="639651"/>
          </a:xfrm>
        </p:spPr>
        <p:txBody>
          <a:bodyPr>
            <a:normAutofit/>
          </a:bodyPr>
          <a:lstStyle/>
          <a:p>
            <a:r>
              <a:rPr lang="es-EC" sz="2800" dirty="0">
                <a:solidFill>
                  <a:schemeClr val="tx1"/>
                </a:solidFill>
              </a:rPr>
              <a:t>Categorización de los clientes por su morosidad</a:t>
            </a:r>
          </a:p>
        </p:txBody>
      </p:sp>
      <p:graphicFrame>
        <p:nvGraphicFramePr>
          <p:cNvPr id="4" name="Tabla 3"/>
          <p:cNvGraphicFramePr>
            <a:graphicFrameLocks noGrp="1"/>
          </p:cNvGraphicFramePr>
          <p:nvPr>
            <p:extLst>
              <p:ext uri="{D42A27DB-BD31-4B8C-83A1-F6EECF244321}">
                <p14:modId xmlns:p14="http://schemas.microsoft.com/office/powerpoint/2010/main" val="1007398547"/>
              </p:ext>
            </p:extLst>
          </p:nvPr>
        </p:nvGraphicFramePr>
        <p:xfrm>
          <a:off x="1133342" y="1244000"/>
          <a:ext cx="8822028" cy="4982513"/>
        </p:xfrm>
        <a:graphic>
          <a:graphicData uri="http://schemas.openxmlformats.org/drawingml/2006/table">
            <a:tbl>
              <a:tblPr firstRow="1" firstCol="1" bandRow="1">
                <a:tableStyleId>{5DA37D80-6434-44D0-A028-1B22A696006F}</a:tableStyleId>
              </a:tblPr>
              <a:tblGrid>
                <a:gridCol w="2249383"/>
                <a:gridCol w="2246269"/>
                <a:gridCol w="2178764"/>
                <a:gridCol w="2147612"/>
              </a:tblGrid>
              <a:tr h="371384">
                <a:tc>
                  <a:txBody>
                    <a:bodyPr/>
                    <a:lstStyle/>
                    <a:p>
                      <a:pPr indent="449580">
                        <a:lnSpc>
                          <a:spcPct val="200000"/>
                        </a:lnSpc>
                        <a:spcAft>
                          <a:spcPts val="1000"/>
                        </a:spcAft>
                      </a:pPr>
                      <a:r>
                        <a:rPr lang="es-EC" sz="1400" b="0" dirty="0">
                          <a:effectLst/>
                        </a:rPr>
                        <a:t>Mora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b="0" dirty="0">
                          <a:effectLst/>
                        </a:rPr>
                        <a:t>1 – 90 días</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b="0" dirty="0">
                          <a:effectLst/>
                        </a:rPr>
                        <a:t>91 - </a:t>
                      </a:r>
                      <a:r>
                        <a:rPr lang="es-EC" sz="1400" b="0" dirty="0" smtClean="0">
                          <a:effectLst/>
                        </a:rPr>
                        <a:t>360 </a:t>
                      </a:r>
                      <a:r>
                        <a:rPr lang="es-EC" sz="1400" b="0" dirty="0">
                          <a:effectLst/>
                        </a:rPr>
                        <a:t>días</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b="0" dirty="0">
                          <a:effectLst/>
                        </a:rPr>
                        <a:t>Más de </a:t>
                      </a:r>
                      <a:r>
                        <a:rPr lang="es-EC" sz="1400" b="0" dirty="0" smtClean="0">
                          <a:effectLst/>
                        </a:rPr>
                        <a:t>360 </a:t>
                      </a:r>
                      <a:r>
                        <a:rPr lang="es-EC" sz="1400" b="0" dirty="0">
                          <a:effectLst/>
                        </a:rPr>
                        <a:t>días</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r>
              <a:tr h="649723">
                <a:tc>
                  <a:txBody>
                    <a:bodyPr/>
                    <a:lstStyle/>
                    <a:p>
                      <a:pPr>
                        <a:lnSpc>
                          <a:spcPct val="200000"/>
                        </a:lnSpc>
                        <a:spcAft>
                          <a:spcPts val="1000"/>
                        </a:spcAft>
                      </a:pPr>
                      <a:r>
                        <a:rPr lang="es-EC" sz="1400" b="0">
                          <a:effectLst/>
                        </a:rPr>
                        <a:t>Recuperación esperada </a:t>
                      </a:r>
                      <a:endParaRPr lang="es-EC" sz="1400" b="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a:effectLst/>
                        </a:rPr>
                        <a:t>80% - 90%</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dirty="0">
                          <a:effectLst/>
                        </a:rPr>
                        <a:t>15% - 30%</a:t>
                      </a:r>
                      <a:endParaRPr lang="es-EC" sz="140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ctr">
                        <a:lnSpc>
                          <a:spcPct val="200000"/>
                        </a:lnSpc>
                        <a:spcAft>
                          <a:spcPts val="1000"/>
                        </a:spcAft>
                      </a:pPr>
                      <a:r>
                        <a:rPr lang="es-EC" sz="1400">
                          <a:effectLst/>
                        </a:rPr>
                        <a:t>5% - 25%</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r>
              <a:tr h="1949168">
                <a:tc>
                  <a:txBody>
                    <a:bodyPr/>
                    <a:lstStyle/>
                    <a:p>
                      <a:pPr>
                        <a:lnSpc>
                          <a:spcPct val="200000"/>
                        </a:lnSpc>
                        <a:spcAft>
                          <a:spcPts val="1000"/>
                        </a:spcAft>
                      </a:pPr>
                      <a:r>
                        <a:rPr lang="es-EC" sz="1400" b="0" dirty="0">
                          <a:effectLst/>
                        </a:rPr>
                        <a:t> </a:t>
                      </a:r>
                    </a:p>
                    <a:p>
                      <a:pPr>
                        <a:lnSpc>
                          <a:spcPct val="200000"/>
                        </a:lnSpc>
                        <a:spcAft>
                          <a:spcPts val="1000"/>
                        </a:spcAft>
                      </a:pPr>
                      <a:r>
                        <a:rPr lang="es-EC" sz="1400" b="0" dirty="0">
                          <a:effectLst/>
                        </a:rPr>
                        <a:t>Caracterización de Clientes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0"/>
                        </a:spcAft>
                      </a:pPr>
                      <a:r>
                        <a:rPr lang="es-EC" sz="1400">
                          <a:effectLst/>
                        </a:rPr>
                        <a:t>Alta intención de pago.</a:t>
                      </a:r>
                    </a:p>
                    <a:p>
                      <a:pPr algn="just">
                        <a:lnSpc>
                          <a:spcPct val="200000"/>
                        </a:lnSpc>
                        <a:spcAft>
                          <a:spcPts val="1000"/>
                        </a:spcAft>
                      </a:pPr>
                      <a:r>
                        <a:rPr lang="es-EC" sz="1400">
                          <a:effectLst/>
                        </a:rPr>
                        <a:t>Dificultad con fechas de corte o desorganización.</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1000"/>
                        </a:spcAft>
                      </a:pPr>
                      <a:r>
                        <a:rPr lang="es-EC" sz="1400" dirty="0">
                          <a:effectLst/>
                        </a:rPr>
                        <a:t>Clientes con dificultad por alguna calamidad pero con posibilidad de solución</a:t>
                      </a:r>
                      <a:endParaRPr lang="es-EC" sz="140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1000"/>
                        </a:spcAft>
                      </a:pPr>
                      <a:r>
                        <a:rPr lang="es-EC" sz="1400">
                          <a:effectLst/>
                        </a:rPr>
                        <a:t>La mayoría de los casos ya no tienen solución</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r>
              <a:tr h="1299446">
                <a:tc>
                  <a:txBody>
                    <a:bodyPr/>
                    <a:lstStyle/>
                    <a:p>
                      <a:pPr>
                        <a:lnSpc>
                          <a:spcPct val="200000"/>
                        </a:lnSpc>
                        <a:spcAft>
                          <a:spcPts val="1000"/>
                        </a:spcAft>
                      </a:pPr>
                      <a:r>
                        <a:rPr lang="es-EC" sz="1400" b="0" dirty="0">
                          <a:effectLst/>
                        </a:rPr>
                        <a:t>Importancia Comercial</a:t>
                      </a:r>
                      <a:endParaRPr lang="es-EC" sz="1400" b="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1000"/>
                        </a:spcAft>
                      </a:pPr>
                      <a:r>
                        <a:rPr lang="es-EC" sz="1400">
                          <a:effectLst/>
                        </a:rPr>
                        <a:t>La mayoría de clientes son valiosos</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1000"/>
                        </a:spcAft>
                      </a:pPr>
                      <a:r>
                        <a:rPr lang="es-EC" sz="1400">
                          <a:effectLst/>
                        </a:rPr>
                        <a:t>Aún hay clientes valiosos</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c>
                  <a:txBody>
                    <a:bodyPr/>
                    <a:lstStyle/>
                    <a:p>
                      <a:pPr algn="just">
                        <a:lnSpc>
                          <a:spcPct val="200000"/>
                        </a:lnSpc>
                        <a:spcAft>
                          <a:spcPts val="1000"/>
                        </a:spcAft>
                      </a:pPr>
                      <a:r>
                        <a:rPr lang="es-EC" sz="1400">
                          <a:effectLst/>
                        </a:rPr>
                        <a:t>Clientes no son valiosos (no se le debe destinar costos)</a:t>
                      </a:r>
                      <a:endParaRPr lang="es-EC" sz="1400">
                        <a:solidFill>
                          <a:schemeClr val="tx1"/>
                        </a:solidFill>
                        <a:effectLst/>
                        <a:latin typeface="Times New Roman" panose="02020603050405020304" pitchFamily="18" charset="0"/>
                        <a:ea typeface="Calibri" panose="020F0502020204030204" pitchFamily="34" charset="0"/>
                      </a:endParaRPr>
                    </a:p>
                  </a:txBody>
                  <a:tcPr marL="50191" marR="50191" marT="0" marB="0"/>
                </a:tc>
              </a:tr>
              <a:tr h="657456">
                <a:tc gridSpan="4">
                  <a:txBody>
                    <a:bodyPr/>
                    <a:lstStyle/>
                    <a:p>
                      <a:pPr>
                        <a:spcAft>
                          <a:spcPts val="0"/>
                        </a:spcAft>
                      </a:pPr>
                      <a:r>
                        <a:rPr lang="es-EC" sz="1400" dirty="0">
                          <a:effectLst/>
                        </a:rPr>
                        <a:t>Fuente: Departamento de Crédito y Cobranza, Chaide y Chaide 2015</a:t>
                      </a:r>
                    </a:p>
                    <a:p>
                      <a:pPr>
                        <a:spcAft>
                          <a:spcPts val="0"/>
                        </a:spcAft>
                      </a:pPr>
                      <a:r>
                        <a:rPr lang="es-EC" sz="1400" dirty="0">
                          <a:effectLst/>
                        </a:rPr>
                        <a:t>Elaboración: Milton Vinicio Villacís Cueva</a:t>
                      </a:r>
                    </a:p>
                    <a:p>
                      <a:pPr>
                        <a:spcAft>
                          <a:spcPts val="0"/>
                        </a:spcAft>
                      </a:pPr>
                      <a:r>
                        <a:rPr lang="es-EC" sz="1400" dirty="0">
                          <a:effectLst/>
                        </a:rPr>
                        <a:t> </a:t>
                      </a:r>
                      <a:endParaRPr lang="es-EC" sz="1400" dirty="0">
                        <a:solidFill>
                          <a:schemeClr val="tx1"/>
                        </a:solidFill>
                        <a:effectLst/>
                        <a:latin typeface="Times New Roman" panose="02020603050405020304" pitchFamily="18" charset="0"/>
                        <a:ea typeface="Calibri" panose="020F0502020204030204" pitchFamily="34" charset="0"/>
                      </a:endParaRPr>
                    </a:p>
                  </a:txBody>
                  <a:tcPr marL="50191" marR="50191" marT="0" marB="0"/>
                </a:tc>
                <a:tc hMerge="1">
                  <a:txBody>
                    <a:bodyPr/>
                    <a:lstStyle/>
                    <a:p>
                      <a:endParaRPr lang="es-EC"/>
                    </a:p>
                  </a:txBody>
                  <a:tcPr/>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22155382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61870"/>
            <a:ext cx="10630317" cy="961623"/>
          </a:xfrm>
        </p:spPr>
        <p:txBody>
          <a:bodyPr>
            <a:normAutofit/>
          </a:bodyPr>
          <a:lstStyle/>
          <a:p>
            <a:pPr lvl="0" algn="ctr"/>
            <a:r>
              <a:rPr lang="es-EC" sz="2800" b="1" dirty="0" smtClean="0">
                <a:solidFill>
                  <a:schemeClr val="tx1"/>
                </a:solidFill>
              </a:rPr>
              <a:t>4. Acción </a:t>
            </a:r>
            <a:r>
              <a:rPr lang="es-EC" sz="2800" b="1" dirty="0">
                <a:solidFill>
                  <a:schemeClr val="tx1"/>
                </a:solidFill>
              </a:rPr>
              <a:t>preventiva</a:t>
            </a:r>
            <a:r>
              <a:rPr lang="es-EC" sz="2800" dirty="0">
                <a:solidFill>
                  <a:schemeClr val="tx1"/>
                </a:solidFill>
              </a:rPr>
              <a:t/>
            </a:r>
            <a:br>
              <a:rPr lang="es-EC" sz="2800" dirty="0">
                <a:solidFill>
                  <a:schemeClr val="tx1"/>
                </a:solidFill>
              </a:rPr>
            </a:br>
            <a:endParaRPr lang="es-EC" sz="2800"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764182960"/>
              </p:ext>
            </p:extLst>
          </p:nvPr>
        </p:nvGraphicFramePr>
        <p:xfrm>
          <a:off x="677863" y="1582670"/>
          <a:ext cx="10011602" cy="4459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0743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609600"/>
            <a:ext cx="9857584" cy="678287"/>
          </a:xfrm>
        </p:spPr>
        <p:txBody>
          <a:bodyPr>
            <a:normAutofit/>
          </a:bodyPr>
          <a:lstStyle/>
          <a:p>
            <a:pPr lvl="0" algn="ctr"/>
            <a:r>
              <a:rPr lang="es-EC" sz="2800" b="1" dirty="0" smtClean="0">
                <a:solidFill>
                  <a:schemeClr val="tx1"/>
                </a:solidFill>
              </a:rPr>
              <a:t>5. Acciones </a:t>
            </a:r>
            <a:r>
              <a:rPr lang="es-EC" sz="2800" b="1" dirty="0">
                <a:solidFill>
                  <a:schemeClr val="tx1"/>
                </a:solidFill>
              </a:rPr>
              <a:t>judiciales y </a:t>
            </a:r>
            <a:r>
              <a:rPr lang="es-EC" sz="2800" b="1" dirty="0" smtClean="0">
                <a:solidFill>
                  <a:schemeClr val="tx1"/>
                </a:solidFill>
              </a:rPr>
              <a:t>extrajudiciales</a:t>
            </a:r>
            <a:endParaRPr lang="es-EC" sz="2800"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38707049"/>
              </p:ext>
            </p:extLst>
          </p:nvPr>
        </p:nvGraphicFramePr>
        <p:xfrm>
          <a:off x="1450596" y="1571224"/>
          <a:ext cx="8375986" cy="4906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4365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9844705" cy="716924"/>
          </a:xfrm>
        </p:spPr>
        <p:txBody>
          <a:bodyPr>
            <a:noAutofit/>
          </a:bodyPr>
          <a:lstStyle/>
          <a:p>
            <a:pPr lvl="0" algn="ctr"/>
            <a:r>
              <a:rPr lang="es-EC" sz="2800" b="1" dirty="0" smtClean="0">
                <a:solidFill>
                  <a:schemeClr val="tx1"/>
                </a:solidFill>
              </a:rPr>
              <a:t>6. Venta </a:t>
            </a:r>
            <a:r>
              <a:rPr lang="es-EC" sz="2800" b="1" dirty="0">
                <a:solidFill>
                  <a:schemeClr val="tx1"/>
                </a:solidFill>
              </a:rPr>
              <a:t>de cartera</a:t>
            </a:r>
            <a:r>
              <a:rPr lang="es-EC" sz="2800" dirty="0">
                <a:solidFill>
                  <a:schemeClr val="tx1"/>
                </a:solidFill>
              </a:rPr>
              <a:t/>
            </a:r>
            <a:br>
              <a:rPr lang="es-EC" sz="2800" dirty="0">
                <a:solidFill>
                  <a:schemeClr val="tx1"/>
                </a:solidFill>
              </a:rPr>
            </a:br>
            <a:endParaRPr lang="es-EC" sz="2800"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468133453"/>
              </p:ext>
            </p:extLst>
          </p:nvPr>
        </p:nvGraphicFramePr>
        <p:xfrm>
          <a:off x="677862" y="1635618"/>
          <a:ext cx="9857055" cy="4406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93177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6806" y="1261092"/>
            <a:ext cx="9535612" cy="549498"/>
          </a:xfrm>
        </p:spPr>
        <p:txBody>
          <a:bodyPr>
            <a:normAutofit fontScale="90000"/>
          </a:bodyPr>
          <a:lstStyle/>
          <a:p>
            <a:pPr marL="342900" lvl="0" indent="-342900">
              <a:buFont typeface="Arial" panose="020B0604020202020204" pitchFamily="34" charset="0"/>
              <a:buChar char="•"/>
            </a:pPr>
            <a:r>
              <a:rPr lang="es-EC" sz="2400" b="1" dirty="0">
                <a:solidFill>
                  <a:schemeClr val="tx1"/>
                </a:solidFill>
              </a:rPr>
              <a:t>Políticas de crédito y cobranza</a:t>
            </a:r>
            <a:r>
              <a:rPr lang="es-EC" sz="2400" dirty="0">
                <a:solidFill>
                  <a:schemeClr val="tx1"/>
                </a:solidFill>
              </a:rPr>
              <a:t/>
            </a:r>
            <a:br>
              <a:rPr lang="es-EC" sz="2400" dirty="0">
                <a:solidFill>
                  <a:schemeClr val="tx1"/>
                </a:solidFill>
              </a:rPr>
            </a:br>
            <a:endParaRPr lang="es-EC" sz="2400" dirty="0">
              <a:solidFill>
                <a:schemeClr val="tx1"/>
              </a:solidFill>
            </a:endParaRPr>
          </a:p>
        </p:txBody>
      </p:sp>
      <p:sp>
        <p:nvSpPr>
          <p:cNvPr id="3" name="Marcador de contenido 2"/>
          <p:cNvSpPr>
            <a:spLocks noGrp="1"/>
          </p:cNvSpPr>
          <p:nvPr>
            <p:ph idx="1"/>
          </p:nvPr>
        </p:nvSpPr>
        <p:spPr>
          <a:xfrm>
            <a:off x="1146806" y="344668"/>
            <a:ext cx="9535612" cy="737227"/>
          </a:xfrm>
        </p:spPr>
        <p:txBody>
          <a:bodyPr/>
          <a:lstStyle/>
          <a:p>
            <a:pPr marL="0" indent="0" algn="just">
              <a:buNone/>
            </a:pPr>
            <a:r>
              <a:rPr lang="es-EC" dirty="0"/>
              <a:t>Lo que se quiere demostrar con las siguientes </a:t>
            </a:r>
            <a:r>
              <a:rPr lang="es-EC" dirty="0" smtClean="0"/>
              <a:t>acciones es </a:t>
            </a:r>
            <a:r>
              <a:rPr lang="es-EC" dirty="0"/>
              <a:t>reducir el plazo promedio de cobro de 69 días (actual) a 45 días.</a:t>
            </a:r>
          </a:p>
        </p:txBody>
      </p:sp>
      <p:graphicFrame>
        <p:nvGraphicFramePr>
          <p:cNvPr id="4" name="Tabla 3"/>
          <p:cNvGraphicFramePr>
            <a:graphicFrameLocks noGrp="1"/>
          </p:cNvGraphicFramePr>
          <p:nvPr>
            <p:extLst>
              <p:ext uri="{D42A27DB-BD31-4B8C-83A1-F6EECF244321}">
                <p14:modId xmlns:p14="http://schemas.microsoft.com/office/powerpoint/2010/main" val="1971534708"/>
              </p:ext>
            </p:extLst>
          </p:nvPr>
        </p:nvGraphicFramePr>
        <p:xfrm>
          <a:off x="1906382" y="2903702"/>
          <a:ext cx="7611108" cy="3844212"/>
        </p:xfrm>
        <a:graphic>
          <a:graphicData uri="http://schemas.openxmlformats.org/drawingml/2006/table">
            <a:tbl>
              <a:tblPr firstRow="1" firstCol="1" bandRow="1">
                <a:tableStyleId>{5C22544A-7EE6-4342-B048-85BDC9FD1C3A}</a:tableStyleId>
              </a:tblPr>
              <a:tblGrid>
                <a:gridCol w="516038"/>
                <a:gridCol w="2473679"/>
                <a:gridCol w="1659220"/>
                <a:gridCol w="1575662"/>
                <a:gridCol w="1386509"/>
              </a:tblGrid>
              <a:tr h="712444">
                <a:tc>
                  <a:txBody>
                    <a:bodyPr/>
                    <a:lstStyle/>
                    <a:p>
                      <a:pPr algn="ctr">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presente</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propuesto</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Diferencia  </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r h="712444">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totales</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$25.113.569,00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$25.866.976,07</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32676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Días del año comercial</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32676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diarias</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$69.759,91</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$71.852,71</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12444">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Plazo promedio de cobro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69</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62</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12444">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Cuentas por cobrar</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$4.813.434,06</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$4.454.868,10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$358.565,96</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5" name="Flecha arriba 4"/>
          <p:cNvSpPr/>
          <p:nvPr/>
        </p:nvSpPr>
        <p:spPr>
          <a:xfrm>
            <a:off x="1674254" y="1957588"/>
            <a:ext cx="1056068" cy="785612"/>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dirty="0" smtClean="0"/>
              <a:t>3%</a:t>
            </a:r>
            <a:endParaRPr lang="es-EC" dirty="0"/>
          </a:p>
        </p:txBody>
      </p:sp>
      <p:sp>
        <p:nvSpPr>
          <p:cNvPr id="7" name="Flecha abajo 6"/>
          <p:cNvSpPr/>
          <p:nvPr/>
        </p:nvSpPr>
        <p:spPr>
          <a:xfrm>
            <a:off x="5914612" y="1964027"/>
            <a:ext cx="850006" cy="7856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7</a:t>
            </a:r>
            <a:endParaRPr lang="es-EC" dirty="0"/>
          </a:p>
        </p:txBody>
      </p:sp>
      <p:sp>
        <p:nvSpPr>
          <p:cNvPr id="8" name="CuadroTexto 7"/>
          <p:cNvSpPr txBox="1"/>
          <p:nvPr/>
        </p:nvSpPr>
        <p:spPr>
          <a:xfrm>
            <a:off x="2884870" y="2322420"/>
            <a:ext cx="186743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C" dirty="0" smtClean="0"/>
              <a:t>Ventas a crédito</a:t>
            </a:r>
            <a:endParaRPr lang="es-EC" dirty="0"/>
          </a:p>
        </p:txBody>
      </p:sp>
      <p:sp>
        <p:nvSpPr>
          <p:cNvPr id="9" name="CuadroTexto 8"/>
          <p:cNvSpPr txBox="1"/>
          <p:nvPr/>
        </p:nvSpPr>
        <p:spPr>
          <a:xfrm>
            <a:off x="7031843" y="2322420"/>
            <a:ext cx="280115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dirty="0" smtClean="0"/>
              <a:t>Plazo promedio de cobro</a:t>
            </a:r>
            <a:endParaRPr lang="es-EC" dirty="0"/>
          </a:p>
        </p:txBody>
      </p:sp>
    </p:spTree>
    <p:extLst>
      <p:ext uri="{BB962C8B-B14F-4D97-AF65-F5344CB8AC3E}">
        <p14:creationId xmlns:p14="http://schemas.microsoft.com/office/powerpoint/2010/main" val="516512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356125761"/>
              </p:ext>
            </p:extLst>
          </p:nvPr>
        </p:nvGraphicFramePr>
        <p:xfrm>
          <a:off x="767486" y="243612"/>
          <a:ext cx="4976491" cy="2133600"/>
        </p:xfrm>
        <a:graphic>
          <a:graphicData uri="http://schemas.openxmlformats.org/drawingml/2006/table">
            <a:tbl>
              <a:tblPr firstRow="1" firstCol="1" bandRow="1">
                <a:tableStyleId>{5C22544A-7EE6-4342-B048-85BDC9FD1C3A}</a:tableStyleId>
              </a:tblPr>
              <a:tblGrid>
                <a:gridCol w="635143"/>
                <a:gridCol w="2297883"/>
                <a:gridCol w="2043465"/>
              </a:tblGrid>
              <a:tr h="425220">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Ventas con la propuesta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$25.866.976,07</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42522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Ventas actuales</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$25.113.569,00</a:t>
                      </a:r>
                      <a:endParaRPr lang="es-EC" sz="1400">
                        <a:effectLst/>
                        <a:latin typeface="Times New Roman" panose="02020603050405020304" pitchFamily="18" charset="0"/>
                        <a:ea typeface="Calibri" panose="020F0502020204030204" pitchFamily="34" charset="0"/>
                      </a:endParaRPr>
                    </a:p>
                  </a:txBody>
                  <a:tcPr marL="68580" marR="68580" marT="0" marB="0"/>
                </a:tc>
              </a:tr>
              <a:tr h="42522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Incremento en ventas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$753.407,07</a:t>
                      </a:r>
                      <a:endParaRPr lang="es-EC" sz="1400" dirty="0">
                        <a:effectLst/>
                        <a:latin typeface="Times New Roman" panose="02020603050405020304" pitchFamily="18" charset="0"/>
                        <a:ea typeface="Calibri" panose="020F0502020204030204" pitchFamily="34" charset="0"/>
                      </a:endParaRPr>
                    </a:p>
                  </a:txBody>
                  <a:tcPr marL="68580" marR="68580" marT="0" marB="0"/>
                </a:tc>
              </a:tr>
              <a:tr h="42522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Margen de ganancia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30%</a:t>
                      </a:r>
                      <a:endParaRPr lang="es-EC" sz="1400">
                        <a:effectLst/>
                        <a:latin typeface="Times New Roman" panose="02020603050405020304" pitchFamily="18" charset="0"/>
                        <a:ea typeface="Calibri" panose="020F0502020204030204" pitchFamily="34" charset="0"/>
                      </a:endParaRPr>
                    </a:p>
                  </a:txBody>
                  <a:tcPr marL="68580" marR="68580" marT="0" marB="0"/>
                </a:tc>
              </a:tr>
              <a:tr h="42522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Beneficio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$226.022,12</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544960216"/>
              </p:ext>
            </p:extLst>
          </p:nvPr>
        </p:nvGraphicFramePr>
        <p:xfrm>
          <a:off x="6709892" y="283336"/>
          <a:ext cx="4971245" cy="1847874"/>
        </p:xfrm>
        <a:graphic>
          <a:graphicData uri="http://schemas.openxmlformats.org/drawingml/2006/table">
            <a:tbl>
              <a:tblPr firstRow="1" firstCol="1" bandRow="1">
                <a:tableStyleId>{5C22544A-7EE6-4342-B048-85BDC9FD1C3A}</a:tableStyleId>
              </a:tblPr>
              <a:tblGrid>
                <a:gridCol w="2195193"/>
                <a:gridCol w="2776052"/>
              </a:tblGrid>
              <a:tr h="727122">
                <a:tc>
                  <a:txBody>
                    <a:bodyPr/>
                    <a:lstStyle/>
                    <a:p>
                      <a:pPr algn="just">
                        <a:lnSpc>
                          <a:spcPct val="200000"/>
                        </a:lnSpc>
                        <a:spcAft>
                          <a:spcPts val="0"/>
                        </a:spcAft>
                      </a:pPr>
                      <a:r>
                        <a:rPr lang="es-EC" sz="1400" dirty="0">
                          <a:solidFill>
                            <a:schemeClr val="tx1"/>
                          </a:solidFill>
                          <a:effectLst/>
                        </a:rPr>
                        <a:t>Impacto en la liquidez</a:t>
                      </a:r>
                      <a:endParaRPr lang="es-EC"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b="0" dirty="0">
                          <a:solidFill>
                            <a:schemeClr val="tx1"/>
                          </a:solidFill>
                          <a:effectLst/>
                        </a:rPr>
                        <a:t>$358.565,96</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1120752">
                <a:tc>
                  <a:txBody>
                    <a:bodyPr/>
                    <a:lstStyle/>
                    <a:p>
                      <a:pPr algn="just">
                        <a:lnSpc>
                          <a:spcPct val="200000"/>
                        </a:lnSpc>
                        <a:spcAft>
                          <a:spcPts val="0"/>
                        </a:spcAft>
                      </a:pPr>
                      <a:r>
                        <a:rPr lang="es-EC" sz="1400" dirty="0">
                          <a:solidFill>
                            <a:schemeClr val="tx1"/>
                          </a:solidFill>
                          <a:effectLst/>
                        </a:rPr>
                        <a:t>Costo del producto</a:t>
                      </a:r>
                      <a:endParaRPr lang="es-EC"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dirty="0">
                          <a:solidFill>
                            <a:schemeClr val="tx1"/>
                          </a:solidFill>
                          <a:effectLst/>
                        </a:rPr>
                        <a:t>$358.565,96*70%=$250.996,17</a:t>
                      </a:r>
                    </a:p>
                    <a:p>
                      <a:pPr algn="just">
                        <a:lnSpc>
                          <a:spcPct val="200000"/>
                        </a:lnSpc>
                        <a:spcAft>
                          <a:spcPts val="0"/>
                        </a:spcAft>
                      </a:pPr>
                      <a:r>
                        <a:rPr lang="es-EC" sz="1400" dirty="0">
                          <a:solidFill>
                            <a:schemeClr val="tx1"/>
                          </a:solidFill>
                          <a:effectLst/>
                        </a:rPr>
                        <a:t>$250.996,17*10%=$25.099,62</a:t>
                      </a:r>
                      <a:endParaRPr lang="es-EC" sz="140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1599299297"/>
              </p:ext>
            </p:extLst>
          </p:nvPr>
        </p:nvGraphicFramePr>
        <p:xfrm>
          <a:off x="3412903" y="2757860"/>
          <a:ext cx="5293218" cy="3840324"/>
        </p:xfrm>
        <a:graphic>
          <a:graphicData uri="http://schemas.openxmlformats.org/drawingml/2006/table">
            <a:tbl>
              <a:tblPr firstRow="1" firstCol="1" bandRow="1">
                <a:tableStyleId>{5C22544A-7EE6-4342-B048-85BDC9FD1C3A}</a:tableStyleId>
              </a:tblPr>
              <a:tblGrid>
                <a:gridCol w="404843"/>
                <a:gridCol w="3673845"/>
                <a:gridCol w="1214530"/>
              </a:tblGrid>
              <a:tr h="494209">
                <a:tc>
                  <a:txBody>
                    <a:bodyPr/>
                    <a:lstStyle/>
                    <a:p>
                      <a:pPr>
                        <a:lnSpc>
                          <a:spcPct val="200000"/>
                        </a:lnSpc>
                        <a:spcAft>
                          <a:spcPts val="0"/>
                        </a:spcAft>
                      </a:pPr>
                      <a:r>
                        <a:rPr lang="es-EC" sz="1400" dirty="0">
                          <a:effectLst/>
                        </a:rPr>
                        <a:t>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b="0" dirty="0">
                          <a:solidFill>
                            <a:schemeClr val="tx1"/>
                          </a:solidFill>
                          <a:effectLst/>
                        </a:rPr>
                        <a:t>Beneficio por el incremento en las ventas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dirty="0">
                          <a:solidFill>
                            <a:schemeClr val="tx1"/>
                          </a:solidFill>
                          <a:effectLst/>
                        </a:rPr>
                        <a:t>$226.022,12</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494209">
                <a:tc>
                  <a:txBody>
                    <a:bodyPr/>
                    <a:lstStyle/>
                    <a:p>
                      <a:pPr algn="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Rentabilidad en el financiamiento</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$25.099,62</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1172928">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Impacto en la rentabilidad antes de participación a los trabajadores e impuestos </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$251.121.74</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r h="1077537">
                <a:tc>
                  <a:txBody>
                    <a:bodyPr/>
                    <a:lstStyle/>
                    <a:p>
                      <a:pPr>
                        <a:lnSpc>
                          <a:spcPct val="200000"/>
                        </a:lnSpc>
                        <a:spcAft>
                          <a:spcPts val="0"/>
                        </a:spcAft>
                      </a:pPr>
                      <a:r>
                        <a:rPr lang="es-EC" sz="1400" dirty="0" smtClean="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Participación a los trabajadores e impuestos 33,7%</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$84.628,03</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494209">
                <a:tc>
                  <a:txBody>
                    <a:bodyPr/>
                    <a:lstStyle/>
                    <a:p>
                      <a:pPr>
                        <a:lnSpc>
                          <a:spcPct val="200000"/>
                        </a:lnSpc>
                        <a:spcAft>
                          <a:spcPts val="0"/>
                        </a:spcAft>
                      </a:pPr>
                      <a:r>
                        <a:rPr lang="es-EC" sz="1400" dirty="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Impacto en la rentabilidad</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$166.493,71</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10" name="Flecha izquierda y arriba 9"/>
          <p:cNvSpPr/>
          <p:nvPr/>
        </p:nvSpPr>
        <p:spPr>
          <a:xfrm>
            <a:off x="8809149" y="2150770"/>
            <a:ext cx="1184857" cy="1635617"/>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11" name="Flecha izquierda y arriba 10"/>
          <p:cNvSpPr/>
          <p:nvPr/>
        </p:nvSpPr>
        <p:spPr>
          <a:xfrm rot="5400000">
            <a:off x="1889977" y="1999449"/>
            <a:ext cx="850004" cy="1616298"/>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138252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circle(in)">
                                      <p:cBhvr>
                                        <p:cTn id="21" dur="20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additive="base">
                                        <p:cTn id="26" dur="500" fill="hold"/>
                                        <p:tgtEl>
                                          <p:spTgt spid="8"/>
                                        </p:tgtEl>
                                        <p:attrNameLst>
                                          <p:attrName>ppt_x</p:attrName>
                                        </p:attrNameLst>
                                      </p:cBhvr>
                                      <p:tavLst>
                                        <p:tav tm="0">
                                          <p:val>
                                            <p:strVal val="#ppt_x"/>
                                          </p:val>
                                        </p:tav>
                                        <p:tav tm="100000">
                                          <p:val>
                                            <p:strVal val="#ppt_x"/>
                                          </p:val>
                                        </p:tav>
                                      </p:tavLst>
                                    </p:anim>
                                    <p:anim calcmode="lin" valueType="num">
                                      <p:cBhvr additive="base">
                                        <p:cTn id="27"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811956" y="282297"/>
            <a:ext cx="9535612" cy="549498"/>
          </a:xfrm>
        </p:spPr>
        <p:txBody>
          <a:bodyPr>
            <a:normAutofit fontScale="90000"/>
          </a:bodyPr>
          <a:lstStyle/>
          <a:p>
            <a:pPr marL="342900" indent="-342900">
              <a:buFont typeface="Arial" panose="020B0604020202020204" pitchFamily="34" charset="0"/>
              <a:buChar char="•"/>
            </a:pPr>
            <a:r>
              <a:rPr lang="es-EC" sz="2400" b="1" dirty="0">
                <a:solidFill>
                  <a:schemeClr val="tx1"/>
                </a:solidFill>
              </a:rPr>
              <a:t>Seleccionar estándares de crédito</a:t>
            </a:r>
            <a:br>
              <a:rPr lang="es-EC" sz="2400" b="1" dirty="0">
                <a:solidFill>
                  <a:schemeClr val="tx1"/>
                </a:solidFill>
              </a:rPr>
            </a:br>
            <a:endParaRPr lang="es-EC" sz="2400" dirty="0">
              <a:solidFill>
                <a:schemeClr val="tx1"/>
              </a:solidFill>
            </a:endParaRPr>
          </a:p>
        </p:txBody>
      </p:sp>
      <p:sp>
        <p:nvSpPr>
          <p:cNvPr id="5" name="Flecha arriba 4"/>
          <p:cNvSpPr/>
          <p:nvPr/>
        </p:nvSpPr>
        <p:spPr>
          <a:xfrm>
            <a:off x="1674254" y="1068946"/>
            <a:ext cx="1056068" cy="785612"/>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dirty="0"/>
              <a:t>5</a:t>
            </a:r>
            <a:r>
              <a:rPr lang="es-EC" dirty="0" smtClean="0"/>
              <a:t>%</a:t>
            </a:r>
            <a:endParaRPr lang="es-EC" dirty="0"/>
          </a:p>
        </p:txBody>
      </p:sp>
      <p:sp>
        <p:nvSpPr>
          <p:cNvPr id="6" name="Flecha abajo 5"/>
          <p:cNvSpPr/>
          <p:nvPr/>
        </p:nvSpPr>
        <p:spPr>
          <a:xfrm>
            <a:off x="5914612" y="1075385"/>
            <a:ext cx="850006" cy="7856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8</a:t>
            </a:r>
          </a:p>
        </p:txBody>
      </p:sp>
      <p:sp>
        <p:nvSpPr>
          <p:cNvPr id="7" name="CuadroTexto 6"/>
          <p:cNvSpPr txBox="1"/>
          <p:nvPr/>
        </p:nvSpPr>
        <p:spPr>
          <a:xfrm>
            <a:off x="2884870" y="1433778"/>
            <a:ext cx="186743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C" dirty="0" smtClean="0"/>
              <a:t>Ventas a crédito</a:t>
            </a:r>
            <a:endParaRPr lang="es-EC" dirty="0"/>
          </a:p>
        </p:txBody>
      </p:sp>
      <p:sp>
        <p:nvSpPr>
          <p:cNvPr id="8" name="CuadroTexto 7"/>
          <p:cNvSpPr txBox="1"/>
          <p:nvPr/>
        </p:nvSpPr>
        <p:spPr>
          <a:xfrm>
            <a:off x="7031843" y="1433778"/>
            <a:ext cx="280115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dirty="0" smtClean="0"/>
              <a:t>Plazo promedio de cobro</a:t>
            </a:r>
            <a:endParaRPr lang="es-EC" dirty="0"/>
          </a:p>
        </p:txBody>
      </p:sp>
      <p:graphicFrame>
        <p:nvGraphicFramePr>
          <p:cNvPr id="9" name="Tabla 8"/>
          <p:cNvGraphicFramePr>
            <a:graphicFrameLocks noGrp="1"/>
          </p:cNvGraphicFramePr>
          <p:nvPr>
            <p:extLst>
              <p:ext uri="{D42A27DB-BD31-4B8C-83A1-F6EECF244321}">
                <p14:modId xmlns:p14="http://schemas.microsoft.com/office/powerpoint/2010/main" val="1610478034"/>
              </p:ext>
            </p:extLst>
          </p:nvPr>
        </p:nvGraphicFramePr>
        <p:xfrm>
          <a:off x="2485623" y="2086164"/>
          <a:ext cx="6810988" cy="4512455"/>
        </p:xfrm>
        <a:graphic>
          <a:graphicData uri="http://schemas.openxmlformats.org/drawingml/2006/table">
            <a:tbl>
              <a:tblPr firstRow="1" firstCol="1" bandRow="1">
                <a:tableStyleId>{5C22544A-7EE6-4342-B048-85BDC9FD1C3A}</a:tableStyleId>
              </a:tblPr>
              <a:tblGrid>
                <a:gridCol w="465836"/>
                <a:gridCol w="2233029"/>
                <a:gridCol w="1497804"/>
                <a:gridCol w="1422375"/>
                <a:gridCol w="1191944"/>
              </a:tblGrid>
              <a:tr h="835927">
                <a:tc>
                  <a:txBody>
                    <a:bodyPr/>
                    <a:lstStyle/>
                    <a:p>
                      <a:pPr algn="ctr">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presente</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propuesto</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Diferencia  </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r h="731803">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Ventas totales</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$25.866.976,07</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$27.160.324,87</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3180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Días del año comercial</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3180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diarias</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$71.852,71</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$75.445,35</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3180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Plazo promedio de cobro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62</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54</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73180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Cuentas por cobrar</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$4.454.868,10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$4.074.048,73</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$380.819,37</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8446726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85305926"/>
              </p:ext>
            </p:extLst>
          </p:nvPr>
        </p:nvGraphicFramePr>
        <p:xfrm>
          <a:off x="790579" y="211886"/>
          <a:ext cx="4901881" cy="2280604"/>
        </p:xfrm>
        <a:graphic>
          <a:graphicData uri="http://schemas.openxmlformats.org/drawingml/2006/table">
            <a:tbl>
              <a:tblPr firstRow="1" firstCol="1" bandRow="1">
                <a:tableStyleId>{5C22544A-7EE6-4342-B048-85BDC9FD1C3A}</a:tableStyleId>
              </a:tblPr>
              <a:tblGrid>
                <a:gridCol w="625621"/>
                <a:gridCol w="2263431"/>
                <a:gridCol w="2012829"/>
              </a:tblGrid>
              <a:tr h="573724">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Ventas con la propuesta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$27.160.324,87</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351228">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actuales</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$25.866.976,07</a:t>
                      </a:r>
                      <a:endParaRPr lang="es-EC" sz="1400">
                        <a:effectLst/>
                        <a:latin typeface="Times New Roman" panose="02020603050405020304" pitchFamily="18" charset="0"/>
                        <a:ea typeface="Calibri" panose="020F0502020204030204" pitchFamily="34" charset="0"/>
                      </a:endParaRPr>
                    </a:p>
                  </a:txBody>
                  <a:tcPr marL="68580" marR="68580" marT="0" marB="0"/>
                </a:tc>
              </a:tr>
              <a:tr h="351228">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Incremento en ventas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$1.293.348,80</a:t>
                      </a:r>
                      <a:endParaRPr lang="es-EC" sz="1400">
                        <a:effectLst/>
                        <a:latin typeface="Times New Roman" panose="02020603050405020304" pitchFamily="18" charset="0"/>
                        <a:ea typeface="Calibri" panose="020F0502020204030204" pitchFamily="34" charset="0"/>
                      </a:endParaRPr>
                    </a:p>
                  </a:txBody>
                  <a:tcPr marL="68580" marR="68580" marT="0" marB="0"/>
                </a:tc>
              </a:tr>
              <a:tr h="351228">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Margen de ganancia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30%</a:t>
                      </a:r>
                      <a:endParaRPr lang="es-EC" sz="1400">
                        <a:effectLst/>
                        <a:latin typeface="Times New Roman" panose="02020603050405020304" pitchFamily="18" charset="0"/>
                        <a:ea typeface="Calibri" panose="020F0502020204030204" pitchFamily="34" charset="0"/>
                      </a:endParaRPr>
                    </a:p>
                  </a:txBody>
                  <a:tcPr marL="68580" marR="68580" marT="0" marB="0"/>
                </a:tc>
              </a:tr>
              <a:tr h="351228">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Beneficio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$388.004,64</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4215809763"/>
              </p:ext>
            </p:extLst>
          </p:nvPr>
        </p:nvGraphicFramePr>
        <p:xfrm>
          <a:off x="6299765" y="206061"/>
          <a:ext cx="4647277" cy="2137893"/>
        </p:xfrm>
        <a:graphic>
          <a:graphicData uri="http://schemas.openxmlformats.org/drawingml/2006/table">
            <a:tbl>
              <a:tblPr firstRow="1" firstCol="1" bandRow="1">
                <a:tableStyleId>{5C22544A-7EE6-4342-B048-85BDC9FD1C3A}</a:tableStyleId>
              </a:tblPr>
              <a:tblGrid>
                <a:gridCol w="2052136"/>
                <a:gridCol w="2595141"/>
              </a:tblGrid>
              <a:tr h="693525">
                <a:tc>
                  <a:txBody>
                    <a:bodyPr/>
                    <a:lstStyle/>
                    <a:p>
                      <a:pPr algn="just">
                        <a:lnSpc>
                          <a:spcPct val="200000"/>
                        </a:lnSpc>
                        <a:spcAft>
                          <a:spcPts val="0"/>
                        </a:spcAft>
                      </a:pPr>
                      <a:r>
                        <a:rPr lang="es-EC" sz="1400" b="0" dirty="0">
                          <a:solidFill>
                            <a:schemeClr val="tx1"/>
                          </a:solidFill>
                          <a:effectLst/>
                        </a:rPr>
                        <a:t>Impacto en la liquidez</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b="0" dirty="0">
                          <a:solidFill>
                            <a:schemeClr val="tx1"/>
                          </a:solidFill>
                          <a:effectLst/>
                        </a:rPr>
                        <a:t>$380.819,37</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1444368">
                <a:tc>
                  <a:txBody>
                    <a:bodyPr/>
                    <a:lstStyle/>
                    <a:p>
                      <a:pPr algn="just">
                        <a:lnSpc>
                          <a:spcPct val="200000"/>
                        </a:lnSpc>
                        <a:spcAft>
                          <a:spcPts val="0"/>
                        </a:spcAft>
                      </a:pPr>
                      <a:r>
                        <a:rPr lang="es-EC" sz="1400" b="0" dirty="0">
                          <a:solidFill>
                            <a:schemeClr val="tx1"/>
                          </a:solidFill>
                          <a:effectLst/>
                        </a:rPr>
                        <a:t>Costo del producto</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dirty="0">
                          <a:effectLst/>
                        </a:rPr>
                        <a:t>$380.819,37*70%=$266.573,56</a:t>
                      </a:r>
                    </a:p>
                    <a:p>
                      <a:pPr algn="just">
                        <a:lnSpc>
                          <a:spcPct val="200000"/>
                        </a:lnSpc>
                        <a:spcAft>
                          <a:spcPts val="0"/>
                        </a:spcAft>
                      </a:pPr>
                      <a:r>
                        <a:rPr lang="es-EC" sz="1400" dirty="0">
                          <a:effectLst/>
                        </a:rPr>
                        <a:t>$266.573,56*10%=$26.657,36</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030607608"/>
              </p:ext>
            </p:extLst>
          </p:nvPr>
        </p:nvGraphicFramePr>
        <p:xfrm>
          <a:off x="3119546" y="2949933"/>
          <a:ext cx="5676723" cy="3373592"/>
        </p:xfrm>
        <a:graphic>
          <a:graphicData uri="http://schemas.openxmlformats.org/drawingml/2006/table">
            <a:tbl>
              <a:tblPr firstRow="1" firstCol="1" bandRow="1">
                <a:tableStyleId>{5C22544A-7EE6-4342-B048-85BDC9FD1C3A}</a:tableStyleId>
              </a:tblPr>
              <a:tblGrid>
                <a:gridCol w="434175"/>
                <a:gridCol w="3940023"/>
                <a:gridCol w="1302525"/>
              </a:tblGrid>
              <a:tr h="458328">
                <a:tc>
                  <a:txBody>
                    <a:bodyPr/>
                    <a:lstStyle/>
                    <a:p>
                      <a:pPr>
                        <a:lnSpc>
                          <a:spcPct val="200000"/>
                        </a:lnSpc>
                        <a:spcAft>
                          <a:spcPts val="0"/>
                        </a:spcAft>
                      </a:pPr>
                      <a:r>
                        <a:rPr lang="es-EC" sz="1400" dirty="0">
                          <a:effectLst/>
                        </a:rPr>
                        <a:t>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b="0" dirty="0">
                          <a:solidFill>
                            <a:schemeClr val="tx1"/>
                          </a:solidFill>
                          <a:effectLst/>
                        </a:rPr>
                        <a:t>Beneficio por el incremento en las ventas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dirty="0">
                          <a:solidFill>
                            <a:schemeClr val="tx1"/>
                          </a:solidFill>
                          <a:effectLst/>
                        </a:rPr>
                        <a:t>$388.004,64</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458328">
                <a:tc>
                  <a:txBody>
                    <a:bodyPr/>
                    <a:lstStyle/>
                    <a:p>
                      <a:pPr algn="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Rentabilidad en el financiamiento</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$26.657,36</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999304">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Impacto en la rentabilidad antes de participación a los trabajadores e impuestos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$414.662,00</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999304">
                <a:tc>
                  <a:txBody>
                    <a:bodyPr/>
                    <a:lstStyle/>
                    <a:p>
                      <a:pPr>
                        <a:lnSpc>
                          <a:spcPct val="200000"/>
                        </a:lnSpc>
                        <a:spcAft>
                          <a:spcPts val="0"/>
                        </a:spcAft>
                      </a:pPr>
                      <a:r>
                        <a:rPr lang="es-EC" sz="1400" dirty="0" smtClean="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Participación a los trabajadores e impuestos 33,7%</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$139.741,09</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458328">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Impacto en la rentabilidad</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$274.920,90</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7" name="Flecha izquierda y arriba 6"/>
          <p:cNvSpPr/>
          <p:nvPr/>
        </p:nvSpPr>
        <p:spPr>
          <a:xfrm>
            <a:off x="9002333" y="2382591"/>
            <a:ext cx="1442433" cy="1635617"/>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8" name="Flecha izquierda y arriba 7"/>
          <p:cNvSpPr/>
          <p:nvPr/>
        </p:nvSpPr>
        <p:spPr>
          <a:xfrm rot="5400000">
            <a:off x="1658157" y="2179754"/>
            <a:ext cx="850004" cy="1616298"/>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97327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haideychaide.bumeran.com.ec/bolsasplus/chaideychaide_1816010/images/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5233" y="312079"/>
            <a:ext cx="3959138" cy="115611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encrypted-tbn0.gstatic.com/images?q=tbn:ANd9GcS9OXM1S7POZuvqbjmpcVcxLP1RooZZTEJE8HpFHIDvAqwovk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722" y="1901287"/>
            <a:ext cx="2555165" cy="152152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presta3.chaidepuntodefabrica.com.ec/img/p/2/4/1/241-home_default.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4175" y="1627860"/>
            <a:ext cx="2068376" cy="206837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ec.all.biz/img/ec/catalog/4094.jpeg"/>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8763127" y="1843148"/>
            <a:ext cx="1853089" cy="185308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contenidos.enter.co/custom/uploads/2014/08/Cuotas-de-mercado-sistemas-operativos.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720604" y="4414277"/>
            <a:ext cx="2265653" cy="169924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6143223" y="4649273"/>
            <a:ext cx="2368805" cy="923330"/>
          </a:xfrm>
          <a:prstGeom prst="rect">
            <a:avLst/>
          </a:prstGeom>
          <a:noFill/>
        </p:spPr>
        <p:txBody>
          <a:bodyPr wrap="square" rtlCol="0">
            <a:spAutoFit/>
          </a:bodyPr>
          <a:lstStyle/>
          <a:p>
            <a:pPr algn="just"/>
            <a:r>
              <a:rPr lang="es-EC" dirty="0" smtClean="0"/>
              <a:t>La participación en el mercado es de 60%</a:t>
            </a:r>
            <a:endParaRPr lang="es-EC" dirty="0"/>
          </a:p>
        </p:txBody>
      </p:sp>
    </p:spTree>
    <p:extLst>
      <p:ext uri="{BB962C8B-B14F-4D97-AF65-F5344CB8AC3E}">
        <p14:creationId xmlns:p14="http://schemas.microsoft.com/office/powerpoint/2010/main" val="3903798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811956" y="282297"/>
            <a:ext cx="9535612" cy="549498"/>
          </a:xfrm>
        </p:spPr>
        <p:txBody>
          <a:bodyPr>
            <a:noAutofit/>
          </a:bodyPr>
          <a:lstStyle/>
          <a:p>
            <a:pPr marL="342900" lvl="0" indent="-342900">
              <a:buFont typeface="Arial" panose="020B0604020202020204" pitchFamily="34" charset="0"/>
              <a:buChar char="•"/>
            </a:pPr>
            <a:r>
              <a:rPr lang="es-EC" sz="2400" b="1" dirty="0">
                <a:solidFill>
                  <a:schemeClr val="tx1"/>
                </a:solidFill>
              </a:rPr>
              <a:t>Sistema de administración de clientes </a:t>
            </a:r>
            <a:br>
              <a:rPr lang="es-EC" sz="2400" b="1" dirty="0">
                <a:solidFill>
                  <a:schemeClr val="tx1"/>
                </a:solidFill>
              </a:rPr>
            </a:br>
            <a:r>
              <a:rPr lang="es-EC" sz="2800" b="1" dirty="0">
                <a:solidFill>
                  <a:schemeClr val="tx1"/>
                </a:solidFill>
              </a:rPr>
              <a:t/>
            </a:r>
            <a:br>
              <a:rPr lang="es-EC" sz="2800" b="1" dirty="0">
                <a:solidFill>
                  <a:schemeClr val="tx1"/>
                </a:solidFill>
              </a:rPr>
            </a:br>
            <a:endParaRPr lang="es-EC" sz="2800" dirty="0">
              <a:solidFill>
                <a:schemeClr val="tx1"/>
              </a:solidFill>
            </a:endParaRPr>
          </a:p>
        </p:txBody>
      </p:sp>
      <p:sp>
        <p:nvSpPr>
          <p:cNvPr id="5" name="Flecha arriba 4"/>
          <p:cNvSpPr/>
          <p:nvPr/>
        </p:nvSpPr>
        <p:spPr>
          <a:xfrm>
            <a:off x="1674254" y="991672"/>
            <a:ext cx="1056068" cy="785612"/>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dirty="0" smtClean="0"/>
              <a:t>2%</a:t>
            </a:r>
            <a:endParaRPr lang="es-EC" dirty="0"/>
          </a:p>
        </p:txBody>
      </p:sp>
      <p:sp>
        <p:nvSpPr>
          <p:cNvPr id="6" name="Flecha abajo 5"/>
          <p:cNvSpPr/>
          <p:nvPr/>
        </p:nvSpPr>
        <p:spPr>
          <a:xfrm>
            <a:off x="5914612" y="998111"/>
            <a:ext cx="850006" cy="7856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4</a:t>
            </a:r>
            <a:endParaRPr lang="es-EC" dirty="0"/>
          </a:p>
        </p:txBody>
      </p:sp>
      <p:sp>
        <p:nvSpPr>
          <p:cNvPr id="7" name="CuadroTexto 6"/>
          <p:cNvSpPr txBox="1"/>
          <p:nvPr/>
        </p:nvSpPr>
        <p:spPr>
          <a:xfrm>
            <a:off x="2884870" y="1356504"/>
            <a:ext cx="186743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C" dirty="0" smtClean="0"/>
              <a:t>Ventas a crédito</a:t>
            </a:r>
            <a:endParaRPr lang="es-EC" dirty="0"/>
          </a:p>
        </p:txBody>
      </p:sp>
      <p:sp>
        <p:nvSpPr>
          <p:cNvPr id="8" name="CuadroTexto 7"/>
          <p:cNvSpPr txBox="1"/>
          <p:nvPr/>
        </p:nvSpPr>
        <p:spPr>
          <a:xfrm>
            <a:off x="7031843" y="1356504"/>
            <a:ext cx="280115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dirty="0" smtClean="0"/>
              <a:t>Plazo promedio de cobro</a:t>
            </a:r>
            <a:endParaRPr lang="es-EC" dirty="0"/>
          </a:p>
        </p:txBody>
      </p:sp>
      <p:graphicFrame>
        <p:nvGraphicFramePr>
          <p:cNvPr id="9" name="Tabla 8"/>
          <p:cNvGraphicFramePr>
            <a:graphicFrameLocks noGrp="1"/>
          </p:cNvGraphicFramePr>
          <p:nvPr>
            <p:extLst>
              <p:ext uri="{D42A27DB-BD31-4B8C-83A1-F6EECF244321}">
                <p14:modId xmlns:p14="http://schemas.microsoft.com/office/powerpoint/2010/main" val="2505417999"/>
              </p:ext>
            </p:extLst>
          </p:nvPr>
        </p:nvGraphicFramePr>
        <p:xfrm>
          <a:off x="2238332" y="2176529"/>
          <a:ext cx="6970062" cy="4321128"/>
        </p:xfrm>
        <a:graphic>
          <a:graphicData uri="http://schemas.openxmlformats.org/drawingml/2006/table">
            <a:tbl>
              <a:tblPr firstRow="1" firstCol="1" bandRow="1">
                <a:tableStyleId>{5C22544A-7EE6-4342-B048-85BDC9FD1C3A}</a:tableStyleId>
              </a:tblPr>
              <a:tblGrid>
                <a:gridCol w="476716"/>
                <a:gridCol w="2285183"/>
                <a:gridCol w="1532786"/>
                <a:gridCol w="1455595"/>
                <a:gridCol w="1219782"/>
              </a:tblGrid>
              <a:tr h="866922">
                <a:tc>
                  <a:txBody>
                    <a:bodyPr/>
                    <a:lstStyle/>
                    <a:p>
                      <a:pPr algn="ctr">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presente</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Con el plan propuesto</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Diferencia  </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r h="866922">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totales</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$27.160.324,87</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$27.703.531,37</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39761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Días del año comercial</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397610">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diarias</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$75.445,35</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$76.954,25</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866922">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Plazo promedio de cobro </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54</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50</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nchor="ctr"/>
                </a:tc>
              </a:tr>
              <a:tr h="866922">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Cuentas por cobrar</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$4.074.048,73</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$3.847.712,69</a:t>
                      </a:r>
                      <a:endParaRPr lang="es-EC" sz="14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$226.336,04</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23710531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040166572"/>
              </p:ext>
            </p:extLst>
          </p:nvPr>
        </p:nvGraphicFramePr>
        <p:xfrm>
          <a:off x="623154" y="121734"/>
          <a:ext cx="5455673" cy="2154187"/>
        </p:xfrm>
        <a:graphic>
          <a:graphicData uri="http://schemas.openxmlformats.org/drawingml/2006/table">
            <a:tbl>
              <a:tblPr firstRow="1" firstCol="1" bandRow="1">
                <a:tableStyleId>{5C22544A-7EE6-4342-B048-85BDC9FD1C3A}</a:tableStyleId>
              </a:tblPr>
              <a:tblGrid>
                <a:gridCol w="696301"/>
                <a:gridCol w="2519144"/>
                <a:gridCol w="2240228"/>
              </a:tblGrid>
              <a:tr h="447307">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Ventas con la propuesta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$27.703.531,37</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366455">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actuales</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$27.160.324,87</a:t>
                      </a:r>
                      <a:endParaRPr lang="es-EC" sz="1400">
                        <a:effectLst/>
                        <a:latin typeface="Times New Roman" panose="02020603050405020304" pitchFamily="18" charset="0"/>
                        <a:ea typeface="Calibri" panose="020F0502020204030204" pitchFamily="34" charset="0"/>
                      </a:endParaRPr>
                    </a:p>
                  </a:txBody>
                  <a:tcPr marL="68580" marR="68580" marT="0" marB="0"/>
                </a:tc>
              </a:tr>
              <a:tr h="366455">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Incremento en ventas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$543.206,50</a:t>
                      </a:r>
                      <a:endParaRPr lang="es-EC" sz="1400" dirty="0">
                        <a:effectLst/>
                        <a:latin typeface="Times New Roman" panose="02020603050405020304" pitchFamily="18" charset="0"/>
                        <a:ea typeface="Calibri" panose="020F0502020204030204" pitchFamily="34" charset="0"/>
                      </a:endParaRPr>
                    </a:p>
                  </a:txBody>
                  <a:tcPr marL="68580" marR="68580" marT="0" marB="0"/>
                </a:tc>
              </a:tr>
              <a:tr h="366455">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Margen de ganancia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30%</a:t>
                      </a:r>
                      <a:endParaRPr lang="es-EC" sz="1400">
                        <a:effectLst/>
                        <a:latin typeface="Times New Roman" panose="02020603050405020304" pitchFamily="18" charset="0"/>
                        <a:ea typeface="Calibri" panose="020F0502020204030204" pitchFamily="34" charset="0"/>
                      </a:endParaRPr>
                    </a:p>
                  </a:txBody>
                  <a:tcPr marL="68580" marR="68580" marT="0" marB="0"/>
                </a:tc>
              </a:tr>
              <a:tr h="366455">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Beneficio</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$162.961,95</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616451173"/>
              </p:ext>
            </p:extLst>
          </p:nvPr>
        </p:nvGraphicFramePr>
        <p:xfrm>
          <a:off x="6505827" y="242794"/>
          <a:ext cx="4956370" cy="1920855"/>
        </p:xfrm>
        <a:graphic>
          <a:graphicData uri="http://schemas.openxmlformats.org/drawingml/2006/table">
            <a:tbl>
              <a:tblPr firstRow="1" firstCol="1" bandRow="1">
                <a:tableStyleId>{5C22544A-7EE6-4342-B048-85BDC9FD1C3A}</a:tableStyleId>
              </a:tblPr>
              <a:tblGrid>
                <a:gridCol w="2188625"/>
                <a:gridCol w="2767745"/>
              </a:tblGrid>
              <a:tr h="640285">
                <a:tc>
                  <a:txBody>
                    <a:bodyPr/>
                    <a:lstStyle/>
                    <a:p>
                      <a:pPr algn="just">
                        <a:lnSpc>
                          <a:spcPct val="200000"/>
                        </a:lnSpc>
                        <a:spcAft>
                          <a:spcPts val="0"/>
                        </a:spcAft>
                      </a:pPr>
                      <a:r>
                        <a:rPr lang="es-EC" sz="1400" b="0" dirty="0">
                          <a:solidFill>
                            <a:schemeClr val="tx1"/>
                          </a:solidFill>
                          <a:effectLst/>
                        </a:rPr>
                        <a:t>Impacto en la liquidez</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b="0" dirty="0">
                          <a:solidFill>
                            <a:schemeClr val="tx1"/>
                          </a:solidFill>
                          <a:effectLst/>
                        </a:rPr>
                        <a:t>$226.336,04</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1280570">
                <a:tc>
                  <a:txBody>
                    <a:bodyPr/>
                    <a:lstStyle/>
                    <a:p>
                      <a:pPr algn="just">
                        <a:lnSpc>
                          <a:spcPct val="200000"/>
                        </a:lnSpc>
                        <a:spcAft>
                          <a:spcPts val="0"/>
                        </a:spcAft>
                      </a:pPr>
                      <a:r>
                        <a:rPr lang="es-EC" sz="1400" b="0" dirty="0">
                          <a:solidFill>
                            <a:schemeClr val="tx1"/>
                          </a:solidFill>
                          <a:effectLst/>
                        </a:rPr>
                        <a:t>Costo del producto</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dirty="0">
                          <a:effectLst/>
                        </a:rPr>
                        <a:t>$226.336,04*70%=$158.435,23</a:t>
                      </a:r>
                    </a:p>
                    <a:p>
                      <a:pPr algn="just">
                        <a:lnSpc>
                          <a:spcPct val="200000"/>
                        </a:lnSpc>
                        <a:spcAft>
                          <a:spcPts val="0"/>
                        </a:spcAft>
                      </a:pPr>
                      <a:r>
                        <a:rPr lang="es-EC" sz="1400" dirty="0">
                          <a:effectLst/>
                        </a:rPr>
                        <a:t>$158.435,23*10%=$15.843,52</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869031452"/>
              </p:ext>
            </p:extLst>
          </p:nvPr>
        </p:nvGraphicFramePr>
        <p:xfrm>
          <a:off x="2913484" y="2705238"/>
          <a:ext cx="5908546" cy="3708444"/>
        </p:xfrm>
        <a:graphic>
          <a:graphicData uri="http://schemas.openxmlformats.org/drawingml/2006/table">
            <a:tbl>
              <a:tblPr firstRow="1" firstCol="1" bandRow="1">
                <a:tableStyleId>{5C22544A-7EE6-4342-B048-85BDC9FD1C3A}</a:tableStyleId>
              </a:tblPr>
              <a:tblGrid>
                <a:gridCol w="451907"/>
                <a:gridCol w="4100922"/>
                <a:gridCol w="1355717"/>
              </a:tblGrid>
              <a:tr h="503820">
                <a:tc>
                  <a:txBody>
                    <a:bodyPr/>
                    <a:lstStyle/>
                    <a:p>
                      <a:pPr>
                        <a:lnSpc>
                          <a:spcPct val="200000"/>
                        </a:lnSpc>
                        <a:spcAft>
                          <a:spcPts val="0"/>
                        </a:spcAft>
                      </a:pPr>
                      <a:r>
                        <a:rPr lang="es-EC" sz="1400" dirty="0">
                          <a:effectLst/>
                        </a:rPr>
                        <a:t>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b="0" dirty="0">
                          <a:solidFill>
                            <a:schemeClr val="tx1"/>
                          </a:solidFill>
                          <a:effectLst/>
                        </a:rPr>
                        <a:t>Beneficio por el incremento en las ventas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dirty="0">
                          <a:solidFill>
                            <a:schemeClr val="tx1"/>
                          </a:solidFill>
                          <a:effectLst/>
                        </a:rPr>
                        <a:t>$162.961,95</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503820">
                <a:tc>
                  <a:txBody>
                    <a:bodyPr/>
                    <a:lstStyle/>
                    <a:p>
                      <a:pPr algn="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Rentabilidad en el financiamiento</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$15.843,52</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1098492">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Impacto en la rentabilidad antes de participación a los trabajadores e impuestos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$178.805,47</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1098492">
                <a:tc>
                  <a:txBody>
                    <a:bodyPr/>
                    <a:lstStyle/>
                    <a:p>
                      <a:pPr>
                        <a:lnSpc>
                          <a:spcPct val="200000"/>
                        </a:lnSpc>
                        <a:spcAft>
                          <a:spcPts val="0"/>
                        </a:spcAft>
                      </a:pPr>
                      <a:r>
                        <a:rPr lang="es-EC" sz="1400" dirty="0" smtClean="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Participación a los trabajadores e impuestos 33,7%</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$60.257,44</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503820">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Impacto en la rentabilidad</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$118.548,03</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7" name="Flecha izquierda y arriba 6"/>
          <p:cNvSpPr/>
          <p:nvPr/>
        </p:nvSpPr>
        <p:spPr>
          <a:xfrm>
            <a:off x="9002333" y="2176529"/>
            <a:ext cx="1442433" cy="1674254"/>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8" name="Flecha izquierda y arriba 7"/>
          <p:cNvSpPr/>
          <p:nvPr/>
        </p:nvSpPr>
        <p:spPr>
          <a:xfrm rot="5400000">
            <a:off x="1606641" y="2050963"/>
            <a:ext cx="862879" cy="1474632"/>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8747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type="title"/>
          </p:nvPr>
        </p:nvSpPr>
        <p:spPr>
          <a:xfrm>
            <a:off x="811956" y="282297"/>
            <a:ext cx="9535612" cy="549498"/>
          </a:xfrm>
        </p:spPr>
        <p:txBody>
          <a:bodyPr>
            <a:noAutofit/>
          </a:bodyPr>
          <a:lstStyle/>
          <a:p>
            <a:pPr marL="342900" indent="-342900">
              <a:buFont typeface="Arial" panose="020B0604020202020204" pitchFamily="34" charset="0"/>
              <a:buChar char="•"/>
            </a:pPr>
            <a:r>
              <a:rPr lang="es-EC" sz="2400" b="1" dirty="0">
                <a:solidFill>
                  <a:schemeClr val="tx1"/>
                </a:solidFill>
              </a:rPr>
              <a:t>Acciones preventivas</a:t>
            </a:r>
            <a:br>
              <a:rPr lang="es-EC" sz="2400" b="1" dirty="0">
                <a:solidFill>
                  <a:schemeClr val="tx1"/>
                </a:solidFill>
              </a:rPr>
            </a:br>
            <a:r>
              <a:rPr lang="es-EC" sz="2400" b="1" dirty="0">
                <a:solidFill>
                  <a:schemeClr val="tx1"/>
                </a:solidFill>
              </a:rPr>
              <a:t/>
            </a:r>
            <a:br>
              <a:rPr lang="es-EC" sz="2400" b="1" dirty="0">
                <a:solidFill>
                  <a:schemeClr val="tx1"/>
                </a:solidFill>
              </a:rPr>
            </a:br>
            <a:r>
              <a:rPr lang="es-EC" sz="2800" b="1" dirty="0">
                <a:solidFill>
                  <a:schemeClr val="tx1"/>
                </a:solidFill>
              </a:rPr>
              <a:t/>
            </a:r>
            <a:br>
              <a:rPr lang="es-EC" sz="2800" b="1" dirty="0">
                <a:solidFill>
                  <a:schemeClr val="tx1"/>
                </a:solidFill>
              </a:rPr>
            </a:br>
            <a:endParaRPr lang="es-EC" sz="2800" dirty="0">
              <a:solidFill>
                <a:schemeClr val="tx1"/>
              </a:solidFill>
            </a:endParaRPr>
          </a:p>
        </p:txBody>
      </p:sp>
      <p:sp>
        <p:nvSpPr>
          <p:cNvPr id="5" name="Flecha arriba 4"/>
          <p:cNvSpPr/>
          <p:nvPr/>
        </p:nvSpPr>
        <p:spPr>
          <a:xfrm>
            <a:off x="1674254" y="953035"/>
            <a:ext cx="1056068" cy="785612"/>
          </a:xfrm>
          <a:prstGeom prst="upArrow">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s-EC" dirty="0"/>
              <a:t>4</a:t>
            </a:r>
            <a:r>
              <a:rPr lang="es-EC" dirty="0" smtClean="0"/>
              <a:t>%</a:t>
            </a:r>
            <a:endParaRPr lang="es-EC" dirty="0"/>
          </a:p>
        </p:txBody>
      </p:sp>
      <p:sp>
        <p:nvSpPr>
          <p:cNvPr id="6" name="Flecha abajo 5"/>
          <p:cNvSpPr/>
          <p:nvPr/>
        </p:nvSpPr>
        <p:spPr>
          <a:xfrm>
            <a:off x="5914612" y="959474"/>
            <a:ext cx="850006" cy="7856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t>5</a:t>
            </a:r>
          </a:p>
        </p:txBody>
      </p:sp>
      <p:sp>
        <p:nvSpPr>
          <p:cNvPr id="7" name="CuadroTexto 6"/>
          <p:cNvSpPr txBox="1"/>
          <p:nvPr/>
        </p:nvSpPr>
        <p:spPr>
          <a:xfrm>
            <a:off x="2884870" y="1317867"/>
            <a:ext cx="186743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C" dirty="0" smtClean="0"/>
              <a:t>Ventas a crédito</a:t>
            </a:r>
            <a:endParaRPr lang="es-EC" dirty="0"/>
          </a:p>
        </p:txBody>
      </p:sp>
      <p:sp>
        <p:nvSpPr>
          <p:cNvPr id="8" name="CuadroTexto 7"/>
          <p:cNvSpPr txBox="1"/>
          <p:nvPr/>
        </p:nvSpPr>
        <p:spPr>
          <a:xfrm>
            <a:off x="7031843" y="1317867"/>
            <a:ext cx="2801154"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s-EC" dirty="0" smtClean="0"/>
              <a:t>Plazo promedio de cobro</a:t>
            </a:r>
            <a:endParaRPr lang="es-EC" dirty="0"/>
          </a:p>
        </p:txBody>
      </p:sp>
      <p:graphicFrame>
        <p:nvGraphicFramePr>
          <p:cNvPr id="9" name="Tabla 8"/>
          <p:cNvGraphicFramePr>
            <a:graphicFrameLocks noGrp="1"/>
          </p:cNvGraphicFramePr>
          <p:nvPr>
            <p:extLst>
              <p:ext uri="{D42A27DB-BD31-4B8C-83A1-F6EECF244321}">
                <p14:modId xmlns:p14="http://schemas.microsoft.com/office/powerpoint/2010/main" val="2946407600"/>
              </p:ext>
            </p:extLst>
          </p:nvPr>
        </p:nvGraphicFramePr>
        <p:xfrm>
          <a:off x="2472745" y="1906073"/>
          <a:ext cx="6671255" cy="4890176"/>
        </p:xfrm>
        <a:graphic>
          <a:graphicData uri="http://schemas.openxmlformats.org/drawingml/2006/table">
            <a:tbl>
              <a:tblPr firstRow="1" firstCol="1" bandRow="1">
                <a:tableStyleId>{5C22544A-7EE6-4342-B048-85BDC9FD1C3A}</a:tableStyleId>
              </a:tblPr>
              <a:tblGrid>
                <a:gridCol w="456279"/>
                <a:gridCol w="2187217"/>
                <a:gridCol w="1467075"/>
                <a:gridCol w="1393193"/>
                <a:gridCol w="1167491"/>
              </a:tblGrid>
              <a:tr h="821407">
                <a:tc>
                  <a:txBody>
                    <a:bodyPr/>
                    <a:lstStyle/>
                    <a:p>
                      <a:pPr algn="ctr">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6161" marR="66161" marT="0" marB="0"/>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dirty="0">
                          <a:effectLst/>
                        </a:rPr>
                        <a:t>Con el plan presente</a:t>
                      </a:r>
                      <a:endParaRPr lang="es-EC" sz="1400" dirty="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dirty="0">
                          <a:effectLst/>
                        </a:rPr>
                        <a:t>Con el plan propuesto</a:t>
                      </a:r>
                      <a:endParaRPr lang="es-EC" sz="1400" dirty="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Diferencia  </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475784">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Ventas totales</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$27.703.531,37</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$28.811.672,62</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475784">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Días del año comercial</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360</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41070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Ventas diarias</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$76.954,25</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$80.032,42</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475784">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Plazo promedio de cobro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50</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45</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6161" marR="66161" marT="0" marB="0" anchor="ctr"/>
                </a:tc>
              </a:tr>
              <a:tr h="821407">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Cuentas por cobrar antes de incurrir en costos</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$3.847.712,69</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$3.601.459,08</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$246.253,61</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821407">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Costo por visitar a los clientes</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($20.000)</a:t>
                      </a:r>
                      <a:endParaRPr lang="es-EC" sz="1400">
                        <a:effectLst/>
                        <a:latin typeface="Times New Roman" panose="02020603050405020304" pitchFamily="18" charset="0"/>
                        <a:ea typeface="Calibri" panose="020F0502020204030204" pitchFamily="34" charset="0"/>
                      </a:endParaRPr>
                    </a:p>
                  </a:txBody>
                  <a:tcPr marL="66161" marR="66161" marT="0" marB="0" anchor="ctr"/>
                </a:tc>
              </a:tr>
              <a:tr h="475784">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6161" marR="66161" marT="0" marB="0"/>
                </a:tc>
                <a:tc>
                  <a:txBody>
                    <a:bodyPr/>
                    <a:lstStyle/>
                    <a:p>
                      <a:pPr algn="just">
                        <a:lnSpc>
                          <a:spcPct val="200000"/>
                        </a:lnSpc>
                        <a:spcAft>
                          <a:spcPts val="0"/>
                        </a:spcAft>
                      </a:pPr>
                      <a:r>
                        <a:rPr lang="es-EC" sz="1400">
                          <a:effectLst/>
                        </a:rPr>
                        <a:t>Impacto en la liquidez</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6161" marR="66161" marT="0" marB="0" anchor="ctr"/>
                </a:tc>
                <a:tc>
                  <a:txBody>
                    <a:bodyPr/>
                    <a:lstStyle/>
                    <a:p>
                      <a:pPr algn="ctr">
                        <a:lnSpc>
                          <a:spcPct val="200000"/>
                        </a:lnSpc>
                        <a:spcAft>
                          <a:spcPts val="0"/>
                        </a:spcAft>
                      </a:pPr>
                      <a:r>
                        <a:rPr lang="es-EC" sz="1400" dirty="0">
                          <a:effectLst/>
                        </a:rPr>
                        <a:t>$226.253,61</a:t>
                      </a:r>
                      <a:endParaRPr lang="es-EC" sz="1400" dirty="0">
                        <a:effectLst/>
                        <a:latin typeface="Times New Roman" panose="02020603050405020304" pitchFamily="18" charset="0"/>
                        <a:ea typeface="Calibri" panose="020F0502020204030204" pitchFamily="34" charset="0"/>
                      </a:endParaRPr>
                    </a:p>
                  </a:txBody>
                  <a:tcPr marL="66161" marR="66161" marT="0" marB="0" anchor="ctr"/>
                </a:tc>
              </a:tr>
            </a:tbl>
          </a:graphicData>
        </a:graphic>
      </p:graphicFrame>
    </p:spTree>
    <p:extLst>
      <p:ext uri="{BB962C8B-B14F-4D97-AF65-F5344CB8AC3E}">
        <p14:creationId xmlns:p14="http://schemas.microsoft.com/office/powerpoint/2010/main" val="16140566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50485270"/>
              </p:ext>
            </p:extLst>
          </p:nvPr>
        </p:nvGraphicFramePr>
        <p:xfrm>
          <a:off x="759853" y="170408"/>
          <a:ext cx="5267459" cy="2220903"/>
        </p:xfrm>
        <a:graphic>
          <a:graphicData uri="http://schemas.openxmlformats.org/drawingml/2006/table">
            <a:tbl>
              <a:tblPr firstRow="1" firstCol="1" bandRow="1">
                <a:tableStyleId>{5C22544A-7EE6-4342-B048-85BDC9FD1C3A}</a:tableStyleId>
              </a:tblPr>
              <a:tblGrid>
                <a:gridCol w="672280"/>
                <a:gridCol w="2432237"/>
                <a:gridCol w="2162942"/>
              </a:tblGrid>
              <a:tr h="514023">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a:solidFill>
                            <a:schemeClr val="tx1"/>
                          </a:solidFill>
                          <a:effectLst/>
                        </a:rPr>
                        <a:t>Ventas con la propuesta</a:t>
                      </a:r>
                      <a:endParaRPr lang="es-EC" sz="1400" b="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$28.811.672,62</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38912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Ventas actuales</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$27.703.531,37</a:t>
                      </a:r>
                      <a:endParaRPr lang="es-EC" sz="1400">
                        <a:effectLst/>
                        <a:latin typeface="Times New Roman" panose="02020603050405020304" pitchFamily="18" charset="0"/>
                        <a:ea typeface="Calibri" panose="020F0502020204030204" pitchFamily="34" charset="0"/>
                      </a:endParaRPr>
                    </a:p>
                  </a:txBody>
                  <a:tcPr marL="68580" marR="68580" marT="0" marB="0"/>
                </a:tc>
              </a:tr>
              <a:tr h="38912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Incremento en ventas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$1.108.141,25</a:t>
                      </a:r>
                      <a:endParaRPr lang="es-EC" sz="1400" dirty="0">
                        <a:effectLst/>
                        <a:latin typeface="Times New Roman" panose="02020603050405020304" pitchFamily="18" charset="0"/>
                        <a:ea typeface="Calibri" panose="020F0502020204030204" pitchFamily="34" charset="0"/>
                      </a:endParaRPr>
                    </a:p>
                  </a:txBody>
                  <a:tcPr marL="68580" marR="68580" marT="0" marB="0"/>
                </a:tc>
              </a:tr>
              <a:tr h="38912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Margen de ganancia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30%</a:t>
                      </a:r>
                      <a:endParaRPr lang="es-EC" sz="1400">
                        <a:effectLst/>
                        <a:latin typeface="Times New Roman" panose="02020603050405020304" pitchFamily="18" charset="0"/>
                        <a:ea typeface="Calibri" panose="020F0502020204030204" pitchFamily="34" charset="0"/>
                      </a:endParaRPr>
                    </a:p>
                  </a:txBody>
                  <a:tcPr marL="68580" marR="68580" marT="0" marB="0"/>
                </a:tc>
              </a:tr>
              <a:tr h="389123">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Beneficio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$332.442,38</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3835862481"/>
              </p:ext>
            </p:extLst>
          </p:nvPr>
        </p:nvGraphicFramePr>
        <p:xfrm>
          <a:off x="6413679" y="397340"/>
          <a:ext cx="4636392" cy="1817825"/>
        </p:xfrm>
        <a:graphic>
          <a:graphicData uri="http://schemas.openxmlformats.org/drawingml/2006/table">
            <a:tbl>
              <a:tblPr firstRow="1" firstCol="1" bandRow="1">
                <a:tableStyleId>{5C22544A-7EE6-4342-B048-85BDC9FD1C3A}</a:tableStyleId>
              </a:tblPr>
              <a:tblGrid>
                <a:gridCol w="2047330"/>
                <a:gridCol w="2589062"/>
              </a:tblGrid>
              <a:tr h="605942">
                <a:tc>
                  <a:txBody>
                    <a:bodyPr/>
                    <a:lstStyle/>
                    <a:p>
                      <a:pPr algn="just">
                        <a:lnSpc>
                          <a:spcPct val="200000"/>
                        </a:lnSpc>
                        <a:spcAft>
                          <a:spcPts val="0"/>
                        </a:spcAft>
                      </a:pPr>
                      <a:r>
                        <a:rPr lang="es-EC" sz="1400" b="0" dirty="0">
                          <a:solidFill>
                            <a:schemeClr val="tx1"/>
                          </a:solidFill>
                          <a:effectLst/>
                        </a:rPr>
                        <a:t>Impacto en la liquidez</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b="0" dirty="0">
                          <a:solidFill>
                            <a:schemeClr val="tx1"/>
                          </a:solidFill>
                          <a:effectLst/>
                        </a:rPr>
                        <a:t>$226.253,61</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1211883">
                <a:tc>
                  <a:txBody>
                    <a:bodyPr/>
                    <a:lstStyle/>
                    <a:p>
                      <a:pPr algn="just">
                        <a:lnSpc>
                          <a:spcPct val="200000"/>
                        </a:lnSpc>
                        <a:spcAft>
                          <a:spcPts val="0"/>
                        </a:spcAft>
                      </a:pPr>
                      <a:r>
                        <a:rPr lang="es-EC" sz="1400" b="0" dirty="0">
                          <a:solidFill>
                            <a:schemeClr val="tx1"/>
                          </a:solidFill>
                          <a:effectLst/>
                        </a:rPr>
                        <a:t>Costo del producto</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0"/>
                        </a:spcAft>
                      </a:pPr>
                      <a:r>
                        <a:rPr lang="es-EC" sz="1400" dirty="0">
                          <a:effectLst/>
                        </a:rPr>
                        <a:t>$226.253,61*70%=$158.377,53</a:t>
                      </a:r>
                    </a:p>
                    <a:p>
                      <a:pPr algn="just">
                        <a:lnSpc>
                          <a:spcPct val="200000"/>
                        </a:lnSpc>
                        <a:spcAft>
                          <a:spcPts val="0"/>
                        </a:spcAft>
                      </a:pPr>
                      <a:r>
                        <a:rPr lang="es-EC" sz="1400" dirty="0">
                          <a:effectLst/>
                        </a:rPr>
                        <a:t>$158.377,53*10%=$15.837,75</a:t>
                      </a:r>
                      <a:endParaRPr lang="es-EC" sz="14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3870994578"/>
              </p:ext>
            </p:extLst>
          </p:nvPr>
        </p:nvGraphicFramePr>
        <p:xfrm>
          <a:off x="3168202" y="2834025"/>
          <a:ext cx="5885647" cy="3644049"/>
        </p:xfrm>
        <a:graphic>
          <a:graphicData uri="http://schemas.openxmlformats.org/drawingml/2006/table">
            <a:tbl>
              <a:tblPr firstRow="1" firstCol="1" bandRow="1">
                <a:tableStyleId>{5C22544A-7EE6-4342-B048-85BDC9FD1C3A}</a:tableStyleId>
              </a:tblPr>
              <a:tblGrid>
                <a:gridCol w="450156"/>
                <a:gridCol w="4085028"/>
                <a:gridCol w="1350463"/>
              </a:tblGrid>
              <a:tr h="495071">
                <a:tc>
                  <a:txBody>
                    <a:bodyPr/>
                    <a:lstStyle/>
                    <a:p>
                      <a:pPr>
                        <a:lnSpc>
                          <a:spcPct val="200000"/>
                        </a:lnSpc>
                        <a:spcAft>
                          <a:spcPts val="0"/>
                        </a:spcAft>
                      </a:pPr>
                      <a:r>
                        <a:rPr lang="es-EC" sz="1400" b="0" dirty="0">
                          <a:solidFill>
                            <a:schemeClr val="tx1"/>
                          </a:solidFill>
                          <a:effectLst/>
                        </a:rPr>
                        <a:t>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b="0">
                          <a:solidFill>
                            <a:schemeClr val="tx1"/>
                          </a:solidFill>
                          <a:effectLst/>
                        </a:rPr>
                        <a:t>Beneficio por el incremento en las ventas </a:t>
                      </a:r>
                      <a:endParaRPr lang="es-EC" sz="1400" b="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dirty="0">
                          <a:solidFill>
                            <a:schemeClr val="tx1"/>
                          </a:solidFill>
                          <a:effectLst/>
                        </a:rPr>
                        <a:t>$332.442,38</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495071">
                <a:tc>
                  <a:txBody>
                    <a:bodyPr/>
                    <a:lstStyle/>
                    <a:p>
                      <a:pPr algn="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Rentabilidad en el financiamiento</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$15.837,75</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1079418">
                <a:tc>
                  <a:txBody>
                    <a:bodyPr/>
                    <a:lstStyle/>
                    <a:p>
                      <a:pPr>
                        <a:lnSpc>
                          <a:spcPct val="200000"/>
                        </a:lnSpc>
                        <a:spcAft>
                          <a:spcPts val="0"/>
                        </a:spcAft>
                      </a:pPr>
                      <a:r>
                        <a:rPr lang="es-EC" sz="1400" dirty="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Impacto en la rentabilidad antes de participación a los trabajadores e impuestos </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$348.280,13</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r h="1079418">
                <a:tc>
                  <a:txBody>
                    <a:bodyPr/>
                    <a:lstStyle/>
                    <a:p>
                      <a:pPr>
                        <a:lnSpc>
                          <a:spcPct val="200000"/>
                        </a:lnSpc>
                        <a:spcAft>
                          <a:spcPts val="0"/>
                        </a:spcAft>
                      </a:pPr>
                      <a:r>
                        <a:rPr lang="es-EC" sz="1400" dirty="0" smtClean="0">
                          <a:effectLst/>
                        </a:rPr>
                        <a:t>(-)</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dirty="0">
                          <a:effectLst/>
                        </a:rPr>
                        <a:t>Participación a los trabajadores e impuestos 33,7%</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$117.370,40</a:t>
                      </a:r>
                      <a:endParaRPr lang="es-EC" sz="1400" b="1">
                        <a:effectLst/>
                        <a:latin typeface="Times New Roman" panose="02020603050405020304" pitchFamily="18" charset="0"/>
                        <a:ea typeface="Calibri" panose="020F0502020204030204" pitchFamily="34" charset="0"/>
                      </a:endParaRPr>
                    </a:p>
                  </a:txBody>
                  <a:tcPr marL="68580" marR="68580" marT="0" marB="0" anchor="ctr"/>
                </a:tc>
              </a:tr>
              <a:tr h="495071">
                <a:tc>
                  <a:txBody>
                    <a:bodyPr/>
                    <a:lstStyle/>
                    <a:p>
                      <a:pPr>
                        <a:lnSpc>
                          <a:spcPct val="200000"/>
                        </a:lnSpc>
                        <a:spcAft>
                          <a:spcPts val="0"/>
                        </a:spcAft>
                      </a:pPr>
                      <a:r>
                        <a:rPr lang="es-EC" sz="1400">
                          <a:effectLst/>
                        </a:rPr>
                        <a:t>(=)</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nSpc>
                          <a:spcPct val="200000"/>
                        </a:lnSpc>
                        <a:spcAft>
                          <a:spcPts val="0"/>
                        </a:spcAft>
                      </a:pPr>
                      <a:r>
                        <a:rPr lang="es-EC" sz="1400">
                          <a:effectLst/>
                        </a:rPr>
                        <a:t>Impacto en la rentabilidad</a:t>
                      </a:r>
                      <a:endParaRPr lang="es-EC" sz="1400" b="1">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$230.909,73</a:t>
                      </a:r>
                      <a:endParaRPr lang="es-EC" sz="1400" b="1"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7" name="Flecha izquierda y arriba 6"/>
          <p:cNvSpPr/>
          <p:nvPr/>
        </p:nvSpPr>
        <p:spPr>
          <a:xfrm>
            <a:off x="9105363" y="2215166"/>
            <a:ext cx="1326524" cy="1738648"/>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
        <p:nvSpPr>
          <p:cNvPr id="8" name="Flecha izquierda y arriba 7"/>
          <p:cNvSpPr/>
          <p:nvPr/>
        </p:nvSpPr>
        <p:spPr>
          <a:xfrm rot="5400000">
            <a:off x="1918953" y="2060624"/>
            <a:ext cx="901518" cy="1571224"/>
          </a:xfrm>
          <a:prstGeom prst="lef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2046167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ircle(in)">
                                      <p:cBhvr>
                                        <p:cTn id="18" dur="2000"/>
                                        <p:tgtEl>
                                          <p:spTgt spid="8"/>
                                        </p:tgtEl>
                                      </p:cBhvr>
                                    </p:animEffect>
                                  </p:childTnLst>
                                </p:cTn>
                              </p:par>
                              <p:par>
                                <p:cTn id="19" presetID="6"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circle(in)">
                                      <p:cBhvr>
                                        <p:cTn id="21" dur="2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ipe(down)">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677334" y="692397"/>
            <a:ext cx="9535612" cy="8273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just">
              <a:buNone/>
            </a:pPr>
            <a:r>
              <a:rPr lang="es-EC" dirty="0" smtClean="0"/>
              <a:t>Lo que se quiere demostrar con las </a:t>
            </a:r>
            <a:r>
              <a:rPr lang="es-EC" dirty="0"/>
              <a:t>siguientes acciones </a:t>
            </a:r>
            <a:r>
              <a:rPr lang="es-EC" dirty="0" smtClean="0"/>
              <a:t>es </a:t>
            </a:r>
            <a:r>
              <a:rPr lang="es-EC" dirty="0"/>
              <a:t>recuperar la cartera de crédito vencida de la empresa Chaide y Chaide</a:t>
            </a:r>
          </a:p>
        </p:txBody>
      </p:sp>
      <p:sp>
        <p:nvSpPr>
          <p:cNvPr id="5" name="Título 1"/>
          <p:cNvSpPr>
            <a:spLocks noGrp="1"/>
          </p:cNvSpPr>
          <p:nvPr>
            <p:ph type="title"/>
          </p:nvPr>
        </p:nvSpPr>
        <p:spPr>
          <a:xfrm>
            <a:off x="677334" y="1880316"/>
            <a:ext cx="9535612" cy="549498"/>
          </a:xfrm>
        </p:spPr>
        <p:txBody>
          <a:bodyPr>
            <a:noAutofit/>
          </a:bodyPr>
          <a:lstStyle/>
          <a:p>
            <a:pPr marL="342900" lvl="0" indent="-342900">
              <a:buFont typeface="Arial" panose="020B0604020202020204" pitchFamily="34" charset="0"/>
              <a:buChar char="•"/>
            </a:pPr>
            <a:r>
              <a:rPr lang="es-EC" sz="2400" b="1" dirty="0">
                <a:solidFill>
                  <a:schemeClr val="tx1"/>
                </a:solidFill>
              </a:rPr>
              <a:t>Acciones judiciales, extrajudiciales y venta de cartera</a:t>
            </a:r>
            <a:r>
              <a:rPr lang="es-EC" sz="2400" dirty="0">
                <a:solidFill>
                  <a:schemeClr val="tx1"/>
                </a:solidFill>
              </a:rPr>
              <a:t/>
            </a:r>
            <a:br>
              <a:rPr lang="es-EC" sz="2400" dirty="0">
                <a:solidFill>
                  <a:schemeClr val="tx1"/>
                </a:solidFill>
              </a:rPr>
            </a:br>
            <a:r>
              <a:rPr lang="es-EC" sz="2400" b="1" dirty="0">
                <a:solidFill>
                  <a:schemeClr val="tx1"/>
                </a:solidFill>
              </a:rPr>
              <a:t/>
            </a:r>
            <a:br>
              <a:rPr lang="es-EC" sz="2400" b="1" dirty="0">
                <a:solidFill>
                  <a:schemeClr val="tx1"/>
                </a:solidFill>
              </a:rPr>
            </a:br>
            <a:r>
              <a:rPr lang="es-EC" sz="2400" b="1" dirty="0">
                <a:solidFill>
                  <a:schemeClr val="tx1"/>
                </a:solidFill>
              </a:rPr>
              <a:t/>
            </a:r>
            <a:br>
              <a:rPr lang="es-EC" sz="2400" b="1" dirty="0">
                <a:solidFill>
                  <a:schemeClr val="tx1"/>
                </a:solidFill>
              </a:rPr>
            </a:br>
            <a:r>
              <a:rPr lang="es-EC" sz="2800" b="1" dirty="0">
                <a:solidFill>
                  <a:schemeClr val="tx1"/>
                </a:solidFill>
              </a:rPr>
              <a:t/>
            </a:r>
            <a:br>
              <a:rPr lang="es-EC" sz="2800" b="1" dirty="0">
                <a:solidFill>
                  <a:schemeClr val="tx1"/>
                </a:solidFill>
              </a:rPr>
            </a:br>
            <a:endParaRPr lang="es-EC" sz="2800" dirty="0">
              <a:solidFill>
                <a:schemeClr val="tx1"/>
              </a:solidFill>
            </a:endParaRPr>
          </a:p>
        </p:txBody>
      </p:sp>
      <p:graphicFrame>
        <p:nvGraphicFramePr>
          <p:cNvPr id="8" name="Diagrama 7"/>
          <p:cNvGraphicFramePr/>
          <p:nvPr>
            <p:extLst>
              <p:ext uri="{D42A27DB-BD31-4B8C-83A1-F6EECF244321}">
                <p14:modId xmlns:p14="http://schemas.microsoft.com/office/powerpoint/2010/main" val="2700720518"/>
              </p:ext>
            </p:extLst>
          </p:nvPr>
        </p:nvGraphicFramePr>
        <p:xfrm>
          <a:off x="1400934" y="235373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504133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Marcador de contenido 3"/>
          <p:cNvGraphicFramePr>
            <a:graphicFrameLocks noGrp="1"/>
          </p:cNvGraphicFramePr>
          <p:nvPr>
            <p:ph idx="1"/>
            <p:extLst>
              <p:ext uri="{D42A27DB-BD31-4B8C-83A1-F6EECF244321}">
                <p14:modId xmlns:p14="http://schemas.microsoft.com/office/powerpoint/2010/main" val="3776804570"/>
              </p:ext>
            </p:extLst>
          </p:nvPr>
        </p:nvGraphicFramePr>
        <p:xfrm>
          <a:off x="5679583" y="1248459"/>
          <a:ext cx="4945487" cy="3917943"/>
        </p:xfrm>
        <a:graphic>
          <a:graphicData uri="http://schemas.openxmlformats.org/drawingml/2006/table">
            <a:tbl>
              <a:tblPr firstRow="1" firstCol="1" bandRow="1">
                <a:tableStyleId>{72833802-FEF1-4C79-8D5D-14CF1EAF98D9}</a:tableStyleId>
              </a:tblPr>
              <a:tblGrid>
                <a:gridCol w="1612396"/>
                <a:gridCol w="1515495"/>
                <a:gridCol w="1817596"/>
              </a:tblGrid>
              <a:tr h="979485">
                <a:tc>
                  <a:txBody>
                    <a:bodyPr/>
                    <a:lstStyle/>
                    <a:p>
                      <a:pPr algn="ctr">
                        <a:lnSpc>
                          <a:spcPct val="200000"/>
                        </a:lnSpc>
                        <a:spcAft>
                          <a:spcPts val="0"/>
                        </a:spcAft>
                      </a:pPr>
                      <a:r>
                        <a:rPr lang="es-EC" sz="1400" dirty="0">
                          <a:effectLst/>
                        </a:rPr>
                        <a:t>DÍAS VENCIDOS DE LA CARTERA</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TASA DE DESCUENTO</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PORCENTAJE DE RECUPERACIÓN</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r>
              <a:tr h="489743">
                <a:tc>
                  <a:txBody>
                    <a:bodyPr/>
                    <a:lstStyle/>
                    <a:p>
                      <a:pPr algn="ctr">
                        <a:lnSpc>
                          <a:spcPct val="115000"/>
                        </a:lnSpc>
                        <a:spcAft>
                          <a:spcPts val="0"/>
                        </a:spcAft>
                      </a:pPr>
                      <a:r>
                        <a:rPr lang="es-EC" sz="1400" b="0">
                          <a:effectLst/>
                        </a:rPr>
                        <a:t>1 - 60 Días</a:t>
                      </a:r>
                      <a:endParaRPr lang="es-EC" sz="1400" b="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5%</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10%</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r>
              <a:tr h="489743">
                <a:tc>
                  <a:txBody>
                    <a:bodyPr/>
                    <a:lstStyle/>
                    <a:p>
                      <a:pPr algn="ctr">
                        <a:lnSpc>
                          <a:spcPct val="115000"/>
                        </a:lnSpc>
                        <a:spcAft>
                          <a:spcPts val="0"/>
                        </a:spcAft>
                      </a:pPr>
                      <a:r>
                        <a:rPr lang="es-EC" sz="1400" b="0">
                          <a:effectLst/>
                        </a:rPr>
                        <a:t>1 - 90 Días </a:t>
                      </a:r>
                      <a:endParaRPr lang="es-EC" sz="1400" b="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10%</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r>
              <a:tr h="489743">
                <a:tc>
                  <a:txBody>
                    <a:bodyPr/>
                    <a:lstStyle/>
                    <a:p>
                      <a:pPr algn="ctr">
                        <a:lnSpc>
                          <a:spcPct val="115000"/>
                        </a:lnSpc>
                        <a:spcAft>
                          <a:spcPts val="0"/>
                        </a:spcAft>
                      </a:pPr>
                      <a:r>
                        <a:rPr lang="es-EC" sz="1400" b="0">
                          <a:effectLst/>
                        </a:rPr>
                        <a:t>1 - 180 Días</a:t>
                      </a:r>
                      <a:endParaRPr lang="es-EC" sz="1400" b="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dirty="0">
                          <a:effectLst/>
                        </a:rPr>
                        <a:t>15%</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50%</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r>
              <a:tr h="489743">
                <a:tc>
                  <a:txBody>
                    <a:bodyPr/>
                    <a:lstStyle/>
                    <a:p>
                      <a:pPr algn="ctr">
                        <a:lnSpc>
                          <a:spcPct val="115000"/>
                        </a:lnSpc>
                        <a:spcAft>
                          <a:spcPts val="0"/>
                        </a:spcAft>
                      </a:pPr>
                      <a:r>
                        <a:rPr lang="es-EC" sz="1400" b="0" dirty="0">
                          <a:effectLst/>
                        </a:rPr>
                        <a:t>1 - 360 Días </a:t>
                      </a:r>
                      <a:endParaRPr lang="es-EC" sz="1400" b="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solidFill>
                      <a:srgbClr val="FFFF00"/>
                    </a:solidFill>
                  </a:tcPr>
                </a:tc>
                <a:tc>
                  <a:txBody>
                    <a:bodyPr/>
                    <a:lstStyle/>
                    <a:p>
                      <a:pPr algn="ctr">
                        <a:lnSpc>
                          <a:spcPct val="200000"/>
                        </a:lnSpc>
                        <a:spcAft>
                          <a:spcPts val="0"/>
                        </a:spcAft>
                      </a:pPr>
                      <a:r>
                        <a:rPr lang="es-EC" sz="1400" dirty="0">
                          <a:effectLst/>
                        </a:rPr>
                        <a:t>20%</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solidFill>
                      <a:srgbClr val="FFFF00"/>
                    </a:solidFill>
                  </a:tcPr>
                </a:tc>
                <a:tc>
                  <a:txBody>
                    <a:bodyPr/>
                    <a:lstStyle/>
                    <a:p>
                      <a:pPr algn="ctr">
                        <a:lnSpc>
                          <a:spcPct val="200000"/>
                        </a:lnSpc>
                        <a:spcAft>
                          <a:spcPts val="0"/>
                        </a:spcAft>
                      </a:pPr>
                      <a:r>
                        <a:rPr lang="es-EC" sz="1400" dirty="0">
                          <a:effectLst/>
                        </a:rPr>
                        <a:t>75%</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solidFill>
                      <a:srgbClr val="FFFF00"/>
                    </a:solidFill>
                  </a:tcPr>
                </a:tc>
              </a:tr>
              <a:tr h="489743">
                <a:tc>
                  <a:txBody>
                    <a:bodyPr/>
                    <a:lstStyle/>
                    <a:p>
                      <a:pPr algn="ctr">
                        <a:lnSpc>
                          <a:spcPct val="115000"/>
                        </a:lnSpc>
                        <a:spcAft>
                          <a:spcPts val="0"/>
                        </a:spcAft>
                      </a:pPr>
                      <a:r>
                        <a:rPr lang="es-EC" sz="1400" b="0" dirty="0">
                          <a:effectLst/>
                        </a:rPr>
                        <a:t>Más de 360 días</a:t>
                      </a:r>
                      <a:endParaRPr lang="es-EC" sz="1400" b="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25%</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a:effectLst/>
                        </a:rPr>
                        <a:t>100%</a:t>
                      </a:r>
                      <a:endParaRPr lang="es-EC" sz="140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r>
              <a:tr h="489743">
                <a:tc gridSpan="3">
                  <a:txBody>
                    <a:bodyPr/>
                    <a:lstStyle/>
                    <a:p>
                      <a:pPr algn="just">
                        <a:lnSpc>
                          <a:spcPct val="200000"/>
                        </a:lnSpc>
                        <a:spcAft>
                          <a:spcPts val="0"/>
                        </a:spcAft>
                      </a:pPr>
                      <a:r>
                        <a:rPr lang="es-EC" sz="1400" dirty="0">
                          <a:effectLst/>
                        </a:rPr>
                        <a:t>Elaboración: Milton Vinicio Villacís Cueva</a:t>
                      </a:r>
                      <a:endParaRPr lang="es-EC" sz="1400" dirty="0">
                        <a:solidFill>
                          <a:srgbClr val="2E74B5"/>
                        </a:solidFill>
                        <a:effectLst/>
                        <a:latin typeface="Times New Roman" panose="02020603050405020304" pitchFamily="18" charset="0"/>
                        <a:ea typeface="Calibri" panose="020F0502020204030204" pitchFamily="34" charset="0"/>
                      </a:endParaRPr>
                    </a:p>
                  </a:txBody>
                  <a:tcPr marL="68580" marR="68580" marT="0" marB="0" anchor="ctr"/>
                </a:tc>
                <a:tc hMerge="1">
                  <a:txBody>
                    <a:bodyPr/>
                    <a:lstStyle/>
                    <a:p>
                      <a:endParaRPr lang="es-EC"/>
                    </a:p>
                  </a:txBody>
                  <a:tcPr/>
                </a:tc>
                <a:tc hMerge="1">
                  <a:txBody>
                    <a:bodyPr/>
                    <a:lstStyle/>
                    <a:p>
                      <a:endParaRPr lang="es-EC"/>
                    </a:p>
                  </a:txBody>
                  <a:tcPr/>
                </a:tc>
              </a:tr>
            </a:tbl>
          </a:graphicData>
        </a:graphic>
      </p:graphicFrame>
      <p:sp>
        <p:nvSpPr>
          <p:cNvPr id="5" name="Rectángulo 4"/>
          <p:cNvSpPr/>
          <p:nvPr/>
        </p:nvSpPr>
        <p:spPr>
          <a:xfrm>
            <a:off x="1451008" y="1530248"/>
            <a:ext cx="3189675" cy="7294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nSpc>
                <a:spcPct val="115000"/>
              </a:lnSpc>
              <a:spcAft>
                <a:spcPts val="1000"/>
              </a:spcAft>
            </a:pPr>
            <a:r>
              <a:rPr lang="es-EC" dirty="0">
                <a:latin typeface="Times New Roman" panose="02020603050405020304" pitchFamily="18" charset="0"/>
                <a:ea typeface="Calibri" panose="020F0502020204030204" pitchFamily="34" charset="0"/>
              </a:rPr>
              <a:t>Condiciones para la venta de cartera de crédito vencida </a:t>
            </a:r>
            <a:endParaRPr lang="es-EC" dirty="0">
              <a:effectLst/>
              <a:latin typeface="Times New Roman" panose="02020603050405020304" pitchFamily="18" charset="0"/>
              <a:ea typeface="Calibri" panose="020F0502020204030204" pitchFamily="34" charset="0"/>
            </a:endParaRPr>
          </a:p>
        </p:txBody>
      </p:sp>
      <p:sp>
        <p:nvSpPr>
          <p:cNvPr id="6" name="Rectángulo 5"/>
          <p:cNvSpPr/>
          <p:nvPr/>
        </p:nvSpPr>
        <p:spPr>
          <a:xfrm>
            <a:off x="1451008" y="4007304"/>
            <a:ext cx="3893712" cy="92333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es-EC" dirty="0" smtClean="0">
                <a:latin typeface="Times New Roman" panose="02020603050405020304" pitchFamily="18" charset="0"/>
                <a:ea typeface="Calibri" panose="020F0502020204030204" pitchFamily="34" charset="0"/>
              </a:rPr>
              <a:t>El beneficio </a:t>
            </a:r>
            <a:r>
              <a:rPr lang="es-EC" dirty="0">
                <a:latin typeface="Times New Roman" panose="02020603050405020304" pitchFamily="18" charset="0"/>
                <a:ea typeface="Calibri" panose="020F0502020204030204" pitchFamily="34" charset="0"/>
              </a:rPr>
              <a:t>en la </a:t>
            </a:r>
            <a:r>
              <a:rPr lang="es-EC" dirty="0" smtClean="0">
                <a:latin typeface="Times New Roman" panose="02020603050405020304" pitchFamily="18" charset="0"/>
                <a:ea typeface="Calibri" panose="020F0502020204030204" pitchFamily="34" charset="0"/>
              </a:rPr>
              <a:t>venta de cartera es la recuperación del </a:t>
            </a:r>
            <a:r>
              <a:rPr lang="es-EC" dirty="0">
                <a:latin typeface="Times New Roman" panose="02020603050405020304" pitchFamily="18" charset="0"/>
                <a:ea typeface="Calibri" panose="020F0502020204030204" pitchFamily="34" charset="0"/>
              </a:rPr>
              <a:t>75% de la provisión de cuentas incobrables</a:t>
            </a:r>
            <a:endParaRPr lang="es-EC" dirty="0"/>
          </a:p>
        </p:txBody>
      </p:sp>
      <p:sp>
        <p:nvSpPr>
          <p:cNvPr id="7" name="Flecha derecha 6"/>
          <p:cNvSpPr/>
          <p:nvPr/>
        </p:nvSpPr>
        <p:spPr>
          <a:xfrm>
            <a:off x="4855335" y="1721098"/>
            <a:ext cx="708338" cy="3477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4116052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600531203"/>
              </p:ext>
            </p:extLst>
          </p:nvPr>
        </p:nvGraphicFramePr>
        <p:xfrm>
          <a:off x="755540" y="360609"/>
          <a:ext cx="4653587" cy="1982070"/>
        </p:xfrm>
        <a:graphic>
          <a:graphicData uri="http://schemas.openxmlformats.org/drawingml/2006/table">
            <a:tbl>
              <a:tblPr firstRow="1" firstCol="1" bandRow="1">
                <a:tableStyleId>{5C22544A-7EE6-4342-B048-85BDC9FD1C3A}</a:tableStyleId>
              </a:tblPr>
              <a:tblGrid>
                <a:gridCol w="433574"/>
                <a:gridCol w="2953238"/>
                <a:gridCol w="1266775"/>
              </a:tblGrid>
              <a:tr h="701910">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Cartera de crédito vencida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$676.852,34</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701910">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Porcentaje de recuperación de cartera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95%</a:t>
                      </a:r>
                      <a:endParaRPr lang="es-EC" sz="1400">
                        <a:effectLst/>
                        <a:latin typeface="Times New Roman" panose="02020603050405020304" pitchFamily="18" charset="0"/>
                        <a:ea typeface="Calibri" panose="020F0502020204030204" pitchFamily="34" charset="0"/>
                      </a:endParaRPr>
                    </a:p>
                  </a:txBody>
                  <a:tcPr marL="68580" marR="68580" marT="0" marB="0"/>
                </a:tc>
              </a:tr>
              <a:tr h="321949">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Total recuperado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$643.009,72</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5" name="Tabla 4"/>
          <p:cNvGraphicFramePr>
            <a:graphicFrameLocks noGrp="1"/>
          </p:cNvGraphicFramePr>
          <p:nvPr>
            <p:extLst>
              <p:ext uri="{D42A27DB-BD31-4B8C-83A1-F6EECF244321}">
                <p14:modId xmlns:p14="http://schemas.microsoft.com/office/powerpoint/2010/main" val="2113610394"/>
              </p:ext>
            </p:extLst>
          </p:nvPr>
        </p:nvGraphicFramePr>
        <p:xfrm>
          <a:off x="6076397" y="351865"/>
          <a:ext cx="4999433" cy="1992089"/>
        </p:xfrm>
        <a:graphic>
          <a:graphicData uri="http://schemas.openxmlformats.org/drawingml/2006/table">
            <a:tbl>
              <a:tblPr firstRow="1" firstCol="1" bandRow="1">
                <a:tableStyleId>{5C22544A-7EE6-4342-B048-85BDC9FD1C3A}</a:tableStyleId>
              </a:tblPr>
              <a:tblGrid>
                <a:gridCol w="438035"/>
                <a:gridCol w="3109523"/>
                <a:gridCol w="1451875"/>
              </a:tblGrid>
              <a:tr h="777741">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Cartera de crédito vencida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$676.852,34</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436607">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Tasa de descuento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20%</a:t>
                      </a:r>
                      <a:endParaRPr lang="es-EC" sz="1400">
                        <a:effectLst/>
                        <a:latin typeface="Times New Roman" panose="02020603050405020304" pitchFamily="18" charset="0"/>
                        <a:ea typeface="Calibri" panose="020F0502020204030204" pitchFamily="34" charset="0"/>
                      </a:endParaRPr>
                    </a:p>
                  </a:txBody>
                  <a:tcPr marL="68580" marR="68580" marT="0" marB="0"/>
                </a:tc>
              </a:tr>
              <a:tr h="777741">
                <a:tc>
                  <a:txBody>
                    <a:bodyPr/>
                    <a:lstStyle/>
                    <a:p>
                      <a:pPr algn="just">
                        <a:lnSpc>
                          <a:spcPct val="200000"/>
                        </a:lnSpc>
                        <a:spcAft>
                          <a:spcPts val="0"/>
                        </a:spcAft>
                      </a:pPr>
                      <a:r>
                        <a:rPr lang="es-EC" sz="1400">
                          <a:effectLst/>
                        </a:rPr>
                        <a:t> </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Costo por el descuento en la venta</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$135.370,47</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1959542674"/>
              </p:ext>
            </p:extLst>
          </p:nvPr>
        </p:nvGraphicFramePr>
        <p:xfrm>
          <a:off x="487785" y="3614488"/>
          <a:ext cx="5011494" cy="2827499"/>
        </p:xfrm>
        <a:graphic>
          <a:graphicData uri="http://schemas.openxmlformats.org/drawingml/2006/table">
            <a:tbl>
              <a:tblPr firstRow="1" firstCol="1" bandRow="1">
                <a:tableStyleId>{5C22544A-7EE6-4342-B048-85BDC9FD1C3A}</a:tableStyleId>
              </a:tblPr>
              <a:tblGrid>
                <a:gridCol w="443677"/>
                <a:gridCol w="3245471"/>
                <a:gridCol w="1322346"/>
              </a:tblGrid>
              <a:tr h="693899">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Total recuperado de la cartera de crédito </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$643.009,72</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693899">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Costo por la contratación de un abogado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($115.000,00)</a:t>
                      </a:r>
                      <a:endParaRPr lang="es-EC" sz="1400">
                        <a:effectLst/>
                        <a:latin typeface="Times New Roman" panose="02020603050405020304" pitchFamily="18" charset="0"/>
                        <a:ea typeface="Calibri" panose="020F0502020204030204" pitchFamily="34" charset="0"/>
                      </a:endParaRPr>
                    </a:p>
                  </a:txBody>
                  <a:tcPr marL="68580" marR="68580" marT="0" marB="0"/>
                </a:tc>
              </a:tr>
              <a:tr h="693899">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Costo por el descuento en la venta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($135.370,47)</a:t>
                      </a:r>
                      <a:endParaRPr lang="es-EC" sz="1400">
                        <a:effectLst/>
                        <a:latin typeface="Times New Roman" panose="02020603050405020304" pitchFamily="18" charset="0"/>
                        <a:ea typeface="Calibri" panose="020F0502020204030204" pitchFamily="34" charset="0"/>
                      </a:endParaRPr>
                    </a:p>
                  </a:txBody>
                  <a:tcPr marL="68580" marR="68580" marT="0" marB="0"/>
                </a:tc>
              </a:tr>
              <a:tr h="318254">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Impacto en la liquidez</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$392.639,26</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1141659860"/>
              </p:ext>
            </p:extLst>
          </p:nvPr>
        </p:nvGraphicFramePr>
        <p:xfrm>
          <a:off x="5992529" y="3551324"/>
          <a:ext cx="5727246" cy="2987040"/>
        </p:xfrm>
        <a:graphic>
          <a:graphicData uri="http://schemas.openxmlformats.org/drawingml/2006/table">
            <a:tbl>
              <a:tblPr firstRow="1" firstCol="1" bandRow="1">
                <a:tableStyleId>{5C22544A-7EE6-4342-B048-85BDC9FD1C3A}</a:tableStyleId>
              </a:tblPr>
              <a:tblGrid>
                <a:gridCol w="382536"/>
                <a:gridCol w="4096068"/>
                <a:gridCol w="1248642"/>
              </a:tblGrid>
              <a:tr h="416076">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Provisión cuentas incobrables</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$478.237,20</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416076">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Porcentaje recuperación</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83%</a:t>
                      </a:r>
                      <a:endParaRPr lang="es-EC" sz="1400">
                        <a:effectLst/>
                        <a:latin typeface="Times New Roman" panose="02020603050405020304" pitchFamily="18" charset="0"/>
                        <a:ea typeface="Calibri" panose="020F0502020204030204" pitchFamily="34" charset="0"/>
                      </a:endParaRPr>
                    </a:p>
                  </a:txBody>
                  <a:tcPr marL="68580" marR="68580" marT="0" marB="0"/>
                </a:tc>
              </a:tr>
              <a:tr h="832151">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Total recuperado de la provisión cuentas incobrables</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$ 396.936,88</a:t>
                      </a:r>
                      <a:endParaRPr lang="es-EC" sz="1400" dirty="0">
                        <a:effectLst/>
                        <a:latin typeface="Times New Roman" panose="02020603050405020304" pitchFamily="18" charset="0"/>
                        <a:ea typeface="Calibri" panose="020F0502020204030204" pitchFamily="34" charset="0"/>
                      </a:endParaRPr>
                    </a:p>
                  </a:txBody>
                  <a:tcPr marL="68580" marR="68580" marT="0" marB="0"/>
                </a:tc>
              </a:tr>
              <a:tr h="416076">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Costo por la contratación de un abogado</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($115.000,00)</a:t>
                      </a:r>
                      <a:endParaRPr lang="es-EC" sz="1400">
                        <a:effectLst/>
                        <a:latin typeface="Times New Roman" panose="02020603050405020304" pitchFamily="18" charset="0"/>
                        <a:ea typeface="Calibri" panose="020F0502020204030204" pitchFamily="34" charset="0"/>
                      </a:endParaRPr>
                    </a:p>
                  </a:txBody>
                  <a:tcPr marL="68580" marR="68580" marT="0" marB="0"/>
                </a:tc>
              </a:tr>
              <a:tr h="416076">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Costo por el descuento en la venta</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a:effectLst/>
                        </a:rPr>
                        <a:t>($135.370,47)</a:t>
                      </a:r>
                      <a:endParaRPr lang="es-EC" sz="1400">
                        <a:effectLst/>
                        <a:latin typeface="Times New Roman" panose="02020603050405020304" pitchFamily="18" charset="0"/>
                        <a:ea typeface="Calibri" panose="020F0502020204030204" pitchFamily="34" charset="0"/>
                      </a:endParaRPr>
                    </a:p>
                  </a:txBody>
                  <a:tcPr marL="68580" marR="68580" marT="0" marB="0"/>
                </a:tc>
              </a:tr>
              <a:tr h="416076">
                <a:tc>
                  <a:txBody>
                    <a:bodyPr/>
                    <a:lstStyle/>
                    <a:p>
                      <a:pPr algn="just">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Impacto en la rentabilidad</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$146.566,41</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
        <p:nvSpPr>
          <p:cNvPr id="8" name="CuadroTexto 7"/>
          <p:cNvSpPr txBox="1"/>
          <p:nvPr/>
        </p:nvSpPr>
        <p:spPr>
          <a:xfrm>
            <a:off x="1738648" y="2743200"/>
            <a:ext cx="253713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C" dirty="0" smtClean="0"/>
              <a:t>Impacto en la Liquidez</a:t>
            </a:r>
            <a:endParaRPr lang="es-EC" dirty="0"/>
          </a:p>
        </p:txBody>
      </p:sp>
      <p:sp>
        <p:nvSpPr>
          <p:cNvPr id="9" name="CuadroTexto 8"/>
          <p:cNvSpPr txBox="1"/>
          <p:nvPr/>
        </p:nvSpPr>
        <p:spPr>
          <a:xfrm>
            <a:off x="7609268" y="2743200"/>
            <a:ext cx="2951408" cy="36933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s-EC" dirty="0" smtClean="0"/>
              <a:t>Impacto en la Rentabilidad</a:t>
            </a:r>
            <a:endParaRPr lang="es-EC" dirty="0"/>
          </a:p>
        </p:txBody>
      </p:sp>
      <p:sp>
        <p:nvSpPr>
          <p:cNvPr id="10" name="Flecha abajo 9"/>
          <p:cNvSpPr/>
          <p:nvPr/>
        </p:nvSpPr>
        <p:spPr>
          <a:xfrm>
            <a:off x="2794715" y="3219718"/>
            <a:ext cx="321972" cy="360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Flecha abajo 10"/>
          <p:cNvSpPr/>
          <p:nvPr/>
        </p:nvSpPr>
        <p:spPr>
          <a:xfrm>
            <a:off x="9097851" y="3193959"/>
            <a:ext cx="321972" cy="3606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01466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fltVal val="0"/>
                                          </p:val>
                                        </p:tav>
                                        <p:tav tm="100000">
                                          <p:val>
                                            <p:strVal val="#ppt_h"/>
                                          </p:val>
                                        </p:tav>
                                      </p:tavLst>
                                    </p:anim>
                                    <p:animEffect transition="in" filter="fade">
                                      <p:cBhvr>
                                        <p:cTn id="27" dur="500"/>
                                        <p:tgtEl>
                                          <p:spTgt spid="9"/>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500" fill="hold"/>
                                        <p:tgtEl>
                                          <p:spTgt spid="11"/>
                                        </p:tgtEl>
                                        <p:attrNameLst>
                                          <p:attrName>ppt_w</p:attrName>
                                        </p:attrNameLst>
                                      </p:cBhvr>
                                      <p:tavLst>
                                        <p:tav tm="0">
                                          <p:val>
                                            <p:fltVal val="0"/>
                                          </p:val>
                                        </p:tav>
                                        <p:tav tm="100000">
                                          <p:val>
                                            <p:strVal val="#ppt_w"/>
                                          </p:val>
                                        </p:tav>
                                      </p:tavLst>
                                    </p:anim>
                                    <p:anim calcmode="lin" valueType="num">
                                      <p:cBhvr>
                                        <p:cTn id="31" dur="500" fill="hold"/>
                                        <p:tgtEl>
                                          <p:spTgt spid="11"/>
                                        </p:tgtEl>
                                        <p:attrNameLst>
                                          <p:attrName>ppt_h</p:attrName>
                                        </p:attrNameLst>
                                      </p:cBhvr>
                                      <p:tavLst>
                                        <p:tav tm="0">
                                          <p:val>
                                            <p:fltVal val="0"/>
                                          </p:val>
                                        </p:tav>
                                        <p:tav tm="100000">
                                          <p:val>
                                            <p:strVal val="#ppt_h"/>
                                          </p:val>
                                        </p:tav>
                                      </p:tavLst>
                                    </p:anim>
                                    <p:animEffect transition="in" filter="fade">
                                      <p:cBhvr>
                                        <p:cTn id="32" dur="500"/>
                                        <p:tgtEl>
                                          <p:spTgt spid="11"/>
                                        </p:tgtEl>
                                      </p:cBhvr>
                                    </p:animEffect>
                                  </p:childTnLst>
                                </p:cTn>
                              </p:par>
                              <p:par>
                                <p:cTn id="33" presetID="53" presetClass="entr" presetSubtype="16" fill="hold" nodeType="with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1063700" y="215878"/>
            <a:ext cx="9535612" cy="82731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s-EC" dirty="0"/>
              <a:t>Consolidación de los procedimientos que conforman el modelo de gestión financiera estratégica para el manejo de la cartera de crédito</a:t>
            </a:r>
          </a:p>
        </p:txBody>
      </p:sp>
      <p:graphicFrame>
        <p:nvGraphicFramePr>
          <p:cNvPr id="5" name="Tabla 4"/>
          <p:cNvGraphicFramePr>
            <a:graphicFrameLocks noGrp="1"/>
          </p:cNvGraphicFramePr>
          <p:nvPr>
            <p:extLst>
              <p:ext uri="{D42A27DB-BD31-4B8C-83A1-F6EECF244321}">
                <p14:modId xmlns:p14="http://schemas.microsoft.com/office/powerpoint/2010/main" val="1236378865"/>
              </p:ext>
            </p:extLst>
          </p:nvPr>
        </p:nvGraphicFramePr>
        <p:xfrm>
          <a:off x="1787871" y="1043188"/>
          <a:ext cx="7832647" cy="5363653"/>
        </p:xfrm>
        <a:graphic>
          <a:graphicData uri="http://schemas.openxmlformats.org/drawingml/2006/table">
            <a:tbl>
              <a:tblPr firstRow="1" firstCol="1" bandRow="1">
                <a:tableStyleId>{F2DE63D5-997A-4646-A377-4702673A728D}</a:tableStyleId>
              </a:tblPr>
              <a:tblGrid>
                <a:gridCol w="3524092"/>
                <a:gridCol w="2220648"/>
                <a:gridCol w="2087907"/>
              </a:tblGrid>
              <a:tr h="922119">
                <a:tc>
                  <a:txBody>
                    <a:bodyPr/>
                    <a:lstStyle/>
                    <a:p>
                      <a:pPr algn="ctr">
                        <a:lnSpc>
                          <a:spcPct val="200000"/>
                        </a:lnSpc>
                        <a:spcAft>
                          <a:spcPts val="0"/>
                        </a:spcAft>
                      </a:pPr>
                      <a:r>
                        <a:rPr lang="es-EC" sz="1600" b="1" dirty="0">
                          <a:effectLst/>
                        </a:rPr>
                        <a:t>ACCIONES A TOMAR</a:t>
                      </a:r>
                      <a:endParaRPr lang="es-EC" sz="16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b="1" dirty="0">
                          <a:effectLst/>
                        </a:rPr>
                        <a:t>IMPACTO EN LA LIQUIDEZ</a:t>
                      </a:r>
                      <a:endParaRPr lang="es-EC" sz="1600" b="1"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b="1" dirty="0">
                          <a:effectLst/>
                        </a:rPr>
                        <a:t>IMPACTO EN LA RENTABILIDAD</a:t>
                      </a:r>
                      <a:endParaRPr lang="es-EC" sz="1600" b="1" dirty="0">
                        <a:effectLst/>
                        <a:latin typeface="Times New Roman" panose="02020603050405020304" pitchFamily="18" charset="0"/>
                        <a:ea typeface="Calibri" panose="020F0502020204030204" pitchFamily="34" charset="0"/>
                      </a:endParaRPr>
                    </a:p>
                  </a:txBody>
                  <a:tcPr marL="68580" marR="68580" marT="0" marB="0" anchor="ctr"/>
                </a:tc>
              </a:tr>
              <a:tr h="461059">
                <a:tc>
                  <a:txBody>
                    <a:bodyPr/>
                    <a:lstStyle/>
                    <a:p>
                      <a:pPr algn="just">
                        <a:lnSpc>
                          <a:spcPct val="200000"/>
                        </a:lnSpc>
                        <a:spcAft>
                          <a:spcPts val="0"/>
                        </a:spcAft>
                      </a:pPr>
                      <a:r>
                        <a:rPr lang="es-EC" sz="1600" b="0" dirty="0">
                          <a:effectLst/>
                        </a:rPr>
                        <a:t>Políticas de crédito y cobranza</a:t>
                      </a:r>
                      <a:endParaRPr lang="es-EC" sz="16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$358.565,96</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$166.493,71</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767266">
                <a:tc>
                  <a:txBody>
                    <a:bodyPr/>
                    <a:lstStyle/>
                    <a:p>
                      <a:pPr algn="just">
                        <a:lnSpc>
                          <a:spcPct val="200000"/>
                        </a:lnSpc>
                        <a:spcAft>
                          <a:spcPts val="0"/>
                        </a:spcAft>
                      </a:pPr>
                      <a:r>
                        <a:rPr lang="es-EC" sz="1600" b="0" dirty="0">
                          <a:effectLst/>
                        </a:rPr>
                        <a:t>Seleccionar estándares de crédito</a:t>
                      </a:r>
                      <a:endParaRPr lang="es-EC" sz="16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$380.819,37</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$274.920,90</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922119">
                <a:tc>
                  <a:txBody>
                    <a:bodyPr/>
                    <a:lstStyle/>
                    <a:p>
                      <a:pPr algn="just">
                        <a:lnSpc>
                          <a:spcPct val="200000"/>
                        </a:lnSpc>
                        <a:spcAft>
                          <a:spcPts val="0"/>
                        </a:spcAft>
                      </a:pPr>
                      <a:r>
                        <a:rPr lang="es-EC" sz="1600" b="0">
                          <a:effectLst/>
                        </a:rPr>
                        <a:t>Sistema de administración de clientes </a:t>
                      </a:r>
                      <a:endParaRPr lang="es-EC" sz="1600" b="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$226.336,04</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$118.548,03</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461059">
                <a:tc>
                  <a:txBody>
                    <a:bodyPr/>
                    <a:lstStyle/>
                    <a:p>
                      <a:pPr algn="just">
                        <a:lnSpc>
                          <a:spcPct val="200000"/>
                        </a:lnSpc>
                        <a:spcAft>
                          <a:spcPts val="0"/>
                        </a:spcAft>
                      </a:pPr>
                      <a:r>
                        <a:rPr lang="es-EC" sz="1600" b="0">
                          <a:effectLst/>
                        </a:rPr>
                        <a:t>Acciones preventivas</a:t>
                      </a:r>
                      <a:endParaRPr lang="es-EC" sz="1600" b="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$226.253,61</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$230.909,73</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1182627">
                <a:tc>
                  <a:txBody>
                    <a:bodyPr/>
                    <a:lstStyle/>
                    <a:p>
                      <a:pPr algn="just">
                        <a:lnSpc>
                          <a:spcPct val="200000"/>
                        </a:lnSpc>
                        <a:spcAft>
                          <a:spcPts val="0"/>
                        </a:spcAft>
                      </a:pPr>
                      <a:r>
                        <a:rPr lang="es-EC" sz="1600" b="0" dirty="0">
                          <a:effectLst/>
                        </a:rPr>
                        <a:t>Acciones judiciales, extrajudiciales y venta de cartera</a:t>
                      </a:r>
                      <a:endParaRPr lang="es-EC" sz="1600" b="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$392.639,26</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$146.566,41</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461059">
                <a:tc>
                  <a:txBody>
                    <a:bodyPr/>
                    <a:lstStyle/>
                    <a:p>
                      <a:pPr algn="ctr">
                        <a:lnSpc>
                          <a:spcPct val="200000"/>
                        </a:lnSpc>
                        <a:spcAft>
                          <a:spcPts val="0"/>
                        </a:spcAft>
                      </a:pPr>
                      <a:r>
                        <a:rPr lang="es-EC" sz="1600">
                          <a:effectLst/>
                        </a:rPr>
                        <a:t>Total</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a:effectLst/>
                        </a:rPr>
                        <a:t>$</a:t>
                      </a:r>
                      <a:r>
                        <a:rPr lang="es-EC" sz="1600" dirty="0" smtClean="0">
                          <a:effectLst/>
                        </a:rPr>
                        <a:t>1.584.614,24</a:t>
                      </a:r>
                      <a:endParaRPr lang="es-EC" sz="1600" dirty="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dirty="0" smtClean="0">
                          <a:effectLst/>
                        </a:rPr>
                        <a:t>$937.438,78</a:t>
                      </a:r>
                      <a:endParaRPr lang="es-EC" sz="1600" dirty="0">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Tree>
    <p:extLst>
      <p:ext uri="{BB962C8B-B14F-4D97-AF65-F5344CB8AC3E}">
        <p14:creationId xmlns:p14="http://schemas.microsoft.com/office/powerpoint/2010/main" val="1280317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5971" y="364903"/>
            <a:ext cx="3778756" cy="794197"/>
          </a:xfrm>
        </p:spPr>
        <p:txBody>
          <a:bodyPr/>
          <a:lstStyle/>
          <a:p>
            <a:pPr algn="ctr"/>
            <a:r>
              <a:rPr lang="es-EC" dirty="0" smtClean="0"/>
              <a:t>Liquidez</a:t>
            </a:r>
            <a:endParaRPr lang="es-EC" dirty="0"/>
          </a:p>
        </p:txBody>
      </p:sp>
      <mc:AlternateContent xmlns:mc="http://schemas.openxmlformats.org/markup-compatibility/2006" xmlns:a14="http://schemas.microsoft.com/office/drawing/2010/main">
        <mc:Choice Requires="a14">
          <p:graphicFrame>
            <p:nvGraphicFramePr>
              <p:cNvPr id="4" name="Tabla 3"/>
              <p:cNvGraphicFramePr>
                <a:graphicFrameLocks noGrp="1"/>
              </p:cNvGraphicFramePr>
              <p:nvPr>
                <p:extLst>
                  <p:ext uri="{D42A27DB-BD31-4B8C-83A1-F6EECF244321}">
                    <p14:modId xmlns:p14="http://schemas.microsoft.com/office/powerpoint/2010/main" val="1613225055"/>
                  </p:ext>
                </p:extLst>
              </p:nvPr>
            </p:nvGraphicFramePr>
            <p:xfrm>
              <a:off x="509909" y="1457461"/>
              <a:ext cx="4384063" cy="1815084"/>
            </p:xfrm>
            <a:graphic>
              <a:graphicData uri="http://schemas.openxmlformats.org/drawingml/2006/table">
                <a:tbl>
                  <a:tblPr firstRow="1" firstCol="1" bandRow="1">
                    <a:tableStyleId>{5C22544A-7EE6-4342-B048-85BDC9FD1C3A}</a:tableStyleId>
                  </a:tblPr>
                  <a:tblGrid>
                    <a:gridCol w="2191644"/>
                    <a:gridCol w="2192419"/>
                  </a:tblGrid>
                  <a:tr h="911175">
                    <a:tc>
                      <a:txBody>
                        <a:bodyPr/>
                        <a:lstStyle/>
                        <a:p>
                          <a:pPr algn="just">
                            <a:lnSpc>
                              <a:spcPct val="200000"/>
                            </a:lnSpc>
                            <a:spcAft>
                              <a:spcPts val="800"/>
                            </a:spcAft>
                          </a:pPr>
                          <a:r>
                            <a:rPr lang="es-EC" sz="1400" b="0" dirty="0">
                              <a:solidFill>
                                <a:schemeClr val="tx1"/>
                              </a:solidFill>
                              <a:effectLst/>
                            </a:rPr>
                            <a:t>Liquidez actual</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800"/>
                            </a:spcAft>
                          </a:pPr>
                          <a14:m>
                            <m:oMathPara xmlns:m="http://schemas.openxmlformats.org/officeDocument/2006/math">
                              <m:oMathParaPr>
                                <m:jc m:val="centerGroup"/>
                              </m:oMathParaPr>
                              <m:oMath xmlns:m="http://schemas.openxmlformats.org/officeDocument/2006/math">
                                <m:f>
                                  <m:fPr>
                                    <m:ctrlPr>
                                      <a:rPr lang="es-EC" sz="1400" b="0" i="1" smtClean="0">
                                        <a:solidFill>
                                          <a:schemeClr val="tx1"/>
                                        </a:solidFill>
                                        <a:effectLst/>
                                        <a:latin typeface="Cambria Math" panose="02040503050406030204" pitchFamily="18" charset="0"/>
                                      </a:rPr>
                                    </m:ctrlPr>
                                  </m:fPr>
                                  <m:num>
                                    <m:r>
                                      <a:rPr lang="es-EC" sz="1400" b="0" i="1">
                                        <a:solidFill>
                                          <a:schemeClr val="tx1"/>
                                        </a:solidFill>
                                        <a:effectLst/>
                                        <a:latin typeface="Cambria Math" panose="02040503050406030204" pitchFamily="18" charset="0"/>
                                      </a:rPr>
                                      <m:t>29</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443</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575</m:t>
                                    </m:r>
                                  </m:num>
                                  <m:den>
                                    <m:r>
                                      <a:rPr lang="es-EC" sz="1400" b="0" i="1">
                                        <a:solidFill>
                                          <a:schemeClr val="tx1"/>
                                        </a:solidFill>
                                        <a:effectLst/>
                                        <a:latin typeface="Cambria Math" panose="02040503050406030204" pitchFamily="18" charset="0"/>
                                      </a:rPr>
                                      <m:t>14</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231</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859</m:t>
                                    </m:r>
                                  </m:den>
                                </m:f>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2</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07</m:t>
                                </m:r>
                              </m:oMath>
                            </m:oMathPara>
                          </a14:m>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902599">
                    <a:tc>
                      <a:txBody>
                        <a:bodyPr/>
                        <a:lstStyle/>
                        <a:p>
                          <a:pPr algn="just">
                            <a:lnSpc>
                              <a:spcPct val="200000"/>
                            </a:lnSpc>
                            <a:spcAft>
                              <a:spcPts val="800"/>
                            </a:spcAft>
                          </a:pPr>
                          <a:r>
                            <a:rPr lang="es-EC" sz="1400" b="0" dirty="0">
                              <a:solidFill>
                                <a:schemeClr val="tx1"/>
                              </a:solidFill>
                              <a:effectLst/>
                            </a:rPr>
                            <a:t>Liquidez con la propuesta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just">
                            <a:lnSpc>
                              <a:spcPct val="200000"/>
                            </a:lnSpc>
                            <a:spcAft>
                              <a:spcPts val="800"/>
                            </a:spcAft>
                          </a:pPr>
                          <a14:m>
                            <m:oMathPara xmlns:m="http://schemas.openxmlformats.org/officeDocument/2006/math">
                              <m:oMathParaPr>
                                <m:jc m:val="centerGroup"/>
                              </m:oMathParaPr>
                              <m:oMath xmlns:m="http://schemas.openxmlformats.org/officeDocument/2006/math">
                                <m:f>
                                  <m:fPr>
                                    <m:ctrlPr>
                                      <a:rPr lang="es-EC" sz="1400" b="0" i="1" smtClean="0">
                                        <a:solidFill>
                                          <a:schemeClr val="tx1"/>
                                        </a:solidFill>
                                        <a:effectLst/>
                                        <a:latin typeface="Cambria Math" panose="02040503050406030204" pitchFamily="18" charset="0"/>
                                      </a:rPr>
                                    </m:ctrlPr>
                                  </m:fPr>
                                  <m:num>
                                    <m:r>
                                      <a:rPr lang="es-EC" sz="1400" b="0" i="1">
                                        <a:solidFill>
                                          <a:schemeClr val="tx1"/>
                                        </a:solidFill>
                                        <a:effectLst/>
                                        <a:latin typeface="Cambria Math" panose="02040503050406030204" pitchFamily="18" charset="0"/>
                                      </a:rPr>
                                      <m:t>31</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028</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189</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24</m:t>
                                    </m:r>
                                  </m:num>
                                  <m:den>
                                    <m:r>
                                      <a:rPr lang="es-EC" sz="1400" b="0" i="1">
                                        <a:solidFill>
                                          <a:schemeClr val="tx1"/>
                                        </a:solidFill>
                                        <a:effectLst/>
                                        <a:latin typeface="Cambria Math" panose="02040503050406030204" pitchFamily="18" charset="0"/>
                                      </a:rPr>
                                      <m:t>14</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231</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859</m:t>
                                    </m:r>
                                  </m:den>
                                </m:f>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2</m:t>
                                </m:r>
                                <m:r>
                                  <a:rPr lang="es-EC" sz="1400" b="0">
                                    <a:solidFill>
                                      <a:schemeClr val="tx1"/>
                                    </a:solidFill>
                                    <a:effectLst/>
                                    <a:latin typeface="Cambria Math" panose="02040503050406030204" pitchFamily="18" charset="0"/>
                                  </a:rPr>
                                  <m:t>,</m:t>
                                </m:r>
                                <m:r>
                                  <a:rPr lang="es-EC" sz="1400" b="0" i="1">
                                    <a:solidFill>
                                      <a:schemeClr val="tx1"/>
                                    </a:solidFill>
                                    <a:effectLst/>
                                    <a:latin typeface="Cambria Math" panose="02040503050406030204" pitchFamily="18" charset="0"/>
                                  </a:rPr>
                                  <m:t>18</m:t>
                                </m:r>
                              </m:oMath>
                            </m:oMathPara>
                          </a14:m>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mc:Choice>
        <mc:Fallback xmlns="">
          <p:graphicFrame>
            <p:nvGraphicFramePr>
              <p:cNvPr id="4" name="Tabla 3"/>
              <p:cNvGraphicFramePr>
                <a:graphicFrameLocks noGrp="1"/>
              </p:cNvGraphicFramePr>
              <p:nvPr>
                <p:extLst>
                  <p:ext uri="{D42A27DB-BD31-4B8C-83A1-F6EECF244321}">
                    <p14:modId xmlns:p14="http://schemas.microsoft.com/office/powerpoint/2010/main" val="1613225055"/>
                  </p:ext>
                </p:extLst>
              </p:nvPr>
            </p:nvGraphicFramePr>
            <p:xfrm>
              <a:off x="509909" y="1457461"/>
              <a:ext cx="4384063" cy="1815084"/>
            </p:xfrm>
            <a:graphic>
              <a:graphicData uri="http://schemas.openxmlformats.org/drawingml/2006/table">
                <a:tbl>
                  <a:tblPr firstRow="1" firstCol="1" bandRow="1">
                    <a:tableStyleId>{5C22544A-7EE6-4342-B048-85BDC9FD1C3A}</a:tableStyleId>
                  </a:tblPr>
                  <a:tblGrid>
                    <a:gridCol w="2191644"/>
                    <a:gridCol w="2192419"/>
                  </a:tblGrid>
                  <a:tr h="911860">
                    <a:tc>
                      <a:txBody>
                        <a:bodyPr/>
                        <a:lstStyle/>
                        <a:p>
                          <a:pPr algn="just">
                            <a:lnSpc>
                              <a:spcPct val="200000"/>
                            </a:lnSpc>
                            <a:spcAft>
                              <a:spcPts val="800"/>
                            </a:spcAft>
                          </a:pPr>
                          <a:r>
                            <a:rPr lang="es-EC" sz="1400" b="0" dirty="0">
                              <a:solidFill>
                                <a:schemeClr val="tx1"/>
                              </a:solidFill>
                              <a:effectLst/>
                            </a:rPr>
                            <a:t>Liquidez actual</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endParaRPr lang="es-EC"/>
                        </a:p>
                      </a:txBody>
                      <a:tcPr marL="68580" marR="68580" marT="0" marB="0" anchor="ctr">
                        <a:blipFill rotWithShape="0">
                          <a:blip r:embed="rId2"/>
                          <a:stretch>
                            <a:fillRect l="-100278" t="-667" r="-1111" b="-100000"/>
                          </a:stretch>
                        </a:blipFill>
                      </a:tcPr>
                    </a:tc>
                  </a:tr>
                  <a:tr h="903224">
                    <a:tc>
                      <a:txBody>
                        <a:bodyPr/>
                        <a:lstStyle/>
                        <a:p>
                          <a:pPr algn="just">
                            <a:lnSpc>
                              <a:spcPct val="200000"/>
                            </a:lnSpc>
                            <a:spcAft>
                              <a:spcPts val="800"/>
                            </a:spcAft>
                          </a:pPr>
                          <a:r>
                            <a:rPr lang="es-EC" sz="1400" b="0" dirty="0">
                              <a:solidFill>
                                <a:schemeClr val="tx1"/>
                              </a:solidFill>
                              <a:effectLst/>
                            </a:rPr>
                            <a:t>Liquidez con la propuesta</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endParaRPr lang="es-EC"/>
                        </a:p>
                      </a:txBody>
                      <a:tcPr marL="68580" marR="68580" marT="0" marB="0" anchor="ctr">
                        <a:blipFill rotWithShape="0">
                          <a:blip r:embed="rId2"/>
                          <a:stretch>
                            <a:fillRect l="-100278" t="-102027" r="-1111" b="-1351"/>
                          </a:stretch>
                        </a:blipFill>
                      </a:tcPr>
                    </a:tc>
                  </a:tr>
                </a:tbl>
              </a:graphicData>
            </a:graphic>
          </p:graphicFrame>
        </mc:Fallback>
      </mc:AlternateContent>
      <p:sp>
        <p:nvSpPr>
          <p:cNvPr id="5" name="Título 1"/>
          <p:cNvSpPr txBox="1">
            <a:spLocks/>
          </p:cNvSpPr>
          <p:nvPr/>
        </p:nvSpPr>
        <p:spPr>
          <a:xfrm>
            <a:off x="715971" y="4589173"/>
            <a:ext cx="3778756" cy="79419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dirty="0" smtClean="0"/>
              <a:t>Rentabilidad</a:t>
            </a:r>
            <a:endParaRPr lang="es-EC" dirty="0"/>
          </a:p>
        </p:txBody>
      </p:sp>
      <p:graphicFrame>
        <p:nvGraphicFramePr>
          <p:cNvPr id="6" name="Tabla 5"/>
          <p:cNvGraphicFramePr>
            <a:graphicFrameLocks noGrp="1"/>
          </p:cNvGraphicFramePr>
          <p:nvPr>
            <p:extLst>
              <p:ext uri="{D42A27DB-BD31-4B8C-83A1-F6EECF244321}">
                <p14:modId xmlns:p14="http://schemas.microsoft.com/office/powerpoint/2010/main" val="1921920330"/>
              </p:ext>
            </p:extLst>
          </p:nvPr>
        </p:nvGraphicFramePr>
        <p:xfrm>
          <a:off x="5235981" y="4241989"/>
          <a:ext cx="4333021" cy="1591593"/>
        </p:xfrm>
        <a:graphic>
          <a:graphicData uri="http://schemas.openxmlformats.org/drawingml/2006/table">
            <a:tbl>
              <a:tblPr firstRow="1" firstCol="1" bandRow="1">
                <a:tableStyleId>{5C22544A-7EE6-4342-B048-85BDC9FD1C3A}</a:tableStyleId>
              </a:tblPr>
              <a:tblGrid>
                <a:gridCol w="2646730"/>
                <a:gridCol w="1686291"/>
              </a:tblGrid>
              <a:tr h="656147">
                <a:tc>
                  <a:txBody>
                    <a:bodyPr/>
                    <a:lstStyle/>
                    <a:p>
                      <a:pPr algn="just">
                        <a:lnSpc>
                          <a:spcPct val="200000"/>
                        </a:lnSpc>
                        <a:spcAft>
                          <a:spcPts val="0"/>
                        </a:spcAft>
                      </a:pPr>
                      <a:r>
                        <a:rPr lang="es-EC" sz="1400" b="0" dirty="0">
                          <a:solidFill>
                            <a:schemeClr val="tx1"/>
                          </a:solidFill>
                          <a:effectLst/>
                        </a:rPr>
                        <a:t>Rentabilidad actual</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a:solidFill>
                            <a:schemeClr val="tx1"/>
                          </a:solidFill>
                          <a:effectLst/>
                        </a:rPr>
                        <a:t>16,08%</a:t>
                      </a:r>
                      <a:endParaRPr lang="es-EC" sz="1400" b="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r h="935446">
                <a:tc>
                  <a:txBody>
                    <a:bodyPr/>
                    <a:lstStyle/>
                    <a:p>
                      <a:pPr algn="just">
                        <a:lnSpc>
                          <a:spcPct val="200000"/>
                        </a:lnSpc>
                        <a:spcAft>
                          <a:spcPts val="0"/>
                        </a:spcAft>
                      </a:pPr>
                      <a:r>
                        <a:rPr lang="es-EC" sz="1400" b="0">
                          <a:solidFill>
                            <a:schemeClr val="tx1"/>
                          </a:solidFill>
                          <a:effectLst/>
                        </a:rPr>
                        <a:t>Rentabilidad con la propuesta</a:t>
                      </a:r>
                      <a:endParaRPr lang="es-EC" sz="1400" b="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400" b="0" dirty="0">
                          <a:solidFill>
                            <a:schemeClr val="tx1"/>
                          </a:solidFill>
                          <a:effectLst/>
                        </a:rPr>
                        <a:t>18,62%</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nchor="ctr"/>
                </a:tc>
              </a:tr>
            </a:tbl>
          </a:graphicData>
        </a:graphic>
      </p:graphicFrame>
      <p:sp>
        <p:nvSpPr>
          <p:cNvPr id="7" name="Título 1"/>
          <p:cNvSpPr txBox="1">
            <a:spLocks/>
          </p:cNvSpPr>
          <p:nvPr/>
        </p:nvSpPr>
        <p:spPr>
          <a:xfrm>
            <a:off x="6161589" y="364902"/>
            <a:ext cx="3778756" cy="794197"/>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s-EC" dirty="0" smtClean="0"/>
              <a:t>Utilidad Neta</a:t>
            </a:r>
            <a:endParaRPr lang="es-EC" dirty="0"/>
          </a:p>
        </p:txBody>
      </p:sp>
      <p:graphicFrame>
        <p:nvGraphicFramePr>
          <p:cNvPr id="8" name="Tabla 7"/>
          <p:cNvGraphicFramePr>
            <a:graphicFrameLocks noGrp="1"/>
          </p:cNvGraphicFramePr>
          <p:nvPr>
            <p:extLst>
              <p:ext uri="{D42A27DB-BD31-4B8C-83A1-F6EECF244321}">
                <p14:modId xmlns:p14="http://schemas.microsoft.com/office/powerpoint/2010/main" val="1744465721"/>
              </p:ext>
            </p:extLst>
          </p:nvPr>
        </p:nvGraphicFramePr>
        <p:xfrm>
          <a:off x="5902541" y="1437957"/>
          <a:ext cx="4696772" cy="1820400"/>
        </p:xfrm>
        <a:graphic>
          <a:graphicData uri="http://schemas.openxmlformats.org/drawingml/2006/table">
            <a:tbl>
              <a:tblPr firstRow="1" firstCol="1" bandRow="1">
                <a:tableStyleId>{5C22544A-7EE6-4342-B048-85BDC9FD1C3A}</a:tableStyleId>
              </a:tblPr>
              <a:tblGrid>
                <a:gridCol w="478272"/>
                <a:gridCol w="2650072"/>
                <a:gridCol w="1568428"/>
              </a:tblGrid>
              <a:tr h="690699">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b="0" dirty="0">
                          <a:solidFill>
                            <a:schemeClr val="tx1"/>
                          </a:solidFill>
                          <a:effectLst/>
                        </a:rPr>
                        <a:t>Utilidad Neta actual</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b="0" dirty="0">
                          <a:solidFill>
                            <a:schemeClr val="tx1"/>
                          </a:solidFill>
                          <a:effectLst/>
                        </a:rPr>
                        <a:t>$5.958.470,00</a:t>
                      </a:r>
                      <a:endParaRPr lang="es-EC" sz="1400" b="0" dirty="0">
                        <a:solidFill>
                          <a:schemeClr val="tx1"/>
                        </a:solidFill>
                        <a:effectLst/>
                        <a:latin typeface="Times New Roman" panose="02020603050405020304" pitchFamily="18" charset="0"/>
                        <a:ea typeface="Calibri" panose="020F0502020204030204" pitchFamily="34" charset="0"/>
                      </a:endParaRPr>
                    </a:p>
                  </a:txBody>
                  <a:tcPr marL="68580" marR="68580" marT="0" marB="0"/>
                </a:tc>
              </a:tr>
              <a:tr h="439002">
                <a:tc>
                  <a:txBody>
                    <a:bodyPr/>
                    <a:lstStyle/>
                    <a:p>
                      <a:pPr algn="r">
                        <a:lnSpc>
                          <a:spcPct val="200000"/>
                        </a:lnSpc>
                        <a:spcAft>
                          <a:spcPts val="0"/>
                        </a:spcAft>
                      </a:pPr>
                      <a:r>
                        <a:rPr lang="es-EC" sz="1400">
                          <a:effectLst/>
                        </a:rPr>
                        <a:t>(+)</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a:effectLst/>
                        </a:rPr>
                        <a:t>Impacto en la rentabilidad</a:t>
                      </a:r>
                      <a:endParaRPr lang="es-EC" sz="14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$937.438,78</a:t>
                      </a:r>
                      <a:endParaRPr lang="es-EC" sz="1400" dirty="0">
                        <a:effectLst/>
                        <a:latin typeface="Times New Roman" panose="02020603050405020304" pitchFamily="18" charset="0"/>
                        <a:ea typeface="Calibri" panose="020F0502020204030204" pitchFamily="34" charset="0"/>
                      </a:endParaRPr>
                    </a:p>
                  </a:txBody>
                  <a:tcPr marL="68580" marR="68580" marT="0" marB="0"/>
                </a:tc>
              </a:tr>
              <a:tr h="690699">
                <a:tc>
                  <a:txBody>
                    <a:bodyPr/>
                    <a:lstStyle/>
                    <a:p>
                      <a:pPr algn="just">
                        <a:lnSpc>
                          <a:spcPct val="200000"/>
                        </a:lnSpc>
                        <a:spcAft>
                          <a:spcPts val="0"/>
                        </a:spcAft>
                      </a:pPr>
                      <a:r>
                        <a:rPr lang="es-EC" sz="1400" dirty="0">
                          <a:effectLst/>
                        </a:rPr>
                        <a:t> </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just">
                        <a:lnSpc>
                          <a:spcPct val="200000"/>
                        </a:lnSpc>
                        <a:spcAft>
                          <a:spcPts val="0"/>
                        </a:spcAft>
                      </a:pPr>
                      <a:r>
                        <a:rPr lang="es-EC" sz="1400" dirty="0">
                          <a:effectLst/>
                        </a:rPr>
                        <a:t>Utilidad Neta con la propuesta</a:t>
                      </a:r>
                      <a:endParaRPr lang="es-EC" sz="14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400" dirty="0">
                          <a:effectLst/>
                        </a:rPr>
                        <a:t>$6.895.908,78</a:t>
                      </a:r>
                      <a:endParaRPr lang="es-EC" sz="14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
        <p:nvSpPr>
          <p:cNvPr id="9" name="Flecha abajo 8"/>
          <p:cNvSpPr/>
          <p:nvPr/>
        </p:nvSpPr>
        <p:spPr>
          <a:xfrm>
            <a:off x="2463680" y="953036"/>
            <a:ext cx="395428" cy="489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0" name="Flecha abajo 9"/>
          <p:cNvSpPr/>
          <p:nvPr/>
        </p:nvSpPr>
        <p:spPr>
          <a:xfrm>
            <a:off x="8244148" y="953036"/>
            <a:ext cx="395428" cy="4893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
        <p:nvSpPr>
          <p:cNvPr id="11" name="Flecha abajo 10"/>
          <p:cNvSpPr/>
          <p:nvPr/>
        </p:nvSpPr>
        <p:spPr>
          <a:xfrm rot="16200000">
            <a:off x="4438683" y="4686958"/>
            <a:ext cx="453144" cy="5986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spTree>
    <p:extLst>
      <p:ext uri="{BB962C8B-B14F-4D97-AF65-F5344CB8AC3E}">
        <p14:creationId xmlns:p14="http://schemas.microsoft.com/office/powerpoint/2010/main" val="30136253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25063" y="339143"/>
            <a:ext cx="8596668" cy="1320800"/>
          </a:xfrm>
        </p:spPr>
        <p:txBody>
          <a:bodyPr/>
          <a:lstStyle/>
          <a:p>
            <a:pPr algn="ctr"/>
            <a:r>
              <a:rPr lang="es-EC" dirty="0" smtClean="0">
                <a:solidFill>
                  <a:schemeClr val="tx1"/>
                </a:solidFill>
              </a:rPr>
              <a:t>Conclusiones</a:t>
            </a:r>
            <a:endParaRPr lang="es-EC" dirty="0">
              <a:solidFill>
                <a:schemeClr val="tx1"/>
              </a:solidFill>
            </a:endParaRPr>
          </a:p>
        </p:txBody>
      </p:sp>
      <p:sp>
        <p:nvSpPr>
          <p:cNvPr id="3" name="Marcador de contenido 2"/>
          <p:cNvSpPr>
            <a:spLocks noGrp="1"/>
          </p:cNvSpPr>
          <p:nvPr>
            <p:ph idx="1"/>
          </p:nvPr>
        </p:nvSpPr>
        <p:spPr>
          <a:xfrm>
            <a:off x="1025063" y="1400736"/>
            <a:ext cx="8596668" cy="197353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s-EC" sz="2000" dirty="0">
                <a:latin typeface="Times New Roman" panose="02020603050405020304" pitchFamily="18" charset="0"/>
                <a:cs typeface="Times New Roman" panose="02020603050405020304" pitchFamily="18" charset="0"/>
              </a:rPr>
              <a:t>Chaide y Chaide es una empresa consolidada y reconocida en el mercado, cuenta con los suficientes recursos financieros y humanos, a pesar de su alto nivel de cartera de crédito vencida la organización posee la suficiente liquidez para llevar a cabo proyectos que mejoren su capacidad productiva como es la nueva planta espumadora en la que se invirtió en el año 2015, por lo cual la rentabilidad no fue la esperada por parte de la empresa.</a:t>
            </a:r>
          </a:p>
        </p:txBody>
      </p:sp>
      <p:sp>
        <p:nvSpPr>
          <p:cNvPr id="5" name="Marcador de contenido 2"/>
          <p:cNvSpPr txBox="1">
            <a:spLocks/>
          </p:cNvSpPr>
          <p:nvPr/>
        </p:nvSpPr>
        <p:spPr>
          <a:xfrm>
            <a:off x="1025063" y="3819819"/>
            <a:ext cx="8596668" cy="1949916"/>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s-EC" sz="2000" dirty="0">
                <a:solidFill>
                  <a:schemeClr val="tx1"/>
                </a:solidFill>
                <a:latin typeface="Times New Roman" panose="02020603050405020304" pitchFamily="18" charset="0"/>
                <a:cs typeface="Times New Roman" panose="02020603050405020304" pitchFamily="18" charset="0"/>
              </a:rPr>
              <a:t>En la actualidad el proceso de cobranza a los clientes de la empresa Chaide y Chaide no es el óptimo, debido a que existen procesos en los cuales el personal del Departamento de Crédito y Cobranza no ejercen ningún tipo de control ni revisión en los documentos entregados por los clientes a cada uno de los jefes zonales mismos que se encargan </a:t>
            </a:r>
            <a:r>
              <a:rPr lang="es-EC" sz="2000" dirty="0" smtClean="0">
                <a:solidFill>
                  <a:schemeClr val="tx1"/>
                </a:solidFill>
                <a:latin typeface="Times New Roman" panose="02020603050405020304" pitchFamily="18" charset="0"/>
                <a:cs typeface="Times New Roman" panose="02020603050405020304" pitchFamily="18" charset="0"/>
              </a:rPr>
              <a:t>de ingresar </a:t>
            </a:r>
            <a:r>
              <a:rPr lang="es-EC" sz="2000" dirty="0">
                <a:solidFill>
                  <a:schemeClr val="tx1"/>
                </a:solidFill>
                <a:latin typeface="Times New Roman" panose="02020603050405020304" pitchFamily="18" charset="0"/>
                <a:cs typeface="Times New Roman" panose="02020603050405020304" pitchFamily="18" charset="0"/>
              </a:rPr>
              <a:t>los diferentes depósitos, cheques y retenciones en el sistema SAP.</a:t>
            </a:r>
          </a:p>
        </p:txBody>
      </p:sp>
    </p:spTree>
    <p:extLst>
      <p:ext uri="{BB962C8B-B14F-4D97-AF65-F5344CB8AC3E}">
        <p14:creationId xmlns:p14="http://schemas.microsoft.com/office/powerpoint/2010/main" val="200067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9452" y="425003"/>
            <a:ext cx="10784863" cy="1120461"/>
          </a:xfrm>
        </p:spPr>
        <p:txBody>
          <a:bodyPr>
            <a:noAutofit/>
          </a:bodyPr>
          <a:lstStyle/>
          <a:p>
            <a:pPr algn="just"/>
            <a:r>
              <a:rPr lang="es-EC" sz="2400" dirty="0">
                <a:solidFill>
                  <a:schemeClr val="tx1"/>
                </a:solidFill>
              </a:rPr>
              <a:t>Según David Corrales jefe del departamento de crédito y cobranza de la empresa Chaide y </a:t>
            </a:r>
            <a:r>
              <a:rPr lang="es-EC" sz="2400" dirty="0" smtClean="0">
                <a:solidFill>
                  <a:schemeClr val="tx1"/>
                </a:solidFill>
              </a:rPr>
              <a:t>Chaide, la </a:t>
            </a:r>
            <a:r>
              <a:rPr lang="es-EC" sz="2400" dirty="0">
                <a:solidFill>
                  <a:schemeClr val="tx1"/>
                </a:solidFill>
              </a:rPr>
              <a:t>cartera de crédito vencida </a:t>
            </a:r>
            <a:r>
              <a:rPr lang="es-EC" sz="2400" dirty="0" smtClean="0">
                <a:solidFill>
                  <a:schemeClr val="tx1"/>
                </a:solidFill>
              </a:rPr>
              <a:t>al </a:t>
            </a:r>
            <a:r>
              <a:rPr lang="es-EC" sz="2400" dirty="0">
                <a:solidFill>
                  <a:schemeClr val="tx1"/>
                </a:solidFill>
              </a:rPr>
              <a:t>30 de noviembre del 2015 </a:t>
            </a:r>
            <a:r>
              <a:rPr lang="es-EC" sz="2400" dirty="0" smtClean="0">
                <a:solidFill>
                  <a:schemeClr val="tx1"/>
                </a:solidFill>
              </a:rPr>
              <a:t>es de </a:t>
            </a:r>
            <a:r>
              <a:rPr lang="es-EC" sz="2400" dirty="0">
                <a:solidFill>
                  <a:schemeClr val="tx1"/>
                </a:solidFill>
              </a:rPr>
              <a:t>$</a:t>
            </a:r>
            <a:r>
              <a:rPr lang="es-EC" sz="2400" dirty="0" smtClean="0">
                <a:solidFill>
                  <a:schemeClr val="tx1"/>
                </a:solidFill>
              </a:rPr>
              <a:t>676.852,34</a:t>
            </a:r>
            <a:endParaRPr lang="es-EC" sz="2400" dirty="0">
              <a:solidFill>
                <a:schemeClr val="tx1"/>
              </a:solidFill>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243738425"/>
              </p:ext>
            </p:extLst>
          </p:nvPr>
        </p:nvGraphicFramePr>
        <p:xfrm>
          <a:off x="334849" y="1930401"/>
          <a:ext cx="6645501" cy="4910963"/>
        </p:xfrm>
        <a:graphic>
          <a:graphicData uri="http://schemas.openxmlformats.org/drawingml/2006/table">
            <a:tbl>
              <a:tblPr firstRow="1" firstCol="1" bandRow="1">
                <a:tableStyleId>{5C22544A-7EE6-4342-B048-85BDC9FD1C3A}</a:tableStyleId>
              </a:tblPr>
              <a:tblGrid>
                <a:gridCol w="2338049"/>
                <a:gridCol w="2850192"/>
                <a:gridCol w="1457260"/>
              </a:tblGrid>
              <a:tr h="782988">
                <a:tc>
                  <a:txBody>
                    <a:bodyPr/>
                    <a:lstStyle/>
                    <a:p>
                      <a:pPr algn="ctr">
                        <a:lnSpc>
                          <a:spcPct val="200000"/>
                        </a:lnSpc>
                        <a:spcAft>
                          <a:spcPts val="0"/>
                        </a:spcAft>
                      </a:pPr>
                      <a:r>
                        <a:rPr lang="es-EC" sz="1600" dirty="0">
                          <a:solidFill>
                            <a:schemeClr val="tx1"/>
                          </a:solidFill>
                          <a:effectLst/>
                        </a:rPr>
                        <a:t>ETIQUETAS DE FILA</a:t>
                      </a:r>
                      <a:endParaRPr lang="es-EC" sz="1600" dirty="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solidFill>
                            <a:schemeClr val="tx1"/>
                          </a:solidFill>
                          <a:effectLst/>
                        </a:rPr>
                        <a:t>SUMA DE IMPORTE EN MONEDA LOCAL</a:t>
                      </a:r>
                      <a:endParaRPr lang="es-EC" sz="160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solidFill>
                            <a:schemeClr val="tx1"/>
                          </a:solidFill>
                          <a:effectLst/>
                        </a:rPr>
                        <a:t> </a:t>
                      </a:r>
                    </a:p>
                    <a:p>
                      <a:pPr algn="ctr">
                        <a:lnSpc>
                          <a:spcPct val="200000"/>
                        </a:lnSpc>
                        <a:spcAft>
                          <a:spcPts val="0"/>
                        </a:spcAft>
                      </a:pPr>
                      <a:r>
                        <a:rPr lang="es-EC" sz="1600" dirty="0">
                          <a:solidFill>
                            <a:schemeClr val="tx1"/>
                          </a:solidFill>
                          <a:effectLst/>
                        </a:rPr>
                        <a:t>PORCENTAJE</a:t>
                      </a:r>
                      <a:endParaRPr lang="es-EC" sz="1600" dirty="0">
                        <a:solidFill>
                          <a:schemeClr val="tx1"/>
                        </a:solidFill>
                        <a:effectLst/>
                        <a:latin typeface="Times New Roman" panose="02020603050405020304" pitchFamily="18" charset="0"/>
                        <a:ea typeface="Calibri" panose="020F0502020204030204" pitchFamily="34" charset="0"/>
                      </a:endParaRPr>
                    </a:p>
                  </a:txBody>
                  <a:tcPr marL="44450" marR="44450" marT="0" marB="0"/>
                </a:tc>
              </a:tr>
              <a:tr h="391494">
                <a:tc>
                  <a:txBody>
                    <a:bodyPr/>
                    <a:lstStyle/>
                    <a:p>
                      <a:pPr algn="ctr">
                        <a:lnSpc>
                          <a:spcPct val="200000"/>
                        </a:lnSpc>
                        <a:spcAft>
                          <a:spcPts val="0"/>
                        </a:spcAft>
                      </a:pPr>
                      <a:r>
                        <a:rPr lang="es-EC" sz="1600">
                          <a:solidFill>
                            <a:schemeClr val="tx1"/>
                          </a:solidFill>
                          <a:effectLst/>
                        </a:rPr>
                        <a:t>1 - 60 Días</a:t>
                      </a:r>
                      <a:endParaRPr lang="es-EC" sz="160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493.808,61</a:t>
                      </a:r>
                      <a:endParaRPr lang="es-EC" sz="160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73%</a:t>
                      </a:r>
                      <a:endParaRPr lang="es-EC" sz="1600">
                        <a:effectLst/>
                        <a:latin typeface="Times New Roman" panose="02020603050405020304" pitchFamily="18" charset="0"/>
                        <a:ea typeface="Calibri" panose="020F0502020204030204" pitchFamily="34" charset="0"/>
                      </a:endParaRPr>
                    </a:p>
                  </a:txBody>
                  <a:tcPr marL="44450" marR="44450" marT="0" marB="0"/>
                </a:tc>
              </a:tr>
              <a:tr h="391494">
                <a:tc>
                  <a:txBody>
                    <a:bodyPr/>
                    <a:lstStyle/>
                    <a:p>
                      <a:pPr algn="ctr">
                        <a:lnSpc>
                          <a:spcPct val="200000"/>
                        </a:lnSpc>
                        <a:spcAft>
                          <a:spcPts val="0"/>
                        </a:spcAft>
                      </a:pPr>
                      <a:r>
                        <a:rPr lang="es-EC" sz="1600" dirty="0">
                          <a:solidFill>
                            <a:schemeClr val="tx1"/>
                          </a:solidFill>
                          <a:effectLst/>
                        </a:rPr>
                        <a:t>61 - 90 Días</a:t>
                      </a:r>
                      <a:endParaRPr lang="es-EC" sz="1600" dirty="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20.743,76</a:t>
                      </a:r>
                      <a:endParaRPr lang="es-EC" sz="1600" dirty="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3%</a:t>
                      </a:r>
                      <a:endParaRPr lang="es-EC" sz="1600" dirty="0">
                        <a:effectLst/>
                        <a:latin typeface="Times New Roman" panose="02020603050405020304" pitchFamily="18" charset="0"/>
                        <a:ea typeface="Calibri" panose="020F0502020204030204" pitchFamily="34" charset="0"/>
                      </a:endParaRPr>
                    </a:p>
                  </a:txBody>
                  <a:tcPr marL="44450" marR="44450" marT="0" marB="0"/>
                </a:tc>
              </a:tr>
              <a:tr h="391494">
                <a:tc>
                  <a:txBody>
                    <a:bodyPr/>
                    <a:lstStyle/>
                    <a:p>
                      <a:pPr algn="ctr">
                        <a:lnSpc>
                          <a:spcPct val="200000"/>
                        </a:lnSpc>
                        <a:spcAft>
                          <a:spcPts val="0"/>
                        </a:spcAft>
                      </a:pPr>
                      <a:r>
                        <a:rPr lang="es-EC" sz="1600">
                          <a:solidFill>
                            <a:schemeClr val="tx1"/>
                          </a:solidFill>
                          <a:effectLst/>
                        </a:rPr>
                        <a:t>91 - 180 Días</a:t>
                      </a:r>
                      <a:endParaRPr lang="es-EC" sz="160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6.341,23</a:t>
                      </a:r>
                      <a:endParaRPr lang="es-EC" sz="1600" dirty="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1%</a:t>
                      </a:r>
                      <a:endParaRPr lang="es-EC" sz="1600" dirty="0">
                        <a:effectLst/>
                        <a:latin typeface="Times New Roman" panose="02020603050405020304" pitchFamily="18" charset="0"/>
                        <a:ea typeface="Calibri" panose="020F0502020204030204" pitchFamily="34" charset="0"/>
                      </a:endParaRPr>
                    </a:p>
                  </a:txBody>
                  <a:tcPr marL="44450" marR="44450" marT="0" marB="0"/>
                </a:tc>
              </a:tr>
              <a:tr h="213360">
                <a:tc>
                  <a:txBody>
                    <a:bodyPr/>
                    <a:lstStyle/>
                    <a:p>
                      <a:pPr algn="ctr">
                        <a:lnSpc>
                          <a:spcPct val="200000"/>
                        </a:lnSpc>
                        <a:spcAft>
                          <a:spcPts val="0"/>
                        </a:spcAft>
                      </a:pPr>
                      <a:r>
                        <a:rPr lang="es-EC" sz="1600">
                          <a:solidFill>
                            <a:schemeClr val="tx1"/>
                          </a:solidFill>
                          <a:effectLst/>
                        </a:rPr>
                        <a:t>181 - 360 Días</a:t>
                      </a:r>
                      <a:endParaRPr lang="es-EC" sz="160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41.005,52</a:t>
                      </a:r>
                      <a:endParaRPr lang="es-EC" sz="160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6%</a:t>
                      </a:r>
                      <a:endParaRPr lang="es-EC" sz="1600" dirty="0">
                        <a:effectLst/>
                        <a:latin typeface="Times New Roman" panose="02020603050405020304" pitchFamily="18" charset="0"/>
                        <a:ea typeface="Calibri" panose="020F0502020204030204" pitchFamily="34" charset="0"/>
                      </a:endParaRPr>
                    </a:p>
                  </a:txBody>
                  <a:tcPr marL="44450" marR="44450" marT="0" marB="0"/>
                </a:tc>
              </a:tr>
              <a:tr h="213360">
                <a:tc>
                  <a:txBody>
                    <a:bodyPr/>
                    <a:lstStyle/>
                    <a:p>
                      <a:pPr algn="ctr">
                        <a:lnSpc>
                          <a:spcPct val="200000"/>
                        </a:lnSpc>
                        <a:spcAft>
                          <a:spcPts val="0"/>
                        </a:spcAft>
                      </a:pPr>
                      <a:r>
                        <a:rPr lang="es-EC" sz="1600" dirty="0">
                          <a:solidFill>
                            <a:schemeClr val="tx1"/>
                          </a:solidFill>
                          <a:effectLst/>
                        </a:rPr>
                        <a:t>Más de 360 días</a:t>
                      </a:r>
                      <a:endParaRPr lang="es-EC" sz="1600" dirty="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114.953,22</a:t>
                      </a:r>
                      <a:endParaRPr lang="es-EC" sz="160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dirty="0">
                          <a:effectLst/>
                        </a:rPr>
                        <a:t>17%</a:t>
                      </a:r>
                      <a:endParaRPr lang="es-EC" sz="1600" dirty="0">
                        <a:effectLst/>
                        <a:latin typeface="Times New Roman" panose="02020603050405020304" pitchFamily="18" charset="0"/>
                        <a:ea typeface="Calibri" panose="020F0502020204030204" pitchFamily="34" charset="0"/>
                      </a:endParaRPr>
                    </a:p>
                  </a:txBody>
                  <a:tcPr marL="44450" marR="44450" marT="0" marB="0"/>
                </a:tc>
              </a:tr>
              <a:tr h="391494">
                <a:tc>
                  <a:txBody>
                    <a:bodyPr/>
                    <a:lstStyle/>
                    <a:p>
                      <a:pPr>
                        <a:lnSpc>
                          <a:spcPct val="200000"/>
                        </a:lnSpc>
                        <a:spcAft>
                          <a:spcPts val="0"/>
                        </a:spcAft>
                      </a:pPr>
                      <a:r>
                        <a:rPr lang="es-EC" sz="1600" dirty="0">
                          <a:solidFill>
                            <a:schemeClr val="tx1"/>
                          </a:solidFill>
                          <a:effectLst/>
                        </a:rPr>
                        <a:t>Total general</a:t>
                      </a:r>
                      <a:endParaRPr lang="es-EC" sz="1600" dirty="0">
                        <a:solidFill>
                          <a:schemeClr val="tx1"/>
                        </a:solidFill>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676.852,34</a:t>
                      </a:r>
                      <a:endParaRPr lang="es-EC" sz="1600">
                        <a:effectLst/>
                        <a:latin typeface="Times New Roman" panose="02020603050405020304" pitchFamily="18" charset="0"/>
                        <a:ea typeface="Calibri" panose="020F0502020204030204" pitchFamily="34" charset="0"/>
                      </a:endParaRPr>
                    </a:p>
                  </a:txBody>
                  <a:tcPr marL="44450" marR="44450" marT="0" marB="0" anchor="b"/>
                </a:tc>
                <a:tc>
                  <a:txBody>
                    <a:bodyPr/>
                    <a:lstStyle/>
                    <a:p>
                      <a:pPr algn="ctr">
                        <a:lnSpc>
                          <a:spcPct val="200000"/>
                        </a:lnSpc>
                        <a:spcAft>
                          <a:spcPts val="0"/>
                        </a:spcAft>
                      </a:pPr>
                      <a:r>
                        <a:rPr lang="es-EC" sz="1600">
                          <a:effectLst/>
                        </a:rPr>
                        <a:t>100%</a:t>
                      </a:r>
                      <a:endParaRPr lang="es-EC" sz="1600">
                        <a:effectLst/>
                        <a:latin typeface="Times New Roman" panose="02020603050405020304" pitchFamily="18" charset="0"/>
                        <a:ea typeface="Calibri" panose="020F0502020204030204" pitchFamily="34" charset="0"/>
                      </a:endParaRPr>
                    </a:p>
                  </a:txBody>
                  <a:tcPr marL="44450" marR="44450" marT="0" marB="0"/>
                </a:tc>
              </a:tr>
              <a:tr h="810413">
                <a:tc gridSpan="3">
                  <a:txBody>
                    <a:bodyPr/>
                    <a:lstStyle/>
                    <a:p>
                      <a:pPr>
                        <a:lnSpc>
                          <a:spcPct val="107000"/>
                        </a:lnSpc>
                        <a:spcAft>
                          <a:spcPts val="0"/>
                        </a:spcAft>
                      </a:pPr>
                      <a:r>
                        <a:rPr lang="es-EC" sz="1600" dirty="0">
                          <a:effectLst/>
                        </a:rPr>
                        <a:t>Fuente: Departamento de Crédito y Cobranza, Chaide y Chaide 2015</a:t>
                      </a:r>
                    </a:p>
                    <a:p>
                      <a:pPr>
                        <a:lnSpc>
                          <a:spcPct val="107000"/>
                        </a:lnSpc>
                        <a:spcAft>
                          <a:spcPts val="0"/>
                        </a:spcAft>
                      </a:pPr>
                      <a:r>
                        <a:rPr lang="es-EC" sz="1600" dirty="0">
                          <a:effectLst/>
                        </a:rPr>
                        <a:t>Elaboración: Milton Vinicio Villacís Cueva</a:t>
                      </a:r>
                    </a:p>
                    <a:p>
                      <a:pPr>
                        <a:lnSpc>
                          <a:spcPct val="200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endParaRPr>
                    </a:p>
                  </a:txBody>
                  <a:tcPr marL="44450" marR="44450" marT="0" marB="0" anchor="b"/>
                </a:tc>
                <a:tc hMerge="1">
                  <a:txBody>
                    <a:bodyPr/>
                    <a:lstStyle/>
                    <a:p>
                      <a:endParaRPr lang="es-EC"/>
                    </a:p>
                  </a:txBody>
                  <a:tcPr/>
                </a:tc>
                <a:tc hMerge="1">
                  <a:txBody>
                    <a:bodyPr/>
                    <a:lstStyle/>
                    <a:p>
                      <a:endParaRPr lang="es-EC"/>
                    </a:p>
                  </a:txBody>
                  <a:tcPr/>
                </a:tc>
              </a:tr>
            </a:tbl>
          </a:graphicData>
        </a:graphic>
      </p:graphicFrame>
      <p:graphicFrame>
        <p:nvGraphicFramePr>
          <p:cNvPr id="5" name="Gráfico 4"/>
          <p:cNvGraphicFramePr/>
          <p:nvPr>
            <p:extLst>
              <p:ext uri="{D42A27DB-BD31-4B8C-83A1-F6EECF244321}">
                <p14:modId xmlns:p14="http://schemas.microsoft.com/office/powerpoint/2010/main" val="2810975902"/>
              </p:ext>
            </p:extLst>
          </p:nvPr>
        </p:nvGraphicFramePr>
        <p:xfrm>
          <a:off x="7096259" y="1674254"/>
          <a:ext cx="6452316" cy="49454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64207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p:cNvSpPr txBox="1">
            <a:spLocks/>
          </p:cNvSpPr>
          <p:nvPr/>
        </p:nvSpPr>
        <p:spPr>
          <a:xfrm>
            <a:off x="1025063" y="3575119"/>
            <a:ext cx="8596668" cy="15635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lvl="0" algn="just"/>
            <a:r>
              <a:rPr lang="es-EC" sz="2000" dirty="0">
                <a:solidFill>
                  <a:schemeClr val="tx1"/>
                </a:solidFill>
                <a:latin typeface="Times New Roman" panose="02020603050405020304" pitchFamily="18" charset="0"/>
                <a:cs typeface="Times New Roman" panose="02020603050405020304" pitchFamily="18" charset="0"/>
              </a:rPr>
              <a:t>Con la implementación del modelo de gestión financiera estratégico para el manejo de la cartera de </a:t>
            </a:r>
            <a:r>
              <a:rPr lang="es-EC" sz="2000" dirty="0" smtClean="0">
                <a:solidFill>
                  <a:schemeClr val="tx1"/>
                </a:solidFill>
                <a:latin typeface="Times New Roman" panose="02020603050405020304" pitchFamily="18" charset="0"/>
                <a:cs typeface="Times New Roman" panose="02020603050405020304" pitchFamily="18" charset="0"/>
              </a:rPr>
              <a:t>crédito, </a:t>
            </a:r>
            <a:r>
              <a:rPr lang="es-EC" sz="2000" dirty="0">
                <a:solidFill>
                  <a:schemeClr val="tx1"/>
                </a:solidFill>
                <a:latin typeface="Times New Roman" panose="02020603050405020304" pitchFamily="18" charset="0"/>
                <a:cs typeface="Times New Roman" panose="02020603050405020304" pitchFamily="18" charset="0"/>
              </a:rPr>
              <a:t>la empresa tiene la posibilidad </a:t>
            </a:r>
            <a:r>
              <a:rPr lang="es-EC" sz="2000" dirty="0" smtClean="0">
                <a:solidFill>
                  <a:schemeClr val="tx1"/>
                </a:solidFill>
                <a:latin typeface="Times New Roman" panose="02020603050405020304" pitchFamily="18" charset="0"/>
                <a:cs typeface="Times New Roman" panose="02020603050405020304" pitchFamily="18" charset="0"/>
              </a:rPr>
              <a:t>de recuperar el 95% de su cartera de crédito vencida, además de incrementar </a:t>
            </a:r>
            <a:r>
              <a:rPr lang="es-EC" sz="2000" dirty="0">
                <a:solidFill>
                  <a:schemeClr val="tx1"/>
                </a:solidFill>
                <a:latin typeface="Times New Roman" panose="02020603050405020304" pitchFamily="18" charset="0"/>
                <a:cs typeface="Times New Roman" panose="02020603050405020304" pitchFamily="18" charset="0"/>
              </a:rPr>
              <a:t>su liquidez a $2,18, la Utilidad Neta aumentaría a $6.895.908,78 de igual manera un aumento en la rentabilidad de 18,62% un poco más de dos puntos.</a:t>
            </a:r>
          </a:p>
        </p:txBody>
      </p:sp>
      <p:sp>
        <p:nvSpPr>
          <p:cNvPr id="5" name="Marcador de contenido 2"/>
          <p:cNvSpPr>
            <a:spLocks noGrp="1"/>
          </p:cNvSpPr>
          <p:nvPr>
            <p:ph idx="1"/>
          </p:nvPr>
        </p:nvSpPr>
        <p:spPr>
          <a:xfrm>
            <a:off x="1025063" y="1104521"/>
            <a:ext cx="8596668" cy="1857619"/>
          </a:xfrm>
        </p:spPr>
        <p:style>
          <a:lnRef idx="2">
            <a:schemeClr val="accent2"/>
          </a:lnRef>
          <a:fillRef idx="1">
            <a:schemeClr val="lt1"/>
          </a:fillRef>
          <a:effectRef idx="0">
            <a:schemeClr val="accent2"/>
          </a:effectRef>
          <a:fontRef idx="minor">
            <a:schemeClr val="dk1"/>
          </a:fontRef>
        </p:style>
        <p:txBody>
          <a:bodyPr/>
          <a:lstStyle/>
          <a:p>
            <a:pPr lvl="0" algn="just"/>
            <a:r>
              <a:rPr lang="es-EC" sz="2000" dirty="0">
                <a:latin typeface="Times New Roman" panose="02020603050405020304" pitchFamily="18" charset="0"/>
                <a:cs typeface="Times New Roman" panose="02020603050405020304" pitchFamily="18" charset="0"/>
              </a:rPr>
              <a:t>El Departamento de Crédito y Cobranza de la empresa Chaide y Chaide actualmente tiene una cartera de crédito vencida de $676.852,34 la cual se encuentra divida de la siguiente manera: $571.768,22 en la cartera de crédito por su antigüedad donde el mayor porcentaje de valores vencidos se encuentran entre 1 a 60 días y $105.084,12 dentro de la cartera de crédito legal.</a:t>
            </a:r>
          </a:p>
        </p:txBody>
      </p:sp>
    </p:spTree>
    <p:extLst>
      <p:ext uri="{BB962C8B-B14F-4D97-AF65-F5344CB8AC3E}">
        <p14:creationId xmlns:p14="http://schemas.microsoft.com/office/powerpoint/2010/main" val="42192713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609600"/>
            <a:ext cx="8944397" cy="1320800"/>
          </a:xfrm>
        </p:spPr>
        <p:txBody>
          <a:bodyPr/>
          <a:lstStyle/>
          <a:p>
            <a:pPr algn="ctr"/>
            <a:r>
              <a:rPr lang="es-EC" dirty="0" smtClean="0">
                <a:solidFill>
                  <a:schemeClr val="tx1"/>
                </a:solidFill>
              </a:rPr>
              <a:t>Recomendaciones</a:t>
            </a:r>
            <a:endParaRPr lang="es-EC" dirty="0"/>
          </a:p>
        </p:txBody>
      </p:sp>
      <p:sp>
        <p:nvSpPr>
          <p:cNvPr id="4" name="Marcador de contenido 2"/>
          <p:cNvSpPr>
            <a:spLocks noGrp="1"/>
          </p:cNvSpPr>
          <p:nvPr>
            <p:ph idx="1"/>
          </p:nvPr>
        </p:nvSpPr>
        <p:spPr>
          <a:xfrm>
            <a:off x="1025063" y="1606799"/>
            <a:ext cx="8596668" cy="1458373"/>
          </a:xfrm>
        </p:spPr>
        <p:style>
          <a:lnRef idx="2">
            <a:schemeClr val="accent2"/>
          </a:lnRef>
          <a:fillRef idx="1">
            <a:schemeClr val="lt1"/>
          </a:fillRef>
          <a:effectRef idx="0">
            <a:schemeClr val="accent2"/>
          </a:effectRef>
          <a:fontRef idx="minor">
            <a:schemeClr val="dk1"/>
          </a:fontRef>
        </p:style>
        <p:txBody>
          <a:bodyPr/>
          <a:lstStyle/>
          <a:p>
            <a:pPr algn="just"/>
            <a:r>
              <a:rPr lang="es-EC" sz="2000" dirty="0" smtClean="0">
                <a:latin typeface="Times New Roman" panose="02020603050405020304" pitchFamily="18" charset="0"/>
                <a:cs typeface="Times New Roman" panose="02020603050405020304" pitchFamily="18" charset="0"/>
              </a:rPr>
              <a:t>Se </a:t>
            </a:r>
            <a:r>
              <a:rPr lang="es-EC" sz="2000" dirty="0">
                <a:latin typeface="Times New Roman" panose="02020603050405020304" pitchFamily="18" charset="0"/>
                <a:cs typeface="Times New Roman" panose="02020603050405020304" pitchFamily="18" charset="0"/>
              </a:rPr>
              <a:t>debe realizar un seguimiento continuo de las condiciones del mercado, de la economía del país, reformas fiscales, así como nuevas oportunidades que se puedan presentar en el futuro para que la empresa realice inversiones y obtenga una rentabilidad mayor.</a:t>
            </a:r>
          </a:p>
        </p:txBody>
      </p:sp>
      <p:sp>
        <p:nvSpPr>
          <p:cNvPr id="5" name="Marcador de contenido 2"/>
          <p:cNvSpPr txBox="1">
            <a:spLocks/>
          </p:cNvSpPr>
          <p:nvPr/>
        </p:nvSpPr>
        <p:spPr>
          <a:xfrm>
            <a:off x="1025063" y="3819821"/>
            <a:ext cx="8596668" cy="1988552"/>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s-EC" sz="2000" dirty="0" smtClean="0">
                <a:solidFill>
                  <a:schemeClr val="tx1"/>
                </a:solidFill>
                <a:latin typeface="Times New Roman" panose="02020603050405020304" pitchFamily="18" charset="0"/>
                <a:cs typeface="Times New Roman" panose="02020603050405020304" pitchFamily="18" charset="0"/>
              </a:rPr>
              <a:t>Al Departamento </a:t>
            </a:r>
            <a:r>
              <a:rPr lang="es-EC" sz="2000" dirty="0">
                <a:solidFill>
                  <a:schemeClr val="tx1"/>
                </a:solidFill>
                <a:latin typeface="Times New Roman" panose="02020603050405020304" pitchFamily="18" charset="0"/>
                <a:cs typeface="Times New Roman" panose="02020603050405020304" pitchFamily="18" charset="0"/>
              </a:rPr>
              <a:t>de Crédito y Cobranza se le propone implementar un mayor número requisitos antes de la concesión de un crédito de esta manera la empresa se respaldará con documentos para garantizar el </a:t>
            </a:r>
            <a:r>
              <a:rPr lang="es-EC" sz="2000" dirty="0" smtClean="0">
                <a:solidFill>
                  <a:schemeClr val="tx1"/>
                </a:solidFill>
                <a:latin typeface="Times New Roman" panose="02020603050405020304" pitchFamily="18" charset="0"/>
                <a:cs typeface="Times New Roman" panose="02020603050405020304" pitchFamily="18" charset="0"/>
              </a:rPr>
              <a:t>pago, </a:t>
            </a:r>
            <a:r>
              <a:rPr lang="es-EC" sz="2000" dirty="0">
                <a:solidFill>
                  <a:schemeClr val="tx1"/>
                </a:solidFill>
                <a:latin typeface="Times New Roman" panose="02020603050405020304" pitchFamily="18" charset="0"/>
                <a:cs typeface="Times New Roman" panose="02020603050405020304" pitchFamily="18" charset="0"/>
              </a:rPr>
              <a:t>así como también en la introducción de un score crediticio para poder reconocer cuales son los clientes a los cuales se le puede otorgar un crédito sin problema y a cuales se debe tener precauciones antes de otorgar un crédito.</a:t>
            </a:r>
          </a:p>
        </p:txBody>
      </p:sp>
    </p:spTree>
    <p:extLst>
      <p:ext uri="{BB962C8B-B14F-4D97-AF65-F5344CB8AC3E}">
        <p14:creationId xmlns:p14="http://schemas.microsoft.com/office/powerpoint/2010/main" val="7451278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80365" y="1787102"/>
            <a:ext cx="8596668" cy="2617473"/>
          </a:xfrm>
        </p:spPr>
        <p:style>
          <a:lnRef idx="2">
            <a:schemeClr val="accent2"/>
          </a:lnRef>
          <a:fillRef idx="1">
            <a:schemeClr val="lt1"/>
          </a:fillRef>
          <a:effectRef idx="0">
            <a:schemeClr val="accent2"/>
          </a:effectRef>
          <a:fontRef idx="minor">
            <a:schemeClr val="dk1"/>
          </a:fontRef>
        </p:style>
        <p:txBody>
          <a:bodyPr>
            <a:noAutofit/>
          </a:bodyPr>
          <a:lstStyle/>
          <a:p>
            <a:pPr algn="just"/>
            <a:r>
              <a:rPr lang="es-EC" sz="2000" dirty="0">
                <a:latin typeface="Times New Roman" panose="02020603050405020304" pitchFamily="18" charset="0"/>
                <a:cs typeface="Times New Roman" panose="02020603050405020304" pitchFamily="18" charset="0"/>
              </a:rPr>
              <a:t>Incorporar el diseño del modelo de gestión financiera estratégica para el manejo de cartera de crédito debido a que en el año 2016 la tasa de desempleo </a:t>
            </a:r>
            <a:r>
              <a:rPr lang="es-EC" sz="2000" dirty="0" smtClean="0">
                <a:latin typeface="Times New Roman" panose="02020603050405020304" pitchFamily="18" charset="0"/>
                <a:cs typeface="Times New Roman" panose="02020603050405020304" pitchFamily="18" charset="0"/>
              </a:rPr>
              <a:t>aumentó </a:t>
            </a:r>
            <a:r>
              <a:rPr lang="es-EC" sz="2000" dirty="0">
                <a:latin typeface="Times New Roman" panose="02020603050405020304" pitchFamily="18" charset="0"/>
                <a:cs typeface="Times New Roman" panose="02020603050405020304" pitchFamily="18" charset="0"/>
              </a:rPr>
              <a:t>lo cual tiene como consecuencia que las personas tengan una capacidad adquisitiva menor y van a tener preferencias en gastos como alimentación, salud, etc. Por lo que el nivel de las ventas disminuirán para el presente año, es por eso que aplicando el modelo de gestión financiera estratégico detallado anteriormente Chaide y Chaide tiene la oportunidad de aumentar su </a:t>
            </a:r>
            <a:r>
              <a:rPr lang="es-EC" sz="2000" dirty="0" smtClean="0">
                <a:latin typeface="Times New Roman" panose="02020603050405020304" pitchFamily="18" charset="0"/>
                <a:cs typeface="Times New Roman" panose="02020603050405020304" pitchFamily="18" charset="0"/>
              </a:rPr>
              <a:t>liquidez y rentabilidad, </a:t>
            </a:r>
            <a:r>
              <a:rPr lang="es-EC" sz="2000" dirty="0">
                <a:latin typeface="Times New Roman" panose="02020603050405020304" pitchFamily="18" charset="0"/>
                <a:cs typeface="Times New Roman" panose="02020603050405020304" pitchFamily="18" charset="0"/>
              </a:rPr>
              <a:t>recuperando la cartera de crédito vencida.</a:t>
            </a:r>
          </a:p>
        </p:txBody>
      </p:sp>
    </p:spTree>
    <p:extLst>
      <p:ext uri="{BB962C8B-B14F-4D97-AF65-F5344CB8AC3E}">
        <p14:creationId xmlns:p14="http://schemas.microsoft.com/office/powerpoint/2010/main" val="27252936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19964267">
            <a:off x="1321279" y="2489916"/>
            <a:ext cx="8596668" cy="1320800"/>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s-EC" sz="9600" dirty="0" smtClean="0"/>
              <a:t>GRACIAS</a:t>
            </a:r>
            <a:endParaRPr lang="es-EC" sz="9600" dirty="0"/>
          </a:p>
        </p:txBody>
      </p:sp>
    </p:spTree>
    <p:extLst>
      <p:ext uri="{BB962C8B-B14F-4D97-AF65-F5344CB8AC3E}">
        <p14:creationId xmlns:p14="http://schemas.microsoft.com/office/powerpoint/2010/main" val="2819319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3" y="287626"/>
            <a:ext cx="10243951" cy="1320800"/>
          </a:xfrm>
        </p:spPr>
        <p:txBody>
          <a:bodyPr>
            <a:noAutofit/>
          </a:bodyPr>
          <a:lstStyle/>
          <a:p>
            <a:r>
              <a:rPr lang="es-EC" sz="2400" dirty="0">
                <a:solidFill>
                  <a:schemeClr val="tx1"/>
                </a:solidFill>
              </a:rPr>
              <a:t>Por lo tanto la cartera de crédito vencida de la empresa Chaide y Chaide se divide en dos partes como lo podemos apreciar a continuación en la siguiente tabla.</a:t>
            </a:r>
            <a:r>
              <a:rPr lang="es-EC" sz="2000" dirty="0">
                <a:solidFill>
                  <a:schemeClr val="tx1"/>
                </a:solidFill>
              </a:rPr>
              <a:t/>
            </a:r>
            <a:br>
              <a:rPr lang="es-EC" sz="2000" dirty="0">
                <a:solidFill>
                  <a:schemeClr val="tx1"/>
                </a:solidFill>
              </a:rPr>
            </a:br>
            <a:endParaRPr lang="es-EC" sz="2000" dirty="0">
              <a:solidFill>
                <a:schemeClr val="tx1"/>
              </a:solidFill>
            </a:endParaRPr>
          </a:p>
        </p:txBody>
      </p:sp>
      <p:graphicFrame>
        <p:nvGraphicFramePr>
          <p:cNvPr id="4" name="Tabla 3"/>
          <p:cNvGraphicFramePr>
            <a:graphicFrameLocks noGrp="1"/>
          </p:cNvGraphicFramePr>
          <p:nvPr>
            <p:extLst>
              <p:ext uri="{D42A27DB-BD31-4B8C-83A1-F6EECF244321}">
                <p14:modId xmlns:p14="http://schemas.microsoft.com/office/powerpoint/2010/main" val="526311629"/>
              </p:ext>
            </p:extLst>
          </p:nvPr>
        </p:nvGraphicFramePr>
        <p:xfrm>
          <a:off x="2086378" y="1837789"/>
          <a:ext cx="7031864" cy="3755971"/>
        </p:xfrm>
        <a:graphic>
          <a:graphicData uri="http://schemas.openxmlformats.org/drawingml/2006/table">
            <a:tbl>
              <a:tblPr firstRow="1" firstCol="1" bandRow="1">
                <a:tableStyleId>{9DCAF9ED-07DC-4A11-8D7F-57B35C25682E}</a:tableStyleId>
              </a:tblPr>
              <a:tblGrid>
                <a:gridCol w="3638221"/>
                <a:gridCol w="1753922"/>
                <a:gridCol w="1639721"/>
              </a:tblGrid>
              <a:tr h="813209">
                <a:tc>
                  <a:txBody>
                    <a:bodyPr/>
                    <a:lstStyle/>
                    <a:p>
                      <a:pPr algn="ctr">
                        <a:lnSpc>
                          <a:spcPct val="200000"/>
                        </a:lnSpc>
                        <a:spcAft>
                          <a:spcPts val="0"/>
                        </a:spcAft>
                      </a:pPr>
                      <a:r>
                        <a:rPr lang="es-EC" sz="1600" dirty="0">
                          <a:effectLst/>
                        </a:rPr>
                        <a:t>DETALLE</a:t>
                      </a:r>
                      <a:endParaRPr lang="es-EC" sz="1600" dirty="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VALOR</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PORCENTAJE</a:t>
                      </a:r>
                      <a:endParaRPr lang="es-EC" sz="1600">
                        <a:effectLst/>
                        <a:latin typeface="Times New Roman" panose="02020603050405020304" pitchFamily="18" charset="0"/>
                        <a:ea typeface="Calibri" panose="020F0502020204030204" pitchFamily="34" charset="0"/>
                      </a:endParaRPr>
                    </a:p>
                  </a:txBody>
                  <a:tcPr marL="68580" marR="68580" marT="0" marB="0"/>
                </a:tc>
              </a:tr>
              <a:tr h="895741">
                <a:tc>
                  <a:txBody>
                    <a:bodyPr/>
                    <a:lstStyle/>
                    <a:p>
                      <a:pPr algn="just">
                        <a:lnSpc>
                          <a:spcPct val="200000"/>
                        </a:lnSpc>
                        <a:spcAft>
                          <a:spcPts val="0"/>
                        </a:spcAft>
                      </a:pPr>
                      <a:r>
                        <a:rPr lang="es-EC" sz="1600">
                          <a:effectLst/>
                        </a:rPr>
                        <a:t>Cartera de crédito vencida por su antigüedad </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$571.768,22</a:t>
                      </a:r>
                      <a:endParaRPr lang="es-EC" sz="1600">
                        <a:effectLst/>
                        <a:latin typeface="Times New Roman" panose="02020603050405020304" pitchFamily="18" charset="0"/>
                        <a:ea typeface="Calibri" panose="020F0502020204030204" pitchFamily="34" charset="0"/>
                      </a:endParaRPr>
                    </a:p>
                  </a:txBody>
                  <a:tcPr marL="68580" marR="68580" marT="0" marB="0" anchor="ctr"/>
                </a:tc>
                <a:tc>
                  <a:txBody>
                    <a:bodyPr/>
                    <a:lstStyle/>
                    <a:p>
                      <a:pPr algn="ctr">
                        <a:lnSpc>
                          <a:spcPct val="200000"/>
                        </a:lnSpc>
                        <a:spcAft>
                          <a:spcPts val="0"/>
                        </a:spcAft>
                      </a:pPr>
                      <a:r>
                        <a:rPr lang="es-EC" sz="1600">
                          <a:effectLst/>
                        </a:rPr>
                        <a:t>84,47%</a:t>
                      </a:r>
                      <a:endParaRPr lang="es-EC" sz="1600">
                        <a:effectLst/>
                        <a:latin typeface="Times New Roman" panose="02020603050405020304" pitchFamily="18" charset="0"/>
                        <a:ea typeface="Calibri" panose="020F0502020204030204" pitchFamily="34" charset="0"/>
                      </a:endParaRPr>
                    </a:p>
                  </a:txBody>
                  <a:tcPr marL="68580" marR="68580" marT="0" marB="0" anchor="ctr"/>
                </a:tc>
              </a:tr>
              <a:tr h="435173">
                <a:tc>
                  <a:txBody>
                    <a:bodyPr/>
                    <a:lstStyle/>
                    <a:p>
                      <a:pPr algn="just">
                        <a:lnSpc>
                          <a:spcPct val="200000"/>
                        </a:lnSpc>
                        <a:spcAft>
                          <a:spcPts val="0"/>
                        </a:spcAft>
                      </a:pPr>
                      <a:r>
                        <a:rPr lang="es-EC" sz="1600">
                          <a:effectLst/>
                        </a:rPr>
                        <a:t>Cartera de crédito legal</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$105.084,12</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15,53%</a:t>
                      </a:r>
                      <a:endParaRPr lang="es-EC" sz="1600">
                        <a:effectLst/>
                        <a:latin typeface="Times New Roman" panose="02020603050405020304" pitchFamily="18" charset="0"/>
                        <a:ea typeface="Calibri" panose="020F0502020204030204" pitchFamily="34" charset="0"/>
                      </a:endParaRPr>
                    </a:p>
                  </a:txBody>
                  <a:tcPr marL="68580" marR="68580" marT="0" marB="0"/>
                </a:tc>
              </a:tr>
              <a:tr h="435173">
                <a:tc>
                  <a:txBody>
                    <a:bodyPr/>
                    <a:lstStyle/>
                    <a:p>
                      <a:pPr algn="ctr">
                        <a:lnSpc>
                          <a:spcPct val="200000"/>
                        </a:lnSpc>
                        <a:spcAft>
                          <a:spcPts val="0"/>
                        </a:spcAft>
                      </a:pPr>
                      <a:r>
                        <a:rPr lang="es-EC" sz="1600">
                          <a:effectLst/>
                        </a:rPr>
                        <a:t>Total</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$676.852,34</a:t>
                      </a:r>
                      <a:endParaRPr lang="es-EC" sz="1600">
                        <a:effectLst/>
                        <a:latin typeface="Times New Roman" panose="02020603050405020304" pitchFamily="18" charset="0"/>
                        <a:ea typeface="Calibri" panose="020F0502020204030204" pitchFamily="34" charset="0"/>
                      </a:endParaRPr>
                    </a:p>
                  </a:txBody>
                  <a:tcPr marL="68580" marR="68580" marT="0" marB="0"/>
                </a:tc>
                <a:tc>
                  <a:txBody>
                    <a:bodyPr/>
                    <a:lstStyle/>
                    <a:p>
                      <a:pPr algn="ctr">
                        <a:lnSpc>
                          <a:spcPct val="200000"/>
                        </a:lnSpc>
                        <a:spcAft>
                          <a:spcPts val="0"/>
                        </a:spcAft>
                      </a:pPr>
                      <a:r>
                        <a:rPr lang="es-EC" sz="1600">
                          <a:effectLst/>
                        </a:rPr>
                        <a:t>100%</a:t>
                      </a:r>
                      <a:endParaRPr lang="es-EC" sz="1600">
                        <a:effectLst/>
                        <a:latin typeface="Times New Roman" panose="02020603050405020304" pitchFamily="18" charset="0"/>
                        <a:ea typeface="Calibri" panose="020F0502020204030204" pitchFamily="34" charset="0"/>
                      </a:endParaRPr>
                    </a:p>
                  </a:txBody>
                  <a:tcPr marL="68580" marR="68580" marT="0" marB="0"/>
                </a:tc>
              </a:tr>
              <a:tr h="992042">
                <a:tc gridSpan="3">
                  <a:txBody>
                    <a:bodyPr/>
                    <a:lstStyle/>
                    <a:p>
                      <a:pPr>
                        <a:lnSpc>
                          <a:spcPct val="115000"/>
                        </a:lnSpc>
                        <a:spcAft>
                          <a:spcPts val="0"/>
                        </a:spcAft>
                      </a:pPr>
                      <a:r>
                        <a:rPr lang="es-EC" sz="1600" dirty="0">
                          <a:effectLst/>
                        </a:rPr>
                        <a:t>Fuente: Departamento de Crédito y Cobranza, Chaide y Chaide 2015</a:t>
                      </a:r>
                    </a:p>
                    <a:p>
                      <a:pPr>
                        <a:lnSpc>
                          <a:spcPct val="115000"/>
                        </a:lnSpc>
                        <a:spcAft>
                          <a:spcPts val="0"/>
                        </a:spcAft>
                      </a:pPr>
                      <a:r>
                        <a:rPr lang="es-EC" sz="1600" dirty="0">
                          <a:effectLst/>
                        </a:rPr>
                        <a:t>Elaboración: Milton Vinicio Villacís Cueva</a:t>
                      </a:r>
                    </a:p>
                    <a:p>
                      <a:pPr>
                        <a:lnSpc>
                          <a:spcPct val="115000"/>
                        </a:lnSpc>
                        <a:spcAft>
                          <a:spcPts val="0"/>
                        </a:spcAft>
                      </a:pPr>
                      <a:r>
                        <a:rPr lang="es-EC" sz="1600" dirty="0">
                          <a:effectLst/>
                        </a:rPr>
                        <a:t> </a:t>
                      </a:r>
                      <a:endParaRPr lang="es-EC" sz="1600" dirty="0">
                        <a:effectLst/>
                        <a:latin typeface="Times New Roman" panose="02020603050405020304" pitchFamily="18" charset="0"/>
                        <a:ea typeface="Calibri" panose="020F0502020204030204" pitchFamily="34" charset="0"/>
                      </a:endParaRPr>
                    </a:p>
                  </a:txBody>
                  <a:tcPr marL="68580" marR="68580" marT="0" marB="0"/>
                </a:tc>
                <a:tc hMerge="1">
                  <a:txBody>
                    <a:bodyPr/>
                    <a:lstStyle/>
                    <a:p>
                      <a:endParaRPr lang="es-EC"/>
                    </a:p>
                  </a:txBody>
                  <a:tcPr/>
                </a:tc>
                <a:tc hMerge="1">
                  <a:txBody>
                    <a:bodyPr/>
                    <a:lstStyle/>
                    <a:p>
                      <a:endParaRPr lang="es-EC"/>
                    </a:p>
                  </a:txBody>
                  <a:tcPr/>
                </a:tc>
              </a:tr>
            </a:tbl>
          </a:graphicData>
        </a:graphic>
      </p:graphicFrame>
    </p:spTree>
    <p:extLst>
      <p:ext uri="{BB962C8B-B14F-4D97-AF65-F5344CB8AC3E}">
        <p14:creationId xmlns:p14="http://schemas.microsoft.com/office/powerpoint/2010/main" val="1791994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58840"/>
            <a:ext cx="10978046" cy="845713"/>
          </a:xfrm>
        </p:spPr>
        <p:txBody>
          <a:bodyPr>
            <a:noAutofit/>
          </a:bodyPr>
          <a:lstStyle/>
          <a:p>
            <a:pPr lvl="2" algn="just" defTabSz="457200" rtl="0">
              <a:spcBef>
                <a:spcPct val="0"/>
              </a:spcBef>
            </a:pPr>
            <a:r>
              <a:rPr lang="es-EC" sz="2400" b="1" dirty="0"/>
              <a:t>Requerimiento de un mayor número de requisitos por parte de los clientes previos a la concesión de un crédito por parte de la empresa</a:t>
            </a:r>
            <a:br>
              <a:rPr lang="es-EC" sz="2400" b="1" dirty="0"/>
            </a:br>
            <a:endParaRPr lang="es-EC" sz="2400" b="1"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13419003"/>
              </p:ext>
            </p:extLst>
          </p:nvPr>
        </p:nvGraphicFramePr>
        <p:xfrm>
          <a:off x="780893" y="1184858"/>
          <a:ext cx="10977518" cy="5537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8494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7182" y="223234"/>
            <a:ext cx="10359860" cy="974501"/>
          </a:xfrm>
        </p:spPr>
        <p:txBody>
          <a:bodyPr>
            <a:noAutofit/>
          </a:bodyPr>
          <a:lstStyle/>
          <a:p>
            <a:pPr algn="just"/>
            <a:r>
              <a:rPr lang="es-EC" sz="2400" b="1" dirty="0">
                <a:solidFill>
                  <a:schemeClr val="tx1"/>
                </a:solidFill>
              </a:rPr>
              <a:t>Implementación de nuevos procesos para mejorar la gestión de cobranza hacia los clientes para evitar retrasos en sus pagos</a:t>
            </a:r>
          </a:p>
        </p:txBody>
      </p:sp>
      <p:graphicFrame>
        <p:nvGraphicFramePr>
          <p:cNvPr id="7" name="Diagrama 6"/>
          <p:cNvGraphicFramePr/>
          <p:nvPr>
            <p:extLst>
              <p:ext uri="{D42A27DB-BD31-4B8C-83A1-F6EECF244321}">
                <p14:modId xmlns:p14="http://schemas.microsoft.com/office/powerpoint/2010/main" val="1724014378"/>
              </p:ext>
            </p:extLst>
          </p:nvPr>
        </p:nvGraphicFramePr>
        <p:xfrm>
          <a:off x="587182" y="1197736"/>
          <a:ext cx="10359859" cy="55330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4949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48991"/>
            <a:ext cx="10218193" cy="1038896"/>
          </a:xfrm>
        </p:spPr>
        <p:txBody>
          <a:bodyPr>
            <a:noAutofit/>
          </a:bodyPr>
          <a:lstStyle/>
          <a:p>
            <a:pPr lvl="1" algn="just" defTabSz="457200" rtl="0">
              <a:spcBef>
                <a:spcPct val="0"/>
              </a:spcBef>
            </a:pPr>
            <a:r>
              <a:rPr lang="es-EC" sz="2400" b="1" dirty="0"/>
              <a:t>Elaboración de un modelo de gestión financiera estratégico para el manejo de la cartera de crédito en la empresa Chaide y Chaide </a:t>
            </a:r>
            <a:br>
              <a:rPr lang="es-EC" sz="2400" b="1" dirty="0"/>
            </a:br>
            <a:endParaRPr lang="es-EC" sz="2400" b="1" dirty="0"/>
          </a:p>
        </p:txBody>
      </p:sp>
      <p:sp>
        <p:nvSpPr>
          <p:cNvPr id="3" name="Marcador de contenido 2"/>
          <p:cNvSpPr>
            <a:spLocks noGrp="1"/>
          </p:cNvSpPr>
          <p:nvPr>
            <p:ph idx="1"/>
          </p:nvPr>
        </p:nvSpPr>
        <p:spPr>
          <a:xfrm>
            <a:off x="677334" y="1825739"/>
            <a:ext cx="8596668" cy="3880773"/>
          </a:xfrm>
        </p:spPr>
        <p:txBody>
          <a:bodyPr>
            <a:normAutofit/>
          </a:bodyPr>
          <a:lstStyle/>
          <a:p>
            <a:pPr lvl="0"/>
            <a:r>
              <a:rPr lang="es-EC" sz="2400" dirty="0"/>
              <a:t>Políticas del crédito y cobranza</a:t>
            </a:r>
          </a:p>
          <a:p>
            <a:pPr lvl="0"/>
            <a:r>
              <a:rPr lang="es-EC" sz="2400" dirty="0"/>
              <a:t>Seleccionar estándares del crédito</a:t>
            </a:r>
          </a:p>
          <a:p>
            <a:pPr lvl="0"/>
            <a:r>
              <a:rPr lang="es-EC" sz="2400" dirty="0"/>
              <a:t>Sistema de administración de clientes</a:t>
            </a:r>
          </a:p>
          <a:p>
            <a:pPr lvl="0"/>
            <a:r>
              <a:rPr lang="es-EC" sz="2400" dirty="0"/>
              <a:t>Acción preventiva</a:t>
            </a:r>
          </a:p>
          <a:p>
            <a:pPr lvl="0"/>
            <a:r>
              <a:rPr lang="es-EC" sz="2400" dirty="0"/>
              <a:t>Acciones judiciales y extrajudiciales</a:t>
            </a:r>
          </a:p>
          <a:p>
            <a:pPr lvl="0"/>
            <a:r>
              <a:rPr lang="es-EC" sz="2400" dirty="0"/>
              <a:t>Venta de cartera</a:t>
            </a:r>
          </a:p>
          <a:p>
            <a:endParaRPr lang="es-EC" sz="2400" dirty="0"/>
          </a:p>
        </p:txBody>
      </p:sp>
    </p:spTree>
    <p:extLst>
      <p:ext uri="{BB962C8B-B14F-4D97-AF65-F5344CB8AC3E}">
        <p14:creationId xmlns:p14="http://schemas.microsoft.com/office/powerpoint/2010/main" val="1375932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364901"/>
            <a:ext cx="10411376" cy="742682"/>
          </a:xfrm>
        </p:spPr>
        <p:txBody>
          <a:bodyPr>
            <a:noAutofit/>
          </a:bodyPr>
          <a:lstStyle/>
          <a:p>
            <a:pPr lvl="0" algn="ctr"/>
            <a:r>
              <a:rPr lang="es-EC" sz="2800" b="1" dirty="0" smtClean="0">
                <a:solidFill>
                  <a:schemeClr val="tx1"/>
                </a:solidFill>
              </a:rPr>
              <a:t>1. Políticas </a:t>
            </a:r>
            <a:r>
              <a:rPr lang="es-EC" sz="2800" b="1" dirty="0">
                <a:solidFill>
                  <a:schemeClr val="tx1"/>
                </a:solidFill>
              </a:rPr>
              <a:t>del crédito y cobranza</a:t>
            </a:r>
            <a:r>
              <a:rPr lang="es-EC" sz="2800" dirty="0">
                <a:solidFill>
                  <a:schemeClr val="tx1"/>
                </a:solidFill>
              </a:rPr>
              <a:t/>
            </a:r>
            <a:br>
              <a:rPr lang="es-EC" sz="2800" dirty="0">
                <a:solidFill>
                  <a:schemeClr val="tx1"/>
                </a:solidFill>
              </a:rPr>
            </a:br>
            <a:endParaRPr lang="es-EC" sz="2800" dirty="0">
              <a:solidFill>
                <a:schemeClr val="tx1"/>
              </a:solidFill>
            </a:endParaRPr>
          </a:p>
        </p:txBody>
      </p:sp>
      <p:sp>
        <p:nvSpPr>
          <p:cNvPr id="3" name="Marcador de contenido 2"/>
          <p:cNvSpPr>
            <a:spLocks noGrp="1"/>
          </p:cNvSpPr>
          <p:nvPr>
            <p:ph idx="1"/>
          </p:nvPr>
        </p:nvSpPr>
        <p:spPr>
          <a:xfrm>
            <a:off x="677334" y="2307522"/>
            <a:ext cx="8596668" cy="3880773"/>
          </a:xfrm>
        </p:spPr>
        <p:txBody>
          <a:bodyPr>
            <a:normAutofit/>
          </a:bodyPr>
          <a:lstStyle/>
          <a:p>
            <a:r>
              <a:rPr lang="es-EC" sz="2000" dirty="0"/>
              <a:t>Toda venta a crédito se efectuará previa aprobación </a:t>
            </a:r>
            <a:endParaRPr lang="es-EC" sz="2000" dirty="0" smtClean="0"/>
          </a:p>
          <a:p>
            <a:r>
              <a:rPr lang="es-EC" sz="2000" dirty="0"/>
              <a:t>La información de crédito de cada cliente será </a:t>
            </a:r>
            <a:r>
              <a:rPr lang="es-EC" sz="2000" dirty="0" smtClean="0"/>
              <a:t>actualizada</a:t>
            </a:r>
          </a:p>
          <a:p>
            <a:r>
              <a:rPr lang="es-EC" sz="2000" dirty="0"/>
              <a:t>Todos los créditos otorgados deberán contar con </a:t>
            </a:r>
            <a:r>
              <a:rPr lang="es-EC" sz="2000" dirty="0" smtClean="0"/>
              <a:t>todos los requisitos</a:t>
            </a:r>
          </a:p>
          <a:p>
            <a:r>
              <a:rPr lang="es-EC" sz="2000" dirty="0"/>
              <a:t>Las ampliaciones o negociaciones de plazos requerirán </a:t>
            </a:r>
            <a:r>
              <a:rPr lang="es-EC" sz="2000" dirty="0" smtClean="0"/>
              <a:t>aprobación</a:t>
            </a:r>
          </a:p>
          <a:p>
            <a:r>
              <a:rPr lang="es-EC" sz="2000" dirty="0"/>
              <a:t>El plazo máximo de cobro será de cuarenta y cinco </a:t>
            </a:r>
            <a:r>
              <a:rPr lang="es-EC" sz="2000" dirty="0" smtClean="0"/>
              <a:t>días</a:t>
            </a:r>
          </a:p>
          <a:p>
            <a:r>
              <a:rPr lang="es-EC" sz="2000" dirty="0"/>
              <a:t>Los asistentes del Departamento de Crédito y Cobranza podrán aprobar créditos de hasta $5.000</a:t>
            </a:r>
          </a:p>
        </p:txBody>
      </p:sp>
      <p:sp>
        <p:nvSpPr>
          <p:cNvPr id="4" name="Título 1"/>
          <p:cNvSpPr txBox="1">
            <a:spLocks/>
          </p:cNvSpPr>
          <p:nvPr/>
        </p:nvSpPr>
        <p:spPr>
          <a:xfrm>
            <a:off x="677334" y="1277154"/>
            <a:ext cx="8596668" cy="74268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EC" sz="2800" b="1" dirty="0" smtClean="0">
                <a:solidFill>
                  <a:schemeClr val="tx1"/>
                </a:solidFill>
              </a:rPr>
              <a:t>•</a:t>
            </a:r>
            <a:r>
              <a:rPr lang="es-EC" sz="2800" b="1" dirty="0">
                <a:solidFill>
                  <a:schemeClr val="tx1"/>
                </a:solidFill>
              </a:rPr>
              <a:t>	Crédito a clientes </a:t>
            </a:r>
            <a:r>
              <a:rPr lang="es-EC" sz="2800" dirty="0" smtClean="0">
                <a:solidFill>
                  <a:schemeClr val="tx1"/>
                </a:solidFill>
              </a:rPr>
              <a:t/>
            </a:r>
            <a:br>
              <a:rPr lang="es-EC" sz="2800" dirty="0" smtClean="0">
                <a:solidFill>
                  <a:schemeClr val="tx1"/>
                </a:solidFill>
              </a:rPr>
            </a:br>
            <a:endParaRPr lang="es-EC" sz="2800" dirty="0">
              <a:solidFill>
                <a:schemeClr val="tx1"/>
              </a:solidFill>
            </a:endParaRPr>
          </a:p>
        </p:txBody>
      </p:sp>
    </p:spTree>
    <p:extLst>
      <p:ext uri="{BB962C8B-B14F-4D97-AF65-F5344CB8AC3E}">
        <p14:creationId xmlns:p14="http://schemas.microsoft.com/office/powerpoint/2010/main" val="1038838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C" sz="2800" dirty="0">
                <a:solidFill>
                  <a:schemeClr val="tx1"/>
                </a:solidFill>
              </a:rPr>
              <a:t>•	La Cobranza</a:t>
            </a:r>
          </a:p>
        </p:txBody>
      </p:sp>
      <p:sp>
        <p:nvSpPr>
          <p:cNvPr id="3" name="Marcador de contenido 2"/>
          <p:cNvSpPr>
            <a:spLocks noGrp="1"/>
          </p:cNvSpPr>
          <p:nvPr>
            <p:ph idx="1"/>
          </p:nvPr>
        </p:nvSpPr>
        <p:spPr>
          <a:xfrm>
            <a:off x="677334" y="1632555"/>
            <a:ext cx="8596668" cy="3880773"/>
          </a:xfrm>
        </p:spPr>
        <p:txBody>
          <a:bodyPr/>
          <a:lstStyle/>
          <a:p>
            <a:r>
              <a:rPr lang="es-EC" dirty="0"/>
              <a:t>La gestión de cobranzas es responsabilidad de los jefes </a:t>
            </a:r>
            <a:r>
              <a:rPr lang="es-EC" dirty="0" smtClean="0"/>
              <a:t>zonales</a:t>
            </a:r>
          </a:p>
          <a:p>
            <a:r>
              <a:rPr lang="es-EC" dirty="0"/>
              <a:t>Toda cuenta vencida que supere los ocho días desde su vencimiento, genera </a:t>
            </a:r>
            <a:r>
              <a:rPr lang="es-EC" dirty="0" smtClean="0"/>
              <a:t>intereses</a:t>
            </a:r>
          </a:p>
          <a:p>
            <a:r>
              <a:rPr lang="es-EC" dirty="0" smtClean="0"/>
              <a:t>La exoneración </a:t>
            </a:r>
            <a:r>
              <a:rPr lang="es-EC" dirty="0"/>
              <a:t>total o parcialmente </a:t>
            </a:r>
            <a:r>
              <a:rPr lang="es-EC" dirty="0" smtClean="0"/>
              <a:t>del </a:t>
            </a:r>
            <a:r>
              <a:rPr lang="es-EC" dirty="0"/>
              <a:t>cobro de intereses por cuentas </a:t>
            </a:r>
            <a:r>
              <a:rPr lang="es-EC" dirty="0" smtClean="0"/>
              <a:t>vencidas</a:t>
            </a:r>
          </a:p>
          <a:p>
            <a:r>
              <a:rPr lang="es-EC" dirty="0"/>
              <a:t>Las gestiones de cobro se realizarán a través de una visita personal, por carta, por </a:t>
            </a:r>
            <a:r>
              <a:rPr lang="es-EC" dirty="0" smtClean="0"/>
              <a:t>teléfono</a:t>
            </a:r>
          </a:p>
          <a:p>
            <a:r>
              <a:rPr lang="es-EC" dirty="0"/>
              <a:t>Para los clientes que no cuenten con la liquidez </a:t>
            </a:r>
            <a:r>
              <a:rPr lang="es-EC" dirty="0" smtClean="0"/>
              <a:t>suficiente </a:t>
            </a:r>
            <a:r>
              <a:rPr lang="es-EC" dirty="0"/>
              <a:t>la empresa Chaide y Chaide tomara acciones judiciales o extrajudiciales según sea el caso</a:t>
            </a:r>
            <a:r>
              <a:rPr lang="es-EC" dirty="0" smtClean="0"/>
              <a:t>.</a:t>
            </a:r>
          </a:p>
          <a:p>
            <a:r>
              <a:rPr lang="es-EC" dirty="0"/>
              <a:t>La organización concederá incentivos</a:t>
            </a:r>
            <a:endParaRPr lang="es-EC" dirty="0" smtClean="0"/>
          </a:p>
          <a:p>
            <a:endParaRPr lang="es-EC" dirty="0"/>
          </a:p>
        </p:txBody>
      </p:sp>
    </p:spTree>
    <p:extLst>
      <p:ext uri="{BB962C8B-B14F-4D97-AF65-F5344CB8AC3E}">
        <p14:creationId xmlns:p14="http://schemas.microsoft.com/office/powerpoint/2010/main" val="211827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843</TotalTime>
  <Words>2797</Words>
  <Application>Microsoft Office PowerPoint</Application>
  <PresentationFormat>Panorámica</PresentationFormat>
  <Paragraphs>602</Paragraphs>
  <Slides>33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33</vt:i4>
      </vt:variant>
    </vt:vector>
  </HeadingPairs>
  <TitlesOfParts>
    <vt:vector size="40" baseType="lpstr">
      <vt:lpstr>Arial</vt:lpstr>
      <vt:lpstr>Calibri</vt:lpstr>
      <vt:lpstr>Cambria Math</vt:lpstr>
      <vt:lpstr>Times New Roman</vt:lpstr>
      <vt:lpstr>Trebuchet MS</vt:lpstr>
      <vt:lpstr>Wingdings 3</vt:lpstr>
      <vt:lpstr>Faceta</vt:lpstr>
      <vt:lpstr>RECUPERACIÓN DE LA CARTERA DE CRÉDITO VENCIDA COMO HERRAMIENTA PARA MEJORAR LA RENTABILIDAD EN LA EMPRESA CHAIDE Y CHAIDE EN LA CIUDAD DE QUITO PARA EL PERIODO 2016</vt:lpstr>
      <vt:lpstr>Presentación de PowerPoint</vt:lpstr>
      <vt:lpstr>Según David Corrales jefe del departamento de crédito y cobranza de la empresa Chaide y Chaide, la cartera de crédito vencida al 30 de noviembre del 2015 es de $676.852,34</vt:lpstr>
      <vt:lpstr>Por lo tanto la cartera de crédito vencida de la empresa Chaide y Chaide se divide en dos partes como lo podemos apreciar a continuación en la siguiente tabla. </vt:lpstr>
      <vt:lpstr>Requerimiento de un mayor número de requisitos por parte de los clientes previos a la concesión de un crédito por parte de la empresa </vt:lpstr>
      <vt:lpstr>Implementación de nuevos procesos para mejorar la gestión de cobranza hacia los clientes para evitar retrasos en sus pagos</vt:lpstr>
      <vt:lpstr>Elaboración de un modelo de gestión financiera estratégico para el manejo de la cartera de crédito en la empresa Chaide y Chaide  </vt:lpstr>
      <vt:lpstr>1. Políticas del crédito y cobranza </vt:lpstr>
      <vt:lpstr>• La Cobranza</vt:lpstr>
      <vt:lpstr>2. Seleccionar estándares del crédito  </vt:lpstr>
      <vt:lpstr>3. Sistema de administración de clientes </vt:lpstr>
      <vt:lpstr>Categorización de los clientes por su morosidad</vt:lpstr>
      <vt:lpstr>4. Acción preventiva </vt:lpstr>
      <vt:lpstr>5. Acciones judiciales y extrajudiciales</vt:lpstr>
      <vt:lpstr>6. Venta de cartera </vt:lpstr>
      <vt:lpstr>Políticas de crédito y cobranza </vt:lpstr>
      <vt:lpstr>Presentación de PowerPoint</vt:lpstr>
      <vt:lpstr>Seleccionar estándares de crédito </vt:lpstr>
      <vt:lpstr>Presentación de PowerPoint</vt:lpstr>
      <vt:lpstr>Sistema de administración de clientes   </vt:lpstr>
      <vt:lpstr>Presentación de PowerPoint</vt:lpstr>
      <vt:lpstr>Acciones preventivas   </vt:lpstr>
      <vt:lpstr>Presentación de PowerPoint</vt:lpstr>
      <vt:lpstr>Acciones judiciales, extrajudiciales y venta de cartera    </vt:lpstr>
      <vt:lpstr>Presentación de PowerPoint</vt:lpstr>
      <vt:lpstr>Presentación de PowerPoint</vt:lpstr>
      <vt:lpstr>Presentación de PowerPoint</vt:lpstr>
      <vt:lpstr>Liquidez</vt:lpstr>
      <vt:lpstr>Conclusiones</vt:lpstr>
      <vt:lpstr>Presentación de PowerPoint</vt:lpstr>
      <vt:lpstr>Recomendaciones</vt:lpstr>
      <vt:lpstr>Presentación de PowerPoint</vt:lpstr>
      <vt:lpstr>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RECUPERACIÓN DE LA CARTERA DE CRÉDITO VENCIDA COMO HERRAMIENTA PARA MEJORAR LA RENTABILIDAD EN LA EMPRESA CHAIDE Y CHAIDE EN LA CIUDAD DE QUITO PARA EL PERIODO 2016</dc:title>
  <dc:creator>Milton Villacis Cueva</dc:creator>
  <cp:lastModifiedBy>Milton Villacis Cueva</cp:lastModifiedBy>
  <cp:revision>47</cp:revision>
  <dcterms:created xsi:type="dcterms:W3CDTF">2016-04-17T14:03:17Z</dcterms:created>
  <dcterms:modified xsi:type="dcterms:W3CDTF">2016-04-22T14:30:26Z</dcterms:modified>
</cp:coreProperties>
</file>