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7" r:id="rId7"/>
    <p:sldId id="262" r:id="rId8"/>
    <p:sldId id="265" r:id="rId9"/>
    <p:sldId id="270" r:id="rId10"/>
    <p:sldId id="263" r:id="rId11"/>
    <p:sldId id="264" r:id="rId12"/>
    <p:sldId id="268" r:id="rId13"/>
    <p:sldId id="271" r:id="rId14"/>
    <p:sldId id="269" r:id="rId15"/>
    <p:sldId id="266" r:id="rId1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4660"/>
  </p:normalViewPr>
  <p:slideViewPr>
    <p:cSldViewPr snapToGrid="0">
      <p:cViewPr>
        <p:scale>
          <a:sx n="70" d="100"/>
          <a:sy n="70" d="100"/>
        </p:scale>
        <p:origin x="120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resultados-fina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resultados-fina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Porcentaje de Aceptación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'[resultados-finales.xlsx]Hoja1'!$B$7:$B$18</c:f>
              <c:strCache>
                <c:ptCount val="12"/>
                <c:pt idx="0">
                  <c:v>Bufalos Grill</c:v>
                </c:pt>
                <c:pt idx="1">
                  <c:v>Café de la vaca</c:v>
                </c:pt>
                <c:pt idx="2">
                  <c:v>Crepes &amp; Wafles</c:v>
                </c:pt>
                <c:pt idx="3">
                  <c:v>El Viejo Roble </c:v>
                </c:pt>
                <c:pt idx="4">
                  <c:v>Hacienda Arriero</c:v>
                </c:pt>
                <c:pt idx="5">
                  <c:v>Hamburguesas Rusty </c:v>
                </c:pt>
                <c:pt idx="6">
                  <c:v>Los Sekos </c:v>
                </c:pt>
                <c:pt idx="7">
                  <c:v>Menestras del negro </c:v>
                </c:pt>
                <c:pt idx="8">
                  <c:v>Noe Sushi Bar </c:v>
                </c:pt>
                <c:pt idx="9">
                  <c:v>Sabores de Hong Kong </c:v>
                </c:pt>
                <c:pt idx="10">
                  <c:v>Sweet &amp; Coffee</c:v>
                </c:pt>
                <c:pt idx="11">
                  <c:v>Vaco y Vaca</c:v>
                </c:pt>
              </c:strCache>
            </c:strRef>
          </c:cat>
          <c:val>
            <c:numRef>
              <c:f>'[resultados-finales.xlsx]Hoja1'!$J$7:$J$18</c:f>
              <c:numCache>
                <c:formatCode>0%</c:formatCode>
                <c:ptCount val="12"/>
                <c:pt idx="0">
                  <c:v>0.62</c:v>
                </c:pt>
                <c:pt idx="1">
                  <c:v>0.97</c:v>
                </c:pt>
                <c:pt idx="2">
                  <c:v>0.97</c:v>
                </c:pt>
                <c:pt idx="3">
                  <c:v>0.56999999999999995</c:v>
                </c:pt>
                <c:pt idx="4">
                  <c:v>0.56000000000000005</c:v>
                </c:pt>
                <c:pt idx="5">
                  <c:v>0.56999999999999995</c:v>
                </c:pt>
                <c:pt idx="6">
                  <c:v>0.32</c:v>
                </c:pt>
                <c:pt idx="7">
                  <c:v>0.96</c:v>
                </c:pt>
                <c:pt idx="8">
                  <c:v>0.98</c:v>
                </c:pt>
                <c:pt idx="9">
                  <c:v>0.28999999999999998</c:v>
                </c:pt>
                <c:pt idx="10">
                  <c:v>0.84</c:v>
                </c:pt>
                <c:pt idx="11">
                  <c:v>0.88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57255384"/>
        <c:axId val="357253424"/>
      </c:barChart>
      <c:catAx>
        <c:axId val="35725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357253424"/>
        <c:crosses val="autoZero"/>
        <c:auto val="1"/>
        <c:lblAlgn val="ctr"/>
        <c:lblOffset val="100"/>
        <c:noMultiLvlLbl val="0"/>
      </c:catAx>
      <c:valAx>
        <c:axId val="3572534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57255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Porcentaje de Aceptación 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'[resultados-finales.xlsx]Hoja1'!$B$23:$B$30</c:f>
              <c:strCache>
                <c:ptCount val="8"/>
                <c:pt idx="0">
                  <c:v>Anzuelo de Oro </c:v>
                </c:pt>
                <c:pt idx="1">
                  <c:v>Arriero Steak</c:v>
                </c:pt>
                <c:pt idx="2">
                  <c:v>Dankú </c:v>
                </c:pt>
                <c:pt idx="3">
                  <c:v>Food Leé</c:v>
                </c:pt>
                <c:pt idx="4">
                  <c:v>La Vaca Muyyy Rica</c:v>
                </c:pt>
                <c:pt idx="5">
                  <c:v>Odeon</c:v>
                </c:pt>
                <c:pt idx="6">
                  <c:v>The Best Fast Food</c:v>
                </c:pt>
                <c:pt idx="7">
                  <c:v>The Grand  Buffet </c:v>
                </c:pt>
              </c:strCache>
            </c:strRef>
          </c:cat>
          <c:val>
            <c:numRef>
              <c:f>'[resultados-finales.xlsx]Hoja1'!$J$23:$J$30</c:f>
              <c:numCache>
                <c:formatCode>0%</c:formatCode>
                <c:ptCount val="8"/>
                <c:pt idx="0">
                  <c:v>0.56000000000000005</c:v>
                </c:pt>
                <c:pt idx="1">
                  <c:v>0.56000000000000005</c:v>
                </c:pt>
                <c:pt idx="2">
                  <c:v>0.55000000000000004</c:v>
                </c:pt>
                <c:pt idx="3">
                  <c:v>0.62</c:v>
                </c:pt>
                <c:pt idx="4">
                  <c:v>0.41</c:v>
                </c:pt>
                <c:pt idx="5">
                  <c:v>0.43</c:v>
                </c:pt>
                <c:pt idx="6">
                  <c:v>0.33</c:v>
                </c:pt>
                <c:pt idx="7">
                  <c:v>0.33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57258128"/>
        <c:axId val="357254992"/>
      </c:barChart>
      <c:catAx>
        <c:axId val="35725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357254992"/>
        <c:crosses val="autoZero"/>
        <c:auto val="1"/>
        <c:lblAlgn val="ctr"/>
        <c:lblOffset val="100"/>
        <c:noMultiLvlLbl val="0"/>
      </c:catAx>
      <c:valAx>
        <c:axId val="3572549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5725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A04883-1DC3-49C2-980B-CA5FF6C11D4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C"/>
        </a:p>
      </dgm:t>
    </dgm:pt>
    <dgm:pt modelId="{43D1B26A-0FA8-4145-814C-63EC83E88D11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Adobe Garamond Pro" panose="02020502060506020403" pitchFamily="18" charset="0"/>
            </a:rPr>
            <a:t>Prestigio </a:t>
          </a:r>
          <a:endParaRPr lang="es-EC" sz="2000" dirty="0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C8DA8A2F-53F0-47F2-841C-D9CF626B516F}" type="parTrans" cxnId="{72735A30-0D06-43BD-BA79-9E2CBE099485}">
      <dgm:prSet/>
      <dgm:spPr/>
      <dgm:t>
        <a:bodyPr/>
        <a:lstStyle/>
        <a:p>
          <a:endParaRPr lang="es-EC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BDFB5CCD-A750-4536-AD7E-34C9AA3BB9D0}" type="sibTrans" cxnId="{72735A30-0D06-43BD-BA79-9E2CBE09948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Adobe Garamond Pro" panose="02020502060506020403" pitchFamily="18" charset="0"/>
            </a:rPr>
            <a:t>Mayo 2015 / 252 empresas  </a:t>
          </a:r>
          <a:endParaRPr lang="es-EC" sz="2000" dirty="0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EDB69FDD-120A-4CB9-BFAF-7638905831C9}">
      <dgm:prSet phldrT="[Texto]" custT="1"/>
      <dgm:spPr>
        <a:solidFill>
          <a:schemeClr val="bg2">
            <a:lumMod val="90000"/>
            <a:alpha val="74000"/>
          </a:schemeClr>
        </a:solidFill>
      </dgm:spPr>
      <dgm:t>
        <a:bodyPr/>
        <a:lstStyle/>
        <a:p>
          <a:r>
            <a:rPr lang="es-EC" sz="1400" dirty="0" smtClean="0">
              <a:solidFill>
                <a:schemeClr val="tx1"/>
              </a:solidFill>
              <a:latin typeface="Adobe Garamond Pro" panose="02020502060506020403" pitchFamily="18" charset="0"/>
            </a:rPr>
            <a:t>- Alojamiento</a:t>
          </a:r>
        </a:p>
        <a:p>
          <a:r>
            <a:rPr lang="es-EC" sz="1400" dirty="0" smtClean="0">
              <a:solidFill>
                <a:schemeClr val="tx1"/>
              </a:solidFill>
              <a:latin typeface="Adobe Garamond Pro" panose="02020502060506020403" pitchFamily="18" charset="0"/>
            </a:rPr>
            <a:t>- Operación Turística</a:t>
          </a:r>
        </a:p>
        <a:p>
          <a:r>
            <a:rPr lang="es-EC" sz="1400" dirty="0" smtClean="0">
              <a:solidFill>
                <a:schemeClr val="tx1"/>
              </a:solidFill>
              <a:latin typeface="Adobe Garamond Pro" panose="02020502060506020403" pitchFamily="18" charset="0"/>
            </a:rPr>
            <a:t>- Alimentos y Bebidas </a:t>
          </a:r>
          <a:endParaRPr lang="es-EC" sz="1400" dirty="0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1C4E629B-5170-4446-B196-11C86E20C579}" type="parTrans" cxnId="{A30B6BFC-AB3F-49FB-AFFC-F00A997D0359}">
      <dgm:prSet/>
      <dgm:spPr/>
      <dgm:t>
        <a:bodyPr/>
        <a:lstStyle/>
        <a:p>
          <a:endParaRPr lang="es-EC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C6751934-42F8-45F3-ADE0-95E227437047}" type="sibTrans" cxnId="{A30B6BFC-AB3F-49FB-AFFC-F00A997D0359}">
      <dgm:prSet custT="1"/>
      <dgm:spPr>
        <a:solidFill>
          <a:schemeClr val="accent1">
            <a:lumMod val="20000"/>
            <a:lumOff val="80000"/>
            <a:alpha val="66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Adobe Garamond Pro" panose="02020502060506020403" pitchFamily="18" charset="0"/>
            </a:rPr>
            <a:t>Confianza </a:t>
          </a:r>
          <a:endParaRPr lang="es-EC" sz="2000" dirty="0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CE5A7E49-1487-4092-AE70-3961819A9C99}">
      <dgm:prSet phldrT="[Texto]" custT="1"/>
      <dgm:spPr>
        <a:solidFill>
          <a:schemeClr val="accent2">
            <a:lumMod val="60000"/>
            <a:lumOff val="40000"/>
            <a:alpha val="58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Adobe Garamond Pro" panose="02020502060506020403" pitchFamily="18" charset="0"/>
            </a:rPr>
            <a:t>Fiabilidad </a:t>
          </a:r>
          <a:endParaRPr lang="es-EC" sz="2000" dirty="0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0E03216D-54EC-415C-AB64-37D0265EE579}" type="parTrans" cxnId="{DE219F8F-5BAB-403B-8F4F-68558EFCC0FC}">
      <dgm:prSet/>
      <dgm:spPr/>
      <dgm:t>
        <a:bodyPr/>
        <a:lstStyle/>
        <a:p>
          <a:endParaRPr lang="es-EC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B0F641DA-57FB-47B9-8BAA-50F213170229}" type="sibTrans" cxnId="{DE219F8F-5BAB-403B-8F4F-68558EFCC0FC}">
      <dgm:prSet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  <a:latin typeface="Adobe Garamond Pro" panose="02020502060506020403" pitchFamily="18" charset="0"/>
            </a:rPr>
            <a:t>Lista de verificación con 223 lineamientos </a:t>
          </a:r>
          <a:endParaRPr lang="es-EC" sz="2000" dirty="0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ADB4AD1A-D807-4ADA-BF9A-F1A2A8D1F5D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  <a:latin typeface="Adobe Garamond Pro" panose="02020502060506020403" pitchFamily="18" charset="0"/>
            </a:rPr>
            <a:t>Marca “Q” </a:t>
          </a:r>
          <a:endParaRPr lang="es-EC" dirty="0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A54E7E8A-0E10-4925-8991-C24C20E65C77}" type="sibTrans" cxnId="{C170BD87-B521-448F-8CFD-F9166F0DA376}">
      <dgm:prSet/>
      <dgm:spPr/>
      <dgm:t>
        <a:bodyPr/>
        <a:lstStyle/>
        <a:p>
          <a:endParaRPr lang="es-EC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0FCD5568-BB25-421A-9EBA-20C60A1E8CE0}" type="parTrans" cxnId="{C170BD87-B521-448F-8CFD-F9166F0DA376}">
      <dgm:prSet/>
      <dgm:spPr/>
      <dgm:t>
        <a:bodyPr/>
        <a:lstStyle/>
        <a:p>
          <a:endParaRPr lang="es-EC">
            <a:solidFill>
              <a:schemeClr val="tx1"/>
            </a:solidFill>
            <a:latin typeface="Adobe Garamond Pro" panose="02020502060506020403" pitchFamily="18" charset="0"/>
          </a:endParaRPr>
        </a:p>
      </dgm:t>
    </dgm:pt>
    <dgm:pt modelId="{82E27C30-05E2-4BA8-95B0-794F360EFC84}" type="pres">
      <dgm:prSet presAssocID="{66A04883-1DC3-49C2-980B-CA5FF6C11D4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887C75FE-519B-4CB6-96DC-9F7C1A683EC3}" type="pres">
      <dgm:prSet presAssocID="{43D1B26A-0FA8-4145-814C-63EC83E88D11}" presName="composite" presStyleCnt="0"/>
      <dgm:spPr/>
    </dgm:pt>
    <dgm:pt modelId="{AF945F90-156F-4E2C-9495-E7F24FFEA92E}" type="pres">
      <dgm:prSet presAssocID="{43D1B26A-0FA8-4145-814C-63EC83E88D11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484A15-22CA-4C1F-92D1-BE534336C453}" type="pres">
      <dgm:prSet presAssocID="{43D1B26A-0FA8-4145-814C-63EC83E88D1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2A4DE3-56AE-4905-81A1-3282D592330C}" type="pres">
      <dgm:prSet presAssocID="{43D1B26A-0FA8-4145-814C-63EC83E88D11}" presName="BalanceSpacing" presStyleCnt="0"/>
      <dgm:spPr/>
    </dgm:pt>
    <dgm:pt modelId="{E23DD45B-159A-4C0D-8BAB-E7889ABD148F}" type="pres">
      <dgm:prSet presAssocID="{43D1B26A-0FA8-4145-814C-63EC83E88D11}" presName="BalanceSpacing1" presStyleCnt="0"/>
      <dgm:spPr/>
    </dgm:pt>
    <dgm:pt modelId="{2316AB2B-BE66-4325-9345-6C873B0A6527}" type="pres">
      <dgm:prSet presAssocID="{BDFB5CCD-A750-4536-AD7E-34C9AA3BB9D0}" presName="Accent1Text" presStyleLbl="node1" presStyleIdx="1" presStyleCnt="6"/>
      <dgm:spPr/>
      <dgm:t>
        <a:bodyPr/>
        <a:lstStyle/>
        <a:p>
          <a:endParaRPr lang="es-EC"/>
        </a:p>
      </dgm:t>
    </dgm:pt>
    <dgm:pt modelId="{018A6ED0-62F4-4183-83F7-6D1FF89DED05}" type="pres">
      <dgm:prSet presAssocID="{BDFB5CCD-A750-4536-AD7E-34C9AA3BB9D0}" presName="spaceBetweenRectangles" presStyleCnt="0"/>
      <dgm:spPr/>
    </dgm:pt>
    <dgm:pt modelId="{B954C38D-8C36-438E-A9E7-24FF75E727FA}" type="pres">
      <dgm:prSet presAssocID="{EDB69FDD-120A-4CB9-BFAF-7638905831C9}" presName="composite" presStyleCnt="0"/>
      <dgm:spPr/>
    </dgm:pt>
    <dgm:pt modelId="{D189693F-E0AA-4341-943B-1D16B2C62E08}" type="pres">
      <dgm:prSet presAssocID="{EDB69FDD-120A-4CB9-BFAF-7638905831C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A674FC-0305-459F-8149-A977A3A7B6D4}" type="pres">
      <dgm:prSet presAssocID="{EDB69FDD-120A-4CB9-BFAF-7638905831C9}" presName="Childtext1" presStyleLbl="revTx" presStyleIdx="1" presStyleCnt="3" custLinFactNeighborX="-11799" custLinFactNeighborY="-10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2558FE-4F21-4BB5-B6C0-F6914DAB5F14}" type="pres">
      <dgm:prSet presAssocID="{EDB69FDD-120A-4CB9-BFAF-7638905831C9}" presName="BalanceSpacing" presStyleCnt="0"/>
      <dgm:spPr/>
    </dgm:pt>
    <dgm:pt modelId="{47215445-DC9B-49E9-BD74-B56A69D1527B}" type="pres">
      <dgm:prSet presAssocID="{EDB69FDD-120A-4CB9-BFAF-7638905831C9}" presName="BalanceSpacing1" presStyleCnt="0"/>
      <dgm:spPr/>
    </dgm:pt>
    <dgm:pt modelId="{E9B268A8-216C-4F25-AFC3-5CFFA20C11E3}" type="pres">
      <dgm:prSet presAssocID="{C6751934-42F8-45F3-ADE0-95E227437047}" presName="Accent1Text" presStyleLbl="node1" presStyleIdx="3" presStyleCnt="6"/>
      <dgm:spPr/>
      <dgm:t>
        <a:bodyPr/>
        <a:lstStyle/>
        <a:p>
          <a:endParaRPr lang="es-EC"/>
        </a:p>
      </dgm:t>
    </dgm:pt>
    <dgm:pt modelId="{686D4D83-E39E-4282-9D19-639C6C6C8299}" type="pres">
      <dgm:prSet presAssocID="{C6751934-42F8-45F3-ADE0-95E227437047}" presName="spaceBetweenRectangles" presStyleCnt="0"/>
      <dgm:spPr/>
    </dgm:pt>
    <dgm:pt modelId="{63C61F98-E06D-4A0F-BA72-5374015D3143}" type="pres">
      <dgm:prSet presAssocID="{CE5A7E49-1487-4092-AE70-3961819A9C99}" presName="composite" presStyleCnt="0"/>
      <dgm:spPr/>
    </dgm:pt>
    <dgm:pt modelId="{ED521CA7-9592-44E4-B03B-5D007FBEB63A}" type="pres">
      <dgm:prSet presAssocID="{CE5A7E49-1487-4092-AE70-3961819A9C9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8BC193-22A2-4C5F-B52F-276709F136B9}" type="pres">
      <dgm:prSet presAssocID="{CE5A7E49-1487-4092-AE70-3961819A9C9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A56024-CFD1-4401-B4A7-20EE84DEF7AF}" type="pres">
      <dgm:prSet presAssocID="{CE5A7E49-1487-4092-AE70-3961819A9C99}" presName="BalanceSpacing" presStyleCnt="0"/>
      <dgm:spPr/>
    </dgm:pt>
    <dgm:pt modelId="{E5DB12BA-1996-4EAE-B984-B667439D1C0D}" type="pres">
      <dgm:prSet presAssocID="{CE5A7E49-1487-4092-AE70-3961819A9C99}" presName="BalanceSpacing1" presStyleCnt="0"/>
      <dgm:spPr/>
    </dgm:pt>
    <dgm:pt modelId="{D4C29EBB-2BCD-4D48-A663-92FF7DBC9E6F}" type="pres">
      <dgm:prSet presAssocID="{B0F641DA-57FB-47B9-8BAA-50F213170229}" presName="Accent1Text" presStyleLbl="node1" presStyleIdx="5" presStyleCnt="6"/>
      <dgm:spPr/>
      <dgm:t>
        <a:bodyPr/>
        <a:lstStyle/>
        <a:p>
          <a:endParaRPr lang="es-EC"/>
        </a:p>
      </dgm:t>
    </dgm:pt>
  </dgm:ptLst>
  <dgm:cxnLst>
    <dgm:cxn modelId="{820FA616-F229-4C95-A833-8F16F02C046A}" type="presOf" srcId="{ADB4AD1A-D807-4ADA-BF9A-F1A2A8D1F5DA}" destId="{0BA674FC-0305-459F-8149-A977A3A7B6D4}" srcOrd="0" destOrd="0" presId="urn:microsoft.com/office/officeart/2008/layout/AlternatingHexagons"/>
    <dgm:cxn modelId="{FE357074-B9BE-4D22-A07F-2EBE0380FD6F}" type="presOf" srcId="{BDFB5CCD-A750-4536-AD7E-34C9AA3BB9D0}" destId="{2316AB2B-BE66-4325-9345-6C873B0A6527}" srcOrd="0" destOrd="0" presId="urn:microsoft.com/office/officeart/2008/layout/AlternatingHexagons"/>
    <dgm:cxn modelId="{66883C0C-B24F-4636-A799-BC73B5AD1C36}" type="presOf" srcId="{EDB69FDD-120A-4CB9-BFAF-7638905831C9}" destId="{D189693F-E0AA-4341-943B-1D16B2C62E08}" srcOrd="0" destOrd="0" presId="urn:microsoft.com/office/officeart/2008/layout/AlternatingHexagons"/>
    <dgm:cxn modelId="{0994F56E-2AA2-4A2B-9579-3885C283CC6E}" type="presOf" srcId="{43D1B26A-0FA8-4145-814C-63EC83E88D11}" destId="{AF945F90-156F-4E2C-9495-E7F24FFEA92E}" srcOrd="0" destOrd="0" presId="urn:microsoft.com/office/officeart/2008/layout/AlternatingHexagons"/>
    <dgm:cxn modelId="{72735A30-0D06-43BD-BA79-9E2CBE099485}" srcId="{66A04883-1DC3-49C2-980B-CA5FF6C11D4D}" destId="{43D1B26A-0FA8-4145-814C-63EC83E88D11}" srcOrd="0" destOrd="0" parTransId="{C8DA8A2F-53F0-47F2-841C-D9CF626B516F}" sibTransId="{BDFB5CCD-A750-4536-AD7E-34C9AA3BB9D0}"/>
    <dgm:cxn modelId="{45A22680-2E96-47BF-984F-4AF67778940B}" type="presOf" srcId="{CE5A7E49-1487-4092-AE70-3961819A9C99}" destId="{ED521CA7-9592-44E4-B03B-5D007FBEB63A}" srcOrd="0" destOrd="0" presId="urn:microsoft.com/office/officeart/2008/layout/AlternatingHexagons"/>
    <dgm:cxn modelId="{A30B6BFC-AB3F-49FB-AFFC-F00A997D0359}" srcId="{66A04883-1DC3-49C2-980B-CA5FF6C11D4D}" destId="{EDB69FDD-120A-4CB9-BFAF-7638905831C9}" srcOrd="1" destOrd="0" parTransId="{1C4E629B-5170-4446-B196-11C86E20C579}" sibTransId="{C6751934-42F8-45F3-ADE0-95E227437047}"/>
    <dgm:cxn modelId="{109EEBD2-DD49-4F2D-A03A-2AC4E6AE0284}" type="presOf" srcId="{66A04883-1DC3-49C2-980B-CA5FF6C11D4D}" destId="{82E27C30-05E2-4BA8-95B0-794F360EFC84}" srcOrd="0" destOrd="0" presId="urn:microsoft.com/office/officeart/2008/layout/AlternatingHexagons"/>
    <dgm:cxn modelId="{DE219F8F-5BAB-403B-8F4F-68558EFCC0FC}" srcId="{66A04883-1DC3-49C2-980B-CA5FF6C11D4D}" destId="{CE5A7E49-1487-4092-AE70-3961819A9C99}" srcOrd="2" destOrd="0" parTransId="{0E03216D-54EC-415C-AB64-37D0265EE579}" sibTransId="{B0F641DA-57FB-47B9-8BAA-50F213170229}"/>
    <dgm:cxn modelId="{BCA66AE2-F77D-48FA-B0A0-0801E1D26215}" type="presOf" srcId="{B0F641DA-57FB-47B9-8BAA-50F213170229}" destId="{D4C29EBB-2BCD-4D48-A663-92FF7DBC9E6F}" srcOrd="0" destOrd="0" presId="urn:microsoft.com/office/officeart/2008/layout/AlternatingHexagons"/>
    <dgm:cxn modelId="{8C0AB591-1F3A-4E0F-852A-7AFAE4DCBC2C}" type="presOf" srcId="{C6751934-42F8-45F3-ADE0-95E227437047}" destId="{E9B268A8-216C-4F25-AFC3-5CFFA20C11E3}" srcOrd="0" destOrd="0" presId="urn:microsoft.com/office/officeart/2008/layout/AlternatingHexagons"/>
    <dgm:cxn modelId="{C170BD87-B521-448F-8CFD-F9166F0DA376}" srcId="{EDB69FDD-120A-4CB9-BFAF-7638905831C9}" destId="{ADB4AD1A-D807-4ADA-BF9A-F1A2A8D1F5DA}" srcOrd="0" destOrd="0" parTransId="{0FCD5568-BB25-421A-9EBA-20C60A1E8CE0}" sibTransId="{A54E7E8A-0E10-4925-8991-C24C20E65C77}"/>
    <dgm:cxn modelId="{06C4F564-4BDA-4677-828B-7E84CE2B2574}" type="presParOf" srcId="{82E27C30-05E2-4BA8-95B0-794F360EFC84}" destId="{887C75FE-519B-4CB6-96DC-9F7C1A683EC3}" srcOrd="0" destOrd="0" presId="urn:microsoft.com/office/officeart/2008/layout/AlternatingHexagons"/>
    <dgm:cxn modelId="{5473D3B1-45C9-4B7A-B1DE-3EB731B731EE}" type="presParOf" srcId="{887C75FE-519B-4CB6-96DC-9F7C1A683EC3}" destId="{AF945F90-156F-4E2C-9495-E7F24FFEA92E}" srcOrd="0" destOrd="0" presId="urn:microsoft.com/office/officeart/2008/layout/AlternatingHexagons"/>
    <dgm:cxn modelId="{9796508F-640A-47B4-AED8-07C8AFF104CA}" type="presParOf" srcId="{887C75FE-519B-4CB6-96DC-9F7C1A683EC3}" destId="{A5484A15-22CA-4C1F-92D1-BE534336C453}" srcOrd="1" destOrd="0" presId="urn:microsoft.com/office/officeart/2008/layout/AlternatingHexagons"/>
    <dgm:cxn modelId="{EF2A602F-0DC4-4C85-BB86-AF8EA8DCBAAD}" type="presParOf" srcId="{887C75FE-519B-4CB6-96DC-9F7C1A683EC3}" destId="{C72A4DE3-56AE-4905-81A1-3282D592330C}" srcOrd="2" destOrd="0" presId="urn:microsoft.com/office/officeart/2008/layout/AlternatingHexagons"/>
    <dgm:cxn modelId="{2C1C991F-6477-4746-8957-709351C266A3}" type="presParOf" srcId="{887C75FE-519B-4CB6-96DC-9F7C1A683EC3}" destId="{E23DD45B-159A-4C0D-8BAB-E7889ABD148F}" srcOrd="3" destOrd="0" presId="urn:microsoft.com/office/officeart/2008/layout/AlternatingHexagons"/>
    <dgm:cxn modelId="{11D63170-C7B9-402D-9DE8-41A2205EAF38}" type="presParOf" srcId="{887C75FE-519B-4CB6-96DC-9F7C1A683EC3}" destId="{2316AB2B-BE66-4325-9345-6C873B0A6527}" srcOrd="4" destOrd="0" presId="urn:microsoft.com/office/officeart/2008/layout/AlternatingHexagons"/>
    <dgm:cxn modelId="{CCA9AC2C-9A19-491B-B396-22E5B5B74553}" type="presParOf" srcId="{82E27C30-05E2-4BA8-95B0-794F360EFC84}" destId="{018A6ED0-62F4-4183-83F7-6D1FF89DED05}" srcOrd="1" destOrd="0" presId="urn:microsoft.com/office/officeart/2008/layout/AlternatingHexagons"/>
    <dgm:cxn modelId="{2C039DE7-40C6-4B71-A273-AC4861C10523}" type="presParOf" srcId="{82E27C30-05E2-4BA8-95B0-794F360EFC84}" destId="{B954C38D-8C36-438E-A9E7-24FF75E727FA}" srcOrd="2" destOrd="0" presId="urn:microsoft.com/office/officeart/2008/layout/AlternatingHexagons"/>
    <dgm:cxn modelId="{838FA121-4C1D-4D8A-9B64-662774EDB712}" type="presParOf" srcId="{B954C38D-8C36-438E-A9E7-24FF75E727FA}" destId="{D189693F-E0AA-4341-943B-1D16B2C62E08}" srcOrd="0" destOrd="0" presId="urn:microsoft.com/office/officeart/2008/layout/AlternatingHexagons"/>
    <dgm:cxn modelId="{5B221B3F-94FA-40A0-8FF1-EA2EBB474305}" type="presParOf" srcId="{B954C38D-8C36-438E-A9E7-24FF75E727FA}" destId="{0BA674FC-0305-459F-8149-A977A3A7B6D4}" srcOrd="1" destOrd="0" presId="urn:microsoft.com/office/officeart/2008/layout/AlternatingHexagons"/>
    <dgm:cxn modelId="{188153DE-A0B4-48E4-B187-7EB72138E22F}" type="presParOf" srcId="{B954C38D-8C36-438E-A9E7-24FF75E727FA}" destId="{812558FE-4F21-4BB5-B6C0-F6914DAB5F14}" srcOrd="2" destOrd="0" presId="urn:microsoft.com/office/officeart/2008/layout/AlternatingHexagons"/>
    <dgm:cxn modelId="{735043D6-A7B6-432F-A731-0E78C8FE2D80}" type="presParOf" srcId="{B954C38D-8C36-438E-A9E7-24FF75E727FA}" destId="{47215445-DC9B-49E9-BD74-B56A69D1527B}" srcOrd="3" destOrd="0" presId="urn:microsoft.com/office/officeart/2008/layout/AlternatingHexagons"/>
    <dgm:cxn modelId="{3B37AC8D-8D67-4DC3-A80E-11FF2CF38164}" type="presParOf" srcId="{B954C38D-8C36-438E-A9E7-24FF75E727FA}" destId="{E9B268A8-216C-4F25-AFC3-5CFFA20C11E3}" srcOrd="4" destOrd="0" presId="urn:microsoft.com/office/officeart/2008/layout/AlternatingHexagons"/>
    <dgm:cxn modelId="{DB605675-C979-4C88-B648-9B8FCAEE6BDF}" type="presParOf" srcId="{82E27C30-05E2-4BA8-95B0-794F360EFC84}" destId="{686D4D83-E39E-4282-9D19-639C6C6C8299}" srcOrd="3" destOrd="0" presId="urn:microsoft.com/office/officeart/2008/layout/AlternatingHexagons"/>
    <dgm:cxn modelId="{95DD2381-A112-4F46-BF2E-2B8A92EF5DF4}" type="presParOf" srcId="{82E27C30-05E2-4BA8-95B0-794F360EFC84}" destId="{63C61F98-E06D-4A0F-BA72-5374015D3143}" srcOrd="4" destOrd="0" presId="urn:microsoft.com/office/officeart/2008/layout/AlternatingHexagons"/>
    <dgm:cxn modelId="{9C0B2C32-1304-49EE-8312-0E2A37A7E62C}" type="presParOf" srcId="{63C61F98-E06D-4A0F-BA72-5374015D3143}" destId="{ED521CA7-9592-44E4-B03B-5D007FBEB63A}" srcOrd="0" destOrd="0" presId="urn:microsoft.com/office/officeart/2008/layout/AlternatingHexagons"/>
    <dgm:cxn modelId="{98FE31AA-0AAC-4167-B6F3-828F78807081}" type="presParOf" srcId="{63C61F98-E06D-4A0F-BA72-5374015D3143}" destId="{1D8BC193-22A2-4C5F-B52F-276709F136B9}" srcOrd="1" destOrd="0" presId="urn:microsoft.com/office/officeart/2008/layout/AlternatingHexagons"/>
    <dgm:cxn modelId="{F96534E8-4CD0-479E-994D-F4213C082C5A}" type="presParOf" srcId="{63C61F98-E06D-4A0F-BA72-5374015D3143}" destId="{C5A56024-CFD1-4401-B4A7-20EE84DEF7AF}" srcOrd="2" destOrd="0" presId="urn:microsoft.com/office/officeart/2008/layout/AlternatingHexagons"/>
    <dgm:cxn modelId="{DEDF1C0D-CED4-4FBD-9169-96A16958CB0B}" type="presParOf" srcId="{63C61F98-E06D-4A0F-BA72-5374015D3143}" destId="{E5DB12BA-1996-4EAE-B984-B667439D1C0D}" srcOrd="3" destOrd="0" presId="urn:microsoft.com/office/officeart/2008/layout/AlternatingHexagons"/>
    <dgm:cxn modelId="{D3EC0C86-6B00-4EEC-9AAD-4FE3C2199D73}" type="presParOf" srcId="{63C61F98-E06D-4A0F-BA72-5374015D3143}" destId="{D4C29EBB-2BCD-4D48-A663-92FF7DBC9E6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144C40-D4EB-4181-BF3D-993D368F453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A267316-36C1-4229-BF63-6676EDF9C354}">
      <dgm:prSet phldrT="[Texto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>
              <a:latin typeface="Adobe Hebrew" panose="02040503050201020203" pitchFamily="18" charset="-79"/>
              <a:cs typeface="Adobe Hebrew" panose="02040503050201020203" pitchFamily="18" charset="-79"/>
            </a:rPr>
            <a:t>1998</a:t>
          </a:r>
          <a:endParaRPr lang="es-EC" dirty="0">
            <a:latin typeface="Adobe Hebrew" panose="02040503050201020203" pitchFamily="18" charset="-79"/>
            <a:cs typeface="Adobe Hebrew" panose="02040503050201020203" pitchFamily="18" charset="-79"/>
          </a:endParaRPr>
        </a:p>
      </dgm:t>
    </dgm:pt>
    <dgm:pt modelId="{2F9431B9-C1B8-429D-8C40-3AE48DB3E813}" type="parTrans" cxnId="{D0141FF6-14AD-4316-9DBA-79598D7DAFEB}">
      <dgm:prSet/>
      <dgm:spPr/>
      <dgm:t>
        <a:bodyPr/>
        <a:lstStyle/>
        <a:p>
          <a:endParaRPr lang="es-EC"/>
        </a:p>
      </dgm:t>
    </dgm:pt>
    <dgm:pt modelId="{9607F802-3AC1-4EE1-B0FB-7F0C382ED77D}" type="sibTrans" cxnId="{D0141FF6-14AD-4316-9DBA-79598D7DAFEB}">
      <dgm:prSet/>
      <dgm:spPr/>
      <dgm:t>
        <a:bodyPr/>
        <a:lstStyle/>
        <a:p>
          <a:endParaRPr lang="es-EC"/>
        </a:p>
      </dgm:t>
    </dgm:pt>
    <dgm:pt modelId="{DB250790-9764-4CAE-9D46-60E400C70E2C}">
      <dgm:prSet phldrT="[Texto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>
              <a:latin typeface="Adobe Hebrew" panose="02040503050201020203" pitchFamily="18" charset="-79"/>
              <a:cs typeface="Adobe Hebrew" panose="02040503050201020203" pitchFamily="18" charset="-79"/>
            </a:rPr>
            <a:t>2000</a:t>
          </a:r>
          <a:r>
            <a:rPr lang="es-EC" dirty="0" smtClean="0"/>
            <a:t>	</a:t>
          </a:r>
          <a:endParaRPr lang="es-EC" dirty="0"/>
        </a:p>
      </dgm:t>
    </dgm:pt>
    <dgm:pt modelId="{A1BCFA36-E469-4337-95A3-EAEB17D0833E}" type="parTrans" cxnId="{E47B2A46-2056-4F57-9466-1A2C87DEADCE}">
      <dgm:prSet/>
      <dgm:spPr/>
      <dgm:t>
        <a:bodyPr/>
        <a:lstStyle/>
        <a:p>
          <a:endParaRPr lang="es-EC"/>
        </a:p>
      </dgm:t>
    </dgm:pt>
    <dgm:pt modelId="{10606207-9D31-4170-AB9F-0B84E0A33C5D}" type="sibTrans" cxnId="{E47B2A46-2056-4F57-9466-1A2C87DEADCE}">
      <dgm:prSet/>
      <dgm:spPr/>
      <dgm:t>
        <a:bodyPr/>
        <a:lstStyle/>
        <a:p>
          <a:endParaRPr lang="es-EC"/>
        </a:p>
      </dgm:t>
    </dgm:pt>
    <dgm:pt modelId="{40BBDAF2-1045-4353-8836-357FECBB05B4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6600" dirty="0" smtClean="0">
              <a:latin typeface="Adobe Hebrew" panose="02040503050201020203" pitchFamily="18" charset="-79"/>
              <a:cs typeface="Adobe Hebrew" panose="02040503050201020203" pitchFamily="18" charset="-79"/>
            </a:rPr>
            <a:t>2002</a:t>
          </a:r>
          <a:endParaRPr lang="es-EC" sz="6600" dirty="0">
            <a:latin typeface="Adobe Hebrew" panose="02040503050201020203" pitchFamily="18" charset="-79"/>
            <a:cs typeface="Adobe Hebrew" panose="02040503050201020203" pitchFamily="18" charset="-79"/>
          </a:endParaRPr>
        </a:p>
      </dgm:t>
    </dgm:pt>
    <dgm:pt modelId="{B1738C0C-F9CD-4EB5-9066-0B61DA317EDD}" type="parTrans" cxnId="{1F56B419-DCAB-4714-8D16-092AF5BCD623}">
      <dgm:prSet/>
      <dgm:spPr/>
      <dgm:t>
        <a:bodyPr/>
        <a:lstStyle/>
        <a:p>
          <a:endParaRPr lang="es-EC"/>
        </a:p>
      </dgm:t>
    </dgm:pt>
    <dgm:pt modelId="{379146A9-5E5E-4C54-ACC6-80D6954F0CD0}" type="sibTrans" cxnId="{1F56B419-DCAB-4714-8D16-092AF5BCD623}">
      <dgm:prSet/>
      <dgm:spPr/>
      <dgm:t>
        <a:bodyPr/>
        <a:lstStyle/>
        <a:p>
          <a:endParaRPr lang="es-EC"/>
        </a:p>
      </dgm:t>
    </dgm:pt>
    <dgm:pt modelId="{E9C2B098-5383-4C09-93EE-0B2194F4E409}" type="pres">
      <dgm:prSet presAssocID="{A1144C40-D4EB-4181-BF3D-993D368F45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D91C20-5FA8-4558-AABA-FBB5DA117A96}" type="pres">
      <dgm:prSet presAssocID="{DA267316-36C1-4229-BF63-6676EDF9C354}" presName="composite" presStyleCnt="0"/>
      <dgm:spPr/>
    </dgm:pt>
    <dgm:pt modelId="{53105454-4BBB-48F9-9E9B-110107526179}" type="pres">
      <dgm:prSet presAssocID="{DA267316-36C1-4229-BF63-6676EDF9C354}" presName="rect1" presStyleLbl="trAlignAcc1" presStyleIdx="0" presStyleCnt="3" custLinFactNeighborX="-39574" custLinFactNeighborY="-103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8C04FD-4BA0-447B-A4A7-46EFAB752430}" type="pres">
      <dgm:prSet presAssocID="{DA267316-36C1-4229-BF63-6676EDF9C354}" presName="rect2" presStyleLbl="fgImgPlace1" presStyleIdx="0" presStyleCnt="3" custLinFactX="-100000" custLinFactNeighborX="-124432" custLinFactNeighborY="-453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0086257-7EE6-4680-A2F5-FACCB76E4900}" type="pres">
      <dgm:prSet presAssocID="{9607F802-3AC1-4EE1-B0FB-7F0C382ED77D}" presName="sibTrans" presStyleCnt="0"/>
      <dgm:spPr/>
    </dgm:pt>
    <dgm:pt modelId="{95D02C9F-763F-4B75-AA23-04618C2F3B75}" type="pres">
      <dgm:prSet presAssocID="{DB250790-9764-4CAE-9D46-60E400C70E2C}" presName="composite" presStyleCnt="0"/>
      <dgm:spPr/>
    </dgm:pt>
    <dgm:pt modelId="{C04AFC8C-A41A-429B-9F82-D3470126066C}" type="pres">
      <dgm:prSet presAssocID="{DB250790-9764-4CAE-9D46-60E400C70E2C}" presName="rect1" presStyleLbl="trAlignAcc1" presStyleIdx="1" presStyleCnt="3" custLinFactNeighborX="-38383" custLinFactNeighborY="-1523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19189F-A3B6-42E6-AF62-557907C1C7FE}" type="pres">
      <dgm:prSet presAssocID="{DB250790-9764-4CAE-9D46-60E400C70E2C}" presName="rect2" presStyleLbl="fgImgPlace1" presStyleIdx="1" presStyleCnt="3" custLinFactX="-100000" custLinFactY="8905" custLinFactNeighborX="-146134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EE1D6A7-734E-4BA2-B331-8787648237EB}" type="pres">
      <dgm:prSet presAssocID="{10606207-9D31-4170-AB9F-0B84E0A33C5D}" presName="sibTrans" presStyleCnt="0"/>
      <dgm:spPr/>
    </dgm:pt>
    <dgm:pt modelId="{BC8592D4-2EDD-4434-9288-CB20B00977C3}" type="pres">
      <dgm:prSet presAssocID="{40BBDAF2-1045-4353-8836-357FECBB05B4}" presName="composite" presStyleCnt="0"/>
      <dgm:spPr/>
    </dgm:pt>
    <dgm:pt modelId="{968A6EF4-CE81-4437-8337-6B640DB7ADC0}" type="pres">
      <dgm:prSet presAssocID="{40BBDAF2-1045-4353-8836-357FECBB05B4}" presName="rect1" presStyleLbl="trAlignAcc1" presStyleIdx="2" presStyleCnt="3" custLinFactNeighborX="-37504" custLinFactNeighborY="-164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A57CE0-9496-4B40-8C99-A71EF213338B}" type="pres">
      <dgm:prSet presAssocID="{40BBDAF2-1045-4353-8836-357FECBB05B4}" presName="rect2" presStyleLbl="fgImgPlace1" presStyleIdx="2" presStyleCnt="3" custLinFactX="-100000" custLinFactY="-32626" custLinFactNeighborX="-125793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F56B419-DCAB-4714-8D16-092AF5BCD623}" srcId="{A1144C40-D4EB-4181-BF3D-993D368F4535}" destId="{40BBDAF2-1045-4353-8836-357FECBB05B4}" srcOrd="2" destOrd="0" parTransId="{B1738C0C-F9CD-4EB5-9066-0B61DA317EDD}" sibTransId="{379146A9-5E5E-4C54-ACC6-80D6954F0CD0}"/>
    <dgm:cxn modelId="{14DD5BC3-92FA-48FE-9802-BE3A8DC00D6B}" type="presOf" srcId="{A1144C40-D4EB-4181-BF3D-993D368F4535}" destId="{E9C2B098-5383-4C09-93EE-0B2194F4E409}" srcOrd="0" destOrd="0" presId="urn:microsoft.com/office/officeart/2008/layout/PictureStrips"/>
    <dgm:cxn modelId="{E47B2A46-2056-4F57-9466-1A2C87DEADCE}" srcId="{A1144C40-D4EB-4181-BF3D-993D368F4535}" destId="{DB250790-9764-4CAE-9D46-60E400C70E2C}" srcOrd="1" destOrd="0" parTransId="{A1BCFA36-E469-4337-95A3-EAEB17D0833E}" sibTransId="{10606207-9D31-4170-AB9F-0B84E0A33C5D}"/>
    <dgm:cxn modelId="{4032120B-4C4B-43CD-8DB9-65B40197D17B}" type="presOf" srcId="{DB250790-9764-4CAE-9D46-60E400C70E2C}" destId="{C04AFC8C-A41A-429B-9F82-D3470126066C}" srcOrd="0" destOrd="0" presId="urn:microsoft.com/office/officeart/2008/layout/PictureStrips"/>
    <dgm:cxn modelId="{3070386D-5CCE-4DBD-9E33-2D56A4A48763}" type="presOf" srcId="{40BBDAF2-1045-4353-8836-357FECBB05B4}" destId="{968A6EF4-CE81-4437-8337-6B640DB7ADC0}" srcOrd="0" destOrd="0" presId="urn:microsoft.com/office/officeart/2008/layout/PictureStrips"/>
    <dgm:cxn modelId="{FDACA0A3-42D9-4006-9AAF-2BA7AF36198D}" type="presOf" srcId="{DA267316-36C1-4229-BF63-6676EDF9C354}" destId="{53105454-4BBB-48F9-9E9B-110107526179}" srcOrd="0" destOrd="0" presId="urn:microsoft.com/office/officeart/2008/layout/PictureStrips"/>
    <dgm:cxn modelId="{D0141FF6-14AD-4316-9DBA-79598D7DAFEB}" srcId="{A1144C40-D4EB-4181-BF3D-993D368F4535}" destId="{DA267316-36C1-4229-BF63-6676EDF9C354}" srcOrd="0" destOrd="0" parTransId="{2F9431B9-C1B8-429D-8C40-3AE48DB3E813}" sibTransId="{9607F802-3AC1-4EE1-B0FB-7F0C382ED77D}"/>
    <dgm:cxn modelId="{E0BAA5DB-E7CF-464A-B1F3-8456F1103A67}" type="presParOf" srcId="{E9C2B098-5383-4C09-93EE-0B2194F4E409}" destId="{1CD91C20-5FA8-4558-AABA-FBB5DA117A96}" srcOrd="0" destOrd="0" presId="urn:microsoft.com/office/officeart/2008/layout/PictureStrips"/>
    <dgm:cxn modelId="{A00A26D5-2AA4-48EC-B3F5-F5D2C350046F}" type="presParOf" srcId="{1CD91C20-5FA8-4558-AABA-FBB5DA117A96}" destId="{53105454-4BBB-48F9-9E9B-110107526179}" srcOrd="0" destOrd="0" presId="urn:microsoft.com/office/officeart/2008/layout/PictureStrips"/>
    <dgm:cxn modelId="{D74F91B8-54F1-4A0D-92AA-93C2F65BD0AD}" type="presParOf" srcId="{1CD91C20-5FA8-4558-AABA-FBB5DA117A96}" destId="{CF8C04FD-4BA0-447B-A4A7-46EFAB752430}" srcOrd="1" destOrd="0" presId="urn:microsoft.com/office/officeart/2008/layout/PictureStrips"/>
    <dgm:cxn modelId="{2F3A98BD-7E98-4869-9C62-01E365C020BA}" type="presParOf" srcId="{E9C2B098-5383-4C09-93EE-0B2194F4E409}" destId="{70086257-7EE6-4680-A2F5-FACCB76E4900}" srcOrd="1" destOrd="0" presId="urn:microsoft.com/office/officeart/2008/layout/PictureStrips"/>
    <dgm:cxn modelId="{D7BBB44C-94B4-409B-B6BB-5B2F2CEC88A7}" type="presParOf" srcId="{E9C2B098-5383-4C09-93EE-0B2194F4E409}" destId="{95D02C9F-763F-4B75-AA23-04618C2F3B75}" srcOrd="2" destOrd="0" presId="urn:microsoft.com/office/officeart/2008/layout/PictureStrips"/>
    <dgm:cxn modelId="{C48D3609-84E3-4AD4-9603-1F43BDB97173}" type="presParOf" srcId="{95D02C9F-763F-4B75-AA23-04618C2F3B75}" destId="{C04AFC8C-A41A-429B-9F82-D3470126066C}" srcOrd="0" destOrd="0" presId="urn:microsoft.com/office/officeart/2008/layout/PictureStrips"/>
    <dgm:cxn modelId="{D0070B67-099A-4F59-9B0D-DD41197045A3}" type="presParOf" srcId="{95D02C9F-763F-4B75-AA23-04618C2F3B75}" destId="{CE19189F-A3B6-42E6-AF62-557907C1C7FE}" srcOrd="1" destOrd="0" presId="urn:microsoft.com/office/officeart/2008/layout/PictureStrips"/>
    <dgm:cxn modelId="{D2D54992-28DA-421F-B977-1322112C97E9}" type="presParOf" srcId="{E9C2B098-5383-4C09-93EE-0B2194F4E409}" destId="{FEE1D6A7-734E-4BA2-B331-8787648237EB}" srcOrd="3" destOrd="0" presId="urn:microsoft.com/office/officeart/2008/layout/PictureStrips"/>
    <dgm:cxn modelId="{9750E182-CB79-46CF-87C9-F512730A63A3}" type="presParOf" srcId="{E9C2B098-5383-4C09-93EE-0B2194F4E409}" destId="{BC8592D4-2EDD-4434-9288-CB20B00977C3}" srcOrd="4" destOrd="0" presId="urn:microsoft.com/office/officeart/2008/layout/PictureStrips"/>
    <dgm:cxn modelId="{9ACA876A-9EB6-4E31-90A0-E67DE759D143}" type="presParOf" srcId="{BC8592D4-2EDD-4434-9288-CB20B00977C3}" destId="{968A6EF4-CE81-4437-8337-6B640DB7ADC0}" srcOrd="0" destOrd="0" presId="urn:microsoft.com/office/officeart/2008/layout/PictureStrips"/>
    <dgm:cxn modelId="{70B1CB5B-D6AE-4228-8F8F-CF6D2A051C87}" type="presParOf" srcId="{BC8592D4-2EDD-4434-9288-CB20B00977C3}" destId="{10A57CE0-9496-4B40-8C99-A71EF213338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9A1460-54BD-4599-81A9-EB51B3FC31FE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4CA6738-159F-4F4C-A351-07FAD9ACE278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sz="2000" b="1" i="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FORTALEZAS</a:t>
          </a:r>
        </a:p>
        <a:p>
          <a:r>
            <a:rPr lang="es-EC" sz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 </a:t>
          </a:r>
          <a:r>
            <a:rPr lang="es-EC" sz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Establecimientos de alimentos y Bebidas  con sistema de mejora continua posterior a la obtención del reconocimiento de la Marca Q</a:t>
          </a:r>
        </a:p>
        <a:p>
          <a:r>
            <a:rPr lang="es-EC" sz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Fiabilidad de los clientes a los establecimientos del cantón Rumiñahui que poseen la Marca Q.</a:t>
          </a:r>
          <a:endParaRPr lang="es-EC" sz="1200" dirty="0">
            <a:solidFill>
              <a:schemeClr val="tx1"/>
            </a:solidFill>
            <a:latin typeface="Adobe Thai" panose="02040503050201020203" pitchFamily="18" charset="-34"/>
            <a:ea typeface="Adobe Song Std L" panose="02020300000000000000" pitchFamily="18" charset="-128"/>
            <a:cs typeface="Adobe Thai" panose="02040503050201020203" pitchFamily="18" charset="-34"/>
          </a:endParaRPr>
        </a:p>
      </dgm:t>
    </dgm:pt>
    <dgm:pt modelId="{036642E8-A1D0-45EA-86AF-3BA1483AE5DF}" type="parTrans" cxnId="{1656FE39-7799-45F3-9912-70BC14C4F888}">
      <dgm:prSet/>
      <dgm:spPr/>
      <dgm:t>
        <a:bodyPr/>
        <a:lstStyle/>
        <a:p>
          <a:endParaRPr lang="es-EC">
            <a:solidFill>
              <a:schemeClr val="tx1"/>
            </a:solidFill>
            <a:latin typeface="Adobe Song Std L" panose="02020300000000000000" pitchFamily="18" charset="-128"/>
            <a:ea typeface="Adobe Song Std L" panose="02020300000000000000" pitchFamily="18" charset="-128"/>
          </a:endParaRPr>
        </a:p>
      </dgm:t>
    </dgm:pt>
    <dgm:pt modelId="{7701AA6C-91F8-4286-87BE-0840C2E3FE9F}" type="sibTrans" cxnId="{1656FE39-7799-45F3-9912-70BC14C4F888}">
      <dgm:prSet/>
      <dgm:spPr/>
      <dgm:t>
        <a:bodyPr/>
        <a:lstStyle/>
        <a:p>
          <a:endParaRPr lang="es-EC">
            <a:solidFill>
              <a:schemeClr val="tx1"/>
            </a:solidFill>
            <a:latin typeface="Adobe Song Std L" panose="02020300000000000000" pitchFamily="18" charset="-128"/>
            <a:ea typeface="Adobe Song Std L" panose="02020300000000000000" pitchFamily="18" charset="-128"/>
          </a:endParaRPr>
        </a:p>
      </dgm:t>
    </dgm:pt>
    <dgm:pt modelId="{F6FAE5A3-DBFB-4F02-8CA7-72B3163D1C79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OPORTUNIDADES</a:t>
          </a:r>
        </a:p>
        <a:p>
          <a:r>
            <a:rPr lang="es-EC" sz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 </a:t>
          </a:r>
          <a:r>
            <a:rPr lang="es-EC" sz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Diferenciación en el mercado por el sistema de calidad de los establecimientos del cantón.</a:t>
          </a:r>
        </a:p>
        <a:p>
          <a:r>
            <a:rPr lang="es-EC" sz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Capacitaciones a las empresas que desean obtener Marca “Q”.</a:t>
          </a:r>
          <a:endParaRPr lang="es-EC" sz="1200" dirty="0">
            <a:solidFill>
              <a:schemeClr val="tx1"/>
            </a:solidFill>
            <a:latin typeface="Adobe Thai" panose="02040503050201020203" pitchFamily="18" charset="-34"/>
            <a:ea typeface="Adobe Song Std L" panose="02020300000000000000" pitchFamily="18" charset="-128"/>
            <a:cs typeface="Adobe Thai" panose="02040503050201020203" pitchFamily="18" charset="-34"/>
          </a:endParaRPr>
        </a:p>
      </dgm:t>
    </dgm:pt>
    <dgm:pt modelId="{7D9E2619-3D4A-4F18-81A8-CC49F286D9B0}" type="parTrans" cxnId="{40FD85E7-3C4A-4097-9126-9549C7246C86}">
      <dgm:prSet/>
      <dgm:spPr/>
      <dgm:t>
        <a:bodyPr/>
        <a:lstStyle/>
        <a:p>
          <a:endParaRPr lang="es-EC">
            <a:solidFill>
              <a:schemeClr val="tx1"/>
            </a:solidFill>
            <a:latin typeface="Adobe Song Std L" panose="02020300000000000000" pitchFamily="18" charset="-128"/>
            <a:ea typeface="Adobe Song Std L" panose="02020300000000000000" pitchFamily="18" charset="-128"/>
          </a:endParaRPr>
        </a:p>
      </dgm:t>
    </dgm:pt>
    <dgm:pt modelId="{C1593B5E-21F7-4F6B-A784-BFF0D4AF54CA}" type="sibTrans" cxnId="{40FD85E7-3C4A-4097-9126-9549C7246C86}">
      <dgm:prSet/>
      <dgm:spPr/>
      <dgm:t>
        <a:bodyPr/>
        <a:lstStyle/>
        <a:p>
          <a:endParaRPr lang="es-EC">
            <a:solidFill>
              <a:schemeClr val="tx1"/>
            </a:solidFill>
            <a:latin typeface="Adobe Song Std L" panose="02020300000000000000" pitchFamily="18" charset="-128"/>
            <a:ea typeface="Adobe Song Std L" panose="02020300000000000000" pitchFamily="18" charset="-128"/>
          </a:endParaRPr>
        </a:p>
      </dgm:t>
    </dgm:pt>
    <dgm:pt modelId="{EB5EEA37-6C20-428E-B048-41EEB34E2067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C" sz="2000" b="1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DEBILIDADES</a:t>
          </a:r>
        </a:p>
        <a:p>
          <a:r>
            <a:rPr lang="es-EC" sz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 </a:t>
          </a:r>
          <a:r>
            <a:rPr lang="es-EC" sz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El mayor porcentaje de establecimientos de alimentos y bebidas no poseen ningún sistema de calidad.</a:t>
          </a:r>
        </a:p>
        <a:p>
          <a:r>
            <a:rPr lang="es-EC" sz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Desconocimiento de la obtención de un sistema de calidad.</a:t>
          </a:r>
          <a:endParaRPr lang="es-EC" sz="1200" dirty="0">
            <a:solidFill>
              <a:schemeClr val="tx1"/>
            </a:solidFill>
            <a:latin typeface="Adobe Thai" panose="02040503050201020203" pitchFamily="18" charset="-34"/>
            <a:ea typeface="Adobe Song Std L" panose="02020300000000000000" pitchFamily="18" charset="-128"/>
            <a:cs typeface="Adobe Thai" panose="02040503050201020203" pitchFamily="18" charset="-34"/>
          </a:endParaRPr>
        </a:p>
      </dgm:t>
    </dgm:pt>
    <dgm:pt modelId="{F7FBCECA-3093-4BB5-A71C-A6D905559B71}" type="parTrans" cxnId="{003B79AC-D2BA-43EA-95A4-CA13330078BB}">
      <dgm:prSet/>
      <dgm:spPr/>
      <dgm:t>
        <a:bodyPr/>
        <a:lstStyle/>
        <a:p>
          <a:endParaRPr lang="es-EC">
            <a:solidFill>
              <a:schemeClr val="tx1"/>
            </a:solidFill>
            <a:latin typeface="Adobe Song Std L" panose="02020300000000000000" pitchFamily="18" charset="-128"/>
            <a:ea typeface="Adobe Song Std L" panose="02020300000000000000" pitchFamily="18" charset="-128"/>
          </a:endParaRPr>
        </a:p>
      </dgm:t>
    </dgm:pt>
    <dgm:pt modelId="{AE35517A-959B-4E1D-8575-699B9C5FE110}" type="sibTrans" cxnId="{003B79AC-D2BA-43EA-95A4-CA13330078BB}">
      <dgm:prSet/>
      <dgm:spPr/>
      <dgm:t>
        <a:bodyPr/>
        <a:lstStyle/>
        <a:p>
          <a:endParaRPr lang="es-EC">
            <a:solidFill>
              <a:schemeClr val="tx1"/>
            </a:solidFill>
            <a:latin typeface="Adobe Song Std L" panose="02020300000000000000" pitchFamily="18" charset="-128"/>
            <a:ea typeface="Adobe Song Std L" panose="02020300000000000000" pitchFamily="18" charset="-128"/>
          </a:endParaRPr>
        </a:p>
      </dgm:t>
    </dgm:pt>
    <dgm:pt modelId="{AB426B7E-1288-48AD-926E-8279A9F4630C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1800" b="1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AMENAZAS</a:t>
          </a:r>
        </a:p>
        <a:p>
          <a:r>
            <a:rPr lang="es-EC" sz="11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</a:t>
          </a:r>
          <a:r>
            <a:rPr lang="es-EC" sz="11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Ante la falta de información, los establecimientos pueden ser engañados por  empresas privadas que realicen un sistema de calidad similar. </a:t>
          </a:r>
        </a:p>
        <a:p>
          <a:r>
            <a:rPr lang="es-EC" sz="11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</a:t>
          </a:r>
          <a:r>
            <a:rPr lang="es-EC" sz="11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 </a:t>
          </a:r>
          <a:r>
            <a:rPr lang="es-EC" sz="11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El Ministerio de Turismo retire el financiamiento de capacitaciones y asistencia técnica a los establecimientos.</a:t>
          </a:r>
          <a:endParaRPr lang="es-EC" sz="1100" dirty="0">
            <a:solidFill>
              <a:schemeClr val="tx1"/>
            </a:solidFill>
            <a:latin typeface="Adobe Thai" panose="02040503050201020203" pitchFamily="18" charset="-34"/>
            <a:ea typeface="Adobe Song Std L" panose="02020300000000000000" pitchFamily="18" charset="-128"/>
            <a:cs typeface="Adobe Thai" panose="02040503050201020203" pitchFamily="18" charset="-34"/>
          </a:endParaRPr>
        </a:p>
      </dgm:t>
    </dgm:pt>
    <dgm:pt modelId="{D52AF01B-EE4C-450B-981F-D7AA089B6F4E}" type="parTrans" cxnId="{D09980C3-5303-41DB-8750-318E345C971F}">
      <dgm:prSet/>
      <dgm:spPr/>
      <dgm:t>
        <a:bodyPr/>
        <a:lstStyle/>
        <a:p>
          <a:endParaRPr lang="es-EC">
            <a:solidFill>
              <a:schemeClr val="tx1"/>
            </a:solidFill>
            <a:latin typeface="Adobe Song Std L" panose="02020300000000000000" pitchFamily="18" charset="-128"/>
            <a:ea typeface="Adobe Song Std L" panose="02020300000000000000" pitchFamily="18" charset="-128"/>
          </a:endParaRPr>
        </a:p>
      </dgm:t>
    </dgm:pt>
    <dgm:pt modelId="{1DA1C891-1D6A-45A9-89A7-46DF6AA5CC97}" type="sibTrans" cxnId="{D09980C3-5303-41DB-8750-318E345C971F}">
      <dgm:prSet/>
      <dgm:spPr/>
      <dgm:t>
        <a:bodyPr/>
        <a:lstStyle/>
        <a:p>
          <a:endParaRPr lang="es-EC">
            <a:solidFill>
              <a:schemeClr val="tx1"/>
            </a:solidFill>
            <a:latin typeface="Adobe Song Std L" panose="02020300000000000000" pitchFamily="18" charset="-128"/>
            <a:ea typeface="Adobe Song Std L" panose="02020300000000000000" pitchFamily="18" charset="-128"/>
          </a:endParaRPr>
        </a:p>
      </dgm:t>
    </dgm:pt>
    <dgm:pt modelId="{1A281A8F-C253-4CDD-A786-8D6D11AC039A}" type="pres">
      <dgm:prSet presAssocID="{539A1460-54BD-4599-81A9-EB51B3FC31F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DD6D94B-0296-4B1C-9D0C-E182E086195C}" type="pres">
      <dgm:prSet presAssocID="{539A1460-54BD-4599-81A9-EB51B3FC31FE}" presName="axisShape" presStyleLbl="bgShp" presStyleIdx="0" presStyleCnt="1"/>
      <dgm:spPr/>
    </dgm:pt>
    <dgm:pt modelId="{2A21A40E-F705-4051-8F9A-42233F895734}" type="pres">
      <dgm:prSet presAssocID="{539A1460-54BD-4599-81A9-EB51B3FC31FE}" presName="rect1" presStyleLbl="node1" presStyleIdx="0" presStyleCnt="4" custScaleX="112294" custLinFactNeighborX="-4767" custLinFactNeighborY="-20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7810F2-98C4-408F-97AB-3A97E475F37F}" type="pres">
      <dgm:prSet presAssocID="{539A1460-54BD-4599-81A9-EB51B3FC31FE}" presName="rect2" presStyleLbl="node1" presStyleIdx="1" presStyleCnt="4" custScaleX="112099" custLinFactNeighborX="7458" custLinFactNeighborY="-20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1C25CC-09C0-4370-B2AC-2F101C67D4AA}" type="pres">
      <dgm:prSet presAssocID="{539A1460-54BD-4599-81A9-EB51B3FC31FE}" presName="rect3" presStyleLbl="node1" presStyleIdx="2" presStyleCnt="4" custLinFactNeighborX="-3121" custLinFactNeighborY="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787EE7-7073-4FE4-891F-3489D8AC848B}" type="pres">
      <dgm:prSet presAssocID="{539A1460-54BD-4599-81A9-EB51B3FC31FE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CC9EC12-A6E1-4862-907F-88A603B43140}" type="presOf" srcId="{EB5EEA37-6C20-428E-B048-41EEB34E2067}" destId="{921C25CC-09C0-4370-B2AC-2F101C67D4AA}" srcOrd="0" destOrd="0" presId="urn:microsoft.com/office/officeart/2005/8/layout/matrix2"/>
    <dgm:cxn modelId="{D09980C3-5303-41DB-8750-318E345C971F}" srcId="{539A1460-54BD-4599-81A9-EB51B3FC31FE}" destId="{AB426B7E-1288-48AD-926E-8279A9F4630C}" srcOrd="3" destOrd="0" parTransId="{D52AF01B-EE4C-450B-981F-D7AA089B6F4E}" sibTransId="{1DA1C891-1D6A-45A9-89A7-46DF6AA5CC97}"/>
    <dgm:cxn modelId="{1656FE39-7799-45F3-9912-70BC14C4F888}" srcId="{539A1460-54BD-4599-81A9-EB51B3FC31FE}" destId="{94CA6738-159F-4F4C-A351-07FAD9ACE278}" srcOrd="0" destOrd="0" parTransId="{036642E8-A1D0-45EA-86AF-3BA1483AE5DF}" sibTransId="{7701AA6C-91F8-4286-87BE-0840C2E3FE9F}"/>
    <dgm:cxn modelId="{50D1F25C-97E2-4C8C-9704-E3593D2D0BC8}" type="presOf" srcId="{AB426B7E-1288-48AD-926E-8279A9F4630C}" destId="{46787EE7-7073-4FE4-891F-3489D8AC848B}" srcOrd="0" destOrd="0" presId="urn:microsoft.com/office/officeart/2005/8/layout/matrix2"/>
    <dgm:cxn modelId="{902BBBD6-5424-4D7D-B771-B1BE5967E5EA}" type="presOf" srcId="{94CA6738-159F-4F4C-A351-07FAD9ACE278}" destId="{2A21A40E-F705-4051-8F9A-42233F895734}" srcOrd="0" destOrd="0" presId="urn:microsoft.com/office/officeart/2005/8/layout/matrix2"/>
    <dgm:cxn modelId="{A570778E-22BB-4F21-BA07-89D87BDC94F8}" type="presOf" srcId="{539A1460-54BD-4599-81A9-EB51B3FC31FE}" destId="{1A281A8F-C253-4CDD-A786-8D6D11AC039A}" srcOrd="0" destOrd="0" presId="urn:microsoft.com/office/officeart/2005/8/layout/matrix2"/>
    <dgm:cxn modelId="{40FD85E7-3C4A-4097-9126-9549C7246C86}" srcId="{539A1460-54BD-4599-81A9-EB51B3FC31FE}" destId="{F6FAE5A3-DBFB-4F02-8CA7-72B3163D1C79}" srcOrd="1" destOrd="0" parTransId="{7D9E2619-3D4A-4F18-81A8-CC49F286D9B0}" sibTransId="{C1593B5E-21F7-4F6B-A784-BFF0D4AF54CA}"/>
    <dgm:cxn modelId="{003B79AC-D2BA-43EA-95A4-CA13330078BB}" srcId="{539A1460-54BD-4599-81A9-EB51B3FC31FE}" destId="{EB5EEA37-6C20-428E-B048-41EEB34E2067}" srcOrd="2" destOrd="0" parTransId="{F7FBCECA-3093-4BB5-A71C-A6D905559B71}" sibTransId="{AE35517A-959B-4E1D-8575-699B9C5FE110}"/>
    <dgm:cxn modelId="{E1B326A8-29FF-4E5F-84A3-E2E7CC6692DB}" type="presOf" srcId="{F6FAE5A3-DBFB-4F02-8CA7-72B3163D1C79}" destId="{0B7810F2-98C4-408F-97AB-3A97E475F37F}" srcOrd="0" destOrd="0" presId="urn:microsoft.com/office/officeart/2005/8/layout/matrix2"/>
    <dgm:cxn modelId="{9997C900-B2BA-4D43-9C3A-C36877B8B2B1}" type="presParOf" srcId="{1A281A8F-C253-4CDD-A786-8D6D11AC039A}" destId="{5DD6D94B-0296-4B1C-9D0C-E182E086195C}" srcOrd="0" destOrd="0" presId="urn:microsoft.com/office/officeart/2005/8/layout/matrix2"/>
    <dgm:cxn modelId="{6BB92810-D17B-4CCB-AE96-06CA97A4CA72}" type="presParOf" srcId="{1A281A8F-C253-4CDD-A786-8D6D11AC039A}" destId="{2A21A40E-F705-4051-8F9A-42233F895734}" srcOrd="1" destOrd="0" presId="urn:microsoft.com/office/officeart/2005/8/layout/matrix2"/>
    <dgm:cxn modelId="{B5EFD3BF-E7B1-4273-820F-B3F7AC95AC7F}" type="presParOf" srcId="{1A281A8F-C253-4CDD-A786-8D6D11AC039A}" destId="{0B7810F2-98C4-408F-97AB-3A97E475F37F}" srcOrd="2" destOrd="0" presId="urn:microsoft.com/office/officeart/2005/8/layout/matrix2"/>
    <dgm:cxn modelId="{F929207F-E001-49CA-AA0F-F33B14A4CC72}" type="presParOf" srcId="{1A281A8F-C253-4CDD-A786-8D6D11AC039A}" destId="{921C25CC-09C0-4370-B2AC-2F101C67D4AA}" srcOrd="3" destOrd="0" presId="urn:microsoft.com/office/officeart/2005/8/layout/matrix2"/>
    <dgm:cxn modelId="{2E9276CE-D86A-4B1F-9B72-1D93258274B2}" type="presParOf" srcId="{1A281A8F-C253-4CDD-A786-8D6D11AC039A}" destId="{46787EE7-7073-4FE4-891F-3489D8AC848B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45F90-156F-4E2C-9495-E7F24FFEA92E}">
      <dsp:nvSpPr>
        <dsp:cNvPr id="0" name=""/>
        <dsp:cNvSpPr/>
      </dsp:nvSpPr>
      <dsp:spPr>
        <a:xfrm rot="5400000">
          <a:off x="3710008" y="155633"/>
          <a:ext cx="2391746" cy="208081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Prestigio </a:t>
          </a:r>
          <a:endParaRPr lang="es-EC" sz="2000" kern="1200" dirty="0">
            <a:solidFill>
              <a:schemeClr val="tx1"/>
            </a:solidFill>
            <a:latin typeface="Adobe Garamond Pro" panose="02020502060506020403" pitchFamily="18" charset="0"/>
          </a:endParaRPr>
        </a:p>
      </dsp:txBody>
      <dsp:txXfrm rot="-5400000">
        <a:off x="4189732" y="372884"/>
        <a:ext cx="1432297" cy="1646318"/>
      </dsp:txXfrm>
    </dsp:sp>
    <dsp:sp modelId="{A5484A15-22CA-4C1F-92D1-BE534336C453}">
      <dsp:nvSpPr>
        <dsp:cNvPr id="0" name=""/>
        <dsp:cNvSpPr/>
      </dsp:nvSpPr>
      <dsp:spPr>
        <a:xfrm>
          <a:off x="6009433" y="478519"/>
          <a:ext cx="2669188" cy="1435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6AB2B-BE66-4325-9345-6C873B0A6527}">
      <dsp:nvSpPr>
        <dsp:cNvPr id="0" name=""/>
        <dsp:cNvSpPr/>
      </dsp:nvSpPr>
      <dsp:spPr>
        <a:xfrm rot="5400000">
          <a:off x="1462723" y="155633"/>
          <a:ext cx="2391746" cy="208081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40000"/>
            <a:lumOff val="60000"/>
          </a:schemeClr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Mayo 2015 / 252 empresas  </a:t>
          </a:r>
          <a:endParaRPr lang="es-EC" sz="2000" kern="1200" dirty="0">
            <a:solidFill>
              <a:schemeClr val="tx1"/>
            </a:solidFill>
            <a:latin typeface="Adobe Garamond Pro" panose="02020502060506020403" pitchFamily="18" charset="0"/>
          </a:endParaRPr>
        </a:p>
      </dsp:txBody>
      <dsp:txXfrm rot="-5400000">
        <a:off x="1942447" y="372884"/>
        <a:ext cx="1432297" cy="1646318"/>
      </dsp:txXfrm>
    </dsp:sp>
    <dsp:sp modelId="{D189693F-E0AA-4341-943B-1D16B2C62E08}">
      <dsp:nvSpPr>
        <dsp:cNvPr id="0" name=""/>
        <dsp:cNvSpPr/>
      </dsp:nvSpPr>
      <dsp:spPr>
        <a:xfrm rot="5400000">
          <a:off x="2582061" y="2185747"/>
          <a:ext cx="2391746" cy="2080819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90000"/>
            <a:alpha val="7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- Alojamiento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- Operación Turística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- Alimentos y Bebidas </a:t>
          </a:r>
          <a:endParaRPr lang="es-EC" sz="1400" kern="1200" dirty="0">
            <a:solidFill>
              <a:schemeClr val="tx1"/>
            </a:solidFill>
            <a:latin typeface="Adobe Garamond Pro" panose="02020502060506020403" pitchFamily="18" charset="0"/>
          </a:endParaRPr>
        </a:p>
      </dsp:txBody>
      <dsp:txXfrm rot="-5400000">
        <a:off x="3061785" y="2402998"/>
        <a:ext cx="1432297" cy="1646318"/>
      </dsp:txXfrm>
    </dsp:sp>
    <dsp:sp modelId="{0BA674FC-0305-459F-8149-A977A3A7B6D4}">
      <dsp:nvSpPr>
        <dsp:cNvPr id="0" name=""/>
        <dsp:cNvSpPr/>
      </dsp:nvSpPr>
      <dsp:spPr>
        <a:xfrm>
          <a:off x="0" y="2354825"/>
          <a:ext cx="2583086" cy="1435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6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Marca “Q” </a:t>
          </a:r>
          <a:endParaRPr lang="es-EC" sz="3600" kern="1200" dirty="0">
            <a:solidFill>
              <a:schemeClr val="tx1"/>
            </a:solidFill>
            <a:latin typeface="Adobe Garamond Pro" panose="02020502060506020403" pitchFamily="18" charset="0"/>
          </a:endParaRPr>
        </a:p>
      </dsp:txBody>
      <dsp:txXfrm>
        <a:off x="0" y="2354825"/>
        <a:ext cx="2583086" cy="1435047"/>
      </dsp:txXfrm>
    </dsp:sp>
    <dsp:sp modelId="{E9B268A8-216C-4F25-AFC3-5CFFA20C11E3}">
      <dsp:nvSpPr>
        <dsp:cNvPr id="0" name=""/>
        <dsp:cNvSpPr/>
      </dsp:nvSpPr>
      <dsp:spPr>
        <a:xfrm rot="5400000">
          <a:off x="4829345" y="2185747"/>
          <a:ext cx="2391746" cy="20808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20000"/>
            <a:lumOff val="80000"/>
            <a:alpha val="6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Confianza </a:t>
          </a:r>
          <a:endParaRPr lang="es-EC" sz="2000" kern="1200" dirty="0">
            <a:solidFill>
              <a:schemeClr val="tx1"/>
            </a:solidFill>
            <a:latin typeface="Adobe Garamond Pro" panose="02020502060506020403" pitchFamily="18" charset="0"/>
          </a:endParaRPr>
        </a:p>
      </dsp:txBody>
      <dsp:txXfrm rot="-5400000">
        <a:off x="5309069" y="2402998"/>
        <a:ext cx="1432297" cy="1646318"/>
      </dsp:txXfrm>
    </dsp:sp>
    <dsp:sp modelId="{ED521CA7-9592-44E4-B03B-5D007FBEB63A}">
      <dsp:nvSpPr>
        <dsp:cNvPr id="0" name=""/>
        <dsp:cNvSpPr/>
      </dsp:nvSpPr>
      <dsp:spPr>
        <a:xfrm rot="5400000">
          <a:off x="3710008" y="4215862"/>
          <a:ext cx="2391746" cy="208081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  <a:alpha val="5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Fiabilidad </a:t>
          </a:r>
          <a:endParaRPr lang="es-EC" sz="2000" kern="1200" dirty="0">
            <a:solidFill>
              <a:schemeClr val="tx1"/>
            </a:solidFill>
            <a:latin typeface="Adobe Garamond Pro" panose="02020502060506020403" pitchFamily="18" charset="0"/>
          </a:endParaRPr>
        </a:p>
      </dsp:txBody>
      <dsp:txXfrm rot="-5400000">
        <a:off x="4189732" y="4433113"/>
        <a:ext cx="1432297" cy="1646318"/>
      </dsp:txXfrm>
    </dsp:sp>
    <dsp:sp modelId="{1D8BC193-22A2-4C5F-B52F-276709F136B9}">
      <dsp:nvSpPr>
        <dsp:cNvPr id="0" name=""/>
        <dsp:cNvSpPr/>
      </dsp:nvSpPr>
      <dsp:spPr>
        <a:xfrm>
          <a:off x="6009433" y="4538747"/>
          <a:ext cx="2669188" cy="1435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29EBB-2BCD-4D48-A663-92FF7DBC9E6F}">
      <dsp:nvSpPr>
        <dsp:cNvPr id="0" name=""/>
        <dsp:cNvSpPr/>
      </dsp:nvSpPr>
      <dsp:spPr>
        <a:xfrm rot="5400000">
          <a:off x="1462723" y="4215862"/>
          <a:ext cx="2391746" cy="208081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  <a:latin typeface="Adobe Garamond Pro" panose="02020502060506020403" pitchFamily="18" charset="0"/>
            </a:rPr>
            <a:t>Lista de verificación con 223 lineamientos </a:t>
          </a:r>
          <a:endParaRPr lang="es-EC" sz="2000" kern="1200" dirty="0">
            <a:solidFill>
              <a:schemeClr val="tx1"/>
            </a:solidFill>
            <a:latin typeface="Adobe Garamond Pro" panose="02020502060506020403" pitchFamily="18" charset="0"/>
          </a:endParaRPr>
        </a:p>
      </dsp:txBody>
      <dsp:txXfrm rot="-5400000">
        <a:off x="1942447" y="4433113"/>
        <a:ext cx="1432297" cy="1646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05454-4BBB-48F9-9E9B-110107526179}">
      <dsp:nvSpPr>
        <dsp:cNvPr id="0" name=""/>
        <dsp:cNvSpPr/>
      </dsp:nvSpPr>
      <dsp:spPr>
        <a:xfrm>
          <a:off x="745427" y="144391"/>
          <a:ext cx="4043648" cy="1263640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55906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500" kern="1200" dirty="0" smtClean="0">
              <a:latin typeface="Adobe Hebrew" panose="02040503050201020203" pitchFamily="18" charset="-79"/>
              <a:cs typeface="Adobe Hebrew" panose="02040503050201020203" pitchFamily="18" charset="-79"/>
            </a:rPr>
            <a:t>1998</a:t>
          </a:r>
          <a:endParaRPr lang="es-EC" sz="5500" kern="1200" dirty="0">
            <a:latin typeface="Adobe Hebrew" panose="02040503050201020203" pitchFamily="18" charset="-79"/>
            <a:cs typeface="Adobe Hebrew" panose="02040503050201020203" pitchFamily="18" charset="-79"/>
          </a:endParaRPr>
        </a:p>
      </dsp:txBody>
      <dsp:txXfrm>
        <a:off x="745427" y="144391"/>
        <a:ext cx="4043648" cy="1263640"/>
      </dsp:txXfrm>
    </dsp:sp>
    <dsp:sp modelId="{CF8C04FD-4BA0-447B-A4A7-46EFAB752430}">
      <dsp:nvSpPr>
        <dsp:cNvPr id="0" name=""/>
        <dsp:cNvSpPr/>
      </dsp:nvSpPr>
      <dsp:spPr>
        <a:xfrm>
          <a:off x="191966" y="32292"/>
          <a:ext cx="884548" cy="132682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AFC8C-A41A-429B-9F82-D3470126066C}">
      <dsp:nvSpPr>
        <dsp:cNvPr id="0" name=""/>
        <dsp:cNvSpPr/>
      </dsp:nvSpPr>
      <dsp:spPr>
        <a:xfrm>
          <a:off x="793587" y="1673255"/>
          <a:ext cx="4043648" cy="1263640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55906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500" kern="1200" dirty="0" smtClean="0">
              <a:latin typeface="Adobe Hebrew" panose="02040503050201020203" pitchFamily="18" charset="-79"/>
              <a:cs typeface="Adobe Hebrew" panose="02040503050201020203" pitchFamily="18" charset="-79"/>
            </a:rPr>
            <a:t>2000</a:t>
          </a:r>
          <a:r>
            <a:rPr lang="es-EC" sz="5500" kern="1200" dirty="0" smtClean="0"/>
            <a:t>	</a:t>
          </a:r>
          <a:endParaRPr lang="es-EC" sz="5500" kern="1200" dirty="0"/>
        </a:p>
      </dsp:txBody>
      <dsp:txXfrm>
        <a:off x="793587" y="1673255"/>
        <a:ext cx="4043648" cy="1263640"/>
      </dsp:txXfrm>
    </dsp:sp>
    <dsp:sp modelId="{CE19189F-A3B6-42E6-AF62-557907C1C7FE}">
      <dsp:nvSpPr>
        <dsp:cNvPr id="0" name=""/>
        <dsp:cNvSpPr/>
      </dsp:nvSpPr>
      <dsp:spPr>
        <a:xfrm>
          <a:off x="1" y="3128208"/>
          <a:ext cx="884548" cy="13268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8A6EF4-CE81-4437-8337-6B640DB7ADC0}">
      <dsp:nvSpPr>
        <dsp:cNvPr id="0" name=""/>
        <dsp:cNvSpPr/>
      </dsp:nvSpPr>
      <dsp:spPr>
        <a:xfrm>
          <a:off x="829130" y="3248520"/>
          <a:ext cx="4043648" cy="1263640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55906" tIns="251460" rIns="251460" bIns="25146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600" kern="1200" dirty="0" smtClean="0">
              <a:latin typeface="Adobe Hebrew" panose="02040503050201020203" pitchFamily="18" charset="-79"/>
              <a:cs typeface="Adobe Hebrew" panose="02040503050201020203" pitchFamily="18" charset="-79"/>
            </a:rPr>
            <a:t>2002</a:t>
          </a:r>
          <a:endParaRPr lang="es-EC" sz="6600" kern="1200" dirty="0">
            <a:latin typeface="Adobe Hebrew" panose="02040503050201020203" pitchFamily="18" charset="-79"/>
            <a:cs typeface="Adobe Hebrew" panose="02040503050201020203" pitchFamily="18" charset="-79"/>
          </a:endParaRPr>
        </a:p>
      </dsp:txBody>
      <dsp:txXfrm>
        <a:off x="829130" y="3248520"/>
        <a:ext cx="4043648" cy="1263640"/>
      </dsp:txXfrm>
    </dsp:sp>
    <dsp:sp modelId="{10A57CE0-9496-4B40-8C99-A71EF213338B}">
      <dsp:nvSpPr>
        <dsp:cNvPr id="0" name=""/>
        <dsp:cNvSpPr/>
      </dsp:nvSpPr>
      <dsp:spPr>
        <a:xfrm>
          <a:off x="179927" y="1514304"/>
          <a:ext cx="884548" cy="132682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6D94B-0296-4B1C-9D0C-E182E086195C}">
      <dsp:nvSpPr>
        <dsp:cNvPr id="0" name=""/>
        <dsp:cNvSpPr/>
      </dsp:nvSpPr>
      <dsp:spPr>
        <a:xfrm>
          <a:off x="1824392" y="0"/>
          <a:ext cx="5158346" cy="515834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21A40E-F705-4051-8F9A-42233F895734}">
      <dsp:nvSpPr>
        <dsp:cNvPr id="0" name=""/>
        <dsp:cNvSpPr/>
      </dsp:nvSpPr>
      <dsp:spPr>
        <a:xfrm>
          <a:off x="1934492" y="293695"/>
          <a:ext cx="2317005" cy="2063338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FORTALEZAS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 </a:t>
          </a:r>
          <a:r>
            <a:rPr lang="es-EC" sz="12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Establecimientos de alimentos y Bebidas  con sistema de mejora continua posterior a la obtención del reconocimiento de la Marca Q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Fiabilidad de los clientes a los establecimientos del cantón Rumiñahui que poseen la Marca Q.</a:t>
          </a:r>
          <a:endParaRPr lang="es-EC" sz="1200" kern="1200" dirty="0">
            <a:solidFill>
              <a:schemeClr val="tx1"/>
            </a:solidFill>
            <a:latin typeface="Adobe Thai" panose="02040503050201020203" pitchFamily="18" charset="-34"/>
            <a:ea typeface="Adobe Song Std L" panose="02020300000000000000" pitchFamily="18" charset="-128"/>
            <a:cs typeface="Adobe Thai" panose="02040503050201020203" pitchFamily="18" charset="-34"/>
          </a:endParaRPr>
        </a:p>
      </dsp:txBody>
      <dsp:txXfrm>
        <a:off x="2035216" y="394419"/>
        <a:ext cx="2115557" cy="1861890"/>
      </dsp:txXfrm>
    </dsp:sp>
    <dsp:sp modelId="{0B7810F2-98C4-408F-97AB-3A97E475F37F}">
      <dsp:nvSpPr>
        <dsp:cNvPr id="0" name=""/>
        <dsp:cNvSpPr/>
      </dsp:nvSpPr>
      <dsp:spPr>
        <a:xfrm>
          <a:off x="4613169" y="293695"/>
          <a:ext cx="2312981" cy="2063338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OPORTUNIDADES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 </a:t>
          </a:r>
          <a:r>
            <a:rPr lang="es-EC" sz="12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Diferenciación en el mercado por el sistema de calidad de los establecimientos del cantón.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Capacitaciones a las empresas que desean obtener Marca “Q”.</a:t>
          </a:r>
          <a:endParaRPr lang="es-EC" sz="1200" kern="1200" dirty="0">
            <a:solidFill>
              <a:schemeClr val="tx1"/>
            </a:solidFill>
            <a:latin typeface="Adobe Thai" panose="02040503050201020203" pitchFamily="18" charset="-34"/>
            <a:ea typeface="Adobe Song Std L" panose="02020300000000000000" pitchFamily="18" charset="-128"/>
            <a:cs typeface="Adobe Thai" panose="02040503050201020203" pitchFamily="18" charset="-34"/>
          </a:endParaRPr>
        </a:p>
      </dsp:txBody>
      <dsp:txXfrm>
        <a:off x="4713893" y="394419"/>
        <a:ext cx="2111533" cy="1861890"/>
      </dsp:txXfrm>
    </dsp:sp>
    <dsp:sp modelId="{921C25CC-09C0-4370-B2AC-2F101C67D4AA}">
      <dsp:nvSpPr>
        <dsp:cNvPr id="0" name=""/>
        <dsp:cNvSpPr/>
      </dsp:nvSpPr>
      <dsp:spPr>
        <a:xfrm>
          <a:off x="2095288" y="2772590"/>
          <a:ext cx="2063338" cy="206333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DEBILIDADES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 </a:t>
          </a:r>
          <a:r>
            <a:rPr lang="es-EC" sz="12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El mayor porcentaje de establecimientos de alimentos y bebidas no poseen ningún sistema de calidad.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Desconocimiento de la obtención de un sistema de calidad.</a:t>
          </a:r>
          <a:endParaRPr lang="es-EC" sz="1200" kern="1200" dirty="0">
            <a:solidFill>
              <a:schemeClr val="tx1"/>
            </a:solidFill>
            <a:latin typeface="Adobe Thai" panose="02040503050201020203" pitchFamily="18" charset="-34"/>
            <a:ea typeface="Adobe Song Std L" panose="02020300000000000000" pitchFamily="18" charset="-128"/>
            <a:cs typeface="Adobe Thai" panose="02040503050201020203" pitchFamily="18" charset="-34"/>
          </a:endParaRPr>
        </a:p>
      </dsp:txBody>
      <dsp:txXfrm>
        <a:off x="2196012" y="2873314"/>
        <a:ext cx="1861890" cy="1861890"/>
      </dsp:txXfrm>
    </dsp:sp>
    <dsp:sp modelId="{46787EE7-7073-4FE4-891F-3489D8AC848B}">
      <dsp:nvSpPr>
        <dsp:cNvPr id="0" name=""/>
        <dsp:cNvSpPr/>
      </dsp:nvSpPr>
      <dsp:spPr>
        <a:xfrm>
          <a:off x="4584107" y="2759715"/>
          <a:ext cx="2063338" cy="2063338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AMENAZAS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</a:t>
          </a:r>
          <a:r>
            <a:rPr lang="es-EC" sz="11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Ante la falta de información, los establecimientos pueden ser engañados por  empresas privadas que realicen un sistema de calidad similar.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- </a:t>
          </a:r>
          <a:r>
            <a:rPr lang="es-EC" sz="1100" kern="1200" dirty="0" smtClean="0">
              <a:solidFill>
                <a:schemeClr val="tx1"/>
              </a:solidFill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 </a:t>
          </a:r>
          <a:r>
            <a:rPr lang="es-EC" sz="1100" kern="1200" dirty="0" smtClean="0">
              <a:solidFill>
                <a:schemeClr val="tx1"/>
              </a:solidFill>
              <a:effectLst/>
              <a:latin typeface="Adobe Thai" panose="02040503050201020203" pitchFamily="18" charset="-34"/>
              <a:ea typeface="Adobe Song Std L" panose="02020300000000000000" pitchFamily="18" charset="-128"/>
              <a:cs typeface="Adobe Thai" panose="02040503050201020203" pitchFamily="18" charset="-34"/>
            </a:rPr>
            <a:t>El Ministerio de Turismo retire el financiamiento de capacitaciones y asistencia técnica a los establecimientos.</a:t>
          </a:r>
          <a:endParaRPr lang="es-EC" sz="1100" kern="1200" dirty="0">
            <a:solidFill>
              <a:schemeClr val="tx1"/>
            </a:solidFill>
            <a:latin typeface="Adobe Thai" panose="02040503050201020203" pitchFamily="18" charset="-34"/>
            <a:ea typeface="Adobe Song Std L" panose="02020300000000000000" pitchFamily="18" charset="-128"/>
            <a:cs typeface="Adobe Thai" panose="02040503050201020203" pitchFamily="18" charset="-34"/>
          </a:endParaRPr>
        </a:p>
      </dsp:txBody>
      <dsp:txXfrm>
        <a:off x="4684831" y="2860439"/>
        <a:ext cx="1861890" cy="1861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940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724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319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8175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885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203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8948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563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107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433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817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6F6E9-820B-4A97-8309-5CE95A8F0388}" type="datetimeFigureOut">
              <a:rPr lang="es-EC" smtClean="0"/>
              <a:t>25/07/2016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EAB0B-6355-4AE2-B6AA-2DE9F2615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418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50663" y="5221155"/>
            <a:ext cx="6398633" cy="986462"/>
          </a:xfrm>
        </p:spPr>
        <p:txBody>
          <a:bodyPr>
            <a:noAutofit/>
          </a:bodyPr>
          <a:lstStyle/>
          <a:p>
            <a:pPr algn="ctr"/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AUTORAS: HURTADO  KATHERINE </a:t>
            </a:r>
            <a:b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SIMBAÑA VANESSA </a:t>
            </a:r>
            <a:b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HUARACA LUIS </a:t>
            </a:r>
          </a:p>
        </p:txBody>
      </p:sp>
      <p:pic>
        <p:nvPicPr>
          <p:cNvPr id="5" name="Imagen 4" descr="http://iasa2.espe.edu.ec/wp-content/uploads/2015/12/cropped-LOGO-PRINCIPAL-ESPE-PHOTOSHOP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706" y="425480"/>
            <a:ext cx="4029974" cy="8492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181264" y="1480111"/>
            <a:ext cx="8789026" cy="1812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9071" algn="ctr">
              <a:lnSpc>
                <a:spcPct val="150000"/>
              </a:lnSpc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CARRERA  DE ADMINISTRACIÓN TURÍSTICA Y HOTELERA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9071" algn="ctr">
              <a:lnSpc>
                <a:spcPct val="150000"/>
              </a:lnSpc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9071" algn="ctr">
              <a:lnSpc>
                <a:spcPct val="150000"/>
              </a:lnSpc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INGENIERA EN ADMINISTRACIÓN TURÍSTICA Y HOTELERA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9071" algn="ctr">
              <a:lnSpc>
                <a:spcPct val="150000"/>
              </a:lnSpc>
            </a:pPr>
            <a:r>
              <a:rPr lang="es-EC" sz="10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46712" y="3406251"/>
            <a:ext cx="7073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ANÁLISIS DE LA GESTIÓN DE LA CALIDAD EN ESTABLECIMIENTOS DE ALIMENTOS Y BEBIDAS DE PRIMERA Y SEGUNDA CATEGORÍA, A TRAVÉS DE LA MARCA “Q”, EN EL CANTÓN RUMIÑAHUI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742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465079"/>
              </p:ext>
            </p:extLst>
          </p:nvPr>
        </p:nvGraphicFramePr>
        <p:xfrm>
          <a:off x="112323" y="1017244"/>
          <a:ext cx="4021796" cy="4886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258"/>
                <a:gridCol w="1139631"/>
                <a:gridCol w="314347"/>
                <a:gridCol w="362521"/>
                <a:gridCol w="316781"/>
                <a:gridCol w="362521"/>
                <a:gridCol w="362521"/>
                <a:gridCol w="362521"/>
                <a:gridCol w="519695"/>
              </a:tblGrid>
              <a:tr h="554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No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800" b="1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effectLst/>
                          <a:latin typeface="Comic Sans MS" panose="030F0702030302020204" pitchFamily="66" charset="0"/>
                        </a:rPr>
                        <a:t>Establecimientos  Primera Categoría 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800" b="1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800" b="1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800" b="1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800" b="1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800" b="1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800" b="1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effectLst/>
                          <a:latin typeface="Comic Sans MS" panose="030F0702030302020204" pitchFamily="66" charset="0"/>
                        </a:rPr>
                        <a:t>n/a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800" b="1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 smtClean="0">
                          <a:effectLst/>
                          <a:latin typeface="Comic Sans MS" panose="030F0702030302020204" pitchFamily="66" charset="0"/>
                        </a:rPr>
                        <a:t>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44196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Bufalos Grill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55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62%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31809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Café de la Vaca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207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97%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28935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Crepes &amp; Wafles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207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 -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98%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338411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El Viejo Roble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75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57%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33890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Hacienda Arriero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106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56%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28737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Hamburguesas Rusty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57%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27003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Los Sekos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60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50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32%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44196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Menestras del negro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206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96%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44196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Noe Sushi Bar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207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98%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44196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Sabores de Hong Kong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40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23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30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29%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44196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Sweet &amp; Coffee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16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161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88%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  <a:tr h="27994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Vaco y Vaca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13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  <a:latin typeface="Comic Sans MS" panose="030F0702030302020204" pitchFamily="66" charset="0"/>
                        </a:rPr>
                        <a:t>183</a:t>
                      </a:r>
                      <a:endParaRPr lang="es-EC" sz="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800" b="1" dirty="0">
                          <a:effectLst/>
                          <a:latin typeface="Comic Sans MS" panose="030F0702030302020204" pitchFamily="66" charset="0"/>
                        </a:rPr>
                        <a:t>88%</a:t>
                      </a:r>
                      <a:endParaRPr lang="es-EC" sz="8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66" marR="37866" marT="0" marB="0"/>
                </a:tc>
              </a:tr>
            </a:tbl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907396823"/>
              </p:ext>
            </p:extLst>
          </p:nvPr>
        </p:nvGraphicFramePr>
        <p:xfrm>
          <a:off x="4665794" y="2402482"/>
          <a:ext cx="3933395" cy="2669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3900403" y="96190"/>
            <a:ext cx="5399638" cy="221599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C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s-EC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ESTABLECIMIENTOS DE </a:t>
            </a:r>
          </a:p>
          <a:p>
            <a:pPr algn="ctr"/>
            <a:r>
              <a:rPr lang="es-EC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PRIMERA </a:t>
            </a:r>
          </a:p>
          <a:p>
            <a:pPr algn="ctr"/>
            <a:r>
              <a:rPr lang="es-EC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CATEGORÍA  </a:t>
            </a:r>
            <a:endParaRPr lang="es-EC" sz="33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8" descr="http://www.turismo.gob.ec/wp-content/uploads/2015/08/logo-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19774"/>
          <a:stretch/>
        </p:blipFill>
        <p:spPr bwMode="auto">
          <a:xfrm>
            <a:off x="5852572" y="5162312"/>
            <a:ext cx="1300767" cy="14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58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099972"/>
              </p:ext>
            </p:extLst>
          </p:nvPr>
        </p:nvGraphicFramePr>
        <p:xfrm>
          <a:off x="195826" y="1017243"/>
          <a:ext cx="4197985" cy="489526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306459"/>
                <a:gridCol w="1121124"/>
                <a:gridCol w="397895"/>
                <a:gridCol w="274280"/>
                <a:gridCol w="395333"/>
                <a:gridCol w="395333"/>
                <a:gridCol w="427511"/>
                <a:gridCol w="362644"/>
                <a:gridCol w="517406"/>
              </a:tblGrid>
              <a:tr h="513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Establecimiento de Segunda</a:t>
                      </a:r>
                      <a:r>
                        <a:rPr lang="es-EC" sz="1100" baseline="0" dirty="0" smtClean="0">
                          <a:effectLst/>
                        </a:rPr>
                        <a:t> Categoría </a:t>
                      </a:r>
                      <a:endParaRPr lang="es-EC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n/a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%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58788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01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Anzuelo de Oro 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74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103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16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56%</a:t>
                      </a:r>
                      <a:endParaRPr lang="es-EC" sz="9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5327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02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Arriero Steak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21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103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</a:rPr>
                        <a:t>56%</a:t>
                      </a:r>
                      <a:endParaRPr lang="es-EC" sz="900" b="1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486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03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Dankú 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97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26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19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23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59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55%</a:t>
                      </a:r>
                      <a:endParaRPr lang="es-EC" sz="9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6614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04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Food Leé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61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110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62%</a:t>
                      </a:r>
                      <a:endParaRPr lang="es-EC" sz="9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57739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05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La Vaca Muyyy Rica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88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27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76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41%</a:t>
                      </a:r>
                      <a:endParaRPr lang="es-EC" sz="9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69047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06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Odeon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69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43%</a:t>
                      </a:r>
                      <a:endParaRPr lang="es-EC" sz="9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68588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07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The Best Fast Food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72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58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15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33%</a:t>
                      </a:r>
                      <a:endParaRPr lang="es-EC" sz="9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576473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08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err="1">
                          <a:effectLst/>
                        </a:rPr>
                        <a:t>The</a:t>
                      </a:r>
                      <a:r>
                        <a:rPr lang="es-EC" sz="1100" dirty="0">
                          <a:effectLst/>
                        </a:rPr>
                        <a:t> Grand  Buffet </a:t>
                      </a:r>
                      <a:endParaRPr lang="es-EC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72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60</a:t>
                      </a:r>
                      <a:endParaRPr lang="es-EC" sz="9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54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23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14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9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33%</a:t>
                      </a:r>
                      <a:endParaRPr lang="es-EC" sz="900" b="1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32146539"/>
              </p:ext>
            </p:extLst>
          </p:nvPr>
        </p:nvGraphicFramePr>
        <p:xfrm>
          <a:off x="4924051" y="2189058"/>
          <a:ext cx="4058805" cy="2861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4526987" y="89737"/>
            <a:ext cx="4617013" cy="20390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C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ESTABLECIMIENTOS </a:t>
            </a:r>
          </a:p>
          <a:p>
            <a:pPr algn="ctr"/>
            <a:r>
              <a:rPr lang="es-EC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DE</a:t>
            </a:r>
          </a:p>
          <a:p>
            <a:pPr algn="ctr"/>
            <a:r>
              <a:rPr lang="es-EC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 SEGUNDA </a:t>
            </a:r>
          </a:p>
          <a:p>
            <a:pPr algn="ctr"/>
            <a:r>
              <a:rPr lang="es-EC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CATEGORÍA  </a:t>
            </a:r>
            <a:endParaRPr lang="es-EC" sz="3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8" descr="http://www.turismo.gob.ec/wp-content/uploads/2015/08/logo-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19774"/>
          <a:stretch/>
        </p:blipFill>
        <p:spPr bwMode="auto">
          <a:xfrm>
            <a:off x="5868293" y="5171351"/>
            <a:ext cx="1300767" cy="14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0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r="5396"/>
          <a:stretch/>
        </p:blipFill>
        <p:spPr>
          <a:xfrm>
            <a:off x="103032" y="128789"/>
            <a:ext cx="4520484" cy="6529588"/>
          </a:xfrm>
          <a:prstGeom prst="rect">
            <a:avLst/>
          </a:prstGeom>
        </p:spPr>
      </p:pic>
      <p:pic>
        <p:nvPicPr>
          <p:cNvPr id="4" name="Imagen 3" descr="C:\Users\Usuario\Downloads\Escáner_20160713 (5)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3055" r="11509" b="17126"/>
          <a:stretch/>
        </p:blipFill>
        <p:spPr bwMode="auto">
          <a:xfrm>
            <a:off x="4829578" y="244698"/>
            <a:ext cx="4172755" cy="6272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99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Usuario\Downloads\Escáner_20160713 (6).bmp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r="11756"/>
          <a:stretch/>
        </p:blipFill>
        <p:spPr bwMode="auto">
          <a:xfrm>
            <a:off x="309092" y="271968"/>
            <a:ext cx="4237149" cy="658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C:\Users\Usuario\Downloads\Escáner_20160713 (10)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t="1977" r="11521" b="19332"/>
          <a:stretch/>
        </p:blipFill>
        <p:spPr bwMode="auto">
          <a:xfrm>
            <a:off x="4728276" y="271968"/>
            <a:ext cx="4121239" cy="6251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04872" y="638888"/>
            <a:ext cx="6093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CONCLUSIONES</a:t>
            </a:r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37704" y="5077325"/>
            <a:ext cx="6606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RECOMEDACIONES</a:t>
            </a:r>
            <a:r>
              <a:rPr lang="es-ES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Picture 8" descr="http://www.turismo.gob.ec/wp-content/uploads/2015/08/logo-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19774"/>
          <a:stretch/>
        </p:blipFill>
        <p:spPr bwMode="auto">
          <a:xfrm>
            <a:off x="1772811" y="2003148"/>
            <a:ext cx="1790864" cy="204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98" y="2119058"/>
            <a:ext cx="1956398" cy="20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50006" y="631062"/>
            <a:ext cx="631064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500" dirty="0" smtClean="0">
                <a:latin typeface="Kunstler Script" panose="030304020206070D0D06" pitchFamily="66" charset="0"/>
              </a:rPr>
              <a:t>Gracias </a:t>
            </a:r>
          </a:p>
          <a:p>
            <a:r>
              <a:rPr lang="es-EC" sz="11500" dirty="0" smtClean="0">
                <a:latin typeface="Kunstler Script" panose="030304020206070D0D06" pitchFamily="66" charset="0"/>
              </a:rPr>
              <a:t>por su </a:t>
            </a:r>
          </a:p>
          <a:p>
            <a:r>
              <a:rPr lang="es-EC" sz="11500" dirty="0" smtClean="0">
                <a:latin typeface="Kunstler Script" panose="030304020206070D0D06" pitchFamily="66" charset="0"/>
              </a:rPr>
              <a:t>atención!</a:t>
            </a:r>
            <a:endParaRPr lang="es-EC" sz="11500" dirty="0">
              <a:latin typeface="Kunstler Script" panose="030304020206070D0D06" pitchFamily="66" charset="0"/>
            </a:endParaRPr>
          </a:p>
        </p:txBody>
      </p:sp>
      <p:pic>
        <p:nvPicPr>
          <p:cNvPr id="1028" name="Picture 4" descr="http://vcgraduaciones.com.mx/wp-content/uploads/2016/03/invitacion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492" y="0"/>
            <a:ext cx="2964902" cy="28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7987" y="3152489"/>
            <a:ext cx="4169390" cy="32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publi-trans.com/sitio/wp-content/uploads/2013/07/ministerio_de_turis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03" y="369952"/>
            <a:ext cx="1932688" cy="124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turismo.gob.ec/wp-content/uploads/2015/08/logo-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3" y="310071"/>
            <a:ext cx="1758026" cy="14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86747" y="2945894"/>
            <a:ext cx="791289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700" dirty="0">
                <a:latin typeface="Adobe Thai" panose="02040503050201020203" pitchFamily="18" charset="-34"/>
                <a:ea typeface="Adobe Song Std L" panose="02020300000000000000" pitchFamily="18" charset="-128"/>
                <a:cs typeface="Adobe Thai" panose="02040503050201020203" pitchFamily="18" charset="-34"/>
              </a:rPr>
              <a:t>Analizar los </a:t>
            </a:r>
            <a:r>
              <a:rPr lang="es-EC" sz="2700" dirty="0" smtClean="0">
                <a:latin typeface="Adobe Thai" panose="02040503050201020203" pitchFamily="18" charset="-34"/>
                <a:ea typeface="Adobe Song Std L" panose="02020300000000000000" pitchFamily="18" charset="-128"/>
                <a:cs typeface="Adobe Thai" panose="02040503050201020203" pitchFamily="18" charset="-34"/>
              </a:rPr>
              <a:t>estándares </a:t>
            </a:r>
            <a:r>
              <a:rPr lang="es-EC" sz="2700" dirty="0">
                <a:latin typeface="Adobe Thai" panose="02040503050201020203" pitchFamily="18" charset="-34"/>
                <a:ea typeface="Adobe Song Std L" panose="02020300000000000000" pitchFamily="18" charset="-128"/>
                <a:cs typeface="Adobe Thai" panose="02040503050201020203" pitchFamily="18" charset="-34"/>
              </a:rPr>
              <a:t>de calidad que manejan los establecimientos de alimentos y bebidas de primera y segunda categoría del cantón Rumiñahui,  con la finalidad de determinar  el  cumplimiento de las normas establecidas por el Ministerio de Turismo, para la obtención de la Marca “Q”.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10598" y="1402971"/>
            <a:ext cx="3425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000" dirty="0">
                <a:latin typeface="Caflisch Script Pro Light" panose="020F0403020208020904" pitchFamily="34" charset="0"/>
              </a:rPr>
              <a:t>OBJETIVO GENERAL</a:t>
            </a:r>
          </a:p>
        </p:txBody>
      </p:sp>
    </p:spTree>
    <p:extLst>
      <p:ext uri="{BB962C8B-B14F-4D97-AF65-F5344CB8AC3E}">
        <p14:creationId xmlns:p14="http://schemas.microsoft.com/office/powerpoint/2010/main" val="321468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73325014"/>
              </p:ext>
            </p:extLst>
          </p:nvPr>
        </p:nvGraphicFramePr>
        <p:xfrm>
          <a:off x="192505" y="167425"/>
          <a:ext cx="8746958" cy="6452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8" descr="http://www.turismo.gob.ec/wp-content/uploads/2015/08/logo-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290" y="4457440"/>
            <a:ext cx="1999761" cy="240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25"/>
            <a:ext cx="1579060" cy="16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38867106"/>
              </p:ext>
            </p:extLst>
          </p:nvPr>
        </p:nvGraphicFramePr>
        <p:xfrm>
          <a:off x="1" y="989597"/>
          <a:ext cx="8566484" cy="481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cto de flecha 5"/>
          <p:cNvCxnSpPr/>
          <p:nvPr/>
        </p:nvCxnSpPr>
        <p:spPr>
          <a:xfrm>
            <a:off x="4824664" y="2096503"/>
            <a:ext cx="1251284" cy="1070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4872790" y="3167313"/>
            <a:ext cx="1191126" cy="182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4824664" y="3167313"/>
            <a:ext cx="12512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6" name="Picture 8" descr="http://www.turismo.gob.ec/wp-content/uploads/2015/08/logo-Q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19774"/>
          <a:stretch/>
        </p:blipFill>
        <p:spPr bwMode="auto">
          <a:xfrm>
            <a:off x="6075948" y="2320507"/>
            <a:ext cx="1300767" cy="25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adesperu.com/imagenes/iso90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205" y="601153"/>
            <a:ext cx="1144548" cy="11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bapeisa.com/media/14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99" y="4447176"/>
            <a:ext cx="1345006" cy="147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de flecha 3"/>
          <p:cNvCxnSpPr/>
          <p:nvPr/>
        </p:nvCxnSpPr>
        <p:spPr>
          <a:xfrm flipV="1">
            <a:off x="7295046" y="1715606"/>
            <a:ext cx="689855" cy="604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7351126" y="4081713"/>
            <a:ext cx="633775" cy="365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57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quitocultura.info/wp-content/uploads/sites/www.quitocultura.info/images/2016/04/quito_turismo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79" y="2703629"/>
            <a:ext cx="1657350" cy="1406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log.espol.edu.ec/ricardomedina/files/2010/08/QuitoTurism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49" y="916378"/>
            <a:ext cx="1587980" cy="1310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ejido-asesores.com/wp-content/uploads/2014/12/Dibuj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4" y="2745269"/>
            <a:ext cx="1607344" cy="1503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ubli-trans.com/sitio/wp-content/uploads/2013/07/ministerio_de_turism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9" y="952472"/>
            <a:ext cx="1932688" cy="12444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344793" y="4707355"/>
            <a:ext cx="2807483" cy="10587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50" dirty="0">
                <a:latin typeface="Adobe Garamond Pro" panose="02020502060506020403" pitchFamily="18" charset="0"/>
              </a:rPr>
              <a:t>- Micro, pequeñas y medianas empresas turísticas </a:t>
            </a:r>
          </a:p>
          <a:p>
            <a:pPr algn="ctr"/>
            <a:r>
              <a:rPr lang="es-EC" sz="1350" dirty="0">
                <a:latin typeface="Adobe Garamond Pro" panose="02020502060506020403" pitchFamily="18" charset="0"/>
              </a:rPr>
              <a:t>- Lista de verificación con 30 lineamientos 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899897" y="4707356"/>
            <a:ext cx="2807483" cy="10587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50" dirty="0"/>
              <a:t>- </a:t>
            </a:r>
            <a:r>
              <a:rPr lang="es-EC" sz="1350" dirty="0">
                <a:latin typeface="Adobe Garamond Pro" panose="02020502060506020403" pitchFamily="18" charset="0"/>
              </a:rPr>
              <a:t>Alimentos y Bebidas, Operaciones Turísticas y Alojamiento.</a:t>
            </a:r>
          </a:p>
          <a:p>
            <a:pPr algn="ctr"/>
            <a:r>
              <a:rPr lang="es-EC" sz="1350" dirty="0">
                <a:latin typeface="Adobe Garamond Pro" panose="02020502060506020403" pitchFamily="18" charset="0"/>
              </a:rPr>
              <a:t>- Lista de verificación con 92 lineamientos 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1347537" y="2243476"/>
            <a:ext cx="553453" cy="47773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0" name="Flecha abajo 9"/>
          <p:cNvSpPr/>
          <p:nvPr/>
        </p:nvSpPr>
        <p:spPr>
          <a:xfrm>
            <a:off x="5992227" y="2225900"/>
            <a:ext cx="553453" cy="47773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1" name="Flecha abajo 10"/>
          <p:cNvSpPr/>
          <p:nvPr/>
        </p:nvSpPr>
        <p:spPr>
          <a:xfrm>
            <a:off x="1347537" y="4220432"/>
            <a:ext cx="553453" cy="47773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  <p:sp>
        <p:nvSpPr>
          <p:cNvPr id="12" name="Flecha abajo 11"/>
          <p:cNvSpPr/>
          <p:nvPr/>
        </p:nvSpPr>
        <p:spPr>
          <a:xfrm>
            <a:off x="6068456" y="4139926"/>
            <a:ext cx="553453" cy="47773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350"/>
          </a:p>
        </p:txBody>
      </p:sp>
    </p:spTree>
    <p:extLst>
      <p:ext uri="{BB962C8B-B14F-4D97-AF65-F5344CB8AC3E}">
        <p14:creationId xmlns:p14="http://schemas.microsoft.com/office/powerpoint/2010/main" val="29491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6000" dirty="0" smtClean="0">
                <a:latin typeface="Caflisch Script Pro Light" panose="020F0403020208020904" pitchFamily="34" charset="0"/>
              </a:rPr>
              <a:t>FODA</a:t>
            </a:r>
            <a:r>
              <a:rPr lang="es-EC" dirty="0" smtClean="0"/>
              <a:t> 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00468419"/>
              </p:ext>
            </p:extLst>
          </p:nvPr>
        </p:nvGraphicFramePr>
        <p:xfrm>
          <a:off x="246717" y="1397000"/>
          <a:ext cx="8807131" cy="515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17" y="213952"/>
            <a:ext cx="1385862" cy="14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turismo.gob.ec/wp-content/uploads/2015/08/logo-Q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19774"/>
          <a:stretch/>
        </p:blipFill>
        <p:spPr bwMode="auto">
          <a:xfrm>
            <a:off x="7363836" y="208372"/>
            <a:ext cx="1300767" cy="14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78001"/>
              </p:ext>
            </p:extLst>
          </p:nvPr>
        </p:nvGraphicFramePr>
        <p:xfrm>
          <a:off x="163165" y="2289009"/>
          <a:ext cx="4408836" cy="1691472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1134350"/>
                <a:gridCol w="1637243"/>
                <a:gridCol w="1637243"/>
              </a:tblGrid>
              <a:tr h="27458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Tipo de Establecimientos</a:t>
                      </a:r>
                      <a:endParaRPr lang="es-EC" sz="800" b="1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Categoría</a:t>
                      </a:r>
                      <a:endParaRPr lang="es-EC" sz="800" b="1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62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Primera</a:t>
                      </a:r>
                      <a:endParaRPr lang="es-EC" sz="800" b="1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Segunda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75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Restaurantes</a:t>
                      </a:r>
                      <a:endParaRPr lang="es-EC" sz="800" b="1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37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19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75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Fuentes de Soda</a:t>
                      </a:r>
                      <a:endParaRPr lang="es-EC" sz="800" b="1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15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750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b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Cafeterías</a:t>
                      </a:r>
                      <a:endParaRPr lang="es-EC" sz="800" b="1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56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Bares</a:t>
                      </a:r>
                      <a:endParaRPr lang="es-EC" sz="8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omic Sans MS" panose="030F0702030302020204" pitchFamily="66" charset="0"/>
                        </a:rPr>
                        <a:t>-------</a:t>
                      </a:r>
                      <a:endParaRPr lang="es-EC" sz="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019019"/>
              </p:ext>
            </p:extLst>
          </p:nvPr>
        </p:nvGraphicFramePr>
        <p:xfrm>
          <a:off x="5061924" y="1451264"/>
          <a:ext cx="3977164" cy="205492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499586"/>
                <a:gridCol w="3477578"/>
              </a:tblGrid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omic Sans MS" panose="030F0702030302020204" pitchFamily="66" charset="0"/>
                        </a:rPr>
                        <a:t>01</a:t>
                      </a:r>
                      <a:endParaRPr lang="es-EC" sz="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b="0" dirty="0" err="1">
                          <a:effectLst/>
                          <a:latin typeface="Comic Sans MS" panose="030F0702030302020204" pitchFamily="66" charset="0"/>
                        </a:rPr>
                        <a:t>Buffalo's</a:t>
                      </a:r>
                      <a:r>
                        <a:rPr lang="es-EC" sz="900" b="0" dirty="0">
                          <a:effectLst/>
                          <a:latin typeface="Comic Sans MS" panose="030F0702030302020204" pitchFamily="66" charset="0"/>
                        </a:rPr>
                        <a:t> Grill</a:t>
                      </a:r>
                      <a:endParaRPr lang="es-EC" sz="8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Crepes &amp; Wafles Nº 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El Café de la Vaca Nº 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04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El Viejo Roble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05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omic Sans MS" panose="030F0702030302020204" pitchFamily="66" charset="0"/>
                        </a:rPr>
                        <a:t>Hamburguesas de </a:t>
                      </a:r>
                      <a:r>
                        <a:rPr lang="es-EC" sz="900" dirty="0" err="1">
                          <a:effectLst/>
                          <a:latin typeface="Comic Sans MS" panose="030F0702030302020204" pitchFamily="66" charset="0"/>
                        </a:rPr>
                        <a:t>Rusty</a:t>
                      </a:r>
                      <a:r>
                        <a:rPr lang="es-EC" sz="900" dirty="0">
                          <a:effectLst/>
                          <a:latin typeface="Comic Sans MS" panose="030F0702030302020204" pitchFamily="66" charset="0"/>
                        </a:rPr>
                        <a:t> Nº 2</a:t>
                      </a:r>
                      <a:endParaRPr lang="es-EC" sz="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06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La Tablita del Tártaro Nº 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Los Sekos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Menestras del Negro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09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Noe Sushi Bar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Runa Urco del Pasochoa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Sabores de Hong Kong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Sweet &amp; Coffe Nº 6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Vaco y Vaca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err="1">
                          <a:effectLst/>
                          <a:latin typeface="Comic Sans MS" panose="030F0702030302020204" pitchFamily="66" charset="0"/>
                        </a:rPr>
                        <a:t>Westernbar</a:t>
                      </a:r>
                      <a:r>
                        <a:rPr lang="es-EC" sz="900" dirty="0">
                          <a:effectLst/>
                          <a:latin typeface="Comic Sans MS" panose="030F0702030302020204" pitchFamily="66" charset="0"/>
                        </a:rPr>
                        <a:t> Nº 3</a:t>
                      </a:r>
                      <a:endParaRPr lang="es-EC" sz="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70906"/>
              </p:ext>
            </p:extLst>
          </p:nvPr>
        </p:nvGraphicFramePr>
        <p:xfrm>
          <a:off x="5130923" y="4955805"/>
          <a:ext cx="3927634" cy="161458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779621"/>
                <a:gridCol w="3148013"/>
              </a:tblGrid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  <a:latin typeface="Comic Sans MS" panose="030F0702030302020204" pitchFamily="66" charset="0"/>
                        </a:rPr>
                        <a:t>01</a:t>
                      </a:r>
                      <a:endParaRPr lang="es-EC" sz="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b="0" dirty="0">
                          <a:effectLst/>
                          <a:latin typeface="Comic Sans MS" panose="030F0702030302020204" pitchFamily="66" charset="0"/>
                        </a:rPr>
                        <a:t>Anzuelo de Oro </a:t>
                      </a:r>
                      <a:endParaRPr lang="es-EC" sz="8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02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Arriero Steak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03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Dankú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04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Food Leé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05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La Bella Italia 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06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La Vaca Muyyy Rica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07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Las Pailas de mi Suegra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08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Odeon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09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Pizza S.A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The Best Fast Food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14678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  <a:latin typeface="Comic Sans MS" panose="030F0702030302020204" pitchFamily="66" charset="0"/>
                        </a:rPr>
                        <a:t>11</a:t>
                      </a:r>
                      <a:endParaRPr lang="es-EC" sz="8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900" dirty="0" err="1">
                          <a:effectLst/>
                          <a:latin typeface="Comic Sans MS" panose="030F0702030302020204" pitchFamily="66" charset="0"/>
                        </a:rPr>
                        <a:t>The</a:t>
                      </a:r>
                      <a:r>
                        <a:rPr lang="es-EC" sz="900" dirty="0">
                          <a:effectLst/>
                          <a:latin typeface="Comic Sans MS" panose="030F0702030302020204" pitchFamily="66" charset="0"/>
                        </a:rPr>
                        <a:t> Grand  Buffet </a:t>
                      </a:r>
                      <a:endParaRPr lang="es-EC" sz="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pic>
        <p:nvPicPr>
          <p:cNvPr id="6146" name="Picture 2" descr="https://pbs.twimg.com/profile_images/681531609712033793/wF_1lK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5" y="4183346"/>
            <a:ext cx="2262351" cy="21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57309" y="1509088"/>
            <a:ext cx="327237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C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CATASTRO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559544" y="3683525"/>
            <a:ext cx="307039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C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C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SEGUNDA </a:t>
            </a:r>
          </a:p>
          <a:p>
            <a:pPr algn="ctr"/>
            <a:r>
              <a:rPr lang="es-EC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CATEGORÍA  </a:t>
            </a:r>
            <a:endParaRPr lang="es-EC" sz="33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098887" y="189011"/>
            <a:ext cx="3940201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C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PRIMERA </a:t>
            </a:r>
            <a:r>
              <a:rPr lang="es-EC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CATEGORÍA  </a:t>
            </a:r>
          </a:p>
        </p:txBody>
      </p:sp>
      <p:pic>
        <p:nvPicPr>
          <p:cNvPr id="12" name="Imagen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66" y="256304"/>
            <a:ext cx="1257735" cy="134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turismo.gob.ec/wp-content/uploads/2015/08/logo-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19774"/>
          <a:stretch/>
        </p:blipFill>
        <p:spPr bwMode="auto">
          <a:xfrm>
            <a:off x="105888" y="27409"/>
            <a:ext cx="1300767" cy="14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8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629" t="22423" r="26451" b="42489"/>
          <a:stretch/>
        </p:blipFill>
        <p:spPr>
          <a:xfrm>
            <a:off x="62698" y="97569"/>
            <a:ext cx="4090737" cy="1925054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50259"/>
              </p:ext>
            </p:extLst>
          </p:nvPr>
        </p:nvGraphicFramePr>
        <p:xfrm>
          <a:off x="185738" y="2150770"/>
          <a:ext cx="3967697" cy="441745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25105"/>
                <a:gridCol w="305351"/>
                <a:gridCol w="1944697"/>
                <a:gridCol w="120008"/>
                <a:gridCol w="120008"/>
                <a:gridCol w="120008"/>
                <a:gridCol w="120008"/>
                <a:gridCol w="215459"/>
                <a:gridCol w="215459"/>
                <a:gridCol w="681594"/>
              </a:tblGrid>
              <a:tr h="44539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  <a:latin typeface="Comic Sans MS" panose="030F0702030302020204" pitchFamily="66" charset="0"/>
                        </a:rPr>
                        <a:t>#</a:t>
                      </a:r>
                      <a:endParaRPr lang="es-EC" sz="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CLAUSULA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  <a:latin typeface="Comic Sans MS" panose="030F0702030302020204" pitchFamily="66" charset="0"/>
                        </a:rPr>
                        <a:t>DETALLE A </a:t>
                      </a:r>
                      <a:br>
                        <a:rPr lang="es-EC" sz="600" dirty="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s-EC" sz="500" dirty="0">
                          <a:effectLst/>
                          <a:latin typeface="Comic Sans MS" panose="030F0702030302020204" pitchFamily="66" charset="0"/>
                        </a:rPr>
                        <a:t>VERIFICAR CON EVIDENCIAS OBJETIVAS</a:t>
                      </a:r>
                      <a:endParaRPr lang="es-EC" sz="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PUNTAJE</a:t>
                      </a:r>
                      <a:br>
                        <a:rPr lang="es-EC" sz="60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(ANOTAR VALOR EN CADA CASILLA)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  <a:latin typeface="Comic Sans MS" panose="030F0702030302020204" pitchFamily="66" charset="0"/>
                        </a:rPr>
                        <a:t>HALLAZGOS </a:t>
                      </a:r>
                      <a:br>
                        <a:rPr lang="es-EC" sz="600" dirty="0">
                          <a:effectLst/>
                          <a:latin typeface="Comic Sans MS" panose="030F0702030302020204" pitchFamily="66" charset="0"/>
                        </a:rPr>
                      </a:br>
                      <a:r>
                        <a:rPr lang="es-EC" sz="500" dirty="0">
                          <a:effectLst/>
                          <a:latin typeface="Comic Sans MS" panose="030F0702030302020204" pitchFamily="66" charset="0"/>
                        </a:rPr>
                        <a:t>(REGISTRAR EN CASO DE INCUMPLIMIENTO)</a:t>
                      </a:r>
                      <a:endParaRPr lang="es-EC" sz="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  <a:tr h="2422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n/a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9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La dirección ha establecido un sistema de gestión integrado para la calidad, ambiente, seguridad y salud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  <a:tr h="3174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2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Se documenta el sistema de gestión integrado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  <a:tr h="3174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3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Se mantiene actualizado el sistema de gestión integrado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  <a:tr h="966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Dispone de los documentos y permisos vigentes exigidos en la  normativa legal vigente: RUC, PERMISO DE FUNCIONAMIENTO, PERMISO DE BOMBEROS, LICENCIAS Y OTROS DE ACUERDO A SU CATEGORIA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  <a:tr h="208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Se conserva esta Norma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  <a:tr h="479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6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El establecimiento cuenta con los procedimientos e instrucciones de trabajo requeridos por esta norma.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  <a:tr h="3174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7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se cuenta con los programas requeridos por la presente norma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  <a:tr h="642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8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  <a:latin typeface="Comic Sans MS" panose="030F0702030302020204" pitchFamily="66" charset="0"/>
                        </a:rPr>
                        <a:t>se mantiene los registros que evidencien la realización de las actividades controladas y requeridas en esta norma y en los procedimientos</a:t>
                      </a:r>
                      <a:endParaRPr lang="es-EC" sz="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6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90" marR="28090" marT="0" marB="0" anchor="ctr"/>
                </a:tc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505053"/>
              </p:ext>
            </p:extLst>
          </p:nvPr>
        </p:nvGraphicFramePr>
        <p:xfrm>
          <a:off x="4498993" y="244703"/>
          <a:ext cx="4194248" cy="632351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22909"/>
                <a:gridCol w="243341"/>
                <a:gridCol w="2106410"/>
                <a:gridCol w="129988"/>
                <a:gridCol w="129988"/>
                <a:gridCol w="129988"/>
                <a:gridCol w="129988"/>
                <a:gridCol w="129988"/>
                <a:gridCol w="233376"/>
                <a:gridCol w="738272"/>
              </a:tblGrid>
              <a:tr h="665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 b="0" dirty="0">
                          <a:effectLst/>
                          <a:latin typeface="Comic Sans MS" panose="030F0702030302020204" pitchFamily="66" charset="0"/>
                        </a:rPr>
                        <a:t>9</a:t>
                      </a:r>
                      <a:endParaRPr lang="es-EC" sz="7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 b="0">
                          <a:effectLst/>
                          <a:latin typeface="Comic Sans MS" panose="030F0702030302020204" pitchFamily="66" charset="0"/>
                        </a:rPr>
                        <a:t>5.1</a:t>
                      </a:r>
                      <a:endParaRPr lang="es-EC" sz="700" b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 b="0" dirty="0">
                          <a:effectLst/>
                          <a:latin typeface="Comic Sans MS" panose="030F0702030302020204" pitchFamily="66" charset="0"/>
                        </a:rPr>
                        <a:t>La empresa cuenta con un manual de gestión integrada para la calidad, ambiente, seguridad y salud en el trabajo  o un documento equivalente</a:t>
                      </a:r>
                      <a:endParaRPr lang="es-EC" sz="700" b="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4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10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5.1 a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El  manual de gestión integrada, provee una descripción de los métodos de trabajo para la ejecución de los requisitos de esta norma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665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11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5.1 b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  <a:latin typeface="Comic Sans MS" panose="030F0702030302020204" pitchFamily="66" charset="0"/>
                        </a:rPr>
                        <a:t>La declaración de una política  para la  calidad, </a:t>
                      </a:r>
                      <a:r>
                        <a:rPr lang="es-EC" sz="700" dirty="0" err="1" smtClean="0">
                          <a:effectLst/>
                          <a:latin typeface="Comic Sans MS" panose="030F0702030302020204" pitchFamily="66" charset="0"/>
                        </a:rPr>
                        <a:t>ambinte</a:t>
                      </a:r>
                      <a:r>
                        <a:rPr lang="es-EC" sz="700" dirty="0">
                          <a:effectLst/>
                          <a:latin typeface="Comic Sans MS" panose="030F0702030302020204" pitchFamily="66" charset="0"/>
                        </a:rPr>
                        <a:t>, seguridad y salud en el trabajo integrada o independientes se registra en el manual de gestión integrada</a:t>
                      </a:r>
                      <a:endParaRPr lang="es-EC" sz="7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3328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12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5.1 c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El manual contiene una descripción de la estructura de la organización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4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13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5.1 d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El manual contiene las referencias a los procedimientos del sistema de gestión dispuestos por la organización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4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14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5.2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Se cuenta con un diagrama de los procesos para la dirección, prestación de servicios y el soporte a la gestión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4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15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5.3 a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La empresa demuestra la implementación, mantenimiento y mejora del sistema de gestión integrado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6656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16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5.3 c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Se ha comunicado a los integrantes de la organización sobre la importancia de satisfacer las necesidades del cliente y el cumplimiento de los aspectos legales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4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17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5.3 e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La dirección provee los recursos necesarios para la implementación del sistema de gestión integrado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4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18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5.3 f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Se cuentan con revisiones periódicas del sistema de gestión integrado por parte de la dirección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4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19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5.4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La empresa ha documentado la/las políticas de calidad, ambiente, seguridad y salud en el trabajo integradas o individuales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  <a:tr h="4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20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>
                          <a:effectLst/>
                          <a:latin typeface="Comic Sans MS" panose="030F0702030302020204" pitchFamily="66" charset="0"/>
                        </a:rPr>
                        <a:t>5.4</a:t>
                      </a:r>
                      <a:endParaRPr lang="es-EC" sz="7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700" dirty="0">
                          <a:effectLst/>
                          <a:latin typeface="Comic Sans MS" panose="030F0702030302020204" pitchFamily="66" charset="0"/>
                        </a:rPr>
                        <a:t>Se ha comunicado la/las políticas de calidad, ambiente, seguridad y salud en el trabajo y estas:</a:t>
                      </a:r>
                      <a:endParaRPr lang="es-EC" sz="7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5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s-EC" sz="5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281" marR="2128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9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638698"/>
              </p:ext>
            </p:extLst>
          </p:nvPr>
        </p:nvGraphicFramePr>
        <p:xfrm>
          <a:off x="212268" y="198039"/>
          <a:ext cx="3782216" cy="629901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6314"/>
                <a:gridCol w="530334"/>
                <a:gridCol w="1014192"/>
                <a:gridCol w="586798"/>
                <a:gridCol w="93769"/>
                <a:gridCol w="115536"/>
                <a:gridCol w="103808"/>
                <a:gridCol w="184596"/>
                <a:gridCol w="184596"/>
                <a:gridCol w="184596"/>
                <a:gridCol w="577677"/>
              </a:tblGrid>
              <a:tr h="317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210</a:t>
                      </a:r>
                      <a:endParaRPr lang="es-EC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10.3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El método para la gestión de acciones correctivas prevé el análisis de la causa</a:t>
                      </a:r>
                      <a:endParaRPr lang="es-EC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412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211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10.3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El método para la gestión de acciones correctivas  prevé la aplicación de acciones que eliminen las causas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412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212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10.3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El método para la gestión de acciones correctivas identifica los responsables del análisis e implementación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398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213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10.3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El método para la gestión de acciones correctivas prevé el registro de los resultados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398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214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El sistema de gestión integrado ha sido revisado al menos una vez en el último año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398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215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a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En dicha revisión se ha tomado en cuenta los resultados de las auditorías o verificaciones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412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216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b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En dicha revisión se ha tomado en cuenta los resultados de la medición de la satisfacción del cliente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412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217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c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revisión por la dirección ha tomado en cuenta los resultados del manejo de reclamos, quejas y sugerencias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412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218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d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revisión por la dirección ha tomado en cuenta el análisis y revisión de los objetivos del sistema integrado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 </a:t>
                      </a:r>
                      <a:endParaRPr lang="es-EC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398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219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e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revisión por la dirección toma en cuenta la evaluación de cumplimiento de los programas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317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220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f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dirección ha resisado en el último año el estado de las acciones correctivas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5307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221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g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En la revisión por la dirección, se evalúa el cumplimiento del programa de capacitación y adiestramiento del personal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398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222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h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La revisión por la dirección ha tratado los asuntos pendientes de revisiones anteriores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5307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223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10.4 i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Los cambios internos o externos que pudieran afectar al sistema de gestión integrado han sido revisados y aprobados por la dirección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283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SUBTOTAL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0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0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0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0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0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0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</a:tr>
              <a:tr h="2654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 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TOTAL</a:t>
                      </a:r>
                      <a:endParaRPr lang="es-EC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0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>
                          <a:effectLst/>
                        </a:rPr>
                        <a:t>Porcentaje</a:t>
                      </a:r>
                      <a:endParaRPr lang="es-EC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600" dirty="0">
                          <a:effectLst/>
                        </a:rPr>
                        <a:t>0%</a:t>
                      </a:r>
                      <a:endParaRPr lang="es-EC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00" marR="2340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319725"/>
              </p:ext>
            </p:extLst>
          </p:nvPr>
        </p:nvGraphicFramePr>
        <p:xfrm>
          <a:off x="4289871" y="602866"/>
          <a:ext cx="4413217" cy="110553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432973"/>
                <a:gridCol w="507983"/>
                <a:gridCol w="472261"/>
              </a:tblGrid>
              <a:tr h="24892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2. CONCLUSIONES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8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ACCION RECOMENDADA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8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0">
                          <a:effectLst/>
                        </a:rPr>
                        <a:t>Reconocimiento marca Q  (si es mayor al 80%) </a:t>
                      </a:r>
                      <a:endParaRPr lang="es-EC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12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effectLst/>
                        </a:rPr>
                        <a:t>Presentación de plan de acciones clave para revisión posterior</a:t>
                      </a:r>
                      <a:endParaRPr lang="es-EC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305068"/>
              </p:ext>
            </p:extLst>
          </p:nvPr>
        </p:nvGraphicFramePr>
        <p:xfrm>
          <a:off x="4289871" y="2138632"/>
          <a:ext cx="4413068" cy="70535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65327"/>
                <a:gridCol w="1765492"/>
                <a:gridCol w="115963"/>
                <a:gridCol w="300718"/>
                <a:gridCol w="138566"/>
                <a:gridCol w="137092"/>
                <a:gridCol w="137092"/>
                <a:gridCol w="138075"/>
                <a:gridCol w="138075"/>
                <a:gridCol w="245194"/>
                <a:gridCol w="761624"/>
                <a:gridCol w="69850"/>
              </a:tblGrid>
              <a:tr h="251642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Nombre del Representante Legal: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Firma: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892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Nombre del Técnico Verificador: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Firma: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9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</TotalTime>
  <Words>1397</Words>
  <Application>Microsoft Office PowerPoint</Application>
  <PresentationFormat>Presentación en pantalla (4:3)</PresentationFormat>
  <Paragraphs>711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7" baseType="lpstr">
      <vt:lpstr>Adobe Song Std L</vt:lpstr>
      <vt:lpstr>Adobe Garamond Pro</vt:lpstr>
      <vt:lpstr>Adobe Hebrew</vt:lpstr>
      <vt:lpstr>Adobe Thai</vt:lpstr>
      <vt:lpstr>Arial</vt:lpstr>
      <vt:lpstr>Caflisch Script Pro Light</vt:lpstr>
      <vt:lpstr>Calibri</vt:lpstr>
      <vt:lpstr>Calibri Light</vt:lpstr>
      <vt:lpstr>Comic Sans MS</vt:lpstr>
      <vt:lpstr>Kunstler Script</vt:lpstr>
      <vt:lpstr>Times New Roman</vt:lpstr>
      <vt:lpstr>Tema de Office</vt:lpstr>
      <vt:lpstr>AUTORAS: HURTADO  KATHERINE              SIMBAÑA VANESSA   DIRECTOR: HUARACA LUIS </vt:lpstr>
      <vt:lpstr>Presentación de PowerPoint</vt:lpstr>
      <vt:lpstr>Presentación de PowerPoint</vt:lpstr>
      <vt:lpstr>Presentación de PowerPoint</vt:lpstr>
      <vt:lpstr>Presentación de PowerPoint</vt:lpstr>
      <vt:lpstr>FODA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Hurtado  Katherine  Simbaña Vanessa</dc:title>
  <dc:creator>Usuario</dc:creator>
  <cp:lastModifiedBy>Usuario</cp:lastModifiedBy>
  <cp:revision>35</cp:revision>
  <dcterms:created xsi:type="dcterms:W3CDTF">2016-07-14T17:06:13Z</dcterms:created>
  <dcterms:modified xsi:type="dcterms:W3CDTF">2016-07-25T17:22:36Z</dcterms:modified>
</cp:coreProperties>
</file>