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ppt/notesSlides/notesSlide227.xml" ContentType="application/vnd.openxmlformats-officedocument.presentationml.notesSlide+xml"/>
  <Override PartName="/ppt/notesSlides/notesSlide228.xml" ContentType="application/vnd.openxmlformats-officedocument.presentationml.notesSlide+xml"/>
  <Override PartName="/ppt/notesSlides/notesSlide229.xml" ContentType="application/vnd.openxmlformats-officedocument.presentationml.notesSlide+xml"/>
  <Override PartName="/ppt/notesSlides/notesSlide230.xml" ContentType="application/vnd.openxmlformats-officedocument.presentationml.notesSlide+xml"/>
  <Override PartName="/ppt/notesSlides/notesSlide231.xml" ContentType="application/vnd.openxmlformats-officedocument.presentationml.notesSlide+xml"/>
  <Override PartName="/ppt/notesSlides/notesSlide232.xml" ContentType="application/vnd.openxmlformats-officedocument.presentationml.notesSlide+xml"/>
  <Override PartName="/ppt/notesSlides/notesSlide233.xml" ContentType="application/vnd.openxmlformats-officedocument.presentationml.notesSlide+xml"/>
  <Override PartName="/ppt/notesSlides/notesSlide234.xml" ContentType="application/vnd.openxmlformats-officedocument.presentationml.notesSlide+xml"/>
  <Override PartName="/ppt/notesSlides/notesSlide235.xml" ContentType="application/vnd.openxmlformats-officedocument.presentationml.notesSlide+xml"/>
  <Override PartName="/ppt/notesSlides/notesSlide236.xml" ContentType="application/vnd.openxmlformats-officedocument.presentationml.notesSlide+xml"/>
  <Override PartName="/ppt/notesSlides/notesSlide237.xml" ContentType="application/vnd.openxmlformats-officedocument.presentationml.notesSlide+xml"/>
  <Override PartName="/ppt/notesSlides/notesSlide238.xml" ContentType="application/vnd.openxmlformats-officedocument.presentationml.notesSlide+xml"/>
  <Override PartName="/ppt/notesSlides/notesSlide239.xml" ContentType="application/vnd.openxmlformats-officedocument.presentationml.notesSlide+xml"/>
  <Override PartName="/ppt/notesSlides/notesSlide240.xml" ContentType="application/vnd.openxmlformats-officedocument.presentationml.notesSlide+xml"/>
  <Override PartName="/ppt/notesSlides/notesSlide241.xml" ContentType="application/vnd.openxmlformats-officedocument.presentationml.notesSlide+xml"/>
  <Override PartName="/ppt/notesSlides/notesSlide242.xml" ContentType="application/vnd.openxmlformats-officedocument.presentationml.notesSlide+xml"/>
  <Override PartName="/ppt/notesSlides/notesSlide243.xml" ContentType="application/vnd.openxmlformats-officedocument.presentationml.notesSlide+xml"/>
  <Override PartName="/ppt/notesSlides/notesSlide244.xml" ContentType="application/vnd.openxmlformats-officedocument.presentationml.notesSlide+xml"/>
  <Override PartName="/ppt/notesSlides/notesSlide245.xml" ContentType="application/vnd.openxmlformats-officedocument.presentationml.notesSlide+xml"/>
  <Override PartName="/ppt/notesSlides/notesSlide246.xml" ContentType="application/vnd.openxmlformats-officedocument.presentationml.notesSlide+xml"/>
  <Override PartName="/ppt/notesSlides/notesSlide247.xml" ContentType="application/vnd.openxmlformats-officedocument.presentationml.notesSlide+xml"/>
  <Override PartName="/ppt/notesSlides/notesSlide248.xml" ContentType="application/vnd.openxmlformats-officedocument.presentationml.notesSlide+xml"/>
  <Override PartName="/ppt/notesSlides/notesSlide249.xml" ContentType="application/vnd.openxmlformats-officedocument.presentationml.notesSlide+xml"/>
  <Override PartName="/ppt/notesSlides/notesSlide250.xml" ContentType="application/vnd.openxmlformats-officedocument.presentationml.notesSlide+xml"/>
  <Override PartName="/ppt/notesSlides/notesSlide251.xml" ContentType="application/vnd.openxmlformats-officedocument.presentationml.notesSlide+xml"/>
  <Override PartName="/ppt/notesSlides/notesSlide252.xml" ContentType="application/vnd.openxmlformats-officedocument.presentationml.notesSlide+xml"/>
  <Override PartName="/ppt/notesSlides/notesSlide253.xml" ContentType="application/vnd.openxmlformats-officedocument.presentationml.notesSlide+xml"/>
  <Override PartName="/ppt/notesSlides/notesSlide254.xml" ContentType="application/vnd.openxmlformats-officedocument.presentationml.notesSlide+xml"/>
  <Override PartName="/ppt/notesSlides/notesSlide255.xml" ContentType="application/vnd.openxmlformats-officedocument.presentationml.notesSlide+xml"/>
  <Override PartName="/ppt/notesSlides/notesSlide256.xml" ContentType="application/vnd.openxmlformats-officedocument.presentationml.notesSlide+xml"/>
  <Override PartName="/ppt/notesSlides/notesSlide257.xml" ContentType="application/vnd.openxmlformats-officedocument.presentationml.notesSlide+xml"/>
  <Override PartName="/ppt/notesSlides/notesSlide258.xml" ContentType="application/vnd.openxmlformats-officedocument.presentationml.notesSlide+xml"/>
  <Override PartName="/ppt/notesSlides/notesSlide259.xml" ContentType="application/vnd.openxmlformats-officedocument.presentationml.notesSlide+xml"/>
  <Override PartName="/ppt/notesSlides/notesSlide260.xml" ContentType="application/vnd.openxmlformats-officedocument.presentationml.notesSlide+xml"/>
  <Override PartName="/ppt/notesSlides/notesSlide261.xml" ContentType="application/vnd.openxmlformats-officedocument.presentationml.notesSlide+xml"/>
  <Override PartName="/ppt/notesSlides/notesSlide262.xml" ContentType="application/vnd.openxmlformats-officedocument.presentationml.notesSlide+xml"/>
  <Override PartName="/ppt/notesSlides/notesSlide263.xml" ContentType="application/vnd.openxmlformats-officedocument.presentationml.notesSlide+xml"/>
  <Override PartName="/ppt/notesSlides/notesSlide264.xml" ContentType="application/vnd.openxmlformats-officedocument.presentationml.notesSlide+xml"/>
  <Override PartName="/ppt/notesSlides/notesSlide265.xml" ContentType="application/vnd.openxmlformats-officedocument.presentationml.notesSlide+xml"/>
  <Override PartName="/ppt/notesSlides/notesSlide266.xml" ContentType="application/vnd.openxmlformats-officedocument.presentationml.notesSlide+xml"/>
  <Override PartName="/ppt/notesSlides/notesSlide267.xml" ContentType="application/vnd.openxmlformats-officedocument.presentationml.notesSlide+xml"/>
  <Override PartName="/ppt/notesSlides/notesSlide268.xml" ContentType="application/vnd.openxmlformats-officedocument.presentationml.notesSlide+xml"/>
  <Override PartName="/ppt/notesSlides/notesSlide269.xml" ContentType="application/vnd.openxmlformats-officedocument.presentationml.notesSlide+xml"/>
  <Override PartName="/ppt/notesSlides/notesSlide270.xml" ContentType="application/vnd.openxmlformats-officedocument.presentationml.notesSlide+xml"/>
  <Override PartName="/ppt/notesSlides/notesSlide271.xml" ContentType="application/vnd.openxmlformats-officedocument.presentationml.notesSlide+xml"/>
  <Override PartName="/ppt/notesSlides/notesSlide272.xml" ContentType="application/vnd.openxmlformats-officedocument.presentationml.notesSlide+xml"/>
  <Override PartName="/ppt/notesSlides/notesSlide273.xml" ContentType="application/vnd.openxmlformats-officedocument.presentationml.notesSlide+xml"/>
  <Override PartName="/ppt/notesSlides/notesSlide274.xml" ContentType="application/vnd.openxmlformats-officedocument.presentationml.notesSlide+xml"/>
  <Override PartName="/ppt/notesSlides/notesSlide275.xml" ContentType="application/vnd.openxmlformats-officedocument.presentationml.notesSlide+xml"/>
  <Override PartName="/ppt/notesSlides/notesSlide276.xml" ContentType="application/vnd.openxmlformats-officedocument.presentationml.notesSlide+xml"/>
  <Override PartName="/ppt/notesSlides/notesSlide277.xml" ContentType="application/vnd.openxmlformats-officedocument.presentationml.notesSlide+xml"/>
  <Override PartName="/ppt/notesSlides/notesSlide278.xml" ContentType="application/vnd.openxmlformats-officedocument.presentationml.notesSlide+xml"/>
  <Override PartName="/ppt/notesSlides/notesSlide279.xml" ContentType="application/vnd.openxmlformats-officedocument.presentationml.notesSlide+xml"/>
  <Override PartName="/ppt/notesSlides/notesSlide280.xml" ContentType="application/vnd.openxmlformats-officedocument.presentationml.notesSlide+xml"/>
  <Override PartName="/ppt/notesSlides/notesSlide281.xml" ContentType="application/vnd.openxmlformats-officedocument.presentationml.notesSlide+xml"/>
  <Override PartName="/ppt/notesSlides/notesSlide282.xml" ContentType="application/vnd.openxmlformats-officedocument.presentationml.notesSlide+xml"/>
  <Override PartName="/ppt/notesSlides/notesSlide283.xml" ContentType="application/vnd.openxmlformats-officedocument.presentationml.notesSlide+xml"/>
  <Override PartName="/ppt/notesSlides/notesSlide284.xml" ContentType="application/vnd.openxmlformats-officedocument.presentationml.notesSlide+xml"/>
  <Override PartName="/ppt/notesSlides/notesSlide285.xml" ContentType="application/vnd.openxmlformats-officedocument.presentationml.notesSlide+xml"/>
  <Override PartName="/ppt/notesSlides/notesSlide286.xml" ContentType="application/vnd.openxmlformats-officedocument.presentationml.notesSlide+xml"/>
  <Override PartName="/ppt/notesSlides/notesSlide287.xml" ContentType="application/vnd.openxmlformats-officedocument.presentationml.notesSlide+xml"/>
  <Override PartName="/ppt/notesSlides/notesSlide288.xml" ContentType="application/vnd.openxmlformats-officedocument.presentationml.notesSlide+xml"/>
  <Override PartName="/ppt/notesSlides/notesSlide289.xml" ContentType="application/vnd.openxmlformats-officedocument.presentationml.notesSlide+xml"/>
  <Override PartName="/ppt/notesSlides/notesSlide290.xml" ContentType="application/vnd.openxmlformats-officedocument.presentationml.notesSlide+xml"/>
  <Override PartName="/ppt/notesSlides/notesSlide291.xml" ContentType="application/vnd.openxmlformats-officedocument.presentationml.notesSlide+xml"/>
  <Override PartName="/ppt/notesSlides/notesSlide292.xml" ContentType="application/vnd.openxmlformats-officedocument.presentationml.notesSlide+xml"/>
  <Override PartName="/ppt/notesSlides/notesSlide293.xml" ContentType="application/vnd.openxmlformats-officedocument.presentationml.notesSlide+xml"/>
  <Override PartName="/ppt/notesSlides/notesSlide294.xml" ContentType="application/vnd.openxmlformats-officedocument.presentationml.notesSlide+xml"/>
  <Override PartName="/ppt/notesSlides/notesSlide295.xml" ContentType="application/vnd.openxmlformats-officedocument.presentationml.notesSlide+xml"/>
  <Override PartName="/ppt/notesSlides/notesSlide296.xml" ContentType="application/vnd.openxmlformats-officedocument.presentationml.notesSlide+xml"/>
  <Override PartName="/ppt/notesSlides/notesSlide297.xml" ContentType="application/vnd.openxmlformats-officedocument.presentationml.notesSlide+xml"/>
  <Override PartName="/ppt/notesSlides/notesSlide298.xml" ContentType="application/vnd.openxmlformats-officedocument.presentationml.notesSlide+xml"/>
  <Override PartName="/ppt/notesSlides/notesSlide299.xml" ContentType="application/vnd.openxmlformats-officedocument.presentationml.notesSlide+xml"/>
  <Override PartName="/ppt/notesSlides/notesSlide300.xml" ContentType="application/vnd.openxmlformats-officedocument.presentationml.notesSlide+xml"/>
  <Override PartName="/ppt/notesSlides/notesSlide301.xml" ContentType="application/vnd.openxmlformats-officedocument.presentationml.notesSlide+xml"/>
  <Override PartName="/ppt/notesSlides/notesSlide302.xml" ContentType="application/vnd.openxmlformats-officedocument.presentationml.notesSlide+xml"/>
  <Override PartName="/ppt/notesSlides/notesSlide303.xml" ContentType="application/vnd.openxmlformats-officedocument.presentationml.notesSlide+xml"/>
  <Override PartName="/ppt/notesSlides/notesSlide304.xml" ContentType="application/vnd.openxmlformats-officedocument.presentationml.notesSlide+xml"/>
  <Override PartName="/ppt/notesSlides/notesSlide305.xml" ContentType="application/vnd.openxmlformats-officedocument.presentationml.notesSlide+xml"/>
  <Override PartName="/ppt/notesSlides/notesSlide306.xml" ContentType="application/vnd.openxmlformats-officedocument.presentationml.notesSlide+xml"/>
  <Override PartName="/ppt/notesSlides/notesSlide307.xml" ContentType="application/vnd.openxmlformats-officedocument.presentationml.notesSlide+xml"/>
  <Override PartName="/ppt/notesSlides/notesSlide308.xml" ContentType="application/vnd.openxmlformats-officedocument.presentationml.notesSlide+xml"/>
  <Override PartName="/ppt/notesSlides/notesSlide309.xml" ContentType="application/vnd.openxmlformats-officedocument.presentationml.notesSlide+xml"/>
  <Override PartName="/ppt/notesSlides/notesSlide310.xml" ContentType="application/vnd.openxmlformats-officedocument.presentationml.notesSlide+xml"/>
  <Override PartName="/ppt/notesSlides/notesSlide311.xml" ContentType="application/vnd.openxmlformats-officedocument.presentationml.notesSlide+xml"/>
  <Override PartName="/ppt/notesSlides/notesSlide312.xml" ContentType="application/vnd.openxmlformats-officedocument.presentationml.notesSlide+xml"/>
  <Override PartName="/ppt/notesSlides/notesSlide313.xml" ContentType="application/vnd.openxmlformats-officedocument.presentationml.notesSlide+xml"/>
  <Override PartName="/ppt/notesSlides/notesSlide314.xml" ContentType="application/vnd.openxmlformats-officedocument.presentationml.notesSlide+xml"/>
  <Override PartName="/ppt/notesSlides/notesSlide315.xml" ContentType="application/vnd.openxmlformats-officedocument.presentationml.notesSlide+xml"/>
  <Override PartName="/ppt/notesSlides/notesSlide316.xml" ContentType="application/vnd.openxmlformats-officedocument.presentationml.notesSlide+xml"/>
  <Override PartName="/ppt/notesSlides/notesSlide317.xml" ContentType="application/vnd.openxmlformats-officedocument.presentationml.notesSlide+xml"/>
  <Override PartName="/ppt/notesSlides/notesSlide318.xml" ContentType="application/vnd.openxmlformats-officedocument.presentationml.notesSlide+xml"/>
  <Override PartName="/ppt/notesSlides/notesSlide319.xml" ContentType="application/vnd.openxmlformats-officedocument.presentationml.notesSlide+xml"/>
  <Override PartName="/ppt/notesSlides/notesSlide320.xml" ContentType="application/vnd.openxmlformats-officedocument.presentationml.notesSlide+xml"/>
  <Override PartName="/ppt/notesSlides/notesSlide321.xml" ContentType="application/vnd.openxmlformats-officedocument.presentationml.notesSlide+xml"/>
  <Override PartName="/ppt/notesSlides/notesSlide322.xml" ContentType="application/vnd.openxmlformats-officedocument.presentationml.notesSlide+xml"/>
  <Override PartName="/ppt/notesSlides/notesSlide323.xml" ContentType="application/vnd.openxmlformats-officedocument.presentationml.notesSlide+xml"/>
  <Override PartName="/ppt/notesSlides/notesSlide324.xml" ContentType="application/vnd.openxmlformats-officedocument.presentationml.notesSlide+xml"/>
  <Override PartName="/ppt/notesSlides/notesSlide325.xml" ContentType="application/vnd.openxmlformats-officedocument.presentationml.notesSlide+xml"/>
  <Override PartName="/ppt/notesSlides/notesSlide326.xml" ContentType="application/vnd.openxmlformats-officedocument.presentationml.notesSlide+xml"/>
  <Override PartName="/ppt/notesSlides/notesSlide327.xml" ContentType="application/vnd.openxmlformats-officedocument.presentationml.notesSlide+xml"/>
  <Override PartName="/ppt/notesSlides/notesSlide328.xml" ContentType="application/vnd.openxmlformats-officedocument.presentationml.notesSlide+xml"/>
  <Override PartName="/ppt/notesSlides/notesSlide329.xml" ContentType="application/vnd.openxmlformats-officedocument.presentationml.notesSlide+xml"/>
  <Override PartName="/ppt/notesSlides/notesSlide330.xml" ContentType="application/vnd.openxmlformats-officedocument.presentationml.notesSlide+xml"/>
  <Override PartName="/ppt/notesSlides/notesSlide3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343"/>
  </p:notesMasterIdLst>
  <p:sldIdLst>
    <p:sldId id="256" r:id="rId2"/>
    <p:sldId id="629" r:id="rId3"/>
    <p:sldId id="630" r:id="rId4"/>
    <p:sldId id="631" r:id="rId5"/>
    <p:sldId id="632" r:id="rId6"/>
    <p:sldId id="633" r:id="rId7"/>
    <p:sldId id="634" r:id="rId8"/>
    <p:sldId id="635" r:id="rId9"/>
    <p:sldId id="636" r:id="rId10"/>
    <p:sldId id="637" r:id="rId11"/>
    <p:sldId id="642" r:id="rId12"/>
    <p:sldId id="827" r:id="rId13"/>
    <p:sldId id="828" r:id="rId14"/>
    <p:sldId id="829" r:id="rId15"/>
    <p:sldId id="830" r:id="rId16"/>
    <p:sldId id="831" r:id="rId17"/>
    <p:sldId id="832" r:id="rId18"/>
    <p:sldId id="643" r:id="rId19"/>
    <p:sldId id="644" r:id="rId20"/>
    <p:sldId id="645" r:id="rId21"/>
    <p:sldId id="646" r:id="rId22"/>
    <p:sldId id="647" r:id="rId23"/>
    <p:sldId id="648" r:id="rId24"/>
    <p:sldId id="649" r:id="rId25"/>
    <p:sldId id="650" r:id="rId26"/>
    <p:sldId id="651" r:id="rId27"/>
    <p:sldId id="652" r:id="rId28"/>
    <p:sldId id="653" r:id="rId29"/>
    <p:sldId id="654" r:id="rId30"/>
    <p:sldId id="894" r:id="rId31"/>
    <p:sldId id="896" r:id="rId32"/>
    <p:sldId id="895" r:id="rId33"/>
    <p:sldId id="836" r:id="rId34"/>
    <p:sldId id="837" r:id="rId35"/>
    <p:sldId id="838" r:id="rId36"/>
    <p:sldId id="839" r:id="rId37"/>
    <p:sldId id="840" r:id="rId38"/>
    <p:sldId id="845" r:id="rId39"/>
    <p:sldId id="844" r:id="rId40"/>
    <p:sldId id="841" r:id="rId41"/>
    <p:sldId id="842" r:id="rId42"/>
    <p:sldId id="661" r:id="rId43"/>
    <p:sldId id="660" r:id="rId44"/>
    <p:sldId id="846" r:id="rId45"/>
    <p:sldId id="663" r:id="rId46"/>
    <p:sldId id="662" r:id="rId47"/>
    <p:sldId id="843" r:id="rId48"/>
    <p:sldId id="664" r:id="rId49"/>
    <p:sldId id="897" r:id="rId50"/>
    <p:sldId id="665" r:id="rId51"/>
    <p:sldId id="666" r:id="rId52"/>
    <p:sldId id="667" r:id="rId53"/>
    <p:sldId id="668" r:id="rId54"/>
    <p:sldId id="847" r:id="rId55"/>
    <p:sldId id="848" r:id="rId56"/>
    <p:sldId id="669" r:id="rId57"/>
    <p:sldId id="670" r:id="rId58"/>
    <p:sldId id="673" r:id="rId59"/>
    <p:sldId id="674" r:id="rId60"/>
    <p:sldId id="675" r:id="rId61"/>
    <p:sldId id="676" r:id="rId62"/>
    <p:sldId id="677" r:id="rId63"/>
    <p:sldId id="678" r:id="rId64"/>
    <p:sldId id="679" r:id="rId65"/>
    <p:sldId id="680" r:id="rId66"/>
    <p:sldId id="681" r:id="rId67"/>
    <p:sldId id="682" r:id="rId68"/>
    <p:sldId id="683" r:id="rId69"/>
    <p:sldId id="684" r:id="rId70"/>
    <p:sldId id="685" r:id="rId71"/>
    <p:sldId id="686" r:id="rId72"/>
    <p:sldId id="687" r:id="rId73"/>
    <p:sldId id="688" r:id="rId74"/>
    <p:sldId id="689" r:id="rId75"/>
    <p:sldId id="690" r:id="rId76"/>
    <p:sldId id="691" r:id="rId77"/>
    <p:sldId id="692" r:id="rId78"/>
    <p:sldId id="693" r:id="rId79"/>
    <p:sldId id="694" r:id="rId80"/>
    <p:sldId id="695" r:id="rId81"/>
    <p:sldId id="697" r:id="rId82"/>
    <p:sldId id="698" r:id="rId83"/>
    <p:sldId id="699" r:id="rId84"/>
    <p:sldId id="700" r:id="rId85"/>
    <p:sldId id="701" r:id="rId86"/>
    <p:sldId id="702" r:id="rId87"/>
    <p:sldId id="703" r:id="rId88"/>
    <p:sldId id="704" r:id="rId89"/>
    <p:sldId id="705" r:id="rId90"/>
    <p:sldId id="706" r:id="rId91"/>
    <p:sldId id="707" r:id="rId92"/>
    <p:sldId id="708" r:id="rId93"/>
    <p:sldId id="709" r:id="rId94"/>
    <p:sldId id="710" r:id="rId95"/>
    <p:sldId id="711" r:id="rId96"/>
    <p:sldId id="712" r:id="rId97"/>
    <p:sldId id="713" r:id="rId98"/>
    <p:sldId id="714" r:id="rId99"/>
    <p:sldId id="715" r:id="rId100"/>
    <p:sldId id="716" r:id="rId101"/>
    <p:sldId id="717" r:id="rId102"/>
    <p:sldId id="718" r:id="rId103"/>
    <p:sldId id="719" r:id="rId104"/>
    <p:sldId id="720" r:id="rId105"/>
    <p:sldId id="721" r:id="rId106"/>
    <p:sldId id="722" r:id="rId107"/>
    <p:sldId id="725" r:id="rId108"/>
    <p:sldId id="726" r:id="rId109"/>
    <p:sldId id="727" r:id="rId110"/>
    <p:sldId id="728" r:id="rId111"/>
    <p:sldId id="729" r:id="rId112"/>
    <p:sldId id="730" r:id="rId113"/>
    <p:sldId id="731" r:id="rId114"/>
    <p:sldId id="732" r:id="rId115"/>
    <p:sldId id="733" r:id="rId116"/>
    <p:sldId id="734" r:id="rId117"/>
    <p:sldId id="484" r:id="rId118"/>
    <p:sldId id="485" r:id="rId119"/>
    <p:sldId id="488" r:id="rId120"/>
    <p:sldId id="489" r:id="rId121"/>
    <p:sldId id="490" r:id="rId122"/>
    <p:sldId id="601" r:id="rId123"/>
    <p:sldId id="602" r:id="rId124"/>
    <p:sldId id="603" r:id="rId125"/>
    <p:sldId id="491" r:id="rId126"/>
    <p:sldId id="849" r:id="rId127"/>
    <p:sldId id="492" r:id="rId128"/>
    <p:sldId id="851" r:id="rId129"/>
    <p:sldId id="852" r:id="rId130"/>
    <p:sldId id="493" r:id="rId131"/>
    <p:sldId id="854" r:id="rId132"/>
    <p:sldId id="853" r:id="rId133"/>
    <p:sldId id="494" r:id="rId134"/>
    <p:sldId id="495" r:id="rId135"/>
    <p:sldId id="857" r:id="rId136"/>
    <p:sldId id="858" r:id="rId137"/>
    <p:sldId id="496" r:id="rId138"/>
    <p:sldId id="497" r:id="rId139"/>
    <p:sldId id="498" r:id="rId140"/>
    <p:sldId id="499" r:id="rId141"/>
    <p:sldId id="500" r:id="rId142"/>
    <p:sldId id="501" r:id="rId143"/>
    <p:sldId id="502" r:id="rId144"/>
    <p:sldId id="503" r:id="rId145"/>
    <p:sldId id="504" r:id="rId146"/>
    <p:sldId id="505" r:id="rId147"/>
    <p:sldId id="506" r:id="rId148"/>
    <p:sldId id="507" r:id="rId149"/>
    <p:sldId id="508" r:id="rId150"/>
    <p:sldId id="509" r:id="rId151"/>
    <p:sldId id="510" r:id="rId152"/>
    <p:sldId id="860" r:id="rId153"/>
    <p:sldId id="861" r:id="rId154"/>
    <p:sldId id="859" r:id="rId155"/>
    <p:sldId id="511" r:id="rId156"/>
    <p:sldId id="512" r:id="rId157"/>
    <p:sldId id="513" r:id="rId158"/>
    <p:sldId id="514" r:id="rId159"/>
    <p:sldId id="515" r:id="rId160"/>
    <p:sldId id="516" r:id="rId161"/>
    <p:sldId id="517" r:id="rId162"/>
    <p:sldId id="518" r:id="rId163"/>
    <p:sldId id="519" r:id="rId164"/>
    <p:sldId id="520" r:id="rId165"/>
    <p:sldId id="521" r:id="rId166"/>
    <p:sldId id="522" r:id="rId167"/>
    <p:sldId id="523" r:id="rId168"/>
    <p:sldId id="524" r:id="rId169"/>
    <p:sldId id="525" r:id="rId170"/>
    <p:sldId id="863" r:id="rId171"/>
    <p:sldId id="526" r:id="rId172"/>
    <p:sldId id="862" r:id="rId173"/>
    <p:sldId id="527" r:id="rId174"/>
    <p:sldId id="528" r:id="rId175"/>
    <p:sldId id="625" r:id="rId176"/>
    <p:sldId id="529" r:id="rId177"/>
    <p:sldId id="530" r:id="rId178"/>
    <p:sldId id="627" r:id="rId179"/>
    <p:sldId id="531" r:id="rId180"/>
    <p:sldId id="532" r:id="rId181"/>
    <p:sldId id="617" r:id="rId182"/>
    <p:sldId id="533" r:id="rId183"/>
    <p:sldId id="534" r:id="rId184"/>
    <p:sldId id="619" r:id="rId185"/>
    <p:sldId id="535" r:id="rId186"/>
    <p:sldId id="536" r:id="rId187"/>
    <p:sldId id="621" r:id="rId188"/>
    <p:sldId id="537" r:id="rId189"/>
    <p:sldId id="538" r:id="rId190"/>
    <p:sldId id="623" r:id="rId191"/>
    <p:sldId id="539" r:id="rId192"/>
    <p:sldId id="605" r:id="rId193"/>
    <p:sldId id="540" r:id="rId194"/>
    <p:sldId id="604" r:id="rId195"/>
    <p:sldId id="864" r:id="rId196"/>
    <p:sldId id="865" r:id="rId197"/>
    <p:sldId id="866" r:id="rId198"/>
    <p:sldId id="867" r:id="rId199"/>
    <p:sldId id="607" r:id="rId200"/>
    <p:sldId id="606" r:id="rId201"/>
    <p:sldId id="608" r:id="rId202"/>
    <p:sldId id="868" r:id="rId203"/>
    <p:sldId id="869" r:id="rId204"/>
    <p:sldId id="541" r:id="rId205"/>
    <p:sldId id="542" r:id="rId206"/>
    <p:sldId id="543" r:id="rId207"/>
    <p:sldId id="544" r:id="rId208"/>
    <p:sldId id="545" r:id="rId209"/>
    <p:sldId id="735" r:id="rId210"/>
    <p:sldId id="736" r:id="rId211"/>
    <p:sldId id="737" r:id="rId212"/>
    <p:sldId id="738" r:id="rId213"/>
    <p:sldId id="739" r:id="rId214"/>
    <p:sldId id="740" r:id="rId215"/>
    <p:sldId id="741" r:id="rId216"/>
    <p:sldId id="742" r:id="rId217"/>
    <p:sldId id="743" r:id="rId218"/>
    <p:sldId id="744" r:id="rId219"/>
    <p:sldId id="745" r:id="rId220"/>
    <p:sldId id="746" r:id="rId221"/>
    <p:sldId id="747" r:id="rId222"/>
    <p:sldId id="748" r:id="rId223"/>
    <p:sldId id="749" r:id="rId224"/>
    <p:sldId id="750" r:id="rId225"/>
    <p:sldId id="751" r:id="rId226"/>
    <p:sldId id="752" r:id="rId227"/>
    <p:sldId id="753" r:id="rId228"/>
    <p:sldId id="754" r:id="rId229"/>
    <p:sldId id="755" r:id="rId230"/>
    <p:sldId id="756" r:id="rId231"/>
    <p:sldId id="757" r:id="rId232"/>
    <p:sldId id="758" r:id="rId233"/>
    <p:sldId id="759" r:id="rId234"/>
    <p:sldId id="760" r:id="rId235"/>
    <p:sldId id="761" r:id="rId236"/>
    <p:sldId id="762" r:id="rId237"/>
    <p:sldId id="764" r:id="rId238"/>
    <p:sldId id="766" r:id="rId239"/>
    <p:sldId id="767" r:id="rId240"/>
    <p:sldId id="768" r:id="rId241"/>
    <p:sldId id="769" r:id="rId242"/>
    <p:sldId id="770" r:id="rId243"/>
    <p:sldId id="772" r:id="rId244"/>
    <p:sldId id="773" r:id="rId245"/>
    <p:sldId id="774" r:id="rId246"/>
    <p:sldId id="775" r:id="rId247"/>
    <p:sldId id="776" r:id="rId248"/>
    <p:sldId id="777" r:id="rId249"/>
    <p:sldId id="778" r:id="rId250"/>
    <p:sldId id="779" r:id="rId251"/>
    <p:sldId id="780" r:id="rId252"/>
    <p:sldId id="781" r:id="rId253"/>
    <p:sldId id="782" r:id="rId254"/>
    <p:sldId id="783" r:id="rId255"/>
    <p:sldId id="784" r:id="rId256"/>
    <p:sldId id="785" r:id="rId257"/>
    <p:sldId id="786" r:id="rId258"/>
    <p:sldId id="787" r:id="rId259"/>
    <p:sldId id="788" r:id="rId260"/>
    <p:sldId id="789" r:id="rId261"/>
    <p:sldId id="790" r:id="rId262"/>
    <p:sldId id="791" r:id="rId263"/>
    <p:sldId id="792" r:id="rId264"/>
    <p:sldId id="793" r:id="rId265"/>
    <p:sldId id="794" r:id="rId266"/>
    <p:sldId id="795" r:id="rId267"/>
    <p:sldId id="796" r:id="rId268"/>
    <p:sldId id="797" r:id="rId269"/>
    <p:sldId id="798" r:id="rId270"/>
    <p:sldId id="799" r:id="rId271"/>
    <p:sldId id="800" r:id="rId272"/>
    <p:sldId id="801" r:id="rId273"/>
    <p:sldId id="802" r:id="rId274"/>
    <p:sldId id="803" r:id="rId275"/>
    <p:sldId id="563" r:id="rId276"/>
    <p:sldId id="564" r:id="rId277"/>
    <p:sldId id="565" r:id="rId278"/>
    <p:sldId id="566" r:id="rId279"/>
    <p:sldId id="567" r:id="rId280"/>
    <p:sldId id="568" r:id="rId281"/>
    <p:sldId id="569" r:id="rId282"/>
    <p:sldId id="570" r:id="rId283"/>
    <p:sldId id="571" r:id="rId284"/>
    <p:sldId id="572" r:id="rId285"/>
    <p:sldId id="573" r:id="rId286"/>
    <p:sldId id="574" r:id="rId287"/>
    <p:sldId id="575" r:id="rId288"/>
    <p:sldId id="576" r:id="rId289"/>
    <p:sldId id="577" r:id="rId290"/>
    <p:sldId id="578" r:id="rId291"/>
    <p:sldId id="579" r:id="rId292"/>
    <p:sldId id="580" r:id="rId293"/>
    <p:sldId id="581" r:id="rId294"/>
    <p:sldId id="582" r:id="rId295"/>
    <p:sldId id="583" r:id="rId296"/>
    <p:sldId id="584" r:id="rId297"/>
    <p:sldId id="613" r:id="rId298"/>
    <p:sldId id="614" r:id="rId299"/>
    <p:sldId id="615" r:id="rId300"/>
    <p:sldId id="806" r:id="rId301"/>
    <p:sldId id="807" r:id="rId302"/>
    <p:sldId id="808" r:id="rId303"/>
    <p:sldId id="809" r:id="rId304"/>
    <p:sldId id="810" r:id="rId305"/>
    <p:sldId id="811" r:id="rId306"/>
    <p:sldId id="812" r:id="rId307"/>
    <p:sldId id="813" r:id="rId308"/>
    <p:sldId id="814" r:id="rId309"/>
    <p:sldId id="815" r:id="rId310"/>
    <p:sldId id="816" r:id="rId311"/>
    <p:sldId id="873" r:id="rId312"/>
    <p:sldId id="872" r:id="rId313"/>
    <p:sldId id="874" r:id="rId314"/>
    <p:sldId id="875" r:id="rId315"/>
    <p:sldId id="876" r:id="rId316"/>
    <p:sldId id="877" r:id="rId317"/>
    <p:sldId id="898" r:id="rId318"/>
    <p:sldId id="899" r:id="rId319"/>
    <p:sldId id="817" r:id="rId320"/>
    <p:sldId id="900" r:id="rId321"/>
    <p:sldId id="901" r:id="rId322"/>
    <p:sldId id="902" r:id="rId323"/>
    <p:sldId id="818" r:id="rId324"/>
    <p:sldId id="880" r:id="rId325"/>
    <p:sldId id="819" r:id="rId326"/>
    <p:sldId id="884" r:id="rId327"/>
    <p:sldId id="883" r:id="rId328"/>
    <p:sldId id="882" r:id="rId329"/>
    <p:sldId id="881" r:id="rId330"/>
    <p:sldId id="885" r:id="rId331"/>
    <p:sldId id="886" r:id="rId332"/>
    <p:sldId id="887" r:id="rId333"/>
    <p:sldId id="888" r:id="rId334"/>
    <p:sldId id="889" r:id="rId335"/>
    <p:sldId id="890" r:id="rId336"/>
    <p:sldId id="891" r:id="rId337"/>
    <p:sldId id="825" r:id="rId338"/>
    <p:sldId id="826" r:id="rId339"/>
    <p:sldId id="893" r:id="rId340"/>
    <p:sldId id="892" r:id="rId341"/>
    <p:sldId id="903" r:id="rId34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71" autoAdjust="0"/>
    <p:restoredTop sz="83942" autoAdjust="0"/>
  </p:normalViewPr>
  <p:slideViewPr>
    <p:cSldViewPr snapToGrid="0" snapToObjects="1">
      <p:cViewPr varScale="1">
        <p:scale>
          <a:sx n="62" d="100"/>
          <a:sy n="62" d="100"/>
        </p:scale>
        <p:origin x="1464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30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99" Type="http://schemas.openxmlformats.org/officeDocument/2006/relationships/slide" Target="slides/slide298.xml"/><Relationship Id="rId21" Type="http://schemas.openxmlformats.org/officeDocument/2006/relationships/slide" Target="slides/slide20.xml"/><Relationship Id="rId63" Type="http://schemas.openxmlformats.org/officeDocument/2006/relationships/slide" Target="slides/slide62.xml"/><Relationship Id="rId159" Type="http://schemas.openxmlformats.org/officeDocument/2006/relationships/slide" Target="slides/slide158.xml"/><Relationship Id="rId324" Type="http://schemas.openxmlformats.org/officeDocument/2006/relationships/slide" Target="slides/slide323.xml"/><Relationship Id="rId170" Type="http://schemas.openxmlformats.org/officeDocument/2006/relationships/slide" Target="slides/slide169.xml"/><Relationship Id="rId226" Type="http://schemas.openxmlformats.org/officeDocument/2006/relationships/slide" Target="slides/slide225.xml"/><Relationship Id="rId268" Type="http://schemas.openxmlformats.org/officeDocument/2006/relationships/slide" Target="slides/slide267.xml"/><Relationship Id="rId32" Type="http://schemas.openxmlformats.org/officeDocument/2006/relationships/slide" Target="slides/slide31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335" Type="http://schemas.openxmlformats.org/officeDocument/2006/relationships/slide" Target="slides/slide334.xml"/><Relationship Id="rId5" Type="http://schemas.openxmlformats.org/officeDocument/2006/relationships/slide" Target="slides/slide4.xml"/><Relationship Id="rId181" Type="http://schemas.openxmlformats.org/officeDocument/2006/relationships/slide" Target="slides/slide180.xml"/><Relationship Id="rId237" Type="http://schemas.openxmlformats.org/officeDocument/2006/relationships/slide" Target="slides/slide236.xml"/><Relationship Id="rId279" Type="http://schemas.openxmlformats.org/officeDocument/2006/relationships/slide" Target="slides/slide278.xml"/><Relationship Id="rId43" Type="http://schemas.openxmlformats.org/officeDocument/2006/relationships/slide" Target="slides/slide42.xml"/><Relationship Id="rId139" Type="http://schemas.openxmlformats.org/officeDocument/2006/relationships/slide" Target="slides/slide138.xml"/><Relationship Id="rId290" Type="http://schemas.openxmlformats.org/officeDocument/2006/relationships/slide" Target="slides/slide289.xml"/><Relationship Id="rId304" Type="http://schemas.openxmlformats.org/officeDocument/2006/relationships/slide" Target="slides/slide303.xml"/><Relationship Id="rId346" Type="http://schemas.openxmlformats.org/officeDocument/2006/relationships/theme" Target="theme/theme1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248" Type="http://schemas.openxmlformats.org/officeDocument/2006/relationships/slide" Target="slides/slide247.xml"/><Relationship Id="rId12" Type="http://schemas.openxmlformats.org/officeDocument/2006/relationships/slide" Target="slides/slide11.xml"/><Relationship Id="rId108" Type="http://schemas.openxmlformats.org/officeDocument/2006/relationships/slide" Target="slides/slide107.xml"/><Relationship Id="rId315" Type="http://schemas.openxmlformats.org/officeDocument/2006/relationships/slide" Target="slides/slide314.xml"/><Relationship Id="rId54" Type="http://schemas.openxmlformats.org/officeDocument/2006/relationships/slide" Target="slides/slide53.xml"/><Relationship Id="rId96" Type="http://schemas.openxmlformats.org/officeDocument/2006/relationships/slide" Target="slides/slide95.xml"/><Relationship Id="rId161" Type="http://schemas.openxmlformats.org/officeDocument/2006/relationships/slide" Target="slides/slide160.xml"/><Relationship Id="rId217" Type="http://schemas.openxmlformats.org/officeDocument/2006/relationships/slide" Target="slides/slide216.xml"/><Relationship Id="rId259" Type="http://schemas.openxmlformats.org/officeDocument/2006/relationships/slide" Target="slides/slide258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270" Type="http://schemas.openxmlformats.org/officeDocument/2006/relationships/slide" Target="slides/slide269.xml"/><Relationship Id="rId326" Type="http://schemas.openxmlformats.org/officeDocument/2006/relationships/slide" Target="slides/slide325.xml"/><Relationship Id="rId65" Type="http://schemas.openxmlformats.org/officeDocument/2006/relationships/slide" Target="slides/slide64.xml"/><Relationship Id="rId130" Type="http://schemas.openxmlformats.org/officeDocument/2006/relationships/slide" Target="slides/slide129.xml"/><Relationship Id="rId172" Type="http://schemas.openxmlformats.org/officeDocument/2006/relationships/slide" Target="slides/slide171.xml"/><Relationship Id="rId228" Type="http://schemas.openxmlformats.org/officeDocument/2006/relationships/slide" Target="slides/slide227.xml"/><Relationship Id="rId281" Type="http://schemas.openxmlformats.org/officeDocument/2006/relationships/slide" Target="slides/slide280.xml"/><Relationship Id="rId337" Type="http://schemas.openxmlformats.org/officeDocument/2006/relationships/slide" Target="slides/slide336.xml"/><Relationship Id="rId34" Type="http://schemas.openxmlformats.org/officeDocument/2006/relationships/slide" Target="slides/slide33.xml"/><Relationship Id="rId76" Type="http://schemas.openxmlformats.org/officeDocument/2006/relationships/slide" Target="slides/slide75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83" Type="http://schemas.openxmlformats.org/officeDocument/2006/relationships/slide" Target="slides/slide182.xml"/><Relationship Id="rId239" Type="http://schemas.openxmlformats.org/officeDocument/2006/relationships/slide" Target="slides/slide238.xml"/><Relationship Id="rId250" Type="http://schemas.openxmlformats.org/officeDocument/2006/relationships/slide" Target="slides/slide249.xml"/><Relationship Id="rId292" Type="http://schemas.openxmlformats.org/officeDocument/2006/relationships/slide" Target="slides/slide291.xml"/><Relationship Id="rId306" Type="http://schemas.openxmlformats.org/officeDocument/2006/relationships/slide" Target="slides/slide305.xml"/><Relationship Id="rId45" Type="http://schemas.openxmlformats.org/officeDocument/2006/relationships/slide" Target="slides/slide44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52" Type="http://schemas.openxmlformats.org/officeDocument/2006/relationships/slide" Target="slides/slide151.xml"/><Relationship Id="rId194" Type="http://schemas.openxmlformats.org/officeDocument/2006/relationships/slide" Target="slides/slide193.xml"/><Relationship Id="rId208" Type="http://schemas.openxmlformats.org/officeDocument/2006/relationships/slide" Target="slides/slide207.xml"/><Relationship Id="rId261" Type="http://schemas.openxmlformats.org/officeDocument/2006/relationships/slide" Target="slides/slide260.xml"/><Relationship Id="rId14" Type="http://schemas.openxmlformats.org/officeDocument/2006/relationships/slide" Target="slides/slide13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282" Type="http://schemas.openxmlformats.org/officeDocument/2006/relationships/slide" Target="slides/slide281.xml"/><Relationship Id="rId317" Type="http://schemas.openxmlformats.org/officeDocument/2006/relationships/slide" Target="slides/slide316.xml"/><Relationship Id="rId338" Type="http://schemas.openxmlformats.org/officeDocument/2006/relationships/slide" Target="slides/slide337.xml"/><Relationship Id="rId8" Type="http://schemas.openxmlformats.org/officeDocument/2006/relationships/slide" Target="slides/slide7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219" Type="http://schemas.openxmlformats.org/officeDocument/2006/relationships/slide" Target="slides/slide218.xml"/><Relationship Id="rId230" Type="http://schemas.openxmlformats.org/officeDocument/2006/relationships/slide" Target="slides/slide229.xml"/><Relationship Id="rId251" Type="http://schemas.openxmlformats.org/officeDocument/2006/relationships/slide" Target="slides/slide250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72" Type="http://schemas.openxmlformats.org/officeDocument/2006/relationships/slide" Target="slides/slide271.xml"/><Relationship Id="rId293" Type="http://schemas.openxmlformats.org/officeDocument/2006/relationships/slide" Target="slides/slide292.xml"/><Relationship Id="rId307" Type="http://schemas.openxmlformats.org/officeDocument/2006/relationships/slide" Target="slides/slide306.xml"/><Relationship Id="rId328" Type="http://schemas.openxmlformats.org/officeDocument/2006/relationships/slide" Target="slides/slide327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95" Type="http://schemas.openxmlformats.org/officeDocument/2006/relationships/slide" Target="slides/slide194.xml"/><Relationship Id="rId209" Type="http://schemas.openxmlformats.org/officeDocument/2006/relationships/slide" Target="slides/slide208.xml"/><Relationship Id="rId220" Type="http://schemas.openxmlformats.org/officeDocument/2006/relationships/slide" Target="slides/slide219.xml"/><Relationship Id="rId241" Type="http://schemas.openxmlformats.org/officeDocument/2006/relationships/slide" Target="slides/slide24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262" Type="http://schemas.openxmlformats.org/officeDocument/2006/relationships/slide" Target="slides/slide261.xml"/><Relationship Id="rId283" Type="http://schemas.openxmlformats.org/officeDocument/2006/relationships/slide" Target="slides/slide282.xml"/><Relationship Id="rId318" Type="http://schemas.openxmlformats.org/officeDocument/2006/relationships/slide" Target="slides/slide317.xml"/><Relationship Id="rId339" Type="http://schemas.openxmlformats.org/officeDocument/2006/relationships/slide" Target="slides/slide338.xml"/><Relationship Id="rId78" Type="http://schemas.openxmlformats.org/officeDocument/2006/relationships/slide" Target="slides/slide77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64" Type="http://schemas.openxmlformats.org/officeDocument/2006/relationships/slide" Target="slides/slide163.xml"/><Relationship Id="rId185" Type="http://schemas.openxmlformats.org/officeDocument/2006/relationships/slide" Target="slides/slide184.xml"/><Relationship Id="rId9" Type="http://schemas.openxmlformats.org/officeDocument/2006/relationships/slide" Target="slides/slide8.xml"/><Relationship Id="rId210" Type="http://schemas.openxmlformats.org/officeDocument/2006/relationships/slide" Target="slides/slide209.xml"/><Relationship Id="rId26" Type="http://schemas.openxmlformats.org/officeDocument/2006/relationships/slide" Target="slides/slide25.xml"/><Relationship Id="rId231" Type="http://schemas.openxmlformats.org/officeDocument/2006/relationships/slide" Target="slides/slide230.xml"/><Relationship Id="rId252" Type="http://schemas.openxmlformats.org/officeDocument/2006/relationships/slide" Target="slides/slide251.xml"/><Relationship Id="rId273" Type="http://schemas.openxmlformats.org/officeDocument/2006/relationships/slide" Target="slides/slide272.xml"/><Relationship Id="rId294" Type="http://schemas.openxmlformats.org/officeDocument/2006/relationships/slide" Target="slides/slide293.xml"/><Relationship Id="rId308" Type="http://schemas.openxmlformats.org/officeDocument/2006/relationships/slide" Target="slides/slide307.xml"/><Relationship Id="rId329" Type="http://schemas.openxmlformats.org/officeDocument/2006/relationships/slide" Target="slides/slide328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340" Type="http://schemas.openxmlformats.org/officeDocument/2006/relationships/slide" Target="slides/slide339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221" Type="http://schemas.openxmlformats.org/officeDocument/2006/relationships/slide" Target="slides/slide220.xml"/><Relationship Id="rId242" Type="http://schemas.openxmlformats.org/officeDocument/2006/relationships/slide" Target="slides/slide241.xml"/><Relationship Id="rId263" Type="http://schemas.openxmlformats.org/officeDocument/2006/relationships/slide" Target="slides/slide262.xml"/><Relationship Id="rId284" Type="http://schemas.openxmlformats.org/officeDocument/2006/relationships/slide" Target="slides/slide283.xml"/><Relationship Id="rId319" Type="http://schemas.openxmlformats.org/officeDocument/2006/relationships/slide" Target="slides/slide318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330" Type="http://schemas.openxmlformats.org/officeDocument/2006/relationships/slide" Target="slides/slide329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11" Type="http://schemas.openxmlformats.org/officeDocument/2006/relationships/slide" Target="slides/slide210.xml"/><Relationship Id="rId232" Type="http://schemas.openxmlformats.org/officeDocument/2006/relationships/slide" Target="slides/slide231.xml"/><Relationship Id="rId253" Type="http://schemas.openxmlformats.org/officeDocument/2006/relationships/slide" Target="slides/slide252.xml"/><Relationship Id="rId274" Type="http://schemas.openxmlformats.org/officeDocument/2006/relationships/slide" Target="slides/slide273.xml"/><Relationship Id="rId295" Type="http://schemas.openxmlformats.org/officeDocument/2006/relationships/slide" Target="slides/slide294.xml"/><Relationship Id="rId309" Type="http://schemas.openxmlformats.org/officeDocument/2006/relationships/slide" Target="slides/slide308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320" Type="http://schemas.openxmlformats.org/officeDocument/2006/relationships/slide" Target="slides/slide319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341" Type="http://schemas.openxmlformats.org/officeDocument/2006/relationships/slide" Target="slides/slide340.xml"/><Relationship Id="rId201" Type="http://schemas.openxmlformats.org/officeDocument/2006/relationships/slide" Target="slides/slide200.xml"/><Relationship Id="rId222" Type="http://schemas.openxmlformats.org/officeDocument/2006/relationships/slide" Target="slides/slide221.xml"/><Relationship Id="rId243" Type="http://schemas.openxmlformats.org/officeDocument/2006/relationships/slide" Target="slides/slide242.xml"/><Relationship Id="rId264" Type="http://schemas.openxmlformats.org/officeDocument/2006/relationships/slide" Target="slides/slide263.xml"/><Relationship Id="rId285" Type="http://schemas.openxmlformats.org/officeDocument/2006/relationships/slide" Target="slides/slide28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310" Type="http://schemas.openxmlformats.org/officeDocument/2006/relationships/slide" Target="slides/slide309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331" Type="http://schemas.openxmlformats.org/officeDocument/2006/relationships/slide" Target="slides/slide330.xml"/><Relationship Id="rId1" Type="http://schemas.openxmlformats.org/officeDocument/2006/relationships/slideMaster" Target="slideMasters/slideMaster1.xml"/><Relationship Id="rId212" Type="http://schemas.openxmlformats.org/officeDocument/2006/relationships/slide" Target="slides/slide211.xml"/><Relationship Id="rId233" Type="http://schemas.openxmlformats.org/officeDocument/2006/relationships/slide" Target="slides/slide232.xml"/><Relationship Id="rId254" Type="http://schemas.openxmlformats.org/officeDocument/2006/relationships/slide" Target="slides/slide253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275" Type="http://schemas.openxmlformats.org/officeDocument/2006/relationships/slide" Target="slides/slide274.xml"/><Relationship Id="rId296" Type="http://schemas.openxmlformats.org/officeDocument/2006/relationships/slide" Target="slides/slide295.xml"/><Relationship Id="rId300" Type="http://schemas.openxmlformats.org/officeDocument/2006/relationships/slide" Target="slides/slide299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321" Type="http://schemas.openxmlformats.org/officeDocument/2006/relationships/slide" Target="slides/slide320.xml"/><Relationship Id="rId342" Type="http://schemas.openxmlformats.org/officeDocument/2006/relationships/slide" Target="slides/slide341.xml"/><Relationship Id="rId202" Type="http://schemas.openxmlformats.org/officeDocument/2006/relationships/slide" Target="slides/slide201.xml"/><Relationship Id="rId223" Type="http://schemas.openxmlformats.org/officeDocument/2006/relationships/slide" Target="slides/slide222.xml"/><Relationship Id="rId244" Type="http://schemas.openxmlformats.org/officeDocument/2006/relationships/slide" Target="slides/slide243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265" Type="http://schemas.openxmlformats.org/officeDocument/2006/relationships/slide" Target="slides/slide264.xml"/><Relationship Id="rId286" Type="http://schemas.openxmlformats.org/officeDocument/2006/relationships/slide" Target="slides/slide285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311" Type="http://schemas.openxmlformats.org/officeDocument/2006/relationships/slide" Target="slides/slide310.xml"/><Relationship Id="rId332" Type="http://schemas.openxmlformats.org/officeDocument/2006/relationships/slide" Target="slides/slide331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13" Type="http://schemas.openxmlformats.org/officeDocument/2006/relationships/slide" Target="slides/slide212.xml"/><Relationship Id="rId234" Type="http://schemas.openxmlformats.org/officeDocument/2006/relationships/slide" Target="slides/slide233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55" Type="http://schemas.openxmlformats.org/officeDocument/2006/relationships/slide" Target="slides/slide254.xml"/><Relationship Id="rId276" Type="http://schemas.openxmlformats.org/officeDocument/2006/relationships/slide" Target="slides/slide275.xml"/><Relationship Id="rId297" Type="http://schemas.openxmlformats.org/officeDocument/2006/relationships/slide" Target="slides/slide296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301" Type="http://schemas.openxmlformats.org/officeDocument/2006/relationships/slide" Target="slides/slide300.xml"/><Relationship Id="rId322" Type="http://schemas.openxmlformats.org/officeDocument/2006/relationships/slide" Target="slides/slide321.xml"/><Relationship Id="rId343" Type="http://schemas.openxmlformats.org/officeDocument/2006/relationships/notesMaster" Target="notesMasters/notesMaster1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19" Type="http://schemas.openxmlformats.org/officeDocument/2006/relationships/slide" Target="slides/slide18.xml"/><Relationship Id="rId224" Type="http://schemas.openxmlformats.org/officeDocument/2006/relationships/slide" Target="slides/slide223.xml"/><Relationship Id="rId245" Type="http://schemas.openxmlformats.org/officeDocument/2006/relationships/slide" Target="slides/slide244.xml"/><Relationship Id="rId266" Type="http://schemas.openxmlformats.org/officeDocument/2006/relationships/slide" Target="slides/slide265.xml"/><Relationship Id="rId287" Type="http://schemas.openxmlformats.org/officeDocument/2006/relationships/slide" Target="slides/slide286.xml"/><Relationship Id="rId30" Type="http://schemas.openxmlformats.org/officeDocument/2006/relationships/slide" Target="slides/slide2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312" Type="http://schemas.openxmlformats.org/officeDocument/2006/relationships/slide" Target="slides/slide311.xml"/><Relationship Id="rId333" Type="http://schemas.openxmlformats.org/officeDocument/2006/relationships/slide" Target="slides/slide332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14" Type="http://schemas.openxmlformats.org/officeDocument/2006/relationships/slide" Target="slides/slide213.xml"/><Relationship Id="rId235" Type="http://schemas.openxmlformats.org/officeDocument/2006/relationships/slide" Target="slides/slide234.xml"/><Relationship Id="rId256" Type="http://schemas.openxmlformats.org/officeDocument/2006/relationships/slide" Target="slides/slide255.xml"/><Relationship Id="rId277" Type="http://schemas.openxmlformats.org/officeDocument/2006/relationships/slide" Target="slides/slide276.xml"/><Relationship Id="rId298" Type="http://schemas.openxmlformats.org/officeDocument/2006/relationships/slide" Target="slides/slide297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302" Type="http://schemas.openxmlformats.org/officeDocument/2006/relationships/slide" Target="slides/slide301.xml"/><Relationship Id="rId323" Type="http://schemas.openxmlformats.org/officeDocument/2006/relationships/slide" Target="slides/slide322.xml"/><Relationship Id="rId344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179" Type="http://schemas.openxmlformats.org/officeDocument/2006/relationships/slide" Target="slides/slide178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225" Type="http://schemas.openxmlformats.org/officeDocument/2006/relationships/slide" Target="slides/slide224.xml"/><Relationship Id="rId246" Type="http://schemas.openxmlformats.org/officeDocument/2006/relationships/slide" Target="slides/slide245.xml"/><Relationship Id="rId267" Type="http://schemas.openxmlformats.org/officeDocument/2006/relationships/slide" Target="slides/slide266.xml"/><Relationship Id="rId288" Type="http://schemas.openxmlformats.org/officeDocument/2006/relationships/slide" Target="slides/slide287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313" Type="http://schemas.openxmlformats.org/officeDocument/2006/relationships/slide" Target="slides/slide31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94" Type="http://schemas.openxmlformats.org/officeDocument/2006/relationships/slide" Target="slides/slide93.xml"/><Relationship Id="rId148" Type="http://schemas.openxmlformats.org/officeDocument/2006/relationships/slide" Target="slides/slide147.xml"/><Relationship Id="rId169" Type="http://schemas.openxmlformats.org/officeDocument/2006/relationships/slide" Target="slides/slide168.xml"/><Relationship Id="rId334" Type="http://schemas.openxmlformats.org/officeDocument/2006/relationships/slide" Target="slides/slide333.xml"/><Relationship Id="rId4" Type="http://schemas.openxmlformats.org/officeDocument/2006/relationships/slide" Target="slides/slide3.xml"/><Relationship Id="rId180" Type="http://schemas.openxmlformats.org/officeDocument/2006/relationships/slide" Target="slides/slide179.xml"/><Relationship Id="rId215" Type="http://schemas.openxmlformats.org/officeDocument/2006/relationships/slide" Target="slides/slide214.xml"/><Relationship Id="rId236" Type="http://schemas.openxmlformats.org/officeDocument/2006/relationships/slide" Target="slides/slide235.xml"/><Relationship Id="rId257" Type="http://schemas.openxmlformats.org/officeDocument/2006/relationships/slide" Target="slides/slide256.xml"/><Relationship Id="rId278" Type="http://schemas.openxmlformats.org/officeDocument/2006/relationships/slide" Target="slides/slide277.xml"/><Relationship Id="rId303" Type="http://schemas.openxmlformats.org/officeDocument/2006/relationships/slide" Target="slides/slide302.xml"/><Relationship Id="rId42" Type="http://schemas.openxmlformats.org/officeDocument/2006/relationships/slide" Target="slides/slide41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345" Type="http://schemas.openxmlformats.org/officeDocument/2006/relationships/viewProps" Target="viewProps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247" Type="http://schemas.openxmlformats.org/officeDocument/2006/relationships/slide" Target="slides/slide246.xml"/><Relationship Id="rId107" Type="http://schemas.openxmlformats.org/officeDocument/2006/relationships/slide" Target="slides/slide106.xml"/><Relationship Id="rId289" Type="http://schemas.openxmlformats.org/officeDocument/2006/relationships/slide" Target="slides/slide288.xml"/><Relationship Id="rId11" Type="http://schemas.openxmlformats.org/officeDocument/2006/relationships/slide" Target="slides/slide10.xml"/><Relationship Id="rId53" Type="http://schemas.openxmlformats.org/officeDocument/2006/relationships/slide" Target="slides/slide52.xml"/><Relationship Id="rId149" Type="http://schemas.openxmlformats.org/officeDocument/2006/relationships/slide" Target="slides/slide148.xml"/><Relationship Id="rId314" Type="http://schemas.openxmlformats.org/officeDocument/2006/relationships/slide" Target="slides/slide313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16" Type="http://schemas.openxmlformats.org/officeDocument/2006/relationships/slide" Target="slides/slide215.xml"/><Relationship Id="rId258" Type="http://schemas.openxmlformats.org/officeDocument/2006/relationships/slide" Target="slides/slide257.xml"/><Relationship Id="rId22" Type="http://schemas.openxmlformats.org/officeDocument/2006/relationships/slide" Target="slides/slide21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325" Type="http://schemas.openxmlformats.org/officeDocument/2006/relationships/slide" Target="slides/slide324.xml"/><Relationship Id="rId171" Type="http://schemas.openxmlformats.org/officeDocument/2006/relationships/slide" Target="slides/slide170.xml"/><Relationship Id="rId227" Type="http://schemas.openxmlformats.org/officeDocument/2006/relationships/slide" Target="slides/slide226.xml"/><Relationship Id="rId269" Type="http://schemas.openxmlformats.org/officeDocument/2006/relationships/slide" Target="slides/slide268.xml"/><Relationship Id="rId33" Type="http://schemas.openxmlformats.org/officeDocument/2006/relationships/slide" Target="slides/slide32.xml"/><Relationship Id="rId129" Type="http://schemas.openxmlformats.org/officeDocument/2006/relationships/slide" Target="slides/slide128.xml"/><Relationship Id="rId280" Type="http://schemas.openxmlformats.org/officeDocument/2006/relationships/slide" Target="slides/slide279.xml"/><Relationship Id="rId336" Type="http://schemas.openxmlformats.org/officeDocument/2006/relationships/slide" Target="slides/slide335.xml"/><Relationship Id="rId75" Type="http://schemas.openxmlformats.org/officeDocument/2006/relationships/slide" Target="slides/slide74.xml"/><Relationship Id="rId140" Type="http://schemas.openxmlformats.org/officeDocument/2006/relationships/slide" Target="slides/slide139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8" Type="http://schemas.openxmlformats.org/officeDocument/2006/relationships/slide" Target="slides/slide237.xml"/><Relationship Id="rId291" Type="http://schemas.openxmlformats.org/officeDocument/2006/relationships/slide" Target="slides/slide290.xml"/><Relationship Id="rId305" Type="http://schemas.openxmlformats.org/officeDocument/2006/relationships/slide" Target="slides/slide304.xml"/><Relationship Id="rId347" Type="http://schemas.openxmlformats.org/officeDocument/2006/relationships/tableStyles" Target="tableStyles.xml"/><Relationship Id="rId44" Type="http://schemas.openxmlformats.org/officeDocument/2006/relationships/slide" Target="slides/slide43.xml"/><Relationship Id="rId86" Type="http://schemas.openxmlformats.org/officeDocument/2006/relationships/slide" Target="slides/slide85.xml"/><Relationship Id="rId151" Type="http://schemas.openxmlformats.org/officeDocument/2006/relationships/slide" Target="slides/slide150.xml"/><Relationship Id="rId193" Type="http://schemas.openxmlformats.org/officeDocument/2006/relationships/slide" Target="slides/slide192.xml"/><Relationship Id="rId207" Type="http://schemas.openxmlformats.org/officeDocument/2006/relationships/slide" Target="slides/slide206.xml"/><Relationship Id="rId249" Type="http://schemas.openxmlformats.org/officeDocument/2006/relationships/slide" Target="slides/slide248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260" Type="http://schemas.openxmlformats.org/officeDocument/2006/relationships/slide" Target="slides/slide259.xml"/><Relationship Id="rId316" Type="http://schemas.openxmlformats.org/officeDocument/2006/relationships/slide" Target="slides/slide315.xml"/><Relationship Id="rId55" Type="http://schemas.openxmlformats.org/officeDocument/2006/relationships/slide" Target="slides/slide54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62" Type="http://schemas.openxmlformats.org/officeDocument/2006/relationships/slide" Target="slides/slide161.xml"/><Relationship Id="rId218" Type="http://schemas.openxmlformats.org/officeDocument/2006/relationships/slide" Target="slides/slide217.xml"/><Relationship Id="rId271" Type="http://schemas.openxmlformats.org/officeDocument/2006/relationships/slide" Target="slides/slide270.xml"/><Relationship Id="rId24" Type="http://schemas.openxmlformats.org/officeDocument/2006/relationships/slide" Target="slides/slide23.xml"/><Relationship Id="rId66" Type="http://schemas.openxmlformats.org/officeDocument/2006/relationships/slide" Target="slides/slide65.xml"/><Relationship Id="rId131" Type="http://schemas.openxmlformats.org/officeDocument/2006/relationships/slide" Target="slides/slide130.xml"/><Relationship Id="rId327" Type="http://schemas.openxmlformats.org/officeDocument/2006/relationships/slide" Target="slides/slide326.xml"/><Relationship Id="rId173" Type="http://schemas.openxmlformats.org/officeDocument/2006/relationships/slide" Target="slides/slide172.xml"/><Relationship Id="rId229" Type="http://schemas.openxmlformats.org/officeDocument/2006/relationships/slide" Target="slides/slide228.xml"/><Relationship Id="rId240" Type="http://schemas.openxmlformats.org/officeDocument/2006/relationships/slide" Target="slides/slide2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618E10-E9B0-B642-B83A-89B32CCBC036}" type="datetimeFigureOut">
              <a:rPr lang="es-ES" smtClean="0"/>
              <a:t>06/10/2016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E211C-E0F0-C44C-9090-433380DD6AA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1426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2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2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2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2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2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2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2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2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2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2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2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2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2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2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2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2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2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2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2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2.xml"/><Relationship Id="rId1" Type="http://schemas.openxmlformats.org/officeDocument/2006/relationships/notesMaster" Target="../notesMasters/notesMaster1.xml"/></Relationships>
</file>

<file path=ppt/notesSlides/_rels/notesSlide2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2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2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5.xml"/><Relationship Id="rId1" Type="http://schemas.openxmlformats.org/officeDocument/2006/relationships/notesMaster" Target="../notesMasters/notesMaster1.xml"/></Relationships>
</file>

<file path=ppt/notesSlides/_rels/notesSlide2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6.xml"/><Relationship Id="rId1" Type="http://schemas.openxmlformats.org/officeDocument/2006/relationships/notesMaster" Target="../notesMasters/notesMaster1.xml"/></Relationships>
</file>

<file path=ppt/notesSlides/_rels/notesSlide2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2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2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2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1.xml"/><Relationship Id="rId1" Type="http://schemas.openxmlformats.org/officeDocument/2006/relationships/notesMaster" Target="../notesMasters/notesMaster1.xml"/></Relationships>
</file>

<file path=ppt/notesSlides/_rels/notesSlide2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2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2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4.xml"/><Relationship Id="rId1" Type="http://schemas.openxmlformats.org/officeDocument/2006/relationships/notesMaster" Target="../notesMasters/notesMaster1.xml"/></Relationships>
</file>

<file path=ppt/notesSlides/_rels/notesSlide2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5.xml"/><Relationship Id="rId1" Type="http://schemas.openxmlformats.org/officeDocument/2006/relationships/notesMaster" Target="../notesMasters/notesMaster1.xml"/></Relationships>
</file>

<file path=ppt/notesSlides/_rels/notesSlide2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6.xml"/><Relationship Id="rId1" Type="http://schemas.openxmlformats.org/officeDocument/2006/relationships/notesMaster" Target="../notesMasters/notesMaster1.xml"/></Relationships>
</file>

<file path=ppt/notesSlides/_rels/notesSlide2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7.xml"/><Relationship Id="rId1" Type="http://schemas.openxmlformats.org/officeDocument/2006/relationships/notesMaster" Target="../notesMasters/notesMaster1.xml"/></Relationships>
</file>

<file path=ppt/notesSlides/_rels/notesSlide2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9.xml"/><Relationship Id="rId1" Type="http://schemas.openxmlformats.org/officeDocument/2006/relationships/notesMaster" Target="../notesMasters/notesMaster1.xml"/></Relationships>
</file>

<file path=ppt/notesSlides/_rels/notesSlide2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0.xml"/><Relationship Id="rId1" Type="http://schemas.openxmlformats.org/officeDocument/2006/relationships/notesMaster" Target="../notesMasters/notesMaster1.xml"/></Relationships>
</file>

<file path=ppt/notesSlides/_rels/notesSlide2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1.xml"/><Relationship Id="rId1" Type="http://schemas.openxmlformats.org/officeDocument/2006/relationships/notesMaster" Target="../notesMasters/notesMaster1.xml"/></Relationships>
</file>

<file path=ppt/notesSlides/_rels/notesSlide2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2.xml"/><Relationship Id="rId1" Type="http://schemas.openxmlformats.org/officeDocument/2006/relationships/notesMaster" Target="../notesMasters/notesMaster1.xml"/></Relationships>
</file>

<file path=ppt/notesSlides/_rels/notesSlide2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3.xml"/><Relationship Id="rId1" Type="http://schemas.openxmlformats.org/officeDocument/2006/relationships/notesMaster" Target="../notesMasters/notesMaster1.xml"/></Relationships>
</file>

<file path=ppt/notesSlides/_rels/notesSlide2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4.xml"/><Relationship Id="rId1" Type="http://schemas.openxmlformats.org/officeDocument/2006/relationships/notesMaster" Target="../notesMasters/notesMaster1.xml"/></Relationships>
</file>

<file path=ppt/notesSlides/_rels/notesSlide2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5.xml"/><Relationship Id="rId1" Type="http://schemas.openxmlformats.org/officeDocument/2006/relationships/notesMaster" Target="../notesMasters/notesMaster1.xml"/></Relationships>
</file>

<file path=ppt/notesSlides/_rels/notesSlide2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6.xml"/><Relationship Id="rId1" Type="http://schemas.openxmlformats.org/officeDocument/2006/relationships/notesMaster" Target="../notesMasters/notesMaster1.xml"/></Relationships>
</file>

<file path=ppt/notesSlides/_rels/notesSlide2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7.xml"/><Relationship Id="rId1" Type="http://schemas.openxmlformats.org/officeDocument/2006/relationships/notesMaster" Target="../notesMasters/notesMaster1.xml"/></Relationships>
</file>

<file path=ppt/notesSlides/_rels/notesSlide2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9.xml"/><Relationship Id="rId1" Type="http://schemas.openxmlformats.org/officeDocument/2006/relationships/notesMaster" Target="../notesMasters/notesMaster1.xml"/></Relationships>
</file>

<file path=ppt/notesSlides/_rels/notesSlide2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0.xml"/><Relationship Id="rId1" Type="http://schemas.openxmlformats.org/officeDocument/2006/relationships/notesMaster" Target="../notesMasters/notesMaster1.xml"/></Relationships>
</file>

<file path=ppt/notesSlides/_rels/notesSlide2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1.xml"/><Relationship Id="rId1" Type="http://schemas.openxmlformats.org/officeDocument/2006/relationships/notesMaster" Target="../notesMasters/notesMaster1.xml"/></Relationships>
</file>

<file path=ppt/notesSlides/_rels/notesSlide2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2.xml"/><Relationship Id="rId1" Type="http://schemas.openxmlformats.org/officeDocument/2006/relationships/notesMaster" Target="../notesMasters/notesMaster1.xml"/></Relationships>
</file>

<file path=ppt/notesSlides/_rels/notesSlide2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3.xml"/><Relationship Id="rId1" Type="http://schemas.openxmlformats.org/officeDocument/2006/relationships/notesMaster" Target="../notesMasters/notesMaster1.xml"/></Relationships>
</file>

<file path=ppt/notesSlides/_rels/notesSlide2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4.xml"/><Relationship Id="rId1" Type="http://schemas.openxmlformats.org/officeDocument/2006/relationships/notesMaster" Target="../notesMasters/notesMaster1.xml"/></Relationships>
</file>

<file path=ppt/notesSlides/_rels/notesSlide2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5.xml"/><Relationship Id="rId1" Type="http://schemas.openxmlformats.org/officeDocument/2006/relationships/notesMaster" Target="../notesMasters/notesMaster1.xml"/></Relationships>
</file>

<file path=ppt/notesSlides/_rels/notesSlide2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6.xml"/><Relationship Id="rId1" Type="http://schemas.openxmlformats.org/officeDocument/2006/relationships/notesMaster" Target="../notesMasters/notesMaster1.xml"/></Relationships>
</file>

<file path=ppt/notesSlides/_rels/notesSlide2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7.xml"/><Relationship Id="rId1" Type="http://schemas.openxmlformats.org/officeDocument/2006/relationships/notesMaster" Target="../notesMasters/notesMaster1.xml"/></Relationships>
</file>

<file path=ppt/notesSlides/_rels/notesSlide2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9.xml"/><Relationship Id="rId1" Type="http://schemas.openxmlformats.org/officeDocument/2006/relationships/notesMaster" Target="../notesMasters/notesMaster1.xml"/></Relationships>
</file>

<file path=ppt/notesSlides/_rels/notesSlide2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0.xml"/><Relationship Id="rId1" Type="http://schemas.openxmlformats.org/officeDocument/2006/relationships/notesMaster" Target="../notesMasters/notesMaster1.xml"/></Relationships>
</file>

<file path=ppt/notesSlides/_rels/notesSlide2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1.xml"/><Relationship Id="rId1" Type="http://schemas.openxmlformats.org/officeDocument/2006/relationships/notesMaster" Target="../notesMasters/notesMaster1.xml"/></Relationships>
</file>

<file path=ppt/notesSlides/_rels/notesSlide2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2.xml"/><Relationship Id="rId1" Type="http://schemas.openxmlformats.org/officeDocument/2006/relationships/notesMaster" Target="../notesMasters/notesMaster1.xml"/></Relationships>
</file>

<file path=ppt/notesSlides/_rels/notesSlide2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3.xml"/><Relationship Id="rId1" Type="http://schemas.openxmlformats.org/officeDocument/2006/relationships/notesMaster" Target="../notesMasters/notesMaster1.xml"/></Relationships>
</file>

<file path=ppt/notesSlides/_rels/notesSlide2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4.xml"/><Relationship Id="rId1" Type="http://schemas.openxmlformats.org/officeDocument/2006/relationships/notesMaster" Target="../notesMasters/notesMaster1.xml"/></Relationships>
</file>

<file path=ppt/notesSlides/_rels/notesSlide2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5.xml"/><Relationship Id="rId1" Type="http://schemas.openxmlformats.org/officeDocument/2006/relationships/notesMaster" Target="../notesMasters/notesMaster1.xml"/></Relationships>
</file>

<file path=ppt/notesSlides/_rels/notesSlide2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6.xml"/><Relationship Id="rId1" Type="http://schemas.openxmlformats.org/officeDocument/2006/relationships/notesMaster" Target="../notesMasters/notesMaster1.xml"/></Relationships>
</file>

<file path=ppt/notesSlides/_rels/notesSlide2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7.xml"/><Relationship Id="rId1" Type="http://schemas.openxmlformats.org/officeDocument/2006/relationships/notesMaster" Target="../notesMasters/notesMaster1.xml"/></Relationships>
</file>

<file path=ppt/notesSlides/_rels/notesSlide2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9.xml"/><Relationship Id="rId1" Type="http://schemas.openxmlformats.org/officeDocument/2006/relationships/notesMaster" Target="../notesMasters/notesMaster1.xml"/></Relationships>
</file>

<file path=ppt/notesSlides/_rels/notesSlide3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0.xml"/><Relationship Id="rId1" Type="http://schemas.openxmlformats.org/officeDocument/2006/relationships/notesMaster" Target="../notesMasters/notesMaster1.xml"/></Relationships>
</file>

<file path=ppt/notesSlides/_rels/notesSlide3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1.xml"/><Relationship Id="rId1" Type="http://schemas.openxmlformats.org/officeDocument/2006/relationships/notesMaster" Target="../notesMasters/notesMaster1.xml"/></Relationships>
</file>

<file path=ppt/notesSlides/_rels/notesSlide3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2.xml"/><Relationship Id="rId1" Type="http://schemas.openxmlformats.org/officeDocument/2006/relationships/notesMaster" Target="../notesMasters/notesMaster1.xml"/></Relationships>
</file>

<file path=ppt/notesSlides/_rels/notesSlide3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3.xml"/><Relationship Id="rId1" Type="http://schemas.openxmlformats.org/officeDocument/2006/relationships/notesMaster" Target="../notesMasters/notesMaster1.xml"/></Relationships>
</file>

<file path=ppt/notesSlides/_rels/notesSlide3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4.xml"/><Relationship Id="rId1" Type="http://schemas.openxmlformats.org/officeDocument/2006/relationships/notesMaster" Target="../notesMasters/notesMaster1.xml"/></Relationships>
</file>

<file path=ppt/notesSlides/_rels/notesSlide3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5.xml"/><Relationship Id="rId1" Type="http://schemas.openxmlformats.org/officeDocument/2006/relationships/notesMaster" Target="../notesMasters/notesMaster1.xml"/></Relationships>
</file>

<file path=ppt/notesSlides/_rels/notesSlide3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6.xml"/><Relationship Id="rId1" Type="http://schemas.openxmlformats.org/officeDocument/2006/relationships/notesMaster" Target="../notesMasters/notesMaster1.xml"/></Relationships>
</file>

<file path=ppt/notesSlides/_rels/notesSlide3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7.xml"/><Relationship Id="rId1" Type="http://schemas.openxmlformats.org/officeDocument/2006/relationships/notesMaster" Target="../notesMasters/notesMaster1.xml"/></Relationships>
</file>

<file path=ppt/notesSlides/_rels/notesSlide3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9.xml"/><Relationship Id="rId1" Type="http://schemas.openxmlformats.org/officeDocument/2006/relationships/notesMaster" Target="../notesMasters/notesMaster1.xml"/></Relationships>
</file>

<file path=ppt/notesSlides/_rels/notesSlide3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0.xml"/><Relationship Id="rId1" Type="http://schemas.openxmlformats.org/officeDocument/2006/relationships/notesMaster" Target="../notesMasters/notesMaster1.xml"/></Relationships>
</file>

<file path=ppt/notesSlides/_rels/notesSlide3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1.xml"/><Relationship Id="rId1" Type="http://schemas.openxmlformats.org/officeDocument/2006/relationships/notesMaster" Target="../notesMasters/notesMaster1.xml"/></Relationships>
</file>

<file path=ppt/notesSlides/_rels/notesSlide3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2.xml"/><Relationship Id="rId1" Type="http://schemas.openxmlformats.org/officeDocument/2006/relationships/notesMaster" Target="../notesMasters/notesMaster1.xml"/></Relationships>
</file>

<file path=ppt/notesSlides/_rels/notesSlide3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3.xml"/><Relationship Id="rId1" Type="http://schemas.openxmlformats.org/officeDocument/2006/relationships/notesMaster" Target="../notesMasters/notesMaster1.xml"/></Relationships>
</file>

<file path=ppt/notesSlides/_rels/notesSlide3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4.xml"/><Relationship Id="rId1" Type="http://schemas.openxmlformats.org/officeDocument/2006/relationships/notesMaster" Target="../notesMasters/notesMaster1.xml"/></Relationships>
</file>

<file path=ppt/notesSlides/_rels/notesSlide3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5.xml"/><Relationship Id="rId1" Type="http://schemas.openxmlformats.org/officeDocument/2006/relationships/notesMaster" Target="../notesMasters/notesMaster1.xml"/></Relationships>
</file>

<file path=ppt/notesSlides/_rels/notesSlide3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6.xml"/><Relationship Id="rId1" Type="http://schemas.openxmlformats.org/officeDocument/2006/relationships/notesMaster" Target="../notesMasters/notesMaster1.xml"/></Relationships>
</file>

<file path=ppt/notesSlides/_rels/notesSlide3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7.xml"/><Relationship Id="rId1" Type="http://schemas.openxmlformats.org/officeDocument/2006/relationships/notesMaster" Target="../notesMasters/notesMaster1.xml"/></Relationships>
</file>

<file path=ppt/notesSlides/_rels/notesSlide3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9.xml"/><Relationship Id="rId1" Type="http://schemas.openxmlformats.org/officeDocument/2006/relationships/notesMaster" Target="../notesMasters/notesMaster1.xml"/></Relationships>
</file>

<file path=ppt/notesSlides/_rels/notesSlide3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0.xml"/><Relationship Id="rId1" Type="http://schemas.openxmlformats.org/officeDocument/2006/relationships/notesMaster" Target="../notesMasters/notesMaster1.xml"/></Relationships>
</file>

<file path=ppt/notesSlides/_rels/notesSlide3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1.xml"/><Relationship Id="rId1" Type="http://schemas.openxmlformats.org/officeDocument/2006/relationships/notesMaster" Target="../notesMasters/notesMaster1.xml"/></Relationships>
</file>

<file path=ppt/notesSlides/_rels/notesSlide3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2.xml"/><Relationship Id="rId1" Type="http://schemas.openxmlformats.org/officeDocument/2006/relationships/notesMaster" Target="../notesMasters/notesMaster1.xml"/></Relationships>
</file>

<file path=ppt/notesSlides/_rels/notesSlide3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3.xml"/><Relationship Id="rId1" Type="http://schemas.openxmlformats.org/officeDocument/2006/relationships/notesMaster" Target="../notesMasters/notesMaster1.xml"/></Relationships>
</file>

<file path=ppt/notesSlides/_rels/notesSlide3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4.xml"/><Relationship Id="rId1" Type="http://schemas.openxmlformats.org/officeDocument/2006/relationships/notesMaster" Target="../notesMasters/notesMaster1.xml"/></Relationships>
</file>

<file path=ppt/notesSlides/_rels/notesSlide3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5.xml"/><Relationship Id="rId1" Type="http://schemas.openxmlformats.org/officeDocument/2006/relationships/notesMaster" Target="../notesMasters/notesMaster1.xml"/></Relationships>
</file>

<file path=ppt/notesSlides/_rels/notesSlide3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6.xml"/><Relationship Id="rId1" Type="http://schemas.openxmlformats.org/officeDocument/2006/relationships/notesMaster" Target="../notesMasters/notesMaster1.xml"/></Relationships>
</file>

<file path=ppt/notesSlides/_rels/notesSlide3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7.xml"/><Relationship Id="rId1" Type="http://schemas.openxmlformats.org/officeDocument/2006/relationships/notesMaster" Target="../notesMasters/notesMaster1.xml"/></Relationships>
</file>

<file path=ppt/notesSlides/_rels/notesSlide3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9.xml"/><Relationship Id="rId1" Type="http://schemas.openxmlformats.org/officeDocument/2006/relationships/notesMaster" Target="../notesMasters/notesMaster1.xml"/></Relationships>
</file>

<file path=ppt/notesSlides/_rels/notesSlide3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OBTENER INFORMACION ATIESADORES</a:t>
            </a:r>
            <a:r>
              <a:rPr lang="es-ES" baseline="0" dirty="0" smtClean="0"/>
              <a:t> VIGA SECCION COMPACTA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95346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Cuesco</a:t>
            </a:r>
          </a:p>
          <a:p>
            <a:r>
              <a:rPr lang="es-ES" dirty="0" smtClean="0"/>
              <a:t>Reemplazo</a:t>
            </a:r>
            <a:r>
              <a:rPr lang="es-ES" baseline="0" dirty="0" smtClean="0"/>
              <a:t> agregado fino</a:t>
            </a:r>
          </a:p>
          <a:p>
            <a:r>
              <a:rPr lang="es-ES" baseline="0" dirty="0" smtClean="0"/>
              <a:t>10 - 40%</a:t>
            </a:r>
            <a:endParaRPr lang="es-ES" dirty="0" smtClean="0"/>
          </a:p>
          <a:p>
            <a:r>
              <a:rPr lang="es-ES" dirty="0" smtClean="0"/>
              <a:t>Hormigón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8949362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8000</a:t>
            </a:r>
            <a:r>
              <a:rPr lang="es-ES" baseline="0" dirty="0" smtClean="0"/>
              <a:t> kg</a:t>
            </a:r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108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1270631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8000</a:t>
            </a:r>
            <a:r>
              <a:rPr lang="es-ES" baseline="0" dirty="0" smtClean="0"/>
              <a:t> kg</a:t>
            </a:r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109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6017026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CADA</a:t>
            </a:r>
            <a:r>
              <a:rPr lang="es-ES" baseline="0" dirty="0" smtClean="0"/>
              <a:t> 100 kg</a:t>
            </a:r>
          </a:p>
          <a:p>
            <a:r>
              <a:rPr lang="es-ES" baseline="0" dirty="0" smtClean="0"/>
              <a:t>TENDENCIA LINEAL</a:t>
            </a:r>
          </a:p>
          <a:p>
            <a:r>
              <a:rPr lang="es-ES" baseline="0" dirty="0" smtClean="0"/>
              <a:t>FLUYE MANERA ADECUADA</a:t>
            </a:r>
          </a:p>
          <a:p>
            <a:r>
              <a:rPr lang="es-ES" baseline="0" dirty="0" smtClean="0"/>
              <a:t>NO EXISTE TORSIÓN</a:t>
            </a:r>
          </a:p>
          <a:p>
            <a:r>
              <a:rPr lang="es-ES" baseline="0" dirty="0" smtClean="0"/>
              <a:t>APROX 170 MPa</a:t>
            </a:r>
          </a:p>
          <a:p>
            <a:r>
              <a:rPr lang="es-ES" baseline="0" dirty="0" smtClean="0"/>
              <a:t>RESTRICCIÓN LABORATORIO</a:t>
            </a:r>
          </a:p>
          <a:p>
            <a:r>
              <a:rPr lang="es-ES" baseline="0" dirty="0" smtClean="0"/>
              <a:t>NO LLEVAR FLUENCIA</a:t>
            </a:r>
          </a:p>
          <a:p>
            <a:r>
              <a:rPr lang="es-ES" baseline="0" dirty="0" smtClean="0"/>
              <a:t>CORROBORAR EFECTIVIDAD PROGRAMA PARA ESTUDIO</a:t>
            </a:r>
            <a:endParaRPr lang="es-ES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8516146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8000</a:t>
            </a:r>
            <a:r>
              <a:rPr lang="es-ES" baseline="0" dirty="0" smtClean="0"/>
              <a:t> kg</a:t>
            </a:r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33219192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8000</a:t>
            </a:r>
            <a:r>
              <a:rPr lang="es-ES" baseline="0" dirty="0" smtClean="0"/>
              <a:t> kg</a:t>
            </a:r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9498616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8000</a:t>
            </a:r>
            <a:r>
              <a:rPr lang="es-ES" baseline="0" dirty="0" smtClean="0"/>
              <a:t> kg</a:t>
            </a:r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1931482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8000</a:t>
            </a:r>
            <a:r>
              <a:rPr lang="es-ES" baseline="0" dirty="0" smtClean="0"/>
              <a:t> kg</a:t>
            </a:r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96030481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8000</a:t>
            </a:r>
            <a:r>
              <a:rPr lang="es-ES" baseline="0" dirty="0" smtClean="0"/>
              <a:t> kg</a:t>
            </a:r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6618691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8000</a:t>
            </a:r>
            <a:r>
              <a:rPr lang="es-ES" baseline="0" dirty="0" smtClean="0"/>
              <a:t> kg</a:t>
            </a:r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1394577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Simétricos en los dos lados de la viga.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12317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Cuesco</a:t>
            </a:r>
          </a:p>
          <a:p>
            <a:r>
              <a:rPr lang="es-ES" dirty="0" smtClean="0"/>
              <a:t>Reemplazo</a:t>
            </a:r>
            <a:r>
              <a:rPr lang="es-ES" baseline="0" dirty="0" smtClean="0"/>
              <a:t> agregado fino</a:t>
            </a:r>
          </a:p>
          <a:p>
            <a:r>
              <a:rPr lang="es-ES" baseline="0" dirty="0" smtClean="0"/>
              <a:t>10 - 40%</a:t>
            </a:r>
            <a:endParaRPr lang="es-ES" dirty="0" smtClean="0"/>
          </a:p>
          <a:p>
            <a:r>
              <a:rPr lang="es-ES" dirty="0" smtClean="0"/>
              <a:t>Hormigón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7172574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RESTRINGE EL USO PARA ESBELTEZ MENOR A 260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510006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Sobre </a:t>
            </a:r>
            <a:r>
              <a:rPr lang="es-EC" baseline="0" dirty="0" smtClean="0"/>
              <a:t>atiesadores transversales en vigas de sección compacta.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696591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2443843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6357954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922258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4652887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51459073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0047282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baseline="0" dirty="0" smtClean="0"/>
              <a:t>MENOR MATERIAL DISPONIBLE.</a:t>
            </a:r>
          </a:p>
          <a:p>
            <a:r>
              <a:rPr lang="es-EC" baseline="0" dirty="0" smtClean="0"/>
              <a:t>MAYOR AL ESPESOR DEL ALMA.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6608730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baseline="0" dirty="0" smtClean="0"/>
              <a:t>MENOR MATERIAL DISPONIBLE.</a:t>
            </a:r>
          </a:p>
          <a:p>
            <a:r>
              <a:rPr lang="es-EC" baseline="0" dirty="0" smtClean="0"/>
              <a:t>MAYOR AL ESPESOR DEL ALMA.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51961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 smtClean="0"/>
              <a:t>Elementos más comunes </a:t>
            </a:r>
          </a:p>
          <a:p>
            <a:r>
              <a:rPr lang="es-ES" dirty="0" smtClean="0"/>
              <a:t>En estructuras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502609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baseline="0" dirty="0" smtClean="0"/>
              <a:t>MENOR MATERIAL DISPONIBLE.</a:t>
            </a:r>
          </a:p>
          <a:p>
            <a:r>
              <a:rPr lang="es-EC" baseline="0" dirty="0" smtClean="0"/>
              <a:t>MAYOR AL ESPESOR DEL ALMA.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0873932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Altura mínima</a:t>
            </a:r>
            <a:r>
              <a:rPr lang="es-EC" baseline="0" dirty="0" smtClean="0"/>
              <a:t>, </a:t>
            </a:r>
            <a:r>
              <a:rPr lang="es-EC" dirty="0" smtClean="0"/>
              <a:t>Hendly e Iles propone</a:t>
            </a:r>
            <a:r>
              <a:rPr lang="es-EC" baseline="0" dirty="0" smtClean="0"/>
              <a:t> separación promedio de 5 espesores del alma entre el atiesador y el patín inferior.</a:t>
            </a:r>
          </a:p>
          <a:p>
            <a:r>
              <a:rPr lang="es-EC" baseline="0" dirty="0" smtClean="0"/>
              <a:t>Altura máxima distancia entre patín superior e inferior.</a:t>
            </a:r>
            <a:endParaRPr lang="es-EC" dirty="0" smtClean="0"/>
          </a:p>
          <a:p>
            <a:r>
              <a:rPr lang="es-EC" dirty="0" smtClean="0"/>
              <a:t>Ancho de atiesador</a:t>
            </a:r>
            <a:r>
              <a:rPr lang="es-EC" baseline="0" dirty="0" smtClean="0"/>
              <a:t> se mantiene constante; mayor área de sección transversal.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1513448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Altura mínima</a:t>
            </a:r>
            <a:r>
              <a:rPr lang="es-EC" baseline="0" dirty="0" smtClean="0"/>
              <a:t>, </a:t>
            </a:r>
            <a:r>
              <a:rPr lang="es-EC" dirty="0" smtClean="0"/>
              <a:t>Hendly e Iles propone</a:t>
            </a:r>
            <a:r>
              <a:rPr lang="es-EC" baseline="0" dirty="0" smtClean="0"/>
              <a:t> separación promedio de 5 espesores del alma entre el atiesador y el patín inferior.</a:t>
            </a:r>
          </a:p>
          <a:p>
            <a:r>
              <a:rPr lang="es-EC" baseline="0" dirty="0" smtClean="0"/>
              <a:t>Altura máxima distancia entre patín superior e inferior.</a:t>
            </a:r>
            <a:endParaRPr lang="es-EC" dirty="0" smtClean="0"/>
          </a:p>
          <a:p>
            <a:r>
              <a:rPr lang="es-EC" dirty="0" smtClean="0"/>
              <a:t>Ancho de atiesador</a:t>
            </a:r>
            <a:r>
              <a:rPr lang="es-EC" baseline="0" dirty="0" smtClean="0"/>
              <a:t> se mantiene constante; mayor área de sección transversal.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5847956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Altura mínima</a:t>
            </a:r>
            <a:r>
              <a:rPr lang="es-EC" baseline="0" dirty="0" smtClean="0"/>
              <a:t>, </a:t>
            </a:r>
            <a:r>
              <a:rPr lang="es-EC" dirty="0" smtClean="0"/>
              <a:t>Hendly e Iles propone</a:t>
            </a:r>
            <a:r>
              <a:rPr lang="es-EC" baseline="0" dirty="0" smtClean="0"/>
              <a:t> separación promedio de 5 espesores del alma entre el atiesador y el patín inferior.</a:t>
            </a:r>
          </a:p>
          <a:p>
            <a:r>
              <a:rPr lang="es-EC" baseline="0" dirty="0" smtClean="0"/>
              <a:t>Altura máxima distancia entre patín superior e inferior.</a:t>
            </a:r>
            <a:endParaRPr lang="es-EC" dirty="0" smtClean="0"/>
          </a:p>
          <a:p>
            <a:r>
              <a:rPr lang="es-EC" dirty="0" smtClean="0"/>
              <a:t>Ancho de atiesador</a:t>
            </a:r>
            <a:r>
              <a:rPr lang="es-EC" baseline="0" dirty="0" smtClean="0"/>
              <a:t> se mantiene constante; mayor área de sección transversal.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7140905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8205549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MENOR MINIMA DISTANCIA </a:t>
            </a:r>
          </a:p>
          <a:p>
            <a:r>
              <a:rPr lang="es-EC" dirty="0" smtClean="0"/>
              <a:t>MAXIMA</a:t>
            </a:r>
            <a:r>
              <a:rPr lang="es-EC" baseline="0" dirty="0" smtClean="0"/>
              <a:t> ALTURA DEL ALMA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7938357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MENOR MINIMA DISTANCIA </a:t>
            </a:r>
          </a:p>
          <a:p>
            <a:r>
              <a:rPr lang="es-EC" dirty="0" smtClean="0"/>
              <a:t>MAXIMA</a:t>
            </a:r>
            <a:r>
              <a:rPr lang="es-EC" baseline="0" dirty="0" smtClean="0"/>
              <a:t> ALTURA DEL ALMA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8158976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MENOR MINIMA DISTANCIA </a:t>
            </a:r>
          </a:p>
          <a:p>
            <a:r>
              <a:rPr lang="es-EC" dirty="0" smtClean="0"/>
              <a:t>MAXIMA</a:t>
            </a:r>
            <a:r>
              <a:rPr lang="es-EC" baseline="0" dirty="0" smtClean="0"/>
              <a:t> ALTURA DEL ALMA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1579574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7460037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572868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2,3m</a:t>
            </a:r>
          </a:p>
          <a:p>
            <a:r>
              <a:rPr lang="es-ES" dirty="0" smtClean="0"/>
              <a:t>RESTRICCIÓN</a:t>
            </a:r>
            <a:r>
              <a:rPr lang="es-ES" baseline="0" dirty="0" smtClean="0"/>
              <a:t> LABORATORIO</a:t>
            </a:r>
          </a:p>
          <a:p>
            <a:r>
              <a:rPr lang="es-ES" baseline="0" dirty="0" smtClean="0"/>
              <a:t>2,7m.</a:t>
            </a:r>
          </a:p>
          <a:p>
            <a:r>
              <a:rPr lang="es-ES" baseline="0" dirty="0" smtClean="0"/>
              <a:t>DIMENSIONES NORMALIZADAS</a:t>
            </a:r>
          </a:p>
          <a:p>
            <a:r>
              <a:rPr lang="es-ES" baseline="0" dirty="0" smtClean="0"/>
              <a:t>PLANCHAS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3221683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7552961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50034752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6026885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23365830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2598204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3810327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9137409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82291100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5508918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40453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2,3m</a:t>
            </a:r>
          </a:p>
          <a:p>
            <a:r>
              <a:rPr lang="es-ES" dirty="0" smtClean="0"/>
              <a:t>RESTRICCIÓN</a:t>
            </a:r>
            <a:r>
              <a:rPr lang="es-ES" baseline="0" dirty="0" smtClean="0"/>
              <a:t> LABORATORIO</a:t>
            </a:r>
          </a:p>
          <a:p>
            <a:r>
              <a:rPr lang="es-ES" baseline="0" dirty="0" smtClean="0"/>
              <a:t>2,7m.</a:t>
            </a:r>
          </a:p>
          <a:p>
            <a:r>
              <a:rPr lang="es-ES" baseline="0" dirty="0" smtClean="0"/>
              <a:t>DIMENSIONES NORMALIZADAS</a:t>
            </a:r>
          </a:p>
          <a:p>
            <a:r>
              <a:rPr lang="es-ES" baseline="0" dirty="0" smtClean="0"/>
              <a:t>PLANCHAS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22905284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8122785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4652235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Para</a:t>
            </a:r>
            <a:r>
              <a:rPr lang="es-EC" baseline="0" dirty="0" smtClean="0"/>
              <a:t> los espesores 3,4,5 el esfuerzo es mayor al esfuerzo de la viga sin atiesadores</a:t>
            </a:r>
          </a:p>
          <a:p>
            <a:r>
              <a:rPr lang="es-EC" baseline="0" dirty="0" smtClean="0"/>
              <a:t>Por lo que no es relevante en el estudio</a:t>
            </a:r>
          </a:p>
          <a:p>
            <a:r>
              <a:rPr lang="es-EC" baseline="0" dirty="0" smtClean="0"/>
              <a:t>Separación de 120 esfuerzo mayor a 286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151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0672413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Para</a:t>
            </a:r>
            <a:r>
              <a:rPr lang="es-EC" baseline="0" dirty="0" smtClean="0"/>
              <a:t> los espesores 3,4,5 el esfuerzo es mayor al esfuerzo de la viga sin atiesadores</a:t>
            </a:r>
          </a:p>
          <a:p>
            <a:r>
              <a:rPr lang="es-EC" baseline="0" dirty="0" smtClean="0"/>
              <a:t>Por lo que no es relevante en el estudio</a:t>
            </a:r>
          </a:p>
          <a:p>
            <a:r>
              <a:rPr lang="es-EC" baseline="0" dirty="0" smtClean="0"/>
              <a:t>Separación de 120 esfuerzo mayor a 286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4731038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Para</a:t>
            </a:r>
            <a:r>
              <a:rPr lang="es-EC" baseline="0" dirty="0" smtClean="0"/>
              <a:t> los espesores 3,4,5 el esfuerzo es mayor al esfuerzo de la viga sin atiesadores</a:t>
            </a:r>
          </a:p>
          <a:p>
            <a:r>
              <a:rPr lang="es-EC" baseline="0" dirty="0" smtClean="0"/>
              <a:t>Por lo que no es relevante en el estudio</a:t>
            </a:r>
          </a:p>
          <a:p>
            <a:r>
              <a:rPr lang="es-EC" baseline="0" dirty="0" smtClean="0"/>
              <a:t>Separación de 120 esfuerzo mayor a 286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153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0604416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Para</a:t>
            </a:r>
            <a:r>
              <a:rPr lang="es-EC" baseline="0" dirty="0" smtClean="0"/>
              <a:t> los espesores 3,4,5 el esfuerzo es mayor al esfuerzo de la viga sin atiesadores</a:t>
            </a:r>
          </a:p>
          <a:p>
            <a:r>
              <a:rPr lang="es-EC" baseline="0" dirty="0" smtClean="0"/>
              <a:t>Por lo que no es relevante en el estudio</a:t>
            </a:r>
          </a:p>
          <a:p>
            <a:r>
              <a:rPr lang="es-EC" baseline="0" dirty="0" smtClean="0"/>
              <a:t>Separación de 120 esfuerzo mayor a 286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154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1981739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C" dirty="0" smtClean="0"/>
              <a:t>La separación de 20 mm rigidiza a la viga con un espesor</a:t>
            </a:r>
            <a:r>
              <a:rPr lang="es-EC" baseline="0" dirty="0" smtClean="0"/>
              <a:t> de 8mm por lo que reduce el esfuerzo significativamente</a:t>
            </a:r>
          </a:p>
          <a:p>
            <a:r>
              <a:rPr lang="es-EC" dirty="0" smtClean="0"/>
              <a:t>Dado que</a:t>
            </a:r>
            <a:r>
              <a:rPr lang="es-EC" baseline="0" dirty="0" smtClean="0"/>
              <a:t> la fabricación no es viable, y el aumento del peso es extremadamente desfavorable este valor se desprecia </a:t>
            </a:r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155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43080414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156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25838767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157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7897264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158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72211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2,3m</a:t>
            </a:r>
          </a:p>
          <a:p>
            <a:r>
              <a:rPr lang="es-ES" dirty="0" smtClean="0"/>
              <a:t>RESTRICCIÓN</a:t>
            </a:r>
            <a:r>
              <a:rPr lang="es-ES" baseline="0" dirty="0" smtClean="0"/>
              <a:t> LABORATORIO</a:t>
            </a:r>
          </a:p>
          <a:p>
            <a:r>
              <a:rPr lang="es-ES" baseline="0" dirty="0" smtClean="0"/>
              <a:t>2,7m.</a:t>
            </a:r>
          </a:p>
          <a:p>
            <a:r>
              <a:rPr lang="es-ES" baseline="0" dirty="0" smtClean="0"/>
              <a:t>DIMENSIONES NORMALIZADAS</a:t>
            </a:r>
          </a:p>
          <a:p>
            <a:r>
              <a:rPr lang="es-ES" baseline="0" dirty="0" smtClean="0"/>
              <a:t>PLANCHAS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9348218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159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8152161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160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44460042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161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12508187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162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5438762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163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8482443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164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88397561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165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693493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166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4912535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167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7473314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168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883771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325370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169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9343389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170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4934191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171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0579456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172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4081154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173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8909018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174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0494020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175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0060804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176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0792543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177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3710367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178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647720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smtClean="0"/>
              <a:t>MÁS UTILIZADOS</a:t>
            </a:r>
          </a:p>
          <a:p>
            <a:r>
              <a:rPr lang="es-ES" baseline="0" dirty="0" smtClean="0"/>
              <a:t>DISPONIBILIDAD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04386718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179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00721067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180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74338206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181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34963259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182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5092830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183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2674687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184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38659751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185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2629478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186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2117914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187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0100719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188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66409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smtClean="0"/>
              <a:t>MÁS UTILIZADOS</a:t>
            </a:r>
          </a:p>
          <a:p>
            <a:r>
              <a:rPr lang="es-ES" baseline="0" dirty="0" smtClean="0"/>
              <a:t>DISPONIBILIDAD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3743785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189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7994878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190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6416590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191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7162702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192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6773608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193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71059461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194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2074005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195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3346113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196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5598453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197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4824186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198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33592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smtClean="0"/>
              <a:t>MÁS UTILIZADOS</a:t>
            </a:r>
          </a:p>
          <a:p>
            <a:r>
              <a:rPr lang="es-ES" baseline="0" dirty="0" smtClean="0"/>
              <a:t>DISPONIBILIDAD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5320462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199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7868453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200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872410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201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0361889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202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2855331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203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0975913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204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2154274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205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9066451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206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7659337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207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796494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208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61188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No existe información atiesadores</a:t>
            </a:r>
          </a:p>
          <a:p>
            <a:r>
              <a:rPr lang="es-ES" dirty="0" smtClean="0"/>
              <a:t>Especificación AISC 360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27764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MISMAS CARACTERISTICAS</a:t>
            </a:r>
          </a:p>
          <a:p>
            <a:r>
              <a:rPr lang="es-ES" dirty="0" smtClean="0"/>
              <a:t>V</a:t>
            </a:r>
            <a:r>
              <a:rPr lang="en-US" dirty="0" err="1" smtClean="0"/>
              <a:t>iga</a:t>
            </a:r>
            <a:r>
              <a:rPr lang="en-US" baseline="0" dirty="0" smtClean="0"/>
              <a:t> armada</a:t>
            </a:r>
          </a:p>
          <a:p>
            <a:r>
              <a:rPr lang="en-US" baseline="0" dirty="0" err="1" smtClean="0"/>
              <a:t>Condiciones</a:t>
            </a:r>
            <a:r>
              <a:rPr lang="en-US" baseline="0" dirty="0" smtClean="0"/>
              <a:t> del </a:t>
            </a:r>
            <a:r>
              <a:rPr lang="en-US" baseline="0" dirty="0" err="1" smtClean="0"/>
              <a:t>modelo</a:t>
            </a:r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6450374"/>
      </p:ext>
    </p:extLst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209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2103416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ATIESADORES TODA</a:t>
            </a:r>
            <a:r>
              <a:rPr lang="es-ES" baseline="0" dirty="0" smtClean="0"/>
              <a:t> LONGITUD</a:t>
            </a:r>
          </a:p>
          <a:p>
            <a:r>
              <a:rPr lang="es-ES" baseline="0" dirty="0" smtClean="0"/>
              <a:t>SE VA  A QUITAR DESDE LOS EXTREMOS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3577498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ANALIZAR DIAGRAMA MOMENTO VIGA SIMPLEMENTE APOYADA</a:t>
            </a:r>
            <a:endParaRPr lang="es-ES" baseline="0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8126626"/>
      </p:ext>
    </p:extLst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Momento máximo</a:t>
            </a:r>
            <a:endParaRPr lang="es-ES" baseline="0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7468424"/>
      </p:ext>
    </p:extLst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ATIESADORES TODA</a:t>
            </a:r>
            <a:r>
              <a:rPr lang="es-ES" baseline="0" dirty="0" smtClean="0"/>
              <a:t> LONGITUD</a:t>
            </a:r>
          </a:p>
          <a:p>
            <a:r>
              <a:rPr lang="es-ES" baseline="0" dirty="0" smtClean="0"/>
              <a:t>SE VA  A QUITAR DESDE LOS EXTREMOS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1231357"/>
      </p:ext>
    </p:extLst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ATIESADORES TODA</a:t>
            </a:r>
            <a:r>
              <a:rPr lang="es-ES" baseline="0" dirty="0" smtClean="0"/>
              <a:t> LONGITUD</a:t>
            </a:r>
          </a:p>
          <a:p>
            <a:r>
              <a:rPr lang="es-ES" baseline="0" dirty="0" smtClean="0"/>
              <a:t>SE VA  A QUITAR DESDE LOS EXTREMOS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9542166"/>
      </p:ext>
    </p:extLst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smtClean="0"/>
              <a:t>A PARTIR DE LOS EXTREMOS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2048477"/>
      </p:ext>
    </p:extLst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7199567"/>
      </p:ext>
    </p:extLst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4583607"/>
      </p:ext>
    </p:extLst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ATIESADORES EN TODA</a:t>
            </a:r>
            <a:r>
              <a:rPr lang="es-ES" baseline="0" dirty="0" smtClean="0"/>
              <a:t> SU LONGITUD</a:t>
            </a:r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21627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DISMINUIR</a:t>
            </a:r>
            <a:r>
              <a:rPr lang="es-ES" baseline="0" dirty="0" smtClean="0"/>
              <a:t> </a:t>
            </a:r>
            <a:r>
              <a:rPr lang="es-ES" dirty="0" smtClean="0"/>
              <a:t>ERROR &lt;5%</a:t>
            </a:r>
          </a:p>
          <a:p>
            <a:r>
              <a:rPr lang="es-ES" dirty="0" smtClean="0"/>
              <a:t>TEÓRICO</a:t>
            </a:r>
            <a:r>
              <a:rPr lang="es-ES" baseline="0" dirty="0" smtClean="0"/>
              <a:t> – SIMULACIÓN</a:t>
            </a:r>
          </a:p>
          <a:p>
            <a:r>
              <a:rPr lang="es-ES" dirty="0" smtClean="0"/>
              <a:t>Tamaño</a:t>
            </a:r>
          </a:p>
          <a:p>
            <a:r>
              <a:rPr lang="es-ES" baseline="0" dirty="0" smtClean="0"/>
              <a:t>120 mm</a:t>
            </a:r>
          </a:p>
          <a:p>
            <a:r>
              <a:rPr lang="es-ES" dirty="0" smtClean="0"/>
              <a:t>Hasta 10 mm</a:t>
            </a:r>
          </a:p>
          <a:p>
            <a:r>
              <a:rPr lang="es-ES" dirty="0" smtClean="0"/>
              <a:t>FLUENCIA</a:t>
            </a:r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9294752"/>
      </p:ext>
    </p:extLst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MENOR VALOR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7614616"/>
      </p:ext>
    </p:extLst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47550635"/>
      </p:ext>
    </p:extLst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3406228"/>
      </p:ext>
    </p:extLst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smtClean="0"/>
              <a:t>Demostrar como se hizo la disminución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21432092"/>
      </p:ext>
    </p:extLst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0763690"/>
      </p:ext>
    </p:extLst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8297909"/>
      </p:ext>
    </p:extLst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7111125"/>
      </p:ext>
    </p:extLst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8437860"/>
      </p:ext>
    </p:extLst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6618111"/>
      </p:ext>
    </p:extLst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33677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DISMINUIR</a:t>
            </a:r>
            <a:r>
              <a:rPr lang="es-ES" baseline="0" dirty="0" smtClean="0"/>
              <a:t> </a:t>
            </a:r>
            <a:r>
              <a:rPr lang="es-ES" dirty="0" smtClean="0"/>
              <a:t>ERROR &lt;5%</a:t>
            </a:r>
          </a:p>
          <a:p>
            <a:r>
              <a:rPr lang="es-ES" dirty="0" smtClean="0"/>
              <a:t>TEÓRICO</a:t>
            </a:r>
            <a:r>
              <a:rPr lang="es-ES" baseline="0" dirty="0" smtClean="0"/>
              <a:t> – SIMULACIÓN</a:t>
            </a:r>
          </a:p>
          <a:p>
            <a:r>
              <a:rPr lang="es-ES" dirty="0" smtClean="0"/>
              <a:t>Tamaño</a:t>
            </a:r>
          </a:p>
          <a:p>
            <a:r>
              <a:rPr lang="es-ES" baseline="0" dirty="0" smtClean="0"/>
              <a:t>120 mm</a:t>
            </a:r>
          </a:p>
          <a:p>
            <a:r>
              <a:rPr lang="es-ES" dirty="0" smtClean="0"/>
              <a:t>Hasta 10 mm</a:t>
            </a:r>
          </a:p>
          <a:p>
            <a:r>
              <a:rPr lang="es-ES" dirty="0" smtClean="0"/>
              <a:t>FLUENCIA</a:t>
            </a:r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21813924"/>
      </p:ext>
    </p:extLst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smtClean="0"/>
              <a:t>Demostrar como se hizo la disminución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55313538"/>
      </p:ext>
    </p:extLst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smtClean="0"/>
              <a:t>Demostrar como se hizo la disminución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8044477"/>
      </p:ext>
    </p:extLst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7489689"/>
      </p:ext>
    </p:extLst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2584425"/>
      </p:ext>
    </p:extLst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mtClean="0"/>
              <a:t>Momento máximo</a:t>
            </a:r>
            <a:endParaRPr lang="es-ES" baseline="0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2141327"/>
      </p:ext>
    </p:extLst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mtClean="0"/>
              <a:t>Momento máximo</a:t>
            </a:r>
            <a:endParaRPr lang="es-ES" baseline="0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4103538"/>
      </p:ext>
    </p:extLst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2538997"/>
      </p:ext>
    </p:extLst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6448423"/>
      </p:ext>
    </p:extLst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0332197"/>
      </p:ext>
    </p:extLst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08387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DISMINUIR</a:t>
            </a:r>
            <a:r>
              <a:rPr lang="es-ES" baseline="0" dirty="0" smtClean="0"/>
              <a:t> </a:t>
            </a:r>
            <a:r>
              <a:rPr lang="es-ES" dirty="0" smtClean="0"/>
              <a:t>ERROR &lt;5%</a:t>
            </a:r>
          </a:p>
          <a:p>
            <a:r>
              <a:rPr lang="es-ES" dirty="0" smtClean="0"/>
              <a:t>TEÓRICO</a:t>
            </a:r>
            <a:r>
              <a:rPr lang="es-ES" baseline="0" dirty="0" smtClean="0"/>
              <a:t> – SIMULACIÓN</a:t>
            </a:r>
          </a:p>
          <a:p>
            <a:r>
              <a:rPr lang="es-ES" dirty="0" smtClean="0"/>
              <a:t>Tamaño</a:t>
            </a:r>
          </a:p>
          <a:p>
            <a:r>
              <a:rPr lang="es-ES" baseline="0" dirty="0" smtClean="0"/>
              <a:t>120 mm</a:t>
            </a:r>
          </a:p>
          <a:p>
            <a:r>
              <a:rPr lang="es-ES" dirty="0" smtClean="0"/>
              <a:t>Hasta 10 mm</a:t>
            </a:r>
          </a:p>
          <a:p>
            <a:r>
              <a:rPr lang="es-ES" dirty="0" smtClean="0"/>
              <a:t>FLUENCIA</a:t>
            </a:r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9537627"/>
      </p:ext>
    </p:extLst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4638477"/>
      </p:ext>
    </p:extLst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63189372"/>
      </p:ext>
    </p:extLst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6960126"/>
      </p:ext>
    </p:extLst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1970131"/>
      </p:ext>
    </p:extLst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7763257"/>
      </p:ext>
    </p:extLst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1607673"/>
      </p:ext>
    </p:extLst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05010088"/>
      </p:ext>
    </p:extLst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53168399"/>
      </p:ext>
    </p:extLst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OBJETIVO</a:t>
            </a:r>
            <a:r>
              <a:rPr lang="es-ES" baseline="0" dirty="0" smtClean="0"/>
              <a:t> VALIDAR LOS VALORES OBTENIDOS EN LOS RESULTADOS DE LAS SIMULACIONES</a:t>
            </a:r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218707"/>
      </p:ext>
    </p:extLst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857251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DISMINUIR</a:t>
            </a:r>
            <a:r>
              <a:rPr lang="es-ES" baseline="0" dirty="0" smtClean="0"/>
              <a:t> </a:t>
            </a:r>
            <a:r>
              <a:rPr lang="es-ES" dirty="0" smtClean="0"/>
              <a:t>ERROR &lt;5%</a:t>
            </a:r>
          </a:p>
          <a:p>
            <a:r>
              <a:rPr lang="es-ES" dirty="0" smtClean="0"/>
              <a:t>TEÓRICO</a:t>
            </a:r>
            <a:r>
              <a:rPr lang="es-ES" baseline="0" dirty="0" smtClean="0"/>
              <a:t> – SIMULACIÓN</a:t>
            </a:r>
          </a:p>
          <a:p>
            <a:r>
              <a:rPr lang="es-ES" dirty="0" smtClean="0"/>
              <a:t>Tamaño</a:t>
            </a:r>
          </a:p>
          <a:p>
            <a:r>
              <a:rPr lang="es-ES" baseline="0" dirty="0" smtClean="0"/>
              <a:t>120 mm</a:t>
            </a:r>
          </a:p>
          <a:p>
            <a:r>
              <a:rPr lang="es-ES" dirty="0" smtClean="0"/>
              <a:t>Hasta 10 mm</a:t>
            </a:r>
          </a:p>
          <a:p>
            <a:r>
              <a:rPr lang="es-ES" dirty="0" smtClean="0"/>
              <a:t>FLUENCIA</a:t>
            </a:r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4297453"/>
      </p:ext>
    </p:extLst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7833965"/>
      </p:ext>
    </p:extLst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7887062"/>
      </p:ext>
    </p:extLst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251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6243399"/>
      </p:ext>
    </p:extLst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4534775"/>
      </p:ext>
    </p:extLst>
  </p:cSld>
  <p:clrMapOvr>
    <a:masterClrMapping/>
  </p:clrMapOvr>
</p:notes>
</file>

<file path=ppt/notesSlides/notesSlide2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253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85933343"/>
      </p:ext>
    </p:extLst>
  </p:cSld>
  <p:clrMapOvr>
    <a:masterClrMapping/>
  </p:clrMapOvr>
</p:notes>
</file>

<file path=ppt/notesSlides/notesSlide2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254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83995039"/>
      </p:ext>
    </p:extLst>
  </p:cSld>
  <p:clrMapOvr>
    <a:masterClrMapping/>
  </p:clrMapOvr>
</p:notes>
</file>

<file path=ppt/notesSlides/notesSlide2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255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1495217"/>
      </p:ext>
    </p:extLst>
  </p:cSld>
  <p:clrMapOvr>
    <a:masterClrMapping/>
  </p:clrMapOvr>
</p:notes>
</file>

<file path=ppt/notesSlides/notesSlide2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256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56873865"/>
      </p:ext>
    </p:extLst>
  </p:cSld>
  <p:clrMapOvr>
    <a:masterClrMapping/>
  </p:clrMapOvr>
</p:notes>
</file>

<file path=ppt/notesSlides/notesSlide2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257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8927942"/>
      </p:ext>
    </p:extLst>
  </p:cSld>
  <p:clrMapOvr>
    <a:masterClrMapping/>
  </p:clrMapOvr>
</p:notes>
</file>

<file path=ppt/notesSlides/notesSlide2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258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86622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DISMINUIR</a:t>
            </a:r>
            <a:r>
              <a:rPr lang="es-ES" baseline="0" dirty="0" smtClean="0"/>
              <a:t> </a:t>
            </a:r>
            <a:r>
              <a:rPr lang="es-ES" dirty="0" smtClean="0"/>
              <a:t>ERROR &lt;5%</a:t>
            </a:r>
          </a:p>
          <a:p>
            <a:r>
              <a:rPr lang="es-ES" dirty="0" smtClean="0"/>
              <a:t>TEÓRICO</a:t>
            </a:r>
            <a:r>
              <a:rPr lang="es-ES" baseline="0" dirty="0" smtClean="0"/>
              <a:t> – SIMULACIÓN</a:t>
            </a:r>
          </a:p>
          <a:p>
            <a:r>
              <a:rPr lang="es-ES" dirty="0" smtClean="0"/>
              <a:t>Tamaño</a:t>
            </a:r>
          </a:p>
          <a:p>
            <a:r>
              <a:rPr lang="es-ES" baseline="0" dirty="0" smtClean="0"/>
              <a:t>120 mm</a:t>
            </a:r>
          </a:p>
          <a:p>
            <a:r>
              <a:rPr lang="es-ES" dirty="0" smtClean="0"/>
              <a:t>Hasta 10 mm</a:t>
            </a:r>
          </a:p>
          <a:p>
            <a:r>
              <a:rPr lang="es-ES" dirty="0" smtClean="0"/>
              <a:t>FLUENCIA</a:t>
            </a:r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0881815"/>
      </p:ext>
    </p:extLst>
  </p:cSld>
  <p:clrMapOvr>
    <a:masterClrMapping/>
  </p:clrMapOvr>
</p:notes>
</file>

<file path=ppt/notesSlides/notesSlide2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259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47664156"/>
      </p:ext>
    </p:extLst>
  </p:cSld>
  <p:clrMapOvr>
    <a:masterClrMapping/>
  </p:clrMapOvr>
</p:notes>
</file>

<file path=ppt/notesSlides/notesSlide2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260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0289940"/>
      </p:ext>
    </p:extLst>
  </p:cSld>
  <p:clrMapOvr>
    <a:masterClrMapping/>
  </p:clrMapOvr>
</p:notes>
</file>

<file path=ppt/notesSlides/notesSlide2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261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06478815"/>
      </p:ext>
    </p:extLst>
  </p:cSld>
  <p:clrMapOvr>
    <a:masterClrMapping/>
  </p:clrMapOvr>
</p:notes>
</file>

<file path=ppt/notesSlides/notesSlide2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262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99818854"/>
      </p:ext>
    </p:extLst>
  </p:cSld>
  <p:clrMapOvr>
    <a:masterClrMapping/>
  </p:clrMapOvr>
</p:notes>
</file>

<file path=ppt/notesSlides/notesSlide2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263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3010827"/>
      </p:ext>
    </p:extLst>
  </p:cSld>
  <p:clrMapOvr>
    <a:masterClrMapping/>
  </p:clrMapOvr>
</p:notes>
</file>

<file path=ppt/notesSlides/notesSlide2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264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707976"/>
      </p:ext>
    </p:extLst>
  </p:cSld>
  <p:clrMapOvr>
    <a:masterClrMapping/>
  </p:clrMapOvr>
</p:notes>
</file>

<file path=ppt/notesSlides/notesSlide2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265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47368169"/>
      </p:ext>
    </p:extLst>
  </p:cSld>
  <p:clrMapOvr>
    <a:masterClrMapping/>
  </p:clrMapOvr>
</p:notes>
</file>

<file path=ppt/notesSlides/notesSlide2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266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7816770"/>
      </p:ext>
    </p:extLst>
  </p:cSld>
  <p:clrMapOvr>
    <a:masterClrMapping/>
  </p:clrMapOvr>
</p:notes>
</file>

<file path=ppt/notesSlides/notesSlide2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267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8721483"/>
      </p:ext>
    </p:extLst>
  </p:cSld>
  <p:clrMapOvr>
    <a:masterClrMapping/>
  </p:clrMapOvr>
</p:notes>
</file>

<file path=ppt/notesSlides/notesSlide2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268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85584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DISMINUIR</a:t>
            </a:r>
            <a:r>
              <a:rPr lang="es-ES" baseline="0" dirty="0" smtClean="0"/>
              <a:t> </a:t>
            </a:r>
            <a:r>
              <a:rPr lang="es-ES" dirty="0" smtClean="0"/>
              <a:t>ERROR &lt;5%</a:t>
            </a:r>
          </a:p>
          <a:p>
            <a:r>
              <a:rPr lang="es-ES" dirty="0" smtClean="0"/>
              <a:t>TEÓRICO</a:t>
            </a:r>
            <a:r>
              <a:rPr lang="es-ES" baseline="0" dirty="0" smtClean="0"/>
              <a:t> – SIMULACIÓN</a:t>
            </a:r>
          </a:p>
          <a:p>
            <a:r>
              <a:rPr lang="es-ES" dirty="0" smtClean="0"/>
              <a:t>Tamaño</a:t>
            </a:r>
          </a:p>
          <a:p>
            <a:r>
              <a:rPr lang="es-ES" baseline="0" dirty="0" smtClean="0"/>
              <a:t>120 mm</a:t>
            </a:r>
          </a:p>
          <a:p>
            <a:r>
              <a:rPr lang="es-ES" dirty="0" smtClean="0"/>
              <a:t>Hasta 10 mm</a:t>
            </a:r>
          </a:p>
          <a:p>
            <a:r>
              <a:rPr lang="es-ES" dirty="0" smtClean="0"/>
              <a:t>FLUENCIA</a:t>
            </a:r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74340857"/>
      </p:ext>
    </p:extLst>
  </p:cSld>
  <p:clrMapOvr>
    <a:masterClrMapping/>
  </p:clrMapOvr>
</p:notes>
</file>

<file path=ppt/notesSlides/notesSlide2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269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52736696"/>
      </p:ext>
    </p:extLst>
  </p:cSld>
  <p:clrMapOvr>
    <a:masterClrMapping/>
  </p:clrMapOvr>
</p:notes>
</file>

<file path=ppt/notesSlides/notesSlide2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270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9978053"/>
      </p:ext>
    </p:extLst>
  </p:cSld>
  <p:clrMapOvr>
    <a:masterClrMapping/>
  </p:clrMapOvr>
</p:notes>
</file>

<file path=ppt/notesSlides/notesSlide2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271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7486119"/>
      </p:ext>
    </p:extLst>
  </p:cSld>
  <p:clrMapOvr>
    <a:masterClrMapping/>
  </p:clrMapOvr>
</p:notes>
</file>

<file path=ppt/notesSlides/notesSlide2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272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7946034"/>
      </p:ext>
    </p:extLst>
  </p:cSld>
  <p:clrMapOvr>
    <a:masterClrMapping/>
  </p:clrMapOvr>
</p:notes>
</file>

<file path=ppt/notesSlides/notesSlide2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273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9968831"/>
      </p:ext>
    </p:extLst>
  </p:cSld>
  <p:clrMapOvr>
    <a:masterClrMapping/>
  </p:clrMapOvr>
</p:notes>
</file>

<file path=ppt/notesSlides/notesSlide2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274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80100968"/>
      </p:ext>
    </p:extLst>
  </p:cSld>
  <p:clrMapOvr>
    <a:masterClrMapping/>
  </p:clrMapOvr>
</p:notes>
</file>

<file path=ppt/notesSlides/notesSlide2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275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1199831"/>
      </p:ext>
    </p:extLst>
  </p:cSld>
  <p:clrMapOvr>
    <a:masterClrMapping/>
  </p:clrMapOvr>
</p:notes>
</file>

<file path=ppt/notesSlides/notesSlide2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276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0100481"/>
      </p:ext>
    </p:extLst>
  </p:cSld>
  <p:clrMapOvr>
    <a:masterClrMapping/>
  </p:clrMapOvr>
</p:notes>
</file>

<file path=ppt/notesSlides/notesSlide2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277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1589359"/>
      </p:ext>
    </p:extLst>
  </p:cSld>
  <p:clrMapOvr>
    <a:masterClrMapping/>
  </p:clrMapOvr>
</p:notes>
</file>

<file path=ppt/notesSlides/notesSlide2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278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41715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DISMINUIR</a:t>
            </a:r>
            <a:r>
              <a:rPr lang="es-ES" baseline="0" dirty="0" smtClean="0"/>
              <a:t> </a:t>
            </a:r>
            <a:r>
              <a:rPr lang="es-ES" dirty="0" smtClean="0"/>
              <a:t>ERROR &lt;5%</a:t>
            </a:r>
          </a:p>
          <a:p>
            <a:r>
              <a:rPr lang="es-ES" dirty="0" smtClean="0"/>
              <a:t>TEÓRICO</a:t>
            </a:r>
            <a:r>
              <a:rPr lang="es-ES" baseline="0" dirty="0" smtClean="0"/>
              <a:t> – SIMULACIÓN</a:t>
            </a:r>
          </a:p>
          <a:p>
            <a:r>
              <a:rPr lang="es-ES" dirty="0" smtClean="0"/>
              <a:t>Tamaño</a:t>
            </a:r>
          </a:p>
          <a:p>
            <a:r>
              <a:rPr lang="es-ES" baseline="0" dirty="0" smtClean="0"/>
              <a:t>120 mm</a:t>
            </a:r>
          </a:p>
          <a:p>
            <a:r>
              <a:rPr lang="es-ES" dirty="0" smtClean="0"/>
              <a:t>Hasta 10 mm</a:t>
            </a:r>
          </a:p>
          <a:p>
            <a:r>
              <a:rPr lang="es-ES" dirty="0" smtClean="0"/>
              <a:t>FLUENCIA</a:t>
            </a:r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95197263"/>
      </p:ext>
    </p:extLst>
  </p:cSld>
  <p:clrMapOvr>
    <a:masterClrMapping/>
  </p:clrMapOvr>
</p:notes>
</file>

<file path=ppt/notesSlides/notesSlide2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279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9444841"/>
      </p:ext>
    </p:extLst>
  </p:cSld>
  <p:clrMapOvr>
    <a:masterClrMapping/>
  </p:clrMapOvr>
</p:notes>
</file>

<file path=ppt/notesSlides/notesSlide2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280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1591965"/>
      </p:ext>
    </p:extLst>
  </p:cSld>
  <p:clrMapOvr>
    <a:masterClrMapping/>
  </p:clrMapOvr>
</p:notes>
</file>

<file path=ppt/notesSlides/notesSlide2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281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7401974"/>
      </p:ext>
    </p:extLst>
  </p:cSld>
  <p:clrMapOvr>
    <a:masterClrMapping/>
  </p:clrMapOvr>
</p:notes>
</file>

<file path=ppt/notesSlides/notesSlide2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282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8879533"/>
      </p:ext>
    </p:extLst>
  </p:cSld>
  <p:clrMapOvr>
    <a:masterClrMapping/>
  </p:clrMapOvr>
</p:notes>
</file>

<file path=ppt/notesSlides/notesSlide2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283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1374379"/>
      </p:ext>
    </p:extLst>
  </p:cSld>
  <p:clrMapOvr>
    <a:masterClrMapping/>
  </p:clrMapOvr>
</p:notes>
</file>

<file path=ppt/notesSlides/notesSlide2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284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94303401"/>
      </p:ext>
    </p:extLst>
  </p:cSld>
  <p:clrMapOvr>
    <a:masterClrMapping/>
  </p:clrMapOvr>
</p:notes>
</file>

<file path=ppt/notesSlides/notesSlide2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285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6694633"/>
      </p:ext>
    </p:extLst>
  </p:cSld>
  <p:clrMapOvr>
    <a:masterClrMapping/>
  </p:clrMapOvr>
</p:notes>
</file>

<file path=ppt/notesSlides/notesSlide2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286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3586938"/>
      </p:ext>
    </p:extLst>
  </p:cSld>
  <p:clrMapOvr>
    <a:masterClrMapping/>
  </p:clrMapOvr>
</p:notes>
</file>

<file path=ppt/notesSlides/notesSlide2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287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9745061"/>
      </p:ext>
    </p:extLst>
  </p:cSld>
  <p:clrMapOvr>
    <a:masterClrMapping/>
  </p:clrMapOvr>
</p:notes>
</file>

<file path=ppt/notesSlides/notesSlide2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288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995789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DISMINUIR</a:t>
            </a:r>
            <a:r>
              <a:rPr lang="es-ES" baseline="0" dirty="0" smtClean="0"/>
              <a:t> </a:t>
            </a:r>
            <a:r>
              <a:rPr lang="es-ES" dirty="0" smtClean="0"/>
              <a:t>ERROR &lt;5%</a:t>
            </a:r>
          </a:p>
          <a:p>
            <a:r>
              <a:rPr lang="es-ES" dirty="0" smtClean="0"/>
              <a:t>TEÓRICO</a:t>
            </a:r>
            <a:r>
              <a:rPr lang="es-ES" baseline="0" dirty="0" smtClean="0"/>
              <a:t> – SIMULACIÓN</a:t>
            </a:r>
          </a:p>
          <a:p>
            <a:r>
              <a:rPr lang="es-ES" dirty="0" smtClean="0"/>
              <a:t>Tamaño</a:t>
            </a:r>
          </a:p>
          <a:p>
            <a:r>
              <a:rPr lang="es-ES" baseline="0" dirty="0" smtClean="0"/>
              <a:t>120 mm</a:t>
            </a:r>
          </a:p>
          <a:p>
            <a:r>
              <a:rPr lang="es-ES" dirty="0" smtClean="0"/>
              <a:t>Hasta 10 mm</a:t>
            </a:r>
          </a:p>
          <a:p>
            <a:r>
              <a:rPr lang="es-ES" dirty="0" smtClean="0"/>
              <a:t>FLUENCIA</a:t>
            </a:r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63052592"/>
      </p:ext>
    </p:extLst>
  </p:cSld>
  <p:clrMapOvr>
    <a:masterClrMapping/>
  </p:clrMapOvr>
</p:notes>
</file>

<file path=ppt/notesSlides/notesSlide2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289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8682181"/>
      </p:ext>
    </p:extLst>
  </p:cSld>
  <p:clrMapOvr>
    <a:masterClrMapping/>
  </p:clrMapOvr>
</p:notes>
</file>

<file path=ppt/notesSlides/notesSlide2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290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8970829"/>
      </p:ext>
    </p:extLst>
  </p:cSld>
  <p:clrMapOvr>
    <a:masterClrMapping/>
  </p:clrMapOvr>
</p:notes>
</file>

<file path=ppt/notesSlides/notesSlide2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291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4018529"/>
      </p:ext>
    </p:extLst>
  </p:cSld>
  <p:clrMapOvr>
    <a:masterClrMapping/>
  </p:clrMapOvr>
</p:notes>
</file>

<file path=ppt/notesSlides/notesSlide2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292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8126876"/>
      </p:ext>
    </p:extLst>
  </p:cSld>
  <p:clrMapOvr>
    <a:masterClrMapping/>
  </p:clrMapOvr>
</p:notes>
</file>

<file path=ppt/notesSlides/notesSlide2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293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318291"/>
      </p:ext>
    </p:extLst>
  </p:cSld>
  <p:clrMapOvr>
    <a:masterClrMapping/>
  </p:clrMapOvr>
</p:notes>
</file>

<file path=ppt/notesSlides/notesSlide2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294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8146640"/>
      </p:ext>
    </p:extLst>
  </p:cSld>
  <p:clrMapOvr>
    <a:masterClrMapping/>
  </p:clrMapOvr>
</p:notes>
</file>

<file path=ppt/notesSlides/notesSlide2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295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4923016"/>
      </p:ext>
    </p:extLst>
  </p:cSld>
  <p:clrMapOvr>
    <a:masterClrMapping/>
  </p:clrMapOvr>
</p:notes>
</file>

<file path=ppt/notesSlides/notesSlide2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296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8507258"/>
      </p:ext>
    </p:extLst>
  </p:cSld>
  <p:clrMapOvr>
    <a:masterClrMapping/>
  </p:clrMapOvr>
</p:notes>
</file>

<file path=ppt/notesSlides/notesSlide2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297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7699216"/>
      </p:ext>
    </p:extLst>
  </p:cSld>
  <p:clrMapOvr>
    <a:masterClrMapping/>
  </p:clrMapOvr>
</p:notes>
</file>

<file path=ppt/notesSlides/notesSlide2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298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04132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DISMINUIR</a:t>
            </a:r>
            <a:r>
              <a:rPr lang="es-ES" baseline="0" dirty="0" smtClean="0"/>
              <a:t> </a:t>
            </a:r>
            <a:r>
              <a:rPr lang="es-ES" dirty="0" smtClean="0"/>
              <a:t>ERROR &lt;5%</a:t>
            </a:r>
          </a:p>
          <a:p>
            <a:r>
              <a:rPr lang="es-ES" dirty="0" smtClean="0"/>
              <a:t>TEÓRICO</a:t>
            </a:r>
            <a:r>
              <a:rPr lang="es-ES" baseline="0" dirty="0" smtClean="0"/>
              <a:t> – SIMULACIÓN</a:t>
            </a:r>
          </a:p>
          <a:p>
            <a:r>
              <a:rPr lang="es-ES" dirty="0" smtClean="0"/>
              <a:t>Tamaño</a:t>
            </a:r>
          </a:p>
          <a:p>
            <a:r>
              <a:rPr lang="es-ES" baseline="0" dirty="0" smtClean="0"/>
              <a:t>120 mm</a:t>
            </a:r>
          </a:p>
          <a:p>
            <a:r>
              <a:rPr lang="es-ES" dirty="0" smtClean="0"/>
              <a:t>Hasta 10 mm</a:t>
            </a:r>
          </a:p>
          <a:p>
            <a:r>
              <a:rPr lang="es-ES" dirty="0" smtClean="0"/>
              <a:t>FLUENCIA</a:t>
            </a:r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6107215"/>
      </p:ext>
    </p:extLst>
  </p:cSld>
  <p:clrMapOvr>
    <a:masterClrMapping/>
  </p:clrMapOvr>
</p:notes>
</file>

<file path=ppt/notesSlides/notesSlide2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299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29140654"/>
      </p:ext>
    </p:extLst>
  </p:cSld>
  <p:clrMapOvr>
    <a:masterClrMapping/>
  </p:clrMapOvr>
</p:notes>
</file>

<file path=ppt/notesSlides/notesSlide2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300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1735289"/>
      </p:ext>
    </p:extLst>
  </p:cSld>
  <p:clrMapOvr>
    <a:masterClrMapping/>
  </p:clrMapOvr>
</p:notes>
</file>

<file path=ppt/notesSlides/notesSlide2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301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69353775"/>
      </p:ext>
    </p:extLst>
  </p:cSld>
  <p:clrMapOvr>
    <a:masterClrMapping/>
  </p:clrMapOvr>
</p:notes>
</file>

<file path=ppt/notesSlides/notesSlide2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302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30145284"/>
      </p:ext>
    </p:extLst>
  </p:cSld>
  <p:clrMapOvr>
    <a:masterClrMapping/>
  </p:clrMapOvr>
</p:notes>
</file>

<file path=ppt/notesSlides/notesSlide2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303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4845231"/>
      </p:ext>
    </p:extLst>
  </p:cSld>
  <p:clrMapOvr>
    <a:masterClrMapping/>
  </p:clrMapOvr>
</p:notes>
</file>

<file path=ppt/notesSlides/notesSlide2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304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068266"/>
      </p:ext>
    </p:extLst>
  </p:cSld>
  <p:clrMapOvr>
    <a:masterClrMapping/>
  </p:clrMapOvr>
</p:notes>
</file>

<file path=ppt/notesSlides/notesSlide2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305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1144016"/>
      </p:ext>
    </p:extLst>
  </p:cSld>
  <p:clrMapOvr>
    <a:masterClrMapping/>
  </p:clrMapOvr>
</p:notes>
</file>

<file path=ppt/notesSlides/notesSlide2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306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01128031"/>
      </p:ext>
    </p:extLst>
  </p:cSld>
  <p:clrMapOvr>
    <a:masterClrMapping/>
  </p:clrMapOvr>
</p:notes>
</file>

<file path=ppt/notesSlides/notesSlide2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307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4313545"/>
      </p:ext>
    </p:extLst>
  </p:cSld>
  <p:clrMapOvr>
    <a:masterClrMapping/>
  </p:clrMapOvr>
</p:notes>
</file>

<file path=ppt/notesSlides/notesSlide2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308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16391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No existe información atiesadores</a:t>
            </a:r>
          </a:p>
          <a:p>
            <a:r>
              <a:rPr lang="es-ES" dirty="0" smtClean="0"/>
              <a:t>Especificación AISC 360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06671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DISMINUIR</a:t>
            </a:r>
            <a:r>
              <a:rPr lang="es-ES" baseline="0" dirty="0" smtClean="0"/>
              <a:t> </a:t>
            </a:r>
            <a:r>
              <a:rPr lang="es-ES" dirty="0" smtClean="0"/>
              <a:t>ERROR &lt;5%</a:t>
            </a:r>
          </a:p>
          <a:p>
            <a:r>
              <a:rPr lang="es-ES" dirty="0" smtClean="0"/>
              <a:t>TEÓRICO</a:t>
            </a:r>
            <a:r>
              <a:rPr lang="es-ES" baseline="0" dirty="0" smtClean="0"/>
              <a:t> – SIMULACIÓN</a:t>
            </a:r>
          </a:p>
          <a:p>
            <a:r>
              <a:rPr lang="es-ES" dirty="0" smtClean="0"/>
              <a:t>Tamaño</a:t>
            </a:r>
          </a:p>
          <a:p>
            <a:r>
              <a:rPr lang="es-ES" baseline="0" dirty="0" smtClean="0"/>
              <a:t>120 mm</a:t>
            </a:r>
          </a:p>
          <a:p>
            <a:r>
              <a:rPr lang="es-ES" dirty="0" smtClean="0"/>
              <a:t>Hasta 10 mm</a:t>
            </a:r>
          </a:p>
          <a:p>
            <a:r>
              <a:rPr lang="es-ES" dirty="0" smtClean="0"/>
              <a:t>FLUENCIA</a:t>
            </a:r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79569373"/>
      </p:ext>
    </p:extLst>
  </p:cSld>
  <p:clrMapOvr>
    <a:masterClrMapping/>
  </p:clrMapOvr>
</p:notes>
</file>

<file path=ppt/notesSlides/notesSlide30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309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8488158"/>
      </p:ext>
    </p:extLst>
  </p:cSld>
  <p:clrMapOvr>
    <a:masterClrMapping/>
  </p:clrMapOvr>
</p:notes>
</file>

<file path=ppt/notesSlides/notesSlide30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6447846"/>
      </p:ext>
    </p:extLst>
  </p:cSld>
  <p:clrMapOvr>
    <a:masterClrMapping/>
  </p:clrMapOvr>
</p:notes>
</file>

<file path=ppt/notesSlides/notesSlide30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9524330"/>
      </p:ext>
    </p:extLst>
  </p:cSld>
  <p:clrMapOvr>
    <a:masterClrMapping/>
  </p:clrMapOvr>
</p:notes>
</file>

<file path=ppt/notesSlides/notesSlide30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59624378"/>
      </p:ext>
    </p:extLst>
  </p:cSld>
  <p:clrMapOvr>
    <a:masterClrMapping/>
  </p:clrMapOvr>
</p:notes>
</file>

<file path=ppt/notesSlides/notesSlide30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701079"/>
      </p:ext>
    </p:extLst>
  </p:cSld>
  <p:clrMapOvr>
    <a:masterClrMapping/>
  </p:clrMapOvr>
</p:notes>
</file>

<file path=ppt/notesSlides/notesSlide30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8648646"/>
      </p:ext>
    </p:extLst>
  </p:cSld>
  <p:clrMapOvr>
    <a:masterClrMapping/>
  </p:clrMapOvr>
</p:notes>
</file>

<file path=ppt/notesSlides/notesSlide30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0313275"/>
      </p:ext>
    </p:extLst>
  </p:cSld>
  <p:clrMapOvr>
    <a:masterClrMapping/>
  </p:clrMapOvr>
</p:notes>
</file>

<file path=ppt/notesSlides/notesSlide30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4671598"/>
      </p:ext>
    </p:extLst>
  </p:cSld>
  <p:clrMapOvr>
    <a:masterClrMapping/>
  </p:clrMapOvr>
</p:notes>
</file>

<file path=ppt/notesSlides/notesSlide30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8854278"/>
      </p:ext>
    </p:extLst>
  </p:cSld>
  <p:clrMapOvr>
    <a:masterClrMapping/>
  </p:clrMapOvr>
</p:notes>
</file>

<file path=ppt/notesSlides/notesSlide30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3689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DISMINUIR</a:t>
            </a:r>
            <a:r>
              <a:rPr lang="es-ES" baseline="0" dirty="0" smtClean="0"/>
              <a:t> </a:t>
            </a:r>
            <a:r>
              <a:rPr lang="es-ES" dirty="0" smtClean="0"/>
              <a:t>ERROR &lt;5%</a:t>
            </a:r>
          </a:p>
          <a:p>
            <a:r>
              <a:rPr lang="es-ES" dirty="0" smtClean="0"/>
              <a:t>TEÓRICO</a:t>
            </a:r>
            <a:r>
              <a:rPr lang="es-ES" baseline="0" dirty="0" smtClean="0"/>
              <a:t> – SIMULACIÓN</a:t>
            </a:r>
          </a:p>
          <a:p>
            <a:r>
              <a:rPr lang="es-ES" dirty="0" smtClean="0"/>
              <a:t>Tamaño</a:t>
            </a:r>
          </a:p>
          <a:p>
            <a:r>
              <a:rPr lang="es-ES" baseline="0" dirty="0" smtClean="0"/>
              <a:t>120 mm</a:t>
            </a:r>
          </a:p>
          <a:p>
            <a:r>
              <a:rPr lang="es-ES" dirty="0" smtClean="0"/>
              <a:t>Hasta 10 mm</a:t>
            </a:r>
          </a:p>
          <a:p>
            <a:r>
              <a:rPr lang="es-ES" dirty="0" smtClean="0"/>
              <a:t>FLUENCIA</a:t>
            </a:r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11779"/>
      </p:ext>
    </p:extLst>
  </p:cSld>
  <p:clrMapOvr>
    <a:masterClrMapping/>
  </p:clrMapOvr>
</p:notes>
</file>

<file path=ppt/notesSlides/notesSlide3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7580497"/>
      </p:ext>
    </p:extLst>
  </p:cSld>
  <p:clrMapOvr>
    <a:masterClrMapping/>
  </p:clrMapOvr>
</p:notes>
</file>

<file path=ppt/notesSlides/notesSlide3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34720879"/>
      </p:ext>
    </p:extLst>
  </p:cSld>
  <p:clrMapOvr>
    <a:masterClrMapping/>
  </p:clrMapOvr>
</p:notes>
</file>

<file path=ppt/notesSlides/notesSlide3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148971"/>
      </p:ext>
    </p:extLst>
  </p:cSld>
  <p:clrMapOvr>
    <a:masterClrMapping/>
  </p:clrMapOvr>
</p:notes>
</file>

<file path=ppt/notesSlides/notesSlide3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9174121"/>
      </p:ext>
    </p:extLst>
  </p:cSld>
  <p:clrMapOvr>
    <a:masterClrMapping/>
  </p:clrMapOvr>
</p:notes>
</file>

<file path=ppt/notesSlides/notesSlide3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7556391"/>
      </p:ext>
    </p:extLst>
  </p:cSld>
  <p:clrMapOvr>
    <a:masterClrMapping/>
  </p:clrMapOvr>
</p:notes>
</file>

<file path=ppt/notesSlides/notesSlide3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0145063"/>
      </p:ext>
    </p:extLst>
  </p:cSld>
  <p:clrMapOvr>
    <a:masterClrMapping/>
  </p:clrMapOvr>
</p:notes>
</file>

<file path=ppt/notesSlides/notesSlide3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46689771"/>
      </p:ext>
    </p:extLst>
  </p:cSld>
  <p:clrMapOvr>
    <a:masterClrMapping/>
  </p:clrMapOvr>
</p:notes>
</file>

<file path=ppt/notesSlides/notesSlide3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92370407"/>
      </p:ext>
    </p:extLst>
  </p:cSld>
  <p:clrMapOvr>
    <a:masterClrMapping/>
  </p:clrMapOvr>
</p:notes>
</file>

<file path=ppt/notesSlides/notesSlide3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6828535"/>
      </p:ext>
    </p:extLst>
  </p:cSld>
  <p:clrMapOvr>
    <a:masterClrMapping/>
  </p:clrMapOvr>
</p:notes>
</file>

<file path=ppt/notesSlides/notesSlide3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902621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DISMINUIR</a:t>
            </a:r>
            <a:r>
              <a:rPr lang="es-ES" baseline="0" dirty="0" smtClean="0"/>
              <a:t> </a:t>
            </a:r>
            <a:r>
              <a:rPr lang="es-ES" dirty="0" smtClean="0"/>
              <a:t>ERROR &lt;5%</a:t>
            </a:r>
          </a:p>
          <a:p>
            <a:r>
              <a:rPr lang="es-ES" dirty="0" smtClean="0"/>
              <a:t>TEÓRICO</a:t>
            </a:r>
            <a:r>
              <a:rPr lang="es-ES" baseline="0" dirty="0" smtClean="0"/>
              <a:t> – SIMULACIÓN</a:t>
            </a:r>
          </a:p>
          <a:p>
            <a:r>
              <a:rPr lang="es-ES" dirty="0" smtClean="0"/>
              <a:t>Tamaño</a:t>
            </a:r>
          </a:p>
          <a:p>
            <a:r>
              <a:rPr lang="es-ES" baseline="0" dirty="0" smtClean="0"/>
              <a:t>120 mm</a:t>
            </a:r>
          </a:p>
          <a:p>
            <a:r>
              <a:rPr lang="es-ES" dirty="0" smtClean="0"/>
              <a:t>Hasta 10 mm</a:t>
            </a:r>
          </a:p>
          <a:p>
            <a:r>
              <a:rPr lang="es-ES" dirty="0" smtClean="0"/>
              <a:t>FLUENCIA</a:t>
            </a:r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3428108"/>
      </p:ext>
    </p:extLst>
  </p:cSld>
  <p:clrMapOvr>
    <a:masterClrMapping/>
  </p:clrMapOvr>
</p:notes>
</file>

<file path=ppt/notesSlides/notesSlide3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74562409"/>
      </p:ext>
    </p:extLst>
  </p:cSld>
  <p:clrMapOvr>
    <a:masterClrMapping/>
  </p:clrMapOvr>
</p:notes>
</file>

<file path=ppt/notesSlides/notesSlide3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5739764"/>
      </p:ext>
    </p:extLst>
  </p:cSld>
  <p:clrMapOvr>
    <a:masterClrMapping/>
  </p:clrMapOvr>
</p:notes>
</file>

<file path=ppt/notesSlides/notesSlide3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77335094"/>
      </p:ext>
    </p:extLst>
  </p:cSld>
  <p:clrMapOvr>
    <a:masterClrMapping/>
  </p:clrMapOvr>
</p:notes>
</file>

<file path=ppt/notesSlides/notesSlide3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0672408"/>
      </p:ext>
    </p:extLst>
  </p:cSld>
  <p:clrMapOvr>
    <a:masterClrMapping/>
  </p:clrMapOvr>
</p:notes>
</file>

<file path=ppt/notesSlides/notesSlide3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4172801"/>
      </p:ext>
    </p:extLst>
  </p:cSld>
  <p:clrMapOvr>
    <a:masterClrMapping/>
  </p:clrMapOvr>
</p:notes>
</file>

<file path=ppt/notesSlides/notesSlide3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38117296"/>
      </p:ext>
    </p:extLst>
  </p:cSld>
  <p:clrMapOvr>
    <a:masterClrMapping/>
  </p:clrMapOvr>
</p:notes>
</file>

<file path=ppt/notesSlides/notesSlide3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2188536"/>
      </p:ext>
    </p:extLst>
  </p:cSld>
  <p:clrMapOvr>
    <a:masterClrMapping/>
  </p:clrMapOvr>
</p:notes>
</file>

<file path=ppt/notesSlides/notesSlide3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VIGA LAMINADA CALIENTE </a:t>
            </a:r>
          </a:p>
          <a:p>
            <a:r>
              <a:rPr lang="es-ES" baseline="0" dirty="0" smtClean="0"/>
              <a:t>MEJOR DISTRIBUCIÓN ESFUERZOS</a:t>
            </a:r>
          </a:p>
          <a:p>
            <a:r>
              <a:rPr lang="es-ES" baseline="0" dirty="0" smtClean="0"/>
              <a:t>MENORES ESFUERZOS RESIDUALES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5902034"/>
      </p:ext>
    </p:extLst>
  </p:cSld>
  <p:clrMapOvr>
    <a:masterClrMapping/>
  </p:clrMapOvr>
</p:notes>
</file>

<file path=ppt/notesSlides/notesSlide3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9813420"/>
      </p:ext>
    </p:extLst>
  </p:cSld>
  <p:clrMapOvr>
    <a:masterClrMapping/>
  </p:clrMapOvr>
</p:notes>
</file>

<file path=ppt/notesSlides/notesSlide3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039026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DISMINUIR</a:t>
            </a:r>
            <a:r>
              <a:rPr lang="es-ES" baseline="0" dirty="0" smtClean="0"/>
              <a:t> </a:t>
            </a:r>
            <a:r>
              <a:rPr lang="es-ES" dirty="0" smtClean="0"/>
              <a:t>ERROR &lt;5%</a:t>
            </a:r>
          </a:p>
          <a:p>
            <a:r>
              <a:rPr lang="es-ES" dirty="0" smtClean="0"/>
              <a:t>TEÓRICO</a:t>
            </a:r>
            <a:r>
              <a:rPr lang="es-ES" baseline="0" dirty="0" smtClean="0"/>
              <a:t> – SIMULACIÓN</a:t>
            </a:r>
          </a:p>
          <a:p>
            <a:r>
              <a:rPr lang="es-ES" dirty="0" smtClean="0"/>
              <a:t>Tamaño</a:t>
            </a:r>
          </a:p>
          <a:p>
            <a:r>
              <a:rPr lang="es-ES" baseline="0" dirty="0" smtClean="0"/>
              <a:t>120 mm</a:t>
            </a:r>
          </a:p>
          <a:p>
            <a:r>
              <a:rPr lang="es-ES" dirty="0" smtClean="0"/>
              <a:t>Hasta 10 mm</a:t>
            </a:r>
          </a:p>
          <a:p>
            <a:r>
              <a:rPr lang="es-ES" dirty="0" smtClean="0"/>
              <a:t>FLUENCIA</a:t>
            </a:r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68034087"/>
      </p:ext>
    </p:extLst>
  </p:cSld>
  <p:clrMapOvr>
    <a:masterClrMapping/>
  </p:clrMapOvr>
</p:notes>
</file>

<file path=ppt/notesSlides/notesSlide3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1672725"/>
      </p:ext>
    </p:extLst>
  </p:cSld>
  <p:clrMapOvr>
    <a:masterClrMapping/>
  </p:clrMapOvr>
</p:notes>
</file>

<file path=ppt/notesSlides/notesSlide3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340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268937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DISMINUIR</a:t>
            </a:r>
            <a:r>
              <a:rPr lang="es-ES" baseline="0" dirty="0" smtClean="0"/>
              <a:t> </a:t>
            </a:r>
            <a:r>
              <a:rPr lang="es-ES" dirty="0" smtClean="0"/>
              <a:t>ERROR &lt;5%</a:t>
            </a:r>
          </a:p>
          <a:p>
            <a:r>
              <a:rPr lang="es-ES" dirty="0" smtClean="0"/>
              <a:t>TEÓRICO</a:t>
            </a:r>
            <a:r>
              <a:rPr lang="es-ES" baseline="0" dirty="0" smtClean="0"/>
              <a:t> – SIMULACIÓN</a:t>
            </a:r>
          </a:p>
          <a:p>
            <a:r>
              <a:rPr lang="es-ES" dirty="0" smtClean="0"/>
              <a:t>Tamaño</a:t>
            </a:r>
          </a:p>
          <a:p>
            <a:r>
              <a:rPr lang="es-ES" baseline="0" dirty="0" smtClean="0"/>
              <a:t>120 mm</a:t>
            </a:r>
          </a:p>
          <a:p>
            <a:r>
              <a:rPr lang="es-ES" dirty="0" smtClean="0"/>
              <a:t>Hasta 10 mm</a:t>
            </a:r>
          </a:p>
          <a:p>
            <a:r>
              <a:rPr lang="es-ES" dirty="0" smtClean="0"/>
              <a:t>FLUENCIA</a:t>
            </a:r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84851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DISMINUIR</a:t>
            </a:r>
            <a:r>
              <a:rPr lang="es-ES" baseline="0" dirty="0" smtClean="0"/>
              <a:t> </a:t>
            </a:r>
            <a:r>
              <a:rPr lang="es-ES" dirty="0" smtClean="0"/>
              <a:t>ERROR &lt;5%</a:t>
            </a:r>
          </a:p>
          <a:p>
            <a:r>
              <a:rPr lang="es-ES" dirty="0" smtClean="0"/>
              <a:t>TEÓRICO</a:t>
            </a:r>
            <a:r>
              <a:rPr lang="es-ES" baseline="0" dirty="0" smtClean="0"/>
              <a:t> – SIMULACIÓN</a:t>
            </a:r>
          </a:p>
          <a:p>
            <a:r>
              <a:rPr lang="es-ES" dirty="0" smtClean="0"/>
              <a:t>Tamaño</a:t>
            </a:r>
          </a:p>
          <a:p>
            <a:r>
              <a:rPr lang="es-ES" baseline="0" dirty="0" smtClean="0"/>
              <a:t>120 mm</a:t>
            </a:r>
          </a:p>
          <a:p>
            <a:r>
              <a:rPr lang="es-ES" dirty="0" smtClean="0"/>
              <a:t>Hasta 10 mm</a:t>
            </a:r>
          </a:p>
          <a:p>
            <a:r>
              <a:rPr lang="es-ES" dirty="0" smtClean="0"/>
              <a:t>FLUENCIA</a:t>
            </a:r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5022316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DISMINUIR</a:t>
            </a:r>
            <a:r>
              <a:rPr lang="es-ES" baseline="0" dirty="0" smtClean="0"/>
              <a:t> </a:t>
            </a:r>
            <a:r>
              <a:rPr lang="es-ES" dirty="0" smtClean="0"/>
              <a:t>ERROR &lt;5%</a:t>
            </a:r>
          </a:p>
          <a:p>
            <a:r>
              <a:rPr lang="es-ES" dirty="0" smtClean="0"/>
              <a:t>TEÓRICO</a:t>
            </a:r>
            <a:r>
              <a:rPr lang="es-ES" baseline="0" dirty="0" smtClean="0"/>
              <a:t> – SIMULACIÓN</a:t>
            </a:r>
          </a:p>
          <a:p>
            <a:r>
              <a:rPr lang="es-ES" dirty="0" smtClean="0"/>
              <a:t>Tamaño</a:t>
            </a:r>
          </a:p>
          <a:p>
            <a:r>
              <a:rPr lang="es-ES" baseline="0" dirty="0" smtClean="0"/>
              <a:t>120 mm</a:t>
            </a:r>
          </a:p>
          <a:p>
            <a:r>
              <a:rPr lang="es-ES" dirty="0" smtClean="0"/>
              <a:t>Hasta 10 mm</a:t>
            </a:r>
          </a:p>
          <a:p>
            <a:r>
              <a:rPr lang="es-ES" dirty="0" smtClean="0"/>
              <a:t>FLUENCIA</a:t>
            </a:r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246971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DISMINUIR</a:t>
            </a:r>
            <a:r>
              <a:rPr lang="es-ES" baseline="0" dirty="0" smtClean="0"/>
              <a:t> </a:t>
            </a:r>
            <a:r>
              <a:rPr lang="es-ES" dirty="0" smtClean="0"/>
              <a:t>ERROR &lt;5%</a:t>
            </a:r>
          </a:p>
          <a:p>
            <a:r>
              <a:rPr lang="es-ES" dirty="0" smtClean="0"/>
              <a:t>TEÓRICO</a:t>
            </a:r>
            <a:r>
              <a:rPr lang="es-ES" baseline="0" dirty="0" smtClean="0"/>
              <a:t> – SIMULACIÓN</a:t>
            </a:r>
          </a:p>
          <a:p>
            <a:r>
              <a:rPr lang="es-ES" dirty="0" smtClean="0"/>
              <a:t>Tamaño</a:t>
            </a:r>
          </a:p>
          <a:p>
            <a:r>
              <a:rPr lang="es-ES" baseline="0" dirty="0" smtClean="0"/>
              <a:t>120 mm</a:t>
            </a:r>
          </a:p>
          <a:p>
            <a:r>
              <a:rPr lang="es-ES" dirty="0" smtClean="0"/>
              <a:t>Hasta 10 mm</a:t>
            </a:r>
          </a:p>
          <a:p>
            <a:r>
              <a:rPr lang="es-ES" dirty="0" smtClean="0"/>
              <a:t>FLUENCIA</a:t>
            </a:r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502051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DISMINUIR</a:t>
            </a:r>
            <a:r>
              <a:rPr lang="es-ES" baseline="0" dirty="0" smtClean="0"/>
              <a:t> </a:t>
            </a:r>
            <a:r>
              <a:rPr lang="es-ES" dirty="0" smtClean="0"/>
              <a:t>ERROR &lt;5%</a:t>
            </a:r>
          </a:p>
          <a:p>
            <a:r>
              <a:rPr lang="es-ES" dirty="0" smtClean="0"/>
              <a:t>TEÓRICO</a:t>
            </a:r>
            <a:r>
              <a:rPr lang="es-ES" baseline="0" dirty="0" smtClean="0"/>
              <a:t> – SIMULACIÓN</a:t>
            </a:r>
          </a:p>
          <a:p>
            <a:r>
              <a:rPr lang="es-ES" dirty="0" smtClean="0"/>
              <a:t>Tamaño</a:t>
            </a:r>
          </a:p>
          <a:p>
            <a:r>
              <a:rPr lang="es-ES" baseline="0" dirty="0" smtClean="0"/>
              <a:t>120 mm</a:t>
            </a:r>
          </a:p>
          <a:p>
            <a:r>
              <a:rPr lang="es-ES" dirty="0" smtClean="0"/>
              <a:t>Hasta 10 mm</a:t>
            </a:r>
          </a:p>
          <a:p>
            <a:r>
              <a:rPr lang="es-ES" dirty="0" smtClean="0"/>
              <a:t>FLUENCIA</a:t>
            </a:r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456998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DISMINUIR</a:t>
            </a:r>
            <a:r>
              <a:rPr lang="es-ES" baseline="0" dirty="0" smtClean="0"/>
              <a:t> </a:t>
            </a:r>
            <a:r>
              <a:rPr lang="es-ES" dirty="0" smtClean="0"/>
              <a:t>ERROR &lt;5%</a:t>
            </a:r>
          </a:p>
          <a:p>
            <a:r>
              <a:rPr lang="es-ES" dirty="0" smtClean="0"/>
              <a:t>TEÓRICO</a:t>
            </a:r>
            <a:r>
              <a:rPr lang="es-ES" baseline="0" dirty="0" smtClean="0"/>
              <a:t> – SIMULACIÓN</a:t>
            </a:r>
          </a:p>
          <a:p>
            <a:r>
              <a:rPr lang="es-ES" dirty="0" smtClean="0"/>
              <a:t>Tamaño</a:t>
            </a:r>
          </a:p>
          <a:p>
            <a:r>
              <a:rPr lang="es-ES" baseline="0" dirty="0" smtClean="0"/>
              <a:t>120 mm</a:t>
            </a:r>
          </a:p>
          <a:p>
            <a:r>
              <a:rPr lang="es-ES" dirty="0" smtClean="0"/>
              <a:t>Hasta 10 mm</a:t>
            </a:r>
          </a:p>
          <a:p>
            <a:r>
              <a:rPr lang="es-ES" dirty="0" smtClean="0"/>
              <a:t>FLUENCIA</a:t>
            </a:r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165371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Zona </a:t>
            </a:r>
            <a:r>
              <a:rPr lang="es-ES" dirty="0" err="1" smtClean="0"/>
              <a:t>elastica</a:t>
            </a:r>
            <a:endParaRPr lang="es-ES" dirty="0" smtClean="0"/>
          </a:p>
          <a:p>
            <a:r>
              <a:rPr lang="es-ES" dirty="0" smtClean="0"/>
              <a:t>Laboratorio</a:t>
            </a:r>
          </a:p>
          <a:p>
            <a:endParaRPr lang="es-ES" dirty="0" smtClean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4485544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MODELO</a:t>
            </a:r>
          </a:p>
          <a:p>
            <a:r>
              <a:rPr lang="en-US" dirty="0" smtClean="0"/>
              <a:t>MISMAS</a:t>
            </a:r>
            <a:r>
              <a:rPr lang="en-US" baseline="0" dirty="0" smtClean="0"/>
              <a:t> CARACTERISTICAS</a:t>
            </a:r>
          </a:p>
          <a:p>
            <a:r>
              <a:rPr lang="en-US" baseline="0" dirty="0" smtClean="0"/>
              <a:t>SECCIÓN</a:t>
            </a:r>
            <a:endParaRPr lang="es-ES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48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79705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MODELO</a:t>
            </a:r>
          </a:p>
          <a:p>
            <a:r>
              <a:rPr lang="en-US" dirty="0" smtClean="0"/>
              <a:t>MISMAS</a:t>
            </a:r>
            <a:r>
              <a:rPr lang="en-US" baseline="0" dirty="0" smtClean="0"/>
              <a:t> CARACTERISTICAS</a:t>
            </a:r>
          </a:p>
          <a:p>
            <a:r>
              <a:rPr lang="en-US" baseline="0" dirty="0" smtClean="0"/>
              <a:t>SECCIÓN</a:t>
            </a:r>
            <a:endParaRPr lang="es-ES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49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728108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DISMINUIR</a:t>
            </a:r>
            <a:r>
              <a:rPr lang="es-ES" baseline="0" dirty="0" smtClean="0"/>
              <a:t> </a:t>
            </a:r>
            <a:r>
              <a:rPr lang="es-ES" dirty="0" smtClean="0"/>
              <a:t>ERROR &lt;5%</a:t>
            </a:r>
          </a:p>
          <a:p>
            <a:r>
              <a:rPr lang="es-ES" dirty="0" smtClean="0"/>
              <a:t>TEÓRICO</a:t>
            </a:r>
            <a:r>
              <a:rPr lang="es-ES" baseline="0" dirty="0" smtClean="0"/>
              <a:t> – SIMULACIÓN</a:t>
            </a:r>
          </a:p>
          <a:p>
            <a:r>
              <a:rPr lang="es-ES" dirty="0" smtClean="0"/>
              <a:t>Tamaño</a:t>
            </a:r>
          </a:p>
          <a:p>
            <a:r>
              <a:rPr lang="es-ES" baseline="0" dirty="0" smtClean="0"/>
              <a:t>120 mm</a:t>
            </a:r>
          </a:p>
          <a:p>
            <a:r>
              <a:rPr lang="es-ES" dirty="0" smtClean="0"/>
              <a:t>Hasta 10 mm</a:t>
            </a:r>
          </a:p>
          <a:p>
            <a:r>
              <a:rPr lang="es-ES" dirty="0" smtClean="0"/>
              <a:t>FLUENCIA</a:t>
            </a:r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50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18748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Se inicia con un tamaño de elemento de </a:t>
            </a:r>
          </a:p>
          <a:p>
            <a:r>
              <a:rPr lang="es-ES" dirty="0" smtClean="0"/>
              <a:t>120 mm     -       236 </a:t>
            </a:r>
            <a:r>
              <a:rPr lang="es-ES" dirty="0" err="1" smtClean="0"/>
              <a:t>Mpa</a:t>
            </a:r>
            <a:r>
              <a:rPr lang="es-ES" dirty="0" smtClean="0"/>
              <a:t>     -      4,91%</a:t>
            </a:r>
          </a:p>
          <a:p>
            <a:r>
              <a:rPr lang="es-ES" dirty="0" smtClean="0"/>
              <a:t>El</a:t>
            </a:r>
            <a:r>
              <a:rPr lang="es-ES" baseline="0" dirty="0" smtClean="0"/>
              <a:t> modelo es validado</a:t>
            </a:r>
          </a:p>
          <a:p>
            <a:r>
              <a:rPr lang="es-ES" baseline="0" dirty="0" smtClean="0"/>
              <a:t>Converge</a:t>
            </a:r>
          </a:p>
          <a:p>
            <a:r>
              <a:rPr lang="es-ES" baseline="0" dirty="0" smtClean="0"/>
              <a:t>60 mm      -  241 </a:t>
            </a:r>
            <a:r>
              <a:rPr lang="es-ES" baseline="0" dirty="0" err="1" smtClean="0"/>
              <a:t>Mpa</a:t>
            </a:r>
            <a:r>
              <a:rPr lang="es-ES" baseline="0" dirty="0" smtClean="0"/>
              <a:t>       -   3186 </a:t>
            </a:r>
            <a:r>
              <a:rPr lang="es-ES" baseline="0" dirty="0" err="1" smtClean="0"/>
              <a:t>elem</a:t>
            </a:r>
            <a:r>
              <a:rPr lang="es-ES" baseline="0" dirty="0" smtClean="0"/>
              <a:t>.    - 2,82%</a:t>
            </a:r>
          </a:p>
          <a:p>
            <a:endParaRPr lang="es-ES" baseline="0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51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4347213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Se inicia con un tamaño de elemento de </a:t>
            </a:r>
          </a:p>
          <a:p>
            <a:r>
              <a:rPr lang="es-ES" dirty="0" smtClean="0"/>
              <a:t>120 mm     -       236 </a:t>
            </a:r>
            <a:r>
              <a:rPr lang="es-ES" dirty="0" err="1" smtClean="0"/>
              <a:t>Mpa</a:t>
            </a:r>
            <a:r>
              <a:rPr lang="es-ES" dirty="0" smtClean="0"/>
              <a:t>     -      4,91%</a:t>
            </a:r>
          </a:p>
          <a:p>
            <a:r>
              <a:rPr lang="es-ES" dirty="0" smtClean="0"/>
              <a:t>El</a:t>
            </a:r>
            <a:r>
              <a:rPr lang="es-ES" baseline="0" dirty="0" smtClean="0"/>
              <a:t> modelo es validado</a:t>
            </a:r>
          </a:p>
          <a:p>
            <a:r>
              <a:rPr lang="es-ES" baseline="0" dirty="0" smtClean="0"/>
              <a:t>Converge</a:t>
            </a:r>
          </a:p>
          <a:p>
            <a:r>
              <a:rPr lang="es-ES" baseline="0" dirty="0" smtClean="0"/>
              <a:t>60 mm      -  241 </a:t>
            </a:r>
            <a:r>
              <a:rPr lang="es-ES" baseline="0" dirty="0" err="1" smtClean="0"/>
              <a:t>Mpa</a:t>
            </a:r>
            <a:r>
              <a:rPr lang="es-ES" baseline="0" dirty="0" smtClean="0"/>
              <a:t>       -   3186 </a:t>
            </a:r>
            <a:r>
              <a:rPr lang="es-ES" baseline="0" dirty="0" err="1" smtClean="0"/>
              <a:t>elem</a:t>
            </a:r>
            <a:r>
              <a:rPr lang="es-ES" baseline="0" dirty="0" smtClean="0"/>
              <a:t>.    - 2,82%</a:t>
            </a:r>
          </a:p>
          <a:p>
            <a:endParaRPr lang="es-ES" baseline="0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52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543612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Se inicia con un tamaño de elemento de </a:t>
            </a:r>
          </a:p>
          <a:p>
            <a:r>
              <a:rPr lang="es-ES" dirty="0" smtClean="0"/>
              <a:t>120 mm     -       236 </a:t>
            </a:r>
            <a:r>
              <a:rPr lang="es-ES" dirty="0" err="1" smtClean="0"/>
              <a:t>Mpa</a:t>
            </a:r>
            <a:r>
              <a:rPr lang="es-ES" dirty="0" smtClean="0"/>
              <a:t>     -      4,91%</a:t>
            </a:r>
          </a:p>
          <a:p>
            <a:r>
              <a:rPr lang="es-ES" dirty="0" smtClean="0"/>
              <a:t>El</a:t>
            </a:r>
            <a:r>
              <a:rPr lang="es-ES" baseline="0" dirty="0" smtClean="0"/>
              <a:t> modelo es validado</a:t>
            </a:r>
          </a:p>
          <a:p>
            <a:r>
              <a:rPr lang="es-ES" baseline="0" dirty="0" smtClean="0"/>
              <a:t>Converge</a:t>
            </a:r>
          </a:p>
          <a:p>
            <a:r>
              <a:rPr lang="es-ES" baseline="0" dirty="0" smtClean="0"/>
              <a:t>60 mm      -  241 </a:t>
            </a:r>
            <a:r>
              <a:rPr lang="es-ES" baseline="0" dirty="0" err="1" smtClean="0"/>
              <a:t>Mpa</a:t>
            </a:r>
            <a:r>
              <a:rPr lang="es-ES" baseline="0" dirty="0" smtClean="0"/>
              <a:t>       -   3186 </a:t>
            </a:r>
            <a:r>
              <a:rPr lang="es-ES" baseline="0" dirty="0" err="1" smtClean="0"/>
              <a:t>elem</a:t>
            </a:r>
            <a:r>
              <a:rPr lang="es-ES" baseline="0" dirty="0" smtClean="0"/>
              <a:t>.    - 2,82%</a:t>
            </a:r>
          </a:p>
          <a:p>
            <a:endParaRPr lang="es-ES" baseline="0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53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577159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Se inicia con un tamaño de elemento de </a:t>
            </a:r>
          </a:p>
          <a:p>
            <a:r>
              <a:rPr lang="es-ES" dirty="0" smtClean="0"/>
              <a:t>120 mm     -       236 </a:t>
            </a:r>
            <a:r>
              <a:rPr lang="es-ES" dirty="0" err="1" smtClean="0"/>
              <a:t>Mpa</a:t>
            </a:r>
            <a:r>
              <a:rPr lang="es-ES" dirty="0" smtClean="0"/>
              <a:t>     -      4,91%</a:t>
            </a:r>
          </a:p>
          <a:p>
            <a:r>
              <a:rPr lang="es-ES" dirty="0" smtClean="0"/>
              <a:t>El</a:t>
            </a:r>
            <a:r>
              <a:rPr lang="es-ES" baseline="0" dirty="0" smtClean="0"/>
              <a:t> modelo es validado</a:t>
            </a:r>
          </a:p>
          <a:p>
            <a:r>
              <a:rPr lang="es-ES" baseline="0" dirty="0" smtClean="0"/>
              <a:t>Converge</a:t>
            </a:r>
          </a:p>
          <a:p>
            <a:r>
              <a:rPr lang="es-ES" baseline="0" dirty="0" smtClean="0"/>
              <a:t>60 mm      -  241 </a:t>
            </a:r>
            <a:r>
              <a:rPr lang="es-ES" baseline="0" dirty="0" err="1" smtClean="0"/>
              <a:t>Mpa</a:t>
            </a:r>
            <a:r>
              <a:rPr lang="es-ES" baseline="0" dirty="0" smtClean="0"/>
              <a:t>       -   3186 </a:t>
            </a:r>
            <a:r>
              <a:rPr lang="es-ES" baseline="0" dirty="0" err="1" smtClean="0"/>
              <a:t>elem</a:t>
            </a:r>
            <a:r>
              <a:rPr lang="es-ES" baseline="0" dirty="0" smtClean="0"/>
              <a:t>.    - 2,82%</a:t>
            </a:r>
          </a:p>
          <a:p>
            <a:endParaRPr lang="es-ES" baseline="0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54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61523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Se inicia con un tamaño de elemento de </a:t>
            </a:r>
          </a:p>
          <a:p>
            <a:r>
              <a:rPr lang="es-ES" dirty="0" smtClean="0"/>
              <a:t>120 mm     -       236 </a:t>
            </a:r>
            <a:r>
              <a:rPr lang="es-ES" dirty="0" err="1" smtClean="0"/>
              <a:t>Mpa</a:t>
            </a:r>
            <a:r>
              <a:rPr lang="es-ES" dirty="0" smtClean="0"/>
              <a:t>     -      4,91%</a:t>
            </a:r>
          </a:p>
          <a:p>
            <a:r>
              <a:rPr lang="es-ES" dirty="0" smtClean="0"/>
              <a:t>El</a:t>
            </a:r>
            <a:r>
              <a:rPr lang="es-ES" baseline="0" dirty="0" smtClean="0"/>
              <a:t> modelo es validado</a:t>
            </a:r>
          </a:p>
          <a:p>
            <a:r>
              <a:rPr lang="es-ES" baseline="0" dirty="0" smtClean="0"/>
              <a:t>Converge</a:t>
            </a:r>
          </a:p>
          <a:p>
            <a:r>
              <a:rPr lang="es-ES" baseline="0" dirty="0" smtClean="0"/>
              <a:t>60 mm      -  241 </a:t>
            </a:r>
            <a:r>
              <a:rPr lang="es-ES" baseline="0" dirty="0" err="1" smtClean="0"/>
              <a:t>Mpa</a:t>
            </a:r>
            <a:r>
              <a:rPr lang="es-ES" baseline="0" dirty="0" smtClean="0"/>
              <a:t>       -   3186 </a:t>
            </a:r>
            <a:r>
              <a:rPr lang="es-ES" baseline="0" dirty="0" err="1" smtClean="0"/>
              <a:t>elem</a:t>
            </a:r>
            <a:r>
              <a:rPr lang="es-ES" baseline="0" dirty="0" smtClean="0"/>
              <a:t>.    - 2,82%</a:t>
            </a:r>
          </a:p>
          <a:p>
            <a:endParaRPr lang="es-ES" baseline="0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55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6688755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Se inicia con un tamaño de elemento de </a:t>
            </a:r>
          </a:p>
          <a:p>
            <a:r>
              <a:rPr lang="es-ES" dirty="0" smtClean="0"/>
              <a:t>120 mm     -       236 </a:t>
            </a:r>
            <a:r>
              <a:rPr lang="es-ES" dirty="0" err="1" smtClean="0"/>
              <a:t>Mpa</a:t>
            </a:r>
            <a:r>
              <a:rPr lang="es-ES" dirty="0" smtClean="0"/>
              <a:t>     -      4,91%</a:t>
            </a:r>
          </a:p>
          <a:p>
            <a:r>
              <a:rPr lang="es-ES" dirty="0" smtClean="0"/>
              <a:t>El</a:t>
            </a:r>
            <a:r>
              <a:rPr lang="es-ES" baseline="0" dirty="0" smtClean="0"/>
              <a:t> modelo es validado</a:t>
            </a:r>
          </a:p>
          <a:p>
            <a:r>
              <a:rPr lang="es-ES" baseline="0" dirty="0" smtClean="0"/>
              <a:t>Converge</a:t>
            </a:r>
          </a:p>
          <a:p>
            <a:r>
              <a:rPr lang="es-ES" baseline="0" dirty="0" smtClean="0"/>
              <a:t>60 mm      -  241 </a:t>
            </a:r>
            <a:r>
              <a:rPr lang="es-ES" baseline="0" dirty="0" err="1" smtClean="0"/>
              <a:t>Mpa</a:t>
            </a:r>
            <a:r>
              <a:rPr lang="es-ES" baseline="0" dirty="0" smtClean="0"/>
              <a:t>       -   3186 </a:t>
            </a:r>
            <a:r>
              <a:rPr lang="es-ES" baseline="0" dirty="0" err="1" smtClean="0"/>
              <a:t>elem</a:t>
            </a:r>
            <a:r>
              <a:rPr lang="es-ES" baseline="0" dirty="0" smtClean="0"/>
              <a:t>.    - 2,82%</a:t>
            </a:r>
          </a:p>
          <a:p>
            <a:endParaRPr lang="es-ES" baseline="0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56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80482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Se inicia con un tamaño de elemento de </a:t>
            </a:r>
          </a:p>
          <a:p>
            <a:r>
              <a:rPr lang="es-ES" dirty="0" smtClean="0"/>
              <a:t>120 mm     -       236 </a:t>
            </a:r>
            <a:r>
              <a:rPr lang="es-ES" dirty="0" err="1" smtClean="0"/>
              <a:t>Mpa</a:t>
            </a:r>
            <a:r>
              <a:rPr lang="es-ES" dirty="0" smtClean="0"/>
              <a:t>     -      4,91%</a:t>
            </a:r>
          </a:p>
          <a:p>
            <a:r>
              <a:rPr lang="es-ES" dirty="0" smtClean="0"/>
              <a:t>El</a:t>
            </a:r>
            <a:r>
              <a:rPr lang="es-ES" baseline="0" dirty="0" smtClean="0"/>
              <a:t> modelo es validado</a:t>
            </a:r>
          </a:p>
          <a:p>
            <a:r>
              <a:rPr lang="es-ES" baseline="0" dirty="0" smtClean="0"/>
              <a:t>Converge</a:t>
            </a:r>
          </a:p>
          <a:p>
            <a:r>
              <a:rPr lang="es-ES" baseline="0" dirty="0" smtClean="0"/>
              <a:t>60 mm      -  241 </a:t>
            </a:r>
            <a:r>
              <a:rPr lang="es-ES" baseline="0" dirty="0" err="1" smtClean="0"/>
              <a:t>Mpa</a:t>
            </a:r>
            <a:r>
              <a:rPr lang="es-ES" baseline="0" dirty="0" smtClean="0"/>
              <a:t>       -   3186 </a:t>
            </a:r>
            <a:r>
              <a:rPr lang="es-ES" baseline="0" dirty="0" err="1" smtClean="0"/>
              <a:t>elem</a:t>
            </a:r>
            <a:r>
              <a:rPr lang="es-ES" baseline="0" dirty="0" smtClean="0"/>
              <a:t>.    - 2,82%</a:t>
            </a:r>
          </a:p>
          <a:p>
            <a:endParaRPr lang="es-ES" baseline="0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57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83387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Cuesco</a:t>
            </a:r>
          </a:p>
          <a:p>
            <a:r>
              <a:rPr lang="es-ES" dirty="0" smtClean="0"/>
              <a:t>Reemplazo</a:t>
            </a:r>
            <a:r>
              <a:rPr lang="es-ES" baseline="0" dirty="0" smtClean="0"/>
              <a:t> agregado fino</a:t>
            </a:r>
          </a:p>
          <a:p>
            <a:r>
              <a:rPr lang="es-ES" baseline="0" dirty="0" smtClean="0"/>
              <a:t>10 - 40%</a:t>
            </a:r>
            <a:endParaRPr lang="es-ES" dirty="0" smtClean="0"/>
          </a:p>
          <a:p>
            <a:r>
              <a:rPr lang="es-ES" dirty="0" smtClean="0"/>
              <a:t>Hormigón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347294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VALIDA</a:t>
            </a:r>
            <a:r>
              <a:rPr lang="es-ES" baseline="0" dirty="0" smtClean="0"/>
              <a:t> Modelo frente a los cálculos teóricos</a:t>
            </a:r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58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353278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VALIDA</a:t>
            </a:r>
            <a:r>
              <a:rPr lang="es-ES" baseline="0" dirty="0" smtClean="0"/>
              <a:t> Modelo frente a </a:t>
            </a:r>
            <a:r>
              <a:rPr lang="es-ES" baseline="0" smtClean="0"/>
              <a:t>los cálculos </a:t>
            </a:r>
            <a:r>
              <a:rPr lang="es-ES" baseline="0" dirty="0" smtClean="0"/>
              <a:t>teóricos</a:t>
            </a:r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59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5291859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ERROR PEQUEÑO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60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2698524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ERROR PEQUEÑO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61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3822007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VALIDA</a:t>
            </a:r>
            <a:r>
              <a:rPr lang="es-ES" baseline="0" dirty="0" smtClean="0"/>
              <a:t>DO MODELO </a:t>
            </a:r>
          </a:p>
          <a:p>
            <a:r>
              <a:rPr lang="es-ES" baseline="0" dirty="0" smtClean="0"/>
              <a:t>CALCULOS TEÓRICOS</a:t>
            </a:r>
          </a:p>
          <a:p>
            <a:r>
              <a:rPr lang="es-ES" baseline="0" dirty="0" smtClean="0"/>
              <a:t>&lt; 5%</a:t>
            </a:r>
          </a:p>
          <a:p>
            <a:r>
              <a:rPr lang="es-ES" baseline="0" dirty="0" smtClean="0"/>
              <a:t>PROGRAMA RESULTADOS VALEDEROS</a:t>
            </a:r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62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630789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VALIDA</a:t>
            </a:r>
            <a:r>
              <a:rPr lang="es-ES" baseline="0" dirty="0" smtClean="0"/>
              <a:t>DO MODELO </a:t>
            </a:r>
          </a:p>
          <a:p>
            <a:r>
              <a:rPr lang="es-ES" baseline="0" dirty="0" smtClean="0"/>
              <a:t>CALCULOS TEÓRICOS</a:t>
            </a:r>
          </a:p>
          <a:p>
            <a:r>
              <a:rPr lang="es-ES" baseline="0" dirty="0" smtClean="0"/>
              <a:t>&lt; 5%</a:t>
            </a:r>
          </a:p>
          <a:p>
            <a:r>
              <a:rPr lang="es-ES" baseline="0" dirty="0" smtClean="0"/>
              <a:t>PROGRAMA RESULTADOS VALEDEROS</a:t>
            </a:r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63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587573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DIMINUIR</a:t>
            </a:r>
            <a:r>
              <a:rPr lang="es-ES" baseline="0" dirty="0" smtClean="0"/>
              <a:t> </a:t>
            </a:r>
            <a:r>
              <a:rPr lang="es-ES" dirty="0" smtClean="0"/>
              <a:t>ERROR </a:t>
            </a:r>
          </a:p>
          <a:p>
            <a:r>
              <a:rPr lang="es-ES" dirty="0" smtClean="0"/>
              <a:t>TEÓRICO</a:t>
            </a:r>
            <a:r>
              <a:rPr lang="es-ES" baseline="0" dirty="0" smtClean="0"/>
              <a:t> – SIMULACIÓN</a:t>
            </a:r>
          </a:p>
          <a:p>
            <a:r>
              <a:rPr lang="es-ES" dirty="0" smtClean="0"/>
              <a:t>Tamaño del elemento</a:t>
            </a:r>
          </a:p>
          <a:p>
            <a:r>
              <a:rPr lang="es-ES" dirty="0" smtClean="0"/>
              <a:t>Optimizar el costo computacional</a:t>
            </a:r>
          </a:p>
          <a:p>
            <a:r>
              <a:rPr lang="es-ES" dirty="0" smtClean="0"/>
              <a:t>Inicio</a:t>
            </a:r>
            <a:r>
              <a:rPr lang="es-ES" baseline="0" dirty="0" smtClean="0"/>
              <a:t> 120 mm</a:t>
            </a:r>
          </a:p>
          <a:p>
            <a:r>
              <a:rPr lang="es-ES" baseline="0" dirty="0" smtClean="0"/>
              <a:t>Disminución cada 10mm</a:t>
            </a:r>
          </a:p>
          <a:p>
            <a:r>
              <a:rPr lang="es-ES" dirty="0" smtClean="0"/>
              <a:t>Hasta 10 mm</a:t>
            </a:r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64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599764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Se inicia con un tamaño de elemento de </a:t>
            </a:r>
          </a:p>
          <a:p>
            <a:r>
              <a:rPr lang="es-ES" dirty="0" smtClean="0"/>
              <a:t>130 mm     -    2038    -   269,5 </a:t>
            </a:r>
            <a:r>
              <a:rPr lang="es-ES" dirty="0" err="1" smtClean="0"/>
              <a:t>Mpa</a:t>
            </a:r>
            <a:r>
              <a:rPr lang="es-ES" dirty="0" smtClean="0"/>
              <a:t>     -      4,73%</a:t>
            </a:r>
          </a:p>
          <a:p>
            <a:r>
              <a:rPr lang="es-ES" dirty="0" smtClean="0"/>
              <a:t>El</a:t>
            </a:r>
            <a:r>
              <a:rPr lang="es-ES" baseline="0" dirty="0" smtClean="0"/>
              <a:t> modelo es validado</a:t>
            </a:r>
          </a:p>
          <a:p>
            <a:r>
              <a:rPr lang="es-ES" baseline="0" dirty="0" smtClean="0"/>
              <a:t>Converge</a:t>
            </a:r>
          </a:p>
          <a:p>
            <a:r>
              <a:rPr lang="es-ES" baseline="0" dirty="0" smtClean="0"/>
              <a:t>60 mm      -  284,71 </a:t>
            </a:r>
            <a:r>
              <a:rPr lang="es-ES" baseline="0" dirty="0" err="1" smtClean="0"/>
              <a:t>Mpa</a:t>
            </a:r>
            <a:r>
              <a:rPr lang="es-ES" baseline="0" dirty="0" smtClean="0"/>
              <a:t>       -   4897 </a:t>
            </a:r>
            <a:r>
              <a:rPr lang="es-ES" baseline="0" dirty="0" err="1" smtClean="0"/>
              <a:t>elem</a:t>
            </a:r>
            <a:r>
              <a:rPr lang="es-ES" baseline="0" dirty="0" smtClean="0"/>
              <a:t>.    - 0,1%</a:t>
            </a:r>
          </a:p>
          <a:p>
            <a:endParaRPr lang="es-ES" baseline="0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65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060474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Se inicia con un tamaño de elemento de </a:t>
            </a:r>
          </a:p>
          <a:p>
            <a:r>
              <a:rPr lang="es-ES" dirty="0" smtClean="0"/>
              <a:t>130 mm     -    2038    -   269,5 </a:t>
            </a:r>
            <a:r>
              <a:rPr lang="es-ES" dirty="0" err="1" smtClean="0"/>
              <a:t>Mpa</a:t>
            </a:r>
            <a:r>
              <a:rPr lang="es-ES" dirty="0" smtClean="0"/>
              <a:t>     -      4,73%</a:t>
            </a:r>
          </a:p>
          <a:p>
            <a:r>
              <a:rPr lang="es-ES" dirty="0" smtClean="0"/>
              <a:t>El</a:t>
            </a:r>
            <a:r>
              <a:rPr lang="es-ES" baseline="0" dirty="0" smtClean="0"/>
              <a:t> modelo es validado</a:t>
            </a:r>
          </a:p>
          <a:p>
            <a:r>
              <a:rPr lang="es-ES" baseline="0" dirty="0" smtClean="0"/>
              <a:t>Converge</a:t>
            </a:r>
          </a:p>
          <a:p>
            <a:r>
              <a:rPr lang="es-ES" baseline="0" dirty="0" smtClean="0"/>
              <a:t>60 mm      -  284,71 </a:t>
            </a:r>
            <a:r>
              <a:rPr lang="es-ES" baseline="0" dirty="0" err="1" smtClean="0"/>
              <a:t>Mpa</a:t>
            </a:r>
            <a:r>
              <a:rPr lang="es-ES" baseline="0" dirty="0" smtClean="0"/>
              <a:t>       -   4897 </a:t>
            </a:r>
            <a:r>
              <a:rPr lang="es-ES" baseline="0" dirty="0" err="1" smtClean="0"/>
              <a:t>elem</a:t>
            </a:r>
            <a:r>
              <a:rPr lang="es-ES" baseline="0" dirty="0" smtClean="0"/>
              <a:t>.    - 0,1%</a:t>
            </a:r>
          </a:p>
          <a:p>
            <a:endParaRPr lang="es-ES" baseline="0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66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1742491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Se inicia con un tamaño de elemento de </a:t>
            </a:r>
          </a:p>
          <a:p>
            <a:r>
              <a:rPr lang="es-ES" dirty="0" smtClean="0"/>
              <a:t>130 mm     -    2038    -   269,5 </a:t>
            </a:r>
            <a:r>
              <a:rPr lang="es-ES" dirty="0" err="1" smtClean="0"/>
              <a:t>Mpa</a:t>
            </a:r>
            <a:r>
              <a:rPr lang="es-ES" dirty="0" smtClean="0"/>
              <a:t>     -      4,73%</a:t>
            </a:r>
          </a:p>
          <a:p>
            <a:r>
              <a:rPr lang="es-ES" dirty="0" smtClean="0"/>
              <a:t>El</a:t>
            </a:r>
            <a:r>
              <a:rPr lang="es-ES" baseline="0" dirty="0" smtClean="0"/>
              <a:t> modelo es validado</a:t>
            </a:r>
          </a:p>
          <a:p>
            <a:r>
              <a:rPr lang="es-ES" baseline="0" dirty="0" smtClean="0"/>
              <a:t>Converge</a:t>
            </a:r>
          </a:p>
          <a:p>
            <a:r>
              <a:rPr lang="es-ES" baseline="0" dirty="0" smtClean="0"/>
              <a:t>60 mm      -  284,71 </a:t>
            </a:r>
            <a:r>
              <a:rPr lang="es-ES" baseline="0" dirty="0" err="1" smtClean="0"/>
              <a:t>Mpa</a:t>
            </a:r>
            <a:r>
              <a:rPr lang="es-ES" baseline="0" dirty="0" smtClean="0"/>
              <a:t>       -   4897 </a:t>
            </a:r>
            <a:r>
              <a:rPr lang="es-ES" baseline="0" dirty="0" err="1" smtClean="0"/>
              <a:t>elem</a:t>
            </a:r>
            <a:r>
              <a:rPr lang="es-ES" baseline="0" dirty="0" smtClean="0"/>
              <a:t>.    - 0,1%</a:t>
            </a:r>
          </a:p>
          <a:p>
            <a:endParaRPr lang="es-ES" baseline="0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67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129492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Cuesco</a:t>
            </a:r>
          </a:p>
          <a:p>
            <a:r>
              <a:rPr lang="es-ES" dirty="0" smtClean="0"/>
              <a:t>Reemplazo</a:t>
            </a:r>
            <a:r>
              <a:rPr lang="es-ES" baseline="0" dirty="0" smtClean="0"/>
              <a:t> agregado fino</a:t>
            </a:r>
          </a:p>
          <a:p>
            <a:r>
              <a:rPr lang="es-ES" baseline="0" dirty="0" smtClean="0"/>
              <a:t>10 - 40%</a:t>
            </a:r>
            <a:endParaRPr lang="es-ES" dirty="0" smtClean="0"/>
          </a:p>
          <a:p>
            <a:r>
              <a:rPr lang="es-ES" dirty="0" smtClean="0"/>
              <a:t>Hormigón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889227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Se inicia con un tamaño de elemento de </a:t>
            </a:r>
          </a:p>
          <a:p>
            <a:r>
              <a:rPr lang="es-ES" dirty="0" smtClean="0"/>
              <a:t>130 mm     -    2038    -   269,5 </a:t>
            </a:r>
            <a:r>
              <a:rPr lang="es-ES" dirty="0" err="1" smtClean="0"/>
              <a:t>Mpa</a:t>
            </a:r>
            <a:r>
              <a:rPr lang="es-ES" dirty="0" smtClean="0"/>
              <a:t>     -      4,73%</a:t>
            </a:r>
          </a:p>
          <a:p>
            <a:r>
              <a:rPr lang="es-ES" dirty="0" smtClean="0"/>
              <a:t>El</a:t>
            </a:r>
            <a:r>
              <a:rPr lang="es-ES" baseline="0" dirty="0" smtClean="0"/>
              <a:t> modelo es validado</a:t>
            </a:r>
          </a:p>
          <a:p>
            <a:r>
              <a:rPr lang="es-ES" baseline="0" dirty="0" smtClean="0"/>
              <a:t>Converge</a:t>
            </a:r>
          </a:p>
          <a:p>
            <a:r>
              <a:rPr lang="es-ES" baseline="0" dirty="0" smtClean="0"/>
              <a:t>60 mm      -  284,71 </a:t>
            </a:r>
            <a:r>
              <a:rPr lang="es-ES" baseline="0" dirty="0" err="1" smtClean="0"/>
              <a:t>Mpa</a:t>
            </a:r>
            <a:r>
              <a:rPr lang="es-ES" baseline="0" dirty="0" smtClean="0"/>
              <a:t>       -   4897 </a:t>
            </a:r>
            <a:r>
              <a:rPr lang="es-ES" baseline="0" dirty="0" err="1" smtClean="0"/>
              <a:t>elem</a:t>
            </a:r>
            <a:r>
              <a:rPr lang="es-ES" baseline="0" dirty="0" smtClean="0"/>
              <a:t>.    - 0,1%</a:t>
            </a:r>
          </a:p>
          <a:p>
            <a:endParaRPr lang="es-ES" baseline="0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68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7374932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Se inicia con un tamaño de elemento de </a:t>
            </a:r>
          </a:p>
          <a:p>
            <a:r>
              <a:rPr lang="es-ES" dirty="0" smtClean="0"/>
              <a:t>130 mm     -    2038    -   269,5 </a:t>
            </a:r>
            <a:r>
              <a:rPr lang="es-ES" dirty="0" err="1" smtClean="0"/>
              <a:t>Mpa</a:t>
            </a:r>
            <a:r>
              <a:rPr lang="es-ES" dirty="0" smtClean="0"/>
              <a:t>     -      4,73%</a:t>
            </a:r>
          </a:p>
          <a:p>
            <a:r>
              <a:rPr lang="es-ES" dirty="0" smtClean="0"/>
              <a:t>El</a:t>
            </a:r>
            <a:r>
              <a:rPr lang="es-ES" baseline="0" dirty="0" smtClean="0"/>
              <a:t> modelo es validado</a:t>
            </a:r>
          </a:p>
          <a:p>
            <a:r>
              <a:rPr lang="es-ES" baseline="0" dirty="0" smtClean="0"/>
              <a:t>Converge</a:t>
            </a:r>
          </a:p>
          <a:p>
            <a:r>
              <a:rPr lang="es-ES" baseline="0" dirty="0" smtClean="0"/>
              <a:t>60 mm      -  284,71 </a:t>
            </a:r>
            <a:r>
              <a:rPr lang="es-ES" baseline="0" dirty="0" err="1" smtClean="0"/>
              <a:t>Mpa</a:t>
            </a:r>
            <a:r>
              <a:rPr lang="es-ES" baseline="0" dirty="0" smtClean="0"/>
              <a:t>       -   4897 </a:t>
            </a:r>
            <a:r>
              <a:rPr lang="es-ES" baseline="0" dirty="0" err="1" smtClean="0"/>
              <a:t>elem</a:t>
            </a:r>
            <a:r>
              <a:rPr lang="es-ES" baseline="0" dirty="0" smtClean="0"/>
              <a:t>.    - 0,1%</a:t>
            </a:r>
          </a:p>
          <a:p>
            <a:endParaRPr lang="es-ES" baseline="0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69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672770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Se inicia con un tamaño de elemento de </a:t>
            </a:r>
          </a:p>
          <a:p>
            <a:r>
              <a:rPr lang="es-ES" dirty="0" smtClean="0"/>
              <a:t>130 mm     -    2038    -   269,5 </a:t>
            </a:r>
            <a:r>
              <a:rPr lang="es-ES" dirty="0" err="1" smtClean="0"/>
              <a:t>Mpa</a:t>
            </a:r>
            <a:r>
              <a:rPr lang="es-ES" dirty="0" smtClean="0"/>
              <a:t>     -      4,73%</a:t>
            </a:r>
          </a:p>
          <a:p>
            <a:r>
              <a:rPr lang="es-ES" dirty="0" smtClean="0"/>
              <a:t>El</a:t>
            </a:r>
            <a:r>
              <a:rPr lang="es-ES" baseline="0" dirty="0" smtClean="0"/>
              <a:t> modelo es validado</a:t>
            </a:r>
          </a:p>
          <a:p>
            <a:r>
              <a:rPr lang="es-ES" baseline="0" dirty="0" smtClean="0"/>
              <a:t>Converge</a:t>
            </a:r>
          </a:p>
          <a:p>
            <a:r>
              <a:rPr lang="es-ES" baseline="0" dirty="0" smtClean="0"/>
              <a:t>60 mm      -  284,71 </a:t>
            </a:r>
            <a:r>
              <a:rPr lang="es-ES" baseline="0" dirty="0" err="1" smtClean="0"/>
              <a:t>Mpa</a:t>
            </a:r>
            <a:r>
              <a:rPr lang="es-ES" baseline="0" dirty="0" smtClean="0"/>
              <a:t>       -   4897 </a:t>
            </a:r>
            <a:r>
              <a:rPr lang="es-ES" baseline="0" dirty="0" err="1" smtClean="0"/>
              <a:t>elem</a:t>
            </a:r>
            <a:r>
              <a:rPr lang="es-ES" baseline="0" dirty="0" smtClean="0"/>
              <a:t>.    - 0,1%</a:t>
            </a:r>
          </a:p>
          <a:p>
            <a:endParaRPr lang="es-ES" baseline="0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70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113381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VALIDA</a:t>
            </a:r>
            <a:r>
              <a:rPr lang="es-ES" baseline="0" dirty="0" smtClean="0"/>
              <a:t> Modelo frente a los cálculos teóricos</a:t>
            </a:r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71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108470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VALIDA</a:t>
            </a:r>
            <a:r>
              <a:rPr lang="es-ES" baseline="0" dirty="0" smtClean="0"/>
              <a:t> Modelo frente a </a:t>
            </a:r>
            <a:r>
              <a:rPr lang="es-ES" baseline="0" smtClean="0"/>
              <a:t>los cálculos </a:t>
            </a:r>
            <a:r>
              <a:rPr lang="es-ES" baseline="0" dirty="0" smtClean="0"/>
              <a:t>teóricos</a:t>
            </a:r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72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6535172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VALIDA</a:t>
            </a:r>
            <a:r>
              <a:rPr lang="es-ES" baseline="0" dirty="0" smtClean="0"/>
              <a:t> Modelo frente a </a:t>
            </a:r>
            <a:r>
              <a:rPr lang="es-ES" baseline="0" smtClean="0"/>
              <a:t>los cálculos </a:t>
            </a:r>
            <a:r>
              <a:rPr lang="es-ES" baseline="0" dirty="0" smtClean="0"/>
              <a:t>teóricos</a:t>
            </a:r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73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33540463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VALIDA</a:t>
            </a:r>
            <a:r>
              <a:rPr lang="es-ES" baseline="0" dirty="0" smtClean="0"/>
              <a:t> Modelo frente a </a:t>
            </a:r>
            <a:r>
              <a:rPr lang="es-ES" baseline="0" smtClean="0"/>
              <a:t>los cálculos </a:t>
            </a:r>
            <a:r>
              <a:rPr lang="es-ES" baseline="0" dirty="0" smtClean="0"/>
              <a:t>teóricos</a:t>
            </a:r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74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4146886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VALIDA</a:t>
            </a:r>
            <a:r>
              <a:rPr lang="es-ES" baseline="0" dirty="0" smtClean="0"/>
              <a:t>DO MODELO </a:t>
            </a:r>
          </a:p>
          <a:p>
            <a:r>
              <a:rPr lang="es-ES" baseline="0" dirty="0" smtClean="0"/>
              <a:t>CALCULOS TEÓRICOS</a:t>
            </a:r>
          </a:p>
          <a:p>
            <a:r>
              <a:rPr lang="es-ES" baseline="0" dirty="0" smtClean="0"/>
              <a:t>&lt; 5%</a:t>
            </a:r>
          </a:p>
          <a:p>
            <a:r>
              <a:rPr lang="es-ES" baseline="0" dirty="0" smtClean="0"/>
              <a:t>PROGRAMA RESULTADOS VALEDEROS</a:t>
            </a:r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75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818042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VALIDA</a:t>
            </a:r>
            <a:r>
              <a:rPr lang="es-ES" baseline="0" dirty="0" smtClean="0"/>
              <a:t>DO MODELO </a:t>
            </a:r>
          </a:p>
          <a:p>
            <a:r>
              <a:rPr lang="es-ES" baseline="0" dirty="0" smtClean="0"/>
              <a:t>CALCULOS TEÓRICOS</a:t>
            </a:r>
          </a:p>
          <a:p>
            <a:r>
              <a:rPr lang="es-ES" baseline="0" dirty="0" smtClean="0"/>
              <a:t>&lt; 5%</a:t>
            </a:r>
          </a:p>
          <a:p>
            <a:r>
              <a:rPr lang="es-ES" baseline="0" dirty="0" smtClean="0"/>
              <a:t>PROGRAMA RESULTADOS VALEDEROS</a:t>
            </a:r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76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18153361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1000</a:t>
            </a:r>
            <a:r>
              <a:rPr lang="es-ES" baseline="0" dirty="0" smtClean="0"/>
              <a:t> kg objetivo se tensen las fibras</a:t>
            </a:r>
          </a:p>
          <a:p>
            <a:r>
              <a:rPr lang="es-ES" baseline="0" dirty="0" smtClean="0"/>
              <a:t>Distribuyan mejor los esfuerzos</a:t>
            </a:r>
          </a:p>
          <a:p>
            <a:r>
              <a:rPr lang="es-ES" baseline="0" dirty="0" smtClean="0"/>
              <a:t>Hasta 2300 kg</a:t>
            </a:r>
          </a:p>
          <a:p>
            <a:r>
              <a:rPr lang="es-ES" baseline="0" dirty="0" smtClean="0"/>
              <a:t>Donde se obtuvo la falla de la viga </a:t>
            </a:r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77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16555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Cuesco</a:t>
            </a:r>
          </a:p>
          <a:p>
            <a:r>
              <a:rPr lang="es-ES" dirty="0" smtClean="0"/>
              <a:t>Reemplazo</a:t>
            </a:r>
            <a:r>
              <a:rPr lang="es-ES" baseline="0" dirty="0" smtClean="0"/>
              <a:t> agregado fino</a:t>
            </a:r>
          </a:p>
          <a:p>
            <a:r>
              <a:rPr lang="es-ES" baseline="0" dirty="0" smtClean="0"/>
              <a:t>10 - 40%</a:t>
            </a:r>
            <a:endParaRPr lang="es-ES" dirty="0" smtClean="0"/>
          </a:p>
          <a:p>
            <a:r>
              <a:rPr lang="es-ES" dirty="0" smtClean="0"/>
              <a:t>Hormigón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4081282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1000 kg</a:t>
            </a:r>
          </a:p>
          <a:p>
            <a:r>
              <a:rPr lang="es-ES" dirty="0" smtClean="0"/>
              <a:t>FIBRAS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78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10076164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1000 kg</a:t>
            </a:r>
          </a:p>
          <a:p>
            <a:r>
              <a:rPr lang="es-ES" dirty="0" smtClean="0"/>
              <a:t>FIBRAS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79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4483014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1000 kg</a:t>
            </a:r>
          </a:p>
          <a:p>
            <a:r>
              <a:rPr lang="es-ES" dirty="0" smtClean="0"/>
              <a:t>FIBRAS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80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3712940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2300 kg</a:t>
            </a:r>
          </a:p>
          <a:p>
            <a:r>
              <a:rPr lang="es-ES" dirty="0" smtClean="0"/>
              <a:t>FALLA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81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12283401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2300 kg</a:t>
            </a:r>
          </a:p>
          <a:p>
            <a:r>
              <a:rPr lang="es-ES" dirty="0" smtClean="0"/>
              <a:t>FALLA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82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34892208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Amarillo</a:t>
            </a:r>
          </a:p>
          <a:p>
            <a:r>
              <a:rPr lang="es-ES" dirty="0" smtClean="0"/>
              <a:t>Azul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83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2533098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Amariilo</a:t>
            </a:r>
            <a:endParaRPr lang="es-ES" dirty="0" smtClean="0"/>
          </a:p>
          <a:p>
            <a:r>
              <a:rPr lang="es-ES" dirty="0" smtClean="0"/>
              <a:t>LINEAL 2200</a:t>
            </a:r>
          </a:p>
          <a:p>
            <a:r>
              <a:rPr lang="es-ES" baseline="0" dirty="0" smtClean="0"/>
              <a:t>ERROR PROM 1,87%</a:t>
            </a:r>
          </a:p>
          <a:p>
            <a:r>
              <a:rPr lang="es-ES" baseline="0" dirty="0" smtClean="0"/>
              <a:t>MAX 2,92%</a:t>
            </a:r>
          </a:p>
          <a:p>
            <a:r>
              <a:rPr lang="es-ES" baseline="0" dirty="0" smtClean="0"/>
              <a:t>FALLA 2300 kg</a:t>
            </a:r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84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71881962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Amariilo</a:t>
            </a:r>
            <a:endParaRPr lang="es-ES" dirty="0" smtClean="0"/>
          </a:p>
          <a:p>
            <a:r>
              <a:rPr lang="es-ES" dirty="0" smtClean="0"/>
              <a:t>LINEAL 2200</a:t>
            </a:r>
          </a:p>
          <a:p>
            <a:r>
              <a:rPr lang="es-ES" baseline="0" dirty="0" smtClean="0"/>
              <a:t>ERROR PROM 1,87%</a:t>
            </a:r>
          </a:p>
          <a:p>
            <a:r>
              <a:rPr lang="es-ES" baseline="0" dirty="0" smtClean="0"/>
              <a:t>MAX 2,92%</a:t>
            </a:r>
          </a:p>
          <a:p>
            <a:r>
              <a:rPr lang="es-ES" baseline="0" dirty="0" smtClean="0"/>
              <a:t>FALLA 2300 kg</a:t>
            </a:r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85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590798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Amariilo</a:t>
            </a:r>
            <a:endParaRPr lang="es-ES" dirty="0" smtClean="0"/>
          </a:p>
          <a:p>
            <a:r>
              <a:rPr lang="es-ES" dirty="0" smtClean="0"/>
              <a:t>LINEAL 2200</a:t>
            </a:r>
          </a:p>
          <a:p>
            <a:r>
              <a:rPr lang="es-ES" baseline="0" dirty="0" smtClean="0"/>
              <a:t>ERROR PROM 1,87%</a:t>
            </a:r>
          </a:p>
          <a:p>
            <a:r>
              <a:rPr lang="es-ES" baseline="0" dirty="0" smtClean="0"/>
              <a:t>MAX 2,92%</a:t>
            </a:r>
          </a:p>
          <a:p>
            <a:r>
              <a:rPr lang="es-ES" baseline="0" dirty="0" smtClean="0"/>
              <a:t>FALLA 2300 kg</a:t>
            </a:r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86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053372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 smtClean="0"/>
              <a:t>Amariilo</a:t>
            </a:r>
            <a:endParaRPr lang="es-ES" dirty="0" smtClean="0"/>
          </a:p>
          <a:p>
            <a:r>
              <a:rPr lang="es-ES" dirty="0" smtClean="0"/>
              <a:t>LINEAL 2200</a:t>
            </a:r>
          </a:p>
          <a:p>
            <a:r>
              <a:rPr lang="es-ES" baseline="0" dirty="0" smtClean="0"/>
              <a:t>ERROR PROM 1,87%</a:t>
            </a:r>
          </a:p>
          <a:p>
            <a:r>
              <a:rPr lang="es-ES" baseline="0" dirty="0" smtClean="0"/>
              <a:t>MAX 2,92%</a:t>
            </a:r>
          </a:p>
          <a:p>
            <a:r>
              <a:rPr lang="es-ES" baseline="0" smtClean="0"/>
              <a:t>FALLA 2300 kg</a:t>
            </a:r>
            <a:endParaRPr lang="es-ES" smtClean="0"/>
          </a:p>
          <a:p>
            <a:endParaRPr lang="es-ES" dirty="0" smtClean="0"/>
          </a:p>
          <a:p>
            <a:endParaRPr lang="es-ES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87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38565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Cuesco</a:t>
            </a:r>
          </a:p>
          <a:p>
            <a:r>
              <a:rPr lang="es-ES" dirty="0" smtClean="0"/>
              <a:t>Reemplazo</a:t>
            </a:r>
            <a:r>
              <a:rPr lang="es-ES" baseline="0" dirty="0" smtClean="0"/>
              <a:t> agregado fino</a:t>
            </a:r>
          </a:p>
          <a:p>
            <a:r>
              <a:rPr lang="es-ES" baseline="0" dirty="0" smtClean="0"/>
              <a:t>10 - 40%</a:t>
            </a:r>
            <a:endParaRPr lang="es-ES" dirty="0" smtClean="0"/>
          </a:p>
          <a:p>
            <a:r>
              <a:rPr lang="es-ES" dirty="0" smtClean="0"/>
              <a:t>Hormigón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67989332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PERMANENTE</a:t>
            </a:r>
          </a:p>
          <a:p>
            <a:r>
              <a:rPr lang="es-ES" dirty="0" smtClean="0"/>
              <a:t>FALLA TORSIÓN</a:t>
            </a:r>
          </a:p>
          <a:p>
            <a:r>
              <a:rPr lang="es-ES" dirty="0" smtClean="0"/>
              <a:t>63%</a:t>
            </a:r>
            <a:r>
              <a:rPr lang="es-ES" baseline="0" dirty="0" smtClean="0"/>
              <a:t> CARGA 3670kg</a:t>
            </a:r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88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3375907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PERMANENTE</a:t>
            </a:r>
          </a:p>
          <a:p>
            <a:r>
              <a:rPr lang="es-ES" dirty="0" smtClean="0"/>
              <a:t>FALLA TORSIÓN</a:t>
            </a:r>
          </a:p>
          <a:p>
            <a:r>
              <a:rPr lang="es-ES" dirty="0" smtClean="0"/>
              <a:t>63%</a:t>
            </a:r>
            <a:r>
              <a:rPr lang="es-ES" baseline="0" dirty="0" smtClean="0"/>
              <a:t> CARGA 3670kg</a:t>
            </a:r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89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71896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PERMANENTE</a:t>
            </a:r>
          </a:p>
          <a:p>
            <a:r>
              <a:rPr lang="es-ES" dirty="0" smtClean="0"/>
              <a:t>FALLA TORSIÓN</a:t>
            </a:r>
          </a:p>
          <a:p>
            <a:r>
              <a:rPr lang="es-ES" dirty="0" smtClean="0"/>
              <a:t>63%</a:t>
            </a:r>
            <a:r>
              <a:rPr lang="es-ES" baseline="0" dirty="0" smtClean="0"/>
              <a:t> CARGA 3670kg</a:t>
            </a:r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90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4457227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PERMANENTE</a:t>
            </a:r>
          </a:p>
          <a:p>
            <a:r>
              <a:rPr lang="es-ES" dirty="0" smtClean="0"/>
              <a:t>FALLA TORSIÓN</a:t>
            </a:r>
          </a:p>
          <a:p>
            <a:r>
              <a:rPr lang="es-ES" dirty="0" smtClean="0"/>
              <a:t>63%</a:t>
            </a:r>
            <a:r>
              <a:rPr lang="es-ES" baseline="0" dirty="0" smtClean="0"/>
              <a:t> CARGA 3670kg</a:t>
            </a:r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91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242410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92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65081642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93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1513455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94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7104360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95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0838448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96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458664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ANALOGÍA</a:t>
            </a:r>
          </a:p>
          <a:p>
            <a:r>
              <a:rPr lang="en-US" dirty="0" smtClean="0"/>
              <a:t>COLUMNA</a:t>
            </a:r>
            <a:endParaRPr lang="es-ES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97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30874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Cuesco</a:t>
            </a:r>
          </a:p>
          <a:p>
            <a:r>
              <a:rPr lang="es-ES" dirty="0" smtClean="0"/>
              <a:t>Reemplazo</a:t>
            </a:r>
            <a:r>
              <a:rPr lang="es-ES" baseline="0" dirty="0" smtClean="0"/>
              <a:t> agregado fino</a:t>
            </a:r>
          </a:p>
          <a:p>
            <a:r>
              <a:rPr lang="es-ES" baseline="0" dirty="0" smtClean="0"/>
              <a:t>10 - 40%</a:t>
            </a:r>
            <a:endParaRPr lang="es-ES" dirty="0" smtClean="0"/>
          </a:p>
          <a:p>
            <a:r>
              <a:rPr lang="es-ES" dirty="0" smtClean="0"/>
              <a:t>Hormigón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4131652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MODELO</a:t>
            </a:r>
          </a:p>
          <a:p>
            <a:r>
              <a:rPr lang="en-US" dirty="0" smtClean="0"/>
              <a:t>MISMAS</a:t>
            </a:r>
            <a:r>
              <a:rPr lang="en-US" baseline="0" dirty="0" smtClean="0"/>
              <a:t> CARACTERISTICAS</a:t>
            </a:r>
          </a:p>
          <a:p>
            <a:r>
              <a:rPr lang="en-US" baseline="0" dirty="0" smtClean="0"/>
              <a:t>SECCIÓN</a:t>
            </a:r>
            <a:endParaRPr lang="es-ES" dirty="0" smtClean="0"/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98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404344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SOBRE ESFUERZOS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99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03176242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ESTUDIA ESFUERZOS </a:t>
            </a:r>
          </a:p>
          <a:p>
            <a:r>
              <a:rPr lang="es-ES" dirty="0" smtClean="0"/>
              <a:t>GENERADOS</a:t>
            </a:r>
          </a:p>
          <a:p>
            <a:r>
              <a:rPr lang="es-ES" dirty="0" smtClean="0"/>
              <a:t>ELEMENTOS RETICULARES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100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1123511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EXPLICA</a:t>
            </a:r>
          </a:p>
          <a:p>
            <a:r>
              <a:rPr lang="es-ES" dirty="0" smtClean="0"/>
              <a:t>ANGULO</a:t>
            </a:r>
          </a:p>
          <a:p>
            <a:r>
              <a:rPr lang="es-ES" dirty="0" smtClean="0"/>
              <a:t>PREVIO </a:t>
            </a:r>
            <a:r>
              <a:rPr lang="es-ES" baseline="0" dirty="0" smtClean="0"/>
              <a:t>APLICAR CARGA TRANSVERSAL</a:t>
            </a:r>
          </a:p>
          <a:p>
            <a:r>
              <a:rPr lang="es-ES" baseline="0" dirty="0" smtClean="0"/>
              <a:t>CARGA LATERAL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101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0393322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EXPLICA</a:t>
            </a:r>
          </a:p>
          <a:p>
            <a:r>
              <a:rPr lang="es-ES" dirty="0" smtClean="0"/>
              <a:t>ANGULO</a:t>
            </a:r>
          </a:p>
          <a:p>
            <a:r>
              <a:rPr lang="es-ES" dirty="0" smtClean="0"/>
              <a:t>PREVIO </a:t>
            </a:r>
            <a:r>
              <a:rPr lang="es-ES" baseline="0" dirty="0" smtClean="0"/>
              <a:t>APLICAR CARGA TRANSVERSAL</a:t>
            </a:r>
          </a:p>
          <a:p>
            <a:r>
              <a:rPr lang="es-ES" baseline="0" dirty="0" smtClean="0"/>
              <a:t>CARGA LATERAL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102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7111627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smtClean="0"/>
              <a:t>POSTERIOR FALLO VIGA</a:t>
            </a:r>
          </a:p>
          <a:p>
            <a:r>
              <a:rPr lang="es-ES" baseline="0" dirty="0" smtClean="0"/>
              <a:t>FALLA TORSIÓN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103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37250618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smtClean="0"/>
              <a:t>POSTERIOR FALLO VIGA</a:t>
            </a:r>
          </a:p>
          <a:p>
            <a:r>
              <a:rPr lang="es-ES" baseline="0" dirty="0" smtClean="0"/>
              <a:t>FALLA TORSIÓN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104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19677819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aseline="0" dirty="0" smtClean="0"/>
              <a:t>FALLA TORSIÓN</a:t>
            </a:r>
          </a:p>
          <a:p>
            <a:r>
              <a:rPr lang="es-ES" baseline="0" dirty="0" smtClean="0"/>
              <a:t>CARGA MENOR</a:t>
            </a:r>
          </a:p>
          <a:p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105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7260238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2000</a:t>
            </a:r>
            <a:r>
              <a:rPr lang="es-ES" baseline="0" dirty="0" smtClean="0"/>
              <a:t>kg PRECARGA</a:t>
            </a:r>
          </a:p>
          <a:p>
            <a:r>
              <a:rPr lang="es-ES" baseline="0" dirty="0" smtClean="0"/>
              <a:t>8000kg CARGA</a:t>
            </a:r>
          </a:p>
          <a:p>
            <a:endParaRPr lang="es-ES" baseline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106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31404433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8000</a:t>
            </a:r>
            <a:r>
              <a:rPr lang="es-ES" baseline="0" dirty="0" smtClean="0"/>
              <a:t> kg</a:t>
            </a:r>
            <a:endParaRPr lang="es-ES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E211C-E0F0-C44C-9090-433380DD6AA3}" type="slidenum">
              <a:rPr lang="es-ES" smtClean="0"/>
              <a:t>107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68766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 para editar título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Haga clic para modificar el estilo de subtítulo del patrón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0199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82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 para editar título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9412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933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952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3016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9409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 para editar título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6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128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 para editar título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116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 para editar título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Arrastre la imagen al marcador de posición o haga clic en el icono para agregar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74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 para editar título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Haga clic para modificar el estilo de texto del patrón</a:t>
            </a:r>
          </a:p>
          <a:p>
            <a:pPr lvl="1"/>
            <a:r>
              <a:rPr lang="en-US" smtClean="0"/>
              <a:t>Segundo nivel</a:t>
            </a:r>
          </a:p>
          <a:p>
            <a:pPr lvl="2"/>
            <a:r>
              <a:rPr lang="en-US" smtClean="0"/>
              <a:t>Tercer nivel</a:t>
            </a:r>
          </a:p>
          <a:p>
            <a:pPr lvl="3"/>
            <a:r>
              <a:rPr lang="en-US" smtClean="0"/>
              <a:t>Cuarto nivel</a:t>
            </a:r>
          </a:p>
          <a:p>
            <a:pPr lvl="4"/>
            <a:r>
              <a:rPr lang="en-U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A0C47-018D-4460-B945-BFF7981B6CA6}" type="datetimeFigureOut">
              <a:rPr lang="en-US" smtClean="0"/>
              <a:t>10/6/2016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1F5A0A-F6FC-4FFD-9B49-0DA8697211D9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1123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2.xml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2.xml"/></Relationships>
</file>

<file path=ppt/slides/_rels/slide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2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2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2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2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2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2.xml"/></Relationships>
</file>

<file path=ppt/slides/_rels/slide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2.xml"/></Relationships>
</file>

<file path=ppt/slides/_rels/slide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2.xml"/></Relationships>
</file>

<file path=ppt/slides/_rels/slide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2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2.xml"/></Relationships>
</file>

<file path=ppt/slides/_rels/slide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2.xml"/></Relationships>
</file>

<file path=ppt/slides/_rels/slide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2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2.xml"/></Relationships>
</file>

<file path=ppt/slides/_rels/slide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2.xml"/></Relationships>
</file>

<file path=ppt/slides/_rels/slide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2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2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2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2.xml"/></Relationships>
</file>

<file path=ppt/slides/_rels/slide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2.xml"/></Relationships>
</file>

<file path=ppt/slides/_rels/slide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2.xml"/></Relationships>
</file>

<file path=ppt/slides/_rels/slide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2.xml"/></Relationships>
</file>

<file path=ppt/slides/_rels/slide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2.xml"/></Relationships>
</file>

<file path=ppt/slides/_rels/slide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2.xml"/></Relationships>
</file>

<file path=ppt/slides/_rels/slide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2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2.xml"/></Relationships>
</file>

<file path=ppt/slides/_rels/slide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2.xml"/></Relationships>
</file>

<file path=ppt/slides/_rels/slide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2.xml"/></Relationships>
</file>

<file path=ppt/slides/_rels/slide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2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2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2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2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2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2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2.xml"/></Relationships>
</file>

<file path=ppt/slides/_rels/slide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2.xml"/></Relationships>
</file>

<file path=ppt/slides/_rels/slide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2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2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2.xml"/></Relationships>
</file>

<file path=ppt/slides/_rels/slide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2.xml"/></Relationships>
</file>

<file path=ppt/slides/_rels/slide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2.xml"/></Relationships>
</file>

<file path=ppt/slides/_rels/slide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8.xml"/><Relationship Id="rId1" Type="http://schemas.openxmlformats.org/officeDocument/2006/relationships/slideLayout" Target="../slideLayouts/slideLayout2.xml"/></Relationships>
</file>

<file path=ppt/slides/_rels/slide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09.xml"/><Relationship Id="rId1" Type="http://schemas.openxmlformats.org/officeDocument/2006/relationships/slideLayout" Target="../slideLayouts/slideLayout2.xml"/></Relationships>
</file>

<file path=ppt/slides/_rels/slide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1.xml"/><Relationship Id="rId1" Type="http://schemas.openxmlformats.org/officeDocument/2006/relationships/slideLayout" Target="../slideLayouts/slideLayout2.xml"/></Relationships>
</file>

<file path=ppt/slides/_rels/slide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12.xml"/><Relationship Id="rId1" Type="http://schemas.openxmlformats.org/officeDocument/2006/relationships/slideLayout" Target="../slideLayouts/slideLayout2.xml"/></Relationships>
</file>

<file path=ppt/slides/_rels/slide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13.xml"/><Relationship Id="rId1" Type="http://schemas.openxmlformats.org/officeDocument/2006/relationships/slideLayout" Target="../slideLayouts/slideLayout2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4.xml"/><Relationship Id="rId1" Type="http://schemas.openxmlformats.org/officeDocument/2006/relationships/slideLayout" Target="../slideLayouts/slideLayout2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5.xml"/><Relationship Id="rId1" Type="http://schemas.openxmlformats.org/officeDocument/2006/relationships/slideLayout" Target="../slideLayouts/slideLayout2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6.xml"/><Relationship Id="rId1" Type="http://schemas.openxmlformats.org/officeDocument/2006/relationships/slideLayout" Target="../slideLayouts/slideLayout2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7.xml"/><Relationship Id="rId1" Type="http://schemas.openxmlformats.org/officeDocument/2006/relationships/slideLayout" Target="../slideLayouts/slideLayout2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8.xml"/><Relationship Id="rId1" Type="http://schemas.openxmlformats.org/officeDocument/2006/relationships/slideLayout" Target="../slideLayouts/slideLayout2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9.xml"/><Relationship Id="rId1" Type="http://schemas.openxmlformats.org/officeDocument/2006/relationships/slideLayout" Target="../slideLayouts/slideLayout2.xml"/></Relationships>
</file>

<file path=ppt/slides/_rels/slide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21.xml"/><Relationship Id="rId1" Type="http://schemas.openxmlformats.org/officeDocument/2006/relationships/slideLayout" Target="../slideLayouts/slideLayout2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2.xml"/><Relationship Id="rId1" Type="http://schemas.openxmlformats.org/officeDocument/2006/relationships/slideLayout" Target="../slideLayouts/slideLayout2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3.xml"/><Relationship Id="rId1" Type="http://schemas.openxmlformats.org/officeDocument/2006/relationships/slideLayout" Target="../slideLayouts/slideLayout2.xml"/></Relationships>
</file>

<file path=ppt/slides/_rels/slide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4.xml"/><Relationship Id="rId1" Type="http://schemas.openxmlformats.org/officeDocument/2006/relationships/slideLayout" Target="../slideLayouts/slideLayout2.xml"/></Relationships>
</file>

<file path=ppt/slides/_rels/slide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25.xml"/><Relationship Id="rId1" Type="http://schemas.openxmlformats.org/officeDocument/2006/relationships/slideLayout" Target="../slideLayouts/slideLayout2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6.xml"/><Relationship Id="rId1" Type="http://schemas.openxmlformats.org/officeDocument/2006/relationships/slideLayout" Target="../slideLayouts/slideLayout2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7.xml"/><Relationship Id="rId1" Type="http://schemas.openxmlformats.org/officeDocument/2006/relationships/slideLayout" Target="../slideLayouts/slideLayout2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8.xml"/><Relationship Id="rId1" Type="http://schemas.openxmlformats.org/officeDocument/2006/relationships/slideLayout" Target="../slideLayouts/slideLayout2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9.xml"/><Relationship Id="rId1" Type="http://schemas.openxmlformats.org/officeDocument/2006/relationships/slideLayout" Target="../slideLayouts/slideLayout2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1.xml"/><Relationship Id="rId1" Type="http://schemas.openxmlformats.org/officeDocument/2006/relationships/slideLayout" Target="../slideLayouts/slideLayout2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2.xml"/><Relationship Id="rId1" Type="http://schemas.openxmlformats.org/officeDocument/2006/relationships/slideLayout" Target="../slideLayouts/slideLayout2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3.xml"/><Relationship Id="rId1" Type="http://schemas.openxmlformats.org/officeDocument/2006/relationships/slideLayout" Target="../slideLayouts/slideLayout2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4.xml"/><Relationship Id="rId1" Type="http://schemas.openxmlformats.org/officeDocument/2006/relationships/slideLayout" Target="../slideLayouts/slideLayout2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5.xml"/><Relationship Id="rId1" Type="http://schemas.openxmlformats.org/officeDocument/2006/relationships/slideLayout" Target="../slideLayouts/slideLayout2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6.xml"/><Relationship Id="rId1" Type="http://schemas.openxmlformats.org/officeDocument/2006/relationships/slideLayout" Target="../slideLayouts/slideLayout2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7.xml"/><Relationship Id="rId1" Type="http://schemas.openxmlformats.org/officeDocument/2006/relationships/slideLayout" Target="../slideLayouts/slideLayout2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8.xml"/><Relationship Id="rId1" Type="http://schemas.openxmlformats.org/officeDocument/2006/relationships/slideLayout" Target="../slideLayouts/slideLayout2.xml"/></Relationships>
</file>

<file path=ppt/slides/_rels/slide2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39.xml"/><Relationship Id="rId1" Type="http://schemas.openxmlformats.org/officeDocument/2006/relationships/slideLayout" Target="../slideLayouts/slideLayout2.xml"/></Relationships>
</file>

<file path=ppt/slides/_rels/slide2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41.xml"/><Relationship Id="rId1" Type="http://schemas.openxmlformats.org/officeDocument/2006/relationships/slideLayout" Target="../slideLayouts/slideLayout2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2.xml"/><Relationship Id="rId1" Type="http://schemas.openxmlformats.org/officeDocument/2006/relationships/slideLayout" Target="../slideLayouts/slideLayout2.xml"/></Relationships>
</file>

<file path=ppt/slides/_rels/slide2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3.xml"/><Relationship Id="rId1" Type="http://schemas.openxmlformats.org/officeDocument/2006/relationships/slideLayout" Target="../slideLayouts/slideLayout2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4.xml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5.xml"/><Relationship Id="rId1" Type="http://schemas.openxmlformats.org/officeDocument/2006/relationships/slideLayout" Target="../slideLayouts/slideLayout2.xml"/></Relationships>
</file>

<file path=ppt/slides/_rels/slide2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6.xml"/><Relationship Id="rId1" Type="http://schemas.openxmlformats.org/officeDocument/2006/relationships/slideLayout" Target="../slideLayouts/slideLayout2.xml"/></Relationships>
</file>

<file path=ppt/slides/_rels/slide2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7.xml"/><Relationship Id="rId1" Type="http://schemas.openxmlformats.org/officeDocument/2006/relationships/slideLayout" Target="../slideLayouts/slideLayout2.xml"/></Relationships>
</file>

<file path=ppt/slides/_rels/slide2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8.xml"/><Relationship Id="rId1" Type="http://schemas.openxmlformats.org/officeDocument/2006/relationships/slideLayout" Target="../slideLayouts/slideLayout2.xml"/></Relationships>
</file>

<file path=ppt/slides/_rels/slide2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9.xml"/><Relationship Id="rId1" Type="http://schemas.openxmlformats.org/officeDocument/2006/relationships/slideLayout" Target="../slideLayouts/slideLayout2.xml"/></Relationships>
</file>

<file path=ppt/slides/_rels/slide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5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1.xml"/><Relationship Id="rId1" Type="http://schemas.openxmlformats.org/officeDocument/2006/relationships/slideLayout" Target="../slideLayouts/slideLayout2.xml"/></Relationships>
</file>

<file path=ppt/slides/_rels/slide2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2.xml"/><Relationship Id="rId1" Type="http://schemas.openxmlformats.org/officeDocument/2006/relationships/slideLayout" Target="../slideLayouts/slideLayout2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3.xml"/><Relationship Id="rId1" Type="http://schemas.openxmlformats.org/officeDocument/2006/relationships/slideLayout" Target="../slideLayouts/slideLayout2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4.xml"/><Relationship Id="rId1" Type="http://schemas.openxmlformats.org/officeDocument/2006/relationships/slideLayout" Target="../slideLayouts/slideLayout2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5.xml"/><Relationship Id="rId1" Type="http://schemas.openxmlformats.org/officeDocument/2006/relationships/slideLayout" Target="../slideLayouts/slideLayout2.xml"/></Relationships>
</file>

<file path=ppt/slides/_rels/slide2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6.xml"/><Relationship Id="rId1" Type="http://schemas.openxmlformats.org/officeDocument/2006/relationships/slideLayout" Target="../slideLayouts/slideLayout2.xml"/></Relationships>
</file>

<file path=ppt/slides/_rels/slide2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7.xml"/><Relationship Id="rId1" Type="http://schemas.openxmlformats.org/officeDocument/2006/relationships/slideLayout" Target="../slideLayouts/slideLayout2.xml"/></Relationships>
</file>

<file path=ppt/slides/_rels/slide2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8.xml"/><Relationship Id="rId1" Type="http://schemas.openxmlformats.org/officeDocument/2006/relationships/slideLayout" Target="../slideLayouts/slideLayout2.xml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9.xml"/><Relationship Id="rId1" Type="http://schemas.openxmlformats.org/officeDocument/2006/relationships/slideLayout" Target="../slideLayouts/slideLayout2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1.xml"/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2.xml"/><Relationship Id="rId1" Type="http://schemas.openxmlformats.org/officeDocument/2006/relationships/slideLayout" Target="../slideLayouts/slideLayout2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63.xml"/><Relationship Id="rId1" Type="http://schemas.openxmlformats.org/officeDocument/2006/relationships/slideLayout" Target="../slideLayouts/slideLayout2.xml"/></Relationships>
</file>

<file path=ppt/slides/_rels/slide2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64.xml"/><Relationship Id="rId1" Type="http://schemas.openxmlformats.org/officeDocument/2006/relationships/slideLayout" Target="../slideLayouts/slideLayout2.xml"/></Relationships>
</file>

<file path=ppt/slides/_rels/slide2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65.xml"/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66.xml"/><Relationship Id="rId1" Type="http://schemas.openxmlformats.org/officeDocument/2006/relationships/slideLayout" Target="../slideLayouts/slideLayout2.xml"/></Relationships>
</file>

<file path=ppt/slides/_rels/slide2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7.xml"/><Relationship Id="rId1" Type="http://schemas.openxmlformats.org/officeDocument/2006/relationships/slideLayout" Target="../slideLayouts/slideLayout2.xml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268.xml"/><Relationship Id="rId1" Type="http://schemas.openxmlformats.org/officeDocument/2006/relationships/slideLayout" Target="../slideLayouts/slideLayout2.xml"/></Relationships>
</file>

<file path=ppt/slides/_rels/slide2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notesSlide" Target="../notesSlides/notesSlide269.xml"/><Relationship Id="rId1" Type="http://schemas.openxmlformats.org/officeDocument/2006/relationships/slideLayout" Target="../slideLayouts/slideLayout2.xml"/></Relationships>
</file>

<file path=ppt/slides/_rels/slide2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notesSlide" Target="../notesSlides/notesSlide27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notesSlide" Target="../notesSlides/notesSlide271.xml"/><Relationship Id="rId1" Type="http://schemas.openxmlformats.org/officeDocument/2006/relationships/slideLayout" Target="../slideLayouts/slideLayout2.xml"/></Relationships>
</file>

<file path=ppt/slides/_rels/slide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272.xml"/><Relationship Id="rId1" Type="http://schemas.openxmlformats.org/officeDocument/2006/relationships/slideLayout" Target="../slideLayouts/slideLayout2.xml"/></Relationships>
</file>

<file path=ppt/slides/_rels/slide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0.png"/><Relationship Id="rId2" Type="http://schemas.openxmlformats.org/officeDocument/2006/relationships/notesSlide" Target="../notesSlides/notesSlide273.xml"/><Relationship Id="rId1" Type="http://schemas.openxmlformats.org/officeDocument/2006/relationships/slideLayout" Target="../slideLayouts/slideLayout2.xml"/></Relationships>
</file>

<file path=ppt/slides/_rels/slide2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4.xml"/><Relationship Id="rId1" Type="http://schemas.openxmlformats.org/officeDocument/2006/relationships/slideLayout" Target="../slideLayouts/slideLayout2.xml"/></Relationships>
</file>

<file path=ppt/slides/_rels/slide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275.xml"/><Relationship Id="rId1" Type="http://schemas.openxmlformats.org/officeDocument/2006/relationships/slideLayout" Target="../slideLayouts/slideLayout2.xml"/></Relationships>
</file>

<file path=ppt/slides/_rels/slide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276.xml"/><Relationship Id="rId1" Type="http://schemas.openxmlformats.org/officeDocument/2006/relationships/slideLayout" Target="../slideLayouts/slideLayout2.xml"/></Relationships>
</file>

<file path=ppt/slides/_rels/slide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0.png"/><Relationship Id="rId2" Type="http://schemas.openxmlformats.org/officeDocument/2006/relationships/notesSlide" Target="../notesSlides/notesSlide277.xml"/><Relationship Id="rId1" Type="http://schemas.openxmlformats.org/officeDocument/2006/relationships/slideLayout" Target="../slideLayouts/slideLayout2.xml"/></Relationships>
</file>

<file path=ppt/slides/_rels/slide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png"/><Relationship Id="rId2" Type="http://schemas.openxmlformats.org/officeDocument/2006/relationships/notesSlide" Target="../notesSlides/notesSlide278.xml"/><Relationship Id="rId1" Type="http://schemas.openxmlformats.org/officeDocument/2006/relationships/slideLayout" Target="../slideLayouts/slideLayout2.xml"/></Relationships>
</file>

<file path=ppt/slides/_rels/slide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0.png"/><Relationship Id="rId2" Type="http://schemas.openxmlformats.org/officeDocument/2006/relationships/notesSlide" Target="../notesSlides/notesSlide279.xml"/><Relationship Id="rId1" Type="http://schemas.openxmlformats.org/officeDocument/2006/relationships/slideLayout" Target="../slideLayouts/slideLayout2.xml"/></Relationships>
</file>

<file path=ppt/slides/_rels/slide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0.png"/><Relationship Id="rId2" Type="http://schemas.openxmlformats.org/officeDocument/2006/relationships/notesSlide" Target="../notesSlides/notesSlide28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81.xml"/><Relationship Id="rId1" Type="http://schemas.openxmlformats.org/officeDocument/2006/relationships/slideLayout" Target="../slideLayouts/slideLayout2.xml"/></Relationships>
</file>

<file path=ppt/slides/_rels/slide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82.xml"/><Relationship Id="rId1" Type="http://schemas.openxmlformats.org/officeDocument/2006/relationships/slideLayout" Target="../slideLayouts/slideLayout2.xml"/></Relationships>
</file>

<file path=ppt/slides/_rels/slide2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3.xml"/><Relationship Id="rId1" Type="http://schemas.openxmlformats.org/officeDocument/2006/relationships/slideLayout" Target="../slideLayouts/slideLayout2.xml"/></Relationships>
</file>

<file path=ppt/slides/_rels/slide2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4.xml"/><Relationship Id="rId1" Type="http://schemas.openxmlformats.org/officeDocument/2006/relationships/slideLayout" Target="../slideLayouts/slideLayout2.xml"/></Relationships>
</file>

<file path=ppt/slides/_rels/slide2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5.xml"/><Relationship Id="rId1" Type="http://schemas.openxmlformats.org/officeDocument/2006/relationships/slideLayout" Target="../slideLayouts/slideLayout2.xml"/></Relationships>
</file>

<file path=ppt/slides/_rels/slide2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6.xml"/><Relationship Id="rId1" Type="http://schemas.openxmlformats.org/officeDocument/2006/relationships/slideLayout" Target="../slideLayouts/slideLayout2.xml"/></Relationships>
</file>

<file path=ppt/slides/_rels/slide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287.xml"/><Relationship Id="rId1" Type="http://schemas.openxmlformats.org/officeDocument/2006/relationships/slideLayout" Target="../slideLayouts/slideLayout2.xml"/></Relationships>
</file>

<file path=ppt/slides/_rels/slide2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8.xml"/><Relationship Id="rId1" Type="http://schemas.openxmlformats.org/officeDocument/2006/relationships/slideLayout" Target="../slideLayouts/slideLayout2.xml"/></Relationships>
</file>

<file path=ppt/slides/_rels/slide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89.xml"/><Relationship Id="rId1" Type="http://schemas.openxmlformats.org/officeDocument/2006/relationships/slideLayout" Target="../slideLayouts/slideLayout2.xml"/></Relationships>
</file>

<file path=ppt/slides/_rels/slide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9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91.xml"/><Relationship Id="rId1" Type="http://schemas.openxmlformats.org/officeDocument/2006/relationships/slideLayout" Target="../slideLayouts/slideLayout2.xml"/></Relationships>
</file>

<file path=ppt/slides/_rels/slide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92.xml"/><Relationship Id="rId1" Type="http://schemas.openxmlformats.org/officeDocument/2006/relationships/slideLayout" Target="../slideLayouts/slideLayout2.xml"/></Relationships>
</file>

<file path=ppt/slides/_rels/slide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93.xml"/><Relationship Id="rId1" Type="http://schemas.openxmlformats.org/officeDocument/2006/relationships/slideLayout" Target="../slideLayouts/slideLayout2.xml"/></Relationships>
</file>

<file path=ppt/slides/_rels/slide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94.xml"/><Relationship Id="rId1" Type="http://schemas.openxmlformats.org/officeDocument/2006/relationships/slideLayout" Target="../slideLayouts/slideLayout2.xml"/></Relationships>
</file>

<file path=ppt/slides/_rels/slide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95.xml"/><Relationship Id="rId1" Type="http://schemas.openxmlformats.org/officeDocument/2006/relationships/slideLayout" Target="../slideLayouts/slideLayout2.xml"/></Relationships>
</file>

<file path=ppt/slides/_rels/slide3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6.xml"/><Relationship Id="rId1" Type="http://schemas.openxmlformats.org/officeDocument/2006/relationships/slideLayout" Target="../slideLayouts/slideLayout2.xml"/></Relationships>
</file>

<file path=ppt/slides/_rels/slide3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7.xml"/><Relationship Id="rId1" Type="http://schemas.openxmlformats.org/officeDocument/2006/relationships/slideLayout" Target="../slideLayouts/slideLayout2.xml"/></Relationships>
</file>

<file path=ppt/slides/_rels/slide3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8.xml"/><Relationship Id="rId1" Type="http://schemas.openxmlformats.org/officeDocument/2006/relationships/slideLayout" Target="../slideLayouts/slideLayout2.xml"/></Relationships>
</file>

<file path=ppt/slides/_rels/slide3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9.xml"/><Relationship Id="rId1" Type="http://schemas.openxmlformats.org/officeDocument/2006/relationships/slideLayout" Target="../slideLayouts/slideLayout2.xml"/></Relationships>
</file>

<file path=ppt/slides/_rels/slide3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1.xml"/><Relationship Id="rId1" Type="http://schemas.openxmlformats.org/officeDocument/2006/relationships/slideLayout" Target="../slideLayouts/slideLayout2.xml"/></Relationships>
</file>

<file path=ppt/slides/_rels/slide3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2.xml"/><Relationship Id="rId1" Type="http://schemas.openxmlformats.org/officeDocument/2006/relationships/slideLayout" Target="../slideLayouts/slideLayout2.xml"/></Relationships>
</file>

<file path=ppt/slides/_rels/slide3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3.xml"/><Relationship Id="rId1" Type="http://schemas.openxmlformats.org/officeDocument/2006/relationships/slideLayout" Target="../slideLayouts/slideLayout2.xml"/></Relationships>
</file>

<file path=ppt/slides/_rels/slide3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4.xml"/><Relationship Id="rId1" Type="http://schemas.openxmlformats.org/officeDocument/2006/relationships/slideLayout" Target="../slideLayouts/slideLayout2.xml"/></Relationships>
</file>

<file path=ppt/slides/_rels/slide3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5.xml"/><Relationship Id="rId1" Type="http://schemas.openxmlformats.org/officeDocument/2006/relationships/slideLayout" Target="../slideLayouts/slideLayout2.xml"/></Relationships>
</file>

<file path=ppt/slides/_rels/slide3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6.xml"/><Relationship Id="rId1" Type="http://schemas.openxmlformats.org/officeDocument/2006/relationships/slideLayout" Target="../slideLayouts/slideLayout2.xml"/></Relationships>
</file>

<file path=ppt/slides/_rels/slide3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7.xml"/><Relationship Id="rId1" Type="http://schemas.openxmlformats.org/officeDocument/2006/relationships/slideLayout" Target="../slideLayouts/slideLayout2.xml"/></Relationships>
</file>

<file path=ppt/slides/_rels/slide3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8.xml"/><Relationship Id="rId1" Type="http://schemas.openxmlformats.org/officeDocument/2006/relationships/slideLayout" Target="../slideLayouts/slideLayout2.xml"/></Relationships>
</file>

<file path=ppt/slides/_rels/slide3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9.xml"/><Relationship Id="rId1" Type="http://schemas.openxmlformats.org/officeDocument/2006/relationships/slideLayout" Target="../slideLayouts/slideLayout2.xml"/></Relationships>
</file>

<file path=ppt/slides/_rels/slide3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1.xml"/><Relationship Id="rId1" Type="http://schemas.openxmlformats.org/officeDocument/2006/relationships/slideLayout" Target="../slideLayouts/slideLayout2.xml"/></Relationships>
</file>

<file path=ppt/slides/_rels/slide3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2.xml"/><Relationship Id="rId1" Type="http://schemas.openxmlformats.org/officeDocument/2006/relationships/slideLayout" Target="../slideLayouts/slideLayout2.xml"/></Relationships>
</file>

<file path=ppt/slides/_rels/slide3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3.xml"/><Relationship Id="rId1" Type="http://schemas.openxmlformats.org/officeDocument/2006/relationships/slideLayout" Target="../slideLayouts/slideLayout2.xml"/></Relationships>
</file>

<file path=ppt/slides/_rels/slide3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4.xml"/><Relationship Id="rId1" Type="http://schemas.openxmlformats.org/officeDocument/2006/relationships/slideLayout" Target="../slideLayouts/slideLayout2.xml"/></Relationships>
</file>

<file path=ppt/slides/_rels/slide3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5.xml"/><Relationship Id="rId1" Type="http://schemas.openxmlformats.org/officeDocument/2006/relationships/slideLayout" Target="../slideLayouts/slideLayout2.xml"/></Relationships>
</file>

<file path=ppt/slides/_rels/slide3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6.xml"/><Relationship Id="rId1" Type="http://schemas.openxmlformats.org/officeDocument/2006/relationships/slideLayout" Target="../slideLayouts/slideLayout2.xml"/></Relationships>
</file>

<file path=ppt/slides/_rels/slide3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7.xml"/><Relationship Id="rId1" Type="http://schemas.openxmlformats.org/officeDocument/2006/relationships/slideLayout" Target="../slideLayouts/slideLayout2.xml"/></Relationships>
</file>

<file path=ppt/slides/_rels/slide3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8.xml"/><Relationship Id="rId1" Type="http://schemas.openxmlformats.org/officeDocument/2006/relationships/slideLayout" Target="../slideLayouts/slideLayout2.xml"/></Relationships>
</file>

<file path=ppt/slides/_rels/slide3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9.xml"/><Relationship Id="rId1" Type="http://schemas.openxmlformats.org/officeDocument/2006/relationships/slideLayout" Target="../slideLayouts/slideLayout2.xml"/></Relationships>
</file>

<file path=ppt/slides/_rels/slide3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1.xml"/><Relationship Id="rId1" Type="http://schemas.openxmlformats.org/officeDocument/2006/relationships/slideLayout" Target="../slideLayouts/slideLayout2.xml"/></Relationships>
</file>

<file path=ppt/slides/_rels/slide3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2.xml"/><Relationship Id="rId1" Type="http://schemas.openxmlformats.org/officeDocument/2006/relationships/slideLayout" Target="../slideLayouts/slideLayout2.xml"/></Relationships>
</file>

<file path=ppt/slides/_rels/slide3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3.xml"/><Relationship Id="rId1" Type="http://schemas.openxmlformats.org/officeDocument/2006/relationships/slideLayout" Target="../slideLayouts/slideLayout2.xml"/></Relationships>
</file>

<file path=ppt/slides/_rels/slide3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4.xml"/><Relationship Id="rId1" Type="http://schemas.openxmlformats.org/officeDocument/2006/relationships/slideLayout" Target="../slideLayouts/slideLayout2.xml"/></Relationships>
</file>

<file path=ppt/slides/_rels/slide3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5.xml"/><Relationship Id="rId1" Type="http://schemas.openxmlformats.org/officeDocument/2006/relationships/slideLayout" Target="../slideLayouts/slideLayout2.xml"/></Relationships>
</file>

<file path=ppt/slides/_rels/slide3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6.xml"/><Relationship Id="rId1" Type="http://schemas.openxmlformats.org/officeDocument/2006/relationships/slideLayout" Target="../slideLayouts/slideLayout2.xml"/></Relationships>
</file>

<file path=ppt/slides/_rels/slide3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7.xml"/><Relationship Id="rId1" Type="http://schemas.openxmlformats.org/officeDocument/2006/relationships/slideLayout" Target="../slideLayouts/slideLayout2.xml"/></Relationships>
</file>

<file path=ppt/slides/_rels/slide3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8.xml"/><Relationship Id="rId1" Type="http://schemas.openxmlformats.org/officeDocument/2006/relationships/slideLayout" Target="../slideLayouts/slideLayout2.xml"/></Relationships>
</file>

<file path=ppt/slides/_rels/slide3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9.xml"/><Relationship Id="rId1" Type="http://schemas.openxmlformats.org/officeDocument/2006/relationships/slideLayout" Target="../slideLayouts/slideLayout2.xml"/></Relationships>
</file>

<file path=ppt/slides/_rels/slide3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0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1.xml"/><Relationship Id="rId1" Type="http://schemas.openxmlformats.org/officeDocument/2006/relationships/slideLayout" Target="../slideLayouts/slideLayout2.xml"/></Relationships>
</file>

<file path=ppt/slides/_rels/slide3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495226"/>
            <a:ext cx="7772400" cy="2059914"/>
          </a:xfrm>
        </p:spPr>
        <p:txBody>
          <a:bodyPr>
            <a:normAutofit/>
          </a:bodyPr>
          <a:lstStyle/>
          <a:p>
            <a:r>
              <a:rPr lang="es-ES" sz="2400" b="1" dirty="0" smtClean="0">
                <a:latin typeface="Arial"/>
                <a:cs typeface="Arial"/>
              </a:rPr>
              <a:t>Estudio de vigas de sección compacta incrementando su capacidad a flexión con atiesadores y bloques de hormigón con cuesco</a:t>
            </a:r>
            <a:r>
              <a:rPr lang="es-ES" sz="2400" dirty="0" smtClean="0">
                <a:latin typeface="Arial"/>
                <a:cs typeface="Arial"/>
              </a:rPr>
              <a:t>.</a:t>
            </a:r>
            <a:endParaRPr lang="es-ES" sz="2400" dirty="0">
              <a:latin typeface="Arial"/>
              <a:cs typeface="Arial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371959" y="4324245"/>
            <a:ext cx="8818536" cy="2309029"/>
          </a:xfrm>
        </p:spPr>
        <p:txBody>
          <a:bodyPr>
            <a:noAutofit/>
          </a:bodyPr>
          <a:lstStyle/>
          <a:p>
            <a:r>
              <a:rPr lang="es-ES" sz="1600" dirty="0" smtClean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Autores</a:t>
            </a:r>
          </a:p>
          <a:p>
            <a:r>
              <a:rPr lang="es-ES" sz="1600" dirty="0" smtClean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David Sánchez</a:t>
            </a:r>
          </a:p>
          <a:p>
            <a:r>
              <a:rPr lang="es-ES" sz="1600" dirty="0" smtClean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Sebastián Arroyo</a:t>
            </a:r>
          </a:p>
          <a:p>
            <a:pPr algn="l"/>
            <a:endParaRPr lang="es-ES" sz="1600" dirty="0" smtClean="0">
              <a:solidFill>
                <a:schemeClr val="tx1">
                  <a:lumMod val="65000"/>
                </a:schemeClr>
              </a:solidFill>
              <a:latin typeface="Arial"/>
              <a:cs typeface="Arial"/>
            </a:endParaRPr>
          </a:p>
          <a:p>
            <a:pPr algn="l"/>
            <a:endParaRPr lang="es-ES" sz="1600" dirty="0">
              <a:solidFill>
                <a:schemeClr val="tx1">
                  <a:lumMod val="65000"/>
                </a:schemeClr>
              </a:solidFill>
              <a:latin typeface="Arial"/>
              <a:cs typeface="Arial"/>
            </a:endParaRPr>
          </a:p>
          <a:p>
            <a:pPr algn="l"/>
            <a:r>
              <a:rPr lang="es-ES" sz="1600" dirty="0" smtClean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Ing. Patricio Quezada	Ing. Patricio Riofrío		Dr. Marcelo Mejía</a:t>
            </a:r>
          </a:p>
          <a:p>
            <a:pPr algn="l"/>
            <a:r>
              <a:rPr lang="es-ES" sz="1600" dirty="0" smtClean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DELEGADO DIRECTOR 	DOCENTE DESIGNADO	SECRETARIO ACADÉMICO</a:t>
            </a:r>
          </a:p>
          <a:p>
            <a:pPr algn="l"/>
            <a:r>
              <a:rPr lang="es-ES" sz="1600" dirty="0" smtClean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CARRERA</a:t>
            </a:r>
            <a:endParaRPr lang="es-ES" sz="1600" dirty="0">
              <a:solidFill>
                <a:schemeClr val="tx1">
                  <a:lumMod val="65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68" y="-4335"/>
            <a:ext cx="8570563" cy="265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82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200" dirty="0" smtClean="0">
                <a:solidFill>
                  <a:srgbClr val="FFFFFF"/>
                </a:solidFill>
                <a:latin typeface="Arial"/>
                <a:cs typeface="Arial"/>
              </a:rPr>
              <a:t>¿Qué se realizó en el estudio?</a:t>
            </a:r>
            <a:endParaRPr lang="es-ES" sz="4200" dirty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9275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rgbClr val="7F7F7F"/>
                </a:solidFill>
                <a:latin typeface="Arial"/>
                <a:cs typeface="Arial"/>
              </a:rPr>
              <a:t>Efecto P- Delta</a:t>
            </a:r>
            <a:endParaRPr lang="es-ES" sz="3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685801" y="1550894"/>
            <a:ext cx="4652952" cy="4575269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Sobre esfuerzos elementos reticulares</a:t>
            </a:r>
          </a:p>
          <a:p>
            <a:endParaRPr lang="es-ES" sz="28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endParaRPr lang="es-ES" sz="28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  <p:pic>
        <p:nvPicPr>
          <p:cNvPr id="4" name="Imagen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851" y="1550894"/>
            <a:ext cx="2655727" cy="4631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713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rgbClr val="7F7F7F"/>
                </a:solidFill>
                <a:latin typeface="Arial"/>
                <a:cs typeface="Arial"/>
              </a:rPr>
              <a:t>Efecto P- Delta</a:t>
            </a:r>
            <a:endParaRPr lang="es-ES" sz="3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685801" y="1550894"/>
            <a:ext cx="4652952" cy="4575269"/>
          </a:xfrm>
        </p:spPr>
        <p:txBody>
          <a:bodyPr>
            <a:normAutofit/>
          </a:bodyPr>
          <a:lstStyle/>
          <a:p>
            <a:r>
              <a:rPr lang="es-ES" sz="2600" dirty="0">
                <a:solidFill>
                  <a:srgbClr val="7F7F7F"/>
                </a:solidFill>
                <a:latin typeface="Arial"/>
                <a:cs typeface="Arial"/>
              </a:rPr>
              <a:t>Sobre esfuerzos elementos reticulares</a:t>
            </a:r>
          </a:p>
          <a:p>
            <a:r>
              <a:rPr lang="es-ES" dirty="0" smtClean="0">
                <a:solidFill>
                  <a:srgbClr val="FFFFFF"/>
                </a:solidFill>
                <a:latin typeface="Arial"/>
                <a:cs typeface="Arial"/>
              </a:rPr>
              <a:t>Ángulo de deformación</a:t>
            </a:r>
          </a:p>
          <a:p>
            <a:pPr marL="0" indent="0">
              <a:buNone/>
            </a:pPr>
            <a:endParaRPr lang="es-ES" sz="28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endParaRPr lang="es-ES" sz="28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  <p:pic>
        <p:nvPicPr>
          <p:cNvPr id="4" name="Imagen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851" y="1550894"/>
            <a:ext cx="2655727" cy="4631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9238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rgbClr val="7F7F7F"/>
                </a:solidFill>
                <a:latin typeface="Arial"/>
                <a:cs typeface="Arial"/>
              </a:rPr>
              <a:t>Efecto P- Delta</a:t>
            </a:r>
            <a:endParaRPr lang="es-ES" sz="3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685801" y="1550894"/>
            <a:ext cx="4652952" cy="4575269"/>
          </a:xfrm>
        </p:spPr>
        <p:txBody>
          <a:bodyPr>
            <a:normAutofit/>
          </a:bodyPr>
          <a:lstStyle/>
          <a:p>
            <a:r>
              <a:rPr lang="es-ES" sz="2600" dirty="0">
                <a:solidFill>
                  <a:srgbClr val="7F7F7F"/>
                </a:solidFill>
                <a:latin typeface="Arial"/>
                <a:cs typeface="Arial"/>
              </a:rPr>
              <a:t>Sobre esfuerzos elementos reticulares</a:t>
            </a:r>
          </a:p>
          <a:p>
            <a:r>
              <a:rPr lang="es-ES" dirty="0" smtClean="0">
                <a:solidFill>
                  <a:srgbClr val="FFFFFF"/>
                </a:solidFill>
                <a:latin typeface="Arial"/>
                <a:cs typeface="Arial"/>
              </a:rPr>
              <a:t>Ángulo de deformación</a:t>
            </a:r>
          </a:p>
          <a:p>
            <a:pPr marL="0" indent="0">
              <a:buNone/>
            </a:pPr>
            <a:endParaRPr lang="es-ES" sz="28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endParaRPr lang="es-ES" sz="28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  <p:pic>
        <p:nvPicPr>
          <p:cNvPr id="4" name="Imagen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851" y="1550894"/>
            <a:ext cx="2655727" cy="463105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lipse 5"/>
          <p:cNvSpPr/>
          <p:nvPr/>
        </p:nvSpPr>
        <p:spPr>
          <a:xfrm>
            <a:off x="6719675" y="1689071"/>
            <a:ext cx="542506" cy="382199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093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rgbClr val="7F7F7F"/>
                </a:solidFill>
                <a:latin typeface="Arial"/>
                <a:cs typeface="Arial"/>
              </a:rPr>
              <a:t>Efecto P- Delta</a:t>
            </a:r>
            <a:endParaRPr lang="es-ES" sz="3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685801" y="1550894"/>
            <a:ext cx="4652952" cy="4575269"/>
          </a:xfrm>
        </p:spPr>
        <p:txBody>
          <a:bodyPr>
            <a:normAutofit/>
          </a:bodyPr>
          <a:lstStyle/>
          <a:p>
            <a:r>
              <a:rPr lang="es-ES" sz="2600" dirty="0">
                <a:solidFill>
                  <a:srgbClr val="7F7F7F"/>
                </a:solidFill>
                <a:latin typeface="Arial"/>
                <a:cs typeface="Arial"/>
              </a:rPr>
              <a:t>Sobre esfuerzos elementos reticulares</a:t>
            </a:r>
          </a:p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Ángulo </a:t>
            </a:r>
            <a:r>
              <a:rPr lang="es-ES" sz="2600" dirty="0">
                <a:solidFill>
                  <a:srgbClr val="7F7F7F"/>
                </a:solidFill>
                <a:latin typeface="Arial"/>
                <a:cs typeface="Arial"/>
              </a:rPr>
              <a:t>de deformación</a:t>
            </a:r>
          </a:p>
          <a:p>
            <a:r>
              <a:rPr lang="es-ES" dirty="0" smtClean="0">
                <a:solidFill>
                  <a:srgbClr val="FFFFFF"/>
                </a:solidFill>
                <a:latin typeface="Arial"/>
                <a:cs typeface="Arial"/>
              </a:rPr>
              <a:t>Carga Lateral</a:t>
            </a:r>
          </a:p>
          <a:p>
            <a:pPr marL="0" indent="0">
              <a:buNone/>
            </a:pPr>
            <a:endParaRPr lang="es-ES" sz="28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endParaRPr lang="es-ES" sz="28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  <p:pic>
        <p:nvPicPr>
          <p:cNvPr id="4" name="Imagen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851" y="1550894"/>
            <a:ext cx="2655727" cy="463105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lipse 5"/>
          <p:cNvSpPr/>
          <p:nvPr/>
        </p:nvSpPr>
        <p:spPr>
          <a:xfrm>
            <a:off x="7817017" y="2385660"/>
            <a:ext cx="369891" cy="351375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141617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rgbClr val="7F7F7F"/>
                </a:solidFill>
                <a:latin typeface="Arial"/>
                <a:cs typeface="Arial"/>
              </a:rPr>
              <a:t>Efecto P- Delta</a:t>
            </a:r>
            <a:endParaRPr lang="es-ES" sz="3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685801" y="1550894"/>
            <a:ext cx="4652952" cy="4575269"/>
          </a:xfrm>
        </p:spPr>
        <p:txBody>
          <a:bodyPr>
            <a:normAutofit/>
          </a:bodyPr>
          <a:lstStyle/>
          <a:p>
            <a:r>
              <a:rPr lang="es-ES" sz="2600" dirty="0">
                <a:solidFill>
                  <a:srgbClr val="7F7F7F"/>
                </a:solidFill>
                <a:latin typeface="Arial"/>
                <a:cs typeface="Arial"/>
              </a:rPr>
              <a:t>Sobre esfuerzos elementos reticulares</a:t>
            </a:r>
          </a:p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Ángulo </a:t>
            </a:r>
            <a:r>
              <a:rPr lang="es-ES" sz="2600" dirty="0">
                <a:solidFill>
                  <a:srgbClr val="7F7F7F"/>
                </a:solidFill>
                <a:latin typeface="Arial"/>
                <a:cs typeface="Arial"/>
              </a:rPr>
              <a:t>de deformación</a:t>
            </a:r>
          </a:p>
          <a:p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Carga Lateral</a:t>
            </a:r>
          </a:p>
          <a:p>
            <a:r>
              <a:rPr lang="es-ES" dirty="0" smtClean="0">
                <a:solidFill>
                  <a:srgbClr val="FFFFFF"/>
                </a:solidFill>
                <a:latin typeface="Arial"/>
                <a:cs typeface="Arial"/>
              </a:rPr>
              <a:t>Sobre esfuerzo</a:t>
            </a:r>
            <a:r>
              <a:rPr lang="es-ES" sz="2600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</a:p>
          <a:p>
            <a:pPr marL="0" indent="0">
              <a:buNone/>
            </a:pPr>
            <a:endParaRPr lang="es-ES" sz="28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endParaRPr lang="es-ES" sz="28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  <p:pic>
        <p:nvPicPr>
          <p:cNvPr id="4" name="Imagen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851" y="1550894"/>
            <a:ext cx="2655727" cy="463105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Elipse 5"/>
          <p:cNvSpPr/>
          <p:nvPr/>
        </p:nvSpPr>
        <p:spPr>
          <a:xfrm>
            <a:off x="7817017" y="2385660"/>
            <a:ext cx="369891" cy="351375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73506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rgbClr val="7F7F7F"/>
                </a:solidFill>
                <a:latin typeface="Arial"/>
                <a:cs typeface="Arial"/>
              </a:rPr>
              <a:t>Efecto P- Delta</a:t>
            </a:r>
            <a:endParaRPr lang="es-ES" sz="3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5" name="Marcador de contenido 2"/>
          <p:cNvSpPr>
            <a:spLocks noGrp="1"/>
          </p:cNvSpPr>
          <p:nvPr>
            <p:ph idx="1"/>
          </p:nvPr>
        </p:nvSpPr>
        <p:spPr>
          <a:xfrm>
            <a:off x="685801" y="1550894"/>
            <a:ext cx="4652952" cy="4575269"/>
          </a:xfrm>
        </p:spPr>
        <p:txBody>
          <a:bodyPr>
            <a:normAutofit/>
          </a:bodyPr>
          <a:lstStyle/>
          <a:p>
            <a:r>
              <a:rPr lang="es-ES" sz="2600" dirty="0">
                <a:solidFill>
                  <a:srgbClr val="7F7F7F"/>
                </a:solidFill>
                <a:latin typeface="Arial"/>
                <a:cs typeface="Arial"/>
              </a:rPr>
              <a:t>Sobre esfuerzos elementos reticulares</a:t>
            </a:r>
          </a:p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Ángulo </a:t>
            </a:r>
            <a:r>
              <a:rPr lang="es-ES" sz="2600" dirty="0">
                <a:solidFill>
                  <a:srgbClr val="7F7F7F"/>
                </a:solidFill>
                <a:latin typeface="Arial"/>
                <a:cs typeface="Arial"/>
              </a:rPr>
              <a:t>de </a:t>
            </a:r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deformación</a:t>
            </a:r>
          </a:p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Carga Lateral</a:t>
            </a:r>
          </a:p>
          <a:p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Sobre esfuerzo </a:t>
            </a:r>
          </a:p>
          <a:p>
            <a:r>
              <a:rPr lang="es-ES" dirty="0" smtClean="0">
                <a:solidFill>
                  <a:srgbClr val="FFFFFF"/>
                </a:solidFill>
                <a:latin typeface="Arial"/>
                <a:cs typeface="Arial"/>
              </a:rPr>
              <a:t>Torsión</a:t>
            </a:r>
          </a:p>
          <a:p>
            <a:endParaRPr lang="es-ES" sz="28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endParaRPr lang="es-ES" sz="28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  <p:pic>
        <p:nvPicPr>
          <p:cNvPr id="4" name="Imagen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8851" y="1550894"/>
            <a:ext cx="2655727" cy="46310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2223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600" dirty="0">
                <a:solidFill>
                  <a:srgbClr val="7F7F7F"/>
                </a:solidFill>
                <a:latin typeface="Arial"/>
                <a:cs typeface="Arial"/>
              </a:rPr>
              <a:t>Validación modelo frente al ensayo viga armada</a:t>
            </a:r>
          </a:p>
          <a:p>
            <a:r>
              <a:rPr lang="es-ES" dirty="0" smtClean="0">
                <a:latin typeface="Arial"/>
                <a:cs typeface="Arial"/>
              </a:rPr>
              <a:t>Validación modelo frente al ensayo viga laminada</a:t>
            </a:r>
          </a:p>
          <a:p>
            <a:pPr marL="685800" lvl="2" indent="0">
              <a:buNone/>
            </a:pPr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44433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Validación modelo frente al ensayo</a:t>
            </a:r>
          </a:p>
          <a:p>
            <a:pPr lvl="1"/>
            <a:r>
              <a:rPr lang="es-ES" sz="2400" dirty="0" smtClean="0">
                <a:latin typeface="Arial"/>
                <a:cs typeface="Arial"/>
              </a:rPr>
              <a:t>Ensayo</a:t>
            </a:r>
          </a:p>
          <a:p>
            <a:pPr lvl="2"/>
            <a:r>
              <a:rPr lang="es-ES" sz="2200" dirty="0" smtClean="0">
                <a:solidFill>
                  <a:srgbClr val="7F7F7F"/>
                </a:solidFill>
                <a:latin typeface="Arial"/>
                <a:cs typeface="Arial"/>
              </a:rPr>
              <a:t>Precarga</a:t>
            </a:r>
          </a:p>
          <a:p>
            <a:pPr lvl="2"/>
            <a:r>
              <a:rPr lang="es-ES" sz="3200" dirty="0" smtClean="0">
                <a:latin typeface="Arial"/>
                <a:cs typeface="Arial"/>
              </a:rPr>
              <a:t>Carga</a:t>
            </a:r>
          </a:p>
          <a:p>
            <a:pPr lvl="3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1109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Validación modelo frente al ensayo</a:t>
            </a:r>
          </a:p>
          <a:p>
            <a:pPr lvl="1"/>
            <a:r>
              <a:rPr lang="es-ES" sz="2400" dirty="0" smtClean="0">
                <a:latin typeface="Arial"/>
                <a:cs typeface="Arial"/>
              </a:rPr>
              <a:t>Ensayo</a:t>
            </a:r>
          </a:p>
          <a:p>
            <a:pPr lvl="2"/>
            <a:r>
              <a:rPr lang="es-ES" sz="2200" dirty="0" smtClean="0">
                <a:solidFill>
                  <a:srgbClr val="7F7F7F"/>
                </a:solidFill>
                <a:latin typeface="Arial"/>
                <a:cs typeface="Arial"/>
              </a:rPr>
              <a:t>Precarga</a:t>
            </a:r>
          </a:p>
          <a:p>
            <a:pPr lvl="2"/>
            <a:r>
              <a:rPr lang="es-ES" sz="2200" dirty="0" smtClean="0">
                <a:latin typeface="Arial"/>
                <a:cs typeface="Arial"/>
              </a:rPr>
              <a:t>Carga</a:t>
            </a:r>
          </a:p>
          <a:p>
            <a:pPr lvl="3"/>
            <a:r>
              <a:rPr lang="es-ES" sz="3200" dirty="0" smtClean="0">
                <a:latin typeface="Arial"/>
                <a:cs typeface="Arial"/>
              </a:rPr>
              <a:t>8000 kg</a:t>
            </a:r>
          </a:p>
          <a:p>
            <a:pPr lvl="3"/>
            <a:endParaRPr lang="es-ES" sz="2200" dirty="0" smtClean="0">
              <a:latin typeface="Arial"/>
              <a:cs typeface="Arial"/>
            </a:endParaRPr>
          </a:p>
          <a:p>
            <a:pPr lvl="3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8324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Validación modelo frente al ensayo</a:t>
            </a:r>
          </a:p>
          <a:p>
            <a:pPr lvl="1"/>
            <a:r>
              <a:rPr lang="es-ES" sz="2400" dirty="0" smtClean="0">
                <a:latin typeface="Arial"/>
                <a:cs typeface="Arial"/>
              </a:rPr>
              <a:t>Ensayo</a:t>
            </a:r>
          </a:p>
          <a:p>
            <a:pPr lvl="2"/>
            <a:r>
              <a:rPr lang="es-ES" sz="2200" dirty="0" smtClean="0">
                <a:solidFill>
                  <a:srgbClr val="7F7F7F"/>
                </a:solidFill>
                <a:latin typeface="Arial"/>
                <a:cs typeface="Arial"/>
              </a:rPr>
              <a:t>Precarga</a:t>
            </a:r>
          </a:p>
          <a:p>
            <a:pPr lvl="2"/>
            <a:r>
              <a:rPr lang="es-ES" sz="2200" dirty="0" smtClean="0">
                <a:latin typeface="Arial"/>
                <a:cs typeface="Arial"/>
              </a:rPr>
              <a:t>Carga</a:t>
            </a:r>
          </a:p>
          <a:p>
            <a:pPr lvl="3"/>
            <a:r>
              <a:rPr lang="es-ES" sz="2200" dirty="0" smtClean="0">
                <a:latin typeface="Arial"/>
                <a:cs typeface="Arial"/>
              </a:rPr>
              <a:t>8000 kg</a:t>
            </a:r>
          </a:p>
          <a:p>
            <a:pPr lvl="3"/>
            <a:r>
              <a:rPr lang="es-ES" sz="3200" dirty="0" smtClean="0">
                <a:latin typeface="Arial"/>
                <a:cs typeface="Arial"/>
              </a:rPr>
              <a:t>Cada 100 kg</a:t>
            </a:r>
          </a:p>
          <a:p>
            <a:pPr lvl="3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6417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¿Qué se realizó en el estudio?</a:t>
            </a:r>
            <a:endParaRPr lang="es-ES" sz="3600" dirty="0">
              <a:solidFill>
                <a:schemeClr val="tx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799" y="1869141"/>
            <a:ext cx="8001001" cy="4257022"/>
          </a:xfrm>
        </p:spPr>
        <p:txBody>
          <a:bodyPr>
            <a:noAutofit/>
          </a:bodyPr>
          <a:lstStyle/>
          <a:p>
            <a:r>
              <a:rPr lang="es-ES" dirty="0" smtClean="0">
                <a:latin typeface="Arial"/>
                <a:cs typeface="Arial"/>
              </a:rPr>
              <a:t>Zona el</a:t>
            </a:r>
            <a:r>
              <a:rPr lang="es-EC" dirty="0" smtClean="0">
                <a:latin typeface="Arial"/>
                <a:cs typeface="Arial"/>
              </a:rPr>
              <a:t>á</a:t>
            </a:r>
            <a:r>
              <a:rPr lang="es-ES" dirty="0" err="1" smtClean="0">
                <a:latin typeface="Arial"/>
                <a:cs typeface="Arial"/>
              </a:rPr>
              <a:t>stica</a:t>
            </a:r>
            <a:endParaRPr lang="es-ES" dirty="0" smtClean="0"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372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692" y="1312305"/>
            <a:ext cx="7256557" cy="509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577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Validación modelo frente al ensayo</a:t>
            </a:r>
          </a:p>
          <a:p>
            <a:pPr lvl="1"/>
            <a:r>
              <a:rPr lang="es-ES" sz="2400" dirty="0" smtClean="0">
                <a:solidFill>
                  <a:srgbClr val="7F7F7F"/>
                </a:solidFill>
                <a:latin typeface="Arial"/>
                <a:cs typeface="Arial"/>
              </a:rPr>
              <a:t>Ensayo</a:t>
            </a:r>
          </a:p>
          <a:p>
            <a:pPr lvl="3"/>
            <a:r>
              <a:rPr lang="es-ES" sz="3200" dirty="0" smtClean="0">
                <a:latin typeface="Arial"/>
                <a:cs typeface="Arial"/>
              </a:rPr>
              <a:t>Tendencia Lineal</a:t>
            </a:r>
          </a:p>
          <a:p>
            <a:pPr marL="685800" lvl="2" indent="0">
              <a:buNone/>
            </a:pPr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1721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Validación modelo frente al ensayo</a:t>
            </a:r>
          </a:p>
          <a:p>
            <a:pPr lvl="1"/>
            <a:r>
              <a:rPr lang="es-ES" sz="2400" dirty="0" smtClean="0">
                <a:solidFill>
                  <a:srgbClr val="7F7F7F"/>
                </a:solidFill>
                <a:latin typeface="Arial"/>
                <a:cs typeface="Arial"/>
              </a:rPr>
              <a:t>Ensayo</a:t>
            </a:r>
          </a:p>
          <a:p>
            <a:pPr lvl="3"/>
            <a:r>
              <a:rPr lang="es-ES" sz="2800" dirty="0" smtClean="0">
                <a:solidFill>
                  <a:srgbClr val="7F7F7F"/>
                </a:solidFill>
                <a:latin typeface="Arial"/>
                <a:cs typeface="Arial"/>
              </a:rPr>
              <a:t>Tendencia Lineal</a:t>
            </a:r>
          </a:p>
          <a:p>
            <a:pPr lvl="3"/>
            <a:r>
              <a:rPr lang="es-ES" sz="3200" dirty="0" smtClean="0">
                <a:latin typeface="Arial"/>
                <a:cs typeface="Arial"/>
              </a:rPr>
              <a:t>Error promedio: 1%</a:t>
            </a:r>
          </a:p>
          <a:p>
            <a:pPr lvl="2"/>
            <a:endParaRPr lang="es-ES" sz="28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4894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Validación modelo frente al ensayo</a:t>
            </a:r>
          </a:p>
          <a:p>
            <a:pPr lvl="1"/>
            <a:r>
              <a:rPr lang="es-ES" sz="2400" dirty="0" smtClean="0">
                <a:solidFill>
                  <a:srgbClr val="7F7F7F"/>
                </a:solidFill>
                <a:latin typeface="Arial"/>
                <a:cs typeface="Arial"/>
              </a:rPr>
              <a:t>Ensayo</a:t>
            </a:r>
          </a:p>
          <a:p>
            <a:pPr lvl="3"/>
            <a:r>
              <a:rPr lang="es-ES" sz="2800" dirty="0" smtClean="0">
                <a:solidFill>
                  <a:srgbClr val="7F7F7F"/>
                </a:solidFill>
                <a:latin typeface="Arial"/>
                <a:cs typeface="Arial"/>
              </a:rPr>
              <a:t>Tendencia Lineal</a:t>
            </a:r>
          </a:p>
          <a:p>
            <a:pPr lvl="3"/>
            <a:r>
              <a:rPr lang="es-ES" sz="2800" dirty="0" smtClean="0">
                <a:solidFill>
                  <a:srgbClr val="7F7F7F"/>
                </a:solidFill>
                <a:latin typeface="Arial"/>
                <a:cs typeface="Arial"/>
              </a:rPr>
              <a:t>Error promedio: 1%</a:t>
            </a:r>
          </a:p>
          <a:p>
            <a:pPr lvl="3"/>
            <a:r>
              <a:rPr lang="es-ES" sz="3200" dirty="0" smtClean="0">
                <a:latin typeface="Arial"/>
                <a:cs typeface="Arial"/>
              </a:rPr>
              <a:t>Error máximo: 3,2%</a:t>
            </a:r>
          </a:p>
          <a:p>
            <a:pPr marL="0" indent="0">
              <a:buNone/>
            </a:pPr>
            <a:endParaRPr lang="es-ES" dirty="0" smtClean="0">
              <a:latin typeface="Arial"/>
              <a:cs typeface="Arial"/>
            </a:endParaRPr>
          </a:p>
          <a:p>
            <a:endParaRPr lang="es-ES" dirty="0" smtClean="0">
              <a:latin typeface="Arial"/>
              <a:cs typeface="Arial"/>
            </a:endParaRPr>
          </a:p>
          <a:p>
            <a:pPr lvl="2"/>
            <a:endParaRPr lang="es-ES" sz="28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6573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Validación modelo frente al ensayo</a:t>
            </a:r>
          </a:p>
          <a:p>
            <a:pPr lvl="1"/>
            <a:r>
              <a:rPr lang="es-ES" sz="2400" dirty="0" smtClean="0">
                <a:solidFill>
                  <a:srgbClr val="7F7F7F"/>
                </a:solidFill>
                <a:latin typeface="Arial"/>
                <a:cs typeface="Arial"/>
              </a:rPr>
              <a:t>Ensayo</a:t>
            </a:r>
          </a:p>
          <a:p>
            <a:pPr lvl="3"/>
            <a:r>
              <a:rPr lang="es-ES" sz="2800" dirty="0" smtClean="0">
                <a:solidFill>
                  <a:srgbClr val="7F7F7F"/>
                </a:solidFill>
                <a:latin typeface="Arial"/>
                <a:cs typeface="Arial"/>
              </a:rPr>
              <a:t>Tendencia Lineal</a:t>
            </a:r>
          </a:p>
          <a:p>
            <a:pPr lvl="3"/>
            <a:r>
              <a:rPr lang="es-ES" sz="2800" dirty="0" smtClean="0">
                <a:solidFill>
                  <a:srgbClr val="7F7F7F"/>
                </a:solidFill>
                <a:latin typeface="Arial"/>
                <a:cs typeface="Arial"/>
              </a:rPr>
              <a:t>Error promedio: 1%</a:t>
            </a:r>
          </a:p>
          <a:p>
            <a:pPr lvl="3"/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Error máximo: 3,2%</a:t>
            </a:r>
          </a:p>
          <a:p>
            <a:r>
              <a:rPr lang="es-ES" dirty="0" smtClean="0">
                <a:latin typeface="Arial"/>
                <a:cs typeface="Arial"/>
              </a:rPr>
              <a:t>Error menor al 5 %</a:t>
            </a:r>
          </a:p>
          <a:p>
            <a:endParaRPr lang="es-ES" dirty="0" smtClean="0">
              <a:latin typeface="Arial"/>
              <a:cs typeface="Arial"/>
            </a:endParaRPr>
          </a:p>
          <a:p>
            <a:endParaRPr lang="es-ES" dirty="0" smtClean="0">
              <a:latin typeface="Arial"/>
              <a:cs typeface="Arial"/>
            </a:endParaRPr>
          </a:p>
          <a:p>
            <a:pPr lvl="2"/>
            <a:endParaRPr lang="es-ES" sz="28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25952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Validación modelo frente al ensayo</a:t>
            </a:r>
          </a:p>
          <a:p>
            <a:pPr lvl="1"/>
            <a:r>
              <a:rPr lang="es-ES" sz="2400" dirty="0" smtClean="0">
                <a:solidFill>
                  <a:srgbClr val="7F7F7F"/>
                </a:solidFill>
                <a:latin typeface="Arial"/>
                <a:cs typeface="Arial"/>
              </a:rPr>
              <a:t>Ensayo</a:t>
            </a:r>
          </a:p>
          <a:p>
            <a:pPr lvl="3"/>
            <a:r>
              <a:rPr lang="es-ES" sz="2800" dirty="0" smtClean="0">
                <a:solidFill>
                  <a:srgbClr val="7F7F7F"/>
                </a:solidFill>
                <a:latin typeface="Arial"/>
                <a:cs typeface="Arial"/>
              </a:rPr>
              <a:t>Tendencia Lineal</a:t>
            </a:r>
          </a:p>
          <a:p>
            <a:pPr lvl="3"/>
            <a:r>
              <a:rPr lang="es-ES" sz="2800" dirty="0" smtClean="0">
                <a:solidFill>
                  <a:srgbClr val="7F7F7F"/>
                </a:solidFill>
                <a:latin typeface="Arial"/>
                <a:cs typeface="Arial"/>
              </a:rPr>
              <a:t>Error promedio: 1%</a:t>
            </a:r>
          </a:p>
          <a:p>
            <a:pPr lvl="3"/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Error máximo: 3,2%</a:t>
            </a:r>
          </a:p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Error menor al 5 %</a:t>
            </a:r>
          </a:p>
          <a:p>
            <a:r>
              <a:rPr lang="es-ES" dirty="0">
                <a:solidFill>
                  <a:srgbClr val="FFFFFF"/>
                </a:solidFill>
                <a:latin typeface="Arial"/>
                <a:cs typeface="Arial"/>
              </a:rPr>
              <a:t>El programa otorga valores acordes a la </a:t>
            </a:r>
            <a:r>
              <a:rPr lang="es-ES" dirty="0" smtClean="0">
                <a:solidFill>
                  <a:srgbClr val="FFFFFF"/>
                </a:solidFill>
                <a:latin typeface="Arial"/>
                <a:cs typeface="Arial"/>
              </a:rPr>
              <a:t>realidad</a:t>
            </a:r>
          </a:p>
          <a:p>
            <a:pPr marL="0" indent="0">
              <a:buNone/>
            </a:pPr>
            <a:endParaRPr lang="es-ES" dirty="0" smtClean="0">
              <a:latin typeface="Arial"/>
              <a:cs typeface="Arial"/>
            </a:endParaRPr>
          </a:p>
          <a:p>
            <a:endParaRPr lang="es-ES" dirty="0" smtClean="0">
              <a:latin typeface="Arial"/>
              <a:cs typeface="Arial"/>
            </a:endParaRPr>
          </a:p>
          <a:p>
            <a:pPr lvl="2"/>
            <a:endParaRPr lang="es-ES" sz="28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8686800" y="6478292"/>
            <a:ext cx="457200" cy="379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2678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Validación modelo frente al ensayo</a:t>
            </a:r>
          </a:p>
          <a:p>
            <a:pPr lvl="1"/>
            <a:r>
              <a:rPr lang="es-ES" sz="2400" dirty="0" smtClean="0">
                <a:solidFill>
                  <a:srgbClr val="7F7F7F"/>
                </a:solidFill>
                <a:latin typeface="Arial"/>
                <a:cs typeface="Arial"/>
              </a:rPr>
              <a:t>Ensayo</a:t>
            </a:r>
          </a:p>
          <a:p>
            <a:pPr lvl="3"/>
            <a:r>
              <a:rPr lang="es-ES" sz="2800" dirty="0" smtClean="0">
                <a:solidFill>
                  <a:srgbClr val="7F7F7F"/>
                </a:solidFill>
                <a:latin typeface="Arial"/>
                <a:cs typeface="Arial"/>
              </a:rPr>
              <a:t>Tendencia Lineal</a:t>
            </a:r>
          </a:p>
          <a:p>
            <a:pPr lvl="3"/>
            <a:r>
              <a:rPr lang="es-ES" sz="2800" dirty="0" smtClean="0">
                <a:solidFill>
                  <a:srgbClr val="7F7F7F"/>
                </a:solidFill>
                <a:latin typeface="Arial"/>
                <a:cs typeface="Arial"/>
              </a:rPr>
              <a:t>Error promedio: 1%</a:t>
            </a:r>
          </a:p>
          <a:p>
            <a:pPr lvl="3"/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Error máximo: 3,2%</a:t>
            </a:r>
          </a:p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Error menor al 5 %</a:t>
            </a:r>
          </a:p>
          <a:p>
            <a:r>
              <a:rPr lang="es-ES" sz="2600" dirty="0">
                <a:solidFill>
                  <a:srgbClr val="7F7F7F"/>
                </a:solidFill>
                <a:latin typeface="Arial"/>
                <a:cs typeface="Arial"/>
              </a:rPr>
              <a:t>El programa otorga valores acordes a la </a:t>
            </a:r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realidad</a:t>
            </a:r>
          </a:p>
          <a:p>
            <a:r>
              <a:rPr lang="es-ES" dirty="0" smtClean="0">
                <a:solidFill>
                  <a:srgbClr val="FFFFFF"/>
                </a:solidFill>
                <a:latin typeface="Arial"/>
                <a:cs typeface="Arial"/>
              </a:rPr>
              <a:t>Uso de viga laminada</a:t>
            </a:r>
            <a:endParaRPr lang="es-ES" dirty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s-ES" dirty="0" smtClean="0">
              <a:latin typeface="Arial"/>
              <a:cs typeface="Arial"/>
            </a:endParaRPr>
          </a:p>
          <a:p>
            <a:endParaRPr lang="es-ES" dirty="0" smtClean="0">
              <a:latin typeface="Arial"/>
              <a:cs typeface="Arial"/>
            </a:endParaRPr>
          </a:p>
          <a:p>
            <a:pPr lvl="2"/>
            <a:endParaRPr lang="es-ES" sz="28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8686800" y="6478292"/>
            <a:ext cx="457200" cy="3797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7633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2483223"/>
            <a:ext cx="7770813" cy="1429871"/>
          </a:xfrm>
        </p:spPr>
        <p:txBody>
          <a:bodyPr>
            <a:normAutofit/>
          </a:bodyPr>
          <a:lstStyle/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967163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640080"/>
            <a:ext cx="7770813" cy="5486083"/>
          </a:xfrm>
        </p:spPr>
        <p:txBody>
          <a:bodyPr>
            <a:normAutofit/>
          </a:bodyPr>
          <a:lstStyle/>
          <a:p>
            <a:endParaRPr lang="es-EC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5259" y="2330590"/>
            <a:ext cx="5251893" cy="2105061"/>
          </a:xfrm>
          <a:prstGeom prst="rect">
            <a:avLst/>
          </a:prstGeom>
        </p:spPr>
      </p:pic>
      <p:sp>
        <p:nvSpPr>
          <p:cNvPr id="2" name="Rectángulo 1"/>
          <p:cNvSpPr/>
          <p:nvPr/>
        </p:nvSpPr>
        <p:spPr>
          <a:xfrm>
            <a:off x="0" y="598775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3600" dirty="0"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/>
          </a:p>
        </p:txBody>
      </p:sp>
    </p:spTree>
    <p:extLst>
      <p:ext uri="{BB962C8B-B14F-4D97-AF65-F5344CB8AC3E}">
        <p14:creationId xmlns:p14="http://schemas.microsoft.com/office/powerpoint/2010/main" val="7229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 smtClean="0"/>
                  <a:t>AISC, </a:t>
                </a:r>
                <a:r>
                  <a:rPr lang="en-US" dirty="0" err="1" smtClean="0"/>
                  <a:t>Relación</a:t>
                </a:r>
                <a:r>
                  <a:rPr lang="en-US" dirty="0" smtClean="0"/>
                  <a:t> de </a:t>
                </a:r>
                <a:r>
                  <a:rPr lang="en-US" dirty="0" err="1" smtClean="0"/>
                  <a:t>esbeltez</a:t>
                </a:r>
                <a:r>
                  <a:rPr lang="en-US" dirty="0" smtClean="0"/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den>
                    </m:f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260</m:t>
                    </m:r>
                  </m:oMath>
                </a14:m>
                <a:endParaRPr lang="es-EC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s-EC" dirty="0" smtClean="0"/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704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23624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¿Qué se realizó en el estudio?</a:t>
            </a:r>
            <a:endParaRPr lang="es-ES" sz="3600" dirty="0">
              <a:solidFill>
                <a:schemeClr val="tx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799" y="1869141"/>
            <a:ext cx="8001001" cy="4257022"/>
          </a:xfrm>
        </p:spPr>
        <p:txBody>
          <a:bodyPr>
            <a:noAutofit/>
          </a:bodyPr>
          <a:lstStyle/>
          <a:p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Zona el</a:t>
            </a:r>
            <a:r>
              <a:rPr lang="es-EC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á</a:t>
            </a:r>
            <a:r>
              <a:rPr lang="es-ES" sz="2600" dirty="0" err="1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stica</a:t>
            </a:r>
            <a:endParaRPr lang="es-ES" sz="2600" dirty="0" smtClean="0">
              <a:solidFill>
                <a:schemeClr val="tx1">
                  <a:lumMod val="50000"/>
                </a:schemeClr>
              </a:solidFill>
              <a:effectLst/>
              <a:latin typeface="Arial"/>
              <a:cs typeface="Arial"/>
            </a:endParaRPr>
          </a:p>
          <a:p>
            <a:r>
              <a:rPr lang="es-ES" dirty="0" smtClean="0">
                <a:effectLst/>
                <a:latin typeface="Arial"/>
                <a:cs typeface="Arial"/>
              </a:rPr>
              <a:t>Evaluación de vigas</a:t>
            </a:r>
          </a:p>
        </p:txBody>
      </p:sp>
    </p:spTree>
    <p:extLst>
      <p:ext uri="{BB962C8B-B14F-4D97-AF65-F5344CB8AC3E}">
        <p14:creationId xmlns:p14="http://schemas.microsoft.com/office/powerpoint/2010/main" val="1216942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000" dirty="0" smtClean="0">
                    <a:solidFill>
                      <a:schemeClr val="tx1">
                        <a:lumMod val="50000"/>
                      </a:schemeClr>
                    </a:solidFill>
                  </a:rPr>
                  <a:t>AISC, </a:t>
                </a:r>
                <a:r>
                  <a:rPr lang="en-US" sz="2000" dirty="0" err="1" smtClean="0">
                    <a:solidFill>
                      <a:schemeClr val="tx1">
                        <a:lumMod val="50000"/>
                      </a:schemeClr>
                    </a:solidFill>
                  </a:rPr>
                  <a:t>Relación</a:t>
                </a:r>
                <a:r>
                  <a:rPr lang="en-US" sz="2000" dirty="0" smtClean="0">
                    <a:solidFill>
                      <a:schemeClr val="tx1">
                        <a:lumMod val="50000"/>
                      </a:schemeClr>
                    </a:solidFill>
                  </a:rPr>
                  <a:t> de </a:t>
                </a:r>
                <a:r>
                  <a:rPr lang="en-US" sz="2000" dirty="0" err="1" smtClean="0">
                    <a:solidFill>
                      <a:schemeClr val="tx1">
                        <a:lumMod val="50000"/>
                      </a:schemeClr>
                    </a:solidFill>
                  </a:rPr>
                  <a:t>esbeltez</a:t>
                </a:r>
                <a:r>
                  <a:rPr lang="en-US" sz="2000" dirty="0" smtClean="0">
                    <a:solidFill>
                      <a:schemeClr val="tx1">
                        <a:lumMod val="5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sSub>
                          <m:sSubPr>
                            <m:ctrlPr>
                              <a:rPr lang="en-US" sz="200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&lt;260</m:t>
                    </m:r>
                  </m:oMath>
                </a14:m>
                <a:endParaRPr lang="es-EC" sz="2000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s-EC" sz="2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No existe información.</a:t>
                </a:r>
              </a:p>
              <a:p>
                <a:endParaRPr lang="en-US" dirty="0" smtClean="0"/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704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82855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000" dirty="0" smtClean="0">
                    <a:solidFill>
                      <a:schemeClr val="tx1">
                        <a:lumMod val="50000"/>
                      </a:schemeClr>
                    </a:solidFill>
                  </a:rPr>
                  <a:t>AISC, </a:t>
                </a:r>
                <a:r>
                  <a:rPr lang="en-US" sz="2000" dirty="0" err="1" smtClean="0">
                    <a:solidFill>
                      <a:schemeClr val="tx1">
                        <a:lumMod val="50000"/>
                      </a:schemeClr>
                    </a:solidFill>
                  </a:rPr>
                  <a:t>Relación</a:t>
                </a:r>
                <a:r>
                  <a:rPr lang="en-US" sz="2000" dirty="0" smtClean="0">
                    <a:solidFill>
                      <a:schemeClr val="tx1">
                        <a:lumMod val="50000"/>
                      </a:schemeClr>
                    </a:solidFill>
                  </a:rPr>
                  <a:t> </a:t>
                </a:r>
                <a: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</a:rPr>
                  <a:t>de </a:t>
                </a:r>
                <a:r>
                  <a:rPr lang="en-US" sz="2000" dirty="0" err="1">
                    <a:solidFill>
                      <a:schemeClr val="tx1">
                        <a:lumMod val="50000"/>
                      </a:schemeClr>
                    </a:solidFill>
                  </a:rPr>
                  <a:t>esbeltez</a:t>
                </a:r>
                <a: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sSub>
                          <m:sSubPr>
                            <m:ctrlPr>
                              <a:rPr lang="en-US" sz="200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&lt;260</m:t>
                    </m:r>
                  </m:oMath>
                </a14:m>
                <a:endParaRPr lang="es-EC" sz="2000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s-EC" sz="2000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000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 existe información.</a:t>
                </a:r>
              </a:p>
              <a:p>
                <a:endParaRPr lang="en-US" sz="2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Investigación del </a:t>
                </a:r>
                <a:r>
                  <a:rPr lang="en-US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proyecto</a:t>
                </a:r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1704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6564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000" dirty="0" smtClean="0">
                    <a:solidFill>
                      <a:schemeClr val="tx1">
                        <a:lumMod val="50000"/>
                      </a:schemeClr>
                    </a:solidFill>
                  </a:rPr>
                  <a:t>AISC, </a:t>
                </a:r>
                <a:r>
                  <a:rPr lang="en-US" sz="2000" dirty="0" err="1" smtClean="0">
                    <a:solidFill>
                      <a:schemeClr val="tx1">
                        <a:lumMod val="50000"/>
                      </a:schemeClr>
                    </a:solidFill>
                  </a:rPr>
                  <a:t>Relación</a:t>
                </a:r>
                <a:r>
                  <a:rPr lang="en-US" sz="2000" dirty="0" smtClean="0">
                    <a:solidFill>
                      <a:schemeClr val="tx1">
                        <a:lumMod val="50000"/>
                      </a:schemeClr>
                    </a:solidFill>
                  </a:rPr>
                  <a:t> </a:t>
                </a:r>
                <a: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</a:rPr>
                  <a:t>de </a:t>
                </a:r>
                <a:r>
                  <a:rPr lang="en-US" sz="2000" dirty="0" err="1">
                    <a:solidFill>
                      <a:schemeClr val="tx1">
                        <a:lumMod val="50000"/>
                      </a:schemeClr>
                    </a:solidFill>
                  </a:rPr>
                  <a:t>esbeltez</a:t>
                </a:r>
                <a: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sSub>
                          <m:sSubPr>
                            <m:ctrlPr>
                              <a:rPr lang="en-US" sz="200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&lt;260</m:t>
                    </m:r>
                  </m:oMath>
                </a14:m>
                <a:endParaRPr lang="es-EC" sz="2000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s-EC" sz="2000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000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 existe información.</a:t>
                </a:r>
              </a:p>
              <a:p>
                <a:endParaRPr lang="en-US" sz="2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000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Investigación del </a:t>
                </a:r>
                <a:r>
                  <a:rPr lang="en-US" sz="2000" dirty="0" err="1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proyecto</a:t>
                </a:r>
                <a:r>
                  <a:rPr lang="en-US" sz="2000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lvl="1"/>
                <a:r>
                  <a:rPr lang="en-U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Geometría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óptima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667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3326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000" dirty="0" smtClean="0">
                    <a:solidFill>
                      <a:schemeClr val="tx1">
                        <a:lumMod val="50000"/>
                      </a:schemeClr>
                    </a:solidFill>
                  </a:rPr>
                  <a:t>AISC, </a:t>
                </a:r>
                <a:r>
                  <a:rPr lang="en-US" sz="2000" dirty="0" err="1" smtClean="0">
                    <a:solidFill>
                      <a:schemeClr val="tx1">
                        <a:lumMod val="50000"/>
                      </a:schemeClr>
                    </a:solidFill>
                  </a:rPr>
                  <a:t>Relación</a:t>
                </a:r>
                <a:r>
                  <a:rPr lang="en-US" sz="2000" dirty="0" smtClean="0">
                    <a:solidFill>
                      <a:schemeClr val="tx1">
                        <a:lumMod val="50000"/>
                      </a:schemeClr>
                    </a:solidFill>
                  </a:rPr>
                  <a:t> </a:t>
                </a:r>
                <a: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</a:rPr>
                  <a:t>de </a:t>
                </a:r>
                <a:r>
                  <a:rPr lang="en-US" sz="2000" dirty="0" err="1">
                    <a:solidFill>
                      <a:schemeClr val="tx1">
                        <a:lumMod val="50000"/>
                      </a:schemeClr>
                    </a:solidFill>
                  </a:rPr>
                  <a:t>esbeltez</a:t>
                </a:r>
                <a: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sSub>
                          <m:sSubPr>
                            <m:ctrlPr>
                              <a:rPr lang="en-US" sz="200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&lt;260</m:t>
                    </m:r>
                  </m:oMath>
                </a14:m>
                <a:endParaRPr lang="es-EC" sz="2000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s-EC" sz="2000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000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 existe información.</a:t>
                </a:r>
              </a:p>
              <a:p>
                <a:endParaRPr lang="en-US" sz="2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000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Investigación del </a:t>
                </a:r>
                <a:r>
                  <a:rPr lang="en-US" sz="2000" dirty="0" err="1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proyecto</a:t>
                </a:r>
                <a:r>
                  <a:rPr lang="en-US" sz="2000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lvl="1"/>
                <a:r>
                  <a:rPr lang="en-US" sz="1800" dirty="0" err="1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Geometría</a:t>
                </a:r>
                <a:r>
                  <a:rPr lang="en-US" sz="1800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óptima</a:t>
                </a:r>
                <a:r>
                  <a:rPr lang="en-US" sz="1800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lvl="1"/>
                <a:r>
                  <a:rPr lang="en-U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Distribución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adecuada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667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650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000" dirty="0" smtClean="0">
                    <a:solidFill>
                      <a:schemeClr val="tx1">
                        <a:lumMod val="50000"/>
                      </a:schemeClr>
                    </a:solidFill>
                  </a:rPr>
                  <a:t>AISC, </a:t>
                </a:r>
                <a:r>
                  <a:rPr lang="en-US" sz="2000" dirty="0" err="1" smtClean="0">
                    <a:solidFill>
                      <a:schemeClr val="tx1">
                        <a:lumMod val="50000"/>
                      </a:schemeClr>
                    </a:solidFill>
                  </a:rPr>
                  <a:t>Relación</a:t>
                </a:r>
                <a:r>
                  <a:rPr lang="en-US" sz="2000" dirty="0" smtClean="0">
                    <a:solidFill>
                      <a:schemeClr val="tx1">
                        <a:lumMod val="50000"/>
                      </a:schemeClr>
                    </a:solidFill>
                  </a:rPr>
                  <a:t> </a:t>
                </a:r>
                <a: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</a:rPr>
                  <a:t>de </a:t>
                </a:r>
                <a:r>
                  <a:rPr lang="en-US" sz="2000" dirty="0" err="1">
                    <a:solidFill>
                      <a:schemeClr val="tx1">
                        <a:lumMod val="50000"/>
                      </a:schemeClr>
                    </a:solidFill>
                  </a:rPr>
                  <a:t>esbeltez</a:t>
                </a:r>
                <a:r>
                  <a:rPr lang="en-US" sz="2000" dirty="0">
                    <a:solidFill>
                      <a:schemeClr val="tx1">
                        <a:lumMod val="50000"/>
                      </a:schemeClr>
                    </a:solidFill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h</m:t>
                        </m:r>
                      </m:num>
                      <m:den>
                        <m:sSub>
                          <m:sSubPr>
                            <m:ctrlPr>
                              <a:rPr lang="en-US" sz="200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000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US" sz="2000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𝑤</m:t>
                            </m:r>
                          </m:sub>
                        </m:sSub>
                      </m:den>
                    </m:f>
                    <m:r>
                      <a:rPr lang="en-US" sz="2000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</a:rPr>
                      <m:t>&lt;260</m:t>
                    </m:r>
                  </m:oMath>
                </a14:m>
                <a:endParaRPr lang="es-EC" sz="2000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endParaRPr lang="es-EC" sz="2000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000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No existe información.</a:t>
                </a:r>
              </a:p>
              <a:p>
                <a:endParaRPr lang="en-US" sz="2400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r>
                  <a:rPr lang="en-US" sz="2000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Investigación del </a:t>
                </a:r>
                <a:r>
                  <a:rPr lang="en-US" sz="2000" dirty="0" err="1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proyecto</a:t>
                </a:r>
                <a:r>
                  <a:rPr lang="en-US" sz="2000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lvl="1"/>
                <a:r>
                  <a:rPr lang="en-US" sz="1800" dirty="0" err="1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Geometría</a:t>
                </a:r>
                <a:r>
                  <a:rPr lang="en-US" sz="1800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óptima</a:t>
                </a:r>
                <a:r>
                  <a:rPr lang="en-US" sz="1800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lvl="1"/>
                <a:r>
                  <a:rPr lang="en-US" sz="1800" dirty="0" err="1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Distribución</a:t>
                </a:r>
                <a:r>
                  <a:rPr lang="en-US" sz="1800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800" dirty="0" err="1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adecuada</a:t>
                </a:r>
                <a:r>
                  <a:rPr lang="en-US" sz="1800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lvl="1"/>
                <a:r>
                  <a:rPr lang="en-U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Incremento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de </a:t>
                </a:r>
                <a:r>
                  <a:rPr lang="en-US" sz="3200" dirty="0" err="1" smtClean="0">
                    <a:latin typeface="Arial" panose="020B0604020202020204" pitchFamily="34" charset="0"/>
                    <a:cs typeface="Arial" panose="020B0604020202020204" pitchFamily="34" charset="0"/>
                  </a:rPr>
                  <a:t>resistencia</a:t>
                </a:r>
                <a:r>
                  <a:rPr lang="en-US" sz="32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a flexion.</a:t>
                </a:r>
                <a:endParaRPr lang="es-EC" sz="32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l="-667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773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Variables</a:t>
            </a: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buNone/>
            </a:pPr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8917" t="26642" r="60006" b="41790"/>
          <a:stretch/>
        </p:blipFill>
        <p:spPr>
          <a:xfrm>
            <a:off x="4649492" y="2309247"/>
            <a:ext cx="2030277" cy="325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353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Variables</a:t>
            </a: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C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Geometría</a:t>
            </a:r>
          </a:p>
          <a:p>
            <a:pPr lvl="2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8917" t="26642" r="60006" b="41790"/>
          <a:stretch/>
        </p:blipFill>
        <p:spPr>
          <a:xfrm>
            <a:off x="4649492" y="2309247"/>
            <a:ext cx="2030277" cy="325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09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Variables</a:t>
            </a:r>
          </a:p>
          <a:p>
            <a:endParaRPr lang="es-EC" sz="2000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Geometría</a:t>
            </a:r>
          </a:p>
          <a:p>
            <a:pPr lvl="2"/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Espesor </a:t>
            </a:r>
          </a:p>
          <a:p>
            <a:pPr lvl="3"/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min. 3 mm</a:t>
            </a:r>
          </a:p>
          <a:p>
            <a:pPr marL="1371600" lvl="3" indent="0">
              <a:buNone/>
            </a:pPr>
            <a:endParaRPr lang="es-EC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907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Variables</a:t>
            </a:r>
          </a:p>
          <a:p>
            <a:endParaRPr lang="es-EC" sz="2000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Geometría</a:t>
            </a:r>
          </a:p>
          <a:p>
            <a:pPr lvl="2"/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Espesor </a:t>
            </a:r>
          </a:p>
          <a:p>
            <a:pPr lvl="3"/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min. 3 mm</a:t>
            </a:r>
          </a:p>
          <a:p>
            <a:pPr lvl="3"/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máx. 8 mm</a:t>
            </a:r>
          </a:p>
          <a:p>
            <a:pPr lvl="3"/>
            <a:endParaRPr lang="es-EC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203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Variables</a:t>
            </a:r>
          </a:p>
          <a:p>
            <a:endParaRPr lang="es-EC" sz="2000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Geometría</a:t>
            </a:r>
          </a:p>
          <a:p>
            <a:pPr lvl="2"/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Espesor </a:t>
            </a:r>
          </a:p>
          <a:p>
            <a:pPr lvl="3"/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min. 3 mm</a:t>
            </a:r>
          </a:p>
          <a:p>
            <a:pPr lvl="3"/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máx. 8 mm</a:t>
            </a:r>
          </a:p>
          <a:p>
            <a:pPr lvl="3"/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incremento 1 mm.</a:t>
            </a:r>
          </a:p>
        </p:txBody>
      </p:sp>
    </p:spTree>
    <p:extLst>
      <p:ext uri="{BB962C8B-B14F-4D97-AF65-F5344CB8AC3E}">
        <p14:creationId xmlns:p14="http://schemas.microsoft.com/office/powerpoint/2010/main" val="334621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¿Qué se realizó en el estudio?</a:t>
            </a:r>
            <a:endParaRPr lang="es-ES" sz="3600" dirty="0">
              <a:solidFill>
                <a:schemeClr val="tx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799" y="1869141"/>
            <a:ext cx="8001001" cy="4257022"/>
          </a:xfrm>
        </p:spPr>
        <p:txBody>
          <a:bodyPr>
            <a:noAutofit/>
          </a:bodyPr>
          <a:lstStyle/>
          <a:p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Zona el</a:t>
            </a:r>
            <a:r>
              <a:rPr lang="es-EC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á</a:t>
            </a:r>
            <a:r>
              <a:rPr lang="es-ES" sz="2600" dirty="0" err="1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stica</a:t>
            </a:r>
            <a:endParaRPr lang="es-ES" sz="2600" dirty="0" smtClean="0">
              <a:solidFill>
                <a:schemeClr val="tx1">
                  <a:lumMod val="50000"/>
                </a:schemeClr>
              </a:solidFill>
              <a:effectLst/>
              <a:latin typeface="Arial"/>
              <a:cs typeface="Arial"/>
            </a:endParaRPr>
          </a:p>
          <a:p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effectLst/>
                <a:latin typeface="Arial"/>
                <a:cs typeface="Arial"/>
              </a:rPr>
              <a:t>Evaluación de vigas</a:t>
            </a:r>
          </a:p>
          <a:p>
            <a:pPr lvl="1"/>
            <a:r>
              <a:rPr lang="es-ES" sz="3200" dirty="0" smtClean="0">
                <a:effectLst/>
                <a:latin typeface="Arial"/>
                <a:cs typeface="Arial"/>
              </a:rPr>
              <a:t>V</a:t>
            </a:r>
            <a:r>
              <a:rPr lang="es-ES_tradnl" sz="3200" dirty="0" err="1" smtClean="0">
                <a:effectLst/>
                <a:latin typeface="Arial"/>
                <a:cs typeface="Arial"/>
              </a:rPr>
              <a:t>iga</a:t>
            </a:r>
            <a:r>
              <a:rPr lang="es-ES_tradnl" sz="3200" dirty="0" smtClean="0">
                <a:effectLst/>
                <a:latin typeface="Arial"/>
                <a:cs typeface="Arial"/>
              </a:rPr>
              <a:t> Armada</a:t>
            </a:r>
          </a:p>
        </p:txBody>
      </p:sp>
    </p:spTree>
    <p:extLst>
      <p:ext uri="{BB962C8B-B14F-4D97-AF65-F5344CB8AC3E}">
        <p14:creationId xmlns:p14="http://schemas.microsoft.com/office/powerpoint/2010/main" val="1449224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Variables</a:t>
            </a:r>
          </a:p>
          <a:p>
            <a:endParaRPr lang="es-EC" sz="2000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Geometría</a:t>
            </a:r>
          </a:p>
          <a:p>
            <a:pPr lvl="2"/>
            <a:r>
              <a:rPr lang="es-EC" sz="1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Espesor (min. 3 mm; máx. 8 mm) incremento 1 mm.</a:t>
            </a:r>
          </a:p>
          <a:p>
            <a:pPr lvl="2"/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Altura</a:t>
            </a:r>
          </a:p>
          <a:p>
            <a:pPr lvl="2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min.120 mm</a:t>
            </a:r>
          </a:p>
          <a:p>
            <a:pPr lvl="2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9460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Variables</a:t>
            </a:r>
          </a:p>
          <a:p>
            <a:endParaRPr lang="es-EC" sz="2000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Geometría</a:t>
            </a:r>
          </a:p>
          <a:p>
            <a:pPr lvl="2"/>
            <a:r>
              <a:rPr lang="es-EC" sz="1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Espesor (min. 3 mm; máx. 8 mm) incremento 1 mm.</a:t>
            </a:r>
          </a:p>
          <a:p>
            <a:pPr lvl="2"/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Altura</a:t>
            </a:r>
          </a:p>
          <a:p>
            <a:pPr lvl="2"/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min.120 mm</a:t>
            </a:r>
          </a:p>
          <a:p>
            <a:pPr lvl="2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máx. altura total</a:t>
            </a:r>
          </a:p>
          <a:p>
            <a:pPr lvl="2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95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Variables</a:t>
            </a:r>
          </a:p>
          <a:p>
            <a:endParaRPr lang="es-EC" sz="2000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Geometría</a:t>
            </a:r>
          </a:p>
          <a:p>
            <a:pPr lvl="2"/>
            <a:r>
              <a:rPr lang="es-EC" sz="1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Espesor (min. 3 mm; máx. 8 mm) incremento 1 mm.</a:t>
            </a:r>
          </a:p>
          <a:p>
            <a:pPr lvl="2"/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Altura</a:t>
            </a:r>
          </a:p>
          <a:p>
            <a:pPr lvl="2"/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min.120 mm</a:t>
            </a:r>
          </a:p>
          <a:p>
            <a:pPr lvl="2"/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máx. altura total</a:t>
            </a:r>
          </a:p>
          <a:p>
            <a:pPr lvl="2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incremento 10 mm.</a:t>
            </a:r>
          </a:p>
          <a:p>
            <a:pPr lvl="2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67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Variables</a:t>
            </a:r>
          </a:p>
          <a:p>
            <a:endParaRPr lang="es-EC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Geometría</a:t>
            </a:r>
          </a:p>
          <a:p>
            <a:pPr lvl="2"/>
            <a:r>
              <a:rPr lang="es-EC" sz="1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Espesor (min. 3 mm; máx. 8 mm) incremento 1 mm.</a:t>
            </a:r>
          </a:p>
          <a:p>
            <a:pPr lvl="2"/>
            <a:r>
              <a:rPr lang="es-EC" sz="1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Altura (min.120 mm; máx. altura total) incremento 10 mm.</a:t>
            </a:r>
          </a:p>
          <a:p>
            <a:pPr lvl="2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Distribución </a:t>
            </a:r>
            <a:endParaRPr lang="es-EC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40232" t="28337" r="27726" b="55138"/>
          <a:stretch/>
        </p:blipFill>
        <p:spPr>
          <a:xfrm>
            <a:off x="3378631" y="4522278"/>
            <a:ext cx="4928460" cy="14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42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Variables</a:t>
            </a:r>
          </a:p>
          <a:p>
            <a:endParaRPr lang="es-EC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Geometría</a:t>
            </a:r>
          </a:p>
          <a:p>
            <a:pPr lvl="2"/>
            <a:r>
              <a:rPr lang="es-EC" sz="1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Espesor (min. 3 mm; máx. 8 mm) incremento 1 mm.</a:t>
            </a:r>
          </a:p>
          <a:p>
            <a:pPr lvl="2"/>
            <a:r>
              <a:rPr lang="es-EC" sz="1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Altura (min.120 mm; máx. altura total) incremento 10 mm.</a:t>
            </a:r>
          </a:p>
          <a:p>
            <a:pPr lvl="2"/>
            <a:endParaRPr lang="es-EC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Distribución</a:t>
            </a:r>
          </a:p>
          <a:p>
            <a:pPr lvl="2"/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Separación </a:t>
            </a:r>
          </a:p>
          <a:p>
            <a:pPr lvl="3"/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min. 20 mm</a:t>
            </a:r>
          </a:p>
        </p:txBody>
      </p:sp>
    </p:spTree>
    <p:extLst>
      <p:ext uri="{BB962C8B-B14F-4D97-AF65-F5344CB8AC3E}">
        <p14:creationId xmlns:p14="http://schemas.microsoft.com/office/powerpoint/2010/main" val="219321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Variables</a:t>
            </a:r>
          </a:p>
          <a:p>
            <a:endParaRPr lang="es-EC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Geometría</a:t>
            </a:r>
          </a:p>
          <a:p>
            <a:pPr lvl="2"/>
            <a:r>
              <a:rPr lang="es-EC" sz="1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Espesor (min. 3 mm; máx. 8 mm) incremento 1 mm.</a:t>
            </a:r>
          </a:p>
          <a:p>
            <a:pPr lvl="2"/>
            <a:r>
              <a:rPr lang="es-EC" sz="1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Altura (min.120 mm; máx. altura total) incremento 10 mm.</a:t>
            </a:r>
          </a:p>
          <a:p>
            <a:pPr lvl="2"/>
            <a:endParaRPr lang="es-EC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Distribución</a:t>
            </a:r>
          </a:p>
          <a:p>
            <a:pPr lvl="2"/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Separación </a:t>
            </a:r>
          </a:p>
          <a:p>
            <a:pPr lvl="3"/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min. 20 mm</a:t>
            </a:r>
          </a:p>
          <a:p>
            <a:pPr lvl="3"/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máx. 160 mm</a:t>
            </a:r>
          </a:p>
        </p:txBody>
      </p:sp>
    </p:spTree>
    <p:extLst>
      <p:ext uri="{BB962C8B-B14F-4D97-AF65-F5344CB8AC3E}">
        <p14:creationId xmlns:p14="http://schemas.microsoft.com/office/powerpoint/2010/main" val="3279633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Variables</a:t>
            </a:r>
          </a:p>
          <a:p>
            <a:endParaRPr lang="es-EC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Geometría</a:t>
            </a:r>
          </a:p>
          <a:p>
            <a:pPr lvl="2"/>
            <a:r>
              <a:rPr lang="es-EC" sz="1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Espesor (min. 3 mm; máx. 8 mm) incremento 1 mm.</a:t>
            </a:r>
          </a:p>
          <a:p>
            <a:pPr lvl="2"/>
            <a:r>
              <a:rPr lang="es-EC" sz="1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Altura (min.120 mm; máx. altura total) incremento 10 mm.</a:t>
            </a:r>
          </a:p>
          <a:p>
            <a:pPr lvl="2"/>
            <a:endParaRPr lang="es-EC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Distribución</a:t>
            </a:r>
          </a:p>
          <a:p>
            <a:pPr lvl="2"/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Separación </a:t>
            </a:r>
          </a:p>
          <a:p>
            <a:pPr lvl="3"/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min. 20 mm</a:t>
            </a:r>
          </a:p>
          <a:p>
            <a:pPr lvl="3"/>
            <a:r>
              <a:rPr lang="es-EC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máx. 160 mm</a:t>
            </a:r>
          </a:p>
          <a:p>
            <a:pPr lvl="3"/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incremento 20 mm.</a:t>
            </a:r>
          </a:p>
        </p:txBody>
      </p:sp>
    </p:spTree>
    <p:extLst>
      <p:ext uri="{BB962C8B-B14F-4D97-AF65-F5344CB8AC3E}">
        <p14:creationId xmlns:p14="http://schemas.microsoft.com/office/powerpoint/2010/main" val="420503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Variables</a:t>
            </a:r>
          </a:p>
          <a:p>
            <a:endParaRPr lang="es-EC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Geometría</a:t>
            </a:r>
          </a:p>
          <a:p>
            <a:pPr lvl="2"/>
            <a:r>
              <a:rPr lang="es-EC" sz="1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Espesor (min. 3 mm; máx. 8 mm) incremento 1 mm.</a:t>
            </a:r>
          </a:p>
          <a:p>
            <a:pPr lvl="2"/>
            <a:r>
              <a:rPr lang="es-EC" sz="1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Altura (min.120 mm; máx. altura total) incremento 10 mm.</a:t>
            </a:r>
          </a:p>
          <a:p>
            <a:pPr lvl="2"/>
            <a:endParaRPr lang="es-EC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Distribución</a:t>
            </a:r>
          </a:p>
          <a:p>
            <a:pPr lvl="2"/>
            <a:r>
              <a:rPr lang="es-EC" sz="1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Separación (min. 20 mm; máx. 160 mm) incremento 20 mm.</a:t>
            </a:r>
          </a:p>
          <a:p>
            <a:pPr lvl="2"/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Número de atiesadores (Disminuidos desde los extremos).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323284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Configuraciones</a:t>
            </a: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8753714"/>
              </p:ext>
            </p:extLst>
          </p:nvPr>
        </p:nvGraphicFramePr>
        <p:xfrm>
          <a:off x="2072639" y="2331720"/>
          <a:ext cx="5593082" cy="3627119"/>
        </p:xfrm>
        <a:graphic>
          <a:graphicData uri="http://schemas.openxmlformats.org/drawingml/2006/table">
            <a:tbl>
              <a:tblPr/>
              <a:tblGrid>
                <a:gridCol w="1948557"/>
                <a:gridCol w="1371208"/>
                <a:gridCol w="2273317"/>
              </a:tblGrid>
              <a:tr h="659477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Configuración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Modelo Computacional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Variable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Atiesador Coincidente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Atiesador No Coincidente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130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140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150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160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170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200 mm (Total)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Número de atiesadores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3568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400" dirty="0" smtClean="0">
                <a:solidFill>
                  <a:schemeClr val="tx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Configuraciones</a:t>
            </a: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2067683"/>
              </p:ext>
            </p:extLst>
          </p:nvPr>
        </p:nvGraphicFramePr>
        <p:xfrm>
          <a:off x="2072639" y="2331720"/>
          <a:ext cx="5593082" cy="3916506"/>
        </p:xfrm>
        <a:graphic>
          <a:graphicData uri="http://schemas.openxmlformats.org/drawingml/2006/table">
            <a:tbl>
              <a:tblPr/>
              <a:tblGrid>
                <a:gridCol w="1948557"/>
                <a:gridCol w="1371208"/>
                <a:gridCol w="2273317"/>
              </a:tblGrid>
              <a:tr h="659477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>
                          <a:solidFill>
                            <a:schemeClr val="tx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Configuración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>
                          <a:solidFill>
                            <a:schemeClr val="tx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Modelo Computacional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>
                          <a:solidFill>
                            <a:schemeClr val="tx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Variable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Atiesador Coincidente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Atiesador No Coincidente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130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140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150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160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170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200 mm (Total)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Número de atiesadores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450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¿Qué se realizó en el estudio?</a:t>
            </a:r>
            <a:endParaRPr lang="es-ES" sz="3600" dirty="0">
              <a:solidFill>
                <a:schemeClr val="tx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799" y="1869141"/>
            <a:ext cx="8001001" cy="4257022"/>
          </a:xfrm>
        </p:spPr>
        <p:txBody>
          <a:bodyPr>
            <a:noAutofit/>
          </a:bodyPr>
          <a:lstStyle/>
          <a:p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Zona el</a:t>
            </a:r>
            <a:r>
              <a:rPr lang="es-EC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á</a:t>
            </a:r>
            <a:r>
              <a:rPr lang="es-ES" sz="2600" dirty="0" err="1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stica</a:t>
            </a:r>
            <a:endParaRPr lang="es-ES" sz="2600" dirty="0" smtClean="0">
              <a:solidFill>
                <a:schemeClr val="tx1">
                  <a:lumMod val="50000"/>
                </a:schemeClr>
              </a:solidFill>
              <a:effectLst/>
              <a:latin typeface="Arial"/>
              <a:cs typeface="Arial"/>
            </a:endParaRPr>
          </a:p>
          <a:p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effectLst/>
                <a:latin typeface="Arial"/>
                <a:cs typeface="Arial"/>
              </a:rPr>
              <a:t>Evaluación de vigas</a:t>
            </a:r>
          </a:p>
          <a:p>
            <a:pPr lvl="1"/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effectLst/>
                <a:latin typeface="Arial"/>
                <a:cs typeface="Arial"/>
              </a:rPr>
              <a:t>V</a:t>
            </a:r>
            <a:r>
              <a:rPr lang="es-ES_tradnl" sz="2600" dirty="0" err="1" smtClean="0">
                <a:solidFill>
                  <a:schemeClr val="tx1">
                    <a:lumMod val="50000"/>
                  </a:schemeClr>
                </a:solidFill>
                <a:effectLst/>
                <a:latin typeface="Arial"/>
                <a:cs typeface="Arial"/>
              </a:rPr>
              <a:t>iga</a:t>
            </a:r>
            <a:r>
              <a:rPr lang="es-ES_tradnl" sz="2600" dirty="0" smtClean="0">
                <a:solidFill>
                  <a:schemeClr val="tx1">
                    <a:lumMod val="50000"/>
                  </a:schemeClr>
                </a:solidFill>
                <a:effectLst/>
                <a:latin typeface="Arial"/>
                <a:cs typeface="Arial"/>
              </a:rPr>
              <a:t> Armada</a:t>
            </a:r>
          </a:p>
          <a:p>
            <a:pPr lvl="1"/>
            <a:r>
              <a:rPr lang="es-ES_tradnl" sz="3200" dirty="0" smtClean="0">
                <a:effectLst/>
                <a:latin typeface="Arial"/>
                <a:cs typeface="Arial"/>
              </a:rPr>
              <a:t>Viga Laminada</a:t>
            </a:r>
          </a:p>
        </p:txBody>
      </p:sp>
    </p:spTree>
    <p:extLst>
      <p:ext uri="{BB962C8B-B14F-4D97-AF65-F5344CB8AC3E}">
        <p14:creationId xmlns:p14="http://schemas.microsoft.com/office/powerpoint/2010/main" val="26188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400" dirty="0" smtClean="0">
                <a:solidFill>
                  <a:schemeClr val="tx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Configuraciones</a:t>
            </a: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4937634"/>
              </p:ext>
            </p:extLst>
          </p:nvPr>
        </p:nvGraphicFramePr>
        <p:xfrm>
          <a:off x="2072639" y="2331720"/>
          <a:ext cx="5593082" cy="3916506"/>
        </p:xfrm>
        <a:graphic>
          <a:graphicData uri="http://schemas.openxmlformats.org/drawingml/2006/table">
            <a:tbl>
              <a:tblPr/>
              <a:tblGrid>
                <a:gridCol w="1948557"/>
                <a:gridCol w="1371208"/>
                <a:gridCol w="2273317"/>
              </a:tblGrid>
              <a:tr h="659477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>
                          <a:solidFill>
                            <a:schemeClr val="tx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Configuración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chemeClr val="tx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Modelo Computacional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>
                          <a:solidFill>
                            <a:schemeClr val="tx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Variable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Atiesador Coincidente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Atiesador No Coincidente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130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140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150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160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170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200 mm (Total)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Número de atiesadores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5993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400" dirty="0" smtClean="0">
                <a:solidFill>
                  <a:schemeClr val="tx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Configuraciones</a:t>
            </a: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8761250"/>
              </p:ext>
            </p:extLst>
          </p:nvPr>
        </p:nvGraphicFramePr>
        <p:xfrm>
          <a:off x="2072639" y="2331720"/>
          <a:ext cx="5593082" cy="3627119"/>
        </p:xfrm>
        <a:graphic>
          <a:graphicData uri="http://schemas.openxmlformats.org/drawingml/2006/table">
            <a:tbl>
              <a:tblPr/>
              <a:tblGrid>
                <a:gridCol w="1948557"/>
                <a:gridCol w="1371208"/>
                <a:gridCol w="2273317"/>
              </a:tblGrid>
              <a:tr h="659477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>
                          <a:solidFill>
                            <a:schemeClr val="tx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Configuración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chemeClr val="tx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Modelo Computacional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>
                          <a:solidFill>
                            <a:schemeClr val="tx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Variable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Atiesador Coincidente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Atiesador No Coincidente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Altura 130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140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150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160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170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200 mm (Total)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Número de atiesadores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2208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400" dirty="0" smtClean="0">
                <a:solidFill>
                  <a:schemeClr val="tx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Configuraciones</a:t>
            </a: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8365201"/>
              </p:ext>
            </p:extLst>
          </p:nvPr>
        </p:nvGraphicFramePr>
        <p:xfrm>
          <a:off x="2072639" y="2331720"/>
          <a:ext cx="5593082" cy="3627119"/>
        </p:xfrm>
        <a:graphic>
          <a:graphicData uri="http://schemas.openxmlformats.org/drawingml/2006/table">
            <a:tbl>
              <a:tblPr/>
              <a:tblGrid>
                <a:gridCol w="1948557"/>
                <a:gridCol w="1371208"/>
                <a:gridCol w="2273317"/>
              </a:tblGrid>
              <a:tr h="659477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>
                          <a:solidFill>
                            <a:schemeClr val="tx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Configuración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chemeClr val="tx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Modelo Computacional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>
                          <a:solidFill>
                            <a:schemeClr val="tx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Variable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Atiesador Coincidente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Atiesador No Coincidente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130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Altura 140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150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160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170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200 mm (Total)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Número de atiesadores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9584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400" dirty="0" smtClean="0">
                <a:solidFill>
                  <a:schemeClr val="tx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Configuraciones</a:t>
            </a: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806391"/>
              </p:ext>
            </p:extLst>
          </p:nvPr>
        </p:nvGraphicFramePr>
        <p:xfrm>
          <a:off x="2072639" y="2331720"/>
          <a:ext cx="5593082" cy="3627119"/>
        </p:xfrm>
        <a:graphic>
          <a:graphicData uri="http://schemas.openxmlformats.org/drawingml/2006/table">
            <a:tbl>
              <a:tblPr/>
              <a:tblGrid>
                <a:gridCol w="1948557"/>
                <a:gridCol w="1371208"/>
                <a:gridCol w="2273317"/>
              </a:tblGrid>
              <a:tr h="659477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>
                          <a:solidFill>
                            <a:schemeClr val="tx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Configuración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chemeClr val="tx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Modelo Computacional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>
                          <a:solidFill>
                            <a:schemeClr val="tx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Variable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Atiesador Coincidente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Atiesador No Coincidente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130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140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Altura 150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160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170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200 mm (Total)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Número de atiesadores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4261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400" dirty="0" smtClean="0">
                <a:solidFill>
                  <a:schemeClr val="tx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Configuraciones</a:t>
            </a: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1373849"/>
              </p:ext>
            </p:extLst>
          </p:nvPr>
        </p:nvGraphicFramePr>
        <p:xfrm>
          <a:off x="2072639" y="2331720"/>
          <a:ext cx="5593082" cy="3627119"/>
        </p:xfrm>
        <a:graphic>
          <a:graphicData uri="http://schemas.openxmlformats.org/drawingml/2006/table">
            <a:tbl>
              <a:tblPr/>
              <a:tblGrid>
                <a:gridCol w="1948557"/>
                <a:gridCol w="1371208"/>
                <a:gridCol w="2273317"/>
              </a:tblGrid>
              <a:tr h="659477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>
                          <a:solidFill>
                            <a:schemeClr val="tx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Configuración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chemeClr val="tx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Modelo Computacional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>
                          <a:solidFill>
                            <a:schemeClr val="tx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Variable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Atiesador Coincidente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Atiesador No Coincidente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130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140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150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Altura 160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170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200 mm (Total)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Número de atiesadores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1150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400" dirty="0" smtClean="0">
                <a:solidFill>
                  <a:schemeClr val="tx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Configuraciones</a:t>
            </a: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763359"/>
              </p:ext>
            </p:extLst>
          </p:nvPr>
        </p:nvGraphicFramePr>
        <p:xfrm>
          <a:off x="2072639" y="2331720"/>
          <a:ext cx="5593082" cy="3627119"/>
        </p:xfrm>
        <a:graphic>
          <a:graphicData uri="http://schemas.openxmlformats.org/drawingml/2006/table">
            <a:tbl>
              <a:tblPr/>
              <a:tblGrid>
                <a:gridCol w="1948557"/>
                <a:gridCol w="1371208"/>
                <a:gridCol w="2273317"/>
              </a:tblGrid>
              <a:tr h="659477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>
                          <a:solidFill>
                            <a:schemeClr val="tx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Configuración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chemeClr val="tx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Modelo Computacional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>
                          <a:solidFill>
                            <a:schemeClr val="tx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Variable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Atiesador Coincidente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Atiesador No Coincidente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130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140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150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160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5º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Altura 170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200 mm (Total)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Número de atiesadores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866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400" dirty="0" smtClean="0">
                <a:solidFill>
                  <a:schemeClr val="tx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Configuraciones</a:t>
            </a: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8564568"/>
              </p:ext>
            </p:extLst>
          </p:nvPr>
        </p:nvGraphicFramePr>
        <p:xfrm>
          <a:off x="2072639" y="2331720"/>
          <a:ext cx="5593082" cy="3627119"/>
        </p:xfrm>
        <a:graphic>
          <a:graphicData uri="http://schemas.openxmlformats.org/drawingml/2006/table">
            <a:tbl>
              <a:tblPr/>
              <a:tblGrid>
                <a:gridCol w="1948557"/>
                <a:gridCol w="1371208"/>
                <a:gridCol w="2273317"/>
              </a:tblGrid>
              <a:tr h="659477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>
                          <a:solidFill>
                            <a:schemeClr val="tx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Configuración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chemeClr val="tx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Modelo Computacional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>
                          <a:solidFill>
                            <a:schemeClr val="tx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Variable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Atiesador Coincidente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Atiesador No Coincidente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130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140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150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160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170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6º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Altura 200 mm (Total)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Número de atiesadores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1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400" dirty="0" smtClean="0">
                <a:solidFill>
                  <a:schemeClr val="tx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Configuraciones</a:t>
            </a: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a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8152369"/>
              </p:ext>
            </p:extLst>
          </p:nvPr>
        </p:nvGraphicFramePr>
        <p:xfrm>
          <a:off x="2072639" y="2331720"/>
          <a:ext cx="5593082" cy="3916506"/>
        </p:xfrm>
        <a:graphic>
          <a:graphicData uri="http://schemas.openxmlformats.org/drawingml/2006/table">
            <a:tbl>
              <a:tblPr/>
              <a:tblGrid>
                <a:gridCol w="1948557"/>
                <a:gridCol w="1371208"/>
                <a:gridCol w="2273317"/>
              </a:tblGrid>
              <a:tr h="659477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>
                          <a:solidFill>
                            <a:schemeClr val="tx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Configuración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>
                          <a:solidFill>
                            <a:schemeClr val="tx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Modelo Computacional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1" i="0" u="none" strike="noStrike" dirty="0">
                          <a:solidFill>
                            <a:schemeClr val="tx1">
                              <a:lumMod val="65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Variable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Atiesador Coincidente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Atiesador No Coincidente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1º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130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2º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140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3º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150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4º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160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5º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170 mm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100" b="0" i="0" u="none" strike="noStrike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6º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1100" b="0" i="0" u="none" strike="noStrike" dirty="0">
                          <a:solidFill>
                            <a:schemeClr val="tx1">
                              <a:lumMod val="50000"/>
                            </a:schemeClr>
                          </a:solidFill>
                          <a:effectLst/>
                          <a:latin typeface="Calibri" panose="020F0502020204030204" pitchFamily="34" charset="0"/>
                        </a:rPr>
                        <a:t>Altura 200 mm (Total)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9738"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1º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s-EC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Número de atiesadores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9150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Primera configuración</a:t>
            </a: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8365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Primera configuración</a:t>
            </a:r>
          </a:p>
          <a:p>
            <a:pPr lvl="1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Primer modelo computacional</a:t>
            </a: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2955" y="2798474"/>
            <a:ext cx="4956501" cy="3327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13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¿Qué se realizó en el estudio?</a:t>
            </a:r>
            <a:endParaRPr lang="es-ES" sz="3600" dirty="0">
              <a:solidFill>
                <a:schemeClr val="tx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799" y="1869141"/>
            <a:ext cx="8001001" cy="4257022"/>
          </a:xfrm>
        </p:spPr>
        <p:txBody>
          <a:bodyPr>
            <a:noAutofit/>
          </a:bodyPr>
          <a:lstStyle/>
          <a:p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Zona el</a:t>
            </a:r>
            <a:r>
              <a:rPr lang="es-EC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á</a:t>
            </a:r>
            <a:r>
              <a:rPr lang="es-ES" sz="2600" dirty="0" err="1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stica</a:t>
            </a:r>
            <a:endParaRPr lang="es-ES" sz="2600" dirty="0" smtClean="0">
              <a:solidFill>
                <a:schemeClr val="tx1">
                  <a:lumMod val="50000"/>
                </a:schemeClr>
              </a:solidFill>
              <a:effectLst/>
              <a:latin typeface="Arial"/>
              <a:cs typeface="Arial"/>
            </a:endParaRPr>
          </a:p>
          <a:p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effectLst/>
                <a:latin typeface="Arial"/>
                <a:cs typeface="Arial"/>
              </a:rPr>
              <a:t>Evaluación de vigas</a:t>
            </a:r>
          </a:p>
          <a:p>
            <a:pPr lvl="1"/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effectLst/>
                <a:latin typeface="Arial"/>
                <a:cs typeface="Arial"/>
              </a:rPr>
              <a:t>V</a:t>
            </a:r>
            <a:r>
              <a:rPr lang="es-ES_tradnl" sz="2600" dirty="0" err="1" smtClean="0">
                <a:solidFill>
                  <a:schemeClr val="tx1">
                    <a:lumMod val="50000"/>
                  </a:schemeClr>
                </a:solidFill>
                <a:effectLst/>
                <a:latin typeface="Arial"/>
                <a:cs typeface="Arial"/>
              </a:rPr>
              <a:t>iga</a:t>
            </a:r>
            <a:r>
              <a:rPr lang="es-ES_tradnl" sz="2600" dirty="0" smtClean="0">
                <a:solidFill>
                  <a:schemeClr val="tx1">
                    <a:lumMod val="50000"/>
                  </a:schemeClr>
                </a:solidFill>
                <a:effectLst/>
                <a:latin typeface="Arial"/>
                <a:cs typeface="Arial"/>
              </a:rPr>
              <a:t> Armada</a:t>
            </a:r>
          </a:p>
          <a:p>
            <a:pPr lvl="1"/>
            <a:r>
              <a:rPr lang="es-ES_tradnl" sz="2600" dirty="0" smtClean="0">
                <a:solidFill>
                  <a:schemeClr val="tx1">
                    <a:lumMod val="50000"/>
                  </a:schemeClr>
                </a:solidFill>
                <a:effectLst/>
                <a:latin typeface="Arial"/>
                <a:cs typeface="Arial"/>
              </a:rPr>
              <a:t>Viga Laminada</a:t>
            </a:r>
          </a:p>
          <a:p>
            <a:r>
              <a:rPr lang="es-ES_tradnl" dirty="0" smtClean="0">
                <a:effectLst/>
                <a:latin typeface="Arial"/>
                <a:cs typeface="Arial"/>
              </a:rPr>
              <a:t>Estudio de la mejor configuración de atiesadores</a:t>
            </a:r>
          </a:p>
        </p:txBody>
      </p:sp>
    </p:spTree>
    <p:extLst>
      <p:ext uri="{BB962C8B-B14F-4D97-AF65-F5344CB8AC3E}">
        <p14:creationId xmlns:p14="http://schemas.microsoft.com/office/powerpoint/2010/main" val="41500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Primera configuración</a:t>
            </a:r>
          </a:p>
          <a:p>
            <a:pPr lvl="1"/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 modelo computacional</a:t>
            </a:r>
          </a:p>
          <a:p>
            <a:pPr lvl="2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Análisis de esfuerzo</a:t>
            </a: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320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383" y="1232646"/>
            <a:ext cx="7145646" cy="4893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383" y="1232646"/>
            <a:ext cx="7145646" cy="4893517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1999281" y="3566160"/>
            <a:ext cx="464949" cy="2960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39821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383" y="1232646"/>
            <a:ext cx="7145646" cy="4893517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1999281" y="3566160"/>
            <a:ext cx="464949" cy="2960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CuadroTexto 7"/>
          <p:cNvSpPr txBox="1"/>
          <p:nvPr/>
        </p:nvSpPr>
        <p:spPr>
          <a:xfrm>
            <a:off x="2464230" y="3860074"/>
            <a:ext cx="1316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b="1" dirty="0" smtClean="0">
                <a:solidFill>
                  <a:srgbClr val="FF0000"/>
                </a:solidFill>
              </a:rPr>
              <a:t>284,71 MPa</a:t>
            </a:r>
            <a:endParaRPr lang="es-EC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117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8383" y="1232646"/>
            <a:ext cx="7145646" cy="4893517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410200" y="2941320"/>
            <a:ext cx="411480" cy="6248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Elipse 4"/>
          <p:cNvSpPr/>
          <p:nvPr/>
        </p:nvSpPr>
        <p:spPr>
          <a:xfrm>
            <a:off x="1642820" y="3270142"/>
            <a:ext cx="464949" cy="2960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Elipse 6"/>
          <p:cNvSpPr/>
          <p:nvPr/>
        </p:nvSpPr>
        <p:spPr>
          <a:xfrm>
            <a:off x="1655738" y="2833603"/>
            <a:ext cx="464949" cy="29601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55274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540" y="1265868"/>
            <a:ext cx="7378580" cy="5053036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5410200" y="2941320"/>
            <a:ext cx="411480" cy="6248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Elipse 3"/>
          <p:cNvSpPr/>
          <p:nvPr/>
        </p:nvSpPr>
        <p:spPr>
          <a:xfrm>
            <a:off x="1503336" y="2941320"/>
            <a:ext cx="480447" cy="28232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689914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Primera configuración</a:t>
            </a:r>
          </a:p>
          <a:p>
            <a:pPr lvl="1"/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 modelo computacional</a:t>
            </a:r>
          </a:p>
          <a:p>
            <a:pPr lvl="2"/>
            <a:r>
              <a:rPr lang="es-EC" sz="18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de esfuerzo</a:t>
            </a:r>
          </a:p>
          <a:p>
            <a:pPr lvl="2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Análisis de deflexión</a:t>
            </a: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001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966" y="1408760"/>
            <a:ext cx="6888480" cy="4717403"/>
          </a:xfrm>
          <a:prstGeom prst="rect">
            <a:avLst/>
          </a:prstGeom>
        </p:spPr>
      </p:pic>
      <p:cxnSp>
        <p:nvCxnSpPr>
          <p:cNvPr id="11" name="Conector recto 10"/>
          <p:cNvCxnSpPr/>
          <p:nvPr/>
        </p:nvCxnSpPr>
        <p:spPr>
          <a:xfrm>
            <a:off x="1844040" y="3230880"/>
            <a:ext cx="3352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/>
          <p:cNvCxnSpPr/>
          <p:nvPr/>
        </p:nvCxnSpPr>
        <p:spPr>
          <a:xfrm>
            <a:off x="1844040" y="3642360"/>
            <a:ext cx="3352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56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946" y="1189590"/>
            <a:ext cx="7208520" cy="4936574"/>
          </a:xfrm>
          <a:prstGeom prst="rect">
            <a:avLst/>
          </a:prstGeom>
        </p:spPr>
      </p:pic>
      <p:cxnSp>
        <p:nvCxnSpPr>
          <p:cNvPr id="5" name="Conector recto 4"/>
          <p:cNvCxnSpPr/>
          <p:nvPr/>
        </p:nvCxnSpPr>
        <p:spPr>
          <a:xfrm>
            <a:off x="1676400" y="3535680"/>
            <a:ext cx="45720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7274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Primera configuración</a:t>
            </a:r>
          </a:p>
          <a:p>
            <a:pPr lvl="1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Segundo modelo computacional</a:t>
            </a: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2594" y="2791610"/>
            <a:ext cx="4817224" cy="333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1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¿Qué se realizó en el estudio?</a:t>
            </a:r>
            <a:endParaRPr lang="es-ES" sz="3600" dirty="0">
              <a:solidFill>
                <a:schemeClr val="tx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799" y="1869141"/>
            <a:ext cx="8001001" cy="4257022"/>
          </a:xfrm>
        </p:spPr>
        <p:txBody>
          <a:bodyPr>
            <a:noAutofit/>
          </a:bodyPr>
          <a:lstStyle/>
          <a:p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Zona el</a:t>
            </a:r>
            <a:r>
              <a:rPr lang="es-EC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á</a:t>
            </a:r>
            <a:r>
              <a:rPr lang="es-ES" sz="2600" dirty="0" err="1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stica</a:t>
            </a:r>
            <a:endParaRPr lang="es-ES" sz="2600" dirty="0" smtClean="0">
              <a:solidFill>
                <a:schemeClr val="tx1">
                  <a:lumMod val="50000"/>
                </a:schemeClr>
              </a:solidFill>
              <a:effectLst/>
              <a:latin typeface="Arial"/>
              <a:cs typeface="Arial"/>
            </a:endParaRPr>
          </a:p>
          <a:p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effectLst/>
                <a:latin typeface="Arial"/>
                <a:cs typeface="Arial"/>
              </a:rPr>
              <a:t>Evaluación de vigas</a:t>
            </a:r>
          </a:p>
          <a:p>
            <a:pPr lvl="1"/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effectLst/>
                <a:latin typeface="Arial"/>
                <a:cs typeface="Arial"/>
              </a:rPr>
              <a:t>V</a:t>
            </a:r>
            <a:r>
              <a:rPr lang="es-ES_tradnl" sz="2600" dirty="0" err="1" smtClean="0">
                <a:solidFill>
                  <a:schemeClr val="tx1">
                    <a:lumMod val="50000"/>
                  </a:schemeClr>
                </a:solidFill>
                <a:effectLst/>
                <a:latin typeface="Arial"/>
                <a:cs typeface="Arial"/>
              </a:rPr>
              <a:t>iga</a:t>
            </a:r>
            <a:r>
              <a:rPr lang="es-ES_tradnl" sz="2600" dirty="0" smtClean="0">
                <a:solidFill>
                  <a:schemeClr val="tx1">
                    <a:lumMod val="50000"/>
                  </a:schemeClr>
                </a:solidFill>
                <a:effectLst/>
                <a:latin typeface="Arial"/>
                <a:cs typeface="Arial"/>
              </a:rPr>
              <a:t> Armada</a:t>
            </a:r>
          </a:p>
          <a:p>
            <a:pPr lvl="1"/>
            <a:r>
              <a:rPr lang="es-ES_tradnl" sz="2600" dirty="0" smtClean="0">
                <a:solidFill>
                  <a:schemeClr val="tx1">
                    <a:lumMod val="50000"/>
                  </a:schemeClr>
                </a:solidFill>
                <a:effectLst/>
                <a:latin typeface="Arial"/>
                <a:cs typeface="Arial"/>
              </a:rPr>
              <a:t>Viga Laminada</a:t>
            </a:r>
          </a:p>
          <a:p>
            <a:r>
              <a:rPr lang="es-ES_tradnl" sz="2600" dirty="0" smtClean="0">
                <a:solidFill>
                  <a:schemeClr val="tx1">
                    <a:lumMod val="50000"/>
                  </a:schemeClr>
                </a:solidFill>
                <a:effectLst/>
                <a:latin typeface="Arial"/>
                <a:cs typeface="Arial"/>
              </a:rPr>
              <a:t>Estudio de la mejor configuración de atiesadores</a:t>
            </a:r>
          </a:p>
          <a:p>
            <a:r>
              <a:rPr lang="es-ES_tradnl" dirty="0" smtClean="0">
                <a:solidFill>
                  <a:srgbClr val="FFFFFF"/>
                </a:solidFill>
                <a:effectLst/>
                <a:latin typeface="Arial"/>
                <a:cs typeface="Arial"/>
              </a:rPr>
              <a:t>Reemplazo de agregado </a:t>
            </a:r>
            <a:r>
              <a:rPr lang="es-ES_tradnl" dirty="0" smtClean="0">
                <a:solidFill>
                  <a:srgbClr val="FFFFFF"/>
                </a:solidFill>
                <a:latin typeface="Arial"/>
                <a:cs typeface="Arial"/>
              </a:rPr>
              <a:t>grueso</a:t>
            </a:r>
            <a:r>
              <a:rPr lang="es-ES_tradnl" dirty="0" smtClean="0">
                <a:solidFill>
                  <a:srgbClr val="FFFFFF"/>
                </a:solidFill>
                <a:effectLst/>
                <a:latin typeface="Arial"/>
                <a:cs typeface="Arial"/>
              </a:rPr>
              <a:t> por cuesco en hormigón.</a:t>
            </a:r>
          </a:p>
        </p:txBody>
      </p:sp>
    </p:spTree>
    <p:extLst>
      <p:ext uri="{BB962C8B-B14F-4D97-AF65-F5344CB8AC3E}">
        <p14:creationId xmlns:p14="http://schemas.microsoft.com/office/powerpoint/2010/main" val="3704646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Primera configuración</a:t>
            </a:r>
          </a:p>
          <a:p>
            <a:pPr lvl="1"/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Segundo modelo computacional</a:t>
            </a:r>
          </a:p>
          <a:p>
            <a:pPr lvl="2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Análisis de esfuerzo</a:t>
            </a: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216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7926" y="1550894"/>
            <a:ext cx="6766560" cy="4633909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5394960" y="3566160"/>
            <a:ext cx="411480" cy="6248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Elipse 5"/>
          <p:cNvSpPr/>
          <p:nvPr/>
        </p:nvSpPr>
        <p:spPr>
          <a:xfrm>
            <a:off x="1828801" y="3921071"/>
            <a:ext cx="449450" cy="26992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34215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0306" y="1481818"/>
            <a:ext cx="6781800" cy="464434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5410200" y="3685232"/>
            <a:ext cx="411480" cy="6248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Elipse 3"/>
          <p:cNvSpPr/>
          <p:nvPr/>
        </p:nvSpPr>
        <p:spPr>
          <a:xfrm>
            <a:off x="1813302" y="4294574"/>
            <a:ext cx="418454" cy="2154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Elipse 6"/>
          <p:cNvSpPr/>
          <p:nvPr/>
        </p:nvSpPr>
        <p:spPr>
          <a:xfrm>
            <a:off x="1841718" y="3873541"/>
            <a:ext cx="418454" cy="21543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4153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Primera configuración</a:t>
            </a:r>
          </a:p>
          <a:p>
            <a:pPr lvl="1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Segundo modelo computacional</a:t>
            </a:r>
          </a:p>
          <a:p>
            <a:pPr lvl="2"/>
            <a:r>
              <a:rPr lang="es-EC" sz="2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de esfuerzo</a:t>
            </a:r>
          </a:p>
          <a:p>
            <a:pPr lvl="2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Análisis de deflexión</a:t>
            </a: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48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546" y="1581374"/>
            <a:ext cx="6751320" cy="4623472"/>
          </a:xfrm>
          <a:prstGeom prst="rect">
            <a:avLst/>
          </a:prstGeom>
        </p:spPr>
      </p:pic>
      <p:cxnSp>
        <p:nvCxnSpPr>
          <p:cNvPr id="6" name="Conector recto 5"/>
          <p:cNvCxnSpPr/>
          <p:nvPr/>
        </p:nvCxnSpPr>
        <p:spPr>
          <a:xfrm>
            <a:off x="1844040" y="4191000"/>
            <a:ext cx="4419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61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6966" y="1471380"/>
            <a:ext cx="6797040" cy="4654783"/>
          </a:xfrm>
          <a:prstGeom prst="rect">
            <a:avLst/>
          </a:prstGeom>
        </p:spPr>
      </p:pic>
      <p:cxnSp>
        <p:nvCxnSpPr>
          <p:cNvPr id="6" name="Conector recto 5"/>
          <p:cNvCxnSpPr/>
          <p:nvPr/>
        </p:nvCxnSpPr>
        <p:spPr>
          <a:xfrm>
            <a:off x="1844040" y="4114800"/>
            <a:ext cx="33528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618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Primera configuración</a:t>
            </a:r>
          </a:p>
          <a:p>
            <a:pPr lvl="1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Análisis</a:t>
            </a:r>
          </a:p>
          <a:p>
            <a:pPr lvl="2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Primer modelo</a:t>
            </a:r>
          </a:p>
          <a:p>
            <a:pPr lvl="1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624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Primera configuración</a:t>
            </a:r>
          </a:p>
          <a:p>
            <a:pPr lvl="1"/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</a:t>
            </a:r>
          </a:p>
          <a:p>
            <a:pPr lvl="2"/>
            <a:r>
              <a:rPr lang="es-EC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 modelo</a:t>
            </a:r>
          </a:p>
          <a:p>
            <a:pPr lvl="3"/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Esfuerzo (286 a 288 MPa)</a:t>
            </a:r>
          </a:p>
          <a:p>
            <a:pPr lvl="1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8580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Primera configuración</a:t>
            </a:r>
          </a:p>
          <a:p>
            <a:pPr lvl="1"/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</a:t>
            </a:r>
          </a:p>
          <a:p>
            <a:pPr lvl="2"/>
            <a:r>
              <a:rPr lang="es-EC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 modelo</a:t>
            </a:r>
          </a:p>
          <a:p>
            <a:pPr lvl="3"/>
            <a:r>
              <a:rPr lang="es-EC" sz="1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Esfuerzo (286 a 288 MPa)</a:t>
            </a:r>
          </a:p>
          <a:p>
            <a:pPr lvl="3"/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Deflexión (4,4 a 4,5 mm)</a:t>
            </a:r>
          </a:p>
          <a:p>
            <a:pPr lvl="1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81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Primera configuración</a:t>
            </a:r>
          </a:p>
          <a:p>
            <a:pPr lvl="1"/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</a:t>
            </a:r>
          </a:p>
          <a:p>
            <a:pPr lvl="2"/>
            <a:r>
              <a:rPr lang="es-EC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 modelo</a:t>
            </a:r>
          </a:p>
          <a:p>
            <a:pPr lvl="3"/>
            <a:r>
              <a:rPr lang="es-EC" sz="1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Esfuerzo (286 a 288 MPa)</a:t>
            </a:r>
          </a:p>
          <a:p>
            <a:pPr lvl="3"/>
            <a:r>
              <a:rPr lang="es-EC" sz="1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Deflexión (4,4 a 4,5 mm)</a:t>
            </a:r>
          </a:p>
          <a:p>
            <a:pPr lvl="2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Segundo modelo</a:t>
            </a:r>
          </a:p>
          <a:p>
            <a:pPr lvl="3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Esfuerzo (282 a 284 MPa)</a:t>
            </a:r>
          </a:p>
          <a:p>
            <a:pPr lvl="1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60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¿Qué se realizó en el estudio?</a:t>
            </a:r>
            <a:endParaRPr lang="es-ES" sz="3600" dirty="0">
              <a:solidFill>
                <a:schemeClr val="tx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799" y="1869141"/>
            <a:ext cx="8001001" cy="4257022"/>
          </a:xfrm>
        </p:spPr>
        <p:txBody>
          <a:bodyPr>
            <a:noAutofit/>
          </a:bodyPr>
          <a:lstStyle/>
          <a:p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Zona el</a:t>
            </a:r>
            <a:r>
              <a:rPr lang="es-EC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á</a:t>
            </a:r>
            <a:r>
              <a:rPr lang="es-ES" sz="2600" dirty="0" err="1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stica</a:t>
            </a:r>
            <a:endParaRPr lang="es-ES" sz="2600" dirty="0" smtClean="0">
              <a:solidFill>
                <a:schemeClr val="tx1">
                  <a:lumMod val="50000"/>
                </a:schemeClr>
              </a:solidFill>
              <a:effectLst/>
              <a:latin typeface="Arial"/>
              <a:cs typeface="Arial"/>
            </a:endParaRPr>
          </a:p>
          <a:p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effectLst/>
                <a:latin typeface="Arial"/>
                <a:cs typeface="Arial"/>
              </a:rPr>
              <a:t>Evaluación de vigas</a:t>
            </a:r>
          </a:p>
          <a:p>
            <a:pPr lvl="1"/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effectLst/>
                <a:latin typeface="Arial"/>
                <a:cs typeface="Arial"/>
              </a:rPr>
              <a:t>V</a:t>
            </a:r>
            <a:r>
              <a:rPr lang="es-ES_tradnl" sz="2600" dirty="0" err="1" smtClean="0">
                <a:solidFill>
                  <a:schemeClr val="tx1">
                    <a:lumMod val="50000"/>
                  </a:schemeClr>
                </a:solidFill>
                <a:effectLst/>
                <a:latin typeface="Arial"/>
                <a:cs typeface="Arial"/>
              </a:rPr>
              <a:t>iga</a:t>
            </a:r>
            <a:r>
              <a:rPr lang="es-ES_tradnl" sz="2600" dirty="0" smtClean="0">
                <a:solidFill>
                  <a:schemeClr val="tx1">
                    <a:lumMod val="50000"/>
                  </a:schemeClr>
                </a:solidFill>
                <a:effectLst/>
                <a:latin typeface="Arial"/>
                <a:cs typeface="Arial"/>
              </a:rPr>
              <a:t> Armada</a:t>
            </a:r>
          </a:p>
          <a:p>
            <a:pPr lvl="1"/>
            <a:r>
              <a:rPr lang="es-ES_tradnl" sz="2600" dirty="0" smtClean="0">
                <a:solidFill>
                  <a:schemeClr val="tx1">
                    <a:lumMod val="50000"/>
                  </a:schemeClr>
                </a:solidFill>
                <a:effectLst/>
                <a:latin typeface="Arial"/>
                <a:cs typeface="Arial"/>
              </a:rPr>
              <a:t>Viga Laminada</a:t>
            </a:r>
          </a:p>
          <a:p>
            <a:r>
              <a:rPr lang="es-ES_tradnl" sz="2600" dirty="0" smtClean="0">
                <a:solidFill>
                  <a:schemeClr val="tx1">
                    <a:lumMod val="50000"/>
                  </a:schemeClr>
                </a:solidFill>
                <a:effectLst/>
                <a:latin typeface="Arial"/>
                <a:cs typeface="Arial"/>
              </a:rPr>
              <a:t>Estudio de la mejor configuración de atiesadores</a:t>
            </a:r>
          </a:p>
          <a:p>
            <a:r>
              <a:rPr lang="es-ES_tradnl" sz="2600" dirty="0" smtClean="0">
                <a:solidFill>
                  <a:schemeClr val="tx1">
                    <a:lumMod val="50000"/>
                  </a:schemeClr>
                </a:solidFill>
                <a:effectLst/>
                <a:latin typeface="Arial"/>
                <a:cs typeface="Arial"/>
              </a:rPr>
              <a:t>Reemplazo de agregado </a:t>
            </a:r>
            <a:r>
              <a:rPr lang="es-ES_tradnl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grueso</a:t>
            </a:r>
            <a:r>
              <a:rPr lang="es-ES_tradnl" sz="2600" dirty="0" smtClean="0">
                <a:solidFill>
                  <a:schemeClr val="tx1">
                    <a:lumMod val="50000"/>
                  </a:schemeClr>
                </a:solidFill>
                <a:effectLst/>
                <a:latin typeface="Arial"/>
                <a:cs typeface="Arial"/>
              </a:rPr>
              <a:t> por cuesco en hormigón.</a:t>
            </a:r>
          </a:p>
          <a:p>
            <a:r>
              <a:rPr lang="es-ES_tradnl" dirty="0" smtClean="0">
                <a:solidFill>
                  <a:srgbClr val="FFFFFF"/>
                </a:solidFill>
                <a:latin typeface="Arial"/>
                <a:cs typeface="Arial"/>
              </a:rPr>
              <a:t>Ensayo viga compuesta</a:t>
            </a:r>
            <a:endParaRPr lang="es-ES_tradnl" dirty="0" smtClean="0">
              <a:solidFill>
                <a:srgbClr val="FFFFFF"/>
              </a:solidFill>
              <a:effectLst/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3599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Primera configuración</a:t>
            </a:r>
          </a:p>
          <a:p>
            <a:pPr lvl="1"/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</a:t>
            </a:r>
          </a:p>
          <a:p>
            <a:pPr lvl="2"/>
            <a:r>
              <a:rPr lang="es-EC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 modelo</a:t>
            </a:r>
          </a:p>
          <a:p>
            <a:pPr lvl="3"/>
            <a:r>
              <a:rPr lang="es-EC" sz="1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Esfuerzo (286 a 288 MPa)</a:t>
            </a:r>
          </a:p>
          <a:p>
            <a:pPr lvl="3"/>
            <a:r>
              <a:rPr lang="es-EC" sz="1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Deflexión (4,4 a 4,5 mm)</a:t>
            </a:r>
          </a:p>
          <a:p>
            <a:pPr lvl="2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Segundo modelo</a:t>
            </a:r>
          </a:p>
          <a:p>
            <a:pPr lvl="3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Esfuerzo (282 a 284 MPa)</a:t>
            </a:r>
          </a:p>
          <a:p>
            <a:pPr lvl="2"/>
            <a:r>
              <a:rPr lang="es-EC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1,4% menor</a:t>
            </a:r>
          </a:p>
          <a:p>
            <a:pPr lvl="1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38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Primera configuración</a:t>
            </a:r>
          </a:p>
          <a:p>
            <a:pPr lvl="1"/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</a:t>
            </a:r>
          </a:p>
          <a:p>
            <a:pPr lvl="2"/>
            <a:r>
              <a:rPr lang="es-EC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 modelo</a:t>
            </a:r>
          </a:p>
          <a:p>
            <a:pPr lvl="3"/>
            <a:r>
              <a:rPr lang="es-EC" sz="1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Esfuerzo (286 a 288 MPa)</a:t>
            </a:r>
          </a:p>
          <a:p>
            <a:pPr lvl="3"/>
            <a:r>
              <a:rPr lang="es-EC" sz="1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Deflexión (4,4 a 4,5 mm)</a:t>
            </a:r>
          </a:p>
          <a:p>
            <a:pPr lvl="2"/>
            <a:r>
              <a:rPr lang="es-EC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Segundo modelo</a:t>
            </a:r>
          </a:p>
          <a:p>
            <a:pPr lvl="3"/>
            <a:r>
              <a:rPr lang="es-EC" sz="1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Esfuerzo (282 a 284 MPa)</a:t>
            </a:r>
          </a:p>
          <a:p>
            <a:pPr lvl="3"/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Deflexión (4,3 mm)</a:t>
            </a:r>
          </a:p>
          <a:p>
            <a:pPr lvl="1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581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Primera configuración</a:t>
            </a:r>
          </a:p>
          <a:p>
            <a:pPr lvl="1"/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</a:t>
            </a:r>
          </a:p>
          <a:p>
            <a:pPr lvl="2"/>
            <a:r>
              <a:rPr lang="es-EC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 modelo</a:t>
            </a:r>
          </a:p>
          <a:p>
            <a:pPr lvl="3"/>
            <a:r>
              <a:rPr lang="es-EC" sz="1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Esfuerzo (286 a 288 MPa)</a:t>
            </a:r>
          </a:p>
          <a:p>
            <a:pPr lvl="3"/>
            <a:r>
              <a:rPr lang="es-EC" sz="1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Deflexión (4,4 a 4,5 mm)</a:t>
            </a:r>
          </a:p>
          <a:p>
            <a:pPr lvl="2"/>
            <a:r>
              <a:rPr lang="es-EC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Segundo modelo</a:t>
            </a:r>
          </a:p>
          <a:p>
            <a:pPr lvl="3"/>
            <a:r>
              <a:rPr lang="es-EC" sz="1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Esfuerzo (282 a 284 MPa)</a:t>
            </a:r>
          </a:p>
          <a:p>
            <a:pPr lvl="3"/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Deflexión (4,3 mm)</a:t>
            </a:r>
          </a:p>
          <a:p>
            <a:pPr lvl="2"/>
            <a:r>
              <a:rPr lang="es-EC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4,4% menor</a:t>
            </a:r>
          </a:p>
          <a:p>
            <a:pPr lvl="1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759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Segunda configuración</a:t>
            </a:r>
          </a:p>
          <a:p>
            <a:pPr lvl="1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Primer modelo computacional</a:t>
            </a: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6925" t="23333" r="42269" b="37917"/>
          <a:stretch/>
        </p:blipFill>
        <p:spPr>
          <a:xfrm>
            <a:off x="2392680" y="2743199"/>
            <a:ext cx="4920933" cy="348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Segunda configuración</a:t>
            </a:r>
          </a:p>
          <a:p>
            <a:pPr lvl="1"/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Primer modelo computacional</a:t>
            </a:r>
          </a:p>
          <a:p>
            <a:pPr lvl="2"/>
            <a:r>
              <a:rPr lang="es-EC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Altura (130 mm)</a:t>
            </a: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73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7668" t="34842" r="37678" b="24408"/>
          <a:stretch/>
        </p:blipFill>
        <p:spPr>
          <a:xfrm>
            <a:off x="1676812" y="1766807"/>
            <a:ext cx="5790376" cy="382808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548393" y="4091552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rgbClr val="FF0000"/>
                </a:solidFill>
              </a:rPr>
              <a:t>282,69</a:t>
            </a: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6" name="Elipse 5"/>
          <p:cNvSpPr/>
          <p:nvPr/>
        </p:nvSpPr>
        <p:spPr>
          <a:xfrm>
            <a:off x="5315919" y="3983064"/>
            <a:ext cx="216976" cy="2169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Elipse 6"/>
          <p:cNvSpPr/>
          <p:nvPr/>
        </p:nvSpPr>
        <p:spPr>
          <a:xfrm>
            <a:off x="2492644" y="3631770"/>
            <a:ext cx="216976" cy="2169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7725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Segunda configuración</a:t>
            </a:r>
          </a:p>
          <a:p>
            <a:pPr lvl="1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Segundo modelo computacional</a:t>
            </a: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/>
          <a:srcRect l="27511" t="41459" r="42855" b="21458"/>
          <a:stretch/>
        </p:blipFill>
        <p:spPr>
          <a:xfrm>
            <a:off x="2072639" y="2791555"/>
            <a:ext cx="4739641" cy="333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2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Segunda configuración</a:t>
            </a:r>
          </a:p>
          <a:p>
            <a:pPr lvl="1"/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Segundo modelo computacional</a:t>
            </a:r>
          </a:p>
          <a:p>
            <a:pPr lvl="2"/>
            <a:r>
              <a:rPr lang="es-EC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Altura (140 mm)</a:t>
            </a: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305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3839" t="40321" r="20929" b="18929"/>
          <a:stretch/>
        </p:blipFill>
        <p:spPr>
          <a:xfrm>
            <a:off x="1759644" y="2045776"/>
            <a:ext cx="5624711" cy="36576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532895" y="4697300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rgbClr val="FF0000"/>
                </a:solidFill>
              </a:rPr>
              <a:t>279,48</a:t>
            </a: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6" name="Elipse 5"/>
          <p:cNvSpPr/>
          <p:nvPr/>
        </p:nvSpPr>
        <p:spPr>
          <a:xfrm>
            <a:off x="5253926" y="4697300"/>
            <a:ext cx="263471" cy="1846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Elipse 6"/>
          <p:cNvSpPr/>
          <p:nvPr/>
        </p:nvSpPr>
        <p:spPr>
          <a:xfrm>
            <a:off x="2554638" y="3797741"/>
            <a:ext cx="263471" cy="1846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44436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Segunda configuración</a:t>
            </a:r>
          </a:p>
          <a:p>
            <a:pPr lvl="1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Tercer modelo computacional</a:t>
            </a: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8799" t="44375" r="44027" b="22291"/>
          <a:stretch/>
        </p:blipFill>
        <p:spPr>
          <a:xfrm>
            <a:off x="2224245" y="2888977"/>
            <a:ext cx="4693921" cy="3237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07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200" dirty="0" smtClean="0">
                <a:solidFill>
                  <a:srgbClr val="FFFFFF"/>
                </a:solidFill>
                <a:latin typeface="Arial"/>
                <a:cs typeface="Arial"/>
              </a:rPr>
              <a:t>Condiciones iniciales</a:t>
            </a:r>
            <a:endParaRPr lang="es-ES" sz="42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4" name="Marcador de contenido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25410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Segunda configuración</a:t>
            </a:r>
          </a:p>
          <a:p>
            <a:pPr lvl="1"/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Tercer modelo computacional</a:t>
            </a:r>
          </a:p>
          <a:p>
            <a:pPr lvl="2"/>
            <a:r>
              <a:rPr lang="es-EC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Altura (150 mm)</a:t>
            </a: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7585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1144" t="39636" r="25164" b="25779"/>
          <a:stretch/>
        </p:blipFill>
        <p:spPr>
          <a:xfrm>
            <a:off x="1302190" y="1712105"/>
            <a:ext cx="6539619" cy="3774294"/>
          </a:xfrm>
          <a:prstGeom prst="rect">
            <a:avLst/>
          </a:prstGeom>
        </p:spPr>
      </p:pic>
      <p:sp>
        <p:nvSpPr>
          <p:cNvPr id="5" name="Elipse 4"/>
          <p:cNvSpPr/>
          <p:nvPr/>
        </p:nvSpPr>
        <p:spPr>
          <a:xfrm>
            <a:off x="5129939" y="4262034"/>
            <a:ext cx="294468" cy="3254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Elipse 5"/>
          <p:cNvSpPr/>
          <p:nvPr/>
        </p:nvSpPr>
        <p:spPr>
          <a:xfrm>
            <a:off x="2027694" y="3273788"/>
            <a:ext cx="294468" cy="3254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CuadroTexto 6"/>
          <p:cNvSpPr txBox="1"/>
          <p:nvPr/>
        </p:nvSpPr>
        <p:spPr>
          <a:xfrm>
            <a:off x="5470905" y="4293032"/>
            <a:ext cx="71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rgbClr val="FF0000"/>
                </a:solidFill>
              </a:rPr>
              <a:t>279,4</a:t>
            </a:r>
            <a:endParaRPr lang="es-EC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506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Segunda configuración</a:t>
            </a:r>
          </a:p>
          <a:p>
            <a:pPr lvl="1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Cuarto modelo computacional</a:t>
            </a: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8916" t="24583" r="41450" b="38750"/>
          <a:stretch/>
        </p:blipFill>
        <p:spPr>
          <a:xfrm>
            <a:off x="2186146" y="2807819"/>
            <a:ext cx="4770120" cy="3318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82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Segunda configuración</a:t>
            </a:r>
          </a:p>
          <a:p>
            <a:pPr lvl="1"/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Cuarto modelo computacional</a:t>
            </a:r>
          </a:p>
          <a:p>
            <a:pPr lvl="2"/>
            <a:r>
              <a:rPr lang="es-EC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Altura (160 mm)</a:t>
            </a: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506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54388" t="43518" r="14616" b="24751"/>
          <a:stretch/>
        </p:blipFill>
        <p:spPr>
          <a:xfrm>
            <a:off x="1394516" y="1952786"/>
            <a:ext cx="6354968" cy="3657600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439903" y="4449329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rgbClr val="FF0000"/>
                </a:solidFill>
              </a:rPr>
              <a:t>275,72</a:t>
            </a: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6" name="Elipse 5"/>
          <p:cNvSpPr/>
          <p:nvPr/>
        </p:nvSpPr>
        <p:spPr>
          <a:xfrm>
            <a:off x="5160935" y="4387337"/>
            <a:ext cx="216976" cy="2156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Elipse 6"/>
          <p:cNvSpPr/>
          <p:nvPr/>
        </p:nvSpPr>
        <p:spPr>
          <a:xfrm>
            <a:off x="2182677" y="3067398"/>
            <a:ext cx="216976" cy="2156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5643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Segunda configuración</a:t>
            </a:r>
          </a:p>
          <a:p>
            <a:pPr lvl="1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Quinto modelo computacional</a:t>
            </a: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6791" t="15208" r="42153" b="47083"/>
          <a:stretch/>
        </p:blipFill>
        <p:spPr>
          <a:xfrm>
            <a:off x="2087880" y="2724779"/>
            <a:ext cx="4982686" cy="3401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855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Segunda configuración</a:t>
            </a:r>
          </a:p>
          <a:p>
            <a:pPr lvl="1"/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Quinto modelo computacional</a:t>
            </a:r>
          </a:p>
          <a:p>
            <a:pPr lvl="2"/>
            <a:r>
              <a:rPr lang="es-EC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Altura (170 mm)</a:t>
            </a: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02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4224" t="33473" r="22084" b="33312"/>
          <a:stretch/>
        </p:blipFill>
        <p:spPr>
          <a:xfrm>
            <a:off x="1202715" y="1828798"/>
            <a:ext cx="6738569" cy="373509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563891" y="4432520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rgbClr val="FF0000"/>
                </a:solidFill>
              </a:rPr>
              <a:t>275,72</a:t>
            </a: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6" name="Elipse 5"/>
          <p:cNvSpPr/>
          <p:nvPr/>
        </p:nvSpPr>
        <p:spPr>
          <a:xfrm>
            <a:off x="5222929" y="4432520"/>
            <a:ext cx="201478" cy="1704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Elipse 6"/>
          <p:cNvSpPr/>
          <p:nvPr/>
        </p:nvSpPr>
        <p:spPr>
          <a:xfrm>
            <a:off x="2012196" y="3004093"/>
            <a:ext cx="201478" cy="17047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71943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Segunda configuración</a:t>
            </a:r>
          </a:p>
          <a:p>
            <a:pPr lvl="1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Sexto modelo computacional</a:t>
            </a: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l="26690" t="35417" r="41919" b="25833"/>
          <a:stretch/>
        </p:blipFill>
        <p:spPr>
          <a:xfrm>
            <a:off x="2316479" y="2720364"/>
            <a:ext cx="4907281" cy="3405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746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Segunda configuración</a:t>
            </a:r>
          </a:p>
          <a:p>
            <a:pPr lvl="1"/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Sexto modelo computacional</a:t>
            </a:r>
          </a:p>
          <a:p>
            <a:pPr lvl="2"/>
            <a:r>
              <a:rPr lang="es-EC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Altura (200 mm)</a:t>
            </a: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376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rgbClr val="FFFFFF"/>
                </a:solidFill>
                <a:latin typeface="Arial"/>
                <a:cs typeface="Arial"/>
              </a:rPr>
              <a:t>Condiciones iniciales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1" y="1869141"/>
            <a:ext cx="3877932" cy="4257022"/>
          </a:xfrm>
        </p:spPr>
        <p:txBody>
          <a:bodyPr>
            <a:noAutofit/>
          </a:bodyPr>
          <a:lstStyle/>
          <a:p>
            <a:r>
              <a:rPr lang="es-ES_tradnl" sz="2800" dirty="0" smtClean="0">
                <a:latin typeface="Arial"/>
                <a:cs typeface="Arial"/>
              </a:rPr>
              <a:t>Simplemente apoyada con carga puntual</a:t>
            </a:r>
          </a:p>
          <a:p>
            <a:endParaRPr lang="es-ES_tradnl" sz="2400" dirty="0" smtClean="0">
              <a:latin typeface="Arial"/>
              <a:cs typeface="Arial"/>
            </a:endParaRPr>
          </a:p>
          <a:p>
            <a:endParaRPr lang="es-ES_tradnl" sz="2400" dirty="0">
              <a:latin typeface="Arial"/>
              <a:cs typeface="Arial"/>
            </a:endParaRPr>
          </a:p>
          <a:p>
            <a:endParaRPr lang="es-ES_tradnl" sz="2400" dirty="0" smtClean="0">
              <a:latin typeface="Arial"/>
              <a:cs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00" y="2501898"/>
            <a:ext cx="41021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703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39411" t="34842" r="20159" b="24408"/>
          <a:stretch/>
        </p:blipFill>
        <p:spPr>
          <a:xfrm>
            <a:off x="1372054" y="1968284"/>
            <a:ext cx="6399892" cy="3626604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5129939" y="4355027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rgbClr val="FF0000"/>
                </a:solidFill>
              </a:rPr>
              <a:t>270,31</a:t>
            </a: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6" name="Elipse 5"/>
          <p:cNvSpPr/>
          <p:nvPr/>
        </p:nvSpPr>
        <p:spPr>
          <a:xfrm>
            <a:off x="4618495" y="4246536"/>
            <a:ext cx="263471" cy="2479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Elipse 6"/>
          <p:cNvSpPr/>
          <p:nvPr/>
        </p:nvSpPr>
        <p:spPr>
          <a:xfrm>
            <a:off x="2136183" y="3035085"/>
            <a:ext cx="263471" cy="24797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724646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Segunda configuración</a:t>
            </a:r>
          </a:p>
          <a:p>
            <a:pPr lvl="1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Análisis de esfuerzos</a:t>
            </a: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5465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0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Segunda configuración</a:t>
            </a:r>
          </a:p>
          <a:p>
            <a:pPr lvl="1"/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 de esfuerzos</a:t>
            </a:r>
          </a:p>
          <a:p>
            <a:pPr lvl="2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Curva condensa menores esfuerzos, altura.</a:t>
            </a: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0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5459" t="39516" r="40128" b="22184"/>
          <a:stretch/>
        </p:blipFill>
        <p:spPr>
          <a:xfrm>
            <a:off x="1119873" y="1368014"/>
            <a:ext cx="7336740" cy="4590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86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5459" t="39516" r="40128" b="22184"/>
          <a:stretch/>
        </p:blipFill>
        <p:spPr>
          <a:xfrm>
            <a:off x="1119873" y="1368014"/>
            <a:ext cx="7336740" cy="4590826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4587498" y="4479010"/>
            <a:ext cx="356461" cy="3719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5000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5459" t="39516" r="40128" b="22184"/>
          <a:stretch/>
        </p:blipFill>
        <p:spPr>
          <a:xfrm>
            <a:off x="1119873" y="1368014"/>
            <a:ext cx="7336740" cy="4590826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4587498" y="4479010"/>
            <a:ext cx="356461" cy="3719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CuadroTexto 6"/>
          <p:cNvSpPr txBox="1"/>
          <p:nvPr/>
        </p:nvSpPr>
        <p:spPr>
          <a:xfrm>
            <a:off x="4943959" y="4543630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rgbClr val="FF0000"/>
                </a:solidFill>
              </a:rPr>
              <a:t>270,31</a:t>
            </a:r>
            <a:r>
              <a:rPr lang="es-EC" dirty="0" smtClean="0"/>
              <a:t>,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04054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5459" t="39516" r="40128" b="22184"/>
          <a:stretch/>
        </p:blipFill>
        <p:spPr>
          <a:xfrm>
            <a:off x="1119873" y="1368014"/>
            <a:ext cx="7336740" cy="4590826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4587498" y="4479010"/>
            <a:ext cx="356461" cy="3719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Elipse 5"/>
          <p:cNvSpPr/>
          <p:nvPr/>
        </p:nvSpPr>
        <p:spPr>
          <a:xfrm>
            <a:off x="2027694" y="3004088"/>
            <a:ext cx="356461" cy="3719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7" name="CuadroTexto 6"/>
          <p:cNvSpPr txBox="1"/>
          <p:nvPr/>
        </p:nvSpPr>
        <p:spPr>
          <a:xfrm>
            <a:off x="4943959" y="4543630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rgbClr val="FF0000"/>
                </a:solidFill>
              </a:rPr>
              <a:t>270,31</a:t>
            </a:r>
            <a:r>
              <a:rPr lang="es-EC" dirty="0" smtClean="0"/>
              <a:t>,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182897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5459" t="39516" r="40128" b="22184"/>
          <a:stretch/>
        </p:blipFill>
        <p:spPr>
          <a:xfrm>
            <a:off x="1119873" y="1368014"/>
            <a:ext cx="7336740" cy="4590826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4587498" y="4479010"/>
            <a:ext cx="356461" cy="3719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Elipse 5"/>
          <p:cNvSpPr/>
          <p:nvPr/>
        </p:nvSpPr>
        <p:spPr>
          <a:xfrm>
            <a:off x="2027694" y="3004088"/>
            <a:ext cx="356461" cy="3719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CuadroTexto 3"/>
          <p:cNvSpPr txBox="1"/>
          <p:nvPr/>
        </p:nvSpPr>
        <p:spPr>
          <a:xfrm>
            <a:off x="1932120" y="2524368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rgbClr val="FF0000"/>
                </a:solidFill>
              </a:rPr>
              <a:t>284,71</a:t>
            </a: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943959" y="4543630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rgbClr val="FF0000"/>
                </a:solidFill>
              </a:rPr>
              <a:t>270,31</a:t>
            </a:r>
            <a:r>
              <a:rPr lang="es-EC" dirty="0" smtClean="0"/>
              <a:t>,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772089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5459" t="39516" r="40128" b="22184"/>
          <a:stretch/>
        </p:blipFill>
        <p:spPr>
          <a:xfrm>
            <a:off x="1119873" y="1368014"/>
            <a:ext cx="7336740" cy="4590826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4587498" y="4479010"/>
            <a:ext cx="356461" cy="3719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Elipse 5"/>
          <p:cNvSpPr/>
          <p:nvPr/>
        </p:nvSpPr>
        <p:spPr>
          <a:xfrm>
            <a:off x="2027694" y="3004088"/>
            <a:ext cx="356461" cy="37195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CuadroTexto 3"/>
          <p:cNvSpPr txBox="1"/>
          <p:nvPr/>
        </p:nvSpPr>
        <p:spPr>
          <a:xfrm>
            <a:off x="1932120" y="2524368"/>
            <a:ext cx="827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rgbClr val="FF0000"/>
                </a:solidFill>
              </a:rPr>
              <a:t>284,71</a:t>
            </a: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4943959" y="4543630"/>
            <a:ext cx="885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rgbClr val="FF0000"/>
                </a:solidFill>
              </a:rPr>
              <a:t>270,31</a:t>
            </a:r>
            <a:r>
              <a:rPr lang="es-EC" dirty="0" smtClean="0"/>
              <a:t>,</a:t>
            </a:r>
            <a:endParaRPr lang="es-EC" dirty="0"/>
          </a:p>
        </p:txBody>
      </p:sp>
      <p:sp>
        <p:nvSpPr>
          <p:cNvPr id="8" name="CuadroTexto 7"/>
          <p:cNvSpPr txBox="1"/>
          <p:nvPr/>
        </p:nvSpPr>
        <p:spPr>
          <a:xfrm>
            <a:off x="2603715" y="4056938"/>
            <a:ext cx="6912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b="1" dirty="0" smtClean="0">
                <a:solidFill>
                  <a:srgbClr val="FF0000"/>
                </a:solidFill>
              </a:rPr>
              <a:t>5,1%</a:t>
            </a:r>
            <a:endParaRPr lang="es-EC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Segunda configuración</a:t>
            </a:r>
          </a:p>
          <a:p>
            <a:pPr lvl="1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Análisis de deflexión.</a:t>
            </a: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81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113273"/>
            <a:ext cx="7770813" cy="1429871"/>
          </a:xfrm>
        </p:spPr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Objetivo General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2861391"/>
            <a:ext cx="7770813" cy="261268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endParaRPr lang="es-ES_tradnl" sz="3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780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rgbClr val="FFFFFF"/>
                </a:solidFill>
                <a:latin typeface="Arial"/>
                <a:cs typeface="Arial"/>
              </a:rPr>
              <a:t>Condiciones iniciales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1" y="1869141"/>
            <a:ext cx="3877932" cy="4257022"/>
          </a:xfrm>
        </p:spPr>
        <p:txBody>
          <a:bodyPr>
            <a:noAutofit/>
          </a:bodyPr>
          <a:lstStyle/>
          <a:p>
            <a:r>
              <a:rPr lang="es-ES_tradnl" sz="2400" dirty="0" smtClean="0">
                <a:solidFill>
                  <a:srgbClr val="7F7F7F"/>
                </a:solidFill>
                <a:latin typeface="Arial"/>
                <a:cs typeface="Arial"/>
              </a:rPr>
              <a:t>Simplemente apoyada con carga puntual</a:t>
            </a:r>
          </a:p>
          <a:p>
            <a:r>
              <a:rPr lang="es-ES_tradnl" sz="2800" dirty="0" smtClean="0">
                <a:latin typeface="Arial"/>
                <a:cs typeface="Arial"/>
              </a:rPr>
              <a:t>Distancia entre apoyos: </a:t>
            </a:r>
            <a:endParaRPr lang="es-ES_tradnl" sz="2400" dirty="0" smtClean="0">
              <a:latin typeface="Arial"/>
              <a:cs typeface="Arial"/>
            </a:endParaRPr>
          </a:p>
          <a:p>
            <a:endParaRPr lang="es-ES_tradnl" sz="2400" dirty="0" smtClean="0">
              <a:latin typeface="Arial"/>
              <a:cs typeface="Arial"/>
            </a:endParaRPr>
          </a:p>
          <a:p>
            <a:endParaRPr lang="es-ES_tradnl" sz="2400" dirty="0">
              <a:latin typeface="Arial"/>
              <a:cs typeface="Arial"/>
            </a:endParaRPr>
          </a:p>
          <a:p>
            <a:endParaRPr lang="es-ES_tradnl" sz="2400" dirty="0" smtClean="0">
              <a:latin typeface="Arial"/>
              <a:cs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00" y="2501898"/>
            <a:ext cx="41021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421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5933" t="36587" r="15924" b="24796"/>
          <a:stretch/>
        </p:blipFill>
        <p:spPr>
          <a:xfrm>
            <a:off x="1459832" y="1973179"/>
            <a:ext cx="6482190" cy="3689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1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5933" t="36587" r="15924" b="24796"/>
          <a:stretch/>
        </p:blipFill>
        <p:spPr>
          <a:xfrm>
            <a:off x="1459832" y="1973179"/>
            <a:ext cx="6482190" cy="3689684"/>
          </a:xfrm>
          <a:prstGeom prst="rect">
            <a:avLst/>
          </a:prstGeom>
        </p:spPr>
      </p:pic>
      <p:sp>
        <p:nvSpPr>
          <p:cNvPr id="8" name="Elipse 7"/>
          <p:cNvSpPr/>
          <p:nvPr/>
        </p:nvSpPr>
        <p:spPr>
          <a:xfrm>
            <a:off x="4747421" y="3709532"/>
            <a:ext cx="278970" cy="2479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0" name="CuadroTexto 9"/>
          <p:cNvSpPr txBox="1"/>
          <p:nvPr/>
        </p:nvSpPr>
        <p:spPr>
          <a:xfrm>
            <a:off x="4590190" y="398850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rgbClr val="FF0000"/>
                </a:solidFill>
              </a:rPr>
              <a:t>4,27</a:t>
            </a:r>
            <a:endParaRPr lang="es-EC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9971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5933" t="36587" r="15924" b="24796"/>
          <a:stretch/>
        </p:blipFill>
        <p:spPr>
          <a:xfrm>
            <a:off x="1459832" y="1973179"/>
            <a:ext cx="6482190" cy="3689684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2200759" y="2882685"/>
            <a:ext cx="278970" cy="2479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Elipse 7"/>
          <p:cNvSpPr/>
          <p:nvPr/>
        </p:nvSpPr>
        <p:spPr>
          <a:xfrm>
            <a:off x="4747421" y="3709532"/>
            <a:ext cx="278970" cy="2479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CuadroTexto 8"/>
          <p:cNvSpPr txBox="1"/>
          <p:nvPr/>
        </p:nvSpPr>
        <p:spPr>
          <a:xfrm>
            <a:off x="2479731" y="266570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rgbClr val="FF0000"/>
                </a:solidFill>
              </a:rPr>
              <a:t>4,58</a:t>
            </a: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590190" y="398850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rgbClr val="FF0000"/>
                </a:solidFill>
              </a:rPr>
              <a:t>4,27</a:t>
            </a:r>
            <a:endParaRPr lang="es-EC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25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5933" t="36587" r="15924" b="24796"/>
          <a:stretch/>
        </p:blipFill>
        <p:spPr>
          <a:xfrm>
            <a:off x="1459832" y="1973179"/>
            <a:ext cx="6482190" cy="3689684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2200759" y="2882685"/>
            <a:ext cx="278970" cy="2479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8" name="Elipse 7"/>
          <p:cNvSpPr/>
          <p:nvPr/>
        </p:nvSpPr>
        <p:spPr>
          <a:xfrm>
            <a:off x="4747421" y="3709532"/>
            <a:ext cx="278970" cy="24797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9" name="CuadroTexto 8"/>
          <p:cNvSpPr txBox="1"/>
          <p:nvPr/>
        </p:nvSpPr>
        <p:spPr>
          <a:xfrm>
            <a:off x="2479731" y="2665708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rgbClr val="FF0000"/>
                </a:solidFill>
              </a:rPr>
              <a:t>4,58</a:t>
            </a: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10" name="CuadroTexto 9"/>
          <p:cNvSpPr txBox="1"/>
          <p:nvPr/>
        </p:nvSpPr>
        <p:spPr>
          <a:xfrm>
            <a:off x="4590190" y="3988501"/>
            <a:ext cx="593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rgbClr val="FF0000"/>
                </a:solidFill>
              </a:rPr>
              <a:t>4,27</a:t>
            </a:r>
            <a:endParaRPr lang="es-EC" dirty="0">
              <a:solidFill>
                <a:srgbClr val="FF0000"/>
              </a:solidFill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3075079" y="3386606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rgbClr val="FF0000"/>
                </a:solidFill>
              </a:rPr>
              <a:t>6,9%</a:t>
            </a:r>
            <a:endParaRPr lang="es-EC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2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Segunda configuración</a:t>
            </a:r>
          </a:p>
          <a:p>
            <a:pPr lvl="1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Análisis</a:t>
            </a:r>
          </a:p>
          <a:p>
            <a:pPr lvl="2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Espesor (7 mm)</a:t>
            </a: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4016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Segunda configuración</a:t>
            </a:r>
          </a:p>
          <a:p>
            <a:pPr lvl="1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</a:t>
            </a:r>
          </a:p>
          <a:p>
            <a:pPr lvl="2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Espesor (7 mm)</a:t>
            </a:r>
          </a:p>
          <a:p>
            <a:pPr lvl="2"/>
            <a:r>
              <a:rPr lang="es-EC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Separación (100 mm)</a:t>
            </a: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47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Segunda configuración</a:t>
            </a:r>
          </a:p>
          <a:p>
            <a:pPr lvl="1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</a:t>
            </a:r>
          </a:p>
          <a:p>
            <a:pPr lvl="2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Espesor (7 mm)</a:t>
            </a:r>
          </a:p>
          <a:p>
            <a:pPr lvl="2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Separación (100 mm)</a:t>
            </a:r>
          </a:p>
          <a:p>
            <a:pPr lvl="2"/>
            <a:r>
              <a:rPr lang="es-EC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Altura (200 mm)</a:t>
            </a:r>
            <a:endParaRPr lang="es-EC" sz="2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311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Segunda configuración</a:t>
            </a:r>
          </a:p>
          <a:p>
            <a:pPr lvl="1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</a:t>
            </a:r>
          </a:p>
          <a:p>
            <a:pPr lvl="2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Espesor (7 mm)</a:t>
            </a:r>
          </a:p>
          <a:p>
            <a:pPr lvl="2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Separación (100 mm)</a:t>
            </a:r>
          </a:p>
          <a:p>
            <a:pPr lvl="2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Altura (200 mm)</a:t>
            </a:r>
            <a:endParaRPr lang="es-EC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s-EC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Esfuerzo (284,71 MPa a 270,31 MPa; 5,1%)</a:t>
            </a: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8686800" y="6493790"/>
            <a:ext cx="457200" cy="379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87529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Atiesadores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Segunda configuración</a:t>
            </a:r>
          </a:p>
          <a:p>
            <a:pPr lvl="1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Análisis</a:t>
            </a:r>
          </a:p>
          <a:p>
            <a:pPr lvl="2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Espesor (7 mm)</a:t>
            </a:r>
          </a:p>
          <a:p>
            <a:pPr lvl="2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Separación (100 mm)</a:t>
            </a:r>
          </a:p>
          <a:p>
            <a:pPr lvl="2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Altura (200 mm)</a:t>
            </a:r>
            <a:endParaRPr lang="es-EC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Esfuerzo (</a:t>
            </a:r>
            <a:r>
              <a:rPr lang="es-EC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284,71 MPa a 270,31 MPa; </a:t>
            </a:r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5,1%)</a:t>
            </a:r>
          </a:p>
          <a:p>
            <a:pPr lvl="2"/>
            <a:r>
              <a:rPr lang="es-EC" sz="2500" dirty="0" smtClean="0">
                <a:latin typeface="Arial" panose="020B0604020202020204" pitchFamily="34" charset="0"/>
                <a:cs typeface="Arial" panose="020B0604020202020204" pitchFamily="34" charset="0"/>
              </a:rPr>
              <a:t>Deflexión (4,58 mm a 4,27 mm; 6,9%)</a:t>
            </a:r>
          </a:p>
          <a:p>
            <a:endParaRPr lang="es-EC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8686800" y="6478292"/>
            <a:ext cx="457200" cy="3797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818572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latin typeface="Arial"/>
                <a:cs typeface="Arial"/>
              </a:rPr>
              <a:t>Tercera Configuración</a:t>
            </a:r>
            <a:endParaRPr lang="es-ES" sz="3600" dirty="0"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9250" lvl="1" indent="0">
              <a:buNone/>
            </a:pPr>
            <a:endParaRPr lang="es-ES" sz="2400" dirty="0" smtClean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  <a:p>
            <a:endParaRPr lang="es-ES" sz="2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endParaRPr lang="es-ES" sz="2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s-ES" sz="26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356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rgbClr val="FFFFFF"/>
                </a:solidFill>
                <a:latin typeface="Arial"/>
                <a:cs typeface="Arial"/>
              </a:rPr>
              <a:t>Condiciones iniciales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1" y="1869141"/>
            <a:ext cx="3877932" cy="4257022"/>
          </a:xfrm>
        </p:spPr>
        <p:txBody>
          <a:bodyPr>
            <a:noAutofit/>
          </a:bodyPr>
          <a:lstStyle/>
          <a:p>
            <a:r>
              <a:rPr lang="es-ES_tradnl" sz="2400" dirty="0" smtClean="0">
                <a:solidFill>
                  <a:srgbClr val="7F7F7F"/>
                </a:solidFill>
                <a:latin typeface="Arial"/>
                <a:cs typeface="Arial"/>
              </a:rPr>
              <a:t>Simplemente apoyada con carga puntual</a:t>
            </a:r>
          </a:p>
          <a:p>
            <a:r>
              <a:rPr lang="es-ES_tradnl" sz="2400" dirty="0" smtClean="0">
                <a:solidFill>
                  <a:srgbClr val="7F7F7F"/>
                </a:solidFill>
                <a:latin typeface="Arial"/>
                <a:cs typeface="Arial"/>
              </a:rPr>
              <a:t>Distancia entre apoyos: </a:t>
            </a:r>
          </a:p>
          <a:p>
            <a:pPr lvl="1"/>
            <a:r>
              <a:rPr lang="es-ES_tradnl" dirty="0" smtClean="0">
                <a:latin typeface="Arial"/>
                <a:cs typeface="Arial"/>
              </a:rPr>
              <a:t>Armada: 2,3m</a:t>
            </a:r>
          </a:p>
          <a:p>
            <a:pPr marL="457200" lvl="1" indent="0">
              <a:buNone/>
            </a:pPr>
            <a:endParaRPr lang="es-ES_tradnl" sz="2400" dirty="0" smtClean="0">
              <a:latin typeface="Arial"/>
              <a:cs typeface="Arial"/>
            </a:endParaRPr>
          </a:p>
          <a:p>
            <a:endParaRPr lang="es-ES_tradnl" sz="2400" dirty="0" smtClean="0">
              <a:latin typeface="Arial"/>
              <a:cs typeface="Arial"/>
            </a:endParaRPr>
          </a:p>
          <a:p>
            <a:endParaRPr lang="es-ES_tradnl" sz="2400" dirty="0">
              <a:latin typeface="Arial"/>
              <a:cs typeface="Arial"/>
            </a:endParaRPr>
          </a:p>
          <a:p>
            <a:endParaRPr lang="es-ES_tradnl" sz="2400" dirty="0" smtClean="0">
              <a:latin typeface="Arial"/>
              <a:cs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00" y="2501898"/>
            <a:ext cx="41021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6158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Tercera Configuración</a:t>
            </a:r>
            <a:endParaRPr lang="es-ES" sz="28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3200" dirty="0" smtClean="0">
                <a:latin typeface="Arial"/>
                <a:cs typeface="Arial"/>
              </a:rPr>
              <a:t>Hipótesis</a:t>
            </a:r>
          </a:p>
          <a:p>
            <a:pPr marL="349250" lvl="1" indent="0">
              <a:buNone/>
            </a:pPr>
            <a:endParaRPr lang="es-ES" sz="3000" dirty="0" smtClean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  <a:p>
            <a:endParaRPr lang="es-ES" sz="3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endParaRPr lang="es-ES" sz="3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s-ES" sz="30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pPr lvl="2"/>
            <a:endParaRPr lang="es-ES" sz="3000" dirty="0" smtClean="0">
              <a:latin typeface="Arial"/>
              <a:cs typeface="Arial"/>
            </a:endParaRPr>
          </a:p>
          <a:p>
            <a:pPr lvl="2"/>
            <a:endParaRPr lang="es-ES" sz="3000" dirty="0" smtClean="0">
              <a:latin typeface="Arial"/>
              <a:cs typeface="Arial"/>
            </a:endParaRPr>
          </a:p>
          <a:p>
            <a:pPr lvl="2"/>
            <a:endParaRPr lang="es-ES" sz="3000" dirty="0" smtClean="0">
              <a:latin typeface="Arial"/>
              <a:cs typeface="Arial"/>
            </a:endParaRPr>
          </a:p>
          <a:p>
            <a:endParaRPr lang="es-ES" sz="3000" dirty="0" smtClean="0">
              <a:latin typeface="Arial"/>
              <a:cs typeface="Arial"/>
            </a:endParaRPr>
          </a:p>
          <a:p>
            <a:pPr lvl="1"/>
            <a:endParaRPr lang="es-ES" sz="3000" dirty="0" smtClean="0">
              <a:latin typeface="Arial"/>
              <a:cs typeface="Arial"/>
            </a:endParaRPr>
          </a:p>
          <a:p>
            <a:pPr lvl="1"/>
            <a:endParaRPr lang="es-ES" sz="3000" dirty="0" smtClean="0">
              <a:latin typeface="Arial"/>
              <a:cs typeface="Arial"/>
            </a:endParaRPr>
          </a:p>
          <a:p>
            <a:pPr lvl="1"/>
            <a:endParaRPr lang="es-ES" sz="30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3000" dirty="0" smtClean="0">
              <a:latin typeface="Arial"/>
              <a:cs typeface="Arial"/>
            </a:endParaRPr>
          </a:p>
          <a:p>
            <a:endParaRPr lang="es-ES" sz="3000" dirty="0" smtClean="0">
              <a:latin typeface="Arial"/>
              <a:cs typeface="Arial"/>
            </a:endParaRPr>
          </a:p>
          <a:p>
            <a:endParaRPr lang="es-ES" sz="3000" dirty="0" smtClean="0">
              <a:latin typeface="Arial"/>
              <a:cs typeface="Arial"/>
            </a:endParaRPr>
          </a:p>
          <a:p>
            <a:endParaRPr lang="es-ES" sz="3000" dirty="0" smtClean="0">
              <a:latin typeface="Arial"/>
              <a:cs typeface="Arial"/>
            </a:endParaRPr>
          </a:p>
          <a:p>
            <a:endParaRPr lang="es-ES" sz="3000" dirty="0" smtClean="0">
              <a:latin typeface="Arial"/>
              <a:cs typeface="Arial"/>
            </a:endParaRPr>
          </a:p>
          <a:p>
            <a:endParaRPr lang="es-ES" sz="3000" dirty="0" smtClean="0">
              <a:latin typeface="Arial"/>
              <a:cs typeface="Arial"/>
            </a:endParaRPr>
          </a:p>
          <a:p>
            <a:endParaRPr lang="es-ES" sz="3000" dirty="0" smtClean="0">
              <a:latin typeface="Arial"/>
              <a:cs typeface="Arial"/>
            </a:endParaRPr>
          </a:p>
          <a:p>
            <a:endParaRPr lang="es-ES" sz="3000" dirty="0" smtClean="0">
              <a:latin typeface="Arial"/>
              <a:cs typeface="Arial"/>
            </a:endParaRPr>
          </a:p>
          <a:p>
            <a:endParaRPr lang="es-ES" sz="3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0697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rgbClr val="7F7F7F"/>
                </a:solidFill>
                <a:latin typeface="Arial"/>
                <a:cs typeface="Arial"/>
              </a:rPr>
              <a:t>Resultados</a:t>
            </a:r>
            <a:endParaRPr lang="es-ES" sz="3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755" y="1390617"/>
            <a:ext cx="6895867" cy="4834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1329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rgbClr val="7F7F7F"/>
                </a:solidFill>
                <a:latin typeface="Arial"/>
                <a:cs typeface="Arial"/>
              </a:rPr>
              <a:t>Resultados</a:t>
            </a:r>
            <a:endParaRPr lang="es-ES" sz="3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755" y="1390617"/>
            <a:ext cx="6895867" cy="4834038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4241410" y="5671335"/>
            <a:ext cx="653474" cy="456172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4088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Tercera Configuración</a:t>
            </a:r>
            <a:endParaRPr lang="es-ES" sz="28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8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Hipótesis</a:t>
            </a:r>
          </a:p>
          <a:p>
            <a:r>
              <a:rPr lang="es-ES" sz="3200" dirty="0" smtClean="0">
                <a:solidFill>
                  <a:srgbClr val="FFFFFF"/>
                </a:solidFill>
                <a:latin typeface="Arial"/>
                <a:cs typeface="Arial"/>
              </a:rPr>
              <a:t>Variables</a:t>
            </a:r>
          </a:p>
          <a:p>
            <a:pPr marL="349250" lvl="1" indent="0">
              <a:buNone/>
            </a:pPr>
            <a:endParaRPr lang="es-ES" sz="2800" dirty="0" smtClean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  <a:p>
            <a:endParaRPr lang="es-ES" sz="28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endParaRPr lang="es-ES" sz="28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s-ES" sz="28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pPr lvl="2"/>
            <a:endParaRPr lang="es-ES" sz="2800" dirty="0" smtClean="0">
              <a:latin typeface="Arial"/>
              <a:cs typeface="Arial"/>
            </a:endParaRPr>
          </a:p>
          <a:p>
            <a:pPr lvl="2"/>
            <a:endParaRPr lang="es-ES" sz="2800" dirty="0" smtClean="0">
              <a:latin typeface="Arial"/>
              <a:cs typeface="Arial"/>
            </a:endParaRPr>
          </a:p>
          <a:p>
            <a:pPr lvl="2"/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pPr lvl="1"/>
            <a:endParaRPr lang="es-ES" sz="2800" dirty="0" smtClean="0">
              <a:latin typeface="Arial"/>
              <a:cs typeface="Arial"/>
            </a:endParaRPr>
          </a:p>
          <a:p>
            <a:pPr lvl="1"/>
            <a:endParaRPr lang="es-ES" sz="2800" dirty="0" smtClean="0">
              <a:latin typeface="Arial"/>
              <a:cs typeface="Arial"/>
            </a:endParaRPr>
          </a:p>
          <a:p>
            <a:pPr lvl="1"/>
            <a:endParaRPr lang="es-ES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0106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8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Tercera Configuración</a:t>
            </a:r>
            <a:endParaRPr lang="es-ES" sz="28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8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Hipótesis</a:t>
            </a:r>
          </a:p>
          <a:p>
            <a:r>
              <a:rPr lang="es-ES" sz="2800" dirty="0" smtClean="0">
                <a:solidFill>
                  <a:srgbClr val="FFFFFF"/>
                </a:solidFill>
                <a:latin typeface="Arial"/>
                <a:cs typeface="Arial"/>
              </a:rPr>
              <a:t>Variables</a:t>
            </a:r>
          </a:p>
          <a:p>
            <a:pPr lvl="1"/>
            <a:r>
              <a:rPr lang="es-ES" sz="3200" dirty="0" smtClean="0">
                <a:solidFill>
                  <a:srgbClr val="FFFFFF"/>
                </a:solidFill>
                <a:latin typeface="Arial"/>
                <a:cs typeface="Arial"/>
              </a:rPr>
              <a:t>Número de atiesadores</a:t>
            </a:r>
          </a:p>
          <a:p>
            <a:pPr lvl="1"/>
            <a:endParaRPr lang="es-ES" sz="3000" dirty="0" smtClean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  <a:p>
            <a:endParaRPr lang="es-ES" sz="3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endParaRPr lang="es-ES" sz="3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s-ES" sz="30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pPr lvl="2"/>
            <a:endParaRPr lang="es-ES" sz="3000" dirty="0" smtClean="0">
              <a:latin typeface="Arial"/>
              <a:cs typeface="Arial"/>
            </a:endParaRPr>
          </a:p>
          <a:p>
            <a:pPr lvl="2"/>
            <a:endParaRPr lang="es-ES" sz="3000" dirty="0" smtClean="0">
              <a:latin typeface="Arial"/>
              <a:cs typeface="Arial"/>
            </a:endParaRPr>
          </a:p>
          <a:p>
            <a:pPr lvl="2"/>
            <a:endParaRPr lang="es-ES" sz="3000" dirty="0" smtClean="0">
              <a:latin typeface="Arial"/>
              <a:cs typeface="Arial"/>
            </a:endParaRPr>
          </a:p>
          <a:p>
            <a:endParaRPr lang="es-ES" sz="3000" dirty="0" smtClean="0">
              <a:latin typeface="Arial"/>
              <a:cs typeface="Arial"/>
            </a:endParaRPr>
          </a:p>
          <a:p>
            <a:pPr lvl="1"/>
            <a:endParaRPr lang="es-ES" sz="3000" dirty="0" smtClean="0">
              <a:latin typeface="Arial"/>
              <a:cs typeface="Arial"/>
            </a:endParaRPr>
          </a:p>
          <a:p>
            <a:pPr lvl="1"/>
            <a:endParaRPr lang="es-ES" sz="3000" dirty="0" smtClean="0">
              <a:latin typeface="Arial"/>
              <a:cs typeface="Arial"/>
            </a:endParaRPr>
          </a:p>
          <a:p>
            <a:pPr lvl="1"/>
            <a:endParaRPr lang="es-ES" sz="30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3000" dirty="0" smtClean="0">
              <a:latin typeface="Arial"/>
              <a:cs typeface="Arial"/>
            </a:endParaRPr>
          </a:p>
          <a:p>
            <a:endParaRPr lang="es-ES" sz="3000" dirty="0" smtClean="0">
              <a:latin typeface="Arial"/>
              <a:cs typeface="Arial"/>
            </a:endParaRPr>
          </a:p>
          <a:p>
            <a:endParaRPr lang="es-ES" sz="3000" dirty="0" smtClean="0">
              <a:latin typeface="Arial"/>
              <a:cs typeface="Arial"/>
            </a:endParaRPr>
          </a:p>
          <a:p>
            <a:endParaRPr lang="es-ES" sz="3000" dirty="0" smtClean="0">
              <a:latin typeface="Arial"/>
              <a:cs typeface="Arial"/>
            </a:endParaRPr>
          </a:p>
          <a:p>
            <a:endParaRPr lang="es-ES" sz="3000" dirty="0" smtClean="0">
              <a:latin typeface="Arial"/>
              <a:cs typeface="Arial"/>
            </a:endParaRPr>
          </a:p>
          <a:p>
            <a:endParaRPr lang="es-ES" sz="3000" dirty="0" smtClean="0">
              <a:latin typeface="Arial"/>
              <a:cs typeface="Arial"/>
            </a:endParaRPr>
          </a:p>
          <a:p>
            <a:endParaRPr lang="es-ES" sz="3000" dirty="0" smtClean="0">
              <a:latin typeface="Arial"/>
              <a:cs typeface="Arial"/>
            </a:endParaRPr>
          </a:p>
          <a:p>
            <a:endParaRPr lang="es-ES" sz="3000" dirty="0" smtClean="0">
              <a:latin typeface="Arial"/>
              <a:cs typeface="Arial"/>
            </a:endParaRPr>
          </a:p>
          <a:p>
            <a:endParaRPr lang="es-ES" sz="3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8434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latin typeface="Arial"/>
                <a:cs typeface="Arial"/>
              </a:rPr>
              <a:t>Modelo Inicial</a:t>
            </a:r>
            <a:endParaRPr lang="es-ES" sz="3600" dirty="0">
              <a:latin typeface="Arial"/>
              <a:cs typeface="Arial"/>
            </a:endParaRPr>
          </a:p>
        </p:txBody>
      </p:sp>
      <p:pic>
        <p:nvPicPr>
          <p:cNvPr id="6" name="Imagen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029" y="1439933"/>
            <a:ext cx="7399483" cy="482885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455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latin typeface="Arial"/>
                <a:cs typeface="Arial"/>
              </a:rPr>
              <a:t>Resultados</a:t>
            </a:r>
            <a:endParaRPr lang="es-ES" sz="3600" dirty="0">
              <a:latin typeface="Arial"/>
              <a:cs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1283157"/>
            <a:ext cx="7835900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8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latin typeface="Arial"/>
                <a:cs typeface="Arial"/>
              </a:rPr>
              <a:t>Modelo Inicial</a:t>
            </a:r>
            <a:endParaRPr lang="es-ES" sz="3600" dirty="0">
              <a:latin typeface="Arial"/>
              <a:cs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1283157"/>
            <a:ext cx="7835900" cy="5105400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1578200" y="2293192"/>
            <a:ext cx="468528" cy="369332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CuadroTexto 4"/>
          <p:cNvSpPr txBox="1"/>
          <p:nvPr/>
        </p:nvSpPr>
        <p:spPr>
          <a:xfrm>
            <a:off x="2293324" y="2243876"/>
            <a:ext cx="1134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FF0000"/>
                </a:solidFill>
                <a:latin typeface="Arial"/>
                <a:cs typeface="Arial"/>
              </a:rPr>
              <a:t>285 MPa</a:t>
            </a:r>
            <a:endParaRPr lang="es-ES_tradnl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2428950" y="2641780"/>
            <a:ext cx="1553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FF0000"/>
                </a:solidFill>
                <a:latin typeface="Arial"/>
                <a:cs typeface="Arial"/>
              </a:rPr>
              <a:t>Viga sin atiesadores</a:t>
            </a:r>
            <a:endParaRPr lang="es-ES_tradnl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864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latin typeface="Arial"/>
                <a:cs typeface="Arial"/>
              </a:rPr>
              <a:t>Modelo Inicial</a:t>
            </a:r>
            <a:endParaRPr lang="es-ES" sz="3600" dirty="0">
              <a:latin typeface="Arial"/>
              <a:cs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1283157"/>
            <a:ext cx="7835900" cy="5105400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7200534" y="4746661"/>
            <a:ext cx="653474" cy="456172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CuadroTexto 4"/>
          <p:cNvSpPr txBox="1"/>
          <p:nvPr/>
        </p:nvSpPr>
        <p:spPr>
          <a:xfrm>
            <a:off x="6855306" y="4265830"/>
            <a:ext cx="173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FF0000"/>
                </a:solidFill>
                <a:latin typeface="Arial"/>
                <a:cs typeface="Arial"/>
              </a:rPr>
              <a:t>270,31 MPa</a:t>
            </a:r>
            <a:endParaRPr lang="es-ES_tradnl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949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latin typeface="Arial"/>
                <a:cs typeface="Arial"/>
              </a:rPr>
              <a:t>Modelo Inicial</a:t>
            </a:r>
            <a:endParaRPr lang="es-ES" sz="3600" dirty="0">
              <a:latin typeface="Arial"/>
              <a:cs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1283157"/>
            <a:ext cx="7835900" cy="5105400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2774178" y="4858160"/>
            <a:ext cx="653474" cy="456172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CuadroTexto 4"/>
          <p:cNvSpPr txBox="1"/>
          <p:nvPr/>
        </p:nvSpPr>
        <p:spPr>
          <a:xfrm>
            <a:off x="2428950" y="4377329"/>
            <a:ext cx="173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FF0000"/>
                </a:solidFill>
                <a:latin typeface="Arial"/>
                <a:cs typeface="Arial"/>
              </a:rPr>
              <a:t>269,77 MPa</a:t>
            </a:r>
            <a:endParaRPr lang="es-ES_tradnl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1134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rgbClr val="FFFFFF"/>
                </a:solidFill>
                <a:latin typeface="Arial"/>
                <a:cs typeface="Arial"/>
              </a:rPr>
              <a:t>Condiciones iniciales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1" y="1869141"/>
            <a:ext cx="3877932" cy="4257022"/>
          </a:xfrm>
        </p:spPr>
        <p:txBody>
          <a:bodyPr>
            <a:noAutofit/>
          </a:bodyPr>
          <a:lstStyle/>
          <a:p>
            <a:r>
              <a:rPr lang="es-ES_tradnl" sz="2400" dirty="0" smtClean="0">
                <a:solidFill>
                  <a:srgbClr val="7F7F7F"/>
                </a:solidFill>
                <a:latin typeface="Arial"/>
                <a:cs typeface="Arial"/>
              </a:rPr>
              <a:t>Simplemente apoyada con carga puntual</a:t>
            </a:r>
          </a:p>
          <a:p>
            <a:r>
              <a:rPr lang="es-ES_tradnl" sz="2400" dirty="0" smtClean="0">
                <a:solidFill>
                  <a:srgbClr val="7F7F7F"/>
                </a:solidFill>
                <a:latin typeface="Arial"/>
                <a:cs typeface="Arial"/>
              </a:rPr>
              <a:t>Distancia entre apoyos: </a:t>
            </a:r>
          </a:p>
          <a:p>
            <a:pPr lvl="1"/>
            <a:r>
              <a:rPr lang="es-ES_tradnl" sz="2400" dirty="0" smtClean="0">
                <a:solidFill>
                  <a:srgbClr val="7F7F7F"/>
                </a:solidFill>
                <a:latin typeface="Arial"/>
                <a:cs typeface="Arial"/>
              </a:rPr>
              <a:t>Armada: 2,3m</a:t>
            </a:r>
          </a:p>
          <a:p>
            <a:pPr lvl="1"/>
            <a:r>
              <a:rPr lang="es-ES_tradnl" dirty="0" smtClean="0">
                <a:latin typeface="Arial"/>
                <a:cs typeface="Arial"/>
              </a:rPr>
              <a:t>Laminada: 1,8m</a:t>
            </a:r>
          </a:p>
          <a:p>
            <a:endParaRPr lang="es-ES_tradnl" sz="2400" dirty="0" smtClean="0">
              <a:latin typeface="Arial"/>
              <a:cs typeface="Arial"/>
            </a:endParaRPr>
          </a:p>
          <a:p>
            <a:endParaRPr lang="es-ES_tradnl" sz="2400" dirty="0">
              <a:latin typeface="Arial"/>
              <a:cs typeface="Arial"/>
            </a:endParaRPr>
          </a:p>
          <a:p>
            <a:endParaRPr lang="es-ES_tradnl" sz="2400" dirty="0" smtClean="0">
              <a:latin typeface="Arial"/>
              <a:cs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3600" y="2501898"/>
            <a:ext cx="4102100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896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latin typeface="Arial"/>
                <a:cs typeface="Arial"/>
              </a:rPr>
              <a:t>Modelo Inicial</a:t>
            </a:r>
            <a:endParaRPr lang="es-ES" sz="3600" dirty="0">
              <a:latin typeface="Arial"/>
              <a:cs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1283157"/>
            <a:ext cx="7835900" cy="5105400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2774178" y="4858160"/>
            <a:ext cx="653474" cy="456172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CuadroTexto 4"/>
          <p:cNvSpPr txBox="1"/>
          <p:nvPr/>
        </p:nvSpPr>
        <p:spPr>
          <a:xfrm>
            <a:off x="2428950" y="4377329"/>
            <a:ext cx="173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FF0000"/>
                </a:solidFill>
                <a:latin typeface="Arial"/>
                <a:cs typeface="Arial"/>
              </a:rPr>
              <a:t>269,77 MPa</a:t>
            </a:r>
            <a:endParaRPr lang="es-ES_tradnl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1553540" y="2243876"/>
            <a:ext cx="653474" cy="456172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CuadroTexto 6"/>
          <p:cNvSpPr txBox="1"/>
          <p:nvPr/>
        </p:nvSpPr>
        <p:spPr>
          <a:xfrm>
            <a:off x="2293324" y="2243876"/>
            <a:ext cx="1134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FF0000"/>
                </a:solidFill>
                <a:latin typeface="Arial"/>
                <a:cs typeface="Arial"/>
              </a:rPr>
              <a:t>285 MPa</a:t>
            </a:r>
            <a:endParaRPr lang="es-ES_tradnl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8300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latin typeface="Arial"/>
                <a:cs typeface="Arial"/>
              </a:rPr>
              <a:t>Modelo Inicial</a:t>
            </a:r>
            <a:endParaRPr lang="es-ES" sz="3600" dirty="0">
              <a:latin typeface="Arial"/>
              <a:cs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" y="1283157"/>
            <a:ext cx="7835900" cy="5105400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2774178" y="4858160"/>
            <a:ext cx="653474" cy="456172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CuadroTexto 4"/>
          <p:cNvSpPr txBox="1"/>
          <p:nvPr/>
        </p:nvSpPr>
        <p:spPr>
          <a:xfrm>
            <a:off x="2428950" y="4377329"/>
            <a:ext cx="173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FF0000"/>
                </a:solidFill>
                <a:latin typeface="Arial"/>
                <a:cs typeface="Arial"/>
              </a:rPr>
              <a:t>269,77 MPa</a:t>
            </a:r>
            <a:endParaRPr lang="es-ES_tradnl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1553540" y="2243876"/>
            <a:ext cx="653474" cy="456172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CuadroTexto 6"/>
          <p:cNvSpPr txBox="1"/>
          <p:nvPr/>
        </p:nvSpPr>
        <p:spPr>
          <a:xfrm>
            <a:off x="2293324" y="2243876"/>
            <a:ext cx="11343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FF0000"/>
                </a:solidFill>
                <a:latin typeface="Arial"/>
                <a:cs typeface="Arial"/>
              </a:rPr>
              <a:t>285 MPa</a:t>
            </a:r>
            <a:endParaRPr lang="es-ES_tradnl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" name="CuadroTexto 8"/>
          <p:cNvSpPr txBox="1"/>
          <p:nvPr/>
        </p:nvSpPr>
        <p:spPr>
          <a:xfrm>
            <a:off x="2569020" y="3271634"/>
            <a:ext cx="19559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FF0000"/>
                </a:solidFill>
                <a:latin typeface="Arial"/>
                <a:cs typeface="Arial"/>
              </a:rPr>
              <a:t>Disminución del 5,34%</a:t>
            </a:r>
            <a:endParaRPr lang="es-ES_tradnl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2147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latin typeface="Arial"/>
                <a:cs typeface="Arial"/>
              </a:rPr>
              <a:t>Modelo Final</a:t>
            </a:r>
            <a:endParaRPr lang="es-ES" sz="3600" dirty="0">
              <a:latin typeface="Arial"/>
              <a:cs typeface="Arial"/>
            </a:endParaRPr>
          </a:p>
        </p:txBody>
      </p:sp>
      <p:pic>
        <p:nvPicPr>
          <p:cNvPr id="4" name="Imagen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75" y="1276905"/>
            <a:ext cx="7369411" cy="51066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596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 smtClean="0">
                <a:solidFill>
                  <a:srgbClr val="FFFFFF"/>
                </a:solidFill>
                <a:latin typeface="Arial"/>
                <a:cs typeface="Arial"/>
              </a:rPr>
              <a:t>Resultados</a:t>
            </a:r>
            <a:endParaRPr lang="es-ES" sz="4000" dirty="0">
              <a:solidFill>
                <a:srgbClr val="FFFFFF"/>
              </a:solidFill>
              <a:latin typeface="Arial"/>
              <a:cs typeface="Arial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820484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Resultados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800" dirty="0" smtClean="0">
                <a:latin typeface="Arial"/>
                <a:cs typeface="Arial"/>
              </a:rPr>
              <a:t>Disminución del esfuerzo</a:t>
            </a:r>
          </a:p>
          <a:p>
            <a:pPr marL="0" indent="0">
              <a:buNone/>
            </a:pPr>
            <a:endParaRPr lang="es-ES" sz="28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endParaRPr lang="es-ES" sz="28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s-ES" sz="28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pPr lvl="2"/>
            <a:endParaRPr lang="es-ES" sz="2800" dirty="0" smtClean="0">
              <a:latin typeface="Arial"/>
              <a:cs typeface="Arial"/>
            </a:endParaRPr>
          </a:p>
          <a:p>
            <a:pPr lvl="2"/>
            <a:endParaRPr lang="es-ES" sz="2800" dirty="0" smtClean="0">
              <a:latin typeface="Arial"/>
              <a:cs typeface="Arial"/>
            </a:endParaRPr>
          </a:p>
          <a:p>
            <a:pPr lvl="2"/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pPr lvl="1"/>
            <a:endParaRPr lang="es-ES" sz="2800" dirty="0" smtClean="0">
              <a:latin typeface="Arial"/>
              <a:cs typeface="Arial"/>
            </a:endParaRPr>
          </a:p>
          <a:p>
            <a:pPr lvl="1"/>
            <a:endParaRPr lang="es-ES" sz="2800" dirty="0" smtClean="0">
              <a:latin typeface="Arial"/>
              <a:cs typeface="Arial"/>
            </a:endParaRPr>
          </a:p>
          <a:p>
            <a:pPr lvl="1"/>
            <a:endParaRPr lang="es-ES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90521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Resultados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dirty="0" smtClean="0">
                <a:solidFill>
                  <a:srgbClr val="7F7F7F"/>
                </a:solidFill>
                <a:latin typeface="Arial"/>
                <a:cs typeface="Arial"/>
              </a:rPr>
              <a:t>Disminución del esfuerzo</a:t>
            </a:r>
          </a:p>
          <a:p>
            <a:pPr lvl="1"/>
            <a:r>
              <a:rPr lang="es-ES" sz="2800" dirty="0" smtClean="0">
                <a:latin typeface="Arial"/>
                <a:cs typeface="Arial"/>
              </a:rPr>
              <a:t>Inicial: 285 MPa</a:t>
            </a:r>
          </a:p>
          <a:p>
            <a:pPr lvl="1"/>
            <a:r>
              <a:rPr lang="es-ES" sz="2400" dirty="0" smtClean="0">
                <a:solidFill>
                  <a:srgbClr val="7F7F7F"/>
                </a:solidFill>
                <a:latin typeface="Arial"/>
                <a:cs typeface="Arial"/>
              </a:rPr>
              <a:t>Final: 269,77 MPa</a:t>
            </a:r>
          </a:p>
          <a:p>
            <a:endParaRPr lang="es-ES" sz="24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endParaRPr lang="es-ES" sz="24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s-ES" sz="24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pPr lvl="2"/>
            <a:endParaRPr lang="es-ES" sz="2400" dirty="0" smtClean="0">
              <a:latin typeface="Arial"/>
              <a:cs typeface="Arial"/>
            </a:endParaRPr>
          </a:p>
          <a:p>
            <a:pPr lvl="2"/>
            <a:endParaRPr lang="es-ES" sz="2400" dirty="0" smtClean="0">
              <a:latin typeface="Arial"/>
              <a:cs typeface="Arial"/>
            </a:endParaRPr>
          </a:p>
          <a:p>
            <a:pPr lvl="2"/>
            <a:endParaRPr lang="es-ES" sz="2400" dirty="0" smtClean="0">
              <a:latin typeface="Arial"/>
              <a:cs typeface="Arial"/>
            </a:endParaRPr>
          </a:p>
          <a:p>
            <a:endParaRPr lang="es-ES" sz="2400" dirty="0" smtClean="0">
              <a:latin typeface="Arial"/>
              <a:cs typeface="Arial"/>
            </a:endParaRPr>
          </a:p>
          <a:p>
            <a:pPr lvl="1"/>
            <a:endParaRPr lang="es-ES" sz="2400" dirty="0" smtClean="0">
              <a:latin typeface="Arial"/>
              <a:cs typeface="Arial"/>
            </a:endParaRPr>
          </a:p>
          <a:p>
            <a:pPr lvl="1"/>
            <a:endParaRPr lang="es-ES" sz="2400" dirty="0" smtClean="0">
              <a:latin typeface="Arial"/>
              <a:cs typeface="Arial"/>
            </a:endParaRPr>
          </a:p>
          <a:p>
            <a:pPr lvl="1"/>
            <a:endParaRPr lang="es-ES" sz="24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400" dirty="0" smtClean="0">
              <a:latin typeface="Arial"/>
              <a:cs typeface="Arial"/>
            </a:endParaRPr>
          </a:p>
          <a:p>
            <a:endParaRPr lang="es-ES" sz="2400" dirty="0" smtClean="0">
              <a:latin typeface="Arial"/>
              <a:cs typeface="Arial"/>
            </a:endParaRPr>
          </a:p>
          <a:p>
            <a:endParaRPr lang="es-ES" sz="2400" dirty="0" smtClean="0">
              <a:latin typeface="Arial"/>
              <a:cs typeface="Arial"/>
            </a:endParaRPr>
          </a:p>
          <a:p>
            <a:endParaRPr lang="es-ES" sz="2400" dirty="0" smtClean="0">
              <a:latin typeface="Arial"/>
              <a:cs typeface="Arial"/>
            </a:endParaRPr>
          </a:p>
          <a:p>
            <a:endParaRPr lang="es-ES" sz="2400" dirty="0" smtClean="0">
              <a:latin typeface="Arial"/>
              <a:cs typeface="Arial"/>
            </a:endParaRPr>
          </a:p>
          <a:p>
            <a:endParaRPr lang="es-ES" sz="2400" dirty="0" smtClean="0">
              <a:latin typeface="Arial"/>
              <a:cs typeface="Arial"/>
            </a:endParaRPr>
          </a:p>
          <a:p>
            <a:endParaRPr lang="es-ES" sz="2400" dirty="0" smtClean="0">
              <a:latin typeface="Arial"/>
              <a:cs typeface="Arial"/>
            </a:endParaRPr>
          </a:p>
          <a:p>
            <a:endParaRPr lang="es-ES" sz="2400" dirty="0" smtClean="0">
              <a:latin typeface="Arial"/>
              <a:cs typeface="Arial"/>
            </a:endParaRPr>
          </a:p>
          <a:p>
            <a:endParaRPr lang="es-E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766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Resultados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dirty="0" smtClean="0">
                <a:solidFill>
                  <a:srgbClr val="7F7F7F"/>
                </a:solidFill>
                <a:latin typeface="Arial"/>
                <a:cs typeface="Arial"/>
              </a:rPr>
              <a:t>Disminución del esfuerzo</a:t>
            </a:r>
          </a:p>
          <a:p>
            <a:pPr lvl="1"/>
            <a:r>
              <a:rPr lang="es-ES" sz="2400" dirty="0" smtClean="0">
                <a:solidFill>
                  <a:srgbClr val="7F7F7F"/>
                </a:solidFill>
                <a:latin typeface="Arial"/>
                <a:cs typeface="Arial"/>
              </a:rPr>
              <a:t>Inicial: 285 MPa</a:t>
            </a:r>
          </a:p>
          <a:p>
            <a:pPr lvl="1"/>
            <a:r>
              <a:rPr lang="es-ES" sz="2800" dirty="0" smtClean="0">
                <a:latin typeface="Arial"/>
                <a:cs typeface="Arial"/>
              </a:rPr>
              <a:t>Final: 269,77 MPa</a:t>
            </a:r>
            <a:endParaRPr lang="es-ES" sz="2800" dirty="0" smtClean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  <a:p>
            <a:endParaRPr lang="es-ES" sz="24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endParaRPr lang="es-ES" sz="24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s-ES" sz="24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pPr lvl="2"/>
            <a:endParaRPr lang="es-ES" sz="2400" dirty="0" smtClean="0">
              <a:latin typeface="Arial"/>
              <a:cs typeface="Arial"/>
            </a:endParaRPr>
          </a:p>
          <a:p>
            <a:pPr lvl="2"/>
            <a:endParaRPr lang="es-ES" sz="2400" dirty="0" smtClean="0">
              <a:latin typeface="Arial"/>
              <a:cs typeface="Arial"/>
            </a:endParaRPr>
          </a:p>
          <a:p>
            <a:pPr lvl="2"/>
            <a:endParaRPr lang="es-ES" sz="2400" dirty="0" smtClean="0">
              <a:latin typeface="Arial"/>
              <a:cs typeface="Arial"/>
            </a:endParaRPr>
          </a:p>
          <a:p>
            <a:endParaRPr lang="es-ES" sz="2400" dirty="0" smtClean="0">
              <a:latin typeface="Arial"/>
              <a:cs typeface="Arial"/>
            </a:endParaRPr>
          </a:p>
          <a:p>
            <a:pPr lvl="1"/>
            <a:endParaRPr lang="es-ES" sz="2400" dirty="0" smtClean="0">
              <a:latin typeface="Arial"/>
              <a:cs typeface="Arial"/>
            </a:endParaRPr>
          </a:p>
          <a:p>
            <a:pPr lvl="1"/>
            <a:endParaRPr lang="es-ES" sz="2400" dirty="0" smtClean="0">
              <a:latin typeface="Arial"/>
              <a:cs typeface="Arial"/>
            </a:endParaRPr>
          </a:p>
          <a:p>
            <a:pPr lvl="1"/>
            <a:endParaRPr lang="es-ES" sz="24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400" dirty="0" smtClean="0">
              <a:latin typeface="Arial"/>
              <a:cs typeface="Arial"/>
            </a:endParaRPr>
          </a:p>
          <a:p>
            <a:endParaRPr lang="es-ES" sz="2400" dirty="0" smtClean="0">
              <a:latin typeface="Arial"/>
              <a:cs typeface="Arial"/>
            </a:endParaRPr>
          </a:p>
          <a:p>
            <a:endParaRPr lang="es-ES" sz="2400" dirty="0" smtClean="0">
              <a:latin typeface="Arial"/>
              <a:cs typeface="Arial"/>
            </a:endParaRPr>
          </a:p>
          <a:p>
            <a:endParaRPr lang="es-ES" sz="2400" dirty="0" smtClean="0">
              <a:latin typeface="Arial"/>
              <a:cs typeface="Arial"/>
            </a:endParaRPr>
          </a:p>
          <a:p>
            <a:endParaRPr lang="es-ES" sz="2400" dirty="0" smtClean="0">
              <a:latin typeface="Arial"/>
              <a:cs typeface="Arial"/>
            </a:endParaRPr>
          </a:p>
          <a:p>
            <a:endParaRPr lang="es-ES" sz="2400" dirty="0" smtClean="0">
              <a:latin typeface="Arial"/>
              <a:cs typeface="Arial"/>
            </a:endParaRPr>
          </a:p>
          <a:p>
            <a:endParaRPr lang="es-ES" sz="2400" dirty="0" smtClean="0">
              <a:latin typeface="Arial"/>
              <a:cs typeface="Arial"/>
            </a:endParaRPr>
          </a:p>
          <a:p>
            <a:endParaRPr lang="es-ES" sz="2400" dirty="0" smtClean="0">
              <a:latin typeface="Arial"/>
              <a:cs typeface="Arial"/>
            </a:endParaRPr>
          </a:p>
          <a:p>
            <a:endParaRPr lang="es-E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40178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Resultados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dirty="0" smtClean="0">
                <a:solidFill>
                  <a:srgbClr val="7F7F7F"/>
                </a:solidFill>
                <a:latin typeface="Arial"/>
                <a:cs typeface="Arial"/>
              </a:rPr>
              <a:t>Disminución del esfuerzo</a:t>
            </a:r>
          </a:p>
          <a:p>
            <a:pPr lvl="1"/>
            <a:r>
              <a:rPr lang="es-ES" sz="2400" dirty="0" smtClean="0">
                <a:solidFill>
                  <a:srgbClr val="7F7F7F"/>
                </a:solidFill>
                <a:latin typeface="Arial"/>
                <a:cs typeface="Arial"/>
              </a:rPr>
              <a:t>Inicial: 285 MPa		</a:t>
            </a:r>
          </a:p>
          <a:p>
            <a:pPr lvl="1"/>
            <a:r>
              <a:rPr lang="es-ES" sz="2400" dirty="0" smtClean="0">
                <a:solidFill>
                  <a:srgbClr val="7F7F7F"/>
                </a:solidFill>
                <a:latin typeface="Arial"/>
                <a:cs typeface="Arial"/>
              </a:rPr>
              <a:t>Final: 269,77 MPa     </a:t>
            </a:r>
          </a:p>
          <a:p>
            <a:pPr lvl="1"/>
            <a:r>
              <a:rPr lang="es-ES" sz="2800" dirty="0" smtClean="0">
                <a:latin typeface="Arial"/>
                <a:cs typeface="Arial"/>
              </a:rPr>
              <a:t>Disminución 5,34</a:t>
            </a:r>
            <a:r>
              <a:rPr lang="es-ES" sz="2800" dirty="0">
                <a:latin typeface="Arial"/>
                <a:cs typeface="Arial"/>
              </a:rPr>
              <a:t>%</a:t>
            </a:r>
          </a:p>
          <a:p>
            <a:pPr lvl="1"/>
            <a:endParaRPr lang="es-ES" sz="2400" dirty="0" smtClean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  <a:p>
            <a:endParaRPr lang="es-ES" sz="24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endParaRPr lang="es-ES" sz="24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s-ES" sz="24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pPr lvl="2"/>
            <a:endParaRPr lang="es-ES" sz="2400" dirty="0" smtClean="0">
              <a:latin typeface="Arial"/>
              <a:cs typeface="Arial"/>
            </a:endParaRPr>
          </a:p>
          <a:p>
            <a:pPr lvl="2"/>
            <a:endParaRPr lang="es-ES" sz="2400" dirty="0" smtClean="0">
              <a:latin typeface="Arial"/>
              <a:cs typeface="Arial"/>
            </a:endParaRPr>
          </a:p>
          <a:p>
            <a:pPr lvl="2"/>
            <a:endParaRPr lang="es-ES" sz="2400" dirty="0" smtClean="0">
              <a:latin typeface="Arial"/>
              <a:cs typeface="Arial"/>
            </a:endParaRPr>
          </a:p>
          <a:p>
            <a:endParaRPr lang="es-ES" sz="2400" dirty="0" smtClean="0">
              <a:latin typeface="Arial"/>
              <a:cs typeface="Arial"/>
            </a:endParaRPr>
          </a:p>
          <a:p>
            <a:pPr lvl="1"/>
            <a:endParaRPr lang="es-ES" sz="2400" dirty="0" smtClean="0">
              <a:latin typeface="Arial"/>
              <a:cs typeface="Arial"/>
            </a:endParaRPr>
          </a:p>
          <a:p>
            <a:pPr lvl="1"/>
            <a:endParaRPr lang="es-ES" sz="2400" dirty="0" smtClean="0">
              <a:latin typeface="Arial"/>
              <a:cs typeface="Arial"/>
            </a:endParaRPr>
          </a:p>
          <a:p>
            <a:pPr lvl="1"/>
            <a:endParaRPr lang="es-ES" sz="24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400" dirty="0" smtClean="0">
              <a:latin typeface="Arial"/>
              <a:cs typeface="Arial"/>
            </a:endParaRPr>
          </a:p>
          <a:p>
            <a:endParaRPr lang="es-ES" sz="2400" dirty="0" smtClean="0">
              <a:latin typeface="Arial"/>
              <a:cs typeface="Arial"/>
            </a:endParaRPr>
          </a:p>
          <a:p>
            <a:endParaRPr lang="es-ES" sz="2400" dirty="0" smtClean="0">
              <a:latin typeface="Arial"/>
              <a:cs typeface="Arial"/>
            </a:endParaRPr>
          </a:p>
          <a:p>
            <a:endParaRPr lang="es-ES" sz="2400" dirty="0" smtClean="0">
              <a:latin typeface="Arial"/>
              <a:cs typeface="Arial"/>
            </a:endParaRPr>
          </a:p>
          <a:p>
            <a:endParaRPr lang="es-ES" sz="2400" dirty="0" smtClean="0">
              <a:latin typeface="Arial"/>
              <a:cs typeface="Arial"/>
            </a:endParaRPr>
          </a:p>
          <a:p>
            <a:endParaRPr lang="es-ES" sz="2400" dirty="0" smtClean="0">
              <a:latin typeface="Arial"/>
              <a:cs typeface="Arial"/>
            </a:endParaRPr>
          </a:p>
          <a:p>
            <a:endParaRPr lang="es-ES" sz="2400" dirty="0" smtClean="0">
              <a:latin typeface="Arial"/>
              <a:cs typeface="Arial"/>
            </a:endParaRPr>
          </a:p>
          <a:p>
            <a:endParaRPr lang="es-ES" sz="2400" dirty="0" smtClean="0">
              <a:latin typeface="Arial"/>
              <a:cs typeface="Arial"/>
            </a:endParaRPr>
          </a:p>
          <a:p>
            <a:endParaRPr lang="es-E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808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rgbClr val="7F7F7F"/>
                </a:solidFill>
                <a:latin typeface="Arial"/>
                <a:cs typeface="Arial"/>
              </a:rPr>
              <a:t>Resultados</a:t>
            </a:r>
            <a:endParaRPr lang="es-ES" sz="3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400" dirty="0">
                <a:solidFill>
                  <a:srgbClr val="7F7F7F"/>
                </a:solidFill>
                <a:latin typeface="Arial"/>
                <a:cs typeface="Arial"/>
              </a:rPr>
              <a:t>Disminución del esfuerzo</a:t>
            </a:r>
          </a:p>
          <a:p>
            <a:pPr lvl="1"/>
            <a:r>
              <a:rPr lang="es-ES" sz="2400" dirty="0">
                <a:solidFill>
                  <a:srgbClr val="7F7F7F"/>
                </a:solidFill>
                <a:latin typeface="Arial"/>
                <a:cs typeface="Arial"/>
              </a:rPr>
              <a:t>Inicial: 285 MPa</a:t>
            </a:r>
          </a:p>
          <a:p>
            <a:pPr lvl="1"/>
            <a:r>
              <a:rPr lang="es-ES" sz="2400" dirty="0">
                <a:solidFill>
                  <a:srgbClr val="7F7F7F"/>
                </a:solidFill>
                <a:latin typeface="Arial"/>
                <a:cs typeface="Arial"/>
              </a:rPr>
              <a:t>Final: 269,77 </a:t>
            </a:r>
            <a:r>
              <a:rPr lang="es-ES" sz="2400" dirty="0" err="1" smtClean="0">
                <a:solidFill>
                  <a:srgbClr val="7F7F7F"/>
                </a:solidFill>
                <a:latin typeface="Arial"/>
                <a:cs typeface="Arial"/>
              </a:rPr>
              <a:t>Mpa</a:t>
            </a:r>
            <a:endParaRPr lang="es-ES" sz="24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pPr lvl="1"/>
            <a:r>
              <a:rPr lang="es-ES" sz="24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Disminución 5,34</a:t>
            </a:r>
            <a:r>
              <a:rPr lang="es-ES" sz="24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%</a:t>
            </a:r>
            <a:endParaRPr lang="es-ES" sz="2400" dirty="0">
              <a:solidFill>
                <a:srgbClr val="7F7F7F"/>
              </a:solidFill>
              <a:latin typeface="Arial"/>
              <a:cs typeface="Arial"/>
            </a:endParaRPr>
          </a:p>
          <a:p>
            <a:r>
              <a:rPr lang="es-ES" sz="2800" dirty="0" smtClean="0">
                <a:latin typeface="Arial"/>
                <a:cs typeface="Arial"/>
              </a:rPr>
              <a:t>Influencia atiesadores</a:t>
            </a:r>
          </a:p>
          <a:p>
            <a:pPr marL="349250" lvl="1" indent="0">
              <a:buNone/>
            </a:pPr>
            <a:endParaRPr lang="es-ES" sz="2400" dirty="0" smtClean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  <a:p>
            <a:endParaRPr lang="es-ES" sz="24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endParaRPr lang="es-ES" sz="24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s-ES" sz="24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pPr lvl="2"/>
            <a:endParaRPr lang="es-ES" sz="2400" dirty="0" smtClean="0">
              <a:latin typeface="Arial"/>
              <a:cs typeface="Arial"/>
            </a:endParaRPr>
          </a:p>
          <a:p>
            <a:pPr lvl="2"/>
            <a:endParaRPr lang="es-ES" sz="2400" dirty="0" smtClean="0">
              <a:latin typeface="Arial"/>
              <a:cs typeface="Arial"/>
            </a:endParaRPr>
          </a:p>
          <a:p>
            <a:pPr lvl="2"/>
            <a:endParaRPr lang="es-ES" sz="2400" dirty="0" smtClean="0">
              <a:latin typeface="Arial"/>
              <a:cs typeface="Arial"/>
            </a:endParaRPr>
          </a:p>
          <a:p>
            <a:endParaRPr lang="es-ES" sz="2400" dirty="0" smtClean="0">
              <a:latin typeface="Arial"/>
              <a:cs typeface="Arial"/>
            </a:endParaRPr>
          </a:p>
          <a:p>
            <a:pPr lvl="1"/>
            <a:endParaRPr lang="es-ES" sz="2400" dirty="0" smtClean="0">
              <a:latin typeface="Arial"/>
              <a:cs typeface="Arial"/>
            </a:endParaRPr>
          </a:p>
          <a:p>
            <a:pPr lvl="1"/>
            <a:endParaRPr lang="es-ES" sz="2400" dirty="0" smtClean="0">
              <a:latin typeface="Arial"/>
              <a:cs typeface="Arial"/>
            </a:endParaRPr>
          </a:p>
          <a:p>
            <a:pPr lvl="1"/>
            <a:endParaRPr lang="es-ES" sz="24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400" dirty="0" smtClean="0">
              <a:latin typeface="Arial"/>
              <a:cs typeface="Arial"/>
            </a:endParaRPr>
          </a:p>
          <a:p>
            <a:endParaRPr lang="es-ES" sz="2400" dirty="0" smtClean="0">
              <a:latin typeface="Arial"/>
              <a:cs typeface="Arial"/>
            </a:endParaRPr>
          </a:p>
          <a:p>
            <a:endParaRPr lang="es-ES" sz="2400" dirty="0" smtClean="0">
              <a:latin typeface="Arial"/>
              <a:cs typeface="Arial"/>
            </a:endParaRPr>
          </a:p>
          <a:p>
            <a:endParaRPr lang="es-ES" sz="2400" dirty="0" smtClean="0">
              <a:latin typeface="Arial"/>
              <a:cs typeface="Arial"/>
            </a:endParaRPr>
          </a:p>
          <a:p>
            <a:endParaRPr lang="es-ES" sz="2400" dirty="0" smtClean="0">
              <a:latin typeface="Arial"/>
              <a:cs typeface="Arial"/>
            </a:endParaRPr>
          </a:p>
          <a:p>
            <a:endParaRPr lang="es-ES" sz="2400" dirty="0" smtClean="0">
              <a:latin typeface="Arial"/>
              <a:cs typeface="Arial"/>
            </a:endParaRPr>
          </a:p>
          <a:p>
            <a:endParaRPr lang="es-ES" sz="2400" dirty="0" smtClean="0">
              <a:latin typeface="Arial"/>
              <a:cs typeface="Arial"/>
            </a:endParaRPr>
          </a:p>
          <a:p>
            <a:endParaRPr lang="es-ES" sz="2400" dirty="0" smtClean="0">
              <a:latin typeface="Arial"/>
              <a:cs typeface="Arial"/>
            </a:endParaRPr>
          </a:p>
          <a:p>
            <a:endParaRPr lang="es-ES" sz="24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7090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latin typeface="Arial"/>
                <a:cs typeface="Arial"/>
              </a:rPr>
              <a:t>Modelo Inicial</a:t>
            </a:r>
            <a:endParaRPr lang="es-ES" sz="3600" dirty="0">
              <a:latin typeface="Arial"/>
              <a:cs typeface="Arial"/>
            </a:endParaRPr>
          </a:p>
        </p:txBody>
      </p:sp>
      <p:pic>
        <p:nvPicPr>
          <p:cNvPr id="4" name="Imagen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75" y="1276905"/>
            <a:ext cx="7369411" cy="510662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Elipse 2"/>
          <p:cNvSpPr/>
          <p:nvPr/>
        </p:nvSpPr>
        <p:spPr>
          <a:xfrm rot="20027624">
            <a:off x="3748223" y="3094576"/>
            <a:ext cx="1787805" cy="87535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79184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rgbClr val="FFFFFF"/>
                </a:solidFill>
                <a:latin typeface="Arial"/>
                <a:cs typeface="Arial"/>
              </a:rPr>
              <a:t>Condiciones iniciales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1" y="1869141"/>
            <a:ext cx="3877932" cy="4257022"/>
          </a:xfrm>
        </p:spPr>
        <p:txBody>
          <a:bodyPr>
            <a:noAutofit/>
          </a:bodyPr>
          <a:lstStyle/>
          <a:p>
            <a:r>
              <a:rPr lang="es-ES_tradnl" sz="2400" dirty="0" smtClean="0">
                <a:solidFill>
                  <a:srgbClr val="7F7F7F"/>
                </a:solidFill>
                <a:latin typeface="Arial"/>
                <a:cs typeface="Arial"/>
              </a:rPr>
              <a:t>Simplemente apoyada con carga puntual.</a:t>
            </a:r>
          </a:p>
          <a:p>
            <a:r>
              <a:rPr lang="es-ES_tradnl" sz="2400" dirty="0">
                <a:solidFill>
                  <a:srgbClr val="7F7F7F"/>
                </a:solidFill>
                <a:latin typeface="Arial"/>
                <a:cs typeface="Arial"/>
              </a:rPr>
              <a:t>Distancia entre apoyos: </a:t>
            </a:r>
          </a:p>
          <a:p>
            <a:pPr lvl="1"/>
            <a:r>
              <a:rPr lang="es-ES_tradnl" sz="2400" dirty="0">
                <a:solidFill>
                  <a:srgbClr val="7F7F7F"/>
                </a:solidFill>
                <a:latin typeface="Arial"/>
                <a:cs typeface="Arial"/>
              </a:rPr>
              <a:t>Armada: 2,3m</a:t>
            </a:r>
          </a:p>
          <a:p>
            <a:pPr lvl="1"/>
            <a:r>
              <a:rPr lang="es-ES_tradnl" sz="2400" dirty="0">
                <a:solidFill>
                  <a:srgbClr val="7F7F7F"/>
                </a:solidFill>
                <a:latin typeface="Arial"/>
                <a:cs typeface="Arial"/>
              </a:rPr>
              <a:t>Laminada: </a:t>
            </a:r>
            <a:r>
              <a:rPr lang="es-ES_tradnl" sz="2400" dirty="0" smtClean="0">
                <a:solidFill>
                  <a:srgbClr val="7F7F7F"/>
                </a:solidFill>
                <a:latin typeface="Arial"/>
                <a:cs typeface="Arial"/>
              </a:rPr>
              <a:t>1,8m</a:t>
            </a:r>
          </a:p>
          <a:p>
            <a:r>
              <a:rPr lang="es-ES_tradnl" sz="2800" dirty="0" smtClean="0">
                <a:latin typeface="Arial"/>
                <a:cs typeface="Arial"/>
              </a:rPr>
              <a:t>Pórtico: 8,5 Ton</a:t>
            </a:r>
          </a:p>
          <a:p>
            <a:endParaRPr lang="es-ES_tradnl" sz="2400" dirty="0" smtClean="0">
              <a:latin typeface="Arial"/>
              <a:cs typeface="Arial"/>
            </a:endParaRPr>
          </a:p>
          <a:p>
            <a:endParaRPr lang="es-ES_tradnl" sz="2400" dirty="0">
              <a:latin typeface="Arial"/>
              <a:cs typeface="Arial"/>
            </a:endParaRPr>
          </a:p>
          <a:p>
            <a:endParaRPr lang="es-ES_tradnl" sz="2400" dirty="0" smtClean="0">
              <a:latin typeface="Arial"/>
              <a:cs typeface="Arial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475" y="1317842"/>
            <a:ext cx="3894138" cy="5121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24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latin typeface="Arial"/>
                <a:cs typeface="Arial"/>
              </a:rPr>
              <a:t>Modelo Inicial</a:t>
            </a:r>
            <a:endParaRPr lang="es-ES" sz="3600" dirty="0">
              <a:latin typeface="Arial"/>
              <a:cs typeface="Arial"/>
            </a:endParaRPr>
          </a:p>
        </p:txBody>
      </p:sp>
      <p:pic>
        <p:nvPicPr>
          <p:cNvPr id="4" name="Imagen 3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475" y="1276905"/>
            <a:ext cx="7369411" cy="510662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" name="Conector recto de flecha 4"/>
          <p:cNvCxnSpPr/>
          <p:nvPr/>
        </p:nvCxnSpPr>
        <p:spPr>
          <a:xfrm flipV="1">
            <a:off x="4056465" y="3168550"/>
            <a:ext cx="1035693" cy="591792"/>
          </a:xfrm>
          <a:prstGeom prst="straightConnector1">
            <a:avLst/>
          </a:prstGeom>
          <a:ln>
            <a:solidFill>
              <a:srgbClr val="FF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CuadroTexto 6"/>
          <p:cNvSpPr txBox="1"/>
          <p:nvPr/>
        </p:nvSpPr>
        <p:spPr>
          <a:xfrm>
            <a:off x="3661914" y="2946897"/>
            <a:ext cx="1035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FF0000"/>
                </a:solidFill>
              </a:rPr>
              <a:t>300 mm</a:t>
            </a:r>
            <a:endParaRPr lang="es-ES_tradnl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862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rgbClr val="7F7F7F"/>
                </a:solidFill>
                <a:latin typeface="Arial"/>
                <a:cs typeface="Arial"/>
              </a:rPr>
              <a:t>Resultados</a:t>
            </a:r>
            <a:endParaRPr lang="es-ES" sz="3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600" dirty="0">
                <a:solidFill>
                  <a:srgbClr val="7F7F7F"/>
                </a:solidFill>
                <a:latin typeface="Arial"/>
                <a:cs typeface="Arial"/>
              </a:rPr>
              <a:t>Disminución del esfuerzo</a:t>
            </a:r>
          </a:p>
          <a:p>
            <a:pPr lvl="1"/>
            <a:r>
              <a:rPr lang="es-ES" sz="2400" dirty="0">
                <a:solidFill>
                  <a:srgbClr val="7F7F7F"/>
                </a:solidFill>
                <a:latin typeface="Arial"/>
                <a:cs typeface="Arial"/>
              </a:rPr>
              <a:t>Inicial: 285 MPa</a:t>
            </a:r>
          </a:p>
          <a:p>
            <a:pPr lvl="1"/>
            <a:r>
              <a:rPr lang="es-ES" sz="2400" dirty="0">
                <a:solidFill>
                  <a:srgbClr val="7F7F7F"/>
                </a:solidFill>
                <a:latin typeface="Arial"/>
                <a:cs typeface="Arial"/>
              </a:rPr>
              <a:t>Final: 269,77 MPa</a:t>
            </a:r>
          </a:p>
          <a:p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Influencia atiesadores</a:t>
            </a:r>
          </a:p>
          <a:p>
            <a:pPr lvl="1"/>
            <a:r>
              <a:rPr lang="es-ES" sz="2800" dirty="0" smtClean="0">
                <a:solidFill>
                  <a:srgbClr val="FFFFFF"/>
                </a:solidFill>
                <a:latin typeface="Arial"/>
                <a:cs typeface="Arial"/>
              </a:rPr>
              <a:t>300 mm</a:t>
            </a:r>
          </a:p>
          <a:p>
            <a:pPr marL="349250" lvl="1" indent="0">
              <a:buNone/>
            </a:pPr>
            <a:endParaRPr lang="es-ES" sz="2400" dirty="0" smtClean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  <a:p>
            <a:endParaRPr lang="es-ES" sz="2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endParaRPr lang="es-ES" sz="2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s-ES" sz="26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6243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rgbClr val="7F7F7F"/>
                </a:solidFill>
                <a:latin typeface="Arial"/>
                <a:cs typeface="Arial"/>
              </a:rPr>
              <a:t>Resultados</a:t>
            </a:r>
            <a:endParaRPr lang="es-ES" sz="3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600" dirty="0">
                <a:solidFill>
                  <a:srgbClr val="7F7F7F"/>
                </a:solidFill>
                <a:latin typeface="Arial"/>
                <a:cs typeface="Arial"/>
              </a:rPr>
              <a:t>Disminución del esfuerzo</a:t>
            </a:r>
          </a:p>
          <a:p>
            <a:pPr lvl="1"/>
            <a:r>
              <a:rPr lang="es-ES" sz="2400" dirty="0">
                <a:solidFill>
                  <a:srgbClr val="7F7F7F"/>
                </a:solidFill>
                <a:latin typeface="Arial"/>
                <a:cs typeface="Arial"/>
              </a:rPr>
              <a:t>Inicial: 285 MPa</a:t>
            </a:r>
          </a:p>
          <a:p>
            <a:pPr lvl="1"/>
            <a:r>
              <a:rPr lang="es-ES" sz="2400" dirty="0">
                <a:solidFill>
                  <a:srgbClr val="7F7F7F"/>
                </a:solidFill>
                <a:latin typeface="Arial"/>
                <a:cs typeface="Arial"/>
              </a:rPr>
              <a:t>Final: 269,77 MPa</a:t>
            </a:r>
          </a:p>
          <a:p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Influencia atiesadores</a:t>
            </a:r>
          </a:p>
          <a:p>
            <a:pPr lvl="1"/>
            <a:r>
              <a:rPr lang="es-ES" sz="24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300 mm</a:t>
            </a:r>
          </a:p>
          <a:p>
            <a:pPr lvl="1"/>
            <a:r>
              <a:rPr lang="es-ES" sz="2800" dirty="0" smtClean="0">
                <a:solidFill>
                  <a:srgbClr val="FFFFFF"/>
                </a:solidFill>
                <a:latin typeface="Arial"/>
                <a:cs typeface="Arial"/>
              </a:rPr>
              <a:t>15% longitud total viga</a:t>
            </a:r>
          </a:p>
          <a:p>
            <a:pPr lvl="1"/>
            <a:endParaRPr lang="es-ES" sz="2400" dirty="0" smtClean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  <a:p>
            <a:endParaRPr lang="es-ES" sz="2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endParaRPr lang="es-ES" sz="2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s-ES" sz="26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6778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rgbClr val="7F7F7F"/>
                </a:solidFill>
                <a:latin typeface="Arial"/>
                <a:cs typeface="Arial"/>
              </a:rPr>
              <a:t>Resultados</a:t>
            </a:r>
            <a:endParaRPr lang="es-ES" sz="3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755" y="1390617"/>
            <a:ext cx="6895867" cy="4834038"/>
          </a:xfrm>
          <a:prstGeom prst="rect">
            <a:avLst/>
          </a:prstGeom>
        </p:spPr>
      </p:pic>
      <p:cxnSp>
        <p:nvCxnSpPr>
          <p:cNvPr id="9" name="Conector recto 8"/>
          <p:cNvCxnSpPr/>
          <p:nvPr/>
        </p:nvCxnSpPr>
        <p:spPr>
          <a:xfrm>
            <a:off x="4093454" y="5474071"/>
            <a:ext cx="0" cy="3575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>
            <a:off x="4973306" y="5474071"/>
            <a:ext cx="0" cy="3575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ángulo 11"/>
          <p:cNvSpPr/>
          <p:nvPr/>
        </p:nvSpPr>
        <p:spPr>
          <a:xfrm>
            <a:off x="4093454" y="5474071"/>
            <a:ext cx="879852" cy="357541"/>
          </a:xfrm>
          <a:prstGeom prst="rect">
            <a:avLst/>
          </a:prstGeom>
          <a:solidFill>
            <a:srgbClr val="FF0000">
              <a:alpha val="3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24904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rgbClr val="7F7F7F"/>
                </a:solidFill>
                <a:latin typeface="Arial"/>
                <a:cs typeface="Arial"/>
              </a:rPr>
              <a:t>Resultados</a:t>
            </a:r>
            <a:endParaRPr lang="es-ES" sz="3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755" y="1390617"/>
            <a:ext cx="6895867" cy="4834038"/>
          </a:xfrm>
          <a:prstGeom prst="rect">
            <a:avLst/>
          </a:prstGeom>
        </p:spPr>
      </p:pic>
      <p:cxnSp>
        <p:nvCxnSpPr>
          <p:cNvPr id="9" name="Conector recto 8"/>
          <p:cNvCxnSpPr/>
          <p:nvPr/>
        </p:nvCxnSpPr>
        <p:spPr>
          <a:xfrm>
            <a:off x="4093454" y="5474071"/>
            <a:ext cx="0" cy="3575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/>
          <p:cNvCxnSpPr/>
          <p:nvPr/>
        </p:nvCxnSpPr>
        <p:spPr>
          <a:xfrm>
            <a:off x="4973306" y="5474071"/>
            <a:ext cx="0" cy="3575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ángulo 11"/>
          <p:cNvSpPr/>
          <p:nvPr/>
        </p:nvSpPr>
        <p:spPr>
          <a:xfrm>
            <a:off x="4093454" y="5474071"/>
            <a:ext cx="879852" cy="357541"/>
          </a:xfrm>
          <a:prstGeom prst="rect">
            <a:avLst/>
          </a:prstGeom>
          <a:solidFill>
            <a:schemeClr val="accent3">
              <a:lumMod val="20000"/>
              <a:lumOff val="80000"/>
              <a:alpha val="53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5" name="Triángulo rectángulo 14"/>
          <p:cNvSpPr/>
          <p:nvPr/>
        </p:nvSpPr>
        <p:spPr>
          <a:xfrm flipH="1" flipV="1">
            <a:off x="2293320" y="5474070"/>
            <a:ext cx="1800133" cy="357539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20000"/>
                  <a:satMod val="130000"/>
                  <a:alpha val="54000"/>
                </a:schemeClr>
              </a:gs>
              <a:gs pos="50000">
                <a:schemeClr val="accent1">
                  <a:shade val="90000"/>
                  <a:satMod val="130000"/>
                  <a:alpha val="54000"/>
                </a:schemeClr>
              </a:gs>
              <a:gs pos="100000">
                <a:schemeClr val="accent1">
                  <a:shade val="100000"/>
                  <a:satMod val="200000"/>
                  <a:lumMod val="120000"/>
                  <a:alpha val="54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6" name="Triángulo rectángulo 15"/>
          <p:cNvSpPr/>
          <p:nvPr/>
        </p:nvSpPr>
        <p:spPr>
          <a:xfrm flipV="1">
            <a:off x="4973306" y="5474071"/>
            <a:ext cx="1800133" cy="357541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20000"/>
                  <a:satMod val="130000"/>
                  <a:alpha val="54000"/>
                </a:schemeClr>
              </a:gs>
              <a:gs pos="50000">
                <a:schemeClr val="accent1">
                  <a:shade val="90000"/>
                  <a:satMod val="130000"/>
                  <a:alpha val="54000"/>
                </a:schemeClr>
              </a:gs>
              <a:gs pos="100000">
                <a:schemeClr val="accent1">
                  <a:shade val="100000"/>
                  <a:satMod val="200000"/>
                  <a:lumMod val="120000"/>
                  <a:alpha val="54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10" name="Rectángulo 9"/>
          <p:cNvSpPr/>
          <p:nvPr/>
        </p:nvSpPr>
        <p:spPr>
          <a:xfrm>
            <a:off x="4093453" y="5474071"/>
            <a:ext cx="879852" cy="357541"/>
          </a:xfrm>
          <a:prstGeom prst="rect">
            <a:avLst/>
          </a:prstGeom>
          <a:solidFill>
            <a:srgbClr val="FF0000">
              <a:alpha val="37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2142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rgbClr val="7F7F7F"/>
                </a:solidFill>
                <a:latin typeface="Arial"/>
                <a:cs typeface="Arial"/>
              </a:rPr>
              <a:t>Resultados</a:t>
            </a:r>
            <a:endParaRPr lang="es-ES" sz="3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600" dirty="0">
                <a:solidFill>
                  <a:srgbClr val="7F7F7F"/>
                </a:solidFill>
                <a:latin typeface="Arial"/>
                <a:cs typeface="Arial"/>
              </a:rPr>
              <a:t>Disminución del esfuerzo</a:t>
            </a:r>
          </a:p>
          <a:p>
            <a:pPr lvl="1"/>
            <a:r>
              <a:rPr lang="es-ES" sz="2400" dirty="0">
                <a:solidFill>
                  <a:srgbClr val="7F7F7F"/>
                </a:solidFill>
                <a:latin typeface="Arial"/>
                <a:cs typeface="Arial"/>
              </a:rPr>
              <a:t>Inicial: </a:t>
            </a:r>
            <a:r>
              <a:rPr lang="es-ES" sz="2400" dirty="0" smtClean="0">
                <a:solidFill>
                  <a:srgbClr val="7F7F7F"/>
                </a:solidFill>
                <a:latin typeface="Arial"/>
                <a:cs typeface="Arial"/>
              </a:rPr>
              <a:t>284,71 </a:t>
            </a:r>
            <a:r>
              <a:rPr lang="es-ES" sz="2400" dirty="0">
                <a:solidFill>
                  <a:srgbClr val="7F7F7F"/>
                </a:solidFill>
                <a:latin typeface="Arial"/>
                <a:cs typeface="Arial"/>
              </a:rPr>
              <a:t>MPa</a:t>
            </a:r>
          </a:p>
          <a:p>
            <a:pPr lvl="1"/>
            <a:r>
              <a:rPr lang="es-ES" sz="2400" dirty="0">
                <a:solidFill>
                  <a:srgbClr val="7F7F7F"/>
                </a:solidFill>
                <a:latin typeface="Arial"/>
                <a:cs typeface="Arial"/>
              </a:rPr>
              <a:t>Final: 269,77 MPa</a:t>
            </a:r>
          </a:p>
          <a:p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Influencia atiesadores</a:t>
            </a:r>
          </a:p>
          <a:p>
            <a:pPr lvl="1"/>
            <a:r>
              <a:rPr lang="es-ES" sz="2400" dirty="0" smtClean="0">
                <a:solidFill>
                  <a:srgbClr val="7F7F7F"/>
                </a:solidFill>
                <a:latin typeface="Arial"/>
                <a:cs typeface="Arial"/>
              </a:rPr>
              <a:t>300 mm</a:t>
            </a:r>
          </a:p>
          <a:p>
            <a:pPr lvl="1"/>
            <a:r>
              <a:rPr lang="es-ES" sz="2400" dirty="0" smtClean="0">
                <a:solidFill>
                  <a:srgbClr val="7F7F7F"/>
                </a:solidFill>
                <a:latin typeface="Arial"/>
                <a:cs typeface="Arial"/>
              </a:rPr>
              <a:t>15% longitud total viga</a:t>
            </a:r>
          </a:p>
          <a:p>
            <a:r>
              <a:rPr lang="es-ES" sz="3000" dirty="0" smtClean="0">
                <a:solidFill>
                  <a:srgbClr val="FFFFFF"/>
                </a:solidFill>
                <a:latin typeface="Arial"/>
                <a:cs typeface="Arial"/>
              </a:rPr>
              <a:t>Atiesadores influyen en la zona donde existe el momento máximo en la viga.</a:t>
            </a:r>
          </a:p>
          <a:p>
            <a:pPr lvl="1"/>
            <a:endParaRPr lang="es-ES" sz="2400" dirty="0" smtClean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  <a:p>
            <a:endParaRPr lang="es-ES" sz="2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endParaRPr lang="es-ES" sz="2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s-ES" sz="26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544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rgbClr val="7F7F7F"/>
                </a:solidFill>
                <a:latin typeface="Arial"/>
                <a:cs typeface="Arial"/>
              </a:rPr>
              <a:t>Resultados</a:t>
            </a:r>
            <a:endParaRPr lang="es-ES" sz="3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3000" dirty="0" smtClean="0">
                <a:solidFill>
                  <a:srgbClr val="FFFFFF"/>
                </a:solidFill>
                <a:latin typeface="Arial"/>
                <a:cs typeface="Arial"/>
              </a:rPr>
              <a:t>Mejor configuración</a:t>
            </a:r>
          </a:p>
          <a:p>
            <a:pPr marL="349250" lvl="1" indent="0">
              <a:buNone/>
            </a:pPr>
            <a:endParaRPr lang="es-ES" sz="28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endParaRPr lang="es-ES" sz="28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endParaRPr lang="es-ES" sz="28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endParaRPr lang="es-ES" sz="2400" dirty="0" smtClean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  <a:p>
            <a:endParaRPr lang="es-ES" sz="2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endParaRPr lang="es-ES" sz="2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s-ES" sz="26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5847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rgbClr val="7F7F7F"/>
                </a:solidFill>
                <a:latin typeface="Arial"/>
                <a:cs typeface="Arial"/>
              </a:rPr>
              <a:t>Resultados</a:t>
            </a:r>
            <a:endParaRPr lang="es-ES" sz="3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Mejor configuración</a:t>
            </a:r>
          </a:p>
          <a:p>
            <a:pPr lvl="1"/>
            <a:r>
              <a:rPr lang="es-ES" sz="3000" dirty="0" smtClean="0">
                <a:solidFill>
                  <a:srgbClr val="FFFFFF"/>
                </a:solidFill>
                <a:latin typeface="Arial"/>
                <a:cs typeface="Arial"/>
              </a:rPr>
              <a:t>Separación: 100mm</a:t>
            </a:r>
          </a:p>
          <a:p>
            <a:pPr lvl="1"/>
            <a:endParaRPr lang="es-ES" sz="28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endParaRPr lang="es-ES" sz="2400" dirty="0" smtClean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  <a:p>
            <a:endParaRPr lang="es-ES" sz="2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endParaRPr lang="es-ES" sz="2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s-ES" sz="26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470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rgbClr val="7F7F7F"/>
                </a:solidFill>
                <a:latin typeface="Arial"/>
                <a:cs typeface="Arial"/>
              </a:rPr>
              <a:t>Resultados</a:t>
            </a:r>
            <a:endParaRPr lang="es-ES" sz="3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Mejor configuración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Separación: 100 mm</a:t>
            </a:r>
          </a:p>
          <a:p>
            <a:pPr lvl="1"/>
            <a:r>
              <a:rPr lang="es-ES" sz="3000" dirty="0" smtClean="0">
                <a:solidFill>
                  <a:srgbClr val="FFFFFF"/>
                </a:solidFill>
                <a:latin typeface="Arial"/>
                <a:cs typeface="Arial"/>
              </a:rPr>
              <a:t>Espesor: 7 mm</a:t>
            </a:r>
          </a:p>
          <a:p>
            <a:pPr lvl="1"/>
            <a:endParaRPr lang="es-ES" sz="28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endParaRPr lang="es-ES" sz="28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endParaRPr lang="es-ES" sz="28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endParaRPr lang="es-ES" sz="2400" dirty="0" smtClean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  <a:p>
            <a:endParaRPr lang="es-ES" sz="2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endParaRPr lang="es-ES" sz="2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s-ES" sz="26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92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rgbClr val="7F7F7F"/>
                </a:solidFill>
                <a:latin typeface="Arial"/>
                <a:cs typeface="Arial"/>
              </a:rPr>
              <a:t>Resultados</a:t>
            </a:r>
            <a:endParaRPr lang="es-ES" sz="3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Mejor configuración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Separación: 100 mm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Espesor: 7 mm</a:t>
            </a:r>
          </a:p>
          <a:p>
            <a:pPr lvl="1"/>
            <a:r>
              <a:rPr lang="es-ES" sz="3000" dirty="0" smtClean="0">
                <a:solidFill>
                  <a:srgbClr val="FFFFFF"/>
                </a:solidFill>
                <a:latin typeface="Arial"/>
                <a:cs typeface="Arial"/>
              </a:rPr>
              <a:t>Altura: de patín a patín</a:t>
            </a:r>
          </a:p>
          <a:p>
            <a:pPr marL="349250" lvl="1" indent="0">
              <a:buNone/>
            </a:pPr>
            <a:endParaRPr lang="es-ES" sz="28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endParaRPr lang="es-ES" sz="28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endParaRPr lang="es-ES" sz="28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endParaRPr lang="es-ES" sz="2400" dirty="0" smtClean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  <a:p>
            <a:endParaRPr lang="es-ES" sz="2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endParaRPr lang="es-ES" sz="2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s-ES" sz="26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59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rgbClr val="FFFFFF"/>
                </a:solidFill>
                <a:latin typeface="Arial"/>
                <a:cs typeface="Arial"/>
              </a:rPr>
              <a:t>Condiciones iniciales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1" y="1869141"/>
            <a:ext cx="3877932" cy="4257022"/>
          </a:xfrm>
        </p:spPr>
        <p:txBody>
          <a:bodyPr>
            <a:noAutofit/>
          </a:bodyPr>
          <a:lstStyle/>
          <a:p>
            <a:r>
              <a:rPr lang="es-ES_tradnl" sz="2400" dirty="0" smtClean="0">
                <a:solidFill>
                  <a:srgbClr val="7F7F7F"/>
                </a:solidFill>
                <a:latin typeface="Arial"/>
                <a:cs typeface="Arial"/>
              </a:rPr>
              <a:t>Simplemente apoyada con carga puntual</a:t>
            </a:r>
          </a:p>
          <a:p>
            <a:r>
              <a:rPr lang="es-ES_tradnl" sz="2400" dirty="0">
                <a:solidFill>
                  <a:srgbClr val="7F7F7F"/>
                </a:solidFill>
                <a:latin typeface="Arial"/>
                <a:cs typeface="Arial"/>
              </a:rPr>
              <a:t>Distancia entre apoyos: </a:t>
            </a:r>
          </a:p>
          <a:p>
            <a:pPr lvl="1"/>
            <a:r>
              <a:rPr lang="es-ES_tradnl" sz="2400" dirty="0">
                <a:solidFill>
                  <a:srgbClr val="7F7F7F"/>
                </a:solidFill>
                <a:latin typeface="Arial"/>
                <a:cs typeface="Arial"/>
              </a:rPr>
              <a:t>Armada: 2,3m</a:t>
            </a:r>
          </a:p>
          <a:p>
            <a:pPr lvl="1"/>
            <a:r>
              <a:rPr lang="es-ES_tradnl" sz="2400" dirty="0">
                <a:solidFill>
                  <a:srgbClr val="7F7F7F"/>
                </a:solidFill>
                <a:latin typeface="Arial"/>
                <a:cs typeface="Arial"/>
              </a:rPr>
              <a:t>Laminada: 1,8m</a:t>
            </a:r>
          </a:p>
          <a:p>
            <a:r>
              <a:rPr lang="es-ES_tradnl" sz="2400" dirty="0" smtClean="0">
                <a:solidFill>
                  <a:srgbClr val="7F7F7F"/>
                </a:solidFill>
                <a:latin typeface="Arial"/>
                <a:cs typeface="Arial"/>
              </a:rPr>
              <a:t>Pórtico: 8,5 Ton</a:t>
            </a:r>
          </a:p>
          <a:p>
            <a:r>
              <a:rPr lang="es-ES_tradnl" sz="2800" dirty="0" smtClean="0">
                <a:latin typeface="Arial"/>
                <a:cs typeface="Arial"/>
              </a:rPr>
              <a:t>Material: A36</a:t>
            </a:r>
          </a:p>
          <a:p>
            <a:endParaRPr lang="es-ES_tradnl" sz="2400" dirty="0" smtClean="0">
              <a:latin typeface="Arial"/>
              <a:cs typeface="Arial"/>
            </a:endParaRPr>
          </a:p>
          <a:p>
            <a:endParaRPr lang="es-ES_tradnl" sz="2400" dirty="0">
              <a:latin typeface="Arial"/>
              <a:cs typeface="Arial"/>
            </a:endParaRPr>
          </a:p>
          <a:p>
            <a:endParaRPr lang="es-ES_tradnl" sz="2400" dirty="0" smtClean="0">
              <a:latin typeface="Arial"/>
              <a:cs typeface="Arial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555" y="2017888"/>
            <a:ext cx="3838222" cy="287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819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Resultados</a:t>
            </a:r>
            <a:endParaRPr lang="es-ES" sz="2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Mejor configuración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Separación: 100 mm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Espesor: 7 mm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Altura: de patín a patín</a:t>
            </a:r>
          </a:p>
          <a:p>
            <a:pPr lvl="1"/>
            <a:r>
              <a:rPr lang="es-ES" sz="3000" dirty="0" smtClean="0">
                <a:solidFill>
                  <a:srgbClr val="FFFFFF"/>
                </a:solidFill>
                <a:latin typeface="Arial"/>
                <a:cs typeface="Arial"/>
              </a:rPr>
              <a:t>Número de atiesadores: 4 atiesadores en el centro</a:t>
            </a:r>
          </a:p>
          <a:p>
            <a:pPr lvl="1"/>
            <a:endParaRPr lang="es-ES" sz="28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endParaRPr lang="es-ES" sz="28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endParaRPr lang="es-ES" sz="28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endParaRPr lang="es-ES" sz="2400" dirty="0" smtClean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  <a:p>
            <a:endParaRPr lang="es-ES" sz="2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endParaRPr lang="es-ES" sz="2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s-ES" sz="26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32617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Resultados</a:t>
            </a:r>
            <a:endParaRPr lang="es-ES" sz="2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Mejor configuración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Separación: 100 mm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Espesor: 7 mm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Altura: de patín a patín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Número de atiesadores: 4 atiesadores en el centro</a:t>
            </a:r>
          </a:p>
          <a:p>
            <a:r>
              <a:rPr lang="es-ES" sz="3000" dirty="0" smtClean="0">
                <a:latin typeface="Arial"/>
                <a:cs typeface="Arial"/>
              </a:rPr>
              <a:t>Esfuerzo: 269,77 </a:t>
            </a:r>
            <a:r>
              <a:rPr lang="es-ES" sz="3000" dirty="0" err="1" smtClean="0">
                <a:latin typeface="Arial"/>
                <a:cs typeface="Arial"/>
              </a:rPr>
              <a:t>Mpa</a:t>
            </a:r>
            <a:endParaRPr lang="es-ES" sz="3000" dirty="0" smtClean="0">
              <a:latin typeface="Arial"/>
              <a:cs typeface="Arial"/>
            </a:endParaRPr>
          </a:p>
          <a:p>
            <a:pPr lvl="1"/>
            <a:endParaRPr lang="es-ES" sz="28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endParaRPr lang="es-ES" sz="28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endParaRPr lang="es-ES" sz="28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endParaRPr lang="es-ES" sz="2400" dirty="0" smtClean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  <a:p>
            <a:endParaRPr lang="es-ES" sz="2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endParaRPr lang="es-ES" sz="2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s-ES" sz="26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6074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Resultados</a:t>
            </a:r>
            <a:endParaRPr lang="es-ES" sz="2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Mejor configuración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Separación: 100 mm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Espesor: 7 mm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Altura: de patín a patín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Número de atiesadores: 4 atiesadores en el centro</a:t>
            </a:r>
          </a:p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Esfuerzo: 269,77 </a:t>
            </a:r>
            <a:r>
              <a:rPr lang="es-ES" sz="2600" dirty="0" err="1" smtClean="0">
                <a:solidFill>
                  <a:srgbClr val="7F7F7F"/>
                </a:solidFill>
                <a:latin typeface="Arial"/>
                <a:cs typeface="Arial"/>
              </a:rPr>
              <a:t>Mpa</a:t>
            </a:r>
            <a:endParaRPr lang="es-ES" sz="26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r>
              <a:rPr lang="es-ES" sz="3000" dirty="0" smtClean="0">
                <a:solidFill>
                  <a:srgbClr val="FFFFFF"/>
                </a:solidFill>
                <a:latin typeface="Arial"/>
                <a:cs typeface="Arial"/>
              </a:rPr>
              <a:t>Deflexión: 4,2831 mm</a:t>
            </a:r>
          </a:p>
          <a:p>
            <a:pPr lvl="1"/>
            <a:endParaRPr lang="es-ES" sz="28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endParaRPr lang="es-ES" sz="28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endParaRPr lang="es-ES" sz="28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endParaRPr lang="es-ES" sz="2400" dirty="0" smtClean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  <a:p>
            <a:endParaRPr lang="es-ES" sz="2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endParaRPr lang="es-ES" sz="2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endParaRPr lang="es-ES" sz="26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326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Validación viga atiesadores</a:t>
            </a:r>
            <a:endParaRPr lang="es-ES" sz="2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3000" dirty="0" smtClean="0">
                <a:solidFill>
                  <a:srgbClr val="FFFFFF"/>
                </a:solidFill>
                <a:latin typeface="Arial"/>
                <a:cs typeface="Arial"/>
              </a:rPr>
              <a:t>Simulación viga con atiesadores a distintas cargas</a:t>
            </a:r>
          </a:p>
          <a:p>
            <a:pPr marL="0" indent="0">
              <a:buNone/>
            </a:pPr>
            <a:endParaRPr lang="es-ES" sz="26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0537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Validación viga atiesadores</a:t>
            </a:r>
            <a:endParaRPr lang="es-ES" sz="2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Simulación </a:t>
            </a:r>
            <a:r>
              <a:rPr lang="es-ES" sz="2600" dirty="0">
                <a:solidFill>
                  <a:srgbClr val="7F7F7F"/>
                </a:solidFill>
                <a:latin typeface="Arial"/>
                <a:cs typeface="Arial"/>
              </a:rPr>
              <a:t>v</a:t>
            </a:r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iga con atiesadores a distintas cargas</a:t>
            </a:r>
          </a:p>
          <a:p>
            <a:r>
              <a:rPr lang="es-ES" sz="3000" dirty="0" smtClean="0">
                <a:solidFill>
                  <a:srgbClr val="FFFFFF"/>
                </a:solidFill>
                <a:latin typeface="Arial"/>
                <a:cs typeface="Arial"/>
              </a:rPr>
              <a:t>Ensayo de viga con atiesadores</a:t>
            </a:r>
          </a:p>
          <a:p>
            <a:pPr marL="0" indent="0">
              <a:buNone/>
            </a:pPr>
            <a:endParaRPr lang="es-ES" sz="26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2148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Validación viga atiesadores</a:t>
            </a:r>
            <a:endParaRPr lang="es-ES" sz="2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Simulación </a:t>
            </a:r>
            <a:r>
              <a:rPr lang="es-ES" sz="2600" dirty="0">
                <a:solidFill>
                  <a:srgbClr val="7F7F7F"/>
                </a:solidFill>
                <a:latin typeface="Arial"/>
                <a:cs typeface="Arial"/>
              </a:rPr>
              <a:t>v</a:t>
            </a:r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iga con atiesadores a distintas cargas</a:t>
            </a:r>
          </a:p>
          <a:p>
            <a:r>
              <a:rPr lang="es-ES" sz="3000" dirty="0" smtClean="0">
                <a:solidFill>
                  <a:srgbClr val="FFFFFF"/>
                </a:solidFill>
                <a:latin typeface="Arial"/>
                <a:cs typeface="Arial"/>
              </a:rPr>
              <a:t>Ensayo de viga con atiesadores</a:t>
            </a:r>
          </a:p>
          <a:p>
            <a:pPr lvl="1"/>
            <a:r>
              <a:rPr lang="es-ES" sz="3000" dirty="0" smtClean="0">
                <a:solidFill>
                  <a:srgbClr val="FFFFFF"/>
                </a:solidFill>
                <a:latin typeface="Arial"/>
                <a:cs typeface="Arial"/>
              </a:rPr>
              <a:t>Espesor: 7 mm</a:t>
            </a:r>
          </a:p>
          <a:p>
            <a:pPr marL="0" indent="0">
              <a:buNone/>
            </a:pPr>
            <a:endParaRPr lang="es-ES" sz="26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7791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Validación viga atiesadores</a:t>
            </a:r>
            <a:endParaRPr lang="es-ES" sz="2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Simulación </a:t>
            </a:r>
            <a:r>
              <a:rPr lang="es-ES" sz="2600" dirty="0">
                <a:solidFill>
                  <a:srgbClr val="7F7F7F"/>
                </a:solidFill>
                <a:latin typeface="Arial"/>
                <a:cs typeface="Arial"/>
              </a:rPr>
              <a:t>v</a:t>
            </a:r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iga con atiesadores a distintas cargas</a:t>
            </a:r>
          </a:p>
          <a:p>
            <a:r>
              <a:rPr lang="es-ES" sz="3000" dirty="0" smtClean="0">
                <a:solidFill>
                  <a:srgbClr val="FFFFFF"/>
                </a:solidFill>
                <a:latin typeface="Arial"/>
                <a:cs typeface="Arial"/>
              </a:rPr>
              <a:t>Ensayo de viga con atiesadores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Espesor: 7 mm</a:t>
            </a:r>
          </a:p>
          <a:p>
            <a:pPr lvl="1"/>
            <a:r>
              <a:rPr lang="es-ES" sz="3000" dirty="0" smtClean="0">
                <a:solidFill>
                  <a:srgbClr val="FFFFFF"/>
                </a:solidFill>
                <a:latin typeface="Arial"/>
                <a:cs typeface="Arial"/>
              </a:rPr>
              <a:t>No existe en el mercado</a:t>
            </a:r>
          </a:p>
          <a:p>
            <a:endParaRPr lang="es-ES" sz="26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470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Validación viga atiesadores</a:t>
            </a:r>
            <a:endParaRPr lang="es-ES" sz="2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Simulación </a:t>
            </a:r>
            <a:r>
              <a:rPr lang="es-ES" sz="2600" dirty="0">
                <a:solidFill>
                  <a:srgbClr val="7F7F7F"/>
                </a:solidFill>
                <a:latin typeface="Arial"/>
                <a:cs typeface="Arial"/>
              </a:rPr>
              <a:t>v</a:t>
            </a:r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iga con atiesadores a distintas cargas</a:t>
            </a:r>
          </a:p>
          <a:p>
            <a:r>
              <a:rPr lang="es-ES" sz="3000" dirty="0" smtClean="0">
                <a:solidFill>
                  <a:srgbClr val="FFFFFF"/>
                </a:solidFill>
                <a:latin typeface="Arial"/>
                <a:cs typeface="Arial"/>
              </a:rPr>
              <a:t>Ensayo de viga con atiesadores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Espesor: 7 mm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No existe en el mercado</a:t>
            </a:r>
          </a:p>
          <a:p>
            <a:pPr lvl="1"/>
            <a:r>
              <a:rPr lang="es-ES" sz="3000" dirty="0" smtClean="0">
                <a:solidFill>
                  <a:srgbClr val="FFFFFF"/>
                </a:solidFill>
                <a:latin typeface="Arial"/>
                <a:cs typeface="Arial"/>
              </a:rPr>
              <a:t>Espesor: 6 mm</a:t>
            </a:r>
          </a:p>
          <a:p>
            <a:endParaRPr lang="es-ES" sz="26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7659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Validación viga atiesadores</a:t>
            </a:r>
            <a:endParaRPr lang="es-ES" sz="2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13" y="1464591"/>
            <a:ext cx="76708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71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Validación viga atiesadores</a:t>
            </a:r>
            <a:endParaRPr lang="es-ES" sz="2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13" y="1464591"/>
            <a:ext cx="7670800" cy="4953000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2946792" y="4833502"/>
            <a:ext cx="443869" cy="307686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68585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rgbClr val="FFFFFF"/>
                </a:solidFill>
                <a:latin typeface="Arial"/>
                <a:cs typeface="Arial"/>
              </a:rPr>
              <a:t>Condiciones iniciales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1" y="1869141"/>
            <a:ext cx="3877932" cy="4257022"/>
          </a:xfrm>
        </p:spPr>
        <p:txBody>
          <a:bodyPr>
            <a:noAutofit/>
          </a:bodyPr>
          <a:lstStyle/>
          <a:p>
            <a:r>
              <a:rPr lang="es-ES_tradnl" sz="2400" dirty="0" smtClean="0">
                <a:solidFill>
                  <a:srgbClr val="7F7F7F"/>
                </a:solidFill>
                <a:latin typeface="Arial"/>
                <a:cs typeface="Arial"/>
              </a:rPr>
              <a:t>Simplemente apoyada con carga puntual</a:t>
            </a:r>
          </a:p>
          <a:p>
            <a:r>
              <a:rPr lang="es-ES_tradnl" sz="2400" dirty="0">
                <a:solidFill>
                  <a:srgbClr val="7F7F7F"/>
                </a:solidFill>
                <a:latin typeface="Arial"/>
                <a:cs typeface="Arial"/>
              </a:rPr>
              <a:t>Distancia entre apoyos: </a:t>
            </a:r>
          </a:p>
          <a:p>
            <a:pPr lvl="1"/>
            <a:r>
              <a:rPr lang="es-ES_tradnl" sz="2400" dirty="0">
                <a:solidFill>
                  <a:srgbClr val="7F7F7F"/>
                </a:solidFill>
                <a:latin typeface="Arial"/>
                <a:cs typeface="Arial"/>
              </a:rPr>
              <a:t>Armada: 2,3m</a:t>
            </a:r>
          </a:p>
          <a:p>
            <a:pPr lvl="1"/>
            <a:r>
              <a:rPr lang="es-ES_tradnl" sz="2400" dirty="0">
                <a:solidFill>
                  <a:srgbClr val="7F7F7F"/>
                </a:solidFill>
                <a:latin typeface="Arial"/>
                <a:cs typeface="Arial"/>
              </a:rPr>
              <a:t>Laminada: 1,8m</a:t>
            </a:r>
          </a:p>
          <a:p>
            <a:r>
              <a:rPr lang="es-ES_tradnl" sz="2400" dirty="0" smtClean="0">
                <a:solidFill>
                  <a:srgbClr val="7F7F7F"/>
                </a:solidFill>
                <a:latin typeface="Arial"/>
                <a:cs typeface="Arial"/>
              </a:rPr>
              <a:t>Pórtico: 8,5 Ton</a:t>
            </a:r>
          </a:p>
          <a:p>
            <a:r>
              <a:rPr lang="es-ES_tradnl" sz="2400" dirty="0" smtClean="0">
                <a:solidFill>
                  <a:srgbClr val="7F7F7F"/>
                </a:solidFill>
                <a:latin typeface="Arial"/>
                <a:cs typeface="Arial"/>
              </a:rPr>
              <a:t>Material: A36</a:t>
            </a:r>
          </a:p>
          <a:p>
            <a:pPr lvl="1"/>
            <a:r>
              <a:rPr lang="es-ES_tradnl" dirty="0" smtClean="0">
                <a:latin typeface="Arial"/>
                <a:cs typeface="Arial"/>
              </a:rPr>
              <a:t>Armada: 248 M</a:t>
            </a:r>
            <a:r>
              <a:rPr lang="es-ES" dirty="0" smtClean="0">
                <a:latin typeface="Arial"/>
                <a:cs typeface="Arial"/>
              </a:rPr>
              <a:t>p</a:t>
            </a:r>
            <a:r>
              <a:rPr lang="es-ES_tradnl" dirty="0" smtClean="0">
                <a:latin typeface="Arial"/>
                <a:cs typeface="Arial"/>
              </a:rPr>
              <a:t>a</a:t>
            </a:r>
          </a:p>
          <a:p>
            <a:endParaRPr lang="es-ES_tradnl" sz="2400" dirty="0" smtClean="0">
              <a:latin typeface="Arial"/>
              <a:cs typeface="Arial"/>
            </a:endParaRPr>
          </a:p>
          <a:p>
            <a:endParaRPr lang="es-ES_tradnl" sz="2400" dirty="0">
              <a:latin typeface="Arial"/>
              <a:cs typeface="Arial"/>
            </a:endParaRPr>
          </a:p>
          <a:p>
            <a:endParaRPr lang="es-ES_tradnl" sz="2400" dirty="0" smtClean="0">
              <a:latin typeface="Arial"/>
              <a:cs typeface="Arial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555" y="2017888"/>
            <a:ext cx="3838222" cy="287866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686800" y="6478292"/>
            <a:ext cx="457200" cy="379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066612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Validación viga atiesadores</a:t>
            </a:r>
            <a:endParaRPr lang="es-ES" sz="2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813" y="1464591"/>
            <a:ext cx="7670800" cy="4953000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2946792" y="4833502"/>
            <a:ext cx="443869" cy="307686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CuadroTexto 7"/>
          <p:cNvSpPr txBox="1"/>
          <p:nvPr/>
        </p:nvSpPr>
        <p:spPr>
          <a:xfrm>
            <a:off x="2559183" y="4365269"/>
            <a:ext cx="1558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dirty="0" smtClean="0">
                <a:solidFill>
                  <a:srgbClr val="FF0000"/>
                </a:solidFill>
                <a:latin typeface="Arial"/>
                <a:cs typeface="Arial"/>
              </a:rPr>
              <a:t>270,64 MPa</a:t>
            </a:r>
            <a:endParaRPr lang="es-ES_tradnl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985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Validación viga atiesadores</a:t>
            </a:r>
            <a:endParaRPr lang="es-ES" sz="2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3000" dirty="0" smtClean="0">
                <a:solidFill>
                  <a:srgbClr val="FFFFFF"/>
                </a:solidFill>
                <a:latin typeface="Arial"/>
                <a:cs typeface="Arial"/>
              </a:rPr>
              <a:t>Ensayo</a:t>
            </a:r>
          </a:p>
          <a:p>
            <a:pPr lvl="1"/>
            <a:r>
              <a:rPr lang="es-ES" sz="3000" dirty="0" smtClean="0">
                <a:solidFill>
                  <a:srgbClr val="FFFFFF"/>
                </a:solidFill>
                <a:latin typeface="Arial"/>
                <a:cs typeface="Arial"/>
              </a:rPr>
              <a:t>8000 kg</a:t>
            </a:r>
            <a:endParaRPr lang="es-ES" sz="30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53184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Validación viga atiesadores</a:t>
            </a:r>
            <a:endParaRPr lang="es-ES" sz="2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71" y="1405990"/>
            <a:ext cx="8126666" cy="488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1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Validación viga atiesadores</a:t>
            </a:r>
            <a:endParaRPr lang="es-ES" sz="2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3000" dirty="0" smtClean="0">
                <a:solidFill>
                  <a:srgbClr val="FFFFFF"/>
                </a:solidFill>
                <a:latin typeface="Arial"/>
                <a:cs typeface="Arial"/>
              </a:rPr>
              <a:t>Ensayo</a:t>
            </a:r>
          </a:p>
          <a:p>
            <a:pPr lvl="1"/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8000 kg</a:t>
            </a:r>
          </a:p>
          <a:p>
            <a:pPr lvl="1"/>
            <a:r>
              <a:rPr lang="es-ES" sz="3000" dirty="0" smtClean="0">
                <a:solidFill>
                  <a:srgbClr val="FFFFFF"/>
                </a:solidFill>
                <a:latin typeface="Arial"/>
                <a:cs typeface="Arial"/>
              </a:rPr>
              <a:t>Tendencia Lineal</a:t>
            </a:r>
          </a:p>
          <a:p>
            <a:pPr marL="914400" lvl="2" indent="0">
              <a:buNone/>
            </a:pPr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749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Validación viga atiesadores</a:t>
            </a:r>
            <a:endParaRPr lang="es-ES" sz="2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771" y="1405990"/>
            <a:ext cx="8126666" cy="4881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792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Validación viga atiesadores</a:t>
            </a:r>
            <a:endParaRPr lang="es-ES" sz="2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3000" dirty="0" smtClean="0">
                <a:solidFill>
                  <a:srgbClr val="FFFFFF"/>
                </a:solidFill>
                <a:latin typeface="Arial"/>
                <a:cs typeface="Arial"/>
              </a:rPr>
              <a:t>Ensayo</a:t>
            </a:r>
          </a:p>
          <a:p>
            <a:pPr lvl="1"/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8000 kg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Tendencia Lineal</a:t>
            </a:r>
          </a:p>
          <a:p>
            <a:pPr lvl="1"/>
            <a:r>
              <a:rPr lang="es-ES" sz="3000" dirty="0" smtClean="0">
                <a:latin typeface="Arial"/>
                <a:cs typeface="Arial"/>
              </a:rPr>
              <a:t>Error promedio: 2,7%</a:t>
            </a:r>
          </a:p>
          <a:p>
            <a:pPr marL="914400" lvl="2" indent="0">
              <a:buNone/>
            </a:pPr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3062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Validación viga atiesadores</a:t>
            </a:r>
            <a:endParaRPr lang="es-ES" sz="2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3000" dirty="0" smtClean="0">
                <a:solidFill>
                  <a:srgbClr val="FFFFFF"/>
                </a:solidFill>
                <a:latin typeface="Arial"/>
                <a:cs typeface="Arial"/>
              </a:rPr>
              <a:t>Ensayo</a:t>
            </a:r>
          </a:p>
          <a:p>
            <a:pPr lvl="1"/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8000 kg</a:t>
            </a:r>
          </a:p>
          <a:p>
            <a:pPr lvl="1"/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Tendencia Lineal</a:t>
            </a:r>
          </a:p>
          <a:p>
            <a:pPr lvl="1"/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Error promedio: 2,7%</a:t>
            </a:r>
          </a:p>
          <a:p>
            <a:pPr lvl="1"/>
            <a:r>
              <a:rPr lang="es-ES" sz="3000" dirty="0" smtClean="0">
                <a:solidFill>
                  <a:srgbClr val="FFFFFF"/>
                </a:solidFill>
                <a:latin typeface="Arial"/>
                <a:cs typeface="Arial"/>
              </a:rPr>
              <a:t>Error máximo: 3,2%</a:t>
            </a: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495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Validación viga atiesadores</a:t>
            </a:r>
            <a:endParaRPr lang="es-ES" sz="2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3000" dirty="0" smtClean="0">
                <a:solidFill>
                  <a:srgbClr val="FFFFFF"/>
                </a:solidFill>
                <a:latin typeface="Arial"/>
                <a:cs typeface="Arial"/>
              </a:rPr>
              <a:t>Ensayo</a:t>
            </a:r>
          </a:p>
          <a:p>
            <a:pPr lvl="1"/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8000 kg</a:t>
            </a:r>
          </a:p>
          <a:p>
            <a:pPr lvl="1"/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Tendencia Lineal</a:t>
            </a:r>
          </a:p>
          <a:p>
            <a:pPr lvl="1"/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Error promedio: 2,7%</a:t>
            </a:r>
          </a:p>
          <a:p>
            <a:pPr lvl="1"/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Error máximo: 3,2%</a:t>
            </a:r>
          </a:p>
          <a:p>
            <a:r>
              <a:rPr lang="es-ES" sz="3400" dirty="0" smtClean="0">
                <a:solidFill>
                  <a:srgbClr val="FFFFFF"/>
                </a:solidFill>
                <a:latin typeface="Arial"/>
                <a:cs typeface="Arial"/>
              </a:rPr>
              <a:t>Se valida el modelo frente a los resultados de el software de elementos finitos</a:t>
            </a:r>
            <a:endParaRPr lang="es-ES" sz="3400" dirty="0">
              <a:solidFill>
                <a:srgbClr val="FFFFFF"/>
              </a:solidFill>
              <a:latin typeface="Arial"/>
              <a:cs typeface="Arial"/>
            </a:endParaRPr>
          </a:p>
          <a:p>
            <a:pPr lvl="1"/>
            <a:endParaRPr lang="es-ES" sz="3000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782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Resultados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914400" lvl="2" indent="0">
              <a:buNone/>
            </a:pPr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85551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Resultados</a:t>
            </a:r>
            <a:endParaRPr lang="es-ES" sz="2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S" sz="30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20" y="1335357"/>
            <a:ext cx="8229600" cy="494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680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rgbClr val="FFFFFF"/>
                </a:solidFill>
                <a:latin typeface="Arial"/>
                <a:cs typeface="Arial"/>
              </a:rPr>
              <a:t>Condiciones iniciales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1" y="1869141"/>
            <a:ext cx="4083754" cy="4257022"/>
          </a:xfrm>
        </p:spPr>
        <p:txBody>
          <a:bodyPr>
            <a:noAutofit/>
          </a:bodyPr>
          <a:lstStyle/>
          <a:p>
            <a:r>
              <a:rPr lang="es-ES_tradnl" sz="2400" dirty="0" smtClean="0">
                <a:solidFill>
                  <a:srgbClr val="7F7F7F"/>
                </a:solidFill>
                <a:latin typeface="Arial"/>
                <a:cs typeface="Arial"/>
              </a:rPr>
              <a:t>Simplemente apoyada con carga puntual</a:t>
            </a:r>
          </a:p>
          <a:p>
            <a:r>
              <a:rPr lang="es-ES_tradnl" sz="2400" dirty="0">
                <a:solidFill>
                  <a:srgbClr val="7F7F7F"/>
                </a:solidFill>
                <a:latin typeface="Arial"/>
                <a:cs typeface="Arial"/>
              </a:rPr>
              <a:t>Distancia entre apoyos: </a:t>
            </a:r>
          </a:p>
          <a:p>
            <a:pPr lvl="1"/>
            <a:r>
              <a:rPr lang="es-ES_tradnl" sz="2400" dirty="0">
                <a:solidFill>
                  <a:srgbClr val="7F7F7F"/>
                </a:solidFill>
                <a:latin typeface="Arial"/>
                <a:cs typeface="Arial"/>
              </a:rPr>
              <a:t>Armada: 2,3m</a:t>
            </a:r>
          </a:p>
          <a:p>
            <a:pPr lvl="1"/>
            <a:r>
              <a:rPr lang="es-ES_tradnl" sz="2400" dirty="0">
                <a:solidFill>
                  <a:srgbClr val="7F7F7F"/>
                </a:solidFill>
                <a:latin typeface="Arial"/>
                <a:cs typeface="Arial"/>
              </a:rPr>
              <a:t>Laminada: 1,8m</a:t>
            </a:r>
          </a:p>
          <a:p>
            <a:r>
              <a:rPr lang="es-ES_tradnl" sz="2400" dirty="0" smtClean="0">
                <a:solidFill>
                  <a:srgbClr val="7F7F7F"/>
                </a:solidFill>
                <a:latin typeface="Arial"/>
                <a:cs typeface="Arial"/>
              </a:rPr>
              <a:t>Pórtico: 8,5 Ton</a:t>
            </a:r>
          </a:p>
          <a:p>
            <a:r>
              <a:rPr lang="es-ES_tradnl" sz="2400" dirty="0" smtClean="0">
                <a:solidFill>
                  <a:srgbClr val="7F7F7F"/>
                </a:solidFill>
                <a:latin typeface="Arial"/>
                <a:cs typeface="Arial"/>
              </a:rPr>
              <a:t>Material: A36</a:t>
            </a:r>
          </a:p>
          <a:p>
            <a:pPr lvl="1"/>
            <a:r>
              <a:rPr lang="es-ES_tradnl" sz="2400" dirty="0" smtClean="0">
                <a:solidFill>
                  <a:srgbClr val="7F7F7F"/>
                </a:solidFill>
                <a:latin typeface="Arial"/>
                <a:cs typeface="Arial"/>
              </a:rPr>
              <a:t>Armada: 248 M</a:t>
            </a:r>
            <a:r>
              <a:rPr lang="es-ES" sz="2400" dirty="0">
                <a:solidFill>
                  <a:srgbClr val="7F7F7F"/>
                </a:solidFill>
                <a:latin typeface="Arial"/>
                <a:cs typeface="Arial"/>
              </a:rPr>
              <a:t>P</a:t>
            </a:r>
            <a:r>
              <a:rPr lang="es-ES_tradnl" sz="2400" dirty="0" smtClean="0">
                <a:solidFill>
                  <a:srgbClr val="7F7F7F"/>
                </a:solidFill>
                <a:latin typeface="Arial"/>
                <a:cs typeface="Arial"/>
              </a:rPr>
              <a:t>a</a:t>
            </a:r>
          </a:p>
          <a:p>
            <a:pPr lvl="1"/>
            <a:r>
              <a:rPr lang="es-ES_tradnl" dirty="0" smtClean="0">
                <a:latin typeface="Arial"/>
                <a:cs typeface="Arial"/>
              </a:rPr>
              <a:t>Laminada: 285MPa</a:t>
            </a:r>
          </a:p>
          <a:p>
            <a:endParaRPr lang="es-ES_tradnl" sz="2400" dirty="0" smtClean="0">
              <a:latin typeface="Arial"/>
              <a:cs typeface="Arial"/>
            </a:endParaRPr>
          </a:p>
          <a:p>
            <a:endParaRPr lang="es-ES_tradnl" sz="2400" dirty="0">
              <a:latin typeface="Arial"/>
              <a:cs typeface="Arial"/>
            </a:endParaRPr>
          </a:p>
          <a:p>
            <a:endParaRPr lang="es-ES_tradnl" sz="2400" dirty="0" smtClean="0">
              <a:latin typeface="Arial"/>
              <a:cs typeface="Arial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9555" y="2017888"/>
            <a:ext cx="3838222" cy="2878667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686800" y="6478292"/>
            <a:ext cx="457200" cy="3797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69415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Resultados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7200" y="166629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>
                <a:latin typeface="Arial"/>
                <a:cs typeface="Arial"/>
              </a:rPr>
              <a:t>Esfuerzo</a:t>
            </a: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966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Resultados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7200" y="166629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3000" dirty="0" smtClean="0">
                <a:latin typeface="Arial"/>
                <a:cs typeface="Arial"/>
              </a:rPr>
              <a:t>Esfuerzo</a:t>
            </a:r>
          </a:p>
          <a:p>
            <a:pPr lvl="1"/>
            <a:r>
              <a:rPr lang="es-ES" sz="3200" dirty="0" smtClean="0">
                <a:latin typeface="Arial"/>
                <a:cs typeface="Arial"/>
              </a:rPr>
              <a:t>Disminución promedio: 6,5%</a:t>
            </a:r>
          </a:p>
          <a:p>
            <a:pPr marL="914400" lvl="2" indent="0">
              <a:buNone/>
            </a:pPr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401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Resultados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7200" y="166629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Esfuerzo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Disminución promedio: 6,5%</a:t>
            </a:r>
          </a:p>
          <a:p>
            <a:r>
              <a:rPr lang="es-ES" dirty="0" smtClean="0">
                <a:latin typeface="Arial"/>
                <a:cs typeface="Arial"/>
              </a:rPr>
              <a:t>Capacidad</a:t>
            </a:r>
          </a:p>
          <a:p>
            <a:pPr marL="914400" lvl="2" indent="0">
              <a:buNone/>
            </a:pPr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68734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Resultados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7200" y="166629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Esfuerzo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Disminución promedio: 6,5%</a:t>
            </a:r>
          </a:p>
          <a:p>
            <a:r>
              <a:rPr lang="es-ES" sz="2600" dirty="0" smtClean="0">
                <a:latin typeface="Arial"/>
                <a:cs typeface="Arial"/>
              </a:rPr>
              <a:t>Capacidad</a:t>
            </a:r>
          </a:p>
          <a:p>
            <a:pPr lvl="1"/>
            <a:r>
              <a:rPr lang="es-ES" sz="2600" dirty="0" smtClean="0">
                <a:latin typeface="Arial"/>
                <a:cs typeface="Arial"/>
              </a:rPr>
              <a:t>Incremento </a:t>
            </a:r>
          </a:p>
          <a:p>
            <a:pPr lvl="2"/>
            <a:r>
              <a:rPr lang="es-ES" sz="3200" dirty="0" smtClean="0">
                <a:latin typeface="Arial"/>
                <a:cs typeface="Arial"/>
              </a:rPr>
              <a:t>De 13,82 Ton</a:t>
            </a:r>
          </a:p>
          <a:p>
            <a:pPr marL="914400" lvl="2" indent="0">
              <a:buNone/>
            </a:pPr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011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Resultados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7200" y="166629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Esfuerzo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Disminución promedio: 6,5%</a:t>
            </a:r>
          </a:p>
          <a:p>
            <a:r>
              <a:rPr lang="es-ES" sz="2600" dirty="0" smtClean="0">
                <a:latin typeface="Arial"/>
                <a:cs typeface="Arial"/>
              </a:rPr>
              <a:t>Capacidad</a:t>
            </a:r>
          </a:p>
          <a:p>
            <a:pPr lvl="1"/>
            <a:r>
              <a:rPr lang="es-ES" sz="2600" dirty="0" smtClean="0">
                <a:latin typeface="Arial"/>
                <a:cs typeface="Arial"/>
              </a:rPr>
              <a:t>Incremento </a:t>
            </a:r>
          </a:p>
          <a:p>
            <a:pPr lvl="2"/>
            <a:r>
              <a:rPr lang="es-ES" sz="2600" dirty="0" smtClean="0">
                <a:latin typeface="Arial"/>
                <a:cs typeface="Arial"/>
              </a:rPr>
              <a:t>De 13,82 Ton</a:t>
            </a:r>
          </a:p>
          <a:p>
            <a:pPr lvl="2"/>
            <a:r>
              <a:rPr lang="es-ES" sz="3200" dirty="0" smtClean="0">
                <a:latin typeface="Arial"/>
                <a:cs typeface="Arial"/>
              </a:rPr>
              <a:t>A 14, 72 Ton</a:t>
            </a:r>
          </a:p>
          <a:p>
            <a:pPr marL="914400" lvl="2" indent="0">
              <a:buNone/>
            </a:pPr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560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Resultados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7200" y="166629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Esfuerzo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Disminución promedio: 6,5%</a:t>
            </a:r>
          </a:p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Capacidad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Incremento </a:t>
            </a:r>
          </a:p>
          <a:p>
            <a:pPr lvl="2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De 13,82 Ton</a:t>
            </a:r>
          </a:p>
          <a:p>
            <a:pPr lvl="2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A 14, 72 Ton</a:t>
            </a:r>
          </a:p>
          <a:p>
            <a:r>
              <a:rPr lang="es-ES" dirty="0" smtClean="0">
                <a:latin typeface="Arial"/>
                <a:cs typeface="Arial"/>
              </a:rPr>
              <a:t>Deflexión</a:t>
            </a:r>
          </a:p>
          <a:p>
            <a:pPr marL="914400" lvl="2" indent="0">
              <a:buNone/>
            </a:pPr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802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Resultados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7200" y="166629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Esfuerzo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Disminución promedio: 6,5 </a:t>
            </a:r>
            <a:r>
              <a:rPr lang="es-ES" sz="2600" dirty="0">
                <a:solidFill>
                  <a:srgbClr val="7F7F7F"/>
                </a:solidFill>
                <a:latin typeface="Arial"/>
                <a:cs typeface="Arial"/>
              </a:rPr>
              <a:t>%</a:t>
            </a:r>
            <a:endParaRPr lang="es-ES" sz="26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Capacidad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Incremento </a:t>
            </a:r>
          </a:p>
          <a:p>
            <a:pPr lvl="2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De 13,82 Ton</a:t>
            </a:r>
          </a:p>
          <a:p>
            <a:pPr lvl="2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A 14, 72 Ton</a:t>
            </a:r>
          </a:p>
          <a:p>
            <a:r>
              <a:rPr lang="es-ES" sz="3000" dirty="0" smtClean="0">
                <a:latin typeface="Arial"/>
                <a:cs typeface="Arial"/>
              </a:rPr>
              <a:t>Deflexión</a:t>
            </a:r>
          </a:p>
          <a:p>
            <a:pPr lvl="1"/>
            <a:r>
              <a:rPr lang="es-ES" sz="3200" dirty="0" smtClean="0">
                <a:latin typeface="Arial"/>
                <a:cs typeface="Arial"/>
              </a:rPr>
              <a:t>Disminución en 7 %</a:t>
            </a:r>
          </a:p>
          <a:p>
            <a:pPr marL="914400" lvl="2" indent="0">
              <a:buNone/>
            </a:pPr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5180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Viga de sección compuesta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7200" y="166629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lvl="2" indent="0">
              <a:buNone/>
            </a:pPr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4950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 smtClean="0">
                <a:solidFill>
                  <a:srgbClr val="7F7F7F"/>
                </a:solidFill>
                <a:latin typeface="Arial"/>
                <a:cs typeface="Arial"/>
              </a:rPr>
              <a:t>Viga de sección compuesta</a:t>
            </a:r>
            <a:endParaRPr lang="es-ES" sz="32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7200" y="166629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dirty="0" smtClean="0">
                <a:latin typeface="Arial"/>
                <a:cs typeface="Arial"/>
              </a:rPr>
              <a:t>Se realizaron probetas de cilindros a compresión</a:t>
            </a:r>
          </a:p>
          <a:p>
            <a:pPr marL="914400" lvl="2" indent="0">
              <a:buNone/>
            </a:pPr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739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 smtClean="0">
                <a:solidFill>
                  <a:srgbClr val="7F7F7F"/>
                </a:solidFill>
                <a:latin typeface="Arial"/>
                <a:cs typeface="Arial"/>
              </a:rPr>
              <a:t>Viga de sección compuesta</a:t>
            </a:r>
            <a:endParaRPr lang="es-ES" sz="32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7200" y="166629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Se realizaron probetas de cilindros a compresión</a:t>
            </a:r>
          </a:p>
          <a:p>
            <a:pPr marL="0" indent="0">
              <a:buNone/>
            </a:pPr>
            <a:endParaRPr lang="es-ES" dirty="0" smtClean="0">
              <a:latin typeface="Arial"/>
              <a:cs typeface="Arial"/>
            </a:endParaRPr>
          </a:p>
          <a:p>
            <a:pPr marL="914400" lvl="2" indent="0">
              <a:buNone/>
            </a:pPr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026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2556382"/>
            <a:ext cx="7770813" cy="1743075"/>
          </a:xfrm>
        </p:spPr>
        <p:txBody>
          <a:bodyPr anchor="ctr"/>
          <a:lstStyle/>
          <a:p>
            <a:pPr algn="ctr"/>
            <a:r>
              <a:rPr lang="es-ES_tradnl" dirty="0" smtClean="0">
                <a:latin typeface="Arial"/>
                <a:cs typeface="Arial"/>
              </a:rPr>
              <a:t>Modelo de elementos Finitos</a:t>
            </a:r>
            <a:endParaRPr lang="es-ES_tradnl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3828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Viga de sección compuesta</a:t>
            </a:r>
            <a:endParaRPr lang="es-ES" sz="32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7200" y="166629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Se realizaron probetas de cilindros a compresión</a:t>
            </a:r>
          </a:p>
          <a:p>
            <a:pPr marL="0" indent="0">
              <a:buNone/>
            </a:pPr>
            <a:endParaRPr lang="es-ES" sz="26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r>
              <a:rPr lang="es-ES" dirty="0" smtClean="0">
                <a:latin typeface="Arial"/>
                <a:cs typeface="Arial"/>
              </a:rPr>
              <a:t>Se realizaron reemplazos del cuesco por el agregado fino en el hormigón.</a:t>
            </a:r>
          </a:p>
          <a:p>
            <a:pPr marL="914400" lvl="2" indent="0">
              <a:buNone/>
            </a:pPr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08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 smtClean="0">
                <a:solidFill>
                  <a:srgbClr val="7F7F7F"/>
                </a:solidFill>
                <a:latin typeface="Arial"/>
                <a:cs typeface="Arial"/>
              </a:rPr>
              <a:t>Viga de sección compuesta</a:t>
            </a:r>
            <a:endParaRPr lang="es-ES" sz="32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7200" y="166629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Se realizaron probetas de cilindros a compresión</a:t>
            </a:r>
          </a:p>
          <a:p>
            <a:endParaRPr lang="es-ES" sz="26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Se realizaron reemplazos del cuesco por el agregado fino en el hormigón.</a:t>
            </a:r>
          </a:p>
          <a:p>
            <a:r>
              <a:rPr lang="es-ES" dirty="0" smtClean="0">
                <a:solidFill>
                  <a:srgbClr val="FFFFFF"/>
                </a:solidFill>
                <a:latin typeface="Arial"/>
                <a:cs typeface="Arial"/>
              </a:rPr>
              <a:t>Resistencia mínima hormigón 21MPa</a:t>
            </a:r>
            <a:r>
              <a:rPr lang="es-ES" sz="3000" dirty="0" smtClean="0">
                <a:latin typeface="Arial"/>
                <a:cs typeface="Arial"/>
              </a:rPr>
              <a:t> </a:t>
            </a:r>
            <a:endParaRPr lang="es-ES" sz="2600" dirty="0" smtClean="0">
              <a:latin typeface="Arial"/>
              <a:cs typeface="Arial"/>
            </a:endParaRPr>
          </a:p>
          <a:p>
            <a:pPr marL="914400" lvl="2" indent="0">
              <a:buNone/>
            </a:pPr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48377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Viga de sección compuesta</a:t>
            </a:r>
            <a:endParaRPr lang="es-ES" dirty="0">
              <a:latin typeface="Arial"/>
              <a:cs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20082" r="20227" b="7696"/>
          <a:stretch/>
        </p:blipFill>
        <p:spPr>
          <a:xfrm>
            <a:off x="2761848" y="1417638"/>
            <a:ext cx="3168729" cy="5064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802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Viga de sección compuesta</a:t>
            </a:r>
            <a:endParaRPr lang="es-ES" dirty="0">
              <a:latin typeface="Arial"/>
              <a:cs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/>
          <a:srcRect l="20082" r="20227" b="46513"/>
          <a:stretch/>
        </p:blipFill>
        <p:spPr>
          <a:xfrm>
            <a:off x="1935760" y="1417638"/>
            <a:ext cx="5190797" cy="4807091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935760" y="3476775"/>
            <a:ext cx="5190797" cy="715081"/>
          </a:xfrm>
          <a:prstGeom prst="rect">
            <a:avLst/>
          </a:prstGeom>
          <a:solidFill>
            <a:srgbClr val="FF0000">
              <a:alpha val="3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Rectángulo 4"/>
          <p:cNvSpPr/>
          <p:nvPr/>
        </p:nvSpPr>
        <p:spPr>
          <a:xfrm>
            <a:off x="8686800" y="6462793"/>
            <a:ext cx="457200" cy="39520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39595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Viga de sección compuesta</a:t>
            </a:r>
            <a:endParaRPr lang="es-ES" dirty="0">
              <a:latin typeface="Arial"/>
              <a:cs typeface="Arial"/>
            </a:endParaRPr>
          </a:p>
        </p:txBody>
      </p:sp>
      <p:grpSp>
        <p:nvGrpSpPr>
          <p:cNvPr id="5" name="Agrupar 4"/>
          <p:cNvGrpSpPr/>
          <p:nvPr/>
        </p:nvGrpSpPr>
        <p:grpSpPr>
          <a:xfrm>
            <a:off x="2034397" y="1578111"/>
            <a:ext cx="5087748" cy="4706396"/>
            <a:chOff x="2761848" y="3550553"/>
            <a:chExt cx="3168729" cy="2931217"/>
          </a:xfrm>
        </p:grpSpPr>
        <p:pic>
          <p:nvPicPr>
            <p:cNvPr id="3" name="Imagen 2"/>
            <p:cNvPicPr>
              <a:picLocks noChangeAspect="1"/>
            </p:cNvPicPr>
            <p:nvPr/>
          </p:nvPicPr>
          <p:blipFill rotWithShape="1">
            <a:blip r:embed="rId3"/>
            <a:srcRect l="20082" t="54161" r="20227" b="7696"/>
            <a:stretch/>
          </p:blipFill>
          <p:spPr>
            <a:xfrm>
              <a:off x="2761848" y="4389120"/>
              <a:ext cx="3168729" cy="2092650"/>
            </a:xfrm>
            <a:prstGeom prst="rect">
              <a:avLst/>
            </a:prstGeom>
          </p:spPr>
        </p:pic>
        <p:pic>
          <p:nvPicPr>
            <p:cNvPr id="4" name="Imagen 3"/>
            <p:cNvPicPr>
              <a:picLocks noChangeAspect="1"/>
            </p:cNvPicPr>
            <p:nvPr/>
          </p:nvPicPr>
          <p:blipFill rotWithShape="1">
            <a:blip r:embed="rId3"/>
            <a:srcRect l="20082" r="20227" b="84716"/>
            <a:stretch/>
          </p:blipFill>
          <p:spPr>
            <a:xfrm>
              <a:off x="2761848" y="3550553"/>
              <a:ext cx="3168729" cy="838567"/>
            </a:xfrm>
            <a:prstGeom prst="rect">
              <a:avLst/>
            </a:prstGeom>
          </p:spPr>
        </p:pic>
      </p:grpSp>
      <p:sp>
        <p:nvSpPr>
          <p:cNvPr id="6" name="Rectángulo 5"/>
          <p:cNvSpPr/>
          <p:nvPr/>
        </p:nvSpPr>
        <p:spPr>
          <a:xfrm>
            <a:off x="2034398" y="4919266"/>
            <a:ext cx="5087748" cy="715081"/>
          </a:xfrm>
          <a:prstGeom prst="rect">
            <a:avLst/>
          </a:prstGeom>
          <a:solidFill>
            <a:srgbClr val="FF0000">
              <a:alpha val="34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Rectángulo 6"/>
          <p:cNvSpPr/>
          <p:nvPr/>
        </p:nvSpPr>
        <p:spPr>
          <a:xfrm>
            <a:off x="8686800" y="6462793"/>
            <a:ext cx="457200" cy="39520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88922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Viga de sección compuesta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Conectores tipo cortante</a:t>
            </a:r>
          </a:p>
          <a:p>
            <a:pPr lvl="1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2" indent="0">
              <a:buNone/>
            </a:pPr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216770" y="1704885"/>
            <a:ext cx="2105329" cy="1086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02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Viga de sección compuesta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Conectores tipo cortante</a:t>
            </a:r>
          </a:p>
          <a:p>
            <a:pPr lvl="1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Geometría del conector</a:t>
            </a:r>
          </a:p>
          <a:p>
            <a:pPr lvl="1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2" indent="0">
              <a:buNone/>
            </a:pPr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19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Viga de sección compuesta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s-EC" sz="2400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Conectores tipo cortante</a:t>
                </a:r>
              </a:p>
              <a:p>
                <a:pPr lvl="1"/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Geometría del conector</a:t>
                </a:r>
              </a:p>
              <a:p>
                <a:pPr lvl="2"/>
                <a:r>
                  <a:rPr lang="es-EC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Diámetro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C" b="0" i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d</m:t>
                    </m:r>
                    <m:r>
                      <a:rPr lang="es-EC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=12.7 </m:t>
                    </m:r>
                    <m:r>
                      <a:rPr lang="es-EC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𝑚𝑚</m:t>
                    </m:r>
                  </m:oMath>
                </a14:m>
                <a:r>
                  <a:rPr lang="es-EC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1"/>
                <a:endParaRPr lang="es-EC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5800" lvl="2" indent="0">
                  <a:buNone/>
                </a:pPr>
                <a:endParaRPr lang="es-EC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t="-1146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792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Viga de sección compuesta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s-EC" sz="2400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Conectores tipo cortante</a:t>
                </a:r>
              </a:p>
              <a:p>
                <a:pPr lvl="1"/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Geometría del conector</a:t>
                </a:r>
              </a:p>
              <a:p>
                <a:pPr lvl="2"/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Diámetro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C" b="0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d</m:t>
                    </m:r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=12.7 </m:t>
                    </m:r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𝑚𝑚</m:t>
                    </m:r>
                  </m:oMath>
                </a14:m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2"/>
                <a:r>
                  <a:rPr lang="es-EC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Área de sección transversal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s-EC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𝑠𝑐</m:t>
                        </m:r>
                      </m:sub>
                    </m:sSub>
                    <m:r>
                      <a:rPr lang="es-EC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=126.67 </m:t>
                    </m:r>
                    <m:sSup>
                      <m:sSupPr>
                        <m:ctrlPr>
                          <a:rPr lang="es-EC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s-EC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𝑚𝑚</m:t>
                        </m:r>
                      </m:e>
                      <m:sup>
                        <m:r>
                          <a:rPr lang="es-EC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s-EC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1"/>
                <a:endParaRPr lang="es-EC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5800" lvl="2" indent="0">
                  <a:buNone/>
                </a:pPr>
                <a:endParaRPr lang="es-EC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t="-1146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21734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Viga de sección compuesta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s-EC" sz="2400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Conectores tipo cortante</a:t>
                </a:r>
              </a:p>
              <a:p>
                <a:pPr lvl="1"/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Geometría del conector</a:t>
                </a:r>
              </a:p>
              <a:p>
                <a:pPr lvl="2"/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Diámetro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C" b="0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d</m:t>
                    </m:r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12</m:t>
                    </m:r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</m:t>
                    </m:r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𝑚𝑚</m:t>
                    </m:r>
                  </m:oMath>
                </a14:m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2"/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Área de sección transversal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𝑠𝑐</m:t>
                        </m:r>
                      </m:sub>
                    </m:sSub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126</m:t>
                    </m:r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67</m:t>
                    </m:r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sSup>
                      <m:sSupPr>
                        <m:ctrlP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𝑚𝑚</m:t>
                        </m:r>
                      </m:e>
                      <m:sup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2"/>
                <a:r>
                  <a:rPr lang="es-EC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Altura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</m:t>
                        </m:r>
                      </m:e>
                      <m:sub>
                        <m:r>
                          <a:rPr lang="es-EC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sub>
                    </m:sSub>
                    <m:r>
                      <a:rPr lang="es-EC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s-EC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25</m:t>
                    </m:r>
                    <m:r>
                      <a:rPr lang="es-EC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s-EC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4</m:t>
                    </m:r>
                    <m:r>
                      <a:rPr lang="es-EC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s-EC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𝑚𝑚</m:t>
                    </m:r>
                  </m:oMath>
                </a14:m>
                <a:r>
                  <a:rPr lang="es-EC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2"/>
                <a:endParaRPr lang="es-EC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endParaRPr lang="es-EC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5800" lvl="2" indent="0">
                  <a:buNone/>
                </a:pPr>
                <a:endParaRPr lang="es-EC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t="-1146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71488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200" dirty="0" smtClean="0">
                <a:latin typeface="Arial"/>
                <a:cs typeface="Arial"/>
              </a:rPr>
              <a:t>Modelo de elementos finitos</a:t>
            </a:r>
            <a:endParaRPr lang="es-ES" sz="4200" dirty="0">
              <a:latin typeface="Arial"/>
              <a:cs typeface="Arial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892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Viga de sección compuesta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s-EC" sz="2400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Conectores tipo cortante</a:t>
                </a:r>
              </a:p>
              <a:p>
                <a:pPr lvl="1"/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Geometría del conector</a:t>
                </a:r>
              </a:p>
              <a:p>
                <a:pPr lvl="2"/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Diámetro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C" b="0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d</m:t>
                    </m:r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=12.7 </m:t>
                    </m:r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𝑚𝑚</m:t>
                    </m:r>
                  </m:oMath>
                </a14:m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2"/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Área de sección transversal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𝑠𝑐</m:t>
                        </m:r>
                      </m:sub>
                    </m:sSub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=126.67 </m:t>
                    </m:r>
                    <m:sSup>
                      <m:sSupPr>
                        <m:ctrlP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𝑚𝑚</m:t>
                        </m:r>
                      </m:e>
                      <m:sup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2"/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Altura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</m:t>
                        </m:r>
                      </m:e>
                      <m:sub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sub>
                    </m:sSub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=25.4 </m:t>
                    </m:r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𝑚𝑚</m:t>
                    </m:r>
                  </m:oMath>
                </a14:m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2"/>
                <a:endParaRPr lang="es-EC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r>
                  <a:rPr lang="es-EC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Propiedades del concreto</a:t>
                </a:r>
              </a:p>
              <a:p>
                <a:pPr lvl="1"/>
                <a:endParaRPr lang="es-EC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5800" lvl="2" indent="0">
                  <a:buNone/>
                </a:pPr>
                <a:endParaRPr lang="es-EC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t="-1146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95755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Viga de sección compuesta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s-EC" sz="2400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Conectores tipo cortante</a:t>
                </a:r>
              </a:p>
              <a:p>
                <a:pPr lvl="1"/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Geometría del conector</a:t>
                </a:r>
              </a:p>
              <a:p>
                <a:pPr lvl="2"/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Diámetro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C" b="0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d</m:t>
                    </m:r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=12.7 </m:t>
                    </m:r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𝑚𝑚</m:t>
                    </m:r>
                  </m:oMath>
                </a14:m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2"/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Área de sección transversal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𝑠𝑐</m:t>
                        </m:r>
                      </m:sub>
                    </m:sSub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=126.67 </m:t>
                    </m:r>
                    <m:sSup>
                      <m:sSupPr>
                        <m:ctrlP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𝑚𝑚</m:t>
                        </m:r>
                      </m:e>
                      <m:sup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2"/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Altura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</m:t>
                        </m:r>
                      </m:e>
                      <m:sub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sub>
                    </m:sSub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=25.4 </m:t>
                    </m:r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𝑚𝑚</m:t>
                    </m:r>
                  </m:oMath>
                </a14:m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2"/>
                <a:endParaRPr lang="es-EC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Propiedades del concreto</a:t>
                </a:r>
              </a:p>
              <a:p>
                <a:pPr lvl="2"/>
                <a:r>
                  <a:rPr lang="es-EC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Resistencia a compresión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b>
                        <m:r>
                          <a:rPr lang="es-EC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sub>
                    </m:sSub>
                    <m:r>
                      <a:rPr lang="es-EC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=21.8 </m:t>
                    </m:r>
                    <m:r>
                      <a:rPr lang="es-EC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𝑀𝑃𝑎</m:t>
                    </m:r>
                  </m:oMath>
                </a14:m>
                <a:r>
                  <a:rPr lang="es-EC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1"/>
                <a:endParaRPr lang="es-EC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5800" lvl="2" indent="0">
                  <a:buNone/>
                </a:pPr>
                <a:endParaRPr lang="es-EC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t="-1146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77648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Viga de sección compuesta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s-EC" sz="2400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Conectores tipo cortante</a:t>
                </a:r>
              </a:p>
              <a:p>
                <a:pPr lvl="1"/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Geometría del conector</a:t>
                </a:r>
              </a:p>
              <a:p>
                <a:pPr lvl="2"/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Diámetro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s-EC" b="0" i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d</m:t>
                    </m:r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=12.7 </m:t>
                    </m:r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𝑚𝑚</m:t>
                    </m:r>
                  </m:oMath>
                </a14:m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2"/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Área de sección transversal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𝑠𝑐</m:t>
                        </m:r>
                      </m:sub>
                    </m:sSub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=126.67 </m:t>
                    </m:r>
                    <m:sSup>
                      <m:sSupPr>
                        <m:ctrlP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𝑚𝑚</m:t>
                        </m:r>
                      </m:e>
                      <m:sup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2"/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Altura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h</m:t>
                        </m:r>
                      </m:e>
                      <m:sub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sub>
                    </m:sSub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=25.4 </m:t>
                    </m:r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𝑚𝑚</m:t>
                    </m:r>
                  </m:oMath>
                </a14:m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2"/>
                <a:endParaRPr lang="es-EC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Propiedades del concreto</a:t>
                </a:r>
              </a:p>
              <a:p>
                <a:pPr lvl="2"/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Resistencia a compresión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𝑓</m:t>
                        </m:r>
                      </m:e>
                      <m:sub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sub>
                    </m:sSub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=21.8 </m:t>
                    </m:r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𝑀𝑃𝑎</m:t>
                    </m:r>
                  </m:oMath>
                </a14:m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2"/>
                <a:r>
                  <a:rPr lang="es-EC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Módulo de elasticidad </a:t>
                </a:r>
                <a:r>
                  <a:rPr lang="es-EC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s-EC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𝐸</m:t>
                        </m:r>
                      </m:e>
                      <m:sub>
                        <m:r>
                          <a:rPr lang="es-EC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sub>
                    </m:sSub>
                    <m:r>
                      <a:rPr lang="es-EC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s-EC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6433 </m:t>
                    </m:r>
                    <m:r>
                      <a:rPr lang="es-EC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𝑀𝑃𝑎</m:t>
                    </m:r>
                  </m:oMath>
                </a14:m>
                <a:r>
                  <a:rPr lang="es-EC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1"/>
                <a:endParaRPr lang="es-EC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5800" lvl="2" indent="0">
                  <a:buNone/>
                </a:pPr>
                <a:endParaRPr lang="es-EC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3"/>
                <a:stretch>
                  <a:fillRect t="-1146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210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Viga de sección compuesta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869140"/>
            <a:ext cx="7770813" cy="4623100"/>
          </a:xfrm>
        </p:spPr>
        <p:txBody>
          <a:bodyPr>
            <a:normAutofit/>
          </a:bodyPr>
          <a:lstStyle/>
          <a:p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Conectores tipo cortante</a:t>
            </a:r>
          </a:p>
          <a:p>
            <a:pPr lvl="1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Resistencia nominal ecuación I.8.2.a AISC</a:t>
            </a:r>
          </a:p>
          <a:p>
            <a:pPr lvl="1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2" indent="0">
              <a:buNone/>
            </a:pPr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2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Viga de sección compuesta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869140"/>
                <a:ext cx="7770813" cy="4623100"/>
              </a:xfrm>
            </p:spPr>
            <p:txBody>
              <a:bodyPr>
                <a:normAutofit/>
              </a:bodyPr>
              <a:lstStyle/>
              <a:p>
                <a:r>
                  <a:rPr lang="es-EC" sz="2400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Conectores tipo cortante</a:t>
                </a:r>
              </a:p>
              <a:p>
                <a:pPr lvl="1"/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Resistencia nominal ecuación I.8.2.a AISC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s-EC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𝑄</m:t>
                        </m:r>
                      </m:e>
                      <m:sub>
                        <m:r>
                          <a:rPr lang="es-EC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b>
                    </m:sSub>
                    <m:r>
                      <a:rPr lang="es-EC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=0.5∗</m:t>
                    </m:r>
                    <m:sSub>
                      <m:sSubPr>
                        <m:ctrlPr>
                          <a:rPr lang="es-EC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s-EC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𝑠𝑐</m:t>
                        </m:r>
                      </m:sub>
                    </m:sSub>
                    <m:r>
                      <a:rPr lang="es-EC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∗</m:t>
                    </m:r>
                    <m:rad>
                      <m:radPr>
                        <m:degHide m:val="on"/>
                        <m:ctrlPr>
                          <a:rPr lang="es-EC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s-EC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s-EC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s-EC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𝑐</m:t>
                            </m:r>
                          </m:sub>
                        </m:sSub>
                        <m:r>
                          <a:rPr lang="es-EC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  <m:sSub>
                          <m:sSubPr>
                            <m:ctrlPr>
                              <a:rPr lang="es-EC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s-EC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s-EC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𝑐</m:t>
                            </m:r>
                          </m:sub>
                        </m:sSub>
                      </m:e>
                    </m:rad>
                    <m:r>
                      <a:rPr lang="es-EC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≤</m:t>
                    </m:r>
                    <m:sSub>
                      <m:sSubPr>
                        <m:ctrlPr>
                          <a:rPr lang="es-EC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s-EC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𝑠𝑐</m:t>
                        </m:r>
                      </m:sub>
                    </m:sSub>
                    <m:r>
                      <a:rPr lang="es-EC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∗</m:t>
                    </m:r>
                    <m:sSub>
                      <m:sSubPr>
                        <m:ctrlPr>
                          <a:rPr lang="es-EC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b>
                        <m:r>
                          <a:rPr lang="es-EC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𝑢</m:t>
                        </m:r>
                      </m:sub>
                    </m:sSub>
                  </m:oMath>
                </a14:m>
                <a:endParaRPr lang="es-EC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endParaRPr lang="es-EC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5800" lvl="2" indent="0">
                  <a:buNone/>
                </a:pPr>
                <a:endParaRPr lang="es-EC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869140"/>
                <a:ext cx="7770813" cy="4623100"/>
              </a:xfrm>
              <a:blipFill rotWithShape="0">
                <a:blip r:embed="rId3"/>
                <a:stretch>
                  <a:fillRect t="-1055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99294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Viga de sección compuesta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869140"/>
                <a:ext cx="7770813" cy="4638340"/>
              </a:xfrm>
            </p:spPr>
            <p:txBody>
              <a:bodyPr>
                <a:normAutofit/>
              </a:bodyPr>
              <a:lstStyle/>
              <a:p>
                <a:r>
                  <a:rPr lang="es-EC" sz="2400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Conectores tipo cortante</a:t>
                </a:r>
              </a:p>
              <a:p>
                <a:pPr lvl="1"/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Resistencia nominal ecuación I.8.2.a AISC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s-EC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𝑄</m:t>
                        </m:r>
                      </m:e>
                      <m:sub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b>
                    </m:sSub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=0.5∗</m:t>
                    </m:r>
                    <m:sSub>
                      <m:sSubPr>
                        <m:ctrlP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𝑠𝑐</m:t>
                        </m:r>
                      </m:sub>
                    </m:sSub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∗</m:t>
                    </m:r>
                    <m:rad>
                      <m:radPr>
                        <m:degHide m:val="on"/>
                        <m:ctrlP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𝑐</m:t>
                            </m:r>
                          </m:sub>
                        </m:sSub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  <m:sSub>
                          <m:sSubPr>
                            <m:ctrlP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𝑐</m:t>
                            </m:r>
                          </m:sub>
                        </m:sSub>
                      </m:e>
                    </m:rad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≤</m:t>
                    </m:r>
                    <m:sSub>
                      <m:sSubPr>
                        <m:ctrlP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𝑠𝑐</m:t>
                        </m:r>
                      </m:sub>
                    </m:sSub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∗</m:t>
                    </m:r>
                    <m:sSub>
                      <m:sSubPr>
                        <m:ctrlP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b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𝑢</m:t>
                        </m:r>
                      </m:sub>
                    </m:sSub>
                  </m:oMath>
                </a14:m>
                <a:endParaRPr lang="es-EC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s-EC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𝑄</m:t>
                        </m:r>
                      </m:e>
                      <m:sub>
                        <m:r>
                          <a:rPr lang="es-EC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b>
                    </m:sSub>
                    <m:r>
                      <a:rPr lang="es-EC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s-EC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23.72 </m:t>
                    </m:r>
                    <m:r>
                      <a:rPr lang="es-EC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𝑘𝑁</m:t>
                    </m:r>
                  </m:oMath>
                </a14:m>
                <a:endParaRPr lang="es-EC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/>
                <a:endParaRPr lang="es-EC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endParaRPr lang="es-EC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5800" lvl="2" indent="0">
                  <a:buNone/>
                </a:pPr>
                <a:endParaRPr lang="es-EC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869140"/>
                <a:ext cx="7770813" cy="4638340"/>
              </a:xfrm>
              <a:blipFill rotWithShape="0">
                <a:blip r:embed="rId3"/>
                <a:stretch>
                  <a:fillRect t="-1051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2882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Viga de sección compuesta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869140"/>
                <a:ext cx="7770813" cy="4638340"/>
              </a:xfrm>
            </p:spPr>
            <p:txBody>
              <a:bodyPr>
                <a:normAutofit/>
              </a:bodyPr>
              <a:lstStyle/>
              <a:p>
                <a:r>
                  <a:rPr lang="es-EC" sz="2400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Conectores tipo cortante</a:t>
                </a:r>
              </a:p>
              <a:p>
                <a:pPr lvl="1"/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Resistencia nominal ecuación I.8.2.a AISC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s-EC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𝑄</m:t>
                        </m:r>
                      </m:e>
                      <m:sub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b>
                    </m:sSub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=0.5∗</m:t>
                    </m:r>
                    <m:sSub>
                      <m:sSubPr>
                        <m:ctrlP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𝑠𝑐</m:t>
                        </m:r>
                      </m:sub>
                    </m:sSub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∗</m:t>
                    </m:r>
                    <m:rad>
                      <m:radPr>
                        <m:degHide m:val="on"/>
                        <m:ctrlP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𝑐</m:t>
                            </m:r>
                          </m:sub>
                        </m:sSub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  <m:sSub>
                          <m:sSubPr>
                            <m:ctrlP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𝑐</m:t>
                            </m:r>
                          </m:sub>
                        </m:sSub>
                      </m:e>
                    </m:rad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≤</m:t>
                    </m:r>
                    <m:sSub>
                      <m:sSubPr>
                        <m:ctrlP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𝑠𝑐</m:t>
                        </m:r>
                      </m:sub>
                    </m:sSub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∗</m:t>
                    </m:r>
                    <m:sSub>
                      <m:sSubPr>
                        <m:ctrlP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b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𝑢</m:t>
                        </m:r>
                      </m:sub>
                    </m:sSub>
                  </m:oMath>
                </a14:m>
                <a:endParaRPr lang="es-EC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𝑄</m:t>
                        </m:r>
                      </m:e>
                      <m:sub>
                        <m: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b>
                    </m:sSub>
                    <m:r>
                      <a:rPr lang="es-EC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23.72 </m:t>
                    </m:r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𝑘𝑁</m:t>
                    </m:r>
                  </m:oMath>
                </a14:m>
                <a:endParaRPr lang="es-EC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/>
                <a:endParaRPr lang="es-EC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r>
                  <a:rPr lang="es-EC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Número de conectores</a:t>
                </a:r>
              </a:p>
              <a:p>
                <a:pPr lvl="1"/>
                <a:endParaRPr lang="es-EC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5800" lvl="2" indent="0">
                  <a:buNone/>
                </a:pPr>
                <a:endParaRPr lang="es-EC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869140"/>
                <a:ext cx="7770813" cy="4638340"/>
              </a:xfrm>
              <a:blipFill rotWithShape="0">
                <a:blip r:embed="rId3"/>
                <a:stretch>
                  <a:fillRect t="-1051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4412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Viga de sección compuesta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869140"/>
                <a:ext cx="7770813" cy="4653580"/>
              </a:xfrm>
            </p:spPr>
            <p:txBody>
              <a:bodyPr>
                <a:normAutofit/>
              </a:bodyPr>
              <a:lstStyle/>
              <a:p>
                <a:r>
                  <a:rPr lang="es-EC" sz="2400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Conectores tipo cortante</a:t>
                </a:r>
              </a:p>
              <a:p>
                <a:pPr lvl="1"/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Resistencia nominal ecuación I.8.2.a AISC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s-EC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𝑄</m:t>
                        </m:r>
                      </m:e>
                      <m:sub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b>
                    </m:sSub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=0.5∗</m:t>
                    </m:r>
                    <m:sSub>
                      <m:sSubPr>
                        <m:ctrlP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𝑠𝑐</m:t>
                        </m:r>
                      </m:sub>
                    </m:sSub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∗</m:t>
                    </m:r>
                    <m:rad>
                      <m:radPr>
                        <m:degHide m:val="on"/>
                        <m:ctrlP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𝑐</m:t>
                            </m:r>
                          </m:sub>
                        </m:sSub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  <m:sSub>
                          <m:sSubPr>
                            <m:ctrlP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𝑐</m:t>
                            </m:r>
                          </m:sub>
                        </m:sSub>
                      </m:e>
                    </m:rad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≤</m:t>
                    </m:r>
                    <m:sSub>
                      <m:sSubPr>
                        <m:ctrlP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𝑠𝑐</m:t>
                        </m:r>
                      </m:sub>
                    </m:sSub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∗</m:t>
                    </m:r>
                    <m:sSub>
                      <m:sSubPr>
                        <m:ctrlP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b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𝑢</m:t>
                        </m:r>
                      </m:sub>
                    </m:sSub>
                  </m:oMath>
                </a14:m>
                <a:endParaRPr lang="es-EC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𝑄</m:t>
                        </m:r>
                      </m:e>
                      <m:sub>
                        <m: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b>
                    </m:sSub>
                    <m:r>
                      <a:rPr lang="es-EC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23.72 </m:t>
                    </m:r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𝑘𝑁</m:t>
                    </m:r>
                  </m:oMath>
                </a14:m>
                <a:endParaRPr lang="es-EC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/>
                <a:endParaRPr lang="es-EC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Número de conectores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s-EC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e>
                      <m:sub>
                        <m:r>
                          <a:rPr lang="es-EC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sub>
                    </m:sSub>
                    <m:r>
                      <a:rPr lang="es-EC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=2∗</m:t>
                    </m:r>
                    <m:f>
                      <m:fPr>
                        <m:ctrlPr>
                          <a:rPr lang="es-EC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s-EC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s-EC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s-EC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s-EC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s-EC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s-EC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sub>
                        </m:sSub>
                      </m:den>
                    </m:f>
                  </m:oMath>
                </a14:m>
                <a:endParaRPr lang="es-EC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endParaRPr lang="es-EC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5800" lvl="2" indent="0">
                  <a:buNone/>
                </a:pPr>
                <a:endParaRPr lang="es-EC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869140"/>
                <a:ext cx="7770813" cy="4653580"/>
              </a:xfrm>
              <a:blipFill rotWithShape="0">
                <a:blip r:embed="rId3"/>
                <a:stretch>
                  <a:fillRect t="-1048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10340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Viga de sección compuesta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869140"/>
                <a:ext cx="7770813" cy="4684060"/>
              </a:xfrm>
            </p:spPr>
            <p:txBody>
              <a:bodyPr>
                <a:normAutofit/>
              </a:bodyPr>
              <a:lstStyle/>
              <a:p>
                <a:r>
                  <a:rPr lang="es-EC" sz="2400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Conectores tipo cortante</a:t>
                </a:r>
              </a:p>
              <a:p>
                <a:pPr lvl="1"/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Resistencia nominal ecuación I.8.2.a AISC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s-EC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𝑄</m:t>
                        </m:r>
                      </m:e>
                      <m:sub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b>
                    </m:sSub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5</m:t>
                    </m:r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∗</m:t>
                    </m:r>
                    <m:sSub>
                      <m:sSubPr>
                        <m:ctrlP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𝑠𝑐</m:t>
                        </m:r>
                      </m:sub>
                    </m:sSub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∗</m:t>
                    </m:r>
                    <m:rad>
                      <m:radPr>
                        <m:degHide m:val="on"/>
                        <m:ctrlP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𝑐</m:t>
                            </m:r>
                          </m:sub>
                        </m:sSub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  <m:sSub>
                          <m:sSubPr>
                            <m:ctrlP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𝑐</m:t>
                            </m:r>
                          </m:sub>
                        </m:sSub>
                      </m:e>
                    </m:rad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≤</m:t>
                    </m:r>
                    <m:sSub>
                      <m:sSubPr>
                        <m:ctrlP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𝑠𝑐</m:t>
                        </m:r>
                      </m:sub>
                    </m:sSub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∗</m:t>
                    </m:r>
                    <m:sSub>
                      <m:sSubPr>
                        <m:ctrlP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b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𝑢</m:t>
                        </m:r>
                      </m:sub>
                    </m:sSub>
                  </m:oMath>
                </a14:m>
                <a:endParaRPr lang="es-EC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𝑄</m:t>
                        </m:r>
                      </m:e>
                      <m:sub>
                        <m: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b>
                    </m:sSub>
                    <m:r>
                      <a:rPr lang="es-EC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23</m:t>
                    </m:r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72</m:t>
                    </m:r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𝑘𝑁</m:t>
                    </m:r>
                  </m:oMath>
                </a14:m>
                <a:endParaRPr lang="es-EC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/>
                <a:endParaRPr lang="es-EC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Número de conectores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s-EC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e>
                      <m:sub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sub>
                    </m:sSub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</m:t>
                    </m:r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∗</m:t>
                    </m:r>
                    <m:f>
                      <m:fPr>
                        <m:ctrlP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sub>
                        </m:sSub>
                      </m:den>
                    </m:f>
                  </m:oMath>
                </a14:m>
                <a:endParaRPr lang="es-EC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s-EC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e>
                      <m:sub>
                        <m:r>
                          <a:rPr lang="es-EC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sub>
                    </m:sSub>
                    <m:r>
                      <a:rPr lang="es-EC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s-EC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  <a:p>
                <a:pPr lvl="2"/>
                <a:endParaRPr lang="es-EC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endParaRPr lang="es-EC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5800" lvl="2" indent="0">
                  <a:buNone/>
                </a:pPr>
                <a:endParaRPr lang="es-EC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869140"/>
                <a:ext cx="7770813" cy="4684060"/>
              </a:xfrm>
              <a:blipFill rotWithShape="0">
                <a:blip r:embed="rId3"/>
                <a:stretch>
                  <a:fillRect t="-1042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23516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Viga de sección compuesta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869140"/>
                <a:ext cx="7770813" cy="4668820"/>
              </a:xfrm>
            </p:spPr>
            <p:txBody>
              <a:bodyPr>
                <a:normAutofit fontScale="92500"/>
              </a:bodyPr>
              <a:lstStyle/>
              <a:p>
                <a:r>
                  <a:rPr lang="es-EC" sz="2400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Conectores tipo cortante</a:t>
                </a:r>
              </a:p>
              <a:p>
                <a:pPr lvl="1"/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Resistencia nominal ecuación I.8.2.a AISC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s-EC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𝑄</m:t>
                        </m:r>
                      </m:e>
                      <m:sub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b>
                    </m:sSub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=0.5∗</m:t>
                    </m:r>
                    <m:sSub>
                      <m:sSubPr>
                        <m:ctrlP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𝑠𝑐</m:t>
                        </m:r>
                      </m:sub>
                    </m:sSub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∗</m:t>
                    </m:r>
                    <m:rad>
                      <m:radPr>
                        <m:degHide m:val="on"/>
                        <m:ctrlP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𝑐</m:t>
                            </m:r>
                          </m:sub>
                        </m:sSub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  <m:sSub>
                          <m:sSubPr>
                            <m:ctrlP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𝑐</m:t>
                            </m:r>
                          </m:sub>
                        </m:sSub>
                      </m:e>
                    </m:rad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≤</m:t>
                    </m:r>
                    <m:sSub>
                      <m:sSubPr>
                        <m:ctrlP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𝑠𝑐</m:t>
                        </m:r>
                      </m:sub>
                    </m:sSub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∗</m:t>
                    </m:r>
                    <m:sSub>
                      <m:sSubPr>
                        <m:ctrlP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b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𝑢</m:t>
                        </m:r>
                      </m:sub>
                    </m:sSub>
                  </m:oMath>
                </a14:m>
                <a:endParaRPr lang="es-EC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𝑄</m:t>
                        </m:r>
                      </m:e>
                      <m:sub>
                        <m: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b>
                    </m:sSub>
                    <m:r>
                      <a:rPr lang="es-EC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23.72 </m:t>
                    </m:r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𝑘𝑁</m:t>
                    </m:r>
                  </m:oMath>
                </a14:m>
                <a:endParaRPr lang="es-EC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/>
                <a:endParaRPr lang="es-EC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Número de conectores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s-EC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e>
                      <m:sub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sub>
                    </m:sSub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=2∗</m:t>
                    </m:r>
                    <m:f>
                      <m:fPr>
                        <m:ctrlP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sub>
                        </m:sSub>
                      </m:den>
                    </m:f>
                  </m:oMath>
                </a14:m>
                <a:endParaRPr lang="es-EC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e>
                      <m:sub>
                        <m: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sub>
                    </m:sSub>
                    <m:r>
                      <a:rPr lang="es-EC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  <a:p>
                <a:pPr lvl="2"/>
                <a:endParaRPr lang="es-EC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r>
                  <a:rPr lang="es-EC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Separación</a:t>
                </a:r>
              </a:p>
              <a:p>
                <a:pPr lvl="1"/>
                <a:endParaRPr lang="es-EC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5800" lvl="2" indent="0">
                  <a:buNone/>
                </a:pPr>
                <a:endParaRPr lang="es-EC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869140"/>
                <a:ext cx="7770813" cy="4668820"/>
              </a:xfrm>
              <a:blipFill rotWithShape="0">
                <a:blip r:embed="rId3"/>
                <a:stretch>
                  <a:fillRect l="-942" t="-783" b="-1697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823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Modelo CAD</a:t>
            </a:r>
          </a:p>
          <a:p>
            <a:endParaRPr lang="es-ES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2172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Viga de sección compuesta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838660"/>
                <a:ext cx="7770813" cy="4714540"/>
              </a:xfrm>
            </p:spPr>
            <p:txBody>
              <a:bodyPr>
                <a:normAutofit fontScale="92500" lnSpcReduction="10000"/>
              </a:bodyPr>
              <a:lstStyle/>
              <a:p>
                <a:r>
                  <a:rPr lang="es-EC" sz="2400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Conectores tipo cortante</a:t>
                </a:r>
              </a:p>
              <a:p>
                <a:pPr lvl="1"/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Resistencia nominal ecuación I.8.2.a AISC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s-EC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𝑄</m:t>
                        </m:r>
                      </m:e>
                      <m:sub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b>
                    </m:sSub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=0.5∗</m:t>
                    </m:r>
                    <m:sSub>
                      <m:sSubPr>
                        <m:ctrlP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𝑠𝑐</m:t>
                        </m:r>
                      </m:sub>
                    </m:sSub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∗</m:t>
                    </m:r>
                    <m:rad>
                      <m:radPr>
                        <m:degHide m:val="on"/>
                        <m:ctrlP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𝑐</m:t>
                            </m:r>
                          </m:sub>
                        </m:sSub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  <m:sSub>
                          <m:sSubPr>
                            <m:ctrlP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𝑐</m:t>
                            </m:r>
                          </m:sub>
                        </m:sSub>
                      </m:e>
                    </m:rad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≤</m:t>
                    </m:r>
                    <m:sSub>
                      <m:sSubPr>
                        <m:ctrlP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𝑠𝑐</m:t>
                        </m:r>
                      </m:sub>
                    </m:sSub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∗</m:t>
                    </m:r>
                    <m:sSub>
                      <m:sSubPr>
                        <m:ctrlP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b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𝑢</m:t>
                        </m:r>
                      </m:sub>
                    </m:sSub>
                  </m:oMath>
                </a14:m>
                <a:endParaRPr lang="es-EC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𝑄</m:t>
                        </m:r>
                      </m:e>
                      <m:sub>
                        <m: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b>
                    </m:sSub>
                    <m:r>
                      <a:rPr lang="es-EC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23.72 </m:t>
                    </m:r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𝑘𝑁</m:t>
                    </m:r>
                  </m:oMath>
                </a14:m>
                <a:endParaRPr lang="es-EC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/>
                <a:endParaRPr lang="es-EC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Número de conectores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s-EC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e>
                      <m:sub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sub>
                    </m:sSub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=2∗</m:t>
                    </m:r>
                    <m:f>
                      <m:fPr>
                        <m:ctrlP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sub>
                        </m:sSub>
                      </m:den>
                    </m:f>
                  </m:oMath>
                </a14:m>
                <a:endParaRPr lang="es-EC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e>
                      <m:sub>
                        <m: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sub>
                    </m:sSub>
                    <m:r>
                      <a:rPr lang="es-EC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  <a:p>
                <a:pPr lvl="2"/>
                <a:endParaRPr lang="es-EC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Separación</a:t>
                </a:r>
              </a:p>
              <a:p>
                <a:pPr lvl="2"/>
                <a:r>
                  <a:rPr lang="es-EC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Conectores intermedios (</a:t>
                </a:r>
                <a:r>
                  <a:rPr lang="es-EC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190 </a:t>
                </a:r>
                <a:r>
                  <a:rPr lang="es-EC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mm)</a:t>
                </a:r>
              </a:p>
              <a:p>
                <a:pPr lvl="1"/>
                <a:endParaRPr lang="es-EC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5800" lvl="2" indent="0">
                  <a:buNone/>
                </a:pPr>
                <a:endParaRPr lang="es-EC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838660"/>
                <a:ext cx="7770813" cy="4714540"/>
              </a:xfrm>
              <a:blipFill rotWithShape="0">
                <a:blip r:embed="rId3"/>
                <a:stretch>
                  <a:fillRect l="-942" t="-1552" b="-2587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022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Viga de sección compuesta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685800" y="1869140"/>
                <a:ext cx="7770813" cy="4607860"/>
              </a:xfrm>
            </p:spPr>
            <p:txBody>
              <a:bodyPr>
                <a:normAutofit fontScale="85000" lnSpcReduction="20000"/>
              </a:bodyPr>
              <a:lstStyle/>
              <a:p>
                <a:r>
                  <a:rPr lang="es-EC" sz="2400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Conectores tipo cortante</a:t>
                </a:r>
              </a:p>
              <a:p>
                <a:pPr lvl="1"/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Resistencia nominal ecuación I.8.2.a AISC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s-EC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𝑄</m:t>
                        </m:r>
                      </m:e>
                      <m:sub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b>
                    </m:sSub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=0.5∗</m:t>
                    </m:r>
                    <m:sSub>
                      <m:sSubPr>
                        <m:ctrlP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𝑠𝑐</m:t>
                        </m:r>
                      </m:sub>
                    </m:sSub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∗</m:t>
                    </m:r>
                    <m:rad>
                      <m:radPr>
                        <m:degHide m:val="on"/>
                        <m:ctrlP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sSub>
                          <m:sSubPr>
                            <m:ctrlP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𝑐</m:t>
                            </m:r>
                          </m:sub>
                        </m:sSub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∗</m:t>
                        </m:r>
                        <m:sSub>
                          <m:sSubPr>
                            <m:ctrlP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𝐸</m:t>
                            </m:r>
                          </m:e>
                          <m:sub>
                            <m: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𝑐</m:t>
                            </m:r>
                          </m:sub>
                        </m:sSub>
                      </m:e>
                    </m:rad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≤</m:t>
                    </m:r>
                    <m:sSub>
                      <m:sSubPr>
                        <m:ctrlP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𝐴</m:t>
                        </m:r>
                      </m:e>
                      <m:sub>
                        <m: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𝑠𝑐</m:t>
                        </m:r>
                      </m:sub>
                    </m:sSub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∗</m:t>
                    </m:r>
                    <m:sSub>
                      <m:sSubPr>
                        <m:ctrlP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𝐹</m:t>
                        </m:r>
                      </m:e>
                      <m:sub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𝑢</m:t>
                        </m:r>
                      </m:sub>
                    </m:sSub>
                  </m:oMath>
                </a14:m>
                <a:endParaRPr lang="es-EC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𝑄</m:t>
                        </m:r>
                      </m:e>
                      <m:sub>
                        <m: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𝑛</m:t>
                        </m:r>
                      </m:sub>
                    </m:sSub>
                    <m:r>
                      <a:rPr lang="es-EC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23.72 </m:t>
                    </m:r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𝑘𝑁</m:t>
                    </m:r>
                  </m:oMath>
                </a14:m>
                <a:endParaRPr lang="es-EC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/>
                <a:endParaRPr lang="es-EC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Número de conectores</a:t>
                </a: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s-EC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e>
                      <m:sub>
                        <m: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sub>
                    </m:sSub>
                    <m:r>
                      <a:rPr lang="es-EC" b="0" i="1" smtClean="0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=2∗</m:t>
                    </m:r>
                    <m:f>
                      <m:fPr>
                        <m:ctrlPr>
                          <a:rPr lang="es-EC" b="0" i="1" smtClean="0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𝑦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sSubPr>
                          <m:e>
                            <m: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s-EC" b="0" i="1" smtClean="0">
                                <a:solidFill>
                                  <a:schemeClr val="tx1">
                                    <a:lumMod val="50000"/>
                                  </a:schemeClr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𝑛</m:t>
                            </m:r>
                          </m:sub>
                        </m:sSub>
                      </m:den>
                    </m:f>
                  </m:oMath>
                </a14:m>
                <a:endParaRPr lang="es-EC" dirty="0" smtClean="0">
                  <a:solidFill>
                    <a:schemeClr val="tx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2"/>
                <a14:m>
                  <m:oMath xmlns:m="http://schemas.openxmlformats.org/officeDocument/2006/math">
                    <m:sSub>
                      <m:sSubPr>
                        <m:ctrlP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𝑁</m:t>
                        </m:r>
                      </m:e>
                      <m:sub>
                        <m:r>
                          <a:rPr lang="es-EC" i="1">
                            <a:solidFill>
                              <a:schemeClr val="tx1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𝑐</m:t>
                        </m:r>
                      </m:sub>
                    </m:sSub>
                    <m:r>
                      <a:rPr lang="es-EC" i="1">
                        <a:solidFill>
                          <a:schemeClr val="tx1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</m:oMath>
                </a14:m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10</a:t>
                </a:r>
              </a:p>
              <a:p>
                <a:pPr lvl="2"/>
                <a:endParaRPr lang="es-EC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lvl="1"/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Separación</a:t>
                </a:r>
              </a:p>
              <a:p>
                <a:pPr lvl="2"/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Conectores intermedios (</a:t>
                </a:r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190 </a:t>
                </a:r>
                <a:r>
                  <a:rPr lang="es-EC" dirty="0" smtClean="0">
                    <a:solidFill>
                      <a:schemeClr val="tx1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mm)</a:t>
                </a:r>
              </a:p>
              <a:p>
                <a:pPr lvl="2"/>
                <a:r>
                  <a:rPr lang="es-EC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Conectores extremos (</a:t>
                </a:r>
                <a:r>
                  <a:rPr lang="es-EC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145 </a:t>
                </a:r>
                <a:r>
                  <a:rPr lang="es-EC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mm)</a:t>
                </a:r>
              </a:p>
              <a:p>
                <a:pPr lvl="1"/>
                <a:endParaRPr lang="es-EC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685800" lvl="2" indent="0">
                  <a:buNone/>
                </a:pPr>
                <a:endParaRPr lang="es-EC" dirty="0" smtClean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85800" y="1869140"/>
                <a:ext cx="7770813" cy="4607860"/>
              </a:xfrm>
              <a:blipFill rotWithShape="0">
                <a:blip r:embed="rId3"/>
                <a:stretch>
                  <a:fillRect l="-706" t="-1984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75712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Viga de sección compuesta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869140"/>
            <a:ext cx="7770813" cy="4455459"/>
          </a:xfrm>
        </p:spPr>
        <p:txBody>
          <a:bodyPr>
            <a:normAutofit/>
          </a:bodyPr>
          <a:lstStyle/>
          <a:p>
            <a:r>
              <a:rPr lang="es-EC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Fabricación</a:t>
            </a:r>
          </a:p>
          <a:p>
            <a:pPr lvl="1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Soldadura en conectores</a:t>
            </a:r>
          </a:p>
          <a:p>
            <a:pPr lvl="1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2" indent="0">
              <a:buNone/>
            </a:pPr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248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Viga de sección compuesta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869140"/>
            <a:ext cx="7770813" cy="4455459"/>
          </a:xfrm>
        </p:spPr>
        <p:txBody>
          <a:bodyPr>
            <a:normAutofit/>
          </a:bodyPr>
          <a:lstStyle/>
          <a:p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Fabricación</a:t>
            </a:r>
          </a:p>
          <a:p>
            <a:pPr lvl="1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Soldadura en conectores</a:t>
            </a:r>
          </a:p>
          <a:p>
            <a:pPr lvl="2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Electrodo E7018</a:t>
            </a:r>
          </a:p>
          <a:p>
            <a:pPr lvl="1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2" indent="0">
              <a:buNone/>
            </a:pPr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479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Viga de sección compuesta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869140"/>
            <a:ext cx="7770813" cy="4455459"/>
          </a:xfrm>
        </p:spPr>
        <p:txBody>
          <a:bodyPr>
            <a:normAutofit/>
          </a:bodyPr>
          <a:lstStyle/>
          <a:p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Fabricación</a:t>
            </a:r>
          </a:p>
          <a:p>
            <a:pPr lvl="1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Soldadura en conectores</a:t>
            </a:r>
          </a:p>
          <a:p>
            <a:pPr lvl="2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Electrodo E7018</a:t>
            </a:r>
          </a:p>
          <a:p>
            <a:pPr lvl="2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Proceso SMAW</a:t>
            </a:r>
          </a:p>
          <a:p>
            <a:pPr lvl="2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2" indent="0">
              <a:buNone/>
            </a:pPr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289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Viga de sección compuesta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869140"/>
            <a:ext cx="7770813" cy="4455459"/>
          </a:xfrm>
        </p:spPr>
        <p:txBody>
          <a:bodyPr>
            <a:normAutofit/>
          </a:bodyPr>
          <a:lstStyle/>
          <a:p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Fabricación</a:t>
            </a:r>
          </a:p>
          <a:p>
            <a:pPr lvl="1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Soldadura en conectores</a:t>
            </a:r>
          </a:p>
          <a:p>
            <a:pPr lvl="2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Electrodo E7018</a:t>
            </a:r>
          </a:p>
          <a:p>
            <a:pPr lvl="2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 SMAW</a:t>
            </a:r>
          </a:p>
          <a:p>
            <a:pPr lvl="2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Concreto</a:t>
            </a:r>
          </a:p>
          <a:p>
            <a:pPr lvl="2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Pesar 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elementos 1:3:2:1/2</a:t>
            </a:r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2" indent="0">
              <a:buNone/>
            </a:pPr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76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Viga de sección compuesta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869140"/>
            <a:ext cx="7770813" cy="4826128"/>
          </a:xfrm>
        </p:spPr>
        <p:txBody>
          <a:bodyPr>
            <a:normAutofit/>
          </a:bodyPr>
          <a:lstStyle/>
          <a:p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Fabricación</a:t>
            </a:r>
          </a:p>
          <a:p>
            <a:pPr lvl="1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Soldadura en conectores</a:t>
            </a:r>
          </a:p>
          <a:p>
            <a:pPr lvl="2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Electrodo E7018</a:t>
            </a:r>
          </a:p>
          <a:p>
            <a:pPr lvl="2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 SMAW</a:t>
            </a:r>
          </a:p>
          <a:p>
            <a:pPr lvl="2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Concreto</a:t>
            </a:r>
          </a:p>
          <a:p>
            <a:pPr lvl="2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Pesar </a:t>
            </a:r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 </a:t>
            </a:r>
            <a:r>
              <a:rPr lang="es-EC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1:3:2:1/2</a:t>
            </a:r>
          </a:p>
          <a:p>
            <a:pPr lvl="2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Mezcla 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de elementos</a:t>
            </a:r>
          </a:p>
          <a:p>
            <a:pPr lvl="2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2" indent="0">
              <a:buNone/>
            </a:pPr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0644" y="3905572"/>
            <a:ext cx="3146156" cy="2359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98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Viga de sección compuesta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869140"/>
            <a:ext cx="7770813" cy="4826128"/>
          </a:xfrm>
        </p:spPr>
        <p:txBody>
          <a:bodyPr>
            <a:normAutofit/>
          </a:bodyPr>
          <a:lstStyle/>
          <a:p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Fabricación</a:t>
            </a:r>
          </a:p>
          <a:p>
            <a:pPr lvl="1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Soldadura en conectores</a:t>
            </a:r>
          </a:p>
          <a:p>
            <a:pPr lvl="2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Electrodo E7018</a:t>
            </a:r>
          </a:p>
          <a:p>
            <a:pPr lvl="2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 SMAW</a:t>
            </a:r>
          </a:p>
          <a:p>
            <a:pPr lvl="2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Concreto</a:t>
            </a:r>
          </a:p>
          <a:p>
            <a:pPr lvl="2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Pesar </a:t>
            </a:r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 </a:t>
            </a:r>
            <a:r>
              <a:rPr lang="es-EC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1:3:2:1/2</a:t>
            </a:r>
          </a:p>
          <a:p>
            <a:pPr lvl="2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Mezcla </a:t>
            </a:r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elementos</a:t>
            </a:r>
          </a:p>
          <a:p>
            <a:pPr lvl="2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Previo encofrado</a:t>
            </a:r>
          </a:p>
          <a:p>
            <a:pPr lvl="2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2" indent="0">
              <a:buNone/>
            </a:pPr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48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Viga de sección compuesta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869140"/>
            <a:ext cx="7770813" cy="4826128"/>
          </a:xfrm>
        </p:spPr>
        <p:txBody>
          <a:bodyPr>
            <a:normAutofit/>
          </a:bodyPr>
          <a:lstStyle/>
          <a:p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Fabricación</a:t>
            </a:r>
          </a:p>
          <a:p>
            <a:pPr lvl="1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Soldadura en conectores</a:t>
            </a:r>
          </a:p>
          <a:p>
            <a:pPr lvl="2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Electrodo E7018</a:t>
            </a:r>
          </a:p>
          <a:p>
            <a:pPr lvl="2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 SMAW</a:t>
            </a:r>
          </a:p>
          <a:p>
            <a:pPr lvl="2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Concreto</a:t>
            </a:r>
          </a:p>
          <a:p>
            <a:pPr lvl="2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Pesar </a:t>
            </a:r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 </a:t>
            </a:r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1:3:2:1/2</a:t>
            </a:r>
            <a:endParaRPr lang="es-EC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Mezcla </a:t>
            </a:r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elementos</a:t>
            </a:r>
          </a:p>
          <a:p>
            <a:pPr lvl="2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 encofrado</a:t>
            </a:r>
          </a:p>
          <a:p>
            <a:pPr lvl="2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Fundición concreto</a:t>
            </a:r>
          </a:p>
          <a:p>
            <a:pPr lvl="2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2" indent="0">
              <a:buNone/>
            </a:pPr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8686800" y="6493790"/>
            <a:ext cx="457200" cy="3797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9816" y="4029559"/>
            <a:ext cx="2356797" cy="2073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02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Viga de sección compuesta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869140"/>
            <a:ext cx="7770813" cy="4826128"/>
          </a:xfrm>
        </p:spPr>
        <p:txBody>
          <a:bodyPr>
            <a:normAutofit lnSpcReduction="10000"/>
          </a:bodyPr>
          <a:lstStyle/>
          <a:p>
            <a:r>
              <a:rPr lang="es-EC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Fabricación</a:t>
            </a:r>
          </a:p>
          <a:p>
            <a:pPr lvl="1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Soldadura en conectores</a:t>
            </a:r>
          </a:p>
          <a:p>
            <a:pPr lvl="2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Electrodo E7018</a:t>
            </a:r>
          </a:p>
          <a:p>
            <a:pPr lvl="2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Proceso SMAW</a:t>
            </a:r>
          </a:p>
          <a:p>
            <a:pPr lvl="2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Concreto</a:t>
            </a:r>
          </a:p>
          <a:p>
            <a:pPr lvl="2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Pesar </a:t>
            </a:r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materiales </a:t>
            </a:r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1:3:2:1/2</a:t>
            </a:r>
            <a:endParaRPr lang="es-EC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Mezcla </a:t>
            </a:r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elementos</a:t>
            </a:r>
          </a:p>
          <a:p>
            <a:pPr lvl="2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Previo encofrado</a:t>
            </a:r>
          </a:p>
          <a:p>
            <a:pPr lvl="2"/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Fundición concreto</a:t>
            </a:r>
          </a:p>
          <a:p>
            <a:pPr lvl="2"/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Fraguado 7 días</a:t>
            </a:r>
          </a:p>
          <a:p>
            <a:pPr lvl="2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2" indent="0">
              <a:buNone/>
            </a:pPr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8686800" y="6493790"/>
            <a:ext cx="457200" cy="3797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5098" y="2805193"/>
            <a:ext cx="2365515" cy="3375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063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1113273"/>
            <a:ext cx="7770813" cy="1429871"/>
          </a:xfrm>
        </p:spPr>
        <p:txBody>
          <a:bodyPr>
            <a:normAutofit/>
          </a:bodyPr>
          <a:lstStyle/>
          <a:p>
            <a:r>
              <a:rPr lang="es-ES" sz="38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Objetivo General</a:t>
            </a:r>
            <a:endParaRPr lang="es-ES" sz="38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2861390"/>
            <a:ext cx="7770813" cy="272364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s-ES_tradnl" sz="3200" dirty="0">
                <a:effectLst/>
                <a:latin typeface="Arial"/>
                <a:cs typeface="Arial"/>
              </a:rPr>
              <a:t>Determinar si el uso de atiesadores y bloques de </a:t>
            </a:r>
            <a:r>
              <a:rPr lang="es-ES_tradnl" sz="3200" dirty="0" smtClean="0">
                <a:effectLst/>
                <a:latin typeface="Arial"/>
                <a:cs typeface="Arial"/>
              </a:rPr>
              <a:t>hormigón </a:t>
            </a:r>
            <a:r>
              <a:rPr lang="es-ES_tradnl" sz="3200" dirty="0">
                <a:effectLst/>
                <a:latin typeface="Arial"/>
                <a:cs typeface="Arial"/>
              </a:rPr>
              <a:t>con cuesco incrementan la capacidad de resistencia a la </a:t>
            </a:r>
            <a:r>
              <a:rPr lang="es-ES_tradnl" sz="3200" dirty="0" smtClean="0">
                <a:effectLst/>
                <a:latin typeface="Arial"/>
                <a:cs typeface="Arial"/>
              </a:rPr>
              <a:t>flexión </a:t>
            </a:r>
            <a:r>
              <a:rPr lang="es-ES_tradnl" sz="3200" dirty="0">
                <a:effectLst/>
                <a:latin typeface="Arial"/>
                <a:cs typeface="Arial"/>
              </a:rPr>
              <a:t>de una viga de </a:t>
            </a:r>
            <a:r>
              <a:rPr lang="es-ES_tradnl" sz="3200" dirty="0" smtClean="0">
                <a:effectLst/>
                <a:latin typeface="Arial"/>
                <a:cs typeface="Arial"/>
              </a:rPr>
              <a:t>sección </a:t>
            </a:r>
            <a:r>
              <a:rPr lang="es-ES_tradnl" sz="3200" dirty="0">
                <a:effectLst/>
                <a:latin typeface="Arial"/>
                <a:cs typeface="Arial"/>
              </a:rPr>
              <a:t>compacta. </a:t>
            </a:r>
            <a:endParaRPr lang="es-ES_tradnl" sz="3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6961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3000" dirty="0" smtClean="0">
                <a:latin typeface="Arial"/>
                <a:cs typeface="Arial"/>
              </a:rPr>
              <a:t>Modelo CAD</a:t>
            </a:r>
          </a:p>
          <a:p>
            <a:pPr lvl="1"/>
            <a:r>
              <a:rPr lang="es-ES" sz="3200" dirty="0" smtClean="0">
                <a:latin typeface="Arial"/>
                <a:cs typeface="Arial"/>
              </a:rPr>
              <a:t>Mismas características</a:t>
            </a:r>
          </a:p>
          <a:p>
            <a:pPr lvl="2"/>
            <a:endParaRPr lang="es-ES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473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Viga de sección compuesta</a:t>
            </a:r>
            <a:endParaRPr lang="es-ES" dirty="0">
              <a:latin typeface="Arial"/>
              <a:cs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80" y="1547590"/>
            <a:ext cx="7922145" cy="476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772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Viga de sección compuesta</a:t>
            </a:r>
            <a:endParaRPr lang="es-ES" dirty="0">
              <a:latin typeface="Arial"/>
              <a:cs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80" y="1547590"/>
            <a:ext cx="7922145" cy="4764852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4660619" y="2650733"/>
            <a:ext cx="369891" cy="258908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7238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Viga de sección compuesta</a:t>
            </a:r>
            <a:endParaRPr lang="es-ES" dirty="0">
              <a:latin typeface="Arial"/>
              <a:cs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80" y="1547590"/>
            <a:ext cx="7922145" cy="4764852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4660619" y="2650733"/>
            <a:ext cx="369891" cy="258908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Elipse 7"/>
          <p:cNvSpPr/>
          <p:nvPr/>
        </p:nvSpPr>
        <p:spPr>
          <a:xfrm>
            <a:off x="5515810" y="2644568"/>
            <a:ext cx="369891" cy="258908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21477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Viga de sección compuesta</a:t>
            </a:r>
            <a:endParaRPr lang="es-ES" dirty="0">
              <a:latin typeface="Arial"/>
              <a:cs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80" y="1547590"/>
            <a:ext cx="7922145" cy="4764852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4660619" y="2650733"/>
            <a:ext cx="369891" cy="258908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6" name="Conector recto 5"/>
          <p:cNvCxnSpPr/>
          <p:nvPr/>
        </p:nvCxnSpPr>
        <p:spPr>
          <a:xfrm>
            <a:off x="4870224" y="2774022"/>
            <a:ext cx="0" cy="25890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Elipse 7"/>
          <p:cNvSpPr/>
          <p:nvPr/>
        </p:nvSpPr>
        <p:spPr>
          <a:xfrm>
            <a:off x="5515810" y="2644568"/>
            <a:ext cx="369891" cy="258908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055706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Viga de sección compuesta</a:t>
            </a:r>
            <a:endParaRPr lang="es-ES" dirty="0">
              <a:latin typeface="Arial"/>
              <a:cs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80" y="1547590"/>
            <a:ext cx="7922145" cy="4764852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4660619" y="2650733"/>
            <a:ext cx="369891" cy="258908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6" name="Conector recto 5"/>
          <p:cNvCxnSpPr/>
          <p:nvPr/>
        </p:nvCxnSpPr>
        <p:spPr>
          <a:xfrm>
            <a:off x="4870224" y="2774022"/>
            <a:ext cx="0" cy="25890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cto 6"/>
          <p:cNvCxnSpPr/>
          <p:nvPr/>
        </p:nvCxnSpPr>
        <p:spPr>
          <a:xfrm>
            <a:off x="5700756" y="2774022"/>
            <a:ext cx="0" cy="258908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Elipse 7"/>
          <p:cNvSpPr/>
          <p:nvPr/>
        </p:nvSpPr>
        <p:spPr>
          <a:xfrm>
            <a:off x="5515810" y="2644568"/>
            <a:ext cx="369891" cy="258908"/>
          </a:xfrm>
          <a:prstGeom prst="ellipse">
            <a:avLst/>
          </a:prstGeom>
          <a:noFill/>
          <a:ln w="28575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993570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800" dirty="0" smtClean="0">
                <a:latin typeface="Arial"/>
                <a:cs typeface="Arial"/>
              </a:rPr>
              <a:t>Resultados</a:t>
            </a:r>
            <a:endParaRPr lang="es-ES" sz="4800" dirty="0">
              <a:latin typeface="Arial"/>
              <a:cs typeface="Arial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7200" y="166629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ES" sz="30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marL="914400" lvl="2" indent="0">
              <a:buNone/>
            </a:pPr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1881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 smtClean="0">
                <a:solidFill>
                  <a:srgbClr val="7F7F7F"/>
                </a:solidFill>
                <a:latin typeface="Arial"/>
                <a:cs typeface="Arial"/>
              </a:rPr>
              <a:t>Resultados</a:t>
            </a:r>
            <a:endParaRPr lang="es-ES" sz="32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7200" y="1666297"/>
            <a:ext cx="8229600" cy="4895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s-ES" dirty="0">
                <a:latin typeface="Arial"/>
                <a:cs typeface="Arial"/>
              </a:rPr>
              <a:t>Reemplazo del 30% de cuesco</a:t>
            </a:r>
          </a:p>
          <a:p>
            <a:pPr marL="0" indent="0">
              <a:buNone/>
            </a:pPr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1711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 smtClean="0">
                <a:solidFill>
                  <a:srgbClr val="7F7F7F"/>
                </a:solidFill>
                <a:latin typeface="Arial"/>
                <a:cs typeface="Arial"/>
              </a:rPr>
              <a:t>Resultados</a:t>
            </a:r>
            <a:endParaRPr lang="es-ES" sz="32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7200" y="1666297"/>
            <a:ext cx="8229600" cy="4895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s-ES" sz="2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Reemplazo del 30% de cuesco</a:t>
            </a:r>
          </a:p>
          <a:p>
            <a:pPr>
              <a:lnSpc>
                <a:spcPct val="200000"/>
              </a:lnSpc>
            </a:pPr>
            <a:r>
              <a:rPr lang="en-US" dirty="0" err="1" smtClean="0">
                <a:solidFill>
                  <a:srgbClr val="FFFFFF"/>
                </a:solidFill>
                <a:latin typeface="Arial"/>
                <a:cs typeface="Arial"/>
              </a:rPr>
              <a:t>Homogeneidad</a:t>
            </a:r>
            <a:r>
              <a:rPr lang="en-US" dirty="0" smtClean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endParaRPr lang="es-ES" dirty="0" smtClean="0">
              <a:solidFill>
                <a:srgbClr val="FFFFFF"/>
              </a:solidFill>
              <a:latin typeface="Arial"/>
              <a:cs typeface="Arial"/>
            </a:endParaRPr>
          </a:p>
          <a:p>
            <a:pPr marL="914400" lvl="2" indent="0">
              <a:buNone/>
            </a:pPr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5062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 smtClean="0">
                <a:solidFill>
                  <a:srgbClr val="7F7F7F"/>
                </a:solidFill>
                <a:latin typeface="Arial"/>
                <a:cs typeface="Arial"/>
              </a:rPr>
              <a:t>Resultados</a:t>
            </a:r>
            <a:endParaRPr lang="es-ES" sz="32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7200" y="1666297"/>
            <a:ext cx="8229600" cy="4895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s-ES" sz="2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Reemplazo del 30% de cuesco</a:t>
            </a:r>
          </a:p>
          <a:p>
            <a:pPr>
              <a:lnSpc>
                <a:spcPct val="200000"/>
              </a:lnSpc>
            </a:pPr>
            <a:r>
              <a:rPr lang="en-US" sz="2600" dirty="0" err="1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Homogeneidad</a:t>
            </a:r>
            <a:r>
              <a:rPr lang="en-US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endParaRPr lang="es-ES" sz="2600" dirty="0" smtClean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200000"/>
              </a:lnSpc>
            </a:pPr>
            <a:r>
              <a:rPr lang="es-ES" dirty="0" smtClean="0">
                <a:solidFill>
                  <a:srgbClr val="FFFFFF"/>
                </a:solidFill>
                <a:latin typeface="Arial"/>
                <a:cs typeface="Arial"/>
              </a:rPr>
              <a:t>Construcción compuesta no presenta problemas</a:t>
            </a:r>
          </a:p>
          <a:p>
            <a:endParaRPr lang="es-ES" sz="2600" dirty="0" smtClean="0">
              <a:latin typeface="Arial"/>
              <a:cs typeface="Arial"/>
            </a:endParaRPr>
          </a:p>
          <a:p>
            <a:pPr marL="914400" lvl="2" indent="0">
              <a:buNone/>
            </a:pPr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  <p:sp>
        <p:nvSpPr>
          <p:cNvPr id="6" name="Rectángulo 5"/>
          <p:cNvSpPr/>
          <p:nvPr/>
        </p:nvSpPr>
        <p:spPr>
          <a:xfrm>
            <a:off x="8570562" y="6447294"/>
            <a:ext cx="573437" cy="410705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989718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 smtClean="0">
                <a:solidFill>
                  <a:srgbClr val="7F7F7F"/>
                </a:solidFill>
                <a:latin typeface="Arial"/>
                <a:cs typeface="Arial"/>
              </a:rPr>
              <a:t>Resultados</a:t>
            </a:r>
            <a:endParaRPr lang="es-ES" sz="32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7200" y="1666297"/>
            <a:ext cx="8229600" cy="4895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200000"/>
              </a:lnSpc>
            </a:pPr>
            <a:r>
              <a:rPr lang="es-ES" sz="2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Reemplazo del 30% de cuesco</a:t>
            </a:r>
          </a:p>
          <a:p>
            <a:pPr>
              <a:lnSpc>
                <a:spcPct val="200000"/>
              </a:lnSpc>
            </a:pPr>
            <a:r>
              <a:rPr lang="en-US" sz="2600" dirty="0" err="1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Homogeneidad</a:t>
            </a:r>
            <a:r>
              <a:rPr lang="en-US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 </a:t>
            </a:r>
            <a:endParaRPr lang="es-ES" sz="2600" dirty="0" smtClean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  <a:p>
            <a:pPr>
              <a:lnSpc>
                <a:spcPct val="200000"/>
              </a:lnSpc>
            </a:pPr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Construcción compuesta no presenta problemas</a:t>
            </a:r>
          </a:p>
          <a:p>
            <a:pPr>
              <a:lnSpc>
                <a:spcPct val="150000"/>
              </a:lnSpc>
            </a:pPr>
            <a:r>
              <a:rPr lang="es-ES" dirty="0" smtClean="0">
                <a:solidFill>
                  <a:srgbClr val="FFFFFF"/>
                </a:solidFill>
                <a:latin typeface="Arial"/>
                <a:cs typeface="Arial"/>
              </a:rPr>
              <a:t>Solución problemática desechos</a:t>
            </a:r>
          </a:p>
          <a:p>
            <a:pPr lvl="1">
              <a:lnSpc>
                <a:spcPct val="150000"/>
              </a:lnSpc>
            </a:pPr>
            <a:r>
              <a:rPr lang="es-ES" dirty="0" smtClean="0">
                <a:solidFill>
                  <a:srgbClr val="FFFFFF"/>
                </a:solidFill>
                <a:latin typeface="Arial"/>
                <a:cs typeface="Arial"/>
              </a:rPr>
              <a:t>Aceite palma africana</a:t>
            </a:r>
          </a:p>
          <a:p>
            <a:endParaRPr lang="es-ES" sz="2600" dirty="0" smtClean="0">
              <a:latin typeface="Arial"/>
              <a:cs typeface="Arial"/>
            </a:endParaRPr>
          </a:p>
          <a:p>
            <a:pPr marL="914400" lvl="2" indent="0">
              <a:buNone/>
            </a:pPr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8570562" y="6447294"/>
            <a:ext cx="573437" cy="41070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0541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800" dirty="0" smtClean="0">
                <a:latin typeface="Arial"/>
                <a:cs typeface="Arial"/>
              </a:rPr>
              <a:t>Modelo CAD</a:t>
            </a:r>
          </a:p>
          <a:p>
            <a:pPr lvl="1"/>
            <a:r>
              <a:rPr lang="es-ES" dirty="0" smtClean="0">
                <a:latin typeface="Arial"/>
                <a:cs typeface="Arial"/>
              </a:rPr>
              <a:t>Mismas características</a:t>
            </a:r>
          </a:p>
          <a:p>
            <a:pPr lvl="2"/>
            <a:r>
              <a:rPr lang="es-ES" dirty="0" smtClean="0">
                <a:latin typeface="Arial"/>
                <a:cs typeface="Arial"/>
              </a:rPr>
              <a:t> </a:t>
            </a:r>
            <a:r>
              <a:rPr lang="es-ES" sz="3200" dirty="0" smtClean="0">
                <a:latin typeface="Arial"/>
                <a:cs typeface="Arial"/>
              </a:rPr>
              <a:t>Sección</a:t>
            </a:r>
          </a:p>
          <a:p>
            <a:endParaRPr lang="es-ES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67628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Conclusiones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7200" y="166629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Dimensiones mínimas viga compacta</a:t>
            </a:r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6905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Conclusiones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7200" y="166629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28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Dimensiones mínimas viga compacta</a:t>
            </a:r>
          </a:p>
          <a:p>
            <a:pPr lvl="1"/>
            <a:r>
              <a:rPr lang="es-ES_tradnl" dirty="0" smtClean="0">
                <a:latin typeface="Arial" panose="020B0604020202020204" pitchFamily="34" charset="0"/>
                <a:cs typeface="Arial" panose="020B0604020202020204" pitchFamily="34" charset="0"/>
              </a:rPr>
              <a:t>Espesor alma: 3 mm</a:t>
            </a:r>
          </a:p>
          <a:p>
            <a:pPr marL="0" indent="0">
              <a:buNone/>
            </a:pPr>
            <a:endParaRPr lang="es-ES_tradnl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buNone/>
            </a:pPr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698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Conclusiones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7200" y="166629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Dimensiones mínimas viga compacta</a:t>
            </a:r>
          </a:p>
          <a:p>
            <a:pPr lvl="1"/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Espesor alma: 3 mm</a:t>
            </a:r>
          </a:p>
          <a:p>
            <a:pPr lvl="1"/>
            <a:r>
              <a:rPr lang="es-ES_tradnl" dirty="0" smtClean="0">
                <a:latin typeface="Arial" panose="020B0604020202020204" pitchFamily="34" charset="0"/>
                <a:cs typeface="Arial" panose="020B0604020202020204" pitchFamily="34" charset="0"/>
              </a:rPr>
              <a:t>Altura del alma: 200 mm</a:t>
            </a:r>
          </a:p>
          <a:p>
            <a:pPr marL="0" indent="0">
              <a:buNone/>
            </a:pPr>
            <a:endParaRPr lang="es-ES_tradnl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buNone/>
            </a:pPr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74025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Conclusiones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7200" y="166629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Dimensiones mínimas viga compacta</a:t>
            </a:r>
          </a:p>
          <a:p>
            <a:pPr lvl="1"/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Espesor alma: 3 mm</a:t>
            </a:r>
          </a:p>
          <a:p>
            <a:pPr lvl="1"/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Altura del alma: 200 mm</a:t>
            </a:r>
          </a:p>
          <a:p>
            <a:pPr lvl="1"/>
            <a:r>
              <a:rPr lang="es-ES_tradnl" dirty="0" smtClean="0">
                <a:latin typeface="Arial" panose="020B0604020202020204" pitchFamily="34" charset="0"/>
                <a:cs typeface="Arial" panose="020B0604020202020204" pitchFamily="34" charset="0"/>
              </a:rPr>
              <a:t>Espesor patín: 6.35 mm</a:t>
            </a:r>
          </a:p>
          <a:p>
            <a:pPr marL="914400" lvl="2" indent="0">
              <a:buNone/>
            </a:pPr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49319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Conclusiones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7200" y="166629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Dimensiones mínimas viga compacta</a:t>
            </a:r>
          </a:p>
          <a:p>
            <a:pPr lvl="1"/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Espesor alma: 3 mm</a:t>
            </a:r>
          </a:p>
          <a:p>
            <a:pPr lvl="1"/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Altura del alma: 200 mm</a:t>
            </a:r>
          </a:p>
          <a:p>
            <a:pPr lvl="1"/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Espesor patín: 6.35 mm</a:t>
            </a:r>
          </a:p>
          <a:p>
            <a:pPr lvl="1"/>
            <a:r>
              <a:rPr lang="es-ES_tradnl" dirty="0" smtClean="0">
                <a:latin typeface="Arial" panose="020B0604020202020204" pitchFamily="34" charset="0"/>
                <a:cs typeface="Arial" panose="020B0604020202020204" pitchFamily="34" charset="0"/>
              </a:rPr>
              <a:t>Ancho del patín: 50.8 mm</a:t>
            </a:r>
          </a:p>
          <a:p>
            <a:pPr marL="914400" lvl="2" indent="0">
              <a:buNone/>
            </a:pPr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1537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Conclusiones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7200" y="166629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Dimensiones mínimas viga compacta</a:t>
            </a:r>
          </a:p>
          <a:p>
            <a:pPr lvl="1"/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Espesor alma: 3 mm</a:t>
            </a:r>
          </a:p>
          <a:p>
            <a:pPr lvl="1"/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Altura del alma: 200 mm</a:t>
            </a:r>
          </a:p>
          <a:p>
            <a:pPr lvl="1"/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Espesor patín: 6.35 mm</a:t>
            </a:r>
          </a:p>
          <a:p>
            <a:pPr lvl="1"/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Ancho del patín: 50.8 mm</a:t>
            </a:r>
          </a:p>
          <a:p>
            <a:pPr lvl="1"/>
            <a:r>
              <a:rPr lang="es-ES_tradnl" sz="3000" dirty="0" smtClean="0">
                <a:latin typeface="Arial" panose="020B0604020202020204" pitchFamily="34" charset="0"/>
                <a:cs typeface="Arial" panose="020B0604020202020204" pitchFamily="34" charset="0"/>
              </a:rPr>
              <a:t>Peralte: 212,7 mm</a:t>
            </a:r>
          </a:p>
          <a:p>
            <a:pPr marL="0" indent="0">
              <a:buNone/>
            </a:pPr>
            <a:endParaRPr lang="es-ES_tradnl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buNone/>
            </a:pPr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3031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Conclusiones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7200" y="166629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Dimensiones mínimas viga compacta</a:t>
            </a:r>
          </a:p>
          <a:p>
            <a:pPr lvl="1"/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Espesor alma: 3 mm</a:t>
            </a:r>
          </a:p>
          <a:p>
            <a:pPr lvl="1"/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Altura del alma: 200 mm</a:t>
            </a:r>
          </a:p>
          <a:p>
            <a:pPr lvl="1"/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Espesor patín: 6.35 mm</a:t>
            </a:r>
          </a:p>
          <a:p>
            <a:pPr lvl="1"/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Ancho del patín: 50.8 mm</a:t>
            </a:r>
          </a:p>
          <a:p>
            <a:pPr lvl="1"/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Peralte: 212,7 mm</a:t>
            </a:r>
          </a:p>
          <a:p>
            <a:pPr lvl="1"/>
            <a:endParaRPr lang="es-ES_tradnl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_tradnl" sz="28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s-ES_trad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estricción </a:t>
            </a:r>
            <a:r>
              <a:rPr lang="es-ES_tradnl" sz="2800" dirty="0">
                <a:latin typeface="Arial" panose="020B0604020202020204" pitchFamily="34" charset="0"/>
                <a:cs typeface="Arial" panose="020B0604020202020204" pitchFamily="34" charset="0"/>
              </a:rPr>
              <a:t>de fabricación </a:t>
            </a:r>
            <a:endParaRPr lang="es-ES_tradnl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s-ES_tradnl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_tradnl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buNone/>
            </a:pPr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84910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Conclusiones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7200" y="166629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Dimensiones mínimas viga compacta</a:t>
            </a:r>
          </a:p>
          <a:p>
            <a:pPr lvl="1"/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Espesor alma: 3 mm</a:t>
            </a:r>
          </a:p>
          <a:p>
            <a:pPr lvl="1"/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Altura del alma: 200 mm</a:t>
            </a:r>
          </a:p>
          <a:p>
            <a:pPr lvl="1"/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Espesor patín: 6.35 mm</a:t>
            </a:r>
          </a:p>
          <a:p>
            <a:pPr lvl="1"/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Ancho del patín: 50.8 mm</a:t>
            </a:r>
          </a:p>
          <a:p>
            <a:pPr lvl="1"/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Peralte: 212,7 mm</a:t>
            </a:r>
          </a:p>
          <a:p>
            <a:pPr lvl="1"/>
            <a:endParaRPr lang="es-ES_tradnl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_tradnl" sz="28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s-ES_trad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estricción </a:t>
            </a:r>
            <a:r>
              <a:rPr lang="es-ES_tradnl" sz="2800" dirty="0">
                <a:latin typeface="Arial" panose="020B0604020202020204" pitchFamily="34" charset="0"/>
                <a:cs typeface="Arial" panose="020B0604020202020204" pitchFamily="34" charset="0"/>
              </a:rPr>
              <a:t>de fabricación </a:t>
            </a:r>
            <a:endParaRPr lang="es-ES_tradnl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S_trad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Esfuerzo residual, proceso de soldadura</a:t>
            </a:r>
          </a:p>
          <a:p>
            <a:pPr lvl="1"/>
            <a:endParaRPr lang="es-ES_tradnl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_tradnl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buNone/>
            </a:pPr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69793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Conclusiones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7200" y="166629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Dimensiones mínimas viga compacta</a:t>
            </a:r>
          </a:p>
          <a:p>
            <a:pPr lvl="1"/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Espesor alma: 3 mm</a:t>
            </a:r>
          </a:p>
          <a:p>
            <a:pPr lvl="1"/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Altura del alma: 200 mm</a:t>
            </a:r>
          </a:p>
          <a:p>
            <a:pPr lvl="1"/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Espesor patín: 6.35 mm</a:t>
            </a:r>
          </a:p>
          <a:p>
            <a:pPr lvl="1"/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Ancho del patín: 50.8 mm</a:t>
            </a:r>
          </a:p>
          <a:p>
            <a:pPr lvl="1"/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Peralte: 212,7 mm</a:t>
            </a:r>
          </a:p>
          <a:p>
            <a:pPr lvl="1"/>
            <a:endParaRPr lang="es-ES_tradnl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_tradnl" sz="2800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s-ES_tradnl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estricción </a:t>
            </a:r>
            <a:r>
              <a:rPr lang="es-ES_tradnl" sz="2800" dirty="0">
                <a:latin typeface="Arial" panose="020B0604020202020204" pitchFamily="34" charset="0"/>
                <a:cs typeface="Arial" panose="020B0604020202020204" pitchFamily="34" charset="0"/>
              </a:rPr>
              <a:t>de fabricación </a:t>
            </a:r>
            <a:endParaRPr lang="es-ES_tradnl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s-ES_trad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Esfuerzo residual, proceso de soldadura</a:t>
            </a:r>
          </a:p>
          <a:p>
            <a:pPr lvl="1"/>
            <a:r>
              <a:rPr lang="es-ES_tradnl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Deformación alma </a:t>
            </a:r>
            <a:r>
              <a:rPr lang="es-ES_tradnl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s-E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s-ES_tradnl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S_tradnl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2" indent="0">
              <a:buNone/>
            </a:pPr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3812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Conclusiones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7200" y="166629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ES_tradnl" sz="2800" dirty="0"/>
              <a:t>S</a:t>
            </a:r>
            <a:r>
              <a:rPr lang="es-ES_tradnl" sz="2800" dirty="0" smtClean="0"/>
              <a:t>ección </a:t>
            </a:r>
            <a:r>
              <a:rPr lang="es-ES_tradnl" sz="2800" dirty="0"/>
              <a:t>laminada </a:t>
            </a:r>
            <a:endParaRPr lang="es-ES_tradnl" sz="2800" dirty="0" smtClean="0"/>
          </a:p>
          <a:p>
            <a:pPr lvl="1"/>
            <a:r>
              <a:rPr lang="es-ES_tradnl" sz="2400" dirty="0"/>
              <a:t>M</a:t>
            </a:r>
            <a:r>
              <a:rPr lang="es-ES_tradnl" sz="2400" dirty="0" smtClean="0"/>
              <a:t>ejor </a:t>
            </a:r>
            <a:r>
              <a:rPr lang="es-ES_tradnl" sz="2400" dirty="0"/>
              <a:t>distribución de esfuerzos </a:t>
            </a:r>
            <a:endParaRPr lang="es-ES_tradnl" sz="2400" dirty="0" smtClean="0"/>
          </a:p>
          <a:p>
            <a:pPr lvl="0"/>
            <a:endParaRPr lang="es-ES_tradnl" sz="2800" dirty="0" smtClean="0"/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05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Modelo CAD</a:t>
            </a:r>
          </a:p>
          <a:p>
            <a:pPr lvl="1"/>
            <a:r>
              <a:rPr lang="es-ES" sz="3200" dirty="0" smtClean="0">
                <a:latin typeface="Arial"/>
                <a:cs typeface="Arial"/>
              </a:rPr>
              <a:t>Mismas características</a:t>
            </a:r>
          </a:p>
          <a:p>
            <a:pPr lvl="2"/>
            <a:r>
              <a:rPr lang="es-ES" dirty="0" smtClean="0">
                <a:latin typeface="Arial"/>
                <a:cs typeface="Arial"/>
              </a:rPr>
              <a:t> Sección</a:t>
            </a:r>
          </a:p>
          <a:p>
            <a:pPr lvl="2"/>
            <a:r>
              <a:rPr lang="es-ES" sz="3200" dirty="0" smtClean="0">
                <a:latin typeface="Arial"/>
                <a:cs typeface="Arial"/>
              </a:rPr>
              <a:t>Material</a:t>
            </a:r>
          </a:p>
          <a:p>
            <a:endParaRPr lang="es-ES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0671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Conclusiones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7200" y="166629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ES_tradnl" sz="2800" dirty="0"/>
              <a:t>S</a:t>
            </a:r>
            <a:r>
              <a:rPr lang="es-ES_tradnl" sz="2800" dirty="0" smtClean="0"/>
              <a:t>ección </a:t>
            </a:r>
            <a:r>
              <a:rPr lang="es-ES_tradnl" sz="2800" dirty="0"/>
              <a:t>laminada </a:t>
            </a:r>
            <a:endParaRPr lang="es-ES_tradnl" sz="2800" dirty="0" smtClean="0"/>
          </a:p>
          <a:p>
            <a:pPr lvl="1"/>
            <a:r>
              <a:rPr lang="es-ES_tradnl" sz="2400" dirty="0"/>
              <a:t>M</a:t>
            </a:r>
            <a:r>
              <a:rPr lang="es-ES_tradnl" sz="2400" dirty="0" smtClean="0"/>
              <a:t>ejor </a:t>
            </a:r>
            <a:r>
              <a:rPr lang="es-ES_tradnl" sz="2400" dirty="0"/>
              <a:t>distribución de esfuerzos </a:t>
            </a:r>
            <a:endParaRPr lang="es-ES_tradnl" sz="2400" dirty="0" smtClean="0"/>
          </a:p>
          <a:p>
            <a:pPr lvl="1"/>
            <a:r>
              <a:rPr lang="es-ES_tradnl" sz="2400" dirty="0" smtClean="0"/>
              <a:t>Esfuerzos </a:t>
            </a:r>
            <a:r>
              <a:rPr lang="es-ES_tradnl" sz="2400" dirty="0"/>
              <a:t>residuales </a:t>
            </a:r>
            <a:r>
              <a:rPr lang="es-ES_tradnl" sz="2400" dirty="0" smtClean="0"/>
              <a:t>mínimos</a:t>
            </a:r>
          </a:p>
          <a:p>
            <a:pPr lvl="1"/>
            <a:endParaRPr lang="es-ES_tradnl" sz="2400" dirty="0" smtClean="0"/>
          </a:p>
          <a:p>
            <a:pPr lvl="0"/>
            <a:endParaRPr lang="es-ES_tradnl" sz="2800" dirty="0" smtClean="0"/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6540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Conclusiones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7200" y="166629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ES_tradnl" sz="2800" dirty="0">
                <a:solidFill>
                  <a:schemeClr val="tx1">
                    <a:lumMod val="50000"/>
                  </a:schemeClr>
                </a:solidFill>
              </a:rPr>
              <a:t>S</a:t>
            </a:r>
            <a:r>
              <a:rPr lang="es-ES_tradnl" sz="2800" dirty="0" smtClean="0">
                <a:solidFill>
                  <a:schemeClr val="tx1">
                    <a:lumMod val="50000"/>
                  </a:schemeClr>
                </a:solidFill>
              </a:rPr>
              <a:t>ección </a:t>
            </a:r>
            <a:r>
              <a:rPr lang="es-ES_tradnl" sz="2800" dirty="0">
                <a:solidFill>
                  <a:schemeClr val="tx1">
                    <a:lumMod val="50000"/>
                  </a:schemeClr>
                </a:solidFill>
              </a:rPr>
              <a:t>laminada </a:t>
            </a:r>
            <a:endParaRPr lang="es-ES_tradnl" sz="2800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r>
              <a:rPr lang="es-ES_tradnl" sz="2400" dirty="0">
                <a:solidFill>
                  <a:schemeClr val="tx1">
                    <a:lumMod val="50000"/>
                  </a:schemeClr>
                </a:solidFill>
              </a:rPr>
              <a:t>M</a:t>
            </a:r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</a:rPr>
              <a:t>ejor </a:t>
            </a:r>
            <a:r>
              <a:rPr lang="es-ES_tradnl" sz="2400" dirty="0">
                <a:solidFill>
                  <a:schemeClr val="tx1">
                    <a:lumMod val="50000"/>
                  </a:schemeClr>
                </a:solidFill>
              </a:rPr>
              <a:t>distribución de esfuerzos </a:t>
            </a:r>
            <a:endParaRPr lang="es-ES_tradnl" sz="2400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</a:rPr>
              <a:t>Esfuerzos </a:t>
            </a:r>
            <a:r>
              <a:rPr lang="es-ES_tradnl" sz="2400" dirty="0">
                <a:solidFill>
                  <a:schemeClr val="tx1">
                    <a:lumMod val="50000"/>
                  </a:schemeClr>
                </a:solidFill>
              </a:rPr>
              <a:t>residuales </a:t>
            </a:r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</a:rPr>
              <a:t>mínimos</a:t>
            </a:r>
          </a:p>
          <a:p>
            <a:pPr lvl="1"/>
            <a:endParaRPr lang="es-ES_tradnl" sz="2400" dirty="0" smtClean="0"/>
          </a:p>
          <a:p>
            <a:pPr lvl="0"/>
            <a:r>
              <a:rPr lang="es-ES_tradnl" sz="2800" dirty="0"/>
              <a:t>Atiesadores eficaces</a:t>
            </a:r>
          </a:p>
          <a:p>
            <a:pPr lvl="1"/>
            <a:r>
              <a:rPr lang="es-ES_tradnl" sz="2400" dirty="0"/>
              <a:t>Zona de momento </a:t>
            </a:r>
            <a:r>
              <a:rPr lang="es-ES_tradnl" sz="2400" dirty="0" smtClean="0"/>
              <a:t>máximo</a:t>
            </a:r>
          </a:p>
          <a:p>
            <a:pPr lvl="0"/>
            <a:endParaRPr lang="es-ES_tradnl" sz="2800" dirty="0" smtClean="0"/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8539566" y="6369803"/>
            <a:ext cx="604434" cy="488197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800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Conclusiones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7200" y="166629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ES_tradnl" sz="2800" dirty="0">
                <a:solidFill>
                  <a:schemeClr val="tx1">
                    <a:lumMod val="50000"/>
                  </a:schemeClr>
                </a:solidFill>
              </a:rPr>
              <a:t>S</a:t>
            </a:r>
            <a:r>
              <a:rPr lang="es-ES_tradnl" sz="2800" dirty="0" smtClean="0">
                <a:solidFill>
                  <a:schemeClr val="tx1">
                    <a:lumMod val="50000"/>
                  </a:schemeClr>
                </a:solidFill>
              </a:rPr>
              <a:t>ección </a:t>
            </a:r>
            <a:r>
              <a:rPr lang="es-ES_tradnl" sz="2800" dirty="0">
                <a:solidFill>
                  <a:schemeClr val="tx1">
                    <a:lumMod val="50000"/>
                  </a:schemeClr>
                </a:solidFill>
              </a:rPr>
              <a:t>laminada </a:t>
            </a:r>
            <a:endParaRPr lang="es-ES_tradnl" sz="2800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r>
              <a:rPr lang="es-ES_tradnl" sz="2400" dirty="0">
                <a:solidFill>
                  <a:schemeClr val="tx1">
                    <a:lumMod val="50000"/>
                  </a:schemeClr>
                </a:solidFill>
              </a:rPr>
              <a:t>M</a:t>
            </a:r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</a:rPr>
              <a:t>ejor </a:t>
            </a:r>
            <a:r>
              <a:rPr lang="es-ES_tradnl" sz="2400" dirty="0">
                <a:solidFill>
                  <a:schemeClr val="tx1">
                    <a:lumMod val="50000"/>
                  </a:schemeClr>
                </a:solidFill>
              </a:rPr>
              <a:t>distribución de esfuerzos </a:t>
            </a:r>
            <a:endParaRPr lang="es-ES_tradnl" sz="2400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</a:rPr>
              <a:t>Esfuerzos </a:t>
            </a:r>
            <a:r>
              <a:rPr lang="es-ES_tradnl" sz="2400" dirty="0">
                <a:solidFill>
                  <a:schemeClr val="tx1">
                    <a:lumMod val="50000"/>
                  </a:schemeClr>
                </a:solidFill>
              </a:rPr>
              <a:t>residuales </a:t>
            </a:r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</a:rPr>
              <a:t>mínimos</a:t>
            </a:r>
          </a:p>
          <a:p>
            <a:pPr lvl="1"/>
            <a:endParaRPr lang="es-ES_tradnl" sz="2400" dirty="0" smtClean="0"/>
          </a:p>
          <a:p>
            <a:pPr lvl="0"/>
            <a:r>
              <a:rPr lang="es-ES_tradnl" sz="2800" dirty="0"/>
              <a:t>Atiesadores eficaces</a:t>
            </a:r>
          </a:p>
          <a:p>
            <a:pPr lvl="1"/>
            <a:r>
              <a:rPr lang="es-ES_tradnl" sz="2400" dirty="0"/>
              <a:t>Zona de momento </a:t>
            </a:r>
            <a:r>
              <a:rPr lang="es-ES_tradnl" sz="2400" dirty="0" smtClean="0"/>
              <a:t>máximo</a:t>
            </a:r>
          </a:p>
          <a:p>
            <a:pPr lvl="1"/>
            <a:r>
              <a:rPr lang="es-ES_tradnl" sz="2400" dirty="0" smtClean="0"/>
              <a:t>15% longitud</a:t>
            </a:r>
            <a:endParaRPr lang="es-ES_tradnl" sz="2400" dirty="0"/>
          </a:p>
          <a:p>
            <a:pPr lvl="0"/>
            <a:endParaRPr lang="es-ES_tradnl" sz="2800" dirty="0" smtClean="0"/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8539566" y="6369803"/>
            <a:ext cx="604434" cy="48819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01867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Conclusiones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7200" y="166629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ES_tradnl" sz="2800" dirty="0" smtClean="0"/>
              <a:t>La geometría optima del atiesador es:</a:t>
            </a:r>
          </a:p>
          <a:p>
            <a:pPr lvl="1"/>
            <a:r>
              <a:rPr lang="es-ES_tradnl" sz="2400" dirty="0" smtClean="0"/>
              <a:t>Agujero de ratón</a:t>
            </a:r>
          </a:p>
          <a:p>
            <a:pPr lvl="1"/>
            <a:r>
              <a:rPr lang="es-ES_tradnl" sz="2400" dirty="0" smtClean="0"/>
              <a:t>Espesor = Espesor alma</a:t>
            </a:r>
          </a:p>
          <a:p>
            <a:pPr lvl="1"/>
            <a:r>
              <a:rPr lang="es-ES_tradnl" sz="2400" dirty="0" smtClean="0"/>
              <a:t>Separación = Mitad peralte viga</a:t>
            </a:r>
          </a:p>
          <a:p>
            <a:pPr lvl="1"/>
            <a:r>
              <a:rPr lang="es-ES_tradnl" sz="2400" dirty="0" smtClean="0"/>
              <a:t>Altura de patín superior al patín inferior</a:t>
            </a:r>
          </a:p>
          <a:p>
            <a:pPr lvl="1"/>
            <a:r>
              <a:rPr lang="en-US" sz="2400" dirty="0" err="1" smtClean="0"/>
              <a:t>Utilizando</a:t>
            </a:r>
            <a:r>
              <a:rPr lang="es-ES_tradnl" sz="2400" dirty="0" smtClean="0"/>
              <a:t> 4 atiesadores en el centro</a:t>
            </a:r>
          </a:p>
          <a:p>
            <a:pPr marL="914400" lvl="2" indent="0">
              <a:buNone/>
            </a:pPr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60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Conclusiones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7200" y="166629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ES_tradnl" sz="2800" dirty="0" smtClean="0">
                <a:solidFill>
                  <a:schemeClr val="tx1">
                    <a:lumMod val="50000"/>
                  </a:schemeClr>
                </a:solidFill>
              </a:rPr>
              <a:t>La geometría optima del atiesador es:</a:t>
            </a:r>
          </a:p>
          <a:p>
            <a:pPr lvl="1"/>
            <a:r>
              <a:rPr lang="es-ES_tradnl" sz="2400" dirty="0">
                <a:solidFill>
                  <a:schemeClr val="tx1">
                    <a:lumMod val="50000"/>
                  </a:schemeClr>
                </a:solidFill>
              </a:rPr>
              <a:t>Agujero de ratón</a:t>
            </a:r>
          </a:p>
          <a:p>
            <a:pPr lvl="1"/>
            <a:r>
              <a:rPr lang="es-ES_tradnl" sz="2400" dirty="0">
                <a:solidFill>
                  <a:schemeClr val="tx1">
                    <a:lumMod val="50000"/>
                  </a:schemeClr>
                </a:solidFill>
              </a:rPr>
              <a:t>Espesor = Espesor alma</a:t>
            </a:r>
          </a:p>
          <a:p>
            <a:pPr lvl="1"/>
            <a:r>
              <a:rPr lang="es-ES_tradnl" sz="2400" dirty="0">
                <a:solidFill>
                  <a:schemeClr val="tx1">
                    <a:lumMod val="50000"/>
                  </a:schemeClr>
                </a:solidFill>
              </a:rPr>
              <a:t>Separación = Mitad peralte viga</a:t>
            </a:r>
          </a:p>
          <a:p>
            <a:pPr lvl="1"/>
            <a:r>
              <a:rPr lang="es-ES_tradnl" sz="2400" dirty="0">
                <a:solidFill>
                  <a:schemeClr val="tx1">
                    <a:lumMod val="50000"/>
                  </a:schemeClr>
                </a:solidFill>
              </a:rPr>
              <a:t>Altura de patín superior al patín inferior</a:t>
            </a:r>
          </a:p>
          <a:p>
            <a:pPr lvl="1"/>
            <a:r>
              <a:rPr lang="en-US" sz="2400" dirty="0" err="1">
                <a:solidFill>
                  <a:schemeClr val="tx1">
                    <a:lumMod val="50000"/>
                  </a:schemeClr>
                </a:solidFill>
              </a:rPr>
              <a:t>Utilizando</a:t>
            </a:r>
            <a:r>
              <a:rPr lang="es-ES_tradnl" sz="2400" dirty="0">
                <a:solidFill>
                  <a:schemeClr val="tx1">
                    <a:lumMod val="50000"/>
                  </a:schemeClr>
                </a:solidFill>
              </a:rPr>
              <a:t> 4 atiesadores en el centro</a:t>
            </a:r>
          </a:p>
          <a:p>
            <a:r>
              <a:rPr lang="es-ES_tradnl" dirty="0" smtClean="0"/>
              <a:t>Incremento de la capacidad de la viga</a:t>
            </a:r>
          </a:p>
          <a:p>
            <a:pPr lvl="1"/>
            <a:r>
              <a:rPr lang="es-ES_tradnl" dirty="0" smtClean="0"/>
              <a:t>Incremento 6,5%</a:t>
            </a:r>
          </a:p>
          <a:p>
            <a:pPr lvl="1"/>
            <a:r>
              <a:rPr lang="es-ES_tradnl" dirty="0" smtClean="0"/>
              <a:t>Inicial: 13,82 Ton</a:t>
            </a:r>
          </a:p>
          <a:p>
            <a:pPr lvl="1"/>
            <a:r>
              <a:rPr lang="es-ES_tradnl" dirty="0" smtClean="0"/>
              <a:t>Final: 14,72 Ton</a:t>
            </a:r>
            <a:endParaRPr lang="es-ES_tradnl" dirty="0"/>
          </a:p>
          <a:p>
            <a:pPr marL="914400" lvl="2" indent="0">
              <a:buNone/>
            </a:pPr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935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Conclusiones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7200" y="166629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ES_tradnl" sz="2800" dirty="0" smtClean="0"/>
              <a:t>Disminución de la deflexión.</a:t>
            </a: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3378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Conclusiones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7200" y="166629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ES_tradnl" sz="2800" dirty="0" smtClean="0"/>
              <a:t>Disminución de la deflexión.</a:t>
            </a:r>
          </a:p>
          <a:p>
            <a:pPr lvl="1"/>
            <a:r>
              <a:rPr lang="es-ES_tradnl" dirty="0" smtClean="0">
                <a:latin typeface="Arial"/>
                <a:cs typeface="Arial"/>
              </a:rPr>
              <a:t>Viga 4 atiesadores separación 100 mm</a:t>
            </a: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013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Conclusiones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7200" y="166629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ES_tradnl" sz="2800" dirty="0" smtClean="0"/>
              <a:t>Disminución de la deflexión.</a:t>
            </a:r>
          </a:p>
          <a:p>
            <a:pPr lvl="1"/>
            <a:r>
              <a:rPr lang="es-ES_tradnl" sz="2600" dirty="0" smtClean="0">
                <a:latin typeface="Arial"/>
                <a:cs typeface="Arial"/>
              </a:rPr>
              <a:t>Viga 4 atiesadores separación 100 mm</a:t>
            </a:r>
          </a:p>
          <a:p>
            <a:pPr lvl="2"/>
            <a:r>
              <a:rPr lang="es-ES_tradnl" sz="2800" dirty="0" smtClean="0">
                <a:latin typeface="Arial"/>
                <a:cs typeface="Arial"/>
              </a:rPr>
              <a:t>5,8%</a:t>
            </a: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7871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Conclusiones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7200" y="166629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ES_tradnl" sz="2800" dirty="0" smtClean="0"/>
              <a:t>Disminución de la deflexión.</a:t>
            </a:r>
          </a:p>
          <a:p>
            <a:pPr lvl="1"/>
            <a:r>
              <a:rPr lang="es-ES_tradnl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Viga 4 atiesadores separación 100 mm</a:t>
            </a:r>
          </a:p>
          <a:p>
            <a:pPr lvl="2"/>
            <a:r>
              <a:rPr lang="es-ES_tradnl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5,8%</a:t>
            </a:r>
          </a:p>
          <a:p>
            <a:pPr lvl="1"/>
            <a:r>
              <a:rPr lang="es-ES_tradnl" dirty="0" smtClean="0">
                <a:latin typeface="Arial"/>
                <a:cs typeface="Arial"/>
              </a:rPr>
              <a:t>Viga atiesadores en toda la longitud separación 100 mm</a:t>
            </a: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042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Conclusiones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7200" y="166629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ES_tradnl" sz="2800" dirty="0" smtClean="0"/>
              <a:t>Disminución de la deflexión.</a:t>
            </a:r>
          </a:p>
          <a:p>
            <a:pPr lvl="1"/>
            <a:r>
              <a:rPr lang="es-ES_tradnl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Viga 4 atiesadores separación 100 mm</a:t>
            </a:r>
          </a:p>
          <a:p>
            <a:pPr lvl="2"/>
            <a:r>
              <a:rPr lang="es-ES_tradnl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5,8%</a:t>
            </a:r>
          </a:p>
          <a:p>
            <a:pPr lvl="1"/>
            <a:r>
              <a:rPr lang="es-ES_tradnl" sz="2600" dirty="0" smtClean="0">
                <a:latin typeface="Arial"/>
                <a:cs typeface="Arial"/>
              </a:rPr>
              <a:t>Viga atiesadores en toda la longitud separación 100 mm</a:t>
            </a:r>
          </a:p>
          <a:p>
            <a:pPr lvl="2"/>
            <a:r>
              <a:rPr lang="es-ES_tradnl" sz="2800" dirty="0" smtClean="0">
                <a:latin typeface="Arial"/>
                <a:cs typeface="Arial"/>
              </a:rPr>
              <a:t>7%</a:t>
            </a: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1634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8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CAD</a:t>
            </a:r>
          </a:p>
          <a:p>
            <a:pPr lvl="1"/>
            <a:r>
              <a:rPr lang="es-ES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Mismas características</a:t>
            </a:r>
          </a:p>
          <a:p>
            <a:pPr lvl="2"/>
            <a:r>
              <a:rPr lang="es-ES" sz="20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 Sección</a:t>
            </a:r>
          </a:p>
          <a:p>
            <a:pPr lvl="2"/>
            <a:r>
              <a:rPr lang="es-ES" sz="20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Material</a:t>
            </a:r>
          </a:p>
          <a:p>
            <a:r>
              <a:rPr lang="es-ES" dirty="0" smtClean="0">
                <a:latin typeface="Arial"/>
                <a:cs typeface="Arial"/>
              </a:rPr>
              <a:t>Material acero estructural</a:t>
            </a:r>
          </a:p>
          <a:p>
            <a:pPr marL="0" indent="0">
              <a:buNone/>
            </a:pPr>
            <a:endParaRPr lang="es-ES" dirty="0" smtClean="0">
              <a:latin typeface="Arial"/>
              <a:cs typeface="Arial"/>
            </a:endParaRPr>
          </a:p>
          <a:p>
            <a:endParaRPr lang="es-ES" dirty="0" smtClean="0">
              <a:latin typeface="Arial"/>
              <a:cs typeface="Arial"/>
            </a:endParaRPr>
          </a:p>
          <a:p>
            <a:endParaRPr lang="es-ES" dirty="0" smtClean="0">
              <a:latin typeface="Arial"/>
              <a:cs typeface="Arial"/>
            </a:endParaRPr>
          </a:p>
          <a:p>
            <a:endParaRPr lang="es-ES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6428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Conclusiones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7200" y="166629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ES_tradnl" sz="2800" dirty="0" smtClean="0">
                <a:solidFill>
                  <a:schemeClr val="tx1">
                    <a:lumMod val="50000"/>
                  </a:schemeClr>
                </a:solidFill>
              </a:rPr>
              <a:t>Disminución de la deflexión.</a:t>
            </a:r>
          </a:p>
          <a:p>
            <a:pPr lvl="1"/>
            <a:r>
              <a:rPr lang="es-ES_tradnl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Viga 4 atiesadores separación 100 mm</a:t>
            </a:r>
          </a:p>
          <a:p>
            <a:pPr lvl="2"/>
            <a:r>
              <a:rPr lang="es-ES_tradnl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5,8%</a:t>
            </a:r>
          </a:p>
          <a:p>
            <a:pPr lvl="1"/>
            <a:r>
              <a:rPr lang="es-ES_tradnl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Viga atiesadores en toda la longitud separación 100 mm</a:t>
            </a:r>
          </a:p>
          <a:p>
            <a:pPr lvl="2"/>
            <a:r>
              <a:rPr lang="es-ES_tradnl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7%</a:t>
            </a:r>
          </a:p>
          <a:p>
            <a:r>
              <a:rPr lang="es-ES" sz="3000" dirty="0" smtClean="0">
                <a:latin typeface="Arial"/>
                <a:cs typeface="Arial"/>
              </a:rPr>
              <a:t>Incremento en peso </a:t>
            </a: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9291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Conclusiones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7200" y="166629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ES_tradnl" sz="2800" dirty="0" smtClean="0">
                <a:solidFill>
                  <a:schemeClr val="tx1">
                    <a:lumMod val="50000"/>
                  </a:schemeClr>
                </a:solidFill>
              </a:rPr>
              <a:t>Disminución de la deflexión.</a:t>
            </a:r>
          </a:p>
          <a:p>
            <a:pPr lvl="1"/>
            <a:r>
              <a:rPr lang="es-ES_tradnl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Viga 4 atiesadores separación 100 mm</a:t>
            </a:r>
          </a:p>
          <a:p>
            <a:pPr lvl="2"/>
            <a:r>
              <a:rPr lang="es-ES_tradnl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5,8%</a:t>
            </a:r>
          </a:p>
          <a:p>
            <a:pPr lvl="1"/>
            <a:r>
              <a:rPr lang="es-ES_tradnl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Viga atiesadores en toda la longitud separación 100 mm</a:t>
            </a:r>
          </a:p>
          <a:p>
            <a:pPr lvl="2"/>
            <a:r>
              <a:rPr lang="es-ES_tradnl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7%</a:t>
            </a:r>
          </a:p>
          <a:p>
            <a:r>
              <a:rPr lang="es-ES" sz="2600" dirty="0" smtClean="0">
                <a:latin typeface="Arial"/>
                <a:cs typeface="Arial"/>
              </a:rPr>
              <a:t>Incremento en peso </a:t>
            </a:r>
          </a:p>
          <a:p>
            <a:pPr lvl="1"/>
            <a:r>
              <a:rPr lang="es-ES" dirty="0" smtClean="0">
                <a:latin typeface="Arial"/>
                <a:cs typeface="Arial"/>
              </a:rPr>
              <a:t>Atiesador: 0,31 kg</a:t>
            </a: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9521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Conclusiones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7200" y="166629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ES_tradnl" sz="2800" dirty="0" smtClean="0">
                <a:solidFill>
                  <a:schemeClr val="tx1">
                    <a:lumMod val="50000"/>
                  </a:schemeClr>
                </a:solidFill>
              </a:rPr>
              <a:t>Disminución de la deflexión.</a:t>
            </a:r>
          </a:p>
          <a:p>
            <a:pPr lvl="1"/>
            <a:r>
              <a:rPr lang="es-ES_tradnl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Viga 4 atiesadores separación 100 mm</a:t>
            </a:r>
          </a:p>
          <a:p>
            <a:pPr lvl="2"/>
            <a:r>
              <a:rPr lang="es-ES_tradnl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5,8%</a:t>
            </a:r>
          </a:p>
          <a:p>
            <a:pPr lvl="1"/>
            <a:r>
              <a:rPr lang="es-ES_tradnl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Viga atiesadores en toda la longitud separación 100 mm</a:t>
            </a:r>
          </a:p>
          <a:p>
            <a:pPr lvl="2"/>
            <a:r>
              <a:rPr lang="es-ES_tradnl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7%</a:t>
            </a:r>
          </a:p>
          <a:p>
            <a:r>
              <a:rPr lang="es-ES" sz="2600" dirty="0" smtClean="0">
                <a:latin typeface="Arial"/>
                <a:cs typeface="Arial"/>
              </a:rPr>
              <a:t>Incremento en peso </a:t>
            </a:r>
          </a:p>
          <a:p>
            <a:pPr lvl="1"/>
            <a:r>
              <a:rPr lang="es-ES" sz="2600" dirty="0" smtClean="0">
                <a:latin typeface="Arial"/>
                <a:cs typeface="Arial"/>
              </a:rPr>
              <a:t>Atiesador: 0,31 kg</a:t>
            </a:r>
          </a:p>
          <a:p>
            <a:pPr lvl="1"/>
            <a:r>
              <a:rPr lang="es-ES" dirty="0" smtClean="0">
                <a:latin typeface="Arial"/>
                <a:cs typeface="Arial"/>
              </a:rPr>
              <a:t>4,7%</a:t>
            </a: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1132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Conclusiones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7200" y="166629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EC" dirty="0"/>
              <a:t>R</a:t>
            </a:r>
            <a:r>
              <a:rPr lang="es-EC" dirty="0" smtClean="0"/>
              <a:t>eemplazo 30 % cuesco por agregado grueso</a:t>
            </a: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15040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Conclusiones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7200" y="166629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EC" sz="2800" dirty="0"/>
              <a:t>R</a:t>
            </a:r>
            <a:r>
              <a:rPr lang="es-EC" sz="2800" dirty="0" smtClean="0"/>
              <a:t>eemplazo 30 % cuesco por </a:t>
            </a:r>
            <a:r>
              <a:rPr lang="es-EC" dirty="0" smtClean="0"/>
              <a:t>agregado grueso</a:t>
            </a:r>
          </a:p>
          <a:p>
            <a:pPr lvl="1"/>
            <a:r>
              <a:rPr lang="es-EC" sz="3200" dirty="0" smtClean="0"/>
              <a:t>23 MPa </a:t>
            </a: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822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Conclusiones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7200" y="166629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EC" sz="2800" dirty="0"/>
              <a:t>R</a:t>
            </a:r>
            <a:r>
              <a:rPr lang="es-EC" sz="2800" dirty="0" smtClean="0"/>
              <a:t>eemplazo 30 % cuesco por </a:t>
            </a:r>
            <a:r>
              <a:rPr lang="es-EC" dirty="0" smtClean="0"/>
              <a:t>agregado grueso</a:t>
            </a:r>
          </a:p>
          <a:p>
            <a:pPr lvl="1"/>
            <a:r>
              <a:rPr lang="es-EC" dirty="0" smtClean="0"/>
              <a:t>23 MPa </a:t>
            </a:r>
          </a:p>
          <a:p>
            <a:pPr lvl="1"/>
            <a:r>
              <a:rPr lang="es-EC" sz="3200" dirty="0" smtClean="0"/>
              <a:t>28 días</a:t>
            </a:r>
          </a:p>
          <a:p>
            <a:endParaRPr lang="es-EC" dirty="0" smtClean="0">
              <a:solidFill>
                <a:schemeClr val="tx1">
                  <a:lumMod val="50000"/>
                </a:schemeClr>
              </a:solidFill>
            </a:endParaRPr>
          </a:p>
          <a:p>
            <a:pPr lvl="1"/>
            <a:endParaRPr lang="es-ES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8088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Conclusiones</a:t>
            </a:r>
            <a:endParaRPr lang="es-ES" dirty="0">
              <a:latin typeface="Arial"/>
              <a:cs typeface="Arial"/>
            </a:endParaRPr>
          </a:p>
        </p:txBody>
      </p:sp>
      <p:sp>
        <p:nvSpPr>
          <p:cNvPr id="5" name="Marcador de contenido 2"/>
          <p:cNvSpPr txBox="1">
            <a:spLocks/>
          </p:cNvSpPr>
          <p:nvPr/>
        </p:nvSpPr>
        <p:spPr>
          <a:xfrm>
            <a:off x="457200" y="1666297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es-EC" sz="2800" dirty="0">
                <a:solidFill>
                  <a:schemeClr val="tx1">
                    <a:lumMod val="50000"/>
                  </a:schemeClr>
                </a:solidFill>
              </a:rPr>
              <a:t>R</a:t>
            </a:r>
            <a:r>
              <a:rPr lang="es-EC" sz="2800" dirty="0" smtClean="0">
                <a:solidFill>
                  <a:schemeClr val="tx1">
                    <a:lumMod val="50000"/>
                  </a:schemeClr>
                </a:solidFill>
              </a:rPr>
              <a:t>eemplazo 30 % cuesco por </a:t>
            </a:r>
            <a:r>
              <a:rPr lang="es-EC" dirty="0" smtClean="0">
                <a:solidFill>
                  <a:schemeClr val="tx1">
                    <a:lumMod val="50000"/>
                  </a:schemeClr>
                </a:solidFill>
              </a:rPr>
              <a:t>agregado grueso</a:t>
            </a:r>
          </a:p>
          <a:p>
            <a:pPr lvl="1"/>
            <a:r>
              <a:rPr lang="es-EC" dirty="0" smtClean="0">
                <a:solidFill>
                  <a:schemeClr val="tx1">
                    <a:lumMod val="50000"/>
                  </a:schemeClr>
                </a:solidFill>
              </a:rPr>
              <a:t>23 MPa </a:t>
            </a:r>
          </a:p>
          <a:p>
            <a:pPr lvl="1"/>
            <a:r>
              <a:rPr lang="es-EC" dirty="0" smtClean="0">
                <a:solidFill>
                  <a:schemeClr val="tx1">
                    <a:lumMod val="50000"/>
                  </a:schemeClr>
                </a:solidFill>
              </a:rPr>
              <a:t>28 días</a:t>
            </a:r>
          </a:p>
          <a:p>
            <a:endParaRPr lang="es-EC" sz="3400" dirty="0" smtClean="0"/>
          </a:p>
          <a:p>
            <a:r>
              <a:rPr lang="es-EC" sz="3400" dirty="0" smtClean="0"/>
              <a:t>Los conectores son eficaces en la transmisión de la carga. </a:t>
            </a:r>
          </a:p>
          <a:p>
            <a:pPr lvl="1"/>
            <a:endParaRPr lang="es-ES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 typeface="Arial" pitchFamily="34" charset="0"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739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  <a:endParaRPr lang="es-EC" sz="36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869140"/>
            <a:ext cx="7770813" cy="4455459"/>
          </a:xfrm>
        </p:spPr>
        <p:txBody>
          <a:bodyPr>
            <a:normAutofit/>
          </a:bodyPr>
          <a:lstStyle/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Fabricación, viga de alma delgada.</a:t>
            </a:r>
          </a:p>
          <a:p>
            <a:pPr lvl="1"/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2" indent="0">
              <a:buNone/>
            </a:pPr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71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869140"/>
            <a:ext cx="7770813" cy="4455459"/>
          </a:xfrm>
        </p:spPr>
        <p:txBody>
          <a:bodyPr>
            <a:normAutofit/>
          </a:bodyPr>
          <a:lstStyle/>
          <a:p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Fabricación, viga de alma delgada.</a:t>
            </a:r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tiesadores, zona plástica</a:t>
            </a:r>
          </a:p>
          <a:p>
            <a:pPr lvl="1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2" indent="0">
              <a:buNone/>
            </a:pPr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325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869140"/>
            <a:ext cx="7770813" cy="4455459"/>
          </a:xfrm>
        </p:spPr>
        <p:txBody>
          <a:bodyPr>
            <a:normAutofit/>
          </a:bodyPr>
          <a:lstStyle/>
          <a:p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Fabricación, viga de alma delgada.</a:t>
            </a:r>
          </a:p>
          <a:p>
            <a:pPr marL="457200" lvl="1" indent="0">
              <a:buNone/>
            </a:pPr>
            <a:endParaRPr lang="es-EC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tiesadores, zona plástica</a:t>
            </a:r>
          </a:p>
          <a:p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Utilizar cuesco seco y limpio</a:t>
            </a:r>
          </a:p>
          <a:p>
            <a:pPr lvl="1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2" indent="0">
              <a:buNone/>
            </a:pPr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1817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569" y="1716669"/>
            <a:ext cx="8036717" cy="4184064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5129939" y="4618495"/>
            <a:ext cx="495946" cy="3874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961122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C" sz="36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Recomendaciones</a:t>
            </a:r>
            <a:endParaRPr lang="es-EC" sz="36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869140"/>
            <a:ext cx="7770813" cy="4455459"/>
          </a:xfrm>
        </p:spPr>
        <p:txBody>
          <a:bodyPr>
            <a:normAutofit/>
          </a:bodyPr>
          <a:lstStyle/>
          <a:p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Fabricación, viga de alma delgada.</a:t>
            </a:r>
          </a:p>
          <a:p>
            <a:pPr marL="457200" lvl="1" indent="0">
              <a:buNone/>
            </a:pPr>
            <a:endParaRPr lang="es-EC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tiesadores, zona plástica</a:t>
            </a:r>
          </a:p>
          <a:p>
            <a:endParaRPr lang="es-EC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Utilizar cuesco seco y limpio</a:t>
            </a:r>
          </a:p>
          <a:p>
            <a:endParaRPr lang="es-EC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C" dirty="0" smtClean="0">
                <a:latin typeface="Arial" panose="020B0604020202020204" pitchFamily="34" charset="0"/>
                <a:cs typeface="Arial" panose="020B0604020202020204" pitchFamily="34" charset="0"/>
              </a:rPr>
              <a:t>Precarga en ensayos</a:t>
            </a:r>
          </a:p>
          <a:p>
            <a:pPr lvl="1"/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85800" lvl="2" indent="0">
              <a:buNone/>
            </a:pPr>
            <a:endParaRPr lang="es-EC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866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s-EC" sz="8800" dirty="0" smtClean="0"/>
              <a:t>Muchas Gracias</a:t>
            </a:r>
            <a:endParaRPr lang="es-EC" sz="8800" dirty="0"/>
          </a:p>
        </p:txBody>
      </p:sp>
    </p:spTree>
    <p:extLst>
      <p:ext uri="{BB962C8B-B14F-4D97-AF65-F5344CB8AC3E}">
        <p14:creationId xmlns:p14="http://schemas.microsoft.com/office/powerpoint/2010/main" val="1738738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122" y="1498600"/>
            <a:ext cx="8212678" cy="4261030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5114441" y="4572000"/>
            <a:ext cx="542441" cy="35646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1683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CAD</a:t>
            </a:r>
          </a:p>
          <a:p>
            <a:pPr lvl="1"/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Mismas características</a:t>
            </a:r>
          </a:p>
          <a:p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Material acero estructural</a:t>
            </a:r>
          </a:p>
          <a:p>
            <a:r>
              <a:rPr lang="es-ES" dirty="0" smtClean="0">
                <a:latin typeface="Arial"/>
                <a:cs typeface="Arial"/>
              </a:rPr>
              <a:t>Mallado</a:t>
            </a:r>
          </a:p>
          <a:p>
            <a:pPr marL="0" indent="0">
              <a:buNone/>
            </a:pPr>
            <a:endParaRPr lang="es-ES" dirty="0" smtClean="0">
              <a:latin typeface="Arial"/>
              <a:cs typeface="Arial"/>
            </a:endParaRPr>
          </a:p>
          <a:p>
            <a:endParaRPr lang="es-ES" dirty="0" smtClean="0">
              <a:latin typeface="Arial"/>
              <a:cs typeface="Arial"/>
            </a:endParaRPr>
          </a:p>
          <a:p>
            <a:endParaRPr lang="es-ES" dirty="0" smtClean="0">
              <a:latin typeface="Arial"/>
              <a:cs typeface="Arial"/>
            </a:endParaRPr>
          </a:p>
          <a:p>
            <a:endParaRPr lang="es-ES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4758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685801" y="1869141"/>
            <a:ext cx="3877932" cy="4257022"/>
          </a:xfrm>
        </p:spPr>
        <p:txBody>
          <a:bodyPr>
            <a:noAutofit/>
          </a:bodyPr>
          <a:lstStyle/>
          <a:p>
            <a:r>
              <a:rPr lang="es-ES_tradnl" sz="3400" dirty="0" smtClean="0">
                <a:latin typeface="Arial"/>
                <a:cs typeface="Arial"/>
              </a:rPr>
              <a:t>Tipo de elemento</a:t>
            </a:r>
          </a:p>
          <a:p>
            <a:pPr marL="0" indent="0">
              <a:buNone/>
            </a:pPr>
            <a:endParaRPr lang="es-ES_tradnl" sz="2400" dirty="0" smtClean="0">
              <a:latin typeface="Arial"/>
              <a:cs typeface="Arial"/>
            </a:endParaRPr>
          </a:p>
          <a:p>
            <a:endParaRPr lang="es-ES_tradnl" sz="2400" dirty="0" smtClean="0">
              <a:latin typeface="Arial"/>
              <a:cs typeface="Arial"/>
            </a:endParaRPr>
          </a:p>
          <a:p>
            <a:endParaRPr lang="es-ES_tradnl" sz="2400" dirty="0">
              <a:latin typeface="Arial"/>
              <a:cs typeface="Arial"/>
            </a:endParaRPr>
          </a:p>
          <a:p>
            <a:endParaRPr lang="es-ES_tradnl" sz="2400" dirty="0" smtClean="0">
              <a:latin typeface="Arial"/>
              <a:cs typeface="Arial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076" y="1288707"/>
            <a:ext cx="43307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685801" y="1869141"/>
            <a:ext cx="3877932" cy="4257022"/>
          </a:xfrm>
        </p:spPr>
        <p:txBody>
          <a:bodyPr>
            <a:noAutofit/>
          </a:bodyPr>
          <a:lstStyle/>
          <a:p>
            <a:r>
              <a:rPr lang="es-ES_tradnl" sz="2000" dirty="0">
                <a:latin typeface="Arial"/>
                <a:cs typeface="Arial"/>
              </a:rPr>
              <a:t>Tipo de elemento</a:t>
            </a:r>
          </a:p>
          <a:p>
            <a:pPr lvl="1"/>
            <a:r>
              <a:rPr lang="es-ES_tradnl" sz="3400" dirty="0">
                <a:latin typeface="Arial"/>
                <a:cs typeface="Arial"/>
              </a:rPr>
              <a:t>T</a:t>
            </a:r>
            <a:r>
              <a:rPr lang="es-ES_tradnl" sz="3400" dirty="0" smtClean="0">
                <a:latin typeface="Arial"/>
                <a:cs typeface="Arial"/>
              </a:rPr>
              <a:t>etraedro</a:t>
            </a:r>
          </a:p>
          <a:p>
            <a:pPr marL="0" indent="0">
              <a:buNone/>
            </a:pPr>
            <a:endParaRPr lang="es-ES_tradnl" sz="2400" dirty="0" smtClean="0">
              <a:latin typeface="Arial"/>
              <a:cs typeface="Arial"/>
            </a:endParaRPr>
          </a:p>
          <a:p>
            <a:endParaRPr lang="es-ES_tradnl" sz="2400" dirty="0" smtClean="0">
              <a:latin typeface="Arial"/>
              <a:cs typeface="Arial"/>
            </a:endParaRPr>
          </a:p>
          <a:p>
            <a:endParaRPr lang="es-ES_tradnl" sz="2400" dirty="0">
              <a:latin typeface="Arial"/>
              <a:cs typeface="Arial"/>
            </a:endParaRPr>
          </a:p>
          <a:p>
            <a:endParaRPr lang="es-ES_tradnl" sz="2400" dirty="0" smtClean="0">
              <a:latin typeface="Arial"/>
              <a:cs typeface="Arial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7574" y="1288707"/>
            <a:ext cx="43307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07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685801" y="1869141"/>
            <a:ext cx="3877932" cy="4257022"/>
          </a:xfrm>
        </p:spPr>
        <p:txBody>
          <a:bodyPr>
            <a:noAutofit/>
          </a:bodyPr>
          <a:lstStyle/>
          <a:p>
            <a:r>
              <a:rPr lang="es-ES_tradnl" sz="2000" dirty="0">
                <a:latin typeface="Arial"/>
                <a:cs typeface="Arial"/>
              </a:rPr>
              <a:t>Tipo de elemento</a:t>
            </a:r>
          </a:p>
          <a:p>
            <a:pPr lvl="1"/>
            <a:r>
              <a:rPr lang="es-ES_tradnl" sz="2600" dirty="0" smtClean="0">
                <a:latin typeface="Arial"/>
                <a:cs typeface="Arial"/>
              </a:rPr>
              <a:t>Tetraedro</a:t>
            </a:r>
          </a:p>
          <a:p>
            <a:r>
              <a:rPr lang="es-ES_tradnl" dirty="0" smtClean="0">
                <a:latin typeface="Arial"/>
                <a:cs typeface="Arial"/>
              </a:rPr>
              <a:t>Restricción tamaño</a:t>
            </a:r>
          </a:p>
          <a:p>
            <a:endParaRPr lang="es-ES_tradnl" sz="2400" dirty="0" smtClean="0">
              <a:latin typeface="Arial"/>
              <a:cs typeface="Arial"/>
            </a:endParaRPr>
          </a:p>
          <a:p>
            <a:endParaRPr lang="es-ES_tradnl" sz="2400" dirty="0" smtClean="0">
              <a:latin typeface="Arial"/>
              <a:cs typeface="Arial"/>
            </a:endParaRPr>
          </a:p>
          <a:p>
            <a:endParaRPr lang="es-ES_tradnl" sz="2400" dirty="0">
              <a:latin typeface="Arial"/>
              <a:cs typeface="Arial"/>
            </a:endParaRPr>
          </a:p>
          <a:p>
            <a:endParaRPr lang="es-ES_tradnl" sz="2400" dirty="0" smtClean="0">
              <a:latin typeface="Arial"/>
              <a:cs typeface="Arial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6100" y="1288707"/>
            <a:ext cx="4330700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3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200" dirty="0" smtClean="0">
                <a:latin typeface="Arial"/>
                <a:cs typeface="Arial"/>
              </a:rPr>
              <a:t>Objetivos Específicos</a:t>
            </a:r>
            <a:endParaRPr lang="es-ES" sz="4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3801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368" y="1417638"/>
            <a:ext cx="7019651" cy="4895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628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8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CAD</a:t>
            </a:r>
          </a:p>
          <a:p>
            <a:pPr lvl="1"/>
            <a:r>
              <a:rPr lang="es-ES" sz="24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Mismas características</a:t>
            </a:r>
          </a:p>
          <a:p>
            <a:r>
              <a:rPr lang="es-ES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Material acero estructural</a:t>
            </a:r>
          </a:p>
          <a:p>
            <a:r>
              <a:rPr lang="es-ES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Mallado</a:t>
            </a:r>
          </a:p>
          <a:p>
            <a:r>
              <a:rPr lang="es-ES" sz="3400" dirty="0" smtClean="0">
                <a:latin typeface="Arial"/>
                <a:cs typeface="Arial"/>
              </a:rPr>
              <a:t>Cargas</a:t>
            </a:r>
          </a:p>
          <a:p>
            <a:pPr marL="0" indent="0">
              <a:buNone/>
            </a:pPr>
            <a:endParaRPr lang="es-ES" dirty="0" smtClean="0">
              <a:latin typeface="Arial"/>
              <a:cs typeface="Arial"/>
            </a:endParaRPr>
          </a:p>
          <a:p>
            <a:endParaRPr lang="es-ES" dirty="0" smtClean="0">
              <a:latin typeface="Arial"/>
              <a:cs typeface="Arial"/>
            </a:endParaRPr>
          </a:p>
          <a:p>
            <a:endParaRPr lang="es-ES" dirty="0" smtClean="0">
              <a:latin typeface="Arial"/>
              <a:cs typeface="Arial"/>
            </a:endParaRPr>
          </a:p>
          <a:p>
            <a:endParaRPr lang="es-ES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2557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546194" y="1707265"/>
            <a:ext cx="3877932" cy="4257022"/>
          </a:xfrm>
        </p:spPr>
        <p:txBody>
          <a:bodyPr>
            <a:noAutofit/>
          </a:bodyPr>
          <a:lstStyle/>
          <a:p>
            <a:r>
              <a:rPr lang="es-ES_tradnl" sz="3400" dirty="0">
                <a:latin typeface="Arial"/>
                <a:cs typeface="Arial"/>
              </a:rPr>
              <a:t>Gravedad</a:t>
            </a:r>
          </a:p>
          <a:p>
            <a:endParaRPr lang="es-ES_tradnl" sz="2400" dirty="0" smtClean="0">
              <a:latin typeface="Arial"/>
              <a:cs typeface="Arial"/>
            </a:endParaRPr>
          </a:p>
          <a:p>
            <a:endParaRPr lang="es-ES_tradnl" sz="2400" dirty="0" smtClean="0">
              <a:latin typeface="Arial"/>
              <a:cs typeface="Arial"/>
            </a:endParaRPr>
          </a:p>
          <a:p>
            <a:endParaRPr lang="es-ES_tradnl" sz="2400" dirty="0">
              <a:latin typeface="Arial"/>
              <a:cs typeface="Arial"/>
            </a:endParaRPr>
          </a:p>
          <a:p>
            <a:endParaRPr lang="es-ES_tradnl" sz="24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04294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421" y="1417638"/>
            <a:ext cx="7168736" cy="489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0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620" y="1510627"/>
            <a:ext cx="4409131" cy="4303396"/>
          </a:xfrm>
          <a:prstGeom prst="rect">
            <a:avLst/>
          </a:prstGeom>
        </p:spPr>
      </p:pic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546194" y="1707265"/>
            <a:ext cx="3877932" cy="4257022"/>
          </a:xfrm>
        </p:spPr>
        <p:txBody>
          <a:bodyPr>
            <a:noAutofit/>
          </a:bodyPr>
          <a:lstStyle/>
          <a:p>
            <a:r>
              <a:rPr lang="es-ES_tradnl" sz="24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Gravedad</a:t>
            </a:r>
          </a:p>
          <a:p>
            <a:r>
              <a:rPr lang="es-ES_tradnl" sz="3400" dirty="0">
                <a:latin typeface="Arial"/>
                <a:cs typeface="Arial"/>
              </a:rPr>
              <a:t>Carga </a:t>
            </a:r>
            <a:r>
              <a:rPr lang="es-ES_tradnl" sz="3400" dirty="0" smtClean="0">
                <a:latin typeface="Arial"/>
                <a:cs typeface="Arial"/>
              </a:rPr>
              <a:t>puntual</a:t>
            </a:r>
            <a:endParaRPr lang="es-ES_tradnl" sz="3400" dirty="0">
              <a:latin typeface="Arial"/>
              <a:cs typeface="Arial"/>
            </a:endParaRPr>
          </a:p>
          <a:p>
            <a:endParaRPr lang="es-ES_tradnl" sz="2400" dirty="0" smtClean="0">
              <a:latin typeface="Arial"/>
              <a:cs typeface="Arial"/>
            </a:endParaRPr>
          </a:p>
          <a:p>
            <a:endParaRPr lang="es-ES_tradnl" sz="2400" dirty="0" smtClean="0">
              <a:latin typeface="Arial"/>
              <a:cs typeface="Arial"/>
            </a:endParaRPr>
          </a:p>
          <a:p>
            <a:endParaRPr lang="es-ES_tradnl" sz="2400" dirty="0">
              <a:latin typeface="Arial"/>
              <a:cs typeface="Arial"/>
            </a:endParaRPr>
          </a:p>
          <a:p>
            <a:endParaRPr lang="es-ES_tradnl" sz="2400" dirty="0" smtClean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188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6" name="Marcador de contenido 2"/>
          <p:cNvSpPr>
            <a:spLocks noGrp="1"/>
          </p:cNvSpPr>
          <p:nvPr>
            <p:ph idx="1"/>
          </p:nvPr>
        </p:nvSpPr>
        <p:spPr>
          <a:xfrm>
            <a:off x="546194" y="1707265"/>
            <a:ext cx="3877932" cy="4257022"/>
          </a:xfrm>
        </p:spPr>
        <p:txBody>
          <a:bodyPr>
            <a:noAutofit/>
          </a:bodyPr>
          <a:lstStyle/>
          <a:p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Gravedad</a:t>
            </a:r>
          </a:p>
          <a:p>
            <a:r>
              <a:rPr lang="es-ES_tradnl" sz="24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Carga puntual</a:t>
            </a:r>
          </a:p>
          <a:p>
            <a:r>
              <a:rPr lang="es-ES_tradnl" dirty="0" smtClean="0">
                <a:latin typeface="Arial"/>
                <a:cs typeface="Arial"/>
              </a:rPr>
              <a:t>Desplazamiento en los apoyos</a:t>
            </a:r>
          </a:p>
          <a:p>
            <a:endParaRPr lang="es-ES_tradnl" sz="2400" dirty="0" smtClean="0">
              <a:latin typeface="Arial"/>
              <a:cs typeface="Arial"/>
            </a:endParaRPr>
          </a:p>
          <a:p>
            <a:endParaRPr lang="es-ES_tradnl" sz="2400" dirty="0" smtClean="0">
              <a:latin typeface="Arial"/>
              <a:cs typeface="Arial"/>
            </a:endParaRPr>
          </a:p>
          <a:p>
            <a:endParaRPr lang="es-ES_tradnl" sz="2400" dirty="0">
              <a:latin typeface="Arial"/>
              <a:cs typeface="Arial"/>
            </a:endParaRPr>
          </a:p>
          <a:p>
            <a:endParaRPr lang="es-ES_tradnl" sz="2400" dirty="0" smtClean="0">
              <a:latin typeface="Arial"/>
              <a:cs typeface="Arial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3929" y="1707265"/>
            <a:ext cx="41783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13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372" y="1521528"/>
            <a:ext cx="7020000" cy="460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214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CAD</a:t>
            </a:r>
          </a:p>
          <a:p>
            <a:pPr lvl="1"/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Mismas características</a:t>
            </a:r>
          </a:p>
          <a:p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Material acero estructural</a:t>
            </a:r>
          </a:p>
          <a:p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Mallado</a:t>
            </a:r>
          </a:p>
          <a:p>
            <a:r>
              <a:rPr lang="es-ES" sz="2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Cargas</a:t>
            </a:r>
          </a:p>
          <a:p>
            <a:r>
              <a:rPr lang="es-ES" sz="3400" dirty="0" smtClean="0">
                <a:latin typeface="Arial"/>
                <a:cs typeface="Arial"/>
              </a:rPr>
              <a:t>Resultados</a:t>
            </a:r>
          </a:p>
          <a:p>
            <a:pPr marL="0" indent="0">
              <a:buNone/>
            </a:pPr>
            <a:endParaRPr lang="es-ES" dirty="0" smtClean="0">
              <a:latin typeface="Arial"/>
              <a:cs typeface="Arial"/>
            </a:endParaRPr>
          </a:p>
          <a:p>
            <a:endParaRPr lang="es-ES" dirty="0" smtClean="0">
              <a:latin typeface="Arial"/>
              <a:cs typeface="Arial"/>
            </a:endParaRPr>
          </a:p>
          <a:p>
            <a:endParaRPr lang="es-ES" dirty="0" smtClean="0">
              <a:latin typeface="Arial"/>
              <a:cs typeface="Arial"/>
            </a:endParaRPr>
          </a:p>
          <a:p>
            <a:endParaRPr lang="es-ES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665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-51583"/>
            <a:ext cx="7770813" cy="1429871"/>
          </a:xfrm>
        </p:spPr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30876"/>
          <a:stretch/>
        </p:blipFill>
        <p:spPr>
          <a:xfrm>
            <a:off x="1494007" y="1378288"/>
            <a:ext cx="6154397" cy="469692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686800" y="6478292"/>
            <a:ext cx="457200" cy="379708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3847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-51583"/>
            <a:ext cx="7770813" cy="1429871"/>
          </a:xfrm>
        </p:spPr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3"/>
          <a:srcRect l="30876"/>
          <a:stretch/>
        </p:blipFill>
        <p:spPr>
          <a:xfrm>
            <a:off x="1494007" y="1378288"/>
            <a:ext cx="6154397" cy="469692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8686800" y="6478292"/>
            <a:ext cx="457200" cy="379708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4" name="Elipse 3"/>
          <p:cNvSpPr/>
          <p:nvPr/>
        </p:nvSpPr>
        <p:spPr>
          <a:xfrm>
            <a:off x="4463511" y="4091552"/>
            <a:ext cx="495946" cy="29446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CuadroTexto 5"/>
          <p:cNvSpPr txBox="1"/>
          <p:nvPr/>
        </p:nvSpPr>
        <p:spPr>
          <a:xfrm>
            <a:off x="4959457" y="4386020"/>
            <a:ext cx="1766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dirty="0" smtClean="0">
                <a:solidFill>
                  <a:srgbClr val="FF0000"/>
                </a:solidFill>
              </a:rPr>
              <a:t>Mayor momento</a:t>
            </a:r>
            <a:endParaRPr lang="es-EC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2517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Objetivos Específicos</a:t>
            </a:r>
            <a:endParaRPr lang="es-ES" sz="3600" dirty="0">
              <a:solidFill>
                <a:schemeClr val="tx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869140"/>
            <a:ext cx="7770813" cy="4988859"/>
          </a:xfrm>
        </p:spPr>
        <p:txBody>
          <a:bodyPr>
            <a:noAutofit/>
          </a:bodyPr>
          <a:lstStyle/>
          <a:p>
            <a:r>
              <a:rPr lang="es-ES_tradnl" sz="2800" dirty="0">
                <a:effectLst/>
                <a:latin typeface="Arial"/>
                <a:cs typeface="Arial"/>
              </a:rPr>
              <a:t>Determinar las dimensiones de una viga compacta. </a:t>
            </a:r>
            <a:endParaRPr lang="es-ES_tradnl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38818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Validación del modelo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Convergencia del mallado viga armada</a:t>
            </a: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54001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Validación del modelo</a:t>
            </a:r>
            <a:endParaRPr lang="es-ES" sz="3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989" y="1903672"/>
            <a:ext cx="7073900" cy="393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483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Validación del modelo</a:t>
            </a:r>
            <a:endParaRPr lang="es-ES" sz="3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989" y="1903672"/>
            <a:ext cx="7073900" cy="3938328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2034396" y="3748013"/>
            <a:ext cx="345232" cy="24658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7" name="CuadroTexto 6"/>
          <p:cNvSpPr txBox="1"/>
          <p:nvPr/>
        </p:nvSpPr>
        <p:spPr>
          <a:xfrm>
            <a:off x="2552244" y="3748013"/>
            <a:ext cx="1018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>
                <a:solidFill>
                  <a:srgbClr val="FF0000"/>
                </a:solidFill>
                <a:latin typeface="Arial"/>
                <a:cs typeface="Arial"/>
              </a:rPr>
              <a:t>120 mm</a:t>
            </a:r>
          </a:p>
        </p:txBody>
      </p:sp>
    </p:spTree>
    <p:extLst>
      <p:ext uri="{BB962C8B-B14F-4D97-AF65-F5344CB8AC3E}">
        <p14:creationId xmlns:p14="http://schemas.microsoft.com/office/powerpoint/2010/main" val="421100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Validación del modelo</a:t>
            </a:r>
            <a:endParaRPr lang="es-ES" sz="3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989" y="1903672"/>
            <a:ext cx="7073900" cy="3938328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2034396" y="3748013"/>
            <a:ext cx="345232" cy="24658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Rectángulo 8"/>
          <p:cNvSpPr/>
          <p:nvPr/>
        </p:nvSpPr>
        <p:spPr>
          <a:xfrm>
            <a:off x="2554804" y="3724627"/>
            <a:ext cx="18261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 smtClean="0">
                <a:solidFill>
                  <a:srgbClr val="FF0000"/>
                </a:solidFill>
                <a:latin typeface="Arial"/>
                <a:cs typeface="Arial"/>
              </a:rPr>
              <a:t>1228 elementos</a:t>
            </a:r>
            <a:endParaRPr lang="es-ES_tradnl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820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Validación del modelo</a:t>
            </a:r>
            <a:endParaRPr lang="es-ES" sz="3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989" y="1903672"/>
            <a:ext cx="7073900" cy="3938328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2034396" y="3748013"/>
            <a:ext cx="345232" cy="24658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Rectángulo 8"/>
          <p:cNvSpPr/>
          <p:nvPr/>
        </p:nvSpPr>
        <p:spPr>
          <a:xfrm>
            <a:off x="2554804" y="3724627"/>
            <a:ext cx="11085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dirty="0">
                <a:solidFill>
                  <a:srgbClr val="FF0000"/>
                </a:solidFill>
                <a:latin typeface="Arial"/>
                <a:cs typeface="Arial"/>
              </a:rPr>
              <a:t>236 M</a:t>
            </a:r>
            <a:r>
              <a:rPr lang="es-ES" dirty="0">
                <a:solidFill>
                  <a:srgbClr val="FF0000"/>
                </a:solidFill>
                <a:latin typeface="Arial"/>
                <a:cs typeface="Arial"/>
              </a:rPr>
              <a:t>P</a:t>
            </a:r>
            <a:r>
              <a:rPr lang="es-ES_tradnl" dirty="0">
                <a:solidFill>
                  <a:srgbClr val="FF0000"/>
                </a:solidFill>
                <a:latin typeface="Arial"/>
                <a:cs typeface="Arial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94508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Validación del modelo</a:t>
            </a:r>
            <a:endParaRPr lang="es-ES" sz="3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989" y="1903672"/>
            <a:ext cx="7073900" cy="3938328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2034396" y="3748013"/>
            <a:ext cx="345232" cy="24658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9" name="Rectángulo 8"/>
          <p:cNvSpPr/>
          <p:nvPr/>
        </p:nvSpPr>
        <p:spPr>
          <a:xfrm>
            <a:off x="2554804" y="3724627"/>
            <a:ext cx="7745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C" dirty="0" smtClean="0">
                <a:solidFill>
                  <a:srgbClr val="FF0000"/>
                </a:solidFill>
                <a:latin typeface="Arial"/>
                <a:cs typeface="Arial"/>
              </a:rPr>
              <a:t>4,8 %</a:t>
            </a:r>
            <a:endParaRPr lang="es-ES_tradnl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8442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Validación del modelo</a:t>
            </a:r>
            <a:endParaRPr lang="es-ES" sz="3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989" y="1903672"/>
            <a:ext cx="7073900" cy="393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6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Validación del modelo</a:t>
            </a:r>
            <a:endParaRPr lang="es-ES" sz="3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9989" y="1903672"/>
            <a:ext cx="7073900" cy="3938328"/>
          </a:xfrm>
          <a:prstGeom prst="rect">
            <a:avLst/>
          </a:prstGeom>
        </p:spPr>
      </p:pic>
      <p:sp>
        <p:nvSpPr>
          <p:cNvPr id="10" name="Elipse 9"/>
          <p:cNvSpPr/>
          <p:nvPr/>
        </p:nvSpPr>
        <p:spPr>
          <a:xfrm>
            <a:off x="2753961" y="2901765"/>
            <a:ext cx="345232" cy="246580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1451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Validación del modelo</a:t>
            </a: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800" dirty="0" smtClean="0">
                <a:solidFill>
                  <a:srgbClr val="7F7F7F"/>
                </a:solidFill>
                <a:latin typeface="Arial"/>
                <a:cs typeface="Arial"/>
              </a:rPr>
              <a:t>Convergencia del mallado</a:t>
            </a:r>
          </a:p>
          <a:p>
            <a:pPr lvl="1"/>
            <a:r>
              <a:rPr lang="es-ES" sz="2600" dirty="0" smtClean="0">
                <a:latin typeface="Arial"/>
                <a:cs typeface="Arial"/>
              </a:rPr>
              <a:t>Tamaño: 60 mm</a:t>
            </a: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1752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Validación del modelo</a:t>
            </a: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800" dirty="0" smtClean="0">
                <a:solidFill>
                  <a:srgbClr val="7F7F7F"/>
                </a:solidFill>
                <a:latin typeface="Arial"/>
                <a:cs typeface="Arial"/>
              </a:rPr>
              <a:t>Convergencia del mallado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Tamaño: 60 mm</a:t>
            </a:r>
          </a:p>
          <a:p>
            <a:pPr lvl="1"/>
            <a:r>
              <a:rPr lang="es-ES" sz="2600" dirty="0" smtClean="0">
                <a:latin typeface="Arial"/>
                <a:cs typeface="Arial"/>
              </a:rPr>
              <a:t>Elementos: 3168</a:t>
            </a: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4533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Objetivos Específicos</a:t>
            </a:r>
            <a:endParaRPr lang="es-ES" sz="3600" dirty="0">
              <a:solidFill>
                <a:schemeClr val="tx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869140"/>
            <a:ext cx="7770813" cy="4988859"/>
          </a:xfrm>
        </p:spPr>
        <p:txBody>
          <a:bodyPr>
            <a:noAutofit/>
          </a:bodyPr>
          <a:lstStyle/>
          <a:p>
            <a:r>
              <a:rPr lang="es-ES_tradnl" sz="2400" dirty="0">
                <a:solidFill>
                  <a:srgbClr val="7F7F7F"/>
                </a:solidFill>
                <a:effectLst/>
                <a:latin typeface="Arial"/>
                <a:cs typeface="Arial"/>
              </a:rPr>
              <a:t>Determinar las dimensiones de una viga compacta. </a:t>
            </a:r>
            <a:endParaRPr lang="es-ES_tradnl" sz="2400" dirty="0">
              <a:solidFill>
                <a:srgbClr val="7F7F7F"/>
              </a:solidFill>
              <a:latin typeface="Arial"/>
              <a:cs typeface="Arial"/>
            </a:endParaRPr>
          </a:p>
          <a:p>
            <a:r>
              <a:rPr lang="es-ES_tradnl" sz="2800" dirty="0">
                <a:solidFill>
                  <a:srgbClr val="FFFFFF"/>
                </a:solidFill>
                <a:effectLst/>
                <a:latin typeface="Arial"/>
                <a:cs typeface="Arial"/>
              </a:rPr>
              <a:t>Determinar la distancia </a:t>
            </a:r>
            <a:r>
              <a:rPr lang="es-ES_tradnl" sz="2800" dirty="0" smtClean="0">
                <a:solidFill>
                  <a:srgbClr val="FFFFFF"/>
                </a:solidFill>
                <a:effectLst/>
                <a:latin typeface="Arial"/>
                <a:cs typeface="Arial"/>
              </a:rPr>
              <a:t>óptima </a:t>
            </a:r>
            <a:r>
              <a:rPr lang="es-ES_tradnl" sz="2800" dirty="0">
                <a:solidFill>
                  <a:srgbClr val="FFFFFF"/>
                </a:solidFill>
                <a:effectLst/>
                <a:latin typeface="Arial"/>
                <a:cs typeface="Arial"/>
              </a:rPr>
              <a:t>entre atiesadores simulando en </a:t>
            </a:r>
            <a:r>
              <a:rPr lang="es-ES_tradnl" sz="2800" dirty="0" smtClean="0">
                <a:solidFill>
                  <a:srgbClr val="FFFFFF"/>
                </a:solidFill>
                <a:effectLst/>
                <a:latin typeface="Arial"/>
                <a:cs typeface="Arial"/>
              </a:rPr>
              <a:t>un programa </a:t>
            </a:r>
            <a:r>
              <a:rPr lang="es-ES_tradnl" sz="2800" dirty="0">
                <a:solidFill>
                  <a:srgbClr val="FFFFFF"/>
                </a:solidFill>
                <a:effectLst/>
                <a:latin typeface="Arial"/>
                <a:cs typeface="Arial"/>
              </a:rPr>
              <a:t>de elementos </a:t>
            </a:r>
            <a:r>
              <a:rPr lang="es-ES_tradnl" sz="2800" dirty="0" smtClean="0">
                <a:solidFill>
                  <a:srgbClr val="FFFFFF"/>
                </a:solidFill>
                <a:effectLst/>
                <a:latin typeface="Arial"/>
                <a:cs typeface="Arial"/>
              </a:rPr>
              <a:t>finitos.</a:t>
            </a:r>
          </a:p>
        </p:txBody>
      </p:sp>
    </p:spTree>
    <p:extLst>
      <p:ext uri="{BB962C8B-B14F-4D97-AF65-F5344CB8AC3E}">
        <p14:creationId xmlns:p14="http://schemas.microsoft.com/office/powerpoint/2010/main" val="1189428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Validación del modelo</a:t>
            </a: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800" dirty="0" smtClean="0">
                <a:solidFill>
                  <a:srgbClr val="7F7F7F"/>
                </a:solidFill>
                <a:latin typeface="Arial"/>
                <a:cs typeface="Arial"/>
              </a:rPr>
              <a:t>Convergencia del mallado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Tamaño: 60 mm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Elementos: 3168</a:t>
            </a:r>
          </a:p>
          <a:p>
            <a:pPr lvl="1"/>
            <a:r>
              <a:rPr lang="es-ES" sz="2600" dirty="0" smtClean="0">
                <a:latin typeface="Arial"/>
                <a:cs typeface="Arial"/>
              </a:rPr>
              <a:t>Esfuerzo modelo: 241 MPa</a:t>
            </a:r>
          </a:p>
          <a:p>
            <a:pPr marL="349250" lvl="1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6830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Validación del modelo</a:t>
            </a: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800" dirty="0" smtClean="0">
                <a:solidFill>
                  <a:srgbClr val="7F7F7F"/>
                </a:solidFill>
                <a:latin typeface="Arial"/>
                <a:cs typeface="Arial"/>
              </a:rPr>
              <a:t>Convergencia del mallado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Tamaño: 60 mm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Elementos: 3168</a:t>
            </a:r>
          </a:p>
          <a:p>
            <a:pPr lvl="1"/>
            <a:r>
              <a:rPr lang="es-ES" sz="2600" dirty="0" smtClean="0">
                <a:latin typeface="Arial"/>
                <a:cs typeface="Arial"/>
              </a:rPr>
              <a:t>Esfuerzo modelo: 241 MPa</a:t>
            </a:r>
          </a:p>
          <a:p>
            <a:pPr lvl="1"/>
            <a:r>
              <a:rPr lang="es-ES" sz="2600" dirty="0" smtClean="0">
                <a:latin typeface="Arial"/>
                <a:cs typeface="Arial"/>
              </a:rPr>
              <a:t>Esfuerzo teórico: 248 MPa</a:t>
            </a:r>
          </a:p>
          <a:p>
            <a:pPr marL="349250" lvl="1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8728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Validación del modelo</a:t>
            </a: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800" dirty="0" smtClean="0">
                <a:solidFill>
                  <a:srgbClr val="7F7F7F"/>
                </a:solidFill>
                <a:latin typeface="Arial"/>
                <a:cs typeface="Arial"/>
              </a:rPr>
              <a:t>Convergencia del mallado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Tamaño: 60 mm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Elementos: 3168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Esfuerzo modelo: 241 MPa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Esfuerzo teórico: 248 MPa</a:t>
            </a:r>
          </a:p>
          <a:p>
            <a:pPr lvl="1"/>
            <a:r>
              <a:rPr lang="es-ES" sz="2600" dirty="0" smtClean="0">
                <a:latin typeface="Arial"/>
                <a:cs typeface="Arial"/>
              </a:rPr>
              <a:t>Error: 2,82%</a:t>
            </a: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50835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Validación del modelo</a:t>
            </a: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800" dirty="0" smtClean="0">
                <a:solidFill>
                  <a:srgbClr val="7F7F7F"/>
                </a:solidFill>
                <a:latin typeface="Arial"/>
                <a:cs typeface="Arial"/>
              </a:rPr>
              <a:t>Convergencia del mallado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Tamaño: 60 mm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Elementos: 3168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Esfuerzo modelo: 241 MPa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Esfuerzo teórico: 248 MPa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Error: 2,82%</a:t>
            </a:r>
          </a:p>
          <a:p>
            <a:r>
              <a:rPr lang="es-ES" sz="3000" dirty="0">
                <a:latin typeface="Arial"/>
                <a:cs typeface="Arial"/>
              </a:rPr>
              <a:t>Valida el modelo frente a cálculos teóricos</a:t>
            </a:r>
          </a:p>
          <a:p>
            <a:r>
              <a:rPr lang="es-ES" sz="3000" dirty="0">
                <a:latin typeface="Arial"/>
                <a:cs typeface="Arial"/>
              </a:rPr>
              <a:t>&lt; 5 %</a:t>
            </a: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009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Validación del modelo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Convergencia del mallado viga armada</a:t>
            </a:r>
          </a:p>
          <a:p>
            <a:r>
              <a:rPr lang="es-ES" dirty="0" smtClean="0">
                <a:latin typeface="Arial"/>
                <a:cs typeface="Arial"/>
              </a:rPr>
              <a:t>Convergencia </a:t>
            </a:r>
            <a:r>
              <a:rPr lang="es-ES" dirty="0">
                <a:latin typeface="Arial"/>
                <a:cs typeface="Arial"/>
              </a:rPr>
              <a:t>del mallado viga </a:t>
            </a:r>
            <a:r>
              <a:rPr lang="es-ES" dirty="0" smtClean="0">
                <a:latin typeface="Arial"/>
                <a:cs typeface="Arial"/>
              </a:rPr>
              <a:t>laminada</a:t>
            </a:r>
            <a:endParaRPr lang="es-ES" dirty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2192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Validación del modelo</a:t>
            </a:r>
            <a:endParaRPr lang="es-ES" sz="3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341" y="1395570"/>
            <a:ext cx="7115005" cy="478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218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Validación del modelo</a:t>
            </a:r>
            <a:endParaRPr lang="es-ES" sz="3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341" y="1395570"/>
            <a:ext cx="7115005" cy="4785619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2465936" y="4857621"/>
            <a:ext cx="357561" cy="27123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CuadroTexto 4"/>
          <p:cNvSpPr txBox="1"/>
          <p:nvPr/>
        </p:nvSpPr>
        <p:spPr>
          <a:xfrm>
            <a:off x="2997306" y="4759527"/>
            <a:ext cx="10185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>
                <a:solidFill>
                  <a:srgbClr val="FF0000"/>
                </a:solidFill>
                <a:latin typeface="Arial"/>
                <a:cs typeface="Arial"/>
              </a:rPr>
              <a:t>130 mm</a:t>
            </a:r>
          </a:p>
        </p:txBody>
      </p:sp>
    </p:spTree>
    <p:extLst>
      <p:ext uri="{BB962C8B-B14F-4D97-AF65-F5344CB8AC3E}">
        <p14:creationId xmlns:p14="http://schemas.microsoft.com/office/powerpoint/2010/main" val="326270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Validación del modelo</a:t>
            </a:r>
            <a:endParaRPr lang="es-ES" sz="3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341" y="1395570"/>
            <a:ext cx="7115005" cy="4785619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2465936" y="4857621"/>
            <a:ext cx="357561" cy="27123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CuadroTexto 4"/>
          <p:cNvSpPr txBox="1"/>
          <p:nvPr/>
        </p:nvSpPr>
        <p:spPr>
          <a:xfrm>
            <a:off x="2997306" y="4759527"/>
            <a:ext cx="1827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>
                <a:solidFill>
                  <a:srgbClr val="FF0000"/>
                </a:solidFill>
                <a:latin typeface="Arial"/>
                <a:cs typeface="Arial"/>
              </a:rPr>
              <a:t>2038 elementos</a:t>
            </a:r>
          </a:p>
        </p:txBody>
      </p:sp>
    </p:spTree>
    <p:extLst>
      <p:ext uri="{BB962C8B-B14F-4D97-AF65-F5344CB8AC3E}">
        <p14:creationId xmlns:p14="http://schemas.microsoft.com/office/powerpoint/2010/main" val="2318654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Validación del modelo</a:t>
            </a:r>
            <a:endParaRPr lang="es-ES" sz="3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341" y="1395570"/>
            <a:ext cx="7115005" cy="4785619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2465936" y="4857621"/>
            <a:ext cx="357561" cy="27123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CuadroTexto 4"/>
          <p:cNvSpPr txBox="1"/>
          <p:nvPr/>
        </p:nvSpPr>
        <p:spPr>
          <a:xfrm>
            <a:off x="2997306" y="4759527"/>
            <a:ext cx="13010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>
                <a:solidFill>
                  <a:srgbClr val="FF0000"/>
                </a:solidFill>
                <a:latin typeface="Arial"/>
                <a:cs typeface="Arial"/>
              </a:rPr>
              <a:t>269,5 MPa</a:t>
            </a:r>
          </a:p>
        </p:txBody>
      </p:sp>
    </p:spTree>
    <p:extLst>
      <p:ext uri="{BB962C8B-B14F-4D97-AF65-F5344CB8AC3E}">
        <p14:creationId xmlns:p14="http://schemas.microsoft.com/office/powerpoint/2010/main" val="2218490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Validación del modelo</a:t>
            </a:r>
            <a:endParaRPr lang="es-ES" sz="3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341" y="1395570"/>
            <a:ext cx="7115005" cy="4785619"/>
          </a:xfrm>
          <a:prstGeom prst="rect">
            <a:avLst/>
          </a:prstGeom>
        </p:spPr>
      </p:pic>
      <p:sp>
        <p:nvSpPr>
          <p:cNvPr id="4" name="Elipse 3"/>
          <p:cNvSpPr/>
          <p:nvPr/>
        </p:nvSpPr>
        <p:spPr>
          <a:xfrm>
            <a:off x="2465936" y="4857621"/>
            <a:ext cx="357561" cy="27123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5" name="CuadroTexto 4"/>
          <p:cNvSpPr txBox="1"/>
          <p:nvPr/>
        </p:nvSpPr>
        <p:spPr>
          <a:xfrm>
            <a:off x="2997306" y="4759527"/>
            <a:ext cx="14803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dirty="0" smtClean="0">
                <a:solidFill>
                  <a:srgbClr val="FF0000"/>
                </a:solidFill>
                <a:latin typeface="Arial"/>
                <a:cs typeface="Arial"/>
              </a:rPr>
              <a:t>Error: 4,73%</a:t>
            </a:r>
          </a:p>
        </p:txBody>
      </p:sp>
    </p:spTree>
    <p:extLst>
      <p:ext uri="{BB962C8B-B14F-4D97-AF65-F5344CB8AC3E}">
        <p14:creationId xmlns:p14="http://schemas.microsoft.com/office/powerpoint/2010/main" val="1330700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Objetivos Específicos</a:t>
            </a:r>
            <a:endParaRPr lang="es-ES" sz="3600" dirty="0">
              <a:solidFill>
                <a:schemeClr val="tx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869140"/>
            <a:ext cx="7770813" cy="4988859"/>
          </a:xfrm>
        </p:spPr>
        <p:txBody>
          <a:bodyPr>
            <a:noAutofit/>
          </a:bodyPr>
          <a:lstStyle/>
          <a:p>
            <a:r>
              <a:rPr lang="es-ES_tradnl" sz="2400" dirty="0">
                <a:solidFill>
                  <a:srgbClr val="7F7F7F"/>
                </a:solidFill>
                <a:effectLst/>
                <a:latin typeface="Arial"/>
                <a:cs typeface="Arial"/>
              </a:rPr>
              <a:t>Determinar las dimensiones de una viga compacta. </a:t>
            </a:r>
            <a:endParaRPr lang="es-ES_tradnl" sz="2400" dirty="0">
              <a:solidFill>
                <a:srgbClr val="7F7F7F"/>
              </a:solidFill>
              <a:latin typeface="Arial"/>
              <a:cs typeface="Arial"/>
            </a:endParaRPr>
          </a:p>
          <a:p>
            <a:r>
              <a:rPr lang="es-ES_tradnl" sz="2400" dirty="0">
                <a:solidFill>
                  <a:srgbClr val="7F7F7F"/>
                </a:solidFill>
                <a:effectLst/>
                <a:latin typeface="Arial"/>
                <a:cs typeface="Arial"/>
              </a:rPr>
              <a:t>Determinar la distancia </a:t>
            </a:r>
            <a:r>
              <a:rPr lang="es-ES_tradnl" sz="2400" dirty="0" smtClean="0">
                <a:solidFill>
                  <a:srgbClr val="7F7F7F"/>
                </a:solidFill>
                <a:effectLst/>
                <a:latin typeface="Arial"/>
                <a:cs typeface="Arial"/>
              </a:rPr>
              <a:t>óptima </a:t>
            </a:r>
            <a:r>
              <a:rPr lang="es-ES_tradnl" sz="2400" dirty="0">
                <a:solidFill>
                  <a:srgbClr val="7F7F7F"/>
                </a:solidFill>
                <a:effectLst/>
                <a:latin typeface="Arial"/>
                <a:cs typeface="Arial"/>
              </a:rPr>
              <a:t>entre atiesadores simulando en </a:t>
            </a:r>
            <a:r>
              <a:rPr lang="es-ES_tradnl" sz="2400" dirty="0" smtClean="0">
                <a:solidFill>
                  <a:srgbClr val="7F7F7F"/>
                </a:solidFill>
                <a:effectLst/>
                <a:latin typeface="Arial"/>
                <a:cs typeface="Arial"/>
              </a:rPr>
              <a:t>un programa </a:t>
            </a:r>
            <a:r>
              <a:rPr lang="es-ES_tradnl" sz="2400" dirty="0">
                <a:solidFill>
                  <a:srgbClr val="7F7F7F"/>
                </a:solidFill>
                <a:effectLst/>
                <a:latin typeface="Arial"/>
                <a:cs typeface="Arial"/>
              </a:rPr>
              <a:t>de elementos </a:t>
            </a:r>
            <a:r>
              <a:rPr lang="es-ES_tradnl" sz="2400" dirty="0" smtClean="0">
                <a:solidFill>
                  <a:srgbClr val="7F7F7F"/>
                </a:solidFill>
                <a:effectLst/>
                <a:latin typeface="Arial"/>
                <a:cs typeface="Arial"/>
              </a:rPr>
              <a:t>finitos.</a:t>
            </a:r>
          </a:p>
          <a:p>
            <a:r>
              <a:rPr lang="es-ES_tradnl" sz="2800" dirty="0" smtClean="0">
                <a:solidFill>
                  <a:srgbClr val="FFFFFF"/>
                </a:solidFill>
                <a:effectLst/>
                <a:latin typeface="Arial"/>
                <a:cs typeface="Arial"/>
              </a:rPr>
              <a:t>Comparar </a:t>
            </a:r>
            <a:r>
              <a:rPr lang="es-ES_tradnl" sz="2800" dirty="0">
                <a:solidFill>
                  <a:srgbClr val="FFFFFF"/>
                </a:solidFill>
                <a:effectLst/>
                <a:latin typeface="Arial"/>
                <a:cs typeface="Arial"/>
              </a:rPr>
              <a:t>los resultados </a:t>
            </a:r>
            <a:r>
              <a:rPr lang="es-ES_tradnl" sz="2800" dirty="0" smtClean="0">
                <a:solidFill>
                  <a:srgbClr val="FFFFFF"/>
                </a:solidFill>
                <a:effectLst/>
                <a:latin typeface="Arial"/>
                <a:cs typeface="Arial"/>
              </a:rPr>
              <a:t>teóricos </a:t>
            </a:r>
            <a:r>
              <a:rPr lang="es-ES_tradnl" sz="2800" dirty="0">
                <a:solidFill>
                  <a:srgbClr val="FFFFFF"/>
                </a:solidFill>
                <a:effectLst/>
                <a:latin typeface="Arial"/>
                <a:cs typeface="Arial"/>
              </a:rPr>
              <a:t>con los </a:t>
            </a:r>
            <a:r>
              <a:rPr lang="es-ES_tradnl" sz="2800" dirty="0" smtClean="0">
                <a:solidFill>
                  <a:srgbClr val="FFFFFF"/>
                </a:solidFill>
                <a:effectLst/>
                <a:latin typeface="Arial"/>
                <a:cs typeface="Arial"/>
              </a:rPr>
              <a:t>experimentales.</a:t>
            </a:r>
          </a:p>
        </p:txBody>
      </p:sp>
    </p:spTree>
    <p:extLst>
      <p:ext uri="{BB962C8B-B14F-4D97-AF65-F5344CB8AC3E}">
        <p14:creationId xmlns:p14="http://schemas.microsoft.com/office/powerpoint/2010/main" val="426867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Validación del modelo</a:t>
            </a:r>
            <a:endParaRPr lang="es-ES" sz="3600" dirty="0">
              <a:solidFill>
                <a:srgbClr val="7F7F7F"/>
              </a:solidFill>
              <a:latin typeface="Arial"/>
              <a:cs typeface="Arial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7341" y="1395570"/>
            <a:ext cx="7115005" cy="4785619"/>
          </a:xfrm>
          <a:prstGeom prst="rect">
            <a:avLst/>
          </a:prstGeom>
        </p:spPr>
      </p:pic>
      <p:sp>
        <p:nvSpPr>
          <p:cNvPr id="7" name="Elipse 6"/>
          <p:cNvSpPr/>
          <p:nvPr/>
        </p:nvSpPr>
        <p:spPr>
          <a:xfrm>
            <a:off x="3230377" y="2576759"/>
            <a:ext cx="308242" cy="25890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45287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Validación </a:t>
            </a:r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del modelo</a:t>
            </a: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800" dirty="0" smtClean="0">
                <a:solidFill>
                  <a:srgbClr val="7F7F7F"/>
                </a:solidFill>
                <a:latin typeface="Arial"/>
                <a:cs typeface="Arial"/>
              </a:rPr>
              <a:t>Convergencia del mallado</a:t>
            </a:r>
          </a:p>
          <a:p>
            <a:pPr lvl="1"/>
            <a:r>
              <a:rPr lang="es-ES" sz="3200" dirty="0" smtClean="0">
                <a:latin typeface="Arial"/>
                <a:cs typeface="Arial"/>
              </a:rPr>
              <a:t>Tamaño: 50 mm</a:t>
            </a: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53755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Validación del modelo</a:t>
            </a: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800" dirty="0" smtClean="0">
                <a:solidFill>
                  <a:srgbClr val="7F7F7F"/>
                </a:solidFill>
                <a:latin typeface="Arial"/>
                <a:cs typeface="Arial"/>
              </a:rPr>
              <a:t>Convergencia del mallado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Tamaño: 50 mm</a:t>
            </a:r>
          </a:p>
          <a:p>
            <a:pPr lvl="1"/>
            <a:r>
              <a:rPr lang="es-ES" sz="3200" dirty="0" smtClean="0">
                <a:latin typeface="Arial"/>
                <a:cs typeface="Arial"/>
              </a:rPr>
              <a:t>Elementos: 4897</a:t>
            </a: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8952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Validación del modelo</a:t>
            </a: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800" dirty="0" smtClean="0">
                <a:solidFill>
                  <a:srgbClr val="7F7F7F"/>
                </a:solidFill>
                <a:latin typeface="Arial"/>
                <a:cs typeface="Arial"/>
              </a:rPr>
              <a:t>Convergencia del mallado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Tamaño: 50 mm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Elementos: 4897</a:t>
            </a:r>
          </a:p>
          <a:p>
            <a:pPr lvl="1"/>
            <a:r>
              <a:rPr lang="es-ES" sz="3200" dirty="0" smtClean="0">
                <a:latin typeface="Arial"/>
                <a:cs typeface="Arial"/>
              </a:rPr>
              <a:t>Esfuerzo modelo: 284,71 MPa</a:t>
            </a: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6568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Validación del modelo</a:t>
            </a: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800" dirty="0" smtClean="0">
                <a:solidFill>
                  <a:srgbClr val="7F7F7F"/>
                </a:solidFill>
                <a:latin typeface="Arial"/>
                <a:cs typeface="Arial"/>
              </a:rPr>
              <a:t>Convergencia del mallado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Tamaño: 50 mm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Elementos: 4897</a:t>
            </a:r>
          </a:p>
          <a:p>
            <a:pPr lvl="1"/>
            <a:r>
              <a:rPr lang="es-ES" sz="3200" dirty="0" smtClean="0">
                <a:latin typeface="Arial"/>
                <a:cs typeface="Arial"/>
              </a:rPr>
              <a:t>Esfuerzo modelo: 284,71 MPa</a:t>
            </a:r>
          </a:p>
          <a:p>
            <a:pPr lvl="1"/>
            <a:r>
              <a:rPr lang="es-ES" sz="3200" dirty="0" smtClean="0">
                <a:latin typeface="Arial"/>
                <a:cs typeface="Arial"/>
              </a:rPr>
              <a:t>Esfuerzo teórico: 285 MPa</a:t>
            </a:r>
          </a:p>
          <a:p>
            <a:pPr marL="349250" lvl="1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96407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Validación del modelo</a:t>
            </a: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800" dirty="0" smtClean="0">
                <a:solidFill>
                  <a:srgbClr val="7F7F7F"/>
                </a:solidFill>
                <a:latin typeface="Arial"/>
                <a:cs typeface="Arial"/>
              </a:rPr>
              <a:t>Convergencia del mallado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Tamaño: 50 mm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Elementos: 4897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Esfuerzo modelo: 284,71 MPa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Esfuerzo teórico: 285 MPa</a:t>
            </a:r>
          </a:p>
          <a:p>
            <a:pPr lvl="1"/>
            <a:r>
              <a:rPr lang="es-ES" sz="3200" dirty="0" smtClean="0">
                <a:latin typeface="Arial"/>
                <a:cs typeface="Arial"/>
              </a:rPr>
              <a:t>Error: 0,1%</a:t>
            </a:r>
          </a:p>
          <a:p>
            <a:pPr marL="457200" lvl="1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172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Validación del modelo</a:t>
            </a: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800" dirty="0" smtClean="0">
                <a:solidFill>
                  <a:srgbClr val="7F7F7F"/>
                </a:solidFill>
                <a:latin typeface="Arial"/>
                <a:cs typeface="Arial"/>
              </a:rPr>
              <a:t>Convergencia del mallado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Tamaño: 50 mm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Elementos: 4897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Esfuerzo modelo: 284,71 MPa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Esfuerzo teórico: 285 MPa</a:t>
            </a:r>
          </a:p>
          <a:p>
            <a:pPr lvl="1"/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Error: 0,1%</a:t>
            </a:r>
          </a:p>
          <a:p>
            <a:r>
              <a:rPr lang="es-ES" sz="3000" dirty="0">
                <a:latin typeface="Arial"/>
                <a:cs typeface="Arial"/>
              </a:rPr>
              <a:t>Error menor al 5%</a:t>
            </a: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69991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dirty="0" smtClean="0">
                <a:latin typeface="Arial"/>
                <a:cs typeface="Arial"/>
              </a:rPr>
              <a:t>Validación modelo frente al ensayo viga armada</a:t>
            </a: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22145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Validación modelo frente al ensayo viga armada</a:t>
            </a:r>
          </a:p>
          <a:p>
            <a:pPr lvl="1"/>
            <a:r>
              <a:rPr lang="es-ES" sz="3200" dirty="0" smtClean="0">
                <a:latin typeface="Arial"/>
                <a:cs typeface="Arial"/>
              </a:rPr>
              <a:t>Ensayo</a:t>
            </a:r>
          </a:p>
          <a:p>
            <a:pPr lvl="2"/>
            <a:r>
              <a:rPr lang="es-ES" sz="3200" dirty="0" smtClean="0">
                <a:latin typeface="Arial"/>
                <a:cs typeface="Arial"/>
              </a:rPr>
              <a:t>Precarga</a:t>
            </a:r>
            <a:r>
              <a:rPr lang="es-ES" sz="2200" dirty="0" smtClean="0">
                <a:latin typeface="Arial"/>
                <a:cs typeface="Arial"/>
              </a:rPr>
              <a:t>		</a:t>
            </a: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50194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Validación modelo frente al ensayo viga armada</a:t>
            </a:r>
          </a:p>
          <a:p>
            <a:pPr lvl="1"/>
            <a:r>
              <a:rPr lang="es-ES" sz="2400" dirty="0" smtClean="0">
                <a:solidFill>
                  <a:srgbClr val="7F7F7F"/>
                </a:solidFill>
                <a:latin typeface="Arial"/>
                <a:cs typeface="Arial"/>
              </a:rPr>
              <a:t>Ensayo</a:t>
            </a:r>
          </a:p>
          <a:p>
            <a:pPr lvl="2"/>
            <a:r>
              <a:rPr lang="es-ES" sz="2200" dirty="0" smtClean="0">
                <a:solidFill>
                  <a:srgbClr val="7F7F7F"/>
                </a:solidFill>
                <a:latin typeface="Arial"/>
                <a:cs typeface="Arial"/>
              </a:rPr>
              <a:t>Precarga</a:t>
            </a:r>
            <a:r>
              <a:rPr lang="es-ES" sz="2200" dirty="0" smtClean="0">
                <a:latin typeface="Arial"/>
                <a:cs typeface="Arial"/>
              </a:rPr>
              <a:t>		</a:t>
            </a:r>
          </a:p>
          <a:p>
            <a:pPr lvl="3"/>
            <a:r>
              <a:rPr lang="es-ES" sz="3200" dirty="0" smtClean="0">
                <a:latin typeface="Arial"/>
                <a:cs typeface="Arial"/>
              </a:rPr>
              <a:t>Tensar fibras</a:t>
            </a: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1451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Objetivos Específicos</a:t>
            </a:r>
            <a:endParaRPr lang="es-ES" sz="3600" dirty="0">
              <a:solidFill>
                <a:schemeClr val="tx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869140"/>
            <a:ext cx="7770813" cy="4988859"/>
          </a:xfrm>
        </p:spPr>
        <p:txBody>
          <a:bodyPr>
            <a:noAutofit/>
          </a:bodyPr>
          <a:lstStyle/>
          <a:p>
            <a:r>
              <a:rPr lang="es-ES_tradnl" sz="2400" dirty="0">
                <a:solidFill>
                  <a:srgbClr val="7F7F7F"/>
                </a:solidFill>
                <a:effectLst/>
                <a:latin typeface="Arial"/>
                <a:cs typeface="Arial"/>
              </a:rPr>
              <a:t>Determinar las dimensiones de una viga compacta. </a:t>
            </a:r>
            <a:endParaRPr lang="es-ES_tradnl" sz="2400" dirty="0">
              <a:solidFill>
                <a:srgbClr val="7F7F7F"/>
              </a:solidFill>
              <a:latin typeface="Arial"/>
              <a:cs typeface="Arial"/>
            </a:endParaRPr>
          </a:p>
          <a:p>
            <a:r>
              <a:rPr lang="es-ES_tradnl" sz="2400" dirty="0">
                <a:solidFill>
                  <a:srgbClr val="7F7F7F"/>
                </a:solidFill>
                <a:effectLst/>
                <a:latin typeface="Arial"/>
                <a:cs typeface="Arial"/>
              </a:rPr>
              <a:t>Determinar la distancia </a:t>
            </a:r>
            <a:r>
              <a:rPr lang="es-ES_tradnl" sz="2400" dirty="0" smtClean="0">
                <a:solidFill>
                  <a:srgbClr val="7F7F7F"/>
                </a:solidFill>
                <a:effectLst/>
                <a:latin typeface="Arial"/>
                <a:cs typeface="Arial"/>
              </a:rPr>
              <a:t>óptima </a:t>
            </a:r>
            <a:r>
              <a:rPr lang="es-ES_tradnl" sz="2400" dirty="0">
                <a:solidFill>
                  <a:srgbClr val="7F7F7F"/>
                </a:solidFill>
                <a:effectLst/>
                <a:latin typeface="Arial"/>
                <a:cs typeface="Arial"/>
              </a:rPr>
              <a:t>entre atiesadores simulando en </a:t>
            </a:r>
            <a:r>
              <a:rPr lang="es-ES_tradnl" sz="2400" dirty="0" smtClean="0">
                <a:solidFill>
                  <a:srgbClr val="7F7F7F"/>
                </a:solidFill>
                <a:effectLst/>
                <a:latin typeface="Arial"/>
                <a:cs typeface="Arial"/>
              </a:rPr>
              <a:t>un programa </a:t>
            </a:r>
            <a:r>
              <a:rPr lang="es-ES_tradnl" sz="2400" dirty="0">
                <a:solidFill>
                  <a:srgbClr val="7F7F7F"/>
                </a:solidFill>
                <a:effectLst/>
                <a:latin typeface="Arial"/>
                <a:cs typeface="Arial"/>
              </a:rPr>
              <a:t>de elementos </a:t>
            </a:r>
            <a:r>
              <a:rPr lang="es-ES_tradnl" sz="2400" dirty="0" smtClean="0">
                <a:solidFill>
                  <a:srgbClr val="7F7F7F"/>
                </a:solidFill>
                <a:effectLst/>
                <a:latin typeface="Arial"/>
                <a:cs typeface="Arial"/>
              </a:rPr>
              <a:t>finitos.</a:t>
            </a:r>
          </a:p>
          <a:p>
            <a:r>
              <a:rPr lang="es-ES_tradnl" sz="2400" dirty="0" smtClean="0">
                <a:solidFill>
                  <a:srgbClr val="7F7F7F"/>
                </a:solidFill>
                <a:effectLst/>
                <a:latin typeface="Arial"/>
                <a:cs typeface="Arial"/>
              </a:rPr>
              <a:t>Comparar </a:t>
            </a:r>
            <a:r>
              <a:rPr lang="es-ES_tradnl" sz="2400" dirty="0">
                <a:solidFill>
                  <a:srgbClr val="7F7F7F"/>
                </a:solidFill>
                <a:effectLst/>
                <a:latin typeface="Arial"/>
                <a:cs typeface="Arial"/>
              </a:rPr>
              <a:t>los resultados </a:t>
            </a:r>
            <a:r>
              <a:rPr lang="es-ES_tradnl" sz="2400" dirty="0" smtClean="0">
                <a:solidFill>
                  <a:srgbClr val="7F7F7F"/>
                </a:solidFill>
                <a:effectLst/>
                <a:latin typeface="Arial"/>
                <a:cs typeface="Arial"/>
              </a:rPr>
              <a:t>teóricos </a:t>
            </a:r>
            <a:r>
              <a:rPr lang="es-ES_tradnl" sz="2400" dirty="0">
                <a:solidFill>
                  <a:srgbClr val="7F7F7F"/>
                </a:solidFill>
                <a:effectLst/>
                <a:latin typeface="Arial"/>
                <a:cs typeface="Arial"/>
              </a:rPr>
              <a:t>con los </a:t>
            </a:r>
            <a:r>
              <a:rPr lang="es-ES_tradnl" sz="2400" dirty="0" smtClean="0">
                <a:solidFill>
                  <a:srgbClr val="7F7F7F"/>
                </a:solidFill>
                <a:effectLst/>
                <a:latin typeface="Arial"/>
                <a:cs typeface="Arial"/>
              </a:rPr>
              <a:t>experimentales.</a:t>
            </a:r>
          </a:p>
          <a:p>
            <a:r>
              <a:rPr lang="es-ES_tradnl" sz="2800" dirty="0" smtClean="0">
                <a:solidFill>
                  <a:srgbClr val="FFFFFF"/>
                </a:solidFill>
                <a:effectLst/>
                <a:latin typeface="Arial"/>
                <a:cs typeface="Arial"/>
              </a:rPr>
              <a:t>Comparar los resultados de resistencia a la flexión de los diferentes casos ensayados. </a:t>
            </a:r>
            <a:endParaRPr lang="es-ES_tradnl" sz="2800" dirty="0" smtClean="0">
              <a:solidFill>
                <a:srgbClr val="FFFFFF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7171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Validación modelo frente al ensayo viga armada</a:t>
            </a:r>
          </a:p>
          <a:p>
            <a:pPr lvl="1"/>
            <a:r>
              <a:rPr lang="es-ES" sz="2400" dirty="0" smtClean="0">
                <a:solidFill>
                  <a:srgbClr val="7F7F7F"/>
                </a:solidFill>
                <a:latin typeface="Arial"/>
                <a:cs typeface="Arial"/>
              </a:rPr>
              <a:t>Ensayo</a:t>
            </a:r>
          </a:p>
          <a:p>
            <a:pPr lvl="2"/>
            <a:r>
              <a:rPr lang="es-ES" sz="2200" dirty="0" smtClean="0">
                <a:solidFill>
                  <a:srgbClr val="7F7F7F"/>
                </a:solidFill>
                <a:latin typeface="Arial"/>
                <a:cs typeface="Arial"/>
              </a:rPr>
              <a:t>Precarga</a:t>
            </a:r>
            <a:r>
              <a:rPr lang="es-ES" sz="2200" dirty="0" smtClean="0">
                <a:latin typeface="Arial"/>
                <a:cs typeface="Arial"/>
              </a:rPr>
              <a:t>		</a:t>
            </a:r>
          </a:p>
          <a:p>
            <a:pPr lvl="3"/>
            <a:r>
              <a:rPr lang="es-ES" sz="2200" dirty="0" smtClean="0">
                <a:solidFill>
                  <a:srgbClr val="7F7F7F"/>
                </a:solidFill>
                <a:latin typeface="Arial"/>
                <a:cs typeface="Arial"/>
              </a:rPr>
              <a:t>Tensar fibras</a:t>
            </a:r>
          </a:p>
          <a:p>
            <a:pPr lvl="3"/>
            <a:r>
              <a:rPr lang="es-ES" sz="3200" dirty="0" smtClean="0">
                <a:latin typeface="Arial"/>
                <a:cs typeface="Arial"/>
              </a:rPr>
              <a:t>Mejor distribución de esfuerzos</a:t>
            </a: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8348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Validación modelo frente al ensayo viga armada</a:t>
            </a:r>
          </a:p>
          <a:p>
            <a:pPr lvl="1"/>
            <a:r>
              <a:rPr lang="es-ES" sz="2400" dirty="0" smtClean="0">
                <a:latin typeface="Arial"/>
                <a:cs typeface="Arial"/>
              </a:rPr>
              <a:t>Ensayo</a:t>
            </a:r>
          </a:p>
          <a:p>
            <a:pPr lvl="2"/>
            <a:r>
              <a:rPr lang="es-ES" sz="2200" dirty="0" smtClean="0">
                <a:solidFill>
                  <a:srgbClr val="7F7F7F"/>
                </a:solidFill>
                <a:latin typeface="Arial"/>
                <a:cs typeface="Arial"/>
              </a:rPr>
              <a:t>Precarga</a:t>
            </a:r>
          </a:p>
          <a:p>
            <a:pPr lvl="2"/>
            <a:r>
              <a:rPr lang="es-ES" sz="3200" dirty="0" smtClean="0">
                <a:latin typeface="Arial"/>
                <a:cs typeface="Arial"/>
              </a:rPr>
              <a:t>Carga</a:t>
            </a:r>
          </a:p>
          <a:p>
            <a:pPr lvl="3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7041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4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" sz="2600" dirty="0" smtClean="0">
                <a:solidFill>
                  <a:srgbClr val="7F7F7F"/>
                </a:solidFill>
                <a:latin typeface="Arial"/>
                <a:cs typeface="Arial"/>
              </a:rPr>
              <a:t>Validación modelo frente al ensayo viga armada</a:t>
            </a:r>
          </a:p>
          <a:p>
            <a:pPr lvl="1"/>
            <a:r>
              <a:rPr lang="es-ES" sz="2400" dirty="0" smtClean="0">
                <a:latin typeface="Arial"/>
                <a:cs typeface="Arial"/>
              </a:rPr>
              <a:t>Ensayo</a:t>
            </a:r>
          </a:p>
          <a:p>
            <a:pPr lvl="2"/>
            <a:r>
              <a:rPr lang="es-ES" sz="2200" dirty="0" smtClean="0">
                <a:solidFill>
                  <a:srgbClr val="7F7F7F"/>
                </a:solidFill>
                <a:latin typeface="Arial"/>
                <a:cs typeface="Arial"/>
              </a:rPr>
              <a:t>Precarga</a:t>
            </a:r>
          </a:p>
          <a:p>
            <a:pPr lvl="2"/>
            <a:r>
              <a:rPr lang="es-ES" sz="2200" dirty="0" smtClean="0">
                <a:latin typeface="Arial"/>
                <a:cs typeface="Arial"/>
              </a:rPr>
              <a:t>Carga</a:t>
            </a:r>
          </a:p>
          <a:p>
            <a:pPr lvl="3"/>
            <a:r>
              <a:rPr lang="es-ES" sz="3200" dirty="0" smtClean="0">
                <a:latin typeface="Arial"/>
                <a:cs typeface="Arial"/>
              </a:rPr>
              <a:t>Cada 100 kg</a:t>
            </a:r>
          </a:p>
          <a:p>
            <a:pPr lvl="3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8878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685" y="1630058"/>
            <a:ext cx="7014587" cy="435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902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685" y="1630058"/>
            <a:ext cx="7014587" cy="4351642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5499038" y="2811009"/>
            <a:ext cx="357561" cy="27123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26638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685" y="1630058"/>
            <a:ext cx="7014587" cy="4351642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5499038" y="2811009"/>
            <a:ext cx="357561" cy="27123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CuadroTexto 3"/>
          <p:cNvSpPr txBox="1"/>
          <p:nvPr/>
        </p:nvSpPr>
        <p:spPr>
          <a:xfrm>
            <a:off x="6411434" y="1886335"/>
            <a:ext cx="103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chemeClr val="bg1"/>
                </a:solidFill>
                <a:latin typeface="Arial"/>
                <a:cs typeface="Arial"/>
              </a:rPr>
              <a:t>2200 kg</a:t>
            </a:r>
          </a:p>
        </p:txBody>
      </p:sp>
    </p:spTree>
    <p:extLst>
      <p:ext uri="{BB962C8B-B14F-4D97-AF65-F5344CB8AC3E}">
        <p14:creationId xmlns:p14="http://schemas.microsoft.com/office/powerpoint/2010/main" val="1640330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685" y="1630058"/>
            <a:ext cx="7014587" cy="4351642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5499038" y="2811009"/>
            <a:ext cx="357561" cy="27123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CuadroTexto 3"/>
          <p:cNvSpPr txBox="1"/>
          <p:nvPr/>
        </p:nvSpPr>
        <p:spPr>
          <a:xfrm>
            <a:off x="6411434" y="1886335"/>
            <a:ext cx="1429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chemeClr val="bg1"/>
                </a:solidFill>
                <a:latin typeface="Arial"/>
                <a:cs typeface="Arial"/>
              </a:rPr>
              <a:t>Error</a:t>
            </a:r>
          </a:p>
          <a:p>
            <a:r>
              <a:rPr lang="es-ES" b="1" dirty="0" smtClean="0">
                <a:solidFill>
                  <a:schemeClr val="bg1"/>
                </a:solidFill>
                <a:latin typeface="Arial"/>
                <a:cs typeface="Arial"/>
              </a:rPr>
              <a:t>M</a:t>
            </a:r>
            <a:r>
              <a:rPr lang="es-ES_tradnl" b="1" dirty="0" err="1" smtClean="0">
                <a:solidFill>
                  <a:schemeClr val="bg1"/>
                </a:solidFill>
                <a:latin typeface="Arial"/>
                <a:cs typeface="Arial"/>
              </a:rPr>
              <a:t>ax</a:t>
            </a:r>
            <a:r>
              <a:rPr lang="es-ES_tradnl" b="1" dirty="0" smtClean="0">
                <a:solidFill>
                  <a:schemeClr val="bg1"/>
                </a:solidFill>
                <a:latin typeface="Arial"/>
                <a:cs typeface="Arial"/>
              </a:rPr>
              <a:t>: 2,92%</a:t>
            </a:r>
          </a:p>
        </p:txBody>
      </p:sp>
    </p:spTree>
    <p:extLst>
      <p:ext uri="{BB962C8B-B14F-4D97-AF65-F5344CB8AC3E}">
        <p14:creationId xmlns:p14="http://schemas.microsoft.com/office/powerpoint/2010/main" val="383519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685" y="1630058"/>
            <a:ext cx="7014587" cy="4351642"/>
          </a:xfrm>
          <a:prstGeom prst="rect">
            <a:avLst/>
          </a:prstGeom>
        </p:spPr>
      </p:pic>
      <p:sp>
        <p:nvSpPr>
          <p:cNvPr id="3" name="Elipse 2"/>
          <p:cNvSpPr/>
          <p:nvPr/>
        </p:nvSpPr>
        <p:spPr>
          <a:xfrm>
            <a:off x="5499038" y="2811009"/>
            <a:ext cx="357561" cy="27123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4" name="CuadroTexto 3"/>
          <p:cNvSpPr txBox="1"/>
          <p:nvPr/>
        </p:nvSpPr>
        <p:spPr>
          <a:xfrm>
            <a:off x="6411434" y="1886335"/>
            <a:ext cx="15702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b="1" dirty="0" smtClean="0">
                <a:solidFill>
                  <a:schemeClr val="bg1"/>
                </a:solidFill>
                <a:latin typeface="Arial"/>
                <a:cs typeface="Arial"/>
              </a:rPr>
              <a:t>Error</a:t>
            </a:r>
          </a:p>
          <a:p>
            <a:r>
              <a:rPr lang="es-ES_tradnl" b="1" dirty="0" err="1" smtClean="0">
                <a:solidFill>
                  <a:schemeClr val="bg1"/>
                </a:solidFill>
                <a:latin typeface="Arial"/>
                <a:cs typeface="Arial"/>
              </a:rPr>
              <a:t>Prom</a:t>
            </a:r>
            <a:r>
              <a:rPr lang="es-ES_tradnl" b="1" dirty="0" smtClean="0">
                <a:solidFill>
                  <a:schemeClr val="bg1"/>
                </a:solidFill>
                <a:latin typeface="Arial"/>
                <a:cs typeface="Arial"/>
              </a:rPr>
              <a:t>: 1,87%</a:t>
            </a:r>
            <a:endParaRPr lang="es-ES_tradnl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4903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685" y="1630058"/>
            <a:ext cx="7014587" cy="4351642"/>
          </a:xfrm>
          <a:prstGeom prst="rect">
            <a:avLst/>
          </a:prstGeom>
        </p:spPr>
      </p:pic>
      <p:sp>
        <p:nvSpPr>
          <p:cNvPr id="6" name="Elipse 5"/>
          <p:cNvSpPr/>
          <p:nvPr/>
        </p:nvSpPr>
        <p:spPr>
          <a:xfrm>
            <a:off x="5646998" y="2601416"/>
            <a:ext cx="357561" cy="27123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32233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685" y="1630058"/>
            <a:ext cx="7014587" cy="435164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238819" y="2465798"/>
            <a:ext cx="16521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solidFill>
                  <a:schemeClr val="bg1"/>
                </a:solidFill>
                <a:latin typeface="Arial"/>
                <a:cs typeface="Arial"/>
              </a:rPr>
              <a:t>Falla</a:t>
            </a:r>
          </a:p>
          <a:p>
            <a:r>
              <a:rPr lang="es-ES_tradnl" b="1" dirty="0" smtClean="0">
                <a:solidFill>
                  <a:schemeClr val="bg1"/>
                </a:solidFill>
                <a:latin typeface="Arial"/>
                <a:cs typeface="Arial"/>
              </a:rPr>
              <a:t>2300 kg</a:t>
            </a:r>
          </a:p>
          <a:p>
            <a:endParaRPr lang="es-ES_tradnl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5646998" y="2601416"/>
            <a:ext cx="357561" cy="27123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3554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65000"/>
                  </a:schemeClr>
                </a:solidFill>
                <a:latin typeface="Arial"/>
                <a:cs typeface="Arial"/>
              </a:rPr>
              <a:t>Objetivos Específicos</a:t>
            </a:r>
            <a:endParaRPr lang="es-ES" sz="3600" dirty="0">
              <a:solidFill>
                <a:schemeClr val="tx1">
                  <a:lumMod val="6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685800" y="1869140"/>
            <a:ext cx="7770813" cy="4988859"/>
          </a:xfrm>
        </p:spPr>
        <p:txBody>
          <a:bodyPr>
            <a:noAutofit/>
          </a:bodyPr>
          <a:lstStyle/>
          <a:p>
            <a:r>
              <a:rPr lang="es-ES_tradnl" sz="2400" dirty="0">
                <a:solidFill>
                  <a:srgbClr val="7F7F7F"/>
                </a:solidFill>
                <a:effectLst/>
                <a:latin typeface="Arial"/>
                <a:cs typeface="Arial"/>
              </a:rPr>
              <a:t>Determinar las dimensiones de una viga compacta. </a:t>
            </a:r>
            <a:endParaRPr lang="es-ES_tradnl" sz="2400" dirty="0">
              <a:solidFill>
                <a:srgbClr val="7F7F7F"/>
              </a:solidFill>
              <a:latin typeface="Arial"/>
              <a:cs typeface="Arial"/>
            </a:endParaRPr>
          </a:p>
          <a:p>
            <a:r>
              <a:rPr lang="es-ES_tradnl" sz="2400" dirty="0">
                <a:solidFill>
                  <a:srgbClr val="7F7F7F"/>
                </a:solidFill>
                <a:effectLst/>
                <a:latin typeface="Arial"/>
                <a:cs typeface="Arial"/>
              </a:rPr>
              <a:t>Determinar la distancia </a:t>
            </a:r>
            <a:r>
              <a:rPr lang="es-ES_tradnl" sz="2400" dirty="0" smtClean="0">
                <a:solidFill>
                  <a:srgbClr val="7F7F7F"/>
                </a:solidFill>
                <a:effectLst/>
                <a:latin typeface="Arial"/>
                <a:cs typeface="Arial"/>
              </a:rPr>
              <a:t>óptima </a:t>
            </a:r>
            <a:r>
              <a:rPr lang="es-ES_tradnl" sz="2400" dirty="0">
                <a:solidFill>
                  <a:srgbClr val="7F7F7F"/>
                </a:solidFill>
                <a:effectLst/>
                <a:latin typeface="Arial"/>
                <a:cs typeface="Arial"/>
              </a:rPr>
              <a:t>entre atiesadores simulando en </a:t>
            </a:r>
            <a:r>
              <a:rPr lang="es-ES_tradnl" sz="2400" dirty="0" smtClean="0">
                <a:solidFill>
                  <a:srgbClr val="7F7F7F"/>
                </a:solidFill>
                <a:effectLst/>
                <a:latin typeface="Arial"/>
                <a:cs typeface="Arial"/>
              </a:rPr>
              <a:t>un programa </a:t>
            </a:r>
            <a:r>
              <a:rPr lang="es-ES_tradnl" sz="2400" dirty="0">
                <a:solidFill>
                  <a:srgbClr val="7F7F7F"/>
                </a:solidFill>
                <a:effectLst/>
                <a:latin typeface="Arial"/>
                <a:cs typeface="Arial"/>
              </a:rPr>
              <a:t>de elementos </a:t>
            </a:r>
            <a:r>
              <a:rPr lang="es-ES_tradnl" sz="2400" dirty="0" smtClean="0">
                <a:solidFill>
                  <a:srgbClr val="7F7F7F"/>
                </a:solidFill>
                <a:effectLst/>
                <a:latin typeface="Arial"/>
                <a:cs typeface="Arial"/>
              </a:rPr>
              <a:t>finitos.</a:t>
            </a:r>
          </a:p>
          <a:p>
            <a:r>
              <a:rPr lang="es-ES_tradnl" sz="2400" dirty="0" smtClean="0">
                <a:solidFill>
                  <a:srgbClr val="7F7F7F"/>
                </a:solidFill>
                <a:effectLst/>
                <a:latin typeface="Arial"/>
                <a:cs typeface="Arial"/>
              </a:rPr>
              <a:t>Comparar </a:t>
            </a:r>
            <a:r>
              <a:rPr lang="es-ES_tradnl" sz="2400" dirty="0">
                <a:solidFill>
                  <a:srgbClr val="7F7F7F"/>
                </a:solidFill>
                <a:effectLst/>
                <a:latin typeface="Arial"/>
                <a:cs typeface="Arial"/>
              </a:rPr>
              <a:t>los resultados </a:t>
            </a:r>
            <a:r>
              <a:rPr lang="es-ES_tradnl" sz="2400" dirty="0" smtClean="0">
                <a:solidFill>
                  <a:srgbClr val="7F7F7F"/>
                </a:solidFill>
                <a:effectLst/>
                <a:latin typeface="Arial"/>
                <a:cs typeface="Arial"/>
              </a:rPr>
              <a:t>teóricos </a:t>
            </a:r>
            <a:r>
              <a:rPr lang="es-ES_tradnl" sz="2400" dirty="0">
                <a:solidFill>
                  <a:srgbClr val="7F7F7F"/>
                </a:solidFill>
                <a:effectLst/>
                <a:latin typeface="Arial"/>
                <a:cs typeface="Arial"/>
              </a:rPr>
              <a:t>con los </a:t>
            </a:r>
            <a:r>
              <a:rPr lang="es-ES_tradnl" sz="2400" dirty="0" smtClean="0">
                <a:solidFill>
                  <a:srgbClr val="7F7F7F"/>
                </a:solidFill>
                <a:effectLst/>
                <a:latin typeface="Arial"/>
                <a:cs typeface="Arial"/>
              </a:rPr>
              <a:t>experimentales.</a:t>
            </a:r>
          </a:p>
          <a:p>
            <a:r>
              <a:rPr lang="es-ES_tradnl" sz="2400" dirty="0" smtClean="0">
                <a:solidFill>
                  <a:srgbClr val="7F7F7F"/>
                </a:solidFill>
                <a:effectLst/>
                <a:latin typeface="Arial"/>
                <a:cs typeface="Arial"/>
              </a:rPr>
              <a:t>Comparar los resultados de resistencia a la flexión de los diferentes casos ensayados. </a:t>
            </a:r>
            <a:endParaRPr lang="es-ES_tradnl" sz="2400" dirty="0" smtClean="0">
              <a:solidFill>
                <a:srgbClr val="7F7F7F"/>
              </a:solidFill>
              <a:latin typeface="Arial"/>
              <a:cs typeface="Arial"/>
            </a:endParaRPr>
          </a:p>
          <a:p>
            <a:r>
              <a:rPr lang="es-ES_tradnl" sz="2800" dirty="0" smtClean="0">
                <a:effectLst/>
                <a:latin typeface="Arial"/>
                <a:cs typeface="Arial"/>
              </a:rPr>
              <a:t>Determinar si la sección compuesta incrementa o no la resistencia </a:t>
            </a:r>
            <a:r>
              <a:rPr lang="es-ES_tradnl" sz="2800" dirty="0">
                <a:effectLst/>
                <a:latin typeface="Arial"/>
                <a:cs typeface="Arial"/>
              </a:rPr>
              <a:t>a flexión de </a:t>
            </a:r>
            <a:r>
              <a:rPr lang="es-ES_tradnl" sz="2800" dirty="0" smtClean="0">
                <a:effectLst/>
                <a:latin typeface="Arial"/>
                <a:cs typeface="Arial"/>
              </a:rPr>
              <a:t>la viga y en qué proporción. </a:t>
            </a:r>
            <a:endParaRPr lang="es-ES_tradnl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865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685" y="1630058"/>
            <a:ext cx="7014587" cy="435164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238819" y="2465798"/>
            <a:ext cx="16521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solidFill>
                  <a:schemeClr val="bg1"/>
                </a:solidFill>
                <a:latin typeface="Arial"/>
                <a:cs typeface="Arial"/>
              </a:rPr>
              <a:t>63% de la carga</a:t>
            </a:r>
          </a:p>
          <a:p>
            <a:endParaRPr lang="es-ES_tradnl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5646998" y="2601416"/>
            <a:ext cx="357561" cy="27123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3110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Modelo de elementos finitos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685" y="1630058"/>
            <a:ext cx="7014587" cy="4351642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6238819" y="2465798"/>
            <a:ext cx="16521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b="1" dirty="0" smtClean="0">
                <a:solidFill>
                  <a:schemeClr val="bg1"/>
                </a:solidFill>
                <a:latin typeface="Arial"/>
                <a:cs typeface="Arial"/>
              </a:rPr>
              <a:t>Deformación Unitaria </a:t>
            </a:r>
          </a:p>
          <a:p>
            <a:r>
              <a:rPr lang="es-ES_tradnl" b="1" dirty="0" smtClean="0">
                <a:solidFill>
                  <a:schemeClr val="bg1"/>
                </a:solidFill>
                <a:latin typeface="Arial"/>
                <a:cs typeface="Arial"/>
              </a:rPr>
              <a:t>40 * 10</a:t>
            </a:r>
            <a:r>
              <a:rPr lang="es-ES_tradnl" b="1" baseline="30000" dirty="0" smtClean="0">
                <a:solidFill>
                  <a:schemeClr val="bg1"/>
                </a:solidFill>
                <a:latin typeface="Arial"/>
                <a:cs typeface="Arial"/>
              </a:rPr>
              <a:t>-6 </a:t>
            </a:r>
            <a:r>
              <a:rPr lang="es-ES_tradnl" b="1" dirty="0" smtClean="0">
                <a:solidFill>
                  <a:schemeClr val="bg1"/>
                </a:solidFill>
                <a:latin typeface="Arial"/>
                <a:cs typeface="Arial"/>
              </a:rPr>
              <a:t>mm</a:t>
            </a:r>
            <a:endParaRPr lang="es-ES_tradnl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6" name="Elipse 5"/>
          <p:cNvSpPr/>
          <p:nvPr/>
        </p:nvSpPr>
        <p:spPr>
          <a:xfrm>
            <a:off x="5646998" y="2601416"/>
            <a:ext cx="357561" cy="27123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936012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-51583"/>
            <a:ext cx="7770813" cy="1429871"/>
          </a:xfrm>
        </p:spPr>
        <p:txBody>
          <a:bodyPr>
            <a:normAutofit/>
          </a:bodyPr>
          <a:lstStyle/>
          <a:p>
            <a:r>
              <a:rPr lang="es-ES" sz="3600" dirty="0" smtClean="0">
                <a:latin typeface="Arial"/>
                <a:cs typeface="Arial"/>
              </a:rPr>
              <a:t>Falla de la viga</a:t>
            </a:r>
            <a:endParaRPr lang="es-ES" sz="3600" dirty="0">
              <a:latin typeface="Arial"/>
              <a:cs typeface="Arial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3896179" y="1378288"/>
            <a:ext cx="4712834" cy="4747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Tx/>
              <a:buBlip>
                <a:blip r:embed="rId3"/>
              </a:buBlip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20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Tx/>
              <a:buBlip>
                <a:blip r:embed="rId3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36550" algn="l" defTabSz="914400" rtl="0" eaLnBrk="1" latinLnBrk="0" hangingPunct="1">
              <a:spcBef>
                <a:spcPct val="20000"/>
              </a:spcBef>
              <a:buFontTx/>
              <a:buBlip>
                <a:blip r:embed="rId3"/>
              </a:buBlip>
              <a:defRPr lang="en-US" sz="1800" kern="1200" dirty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200" dirty="0" smtClean="0">
              <a:latin typeface="Arial"/>
              <a:cs typeface="Arial"/>
            </a:endParaRPr>
          </a:p>
          <a:p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Tx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41943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-51583"/>
            <a:ext cx="7770813" cy="1429871"/>
          </a:xfrm>
        </p:spPr>
        <p:txBody>
          <a:bodyPr>
            <a:normAutofit/>
          </a:bodyPr>
          <a:lstStyle/>
          <a:p>
            <a:r>
              <a:rPr lang="es-ES" sz="3600" dirty="0">
                <a:latin typeface="Arial"/>
                <a:cs typeface="Arial"/>
              </a:rPr>
              <a:t>Falla de la viga</a:t>
            </a:r>
            <a:endParaRPr lang="es-ES" sz="3600" dirty="0">
              <a:solidFill>
                <a:schemeClr val="tx1">
                  <a:lumMod val="50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054" y="1182242"/>
            <a:ext cx="1509317" cy="5490791"/>
          </a:xfrm>
          <a:prstGeom prst="rect">
            <a:avLst/>
          </a:prstGeom>
        </p:spPr>
      </p:pic>
      <p:sp>
        <p:nvSpPr>
          <p:cNvPr id="6" name="Marcador de contenido 2"/>
          <p:cNvSpPr txBox="1">
            <a:spLocks/>
          </p:cNvSpPr>
          <p:nvPr/>
        </p:nvSpPr>
        <p:spPr>
          <a:xfrm>
            <a:off x="3896179" y="1378288"/>
            <a:ext cx="4712834" cy="4747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Tx/>
              <a:buBlip>
                <a:blip r:embed="rId4"/>
              </a:buBlip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3655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3655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lang="en-US" sz="1800" kern="1200" dirty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s-ES" sz="2200" dirty="0" smtClean="0">
              <a:latin typeface="Arial"/>
              <a:cs typeface="Arial"/>
            </a:endParaRPr>
          </a:p>
          <a:p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Tx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17793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-51583"/>
            <a:ext cx="7770813" cy="1429871"/>
          </a:xfrm>
        </p:spPr>
        <p:txBody>
          <a:bodyPr>
            <a:normAutofit/>
          </a:bodyPr>
          <a:lstStyle/>
          <a:p>
            <a:r>
              <a:rPr lang="es-ES" sz="3600" dirty="0">
                <a:solidFill>
                  <a:srgbClr val="7F7F7F"/>
                </a:solidFill>
                <a:latin typeface="Arial"/>
                <a:cs typeface="Arial"/>
              </a:rPr>
              <a:t>Falla de la viga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054" y="1182242"/>
            <a:ext cx="1509317" cy="5490791"/>
          </a:xfrm>
          <a:prstGeom prst="rect">
            <a:avLst/>
          </a:prstGeom>
        </p:spPr>
      </p:pic>
      <p:sp>
        <p:nvSpPr>
          <p:cNvPr id="6" name="Marcador de contenido 2"/>
          <p:cNvSpPr txBox="1">
            <a:spLocks/>
          </p:cNvSpPr>
          <p:nvPr/>
        </p:nvSpPr>
        <p:spPr>
          <a:xfrm>
            <a:off x="3896179" y="1378288"/>
            <a:ext cx="4712834" cy="4747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Tx/>
              <a:buBlip>
                <a:blip r:embed="rId4"/>
              </a:buBlip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3655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3655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lang="en-US" sz="1800" kern="1200" dirty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s-ES" sz="3200" dirty="0" smtClean="0">
                <a:latin typeface="Arial"/>
                <a:cs typeface="Arial"/>
              </a:rPr>
              <a:t>Alma delgada</a:t>
            </a:r>
          </a:p>
          <a:p>
            <a:endParaRPr lang="es-ES" sz="2200" dirty="0" smtClean="0">
              <a:latin typeface="Arial"/>
              <a:cs typeface="Arial"/>
            </a:endParaRPr>
          </a:p>
          <a:p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Tx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5318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-51583"/>
            <a:ext cx="7770813" cy="1429871"/>
          </a:xfrm>
        </p:spPr>
        <p:txBody>
          <a:bodyPr>
            <a:normAutofit/>
          </a:bodyPr>
          <a:lstStyle/>
          <a:p>
            <a:r>
              <a:rPr lang="es-ES" sz="3600" dirty="0">
                <a:solidFill>
                  <a:srgbClr val="7F7F7F"/>
                </a:solidFill>
                <a:latin typeface="Arial"/>
                <a:cs typeface="Arial"/>
              </a:rPr>
              <a:t>Falla de la viga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054" y="1182242"/>
            <a:ext cx="1509317" cy="5490791"/>
          </a:xfrm>
          <a:prstGeom prst="rect">
            <a:avLst/>
          </a:prstGeom>
        </p:spPr>
      </p:pic>
      <p:sp>
        <p:nvSpPr>
          <p:cNvPr id="6" name="Marcador de contenido 2"/>
          <p:cNvSpPr txBox="1">
            <a:spLocks/>
          </p:cNvSpPr>
          <p:nvPr/>
        </p:nvSpPr>
        <p:spPr>
          <a:xfrm>
            <a:off x="3896179" y="1378288"/>
            <a:ext cx="4712834" cy="4747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Tx/>
              <a:buBlip>
                <a:blip r:embed="rId4"/>
              </a:buBlip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3655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3655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lang="en-US" sz="1800" kern="1200" dirty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s-ES" sz="2800" dirty="0" smtClean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Alma delgada</a:t>
            </a:r>
          </a:p>
          <a:p>
            <a:r>
              <a:rPr lang="es-ES" sz="3200" dirty="0" smtClean="0">
                <a:latin typeface="Arial"/>
                <a:cs typeface="Arial"/>
              </a:rPr>
              <a:t>Esfuerzos Residuales – Soldadura</a:t>
            </a:r>
          </a:p>
          <a:p>
            <a:pPr marL="0" indent="0">
              <a:buNone/>
            </a:pPr>
            <a:endParaRPr lang="es-ES" sz="2200" dirty="0" smtClean="0">
              <a:latin typeface="Arial"/>
              <a:cs typeface="Arial"/>
            </a:endParaRPr>
          </a:p>
          <a:p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Tx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057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-51583"/>
            <a:ext cx="7770813" cy="1429871"/>
          </a:xfrm>
        </p:spPr>
        <p:txBody>
          <a:bodyPr>
            <a:normAutofit/>
          </a:bodyPr>
          <a:lstStyle/>
          <a:p>
            <a:r>
              <a:rPr lang="es-ES" sz="3600" dirty="0">
                <a:solidFill>
                  <a:srgbClr val="7F7F7F"/>
                </a:solidFill>
                <a:latin typeface="Arial"/>
                <a:cs typeface="Arial"/>
              </a:rPr>
              <a:t>Falla de la viga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3054" y="1182242"/>
            <a:ext cx="1509317" cy="5490791"/>
          </a:xfrm>
          <a:prstGeom prst="rect">
            <a:avLst/>
          </a:prstGeom>
        </p:spPr>
      </p:pic>
      <p:sp>
        <p:nvSpPr>
          <p:cNvPr id="6" name="Marcador de contenido 2"/>
          <p:cNvSpPr txBox="1">
            <a:spLocks/>
          </p:cNvSpPr>
          <p:nvPr/>
        </p:nvSpPr>
        <p:spPr>
          <a:xfrm>
            <a:off x="3896179" y="1378288"/>
            <a:ext cx="4712834" cy="4747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Tx/>
              <a:buBlip>
                <a:blip r:embed="rId4"/>
              </a:buBlip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3655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3655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lang="en-US" sz="1800" kern="1200" dirty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s-ES" sz="2800" dirty="0" smtClean="0">
                <a:solidFill>
                  <a:srgbClr val="7F7F7F"/>
                </a:solidFill>
                <a:latin typeface="Arial"/>
                <a:cs typeface="Arial"/>
              </a:rPr>
              <a:t>Alma delgada</a:t>
            </a:r>
          </a:p>
          <a:p>
            <a:r>
              <a:rPr lang="es-ES" sz="2800" dirty="0" smtClean="0">
                <a:solidFill>
                  <a:srgbClr val="7F7F7F"/>
                </a:solidFill>
                <a:latin typeface="Arial"/>
                <a:cs typeface="Arial"/>
              </a:rPr>
              <a:t>Esfuerzos Residuales – Soldadura</a:t>
            </a:r>
          </a:p>
          <a:p>
            <a:r>
              <a:rPr lang="es-ES" sz="3200" dirty="0" smtClean="0">
                <a:latin typeface="Arial"/>
                <a:cs typeface="Arial"/>
              </a:rPr>
              <a:t>Pandeo en el alma</a:t>
            </a:r>
          </a:p>
          <a:p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Tx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5078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471" y="1182242"/>
            <a:ext cx="1485900" cy="549079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-51583"/>
            <a:ext cx="7770813" cy="1429871"/>
          </a:xfrm>
        </p:spPr>
        <p:txBody>
          <a:bodyPr>
            <a:normAutofit/>
          </a:bodyPr>
          <a:lstStyle/>
          <a:p>
            <a:r>
              <a:rPr lang="es-ES" sz="3600" dirty="0">
                <a:solidFill>
                  <a:srgbClr val="7F7F7F"/>
                </a:solidFill>
                <a:latin typeface="Arial"/>
                <a:cs typeface="Arial"/>
              </a:rPr>
              <a:t>Falla de la viga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3896179" y="1378288"/>
            <a:ext cx="4712834" cy="4747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Tx/>
              <a:buBlip>
                <a:blip r:embed="rId4"/>
              </a:buBlip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3655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3655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lang="en-US" sz="1800" kern="1200" dirty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s-ES" sz="2800" dirty="0" smtClean="0">
                <a:solidFill>
                  <a:srgbClr val="7F7F7F"/>
                </a:solidFill>
                <a:latin typeface="Arial"/>
                <a:cs typeface="Arial"/>
              </a:rPr>
              <a:t>Alma delgada</a:t>
            </a:r>
          </a:p>
          <a:p>
            <a:r>
              <a:rPr lang="es-ES" sz="2800" dirty="0" smtClean="0">
                <a:solidFill>
                  <a:srgbClr val="7F7F7F"/>
                </a:solidFill>
                <a:latin typeface="Arial"/>
                <a:cs typeface="Arial"/>
              </a:rPr>
              <a:t>Esfuerzos Residuales – Soldadura</a:t>
            </a:r>
          </a:p>
          <a:p>
            <a:r>
              <a:rPr lang="es-ES" sz="3200" dirty="0" smtClean="0">
                <a:latin typeface="Arial"/>
                <a:cs typeface="Arial"/>
              </a:rPr>
              <a:t>Pandeo en el alma</a:t>
            </a:r>
          </a:p>
          <a:p>
            <a:endParaRPr lang="es-ES" sz="2200" dirty="0" smtClean="0">
              <a:latin typeface="Arial"/>
              <a:cs typeface="Arial"/>
            </a:endParaRPr>
          </a:p>
          <a:p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pPr lvl="2"/>
            <a:endParaRPr lang="es-ES" sz="2200" dirty="0" smtClean="0">
              <a:latin typeface="Arial"/>
              <a:cs typeface="Arial"/>
            </a:endParaRPr>
          </a:p>
          <a:p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lvl="1"/>
            <a:endParaRPr lang="es-ES" sz="2600" dirty="0" smtClean="0">
              <a:latin typeface="Arial"/>
              <a:cs typeface="Arial"/>
            </a:endParaRPr>
          </a:p>
          <a:p>
            <a:pPr marL="0" indent="0">
              <a:buFontTx/>
              <a:buNone/>
            </a:pPr>
            <a:endParaRPr lang="es-ES" sz="26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8695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6471" y="1182242"/>
            <a:ext cx="1485900" cy="549079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-51583"/>
            <a:ext cx="7770813" cy="1429871"/>
          </a:xfrm>
        </p:spPr>
        <p:txBody>
          <a:bodyPr>
            <a:normAutofit/>
          </a:bodyPr>
          <a:lstStyle/>
          <a:p>
            <a:r>
              <a:rPr lang="es-ES" sz="3600" dirty="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rPr>
              <a:t>Falla de la viga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pPr marL="0" indent="0">
              <a:buNone/>
            </a:pPr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  <p:sp>
        <p:nvSpPr>
          <p:cNvPr id="6" name="Marcador de contenido 2"/>
          <p:cNvSpPr txBox="1">
            <a:spLocks/>
          </p:cNvSpPr>
          <p:nvPr/>
        </p:nvSpPr>
        <p:spPr>
          <a:xfrm>
            <a:off x="3896179" y="1378288"/>
            <a:ext cx="4712834" cy="4747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Tx/>
              <a:buBlip>
                <a:blip r:embed="rId4"/>
              </a:buBlip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85800" indent="-336550" algn="l" defTabSz="914400" rtl="0" eaLnBrk="1" latinLnBrk="0" hangingPunct="1">
              <a:spcBef>
                <a:spcPts val="600"/>
              </a:spcBef>
              <a:buFontTx/>
              <a:buBlip>
                <a:blip r:embed="rId4"/>
              </a:buBlip>
              <a:defRPr sz="20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35050" indent="-349250" algn="l" defTabSz="914400" rtl="0" eaLnBrk="1" latinLnBrk="0" hangingPunct="1">
              <a:spcBef>
                <a:spcPts val="6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71600" indent="-336550" algn="l" defTabSz="914400" rtl="0" eaLnBrk="1" latinLnBrk="0" hangingPunct="1">
              <a:spcBef>
                <a:spcPts val="6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4pPr>
            <a:lvl5pPr marL="1720850" indent="-349250" algn="l" defTabSz="914400" rtl="0" eaLnBrk="1" latinLnBrk="0" hangingPunct="1">
              <a:spcBef>
                <a:spcPts val="600"/>
              </a:spcBef>
              <a:buFontTx/>
              <a:buBlip>
                <a:blip r:embed="rId4"/>
              </a:buBlip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558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6pPr>
            <a:lvl7pPr marL="2398713" indent="-33655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43200" indent="-33655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lang="en-US" sz="1800" kern="1200" dirty="0" smtClean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8pPr>
            <a:lvl9pPr marL="3087688" indent="-336550" algn="l" defTabSz="914400" rtl="0" eaLnBrk="1" latinLnBrk="0" hangingPunct="1">
              <a:spcBef>
                <a:spcPct val="20000"/>
              </a:spcBef>
              <a:buFontTx/>
              <a:buBlip>
                <a:blip r:embed="rId4"/>
              </a:buBlip>
              <a:defRPr lang="en-US" sz="1800" kern="1200" dirty="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r>
              <a:rPr lang="es-ES" sz="2800" dirty="0" smtClean="0">
                <a:solidFill>
                  <a:srgbClr val="7F7F7F"/>
                </a:solidFill>
                <a:latin typeface="Arial"/>
                <a:cs typeface="Arial"/>
              </a:rPr>
              <a:t>Alma delgada</a:t>
            </a:r>
          </a:p>
          <a:p>
            <a:r>
              <a:rPr lang="es-ES" sz="2800" dirty="0" smtClean="0">
                <a:solidFill>
                  <a:srgbClr val="7F7F7F"/>
                </a:solidFill>
                <a:latin typeface="Arial"/>
                <a:cs typeface="Arial"/>
              </a:rPr>
              <a:t>Esfuerzos Residuales – Soldadura</a:t>
            </a:r>
          </a:p>
          <a:p>
            <a:r>
              <a:rPr lang="es-ES" sz="2800" dirty="0" smtClean="0">
                <a:solidFill>
                  <a:srgbClr val="7F7F7F"/>
                </a:solidFill>
                <a:latin typeface="Arial"/>
                <a:cs typeface="Arial"/>
              </a:rPr>
              <a:t>Pandeo en el alma</a:t>
            </a:r>
          </a:p>
          <a:p>
            <a:r>
              <a:rPr lang="es-ES" sz="3200" dirty="0" smtClean="0">
                <a:latin typeface="Arial"/>
                <a:cs typeface="Arial"/>
              </a:rPr>
              <a:t>Efecto P - delta</a:t>
            </a: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pPr lvl="2"/>
            <a:endParaRPr lang="es-ES" sz="2800" dirty="0" smtClean="0">
              <a:latin typeface="Arial"/>
              <a:cs typeface="Arial"/>
            </a:endParaRPr>
          </a:p>
          <a:p>
            <a:pPr lvl="2"/>
            <a:endParaRPr lang="es-ES" sz="2800" dirty="0" smtClean="0">
              <a:latin typeface="Arial"/>
              <a:cs typeface="Arial"/>
            </a:endParaRPr>
          </a:p>
          <a:p>
            <a:pPr lvl="2"/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pPr lvl="1"/>
            <a:endParaRPr lang="es-ES" sz="2800" dirty="0" smtClean="0">
              <a:latin typeface="Arial"/>
              <a:cs typeface="Arial"/>
            </a:endParaRPr>
          </a:p>
          <a:p>
            <a:pPr lvl="1"/>
            <a:endParaRPr lang="es-ES" sz="2800" dirty="0" smtClean="0">
              <a:latin typeface="Arial"/>
              <a:cs typeface="Arial"/>
            </a:endParaRPr>
          </a:p>
          <a:p>
            <a:pPr lvl="1"/>
            <a:endParaRPr lang="es-ES" sz="2800" dirty="0" smtClean="0">
              <a:latin typeface="Arial"/>
              <a:cs typeface="Arial"/>
            </a:endParaRPr>
          </a:p>
          <a:p>
            <a:pPr marL="0" indent="0">
              <a:buFontTx/>
              <a:buNone/>
            </a:pPr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 smtClean="0">
              <a:latin typeface="Arial"/>
              <a:cs typeface="Arial"/>
            </a:endParaRPr>
          </a:p>
          <a:p>
            <a:endParaRPr lang="es-ES" sz="28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6397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600" dirty="0" smtClean="0">
                <a:latin typeface="Arial"/>
                <a:cs typeface="Arial"/>
              </a:rPr>
              <a:t>Efecto P- Delta</a:t>
            </a:r>
            <a:endParaRPr lang="es-ES" sz="36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457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Negr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Negro .thmx</Template>
  <TotalTime>6974</TotalTime>
  <Words>7502</Words>
  <Application>Microsoft Office PowerPoint</Application>
  <PresentationFormat>Presentación en pantalla (4:3)</PresentationFormat>
  <Paragraphs>4478</Paragraphs>
  <Slides>341</Slides>
  <Notes>331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341</vt:i4>
      </vt:variant>
    </vt:vector>
  </HeadingPairs>
  <TitlesOfParts>
    <vt:vector size="345" baseType="lpstr">
      <vt:lpstr>Arial</vt:lpstr>
      <vt:lpstr>Calibri</vt:lpstr>
      <vt:lpstr>Cambria Math</vt:lpstr>
      <vt:lpstr>Negro</vt:lpstr>
      <vt:lpstr>Estudio de vigas de sección compacta incrementando su capacidad a flexión con atiesadores y bloques de hormigón con cuesco.</vt:lpstr>
      <vt:lpstr>Objetivo General</vt:lpstr>
      <vt:lpstr>Objetivo General</vt:lpstr>
      <vt:lpstr>Objetivos Específicos</vt:lpstr>
      <vt:lpstr>Objetivos Específicos</vt:lpstr>
      <vt:lpstr>Objetivos Específicos</vt:lpstr>
      <vt:lpstr>Objetivos Específicos</vt:lpstr>
      <vt:lpstr>Objetivos Específicos</vt:lpstr>
      <vt:lpstr>Objetivos Específicos</vt:lpstr>
      <vt:lpstr>¿Qué se realizó en el estudio?</vt:lpstr>
      <vt:lpstr>¿Qué se realizó en el estudio?</vt:lpstr>
      <vt:lpstr>¿Qué se realizó en el estudio?</vt:lpstr>
      <vt:lpstr>¿Qué se realizó en el estudio?</vt:lpstr>
      <vt:lpstr>¿Qué se realizó en el estudio?</vt:lpstr>
      <vt:lpstr>¿Qué se realizó en el estudio?</vt:lpstr>
      <vt:lpstr>¿Qué se realizó en el estudio?</vt:lpstr>
      <vt:lpstr>¿Qué se realizó en el estudio?</vt:lpstr>
      <vt:lpstr>Condiciones iniciales</vt:lpstr>
      <vt:lpstr>Condiciones iniciales</vt:lpstr>
      <vt:lpstr>Condiciones iniciales</vt:lpstr>
      <vt:lpstr>Condiciones iniciales</vt:lpstr>
      <vt:lpstr>Condiciones iniciales</vt:lpstr>
      <vt:lpstr>Condiciones iniciales</vt:lpstr>
      <vt:lpstr>Condiciones iniciales</vt:lpstr>
      <vt:lpstr>Condiciones iniciales</vt:lpstr>
      <vt:lpstr>Condiciones iniciales</vt:lpstr>
      <vt:lpstr>Modelo de elementos Finitos</vt:lpstr>
      <vt:lpstr>Modelo de elementos finitos</vt:lpstr>
      <vt:lpstr>Modelo de elementos finitos</vt:lpstr>
      <vt:lpstr>Modelo de elementos finitos</vt:lpstr>
      <vt:lpstr>Modelo de elementos finitos</vt:lpstr>
      <vt:lpstr>Modelo de elementos finitos</vt:lpstr>
      <vt:lpstr>Modelo de elementos finitos</vt:lpstr>
      <vt:lpstr>Modelo de elementos finitos</vt:lpstr>
      <vt:lpstr>Modelo de elementos finitos</vt:lpstr>
      <vt:lpstr>Modelo de elementos finitos</vt:lpstr>
      <vt:lpstr>Modelo de elementos finitos</vt:lpstr>
      <vt:lpstr>Modelo de elementos finitos</vt:lpstr>
      <vt:lpstr>Modelo de elementos finitos</vt:lpstr>
      <vt:lpstr>Modelo de elementos finitos</vt:lpstr>
      <vt:lpstr>Modelo de elementos finitos</vt:lpstr>
      <vt:lpstr>Modelo de elementos finitos</vt:lpstr>
      <vt:lpstr>Modelo de elementos finitos</vt:lpstr>
      <vt:lpstr>Modelo de elementos finitos</vt:lpstr>
      <vt:lpstr>Modelo de elementos finitos</vt:lpstr>
      <vt:lpstr>Modelo de elementos finitos</vt:lpstr>
      <vt:lpstr>Modelo de elementos finitos</vt:lpstr>
      <vt:lpstr>Modelo de elementos finitos</vt:lpstr>
      <vt:lpstr>Modelo de elementos finitos</vt:lpstr>
      <vt:lpstr>Validación del modelo</vt:lpstr>
      <vt:lpstr>Validación del modelo</vt:lpstr>
      <vt:lpstr>Validación del modelo</vt:lpstr>
      <vt:lpstr>Validación del modelo</vt:lpstr>
      <vt:lpstr>Validación del modelo</vt:lpstr>
      <vt:lpstr>Validación del modelo</vt:lpstr>
      <vt:lpstr>Validación del modelo</vt:lpstr>
      <vt:lpstr>Validación del modelo</vt:lpstr>
      <vt:lpstr>Validación del modelo</vt:lpstr>
      <vt:lpstr>Validación del modelo</vt:lpstr>
      <vt:lpstr>Validación del modelo</vt:lpstr>
      <vt:lpstr>Validación del modelo</vt:lpstr>
      <vt:lpstr>Validación del modelo</vt:lpstr>
      <vt:lpstr>Validación del modelo</vt:lpstr>
      <vt:lpstr>Validación del modelo</vt:lpstr>
      <vt:lpstr>Validación del modelo</vt:lpstr>
      <vt:lpstr>Validación del modelo</vt:lpstr>
      <vt:lpstr>Validación del modelo</vt:lpstr>
      <vt:lpstr>Validación del modelo</vt:lpstr>
      <vt:lpstr>Validación del modelo</vt:lpstr>
      <vt:lpstr>Validación del modelo</vt:lpstr>
      <vt:lpstr>Validación del modelo</vt:lpstr>
      <vt:lpstr>Validación del modelo</vt:lpstr>
      <vt:lpstr>Validación del modelo</vt:lpstr>
      <vt:lpstr>Validación del modelo</vt:lpstr>
      <vt:lpstr>Validación del modelo</vt:lpstr>
      <vt:lpstr>Validación del modelo</vt:lpstr>
      <vt:lpstr>Modelo de elementos finitos</vt:lpstr>
      <vt:lpstr>Modelo de elementos finitos</vt:lpstr>
      <vt:lpstr>Modelo de elementos finitos</vt:lpstr>
      <vt:lpstr>Modelo de elementos finitos</vt:lpstr>
      <vt:lpstr>Modelo de elementos finitos</vt:lpstr>
      <vt:lpstr>Modelo de elementos finitos</vt:lpstr>
      <vt:lpstr>Modelo de elementos finitos</vt:lpstr>
      <vt:lpstr>Modelo de elementos finitos</vt:lpstr>
      <vt:lpstr>Modelo de elementos finitos</vt:lpstr>
      <vt:lpstr>Modelo de elementos finitos</vt:lpstr>
      <vt:lpstr>Modelo de elementos finitos</vt:lpstr>
      <vt:lpstr>Modelo de elementos finitos</vt:lpstr>
      <vt:lpstr>Modelo de elementos finitos</vt:lpstr>
      <vt:lpstr>Modelo de elementos finitos</vt:lpstr>
      <vt:lpstr>Modelo de elementos finitos</vt:lpstr>
      <vt:lpstr>Falla de la viga</vt:lpstr>
      <vt:lpstr>Falla de la viga</vt:lpstr>
      <vt:lpstr>Falla de la viga</vt:lpstr>
      <vt:lpstr>Falla de la viga</vt:lpstr>
      <vt:lpstr>Falla de la viga</vt:lpstr>
      <vt:lpstr>Falla de la viga</vt:lpstr>
      <vt:lpstr>Falla de la viga</vt:lpstr>
      <vt:lpstr>Efecto P- Delta</vt:lpstr>
      <vt:lpstr>Efecto P- Delta</vt:lpstr>
      <vt:lpstr>Efecto P- Delta</vt:lpstr>
      <vt:lpstr>Efecto P- Delta</vt:lpstr>
      <vt:lpstr>Efecto P- Delta</vt:lpstr>
      <vt:lpstr>Efecto P- Delta</vt:lpstr>
      <vt:lpstr>Efecto P- Delta</vt:lpstr>
      <vt:lpstr>Modelo de elementos finitos</vt:lpstr>
      <vt:lpstr>Modelo de elementos finitos</vt:lpstr>
      <vt:lpstr>Modelo de elementos finitos</vt:lpstr>
      <vt:lpstr>Modelo de elementos finitos</vt:lpstr>
      <vt:lpstr>Modelo de elementos finitos</vt:lpstr>
      <vt:lpstr>Modelo de elementos finitos</vt:lpstr>
      <vt:lpstr>Modelo de elementos finitos</vt:lpstr>
      <vt:lpstr>Modelo de elementos finitos</vt:lpstr>
      <vt:lpstr>Modelo de elementos finitos</vt:lpstr>
      <vt:lpstr>Modelo de elementos finitos</vt:lpstr>
      <vt:lpstr>Modelo de elementos finitos</vt:lpstr>
      <vt:lpstr>ATIESADORES</vt:lpstr>
      <vt:lpstr>Presentación de PowerPoint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Atiesadores</vt:lpstr>
      <vt:lpstr>Tercera Configuración</vt:lpstr>
      <vt:lpstr>Tercera Configuración</vt:lpstr>
      <vt:lpstr>Resultados</vt:lpstr>
      <vt:lpstr>Resultados</vt:lpstr>
      <vt:lpstr>Tercera Configuración</vt:lpstr>
      <vt:lpstr>Tercera Configuración</vt:lpstr>
      <vt:lpstr>Modelo Inicial</vt:lpstr>
      <vt:lpstr>Resultados</vt:lpstr>
      <vt:lpstr>Modelo Inicial</vt:lpstr>
      <vt:lpstr>Modelo Inicial</vt:lpstr>
      <vt:lpstr>Modelo Inicial</vt:lpstr>
      <vt:lpstr>Modelo Inicial</vt:lpstr>
      <vt:lpstr>Modelo Inicial</vt:lpstr>
      <vt:lpstr>Modelo Final</vt:lpstr>
      <vt:lpstr>Resultados</vt:lpstr>
      <vt:lpstr>Resultados</vt:lpstr>
      <vt:lpstr>Resultados</vt:lpstr>
      <vt:lpstr>Resultados</vt:lpstr>
      <vt:lpstr>Resultados</vt:lpstr>
      <vt:lpstr>Resultados</vt:lpstr>
      <vt:lpstr>Modelo Inicial</vt:lpstr>
      <vt:lpstr>Modelo Inicial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Validación viga atiesadores</vt:lpstr>
      <vt:lpstr>Validación viga atiesadores</vt:lpstr>
      <vt:lpstr>Validación viga atiesadores</vt:lpstr>
      <vt:lpstr>Validación viga atiesadores</vt:lpstr>
      <vt:lpstr>Validación viga atiesadores</vt:lpstr>
      <vt:lpstr>Validación viga atiesadores</vt:lpstr>
      <vt:lpstr>Validación viga atiesadores</vt:lpstr>
      <vt:lpstr>Validación viga atiesadores</vt:lpstr>
      <vt:lpstr>Validación viga atiesadores</vt:lpstr>
      <vt:lpstr>Validación viga atiesadores</vt:lpstr>
      <vt:lpstr>Validación viga atiesadores</vt:lpstr>
      <vt:lpstr>Validación viga atiesadores</vt:lpstr>
      <vt:lpstr>Validación viga atiesadores</vt:lpstr>
      <vt:lpstr>Validación viga atiesadores</vt:lpstr>
      <vt:lpstr>Validación viga atiesadores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Resultados</vt:lpstr>
      <vt:lpstr>Viga de sección compuesta</vt:lpstr>
      <vt:lpstr>Viga de sección compuesta</vt:lpstr>
      <vt:lpstr>Viga de sección compuesta</vt:lpstr>
      <vt:lpstr>Viga de sección compuesta</vt:lpstr>
      <vt:lpstr>Viga de sección compuesta</vt:lpstr>
      <vt:lpstr>Viga de sección compuesta</vt:lpstr>
      <vt:lpstr>Viga de sección compuesta</vt:lpstr>
      <vt:lpstr>Viga de sección compuesta</vt:lpstr>
      <vt:lpstr>Viga de sección compuesta</vt:lpstr>
      <vt:lpstr>Viga de sección compuesta</vt:lpstr>
      <vt:lpstr>Viga de sección compuesta</vt:lpstr>
      <vt:lpstr>Viga de sección compuesta</vt:lpstr>
      <vt:lpstr>Viga de sección compuesta</vt:lpstr>
      <vt:lpstr>Viga de sección compuesta</vt:lpstr>
      <vt:lpstr>Viga de sección compuesta</vt:lpstr>
      <vt:lpstr>Viga de sección compuesta</vt:lpstr>
      <vt:lpstr>Viga de sección compuesta</vt:lpstr>
      <vt:lpstr>Viga de sección compuesta</vt:lpstr>
      <vt:lpstr>Viga de sección compuesta</vt:lpstr>
      <vt:lpstr>Viga de sección compuesta</vt:lpstr>
      <vt:lpstr>Viga de sección compuesta</vt:lpstr>
      <vt:lpstr>Viga de sección compuesta</vt:lpstr>
      <vt:lpstr>Viga de sección compuesta</vt:lpstr>
      <vt:lpstr>Viga de sección compuesta</vt:lpstr>
      <vt:lpstr>Viga de sección compuesta</vt:lpstr>
      <vt:lpstr>Viga de sección compuesta</vt:lpstr>
      <vt:lpstr>Viga de sección compuesta</vt:lpstr>
      <vt:lpstr>Viga de sección compuesta</vt:lpstr>
      <vt:lpstr>Viga de sección compuesta</vt:lpstr>
      <vt:lpstr>Viga de sección compuesta</vt:lpstr>
      <vt:lpstr>Viga de sección compuesta</vt:lpstr>
      <vt:lpstr>Viga de sección compuesta</vt:lpstr>
      <vt:lpstr>Viga de sección compuesta</vt:lpstr>
      <vt:lpstr>Viga de sección compuesta</vt:lpstr>
      <vt:lpstr>Viga de sección compuesta</vt:lpstr>
      <vt:lpstr>Viga de sección compuesta</vt:lpstr>
      <vt:lpstr>Viga de sección compuesta</vt:lpstr>
      <vt:lpstr>Viga de sección compuesta</vt:lpstr>
      <vt:lpstr>Resultados</vt:lpstr>
      <vt:lpstr>Resultados</vt:lpstr>
      <vt:lpstr>Resultados</vt:lpstr>
      <vt:lpstr>Resultados</vt:lpstr>
      <vt:lpstr>Resultados</vt:lpstr>
      <vt:lpstr>Conclusiones</vt:lpstr>
      <vt:lpstr>Conclusiones</vt:lpstr>
      <vt:lpstr>Conclusiones</vt:lpstr>
      <vt:lpstr>Conclusiones</vt:lpstr>
      <vt:lpstr>Conclusiones</vt:lpstr>
      <vt:lpstr>Conclusiones</vt:lpstr>
      <vt:lpstr>Conclusiones</vt:lpstr>
      <vt:lpstr>Conclusiones</vt:lpstr>
      <vt:lpstr>Conclusiones</vt:lpstr>
      <vt:lpstr>Conclusiones</vt:lpstr>
      <vt:lpstr>Conclusiones</vt:lpstr>
      <vt:lpstr>Conclusiones</vt:lpstr>
      <vt:lpstr>Conclusiones</vt:lpstr>
      <vt:lpstr>Conclusiones</vt:lpstr>
      <vt:lpstr>Conclusiones</vt:lpstr>
      <vt:lpstr>Conclusiones</vt:lpstr>
      <vt:lpstr>Conclusiones</vt:lpstr>
      <vt:lpstr>Conclusiones</vt:lpstr>
      <vt:lpstr>Conclusiones</vt:lpstr>
      <vt:lpstr>Conclusiones</vt:lpstr>
      <vt:lpstr>Conclusiones</vt:lpstr>
      <vt:lpstr>Conclusiones</vt:lpstr>
      <vt:lpstr>Conclusiones</vt:lpstr>
      <vt:lpstr>Conclusiones</vt:lpstr>
      <vt:lpstr>Conclusiones</vt:lpstr>
      <vt:lpstr>Conclusiones</vt:lpstr>
      <vt:lpstr>Conclusiones</vt:lpstr>
      <vt:lpstr>Recomendaciones</vt:lpstr>
      <vt:lpstr>Recomendaciones</vt:lpstr>
      <vt:lpstr>Recomendaciones</vt:lpstr>
      <vt:lpstr>Recomendaciones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“Estudio de vigas de sección compacta incrementando su capacidad a flexión con atiesadores y bloques de hormigón con cuesco.</dc:title>
  <dc:creator>David</dc:creator>
  <cp:lastModifiedBy>Usuario</cp:lastModifiedBy>
  <cp:revision>161</cp:revision>
  <dcterms:created xsi:type="dcterms:W3CDTF">2016-08-17T14:56:11Z</dcterms:created>
  <dcterms:modified xsi:type="dcterms:W3CDTF">2016-10-06T11:55:44Z</dcterms:modified>
</cp:coreProperties>
</file>